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2.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87.xml" ContentType="application/vnd.openxmlformats-officedocument.presentationml.slide+xml"/>
  <Override PartName="/ppt/slides/slide86.xml" ContentType="application/vnd.openxmlformats-officedocument.presentationml.slide+xml"/>
  <Override PartName="/ppt/slides/slide85.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02.xml" ContentType="application/vnd.openxmlformats-officedocument.presentationml.slide+xml"/>
  <Override PartName="/ppt/slides/slide101.xml" ContentType="application/vnd.openxmlformats-officedocument.presentationml.slide+xml"/>
  <Override PartName="/ppt/slides/slide100.xml" ContentType="application/vnd.openxmlformats-officedocument.presentationml.slide+xml"/>
  <Override PartName="/ppt/slides/slide99.xml" ContentType="application/vnd.openxmlformats-officedocument.presentationml.slide+xml"/>
  <Override PartName="/ppt/slides/slide98.xml" ContentType="application/vnd.openxmlformats-officedocument.presentationml.slide+xml"/>
  <Override PartName="/ppt/slides/slide103.xml" ContentType="application/vnd.openxmlformats-officedocument.presentationml.slide+xml"/>
  <Override PartName="/ppt/slides/slide16.xml" ContentType="application/vnd.openxmlformats-officedocument.presentationml.slide+xml"/>
  <Override PartName="/ppt/slides/slide105.xml" ContentType="application/vnd.openxmlformats-officedocument.presentationml.slide+xml"/>
  <Override PartName="/ppt/slides/slide18.xml" ContentType="application/vnd.openxmlformats-officedocument.presentationml.slide+xml"/>
  <Override PartName="/ppt/slides/slide107.xml" ContentType="application/vnd.openxmlformats-officedocument.presentationml.slide+xml"/>
  <Override PartName="/ppt/slides/slide10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06.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5.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0"/>
  </p:notesMasterIdLst>
  <p:sldIdLst>
    <p:sldId id="258" r:id="rId3"/>
    <p:sldId id="259" r:id="rId4"/>
    <p:sldId id="260" r:id="rId5"/>
    <p:sldId id="261" r:id="rId6"/>
    <p:sldId id="262" r:id="rId7"/>
    <p:sldId id="263" r:id="rId8"/>
    <p:sldId id="386" r:id="rId9"/>
    <p:sldId id="264" r:id="rId10"/>
    <p:sldId id="265" r:id="rId11"/>
    <p:sldId id="266" r:id="rId12"/>
    <p:sldId id="267" r:id="rId13"/>
    <p:sldId id="268" r:id="rId14"/>
    <p:sldId id="269" r:id="rId15"/>
    <p:sldId id="395" r:id="rId16"/>
    <p:sldId id="270" r:id="rId17"/>
    <p:sldId id="273" r:id="rId18"/>
    <p:sldId id="274" r:id="rId19"/>
    <p:sldId id="275" r:id="rId20"/>
    <p:sldId id="277" r:id="rId21"/>
    <p:sldId id="278" r:id="rId22"/>
    <p:sldId id="385"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5" r:id="rId66"/>
    <p:sldId id="366" r:id="rId67"/>
    <p:sldId id="327" r:id="rId68"/>
    <p:sldId id="328" r:id="rId69"/>
    <p:sldId id="329" r:id="rId70"/>
    <p:sldId id="330" r:id="rId71"/>
    <p:sldId id="331" r:id="rId72"/>
    <p:sldId id="332" r:id="rId73"/>
    <p:sldId id="333" r:id="rId74"/>
    <p:sldId id="334" r:id="rId75"/>
    <p:sldId id="335" r:id="rId76"/>
    <p:sldId id="336" r:id="rId77"/>
    <p:sldId id="337" r:id="rId78"/>
    <p:sldId id="339" r:id="rId79"/>
    <p:sldId id="338" r:id="rId80"/>
    <p:sldId id="340" r:id="rId81"/>
    <p:sldId id="341" r:id="rId82"/>
    <p:sldId id="342" r:id="rId83"/>
    <p:sldId id="343" r:id="rId84"/>
    <p:sldId id="382" r:id="rId85"/>
    <p:sldId id="381" r:id="rId86"/>
    <p:sldId id="397" r:id="rId87"/>
    <p:sldId id="383" r:id="rId88"/>
    <p:sldId id="384" r:id="rId89"/>
    <p:sldId id="350" r:id="rId90"/>
    <p:sldId id="354" r:id="rId91"/>
    <p:sldId id="355" r:id="rId92"/>
    <p:sldId id="356" r:id="rId93"/>
    <p:sldId id="369" r:id="rId94"/>
    <p:sldId id="396" r:id="rId95"/>
    <p:sldId id="398" r:id="rId96"/>
    <p:sldId id="392" r:id="rId97"/>
    <p:sldId id="391" r:id="rId98"/>
    <p:sldId id="394" r:id="rId99"/>
    <p:sldId id="374" r:id="rId100"/>
    <p:sldId id="373" r:id="rId101"/>
    <p:sldId id="379" r:id="rId102"/>
    <p:sldId id="380" r:id="rId103"/>
    <p:sldId id="389" r:id="rId104"/>
    <p:sldId id="378" r:id="rId105"/>
    <p:sldId id="387" r:id="rId106"/>
    <p:sldId id="399" r:id="rId107"/>
    <p:sldId id="357" r:id="rId108"/>
    <p:sldId id="364" r:id="rId10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747" autoAdjust="0"/>
  </p:normalViewPr>
  <p:slideViewPr>
    <p:cSldViewPr snapToGrid="0">
      <p:cViewPr varScale="1">
        <p:scale>
          <a:sx n="80" d="100"/>
          <a:sy n="80" d="100"/>
        </p:scale>
        <p:origin x="-245" y="-67"/>
      </p:cViewPr>
      <p:guideLst>
        <p:guide orient="horz" pos="2160"/>
        <p:guide pos="2880"/>
      </p:guideLst>
    </p:cSldViewPr>
  </p:slideViewPr>
  <p:notesTextViewPr>
    <p:cViewPr>
      <p:scale>
        <a:sx n="1" d="1"/>
        <a:sy n="1" d="1"/>
      </p:scale>
      <p:origin x="0" y="0"/>
    </p:cViewPr>
  </p:notesTextViewPr>
  <p:sorterViewPr>
    <p:cViewPr>
      <p:scale>
        <a:sx n="100" d="100"/>
        <a:sy n="100" d="100"/>
      </p:scale>
      <p:origin x="0" y="5184"/>
    </p:cViewPr>
  </p:sorterViewPr>
  <p:notesViewPr>
    <p:cSldViewPr snapToGrid="0">
      <p:cViewPr varScale="1">
        <p:scale>
          <a:sx n="44" d="100"/>
          <a:sy n="44" d="100"/>
        </p:scale>
        <p:origin x="-2256"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customXml" Target="../customXml/item3.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theme" Target="theme/theme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notesMaster" Target="notesMasters/notesMaster1.xml"/><Relationship Id="rId115" Type="http://schemas.openxmlformats.org/officeDocument/2006/relationships/customXml" Target="../customXml/item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customXml" Target="../customXml/item2.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presProps" Target="presProps.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AB1433-BF8B-45C5-81D6-089F21EECCF9}" type="datetimeFigureOut">
              <a:rPr lang="en-US" smtClean="0"/>
              <a:t>8/12/2015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132F441A-7B6D-4304-84DC-6733CB3439EF}" type="slidenum">
              <a:rPr lang="en-US" smtClean="0"/>
              <a:pPr>
                <a:defRPr/>
              </a:pPr>
              <a:t>23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8D7A2459-9C92-477A-A78C-974DBF935F33}" type="slidenum">
              <a:rPr lang="en-US" smtClean="0"/>
              <a:pPr>
                <a:defRPr/>
              </a:pPr>
              <a:t>42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353724AC-5CA7-4EB9-ACDD-1D5AE7766263}" type="slidenum">
              <a:rPr lang="en-US" smtClean="0"/>
              <a:pPr>
                <a:defRPr/>
              </a:pPr>
              <a:t>44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A50D7E62-262C-4A67-B70E-EF784137FBB4}" type="slidenum">
              <a:rPr lang="en-US" smtClean="0"/>
              <a:pPr>
                <a:defRPr/>
              </a:pPr>
              <a:t>48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163DBD7B-D09C-4086-A433-4C5930D6D575}" type="slidenum">
              <a:rPr lang="en-US" smtClean="0"/>
              <a:pPr>
                <a:defRPr/>
              </a:pPr>
              <a:t>49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8EFC8E5C-3EED-4332-AC88-3288576866A1}" type="slidenum">
              <a:rPr lang="en-US" smtClean="0"/>
              <a:pPr>
                <a:defRPr/>
              </a:pPr>
              <a:t>50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6E779EFE-7441-40ED-9A55-F16BD875961A}" type="slidenum">
              <a:rPr lang="en-US" smtClean="0"/>
              <a:pPr>
                <a:defRPr/>
              </a:pPr>
              <a:t>51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4467EF1F-11DE-4383-8831-77A214C587E4}" type="slidenum">
              <a:rPr lang="en-US" smtClean="0"/>
              <a:pPr>
                <a:defRPr/>
              </a:pPr>
              <a:t>63</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1FDD7DD6-327A-464F-80A6-8DE05E415827}" type="slidenum">
              <a:rPr lang="en-US" smtClean="0"/>
              <a:pPr>
                <a:defRPr/>
              </a:pPr>
              <a:t>67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BE5B8A75-6927-4C2D-AE7C-C7349DA39865}" type="slidenum">
              <a:rPr lang="en-US" smtClean="0"/>
              <a:pPr>
                <a:defRPr/>
              </a:pPr>
              <a:t>68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462E1F1E-BA4D-41A6-8C86-0C09AA0CEB22}" type="slidenum">
              <a:rPr lang="en-US" smtClean="0"/>
              <a:pPr>
                <a:defRPr/>
              </a:pPr>
              <a:t>69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D82FDC03-B4E7-4C78-88F2-E65FE79B20D4}" type="slidenum">
              <a:rPr lang="en-US" smtClean="0"/>
              <a:pPr>
                <a:defRPr/>
              </a:pPr>
              <a:t>25</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92">
              <a:spcBef>
                <a:spcPct val="30000"/>
              </a:spcBef>
              <a:defRPr sz="1200">
                <a:solidFill>
                  <a:schemeClr val="tx1"/>
                </a:solidFill>
                <a:latin typeface="Calibri" pitchFamily="34" charset="0"/>
              </a:defRPr>
            </a:lvl1pPr>
            <a:lvl2pPr marL="741697" indent="-285268" defTabSz="930292">
              <a:spcBef>
                <a:spcPct val="30000"/>
              </a:spcBef>
              <a:defRPr sz="1200">
                <a:solidFill>
                  <a:schemeClr val="tx1"/>
                </a:solidFill>
                <a:latin typeface="Calibri" pitchFamily="34" charset="0"/>
              </a:defRPr>
            </a:lvl2pPr>
            <a:lvl3pPr marL="1142659" indent="-228214" defTabSz="930292">
              <a:spcBef>
                <a:spcPct val="30000"/>
              </a:spcBef>
              <a:defRPr sz="1200">
                <a:solidFill>
                  <a:schemeClr val="tx1"/>
                </a:solidFill>
                <a:latin typeface="Calibri" pitchFamily="34" charset="0"/>
              </a:defRPr>
            </a:lvl3pPr>
            <a:lvl4pPr marL="1599088" indent="-228214" defTabSz="930292">
              <a:spcBef>
                <a:spcPct val="30000"/>
              </a:spcBef>
              <a:defRPr sz="1200">
                <a:solidFill>
                  <a:schemeClr val="tx1"/>
                </a:solidFill>
                <a:latin typeface="Calibri" pitchFamily="34" charset="0"/>
              </a:defRPr>
            </a:lvl4pPr>
            <a:lvl5pPr marL="2055518" indent="-228214" defTabSz="930292">
              <a:spcBef>
                <a:spcPct val="30000"/>
              </a:spcBef>
              <a:defRPr sz="1200">
                <a:solidFill>
                  <a:schemeClr val="tx1"/>
                </a:solidFill>
                <a:latin typeface="Calibri" pitchFamily="34" charset="0"/>
              </a:defRPr>
            </a:lvl5pPr>
            <a:lvl6pPr marL="2511946" indent="-228214" defTabSz="930292" eaLnBrk="0" fontAlgn="base" hangingPunct="0">
              <a:spcBef>
                <a:spcPct val="30000"/>
              </a:spcBef>
              <a:spcAft>
                <a:spcPct val="0"/>
              </a:spcAft>
              <a:defRPr sz="1200">
                <a:solidFill>
                  <a:schemeClr val="tx1"/>
                </a:solidFill>
                <a:latin typeface="Calibri" pitchFamily="34" charset="0"/>
              </a:defRPr>
            </a:lvl6pPr>
            <a:lvl7pPr marL="2968376" indent="-228214" defTabSz="930292" eaLnBrk="0" fontAlgn="base" hangingPunct="0">
              <a:spcBef>
                <a:spcPct val="30000"/>
              </a:spcBef>
              <a:spcAft>
                <a:spcPct val="0"/>
              </a:spcAft>
              <a:defRPr sz="1200">
                <a:solidFill>
                  <a:schemeClr val="tx1"/>
                </a:solidFill>
                <a:latin typeface="Calibri" pitchFamily="34" charset="0"/>
              </a:defRPr>
            </a:lvl7pPr>
            <a:lvl8pPr marL="3424805" indent="-228214" defTabSz="930292" eaLnBrk="0" fontAlgn="base" hangingPunct="0">
              <a:spcBef>
                <a:spcPct val="30000"/>
              </a:spcBef>
              <a:spcAft>
                <a:spcPct val="0"/>
              </a:spcAft>
              <a:defRPr sz="1200">
                <a:solidFill>
                  <a:schemeClr val="tx1"/>
                </a:solidFill>
                <a:latin typeface="Calibri" pitchFamily="34" charset="0"/>
              </a:defRPr>
            </a:lvl8pPr>
            <a:lvl9pPr marL="3881234" indent="-228214" defTabSz="930292" eaLnBrk="0" fontAlgn="base" hangingPunct="0">
              <a:spcBef>
                <a:spcPct val="30000"/>
              </a:spcBef>
              <a:spcAft>
                <a:spcPct val="0"/>
              </a:spcAft>
              <a:defRPr sz="1200">
                <a:solidFill>
                  <a:schemeClr val="tx1"/>
                </a:solidFill>
                <a:latin typeface="Calibri" pitchFamily="34" charset="0"/>
              </a:defRPr>
            </a:lvl9pPr>
          </a:lstStyle>
          <a:p>
            <a:pPr>
              <a:spcBef>
                <a:spcPct val="0"/>
              </a:spcBef>
            </a:pPr>
            <a:fld id="{E4873887-6BF5-40F0-9A26-1931BC422473}" type="slidenum">
              <a:rPr lang="en-US" altLang="en-US" smtClean="0">
                <a:solidFill>
                  <a:srgbClr val="000000"/>
                </a:solidFill>
              </a:rPr>
              <a:pPr>
                <a:spcBef>
                  <a:spcPct val="0"/>
                </a:spcBef>
              </a:pPr>
              <a:t>97</a:t>
            </a:fld>
            <a:endParaRPr lang="en-US" altLang="en-US" dirty="0"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DBE1069B-BE4D-4A6B-847D-7EC97C9E793C}" type="slidenum">
              <a:rPr lang="en-US" smtClean="0"/>
              <a:pPr>
                <a:defRPr/>
              </a:pPr>
              <a:t>26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A7490E82-C544-45C0-A1C5-68F594568779}" type="slidenum">
              <a:rPr lang="en-US">
                <a:solidFill>
                  <a:prstClr val="black"/>
                </a:solidFill>
              </a:rPr>
              <a:pPr>
                <a:defRPr/>
              </a:pPr>
              <a:t>29</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4EE4D4A1-EC62-48BF-9B31-3A47507C73F5}" type="slidenum">
              <a:rPr lang="en-US">
                <a:solidFill>
                  <a:prstClr val="black"/>
                </a:solidFill>
              </a:rPr>
              <a:pPr>
                <a:defRPr/>
              </a:pPr>
              <a:t>30</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8CBD0EC3-91D7-43BC-AA09-1DD1AB75E9E3}" type="slidenum">
              <a:rPr lang="en-US" smtClean="0"/>
              <a:pPr>
                <a:defRPr/>
              </a:pPr>
              <a:t>32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65EA5EC4-A2F5-42CE-8A80-6B5B558AFBC9}" type="slidenum">
              <a:rPr lang="en-US">
                <a:solidFill>
                  <a:prstClr val="black"/>
                </a:solidFill>
              </a:rPr>
              <a:pPr>
                <a:defRPr/>
              </a:pPr>
              <a:t>33</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AE0E2B12-7D67-4688-9CB2-B5BBE94B310F}" type="slidenum">
              <a:rPr lang="en-US" smtClean="0"/>
              <a:pPr>
                <a:defRPr/>
              </a:pPr>
              <a:t>36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 name="Slide Number Placeholder 3"/>
          <p:cNvSpPr>
            <a:spLocks noGrp="1"/>
          </p:cNvSpPr>
          <p:nvPr>
            <p:ph type="sldNum" sz="quarter" idx="5"/>
          </p:nvPr>
        </p:nvSpPr>
        <p:spPr/>
        <p:txBody>
          <a:bodyPr/>
          <a:lstStyle/>
          <a:p>
            <a:pPr>
              <a:defRPr/>
            </a:pPr>
            <a:fld id="{83FDD073-EBF1-4FDC-BC5E-96BD41391C91}" type="slidenum">
              <a:rPr lang="en-US" smtClean="0"/>
              <a:pPr>
                <a:defRPr/>
              </a:pPr>
              <a:t>38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hyperlink" Target="https://www.gadoe.org/" TargetMode="Externa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8/12/2015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8/12/2015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8/12/2015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solidFill>
                  <a:prstClr val="white"/>
                </a:solidFill>
              </a:rPr>
              <a:pPr/>
              <a:t>8/12/2015</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prstClr val="white"/>
                </a:solidFill>
              </a:rPr>
              <a:t>Richard Woods, Georgia’s School Superintendent</a:t>
            </a:r>
          </a:p>
          <a:p>
            <a:pPr algn="r"/>
            <a:r>
              <a:rPr lang="en-US" b="1" i="1" dirty="0" smtClean="0">
                <a:solidFill>
                  <a:prstClr val="white"/>
                </a:solidFill>
              </a:rPr>
              <a:t>“Educating Georgia’s Future”</a:t>
            </a:r>
          </a:p>
          <a:p>
            <a:pPr algn="r"/>
            <a:r>
              <a:rPr lang="en-US" b="1" dirty="0" smtClean="0">
                <a:solidFill>
                  <a:prstClr val="white"/>
                </a:solidFill>
                <a:hlinkClick r:id="rId4"/>
              </a:rPr>
              <a:t>gadoe.org</a:t>
            </a:r>
            <a:endParaRPr lang="en-US" b="1" dirty="0">
              <a:solidFill>
                <a:prstClr val="white"/>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397622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solidFill>
                  <a:prstClr val="white"/>
                </a:solidFill>
              </a:rPr>
              <a:pPr/>
              <a:t>8/12/2015</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4"/>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4223416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solidFill>
                  <a:prstClr val="white"/>
                </a:solidFill>
              </a:rPr>
              <a:pPr/>
              <a:t>8/12/2015</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prstClr val="white"/>
                </a:solidFill>
              </a:rPr>
              <a:t>Richard Woods, Georgia’s School Superintendent</a:t>
            </a:r>
          </a:p>
          <a:p>
            <a:pPr algn="r"/>
            <a:r>
              <a:rPr lang="en-US" b="1" i="1" dirty="0" smtClean="0">
                <a:solidFill>
                  <a:prstClr val="white"/>
                </a:solidFill>
              </a:rPr>
              <a:t>“Educating Georgia’s Future”</a:t>
            </a:r>
          </a:p>
          <a:p>
            <a:pPr algn="r"/>
            <a:r>
              <a:rPr lang="en-US" b="1" dirty="0" smtClean="0">
                <a:solidFill>
                  <a:prstClr val="white"/>
                </a:solidFill>
                <a:hlinkClick r:id="rId4"/>
              </a:rPr>
              <a:t>gadoe.org</a:t>
            </a:r>
            <a:endParaRPr lang="en-US" b="1" dirty="0">
              <a:solidFill>
                <a:prstClr val="white"/>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569745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solidFill>
                  <a:prstClr val="white"/>
                </a:solidFill>
              </a:rPr>
              <a:pPr/>
              <a:t>8/12/2015</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4"/>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2598691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solidFill>
                  <a:prstClr val="white"/>
                </a:solidFill>
              </a:rPr>
              <a:pPr/>
              <a:t>8/12/2015</a:t>
            </a:fld>
            <a:endParaRPr lang="en-US" dirty="0">
              <a:solidFill>
                <a:prstClr val="white"/>
              </a:solidFill>
            </a:endParaRPr>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4"/>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3172395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solidFill>
                  <a:prstClr val="white"/>
                </a:solidFill>
              </a:rPr>
              <a:pPr/>
              <a:t>8/12/2015</a:t>
            </a:fld>
            <a:endParaRPr lang="en-US" dirty="0">
              <a:solidFill>
                <a:prstClr val="white"/>
              </a:solidFill>
            </a:endParaRPr>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4"/>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2650168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solidFill>
                  <a:prstClr val="white"/>
                </a:solidFill>
              </a:rPr>
              <a:pPr/>
              <a:t>8/12/2015</a:t>
            </a:fld>
            <a:endParaRPr lang="en-US" dirty="0">
              <a:solidFill>
                <a:prstClr val="white"/>
              </a:solidFill>
            </a:endParaRPr>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prstClr val="white"/>
                </a:solidFill>
              </a:rPr>
              <a:t>Richard Woods, Georgia’s School Superintendent</a:t>
            </a:r>
          </a:p>
          <a:p>
            <a:pPr algn="r"/>
            <a:r>
              <a:rPr lang="en-US" b="1" i="1" dirty="0" smtClean="0">
                <a:solidFill>
                  <a:prstClr val="white"/>
                </a:solidFill>
              </a:rPr>
              <a:t>“Educating Georgia’s Future”</a:t>
            </a:r>
          </a:p>
          <a:p>
            <a:pPr algn="r"/>
            <a:r>
              <a:rPr lang="en-US" b="1" dirty="0" smtClean="0">
                <a:solidFill>
                  <a:prstClr val="white"/>
                </a:solidFill>
                <a:hlinkClick r:id="rId3"/>
              </a:rPr>
              <a:t>gadoe.org</a:t>
            </a:r>
            <a:endParaRPr lang="en-US" b="1" dirty="0">
              <a:solidFill>
                <a:prstClr val="white"/>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951587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solidFill>
                  <a:prstClr val="white"/>
                </a:solidFill>
              </a:rPr>
              <a:pPr/>
              <a:t>8/12/2015</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4"/>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8703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8/12/2015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solidFill>
                  <a:prstClr val="white"/>
                </a:solidFill>
              </a:rPr>
              <a:pPr/>
              <a:t>8/12/2015</a:t>
            </a:fld>
            <a:endParaRPr lang="en-US" dirty="0">
              <a:solidFill>
                <a:prstClr val="white"/>
              </a:solidFill>
            </a:endParaRPr>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4"/>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749212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solidFill>
                  <a:prstClr val="white"/>
                </a:solidFill>
              </a:rPr>
              <a:pPr/>
              <a:t>8/12/2015</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4"/>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3011595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solidFill>
                  <a:prstClr val="white"/>
                </a:solidFill>
              </a:rPr>
              <a:pPr/>
              <a:t>8/12/2015</a:t>
            </a:fld>
            <a:endParaRPr lang="en-US" dirty="0">
              <a:solidFill>
                <a:prstClr val="white"/>
              </a:solidFill>
            </a:endParaRPr>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25695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8/12/2015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8/12/2015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8/12/2015</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8/12/2015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8/12/2015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8/12/2015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8/12/2015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https://www.gadoe.org/" TargetMode="Externa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8/12/2015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solidFill>
                  <a:prstClr val="white"/>
                </a:solidFill>
              </a:rPr>
              <a:pPr/>
              <a:t>8/12/2015</a:t>
            </a:fld>
            <a:endParaRPr lang="en-US" dirty="0">
              <a:solidFill>
                <a:prstClr val="white"/>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solidFill>
                  <a:prstClr val="white"/>
                </a:solidFill>
              </a:rPr>
              <a:pPr/>
              <a:t>‹#›</a:t>
            </a:fld>
            <a:endParaRPr lang="en-US" dirty="0">
              <a:solidFill>
                <a:prstClr val="white"/>
              </a:solidFill>
            </a:endParaRPr>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prstClr val="black">
                    <a:lumMod val="65000"/>
                    <a:lumOff val="35000"/>
                  </a:prstClr>
                </a:solidFill>
              </a:rPr>
              <a:t>Richard Woods, </a:t>
            </a:r>
          </a:p>
          <a:p>
            <a:pPr algn="r"/>
            <a:r>
              <a:rPr lang="en-US" sz="1000" b="1" dirty="0" smtClean="0">
                <a:solidFill>
                  <a:prstClr val="black">
                    <a:lumMod val="65000"/>
                    <a:lumOff val="35000"/>
                  </a:prstClr>
                </a:solidFill>
              </a:rPr>
              <a:t>Georgia’s School Superintendent</a:t>
            </a:r>
          </a:p>
          <a:p>
            <a:pPr algn="r"/>
            <a:r>
              <a:rPr lang="en-US" sz="1000" b="1" i="1" dirty="0" smtClean="0">
                <a:solidFill>
                  <a:prstClr val="black">
                    <a:lumMod val="65000"/>
                    <a:lumOff val="35000"/>
                  </a:prstClr>
                </a:solidFill>
              </a:rPr>
              <a:t>“Educating Georgia’s Future”</a:t>
            </a:r>
          </a:p>
          <a:p>
            <a:pPr algn="r"/>
            <a:r>
              <a:rPr lang="en-US" sz="1000" b="1" dirty="0" smtClean="0">
                <a:solidFill>
                  <a:prstClr val="black">
                    <a:lumMod val="65000"/>
                    <a:lumOff val="35000"/>
                  </a:prstClr>
                </a:solidFill>
                <a:hlinkClick r:id="rId15"/>
              </a:rPr>
              <a:t>gadoe.org</a:t>
            </a:r>
            <a:endParaRPr lang="en-US" sz="1000" b="1" dirty="0">
              <a:solidFill>
                <a:prstClr val="black">
                  <a:lumMod val="65000"/>
                  <a:lumOff val="35000"/>
                </a:prstClr>
              </a:solidFill>
            </a:endParaRPr>
          </a:p>
        </p:txBody>
      </p:sp>
    </p:spTree>
    <p:extLst>
      <p:ext uri="{BB962C8B-B14F-4D97-AF65-F5344CB8AC3E}">
        <p14:creationId xmlns:p14="http://schemas.microsoft.com/office/powerpoint/2010/main" val="3307223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adoe.org/External-Affairs-and-Policy/State-Board-of-Education/Pages/PEABoardRules.asp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TestPad.asp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Memoranda--Announcements.aspx" TargetMode="External"/><Relationship Id="rId2" Type="http://schemas.openxmlformats.org/officeDocument/2006/relationships/hyperlink" Target="https://www.gadoe.org/Curriculum-Instruction-and-Assessment/Assessment/Pages/Information-For-Educators.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Georgia-Milestones-Assessment-System.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dhouston@doe.k12.ga.us" TargetMode="External"/><Relationship Id="rId2" Type="http://schemas.openxmlformats.org/officeDocument/2006/relationships/hyperlink" Target="https://portal.doe.k12.ga.us/login.aspx" TargetMode="External"/><Relationship Id="rId1" Type="http://schemas.openxmlformats.org/officeDocument/2006/relationships/slideLayout" Target="../slideLayouts/slideLayout3.xml"/><Relationship Id="rId6" Type="http://schemas.openxmlformats.org/officeDocument/2006/relationships/hyperlink" Target="mailto:GeorgiaHelpDesk@ctb.com" TargetMode="External"/><Relationship Id="rId5" Type="http://schemas.openxmlformats.org/officeDocument/2006/relationships/hyperlink" Target="http://www.wida.us/" TargetMode="External"/><Relationship Id="rId4" Type="http://schemas.openxmlformats.org/officeDocument/2006/relationships/hyperlink" Target="https://gkids.tsars.uga.edu/star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adoe.org/Curriculum-Instruction-and-Assessment/Assessment/Pages/Memoranda--Announcements.asp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Information-For-Educators.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Information-For-Educators.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edavis@doe.12.ga.us" TargetMode="External"/><Relationship Id="rId2" Type="http://schemas.openxmlformats.org/officeDocument/2006/relationships/hyperlink" Target="mailto:mfincher@doe.k12.ga.us" TargetMode="External"/><Relationship Id="rId1" Type="http://schemas.openxmlformats.org/officeDocument/2006/relationships/slideLayout" Target="../slideLayouts/slideLayout2.xml"/><Relationship Id="rId5" Type="http://schemas.openxmlformats.org/officeDocument/2006/relationships/hyperlink" Target="mailto:atimberlake@doe.k12.ga.us" TargetMode="External"/><Relationship Id="rId4" Type="http://schemas.openxmlformats.org/officeDocument/2006/relationships/hyperlink" Target="mailto:aeitel@doe.k12.ga.u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mcbride@doe.k12.ga.us" TargetMode="External"/><Relationship Id="rId2" Type="http://schemas.openxmlformats.org/officeDocument/2006/relationships/hyperlink" Target="mailto:RMcLeod@doe.k12.ga.us" TargetMode="External"/><Relationship Id="rId1" Type="http://schemas.openxmlformats.org/officeDocument/2006/relationships/slideLayout" Target="../slideLayouts/slideLayout4.xml"/><Relationship Id="rId5" Type="http://schemas.openxmlformats.org/officeDocument/2006/relationships/hyperlink" Target="mailto:msmith@doe.k12.ga.us" TargetMode="External"/><Relationship Id="rId4" Type="http://schemas.openxmlformats.org/officeDocument/2006/relationships/hyperlink" Target="mailto:jblessing@doe.k12.ga.us"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mailto:mfincher@doe.k12.ga.us"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dhouston@doe.k12.ga.us" TargetMode="External"/><Relationship Id="rId2" Type="http://schemas.openxmlformats.org/officeDocument/2006/relationships/hyperlink" Target="mailto:bbable@doe.k12.ga.us" TargetMode="Externa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hyperlink" Target="http://www.gapsc.com/Ethics/Home.asp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ortal.doe.k12.ga.us/login.asp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portal.doe.k12.ga.us/login.asp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portal.doe.k12.ga.us/login.aspx"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mailto:nvosler@doe.k12.ga.us" TargetMode="External"/><Relationship Id="rId2" Type="http://schemas.openxmlformats.org/officeDocument/2006/relationships/hyperlink" Target="mailto:shsmith@doe.k12.ga.us" TargetMode="External"/><Relationship Id="rId1" Type="http://schemas.openxmlformats.org/officeDocument/2006/relationships/slideLayout" Target="../slideLayouts/slideLayout4.xml"/><Relationship Id="rId5" Type="http://schemas.openxmlformats.org/officeDocument/2006/relationships/hyperlink" Target="mailto:kharris-wright@doe.k12.ga.us" TargetMode="External"/><Relationship Id="rId4" Type="http://schemas.openxmlformats.org/officeDocument/2006/relationships/hyperlink" Target="mailto:jreyes@doe.k12.ga.us" TargetMode="External"/></Relationships>
</file>

<file path=ppt/slides/_rels/slide80.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Information-For-Educators.aspx" TargetMode="External"/><Relationship Id="rId2" Type="http://schemas.openxmlformats.org/officeDocument/2006/relationships/hyperlink" Target="https://portal.doe.k12.ga.us/login.aspx"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hyperlink" Target="mailto:WIDA@datarecognitioncorp.com" TargetMode="External"/><Relationship Id="rId2" Type="http://schemas.openxmlformats.org/officeDocument/2006/relationships/hyperlink" Target="https://www.wida.us/assessment/access20-tech.asp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Memoranda--Announcements.asp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Memoranda--Announcements.asp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pswartzberg@doe.k12.ga.us" TargetMode="External"/><Relationship Id="rId2" Type="http://schemas.openxmlformats.org/officeDocument/2006/relationships/hyperlink" Target="mailto:mchristensen@doe.k12.ga.us" TargetMode="External"/><Relationship Id="rId1" Type="http://schemas.openxmlformats.org/officeDocument/2006/relationships/slideLayout" Target="../slideLayouts/slideLayout4.xml"/><Relationship Id="rId5" Type="http://schemas.openxmlformats.org/officeDocument/2006/relationships/hyperlink" Target="mailto:qqin@doe.k12.ga.us" TargetMode="External"/><Relationship Id="rId4" Type="http://schemas.openxmlformats.org/officeDocument/2006/relationships/hyperlink" Target="mailto:aogletree@doe.k12.ga.us" TargetMode="External"/></Relationships>
</file>

<file path=ppt/slides/_rels/slide90.xml.rels><?xml version="1.0" encoding="UTF-8" standalone="yes"?>
<Relationships xmlns="http://schemas.openxmlformats.org/package/2006/relationships"><Relationship Id="rId2" Type="http://schemas.openxmlformats.org/officeDocument/2006/relationships/hyperlink" Target="https://www.gadoe.org/Curriculum-Instruction-and-Assessment/Assessment/Documents/GKIDS%20Recording%20Sheet.pdf"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mailto:GeorgiaHelpDesk@ctb.com" TargetMode="External"/><Relationship Id="rId2" Type="http://schemas.openxmlformats.org/officeDocument/2006/relationships/hyperlink" Target="https://www.gadoe.org/Curriculum-Instruction-and-Assessment/Assessment/Pages/Georgia-Milestones-Assessment-System.asp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www.gadoe.org/Curriculum-Instruction-and-Assessment/Assessment/Pages/Georgia-Milestones-Assessment-System.asp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ctrTitle"/>
          </p:nvPr>
        </p:nvSpPr>
        <p:spPr>
          <a:xfrm>
            <a:off x="493688" y="3358264"/>
            <a:ext cx="8225307" cy="1470025"/>
          </a:xfrm>
        </p:spPr>
        <p:txBody>
          <a:bodyPr>
            <a:normAutofit fontScale="90000"/>
          </a:bodyPr>
          <a:lstStyle/>
          <a:p>
            <a:pPr eaLnBrk="1" hangingPunct="1"/>
            <a:r>
              <a:rPr lang="en-US" altLang="en-US" sz="5300" dirty="0" smtClean="0"/>
              <a:t>System Test Coordinators’</a:t>
            </a:r>
            <a:br>
              <a:rPr lang="en-US" altLang="en-US" sz="5300" dirty="0" smtClean="0"/>
            </a:br>
            <a:r>
              <a:rPr lang="en-US" altLang="en-US" sz="5300" dirty="0" smtClean="0"/>
              <a:t>Fall 2015 Conference</a:t>
            </a:r>
            <a:br>
              <a:rPr lang="en-US" altLang="en-US" sz="5300" dirty="0" smtClean="0"/>
            </a:br>
            <a:r>
              <a:rPr lang="en-US" altLang="en-US" sz="3600" i="1" dirty="0" smtClean="0"/>
              <a:t>General Session /Test Administration</a:t>
            </a:r>
            <a:br>
              <a:rPr lang="en-US" altLang="en-US" sz="3600" i="1" dirty="0" smtClean="0"/>
            </a:br>
            <a:r>
              <a:rPr lang="en-US" altLang="en-US" sz="3600" i="1" dirty="0" smtClean="0"/>
              <a:t>August 12 &amp; 14, 2015</a:t>
            </a:r>
            <a:br>
              <a:rPr lang="en-US" altLang="en-US" sz="3600" i="1" dirty="0" smtClean="0"/>
            </a:br>
            <a:r>
              <a:rPr lang="en-US" altLang="en-US" sz="4000" i="1" dirty="0" smtClean="0"/>
              <a:t/>
            </a:r>
            <a:br>
              <a:rPr lang="en-US" altLang="en-US" sz="4000" i="1" dirty="0" smtClean="0"/>
            </a:br>
            <a:r>
              <a:rPr lang="en-US" altLang="en-US" sz="2800" dirty="0" smtClean="0"/>
              <a:t>Georgia Student Assessment Program 2015 – 2016</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F7605CF9-B5ED-4F5C-A57C-D3727AA5E40D}" type="slidenum">
              <a:rPr lang="en-US" smtClean="0"/>
              <a:pPr>
                <a:defRPr/>
              </a:pPr>
              <a:t>1</a:t>
            </a:fld>
            <a:endParaRPr lang="en-US" dirty="0"/>
          </a:p>
        </p:txBody>
      </p:sp>
    </p:spTree>
    <p:extLst>
      <p:ext uri="{BB962C8B-B14F-4D97-AF65-F5344CB8AC3E}">
        <p14:creationId xmlns:p14="http://schemas.microsoft.com/office/powerpoint/2010/main" val="3188231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17869"/>
            <a:ext cx="8229600" cy="487363"/>
          </a:xfrm>
        </p:spPr>
        <p:txBody>
          <a:bodyPr>
            <a:normAutofit fontScale="90000"/>
          </a:bodyPr>
          <a:lstStyle/>
          <a:p>
            <a:pPr eaLnBrk="1" hangingPunct="1"/>
            <a:r>
              <a:rPr lang="en-US" altLang="en-US" dirty="0" smtClean="0"/>
              <a:t>State Board Rules</a:t>
            </a:r>
          </a:p>
        </p:txBody>
      </p:sp>
      <p:sp>
        <p:nvSpPr>
          <p:cNvPr id="9219" name="Content Placeholder 2"/>
          <p:cNvSpPr>
            <a:spLocks noGrp="1"/>
          </p:cNvSpPr>
          <p:nvPr>
            <p:ph idx="1"/>
          </p:nvPr>
        </p:nvSpPr>
        <p:spPr>
          <a:xfrm>
            <a:off x="45071" y="1007775"/>
            <a:ext cx="8635289" cy="5029200"/>
          </a:xfrm>
        </p:spPr>
        <p:txBody>
          <a:bodyPr>
            <a:normAutofit lnSpcReduction="10000"/>
          </a:bodyPr>
          <a:lstStyle/>
          <a:p>
            <a:pPr eaLnBrk="1" hangingPunct="1">
              <a:buFont typeface="Arial" charset="0"/>
              <a:buNone/>
              <a:defRPr/>
            </a:pPr>
            <a:r>
              <a:rPr lang="en-US" sz="1800" b="1" dirty="0" smtClean="0"/>
              <a:t>	</a:t>
            </a:r>
            <a:r>
              <a:rPr lang="en-US" sz="2000" b="1" dirty="0" smtClean="0"/>
              <a:t>State Board Rules relating to assessment include: </a:t>
            </a:r>
          </a:p>
          <a:p>
            <a:pPr lvl="1">
              <a:defRPr/>
            </a:pPr>
            <a:r>
              <a:rPr lang="en-US" sz="1800" dirty="0" smtClean="0"/>
              <a:t>160-3-1-.07 Testing Programs – Student Assessment </a:t>
            </a:r>
            <a:endParaRPr lang="en-US" sz="1800" dirty="0" smtClean="0">
              <a:solidFill>
                <a:srgbClr val="7030A0"/>
              </a:solidFill>
            </a:endParaRPr>
          </a:p>
          <a:p>
            <a:pPr lvl="1">
              <a:defRPr/>
            </a:pPr>
            <a:r>
              <a:rPr lang="en-US" sz="1800" dirty="0" smtClean="0"/>
              <a:t>160-4-2-.11 Promotion, Placement, and Retention </a:t>
            </a:r>
          </a:p>
          <a:p>
            <a:pPr lvl="1">
              <a:defRPr/>
            </a:pPr>
            <a:r>
              <a:rPr lang="en-US" sz="1800" dirty="0" smtClean="0"/>
              <a:t>160-4-2-.13 Statewide Passing Score</a:t>
            </a:r>
          </a:p>
          <a:p>
            <a:pPr lvl="1">
              <a:defRPr/>
            </a:pPr>
            <a:r>
              <a:rPr lang="en-US" sz="1800" dirty="0" smtClean="0"/>
              <a:t>160-4-2-.20  </a:t>
            </a:r>
            <a:r>
              <a:rPr lang="en-US" sz="1800" dirty="0"/>
              <a:t>List of State-Funded K-8 Subjects and 9-12 </a:t>
            </a:r>
            <a:r>
              <a:rPr lang="en-US" sz="1800" dirty="0" smtClean="0"/>
              <a:t>Courses </a:t>
            </a:r>
          </a:p>
          <a:p>
            <a:pPr lvl="1">
              <a:defRPr/>
            </a:pPr>
            <a:r>
              <a:rPr lang="en-US" sz="1800" dirty="0"/>
              <a:t>160-5-1-.15 Awarding of Units of Credit and Acceptance of Transfer Credit and/or Grades</a:t>
            </a:r>
          </a:p>
          <a:p>
            <a:pPr lvl="1">
              <a:defRPr/>
            </a:pPr>
            <a:r>
              <a:rPr lang="en-US" sz="1800" dirty="0" smtClean="0"/>
              <a:t>160-4-5-</a:t>
            </a:r>
            <a:r>
              <a:rPr lang="en-US" sz="1800" dirty="0"/>
              <a:t>.02 Language Assistance:  Program for English Learners</a:t>
            </a:r>
          </a:p>
          <a:p>
            <a:pPr lvl="1">
              <a:defRPr/>
            </a:pPr>
            <a:r>
              <a:rPr lang="en-US" sz="1800" dirty="0" smtClean="0"/>
              <a:t>160-4-2-.31 Hospital/Homebound (HHB) Services</a:t>
            </a:r>
          </a:p>
          <a:p>
            <a:pPr lvl="1">
              <a:defRPr/>
            </a:pPr>
            <a:r>
              <a:rPr lang="en-US" sz="1800" dirty="0" smtClean="0"/>
              <a:t>160-4-2-.34 Dual Enrollment</a:t>
            </a:r>
          </a:p>
          <a:p>
            <a:pPr lvl="1">
              <a:defRPr/>
            </a:pPr>
            <a:r>
              <a:rPr lang="en-US" sz="1800" dirty="0" smtClean="0"/>
              <a:t>160-4-8-.12 Alternative/Non-Traditional Education Programs</a:t>
            </a:r>
          </a:p>
          <a:p>
            <a:pPr lvl="1">
              <a:defRPr/>
            </a:pPr>
            <a:r>
              <a:rPr lang="en-US" sz="1800" dirty="0" smtClean="0"/>
              <a:t>160-5-1-.07 Student Data Collection</a:t>
            </a:r>
          </a:p>
          <a:p>
            <a:pPr lvl="1">
              <a:defRPr/>
            </a:pPr>
            <a:r>
              <a:rPr lang="en-US" sz="1800" dirty="0" smtClean="0"/>
              <a:t>160-5-1-.14 Transfer of Student Records</a:t>
            </a:r>
          </a:p>
          <a:p>
            <a:pPr lvl="1">
              <a:defRPr/>
            </a:pPr>
            <a:r>
              <a:rPr lang="en-US" sz="1800" dirty="0" smtClean="0"/>
              <a:t>160‐7‐1‐.01 Single Statewide Accountability System</a:t>
            </a:r>
          </a:p>
          <a:p>
            <a:pPr eaLnBrk="1" hangingPunct="1">
              <a:defRPr/>
            </a:pPr>
            <a:endParaRPr lang="en-US" sz="2200" dirty="0"/>
          </a:p>
          <a:p>
            <a:pPr>
              <a:buNone/>
              <a:defRPr/>
            </a:pPr>
            <a:r>
              <a:rPr lang="en-US" sz="2000" b="1" dirty="0">
                <a:solidFill>
                  <a:srgbClr val="0000CC"/>
                </a:solidFill>
                <a:hlinkClick r:id="rId2"/>
              </a:rPr>
              <a:t>http://www.gadoe.org/External-Affairs-and-Policy/State-Board-of-Education/Pages/PEABoardRules.aspx</a:t>
            </a:r>
            <a:r>
              <a:rPr lang="en-US" sz="2000" b="1" dirty="0">
                <a:solidFill>
                  <a:srgbClr val="0000CC"/>
                </a:solidFill>
              </a:rPr>
              <a:t> </a:t>
            </a:r>
          </a:p>
          <a:p>
            <a:pPr>
              <a:buNone/>
              <a:defRPr/>
            </a:pPr>
            <a:endParaRPr lang="en-US" sz="1100" dirty="0"/>
          </a:p>
          <a:p>
            <a:pPr eaLnBrk="1" hangingPunct="1">
              <a:defRPr/>
            </a:pPr>
            <a:endParaRPr lang="en-US" sz="1400" dirty="0" smtClean="0"/>
          </a:p>
          <a:p>
            <a:pPr marL="0" indent="0" eaLnBrk="1" hangingPunct="1">
              <a:buFont typeface="Arial" charset="0"/>
              <a:buNone/>
              <a:defRPr/>
            </a:pPr>
            <a:endParaRPr lang="en-US" sz="1400" dirty="0" smtClean="0"/>
          </a:p>
          <a:p>
            <a:pPr eaLnBrk="1" hangingPunct="1">
              <a:buFont typeface="Arial" charset="0"/>
              <a:buNone/>
              <a:defRPr/>
            </a:pPr>
            <a:endParaRPr lang="en-US" sz="1200" dirty="0" smtClean="0"/>
          </a:p>
          <a:p>
            <a:pPr eaLnBrk="1" hangingPunct="1">
              <a:defRPr/>
            </a:pPr>
            <a:endParaRPr lang="en-US" sz="1400" dirty="0" smtClean="0"/>
          </a:p>
          <a:p>
            <a:pPr eaLnBrk="1" hangingPunct="1">
              <a:defRPr/>
            </a:pPr>
            <a:endParaRPr lang="en-US" sz="1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E390DB36-6FDE-437B-A9B1-8D566AED41C5}"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54025266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326" y="1532480"/>
            <a:ext cx="8590208" cy="4351338"/>
          </a:xfrm>
        </p:spPr>
        <p:txBody>
          <a:bodyPr>
            <a:noAutofit/>
          </a:bodyPr>
          <a:lstStyle/>
          <a:p>
            <a:pPr marL="0" indent="0">
              <a:buNone/>
            </a:pPr>
            <a:r>
              <a:rPr lang="en-US" sz="1800" b="1" dirty="0">
                <a:solidFill>
                  <a:srgbClr val="0000CC"/>
                </a:solidFill>
              </a:rPr>
              <a:t>Group 2:  Students completing an EOC for a </a:t>
            </a:r>
            <a:r>
              <a:rPr lang="en-US" sz="1800" b="1" dirty="0">
                <a:solidFill>
                  <a:srgbClr val="FF0000"/>
                </a:solidFill>
              </a:rPr>
              <a:t>2015-2016 </a:t>
            </a:r>
            <a:r>
              <a:rPr lang="en-US" sz="1800" b="1" dirty="0">
                <a:solidFill>
                  <a:srgbClr val="0000CC"/>
                </a:solidFill>
              </a:rPr>
              <a:t>course enrollment through the Fall 2015 EOC Mid-Month</a:t>
            </a:r>
            <a:endParaRPr lang="en-US" sz="1600" dirty="0">
              <a:solidFill>
                <a:srgbClr val="0000CC"/>
              </a:solidFill>
            </a:endParaRPr>
          </a:p>
          <a:p>
            <a:r>
              <a:rPr lang="en-US" sz="1800" b="1" dirty="0" smtClean="0"/>
              <a:t>Once </a:t>
            </a:r>
            <a:r>
              <a:rPr lang="en-US" sz="1800" b="1" dirty="0"/>
              <a:t>Fall 2015 EOC Mid-Month test results begin to report, which we anticipate will be in late October 2015, the students described below are required to have the EOC applied to their final course grade/transcript.</a:t>
            </a:r>
            <a:endParaRPr lang="en-US" sz="1800" dirty="0"/>
          </a:p>
          <a:p>
            <a:pPr lvl="0"/>
            <a:r>
              <a:rPr lang="en-US" sz="1800" dirty="0"/>
              <a:t>Students who enroll, during the </a:t>
            </a:r>
            <a:r>
              <a:rPr lang="en-US" sz="1800" b="1" dirty="0"/>
              <a:t>2015-2016</a:t>
            </a:r>
            <a:r>
              <a:rPr lang="en-US" sz="1800" dirty="0"/>
              <a:t> school year, in a course that has an associated EOC.</a:t>
            </a:r>
          </a:p>
          <a:p>
            <a:pPr lvl="1"/>
            <a:r>
              <a:rPr lang="en-US" sz="1400" dirty="0"/>
              <a:t>This includes students enrolling in compacted/short-term courses for Fall 2015 (such as 9-week courses that conclude in October 2015) and course recovery experiences that begin with the start of the 2015-2016 school year.</a:t>
            </a:r>
          </a:p>
          <a:p>
            <a:pPr lvl="0"/>
            <a:r>
              <a:rPr lang="en-US" sz="1800" dirty="0"/>
              <a:t>Students enrolling during the 2015-2016 school year from non-accredited private schools, home study programs, or other non-traditional educational centers and who are seeking to have credit from these experiences posted to their public school transcript.</a:t>
            </a:r>
          </a:p>
          <a:p>
            <a:pPr lvl="1"/>
            <a:r>
              <a:rPr lang="en-US" sz="1400" dirty="0"/>
              <a:t>Once reporting begins for the Fall 2015 Mid-Month, school systems shall use the EOC results to make determinations relative to the awarding of course credit.</a:t>
            </a:r>
          </a:p>
          <a:p>
            <a:pPr lvl="1"/>
            <a:r>
              <a:rPr lang="en-US" sz="1400" dirty="0"/>
              <a:t>Local systems will need to determine how to enact course placements for these students pending the receipt of Fall Mid-Month results. </a:t>
            </a:r>
          </a:p>
          <a:p>
            <a:pPr marL="0" indent="0">
              <a:buNone/>
            </a:pP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100</a:t>
            </a:fld>
            <a:endParaRPr lang="en-US" dirty="0"/>
          </a:p>
        </p:txBody>
      </p:sp>
      <p:sp>
        <p:nvSpPr>
          <p:cNvPr id="6" name="Title 1"/>
          <p:cNvSpPr>
            <a:spLocks noGrp="1"/>
          </p:cNvSpPr>
          <p:nvPr>
            <p:ph type="title"/>
          </p:nvPr>
        </p:nvSpPr>
        <p:spPr>
          <a:xfrm>
            <a:off x="243371" y="256743"/>
            <a:ext cx="6316630" cy="760688"/>
          </a:xfrm>
        </p:spPr>
        <p:txBody>
          <a:bodyPr>
            <a:noAutofit/>
          </a:bodyPr>
          <a:lstStyle/>
          <a:p>
            <a:r>
              <a:rPr lang="en-US" altLang="en-US" sz="3600" dirty="0" smtClean="0"/>
              <a:t>EOC Mid-Months:</a:t>
            </a:r>
            <a:br>
              <a:rPr lang="en-US" altLang="en-US" sz="3600" dirty="0" smtClean="0"/>
            </a:br>
            <a:r>
              <a:rPr lang="en-US" altLang="en-US" sz="3600" dirty="0" smtClean="0"/>
              <a:t>August – November 2015</a:t>
            </a:r>
          </a:p>
        </p:txBody>
      </p:sp>
    </p:spTree>
    <p:extLst>
      <p:ext uri="{BB962C8B-B14F-4D97-AF65-F5344CB8AC3E}">
        <p14:creationId xmlns:p14="http://schemas.microsoft.com/office/powerpoint/2010/main" val="392400073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334016"/>
            <a:ext cx="6753188" cy="837961"/>
          </a:xfrm>
        </p:spPr>
        <p:txBody>
          <a:bodyPr>
            <a:noAutofit/>
          </a:bodyPr>
          <a:lstStyle/>
          <a:p>
            <a:r>
              <a:rPr lang="en-US" altLang="en-US" sz="3600" dirty="0" smtClean="0"/>
              <a:t>EOC </a:t>
            </a:r>
            <a:r>
              <a:rPr lang="en-US" altLang="en-US" sz="3600" dirty="0"/>
              <a:t>Mid-Months:</a:t>
            </a:r>
            <a:br>
              <a:rPr lang="en-US" altLang="en-US" sz="3600" dirty="0"/>
            </a:br>
            <a:r>
              <a:rPr lang="en-US" altLang="en-US" sz="3600" dirty="0"/>
              <a:t>August – November 2015</a:t>
            </a:r>
            <a:endParaRPr lang="en-US" sz="3600" dirty="0"/>
          </a:p>
        </p:txBody>
      </p:sp>
      <p:sp>
        <p:nvSpPr>
          <p:cNvPr id="3" name="Content Placeholder 2"/>
          <p:cNvSpPr>
            <a:spLocks noGrp="1"/>
          </p:cNvSpPr>
          <p:nvPr>
            <p:ph idx="1"/>
          </p:nvPr>
        </p:nvSpPr>
        <p:spPr>
          <a:xfrm>
            <a:off x="332436" y="1554661"/>
            <a:ext cx="7886700" cy="4351338"/>
          </a:xfrm>
        </p:spPr>
        <p:txBody>
          <a:bodyPr>
            <a:noAutofit/>
          </a:bodyPr>
          <a:lstStyle/>
          <a:p>
            <a:pPr marL="0" indent="0">
              <a:buNone/>
            </a:pPr>
            <a:r>
              <a:rPr lang="en-US" sz="2000" b="1" dirty="0">
                <a:solidFill>
                  <a:srgbClr val="0000CC"/>
                </a:solidFill>
              </a:rPr>
              <a:t>Group 3:  Eligible students seeking to demonstrate subject area competency (“test-out”) through the Fall 2015 EOC Mid-Month (August &amp; September windows only)</a:t>
            </a:r>
            <a:endParaRPr lang="en-US" sz="1800" dirty="0">
              <a:solidFill>
                <a:srgbClr val="0000CC"/>
              </a:solidFill>
            </a:endParaRPr>
          </a:p>
          <a:p>
            <a:pPr lvl="0"/>
            <a:r>
              <a:rPr lang="en-US" sz="2000" dirty="0"/>
              <a:t>A student who attains the Achievement Level of </a:t>
            </a:r>
            <a:r>
              <a:rPr lang="en-US" sz="2000" i="1" dirty="0"/>
              <a:t>Distinguished Learner</a:t>
            </a:r>
            <a:r>
              <a:rPr lang="en-US" sz="2000" dirty="0"/>
              <a:t> will have successfully demonstrated subject area competency and shall be awarded credit for the course.</a:t>
            </a:r>
          </a:p>
          <a:p>
            <a:pPr lvl="1"/>
            <a:r>
              <a:rPr lang="en-US" sz="1800" dirty="0"/>
              <a:t>Local systems will need to determine how to enact course placements pending the receipt of Fall Mid-Month results.</a:t>
            </a:r>
          </a:p>
          <a:p>
            <a:pPr lvl="1"/>
            <a:r>
              <a:rPr lang="en-US" sz="1800" dirty="0"/>
              <a:t>Given that a variety of approaches to high school scheduling exist across the state, this is by necessity a local decision. </a:t>
            </a:r>
          </a:p>
          <a:p>
            <a:pPr lvl="0"/>
            <a:r>
              <a:rPr lang="en-US" sz="2000" dirty="0"/>
              <a:t>After September 2015, the next opportunity for “testing-out” will be during the March 2016 EOC Mid-Month administration.</a:t>
            </a:r>
          </a:p>
          <a:p>
            <a:pPr lvl="1"/>
            <a:r>
              <a:rPr lang="en-US" sz="1800" dirty="0" smtClean="0"/>
              <a:t>The Summer 2016 Main Administration can be used for this purpose as well.</a:t>
            </a:r>
            <a:endParaRPr lang="en-US" sz="1800" dirty="0"/>
          </a:p>
          <a:p>
            <a:pPr marL="0" indent="0">
              <a:buNone/>
            </a:pPr>
            <a:endParaRPr lang="en-US" sz="1800" dirty="0"/>
          </a:p>
          <a:p>
            <a:pPr>
              <a:defRPr/>
            </a:pPr>
            <a:endParaRPr lang="en-US" sz="1800" b="1" dirty="0"/>
          </a:p>
          <a:p>
            <a:pPr>
              <a:defRPr/>
            </a:pPr>
            <a:endParaRPr lang="en-US" sz="1800" dirty="0"/>
          </a:p>
          <a:p>
            <a:endParaRPr lang="en-US" sz="1800" dirty="0"/>
          </a:p>
          <a:p>
            <a:pPr marL="0" indent="0">
              <a:buNone/>
            </a:pPr>
            <a:endParaRPr lang="en-US" sz="3200"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101</a:t>
            </a:fld>
            <a:endParaRPr lang="en-US" dirty="0"/>
          </a:p>
        </p:txBody>
      </p:sp>
    </p:spTree>
    <p:extLst>
      <p:ext uri="{BB962C8B-B14F-4D97-AF65-F5344CB8AC3E}">
        <p14:creationId xmlns:p14="http://schemas.microsoft.com/office/powerpoint/2010/main" val="9885350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a:xfrm>
            <a:off x="152400" y="500133"/>
            <a:ext cx="6905223" cy="334963"/>
          </a:xfrm>
        </p:spPr>
        <p:txBody>
          <a:bodyPr>
            <a:noAutofit/>
          </a:bodyPr>
          <a:lstStyle/>
          <a:p>
            <a:r>
              <a:rPr lang="en-US" altLang="en-US" sz="3600" dirty="0" smtClean="0"/>
              <a:t>EOC Mid-Months:</a:t>
            </a:r>
            <a:br>
              <a:rPr lang="en-US" altLang="en-US" sz="3600" dirty="0" smtClean="0"/>
            </a:br>
            <a:r>
              <a:rPr lang="en-US" altLang="en-US" sz="3600" dirty="0" smtClean="0"/>
              <a:t>August – November 2015</a:t>
            </a:r>
          </a:p>
        </p:txBody>
      </p:sp>
      <p:sp>
        <p:nvSpPr>
          <p:cNvPr id="3" name="Content Placeholder 2"/>
          <p:cNvSpPr>
            <a:spLocks noGrp="1"/>
          </p:cNvSpPr>
          <p:nvPr>
            <p:ph idx="1"/>
          </p:nvPr>
        </p:nvSpPr>
        <p:spPr>
          <a:xfrm>
            <a:off x="253284" y="1651379"/>
            <a:ext cx="8610600" cy="4525963"/>
          </a:xfrm>
        </p:spPr>
        <p:txBody>
          <a:bodyPr>
            <a:noAutofit/>
          </a:bodyPr>
          <a:lstStyle/>
          <a:p>
            <a:pPr marL="0" indent="0">
              <a:buNone/>
            </a:pPr>
            <a:r>
              <a:rPr lang="en-US" sz="2000" b="1" dirty="0">
                <a:solidFill>
                  <a:srgbClr val="0000CC"/>
                </a:solidFill>
              </a:rPr>
              <a:t>Group 4:  Students enrolled in courses requiring a mathematics EOC (i.e., Coordinate Algebra, Analytic Geometry, Algebra I, and Geometry) during the Fall Semester of 2015-2016, and who require an EOC at the end of their fall semester course, must adhere to the following:</a:t>
            </a:r>
            <a:endParaRPr lang="en-US" sz="1800" dirty="0">
              <a:solidFill>
                <a:srgbClr val="0000CC"/>
              </a:solidFill>
            </a:endParaRPr>
          </a:p>
          <a:p>
            <a:pPr lvl="0"/>
            <a:r>
              <a:rPr lang="en-US" sz="2000" dirty="0"/>
              <a:t>These students must test during the Winter 2015 EOC Administration; they should not test during the Fall 2015 Mid-Month.</a:t>
            </a:r>
          </a:p>
          <a:p>
            <a:pPr lvl="1"/>
            <a:r>
              <a:rPr lang="en-US" sz="1800" dirty="0"/>
              <a:t>The Fall Mid-Month forms for Coordinate Algebra and Analytic Geometry are not appropriate for students enrolled in these courses in 2015-2016 due to changes resulting from the adoption of the Georgia Standards of Excellence (GSE). </a:t>
            </a:r>
          </a:p>
          <a:p>
            <a:pPr lvl="1"/>
            <a:r>
              <a:rPr lang="en-US" sz="1800" dirty="0"/>
              <a:t>For the new courses, Algebra I and Geometry, there will be newly developed EOCs that are available for the first time in Winter 2015.</a:t>
            </a:r>
          </a:p>
          <a:p>
            <a:pPr lvl="1"/>
            <a:r>
              <a:rPr lang="en-US" sz="1800" dirty="0"/>
              <a:t>The Winter 2015 Administration will consist of GSE-aligned test forms for each of the four courses listed above; scores will be issued at that time.</a:t>
            </a:r>
          </a:p>
          <a:p>
            <a:pPr marL="0" indent="0">
              <a:buNone/>
            </a:pPr>
            <a:endParaRPr lang="en-US" dirty="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7112F86-6468-46B7-B648-E0F9B988E257}" type="slidenum">
              <a:rPr lang="en-US" smtClean="0">
                <a:solidFill>
                  <a:prstClr val="white"/>
                </a:solidFill>
              </a:rPr>
              <a:pPr>
                <a:defRPr/>
              </a:pPr>
              <a:t>102</a:t>
            </a:fld>
            <a:endParaRPr lang="en-US" dirty="0">
              <a:solidFill>
                <a:prstClr val="white"/>
              </a:solidFill>
            </a:endParaRPr>
          </a:p>
        </p:txBody>
      </p:sp>
    </p:spTree>
    <p:extLst>
      <p:ext uri="{BB962C8B-B14F-4D97-AF65-F5344CB8AC3E}">
        <p14:creationId xmlns:p14="http://schemas.microsoft.com/office/powerpoint/2010/main" val="258817616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103</a:t>
            </a:fld>
            <a:endParaRPr lang="en-US" dirty="0"/>
          </a:p>
        </p:txBody>
      </p:sp>
      <p:sp>
        <p:nvSpPr>
          <p:cNvPr id="6" name="Title 1"/>
          <p:cNvSpPr>
            <a:spLocks noGrp="1"/>
          </p:cNvSpPr>
          <p:nvPr>
            <p:ph type="title"/>
          </p:nvPr>
        </p:nvSpPr>
        <p:spPr>
          <a:xfrm>
            <a:off x="320645" y="295379"/>
            <a:ext cx="6316630" cy="863719"/>
          </a:xfrm>
        </p:spPr>
        <p:txBody>
          <a:bodyPr>
            <a:noAutofit/>
          </a:bodyPr>
          <a:lstStyle/>
          <a:p>
            <a:r>
              <a:rPr lang="en-US" altLang="en-US" sz="3200" dirty="0" smtClean="0"/>
              <a:t>EOC Mid-Months &amp; Retests:</a:t>
            </a:r>
            <a:br>
              <a:rPr lang="en-US" altLang="en-US" sz="3200" dirty="0" smtClean="0"/>
            </a:br>
            <a:r>
              <a:rPr lang="en-US" altLang="en-US" sz="3200" dirty="0" smtClean="0"/>
              <a:t>January – March 2016</a:t>
            </a:r>
          </a:p>
        </p:txBody>
      </p:sp>
      <p:sp>
        <p:nvSpPr>
          <p:cNvPr id="7" name="Content Placeholder 2"/>
          <p:cNvSpPr>
            <a:spLocks noGrp="1"/>
          </p:cNvSpPr>
          <p:nvPr>
            <p:ph idx="1"/>
          </p:nvPr>
        </p:nvSpPr>
        <p:spPr>
          <a:xfrm>
            <a:off x="25658" y="1258842"/>
            <a:ext cx="8686800" cy="4351338"/>
          </a:xfrm>
        </p:spPr>
        <p:txBody>
          <a:bodyPr>
            <a:noAutofit/>
          </a:bodyPr>
          <a:lstStyle/>
          <a:p>
            <a:pPr marL="0" indent="0">
              <a:buNone/>
              <a:defRPr/>
            </a:pPr>
            <a:r>
              <a:rPr lang="en-US" sz="2000" b="1" dirty="0"/>
              <a:t>Windows will be open as follows:</a:t>
            </a:r>
          </a:p>
          <a:p>
            <a:pPr lvl="1">
              <a:buFont typeface="Wingdings" pitchFamily="2" charset="2"/>
              <a:buChar char="Ø"/>
              <a:defRPr/>
            </a:pPr>
            <a:r>
              <a:rPr lang="en-US" sz="1800" b="1" dirty="0" smtClean="0"/>
              <a:t>January 19 – 29, 2016</a:t>
            </a:r>
            <a:endParaRPr lang="en-US" sz="1800" b="1" dirty="0"/>
          </a:p>
          <a:p>
            <a:pPr lvl="1">
              <a:buFont typeface="Wingdings" pitchFamily="2" charset="2"/>
              <a:buChar char="Ø"/>
              <a:defRPr/>
            </a:pPr>
            <a:r>
              <a:rPr lang="en-US" sz="1800" b="1" dirty="0" smtClean="0"/>
              <a:t>February 15 – 26, 2016</a:t>
            </a:r>
            <a:endParaRPr lang="en-US" sz="1800" b="1" dirty="0"/>
          </a:p>
          <a:p>
            <a:pPr lvl="1">
              <a:buFont typeface="Wingdings" pitchFamily="2" charset="2"/>
              <a:buChar char="Ø"/>
              <a:defRPr/>
            </a:pPr>
            <a:r>
              <a:rPr lang="en-US" sz="1800" b="1" dirty="0" smtClean="0"/>
              <a:t>March 7 – 18, 2016 *</a:t>
            </a:r>
            <a:endParaRPr lang="en-US" sz="1800" b="1" dirty="0"/>
          </a:p>
          <a:p>
            <a:pPr marL="0" lvl="2" indent="0" algn="just">
              <a:spcBef>
                <a:spcPts val="1000"/>
              </a:spcBef>
              <a:buNone/>
              <a:tabLst>
                <a:tab pos="4991100" algn="l"/>
              </a:tabLst>
              <a:defRPr/>
            </a:pPr>
            <a:r>
              <a:rPr lang="en-US" sz="1000" b="1" dirty="0" smtClean="0"/>
              <a:t>                                     * </a:t>
            </a:r>
            <a:r>
              <a:rPr lang="en-US" sz="1000" b="1" dirty="0"/>
              <a:t>Eligible students may attempt to “test-out” during </a:t>
            </a:r>
            <a:r>
              <a:rPr lang="en-US" sz="1000" b="1" dirty="0" smtClean="0"/>
              <a:t>this window</a:t>
            </a:r>
            <a:endParaRPr lang="en-US" sz="1000" b="1" dirty="0"/>
          </a:p>
          <a:p>
            <a:pPr algn="just">
              <a:tabLst>
                <a:tab pos="4991100" algn="l"/>
              </a:tabLst>
              <a:defRPr/>
            </a:pPr>
            <a:r>
              <a:rPr lang="en-US" sz="2000" b="1" dirty="0" smtClean="0">
                <a:solidFill>
                  <a:srgbClr val="FF0000"/>
                </a:solidFill>
                <a:ea typeface="Calibri" pitchFamily="34" charset="0"/>
                <a:cs typeface="Arial" pitchFamily="34" charset="0"/>
              </a:rPr>
              <a:t>Retest administrations resume with the Spring 2016 EOC Mid-Month Administration.</a:t>
            </a:r>
          </a:p>
          <a:p>
            <a:pPr lvl="1" algn="just">
              <a:tabLst>
                <a:tab pos="4991100" algn="l"/>
              </a:tabLst>
              <a:defRPr/>
            </a:pPr>
            <a:r>
              <a:rPr lang="en-US" sz="1600" dirty="0">
                <a:ea typeface="Calibri" pitchFamily="34" charset="0"/>
                <a:cs typeface="Arial" pitchFamily="34" charset="0"/>
              </a:rPr>
              <a:t>As in previous years, retest administrations will occur within the confines of the Mid-Month Administration windows.</a:t>
            </a:r>
          </a:p>
          <a:p>
            <a:pPr marL="285750" indent="-285750" algn="just">
              <a:tabLst>
                <a:tab pos="4991100" algn="l"/>
              </a:tabLst>
              <a:defRPr/>
            </a:pPr>
            <a:r>
              <a:rPr lang="en-US" sz="2000" dirty="0" smtClean="0">
                <a:ea typeface="Calibri" pitchFamily="34" charset="0"/>
                <a:cs typeface="Arial" pitchFamily="34" charset="0"/>
              </a:rPr>
              <a:t>Retests will also be permitted during the Summer (2016) Main Administration.</a:t>
            </a:r>
          </a:p>
          <a:p>
            <a:pPr marL="285750" indent="-285750" algn="just">
              <a:tabLst>
                <a:tab pos="4991100" algn="l"/>
              </a:tabLst>
              <a:defRPr/>
            </a:pPr>
            <a:r>
              <a:rPr lang="en-US" sz="2000" b="1" dirty="0" smtClean="0">
                <a:solidFill>
                  <a:srgbClr val="7030A0"/>
                </a:solidFill>
                <a:ea typeface="Calibri" pitchFamily="34" charset="0"/>
                <a:cs typeface="Arial" pitchFamily="34" charset="0"/>
              </a:rPr>
              <a:t>Policy </a:t>
            </a:r>
            <a:r>
              <a:rPr lang="en-US" sz="2000" b="1" dirty="0">
                <a:solidFill>
                  <a:srgbClr val="7030A0"/>
                </a:solidFill>
                <a:ea typeface="Calibri" pitchFamily="34" charset="0"/>
                <a:cs typeface="Arial" pitchFamily="34" charset="0"/>
              </a:rPr>
              <a:t>guidelines for EOC retest administrations </a:t>
            </a:r>
            <a:r>
              <a:rPr lang="en-US" sz="2000" b="1" dirty="0" smtClean="0">
                <a:solidFill>
                  <a:srgbClr val="7030A0"/>
                </a:solidFill>
                <a:ea typeface="Calibri" pitchFamily="34" charset="0"/>
                <a:cs typeface="Arial" pitchFamily="34" charset="0"/>
              </a:rPr>
              <a:t>appear </a:t>
            </a:r>
            <a:r>
              <a:rPr lang="en-US" sz="2000" b="1" dirty="0">
                <a:solidFill>
                  <a:srgbClr val="7030A0"/>
                </a:solidFill>
                <a:ea typeface="Calibri" pitchFamily="34" charset="0"/>
                <a:cs typeface="Arial" pitchFamily="34" charset="0"/>
              </a:rPr>
              <a:t>in the 2015-2016 Student Assessment </a:t>
            </a:r>
            <a:r>
              <a:rPr lang="en-US" sz="2000" b="1" dirty="0" smtClean="0">
                <a:solidFill>
                  <a:srgbClr val="7030A0"/>
                </a:solidFill>
                <a:ea typeface="Calibri" pitchFamily="34" charset="0"/>
                <a:cs typeface="Arial" pitchFamily="34" charset="0"/>
              </a:rPr>
              <a:t>Handbook.</a:t>
            </a:r>
            <a:endParaRPr lang="en-US" sz="2000" b="1" dirty="0">
              <a:solidFill>
                <a:srgbClr val="7030A0"/>
              </a:solidFill>
              <a:ea typeface="Calibri" pitchFamily="34" charset="0"/>
              <a:cs typeface="Arial" pitchFamily="34" charset="0"/>
            </a:endParaRPr>
          </a:p>
          <a:p>
            <a:pPr marL="285750" indent="-285750" algn="just">
              <a:tabLst>
                <a:tab pos="4991100" algn="l"/>
              </a:tabLst>
              <a:defRPr/>
            </a:pPr>
            <a:r>
              <a:rPr lang="en-US" sz="2000" dirty="0">
                <a:ea typeface="Calibri" pitchFamily="34" charset="0"/>
                <a:cs typeface="Arial" pitchFamily="34" charset="0"/>
              </a:rPr>
              <a:t>It is critical, and required, that retest administrations be coded as such in the “Purpose” field</a:t>
            </a:r>
            <a:r>
              <a:rPr lang="en-US" sz="2000" dirty="0" smtClean="0">
                <a:ea typeface="Calibri" pitchFamily="34" charset="0"/>
                <a:cs typeface="Arial" pitchFamily="34" charset="0"/>
              </a:rPr>
              <a:t>.</a:t>
            </a:r>
            <a:endParaRPr lang="en-US" sz="2000" dirty="0">
              <a:ea typeface="Calibri" pitchFamily="34" charset="0"/>
              <a:cs typeface="Arial" pitchFamily="34" charset="0"/>
            </a:endParaRPr>
          </a:p>
        </p:txBody>
      </p:sp>
    </p:spTree>
    <p:extLst>
      <p:ext uri="{BB962C8B-B14F-4D97-AF65-F5344CB8AC3E}">
        <p14:creationId xmlns:p14="http://schemas.microsoft.com/office/powerpoint/2010/main" val="96288739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5" y="243478"/>
            <a:ext cx="6316630" cy="607544"/>
          </a:xfrm>
        </p:spPr>
        <p:txBody>
          <a:bodyPr>
            <a:normAutofit fontScale="90000"/>
          </a:bodyPr>
          <a:lstStyle/>
          <a:p>
            <a:r>
              <a:rPr lang="en-US" altLang="en-US" sz="3600" dirty="0"/>
              <a:t>EOC </a:t>
            </a:r>
            <a:r>
              <a:rPr lang="en-US" altLang="en-US" sz="3600" dirty="0" smtClean="0"/>
              <a:t>Mid-Months &amp; Retests:</a:t>
            </a:r>
            <a:r>
              <a:rPr lang="en-US" altLang="en-US" sz="3600" dirty="0"/>
              <a:t/>
            </a:r>
            <a:br>
              <a:rPr lang="en-US" altLang="en-US" sz="3600" dirty="0"/>
            </a:br>
            <a:r>
              <a:rPr lang="en-US" altLang="en-US" sz="4000" dirty="0"/>
              <a:t>January</a:t>
            </a:r>
            <a:r>
              <a:rPr lang="en-US" altLang="en-US" sz="3600" dirty="0"/>
              <a:t> – March 2016</a:t>
            </a:r>
            <a:endParaRPr lang="en-US" sz="3600" dirty="0"/>
          </a:p>
        </p:txBody>
      </p:sp>
      <p:sp>
        <p:nvSpPr>
          <p:cNvPr id="3" name="Content Placeholder 2"/>
          <p:cNvSpPr>
            <a:spLocks noGrp="1"/>
          </p:cNvSpPr>
          <p:nvPr>
            <p:ph idx="1"/>
          </p:nvPr>
        </p:nvSpPr>
        <p:spPr>
          <a:xfrm>
            <a:off x="384207" y="1400112"/>
            <a:ext cx="7886700" cy="4351338"/>
          </a:xfrm>
        </p:spPr>
        <p:txBody>
          <a:bodyPr/>
          <a:lstStyle/>
          <a:p>
            <a:pPr marL="0" indent="0">
              <a:buNone/>
            </a:pPr>
            <a:endParaRPr lang="en-US" dirty="0" smtClean="0"/>
          </a:p>
          <a:p>
            <a:pPr marL="0" indent="0">
              <a:buNone/>
            </a:pPr>
            <a:endParaRPr lang="en-US" dirty="0"/>
          </a:p>
          <a:p>
            <a:pPr marL="0" indent="0">
              <a:buNone/>
            </a:pPr>
            <a:endParaRPr lang="en-US"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104</a:t>
            </a:fld>
            <a:endParaRPr lang="en-US" dirty="0"/>
          </a:p>
        </p:txBody>
      </p:sp>
      <p:sp>
        <p:nvSpPr>
          <p:cNvPr id="6" name="Rectangle 2"/>
          <p:cNvSpPr>
            <a:spLocks noChangeArrowheads="1"/>
          </p:cNvSpPr>
          <p:nvPr/>
        </p:nvSpPr>
        <p:spPr bwMode="auto">
          <a:xfrm>
            <a:off x="249084" y="1602737"/>
            <a:ext cx="8459929"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Original EOC administration that resulted in a non-proficient score:            Retest opportunity completed no later than the:</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27855378"/>
              </p:ext>
            </p:extLst>
          </p:nvPr>
        </p:nvGraphicFramePr>
        <p:xfrm>
          <a:off x="277306" y="1856071"/>
          <a:ext cx="8531290" cy="1973651"/>
        </p:xfrm>
        <a:graphic>
          <a:graphicData uri="http://schemas.openxmlformats.org/drawingml/2006/table">
            <a:tbl>
              <a:tblPr firstRow="1" firstCol="1" bandRow="1">
                <a:tableStyleId>{5C22544A-7EE6-4342-B048-85BDC9FD1C3A}</a:tableStyleId>
              </a:tblPr>
              <a:tblGrid>
                <a:gridCol w="4874116"/>
                <a:gridCol w="3657174"/>
              </a:tblGrid>
              <a:tr h="351716">
                <a:tc>
                  <a:txBody>
                    <a:bodyPr/>
                    <a:lstStyle/>
                    <a:p>
                      <a:pPr marL="0" marR="0" algn="just">
                        <a:lnSpc>
                          <a:spcPct val="115000"/>
                        </a:lnSpc>
                        <a:spcBef>
                          <a:spcPts val="0"/>
                        </a:spcBef>
                        <a:spcAft>
                          <a:spcPts val="0"/>
                        </a:spcAft>
                      </a:pPr>
                      <a:r>
                        <a:rPr lang="en-US" sz="1200" b="1" dirty="0">
                          <a:solidFill>
                            <a:schemeClr val="tx1"/>
                          </a:solidFill>
                          <a:effectLst/>
                        </a:rPr>
                        <a:t>Fall Mid-Month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200" b="1" dirty="0" smtClean="0">
                          <a:solidFill>
                            <a:schemeClr val="tx1"/>
                          </a:solidFill>
                          <a:effectLst/>
                        </a:rPr>
                        <a:t>subsequent February </a:t>
                      </a:r>
                      <a:r>
                        <a:rPr lang="en-US" sz="1200" b="1" dirty="0">
                          <a:solidFill>
                            <a:schemeClr val="tx1"/>
                          </a:solidFill>
                          <a:effectLst/>
                        </a:rPr>
                        <a:t>Mid-Month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r>
              <a:tr h="320385">
                <a:tc>
                  <a:txBody>
                    <a:bodyPr/>
                    <a:lstStyle/>
                    <a:p>
                      <a:pPr marL="0" marR="0" algn="just">
                        <a:lnSpc>
                          <a:spcPct val="115000"/>
                        </a:lnSpc>
                        <a:spcBef>
                          <a:spcPts val="0"/>
                        </a:spcBef>
                        <a:spcAft>
                          <a:spcPts val="0"/>
                        </a:spcAft>
                      </a:pPr>
                      <a:r>
                        <a:rPr lang="en-US" sz="1200" b="1" dirty="0">
                          <a:solidFill>
                            <a:schemeClr val="tx1"/>
                          </a:solidFill>
                          <a:effectLst/>
                        </a:rPr>
                        <a:t>Winter Main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200" b="1" dirty="0" smtClean="0">
                          <a:solidFill>
                            <a:schemeClr val="tx1"/>
                          </a:solidFill>
                          <a:effectLst/>
                        </a:rPr>
                        <a:t>subsequent March </a:t>
                      </a:r>
                      <a:r>
                        <a:rPr lang="en-US" sz="1200" b="1" dirty="0">
                          <a:solidFill>
                            <a:schemeClr val="tx1"/>
                          </a:solidFill>
                          <a:effectLst/>
                        </a:rPr>
                        <a:t>Mid-Month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r>
              <a:tr h="660780">
                <a:tc>
                  <a:txBody>
                    <a:bodyPr/>
                    <a:lstStyle/>
                    <a:p>
                      <a:pPr marL="0" marR="0" algn="just">
                        <a:lnSpc>
                          <a:spcPct val="115000"/>
                        </a:lnSpc>
                        <a:spcBef>
                          <a:spcPts val="0"/>
                        </a:spcBef>
                        <a:spcAft>
                          <a:spcPts val="0"/>
                        </a:spcAft>
                      </a:pPr>
                      <a:r>
                        <a:rPr lang="en-US" sz="1200" b="1" dirty="0">
                          <a:solidFill>
                            <a:schemeClr val="tx1"/>
                          </a:solidFill>
                          <a:effectLst/>
                        </a:rPr>
                        <a:t>Spring Mid-Month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200" b="1" dirty="0" smtClean="0">
                          <a:solidFill>
                            <a:schemeClr val="tx1"/>
                          </a:solidFill>
                          <a:effectLst/>
                        </a:rPr>
                        <a:t>subsequent Summer </a:t>
                      </a:r>
                      <a:r>
                        <a:rPr lang="en-US" sz="1200" b="1" dirty="0">
                          <a:solidFill>
                            <a:schemeClr val="tx1"/>
                          </a:solidFill>
                          <a:effectLst/>
                        </a:rPr>
                        <a:t>Main or August Mid-Month Administration </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r>
              <a:tr h="320385">
                <a:tc>
                  <a:txBody>
                    <a:bodyPr/>
                    <a:lstStyle/>
                    <a:p>
                      <a:pPr marL="0" marR="0" algn="just">
                        <a:lnSpc>
                          <a:spcPct val="115000"/>
                        </a:lnSpc>
                        <a:spcBef>
                          <a:spcPts val="0"/>
                        </a:spcBef>
                        <a:spcAft>
                          <a:spcPts val="0"/>
                        </a:spcAft>
                      </a:pPr>
                      <a:r>
                        <a:rPr lang="en-US" sz="1200" b="1" dirty="0">
                          <a:solidFill>
                            <a:schemeClr val="tx1"/>
                          </a:solidFill>
                          <a:effectLst/>
                        </a:rPr>
                        <a:t>Spring Main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200" b="1" dirty="0" smtClean="0">
                          <a:solidFill>
                            <a:schemeClr val="tx1"/>
                          </a:solidFill>
                          <a:effectLst/>
                        </a:rPr>
                        <a:t>subsequent September </a:t>
                      </a:r>
                      <a:r>
                        <a:rPr lang="en-US" sz="1200" b="1" dirty="0">
                          <a:solidFill>
                            <a:schemeClr val="tx1"/>
                          </a:solidFill>
                          <a:effectLst/>
                        </a:rPr>
                        <a:t>Mid-Month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r>
              <a:tr h="320385">
                <a:tc>
                  <a:txBody>
                    <a:bodyPr/>
                    <a:lstStyle/>
                    <a:p>
                      <a:pPr marL="0" marR="0" algn="just">
                        <a:lnSpc>
                          <a:spcPct val="115000"/>
                        </a:lnSpc>
                        <a:spcBef>
                          <a:spcPts val="0"/>
                        </a:spcBef>
                        <a:spcAft>
                          <a:spcPts val="0"/>
                        </a:spcAft>
                      </a:pPr>
                      <a:r>
                        <a:rPr lang="en-US" sz="1200" b="1" dirty="0">
                          <a:solidFill>
                            <a:schemeClr val="tx1"/>
                          </a:solidFill>
                          <a:effectLst/>
                        </a:rPr>
                        <a:t>Summer Main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200" b="1" dirty="0" smtClean="0">
                          <a:solidFill>
                            <a:schemeClr val="tx1"/>
                          </a:solidFill>
                          <a:effectLst/>
                        </a:rPr>
                        <a:t>subsequent October </a:t>
                      </a:r>
                      <a:r>
                        <a:rPr lang="en-US" sz="1200" b="1" dirty="0">
                          <a:solidFill>
                            <a:schemeClr val="tx1"/>
                          </a:solidFill>
                          <a:effectLst/>
                        </a:rPr>
                        <a:t>Mid-Month Administration</a:t>
                      </a:r>
                      <a:endParaRPr lang="en-US" sz="1800" b="1" dirty="0">
                        <a:solidFill>
                          <a:schemeClr val="tx1"/>
                        </a:solidFill>
                        <a:effectLst/>
                        <a:latin typeface="Calibri"/>
                        <a:ea typeface="Calibri"/>
                        <a:cs typeface="Times New Roman"/>
                      </a:endParaRPr>
                    </a:p>
                  </a:txBody>
                  <a:tcPr marL="68580" marR="68580" marT="0" marB="0">
                    <a:solidFill>
                      <a:schemeClr val="accent2">
                        <a:lumMod val="40000"/>
                        <a:lumOff val="60000"/>
                      </a:schemeClr>
                    </a:solidFill>
                  </a:tcPr>
                </a:tc>
              </a:tr>
            </a:tbl>
          </a:graphicData>
        </a:graphic>
      </p:graphicFrame>
      <p:sp>
        <p:nvSpPr>
          <p:cNvPr id="8" name="Rectangle 7"/>
          <p:cNvSpPr/>
          <p:nvPr/>
        </p:nvSpPr>
        <p:spPr>
          <a:xfrm>
            <a:off x="13490" y="1131408"/>
            <a:ext cx="8641419" cy="646331"/>
          </a:xfrm>
          <a:prstGeom prst="rect">
            <a:avLst/>
          </a:prstGeom>
        </p:spPr>
        <p:txBody>
          <a:bodyPr wrap="square">
            <a:spAutoFit/>
          </a:bodyPr>
          <a:lstStyle/>
          <a:p>
            <a:pPr marL="285750" indent="-285750" algn="just">
              <a:buFont typeface="Arial" panose="020B0604020202020204" pitchFamily="34" charset="0"/>
              <a:buChar char="•"/>
              <a:tabLst>
                <a:tab pos="4991100" algn="l"/>
              </a:tabLst>
              <a:defRPr/>
            </a:pPr>
            <a:r>
              <a:rPr lang="en-US" dirty="0" smtClean="0">
                <a:ea typeface="Calibri" pitchFamily="34" charset="0"/>
                <a:cs typeface="Arial" pitchFamily="34" charset="0"/>
              </a:rPr>
              <a:t>The administration of retests should adhere to the following parameters:</a:t>
            </a:r>
          </a:p>
          <a:p>
            <a:pPr algn="just">
              <a:tabLst>
                <a:tab pos="4991100" algn="l"/>
              </a:tabLst>
              <a:defRPr/>
            </a:pPr>
            <a:endParaRPr lang="en-US" dirty="0">
              <a:ea typeface="Calibri" pitchFamily="34" charset="0"/>
              <a:cs typeface="Arial" pitchFamily="34" charset="0"/>
            </a:endParaRPr>
          </a:p>
        </p:txBody>
      </p:sp>
      <p:sp>
        <p:nvSpPr>
          <p:cNvPr id="9" name="TextBox 8"/>
          <p:cNvSpPr txBox="1"/>
          <p:nvPr/>
        </p:nvSpPr>
        <p:spPr>
          <a:xfrm>
            <a:off x="54338" y="3829646"/>
            <a:ext cx="8328767" cy="2708434"/>
          </a:xfrm>
          <a:prstGeom prst="rect">
            <a:avLst/>
          </a:prstGeom>
          <a:noFill/>
        </p:spPr>
        <p:txBody>
          <a:bodyPr wrap="square" rtlCol="0">
            <a:spAutoFit/>
          </a:bodyPr>
          <a:lstStyle/>
          <a:p>
            <a:pPr marL="342900" indent="-342900" algn="just">
              <a:buFont typeface="Arial" panose="020B0604020202020204" pitchFamily="34" charset="0"/>
              <a:buChar char="•"/>
              <a:tabLst>
                <a:tab pos="4991100" algn="l"/>
              </a:tabLst>
              <a:defRPr/>
            </a:pPr>
            <a:r>
              <a:rPr lang="en-US" dirty="0">
                <a:ea typeface="Calibri" pitchFamily="34" charset="0"/>
                <a:cs typeface="Arial" pitchFamily="34" charset="0"/>
              </a:rPr>
              <a:t>Students are NOT be permitted to take the same EOC more than once during </a:t>
            </a:r>
            <a:r>
              <a:rPr lang="en-US" dirty="0" smtClean="0">
                <a:ea typeface="Calibri" pitchFamily="34" charset="0"/>
                <a:cs typeface="Arial" pitchFamily="34" charset="0"/>
              </a:rPr>
              <a:t>a given EOC </a:t>
            </a:r>
            <a:r>
              <a:rPr lang="en-US" dirty="0">
                <a:ea typeface="Calibri" pitchFamily="34" charset="0"/>
                <a:cs typeface="Arial" pitchFamily="34" charset="0"/>
              </a:rPr>
              <a:t>Mid-Month or </a:t>
            </a:r>
            <a:r>
              <a:rPr lang="en-US" dirty="0" smtClean="0">
                <a:ea typeface="Calibri" pitchFamily="34" charset="0"/>
                <a:cs typeface="Arial" pitchFamily="34" charset="0"/>
              </a:rPr>
              <a:t>the Summer </a:t>
            </a:r>
            <a:r>
              <a:rPr lang="en-US" dirty="0">
                <a:ea typeface="Calibri" pitchFamily="34" charset="0"/>
                <a:cs typeface="Arial" pitchFamily="34" charset="0"/>
              </a:rPr>
              <a:t>testing window.</a:t>
            </a:r>
          </a:p>
          <a:p>
            <a:pPr marL="742950" lvl="1" indent="-285750" algn="just">
              <a:buFont typeface="Arial" panose="020B0604020202020204" pitchFamily="34" charset="0"/>
              <a:buChar char="•"/>
              <a:tabLst>
                <a:tab pos="4991100" algn="l"/>
              </a:tabLst>
              <a:defRPr/>
            </a:pPr>
            <a:r>
              <a:rPr lang="en-US" sz="1600" i="1" dirty="0">
                <a:ea typeface="Calibri" pitchFamily="34" charset="0"/>
                <a:cs typeface="Arial" pitchFamily="34" charset="0"/>
              </a:rPr>
              <a:t>For example, students cannot take the Biology EOC as </a:t>
            </a:r>
            <a:r>
              <a:rPr lang="en-US" sz="1600" i="1" dirty="0" smtClean="0">
                <a:ea typeface="Calibri" pitchFamily="34" charset="0"/>
                <a:cs typeface="Arial" pitchFamily="34" charset="0"/>
              </a:rPr>
              <a:t>their 20% final exam during a </a:t>
            </a:r>
            <a:r>
              <a:rPr lang="en-US" sz="1600" i="1" dirty="0">
                <a:ea typeface="Calibri" pitchFamily="34" charset="0"/>
                <a:cs typeface="Arial" pitchFamily="34" charset="0"/>
              </a:rPr>
              <a:t>mid-month, “fail” the Biology </a:t>
            </a:r>
            <a:r>
              <a:rPr lang="en-US" sz="1600" i="1" dirty="0" smtClean="0">
                <a:ea typeface="Calibri" pitchFamily="34" charset="0"/>
                <a:cs typeface="Arial" pitchFamily="34" charset="0"/>
              </a:rPr>
              <a:t>EOC, </a:t>
            </a:r>
            <a:r>
              <a:rPr lang="en-US" sz="1600" i="1" dirty="0">
                <a:ea typeface="Calibri" pitchFamily="34" charset="0"/>
                <a:cs typeface="Arial" pitchFamily="34" charset="0"/>
              </a:rPr>
              <a:t>and then take the Biology EOC as a retest during the same </a:t>
            </a:r>
            <a:r>
              <a:rPr lang="en-US" sz="1600" i="1" dirty="0" smtClean="0">
                <a:ea typeface="Calibri" pitchFamily="34" charset="0"/>
                <a:cs typeface="Arial" pitchFamily="34" charset="0"/>
              </a:rPr>
              <a:t>mid-month administration</a:t>
            </a:r>
            <a:r>
              <a:rPr lang="en-US" sz="1600" i="1" dirty="0">
                <a:ea typeface="Calibri" pitchFamily="34" charset="0"/>
                <a:cs typeface="Arial" pitchFamily="34" charset="0"/>
              </a:rPr>
              <a:t>.  If this occurs, the second of the two administrations </a:t>
            </a:r>
            <a:r>
              <a:rPr lang="en-US" sz="1600" i="1" dirty="0" smtClean="0">
                <a:ea typeface="Calibri" pitchFamily="34" charset="0"/>
                <a:cs typeface="Arial" pitchFamily="34" charset="0"/>
              </a:rPr>
              <a:t>(the retest) must </a:t>
            </a:r>
            <a:r>
              <a:rPr lang="en-US" sz="1600" i="1" dirty="0">
                <a:ea typeface="Calibri" pitchFamily="34" charset="0"/>
                <a:cs typeface="Arial" pitchFamily="34" charset="0"/>
              </a:rPr>
              <a:t>be invalidated.  The same holds true for retests conducted in the Summer administration.</a:t>
            </a:r>
          </a:p>
          <a:p>
            <a:pPr marL="285750" indent="-285750" algn="just">
              <a:buFont typeface="Arial" panose="020B0604020202020204" pitchFamily="34" charset="0"/>
              <a:buChar char="•"/>
              <a:tabLst>
                <a:tab pos="4991100" algn="l"/>
              </a:tabLst>
              <a:defRPr/>
            </a:pPr>
            <a:r>
              <a:rPr lang="en-US" dirty="0">
                <a:ea typeface="Calibri" pitchFamily="34" charset="0"/>
                <a:cs typeface="Arial" pitchFamily="34" charset="0"/>
              </a:rPr>
              <a:t>The March 2016 Mid-Month window may be used for “test-out” purposes.  Code in “Purpose” field.</a:t>
            </a:r>
          </a:p>
          <a:p>
            <a:endParaRPr lang="en-US" dirty="0"/>
          </a:p>
        </p:txBody>
      </p:sp>
    </p:spTree>
    <p:extLst>
      <p:ext uri="{BB962C8B-B14F-4D97-AF65-F5344CB8AC3E}">
        <p14:creationId xmlns:p14="http://schemas.microsoft.com/office/powerpoint/2010/main" val="149756122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a:xfrm>
            <a:off x="457200" y="346659"/>
            <a:ext cx="6149662" cy="838200"/>
          </a:xfrm>
        </p:spPr>
        <p:txBody>
          <a:bodyPr>
            <a:noAutofit/>
          </a:bodyPr>
          <a:lstStyle/>
          <a:p>
            <a:r>
              <a:rPr lang="en-US" altLang="en-US" sz="3400" dirty="0" smtClean="0"/>
              <a:t>Georgia Online Formative Assessment Resource (GOFAR)</a:t>
            </a:r>
          </a:p>
        </p:txBody>
      </p:sp>
      <p:sp>
        <p:nvSpPr>
          <p:cNvPr id="155651" name="Content Placeholder 2"/>
          <p:cNvSpPr>
            <a:spLocks noGrp="1"/>
          </p:cNvSpPr>
          <p:nvPr>
            <p:ph idx="1"/>
          </p:nvPr>
        </p:nvSpPr>
        <p:spPr>
          <a:xfrm>
            <a:off x="228600" y="1624800"/>
            <a:ext cx="8686800" cy="4525963"/>
          </a:xfrm>
        </p:spPr>
        <p:txBody>
          <a:bodyPr>
            <a:noAutofit/>
          </a:bodyPr>
          <a:lstStyle/>
          <a:p>
            <a:r>
              <a:rPr lang="en-US" altLang="en-US" sz="1800" dirty="0" smtClean="0"/>
              <a:t>GOFAR is Georgia’s new online platform for our various online formative assessment tools.  It replaces the OAS which is no longer available.</a:t>
            </a:r>
          </a:p>
          <a:p>
            <a:r>
              <a:rPr lang="en-US" altLang="en-US" sz="1800" dirty="0" smtClean="0"/>
              <a:t>GOFAR launched in November/December 2014 (running parallel to the OAS).</a:t>
            </a:r>
          </a:p>
          <a:p>
            <a:r>
              <a:rPr lang="en-US" altLang="en-US" sz="1800" dirty="0" smtClean="0"/>
              <a:t>Access to GOFAR is provided by your local system . . . through the SLDS and your local System Information System (SIS).</a:t>
            </a:r>
          </a:p>
          <a:p>
            <a:r>
              <a:rPr lang="en-US" altLang="en-US" sz="1800" dirty="0" smtClean="0"/>
              <a:t>Items in GOFAR include the previous OAS item bank and the formative/benchmark assessment items developed as part of Georgia’s Race to the Top work in recent years.  The final sets of items are scheduled to load in August and/or September 2015.</a:t>
            </a:r>
          </a:p>
          <a:p>
            <a:r>
              <a:rPr lang="en-US" altLang="en-US" sz="1800" dirty="0" smtClean="0"/>
              <a:t>GOFAR is “integrated” with the SLDS (meaning reports will populate in SLDS and there will no longer be a student upload process required).</a:t>
            </a:r>
          </a:p>
          <a:p>
            <a:r>
              <a:rPr lang="en-US" altLang="en-US" sz="1800" dirty="0" smtClean="0"/>
              <a:t>Tests will NOT be purged each summer as was the case with OAS.  Tests will remain in the system as long as they are used at least once every 18 months.</a:t>
            </a:r>
          </a:p>
          <a:p>
            <a:r>
              <a:rPr lang="en-US" altLang="en-US" sz="1800" dirty="0" smtClean="0"/>
              <a:t>User documentation is available at</a:t>
            </a:r>
            <a:r>
              <a:rPr lang="en-US" altLang="en-US" sz="1800" dirty="0"/>
              <a:t>:  </a:t>
            </a:r>
            <a:r>
              <a:rPr lang="en-US" altLang="en-US" sz="1400" dirty="0">
                <a:hlinkClick r:id="rId2"/>
              </a:rPr>
              <a:t>http://</a:t>
            </a:r>
            <a:r>
              <a:rPr lang="en-US" altLang="en-US" sz="1400" dirty="0" smtClean="0">
                <a:hlinkClick r:id="rId2"/>
              </a:rPr>
              <a:t>www.gadoe.org/Curriculum-Instruction-and-Assessment/Assessment/Pages/Georgia-Online-Formative-Assessment-Resource.aspx</a:t>
            </a:r>
            <a:endParaRPr lang="en-US" altLang="en-US" sz="1400" dirty="0" smtClean="0"/>
          </a:p>
          <a:p>
            <a:endParaRPr lang="en-US" altLang="en-US" sz="18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51792B82-8129-48E4-8858-0BD66BFFE822}" type="slidenum">
              <a:rPr lang="en-US" smtClean="0"/>
              <a:pPr>
                <a:defRPr/>
              </a:pPr>
              <a:t>105</a:t>
            </a:fld>
            <a:endParaRPr lang="en-US" dirty="0"/>
          </a:p>
        </p:txBody>
      </p:sp>
    </p:spTree>
    <p:extLst>
      <p:ext uri="{BB962C8B-B14F-4D97-AF65-F5344CB8AC3E}">
        <p14:creationId xmlns:p14="http://schemas.microsoft.com/office/powerpoint/2010/main" val="14316603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a:xfrm>
            <a:off x="457200" y="622371"/>
            <a:ext cx="6407239" cy="563562"/>
          </a:xfrm>
        </p:spPr>
        <p:txBody>
          <a:bodyPr>
            <a:noAutofit/>
          </a:bodyPr>
          <a:lstStyle/>
          <a:p>
            <a:pPr eaLnBrk="1" hangingPunct="1"/>
            <a:r>
              <a:rPr lang="en-US" altLang="en-US" sz="3600" dirty="0" smtClean="0"/>
              <a:t>National Assessment of Educational Progress (NAEP)</a:t>
            </a:r>
          </a:p>
        </p:txBody>
      </p:sp>
      <p:sp>
        <p:nvSpPr>
          <p:cNvPr id="152579" name="Content Placeholder 6"/>
          <p:cNvSpPr>
            <a:spLocks noGrp="1"/>
          </p:cNvSpPr>
          <p:nvPr>
            <p:ph idx="1"/>
          </p:nvPr>
        </p:nvSpPr>
        <p:spPr>
          <a:xfrm>
            <a:off x="341289" y="1848917"/>
            <a:ext cx="8229600" cy="5059362"/>
          </a:xfrm>
        </p:spPr>
        <p:txBody>
          <a:bodyPr>
            <a:normAutofit/>
          </a:bodyPr>
          <a:lstStyle/>
          <a:p>
            <a:pPr eaLnBrk="1" hangingPunct="1"/>
            <a:r>
              <a:rPr lang="en-US" altLang="en-US" sz="2000" dirty="0" smtClean="0"/>
              <a:t>Georgia systems/schools selected for this year’s (2016) NAEP sample have been notified.</a:t>
            </a:r>
          </a:p>
          <a:p>
            <a:pPr eaLnBrk="1" hangingPunct="1"/>
            <a:r>
              <a:rPr lang="en-US" altLang="en-US" sz="2000" dirty="0" smtClean="0"/>
              <a:t>The National Assessment of Educational Progress (NAEP) collects data about what students know and can do in a variety of subjects.</a:t>
            </a:r>
          </a:p>
          <a:p>
            <a:pPr eaLnBrk="1" hangingPunct="1"/>
            <a:r>
              <a:rPr lang="en-US" altLang="en-US" sz="2000" dirty="0" smtClean="0"/>
              <a:t>Participation in NAEP is required by federal and state law.</a:t>
            </a:r>
          </a:p>
          <a:p>
            <a:pPr eaLnBrk="1" hangingPunct="1"/>
            <a:r>
              <a:rPr lang="en-US" altLang="en-US" sz="2000" dirty="0" smtClean="0"/>
              <a:t>Schools and students are sampled by NCES to represent national and state demographics.</a:t>
            </a:r>
          </a:p>
          <a:p>
            <a:pPr eaLnBrk="1" hangingPunct="1"/>
            <a:r>
              <a:rPr lang="en-US" altLang="en-US" sz="2000" dirty="0" smtClean="0"/>
              <a:t>Assessment is administered by contracted team.</a:t>
            </a:r>
          </a:p>
          <a:p>
            <a:pPr eaLnBrk="1" hangingPunct="1"/>
            <a:r>
              <a:rPr lang="en-US" altLang="en-US" sz="2000" dirty="0" smtClean="0"/>
              <a:t>Scores are calculated and reported for states and selected districts only.</a:t>
            </a:r>
          </a:p>
          <a:p>
            <a:pPr eaLnBrk="1" hangingPunct="1"/>
            <a:r>
              <a:rPr lang="en-US" altLang="en-US" sz="2000" dirty="0" smtClean="0"/>
              <a:t>2015-2016 is a “national year” for NAEP.</a:t>
            </a:r>
          </a:p>
          <a:p>
            <a:pPr eaLnBrk="1" hangingPunct="1"/>
            <a:r>
              <a:rPr lang="en-US" altLang="en-US" sz="2000" dirty="0" smtClean="0"/>
              <a:t>Public release of 2015 NAEP (national &amp; state level only) results is anticipated later this fall (October).</a:t>
            </a:r>
          </a:p>
          <a:p>
            <a:pPr eaLnBrk="1" hangingPunct="1"/>
            <a:endParaRPr lang="en-US" altLang="en-US" sz="2000" dirty="0" smtClean="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E0F78BF9-75A3-4AFF-A501-542473E98BD4}" type="slidenum">
              <a:rPr lang="en-US" smtClean="0"/>
              <a:pPr>
                <a:defRPr/>
              </a:pPr>
              <a:t>106</a:t>
            </a:fld>
            <a:endParaRPr lang="en-US" dirty="0"/>
          </a:p>
        </p:txBody>
      </p:sp>
    </p:spTree>
    <p:extLst>
      <p:ext uri="{BB962C8B-B14F-4D97-AF65-F5344CB8AC3E}">
        <p14:creationId xmlns:p14="http://schemas.microsoft.com/office/powerpoint/2010/main" val="407996885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a:xfrm>
            <a:off x="520438" y="2063903"/>
            <a:ext cx="8229600" cy="1143000"/>
          </a:xfrm>
        </p:spPr>
        <p:txBody>
          <a:bodyPr>
            <a:normAutofit/>
          </a:bodyPr>
          <a:lstStyle/>
          <a:p>
            <a:r>
              <a:rPr lang="en-US" altLang="en-US" dirty="0" smtClean="0"/>
              <a:t>Thank you for joining us!</a:t>
            </a:r>
          </a:p>
        </p:txBody>
      </p:sp>
      <p:sp>
        <p:nvSpPr>
          <p:cNvPr id="6" name="Slide Number Placeholder 5"/>
          <p:cNvSpPr>
            <a:spLocks noGrp="1"/>
          </p:cNvSpPr>
          <p:nvPr>
            <p:ph type="sldNum" sz="quarter" idx="4294967295"/>
          </p:nvPr>
        </p:nvSpPr>
        <p:spPr>
          <a:xfrm>
            <a:off x="8077200" y="6356350"/>
            <a:ext cx="609600" cy="365125"/>
          </a:xfrm>
          <a:prstGeom prst="rect">
            <a:avLst/>
          </a:prstGeom>
        </p:spPr>
        <p:txBody>
          <a:bodyPr/>
          <a:lstStyle/>
          <a:p>
            <a:pPr>
              <a:defRPr/>
            </a:pPr>
            <a:fld id="{318ABB58-870F-4FDF-A59A-4C75A2A38138}" type="slidenum">
              <a:rPr lang="en-US" smtClean="0"/>
              <a:pPr>
                <a:defRPr/>
              </a:pPr>
              <a:t>107</a:t>
            </a:fld>
            <a:endParaRPr lang="en-US" dirty="0"/>
          </a:p>
        </p:txBody>
      </p:sp>
    </p:spTree>
    <p:extLst>
      <p:ext uri="{BB962C8B-B14F-4D97-AF65-F5344CB8AC3E}">
        <p14:creationId xmlns:p14="http://schemas.microsoft.com/office/powerpoint/2010/main" val="466357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72928" y="983091"/>
            <a:ext cx="8229600" cy="5334000"/>
          </a:xfrm>
        </p:spPr>
        <p:txBody>
          <a:bodyPr>
            <a:normAutofit fontScale="92500" lnSpcReduction="10000"/>
          </a:bodyPr>
          <a:lstStyle/>
          <a:p>
            <a:pPr marL="0" indent="0" eaLnBrk="1" hangingPunct="1">
              <a:buFont typeface="Arial" charset="0"/>
              <a:buNone/>
              <a:defRPr/>
            </a:pPr>
            <a:endParaRPr lang="en-US" sz="800" b="1" dirty="0" smtClean="0"/>
          </a:p>
          <a:p>
            <a:pPr eaLnBrk="1" hangingPunct="1">
              <a:defRPr/>
            </a:pPr>
            <a:r>
              <a:rPr lang="en-US" sz="2100" b="1" dirty="0" smtClean="0"/>
              <a:t>Superintendent’s Certification Form (Online in the MyGaDOE Portal)</a:t>
            </a:r>
          </a:p>
          <a:p>
            <a:pPr lvl="1" eaLnBrk="1" hangingPunct="1">
              <a:buFont typeface="Arial" charset="0"/>
              <a:buNone/>
              <a:defRPr/>
            </a:pPr>
            <a:r>
              <a:rPr lang="en-US" altLang="en-US" sz="1700" dirty="0" smtClean="0"/>
              <a:t>January – June:  Submit semi-annually no later than July 31</a:t>
            </a:r>
          </a:p>
          <a:p>
            <a:pPr lvl="1" eaLnBrk="1" hangingPunct="1">
              <a:buFont typeface="Arial" charset="0"/>
              <a:buNone/>
              <a:defRPr/>
            </a:pPr>
            <a:r>
              <a:rPr lang="en-US" altLang="en-US" sz="1700" dirty="0" smtClean="0"/>
              <a:t>July – December:  Submit semi-annually no later than January 31</a:t>
            </a:r>
          </a:p>
          <a:p>
            <a:pPr eaLnBrk="1" hangingPunct="1">
              <a:defRPr/>
            </a:pPr>
            <a:r>
              <a:rPr lang="en-US" sz="2000" b="1" dirty="0" smtClean="0"/>
              <a:t>Principal’s Certification Form (Paper Form) </a:t>
            </a:r>
            <a:r>
              <a:rPr lang="en-US" sz="2000" dirty="0" smtClean="0"/>
              <a:t>– required after </a:t>
            </a:r>
            <a:r>
              <a:rPr lang="en-US" sz="2000" u="sng" dirty="0" smtClean="0"/>
              <a:t>each</a:t>
            </a:r>
            <a:r>
              <a:rPr lang="en-US" sz="2000" dirty="0" smtClean="0"/>
              <a:t> administration. </a:t>
            </a:r>
            <a:r>
              <a:rPr lang="en-US" sz="2000" dirty="0" smtClean="0">
                <a:hlinkClick r:id="rId2"/>
              </a:rPr>
              <a:t>http://www.gadoe.org/Curriculum-Instruction-and-Assessment/Assessment/Pages/Information-For-Educators.aspx</a:t>
            </a:r>
            <a:r>
              <a:rPr lang="en-US" sz="2000" dirty="0" smtClean="0"/>
              <a:t> </a:t>
            </a:r>
          </a:p>
          <a:p>
            <a:pPr marL="0" indent="0" eaLnBrk="1" hangingPunct="1">
              <a:buFont typeface="Arial" charset="0"/>
              <a:buNone/>
              <a:defRPr/>
            </a:pPr>
            <a:r>
              <a:rPr lang="en-US" sz="2000" dirty="0" smtClean="0"/>
              <a:t>	Must be kept on file by System Test Coordinator for 5 years.</a:t>
            </a:r>
          </a:p>
          <a:p>
            <a:pPr lvl="3" eaLnBrk="1" hangingPunct="1">
              <a:defRPr/>
            </a:pPr>
            <a:r>
              <a:rPr lang="en-US" sz="1700" dirty="0" smtClean="0"/>
              <a:t>Form is posted within the ‘For Educators’ link on the GaDOE site</a:t>
            </a:r>
          </a:p>
          <a:p>
            <a:pPr lvl="2" eaLnBrk="1" hangingPunct="1">
              <a:defRPr/>
            </a:pPr>
            <a:endParaRPr lang="en-US" sz="800" dirty="0" smtClean="0"/>
          </a:p>
          <a:p>
            <a:pPr eaLnBrk="1" hangingPunct="1">
              <a:defRPr/>
            </a:pPr>
            <a:r>
              <a:rPr lang="en-US" sz="2000" b="1" dirty="0" smtClean="0"/>
              <a:t>Webinar schedule:  </a:t>
            </a:r>
            <a:r>
              <a:rPr lang="en-US" sz="2000" dirty="0" smtClean="0">
                <a:hlinkClick r:id="rId3"/>
              </a:rPr>
              <a:t>http://www.gadoe.org/Curriculum-Instruction-and-Assessment/Assessment/Pages/Memoranda--Announcements.aspx</a:t>
            </a:r>
            <a:r>
              <a:rPr lang="en-US" sz="2000" dirty="0" smtClean="0"/>
              <a:t> </a:t>
            </a:r>
          </a:p>
          <a:p>
            <a:pPr eaLnBrk="1" hangingPunct="1">
              <a:defRPr/>
            </a:pPr>
            <a:r>
              <a:rPr lang="en-US" altLang="en-US" sz="2000" b="1" dirty="0" smtClean="0"/>
              <a:t>GaDOE Published Resources:  </a:t>
            </a:r>
            <a:r>
              <a:rPr lang="en-US" altLang="en-US" sz="2000" dirty="0" smtClean="0"/>
              <a:t>GaDOE publishes and posts many resources for use by school staff with colleagues, students, and parents.  These items may be downloaded and/or reproduced for such educational purposes.</a:t>
            </a:r>
          </a:p>
          <a:p>
            <a:pPr lvl="1">
              <a:defRPr/>
            </a:pPr>
            <a:r>
              <a:rPr lang="en-US" altLang="en-US" sz="1700" dirty="0" smtClean="0"/>
              <a:t>However, such publications may not be “repackaged</a:t>
            </a:r>
            <a:r>
              <a:rPr lang="en-US" altLang="en-US" sz="1700" dirty="0"/>
              <a:t>”, cut/pasted, etc. and presented </a:t>
            </a:r>
            <a:r>
              <a:rPr lang="en-US" altLang="en-US" sz="1700" dirty="0" smtClean="0"/>
              <a:t>as content created by a teacher or school or recreated in a different form and then portrayed as a </a:t>
            </a:r>
            <a:r>
              <a:rPr lang="en-US" altLang="en-US" sz="1700" dirty="0"/>
              <a:t>GaDOE approved </a:t>
            </a:r>
            <a:r>
              <a:rPr lang="en-US" altLang="en-US" sz="1700" dirty="0" smtClean="0"/>
              <a:t>resource.  Systems may wish to address this as part of your local system’s training regarding copyright, etc.</a:t>
            </a:r>
            <a:endParaRPr lang="en-US" altLang="en-US" sz="1700" dirty="0"/>
          </a:p>
          <a:p>
            <a:pPr eaLnBrk="1" hangingPunct="1">
              <a:defRPr/>
            </a:pPr>
            <a:endParaRPr lang="en-US" sz="2000" dirty="0" smtClean="0"/>
          </a:p>
          <a:p>
            <a:pPr eaLnBrk="1" hangingPunct="1">
              <a:buFont typeface="Arial" charset="0"/>
              <a:buNone/>
              <a:defRPr/>
            </a:pPr>
            <a:endParaRPr 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0ECED9A-5FC9-4786-9F89-7EB0E60B8642}" type="slidenum">
              <a:rPr lang="en-US" smtClean="0">
                <a:solidFill>
                  <a:prstClr val="black"/>
                </a:solidFill>
              </a:rPr>
              <a:pPr>
                <a:defRPr/>
              </a:pPr>
              <a:t>11</a:t>
            </a:fld>
            <a:endParaRPr lang="en-US" dirty="0">
              <a:solidFill>
                <a:prstClr val="black"/>
              </a:solidFill>
            </a:endParaRPr>
          </a:p>
        </p:txBody>
      </p:sp>
      <p:sp>
        <p:nvSpPr>
          <p:cNvPr id="60420" name="Title 1"/>
          <p:cNvSpPr>
            <a:spLocks noGrp="1"/>
          </p:cNvSpPr>
          <p:nvPr>
            <p:ph type="title"/>
          </p:nvPr>
        </p:nvSpPr>
        <p:spPr>
          <a:xfrm>
            <a:off x="152400" y="418455"/>
            <a:ext cx="8839200" cy="487362"/>
          </a:xfrm>
        </p:spPr>
        <p:txBody>
          <a:bodyPr>
            <a:normAutofit fontScale="90000"/>
          </a:bodyPr>
          <a:lstStyle/>
          <a:p>
            <a:pPr eaLnBrk="1" hangingPunct="1"/>
            <a:r>
              <a:rPr lang="en-US" altLang="en-US" sz="3600" dirty="0" smtClean="0"/>
              <a:t>General Announcements:</a:t>
            </a:r>
            <a:br>
              <a:rPr lang="en-US" altLang="en-US" sz="3600" dirty="0" smtClean="0"/>
            </a:br>
            <a:r>
              <a:rPr lang="en-US" altLang="en-US" sz="3600" dirty="0" smtClean="0"/>
              <a:t>Managerial Topics</a:t>
            </a:r>
          </a:p>
        </p:txBody>
      </p:sp>
    </p:spTree>
    <p:extLst>
      <p:ext uri="{BB962C8B-B14F-4D97-AF65-F5344CB8AC3E}">
        <p14:creationId xmlns:p14="http://schemas.microsoft.com/office/powerpoint/2010/main" val="1099373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01858" y="404502"/>
            <a:ext cx="8686800" cy="715962"/>
          </a:xfrm>
        </p:spPr>
        <p:txBody>
          <a:bodyPr>
            <a:normAutofit fontScale="90000"/>
          </a:bodyPr>
          <a:lstStyle/>
          <a:p>
            <a:pPr eaLnBrk="1" hangingPunct="1"/>
            <a:r>
              <a:rPr lang="en-US" altLang="en-US" sz="3600" dirty="0" smtClean="0"/>
              <a:t>General Announcements:</a:t>
            </a:r>
            <a:br>
              <a:rPr lang="en-US" altLang="en-US" sz="3600" dirty="0" smtClean="0"/>
            </a:br>
            <a:r>
              <a:rPr lang="en-US" altLang="en-US" sz="3600" dirty="0" smtClean="0"/>
              <a:t>Managerial Topics</a:t>
            </a:r>
            <a:br>
              <a:rPr lang="en-US" altLang="en-US" sz="3600" dirty="0" smtClean="0"/>
            </a:br>
            <a:r>
              <a:rPr lang="en-US" altLang="en-US" sz="3600" dirty="0" smtClean="0"/>
              <a:t>Transmission of Secure Information</a:t>
            </a:r>
          </a:p>
        </p:txBody>
      </p:sp>
      <p:sp>
        <p:nvSpPr>
          <p:cNvPr id="15363" name="Content Placeholder 2"/>
          <p:cNvSpPr>
            <a:spLocks noGrp="1"/>
          </p:cNvSpPr>
          <p:nvPr>
            <p:ph idx="1"/>
          </p:nvPr>
        </p:nvSpPr>
        <p:spPr>
          <a:xfrm>
            <a:off x="457200" y="1532586"/>
            <a:ext cx="8229600" cy="4136377"/>
          </a:xfrm>
        </p:spPr>
        <p:txBody>
          <a:bodyPr>
            <a:normAutofit/>
          </a:bodyPr>
          <a:lstStyle/>
          <a:p>
            <a:pPr eaLnBrk="1" hangingPunct="1">
              <a:defRPr/>
            </a:pPr>
            <a:r>
              <a:rPr lang="en-US" sz="2400" dirty="0" smtClean="0"/>
              <a:t>Do </a:t>
            </a:r>
            <a:r>
              <a:rPr lang="en-US" sz="2400" u="sng" dirty="0" smtClean="0"/>
              <a:t>not</a:t>
            </a:r>
            <a:r>
              <a:rPr lang="en-US" sz="2400" dirty="0" smtClean="0"/>
              <a:t> include GTID or FTE #’s numbers in emails. </a:t>
            </a:r>
          </a:p>
          <a:p>
            <a:pPr eaLnBrk="1" hangingPunct="1">
              <a:defRPr/>
            </a:pPr>
            <a:r>
              <a:rPr lang="en-US" sz="2400" dirty="0" smtClean="0"/>
              <a:t>In addition, please do not email other secure information such as confidential personnel information, secure test content, confidential student documents, etc.</a:t>
            </a:r>
          </a:p>
          <a:p>
            <a:pPr eaLnBrk="1" hangingPunct="1">
              <a:defRPr/>
            </a:pPr>
            <a:r>
              <a:rPr lang="en-US" sz="2400" dirty="0" smtClean="0"/>
              <a:t>If secure information such as this needs to be shared via email, you may do so via the MyGaDOE Portal. </a:t>
            </a:r>
          </a:p>
          <a:p>
            <a:pPr marL="0" indent="0" eaLnBrk="1" hangingPunct="1">
              <a:buFont typeface="Arial" charset="0"/>
              <a:buNone/>
              <a:defRPr/>
            </a:pPr>
            <a:endParaRPr lang="en-US" sz="2400" dirty="0" smtClean="0"/>
          </a:p>
          <a:p>
            <a:pPr marL="0" indent="0" eaLnBrk="1" hangingPunct="1">
              <a:buFont typeface="Arial" charset="0"/>
              <a:buNone/>
              <a:defRPr/>
            </a:pPr>
            <a:endParaRPr lang="en-US" sz="2400" dirty="0"/>
          </a:p>
          <a:p>
            <a:pPr marL="0" indent="0" eaLnBrk="1" hangingPunct="1">
              <a:buFont typeface="Arial" charset="0"/>
              <a:buNone/>
              <a:defRPr/>
            </a:pPr>
            <a:endParaRPr lang="en-US" sz="2400" dirty="0" smtClean="0"/>
          </a:p>
          <a:p>
            <a:pPr marL="0" indent="0" eaLnBrk="1" hangingPunct="1">
              <a:buFont typeface="Arial" charset="0"/>
              <a:buNone/>
              <a:defRPr/>
            </a:pPr>
            <a:endParaRPr lang="en-US" sz="2400" dirty="0"/>
          </a:p>
          <a:p>
            <a:pPr marL="0" indent="0" eaLnBrk="1" hangingPunct="1">
              <a:buFont typeface="Arial" charset="0"/>
              <a:buNone/>
              <a:defRPr/>
            </a:pPr>
            <a:endParaRPr lang="en-US" sz="2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BAB6465-C74C-4990-9841-47E7B9A2E893}" type="slidenum">
              <a:rPr lang="en-US" smtClean="0"/>
              <a:pPr>
                <a:defRPr/>
              </a:pPr>
              <a:t>12</a:t>
            </a:fld>
            <a:endParaRPr lang="en-US" dirty="0"/>
          </a:p>
        </p:txBody>
      </p:sp>
      <p:pic>
        <p:nvPicPr>
          <p:cNvPr id="614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 y="3831374"/>
            <a:ext cx="4302125" cy="287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H="1" flipV="1">
            <a:off x="2409825" y="5105400"/>
            <a:ext cx="3048000" cy="5334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999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76200" y="274638"/>
            <a:ext cx="8991600" cy="563562"/>
          </a:xfrm>
        </p:spPr>
        <p:txBody>
          <a:bodyPr>
            <a:normAutofit fontScale="90000"/>
          </a:bodyPr>
          <a:lstStyle/>
          <a:p>
            <a:r>
              <a:rPr lang="en-US" altLang="en-US" sz="3600" dirty="0" smtClean="0"/>
              <a:t>General Announcements: </a:t>
            </a:r>
            <a:br>
              <a:rPr lang="en-US" altLang="en-US" sz="3600" dirty="0" smtClean="0"/>
            </a:br>
            <a:r>
              <a:rPr lang="en-US" altLang="en-US" sz="3600" dirty="0" smtClean="0"/>
              <a:t>Accurate Reporting</a:t>
            </a:r>
          </a:p>
        </p:txBody>
      </p:sp>
      <p:sp>
        <p:nvSpPr>
          <p:cNvPr id="61443" name="Content Placeholder 2"/>
          <p:cNvSpPr>
            <a:spLocks noGrp="1"/>
          </p:cNvSpPr>
          <p:nvPr>
            <p:ph idx="1"/>
          </p:nvPr>
        </p:nvSpPr>
        <p:spPr>
          <a:xfrm>
            <a:off x="225378" y="1372566"/>
            <a:ext cx="7321642" cy="4525962"/>
          </a:xfrm>
        </p:spPr>
        <p:txBody>
          <a:bodyPr>
            <a:normAutofit fontScale="92500" lnSpcReduction="10000"/>
          </a:bodyPr>
          <a:lstStyle/>
          <a:p>
            <a:pPr eaLnBrk="1" hangingPunct="1">
              <a:defRPr/>
            </a:pPr>
            <a:r>
              <a:rPr lang="en-US" sz="2000" b="1" dirty="0" smtClean="0"/>
              <a:t>Reasons </a:t>
            </a:r>
            <a:r>
              <a:rPr lang="en-US" sz="2000" b="1" dirty="0"/>
              <a:t>for non-participation </a:t>
            </a:r>
            <a:r>
              <a:rPr lang="en-US" sz="2000" dirty="0"/>
              <a:t>must be provided during the Accountability Non-Participation </a:t>
            </a:r>
            <a:r>
              <a:rPr lang="en-US" sz="2000" dirty="0" smtClean="0"/>
              <a:t>Collection.  </a:t>
            </a:r>
            <a:r>
              <a:rPr lang="en-US" sz="2000" dirty="0"/>
              <a:t>This application may be accessed via the MyGaDOE Portal.  Those marked (*) are applicable only for </a:t>
            </a:r>
            <a:r>
              <a:rPr lang="en-US" sz="2000" dirty="0" smtClean="0"/>
              <a:t>EOC </a:t>
            </a:r>
            <a:r>
              <a:rPr lang="en-US" sz="2000" dirty="0"/>
              <a:t>non-participation.  </a:t>
            </a:r>
          </a:p>
          <a:p>
            <a:pPr lvl="1" eaLnBrk="1" hangingPunct="1">
              <a:buFont typeface="Arial" charset="0"/>
              <a:buNone/>
              <a:defRPr/>
            </a:pPr>
            <a:r>
              <a:rPr lang="en-US" sz="2000" dirty="0"/>
              <a:t>- Illness			 	- Medical Emergency</a:t>
            </a:r>
          </a:p>
          <a:p>
            <a:pPr lvl="1" eaLnBrk="1" hangingPunct="1">
              <a:buFont typeface="Arial" charset="0"/>
              <a:buNone/>
              <a:defRPr/>
            </a:pPr>
            <a:r>
              <a:rPr lang="en-US" sz="2000" dirty="0"/>
              <a:t>- Other			 	- Unknown</a:t>
            </a:r>
          </a:p>
          <a:p>
            <a:pPr lvl="1" eaLnBrk="1" hangingPunct="1">
              <a:buFont typeface="Arial" charset="0"/>
              <a:buNone/>
              <a:defRPr/>
            </a:pPr>
            <a:r>
              <a:rPr lang="en-US" sz="2000" dirty="0" smtClean="0"/>
              <a:t>- EOC </a:t>
            </a:r>
            <a:r>
              <a:rPr lang="en-US" sz="2000" dirty="0"/>
              <a:t>Course Not </a:t>
            </a:r>
            <a:r>
              <a:rPr lang="en-US" sz="2000" dirty="0" smtClean="0"/>
              <a:t>Completed (*)</a:t>
            </a:r>
          </a:p>
          <a:p>
            <a:pPr marL="0" indent="0">
              <a:buFont typeface="Arial" charset="0"/>
              <a:buNone/>
              <a:defRPr/>
            </a:pPr>
            <a:r>
              <a:rPr lang="en-US" sz="2000" dirty="0" smtClean="0"/>
              <a:t>         - EOC Course Not Taken for Core Credit/EOCT Administered 	Previously (*)</a:t>
            </a:r>
            <a:endParaRPr lang="en-US" dirty="0" smtClean="0"/>
          </a:p>
          <a:p>
            <a:pPr>
              <a:defRPr/>
            </a:pPr>
            <a:r>
              <a:rPr lang="en-US" altLang="en-US" sz="2000" dirty="0" smtClean="0"/>
              <a:t>Be reminded that assessment data must report to the </a:t>
            </a:r>
            <a:r>
              <a:rPr lang="en-US" altLang="en-US" sz="2000" b="1" dirty="0" smtClean="0"/>
              <a:t>“FTE-reporting” location </a:t>
            </a:r>
            <a:r>
              <a:rPr lang="en-US" altLang="en-US" sz="2000" dirty="0" smtClean="0"/>
              <a:t>(the school that reports the student for FTE purposes) and that students must be assessed per their FTE-reported grade level.</a:t>
            </a:r>
          </a:p>
          <a:p>
            <a:pPr>
              <a:defRPr/>
            </a:pPr>
            <a:r>
              <a:rPr lang="en-US" altLang="en-US" sz="2000" b="1" dirty="0" smtClean="0"/>
              <a:t>Program Codes (such as the four-digit 6000 series) </a:t>
            </a:r>
            <a:r>
              <a:rPr lang="en-US" altLang="en-US" sz="2000" b="1" dirty="0" smtClean="0">
                <a:solidFill>
                  <a:srgbClr val="FF0000"/>
                </a:solidFill>
              </a:rPr>
              <a:t>may not be used </a:t>
            </a:r>
            <a:r>
              <a:rPr lang="en-US" altLang="en-US" sz="2000" b="1" dirty="0" smtClean="0"/>
              <a:t>as the four-digit state school number.  </a:t>
            </a:r>
            <a:r>
              <a:rPr lang="en-US" altLang="en-US" sz="2000" dirty="0" smtClean="0"/>
              <a:t>Please note that doing so will result in reporting errors for your students and may also create inaccuracies in your Accountability reporting.</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DD551E0-69BC-4CAD-B83E-30B6BC35FBE7}" type="slidenum">
              <a:rPr lang="en-US" smtClean="0"/>
              <a:pPr>
                <a:defRPr/>
              </a:pPr>
              <a:t>13</a:t>
            </a:fld>
            <a:endParaRPr lang="en-US" dirty="0"/>
          </a:p>
        </p:txBody>
      </p:sp>
    </p:spTree>
    <p:extLst>
      <p:ext uri="{BB962C8B-B14F-4D97-AF65-F5344CB8AC3E}">
        <p14:creationId xmlns:p14="http://schemas.microsoft.com/office/powerpoint/2010/main" val="1959055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022" y="297805"/>
            <a:ext cx="6316630" cy="652812"/>
          </a:xfrm>
        </p:spPr>
        <p:txBody>
          <a:bodyPr>
            <a:normAutofit fontScale="90000"/>
          </a:bodyPr>
          <a:lstStyle/>
          <a:p>
            <a:r>
              <a:rPr lang="en-US" altLang="en-US" sz="3600" dirty="0"/>
              <a:t>General Announcements: </a:t>
            </a:r>
            <a:br>
              <a:rPr lang="en-US" altLang="en-US" sz="3600" dirty="0"/>
            </a:br>
            <a:r>
              <a:rPr lang="en-US" altLang="en-US" sz="3600" dirty="0"/>
              <a:t>Accurate Reporting</a:t>
            </a:r>
            <a:endParaRPr lang="en-US" sz="3600" dirty="0"/>
          </a:p>
        </p:txBody>
      </p:sp>
      <p:sp>
        <p:nvSpPr>
          <p:cNvPr id="3" name="Content Placeholder 2"/>
          <p:cNvSpPr>
            <a:spLocks noGrp="1"/>
          </p:cNvSpPr>
          <p:nvPr>
            <p:ph idx="1"/>
          </p:nvPr>
        </p:nvSpPr>
        <p:spPr>
          <a:xfrm>
            <a:off x="177421" y="1800110"/>
            <a:ext cx="8837992" cy="4351338"/>
          </a:xfrm>
        </p:spPr>
        <p:txBody>
          <a:bodyPr/>
          <a:lstStyle/>
          <a:p>
            <a:pPr marL="0" indent="0" algn="ctr">
              <a:buNone/>
            </a:pPr>
            <a:r>
              <a:rPr lang="en-US" sz="3200" b="1" dirty="0" smtClean="0"/>
              <a:t>GaDOE Data Collections Pre-ID Cycles 2015-2016</a:t>
            </a:r>
          </a:p>
          <a:p>
            <a:pPr marL="0" indent="0">
              <a:buNone/>
            </a:pPr>
            <a:endParaRPr lang="en-US" dirty="0"/>
          </a:p>
          <a:p>
            <a:pPr marL="0" indent="0">
              <a:buNone/>
            </a:pPr>
            <a:r>
              <a:rPr lang="en-US" sz="2700" dirty="0" smtClean="0"/>
              <a:t>Cycle #1:  August 12-21, 2015 – GKIDS</a:t>
            </a:r>
          </a:p>
          <a:p>
            <a:pPr marL="0" indent="0">
              <a:buNone/>
            </a:pPr>
            <a:r>
              <a:rPr lang="en-US" sz="2700" dirty="0" smtClean="0"/>
              <a:t>Cycle #2:  September 8-23, 2015 – EOC Winter Main 2015</a:t>
            </a:r>
          </a:p>
          <a:p>
            <a:pPr marL="0" indent="0">
              <a:buNone/>
            </a:pPr>
            <a:r>
              <a:rPr lang="en-US" sz="2700" dirty="0" smtClean="0"/>
              <a:t>Cycle #3:  January 12-27, 2016 – EOC &amp; EOG Spring Main 2016</a:t>
            </a:r>
            <a:endParaRPr lang="en-US" sz="2700"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Tree>
    <p:extLst>
      <p:ext uri="{BB962C8B-B14F-4D97-AF65-F5344CB8AC3E}">
        <p14:creationId xmlns:p14="http://schemas.microsoft.com/office/powerpoint/2010/main" val="458159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07097" y="133991"/>
            <a:ext cx="6646128" cy="1325563"/>
          </a:xfrm>
        </p:spPr>
        <p:txBody>
          <a:bodyPr>
            <a:noAutofit/>
          </a:bodyPr>
          <a:lstStyle/>
          <a:p>
            <a:r>
              <a:rPr lang="en-US" altLang="en-US" sz="2700" dirty="0" smtClean="0"/>
              <a:t>Transition of the ELA &amp; Math Content Standards from CCGPS to Georgia Standards of Excellence (GSE)</a:t>
            </a:r>
          </a:p>
        </p:txBody>
      </p:sp>
      <p:sp>
        <p:nvSpPr>
          <p:cNvPr id="63491" name="Content Placeholder 2"/>
          <p:cNvSpPr>
            <a:spLocks noGrp="1"/>
          </p:cNvSpPr>
          <p:nvPr>
            <p:ph idx="1"/>
          </p:nvPr>
        </p:nvSpPr>
        <p:spPr>
          <a:xfrm>
            <a:off x="228599" y="1744022"/>
            <a:ext cx="8788651" cy="4525962"/>
          </a:xfrm>
        </p:spPr>
        <p:txBody>
          <a:bodyPr>
            <a:normAutofit fontScale="92500"/>
          </a:bodyPr>
          <a:lstStyle/>
          <a:p>
            <a:r>
              <a:rPr lang="en-US" altLang="en-US" sz="2400" b="1" dirty="0" smtClean="0"/>
              <a:t>Two new Georgia Milestones EOCs become available in Winter 2015:</a:t>
            </a:r>
          </a:p>
          <a:p>
            <a:pPr lvl="1"/>
            <a:r>
              <a:rPr lang="en-US" altLang="en-US" sz="1700" dirty="0" smtClean="0"/>
              <a:t>Algebra I</a:t>
            </a:r>
          </a:p>
          <a:p>
            <a:pPr lvl="1"/>
            <a:r>
              <a:rPr lang="en-US" altLang="en-US" sz="1700" dirty="0" smtClean="0"/>
              <a:t>Geometry</a:t>
            </a:r>
          </a:p>
          <a:p>
            <a:pPr lvl="1"/>
            <a:r>
              <a:rPr lang="en-US" altLang="en-US" sz="1700" dirty="0" smtClean="0"/>
              <a:t>We ask that those who will administer these two new EOCs in Winter 2015 schedule these tests for completion </a:t>
            </a:r>
            <a:r>
              <a:rPr lang="en-US" altLang="en-US" sz="1700" b="1" dirty="0" smtClean="0">
                <a:solidFill>
                  <a:srgbClr val="7030A0"/>
                </a:solidFill>
              </a:rPr>
              <a:t>no later than Friday, December 4 (paper-pencil) </a:t>
            </a:r>
            <a:r>
              <a:rPr lang="en-US" altLang="en-US" sz="1700" b="1" u="sng" dirty="0" smtClean="0">
                <a:solidFill>
                  <a:srgbClr val="7030A0"/>
                </a:solidFill>
                <a:effectLst>
                  <a:outerShdw blurRad="38100" dist="38100" dir="2700000" algn="tl">
                    <a:srgbClr val="000000">
                      <a:alpha val="43137"/>
                    </a:srgbClr>
                  </a:outerShdw>
                </a:effectLst>
              </a:rPr>
              <a:t>or</a:t>
            </a:r>
            <a:r>
              <a:rPr lang="en-US" altLang="en-US" sz="1700" b="1" dirty="0" smtClean="0">
                <a:solidFill>
                  <a:srgbClr val="7030A0"/>
                </a:solidFill>
                <a:effectLst>
                  <a:outerShdw blurRad="38100" dist="38100" dir="2700000" algn="tl">
                    <a:srgbClr val="000000">
                      <a:alpha val="43137"/>
                    </a:srgbClr>
                  </a:outerShdw>
                </a:effectLst>
              </a:rPr>
              <a:t> </a:t>
            </a:r>
            <a:r>
              <a:rPr lang="en-US" altLang="en-US" sz="1700" b="1" dirty="0" smtClean="0">
                <a:solidFill>
                  <a:srgbClr val="7030A0"/>
                </a:solidFill>
              </a:rPr>
              <a:t>Tuesday, December 8 (online)</a:t>
            </a:r>
            <a:r>
              <a:rPr lang="en-US" altLang="en-US" sz="1700" dirty="0" smtClean="0"/>
              <a:t>.</a:t>
            </a:r>
          </a:p>
          <a:p>
            <a:r>
              <a:rPr lang="en-US" altLang="en-US" sz="2400" b="1" dirty="0" smtClean="0"/>
              <a:t>Coordinate Algebra &amp; Analytic Geometry remain available in 2015-2016</a:t>
            </a:r>
          </a:p>
          <a:p>
            <a:pPr lvl="1"/>
            <a:r>
              <a:rPr lang="en-US" altLang="en-US" sz="1700" dirty="0" smtClean="0"/>
              <a:t>These will be GSE-aligned beginning in Winter 2015.</a:t>
            </a:r>
          </a:p>
          <a:p>
            <a:r>
              <a:rPr lang="en-US" altLang="en-US" sz="2400" b="1" dirty="0" smtClean="0"/>
              <a:t>Updates to content standards where necessary for Georgia Milestones and other Georgia programs</a:t>
            </a:r>
          </a:p>
          <a:p>
            <a:pPr lvl="1"/>
            <a:r>
              <a:rPr lang="en-US" altLang="en-US" sz="1700" dirty="0" smtClean="0"/>
              <a:t>Updated Content Weights and Test Blueprints for Georgia Milestones have been posted at:  </a:t>
            </a:r>
            <a:r>
              <a:rPr lang="en-US" altLang="en-US" sz="1700" dirty="0" smtClean="0">
                <a:hlinkClick r:id="rId2"/>
              </a:rPr>
              <a:t>http://www.gadoe.org/Curriculum-Instruction-and-Assessment/Assessment/Pages/Georgia-Milestones-Assessment-System.aspx</a:t>
            </a:r>
            <a:endParaRPr lang="en-US" altLang="en-US" sz="1700" dirty="0" smtClean="0"/>
          </a:p>
          <a:p>
            <a:pPr lvl="1"/>
            <a:r>
              <a:rPr lang="en-US" altLang="en-US" sz="1700" dirty="0" smtClean="0"/>
              <a:t>GKIDS web application and posted materials have been updated</a:t>
            </a:r>
          </a:p>
          <a:p>
            <a:pPr lvl="1"/>
            <a:r>
              <a:rPr lang="en-US" altLang="en-US" sz="1700" dirty="0" smtClean="0"/>
              <a:t>GAA Blueprint and materials have been updated</a:t>
            </a:r>
          </a:p>
          <a:p>
            <a:endParaRPr lang="en-US" altLang="en-US" sz="2400" b="1" dirty="0" smtClean="0"/>
          </a:p>
          <a:p>
            <a:pPr marL="0" indent="0">
              <a:buFont typeface="Arial" charset="0"/>
              <a:buNone/>
            </a:pPr>
            <a:endParaRPr lang="en-US" altLang="en-US" b="1" dirty="0" smtClean="0"/>
          </a:p>
        </p:txBody>
      </p:sp>
      <p:sp>
        <p:nvSpPr>
          <p:cNvPr id="2052" name="Slide Number Placeholder 3"/>
          <p:cNvSpPr>
            <a:spLocks noGrp="1"/>
          </p:cNvSpPr>
          <p:nvPr>
            <p:ph type="sldNum" sz="quarter" idx="4294967295"/>
          </p:nvPr>
        </p:nvSpPr>
        <p:spPr bwMode="auto">
          <a:xfrm>
            <a:off x="8077200" y="6356350"/>
            <a:ext cx="609600"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3DA1179-AC69-4409-813E-85ED531B9319}" type="slidenum">
              <a:rPr lang="en-US" smtClean="0">
                <a:solidFill>
                  <a:srgbClr val="000000"/>
                </a:solidFill>
              </a:rPr>
              <a:pPr fontAlgn="base">
                <a:spcBef>
                  <a:spcPct val="0"/>
                </a:spcBef>
                <a:spcAft>
                  <a:spcPct val="0"/>
                </a:spcAft>
                <a:defRPr/>
              </a:pPr>
              <a:t>15</a:t>
            </a:fld>
            <a:endParaRPr lang="en-US" dirty="0" smtClean="0">
              <a:solidFill>
                <a:srgbClr val="000000"/>
              </a:solidFill>
            </a:endParaRPr>
          </a:p>
        </p:txBody>
      </p:sp>
    </p:spTree>
    <p:extLst>
      <p:ext uri="{BB962C8B-B14F-4D97-AF65-F5344CB8AC3E}">
        <p14:creationId xmlns:p14="http://schemas.microsoft.com/office/powerpoint/2010/main" val="200467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09094" y="2257020"/>
            <a:ext cx="8608454" cy="1143000"/>
          </a:xfrm>
        </p:spPr>
        <p:txBody>
          <a:bodyPr>
            <a:normAutofit fontScale="90000"/>
          </a:bodyPr>
          <a:lstStyle/>
          <a:p>
            <a:pPr algn="ctr"/>
            <a:r>
              <a:rPr lang="en-US" altLang="en-US" dirty="0" smtClean="0"/>
              <a:t>Overview of 2015-2016</a:t>
            </a:r>
            <a:br>
              <a:rPr lang="en-US" altLang="en-US" dirty="0" smtClean="0"/>
            </a:br>
            <a:r>
              <a:rPr lang="en-US" altLang="en-US" dirty="0" smtClean="0"/>
              <a:t>State Assessments</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1EE196B0-A5DD-4261-8997-5EF4EAA0DAB0}"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4138656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41289" y="282264"/>
            <a:ext cx="8229600" cy="334963"/>
          </a:xfrm>
        </p:spPr>
        <p:txBody>
          <a:bodyPr>
            <a:normAutofit fontScale="90000"/>
          </a:bodyPr>
          <a:lstStyle/>
          <a:p>
            <a:pPr eaLnBrk="1" hangingPunct="1"/>
            <a:r>
              <a:rPr lang="en-US" altLang="en-US" dirty="0" smtClean="0"/>
              <a:t>2015 - 2016 Assessments</a:t>
            </a:r>
          </a:p>
        </p:txBody>
      </p:sp>
      <p:sp>
        <p:nvSpPr>
          <p:cNvPr id="67587" name="Content Placeholder 2"/>
          <p:cNvSpPr>
            <a:spLocks noGrp="1"/>
          </p:cNvSpPr>
          <p:nvPr>
            <p:ph idx="1"/>
          </p:nvPr>
        </p:nvSpPr>
        <p:spPr>
          <a:xfrm>
            <a:off x="90535" y="960932"/>
            <a:ext cx="8908610" cy="5364163"/>
          </a:xfrm>
        </p:spPr>
        <p:txBody>
          <a:bodyPr>
            <a:normAutofit/>
          </a:bodyPr>
          <a:lstStyle/>
          <a:p>
            <a:pPr eaLnBrk="1" hangingPunct="1"/>
            <a:r>
              <a:rPr lang="en-US" altLang="en-US" dirty="0" smtClean="0"/>
              <a:t>Active Programs</a:t>
            </a:r>
          </a:p>
          <a:p>
            <a:pPr lvl="1" eaLnBrk="1" hangingPunct="1"/>
            <a:r>
              <a:rPr lang="en-US" altLang="en-US" sz="2000" dirty="0" smtClean="0"/>
              <a:t>ACCESS for ELLs (K-12) and Alternate ACCESS for ELLs (1-12)</a:t>
            </a:r>
          </a:p>
          <a:p>
            <a:pPr lvl="1"/>
            <a:r>
              <a:rPr lang="en-US" altLang="en-US" sz="2000" dirty="0" smtClean="0"/>
              <a:t>Georgia Alternate Assessment (GAA) (Gr. K, 3-8 and HS)</a:t>
            </a:r>
          </a:p>
          <a:p>
            <a:pPr lvl="1" eaLnBrk="1" hangingPunct="1"/>
            <a:r>
              <a:rPr lang="en-US" altLang="en-US" sz="2000" dirty="0" smtClean="0"/>
              <a:t>Georgia Kindergarten Inventory of Developing Skills (GKIDS)</a:t>
            </a:r>
          </a:p>
          <a:p>
            <a:pPr lvl="1" eaLnBrk="1" hangingPunct="1"/>
            <a:r>
              <a:rPr lang="en-US" altLang="en-US" sz="2000" dirty="0" smtClean="0"/>
              <a:t>Georgia Milestones Assessment System (Georgia Milestones) (Gr. 3-8 and HS)</a:t>
            </a:r>
          </a:p>
          <a:p>
            <a:pPr lvl="1"/>
            <a:r>
              <a:rPr lang="en-US" altLang="en-US" sz="2000" dirty="0" smtClean="0"/>
              <a:t>National Assessment of Educational Progress (NAEP) (Gr. 4, 8, and 12)</a:t>
            </a:r>
          </a:p>
          <a:p>
            <a:pPr eaLnBrk="1" hangingPunct="1"/>
            <a:r>
              <a:rPr lang="en-US" altLang="en-US" dirty="0" smtClean="0"/>
              <a:t>Former Programs – Discontinued and no longer available</a:t>
            </a:r>
          </a:p>
          <a:p>
            <a:pPr lvl="1"/>
            <a:r>
              <a:rPr lang="en-US" altLang="en-US" sz="2000" dirty="0"/>
              <a:t>Basic Skills Test (BST)</a:t>
            </a:r>
          </a:p>
          <a:p>
            <a:pPr lvl="1"/>
            <a:r>
              <a:rPr lang="en-US" altLang="en-US" sz="2000" dirty="0" smtClean="0"/>
              <a:t>CRCT</a:t>
            </a:r>
          </a:p>
          <a:p>
            <a:pPr lvl="1"/>
            <a:r>
              <a:rPr lang="en-US" altLang="en-US" sz="2000" dirty="0" smtClean="0"/>
              <a:t>CRCT-M</a:t>
            </a:r>
            <a:endParaRPr lang="en-US" altLang="en-US" sz="2000" dirty="0"/>
          </a:p>
          <a:p>
            <a:pPr lvl="1"/>
            <a:r>
              <a:rPr lang="en-US" altLang="en-US" sz="2000" dirty="0"/>
              <a:t>End of Course Tests (EOCT)</a:t>
            </a:r>
          </a:p>
          <a:p>
            <a:pPr lvl="1"/>
            <a:r>
              <a:rPr lang="en-US" altLang="en-US" sz="2000" dirty="0" smtClean="0"/>
              <a:t>Georgia </a:t>
            </a:r>
            <a:r>
              <a:rPr lang="en-US" altLang="en-US" sz="2000" dirty="0"/>
              <a:t>High School Graduation Tests (GHSGT</a:t>
            </a:r>
            <a:r>
              <a:rPr lang="en-US" altLang="en-US" sz="2000" dirty="0" smtClean="0"/>
              <a:t>) </a:t>
            </a:r>
            <a:r>
              <a:rPr lang="en-US" altLang="en-US" sz="1200" dirty="0" smtClean="0"/>
              <a:t>– removed three, 5-day windows from the calendar</a:t>
            </a:r>
            <a:endParaRPr lang="en-US" altLang="en-US" sz="1200" dirty="0"/>
          </a:p>
          <a:p>
            <a:pPr lvl="1"/>
            <a:r>
              <a:rPr lang="en-US" altLang="en-US" sz="2000" dirty="0" smtClean="0"/>
              <a:t>Georgia </a:t>
            </a:r>
            <a:r>
              <a:rPr lang="en-US" altLang="en-US" sz="2000" dirty="0"/>
              <a:t>High School Writing Test (</a:t>
            </a:r>
            <a:r>
              <a:rPr lang="en-US" altLang="en-US" sz="2000" dirty="0" smtClean="0"/>
              <a:t>GHSWT) </a:t>
            </a:r>
            <a:r>
              <a:rPr lang="en-US" altLang="en-US" sz="1200" dirty="0" smtClean="0"/>
              <a:t>– removed three, 2-day windows from the calendar</a:t>
            </a:r>
          </a:p>
          <a:p>
            <a:pPr lvl="1"/>
            <a:r>
              <a:rPr lang="en-US" altLang="en-US" sz="2000" dirty="0" smtClean="0"/>
              <a:t>Grades 3, 5, and 8 Writing Assessments </a:t>
            </a:r>
            <a:r>
              <a:rPr lang="en-US" altLang="en-US" sz="1200" dirty="0" smtClean="0"/>
              <a:t>– removed two, 2-day windows from the calendar and the 2-week rating period for Grade 3</a:t>
            </a:r>
          </a:p>
          <a:p>
            <a:pPr eaLnBrk="1" hangingPunct="1"/>
            <a:endParaRPr lang="en-US" altLang="en-US" sz="3200" dirty="0" smtClean="0"/>
          </a:p>
          <a:p>
            <a:pPr eaLnBrk="1" hangingPunct="1">
              <a:buFont typeface="Arial" charset="0"/>
              <a:buNone/>
            </a:pPr>
            <a:endParaRPr lang="en-US" altLang="en-US" sz="32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227FD6CD-01B1-4BE0-B66F-A961FC8D78C1}"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4162501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341289" y="411054"/>
            <a:ext cx="8229600" cy="334963"/>
          </a:xfrm>
        </p:spPr>
        <p:txBody>
          <a:bodyPr>
            <a:normAutofit fontScale="90000"/>
          </a:bodyPr>
          <a:lstStyle/>
          <a:p>
            <a:pPr eaLnBrk="1" hangingPunct="1"/>
            <a:r>
              <a:rPr lang="en-US" altLang="en-US" dirty="0" smtClean="0"/>
              <a:t>2015 - 2016 Assessments</a:t>
            </a:r>
          </a:p>
        </p:txBody>
      </p:sp>
      <p:sp>
        <p:nvSpPr>
          <p:cNvPr id="10243" name="Content Placeholder 2"/>
          <p:cNvSpPr>
            <a:spLocks noGrp="1"/>
          </p:cNvSpPr>
          <p:nvPr>
            <p:ph idx="1"/>
          </p:nvPr>
        </p:nvSpPr>
        <p:spPr>
          <a:xfrm>
            <a:off x="58245" y="894616"/>
            <a:ext cx="8686800" cy="5364163"/>
          </a:xfrm>
        </p:spPr>
        <p:txBody>
          <a:bodyPr>
            <a:normAutofit lnSpcReduction="10000"/>
          </a:bodyPr>
          <a:lstStyle/>
          <a:p>
            <a:pPr eaLnBrk="1" hangingPunct="1">
              <a:defRPr/>
            </a:pPr>
            <a:r>
              <a:rPr lang="en-US" sz="2400" dirty="0" smtClean="0"/>
              <a:t>ACCESS for ELLs (K-12) and Alt. ACCESS for ELLs (1-12)</a:t>
            </a:r>
          </a:p>
          <a:p>
            <a:pPr lvl="1">
              <a:defRPr/>
            </a:pPr>
            <a:r>
              <a:rPr lang="en-US" sz="1400" dirty="0" smtClean="0"/>
              <a:t>Important updates later in this presentation – with more to come this fall</a:t>
            </a:r>
          </a:p>
          <a:p>
            <a:pPr>
              <a:defRPr/>
            </a:pPr>
            <a:r>
              <a:rPr lang="en-US" sz="2400" dirty="0" smtClean="0"/>
              <a:t>Georgia </a:t>
            </a:r>
            <a:r>
              <a:rPr lang="en-US" sz="2400" dirty="0"/>
              <a:t>Alternate Assessment (GAA) (K, 3-8, 11</a:t>
            </a:r>
            <a:r>
              <a:rPr lang="en-US" sz="2400" dirty="0" smtClean="0"/>
              <a:t>)</a:t>
            </a:r>
          </a:p>
          <a:p>
            <a:pPr lvl="1" eaLnBrk="1" hangingPunct="1">
              <a:defRPr/>
            </a:pPr>
            <a:r>
              <a:rPr lang="en-US" sz="1400" dirty="0" smtClean="0"/>
              <a:t>Remains in its current form in 2015-2016</a:t>
            </a:r>
          </a:p>
          <a:p>
            <a:pPr lvl="1" eaLnBrk="1" hangingPunct="1">
              <a:defRPr/>
            </a:pPr>
            <a:r>
              <a:rPr lang="en-US" sz="1400" dirty="0" smtClean="0"/>
              <a:t>Annual fall trainings scheduled for August 19, 20, 26, and 27</a:t>
            </a:r>
          </a:p>
          <a:p>
            <a:pPr lvl="1">
              <a:defRPr/>
            </a:pPr>
            <a:r>
              <a:rPr lang="en-US" sz="1400" b="1" dirty="0" smtClean="0">
                <a:solidFill>
                  <a:srgbClr val="7030A0"/>
                </a:solidFill>
              </a:rPr>
              <a:t>It </a:t>
            </a:r>
            <a:r>
              <a:rPr lang="en-US" sz="1400" b="1" dirty="0">
                <a:solidFill>
                  <a:srgbClr val="7030A0"/>
                </a:solidFill>
              </a:rPr>
              <a:t>has been determined that the provisions of House Bill 91 apply to the GAA as well.  As a result, attaining the Established or Extending Stages of Progress on the GAA is no longer required for diploma eligibility.  </a:t>
            </a:r>
            <a:r>
              <a:rPr lang="en-US" sz="1400" b="1" dirty="0" smtClean="0">
                <a:solidFill>
                  <a:srgbClr val="7030A0"/>
                </a:solidFill>
              </a:rPr>
              <a:t>Just as with the GHSGT’s &amp; GHSWT’s recent retirement, r</a:t>
            </a:r>
            <a:r>
              <a:rPr lang="en-US" sz="1400" b="1" i="1" dirty="0" smtClean="0">
                <a:solidFill>
                  <a:srgbClr val="7030A0"/>
                </a:solidFill>
              </a:rPr>
              <a:t>etest administrations no longer required/available for both current and former students.</a:t>
            </a:r>
          </a:p>
          <a:p>
            <a:pPr marL="457200" lvl="1" indent="0" algn="ctr">
              <a:buNone/>
              <a:defRPr/>
            </a:pPr>
            <a:r>
              <a:rPr lang="en-US" sz="2000" b="1" dirty="0" smtClean="0">
                <a:solidFill>
                  <a:srgbClr val="FF0000"/>
                </a:solidFill>
              </a:rPr>
              <a:t>The GAA is still required for grade 11 first-time test takers</a:t>
            </a:r>
            <a:endParaRPr lang="en-US" sz="1200" b="1" dirty="0" smtClean="0">
              <a:solidFill>
                <a:srgbClr val="FF0000"/>
              </a:solidFill>
            </a:endParaRPr>
          </a:p>
          <a:p>
            <a:r>
              <a:rPr lang="en-US" altLang="en-US" sz="2400" dirty="0"/>
              <a:t>Georgia Kindergarten Inventory of Developing Skills (GKIDS) (K)</a:t>
            </a:r>
          </a:p>
          <a:p>
            <a:pPr lvl="1"/>
            <a:r>
              <a:rPr lang="en-US" altLang="en-US" sz="1400" dirty="0" smtClean="0"/>
              <a:t>The only changes will be those in the language of some ELA and Mathematics content standards per the adoption of the Georgia Standards of Excellence (GSE).  Some revisions to suggested activities will be provided as well.</a:t>
            </a:r>
            <a:endParaRPr lang="en-US" altLang="en-US" sz="1400" dirty="0"/>
          </a:p>
          <a:p>
            <a:r>
              <a:rPr lang="en-US" altLang="en-US" sz="2400" dirty="0"/>
              <a:t>Georgia Milestones Assessment System (Georgia Milestones)</a:t>
            </a:r>
          </a:p>
          <a:p>
            <a:pPr lvl="1"/>
            <a:r>
              <a:rPr lang="en-US" altLang="en-US" sz="1400" dirty="0" smtClean="0"/>
              <a:t>Year 2 of implementation</a:t>
            </a:r>
            <a:endParaRPr lang="en-US" altLang="en-US" sz="1400" i="1" dirty="0"/>
          </a:p>
          <a:p>
            <a:pPr lvl="1"/>
            <a:r>
              <a:rPr lang="en-US" altLang="en-US" sz="1400" dirty="0" smtClean="0"/>
              <a:t>September 3 &amp; 15 Fall Assessment Conference sessions will focus on Georgia Milestones</a:t>
            </a:r>
          </a:p>
          <a:p>
            <a:pPr lvl="1"/>
            <a:r>
              <a:rPr lang="en-US" altLang="en-US" sz="1400" dirty="0" smtClean="0"/>
              <a:t>Lunch &amp; Learns resume Aug. 21 . . . Sept. 4, Sept. 18, and Oct. 2</a:t>
            </a:r>
            <a:endParaRPr lang="en-US" altLang="en-US" sz="1400" dirty="0"/>
          </a:p>
          <a:p>
            <a:r>
              <a:rPr lang="en-US" altLang="en-US" sz="2400" dirty="0"/>
              <a:t>National Assessment of Educational Progress (NAEP) (4, 8, 12)</a:t>
            </a:r>
          </a:p>
          <a:p>
            <a:pPr lvl="1"/>
            <a:r>
              <a:rPr lang="en-US" altLang="en-US" sz="1400" dirty="0" smtClean="0"/>
              <a:t>2016 </a:t>
            </a:r>
            <a:r>
              <a:rPr lang="en-US" altLang="en-US" sz="1400" dirty="0"/>
              <a:t>is a </a:t>
            </a:r>
            <a:r>
              <a:rPr lang="en-US" altLang="en-US" sz="1400" dirty="0" smtClean="0"/>
              <a:t>“national year</a:t>
            </a:r>
            <a:r>
              <a:rPr lang="en-US" altLang="en-US" sz="1400" dirty="0"/>
              <a:t>” for which </a:t>
            </a:r>
            <a:r>
              <a:rPr lang="en-US" altLang="en-US" sz="1400" dirty="0" smtClean="0"/>
              <a:t>only national results will </a:t>
            </a:r>
            <a:r>
              <a:rPr lang="en-US" altLang="en-US" sz="1400" dirty="0"/>
              <a:t>be reported</a:t>
            </a:r>
          </a:p>
          <a:p>
            <a:pPr>
              <a:defRPr/>
            </a:pPr>
            <a:endParaRPr lang="en-US" sz="1900" dirty="0" smtClean="0"/>
          </a:p>
          <a:p>
            <a:pPr marL="0" indent="0" eaLnBrk="1" hangingPunct="1">
              <a:buFont typeface="Arial" charset="0"/>
              <a:buNone/>
              <a:defRPr/>
            </a:pPr>
            <a:endParaRPr lang="en-US" dirty="0" smtClean="0"/>
          </a:p>
          <a:p>
            <a:pPr eaLnBrk="1" hangingPunct="1">
              <a:buFont typeface="Arial" charset="0"/>
              <a:buNone/>
              <a:defRPr/>
            </a:pPr>
            <a:endParaRPr lang="en-US" dirty="0" smtClean="0"/>
          </a:p>
          <a:p>
            <a:pPr eaLnBrk="1" hangingPunct="1">
              <a:buFont typeface="Arial" charset="0"/>
              <a:buNone/>
              <a:defRPr/>
            </a:pPr>
            <a:endParaRPr 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32C9D144-37DC-41E0-B0DE-580BE2959AD1}"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1797275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0" y="0"/>
            <a:ext cx="9144000" cy="497941"/>
          </a:xfrm>
          <a:solidFill>
            <a:schemeClr val="accent1">
              <a:lumMod val="40000"/>
              <a:lumOff val="60000"/>
            </a:schemeClr>
          </a:solidFill>
        </p:spPr>
        <p:txBody>
          <a:bodyPr>
            <a:normAutofit/>
          </a:bodyPr>
          <a:lstStyle/>
          <a:p>
            <a:pPr algn="ctr" eaLnBrk="1" hangingPunct="1">
              <a:defRPr/>
            </a:pPr>
            <a:r>
              <a:rPr lang="en-US" sz="2400" dirty="0" smtClean="0"/>
              <a:t>Contractor URLS, accounts, and Passwords</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952B748A-A23B-4D15-9821-C622DBCDEA5A}" type="slidenum">
              <a:rPr lang="en-US" smtClean="0"/>
              <a:pPr>
                <a:defRPr/>
              </a:pPr>
              <a:t>19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31345399"/>
              </p:ext>
            </p:extLst>
          </p:nvPr>
        </p:nvGraphicFramePr>
        <p:xfrm>
          <a:off x="19948" y="506994"/>
          <a:ext cx="9124052" cy="6444486"/>
        </p:xfrm>
        <a:graphic>
          <a:graphicData uri="http://schemas.openxmlformats.org/drawingml/2006/table">
            <a:tbl>
              <a:tblPr/>
              <a:tblGrid>
                <a:gridCol w="1778417"/>
                <a:gridCol w="4304284"/>
                <a:gridCol w="1193501"/>
                <a:gridCol w="1847850"/>
              </a:tblGrid>
              <a:tr h="1315384">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Assessment</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Testing Contractor/Website</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When do you need or receive this information?</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69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Who should you communicate with to have your name added/account created?</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9694"/>
                    </a:solidFill>
                  </a:tcPr>
                </a:tc>
              </a:tr>
              <a:tr h="704822">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MyGaDOE Portal</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Georgia Department of Education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
                        </a:rPr>
                        <a:t>https://portal.doe.k12.ga.us/login.aspx  </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Need to obtain ASAP</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Local System Technology Director</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r>
              <a:tr h="147357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ACCESS for ELLs</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World Class Instructional Design and Assessment (WIDA)</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Fall 2015 (Date TBD)</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Deborah Houston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dhouston@doe.k12.ga.us</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404-657-0251</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DRC Customer Service</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855-787-9615</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err="1" smtClean="0">
                          <a:ln>
                            <a:noFill/>
                          </a:ln>
                          <a:solidFill>
                            <a:srgbClr val="0070C0"/>
                          </a:solidFill>
                          <a:effectLst/>
                          <a:latin typeface="Calibri" pitchFamily="34" charset="0"/>
                          <a:ea typeface="Calibri" pitchFamily="34" charset="0"/>
                          <a:cs typeface="Times New Roman" pitchFamily="18" charset="0"/>
                        </a:rPr>
                        <a:t>WIDA@datarecognitioncorp</a:t>
                      </a:r>
                      <a:r>
                        <a:rPr kumimoji="0" lang="en-US" sz="1000" b="0" i="0" u="none" strike="noStrike" cap="none" normalizeH="0" baseline="0" dirty="0" smtClean="0">
                          <a:ln>
                            <a:noFill/>
                          </a:ln>
                          <a:solidFill>
                            <a:srgbClr val="0070C0"/>
                          </a:solidFill>
                          <a:effectLst/>
                          <a:latin typeface="Calibri" pitchFamily="34" charset="0"/>
                          <a:ea typeface="Calibri" pitchFamily="34" charset="0"/>
                          <a:cs typeface="Times New Roman" pitchFamily="18" charset="0"/>
                        </a:rPr>
                        <a:t> .com</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r>
              <a:tr h="98654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GAA</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Questar</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Sent in October from Questar</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Deborah Houston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
                        </a:rPr>
                        <a:t>dhouston@doe.k12.ga.us</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404-657-0251</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r>
              <a:tr h="98654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GKIDS</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Georgia Center for Assessment (GCA)</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https://gkids.tsars.uga.edu/start</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Need to obtain ASAP</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Contact GCA to update STC designation</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888-392-8977</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r>
              <a:tr h="88414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Georgia Milestones Test Administration System for Fall 2015 EOC Mid-Month</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CTB/McGraw-Hill</a:t>
                      </a:r>
                    </a:p>
                    <a:p>
                      <a:pPr marL="171450" indent="-171450">
                        <a:buFont typeface="Arial" panose="020B0604020202020204" pitchFamily="34" charset="0"/>
                        <a:buChar char="•"/>
                      </a:pPr>
                      <a:r>
                        <a:rPr lang="en-US" sz="1000" dirty="0" smtClean="0">
                          <a:solidFill>
                            <a:schemeClr val="tx1"/>
                          </a:solidFill>
                        </a:rPr>
                        <a:t>CTB.com</a:t>
                      </a:r>
                    </a:p>
                    <a:p>
                      <a:pPr marL="171450" indent="-171450">
                        <a:buFont typeface="Arial" panose="020B0604020202020204" pitchFamily="34" charset="0"/>
                        <a:buChar char="•"/>
                      </a:pPr>
                      <a:r>
                        <a:rPr lang="en-US" sz="1000" dirty="0" smtClean="0">
                          <a:solidFill>
                            <a:schemeClr val="tx1"/>
                          </a:solidFill>
                        </a:rPr>
                        <a:t>Test Administration System</a:t>
                      </a:r>
                      <a:endPar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Need to obtain ASAP</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defRPr/>
                      </a:pPr>
                      <a:r>
                        <a:rPr kumimoji="0" lang="en-US" sz="1000" b="0" i="0" u="none" strike="noStrike" kern="1200" cap="none" spc="0" normalizeH="0" baseline="0" noProof="0" dirty="0" smtClean="0">
                          <a:ln/>
                          <a:solidFill>
                            <a:schemeClr val="tx1"/>
                          </a:solidFill>
                          <a:effectLst/>
                          <a:uLnTx/>
                          <a:uFillTx/>
                          <a:latin typeface="+mn-lt"/>
                          <a:ea typeface="+mn-ea"/>
                          <a:cs typeface="+mn-cs"/>
                        </a:rPr>
                        <a:t>866-282-2249</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sz="10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hlinkClick r:id="rId6"/>
                        </a:rPr>
                        <a:t>GeorgiaHelpDesk@ctb.com</a:t>
                      </a:r>
                      <a:r>
                        <a:rPr kumimoji="0" lang="en-US" sz="10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p>
                  </a:txBody>
                  <a:tcPr marL="49967" marR="4996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D3D2"/>
                    </a:solidFill>
                  </a:tcPr>
                </a:tc>
              </a:tr>
            </a:tbl>
          </a:graphicData>
        </a:graphic>
      </p:graphicFrame>
    </p:spTree>
    <p:extLst>
      <p:ext uri="{BB962C8B-B14F-4D97-AF65-F5344CB8AC3E}">
        <p14:creationId xmlns:p14="http://schemas.microsoft.com/office/powerpoint/2010/main" val="2911154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96588" y="448617"/>
            <a:ext cx="8229600" cy="563563"/>
          </a:xfrm>
        </p:spPr>
        <p:txBody>
          <a:bodyPr>
            <a:normAutofit fontScale="90000"/>
          </a:bodyPr>
          <a:lstStyle/>
          <a:p>
            <a:r>
              <a:rPr lang="en-US" altLang="en-US" sz="3600" dirty="0" smtClean="0"/>
              <a:t>2015 Fall Assessment Conference Sessions</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7B9296B-F81B-4237-AD24-88D2F8D70419}" type="slidenum">
              <a:rPr lang="en-US" smtClean="0"/>
              <a:pPr>
                <a:defRPr/>
              </a:pPr>
              <a:t>2</a:t>
            </a:fld>
            <a:endParaRPr lang="en-US" dirty="0"/>
          </a:p>
        </p:txBody>
      </p:sp>
      <p:sp>
        <p:nvSpPr>
          <p:cNvPr id="52228" name="Rectangle 1"/>
          <p:cNvSpPr>
            <a:spLocks noChangeArrowheads="1"/>
          </p:cNvSpPr>
          <p:nvPr/>
        </p:nvSpPr>
        <p:spPr bwMode="auto">
          <a:xfrm>
            <a:off x="1279525" y="2490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100" dirty="0">
                <a:latin typeface="Arial" charset="0"/>
              </a:rPr>
              <a:t/>
            </a:r>
            <a:br>
              <a:rPr lang="en-US" altLang="en-US" sz="1100" dirty="0">
                <a:latin typeface="Arial" charset="0"/>
              </a:rPr>
            </a:br>
            <a:endParaRPr lang="en-US" altLang="en-US" sz="900" dirty="0">
              <a:latin typeface="Arial" charset="0"/>
            </a:endParaRPr>
          </a:p>
          <a:p>
            <a:pPr>
              <a:spcBef>
                <a:spcPct val="0"/>
              </a:spcBef>
              <a:buFontTx/>
              <a:buNone/>
            </a:pPr>
            <a:endParaRPr lang="en-US" altLang="en-US" sz="1800" dirty="0">
              <a:latin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54910832"/>
              </p:ext>
            </p:extLst>
          </p:nvPr>
        </p:nvGraphicFramePr>
        <p:xfrm>
          <a:off x="304800" y="1817004"/>
          <a:ext cx="8534400" cy="4238626"/>
        </p:xfrm>
        <a:graphic>
          <a:graphicData uri="http://schemas.openxmlformats.org/drawingml/2006/table">
            <a:tbl>
              <a:tblPr>
                <a:tableStyleId>{93296810-A885-4BE3-A3E7-6D5BEEA58F35}</a:tableStyleId>
              </a:tblPr>
              <a:tblGrid>
                <a:gridCol w="1770558"/>
                <a:gridCol w="4498873"/>
                <a:gridCol w="2264969"/>
              </a:tblGrid>
              <a:tr h="762049">
                <a:tc>
                  <a:txBody>
                    <a:bodyPr/>
                    <a:lstStyle/>
                    <a:p>
                      <a:pPr marL="0" marR="0" algn="ctr">
                        <a:spcBef>
                          <a:spcPts val="0"/>
                        </a:spcBef>
                        <a:spcAft>
                          <a:spcPts val="0"/>
                        </a:spcAft>
                      </a:pPr>
                      <a:r>
                        <a:rPr lang="en-US" sz="1400" b="1" dirty="0" smtClean="0">
                          <a:effectLst/>
                        </a:rPr>
                        <a:t>Wednesday, August 12, 2015</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l">
                        <a:spcBef>
                          <a:spcPts val="0"/>
                        </a:spcBef>
                        <a:spcAft>
                          <a:spcPts val="0"/>
                        </a:spcAft>
                      </a:pPr>
                      <a:r>
                        <a:rPr lang="en-US" sz="1400" b="1" dirty="0">
                          <a:effectLst/>
                        </a:rPr>
                        <a:t>Fall Assessment Conference:</a:t>
                      </a:r>
                    </a:p>
                    <a:p>
                      <a:pPr marL="0" marR="0" algn="l">
                        <a:spcBef>
                          <a:spcPts val="0"/>
                        </a:spcBef>
                        <a:spcAft>
                          <a:spcPts val="0"/>
                        </a:spcAft>
                      </a:pPr>
                      <a:r>
                        <a:rPr lang="en-US" sz="1400" b="1" dirty="0">
                          <a:effectLst/>
                        </a:rPr>
                        <a:t>Test Administration/General </a:t>
                      </a:r>
                      <a:r>
                        <a:rPr lang="en-US" sz="1400" b="1" dirty="0" smtClean="0">
                          <a:effectLst/>
                        </a:rPr>
                        <a:t>Session</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ctr">
                        <a:spcBef>
                          <a:spcPts val="0"/>
                        </a:spcBef>
                        <a:spcAft>
                          <a:spcPts val="0"/>
                        </a:spcAft>
                      </a:pPr>
                      <a:r>
                        <a:rPr lang="en-US" sz="1400" b="1" dirty="0">
                          <a:effectLst/>
                        </a:rPr>
                        <a:t>9:00 am -12:00 pm</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r>
              <a:tr h="853495">
                <a:tc>
                  <a:txBody>
                    <a:bodyPr/>
                    <a:lstStyle/>
                    <a:p>
                      <a:pPr marL="0" marR="0" algn="ctr">
                        <a:spcBef>
                          <a:spcPts val="0"/>
                        </a:spcBef>
                        <a:spcAft>
                          <a:spcPts val="0"/>
                        </a:spcAft>
                      </a:pPr>
                      <a:r>
                        <a:rPr lang="en-US" sz="1400" b="1" dirty="0" smtClean="0">
                          <a:effectLst/>
                        </a:rPr>
                        <a:t>Friday, August 14, 2015</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l">
                        <a:spcBef>
                          <a:spcPts val="0"/>
                        </a:spcBef>
                        <a:spcAft>
                          <a:spcPts val="0"/>
                        </a:spcAft>
                      </a:pPr>
                      <a:r>
                        <a:rPr lang="en-US" sz="1400" b="1" dirty="0">
                          <a:effectLst/>
                        </a:rPr>
                        <a:t>Fall Assessment Conference:</a:t>
                      </a:r>
                    </a:p>
                    <a:p>
                      <a:pPr marL="0" marR="0" algn="l">
                        <a:spcBef>
                          <a:spcPts val="0"/>
                        </a:spcBef>
                        <a:spcAft>
                          <a:spcPts val="0"/>
                        </a:spcAft>
                      </a:pPr>
                      <a:r>
                        <a:rPr lang="en-US" sz="1400" b="1" dirty="0">
                          <a:effectLst/>
                        </a:rPr>
                        <a:t>Test Administration/General </a:t>
                      </a:r>
                      <a:r>
                        <a:rPr lang="en-US" sz="1400" b="1" dirty="0" smtClean="0">
                          <a:effectLst/>
                        </a:rPr>
                        <a:t>Session</a:t>
                      </a:r>
                    </a:p>
                    <a:p>
                      <a:pPr marL="0" marR="0" algn="l">
                        <a:spcBef>
                          <a:spcPts val="0"/>
                        </a:spcBef>
                        <a:spcAft>
                          <a:spcPts val="0"/>
                        </a:spcAft>
                      </a:pPr>
                      <a:r>
                        <a:rPr lang="en-US" sz="1400" b="1" dirty="0" smtClean="0">
                          <a:effectLst/>
                        </a:rPr>
                        <a:t>(Live repeat</a:t>
                      </a:r>
                      <a:r>
                        <a:rPr lang="en-US" sz="1400" b="1" baseline="0" dirty="0" smtClean="0">
                          <a:effectLst/>
                        </a:rPr>
                        <a:t> of Aug. 12)</a:t>
                      </a:r>
                      <a:endParaRPr lang="en-US" sz="1400" b="1" dirty="0" smtClean="0">
                        <a:effectLst/>
                      </a:endParaRPr>
                    </a:p>
                    <a:p>
                      <a:pPr marL="0" marR="0" algn="l">
                        <a:spcBef>
                          <a:spcPts val="0"/>
                        </a:spcBef>
                        <a:spcAft>
                          <a:spcPts val="0"/>
                        </a:spcAft>
                      </a:pP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ctr">
                        <a:spcBef>
                          <a:spcPts val="0"/>
                        </a:spcBef>
                        <a:spcAft>
                          <a:spcPts val="0"/>
                        </a:spcAft>
                      </a:pPr>
                      <a:r>
                        <a:rPr lang="en-US" sz="1400" b="1" dirty="0">
                          <a:effectLst/>
                        </a:rPr>
                        <a:t>9:00 am -12:00 pm</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r>
              <a:tr h="929700">
                <a:tc>
                  <a:txBody>
                    <a:bodyPr/>
                    <a:lstStyle/>
                    <a:p>
                      <a:pPr marL="0" marR="0" algn="ctr">
                        <a:spcBef>
                          <a:spcPts val="0"/>
                        </a:spcBef>
                        <a:spcAft>
                          <a:spcPts val="0"/>
                        </a:spcAft>
                      </a:pPr>
                      <a:r>
                        <a:rPr lang="en-US" sz="1400" b="1" dirty="0" smtClean="0">
                          <a:effectLst/>
                        </a:rPr>
                        <a:t>Thursday, September 3, 2015</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l">
                        <a:spcBef>
                          <a:spcPts val="0"/>
                        </a:spcBef>
                        <a:spcAft>
                          <a:spcPts val="0"/>
                        </a:spcAft>
                      </a:pPr>
                      <a:r>
                        <a:rPr lang="en-US" sz="1400" b="1" dirty="0">
                          <a:effectLst/>
                          <a:latin typeface="+mn-lt"/>
                        </a:rPr>
                        <a:t>Fall Assessment Conference:</a:t>
                      </a:r>
                    </a:p>
                    <a:p>
                      <a:pPr marL="0" marR="0" algn="l">
                        <a:spcBef>
                          <a:spcPts val="0"/>
                        </a:spcBef>
                        <a:spcAft>
                          <a:spcPts val="0"/>
                        </a:spcAft>
                      </a:pPr>
                      <a:r>
                        <a:rPr lang="en-US" sz="1400" b="1" dirty="0">
                          <a:effectLst/>
                          <a:latin typeface="+mn-lt"/>
                        </a:rPr>
                        <a:t>Assessment Program Updates</a:t>
                      </a:r>
                    </a:p>
                    <a:p>
                      <a:pPr marL="0" marR="0" algn="l">
                        <a:spcBef>
                          <a:spcPts val="0"/>
                        </a:spcBef>
                        <a:spcAft>
                          <a:spcPts val="0"/>
                        </a:spcAft>
                      </a:pPr>
                      <a:r>
                        <a:rPr lang="en-US" sz="1400" b="1" dirty="0" smtClean="0">
                          <a:effectLst/>
                          <a:latin typeface="+mn-lt"/>
                        </a:rPr>
                        <a:t>2015-2016</a:t>
                      </a:r>
                      <a:r>
                        <a:rPr lang="en-US" sz="1400" b="1" baseline="0" dirty="0" smtClean="0">
                          <a:solidFill>
                            <a:srgbClr val="000000"/>
                          </a:solidFill>
                          <a:effectLst/>
                          <a:latin typeface="+mn-lt"/>
                          <a:ea typeface="Times New Roman"/>
                          <a:cs typeface="Arial" pitchFamily="34" charset="0"/>
                        </a:rPr>
                        <a:t> </a:t>
                      </a:r>
                      <a:endParaRPr lang="en-US" sz="1400" b="1" dirty="0">
                        <a:solidFill>
                          <a:srgbClr val="000000"/>
                        </a:solidFill>
                        <a:effectLst/>
                        <a:latin typeface="+mn-lt"/>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ctr">
                        <a:spcBef>
                          <a:spcPts val="0"/>
                        </a:spcBef>
                        <a:spcAft>
                          <a:spcPts val="0"/>
                        </a:spcAft>
                      </a:pPr>
                      <a:r>
                        <a:rPr lang="en-US" sz="1400" b="1" dirty="0">
                          <a:effectLst/>
                        </a:rPr>
                        <a:t>1:00 pm - </a:t>
                      </a:r>
                      <a:r>
                        <a:rPr lang="en-US" sz="1400" b="1" dirty="0" smtClean="0">
                          <a:effectLst/>
                        </a:rPr>
                        <a:t>4:00 </a:t>
                      </a:r>
                      <a:r>
                        <a:rPr lang="en-US" sz="1400" b="1" dirty="0">
                          <a:effectLst/>
                        </a:rPr>
                        <a:t>pm</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r>
              <a:tr h="853495">
                <a:tc>
                  <a:txBody>
                    <a:bodyPr/>
                    <a:lstStyle/>
                    <a:p>
                      <a:pPr marL="0" marR="0" algn="ctr">
                        <a:spcBef>
                          <a:spcPts val="0"/>
                        </a:spcBef>
                        <a:spcAft>
                          <a:spcPts val="0"/>
                        </a:spcAft>
                      </a:pPr>
                      <a:r>
                        <a:rPr lang="en-US" sz="1400" b="1" dirty="0" smtClean="0">
                          <a:effectLst/>
                        </a:rPr>
                        <a:t>Tuesday, September 15, 2015</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l">
                        <a:spcBef>
                          <a:spcPts val="0"/>
                        </a:spcBef>
                        <a:spcAft>
                          <a:spcPts val="0"/>
                        </a:spcAft>
                      </a:pPr>
                      <a:r>
                        <a:rPr lang="en-US" sz="1400" b="1" dirty="0">
                          <a:effectLst/>
                          <a:latin typeface="+mn-lt"/>
                        </a:rPr>
                        <a:t>Fall Assessment Conference:</a:t>
                      </a:r>
                    </a:p>
                    <a:p>
                      <a:pPr marL="0" marR="0" algn="l">
                        <a:spcBef>
                          <a:spcPts val="0"/>
                        </a:spcBef>
                        <a:spcAft>
                          <a:spcPts val="0"/>
                        </a:spcAft>
                      </a:pPr>
                      <a:r>
                        <a:rPr lang="en-US" sz="1400" b="1" dirty="0">
                          <a:effectLst/>
                          <a:latin typeface="+mn-lt"/>
                        </a:rPr>
                        <a:t>Assessment Program Updates</a:t>
                      </a:r>
                    </a:p>
                    <a:p>
                      <a:pPr marL="0" marR="0" algn="l">
                        <a:spcBef>
                          <a:spcPts val="0"/>
                        </a:spcBef>
                        <a:spcAft>
                          <a:spcPts val="0"/>
                        </a:spcAft>
                      </a:pPr>
                      <a:r>
                        <a:rPr lang="en-US" sz="1400" b="1" dirty="0" smtClean="0">
                          <a:effectLst/>
                          <a:latin typeface="+mn-lt"/>
                        </a:rPr>
                        <a:t>2015-2016 (Live</a:t>
                      </a:r>
                      <a:r>
                        <a:rPr lang="en-US" sz="1400" b="1" baseline="0" dirty="0" smtClean="0">
                          <a:effectLst/>
                          <a:latin typeface="+mn-lt"/>
                        </a:rPr>
                        <a:t> repeat of Sep. 3)</a:t>
                      </a:r>
                    </a:p>
                    <a:p>
                      <a:pPr marL="0" marR="0" algn="l">
                        <a:spcBef>
                          <a:spcPts val="0"/>
                        </a:spcBef>
                        <a:spcAft>
                          <a:spcPts val="0"/>
                        </a:spcAft>
                      </a:pPr>
                      <a:endParaRPr lang="en-US" sz="1400" b="1" dirty="0">
                        <a:solidFill>
                          <a:srgbClr val="000000"/>
                        </a:solidFill>
                        <a:effectLst/>
                        <a:latin typeface="+mn-lt"/>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ctr">
                        <a:spcBef>
                          <a:spcPts val="0"/>
                        </a:spcBef>
                        <a:spcAft>
                          <a:spcPts val="0"/>
                        </a:spcAft>
                      </a:pPr>
                      <a:r>
                        <a:rPr lang="en-US" sz="1400" b="1" dirty="0">
                          <a:effectLst/>
                        </a:rPr>
                        <a:t>1:00 pm - </a:t>
                      </a:r>
                      <a:r>
                        <a:rPr lang="en-US" sz="1400" b="1" dirty="0" smtClean="0">
                          <a:effectLst/>
                        </a:rPr>
                        <a:t>4:00 </a:t>
                      </a:r>
                      <a:r>
                        <a:rPr lang="en-US" sz="1400" b="1" dirty="0">
                          <a:effectLst/>
                        </a:rPr>
                        <a:t>pm</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r>
              <a:tr h="839887">
                <a:tc>
                  <a:txBody>
                    <a:bodyPr/>
                    <a:lstStyle/>
                    <a:p>
                      <a:pPr marL="0" marR="0" algn="ctr">
                        <a:spcBef>
                          <a:spcPts val="0"/>
                        </a:spcBef>
                        <a:spcAft>
                          <a:spcPts val="0"/>
                        </a:spcAft>
                      </a:pPr>
                      <a:r>
                        <a:rPr lang="en-US" sz="1400" b="1" dirty="0" smtClean="0">
                          <a:effectLst/>
                        </a:rPr>
                        <a:t>Thursday, September 17, 2015</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l">
                        <a:spcBef>
                          <a:spcPts val="0"/>
                        </a:spcBef>
                        <a:spcAft>
                          <a:spcPts val="0"/>
                        </a:spcAft>
                      </a:pPr>
                      <a:r>
                        <a:rPr lang="en-US" sz="1400" b="1" dirty="0">
                          <a:effectLst/>
                        </a:rPr>
                        <a:t>Fall Assessment Conference:</a:t>
                      </a:r>
                    </a:p>
                    <a:p>
                      <a:pPr marL="0" marR="0" algn="l">
                        <a:spcBef>
                          <a:spcPts val="0"/>
                        </a:spcBef>
                        <a:spcAft>
                          <a:spcPts val="0"/>
                        </a:spcAft>
                      </a:pPr>
                      <a:r>
                        <a:rPr lang="en-US" sz="1400" b="1" dirty="0">
                          <a:effectLst/>
                        </a:rPr>
                        <a:t>Student Assessment Handbook </a:t>
                      </a:r>
                      <a:r>
                        <a:rPr lang="en-US" sz="1400" b="1" dirty="0" smtClean="0">
                          <a:effectLst/>
                        </a:rPr>
                        <a:t>(SAH) Overview </a:t>
                      </a:r>
                    </a:p>
                    <a:p>
                      <a:pPr marL="0" marR="0" algn="l">
                        <a:spcBef>
                          <a:spcPts val="0"/>
                        </a:spcBef>
                        <a:spcAft>
                          <a:spcPts val="0"/>
                        </a:spcAft>
                      </a:pP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c>
                  <a:txBody>
                    <a:bodyPr/>
                    <a:lstStyle/>
                    <a:p>
                      <a:pPr marL="0" marR="0" algn="ctr">
                        <a:spcBef>
                          <a:spcPts val="0"/>
                        </a:spcBef>
                        <a:spcAft>
                          <a:spcPts val="0"/>
                        </a:spcAft>
                      </a:pPr>
                      <a:r>
                        <a:rPr lang="en-US" sz="1400" b="1" dirty="0" smtClean="0">
                          <a:effectLst/>
                        </a:rPr>
                        <a:t>9:00 am  </a:t>
                      </a:r>
                      <a:r>
                        <a:rPr lang="en-US" sz="1400" b="1" dirty="0">
                          <a:effectLst/>
                        </a:rPr>
                        <a:t>- </a:t>
                      </a:r>
                      <a:r>
                        <a:rPr lang="en-US" sz="1400" b="1" dirty="0" smtClean="0">
                          <a:effectLst/>
                        </a:rPr>
                        <a:t>12:00 </a:t>
                      </a:r>
                      <a:r>
                        <a:rPr lang="en-US" sz="1400" b="1" dirty="0">
                          <a:effectLst/>
                        </a:rPr>
                        <a:t>pm</a:t>
                      </a:r>
                      <a:endParaRPr lang="en-US" sz="1400" b="1" dirty="0">
                        <a:solidFill>
                          <a:srgbClr val="000000"/>
                        </a:solidFill>
                        <a:effectLst/>
                        <a:latin typeface="Arial" pitchFamily="34" charset="0"/>
                        <a:ea typeface="Times New Roman"/>
                        <a:cs typeface="Arial" pitchFamily="34" charset="0"/>
                      </a:endParaRPr>
                    </a:p>
                  </a:txBody>
                  <a:tcPr marL="68580" marR="68580" marT="0" marB="0">
                    <a:solidFill>
                      <a:schemeClr val="accent4">
                        <a:lumMod val="40000"/>
                        <a:lumOff val="60000"/>
                      </a:schemeClr>
                    </a:solidFill>
                  </a:tcPr>
                </a:tc>
              </a:tr>
            </a:tbl>
          </a:graphicData>
        </a:graphic>
      </p:graphicFrame>
      <p:sp>
        <p:nvSpPr>
          <p:cNvPr id="52255" name="Rectangle 2"/>
          <p:cNvSpPr>
            <a:spLocks noChangeArrowheads="1"/>
          </p:cNvSpPr>
          <p:nvPr/>
        </p:nvSpPr>
        <p:spPr bwMode="auto">
          <a:xfrm>
            <a:off x="1279525" y="2490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100" dirty="0">
                <a:latin typeface="Arial" charset="0"/>
              </a:rPr>
              <a:t/>
            </a:r>
            <a:br>
              <a:rPr lang="en-US" altLang="en-US" sz="1100" dirty="0">
                <a:latin typeface="Arial" charset="0"/>
              </a:rPr>
            </a:br>
            <a:endParaRPr lang="en-US" altLang="en-US" sz="900" dirty="0">
              <a:latin typeface="Arial" charset="0"/>
            </a:endParaRPr>
          </a:p>
          <a:p>
            <a:pPr>
              <a:spcBef>
                <a:spcPct val="0"/>
              </a:spcBef>
              <a:buFontTx/>
              <a:buNone/>
            </a:pPr>
            <a:endParaRPr lang="en-US" altLang="en-US" sz="1800" dirty="0">
              <a:latin typeface="Arial" charset="0"/>
            </a:endParaRPr>
          </a:p>
        </p:txBody>
      </p:sp>
      <p:sp>
        <p:nvSpPr>
          <p:cNvPr id="37920" name="Rectangle 12"/>
          <p:cNvSpPr>
            <a:spLocks noChangeArrowheads="1"/>
          </p:cNvSpPr>
          <p:nvPr/>
        </p:nvSpPr>
        <p:spPr bwMode="auto">
          <a:xfrm>
            <a:off x="304800" y="6057372"/>
            <a:ext cx="8534400" cy="738188"/>
          </a:xfrm>
          <a:prstGeom prst="rect">
            <a:avLst/>
          </a:prstGeom>
          <a:solidFill>
            <a:schemeClr val="accent5">
              <a:lumMod val="20000"/>
              <a:lumOff val="80000"/>
            </a:schemeClr>
          </a:solidFill>
          <a:ln>
            <a:noFill/>
          </a:ln>
        </p:spPr>
        <p:txBody>
          <a:bodyPr>
            <a:spAutoFit/>
          </a:bodyPr>
          <a:lstStyle/>
          <a:p>
            <a:pPr>
              <a:defRPr/>
            </a:pPr>
            <a:r>
              <a:rPr lang="en-US" sz="1400" dirty="0"/>
              <a:t>Assessment Webinar memos posted at:  </a:t>
            </a:r>
            <a:r>
              <a:rPr lang="en-US" sz="1400" dirty="0">
                <a:hlinkClick r:id="rId2"/>
              </a:rPr>
              <a:t>http://www.gadoe.org/Curriculum-Instruction-and-Assessment/Assessment/Pages/Memoranda--Announcements.aspx</a:t>
            </a:r>
            <a:r>
              <a:rPr lang="en-US" sz="1400" dirty="0"/>
              <a:t> </a:t>
            </a:r>
          </a:p>
          <a:p>
            <a:pPr>
              <a:defRPr/>
            </a:pPr>
            <a:endParaRPr lang="en-US" sz="1400" dirty="0"/>
          </a:p>
        </p:txBody>
      </p:sp>
      <p:pic>
        <p:nvPicPr>
          <p:cNvPr id="5225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8711" y="3516157"/>
            <a:ext cx="1462087"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22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8712" y="4382036"/>
            <a:ext cx="1462087"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5879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362893" y="735594"/>
            <a:ext cx="6381939" cy="457200"/>
          </a:xfrm>
        </p:spPr>
        <p:txBody>
          <a:bodyPr>
            <a:normAutofit fontScale="90000"/>
          </a:bodyPr>
          <a:lstStyle/>
          <a:p>
            <a:r>
              <a:rPr lang="en-US" altLang="en-US" sz="3200" dirty="0" smtClean="0"/>
              <a:t>Student Assessment Handbook (SAH) 2015-2016</a:t>
            </a:r>
            <a:br>
              <a:rPr lang="en-US" altLang="en-US" sz="3200" dirty="0" smtClean="0"/>
            </a:br>
            <a:endParaRPr lang="en-US" altLang="en-US" sz="3200" dirty="0" smtClean="0">
              <a:solidFill>
                <a:srgbClr val="FF0000"/>
              </a:solidFill>
            </a:endParaRPr>
          </a:p>
        </p:txBody>
      </p:sp>
      <p:sp>
        <p:nvSpPr>
          <p:cNvPr id="55299" name="Content Placeholder 2"/>
          <p:cNvSpPr>
            <a:spLocks noGrp="1"/>
          </p:cNvSpPr>
          <p:nvPr>
            <p:ph idx="1"/>
          </p:nvPr>
        </p:nvSpPr>
        <p:spPr>
          <a:xfrm>
            <a:off x="357617" y="1594875"/>
            <a:ext cx="8458200" cy="4906962"/>
          </a:xfrm>
        </p:spPr>
        <p:txBody>
          <a:bodyPr>
            <a:normAutofit/>
          </a:bodyPr>
          <a:lstStyle/>
          <a:p>
            <a:pPr>
              <a:defRPr/>
            </a:pPr>
            <a:r>
              <a:rPr lang="en-US" sz="2400" dirty="0" smtClean="0"/>
              <a:t>Posted at</a:t>
            </a:r>
            <a:r>
              <a:rPr lang="en-US" sz="2400" dirty="0"/>
              <a:t>:  </a:t>
            </a:r>
            <a:r>
              <a:rPr lang="en-US" sz="2400" dirty="0">
                <a:solidFill>
                  <a:srgbClr val="FF0000"/>
                </a:solidFill>
                <a:hlinkClick r:id="rId2"/>
              </a:rPr>
              <a:t>http://</a:t>
            </a:r>
            <a:r>
              <a:rPr lang="en-US" sz="2400" dirty="0" smtClean="0">
                <a:solidFill>
                  <a:srgbClr val="FF0000"/>
                </a:solidFill>
                <a:hlinkClick r:id="rId2"/>
              </a:rPr>
              <a:t>www.gadoe.org/Curriculum-Instruction-and-Assessment/Assessment/Pages/Information-For-Educators.aspx</a:t>
            </a:r>
            <a:r>
              <a:rPr lang="en-US" sz="2400" dirty="0" smtClean="0">
                <a:solidFill>
                  <a:srgbClr val="FF0000"/>
                </a:solidFill>
              </a:rPr>
              <a:t> </a:t>
            </a:r>
          </a:p>
          <a:p>
            <a:pPr>
              <a:defRPr/>
            </a:pPr>
            <a:r>
              <a:rPr lang="en-US" sz="2400" dirty="0" smtClean="0"/>
              <a:t>It is possible that at least one addendum to the SAH will be published over the course the school year (Ref: Georgia Milestones and related topics).</a:t>
            </a:r>
          </a:p>
          <a:p>
            <a:pPr>
              <a:defRPr/>
            </a:pPr>
            <a:r>
              <a:rPr lang="en-US" sz="2400" dirty="0" smtClean="0"/>
              <a:t>The Handbook will be shorter than recent years due to the overall reduction in the number of assessment programs.</a:t>
            </a:r>
          </a:p>
          <a:p>
            <a:pPr>
              <a:defRPr/>
            </a:pPr>
            <a:r>
              <a:rPr lang="en-US" sz="2400" dirty="0" smtClean="0"/>
              <a:t>Highlights/Updates for 2015-2016 to include:</a:t>
            </a:r>
          </a:p>
          <a:p>
            <a:pPr marL="800100" lvl="1">
              <a:defRPr/>
            </a:pPr>
            <a:r>
              <a:rPr lang="en-US" sz="1800" dirty="0" smtClean="0"/>
              <a:t>Annual edits (dates, updated glossary, new weblinks, etc.)</a:t>
            </a:r>
          </a:p>
          <a:p>
            <a:pPr marL="800100" lvl="1">
              <a:defRPr/>
            </a:pPr>
            <a:r>
              <a:rPr lang="en-US" sz="1800" dirty="0" smtClean="0"/>
              <a:t>Accommodations updates</a:t>
            </a:r>
          </a:p>
          <a:p>
            <a:pPr marL="800100" lvl="1">
              <a:defRPr/>
            </a:pPr>
            <a:r>
              <a:rPr lang="en-US" sz="1800" dirty="0" smtClean="0"/>
              <a:t>Assessment program information</a:t>
            </a:r>
          </a:p>
          <a:p>
            <a:pPr marL="800100" lvl="1">
              <a:defRPr/>
            </a:pPr>
            <a:r>
              <a:rPr lang="en-US" sz="1800" dirty="0"/>
              <a:t>G</a:t>
            </a:r>
            <a:r>
              <a:rPr lang="en-US" sz="1800" dirty="0" smtClean="0"/>
              <a:t>eorgia Milestones</a:t>
            </a:r>
          </a:p>
          <a:p>
            <a:pPr marL="800100" lvl="1">
              <a:defRPr/>
            </a:pPr>
            <a:r>
              <a:rPr lang="en-US" sz="1800" dirty="0"/>
              <a:t>A</a:t>
            </a:r>
            <a:r>
              <a:rPr lang="en-US" sz="1800" dirty="0" smtClean="0"/>
              <a:t>nnual updates to forms, etc. at end of Handbook</a:t>
            </a:r>
          </a:p>
          <a:p>
            <a:pPr>
              <a:defRPr/>
            </a:pPr>
            <a:endParaRPr lang="en-US" sz="2400" dirty="0" smtClean="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2820BC9E-5C82-4A37-A56A-1B659619B017}"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71552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32379" y="1800677"/>
            <a:ext cx="6316630" cy="1325563"/>
          </a:xfrm>
        </p:spPr>
        <p:txBody>
          <a:bodyPr rtlCol="0">
            <a:noAutofit/>
          </a:bodyPr>
          <a:lstStyle/>
          <a:p>
            <a:pPr>
              <a:defRPr/>
            </a:pPr>
            <a:r>
              <a:rPr lang="en-US" sz="3600" dirty="0"/>
              <a:t>CONDUCTING SECURE &amp; SUCCESSFUL TEST ADMINISTRATIONS</a:t>
            </a:r>
            <a:endParaRPr lang="en-US" sz="36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89CA627-49E7-43E0-AA31-EE35EA9B58F6}" type="slidenum">
              <a:rPr lang="en-US" smtClean="0">
                <a:solidFill>
                  <a:prstClr val="black"/>
                </a:solidFill>
              </a:rPr>
              <a:pPr>
                <a:defRPr/>
              </a:pPr>
              <a:t>21</a:t>
            </a:fld>
            <a:endParaRPr lang="en-US" dirty="0">
              <a:solidFill>
                <a:prstClr val="black"/>
              </a:solidFill>
            </a:endParaRPr>
          </a:p>
        </p:txBody>
      </p:sp>
    </p:spTree>
    <p:extLst>
      <p:ext uri="{BB962C8B-B14F-4D97-AF65-F5344CB8AC3E}">
        <p14:creationId xmlns:p14="http://schemas.microsoft.com/office/powerpoint/2010/main" val="4229435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rtlCol="0">
            <a:noAutofit/>
          </a:bodyPr>
          <a:lstStyle/>
          <a:p>
            <a:pPr eaLnBrk="1" fontAlgn="auto" hangingPunct="1">
              <a:spcAft>
                <a:spcPts val="0"/>
              </a:spcAft>
              <a:defRPr/>
            </a:pPr>
            <a:r>
              <a:rPr lang="en-US" sz="3600" dirty="0" smtClean="0"/>
              <a:t>The state assessment program provides critical information to:</a:t>
            </a:r>
          </a:p>
        </p:txBody>
      </p:sp>
      <p:sp>
        <p:nvSpPr>
          <p:cNvPr id="73731" name="Content Placeholder 2"/>
          <p:cNvSpPr>
            <a:spLocks noGrp="1"/>
          </p:cNvSpPr>
          <p:nvPr>
            <p:ph idx="1"/>
          </p:nvPr>
        </p:nvSpPr>
        <p:spPr>
          <a:xfrm>
            <a:off x="420987" y="2157743"/>
            <a:ext cx="8229600" cy="4068763"/>
          </a:xfrm>
        </p:spPr>
        <p:txBody>
          <a:bodyPr/>
          <a:lstStyle/>
          <a:p>
            <a:pPr eaLnBrk="1" hangingPunct="1">
              <a:buFont typeface="Arial" charset="0"/>
              <a:buNone/>
            </a:pPr>
            <a:r>
              <a:rPr lang="en-US" altLang="en-US" dirty="0" smtClean="0"/>
              <a:t>¤ Students				¤ Parents</a:t>
            </a:r>
          </a:p>
          <a:p>
            <a:pPr eaLnBrk="1" hangingPunct="1">
              <a:buFont typeface="Arial" charset="0"/>
              <a:buNone/>
            </a:pPr>
            <a:r>
              <a:rPr lang="en-US" altLang="en-US" dirty="0" smtClean="0"/>
              <a:t>¤ Teachers				¤ Schools &amp; Systems</a:t>
            </a:r>
          </a:p>
          <a:p>
            <a:pPr eaLnBrk="1" hangingPunct="1">
              <a:buFont typeface="Arial" charset="0"/>
              <a:buNone/>
            </a:pPr>
            <a:r>
              <a:rPr lang="en-US" altLang="en-US" dirty="0" smtClean="0"/>
              <a:t>¤ Community Members 		¤ Administrators</a:t>
            </a:r>
          </a:p>
          <a:p>
            <a:pPr eaLnBrk="1" hangingPunct="1">
              <a:buFont typeface="Arial" charset="0"/>
              <a:buNone/>
            </a:pPr>
            <a:r>
              <a:rPr lang="en-US" altLang="en-US" dirty="0" smtClean="0"/>
              <a:t>¤ Policymakers			</a:t>
            </a:r>
          </a:p>
          <a:p>
            <a:pPr eaLnBrk="1" hangingPunct="1">
              <a:buFont typeface="Arial" charset="0"/>
              <a:buNone/>
            </a:pPr>
            <a:r>
              <a:rPr lang="en-US" altLang="en-US" dirty="0" smtClean="0"/>
              <a:t>¤ Various accountability measures</a:t>
            </a:r>
          </a:p>
          <a:p>
            <a:pPr algn="ctr" eaLnBrk="1" hangingPunct="1">
              <a:buFont typeface="Arial" charset="0"/>
              <a:buNone/>
            </a:pPr>
            <a:r>
              <a:rPr lang="en-US" altLang="en-US" dirty="0" smtClean="0"/>
              <a:t>	</a:t>
            </a:r>
            <a:r>
              <a:rPr lang="en-US" altLang="en-US" sz="2800" i="1" dirty="0" smtClean="0"/>
              <a:t>The integrity of the assessment process is critical to all we do as educators . . . And the public’s faith and trust in what we do!</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89CA627-49E7-43E0-AA31-EE35EA9B58F6}"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1364230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0082" y="71479"/>
            <a:ext cx="6316630" cy="1325563"/>
          </a:xfrm>
        </p:spPr>
        <p:txBody>
          <a:bodyPr>
            <a:normAutofit/>
          </a:bodyPr>
          <a:lstStyle/>
          <a:p>
            <a:pPr eaLnBrk="1" hangingPunct="1"/>
            <a:r>
              <a:rPr lang="en-US" altLang="en-US" sz="4000" dirty="0" smtClean="0"/>
              <a:t>Roles and Responsibilities</a:t>
            </a:r>
          </a:p>
        </p:txBody>
      </p:sp>
      <p:sp>
        <p:nvSpPr>
          <p:cNvPr id="3" name="Content Placeholder 2"/>
          <p:cNvSpPr>
            <a:spLocks noGrp="1"/>
          </p:cNvSpPr>
          <p:nvPr>
            <p:ph idx="1"/>
          </p:nvPr>
        </p:nvSpPr>
        <p:spPr>
          <a:xfrm>
            <a:off x="457200" y="1481737"/>
            <a:ext cx="8229600" cy="4495800"/>
          </a:xfrm>
        </p:spPr>
        <p:txBody>
          <a:bodyPr rtlCol="0">
            <a:noAutofit/>
          </a:bodyPr>
          <a:lstStyle/>
          <a:p>
            <a:pPr eaLnBrk="1" hangingPunct="1">
              <a:defRPr/>
            </a:pPr>
            <a:r>
              <a:rPr lang="en-US" sz="1800" dirty="0" smtClean="0"/>
              <a:t>The successful implementation of the statewide student assessment program requires a concerted effort by many individuals at the local level. </a:t>
            </a:r>
          </a:p>
          <a:p>
            <a:pPr eaLnBrk="1" hangingPunct="1">
              <a:defRPr/>
            </a:pPr>
            <a:r>
              <a:rPr lang="en-US" sz="1800" dirty="0" smtClean="0"/>
              <a:t>The failure of personnel to assume the responsibilities described in the </a:t>
            </a:r>
            <a:r>
              <a:rPr lang="en-US" sz="1800" i="1" dirty="0" smtClean="0"/>
              <a:t>Student Assessment Handbook</a:t>
            </a:r>
            <a:r>
              <a:rPr lang="en-US" sz="1800" b="1" dirty="0" smtClean="0"/>
              <a:t> </a:t>
            </a:r>
            <a:r>
              <a:rPr lang="en-US" sz="1800" dirty="0" smtClean="0"/>
              <a:t>(SAH)</a:t>
            </a:r>
            <a:r>
              <a:rPr lang="en-US" sz="1800" b="1" dirty="0" smtClean="0"/>
              <a:t> </a:t>
            </a:r>
            <a:r>
              <a:rPr lang="en-US" sz="1800" dirty="0" smtClean="0"/>
              <a:t>may result in testing irregularities and/or invalidation of scores. </a:t>
            </a:r>
          </a:p>
          <a:p>
            <a:pPr eaLnBrk="1" hangingPunct="1">
              <a:defRPr/>
            </a:pPr>
            <a:r>
              <a:rPr lang="en-US" sz="1800" dirty="0" smtClean="0"/>
              <a:t>Failure to perform one’s responsibilities can have many far-reaching implications for schools, systems, communities, and may affect professional certification status. </a:t>
            </a:r>
          </a:p>
          <a:p>
            <a:pPr eaLnBrk="1" hangingPunct="1">
              <a:defRPr/>
            </a:pPr>
            <a:r>
              <a:rPr lang="en-US" sz="1800" dirty="0" smtClean="0"/>
              <a:t>Most importantly, a failure to fulfill one’s responsibilities can also have a detrimental impact upon students.</a:t>
            </a:r>
          </a:p>
          <a:p>
            <a:pPr eaLnBrk="1" fontAlgn="auto" hangingPunct="1">
              <a:spcAft>
                <a:spcPts val="0"/>
              </a:spcAft>
              <a:defRPr/>
            </a:pPr>
            <a:r>
              <a:rPr lang="en-US" sz="1800" dirty="0" smtClean="0"/>
              <a:t>Detailed descriptions of roles and responsibilities are provided in the SAH:</a:t>
            </a:r>
          </a:p>
          <a:p>
            <a:pPr marL="388620" indent="0" eaLnBrk="1" fontAlgn="auto" hangingPunct="1">
              <a:spcAft>
                <a:spcPts val="0"/>
              </a:spcAft>
              <a:buFont typeface="Arial" charset="0"/>
              <a:buNone/>
              <a:defRPr/>
            </a:pPr>
            <a:r>
              <a:rPr lang="en-US" sz="1800" dirty="0" smtClean="0"/>
              <a:t>	Superintendent			System Test Coordinator (STC)</a:t>
            </a:r>
          </a:p>
          <a:p>
            <a:pPr marL="388620" indent="0" eaLnBrk="1" fontAlgn="auto" hangingPunct="1">
              <a:spcAft>
                <a:spcPts val="0"/>
              </a:spcAft>
              <a:buFont typeface="Arial" charset="0"/>
              <a:buNone/>
              <a:defRPr/>
            </a:pPr>
            <a:r>
              <a:rPr lang="en-US" sz="1800" dirty="0" smtClean="0"/>
              <a:t>	System Special Educ. Coordinator	System Title III Coordinator</a:t>
            </a:r>
          </a:p>
          <a:p>
            <a:pPr marL="388620" indent="0" eaLnBrk="1" fontAlgn="auto" hangingPunct="1">
              <a:spcAft>
                <a:spcPts val="0"/>
              </a:spcAft>
              <a:buFont typeface="Arial" charset="0"/>
              <a:buNone/>
              <a:defRPr/>
            </a:pPr>
            <a:r>
              <a:rPr lang="en-US" sz="1800" dirty="0" smtClean="0"/>
              <a:t>	Principal				School Test Coordinator</a:t>
            </a:r>
          </a:p>
          <a:p>
            <a:pPr marL="388620" indent="0" eaLnBrk="1" fontAlgn="auto" hangingPunct="1">
              <a:spcAft>
                <a:spcPts val="0"/>
              </a:spcAft>
              <a:buFont typeface="Arial" charset="0"/>
              <a:buNone/>
              <a:defRPr/>
            </a:pPr>
            <a:r>
              <a:rPr lang="en-US" sz="1800" dirty="0" smtClean="0"/>
              <a:t>	Examiner				Proctor</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E6CF127-AB8C-4EAC-82E1-969BE50D1F1A}" type="slidenum">
              <a:rPr lang="en-US" smtClean="0"/>
              <a:pPr>
                <a:defRPr/>
              </a:pPr>
              <a:t>23</a:t>
            </a:fld>
            <a:endParaRPr lang="en-US" dirty="0"/>
          </a:p>
        </p:txBody>
      </p:sp>
    </p:spTree>
    <p:extLst>
      <p:ext uri="{BB962C8B-B14F-4D97-AF65-F5344CB8AC3E}">
        <p14:creationId xmlns:p14="http://schemas.microsoft.com/office/powerpoint/2010/main" val="28969221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149382" y="574140"/>
            <a:ext cx="8229600" cy="533400"/>
          </a:xfrm>
        </p:spPr>
        <p:txBody>
          <a:bodyPr>
            <a:normAutofit fontScale="90000"/>
          </a:bodyPr>
          <a:lstStyle/>
          <a:p>
            <a:pPr eaLnBrk="1" hangingPunct="1"/>
            <a:r>
              <a:rPr lang="en-US" altLang="en-US" dirty="0" smtClean="0"/>
              <a:t>Scheduling Considerations</a:t>
            </a:r>
          </a:p>
        </p:txBody>
      </p:sp>
      <p:sp>
        <p:nvSpPr>
          <p:cNvPr id="31747" name="Content Placeholder 2"/>
          <p:cNvSpPr>
            <a:spLocks noGrp="1"/>
          </p:cNvSpPr>
          <p:nvPr>
            <p:ph idx="1"/>
          </p:nvPr>
        </p:nvSpPr>
        <p:spPr>
          <a:xfrm>
            <a:off x="176557" y="1557057"/>
            <a:ext cx="8229600" cy="4642891"/>
          </a:xfrm>
        </p:spPr>
        <p:txBody>
          <a:bodyPr>
            <a:noAutofit/>
          </a:bodyPr>
          <a:lstStyle/>
          <a:p>
            <a:pPr eaLnBrk="1" hangingPunct="1">
              <a:defRPr/>
            </a:pPr>
            <a:r>
              <a:rPr lang="en-US" sz="1800" dirty="0" smtClean="0"/>
              <a:t>Mandated tests </a:t>
            </a:r>
            <a:r>
              <a:rPr lang="en-US" sz="1800" b="1" dirty="0" smtClean="0"/>
              <a:t>must </a:t>
            </a:r>
            <a:r>
              <a:rPr lang="en-US" sz="1800" dirty="0" smtClean="0"/>
              <a:t>be scheduled in accordance with published GaDOE testing dates.  This is a provision that Superintendents document via the Superintendent’s Certification Form. </a:t>
            </a:r>
          </a:p>
          <a:p>
            <a:pPr lvl="1" eaLnBrk="1" hangingPunct="1">
              <a:defRPr/>
            </a:pPr>
            <a:r>
              <a:rPr lang="en-US" sz="1800" dirty="0" smtClean="0"/>
              <a:t>The State Testing Calendar can be found on the GaDOE Testing web page in the ‘For Educators’ link. </a:t>
            </a:r>
          </a:p>
          <a:p>
            <a:pPr lvl="2" eaLnBrk="1" hangingPunct="1">
              <a:defRPr/>
            </a:pPr>
            <a:r>
              <a:rPr lang="en-US" sz="1400" dirty="0" smtClean="0">
                <a:hlinkClick r:id="rId2"/>
              </a:rPr>
              <a:t>http://www.gadoe.org/Curriculum-Instruction-and-Assessment/Assessment/Pages/Information-For-Educators.aspx</a:t>
            </a:r>
            <a:r>
              <a:rPr lang="en-US" sz="1400" dirty="0" smtClean="0"/>
              <a:t> </a:t>
            </a:r>
          </a:p>
          <a:p>
            <a:pPr lvl="1" eaLnBrk="1" hangingPunct="1">
              <a:defRPr/>
            </a:pPr>
            <a:r>
              <a:rPr lang="en-US" sz="1800" dirty="0" smtClean="0"/>
              <a:t>In scheduling each assessment, schools must adhere to the testing times prescribed in the Examiner’s Manuals.  Allowing too much or too little time may result in an invalidation. </a:t>
            </a:r>
          </a:p>
          <a:p>
            <a:pPr lvl="1" eaLnBrk="1" hangingPunct="1">
              <a:defRPr/>
            </a:pPr>
            <a:r>
              <a:rPr lang="en-US" sz="1800" b="1" dirty="0" smtClean="0"/>
              <a:t>As we enter this second year of Georgia Milestones, we will continue to work closely with systems regarding the details of scheduling</a:t>
            </a:r>
            <a:r>
              <a:rPr lang="en-US" sz="1800" b="1" dirty="0"/>
              <a:t> </a:t>
            </a:r>
            <a:r>
              <a:rPr lang="en-US" sz="1800" b="1" dirty="0" smtClean="0"/>
              <a:t>– particularly EOG scheduling.</a:t>
            </a:r>
          </a:p>
          <a:p>
            <a:pPr eaLnBrk="1" hangingPunct="1">
              <a:defRPr/>
            </a:pPr>
            <a:r>
              <a:rPr lang="en-US" sz="1800" dirty="0" smtClean="0"/>
              <a:t>When scheduling tests, consider the optimum time to administer the tests. </a:t>
            </a:r>
          </a:p>
          <a:p>
            <a:pPr lvl="1" eaLnBrk="1" hangingPunct="1">
              <a:defRPr/>
            </a:pPr>
            <a:r>
              <a:rPr lang="en-US" sz="1800" dirty="0" smtClean="0"/>
              <a:t>Consider logistics, including time and staff availability. </a:t>
            </a:r>
          </a:p>
          <a:p>
            <a:pPr lvl="1" eaLnBrk="1" hangingPunct="1">
              <a:defRPr/>
            </a:pPr>
            <a:r>
              <a:rPr lang="en-US" sz="1800" dirty="0" smtClean="0"/>
              <a:t>The increased use of online testing, on a larger scale than ever before, requires different thinking relative to logistics.</a:t>
            </a:r>
          </a:p>
          <a:p>
            <a:pPr lvl="2" eaLnBrk="1" hangingPunct="1">
              <a:defRPr/>
            </a:pPr>
            <a:endParaRPr lang="en-US" sz="1400" dirty="0" smtClean="0"/>
          </a:p>
          <a:p>
            <a:pPr lvl="2" eaLnBrk="1" hangingPunct="1">
              <a:defRPr/>
            </a:pPr>
            <a:endParaRPr lang="en-US" sz="1400" dirty="0" smtClean="0"/>
          </a:p>
          <a:p>
            <a:pPr marL="457200" lvl="1" indent="0" eaLnBrk="1" hangingPunct="1">
              <a:buFont typeface="Arial" charset="0"/>
              <a:buNone/>
              <a:defRPr/>
            </a:pPr>
            <a:endParaRPr lang="en-US" sz="18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5D81BCA8-1DB4-4DB0-B1AD-C4E5E2B678C5}" type="slidenum">
              <a:rPr lang="en-US" smtClean="0">
                <a:solidFill>
                  <a:prstClr val="black"/>
                </a:solidFill>
              </a:rPr>
              <a:pPr>
                <a:defRPr/>
              </a:pPr>
              <a:t>24</a:t>
            </a:fld>
            <a:endParaRPr lang="en-US" dirty="0">
              <a:solidFill>
                <a:prstClr val="black"/>
              </a:solidFill>
            </a:endParaRPr>
          </a:p>
        </p:txBody>
      </p:sp>
    </p:spTree>
    <p:extLst>
      <p:ext uri="{BB962C8B-B14F-4D97-AF65-F5344CB8AC3E}">
        <p14:creationId xmlns:p14="http://schemas.microsoft.com/office/powerpoint/2010/main" val="3369832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203702" y="193894"/>
            <a:ext cx="6812733" cy="411163"/>
          </a:xfrm>
        </p:spPr>
        <p:txBody>
          <a:bodyPr>
            <a:normAutofit fontScale="90000"/>
          </a:bodyPr>
          <a:lstStyle/>
          <a:p>
            <a:pPr eaLnBrk="1" hangingPunct="1"/>
            <a:r>
              <a:rPr lang="en-US" altLang="en-US" dirty="0" smtClean="0"/>
              <a:t>Scheduling Considerations</a:t>
            </a:r>
          </a:p>
        </p:txBody>
      </p:sp>
      <p:sp>
        <p:nvSpPr>
          <p:cNvPr id="40963" name="Content Placeholder 2"/>
          <p:cNvSpPr>
            <a:spLocks noGrp="1"/>
          </p:cNvSpPr>
          <p:nvPr>
            <p:ph idx="1"/>
          </p:nvPr>
        </p:nvSpPr>
        <p:spPr>
          <a:xfrm>
            <a:off x="107908" y="1360046"/>
            <a:ext cx="8257493" cy="5501464"/>
          </a:xfrm>
        </p:spPr>
        <p:txBody>
          <a:bodyPr>
            <a:noAutofit/>
          </a:bodyPr>
          <a:lstStyle/>
          <a:p>
            <a:pPr eaLnBrk="1" hangingPunct="1">
              <a:lnSpc>
                <a:spcPct val="110000"/>
              </a:lnSpc>
              <a:defRPr/>
            </a:pPr>
            <a:r>
              <a:rPr lang="en-US" sz="1600" dirty="0" smtClean="0"/>
              <a:t>Each system/school has the option of deciding whether students will be tested in their classrooms or in a large-group setting. It is strongly recommended that students are tested in a classroom setting (or computer lab), especially for elementary school students.</a:t>
            </a:r>
          </a:p>
          <a:p>
            <a:pPr lvl="1">
              <a:lnSpc>
                <a:spcPct val="110000"/>
              </a:lnSpc>
              <a:defRPr/>
            </a:pPr>
            <a:r>
              <a:rPr lang="en-US" sz="1600" dirty="0" smtClean="0"/>
              <a:t>If </a:t>
            </a:r>
            <a:r>
              <a:rPr lang="en-US" sz="1600" dirty="0"/>
              <a:t>the large-group testing option is selected, all students </a:t>
            </a:r>
            <a:r>
              <a:rPr lang="en-US" sz="1600" b="1" dirty="0"/>
              <a:t>must </a:t>
            </a:r>
            <a:r>
              <a:rPr lang="en-US" sz="1600" dirty="0"/>
              <a:t>be able to hear the test </a:t>
            </a:r>
            <a:r>
              <a:rPr lang="en-US" sz="1600" dirty="0" smtClean="0"/>
              <a:t>instructions and </a:t>
            </a:r>
            <a:r>
              <a:rPr lang="en-US" sz="1600" dirty="0"/>
              <a:t>have sufficient workspace for writing or marking answer documents.  Instructions should be delivered by the students’ examiner who is present with them in the test setting.</a:t>
            </a:r>
          </a:p>
          <a:p>
            <a:pPr>
              <a:lnSpc>
                <a:spcPct val="110000"/>
              </a:lnSpc>
              <a:defRPr/>
            </a:pPr>
            <a:r>
              <a:rPr lang="en-US" sz="1600" dirty="0" smtClean="0"/>
              <a:t>Mandated tests </a:t>
            </a:r>
            <a:r>
              <a:rPr lang="en-US" sz="1600" b="1" u="sng" dirty="0" smtClean="0"/>
              <a:t>must</a:t>
            </a:r>
            <a:r>
              <a:rPr lang="en-US" sz="1600" dirty="0" smtClean="0"/>
              <a:t> be scheduled in accordance with published GaDOE testing dates . . . And where applicable, the prescribed order of content areas, etc.</a:t>
            </a:r>
          </a:p>
          <a:p>
            <a:pPr>
              <a:lnSpc>
                <a:spcPct val="110000"/>
              </a:lnSpc>
              <a:defRPr/>
            </a:pPr>
            <a:r>
              <a:rPr lang="en-US" sz="1600" b="1" dirty="0" smtClean="0"/>
              <a:t>The monitoring of students during a prescribed break is required</a:t>
            </a:r>
            <a:r>
              <a:rPr lang="en-US" sz="1600" dirty="0" smtClean="0"/>
              <a:t>.</a:t>
            </a:r>
          </a:p>
          <a:p>
            <a:pPr lvl="1">
              <a:lnSpc>
                <a:spcPct val="110000"/>
              </a:lnSpc>
              <a:defRPr/>
            </a:pPr>
            <a:r>
              <a:rPr lang="en-US" sz="1600" dirty="0" smtClean="0"/>
              <a:t>Breaks are intended to allow students to “pause”; they cannot be viewed as a time where disruptive or loud behaviors are allowed or create a scenario where test security could be compromised.  They are NOT intended as time for students to be left unsupervised.</a:t>
            </a:r>
          </a:p>
          <a:p>
            <a:pPr>
              <a:lnSpc>
                <a:spcPct val="110000"/>
              </a:lnSpc>
              <a:defRPr/>
            </a:pPr>
            <a:r>
              <a:rPr lang="en-US" sz="1600" dirty="0" smtClean="0"/>
              <a:t>A sufficient number of proctors must be available to assist with test administration and monitor test security.  A proctor is required when </a:t>
            </a:r>
            <a:r>
              <a:rPr lang="en-US" sz="1600" b="1" u="sng" dirty="0" smtClean="0">
                <a:solidFill>
                  <a:srgbClr val="7030A0"/>
                </a:solidFill>
                <a:effectLst>
                  <a:outerShdw blurRad="38100" dist="38100" dir="2700000" algn="tl">
                    <a:srgbClr val="000000">
                      <a:alpha val="43137"/>
                    </a:srgbClr>
                  </a:outerShdw>
                </a:effectLst>
              </a:rPr>
              <a:t>30 or more</a:t>
            </a:r>
            <a:r>
              <a:rPr lang="en-US" sz="1600" b="1" dirty="0" smtClean="0">
                <a:solidFill>
                  <a:srgbClr val="7030A0"/>
                </a:solidFill>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students </a:t>
            </a:r>
            <a:r>
              <a:rPr lang="en-US" sz="1600" dirty="0" smtClean="0"/>
              <a:t>are in a test setting.  For every additional 30 students, another proctor is required.</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7495FFF-1E93-4FD0-BEB6-ED168A9483BA}" type="slidenum">
              <a:rPr lang="en-US" smtClean="0"/>
              <a:pPr>
                <a:defRPr/>
              </a:pPr>
              <a:t>25</a:t>
            </a:fld>
            <a:endParaRPr lang="en-US" dirty="0"/>
          </a:p>
        </p:txBody>
      </p:sp>
    </p:spTree>
    <p:extLst>
      <p:ext uri="{BB962C8B-B14F-4D97-AF65-F5344CB8AC3E}">
        <p14:creationId xmlns:p14="http://schemas.microsoft.com/office/powerpoint/2010/main" val="1839570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328412" y="539839"/>
            <a:ext cx="8229600" cy="639763"/>
          </a:xfrm>
        </p:spPr>
        <p:txBody>
          <a:bodyPr>
            <a:normAutofit fontScale="90000"/>
          </a:bodyPr>
          <a:lstStyle/>
          <a:p>
            <a:pPr eaLnBrk="1" hangingPunct="1"/>
            <a:r>
              <a:rPr lang="en-US" altLang="en-US" dirty="0" smtClean="0"/>
              <a:t>Materials Management &amp; Security</a:t>
            </a:r>
          </a:p>
        </p:txBody>
      </p:sp>
      <p:sp>
        <p:nvSpPr>
          <p:cNvPr id="77827" name="Content Placeholder 2"/>
          <p:cNvSpPr>
            <a:spLocks noGrp="1"/>
          </p:cNvSpPr>
          <p:nvPr>
            <p:ph idx="1"/>
          </p:nvPr>
        </p:nvSpPr>
        <p:spPr>
          <a:xfrm>
            <a:off x="264015" y="1548693"/>
            <a:ext cx="8229600" cy="4754563"/>
          </a:xfrm>
        </p:spPr>
        <p:txBody>
          <a:bodyPr>
            <a:normAutofit fontScale="85000" lnSpcReduction="10000"/>
          </a:bodyPr>
          <a:lstStyle/>
          <a:p>
            <a:pPr>
              <a:lnSpc>
                <a:spcPct val="110000"/>
              </a:lnSpc>
              <a:defRPr/>
            </a:pPr>
            <a:r>
              <a:rPr lang="en-US" sz="1800" dirty="0"/>
              <a:t>Plans for the effective, documented, and secure distribution and collection of test materials (test booklets, answer sheets, online authorization log-ins/passcodes, etc.) must be in place regardless of the type of setting used. </a:t>
            </a:r>
          </a:p>
          <a:p>
            <a:pPr>
              <a:lnSpc>
                <a:spcPct val="110000"/>
              </a:lnSpc>
              <a:defRPr/>
            </a:pPr>
            <a:r>
              <a:rPr lang="en-US" sz="1800" dirty="0"/>
              <a:t>Plans must be in place for students who become ill or have an urgent personal need (restroom).</a:t>
            </a:r>
          </a:p>
          <a:p>
            <a:pPr eaLnBrk="1" hangingPunct="1"/>
            <a:r>
              <a:rPr lang="en-US" altLang="en-US" sz="1800" dirty="0" smtClean="0"/>
              <a:t>Make certain that Pre-ID label files and/or student data submissions for online testing are created accurately and uploaded in a timely manner.</a:t>
            </a:r>
          </a:p>
          <a:p>
            <a:pPr eaLnBrk="1" hangingPunct="1"/>
            <a:r>
              <a:rPr lang="en-US" altLang="en-US" sz="1800" dirty="0" smtClean="0"/>
              <a:t>Correction of school/system level errors that result in reporting errors may result in fees (potentially substantial dollar amounts) to the local system.</a:t>
            </a:r>
          </a:p>
          <a:p>
            <a:pPr lvl="1"/>
            <a:r>
              <a:rPr lang="en-US" altLang="en-US" sz="1400" dirty="0" smtClean="0"/>
              <a:t>More importantly, they may also negatively impact students.</a:t>
            </a:r>
          </a:p>
          <a:p>
            <a:pPr eaLnBrk="1" hangingPunct="1"/>
            <a:r>
              <a:rPr lang="en-US" altLang="en-US" sz="1800" dirty="0" smtClean="0"/>
              <a:t>All testing materials must be stored – under lock and key and with strict “key control” – in a secure central location.</a:t>
            </a:r>
          </a:p>
          <a:p>
            <a:pPr lvl="1"/>
            <a:r>
              <a:rPr lang="en-US" altLang="en-US" sz="1400" dirty="0" smtClean="0"/>
              <a:t>Each STC must implement an accounting system for the materials that are required for each test administration.  This applies at both the system and school levels. </a:t>
            </a:r>
          </a:p>
          <a:p>
            <a:pPr eaLnBrk="1" hangingPunct="1"/>
            <a:r>
              <a:rPr lang="en-US" altLang="en-US" sz="1800" dirty="0" smtClean="0"/>
              <a:t>The STC should plan for the distribution of test booklets, answer documents, online log-in/password, etc., Examiner’s Manuals and Test Coordinator’s Manuals in a timely manner.</a:t>
            </a:r>
          </a:p>
          <a:p>
            <a:pPr eaLnBrk="1" hangingPunct="1"/>
            <a:r>
              <a:rPr lang="en-US" altLang="en-US" sz="1800" dirty="0" smtClean="0"/>
              <a:t>Secure materials should be distributed to schools as close to the beginning of the testing window as possible.</a:t>
            </a:r>
          </a:p>
          <a:p>
            <a:pPr eaLnBrk="1" hangingPunct="1"/>
            <a:r>
              <a:rPr lang="en-US" altLang="en-US" sz="1800" dirty="0" smtClean="0"/>
              <a:t>Once an answer document has a student pre-id label on it, student information bubbled on it, and/or student responses on it . . . It is considered secure.</a:t>
            </a:r>
          </a:p>
          <a:p>
            <a:pPr eaLnBrk="1" hangingPunct="1"/>
            <a:endParaRPr lang="en-US" altLang="en-US" sz="1800" dirty="0" smtClean="0"/>
          </a:p>
          <a:p>
            <a:pPr eaLnBrk="1" hangingPunct="1"/>
            <a:endParaRPr lang="en-US" altLang="en-US" sz="18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2C3857C-D116-4376-8F18-8B6087E77D74}" type="slidenum">
              <a:rPr lang="en-US" smtClean="0"/>
              <a:pPr>
                <a:defRPr/>
              </a:pPr>
              <a:t>26</a:t>
            </a:fld>
            <a:endParaRPr lang="en-US" dirty="0"/>
          </a:p>
        </p:txBody>
      </p:sp>
    </p:spTree>
    <p:extLst>
      <p:ext uri="{BB962C8B-B14F-4D97-AF65-F5344CB8AC3E}">
        <p14:creationId xmlns:p14="http://schemas.microsoft.com/office/powerpoint/2010/main" val="2680515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372161" y="334016"/>
            <a:ext cx="6316630" cy="1325563"/>
          </a:xfrm>
        </p:spPr>
        <p:txBody>
          <a:bodyPr/>
          <a:lstStyle/>
          <a:p>
            <a:pPr eaLnBrk="1" hangingPunct="1"/>
            <a:r>
              <a:rPr lang="en-US" altLang="en-US" dirty="0" smtClean="0"/>
              <a:t>Materials Management &amp; Security</a:t>
            </a:r>
          </a:p>
        </p:txBody>
      </p:sp>
      <p:sp>
        <p:nvSpPr>
          <p:cNvPr id="78851" name="Content Placeholder 2"/>
          <p:cNvSpPr>
            <a:spLocks noGrp="1"/>
          </p:cNvSpPr>
          <p:nvPr>
            <p:ph idx="1"/>
          </p:nvPr>
        </p:nvSpPr>
        <p:spPr>
          <a:xfrm>
            <a:off x="418563" y="1848123"/>
            <a:ext cx="8229600" cy="4525963"/>
          </a:xfrm>
        </p:spPr>
        <p:txBody>
          <a:bodyPr/>
          <a:lstStyle/>
          <a:p>
            <a:pPr eaLnBrk="1" hangingPunct="1"/>
            <a:r>
              <a:rPr lang="en-US" altLang="en-US" dirty="0" smtClean="0"/>
              <a:t>Upon receipt, STC should:</a:t>
            </a:r>
          </a:p>
          <a:p>
            <a:pPr lvl="1" eaLnBrk="1" hangingPunct="1"/>
            <a:r>
              <a:rPr lang="en-US" altLang="en-US" dirty="0" smtClean="0"/>
              <a:t>Inventory all materials to ensure sufficient quantities of materials have been provided for each school.</a:t>
            </a:r>
          </a:p>
          <a:p>
            <a:pPr lvl="1" eaLnBrk="1" hangingPunct="1"/>
            <a:r>
              <a:rPr lang="en-US" altLang="en-US" dirty="0" smtClean="0"/>
              <a:t>Locate pickup/return instructions/memo, return labels, and airbills/bills of lading.</a:t>
            </a:r>
          </a:p>
          <a:p>
            <a:pPr lvl="1" eaLnBrk="1" hangingPunct="1"/>
            <a:r>
              <a:rPr lang="en-US" altLang="en-US" dirty="0" smtClean="0"/>
              <a:t>If there are any errors in shipping materials, contact the vendor and/or Assessment Specialist associated with the testing program </a:t>
            </a:r>
            <a:r>
              <a:rPr lang="en-US" altLang="en-US" b="1" dirty="0" smtClean="0"/>
              <a:t>immediately</a:t>
            </a:r>
            <a:r>
              <a:rPr lang="en-US" altLang="en-US" dirty="0" smtClean="0"/>
              <a:t>.</a:t>
            </a:r>
          </a:p>
          <a:p>
            <a:pPr marL="457200" lvl="1" indent="0" eaLnBrk="1" hangingPunct="1">
              <a:buNone/>
            </a:pPr>
            <a:endParaRPr lang="en-US" altLang="en-US" dirty="0" smtClean="0"/>
          </a:p>
          <a:p>
            <a:pPr>
              <a:buFont typeface="Wingdings" panose="05000000000000000000" pitchFamily="2" charset="2"/>
              <a:buChar char="v"/>
            </a:pPr>
            <a:r>
              <a:rPr lang="en-US" altLang="en-US" sz="2000" dirty="0" smtClean="0"/>
              <a:t>Online testing eliminates many tasks associated with the bullets above.</a:t>
            </a:r>
          </a:p>
          <a:p>
            <a:pPr lvl="1" eaLnBrk="1" hangingPunct="1"/>
            <a:endParaRPr lang="en-US" alt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F9F25FF-0744-4B30-BE72-ED6AE36CFF21}" type="slidenum">
              <a:rPr lang="en-US" smtClean="0">
                <a:solidFill>
                  <a:prstClr val="black"/>
                </a:solidFill>
              </a:rPr>
              <a:pPr>
                <a:defRPr/>
              </a:pPr>
              <a:t>27</a:t>
            </a:fld>
            <a:endParaRPr lang="en-US" dirty="0">
              <a:solidFill>
                <a:prstClr val="black"/>
              </a:solidFill>
            </a:endParaRPr>
          </a:p>
        </p:txBody>
      </p:sp>
    </p:spTree>
    <p:extLst>
      <p:ext uri="{BB962C8B-B14F-4D97-AF65-F5344CB8AC3E}">
        <p14:creationId xmlns:p14="http://schemas.microsoft.com/office/powerpoint/2010/main" val="35393513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457200" y="583734"/>
            <a:ext cx="8229600" cy="487362"/>
          </a:xfrm>
        </p:spPr>
        <p:txBody>
          <a:bodyPr>
            <a:normAutofit fontScale="90000"/>
          </a:bodyPr>
          <a:lstStyle/>
          <a:p>
            <a:pPr eaLnBrk="1" hangingPunct="1"/>
            <a:r>
              <a:rPr lang="en-US" altLang="en-US" dirty="0" smtClean="0"/>
              <a:t>Materials Management &amp; Security</a:t>
            </a:r>
          </a:p>
        </p:txBody>
      </p:sp>
      <p:sp>
        <p:nvSpPr>
          <p:cNvPr id="25603" name="Content Placeholder 2"/>
          <p:cNvSpPr>
            <a:spLocks noGrp="1"/>
          </p:cNvSpPr>
          <p:nvPr>
            <p:ph idx="1"/>
          </p:nvPr>
        </p:nvSpPr>
        <p:spPr>
          <a:xfrm>
            <a:off x="225378" y="1662456"/>
            <a:ext cx="8229600" cy="4525963"/>
          </a:xfrm>
        </p:spPr>
        <p:txBody>
          <a:bodyPr>
            <a:normAutofit lnSpcReduction="10000"/>
          </a:bodyPr>
          <a:lstStyle/>
          <a:p>
            <a:pPr eaLnBrk="1" hangingPunct="1">
              <a:defRPr/>
            </a:pPr>
            <a:r>
              <a:rPr lang="en-US" sz="2000" dirty="0" smtClean="0"/>
              <a:t>Staff members who are not involved in testing should also be aware of the school’s responsibility for test security. </a:t>
            </a:r>
          </a:p>
          <a:p>
            <a:pPr eaLnBrk="1" hangingPunct="1">
              <a:defRPr/>
            </a:pPr>
            <a:r>
              <a:rPr lang="en-US" sz="2000" dirty="0" smtClean="0"/>
              <a:t>Paraprofessionals, custodial staff, and others in the school who may be in classes during testing or may be near the area where tests are stored (even though they do not have direct access to tests) should be aware of security rules.</a:t>
            </a:r>
          </a:p>
          <a:p>
            <a:pPr>
              <a:defRPr/>
            </a:pPr>
            <a:r>
              <a:rPr lang="en-US" sz="2000" dirty="0" smtClean="0"/>
              <a:t>All personnel involved in the administration must be trained in a manner appropriate to their role; this includes all staff who are involved in the handling of secure test materials (receipt, distribution, pre/post administration activities, return shipment, computer hardware management, etc.).</a:t>
            </a:r>
          </a:p>
          <a:p>
            <a:pPr>
              <a:defRPr/>
            </a:pPr>
            <a:r>
              <a:rPr lang="en-US" sz="2000" dirty="0" smtClean="0"/>
              <a:t>Volunteers who assist in the school (non-employees) should not manage test materials or manage testing logistics but may assist in the administration in other ways (front office support, hall monitors, etc.).</a:t>
            </a:r>
          </a:p>
          <a:p>
            <a:pPr lvl="1">
              <a:defRPr/>
            </a:pPr>
            <a:r>
              <a:rPr lang="en-US" sz="1600" dirty="0" smtClean="0"/>
              <a:t>If needed, volunteers may serve as </a:t>
            </a:r>
            <a:r>
              <a:rPr lang="en-US" sz="1600" u="sng" dirty="0" smtClean="0"/>
              <a:t>proctors</a:t>
            </a:r>
            <a:r>
              <a:rPr lang="en-US" sz="1600" dirty="0" smtClean="0"/>
              <a:t> – but </a:t>
            </a:r>
            <a:r>
              <a:rPr lang="en-US" sz="1600" u="sng" dirty="0" smtClean="0"/>
              <a:t>MUST</a:t>
            </a:r>
            <a:r>
              <a:rPr lang="en-US" sz="1600" dirty="0" smtClean="0"/>
              <a:t> be fully trained.  See SAH for details.</a:t>
            </a:r>
          </a:p>
          <a:p>
            <a:pPr marL="0" indent="0" eaLnBrk="1" hangingPunct="1">
              <a:buFont typeface="Arial" charset="0"/>
              <a:buNone/>
              <a:defRPr/>
            </a:pPr>
            <a:endParaRPr lang="en-US" sz="2000" dirty="0" smtClean="0"/>
          </a:p>
          <a:p>
            <a:pPr marL="0" indent="0" eaLnBrk="1" hangingPunct="1">
              <a:buFont typeface="Arial" charset="0"/>
              <a:buNone/>
              <a:defRPr/>
            </a:pPr>
            <a:endParaRPr 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C1F1811-2DAA-49DA-BA7B-1C5E0C522A6A}" type="slidenum">
              <a:rPr lang="en-US" smtClean="0"/>
              <a:pPr>
                <a:defRPr/>
              </a:pPr>
              <a:t>28</a:t>
            </a:fld>
            <a:endParaRPr lang="en-US" dirty="0"/>
          </a:p>
        </p:txBody>
      </p:sp>
    </p:spTree>
    <p:extLst>
      <p:ext uri="{BB962C8B-B14F-4D97-AF65-F5344CB8AC3E}">
        <p14:creationId xmlns:p14="http://schemas.microsoft.com/office/powerpoint/2010/main" val="17699213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57200" y="274638"/>
            <a:ext cx="8229600" cy="715962"/>
          </a:xfrm>
        </p:spPr>
        <p:txBody>
          <a:bodyPr>
            <a:normAutofit fontScale="90000"/>
          </a:bodyPr>
          <a:lstStyle/>
          <a:p>
            <a:pPr eaLnBrk="1" hangingPunct="1"/>
            <a:r>
              <a:rPr lang="en-US" altLang="en-US" dirty="0" smtClean="0"/>
              <a:t>Materials Management &amp; Security</a:t>
            </a:r>
          </a:p>
        </p:txBody>
      </p:sp>
      <p:sp>
        <p:nvSpPr>
          <p:cNvPr id="80899" name="Content Placeholder 2"/>
          <p:cNvSpPr>
            <a:spLocks noGrp="1"/>
          </p:cNvSpPr>
          <p:nvPr>
            <p:ph idx="1"/>
          </p:nvPr>
        </p:nvSpPr>
        <p:spPr>
          <a:xfrm>
            <a:off x="173862" y="1765072"/>
            <a:ext cx="8229600" cy="4724400"/>
          </a:xfrm>
        </p:spPr>
        <p:txBody>
          <a:bodyPr>
            <a:normAutofit/>
          </a:bodyPr>
          <a:lstStyle/>
          <a:p>
            <a:pPr eaLnBrk="1" hangingPunct="1"/>
            <a:r>
              <a:rPr lang="en-US" altLang="en-US" sz="2000" dirty="0" smtClean="0"/>
              <a:t>Distribute materials to schools in a timely manner.  However, materials should not be in schools for lengthy periods of time either prior to or after the assessment window.</a:t>
            </a:r>
          </a:p>
          <a:p>
            <a:pPr eaLnBrk="1" hangingPunct="1"/>
            <a:r>
              <a:rPr lang="en-US" altLang="en-US" sz="2000" dirty="0" smtClean="0"/>
              <a:t>Use appropriate “security checklists” to assign booklets to schools.</a:t>
            </a:r>
          </a:p>
          <a:p>
            <a:pPr eaLnBrk="1" hangingPunct="1"/>
            <a:r>
              <a:rPr lang="en-US" altLang="en-US" sz="2000" dirty="0" smtClean="0"/>
              <a:t>School Test Coordinator must count and sign for all paper materials and online “tickets” received.</a:t>
            </a:r>
          </a:p>
          <a:p>
            <a:pPr eaLnBrk="1" hangingPunct="1"/>
            <a:r>
              <a:rPr lang="en-US" altLang="en-US" sz="2000" dirty="0" smtClean="0"/>
              <a:t>Materials must be in a locked, secure location both at the system and school levels</a:t>
            </a:r>
            <a:r>
              <a:rPr lang="en-US" altLang="en-US" sz="2000" b="1" dirty="0" smtClean="0"/>
              <a:t>. </a:t>
            </a:r>
          </a:p>
          <a:p>
            <a:pPr lvl="1" eaLnBrk="1" hangingPunct="1"/>
            <a:r>
              <a:rPr lang="en-US" altLang="en-US" sz="1800" dirty="0" smtClean="0"/>
              <a:t>Restricted access must be confirmed and monitored.</a:t>
            </a:r>
          </a:p>
          <a:p>
            <a:pPr lvl="1" eaLnBrk="1" hangingPunct="1"/>
            <a:r>
              <a:rPr lang="en-US" altLang="en-US" sz="1800" dirty="0" smtClean="0"/>
              <a:t>A “rule of thumb” . . . If one would not store a large sum of money in the chosen location, then it is probably not a wise choice for secure test materials either.</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BF5D8B76-3F46-4C8E-8785-F58F332F12DF}" type="slidenum">
              <a:rPr lang="en-US" smtClean="0">
                <a:solidFill>
                  <a:prstClr val="black"/>
                </a:solidFill>
              </a:rPr>
              <a:pPr>
                <a:defRPr/>
              </a:pPr>
              <a:t>29</a:t>
            </a:fld>
            <a:endParaRPr lang="en-US" dirty="0">
              <a:solidFill>
                <a:prstClr val="black"/>
              </a:solidFill>
            </a:endParaRPr>
          </a:p>
        </p:txBody>
      </p:sp>
    </p:spTree>
    <p:extLst>
      <p:ext uri="{BB962C8B-B14F-4D97-AF65-F5344CB8AC3E}">
        <p14:creationId xmlns:p14="http://schemas.microsoft.com/office/powerpoint/2010/main" val="2493188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76200"/>
            <a:ext cx="8229600" cy="715963"/>
          </a:xfrm>
        </p:spPr>
        <p:txBody>
          <a:bodyPr/>
          <a:lstStyle/>
          <a:p>
            <a:pPr eaLnBrk="1" hangingPunct="1"/>
            <a:r>
              <a:rPr lang="en-US" altLang="en-US" dirty="0" smtClean="0"/>
              <a:t>Agenda</a:t>
            </a:r>
          </a:p>
        </p:txBody>
      </p:sp>
      <p:sp>
        <p:nvSpPr>
          <p:cNvPr id="6147" name="Content Placeholder 2"/>
          <p:cNvSpPr>
            <a:spLocks noGrp="1"/>
          </p:cNvSpPr>
          <p:nvPr>
            <p:ph idx="1"/>
          </p:nvPr>
        </p:nvSpPr>
        <p:spPr>
          <a:xfrm>
            <a:off x="457200" y="1599024"/>
            <a:ext cx="8229600" cy="4525963"/>
          </a:xfrm>
        </p:spPr>
        <p:txBody>
          <a:bodyPr/>
          <a:lstStyle/>
          <a:p>
            <a:pPr marL="514350" indent="-514350" eaLnBrk="1" hangingPunct="1">
              <a:buFont typeface="+mj-lt"/>
              <a:buAutoNum type="arabicPeriod"/>
              <a:defRPr/>
            </a:pPr>
            <a:r>
              <a:rPr lang="en-US" sz="2400" dirty="0" smtClean="0"/>
              <a:t>General Information and Key Reminders/Updates</a:t>
            </a:r>
          </a:p>
          <a:p>
            <a:pPr marL="514350" indent="-514350" eaLnBrk="1" hangingPunct="1">
              <a:buFont typeface="+mj-lt"/>
              <a:buAutoNum type="arabicPeriod"/>
              <a:defRPr/>
            </a:pPr>
            <a:r>
              <a:rPr lang="en-US" sz="2400" dirty="0" smtClean="0"/>
              <a:t>Overview of 2015-2016 State Assessments</a:t>
            </a:r>
          </a:p>
          <a:p>
            <a:pPr marL="514350" indent="-514350" eaLnBrk="1" hangingPunct="1">
              <a:buFont typeface="+mj-lt"/>
              <a:buAutoNum type="arabicPeriod"/>
              <a:defRPr/>
            </a:pPr>
            <a:r>
              <a:rPr lang="en-US" sz="2400" dirty="0" smtClean="0"/>
              <a:t>Conducting secure and successful test administrations</a:t>
            </a:r>
          </a:p>
          <a:p>
            <a:pPr marL="514350" indent="-514350" eaLnBrk="1" hangingPunct="1">
              <a:buFont typeface="+mj-lt"/>
              <a:buAutoNum type="arabicPeriod"/>
              <a:defRPr/>
            </a:pPr>
            <a:r>
              <a:rPr lang="en-US" sz="2400" dirty="0" smtClean="0"/>
              <a:t>Accommodations and Special Populations</a:t>
            </a:r>
          </a:p>
          <a:p>
            <a:pPr marL="514350" indent="-514350" eaLnBrk="1" hangingPunct="1">
              <a:buFont typeface="+mj-lt"/>
              <a:buAutoNum type="arabicPeriod"/>
              <a:defRPr/>
            </a:pPr>
            <a:r>
              <a:rPr lang="en-US" sz="2400" dirty="0" smtClean="0"/>
              <a:t>Post-Administration Information/Reminders</a:t>
            </a:r>
          </a:p>
          <a:p>
            <a:pPr marL="514350" indent="-514350" eaLnBrk="1" hangingPunct="1">
              <a:buFont typeface="+mj-lt"/>
              <a:buAutoNum type="arabicPeriod"/>
              <a:defRPr/>
            </a:pPr>
            <a:r>
              <a:rPr lang="en-US" sz="2400" dirty="0" smtClean="0"/>
              <a:t>Ethics and Assessment</a:t>
            </a:r>
          </a:p>
          <a:p>
            <a:pPr marL="514350" indent="-514350" eaLnBrk="1" hangingPunct="1">
              <a:buFont typeface="+mj-lt"/>
              <a:buAutoNum type="arabicPeriod"/>
              <a:defRPr/>
            </a:pPr>
            <a:r>
              <a:rPr lang="en-US" sz="2400" dirty="0"/>
              <a:t>Online Forms on the MyGaDOE Portal</a:t>
            </a:r>
          </a:p>
          <a:p>
            <a:pPr marL="514350" indent="-514350" eaLnBrk="1" hangingPunct="1">
              <a:buFont typeface="+mj-lt"/>
              <a:buAutoNum type="arabicPeriod"/>
              <a:defRPr/>
            </a:pPr>
            <a:r>
              <a:rPr lang="en-US" sz="2400" dirty="0" smtClean="0"/>
              <a:t>Program Updates 2015-2016</a:t>
            </a:r>
          </a:p>
          <a:p>
            <a:pPr marL="514350" indent="-514350" eaLnBrk="1" hangingPunct="1">
              <a:buFont typeface="+mj-lt"/>
              <a:buAutoNum type="arabicPeriod"/>
              <a:defRPr/>
            </a:pPr>
            <a:r>
              <a:rPr lang="en-US" sz="2400" dirty="0" smtClean="0"/>
              <a:t>Questions &amp; Answers</a:t>
            </a:r>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CABD3070-B6F8-490A-8257-7FFA9BB574E9}" type="slidenum">
              <a:rPr lang="en-US" smtClean="0"/>
              <a:pPr>
                <a:defRPr/>
              </a:pPr>
              <a:t>3</a:t>
            </a:fld>
            <a:endParaRPr lang="en-US" dirty="0"/>
          </a:p>
        </p:txBody>
      </p:sp>
    </p:spTree>
    <p:extLst>
      <p:ext uri="{BB962C8B-B14F-4D97-AF65-F5344CB8AC3E}">
        <p14:creationId xmlns:p14="http://schemas.microsoft.com/office/powerpoint/2010/main" val="32253419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457200" y="381000"/>
            <a:ext cx="8229600" cy="685800"/>
          </a:xfrm>
        </p:spPr>
        <p:txBody>
          <a:bodyPr>
            <a:normAutofit fontScale="90000"/>
          </a:bodyPr>
          <a:lstStyle/>
          <a:p>
            <a:pPr eaLnBrk="1" hangingPunct="1"/>
            <a:r>
              <a:rPr lang="en-US" altLang="en-US" dirty="0" smtClean="0"/>
              <a:t>Materials Management &amp; Security</a:t>
            </a:r>
          </a:p>
        </p:txBody>
      </p:sp>
      <p:sp>
        <p:nvSpPr>
          <p:cNvPr id="81923" name="Content Placeholder 2"/>
          <p:cNvSpPr>
            <a:spLocks noGrp="1"/>
          </p:cNvSpPr>
          <p:nvPr>
            <p:ph idx="1"/>
          </p:nvPr>
        </p:nvSpPr>
        <p:spPr>
          <a:xfrm>
            <a:off x="264015" y="1790220"/>
            <a:ext cx="8229600" cy="4724400"/>
          </a:xfrm>
        </p:spPr>
        <p:txBody>
          <a:bodyPr>
            <a:normAutofit/>
          </a:bodyPr>
          <a:lstStyle/>
          <a:p>
            <a:pPr eaLnBrk="1" hangingPunct="1"/>
            <a:r>
              <a:rPr lang="en-US" altLang="en-US" sz="2000" dirty="0" smtClean="0"/>
              <a:t>The School Test Coordinator must count/document paper materials, test tickets, etc. before disseminating to examiners. </a:t>
            </a:r>
          </a:p>
          <a:p>
            <a:pPr eaLnBrk="1" hangingPunct="1"/>
            <a:r>
              <a:rPr lang="en-US" altLang="en-US" sz="2000" dirty="0" smtClean="0"/>
              <a:t>Examiners must verify count(s) upon receipt</a:t>
            </a:r>
            <a:r>
              <a:rPr lang="en-US" altLang="en-US" sz="2000" dirty="0"/>
              <a:t> </a:t>
            </a:r>
            <a:r>
              <a:rPr lang="en-US" altLang="en-US" sz="2000" dirty="0" smtClean="0"/>
              <a:t>and return.</a:t>
            </a:r>
          </a:p>
          <a:p>
            <a:pPr eaLnBrk="1" hangingPunct="1"/>
            <a:r>
              <a:rPr lang="en-US" altLang="en-US" sz="2000" b="1" dirty="0" smtClean="0"/>
              <a:t>Materials that are specific to a student </a:t>
            </a:r>
            <a:r>
              <a:rPr lang="en-US" altLang="en-US" sz="2000" dirty="0" smtClean="0"/>
              <a:t>(</a:t>
            </a:r>
            <a:r>
              <a:rPr lang="en-US" altLang="en-US" sz="2000" dirty="0" smtClean="0">
                <a:solidFill>
                  <a:srgbClr val="7030A0"/>
                </a:solidFill>
              </a:rPr>
              <a:t>answer documents, booklets, online test tickets, etc.) </a:t>
            </a:r>
            <a:r>
              <a:rPr lang="en-US" altLang="en-US" sz="2000" b="1" u="sng" dirty="0" smtClean="0"/>
              <a:t>MUST be given to the correct student</a:t>
            </a:r>
            <a:r>
              <a:rPr lang="en-US" altLang="en-US" sz="2000" b="1" dirty="0" smtClean="0"/>
              <a:t>.</a:t>
            </a:r>
          </a:p>
          <a:p>
            <a:pPr lvl="1"/>
            <a:r>
              <a:rPr lang="en-US" altLang="en-US" sz="1600" dirty="0" smtClean="0"/>
              <a:t>This is a staff error that we see much too frequently – watch this carefully.  Mistakes on this task can result in reporting errors that may be irreparable . . . With potentially negative impacts upon students . . . And potentially with financial costs to a district.</a:t>
            </a:r>
          </a:p>
          <a:p>
            <a:pPr eaLnBrk="1" hangingPunct="1"/>
            <a:r>
              <a:rPr lang="en-US" altLang="en-US" sz="2000" dirty="0" smtClean="0"/>
              <a:t>At the end of testing each day, the examiner must account for </a:t>
            </a:r>
            <a:r>
              <a:rPr lang="en-US" altLang="en-US" sz="2000" b="1" i="1" u="sng" dirty="0" smtClean="0"/>
              <a:t>all</a:t>
            </a:r>
            <a:r>
              <a:rPr lang="en-US" altLang="en-US" sz="2000" dirty="0" smtClean="0"/>
              <a:t> materials </a:t>
            </a:r>
            <a:r>
              <a:rPr lang="en-US" altLang="en-US" sz="2000" b="1" dirty="0" smtClean="0"/>
              <a:t>before dismissing students</a:t>
            </a:r>
            <a:r>
              <a:rPr lang="en-US" altLang="en-US" sz="2000" dirty="0" smtClean="0"/>
              <a:t>. </a:t>
            </a:r>
          </a:p>
          <a:p>
            <a:pPr eaLnBrk="1" hangingPunct="1"/>
            <a:r>
              <a:rPr lang="en-US" altLang="en-US" sz="2000" dirty="0" smtClean="0"/>
              <a:t>The School Test Coordinator must count and secure all materials as examiners check in the materials at the end of testing each day. </a:t>
            </a:r>
          </a:p>
          <a:p>
            <a:pPr eaLnBrk="1" hangingPunct="1"/>
            <a:endParaRPr lang="en-US" altLang="en-US" sz="2000" dirty="0" smtClean="0"/>
          </a:p>
          <a:p>
            <a:pPr eaLnBrk="1" hangingPunct="1"/>
            <a:endParaRPr lang="en-US" alt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2A0BA6C4-8838-4551-B1F5-E972EED0706A}" type="slidenum">
              <a:rPr lang="en-US" smtClean="0">
                <a:solidFill>
                  <a:prstClr val="black"/>
                </a:solidFill>
              </a:rPr>
              <a:pPr>
                <a:defRPr/>
              </a:pPr>
              <a:t>30</a:t>
            </a:fld>
            <a:endParaRPr lang="en-US" dirty="0">
              <a:solidFill>
                <a:prstClr val="black"/>
              </a:solidFill>
            </a:endParaRPr>
          </a:p>
        </p:txBody>
      </p:sp>
    </p:spTree>
    <p:extLst>
      <p:ext uri="{BB962C8B-B14F-4D97-AF65-F5344CB8AC3E}">
        <p14:creationId xmlns:p14="http://schemas.microsoft.com/office/powerpoint/2010/main" val="7768122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379926" y="333780"/>
            <a:ext cx="8229600" cy="792163"/>
          </a:xfrm>
        </p:spPr>
        <p:txBody>
          <a:bodyPr>
            <a:normAutofit fontScale="90000"/>
          </a:bodyPr>
          <a:lstStyle/>
          <a:p>
            <a:pPr eaLnBrk="1" hangingPunct="1"/>
            <a:r>
              <a:rPr lang="en-US" altLang="en-US" dirty="0" smtClean="0"/>
              <a:t>Materials Management &amp; Security</a:t>
            </a:r>
          </a:p>
        </p:txBody>
      </p:sp>
      <p:sp>
        <p:nvSpPr>
          <p:cNvPr id="82947" name="Content Placeholder 2"/>
          <p:cNvSpPr>
            <a:spLocks noGrp="1"/>
          </p:cNvSpPr>
          <p:nvPr>
            <p:ph idx="1"/>
          </p:nvPr>
        </p:nvSpPr>
        <p:spPr>
          <a:xfrm>
            <a:off x="160982" y="1714464"/>
            <a:ext cx="8286981" cy="4727283"/>
          </a:xfrm>
        </p:spPr>
        <p:txBody>
          <a:bodyPr>
            <a:noAutofit/>
          </a:bodyPr>
          <a:lstStyle/>
          <a:p>
            <a:pPr eaLnBrk="1" hangingPunct="1"/>
            <a:r>
              <a:rPr lang="en-US" altLang="en-US" sz="2000" dirty="0" smtClean="0"/>
              <a:t>Each school should have a process that outlines how, when, where tests are to be distributed and collected each testing day.</a:t>
            </a:r>
          </a:p>
          <a:p>
            <a:pPr lvl="1" eaLnBrk="1" hangingPunct="1"/>
            <a:r>
              <a:rPr lang="en-US" altLang="en-US" sz="1800" dirty="0" smtClean="0"/>
              <a:t>Schools should distribute materials to examiners immediately before testing (as close to “start time” as possible.</a:t>
            </a:r>
          </a:p>
          <a:p>
            <a:pPr lvl="1" eaLnBrk="1" hangingPunct="1"/>
            <a:r>
              <a:rPr lang="en-US" altLang="en-US" sz="1800" dirty="0" smtClean="0"/>
              <a:t>Schools should collect materials immediately at the conclusion of testing each day (or after each testing “period” or “session” if applicable).</a:t>
            </a:r>
          </a:p>
          <a:p>
            <a:pPr eaLnBrk="1" hangingPunct="1"/>
            <a:r>
              <a:rPr lang="en-US" altLang="en-US" sz="2000" dirty="0" smtClean="0"/>
              <a:t>A local school’s process must ensure that staff is in possession of test materials for only the amount time that is necessary to ensure a secure and successful test administration. </a:t>
            </a:r>
          </a:p>
          <a:p>
            <a:pPr lvl="1"/>
            <a:r>
              <a:rPr lang="en-US" altLang="en-US" sz="1800" dirty="0" smtClean="0"/>
              <a:t>For instance, if multiple sessions are conducted during the day, the morning session materials must be turned in after the morning session concludes.</a:t>
            </a:r>
          </a:p>
          <a:p>
            <a:pPr lvl="1"/>
            <a:r>
              <a:rPr lang="en-US" altLang="en-US" sz="1800" dirty="0" smtClean="0"/>
              <a:t>They cannot remain outside of the school’s secure storage until the end of afternoon testing.</a:t>
            </a:r>
          </a:p>
          <a:p>
            <a:pPr eaLnBrk="1" hangingPunct="1"/>
            <a:endParaRPr lang="en-US" alt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1CE973BB-7FD2-4F3F-979E-DEB492473627}" type="slidenum">
              <a:rPr lang="en-US" smtClean="0">
                <a:solidFill>
                  <a:prstClr val="black"/>
                </a:solidFill>
              </a:rPr>
              <a:pPr>
                <a:defRPr/>
              </a:pPr>
              <a:t>31</a:t>
            </a:fld>
            <a:endParaRPr lang="en-US" dirty="0">
              <a:solidFill>
                <a:prstClr val="black"/>
              </a:solidFill>
            </a:endParaRPr>
          </a:p>
        </p:txBody>
      </p:sp>
    </p:spTree>
    <p:extLst>
      <p:ext uri="{BB962C8B-B14F-4D97-AF65-F5344CB8AC3E}">
        <p14:creationId xmlns:p14="http://schemas.microsoft.com/office/powerpoint/2010/main" val="38413021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457200" y="350838"/>
            <a:ext cx="8229600" cy="563562"/>
          </a:xfrm>
        </p:spPr>
        <p:txBody>
          <a:bodyPr>
            <a:normAutofit fontScale="90000"/>
          </a:bodyPr>
          <a:lstStyle/>
          <a:p>
            <a:pPr eaLnBrk="1" hangingPunct="1"/>
            <a:r>
              <a:rPr lang="en-US" altLang="en-US" dirty="0" smtClean="0"/>
              <a:t>Materials Management &amp; Security</a:t>
            </a:r>
          </a:p>
        </p:txBody>
      </p:sp>
      <p:sp>
        <p:nvSpPr>
          <p:cNvPr id="3" name="Content Placeholder 2"/>
          <p:cNvSpPr>
            <a:spLocks noGrp="1"/>
          </p:cNvSpPr>
          <p:nvPr>
            <p:ph idx="1"/>
          </p:nvPr>
        </p:nvSpPr>
        <p:spPr>
          <a:xfrm>
            <a:off x="405684" y="1558172"/>
            <a:ext cx="8229600" cy="4525963"/>
          </a:xfrm>
        </p:spPr>
        <p:txBody>
          <a:bodyPr rtlCol="0">
            <a:noAutofit/>
          </a:bodyPr>
          <a:lstStyle/>
          <a:p>
            <a:pPr eaLnBrk="1" fontAlgn="auto" hangingPunct="1">
              <a:spcAft>
                <a:spcPts val="0"/>
              </a:spcAft>
              <a:buFont typeface="Arial" pitchFamily="34" charset="0"/>
              <a:buChar char="•"/>
              <a:defRPr/>
            </a:pPr>
            <a:r>
              <a:rPr lang="en-US" sz="2000" dirty="0"/>
              <a:t>P</a:t>
            </a:r>
            <a:r>
              <a:rPr lang="en-US" sz="2000" dirty="0" smtClean="0"/>
              <a:t>ersonnel are prohibited from reviewing contents of test booklets.*</a:t>
            </a:r>
          </a:p>
          <a:p>
            <a:pPr eaLnBrk="1" fontAlgn="auto" hangingPunct="1">
              <a:spcAft>
                <a:spcPts val="0"/>
              </a:spcAft>
              <a:buFont typeface="Arial" pitchFamily="34" charset="0"/>
              <a:buChar char="•"/>
              <a:defRPr/>
            </a:pPr>
            <a:r>
              <a:rPr lang="en-US" sz="2000" dirty="0" smtClean="0"/>
              <a:t>Neither students or parents may be involved in the counting, preparation, and dissemination of materials.  This is a role reserved exclusively for the appropriate staff.</a:t>
            </a:r>
            <a:endParaRPr lang="en-US" sz="2000" dirty="0"/>
          </a:p>
          <a:p>
            <a:pPr eaLnBrk="1" fontAlgn="auto" hangingPunct="1">
              <a:spcAft>
                <a:spcPts val="0"/>
              </a:spcAft>
              <a:buFont typeface="Arial" pitchFamily="34" charset="0"/>
              <a:buChar char="•"/>
              <a:defRPr/>
            </a:pPr>
            <a:r>
              <a:rPr lang="en-US" sz="2000" dirty="0" smtClean="0"/>
              <a:t>Do </a:t>
            </a:r>
            <a:r>
              <a:rPr lang="en-US" sz="2000" dirty="0"/>
              <a:t>not copy </a:t>
            </a:r>
            <a:r>
              <a:rPr lang="en-US" sz="2000" dirty="0" smtClean="0"/>
              <a:t>any secure test materials.</a:t>
            </a:r>
          </a:p>
          <a:p>
            <a:pPr eaLnBrk="1" fontAlgn="auto" hangingPunct="1">
              <a:spcAft>
                <a:spcPts val="0"/>
              </a:spcAft>
              <a:buFont typeface="Arial" pitchFamily="34" charset="0"/>
              <a:buChar char="•"/>
              <a:defRPr/>
            </a:pPr>
            <a:r>
              <a:rPr lang="en-US" sz="2000" b="1" dirty="0"/>
              <a:t>The </a:t>
            </a:r>
            <a:r>
              <a:rPr lang="en-US" sz="2000" b="1" dirty="0" smtClean="0"/>
              <a:t>use, </a:t>
            </a:r>
            <a:r>
              <a:rPr lang="en-US" sz="2000" b="1" dirty="0"/>
              <a:t>or intended use, </a:t>
            </a:r>
            <a:r>
              <a:rPr lang="en-US" sz="2000" b="1" dirty="0" smtClean="0"/>
              <a:t>by a student of </a:t>
            </a:r>
            <a:r>
              <a:rPr lang="en-US" sz="2000" b="1" dirty="0"/>
              <a:t>an electronic device to photograph, post, retain, or share information/images from any portion of a secure test booklet and/or answer document will result in invalidation</a:t>
            </a:r>
            <a:r>
              <a:rPr lang="en-US" sz="2000" b="1" dirty="0" smtClean="0"/>
              <a:t>.</a:t>
            </a:r>
          </a:p>
          <a:p>
            <a:pPr lvl="1">
              <a:defRPr/>
            </a:pPr>
            <a:r>
              <a:rPr lang="en-US" sz="1800" dirty="0" smtClean="0"/>
              <a:t>This includes screenshots of online test forms.</a:t>
            </a:r>
            <a:endParaRPr lang="en-US" sz="1800" dirty="0"/>
          </a:p>
          <a:p>
            <a:pPr eaLnBrk="1" fontAlgn="auto" hangingPunct="1">
              <a:spcAft>
                <a:spcPts val="0"/>
              </a:spcAft>
              <a:buFont typeface="Arial" pitchFamily="34" charset="0"/>
              <a:buChar char="•"/>
              <a:defRPr/>
            </a:pPr>
            <a:r>
              <a:rPr lang="en-US" sz="2000" dirty="0" smtClean="0"/>
              <a:t>Monitor students.</a:t>
            </a:r>
          </a:p>
          <a:p>
            <a:pPr marL="0" indent="0" eaLnBrk="1" fontAlgn="auto" hangingPunct="1">
              <a:spcAft>
                <a:spcPts val="0"/>
              </a:spcAft>
              <a:buNone/>
              <a:defRPr/>
            </a:pPr>
            <a:endParaRPr lang="en-US" sz="2000" dirty="0" smtClean="0"/>
          </a:p>
          <a:p>
            <a:pPr marL="57150" indent="0" eaLnBrk="1" fontAlgn="auto" hangingPunct="1">
              <a:spcAft>
                <a:spcPts val="0"/>
              </a:spcAft>
              <a:buFont typeface="Arial" charset="0"/>
              <a:buNone/>
              <a:defRPr/>
            </a:pPr>
            <a:r>
              <a:rPr lang="en-US" sz="1800" dirty="0" smtClean="0">
                <a:solidFill>
                  <a:srgbClr val="7030A0"/>
                </a:solidFill>
              </a:rPr>
              <a:t>*Interpreters for the hearing impaired may review in advance, with supervision, to plan for administration. </a:t>
            </a:r>
            <a:endParaRPr lang="en-US" sz="1800" dirty="0">
              <a:solidFill>
                <a:srgbClr val="7030A0"/>
              </a:solidFill>
            </a:endParaRPr>
          </a:p>
          <a:p>
            <a:pPr eaLnBrk="1" fontAlgn="auto" hangingPunct="1">
              <a:spcAft>
                <a:spcPts val="0"/>
              </a:spcAft>
              <a:buFont typeface="Arial" pitchFamily="34" charset="0"/>
              <a:buNone/>
              <a:defRPr/>
            </a:pPr>
            <a:endParaRPr 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B3E914BF-0045-4DD6-A938-B64ECC246ED7}" type="slidenum">
              <a:rPr lang="en-US" smtClean="0"/>
              <a:pPr>
                <a:defRPr/>
              </a:pPr>
              <a:t>32</a:t>
            </a:fld>
            <a:endParaRPr lang="en-US" dirty="0"/>
          </a:p>
        </p:txBody>
      </p:sp>
    </p:spTree>
    <p:extLst>
      <p:ext uri="{BB962C8B-B14F-4D97-AF65-F5344CB8AC3E}">
        <p14:creationId xmlns:p14="http://schemas.microsoft.com/office/powerpoint/2010/main" val="2374075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altLang="en-US" dirty="0" smtClean="0"/>
              <a:t>Materials:  Pre-ID Labels</a:t>
            </a:r>
          </a:p>
        </p:txBody>
      </p:sp>
      <p:sp>
        <p:nvSpPr>
          <p:cNvPr id="84995" name="Content Placeholder 2"/>
          <p:cNvSpPr>
            <a:spLocks noGrp="1"/>
          </p:cNvSpPr>
          <p:nvPr>
            <p:ph idx="1"/>
          </p:nvPr>
        </p:nvSpPr>
        <p:spPr>
          <a:xfrm>
            <a:off x="238257" y="2003745"/>
            <a:ext cx="8229600" cy="4525963"/>
          </a:xfrm>
        </p:spPr>
        <p:txBody>
          <a:bodyPr/>
          <a:lstStyle/>
          <a:p>
            <a:pPr eaLnBrk="1" hangingPunct="1"/>
            <a:r>
              <a:rPr lang="en-US" altLang="en-US" sz="2800" dirty="0" smtClean="0"/>
              <a:t>Pre-ID labels (where provided) must be used to provide accurate student information for state tests. </a:t>
            </a:r>
          </a:p>
          <a:p>
            <a:pPr lvl="1" eaLnBrk="1" hangingPunct="1"/>
            <a:r>
              <a:rPr lang="en-US" altLang="en-US" dirty="0" smtClean="0"/>
              <a:t>Refer to the </a:t>
            </a:r>
            <a:r>
              <a:rPr lang="en-US" altLang="en-US" i="1" dirty="0" smtClean="0"/>
              <a:t>Test Coordinator’s </a:t>
            </a:r>
            <a:r>
              <a:rPr lang="en-US" altLang="en-US" dirty="0" smtClean="0"/>
              <a:t>and </a:t>
            </a:r>
            <a:r>
              <a:rPr lang="en-US" altLang="en-US" i="1" dirty="0" smtClean="0"/>
              <a:t>Examiner’s </a:t>
            </a:r>
            <a:r>
              <a:rPr lang="en-US" altLang="en-US" dirty="0" smtClean="0"/>
              <a:t>manuals for current information on use of labels specific to each test. </a:t>
            </a:r>
          </a:p>
          <a:p>
            <a:pPr lvl="1" eaLnBrk="1" hangingPunct="1"/>
            <a:r>
              <a:rPr lang="en-US" altLang="en-US" dirty="0" smtClean="0"/>
              <a:t>Labels with incorrect information should not be used (and should be securely destroyed). </a:t>
            </a:r>
          </a:p>
          <a:p>
            <a:pPr lvl="1" eaLnBrk="1" hangingPunct="1"/>
            <a:r>
              <a:rPr lang="en-US" altLang="en-US" dirty="0" smtClean="0"/>
              <a:t>Labels should be applied to answer documents prior to administration.  Once applied, the answer document is considered secure.</a:t>
            </a:r>
            <a:endParaRPr lang="en-US" altLang="en-US" i="1" dirty="0" smtClean="0"/>
          </a:p>
          <a:p>
            <a:pPr lvl="1" eaLnBrk="1" hangingPunct="1">
              <a:buFont typeface="Arial" charset="0"/>
              <a:buNone/>
            </a:pPr>
            <a:endParaRPr lang="en-US" alt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42CEFB42-B821-42B3-B4E1-CA7AC01B1DFE}" type="slidenum">
              <a:rPr lang="en-US" smtClean="0">
                <a:solidFill>
                  <a:prstClr val="black"/>
                </a:solidFill>
              </a:rPr>
              <a:pPr>
                <a:defRPr/>
              </a:pPr>
              <a:t>33</a:t>
            </a:fld>
            <a:endParaRPr lang="en-US" dirty="0">
              <a:solidFill>
                <a:prstClr val="black"/>
              </a:solidFill>
            </a:endParaRPr>
          </a:p>
        </p:txBody>
      </p:sp>
    </p:spTree>
    <p:extLst>
      <p:ext uri="{BB962C8B-B14F-4D97-AF65-F5344CB8AC3E}">
        <p14:creationId xmlns:p14="http://schemas.microsoft.com/office/powerpoint/2010/main" val="31310181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186744" y="399245"/>
            <a:ext cx="8229600" cy="762000"/>
          </a:xfrm>
        </p:spPr>
        <p:txBody>
          <a:bodyPr/>
          <a:lstStyle/>
          <a:p>
            <a:pPr eaLnBrk="1" hangingPunct="1"/>
            <a:r>
              <a:rPr lang="en-US" altLang="en-US" dirty="0" smtClean="0"/>
              <a:t>Training Plan</a:t>
            </a:r>
          </a:p>
        </p:txBody>
      </p:sp>
      <p:sp>
        <p:nvSpPr>
          <p:cNvPr id="86019" name="Content Placeholder 2"/>
          <p:cNvSpPr>
            <a:spLocks noGrp="1"/>
          </p:cNvSpPr>
          <p:nvPr>
            <p:ph idx="1"/>
          </p:nvPr>
        </p:nvSpPr>
        <p:spPr>
          <a:xfrm>
            <a:off x="173862" y="1442434"/>
            <a:ext cx="8229600" cy="5168726"/>
          </a:xfrm>
        </p:spPr>
        <p:txBody>
          <a:bodyPr/>
          <a:lstStyle/>
          <a:p>
            <a:pPr eaLnBrk="1" hangingPunct="1"/>
            <a:r>
              <a:rPr lang="en-US" altLang="en-US" sz="2100" dirty="0" smtClean="0"/>
              <a:t>The STC must develop and implement a district plan for training for </a:t>
            </a:r>
            <a:r>
              <a:rPr lang="en-US" altLang="en-US" sz="2100" b="1" dirty="0" smtClean="0"/>
              <a:t>each</a:t>
            </a:r>
            <a:r>
              <a:rPr lang="en-US" altLang="en-US" sz="2100" dirty="0" smtClean="0"/>
              <a:t> specific assessment program. </a:t>
            </a:r>
          </a:p>
          <a:p>
            <a:pPr eaLnBrk="1" hangingPunct="1"/>
            <a:r>
              <a:rPr lang="en-US" altLang="en-US" sz="2100" dirty="0" smtClean="0"/>
              <a:t>Remember, online test administration requires the delivery of very detailed information that differs from the training that most are familiar with (for paper/pencil testing).</a:t>
            </a:r>
          </a:p>
          <a:p>
            <a:pPr lvl="1"/>
            <a:r>
              <a:rPr lang="en-US" altLang="en-US" sz="1700" dirty="0" smtClean="0"/>
              <a:t>Additionally, it may require the inclusion of staff members who were not included in trainings before – such as technology specialists, etc. </a:t>
            </a:r>
          </a:p>
          <a:p>
            <a:pPr eaLnBrk="1" hangingPunct="1"/>
            <a:r>
              <a:rPr lang="en-US" altLang="en-US" sz="2100" dirty="0" smtClean="0"/>
              <a:t>Maintain detailed attendance records with the name of each participant, responsibility, date of training, and name of assessment.</a:t>
            </a:r>
          </a:p>
          <a:p>
            <a:pPr eaLnBrk="1" hangingPunct="1"/>
            <a:r>
              <a:rPr lang="en-US" altLang="en-US" sz="2100" dirty="0" smtClean="0"/>
              <a:t>Develop a specific plan for implementing accommodations including:</a:t>
            </a:r>
          </a:p>
          <a:p>
            <a:pPr lvl="1" eaLnBrk="1" hangingPunct="1"/>
            <a:r>
              <a:rPr lang="en-US" altLang="en-US" sz="2100" dirty="0" smtClean="0"/>
              <a:t>ensuring students receive the </a:t>
            </a:r>
            <a:r>
              <a:rPr lang="en-US" altLang="en-US" sz="2100" u="sng" dirty="0" smtClean="0"/>
              <a:t>right</a:t>
            </a:r>
            <a:r>
              <a:rPr lang="en-US" altLang="en-US" sz="2100" dirty="0" smtClean="0"/>
              <a:t> accommodations</a:t>
            </a:r>
          </a:p>
          <a:p>
            <a:pPr lvl="1" eaLnBrk="1" hangingPunct="1"/>
            <a:r>
              <a:rPr lang="en-US" altLang="en-US" sz="2100" dirty="0" smtClean="0"/>
              <a:t>ensuring the examiner administers the accommodation appropriately and that any necessary logistics, materials, peripherals are considered</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A2B3885-3987-4396-8982-4BCAECB8CA4F}" type="slidenum">
              <a:rPr lang="en-US" smtClean="0"/>
              <a:pPr>
                <a:defRPr/>
              </a:pPr>
              <a:t>34</a:t>
            </a:fld>
            <a:endParaRPr lang="en-US" dirty="0"/>
          </a:p>
        </p:txBody>
      </p:sp>
    </p:spTree>
    <p:extLst>
      <p:ext uri="{BB962C8B-B14F-4D97-AF65-F5344CB8AC3E}">
        <p14:creationId xmlns:p14="http://schemas.microsoft.com/office/powerpoint/2010/main" val="3017523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186744" y="622367"/>
            <a:ext cx="8229600" cy="411162"/>
          </a:xfrm>
        </p:spPr>
        <p:txBody>
          <a:bodyPr>
            <a:normAutofit fontScale="90000"/>
          </a:bodyPr>
          <a:lstStyle/>
          <a:p>
            <a:pPr eaLnBrk="1" hangingPunct="1"/>
            <a:r>
              <a:rPr lang="en-US" altLang="en-US" dirty="0" smtClean="0"/>
              <a:t>Importance of Training Materials</a:t>
            </a:r>
          </a:p>
        </p:txBody>
      </p:sp>
      <p:sp>
        <p:nvSpPr>
          <p:cNvPr id="60419" name="Content Placeholder 2"/>
          <p:cNvSpPr>
            <a:spLocks noGrp="1"/>
          </p:cNvSpPr>
          <p:nvPr>
            <p:ph idx="1"/>
          </p:nvPr>
        </p:nvSpPr>
        <p:spPr>
          <a:xfrm>
            <a:off x="276894" y="1792320"/>
            <a:ext cx="8229600" cy="4525963"/>
          </a:xfrm>
        </p:spPr>
        <p:txBody>
          <a:bodyPr>
            <a:normAutofit/>
          </a:bodyPr>
          <a:lstStyle/>
          <a:p>
            <a:pPr marL="0" indent="0" eaLnBrk="1" hangingPunct="1">
              <a:buFont typeface="Arial" charset="0"/>
              <a:buNone/>
              <a:defRPr/>
            </a:pPr>
            <a:r>
              <a:rPr lang="en-US" sz="2400" dirty="0" smtClean="0"/>
              <a:t>Prior to and during test administrations, please refer to the following resources:</a:t>
            </a:r>
          </a:p>
          <a:p>
            <a:pPr lvl="1" eaLnBrk="1" hangingPunct="1">
              <a:defRPr/>
            </a:pPr>
            <a:r>
              <a:rPr lang="en-US" i="1" dirty="0" smtClean="0"/>
              <a:t>Student Assessment Handbook</a:t>
            </a:r>
          </a:p>
          <a:p>
            <a:pPr lvl="1" eaLnBrk="1" hangingPunct="1">
              <a:defRPr/>
            </a:pPr>
            <a:r>
              <a:rPr lang="en-US" i="1" dirty="0" smtClean="0"/>
              <a:t>Examiner’s Manuals (paper/pencil &amp; online)</a:t>
            </a:r>
          </a:p>
          <a:p>
            <a:pPr lvl="1" eaLnBrk="1" hangingPunct="1">
              <a:defRPr/>
            </a:pPr>
            <a:r>
              <a:rPr lang="en-US" i="1" dirty="0" smtClean="0"/>
              <a:t>Test Coordinator’s Manuals (paper/pencil &amp; online)</a:t>
            </a:r>
          </a:p>
          <a:p>
            <a:pPr lvl="1" eaLnBrk="1" hangingPunct="1">
              <a:defRPr/>
            </a:pPr>
            <a:r>
              <a:rPr lang="en-US" i="1" dirty="0" smtClean="0"/>
              <a:t>Accommodations Manual</a:t>
            </a:r>
          </a:p>
          <a:p>
            <a:pPr lvl="1" eaLnBrk="1" hangingPunct="1">
              <a:defRPr/>
            </a:pPr>
            <a:r>
              <a:rPr lang="en-US" i="1" dirty="0" smtClean="0"/>
              <a:t>Pre-Administration Webinars</a:t>
            </a:r>
          </a:p>
          <a:p>
            <a:pPr lvl="1" eaLnBrk="1" hangingPunct="1">
              <a:defRPr/>
            </a:pPr>
            <a:r>
              <a:rPr lang="en-US" i="1" dirty="0" smtClean="0"/>
              <a:t>Online Platform Webinars, Viewing of posted “how-to” modules, User Guides, Readiness Checks, etc.</a:t>
            </a:r>
          </a:p>
          <a:p>
            <a:pPr eaLnBrk="1" hangingPunct="1">
              <a:defRPr/>
            </a:pPr>
            <a:endParaRPr lang="en-US" sz="2400" dirty="0" smtClean="0"/>
          </a:p>
          <a:p>
            <a:pPr lvl="1" eaLnBrk="1" hangingPunct="1">
              <a:buFont typeface="Arial" charset="0"/>
              <a:buNone/>
              <a:defRPr/>
            </a:pPr>
            <a:endParaRPr lang="en-US" sz="2000" dirty="0" smtClean="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4CC5AEEF-706E-4D77-BD54-B88F3C62DCE0}" type="slidenum">
              <a:rPr lang="en-US" smtClean="0"/>
              <a:pPr>
                <a:defRPr/>
              </a:pPr>
              <a:t>35</a:t>
            </a:fld>
            <a:endParaRPr lang="en-US" dirty="0"/>
          </a:p>
        </p:txBody>
      </p:sp>
    </p:spTree>
    <p:extLst>
      <p:ext uri="{BB962C8B-B14F-4D97-AF65-F5344CB8AC3E}">
        <p14:creationId xmlns:p14="http://schemas.microsoft.com/office/powerpoint/2010/main" val="42944913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3"/>
          <p:cNvSpPr>
            <a:spLocks noGrp="1"/>
          </p:cNvSpPr>
          <p:nvPr>
            <p:ph type="title"/>
          </p:nvPr>
        </p:nvSpPr>
        <p:spPr>
          <a:xfrm>
            <a:off x="152400" y="76200"/>
            <a:ext cx="8839200" cy="1143000"/>
          </a:xfrm>
        </p:spPr>
        <p:txBody>
          <a:bodyPr>
            <a:normAutofit fontScale="90000"/>
          </a:bodyPr>
          <a:lstStyle/>
          <a:p>
            <a:pPr eaLnBrk="1" hangingPunct="1"/>
            <a:r>
              <a:rPr lang="en-US" altLang="en-US" dirty="0" smtClean="0"/>
              <a:t>Planning for a Conducive Environment </a:t>
            </a:r>
          </a:p>
        </p:txBody>
      </p:sp>
      <p:sp>
        <p:nvSpPr>
          <p:cNvPr id="88067" name="Content Placeholder 4"/>
          <p:cNvSpPr>
            <a:spLocks noGrp="1"/>
          </p:cNvSpPr>
          <p:nvPr>
            <p:ph idx="1"/>
          </p:nvPr>
        </p:nvSpPr>
        <p:spPr>
          <a:xfrm>
            <a:off x="328410" y="1581995"/>
            <a:ext cx="8229600" cy="4648200"/>
          </a:xfrm>
        </p:spPr>
        <p:txBody>
          <a:bodyPr>
            <a:normAutofit lnSpcReduction="10000"/>
          </a:bodyPr>
          <a:lstStyle/>
          <a:p>
            <a:r>
              <a:rPr lang="en-US" altLang="en-US" sz="2400" dirty="0" smtClean="0"/>
              <a:t>Ensure that seating spaces and writing surfaces are large enough. </a:t>
            </a:r>
          </a:p>
          <a:p>
            <a:pPr eaLnBrk="1" hangingPunct="1"/>
            <a:r>
              <a:rPr lang="en-US" altLang="en-US" sz="2400" dirty="0" smtClean="0"/>
              <a:t>Seating arranged to prevent cheating to the greatest degree possible. </a:t>
            </a:r>
          </a:p>
          <a:p>
            <a:pPr eaLnBrk="1" hangingPunct="1"/>
            <a:r>
              <a:rPr lang="en-US" altLang="en-US" sz="2400" dirty="0" smtClean="0"/>
              <a:t>No cell phones or other electronic devices in the test setting. </a:t>
            </a:r>
          </a:p>
          <a:p>
            <a:pPr eaLnBrk="1" hangingPunct="1"/>
            <a:r>
              <a:rPr lang="en-US" altLang="en-US" sz="2400" dirty="0" smtClean="0"/>
              <a:t>No. 2 Pencils - Each student should have two No. 2 pencils with erasers on test days. However, there should be a supply of extra pencils and erasers available. </a:t>
            </a:r>
          </a:p>
          <a:p>
            <a:pPr eaLnBrk="1" hangingPunct="1"/>
            <a:r>
              <a:rPr lang="en-US" altLang="en-US" sz="2400" dirty="0" smtClean="0"/>
              <a:t>Keep a timing device visible - you should have a clock or watch to keep track of time during test administration. </a:t>
            </a:r>
          </a:p>
          <a:p>
            <a:pPr eaLnBrk="1" hangingPunct="1"/>
            <a:r>
              <a:rPr lang="en-US" altLang="en-US" sz="2400" dirty="0" smtClean="0"/>
              <a:t>Prior to testing, make a plan for students who finish early, arrive late, appear to be (or become) ill, etc.</a:t>
            </a:r>
          </a:p>
          <a:p>
            <a:pPr eaLnBrk="1" hangingPunct="1">
              <a:buFont typeface="Arial" charset="0"/>
              <a:buNone/>
            </a:pPr>
            <a:endParaRPr lang="en-US" altLang="en-US" sz="2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3A35FEBA-901E-4D35-9917-605D28550AAE}" type="slidenum">
              <a:rPr lang="en-US" smtClean="0"/>
              <a:pPr>
                <a:defRPr/>
              </a:pPr>
              <a:t>36</a:t>
            </a:fld>
            <a:endParaRPr lang="en-US" dirty="0"/>
          </a:p>
        </p:txBody>
      </p:sp>
    </p:spTree>
    <p:extLst>
      <p:ext uri="{BB962C8B-B14F-4D97-AF65-F5344CB8AC3E}">
        <p14:creationId xmlns:p14="http://schemas.microsoft.com/office/powerpoint/2010/main" val="16244381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102352" y="300736"/>
            <a:ext cx="8229600" cy="563562"/>
          </a:xfrm>
        </p:spPr>
        <p:txBody>
          <a:bodyPr>
            <a:noAutofit/>
          </a:bodyPr>
          <a:lstStyle/>
          <a:p>
            <a:r>
              <a:rPr lang="en-US" altLang="en-US" sz="4000" dirty="0" smtClean="0"/>
              <a:t>Online Testing Implications</a:t>
            </a:r>
          </a:p>
        </p:txBody>
      </p:sp>
      <p:sp>
        <p:nvSpPr>
          <p:cNvPr id="71683" name="Content Placeholder 2"/>
          <p:cNvSpPr>
            <a:spLocks noGrp="1"/>
          </p:cNvSpPr>
          <p:nvPr>
            <p:ph idx="1"/>
          </p:nvPr>
        </p:nvSpPr>
        <p:spPr>
          <a:xfrm>
            <a:off x="10731" y="1505110"/>
            <a:ext cx="8614654" cy="5195952"/>
          </a:xfrm>
        </p:spPr>
        <p:txBody>
          <a:bodyPr>
            <a:noAutofit/>
          </a:bodyPr>
          <a:lstStyle/>
          <a:p>
            <a:pPr marL="0" indent="0">
              <a:buNone/>
              <a:defRPr/>
            </a:pPr>
            <a:r>
              <a:rPr lang="en-US" sz="1800" dirty="0" smtClean="0"/>
              <a:t>For systems (and GaDOE as well) many lessons have been learned through Year 1 of Georgia Milestones (and previous years of online testing in other programs):</a:t>
            </a:r>
          </a:p>
          <a:p>
            <a:pPr>
              <a:defRPr/>
            </a:pPr>
            <a:r>
              <a:rPr lang="en-US" sz="1800" dirty="0" smtClean="0"/>
              <a:t>Technology hardware, requirements, support needs, local bandwidth, proximity to wireless routers, and capacity.</a:t>
            </a:r>
          </a:p>
          <a:p>
            <a:pPr>
              <a:defRPr/>
            </a:pPr>
            <a:r>
              <a:rPr lang="en-US" sz="1800" dirty="0" smtClean="0"/>
              <a:t>Conducting more than one session per day (AM and PM, AM,  PM, etc.) . . . testing on Mondays and Fridays, etc.</a:t>
            </a:r>
          </a:p>
          <a:p>
            <a:pPr>
              <a:defRPr/>
            </a:pPr>
            <a:r>
              <a:rPr lang="en-US" sz="1800" dirty="0" smtClean="0"/>
              <a:t>“Cycling” students through test settings where technology is housed</a:t>
            </a:r>
          </a:p>
          <a:p>
            <a:pPr>
              <a:defRPr/>
            </a:pPr>
            <a:r>
              <a:rPr lang="en-US" sz="1800" dirty="0" smtClean="0"/>
              <a:t>Seating/space considerations</a:t>
            </a:r>
          </a:p>
          <a:p>
            <a:pPr>
              <a:defRPr/>
            </a:pPr>
            <a:r>
              <a:rPr lang="en-US" sz="1800" dirty="0" smtClean="0"/>
              <a:t>Securing log-ins, passwords, etc.</a:t>
            </a:r>
          </a:p>
          <a:p>
            <a:pPr>
              <a:defRPr/>
            </a:pPr>
            <a:r>
              <a:rPr lang="en-US" sz="1800" dirty="0" smtClean="0"/>
              <a:t>Proficiency of staff and students with technology and diligent participation in trainings and follow-up activities</a:t>
            </a:r>
          </a:p>
          <a:p>
            <a:pPr>
              <a:defRPr/>
            </a:pPr>
            <a:r>
              <a:rPr lang="en-US" sz="1800" dirty="0" smtClean="0"/>
              <a:t>Contingency planning for both expected and unexpected events such as power outages, monitoring weather during testing windows, Internet Service Provider (ISP) interruptions, construction in or near a school, etc.</a:t>
            </a:r>
            <a:endParaRPr lang="en-US" sz="2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BB4E8E0-094F-4D8E-B19C-E20606BEEC04}" type="slidenum">
              <a:rPr lang="en-US" smtClean="0"/>
              <a:pPr>
                <a:defRPr/>
              </a:pPr>
              <a:t>37</a:t>
            </a:fld>
            <a:endParaRPr lang="en-US" dirty="0"/>
          </a:p>
        </p:txBody>
      </p:sp>
    </p:spTree>
    <p:extLst>
      <p:ext uri="{BB962C8B-B14F-4D97-AF65-F5344CB8AC3E}">
        <p14:creationId xmlns:p14="http://schemas.microsoft.com/office/powerpoint/2010/main" val="3473605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274638"/>
            <a:ext cx="8229600" cy="715962"/>
          </a:xfrm>
        </p:spPr>
        <p:txBody>
          <a:bodyPr>
            <a:normAutofit fontScale="90000"/>
          </a:bodyPr>
          <a:lstStyle/>
          <a:p>
            <a:pPr eaLnBrk="1" hangingPunct="1"/>
            <a:r>
              <a:rPr lang="en-US" altLang="en-US" sz="4800" dirty="0" smtClean="0"/>
              <a:t>Materials:  Resources</a:t>
            </a:r>
          </a:p>
        </p:txBody>
      </p:sp>
      <p:sp>
        <p:nvSpPr>
          <p:cNvPr id="90115" name="Content Placeholder 2"/>
          <p:cNvSpPr>
            <a:spLocks noGrp="1"/>
          </p:cNvSpPr>
          <p:nvPr>
            <p:ph idx="1"/>
          </p:nvPr>
        </p:nvSpPr>
        <p:spPr>
          <a:xfrm>
            <a:off x="457200" y="1295400"/>
            <a:ext cx="8229600" cy="4525963"/>
          </a:xfrm>
        </p:spPr>
        <p:txBody>
          <a:bodyPr/>
          <a:lstStyle/>
          <a:p>
            <a:pPr eaLnBrk="1" hangingPunct="1">
              <a:buFont typeface="Arial" charset="0"/>
              <a:buNone/>
            </a:pPr>
            <a:r>
              <a:rPr lang="en-US" altLang="en-US" sz="2800" dirty="0" smtClean="0"/>
              <a:t>RESOURCES AND AIDS</a:t>
            </a:r>
          </a:p>
          <a:p>
            <a:pPr eaLnBrk="1" hangingPunct="1"/>
            <a:r>
              <a:rPr lang="en-US" altLang="en-US" sz="2400" dirty="0" smtClean="0"/>
              <a:t>No dictionaries(*), textbooks, or other aids and/or resources that would provide assistance.</a:t>
            </a:r>
          </a:p>
          <a:p>
            <a:pPr lvl="1"/>
            <a:r>
              <a:rPr lang="en-US" altLang="en-US" sz="2000" i="1" dirty="0" smtClean="0"/>
              <a:t>*EL Word to Word Dictionaries would be an exception to this if prescribed in an EL-TPC plan</a:t>
            </a:r>
          </a:p>
          <a:p>
            <a:pPr eaLnBrk="1" hangingPunct="1"/>
            <a:r>
              <a:rPr lang="en-US" altLang="en-US" sz="2400" dirty="0" smtClean="0"/>
              <a:t>Any instructional materials that are displayed in the room, such as posters, </a:t>
            </a:r>
            <a:r>
              <a:rPr lang="en-US" altLang="en-US" sz="2400" b="1" dirty="0" smtClean="0"/>
              <a:t>must </a:t>
            </a:r>
            <a:r>
              <a:rPr lang="en-US" altLang="en-US" sz="2400" dirty="0" smtClean="0"/>
              <a:t>be covered or removed during testing.</a:t>
            </a:r>
          </a:p>
          <a:p>
            <a:pPr lvl="1"/>
            <a:r>
              <a:rPr lang="en-US" altLang="en-US" sz="2000" dirty="0" smtClean="0"/>
              <a:t>We continue to have multiple irregularities on this front each year . . . Including invalidations of entire test settings.</a:t>
            </a:r>
          </a:p>
          <a:p>
            <a:pPr eaLnBrk="1" hangingPunct="1"/>
            <a:r>
              <a:rPr lang="en-US" altLang="en-US" sz="2400" dirty="0" smtClean="0"/>
              <a:t>Review calculator policies carefully.</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DA67E4A9-CF80-40A5-A746-7162D763F0D8}" type="slidenum">
              <a:rPr lang="en-US" smtClean="0"/>
              <a:pPr>
                <a:defRPr/>
              </a:pPr>
              <a:t>38</a:t>
            </a:fld>
            <a:endParaRPr lang="en-US" dirty="0"/>
          </a:p>
        </p:txBody>
      </p:sp>
    </p:spTree>
    <p:extLst>
      <p:ext uri="{BB962C8B-B14F-4D97-AF65-F5344CB8AC3E}">
        <p14:creationId xmlns:p14="http://schemas.microsoft.com/office/powerpoint/2010/main" val="10191334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238257" y="274638"/>
            <a:ext cx="8229600" cy="715962"/>
          </a:xfrm>
        </p:spPr>
        <p:txBody>
          <a:bodyPr>
            <a:normAutofit/>
          </a:bodyPr>
          <a:lstStyle/>
          <a:p>
            <a:pPr eaLnBrk="1" hangingPunct="1"/>
            <a:r>
              <a:rPr lang="en-US" altLang="en-US" sz="4000" dirty="0" smtClean="0"/>
              <a:t>Roles and Responsibilities</a:t>
            </a:r>
          </a:p>
        </p:txBody>
      </p:sp>
      <p:sp>
        <p:nvSpPr>
          <p:cNvPr id="92163" name="Content Placeholder 2"/>
          <p:cNvSpPr>
            <a:spLocks noGrp="1"/>
          </p:cNvSpPr>
          <p:nvPr>
            <p:ph idx="1"/>
          </p:nvPr>
        </p:nvSpPr>
        <p:spPr>
          <a:xfrm>
            <a:off x="-19323" y="1692047"/>
            <a:ext cx="8229600" cy="4525963"/>
          </a:xfrm>
        </p:spPr>
        <p:txBody>
          <a:bodyPr/>
          <a:lstStyle/>
          <a:p>
            <a:pPr lvl="1" eaLnBrk="1" hangingPunct="1"/>
            <a:r>
              <a:rPr lang="en-US" altLang="en-US" dirty="0" smtClean="0"/>
              <a:t>Refer to the </a:t>
            </a:r>
            <a:r>
              <a:rPr lang="en-US" altLang="en-US" i="1" dirty="0" smtClean="0"/>
              <a:t>Student Assessment Handbook </a:t>
            </a:r>
            <a:r>
              <a:rPr lang="en-US" altLang="en-US" dirty="0" smtClean="0"/>
              <a:t>for detailed information.</a:t>
            </a:r>
          </a:p>
          <a:p>
            <a:pPr lvl="1" eaLnBrk="1" hangingPunct="1"/>
            <a:r>
              <a:rPr lang="en-US" altLang="en-US" dirty="0" smtClean="0"/>
              <a:t>Superintendent has ultimate responsibility for all testing activities within the local school system.  The System Test Coordinator shares this responsibility as the Superintendent’s designee.</a:t>
            </a:r>
          </a:p>
          <a:p>
            <a:pPr lvl="1" eaLnBrk="1" hangingPunct="1"/>
            <a:r>
              <a:rPr lang="en-US" altLang="en-US" dirty="0" smtClean="0"/>
              <a:t>Principal has ultimate responsibility for all testing activities within the school.</a:t>
            </a:r>
          </a:p>
          <a:p>
            <a:pPr lvl="2" eaLnBrk="1" hangingPunct="1"/>
            <a:r>
              <a:rPr lang="en-US" altLang="en-US" sz="2400" dirty="0" smtClean="0">
                <a:solidFill>
                  <a:srgbClr val="7030A0"/>
                </a:solidFill>
              </a:rPr>
              <a:t>Emphasize:  </a:t>
            </a:r>
            <a:r>
              <a:rPr lang="en-US" altLang="en-US" sz="2400" dirty="0" smtClean="0"/>
              <a:t>The Principal must complete the Principal’s Certification Form after </a:t>
            </a:r>
            <a:r>
              <a:rPr lang="en-US" altLang="en-US" sz="2400" u="sng" dirty="0" smtClean="0"/>
              <a:t>each</a:t>
            </a:r>
            <a:r>
              <a:rPr lang="en-US" altLang="en-US" sz="2400" dirty="0" smtClean="0"/>
              <a:t> administration.</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937C38A-97D7-4936-B4C1-A84445DA9DF2}" type="slidenum">
              <a:rPr lang="en-US" smtClean="0"/>
              <a:pPr>
                <a:defRPr/>
              </a:pPr>
              <a:t>39</a:t>
            </a:fld>
            <a:endParaRPr lang="en-US" dirty="0"/>
          </a:p>
        </p:txBody>
      </p:sp>
    </p:spTree>
    <p:extLst>
      <p:ext uri="{BB962C8B-B14F-4D97-AF65-F5344CB8AC3E}">
        <p14:creationId xmlns:p14="http://schemas.microsoft.com/office/powerpoint/2010/main" val="2913290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212499" y="274638"/>
            <a:ext cx="8229600" cy="792162"/>
          </a:xfrm>
        </p:spPr>
        <p:txBody>
          <a:bodyPr>
            <a:normAutofit fontScale="90000"/>
          </a:bodyPr>
          <a:lstStyle/>
          <a:p>
            <a:pPr eaLnBrk="1" hangingPunct="1"/>
            <a:r>
              <a:rPr lang="en-US" altLang="en-US" sz="3600" dirty="0" smtClean="0"/>
              <a:t>Assessment &amp; Accountability</a:t>
            </a:r>
            <a:br>
              <a:rPr lang="en-US" altLang="en-US" sz="3600" dirty="0" smtClean="0"/>
            </a:br>
            <a:r>
              <a:rPr lang="en-US" altLang="en-US" sz="3600" dirty="0" smtClean="0"/>
              <a:t>Contact Information</a:t>
            </a:r>
            <a:br>
              <a:rPr lang="en-US" altLang="en-US" sz="3600" dirty="0" smtClean="0"/>
            </a:br>
            <a:r>
              <a:rPr lang="en-US" altLang="en-US" sz="2700" b="0" dirty="0" smtClean="0"/>
              <a:t>Toll-Free (800) 634-4106 and (404) 656-2668</a:t>
            </a:r>
          </a:p>
        </p:txBody>
      </p:sp>
      <p:sp>
        <p:nvSpPr>
          <p:cNvPr id="54275" name="Content Placeholder 2"/>
          <p:cNvSpPr>
            <a:spLocks noGrp="1"/>
          </p:cNvSpPr>
          <p:nvPr>
            <p:ph idx="1"/>
          </p:nvPr>
        </p:nvSpPr>
        <p:spPr>
          <a:xfrm>
            <a:off x="457200" y="1606644"/>
            <a:ext cx="8229600" cy="4983163"/>
          </a:xfrm>
        </p:spPr>
        <p:txBody>
          <a:bodyPr>
            <a:noAutofit/>
          </a:bodyPr>
          <a:lstStyle/>
          <a:p>
            <a:pPr algn="ctr" eaLnBrk="1" hangingPunct="1">
              <a:buFont typeface="Arial" charset="0"/>
              <a:buNone/>
            </a:pPr>
            <a:r>
              <a:rPr lang="en-US" altLang="en-US" sz="1800" b="1" dirty="0" smtClean="0"/>
              <a:t>Melissa Fincher, Ph.D.</a:t>
            </a:r>
            <a:br>
              <a:rPr lang="en-US" altLang="en-US" sz="1800" b="1" dirty="0" smtClean="0"/>
            </a:br>
            <a:r>
              <a:rPr lang="en-US" altLang="en-US" sz="1800" b="1" dirty="0" smtClean="0"/>
              <a:t>Deputy Superintendent, Assessment and Accountability</a:t>
            </a:r>
          </a:p>
          <a:p>
            <a:pPr algn="ctr" eaLnBrk="1" hangingPunct="1">
              <a:buFont typeface="Arial" charset="0"/>
              <a:buNone/>
            </a:pPr>
            <a:r>
              <a:rPr lang="en-US" altLang="en-US" sz="1600" dirty="0" smtClean="0"/>
              <a:t>(404) 651-9405; </a:t>
            </a:r>
            <a:r>
              <a:rPr lang="en-US" altLang="en-US" sz="1600" dirty="0" smtClean="0">
                <a:hlinkClick r:id="rId2"/>
              </a:rPr>
              <a:t>mfincher@doe.k12.ga.us </a:t>
            </a:r>
            <a:endParaRPr lang="en-US" altLang="en-US" sz="1600" dirty="0" smtClean="0"/>
          </a:p>
          <a:p>
            <a:pPr algn="ctr" eaLnBrk="1" hangingPunct="1">
              <a:buFont typeface="Arial" charset="0"/>
              <a:buNone/>
            </a:pPr>
            <a:r>
              <a:rPr lang="en-US" altLang="en-US" sz="1800" b="1" dirty="0" smtClean="0"/>
              <a:t>Melodee Davis, Ph.D.</a:t>
            </a:r>
          </a:p>
          <a:p>
            <a:pPr algn="ctr" eaLnBrk="1" hangingPunct="1">
              <a:buFont typeface="Arial" charset="0"/>
              <a:buNone/>
            </a:pPr>
            <a:r>
              <a:rPr lang="en-US" altLang="en-US" sz="1800" b="1" dirty="0" smtClean="0"/>
              <a:t>Director, Assessment Research and Development</a:t>
            </a:r>
          </a:p>
          <a:p>
            <a:pPr algn="ctr" eaLnBrk="1" hangingPunct="1">
              <a:buFont typeface="Arial" charset="0"/>
              <a:buNone/>
            </a:pPr>
            <a:r>
              <a:rPr lang="en-US" altLang="en-US" sz="1600" dirty="0" smtClean="0"/>
              <a:t>(404) 657-0312; </a:t>
            </a:r>
            <a:r>
              <a:rPr lang="en-US" altLang="en-US" sz="1600" dirty="0" smtClean="0">
                <a:hlinkClick r:id="rId3"/>
              </a:rPr>
              <a:t>medavis@doe.12.ga.us</a:t>
            </a:r>
            <a:endParaRPr lang="en-US" altLang="en-US" sz="1600" dirty="0" smtClean="0"/>
          </a:p>
          <a:p>
            <a:pPr algn="ctr" eaLnBrk="1" hangingPunct="1">
              <a:buFont typeface="Arial" charset="0"/>
              <a:buNone/>
            </a:pPr>
            <a:r>
              <a:rPr lang="en-US" altLang="en-US" sz="1800" b="1" dirty="0" smtClean="0"/>
              <a:t>Anthony (Tony) Eitel</a:t>
            </a:r>
          </a:p>
          <a:p>
            <a:pPr algn="ctr" eaLnBrk="1" hangingPunct="1">
              <a:buFont typeface="Arial" charset="0"/>
              <a:buNone/>
            </a:pPr>
            <a:r>
              <a:rPr lang="en-US" altLang="en-US" sz="1800" b="1" dirty="0" smtClean="0"/>
              <a:t>Director, Assessment Administration</a:t>
            </a:r>
          </a:p>
          <a:p>
            <a:pPr algn="ctr" eaLnBrk="1" hangingPunct="1">
              <a:buFont typeface="Arial" charset="0"/>
              <a:buNone/>
            </a:pPr>
            <a:r>
              <a:rPr lang="en-US" altLang="en-US" sz="1600" dirty="0" smtClean="0"/>
              <a:t>(404) 656-0478; </a:t>
            </a:r>
            <a:r>
              <a:rPr lang="en-US" altLang="en-US" sz="1600" dirty="0" smtClean="0">
                <a:hlinkClick r:id="rId4"/>
              </a:rPr>
              <a:t>aeitel@doe.k12.ga.us</a:t>
            </a:r>
            <a:endParaRPr lang="en-US" altLang="en-US" sz="1600" dirty="0" smtClean="0"/>
          </a:p>
          <a:p>
            <a:pPr algn="ctr" eaLnBrk="1" hangingPunct="1">
              <a:buFont typeface="Arial" charset="0"/>
              <a:buNone/>
            </a:pPr>
            <a:r>
              <a:rPr lang="en-US" altLang="en-US" sz="1800" b="1" dirty="0" smtClean="0"/>
              <a:t>Allison Timberlake, Ph.D.</a:t>
            </a:r>
          </a:p>
          <a:p>
            <a:pPr algn="ctr" eaLnBrk="1" hangingPunct="1">
              <a:buFont typeface="Arial" charset="0"/>
              <a:buNone/>
            </a:pPr>
            <a:r>
              <a:rPr lang="en-US" altLang="en-US" sz="1800" b="1" dirty="0" smtClean="0"/>
              <a:t>Director, Accountability</a:t>
            </a:r>
          </a:p>
          <a:p>
            <a:pPr algn="ctr" eaLnBrk="1" hangingPunct="1">
              <a:buFont typeface="Arial" charset="0"/>
              <a:buNone/>
            </a:pPr>
            <a:r>
              <a:rPr lang="en-US" altLang="en-US" sz="1600" dirty="0" smtClean="0"/>
              <a:t>(404) 463-6666; </a:t>
            </a:r>
            <a:r>
              <a:rPr lang="en-US" altLang="en-US" sz="1600" dirty="0" smtClean="0">
                <a:hlinkClick r:id="rId5"/>
              </a:rPr>
              <a:t>atimberlake@doe.k12.ga.us</a:t>
            </a:r>
            <a:r>
              <a:rPr lang="en-US" altLang="en-US" sz="1600" dirty="0" smtClean="0"/>
              <a:t> </a:t>
            </a:r>
          </a:p>
          <a:p>
            <a:pPr algn="ctr" eaLnBrk="1" hangingPunct="1">
              <a:buFont typeface="Arial" charset="0"/>
              <a:buNone/>
            </a:pPr>
            <a:endParaRPr lang="en-US" altLang="en-US" sz="1800" dirty="0" smtClean="0"/>
          </a:p>
          <a:p>
            <a:pPr algn="ctr" eaLnBrk="1" hangingPunct="1">
              <a:buFont typeface="Arial" charset="0"/>
              <a:buNone/>
            </a:pPr>
            <a:endParaRPr lang="en-US" altLang="en-US" sz="2400" dirty="0" smtClean="0"/>
          </a:p>
          <a:p>
            <a:pPr algn="ctr" eaLnBrk="1" hangingPunct="1">
              <a:buFont typeface="Arial" charset="0"/>
              <a:buNone/>
            </a:pPr>
            <a:r>
              <a:rPr lang="en-US" altLang="en-US" sz="2400" dirty="0" smtClean="0"/>
              <a:t/>
            </a:r>
            <a:br>
              <a:rPr lang="en-US" altLang="en-US" sz="2400" dirty="0" smtClean="0"/>
            </a:br>
            <a:r>
              <a:rPr lang="en-US" altLang="en-US" sz="2400" dirty="0" smtClean="0"/>
              <a:t/>
            </a:r>
            <a:br>
              <a:rPr lang="en-US" altLang="en-US" sz="2400" dirty="0" smtClean="0"/>
            </a:br>
            <a:endParaRPr lang="en-US" altLang="en-US" sz="2400" b="1" dirty="0" smtClean="0"/>
          </a:p>
          <a:p>
            <a:pPr algn="ctr" eaLnBrk="1" hangingPunct="1">
              <a:buFont typeface="Arial" charset="0"/>
              <a:buNone/>
            </a:pPr>
            <a:r>
              <a:rPr lang="en-US" altLang="en-US" sz="2400" dirty="0" smtClean="0"/>
              <a:t> </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78DB3A4-44E7-48EC-B6AE-CF431CC369E9}" type="slidenum">
              <a:rPr lang="en-US" smtClean="0"/>
              <a:pPr>
                <a:defRPr/>
              </a:pPr>
              <a:t>4</a:t>
            </a:fld>
            <a:endParaRPr lang="en-US" dirty="0"/>
          </a:p>
        </p:txBody>
      </p:sp>
    </p:spTree>
    <p:extLst>
      <p:ext uri="{BB962C8B-B14F-4D97-AF65-F5344CB8AC3E}">
        <p14:creationId xmlns:p14="http://schemas.microsoft.com/office/powerpoint/2010/main" val="16808049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225378" y="274638"/>
            <a:ext cx="8229600" cy="715962"/>
          </a:xfrm>
        </p:spPr>
        <p:txBody>
          <a:bodyPr>
            <a:normAutofit/>
          </a:bodyPr>
          <a:lstStyle/>
          <a:p>
            <a:pPr eaLnBrk="1" hangingPunct="1"/>
            <a:r>
              <a:rPr lang="en-US" altLang="en-US" sz="4000" dirty="0" smtClean="0"/>
              <a:t>Roles and Responsibilities</a:t>
            </a:r>
          </a:p>
        </p:txBody>
      </p:sp>
      <p:sp>
        <p:nvSpPr>
          <p:cNvPr id="93187" name="Content Placeholder 2"/>
          <p:cNvSpPr>
            <a:spLocks noGrp="1"/>
          </p:cNvSpPr>
          <p:nvPr>
            <p:ph idx="1"/>
          </p:nvPr>
        </p:nvSpPr>
        <p:spPr>
          <a:xfrm>
            <a:off x="341289" y="1210617"/>
            <a:ext cx="8229600" cy="4525963"/>
          </a:xfrm>
        </p:spPr>
        <p:txBody>
          <a:bodyPr>
            <a:normAutofit lnSpcReduction="10000"/>
          </a:bodyPr>
          <a:lstStyle/>
          <a:p>
            <a:pPr marL="0" indent="0" eaLnBrk="1" hangingPunct="1">
              <a:buFont typeface="Arial" charset="0"/>
              <a:buNone/>
            </a:pPr>
            <a:r>
              <a:rPr lang="en-US" altLang="en-US" sz="2800" dirty="0" smtClean="0"/>
              <a:t>System Test Coordinator</a:t>
            </a:r>
          </a:p>
          <a:p>
            <a:pPr lvl="1" eaLnBrk="1" hangingPunct="1"/>
            <a:r>
              <a:rPr lang="en-US" altLang="en-US" sz="2400" dirty="0" smtClean="0"/>
              <a:t>Liaison between system and GaDOE</a:t>
            </a:r>
          </a:p>
          <a:p>
            <a:pPr lvl="1" eaLnBrk="1" hangingPunct="1"/>
            <a:r>
              <a:rPr lang="en-US" altLang="en-US" sz="2400" dirty="0" smtClean="0"/>
              <a:t>Conduct local system trainings of School Coordinators</a:t>
            </a:r>
          </a:p>
          <a:p>
            <a:pPr lvl="1" eaLnBrk="1" hangingPunct="1"/>
            <a:r>
              <a:rPr lang="en-US" altLang="en-US" sz="2400" dirty="0" smtClean="0"/>
              <a:t>Coordinate ALL administration activity</a:t>
            </a:r>
          </a:p>
          <a:p>
            <a:pPr lvl="1" eaLnBrk="1" hangingPunct="1"/>
            <a:r>
              <a:rPr lang="en-US" altLang="en-US" sz="2400" dirty="0" smtClean="0"/>
              <a:t>Know and enforce responsibilities of all other roles</a:t>
            </a:r>
          </a:p>
          <a:p>
            <a:pPr lvl="1" eaLnBrk="1" hangingPunct="1"/>
            <a:r>
              <a:rPr lang="en-US" altLang="en-US" sz="2400" dirty="0" smtClean="0"/>
              <a:t>Adhere to the state testing calendar and local calendars/schedules</a:t>
            </a:r>
          </a:p>
          <a:p>
            <a:pPr lvl="1" eaLnBrk="1" hangingPunct="1"/>
            <a:r>
              <a:rPr lang="en-US" altLang="en-US" sz="2400" dirty="0" smtClean="0"/>
              <a:t>Implement plans for ordering and receipt of materials, distribution, test security, administration, collection and return shipments, receipt and dissemination of reports and data</a:t>
            </a:r>
          </a:p>
          <a:p>
            <a:pPr lvl="1" eaLnBrk="1" hangingPunct="1"/>
            <a:r>
              <a:rPr lang="en-US" altLang="en-US" sz="2400" b="1" dirty="0" smtClean="0">
                <a:solidFill>
                  <a:srgbClr val="7030A0"/>
                </a:solidFill>
              </a:rPr>
              <a:t>Detailed list of responsibilities in SAH</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9358DD4-7F87-4703-91D1-57BEA34289FA}" type="slidenum">
              <a:rPr lang="en-US" smtClean="0"/>
              <a:pPr>
                <a:defRPr/>
              </a:pPr>
              <a:t>40</a:t>
            </a:fld>
            <a:endParaRPr lang="en-US" dirty="0"/>
          </a:p>
        </p:txBody>
      </p:sp>
    </p:spTree>
    <p:extLst>
      <p:ext uri="{BB962C8B-B14F-4D97-AF65-F5344CB8AC3E}">
        <p14:creationId xmlns:p14="http://schemas.microsoft.com/office/powerpoint/2010/main" val="10042184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289773" y="243627"/>
            <a:ext cx="8229600" cy="533400"/>
          </a:xfrm>
        </p:spPr>
        <p:txBody>
          <a:bodyPr>
            <a:normAutofit fontScale="90000"/>
          </a:bodyPr>
          <a:lstStyle/>
          <a:p>
            <a:pPr eaLnBrk="1" hangingPunct="1"/>
            <a:r>
              <a:rPr lang="en-US" altLang="en-US" dirty="0" smtClean="0"/>
              <a:t>Roles and Responsibilities</a:t>
            </a:r>
          </a:p>
        </p:txBody>
      </p:sp>
      <p:sp>
        <p:nvSpPr>
          <p:cNvPr id="94211" name="Content Placeholder 2"/>
          <p:cNvSpPr>
            <a:spLocks noGrp="1"/>
          </p:cNvSpPr>
          <p:nvPr>
            <p:ph idx="1"/>
          </p:nvPr>
        </p:nvSpPr>
        <p:spPr>
          <a:xfrm>
            <a:off x="225378" y="1280382"/>
            <a:ext cx="8229600" cy="4525963"/>
          </a:xfrm>
        </p:spPr>
        <p:txBody>
          <a:bodyPr>
            <a:normAutofit lnSpcReduction="10000"/>
          </a:bodyPr>
          <a:lstStyle/>
          <a:p>
            <a:pPr marL="0" indent="0" eaLnBrk="1" hangingPunct="1">
              <a:buFont typeface="Arial" charset="0"/>
              <a:buNone/>
            </a:pPr>
            <a:r>
              <a:rPr lang="en-US" altLang="en-US" sz="2800" dirty="0" smtClean="0"/>
              <a:t>School Test Coordinator</a:t>
            </a:r>
          </a:p>
          <a:p>
            <a:pPr lvl="1" eaLnBrk="1" hangingPunct="1"/>
            <a:r>
              <a:rPr lang="en-US" altLang="en-US" sz="2400" dirty="0" smtClean="0"/>
              <a:t>Must hold a PSC-issued certificate (per Student Assessment Handbook)</a:t>
            </a:r>
          </a:p>
          <a:p>
            <a:pPr lvl="1" eaLnBrk="1" hangingPunct="1"/>
            <a:r>
              <a:rPr lang="en-US" altLang="en-US" sz="2400" dirty="0" smtClean="0"/>
              <a:t>Count and secure all test materials</a:t>
            </a:r>
          </a:p>
          <a:p>
            <a:pPr lvl="1" eaLnBrk="1" hangingPunct="1"/>
            <a:r>
              <a:rPr lang="en-US" altLang="en-US" sz="2400" dirty="0" smtClean="0"/>
              <a:t>Materials distribution/return, signing out and signing in materials</a:t>
            </a:r>
          </a:p>
          <a:p>
            <a:pPr lvl="1" eaLnBrk="1" hangingPunct="1"/>
            <a:r>
              <a:rPr lang="en-US" altLang="en-US" sz="2400" dirty="0" smtClean="0"/>
              <a:t>Attend and then redeliver training </a:t>
            </a:r>
          </a:p>
          <a:p>
            <a:pPr lvl="1" eaLnBrk="1" hangingPunct="1"/>
            <a:r>
              <a:rPr lang="en-US" altLang="en-US" sz="2400" dirty="0" smtClean="0"/>
              <a:t>Plan for all aspects of the school’s test administration, monitor test administration environment</a:t>
            </a:r>
          </a:p>
          <a:p>
            <a:pPr lvl="1" eaLnBrk="1" hangingPunct="1"/>
            <a:r>
              <a:rPr lang="en-US" altLang="en-US" sz="2400" dirty="0" smtClean="0"/>
              <a:t>Receive/verify test material counts after testing each day</a:t>
            </a:r>
          </a:p>
          <a:p>
            <a:pPr lvl="1" eaLnBrk="1" hangingPunct="1"/>
            <a:r>
              <a:rPr lang="en-US" altLang="en-US" sz="2400" dirty="0" smtClean="0"/>
              <a:t>Collaborate effectively with local system colleagues who have a role in the success of your system’s testing program.</a:t>
            </a:r>
          </a:p>
          <a:p>
            <a:pPr lvl="1" eaLnBrk="1" hangingPunct="1"/>
            <a:r>
              <a:rPr lang="en-US" altLang="en-US" sz="2400" b="1" dirty="0" smtClean="0">
                <a:solidFill>
                  <a:srgbClr val="7030A0"/>
                </a:solidFill>
              </a:rPr>
              <a:t>Detailed list of responsibilities in SAH</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99CEDC24-7B38-49D5-ABD7-8EE347FC2F11}" type="slidenum">
              <a:rPr lang="en-US" smtClean="0"/>
              <a:pPr>
                <a:defRPr/>
              </a:pPr>
              <a:t>41</a:t>
            </a:fld>
            <a:endParaRPr lang="en-US" dirty="0"/>
          </a:p>
        </p:txBody>
      </p:sp>
    </p:spTree>
    <p:extLst>
      <p:ext uri="{BB962C8B-B14F-4D97-AF65-F5344CB8AC3E}">
        <p14:creationId xmlns:p14="http://schemas.microsoft.com/office/powerpoint/2010/main" val="38037136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212499" y="270459"/>
            <a:ext cx="8229600" cy="487363"/>
          </a:xfrm>
        </p:spPr>
        <p:txBody>
          <a:bodyPr>
            <a:normAutofit fontScale="90000"/>
          </a:bodyPr>
          <a:lstStyle/>
          <a:p>
            <a:pPr eaLnBrk="1" hangingPunct="1"/>
            <a:r>
              <a:rPr lang="en-US" altLang="en-US" dirty="0" smtClean="0"/>
              <a:t>Roles and Responsibilities</a:t>
            </a:r>
          </a:p>
        </p:txBody>
      </p:sp>
      <p:sp>
        <p:nvSpPr>
          <p:cNvPr id="95235" name="Content Placeholder 2"/>
          <p:cNvSpPr>
            <a:spLocks noGrp="1"/>
          </p:cNvSpPr>
          <p:nvPr>
            <p:ph idx="1"/>
          </p:nvPr>
        </p:nvSpPr>
        <p:spPr>
          <a:xfrm>
            <a:off x="225378" y="1127982"/>
            <a:ext cx="8534400" cy="4876800"/>
          </a:xfrm>
        </p:spPr>
        <p:txBody>
          <a:bodyPr>
            <a:normAutofit lnSpcReduction="10000"/>
          </a:bodyPr>
          <a:lstStyle/>
          <a:p>
            <a:pPr marL="0" indent="0" eaLnBrk="1" hangingPunct="1">
              <a:buFont typeface="Arial" charset="0"/>
              <a:buNone/>
            </a:pPr>
            <a:r>
              <a:rPr lang="en-US" altLang="en-US" sz="2800" dirty="0" smtClean="0"/>
              <a:t>Examiner</a:t>
            </a:r>
          </a:p>
          <a:p>
            <a:pPr lvl="1" eaLnBrk="1" hangingPunct="1"/>
            <a:r>
              <a:rPr lang="en-US" altLang="en-US" sz="2200" b="1" dirty="0" smtClean="0">
                <a:solidFill>
                  <a:srgbClr val="FF0000"/>
                </a:solidFill>
              </a:rPr>
              <a:t>Must</a:t>
            </a:r>
            <a:r>
              <a:rPr lang="en-US" altLang="en-US" sz="2200" dirty="0" smtClean="0">
                <a:solidFill>
                  <a:srgbClr val="FF0000"/>
                </a:solidFill>
              </a:rPr>
              <a:t> </a:t>
            </a:r>
            <a:r>
              <a:rPr lang="en-US" altLang="en-US" sz="2200" dirty="0" smtClean="0"/>
              <a:t>hold a Georgia PSC-issued certificate (teachers, counselors, administrators, paraprofessionals) . . . This is </a:t>
            </a:r>
            <a:r>
              <a:rPr lang="en-US" altLang="en-US" sz="2200" u="sng" dirty="0" smtClean="0"/>
              <a:t>required</a:t>
            </a:r>
            <a:r>
              <a:rPr lang="en-US" altLang="en-US" sz="2200" dirty="0" smtClean="0"/>
              <a:t> per SBOE Rule 160-3-1-.07.  GaDOE is compelled to invalidate when this does not occur (!).</a:t>
            </a:r>
          </a:p>
          <a:p>
            <a:pPr lvl="1" eaLnBrk="1" hangingPunct="1"/>
            <a:r>
              <a:rPr lang="en-US" altLang="en-US" sz="2200" dirty="0" smtClean="0"/>
              <a:t>Security/verification of test materials</a:t>
            </a:r>
          </a:p>
          <a:p>
            <a:pPr lvl="1" eaLnBrk="1" hangingPunct="1"/>
            <a:r>
              <a:rPr lang="en-US" altLang="en-US" sz="2200" dirty="0" smtClean="0"/>
              <a:t>Control of testing environment and active monitoring</a:t>
            </a:r>
          </a:p>
          <a:p>
            <a:pPr lvl="1" eaLnBrk="1" hangingPunct="1"/>
            <a:r>
              <a:rPr lang="en-US" altLang="en-US" sz="2200" dirty="0" smtClean="0"/>
              <a:t>Accuracy of demographic/student information on answer documents</a:t>
            </a:r>
          </a:p>
          <a:p>
            <a:pPr lvl="1" eaLnBrk="1" hangingPunct="1"/>
            <a:r>
              <a:rPr lang="en-US" altLang="en-US" sz="2200" dirty="0" smtClean="0"/>
              <a:t>Correct delivery of assigned accommodations</a:t>
            </a:r>
          </a:p>
          <a:p>
            <a:pPr lvl="1" eaLnBrk="1" hangingPunct="1"/>
            <a:r>
              <a:rPr lang="en-US" altLang="en-US" sz="2200" dirty="0" smtClean="0"/>
              <a:t>Follows procedures for testing as given in </a:t>
            </a:r>
            <a:r>
              <a:rPr lang="en-US" altLang="en-US" sz="2200" i="1" dirty="0" smtClean="0"/>
              <a:t>Examiner’s Manuals</a:t>
            </a:r>
            <a:r>
              <a:rPr lang="en-US" altLang="en-US" sz="2200" dirty="0" smtClean="0"/>
              <a:t>, including reading all directions/script to students</a:t>
            </a:r>
          </a:p>
          <a:p>
            <a:pPr lvl="1" eaLnBrk="1" hangingPunct="1"/>
            <a:r>
              <a:rPr lang="en-US" altLang="en-US" sz="2200" dirty="0" smtClean="0"/>
              <a:t>Test materials are not to be used for any purpose other than test administration</a:t>
            </a:r>
          </a:p>
          <a:p>
            <a:pPr lvl="1" eaLnBrk="1" hangingPunct="1"/>
            <a:r>
              <a:rPr lang="en-US" altLang="en-US" sz="2200" b="1" dirty="0" smtClean="0">
                <a:solidFill>
                  <a:srgbClr val="7030A0"/>
                </a:solidFill>
              </a:rPr>
              <a:t>Detailed list of responsibilities in SAH</a:t>
            </a:r>
          </a:p>
          <a:p>
            <a:pPr lvl="1" eaLnBrk="1" hangingPunct="1"/>
            <a:endParaRPr lang="en-US" altLang="en-US" sz="2000" dirty="0" smtClean="0"/>
          </a:p>
          <a:p>
            <a:pPr lvl="1" eaLnBrk="1" hangingPunct="1"/>
            <a:endParaRPr lang="en-US" altLang="en-US" sz="2000" dirty="0" smtClean="0"/>
          </a:p>
          <a:p>
            <a:pPr lvl="1" eaLnBrk="1" hangingPunct="1">
              <a:buFont typeface="Arial" charset="0"/>
              <a:buNone/>
            </a:pPr>
            <a:endParaRPr lang="en-US" alt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E4B43DDC-5B96-482E-B0EC-52782940B687}" type="slidenum">
              <a:rPr lang="en-US" smtClean="0"/>
              <a:pPr>
                <a:defRPr/>
              </a:pPr>
              <a:t>42</a:t>
            </a:fld>
            <a:endParaRPr lang="en-US" dirty="0"/>
          </a:p>
        </p:txBody>
      </p:sp>
    </p:spTree>
    <p:extLst>
      <p:ext uri="{BB962C8B-B14F-4D97-AF65-F5344CB8AC3E}">
        <p14:creationId xmlns:p14="http://schemas.microsoft.com/office/powerpoint/2010/main" val="10837112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a:xfrm>
            <a:off x="269129" y="334017"/>
            <a:ext cx="7174856" cy="760688"/>
          </a:xfrm>
        </p:spPr>
        <p:txBody>
          <a:bodyPr>
            <a:normAutofit/>
          </a:bodyPr>
          <a:lstStyle/>
          <a:p>
            <a:pPr eaLnBrk="1" hangingPunct="1"/>
            <a:r>
              <a:rPr lang="en-US" altLang="en-US" sz="4000" dirty="0" smtClean="0"/>
              <a:t>Roles and Responsibilities</a:t>
            </a:r>
          </a:p>
        </p:txBody>
      </p:sp>
      <p:sp>
        <p:nvSpPr>
          <p:cNvPr id="96259" name="Content Placeholder 2"/>
          <p:cNvSpPr>
            <a:spLocks noGrp="1"/>
          </p:cNvSpPr>
          <p:nvPr>
            <p:ph idx="1"/>
          </p:nvPr>
        </p:nvSpPr>
        <p:spPr/>
        <p:txBody>
          <a:bodyPr/>
          <a:lstStyle/>
          <a:p>
            <a:pPr marL="0" indent="0" eaLnBrk="1" hangingPunct="1">
              <a:buFont typeface="Arial" charset="0"/>
              <a:buNone/>
            </a:pPr>
            <a:r>
              <a:rPr lang="en-US" altLang="en-US" sz="2800" dirty="0" smtClean="0"/>
              <a:t>Proctor</a:t>
            </a:r>
          </a:p>
          <a:p>
            <a:pPr lvl="1" eaLnBrk="1" hangingPunct="1"/>
            <a:r>
              <a:rPr lang="en-US" altLang="en-US" dirty="0" smtClean="0"/>
              <a:t>Must be trained</a:t>
            </a:r>
          </a:p>
          <a:p>
            <a:pPr lvl="1" eaLnBrk="1" hangingPunct="1"/>
            <a:r>
              <a:rPr lang="en-US" altLang="en-US" dirty="0" smtClean="0"/>
              <a:t>With examiner supervision, ensures that students are managing test materials appropriately</a:t>
            </a:r>
          </a:p>
          <a:p>
            <a:pPr lvl="1" eaLnBrk="1" hangingPunct="1"/>
            <a:r>
              <a:rPr lang="en-US" altLang="en-US" dirty="0" smtClean="0"/>
              <a:t>Active monitoring</a:t>
            </a:r>
          </a:p>
          <a:p>
            <a:pPr lvl="1" eaLnBrk="1" hangingPunct="1"/>
            <a:r>
              <a:rPr lang="en-US" altLang="en-US" b="1" dirty="0" smtClean="0">
                <a:solidFill>
                  <a:srgbClr val="7030A0"/>
                </a:solidFill>
              </a:rPr>
              <a:t>Detailed list of responsibilities in SAH</a:t>
            </a:r>
          </a:p>
          <a:p>
            <a:pPr lvl="1" eaLnBrk="1" hangingPunct="1"/>
            <a:endParaRPr lang="en-US" alt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6D11EB92-C7E1-4F80-92D2-294C0C06F9BD}" type="slidenum">
              <a:rPr lang="en-US" smtClean="0"/>
              <a:pPr>
                <a:defRPr/>
              </a:pPr>
              <a:t>43</a:t>
            </a:fld>
            <a:endParaRPr lang="en-US" dirty="0"/>
          </a:p>
        </p:txBody>
      </p:sp>
    </p:spTree>
    <p:extLst>
      <p:ext uri="{BB962C8B-B14F-4D97-AF65-F5344CB8AC3E}">
        <p14:creationId xmlns:p14="http://schemas.microsoft.com/office/powerpoint/2010/main" val="20074228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457200" y="274638"/>
            <a:ext cx="8229600" cy="639762"/>
          </a:xfrm>
        </p:spPr>
        <p:txBody>
          <a:bodyPr>
            <a:normAutofit fontScale="90000"/>
          </a:bodyPr>
          <a:lstStyle/>
          <a:p>
            <a:pPr eaLnBrk="1" hangingPunct="1"/>
            <a:r>
              <a:rPr lang="en-US" altLang="en-US" dirty="0" smtClean="0"/>
              <a:t>Irregularities</a:t>
            </a:r>
          </a:p>
        </p:txBody>
      </p:sp>
      <p:sp>
        <p:nvSpPr>
          <p:cNvPr id="97283" name="Content Placeholder 2"/>
          <p:cNvSpPr>
            <a:spLocks noGrp="1"/>
          </p:cNvSpPr>
          <p:nvPr>
            <p:ph idx="1"/>
          </p:nvPr>
        </p:nvSpPr>
        <p:spPr>
          <a:xfrm>
            <a:off x="251136" y="1659234"/>
            <a:ext cx="8229600" cy="4525963"/>
          </a:xfrm>
        </p:spPr>
        <p:txBody>
          <a:bodyPr>
            <a:normAutofit lnSpcReduction="10000"/>
          </a:bodyPr>
          <a:lstStyle/>
          <a:p>
            <a:pPr eaLnBrk="1" hangingPunct="1"/>
            <a:r>
              <a:rPr lang="en-US" altLang="en-US" sz="2000" dirty="0" smtClean="0"/>
              <a:t>All personnel in the local system must follow protocol as they become aware of testing irregularities</a:t>
            </a:r>
          </a:p>
          <a:p>
            <a:pPr eaLnBrk="1" hangingPunct="1"/>
            <a:r>
              <a:rPr lang="en-US" altLang="en-US" sz="2000" dirty="0" smtClean="0"/>
              <a:t>Signs of any testing irregularity must be dealt with immediately</a:t>
            </a:r>
          </a:p>
          <a:p>
            <a:pPr lvl="1" eaLnBrk="1" hangingPunct="1"/>
            <a:r>
              <a:rPr lang="en-US" altLang="en-US" sz="2000" dirty="0" smtClean="0"/>
              <a:t>Test Examiner &gt; School Test Coordinator &gt; System Test Coordinator &gt; GaDOE</a:t>
            </a:r>
          </a:p>
          <a:p>
            <a:pPr eaLnBrk="1" hangingPunct="1"/>
            <a:r>
              <a:rPr lang="en-US" altLang="en-US" sz="2000" dirty="0" smtClean="0"/>
              <a:t>All irregularities must be coded, documentation completed and submitted to the GaDOE Assessment Administration Division</a:t>
            </a:r>
          </a:p>
          <a:p>
            <a:pPr eaLnBrk="1" hangingPunct="1"/>
            <a:r>
              <a:rPr lang="en-US" altLang="en-US" sz="2000" b="1" dirty="0" smtClean="0"/>
              <a:t>Only the GaDOE may invalidate assessments</a:t>
            </a:r>
          </a:p>
          <a:p>
            <a:pPr eaLnBrk="1" hangingPunct="1"/>
            <a:r>
              <a:rPr lang="en-US" altLang="en-US" sz="2000" dirty="0" smtClean="0"/>
              <a:t>The Assessment Administration Division will review all reports of irregularities</a:t>
            </a:r>
          </a:p>
          <a:p>
            <a:pPr lvl="1" eaLnBrk="1" hangingPunct="1"/>
            <a:r>
              <a:rPr lang="en-US" altLang="en-US" sz="2000" dirty="0" smtClean="0"/>
              <a:t>Issue irregularity/invalidation codes</a:t>
            </a:r>
          </a:p>
          <a:p>
            <a:pPr lvl="1" eaLnBrk="1" hangingPunct="1"/>
            <a:r>
              <a:rPr lang="en-US" altLang="en-US" sz="2000" dirty="0" smtClean="0"/>
              <a:t>If appropriate, advise the local system as to whether a report of possible unethical conduct should be made to the Professional Standards Commission (PSC)</a:t>
            </a:r>
          </a:p>
          <a:p>
            <a:pPr eaLnBrk="1" hangingPunct="1"/>
            <a:endParaRPr lang="en-US" altLang="en-US" sz="2000" dirty="0" smtClean="0"/>
          </a:p>
          <a:p>
            <a:pPr eaLnBrk="1" hangingPunct="1"/>
            <a:endParaRPr lang="en-US" alt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25598BA-3BFF-4FB1-BE1E-2D5289A09737}" type="slidenum">
              <a:rPr lang="en-US" smtClean="0"/>
              <a:pPr>
                <a:defRPr/>
              </a:pPr>
              <a:t>44</a:t>
            </a:fld>
            <a:endParaRPr lang="en-US" dirty="0"/>
          </a:p>
        </p:txBody>
      </p:sp>
    </p:spTree>
    <p:extLst>
      <p:ext uri="{BB962C8B-B14F-4D97-AF65-F5344CB8AC3E}">
        <p14:creationId xmlns:p14="http://schemas.microsoft.com/office/powerpoint/2010/main" val="34200358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7"/>
          <p:cNvSpPr>
            <a:spLocks noGrp="1"/>
          </p:cNvSpPr>
          <p:nvPr>
            <p:ph idx="1"/>
          </p:nvPr>
        </p:nvSpPr>
        <p:spPr>
          <a:xfrm>
            <a:off x="199620" y="452545"/>
            <a:ext cx="8229600" cy="4525963"/>
          </a:xfrm>
        </p:spPr>
        <p:txBody>
          <a:bodyPr>
            <a:normAutofit fontScale="92500" lnSpcReduction="20000"/>
          </a:bodyPr>
          <a:lstStyle/>
          <a:p>
            <a:pPr marL="0" indent="0" eaLnBrk="1" hangingPunct="1">
              <a:lnSpc>
                <a:spcPct val="100000"/>
              </a:lnSpc>
              <a:spcBef>
                <a:spcPts val="0"/>
              </a:spcBef>
              <a:buFont typeface="Arial" charset="0"/>
              <a:buNone/>
              <a:defRPr/>
            </a:pPr>
            <a:r>
              <a:rPr lang="en-US" sz="3600" b="1" dirty="0" smtClean="0">
                <a:latin typeface="Arial Rounded MT Bold" panose="020F0704030504030204" pitchFamily="34" charset="0"/>
              </a:rPr>
              <a:t>Examples of Irregularities in</a:t>
            </a:r>
          </a:p>
          <a:p>
            <a:pPr marL="0" indent="0" eaLnBrk="1" hangingPunct="1">
              <a:lnSpc>
                <a:spcPct val="100000"/>
              </a:lnSpc>
              <a:spcBef>
                <a:spcPts val="0"/>
              </a:spcBef>
              <a:buFont typeface="Arial" charset="0"/>
              <a:buNone/>
              <a:defRPr/>
            </a:pPr>
            <a:r>
              <a:rPr lang="en-US" sz="3600" b="1" dirty="0" smtClean="0">
                <a:latin typeface="Arial Rounded MT Bold" panose="020F0704030504030204" pitchFamily="34" charset="0"/>
              </a:rPr>
              <a:t>Security Procedures </a:t>
            </a:r>
          </a:p>
          <a:p>
            <a:pPr lvl="1" eaLnBrk="1" hangingPunct="1">
              <a:defRPr/>
            </a:pPr>
            <a:endParaRPr lang="en-US" sz="2600" dirty="0" smtClean="0"/>
          </a:p>
          <a:p>
            <a:pPr lvl="1" eaLnBrk="1" hangingPunct="1">
              <a:defRPr/>
            </a:pPr>
            <a:r>
              <a:rPr lang="en-US" sz="2600" dirty="0" smtClean="0"/>
              <a:t>Examinee was given access to test questions or prompts prior to testing</a:t>
            </a:r>
          </a:p>
          <a:p>
            <a:pPr lvl="1" eaLnBrk="1" hangingPunct="1">
              <a:defRPr/>
            </a:pPr>
            <a:r>
              <a:rPr lang="en-US" sz="2600" dirty="0" smtClean="0"/>
              <a:t>Test Examiner or other personnel copied or reproduced and distributed secure test materials</a:t>
            </a:r>
          </a:p>
          <a:p>
            <a:pPr lvl="1" eaLnBrk="1" hangingPunct="1">
              <a:defRPr/>
            </a:pPr>
            <a:r>
              <a:rPr lang="en-US" sz="2600" dirty="0"/>
              <a:t>Examinee’s test booklet, online </a:t>
            </a:r>
            <a:r>
              <a:rPr lang="en-US" sz="2600" dirty="0" smtClean="0"/>
              <a:t>testing ticket, </a:t>
            </a:r>
            <a:r>
              <a:rPr lang="en-US" sz="2600" dirty="0"/>
              <a:t>answer sheets, or portfolio entries (GAA) are </a:t>
            </a:r>
            <a:r>
              <a:rPr lang="en-US" sz="2600" dirty="0" smtClean="0"/>
              <a:t>lost</a:t>
            </a:r>
          </a:p>
          <a:p>
            <a:pPr lvl="1" eaLnBrk="1" hangingPunct="1">
              <a:defRPr/>
            </a:pPr>
            <a:r>
              <a:rPr lang="en-US" sz="2600" dirty="0" smtClean="0"/>
              <a:t>Test Examiner or other personnel provided answers to the examinee, or altered/interfered with student responses</a:t>
            </a:r>
          </a:p>
          <a:p>
            <a:pPr lvl="2">
              <a:defRPr/>
            </a:pPr>
            <a:r>
              <a:rPr lang="en-US" sz="2600" dirty="0" smtClean="0"/>
              <a:t>This would include staff </a:t>
            </a:r>
            <a:r>
              <a:rPr lang="en-US" sz="2600" dirty="0"/>
              <a:t>member(s) critiquing student responses during test administration</a:t>
            </a:r>
          </a:p>
          <a:p>
            <a:pPr lvl="1" eaLnBrk="1" hangingPunct="1">
              <a:defRPr/>
            </a:pPr>
            <a:r>
              <a:rPr lang="en-US" sz="2600" dirty="0" smtClean="0"/>
              <a:t>For more examples, please refer to the SAH</a:t>
            </a:r>
          </a:p>
          <a:p>
            <a:pPr eaLnBrk="1" hangingPunct="1">
              <a:buFont typeface="Arial" charset="0"/>
              <a:buNone/>
              <a:defRPr/>
            </a:pPr>
            <a:endParaRPr lang="en-US" dirty="0" smtClean="0"/>
          </a:p>
          <a:p>
            <a:pPr eaLnBrk="1" hangingPunct="1">
              <a:defRPr/>
            </a:pPr>
            <a:endParaRPr lang="en-US" dirty="0" smtClean="0"/>
          </a:p>
        </p:txBody>
      </p:sp>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pPr>
              <a:defRPr/>
            </a:pPr>
            <a:fld id="{B9E272E0-D1B8-4999-BB69-083AAE06C3DA}" type="slidenum">
              <a:rPr lang="en-US" smtClean="0"/>
              <a:pPr>
                <a:defRPr/>
              </a:pPr>
              <a:t>45</a:t>
            </a:fld>
            <a:endParaRPr lang="en-US" dirty="0"/>
          </a:p>
        </p:txBody>
      </p:sp>
    </p:spTree>
    <p:extLst>
      <p:ext uri="{BB962C8B-B14F-4D97-AF65-F5344CB8AC3E}">
        <p14:creationId xmlns:p14="http://schemas.microsoft.com/office/powerpoint/2010/main" val="969685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7"/>
          <p:cNvSpPr>
            <a:spLocks noGrp="1"/>
          </p:cNvSpPr>
          <p:nvPr>
            <p:ph idx="1"/>
          </p:nvPr>
        </p:nvSpPr>
        <p:spPr>
          <a:xfrm>
            <a:off x="133494" y="350475"/>
            <a:ext cx="8610600" cy="5334000"/>
          </a:xfrm>
        </p:spPr>
        <p:txBody>
          <a:bodyPr>
            <a:normAutofit/>
          </a:bodyPr>
          <a:lstStyle/>
          <a:p>
            <a:pPr marL="0" indent="0" eaLnBrk="1" hangingPunct="1">
              <a:lnSpc>
                <a:spcPct val="100000"/>
              </a:lnSpc>
              <a:spcBef>
                <a:spcPts val="0"/>
              </a:spcBef>
              <a:buFont typeface="Arial" charset="0"/>
              <a:buNone/>
              <a:defRPr/>
            </a:pPr>
            <a:r>
              <a:rPr lang="en-US" sz="3300" b="1" dirty="0" smtClean="0">
                <a:latin typeface="Arial Rounded MT Bold" panose="020F0704030504030204" pitchFamily="34" charset="0"/>
              </a:rPr>
              <a:t>Examples of Irregularities</a:t>
            </a:r>
          </a:p>
          <a:p>
            <a:pPr marL="0" indent="0" eaLnBrk="1" hangingPunct="1">
              <a:lnSpc>
                <a:spcPct val="100000"/>
              </a:lnSpc>
              <a:spcBef>
                <a:spcPts val="0"/>
              </a:spcBef>
              <a:buFont typeface="Arial" charset="0"/>
              <a:buNone/>
              <a:defRPr/>
            </a:pPr>
            <a:r>
              <a:rPr lang="en-US" sz="3300" b="1" dirty="0" smtClean="0">
                <a:latin typeface="Arial Rounded MT Bold" panose="020F0704030504030204" pitchFamily="34" charset="0"/>
              </a:rPr>
              <a:t>during Testing Administration</a:t>
            </a:r>
          </a:p>
          <a:p>
            <a:pPr lvl="1" eaLnBrk="1" hangingPunct="1">
              <a:defRPr/>
            </a:pPr>
            <a:endParaRPr lang="en-US" dirty="0" smtClean="0"/>
          </a:p>
          <a:p>
            <a:pPr lvl="1" eaLnBrk="1" hangingPunct="1">
              <a:defRPr/>
            </a:pPr>
            <a:r>
              <a:rPr lang="en-US" dirty="0" smtClean="0"/>
              <a:t>Test Examiner or other personnel failed to follow administration directions for the test</a:t>
            </a:r>
          </a:p>
          <a:p>
            <a:pPr lvl="1" eaLnBrk="1" hangingPunct="1">
              <a:defRPr/>
            </a:pPr>
            <a:r>
              <a:rPr lang="en-US" dirty="0" smtClean="0"/>
              <a:t>Examinee’s test booklet, online testing “ticket”, answer sheets, or portfolio entries (GAA) are lost</a:t>
            </a:r>
          </a:p>
          <a:p>
            <a:pPr lvl="1" eaLnBrk="1" hangingPunct="1">
              <a:defRPr/>
            </a:pPr>
            <a:r>
              <a:rPr lang="en-US" dirty="0" smtClean="0"/>
              <a:t>Test Examiner fails to provide an examinee with a documented accommodation or provides examinee with an accommodation that is not documented . . . Including a failure to transfer student responses to an answer document (such as with a Braille student)</a:t>
            </a:r>
          </a:p>
          <a:p>
            <a:pPr lvl="1" eaLnBrk="1" hangingPunct="1">
              <a:defRPr/>
            </a:pPr>
            <a:r>
              <a:rPr lang="en-US" dirty="0" smtClean="0"/>
              <a:t>For more examples, please refer to the SAH</a:t>
            </a:r>
          </a:p>
          <a:p>
            <a:pPr lvl="1" eaLnBrk="1" hangingPunct="1">
              <a:defRPr/>
            </a:pPr>
            <a:endParaRPr lang="en-US" dirty="0" smtClean="0">
              <a:latin typeface="Arial Rounded MT Bold" panose="020F0704030504030204" pitchFamily="34" charset="0"/>
            </a:endParaRPr>
          </a:p>
          <a:p>
            <a:pPr eaLnBrk="1" hangingPunct="1">
              <a:defRPr/>
            </a:pPr>
            <a:endParaRPr lang="en-US" dirty="0" smtClean="0">
              <a:latin typeface="Arial Rounded MT Bold" panose="020F0704030504030204" pitchFamily="34" charset="0"/>
            </a:endParaRPr>
          </a:p>
          <a:p>
            <a:pPr eaLnBrk="1" hangingPunct="1">
              <a:defRPr/>
            </a:pPr>
            <a:endParaRPr lang="en-US" dirty="0" smtClean="0">
              <a:latin typeface="Arial Rounded MT Bold" panose="020F0704030504030204" pitchFamily="34" charset="0"/>
            </a:endParaRPr>
          </a:p>
          <a:p>
            <a:pPr eaLnBrk="1" hangingPunct="1">
              <a:defRPr/>
            </a:pPr>
            <a:endParaRPr lang="en-US" dirty="0" smtClean="0">
              <a:latin typeface="Arial Rounded MT Bold" panose="020F0704030504030204" pitchFamily="34" charset="0"/>
            </a:endParaRPr>
          </a:p>
        </p:txBody>
      </p:sp>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pPr>
              <a:defRPr/>
            </a:pPr>
            <a:fld id="{498CE132-51C9-44EF-A874-762454474214}" type="slidenum">
              <a:rPr lang="en-US" smtClean="0"/>
              <a:pPr>
                <a:defRPr/>
              </a:pPr>
              <a:t>46</a:t>
            </a:fld>
            <a:endParaRPr lang="en-US" dirty="0"/>
          </a:p>
        </p:txBody>
      </p:sp>
    </p:spTree>
    <p:extLst>
      <p:ext uri="{BB962C8B-B14F-4D97-AF65-F5344CB8AC3E}">
        <p14:creationId xmlns:p14="http://schemas.microsoft.com/office/powerpoint/2010/main" val="30602120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296181" y="334016"/>
            <a:ext cx="6316630" cy="1325563"/>
          </a:xfrm>
        </p:spPr>
        <p:txBody>
          <a:bodyPr>
            <a:normAutofit/>
          </a:bodyPr>
          <a:lstStyle/>
          <a:p>
            <a:pPr eaLnBrk="1" hangingPunct="1"/>
            <a:r>
              <a:rPr lang="en-US" altLang="en-US" sz="3600" dirty="0" smtClean="0"/>
              <a:t>Steps for Reporting an Irregularity</a:t>
            </a:r>
          </a:p>
        </p:txBody>
      </p:sp>
      <p:sp>
        <p:nvSpPr>
          <p:cNvPr id="52227" name="Content Placeholder 2"/>
          <p:cNvSpPr>
            <a:spLocks noGrp="1"/>
          </p:cNvSpPr>
          <p:nvPr>
            <p:ph idx="1"/>
          </p:nvPr>
        </p:nvSpPr>
        <p:spPr>
          <a:xfrm>
            <a:off x="533400" y="1748853"/>
            <a:ext cx="8229600" cy="4800600"/>
          </a:xfrm>
        </p:spPr>
        <p:txBody>
          <a:bodyPr/>
          <a:lstStyle/>
          <a:p>
            <a:pPr marL="0" indent="0" eaLnBrk="1" hangingPunct="1">
              <a:buFont typeface="Arial" charset="0"/>
              <a:buNone/>
              <a:defRPr/>
            </a:pPr>
            <a:r>
              <a:rPr lang="en-US" sz="2800" dirty="0" smtClean="0"/>
              <a:t>School Test Coordinator: </a:t>
            </a:r>
          </a:p>
          <a:p>
            <a:pPr lvl="1" eaLnBrk="1" hangingPunct="1">
              <a:defRPr/>
            </a:pPr>
            <a:r>
              <a:rPr lang="en-US" sz="2400" dirty="0" smtClean="0"/>
              <a:t>Communicate with the Principal and System Test Coordinator about a possible testing irregularity</a:t>
            </a:r>
          </a:p>
          <a:p>
            <a:pPr lvl="1" eaLnBrk="1" hangingPunct="1">
              <a:defRPr/>
            </a:pPr>
            <a:r>
              <a:rPr lang="en-US" sz="2400" dirty="0" smtClean="0"/>
              <a:t>System Test Coordinator will provide guidance regarding investigation if necessary</a:t>
            </a:r>
          </a:p>
          <a:p>
            <a:pPr lvl="1" eaLnBrk="1" hangingPunct="1">
              <a:defRPr/>
            </a:pPr>
            <a:r>
              <a:rPr lang="en-US" sz="2400" dirty="0" smtClean="0"/>
              <a:t>Statements should be provided by all parties involved in the irregularity . . . Details, Details, Details . . .</a:t>
            </a:r>
          </a:p>
          <a:p>
            <a:pPr lvl="1" eaLnBrk="1" hangingPunct="1">
              <a:defRPr/>
            </a:pPr>
            <a:r>
              <a:rPr lang="en-US" sz="2400" dirty="0" smtClean="0"/>
              <a:t>Return all documentation to the System Test Coordinator in the manner and at the time prescribed</a:t>
            </a:r>
          </a:p>
          <a:p>
            <a:pPr eaLnBrk="1" hangingPunct="1">
              <a:defRPr/>
            </a:pPr>
            <a:endParaRPr lang="en-US" sz="2800" dirty="0" smtClean="0"/>
          </a:p>
          <a:p>
            <a:pPr eaLnBrk="1" hangingPunct="1">
              <a:defRPr/>
            </a:pPr>
            <a:endParaRPr lang="en-US" sz="28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1A4CAC67-762D-4DEF-A637-59657C5D295A}" type="slidenum">
              <a:rPr lang="en-US" smtClean="0"/>
              <a:pPr>
                <a:defRPr/>
              </a:pPr>
              <a:t>47</a:t>
            </a:fld>
            <a:endParaRPr lang="en-US" dirty="0"/>
          </a:p>
        </p:txBody>
      </p:sp>
    </p:spTree>
    <p:extLst>
      <p:ext uri="{BB962C8B-B14F-4D97-AF65-F5344CB8AC3E}">
        <p14:creationId xmlns:p14="http://schemas.microsoft.com/office/powerpoint/2010/main" val="4734148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457200" y="496803"/>
            <a:ext cx="8229600" cy="639762"/>
          </a:xfrm>
        </p:spPr>
        <p:txBody>
          <a:bodyPr>
            <a:normAutofit fontScale="90000"/>
          </a:bodyPr>
          <a:lstStyle/>
          <a:p>
            <a:pPr eaLnBrk="1" hangingPunct="1"/>
            <a:r>
              <a:rPr lang="en-US" altLang="en-US" dirty="0" smtClean="0"/>
              <a:t>Steps for Reporting an Irregularity</a:t>
            </a:r>
          </a:p>
        </p:txBody>
      </p:sp>
      <p:sp>
        <p:nvSpPr>
          <p:cNvPr id="53251" name="Content Placeholder 2"/>
          <p:cNvSpPr>
            <a:spLocks noGrp="1"/>
          </p:cNvSpPr>
          <p:nvPr>
            <p:ph idx="1"/>
          </p:nvPr>
        </p:nvSpPr>
        <p:spPr>
          <a:xfrm>
            <a:off x="67096" y="1742952"/>
            <a:ext cx="8534400" cy="4525963"/>
          </a:xfrm>
        </p:spPr>
        <p:txBody>
          <a:bodyPr>
            <a:normAutofit lnSpcReduction="10000"/>
          </a:bodyPr>
          <a:lstStyle/>
          <a:p>
            <a:pPr marL="0" indent="0" eaLnBrk="1" hangingPunct="1">
              <a:buFont typeface="Arial" charset="0"/>
              <a:buNone/>
              <a:defRPr/>
            </a:pPr>
            <a:r>
              <a:rPr lang="en-US" sz="2200" dirty="0" smtClean="0"/>
              <a:t>System Test Coordinator: </a:t>
            </a:r>
          </a:p>
          <a:p>
            <a:pPr lvl="1" eaLnBrk="1" hangingPunct="1">
              <a:defRPr/>
            </a:pPr>
            <a:r>
              <a:rPr lang="en-US" sz="2200" dirty="0" smtClean="0"/>
              <a:t>Collect Testing Irregularity Forms and documentation, if needed, from School Test Coordinators</a:t>
            </a:r>
          </a:p>
          <a:p>
            <a:pPr lvl="1" eaLnBrk="1" hangingPunct="1">
              <a:defRPr/>
            </a:pPr>
            <a:r>
              <a:rPr lang="en-US" sz="2200" dirty="0" smtClean="0"/>
              <a:t>Documentation may include statements from parties with knowledge of event, list of students involved, copies of training logs, etc.</a:t>
            </a:r>
          </a:p>
          <a:p>
            <a:pPr lvl="1" eaLnBrk="1" hangingPunct="1">
              <a:defRPr/>
            </a:pPr>
            <a:r>
              <a:rPr lang="en-US" sz="2200" dirty="0" smtClean="0"/>
              <a:t>Compile documentation and submit Portal entry for each incident</a:t>
            </a:r>
          </a:p>
          <a:p>
            <a:pPr lvl="1" eaLnBrk="1" hangingPunct="1">
              <a:defRPr/>
            </a:pPr>
            <a:r>
              <a:rPr lang="en-US" sz="2200" dirty="0" smtClean="0"/>
              <a:t>Notify the Assessment Specialist in the Assessment Administration Division to determine appropriate coding for student answer documents</a:t>
            </a:r>
          </a:p>
          <a:p>
            <a:pPr lvl="1" eaLnBrk="1" hangingPunct="1">
              <a:defRPr/>
            </a:pPr>
            <a:r>
              <a:rPr lang="en-US" sz="2200" dirty="0" smtClean="0"/>
              <a:t>Know your system’s protocol for cases that may constitute a breach of the Code of Ethics . . . Systems typically have defined investigation protocols for such instances.  This may even require support from your system’s Human Resources Division and/or Board Attorney.</a:t>
            </a:r>
          </a:p>
          <a:p>
            <a:pPr eaLnBrk="1" hangingPunct="1">
              <a:defRPr/>
            </a:pPr>
            <a:endParaRPr lang="en-US" sz="2200" dirty="0" smtClean="0"/>
          </a:p>
          <a:p>
            <a:pPr eaLnBrk="1" hangingPunct="1">
              <a:defRPr/>
            </a:pPr>
            <a:endParaRPr lang="en-US" sz="22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BD2A81F3-800F-454C-BF89-3639A6299756}" type="slidenum">
              <a:rPr lang="en-US" smtClean="0"/>
              <a:pPr>
                <a:defRPr/>
              </a:pPr>
              <a:t>48</a:t>
            </a:fld>
            <a:endParaRPr lang="en-US" dirty="0"/>
          </a:p>
        </p:txBody>
      </p:sp>
    </p:spTree>
    <p:extLst>
      <p:ext uri="{BB962C8B-B14F-4D97-AF65-F5344CB8AC3E}">
        <p14:creationId xmlns:p14="http://schemas.microsoft.com/office/powerpoint/2010/main" val="31465521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235493" y="183891"/>
            <a:ext cx="6316630" cy="1325563"/>
          </a:xfrm>
        </p:spPr>
        <p:txBody>
          <a:bodyPr>
            <a:normAutofit/>
          </a:bodyPr>
          <a:lstStyle/>
          <a:p>
            <a:pPr eaLnBrk="1" hangingPunct="1"/>
            <a:r>
              <a:rPr lang="en-US" altLang="en-US" sz="4000" dirty="0" smtClean="0"/>
              <a:t>Characteristics of a Quality Investigation</a:t>
            </a:r>
          </a:p>
        </p:txBody>
      </p:sp>
      <p:sp>
        <p:nvSpPr>
          <p:cNvPr id="102403" name="Content Placeholder 2"/>
          <p:cNvSpPr>
            <a:spLocks noGrp="1"/>
          </p:cNvSpPr>
          <p:nvPr>
            <p:ph idx="1"/>
          </p:nvPr>
        </p:nvSpPr>
        <p:spPr/>
        <p:txBody>
          <a:bodyPr/>
          <a:lstStyle/>
          <a:p>
            <a:pPr eaLnBrk="1" hangingPunct="1"/>
            <a:r>
              <a:rPr lang="en-US" altLang="en-US" sz="2800" dirty="0" smtClean="0"/>
              <a:t>Examiner must notify Principal and School Test Coordinator of incident</a:t>
            </a:r>
          </a:p>
          <a:p>
            <a:pPr eaLnBrk="1" hangingPunct="1"/>
            <a:r>
              <a:rPr lang="en-US" altLang="en-US" sz="2800" dirty="0" smtClean="0"/>
              <a:t>School Test Coordinator must notify System Test Coordinator</a:t>
            </a:r>
          </a:p>
          <a:p>
            <a:pPr eaLnBrk="1" hangingPunct="1"/>
            <a:r>
              <a:rPr lang="en-US" altLang="en-US" sz="2800" dirty="0" smtClean="0"/>
              <a:t>Request detailed written statements from all parties involved if necessary</a:t>
            </a:r>
          </a:p>
          <a:p>
            <a:pPr lvl="1" eaLnBrk="1" hangingPunct="1"/>
            <a:r>
              <a:rPr lang="en-US" altLang="en-US" dirty="0" smtClean="0"/>
              <a:t>Follow up on details, probe all angles, etc.</a:t>
            </a:r>
          </a:p>
          <a:p>
            <a:pPr eaLnBrk="1" hangingPunct="1"/>
            <a:r>
              <a:rPr lang="en-US" altLang="en-US" sz="2800" dirty="0" smtClean="0"/>
              <a:t>Follow district procedures regarding alleged employee misconduct</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BFE2F696-3018-45F9-9D38-A83A0EE19620}" type="slidenum">
              <a:rPr lang="en-US" smtClean="0"/>
              <a:pPr>
                <a:defRPr/>
              </a:pPr>
              <a:t>49</a:t>
            </a:fld>
            <a:endParaRPr lang="en-US" dirty="0"/>
          </a:p>
        </p:txBody>
      </p:sp>
    </p:spTree>
    <p:extLst>
      <p:ext uri="{BB962C8B-B14F-4D97-AF65-F5344CB8AC3E}">
        <p14:creationId xmlns:p14="http://schemas.microsoft.com/office/powerpoint/2010/main" val="899193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60984" y="463639"/>
            <a:ext cx="8229600" cy="792163"/>
          </a:xfrm>
        </p:spPr>
        <p:txBody>
          <a:bodyPr>
            <a:normAutofit fontScale="90000"/>
          </a:bodyPr>
          <a:lstStyle/>
          <a:p>
            <a:pPr eaLnBrk="1" hangingPunct="1"/>
            <a:r>
              <a:rPr lang="en-US" altLang="en-US" sz="4000" dirty="0" smtClean="0"/>
              <a:t>Assessment &amp; Accountability </a:t>
            </a:r>
            <a:br>
              <a:rPr lang="en-US" altLang="en-US" sz="4000" dirty="0" smtClean="0"/>
            </a:br>
            <a:r>
              <a:rPr lang="en-US" altLang="en-US" sz="4000" dirty="0"/>
              <a:t>T</a:t>
            </a:r>
            <a:r>
              <a:rPr lang="en-US" altLang="en-US" sz="4000" dirty="0" smtClean="0"/>
              <a:t>eam</a:t>
            </a:r>
          </a:p>
        </p:txBody>
      </p:sp>
      <p:sp>
        <p:nvSpPr>
          <p:cNvPr id="55299" name="Content Placeholder 6"/>
          <p:cNvSpPr>
            <a:spLocks noGrp="1"/>
          </p:cNvSpPr>
          <p:nvPr>
            <p:ph idx="1"/>
          </p:nvPr>
        </p:nvSpPr>
        <p:spPr>
          <a:xfrm>
            <a:off x="152400" y="1647429"/>
            <a:ext cx="8839200" cy="4876800"/>
          </a:xfrm>
        </p:spPr>
        <p:txBody>
          <a:bodyPr/>
          <a:lstStyle/>
          <a:p>
            <a:pPr eaLnBrk="1" hangingPunct="1">
              <a:buFont typeface="Arial" charset="0"/>
              <a:buNone/>
            </a:pPr>
            <a:r>
              <a:rPr lang="en-US" altLang="en-US" sz="2000" b="1" dirty="0" smtClean="0"/>
              <a:t>Deputy Superintendent</a:t>
            </a:r>
            <a:r>
              <a:rPr lang="en-US" altLang="en-US" sz="2000" dirty="0" smtClean="0"/>
              <a:t>		           		</a:t>
            </a:r>
            <a:r>
              <a:rPr lang="en-US" altLang="en-US" sz="2000" b="1" dirty="0" smtClean="0"/>
              <a:t>Support Staff</a:t>
            </a:r>
          </a:p>
          <a:p>
            <a:pPr eaLnBrk="1" hangingPunct="1">
              <a:buFont typeface="Arial" charset="0"/>
              <a:buNone/>
            </a:pPr>
            <a:r>
              <a:rPr lang="en-US" altLang="en-US" sz="2000" dirty="0" smtClean="0"/>
              <a:t>	¤  Melissa Fincher        	 		¤ Connie Caldwell          ¤ Joni Briscoe     </a:t>
            </a:r>
          </a:p>
          <a:p>
            <a:pPr eaLnBrk="1" hangingPunct="1">
              <a:buFont typeface="Arial" charset="0"/>
              <a:buNone/>
            </a:pPr>
            <a:r>
              <a:rPr lang="en-US" altLang="en-US" sz="2000" b="1" dirty="0" smtClean="0"/>
              <a:t>Assessment Administration – Anthony (Tony) Eitel</a:t>
            </a:r>
          </a:p>
          <a:p>
            <a:pPr>
              <a:buNone/>
            </a:pPr>
            <a:r>
              <a:rPr lang="en-US" altLang="en-US" sz="2000" dirty="0" smtClean="0"/>
              <a:t>	Bobbie Bable ∞ Deborah </a:t>
            </a:r>
            <a:r>
              <a:rPr lang="en-US" altLang="en-US" sz="2000" dirty="0"/>
              <a:t>Houston </a:t>
            </a:r>
            <a:r>
              <a:rPr lang="en-US" altLang="en-US" sz="2000" dirty="0" smtClean="0"/>
              <a:t> ∞ Mary </a:t>
            </a:r>
            <a:r>
              <a:rPr lang="en-US" altLang="en-US" sz="2000" dirty="0"/>
              <a:t>Nesbit-McBride </a:t>
            </a:r>
            <a:endParaRPr lang="en-US" altLang="en-US" sz="2000" dirty="0" smtClean="0"/>
          </a:p>
          <a:p>
            <a:pPr>
              <a:buNone/>
            </a:pPr>
            <a:r>
              <a:rPr lang="en-US" altLang="en-US" sz="2000" dirty="0" smtClean="0"/>
              <a:t>	∞ Joe Blessing ∞ Robert </a:t>
            </a:r>
            <a:r>
              <a:rPr lang="en-US" altLang="en-US" sz="2000" dirty="0"/>
              <a:t>McLeod ∞ </a:t>
            </a:r>
            <a:r>
              <a:rPr lang="en-US" altLang="en-US" sz="2000" dirty="0" smtClean="0"/>
              <a:t>Missy Smith</a:t>
            </a:r>
          </a:p>
          <a:p>
            <a:pPr eaLnBrk="1" hangingPunct="1">
              <a:buFont typeface="Arial" charset="0"/>
              <a:buNone/>
            </a:pPr>
            <a:r>
              <a:rPr lang="en-US" altLang="en-US" sz="2000" b="1" dirty="0" smtClean="0"/>
              <a:t>Assessment Research &amp; Development – Melodee (Dee) Davis</a:t>
            </a:r>
          </a:p>
          <a:p>
            <a:pPr eaLnBrk="1" hangingPunct="1">
              <a:buFont typeface="Arial" charset="0"/>
              <a:buNone/>
            </a:pPr>
            <a:r>
              <a:rPr lang="en-US" altLang="en-US" sz="2000" dirty="0" smtClean="0"/>
              <a:t>	∞ Jan Reyes ∞ Kelli Harris-Wright ∞ Niveen Vosler ∞ Sheril Smith</a:t>
            </a:r>
          </a:p>
          <a:p>
            <a:pPr eaLnBrk="1" hangingPunct="1">
              <a:buFont typeface="Arial" charset="0"/>
              <a:buNone/>
            </a:pPr>
            <a:r>
              <a:rPr lang="en-US" altLang="en-US" sz="2000" b="1" dirty="0" smtClean="0"/>
              <a:t>Accountability – Allison Timberlake</a:t>
            </a:r>
          </a:p>
          <a:p>
            <a:pPr>
              <a:buNone/>
            </a:pPr>
            <a:r>
              <a:rPr lang="en-US" altLang="en-US" sz="2000" dirty="0" smtClean="0"/>
              <a:t>	∞ Michelle Christensen ∞ Paula </a:t>
            </a:r>
            <a:r>
              <a:rPr lang="en-US" altLang="en-US" sz="2000" dirty="0"/>
              <a:t>Swartzberg ∞ </a:t>
            </a:r>
            <a:r>
              <a:rPr lang="en-US" altLang="en-US" sz="2000" dirty="0" smtClean="0"/>
              <a:t>August Ogletree</a:t>
            </a:r>
          </a:p>
          <a:p>
            <a:pPr>
              <a:buNone/>
            </a:pPr>
            <a:r>
              <a:rPr lang="en-US" altLang="en-US" sz="2000" dirty="0" smtClean="0"/>
              <a:t>	∞ </a:t>
            </a:r>
            <a:r>
              <a:rPr lang="en-US" altLang="en-US" sz="2000" dirty="0"/>
              <a:t>Qi Qin</a:t>
            </a:r>
          </a:p>
          <a:p>
            <a:pPr eaLnBrk="1" hangingPunct="1">
              <a:buFont typeface="Arial" charset="0"/>
              <a:buNone/>
            </a:pPr>
            <a:r>
              <a:rPr lang="en-US" altLang="en-US" sz="2000" dirty="0" smtClean="0"/>
              <a:t>		</a:t>
            </a:r>
          </a:p>
          <a:p>
            <a:pPr eaLnBrk="1" hangingPunct="1">
              <a:buFont typeface="Arial" charset="0"/>
              <a:buNone/>
            </a:pPr>
            <a:endParaRPr lang="en-US" alt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8A99368-ADB5-49AC-B86F-4E7200AEC472}" type="slidenum">
              <a:rPr lang="en-US" smtClean="0"/>
              <a:pPr>
                <a:defRPr/>
              </a:pPr>
              <a:t>5</a:t>
            </a:fld>
            <a:endParaRPr lang="en-US" dirty="0"/>
          </a:p>
        </p:txBody>
      </p:sp>
    </p:spTree>
    <p:extLst>
      <p:ext uri="{BB962C8B-B14F-4D97-AF65-F5344CB8AC3E}">
        <p14:creationId xmlns:p14="http://schemas.microsoft.com/office/powerpoint/2010/main" val="29558953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57951" y="377670"/>
            <a:ext cx="6690579" cy="563562"/>
          </a:xfrm>
        </p:spPr>
        <p:txBody>
          <a:bodyPr>
            <a:noAutofit/>
          </a:bodyPr>
          <a:lstStyle/>
          <a:p>
            <a:pPr eaLnBrk="1" hangingPunct="1"/>
            <a:r>
              <a:rPr lang="en-US" altLang="en-US" sz="4000" dirty="0" smtClean="0"/>
              <a:t>Characteristics of a Quality Investigation</a:t>
            </a:r>
          </a:p>
        </p:txBody>
      </p:sp>
      <p:sp>
        <p:nvSpPr>
          <p:cNvPr id="103427" name="Content Placeholder 2"/>
          <p:cNvSpPr>
            <a:spLocks noGrp="1"/>
          </p:cNvSpPr>
          <p:nvPr>
            <p:ph idx="1"/>
          </p:nvPr>
        </p:nvSpPr>
        <p:spPr>
          <a:xfrm>
            <a:off x="264015" y="1529370"/>
            <a:ext cx="8229600" cy="4525963"/>
          </a:xfrm>
        </p:spPr>
        <p:txBody>
          <a:bodyPr>
            <a:normAutofit lnSpcReduction="10000"/>
          </a:bodyPr>
          <a:lstStyle/>
          <a:p>
            <a:pPr eaLnBrk="1" hangingPunct="1"/>
            <a:r>
              <a:rPr lang="en-US" altLang="en-US" sz="3000" dirty="0" smtClean="0"/>
              <a:t>Provide a written summary of incident and investigation findings</a:t>
            </a:r>
          </a:p>
          <a:p>
            <a:pPr lvl="1" eaLnBrk="1" hangingPunct="1"/>
            <a:r>
              <a:rPr lang="en-US" altLang="en-US" sz="2600" dirty="0" smtClean="0"/>
              <a:t>Consult with GaDOE as needed.</a:t>
            </a:r>
          </a:p>
          <a:p>
            <a:pPr eaLnBrk="1" hangingPunct="1"/>
            <a:r>
              <a:rPr lang="en-US" altLang="en-US" sz="3000" dirty="0" smtClean="0"/>
              <a:t>System Test Coordinator is responsible for reporting to GaDOE</a:t>
            </a:r>
          </a:p>
          <a:p>
            <a:pPr eaLnBrk="1" hangingPunct="1"/>
            <a:r>
              <a:rPr lang="en-US" altLang="en-US" dirty="0" smtClean="0"/>
              <a:t>Note:</a:t>
            </a:r>
          </a:p>
          <a:p>
            <a:pPr lvl="1" eaLnBrk="1" hangingPunct="1"/>
            <a:r>
              <a:rPr lang="en-US" altLang="en-US" sz="2600" dirty="0" smtClean="0"/>
              <a:t>Report to GaDOE immediately, before investigation if the matter merits doing so</a:t>
            </a:r>
          </a:p>
          <a:p>
            <a:pPr lvl="1" eaLnBrk="1" hangingPunct="1"/>
            <a:r>
              <a:rPr lang="en-US" altLang="en-US" sz="2600" dirty="0" smtClean="0"/>
              <a:t>Final documentation MUST be entered into the Portal</a:t>
            </a:r>
          </a:p>
          <a:p>
            <a:pPr lvl="1" eaLnBrk="1" hangingPunct="1"/>
            <a:r>
              <a:rPr lang="en-US" altLang="en-US" sz="2600" dirty="0" smtClean="0"/>
              <a:t>The Portal is your system’s, and GaDOE’s, official record of the event and its disposition</a:t>
            </a:r>
          </a:p>
          <a:p>
            <a:pPr eaLnBrk="1" hangingPunct="1"/>
            <a:endParaRPr lang="en-US" alt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946B91F-FFB3-4F0C-B8D3-4616135368E1}" type="slidenum">
              <a:rPr lang="en-US" smtClean="0"/>
              <a:pPr>
                <a:defRPr/>
              </a:pPr>
              <a:t>50</a:t>
            </a:fld>
            <a:endParaRPr lang="en-US" dirty="0"/>
          </a:p>
        </p:txBody>
      </p:sp>
    </p:spTree>
    <p:extLst>
      <p:ext uri="{BB962C8B-B14F-4D97-AF65-F5344CB8AC3E}">
        <p14:creationId xmlns:p14="http://schemas.microsoft.com/office/powerpoint/2010/main" val="15669761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526709" y="140831"/>
            <a:ext cx="6316630" cy="1325563"/>
          </a:xfrm>
        </p:spPr>
        <p:txBody>
          <a:bodyPr>
            <a:normAutofit/>
          </a:bodyPr>
          <a:lstStyle/>
          <a:p>
            <a:pPr eaLnBrk="1" hangingPunct="1"/>
            <a:r>
              <a:rPr lang="en-US" altLang="en-US" sz="4000" dirty="0" smtClean="0"/>
              <a:t>Irregularities – Post Testing</a:t>
            </a:r>
          </a:p>
        </p:txBody>
      </p:sp>
      <p:sp>
        <p:nvSpPr>
          <p:cNvPr id="104451" name="Content Placeholder 2"/>
          <p:cNvSpPr>
            <a:spLocks noGrp="1"/>
          </p:cNvSpPr>
          <p:nvPr>
            <p:ph idx="1"/>
          </p:nvPr>
        </p:nvSpPr>
        <p:spPr>
          <a:xfrm>
            <a:off x="252480" y="1681770"/>
            <a:ext cx="8229600" cy="4525963"/>
          </a:xfrm>
        </p:spPr>
        <p:txBody>
          <a:bodyPr>
            <a:normAutofit lnSpcReduction="10000"/>
          </a:bodyPr>
          <a:lstStyle/>
          <a:p>
            <a:pPr eaLnBrk="1" hangingPunct="1"/>
            <a:r>
              <a:rPr lang="en-US" altLang="en-US" sz="2800" dirty="0" smtClean="0"/>
              <a:t>Make certain that all irregularities and invalidations are documented correctly before sending scorable documents</a:t>
            </a:r>
          </a:p>
          <a:p>
            <a:pPr eaLnBrk="1" hangingPunct="1"/>
            <a:r>
              <a:rPr lang="en-US" altLang="en-US" sz="2800" dirty="0" smtClean="0"/>
              <a:t>Make certain that online test irregularity forms have been finalized</a:t>
            </a:r>
          </a:p>
          <a:p>
            <a:pPr eaLnBrk="1" hangingPunct="1"/>
            <a:r>
              <a:rPr lang="en-US" altLang="en-US" sz="2800" dirty="0" smtClean="0"/>
              <a:t>Communicate to school personnel the GaDOE responses to irregularity forms and consequences of irregularities, invalidations, and participation invalidations</a:t>
            </a:r>
          </a:p>
          <a:p>
            <a:pPr eaLnBrk="1" hangingPunct="1"/>
            <a:r>
              <a:rPr lang="en-US" altLang="en-US" sz="2800" dirty="0" smtClean="0"/>
              <a:t>If appropriate/necessary, refer to PSC for review/action</a:t>
            </a:r>
          </a:p>
          <a:p>
            <a:pPr eaLnBrk="1" hangingPunct="1"/>
            <a:endParaRPr lang="en-US" alt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1A91B664-C267-4006-9767-9C1518E30A04}" type="slidenum">
              <a:rPr lang="en-US" smtClean="0"/>
              <a:pPr>
                <a:defRPr/>
              </a:pPr>
              <a:t>51</a:t>
            </a:fld>
            <a:endParaRPr lang="en-US" dirty="0"/>
          </a:p>
        </p:txBody>
      </p:sp>
    </p:spTree>
    <p:extLst>
      <p:ext uri="{BB962C8B-B14F-4D97-AF65-F5344CB8AC3E}">
        <p14:creationId xmlns:p14="http://schemas.microsoft.com/office/powerpoint/2010/main" val="10542859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a:xfrm>
            <a:off x="152400" y="210243"/>
            <a:ext cx="6699161" cy="1143000"/>
          </a:xfrm>
        </p:spPr>
        <p:txBody>
          <a:bodyPr>
            <a:normAutofit/>
          </a:bodyPr>
          <a:lstStyle/>
          <a:p>
            <a:r>
              <a:rPr lang="en-US" altLang="en-US" sz="3600" dirty="0" smtClean="0"/>
              <a:t>When entering irregularities into the MyGaDOE Portal . . .</a:t>
            </a:r>
          </a:p>
        </p:txBody>
      </p:sp>
      <p:sp>
        <p:nvSpPr>
          <p:cNvPr id="105475" name="Content Placeholder 2"/>
          <p:cNvSpPr>
            <a:spLocks noGrp="1"/>
          </p:cNvSpPr>
          <p:nvPr>
            <p:ph idx="1"/>
          </p:nvPr>
        </p:nvSpPr>
        <p:spPr>
          <a:xfrm>
            <a:off x="173862" y="1578738"/>
            <a:ext cx="8229600" cy="4800600"/>
          </a:xfrm>
        </p:spPr>
        <p:txBody>
          <a:bodyPr>
            <a:normAutofit fontScale="92500" lnSpcReduction="10000"/>
          </a:bodyPr>
          <a:lstStyle/>
          <a:p>
            <a:r>
              <a:rPr lang="en-US" altLang="en-US" sz="2100" b="1" dirty="0" smtClean="0"/>
              <a:t>Provide comments in the “Comment” section to help elaborate on the irregularity (or in the “Reason for Invalidation” section if applicable).</a:t>
            </a:r>
          </a:p>
          <a:p>
            <a:pPr lvl="1"/>
            <a:r>
              <a:rPr lang="en-US" altLang="en-US" sz="1700" dirty="0" smtClean="0"/>
              <a:t>Note that simply copying and pasting text from emails sent to your by schools is, in  many cases, not sufficient.  If this is the approach taken, please review what’s being stated before clicking Submit.</a:t>
            </a:r>
          </a:p>
          <a:p>
            <a:r>
              <a:rPr lang="en-US" altLang="en-US" sz="2100" dirty="0" smtClean="0"/>
              <a:t>Please include in the comments the Form # in question (if applicable).</a:t>
            </a:r>
          </a:p>
          <a:p>
            <a:r>
              <a:rPr lang="en-US" altLang="en-US" sz="2100" dirty="0" smtClean="0"/>
              <a:t>If it has been determined that the irregularity will result in invalidation – make sure to indicate “Yes” in that drop-down box.</a:t>
            </a:r>
          </a:p>
          <a:p>
            <a:r>
              <a:rPr lang="en-US" altLang="en-US" sz="2100" dirty="0" smtClean="0"/>
              <a:t>Names of students and their GTIDs must be provided.</a:t>
            </a:r>
          </a:p>
          <a:p>
            <a:r>
              <a:rPr lang="en-US" altLang="en-US" sz="2100" dirty="0" smtClean="0"/>
              <a:t>Upload statements and other documents that provide necessary details on the event.</a:t>
            </a:r>
          </a:p>
          <a:p>
            <a:r>
              <a:rPr lang="en-US" altLang="en-US" sz="2100" dirty="0" smtClean="0"/>
              <a:t>Make sure you indicate the correct “Assessment Cycle” (Date) in that field.</a:t>
            </a:r>
          </a:p>
          <a:p>
            <a:r>
              <a:rPr lang="en-US" altLang="en-US" sz="2100" dirty="0" smtClean="0"/>
              <a:t>We have added an “Online” or “Paper-Pencil” field to the online IR form.</a:t>
            </a:r>
          </a:p>
          <a:p>
            <a:r>
              <a:rPr lang="en-US" altLang="en-US" sz="2100" dirty="0" smtClean="0"/>
              <a:t>In an event that involves multiple students – some of whom may be IR and some who may be IV, please enter them as two separate records.</a:t>
            </a:r>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6BA76D68-6DA8-411A-B951-3C8E98428674}" type="slidenum">
              <a:rPr lang="en-US" smtClean="0"/>
              <a:pPr>
                <a:defRPr/>
              </a:pPr>
              <a:t>52</a:t>
            </a:fld>
            <a:endParaRPr lang="en-US" dirty="0"/>
          </a:p>
        </p:txBody>
      </p:sp>
    </p:spTree>
    <p:extLst>
      <p:ext uri="{BB962C8B-B14F-4D97-AF65-F5344CB8AC3E}">
        <p14:creationId xmlns:p14="http://schemas.microsoft.com/office/powerpoint/2010/main" val="5987657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97662" y="499059"/>
            <a:ext cx="8458200" cy="381000"/>
          </a:xfrm>
        </p:spPr>
        <p:txBody>
          <a:bodyPr>
            <a:normAutofit fontScale="90000"/>
          </a:bodyPr>
          <a:lstStyle/>
          <a:p>
            <a:r>
              <a:rPr lang="en-US" altLang="en-US" dirty="0" smtClean="0"/>
              <a:t>Cell Phones and Electronic Devices</a:t>
            </a:r>
          </a:p>
        </p:txBody>
      </p:sp>
      <p:sp>
        <p:nvSpPr>
          <p:cNvPr id="106499" name="Content Placeholder 2"/>
          <p:cNvSpPr>
            <a:spLocks noGrp="1"/>
          </p:cNvSpPr>
          <p:nvPr>
            <p:ph idx="1"/>
          </p:nvPr>
        </p:nvSpPr>
        <p:spPr>
          <a:xfrm>
            <a:off x="70830" y="1342579"/>
            <a:ext cx="7849677" cy="4648200"/>
          </a:xfrm>
        </p:spPr>
        <p:txBody>
          <a:bodyPr>
            <a:noAutofit/>
          </a:bodyPr>
          <a:lstStyle/>
          <a:p>
            <a:r>
              <a:rPr lang="en-US" altLang="en-US" sz="1600" dirty="0" smtClean="0"/>
              <a:t>Students are not permitted to use, or bring into the testing environment, any electronic device that could allow them to access, retain, or transmit information (e.g., cell phone, smartphone, PDA, electronic recording, camera, or playback device, etc.).</a:t>
            </a:r>
          </a:p>
          <a:p>
            <a:r>
              <a:rPr lang="en-US" altLang="en-US" sz="1600" dirty="0" smtClean="0"/>
              <a:t>Announcements </a:t>
            </a:r>
            <a:r>
              <a:rPr lang="en-US" altLang="en-US" sz="1600" b="1" dirty="0" smtClean="0"/>
              <a:t>must </a:t>
            </a:r>
            <a:r>
              <a:rPr lang="en-US" altLang="en-US" sz="1600" dirty="0" smtClean="0"/>
              <a:t>be made prior to testing that such devices are not allowed in the testing environment and that possession or improper use of such devices during testing may result in disciplinary action in accordance with the system's student code of conduct and/or test invalidation. </a:t>
            </a:r>
          </a:p>
          <a:p>
            <a:r>
              <a:rPr lang="en-US" altLang="en-US" sz="1600" dirty="0" smtClean="0"/>
              <a:t>In the event students attempt to enter the testing environment with such a device, districts and schools must have a plan to collect and secure such devices so that they are not accessible during testing.  Script appears in the appropriate Examiner’s Manuals regarding this topic.  This script, as with all script, MUST be read to students.</a:t>
            </a:r>
          </a:p>
          <a:p>
            <a:r>
              <a:rPr lang="en-US" altLang="en-US" sz="1600" dirty="0" smtClean="0"/>
              <a:t>If necessary, remind students that this expectation for Georgia’s state assessments is no different than most (if not all) other test settings that they will experience . . . Georgia Driver’s License Knowledge Exam, the ACT, the SAT, etc.</a:t>
            </a:r>
          </a:p>
          <a:p>
            <a:r>
              <a:rPr lang="en-US" altLang="en-US" sz="1600" dirty="0" smtClean="0"/>
              <a:t>Many systems have local policies regarding cell phone access and/or use during the instructional day.  The district should continue to apply and enforce their local discipline or other policies regarding the use of electronic devices.  (Note:  More and more, we are seeing cases where students have more than one device.)</a:t>
            </a:r>
          </a:p>
          <a:p>
            <a:r>
              <a:rPr lang="en-US" altLang="en-US" sz="1600" dirty="0" smtClean="0"/>
              <a:t>The GaDOE will determine if the assessment should be invalidated.</a:t>
            </a:r>
          </a:p>
          <a:p>
            <a:endParaRPr lang="en-US" altLang="en-US" sz="1600" dirty="0" smtClean="0"/>
          </a:p>
          <a:p>
            <a:endParaRPr lang="en-US" altLang="en-US" sz="1600" dirty="0" smtClean="0"/>
          </a:p>
        </p:txBody>
      </p:sp>
    </p:spTree>
    <p:extLst>
      <p:ext uri="{BB962C8B-B14F-4D97-AF65-F5344CB8AC3E}">
        <p14:creationId xmlns:p14="http://schemas.microsoft.com/office/powerpoint/2010/main" val="42691073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160983" y="613896"/>
            <a:ext cx="8229600" cy="533400"/>
          </a:xfrm>
        </p:spPr>
        <p:txBody>
          <a:bodyPr>
            <a:normAutofit fontScale="90000"/>
          </a:bodyPr>
          <a:lstStyle/>
          <a:p>
            <a:r>
              <a:rPr lang="en-US" altLang="en-US" dirty="0" smtClean="0"/>
              <a:t>Cell Phones and Electronic Devices</a:t>
            </a:r>
            <a:br>
              <a:rPr lang="en-US" altLang="en-US" dirty="0" smtClean="0"/>
            </a:br>
            <a:endParaRPr lang="en-US" altLang="en-US" sz="2400" dirty="0" smtClean="0"/>
          </a:p>
        </p:txBody>
      </p:sp>
      <p:sp>
        <p:nvSpPr>
          <p:cNvPr id="108547" name="Content Placeholder 2"/>
          <p:cNvSpPr>
            <a:spLocks noGrp="1"/>
          </p:cNvSpPr>
          <p:nvPr>
            <p:ph idx="1"/>
          </p:nvPr>
        </p:nvSpPr>
        <p:spPr>
          <a:xfrm>
            <a:off x="264015" y="1510056"/>
            <a:ext cx="8229600" cy="4983163"/>
          </a:xfrm>
        </p:spPr>
        <p:txBody>
          <a:bodyPr>
            <a:normAutofit lnSpcReduction="10000"/>
          </a:bodyPr>
          <a:lstStyle/>
          <a:p>
            <a:pPr marL="0" indent="0">
              <a:buFont typeface="Arial" charset="0"/>
              <a:buNone/>
              <a:defRPr/>
            </a:pPr>
            <a:r>
              <a:rPr lang="en-US" altLang="en-US" sz="1800" dirty="0" smtClean="0"/>
              <a:t>Should a case occur where a student does not conform to the directions given by school staff and a device is located in the test setting . . .</a:t>
            </a:r>
          </a:p>
          <a:p>
            <a:pPr>
              <a:defRPr/>
            </a:pPr>
            <a:r>
              <a:rPr lang="en-US" altLang="en-US" sz="1800" dirty="0" smtClean="0"/>
              <a:t>In the event an examiner </a:t>
            </a:r>
            <a:r>
              <a:rPr lang="en-US" altLang="en-US" sz="1800" b="1" dirty="0" smtClean="0"/>
              <a:t>confirms</a:t>
            </a:r>
            <a:r>
              <a:rPr lang="en-US" altLang="en-US" sz="1800" dirty="0" smtClean="0"/>
              <a:t> during testing that a student is using a device to </a:t>
            </a:r>
            <a:r>
              <a:rPr lang="en-US" altLang="en-US" sz="1800" b="1" dirty="0" smtClean="0"/>
              <a:t>access</a:t>
            </a:r>
            <a:r>
              <a:rPr lang="en-US" altLang="en-US" sz="1800" dirty="0" smtClean="0"/>
              <a:t>, </a:t>
            </a:r>
            <a:r>
              <a:rPr lang="en-US" altLang="en-US" sz="1800" b="1" dirty="0" smtClean="0"/>
              <a:t>retain</a:t>
            </a:r>
            <a:r>
              <a:rPr lang="en-US" altLang="en-US" sz="1800" dirty="0" smtClean="0"/>
              <a:t>, or </a:t>
            </a:r>
            <a:r>
              <a:rPr lang="en-US" altLang="en-US" sz="1800" b="1" dirty="0" smtClean="0"/>
              <a:t>share </a:t>
            </a:r>
            <a:r>
              <a:rPr lang="en-US" altLang="en-US" sz="1800" dirty="0" smtClean="0"/>
              <a:t>information, the examiner must with minimal disruption: </a:t>
            </a:r>
          </a:p>
          <a:p>
            <a:pPr lvl="1">
              <a:defRPr/>
            </a:pPr>
            <a:r>
              <a:rPr lang="en-US" altLang="en-US" sz="1600" dirty="0" smtClean="0"/>
              <a:t>collect the device, </a:t>
            </a:r>
          </a:p>
          <a:p>
            <a:pPr lvl="1">
              <a:defRPr/>
            </a:pPr>
            <a:r>
              <a:rPr lang="en-US" altLang="en-US" sz="1600" b="1" dirty="0" smtClean="0"/>
              <a:t>stop testing that student</a:t>
            </a:r>
            <a:r>
              <a:rPr lang="en-US" altLang="en-US" sz="1600" dirty="0" smtClean="0"/>
              <a:t>, </a:t>
            </a:r>
          </a:p>
          <a:p>
            <a:pPr lvl="1">
              <a:defRPr/>
            </a:pPr>
            <a:r>
              <a:rPr lang="en-US" altLang="en-US" sz="1600" dirty="0" smtClean="0"/>
              <a:t>remove the student from the testing session, and </a:t>
            </a:r>
          </a:p>
          <a:p>
            <a:pPr lvl="1">
              <a:defRPr/>
            </a:pPr>
            <a:r>
              <a:rPr lang="en-US" altLang="en-US" sz="1600" dirty="0" smtClean="0"/>
              <a:t>notify the School Test Coordinator immediately. </a:t>
            </a:r>
          </a:p>
          <a:p>
            <a:pPr>
              <a:defRPr/>
            </a:pPr>
            <a:r>
              <a:rPr lang="en-US" altLang="en-US" sz="1800" dirty="0" smtClean="0"/>
              <a:t>In the event such actions are </a:t>
            </a:r>
            <a:r>
              <a:rPr lang="en-US" altLang="en-US" sz="1800" b="1" dirty="0" smtClean="0"/>
              <a:t>suspected</a:t>
            </a:r>
            <a:r>
              <a:rPr lang="en-US" altLang="en-US" sz="1800" dirty="0" smtClean="0"/>
              <a:t>, but not yet confirmed, the examiner must with minimal disruption</a:t>
            </a:r>
            <a:r>
              <a:rPr lang="en-US" altLang="en-US" sz="1600" dirty="0" smtClean="0"/>
              <a:t>: </a:t>
            </a:r>
          </a:p>
          <a:p>
            <a:pPr lvl="1">
              <a:defRPr/>
            </a:pPr>
            <a:r>
              <a:rPr lang="en-US" altLang="en-US" sz="1600" dirty="0" smtClean="0"/>
              <a:t>collect the device, </a:t>
            </a:r>
          </a:p>
          <a:p>
            <a:pPr lvl="1">
              <a:defRPr/>
            </a:pPr>
            <a:r>
              <a:rPr lang="en-US" altLang="en-US" sz="1600" b="1" dirty="0" smtClean="0"/>
              <a:t>allow the student to complete testing</a:t>
            </a:r>
            <a:r>
              <a:rPr lang="en-US" altLang="en-US" sz="1600" dirty="0" smtClean="0"/>
              <a:t>, </a:t>
            </a:r>
          </a:p>
          <a:p>
            <a:pPr lvl="1">
              <a:defRPr/>
            </a:pPr>
            <a:r>
              <a:rPr lang="en-US" altLang="en-US" sz="1600" dirty="0" smtClean="0"/>
              <a:t>notify the School Test Coordinator immediately, and </a:t>
            </a:r>
          </a:p>
          <a:p>
            <a:pPr lvl="1">
              <a:defRPr/>
            </a:pPr>
            <a:r>
              <a:rPr lang="en-US" altLang="en-US" sz="1600" dirty="0" smtClean="0"/>
              <a:t>as soon as it is appropriate attempt to confirm whether or not the device has been used  in violation of the guidelines above</a:t>
            </a:r>
            <a:endParaRPr lang="en-US" altLang="en-US" sz="1600" dirty="0" smtClean="0">
              <a:solidFill>
                <a:srgbClr val="FF0000"/>
              </a:solidFill>
            </a:endParaRPr>
          </a:p>
          <a:p>
            <a:pPr>
              <a:defRPr/>
            </a:pPr>
            <a:r>
              <a:rPr lang="en-US" altLang="en-US" sz="1800" dirty="0" smtClean="0"/>
              <a:t>Simple possession of a device (including the ringing of a phone during test administration) may be addressed in keeping with the system’s code of conduct and does not require an irregularity report to the GaDOE</a:t>
            </a:r>
            <a:r>
              <a:rPr lang="en-US" altLang="en-US" sz="1600" dirty="0" smtClean="0"/>
              <a:t>. </a:t>
            </a:r>
          </a:p>
          <a:p>
            <a:pPr>
              <a:defRPr/>
            </a:pPr>
            <a:endParaRPr lang="en-US" altLang="en-US" sz="1600" dirty="0" smtClean="0"/>
          </a:p>
          <a:p>
            <a:pPr>
              <a:defRPr/>
            </a:pPr>
            <a:endParaRPr lang="en-US" altLang="en-US" dirty="0" smtClean="0"/>
          </a:p>
        </p:txBody>
      </p:sp>
    </p:spTree>
    <p:extLst>
      <p:ext uri="{BB962C8B-B14F-4D97-AF65-F5344CB8AC3E}">
        <p14:creationId xmlns:p14="http://schemas.microsoft.com/office/powerpoint/2010/main" val="30814949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p:cNvSpPr>
            <a:spLocks noGrp="1"/>
          </p:cNvSpPr>
          <p:nvPr>
            <p:ph idx="1"/>
          </p:nvPr>
        </p:nvSpPr>
        <p:spPr>
          <a:xfrm>
            <a:off x="512739" y="1825625"/>
            <a:ext cx="7886700" cy="4351338"/>
          </a:xfrm>
        </p:spPr>
        <p:txBody>
          <a:bodyPr/>
          <a:lstStyle/>
          <a:p>
            <a:pPr marL="0" indent="0">
              <a:buFont typeface="Arial" charset="0"/>
              <a:buNone/>
            </a:pPr>
            <a:r>
              <a:rPr lang="en-US" altLang="en-US" sz="4800" b="1" dirty="0" smtClean="0"/>
              <a:t>Accommodations and Special Populations</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3777F3C5-4A86-447D-A557-405832F96895}" type="slidenum">
              <a:rPr lang="en-US" smtClean="0"/>
              <a:pPr>
                <a:defRPr/>
              </a:pPr>
              <a:t>55</a:t>
            </a:fld>
            <a:endParaRPr lang="en-US" dirty="0"/>
          </a:p>
        </p:txBody>
      </p:sp>
    </p:spTree>
    <p:extLst>
      <p:ext uri="{BB962C8B-B14F-4D97-AF65-F5344CB8AC3E}">
        <p14:creationId xmlns:p14="http://schemas.microsoft.com/office/powerpoint/2010/main" val="15731824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238259" y="386366"/>
            <a:ext cx="8229600" cy="715963"/>
          </a:xfrm>
        </p:spPr>
        <p:txBody>
          <a:bodyPr/>
          <a:lstStyle/>
          <a:p>
            <a:r>
              <a:rPr lang="en-US" altLang="en-US" dirty="0" smtClean="0"/>
              <a:t>Eligible Students</a:t>
            </a:r>
          </a:p>
        </p:txBody>
      </p:sp>
      <p:sp>
        <p:nvSpPr>
          <p:cNvPr id="3" name="Content Placeholder 2"/>
          <p:cNvSpPr>
            <a:spLocks noGrp="1"/>
          </p:cNvSpPr>
          <p:nvPr>
            <p:ph idx="1"/>
          </p:nvPr>
        </p:nvSpPr>
        <p:spPr>
          <a:xfrm>
            <a:off x="212499" y="1510056"/>
            <a:ext cx="8229600" cy="4800600"/>
          </a:xfrm>
        </p:spPr>
        <p:txBody>
          <a:bodyPr/>
          <a:lstStyle/>
          <a:p>
            <a:pPr>
              <a:defRPr/>
            </a:pPr>
            <a:r>
              <a:rPr lang="en-US" dirty="0" smtClean="0"/>
              <a:t>Students eligible for accommodations include:</a:t>
            </a:r>
          </a:p>
          <a:p>
            <a:pPr lvl="1">
              <a:defRPr/>
            </a:pPr>
            <a:r>
              <a:rPr lang="en-US" dirty="0" smtClean="0"/>
              <a:t>Students with Disabilities</a:t>
            </a:r>
          </a:p>
          <a:p>
            <a:pPr lvl="2">
              <a:defRPr/>
            </a:pPr>
            <a:r>
              <a:rPr lang="en-US" dirty="0" smtClean="0"/>
              <a:t>students with individualized educational plans</a:t>
            </a:r>
          </a:p>
          <a:p>
            <a:pPr lvl="2">
              <a:defRPr/>
            </a:pPr>
            <a:r>
              <a:rPr lang="en-US" dirty="0" smtClean="0"/>
              <a:t>students served under Section 504*</a:t>
            </a:r>
          </a:p>
          <a:p>
            <a:pPr lvl="1">
              <a:defRPr/>
            </a:pPr>
            <a:r>
              <a:rPr lang="en-US" dirty="0" smtClean="0"/>
              <a:t>English Learners</a:t>
            </a:r>
          </a:p>
          <a:p>
            <a:pPr lvl="2">
              <a:defRPr/>
            </a:pPr>
            <a:r>
              <a:rPr lang="en-US" dirty="0" smtClean="0"/>
              <a:t>Students qualifying for language assistance services</a:t>
            </a:r>
          </a:p>
          <a:p>
            <a:pPr lvl="2">
              <a:defRPr/>
            </a:pPr>
            <a:r>
              <a:rPr lang="en-US" dirty="0" smtClean="0"/>
              <a:t>EL students who are also SWD</a:t>
            </a:r>
          </a:p>
          <a:p>
            <a:pPr lvl="2">
              <a:defRPr/>
            </a:pPr>
            <a:r>
              <a:rPr lang="en-US" dirty="0" smtClean="0"/>
              <a:t>Students who have exited language assistance services in the last two years (EL-Monitored)**</a:t>
            </a:r>
          </a:p>
          <a:p>
            <a:pPr lvl="1" indent="0">
              <a:spcBef>
                <a:spcPts val="0"/>
              </a:spcBef>
              <a:buFontTx/>
              <a:buNone/>
              <a:defRPr/>
            </a:pPr>
            <a:r>
              <a:rPr lang="en-US" dirty="0" smtClean="0"/>
              <a:t>*</a:t>
            </a:r>
            <a:r>
              <a:rPr lang="en-US" sz="1600" dirty="0" smtClean="0"/>
              <a:t>Only in the rarest of circumstances would a 504 student qualify for a conditional accommodation.</a:t>
            </a:r>
          </a:p>
          <a:p>
            <a:pPr lvl="1" indent="0">
              <a:spcBef>
                <a:spcPts val="0"/>
              </a:spcBef>
              <a:buFontTx/>
              <a:buNone/>
              <a:defRPr/>
            </a:pPr>
            <a:r>
              <a:rPr lang="en-US" dirty="0" smtClean="0"/>
              <a:t>**</a:t>
            </a:r>
            <a:r>
              <a:rPr lang="en-US" sz="1600" dirty="0" smtClean="0"/>
              <a:t>EL-M students are not eligible for conditional accommodations.</a:t>
            </a:r>
          </a:p>
          <a:p>
            <a:pPr lvl="1">
              <a:buFontTx/>
              <a:buNone/>
              <a:defRPr/>
            </a:pPr>
            <a:endParaRPr lang="en-US" dirty="0" smtClean="0"/>
          </a:p>
          <a:p>
            <a:pPr lvl="1">
              <a:buFontTx/>
              <a:buNone/>
              <a:defRPr/>
            </a:pPr>
            <a:endParaRPr lang="en-US" dirty="0" smtClean="0"/>
          </a:p>
        </p:txBody>
      </p:sp>
    </p:spTree>
    <p:extLst>
      <p:ext uri="{BB962C8B-B14F-4D97-AF65-F5344CB8AC3E}">
        <p14:creationId xmlns:p14="http://schemas.microsoft.com/office/powerpoint/2010/main" val="3068172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76200"/>
            <a:ext cx="8229600" cy="1143000"/>
          </a:xfrm>
        </p:spPr>
        <p:txBody>
          <a:bodyPr/>
          <a:lstStyle/>
          <a:p>
            <a:pPr eaLnBrk="1" hangingPunct="1"/>
            <a:r>
              <a:rPr lang="en-US" altLang="en-US" dirty="0" smtClean="0"/>
              <a:t>Accommodations</a:t>
            </a:r>
          </a:p>
        </p:txBody>
      </p:sp>
      <p:sp>
        <p:nvSpPr>
          <p:cNvPr id="110595" name="Rectangle 3"/>
          <p:cNvSpPr>
            <a:spLocks noGrp="1" noChangeArrowheads="1"/>
          </p:cNvSpPr>
          <p:nvPr>
            <p:ph type="body" idx="1"/>
          </p:nvPr>
        </p:nvSpPr>
        <p:spPr>
          <a:xfrm>
            <a:off x="457200" y="1219200"/>
            <a:ext cx="8229600" cy="4525963"/>
          </a:xfrm>
        </p:spPr>
        <p:txBody>
          <a:bodyPr/>
          <a:lstStyle/>
          <a:p>
            <a:pPr eaLnBrk="1" hangingPunct="1"/>
            <a:r>
              <a:rPr lang="en-US" altLang="en-US" sz="2800" dirty="0" smtClean="0"/>
              <a:t>Accommodations allow access…</a:t>
            </a:r>
          </a:p>
          <a:p>
            <a:pPr lvl="1" eaLnBrk="1" hangingPunct="1"/>
            <a:r>
              <a:rPr lang="en-US" altLang="en-US" sz="2400" dirty="0" smtClean="0"/>
              <a:t>they are practices and procedures in the areas of presentation, response, setting, and scheduling that provide equitable instructional and assessment access for students with disabilities and English learners. </a:t>
            </a:r>
          </a:p>
          <a:p>
            <a:pPr eaLnBrk="1" hangingPunct="1"/>
            <a:r>
              <a:rPr lang="en-US" altLang="en-US" sz="2800" dirty="0" smtClean="0"/>
              <a:t>Accommodations reduce or eliminate the effects of a student’s disability  or limited English proficiency</a:t>
            </a:r>
          </a:p>
          <a:p>
            <a:pPr eaLnBrk="1" hangingPunct="1"/>
            <a:r>
              <a:rPr lang="en-US" altLang="en-US" sz="2800" dirty="0" smtClean="0"/>
              <a:t>Accommodations </a:t>
            </a:r>
            <a:r>
              <a:rPr lang="en-US" altLang="en-US" sz="2800" u="sng" dirty="0" smtClean="0"/>
              <a:t>do</a:t>
            </a:r>
            <a:r>
              <a:rPr lang="en-US" altLang="en-US" sz="2800" dirty="0" smtClean="0"/>
              <a:t> </a:t>
            </a:r>
            <a:r>
              <a:rPr lang="en-US" altLang="en-US" sz="2800" u="sng" dirty="0" smtClean="0"/>
              <a:t>not</a:t>
            </a:r>
            <a:r>
              <a:rPr lang="en-US" altLang="en-US" sz="2800" dirty="0" smtClean="0"/>
              <a:t> provide an unfair advantage</a:t>
            </a:r>
          </a:p>
          <a:p>
            <a:pPr eaLnBrk="1" hangingPunct="1"/>
            <a:r>
              <a:rPr lang="en-US" altLang="en-US" sz="2800" dirty="0" smtClean="0"/>
              <a:t>Accommodations </a:t>
            </a:r>
            <a:r>
              <a:rPr lang="en-US" altLang="en-US" sz="2800" u="sng" dirty="0" smtClean="0"/>
              <a:t>do</a:t>
            </a:r>
            <a:r>
              <a:rPr lang="en-US" altLang="en-US" sz="2800" dirty="0" smtClean="0"/>
              <a:t> </a:t>
            </a:r>
            <a:r>
              <a:rPr lang="en-US" altLang="en-US" sz="2800" u="sng" dirty="0" smtClean="0"/>
              <a:t>not</a:t>
            </a:r>
            <a:r>
              <a:rPr lang="en-US" altLang="en-US" sz="2800" dirty="0" smtClean="0"/>
              <a:t> reduce or change learning expectations</a:t>
            </a:r>
          </a:p>
        </p:txBody>
      </p:sp>
    </p:spTree>
    <p:extLst>
      <p:ext uri="{BB962C8B-B14F-4D97-AF65-F5344CB8AC3E}">
        <p14:creationId xmlns:p14="http://schemas.microsoft.com/office/powerpoint/2010/main" val="7901634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276895" y="480700"/>
            <a:ext cx="8229600" cy="715962"/>
          </a:xfrm>
        </p:spPr>
        <p:txBody>
          <a:bodyPr/>
          <a:lstStyle/>
          <a:p>
            <a:pPr eaLnBrk="1" hangingPunct="1"/>
            <a:r>
              <a:rPr lang="en-US" altLang="en-US" sz="4000" dirty="0" smtClean="0"/>
              <a:t>Accommodations</a:t>
            </a:r>
          </a:p>
        </p:txBody>
      </p:sp>
      <p:sp>
        <p:nvSpPr>
          <p:cNvPr id="111619" name="Rectangle 3"/>
          <p:cNvSpPr>
            <a:spLocks noGrp="1" noChangeArrowheads="1"/>
          </p:cNvSpPr>
          <p:nvPr>
            <p:ph type="body" idx="1"/>
          </p:nvPr>
        </p:nvSpPr>
        <p:spPr>
          <a:xfrm>
            <a:off x="367048" y="1698938"/>
            <a:ext cx="8229600" cy="3962400"/>
          </a:xfrm>
        </p:spPr>
        <p:txBody>
          <a:bodyPr/>
          <a:lstStyle/>
          <a:p>
            <a:pPr eaLnBrk="1" hangingPunct="1">
              <a:buFontTx/>
              <a:buNone/>
            </a:pPr>
            <a:r>
              <a:rPr lang="en-US" altLang="en-US" dirty="0" smtClean="0"/>
              <a:t>In Georgia accommodations MAY NOT</a:t>
            </a:r>
          </a:p>
          <a:p>
            <a:pPr lvl="1" eaLnBrk="1" hangingPunct="1">
              <a:buFontTx/>
              <a:buNone/>
            </a:pPr>
            <a:endParaRPr lang="en-US" altLang="en-US" sz="1400" dirty="0" smtClean="0"/>
          </a:p>
          <a:p>
            <a:pPr lvl="1" eaLnBrk="1" hangingPunct="1">
              <a:buFontTx/>
              <a:buChar char="•"/>
            </a:pPr>
            <a:r>
              <a:rPr lang="en-US" altLang="en-US" dirty="0" smtClean="0"/>
              <a:t>alter, explain, simplify, paraphrase, or eliminate any test item, reading passage, writing prompt, or choice option</a:t>
            </a:r>
          </a:p>
          <a:p>
            <a:pPr lvl="1" eaLnBrk="1" hangingPunct="1">
              <a:buFontTx/>
              <a:buAutoNum type="arabicPeriod"/>
            </a:pPr>
            <a:endParaRPr lang="en-US" altLang="en-US" sz="2000" dirty="0" smtClean="0"/>
          </a:p>
          <a:p>
            <a:pPr lvl="1" eaLnBrk="1" hangingPunct="1">
              <a:buFontTx/>
              <a:buChar char="•"/>
            </a:pPr>
            <a:r>
              <a:rPr lang="en-US" altLang="en-US" dirty="0" smtClean="0"/>
              <a:t>provide verbal or other clues or suggestions that hint at or give away the correct response to the student</a:t>
            </a:r>
          </a:p>
        </p:txBody>
      </p:sp>
      <p:sp>
        <p:nvSpPr>
          <p:cNvPr id="89092" name="TextBox 3"/>
          <p:cNvSpPr txBox="1">
            <a:spLocks noChangeArrowheads="1"/>
          </p:cNvSpPr>
          <p:nvPr/>
        </p:nvSpPr>
        <p:spPr bwMode="auto">
          <a:xfrm>
            <a:off x="609600" y="4953000"/>
            <a:ext cx="5257800" cy="923925"/>
          </a:xfrm>
          <a:prstGeom prst="rect">
            <a:avLst/>
          </a:prstGeom>
          <a:solidFill>
            <a:schemeClr val="bg2">
              <a:lumMod val="75000"/>
            </a:schemeClr>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dirty="0" smtClean="0"/>
              <a:t>Only state-approved accommodations may be used on state-mandated assessments, following the guidance issued.</a:t>
            </a:r>
          </a:p>
        </p:txBody>
      </p:sp>
    </p:spTree>
    <p:extLst>
      <p:ext uri="{BB962C8B-B14F-4D97-AF65-F5344CB8AC3E}">
        <p14:creationId xmlns:p14="http://schemas.microsoft.com/office/powerpoint/2010/main" val="35407835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altLang="en-US" sz="4000" dirty="0" smtClean="0"/>
              <a:t>Test Administration Accommodations</a:t>
            </a:r>
          </a:p>
        </p:txBody>
      </p:sp>
      <p:sp>
        <p:nvSpPr>
          <p:cNvPr id="112643" name="Rectangle 3"/>
          <p:cNvSpPr>
            <a:spLocks noGrp="1" noChangeArrowheads="1"/>
          </p:cNvSpPr>
          <p:nvPr>
            <p:ph type="body" idx="1"/>
          </p:nvPr>
        </p:nvSpPr>
        <p:spPr>
          <a:xfrm>
            <a:off x="315531" y="1501257"/>
            <a:ext cx="8229600" cy="4716828"/>
          </a:xfrm>
        </p:spPr>
        <p:txBody>
          <a:bodyPr>
            <a:normAutofit lnSpcReduction="10000"/>
          </a:bodyPr>
          <a:lstStyle/>
          <a:p>
            <a:pPr eaLnBrk="1" hangingPunct="1">
              <a:lnSpc>
                <a:spcPct val="80000"/>
              </a:lnSpc>
            </a:pPr>
            <a:r>
              <a:rPr lang="en-US" altLang="en-US" sz="2200" dirty="0" smtClean="0"/>
              <a:t>Accommodations provide access for demonstration of achievement</a:t>
            </a:r>
          </a:p>
          <a:p>
            <a:pPr lvl="1" eaLnBrk="1" hangingPunct="1">
              <a:lnSpc>
                <a:spcPct val="80000"/>
              </a:lnSpc>
            </a:pPr>
            <a:r>
              <a:rPr lang="en-US" altLang="en-US" sz="2200" dirty="0" smtClean="0"/>
              <a:t>Allow participation</a:t>
            </a:r>
          </a:p>
          <a:p>
            <a:pPr lvl="1" eaLnBrk="1" hangingPunct="1">
              <a:lnSpc>
                <a:spcPct val="80000"/>
              </a:lnSpc>
            </a:pPr>
            <a:r>
              <a:rPr lang="en-US" altLang="en-US" sz="2200" dirty="0" smtClean="0"/>
              <a:t>Do not guarantee proficiency</a:t>
            </a:r>
          </a:p>
          <a:p>
            <a:pPr lvl="1" eaLnBrk="1" hangingPunct="1">
              <a:lnSpc>
                <a:spcPct val="80000"/>
              </a:lnSpc>
            </a:pPr>
            <a:r>
              <a:rPr lang="en-US" altLang="en-US" sz="2200" dirty="0" smtClean="0"/>
              <a:t>They may not be selected solely as mean to help ensure proficiency</a:t>
            </a:r>
          </a:p>
          <a:p>
            <a:pPr eaLnBrk="1" hangingPunct="1">
              <a:lnSpc>
                <a:spcPct val="80000"/>
              </a:lnSpc>
            </a:pPr>
            <a:r>
              <a:rPr lang="en-US" altLang="en-US" sz="2200" dirty="0" smtClean="0"/>
              <a:t>Must be required by the student in order to participate in the assessment</a:t>
            </a:r>
          </a:p>
          <a:p>
            <a:pPr eaLnBrk="1" hangingPunct="1">
              <a:lnSpc>
                <a:spcPct val="80000"/>
              </a:lnSpc>
            </a:pPr>
            <a:r>
              <a:rPr lang="en-US" altLang="en-US" sz="2200" dirty="0" smtClean="0"/>
              <a:t>Must be provided during, and be informed by, routine instruction and assessment in the classroom (both before and after the state tests are administered)</a:t>
            </a:r>
          </a:p>
          <a:p>
            <a:pPr lvl="1">
              <a:lnSpc>
                <a:spcPct val="80000"/>
              </a:lnSpc>
            </a:pPr>
            <a:r>
              <a:rPr lang="en-US" altLang="en-US" sz="2200" dirty="0" smtClean="0"/>
              <a:t>For instance, the amount of extended time a student is given for a state assessment should be informed by the amount given during routine, daily instruction and classroom/local assessment experiences.</a:t>
            </a:r>
          </a:p>
          <a:p>
            <a:pPr>
              <a:lnSpc>
                <a:spcPct val="80000"/>
              </a:lnSpc>
            </a:pPr>
            <a:r>
              <a:rPr lang="en-US" altLang="en-US" sz="2200" dirty="0" smtClean="0"/>
              <a:t>Neither accommodations or assessment designations (such as a student’s assignment to the GAA) should be influenced by accountability concerns or influences.</a:t>
            </a:r>
          </a:p>
          <a:p>
            <a:pPr lvl="1">
              <a:lnSpc>
                <a:spcPct val="80000"/>
              </a:lnSpc>
            </a:pPr>
            <a:endParaRPr lang="en-US" altLang="en-US" sz="2000" dirty="0" smtClean="0"/>
          </a:p>
          <a:p>
            <a:pPr lvl="1">
              <a:lnSpc>
                <a:spcPct val="80000"/>
              </a:lnSpc>
            </a:pPr>
            <a:endParaRPr lang="en-US" altLang="en-US" sz="2000" dirty="0" smtClean="0"/>
          </a:p>
          <a:p>
            <a:pPr eaLnBrk="1" hangingPunct="1">
              <a:lnSpc>
                <a:spcPct val="80000"/>
              </a:lnSpc>
              <a:buFontTx/>
              <a:buNone/>
            </a:pPr>
            <a:endParaRPr lang="en-US" altLang="en-US" sz="1800" dirty="0" smtClean="0"/>
          </a:p>
        </p:txBody>
      </p:sp>
    </p:spTree>
    <p:extLst>
      <p:ext uri="{BB962C8B-B14F-4D97-AF65-F5344CB8AC3E}">
        <p14:creationId xmlns:p14="http://schemas.microsoft.com/office/powerpoint/2010/main" val="295384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2400" y="281190"/>
            <a:ext cx="8763000" cy="457200"/>
          </a:xfrm>
        </p:spPr>
        <p:txBody>
          <a:bodyPr>
            <a:noAutofit/>
          </a:bodyPr>
          <a:lstStyle/>
          <a:p>
            <a:pPr eaLnBrk="1" hangingPunct="1"/>
            <a:r>
              <a:rPr lang="en-US" altLang="en-US" sz="3200" dirty="0" smtClean="0"/>
              <a:t>Assessment Administration</a:t>
            </a:r>
            <a:br>
              <a:rPr lang="en-US" altLang="en-US" sz="3200" dirty="0" smtClean="0"/>
            </a:br>
            <a:r>
              <a:rPr lang="en-US" altLang="en-US" sz="3200" dirty="0" smtClean="0"/>
              <a:t>Contact Information</a:t>
            </a:r>
          </a:p>
        </p:txBody>
      </p:sp>
      <p:sp>
        <p:nvSpPr>
          <p:cNvPr id="3" name="Content Placeholder 2"/>
          <p:cNvSpPr>
            <a:spLocks noGrp="1"/>
          </p:cNvSpPr>
          <p:nvPr>
            <p:ph sz="half" idx="1"/>
          </p:nvPr>
        </p:nvSpPr>
        <p:spPr>
          <a:xfrm>
            <a:off x="152399" y="1146215"/>
            <a:ext cx="8592355" cy="4997007"/>
          </a:xfrm>
        </p:spPr>
        <p:txBody>
          <a:bodyPr>
            <a:normAutofit fontScale="92500" lnSpcReduction="20000"/>
          </a:bodyPr>
          <a:lstStyle/>
          <a:p>
            <a:pPr indent="0" eaLnBrk="1" hangingPunct="1">
              <a:buFont typeface="Arial" charset="0"/>
              <a:buNone/>
              <a:defRPr/>
            </a:pPr>
            <a:r>
              <a:rPr lang="en-US" b="1" dirty="0" smtClean="0"/>
              <a:t>Georgia Milestones</a:t>
            </a:r>
          </a:p>
          <a:p>
            <a:pPr marL="342900" indent="0" eaLnBrk="1" hangingPunct="1">
              <a:buNone/>
              <a:defRPr/>
            </a:pPr>
            <a:endParaRPr lang="en-US" sz="1600" b="1" dirty="0" smtClean="0"/>
          </a:p>
          <a:p>
            <a:pPr marL="342900" indent="0" eaLnBrk="1" hangingPunct="1">
              <a:buNone/>
              <a:defRPr/>
            </a:pPr>
            <a:r>
              <a:rPr lang="en-US" sz="1600" b="1" dirty="0" smtClean="0"/>
              <a:t>Lead Contact for End of Grade (EOG)			</a:t>
            </a:r>
            <a:endParaRPr lang="en-US" sz="1600" b="1" dirty="0" smtClean="0">
              <a:solidFill>
                <a:srgbClr val="FF0000"/>
              </a:solidFill>
            </a:endParaRPr>
          </a:p>
          <a:p>
            <a:pPr marL="342900" indent="0" eaLnBrk="1" hangingPunct="1">
              <a:buNone/>
              <a:defRPr/>
            </a:pPr>
            <a:r>
              <a:rPr lang="en-US" sz="1600" b="1" dirty="0" smtClean="0"/>
              <a:t>Support Contact for EOG &amp; EOC Technology		</a:t>
            </a:r>
            <a:endParaRPr lang="en-US" sz="1600" dirty="0" smtClean="0">
              <a:solidFill>
                <a:srgbClr val="FF0000"/>
              </a:solidFill>
            </a:endParaRPr>
          </a:p>
          <a:p>
            <a:pPr indent="0" eaLnBrk="1" hangingPunct="1">
              <a:buFont typeface="Arial" charset="0"/>
              <a:buNone/>
              <a:defRPr/>
            </a:pPr>
            <a:r>
              <a:rPr lang="en-US" sz="1800" dirty="0" smtClean="0"/>
              <a:t>  </a:t>
            </a:r>
            <a:r>
              <a:rPr lang="en-US" sz="1600" dirty="0" smtClean="0"/>
              <a:t>Robert McLeod, Ed.D.				</a:t>
            </a:r>
            <a:endParaRPr lang="en-US" sz="1600" dirty="0" smtClean="0">
              <a:solidFill>
                <a:srgbClr val="FF0000"/>
              </a:solidFill>
            </a:endParaRPr>
          </a:p>
          <a:p>
            <a:pPr indent="0" eaLnBrk="1" hangingPunct="1">
              <a:buFont typeface="Arial" charset="0"/>
              <a:buNone/>
              <a:defRPr/>
            </a:pPr>
            <a:r>
              <a:rPr lang="en-US" sz="1600" dirty="0"/>
              <a:t> </a:t>
            </a:r>
            <a:r>
              <a:rPr lang="en-US" sz="1600" dirty="0" smtClean="0"/>
              <a:t> (404) 656-2589;</a:t>
            </a:r>
            <a:r>
              <a:rPr lang="en-US" sz="1600" dirty="0" smtClean="0">
                <a:hlinkClick r:id="rId2"/>
              </a:rPr>
              <a:t>RMcLeod@doe.k12.ga.us</a:t>
            </a:r>
            <a:r>
              <a:rPr lang="en-US" sz="1600" dirty="0" smtClean="0"/>
              <a:t>  </a:t>
            </a:r>
          </a:p>
          <a:p>
            <a:pPr indent="0" eaLnBrk="1" hangingPunct="1">
              <a:buFont typeface="Arial" charset="0"/>
              <a:buNone/>
              <a:defRPr/>
            </a:pPr>
            <a:endParaRPr lang="en-US" sz="1400" dirty="0"/>
          </a:p>
          <a:p>
            <a:pPr marL="342900" indent="0" eaLnBrk="1" hangingPunct="1">
              <a:buNone/>
              <a:defRPr/>
            </a:pPr>
            <a:r>
              <a:rPr lang="en-US" sz="1600" b="1" dirty="0" smtClean="0"/>
              <a:t>Lead </a:t>
            </a:r>
            <a:r>
              <a:rPr lang="en-US" sz="1600" b="1" dirty="0"/>
              <a:t>Contact for </a:t>
            </a:r>
            <a:r>
              <a:rPr lang="en-US" sz="1600" b="1" dirty="0" smtClean="0"/>
              <a:t>End of Course (EOC)</a:t>
            </a:r>
          </a:p>
          <a:p>
            <a:pPr marL="342900" indent="0" eaLnBrk="1" hangingPunct="1">
              <a:buNone/>
              <a:defRPr/>
            </a:pPr>
            <a:r>
              <a:rPr lang="en-US" sz="1600" b="1" dirty="0" smtClean="0"/>
              <a:t>Lead Contact for EOG &amp; EOC Accommodations</a:t>
            </a:r>
            <a:endParaRPr lang="en-US" sz="1600" b="1" dirty="0"/>
          </a:p>
          <a:p>
            <a:pPr indent="0" eaLnBrk="1" hangingPunct="1">
              <a:buFont typeface="Arial" charset="0"/>
              <a:buNone/>
              <a:defRPr/>
            </a:pPr>
            <a:r>
              <a:rPr lang="en-US" sz="1800" dirty="0"/>
              <a:t> </a:t>
            </a:r>
            <a:r>
              <a:rPr lang="en-US" sz="1800" dirty="0" smtClean="0"/>
              <a:t> </a:t>
            </a:r>
            <a:r>
              <a:rPr lang="en-US" sz="1600" dirty="0" smtClean="0"/>
              <a:t>Mary Nesbit-McBride, Ph.D.</a:t>
            </a:r>
          </a:p>
          <a:p>
            <a:pPr indent="0" eaLnBrk="1" hangingPunct="1">
              <a:buFont typeface="Arial" charset="0"/>
              <a:buNone/>
              <a:defRPr/>
            </a:pPr>
            <a:r>
              <a:rPr lang="en-US" sz="1600" dirty="0"/>
              <a:t> </a:t>
            </a:r>
            <a:r>
              <a:rPr lang="en-US" sz="1600" dirty="0" smtClean="0"/>
              <a:t> (404) 232-1207;  </a:t>
            </a:r>
            <a:r>
              <a:rPr lang="en-US" sz="1600" dirty="0" smtClean="0">
                <a:hlinkClick r:id="rId3"/>
              </a:rPr>
              <a:t>mmcbride@doe.k12.ga.us</a:t>
            </a:r>
            <a:r>
              <a:rPr lang="en-US" sz="1600" dirty="0" smtClean="0"/>
              <a:t>  </a:t>
            </a:r>
          </a:p>
          <a:p>
            <a:pPr indent="0" eaLnBrk="1" hangingPunct="1">
              <a:buFont typeface="Arial" charset="0"/>
              <a:buNone/>
              <a:defRPr/>
            </a:pPr>
            <a:endParaRPr lang="en-US" sz="1600" dirty="0" smtClean="0"/>
          </a:p>
          <a:p>
            <a:pPr marL="342900" indent="0" eaLnBrk="1" hangingPunct="1">
              <a:buNone/>
              <a:defRPr/>
            </a:pPr>
            <a:r>
              <a:rPr lang="en-US" sz="1600" b="1" dirty="0"/>
              <a:t>Lead Contact for </a:t>
            </a:r>
            <a:r>
              <a:rPr lang="en-US" sz="1600" b="1" dirty="0" smtClean="0"/>
              <a:t>EOG &amp; EOC Technology</a:t>
            </a:r>
          </a:p>
          <a:p>
            <a:pPr marL="342900" indent="0" eaLnBrk="1" hangingPunct="1">
              <a:buNone/>
              <a:defRPr/>
            </a:pPr>
            <a:r>
              <a:rPr lang="en-US" sz="1600" b="1" dirty="0" smtClean="0"/>
              <a:t>Georgia Online Formative Assessment Resource (GOFAR):</a:t>
            </a:r>
          </a:p>
          <a:p>
            <a:pPr indent="0" eaLnBrk="1" hangingPunct="1">
              <a:buFont typeface="Arial" charset="0"/>
              <a:buNone/>
              <a:defRPr/>
            </a:pPr>
            <a:r>
              <a:rPr lang="en-US" sz="1800" b="1" dirty="0"/>
              <a:t> </a:t>
            </a:r>
            <a:r>
              <a:rPr lang="en-US" sz="1800" b="1" dirty="0" smtClean="0"/>
              <a:t> </a:t>
            </a:r>
            <a:r>
              <a:rPr lang="en-US" sz="1600" dirty="0" smtClean="0"/>
              <a:t>Joe Blessing</a:t>
            </a:r>
          </a:p>
          <a:p>
            <a:pPr indent="0" eaLnBrk="1" hangingPunct="1">
              <a:buFont typeface="Arial" charset="0"/>
              <a:buNone/>
              <a:defRPr/>
            </a:pPr>
            <a:r>
              <a:rPr lang="en-US" sz="1600" dirty="0"/>
              <a:t> </a:t>
            </a:r>
            <a:r>
              <a:rPr lang="en-US" sz="1600" dirty="0" smtClean="0"/>
              <a:t> (404) 232-1208;  </a:t>
            </a:r>
            <a:r>
              <a:rPr lang="en-US" sz="1600" dirty="0" smtClean="0">
                <a:hlinkClick r:id="rId4"/>
              </a:rPr>
              <a:t>jblessing@doe.k12.ga.us</a:t>
            </a:r>
            <a:r>
              <a:rPr lang="en-US" sz="1600" dirty="0" smtClean="0"/>
              <a:t> </a:t>
            </a:r>
            <a:r>
              <a:rPr lang="en-US" sz="1600" dirty="0" smtClean="0">
                <a:solidFill>
                  <a:srgbClr val="FF0000"/>
                </a:solidFill>
              </a:rPr>
              <a:t> </a:t>
            </a:r>
            <a:endParaRPr lang="en-US" sz="1600" dirty="0">
              <a:solidFill>
                <a:srgbClr val="FF0000"/>
              </a:solidFill>
            </a:endParaRPr>
          </a:p>
          <a:p>
            <a:pPr indent="0" eaLnBrk="1" hangingPunct="1">
              <a:buFont typeface="Arial" charset="0"/>
              <a:buNone/>
              <a:defRPr/>
            </a:pPr>
            <a:endParaRPr lang="en-US" sz="1800" dirty="0"/>
          </a:p>
          <a:p>
            <a:pPr indent="0" eaLnBrk="1" hangingPunct="1">
              <a:buFont typeface="Arial" charset="0"/>
              <a:buNone/>
              <a:defRPr/>
            </a:pPr>
            <a:endParaRPr lang="en-US" sz="1600" b="1" dirty="0" smtClean="0"/>
          </a:p>
          <a:p>
            <a:pPr indent="0" eaLnBrk="1" hangingPunct="1">
              <a:buFont typeface="Arial" charset="0"/>
              <a:buNone/>
              <a:defRPr/>
            </a:pPr>
            <a:endParaRPr lang="en-US" sz="1600" b="1" dirty="0"/>
          </a:p>
          <a:p>
            <a:pPr eaLnBrk="1" hangingPunct="1">
              <a:buFont typeface="Arial" charset="0"/>
              <a:buNone/>
              <a:defRPr/>
            </a:pPr>
            <a:endParaRPr lang="en-US" sz="1800"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F7168CBC-3F09-4FC0-A334-4521EAA06FD5}" type="slidenum">
              <a:rPr lang="en-US" smtClean="0"/>
              <a:pPr>
                <a:defRPr/>
              </a:pPr>
              <a:t>6</a:t>
            </a:fld>
            <a:endParaRPr lang="en-US" dirty="0"/>
          </a:p>
        </p:txBody>
      </p:sp>
      <p:sp>
        <p:nvSpPr>
          <p:cNvPr id="4" name="TextBox 3"/>
          <p:cNvSpPr txBox="1"/>
          <p:nvPr/>
        </p:nvSpPr>
        <p:spPr>
          <a:xfrm>
            <a:off x="5088049" y="1776462"/>
            <a:ext cx="3711920" cy="1015663"/>
          </a:xfrm>
          <a:prstGeom prst="rect">
            <a:avLst/>
          </a:prstGeom>
          <a:noFill/>
        </p:spPr>
        <p:txBody>
          <a:bodyPr wrap="square" rtlCol="0">
            <a:spAutoFit/>
          </a:bodyPr>
          <a:lstStyle/>
          <a:p>
            <a:r>
              <a:rPr lang="en-US" sz="1500" b="1" dirty="0" smtClean="0"/>
              <a:t>Georgia Milestones In-State Program Manager</a:t>
            </a:r>
          </a:p>
          <a:p>
            <a:r>
              <a:rPr lang="en-US" sz="1500" dirty="0" smtClean="0"/>
              <a:t>Missy Smith</a:t>
            </a:r>
          </a:p>
          <a:p>
            <a:r>
              <a:rPr lang="en-US" sz="1500" dirty="0" smtClean="0"/>
              <a:t>(404) 657-7651; </a:t>
            </a:r>
            <a:r>
              <a:rPr lang="en-US" sz="1500" dirty="0" smtClean="0">
                <a:hlinkClick r:id="rId5"/>
              </a:rPr>
              <a:t>msmith@doe.k12.ga.us</a:t>
            </a:r>
            <a:r>
              <a:rPr lang="en-US" sz="1500" dirty="0" smtClean="0"/>
              <a:t> </a:t>
            </a:r>
            <a:endParaRPr lang="en-US" sz="1500" dirty="0"/>
          </a:p>
        </p:txBody>
      </p:sp>
    </p:spTree>
    <p:extLst>
      <p:ext uri="{BB962C8B-B14F-4D97-AF65-F5344CB8AC3E}">
        <p14:creationId xmlns:p14="http://schemas.microsoft.com/office/powerpoint/2010/main" val="25534274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altLang="en-US" dirty="0" smtClean="0"/>
              <a:t>Key Considerations</a:t>
            </a:r>
          </a:p>
        </p:txBody>
      </p:sp>
      <p:sp>
        <p:nvSpPr>
          <p:cNvPr id="113667" name="Content Placeholder 2"/>
          <p:cNvSpPr>
            <a:spLocks noGrp="1"/>
          </p:cNvSpPr>
          <p:nvPr>
            <p:ph idx="1"/>
          </p:nvPr>
        </p:nvSpPr>
        <p:spPr/>
        <p:txBody>
          <a:bodyPr/>
          <a:lstStyle/>
          <a:p>
            <a:r>
              <a:rPr lang="en-US" altLang="en-US" dirty="0" smtClean="0"/>
              <a:t>For students with disabilities IEP teams should consider –</a:t>
            </a:r>
          </a:p>
          <a:p>
            <a:pPr lvl="1"/>
            <a:r>
              <a:rPr lang="en-US" altLang="en-US" sz="2600" dirty="0" smtClean="0"/>
              <a:t>the characteristics of the disability or the combination of disabilities for the individual student </a:t>
            </a:r>
          </a:p>
          <a:p>
            <a:pPr lvl="1"/>
            <a:r>
              <a:rPr lang="en-US" altLang="en-US" sz="2600" dirty="0" smtClean="0"/>
              <a:t>how the disability affects/impacts the learning of specific content</a:t>
            </a:r>
          </a:p>
          <a:p>
            <a:pPr lvl="1"/>
            <a:r>
              <a:rPr lang="en-US" altLang="en-US" sz="2600" dirty="0" smtClean="0"/>
              <a:t>how the disability affects/impacts the demonstration of learning</a:t>
            </a:r>
          </a:p>
        </p:txBody>
      </p:sp>
      <p:sp>
        <p:nvSpPr>
          <p:cNvPr id="5" name="Slide Number Placeholder 4"/>
          <p:cNvSpPr>
            <a:spLocks noGrp="1"/>
          </p:cNvSpPr>
          <p:nvPr>
            <p:ph type="sldNum" sz="quarter" idx="4294967295"/>
          </p:nvPr>
        </p:nvSpPr>
        <p:spPr>
          <a:xfrm>
            <a:off x="6426200" y="6356350"/>
            <a:ext cx="838200" cy="365125"/>
          </a:xfrm>
          <a:prstGeom prst="rect">
            <a:avLst/>
          </a:prstGeom>
        </p:spPr>
        <p:txBody>
          <a:bodyPr/>
          <a:lstStyle/>
          <a:p>
            <a:pPr>
              <a:defRPr/>
            </a:pPr>
            <a:fld id="{A18357E9-2CE1-4751-9223-EA7A4687788C}" type="slidenum">
              <a:rPr lang="en-US" smtClean="0"/>
              <a:pPr>
                <a:defRPr/>
              </a:pPr>
              <a:t>60</a:t>
            </a:fld>
            <a:endParaRPr lang="en-US" dirty="0"/>
          </a:p>
        </p:txBody>
      </p:sp>
    </p:spTree>
    <p:extLst>
      <p:ext uri="{BB962C8B-B14F-4D97-AF65-F5344CB8AC3E}">
        <p14:creationId xmlns:p14="http://schemas.microsoft.com/office/powerpoint/2010/main" val="170675320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405684" y="545094"/>
            <a:ext cx="8229600" cy="487362"/>
          </a:xfrm>
        </p:spPr>
        <p:txBody>
          <a:bodyPr>
            <a:normAutofit fontScale="90000"/>
          </a:bodyPr>
          <a:lstStyle/>
          <a:p>
            <a:r>
              <a:rPr lang="en-US" altLang="en-US" dirty="0" smtClean="0"/>
              <a:t>Key Considerations</a:t>
            </a:r>
          </a:p>
        </p:txBody>
      </p:sp>
      <p:sp>
        <p:nvSpPr>
          <p:cNvPr id="114691" name="Content Placeholder 2"/>
          <p:cNvSpPr>
            <a:spLocks noGrp="1"/>
          </p:cNvSpPr>
          <p:nvPr>
            <p:ph idx="1"/>
          </p:nvPr>
        </p:nvSpPr>
        <p:spPr>
          <a:xfrm>
            <a:off x="302652" y="1573377"/>
            <a:ext cx="8229600" cy="4525963"/>
          </a:xfrm>
        </p:spPr>
        <p:txBody>
          <a:bodyPr/>
          <a:lstStyle/>
          <a:p>
            <a:r>
              <a:rPr lang="en-US" altLang="en-US" dirty="0" smtClean="0"/>
              <a:t>For English learners EL-TPC teams should consider –</a:t>
            </a:r>
          </a:p>
          <a:p>
            <a:pPr lvl="1"/>
            <a:r>
              <a:rPr lang="en-US" altLang="en-US" sz="2400" dirty="0" smtClean="0"/>
              <a:t>the student’s level of English proficiency</a:t>
            </a:r>
          </a:p>
          <a:p>
            <a:pPr lvl="1"/>
            <a:r>
              <a:rPr lang="en-US" altLang="en-US" sz="2400" dirty="0" smtClean="0"/>
              <a:t>the student’s level of literacy in English</a:t>
            </a:r>
          </a:p>
          <a:p>
            <a:pPr lvl="1"/>
            <a:r>
              <a:rPr lang="en-US" altLang="en-US" sz="2400" dirty="0" smtClean="0"/>
              <a:t>the student’s level of native language proficiency</a:t>
            </a:r>
          </a:p>
          <a:p>
            <a:pPr lvl="1"/>
            <a:r>
              <a:rPr lang="en-US" altLang="en-US" sz="2400" dirty="0" smtClean="0"/>
              <a:t>the student’s level of literacy in native language</a:t>
            </a:r>
          </a:p>
          <a:p>
            <a:r>
              <a:rPr lang="en-US" altLang="en-US" dirty="0" smtClean="0"/>
              <a:t>Where a student is both SWD &amp; EL, the appropriate educators need to converse regarding how to appropriately accommodate the student in light of the fact that both plans would apply.</a:t>
            </a:r>
          </a:p>
        </p:txBody>
      </p:sp>
      <p:sp>
        <p:nvSpPr>
          <p:cNvPr id="5" name="Slide Number Placeholder 4"/>
          <p:cNvSpPr>
            <a:spLocks noGrp="1"/>
          </p:cNvSpPr>
          <p:nvPr>
            <p:ph type="sldNum" sz="quarter" idx="4294967295"/>
          </p:nvPr>
        </p:nvSpPr>
        <p:spPr>
          <a:xfrm>
            <a:off x="6426200" y="6356350"/>
            <a:ext cx="838200" cy="365125"/>
          </a:xfrm>
          <a:prstGeom prst="rect">
            <a:avLst/>
          </a:prstGeom>
        </p:spPr>
        <p:txBody>
          <a:bodyPr/>
          <a:lstStyle/>
          <a:p>
            <a:pPr>
              <a:defRPr/>
            </a:pPr>
            <a:fld id="{C7AF98D3-CD0D-457A-9DC6-9801125445FC}" type="slidenum">
              <a:rPr lang="en-US" smtClean="0"/>
              <a:pPr>
                <a:defRPr/>
              </a:pPr>
              <a:t>61</a:t>
            </a:fld>
            <a:endParaRPr lang="en-US" dirty="0"/>
          </a:p>
        </p:txBody>
      </p:sp>
    </p:spTree>
    <p:extLst>
      <p:ext uri="{BB962C8B-B14F-4D97-AF65-F5344CB8AC3E}">
        <p14:creationId xmlns:p14="http://schemas.microsoft.com/office/powerpoint/2010/main" val="116066311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212501" y="557973"/>
            <a:ext cx="8229600" cy="563562"/>
          </a:xfrm>
        </p:spPr>
        <p:txBody>
          <a:bodyPr>
            <a:normAutofit fontScale="90000"/>
          </a:bodyPr>
          <a:lstStyle/>
          <a:p>
            <a:r>
              <a:rPr lang="en-US" altLang="en-US" dirty="0" smtClean="0"/>
              <a:t>Plan for Accommodations</a:t>
            </a:r>
          </a:p>
        </p:txBody>
      </p:sp>
      <p:sp>
        <p:nvSpPr>
          <p:cNvPr id="115715" name="Content Placeholder 2"/>
          <p:cNvSpPr>
            <a:spLocks noGrp="1"/>
          </p:cNvSpPr>
          <p:nvPr>
            <p:ph idx="1"/>
          </p:nvPr>
        </p:nvSpPr>
        <p:spPr>
          <a:xfrm>
            <a:off x="151326" y="1763340"/>
            <a:ext cx="8686800" cy="4297363"/>
          </a:xfrm>
        </p:spPr>
        <p:txBody>
          <a:bodyPr>
            <a:normAutofit lnSpcReduction="10000"/>
          </a:bodyPr>
          <a:lstStyle/>
          <a:p>
            <a:r>
              <a:rPr lang="en-US" altLang="en-US" sz="1800" dirty="0" smtClean="0"/>
              <a:t>Know who your SWD, EL, and 504 students are who require accommodations . . . And plan well in advance for their needs.</a:t>
            </a:r>
          </a:p>
          <a:p>
            <a:r>
              <a:rPr lang="en-US" altLang="en-US" sz="1800" dirty="0" smtClean="0"/>
              <a:t>Plan for small groups and the need for the same form number/letter.</a:t>
            </a:r>
          </a:p>
          <a:p>
            <a:r>
              <a:rPr lang="en-US" altLang="en-US" sz="1800" dirty="0" smtClean="0"/>
              <a:t>Know who your visually impaired students are and ensure you have adequate materials.</a:t>
            </a:r>
          </a:p>
          <a:p>
            <a:r>
              <a:rPr lang="en-US" altLang="en-US" sz="1800" dirty="0" smtClean="0"/>
              <a:t>Make provisions for Extended Time students.</a:t>
            </a:r>
          </a:p>
          <a:p>
            <a:r>
              <a:rPr lang="en-US" altLang="en-US" sz="1800" dirty="0" smtClean="0"/>
              <a:t>Plan in advance for any Word to Word (EL) Dictionary needs.</a:t>
            </a:r>
          </a:p>
          <a:p>
            <a:r>
              <a:rPr lang="en-US" altLang="en-US" sz="1800" dirty="0" smtClean="0"/>
              <a:t>Ensure that examiners are familiar with the proper way to deliver the necessary accommodations.</a:t>
            </a:r>
          </a:p>
          <a:p>
            <a:r>
              <a:rPr lang="en-US" altLang="en-US" sz="1800" dirty="0" smtClean="0"/>
              <a:t>Collaborate with others as needed to ensure that “paperwork” (IEP’s, EL-TPC’s, 504 Plans, etc.) is in order.</a:t>
            </a:r>
          </a:p>
          <a:p>
            <a:r>
              <a:rPr lang="en-US" altLang="en-US" sz="1800" dirty="0" smtClean="0"/>
              <a:t>The transposition of student responses to a student answer document (in cases such as Large Print and Braille administrations) should be completed with a witness present . . . The witness should hold a PSC-issued certificate</a:t>
            </a:r>
            <a:r>
              <a:rPr lang="en-US" altLang="en-US" sz="1800" b="1" dirty="0" smtClean="0"/>
              <a:t>.  </a:t>
            </a:r>
            <a:r>
              <a:rPr lang="en-US" altLang="en-US" sz="1800" b="1" u="sng" dirty="0" smtClean="0">
                <a:solidFill>
                  <a:srgbClr val="7030A0"/>
                </a:solidFill>
              </a:rPr>
              <a:t>It is critical that staff confirm that this process is completed where required</a:t>
            </a:r>
            <a:r>
              <a:rPr lang="en-US" altLang="en-US" sz="1800" b="1" dirty="0" smtClean="0">
                <a:solidFill>
                  <a:srgbClr val="7030A0"/>
                </a:solidFill>
              </a:rPr>
              <a:t>.  </a:t>
            </a:r>
            <a:r>
              <a:rPr lang="en-US" altLang="en-US" sz="1800" b="1" dirty="0" smtClean="0"/>
              <a:t>A form to document this process is provided in the Student Assessment Handbook under Required Forms.</a:t>
            </a:r>
          </a:p>
          <a:p>
            <a:pPr>
              <a:buFont typeface="Arial" charset="0"/>
              <a:buNone/>
            </a:pPr>
            <a:endParaRPr lang="en-US" altLang="en-US" sz="1800" dirty="0" smtClean="0"/>
          </a:p>
        </p:txBody>
      </p:sp>
      <p:sp>
        <p:nvSpPr>
          <p:cNvPr id="4" name="Slide Number Placeholder 3"/>
          <p:cNvSpPr>
            <a:spLocks noGrp="1"/>
          </p:cNvSpPr>
          <p:nvPr>
            <p:ph type="sldNum" sz="quarter" idx="4294967295"/>
          </p:nvPr>
        </p:nvSpPr>
        <p:spPr>
          <a:xfrm>
            <a:off x="6705600" y="6356350"/>
            <a:ext cx="838200" cy="365125"/>
          </a:xfrm>
          <a:prstGeom prst="rect">
            <a:avLst/>
          </a:prstGeom>
        </p:spPr>
        <p:txBody>
          <a:bodyPr/>
          <a:lstStyle/>
          <a:p>
            <a:pPr>
              <a:defRPr/>
            </a:pPr>
            <a:fld id="{58376F00-5FAA-4B54-909F-912805423A48}" type="slidenum">
              <a:rPr lang="en-US" smtClean="0"/>
              <a:pPr>
                <a:defRPr/>
              </a:pPr>
              <a:t>62</a:t>
            </a:fld>
            <a:endParaRPr lang="en-US" dirty="0"/>
          </a:p>
        </p:txBody>
      </p:sp>
    </p:spTree>
    <p:extLst>
      <p:ext uri="{BB962C8B-B14F-4D97-AF65-F5344CB8AC3E}">
        <p14:creationId xmlns:p14="http://schemas.microsoft.com/office/powerpoint/2010/main" val="40264393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Content Placeholder 2"/>
          <p:cNvSpPr>
            <a:spLocks noGrp="1"/>
          </p:cNvSpPr>
          <p:nvPr>
            <p:ph idx="1"/>
          </p:nvPr>
        </p:nvSpPr>
        <p:spPr>
          <a:xfrm>
            <a:off x="341289" y="1698945"/>
            <a:ext cx="8229600" cy="4525963"/>
          </a:xfrm>
        </p:spPr>
        <p:txBody>
          <a:bodyPr>
            <a:normAutofit/>
          </a:bodyPr>
          <a:lstStyle/>
          <a:p>
            <a:pPr eaLnBrk="1" hangingPunct="1"/>
            <a:r>
              <a:rPr lang="en-US" altLang="en-US" sz="2400" dirty="0" smtClean="0"/>
              <a:t>Any accommodation(s) given to a student during the administration must be specified in the student’s IEP, 504/IAP, EL/TPC.</a:t>
            </a:r>
            <a:endParaRPr lang="en-US" altLang="en-US" sz="2400" i="1" dirty="0" smtClean="0"/>
          </a:p>
          <a:p>
            <a:pPr eaLnBrk="1" hangingPunct="1"/>
            <a:r>
              <a:rPr lang="en-US" altLang="en-US" sz="2400" dirty="0" smtClean="0"/>
              <a:t>All accommodation(s) during state mandated testing should reflect instructional practices.</a:t>
            </a:r>
          </a:p>
          <a:p>
            <a:pPr lvl="1"/>
            <a:r>
              <a:rPr lang="en-US" altLang="en-US" sz="2000" dirty="0" smtClean="0"/>
              <a:t>Again, students should not experience an accommodation for the first time on a state assessment.</a:t>
            </a:r>
            <a:endParaRPr lang="en-US" altLang="en-US" sz="2000" b="1" dirty="0" smtClean="0"/>
          </a:p>
          <a:p>
            <a:pPr eaLnBrk="1" hangingPunct="1"/>
            <a:r>
              <a:rPr lang="en-US" altLang="en-US" sz="2400" dirty="0" smtClean="0"/>
              <a:t>School Test Coordinators must ensure that students are given their appropriate accommodations, </a:t>
            </a:r>
            <a:r>
              <a:rPr lang="en-US" altLang="en-US" sz="2400" b="1" u="sng" dirty="0" smtClean="0"/>
              <a:t>before</a:t>
            </a:r>
            <a:r>
              <a:rPr lang="en-US" altLang="en-US" sz="2400" dirty="0" smtClean="0"/>
              <a:t> a student begins to test.</a:t>
            </a:r>
          </a:p>
          <a:p>
            <a:pPr eaLnBrk="1" hangingPunct="1"/>
            <a:endParaRPr lang="en-US" altLang="en-US" sz="2400" b="1" dirty="0" smtClean="0"/>
          </a:p>
          <a:p>
            <a:pPr eaLnBrk="1" hangingPunct="1"/>
            <a:endParaRPr lang="en-US" altLang="en-US" sz="2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21437E2A-3583-4F61-8DB6-25E5E9589BD4}" type="slidenum">
              <a:rPr lang="en-US" smtClean="0"/>
              <a:pPr>
                <a:defRPr/>
              </a:pPr>
              <a:t>63</a:t>
            </a:fld>
            <a:endParaRPr lang="en-US" dirty="0"/>
          </a:p>
        </p:txBody>
      </p:sp>
      <p:sp>
        <p:nvSpPr>
          <p:cNvPr id="5" name="Title 1"/>
          <p:cNvSpPr>
            <a:spLocks noGrp="1"/>
          </p:cNvSpPr>
          <p:nvPr>
            <p:ph type="title"/>
          </p:nvPr>
        </p:nvSpPr>
        <p:spPr>
          <a:xfrm>
            <a:off x="138489" y="230188"/>
            <a:ext cx="6780926" cy="1143000"/>
          </a:xfrm>
        </p:spPr>
        <p:txBody>
          <a:bodyPr>
            <a:normAutofit fontScale="90000"/>
          </a:bodyPr>
          <a:lstStyle/>
          <a:p>
            <a:r>
              <a:rPr lang="en-US" altLang="en-US" dirty="0" smtClean="0"/>
              <a:t>Plan for Accommodations</a:t>
            </a:r>
          </a:p>
        </p:txBody>
      </p:sp>
    </p:spTree>
    <p:extLst>
      <p:ext uri="{BB962C8B-B14F-4D97-AF65-F5344CB8AC3E}">
        <p14:creationId xmlns:p14="http://schemas.microsoft.com/office/powerpoint/2010/main" val="39310649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341290" y="561195"/>
            <a:ext cx="6265572" cy="563562"/>
          </a:xfrm>
        </p:spPr>
        <p:txBody>
          <a:bodyPr>
            <a:noAutofit/>
          </a:bodyPr>
          <a:lstStyle/>
          <a:p>
            <a:r>
              <a:rPr lang="en-US" altLang="en-US" sz="3600" dirty="0" smtClean="0"/>
              <a:t>Requests for Accommodations Not on State-Approved List</a:t>
            </a:r>
          </a:p>
        </p:txBody>
      </p:sp>
      <p:sp>
        <p:nvSpPr>
          <p:cNvPr id="3" name="Content Placeholder 2"/>
          <p:cNvSpPr>
            <a:spLocks noGrp="1"/>
          </p:cNvSpPr>
          <p:nvPr>
            <p:ph idx="1"/>
          </p:nvPr>
        </p:nvSpPr>
        <p:spPr>
          <a:xfrm>
            <a:off x="264015" y="1802943"/>
            <a:ext cx="8229600" cy="4525962"/>
          </a:xfrm>
        </p:spPr>
        <p:txBody>
          <a:bodyPr>
            <a:noAutofit/>
          </a:bodyPr>
          <a:lstStyle/>
          <a:p>
            <a:pPr marL="0" indent="0">
              <a:buFont typeface="Arial" charset="0"/>
              <a:buNone/>
              <a:defRPr/>
            </a:pPr>
            <a:r>
              <a:rPr lang="en-US" sz="1800" dirty="0" smtClean="0">
                <a:latin typeface="Arial" pitchFamily="34" charset="0"/>
                <a:cs typeface="Arial" pitchFamily="34" charset="0"/>
              </a:rPr>
              <a:t>In </a:t>
            </a:r>
            <a:r>
              <a:rPr lang="en-US" sz="1800" dirty="0">
                <a:latin typeface="Arial" pitchFamily="34" charset="0"/>
                <a:cs typeface="Arial" pitchFamily="34" charset="0"/>
              </a:rPr>
              <a:t>rare instances, the GaDOE will consider a request for use of an accommodation that is not included in the </a:t>
            </a:r>
            <a:r>
              <a:rPr lang="en-US" sz="1800" i="1" dirty="0">
                <a:latin typeface="Arial" pitchFamily="34" charset="0"/>
                <a:cs typeface="Arial" pitchFamily="34" charset="0"/>
              </a:rPr>
              <a:t>Student Assessment Handbook</a:t>
            </a:r>
            <a:r>
              <a:rPr lang="en-US" sz="1800" dirty="0">
                <a:latin typeface="Arial" pitchFamily="34" charset="0"/>
                <a:cs typeface="Arial" pitchFamily="34" charset="0"/>
              </a:rPr>
              <a:t>, on a student by student </a:t>
            </a:r>
            <a:r>
              <a:rPr lang="en-US" sz="1800" dirty="0" smtClean="0">
                <a:latin typeface="Arial" pitchFamily="34" charset="0"/>
                <a:cs typeface="Arial" pitchFamily="34" charset="0"/>
              </a:rPr>
              <a:t>basis.</a:t>
            </a:r>
          </a:p>
          <a:p>
            <a:pPr>
              <a:defRPr/>
            </a:pPr>
            <a:r>
              <a:rPr lang="en-US" sz="1800" dirty="0" smtClean="0">
                <a:latin typeface="Arial" pitchFamily="34" charset="0"/>
                <a:cs typeface="Arial" pitchFamily="34" charset="0"/>
              </a:rPr>
              <a:t>In </a:t>
            </a:r>
            <a:r>
              <a:rPr lang="en-US" sz="1800" dirty="0">
                <a:latin typeface="Arial" pitchFamily="34" charset="0"/>
                <a:cs typeface="Arial" pitchFamily="34" charset="0"/>
              </a:rPr>
              <a:t>order to consider the request, the Assessment Division will need </a:t>
            </a:r>
            <a:r>
              <a:rPr lang="en-US" sz="1800" dirty="0" smtClean="0">
                <a:latin typeface="Arial" pitchFamily="34" charset="0"/>
                <a:cs typeface="Arial" pitchFamily="34" charset="0"/>
              </a:rPr>
              <a:t>detailed information for </a:t>
            </a:r>
            <a:r>
              <a:rPr lang="en-US" sz="1800" b="1" dirty="0" smtClean="0">
                <a:latin typeface="Arial" pitchFamily="34" charset="0"/>
                <a:cs typeface="Arial" pitchFamily="34" charset="0"/>
              </a:rPr>
              <a:t>the/each </a:t>
            </a:r>
            <a:r>
              <a:rPr lang="en-US" sz="1800" dirty="0" smtClean="0">
                <a:latin typeface="Arial" pitchFamily="34" charset="0"/>
                <a:cs typeface="Arial" pitchFamily="34" charset="0"/>
              </a:rPr>
              <a:t>student.</a:t>
            </a:r>
          </a:p>
          <a:p>
            <a:pPr>
              <a:defRPr/>
            </a:pPr>
            <a:r>
              <a:rPr lang="en-US" sz="1800" dirty="0" smtClean="0">
                <a:latin typeface="Arial" pitchFamily="34" charset="0"/>
                <a:cs typeface="Arial" pitchFamily="34" charset="0"/>
              </a:rPr>
              <a:t>See the Student Assessment Handbook for the required information that must be submitted.</a:t>
            </a:r>
            <a:endParaRPr lang="en-US" sz="1800" dirty="0">
              <a:latin typeface="Arial" pitchFamily="34" charset="0"/>
              <a:cs typeface="Arial" pitchFamily="34" charset="0"/>
            </a:endParaRPr>
          </a:p>
          <a:p>
            <a:pPr>
              <a:defRPr/>
            </a:pPr>
            <a:r>
              <a:rPr lang="en-US" sz="1800" dirty="0" smtClean="0">
                <a:latin typeface="Arial" pitchFamily="34" charset="0"/>
                <a:cs typeface="Arial" pitchFamily="34" charset="0"/>
              </a:rPr>
              <a:t>To </a:t>
            </a:r>
            <a:r>
              <a:rPr lang="en-US" sz="1800" dirty="0">
                <a:latin typeface="Arial" pitchFamily="34" charset="0"/>
                <a:cs typeface="Arial" pitchFamily="34" charset="0"/>
              </a:rPr>
              <a:t>grant the request, there must be a clear relationship between the student’s disability and the need for the accommodation to access the test.  Accommodations that serve to grant the student a differential boost in correct answers cannot be approved if that is the sole reason for the request.  </a:t>
            </a:r>
            <a:endParaRPr lang="en-US" sz="1800" dirty="0" smtClean="0">
              <a:latin typeface="Arial" pitchFamily="34" charset="0"/>
              <a:cs typeface="Arial" pitchFamily="34" charset="0"/>
            </a:endParaRPr>
          </a:p>
          <a:p>
            <a:pPr>
              <a:defRPr/>
            </a:pPr>
            <a:r>
              <a:rPr lang="en-US" sz="1800" dirty="0" smtClean="0">
                <a:latin typeface="Arial" pitchFamily="34" charset="0"/>
                <a:cs typeface="Arial" pitchFamily="34" charset="0"/>
              </a:rPr>
              <a:t>Given </a:t>
            </a:r>
            <a:r>
              <a:rPr lang="en-US" sz="1800" dirty="0">
                <a:latin typeface="Arial" pitchFamily="34" charset="0"/>
                <a:cs typeface="Arial" pitchFamily="34" charset="0"/>
              </a:rPr>
              <a:t>that accommodations are to be prescribed based upon the needs of individual students, requests that are identical for multiple students are not appropriate and will not be reviewed.</a:t>
            </a:r>
          </a:p>
          <a:p>
            <a:pPr marL="0" indent="0">
              <a:buFont typeface="Arial" charset="0"/>
              <a:buNone/>
              <a:defRPr/>
            </a:pPr>
            <a:endParaRPr lang="en-US" sz="3600" dirty="0">
              <a:latin typeface="Arial" pitchFamily="34" charset="0"/>
              <a:cs typeface="Arial" pitchFamily="34"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B4753CB-405B-4E8F-81E6-9502B778E8EC}" type="slidenum">
              <a:rPr lang="en-US" smtClean="0"/>
              <a:pPr>
                <a:defRPr/>
              </a:pPr>
              <a:t>64</a:t>
            </a:fld>
            <a:endParaRPr lang="en-US" dirty="0"/>
          </a:p>
        </p:txBody>
      </p:sp>
    </p:spTree>
    <p:extLst>
      <p:ext uri="{BB962C8B-B14F-4D97-AF65-F5344CB8AC3E}">
        <p14:creationId xmlns:p14="http://schemas.microsoft.com/office/powerpoint/2010/main" val="17579485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341290" y="561195"/>
            <a:ext cx="6265572" cy="563562"/>
          </a:xfrm>
        </p:spPr>
        <p:txBody>
          <a:bodyPr>
            <a:noAutofit/>
          </a:bodyPr>
          <a:lstStyle/>
          <a:p>
            <a:r>
              <a:rPr lang="en-US" altLang="en-US" sz="3600" dirty="0" smtClean="0"/>
              <a:t>Requests for Accommodations Not on State-Approved List</a:t>
            </a:r>
          </a:p>
        </p:txBody>
      </p:sp>
      <p:sp>
        <p:nvSpPr>
          <p:cNvPr id="3" name="Content Placeholder 2"/>
          <p:cNvSpPr>
            <a:spLocks noGrp="1"/>
          </p:cNvSpPr>
          <p:nvPr>
            <p:ph idx="1"/>
          </p:nvPr>
        </p:nvSpPr>
        <p:spPr>
          <a:xfrm>
            <a:off x="264015" y="1802943"/>
            <a:ext cx="8229600" cy="4525962"/>
          </a:xfrm>
        </p:spPr>
        <p:txBody>
          <a:bodyPr>
            <a:noAutofit/>
          </a:bodyPr>
          <a:lstStyle/>
          <a:p>
            <a:pPr>
              <a:defRPr/>
            </a:pPr>
            <a:r>
              <a:rPr lang="en-US" sz="1800" b="1" dirty="0">
                <a:latin typeface="Arial" pitchFamily="34" charset="0"/>
                <a:cs typeface="Arial" pitchFamily="34" charset="0"/>
              </a:rPr>
              <a:t>The System Test Coordinator must review all requests submitted by their local schools PRIOR to submission to GaDOE and indicate their approval of the school’s request.  </a:t>
            </a:r>
            <a:r>
              <a:rPr lang="en-US" sz="1800" dirty="0">
                <a:latin typeface="Arial" pitchFamily="34" charset="0"/>
                <a:cs typeface="Arial" pitchFamily="34" charset="0"/>
              </a:rPr>
              <a:t>Requests must be reviewed with consideration given to the purpose of the assessment and the constructs measured.  Requests must not be forwarded to GaDOE if they are not appropriate and/or are incomplete.</a:t>
            </a:r>
          </a:p>
          <a:p>
            <a:pPr>
              <a:defRPr/>
            </a:pPr>
            <a:r>
              <a:rPr lang="en-US" sz="1800" b="1" dirty="0">
                <a:latin typeface="Arial" pitchFamily="34" charset="0"/>
                <a:cs typeface="Arial" pitchFamily="34" charset="0"/>
              </a:rPr>
              <a:t>Requests must be submitted by systems in a “batched” fashion </a:t>
            </a:r>
            <a:r>
              <a:rPr lang="en-US" sz="1800" dirty="0">
                <a:latin typeface="Arial" pitchFamily="34" charset="0"/>
                <a:cs typeface="Arial" pitchFamily="34" charset="0"/>
              </a:rPr>
              <a:t>so that all being submitted for each state assessment are provided to GaDOE at one time (e. g.:  all CRCT requests submitted in one batch).</a:t>
            </a:r>
          </a:p>
          <a:p>
            <a:pPr>
              <a:defRPr/>
            </a:pPr>
            <a:r>
              <a:rPr lang="en-US" sz="1800" b="1" dirty="0">
                <a:solidFill>
                  <a:srgbClr val="7030A0"/>
                </a:solidFill>
                <a:latin typeface="Arial" pitchFamily="34" charset="0"/>
                <a:cs typeface="Arial" pitchFamily="34" charset="0"/>
              </a:rPr>
              <a:t>This will likely require local systems to establish internal timelines </a:t>
            </a:r>
            <a:r>
              <a:rPr lang="en-US" sz="1800" dirty="0">
                <a:latin typeface="Arial" pitchFamily="34" charset="0"/>
                <a:cs typeface="Arial" pitchFamily="34" charset="0"/>
              </a:rPr>
              <a:t>for such requests to be tendered to the System Test Coordinator.</a:t>
            </a:r>
          </a:p>
          <a:p>
            <a:pPr>
              <a:defRPr/>
            </a:pPr>
            <a:r>
              <a:rPr lang="en-US" sz="1800" dirty="0">
                <a:latin typeface="Arial" pitchFamily="34" charset="0"/>
                <a:cs typeface="Arial" pitchFamily="34" charset="0"/>
              </a:rPr>
              <a:t>This information should be submitted to the Assessment Division by submitting the form by fax at (404) 656-5976, or preferably by emailing the information to Melissa Fincher, Deputy Superintendent, at </a:t>
            </a:r>
            <a:r>
              <a:rPr lang="en-US" sz="1800" u="sng" dirty="0">
                <a:latin typeface="Arial" pitchFamily="34" charset="0"/>
                <a:cs typeface="Arial" pitchFamily="34" charset="0"/>
                <a:hlinkClick r:id="rId2"/>
              </a:rPr>
              <a:t>mfincher@doe.k12.ga.us</a:t>
            </a:r>
            <a:r>
              <a:rPr lang="en-US" sz="1800" dirty="0">
                <a:latin typeface="Arial" pitchFamily="34" charset="0"/>
                <a:cs typeface="Arial" pitchFamily="34" charset="0"/>
              </a:rPr>
              <a:t>.  Requests MUST be received </a:t>
            </a:r>
            <a:r>
              <a:rPr lang="en-US" sz="1800" u="sng" dirty="0">
                <a:latin typeface="Arial" pitchFamily="34" charset="0"/>
                <a:cs typeface="Arial" pitchFamily="34" charset="0"/>
              </a:rPr>
              <a:t>six weeks</a:t>
            </a:r>
            <a:r>
              <a:rPr lang="en-US" sz="1800" dirty="0">
                <a:latin typeface="Arial" pitchFamily="34" charset="0"/>
                <a:cs typeface="Arial" pitchFamily="34" charset="0"/>
              </a:rPr>
              <a:t> prior to the opening of each applicable state testing window for consideration.  </a:t>
            </a:r>
          </a:p>
          <a:p>
            <a:pPr marL="0" indent="0">
              <a:buFont typeface="Arial" charset="0"/>
              <a:buNone/>
              <a:defRPr/>
            </a:pPr>
            <a:r>
              <a:rPr lang="en-US" sz="1800" dirty="0">
                <a:latin typeface="Arial" pitchFamily="34" charset="0"/>
                <a:cs typeface="Arial" pitchFamily="34" charset="0"/>
              </a:rPr>
              <a:t> </a:t>
            </a:r>
          </a:p>
          <a:p>
            <a:pPr>
              <a:defRPr/>
            </a:pPr>
            <a:endParaRPr lang="en-US" sz="1800" dirty="0">
              <a:latin typeface="Arial" pitchFamily="34" charset="0"/>
              <a:cs typeface="Arial" pitchFamily="34" charset="0"/>
            </a:endParaRPr>
          </a:p>
          <a:p>
            <a:pPr marL="0" indent="0">
              <a:buFont typeface="Arial" charset="0"/>
              <a:buNone/>
              <a:defRPr/>
            </a:pPr>
            <a:r>
              <a:rPr lang="en-US" sz="1800" dirty="0">
                <a:latin typeface="Arial" pitchFamily="34" charset="0"/>
                <a:cs typeface="Arial" pitchFamily="34" charset="0"/>
              </a:rPr>
              <a:t> </a:t>
            </a:r>
          </a:p>
          <a:p>
            <a:pPr marL="0" indent="0">
              <a:buFont typeface="Arial" charset="0"/>
              <a:buNone/>
              <a:defRPr/>
            </a:pPr>
            <a:endParaRPr lang="en-US" sz="1800" dirty="0">
              <a:latin typeface="Arial" pitchFamily="34" charset="0"/>
              <a:cs typeface="Arial" pitchFamily="34" charset="0"/>
            </a:endParaRP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B4753CB-405B-4E8F-81E6-9502B778E8EC}" type="slidenum">
              <a:rPr lang="en-US" smtClean="0"/>
              <a:pPr>
                <a:defRPr/>
              </a:pPr>
              <a:t>65</a:t>
            </a:fld>
            <a:endParaRPr lang="en-US" dirty="0"/>
          </a:p>
        </p:txBody>
      </p:sp>
    </p:spTree>
    <p:extLst>
      <p:ext uri="{BB962C8B-B14F-4D97-AF65-F5344CB8AC3E}">
        <p14:creationId xmlns:p14="http://schemas.microsoft.com/office/powerpoint/2010/main" val="6790132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457200" y="2362200"/>
            <a:ext cx="8229600" cy="1143000"/>
          </a:xfrm>
        </p:spPr>
        <p:txBody>
          <a:bodyPr>
            <a:normAutofit fontScale="90000"/>
          </a:bodyPr>
          <a:lstStyle/>
          <a:p>
            <a:pPr eaLnBrk="1" hangingPunct="1"/>
            <a:r>
              <a:rPr lang="en-US" altLang="en-US" dirty="0" smtClean="0"/>
              <a:t>Post Administration Info/Reminders</a:t>
            </a:r>
          </a:p>
        </p:txBody>
      </p:sp>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pPr>
              <a:defRPr/>
            </a:pPr>
            <a:fld id="{2F42888E-01F6-4660-9C2F-E199AD8D2419}" type="slidenum">
              <a:rPr lang="en-US" smtClean="0"/>
              <a:pPr>
                <a:defRPr/>
              </a:pPr>
              <a:t>66</a:t>
            </a:fld>
            <a:endParaRPr lang="en-US" dirty="0"/>
          </a:p>
        </p:txBody>
      </p:sp>
    </p:spTree>
    <p:extLst>
      <p:ext uri="{BB962C8B-B14F-4D97-AF65-F5344CB8AC3E}">
        <p14:creationId xmlns:p14="http://schemas.microsoft.com/office/powerpoint/2010/main" val="35572268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96591" y="449688"/>
            <a:ext cx="8229600" cy="563563"/>
          </a:xfrm>
        </p:spPr>
        <p:txBody>
          <a:bodyPr>
            <a:normAutofit fontScale="90000"/>
          </a:bodyPr>
          <a:lstStyle/>
          <a:p>
            <a:pPr eaLnBrk="1" hangingPunct="1"/>
            <a:r>
              <a:rPr lang="en-US" altLang="en-US" dirty="0" smtClean="0"/>
              <a:t>Collecting Paper-Pencil Materials</a:t>
            </a:r>
          </a:p>
        </p:txBody>
      </p:sp>
      <p:sp>
        <p:nvSpPr>
          <p:cNvPr id="122883" name="Content Placeholder 2"/>
          <p:cNvSpPr>
            <a:spLocks noGrp="1"/>
          </p:cNvSpPr>
          <p:nvPr>
            <p:ph idx="1"/>
          </p:nvPr>
        </p:nvSpPr>
        <p:spPr>
          <a:xfrm>
            <a:off x="457200" y="1331898"/>
            <a:ext cx="8229600" cy="4800600"/>
          </a:xfrm>
        </p:spPr>
        <p:txBody>
          <a:bodyPr>
            <a:normAutofit/>
          </a:bodyPr>
          <a:lstStyle/>
          <a:p>
            <a:pPr eaLnBrk="1" hangingPunct="1"/>
            <a:r>
              <a:rPr lang="en-US" altLang="en-US" sz="2200" dirty="0" smtClean="0"/>
              <a:t>In a </a:t>
            </a:r>
            <a:r>
              <a:rPr lang="en-US" altLang="en-US" sz="2200" u="sng" dirty="0" smtClean="0"/>
              <a:t>supervised</a:t>
            </a:r>
            <a:r>
              <a:rPr lang="en-US" altLang="en-US" sz="2200" dirty="0" smtClean="0"/>
              <a:t> setting, at the </a:t>
            </a:r>
            <a:r>
              <a:rPr lang="en-US" altLang="en-US" sz="2200" u="sng" dirty="0" smtClean="0"/>
              <a:t>conclusion</a:t>
            </a:r>
            <a:r>
              <a:rPr lang="en-US" altLang="en-US" sz="2200" dirty="0" smtClean="0"/>
              <a:t> of testing: </a:t>
            </a:r>
          </a:p>
          <a:p>
            <a:pPr lvl="1" eaLnBrk="1" hangingPunct="1"/>
            <a:r>
              <a:rPr lang="en-US" altLang="en-US" sz="2200" dirty="0" smtClean="0"/>
              <a:t>The School Test Coordinator . . . Conducts, coordinates, and supervises inspection of all completed answer documents for the following purposes </a:t>
            </a:r>
            <a:r>
              <a:rPr lang="en-US" altLang="en-US" sz="2200" u="sng" dirty="0" smtClean="0"/>
              <a:t>only</a:t>
            </a:r>
            <a:r>
              <a:rPr lang="en-US" altLang="en-US" sz="2200" dirty="0" smtClean="0"/>
              <a:t> . . .</a:t>
            </a:r>
          </a:p>
          <a:p>
            <a:pPr lvl="2" eaLnBrk="1" hangingPunct="1"/>
            <a:r>
              <a:rPr lang="en-US" altLang="en-US" sz="1600" dirty="0" smtClean="0"/>
              <a:t>to ensure that student demographic and identification information is accurate</a:t>
            </a:r>
          </a:p>
          <a:p>
            <a:pPr lvl="2" eaLnBrk="1" hangingPunct="1"/>
            <a:r>
              <a:rPr lang="en-US" altLang="en-US" sz="1600" dirty="0" smtClean="0"/>
              <a:t>that necessary coding/labeling is complete</a:t>
            </a:r>
          </a:p>
          <a:p>
            <a:pPr lvl="2" eaLnBrk="1" hangingPunct="1"/>
            <a:r>
              <a:rPr lang="en-US" altLang="en-US" sz="1600" dirty="0" smtClean="0"/>
              <a:t>that documents are in good condition for scanning/scoring</a:t>
            </a:r>
            <a:r>
              <a:rPr lang="en-US" altLang="en-US" sz="1600" i="1" dirty="0" smtClean="0"/>
              <a:t>.  (If there is concern about some form of damage, stain, tear, etc., please contact GaDOE Assessment to discuss if needed.)</a:t>
            </a:r>
          </a:p>
          <a:p>
            <a:pPr eaLnBrk="1" hangingPunct="1"/>
            <a:r>
              <a:rPr lang="en-US" altLang="en-US" sz="2200" dirty="0" smtClean="0"/>
              <a:t>Count the answer documents and test booklets to account for the appropriate number</a:t>
            </a:r>
          </a:p>
          <a:p>
            <a:pPr eaLnBrk="1" hangingPunct="1"/>
            <a:r>
              <a:rPr lang="en-US" altLang="en-US" sz="2200" dirty="0" smtClean="0"/>
              <a:t>Check to make certain there are no answer documents left in the test booklets</a:t>
            </a:r>
          </a:p>
          <a:p>
            <a:pPr eaLnBrk="1" hangingPunct="1"/>
            <a:r>
              <a:rPr lang="en-US" altLang="en-US" sz="2200" dirty="0" smtClean="0"/>
              <a:t>Unnecessary handling of answer documents must be avoided</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E4D259B-BDDE-44FC-A1C4-16C12FBCA3C1}" type="slidenum">
              <a:rPr lang="en-US" smtClean="0"/>
              <a:pPr>
                <a:defRPr/>
              </a:pPr>
              <a:t>67</a:t>
            </a:fld>
            <a:endParaRPr lang="en-US" dirty="0"/>
          </a:p>
        </p:txBody>
      </p:sp>
    </p:spTree>
    <p:extLst>
      <p:ext uri="{BB962C8B-B14F-4D97-AF65-F5344CB8AC3E}">
        <p14:creationId xmlns:p14="http://schemas.microsoft.com/office/powerpoint/2010/main" val="28937430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p:txBody>
          <a:bodyPr>
            <a:normAutofit fontScale="90000"/>
          </a:bodyPr>
          <a:lstStyle/>
          <a:p>
            <a:pPr eaLnBrk="1" hangingPunct="1"/>
            <a:r>
              <a:rPr lang="en-US" altLang="en-US" sz="3600" dirty="0" smtClean="0"/>
              <a:t>Returning Paper-Pencil Scorables and Nonscorable Materials</a:t>
            </a:r>
          </a:p>
        </p:txBody>
      </p:sp>
      <p:sp>
        <p:nvSpPr>
          <p:cNvPr id="123907" name="Content Placeholder 2"/>
          <p:cNvSpPr>
            <a:spLocks noGrp="1"/>
          </p:cNvSpPr>
          <p:nvPr>
            <p:ph idx="1"/>
          </p:nvPr>
        </p:nvSpPr>
        <p:spPr>
          <a:xfrm>
            <a:off x="457200" y="2057400"/>
            <a:ext cx="8229600" cy="4068763"/>
          </a:xfrm>
        </p:spPr>
        <p:txBody>
          <a:bodyPr/>
          <a:lstStyle/>
          <a:p>
            <a:pPr eaLnBrk="1" hangingPunct="1"/>
            <a:r>
              <a:rPr lang="en-US" altLang="en-US" sz="2800" dirty="0" smtClean="0"/>
              <a:t>Arrange for pickup of test materials. Refer to </a:t>
            </a:r>
            <a:r>
              <a:rPr lang="en-US" altLang="en-US" sz="2800" i="1" dirty="0" smtClean="0"/>
              <a:t>Test Coordinator Manual</a:t>
            </a:r>
            <a:r>
              <a:rPr lang="en-US" altLang="en-US" sz="2800" dirty="0" smtClean="0"/>
              <a:t> regarding pickup protocols</a:t>
            </a:r>
          </a:p>
          <a:p>
            <a:pPr eaLnBrk="1" hangingPunct="1"/>
            <a:r>
              <a:rPr lang="en-US" altLang="en-US" sz="2800" dirty="0" smtClean="0"/>
              <a:t>Prior to shipping, make certain that there are no documents left in the schools or district offices and that an accounting of </a:t>
            </a:r>
            <a:r>
              <a:rPr lang="en-US" altLang="en-US" sz="2800" u="sng" dirty="0" smtClean="0"/>
              <a:t>all</a:t>
            </a:r>
            <a:r>
              <a:rPr lang="en-US" altLang="en-US" sz="2800" dirty="0" smtClean="0"/>
              <a:t> documents is completed</a:t>
            </a:r>
          </a:p>
          <a:p>
            <a:pPr eaLnBrk="1" hangingPunct="1"/>
            <a:r>
              <a:rPr lang="en-US" altLang="en-US" sz="2800" dirty="0" smtClean="0"/>
              <a:t>All materials should be in the proper order as explained in the </a:t>
            </a:r>
            <a:r>
              <a:rPr lang="en-US" altLang="en-US" sz="2800" i="1" dirty="0" smtClean="0"/>
              <a:t>Test Coordinator Manuals</a:t>
            </a:r>
            <a:endParaRPr lang="en-US" altLang="en-US" dirty="0" smtClean="0"/>
          </a:p>
          <a:p>
            <a:pPr eaLnBrk="1" hangingPunct="1"/>
            <a:endParaRPr lang="en-US" altLang="en-US"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1893DE9-5A6D-4BE2-AFCD-87683584147D}" type="slidenum">
              <a:rPr lang="en-US" smtClean="0"/>
              <a:pPr>
                <a:defRPr/>
              </a:pPr>
              <a:t>68</a:t>
            </a:fld>
            <a:endParaRPr lang="en-US" dirty="0"/>
          </a:p>
        </p:txBody>
      </p:sp>
    </p:spTree>
    <p:extLst>
      <p:ext uri="{BB962C8B-B14F-4D97-AF65-F5344CB8AC3E}">
        <p14:creationId xmlns:p14="http://schemas.microsoft.com/office/powerpoint/2010/main" val="276036314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pPr eaLnBrk="1" hangingPunct="1"/>
            <a:r>
              <a:rPr lang="en-US" altLang="en-US" dirty="0" smtClean="0"/>
              <a:t>Transferring Student Test Scores</a:t>
            </a:r>
          </a:p>
        </p:txBody>
      </p:sp>
      <p:sp>
        <p:nvSpPr>
          <p:cNvPr id="124931" name="Content Placeholder 2"/>
          <p:cNvSpPr>
            <a:spLocks noGrp="1"/>
          </p:cNvSpPr>
          <p:nvPr>
            <p:ph idx="1"/>
          </p:nvPr>
        </p:nvSpPr>
        <p:spPr>
          <a:xfrm>
            <a:off x="457200" y="1805082"/>
            <a:ext cx="8229600" cy="4525962"/>
          </a:xfrm>
        </p:spPr>
        <p:txBody>
          <a:bodyPr/>
          <a:lstStyle/>
          <a:p>
            <a:pPr eaLnBrk="1" hangingPunct="1"/>
            <a:r>
              <a:rPr lang="en-US" altLang="en-US" sz="2800" dirty="0" smtClean="0"/>
              <a:t>It is the responsibility of local school systems to ensure that test scores become a part of students' records as soon as possible after testing, and that such records follow students to their new schools</a:t>
            </a:r>
          </a:p>
          <a:p>
            <a:pPr eaLnBrk="1" hangingPunct="1"/>
            <a:r>
              <a:rPr lang="en-US" altLang="en-US" sz="2800" dirty="0" smtClean="0"/>
              <a:t>This responsibility to provide scores to students/parents continues even after a student withdraws/exits school.  GaDOE does not issue individual student scores to students, parents, or receiving schools.</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3BFDC16-A5D8-4179-BEAA-CF159BF2DD85}" type="slidenum">
              <a:rPr lang="en-US" smtClean="0"/>
              <a:pPr>
                <a:defRPr/>
              </a:pPr>
              <a:t>69</a:t>
            </a:fld>
            <a:endParaRPr lang="en-US" dirty="0"/>
          </a:p>
        </p:txBody>
      </p:sp>
    </p:spTree>
    <p:extLst>
      <p:ext uri="{BB962C8B-B14F-4D97-AF65-F5344CB8AC3E}">
        <p14:creationId xmlns:p14="http://schemas.microsoft.com/office/powerpoint/2010/main" val="934666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3" y="140831"/>
            <a:ext cx="6316630" cy="1325563"/>
          </a:xfrm>
        </p:spPr>
        <p:txBody>
          <a:bodyPr>
            <a:normAutofit/>
          </a:bodyPr>
          <a:lstStyle/>
          <a:p>
            <a:r>
              <a:rPr lang="en-US" altLang="en-US" sz="3200" dirty="0"/>
              <a:t>Assessment Administration</a:t>
            </a:r>
            <a:br>
              <a:rPr lang="en-US" altLang="en-US" sz="3200" dirty="0"/>
            </a:br>
            <a:r>
              <a:rPr lang="en-US" altLang="en-US" sz="3200" dirty="0"/>
              <a:t>Contact Information</a:t>
            </a:r>
            <a:endParaRPr lang="en-US" sz="3200" dirty="0"/>
          </a:p>
        </p:txBody>
      </p:sp>
      <p:sp>
        <p:nvSpPr>
          <p:cNvPr id="4" name="Content Placeholder 3"/>
          <p:cNvSpPr>
            <a:spLocks noGrp="1"/>
          </p:cNvSpPr>
          <p:nvPr>
            <p:ph sz="half" idx="2"/>
          </p:nvPr>
        </p:nvSpPr>
        <p:spPr/>
        <p:txBody>
          <a:bodyPr>
            <a:normAutofit/>
          </a:bodyPr>
          <a:lstStyle/>
          <a:p>
            <a:pPr indent="0">
              <a:buNone/>
              <a:defRPr/>
            </a:pPr>
            <a:r>
              <a:rPr lang="en-US" sz="2400" b="1" dirty="0"/>
              <a:t>National Assessment of Educational Progress (NAEP)</a:t>
            </a:r>
          </a:p>
          <a:p>
            <a:pPr indent="0">
              <a:buNone/>
              <a:defRPr/>
            </a:pPr>
            <a:r>
              <a:rPr lang="en-US" sz="2400" b="1" dirty="0"/>
              <a:t>Georgia Kindergarten Inventory of Developing Skills (GKIDS) </a:t>
            </a:r>
          </a:p>
          <a:p>
            <a:pPr indent="0">
              <a:buNone/>
              <a:defRPr/>
            </a:pPr>
            <a:r>
              <a:rPr lang="en-US" sz="1600" dirty="0" smtClean="0"/>
              <a:t>Bobbie </a:t>
            </a:r>
            <a:r>
              <a:rPr lang="en-US" sz="1600" dirty="0"/>
              <a:t>Bable</a:t>
            </a:r>
          </a:p>
          <a:p>
            <a:pPr indent="0">
              <a:buNone/>
              <a:defRPr/>
            </a:pPr>
            <a:r>
              <a:rPr lang="en-US" sz="1600" dirty="0" smtClean="0"/>
              <a:t>(404) 657-6168;</a:t>
            </a:r>
          </a:p>
          <a:p>
            <a:pPr indent="0">
              <a:buNone/>
              <a:defRPr/>
            </a:pPr>
            <a:r>
              <a:rPr lang="en-US" sz="1600" dirty="0" smtClean="0">
                <a:hlinkClick r:id="rId2"/>
              </a:rPr>
              <a:t>bbable@doe.k12.ga.us</a:t>
            </a:r>
            <a:endParaRPr lang="en-US" sz="1600" dirty="0"/>
          </a:p>
          <a:p>
            <a:pPr marL="0" indent="0">
              <a:buNone/>
            </a:pPr>
            <a:endParaRPr lang="en-US" dirty="0"/>
          </a:p>
        </p:txBody>
      </p:sp>
      <p:sp>
        <p:nvSpPr>
          <p:cNvPr id="5" name="Date Placeholder 4"/>
          <p:cNvSpPr>
            <a:spLocks noGrp="1"/>
          </p:cNvSpPr>
          <p:nvPr>
            <p:ph type="dt" sz="half" idx="10"/>
          </p:nvPr>
        </p:nvSpPr>
        <p:spPr/>
        <p:txBody>
          <a:bodyPr/>
          <a:lstStyle/>
          <a:p>
            <a:fld id="{33CB0378-FFD4-4CBB-858D-32EE1C82268A}" type="datetime1">
              <a:rPr lang="en-US" smtClean="0"/>
              <a:t>8/12/2015</a:t>
            </a:fld>
            <a:endParaRPr lang="en-US" dirty="0"/>
          </a:p>
        </p:txBody>
      </p:sp>
      <p:sp>
        <p:nvSpPr>
          <p:cNvPr id="6" name="Slide Number Placeholder 5"/>
          <p:cNvSpPr>
            <a:spLocks noGrp="1"/>
          </p:cNvSpPr>
          <p:nvPr>
            <p:ph type="sldNum" sz="quarter" idx="4"/>
          </p:nvPr>
        </p:nvSpPr>
        <p:spPr/>
        <p:txBody>
          <a:bodyPr/>
          <a:lstStyle/>
          <a:p>
            <a:fld id="{B63E4CEF-BB1E-48C7-AE93-F39F6AA99AD7}" type="slidenum">
              <a:rPr lang="en-US" smtClean="0"/>
              <a:pPr/>
              <a:t>7</a:t>
            </a:fld>
            <a:endParaRPr lang="en-US" dirty="0"/>
          </a:p>
        </p:txBody>
      </p:sp>
      <p:sp>
        <p:nvSpPr>
          <p:cNvPr id="7" name="Content Placeholder 5"/>
          <p:cNvSpPr>
            <a:spLocks noGrp="1"/>
          </p:cNvSpPr>
          <p:nvPr>
            <p:ph sz="half" idx="1"/>
          </p:nvPr>
        </p:nvSpPr>
        <p:spPr>
          <a:xfrm>
            <a:off x="206062" y="1825625"/>
            <a:ext cx="4308788" cy="4351338"/>
          </a:xfrm>
        </p:spPr>
        <p:txBody>
          <a:bodyPr>
            <a:normAutofit/>
          </a:bodyPr>
          <a:lstStyle/>
          <a:p>
            <a:pPr indent="0" eaLnBrk="1" hangingPunct="1">
              <a:buFont typeface="Arial" charset="0"/>
              <a:buNone/>
              <a:defRPr/>
            </a:pPr>
            <a:r>
              <a:rPr lang="en-US" sz="2400" b="1" dirty="0"/>
              <a:t>ACCESS for ELLs</a:t>
            </a:r>
          </a:p>
          <a:p>
            <a:pPr indent="0" eaLnBrk="1" hangingPunct="1">
              <a:buFont typeface="Arial" charset="0"/>
              <a:buNone/>
              <a:defRPr/>
            </a:pPr>
            <a:r>
              <a:rPr lang="en-US" sz="2400" b="1" dirty="0"/>
              <a:t>Georgia Alternate Assessment (GAA) </a:t>
            </a:r>
            <a:endParaRPr lang="en-US" sz="2400" b="1" dirty="0" smtClean="0"/>
          </a:p>
          <a:p>
            <a:pPr indent="0" eaLnBrk="1" hangingPunct="1">
              <a:buFont typeface="Arial" charset="0"/>
              <a:buNone/>
              <a:defRPr/>
            </a:pPr>
            <a:r>
              <a:rPr lang="en-US" sz="1600" dirty="0" smtClean="0"/>
              <a:t>Deborah Houston</a:t>
            </a:r>
            <a:endParaRPr lang="en-US" sz="1600" dirty="0"/>
          </a:p>
          <a:p>
            <a:pPr indent="0" eaLnBrk="1" hangingPunct="1">
              <a:buFont typeface="Arial" charset="0"/>
              <a:buNone/>
              <a:defRPr/>
            </a:pPr>
            <a:r>
              <a:rPr lang="en-US" sz="1600" dirty="0" smtClean="0"/>
              <a:t>(404) 657-0251;</a:t>
            </a:r>
          </a:p>
          <a:p>
            <a:pPr indent="0" eaLnBrk="1" hangingPunct="1">
              <a:buFont typeface="Arial" charset="0"/>
              <a:buNone/>
              <a:defRPr/>
            </a:pPr>
            <a:r>
              <a:rPr lang="en-US" sz="1600" dirty="0" smtClean="0">
                <a:hlinkClick r:id="rId3"/>
              </a:rPr>
              <a:t>dhouston@doe.k12.ga.us</a:t>
            </a:r>
            <a:r>
              <a:rPr lang="en-US" sz="1600" dirty="0" smtClean="0"/>
              <a:t>  </a:t>
            </a:r>
            <a:endParaRPr lang="en-US" sz="1600" dirty="0"/>
          </a:p>
          <a:p>
            <a:pPr indent="0" eaLnBrk="1" hangingPunct="1">
              <a:buFont typeface="Arial" charset="0"/>
              <a:buNone/>
              <a:defRPr/>
            </a:pPr>
            <a:endParaRPr lang="en-US" sz="1600" b="1" dirty="0" smtClean="0"/>
          </a:p>
          <a:p>
            <a:pPr indent="0" eaLnBrk="1" hangingPunct="1">
              <a:buFont typeface="Arial" charset="0"/>
              <a:buNone/>
              <a:defRPr/>
            </a:pPr>
            <a:endParaRPr lang="en-US" sz="1600" b="1" dirty="0" smtClean="0"/>
          </a:p>
          <a:p>
            <a:pPr indent="0" eaLnBrk="1" hangingPunct="1">
              <a:buFont typeface="Arial" charset="0"/>
              <a:buNone/>
              <a:defRPr/>
            </a:pPr>
            <a:r>
              <a:rPr lang="en-US" sz="1600" dirty="0" smtClean="0"/>
              <a:t>   </a:t>
            </a:r>
          </a:p>
          <a:p>
            <a:pPr indent="0" eaLnBrk="1" hangingPunct="1">
              <a:buFont typeface="Arial" charset="0"/>
              <a:buNone/>
              <a:defRPr/>
            </a:pPr>
            <a:endParaRPr lang="en-US" sz="1600" b="1" dirty="0" smtClean="0"/>
          </a:p>
          <a:p>
            <a:pPr indent="0" eaLnBrk="1" hangingPunct="1">
              <a:buFont typeface="Arial" charset="0"/>
              <a:buNone/>
              <a:defRPr/>
            </a:pPr>
            <a:endParaRPr lang="en-US" sz="1800" b="1" dirty="0" smtClean="0"/>
          </a:p>
          <a:p>
            <a:pPr indent="0" eaLnBrk="1" hangingPunct="1">
              <a:buFont typeface="Arial" charset="0"/>
              <a:buNone/>
              <a:defRPr/>
            </a:pPr>
            <a:endParaRPr lang="en-US" sz="1800" b="1" dirty="0" smtClean="0"/>
          </a:p>
          <a:p>
            <a:pPr eaLnBrk="1" hangingPunct="1">
              <a:defRPr/>
            </a:pPr>
            <a:endParaRPr lang="en-US" sz="1800" dirty="0"/>
          </a:p>
        </p:txBody>
      </p:sp>
    </p:spTree>
    <p:extLst>
      <p:ext uri="{BB962C8B-B14F-4D97-AF65-F5344CB8AC3E}">
        <p14:creationId xmlns:p14="http://schemas.microsoft.com/office/powerpoint/2010/main" val="8289353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162059" y="416305"/>
            <a:ext cx="6316014" cy="563562"/>
          </a:xfrm>
        </p:spPr>
        <p:txBody>
          <a:bodyPr>
            <a:normAutofit fontScale="90000"/>
          </a:bodyPr>
          <a:lstStyle/>
          <a:p>
            <a:pPr eaLnBrk="1" hangingPunct="1"/>
            <a:r>
              <a:rPr lang="en-US" altLang="en-US" dirty="0" smtClean="0"/>
              <a:t>Dissemination of Test Scores</a:t>
            </a:r>
          </a:p>
        </p:txBody>
      </p:sp>
      <p:sp>
        <p:nvSpPr>
          <p:cNvPr id="125955" name="Content Placeholder 2"/>
          <p:cNvSpPr>
            <a:spLocks noGrp="1"/>
          </p:cNvSpPr>
          <p:nvPr>
            <p:ph idx="1"/>
          </p:nvPr>
        </p:nvSpPr>
        <p:spPr>
          <a:xfrm>
            <a:off x="225378" y="1762266"/>
            <a:ext cx="8229600" cy="3581400"/>
          </a:xfrm>
        </p:spPr>
        <p:txBody>
          <a:bodyPr>
            <a:noAutofit/>
          </a:bodyPr>
          <a:lstStyle/>
          <a:p>
            <a:pPr eaLnBrk="1" hangingPunct="1">
              <a:defRPr/>
            </a:pPr>
            <a:r>
              <a:rPr lang="en-US" altLang="en-US" sz="2000" dirty="0" smtClean="0"/>
              <a:t>Data files, and for some programs PDFs of reports, are released on the department’s secure portal, MyGaDOE, and/or (for some programs) via a contractor’s delivery system</a:t>
            </a:r>
          </a:p>
          <a:p>
            <a:pPr lvl="1" eaLnBrk="1" hangingPunct="1">
              <a:defRPr/>
            </a:pPr>
            <a:r>
              <a:rPr lang="en-US" altLang="en-US" sz="2000" dirty="0" smtClean="0"/>
              <a:t>To have access to these downloadable roster reports and data files, it is imperative that System Test Coordinators acquire a login and password for both the MyGaDOE Portal and any necessary contractor sites</a:t>
            </a:r>
          </a:p>
          <a:p>
            <a:pPr eaLnBrk="1" hangingPunct="1">
              <a:defRPr/>
            </a:pPr>
            <a:r>
              <a:rPr lang="en-US" altLang="en-US" sz="2000" dirty="0" smtClean="0"/>
              <a:t>Requests for data from other personnel in the system (e.g. principals, teachers, parents, etc.) will be redirected to the System Test Coordinator</a:t>
            </a:r>
          </a:p>
          <a:p>
            <a:pPr eaLnBrk="1" hangingPunct="1">
              <a:defRPr/>
            </a:pPr>
            <a:r>
              <a:rPr lang="en-US" altLang="en-US" sz="2000" dirty="0" smtClean="0"/>
              <a:t>Individual student reports, rosters, school level summary reports, and system level reports are made available to districts via printed copy</a:t>
            </a:r>
          </a:p>
          <a:p>
            <a:pPr eaLnBrk="1" hangingPunct="1">
              <a:defRPr/>
            </a:pPr>
            <a:r>
              <a:rPr lang="en-US" altLang="en-US" sz="2000" dirty="0" smtClean="0"/>
              <a:t>Most importantly, parents must receive their student’s report(s) on a timely basis – this includes both test scores and growth scores (SGPs)</a:t>
            </a:r>
          </a:p>
          <a:p>
            <a:pPr marL="0" indent="0" eaLnBrk="1" hangingPunct="1">
              <a:buFont typeface="Arial" charset="0"/>
              <a:buNone/>
              <a:defRPr/>
            </a:pPr>
            <a:endParaRPr lang="en-US" alt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7931F2F-07F5-449B-B57B-92DF51126604}" type="slidenum">
              <a:rPr lang="en-US" smtClean="0"/>
              <a:pPr>
                <a:defRPr/>
              </a:pPr>
              <a:t>70</a:t>
            </a:fld>
            <a:endParaRPr lang="en-US" dirty="0"/>
          </a:p>
        </p:txBody>
      </p:sp>
    </p:spTree>
    <p:extLst>
      <p:ext uri="{BB962C8B-B14F-4D97-AF65-F5344CB8AC3E}">
        <p14:creationId xmlns:p14="http://schemas.microsoft.com/office/powerpoint/2010/main" val="267601980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187815" y="333780"/>
            <a:ext cx="6766777" cy="411163"/>
          </a:xfrm>
        </p:spPr>
        <p:txBody>
          <a:bodyPr>
            <a:normAutofit fontScale="90000"/>
          </a:bodyPr>
          <a:lstStyle/>
          <a:p>
            <a:r>
              <a:rPr lang="en-US" altLang="en-US" sz="3600" dirty="0" smtClean="0"/>
              <a:t>Test Administration/Errors in Reporting</a:t>
            </a:r>
          </a:p>
        </p:txBody>
      </p:sp>
      <p:sp>
        <p:nvSpPr>
          <p:cNvPr id="3" name="Content Placeholder 2"/>
          <p:cNvSpPr>
            <a:spLocks noGrp="1"/>
          </p:cNvSpPr>
          <p:nvPr>
            <p:ph idx="1"/>
          </p:nvPr>
        </p:nvSpPr>
        <p:spPr>
          <a:xfrm>
            <a:off x="135226" y="946605"/>
            <a:ext cx="8712559" cy="4343400"/>
          </a:xfrm>
        </p:spPr>
        <p:txBody>
          <a:bodyPr>
            <a:noAutofit/>
          </a:bodyPr>
          <a:lstStyle/>
          <a:p>
            <a:pPr marL="0" indent="0">
              <a:spcBef>
                <a:spcPts val="0"/>
              </a:spcBef>
              <a:buFont typeface="Arial" charset="0"/>
              <a:buNone/>
              <a:defRPr/>
            </a:pPr>
            <a:r>
              <a:rPr lang="en-US" sz="1800" b="1" dirty="0"/>
              <a:t>Please note that mistakes in test administration that occur in a </a:t>
            </a:r>
            <a:r>
              <a:rPr lang="en-US" sz="1800" b="1" dirty="0" smtClean="0"/>
              <a:t>school</a:t>
            </a:r>
          </a:p>
          <a:p>
            <a:pPr marL="0" indent="0">
              <a:spcBef>
                <a:spcPts val="0"/>
              </a:spcBef>
              <a:buFont typeface="Arial" charset="0"/>
              <a:buNone/>
              <a:defRPr/>
            </a:pPr>
            <a:r>
              <a:rPr lang="en-US" sz="1800" b="1" dirty="0" smtClean="0"/>
              <a:t>or </a:t>
            </a:r>
            <a:r>
              <a:rPr lang="en-US" sz="1800" b="1" dirty="0"/>
              <a:t>system may result in the local school system being invoiced for the </a:t>
            </a:r>
            <a:r>
              <a:rPr lang="en-US" sz="1800" b="1" dirty="0" smtClean="0"/>
              <a:t>costs</a:t>
            </a:r>
          </a:p>
          <a:p>
            <a:pPr marL="0" indent="0">
              <a:spcBef>
                <a:spcPts val="0"/>
              </a:spcBef>
              <a:buFont typeface="Arial" charset="0"/>
              <a:buNone/>
              <a:defRPr/>
            </a:pPr>
            <a:r>
              <a:rPr lang="en-US" sz="1800" b="1" dirty="0" smtClean="0"/>
              <a:t>incurred </a:t>
            </a:r>
            <a:r>
              <a:rPr lang="en-US" sz="1800" b="1" dirty="0"/>
              <a:t>to correct any resulting errors in test data/reports</a:t>
            </a:r>
            <a:r>
              <a:rPr lang="en-US" sz="1800" b="1" dirty="0" smtClean="0"/>
              <a:t>.</a:t>
            </a:r>
          </a:p>
          <a:p>
            <a:pPr marL="0" indent="0">
              <a:lnSpc>
                <a:spcPct val="100000"/>
              </a:lnSpc>
              <a:spcBef>
                <a:spcPts val="0"/>
              </a:spcBef>
              <a:buFont typeface="Arial" charset="0"/>
              <a:buNone/>
              <a:defRPr/>
            </a:pPr>
            <a:endParaRPr lang="en-US" sz="1800" b="1" dirty="0" smtClean="0"/>
          </a:p>
          <a:p>
            <a:pPr marL="0" indent="0">
              <a:lnSpc>
                <a:spcPct val="100000"/>
              </a:lnSpc>
              <a:spcBef>
                <a:spcPts val="0"/>
              </a:spcBef>
              <a:buFont typeface="Arial" charset="0"/>
              <a:buNone/>
              <a:defRPr/>
            </a:pPr>
            <a:r>
              <a:rPr lang="en-US" sz="1800" b="1" dirty="0" smtClean="0"/>
              <a:t>Errors </a:t>
            </a:r>
            <a:r>
              <a:rPr lang="en-US" sz="1800" b="1" dirty="0"/>
              <a:t>that may result in costs being borne by the local school system include, but are not limited to:</a:t>
            </a:r>
          </a:p>
          <a:p>
            <a:pPr>
              <a:lnSpc>
                <a:spcPct val="100000"/>
              </a:lnSpc>
              <a:spcBef>
                <a:spcPts val="0"/>
              </a:spcBef>
              <a:defRPr/>
            </a:pPr>
            <a:r>
              <a:rPr lang="en-US" sz="1600" dirty="0"/>
              <a:t>late return of scorable materials</a:t>
            </a:r>
          </a:p>
          <a:p>
            <a:pPr>
              <a:lnSpc>
                <a:spcPct val="100000"/>
              </a:lnSpc>
              <a:spcBef>
                <a:spcPts val="0"/>
              </a:spcBef>
              <a:defRPr/>
            </a:pPr>
            <a:r>
              <a:rPr lang="en-US" sz="1600" dirty="0"/>
              <a:t>failure to report </a:t>
            </a:r>
            <a:r>
              <a:rPr lang="en-US" sz="1600" dirty="0" smtClean="0"/>
              <a:t>irregularities in </a:t>
            </a:r>
            <a:r>
              <a:rPr lang="en-US" sz="1600" dirty="0"/>
              <a:t>a timely </a:t>
            </a:r>
            <a:r>
              <a:rPr lang="en-US" sz="1600" dirty="0" smtClean="0"/>
              <a:t>manner</a:t>
            </a:r>
            <a:endParaRPr lang="en-US" sz="1600" dirty="0"/>
          </a:p>
          <a:p>
            <a:pPr>
              <a:lnSpc>
                <a:spcPct val="100000"/>
              </a:lnSpc>
              <a:spcBef>
                <a:spcPts val="0"/>
              </a:spcBef>
              <a:defRPr/>
            </a:pPr>
            <a:r>
              <a:rPr lang="en-US" sz="1600" dirty="0"/>
              <a:t>use of old/incorrect answer documents</a:t>
            </a:r>
          </a:p>
          <a:p>
            <a:pPr>
              <a:lnSpc>
                <a:spcPct val="100000"/>
              </a:lnSpc>
              <a:spcBef>
                <a:spcPts val="0"/>
              </a:spcBef>
              <a:defRPr/>
            </a:pPr>
            <a:r>
              <a:rPr lang="en-US" sz="1600" dirty="0"/>
              <a:t>not correctly coding student information or incorrectly using one student's label for another </a:t>
            </a:r>
            <a:r>
              <a:rPr lang="en-US" sz="1600" dirty="0" smtClean="0"/>
              <a:t>student (this would include providing incorrect online testing authorization tickets to the wrong student)</a:t>
            </a:r>
            <a:endParaRPr lang="en-US" sz="1600" dirty="0"/>
          </a:p>
          <a:p>
            <a:pPr>
              <a:lnSpc>
                <a:spcPct val="100000"/>
              </a:lnSpc>
              <a:spcBef>
                <a:spcPts val="0"/>
              </a:spcBef>
              <a:defRPr/>
            </a:pPr>
            <a:r>
              <a:rPr lang="en-US" sz="1600" dirty="0"/>
              <a:t>incorrect coding of header sheets, incorrect use of school names, inaccurate grouping of answer documents</a:t>
            </a:r>
          </a:p>
          <a:p>
            <a:pPr>
              <a:lnSpc>
                <a:spcPct val="100000"/>
              </a:lnSpc>
              <a:spcBef>
                <a:spcPts val="0"/>
              </a:spcBef>
              <a:defRPr/>
            </a:pPr>
            <a:r>
              <a:rPr lang="en-US" sz="1600" dirty="0"/>
              <a:t>failure to transpose student responses (i.e., for Braille students or other accommodated students) from the test booklet to an answer document</a:t>
            </a:r>
          </a:p>
          <a:p>
            <a:pPr>
              <a:lnSpc>
                <a:spcPct val="100000"/>
              </a:lnSpc>
              <a:spcBef>
                <a:spcPts val="0"/>
              </a:spcBef>
              <a:defRPr/>
            </a:pPr>
            <a:r>
              <a:rPr lang="en-US" sz="1600" dirty="0"/>
              <a:t>leaving scorable answer documents in test booklets or shipping scorables with non-scorables</a:t>
            </a:r>
          </a:p>
          <a:p>
            <a:pPr>
              <a:lnSpc>
                <a:spcPct val="100000"/>
              </a:lnSpc>
              <a:spcBef>
                <a:spcPts val="0"/>
              </a:spcBef>
              <a:defRPr/>
            </a:pPr>
            <a:r>
              <a:rPr lang="en-US" sz="1600" dirty="0"/>
              <a:t>administering the wrong test(s) to the wrong student(s)</a:t>
            </a:r>
          </a:p>
          <a:p>
            <a:pPr>
              <a:lnSpc>
                <a:spcPct val="100000"/>
              </a:lnSpc>
              <a:spcBef>
                <a:spcPts val="0"/>
              </a:spcBef>
              <a:defRPr/>
            </a:pPr>
            <a:r>
              <a:rPr lang="en-US" sz="1600" dirty="0"/>
              <a:t>return shipments sent to the wrong location/wrong contractor</a:t>
            </a:r>
          </a:p>
          <a:p>
            <a:pPr marL="0" indent="0" algn="ctr">
              <a:lnSpc>
                <a:spcPct val="100000"/>
              </a:lnSpc>
              <a:buFont typeface="Arial" charset="0"/>
              <a:buNone/>
              <a:defRPr/>
            </a:pPr>
            <a:r>
              <a:rPr lang="en-US" sz="1400" b="1" dirty="0" smtClean="0"/>
              <a:t>These </a:t>
            </a:r>
            <a:r>
              <a:rPr lang="en-US" sz="1400" b="1" dirty="0"/>
              <a:t>errors may necessitate custom and/or hand scoring, creation of new student, school, system, or state reports and/or data files and some may be </a:t>
            </a:r>
            <a:r>
              <a:rPr lang="en-US" sz="1400" b="1" dirty="0" smtClean="0"/>
              <a:t>irreparable.  It is important to be aware that costs for such instances could be quite substantial.</a:t>
            </a:r>
            <a:endParaRPr lang="en-US" sz="1400" b="1" dirty="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99AE125C-EB33-459D-A0D4-807ED072BCE7}" type="slidenum">
              <a:rPr lang="en-US" smtClean="0"/>
              <a:pPr>
                <a:defRPr/>
              </a:pPr>
              <a:t>71</a:t>
            </a:fld>
            <a:endParaRPr lang="en-US" dirty="0"/>
          </a:p>
        </p:txBody>
      </p:sp>
    </p:spTree>
    <p:extLst>
      <p:ext uri="{BB962C8B-B14F-4D97-AF65-F5344CB8AC3E}">
        <p14:creationId xmlns:p14="http://schemas.microsoft.com/office/powerpoint/2010/main" val="205326745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a:xfrm>
            <a:off x="457200" y="1944710"/>
            <a:ext cx="8229600" cy="1143000"/>
          </a:xfrm>
        </p:spPr>
        <p:txBody>
          <a:bodyPr/>
          <a:lstStyle/>
          <a:p>
            <a:pPr eaLnBrk="1" hangingPunct="1"/>
            <a:r>
              <a:rPr lang="en-US" altLang="en-US" dirty="0" smtClean="0"/>
              <a:t>Ethics and Assessment</a:t>
            </a:r>
          </a:p>
        </p:txBody>
      </p:sp>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pPr>
              <a:defRPr/>
            </a:pPr>
            <a:fld id="{1CC31D52-9FB3-46AA-9388-2C38F80A9C1D}" type="slidenum">
              <a:rPr lang="en-US" smtClean="0"/>
              <a:pPr>
                <a:defRPr/>
              </a:pPr>
              <a:t>72</a:t>
            </a:fld>
            <a:endParaRPr lang="en-US" dirty="0"/>
          </a:p>
        </p:txBody>
      </p:sp>
    </p:spTree>
    <p:extLst>
      <p:ext uri="{BB962C8B-B14F-4D97-AF65-F5344CB8AC3E}">
        <p14:creationId xmlns:p14="http://schemas.microsoft.com/office/powerpoint/2010/main" val="227403960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838200"/>
          </a:xfrm>
        </p:spPr>
        <p:txBody>
          <a:bodyPr rtlCol="0">
            <a:normAutofit fontScale="90000"/>
          </a:bodyPr>
          <a:lstStyle/>
          <a:p>
            <a:pPr eaLnBrk="1" fontAlgn="auto" hangingPunct="1">
              <a:spcAft>
                <a:spcPts val="0"/>
              </a:spcAft>
              <a:defRPr/>
            </a:pPr>
            <a:r>
              <a:rPr lang="en-US" sz="3100" dirty="0" smtClean="0"/>
              <a:t/>
            </a:r>
            <a:br>
              <a:rPr lang="en-US" sz="3100" dirty="0" smtClean="0"/>
            </a:br>
            <a:r>
              <a:rPr lang="en-US" sz="3100" dirty="0" smtClean="0"/>
              <a:t/>
            </a:r>
            <a:br>
              <a:rPr lang="en-US" sz="3100" dirty="0" smtClean="0"/>
            </a:br>
            <a:r>
              <a:rPr lang="en-US" sz="3300" dirty="0" smtClean="0"/>
              <a:t>CODE OF ETHICS FOR GEORGIA EDUCATORS </a:t>
            </a:r>
            <a:br>
              <a:rPr lang="en-US" sz="3300" dirty="0" smtClean="0"/>
            </a:br>
            <a:r>
              <a:rPr lang="en-US" dirty="0" smtClean="0"/>
              <a:t> </a:t>
            </a:r>
          </a:p>
        </p:txBody>
      </p:sp>
      <p:sp>
        <p:nvSpPr>
          <p:cNvPr id="28675" name="Content Placeholder 4"/>
          <p:cNvSpPr>
            <a:spLocks noGrp="1"/>
          </p:cNvSpPr>
          <p:nvPr>
            <p:ph idx="1"/>
          </p:nvPr>
        </p:nvSpPr>
        <p:spPr>
          <a:xfrm>
            <a:off x="228600" y="1835244"/>
            <a:ext cx="8686800" cy="4953000"/>
          </a:xfrm>
        </p:spPr>
        <p:txBody>
          <a:bodyPr rtlCol="0">
            <a:normAutofit/>
          </a:bodyPr>
          <a:lstStyle/>
          <a:p>
            <a:pPr marL="400050" lvl="1" eaLnBrk="1" fontAlgn="auto" hangingPunct="1">
              <a:spcBef>
                <a:spcPts val="0"/>
              </a:spcBef>
              <a:spcAft>
                <a:spcPts val="0"/>
              </a:spcAft>
              <a:buFont typeface="Arial" pitchFamily="34" charset="0"/>
              <a:buNone/>
              <a:defRPr/>
            </a:pPr>
            <a:r>
              <a:rPr lang="en-US" sz="2400" dirty="0" smtClean="0"/>
              <a:t>The Professional Standards Commission’s (PSC) Code of Ethics for Georgia Educators contains a standard specific to testing.</a:t>
            </a:r>
          </a:p>
          <a:p>
            <a:pPr algn="ctr" eaLnBrk="1" hangingPunct="1">
              <a:buFont typeface="Arial" charset="0"/>
              <a:buNone/>
              <a:defRPr/>
            </a:pPr>
            <a:r>
              <a:rPr lang="en-US" sz="1900" b="1" i="1" dirty="0" smtClean="0"/>
              <a:t>PSC </a:t>
            </a:r>
            <a:r>
              <a:rPr lang="en-US" sz="1900" b="1" i="1" dirty="0"/>
              <a:t>Ethics Division: </a:t>
            </a:r>
            <a:r>
              <a:rPr lang="en-US" sz="1900" b="1" i="1" dirty="0">
                <a:hlinkClick r:id="rId2"/>
              </a:rPr>
              <a:t>http://</a:t>
            </a:r>
            <a:r>
              <a:rPr lang="en-US" sz="1900" b="1" i="1" dirty="0" smtClean="0">
                <a:hlinkClick r:id="rId2"/>
              </a:rPr>
              <a:t>www.gapsc.com/Ethics/Home.aspx</a:t>
            </a:r>
            <a:endParaRPr lang="en-US" sz="1900" b="1" i="1" dirty="0" smtClean="0"/>
          </a:p>
          <a:p>
            <a:pPr eaLnBrk="1" hangingPunct="1">
              <a:buFont typeface="Arial" charset="0"/>
              <a:buNone/>
              <a:defRPr/>
            </a:pPr>
            <a:endParaRPr lang="en-US" sz="2400" b="1" i="1" dirty="0" smtClean="0"/>
          </a:p>
          <a:p>
            <a:pPr eaLnBrk="1" hangingPunct="1">
              <a:buFont typeface="Arial" charset="0"/>
              <a:buNone/>
              <a:defRPr/>
            </a:pPr>
            <a:r>
              <a:rPr lang="en-US" sz="2400" b="1" i="1" dirty="0" smtClean="0"/>
              <a:t>Standard </a:t>
            </a:r>
            <a:r>
              <a:rPr lang="en-US" sz="2400" b="1" i="1" dirty="0"/>
              <a:t>11: </a:t>
            </a:r>
            <a:r>
              <a:rPr lang="en-US" sz="2400" i="1" dirty="0"/>
              <a:t>Testing - An educator shall administer state-mandated assessments fairly and ethically.  </a:t>
            </a:r>
            <a:endParaRPr lang="en-US" sz="2400" dirty="0"/>
          </a:p>
          <a:p>
            <a:pPr marL="0" indent="0" eaLnBrk="1" hangingPunct="1">
              <a:buFont typeface="Arial" charset="0"/>
              <a:buNone/>
              <a:defRPr/>
            </a:pPr>
            <a:r>
              <a:rPr lang="en-US" sz="2400" i="1" dirty="0" smtClean="0"/>
              <a:t>Unethical </a:t>
            </a:r>
            <a:r>
              <a:rPr lang="en-US" sz="2400" i="1" dirty="0"/>
              <a:t>conduct includes but is not limited to: </a:t>
            </a:r>
            <a:endParaRPr lang="en-US" sz="2400" dirty="0"/>
          </a:p>
          <a:p>
            <a:pPr marL="971550" lvl="1" indent="-514350" eaLnBrk="1" hangingPunct="1">
              <a:buFont typeface="Calibri" pitchFamily="34" charset="0"/>
              <a:buAutoNum type="arabicPeriod"/>
              <a:defRPr/>
            </a:pPr>
            <a:r>
              <a:rPr lang="en-US" sz="2400" i="1" dirty="0"/>
              <a:t>committing any act that breaches Test Security; and </a:t>
            </a:r>
            <a:endParaRPr lang="en-US" sz="2400" dirty="0"/>
          </a:p>
          <a:p>
            <a:pPr marL="971550" lvl="1" indent="-514350" eaLnBrk="1" hangingPunct="1">
              <a:buFont typeface="Calibri" pitchFamily="34" charset="0"/>
              <a:buAutoNum type="arabicPeriod"/>
              <a:defRPr/>
            </a:pPr>
            <a:r>
              <a:rPr lang="en-US" sz="2400" i="1" dirty="0"/>
              <a:t>compromising the integrity of the assessment. </a:t>
            </a:r>
            <a:endParaRPr lang="en-US" sz="2400" dirty="0"/>
          </a:p>
          <a:p>
            <a:pPr eaLnBrk="1" hangingPunct="1">
              <a:buFont typeface="Arial" charset="0"/>
              <a:buNone/>
              <a:defRPr/>
            </a:pPr>
            <a:endParaRPr lang="en-US" dirty="0"/>
          </a:p>
          <a:p>
            <a:pPr marL="400050" lvl="1" eaLnBrk="1" fontAlgn="auto" hangingPunct="1">
              <a:spcBef>
                <a:spcPts val="0"/>
              </a:spcBef>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91D98441-BC18-4B6F-87BB-9D3462335403}" type="slidenum">
              <a:rPr lang="en-US" smtClean="0"/>
              <a:pPr>
                <a:defRPr/>
              </a:pPr>
              <a:t>73</a:t>
            </a:fld>
            <a:endParaRPr lang="en-US" dirty="0"/>
          </a:p>
        </p:txBody>
      </p:sp>
    </p:spTree>
    <p:extLst>
      <p:ext uri="{BB962C8B-B14F-4D97-AF65-F5344CB8AC3E}">
        <p14:creationId xmlns:p14="http://schemas.microsoft.com/office/powerpoint/2010/main" val="20929214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a:xfrm>
            <a:off x="243370" y="334016"/>
            <a:ext cx="7007431" cy="863719"/>
          </a:xfrm>
        </p:spPr>
        <p:txBody>
          <a:bodyPr/>
          <a:lstStyle/>
          <a:p>
            <a:pPr eaLnBrk="1" hangingPunct="1"/>
            <a:r>
              <a:rPr lang="en-US" altLang="en-US" dirty="0" smtClean="0"/>
              <a:t>Test Security Reminders</a:t>
            </a:r>
          </a:p>
        </p:txBody>
      </p:sp>
      <p:sp>
        <p:nvSpPr>
          <p:cNvPr id="30723" name="Content Placeholder 2"/>
          <p:cNvSpPr>
            <a:spLocks noGrp="1"/>
          </p:cNvSpPr>
          <p:nvPr>
            <p:ph idx="1"/>
          </p:nvPr>
        </p:nvSpPr>
        <p:spPr>
          <a:xfrm>
            <a:off x="609600" y="1745091"/>
            <a:ext cx="8229600" cy="4525963"/>
          </a:xfrm>
        </p:spPr>
        <p:txBody>
          <a:bodyPr rtlCol="0">
            <a:normAutofit fontScale="92500" lnSpcReduction="10000"/>
          </a:bodyPr>
          <a:lstStyle/>
          <a:p>
            <a:pPr eaLnBrk="1" fontAlgn="auto" hangingPunct="1">
              <a:spcAft>
                <a:spcPts val="0"/>
              </a:spcAft>
              <a:buFont typeface="Arial" pitchFamily="34" charset="0"/>
              <a:buChar char="•"/>
              <a:defRPr/>
            </a:pPr>
            <a:r>
              <a:rPr lang="en-US" sz="2600" b="1" dirty="0" smtClean="0"/>
              <a:t>Be thoroughly familiar with the </a:t>
            </a:r>
            <a:r>
              <a:rPr lang="en-US" sz="2600" b="1" i="1" dirty="0" smtClean="0"/>
              <a:t>Student Assessment Handbook</a:t>
            </a:r>
            <a:r>
              <a:rPr lang="en-US" sz="2600" b="1" dirty="0" smtClean="0"/>
              <a:t> and test administration manuals</a:t>
            </a:r>
          </a:p>
          <a:p>
            <a:pPr eaLnBrk="1" fontAlgn="auto" hangingPunct="1">
              <a:spcAft>
                <a:spcPts val="0"/>
              </a:spcAft>
              <a:buFont typeface="Arial" pitchFamily="34" charset="0"/>
              <a:buChar char="•"/>
              <a:defRPr/>
            </a:pPr>
            <a:r>
              <a:rPr lang="en-US" sz="2600" dirty="0" smtClean="0"/>
              <a:t>Thoroughly train everyone involved in testing</a:t>
            </a:r>
          </a:p>
          <a:p>
            <a:pPr eaLnBrk="1" fontAlgn="auto" hangingPunct="1">
              <a:spcAft>
                <a:spcPts val="0"/>
              </a:spcAft>
              <a:buFont typeface="Arial" pitchFamily="34" charset="0"/>
              <a:buChar char="•"/>
              <a:defRPr/>
            </a:pPr>
            <a:r>
              <a:rPr lang="en-US" sz="2600" dirty="0" smtClean="0"/>
              <a:t>Carefully consider who has access to secure materials  . . . And that includes who has access to online testing platforms and what “role” they have in the online system</a:t>
            </a:r>
          </a:p>
          <a:p>
            <a:pPr eaLnBrk="1" fontAlgn="auto" hangingPunct="1">
              <a:spcAft>
                <a:spcPts val="0"/>
              </a:spcAft>
              <a:buFont typeface="Arial" pitchFamily="34" charset="0"/>
              <a:buChar char="•"/>
              <a:defRPr/>
            </a:pPr>
            <a:r>
              <a:rPr lang="en-US" sz="2600" dirty="0" smtClean="0"/>
              <a:t>Make everyone in the school/system aware of the importance of test security and the consequences of violating test security</a:t>
            </a:r>
          </a:p>
          <a:p>
            <a:pPr eaLnBrk="1" fontAlgn="auto" hangingPunct="1">
              <a:spcAft>
                <a:spcPts val="0"/>
              </a:spcAft>
              <a:buFont typeface="Arial" pitchFamily="34" charset="0"/>
              <a:buChar char="•"/>
              <a:defRPr/>
            </a:pPr>
            <a:r>
              <a:rPr lang="en-US" sz="2600" dirty="0" smtClean="0"/>
              <a:t>Report problems in a timely manner</a:t>
            </a:r>
          </a:p>
          <a:p>
            <a:pPr eaLnBrk="1" fontAlgn="auto" hangingPunct="1">
              <a:spcAft>
                <a:spcPts val="0"/>
              </a:spcAft>
              <a:buFont typeface="Arial" pitchFamily="34" charset="0"/>
              <a:buChar char="•"/>
              <a:defRPr/>
            </a:pPr>
            <a:r>
              <a:rPr lang="en-US" sz="2600" dirty="0" smtClean="0"/>
              <a:t>Principal’s Certification Form is required after each administration and must be maintained by the System Test Coordinator for 5 years</a:t>
            </a:r>
          </a:p>
          <a:p>
            <a:pPr lvl="1" eaLnBrk="1" fontAlgn="auto" hangingPunct="1">
              <a:spcAft>
                <a:spcPts val="0"/>
              </a:spcAft>
              <a:buFont typeface="Arial" pitchFamily="34" charset="0"/>
              <a:buChar char="–"/>
              <a:defRPr/>
            </a:pPr>
            <a:endParaRPr lang="en-US" sz="26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A24B55C8-DBEA-4E18-B823-DAC501A83CAE}" type="slidenum">
              <a:rPr lang="en-US" smtClean="0"/>
              <a:pPr>
                <a:defRPr/>
              </a:pPr>
              <a:t>74</a:t>
            </a:fld>
            <a:endParaRPr lang="en-US" dirty="0"/>
          </a:p>
        </p:txBody>
      </p:sp>
    </p:spTree>
    <p:extLst>
      <p:ext uri="{BB962C8B-B14F-4D97-AF65-F5344CB8AC3E}">
        <p14:creationId xmlns:p14="http://schemas.microsoft.com/office/powerpoint/2010/main" val="98137219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xfrm>
            <a:off x="173865" y="398172"/>
            <a:ext cx="8229600" cy="609600"/>
          </a:xfrm>
        </p:spPr>
        <p:txBody>
          <a:bodyPr>
            <a:normAutofit fontScale="90000"/>
          </a:bodyPr>
          <a:lstStyle/>
          <a:p>
            <a:pPr eaLnBrk="1" hangingPunct="1"/>
            <a:r>
              <a:rPr lang="en-US" altLang="en-US" dirty="0" smtClean="0"/>
              <a:t>Test Security Reminders</a:t>
            </a:r>
          </a:p>
        </p:txBody>
      </p:sp>
      <p:sp>
        <p:nvSpPr>
          <p:cNvPr id="131075" name="Content Placeholder 2"/>
          <p:cNvSpPr>
            <a:spLocks noGrp="1"/>
          </p:cNvSpPr>
          <p:nvPr>
            <p:ph idx="1"/>
          </p:nvPr>
        </p:nvSpPr>
        <p:spPr>
          <a:xfrm>
            <a:off x="228600" y="1323198"/>
            <a:ext cx="8686800" cy="4297362"/>
          </a:xfrm>
        </p:spPr>
        <p:txBody>
          <a:bodyPr>
            <a:noAutofit/>
          </a:bodyPr>
          <a:lstStyle/>
          <a:p>
            <a:pPr eaLnBrk="1" hangingPunct="1"/>
            <a:r>
              <a:rPr lang="en-US" altLang="en-US" sz="2200" dirty="0" smtClean="0"/>
              <a:t>Advanced planning is necessary</a:t>
            </a:r>
          </a:p>
          <a:p>
            <a:pPr eaLnBrk="1" hangingPunct="1"/>
            <a:r>
              <a:rPr lang="en-US" altLang="en-US" sz="2200" dirty="0" smtClean="0"/>
              <a:t>Solid logistical procedures must be in place</a:t>
            </a:r>
          </a:p>
          <a:p>
            <a:pPr eaLnBrk="1" hangingPunct="1"/>
            <a:r>
              <a:rPr lang="en-US" altLang="en-US" sz="2200" dirty="0" smtClean="0"/>
              <a:t>Secure storage before, during, and after must be present</a:t>
            </a:r>
          </a:p>
          <a:p>
            <a:pPr eaLnBrk="1" hangingPunct="1"/>
            <a:r>
              <a:rPr lang="en-US" altLang="en-US" sz="2200" dirty="0" smtClean="0"/>
              <a:t>Clear and concise communication about roles and responsibilities</a:t>
            </a:r>
          </a:p>
          <a:p>
            <a:pPr eaLnBrk="1" hangingPunct="1"/>
            <a:r>
              <a:rPr lang="en-US" altLang="en-US" sz="2200" dirty="0" smtClean="0"/>
              <a:t>Leave no doubt about what’s expected and required by both GaDOE and your local system . . . And what’s unacceptable and unethical</a:t>
            </a:r>
          </a:p>
          <a:p>
            <a:pPr eaLnBrk="1" hangingPunct="1"/>
            <a:r>
              <a:rPr lang="en-US" altLang="en-US" sz="2200" dirty="0" smtClean="0"/>
              <a:t>Remind staff that security breaches can be either “acts of commission” (“doing something wrong”) or “acts of omission” (“not fulfilling one’s role or responsibilities”)</a:t>
            </a:r>
          </a:p>
          <a:p>
            <a:pPr eaLnBrk="1" hangingPunct="1"/>
            <a:r>
              <a:rPr lang="en-US" altLang="en-US" sz="2200" dirty="0" smtClean="0"/>
              <a:t>Document training carefully, including participants </a:t>
            </a:r>
          </a:p>
          <a:p>
            <a:pPr eaLnBrk="1" hangingPunct="1"/>
            <a:r>
              <a:rPr lang="en-US" altLang="en-US" sz="2200" dirty="0" smtClean="0"/>
              <a:t>Loss of test booklets, answer documents, and/or any other secure materials constitute a breach of test security that can result in a referral to PSC</a:t>
            </a:r>
          </a:p>
          <a:p>
            <a:pPr eaLnBrk="1" hangingPunct="1"/>
            <a:endParaRPr lang="en-US" altLang="en-US" sz="22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CB3AB1D-786E-4B63-A1E3-501A3B25A75D}" type="slidenum">
              <a:rPr lang="en-US" smtClean="0"/>
              <a:pPr>
                <a:defRPr/>
              </a:pPr>
              <a:t>75</a:t>
            </a:fld>
            <a:endParaRPr lang="en-US" dirty="0"/>
          </a:p>
        </p:txBody>
      </p:sp>
    </p:spTree>
    <p:extLst>
      <p:ext uri="{BB962C8B-B14F-4D97-AF65-F5344CB8AC3E}">
        <p14:creationId xmlns:p14="http://schemas.microsoft.com/office/powerpoint/2010/main" val="79115799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Content Placeholder 2"/>
          <p:cNvSpPr>
            <a:spLocks noGrp="1"/>
          </p:cNvSpPr>
          <p:nvPr>
            <p:ph idx="1"/>
          </p:nvPr>
        </p:nvSpPr>
        <p:spPr/>
        <p:txBody>
          <a:bodyPr/>
          <a:lstStyle/>
          <a:p>
            <a:pPr marL="0" indent="0">
              <a:buFont typeface="Arial" charset="0"/>
              <a:buNone/>
            </a:pPr>
            <a:r>
              <a:rPr lang="en-US" altLang="en-US" sz="4400" b="1" dirty="0" smtClean="0"/>
              <a:t>ONLINE FORMS IN THE MyGaDOE PORTAL</a:t>
            </a:r>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00DADF0F-F497-4CAC-99AF-4AF6B7C06888}" type="slidenum">
              <a:rPr lang="en-US" smtClean="0"/>
              <a:pPr>
                <a:defRPr/>
              </a:pPr>
              <a:t>76</a:t>
            </a:fld>
            <a:endParaRPr lang="en-US" dirty="0"/>
          </a:p>
        </p:txBody>
      </p:sp>
    </p:spTree>
    <p:extLst>
      <p:ext uri="{BB962C8B-B14F-4D97-AF65-F5344CB8AC3E}">
        <p14:creationId xmlns:p14="http://schemas.microsoft.com/office/powerpoint/2010/main" val="190422631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p:txBody>
          <a:bodyPr/>
          <a:lstStyle/>
          <a:p>
            <a:pPr eaLnBrk="1" hangingPunct="1"/>
            <a:r>
              <a:rPr lang="en-US" altLang="en-US" dirty="0" smtClean="0"/>
              <a:t>Assessment Online Forms</a:t>
            </a:r>
            <a:r>
              <a:rPr lang="en-US" altLang="en-US" u="sng" dirty="0" smtClean="0">
                <a:hlinkClick r:id="rId2"/>
              </a:rPr>
              <a:t> </a:t>
            </a:r>
            <a:r>
              <a:rPr lang="en-US" altLang="en-US" sz="1600" dirty="0" smtClean="0">
                <a:hlinkClick r:id="rId2"/>
              </a:rPr>
              <a:t>https://portal.doe.k12.ga.us/login.aspx</a:t>
            </a:r>
            <a:endParaRPr lang="en-US" altLang="en-US" sz="1600" dirty="0" smtClean="0"/>
          </a:p>
        </p:txBody>
      </p:sp>
      <p:sp>
        <p:nvSpPr>
          <p:cNvPr id="134147" name="Content Placeholder 2"/>
          <p:cNvSpPr>
            <a:spLocks noGrp="1"/>
          </p:cNvSpPr>
          <p:nvPr>
            <p:ph idx="1"/>
          </p:nvPr>
        </p:nvSpPr>
        <p:spPr>
          <a:xfrm>
            <a:off x="293796" y="1825625"/>
            <a:ext cx="7886700" cy="4351338"/>
          </a:xfrm>
        </p:spPr>
        <p:txBody>
          <a:bodyPr/>
          <a:lstStyle/>
          <a:p>
            <a:pPr eaLnBrk="1" hangingPunct="1"/>
            <a:r>
              <a:rPr lang="en-US" altLang="en-US" dirty="0" smtClean="0"/>
              <a:t>Assessment Rescore Request</a:t>
            </a:r>
          </a:p>
          <a:p>
            <a:pPr lvl="1" eaLnBrk="1" hangingPunct="1"/>
            <a:r>
              <a:rPr lang="en-US" altLang="en-US" dirty="0" smtClean="0"/>
              <a:t>STC &gt; GaDOE</a:t>
            </a:r>
          </a:p>
          <a:p>
            <a:r>
              <a:rPr lang="en-US" altLang="en-US" dirty="0" smtClean="0">
                <a:solidFill>
                  <a:srgbClr val="7030A0"/>
                </a:solidFill>
              </a:rPr>
              <a:t>PENDING:  </a:t>
            </a:r>
            <a:r>
              <a:rPr lang="en-US" altLang="en-US" dirty="0" smtClean="0"/>
              <a:t>Special Accommodations</a:t>
            </a:r>
          </a:p>
          <a:p>
            <a:pPr lvl="1"/>
            <a:r>
              <a:rPr lang="en-US" altLang="en-US" dirty="0" smtClean="0"/>
              <a:t>STC &gt; GaDOE</a:t>
            </a:r>
          </a:p>
          <a:p>
            <a:r>
              <a:rPr lang="en-US" altLang="en-US" dirty="0"/>
              <a:t>Superintendent’s Test Certification</a:t>
            </a:r>
          </a:p>
          <a:p>
            <a:pPr lvl="1"/>
            <a:r>
              <a:rPr lang="en-US" altLang="en-US" dirty="0"/>
              <a:t>STC &gt; Superintendent &gt; </a:t>
            </a:r>
            <a:r>
              <a:rPr lang="en-US" altLang="en-US" dirty="0" smtClean="0"/>
              <a:t>GaDOE</a:t>
            </a:r>
          </a:p>
          <a:p>
            <a:r>
              <a:rPr lang="en-US" altLang="en-US" dirty="0"/>
              <a:t>Testing Irregularity</a:t>
            </a:r>
          </a:p>
          <a:p>
            <a:pPr lvl="1"/>
            <a:r>
              <a:rPr lang="en-US" altLang="en-US" dirty="0"/>
              <a:t>STC &gt; </a:t>
            </a:r>
            <a:r>
              <a:rPr lang="en-US" altLang="en-US" dirty="0" smtClean="0"/>
              <a:t>GaDOE</a:t>
            </a:r>
            <a:endParaRPr lang="en-US" altLang="en-US" dirty="0"/>
          </a:p>
          <a:p>
            <a:pPr marL="457200" lvl="1" indent="0">
              <a:buNone/>
            </a:pPr>
            <a:endParaRPr lang="en-US" altLang="en-US" dirty="0"/>
          </a:p>
          <a:p>
            <a:pPr marL="457200" lvl="1" indent="0">
              <a:buNone/>
            </a:pPr>
            <a:endParaRPr lang="en-US" altLang="en-US" dirty="0" smtClean="0"/>
          </a:p>
        </p:txBody>
      </p:sp>
      <p:pic>
        <p:nvPicPr>
          <p:cNvPr id="134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472770"/>
            <a:ext cx="38481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A9466126-2446-4A2D-9C50-EBE96141550A}" type="slidenum">
              <a:rPr lang="en-US" smtClean="0"/>
              <a:pPr>
                <a:defRPr/>
              </a:pPr>
              <a:t>77</a:t>
            </a:fld>
            <a:endParaRPr lang="en-US" dirty="0"/>
          </a:p>
        </p:txBody>
      </p:sp>
    </p:spTree>
    <p:extLst>
      <p:ext uri="{BB962C8B-B14F-4D97-AF65-F5344CB8AC3E}">
        <p14:creationId xmlns:p14="http://schemas.microsoft.com/office/powerpoint/2010/main" val="266145967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a:xfrm>
            <a:off x="341289" y="384222"/>
            <a:ext cx="8229600" cy="685800"/>
          </a:xfrm>
        </p:spPr>
        <p:txBody>
          <a:bodyPr>
            <a:normAutofit fontScale="90000"/>
          </a:bodyPr>
          <a:lstStyle/>
          <a:p>
            <a:pPr eaLnBrk="1" hangingPunct="1"/>
            <a:r>
              <a:rPr lang="en-US" altLang="en-US" dirty="0" smtClean="0"/>
              <a:t>Assessment Online Forms</a:t>
            </a:r>
            <a:br>
              <a:rPr lang="en-US" altLang="en-US" dirty="0" smtClean="0"/>
            </a:br>
            <a:r>
              <a:rPr lang="en-US" altLang="en-US" sz="2000" dirty="0" smtClean="0">
                <a:hlinkClick r:id="rId2"/>
              </a:rPr>
              <a:t>https://portal.doe.k12.ga.us/login.aspx</a:t>
            </a:r>
            <a:r>
              <a:rPr lang="en-US" altLang="en-US" sz="1400" dirty="0" smtClean="0"/>
              <a:t/>
            </a:r>
            <a:br>
              <a:rPr lang="en-US" altLang="en-US" sz="1400" dirty="0" smtClean="0"/>
            </a:br>
            <a:endParaRPr lang="en-US" altLang="en-US" sz="1400" dirty="0" smtClean="0"/>
          </a:p>
        </p:txBody>
      </p:sp>
      <p:sp>
        <p:nvSpPr>
          <p:cNvPr id="133123" name="Content Placeholder 2"/>
          <p:cNvSpPr>
            <a:spLocks noGrp="1"/>
          </p:cNvSpPr>
          <p:nvPr>
            <p:ph idx="1"/>
          </p:nvPr>
        </p:nvSpPr>
        <p:spPr>
          <a:xfrm>
            <a:off x="457200" y="1269114"/>
            <a:ext cx="8229600" cy="4373563"/>
          </a:xfrm>
        </p:spPr>
        <p:txBody>
          <a:bodyPr>
            <a:normAutofit fontScale="92500" lnSpcReduction="20000"/>
          </a:bodyPr>
          <a:lstStyle/>
          <a:p>
            <a:r>
              <a:rPr lang="en-US" altLang="en-US" sz="3200" b="1" dirty="0"/>
              <a:t>Assessment Rescore Request </a:t>
            </a:r>
            <a:r>
              <a:rPr lang="en-US" altLang="en-US" sz="3200" b="1" dirty="0" smtClean="0"/>
              <a:t>Form</a:t>
            </a:r>
          </a:p>
          <a:p>
            <a:pPr lvl="1"/>
            <a:r>
              <a:rPr lang="en-US" altLang="en-US" b="1" dirty="0" smtClean="0">
                <a:solidFill>
                  <a:srgbClr val="7030A0"/>
                </a:solidFill>
              </a:rPr>
              <a:t>IMPORTANT:  </a:t>
            </a:r>
            <a:r>
              <a:rPr lang="en-US" altLang="en-US" dirty="0" smtClean="0"/>
              <a:t>Email/call appropriate Assessment Specialist to discuss applicable fees and notify GaDOE of request</a:t>
            </a:r>
          </a:p>
          <a:p>
            <a:pPr eaLnBrk="1" hangingPunct="1"/>
            <a:r>
              <a:rPr lang="en-US" altLang="en-US" sz="3200" b="1" dirty="0" smtClean="0">
                <a:solidFill>
                  <a:srgbClr val="7030A0"/>
                </a:solidFill>
              </a:rPr>
              <a:t>PENDING:  Special Accommodations Request Form</a:t>
            </a:r>
          </a:p>
          <a:p>
            <a:pPr lvl="1"/>
            <a:r>
              <a:rPr lang="en-US" altLang="en-US" dirty="0" smtClean="0">
                <a:solidFill>
                  <a:srgbClr val="7030A0"/>
                </a:solidFill>
              </a:rPr>
              <a:t>Guidance appears in Student Assessment Handbook</a:t>
            </a:r>
          </a:p>
          <a:p>
            <a:pPr lvl="1"/>
            <a:r>
              <a:rPr lang="en-US" altLang="en-US" dirty="0" smtClean="0">
                <a:solidFill>
                  <a:srgbClr val="7030A0"/>
                </a:solidFill>
              </a:rPr>
              <a:t>Form will replace the need to submit requests via email</a:t>
            </a:r>
          </a:p>
          <a:p>
            <a:r>
              <a:rPr lang="en-US" altLang="en-US" sz="3200" b="1" dirty="0"/>
              <a:t>Superintendent’s Certification Form</a:t>
            </a:r>
          </a:p>
          <a:p>
            <a:pPr lvl="1"/>
            <a:r>
              <a:rPr lang="en-US" altLang="en-US" dirty="0"/>
              <a:t>January – June:  Submit no later than July 31</a:t>
            </a:r>
          </a:p>
          <a:p>
            <a:pPr lvl="1"/>
            <a:r>
              <a:rPr lang="en-US" altLang="en-US" dirty="0"/>
              <a:t>July – December:  Submit no later than January </a:t>
            </a:r>
            <a:r>
              <a:rPr lang="en-US" altLang="en-US" dirty="0" smtClean="0"/>
              <a:t>31</a:t>
            </a:r>
          </a:p>
          <a:p>
            <a:r>
              <a:rPr lang="en-US" altLang="en-US" sz="3200" b="1" dirty="0" smtClean="0"/>
              <a:t>Testing </a:t>
            </a:r>
            <a:r>
              <a:rPr lang="en-US" altLang="en-US" sz="3200" b="1" dirty="0"/>
              <a:t>Irregularity </a:t>
            </a:r>
            <a:r>
              <a:rPr lang="en-US" altLang="en-US" sz="3200" b="1" dirty="0" smtClean="0"/>
              <a:t>Form</a:t>
            </a:r>
          </a:p>
          <a:p>
            <a:pPr lvl="1"/>
            <a:r>
              <a:rPr lang="en-US" altLang="en-US" dirty="0" smtClean="0"/>
              <a:t>Has been updated with a “Mode of Administration” drop-down and retired assessments have been removed</a:t>
            </a:r>
          </a:p>
          <a:p>
            <a:endParaRPr lang="en-US" altLang="en-US" sz="3200" b="1" dirty="0"/>
          </a:p>
          <a:p>
            <a:pPr marL="457200" lvl="1" indent="0" eaLnBrk="1" hangingPunct="1">
              <a:buNone/>
            </a:pPr>
            <a:endParaRPr lang="en-US" altLang="en-US" sz="32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752CD434-75BA-4796-B73D-0D019E700130}" type="slidenum">
              <a:rPr lang="en-US" smtClean="0"/>
              <a:pPr>
                <a:defRPr/>
              </a:pPr>
              <a:t>78</a:t>
            </a:fld>
            <a:endParaRPr lang="en-US" dirty="0"/>
          </a:p>
        </p:txBody>
      </p:sp>
    </p:spTree>
    <p:extLst>
      <p:ext uri="{BB962C8B-B14F-4D97-AF65-F5344CB8AC3E}">
        <p14:creationId xmlns:p14="http://schemas.microsoft.com/office/powerpoint/2010/main" val="252280080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0" y="152400"/>
            <a:ext cx="6619741" cy="914400"/>
          </a:xfrm>
        </p:spPr>
        <p:txBody>
          <a:bodyPr>
            <a:normAutofit fontScale="90000"/>
          </a:bodyPr>
          <a:lstStyle/>
          <a:p>
            <a:pPr eaLnBrk="1" hangingPunct="1"/>
            <a:r>
              <a:rPr lang="en-US" altLang="en-US" dirty="0" smtClean="0"/>
              <a:t>Entering IRs into the MyGaDOE Portal</a:t>
            </a:r>
          </a:p>
        </p:txBody>
      </p:sp>
      <p:sp>
        <p:nvSpPr>
          <p:cNvPr id="135171" name="Content Placeholder 2"/>
          <p:cNvSpPr>
            <a:spLocks noGrp="1"/>
          </p:cNvSpPr>
          <p:nvPr>
            <p:ph idx="1"/>
          </p:nvPr>
        </p:nvSpPr>
        <p:spPr>
          <a:xfrm>
            <a:off x="5438775" y="1558925"/>
            <a:ext cx="3162300" cy="1419225"/>
          </a:xfrm>
        </p:spPr>
        <p:txBody>
          <a:bodyPr>
            <a:normAutofit lnSpcReduction="10000"/>
          </a:bodyPr>
          <a:lstStyle/>
          <a:p>
            <a:pPr marL="0" indent="0" eaLnBrk="1" hangingPunct="1">
              <a:buFont typeface="Arial" charset="0"/>
              <a:buNone/>
            </a:pPr>
            <a:r>
              <a:rPr lang="en-US" altLang="en-US" sz="2000" dirty="0" smtClean="0"/>
              <a:t>In the MyGaDOE Portal, find the “Surveys” section and click on “More”</a:t>
            </a:r>
          </a:p>
          <a:p>
            <a:pPr marL="0" indent="0" eaLnBrk="1" hangingPunct="1">
              <a:buFont typeface="Arial" charset="0"/>
              <a:buNone/>
            </a:pPr>
            <a:endParaRPr lang="en-US" altLang="en-US" sz="800" dirty="0" smtClean="0"/>
          </a:p>
          <a:p>
            <a:pPr marL="0" indent="0" algn="ctr" eaLnBrk="1" hangingPunct="1">
              <a:buFont typeface="Arial" charset="0"/>
              <a:buNone/>
            </a:pPr>
            <a:r>
              <a:rPr lang="en-US" altLang="en-US" sz="1400" dirty="0" smtClean="0">
                <a:hlinkClick r:id="rId2"/>
              </a:rPr>
              <a:t>https://portal.doe.k12.ga.us/login.aspx</a:t>
            </a:r>
            <a:r>
              <a:rPr lang="en-US" altLang="en-US" sz="1400" dirty="0" smtClean="0"/>
              <a:t> </a:t>
            </a:r>
          </a:p>
        </p:txBody>
      </p:sp>
      <p:pic>
        <p:nvPicPr>
          <p:cNvPr id="135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95590"/>
            <a:ext cx="5133975"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517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978150"/>
            <a:ext cx="55118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517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114800"/>
            <a:ext cx="48768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5175" name="Content Placeholder 2"/>
          <p:cNvSpPr txBox="1">
            <a:spLocks/>
          </p:cNvSpPr>
          <p:nvPr/>
        </p:nvSpPr>
        <p:spPr bwMode="auto">
          <a:xfrm>
            <a:off x="304800" y="2819400"/>
            <a:ext cx="2895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 typeface="Arial" charset="0"/>
              <a:buNone/>
            </a:pPr>
            <a:r>
              <a:rPr lang="en-US" altLang="en-US" sz="2000" dirty="0">
                <a:solidFill>
                  <a:srgbClr val="000000"/>
                </a:solidFill>
              </a:rPr>
              <a:t>Click on “View Summary” next to Testing Irregularity Form</a:t>
            </a:r>
          </a:p>
        </p:txBody>
      </p:sp>
      <p:sp>
        <p:nvSpPr>
          <p:cNvPr id="135176" name="Content Placeholder 2"/>
          <p:cNvSpPr txBox="1">
            <a:spLocks/>
          </p:cNvSpPr>
          <p:nvPr/>
        </p:nvSpPr>
        <p:spPr bwMode="auto">
          <a:xfrm>
            <a:off x="5892800" y="4386263"/>
            <a:ext cx="2895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 typeface="Arial" charset="0"/>
              <a:buNone/>
            </a:pPr>
            <a:r>
              <a:rPr lang="en-US" altLang="en-US" sz="2000" dirty="0">
                <a:solidFill>
                  <a:srgbClr val="000000"/>
                </a:solidFill>
              </a:rPr>
              <a:t>Click on “Add New Record”</a:t>
            </a:r>
          </a:p>
        </p:txBody>
      </p:sp>
      <p:pic>
        <p:nvPicPr>
          <p:cNvPr id="13517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6150" y="5233988"/>
            <a:ext cx="6572250" cy="150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5178" name="Content Placeholder 2"/>
          <p:cNvSpPr txBox="1">
            <a:spLocks/>
          </p:cNvSpPr>
          <p:nvPr/>
        </p:nvSpPr>
        <p:spPr bwMode="auto">
          <a:xfrm>
            <a:off x="457200" y="5638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 typeface="Arial" charset="0"/>
              <a:buNone/>
            </a:pPr>
            <a:r>
              <a:rPr lang="en-US" altLang="en-US" sz="2000" dirty="0">
                <a:solidFill>
                  <a:srgbClr val="000000"/>
                </a:solidFill>
              </a:rPr>
              <a:t>Click on “Start”</a:t>
            </a:r>
          </a:p>
        </p:txBody>
      </p:sp>
      <p:sp>
        <p:nvSpPr>
          <p:cNvPr id="4" name="Oval 3"/>
          <p:cNvSpPr/>
          <p:nvPr/>
        </p:nvSpPr>
        <p:spPr>
          <a:xfrm>
            <a:off x="4724400" y="2133600"/>
            <a:ext cx="609600" cy="504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2" name="Oval 11"/>
          <p:cNvSpPr/>
          <p:nvPr/>
        </p:nvSpPr>
        <p:spPr>
          <a:xfrm>
            <a:off x="5197475" y="6221413"/>
            <a:ext cx="609600" cy="504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3" name="Oval 12"/>
          <p:cNvSpPr/>
          <p:nvPr/>
        </p:nvSpPr>
        <p:spPr>
          <a:xfrm>
            <a:off x="3733800" y="4495800"/>
            <a:ext cx="1143000" cy="657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14" name="Oval 13"/>
          <p:cNvSpPr/>
          <p:nvPr/>
        </p:nvSpPr>
        <p:spPr>
          <a:xfrm>
            <a:off x="7772400" y="3481388"/>
            <a:ext cx="1143000" cy="657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extLst>
      <p:ext uri="{BB962C8B-B14F-4D97-AF65-F5344CB8AC3E}">
        <p14:creationId xmlns:p14="http://schemas.microsoft.com/office/powerpoint/2010/main" val="4120057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1805" y="304800"/>
            <a:ext cx="8915400" cy="457200"/>
          </a:xfrm>
        </p:spPr>
        <p:txBody>
          <a:bodyPr>
            <a:normAutofit fontScale="90000"/>
          </a:bodyPr>
          <a:lstStyle/>
          <a:p>
            <a:pPr eaLnBrk="1" hangingPunct="1"/>
            <a:r>
              <a:rPr lang="en-US" altLang="en-US" sz="3200" dirty="0" smtClean="0"/>
              <a:t>Assessment Research &amp; Development</a:t>
            </a:r>
            <a:br>
              <a:rPr lang="en-US" altLang="en-US" sz="3200" dirty="0" smtClean="0"/>
            </a:br>
            <a:r>
              <a:rPr lang="en-US" altLang="en-US" sz="3200" dirty="0" smtClean="0"/>
              <a:t>Contact Information</a:t>
            </a:r>
          </a:p>
        </p:txBody>
      </p:sp>
      <p:sp>
        <p:nvSpPr>
          <p:cNvPr id="3" name="Content Placeholder 2"/>
          <p:cNvSpPr>
            <a:spLocks noGrp="1"/>
          </p:cNvSpPr>
          <p:nvPr>
            <p:ph sz="half" idx="1"/>
          </p:nvPr>
        </p:nvSpPr>
        <p:spPr>
          <a:xfrm>
            <a:off x="0" y="1653756"/>
            <a:ext cx="4724400" cy="4525962"/>
          </a:xfrm>
        </p:spPr>
        <p:txBody>
          <a:bodyPr>
            <a:normAutofit fontScale="92500" lnSpcReduction="20000"/>
          </a:bodyPr>
          <a:lstStyle/>
          <a:p>
            <a:pPr indent="0" eaLnBrk="1" hangingPunct="1">
              <a:buFont typeface="Arial" charset="0"/>
              <a:buNone/>
              <a:defRPr/>
            </a:pPr>
            <a:r>
              <a:rPr lang="en-US" sz="2600" b="1" dirty="0" smtClean="0"/>
              <a:t>Research and Development</a:t>
            </a:r>
          </a:p>
          <a:p>
            <a:pPr indent="0" eaLnBrk="1" hangingPunct="1">
              <a:buFont typeface="Arial" charset="0"/>
              <a:buNone/>
              <a:defRPr/>
            </a:pPr>
            <a:endParaRPr lang="en-US" sz="1800" b="1" dirty="0"/>
          </a:p>
          <a:p>
            <a:pPr indent="0" eaLnBrk="1" hangingPunct="1">
              <a:buFont typeface="Arial" charset="0"/>
              <a:buNone/>
              <a:defRPr/>
            </a:pPr>
            <a:r>
              <a:rPr lang="en-US" sz="1800" dirty="0" smtClean="0"/>
              <a:t>Sheril Smith, Ph.D.</a:t>
            </a:r>
            <a:endParaRPr lang="en-US" sz="1800" dirty="0"/>
          </a:p>
          <a:p>
            <a:pPr indent="0" eaLnBrk="1" hangingPunct="1">
              <a:buFont typeface="Arial" charset="0"/>
              <a:buNone/>
              <a:defRPr/>
            </a:pPr>
            <a:r>
              <a:rPr lang="en-US" sz="1800" dirty="0" smtClean="0"/>
              <a:t>Assessment Specialist</a:t>
            </a:r>
          </a:p>
          <a:p>
            <a:pPr indent="0" eaLnBrk="1" hangingPunct="1">
              <a:buFont typeface="Arial" charset="0"/>
              <a:buNone/>
              <a:defRPr/>
            </a:pPr>
            <a:r>
              <a:rPr lang="en-US" sz="1800" dirty="0" smtClean="0"/>
              <a:t>(404) 463-0164;</a:t>
            </a:r>
          </a:p>
          <a:p>
            <a:pPr indent="0" eaLnBrk="1" hangingPunct="1">
              <a:buFont typeface="Arial" charset="0"/>
              <a:buNone/>
              <a:defRPr/>
            </a:pPr>
            <a:r>
              <a:rPr lang="en-US" sz="1800" dirty="0" smtClean="0">
                <a:hlinkClick r:id="rId2"/>
              </a:rPr>
              <a:t>shsmith@doe.k12.ga.us</a:t>
            </a:r>
            <a:endParaRPr lang="en-US" sz="1800" dirty="0" smtClean="0"/>
          </a:p>
          <a:p>
            <a:pPr indent="0" eaLnBrk="1" hangingPunct="1">
              <a:buFont typeface="Arial" charset="0"/>
              <a:buNone/>
              <a:defRPr/>
            </a:pPr>
            <a:r>
              <a:rPr lang="en-US" sz="1800" dirty="0" smtClean="0"/>
              <a:t> </a:t>
            </a:r>
            <a:endParaRPr lang="en-US" sz="1800" dirty="0"/>
          </a:p>
          <a:p>
            <a:pPr indent="0" eaLnBrk="1" hangingPunct="1">
              <a:buFont typeface="Arial" charset="0"/>
              <a:buNone/>
              <a:defRPr/>
            </a:pPr>
            <a:endParaRPr lang="en-US" sz="1800" dirty="0"/>
          </a:p>
          <a:p>
            <a:pPr indent="0" eaLnBrk="1" hangingPunct="1">
              <a:buFont typeface="Arial" charset="0"/>
              <a:buNone/>
              <a:defRPr/>
            </a:pPr>
            <a:r>
              <a:rPr lang="en-US" sz="1800" dirty="0" smtClean="0"/>
              <a:t>Niveen Vosler</a:t>
            </a:r>
            <a:endParaRPr lang="en-US" sz="1800" dirty="0"/>
          </a:p>
          <a:p>
            <a:pPr indent="0" eaLnBrk="1" hangingPunct="1">
              <a:buFont typeface="Arial" charset="0"/>
              <a:buNone/>
              <a:defRPr/>
            </a:pPr>
            <a:r>
              <a:rPr lang="en-US" sz="1800" dirty="0" smtClean="0"/>
              <a:t>Assessment Specialist	</a:t>
            </a:r>
          </a:p>
          <a:p>
            <a:pPr indent="0" eaLnBrk="1" hangingPunct="1">
              <a:buFont typeface="Arial" charset="0"/>
              <a:buNone/>
              <a:defRPr/>
            </a:pPr>
            <a:r>
              <a:rPr lang="en-US" sz="1800" dirty="0" smtClean="0"/>
              <a:t>(404) 463-0166;</a:t>
            </a:r>
          </a:p>
          <a:p>
            <a:pPr indent="0" eaLnBrk="1" hangingPunct="1">
              <a:buFont typeface="Arial" charset="0"/>
              <a:buNone/>
              <a:defRPr/>
            </a:pPr>
            <a:r>
              <a:rPr lang="en-US" sz="1800" dirty="0" smtClean="0">
                <a:hlinkClick r:id="rId3"/>
              </a:rPr>
              <a:t>nvosler@doe.k12.ga.us</a:t>
            </a:r>
            <a:endParaRPr lang="en-US" sz="1800" dirty="0" smtClean="0"/>
          </a:p>
          <a:p>
            <a:pPr indent="0" eaLnBrk="1" hangingPunct="1">
              <a:buFont typeface="Arial" charset="0"/>
              <a:buNone/>
              <a:defRPr/>
            </a:pPr>
            <a:r>
              <a:rPr lang="en-US" sz="1800" dirty="0" smtClean="0"/>
              <a:t>   </a:t>
            </a:r>
            <a:endParaRPr lang="en-US" sz="1800" dirty="0"/>
          </a:p>
          <a:p>
            <a:pPr indent="0" eaLnBrk="1" hangingPunct="1">
              <a:buFont typeface="Arial" charset="0"/>
              <a:buNone/>
              <a:defRPr/>
            </a:pPr>
            <a:endParaRPr lang="en-US" sz="1800" b="1" dirty="0"/>
          </a:p>
          <a:p>
            <a:pPr eaLnBrk="1" hangingPunct="1">
              <a:buFont typeface="Arial" charset="0"/>
              <a:buNone/>
              <a:defRPr/>
            </a:pPr>
            <a:endParaRPr lang="en-US" sz="2000"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44C44CA2-78E6-45F2-8BA6-A32ABFE4310E}" type="slidenum">
              <a:rPr lang="en-US" smtClean="0"/>
              <a:pPr>
                <a:defRPr/>
              </a:pPr>
              <a:t>8</a:t>
            </a:fld>
            <a:endParaRPr lang="en-US" dirty="0"/>
          </a:p>
        </p:txBody>
      </p:sp>
      <p:sp>
        <p:nvSpPr>
          <p:cNvPr id="7" name="Content Placeholder 5"/>
          <p:cNvSpPr>
            <a:spLocks noGrp="1"/>
          </p:cNvSpPr>
          <p:nvPr>
            <p:ph sz="half" idx="2"/>
          </p:nvPr>
        </p:nvSpPr>
        <p:spPr>
          <a:xfrm>
            <a:off x="4211388" y="1640877"/>
            <a:ext cx="4419600" cy="4525962"/>
          </a:xfrm>
        </p:spPr>
        <p:txBody>
          <a:bodyPr>
            <a:normAutofit fontScale="92500" lnSpcReduction="20000"/>
          </a:bodyPr>
          <a:lstStyle/>
          <a:p>
            <a:pPr indent="0" eaLnBrk="1" hangingPunct="1">
              <a:buFont typeface="Arial" charset="0"/>
              <a:buNone/>
              <a:defRPr/>
            </a:pPr>
            <a:r>
              <a:rPr lang="en-US" sz="2600" b="1" dirty="0" smtClean="0"/>
              <a:t>Kindergarten Entry Profile (KEP)</a:t>
            </a:r>
          </a:p>
          <a:p>
            <a:pPr indent="0" eaLnBrk="1" hangingPunct="1">
              <a:buFont typeface="Arial" charset="0"/>
              <a:buNone/>
              <a:defRPr/>
            </a:pPr>
            <a:endParaRPr lang="en-US" sz="1800" b="1" dirty="0" smtClean="0"/>
          </a:p>
          <a:p>
            <a:pPr marL="400050" lvl="1" indent="0">
              <a:buFont typeface="Arial" charset="0"/>
              <a:buNone/>
              <a:defRPr/>
            </a:pPr>
            <a:r>
              <a:rPr lang="en-US" sz="1800" dirty="0" smtClean="0"/>
              <a:t>Jan Reyes, Ph.D.</a:t>
            </a:r>
          </a:p>
          <a:p>
            <a:pPr marL="400050" lvl="1" indent="0">
              <a:buFont typeface="Arial" pitchFamily="34" charset="0"/>
              <a:buNone/>
              <a:defRPr/>
            </a:pPr>
            <a:r>
              <a:rPr lang="en-US" sz="1800" dirty="0" smtClean="0"/>
              <a:t>Assessment Specialist</a:t>
            </a:r>
            <a:endParaRPr lang="en-US" sz="1800" dirty="0"/>
          </a:p>
          <a:p>
            <a:pPr marL="400050" lvl="1" indent="0">
              <a:buFont typeface="Arial" pitchFamily="34" charset="0"/>
              <a:buNone/>
              <a:defRPr/>
            </a:pPr>
            <a:r>
              <a:rPr lang="en-US" sz="1800" dirty="0" smtClean="0"/>
              <a:t>(404) 463-6665;</a:t>
            </a:r>
          </a:p>
          <a:p>
            <a:pPr marL="400050" lvl="1" indent="0">
              <a:buFont typeface="Arial" pitchFamily="34" charset="0"/>
              <a:buNone/>
              <a:defRPr/>
            </a:pPr>
            <a:r>
              <a:rPr lang="en-US" sz="1800" dirty="0" smtClean="0">
                <a:hlinkClick r:id="rId4"/>
              </a:rPr>
              <a:t>jreyes@doe.k12.ga.us</a:t>
            </a:r>
            <a:endParaRPr lang="en-US" sz="1800" dirty="0" smtClean="0"/>
          </a:p>
          <a:p>
            <a:pPr marL="400050" lvl="1" indent="0">
              <a:buFont typeface="Arial" pitchFamily="34" charset="0"/>
              <a:buNone/>
              <a:defRPr/>
            </a:pPr>
            <a:endParaRPr lang="en-US" sz="1800" dirty="0">
              <a:solidFill>
                <a:srgbClr val="FF0000"/>
              </a:solidFill>
            </a:endParaRPr>
          </a:p>
          <a:p>
            <a:pPr indent="0" eaLnBrk="1" hangingPunct="1">
              <a:buFont typeface="Arial" charset="0"/>
              <a:buNone/>
              <a:defRPr/>
            </a:pPr>
            <a:r>
              <a:rPr lang="en-US" sz="2600" b="1" dirty="0" smtClean="0"/>
              <a:t>Formative Instructional Practices (FIP)</a:t>
            </a:r>
          </a:p>
          <a:p>
            <a:pPr indent="0" eaLnBrk="1" hangingPunct="1">
              <a:buFont typeface="Arial" charset="0"/>
              <a:buNone/>
              <a:defRPr/>
            </a:pPr>
            <a:endParaRPr lang="en-US" sz="1800" dirty="0" smtClean="0"/>
          </a:p>
          <a:p>
            <a:pPr indent="0" eaLnBrk="1" hangingPunct="1">
              <a:buFont typeface="Arial" charset="0"/>
              <a:buNone/>
              <a:defRPr/>
            </a:pPr>
            <a:r>
              <a:rPr lang="en-US" sz="1800" dirty="0" smtClean="0"/>
              <a:t>  Kelli Harris-Wright</a:t>
            </a:r>
          </a:p>
          <a:p>
            <a:pPr indent="0" eaLnBrk="1" hangingPunct="1">
              <a:buFont typeface="Arial" charset="0"/>
              <a:buNone/>
              <a:defRPr/>
            </a:pPr>
            <a:r>
              <a:rPr lang="en-US" sz="1800" dirty="0" smtClean="0"/>
              <a:t>  Assessment Specialist</a:t>
            </a:r>
          </a:p>
          <a:p>
            <a:pPr indent="0" eaLnBrk="1" hangingPunct="1">
              <a:buFont typeface="Arial" charset="0"/>
              <a:buNone/>
              <a:defRPr/>
            </a:pPr>
            <a:r>
              <a:rPr lang="en-US" sz="1800" dirty="0" smtClean="0"/>
              <a:t>  (404) 463-5047;</a:t>
            </a:r>
          </a:p>
          <a:p>
            <a:pPr indent="0" eaLnBrk="1" hangingPunct="1">
              <a:buFont typeface="Arial" charset="0"/>
              <a:buNone/>
              <a:defRPr/>
            </a:pPr>
            <a:r>
              <a:rPr lang="en-US" sz="1800" b="1" dirty="0" smtClean="0"/>
              <a:t>  </a:t>
            </a:r>
            <a:r>
              <a:rPr lang="en-US" sz="1800" dirty="0" smtClean="0">
                <a:hlinkClick r:id="rId5"/>
              </a:rPr>
              <a:t>kharris-wright@doe.k12.ga.us</a:t>
            </a:r>
            <a:r>
              <a:rPr lang="en-US" sz="1800" dirty="0" smtClean="0"/>
              <a:t> </a:t>
            </a:r>
            <a:r>
              <a:rPr lang="en-US" sz="1800" b="1" dirty="0" smtClean="0"/>
              <a:t>	</a:t>
            </a:r>
          </a:p>
          <a:p>
            <a:pPr indent="0" eaLnBrk="1" hangingPunct="1">
              <a:buFont typeface="Arial" charset="0"/>
              <a:buNone/>
              <a:defRPr/>
            </a:pPr>
            <a:endParaRPr lang="en-US" sz="1800" b="1" dirty="0" smtClean="0"/>
          </a:p>
          <a:p>
            <a:pPr indent="0" eaLnBrk="1" hangingPunct="1">
              <a:buFont typeface="Arial" charset="0"/>
              <a:buNone/>
              <a:defRPr/>
            </a:pPr>
            <a:endParaRPr lang="en-US" sz="1800" b="1" dirty="0" smtClean="0"/>
          </a:p>
          <a:p>
            <a:pPr eaLnBrk="1" hangingPunct="1">
              <a:defRPr/>
            </a:pPr>
            <a:endParaRPr lang="en-US" sz="1800" dirty="0"/>
          </a:p>
        </p:txBody>
      </p:sp>
    </p:spTree>
    <p:extLst>
      <p:ext uri="{BB962C8B-B14F-4D97-AF65-F5344CB8AC3E}">
        <p14:creationId xmlns:p14="http://schemas.microsoft.com/office/powerpoint/2010/main" val="66958007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a:xfrm>
            <a:off x="381000" y="304800"/>
            <a:ext cx="5607676" cy="1143000"/>
          </a:xfrm>
        </p:spPr>
        <p:txBody>
          <a:bodyPr>
            <a:normAutofit fontScale="90000"/>
          </a:bodyPr>
          <a:lstStyle/>
          <a:p>
            <a:pPr eaLnBrk="1" hangingPunct="1"/>
            <a:r>
              <a:rPr lang="en-US" altLang="en-US" sz="4000" dirty="0" smtClean="0"/>
              <a:t>Entering IRs into the MyGaDOE Portal</a:t>
            </a:r>
            <a:r>
              <a:rPr lang="en-US" altLang="en-US" dirty="0" smtClean="0"/>
              <a:t/>
            </a:r>
            <a:br>
              <a:rPr lang="en-US" altLang="en-US" dirty="0" smtClean="0"/>
            </a:br>
            <a:r>
              <a:rPr lang="en-US" altLang="en-US" sz="1600" dirty="0" smtClean="0">
                <a:hlinkClick r:id="rId2"/>
              </a:rPr>
              <a:t> https://portal.doe.k12.ga.us/login.aspx</a:t>
            </a:r>
            <a:endParaRPr lang="en-US" altLang="en-US" sz="1600" dirty="0" smtClean="0"/>
          </a:p>
        </p:txBody>
      </p:sp>
      <p:sp>
        <p:nvSpPr>
          <p:cNvPr id="136195" name="Content Placeholder 2"/>
          <p:cNvSpPr>
            <a:spLocks noGrp="1"/>
          </p:cNvSpPr>
          <p:nvPr>
            <p:ph idx="1"/>
          </p:nvPr>
        </p:nvSpPr>
        <p:spPr/>
        <p:txBody>
          <a:bodyPr/>
          <a:lstStyle/>
          <a:p>
            <a:pPr marL="0" indent="0" eaLnBrk="1" hangingPunct="1">
              <a:buFont typeface="Arial" charset="0"/>
              <a:buNone/>
            </a:pPr>
            <a:r>
              <a:rPr lang="en-US" altLang="en-US" sz="2800" b="1" dirty="0" smtClean="0"/>
              <a:t>See the Online Forms QuickStart Guide at </a:t>
            </a:r>
            <a:r>
              <a:rPr lang="en-US" altLang="en-US" sz="2000" dirty="0" smtClean="0">
                <a:hlinkClick r:id="rId3"/>
              </a:rPr>
              <a:t>http://www.gadoe.org/Curriculum-Instruction-and-Assessment/Assessment/Pages/Information-For-Educators.aspx</a:t>
            </a:r>
            <a:r>
              <a:rPr lang="en-US" altLang="en-US" sz="2000" dirty="0" smtClean="0"/>
              <a:t> </a:t>
            </a:r>
          </a:p>
        </p:txBody>
      </p:sp>
      <p:pic>
        <p:nvPicPr>
          <p:cNvPr id="13619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819400"/>
            <a:ext cx="61722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8E1530CF-8B70-48E9-B4B2-774ECD7D744B}" type="slidenum">
              <a:rPr lang="en-US" smtClean="0"/>
              <a:pPr>
                <a:defRPr/>
              </a:pPr>
              <a:t>80</a:t>
            </a:fld>
            <a:endParaRPr lang="en-US" dirty="0"/>
          </a:p>
        </p:txBody>
      </p:sp>
    </p:spTree>
    <p:extLst>
      <p:ext uri="{BB962C8B-B14F-4D97-AF65-F5344CB8AC3E}">
        <p14:creationId xmlns:p14="http://schemas.microsoft.com/office/powerpoint/2010/main" val="200999006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147452" y="2799545"/>
            <a:ext cx="8686800" cy="1362075"/>
          </a:xfrm>
        </p:spPr>
        <p:txBody>
          <a:bodyPr>
            <a:noAutofit/>
          </a:bodyPr>
          <a:lstStyle/>
          <a:p>
            <a:pPr algn="ctr" eaLnBrk="1" hangingPunct="1">
              <a:defRPr/>
            </a:pPr>
            <a:r>
              <a:rPr lang="en-US" sz="4400" dirty="0" smtClean="0"/>
              <a:t>Program Updates</a:t>
            </a:r>
            <a:br>
              <a:rPr lang="en-US" sz="4400" dirty="0" smtClean="0"/>
            </a:br>
            <a:r>
              <a:rPr lang="en-US" sz="4400" dirty="0" smtClean="0"/>
              <a:t>2015-2016</a:t>
            </a:r>
            <a:br>
              <a:rPr lang="en-US" sz="4400" dirty="0" smtClean="0"/>
            </a:br>
            <a:endParaRPr lang="en-US" sz="4400" dirty="0" smtClean="0"/>
          </a:p>
        </p:txBody>
      </p:sp>
      <p:sp>
        <p:nvSpPr>
          <p:cNvPr id="3" name="Slide Number Placeholder 2"/>
          <p:cNvSpPr>
            <a:spLocks noGrp="1"/>
          </p:cNvSpPr>
          <p:nvPr>
            <p:ph type="sldNum" sz="quarter" idx="4294967295"/>
          </p:nvPr>
        </p:nvSpPr>
        <p:spPr>
          <a:xfrm>
            <a:off x="8077200" y="6356350"/>
            <a:ext cx="609600" cy="365125"/>
          </a:xfrm>
          <a:prstGeom prst="rect">
            <a:avLst/>
          </a:prstGeom>
        </p:spPr>
        <p:txBody>
          <a:bodyPr/>
          <a:lstStyle/>
          <a:p>
            <a:pPr>
              <a:defRPr/>
            </a:pPr>
            <a:fld id="{C3889D0D-4F43-4D36-AEBE-44F0F54B157C}" type="slidenum">
              <a:rPr lang="en-US" smtClean="0"/>
              <a:pPr>
                <a:defRPr/>
              </a:pPr>
              <a:t>81</a:t>
            </a:fld>
            <a:endParaRPr lang="en-US" dirty="0"/>
          </a:p>
        </p:txBody>
      </p:sp>
    </p:spTree>
    <p:extLst>
      <p:ext uri="{BB962C8B-B14F-4D97-AF65-F5344CB8AC3E}">
        <p14:creationId xmlns:p14="http://schemas.microsoft.com/office/powerpoint/2010/main" val="376805603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a:xfrm>
            <a:off x="185610" y="293472"/>
            <a:ext cx="6251418" cy="487363"/>
          </a:xfrm>
        </p:spPr>
        <p:txBody>
          <a:bodyPr>
            <a:normAutofit fontScale="90000"/>
          </a:bodyPr>
          <a:lstStyle/>
          <a:p>
            <a:r>
              <a:rPr lang="en-US" altLang="en-US" sz="4000" dirty="0" smtClean="0"/>
              <a:t>ACCESS for ELLs &amp; Alternate ACCESS for ELLs</a:t>
            </a:r>
          </a:p>
        </p:txBody>
      </p:sp>
      <p:sp>
        <p:nvSpPr>
          <p:cNvPr id="138243" name="Content Placeholder 2"/>
          <p:cNvSpPr>
            <a:spLocks noGrp="1"/>
          </p:cNvSpPr>
          <p:nvPr>
            <p:ph idx="1"/>
          </p:nvPr>
        </p:nvSpPr>
        <p:spPr>
          <a:xfrm>
            <a:off x="169005" y="1026038"/>
            <a:ext cx="7610219" cy="4953000"/>
          </a:xfrm>
        </p:spPr>
        <p:txBody>
          <a:bodyPr>
            <a:noAutofit/>
          </a:bodyPr>
          <a:lstStyle/>
          <a:p>
            <a:pPr marL="0" indent="0">
              <a:lnSpc>
                <a:spcPct val="120000"/>
              </a:lnSpc>
              <a:spcBef>
                <a:spcPts val="0"/>
              </a:spcBef>
              <a:buNone/>
            </a:pPr>
            <a:r>
              <a:rPr lang="en-US" sz="2000" dirty="0"/>
              <a:t>In 2015-2016, the WIDA Consortium will begin administration of a newly developed ACCESS for </a:t>
            </a:r>
            <a:r>
              <a:rPr lang="en-US" sz="2000" dirty="0" smtClean="0"/>
              <a:t>ELLs summative assessment.</a:t>
            </a:r>
          </a:p>
          <a:p>
            <a:pPr>
              <a:lnSpc>
                <a:spcPct val="120000"/>
              </a:lnSpc>
              <a:spcBef>
                <a:spcPts val="0"/>
              </a:spcBef>
            </a:pPr>
            <a:r>
              <a:rPr lang="en-US" sz="2000" dirty="0" smtClean="0"/>
              <a:t>The program will move online and will </a:t>
            </a:r>
            <a:r>
              <a:rPr lang="en-US" sz="2000" dirty="0"/>
              <a:t>replace the </a:t>
            </a:r>
            <a:r>
              <a:rPr lang="en-US" sz="2000" dirty="0" smtClean="0"/>
              <a:t>previous paper-based </a:t>
            </a:r>
            <a:r>
              <a:rPr lang="en-US" sz="2000" dirty="0"/>
              <a:t>version of ACCESS for ELLs for Grades </a:t>
            </a:r>
            <a:r>
              <a:rPr lang="en-US" sz="2000" dirty="0" smtClean="0"/>
              <a:t>1-12.</a:t>
            </a:r>
          </a:p>
          <a:p>
            <a:pPr lvl="1">
              <a:lnSpc>
                <a:spcPct val="120000"/>
              </a:lnSpc>
              <a:spcBef>
                <a:spcPts val="0"/>
              </a:spcBef>
            </a:pPr>
            <a:r>
              <a:rPr lang="en-US" sz="1600" dirty="0" smtClean="0"/>
              <a:t>A paper-based </a:t>
            </a:r>
            <a:r>
              <a:rPr lang="en-US" sz="1600" dirty="0"/>
              <a:t>assessment will continue to be available for students who </a:t>
            </a:r>
            <a:r>
              <a:rPr lang="en-US" sz="1600" dirty="0" smtClean="0"/>
              <a:t>have </a:t>
            </a:r>
            <a:r>
              <a:rPr lang="en-US" sz="1600" dirty="0"/>
              <a:t>a disability that requires paper-based </a:t>
            </a:r>
            <a:r>
              <a:rPr lang="en-US" sz="1600" dirty="0" smtClean="0"/>
              <a:t>testing.  Paper will also be available for systems/schools that are unable to move fully online in 2015-2016.</a:t>
            </a:r>
          </a:p>
          <a:p>
            <a:pPr>
              <a:lnSpc>
                <a:spcPct val="120000"/>
              </a:lnSpc>
              <a:spcBef>
                <a:spcPts val="0"/>
              </a:spcBef>
            </a:pPr>
            <a:r>
              <a:rPr lang="en-US" sz="2000" dirty="0" smtClean="0"/>
              <a:t>Online testing will be conducted using Data Recognition Corporation’s (DRC) INSIGHT testing platform.</a:t>
            </a:r>
          </a:p>
          <a:p>
            <a:pPr lvl="1">
              <a:lnSpc>
                <a:spcPct val="120000"/>
              </a:lnSpc>
              <a:spcBef>
                <a:spcPts val="0"/>
              </a:spcBef>
            </a:pPr>
            <a:r>
              <a:rPr lang="en-US" sz="1600" dirty="0" smtClean="0"/>
              <a:t>WIDA </a:t>
            </a:r>
            <a:r>
              <a:rPr lang="en-US" sz="1600" dirty="0"/>
              <a:t>requirements are posted at:  </a:t>
            </a:r>
            <a:r>
              <a:rPr lang="en-US" sz="1600" dirty="0">
                <a:hlinkClick r:id="rId2"/>
              </a:rPr>
              <a:t>https://</a:t>
            </a:r>
            <a:r>
              <a:rPr lang="en-US" sz="1600" dirty="0" smtClean="0">
                <a:hlinkClick r:id="rId2"/>
              </a:rPr>
              <a:t>www.wida.us/assessment/access20-tech.aspx</a:t>
            </a:r>
            <a:r>
              <a:rPr lang="en-US" sz="1600" dirty="0" smtClean="0"/>
              <a:t> </a:t>
            </a:r>
          </a:p>
          <a:p>
            <a:pPr lvl="1">
              <a:lnSpc>
                <a:spcPct val="120000"/>
              </a:lnSpc>
              <a:spcBef>
                <a:spcPts val="0"/>
              </a:spcBef>
            </a:pPr>
            <a:r>
              <a:rPr lang="en-US" sz="1600" dirty="0" smtClean="0"/>
              <a:t>Note that schools that use Thin Client/Virtualization solutions need to plan to administer ACCESS for ELLs via paper (or on non-Thin Client hardware if available) as audio (the Listening test) delivery support is not ensured for Thin Clients.  DRC Customer Service (relative to ACCESS) can be </a:t>
            </a:r>
            <a:r>
              <a:rPr lang="en-US" sz="1600" dirty="0"/>
              <a:t>reached at (855) 787-9615; </a:t>
            </a:r>
            <a:r>
              <a:rPr lang="en-US" sz="1600" dirty="0" smtClean="0">
                <a:hlinkClick r:id="rId3"/>
              </a:rPr>
              <a:t>WIDA@datarecognitioncorp.com</a:t>
            </a:r>
            <a:r>
              <a:rPr lang="en-US" sz="1600" dirty="0" smtClean="0"/>
              <a:t>. </a:t>
            </a:r>
          </a:p>
          <a:p>
            <a:pPr marL="0" indent="0">
              <a:lnSpc>
                <a:spcPct val="120000"/>
              </a:lnSpc>
              <a:spcBef>
                <a:spcPts val="0"/>
              </a:spcBef>
              <a:buNone/>
            </a:pPr>
            <a:endParaRPr lang="en-US" sz="2000" dirty="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F612AD5F-03F8-4076-92BA-C3A8E6F7E3F1}" type="slidenum">
              <a:rPr lang="en-US" smtClean="0">
                <a:solidFill>
                  <a:prstClr val="black"/>
                </a:solidFill>
              </a:rPr>
              <a:pPr>
                <a:defRPr/>
              </a:pPr>
              <a:t>82</a:t>
            </a:fld>
            <a:endParaRPr lang="en-US" dirty="0">
              <a:solidFill>
                <a:prstClr val="black"/>
              </a:solidFill>
            </a:endParaRPr>
          </a:p>
        </p:txBody>
      </p:sp>
    </p:spTree>
    <p:extLst>
      <p:ext uri="{BB962C8B-B14F-4D97-AF65-F5344CB8AC3E}">
        <p14:creationId xmlns:p14="http://schemas.microsoft.com/office/powerpoint/2010/main" val="31640736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57" y="297804"/>
            <a:ext cx="6316630" cy="426475"/>
          </a:xfrm>
        </p:spPr>
        <p:txBody>
          <a:bodyPr>
            <a:noAutofit/>
          </a:bodyPr>
          <a:lstStyle/>
          <a:p>
            <a:r>
              <a:rPr lang="en-US" altLang="en-US" sz="3600" dirty="0"/>
              <a:t>ACCESS for ELLs &amp; Alternate ACCESS for ELLs</a:t>
            </a:r>
            <a:endParaRPr lang="en-US" sz="3600" dirty="0"/>
          </a:p>
        </p:txBody>
      </p:sp>
      <p:sp>
        <p:nvSpPr>
          <p:cNvPr id="3" name="Content Placeholder 2"/>
          <p:cNvSpPr>
            <a:spLocks noGrp="1"/>
          </p:cNvSpPr>
          <p:nvPr>
            <p:ph idx="1"/>
          </p:nvPr>
        </p:nvSpPr>
        <p:spPr>
          <a:xfrm>
            <a:off x="30990" y="1124054"/>
            <a:ext cx="8198610" cy="4921905"/>
          </a:xfrm>
        </p:spPr>
        <p:txBody>
          <a:bodyPr>
            <a:noAutofit/>
          </a:bodyPr>
          <a:lstStyle/>
          <a:p>
            <a:pPr>
              <a:lnSpc>
                <a:spcPct val="120000"/>
              </a:lnSpc>
              <a:spcBef>
                <a:spcPts val="0"/>
              </a:spcBef>
            </a:pPr>
            <a:r>
              <a:rPr lang="en-US" sz="1800" dirty="0"/>
              <a:t>ACCESS for ELLs will continue to assess each of the four language domains separately: Listening, Speaking, Reading, and </a:t>
            </a:r>
            <a:r>
              <a:rPr lang="en-US" sz="1800" dirty="0" smtClean="0"/>
              <a:t>Writing.</a:t>
            </a:r>
          </a:p>
          <a:p>
            <a:pPr>
              <a:lnSpc>
                <a:spcPct val="120000"/>
              </a:lnSpc>
              <a:spcBef>
                <a:spcPts val="0"/>
              </a:spcBef>
            </a:pPr>
            <a:r>
              <a:rPr lang="en-US" sz="1800" dirty="0" smtClean="0"/>
              <a:t>WIDA </a:t>
            </a:r>
            <a:r>
              <a:rPr lang="en-US" sz="1800" dirty="0"/>
              <a:t>recommends that students first take the Listening test and then the Reading test. Speaking and Writing may be taken in either </a:t>
            </a:r>
            <a:r>
              <a:rPr lang="en-US" sz="1800" dirty="0" smtClean="0"/>
              <a:t>order.</a:t>
            </a:r>
          </a:p>
          <a:p>
            <a:pPr>
              <a:lnSpc>
                <a:spcPct val="120000"/>
              </a:lnSpc>
              <a:spcBef>
                <a:spcPts val="0"/>
              </a:spcBef>
            </a:pPr>
            <a:r>
              <a:rPr lang="en-US" sz="1800" dirty="0" smtClean="0"/>
              <a:t>Target </a:t>
            </a:r>
            <a:r>
              <a:rPr lang="en-US" sz="1800" dirty="0"/>
              <a:t>administration times range from 30 minutes up to 60 minutes</a:t>
            </a:r>
            <a:r>
              <a:rPr lang="en-US" sz="1800" dirty="0" smtClean="0"/>
              <a:t>.</a:t>
            </a:r>
          </a:p>
          <a:p>
            <a:pPr>
              <a:lnSpc>
                <a:spcPct val="120000"/>
              </a:lnSpc>
              <a:spcBef>
                <a:spcPts val="0"/>
              </a:spcBef>
            </a:pPr>
            <a:r>
              <a:rPr lang="en-US" sz="1800" dirty="0" smtClean="0"/>
              <a:t>ACCESS </a:t>
            </a:r>
            <a:r>
              <a:rPr lang="en-US" sz="1800" dirty="0"/>
              <a:t>for ELLs will assess (via the online platform) Grades 1-12 using the following </a:t>
            </a:r>
            <a:r>
              <a:rPr lang="en-US" sz="1800" b="1" dirty="0"/>
              <a:t>new</a:t>
            </a:r>
            <a:r>
              <a:rPr lang="en-US" sz="1800" dirty="0"/>
              <a:t> clusters: Grade 1, Grades 2-3, Grades 4-5, Grades 6-8, and Grades 9-12.</a:t>
            </a:r>
          </a:p>
          <a:p>
            <a:pPr lvl="1">
              <a:lnSpc>
                <a:spcPct val="120000"/>
              </a:lnSpc>
              <a:spcBef>
                <a:spcPts val="0"/>
              </a:spcBef>
            </a:pPr>
            <a:r>
              <a:rPr lang="en-US" sz="1400" i="1" dirty="0"/>
              <a:t>Note that the Writing domain for the online ACCESS for ELLs Grade </a:t>
            </a:r>
            <a:r>
              <a:rPr lang="en-US" sz="1400" i="1" dirty="0" smtClean="0"/>
              <a:t>1, Grades 2-3, and Grades 4-5 </a:t>
            </a:r>
            <a:r>
              <a:rPr lang="en-US" sz="1400" i="1" dirty="0"/>
              <a:t>forms will continue to be administered on </a:t>
            </a:r>
            <a:r>
              <a:rPr lang="en-US" sz="1400" i="1" dirty="0" smtClean="0"/>
              <a:t>paper in 2015-2016. </a:t>
            </a:r>
            <a:endParaRPr lang="en-US" sz="1400" dirty="0"/>
          </a:p>
          <a:p>
            <a:pPr>
              <a:lnSpc>
                <a:spcPct val="120000"/>
              </a:lnSpc>
              <a:spcBef>
                <a:spcPts val="0"/>
              </a:spcBef>
            </a:pPr>
            <a:r>
              <a:rPr lang="en-US" sz="1800" dirty="0"/>
              <a:t>Kindergarten will continue to be paper-based in 2015-2016.</a:t>
            </a:r>
          </a:p>
          <a:p>
            <a:r>
              <a:rPr lang="en-US" sz="1800" dirty="0" smtClean="0"/>
              <a:t>The </a:t>
            </a:r>
            <a:r>
              <a:rPr lang="en-US" sz="1800" i="1" dirty="0"/>
              <a:t>online </a:t>
            </a:r>
            <a:r>
              <a:rPr lang="en-US" sz="1800" dirty="0"/>
              <a:t>test is a staged adaptive test, meaning students will progress through the test based on their </a:t>
            </a:r>
            <a:r>
              <a:rPr lang="en-US" sz="1800" dirty="0" smtClean="0"/>
              <a:t>performance.</a:t>
            </a:r>
          </a:p>
          <a:p>
            <a:pPr lvl="1"/>
            <a:r>
              <a:rPr lang="en-US" sz="1300" b="1" dirty="0" smtClean="0">
                <a:solidFill>
                  <a:srgbClr val="7030A0"/>
                </a:solidFill>
              </a:rPr>
              <a:t>Due </a:t>
            </a:r>
            <a:r>
              <a:rPr lang="en-US" sz="1300" b="1" dirty="0">
                <a:solidFill>
                  <a:srgbClr val="7030A0"/>
                </a:solidFill>
              </a:rPr>
              <a:t>to this adaptability, the </a:t>
            </a:r>
            <a:r>
              <a:rPr lang="en-US" sz="1300" b="1" i="1" dirty="0">
                <a:solidFill>
                  <a:srgbClr val="7030A0"/>
                </a:solidFill>
              </a:rPr>
              <a:t>online test</a:t>
            </a:r>
            <a:r>
              <a:rPr lang="en-US" sz="1300" b="1" dirty="0">
                <a:solidFill>
                  <a:srgbClr val="7030A0"/>
                </a:solidFill>
              </a:rPr>
              <a:t> will not require test administrators/examiners to determine tier placement of students in order to administer the </a:t>
            </a:r>
            <a:r>
              <a:rPr lang="en-US" sz="1300" b="1" dirty="0" smtClean="0">
                <a:solidFill>
                  <a:srgbClr val="7030A0"/>
                </a:solidFill>
              </a:rPr>
              <a:t>test.</a:t>
            </a:r>
          </a:p>
          <a:p>
            <a:pPr lvl="1"/>
            <a:r>
              <a:rPr lang="en-US" sz="1300" dirty="0" smtClean="0"/>
              <a:t>In </a:t>
            </a:r>
            <a:r>
              <a:rPr lang="en-US" sz="1300" dirty="0"/>
              <a:t>cases where the paper test continues to be administered, schools must identify the appropriate tier for proficiency. The protocol for tier placement for paper tests will remain the same as previous years</a:t>
            </a:r>
            <a:r>
              <a:rPr lang="en-US" sz="1300" dirty="0" smtClean="0"/>
              <a:t>.</a:t>
            </a:r>
          </a:p>
          <a:p>
            <a:pPr lvl="1"/>
            <a:r>
              <a:rPr lang="en-US" sz="1300" dirty="0" smtClean="0"/>
              <a:t>Each </a:t>
            </a:r>
            <a:r>
              <a:rPr lang="en-US" sz="1300" dirty="0"/>
              <a:t>student testing online will require a computer and headset </a:t>
            </a:r>
            <a:r>
              <a:rPr lang="en-US" sz="1300" b="1" u="sng" dirty="0"/>
              <a:t>with microphone </a:t>
            </a:r>
            <a:r>
              <a:rPr lang="en-US" sz="1300" dirty="0"/>
              <a:t>for the Speaking test – and headphones for the other </a:t>
            </a:r>
            <a:r>
              <a:rPr lang="en-US" sz="1300" dirty="0" smtClean="0"/>
              <a:t>domains</a:t>
            </a:r>
            <a:r>
              <a:rPr lang="en-US" sz="1300" dirty="0" smtClean="0"/>
              <a:t>.</a:t>
            </a:r>
            <a:endParaRPr lang="en-US" sz="1300" dirty="0" smtClean="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83</a:t>
            </a:fld>
            <a:endParaRPr lang="en-US" dirty="0"/>
          </a:p>
        </p:txBody>
      </p:sp>
    </p:spTree>
    <p:extLst>
      <p:ext uri="{BB962C8B-B14F-4D97-AF65-F5344CB8AC3E}">
        <p14:creationId xmlns:p14="http://schemas.microsoft.com/office/powerpoint/2010/main" val="221240764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16" y="379276"/>
            <a:ext cx="6316630" cy="553224"/>
          </a:xfrm>
        </p:spPr>
        <p:txBody>
          <a:bodyPr>
            <a:noAutofit/>
          </a:bodyPr>
          <a:lstStyle/>
          <a:p>
            <a:r>
              <a:rPr lang="en-US" altLang="en-US" sz="3600" dirty="0"/>
              <a:t>ACCESS for ELLs &amp; Alternate ACCESS for ELLs</a:t>
            </a:r>
            <a:endParaRPr lang="en-US" sz="3600" dirty="0"/>
          </a:p>
        </p:txBody>
      </p:sp>
      <p:sp>
        <p:nvSpPr>
          <p:cNvPr id="3" name="Content Placeholder 2"/>
          <p:cNvSpPr>
            <a:spLocks noGrp="1"/>
          </p:cNvSpPr>
          <p:nvPr>
            <p:ph idx="1"/>
          </p:nvPr>
        </p:nvSpPr>
        <p:spPr>
          <a:xfrm>
            <a:off x="103556" y="1172539"/>
            <a:ext cx="7039630" cy="4351338"/>
          </a:xfrm>
        </p:spPr>
        <p:txBody>
          <a:bodyPr>
            <a:noAutofit/>
          </a:bodyPr>
          <a:lstStyle/>
          <a:p>
            <a:r>
              <a:rPr lang="en-US" sz="1800" dirty="0"/>
              <a:t>Students’ performance on the online Listening and Reading tests will determine their placement for Speaking and Writing.</a:t>
            </a:r>
          </a:p>
          <a:p>
            <a:pPr lvl="1"/>
            <a:r>
              <a:rPr lang="en-US" sz="1300" dirty="0"/>
              <a:t>WIDA recommends that students first take the Listening test and then the Reading test. Speaking and Writing may be taken in either order.</a:t>
            </a:r>
          </a:p>
          <a:p>
            <a:r>
              <a:rPr lang="en-US" sz="2000" dirty="0" smtClean="0"/>
              <a:t>The </a:t>
            </a:r>
            <a:r>
              <a:rPr lang="en-US" sz="2000" dirty="0"/>
              <a:t>domains may be administered across multiple days in the manner that best works for scheduling purposes and the use of technology.</a:t>
            </a:r>
          </a:p>
          <a:p>
            <a:pPr lvl="1"/>
            <a:r>
              <a:rPr lang="en-US" sz="1400" dirty="0"/>
              <a:t>However, a single domain may not be broken into separate administrations.</a:t>
            </a:r>
          </a:p>
          <a:p>
            <a:pPr lvl="1"/>
            <a:r>
              <a:rPr lang="en-US" sz="1400" dirty="0"/>
              <a:t>The online platform will not have a limit on the number of students who can test at one time. </a:t>
            </a:r>
          </a:p>
          <a:p>
            <a:pPr lvl="1"/>
            <a:r>
              <a:rPr lang="en-US" sz="1400" dirty="0"/>
              <a:t>For Speaking, it is recommended that groups of 5-7 students (or fewer) test simultaneously so that headset microphones do not capture other voices.  Students of different grades may test in the same room at the same time – though it would be wise to consider the needs of the involved students before taking this approach.</a:t>
            </a:r>
          </a:p>
          <a:p>
            <a:pPr>
              <a:lnSpc>
                <a:spcPct val="120000"/>
              </a:lnSpc>
              <a:spcBef>
                <a:spcPts val="0"/>
              </a:spcBef>
            </a:pPr>
            <a:r>
              <a:rPr lang="en-US" sz="2000" dirty="0" smtClean="0"/>
              <a:t>For 2015-2016, the </a:t>
            </a:r>
            <a:r>
              <a:rPr lang="en-US" sz="2000" dirty="0"/>
              <a:t>paper test will include the following grade </a:t>
            </a:r>
            <a:r>
              <a:rPr lang="en-US" sz="2000" dirty="0" smtClean="0"/>
              <a:t>clusters: Grade </a:t>
            </a:r>
            <a:r>
              <a:rPr lang="en-US" sz="2000" dirty="0"/>
              <a:t>1, Grade 2, Grade 3, Grades 4-5, Grades 6-8, and Grades </a:t>
            </a:r>
            <a:r>
              <a:rPr lang="en-US" sz="2000" dirty="0" smtClean="0"/>
              <a:t>9-12.</a:t>
            </a:r>
          </a:p>
          <a:p>
            <a:pPr lvl="1">
              <a:lnSpc>
                <a:spcPct val="120000"/>
              </a:lnSpc>
              <a:spcBef>
                <a:spcPts val="0"/>
              </a:spcBef>
            </a:pPr>
            <a:r>
              <a:rPr lang="en-US" sz="1400" dirty="0" smtClean="0"/>
              <a:t>In </a:t>
            </a:r>
            <a:r>
              <a:rPr lang="en-US" sz="1400" dirty="0"/>
              <a:t>2016-2017, the paper test will be updated to have the same grade clusters as the online </a:t>
            </a:r>
            <a:r>
              <a:rPr lang="en-US" sz="1400" dirty="0" smtClean="0"/>
              <a:t>test.</a:t>
            </a:r>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84</a:t>
            </a:fld>
            <a:endParaRPr lang="en-US" dirty="0"/>
          </a:p>
        </p:txBody>
      </p:sp>
    </p:spTree>
    <p:extLst>
      <p:ext uri="{BB962C8B-B14F-4D97-AF65-F5344CB8AC3E}">
        <p14:creationId xmlns:p14="http://schemas.microsoft.com/office/powerpoint/2010/main" val="75950426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46" y="1425429"/>
            <a:ext cx="7886700" cy="4351338"/>
          </a:xfrm>
        </p:spPr>
        <p:txBody>
          <a:bodyPr>
            <a:noAutofit/>
          </a:bodyPr>
          <a:lstStyle/>
          <a:p>
            <a:pPr>
              <a:lnSpc>
                <a:spcPct val="120000"/>
              </a:lnSpc>
              <a:spcBef>
                <a:spcPts val="0"/>
              </a:spcBef>
            </a:pPr>
            <a:r>
              <a:rPr lang="en-US" altLang="en-US" sz="1800" dirty="0"/>
              <a:t>As in previous years, examiners must complete online training and become “certified” to administer ACCESS for ELLs.</a:t>
            </a:r>
          </a:p>
          <a:p>
            <a:pPr marL="685800" lvl="2">
              <a:lnSpc>
                <a:spcPct val="120000"/>
              </a:lnSpc>
              <a:spcBef>
                <a:spcPts val="0"/>
              </a:spcBef>
            </a:pPr>
            <a:r>
              <a:rPr lang="en-US" altLang="en-US" sz="1200" dirty="0"/>
              <a:t>The online course  modules </a:t>
            </a:r>
            <a:r>
              <a:rPr lang="en-US" altLang="en-US" sz="1200" dirty="0" smtClean="0"/>
              <a:t>become available </a:t>
            </a:r>
            <a:r>
              <a:rPr lang="en-US" altLang="en-US" sz="1200" dirty="0"/>
              <a:t>in October 2015.</a:t>
            </a:r>
          </a:p>
          <a:p>
            <a:pPr marL="685800" lvl="2">
              <a:lnSpc>
                <a:spcPct val="120000"/>
              </a:lnSpc>
              <a:spcBef>
                <a:spcPts val="0"/>
              </a:spcBef>
            </a:pPr>
            <a:r>
              <a:rPr lang="en-US" altLang="en-US" sz="1200" dirty="0"/>
              <a:t>The courses necessary will vary based upon what the examiner is administering:</a:t>
            </a:r>
          </a:p>
          <a:p>
            <a:pPr marL="1143000" lvl="3">
              <a:lnSpc>
                <a:spcPct val="120000"/>
              </a:lnSpc>
              <a:spcBef>
                <a:spcPts val="0"/>
              </a:spcBef>
            </a:pPr>
            <a:r>
              <a:rPr lang="en-US" altLang="en-US" sz="1100" dirty="0"/>
              <a:t>Kindergarten (Paper-based only in 2015-2016) or,</a:t>
            </a:r>
          </a:p>
          <a:p>
            <a:pPr marL="1143000" lvl="3">
              <a:lnSpc>
                <a:spcPct val="120000"/>
              </a:lnSpc>
              <a:spcBef>
                <a:spcPts val="0"/>
              </a:spcBef>
            </a:pPr>
            <a:r>
              <a:rPr lang="en-US" altLang="en-US" sz="1100" dirty="0"/>
              <a:t>Grades 1-12 (via Online) or, </a:t>
            </a:r>
          </a:p>
          <a:p>
            <a:pPr marL="1143000" lvl="3">
              <a:lnSpc>
                <a:spcPct val="120000"/>
              </a:lnSpc>
              <a:spcBef>
                <a:spcPts val="0"/>
              </a:spcBef>
            </a:pPr>
            <a:r>
              <a:rPr lang="en-US" altLang="en-US" sz="1100" dirty="0"/>
              <a:t>Grades 1-12 (via Paper).</a:t>
            </a:r>
          </a:p>
          <a:p>
            <a:pPr marL="228600" lvl="1">
              <a:lnSpc>
                <a:spcPct val="120000"/>
              </a:lnSpc>
              <a:spcBef>
                <a:spcPts val="0"/>
              </a:spcBef>
            </a:pPr>
            <a:r>
              <a:rPr lang="en-US" altLang="en-US" sz="1600" dirty="0" smtClean="0"/>
              <a:t>Closely </a:t>
            </a:r>
            <a:r>
              <a:rPr lang="en-US" altLang="en-US" sz="1600" dirty="0"/>
              <a:t>monitor the number of English Learners (ELs) in your systems to ensure an accurate order of any paper materials your system may require.  </a:t>
            </a:r>
            <a:r>
              <a:rPr lang="en-US" altLang="en-US" sz="1600" u="sng" dirty="0"/>
              <a:t>Systems will be invoiced for excessive orders</a:t>
            </a:r>
            <a:r>
              <a:rPr lang="en-US" altLang="en-US" sz="1600" dirty="0"/>
              <a:t>.</a:t>
            </a:r>
          </a:p>
          <a:p>
            <a:pPr marL="742950" lvl="2" indent="-285750">
              <a:lnSpc>
                <a:spcPct val="120000"/>
              </a:lnSpc>
              <a:spcBef>
                <a:spcPts val="0"/>
              </a:spcBef>
              <a:buFont typeface="Wingdings" panose="05000000000000000000" pitchFamily="2" charset="2"/>
              <a:buChar char="Ø"/>
            </a:pPr>
            <a:r>
              <a:rPr lang="en-US" altLang="en-US" sz="1600" b="1" dirty="0">
                <a:solidFill>
                  <a:srgbClr val="7030A0"/>
                </a:solidFill>
              </a:rPr>
              <a:t>The ordering process will occur from October 12 – November 30, </a:t>
            </a:r>
            <a:r>
              <a:rPr lang="en-US" altLang="en-US" sz="1600" b="1" dirty="0" smtClean="0">
                <a:solidFill>
                  <a:srgbClr val="7030A0"/>
                </a:solidFill>
              </a:rPr>
              <a:t>2015</a:t>
            </a:r>
          </a:p>
          <a:p>
            <a:pPr marL="1143000" lvl="3">
              <a:lnSpc>
                <a:spcPct val="120000"/>
              </a:lnSpc>
              <a:spcBef>
                <a:spcPts val="0"/>
              </a:spcBef>
            </a:pPr>
            <a:r>
              <a:rPr lang="en-US" altLang="en-US" sz="1400" b="1" dirty="0" smtClean="0">
                <a:solidFill>
                  <a:srgbClr val="7030A0"/>
                </a:solidFill>
              </a:rPr>
              <a:t>Review technology requirements soon (next few weeks)!</a:t>
            </a:r>
          </a:p>
          <a:p>
            <a:pPr marL="1143000" lvl="3">
              <a:lnSpc>
                <a:spcPct val="120000"/>
              </a:lnSpc>
              <a:spcBef>
                <a:spcPts val="0"/>
              </a:spcBef>
            </a:pPr>
            <a:r>
              <a:rPr lang="en-US" altLang="en-US" sz="1400" b="1" dirty="0" smtClean="0">
                <a:solidFill>
                  <a:srgbClr val="7030A0"/>
                </a:solidFill>
              </a:rPr>
              <a:t>View WIDA training modules and attend webinars!</a:t>
            </a:r>
            <a:endParaRPr lang="en-US" altLang="en-US" sz="1400" b="1" dirty="0">
              <a:solidFill>
                <a:srgbClr val="7030A0"/>
              </a:solidFill>
            </a:endParaRPr>
          </a:p>
          <a:p>
            <a:pPr marL="228600" lvl="1">
              <a:lnSpc>
                <a:spcPct val="120000"/>
              </a:lnSpc>
              <a:spcBef>
                <a:spcPts val="0"/>
              </a:spcBef>
            </a:pPr>
            <a:r>
              <a:rPr lang="en-US" altLang="en-US" sz="1600" dirty="0"/>
              <a:t>Alternate ACCESS is unchanged for 2015-2016.</a:t>
            </a:r>
          </a:p>
          <a:p>
            <a:pPr marL="228600" lvl="1">
              <a:lnSpc>
                <a:spcPct val="120000"/>
              </a:lnSpc>
              <a:spcBef>
                <a:spcPts val="0"/>
              </a:spcBef>
            </a:pPr>
            <a:r>
              <a:rPr lang="en-US" altLang="en-US" sz="1600" dirty="0"/>
              <a:t>The state testing window for ACCESS is seven-weeks in length –systems may utilize the entire window as needed.  The windows for ACCESS for ELLs and the Alternate ACCESS for ELLs are the same.</a:t>
            </a:r>
          </a:p>
          <a:p>
            <a:pPr marL="0" indent="0">
              <a:buNone/>
            </a:pPr>
            <a:endParaRPr lang="en-US" sz="2400" dirty="0"/>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85</a:t>
            </a:fld>
            <a:endParaRPr lang="en-US" dirty="0"/>
          </a:p>
        </p:txBody>
      </p:sp>
      <p:sp>
        <p:nvSpPr>
          <p:cNvPr id="6" name="Title 1"/>
          <p:cNvSpPr>
            <a:spLocks noGrp="1"/>
          </p:cNvSpPr>
          <p:nvPr>
            <p:ph type="title"/>
          </p:nvPr>
        </p:nvSpPr>
        <p:spPr>
          <a:xfrm>
            <a:off x="124150" y="279697"/>
            <a:ext cx="6316630" cy="879148"/>
          </a:xfrm>
        </p:spPr>
        <p:txBody>
          <a:bodyPr>
            <a:noAutofit/>
          </a:bodyPr>
          <a:lstStyle/>
          <a:p>
            <a:r>
              <a:rPr lang="en-US" altLang="en-US" sz="3600" dirty="0"/>
              <a:t>ACCESS for ELLs &amp; Alternate ACCESS for ELLs</a:t>
            </a:r>
            <a:endParaRPr lang="en-US" sz="3600" dirty="0"/>
          </a:p>
        </p:txBody>
      </p:sp>
    </p:spTree>
    <p:extLst>
      <p:ext uri="{BB962C8B-B14F-4D97-AF65-F5344CB8AC3E}">
        <p14:creationId xmlns:p14="http://schemas.microsoft.com/office/powerpoint/2010/main" val="338610103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70" y="252535"/>
            <a:ext cx="6316630" cy="634705"/>
          </a:xfrm>
        </p:spPr>
        <p:txBody>
          <a:bodyPr>
            <a:normAutofit fontScale="90000"/>
          </a:bodyPr>
          <a:lstStyle/>
          <a:p>
            <a:r>
              <a:rPr lang="en-US" altLang="en-US" sz="3600" dirty="0"/>
              <a:t>ACCESS for ELLs </a:t>
            </a:r>
            <a:r>
              <a:rPr lang="en-US" altLang="en-US" sz="3600" dirty="0" smtClean="0"/>
              <a:t>&amp;</a:t>
            </a:r>
            <a:br>
              <a:rPr lang="en-US" altLang="en-US" sz="3600" dirty="0" smtClean="0"/>
            </a:br>
            <a:r>
              <a:rPr lang="en-US" altLang="en-US" sz="3600" dirty="0" smtClean="0"/>
              <a:t>Alternate </a:t>
            </a:r>
            <a:r>
              <a:rPr lang="en-US" altLang="en-US" sz="3600" dirty="0"/>
              <a:t>ACCESS for ELLs</a:t>
            </a:r>
            <a:endParaRPr lang="en-US" sz="3600" dirty="0"/>
          </a:p>
        </p:txBody>
      </p:sp>
      <p:sp>
        <p:nvSpPr>
          <p:cNvPr id="3" name="Content Placeholder 2"/>
          <p:cNvSpPr>
            <a:spLocks noGrp="1"/>
          </p:cNvSpPr>
          <p:nvPr>
            <p:ph idx="1"/>
          </p:nvPr>
        </p:nvSpPr>
        <p:spPr>
          <a:xfrm>
            <a:off x="239350" y="1182015"/>
            <a:ext cx="8754525" cy="4645575"/>
          </a:xfrm>
        </p:spPr>
        <p:txBody>
          <a:bodyPr>
            <a:noAutofit/>
          </a:bodyPr>
          <a:lstStyle/>
          <a:p>
            <a:pPr marL="0" indent="0">
              <a:buNone/>
            </a:pPr>
            <a:r>
              <a:rPr lang="en-US" sz="1800" b="1" dirty="0" smtClean="0"/>
              <a:t>Training Webinars/Modules</a:t>
            </a:r>
          </a:p>
          <a:p>
            <a:pPr marL="0" indent="0">
              <a:buNone/>
            </a:pPr>
            <a:r>
              <a:rPr lang="en-US" sz="1800" dirty="0" smtClean="0"/>
              <a:t>August 2015:  Brief Overview via Fall Assessment Conference</a:t>
            </a:r>
          </a:p>
          <a:p>
            <a:pPr marL="0" indent="0">
              <a:buNone/>
            </a:pPr>
            <a:r>
              <a:rPr lang="en-US" sz="1800" dirty="0" smtClean="0"/>
              <a:t>Fall 2015:  Availability of Online Training Courses for Grades K, 1-12 (Paper), 1-12 (Online)</a:t>
            </a:r>
          </a:p>
          <a:p>
            <a:pPr marL="0" indent="0">
              <a:buNone/>
            </a:pPr>
            <a:r>
              <a:rPr lang="en-US" sz="1800" dirty="0" smtClean="0"/>
              <a:t>September 2015:  Availability of Online Modules (Account Set-Up, Materials Ordering, Pre-ID Uploads, System Downloads, Test Session Creation, Student Management, )</a:t>
            </a:r>
          </a:p>
          <a:p>
            <a:pPr marL="0" indent="0">
              <a:buNone/>
            </a:pPr>
            <a:r>
              <a:rPr lang="en-US" sz="1800" dirty="0" smtClean="0"/>
              <a:t>September 23, 2015:  System/School Test Coordinator’s Overview</a:t>
            </a:r>
          </a:p>
          <a:p>
            <a:pPr marL="0" indent="0">
              <a:buNone/>
            </a:pPr>
            <a:r>
              <a:rPr lang="en-US" sz="1800" dirty="0" smtClean="0"/>
              <a:t>September 30, 2015:  Test Administrator’s (Examiner’s) Overview</a:t>
            </a:r>
          </a:p>
          <a:p>
            <a:pPr marL="0" indent="0">
              <a:buNone/>
            </a:pPr>
            <a:r>
              <a:rPr lang="en-US" sz="1800" dirty="0" smtClean="0"/>
              <a:t>October 7, 2015:  Technology Coordinator’s Overview</a:t>
            </a:r>
          </a:p>
          <a:p>
            <a:pPr marL="0" indent="0">
              <a:buNone/>
            </a:pPr>
            <a:r>
              <a:rPr lang="en-US" sz="1800" dirty="0" smtClean="0"/>
              <a:t>November 10, 2015:  Alternate ACCESS Pre-Administration </a:t>
            </a:r>
          </a:p>
          <a:p>
            <a:pPr marL="0" indent="0">
              <a:buNone/>
            </a:pPr>
            <a:r>
              <a:rPr lang="en-US" sz="1800" dirty="0" smtClean="0"/>
              <a:t>November 12, 2015:  ACCESS for ELLs Pre-Administration</a:t>
            </a:r>
          </a:p>
          <a:p>
            <a:pPr marL="0" indent="0">
              <a:buNone/>
            </a:pPr>
            <a:r>
              <a:rPr lang="en-US" sz="1800" dirty="0" smtClean="0"/>
              <a:t>January 7, 2016:  Pre-Administration Question &amp; Answer Webinar</a:t>
            </a:r>
          </a:p>
          <a:p>
            <a:pPr marL="0" indent="0">
              <a:buNone/>
            </a:pPr>
            <a:endParaRPr lang="en-US" sz="1800" dirty="0" smtClean="0"/>
          </a:p>
          <a:p>
            <a:pPr marL="0" indent="0">
              <a:buNone/>
            </a:pPr>
            <a:r>
              <a:rPr lang="en-US" sz="1800" dirty="0"/>
              <a:t>Memo posted at:  </a:t>
            </a:r>
            <a:r>
              <a:rPr lang="en-US" sz="1800" dirty="0">
                <a:hlinkClick r:id="rId2"/>
              </a:rPr>
              <a:t>http://www.gadoe.org/Curriculum-Instruction-and-Assessment/Assessment/Pages/Memoranda--</a:t>
            </a:r>
            <a:r>
              <a:rPr lang="en-US" sz="1800" dirty="0" smtClean="0">
                <a:hlinkClick r:id="rId2"/>
              </a:rPr>
              <a:t>Announcements.aspx</a:t>
            </a:r>
            <a:r>
              <a:rPr lang="en-US" sz="1800" dirty="0" smtClean="0"/>
              <a:t>   </a:t>
            </a:r>
            <a:endParaRPr lang="en-US" sz="1800"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86</a:t>
            </a:fld>
            <a:endParaRPr lang="en-US" dirty="0"/>
          </a:p>
        </p:txBody>
      </p:sp>
    </p:spTree>
    <p:extLst>
      <p:ext uri="{BB962C8B-B14F-4D97-AF65-F5344CB8AC3E}">
        <p14:creationId xmlns:p14="http://schemas.microsoft.com/office/powerpoint/2010/main" val="39007759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29" y="171054"/>
            <a:ext cx="6316630" cy="725239"/>
          </a:xfrm>
        </p:spPr>
        <p:txBody>
          <a:bodyPr>
            <a:normAutofit fontScale="90000"/>
          </a:bodyPr>
          <a:lstStyle/>
          <a:p>
            <a:r>
              <a:rPr lang="en-US" altLang="en-US" sz="3600" dirty="0"/>
              <a:t>ACCESS for ELLs </a:t>
            </a:r>
            <a:r>
              <a:rPr lang="en-US" altLang="en-US" sz="3600" dirty="0" smtClean="0"/>
              <a:t>&amp;</a:t>
            </a:r>
            <a:br>
              <a:rPr lang="en-US" altLang="en-US" sz="3600" dirty="0" smtClean="0"/>
            </a:br>
            <a:r>
              <a:rPr lang="en-US" altLang="en-US" sz="3600" dirty="0" smtClean="0"/>
              <a:t>Alternate </a:t>
            </a:r>
            <a:r>
              <a:rPr lang="en-US" altLang="en-US" sz="3600" dirty="0"/>
              <a:t>ACCESS for ELLs</a:t>
            </a:r>
            <a:endParaRPr lang="en-US" sz="3600" dirty="0"/>
          </a:p>
        </p:txBody>
      </p:sp>
      <p:sp>
        <p:nvSpPr>
          <p:cNvPr id="3" name="Content Placeholder 2"/>
          <p:cNvSpPr>
            <a:spLocks noGrp="1"/>
          </p:cNvSpPr>
          <p:nvPr>
            <p:ph idx="1"/>
          </p:nvPr>
        </p:nvSpPr>
        <p:spPr>
          <a:xfrm>
            <a:off x="175977" y="1056081"/>
            <a:ext cx="7886700" cy="4351338"/>
          </a:xfrm>
        </p:spPr>
        <p:txBody>
          <a:bodyPr>
            <a:normAutofit/>
          </a:bodyPr>
          <a:lstStyle/>
          <a:p>
            <a:pPr marL="0" indent="0">
              <a:buNone/>
            </a:pPr>
            <a:r>
              <a:rPr lang="en-US" sz="2400" b="1" dirty="0" smtClean="0"/>
              <a:t>Important Dates</a:t>
            </a:r>
          </a:p>
          <a:p>
            <a:pPr marL="0" indent="0">
              <a:buNone/>
            </a:pPr>
            <a:endParaRPr lang="en-US" sz="1800" b="1" dirty="0"/>
          </a:p>
          <a:p>
            <a:pPr marL="0" indent="0">
              <a:buNone/>
            </a:pPr>
            <a:endParaRPr lang="en-US" sz="2400" b="1"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30380562"/>
              </p:ext>
            </p:extLst>
          </p:nvPr>
        </p:nvGraphicFramePr>
        <p:xfrm>
          <a:off x="316884" y="1563092"/>
          <a:ext cx="7939877" cy="4469212"/>
        </p:xfrm>
        <a:graphic>
          <a:graphicData uri="http://schemas.openxmlformats.org/drawingml/2006/table">
            <a:tbl>
              <a:tblPr firstRow="1" firstCol="1" bandRow="1">
                <a:tableStyleId>{5C22544A-7EE6-4342-B048-85BDC9FD1C3A}</a:tableStyleId>
              </a:tblPr>
              <a:tblGrid>
                <a:gridCol w="5783439"/>
                <a:gridCol w="1078219"/>
                <a:gridCol w="1078219"/>
              </a:tblGrid>
              <a:tr h="239852">
                <a:tc gridSpan="3">
                  <a:txBody>
                    <a:bodyPr/>
                    <a:lstStyle/>
                    <a:p>
                      <a:pPr marL="0" marR="0" algn="ctr">
                        <a:spcBef>
                          <a:spcPts val="0"/>
                        </a:spcBef>
                        <a:spcAft>
                          <a:spcPts val="0"/>
                        </a:spcAft>
                      </a:pPr>
                      <a:r>
                        <a:rPr lang="en-US" sz="1200" dirty="0">
                          <a:solidFill>
                            <a:schemeClr val="tx1"/>
                          </a:solidFill>
                          <a:effectLst/>
                        </a:rPr>
                        <a:t>ACCESS </a:t>
                      </a:r>
                      <a:r>
                        <a:rPr lang="en-US" sz="1200" dirty="0" smtClean="0">
                          <a:solidFill>
                            <a:schemeClr val="tx1"/>
                          </a:solidFill>
                          <a:effectLst/>
                        </a:rPr>
                        <a:t>for ELLs Administration </a:t>
                      </a:r>
                      <a:r>
                        <a:rPr lang="en-US" sz="1200" dirty="0">
                          <a:solidFill>
                            <a:schemeClr val="tx1"/>
                          </a:solidFill>
                          <a:effectLst/>
                        </a:rPr>
                        <a:t>Dates (2015-2016)</a:t>
                      </a:r>
                      <a:endParaRPr lang="en-US" sz="1200" dirty="0">
                        <a:solidFill>
                          <a:schemeClr val="tx1"/>
                        </a:solidFill>
                        <a:effectLst/>
                        <a:latin typeface="Calibri"/>
                        <a:ea typeface="Calibri"/>
                        <a:cs typeface="Times New Roman"/>
                      </a:endParaRPr>
                    </a:p>
                  </a:txBody>
                  <a:tcPr marL="64597" marR="64597" marT="0" marB="0" anchor="b"/>
                </a:tc>
                <a:tc hMerge="1">
                  <a:txBody>
                    <a:bodyPr/>
                    <a:lstStyle/>
                    <a:p>
                      <a:endParaRPr lang="en-US"/>
                    </a:p>
                  </a:txBody>
                  <a:tcPr/>
                </a:tc>
                <a:tc hMerge="1">
                  <a:txBody>
                    <a:bodyPr/>
                    <a:lstStyle/>
                    <a:p>
                      <a:endParaRPr lang="en-US"/>
                    </a:p>
                  </a:txBody>
                  <a:tcPr/>
                </a:tc>
              </a:tr>
              <a:tr h="579642">
                <a:tc>
                  <a:txBody>
                    <a:bodyPr/>
                    <a:lstStyle/>
                    <a:p>
                      <a:pPr marL="0" marR="0" algn="ctr">
                        <a:spcBef>
                          <a:spcPts val="0"/>
                        </a:spcBef>
                        <a:spcAft>
                          <a:spcPts val="0"/>
                        </a:spcAft>
                      </a:pPr>
                      <a:r>
                        <a:rPr lang="en-US" sz="1200" dirty="0">
                          <a:solidFill>
                            <a:schemeClr val="tx1"/>
                          </a:solidFill>
                          <a:effectLst/>
                        </a:rPr>
                        <a:t>Description</a:t>
                      </a:r>
                      <a:endParaRPr lang="en-US" sz="1200" dirty="0">
                        <a:solidFill>
                          <a:schemeClr val="tx1"/>
                        </a:solidFill>
                        <a:effectLst/>
                        <a:latin typeface="Calibri"/>
                        <a:ea typeface="Calibri"/>
                        <a:cs typeface="Times New Roman"/>
                      </a:endParaRPr>
                    </a:p>
                  </a:txBody>
                  <a:tcPr marL="64597" marR="64597" marT="0" marB="0" anchor="ctr">
                    <a:solidFill>
                      <a:schemeClr val="accent1">
                        <a:lumMod val="40000"/>
                        <a:lumOff val="60000"/>
                      </a:schemeClr>
                    </a:solidFill>
                  </a:tcPr>
                </a:tc>
                <a:tc>
                  <a:txBody>
                    <a:bodyPr/>
                    <a:lstStyle/>
                    <a:p>
                      <a:pPr marL="0" marR="0" algn="ctr">
                        <a:spcBef>
                          <a:spcPts val="0"/>
                        </a:spcBef>
                        <a:spcAft>
                          <a:spcPts val="0"/>
                        </a:spcAft>
                      </a:pPr>
                      <a:r>
                        <a:rPr lang="en-US" sz="1200" b="1" dirty="0">
                          <a:solidFill>
                            <a:schemeClr val="tx1"/>
                          </a:solidFill>
                          <a:effectLst/>
                        </a:rPr>
                        <a:t>Start Date</a:t>
                      </a:r>
                      <a:endParaRPr lang="en-US" sz="1200" b="1" dirty="0">
                        <a:solidFill>
                          <a:schemeClr val="tx1"/>
                        </a:solidFill>
                        <a:effectLst/>
                        <a:latin typeface="Calibri"/>
                        <a:ea typeface="Calibri"/>
                        <a:cs typeface="Times New Roman"/>
                      </a:endParaRPr>
                    </a:p>
                  </a:txBody>
                  <a:tcPr marL="64597" marR="64597" marT="0" marB="0" anchor="ctr">
                    <a:solidFill>
                      <a:schemeClr val="accent1">
                        <a:lumMod val="40000"/>
                        <a:lumOff val="60000"/>
                      </a:schemeClr>
                    </a:solidFill>
                  </a:tcPr>
                </a:tc>
                <a:tc>
                  <a:txBody>
                    <a:bodyPr/>
                    <a:lstStyle/>
                    <a:p>
                      <a:pPr marL="0" marR="0" algn="ctr">
                        <a:spcBef>
                          <a:spcPts val="0"/>
                        </a:spcBef>
                        <a:spcAft>
                          <a:spcPts val="0"/>
                        </a:spcAft>
                      </a:pPr>
                      <a:r>
                        <a:rPr lang="en-US" sz="1200" b="1" dirty="0">
                          <a:solidFill>
                            <a:schemeClr val="tx1"/>
                          </a:solidFill>
                          <a:effectLst/>
                        </a:rPr>
                        <a:t>End Date</a:t>
                      </a:r>
                      <a:endParaRPr lang="en-US" sz="1200" b="1" dirty="0">
                        <a:solidFill>
                          <a:schemeClr val="tx1"/>
                        </a:solidFill>
                        <a:effectLst/>
                        <a:latin typeface="Calibri"/>
                        <a:ea typeface="Calibri"/>
                        <a:cs typeface="Times New Roman"/>
                      </a:endParaRPr>
                    </a:p>
                  </a:txBody>
                  <a:tcPr marL="64597" marR="64597" marT="0" marB="0" anchor="ctr">
                    <a:solidFill>
                      <a:schemeClr val="accent1">
                        <a:lumMod val="40000"/>
                        <a:lumOff val="60000"/>
                      </a:schemeClr>
                    </a:solidFill>
                  </a:tcPr>
                </a:tc>
              </a:tr>
              <a:tr h="319803">
                <a:tc>
                  <a:txBody>
                    <a:bodyPr/>
                    <a:lstStyle/>
                    <a:p>
                      <a:pPr marL="0" marR="0">
                        <a:spcBef>
                          <a:spcPts val="0"/>
                        </a:spcBef>
                        <a:spcAft>
                          <a:spcPts val="0"/>
                        </a:spcAft>
                      </a:pPr>
                      <a:r>
                        <a:rPr lang="en-US" sz="1200" dirty="0">
                          <a:solidFill>
                            <a:srgbClr val="FF0000"/>
                          </a:solidFill>
                          <a:effectLst/>
                        </a:rPr>
                        <a:t>Test Materials Ordering</a:t>
                      </a:r>
                      <a:endParaRPr lang="en-US" sz="1200"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10/12/2015</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11/30/2015</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r>
              <a:tr h="319803">
                <a:tc>
                  <a:txBody>
                    <a:bodyPr/>
                    <a:lstStyle/>
                    <a:p>
                      <a:pPr marL="0" marR="0">
                        <a:spcBef>
                          <a:spcPts val="0"/>
                        </a:spcBef>
                        <a:spcAft>
                          <a:spcPts val="0"/>
                        </a:spcAft>
                      </a:pPr>
                      <a:r>
                        <a:rPr lang="en-US" sz="1200" dirty="0">
                          <a:solidFill>
                            <a:srgbClr val="FF0000"/>
                          </a:solidFill>
                          <a:effectLst/>
                        </a:rPr>
                        <a:t>Pre-ID Files </a:t>
                      </a:r>
                      <a:r>
                        <a:rPr lang="en-US" sz="1200" dirty="0" smtClean="0">
                          <a:solidFill>
                            <a:srgbClr val="FF0000"/>
                          </a:solidFill>
                          <a:effectLst/>
                        </a:rPr>
                        <a:t>from local systems to Data Recognition</a:t>
                      </a:r>
                      <a:r>
                        <a:rPr lang="en-US" sz="1200" baseline="0" dirty="0" smtClean="0">
                          <a:solidFill>
                            <a:srgbClr val="FF0000"/>
                          </a:solidFill>
                          <a:effectLst/>
                        </a:rPr>
                        <a:t> Corporation (</a:t>
                      </a:r>
                      <a:r>
                        <a:rPr lang="en-US" sz="1200" dirty="0" smtClean="0">
                          <a:solidFill>
                            <a:srgbClr val="FF0000"/>
                          </a:solidFill>
                          <a:effectLst/>
                        </a:rPr>
                        <a:t>DRC) </a:t>
                      </a:r>
                      <a:endParaRPr lang="en-US" sz="1200"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10/12/2015</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11/30/2015</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r>
              <a:tr h="319803">
                <a:tc>
                  <a:txBody>
                    <a:bodyPr/>
                    <a:lstStyle/>
                    <a:p>
                      <a:pPr marL="0" marR="0">
                        <a:spcBef>
                          <a:spcPts val="0"/>
                        </a:spcBef>
                        <a:spcAft>
                          <a:spcPts val="0"/>
                        </a:spcAft>
                      </a:pPr>
                      <a:r>
                        <a:rPr lang="en-US" sz="1200" dirty="0">
                          <a:solidFill>
                            <a:schemeClr val="tx1"/>
                          </a:solidFill>
                          <a:effectLst/>
                        </a:rPr>
                        <a:t>Online Test </a:t>
                      </a:r>
                      <a:r>
                        <a:rPr lang="en-US" sz="1200" dirty="0" smtClean="0">
                          <a:solidFill>
                            <a:schemeClr val="tx1"/>
                          </a:solidFill>
                          <a:effectLst/>
                        </a:rPr>
                        <a:t>Setup</a:t>
                      </a:r>
                      <a:r>
                        <a:rPr lang="en-US" sz="1200" baseline="0" dirty="0" smtClean="0">
                          <a:solidFill>
                            <a:schemeClr val="tx1"/>
                          </a:solidFill>
                          <a:effectLst/>
                        </a:rPr>
                        <a:t> Available</a:t>
                      </a:r>
                      <a:endParaRPr lang="en-US" sz="1200"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12/18/2015</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3/4/2016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r>
              <a:tr h="279827">
                <a:tc>
                  <a:txBody>
                    <a:bodyPr/>
                    <a:lstStyle/>
                    <a:p>
                      <a:pPr marL="0" marR="0">
                        <a:spcBef>
                          <a:spcPts val="0"/>
                        </a:spcBef>
                        <a:spcAft>
                          <a:spcPts val="0"/>
                        </a:spcAft>
                      </a:pPr>
                      <a:r>
                        <a:rPr lang="en-US" sz="1200" dirty="0" smtClean="0">
                          <a:solidFill>
                            <a:schemeClr val="tx1"/>
                          </a:solidFill>
                          <a:effectLst/>
                        </a:rPr>
                        <a:t>Test Materials Arrive</a:t>
                      </a:r>
                      <a:endParaRPr lang="en-US" sz="1200"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smtClean="0">
                          <a:solidFill>
                            <a:schemeClr val="tx1"/>
                          </a:solidFill>
                          <a:effectLst/>
                        </a:rPr>
                        <a:t>1/5/2016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1/5/2016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r>
              <a:tr h="279827">
                <a:tc>
                  <a:txBody>
                    <a:bodyPr/>
                    <a:lstStyle/>
                    <a:p>
                      <a:pPr marL="0" marR="0">
                        <a:spcBef>
                          <a:spcPts val="0"/>
                        </a:spcBef>
                        <a:spcAft>
                          <a:spcPts val="0"/>
                        </a:spcAft>
                      </a:pPr>
                      <a:r>
                        <a:rPr lang="en-US" sz="1200" dirty="0" smtClean="0">
                          <a:solidFill>
                            <a:srgbClr val="FF0000"/>
                          </a:solidFill>
                          <a:effectLst/>
                        </a:rPr>
                        <a:t>Georgia ACCESS for ELLs</a:t>
                      </a:r>
                      <a:r>
                        <a:rPr lang="en-US" sz="1200" baseline="0" dirty="0" smtClean="0">
                          <a:solidFill>
                            <a:srgbClr val="FF0000"/>
                          </a:solidFill>
                          <a:effectLst/>
                        </a:rPr>
                        <a:t> State Testing Window</a:t>
                      </a:r>
                      <a:endParaRPr lang="en-US" sz="1200"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1/19/2016</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3/4/2016</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r>
              <a:tr h="279827">
                <a:tc>
                  <a:txBody>
                    <a:bodyPr/>
                    <a:lstStyle/>
                    <a:p>
                      <a:pPr marL="0" marR="0">
                        <a:spcBef>
                          <a:spcPts val="0"/>
                        </a:spcBef>
                        <a:spcAft>
                          <a:spcPts val="0"/>
                        </a:spcAft>
                      </a:pPr>
                      <a:r>
                        <a:rPr lang="en-US" sz="1200" dirty="0">
                          <a:solidFill>
                            <a:schemeClr val="tx1"/>
                          </a:solidFill>
                          <a:effectLst/>
                        </a:rPr>
                        <a:t>Additional Test Material Window</a:t>
                      </a:r>
                      <a:endParaRPr lang="en-US" sz="1200"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1/6/2016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2/26/2016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r>
              <a:tr h="305569">
                <a:tc>
                  <a:txBody>
                    <a:bodyPr/>
                    <a:lstStyle/>
                    <a:p>
                      <a:pPr marL="0" marR="0">
                        <a:spcBef>
                          <a:spcPts val="0"/>
                        </a:spcBef>
                        <a:spcAft>
                          <a:spcPts val="0"/>
                        </a:spcAft>
                      </a:pPr>
                      <a:r>
                        <a:rPr lang="en-US" sz="1200" dirty="0">
                          <a:solidFill>
                            <a:srgbClr val="FF0000"/>
                          </a:solidFill>
                          <a:effectLst/>
                        </a:rPr>
                        <a:t>Districts Ship Completed Test Material to DRC </a:t>
                      </a:r>
                      <a:endParaRPr lang="en-US" sz="1200"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smtClean="0">
                          <a:solidFill>
                            <a:srgbClr val="FF0000"/>
                          </a:solidFill>
                          <a:effectLst/>
                        </a:rPr>
                        <a:t>No</a:t>
                      </a:r>
                      <a:r>
                        <a:rPr lang="en-US" sz="1200" b="1" baseline="0" dirty="0" smtClean="0">
                          <a:solidFill>
                            <a:srgbClr val="FF0000"/>
                          </a:solidFill>
                          <a:effectLst/>
                        </a:rPr>
                        <a:t> Later Than </a:t>
                      </a:r>
                      <a:r>
                        <a:rPr lang="en-US" sz="1200" b="1" dirty="0" smtClean="0">
                          <a:solidFill>
                            <a:srgbClr val="FF0000"/>
                          </a:solidFill>
                          <a:effectLst/>
                        </a:rPr>
                        <a:t>3/11/2016</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r>
              <a:tr h="305569">
                <a:tc>
                  <a:txBody>
                    <a:bodyPr/>
                    <a:lstStyle/>
                    <a:p>
                      <a:pPr marL="0" marR="0">
                        <a:spcBef>
                          <a:spcPts val="0"/>
                        </a:spcBef>
                        <a:spcAft>
                          <a:spcPts val="0"/>
                        </a:spcAft>
                      </a:pPr>
                      <a:r>
                        <a:rPr lang="en-US" sz="1200" dirty="0">
                          <a:solidFill>
                            <a:schemeClr val="tx1"/>
                          </a:solidFill>
                          <a:effectLst/>
                        </a:rPr>
                        <a:t>All Test Material Received at DRC</a:t>
                      </a:r>
                      <a:endParaRPr lang="en-US" sz="1200"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smtClean="0">
                          <a:solidFill>
                            <a:schemeClr val="tx1"/>
                          </a:solidFill>
                          <a:effectLst/>
                        </a:rPr>
                        <a:t>No Later Than 3/18/2016</a:t>
                      </a:r>
                      <a:endParaRPr lang="en-US" sz="1200" b="1" dirty="0">
                        <a:solidFill>
                          <a:schemeClr val="tx1"/>
                        </a:solidFill>
                        <a:effectLst/>
                        <a:latin typeface="+mn-lt"/>
                        <a:ea typeface="Calibri"/>
                        <a:cs typeface="Times New Roman"/>
                      </a:endParaRPr>
                    </a:p>
                  </a:txBody>
                  <a:tcPr marL="64597" marR="64597" marT="0" marB="0" anchor="b">
                    <a:solidFill>
                      <a:schemeClr val="accent1">
                        <a:lumMod val="40000"/>
                        <a:lumOff val="60000"/>
                      </a:schemeClr>
                    </a:solidFill>
                  </a:tcPr>
                </a:tc>
              </a:tr>
              <a:tr h="279827">
                <a:tc>
                  <a:txBody>
                    <a:bodyPr/>
                    <a:lstStyle/>
                    <a:p>
                      <a:pPr marL="0" marR="0">
                        <a:spcBef>
                          <a:spcPts val="0"/>
                        </a:spcBef>
                        <a:spcAft>
                          <a:spcPts val="0"/>
                        </a:spcAft>
                      </a:pPr>
                      <a:r>
                        <a:rPr lang="en-US" sz="1200" dirty="0">
                          <a:solidFill>
                            <a:schemeClr val="tx1"/>
                          </a:solidFill>
                          <a:effectLst/>
                        </a:rPr>
                        <a:t>Pre-Reporting Data Validation </a:t>
                      </a:r>
                      <a:r>
                        <a:rPr lang="en-US" sz="1200" dirty="0" smtClean="0">
                          <a:solidFill>
                            <a:schemeClr val="tx1"/>
                          </a:solidFill>
                          <a:effectLst/>
                        </a:rPr>
                        <a:t>Window for local systems</a:t>
                      </a:r>
                      <a:endParaRPr lang="en-US" sz="1200"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4/4/2016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4/15/2016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r>
              <a:tr h="279827">
                <a:tc>
                  <a:txBody>
                    <a:bodyPr/>
                    <a:lstStyle/>
                    <a:p>
                      <a:pPr marL="0" marR="0">
                        <a:spcBef>
                          <a:spcPts val="0"/>
                        </a:spcBef>
                        <a:spcAft>
                          <a:spcPts val="0"/>
                        </a:spcAft>
                      </a:pPr>
                      <a:r>
                        <a:rPr lang="en-US" sz="1200" dirty="0">
                          <a:solidFill>
                            <a:srgbClr val="FF0000"/>
                          </a:solidFill>
                          <a:effectLst/>
                        </a:rPr>
                        <a:t>Districts Receive Reports - Printed and Online (On or Before)</a:t>
                      </a:r>
                      <a:endParaRPr lang="en-US" sz="1200"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5/2/2016</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rgbClr val="FF0000"/>
                          </a:solidFill>
                          <a:effectLst/>
                        </a:rPr>
                        <a:t>5/2/2016</a:t>
                      </a:r>
                      <a:endParaRPr lang="en-US" sz="1200" b="1" dirty="0">
                        <a:solidFill>
                          <a:srgbClr val="FF0000"/>
                        </a:solidFill>
                        <a:effectLst/>
                        <a:latin typeface="Calibri"/>
                        <a:ea typeface="Calibri"/>
                        <a:cs typeface="Times New Roman"/>
                      </a:endParaRPr>
                    </a:p>
                  </a:txBody>
                  <a:tcPr marL="64597" marR="64597" marT="0" marB="0" anchor="b">
                    <a:solidFill>
                      <a:schemeClr val="accent1">
                        <a:lumMod val="40000"/>
                        <a:lumOff val="60000"/>
                      </a:schemeClr>
                    </a:solidFill>
                  </a:tcPr>
                </a:tc>
              </a:tr>
              <a:tr h="279827">
                <a:tc>
                  <a:txBody>
                    <a:bodyPr/>
                    <a:lstStyle/>
                    <a:p>
                      <a:pPr marL="0" marR="0">
                        <a:spcBef>
                          <a:spcPts val="0"/>
                        </a:spcBef>
                        <a:spcAft>
                          <a:spcPts val="0"/>
                        </a:spcAft>
                      </a:pPr>
                      <a:r>
                        <a:rPr lang="en-US" sz="1200" dirty="0">
                          <a:solidFill>
                            <a:schemeClr val="tx1"/>
                          </a:solidFill>
                          <a:effectLst/>
                        </a:rPr>
                        <a:t>Post-Reporting Data Validation Window</a:t>
                      </a:r>
                      <a:endParaRPr lang="en-US" sz="1200"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5/2/2016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5/13/2016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r>
              <a:tr h="279827">
                <a:tc>
                  <a:txBody>
                    <a:bodyPr/>
                    <a:lstStyle/>
                    <a:p>
                      <a:pPr marL="0" marR="0">
                        <a:spcBef>
                          <a:spcPts val="0"/>
                        </a:spcBef>
                        <a:spcAft>
                          <a:spcPts val="0"/>
                        </a:spcAft>
                      </a:pPr>
                      <a:r>
                        <a:rPr lang="en-US" sz="1200" dirty="0">
                          <a:solidFill>
                            <a:schemeClr val="tx1"/>
                          </a:solidFill>
                          <a:effectLst/>
                        </a:rPr>
                        <a:t>Final Data </a:t>
                      </a:r>
                      <a:r>
                        <a:rPr lang="en-US" sz="1200" dirty="0" smtClean="0">
                          <a:solidFill>
                            <a:schemeClr val="tx1"/>
                          </a:solidFill>
                          <a:effectLst/>
                        </a:rPr>
                        <a:t>Available</a:t>
                      </a:r>
                      <a:endParaRPr lang="en-US" sz="1200"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5/26/2016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c>
                  <a:txBody>
                    <a:bodyPr/>
                    <a:lstStyle/>
                    <a:p>
                      <a:pPr marL="0" marR="0" algn="r">
                        <a:spcBef>
                          <a:spcPts val="0"/>
                        </a:spcBef>
                        <a:spcAft>
                          <a:spcPts val="0"/>
                        </a:spcAft>
                      </a:pPr>
                      <a:r>
                        <a:rPr lang="en-US" sz="1200" b="1" dirty="0">
                          <a:solidFill>
                            <a:schemeClr val="tx1"/>
                          </a:solidFill>
                          <a:effectLst/>
                        </a:rPr>
                        <a:t>5/26/2016</a:t>
                      </a:r>
                      <a:endParaRPr lang="en-US" sz="1200" b="1" dirty="0">
                        <a:solidFill>
                          <a:schemeClr val="tx1"/>
                        </a:solidFill>
                        <a:effectLst/>
                        <a:latin typeface="Calibri"/>
                        <a:ea typeface="Calibri"/>
                        <a:cs typeface="Times New Roman"/>
                      </a:endParaRPr>
                    </a:p>
                  </a:txBody>
                  <a:tcPr marL="64597" marR="64597" marT="0" marB="0" anchor="b">
                    <a:solidFill>
                      <a:schemeClr val="accent1">
                        <a:lumMod val="40000"/>
                        <a:lumOff val="60000"/>
                      </a:schemeClr>
                    </a:solidFill>
                  </a:tcPr>
                </a:tc>
              </a:tr>
            </a:tbl>
          </a:graphicData>
        </a:graphic>
      </p:graphicFrame>
    </p:spTree>
    <p:extLst>
      <p:ext uri="{BB962C8B-B14F-4D97-AF65-F5344CB8AC3E}">
        <p14:creationId xmlns:p14="http://schemas.microsoft.com/office/powerpoint/2010/main" val="87928326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28155" y="247273"/>
            <a:ext cx="7723768" cy="533400"/>
          </a:xfrm>
        </p:spPr>
        <p:txBody>
          <a:bodyPr>
            <a:noAutofit/>
          </a:bodyPr>
          <a:lstStyle/>
          <a:p>
            <a:r>
              <a:rPr lang="en-US" altLang="en-US" sz="3600" dirty="0" smtClean="0"/>
              <a:t>Georgia Alternate Assessment (GAA)</a:t>
            </a:r>
          </a:p>
        </p:txBody>
      </p:sp>
      <p:sp>
        <p:nvSpPr>
          <p:cNvPr id="100355" name="Content Placeholder 2"/>
          <p:cNvSpPr>
            <a:spLocks noGrp="1"/>
          </p:cNvSpPr>
          <p:nvPr>
            <p:ph idx="1"/>
          </p:nvPr>
        </p:nvSpPr>
        <p:spPr>
          <a:xfrm>
            <a:off x="110812" y="1250489"/>
            <a:ext cx="8009605" cy="4925085"/>
          </a:xfrm>
        </p:spPr>
        <p:txBody>
          <a:bodyPr>
            <a:noAutofit/>
          </a:bodyPr>
          <a:lstStyle/>
          <a:p>
            <a:pPr>
              <a:defRPr/>
            </a:pPr>
            <a:r>
              <a:rPr lang="en-US" sz="1700" dirty="0" smtClean="0"/>
              <a:t>The GAA continues </a:t>
            </a:r>
            <a:r>
              <a:rPr lang="en-US" sz="1700" dirty="0"/>
              <a:t>in its current form in </a:t>
            </a:r>
            <a:r>
              <a:rPr lang="en-US" sz="1700" dirty="0" smtClean="0"/>
              <a:t>2015-2016</a:t>
            </a:r>
          </a:p>
          <a:p>
            <a:pPr>
              <a:defRPr/>
            </a:pPr>
            <a:r>
              <a:rPr lang="en-US" sz="1700" dirty="0" smtClean="0"/>
              <a:t>Our annual fall trainings are scheduled for August 19, 20, 26, and 27.</a:t>
            </a:r>
          </a:p>
          <a:p>
            <a:pPr lvl="1">
              <a:defRPr/>
            </a:pPr>
            <a:r>
              <a:rPr lang="en-US" sz="1200" dirty="0"/>
              <a:t>Memo posted at:  </a:t>
            </a:r>
            <a:r>
              <a:rPr lang="en-US" sz="1200" dirty="0">
                <a:hlinkClick r:id="rId2"/>
              </a:rPr>
              <a:t>http://www.gadoe.org/Curriculum-Instruction-and-Assessment/Assessment/Pages/Memoranda--</a:t>
            </a:r>
            <a:r>
              <a:rPr lang="en-US" sz="1200" dirty="0" smtClean="0">
                <a:hlinkClick r:id="rId2"/>
              </a:rPr>
              <a:t>Announcements.aspx</a:t>
            </a:r>
            <a:r>
              <a:rPr lang="en-US" sz="1200" dirty="0" smtClean="0"/>
              <a:t> </a:t>
            </a:r>
          </a:p>
          <a:p>
            <a:pPr>
              <a:defRPr/>
            </a:pPr>
            <a:r>
              <a:rPr lang="en-US" sz="1700" dirty="0" smtClean="0">
                <a:solidFill>
                  <a:srgbClr val="7030A0"/>
                </a:solidFill>
              </a:rPr>
              <a:t>The GaDOE Policy Division has determined that HB 91 DOES apply to high school GAA students who are seeking a regular diploma.  As a result, the assessment requirement for diploma eligibility no longer applies.  </a:t>
            </a:r>
            <a:r>
              <a:rPr lang="en-US" sz="1700" b="1" dirty="0" smtClean="0">
                <a:solidFill>
                  <a:srgbClr val="7030A0"/>
                </a:solidFill>
              </a:rPr>
              <a:t>Retest administrations are no longer necessary or available for either current or former students.</a:t>
            </a:r>
          </a:p>
          <a:p>
            <a:pPr marL="457200" lvl="1" indent="0" algn="ctr">
              <a:buNone/>
              <a:defRPr/>
            </a:pPr>
            <a:r>
              <a:rPr lang="en-US" sz="1800" b="1" dirty="0">
                <a:solidFill>
                  <a:srgbClr val="FF0000"/>
                </a:solidFill>
              </a:rPr>
              <a:t>The GAA is still required for grade 11 first-time test takers</a:t>
            </a:r>
            <a:endParaRPr lang="en-US" sz="1100" b="1" dirty="0">
              <a:solidFill>
                <a:srgbClr val="FF0000"/>
              </a:solidFill>
            </a:endParaRPr>
          </a:p>
          <a:p>
            <a:pPr>
              <a:defRPr/>
            </a:pPr>
            <a:r>
              <a:rPr lang="en-US" sz="1700" dirty="0" smtClean="0"/>
              <a:t>Student work becomes secure test material once it has been placed in the assessment binder as a piece of evidence. </a:t>
            </a:r>
          </a:p>
          <a:p>
            <a:pPr>
              <a:defRPr/>
            </a:pPr>
            <a:r>
              <a:rPr lang="en-US" sz="1700" dirty="0" smtClean="0"/>
              <a:t>The required Validation Form </a:t>
            </a:r>
            <a:r>
              <a:rPr lang="en-US" sz="1700" b="1" dirty="0" smtClean="0"/>
              <a:t>must</a:t>
            </a:r>
            <a:r>
              <a:rPr lang="en-US" sz="1700" dirty="0" smtClean="0"/>
              <a:t> be completed (this includes affirming each item on the “checklist” that appears) and signed by both the person submitting the portfolio and the building administrator. </a:t>
            </a:r>
          </a:p>
          <a:p>
            <a:pPr>
              <a:defRPr/>
            </a:pPr>
            <a:r>
              <a:rPr lang="en-US" sz="1700" dirty="0" smtClean="0"/>
              <a:t>Binders and other materials will arrive beginning in late August.  Return shipping labels and instructions for returning portfolios will be included with a second shipment of materials in February.</a:t>
            </a:r>
          </a:p>
          <a:p>
            <a:pPr lvl="1">
              <a:defRPr/>
            </a:pPr>
            <a:r>
              <a:rPr lang="en-US" sz="1300" dirty="0" smtClean="0"/>
              <a:t>You may notice a change in binder colors (a different shade of blue) this year.</a:t>
            </a:r>
          </a:p>
          <a:p>
            <a:pPr marL="0" indent="0">
              <a:buFont typeface="Arial" charset="0"/>
              <a:buNone/>
              <a:defRPr/>
            </a:pPr>
            <a:endParaRPr lang="en-US" sz="1400" dirty="0" smtClean="0"/>
          </a:p>
          <a:p>
            <a:pPr>
              <a:defRPr/>
            </a:pPr>
            <a:endParaRPr lang="en-US" sz="1400" dirty="0" smtClean="0"/>
          </a:p>
          <a:p>
            <a:pPr>
              <a:buFont typeface="Arial" charset="0"/>
              <a:buNone/>
              <a:defRPr/>
            </a:pPr>
            <a:endParaRPr lang="en-US" sz="14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384B6F58-8161-4B4A-A4E2-C4AC4669180E}" type="slidenum">
              <a:rPr lang="en-US" smtClean="0">
                <a:solidFill>
                  <a:prstClr val="black"/>
                </a:solidFill>
              </a:rPr>
              <a:pPr>
                <a:defRPr/>
              </a:pPr>
              <a:t>88</a:t>
            </a:fld>
            <a:endParaRPr lang="en-US" dirty="0">
              <a:solidFill>
                <a:prstClr val="black"/>
              </a:solidFill>
            </a:endParaRPr>
          </a:p>
        </p:txBody>
      </p:sp>
    </p:spTree>
    <p:extLst>
      <p:ext uri="{BB962C8B-B14F-4D97-AF65-F5344CB8AC3E}">
        <p14:creationId xmlns:p14="http://schemas.microsoft.com/office/powerpoint/2010/main" val="388528308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a:xfrm>
            <a:off x="156944" y="321476"/>
            <a:ext cx="6574665" cy="533400"/>
          </a:xfrm>
        </p:spPr>
        <p:txBody>
          <a:bodyPr>
            <a:noAutofit/>
          </a:bodyPr>
          <a:lstStyle/>
          <a:p>
            <a:pPr eaLnBrk="1" hangingPunct="1"/>
            <a:r>
              <a:rPr lang="en-US" altLang="en-US" sz="3200" dirty="0" smtClean="0"/>
              <a:t>Georgia Kindergarten Inventory of Developing Skills (GKIDS)</a:t>
            </a:r>
          </a:p>
        </p:txBody>
      </p:sp>
      <p:sp>
        <p:nvSpPr>
          <p:cNvPr id="149507" name="Content Placeholder 7"/>
          <p:cNvSpPr>
            <a:spLocks noGrp="1"/>
          </p:cNvSpPr>
          <p:nvPr>
            <p:ph idx="1"/>
          </p:nvPr>
        </p:nvSpPr>
        <p:spPr>
          <a:xfrm>
            <a:off x="238832" y="1474155"/>
            <a:ext cx="8229600" cy="4953000"/>
          </a:xfrm>
        </p:spPr>
        <p:txBody>
          <a:bodyPr>
            <a:normAutofit lnSpcReduction="10000"/>
          </a:bodyPr>
          <a:lstStyle/>
          <a:p>
            <a:pPr eaLnBrk="1" hangingPunct="1"/>
            <a:r>
              <a:rPr lang="en-US" altLang="en-US" sz="2000" dirty="0" smtClean="0"/>
              <a:t>GKIDS continues in its current form in 2015-2016.  The GKIDS website opened on August 3.</a:t>
            </a:r>
          </a:p>
          <a:p>
            <a:pPr eaLnBrk="1" hangingPunct="1"/>
            <a:r>
              <a:rPr lang="en-US" altLang="en-US" sz="2000" dirty="0" smtClean="0"/>
              <a:t>Teachers should contact the school coordinator first and then the system test coordinator for assistance with GKIDS.</a:t>
            </a:r>
          </a:p>
          <a:p>
            <a:pPr eaLnBrk="1" hangingPunct="1"/>
            <a:r>
              <a:rPr lang="en-US" altLang="en-US" sz="2000" dirty="0" smtClean="0"/>
              <a:t>Teachers should enter student information into the website in a timely manner. </a:t>
            </a:r>
          </a:p>
          <a:p>
            <a:pPr eaLnBrk="1" hangingPunct="1"/>
            <a:r>
              <a:rPr lang="en-US" altLang="en-US" sz="2000" dirty="0" smtClean="0"/>
              <a:t>Students who transfer from a school/classroom should be released through the GKIDS website so they can be acquired by the new teacher.</a:t>
            </a:r>
          </a:p>
          <a:p>
            <a:pPr eaLnBrk="1" hangingPunct="1"/>
            <a:r>
              <a:rPr lang="en-US" altLang="en-US" sz="2000" dirty="0" smtClean="0"/>
              <a:t>GTID issues should be addressed with the school student database contact and/or the GaDOE Technology Services Division.</a:t>
            </a:r>
          </a:p>
          <a:p>
            <a:pPr eaLnBrk="1" hangingPunct="1"/>
            <a:r>
              <a:rPr lang="en-US" altLang="en-US" sz="2000" dirty="0" smtClean="0"/>
              <a:t>There is not a state-mandated baseline or end of year summary of required elements.</a:t>
            </a:r>
          </a:p>
          <a:p>
            <a:pPr eaLnBrk="1" hangingPunct="1"/>
            <a:r>
              <a:rPr lang="en-US" altLang="en-US" sz="2000" dirty="0" smtClean="0"/>
              <a:t>Teachers are responsible for students’ end of year reports prior to the end of the administration window in May.</a:t>
            </a:r>
          </a:p>
          <a:p>
            <a:pPr eaLnBrk="1" hangingPunct="1"/>
            <a:r>
              <a:rPr lang="en-US" altLang="en-US" sz="2000" dirty="0" smtClean="0"/>
              <a:t>A mid-year data file will again be available in January 2016.</a:t>
            </a:r>
          </a:p>
          <a:p>
            <a:pPr eaLnBrk="1" hangingPunct="1"/>
            <a:endParaRPr lang="en-US" altLang="en-US" sz="2000" dirty="0" smtClean="0"/>
          </a:p>
          <a:p>
            <a:pPr eaLnBrk="1" hangingPunct="1"/>
            <a:endParaRPr lang="en-US" altLang="en-US" sz="2000" dirty="0" smtClean="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F25AE39A-9928-45F3-A5FC-A75D608111CC}" type="slidenum">
              <a:rPr lang="en-US" smtClean="0">
                <a:solidFill>
                  <a:prstClr val="black"/>
                </a:solidFill>
              </a:rPr>
              <a:pPr>
                <a:defRPr/>
              </a:pPr>
              <a:t>89</a:t>
            </a:fld>
            <a:endParaRPr lang="en-US" dirty="0">
              <a:solidFill>
                <a:prstClr val="black"/>
              </a:solidFill>
            </a:endParaRPr>
          </a:p>
        </p:txBody>
      </p:sp>
    </p:spTree>
    <p:extLst>
      <p:ext uri="{BB962C8B-B14F-4D97-AF65-F5344CB8AC3E}">
        <p14:creationId xmlns:p14="http://schemas.microsoft.com/office/powerpoint/2010/main" val="4161310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76200" y="304800"/>
            <a:ext cx="8915400" cy="457200"/>
          </a:xfrm>
        </p:spPr>
        <p:txBody>
          <a:bodyPr>
            <a:normAutofit fontScale="90000"/>
          </a:bodyPr>
          <a:lstStyle/>
          <a:p>
            <a:pPr eaLnBrk="1" hangingPunct="1"/>
            <a:r>
              <a:rPr lang="en-US" altLang="en-US" sz="3200" dirty="0" smtClean="0"/>
              <a:t>Accountability</a:t>
            </a:r>
            <a:br>
              <a:rPr lang="en-US" altLang="en-US" sz="3200" dirty="0" smtClean="0"/>
            </a:br>
            <a:r>
              <a:rPr lang="en-US" altLang="en-US" sz="3200" dirty="0" smtClean="0"/>
              <a:t>Contact Information</a:t>
            </a:r>
          </a:p>
        </p:txBody>
      </p:sp>
      <p:sp>
        <p:nvSpPr>
          <p:cNvPr id="3" name="Content Placeholder 2"/>
          <p:cNvSpPr>
            <a:spLocks noGrp="1"/>
          </p:cNvSpPr>
          <p:nvPr>
            <p:ph sz="half" idx="1"/>
          </p:nvPr>
        </p:nvSpPr>
        <p:spPr>
          <a:xfrm>
            <a:off x="0" y="1293898"/>
            <a:ext cx="4724400" cy="4525962"/>
          </a:xfrm>
        </p:spPr>
        <p:txBody>
          <a:bodyPr>
            <a:normAutofit/>
          </a:bodyPr>
          <a:lstStyle/>
          <a:p>
            <a:pPr indent="0" eaLnBrk="1" hangingPunct="1">
              <a:buFont typeface="Arial" charset="0"/>
              <a:buNone/>
              <a:defRPr/>
            </a:pPr>
            <a:endParaRPr lang="en-US" sz="1800" b="1" dirty="0"/>
          </a:p>
          <a:p>
            <a:pPr eaLnBrk="1" hangingPunct="1">
              <a:buFont typeface="Arial" charset="0"/>
              <a:buNone/>
              <a:defRPr/>
            </a:pPr>
            <a:endParaRPr lang="en-US" sz="2000" dirty="0"/>
          </a:p>
        </p:txBody>
      </p:sp>
      <p:sp>
        <p:nvSpPr>
          <p:cNvPr id="5" name="Slide Number Placeholder 4"/>
          <p:cNvSpPr>
            <a:spLocks noGrp="1"/>
          </p:cNvSpPr>
          <p:nvPr>
            <p:ph type="sldNum" sz="quarter" idx="4294967295"/>
          </p:nvPr>
        </p:nvSpPr>
        <p:spPr>
          <a:xfrm>
            <a:off x="8077200" y="6356350"/>
            <a:ext cx="609600" cy="365125"/>
          </a:xfrm>
          <a:prstGeom prst="rect">
            <a:avLst/>
          </a:prstGeom>
        </p:spPr>
        <p:txBody>
          <a:bodyPr/>
          <a:lstStyle/>
          <a:p>
            <a:pPr>
              <a:defRPr/>
            </a:pPr>
            <a:fld id="{5C9C6079-DB69-4954-B3A6-7F4C4FFB5884}" type="slidenum">
              <a:rPr lang="en-US" smtClean="0">
                <a:solidFill>
                  <a:prstClr val="black"/>
                </a:solidFill>
              </a:rPr>
              <a:pPr>
                <a:defRPr/>
              </a:pPr>
              <a:t>9</a:t>
            </a:fld>
            <a:endParaRPr lang="en-US" dirty="0">
              <a:solidFill>
                <a:prstClr val="black"/>
              </a:solidFill>
            </a:endParaRPr>
          </a:p>
        </p:txBody>
      </p:sp>
      <p:sp>
        <p:nvSpPr>
          <p:cNvPr id="2" name="Content Placeholder 1"/>
          <p:cNvSpPr>
            <a:spLocks noGrp="1"/>
          </p:cNvSpPr>
          <p:nvPr>
            <p:ph sz="half" idx="2"/>
          </p:nvPr>
        </p:nvSpPr>
        <p:spPr>
          <a:xfrm>
            <a:off x="685800" y="1302875"/>
            <a:ext cx="3962400" cy="5010955"/>
          </a:xfrm>
        </p:spPr>
        <p:txBody>
          <a:bodyPr>
            <a:normAutofit/>
          </a:bodyPr>
          <a:lstStyle/>
          <a:p>
            <a:pPr eaLnBrk="1" fontAlgn="auto" hangingPunct="1">
              <a:spcBef>
                <a:spcPts val="0"/>
              </a:spcBef>
              <a:spcAft>
                <a:spcPts val="0"/>
              </a:spcAft>
              <a:buFont typeface="Arial" pitchFamily="34" charset="0"/>
              <a:buNone/>
              <a:defRPr/>
            </a:pPr>
            <a:r>
              <a:rPr lang="en-US" sz="2600" b="1" dirty="0" smtClean="0">
                <a:solidFill>
                  <a:schemeClr val="tx1">
                    <a:lumMod val="75000"/>
                  </a:schemeClr>
                </a:solidFill>
              </a:rPr>
              <a:t>Accountability</a:t>
            </a:r>
          </a:p>
          <a:p>
            <a:pPr algn="ctr" eaLnBrk="1" fontAlgn="auto" hangingPunct="1">
              <a:spcBef>
                <a:spcPts val="0"/>
              </a:spcBef>
              <a:spcAft>
                <a:spcPts val="0"/>
              </a:spcAft>
              <a:buFont typeface="Arial" pitchFamily="34" charset="0"/>
              <a:buNone/>
              <a:defRPr/>
            </a:pPr>
            <a:endParaRPr lang="en-US" sz="1800" dirty="0" smtClean="0">
              <a:solidFill>
                <a:schemeClr val="tx1">
                  <a:lumMod val="75000"/>
                </a:schemeClr>
              </a:solidFill>
            </a:endParaRP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Michelle Christensen</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Accountability Specialist</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404-463-1175;</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hlinkClick r:id="rId2"/>
              </a:rPr>
              <a:t>mchristensen@doe.k12.ga.us</a:t>
            </a:r>
            <a:endParaRPr lang="en-US" sz="1900" dirty="0">
              <a:solidFill>
                <a:schemeClr val="tx1">
                  <a:lumMod val="75000"/>
                </a:schemeClr>
              </a:solidFill>
            </a:endParaRPr>
          </a:p>
          <a:p>
            <a:pPr eaLnBrk="1" fontAlgn="auto" hangingPunct="1">
              <a:spcBef>
                <a:spcPts val="0"/>
              </a:spcBef>
              <a:spcAft>
                <a:spcPts val="0"/>
              </a:spcAft>
              <a:buFont typeface="Arial" pitchFamily="34" charset="0"/>
              <a:buNone/>
              <a:defRPr/>
            </a:pPr>
            <a:endParaRPr lang="en-US" sz="1900" dirty="0">
              <a:solidFill>
                <a:srgbClr val="FF0000"/>
              </a:solidFill>
            </a:endParaRP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Paula Swartzberg</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Accountability Specialist</a:t>
            </a:r>
            <a:endParaRPr lang="en-US" sz="1900" dirty="0">
              <a:solidFill>
                <a:schemeClr val="tx1">
                  <a:lumMod val="75000"/>
                </a:schemeClr>
              </a:solidFill>
            </a:endParaRP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404-463-1539;</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hlinkClick r:id="rId3"/>
              </a:rPr>
              <a:t>pswartzberg@doe.k12.ga.us</a:t>
            </a:r>
            <a:endParaRPr lang="en-US" sz="1900" dirty="0" smtClean="0">
              <a:solidFill>
                <a:schemeClr val="tx1">
                  <a:lumMod val="75000"/>
                </a:schemeClr>
              </a:solidFill>
            </a:endParaRPr>
          </a:p>
          <a:p>
            <a:pPr eaLnBrk="1" fontAlgn="auto" hangingPunct="1">
              <a:spcBef>
                <a:spcPts val="0"/>
              </a:spcBef>
              <a:spcAft>
                <a:spcPts val="0"/>
              </a:spcAft>
              <a:buFont typeface="Arial" pitchFamily="34" charset="0"/>
              <a:buNone/>
              <a:defRPr/>
            </a:pPr>
            <a:endParaRPr lang="en-US" sz="1900" dirty="0">
              <a:solidFill>
                <a:schemeClr val="tx1">
                  <a:lumMod val="75000"/>
                </a:schemeClr>
              </a:solidFill>
            </a:endParaRP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August Ogletree, Ph.D.</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Accountability Research Specialist</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rPr>
              <a:t>(404) 463-6675</a:t>
            </a:r>
          </a:p>
          <a:p>
            <a:pPr eaLnBrk="1" fontAlgn="auto" hangingPunct="1">
              <a:spcBef>
                <a:spcPts val="0"/>
              </a:spcBef>
              <a:spcAft>
                <a:spcPts val="0"/>
              </a:spcAft>
              <a:buFont typeface="Arial" pitchFamily="34" charset="0"/>
              <a:buNone/>
              <a:defRPr/>
            </a:pPr>
            <a:r>
              <a:rPr lang="en-US" sz="1900" dirty="0" smtClean="0">
                <a:solidFill>
                  <a:schemeClr val="tx1">
                    <a:lumMod val="75000"/>
                  </a:schemeClr>
                </a:solidFill>
                <a:hlinkClick r:id="rId4"/>
              </a:rPr>
              <a:t>aogletree@doe.k12.ga.us</a:t>
            </a:r>
            <a:r>
              <a:rPr lang="en-US" sz="1900" dirty="0" smtClean="0">
                <a:solidFill>
                  <a:schemeClr val="tx1">
                    <a:lumMod val="75000"/>
                  </a:schemeClr>
                </a:solidFill>
              </a:rPr>
              <a:t> </a:t>
            </a:r>
            <a:endParaRPr lang="en-US" sz="1900" dirty="0">
              <a:solidFill>
                <a:schemeClr val="tx1">
                  <a:lumMod val="75000"/>
                </a:schemeClr>
              </a:solidFill>
            </a:endParaRPr>
          </a:p>
          <a:p>
            <a:pPr marL="0" indent="0">
              <a:buFont typeface="Arial" charset="0"/>
              <a:buNone/>
              <a:defRPr/>
            </a:pPr>
            <a:endParaRPr lang="en-US" sz="1800" dirty="0"/>
          </a:p>
        </p:txBody>
      </p:sp>
      <p:sp>
        <p:nvSpPr>
          <p:cNvPr id="7" name="Content Placeholder 1"/>
          <p:cNvSpPr txBox="1">
            <a:spLocks/>
          </p:cNvSpPr>
          <p:nvPr/>
        </p:nvSpPr>
        <p:spPr bwMode="auto">
          <a:xfrm>
            <a:off x="4572000" y="1505597"/>
            <a:ext cx="396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ctr" eaLnBrk="1" fontAlgn="auto" hangingPunct="1">
              <a:spcBef>
                <a:spcPts val="0"/>
              </a:spcBef>
              <a:spcAft>
                <a:spcPts val="0"/>
              </a:spcAft>
              <a:buFont typeface="Arial" pitchFamily="34" charset="0"/>
              <a:buNone/>
              <a:defRPr/>
            </a:pPr>
            <a:endParaRPr lang="en-US" sz="2400" dirty="0" smtClean="0">
              <a:solidFill>
                <a:schemeClr val="tx1">
                  <a:lumMod val="75000"/>
                </a:schemeClr>
              </a:solidFill>
            </a:endParaRPr>
          </a:p>
          <a:p>
            <a:pPr eaLnBrk="1" fontAlgn="auto" hangingPunct="1">
              <a:spcBef>
                <a:spcPts val="0"/>
              </a:spcBef>
              <a:spcAft>
                <a:spcPts val="0"/>
              </a:spcAft>
              <a:buFont typeface="Arial" pitchFamily="34" charset="0"/>
              <a:buNone/>
              <a:defRPr/>
            </a:pPr>
            <a:r>
              <a:rPr lang="en-US" sz="1800" dirty="0" smtClean="0">
                <a:solidFill>
                  <a:schemeClr val="tx1">
                    <a:lumMod val="75000"/>
                  </a:schemeClr>
                </a:solidFill>
              </a:rPr>
              <a:t>Qi Qin</a:t>
            </a:r>
          </a:p>
          <a:p>
            <a:pPr eaLnBrk="1" fontAlgn="auto" hangingPunct="1">
              <a:spcBef>
                <a:spcPts val="0"/>
              </a:spcBef>
              <a:spcAft>
                <a:spcPts val="0"/>
              </a:spcAft>
              <a:buFont typeface="Arial" pitchFamily="34" charset="0"/>
              <a:buNone/>
              <a:defRPr/>
            </a:pPr>
            <a:r>
              <a:rPr lang="en-US" sz="1800" dirty="0" smtClean="0">
                <a:solidFill>
                  <a:schemeClr val="tx1">
                    <a:lumMod val="75000"/>
                  </a:schemeClr>
                </a:solidFill>
              </a:rPr>
              <a:t>Assessment Specialist</a:t>
            </a:r>
          </a:p>
          <a:p>
            <a:pPr eaLnBrk="1" fontAlgn="auto" hangingPunct="1">
              <a:spcBef>
                <a:spcPts val="0"/>
              </a:spcBef>
              <a:spcAft>
                <a:spcPts val="0"/>
              </a:spcAft>
              <a:buFont typeface="Arial" pitchFamily="34" charset="0"/>
              <a:buNone/>
              <a:defRPr/>
            </a:pPr>
            <a:r>
              <a:rPr lang="en-US" sz="1800" dirty="0" smtClean="0">
                <a:solidFill>
                  <a:schemeClr val="tx1">
                    <a:lumMod val="75000"/>
                  </a:schemeClr>
                </a:solidFill>
              </a:rPr>
              <a:t>Growth Model</a:t>
            </a:r>
          </a:p>
          <a:p>
            <a:pPr marL="0" indent="0">
              <a:buFont typeface="Arial" charset="0"/>
              <a:buNone/>
              <a:defRPr/>
            </a:pPr>
            <a:r>
              <a:rPr lang="en-US" sz="1800" dirty="0" smtClean="0"/>
              <a:t>(404) 657-0311;</a:t>
            </a:r>
          </a:p>
          <a:p>
            <a:pPr marL="0" indent="0">
              <a:buFont typeface="Arial" charset="0"/>
              <a:buNone/>
              <a:defRPr/>
            </a:pPr>
            <a:r>
              <a:rPr lang="en-US" sz="1800" dirty="0" smtClean="0">
                <a:hlinkClick r:id="rId5"/>
              </a:rPr>
              <a:t>qqin@doe.k12.ga.us</a:t>
            </a:r>
            <a:endParaRPr lang="en-US" sz="1800" dirty="0" smtClean="0"/>
          </a:p>
          <a:p>
            <a:pPr marL="0" indent="0">
              <a:buFont typeface="Arial" charset="0"/>
              <a:buNone/>
              <a:defRPr/>
            </a:pPr>
            <a:r>
              <a:rPr lang="en-US" sz="1800" dirty="0" smtClean="0"/>
              <a:t> </a:t>
            </a:r>
            <a:endParaRPr lang="en-US" sz="1800" dirty="0" smtClean="0">
              <a:solidFill>
                <a:schemeClr val="tx1">
                  <a:lumMod val="75000"/>
                </a:schemeClr>
              </a:solidFill>
            </a:endParaRPr>
          </a:p>
          <a:p>
            <a:pPr marL="0" indent="0">
              <a:buFont typeface="Arial" charset="0"/>
              <a:buNone/>
              <a:defRPr/>
            </a:pPr>
            <a:endParaRPr lang="en-US" sz="1800" dirty="0"/>
          </a:p>
        </p:txBody>
      </p:sp>
    </p:spTree>
    <p:extLst>
      <p:ext uri="{BB962C8B-B14F-4D97-AF65-F5344CB8AC3E}">
        <p14:creationId xmlns:p14="http://schemas.microsoft.com/office/powerpoint/2010/main" val="65700502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p:cNvSpPr>
          <p:nvPr>
            <p:ph type="title"/>
          </p:nvPr>
        </p:nvSpPr>
        <p:spPr>
          <a:xfrm>
            <a:off x="75056" y="289696"/>
            <a:ext cx="8229600" cy="487363"/>
          </a:xfrm>
        </p:spPr>
        <p:txBody>
          <a:bodyPr>
            <a:noAutofit/>
          </a:bodyPr>
          <a:lstStyle/>
          <a:p>
            <a:r>
              <a:rPr lang="en-US" altLang="en-US" sz="3600" dirty="0" smtClean="0"/>
              <a:t>GKIDS:  Pre-Population Option</a:t>
            </a:r>
          </a:p>
        </p:txBody>
      </p:sp>
      <p:sp>
        <p:nvSpPr>
          <p:cNvPr id="4099" name="Content Placeholder 2"/>
          <p:cNvSpPr>
            <a:spLocks noGrp="1"/>
          </p:cNvSpPr>
          <p:nvPr>
            <p:ph idx="1"/>
          </p:nvPr>
        </p:nvSpPr>
        <p:spPr>
          <a:xfrm>
            <a:off x="152400" y="1199954"/>
            <a:ext cx="7667767" cy="5135563"/>
          </a:xfrm>
        </p:spPr>
        <p:txBody>
          <a:bodyPr>
            <a:noAutofit/>
          </a:bodyPr>
          <a:lstStyle/>
          <a:p>
            <a:pPr marL="0" indent="0">
              <a:buFont typeface="Arial" charset="0"/>
              <a:buNone/>
              <a:defRPr/>
            </a:pPr>
            <a:r>
              <a:rPr lang="en-US" sz="1800" dirty="0" smtClean="0"/>
              <a:t>Again, during 2015-2016, there are two ways for teachers to add students to their class lists.  Systems may require that all of their schools select the same option or they may allow schools to choose which option to use – however, all teachers in a single school should use the same option.</a:t>
            </a:r>
          </a:p>
          <a:p>
            <a:pPr marL="0" indent="0">
              <a:buFont typeface="Arial" charset="0"/>
              <a:buNone/>
              <a:defRPr/>
            </a:pPr>
            <a:r>
              <a:rPr lang="en-US" sz="1800" dirty="0" smtClean="0"/>
              <a:t>Please plan to attend our GKIDS Pre-Administration Webinars on August 27 and September 1.</a:t>
            </a:r>
          </a:p>
          <a:p>
            <a:pPr lvl="1">
              <a:defRPr/>
            </a:pPr>
            <a:r>
              <a:rPr lang="en-US" sz="1600" b="1" dirty="0" smtClean="0"/>
              <a:t>Enter students manually</a:t>
            </a:r>
            <a:r>
              <a:rPr lang="en-US" sz="1600" dirty="0" smtClean="0"/>
              <a:t>. This can be done at any time during the school year, beginning on August 3, 2015 and will be no different than previous years.</a:t>
            </a:r>
          </a:p>
          <a:p>
            <a:pPr lvl="1">
              <a:defRPr/>
            </a:pPr>
            <a:r>
              <a:rPr lang="en-US" sz="1600" b="1" dirty="0" smtClean="0"/>
              <a:t>Select students from a Pre-Populated School List</a:t>
            </a:r>
            <a:r>
              <a:rPr lang="en-US" sz="1600" dirty="0" smtClean="0"/>
              <a:t>. After Pre-ID Cycle 1, GCA will upload student demographic information in September. The GKIDS site will be down from September 14-22 while the student information is uploaded.</a:t>
            </a:r>
          </a:p>
          <a:p>
            <a:pPr>
              <a:buFont typeface="Wingdings" panose="05000000000000000000" pitchFamily="2" charset="2"/>
              <a:buChar char="Ø"/>
              <a:defRPr/>
            </a:pPr>
            <a:r>
              <a:rPr lang="en-US" sz="1800" dirty="0" smtClean="0">
                <a:solidFill>
                  <a:prstClr val="black"/>
                </a:solidFill>
              </a:rPr>
              <a:t>On September 22, the website will be back online, and teachers may select their students from a school list if they have not already added their students manually. </a:t>
            </a:r>
          </a:p>
          <a:p>
            <a:pPr>
              <a:buFont typeface="Wingdings" panose="05000000000000000000" pitchFamily="2" charset="2"/>
              <a:buChar char="Ø"/>
              <a:defRPr/>
            </a:pPr>
            <a:r>
              <a:rPr lang="en-US" sz="1800" dirty="0" smtClean="0">
                <a:solidFill>
                  <a:prstClr val="black"/>
                </a:solidFill>
              </a:rPr>
              <a:t>If </a:t>
            </a:r>
            <a:r>
              <a:rPr lang="en-US" sz="1800" dirty="0">
                <a:solidFill>
                  <a:prstClr val="black"/>
                </a:solidFill>
              </a:rPr>
              <a:t>teachers in schools/systems that will use pre-population wish to start assessing students at the beginning of the school year, before September </a:t>
            </a:r>
            <a:r>
              <a:rPr lang="en-US" sz="1800" dirty="0" smtClean="0">
                <a:solidFill>
                  <a:prstClr val="black"/>
                </a:solidFill>
              </a:rPr>
              <a:t>22, </a:t>
            </a:r>
            <a:r>
              <a:rPr lang="en-US" sz="1800" dirty="0">
                <a:solidFill>
                  <a:prstClr val="black"/>
                </a:solidFill>
              </a:rPr>
              <a:t>they may use the recording sheet posted on the GaDOE website if desired:  </a:t>
            </a:r>
            <a:r>
              <a:rPr lang="en-US" sz="1600" dirty="0">
                <a:solidFill>
                  <a:prstClr val="black"/>
                </a:solidFill>
                <a:hlinkClick r:id="rId2"/>
              </a:rPr>
              <a:t>http://www.gadoe.org/Curriculum-Instruction-and-Assessment/Assessment/Documents/GKIDS%20Recording%20Sheet.pdf</a:t>
            </a:r>
            <a:r>
              <a:rPr lang="en-US" sz="1600" dirty="0">
                <a:solidFill>
                  <a:prstClr val="black"/>
                </a:solidFill>
              </a:rPr>
              <a:t> </a:t>
            </a:r>
          </a:p>
          <a:p>
            <a:pPr lvl="1">
              <a:defRPr/>
            </a:pPr>
            <a:endParaRPr lang="en-US" sz="1600" dirty="0" smtClean="0"/>
          </a:p>
          <a:p>
            <a:pPr marL="457200" lvl="1" indent="0">
              <a:buFont typeface="Arial" charset="0"/>
              <a:buNone/>
              <a:defRPr/>
            </a:pPr>
            <a:endParaRPr lang="en-US" sz="2000" dirty="0" smtClean="0"/>
          </a:p>
          <a:p>
            <a:pPr marL="457200" lvl="1" indent="0">
              <a:buFont typeface="Arial" charset="0"/>
              <a:buNone/>
              <a:defRPr/>
            </a:pPr>
            <a:endParaRPr lang="en-US" sz="2000" dirty="0"/>
          </a:p>
          <a:p>
            <a:pPr marL="457200" lvl="1" indent="0">
              <a:buFont typeface="Arial" charset="0"/>
              <a:buNone/>
              <a:defRPr/>
            </a:pPr>
            <a:endParaRPr lang="en-US" sz="2000" dirty="0" smtClean="0"/>
          </a:p>
          <a:p>
            <a:pPr marL="457200" lvl="1" indent="0">
              <a:buFont typeface="Arial" charset="0"/>
              <a:buNone/>
              <a:defRPr/>
            </a:pPr>
            <a:endParaRPr lang="en-US" sz="2000" dirty="0"/>
          </a:p>
        </p:txBody>
      </p:sp>
    </p:spTree>
    <p:extLst>
      <p:ext uri="{BB962C8B-B14F-4D97-AF65-F5344CB8AC3E}">
        <p14:creationId xmlns:p14="http://schemas.microsoft.com/office/powerpoint/2010/main" val="406930949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title"/>
          </p:nvPr>
        </p:nvSpPr>
        <p:spPr>
          <a:xfrm>
            <a:off x="457200" y="152400"/>
            <a:ext cx="8229600" cy="487363"/>
          </a:xfrm>
        </p:spPr>
        <p:txBody>
          <a:bodyPr>
            <a:normAutofit fontScale="90000"/>
          </a:bodyPr>
          <a:lstStyle/>
          <a:p>
            <a:r>
              <a:rPr lang="en-US" altLang="en-US" sz="3200" dirty="0" smtClean="0"/>
              <a:t>GKIDS:  Pre-Population Option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7873893"/>
              </p:ext>
            </p:extLst>
          </p:nvPr>
        </p:nvGraphicFramePr>
        <p:xfrm>
          <a:off x="228600" y="762000"/>
          <a:ext cx="8686800" cy="5416666"/>
        </p:xfrm>
        <a:graphic>
          <a:graphicData uri="http://schemas.openxmlformats.org/drawingml/2006/table">
            <a:tbl>
              <a:tblPr firstRow="1" firstCol="1" bandRow="1">
                <a:tableStyleId>{5C22544A-7EE6-4342-B048-85BDC9FD1C3A}</a:tableStyleId>
              </a:tblPr>
              <a:tblGrid>
                <a:gridCol w="4343400"/>
                <a:gridCol w="4343400"/>
              </a:tblGrid>
              <a:tr h="628650">
                <a:tc>
                  <a:txBody>
                    <a:bodyPr/>
                    <a:lstStyle/>
                    <a:p>
                      <a:pPr marL="0" marR="0">
                        <a:spcBef>
                          <a:spcPts val="0"/>
                        </a:spcBef>
                        <a:spcAft>
                          <a:spcPts val="0"/>
                        </a:spcAft>
                      </a:pPr>
                      <a:r>
                        <a:rPr lang="en-US" sz="1600" b="1" dirty="0">
                          <a:solidFill>
                            <a:schemeClr val="tx1"/>
                          </a:solidFill>
                          <a:effectLst/>
                        </a:rPr>
                        <a:t>August </a:t>
                      </a:r>
                      <a:r>
                        <a:rPr lang="en-US" sz="1600" b="1" dirty="0" smtClean="0">
                          <a:solidFill>
                            <a:schemeClr val="tx1"/>
                          </a:solidFill>
                          <a:effectLst/>
                        </a:rPr>
                        <a:t>3, 2015</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a:solidFill>
                            <a:schemeClr val="accent6">
                              <a:lumMod val="75000"/>
                            </a:schemeClr>
                          </a:solidFill>
                          <a:effectLst/>
                        </a:rPr>
                        <a:t>GKIDS Website goes online; </a:t>
                      </a:r>
                      <a:r>
                        <a:rPr lang="en-US" sz="1600" b="1" dirty="0">
                          <a:solidFill>
                            <a:schemeClr val="tx1"/>
                          </a:solidFill>
                          <a:effectLst/>
                        </a:rPr>
                        <a:t>teachers may add students manually to the GKIDS database.</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r>
              <a:tr h="495300">
                <a:tc>
                  <a:txBody>
                    <a:bodyPr/>
                    <a:lstStyle/>
                    <a:p>
                      <a:pPr marL="0" marR="0">
                        <a:spcBef>
                          <a:spcPts val="0"/>
                        </a:spcBef>
                        <a:spcAft>
                          <a:spcPts val="0"/>
                        </a:spcAft>
                      </a:pPr>
                      <a:r>
                        <a:rPr lang="en-US" sz="1600" b="1" dirty="0" smtClean="0">
                          <a:solidFill>
                            <a:schemeClr val="tx1"/>
                          </a:solidFill>
                          <a:effectLst/>
                          <a:latin typeface="+mn-lt"/>
                          <a:ea typeface="Times New Roman"/>
                        </a:rPr>
                        <a:t>August 12-21,</a:t>
                      </a:r>
                      <a:r>
                        <a:rPr lang="en-US" sz="1600" b="1" baseline="0" dirty="0" smtClean="0">
                          <a:solidFill>
                            <a:schemeClr val="tx1"/>
                          </a:solidFill>
                          <a:effectLst/>
                          <a:latin typeface="+mn-lt"/>
                          <a:ea typeface="Times New Roman"/>
                        </a:rPr>
                        <a:t> 2015</a:t>
                      </a:r>
                      <a:endParaRPr lang="en-US" sz="1600" b="1" dirty="0">
                        <a:solidFill>
                          <a:schemeClr val="tx1"/>
                        </a:solidFill>
                        <a:effectLst/>
                        <a:latin typeface="+mn-lt"/>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smtClean="0">
                          <a:solidFill>
                            <a:schemeClr val="tx1"/>
                          </a:solidFill>
                          <a:effectLst/>
                          <a:latin typeface="+mn-lt"/>
                          <a:ea typeface="Times New Roman"/>
                        </a:rPr>
                        <a:t>GaDOE</a:t>
                      </a:r>
                      <a:r>
                        <a:rPr lang="en-US" sz="1600" b="1" baseline="0" dirty="0" smtClean="0">
                          <a:solidFill>
                            <a:schemeClr val="tx1"/>
                          </a:solidFill>
                          <a:effectLst/>
                          <a:latin typeface="+mn-lt"/>
                          <a:ea typeface="Times New Roman"/>
                        </a:rPr>
                        <a:t> Pre-ID Cycle I (GKIDS)</a:t>
                      </a:r>
                      <a:endParaRPr lang="en-US" sz="1600" b="1" dirty="0">
                        <a:solidFill>
                          <a:schemeClr val="tx1"/>
                        </a:solidFill>
                        <a:effectLst/>
                        <a:latin typeface="+mn-lt"/>
                        <a:ea typeface="Times New Roman"/>
                      </a:endParaRPr>
                    </a:p>
                  </a:txBody>
                  <a:tcPr marL="68580" marR="68580" marT="0" marB="0" anchor="ctr">
                    <a:solidFill>
                      <a:schemeClr val="bg1">
                        <a:lumMod val="85000"/>
                      </a:schemeClr>
                    </a:solidFill>
                  </a:tcPr>
                </a:tc>
              </a:tr>
              <a:tr h="838200">
                <a:tc>
                  <a:txBody>
                    <a:bodyPr/>
                    <a:lstStyle/>
                    <a:p>
                      <a:pPr marL="0" marR="0">
                        <a:spcBef>
                          <a:spcPts val="0"/>
                        </a:spcBef>
                        <a:spcAft>
                          <a:spcPts val="0"/>
                        </a:spcAft>
                      </a:pPr>
                      <a:r>
                        <a:rPr lang="en-US" sz="1600" b="1" dirty="0">
                          <a:solidFill>
                            <a:schemeClr val="tx1"/>
                          </a:solidFill>
                          <a:effectLst/>
                        </a:rPr>
                        <a:t>August </a:t>
                      </a:r>
                      <a:r>
                        <a:rPr lang="en-US" sz="1600" b="1" dirty="0" smtClean="0">
                          <a:solidFill>
                            <a:schemeClr val="tx1"/>
                          </a:solidFill>
                          <a:effectLst/>
                        </a:rPr>
                        <a:t>28, 2015</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a:solidFill>
                            <a:schemeClr val="tx1"/>
                          </a:solidFill>
                          <a:effectLst/>
                        </a:rPr>
                        <a:t>Deadline for System Test Coordinators to notify GCA of any new schools and/or school closures for </a:t>
                      </a:r>
                      <a:r>
                        <a:rPr lang="en-US" sz="1600" b="1" dirty="0" smtClean="0">
                          <a:solidFill>
                            <a:schemeClr val="tx1"/>
                          </a:solidFill>
                          <a:effectLst/>
                        </a:rPr>
                        <a:t>2015-2016</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r>
              <a:tr h="771525">
                <a:tc>
                  <a:txBody>
                    <a:bodyPr/>
                    <a:lstStyle/>
                    <a:p>
                      <a:pPr marL="0" marR="0">
                        <a:spcBef>
                          <a:spcPts val="0"/>
                        </a:spcBef>
                        <a:spcAft>
                          <a:spcPts val="0"/>
                        </a:spcAft>
                      </a:pPr>
                      <a:r>
                        <a:rPr lang="en-US" sz="1600" b="1" dirty="0">
                          <a:solidFill>
                            <a:schemeClr val="tx1"/>
                          </a:solidFill>
                          <a:effectLst/>
                        </a:rPr>
                        <a:t>Sept. </a:t>
                      </a:r>
                      <a:r>
                        <a:rPr lang="en-US" sz="1600" b="1" dirty="0" smtClean="0">
                          <a:solidFill>
                            <a:schemeClr val="tx1"/>
                          </a:solidFill>
                          <a:effectLst/>
                        </a:rPr>
                        <a:t>14, 2015</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a:solidFill>
                            <a:schemeClr val="accent6">
                              <a:lumMod val="75000"/>
                            </a:schemeClr>
                          </a:solidFill>
                          <a:effectLst/>
                        </a:rPr>
                        <a:t>GKIDS Website goes offline </a:t>
                      </a:r>
                      <a:r>
                        <a:rPr lang="en-US" sz="1600" b="1" dirty="0">
                          <a:solidFill>
                            <a:schemeClr val="tx1"/>
                          </a:solidFill>
                          <a:effectLst/>
                        </a:rPr>
                        <a:t>to upload student demographic information from Pre-ID Cycle 1.</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r>
              <a:tr h="857250">
                <a:tc>
                  <a:txBody>
                    <a:bodyPr/>
                    <a:lstStyle/>
                    <a:p>
                      <a:pPr marL="0" marR="0">
                        <a:spcBef>
                          <a:spcPts val="0"/>
                        </a:spcBef>
                        <a:spcAft>
                          <a:spcPts val="0"/>
                        </a:spcAft>
                      </a:pPr>
                      <a:r>
                        <a:rPr lang="en-US" sz="1600" b="1" dirty="0">
                          <a:solidFill>
                            <a:schemeClr val="tx1"/>
                          </a:solidFill>
                          <a:effectLst/>
                        </a:rPr>
                        <a:t>Sept. </a:t>
                      </a:r>
                      <a:r>
                        <a:rPr lang="en-US" sz="1600" b="1" dirty="0" smtClean="0">
                          <a:solidFill>
                            <a:schemeClr val="tx1"/>
                          </a:solidFill>
                          <a:effectLst/>
                        </a:rPr>
                        <a:t>22, 2015</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a:solidFill>
                            <a:schemeClr val="accent6">
                              <a:lumMod val="75000"/>
                            </a:schemeClr>
                          </a:solidFill>
                          <a:effectLst/>
                        </a:rPr>
                        <a:t>GKIDS Website goes back online; </a:t>
                      </a:r>
                      <a:r>
                        <a:rPr lang="en-US" sz="1600" b="1" dirty="0">
                          <a:solidFill>
                            <a:schemeClr val="tx1"/>
                          </a:solidFill>
                          <a:effectLst/>
                        </a:rPr>
                        <a:t>pre-population feature is available for selecting students from a class list.</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r>
              <a:tr h="714375">
                <a:tc>
                  <a:txBody>
                    <a:bodyPr/>
                    <a:lstStyle/>
                    <a:p>
                      <a:pPr marL="0" marR="0">
                        <a:spcBef>
                          <a:spcPts val="0"/>
                        </a:spcBef>
                        <a:spcAft>
                          <a:spcPts val="0"/>
                        </a:spcAft>
                      </a:pPr>
                      <a:r>
                        <a:rPr lang="en-US" sz="1600" b="1" dirty="0">
                          <a:solidFill>
                            <a:schemeClr val="tx1"/>
                          </a:solidFill>
                          <a:effectLst/>
                        </a:rPr>
                        <a:t>January, </a:t>
                      </a:r>
                      <a:r>
                        <a:rPr lang="en-US" sz="1600" b="1" dirty="0" smtClean="0">
                          <a:solidFill>
                            <a:schemeClr val="tx1"/>
                          </a:solidFill>
                          <a:effectLst/>
                        </a:rPr>
                        <a:t>2016</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smtClean="0">
                          <a:solidFill>
                            <a:schemeClr val="tx1"/>
                          </a:solidFill>
                          <a:effectLst/>
                        </a:rPr>
                        <a:t>Mid-Year </a:t>
                      </a:r>
                      <a:r>
                        <a:rPr lang="en-US" sz="1600" b="1" dirty="0">
                          <a:solidFill>
                            <a:schemeClr val="tx1"/>
                          </a:solidFill>
                          <a:effectLst/>
                        </a:rPr>
                        <a:t>GKIDS student data file posted to systems in the MyGaDOE Portal</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r>
              <a:tr h="514350">
                <a:tc>
                  <a:txBody>
                    <a:bodyPr/>
                    <a:lstStyle/>
                    <a:p>
                      <a:pPr marL="0" marR="0">
                        <a:spcBef>
                          <a:spcPts val="0"/>
                        </a:spcBef>
                        <a:spcAft>
                          <a:spcPts val="0"/>
                        </a:spcAft>
                      </a:pPr>
                      <a:r>
                        <a:rPr lang="en-US" sz="1600" b="1" dirty="0">
                          <a:solidFill>
                            <a:schemeClr val="tx1"/>
                          </a:solidFill>
                          <a:effectLst/>
                        </a:rPr>
                        <a:t>May </a:t>
                      </a:r>
                      <a:r>
                        <a:rPr lang="en-US" sz="1600" b="1" dirty="0" smtClean="0">
                          <a:solidFill>
                            <a:schemeClr val="tx1"/>
                          </a:solidFill>
                          <a:effectLst/>
                        </a:rPr>
                        <a:t>6, 2016</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a:solidFill>
                            <a:schemeClr val="tx1"/>
                          </a:solidFill>
                          <a:effectLst/>
                        </a:rPr>
                        <a:t>Deadline for </a:t>
                      </a:r>
                      <a:r>
                        <a:rPr lang="en-US" sz="1600" b="1" dirty="0" smtClean="0">
                          <a:solidFill>
                            <a:schemeClr val="tx1"/>
                          </a:solidFill>
                          <a:effectLst/>
                        </a:rPr>
                        <a:t>entry of student </a:t>
                      </a:r>
                      <a:r>
                        <a:rPr lang="en-US" sz="1600" b="1" dirty="0">
                          <a:solidFill>
                            <a:schemeClr val="tx1"/>
                          </a:solidFill>
                          <a:effectLst/>
                        </a:rPr>
                        <a:t>assessment </a:t>
                      </a:r>
                      <a:r>
                        <a:rPr lang="en-US" sz="1600" b="1" dirty="0" smtClean="0">
                          <a:solidFill>
                            <a:schemeClr val="tx1"/>
                          </a:solidFill>
                          <a:effectLst/>
                        </a:rPr>
                        <a:t>data by teachers.</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r>
              <a:tr h="597016">
                <a:tc>
                  <a:txBody>
                    <a:bodyPr/>
                    <a:lstStyle/>
                    <a:p>
                      <a:pPr marL="0" marR="0">
                        <a:spcBef>
                          <a:spcPts val="0"/>
                        </a:spcBef>
                        <a:spcAft>
                          <a:spcPts val="0"/>
                        </a:spcAft>
                      </a:pPr>
                      <a:r>
                        <a:rPr lang="en-US" sz="1600" b="1" dirty="0">
                          <a:solidFill>
                            <a:schemeClr val="tx1"/>
                          </a:solidFill>
                          <a:effectLst/>
                        </a:rPr>
                        <a:t>June </a:t>
                      </a:r>
                      <a:r>
                        <a:rPr lang="en-US" sz="1600" b="1" dirty="0" smtClean="0">
                          <a:solidFill>
                            <a:schemeClr val="tx1"/>
                          </a:solidFill>
                          <a:effectLst/>
                        </a:rPr>
                        <a:t>10, 2016</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c>
                  <a:txBody>
                    <a:bodyPr/>
                    <a:lstStyle/>
                    <a:p>
                      <a:pPr marL="0" marR="0">
                        <a:spcBef>
                          <a:spcPts val="0"/>
                        </a:spcBef>
                        <a:spcAft>
                          <a:spcPts val="0"/>
                        </a:spcAft>
                      </a:pPr>
                      <a:r>
                        <a:rPr lang="en-US" sz="1600" b="1" dirty="0">
                          <a:solidFill>
                            <a:schemeClr val="accent6">
                              <a:lumMod val="75000"/>
                            </a:schemeClr>
                          </a:solidFill>
                          <a:effectLst/>
                        </a:rPr>
                        <a:t>GKIDS Website closes</a:t>
                      </a:r>
                      <a:r>
                        <a:rPr lang="en-US" sz="1600" b="1" dirty="0">
                          <a:solidFill>
                            <a:schemeClr val="tx1"/>
                          </a:solidFill>
                          <a:effectLst/>
                        </a:rPr>
                        <a:t> for the </a:t>
                      </a:r>
                      <a:r>
                        <a:rPr lang="en-US" sz="1600" b="1" dirty="0" smtClean="0">
                          <a:solidFill>
                            <a:schemeClr val="tx1"/>
                          </a:solidFill>
                          <a:effectLst/>
                        </a:rPr>
                        <a:t>2015-16 </a:t>
                      </a:r>
                      <a:r>
                        <a:rPr lang="en-US" sz="1600" b="1" dirty="0">
                          <a:solidFill>
                            <a:schemeClr val="tx1"/>
                          </a:solidFill>
                          <a:effectLst/>
                        </a:rPr>
                        <a:t>school year.</a:t>
                      </a:r>
                      <a:endParaRPr lang="en-US" sz="1600" b="1" dirty="0">
                        <a:solidFill>
                          <a:schemeClr val="tx1"/>
                        </a:solidFill>
                        <a:effectLst/>
                        <a:latin typeface="Times New Roman"/>
                        <a:ea typeface="Times New Roman"/>
                      </a:endParaRPr>
                    </a:p>
                  </a:txBody>
                  <a:tcPr marL="68580" marR="68580" marT="0" marB="0" anchor="ctr">
                    <a:solidFill>
                      <a:schemeClr val="bg1">
                        <a:lumMod val="85000"/>
                      </a:schemeClr>
                    </a:solidFill>
                  </a:tcPr>
                </a:tc>
              </a:tr>
            </a:tbl>
          </a:graphicData>
        </a:graphic>
      </p:graphicFrame>
    </p:spTree>
    <p:extLst>
      <p:ext uri="{BB962C8B-B14F-4D97-AF65-F5344CB8AC3E}">
        <p14:creationId xmlns:p14="http://schemas.microsoft.com/office/powerpoint/2010/main" val="88374763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23" y="157952"/>
            <a:ext cx="6316630" cy="553224"/>
          </a:xfrm>
        </p:spPr>
        <p:txBody>
          <a:bodyPr>
            <a:normAutofit fontScale="90000"/>
          </a:bodyPr>
          <a:lstStyle/>
          <a:p>
            <a:r>
              <a:rPr lang="en-US" dirty="0" smtClean="0"/>
              <a:t>Georgia Milestones</a:t>
            </a:r>
            <a:endParaRPr lang="en-US" dirty="0"/>
          </a:p>
        </p:txBody>
      </p:sp>
      <p:sp>
        <p:nvSpPr>
          <p:cNvPr id="3" name="Content Placeholder 2"/>
          <p:cNvSpPr>
            <a:spLocks noGrp="1"/>
          </p:cNvSpPr>
          <p:nvPr>
            <p:ph idx="1"/>
          </p:nvPr>
        </p:nvSpPr>
        <p:spPr>
          <a:xfrm>
            <a:off x="23296" y="662512"/>
            <a:ext cx="7849174" cy="5390328"/>
          </a:xfrm>
        </p:spPr>
        <p:txBody>
          <a:bodyPr>
            <a:noAutofit/>
          </a:bodyPr>
          <a:lstStyle/>
          <a:p>
            <a:pPr marL="0" indent="0">
              <a:buNone/>
            </a:pPr>
            <a:r>
              <a:rPr lang="en-US" sz="2000" dirty="0" smtClean="0"/>
              <a:t>Our September 3 &amp; 15 Fall Assessment Conference sessions will be focused upon Georgia Milestones.  Lunch &amp; Learns resume August 21.</a:t>
            </a:r>
          </a:p>
          <a:p>
            <a:r>
              <a:rPr lang="en-US" sz="1800" dirty="0" smtClean="0"/>
              <a:t>CTB purchased by Data Recognition Corporation (DRC) on July 1, 2015.</a:t>
            </a:r>
          </a:p>
          <a:p>
            <a:r>
              <a:rPr lang="en-US" sz="1800" dirty="0" smtClean="0"/>
              <a:t>Technology </a:t>
            </a:r>
            <a:r>
              <a:rPr lang="en-US" sz="1800" dirty="0"/>
              <a:t>requirements </a:t>
            </a:r>
            <a:r>
              <a:rPr lang="en-US" sz="1800" dirty="0" smtClean="0"/>
              <a:t>for Georgia Milestones and DRC INSIGHT posted </a:t>
            </a:r>
            <a:r>
              <a:rPr lang="en-US" sz="1800" dirty="0"/>
              <a:t>at:  </a:t>
            </a:r>
            <a:r>
              <a:rPr lang="en-US" sz="1400" dirty="0" smtClean="0">
                <a:hlinkClick r:id="rId2"/>
              </a:rPr>
              <a:t>GA Milestones/DRC INSIGHT Tech Requirements</a:t>
            </a:r>
            <a:endParaRPr lang="en-US" sz="1600" dirty="0" smtClean="0"/>
          </a:p>
          <a:p>
            <a:pPr lvl="1"/>
            <a:r>
              <a:rPr lang="en-US" sz="1400" dirty="0"/>
              <a:t>Information about trainings relative to </a:t>
            </a:r>
            <a:r>
              <a:rPr lang="en-US" sz="1400" dirty="0" smtClean="0"/>
              <a:t>DRC’s online testing and </a:t>
            </a:r>
            <a:r>
              <a:rPr lang="en-US" sz="1400" dirty="0"/>
              <a:t>administrative platforms will be forthcoming</a:t>
            </a:r>
            <a:r>
              <a:rPr lang="en-US" sz="1400" dirty="0" smtClean="0"/>
              <a:t>.  The transition to INSIGHT will begin with the Winter 2015 EOC Administration.</a:t>
            </a:r>
          </a:p>
          <a:p>
            <a:pPr lvl="1"/>
            <a:r>
              <a:rPr lang="en-US" sz="1400" dirty="0"/>
              <a:t>Note that DRC INSIGHT </a:t>
            </a:r>
            <a:r>
              <a:rPr lang="en-US" sz="1400" i="1" u="sng" dirty="0"/>
              <a:t>does</a:t>
            </a:r>
            <a:r>
              <a:rPr lang="en-US" sz="1400" i="1" dirty="0"/>
              <a:t> </a:t>
            </a:r>
            <a:r>
              <a:rPr lang="en-US" sz="1400" i="1" u="sng" dirty="0" smtClean="0"/>
              <a:t>support</a:t>
            </a:r>
            <a:r>
              <a:rPr lang="en-US" sz="1400" i="1" dirty="0" smtClean="0"/>
              <a:t> </a:t>
            </a:r>
            <a:r>
              <a:rPr lang="en-US" sz="1400" dirty="0" smtClean="0"/>
              <a:t>Thin </a:t>
            </a:r>
            <a:r>
              <a:rPr lang="en-US" sz="1400" dirty="0"/>
              <a:t>Client solutions, including nComputing, Citrix, Wyse, and VMWare for </a:t>
            </a:r>
            <a:r>
              <a:rPr lang="en-US" sz="1400" i="1" dirty="0"/>
              <a:t>non-audio</a:t>
            </a:r>
            <a:r>
              <a:rPr lang="en-US" sz="1400" dirty="0"/>
              <a:t> test delivery.  Consult Technology Requirements document!</a:t>
            </a:r>
          </a:p>
          <a:p>
            <a:pPr lvl="1"/>
            <a:r>
              <a:rPr lang="en-US" sz="1400" dirty="0"/>
              <a:t>S</a:t>
            </a:r>
            <a:r>
              <a:rPr lang="en-US" sz="1400" dirty="0" smtClean="0"/>
              <a:t>chools </a:t>
            </a:r>
            <a:r>
              <a:rPr lang="en-US" sz="1400" dirty="0"/>
              <a:t>that use Thin </a:t>
            </a:r>
            <a:r>
              <a:rPr lang="en-US" sz="1400" dirty="0" smtClean="0"/>
              <a:t>Client/Desktop Virtualization solutions will likely need </a:t>
            </a:r>
            <a:r>
              <a:rPr lang="en-US" sz="1400" dirty="0"/>
              <a:t>to plan to </a:t>
            </a:r>
            <a:r>
              <a:rPr lang="en-US" sz="1400" dirty="0" smtClean="0"/>
              <a:t>administer Oral Reading accommodations via paper/human reader (or use non-Thin Client hardware) as audio delivery </a:t>
            </a:r>
            <a:r>
              <a:rPr lang="en-US" sz="1400" dirty="0"/>
              <a:t>support is not ensured for Thin Clients.  DRC Customer </a:t>
            </a:r>
            <a:r>
              <a:rPr lang="en-US" sz="1400" dirty="0" smtClean="0"/>
              <a:t>Service, relative </a:t>
            </a:r>
            <a:r>
              <a:rPr lang="en-US" sz="1400" dirty="0"/>
              <a:t>to </a:t>
            </a:r>
            <a:r>
              <a:rPr lang="en-US" sz="1400" dirty="0" smtClean="0"/>
              <a:t>GA Milestones, can </a:t>
            </a:r>
            <a:r>
              <a:rPr lang="en-US" sz="1400" dirty="0"/>
              <a:t>be reached at (866) </a:t>
            </a:r>
            <a:r>
              <a:rPr lang="en-US" sz="1400" dirty="0" smtClean="0"/>
              <a:t>282-2249; </a:t>
            </a:r>
            <a:r>
              <a:rPr lang="en-US" sz="1400" u="sng" dirty="0" smtClean="0">
                <a:hlinkClick r:id="rId3"/>
              </a:rPr>
              <a:t>GeorgiaHelpDesk@ctb.com</a:t>
            </a:r>
            <a:r>
              <a:rPr lang="en-US" sz="1400" u="sng" dirty="0" smtClean="0"/>
              <a:t>.</a:t>
            </a:r>
          </a:p>
          <a:p>
            <a:pPr lvl="1"/>
            <a:r>
              <a:rPr lang="en-US" sz="1400" dirty="0" smtClean="0"/>
              <a:t>INSIGHT provides for caching through its Testing Site Manager (TSM) </a:t>
            </a:r>
          </a:p>
          <a:p>
            <a:r>
              <a:rPr lang="en-US" sz="1800" dirty="0" smtClean="0"/>
              <a:t>As a result of both the transition from CCGPS &gt;&gt;&gt; GSE and work with educators this summer, the posting of new/updated resource documents is underway and will continue over the next few weeks.</a:t>
            </a:r>
          </a:p>
          <a:p>
            <a:pPr lvl="1"/>
            <a:r>
              <a:rPr lang="en-US" sz="1400" dirty="0" smtClean="0"/>
              <a:t>These include revised Content Weights, revised Blueprints, new Student/Resource Guides, revised Assessment Guides, formula sheets, etc.</a:t>
            </a:r>
            <a:endParaRPr lang="en-US" sz="1400" dirty="0"/>
          </a:p>
          <a:p>
            <a:r>
              <a:rPr lang="en-US" sz="1800" dirty="0" smtClean="0"/>
              <a:t>EOC enrollment counts for Winter 2015 will be collected August 17-28, 2015 (using the CTB enrollment site previously used in 2014-2015).</a:t>
            </a:r>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92</a:t>
            </a:fld>
            <a:endParaRPr lang="en-US" dirty="0"/>
          </a:p>
        </p:txBody>
      </p:sp>
    </p:spTree>
    <p:extLst>
      <p:ext uri="{BB962C8B-B14F-4D97-AF65-F5344CB8AC3E}">
        <p14:creationId xmlns:p14="http://schemas.microsoft.com/office/powerpoint/2010/main" val="183970449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727" y="129296"/>
            <a:ext cx="6316630" cy="648623"/>
          </a:xfrm>
        </p:spPr>
        <p:txBody>
          <a:bodyPr>
            <a:normAutofit fontScale="90000"/>
          </a:bodyPr>
          <a:lstStyle/>
          <a:p>
            <a:r>
              <a:rPr lang="en-US" dirty="0" smtClean="0"/>
              <a:t>Georgia Milestones</a:t>
            </a:r>
            <a:endParaRPr lang="en-US" dirty="0"/>
          </a:p>
        </p:txBody>
      </p:sp>
      <p:sp>
        <p:nvSpPr>
          <p:cNvPr id="3" name="Content Placeholder 2"/>
          <p:cNvSpPr>
            <a:spLocks noGrp="1"/>
          </p:cNvSpPr>
          <p:nvPr>
            <p:ph idx="1"/>
          </p:nvPr>
        </p:nvSpPr>
        <p:spPr>
          <a:xfrm>
            <a:off x="-12800" y="986113"/>
            <a:ext cx="7614602" cy="4351338"/>
          </a:xfrm>
        </p:spPr>
        <p:txBody>
          <a:bodyPr>
            <a:noAutofit/>
          </a:bodyPr>
          <a:lstStyle/>
          <a:p>
            <a:r>
              <a:rPr lang="en-US" sz="2000" dirty="0"/>
              <a:t>The EOG main testing window remains at 9 consecutive school days.</a:t>
            </a:r>
          </a:p>
          <a:p>
            <a:pPr lvl="1">
              <a:buFont typeface="Courier New" panose="02070309020205020404" pitchFamily="49" charset="0"/>
              <a:buChar char="o"/>
            </a:pPr>
            <a:r>
              <a:rPr lang="en-US" sz="1600" i="1" dirty="0"/>
              <a:t>However, we will again work with systems </a:t>
            </a:r>
            <a:r>
              <a:rPr lang="en-US" sz="1600" b="1" i="1" dirty="0"/>
              <a:t>that are seeking to maximize online testing </a:t>
            </a:r>
            <a:r>
              <a:rPr lang="en-US" sz="1600" i="1" dirty="0"/>
              <a:t>for windows of up to 12 days (and as many of you already know, Robert McLeod is an excellent resource for these discussions). </a:t>
            </a:r>
          </a:p>
          <a:p>
            <a:r>
              <a:rPr lang="en-US" sz="1800" dirty="0" smtClean="0"/>
              <a:t>The </a:t>
            </a:r>
            <a:r>
              <a:rPr lang="en-US" sz="1800" dirty="0"/>
              <a:t>testing window for EOG Summer 2016 Retest Administration has been established, May 16 – July 22, </a:t>
            </a:r>
            <a:r>
              <a:rPr lang="en-US" sz="1800" dirty="0" smtClean="0"/>
              <a:t>2016.</a:t>
            </a:r>
            <a:endParaRPr lang="en-US" sz="1800" dirty="0"/>
          </a:p>
          <a:p>
            <a:pPr lvl="1"/>
            <a:r>
              <a:rPr lang="en-US" sz="1400" dirty="0" smtClean="0"/>
              <a:t>State main administration window closes Friday, May 6, 2016.</a:t>
            </a:r>
          </a:p>
          <a:p>
            <a:pPr lvl="1"/>
            <a:r>
              <a:rPr lang="en-US" sz="1400" dirty="0" smtClean="0"/>
              <a:t>Systems </a:t>
            </a:r>
            <a:r>
              <a:rPr lang="en-US" sz="1400" dirty="0"/>
              <a:t>who wish to retest prior to the end of </a:t>
            </a:r>
            <a:r>
              <a:rPr lang="en-US" sz="1400" dirty="0" smtClean="0"/>
              <a:t>the school </a:t>
            </a:r>
            <a:r>
              <a:rPr lang="en-US" sz="1400" dirty="0"/>
              <a:t>year would be wise to consider:  (1) testing grades 3, 5, and 8 online and (2) testing those grades early in your local window. </a:t>
            </a:r>
          </a:p>
          <a:p>
            <a:pPr lvl="1"/>
            <a:r>
              <a:rPr lang="en-US" sz="1400" dirty="0"/>
              <a:t>Turn-around </a:t>
            </a:r>
            <a:r>
              <a:rPr lang="en-US" sz="1400" dirty="0" smtClean="0"/>
              <a:t>time </a:t>
            </a:r>
            <a:r>
              <a:rPr lang="en-US" sz="1400" dirty="0"/>
              <a:t>for scores to post (electronically) for the EOG is anticipated at </a:t>
            </a:r>
            <a:r>
              <a:rPr lang="en-US" sz="1400" dirty="0" smtClean="0"/>
              <a:t>two weeks from </a:t>
            </a:r>
            <a:r>
              <a:rPr lang="en-US" sz="1400" dirty="0"/>
              <a:t>the receipt of students tests in the scoring center(s).  Online tests will reach the scoring center(s) much quicker than paper tests.</a:t>
            </a:r>
          </a:p>
          <a:p>
            <a:r>
              <a:rPr lang="en-US" sz="1800" dirty="0" smtClean="0"/>
              <a:t>A single (1) allowable </a:t>
            </a:r>
            <a:r>
              <a:rPr lang="en-US" sz="1800" dirty="0"/>
              <a:t>hand-held </a:t>
            </a:r>
            <a:r>
              <a:rPr lang="en-US" sz="1800" dirty="0" smtClean="0"/>
              <a:t>calculator </a:t>
            </a:r>
            <a:r>
              <a:rPr lang="en-US" sz="1800" u="sng" dirty="0"/>
              <a:t>will be</a:t>
            </a:r>
            <a:r>
              <a:rPr lang="en-US" sz="1800" dirty="0"/>
              <a:t> permitted in online testing environments again this year.  (Local systems may chose to not allow the devices</a:t>
            </a:r>
            <a:r>
              <a:rPr lang="en-US" sz="1800" dirty="0" smtClean="0"/>
              <a:t>.)  Calculator </a:t>
            </a:r>
            <a:r>
              <a:rPr lang="en-US" sz="1800" dirty="0"/>
              <a:t>Policy is posted at:  </a:t>
            </a:r>
            <a:r>
              <a:rPr lang="en-US" sz="1800" dirty="0">
                <a:hlinkClick r:id="rId2"/>
              </a:rPr>
              <a:t>http://</a:t>
            </a:r>
            <a:r>
              <a:rPr lang="en-US" sz="1800" dirty="0" smtClean="0">
                <a:hlinkClick r:id="rId2"/>
              </a:rPr>
              <a:t>www.gadoe.org/Curriculum-Instruction-and-Assessment/Assessment/Pages/Georgia-Milestones-Assessment-System.aspx</a:t>
            </a:r>
            <a:r>
              <a:rPr lang="en-US" sz="1800" dirty="0" smtClean="0"/>
              <a:t>. </a:t>
            </a:r>
          </a:p>
          <a:p>
            <a:r>
              <a:rPr lang="en-US" sz="1800" dirty="0"/>
              <a:t>For Braille students, Georgia’s classrooms will be transitioning </a:t>
            </a:r>
            <a:r>
              <a:rPr lang="en-US" sz="1800" dirty="0" smtClean="0"/>
              <a:t>to Unified </a:t>
            </a:r>
            <a:r>
              <a:rPr lang="en-US" sz="1800" dirty="0"/>
              <a:t>English Braille (UEB) code in 2015-2016.  We anticipate that Georgia Milestones will mirror this transition beginning with the Winter 2015 EOC</a:t>
            </a:r>
            <a:r>
              <a:rPr lang="en-US" sz="1800" dirty="0" smtClean="0"/>
              <a:t>.</a:t>
            </a:r>
            <a:endParaRPr lang="en-US" sz="1800"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93</a:t>
            </a:fld>
            <a:endParaRPr lang="en-US" dirty="0"/>
          </a:p>
        </p:txBody>
      </p:sp>
    </p:spTree>
    <p:extLst>
      <p:ext uri="{BB962C8B-B14F-4D97-AF65-F5344CB8AC3E}">
        <p14:creationId xmlns:p14="http://schemas.microsoft.com/office/powerpoint/2010/main" val="18904731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487" y="115648"/>
            <a:ext cx="6316630" cy="1325563"/>
          </a:xfrm>
        </p:spPr>
        <p:txBody>
          <a:bodyPr/>
          <a:lstStyle/>
          <a:p>
            <a:r>
              <a:rPr lang="en-US" dirty="0" smtClean="0"/>
              <a:t>Georgia Milestones Achievement Levels</a:t>
            </a:r>
            <a:endParaRPr lang="en-US" dirty="0"/>
          </a:p>
        </p:txBody>
      </p:sp>
      <p:sp>
        <p:nvSpPr>
          <p:cNvPr id="3" name="Content Placeholder 2"/>
          <p:cNvSpPr>
            <a:spLocks noGrp="1"/>
          </p:cNvSpPr>
          <p:nvPr>
            <p:ph idx="1"/>
          </p:nvPr>
        </p:nvSpPr>
        <p:spPr>
          <a:xfrm>
            <a:off x="355690" y="1650102"/>
            <a:ext cx="7886700" cy="4703005"/>
          </a:xfrm>
        </p:spPr>
        <p:txBody>
          <a:bodyPr>
            <a:normAutofit/>
          </a:bodyPr>
          <a:lstStyle/>
          <a:p>
            <a:pPr marL="0" indent="0">
              <a:buNone/>
            </a:pPr>
            <a:r>
              <a:rPr lang="en-US" dirty="0" smtClean="0"/>
              <a:t>The </a:t>
            </a:r>
            <a:r>
              <a:rPr lang="en-US" dirty="0"/>
              <a:t>names of the four Achievement Levels have been determined:</a:t>
            </a:r>
          </a:p>
          <a:p>
            <a:pPr lvl="1"/>
            <a:r>
              <a:rPr lang="en-US" dirty="0"/>
              <a:t>Distinguished Learner </a:t>
            </a:r>
            <a:r>
              <a:rPr lang="en-US" sz="1600" dirty="0"/>
              <a:t>(*)</a:t>
            </a:r>
          </a:p>
          <a:p>
            <a:pPr lvl="1"/>
            <a:r>
              <a:rPr lang="en-US" dirty="0"/>
              <a:t>Proficient Learner</a:t>
            </a:r>
          </a:p>
          <a:p>
            <a:pPr lvl="1"/>
            <a:r>
              <a:rPr lang="en-US" dirty="0"/>
              <a:t>Developing Learner</a:t>
            </a:r>
          </a:p>
          <a:p>
            <a:pPr lvl="1"/>
            <a:r>
              <a:rPr lang="en-US" dirty="0"/>
              <a:t>Beginning </a:t>
            </a:r>
            <a:r>
              <a:rPr lang="en-US" dirty="0" smtClean="0"/>
              <a:t>Learner </a:t>
            </a:r>
            <a:r>
              <a:rPr lang="en-US" sz="1600" dirty="0" smtClean="0"/>
              <a:t>(**)</a:t>
            </a:r>
            <a:endParaRPr lang="en-US" sz="1600" dirty="0"/>
          </a:p>
          <a:p>
            <a:pPr marL="914400" lvl="2" indent="0">
              <a:buNone/>
            </a:pPr>
            <a:r>
              <a:rPr lang="en-US" sz="1600" dirty="0"/>
              <a:t>(*)  This will be the required Achievement Level for a successful EOC “test-out” attempt</a:t>
            </a:r>
            <a:r>
              <a:rPr lang="en-US" sz="1600" dirty="0" smtClean="0"/>
              <a:t>.</a:t>
            </a:r>
          </a:p>
          <a:p>
            <a:pPr marL="914400" lvl="2" indent="0">
              <a:buNone/>
            </a:pPr>
            <a:r>
              <a:rPr lang="en-US" sz="1600" dirty="0" smtClean="0"/>
              <a:t>(**)  This level will require retest in the area of mathematics for grades 5 &amp; 8.</a:t>
            </a:r>
          </a:p>
          <a:p>
            <a:pPr marL="0" indent="0">
              <a:buNone/>
            </a:pPr>
            <a:r>
              <a:rPr lang="en-US" dirty="0" smtClean="0"/>
              <a:t>A reading score will be provided for the purpose of determining promotion status in grades 3, 5, and 8.</a:t>
            </a:r>
            <a:endParaRPr lang="en-US" dirty="0"/>
          </a:p>
          <a:p>
            <a:endParaRPr lang="en-US" sz="4400"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94</a:t>
            </a:fld>
            <a:endParaRPr lang="en-US" dirty="0"/>
          </a:p>
        </p:txBody>
      </p:sp>
    </p:spTree>
    <p:extLst>
      <p:ext uri="{BB962C8B-B14F-4D97-AF65-F5344CB8AC3E}">
        <p14:creationId xmlns:p14="http://schemas.microsoft.com/office/powerpoint/2010/main" val="222250206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855" y="334017"/>
            <a:ext cx="6316630" cy="484850"/>
          </a:xfrm>
        </p:spPr>
        <p:txBody>
          <a:bodyPr>
            <a:normAutofit fontScale="90000"/>
          </a:bodyPr>
          <a:lstStyle/>
          <a:p>
            <a:r>
              <a:rPr lang="en-US" dirty="0"/>
              <a:t>Georgia Milestones</a:t>
            </a:r>
          </a:p>
        </p:txBody>
      </p:sp>
      <p:sp>
        <p:nvSpPr>
          <p:cNvPr id="3" name="Content Placeholder 2"/>
          <p:cNvSpPr>
            <a:spLocks noGrp="1"/>
          </p:cNvSpPr>
          <p:nvPr>
            <p:ph idx="1"/>
          </p:nvPr>
        </p:nvSpPr>
        <p:spPr>
          <a:xfrm>
            <a:off x="328398" y="1497670"/>
            <a:ext cx="8474407" cy="4351338"/>
          </a:xfrm>
        </p:spPr>
        <p:txBody>
          <a:bodyPr>
            <a:normAutofit fontScale="92500" lnSpcReduction="20000"/>
          </a:bodyPr>
          <a:lstStyle/>
          <a:p>
            <a:pPr marL="0" indent="0">
              <a:buNone/>
            </a:pPr>
            <a:r>
              <a:rPr lang="en-US" sz="3000" b="1" dirty="0" smtClean="0">
                <a:solidFill>
                  <a:srgbClr val="FF0000"/>
                </a:solidFill>
              </a:rPr>
              <a:t>REVISED:  </a:t>
            </a:r>
            <a:r>
              <a:rPr lang="en-US" sz="3000" b="1" dirty="0" smtClean="0"/>
              <a:t>SCRATCH PAPER ALLOWANCES</a:t>
            </a:r>
          </a:p>
          <a:p>
            <a:pPr>
              <a:buFont typeface="Wingdings" panose="05000000000000000000" pitchFamily="2" charset="2"/>
              <a:buChar char="Ø"/>
            </a:pPr>
            <a:r>
              <a:rPr lang="en-US" sz="2200" dirty="0" smtClean="0"/>
              <a:t>Effective beginning with the </a:t>
            </a:r>
            <a:r>
              <a:rPr lang="en-US" sz="2200" u="sng" dirty="0" smtClean="0"/>
              <a:t>Winter 2015 </a:t>
            </a:r>
            <a:r>
              <a:rPr lang="en-US" sz="2200" dirty="0" smtClean="0"/>
              <a:t>EOC Main Administration</a:t>
            </a:r>
          </a:p>
          <a:p>
            <a:pPr>
              <a:buFont typeface="Wingdings" panose="05000000000000000000" pitchFamily="2" charset="2"/>
              <a:buChar char="Ø"/>
            </a:pPr>
            <a:r>
              <a:rPr lang="en-US" sz="2200" dirty="0" smtClean="0"/>
              <a:t>Applies to paper-pencil &amp; online settings</a:t>
            </a:r>
          </a:p>
          <a:p>
            <a:pPr>
              <a:buFont typeface="Wingdings" panose="05000000000000000000" pitchFamily="2" charset="2"/>
              <a:buChar char="Ø"/>
            </a:pPr>
            <a:r>
              <a:rPr lang="en-US" sz="2200" dirty="0" smtClean="0"/>
              <a:t>As in past years, paper-pencil students may still write in their test booklet (but no highlighters)</a:t>
            </a:r>
          </a:p>
          <a:p>
            <a:pPr>
              <a:buFont typeface="Wingdings" panose="05000000000000000000" pitchFamily="2" charset="2"/>
              <a:buChar char="Ø"/>
            </a:pPr>
            <a:r>
              <a:rPr lang="en-US" sz="2200" b="1" dirty="0" smtClean="0">
                <a:solidFill>
                  <a:srgbClr val="7030A0"/>
                </a:solidFill>
              </a:rPr>
              <a:t>Scratch paper is considered SECURE once used!!!</a:t>
            </a:r>
          </a:p>
          <a:p>
            <a:pPr lvl="1"/>
            <a:r>
              <a:rPr lang="en-US" sz="2600" dirty="0" smtClean="0"/>
              <a:t>ELA (Allowed in all </a:t>
            </a:r>
            <a:r>
              <a:rPr lang="en-US" sz="2600" dirty="0"/>
              <a:t>Sections 1, 2, and 3, both EOG and EOC</a:t>
            </a:r>
            <a:r>
              <a:rPr lang="en-US" sz="2600" dirty="0" smtClean="0"/>
              <a:t>) – One sheet</a:t>
            </a:r>
            <a:endParaRPr lang="en-US" sz="2600" dirty="0"/>
          </a:p>
          <a:p>
            <a:pPr lvl="1"/>
            <a:r>
              <a:rPr lang="en-US" sz="2600" dirty="0"/>
              <a:t>MATH </a:t>
            </a:r>
            <a:r>
              <a:rPr lang="en-US" sz="2600" dirty="0" smtClean="0"/>
              <a:t>(Allowed in both </a:t>
            </a:r>
            <a:r>
              <a:rPr lang="en-US" sz="2600" dirty="0"/>
              <a:t>Sections, both EOG and EOC</a:t>
            </a:r>
            <a:r>
              <a:rPr lang="en-US" sz="2600" dirty="0" smtClean="0"/>
              <a:t>) – Two sheets</a:t>
            </a:r>
            <a:endParaRPr lang="en-US" sz="2600" dirty="0"/>
          </a:p>
          <a:p>
            <a:pPr lvl="1"/>
            <a:r>
              <a:rPr lang="en-US" sz="2600" dirty="0"/>
              <a:t>SCIENCE </a:t>
            </a:r>
            <a:r>
              <a:rPr lang="en-US" sz="2600" dirty="0" smtClean="0"/>
              <a:t>(Allowed in both </a:t>
            </a:r>
            <a:r>
              <a:rPr lang="en-US" sz="2600" dirty="0"/>
              <a:t>Sections, </a:t>
            </a:r>
            <a:r>
              <a:rPr lang="en-US" sz="2600" dirty="0" smtClean="0"/>
              <a:t>both </a:t>
            </a:r>
            <a:r>
              <a:rPr lang="en-US" sz="2600" dirty="0"/>
              <a:t>EOG and EOC Physical Science and Biology</a:t>
            </a:r>
            <a:r>
              <a:rPr lang="en-US" sz="2600" dirty="0" smtClean="0"/>
              <a:t>) – One sheet</a:t>
            </a:r>
            <a:endParaRPr lang="en-US" sz="2600" dirty="0"/>
          </a:p>
          <a:p>
            <a:pPr lvl="1"/>
            <a:r>
              <a:rPr lang="en-US" sz="2600" dirty="0"/>
              <a:t>SOCIAL STUDIES (Allowed in both Sections, both EOG and EOC </a:t>
            </a:r>
            <a:r>
              <a:rPr lang="en-US" sz="2600" dirty="0" smtClean="0"/>
              <a:t>US History and Economics) – One sheet</a:t>
            </a:r>
            <a:endParaRPr lang="en-US" sz="2600" dirty="0"/>
          </a:p>
          <a:p>
            <a:pPr marL="457200" lvl="1" indent="0">
              <a:buNone/>
            </a:pPr>
            <a:endParaRPr lang="en-US" sz="2000" dirty="0"/>
          </a:p>
          <a:p>
            <a:endParaRPr lang="en-US" sz="2400"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95</a:t>
            </a:fld>
            <a:endParaRPr lang="en-US" dirty="0"/>
          </a:p>
        </p:txBody>
      </p:sp>
    </p:spTree>
    <p:extLst>
      <p:ext uri="{BB962C8B-B14F-4D97-AF65-F5344CB8AC3E}">
        <p14:creationId xmlns:p14="http://schemas.microsoft.com/office/powerpoint/2010/main" val="10849805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86" y="234434"/>
            <a:ext cx="6316630" cy="348372"/>
          </a:xfrm>
        </p:spPr>
        <p:txBody>
          <a:bodyPr>
            <a:normAutofit fontScale="90000"/>
          </a:bodyPr>
          <a:lstStyle/>
          <a:p>
            <a:r>
              <a:rPr lang="en-US" dirty="0" smtClean="0"/>
              <a:t>Georgia Milestones</a:t>
            </a:r>
            <a:endParaRPr lang="en-US" dirty="0"/>
          </a:p>
        </p:txBody>
      </p:sp>
      <p:sp>
        <p:nvSpPr>
          <p:cNvPr id="3" name="Content Placeholder 2"/>
          <p:cNvSpPr>
            <a:spLocks noGrp="1"/>
          </p:cNvSpPr>
          <p:nvPr>
            <p:ph idx="1"/>
          </p:nvPr>
        </p:nvSpPr>
        <p:spPr>
          <a:xfrm>
            <a:off x="82730" y="896293"/>
            <a:ext cx="7685143" cy="5312835"/>
          </a:xfrm>
        </p:spPr>
        <p:txBody>
          <a:bodyPr>
            <a:normAutofit fontScale="85000" lnSpcReduction="20000"/>
          </a:bodyPr>
          <a:lstStyle/>
          <a:p>
            <a:pPr marL="0" indent="0">
              <a:buNone/>
            </a:pPr>
            <a:r>
              <a:rPr lang="en-US" b="1" dirty="0" smtClean="0">
                <a:solidFill>
                  <a:srgbClr val="FF0000"/>
                </a:solidFill>
              </a:rPr>
              <a:t>REVISED:  </a:t>
            </a:r>
            <a:r>
              <a:rPr lang="en-US" b="1" dirty="0" smtClean="0"/>
              <a:t>ADMINISTRATION </a:t>
            </a:r>
            <a:r>
              <a:rPr lang="en-US" b="1" dirty="0"/>
              <a:t>TIMES BY CONTENT </a:t>
            </a:r>
            <a:r>
              <a:rPr lang="en-US" b="1" dirty="0" smtClean="0"/>
              <a:t>AREA</a:t>
            </a:r>
          </a:p>
          <a:p>
            <a:pPr>
              <a:buFont typeface="Wingdings" panose="05000000000000000000" pitchFamily="2" charset="2"/>
              <a:buChar char="Ø"/>
            </a:pPr>
            <a:r>
              <a:rPr lang="en-US" sz="2400" dirty="0" smtClean="0"/>
              <a:t>Effective with the </a:t>
            </a:r>
            <a:r>
              <a:rPr lang="en-US" sz="2400" u="sng" dirty="0" smtClean="0"/>
              <a:t>Winter 2015</a:t>
            </a:r>
            <a:r>
              <a:rPr lang="en-US" sz="2400" dirty="0" smtClean="0"/>
              <a:t> EOC Main Administration</a:t>
            </a:r>
          </a:p>
          <a:p>
            <a:pPr marL="0" indent="0">
              <a:buNone/>
            </a:pPr>
            <a:endParaRPr lang="en-US" sz="2400" dirty="0" smtClean="0"/>
          </a:p>
          <a:p>
            <a:pPr lvl="1"/>
            <a:r>
              <a:rPr lang="en-US" sz="2800" b="1" dirty="0" smtClean="0"/>
              <a:t>ELA</a:t>
            </a:r>
            <a:r>
              <a:rPr lang="en-US" sz="2800" b="1" dirty="0"/>
              <a:t>, Sections 1 and 2</a:t>
            </a:r>
            <a:endParaRPr lang="en-US" sz="2800" dirty="0"/>
          </a:p>
          <a:p>
            <a:pPr lvl="2"/>
            <a:r>
              <a:rPr lang="en-US" dirty="0"/>
              <a:t>Minimum = </a:t>
            </a:r>
            <a:r>
              <a:rPr lang="en-US" dirty="0" smtClean="0"/>
              <a:t>60</a:t>
            </a:r>
          </a:p>
          <a:p>
            <a:pPr lvl="2"/>
            <a:r>
              <a:rPr lang="en-US" dirty="0" smtClean="0"/>
              <a:t>Maximum </a:t>
            </a:r>
            <a:r>
              <a:rPr lang="en-US" dirty="0"/>
              <a:t>= </a:t>
            </a:r>
            <a:r>
              <a:rPr lang="en-US" dirty="0" smtClean="0">
                <a:solidFill>
                  <a:srgbClr val="FF0000"/>
                </a:solidFill>
              </a:rPr>
              <a:t>75 </a:t>
            </a:r>
            <a:r>
              <a:rPr lang="en-US" dirty="0" smtClean="0"/>
              <a:t>(Up from 70 minutes)</a:t>
            </a:r>
            <a:endParaRPr lang="en-US" dirty="0"/>
          </a:p>
          <a:p>
            <a:pPr lvl="1"/>
            <a:r>
              <a:rPr lang="en-US" sz="2800" b="1" dirty="0"/>
              <a:t>ELA, Section 3</a:t>
            </a:r>
            <a:endParaRPr lang="en-US" sz="2800" dirty="0"/>
          </a:p>
          <a:p>
            <a:pPr lvl="2"/>
            <a:r>
              <a:rPr lang="en-US" dirty="0"/>
              <a:t>Minimum = </a:t>
            </a:r>
            <a:r>
              <a:rPr lang="en-US" dirty="0" smtClean="0"/>
              <a:t>70</a:t>
            </a:r>
          </a:p>
          <a:p>
            <a:pPr lvl="2"/>
            <a:r>
              <a:rPr lang="en-US" dirty="0" smtClean="0"/>
              <a:t>Maximum </a:t>
            </a:r>
            <a:r>
              <a:rPr lang="en-US" dirty="0"/>
              <a:t>= </a:t>
            </a:r>
            <a:r>
              <a:rPr lang="en-US" dirty="0" smtClean="0"/>
              <a:t>90</a:t>
            </a:r>
            <a:endParaRPr lang="en-US" dirty="0"/>
          </a:p>
          <a:p>
            <a:pPr lvl="1"/>
            <a:r>
              <a:rPr lang="en-US" sz="2800" b="1" dirty="0" smtClean="0"/>
              <a:t>Math, Sections 1 &amp; 2</a:t>
            </a:r>
            <a:endParaRPr lang="en-US" sz="2800" dirty="0"/>
          </a:p>
          <a:p>
            <a:pPr lvl="2"/>
            <a:r>
              <a:rPr lang="en-US" dirty="0"/>
              <a:t>Minimum = </a:t>
            </a:r>
            <a:r>
              <a:rPr lang="en-US" dirty="0" smtClean="0"/>
              <a:t>60</a:t>
            </a:r>
          </a:p>
          <a:p>
            <a:pPr lvl="2"/>
            <a:r>
              <a:rPr lang="en-US" dirty="0" smtClean="0"/>
              <a:t>Maximum </a:t>
            </a:r>
            <a:r>
              <a:rPr lang="en-US" dirty="0"/>
              <a:t>= </a:t>
            </a:r>
            <a:r>
              <a:rPr lang="en-US" dirty="0">
                <a:solidFill>
                  <a:srgbClr val="FF0000"/>
                </a:solidFill>
              </a:rPr>
              <a:t>85</a:t>
            </a:r>
            <a:r>
              <a:rPr lang="en-US" dirty="0"/>
              <a:t> (Up from 80 minutes</a:t>
            </a:r>
            <a:r>
              <a:rPr lang="en-US" dirty="0" smtClean="0"/>
              <a:t>)</a:t>
            </a:r>
            <a:endParaRPr lang="en-US" dirty="0"/>
          </a:p>
          <a:p>
            <a:pPr lvl="1"/>
            <a:r>
              <a:rPr lang="en-US" sz="2800" b="1" dirty="0" smtClean="0"/>
              <a:t>Science, Sections 1 &amp; 2</a:t>
            </a:r>
            <a:endParaRPr lang="en-US" sz="2800" dirty="0"/>
          </a:p>
          <a:p>
            <a:pPr lvl="2"/>
            <a:r>
              <a:rPr lang="en-US" dirty="0"/>
              <a:t>Minimum = </a:t>
            </a:r>
            <a:r>
              <a:rPr lang="en-US" dirty="0">
                <a:solidFill>
                  <a:srgbClr val="FF0000"/>
                </a:solidFill>
              </a:rPr>
              <a:t>45</a:t>
            </a:r>
            <a:r>
              <a:rPr lang="en-US" dirty="0"/>
              <a:t> (Down from 50 </a:t>
            </a:r>
            <a:r>
              <a:rPr lang="en-US" dirty="0" smtClean="0"/>
              <a:t>minutes)</a:t>
            </a:r>
          </a:p>
          <a:p>
            <a:pPr lvl="2"/>
            <a:r>
              <a:rPr lang="en-US" dirty="0" smtClean="0"/>
              <a:t>Maximum </a:t>
            </a:r>
            <a:r>
              <a:rPr lang="en-US" dirty="0"/>
              <a:t>= </a:t>
            </a:r>
            <a:r>
              <a:rPr lang="en-US" dirty="0" smtClean="0"/>
              <a:t>70</a:t>
            </a:r>
            <a:endParaRPr lang="en-US" dirty="0"/>
          </a:p>
          <a:p>
            <a:pPr lvl="1"/>
            <a:r>
              <a:rPr lang="en-US" sz="2800" b="1" dirty="0"/>
              <a:t>Social </a:t>
            </a:r>
            <a:r>
              <a:rPr lang="en-US" sz="2800" b="1" dirty="0" smtClean="0"/>
              <a:t>Studies, Sections 1 &amp; 2</a:t>
            </a:r>
            <a:endParaRPr lang="en-US" sz="2800" dirty="0"/>
          </a:p>
          <a:p>
            <a:pPr lvl="2"/>
            <a:r>
              <a:rPr lang="en-US" dirty="0"/>
              <a:t>Minimum = </a:t>
            </a:r>
            <a:r>
              <a:rPr lang="en-US" dirty="0">
                <a:solidFill>
                  <a:srgbClr val="FF0000"/>
                </a:solidFill>
              </a:rPr>
              <a:t>45</a:t>
            </a:r>
            <a:r>
              <a:rPr lang="en-US" dirty="0"/>
              <a:t> (Down from 50 </a:t>
            </a:r>
            <a:r>
              <a:rPr lang="en-US" dirty="0" smtClean="0"/>
              <a:t>minutes)</a:t>
            </a:r>
          </a:p>
          <a:p>
            <a:pPr lvl="2"/>
            <a:r>
              <a:rPr lang="en-US" dirty="0" smtClean="0"/>
              <a:t>Maximum </a:t>
            </a:r>
            <a:r>
              <a:rPr lang="en-US" dirty="0"/>
              <a:t>= </a:t>
            </a:r>
            <a:r>
              <a:rPr lang="en-US" dirty="0" smtClean="0"/>
              <a:t>70</a:t>
            </a:r>
            <a:endParaRPr lang="en-US" dirty="0" smtClean="0">
              <a:solidFill>
                <a:srgbClr val="FF0000"/>
              </a:solidFill>
            </a:endParaRPr>
          </a:p>
          <a:p>
            <a:endParaRPr lang="en-US" sz="2400" dirty="0">
              <a:solidFill>
                <a:srgbClr val="FF0000"/>
              </a:solidFill>
            </a:endParaRPr>
          </a:p>
          <a:p>
            <a:endParaRPr lang="en-US" sz="2400" dirty="0">
              <a:solidFill>
                <a:srgbClr val="FF0000"/>
              </a:solidFill>
            </a:endParaRPr>
          </a:p>
          <a:p>
            <a:endParaRPr lang="en-US" sz="2400" dirty="0">
              <a:solidFill>
                <a:srgbClr val="FF0000"/>
              </a:solidFill>
            </a:endParaRPr>
          </a:p>
          <a:p>
            <a:endParaRPr lang="en-US" sz="3200" dirty="0"/>
          </a:p>
        </p:txBody>
      </p:sp>
      <p:sp>
        <p:nvSpPr>
          <p:cNvPr id="4" name="Date Placeholder 3"/>
          <p:cNvSpPr>
            <a:spLocks noGrp="1"/>
          </p:cNvSpPr>
          <p:nvPr>
            <p:ph type="dt" sz="half" idx="2"/>
          </p:nvPr>
        </p:nvSpPr>
        <p:spPr/>
        <p:txBody>
          <a:bodyPr/>
          <a:lstStyle/>
          <a:p>
            <a:fld id="{4DAE6870-AD18-448A-9B2A-0EFE6DC7B06B}" type="datetime1">
              <a:rPr lang="en-US" smtClean="0"/>
              <a:t>8/12/2015</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96</a:t>
            </a:fld>
            <a:endParaRPr lang="en-US" dirty="0"/>
          </a:p>
        </p:txBody>
      </p:sp>
    </p:spTree>
    <p:extLst>
      <p:ext uri="{BB962C8B-B14F-4D97-AF65-F5344CB8AC3E}">
        <p14:creationId xmlns:p14="http://schemas.microsoft.com/office/powerpoint/2010/main" val="278773203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a:xfrm>
            <a:off x="-34128" y="533950"/>
            <a:ext cx="7062723" cy="487362"/>
          </a:xfrm>
        </p:spPr>
        <p:txBody>
          <a:bodyPr>
            <a:noAutofit/>
          </a:bodyPr>
          <a:lstStyle/>
          <a:p>
            <a:r>
              <a:rPr lang="en-US" altLang="en-US" sz="3200" dirty="0" smtClean="0">
                <a:solidFill>
                  <a:srgbClr val="FF0000"/>
                </a:solidFill>
              </a:rPr>
              <a:t>Revised</a:t>
            </a:r>
            <a:r>
              <a:rPr lang="en-US" altLang="en-US" sz="3200" dirty="0" smtClean="0">
                <a:solidFill>
                  <a:srgbClr val="0000CC"/>
                </a:solidFill>
              </a:rPr>
              <a:t> </a:t>
            </a:r>
            <a:r>
              <a:rPr lang="en-US" altLang="en-US" sz="3200" dirty="0" smtClean="0"/>
              <a:t>Georgia Milestones Administration Times</a:t>
            </a:r>
            <a:r>
              <a:rPr lang="en-US" altLang="en-US" sz="2800" dirty="0" smtClean="0"/>
              <a:t/>
            </a:r>
            <a:br>
              <a:rPr lang="en-US" altLang="en-US" sz="2800" dirty="0" smtClean="0"/>
            </a:br>
            <a:r>
              <a:rPr lang="en-US" altLang="en-US" sz="2000" b="0" dirty="0" smtClean="0"/>
              <a:t>Effective beginning with the </a:t>
            </a:r>
            <a:r>
              <a:rPr lang="en-US" altLang="en-US" sz="2000" b="0" u="sng" dirty="0" smtClean="0"/>
              <a:t>Winter 2015</a:t>
            </a:r>
            <a:r>
              <a:rPr lang="en-US" altLang="en-US" sz="2000" b="0" dirty="0" smtClean="0"/>
              <a:t> EOC Main Administration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27524372"/>
              </p:ext>
            </p:extLst>
          </p:nvPr>
        </p:nvGraphicFramePr>
        <p:xfrm>
          <a:off x="128789" y="1793061"/>
          <a:ext cx="8925059" cy="3631841"/>
        </p:xfrm>
        <a:graphic>
          <a:graphicData uri="http://schemas.openxmlformats.org/drawingml/2006/table">
            <a:tbl>
              <a:tblPr firstRow="1" bandRow="1">
                <a:tableStyleId>{5C22544A-7EE6-4342-B048-85BDC9FD1C3A}</a:tableStyleId>
              </a:tblPr>
              <a:tblGrid>
                <a:gridCol w="2727101"/>
                <a:gridCol w="1983346"/>
                <a:gridCol w="2065986"/>
                <a:gridCol w="2148626"/>
              </a:tblGrid>
              <a:tr h="827632">
                <a:tc>
                  <a:txBody>
                    <a:bodyPr/>
                    <a:lstStyle/>
                    <a:p>
                      <a:pPr algn="ctr"/>
                      <a:r>
                        <a:rPr lang="en-US" sz="2000" dirty="0" smtClean="0"/>
                        <a:t>Content Area/Course</a:t>
                      </a:r>
                      <a:endParaRPr lang="en-US" sz="2000" dirty="0"/>
                    </a:p>
                  </a:txBody>
                  <a:tcPr marT="45722" marB="45722" anchor="ctr"/>
                </a:tc>
                <a:tc>
                  <a:txBody>
                    <a:bodyPr/>
                    <a:lstStyle/>
                    <a:p>
                      <a:pPr algn="ctr"/>
                      <a:r>
                        <a:rPr lang="en-US" sz="2000" dirty="0" smtClean="0"/>
                        <a:t>Test</a:t>
                      </a:r>
                      <a:r>
                        <a:rPr lang="en-US" sz="2000" baseline="0" dirty="0" smtClean="0"/>
                        <a:t> Section(s)</a:t>
                      </a:r>
                      <a:endParaRPr lang="en-US" sz="2000" dirty="0"/>
                    </a:p>
                  </a:txBody>
                  <a:tcPr marT="45722" marB="45722" anchor="ctr"/>
                </a:tc>
                <a:tc>
                  <a:txBody>
                    <a:bodyPr/>
                    <a:lstStyle/>
                    <a:p>
                      <a:pPr algn="ctr"/>
                      <a:r>
                        <a:rPr lang="en-US" sz="2000" dirty="0" smtClean="0"/>
                        <a:t>Minimum Time Per Section(s)</a:t>
                      </a:r>
                      <a:endParaRPr lang="en-US" sz="2000" dirty="0"/>
                    </a:p>
                  </a:txBody>
                  <a:tcPr marT="45722" marB="45722" anchor="ctr"/>
                </a:tc>
                <a:tc>
                  <a:txBody>
                    <a:bodyPr/>
                    <a:lstStyle/>
                    <a:p>
                      <a:pPr algn="ctr"/>
                      <a:r>
                        <a:rPr lang="en-US" sz="2000" dirty="0" smtClean="0"/>
                        <a:t>Maximum</a:t>
                      </a:r>
                      <a:r>
                        <a:rPr lang="en-US" sz="2000" baseline="0" dirty="0" smtClean="0"/>
                        <a:t> Time Per Section(s)</a:t>
                      </a:r>
                      <a:endParaRPr lang="en-US" sz="2000" dirty="0"/>
                    </a:p>
                  </a:txBody>
                  <a:tcPr marT="45722" marB="45722" anchor="ctr"/>
                </a:tc>
              </a:tr>
              <a:tr h="605103">
                <a:tc>
                  <a:txBody>
                    <a:bodyPr/>
                    <a:lstStyle/>
                    <a:p>
                      <a:r>
                        <a:rPr lang="en-US" sz="2000" dirty="0" smtClean="0"/>
                        <a:t>English Language</a:t>
                      </a:r>
                      <a:r>
                        <a:rPr lang="en-US" sz="2000" baseline="0" dirty="0" smtClean="0"/>
                        <a:t> Arts</a:t>
                      </a:r>
                      <a:endParaRPr lang="en-US" sz="2000" dirty="0"/>
                    </a:p>
                  </a:txBody>
                  <a:tcPr marT="45722" marB="45722"/>
                </a:tc>
                <a:tc>
                  <a:txBody>
                    <a:bodyPr/>
                    <a:lstStyle/>
                    <a:p>
                      <a:pPr algn="ctr"/>
                      <a:r>
                        <a:rPr lang="en-US" sz="2000" dirty="0" smtClean="0"/>
                        <a:t>1 and 2</a:t>
                      </a:r>
                      <a:endParaRPr lang="en-US" sz="2000" dirty="0"/>
                    </a:p>
                  </a:txBody>
                  <a:tcPr marT="45722" marB="45722"/>
                </a:tc>
                <a:tc>
                  <a:txBody>
                    <a:bodyPr/>
                    <a:lstStyle/>
                    <a:p>
                      <a:pPr algn="ctr"/>
                      <a:r>
                        <a:rPr lang="en-US" sz="2000" dirty="0" smtClean="0">
                          <a:solidFill>
                            <a:schemeClr val="tx1"/>
                          </a:solidFill>
                        </a:rPr>
                        <a:t>60</a:t>
                      </a:r>
                      <a:endParaRPr lang="en-US" sz="2000" dirty="0">
                        <a:solidFill>
                          <a:schemeClr val="tx1"/>
                        </a:solidFill>
                      </a:endParaRPr>
                    </a:p>
                  </a:txBody>
                  <a:tcPr marT="45722" marB="45722"/>
                </a:tc>
                <a:tc>
                  <a:txBody>
                    <a:bodyPr/>
                    <a:lstStyle/>
                    <a:p>
                      <a:pPr algn="ctr"/>
                      <a:r>
                        <a:rPr lang="en-US" sz="2000" dirty="0" smtClean="0">
                          <a:solidFill>
                            <a:schemeClr val="tx1"/>
                          </a:solidFill>
                        </a:rPr>
                        <a:t>75</a:t>
                      </a:r>
                      <a:endParaRPr lang="en-US" sz="2000" dirty="0">
                        <a:solidFill>
                          <a:schemeClr val="tx1"/>
                        </a:solidFill>
                      </a:endParaRPr>
                    </a:p>
                  </a:txBody>
                  <a:tcPr marT="45722" marB="45722"/>
                </a:tc>
              </a:tr>
              <a:tr h="719680">
                <a:tc>
                  <a:txBody>
                    <a:bodyPr/>
                    <a:lstStyle/>
                    <a:p>
                      <a:r>
                        <a:rPr lang="en-US" sz="2000" dirty="0" smtClean="0"/>
                        <a:t>English Language</a:t>
                      </a:r>
                      <a:r>
                        <a:rPr lang="en-US" sz="2000" baseline="0" dirty="0" smtClean="0"/>
                        <a:t> Arts</a:t>
                      </a:r>
                      <a:endParaRPr lang="en-US" sz="2000" dirty="0"/>
                    </a:p>
                  </a:txBody>
                  <a:tcPr marT="45722" marB="45722"/>
                </a:tc>
                <a:tc>
                  <a:txBody>
                    <a:bodyPr/>
                    <a:lstStyle/>
                    <a:p>
                      <a:pPr algn="ctr"/>
                      <a:r>
                        <a:rPr lang="en-US" sz="2000" dirty="0" smtClean="0"/>
                        <a:t>3</a:t>
                      </a:r>
                    </a:p>
                    <a:p>
                      <a:pPr algn="ctr"/>
                      <a:endParaRPr lang="en-US" sz="1400" dirty="0"/>
                    </a:p>
                  </a:txBody>
                  <a:tcPr marT="45722" marB="45722"/>
                </a:tc>
                <a:tc>
                  <a:txBody>
                    <a:bodyPr/>
                    <a:lstStyle/>
                    <a:p>
                      <a:pPr algn="ctr"/>
                      <a:r>
                        <a:rPr lang="en-US" sz="2000" dirty="0" smtClean="0"/>
                        <a:t>70</a:t>
                      </a:r>
                      <a:endParaRPr lang="en-US" sz="2000" dirty="0"/>
                    </a:p>
                  </a:txBody>
                  <a:tcPr marT="45722" marB="45722"/>
                </a:tc>
                <a:tc>
                  <a:txBody>
                    <a:bodyPr/>
                    <a:lstStyle/>
                    <a:p>
                      <a:pPr algn="ctr"/>
                      <a:r>
                        <a:rPr lang="en-US" sz="2000" dirty="0" smtClean="0"/>
                        <a:t>90</a:t>
                      </a:r>
                      <a:endParaRPr lang="en-US" sz="2000" dirty="0"/>
                    </a:p>
                  </a:txBody>
                  <a:tcPr marT="45722" marB="45722"/>
                </a:tc>
              </a:tr>
              <a:tr h="543838">
                <a:tc>
                  <a:txBody>
                    <a:bodyPr/>
                    <a:lstStyle/>
                    <a:p>
                      <a:r>
                        <a:rPr lang="en-US" sz="2000" dirty="0" smtClean="0"/>
                        <a:t>Mathematics</a:t>
                      </a:r>
                      <a:endParaRPr lang="en-US" sz="2000" dirty="0"/>
                    </a:p>
                  </a:txBody>
                  <a:tcPr marT="45722" marB="45722"/>
                </a:tc>
                <a:tc>
                  <a:txBody>
                    <a:bodyPr/>
                    <a:lstStyle/>
                    <a:p>
                      <a:pPr algn="ctr"/>
                      <a:r>
                        <a:rPr lang="en-US" sz="2000" dirty="0" smtClean="0"/>
                        <a:t>1 and 2</a:t>
                      </a:r>
                      <a:endParaRPr lang="en-US" sz="2000" dirty="0"/>
                    </a:p>
                  </a:txBody>
                  <a:tcPr marT="45722" marB="45722"/>
                </a:tc>
                <a:tc>
                  <a:txBody>
                    <a:bodyPr/>
                    <a:lstStyle/>
                    <a:p>
                      <a:pPr algn="ctr"/>
                      <a:r>
                        <a:rPr lang="en-US" sz="2000" dirty="0" smtClean="0"/>
                        <a:t>60</a:t>
                      </a:r>
                      <a:endParaRPr lang="en-US" sz="2000" dirty="0"/>
                    </a:p>
                  </a:txBody>
                  <a:tcPr marT="45722" marB="45722"/>
                </a:tc>
                <a:tc>
                  <a:txBody>
                    <a:bodyPr/>
                    <a:lstStyle/>
                    <a:p>
                      <a:pPr algn="ctr"/>
                      <a:r>
                        <a:rPr lang="en-US" sz="2000" dirty="0" smtClean="0"/>
                        <a:t>85</a:t>
                      </a:r>
                      <a:endParaRPr lang="en-US" sz="2000" dirty="0"/>
                    </a:p>
                  </a:txBody>
                  <a:tcPr marT="45722" marB="45722"/>
                </a:tc>
              </a:tr>
              <a:tr h="467794">
                <a:tc>
                  <a:txBody>
                    <a:bodyPr/>
                    <a:lstStyle/>
                    <a:p>
                      <a:r>
                        <a:rPr lang="en-US" sz="2000" dirty="0" smtClean="0"/>
                        <a:t>Science</a:t>
                      </a:r>
                    </a:p>
                  </a:txBody>
                  <a:tcPr marT="45722" marB="45722"/>
                </a:tc>
                <a:tc>
                  <a:txBody>
                    <a:bodyPr/>
                    <a:lstStyle/>
                    <a:p>
                      <a:pPr algn="ctr"/>
                      <a:r>
                        <a:rPr lang="en-US" sz="2000" dirty="0" smtClean="0"/>
                        <a:t>1 and 2</a:t>
                      </a:r>
                      <a:endParaRPr lang="en-US" sz="2000" dirty="0"/>
                    </a:p>
                  </a:txBody>
                  <a:tcPr marT="45722" marB="45722"/>
                </a:tc>
                <a:tc>
                  <a:txBody>
                    <a:bodyPr/>
                    <a:lstStyle/>
                    <a:p>
                      <a:pPr algn="ctr"/>
                      <a:r>
                        <a:rPr lang="en-US" sz="2000" dirty="0" smtClean="0"/>
                        <a:t>45</a:t>
                      </a:r>
                      <a:endParaRPr lang="en-US" sz="2000" dirty="0"/>
                    </a:p>
                  </a:txBody>
                  <a:tcPr marT="45722" marB="45722"/>
                </a:tc>
                <a:tc>
                  <a:txBody>
                    <a:bodyPr/>
                    <a:lstStyle/>
                    <a:p>
                      <a:pPr algn="ctr"/>
                      <a:r>
                        <a:rPr lang="en-US" sz="2000" dirty="0" smtClean="0"/>
                        <a:t>70</a:t>
                      </a:r>
                      <a:endParaRPr lang="en-US" sz="2000" dirty="0"/>
                    </a:p>
                  </a:txBody>
                  <a:tcPr marT="45722" marB="45722"/>
                </a:tc>
              </a:tr>
              <a:tr h="467794">
                <a:tc>
                  <a:txBody>
                    <a:bodyPr/>
                    <a:lstStyle/>
                    <a:p>
                      <a:r>
                        <a:rPr lang="en-US" sz="2000" dirty="0" smtClean="0"/>
                        <a:t>Social Studies</a:t>
                      </a:r>
                      <a:endParaRPr lang="en-US" sz="2000" dirty="0"/>
                    </a:p>
                  </a:txBody>
                  <a:tcPr marT="45722" marB="45722"/>
                </a:tc>
                <a:tc>
                  <a:txBody>
                    <a:bodyPr/>
                    <a:lstStyle/>
                    <a:p>
                      <a:pPr algn="ctr"/>
                      <a:r>
                        <a:rPr lang="en-US" sz="2000" dirty="0" smtClean="0"/>
                        <a:t>1 and 2</a:t>
                      </a:r>
                      <a:endParaRPr lang="en-US" sz="2000" dirty="0"/>
                    </a:p>
                  </a:txBody>
                  <a:tcPr marT="45722" marB="45722"/>
                </a:tc>
                <a:tc>
                  <a:txBody>
                    <a:bodyPr/>
                    <a:lstStyle/>
                    <a:p>
                      <a:pPr algn="ctr"/>
                      <a:r>
                        <a:rPr lang="en-US" sz="2000" dirty="0" smtClean="0"/>
                        <a:t>45</a:t>
                      </a:r>
                      <a:endParaRPr lang="en-US" sz="2000" dirty="0"/>
                    </a:p>
                  </a:txBody>
                  <a:tcPr marT="45722" marB="45722"/>
                </a:tc>
                <a:tc>
                  <a:txBody>
                    <a:bodyPr/>
                    <a:lstStyle/>
                    <a:p>
                      <a:pPr algn="ctr"/>
                      <a:r>
                        <a:rPr lang="en-US" sz="2000" dirty="0" smtClean="0"/>
                        <a:t>70</a:t>
                      </a:r>
                      <a:endParaRPr lang="en-US" sz="2000" dirty="0"/>
                    </a:p>
                  </a:txBody>
                  <a:tcPr marT="45722" marB="45722"/>
                </a:tc>
              </a:tr>
            </a:tbl>
          </a:graphicData>
        </a:graphic>
      </p:graphicFrame>
      <p:sp>
        <p:nvSpPr>
          <p:cNvPr id="144424" name="Slide Number Placeholder 4"/>
          <p:cNvSpPr>
            <a:spLocks noGrp="1"/>
          </p:cNvSpPr>
          <p:nvPr>
            <p:ph type="sldNum" sz="quarter"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96AA6A43-0011-4CC1-B355-1DE4089FE90C}" type="slidenum">
              <a:rPr lang="en-US" altLang="en-US" sz="1200" smtClean="0">
                <a:solidFill>
                  <a:srgbClr val="000000"/>
                </a:solidFill>
                <a:cs typeface="Arial" charset="0"/>
              </a:rPr>
              <a:pPr fontAlgn="base">
                <a:spcBef>
                  <a:spcPct val="0"/>
                </a:spcBef>
                <a:spcAft>
                  <a:spcPct val="0"/>
                </a:spcAft>
                <a:buFontTx/>
                <a:buNone/>
              </a:pPr>
              <a:t>97</a:t>
            </a:fld>
            <a:endParaRPr lang="en-US" altLang="en-US" sz="1200" dirty="0" smtClean="0">
              <a:solidFill>
                <a:srgbClr val="000000"/>
              </a:solidFill>
              <a:cs typeface="Arial" charset="0"/>
            </a:endParaRPr>
          </a:p>
        </p:txBody>
      </p:sp>
      <p:sp>
        <p:nvSpPr>
          <p:cNvPr id="9" name="TextBox 8"/>
          <p:cNvSpPr txBox="1"/>
          <p:nvPr/>
        </p:nvSpPr>
        <p:spPr>
          <a:xfrm>
            <a:off x="4865053" y="5763966"/>
            <a:ext cx="3913187" cy="92233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b="1" dirty="0">
                <a:solidFill>
                  <a:srgbClr val="FF0000"/>
                </a:solidFill>
              </a:rPr>
              <a:t>Note:  </a:t>
            </a:r>
            <a:r>
              <a:rPr lang="en-US" dirty="0">
                <a:solidFill>
                  <a:prstClr val="black"/>
                </a:solidFill>
              </a:rPr>
              <a:t>These maximum time limits do not apply to those students who have the accommodation of extended time.</a:t>
            </a:r>
          </a:p>
        </p:txBody>
      </p:sp>
    </p:spTree>
    <p:extLst>
      <p:ext uri="{BB962C8B-B14F-4D97-AF65-F5344CB8AC3E}">
        <p14:creationId xmlns:p14="http://schemas.microsoft.com/office/powerpoint/2010/main" val="286931978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67423" y="448735"/>
            <a:ext cx="6800047" cy="388390"/>
          </a:xfrm>
        </p:spPr>
        <p:txBody>
          <a:bodyPr>
            <a:noAutofit/>
          </a:bodyPr>
          <a:lstStyle/>
          <a:p>
            <a:pPr eaLnBrk="1" hangingPunct="1"/>
            <a:r>
              <a:rPr lang="en-US" altLang="en-US" sz="2800" dirty="0" smtClean="0"/>
              <a:t>GEORGIA MILESTONES EOC COURSES 2015-2016</a:t>
            </a:r>
            <a:r>
              <a:rPr lang="en-US" altLang="en-US" sz="2000" dirty="0" smtClean="0">
                <a:solidFill>
                  <a:srgbClr val="7030A0"/>
                </a:solidFill>
              </a:rPr>
              <a:t/>
            </a:r>
            <a:br>
              <a:rPr lang="en-US" altLang="en-US" sz="2000" dirty="0" smtClean="0">
                <a:solidFill>
                  <a:srgbClr val="7030A0"/>
                </a:solidFill>
              </a:rPr>
            </a:br>
            <a:r>
              <a:rPr lang="en-US" altLang="en-US" sz="2000" dirty="0" smtClean="0">
                <a:solidFill>
                  <a:srgbClr val="7030A0"/>
                </a:solidFill>
              </a:rPr>
              <a:t>Changes from 2014-2015 appear in purple font</a:t>
            </a:r>
          </a:p>
        </p:txBody>
      </p:sp>
      <p:graphicFrame>
        <p:nvGraphicFramePr>
          <p:cNvPr id="6" name="Table 5"/>
          <p:cNvGraphicFramePr>
            <a:graphicFrameLocks noGrp="1"/>
          </p:cNvGraphicFramePr>
          <p:nvPr>
            <p:extLst>
              <p:ext uri="{D42A27DB-BD31-4B8C-83A1-F6EECF244321}">
                <p14:modId xmlns:p14="http://schemas.microsoft.com/office/powerpoint/2010/main" val="2293520819"/>
              </p:ext>
            </p:extLst>
          </p:nvPr>
        </p:nvGraphicFramePr>
        <p:xfrm>
          <a:off x="0" y="1207440"/>
          <a:ext cx="9143999" cy="5650552"/>
        </p:xfrm>
        <a:graphic>
          <a:graphicData uri="http://schemas.openxmlformats.org/drawingml/2006/table">
            <a:tbl>
              <a:tblPr firstRow="1" bandRow="1">
                <a:tableStyleId>{93296810-A885-4BE3-A3E7-6D5BEEA58F35}</a:tableStyleId>
              </a:tblPr>
              <a:tblGrid>
                <a:gridCol w="1828800"/>
                <a:gridCol w="4857134"/>
                <a:gridCol w="2458065"/>
              </a:tblGrid>
              <a:tr h="304177">
                <a:tc>
                  <a:txBody>
                    <a:bodyPr/>
                    <a:lstStyle/>
                    <a:p>
                      <a:pPr algn="ctr" fontAlgn="b"/>
                      <a:r>
                        <a:rPr lang="en-US" sz="1300" b="0" u="none" strike="noStrike" dirty="0"/>
                        <a:t>Course ID</a:t>
                      </a:r>
                      <a:endParaRPr lang="en-US" sz="1300" b="0" i="0" u="none" strike="noStrike" dirty="0">
                        <a:latin typeface="Calibri"/>
                      </a:endParaRPr>
                    </a:p>
                  </a:txBody>
                  <a:tcPr marL="9525" marR="9525" marT="9525" marB="0" anchor="b"/>
                </a:tc>
                <a:tc>
                  <a:txBody>
                    <a:bodyPr/>
                    <a:lstStyle/>
                    <a:p>
                      <a:pPr algn="ctr" fontAlgn="b"/>
                      <a:r>
                        <a:rPr lang="en-US" sz="1300" b="0" u="none" strike="noStrike" dirty="0"/>
                        <a:t>Course </a:t>
                      </a:r>
                      <a:r>
                        <a:rPr lang="en-US" sz="1300" b="0" u="none" strike="noStrike" dirty="0" smtClean="0"/>
                        <a:t>Name</a:t>
                      </a:r>
                      <a:endParaRPr lang="en-US" sz="1300" b="0" i="0" u="none" strike="noStrike" dirty="0">
                        <a:latin typeface="Calibri"/>
                      </a:endParaRPr>
                    </a:p>
                  </a:txBody>
                  <a:tcPr marL="9525" marR="9525" marT="9525" marB="0" anchor="b"/>
                </a:tc>
                <a:tc>
                  <a:txBody>
                    <a:bodyPr/>
                    <a:lstStyle/>
                    <a:p>
                      <a:pPr algn="ctr" fontAlgn="b"/>
                      <a:r>
                        <a:rPr lang="en-US" sz="1300" b="0" u="none" strike="noStrike" dirty="0" smtClean="0"/>
                        <a:t>Corresponding</a:t>
                      </a:r>
                      <a:r>
                        <a:rPr lang="en-US" sz="1300" b="0" u="none" strike="noStrike" baseline="0" dirty="0" smtClean="0"/>
                        <a:t> </a:t>
                      </a:r>
                      <a:r>
                        <a:rPr lang="en-US" sz="1300" b="0" u="none" strike="noStrike" dirty="0" smtClean="0"/>
                        <a:t>EOC </a:t>
                      </a:r>
                      <a:endParaRPr lang="en-US" sz="1300" b="0" i="0" u="none" strike="noStrike" dirty="0">
                        <a:latin typeface="Calibri"/>
                      </a:endParaRPr>
                    </a:p>
                  </a:txBody>
                  <a:tcPr marL="9525" marR="9525" marT="9525"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23.06100</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Ninth Grade Literature </a:t>
                      </a:r>
                      <a:r>
                        <a:rPr lang="en-US" sz="1300" b="0" dirty="0">
                          <a:effectLst/>
                          <a:latin typeface="+mn-lt"/>
                          <a:ea typeface="Times New Roman"/>
                          <a:cs typeface="Times New Roman"/>
                        </a:rPr>
                        <a:t>and </a:t>
                      </a:r>
                      <a:r>
                        <a:rPr lang="en-US" sz="1300" b="0" dirty="0" smtClean="0">
                          <a:effectLst/>
                          <a:latin typeface="+mn-lt"/>
                          <a:ea typeface="Times New Roman"/>
                          <a:cs typeface="Times New Roman"/>
                        </a:rPr>
                        <a:t>Composition</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9</a:t>
                      </a:r>
                      <a:r>
                        <a:rPr lang="en-US" sz="1300" b="0" baseline="30000" dirty="0" smtClean="0">
                          <a:effectLst/>
                          <a:latin typeface="+mn-lt"/>
                          <a:ea typeface="Times New Roman"/>
                          <a:cs typeface="Times New Roman"/>
                        </a:rPr>
                        <a:t>th</a:t>
                      </a:r>
                      <a:r>
                        <a:rPr lang="en-US" sz="1300" b="0" dirty="0" smtClean="0">
                          <a:effectLst/>
                          <a:latin typeface="+mn-lt"/>
                          <a:ea typeface="Times New Roman"/>
                          <a:cs typeface="Times New Roman"/>
                        </a:rPr>
                        <a:t> Grade Literature</a:t>
                      </a:r>
                      <a:endParaRPr lang="en-US" sz="1300" b="0" dirty="0">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23.05100</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American </a:t>
                      </a:r>
                      <a:r>
                        <a:rPr lang="en-US" sz="1300" b="0" dirty="0">
                          <a:effectLst/>
                          <a:latin typeface="+mn-lt"/>
                          <a:ea typeface="Times New Roman"/>
                          <a:cs typeface="Times New Roman"/>
                        </a:rPr>
                        <a:t>Literature and </a:t>
                      </a:r>
                      <a:r>
                        <a:rPr lang="en-US" sz="1300" b="0" dirty="0" smtClean="0">
                          <a:effectLst/>
                          <a:latin typeface="+mn-lt"/>
                          <a:ea typeface="Times New Roman"/>
                          <a:cs typeface="Times New Roman"/>
                        </a:rPr>
                        <a:t>Composition</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American Literature</a:t>
                      </a:r>
                      <a:endParaRPr lang="en-US" sz="1300" b="0" dirty="0">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23.05300</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AP </a:t>
                      </a:r>
                      <a:r>
                        <a:rPr lang="en-US" sz="1300" b="0" dirty="0" smtClean="0">
                          <a:solidFill>
                            <a:schemeClr val="tx1"/>
                          </a:solidFill>
                          <a:effectLst/>
                          <a:latin typeface="+mn-lt"/>
                          <a:ea typeface="Times New Roman"/>
                          <a:cs typeface="Times New Roman"/>
                        </a:rPr>
                        <a:t>English Language and Composition</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American Literature</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23.06120</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smtClean="0">
                          <a:solidFill>
                            <a:schemeClr val="tx1"/>
                          </a:solidFill>
                          <a:effectLst/>
                          <a:latin typeface="+mn-lt"/>
                          <a:ea typeface="Times New Roman"/>
                          <a:cs typeface="Times New Roman"/>
                        </a:rPr>
                        <a:t>IB English B,</a:t>
                      </a:r>
                      <a:r>
                        <a:rPr lang="en-US" sz="1300" b="0" baseline="0" dirty="0" smtClean="0">
                          <a:solidFill>
                            <a:schemeClr val="tx1"/>
                          </a:solidFill>
                          <a:effectLst/>
                          <a:latin typeface="+mn-lt"/>
                          <a:ea typeface="Times New Roman"/>
                          <a:cs typeface="Times New Roman"/>
                        </a:rPr>
                        <a:t> Year One</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American Literature</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23.06800</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tx1"/>
                          </a:solidFill>
                          <a:effectLst/>
                          <a:latin typeface="+mn-lt"/>
                          <a:ea typeface="Times New Roman"/>
                          <a:cs typeface="Times New Roman"/>
                        </a:rPr>
                        <a:t>IB English </a:t>
                      </a:r>
                      <a:r>
                        <a:rPr lang="en-US" sz="1300" b="0" dirty="0" smtClean="0">
                          <a:solidFill>
                            <a:schemeClr val="tx1"/>
                          </a:solidFill>
                          <a:effectLst/>
                          <a:latin typeface="+mn-lt"/>
                          <a:ea typeface="Times New Roman"/>
                          <a:cs typeface="Times New Roman"/>
                        </a:rPr>
                        <a:t>A Literature, Year One</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American Literature</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23.07300</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IB English</a:t>
                      </a:r>
                      <a:r>
                        <a:rPr lang="en-US" sz="1300" b="0" baseline="0" dirty="0" smtClean="0">
                          <a:solidFill>
                            <a:schemeClr val="tx1"/>
                          </a:solidFill>
                          <a:effectLst/>
                          <a:latin typeface="+mn-lt"/>
                          <a:ea typeface="Times New Roman"/>
                          <a:cs typeface="Times New Roman"/>
                        </a:rPr>
                        <a:t> A Language &amp; Literature, Year One</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American Literature</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26.01200</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Biology I</a:t>
                      </a: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Biology</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26.01400</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AP Biology</a:t>
                      </a: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Biology</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26.01800</a:t>
                      </a:r>
                      <a:endParaRPr lang="en-US" sz="1300" b="0" dirty="0">
                        <a:solidFill>
                          <a:schemeClr val="tx1"/>
                        </a:solidFill>
                        <a:effectLst/>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smtClean="0">
                          <a:solidFill>
                            <a:schemeClr val="tx1"/>
                          </a:solidFill>
                          <a:effectLst/>
                          <a:latin typeface="+mn-lt"/>
                          <a:ea typeface="Times New Roman"/>
                          <a:cs typeface="Times New Roman"/>
                        </a:rPr>
                        <a:t>IB Biology, Year One</a:t>
                      </a:r>
                      <a:endParaRPr lang="en-US" sz="1300" b="0" dirty="0">
                        <a:solidFill>
                          <a:schemeClr val="tx1"/>
                        </a:solidFill>
                        <a:effectLst/>
                        <a:latin typeface="+mn-lt"/>
                        <a:ea typeface="Times New Roman"/>
                        <a:cs typeface="Times New Roman"/>
                      </a:endParaRPr>
                    </a:p>
                  </a:txBody>
                  <a:tcPr marL="68580" marR="68580" marT="0" marB="0"/>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Biology</a:t>
                      </a:r>
                      <a:endParaRPr lang="en-US" sz="1300" b="0" dirty="0">
                        <a:solidFill>
                          <a:schemeClr val="tx1"/>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40.01100</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Physical Science</a:t>
                      </a: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Physical Science</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45.08100</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United States History</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US History</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45.08200</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AP </a:t>
                      </a:r>
                      <a:r>
                        <a:rPr lang="en-US" sz="1300" b="0" dirty="0" smtClean="0">
                          <a:solidFill>
                            <a:schemeClr val="tx1"/>
                          </a:solidFill>
                          <a:effectLst/>
                          <a:latin typeface="+mn-lt"/>
                          <a:ea typeface="Times New Roman"/>
                          <a:cs typeface="Times New Roman"/>
                        </a:rPr>
                        <a:t>United</a:t>
                      </a:r>
                      <a:r>
                        <a:rPr lang="en-US" sz="1300" b="0" baseline="0" dirty="0" smtClean="0">
                          <a:solidFill>
                            <a:schemeClr val="tx1"/>
                          </a:solidFill>
                          <a:effectLst/>
                          <a:latin typeface="+mn-lt"/>
                          <a:ea typeface="Times New Roman"/>
                          <a:cs typeface="Times New Roman"/>
                        </a:rPr>
                        <a:t> States </a:t>
                      </a:r>
                      <a:r>
                        <a:rPr lang="en-US" sz="1300" b="0" dirty="0" smtClean="0">
                          <a:solidFill>
                            <a:schemeClr val="tx1"/>
                          </a:solidFill>
                          <a:effectLst/>
                          <a:latin typeface="+mn-lt"/>
                          <a:ea typeface="Times New Roman"/>
                          <a:cs typeface="Times New Roman"/>
                        </a:rPr>
                        <a:t>History</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US History</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45.08700</a:t>
                      </a:r>
                      <a:endParaRPr lang="en-US" sz="1300" b="0" dirty="0">
                        <a:effectLst/>
                        <a:latin typeface="+mn-lt"/>
                        <a:ea typeface="Times New Roman"/>
                        <a:cs typeface="Times New Roman"/>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tx1"/>
                          </a:solidFill>
                          <a:effectLst/>
                          <a:latin typeface="+mn-lt"/>
                          <a:ea typeface="Times New Roman"/>
                          <a:cs typeface="Times New Roman"/>
                        </a:rPr>
                        <a:t>IB History of </a:t>
                      </a:r>
                      <a:r>
                        <a:rPr lang="en-US" sz="1300" b="0" dirty="0" smtClean="0">
                          <a:solidFill>
                            <a:schemeClr val="tx1"/>
                          </a:solidFill>
                          <a:effectLst/>
                          <a:latin typeface="+mn-lt"/>
                          <a:ea typeface="Times New Roman"/>
                          <a:cs typeface="Times New Roman"/>
                        </a:rPr>
                        <a:t>the Americas, Year One</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US History</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45.06100</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kern="1200" dirty="0" smtClean="0">
                          <a:solidFill>
                            <a:schemeClr val="tx1"/>
                          </a:solidFill>
                          <a:effectLst/>
                          <a:latin typeface="+mn-lt"/>
                          <a:ea typeface="+mn-ea"/>
                          <a:cs typeface="+mn-cs"/>
                        </a:rPr>
                        <a:t>Economics Business Free </a:t>
                      </a:r>
                      <a:r>
                        <a:rPr lang="en-US" sz="1300" b="0" kern="1200" baseline="0" dirty="0" smtClean="0">
                          <a:solidFill>
                            <a:schemeClr val="tx1"/>
                          </a:solidFill>
                          <a:effectLst/>
                          <a:latin typeface="+mn-lt"/>
                          <a:ea typeface="+mn-ea"/>
                          <a:cs typeface="+mn-cs"/>
                        </a:rPr>
                        <a:t>Enterprise</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Economics</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45.06200</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AP </a:t>
                      </a:r>
                      <a:r>
                        <a:rPr lang="en-US" sz="1300" b="0" dirty="0" smtClean="0">
                          <a:solidFill>
                            <a:schemeClr val="tx1"/>
                          </a:solidFill>
                          <a:effectLst/>
                          <a:latin typeface="+mn-lt"/>
                          <a:ea typeface="Times New Roman"/>
                          <a:cs typeface="Times New Roman"/>
                        </a:rPr>
                        <a:t>Macroeconomics</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Economics</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45.06300</a:t>
                      </a:r>
                      <a:endParaRPr lang="en-US" sz="1300" b="0" dirty="0">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AP </a:t>
                      </a:r>
                      <a:r>
                        <a:rPr lang="en-US" sz="1300" b="0" dirty="0" smtClean="0">
                          <a:solidFill>
                            <a:schemeClr val="tx1"/>
                          </a:solidFill>
                          <a:effectLst/>
                          <a:latin typeface="+mn-lt"/>
                          <a:ea typeface="Times New Roman"/>
                          <a:cs typeface="Times New Roman"/>
                        </a:rPr>
                        <a:t>Microeconomics</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Economics</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smtClean="0">
                          <a:effectLst/>
                          <a:latin typeface="+mn-lt"/>
                          <a:ea typeface="Times New Roman"/>
                          <a:cs typeface="Times New Roman"/>
                        </a:rPr>
                        <a:t>45.06500</a:t>
                      </a:r>
                      <a:endParaRPr lang="en-US" sz="1300" b="0" dirty="0">
                        <a:effectLst/>
                        <a:latin typeface="+mn-lt"/>
                        <a:ea typeface="Times New Roman"/>
                        <a:cs typeface="Times New Roman"/>
                      </a:endParaRPr>
                    </a:p>
                  </a:txBody>
                  <a:tcPr marL="68580" marR="68580" marT="0" marB="0" anchor="b"/>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smtClean="0">
                          <a:solidFill>
                            <a:schemeClr val="tx1"/>
                          </a:solidFill>
                          <a:effectLst/>
                          <a:latin typeface="+mn-lt"/>
                          <a:ea typeface="Times New Roman"/>
                          <a:cs typeface="Times New Roman"/>
                        </a:rPr>
                        <a:t>IB Economics, Year</a:t>
                      </a:r>
                      <a:r>
                        <a:rPr lang="en-US" sz="1300" b="0" baseline="0" dirty="0" smtClean="0">
                          <a:solidFill>
                            <a:schemeClr val="tx1"/>
                          </a:solidFill>
                          <a:effectLst/>
                          <a:latin typeface="+mn-lt"/>
                          <a:ea typeface="Times New Roman"/>
                          <a:cs typeface="Times New Roman"/>
                        </a:rPr>
                        <a:t> One</a:t>
                      </a:r>
                      <a:endParaRPr lang="en-US" sz="1300" b="0" dirty="0">
                        <a:solidFill>
                          <a:schemeClr val="tx1"/>
                        </a:solidFill>
                        <a:effectLst/>
                        <a:latin typeface="+mn-lt"/>
                        <a:ea typeface="Times New Roman"/>
                        <a:cs typeface="Times New Roman"/>
                      </a:endParaRPr>
                    </a:p>
                  </a:txBody>
                  <a:tcPr marL="68580" marR="68580" marT="0" marB="0" anchor="b"/>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Economics</a:t>
                      </a:r>
                      <a:endParaRPr lang="en-US" sz="1300" b="0" dirty="0">
                        <a:solidFill>
                          <a:schemeClr val="tx1"/>
                        </a:solidFill>
                        <a:effectLst/>
                        <a:latin typeface="+mn-lt"/>
                        <a:ea typeface="Times New Roman"/>
                        <a:cs typeface="Times New Roman"/>
                      </a:endParaRPr>
                    </a:p>
                  </a:txBody>
                  <a:tcPr marL="68580" marR="68580" marT="0" marB="0" anchor="b"/>
                </a:tc>
              </a:tr>
              <a:tr h="213855">
                <a:tc>
                  <a:txBody>
                    <a:bodyPr/>
                    <a:lstStyle/>
                    <a:p>
                      <a:pPr marL="0" marR="0" algn="l">
                        <a:lnSpc>
                          <a:spcPct val="100000"/>
                        </a:lnSpc>
                        <a:spcBef>
                          <a:spcPts val="0"/>
                        </a:spcBef>
                        <a:spcAft>
                          <a:spcPts val="0"/>
                        </a:spcAft>
                      </a:pPr>
                      <a:r>
                        <a:rPr lang="en-US" sz="1300" b="0" dirty="0">
                          <a:effectLst/>
                          <a:latin typeface="+mn-lt"/>
                          <a:ea typeface="Times New Roman"/>
                          <a:cs typeface="Times New Roman"/>
                        </a:rPr>
                        <a:t>27.09710</a:t>
                      </a:r>
                    </a:p>
                  </a:txBody>
                  <a:tcPr marL="68580" marR="68580" marT="0" marB="0"/>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Coordinate </a:t>
                      </a:r>
                      <a:r>
                        <a:rPr lang="en-US" sz="1300" b="0" dirty="0">
                          <a:solidFill>
                            <a:schemeClr val="tx1"/>
                          </a:solidFill>
                          <a:effectLst/>
                          <a:latin typeface="+mn-lt"/>
                          <a:ea typeface="Times New Roman"/>
                          <a:cs typeface="Times New Roman"/>
                        </a:rPr>
                        <a:t>Algebra</a:t>
                      </a:r>
                    </a:p>
                  </a:txBody>
                  <a:tcPr marL="68580" marR="68580" marT="0" marB="0"/>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Coordinate Algebra</a:t>
                      </a:r>
                      <a:endParaRPr lang="en-US" sz="1300" b="0" dirty="0">
                        <a:solidFill>
                          <a:schemeClr val="tx1"/>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0" dirty="0">
                          <a:effectLst/>
                          <a:latin typeface="+mn-lt"/>
                          <a:ea typeface="Times New Roman"/>
                          <a:cs typeface="Times New Roman"/>
                        </a:rPr>
                        <a:t>27.09750</a:t>
                      </a:r>
                    </a:p>
                  </a:txBody>
                  <a:tcPr marL="68580" marR="68580" marT="0" marB="0"/>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Accelerated </a:t>
                      </a:r>
                      <a:r>
                        <a:rPr lang="en-US" sz="1300" b="0" dirty="0" smtClean="0">
                          <a:solidFill>
                            <a:schemeClr val="tx1"/>
                          </a:solidFill>
                          <a:effectLst/>
                          <a:latin typeface="+mn-lt"/>
                          <a:ea typeface="Times New Roman"/>
                          <a:cs typeface="Times New Roman"/>
                        </a:rPr>
                        <a:t>Coordinate </a:t>
                      </a:r>
                      <a:r>
                        <a:rPr lang="en-US" sz="1300" b="0" dirty="0">
                          <a:solidFill>
                            <a:schemeClr val="tx1"/>
                          </a:solidFill>
                          <a:effectLst/>
                          <a:latin typeface="+mn-lt"/>
                          <a:ea typeface="Times New Roman"/>
                          <a:cs typeface="Times New Roman"/>
                        </a:rPr>
                        <a:t>Algebra/Analytic Geometry A</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smtClean="0">
                          <a:solidFill>
                            <a:schemeClr val="tx1"/>
                          </a:solidFill>
                          <a:effectLst/>
                          <a:latin typeface="+mn-lt"/>
                          <a:ea typeface="Times New Roman"/>
                          <a:cs typeface="Times New Roman"/>
                        </a:rPr>
                        <a:t>Coordinate Algebra</a:t>
                      </a:r>
                      <a:endParaRPr lang="en-US" sz="1300" b="0" dirty="0">
                        <a:solidFill>
                          <a:schemeClr val="tx1"/>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0" dirty="0">
                          <a:effectLst/>
                          <a:latin typeface="+mn-lt"/>
                          <a:ea typeface="Times New Roman"/>
                          <a:cs typeface="Times New Roman"/>
                        </a:rPr>
                        <a:t>27.09720</a:t>
                      </a:r>
                    </a:p>
                  </a:txBody>
                  <a:tcPr marL="68580" marR="68580" marT="0" marB="0"/>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Analytic </a:t>
                      </a:r>
                      <a:r>
                        <a:rPr lang="en-US" sz="1300" b="0" dirty="0">
                          <a:solidFill>
                            <a:schemeClr val="tx1"/>
                          </a:solidFill>
                          <a:effectLst/>
                          <a:latin typeface="+mn-lt"/>
                          <a:ea typeface="Times New Roman"/>
                          <a:cs typeface="Times New Roman"/>
                        </a:rPr>
                        <a:t>Geometry</a:t>
                      </a:r>
                    </a:p>
                  </a:txBody>
                  <a:tcPr marL="68580" marR="68580" marT="0" marB="0"/>
                </a:tc>
                <a:tc>
                  <a:txBody>
                    <a:bodyPr/>
                    <a:lstStyle/>
                    <a:p>
                      <a:pPr marL="0" marR="0" algn="l">
                        <a:lnSpc>
                          <a:spcPct val="100000"/>
                        </a:lnSpc>
                        <a:spcBef>
                          <a:spcPts val="0"/>
                        </a:spcBef>
                        <a:spcAft>
                          <a:spcPts val="0"/>
                        </a:spcAft>
                      </a:pPr>
                      <a:r>
                        <a:rPr lang="en-US" sz="1300" b="0" dirty="0" smtClean="0">
                          <a:solidFill>
                            <a:schemeClr val="tx1"/>
                          </a:solidFill>
                          <a:effectLst/>
                          <a:latin typeface="+mn-lt"/>
                          <a:ea typeface="Times New Roman"/>
                          <a:cs typeface="Times New Roman"/>
                        </a:rPr>
                        <a:t>Analytic</a:t>
                      </a:r>
                      <a:r>
                        <a:rPr lang="en-US" sz="1300" b="0" baseline="0" dirty="0" smtClean="0">
                          <a:solidFill>
                            <a:schemeClr val="tx1"/>
                          </a:solidFill>
                          <a:effectLst/>
                          <a:latin typeface="+mn-lt"/>
                          <a:ea typeface="Times New Roman"/>
                          <a:cs typeface="Times New Roman"/>
                        </a:rPr>
                        <a:t> Geometry</a:t>
                      </a:r>
                      <a:endParaRPr lang="en-US" sz="1300" b="0" dirty="0">
                        <a:solidFill>
                          <a:schemeClr val="tx1"/>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0" dirty="0">
                          <a:effectLst/>
                          <a:latin typeface="+mn-lt"/>
                          <a:ea typeface="Times New Roman"/>
                          <a:cs typeface="Times New Roman"/>
                        </a:rPr>
                        <a:t>27.09760</a:t>
                      </a:r>
                    </a:p>
                  </a:txBody>
                  <a:tcPr marL="68580" marR="68580" marT="0" marB="0"/>
                </a:tc>
                <a:tc>
                  <a:txBody>
                    <a:bodyPr/>
                    <a:lstStyle/>
                    <a:p>
                      <a:pPr marL="0" marR="0" algn="l">
                        <a:lnSpc>
                          <a:spcPct val="100000"/>
                        </a:lnSpc>
                        <a:spcBef>
                          <a:spcPts val="0"/>
                        </a:spcBef>
                        <a:spcAft>
                          <a:spcPts val="0"/>
                        </a:spcAft>
                      </a:pPr>
                      <a:r>
                        <a:rPr lang="en-US" sz="1300" b="0" dirty="0">
                          <a:solidFill>
                            <a:schemeClr val="tx1"/>
                          </a:solidFill>
                          <a:effectLst/>
                          <a:latin typeface="+mn-lt"/>
                          <a:ea typeface="Times New Roman"/>
                          <a:cs typeface="Times New Roman"/>
                        </a:rPr>
                        <a:t>Accelerated </a:t>
                      </a:r>
                      <a:r>
                        <a:rPr lang="en-US" sz="1300" b="0" dirty="0" smtClean="0">
                          <a:solidFill>
                            <a:schemeClr val="tx1"/>
                          </a:solidFill>
                          <a:effectLst/>
                          <a:latin typeface="+mn-lt"/>
                          <a:ea typeface="Times New Roman"/>
                          <a:cs typeface="Times New Roman"/>
                        </a:rPr>
                        <a:t>Analytic </a:t>
                      </a:r>
                      <a:r>
                        <a:rPr lang="en-US" sz="1300" b="0" dirty="0">
                          <a:solidFill>
                            <a:schemeClr val="tx1"/>
                          </a:solidFill>
                          <a:effectLst/>
                          <a:latin typeface="+mn-lt"/>
                          <a:ea typeface="Times New Roman"/>
                          <a:cs typeface="Times New Roman"/>
                        </a:rPr>
                        <a:t>Geometry B/Advanced Algebra</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smtClean="0">
                          <a:solidFill>
                            <a:schemeClr val="tx1"/>
                          </a:solidFill>
                          <a:effectLst/>
                          <a:latin typeface="+mn-lt"/>
                          <a:ea typeface="Times New Roman"/>
                          <a:cs typeface="Times New Roman"/>
                        </a:rPr>
                        <a:t>Analytic</a:t>
                      </a:r>
                      <a:r>
                        <a:rPr lang="en-US" sz="1300" b="0" baseline="0" dirty="0" smtClean="0">
                          <a:solidFill>
                            <a:schemeClr val="tx1"/>
                          </a:solidFill>
                          <a:effectLst/>
                          <a:latin typeface="+mn-lt"/>
                          <a:ea typeface="Times New Roman"/>
                          <a:cs typeface="Times New Roman"/>
                        </a:rPr>
                        <a:t> Geometry</a:t>
                      </a:r>
                      <a:endParaRPr lang="en-US" sz="1300" b="0" dirty="0">
                        <a:solidFill>
                          <a:schemeClr val="tx1"/>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27.09900</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Algebra I</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7030A0"/>
                          </a:solidFill>
                          <a:effectLst/>
                          <a:latin typeface="+mn-lt"/>
                          <a:ea typeface="Times New Roman"/>
                          <a:cs typeface="Times New Roman"/>
                        </a:rPr>
                        <a:t>Algebra I</a:t>
                      </a:r>
                      <a:endParaRPr lang="en-US" sz="1300" b="1" dirty="0">
                        <a:solidFill>
                          <a:srgbClr val="7030A0"/>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27.09910</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Geometry</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7030A0"/>
                          </a:solidFill>
                          <a:effectLst/>
                          <a:latin typeface="+mn-lt"/>
                          <a:ea typeface="Times New Roman"/>
                          <a:cs typeface="Times New Roman"/>
                        </a:rPr>
                        <a:t>Geometry</a:t>
                      </a:r>
                      <a:endParaRPr lang="en-US" sz="1300" b="1" dirty="0">
                        <a:solidFill>
                          <a:srgbClr val="7030A0"/>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27.09940</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Accelerated Algebra I/Geometry A</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7030A0"/>
                          </a:solidFill>
                          <a:effectLst/>
                          <a:latin typeface="+mn-lt"/>
                          <a:ea typeface="Times New Roman"/>
                          <a:cs typeface="Times New Roman"/>
                        </a:rPr>
                        <a:t>Algebr</a:t>
                      </a:r>
                      <a:r>
                        <a:rPr lang="en-US" sz="1300" b="1" baseline="0" dirty="0" smtClean="0">
                          <a:solidFill>
                            <a:srgbClr val="7030A0"/>
                          </a:solidFill>
                          <a:effectLst/>
                          <a:latin typeface="+mn-lt"/>
                          <a:ea typeface="Times New Roman"/>
                          <a:cs typeface="Times New Roman"/>
                        </a:rPr>
                        <a:t>a I</a:t>
                      </a:r>
                      <a:endParaRPr lang="en-US" sz="1300" b="1" dirty="0">
                        <a:solidFill>
                          <a:srgbClr val="7030A0"/>
                        </a:solidFill>
                        <a:effectLst/>
                        <a:latin typeface="+mn-lt"/>
                        <a:ea typeface="Times New Roman"/>
                        <a:cs typeface="Times New Roman"/>
                      </a:endParaRPr>
                    </a:p>
                  </a:txBody>
                  <a:tcPr marL="68580" marR="68580" marT="0" marB="0"/>
                </a:tc>
              </a:tr>
              <a:tr h="213855">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27.09950</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algn="l">
                        <a:lnSpc>
                          <a:spcPct val="100000"/>
                        </a:lnSpc>
                        <a:spcBef>
                          <a:spcPts val="0"/>
                        </a:spcBef>
                        <a:spcAft>
                          <a:spcPts val="0"/>
                        </a:spcAft>
                      </a:pPr>
                      <a:r>
                        <a:rPr lang="en-US" sz="1300" b="1" dirty="0" smtClean="0">
                          <a:solidFill>
                            <a:srgbClr val="7030A0"/>
                          </a:solidFill>
                          <a:effectLst/>
                          <a:latin typeface="+mn-lt"/>
                          <a:ea typeface="Times New Roman"/>
                          <a:cs typeface="Times New Roman"/>
                        </a:rPr>
                        <a:t>Accelerated Geometry B/Algebra II</a:t>
                      </a:r>
                      <a:endParaRPr lang="en-US" sz="1300" b="1" dirty="0">
                        <a:solidFill>
                          <a:srgbClr val="7030A0"/>
                        </a:solidFill>
                        <a:effectLst/>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rgbClr val="7030A0"/>
                          </a:solidFill>
                          <a:effectLst/>
                          <a:latin typeface="+mn-lt"/>
                          <a:ea typeface="Times New Roman"/>
                          <a:cs typeface="Times New Roman"/>
                        </a:rPr>
                        <a:t>Geometry</a:t>
                      </a:r>
                      <a:endParaRPr lang="en-US" sz="1300" b="1" dirty="0">
                        <a:solidFill>
                          <a:srgbClr val="7030A0"/>
                        </a:solidFill>
                        <a:effectLst/>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52609039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a:xfrm>
            <a:off x="152400" y="332706"/>
            <a:ext cx="6905223" cy="334963"/>
          </a:xfrm>
        </p:spPr>
        <p:txBody>
          <a:bodyPr>
            <a:noAutofit/>
          </a:bodyPr>
          <a:lstStyle/>
          <a:p>
            <a:r>
              <a:rPr lang="en-US" altLang="en-US" sz="3600" dirty="0" smtClean="0"/>
              <a:t>EOC Mid-Months:</a:t>
            </a:r>
            <a:br>
              <a:rPr lang="en-US" altLang="en-US" sz="3600" dirty="0" smtClean="0"/>
            </a:br>
            <a:r>
              <a:rPr lang="en-US" altLang="en-US" sz="3600" dirty="0" smtClean="0"/>
              <a:t>August – November 2015</a:t>
            </a:r>
          </a:p>
        </p:txBody>
      </p:sp>
      <p:sp>
        <p:nvSpPr>
          <p:cNvPr id="3" name="Content Placeholder 2"/>
          <p:cNvSpPr>
            <a:spLocks noGrp="1"/>
          </p:cNvSpPr>
          <p:nvPr>
            <p:ph idx="1"/>
          </p:nvPr>
        </p:nvSpPr>
        <p:spPr>
          <a:xfrm>
            <a:off x="253284" y="942726"/>
            <a:ext cx="8610600" cy="4525963"/>
          </a:xfrm>
        </p:spPr>
        <p:txBody>
          <a:bodyPr>
            <a:noAutofit/>
          </a:bodyPr>
          <a:lstStyle/>
          <a:p>
            <a:pPr marL="0" indent="0">
              <a:buNone/>
              <a:defRPr/>
            </a:pPr>
            <a:r>
              <a:rPr lang="en-US" sz="1800" b="1" dirty="0"/>
              <a:t>Windows will be open as follows:</a:t>
            </a:r>
          </a:p>
          <a:p>
            <a:pPr lvl="1">
              <a:buFont typeface="Wingdings" pitchFamily="2" charset="2"/>
              <a:buChar char="Ø"/>
              <a:defRPr/>
            </a:pPr>
            <a:r>
              <a:rPr lang="en-US" sz="1400" b="1" dirty="0"/>
              <a:t>August </a:t>
            </a:r>
            <a:r>
              <a:rPr lang="en-US" sz="1400" b="1" dirty="0" smtClean="0"/>
              <a:t>3 </a:t>
            </a:r>
            <a:r>
              <a:rPr lang="en-US" sz="1400" b="1" dirty="0"/>
              <a:t>– </a:t>
            </a:r>
            <a:r>
              <a:rPr lang="en-US" sz="1400" b="1" dirty="0" smtClean="0"/>
              <a:t>21, 2015 *</a:t>
            </a:r>
            <a:endParaRPr lang="en-US" sz="1400" b="1" dirty="0"/>
          </a:p>
          <a:p>
            <a:pPr lvl="1">
              <a:buFont typeface="Wingdings" pitchFamily="2" charset="2"/>
              <a:buChar char="Ø"/>
              <a:defRPr/>
            </a:pPr>
            <a:r>
              <a:rPr lang="en-US" sz="1400" b="1" dirty="0"/>
              <a:t>September </a:t>
            </a:r>
            <a:r>
              <a:rPr lang="en-US" sz="1400" b="1" dirty="0" smtClean="0"/>
              <a:t>14 </a:t>
            </a:r>
            <a:r>
              <a:rPr lang="en-US" sz="1400" b="1" dirty="0"/>
              <a:t>– </a:t>
            </a:r>
            <a:r>
              <a:rPr lang="en-US" sz="1400" b="1" dirty="0" smtClean="0"/>
              <a:t>25, 2015 *</a:t>
            </a:r>
            <a:endParaRPr lang="en-US" sz="1400" b="1" dirty="0"/>
          </a:p>
          <a:p>
            <a:pPr lvl="1">
              <a:buFont typeface="Wingdings" pitchFamily="2" charset="2"/>
              <a:buChar char="Ø"/>
              <a:defRPr/>
            </a:pPr>
            <a:r>
              <a:rPr lang="en-US" sz="1400" b="1" dirty="0"/>
              <a:t>October </a:t>
            </a:r>
            <a:r>
              <a:rPr lang="en-US" sz="1400" b="1" dirty="0" smtClean="0"/>
              <a:t>12 </a:t>
            </a:r>
            <a:r>
              <a:rPr lang="en-US" sz="1400" b="1" dirty="0"/>
              <a:t>– </a:t>
            </a:r>
            <a:r>
              <a:rPr lang="en-US" sz="1400" b="1" dirty="0" smtClean="0"/>
              <a:t>23, 2015</a:t>
            </a:r>
            <a:endParaRPr lang="en-US" sz="1400" b="1" dirty="0"/>
          </a:p>
          <a:p>
            <a:pPr lvl="1">
              <a:buFont typeface="Wingdings" pitchFamily="2" charset="2"/>
              <a:buChar char="Ø"/>
              <a:defRPr/>
            </a:pPr>
            <a:r>
              <a:rPr lang="en-US" sz="1400" b="1" dirty="0"/>
              <a:t>November </a:t>
            </a:r>
            <a:r>
              <a:rPr lang="en-US" sz="1400" b="1" dirty="0" smtClean="0"/>
              <a:t>9 </a:t>
            </a:r>
            <a:r>
              <a:rPr lang="en-US" sz="1400" b="1" dirty="0"/>
              <a:t>– </a:t>
            </a:r>
            <a:r>
              <a:rPr lang="en-US" sz="1400" b="1" dirty="0" smtClean="0"/>
              <a:t>20, 2015</a:t>
            </a:r>
          </a:p>
          <a:p>
            <a:pPr marL="914400" lvl="2" indent="0">
              <a:buNone/>
              <a:defRPr/>
            </a:pPr>
            <a:r>
              <a:rPr lang="en-US" sz="1000" b="1" dirty="0" smtClean="0"/>
              <a:t>* Eligible students may attempt to “test-out” during these windows</a:t>
            </a:r>
          </a:p>
          <a:p>
            <a:pPr marL="0" indent="0">
              <a:buNone/>
            </a:pPr>
            <a:r>
              <a:rPr lang="en-US" sz="1800" b="1" dirty="0">
                <a:solidFill>
                  <a:srgbClr val="0000CC"/>
                </a:solidFill>
              </a:rPr>
              <a:t>Group 1:  Students completing an EOC for a </a:t>
            </a:r>
            <a:r>
              <a:rPr lang="en-US" sz="1800" b="1" dirty="0">
                <a:solidFill>
                  <a:srgbClr val="FF0000"/>
                </a:solidFill>
              </a:rPr>
              <a:t>2014-2015</a:t>
            </a:r>
            <a:r>
              <a:rPr lang="en-US" sz="1800" b="1" dirty="0">
                <a:solidFill>
                  <a:srgbClr val="0000CC"/>
                </a:solidFill>
              </a:rPr>
              <a:t> course enrollment through the Fall 2015 EOC Mid-Month</a:t>
            </a:r>
            <a:endParaRPr lang="en-US" sz="1800" dirty="0">
              <a:solidFill>
                <a:srgbClr val="0000CC"/>
              </a:solidFill>
            </a:endParaRPr>
          </a:p>
          <a:p>
            <a:r>
              <a:rPr lang="en-US" sz="1600" b="1" dirty="0" smtClean="0"/>
              <a:t>The </a:t>
            </a:r>
            <a:r>
              <a:rPr lang="en-US" sz="1600" b="1" dirty="0"/>
              <a:t>provisions of the State Board’s 2014-2015 waiver of Rule 160-4-2-.13 (Statewide Passing Score) continue to apply through November 2015 for this group of students.  </a:t>
            </a:r>
            <a:r>
              <a:rPr lang="en-US" sz="1600" dirty="0"/>
              <a:t>The EOC does </a:t>
            </a:r>
            <a:r>
              <a:rPr lang="en-US" sz="1600" u="sng" dirty="0"/>
              <a:t>NOT</a:t>
            </a:r>
            <a:r>
              <a:rPr lang="en-US" sz="1600" dirty="0"/>
              <a:t> apply to the final course grade of students in this category.  Local systems may determine the final course grade for these students by applying the same policies and procedures used during the 2014-2015 school year.</a:t>
            </a:r>
          </a:p>
          <a:p>
            <a:pPr lvl="0"/>
            <a:r>
              <a:rPr lang="en-US" sz="1600" dirty="0"/>
              <a:t>For example, a student who did not take a required EOC in Spring 2015, and who makes-up this EOC through the Fall 2015 Mid-Month, will </a:t>
            </a:r>
            <a:r>
              <a:rPr lang="en-US" sz="1600" u="sng" dirty="0"/>
              <a:t>not</a:t>
            </a:r>
            <a:r>
              <a:rPr lang="en-US" sz="1600" dirty="0"/>
              <a:t> have the resulting EOC score apply as 20% of their final course grade.</a:t>
            </a:r>
          </a:p>
          <a:p>
            <a:pPr lvl="0"/>
            <a:r>
              <a:rPr lang="en-US" sz="1600" dirty="0"/>
              <a:t>The same holds true for a student who enrolled in a summer semester course (i.e., June or July 2015), but who still must complete their required EOC for that course via the Fall 2015 EOC Mid-Month due to an absence during summer testing or because summer testing was not offered by their school district.</a:t>
            </a:r>
          </a:p>
          <a:p>
            <a:pPr marL="0" indent="0">
              <a:buNone/>
            </a:pPr>
            <a:endParaRPr lang="en-US" sz="2000" dirty="0"/>
          </a:p>
        </p:txBody>
      </p:sp>
      <p:sp>
        <p:nvSpPr>
          <p:cNvPr id="4" name="Slide Number Placeholder 3"/>
          <p:cNvSpPr>
            <a:spLocks noGrp="1"/>
          </p:cNvSpPr>
          <p:nvPr>
            <p:ph type="sldNum" sz="quarter" idx="4294967295"/>
          </p:nvPr>
        </p:nvSpPr>
        <p:spPr>
          <a:xfrm>
            <a:off x="8077200" y="6356350"/>
            <a:ext cx="609600" cy="365125"/>
          </a:xfrm>
          <a:prstGeom prst="rect">
            <a:avLst/>
          </a:prstGeom>
        </p:spPr>
        <p:txBody>
          <a:bodyPr/>
          <a:lstStyle/>
          <a:p>
            <a:pPr>
              <a:defRPr/>
            </a:pPr>
            <a:fld id="{87112F86-6468-46B7-B648-E0F9B988E257}" type="slidenum">
              <a:rPr lang="en-US" smtClean="0"/>
              <a:pPr>
                <a:defRPr/>
              </a:pPr>
              <a:t>99</a:t>
            </a:fld>
            <a:endParaRPr lang="en-US" dirty="0"/>
          </a:p>
        </p:txBody>
      </p:sp>
    </p:spTree>
    <p:extLst>
      <p:ext uri="{BB962C8B-B14F-4D97-AF65-F5344CB8AC3E}">
        <p14:creationId xmlns:p14="http://schemas.microsoft.com/office/powerpoint/2010/main" val="404640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GaDOE-PowerPoint-White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age_x0020_SubHeader xmlns="20a672bb-8554-40ed-8ef6-17ff2403b73b" xsi:nil="true"/>
    <PublishingStartDate xmlns="http://schemas.microsoft.com/sharepoint/v3" xsi:nil="true"/>
    <PublishingExpirationDate xmlns="http://schemas.microsoft.com/sharepoint/v3" xsi:nil="true"/>
    <TaxCatchAll xmlns="1d496aed-39d0-4758-b3cf-4e4773287716"/>
    <Page xmlns="20a672bb-8554-40ed-8ef6-17ff2403b73b" xsi:nil="true"/>
  </documentManagement>
</p:properties>
</file>

<file path=customXml/itemProps1.xml><?xml version="1.0" encoding="utf-8"?>
<ds:datastoreItem xmlns:ds="http://schemas.openxmlformats.org/officeDocument/2006/customXml" ds:itemID="{ACCB07C8-76F0-442B-ACB6-1E5BA75413E0}"/>
</file>

<file path=customXml/itemProps2.xml><?xml version="1.0" encoding="utf-8"?>
<ds:datastoreItem xmlns:ds="http://schemas.openxmlformats.org/officeDocument/2006/customXml" ds:itemID="{E75620C0-D5E4-441A-847D-F3A7C43E7E0D}"/>
</file>

<file path=customXml/itemProps3.xml><?xml version="1.0" encoding="utf-8"?>
<ds:datastoreItem xmlns:ds="http://schemas.openxmlformats.org/officeDocument/2006/customXml" ds:itemID="{516E8692-AE54-4C6F-9190-4708CE80B71F}"/>
</file>

<file path=docProps/app.xml><?xml version="1.0" encoding="utf-8"?>
<Properties xmlns="http://schemas.openxmlformats.org/officeDocument/2006/extended-properties" xmlns:vt="http://schemas.openxmlformats.org/officeDocument/2006/docPropsVTypes">
  <Template>GaDOE-PowerPoint-WhiteTemplate</Template>
  <TotalTime>3525</TotalTime>
  <Words>10848</Words>
  <Application>Microsoft Office PowerPoint</Application>
  <PresentationFormat>On-screen Show (4:3)</PresentationFormat>
  <Paragraphs>1258</Paragraphs>
  <Slides>107</Slides>
  <Notes>20</Notes>
  <HiddenSlides>0</HiddenSlides>
  <MMClips>0</MMClips>
  <ScaleCrop>false</ScaleCrop>
  <HeadingPairs>
    <vt:vector size="4" baseType="variant">
      <vt:variant>
        <vt:lpstr>Theme</vt:lpstr>
      </vt:variant>
      <vt:variant>
        <vt:i4>2</vt:i4>
      </vt:variant>
      <vt:variant>
        <vt:lpstr>Slide Titles</vt:lpstr>
      </vt:variant>
      <vt:variant>
        <vt:i4>107</vt:i4>
      </vt:variant>
    </vt:vector>
  </HeadingPairs>
  <TitlesOfParts>
    <vt:vector size="109" baseType="lpstr">
      <vt:lpstr>GaDOE-PowerPoint-WhiteTemplate</vt:lpstr>
      <vt:lpstr>1_GaDOE-PowerPoint-WhiteTemplate</vt:lpstr>
      <vt:lpstr>System Test Coordinators’ Fall 2015 Conference General Session /Test Administration August 12 &amp; 14, 2015  Georgia Student Assessment Program 2015 – 2016</vt:lpstr>
      <vt:lpstr>2015 Fall Assessment Conference Sessions</vt:lpstr>
      <vt:lpstr>Agenda</vt:lpstr>
      <vt:lpstr>Assessment &amp; Accountability Contact Information Toll-Free (800) 634-4106 and (404) 656-2668</vt:lpstr>
      <vt:lpstr>Assessment &amp; Accountability  Team</vt:lpstr>
      <vt:lpstr>Assessment Administration Contact Information</vt:lpstr>
      <vt:lpstr>Assessment Administration Contact Information</vt:lpstr>
      <vt:lpstr>Assessment Research &amp; Development Contact Information</vt:lpstr>
      <vt:lpstr>Accountability Contact Information</vt:lpstr>
      <vt:lpstr>State Board Rules</vt:lpstr>
      <vt:lpstr>General Announcements: Managerial Topics</vt:lpstr>
      <vt:lpstr>General Announcements: Managerial Topics Transmission of Secure Information</vt:lpstr>
      <vt:lpstr>General Announcements:  Accurate Reporting</vt:lpstr>
      <vt:lpstr>General Announcements:  Accurate Reporting</vt:lpstr>
      <vt:lpstr>Transition of the ELA &amp; Math Content Standards from CCGPS to Georgia Standards of Excellence (GSE)</vt:lpstr>
      <vt:lpstr>Overview of 2015-2016 State Assessments</vt:lpstr>
      <vt:lpstr>2015 - 2016 Assessments</vt:lpstr>
      <vt:lpstr>2015 - 2016 Assessments</vt:lpstr>
      <vt:lpstr>Contractor URLS, accounts, and Passwords</vt:lpstr>
      <vt:lpstr>Student Assessment Handbook (SAH) 2015-2016 </vt:lpstr>
      <vt:lpstr>CONDUCTING SECURE &amp; SUCCESSFUL TEST ADMINISTRATIONS</vt:lpstr>
      <vt:lpstr>The state assessment program provides critical information to:</vt:lpstr>
      <vt:lpstr>Roles and Responsibilities</vt:lpstr>
      <vt:lpstr>Scheduling Considerations</vt:lpstr>
      <vt:lpstr>Scheduling Considerations</vt:lpstr>
      <vt:lpstr>Materials Management &amp; Security</vt:lpstr>
      <vt:lpstr>Materials Management &amp; Security</vt:lpstr>
      <vt:lpstr>Materials Management &amp; Security</vt:lpstr>
      <vt:lpstr>Materials Management &amp; Security</vt:lpstr>
      <vt:lpstr>Materials Management &amp; Security</vt:lpstr>
      <vt:lpstr>Materials Management &amp; Security</vt:lpstr>
      <vt:lpstr>Materials Management &amp; Security</vt:lpstr>
      <vt:lpstr>Materials:  Pre-ID Labels</vt:lpstr>
      <vt:lpstr>Training Plan</vt:lpstr>
      <vt:lpstr>Importance of Training Materials</vt:lpstr>
      <vt:lpstr>Planning for a Conducive Environment </vt:lpstr>
      <vt:lpstr>Online Testing Implications</vt:lpstr>
      <vt:lpstr>Materials:  Resources</vt:lpstr>
      <vt:lpstr>Roles and Responsibilities</vt:lpstr>
      <vt:lpstr>Roles and Responsibilities</vt:lpstr>
      <vt:lpstr>Roles and Responsibilities</vt:lpstr>
      <vt:lpstr>Roles and Responsibilities</vt:lpstr>
      <vt:lpstr>Roles and Responsibilities</vt:lpstr>
      <vt:lpstr>Irregularities</vt:lpstr>
      <vt:lpstr>PowerPoint Presentation</vt:lpstr>
      <vt:lpstr>PowerPoint Presentation</vt:lpstr>
      <vt:lpstr>Steps for Reporting an Irregularity</vt:lpstr>
      <vt:lpstr>Steps for Reporting an Irregularity</vt:lpstr>
      <vt:lpstr>Characteristics of a Quality Investigation</vt:lpstr>
      <vt:lpstr>Characteristics of a Quality Investigation</vt:lpstr>
      <vt:lpstr>Irregularities – Post Testing</vt:lpstr>
      <vt:lpstr>When entering irregularities into the MyGaDOE Portal . . .</vt:lpstr>
      <vt:lpstr>Cell Phones and Electronic Devices</vt:lpstr>
      <vt:lpstr>Cell Phones and Electronic Devices </vt:lpstr>
      <vt:lpstr>PowerPoint Presentation</vt:lpstr>
      <vt:lpstr>Eligible Students</vt:lpstr>
      <vt:lpstr>Accommodations</vt:lpstr>
      <vt:lpstr>Accommodations</vt:lpstr>
      <vt:lpstr>Test Administration Accommodations</vt:lpstr>
      <vt:lpstr>Key Considerations</vt:lpstr>
      <vt:lpstr>Key Considerations</vt:lpstr>
      <vt:lpstr>Plan for Accommodations</vt:lpstr>
      <vt:lpstr>Plan for Accommodations</vt:lpstr>
      <vt:lpstr>Requests for Accommodations Not on State-Approved List</vt:lpstr>
      <vt:lpstr>Requests for Accommodations Not on State-Approved List</vt:lpstr>
      <vt:lpstr>Post Administration Info/Reminders</vt:lpstr>
      <vt:lpstr>Collecting Paper-Pencil Materials</vt:lpstr>
      <vt:lpstr>Returning Paper-Pencil Scorables and Nonscorable Materials</vt:lpstr>
      <vt:lpstr>Transferring Student Test Scores</vt:lpstr>
      <vt:lpstr>Dissemination of Test Scores</vt:lpstr>
      <vt:lpstr>Test Administration/Errors in Reporting</vt:lpstr>
      <vt:lpstr>Ethics and Assessment</vt:lpstr>
      <vt:lpstr>  CODE OF ETHICS FOR GEORGIA EDUCATORS   </vt:lpstr>
      <vt:lpstr>Test Security Reminders</vt:lpstr>
      <vt:lpstr>Test Security Reminders</vt:lpstr>
      <vt:lpstr>PowerPoint Presentation</vt:lpstr>
      <vt:lpstr>Assessment Online Forms https://portal.doe.k12.ga.us/login.aspx</vt:lpstr>
      <vt:lpstr>Assessment Online Forms https://portal.doe.k12.ga.us/login.aspx </vt:lpstr>
      <vt:lpstr>Entering IRs into the MyGaDOE Portal</vt:lpstr>
      <vt:lpstr>Entering IRs into the MyGaDOE Portal  https://portal.doe.k12.ga.us/login.aspx</vt:lpstr>
      <vt:lpstr>Program Updates 2015-2016 </vt:lpstr>
      <vt:lpstr>ACCESS for ELLs &amp; Alternate ACCESS for ELLs</vt:lpstr>
      <vt:lpstr>ACCESS for ELLs &amp; Alternate ACCESS for ELLs</vt:lpstr>
      <vt:lpstr>ACCESS for ELLs &amp; Alternate ACCESS for ELLs</vt:lpstr>
      <vt:lpstr>ACCESS for ELLs &amp; Alternate ACCESS for ELLs</vt:lpstr>
      <vt:lpstr>ACCESS for ELLs &amp; Alternate ACCESS for ELLs</vt:lpstr>
      <vt:lpstr>ACCESS for ELLs &amp; Alternate ACCESS for ELLs</vt:lpstr>
      <vt:lpstr>Georgia Alternate Assessment (GAA)</vt:lpstr>
      <vt:lpstr>Georgia Kindergarten Inventory of Developing Skills (GKIDS)</vt:lpstr>
      <vt:lpstr>GKIDS:  Pre-Population Option</vt:lpstr>
      <vt:lpstr>GKIDS:  Pre-Population Option</vt:lpstr>
      <vt:lpstr>Georgia Milestones</vt:lpstr>
      <vt:lpstr>Georgia Milestones</vt:lpstr>
      <vt:lpstr>Georgia Milestones Achievement Levels</vt:lpstr>
      <vt:lpstr>Georgia Milestones</vt:lpstr>
      <vt:lpstr>Georgia Milestones</vt:lpstr>
      <vt:lpstr>Revised Georgia Milestones Administration Times Effective beginning with the Winter 2015 EOC Main Administration</vt:lpstr>
      <vt:lpstr>GEORGIA MILESTONES EOC COURSES 2015-2016 Changes from 2014-2015 appear in purple font</vt:lpstr>
      <vt:lpstr>EOC Mid-Months: August – November 2015</vt:lpstr>
      <vt:lpstr>EOC Mid-Months: August – November 2015</vt:lpstr>
      <vt:lpstr>EOC Mid-Months: August – November 2015</vt:lpstr>
      <vt:lpstr>EOC Mid-Months: August – November 2015</vt:lpstr>
      <vt:lpstr>EOC Mid-Months &amp; Retests: January – March 2016</vt:lpstr>
      <vt:lpstr>EOC Mid-Months &amp; Retests: January – March 2016</vt:lpstr>
      <vt:lpstr>Georgia Online Formative Assessment Resource (GOFAR)</vt:lpstr>
      <vt:lpstr>National Assessment of Educational Progress (NAEP)</vt:lpstr>
      <vt:lpstr>Thank you for joining us!</vt:lpstr>
    </vt:vector>
  </TitlesOfParts>
  <Company>GADOE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2015 Fall Assessment Conference General Session FINAL 8.12.15 2</dc:title>
  <dc:creator>Tony</dc:creator>
  <cp:lastModifiedBy>Tony</cp:lastModifiedBy>
  <cp:revision>237</cp:revision>
  <cp:lastPrinted>2015-08-11T12:09:47Z</cp:lastPrinted>
  <dcterms:created xsi:type="dcterms:W3CDTF">2015-02-02T18:43:19Z</dcterms:created>
  <dcterms:modified xsi:type="dcterms:W3CDTF">2015-08-12T18:12:31Z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