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8"/>
  </p:notesMasterIdLst>
  <p:sldIdLst>
    <p:sldId id="360" r:id="rId5"/>
    <p:sldId id="361" r:id="rId6"/>
    <p:sldId id="362" r:id="rId7"/>
    <p:sldId id="363" r:id="rId8"/>
    <p:sldId id="364" r:id="rId9"/>
    <p:sldId id="365" r:id="rId10"/>
    <p:sldId id="366" r:id="rId11"/>
    <p:sldId id="425" r:id="rId12"/>
    <p:sldId id="398" r:id="rId13"/>
    <p:sldId id="367" r:id="rId14"/>
    <p:sldId id="402" r:id="rId15"/>
    <p:sldId id="368" r:id="rId16"/>
    <p:sldId id="401" r:id="rId17"/>
    <p:sldId id="423" r:id="rId18"/>
    <p:sldId id="369" r:id="rId19"/>
    <p:sldId id="387" r:id="rId20"/>
    <p:sldId id="388" r:id="rId21"/>
    <p:sldId id="373" r:id="rId22"/>
    <p:sldId id="374" r:id="rId23"/>
    <p:sldId id="375" r:id="rId24"/>
    <p:sldId id="376" r:id="rId25"/>
    <p:sldId id="382" r:id="rId26"/>
    <p:sldId id="381" r:id="rId27"/>
    <p:sldId id="383" r:id="rId28"/>
    <p:sldId id="389" r:id="rId29"/>
    <p:sldId id="377" r:id="rId30"/>
    <p:sldId id="390" r:id="rId31"/>
    <p:sldId id="278" r:id="rId32"/>
    <p:sldId id="413" r:id="rId33"/>
    <p:sldId id="397" r:id="rId34"/>
    <p:sldId id="393" r:id="rId35"/>
    <p:sldId id="394" r:id="rId36"/>
    <p:sldId id="395" r:id="rId37"/>
    <p:sldId id="396" r:id="rId38"/>
    <p:sldId id="435" r:id="rId39"/>
    <p:sldId id="436" r:id="rId40"/>
    <p:sldId id="437" r:id="rId41"/>
    <p:sldId id="438" r:id="rId42"/>
    <p:sldId id="439" r:id="rId43"/>
    <p:sldId id="440" r:id="rId44"/>
    <p:sldId id="280" r:id="rId45"/>
    <p:sldId id="281" r:id="rId46"/>
    <p:sldId id="282" r:id="rId47"/>
    <p:sldId id="283" r:id="rId48"/>
    <p:sldId id="284" r:id="rId49"/>
    <p:sldId id="285" r:id="rId50"/>
    <p:sldId id="286" r:id="rId51"/>
    <p:sldId id="384" r:id="rId52"/>
    <p:sldId id="385" r:id="rId53"/>
    <p:sldId id="386" r:id="rId54"/>
    <p:sldId id="404" r:id="rId55"/>
    <p:sldId id="415" r:id="rId56"/>
    <p:sldId id="406" r:id="rId57"/>
    <p:sldId id="414" r:id="rId58"/>
    <p:sldId id="407" r:id="rId59"/>
    <p:sldId id="408" r:id="rId60"/>
    <p:sldId id="416" r:id="rId61"/>
    <p:sldId id="417" r:id="rId62"/>
    <p:sldId id="418" r:id="rId63"/>
    <p:sldId id="410" r:id="rId64"/>
    <p:sldId id="411" r:id="rId65"/>
    <p:sldId id="420" r:id="rId66"/>
    <p:sldId id="419" r:id="rId67"/>
    <p:sldId id="391" r:id="rId68"/>
    <p:sldId id="399" r:id="rId69"/>
    <p:sldId id="400" r:id="rId70"/>
    <p:sldId id="422" r:id="rId71"/>
    <p:sldId id="427" r:id="rId72"/>
    <p:sldId id="296" r:id="rId73"/>
    <p:sldId id="297" r:id="rId74"/>
    <p:sldId id="298" r:id="rId75"/>
    <p:sldId id="299" r:id="rId76"/>
    <p:sldId id="300" r:id="rId77"/>
    <p:sldId id="442" r:id="rId78"/>
    <p:sldId id="306" r:id="rId79"/>
    <p:sldId id="434" r:id="rId80"/>
    <p:sldId id="309" r:id="rId81"/>
    <p:sldId id="310" r:id="rId82"/>
    <p:sldId id="311" r:id="rId83"/>
    <p:sldId id="444" r:id="rId84"/>
    <p:sldId id="312" r:id="rId85"/>
    <p:sldId id="313" r:id="rId86"/>
    <p:sldId id="315" r:id="rId87"/>
    <p:sldId id="316" r:id="rId88"/>
    <p:sldId id="317" r:id="rId89"/>
    <p:sldId id="318" r:id="rId90"/>
    <p:sldId id="443" r:id="rId91"/>
    <p:sldId id="322" r:id="rId92"/>
    <p:sldId id="323" r:id="rId93"/>
    <p:sldId id="340" r:id="rId94"/>
    <p:sldId id="341" r:id="rId95"/>
    <p:sldId id="342" r:id="rId96"/>
    <p:sldId id="344"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McLeod" initials="RM" lastIdx="20" clrIdx="0">
    <p:extLst/>
  </p:cmAuthor>
  <p:cmAuthor id="2" name="Tony" initials="TE"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907" autoAdjust="0"/>
    <p:restoredTop sz="94660"/>
  </p:normalViewPr>
  <p:slideViewPr>
    <p:cSldViewPr snapToGrid="0">
      <p:cViewPr varScale="1">
        <p:scale>
          <a:sx n="78" d="100"/>
          <a:sy n="78" d="100"/>
        </p:scale>
        <p:origin x="402"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3/3/2015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1</a:t>
            </a:fld>
            <a:endParaRPr lang="en-US" dirty="0"/>
          </a:p>
        </p:txBody>
      </p:sp>
    </p:spTree>
    <p:extLst>
      <p:ext uri="{BB962C8B-B14F-4D97-AF65-F5344CB8AC3E}">
        <p14:creationId xmlns:p14="http://schemas.microsoft.com/office/powerpoint/2010/main" val="2427400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spcBef>
                <a:spcPct val="30000"/>
              </a:spcBef>
              <a:defRPr sz="1200">
                <a:solidFill>
                  <a:schemeClr val="tx1"/>
                </a:solidFill>
                <a:latin typeface="Calibri" pitchFamily="34" charset="0"/>
              </a:defRPr>
            </a:lvl1pPr>
            <a:lvl2pPr marL="727868" indent="-279949" defTabSz="912946">
              <a:spcBef>
                <a:spcPct val="30000"/>
              </a:spcBef>
              <a:defRPr sz="1200">
                <a:solidFill>
                  <a:schemeClr val="tx1"/>
                </a:solidFill>
                <a:latin typeface="Calibri" pitchFamily="34" charset="0"/>
              </a:defRPr>
            </a:lvl2pPr>
            <a:lvl3pPr marL="1121353" indent="-223959" defTabSz="912946">
              <a:spcBef>
                <a:spcPct val="30000"/>
              </a:spcBef>
              <a:defRPr sz="1200">
                <a:solidFill>
                  <a:schemeClr val="tx1"/>
                </a:solidFill>
                <a:latin typeface="Calibri" pitchFamily="34" charset="0"/>
              </a:defRPr>
            </a:lvl3pPr>
            <a:lvl4pPr marL="1569272" indent="-223959" defTabSz="912946">
              <a:spcBef>
                <a:spcPct val="30000"/>
              </a:spcBef>
              <a:defRPr sz="1200">
                <a:solidFill>
                  <a:schemeClr val="tx1"/>
                </a:solidFill>
                <a:latin typeface="Calibri" pitchFamily="34" charset="0"/>
              </a:defRPr>
            </a:lvl4pPr>
            <a:lvl5pPr marL="2017191" indent="-223959" defTabSz="912946">
              <a:spcBef>
                <a:spcPct val="30000"/>
              </a:spcBef>
              <a:defRPr sz="1200">
                <a:solidFill>
                  <a:schemeClr val="tx1"/>
                </a:solidFill>
                <a:latin typeface="Calibri" pitchFamily="34" charset="0"/>
              </a:defRPr>
            </a:lvl5pPr>
            <a:lvl6pPr marL="2465109" indent="-223959" defTabSz="912946" eaLnBrk="0" fontAlgn="base" hangingPunct="0">
              <a:spcBef>
                <a:spcPct val="30000"/>
              </a:spcBef>
              <a:spcAft>
                <a:spcPct val="0"/>
              </a:spcAft>
              <a:defRPr sz="1200">
                <a:solidFill>
                  <a:schemeClr val="tx1"/>
                </a:solidFill>
                <a:latin typeface="Calibri" pitchFamily="34" charset="0"/>
              </a:defRPr>
            </a:lvl6pPr>
            <a:lvl7pPr marL="2913028" indent="-223959" defTabSz="912946" eaLnBrk="0" fontAlgn="base" hangingPunct="0">
              <a:spcBef>
                <a:spcPct val="30000"/>
              </a:spcBef>
              <a:spcAft>
                <a:spcPct val="0"/>
              </a:spcAft>
              <a:defRPr sz="1200">
                <a:solidFill>
                  <a:schemeClr val="tx1"/>
                </a:solidFill>
                <a:latin typeface="Calibri" pitchFamily="34" charset="0"/>
              </a:defRPr>
            </a:lvl7pPr>
            <a:lvl8pPr marL="3360947" indent="-223959" defTabSz="912946" eaLnBrk="0" fontAlgn="base" hangingPunct="0">
              <a:spcBef>
                <a:spcPct val="30000"/>
              </a:spcBef>
              <a:spcAft>
                <a:spcPct val="0"/>
              </a:spcAft>
              <a:defRPr sz="1200">
                <a:solidFill>
                  <a:schemeClr val="tx1"/>
                </a:solidFill>
                <a:latin typeface="Calibri" pitchFamily="34" charset="0"/>
              </a:defRPr>
            </a:lvl8pPr>
            <a:lvl9pPr marL="3808866" indent="-223959" defTabSz="912946" eaLnBrk="0" fontAlgn="base" hangingPunct="0">
              <a:spcBef>
                <a:spcPct val="30000"/>
              </a:spcBef>
              <a:spcAft>
                <a:spcPct val="0"/>
              </a:spcAft>
              <a:defRPr sz="1200">
                <a:solidFill>
                  <a:schemeClr val="tx1"/>
                </a:solidFill>
                <a:latin typeface="Calibri" pitchFamily="34" charset="0"/>
              </a:defRPr>
            </a:lvl9pPr>
          </a:lstStyle>
          <a:p>
            <a:pPr>
              <a:spcBef>
                <a:spcPct val="0"/>
              </a:spcBef>
            </a:pPr>
            <a:fld id="{156044F5-E513-4D62-AE05-074F0B9E1425}" type="slidenum">
              <a:rPr lang="en-US" altLang="en-US" smtClean="0">
                <a:solidFill>
                  <a:srgbClr val="000000"/>
                </a:solidFill>
              </a:rPr>
              <a:pPr>
                <a:spcBef>
                  <a:spcPct val="0"/>
                </a:spcBef>
              </a:pPr>
              <a:t>13</a:t>
            </a:fld>
            <a:endParaRPr lang="en-US" altLang="en-US" dirty="0" smtClean="0">
              <a:solidFill>
                <a:srgbClr val="000000"/>
              </a:solidFill>
            </a:endParaRPr>
          </a:p>
        </p:txBody>
      </p:sp>
    </p:spTree>
    <p:extLst>
      <p:ext uri="{BB962C8B-B14F-4D97-AF65-F5344CB8AC3E}">
        <p14:creationId xmlns:p14="http://schemas.microsoft.com/office/powerpoint/2010/main" val="78544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6020"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05A43BAD-1B15-4D25-A096-2BBB225F4A1C}" type="slidenum">
              <a:rPr lang="en-US" sz="1100"/>
              <a:pPr algn="r" eaLnBrk="1" hangingPunct="1"/>
              <a:t>15</a:t>
            </a:fld>
            <a:endParaRPr lang="en-US" sz="1100" dirty="0"/>
          </a:p>
        </p:txBody>
      </p:sp>
    </p:spTree>
    <p:extLst>
      <p:ext uri="{BB962C8B-B14F-4D97-AF65-F5344CB8AC3E}">
        <p14:creationId xmlns:p14="http://schemas.microsoft.com/office/powerpoint/2010/main" val="258480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89092"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F4F90AED-02F8-43E4-B373-1782EDD3E8B2}" type="slidenum">
              <a:rPr lang="en-US" sz="1100"/>
              <a:pPr algn="r" eaLnBrk="1" hangingPunct="1"/>
              <a:t>18</a:t>
            </a:fld>
            <a:endParaRPr lang="en-US" sz="1100" dirty="0"/>
          </a:p>
        </p:txBody>
      </p:sp>
    </p:spTree>
    <p:extLst>
      <p:ext uri="{BB962C8B-B14F-4D97-AF65-F5344CB8AC3E}">
        <p14:creationId xmlns:p14="http://schemas.microsoft.com/office/powerpoint/2010/main" val="1434803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90116"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B1A1E33A-3183-4459-84CD-B5445835C24A}" type="slidenum">
              <a:rPr lang="en-US" sz="1100"/>
              <a:pPr algn="r" eaLnBrk="1" hangingPunct="1"/>
              <a:t>19</a:t>
            </a:fld>
            <a:endParaRPr lang="en-US" sz="1100" dirty="0"/>
          </a:p>
        </p:txBody>
      </p:sp>
    </p:spTree>
    <p:extLst>
      <p:ext uri="{BB962C8B-B14F-4D97-AF65-F5344CB8AC3E}">
        <p14:creationId xmlns:p14="http://schemas.microsoft.com/office/powerpoint/2010/main" val="3069403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93188"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10627CD0-A90D-4C04-BF54-B0C8AD9ACEEB}" type="slidenum">
              <a:rPr lang="en-US" sz="1100"/>
              <a:pPr algn="r" eaLnBrk="1" hangingPunct="1"/>
              <a:t>20</a:t>
            </a:fld>
            <a:endParaRPr lang="en-US" sz="1100" dirty="0"/>
          </a:p>
        </p:txBody>
      </p:sp>
    </p:spTree>
    <p:extLst>
      <p:ext uri="{BB962C8B-B14F-4D97-AF65-F5344CB8AC3E}">
        <p14:creationId xmlns:p14="http://schemas.microsoft.com/office/powerpoint/2010/main" val="1799689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21</a:t>
            </a:fld>
            <a:endParaRPr lang="en-US" dirty="0"/>
          </a:p>
        </p:txBody>
      </p:sp>
    </p:spTree>
    <p:extLst>
      <p:ext uri="{BB962C8B-B14F-4D97-AF65-F5344CB8AC3E}">
        <p14:creationId xmlns:p14="http://schemas.microsoft.com/office/powerpoint/2010/main" val="637054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95236"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00E7C1B1-BB0E-4DC1-878B-302BBD10AF66}" type="slidenum">
              <a:rPr lang="en-US" sz="1100"/>
              <a:pPr algn="r" eaLnBrk="1" hangingPunct="1"/>
              <a:t>22</a:t>
            </a:fld>
            <a:endParaRPr lang="en-US" sz="1100" dirty="0"/>
          </a:p>
        </p:txBody>
      </p:sp>
    </p:spTree>
    <p:extLst>
      <p:ext uri="{BB962C8B-B14F-4D97-AF65-F5344CB8AC3E}">
        <p14:creationId xmlns:p14="http://schemas.microsoft.com/office/powerpoint/2010/main" val="54974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95236"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00E7C1B1-BB0E-4DC1-878B-302BBD10AF66}" type="slidenum">
              <a:rPr lang="en-US" sz="1100"/>
              <a:pPr algn="r" eaLnBrk="1" hangingPunct="1"/>
              <a:t>23</a:t>
            </a:fld>
            <a:endParaRPr lang="en-US" sz="1100" dirty="0"/>
          </a:p>
        </p:txBody>
      </p:sp>
    </p:spTree>
    <p:extLst>
      <p:ext uri="{BB962C8B-B14F-4D97-AF65-F5344CB8AC3E}">
        <p14:creationId xmlns:p14="http://schemas.microsoft.com/office/powerpoint/2010/main" val="3006500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95236"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00E7C1B1-BB0E-4DC1-878B-302BBD10AF66}" type="slidenum">
              <a:rPr lang="en-US" sz="1100"/>
              <a:pPr algn="r" eaLnBrk="1" hangingPunct="1"/>
              <a:t>24</a:t>
            </a:fld>
            <a:endParaRPr lang="en-US" sz="1100" dirty="0"/>
          </a:p>
        </p:txBody>
      </p:sp>
    </p:spTree>
    <p:extLst>
      <p:ext uri="{BB962C8B-B14F-4D97-AF65-F5344CB8AC3E}">
        <p14:creationId xmlns:p14="http://schemas.microsoft.com/office/powerpoint/2010/main" val="3503742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88068"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D29E193E-7CBD-4DD0-8AE2-99816581A502}" type="slidenum">
              <a:rPr lang="en-US" sz="1100"/>
              <a:pPr algn="r" eaLnBrk="1" hangingPunct="1"/>
              <a:t>25</a:t>
            </a:fld>
            <a:endParaRPr lang="en-US" sz="1100" dirty="0"/>
          </a:p>
        </p:txBody>
      </p:sp>
    </p:spTree>
    <p:extLst>
      <p:ext uri="{BB962C8B-B14F-4D97-AF65-F5344CB8AC3E}">
        <p14:creationId xmlns:p14="http://schemas.microsoft.com/office/powerpoint/2010/main" val="116466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None/>
            </a:pPr>
            <a:endParaRPr lang="en-US" baseline="0" dirty="0" smtClean="0"/>
          </a:p>
        </p:txBody>
      </p:sp>
      <p:sp>
        <p:nvSpPr>
          <p:cNvPr id="74756"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F06F6198-6D9D-4772-91FF-04A05A64EE5C}" type="slidenum">
              <a:rPr lang="en-US" sz="1100"/>
              <a:pPr algn="r" eaLnBrk="1" hangingPunct="1"/>
              <a:t>2</a:t>
            </a:fld>
            <a:endParaRPr lang="en-US" sz="1100" dirty="0"/>
          </a:p>
        </p:txBody>
      </p:sp>
    </p:spTree>
    <p:extLst>
      <p:ext uri="{BB962C8B-B14F-4D97-AF65-F5344CB8AC3E}">
        <p14:creationId xmlns:p14="http://schemas.microsoft.com/office/powerpoint/2010/main" val="1991788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94212"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4843F668-2F19-42E6-8E37-80AA561BD77C}" type="slidenum">
              <a:rPr lang="en-US" sz="1100"/>
              <a:pPr algn="r" eaLnBrk="1" hangingPunct="1"/>
              <a:t>26</a:t>
            </a:fld>
            <a:endParaRPr lang="en-US" sz="1100" dirty="0"/>
          </a:p>
        </p:txBody>
      </p:sp>
    </p:spTree>
    <p:extLst>
      <p:ext uri="{BB962C8B-B14F-4D97-AF65-F5344CB8AC3E}">
        <p14:creationId xmlns:p14="http://schemas.microsoft.com/office/powerpoint/2010/main" val="2890206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94212"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4843F668-2F19-42E6-8E37-80AA561BD77C}" type="slidenum">
              <a:rPr lang="en-US" sz="1100"/>
              <a:pPr algn="r" eaLnBrk="1" hangingPunct="1"/>
              <a:t>27</a:t>
            </a:fld>
            <a:endParaRPr lang="en-US" sz="1100" dirty="0"/>
          </a:p>
        </p:txBody>
      </p:sp>
    </p:spTree>
    <p:extLst>
      <p:ext uri="{BB962C8B-B14F-4D97-AF65-F5344CB8AC3E}">
        <p14:creationId xmlns:p14="http://schemas.microsoft.com/office/powerpoint/2010/main" val="3281066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5236" name="Slide Number Placeholder 3"/>
          <p:cNvSpPr>
            <a:spLocks noGrp="1"/>
          </p:cNvSpPr>
          <p:nvPr>
            <p:ph type="sldNum" sz="quarter" idx="5"/>
          </p:nvPr>
        </p:nvSpPr>
        <p:spPr/>
        <p:txBody>
          <a:bodyPr/>
          <a:lstStyle/>
          <a:p>
            <a:pPr defTabSz="904983">
              <a:defRPr/>
            </a:pPr>
            <a:fld id="{9396218B-98B8-48FF-9375-DE67E7A10742}" type="slidenum">
              <a:rPr lang="en-US" smtClean="0"/>
              <a:pPr defTabSz="904983">
                <a:defRPr/>
              </a:pPr>
              <a:t>28</a:t>
            </a:fld>
            <a:endParaRPr lang="en-US" dirty="0" smtClean="0"/>
          </a:p>
        </p:txBody>
      </p:sp>
    </p:spTree>
    <p:extLst>
      <p:ext uri="{BB962C8B-B14F-4D97-AF65-F5344CB8AC3E}">
        <p14:creationId xmlns:p14="http://schemas.microsoft.com/office/powerpoint/2010/main" val="3616558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5236" name="Slide Number Placeholder 3"/>
          <p:cNvSpPr>
            <a:spLocks noGrp="1"/>
          </p:cNvSpPr>
          <p:nvPr>
            <p:ph type="sldNum" sz="quarter" idx="5"/>
          </p:nvPr>
        </p:nvSpPr>
        <p:spPr/>
        <p:txBody>
          <a:bodyPr/>
          <a:lstStyle/>
          <a:p>
            <a:pPr defTabSz="904983">
              <a:defRPr/>
            </a:pPr>
            <a:fld id="{9396218B-98B8-48FF-9375-DE67E7A10742}" type="slidenum">
              <a:rPr lang="en-US" smtClean="0"/>
              <a:pPr defTabSz="904983">
                <a:defRPr/>
              </a:pPr>
              <a:t>29</a:t>
            </a:fld>
            <a:endParaRPr lang="en-US" dirty="0" smtClean="0"/>
          </a:p>
        </p:txBody>
      </p:sp>
    </p:spTree>
    <p:extLst>
      <p:ext uri="{BB962C8B-B14F-4D97-AF65-F5344CB8AC3E}">
        <p14:creationId xmlns:p14="http://schemas.microsoft.com/office/powerpoint/2010/main" val="71038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spcBef>
                <a:spcPct val="30000"/>
              </a:spcBef>
              <a:defRPr sz="1200">
                <a:solidFill>
                  <a:schemeClr val="tx1"/>
                </a:solidFill>
                <a:latin typeface="Calibri" pitchFamily="34" charset="0"/>
              </a:defRPr>
            </a:lvl1pPr>
            <a:lvl2pPr marL="727868" indent="-279949" defTabSz="912946">
              <a:spcBef>
                <a:spcPct val="30000"/>
              </a:spcBef>
              <a:defRPr sz="1200">
                <a:solidFill>
                  <a:schemeClr val="tx1"/>
                </a:solidFill>
                <a:latin typeface="Calibri" pitchFamily="34" charset="0"/>
              </a:defRPr>
            </a:lvl2pPr>
            <a:lvl3pPr marL="1121353" indent="-223959" defTabSz="912946">
              <a:spcBef>
                <a:spcPct val="30000"/>
              </a:spcBef>
              <a:defRPr sz="1200">
                <a:solidFill>
                  <a:schemeClr val="tx1"/>
                </a:solidFill>
                <a:latin typeface="Calibri" pitchFamily="34" charset="0"/>
              </a:defRPr>
            </a:lvl3pPr>
            <a:lvl4pPr marL="1569272" indent="-223959" defTabSz="912946">
              <a:spcBef>
                <a:spcPct val="30000"/>
              </a:spcBef>
              <a:defRPr sz="1200">
                <a:solidFill>
                  <a:schemeClr val="tx1"/>
                </a:solidFill>
                <a:latin typeface="Calibri" pitchFamily="34" charset="0"/>
              </a:defRPr>
            </a:lvl4pPr>
            <a:lvl5pPr marL="2017191" indent="-223959" defTabSz="912946">
              <a:spcBef>
                <a:spcPct val="30000"/>
              </a:spcBef>
              <a:defRPr sz="1200">
                <a:solidFill>
                  <a:schemeClr val="tx1"/>
                </a:solidFill>
                <a:latin typeface="Calibri" pitchFamily="34" charset="0"/>
              </a:defRPr>
            </a:lvl5pPr>
            <a:lvl6pPr marL="2465109" indent="-223959" defTabSz="912946" eaLnBrk="0" fontAlgn="base" hangingPunct="0">
              <a:spcBef>
                <a:spcPct val="30000"/>
              </a:spcBef>
              <a:spcAft>
                <a:spcPct val="0"/>
              </a:spcAft>
              <a:defRPr sz="1200">
                <a:solidFill>
                  <a:schemeClr val="tx1"/>
                </a:solidFill>
                <a:latin typeface="Calibri" pitchFamily="34" charset="0"/>
              </a:defRPr>
            </a:lvl6pPr>
            <a:lvl7pPr marL="2913028" indent="-223959" defTabSz="912946" eaLnBrk="0" fontAlgn="base" hangingPunct="0">
              <a:spcBef>
                <a:spcPct val="30000"/>
              </a:spcBef>
              <a:spcAft>
                <a:spcPct val="0"/>
              </a:spcAft>
              <a:defRPr sz="1200">
                <a:solidFill>
                  <a:schemeClr val="tx1"/>
                </a:solidFill>
                <a:latin typeface="Calibri" pitchFamily="34" charset="0"/>
              </a:defRPr>
            </a:lvl7pPr>
            <a:lvl8pPr marL="3360947" indent="-223959" defTabSz="912946" eaLnBrk="0" fontAlgn="base" hangingPunct="0">
              <a:spcBef>
                <a:spcPct val="30000"/>
              </a:spcBef>
              <a:spcAft>
                <a:spcPct val="0"/>
              </a:spcAft>
              <a:defRPr sz="1200">
                <a:solidFill>
                  <a:schemeClr val="tx1"/>
                </a:solidFill>
                <a:latin typeface="Calibri" pitchFamily="34" charset="0"/>
              </a:defRPr>
            </a:lvl8pPr>
            <a:lvl9pPr marL="3808866" indent="-223959" defTabSz="912946" eaLnBrk="0" fontAlgn="base" hangingPunct="0">
              <a:spcBef>
                <a:spcPct val="30000"/>
              </a:spcBef>
              <a:spcAft>
                <a:spcPct val="0"/>
              </a:spcAft>
              <a:defRPr sz="1200">
                <a:solidFill>
                  <a:schemeClr val="tx1"/>
                </a:solidFill>
                <a:latin typeface="Calibri" pitchFamily="34" charset="0"/>
              </a:defRPr>
            </a:lvl9pPr>
          </a:lstStyle>
          <a:p>
            <a:pPr>
              <a:spcBef>
                <a:spcPct val="0"/>
              </a:spcBef>
            </a:pPr>
            <a:fld id="{E4873887-6BF5-40F0-9A26-1931BC422473}" type="slidenum">
              <a:rPr lang="en-US" altLang="en-US" smtClean="0">
                <a:solidFill>
                  <a:srgbClr val="000000"/>
                </a:solidFill>
              </a:rPr>
              <a:pPr>
                <a:spcBef>
                  <a:spcPct val="0"/>
                </a:spcBef>
              </a:pPr>
              <a:t>30</a:t>
            </a:fld>
            <a:endParaRPr lang="en-US" altLang="en-US" dirty="0" smtClean="0">
              <a:solidFill>
                <a:srgbClr val="000000"/>
              </a:solidFill>
            </a:endParaRPr>
          </a:p>
        </p:txBody>
      </p:sp>
    </p:spTree>
    <p:extLst>
      <p:ext uri="{BB962C8B-B14F-4D97-AF65-F5344CB8AC3E}">
        <p14:creationId xmlns:p14="http://schemas.microsoft.com/office/powerpoint/2010/main" val="2099336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96260"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998F1E96-F0E6-44CD-B964-88C58DE31B16}" type="slidenum">
              <a:rPr lang="en-US" sz="1100"/>
              <a:pPr algn="r" eaLnBrk="1" hangingPunct="1"/>
              <a:t>41</a:t>
            </a:fld>
            <a:endParaRPr lang="en-US" sz="1100" dirty="0"/>
          </a:p>
        </p:txBody>
      </p:sp>
    </p:spTree>
    <p:extLst>
      <p:ext uri="{BB962C8B-B14F-4D97-AF65-F5344CB8AC3E}">
        <p14:creationId xmlns:p14="http://schemas.microsoft.com/office/powerpoint/2010/main" val="133103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1140" name="Slide Number Placeholder 3"/>
          <p:cNvSpPr>
            <a:spLocks noGrp="1"/>
          </p:cNvSpPr>
          <p:nvPr>
            <p:ph type="sldNum" sz="quarter" idx="5"/>
          </p:nvPr>
        </p:nvSpPr>
        <p:spPr/>
        <p:txBody>
          <a:bodyPr/>
          <a:lstStyle/>
          <a:p>
            <a:pPr defTabSz="904983">
              <a:defRPr/>
            </a:pPr>
            <a:fld id="{5ED21CC4-3D36-4B55-9C9F-C11E3FA076F7}" type="slidenum">
              <a:rPr lang="en-US" smtClean="0"/>
              <a:pPr defTabSz="904983">
                <a:defRPr/>
              </a:pPr>
              <a:t>42</a:t>
            </a:fld>
            <a:endParaRPr lang="en-US" dirty="0" smtClean="0"/>
          </a:p>
        </p:txBody>
      </p:sp>
    </p:spTree>
    <p:extLst>
      <p:ext uri="{BB962C8B-B14F-4D97-AF65-F5344CB8AC3E}">
        <p14:creationId xmlns:p14="http://schemas.microsoft.com/office/powerpoint/2010/main" val="1083636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88" tIns="45593" rIns="91188" bIns="45593" anchor="b"/>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algn="r" eaLnBrk="1" hangingPunct="1"/>
            <a:fld id="{C58C8026-8B25-4AA0-B345-5EB1E821BF06}" type="slidenum">
              <a:rPr lang="en-US" sz="1200"/>
              <a:pPr algn="r" eaLnBrk="1" hangingPunct="1"/>
              <a:t>43</a:t>
            </a:fld>
            <a:endParaRPr lang="en-US" sz="1200" dirty="0"/>
          </a:p>
        </p:txBody>
      </p:sp>
      <p:sp>
        <p:nvSpPr>
          <p:cNvPr id="98307"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xfrm>
            <a:off x="686421" y="4344026"/>
            <a:ext cx="5485158"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8" tIns="45593" rIns="91188" bIns="45593"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2041728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44</a:t>
            </a:fld>
            <a:endParaRPr lang="en-US" dirty="0"/>
          </a:p>
        </p:txBody>
      </p:sp>
    </p:spTree>
    <p:extLst>
      <p:ext uri="{BB962C8B-B14F-4D97-AF65-F5344CB8AC3E}">
        <p14:creationId xmlns:p14="http://schemas.microsoft.com/office/powerpoint/2010/main" val="3863177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88" tIns="45593" rIns="91188" bIns="45593" anchor="b"/>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algn="r" eaLnBrk="1" hangingPunct="1"/>
            <a:fld id="{A3D968C8-CDD5-4F2F-9B82-DA92A60446CE}" type="slidenum">
              <a:rPr lang="en-US" sz="1200"/>
              <a:pPr algn="r" eaLnBrk="1" hangingPunct="1"/>
              <a:t>45</a:t>
            </a:fld>
            <a:endParaRPr lang="en-US" sz="1200" dirty="0"/>
          </a:p>
        </p:txBody>
      </p:sp>
      <p:sp>
        <p:nvSpPr>
          <p:cNvPr id="99331"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xfrm>
            <a:off x="686421" y="4344026"/>
            <a:ext cx="5485158"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8" tIns="45593" rIns="91188" bIns="45593"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408991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5780"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eaLnBrk="1" hangingPunct="1"/>
            <a:fld id="{AF79BA28-37CF-48F0-8EE9-D00604E4B6E5}" type="slidenum">
              <a:rPr lang="en-US" sz="1100"/>
              <a:pPr algn="r" eaLnBrk="1" hangingPunct="1"/>
              <a:t>3</a:t>
            </a:fld>
            <a:endParaRPr lang="en-US" sz="1100" dirty="0"/>
          </a:p>
        </p:txBody>
      </p:sp>
    </p:spTree>
    <p:extLst>
      <p:ext uri="{BB962C8B-B14F-4D97-AF65-F5344CB8AC3E}">
        <p14:creationId xmlns:p14="http://schemas.microsoft.com/office/powerpoint/2010/main" val="3698982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46</a:t>
            </a:fld>
            <a:endParaRPr lang="en-US" dirty="0"/>
          </a:p>
        </p:txBody>
      </p:sp>
    </p:spTree>
    <p:extLst>
      <p:ext uri="{BB962C8B-B14F-4D97-AF65-F5344CB8AC3E}">
        <p14:creationId xmlns:p14="http://schemas.microsoft.com/office/powerpoint/2010/main" val="366774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47</a:t>
            </a:fld>
            <a:endParaRPr lang="en-US" dirty="0"/>
          </a:p>
        </p:txBody>
      </p:sp>
    </p:spTree>
    <p:extLst>
      <p:ext uri="{BB962C8B-B14F-4D97-AF65-F5344CB8AC3E}">
        <p14:creationId xmlns:p14="http://schemas.microsoft.com/office/powerpoint/2010/main" val="1299229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48</a:t>
            </a:fld>
            <a:endParaRPr lang="en-US" dirty="0"/>
          </a:p>
        </p:txBody>
      </p:sp>
    </p:spTree>
    <p:extLst>
      <p:ext uri="{BB962C8B-B14F-4D97-AF65-F5344CB8AC3E}">
        <p14:creationId xmlns:p14="http://schemas.microsoft.com/office/powerpoint/2010/main" val="449922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49</a:t>
            </a:fld>
            <a:endParaRPr lang="en-US" dirty="0"/>
          </a:p>
        </p:txBody>
      </p:sp>
    </p:spTree>
    <p:extLst>
      <p:ext uri="{BB962C8B-B14F-4D97-AF65-F5344CB8AC3E}">
        <p14:creationId xmlns:p14="http://schemas.microsoft.com/office/powerpoint/2010/main" val="957092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50</a:t>
            </a:fld>
            <a:endParaRPr lang="en-US" dirty="0"/>
          </a:p>
        </p:txBody>
      </p:sp>
    </p:spTree>
    <p:extLst>
      <p:ext uri="{BB962C8B-B14F-4D97-AF65-F5344CB8AC3E}">
        <p14:creationId xmlns:p14="http://schemas.microsoft.com/office/powerpoint/2010/main" val="3179018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5236" name="Slide Number Placeholder 3"/>
          <p:cNvSpPr>
            <a:spLocks noGrp="1"/>
          </p:cNvSpPr>
          <p:nvPr>
            <p:ph type="sldNum" sz="quarter" idx="5"/>
          </p:nvPr>
        </p:nvSpPr>
        <p:spPr/>
        <p:txBody>
          <a:bodyPr/>
          <a:lstStyle/>
          <a:p>
            <a:pPr defTabSz="904983">
              <a:defRPr/>
            </a:pPr>
            <a:fld id="{9396218B-98B8-48FF-9375-DE67E7A10742}" type="slidenum">
              <a:rPr lang="en-US" smtClean="0"/>
              <a:pPr defTabSz="904983">
                <a:defRPr/>
              </a:pPr>
              <a:t>51</a:t>
            </a:fld>
            <a:endParaRPr lang="en-US" dirty="0" smtClean="0"/>
          </a:p>
        </p:txBody>
      </p:sp>
    </p:spTree>
    <p:extLst>
      <p:ext uri="{BB962C8B-B14F-4D97-AF65-F5344CB8AC3E}">
        <p14:creationId xmlns:p14="http://schemas.microsoft.com/office/powerpoint/2010/main" val="1415331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5236" name="Slide Number Placeholder 3"/>
          <p:cNvSpPr>
            <a:spLocks noGrp="1"/>
          </p:cNvSpPr>
          <p:nvPr>
            <p:ph type="sldNum" sz="quarter" idx="5"/>
          </p:nvPr>
        </p:nvSpPr>
        <p:spPr/>
        <p:txBody>
          <a:bodyPr/>
          <a:lstStyle/>
          <a:p>
            <a:pPr defTabSz="904983">
              <a:defRPr/>
            </a:pPr>
            <a:fld id="{9396218B-98B8-48FF-9375-DE67E7A10742}" type="slidenum">
              <a:rPr lang="en-US" smtClean="0"/>
              <a:pPr defTabSz="904983">
                <a:defRPr/>
              </a:pPr>
              <a:t>52</a:t>
            </a:fld>
            <a:endParaRPr lang="en-US" dirty="0" smtClean="0"/>
          </a:p>
        </p:txBody>
      </p:sp>
    </p:spTree>
    <p:extLst>
      <p:ext uri="{BB962C8B-B14F-4D97-AF65-F5344CB8AC3E}">
        <p14:creationId xmlns:p14="http://schemas.microsoft.com/office/powerpoint/2010/main" val="213961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53</a:t>
            </a:fld>
            <a:endParaRPr lang="en-US" dirty="0"/>
          </a:p>
        </p:txBody>
      </p:sp>
    </p:spTree>
    <p:extLst>
      <p:ext uri="{BB962C8B-B14F-4D97-AF65-F5344CB8AC3E}">
        <p14:creationId xmlns:p14="http://schemas.microsoft.com/office/powerpoint/2010/main" val="3017721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54</a:t>
            </a:fld>
            <a:endParaRPr lang="en-US" dirty="0"/>
          </a:p>
        </p:txBody>
      </p:sp>
    </p:spTree>
    <p:extLst>
      <p:ext uri="{BB962C8B-B14F-4D97-AF65-F5344CB8AC3E}">
        <p14:creationId xmlns:p14="http://schemas.microsoft.com/office/powerpoint/2010/main" val="1395677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55</a:t>
            </a:fld>
            <a:endParaRPr lang="en-US" dirty="0"/>
          </a:p>
        </p:txBody>
      </p:sp>
    </p:spTree>
    <p:extLst>
      <p:ext uri="{BB962C8B-B14F-4D97-AF65-F5344CB8AC3E}">
        <p14:creationId xmlns:p14="http://schemas.microsoft.com/office/powerpoint/2010/main" val="2721053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77828"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65256498-D5AB-462F-B2C9-E1B32872B2B2}" type="slidenum">
              <a:rPr lang="en-US" sz="1100"/>
              <a:pPr algn="r" eaLnBrk="1" hangingPunct="1"/>
              <a:t>5</a:t>
            </a:fld>
            <a:endParaRPr lang="en-US" sz="1100" dirty="0"/>
          </a:p>
        </p:txBody>
      </p:sp>
    </p:spTree>
    <p:extLst>
      <p:ext uri="{BB962C8B-B14F-4D97-AF65-F5344CB8AC3E}">
        <p14:creationId xmlns:p14="http://schemas.microsoft.com/office/powerpoint/2010/main" val="2033189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63</a:t>
            </a:fld>
            <a:endParaRPr lang="en-US" dirty="0"/>
          </a:p>
        </p:txBody>
      </p:sp>
    </p:spTree>
    <p:extLst>
      <p:ext uri="{BB962C8B-B14F-4D97-AF65-F5344CB8AC3E}">
        <p14:creationId xmlns:p14="http://schemas.microsoft.com/office/powerpoint/2010/main" val="3727926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4212" name="Slide Number Placeholder 3"/>
          <p:cNvSpPr>
            <a:spLocks noGrp="1"/>
          </p:cNvSpPr>
          <p:nvPr>
            <p:ph type="sldNum" sz="quarter" idx="5"/>
          </p:nvPr>
        </p:nvSpPr>
        <p:spPr/>
        <p:txBody>
          <a:bodyPr/>
          <a:lstStyle/>
          <a:p>
            <a:pPr defTabSz="904983">
              <a:defRPr/>
            </a:pPr>
            <a:fld id="{52CE8A78-D886-4E51-843E-F7F36BD33146}" type="slidenum">
              <a:rPr lang="en-US" smtClean="0"/>
              <a:pPr defTabSz="904983">
                <a:defRPr/>
              </a:pPr>
              <a:t>64</a:t>
            </a:fld>
            <a:endParaRPr lang="en-US" dirty="0" smtClean="0"/>
          </a:p>
        </p:txBody>
      </p:sp>
    </p:spTree>
    <p:extLst>
      <p:ext uri="{BB962C8B-B14F-4D97-AF65-F5344CB8AC3E}">
        <p14:creationId xmlns:p14="http://schemas.microsoft.com/office/powerpoint/2010/main" val="3757560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69</a:t>
            </a:fld>
            <a:endParaRPr lang="en-US" dirty="0"/>
          </a:p>
        </p:txBody>
      </p:sp>
    </p:spTree>
    <p:extLst>
      <p:ext uri="{BB962C8B-B14F-4D97-AF65-F5344CB8AC3E}">
        <p14:creationId xmlns:p14="http://schemas.microsoft.com/office/powerpoint/2010/main" val="1160741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70</a:t>
            </a:fld>
            <a:endParaRPr lang="en-US" dirty="0"/>
          </a:p>
        </p:txBody>
      </p:sp>
    </p:spTree>
    <p:extLst>
      <p:ext uri="{BB962C8B-B14F-4D97-AF65-F5344CB8AC3E}">
        <p14:creationId xmlns:p14="http://schemas.microsoft.com/office/powerpoint/2010/main" val="2997841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71</a:t>
            </a:fld>
            <a:endParaRPr lang="en-US" dirty="0"/>
          </a:p>
        </p:txBody>
      </p:sp>
    </p:spTree>
    <p:extLst>
      <p:ext uri="{BB962C8B-B14F-4D97-AF65-F5344CB8AC3E}">
        <p14:creationId xmlns:p14="http://schemas.microsoft.com/office/powerpoint/2010/main" val="3275250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72</a:t>
            </a:fld>
            <a:endParaRPr lang="en-US" dirty="0"/>
          </a:p>
        </p:txBody>
      </p:sp>
    </p:spTree>
    <p:extLst>
      <p:ext uri="{BB962C8B-B14F-4D97-AF65-F5344CB8AC3E}">
        <p14:creationId xmlns:p14="http://schemas.microsoft.com/office/powerpoint/2010/main" val="12144000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73</a:t>
            </a:fld>
            <a:endParaRPr lang="en-US" dirty="0"/>
          </a:p>
        </p:txBody>
      </p:sp>
    </p:spTree>
    <p:extLst>
      <p:ext uri="{BB962C8B-B14F-4D97-AF65-F5344CB8AC3E}">
        <p14:creationId xmlns:p14="http://schemas.microsoft.com/office/powerpoint/2010/main" val="25323640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6260" name="Slide Number Placeholder 3"/>
          <p:cNvSpPr>
            <a:spLocks noGrp="1"/>
          </p:cNvSpPr>
          <p:nvPr>
            <p:ph type="sldNum" sz="quarter" idx="5"/>
          </p:nvPr>
        </p:nvSpPr>
        <p:spPr/>
        <p:txBody>
          <a:bodyPr/>
          <a:lstStyle/>
          <a:p>
            <a:pPr defTabSz="904983">
              <a:defRPr/>
            </a:pPr>
            <a:fld id="{67410ADD-EBEE-4D14-8AC4-FE078F5E65D2}" type="slidenum">
              <a:rPr lang="en-US" smtClean="0">
                <a:solidFill>
                  <a:prstClr val="black"/>
                </a:solidFill>
              </a:rPr>
              <a:pPr defTabSz="904983">
                <a:defRPr/>
              </a:pPr>
              <a:t>74</a:t>
            </a:fld>
            <a:endParaRPr lang="en-US" dirty="0" smtClean="0">
              <a:solidFill>
                <a:prstClr val="black"/>
              </a:solidFill>
            </a:endParaRPr>
          </a:p>
        </p:txBody>
      </p:sp>
    </p:spTree>
    <p:extLst>
      <p:ext uri="{BB962C8B-B14F-4D97-AF65-F5344CB8AC3E}">
        <p14:creationId xmlns:p14="http://schemas.microsoft.com/office/powerpoint/2010/main" val="15769253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6260" name="Slide Number Placeholder 3"/>
          <p:cNvSpPr>
            <a:spLocks noGrp="1"/>
          </p:cNvSpPr>
          <p:nvPr>
            <p:ph type="sldNum" sz="quarter" idx="5"/>
          </p:nvPr>
        </p:nvSpPr>
        <p:spPr/>
        <p:txBody>
          <a:bodyPr/>
          <a:lstStyle/>
          <a:p>
            <a:pPr defTabSz="904983">
              <a:defRPr/>
            </a:pPr>
            <a:fld id="{67410ADD-EBEE-4D14-8AC4-FE078F5E65D2}" type="slidenum">
              <a:rPr lang="en-US" smtClean="0"/>
              <a:pPr defTabSz="904983">
                <a:defRPr/>
              </a:pPr>
              <a:t>75</a:t>
            </a:fld>
            <a:endParaRPr lang="en-US" dirty="0" smtClean="0"/>
          </a:p>
        </p:txBody>
      </p:sp>
    </p:spTree>
    <p:extLst>
      <p:ext uri="{BB962C8B-B14F-4D97-AF65-F5344CB8AC3E}">
        <p14:creationId xmlns:p14="http://schemas.microsoft.com/office/powerpoint/2010/main" val="1261934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solidFill>
                  <a:prstClr val="black"/>
                </a:solidFill>
              </a:rPr>
              <a:pPr>
                <a:defRPr/>
              </a:pPr>
              <a:t>76</a:t>
            </a:fld>
            <a:endParaRPr lang="en-US" dirty="0">
              <a:solidFill>
                <a:prstClr val="black"/>
              </a:solidFill>
            </a:endParaRPr>
          </a:p>
        </p:txBody>
      </p:sp>
    </p:spTree>
    <p:extLst>
      <p:ext uri="{BB962C8B-B14F-4D97-AF65-F5344CB8AC3E}">
        <p14:creationId xmlns:p14="http://schemas.microsoft.com/office/powerpoint/2010/main" val="387521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baseline="0" dirty="0" smtClean="0"/>
          </a:p>
        </p:txBody>
      </p:sp>
      <p:sp>
        <p:nvSpPr>
          <p:cNvPr id="78852"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148FC857-BD30-4259-A7E2-6888E8A588E3}" type="slidenum">
              <a:rPr lang="en-US" sz="1100"/>
              <a:pPr algn="r" eaLnBrk="1" hangingPunct="1"/>
              <a:t>6</a:t>
            </a:fld>
            <a:endParaRPr lang="en-US" sz="1100" dirty="0"/>
          </a:p>
        </p:txBody>
      </p:sp>
    </p:spTree>
    <p:extLst>
      <p:ext uri="{BB962C8B-B14F-4D97-AF65-F5344CB8AC3E}">
        <p14:creationId xmlns:p14="http://schemas.microsoft.com/office/powerpoint/2010/main" val="37271082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77</a:t>
            </a:fld>
            <a:endParaRPr lang="en-US" dirty="0"/>
          </a:p>
        </p:txBody>
      </p:sp>
    </p:spTree>
    <p:extLst>
      <p:ext uri="{BB962C8B-B14F-4D97-AF65-F5344CB8AC3E}">
        <p14:creationId xmlns:p14="http://schemas.microsoft.com/office/powerpoint/2010/main" val="3251402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88" tIns="45593" rIns="91188" bIns="45593" anchor="b"/>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algn="r" eaLnBrk="1" hangingPunct="1"/>
            <a:fld id="{0F5CB9A3-E548-48D1-93CC-B42270C2A67A}" type="slidenum">
              <a:rPr lang="en-US" sz="1200"/>
              <a:pPr algn="r" eaLnBrk="1" hangingPunct="1"/>
              <a:t>78</a:t>
            </a:fld>
            <a:endParaRPr lang="en-US" sz="1200" dirty="0"/>
          </a:p>
        </p:txBody>
      </p:sp>
      <p:sp>
        <p:nvSpPr>
          <p:cNvPr id="106499"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xfrm>
            <a:off x="686421" y="4344026"/>
            <a:ext cx="5485158"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8" tIns="45593" rIns="91188" bIns="45593"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28435159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79</a:t>
            </a:fld>
            <a:endParaRPr lang="en-US" dirty="0"/>
          </a:p>
        </p:txBody>
      </p:sp>
    </p:spTree>
    <p:extLst>
      <p:ext uri="{BB962C8B-B14F-4D97-AF65-F5344CB8AC3E}">
        <p14:creationId xmlns:p14="http://schemas.microsoft.com/office/powerpoint/2010/main" val="38657918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9332" name="Slide Number Placeholder 3"/>
          <p:cNvSpPr>
            <a:spLocks noGrp="1"/>
          </p:cNvSpPr>
          <p:nvPr>
            <p:ph type="sldNum" sz="quarter" idx="5"/>
          </p:nvPr>
        </p:nvSpPr>
        <p:spPr/>
        <p:txBody>
          <a:bodyPr/>
          <a:lstStyle/>
          <a:p>
            <a:pPr defTabSz="904983">
              <a:defRPr/>
            </a:pPr>
            <a:fld id="{A46DE5E9-2E66-48C4-BAB3-C07398E7D0BB}" type="slidenum">
              <a:rPr lang="en-US" smtClean="0">
                <a:solidFill>
                  <a:prstClr val="black"/>
                </a:solidFill>
              </a:rPr>
              <a:pPr defTabSz="904983">
                <a:defRPr/>
              </a:pPr>
              <a:t>80</a:t>
            </a:fld>
            <a:endParaRPr lang="en-US" dirty="0" smtClean="0">
              <a:solidFill>
                <a:prstClr val="black"/>
              </a:solidFill>
            </a:endParaRPr>
          </a:p>
        </p:txBody>
      </p:sp>
    </p:spTree>
    <p:extLst>
      <p:ext uri="{BB962C8B-B14F-4D97-AF65-F5344CB8AC3E}">
        <p14:creationId xmlns:p14="http://schemas.microsoft.com/office/powerpoint/2010/main" val="29254419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9332" name="Slide Number Placeholder 3"/>
          <p:cNvSpPr>
            <a:spLocks noGrp="1"/>
          </p:cNvSpPr>
          <p:nvPr>
            <p:ph type="sldNum" sz="quarter" idx="5"/>
          </p:nvPr>
        </p:nvSpPr>
        <p:spPr/>
        <p:txBody>
          <a:bodyPr/>
          <a:lstStyle/>
          <a:p>
            <a:pPr defTabSz="904983">
              <a:defRPr/>
            </a:pPr>
            <a:fld id="{A46DE5E9-2E66-48C4-BAB3-C07398E7D0BB}" type="slidenum">
              <a:rPr lang="en-US" smtClean="0"/>
              <a:pPr defTabSz="904983">
                <a:defRPr/>
              </a:pPr>
              <a:t>81</a:t>
            </a:fld>
            <a:endParaRPr lang="en-US" dirty="0" smtClean="0"/>
          </a:p>
        </p:txBody>
      </p:sp>
    </p:spTree>
    <p:extLst>
      <p:ext uri="{BB962C8B-B14F-4D97-AF65-F5344CB8AC3E}">
        <p14:creationId xmlns:p14="http://schemas.microsoft.com/office/powerpoint/2010/main" val="31983969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1380" name="Slide Number Placeholder 3"/>
          <p:cNvSpPr>
            <a:spLocks noGrp="1"/>
          </p:cNvSpPr>
          <p:nvPr>
            <p:ph type="sldNum" sz="quarter" idx="5"/>
          </p:nvPr>
        </p:nvSpPr>
        <p:spPr/>
        <p:txBody>
          <a:bodyPr/>
          <a:lstStyle/>
          <a:p>
            <a:pPr defTabSz="904983">
              <a:defRPr/>
            </a:pPr>
            <a:fld id="{C5631428-4239-4862-9555-0B1749510AEC}" type="slidenum">
              <a:rPr lang="en-US" smtClean="0"/>
              <a:pPr defTabSz="904983">
                <a:defRPr/>
              </a:pPr>
              <a:t>82</a:t>
            </a:fld>
            <a:endParaRPr lang="en-US" dirty="0" smtClean="0"/>
          </a:p>
        </p:txBody>
      </p:sp>
    </p:spTree>
    <p:extLst>
      <p:ext uri="{BB962C8B-B14F-4D97-AF65-F5344CB8AC3E}">
        <p14:creationId xmlns:p14="http://schemas.microsoft.com/office/powerpoint/2010/main" val="3952512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2404" name="Slide Number Placeholder 3"/>
          <p:cNvSpPr>
            <a:spLocks noGrp="1"/>
          </p:cNvSpPr>
          <p:nvPr>
            <p:ph type="sldNum" sz="quarter" idx="5"/>
          </p:nvPr>
        </p:nvSpPr>
        <p:spPr/>
        <p:txBody>
          <a:bodyPr/>
          <a:lstStyle/>
          <a:p>
            <a:pPr defTabSz="904983">
              <a:defRPr/>
            </a:pPr>
            <a:fld id="{9B94ECCD-5155-4B47-8D91-92BAAD2C9759}" type="slidenum">
              <a:rPr lang="en-US" smtClean="0"/>
              <a:pPr defTabSz="904983">
                <a:defRPr/>
              </a:pPr>
              <a:t>83</a:t>
            </a:fld>
            <a:endParaRPr lang="en-US" dirty="0" smtClean="0"/>
          </a:p>
        </p:txBody>
      </p:sp>
    </p:spTree>
    <p:extLst>
      <p:ext uri="{BB962C8B-B14F-4D97-AF65-F5344CB8AC3E}">
        <p14:creationId xmlns:p14="http://schemas.microsoft.com/office/powerpoint/2010/main" val="7129226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84</a:t>
            </a:fld>
            <a:endParaRPr lang="en-US" dirty="0"/>
          </a:p>
        </p:txBody>
      </p:sp>
    </p:spTree>
    <p:extLst>
      <p:ext uri="{BB962C8B-B14F-4D97-AF65-F5344CB8AC3E}">
        <p14:creationId xmlns:p14="http://schemas.microsoft.com/office/powerpoint/2010/main" val="6217678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3428" name="Slide Number Placeholder 3"/>
          <p:cNvSpPr>
            <a:spLocks noGrp="1"/>
          </p:cNvSpPr>
          <p:nvPr>
            <p:ph type="sldNum" sz="quarter" idx="5"/>
          </p:nvPr>
        </p:nvSpPr>
        <p:spPr/>
        <p:txBody>
          <a:bodyPr/>
          <a:lstStyle/>
          <a:p>
            <a:pPr defTabSz="904983">
              <a:defRPr/>
            </a:pPr>
            <a:fld id="{FFC6CB1D-6DDF-4DEA-8D47-A19FBEA30736}" type="slidenum">
              <a:rPr lang="en-US" smtClean="0"/>
              <a:pPr defTabSz="904983">
                <a:defRPr/>
              </a:pPr>
              <a:t>85</a:t>
            </a:fld>
            <a:endParaRPr lang="en-US" dirty="0" smtClean="0"/>
          </a:p>
        </p:txBody>
      </p:sp>
    </p:spTree>
    <p:extLst>
      <p:ext uri="{BB962C8B-B14F-4D97-AF65-F5344CB8AC3E}">
        <p14:creationId xmlns:p14="http://schemas.microsoft.com/office/powerpoint/2010/main" val="27417485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86</a:t>
            </a:fld>
            <a:endParaRPr lang="en-US" dirty="0"/>
          </a:p>
        </p:txBody>
      </p:sp>
    </p:spTree>
    <p:extLst>
      <p:ext uri="{BB962C8B-B14F-4D97-AF65-F5344CB8AC3E}">
        <p14:creationId xmlns:p14="http://schemas.microsoft.com/office/powerpoint/2010/main" val="318126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79876"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65D42D1B-0AF9-4070-9C33-519B600B1C67}" type="slidenum">
              <a:rPr lang="en-US" sz="1100"/>
              <a:pPr algn="r" eaLnBrk="1" hangingPunct="1"/>
              <a:t>7</a:t>
            </a:fld>
            <a:endParaRPr lang="en-US" sz="1100" dirty="0"/>
          </a:p>
        </p:txBody>
      </p:sp>
    </p:spTree>
    <p:extLst>
      <p:ext uri="{BB962C8B-B14F-4D97-AF65-F5344CB8AC3E}">
        <p14:creationId xmlns:p14="http://schemas.microsoft.com/office/powerpoint/2010/main" val="39518313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592CD44-CFCA-433A-AAF8-FE6143C04544}" type="slidenum">
              <a:rPr lang="en-US" smtClean="0">
                <a:solidFill>
                  <a:prstClr val="black"/>
                </a:solidFill>
              </a:rPr>
              <a:pPr>
                <a:defRPr/>
              </a:pPr>
              <a:t>87</a:t>
            </a:fld>
            <a:endParaRPr lang="en-US" dirty="0">
              <a:solidFill>
                <a:prstClr val="black"/>
              </a:solidFill>
            </a:endParaRPr>
          </a:p>
        </p:txBody>
      </p:sp>
    </p:spTree>
    <p:extLst>
      <p:ext uri="{BB962C8B-B14F-4D97-AF65-F5344CB8AC3E}">
        <p14:creationId xmlns:p14="http://schemas.microsoft.com/office/powerpoint/2010/main" val="2441419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592CD44-CFCA-433A-AAF8-FE6143C04544}" type="slidenum">
              <a:rPr lang="en-US" smtClean="0"/>
              <a:pPr>
                <a:defRPr/>
              </a:pPr>
              <a:t>88</a:t>
            </a:fld>
            <a:endParaRPr lang="en-US" dirty="0"/>
          </a:p>
        </p:txBody>
      </p:sp>
    </p:spTree>
    <p:extLst>
      <p:ext uri="{BB962C8B-B14F-4D97-AF65-F5344CB8AC3E}">
        <p14:creationId xmlns:p14="http://schemas.microsoft.com/office/powerpoint/2010/main" val="15247747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4452" name="Slide Number Placeholder 3"/>
          <p:cNvSpPr>
            <a:spLocks noGrp="1"/>
          </p:cNvSpPr>
          <p:nvPr>
            <p:ph type="sldNum" sz="quarter" idx="5"/>
          </p:nvPr>
        </p:nvSpPr>
        <p:spPr/>
        <p:txBody>
          <a:bodyPr/>
          <a:lstStyle/>
          <a:p>
            <a:pPr defTabSz="904983">
              <a:defRPr/>
            </a:pPr>
            <a:fld id="{A290D940-EBBE-402E-A89A-9464AC5C892A}" type="slidenum">
              <a:rPr lang="en-US" smtClean="0"/>
              <a:pPr defTabSz="904983">
                <a:defRPr/>
              </a:pPr>
              <a:t>89</a:t>
            </a:fld>
            <a:endParaRPr lang="en-US" dirty="0" smtClean="0"/>
          </a:p>
        </p:txBody>
      </p:sp>
    </p:spTree>
    <p:extLst>
      <p:ext uri="{BB962C8B-B14F-4D97-AF65-F5344CB8AC3E}">
        <p14:creationId xmlns:p14="http://schemas.microsoft.com/office/powerpoint/2010/main" val="22233412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90</a:t>
            </a:fld>
            <a:endParaRPr lang="en-US" dirty="0"/>
          </a:p>
        </p:txBody>
      </p:sp>
    </p:spTree>
    <p:extLst>
      <p:ext uri="{BB962C8B-B14F-4D97-AF65-F5344CB8AC3E}">
        <p14:creationId xmlns:p14="http://schemas.microsoft.com/office/powerpoint/2010/main" val="18510980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91</a:t>
            </a:fld>
            <a:endParaRPr lang="en-US" dirty="0"/>
          </a:p>
        </p:txBody>
      </p:sp>
    </p:spTree>
    <p:extLst>
      <p:ext uri="{BB962C8B-B14F-4D97-AF65-F5344CB8AC3E}">
        <p14:creationId xmlns:p14="http://schemas.microsoft.com/office/powerpoint/2010/main" val="1412674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92</a:t>
            </a:fld>
            <a:endParaRPr lang="en-US" dirty="0"/>
          </a:p>
        </p:txBody>
      </p:sp>
    </p:spTree>
    <p:extLst>
      <p:ext uri="{BB962C8B-B14F-4D97-AF65-F5344CB8AC3E}">
        <p14:creationId xmlns:p14="http://schemas.microsoft.com/office/powerpoint/2010/main" val="38450819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A1EC868-0965-4DB0-B9B4-E2985C99329C}" type="slidenum">
              <a:rPr lang="en-US" smtClean="0"/>
              <a:pPr>
                <a:defRPr/>
              </a:pPr>
              <a:t>93</a:t>
            </a:fld>
            <a:endParaRPr lang="en-US" dirty="0"/>
          </a:p>
        </p:txBody>
      </p:sp>
    </p:spTree>
    <p:extLst>
      <p:ext uri="{BB962C8B-B14F-4D97-AF65-F5344CB8AC3E}">
        <p14:creationId xmlns:p14="http://schemas.microsoft.com/office/powerpoint/2010/main" val="4105550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7868" indent="-279949">
              <a:defRPr>
                <a:solidFill>
                  <a:schemeClr val="tx1"/>
                </a:solidFill>
                <a:latin typeface="Arial" charset="0"/>
              </a:defRPr>
            </a:lvl2pPr>
            <a:lvl3pPr marL="1119797" indent="-223959">
              <a:defRPr>
                <a:solidFill>
                  <a:schemeClr val="tx1"/>
                </a:solidFill>
                <a:latin typeface="Arial" charset="0"/>
              </a:defRPr>
            </a:lvl3pPr>
            <a:lvl4pPr marL="1567716" indent="-223959">
              <a:defRPr>
                <a:solidFill>
                  <a:schemeClr val="tx1"/>
                </a:solidFill>
                <a:latin typeface="Arial" charset="0"/>
              </a:defRPr>
            </a:lvl4pPr>
            <a:lvl5pPr marL="2015635" indent="-223959">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17FC1D94-5DC1-4E8A-834A-A59EAE378795}" type="slidenum">
              <a:rPr lang="en-US" altLang="en-US" smtClean="0">
                <a:solidFill>
                  <a:srgbClr val="000000"/>
                </a:solidFill>
                <a:latin typeface="Calibri" pitchFamily="34" charset="0"/>
              </a:rPr>
              <a:pPr/>
              <a:t>9</a:t>
            </a:fld>
            <a:endParaRPr lang="en-US" altLang="en-US" dirty="0" smtClean="0">
              <a:solidFill>
                <a:srgbClr val="000000"/>
              </a:solidFill>
              <a:latin typeface="Calibri" pitchFamily="34" charset="0"/>
            </a:endParaRPr>
          </a:p>
        </p:txBody>
      </p:sp>
    </p:spTree>
    <p:extLst>
      <p:ext uri="{BB962C8B-B14F-4D97-AF65-F5344CB8AC3E}">
        <p14:creationId xmlns:p14="http://schemas.microsoft.com/office/powerpoint/2010/main" val="3768087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83972"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6CE8770C-5033-4BA7-94CC-724CC3C3C25B}" type="slidenum">
              <a:rPr lang="en-US" sz="1100"/>
              <a:pPr algn="r" eaLnBrk="1" hangingPunct="1"/>
              <a:t>10</a:t>
            </a:fld>
            <a:endParaRPr lang="en-US" sz="1100" dirty="0"/>
          </a:p>
        </p:txBody>
      </p:sp>
    </p:spTree>
    <p:extLst>
      <p:ext uri="{BB962C8B-B14F-4D97-AF65-F5344CB8AC3E}">
        <p14:creationId xmlns:p14="http://schemas.microsoft.com/office/powerpoint/2010/main" val="300827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84E322C-53EF-4912-AAB7-FBD9D591DBC0}" type="slidenum">
              <a:rPr lang="en-US" smtClean="0"/>
              <a:pPr>
                <a:defRPr/>
              </a:pPr>
              <a:t>12</a:t>
            </a:fld>
            <a:endParaRPr lang="en-US" dirty="0"/>
          </a:p>
        </p:txBody>
      </p:sp>
    </p:spTree>
    <p:extLst>
      <p:ext uri="{BB962C8B-B14F-4D97-AF65-F5344CB8AC3E}">
        <p14:creationId xmlns:p14="http://schemas.microsoft.com/office/powerpoint/2010/main" val="3657566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3/3/2015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3/3/2015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3/3/2015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3/3/2015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3/3/2015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3/3/2015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3/3/2015</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3/3/2015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3/3/2015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3"/>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3/3/2015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3/3/2015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3/3/2015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gadoe.org/Curriculum-Instruction-and-Assessment/Assessment/Pages/Georgia-Milestones-Assessment-System.aspx"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Georgia-Milestones-End-of-Grade-Assessment-Guides.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ctb.com/ga"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ctb.com/ga"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mailto:webmaster@ctb.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www.ctb.com/g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ctb.com/ga"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Milestones-Assessment-System.aspx"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www.ctb.com/ga"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Milestones-EOG-Resources.aspx"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2014-2015_GA_Milestones_Read-AloudGuidelines.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mailto:GeorgiaHelpDesk@ctb.com"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hyperlink" Target="mailto:info@ship-ADS.com" TargetMode="External"/><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hyperlink" Target="mailto:GeorgiaHelpDesk@ctb.com"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hyperlink" Target="mailto:mmcbride@doe.k12.ga.us" TargetMode="External"/><Relationship Id="rId5" Type="http://schemas.openxmlformats.org/officeDocument/2006/relationships/hyperlink" Target="mailto:mhuneke@doe.k12.ga.us" TargetMode="External"/><Relationship Id="rId4" Type="http://schemas.openxmlformats.org/officeDocument/2006/relationships/hyperlink" Target="mailto:robert.mcleod@doe.k12.ga.us"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idx="4294967295"/>
          </p:nvPr>
        </p:nvSpPr>
        <p:spPr>
          <a:xfrm>
            <a:off x="0" y="2809789"/>
            <a:ext cx="8686800" cy="2256481"/>
          </a:xfrm>
        </p:spPr>
        <p:txBody>
          <a:bodyPr>
            <a:normAutofit fontScale="90000"/>
          </a:bodyPr>
          <a:lstStyle/>
          <a:p>
            <a:pPr>
              <a:defRPr/>
            </a:pPr>
            <a:r>
              <a:rPr lang="en-US" sz="4000" dirty="0" smtClean="0">
                <a:solidFill>
                  <a:schemeClr val="accent6">
                    <a:lumMod val="50000"/>
                  </a:schemeClr>
                </a:solidFill>
              </a:rPr>
              <a:t>End of Grade Assessment (EOG)</a:t>
            </a:r>
            <a:br>
              <a:rPr lang="en-US" sz="4000" dirty="0" smtClean="0">
                <a:solidFill>
                  <a:schemeClr val="accent6">
                    <a:lumMod val="50000"/>
                  </a:schemeClr>
                </a:solidFill>
              </a:rPr>
            </a:br>
            <a:r>
              <a:rPr lang="en-US" sz="4000" dirty="0">
                <a:solidFill>
                  <a:schemeClr val="accent6">
                    <a:lumMod val="50000"/>
                  </a:schemeClr>
                </a:solidFill>
              </a:rPr>
              <a:t>Spring 2015</a:t>
            </a:r>
            <a:br>
              <a:rPr lang="en-US" sz="4000" dirty="0">
                <a:solidFill>
                  <a:schemeClr val="accent6">
                    <a:lumMod val="50000"/>
                  </a:schemeClr>
                </a:solidFill>
              </a:rPr>
            </a:br>
            <a:r>
              <a:rPr lang="en-US" sz="4000" dirty="0">
                <a:solidFill>
                  <a:schemeClr val="accent6">
                    <a:lumMod val="50000"/>
                  </a:schemeClr>
                </a:solidFill>
              </a:rPr>
              <a:t>Pre-Administration </a:t>
            </a:r>
            <a:r>
              <a:rPr lang="en-US" sz="4000" dirty="0" smtClean="0">
                <a:solidFill>
                  <a:schemeClr val="accent6">
                    <a:lumMod val="50000"/>
                  </a:schemeClr>
                </a:solidFill>
              </a:rPr>
              <a:t>Workshop</a:t>
            </a:r>
            <a:br>
              <a:rPr lang="en-US" sz="4000" dirty="0" smtClean="0">
                <a:solidFill>
                  <a:schemeClr val="accent6">
                    <a:lumMod val="50000"/>
                  </a:schemeClr>
                </a:solidFill>
              </a:rPr>
            </a:br>
            <a:r>
              <a:rPr lang="en-US" sz="4000" dirty="0" smtClean="0">
                <a:solidFill>
                  <a:schemeClr val="accent6">
                    <a:lumMod val="50000"/>
                  </a:schemeClr>
                </a:solidFill>
              </a:rPr>
              <a:t>March 3 - 5, 2015</a:t>
            </a:r>
          </a:p>
        </p:txBody>
      </p:sp>
      <p:sp>
        <p:nvSpPr>
          <p:cNvPr id="6" name="Slide Number Placeholder 5"/>
          <p:cNvSpPr>
            <a:spLocks noGrp="1"/>
          </p:cNvSpPr>
          <p:nvPr>
            <p:ph type="sldNum" sz="quarter" idx="4294967295"/>
          </p:nvPr>
        </p:nvSpPr>
        <p:spPr>
          <a:xfrm>
            <a:off x="8077200" y="6356350"/>
            <a:ext cx="609600" cy="365125"/>
          </a:xfrm>
          <a:prstGeom prst="rect">
            <a:avLst/>
          </a:prstGeom>
        </p:spPr>
        <p:txBody>
          <a:bodyPr/>
          <a:lstStyle/>
          <a:p>
            <a:pPr>
              <a:defRPr/>
            </a:pPr>
            <a:fld id="{D8207955-AD14-4B9D-84CB-C4C2D6297E17}" type="slidenum">
              <a:rPr lang="en-US" smtClean="0"/>
              <a:pPr>
                <a:defRPr/>
              </a:pPr>
              <a:t>1</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7070"/>
            <a:ext cx="3325577" cy="1732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12573" y="4967416"/>
            <a:ext cx="7669427" cy="1200329"/>
          </a:xfrm>
          <a:prstGeom prst="rect">
            <a:avLst/>
          </a:prstGeom>
          <a:solidFill>
            <a:schemeClr val="bg1"/>
          </a:solidFill>
        </p:spPr>
        <p:txBody>
          <a:bodyPr wrap="square" rtlCol="0">
            <a:spAutoFit/>
          </a:bodyPr>
          <a:lstStyle/>
          <a:p>
            <a:pPr algn="ctr"/>
            <a:r>
              <a:rPr lang="en-US" dirty="0"/>
              <a:t>This PowerPoint is posted </a:t>
            </a:r>
            <a:r>
              <a:rPr lang="en-US" dirty="0" smtClean="0"/>
              <a:t>on the Georgia Milestones Assessment System Website under </a:t>
            </a:r>
            <a:r>
              <a:rPr lang="en-US" b="1" dirty="0" smtClean="0"/>
              <a:t>Presentations</a:t>
            </a:r>
          </a:p>
          <a:p>
            <a:pPr algn="ctr"/>
            <a:r>
              <a:rPr lang="en-US" b="1" dirty="0">
                <a:hlinkClick r:id="rId4"/>
              </a:rPr>
              <a:t>http://</a:t>
            </a:r>
            <a:r>
              <a:rPr lang="en-US" b="1" dirty="0" smtClean="0">
                <a:hlinkClick r:id="rId4"/>
              </a:rPr>
              <a:t>www.gadoe.org/Curriculum-Instruction-and-Assessment/Assessment/Pages/Georgia-Milestones-Assessment-System.aspx</a:t>
            </a:r>
            <a:r>
              <a:rPr lang="en-US" b="1" dirty="0" smtClean="0"/>
              <a:t> </a:t>
            </a:r>
            <a:endParaRPr lang="en-US" b="1" dirty="0"/>
          </a:p>
        </p:txBody>
      </p:sp>
    </p:spTree>
    <p:extLst>
      <p:ext uri="{BB962C8B-B14F-4D97-AF65-F5344CB8AC3E}">
        <p14:creationId xmlns:p14="http://schemas.microsoft.com/office/powerpoint/2010/main" val="2701000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3"/>
          <p:cNvSpPr>
            <a:spLocks noChangeArrowheads="1"/>
          </p:cNvSpPr>
          <p:nvPr/>
        </p:nvSpPr>
        <p:spPr bwMode="auto">
          <a:xfrm>
            <a:off x="149557" y="1828800"/>
            <a:ext cx="8311486" cy="425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1200"/>
              </a:spcBef>
              <a:defRPr/>
            </a:pPr>
            <a:r>
              <a:rPr lang="en-US" sz="2200" b="1" dirty="0" smtClean="0"/>
              <a:t>Content Areas and Item Types</a:t>
            </a:r>
          </a:p>
          <a:p>
            <a:pPr marL="342900" indent="-342900">
              <a:spcBef>
                <a:spcPts val="1200"/>
              </a:spcBef>
              <a:buFontTx/>
              <a:buChar char="•"/>
              <a:defRPr/>
            </a:pPr>
            <a:r>
              <a:rPr lang="en-US" sz="2200" dirty="0" smtClean="0"/>
              <a:t>Content </a:t>
            </a:r>
            <a:r>
              <a:rPr lang="en-US" sz="2200" dirty="0"/>
              <a:t>Areas</a:t>
            </a:r>
          </a:p>
          <a:p>
            <a:pPr marL="742950" lvl="1" indent="-285750">
              <a:spcBef>
                <a:spcPts val="1200"/>
              </a:spcBef>
              <a:buFontTx/>
              <a:buChar char="–"/>
              <a:defRPr/>
            </a:pPr>
            <a:r>
              <a:rPr lang="en-US" sz="2200" dirty="0" smtClean="0"/>
              <a:t>ELA, Math, Science </a:t>
            </a:r>
            <a:r>
              <a:rPr lang="en-US" sz="2200" dirty="0"/>
              <a:t>and Social Studies</a:t>
            </a:r>
          </a:p>
          <a:p>
            <a:pPr marL="342900" indent="-342900">
              <a:spcBef>
                <a:spcPct val="20000"/>
              </a:spcBef>
              <a:buFontTx/>
              <a:buChar char="•"/>
              <a:defRPr/>
            </a:pPr>
            <a:r>
              <a:rPr lang="en-US" sz="2200" dirty="0" smtClean="0"/>
              <a:t>Item types</a:t>
            </a:r>
          </a:p>
          <a:p>
            <a:pPr>
              <a:spcBef>
                <a:spcPct val="20000"/>
              </a:spcBef>
              <a:defRPr/>
            </a:pPr>
            <a:endParaRPr lang="en-US" sz="3200" dirty="0">
              <a:latin typeface="+mn-lt"/>
            </a:endParaRPr>
          </a:p>
        </p:txBody>
      </p:sp>
      <p:sp>
        <p:nvSpPr>
          <p:cNvPr id="3" name="Title 2"/>
          <p:cNvSpPr>
            <a:spLocks noGrp="1"/>
          </p:cNvSpPr>
          <p:nvPr>
            <p:ph type="title"/>
          </p:nvPr>
        </p:nvSpPr>
        <p:spPr>
          <a:xfrm>
            <a:off x="278280" y="278572"/>
            <a:ext cx="7086347" cy="1414304"/>
          </a:xfrm>
        </p:spPr>
        <p:txBody>
          <a:bodyPr>
            <a:normAutofit fontScale="90000"/>
          </a:bodyPr>
          <a:lstStyle/>
          <a:p>
            <a:r>
              <a:rPr lang="en-US" dirty="0" smtClean="0">
                <a:solidFill>
                  <a:schemeClr val="accent6">
                    <a:lumMod val="50000"/>
                  </a:schemeClr>
                </a:solidFill>
              </a:rPr>
              <a:t>Georgia Milestones</a:t>
            </a:r>
            <a:br>
              <a:rPr lang="en-US" dirty="0" smtClean="0">
                <a:solidFill>
                  <a:schemeClr val="accent6">
                    <a:lumMod val="50000"/>
                  </a:schemeClr>
                </a:solidFill>
              </a:rPr>
            </a:br>
            <a:r>
              <a:rPr lang="en-US" dirty="0" smtClean="0">
                <a:solidFill>
                  <a:schemeClr val="accent6">
                    <a:lumMod val="50000"/>
                  </a:schemeClr>
                </a:solidFill>
              </a:rPr>
              <a:t>EOG Overview</a:t>
            </a:r>
            <a:br>
              <a:rPr lang="en-US" dirty="0" smtClean="0">
                <a:solidFill>
                  <a:schemeClr val="accent6">
                    <a:lumMod val="50000"/>
                  </a:schemeClr>
                </a:solidFill>
              </a:rPr>
            </a:br>
            <a:r>
              <a:rPr lang="en-US" sz="3100" dirty="0" smtClean="0">
                <a:solidFill>
                  <a:schemeClr val="accent6">
                    <a:lumMod val="50000"/>
                  </a:schemeClr>
                </a:solidFill>
              </a:rPr>
              <a:t>Test Construction</a:t>
            </a:r>
            <a:endParaRPr lang="en-US" sz="3100" dirty="0">
              <a:solidFill>
                <a:schemeClr val="accent6">
                  <a:lumMod val="50000"/>
                </a:schemeClr>
              </a:solidFill>
            </a:endParaRPr>
          </a:p>
        </p:txBody>
      </p:sp>
      <p:sp>
        <p:nvSpPr>
          <p:cNvPr id="7" name="Slide Number Placeholder 6"/>
          <p:cNvSpPr>
            <a:spLocks noGrp="1"/>
          </p:cNvSpPr>
          <p:nvPr>
            <p:ph type="sldNum" sz="quarter" idx="4"/>
          </p:nvPr>
        </p:nvSpPr>
        <p:spPr>
          <a:prstGeom prst="rect">
            <a:avLst/>
          </a:prstGeom>
        </p:spPr>
        <p:txBody>
          <a:bodyPr/>
          <a:lstStyle/>
          <a:p>
            <a:pPr>
              <a:defRPr/>
            </a:pPr>
            <a:fld id="{3B923452-FA34-4466-AE92-AC21BB988876}" type="slidenum">
              <a:rPr lang="en-US" smtClean="0"/>
              <a:pPr>
                <a:defRPr/>
              </a:pPr>
              <a:t>10</a:t>
            </a:fld>
            <a:endParaRPr lang="en-US" dirty="0"/>
          </a:p>
        </p:txBody>
      </p:sp>
      <p:graphicFrame>
        <p:nvGraphicFramePr>
          <p:cNvPr id="2" name="Table 1"/>
          <p:cNvGraphicFramePr>
            <a:graphicFrameLocks noGrp="1"/>
          </p:cNvGraphicFramePr>
          <p:nvPr>
            <p:extLst/>
          </p:nvPr>
        </p:nvGraphicFramePr>
        <p:xfrm>
          <a:off x="977900" y="3767233"/>
          <a:ext cx="7099300" cy="2188444"/>
        </p:xfrm>
        <a:graphic>
          <a:graphicData uri="http://schemas.openxmlformats.org/drawingml/2006/table">
            <a:tbl>
              <a:tblPr firstRow="1" firstCol="1" lastRow="1" lastCol="1" bandRow="1" bandCol="1">
                <a:tableStyleId>{72833802-FEF1-4C79-8D5D-14CF1EAF98D9}</a:tableStyleId>
              </a:tblPr>
              <a:tblGrid>
                <a:gridCol w="1816100"/>
                <a:gridCol w="1213224"/>
                <a:gridCol w="1434379"/>
                <a:gridCol w="1266322"/>
                <a:gridCol w="1369275"/>
              </a:tblGrid>
              <a:tr h="880967">
                <a:tc>
                  <a:txBody>
                    <a:bodyPr/>
                    <a:lstStyle/>
                    <a:p>
                      <a:pPr marL="0" marR="0" indent="0" algn="ctr">
                        <a:lnSpc>
                          <a:spcPct val="115000"/>
                        </a:lnSpc>
                        <a:spcBef>
                          <a:spcPts val="0"/>
                        </a:spcBef>
                        <a:spcAft>
                          <a:spcPts val="0"/>
                        </a:spcAft>
                      </a:pPr>
                      <a:r>
                        <a:rPr lang="en-US" sz="1400" dirty="0" smtClean="0">
                          <a:effectLst/>
                        </a:rPr>
                        <a:t>Content</a:t>
                      </a:r>
                      <a:r>
                        <a:rPr lang="en-US" sz="1400" spc="35" dirty="0" smtClean="0">
                          <a:effectLst/>
                        </a:rPr>
                        <a:t> </a:t>
                      </a:r>
                      <a:r>
                        <a:rPr lang="en-US" sz="1400" dirty="0">
                          <a:effectLst/>
                        </a:rPr>
                        <a:t>Area</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500"/>
                        </a:lnSpc>
                        <a:spcBef>
                          <a:spcPts val="35"/>
                        </a:spcBef>
                        <a:spcAft>
                          <a:spcPts val="0"/>
                        </a:spcAft>
                      </a:pPr>
                      <a:endParaRPr lang="en-US" sz="1400" dirty="0">
                        <a:effectLst/>
                      </a:endParaRPr>
                    </a:p>
                    <a:p>
                      <a:pPr marL="136525" marR="0" algn="ctr">
                        <a:lnSpc>
                          <a:spcPct val="115000"/>
                        </a:lnSpc>
                        <a:spcBef>
                          <a:spcPts val="0"/>
                        </a:spcBef>
                        <a:spcAft>
                          <a:spcPts val="0"/>
                        </a:spcAft>
                      </a:pPr>
                      <a:r>
                        <a:rPr lang="en-US" sz="1400" dirty="0" smtClean="0">
                          <a:effectLst/>
                        </a:rPr>
                        <a:t>Selected</a:t>
                      </a:r>
                      <a:endParaRPr lang="en-US" sz="1400" dirty="0">
                        <a:effectLst/>
                      </a:endParaRPr>
                    </a:p>
                    <a:p>
                      <a:pPr marL="105410" marR="0" algn="ctr">
                        <a:lnSpc>
                          <a:spcPct val="115000"/>
                        </a:lnSpc>
                        <a:spcBef>
                          <a:spcPts val="35"/>
                        </a:spcBef>
                        <a:spcAft>
                          <a:spcPts val="0"/>
                        </a:spcAft>
                      </a:pPr>
                      <a:r>
                        <a:rPr lang="en-US" sz="1400" dirty="0">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60020" marR="49530" indent="-74295" algn="ctr">
                        <a:lnSpc>
                          <a:spcPct val="102000"/>
                        </a:lnSpc>
                        <a:spcBef>
                          <a:spcPts val="0"/>
                        </a:spcBef>
                        <a:spcAft>
                          <a:spcPts val="0"/>
                        </a:spcAft>
                      </a:pPr>
                      <a:r>
                        <a:rPr lang="en-US" sz="1400" dirty="0" smtClean="0">
                          <a:effectLst/>
                        </a:rPr>
                        <a:t>Constructed </a:t>
                      </a:r>
                      <a:r>
                        <a:rPr lang="en-US" sz="1400" dirty="0">
                          <a:effectLst/>
                        </a:rPr>
                        <a:t>Response </a:t>
                      </a:r>
                      <a:endParaRPr lang="en-US" sz="1400" dirty="0" smtClean="0">
                        <a:effectLst/>
                      </a:endParaRPr>
                    </a:p>
                    <a:p>
                      <a:pPr marL="160020" marR="49530" indent="-74295" algn="ctr">
                        <a:lnSpc>
                          <a:spcPct val="102000"/>
                        </a:lnSpc>
                        <a:spcBef>
                          <a:spcPts val="0"/>
                        </a:spcBef>
                        <a:spcAft>
                          <a:spcPts val="0"/>
                        </a:spcAft>
                      </a:pPr>
                      <a:r>
                        <a:rPr lang="en-US" sz="1400" dirty="0" smtClean="0">
                          <a:effectLst/>
                        </a:rPr>
                        <a:t>(</a:t>
                      </a:r>
                      <a:r>
                        <a:rPr lang="en-US" sz="1400" dirty="0">
                          <a:effectLst/>
                        </a:rPr>
                        <a:t>2</a:t>
                      </a:r>
                      <a:r>
                        <a:rPr lang="en-US" sz="1400" spc="55" dirty="0">
                          <a:effectLst/>
                        </a:rPr>
                        <a:t> </a:t>
                      </a:r>
                      <a:r>
                        <a:rPr lang="en-US" sz="1400" dirty="0">
                          <a:effectLst/>
                        </a:rPr>
                        <a:t>points)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53975" algn="ctr">
                        <a:lnSpc>
                          <a:spcPct val="102000"/>
                        </a:lnSpc>
                        <a:spcBef>
                          <a:spcPts val="235"/>
                        </a:spcBef>
                        <a:spcAft>
                          <a:spcPts val="0"/>
                        </a:spcAft>
                      </a:pPr>
                      <a:r>
                        <a:rPr lang="en-US" sz="1400" dirty="0">
                          <a:effectLst/>
                        </a:rPr>
                        <a:t>Extended Constructed Response</a:t>
                      </a:r>
                    </a:p>
                    <a:p>
                      <a:pPr marL="134620" marR="122555" algn="ctr">
                        <a:lnSpc>
                          <a:spcPct val="115000"/>
                        </a:lnSpc>
                        <a:spcBef>
                          <a:spcPts val="0"/>
                        </a:spcBef>
                        <a:spcAft>
                          <a:spcPts val="0"/>
                        </a:spcAft>
                      </a:pPr>
                      <a:r>
                        <a:rPr lang="en-US" sz="1400" dirty="0">
                          <a:effectLst/>
                        </a:rPr>
                        <a:t>(4</a:t>
                      </a:r>
                      <a:r>
                        <a:rPr lang="en-US" sz="1400" spc="55" dirty="0">
                          <a:effectLst/>
                        </a:rPr>
                        <a:t> </a:t>
                      </a:r>
                      <a:r>
                        <a:rPr lang="en-US" sz="1400" dirty="0">
                          <a:effectLst/>
                        </a:rPr>
                        <a:t>points)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73990" marR="161925" algn="ctr">
                        <a:lnSpc>
                          <a:spcPct val="102000"/>
                        </a:lnSpc>
                        <a:spcBef>
                          <a:spcPts val="235"/>
                        </a:spcBef>
                        <a:spcAft>
                          <a:spcPts val="0"/>
                        </a:spcAft>
                      </a:pPr>
                      <a:r>
                        <a:rPr lang="en-US" sz="1400" dirty="0">
                          <a:effectLst/>
                        </a:rPr>
                        <a:t>Extended Writing Response </a:t>
                      </a:r>
                      <a:endParaRPr lang="en-US" sz="1400" dirty="0" smtClean="0">
                        <a:effectLst/>
                      </a:endParaRPr>
                    </a:p>
                    <a:p>
                      <a:pPr marL="173990" marR="161925" algn="ctr">
                        <a:lnSpc>
                          <a:spcPct val="102000"/>
                        </a:lnSpc>
                        <a:spcBef>
                          <a:spcPts val="235"/>
                        </a:spcBef>
                        <a:spcAft>
                          <a:spcPts val="0"/>
                        </a:spcAft>
                      </a:pPr>
                      <a:r>
                        <a:rPr lang="en-US" sz="1400" dirty="0" smtClean="0">
                          <a:effectLst/>
                        </a:rPr>
                        <a:t>(</a:t>
                      </a:r>
                      <a:r>
                        <a:rPr lang="en-US" sz="1400" dirty="0">
                          <a:effectLst/>
                        </a:rPr>
                        <a:t>7</a:t>
                      </a:r>
                      <a:r>
                        <a:rPr lang="en-US" sz="1400" spc="55" dirty="0">
                          <a:effectLst/>
                        </a:rPr>
                        <a:t> </a:t>
                      </a:r>
                      <a:r>
                        <a:rPr lang="en-US" sz="1400" dirty="0">
                          <a:effectLst/>
                        </a:rPr>
                        <a:t>points)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2559">
                <a:tc>
                  <a:txBody>
                    <a:bodyPr/>
                    <a:lstStyle/>
                    <a:p>
                      <a:pPr marL="43815" marR="0">
                        <a:lnSpc>
                          <a:spcPct val="115000"/>
                        </a:lnSpc>
                        <a:spcBef>
                          <a:spcPts val="245"/>
                        </a:spcBef>
                        <a:spcAft>
                          <a:spcPts val="0"/>
                        </a:spcAft>
                      </a:pPr>
                      <a:r>
                        <a:rPr lang="en-US" sz="1400" dirty="0">
                          <a:effectLst/>
                        </a:rPr>
                        <a:t>English</a:t>
                      </a:r>
                      <a:r>
                        <a:rPr lang="en-US" sz="1400" spc="70" dirty="0">
                          <a:effectLst/>
                        </a:rPr>
                        <a:t> </a:t>
                      </a:r>
                      <a:r>
                        <a:rPr lang="en-US" sz="1400" dirty="0">
                          <a:effectLst/>
                        </a:rPr>
                        <a:t>Language</a:t>
                      </a:r>
                      <a:r>
                        <a:rPr lang="en-US" sz="1400" spc="35" dirty="0">
                          <a:effectLst/>
                        </a:rPr>
                        <a:t> </a:t>
                      </a:r>
                      <a:r>
                        <a:rPr lang="en-US" sz="1400" dirty="0">
                          <a:effectLst/>
                        </a:rPr>
                        <a:t>Arts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35915" marR="324485" algn="ctr">
                        <a:lnSpc>
                          <a:spcPct val="115000"/>
                        </a:lnSpc>
                        <a:spcBef>
                          <a:spcPts val="265"/>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91160" marR="379730" indent="0" algn="ctr" defTabSz="914400" rtl="0" eaLnBrk="1" fontAlgn="auto" latinLnBrk="0" hangingPunct="1">
                        <a:lnSpc>
                          <a:spcPct val="115000"/>
                        </a:lnSpc>
                        <a:spcBef>
                          <a:spcPts val="265"/>
                        </a:spcBef>
                        <a:spcAft>
                          <a:spcPts val="0"/>
                        </a:spcAft>
                        <a:buClrTx/>
                        <a:buSzTx/>
                        <a:buFontTx/>
                        <a:buNone/>
                        <a:tabLst/>
                        <a:defRPr/>
                      </a:pPr>
                      <a:r>
                        <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4175" marR="372110" indent="0" algn="ctr" defTabSz="914400" rtl="0" eaLnBrk="1" fontAlgn="auto" latinLnBrk="0" hangingPunct="1">
                        <a:lnSpc>
                          <a:spcPct val="115000"/>
                        </a:lnSpc>
                        <a:spcBef>
                          <a:spcPts val="265"/>
                        </a:spcBef>
                        <a:spcAft>
                          <a:spcPts val="0"/>
                        </a:spcAft>
                        <a:buClrTx/>
                        <a:buSzTx/>
                        <a:buFontTx/>
                        <a:buNone/>
                        <a:tabLst/>
                        <a:defRPr/>
                      </a:pPr>
                      <a:r>
                        <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22275" marR="409575" indent="0" algn="ctr" defTabSz="914400" rtl="0" eaLnBrk="1" fontAlgn="auto" latinLnBrk="0" hangingPunct="1">
                        <a:lnSpc>
                          <a:spcPct val="115000"/>
                        </a:lnSpc>
                        <a:spcBef>
                          <a:spcPts val="265"/>
                        </a:spcBef>
                        <a:spcAft>
                          <a:spcPts val="0"/>
                        </a:spcAft>
                        <a:buClrTx/>
                        <a:buSzTx/>
                        <a:buFontTx/>
                        <a:buNone/>
                        <a:tabLst/>
                        <a:defRPr/>
                      </a:pPr>
                      <a:r>
                        <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2559">
                <a:tc>
                  <a:txBody>
                    <a:bodyPr/>
                    <a:lstStyle/>
                    <a:p>
                      <a:pPr marL="43815" marR="0">
                        <a:lnSpc>
                          <a:spcPct val="115000"/>
                        </a:lnSpc>
                        <a:spcBef>
                          <a:spcPts val="245"/>
                        </a:spcBef>
                        <a:spcAft>
                          <a:spcPts val="0"/>
                        </a:spcAft>
                      </a:pPr>
                      <a:r>
                        <a:rPr lang="en-US" sz="1400" dirty="0">
                          <a:effectLst/>
                        </a:rPr>
                        <a:t>Mathematics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35915" marR="324485" indent="0" algn="ctr" defTabSz="914400" rtl="0" eaLnBrk="1" fontAlgn="auto" latinLnBrk="0" hangingPunct="1">
                        <a:lnSpc>
                          <a:spcPct val="115000"/>
                        </a:lnSpc>
                        <a:spcBef>
                          <a:spcPts val="265"/>
                        </a:spcBef>
                        <a:spcAft>
                          <a:spcPts val="0"/>
                        </a:spcAft>
                        <a:buClrTx/>
                        <a:buSzTx/>
                        <a:buFontTx/>
                        <a:buNone/>
                        <a:tabLst/>
                        <a:defRPr/>
                      </a:pPr>
                      <a:r>
                        <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91160" marR="379730" indent="0" algn="ctr" defTabSz="914400" rtl="0" eaLnBrk="1" fontAlgn="auto" latinLnBrk="0" hangingPunct="1">
                        <a:lnSpc>
                          <a:spcPct val="115000"/>
                        </a:lnSpc>
                        <a:spcBef>
                          <a:spcPts val="265"/>
                        </a:spcBef>
                        <a:spcAft>
                          <a:spcPts val="0"/>
                        </a:spcAft>
                        <a:buClrTx/>
                        <a:buSzTx/>
                        <a:buFontTx/>
                        <a:buNone/>
                        <a:tabLst/>
                        <a:defRPr/>
                      </a:pPr>
                      <a:r>
                        <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4175" marR="372110" indent="0" algn="ctr" defTabSz="914400" rtl="0" eaLnBrk="1" fontAlgn="auto" latinLnBrk="0" hangingPunct="1">
                        <a:lnSpc>
                          <a:spcPct val="115000"/>
                        </a:lnSpc>
                        <a:spcBef>
                          <a:spcPts val="265"/>
                        </a:spcBef>
                        <a:spcAft>
                          <a:spcPts val="0"/>
                        </a:spcAft>
                        <a:buClrTx/>
                        <a:buSzTx/>
                        <a:buFontTx/>
                        <a:buNone/>
                        <a:tabLst/>
                        <a:defRPr/>
                      </a:pPr>
                      <a:r>
                        <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15000"/>
                        </a:lnSpc>
                        <a:spcBef>
                          <a:spcPts val="0"/>
                        </a:spcBef>
                        <a:spcAft>
                          <a:spcPts val="100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2559">
                <a:tc>
                  <a:txBody>
                    <a:bodyPr/>
                    <a:lstStyle/>
                    <a:p>
                      <a:pPr marL="43815" marR="0">
                        <a:lnSpc>
                          <a:spcPct val="115000"/>
                        </a:lnSpc>
                        <a:spcBef>
                          <a:spcPts val="245"/>
                        </a:spcBef>
                        <a:spcAft>
                          <a:spcPts val="0"/>
                        </a:spcAft>
                      </a:pPr>
                      <a:r>
                        <a:rPr lang="en-US" sz="1400" dirty="0">
                          <a:effectLst/>
                        </a:rPr>
                        <a:t>Science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accent2"/>
                      </a:solidFill>
                      <a:prstDash val="solid"/>
                      <a:round/>
                      <a:headEnd type="none" w="med" len="med"/>
                      <a:tailEnd type="none" w="med" len="med"/>
                    </a:lnB>
                  </a:tcPr>
                </a:tc>
                <a:tc>
                  <a:txBody>
                    <a:bodyPr/>
                    <a:lstStyle/>
                    <a:p>
                      <a:pPr marL="335915" marR="324485" indent="0" algn="ctr" defTabSz="914400" rtl="0" eaLnBrk="1" fontAlgn="auto" latinLnBrk="0" hangingPunct="1">
                        <a:lnSpc>
                          <a:spcPct val="115000"/>
                        </a:lnSpc>
                        <a:spcBef>
                          <a:spcPts val="265"/>
                        </a:spcBef>
                        <a:spcAft>
                          <a:spcPts val="0"/>
                        </a:spcAft>
                        <a:buClrTx/>
                        <a:buSzTx/>
                        <a:buFontTx/>
                        <a:buNone/>
                        <a:tabLst/>
                        <a:defRPr/>
                      </a:pPr>
                      <a:r>
                        <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accent2"/>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accent2"/>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accent2"/>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accent2"/>
                      </a:solidFill>
                      <a:prstDash val="solid"/>
                      <a:round/>
                      <a:headEnd type="none" w="med" len="med"/>
                      <a:tailEnd type="none" w="med" len="med"/>
                    </a:lnB>
                  </a:tcPr>
                </a:tc>
              </a:tr>
              <a:tr h="322559">
                <a:tc>
                  <a:txBody>
                    <a:bodyPr/>
                    <a:lstStyle/>
                    <a:p>
                      <a:pPr marL="43815" marR="0">
                        <a:lnSpc>
                          <a:spcPct val="115000"/>
                        </a:lnSpc>
                        <a:spcBef>
                          <a:spcPts val="245"/>
                        </a:spcBef>
                        <a:spcAft>
                          <a:spcPts val="0"/>
                        </a:spcAft>
                      </a:pPr>
                      <a:r>
                        <a:rPr lang="en-US" sz="1400" dirty="0">
                          <a:effectLst/>
                        </a:rPr>
                        <a:t>Social</a:t>
                      </a:r>
                      <a:r>
                        <a:rPr lang="en-US" sz="1400" spc="-105" dirty="0">
                          <a:effectLst/>
                        </a:rPr>
                        <a:t> </a:t>
                      </a:r>
                      <a:r>
                        <a:rPr lang="en-US" sz="1400" dirty="0">
                          <a:effectLst/>
                        </a:rPr>
                        <a:t>Studies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accent2"/>
                      </a:solidFill>
                      <a:prstDash val="solid"/>
                      <a:round/>
                      <a:headEnd type="none" w="med" len="med"/>
                      <a:tailEnd type="none" w="med" len="med"/>
                    </a:lnT>
                  </a:tcPr>
                </a:tc>
                <a:tc>
                  <a:txBody>
                    <a:bodyPr/>
                    <a:lstStyle/>
                    <a:p>
                      <a:pPr marL="335915" marR="324485" indent="0" algn="ctr" defTabSz="914400" rtl="0" eaLnBrk="1" fontAlgn="auto" latinLnBrk="0" hangingPunct="1">
                        <a:lnSpc>
                          <a:spcPct val="115000"/>
                        </a:lnSpc>
                        <a:spcBef>
                          <a:spcPts val="265"/>
                        </a:spcBef>
                        <a:spcAft>
                          <a:spcPts val="0"/>
                        </a:spcAft>
                        <a:buClrTx/>
                        <a:buSzTx/>
                        <a:buFontTx/>
                        <a:buNone/>
                        <a:tabLst/>
                        <a:defRPr/>
                      </a:pPr>
                      <a:r>
                        <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accent2"/>
                      </a:solidFill>
                      <a:prstDash val="solid"/>
                      <a:round/>
                      <a:headEnd type="none" w="med" len="med"/>
                      <a:tailEnd type="none" w="med" len="med"/>
                    </a:lnT>
                  </a:tcPr>
                </a:tc>
                <a:tc>
                  <a:txBody>
                    <a:bodyPr/>
                    <a:lstStyle/>
                    <a:p>
                      <a:pPr marL="0" marR="0" algn="ctr">
                        <a:lnSpc>
                          <a:spcPct val="115000"/>
                        </a:lnSpc>
                        <a:spcBef>
                          <a:spcPts val="0"/>
                        </a:spcBef>
                        <a:spcAft>
                          <a:spcPts val="100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accent2"/>
                      </a:solidFill>
                      <a:prstDash val="solid"/>
                      <a:round/>
                      <a:headEnd type="none" w="med" len="med"/>
                      <a:tailEnd type="none" w="med" len="med"/>
                    </a:lnT>
                  </a:tcPr>
                </a:tc>
                <a:tc>
                  <a:txBody>
                    <a:bodyPr/>
                    <a:lstStyle/>
                    <a:p>
                      <a:pPr marL="0" marR="0" algn="ctr">
                        <a:lnSpc>
                          <a:spcPct val="115000"/>
                        </a:lnSpc>
                        <a:spcBef>
                          <a:spcPts val="0"/>
                        </a:spcBef>
                        <a:spcAft>
                          <a:spcPts val="100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accent2"/>
                      </a:solidFill>
                      <a:prstDash val="solid"/>
                      <a:round/>
                      <a:headEnd type="none" w="med" len="med"/>
                      <a:tailEnd type="none" w="med" len="med"/>
                    </a:lnT>
                  </a:tcPr>
                </a:tc>
                <a:tc>
                  <a:txBody>
                    <a:bodyPr/>
                    <a:lstStyle/>
                    <a:p>
                      <a:pPr marL="0" marR="0" algn="ctr">
                        <a:lnSpc>
                          <a:spcPct val="115000"/>
                        </a:lnSpc>
                        <a:spcBef>
                          <a:spcPts val="0"/>
                        </a:spcBef>
                        <a:spcAft>
                          <a:spcPts val="100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accent2"/>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8262508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146304"/>
            <a:ext cx="6761587" cy="1513275"/>
          </a:xfrm>
        </p:spPr>
        <p:txBody>
          <a:bodyPr>
            <a:normAutofit fontScale="90000"/>
          </a:bodyPr>
          <a:lstStyle/>
          <a:p>
            <a:r>
              <a:rPr lang="en-US" sz="4000" dirty="0" smtClean="0">
                <a:solidFill>
                  <a:schemeClr val="accent6">
                    <a:lumMod val="50000"/>
                  </a:schemeClr>
                </a:solidFill>
              </a:rPr>
              <a:t>Georgia Milestone</a:t>
            </a:r>
            <a:br>
              <a:rPr lang="en-US" sz="4000" dirty="0" smtClean="0">
                <a:solidFill>
                  <a:schemeClr val="accent6">
                    <a:lumMod val="50000"/>
                  </a:schemeClr>
                </a:solidFill>
              </a:rPr>
            </a:br>
            <a:r>
              <a:rPr lang="en-US" sz="4000" dirty="0" smtClean="0">
                <a:solidFill>
                  <a:schemeClr val="accent6">
                    <a:lumMod val="50000"/>
                  </a:schemeClr>
                </a:solidFill>
              </a:rPr>
              <a:t>EOG Overview</a:t>
            </a:r>
            <a:r>
              <a:rPr lang="en-US" sz="3100" dirty="0" smtClean="0">
                <a:solidFill>
                  <a:schemeClr val="accent6">
                    <a:lumMod val="50000"/>
                  </a:schemeClr>
                </a:solidFill>
              </a:rPr>
              <a:t/>
            </a:r>
            <a:br>
              <a:rPr lang="en-US" sz="3100" dirty="0" smtClean="0">
                <a:solidFill>
                  <a:schemeClr val="accent6">
                    <a:lumMod val="50000"/>
                  </a:schemeClr>
                </a:solidFill>
              </a:rPr>
            </a:br>
            <a:r>
              <a:rPr lang="en-US" sz="2800" dirty="0" smtClean="0">
                <a:solidFill>
                  <a:schemeClr val="accent6">
                    <a:lumMod val="50000"/>
                  </a:schemeClr>
                </a:solidFill>
              </a:rPr>
              <a:t>Test Construction</a:t>
            </a:r>
            <a:endParaRPr lang="en-US" sz="2800" dirty="0">
              <a:solidFill>
                <a:schemeClr val="accent6">
                  <a:lumMod val="50000"/>
                </a:schemeClr>
              </a:solidFill>
            </a:endParaRPr>
          </a:p>
        </p:txBody>
      </p:sp>
      <p:sp>
        <p:nvSpPr>
          <p:cNvPr id="3" name="Content Placeholder 2"/>
          <p:cNvSpPr>
            <a:spLocks noGrp="1"/>
          </p:cNvSpPr>
          <p:nvPr>
            <p:ph idx="1"/>
          </p:nvPr>
        </p:nvSpPr>
        <p:spPr>
          <a:xfrm>
            <a:off x="443883" y="1825625"/>
            <a:ext cx="8185211" cy="4351338"/>
          </a:xfrm>
        </p:spPr>
        <p:txBody>
          <a:bodyPr>
            <a:normAutofit fontScale="92500" lnSpcReduction="10000"/>
          </a:bodyPr>
          <a:lstStyle/>
          <a:p>
            <a:pPr marL="0" indent="0" algn="ctr">
              <a:buNone/>
            </a:pPr>
            <a:r>
              <a:rPr lang="en-US" sz="2400" b="1" dirty="0" smtClean="0"/>
              <a:t>Technology Enhanced Field Test Items – Online Only</a:t>
            </a:r>
          </a:p>
          <a:p>
            <a:r>
              <a:rPr lang="en-US" sz="2400" dirty="0" smtClean="0"/>
              <a:t>Students testing online may encounter a few basic technology-enhanced items.</a:t>
            </a:r>
          </a:p>
          <a:p>
            <a:r>
              <a:rPr lang="en-US" sz="2400" dirty="0" smtClean="0"/>
              <a:t>These Expression &amp; Equation Entry (EEE) items will include a keypad palette that can be customized to include numbers, operators, symbols/variables, or key mathematical templates (such as fractions, square root).</a:t>
            </a:r>
          </a:p>
          <a:p>
            <a:r>
              <a:rPr lang="en-US" sz="2400" dirty="0" smtClean="0"/>
              <a:t>Some EEE items may require students to solve a problem and enter a numerical answer such as 60.</a:t>
            </a:r>
          </a:p>
          <a:p>
            <a:r>
              <a:rPr lang="en-US" sz="2400" dirty="0" smtClean="0"/>
              <a:t>These items are </a:t>
            </a:r>
            <a:r>
              <a:rPr lang="en-US" sz="2400" dirty="0" smtClean="0">
                <a:solidFill>
                  <a:srgbClr val="FF0000"/>
                </a:solidFill>
              </a:rPr>
              <a:t>field test </a:t>
            </a:r>
            <a:r>
              <a:rPr lang="en-US" sz="2400" u="sng" dirty="0" smtClean="0">
                <a:solidFill>
                  <a:srgbClr val="FF0000"/>
                </a:solidFill>
              </a:rPr>
              <a:t>only</a:t>
            </a:r>
            <a:r>
              <a:rPr lang="en-US" sz="2400" dirty="0" smtClean="0">
                <a:solidFill>
                  <a:srgbClr val="FF0000"/>
                </a:solidFill>
              </a:rPr>
              <a:t> </a:t>
            </a:r>
            <a:r>
              <a:rPr lang="en-US" sz="2400" dirty="0" smtClean="0"/>
              <a:t>and will </a:t>
            </a:r>
            <a:r>
              <a:rPr lang="en-US" sz="2400" u="sng" dirty="0" smtClean="0">
                <a:solidFill>
                  <a:srgbClr val="FF0000"/>
                </a:solidFill>
              </a:rPr>
              <a:t>not</a:t>
            </a:r>
            <a:r>
              <a:rPr lang="en-US" sz="2400" dirty="0" smtClean="0">
                <a:solidFill>
                  <a:srgbClr val="FF0000"/>
                </a:solidFill>
              </a:rPr>
              <a:t> </a:t>
            </a:r>
            <a:r>
              <a:rPr lang="en-US" sz="2400" dirty="0" smtClean="0"/>
              <a:t>contribute to the students’ scores.</a:t>
            </a:r>
          </a:p>
          <a:p>
            <a:r>
              <a:rPr lang="en-US" sz="2400" dirty="0"/>
              <a:t>Experience Online Testing Georgia will be </a:t>
            </a:r>
            <a:r>
              <a:rPr lang="en-US" sz="2400" dirty="0" smtClean="0"/>
              <a:t>revamped </a:t>
            </a:r>
            <a:r>
              <a:rPr lang="en-US" sz="2400" dirty="0"/>
              <a:t>to include a few sample EEE </a:t>
            </a:r>
            <a:r>
              <a:rPr lang="en-US" sz="2400" dirty="0" smtClean="0"/>
              <a:t>items and reflect the updated online environment.</a:t>
            </a:r>
            <a:endParaRPr lang="en-US" sz="2400" dirty="0" smtClean="0">
              <a:solidFill>
                <a:srgbClr val="FF0000"/>
              </a:solidFill>
            </a:endParaRPr>
          </a:p>
          <a:p>
            <a:pPr lvl="1"/>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solidFill>
                  <a:prstClr val="white"/>
                </a:solidFill>
              </a:rPr>
              <a:pPr/>
              <a:t>3/3/2015</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2907600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92627"/>
            <a:ext cx="4857075" cy="1255136"/>
          </a:xfrm>
        </p:spPr>
        <p:txBody>
          <a:bodyPr>
            <a:normAutofit fontScale="90000"/>
          </a:bodyPr>
          <a:lstStyle/>
          <a:p>
            <a:pPr>
              <a:defRPr/>
            </a:pPr>
            <a:r>
              <a:rPr lang="en-US" sz="4000" dirty="0" smtClean="0">
                <a:solidFill>
                  <a:schemeClr val="accent6">
                    <a:lumMod val="50000"/>
                  </a:schemeClr>
                </a:solidFill>
              </a:rPr>
              <a:t>Georgia Milestones</a:t>
            </a:r>
            <a:br>
              <a:rPr lang="en-US" sz="4000" dirty="0" smtClean="0">
                <a:solidFill>
                  <a:schemeClr val="accent6">
                    <a:lumMod val="50000"/>
                  </a:schemeClr>
                </a:solidFill>
              </a:rPr>
            </a:br>
            <a:r>
              <a:rPr lang="en-US" sz="4000" dirty="0" smtClean="0">
                <a:solidFill>
                  <a:schemeClr val="accent6">
                    <a:lumMod val="50000"/>
                  </a:schemeClr>
                </a:solidFill>
              </a:rPr>
              <a:t>EOG Overview</a:t>
            </a:r>
            <a:br>
              <a:rPr lang="en-US" sz="4000" dirty="0" smtClean="0">
                <a:solidFill>
                  <a:schemeClr val="accent6">
                    <a:lumMod val="50000"/>
                  </a:schemeClr>
                </a:solidFill>
              </a:rPr>
            </a:br>
            <a:r>
              <a:rPr lang="en-US" sz="2800" dirty="0" smtClean="0">
                <a:solidFill>
                  <a:schemeClr val="accent6">
                    <a:lumMod val="50000"/>
                  </a:schemeClr>
                </a:solidFill>
              </a:rPr>
              <a:t>Test Construction</a:t>
            </a:r>
            <a:endParaRPr lang="en-US" sz="2800" dirty="0">
              <a:solidFill>
                <a:schemeClr val="accent6">
                  <a:lumMod val="50000"/>
                </a:schemeClr>
              </a:solidFill>
            </a:endParaRPr>
          </a:p>
        </p:txBody>
      </p:sp>
      <p:sp>
        <p:nvSpPr>
          <p:cNvPr id="15363" name="Rectangle 3"/>
          <p:cNvSpPr>
            <a:spLocks noGrp="1" noChangeArrowheads="1"/>
          </p:cNvSpPr>
          <p:nvPr>
            <p:ph idx="1"/>
          </p:nvPr>
        </p:nvSpPr>
        <p:spPr>
          <a:xfrm>
            <a:off x="457200" y="1710519"/>
            <a:ext cx="8229600" cy="4648200"/>
          </a:xfrm>
        </p:spPr>
        <p:txBody>
          <a:bodyPr>
            <a:normAutofit/>
          </a:bodyPr>
          <a:lstStyle/>
          <a:p>
            <a:pPr marL="0" indent="0" algn="ctr" eaLnBrk="1" hangingPunct="1">
              <a:lnSpc>
                <a:spcPct val="90000"/>
              </a:lnSpc>
              <a:buNone/>
            </a:pPr>
            <a:r>
              <a:rPr lang="en-US" sz="2200" b="1" dirty="0" smtClean="0"/>
              <a:t>Item Alignment</a:t>
            </a:r>
          </a:p>
          <a:p>
            <a:pPr eaLnBrk="1" hangingPunct="1">
              <a:lnSpc>
                <a:spcPct val="90000"/>
              </a:lnSpc>
            </a:pPr>
            <a:r>
              <a:rPr lang="en-US" sz="2200" dirty="0" smtClean="0"/>
              <a:t>Test Items that contribute to achievement scores are aligned to the state-adopted content standards</a:t>
            </a:r>
          </a:p>
          <a:p>
            <a:pPr eaLnBrk="1" hangingPunct="1">
              <a:lnSpc>
                <a:spcPct val="90000"/>
              </a:lnSpc>
            </a:pPr>
            <a:r>
              <a:rPr lang="en-US" sz="2200" dirty="0" smtClean="0"/>
              <a:t>Continued field testing of content for future administrations</a:t>
            </a:r>
          </a:p>
          <a:p>
            <a:r>
              <a:rPr lang="en-US" sz="2200" dirty="0" smtClean="0"/>
              <a:t>Norm-referenced </a:t>
            </a:r>
            <a:r>
              <a:rPr lang="en-US" sz="2200" dirty="0"/>
              <a:t>(NRT) items included to allow for national comparison; some NRT items are aligned to state-adopted content standards and will contribute to the </a:t>
            </a:r>
            <a:r>
              <a:rPr lang="en-US" sz="2200" dirty="0" smtClean="0"/>
              <a:t>criterion-referenced (CRT) </a:t>
            </a:r>
            <a:r>
              <a:rPr lang="en-US" sz="2200" dirty="0"/>
              <a:t>proficiency score. Those that are not aligned will not contribute to the CRT score or </a:t>
            </a:r>
            <a:r>
              <a:rPr lang="en-US" sz="2200" dirty="0" smtClean="0"/>
              <a:t>accountability/teacher </a:t>
            </a:r>
            <a:r>
              <a:rPr lang="en-US" sz="2200" dirty="0"/>
              <a:t>effectiveness </a:t>
            </a:r>
            <a:r>
              <a:rPr lang="en-US" sz="2200" dirty="0" smtClean="0"/>
              <a:t>measures</a:t>
            </a:r>
            <a:endParaRPr lang="en-US" sz="2200" dirty="0"/>
          </a:p>
          <a:p>
            <a:pPr eaLnBrk="1" hangingPunct="1">
              <a:lnSpc>
                <a:spcPct val="90000"/>
              </a:lnSpc>
            </a:pPr>
            <a:r>
              <a:rPr lang="en-US" sz="2200" i="1" dirty="0" smtClean="0"/>
              <a:t>EOG Assessment Guides </a:t>
            </a:r>
            <a:r>
              <a:rPr lang="en-US" sz="2200" dirty="0" smtClean="0"/>
              <a:t>are available in the Georgia Milestones section of the Testing/Assessment Website</a:t>
            </a:r>
            <a:endParaRPr lang="en-US" sz="2200" i="1" dirty="0" smtClean="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pPr>
              <a:defRPr/>
            </a:pPr>
            <a:fld id="{482397F8-285B-431E-8E0B-B07F852AB272}" type="slidenum">
              <a:rPr lang="en-US" smtClean="0"/>
              <a:pPr>
                <a:defRPr/>
              </a:pPr>
              <a:t>12</a:t>
            </a:fld>
            <a:endParaRPr lang="en-US" dirty="0"/>
          </a:p>
        </p:txBody>
      </p:sp>
    </p:spTree>
    <p:extLst>
      <p:ext uri="{BB962C8B-B14F-4D97-AF65-F5344CB8AC3E}">
        <p14:creationId xmlns:p14="http://schemas.microsoft.com/office/powerpoint/2010/main" val="377318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0" y="0"/>
            <a:ext cx="6364458" cy="1356462"/>
          </a:xfrm>
        </p:spPr>
        <p:txBody>
          <a:bodyPr>
            <a:normAutofit fontScale="90000"/>
          </a:bodyPr>
          <a:lstStyle/>
          <a:p>
            <a:r>
              <a:rPr lang="en-US" altLang="en-US" sz="4000" dirty="0" smtClean="0">
                <a:solidFill>
                  <a:schemeClr val="accent6">
                    <a:lumMod val="50000"/>
                  </a:schemeClr>
                </a:solidFill>
              </a:rPr>
              <a:t>Georgia Milestones</a:t>
            </a:r>
            <a:br>
              <a:rPr lang="en-US" altLang="en-US" sz="4000" dirty="0" smtClean="0">
                <a:solidFill>
                  <a:schemeClr val="accent6">
                    <a:lumMod val="50000"/>
                  </a:schemeClr>
                </a:solidFill>
              </a:rPr>
            </a:br>
            <a:r>
              <a:rPr lang="en-US" altLang="en-US" sz="4000" dirty="0" smtClean="0">
                <a:solidFill>
                  <a:schemeClr val="accent6">
                    <a:lumMod val="50000"/>
                  </a:schemeClr>
                </a:solidFill>
              </a:rPr>
              <a:t>EOG Overview</a:t>
            </a:r>
            <a:r>
              <a:rPr lang="en-US" altLang="en-US" sz="2800" dirty="0" smtClean="0">
                <a:solidFill>
                  <a:schemeClr val="accent6">
                    <a:lumMod val="50000"/>
                  </a:schemeClr>
                </a:solidFill>
              </a:rPr>
              <a:t/>
            </a:r>
            <a:br>
              <a:rPr lang="en-US" altLang="en-US" sz="2800" dirty="0" smtClean="0">
                <a:solidFill>
                  <a:schemeClr val="accent6">
                    <a:lumMod val="50000"/>
                  </a:schemeClr>
                </a:solidFill>
              </a:rPr>
            </a:br>
            <a:r>
              <a:rPr lang="en-US" altLang="en-US" sz="2800" dirty="0" smtClean="0">
                <a:solidFill>
                  <a:schemeClr val="accent6">
                    <a:lumMod val="50000"/>
                  </a:schemeClr>
                </a:solidFill>
              </a:rPr>
              <a:t>Test Construction</a:t>
            </a:r>
          </a:p>
        </p:txBody>
      </p:sp>
      <p:sp>
        <p:nvSpPr>
          <p:cNvPr id="27651" name="Content Placeholder 2"/>
          <p:cNvSpPr>
            <a:spLocks noGrp="1"/>
          </p:cNvSpPr>
          <p:nvPr>
            <p:ph idx="1"/>
          </p:nvPr>
        </p:nvSpPr>
        <p:spPr>
          <a:xfrm>
            <a:off x="230406" y="1531286"/>
            <a:ext cx="8229600" cy="4634079"/>
          </a:xfrm>
        </p:spPr>
        <p:txBody>
          <a:bodyPr>
            <a:normAutofit/>
          </a:bodyPr>
          <a:lstStyle/>
          <a:p>
            <a:pPr marL="0" indent="0" algn="ctr">
              <a:spcAft>
                <a:spcPts val="600"/>
              </a:spcAft>
              <a:buFont typeface="Arial" charset="0"/>
              <a:buNone/>
              <a:defRPr/>
            </a:pPr>
            <a:r>
              <a:rPr lang="en-US" sz="2200" b="1" dirty="0" smtClean="0"/>
              <a:t>Score reports will be available in Fall of 2015</a:t>
            </a:r>
          </a:p>
          <a:p>
            <a:pPr lvl="1">
              <a:defRPr/>
            </a:pPr>
            <a:r>
              <a:rPr lang="en-US" sz="2200" dirty="0" smtClean="0"/>
              <a:t>Produced at the student, class, district, and state levels</a:t>
            </a:r>
          </a:p>
          <a:p>
            <a:pPr lvl="1">
              <a:defRPr/>
            </a:pPr>
            <a:r>
              <a:rPr lang="en-US" sz="2200" dirty="0" smtClean="0"/>
              <a:t>Provide students’ criterion-referenced achievement designations for each test </a:t>
            </a:r>
          </a:p>
          <a:p>
            <a:pPr lvl="3">
              <a:buFont typeface="Calibri" panose="020F0502020204030204" pitchFamily="34" charset="0"/>
              <a:buChar char="–"/>
              <a:defRPr/>
            </a:pPr>
            <a:r>
              <a:rPr lang="en-US" sz="2200" dirty="0" smtClean="0"/>
              <a:t>Designations will indicate the degree to which students have mastered the standards within each content area using four achievement levels.</a:t>
            </a:r>
          </a:p>
          <a:p>
            <a:pPr lvl="1">
              <a:defRPr/>
            </a:pPr>
            <a:r>
              <a:rPr lang="en-US" sz="2200" dirty="0" smtClean="0"/>
              <a:t>Provide domain scores</a:t>
            </a:r>
          </a:p>
          <a:p>
            <a:pPr lvl="1">
              <a:defRPr/>
            </a:pPr>
            <a:r>
              <a:rPr lang="en-US" sz="2200" dirty="0" smtClean="0"/>
              <a:t>NRT scores </a:t>
            </a:r>
            <a:r>
              <a:rPr lang="en-US" sz="2200" dirty="0"/>
              <a:t>will be </a:t>
            </a:r>
            <a:r>
              <a:rPr lang="en-US" sz="2200" dirty="0" smtClean="0"/>
              <a:t>presented as national percentile ranks. </a:t>
            </a:r>
          </a:p>
          <a:p>
            <a:pPr lvl="1">
              <a:defRPr/>
            </a:pPr>
            <a:r>
              <a:rPr lang="en-US" sz="2200" dirty="0" smtClean="0"/>
              <a:t>Only </a:t>
            </a:r>
            <a:r>
              <a:rPr lang="en-US" sz="2200" dirty="0"/>
              <a:t>the criterion-referenced </a:t>
            </a:r>
            <a:r>
              <a:rPr lang="en-US" sz="2200" dirty="0" smtClean="0"/>
              <a:t>achievement </a:t>
            </a:r>
            <a:r>
              <a:rPr lang="en-US" sz="2200" dirty="0"/>
              <a:t>designations will be used in the educator effectiveness measures and for state and federal </a:t>
            </a:r>
            <a:r>
              <a:rPr lang="en-US" sz="2200" dirty="0" smtClean="0"/>
              <a:t>accountability</a:t>
            </a:r>
            <a:endParaRPr lang="en-US" sz="2400" dirty="0" smtClean="0"/>
          </a:p>
          <a:p>
            <a:pPr marL="0" indent="0">
              <a:buFont typeface="Arial" charset="0"/>
              <a:buNone/>
              <a:defRPr/>
            </a:pPr>
            <a:endParaRPr lang="en-US" sz="2000" dirty="0"/>
          </a:p>
          <a:p>
            <a:pPr marL="0" indent="0">
              <a:buFont typeface="Arial" charset="0"/>
              <a:buNone/>
              <a:defRPr/>
            </a:pPr>
            <a:endParaRPr lang="en-US" sz="2000" dirty="0"/>
          </a:p>
          <a:p>
            <a:pPr>
              <a:defRPr/>
            </a:pPr>
            <a:endParaRPr lang="en-US" dirty="0" smtClean="0">
              <a:solidFill>
                <a:srgbClr val="FF0000"/>
              </a:solidFill>
            </a:endParaRPr>
          </a:p>
        </p:txBody>
      </p:sp>
    </p:spTree>
    <p:extLst>
      <p:ext uri="{BB962C8B-B14F-4D97-AF65-F5344CB8AC3E}">
        <p14:creationId xmlns:p14="http://schemas.microsoft.com/office/powerpoint/2010/main" val="2778402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0"/>
            <a:ext cx="6316630" cy="1325563"/>
          </a:xfrm>
        </p:spPr>
        <p:txBody>
          <a:bodyPr/>
          <a:lstStyle/>
          <a:p>
            <a:r>
              <a:rPr lang="en-US" dirty="0" smtClean="0">
                <a:solidFill>
                  <a:schemeClr val="accent6">
                    <a:lumMod val="50000"/>
                  </a:schemeClr>
                </a:solidFill>
              </a:rPr>
              <a:t>Up to This Point</a:t>
            </a:r>
            <a:endParaRPr lang="en-US" dirty="0">
              <a:solidFill>
                <a:schemeClr val="accent6">
                  <a:lumMod val="50000"/>
                </a:schemeClr>
              </a:solidFill>
            </a:endParaRPr>
          </a:p>
        </p:txBody>
      </p:sp>
      <p:sp>
        <p:nvSpPr>
          <p:cNvPr id="3" name="Content Placeholder 2"/>
          <p:cNvSpPr>
            <a:spLocks noGrp="1"/>
          </p:cNvSpPr>
          <p:nvPr>
            <p:ph idx="1"/>
          </p:nvPr>
        </p:nvSpPr>
        <p:spPr>
          <a:xfrm>
            <a:off x="128598" y="1513446"/>
            <a:ext cx="7886700" cy="4810322"/>
          </a:xfrm>
        </p:spPr>
        <p:txBody>
          <a:bodyPr>
            <a:normAutofit/>
          </a:bodyPr>
          <a:lstStyle/>
          <a:p>
            <a:pPr>
              <a:spcBef>
                <a:spcPts val="600"/>
              </a:spcBef>
            </a:pPr>
            <a:r>
              <a:rPr lang="en-US" sz="2200" dirty="0" smtClean="0"/>
              <a:t>Introduction of the Georgia Milestones Assessment System EOG during Fall 2014</a:t>
            </a:r>
          </a:p>
          <a:p>
            <a:pPr>
              <a:spcBef>
                <a:spcPts val="600"/>
              </a:spcBef>
            </a:pPr>
            <a:r>
              <a:rPr lang="en-US" sz="2200" dirty="0" smtClean="0">
                <a:hlinkClick r:id="rId2"/>
              </a:rPr>
              <a:t>Georgia Milestones EOG Assessment Guides</a:t>
            </a:r>
            <a:endParaRPr lang="en-US" sz="2200" dirty="0" smtClean="0"/>
          </a:p>
          <a:p>
            <a:pPr>
              <a:spcBef>
                <a:spcPts val="600"/>
              </a:spcBef>
            </a:pPr>
            <a:r>
              <a:rPr lang="en-US" sz="2200" dirty="0" smtClean="0"/>
              <a:t>Series of Lunch and Learn Webinars (October 2014 – April 2015) to apprise systems of Georgia Milestone’s features and progress</a:t>
            </a:r>
          </a:p>
          <a:p>
            <a:pPr>
              <a:spcBef>
                <a:spcPts val="600"/>
              </a:spcBef>
            </a:pPr>
            <a:r>
              <a:rPr lang="en-US" sz="2200" dirty="0" smtClean="0"/>
              <a:t>Enrollment counts submitted to CTB to designate the number of Online and Paper and Pencil test takers</a:t>
            </a:r>
          </a:p>
          <a:p>
            <a:pPr>
              <a:spcBef>
                <a:spcPts val="600"/>
              </a:spcBef>
            </a:pPr>
            <a:r>
              <a:rPr lang="en-US" sz="2200" dirty="0" smtClean="0"/>
              <a:t>Pre-ID Cycle 3 submitted to GaDOE Data Collections - </a:t>
            </a:r>
            <a:r>
              <a:rPr lang="en-US" sz="2200" i="1" dirty="0" smtClean="0"/>
              <a:t>All students included in this file will receive both a Pre-ID Label </a:t>
            </a:r>
            <a:r>
              <a:rPr lang="en-US" sz="2200" b="1" u="sng" dirty="0" smtClean="0"/>
              <a:t>AND</a:t>
            </a:r>
            <a:r>
              <a:rPr lang="en-US" sz="2200" dirty="0" smtClean="0"/>
              <a:t> </a:t>
            </a:r>
            <a:r>
              <a:rPr lang="en-US" sz="2200" i="1" dirty="0" smtClean="0"/>
              <a:t>be loaded into the CTB Test Administration System (TAS) Database</a:t>
            </a:r>
          </a:p>
          <a:p>
            <a:pPr>
              <a:spcBef>
                <a:spcPts val="600"/>
              </a:spcBef>
            </a:pPr>
            <a:r>
              <a:rPr lang="en-US" sz="2200" dirty="0" smtClean="0"/>
              <a:t>Statewide Online Readiness Tests</a:t>
            </a:r>
          </a:p>
        </p:txBody>
      </p:sp>
      <p:sp>
        <p:nvSpPr>
          <p:cNvPr id="4" name="Date Placeholder 3"/>
          <p:cNvSpPr>
            <a:spLocks noGrp="1"/>
          </p:cNvSpPr>
          <p:nvPr>
            <p:ph type="dt" sz="half" idx="2"/>
          </p:nvPr>
        </p:nvSpPr>
        <p:spPr/>
        <p:txBody>
          <a:bodyPr/>
          <a:lstStyle/>
          <a:p>
            <a:fld id="{4DAE6870-AD18-448A-9B2A-0EFE6DC7B06B}" type="datetime1">
              <a:rPr lang="en-US" smtClean="0"/>
              <a:t>3/3/2015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spTree>
    <p:extLst>
      <p:ext uri="{BB962C8B-B14F-4D97-AF65-F5344CB8AC3E}">
        <p14:creationId xmlns:p14="http://schemas.microsoft.com/office/powerpoint/2010/main" val="2909213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355" y="552620"/>
            <a:ext cx="5329889" cy="922232"/>
          </a:xfrm>
        </p:spPr>
        <p:txBody>
          <a:bodyPr/>
          <a:lstStyle/>
          <a:p>
            <a:r>
              <a:rPr lang="en-US" dirty="0" smtClean="0">
                <a:solidFill>
                  <a:schemeClr val="accent6">
                    <a:lumMod val="50000"/>
                  </a:schemeClr>
                </a:solidFill>
              </a:rPr>
              <a:t>Pre-Administration</a:t>
            </a:r>
            <a:endParaRPr lang="en-US" dirty="0">
              <a:solidFill>
                <a:schemeClr val="accent6">
                  <a:lumMod val="50000"/>
                </a:schemeClr>
              </a:solidFill>
            </a:endParaRPr>
          </a:p>
        </p:txBody>
      </p:sp>
      <p:sp>
        <p:nvSpPr>
          <p:cNvPr id="7" name="Slide Number Placeholder 6"/>
          <p:cNvSpPr>
            <a:spLocks noGrp="1"/>
          </p:cNvSpPr>
          <p:nvPr>
            <p:ph type="sldNum" sz="quarter" idx="4"/>
          </p:nvPr>
        </p:nvSpPr>
        <p:spPr>
          <a:prstGeom prst="rect">
            <a:avLst/>
          </a:prstGeom>
        </p:spPr>
        <p:txBody>
          <a:bodyPr/>
          <a:lstStyle/>
          <a:p>
            <a:pPr>
              <a:defRPr/>
            </a:pPr>
            <a:fld id="{2D8D7A41-E409-4C4F-B625-D3FE52CB4C7A}" type="slidenum">
              <a:rPr lang="en-US" smtClean="0"/>
              <a:pPr>
                <a:defRPr/>
              </a:pPr>
              <a:t>15</a:t>
            </a:fld>
            <a:endParaRPr lang="en-US" dirty="0"/>
          </a:p>
        </p:txBody>
      </p:sp>
      <p:sp>
        <p:nvSpPr>
          <p:cNvPr id="16386"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16387" name="Text Box 4"/>
          <p:cNvSpPr txBox="1">
            <a:spLocks noChangeArrowheads="1"/>
          </p:cNvSpPr>
          <p:nvPr/>
        </p:nvSpPr>
        <p:spPr bwMode="auto">
          <a:xfrm>
            <a:off x="990600" y="3810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16390" name="Rectangle 3"/>
          <p:cNvSpPr>
            <a:spLocks noChangeArrowheads="1"/>
          </p:cNvSpPr>
          <p:nvPr/>
        </p:nvSpPr>
        <p:spPr bwMode="auto">
          <a:xfrm>
            <a:off x="1219200" y="1646472"/>
            <a:ext cx="7010400" cy="444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defRPr/>
            </a:pPr>
            <a:r>
              <a:rPr lang="en-US" sz="2800" dirty="0" smtClean="0">
                <a:latin typeface="+mn-lt"/>
              </a:rPr>
              <a:t>System </a:t>
            </a:r>
            <a:r>
              <a:rPr lang="en-US" sz="2800" dirty="0">
                <a:latin typeface="+mn-lt"/>
              </a:rPr>
              <a:t>Test Coordinator Responsibilities</a:t>
            </a:r>
          </a:p>
          <a:p>
            <a:pPr marL="342900" indent="-342900">
              <a:lnSpc>
                <a:spcPct val="80000"/>
              </a:lnSpc>
              <a:spcBef>
                <a:spcPct val="20000"/>
              </a:spcBef>
              <a:buFontTx/>
              <a:buChar char="•"/>
              <a:defRPr/>
            </a:pPr>
            <a:r>
              <a:rPr lang="en-US" sz="2800" dirty="0"/>
              <a:t>Receiving Your Materials </a:t>
            </a:r>
            <a:r>
              <a:rPr lang="en-US" sz="2800" dirty="0" smtClean="0"/>
              <a:t>Shipment</a:t>
            </a:r>
            <a:endParaRPr lang="en-US" sz="2800" dirty="0" smtClean="0">
              <a:latin typeface="+mn-lt"/>
            </a:endParaRPr>
          </a:p>
          <a:p>
            <a:pPr marL="342900" indent="-342900">
              <a:lnSpc>
                <a:spcPct val="80000"/>
              </a:lnSpc>
              <a:spcBef>
                <a:spcPct val="20000"/>
              </a:spcBef>
              <a:buFontTx/>
              <a:buChar char="•"/>
              <a:defRPr/>
            </a:pPr>
            <a:r>
              <a:rPr lang="en-US" sz="2800" dirty="0"/>
              <a:t>Test Materials Adjustments </a:t>
            </a:r>
            <a:r>
              <a:rPr lang="en-US" sz="2800" dirty="0" smtClean="0"/>
              <a:t>Application</a:t>
            </a:r>
          </a:p>
          <a:p>
            <a:pPr marL="342900" indent="-342900">
              <a:lnSpc>
                <a:spcPct val="80000"/>
              </a:lnSpc>
              <a:spcBef>
                <a:spcPct val="20000"/>
              </a:spcBef>
              <a:buFontTx/>
              <a:buChar char="•"/>
              <a:defRPr/>
            </a:pPr>
            <a:r>
              <a:rPr lang="en-US" sz="2800" dirty="0" smtClean="0"/>
              <a:t>Security Considerations</a:t>
            </a:r>
            <a:endParaRPr lang="en-US" sz="2800" dirty="0"/>
          </a:p>
          <a:p>
            <a:pPr marL="342900" indent="-342900">
              <a:lnSpc>
                <a:spcPct val="80000"/>
              </a:lnSpc>
              <a:spcBef>
                <a:spcPct val="20000"/>
              </a:spcBef>
              <a:buFontTx/>
              <a:buChar char="•"/>
              <a:defRPr/>
            </a:pPr>
            <a:r>
              <a:rPr lang="en-US" sz="2800" dirty="0" smtClean="0">
                <a:latin typeface="+mn-lt"/>
              </a:rPr>
              <a:t>School </a:t>
            </a:r>
            <a:r>
              <a:rPr lang="en-US" sz="2800" dirty="0">
                <a:latin typeface="+mn-lt"/>
              </a:rPr>
              <a:t>Test Coordinator Responsibilities</a:t>
            </a:r>
          </a:p>
          <a:p>
            <a:pPr marL="342900" indent="-342900">
              <a:lnSpc>
                <a:spcPct val="80000"/>
              </a:lnSpc>
              <a:spcBef>
                <a:spcPct val="20000"/>
              </a:spcBef>
              <a:buFontTx/>
              <a:buChar char="•"/>
              <a:defRPr/>
            </a:pPr>
            <a:r>
              <a:rPr lang="en-US" sz="2800" dirty="0" smtClean="0">
                <a:latin typeface="+mn-lt"/>
              </a:rPr>
              <a:t>Materials Distribution </a:t>
            </a:r>
            <a:r>
              <a:rPr lang="en-US" sz="2800" dirty="0">
                <a:latin typeface="+mn-lt"/>
              </a:rPr>
              <a:t>to </a:t>
            </a:r>
            <a:r>
              <a:rPr lang="en-US" sz="2800" dirty="0" smtClean="0">
                <a:latin typeface="+mn-lt"/>
              </a:rPr>
              <a:t>Schools</a:t>
            </a:r>
          </a:p>
          <a:p>
            <a:pPr marL="342900" indent="-342900">
              <a:lnSpc>
                <a:spcPct val="80000"/>
              </a:lnSpc>
              <a:spcBef>
                <a:spcPct val="20000"/>
              </a:spcBef>
              <a:buFontTx/>
              <a:buChar char="•"/>
              <a:defRPr/>
            </a:pPr>
            <a:r>
              <a:rPr lang="en-US" sz="2800" dirty="0"/>
              <a:t>Examiners Training</a:t>
            </a:r>
          </a:p>
          <a:p>
            <a:pPr marL="342900" indent="-342900">
              <a:lnSpc>
                <a:spcPct val="80000"/>
              </a:lnSpc>
              <a:spcBef>
                <a:spcPct val="20000"/>
              </a:spcBef>
              <a:buFontTx/>
              <a:buChar char="•"/>
              <a:defRPr/>
            </a:pPr>
            <a:r>
              <a:rPr lang="en-US" sz="2800" dirty="0"/>
              <a:t>Pre-ID Labels</a:t>
            </a:r>
          </a:p>
          <a:p>
            <a:pPr marL="342900" indent="-342900">
              <a:lnSpc>
                <a:spcPct val="80000"/>
              </a:lnSpc>
              <a:spcBef>
                <a:spcPct val="20000"/>
              </a:spcBef>
              <a:buFontTx/>
              <a:buChar char="•"/>
              <a:defRPr/>
            </a:pPr>
            <a:r>
              <a:rPr lang="en-US" sz="2800" dirty="0" smtClean="0"/>
              <a:t>GNETS  - Guidance and Coding</a:t>
            </a:r>
            <a:endParaRPr lang="en-US" sz="2800" dirty="0"/>
          </a:p>
          <a:p>
            <a:pPr marL="342900" indent="-342900">
              <a:lnSpc>
                <a:spcPct val="80000"/>
              </a:lnSpc>
              <a:spcBef>
                <a:spcPct val="20000"/>
              </a:spcBef>
              <a:buFontTx/>
              <a:buChar char="•"/>
              <a:defRPr/>
            </a:pPr>
            <a:r>
              <a:rPr lang="en-US" sz="2800" dirty="0" smtClean="0">
                <a:latin typeface="+mn-lt"/>
              </a:rPr>
              <a:t>Accommodations</a:t>
            </a:r>
          </a:p>
        </p:txBody>
      </p:sp>
    </p:spTree>
    <p:extLst>
      <p:ext uri="{BB962C8B-B14F-4D97-AF65-F5344CB8AC3E}">
        <p14:creationId xmlns:p14="http://schemas.microsoft.com/office/powerpoint/2010/main" val="8108555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78904"/>
            <a:ext cx="7533860" cy="1152939"/>
          </a:xfrm>
        </p:spPr>
        <p:txBody>
          <a:bodyPr>
            <a:normAutofit fontScale="90000"/>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3100" dirty="0" smtClean="0">
                <a:solidFill>
                  <a:schemeClr val="accent6">
                    <a:lumMod val="50000"/>
                  </a:schemeClr>
                </a:solidFill>
              </a:rPr>
              <a:t>System </a:t>
            </a:r>
            <a:r>
              <a:rPr lang="en-US" sz="3100" dirty="0">
                <a:solidFill>
                  <a:schemeClr val="accent6">
                    <a:lumMod val="50000"/>
                  </a:schemeClr>
                </a:solidFill>
              </a:rPr>
              <a:t>Test Coordinator </a:t>
            </a:r>
            <a:r>
              <a:rPr lang="en-US" sz="3100" dirty="0" smtClean="0">
                <a:solidFill>
                  <a:schemeClr val="accent6">
                    <a:lumMod val="50000"/>
                  </a:schemeClr>
                </a:solidFill>
              </a:rPr>
              <a:t> Responsibilities</a:t>
            </a:r>
            <a:endParaRPr lang="en-US" sz="3100" dirty="0"/>
          </a:p>
        </p:txBody>
      </p:sp>
      <p:sp>
        <p:nvSpPr>
          <p:cNvPr id="2" name="Date Placeholder 1"/>
          <p:cNvSpPr>
            <a:spLocks noGrp="1"/>
          </p:cNvSpPr>
          <p:nvPr>
            <p:ph type="dt" sz="half" idx="2"/>
          </p:nvPr>
        </p:nvSpPr>
        <p:spPr/>
        <p:txBody>
          <a:bodyPr/>
          <a:lstStyle/>
          <a:p>
            <a:fld id="{F0D42744-81F0-410B-A1C2-96529C47C04D}" type="datetime1">
              <a:rPr lang="en-US" smtClean="0"/>
              <a:t>3/3/2015</a:t>
            </a:fld>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24483157"/>
              </p:ext>
            </p:extLst>
          </p:nvPr>
        </p:nvGraphicFramePr>
        <p:xfrm>
          <a:off x="79043" y="1538871"/>
          <a:ext cx="8254074" cy="4663440"/>
        </p:xfrm>
        <a:graphic>
          <a:graphicData uri="http://schemas.openxmlformats.org/drawingml/2006/table">
            <a:tbl>
              <a:tblPr firstRow="1" bandRow="1">
                <a:tableStyleId>{21E4AEA4-8DFA-4A89-87EB-49C32662AFE0}</a:tableStyleId>
              </a:tblPr>
              <a:tblGrid>
                <a:gridCol w="3664821"/>
                <a:gridCol w="4589253"/>
              </a:tblGrid>
              <a:tr h="360465">
                <a:tc>
                  <a:txBody>
                    <a:bodyPr/>
                    <a:lstStyle/>
                    <a:p>
                      <a:pPr algn="ctr"/>
                      <a:r>
                        <a:rPr lang="en-US" dirty="0" smtClean="0"/>
                        <a:t>Paper</a:t>
                      </a:r>
                      <a:r>
                        <a:rPr lang="en-US" baseline="0" dirty="0" smtClean="0"/>
                        <a:t> and Pencil</a:t>
                      </a:r>
                      <a:endParaRPr lang="en-US" dirty="0"/>
                    </a:p>
                  </a:txBody>
                  <a:tcPr/>
                </a:tc>
                <a:tc>
                  <a:txBody>
                    <a:bodyPr/>
                    <a:lstStyle/>
                    <a:p>
                      <a:pPr algn="ctr"/>
                      <a:r>
                        <a:rPr lang="en-US" dirty="0" smtClean="0"/>
                        <a:t>Online</a:t>
                      </a:r>
                      <a:endParaRPr lang="en-US" dirty="0"/>
                    </a:p>
                  </a:txBody>
                  <a:tcPr/>
                </a:tc>
              </a:tr>
              <a:tr h="63081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Review </a:t>
                      </a:r>
                      <a:r>
                        <a:rPr lang="en-US" i="1" dirty="0" smtClean="0"/>
                        <a:t>Test Coordinator’s Manual (TCM</a:t>
                      </a:r>
                      <a:r>
                        <a:rPr lang="en-US" dirty="0" smtClean="0"/>
                        <a:t>) </a:t>
                      </a:r>
                      <a:r>
                        <a:rPr lang="en-US" i="1" dirty="0" smtClean="0"/>
                        <a:t>Test Examiner’s Manuals, both Paper and Pencil (PP TEM) and Online (OL TEM)</a:t>
                      </a:r>
                    </a:p>
                  </a:txBody>
                  <a:tcPr/>
                </a:tc>
                <a:tc hMerge="1">
                  <a:txBody>
                    <a:bodyPr/>
                    <a:lstStyle/>
                    <a:p>
                      <a:endParaRPr lang="en-US"/>
                    </a:p>
                  </a:txBody>
                  <a:tcPr/>
                </a:tc>
              </a:tr>
              <a:tr h="360465">
                <a:tc gridSpan="2">
                  <a:txBody>
                    <a:bodyPr/>
                    <a:lstStyle/>
                    <a:p>
                      <a:pPr marL="0" indent="0" algn="ctr">
                        <a:spcBef>
                          <a:spcPct val="20000"/>
                        </a:spcBef>
                        <a:buFontTx/>
                        <a:buNone/>
                        <a:defRPr/>
                      </a:pPr>
                      <a:r>
                        <a:rPr lang="en-US" dirty="0" smtClean="0"/>
                        <a:t>Review the </a:t>
                      </a:r>
                      <a:r>
                        <a:rPr lang="en-US" i="1" dirty="0" smtClean="0"/>
                        <a:t>Online Practice Test Directions</a:t>
                      </a:r>
                      <a:r>
                        <a:rPr lang="en-US" dirty="0" smtClean="0"/>
                        <a:t> document</a:t>
                      </a:r>
                      <a:endParaRPr lang="en-US" dirty="0"/>
                    </a:p>
                  </a:txBody>
                  <a:tcPr/>
                </a:tc>
                <a:tc hMerge="1">
                  <a:txBody>
                    <a:bodyPr/>
                    <a:lstStyle/>
                    <a:p>
                      <a:endParaRPr lang="en-US"/>
                    </a:p>
                  </a:txBody>
                  <a:tcPr/>
                </a:tc>
              </a:tr>
              <a:tr h="360465">
                <a:tc gridSpan="2">
                  <a:txBody>
                    <a:bodyPr/>
                    <a:lstStyle/>
                    <a:p>
                      <a:pPr marL="0" indent="0" algn="ctr">
                        <a:spcBef>
                          <a:spcPct val="20000"/>
                        </a:spcBef>
                        <a:buFontTx/>
                        <a:buNone/>
                        <a:defRPr/>
                      </a:pPr>
                      <a:r>
                        <a:rPr lang="en-US" dirty="0" smtClean="0"/>
                        <a:t>Organize training sessions for School Test Coordinators (SchTC)</a:t>
                      </a:r>
                      <a:endParaRPr lang="en-US" dirty="0">
                        <a:solidFill>
                          <a:srgbClr val="FF0000"/>
                        </a:solidFill>
                      </a:endParaRPr>
                    </a:p>
                  </a:txBody>
                  <a:tcPr/>
                </a:tc>
                <a:tc hMerge="1">
                  <a:txBody>
                    <a:bodyPr/>
                    <a:lstStyle/>
                    <a:p>
                      <a:endParaRPr lang="en-US"/>
                    </a:p>
                  </a:txBody>
                  <a:tcPr/>
                </a:tc>
              </a:tr>
              <a:tr h="360465">
                <a:tc gridSpan="2">
                  <a:txBody>
                    <a:bodyPr/>
                    <a:lstStyle/>
                    <a:p>
                      <a:pPr marL="0" indent="0" algn="ctr">
                        <a:spcBef>
                          <a:spcPct val="20000"/>
                        </a:spcBef>
                        <a:buFontTx/>
                        <a:buNone/>
                        <a:defRPr/>
                      </a:pPr>
                      <a:r>
                        <a:rPr lang="en-US" dirty="0" smtClean="0"/>
                        <a:t>Organize system security plan</a:t>
                      </a:r>
                    </a:p>
                  </a:txBody>
                  <a:tcPr/>
                </a:tc>
                <a:tc hMerge="1">
                  <a:txBody>
                    <a:bodyPr/>
                    <a:lstStyle/>
                    <a:p>
                      <a:endParaRPr lang="en-US"/>
                    </a:p>
                  </a:txBody>
                  <a:tcPr/>
                </a:tc>
              </a:tr>
              <a:tr h="2530461">
                <a:tc>
                  <a:txBody>
                    <a:bodyPr/>
                    <a:lstStyle/>
                    <a:p>
                      <a:pPr marL="342900" indent="-342900">
                        <a:spcBef>
                          <a:spcPct val="20000"/>
                        </a:spcBef>
                        <a:buFontTx/>
                        <a:buChar char="•"/>
                        <a:defRPr/>
                      </a:pPr>
                      <a:r>
                        <a:rPr lang="en-US" dirty="0" smtClean="0"/>
                        <a:t>Receive EOG Paper and Pencil  (P/P) administration materials and verify that all boxes have been received and develop a process to verify that all numbers from System and School Packing Lists are correct</a:t>
                      </a:r>
                    </a:p>
                  </a:txBody>
                  <a:tcPr/>
                </a:tc>
                <a:tc>
                  <a:txBody>
                    <a:bodyPr/>
                    <a:lstStyle/>
                    <a:p>
                      <a:pPr marL="342900" indent="-342900">
                        <a:spcBef>
                          <a:spcPct val="20000"/>
                        </a:spcBef>
                        <a:buFont typeface="Arial" panose="020B0604020202020204" pitchFamily="34" charset="0"/>
                        <a:buChar char="•"/>
                        <a:defRPr/>
                      </a:pPr>
                      <a:r>
                        <a:rPr lang="en-US" sz="1800" dirty="0" smtClean="0"/>
                        <a:t>Training sessions should include</a:t>
                      </a:r>
                    </a:p>
                    <a:p>
                      <a:pPr marL="800100" lvl="1" indent="-342900">
                        <a:buFont typeface="Calibri" panose="020F0502020204030204" pitchFamily="34" charset="0"/>
                        <a:buChar char="–"/>
                        <a:defRPr/>
                      </a:pPr>
                      <a:r>
                        <a:rPr lang="en-US" sz="1800" dirty="0" smtClean="0"/>
                        <a:t>Adding/Editing Students and Test Sessions (TAS)</a:t>
                      </a:r>
                    </a:p>
                    <a:p>
                      <a:pPr marL="800100" lvl="1" indent="-342900">
                        <a:buFont typeface="Calibri" panose="020F0502020204030204" pitchFamily="34" charset="0"/>
                        <a:buChar char="–"/>
                        <a:defRPr/>
                      </a:pPr>
                      <a:r>
                        <a:rPr lang="en-US" sz="1800" dirty="0" smtClean="0"/>
                        <a:t>Printing, sorting, and distributing Test Tickets (TAS)</a:t>
                      </a:r>
                    </a:p>
                    <a:p>
                      <a:pPr marL="800100" lvl="1" indent="-342900">
                        <a:buFont typeface="Calibri" panose="020F0502020204030204" pitchFamily="34" charset="0"/>
                        <a:buChar char="–"/>
                        <a:defRPr/>
                      </a:pPr>
                      <a:r>
                        <a:rPr lang="en-US" sz="1800" dirty="0" smtClean="0"/>
                        <a:t>Review of the </a:t>
                      </a:r>
                      <a:r>
                        <a:rPr lang="en-US" sz="1800" i="1" dirty="0" smtClean="0"/>
                        <a:t>Online Examiner's Manuel</a:t>
                      </a:r>
                    </a:p>
                    <a:p>
                      <a:pPr marL="800100" lvl="1" indent="-342900">
                        <a:buFont typeface="Calibri" panose="020F0502020204030204" pitchFamily="34" charset="0"/>
                        <a:buChar char="–"/>
                        <a:defRPr/>
                      </a:pPr>
                      <a:r>
                        <a:rPr lang="en-US" sz="1800" dirty="0" smtClean="0"/>
                        <a:t>Managing and coding accommodations (TAS)</a:t>
                      </a:r>
                    </a:p>
                  </a:txBody>
                  <a:tcPr/>
                </a:tc>
              </a:tr>
            </a:tbl>
          </a:graphicData>
        </a:graphic>
      </p:graphicFrame>
    </p:spTree>
    <p:extLst>
      <p:ext uri="{BB962C8B-B14F-4D97-AF65-F5344CB8AC3E}">
        <p14:creationId xmlns:p14="http://schemas.microsoft.com/office/powerpoint/2010/main" val="991069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F0D42744-81F0-410B-A1C2-96529C47C04D}" type="datetime1">
              <a:rPr lang="en-US" smtClean="0"/>
              <a:t>3/3/2015</a:t>
            </a:fld>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24989453"/>
              </p:ext>
            </p:extLst>
          </p:nvPr>
        </p:nvGraphicFramePr>
        <p:xfrm>
          <a:off x="201706" y="1731683"/>
          <a:ext cx="8619564" cy="4133088"/>
        </p:xfrm>
        <a:graphic>
          <a:graphicData uri="http://schemas.openxmlformats.org/drawingml/2006/table">
            <a:tbl>
              <a:tblPr firstRow="1" bandRow="1">
                <a:tableStyleId>{21E4AEA4-8DFA-4A89-87EB-49C32662AFE0}</a:tableStyleId>
              </a:tblPr>
              <a:tblGrid>
                <a:gridCol w="4309782"/>
                <a:gridCol w="4309782"/>
              </a:tblGrid>
              <a:tr h="0">
                <a:tc>
                  <a:txBody>
                    <a:bodyPr/>
                    <a:lstStyle/>
                    <a:p>
                      <a:pPr algn="ctr"/>
                      <a:r>
                        <a:rPr lang="en-US" dirty="0" smtClean="0"/>
                        <a:t>Paper</a:t>
                      </a:r>
                      <a:r>
                        <a:rPr lang="en-US" baseline="0" dirty="0" smtClean="0"/>
                        <a:t> and Pencil</a:t>
                      </a:r>
                      <a:endParaRPr lang="en-US" dirty="0"/>
                    </a:p>
                  </a:txBody>
                  <a:tcPr/>
                </a:tc>
                <a:tc>
                  <a:txBody>
                    <a:bodyPr/>
                    <a:lstStyle/>
                    <a:p>
                      <a:pPr algn="ctr"/>
                      <a:r>
                        <a:rPr lang="en-US" dirty="0" smtClean="0"/>
                        <a:t>Online</a:t>
                      </a:r>
                      <a:endParaRPr lang="en-US" dirty="0"/>
                    </a:p>
                  </a:txBody>
                  <a:tcPr/>
                </a:tc>
              </a:tr>
              <a:tr h="370840">
                <a:tc>
                  <a:txBody>
                    <a:bodyPr/>
                    <a:lstStyle/>
                    <a:p>
                      <a:pPr marL="342900" indent="-342900">
                        <a:spcBef>
                          <a:spcPct val="20000"/>
                        </a:spcBef>
                        <a:buFontTx/>
                        <a:buChar char="•"/>
                        <a:defRPr/>
                      </a:pPr>
                      <a:r>
                        <a:rPr lang="en-US" dirty="0" smtClean="0"/>
                        <a:t>Distribute EOG PP materials and Pre-ID labels to School Test Coordinators</a:t>
                      </a:r>
                    </a:p>
                    <a:p>
                      <a:pPr marL="800100" lvl="1" indent="-342900">
                        <a:spcBef>
                          <a:spcPct val="20000"/>
                        </a:spcBef>
                        <a:buFont typeface="Calibri" panose="020F0502020204030204" pitchFamily="34" charset="0"/>
                        <a:buChar char="–"/>
                        <a:defRPr/>
                      </a:pPr>
                      <a:r>
                        <a:rPr lang="en-US" dirty="0" smtClean="0"/>
                        <a:t>If needed, please order additional materials as soon as possible once you have received your initial shipment.  Test Materials Adjustment (TMA) window opens on March 17, 2015</a:t>
                      </a:r>
                    </a:p>
                    <a:p>
                      <a:pPr marL="285750" lvl="0" indent="-285750">
                        <a:spcBef>
                          <a:spcPct val="20000"/>
                        </a:spcBef>
                        <a:buFont typeface="Arial" panose="020B0604020202020204" pitchFamily="34" charset="0"/>
                        <a:buChar char="•"/>
                        <a:defRPr/>
                      </a:pPr>
                      <a:r>
                        <a:rPr lang="en-US" dirty="0" smtClean="0"/>
                        <a:t>Training</a:t>
                      </a:r>
                      <a:r>
                        <a:rPr lang="en-US" baseline="0" dirty="0" smtClean="0"/>
                        <a:t> sessions for PP administrations should include a review of the administration procedures from the PP TEM</a:t>
                      </a:r>
                      <a:endParaRPr lang="en-US" dirty="0" smtClean="0"/>
                    </a:p>
                    <a:p>
                      <a:endParaRPr lang="en-US" dirty="0"/>
                    </a:p>
                  </a:txBody>
                  <a:tcPr/>
                </a:tc>
                <a:tc>
                  <a:txBody>
                    <a:bodyPr/>
                    <a:lstStyle/>
                    <a:p>
                      <a:pPr marL="342900" indent="-342900">
                        <a:buFont typeface="Arial" panose="020B0604020202020204" pitchFamily="34" charset="0"/>
                        <a:buChar char="•"/>
                        <a:defRPr/>
                      </a:pPr>
                      <a:r>
                        <a:rPr lang="en-US" sz="1800" dirty="0" smtClean="0"/>
                        <a:t>Verify the SchTCs have scheduled opportunities for students to participate in the Secure Practice Test</a:t>
                      </a:r>
                    </a:p>
                    <a:p>
                      <a:pPr marL="800100" lvl="1" indent="-342900">
                        <a:buFont typeface="Calibri" panose="020F0502020204030204" pitchFamily="34" charset="0"/>
                        <a:buChar char="–"/>
                        <a:defRPr/>
                      </a:pPr>
                      <a:r>
                        <a:rPr lang="en-US" sz="1800" i="1" dirty="0" smtClean="0"/>
                        <a:t>Online Practice Test Directions</a:t>
                      </a:r>
                      <a:r>
                        <a:rPr lang="en-US" sz="1800" dirty="0" smtClean="0"/>
                        <a:t> from Georgia Milestones Website and ctb.com</a:t>
                      </a:r>
                    </a:p>
                    <a:p>
                      <a:pPr marL="800100" lvl="1" indent="-342900">
                        <a:buFont typeface="Calibri" panose="020F0502020204030204" pitchFamily="34" charset="0"/>
                        <a:buChar char="–"/>
                        <a:defRPr/>
                      </a:pPr>
                      <a:r>
                        <a:rPr lang="en-US" sz="1800" dirty="0" smtClean="0"/>
                        <a:t>In particular, students who will utilize the </a:t>
                      </a:r>
                      <a:r>
                        <a:rPr lang="en-US" sz="1800" b="1" dirty="0" smtClean="0"/>
                        <a:t>Screen Reader</a:t>
                      </a:r>
                      <a:r>
                        <a:rPr lang="en-US" sz="1800" dirty="0" smtClean="0"/>
                        <a:t> should be provided access to this practice experience using the Screen Reader Student Orientation from the Appendix of the </a:t>
                      </a:r>
                      <a:r>
                        <a:rPr lang="en-US" sz="1800" i="1" dirty="0" smtClean="0"/>
                        <a:t>Online Practice Test Directions</a:t>
                      </a:r>
                      <a:endParaRPr lang="en-US" sz="1800" dirty="0"/>
                    </a:p>
                  </a:txBody>
                  <a:tcPr/>
                </a:tc>
              </a:tr>
            </a:tbl>
          </a:graphicData>
        </a:graphic>
      </p:graphicFrame>
      <p:sp>
        <p:nvSpPr>
          <p:cNvPr id="7" name="Title 3"/>
          <p:cNvSpPr>
            <a:spLocks noGrp="1"/>
          </p:cNvSpPr>
          <p:nvPr>
            <p:ph type="title"/>
          </p:nvPr>
        </p:nvSpPr>
        <p:spPr>
          <a:xfrm>
            <a:off x="1" y="178904"/>
            <a:ext cx="7533860" cy="1152939"/>
          </a:xfrm>
        </p:spPr>
        <p:txBody>
          <a:bodyPr>
            <a:normAutofit fontScale="90000"/>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3100" dirty="0" smtClean="0">
                <a:solidFill>
                  <a:schemeClr val="accent6">
                    <a:lumMod val="50000"/>
                  </a:schemeClr>
                </a:solidFill>
              </a:rPr>
              <a:t>System </a:t>
            </a:r>
            <a:r>
              <a:rPr lang="en-US" sz="3100" dirty="0">
                <a:solidFill>
                  <a:schemeClr val="accent6">
                    <a:lumMod val="50000"/>
                  </a:schemeClr>
                </a:solidFill>
              </a:rPr>
              <a:t>Test Coordinator </a:t>
            </a:r>
            <a:r>
              <a:rPr lang="en-US" sz="3100" dirty="0" smtClean="0">
                <a:solidFill>
                  <a:schemeClr val="accent6">
                    <a:lumMod val="50000"/>
                  </a:schemeClr>
                </a:solidFill>
              </a:rPr>
              <a:t> Responsibilities</a:t>
            </a:r>
            <a:endParaRPr lang="en-US" sz="3100" dirty="0"/>
          </a:p>
        </p:txBody>
      </p:sp>
    </p:spTree>
    <p:extLst>
      <p:ext uri="{BB962C8B-B14F-4D97-AF65-F5344CB8AC3E}">
        <p14:creationId xmlns:p14="http://schemas.microsoft.com/office/powerpoint/2010/main" val="1880705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7"/>
            <a:ext cx="6316630" cy="969490"/>
          </a:xfrm>
        </p:spPr>
        <p:txBody>
          <a:bodyPr>
            <a:normAutofit fontScale="90000"/>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3100" dirty="0" smtClean="0">
                <a:solidFill>
                  <a:schemeClr val="accent6">
                    <a:lumMod val="50000"/>
                  </a:schemeClr>
                </a:solidFill>
              </a:rPr>
              <a:t>Receiving Materials</a:t>
            </a:r>
            <a:endParaRPr lang="en-US" sz="3100" dirty="0">
              <a:solidFill>
                <a:schemeClr val="accent6">
                  <a:lumMod val="50000"/>
                </a:schemeClr>
              </a:solidFill>
            </a:endParaRPr>
          </a:p>
        </p:txBody>
      </p:sp>
      <p:sp>
        <p:nvSpPr>
          <p:cNvPr id="7" name="Slide Number Placeholder 6"/>
          <p:cNvSpPr>
            <a:spLocks noGrp="1"/>
          </p:cNvSpPr>
          <p:nvPr>
            <p:ph type="sldNum" sz="quarter" idx="4"/>
          </p:nvPr>
        </p:nvSpPr>
        <p:spPr>
          <a:prstGeom prst="rect">
            <a:avLst/>
          </a:prstGeom>
        </p:spPr>
        <p:txBody>
          <a:bodyPr/>
          <a:lstStyle/>
          <a:p>
            <a:pPr>
              <a:defRPr/>
            </a:pPr>
            <a:fld id="{4317EEB0-606C-4487-8A47-3BB3729EE9A2}" type="slidenum">
              <a:rPr lang="en-US" smtClean="0"/>
              <a:pPr>
                <a:defRPr/>
              </a:pPr>
              <a:t>18</a:t>
            </a:fld>
            <a:endParaRPr lang="en-US" dirty="0"/>
          </a:p>
        </p:txBody>
      </p:sp>
      <p:sp>
        <p:nvSpPr>
          <p:cNvPr id="19458"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19459" name="Text Box 4"/>
          <p:cNvSpPr txBox="1">
            <a:spLocks noChangeArrowheads="1"/>
          </p:cNvSpPr>
          <p:nvPr/>
        </p:nvSpPr>
        <p:spPr bwMode="auto">
          <a:xfrm>
            <a:off x="990600" y="3810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19462" name="Rectangle 3"/>
          <p:cNvSpPr>
            <a:spLocks noChangeArrowheads="1"/>
          </p:cNvSpPr>
          <p:nvPr/>
        </p:nvSpPr>
        <p:spPr bwMode="auto">
          <a:xfrm>
            <a:off x="214313" y="1350490"/>
            <a:ext cx="8009670" cy="479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600"/>
              </a:spcBef>
              <a:buFontTx/>
              <a:buChar char="•"/>
              <a:defRPr/>
            </a:pPr>
            <a:r>
              <a:rPr lang="en-US" sz="2800" dirty="0" smtClean="0">
                <a:latin typeface="+mn-lt"/>
              </a:rPr>
              <a:t>Materials delivered by ADS or FedEx (&lt; 20 boxes)</a:t>
            </a:r>
          </a:p>
          <a:p>
            <a:pPr marL="342900" indent="-342900">
              <a:spcBef>
                <a:spcPts val="600"/>
              </a:spcBef>
              <a:buFontTx/>
              <a:buChar char="•"/>
              <a:defRPr/>
            </a:pPr>
            <a:r>
              <a:rPr lang="en-US" sz="2800" dirty="0" smtClean="0">
                <a:latin typeface="+mn-lt"/>
              </a:rPr>
              <a:t>System </a:t>
            </a:r>
            <a:r>
              <a:rPr lang="en-US" sz="2800" dirty="0">
                <a:latin typeface="+mn-lt"/>
              </a:rPr>
              <a:t>Shipment includes:</a:t>
            </a:r>
          </a:p>
          <a:p>
            <a:pPr marL="742950" lvl="1" indent="-285750">
              <a:spcBef>
                <a:spcPts val="600"/>
              </a:spcBef>
              <a:buFontTx/>
              <a:buChar char="–"/>
              <a:defRPr/>
            </a:pPr>
            <a:r>
              <a:rPr lang="en-US" sz="2800" dirty="0">
                <a:latin typeface="+mn-lt"/>
              </a:rPr>
              <a:t>System Packing List</a:t>
            </a:r>
          </a:p>
          <a:p>
            <a:pPr marL="742950" lvl="1" indent="-285750">
              <a:spcBef>
                <a:spcPts val="600"/>
              </a:spcBef>
              <a:buFontTx/>
              <a:buChar char="–"/>
              <a:defRPr/>
            </a:pPr>
            <a:r>
              <a:rPr lang="en-US" sz="2800" dirty="0">
                <a:latin typeface="+mn-lt"/>
              </a:rPr>
              <a:t>School Packing </a:t>
            </a:r>
            <a:r>
              <a:rPr lang="en-US" sz="2800" dirty="0" smtClean="0">
                <a:latin typeface="+mn-lt"/>
              </a:rPr>
              <a:t>Lists</a:t>
            </a:r>
            <a:r>
              <a:rPr lang="en-US" sz="2400" dirty="0" smtClean="0">
                <a:latin typeface="+mn-lt"/>
              </a:rPr>
              <a:t> – schools should verify and turn in a signed copy to System Test Coordinator</a:t>
            </a:r>
            <a:endParaRPr lang="en-US" sz="3000" dirty="0">
              <a:latin typeface="+mn-lt"/>
            </a:endParaRPr>
          </a:p>
          <a:p>
            <a:pPr marL="742950" lvl="1" indent="-285750">
              <a:spcBef>
                <a:spcPts val="600"/>
              </a:spcBef>
              <a:buFontTx/>
              <a:buChar char="–"/>
              <a:defRPr/>
            </a:pPr>
            <a:r>
              <a:rPr lang="en-US" sz="2800" dirty="0">
                <a:latin typeface="+mn-lt"/>
              </a:rPr>
              <a:t>Shipment Verification Form</a:t>
            </a:r>
          </a:p>
          <a:p>
            <a:pPr marL="742950" lvl="1" indent="-285750">
              <a:spcBef>
                <a:spcPts val="600"/>
              </a:spcBef>
              <a:buFontTx/>
              <a:buChar char="–"/>
              <a:defRPr/>
            </a:pPr>
            <a:r>
              <a:rPr lang="en-US" sz="2800" dirty="0">
                <a:latin typeface="+mn-lt"/>
              </a:rPr>
              <a:t>System Security </a:t>
            </a:r>
            <a:r>
              <a:rPr lang="en-US" sz="2800" dirty="0" smtClean="0">
                <a:latin typeface="+mn-lt"/>
              </a:rPr>
              <a:t>Checklist </a:t>
            </a:r>
            <a:r>
              <a:rPr lang="en-US" sz="3000" dirty="0" smtClean="0">
                <a:latin typeface="+mn-lt"/>
              </a:rPr>
              <a:t>- </a:t>
            </a:r>
            <a:r>
              <a:rPr lang="en-US" sz="2400" dirty="0" smtClean="0">
                <a:latin typeface="+mn-lt"/>
              </a:rPr>
              <a:t>hard copy included with shipment; electronic </a:t>
            </a:r>
            <a:r>
              <a:rPr lang="en-US" sz="2400" dirty="0">
                <a:latin typeface="+mn-lt"/>
              </a:rPr>
              <a:t>copy available </a:t>
            </a:r>
            <a:r>
              <a:rPr lang="en-US" sz="2400" dirty="0" smtClean="0">
                <a:latin typeface="+mn-lt"/>
              </a:rPr>
              <a:t>at </a:t>
            </a:r>
            <a:r>
              <a:rPr lang="en-US" sz="2400" dirty="0" smtClean="0">
                <a:solidFill>
                  <a:srgbClr val="FF0000"/>
                </a:solidFill>
                <a:latin typeface="+mn-lt"/>
                <a:hlinkClick r:id="rId3"/>
              </a:rPr>
              <a:t>www.ctb.com/ga</a:t>
            </a:r>
            <a:r>
              <a:rPr lang="en-US" sz="2400" dirty="0" smtClean="0">
                <a:solidFill>
                  <a:srgbClr val="FF0000"/>
                </a:solidFill>
                <a:latin typeface="+mn-lt"/>
              </a:rPr>
              <a:t>  </a:t>
            </a:r>
            <a:endParaRPr lang="en-US" sz="2400" dirty="0">
              <a:solidFill>
                <a:srgbClr val="FF0000"/>
              </a:solidFill>
              <a:latin typeface="+mn-lt"/>
            </a:endParaRPr>
          </a:p>
          <a:p>
            <a:pPr marL="742950" lvl="1" indent="-285750">
              <a:spcBef>
                <a:spcPts val="600"/>
              </a:spcBef>
              <a:buFontTx/>
              <a:buChar char="–"/>
              <a:defRPr/>
            </a:pPr>
            <a:r>
              <a:rPr lang="en-US" sz="2800" dirty="0">
                <a:latin typeface="+mn-lt"/>
              </a:rPr>
              <a:t>Return Shipping Labels</a:t>
            </a:r>
          </a:p>
          <a:p>
            <a:pPr marL="742950" lvl="1" indent="-285750">
              <a:spcBef>
                <a:spcPts val="600"/>
              </a:spcBef>
              <a:buFontTx/>
              <a:buChar char="–"/>
              <a:defRPr/>
            </a:pPr>
            <a:r>
              <a:rPr lang="en-US" sz="2800" dirty="0">
                <a:latin typeface="+mn-lt"/>
              </a:rPr>
              <a:t>System Overage materials (see next slide)</a:t>
            </a:r>
          </a:p>
          <a:p>
            <a:pPr marL="342900" indent="-342900">
              <a:spcBef>
                <a:spcPct val="20000"/>
              </a:spcBef>
              <a:defRPr/>
            </a:pPr>
            <a:endParaRPr lang="en-US" sz="3200" dirty="0">
              <a:latin typeface="Arial Narrow" pitchFamily="34" charset="0"/>
            </a:endParaRPr>
          </a:p>
        </p:txBody>
      </p:sp>
    </p:spTree>
    <p:extLst>
      <p:ext uri="{BB962C8B-B14F-4D97-AF65-F5344CB8AC3E}">
        <p14:creationId xmlns:p14="http://schemas.microsoft.com/office/powerpoint/2010/main" val="1096370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7829"/>
            <a:ext cx="6316630" cy="1325563"/>
          </a:xfrm>
        </p:spPr>
        <p:txBody>
          <a:bodyPr>
            <a:normAutofit/>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2700" dirty="0" smtClean="0">
                <a:solidFill>
                  <a:schemeClr val="accent6">
                    <a:lumMod val="50000"/>
                  </a:schemeClr>
                </a:solidFill>
              </a:rPr>
              <a:t>Receiving Materials</a:t>
            </a:r>
            <a:endParaRPr lang="en-US" sz="2700" dirty="0">
              <a:solidFill>
                <a:schemeClr val="accent6">
                  <a:lumMod val="50000"/>
                </a:schemeClr>
              </a:solidFill>
            </a:endParaRPr>
          </a:p>
        </p:txBody>
      </p:sp>
      <p:sp>
        <p:nvSpPr>
          <p:cNvPr id="7" name="Slide Number Placeholder 6"/>
          <p:cNvSpPr>
            <a:spLocks noGrp="1"/>
          </p:cNvSpPr>
          <p:nvPr>
            <p:ph type="sldNum" sz="quarter" idx="4"/>
          </p:nvPr>
        </p:nvSpPr>
        <p:spPr>
          <a:prstGeom prst="rect">
            <a:avLst/>
          </a:prstGeom>
        </p:spPr>
        <p:txBody>
          <a:bodyPr/>
          <a:lstStyle/>
          <a:p>
            <a:pPr>
              <a:defRPr/>
            </a:pPr>
            <a:fld id="{B5B818AA-FADA-46FA-9E34-E50083FB279D}" type="slidenum">
              <a:rPr lang="en-US" smtClean="0"/>
              <a:pPr>
                <a:defRPr/>
              </a:pPr>
              <a:t>19</a:t>
            </a:fld>
            <a:endParaRPr lang="en-US" dirty="0"/>
          </a:p>
        </p:txBody>
      </p:sp>
      <p:sp>
        <p:nvSpPr>
          <p:cNvPr id="20482"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20486" name="Rectangle 3"/>
          <p:cNvSpPr>
            <a:spLocks noChangeArrowheads="1"/>
          </p:cNvSpPr>
          <p:nvPr/>
        </p:nvSpPr>
        <p:spPr bwMode="auto">
          <a:xfrm>
            <a:off x="533400" y="2001795"/>
            <a:ext cx="7848600" cy="40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defRPr/>
            </a:pPr>
            <a:r>
              <a:rPr lang="en-US" sz="2100" b="1" dirty="0" smtClean="0">
                <a:latin typeface="+mn-lt"/>
              </a:rPr>
              <a:t>Paper and Pencil Overage</a:t>
            </a:r>
          </a:p>
          <a:p>
            <a:pPr marL="342900" indent="-342900">
              <a:spcBef>
                <a:spcPct val="20000"/>
              </a:spcBef>
              <a:buFontTx/>
              <a:buChar char="•"/>
              <a:defRPr/>
            </a:pPr>
            <a:r>
              <a:rPr lang="en-US" sz="2100" dirty="0" smtClean="0">
                <a:latin typeface="+mn-lt"/>
              </a:rPr>
              <a:t>System </a:t>
            </a:r>
            <a:r>
              <a:rPr lang="en-US" sz="2100" dirty="0">
                <a:latin typeface="+mn-lt"/>
              </a:rPr>
              <a:t>Test Coordinators will use </a:t>
            </a:r>
            <a:r>
              <a:rPr lang="en-US" sz="2100" dirty="0" smtClean="0">
                <a:latin typeface="+mn-lt"/>
              </a:rPr>
              <a:t>system </a:t>
            </a:r>
            <a:r>
              <a:rPr lang="en-US" sz="2100" dirty="0">
                <a:latin typeface="+mn-lt"/>
              </a:rPr>
              <a:t>overage materials to provide additional materials to those </a:t>
            </a:r>
            <a:r>
              <a:rPr lang="en-US" sz="2100" dirty="0" smtClean="0">
                <a:latin typeface="+mn-lt"/>
              </a:rPr>
              <a:t>schools </a:t>
            </a:r>
            <a:r>
              <a:rPr lang="en-US" sz="2100" dirty="0">
                <a:latin typeface="+mn-lt"/>
              </a:rPr>
              <a:t>that exhaust School Overage </a:t>
            </a:r>
            <a:r>
              <a:rPr lang="en-US" sz="2100" dirty="0" smtClean="0">
                <a:latin typeface="+mn-lt"/>
              </a:rPr>
              <a:t>materials; verify counts on packing list</a:t>
            </a:r>
            <a:endParaRPr lang="en-US" sz="2100" dirty="0">
              <a:latin typeface="+mn-lt"/>
            </a:endParaRPr>
          </a:p>
          <a:p>
            <a:pPr marL="742950" lvl="1" indent="-285750">
              <a:spcBef>
                <a:spcPct val="20000"/>
              </a:spcBef>
              <a:buFontTx/>
              <a:buChar char="–"/>
              <a:defRPr/>
            </a:pPr>
            <a:r>
              <a:rPr lang="en-US" sz="2100" i="1" dirty="0">
                <a:latin typeface="+mn-lt"/>
              </a:rPr>
              <a:t>Test Coordinator’s </a:t>
            </a:r>
            <a:r>
              <a:rPr lang="en-US" sz="2100" i="1" dirty="0" smtClean="0">
                <a:latin typeface="+mn-lt"/>
              </a:rPr>
              <a:t>Manuals</a:t>
            </a:r>
            <a:r>
              <a:rPr lang="en-US" sz="2100" dirty="0" smtClean="0">
                <a:latin typeface="+mn-lt"/>
              </a:rPr>
              <a:t> and </a:t>
            </a:r>
            <a:r>
              <a:rPr lang="en-US" sz="2100" i="1" dirty="0">
                <a:latin typeface="+mn-lt"/>
              </a:rPr>
              <a:t>Test Examiner’s Manuals</a:t>
            </a:r>
          </a:p>
          <a:p>
            <a:pPr marL="742950" lvl="1" indent="-285750">
              <a:spcBef>
                <a:spcPct val="20000"/>
              </a:spcBef>
              <a:buFontTx/>
              <a:buChar char="–"/>
              <a:defRPr/>
            </a:pPr>
            <a:r>
              <a:rPr lang="en-US" sz="2100" dirty="0">
                <a:latin typeface="+mn-lt"/>
              </a:rPr>
              <a:t>Test booklets and Answer Sheets</a:t>
            </a:r>
          </a:p>
          <a:p>
            <a:pPr marL="742950" lvl="1" indent="-285750">
              <a:spcBef>
                <a:spcPct val="20000"/>
              </a:spcBef>
              <a:buFontTx/>
              <a:buChar char="–"/>
              <a:defRPr/>
            </a:pPr>
            <a:r>
              <a:rPr lang="en-US" sz="2100" dirty="0">
                <a:latin typeface="+mn-lt"/>
              </a:rPr>
              <a:t>Stack Cover Cards and paper </a:t>
            </a:r>
            <a:r>
              <a:rPr lang="en-US" sz="2100" dirty="0" smtClean="0">
                <a:latin typeface="+mn-lt"/>
              </a:rPr>
              <a:t>bands</a:t>
            </a:r>
          </a:p>
          <a:p>
            <a:pPr marL="342900" indent="-342900">
              <a:spcBef>
                <a:spcPct val="20000"/>
              </a:spcBef>
              <a:buFont typeface="Arial" pitchFamily="34" charset="0"/>
              <a:buChar char="•"/>
              <a:defRPr/>
            </a:pPr>
            <a:r>
              <a:rPr lang="en-US" sz="2100" dirty="0" err="1" smtClean="0">
                <a:latin typeface="+mn-lt"/>
              </a:rPr>
              <a:t>SysTC</a:t>
            </a:r>
            <a:r>
              <a:rPr lang="en-US" sz="2100" dirty="0" smtClean="0">
                <a:latin typeface="+mn-lt"/>
              </a:rPr>
              <a:t> should develop a system to account for overage materials distributed to schools</a:t>
            </a:r>
            <a:endParaRPr lang="en-US" sz="2100" dirty="0">
              <a:latin typeface="+mn-lt"/>
            </a:endParaRPr>
          </a:p>
        </p:txBody>
      </p:sp>
    </p:spTree>
    <p:extLst>
      <p:ext uri="{BB962C8B-B14F-4D97-AF65-F5344CB8AC3E}">
        <p14:creationId xmlns:p14="http://schemas.microsoft.com/office/powerpoint/2010/main" val="41740439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1291" y="108947"/>
            <a:ext cx="2956340" cy="1013939"/>
          </a:xfrm>
        </p:spPr>
        <p:txBody>
          <a:bodyPr/>
          <a:lstStyle/>
          <a:p>
            <a:r>
              <a:rPr lang="en-US" dirty="0" smtClean="0">
                <a:solidFill>
                  <a:schemeClr val="accent6">
                    <a:lumMod val="50000"/>
                  </a:schemeClr>
                </a:solidFill>
              </a:rPr>
              <a:t>AGENDA</a:t>
            </a:r>
            <a:endParaRPr lang="en-US" dirty="0">
              <a:solidFill>
                <a:schemeClr val="accent6">
                  <a:lumMod val="50000"/>
                </a:schemeClr>
              </a:solidFill>
            </a:endParaRPr>
          </a:p>
        </p:txBody>
      </p:sp>
      <p:sp>
        <p:nvSpPr>
          <p:cNvPr id="7" name="Slide Number Placeholder 6"/>
          <p:cNvSpPr>
            <a:spLocks noGrp="1"/>
          </p:cNvSpPr>
          <p:nvPr>
            <p:ph type="sldNum" sz="quarter" idx="4"/>
          </p:nvPr>
        </p:nvSpPr>
        <p:spPr>
          <a:prstGeom prst="rect">
            <a:avLst/>
          </a:prstGeom>
        </p:spPr>
        <p:txBody>
          <a:bodyPr/>
          <a:lstStyle/>
          <a:p>
            <a:pPr>
              <a:defRPr/>
            </a:pPr>
            <a:fld id="{411893F7-9EA5-4D34-BC85-8E9242CC82B8}" type="slidenum">
              <a:rPr lang="en-US" smtClean="0"/>
              <a:pPr>
                <a:defRPr/>
              </a:pPr>
              <a:t>2</a:t>
            </a:fld>
            <a:endParaRPr lang="en-US" dirty="0"/>
          </a:p>
        </p:txBody>
      </p:sp>
      <p:sp>
        <p:nvSpPr>
          <p:cNvPr id="4098"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4099" name="Text Box 4"/>
          <p:cNvSpPr txBox="1">
            <a:spLocks noChangeArrowheads="1"/>
          </p:cNvSpPr>
          <p:nvPr/>
        </p:nvSpPr>
        <p:spPr bwMode="auto">
          <a:xfrm>
            <a:off x="990600" y="3810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4102" name="Rectangle 3"/>
          <p:cNvSpPr>
            <a:spLocks noChangeArrowheads="1"/>
          </p:cNvSpPr>
          <p:nvPr/>
        </p:nvSpPr>
        <p:spPr bwMode="auto">
          <a:xfrm>
            <a:off x="713095" y="952617"/>
            <a:ext cx="7352732" cy="470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defRPr/>
            </a:pPr>
            <a:r>
              <a:rPr lang="en-US" sz="2800" dirty="0" smtClean="0">
                <a:latin typeface="+mn-lt"/>
              </a:rPr>
              <a:t>Training </a:t>
            </a:r>
            <a:r>
              <a:rPr lang="en-US" sz="2800" dirty="0">
                <a:latin typeface="+mn-lt"/>
              </a:rPr>
              <a:t>Materials</a:t>
            </a:r>
          </a:p>
          <a:p>
            <a:pPr marL="342900" indent="-342900">
              <a:spcBef>
                <a:spcPct val="20000"/>
              </a:spcBef>
              <a:buFontTx/>
              <a:buChar char="•"/>
              <a:defRPr/>
            </a:pPr>
            <a:r>
              <a:rPr lang="en-US" sz="2800" dirty="0" smtClean="0"/>
              <a:t>Georgia Milestones EOG</a:t>
            </a:r>
            <a:r>
              <a:rPr lang="en-US" sz="2800" dirty="0" smtClean="0">
                <a:latin typeface="+mn-lt"/>
              </a:rPr>
              <a:t> </a:t>
            </a:r>
            <a:r>
              <a:rPr lang="en-US" sz="2800" dirty="0">
                <a:latin typeface="+mn-lt"/>
              </a:rPr>
              <a:t>Overview</a:t>
            </a:r>
          </a:p>
          <a:p>
            <a:pPr marL="342900" indent="-342900">
              <a:spcBef>
                <a:spcPct val="20000"/>
              </a:spcBef>
              <a:buFontTx/>
              <a:buChar char="•"/>
              <a:defRPr/>
            </a:pPr>
            <a:r>
              <a:rPr lang="en-US" sz="2800" dirty="0" smtClean="0"/>
              <a:t>Up to this Point</a:t>
            </a:r>
            <a:endParaRPr lang="en-US" sz="2800" dirty="0" smtClean="0">
              <a:latin typeface="+mn-lt"/>
            </a:endParaRPr>
          </a:p>
          <a:p>
            <a:pPr marL="342900" indent="-342900">
              <a:spcBef>
                <a:spcPct val="20000"/>
              </a:spcBef>
              <a:buFontTx/>
              <a:buChar char="•"/>
              <a:defRPr/>
            </a:pPr>
            <a:r>
              <a:rPr lang="en-US" sz="2800" dirty="0" smtClean="0">
                <a:latin typeface="+mn-lt"/>
              </a:rPr>
              <a:t>Pre-Administration</a:t>
            </a:r>
            <a:endParaRPr lang="en-US" sz="2800" dirty="0">
              <a:latin typeface="+mn-lt"/>
            </a:endParaRPr>
          </a:p>
          <a:p>
            <a:pPr marL="342900" indent="-342900">
              <a:spcBef>
                <a:spcPct val="20000"/>
              </a:spcBef>
              <a:buFontTx/>
              <a:buChar char="•"/>
              <a:defRPr/>
            </a:pPr>
            <a:r>
              <a:rPr lang="en-US" sz="2800" dirty="0" smtClean="0"/>
              <a:t>Test Administration</a:t>
            </a:r>
            <a:endParaRPr lang="en-US" sz="2800" dirty="0">
              <a:latin typeface="+mn-lt"/>
            </a:endParaRPr>
          </a:p>
          <a:p>
            <a:pPr marL="342900" indent="-342900">
              <a:spcBef>
                <a:spcPct val="20000"/>
              </a:spcBef>
              <a:buFontTx/>
              <a:buChar char="•"/>
              <a:defRPr/>
            </a:pPr>
            <a:r>
              <a:rPr lang="en-US" sz="2800" dirty="0">
                <a:latin typeface="+mn-lt"/>
              </a:rPr>
              <a:t>Post Testing </a:t>
            </a:r>
            <a:r>
              <a:rPr lang="en-US" sz="2800" dirty="0" smtClean="0">
                <a:latin typeface="+mn-lt"/>
              </a:rPr>
              <a:t>Activities</a:t>
            </a:r>
            <a:endParaRPr lang="en-US" sz="2800" dirty="0">
              <a:latin typeface="+mn-lt"/>
            </a:endParaRPr>
          </a:p>
          <a:p>
            <a:pPr marL="342900" indent="-342900">
              <a:spcBef>
                <a:spcPct val="20000"/>
              </a:spcBef>
              <a:buFontTx/>
              <a:buChar char="•"/>
              <a:defRPr/>
            </a:pPr>
            <a:r>
              <a:rPr lang="en-US" sz="2800" dirty="0">
                <a:latin typeface="+mn-lt"/>
              </a:rPr>
              <a:t>Contact Information</a:t>
            </a:r>
          </a:p>
          <a:p>
            <a:pPr marL="342900" indent="-342900">
              <a:spcBef>
                <a:spcPct val="20000"/>
              </a:spcBef>
              <a:buFontTx/>
              <a:buChar char="•"/>
              <a:defRPr/>
            </a:pPr>
            <a:r>
              <a:rPr lang="en-US" sz="2800" dirty="0" smtClean="0"/>
              <a:t>Thank You</a:t>
            </a:r>
            <a:endParaRPr lang="en-US" sz="2800" dirty="0">
              <a:latin typeface="+mn-lt"/>
            </a:endParaRPr>
          </a:p>
        </p:txBody>
      </p:sp>
    </p:spTree>
    <p:extLst>
      <p:ext uri="{BB962C8B-B14F-4D97-AF65-F5344CB8AC3E}">
        <p14:creationId xmlns:p14="http://schemas.microsoft.com/office/powerpoint/2010/main" val="30804168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4" y="89183"/>
            <a:ext cx="7302776" cy="1171206"/>
          </a:xfrm>
        </p:spPr>
        <p:txBody>
          <a:bodyPr>
            <a:normAutofit/>
          </a:bodyPr>
          <a:lstStyle/>
          <a:p>
            <a:r>
              <a:rPr lang="en-US" dirty="0" smtClean="0">
                <a:solidFill>
                  <a:schemeClr val="accent6">
                    <a:lumMod val="50000"/>
                  </a:schemeClr>
                </a:solidFill>
              </a:rPr>
              <a:t>Pre-Administration</a:t>
            </a:r>
            <a:r>
              <a:rPr lang="en-US" sz="2800" dirty="0" smtClean="0">
                <a:solidFill>
                  <a:schemeClr val="accent6">
                    <a:lumMod val="50000"/>
                  </a:schemeClr>
                </a:solidFill>
              </a:rPr>
              <a:t/>
            </a:r>
            <a:br>
              <a:rPr lang="en-US" sz="2800" dirty="0" smtClean="0">
                <a:solidFill>
                  <a:schemeClr val="accent6">
                    <a:lumMod val="50000"/>
                  </a:schemeClr>
                </a:solidFill>
              </a:rPr>
            </a:br>
            <a:r>
              <a:rPr lang="en-US" sz="2800" dirty="0" smtClean="0">
                <a:solidFill>
                  <a:schemeClr val="accent6">
                    <a:lumMod val="50000"/>
                  </a:schemeClr>
                </a:solidFill>
              </a:rPr>
              <a:t>Test Materials Adjustment (TMA)</a:t>
            </a:r>
            <a:endParaRPr lang="en-US" sz="2800" dirty="0"/>
          </a:p>
        </p:txBody>
      </p:sp>
      <p:sp>
        <p:nvSpPr>
          <p:cNvPr id="8" name="Slide Number Placeholder 7"/>
          <p:cNvSpPr>
            <a:spLocks noGrp="1"/>
          </p:cNvSpPr>
          <p:nvPr>
            <p:ph type="sldNum" sz="quarter" idx="4"/>
          </p:nvPr>
        </p:nvSpPr>
        <p:spPr>
          <a:prstGeom prst="rect">
            <a:avLst/>
          </a:prstGeom>
        </p:spPr>
        <p:txBody>
          <a:bodyPr/>
          <a:lstStyle/>
          <a:p>
            <a:pPr>
              <a:defRPr/>
            </a:pPr>
            <a:fld id="{E8982C63-1145-4CED-B07A-17B904E5A432}" type="slidenum">
              <a:rPr lang="en-US" smtClean="0"/>
              <a:pPr>
                <a:defRPr/>
              </a:pPr>
              <a:t>20</a:t>
            </a:fld>
            <a:endParaRPr lang="en-US" dirty="0"/>
          </a:p>
        </p:txBody>
      </p:sp>
      <p:sp>
        <p:nvSpPr>
          <p:cNvPr id="23554"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23557" name="Rectangle 3"/>
          <p:cNvSpPr>
            <a:spLocks noChangeArrowheads="1"/>
          </p:cNvSpPr>
          <p:nvPr/>
        </p:nvSpPr>
        <p:spPr bwMode="auto">
          <a:xfrm>
            <a:off x="457200" y="16764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2400" dirty="0">
              <a:latin typeface="Arial Narrow" pitchFamily="34" charset="0"/>
            </a:endParaRPr>
          </a:p>
        </p:txBody>
      </p:sp>
      <p:sp>
        <p:nvSpPr>
          <p:cNvPr id="23558" name="Rectangle 3"/>
          <p:cNvSpPr>
            <a:spLocks noChangeArrowheads="1"/>
          </p:cNvSpPr>
          <p:nvPr/>
        </p:nvSpPr>
        <p:spPr bwMode="auto">
          <a:xfrm>
            <a:off x="381000" y="1293340"/>
            <a:ext cx="83820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200"/>
              </a:spcBef>
              <a:defRPr/>
            </a:pPr>
            <a:r>
              <a:rPr lang="en-US" sz="2000" b="1" dirty="0" smtClean="0">
                <a:latin typeface="+mn-lt"/>
                <a:cs typeface="Arial" charset="0"/>
              </a:rPr>
              <a:t>Ordering Additional Materials</a:t>
            </a:r>
          </a:p>
          <a:p>
            <a:pPr marL="342900" indent="-342900">
              <a:spcBef>
                <a:spcPts val="200"/>
              </a:spcBef>
              <a:buFontTx/>
              <a:buChar char="•"/>
              <a:defRPr/>
            </a:pPr>
            <a:r>
              <a:rPr lang="en-US" sz="2000" dirty="0" smtClean="0">
                <a:latin typeface="+mn-lt"/>
                <a:cs typeface="Arial" charset="0"/>
              </a:rPr>
              <a:t>TMA </a:t>
            </a:r>
            <a:r>
              <a:rPr lang="en-US" sz="2000" dirty="0">
                <a:latin typeface="+mn-lt"/>
                <a:cs typeface="Arial" charset="0"/>
              </a:rPr>
              <a:t>application used to order additional materials for Spring </a:t>
            </a:r>
            <a:r>
              <a:rPr lang="en-US" sz="2000" dirty="0" smtClean="0">
                <a:latin typeface="+mn-lt"/>
                <a:cs typeface="Arial" charset="0"/>
              </a:rPr>
              <a:t>2015 administration </a:t>
            </a:r>
            <a:endParaRPr lang="en-US" sz="2000" dirty="0">
              <a:latin typeface="+mn-lt"/>
              <a:cs typeface="Arial" charset="0"/>
            </a:endParaRPr>
          </a:p>
          <a:p>
            <a:pPr marL="342900" indent="-342900">
              <a:spcBef>
                <a:spcPts val="200"/>
              </a:spcBef>
              <a:buFontTx/>
              <a:buChar char="•"/>
              <a:defRPr/>
            </a:pPr>
            <a:r>
              <a:rPr lang="en-US" sz="2000" dirty="0">
                <a:latin typeface="+mn-lt"/>
              </a:rPr>
              <a:t>The TMA application allows you to:</a:t>
            </a:r>
          </a:p>
          <a:p>
            <a:pPr marL="800100" lvl="1" indent="-342900">
              <a:spcBef>
                <a:spcPts val="200"/>
              </a:spcBef>
              <a:buFont typeface="Arial" charset="0"/>
              <a:buChar char="–"/>
              <a:defRPr/>
            </a:pPr>
            <a:r>
              <a:rPr lang="en-US" sz="2000" dirty="0">
                <a:latin typeface="+mn-lt"/>
              </a:rPr>
              <a:t>Place orders for additional materials online</a:t>
            </a:r>
          </a:p>
          <a:p>
            <a:pPr marL="800100" lvl="1" indent="-342900">
              <a:spcBef>
                <a:spcPts val="200"/>
              </a:spcBef>
              <a:buFont typeface="Arial" charset="0"/>
              <a:buChar char="–"/>
              <a:defRPr/>
            </a:pPr>
            <a:r>
              <a:rPr lang="en-US" sz="2000" dirty="0">
                <a:latin typeface="+mn-lt"/>
              </a:rPr>
              <a:t>View exactly what materials were shipped to you</a:t>
            </a:r>
          </a:p>
          <a:p>
            <a:pPr marL="342900" indent="-342900">
              <a:spcBef>
                <a:spcPts val="200"/>
              </a:spcBef>
              <a:buFont typeface="Arial" charset="0"/>
              <a:buChar char="•"/>
              <a:defRPr/>
            </a:pPr>
            <a:r>
              <a:rPr lang="en-US" sz="2000" dirty="0">
                <a:latin typeface="+mn-lt"/>
              </a:rPr>
              <a:t>Connecting to TMA application:</a:t>
            </a:r>
          </a:p>
          <a:p>
            <a:pPr marL="800100" lvl="1" indent="-342900">
              <a:spcBef>
                <a:spcPts val="200"/>
              </a:spcBef>
              <a:buFont typeface="Arial" charset="0"/>
              <a:buChar char="–"/>
              <a:defRPr/>
            </a:pPr>
            <a:r>
              <a:rPr lang="en-US" sz="2000" dirty="0" smtClean="0"/>
              <a:t>Go to the </a:t>
            </a:r>
            <a:r>
              <a:rPr lang="en-US" sz="2000" dirty="0" smtClean="0">
                <a:latin typeface="+mn-lt"/>
              </a:rPr>
              <a:t> </a:t>
            </a:r>
            <a:r>
              <a:rPr lang="en-US" sz="2000" dirty="0" smtClean="0">
                <a:latin typeface="+mn-lt"/>
                <a:hlinkClick r:id="rId3"/>
              </a:rPr>
              <a:t>www.ctb.com/ga</a:t>
            </a:r>
            <a:r>
              <a:rPr lang="en-US" sz="2000" dirty="0" smtClean="0">
                <a:latin typeface="+mn-lt"/>
              </a:rPr>
              <a:t>  website and select the </a:t>
            </a:r>
            <a:r>
              <a:rPr lang="en-US" sz="2000" dirty="0"/>
              <a:t>Test Coordinator Assessment Management Tab </a:t>
            </a:r>
            <a:endParaRPr lang="en-US" sz="2000" dirty="0">
              <a:latin typeface="+mn-lt"/>
            </a:endParaRPr>
          </a:p>
          <a:p>
            <a:pPr marL="800100" lvl="1" indent="-342900">
              <a:spcBef>
                <a:spcPts val="200"/>
              </a:spcBef>
              <a:buFont typeface="Arial" charset="0"/>
              <a:buChar char="–"/>
              <a:defRPr/>
            </a:pPr>
            <a:r>
              <a:rPr lang="en-US" sz="2000" dirty="0">
                <a:latin typeface="+mn-lt"/>
              </a:rPr>
              <a:t>Click the </a:t>
            </a:r>
            <a:r>
              <a:rPr lang="en-US" sz="2000" i="1" dirty="0">
                <a:latin typeface="+mn-lt"/>
              </a:rPr>
              <a:t>Login</a:t>
            </a:r>
            <a:r>
              <a:rPr lang="en-US" sz="2000" dirty="0">
                <a:latin typeface="+mn-lt"/>
              </a:rPr>
              <a:t> link and enter your username and password</a:t>
            </a:r>
          </a:p>
          <a:p>
            <a:pPr marL="800100" lvl="1" indent="-342900">
              <a:spcBef>
                <a:spcPts val="200"/>
              </a:spcBef>
              <a:buFont typeface="Arial" charset="0"/>
              <a:buChar char="–"/>
              <a:defRPr/>
            </a:pPr>
            <a:r>
              <a:rPr lang="en-US" sz="2000" dirty="0">
                <a:latin typeface="+mn-lt"/>
              </a:rPr>
              <a:t>Click the </a:t>
            </a:r>
            <a:r>
              <a:rPr lang="en-US" sz="2000" i="1" dirty="0">
                <a:latin typeface="+mn-lt"/>
              </a:rPr>
              <a:t>Test Materials Adjustment </a:t>
            </a:r>
            <a:r>
              <a:rPr lang="en-US" sz="2000" dirty="0">
                <a:latin typeface="+mn-lt"/>
              </a:rPr>
              <a:t>link</a:t>
            </a:r>
          </a:p>
          <a:p>
            <a:pPr marL="342900" indent="-342900">
              <a:spcBef>
                <a:spcPts val="200"/>
              </a:spcBef>
              <a:buFont typeface="Arial" charset="0"/>
              <a:buChar char="•"/>
              <a:defRPr/>
            </a:pPr>
            <a:r>
              <a:rPr lang="en-US" sz="2000" dirty="0">
                <a:latin typeface="+mn-lt"/>
              </a:rPr>
              <a:t>TMA </a:t>
            </a:r>
            <a:r>
              <a:rPr lang="en-US" sz="2000" dirty="0">
                <a:solidFill>
                  <a:schemeClr val="tx1">
                    <a:lumMod val="95000"/>
                    <a:lumOff val="5000"/>
                  </a:schemeClr>
                </a:solidFill>
                <a:latin typeface="+mn-lt"/>
              </a:rPr>
              <a:t>windows: </a:t>
            </a:r>
          </a:p>
          <a:p>
            <a:pPr marL="800100" lvl="1" indent="-342900">
              <a:spcBef>
                <a:spcPts val="200"/>
              </a:spcBef>
              <a:buFont typeface="Arial" charset="0"/>
              <a:buChar char="–"/>
              <a:defRPr/>
            </a:pPr>
            <a:r>
              <a:rPr lang="en-US" sz="2000" dirty="0">
                <a:solidFill>
                  <a:schemeClr val="tx1">
                    <a:lumMod val="95000"/>
                    <a:lumOff val="5000"/>
                  </a:schemeClr>
                </a:solidFill>
                <a:latin typeface="+mn-lt"/>
              </a:rPr>
              <a:t>Spring: March </a:t>
            </a:r>
            <a:r>
              <a:rPr lang="en-US" sz="2000" dirty="0" smtClean="0">
                <a:solidFill>
                  <a:schemeClr val="tx1">
                    <a:lumMod val="95000"/>
                    <a:lumOff val="5000"/>
                  </a:schemeClr>
                </a:solidFill>
                <a:latin typeface="+mn-lt"/>
              </a:rPr>
              <a:t>17 </a:t>
            </a:r>
            <a:r>
              <a:rPr lang="en-US" sz="2000" dirty="0">
                <a:solidFill>
                  <a:schemeClr val="tx1">
                    <a:lumMod val="95000"/>
                    <a:lumOff val="5000"/>
                  </a:schemeClr>
                </a:solidFill>
                <a:latin typeface="+mn-lt"/>
              </a:rPr>
              <a:t>– </a:t>
            </a:r>
            <a:r>
              <a:rPr lang="en-US" sz="2000" dirty="0" smtClean="0">
                <a:solidFill>
                  <a:schemeClr val="tx1">
                    <a:lumMod val="95000"/>
                    <a:lumOff val="5000"/>
                  </a:schemeClr>
                </a:solidFill>
              </a:rPr>
              <a:t>April 24</a:t>
            </a:r>
          </a:p>
          <a:p>
            <a:pPr marL="800100" lvl="1" indent="-342900">
              <a:spcBef>
                <a:spcPts val="200"/>
              </a:spcBef>
              <a:buFont typeface="Arial" charset="0"/>
              <a:buChar char="–"/>
              <a:defRPr/>
            </a:pPr>
            <a:r>
              <a:rPr lang="en-US" sz="2000" dirty="0" smtClean="0">
                <a:solidFill>
                  <a:schemeClr val="tx1">
                    <a:lumMod val="95000"/>
                    <a:lumOff val="5000"/>
                  </a:schemeClr>
                </a:solidFill>
                <a:latin typeface="+mn-lt"/>
              </a:rPr>
              <a:t>Special make up requests can be processed via the HelpDesk: </a:t>
            </a:r>
            <a:r>
              <a:rPr lang="en-US" sz="2000" dirty="0">
                <a:hlinkClick r:id="rId4"/>
              </a:rPr>
              <a:t>GeorgiaHelpDesk@ctb.com</a:t>
            </a:r>
            <a:r>
              <a:rPr lang="en-US" sz="2000" dirty="0"/>
              <a:t>  or 866-282-2249</a:t>
            </a:r>
            <a:r>
              <a:rPr lang="en-US" sz="2000" dirty="0" smtClean="0">
                <a:solidFill>
                  <a:schemeClr val="tx1">
                    <a:lumMod val="95000"/>
                    <a:lumOff val="5000"/>
                  </a:schemeClr>
                </a:solidFill>
                <a:latin typeface="+mn-lt"/>
              </a:rPr>
              <a:t>)</a:t>
            </a:r>
            <a:endParaRPr lang="en-US" sz="2000" dirty="0">
              <a:solidFill>
                <a:schemeClr val="tx1">
                  <a:lumMod val="95000"/>
                  <a:lumOff val="5000"/>
                </a:schemeClr>
              </a:solidFill>
              <a:latin typeface="+mn-lt"/>
            </a:endParaRPr>
          </a:p>
          <a:p>
            <a:pPr marL="800100" lvl="1" indent="-342900">
              <a:spcBef>
                <a:spcPct val="20000"/>
              </a:spcBef>
              <a:buFont typeface="Arial" charset="0"/>
              <a:buChar char="–"/>
              <a:defRPr/>
            </a:pPr>
            <a:endParaRPr lang="en-US" sz="2400" dirty="0"/>
          </a:p>
          <a:p>
            <a:pPr marL="342900" indent="-342900">
              <a:spcBef>
                <a:spcPct val="20000"/>
              </a:spcBef>
              <a:buFontTx/>
              <a:buChar char="•"/>
              <a:defRPr/>
            </a:pPr>
            <a:endParaRPr lang="en-US" sz="2400" dirty="0">
              <a:latin typeface="Arial Narrow" pitchFamily="34" charset="0"/>
            </a:endParaRPr>
          </a:p>
        </p:txBody>
      </p:sp>
    </p:spTree>
    <p:extLst>
      <p:ext uri="{BB962C8B-B14F-4D97-AF65-F5344CB8AC3E}">
        <p14:creationId xmlns:p14="http://schemas.microsoft.com/office/powerpoint/2010/main" val="40376619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pPr>
              <a:defRPr/>
            </a:pPr>
            <a:fld id="{3872E541-65DD-42DF-988C-72EF44765B6C}" type="slidenum">
              <a:rPr lang="en-US" smtClean="0"/>
              <a:pPr>
                <a:defRPr/>
              </a:pPr>
              <a:t>21</a:t>
            </a:fld>
            <a:endParaRPr lang="en-US" dirty="0"/>
          </a:p>
        </p:txBody>
      </p:sp>
      <p:sp>
        <p:nvSpPr>
          <p:cNvPr id="24579"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pSp>
        <p:nvGrpSpPr>
          <p:cNvPr id="24580" name="Group 6"/>
          <p:cNvGrpSpPr>
            <a:grpSpLocks noChangeAspect="1"/>
          </p:cNvGrpSpPr>
          <p:nvPr/>
        </p:nvGrpSpPr>
        <p:grpSpPr bwMode="auto">
          <a:xfrm>
            <a:off x="1779588" y="-1"/>
            <a:ext cx="7241642" cy="6588546"/>
            <a:chOff x="3553" y="14453"/>
            <a:chExt cx="7153" cy="6553"/>
          </a:xfrm>
        </p:grpSpPr>
        <p:sp>
          <p:nvSpPr>
            <p:cNvPr id="24583" name="AutoShape 14"/>
            <p:cNvSpPr>
              <a:spLocks noChangeAspect="1" noChangeArrowheads="1" noTextEdit="1"/>
            </p:cNvSpPr>
            <p:nvPr/>
          </p:nvSpPr>
          <p:spPr bwMode="auto">
            <a:xfrm>
              <a:off x="3553" y="14453"/>
              <a:ext cx="7153" cy="65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pic>
          <p:nvPicPr>
            <p:cNvPr id="24584" name="Picture 13" descr="AdjOrder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 y="15596"/>
              <a:ext cx="3897" cy="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AutoShape 12"/>
            <p:cNvSpPr>
              <a:spLocks/>
            </p:cNvSpPr>
            <p:nvPr/>
          </p:nvSpPr>
          <p:spPr bwMode="auto">
            <a:xfrm>
              <a:off x="8629" y="16126"/>
              <a:ext cx="1959" cy="474"/>
            </a:xfrm>
            <a:prstGeom prst="accentCallout2">
              <a:avLst>
                <a:gd name="adj1" fmla="val 50000"/>
                <a:gd name="adj2" fmla="val -4259"/>
                <a:gd name="adj3" fmla="val 50000"/>
                <a:gd name="adj4" fmla="val -51667"/>
                <a:gd name="adj5" fmla="val 96367"/>
                <a:gd name="adj6" fmla="val -142822"/>
              </a:avLst>
            </a:prstGeom>
            <a:solidFill>
              <a:srgbClr val="FFFFFF"/>
            </a:solidFill>
            <a:ln w="9525">
              <a:solidFill>
                <a:srgbClr val="000000"/>
              </a:solidFill>
              <a:miter lim="800000"/>
              <a:headEnd/>
              <a:tailEnd/>
            </a:ln>
          </p:spPr>
          <p:txBody>
            <a:bodyPr/>
            <a:lstStyle/>
            <a:p>
              <a:r>
                <a:rPr lang="en-US" sz="1100" dirty="0">
                  <a:latin typeface="Franklin Gothic Book" pitchFamily="34" charset="0"/>
                  <a:ea typeface="Arial" charset="0"/>
                  <a:cs typeface="Times New Roman" pitchFamily="18" charset="0"/>
                </a:rPr>
                <a:t>Choose the shipping address</a:t>
              </a:r>
              <a:endParaRPr lang="en-US" dirty="0">
                <a:ea typeface="Arial" charset="0"/>
                <a:cs typeface="Times New Roman" pitchFamily="18" charset="0"/>
              </a:endParaRPr>
            </a:p>
          </p:txBody>
        </p:sp>
        <p:sp>
          <p:nvSpPr>
            <p:cNvPr id="24586" name="AutoShape 11"/>
            <p:cNvSpPr>
              <a:spLocks/>
            </p:cNvSpPr>
            <p:nvPr/>
          </p:nvSpPr>
          <p:spPr bwMode="auto">
            <a:xfrm>
              <a:off x="8642" y="16739"/>
              <a:ext cx="1946" cy="697"/>
            </a:xfrm>
            <a:prstGeom prst="accentCallout2">
              <a:avLst>
                <a:gd name="adj1" fmla="val 50000"/>
                <a:gd name="adj2" fmla="val -4259"/>
                <a:gd name="adj3" fmla="val 44244"/>
                <a:gd name="adj4" fmla="val -78032"/>
                <a:gd name="adj5" fmla="val 98793"/>
                <a:gd name="adj6" fmla="val -202050"/>
              </a:avLst>
            </a:prstGeom>
            <a:solidFill>
              <a:srgbClr val="FFFFFF"/>
            </a:solidFill>
            <a:ln w="9525">
              <a:solidFill>
                <a:srgbClr val="000000"/>
              </a:solidFill>
              <a:miter lim="800000"/>
              <a:headEnd/>
              <a:tailEnd/>
            </a:ln>
          </p:spPr>
          <p:txBody>
            <a:bodyPr/>
            <a:lstStyle/>
            <a:p>
              <a:r>
                <a:rPr lang="en-US" sz="1100" dirty="0">
                  <a:latin typeface="Franklin Gothic Book" pitchFamily="34" charset="0"/>
                  <a:ea typeface="Arial" charset="0"/>
                  <a:cs typeface="Times New Roman" pitchFamily="18" charset="0"/>
                </a:rPr>
                <a:t>Click to fill </a:t>
              </a:r>
              <a:r>
                <a:rPr lang="en-US" sz="1100" b="1" dirty="0">
                  <a:latin typeface="Franklin Gothic Book" pitchFamily="34" charset="0"/>
                  <a:ea typeface="Arial" charset="0"/>
                  <a:cs typeface="Times New Roman" pitchFamily="18" charset="0"/>
                </a:rPr>
                <a:t>Total Received </a:t>
              </a:r>
              <a:r>
                <a:rPr lang="en-US" sz="1100" dirty="0">
                  <a:latin typeface="Franklin Gothic Book" pitchFamily="34" charset="0"/>
                  <a:ea typeface="Arial" charset="0"/>
                  <a:cs typeface="Times New Roman" pitchFamily="18" charset="0"/>
                </a:rPr>
                <a:t>column</a:t>
              </a:r>
              <a:endParaRPr lang="en-US" dirty="0">
                <a:ea typeface="Arial" charset="0"/>
                <a:cs typeface="Times New Roman" pitchFamily="18" charset="0"/>
              </a:endParaRPr>
            </a:p>
          </p:txBody>
        </p:sp>
        <p:sp>
          <p:nvSpPr>
            <p:cNvPr id="24587" name="AutoShape 10"/>
            <p:cNvSpPr>
              <a:spLocks/>
            </p:cNvSpPr>
            <p:nvPr/>
          </p:nvSpPr>
          <p:spPr bwMode="auto">
            <a:xfrm>
              <a:off x="8642" y="17640"/>
              <a:ext cx="1946" cy="358"/>
            </a:xfrm>
            <a:prstGeom prst="accentCallout2">
              <a:avLst>
                <a:gd name="adj1" fmla="val 50000"/>
                <a:gd name="adj2" fmla="val -4259"/>
                <a:gd name="adj3" fmla="val 68680"/>
                <a:gd name="adj4" fmla="val -44696"/>
                <a:gd name="adj5" fmla="val 111014"/>
                <a:gd name="adj6" fmla="val -98308"/>
              </a:avLst>
            </a:prstGeom>
            <a:solidFill>
              <a:srgbClr val="FFFFFF"/>
            </a:solidFill>
            <a:ln w="9525">
              <a:solidFill>
                <a:srgbClr val="000000"/>
              </a:solidFill>
              <a:miter lim="800000"/>
              <a:headEnd/>
              <a:tailEnd/>
            </a:ln>
          </p:spPr>
          <p:txBody>
            <a:bodyPr/>
            <a:lstStyle/>
            <a:p>
              <a:r>
                <a:rPr lang="en-US" sz="1100" dirty="0">
                  <a:latin typeface="Franklin Gothic Book" pitchFamily="34" charset="0"/>
                  <a:ea typeface="Arial" charset="0"/>
                  <a:cs typeface="Times New Roman" pitchFamily="18" charset="0"/>
                </a:rPr>
                <a:t>Modify if your shipment was short</a:t>
              </a:r>
              <a:endParaRPr lang="en-US" dirty="0">
                <a:ea typeface="Arial" charset="0"/>
                <a:cs typeface="Times New Roman" pitchFamily="18" charset="0"/>
              </a:endParaRPr>
            </a:p>
          </p:txBody>
        </p:sp>
        <p:sp>
          <p:nvSpPr>
            <p:cNvPr id="24588" name="AutoShape 9"/>
            <p:cNvSpPr>
              <a:spLocks/>
            </p:cNvSpPr>
            <p:nvPr/>
          </p:nvSpPr>
          <p:spPr bwMode="auto">
            <a:xfrm>
              <a:off x="8642" y="18227"/>
              <a:ext cx="1946" cy="875"/>
            </a:xfrm>
            <a:prstGeom prst="accentCallout2">
              <a:avLst>
                <a:gd name="adj1" fmla="val 50000"/>
                <a:gd name="adj2" fmla="val -5329"/>
                <a:gd name="adj3" fmla="val 50000"/>
                <a:gd name="adj4" fmla="val -23407"/>
                <a:gd name="adj5" fmla="val 56944"/>
                <a:gd name="adj6" fmla="val -71701"/>
              </a:avLst>
            </a:prstGeom>
            <a:solidFill>
              <a:srgbClr val="FFFFFF"/>
            </a:solidFill>
            <a:ln w="9525">
              <a:solidFill>
                <a:srgbClr val="000000"/>
              </a:solidFill>
              <a:miter lim="800000"/>
              <a:headEnd/>
              <a:tailEnd/>
            </a:ln>
          </p:spPr>
          <p:txBody>
            <a:bodyPr/>
            <a:lstStyle/>
            <a:p>
              <a:r>
                <a:rPr lang="en-US" sz="1100" b="1" dirty="0">
                  <a:solidFill>
                    <a:srgbClr val="FF0000"/>
                  </a:solidFill>
                  <a:latin typeface="Franklin Gothic Book" pitchFamily="34" charset="0"/>
                  <a:ea typeface="Arial" charset="0"/>
                  <a:cs typeface="Times New Roman" pitchFamily="18" charset="0"/>
                </a:rPr>
                <a:t>Enter the quantity you want in addition to what you have received</a:t>
              </a:r>
              <a:endParaRPr lang="en-US" dirty="0">
                <a:ea typeface="Arial" charset="0"/>
                <a:cs typeface="Times New Roman" pitchFamily="18" charset="0"/>
              </a:endParaRPr>
            </a:p>
          </p:txBody>
        </p:sp>
        <p:sp>
          <p:nvSpPr>
            <p:cNvPr id="24589" name="AutoShape 8"/>
            <p:cNvSpPr>
              <a:spLocks/>
            </p:cNvSpPr>
            <p:nvPr/>
          </p:nvSpPr>
          <p:spPr bwMode="auto">
            <a:xfrm>
              <a:off x="8675" y="19580"/>
              <a:ext cx="1913" cy="676"/>
            </a:xfrm>
            <a:prstGeom prst="accentCallout2">
              <a:avLst>
                <a:gd name="adj1" fmla="val 49912"/>
                <a:gd name="adj2" fmla="val -4259"/>
                <a:gd name="adj3" fmla="val 49912"/>
                <a:gd name="adj4" fmla="val -34074"/>
                <a:gd name="adj5" fmla="val 84936"/>
                <a:gd name="adj6" fmla="val -112333"/>
              </a:avLst>
            </a:prstGeom>
            <a:solidFill>
              <a:srgbClr val="FFFFFF"/>
            </a:solidFill>
            <a:ln w="9525">
              <a:solidFill>
                <a:srgbClr val="000000"/>
              </a:solidFill>
              <a:miter lim="800000"/>
              <a:headEnd/>
              <a:tailEnd/>
            </a:ln>
          </p:spPr>
          <p:txBody>
            <a:bodyPr/>
            <a:lstStyle/>
            <a:p>
              <a:r>
                <a:rPr lang="en-US" sz="1100" dirty="0">
                  <a:latin typeface="Franklin Gothic Book" pitchFamily="34" charset="0"/>
                  <a:ea typeface="Arial" charset="0"/>
                  <a:cs typeface="Times New Roman" pitchFamily="18" charset="0"/>
                </a:rPr>
                <a:t>Enter any special requests for shipping and delivery</a:t>
              </a:r>
              <a:endParaRPr lang="en-US" dirty="0">
                <a:ea typeface="Arial" charset="0"/>
                <a:cs typeface="Times New Roman" pitchFamily="18" charset="0"/>
              </a:endParaRPr>
            </a:p>
          </p:txBody>
        </p:sp>
      </p:grpSp>
      <p:sp>
        <p:nvSpPr>
          <p:cNvPr id="18" name="TextBox 17"/>
          <p:cNvSpPr txBox="1"/>
          <p:nvPr/>
        </p:nvSpPr>
        <p:spPr>
          <a:xfrm>
            <a:off x="238540" y="170983"/>
            <a:ext cx="6376270" cy="707886"/>
          </a:xfrm>
          <a:prstGeom prst="rect">
            <a:avLst/>
          </a:prstGeom>
          <a:noFill/>
        </p:spPr>
        <p:txBody>
          <a:bodyPr wrap="square">
            <a:spAutoFit/>
          </a:bodyPr>
          <a:lstStyle/>
          <a:p>
            <a:pPr>
              <a:defRPr/>
            </a:pPr>
            <a:r>
              <a:rPr lang="en-US" sz="4000" b="1" dirty="0" smtClean="0">
                <a:solidFill>
                  <a:schemeClr val="accent6">
                    <a:lumMod val="50000"/>
                  </a:schemeClr>
                </a:solidFill>
                <a:latin typeface="Arial Rounded MT Bold" panose="020F0704030504030204" pitchFamily="34" charset="0"/>
              </a:rPr>
              <a:t>Pre-Administration - TMA</a:t>
            </a:r>
            <a:endParaRPr lang="en-US" sz="4000" b="1" dirty="0">
              <a:solidFill>
                <a:schemeClr val="accent6">
                  <a:lumMod val="50000"/>
                </a:schemeClr>
              </a:solidFill>
              <a:latin typeface="Arial Rounded MT Bold" panose="020F0704030504030204" pitchFamily="34" charset="0"/>
            </a:endParaRPr>
          </a:p>
        </p:txBody>
      </p:sp>
      <p:sp>
        <p:nvSpPr>
          <p:cNvPr id="15" name="Rectangle 14"/>
          <p:cNvSpPr/>
          <p:nvPr/>
        </p:nvSpPr>
        <p:spPr>
          <a:xfrm>
            <a:off x="4800396" y="3684377"/>
            <a:ext cx="726346" cy="1469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76200">
                <a:solidFill>
                  <a:schemeClr val="tx1"/>
                </a:solidFill>
              </a:ln>
            </a:endParaRPr>
          </a:p>
        </p:txBody>
      </p:sp>
      <p:sp>
        <p:nvSpPr>
          <p:cNvPr id="2" name="TextBox 1"/>
          <p:cNvSpPr txBox="1"/>
          <p:nvPr/>
        </p:nvSpPr>
        <p:spPr>
          <a:xfrm>
            <a:off x="620889" y="872199"/>
            <a:ext cx="6186311" cy="276999"/>
          </a:xfrm>
          <a:prstGeom prst="rect">
            <a:avLst/>
          </a:prstGeom>
          <a:noFill/>
        </p:spPr>
        <p:txBody>
          <a:bodyPr wrap="square" rtlCol="0">
            <a:spAutoFit/>
          </a:bodyPr>
          <a:lstStyle/>
          <a:p>
            <a:r>
              <a:rPr lang="en-US" sz="1200" dirty="0" smtClean="0"/>
              <a:t>TMA Link: </a:t>
            </a:r>
            <a:r>
              <a:rPr lang="en-US" sz="1200" dirty="0" smtClean="0">
                <a:hlinkClick r:id="rId4"/>
              </a:rPr>
              <a:t>www.ctb.com/ga</a:t>
            </a:r>
            <a:r>
              <a:rPr lang="en-US" sz="1200" dirty="0" smtClean="0"/>
              <a:t> and then click on the Test Coordinator Assessment Management Tab </a:t>
            </a:r>
            <a:endParaRPr lang="en-US" sz="1200" dirty="0"/>
          </a:p>
        </p:txBody>
      </p:sp>
    </p:spTree>
    <p:extLst>
      <p:ext uri="{BB962C8B-B14F-4D97-AF65-F5344CB8AC3E}">
        <p14:creationId xmlns:p14="http://schemas.microsoft.com/office/powerpoint/2010/main" val="564355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15348" cy="1325563"/>
          </a:xfrm>
        </p:spPr>
        <p:txBody>
          <a:bodyPr>
            <a:normAutofit/>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3100" dirty="0" smtClean="0">
                <a:solidFill>
                  <a:schemeClr val="accent6">
                    <a:lumMod val="50000"/>
                  </a:schemeClr>
                </a:solidFill>
              </a:rPr>
              <a:t>Security Considerations</a:t>
            </a:r>
            <a:endParaRPr lang="en-US" sz="3100" dirty="0">
              <a:solidFill>
                <a:schemeClr val="accent6">
                  <a:lumMod val="50000"/>
                </a:schemeClr>
              </a:solidFill>
            </a:endParaRPr>
          </a:p>
        </p:txBody>
      </p:sp>
      <p:sp>
        <p:nvSpPr>
          <p:cNvPr id="7" name="Slide Number Placeholder 6"/>
          <p:cNvSpPr>
            <a:spLocks noGrp="1"/>
          </p:cNvSpPr>
          <p:nvPr>
            <p:ph type="sldNum" sz="quarter" idx="4"/>
          </p:nvPr>
        </p:nvSpPr>
        <p:spPr>
          <a:prstGeom prst="rect">
            <a:avLst/>
          </a:prstGeom>
        </p:spPr>
        <p:txBody>
          <a:bodyPr/>
          <a:lstStyle/>
          <a:p>
            <a:pPr>
              <a:defRPr/>
            </a:pPr>
            <a:fld id="{91CA1A28-BF98-4717-A73A-D823DED6E7F0}" type="slidenum">
              <a:rPr lang="en-US" smtClean="0"/>
              <a:pPr>
                <a:defRPr/>
              </a:pPr>
              <a:t>22</a:t>
            </a:fld>
            <a:endParaRPr lang="en-US" dirty="0"/>
          </a:p>
        </p:txBody>
      </p:sp>
      <p:sp>
        <p:nvSpPr>
          <p:cNvPr id="26626"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26630" name="Rectangle 3"/>
          <p:cNvSpPr>
            <a:spLocks noChangeArrowheads="1"/>
          </p:cNvSpPr>
          <p:nvPr/>
        </p:nvSpPr>
        <p:spPr bwMode="auto">
          <a:xfrm>
            <a:off x="144162" y="1383367"/>
            <a:ext cx="8610600" cy="46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defRPr/>
            </a:pPr>
            <a:r>
              <a:rPr lang="en-US" sz="2150" dirty="0" smtClean="0">
                <a:latin typeface="+mn-lt"/>
              </a:rPr>
              <a:t>All </a:t>
            </a:r>
            <a:r>
              <a:rPr lang="en-US" sz="2150" dirty="0">
                <a:latin typeface="+mn-lt"/>
              </a:rPr>
              <a:t>Systems must adhere to the 9 </a:t>
            </a:r>
            <a:r>
              <a:rPr lang="en-US" sz="2150" b="1" dirty="0" smtClean="0">
                <a:latin typeface="+mn-lt"/>
              </a:rPr>
              <a:t>consecutive</a:t>
            </a:r>
            <a:r>
              <a:rPr lang="en-US" sz="2150" dirty="0" smtClean="0">
                <a:latin typeface="+mn-lt"/>
              </a:rPr>
              <a:t> school day </a:t>
            </a:r>
            <a:r>
              <a:rPr lang="en-US" sz="2150" dirty="0">
                <a:latin typeface="+mn-lt"/>
              </a:rPr>
              <a:t>test </a:t>
            </a:r>
            <a:r>
              <a:rPr lang="en-US" sz="2150" dirty="0" smtClean="0">
                <a:latin typeface="+mn-lt"/>
              </a:rPr>
              <a:t>window unless an extension of the testing window has been previously approved by GaDOE</a:t>
            </a:r>
            <a:endParaRPr lang="en-US" sz="2150" dirty="0">
              <a:latin typeface="+mn-lt"/>
            </a:endParaRPr>
          </a:p>
          <a:p>
            <a:pPr marL="342900" indent="-342900">
              <a:lnSpc>
                <a:spcPct val="90000"/>
              </a:lnSpc>
              <a:spcBef>
                <a:spcPct val="20000"/>
              </a:spcBef>
              <a:buFontTx/>
              <a:buChar char="•"/>
              <a:defRPr/>
            </a:pPr>
            <a:r>
              <a:rPr lang="en-US" sz="2150" dirty="0" smtClean="0">
                <a:latin typeface="+mn-lt"/>
              </a:rPr>
              <a:t>Keep materials </a:t>
            </a:r>
            <a:r>
              <a:rPr lang="en-US" sz="2150" dirty="0">
                <a:latin typeface="+mn-lt"/>
              </a:rPr>
              <a:t>in secure </a:t>
            </a:r>
            <a:r>
              <a:rPr lang="en-US" sz="2150" dirty="0" smtClean="0">
                <a:latin typeface="+mn-lt"/>
              </a:rPr>
              <a:t>storage (limited key access) </a:t>
            </a:r>
            <a:r>
              <a:rPr lang="en-US" sz="2150" dirty="0">
                <a:latin typeface="+mn-lt"/>
              </a:rPr>
              <a:t>before, during, and after </a:t>
            </a:r>
            <a:r>
              <a:rPr lang="en-US" sz="2150" dirty="0" smtClean="0">
                <a:latin typeface="+mn-lt"/>
              </a:rPr>
              <a:t>testing</a:t>
            </a:r>
          </a:p>
          <a:p>
            <a:pPr marL="342900" indent="-342900">
              <a:lnSpc>
                <a:spcPct val="90000"/>
              </a:lnSpc>
              <a:spcBef>
                <a:spcPct val="20000"/>
              </a:spcBef>
              <a:buFontTx/>
              <a:buChar char="•"/>
              <a:defRPr/>
            </a:pPr>
            <a:r>
              <a:rPr lang="en-US" sz="2150" dirty="0"/>
              <a:t>Scratch paper is secure testing material and </a:t>
            </a:r>
            <a:r>
              <a:rPr lang="en-US" sz="2150" dirty="0" smtClean="0"/>
              <a:t>must </a:t>
            </a:r>
            <a:r>
              <a:rPr lang="en-US" sz="2150" dirty="0"/>
              <a:t>be collected and counted at the end of each test session and returned to the SchTC. </a:t>
            </a:r>
            <a:r>
              <a:rPr lang="en-US" sz="2150" dirty="0" smtClean="0"/>
              <a:t>At the close of the testing window, the </a:t>
            </a:r>
            <a:r>
              <a:rPr lang="en-US" sz="2150" dirty="0"/>
              <a:t>SchTC must </a:t>
            </a:r>
            <a:r>
              <a:rPr lang="en-US" sz="2150" b="1" dirty="0"/>
              <a:t>return all scratch paper to the SysTC for secure </a:t>
            </a:r>
            <a:r>
              <a:rPr lang="en-US" sz="2150" b="1" dirty="0" smtClean="0"/>
              <a:t>destruction</a:t>
            </a:r>
          </a:p>
          <a:p>
            <a:pPr marL="342900" indent="-342900">
              <a:lnSpc>
                <a:spcPct val="90000"/>
              </a:lnSpc>
              <a:spcBef>
                <a:spcPct val="20000"/>
              </a:spcBef>
              <a:buFontTx/>
              <a:buChar char="•"/>
              <a:defRPr/>
            </a:pPr>
            <a:r>
              <a:rPr lang="en-US" sz="2150" dirty="0" smtClean="0"/>
              <a:t>Each </a:t>
            </a:r>
            <a:r>
              <a:rPr lang="en-US" sz="2150" dirty="0"/>
              <a:t>classroom must have adequate staff to monitor </a:t>
            </a:r>
            <a:r>
              <a:rPr lang="en-US" sz="2150" dirty="0" smtClean="0"/>
              <a:t>testing</a:t>
            </a:r>
          </a:p>
          <a:p>
            <a:pPr marL="800100" lvl="1" indent="-342900">
              <a:lnSpc>
                <a:spcPct val="90000"/>
              </a:lnSpc>
              <a:spcBef>
                <a:spcPct val="20000"/>
              </a:spcBef>
              <a:buFont typeface="Calibri" panose="020F0502020204030204" pitchFamily="34" charset="0"/>
              <a:buChar char="–"/>
              <a:defRPr/>
            </a:pPr>
            <a:r>
              <a:rPr lang="en-US" sz="2150" dirty="0" smtClean="0"/>
              <a:t>30 or more students require a proctor in addition to an examiner</a:t>
            </a:r>
            <a:endParaRPr lang="en-US" sz="2150" dirty="0"/>
          </a:p>
          <a:p>
            <a:pPr marL="342900" indent="-342900">
              <a:lnSpc>
                <a:spcPct val="90000"/>
              </a:lnSpc>
              <a:spcBef>
                <a:spcPct val="20000"/>
              </a:spcBef>
              <a:buFont typeface="Calibri" panose="020F0502020204030204" pitchFamily="34" charset="0"/>
              <a:buChar char="•"/>
              <a:defRPr/>
            </a:pPr>
            <a:r>
              <a:rPr lang="en-US" sz="2150" dirty="0" smtClean="0"/>
              <a:t>All examiners must be a Georgia certified educator</a:t>
            </a:r>
          </a:p>
          <a:p>
            <a:pPr marL="342900" indent="-342900">
              <a:lnSpc>
                <a:spcPct val="90000"/>
              </a:lnSpc>
              <a:spcBef>
                <a:spcPct val="20000"/>
              </a:spcBef>
              <a:buFontTx/>
              <a:buChar char="•"/>
              <a:defRPr/>
            </a:pPr>
            <a:r>
              <a:rPr lang="en-US" sz="2150" dirty="0" smtClean="0"/>
              <a:t>Testing </a:t>
            </a:r>
            <a:r>
              <a:rPr lang="en-US" sz="2150" dirty="0"/>
              <a:t>Irregularities: Contact GaDOE for instruction; you may be asked to complete the online Test Irregularities form on MyGaDOE </a:t>
            </a:r>
            <a:r>
              <a:rPr lang="en-US" sz="2150" dirty="0" smtClean="0"/>
              <a:t>Portal</a:t>
            </a:r>
            <a:endParaRPr lang="en-US" sz="2150" dirty="0"/>
          </a:p>
        </p:txBody>
      </p:sp>
    </p:spTree>
    <p:extLst>
      <p:ext uri="{BB962C8B-B14F-4D97-AF65-F5344CB8AC3E}">
        <p14:creationId xmlns:p14="http://schemas.microsoft.com/office/powerpoint/2010/main" val="426555781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7459"/>
            <a:ext cx="6315457" cy="1133250"/>
          </a:xfrm>
        </p:spPr>
        <p:txBody>
          <a:bodyPr>
            <a:normAutofit/>
          </a:bodyPr>
          <a:lstStyle/>
          <a:p>
            <a:r>
              <a:rPr lang="en-US" sz="4000" dirty="0" smtClean="0">
                <a:solidFill>
                  <a:schemeClr val="accent6">
                    <a:lumMod val="50000"/>
                  </a:schemeClr>
                </a:solidFill>
              </a:rPr>
              <a:t>Pre-Administration</a:t>
            </a:r>
            <a:r>
              <a:rPr lang="en-US" sz="2800" dirty="0" smtClean="0">
                <a:solidFill>
                  <a:schemeClr val="accent6">
                    <a:lumMod val="50000"/>
                  </a:schemeClr>
                </a:solidFill>
              </a:rPr>
              <a:t/>
            </a:r>
            <a:br>
              <a:rPr lang="en-US" sz="2800" dirty="0" smtClean="0">
                <a:solidFill>
                  <a:schemeClr val="accent6">
                    <a:lumMod val="50000"/>
                  </a:schemeClr>
                </a:solidFill>
              </a:rPr>
            </a:br>
            <a:r>
              <a:rPr lang="en-US" sz="2800" dirty="0" smtClean="0">
                <a:solidFill>
                  <a:schemeClr val="accent6">
                    <a:lumMod val="50000"/>
                  </a:schemeClr>
                </a:solidFill>
              </a:rPr>
              <a:t>Security Considerations</a:t>
            </a:r>
            <a:endParaRPr lang="en-US" sz="2800" dirty="0">
              <a:solidFill>
                <a:schemeClr val="accent6">
                  <a:lumMod val="50000"/>
                </a:schemeClr>
              </a:solidFill>
            </a:endParaRPr>
          </a:p>
        </p:txBody>
      </p:sp>
      <p:sp>
        <p:nvSpPr>
          <p:cNvPr id="7" name="Slide Number Placeholder 6"/>
          <p:cNvSpPr>
            <a:spLocks noGrp="1"/>
          </p:cNvSpPr>
          <p:nvPr>
            <p:ph type="sldNum" sz="quarter" idx="4"/>
          </p:nvPr>
        </p:nvSpPr>
        <p:spPr>
          <a:prstGeom prst="rect">
            <a:avLst/>
          </a:prstGeom>
        </p:spPr>
        <p:txBody>
          <a:bodyPr/>
          <a:lstStyle/>
          <a:p>
            <a:pPr>
              <a:defRPr/>
            </a:pPr>
            <a:fld id="{91CA1A28-BF98-4717-A73A-D823DED6E7F0}" type="slidenum">
              <a:rPr lang="en-US" smtClean="0"/>
              <a:pPr>
                <a:defRPr/>
              </a:pPr>
              <a:t>23</a:t>
            </a:fld>
            <a:endParaRPr lang="en-US" dirty="0"/>
          </a:p>
        </p:txBody>
      </p:sp>
      <p:sp>
        <p:nvSpPr>
          <p:cNvPr id="26626"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26630" name="Rectangle 3"/>
          <p:cNvSpPr>
            <a:spLocks noChangeArrowheads="1"/>
          </p:cNvSpPr>
          <p:nvPr/>
        </p:nvSpPr>
        <p:spPr bwMode="auto">
          <a:xfrm>
            <a:off x="304800" y="1260709"/>
            <a:ext cx="8597153" cy="492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defRPr/>
            </a:pPr>
            <a:r>
              <a:rPr lang="en-US" sz="2150" b="1" dirty="0" smtClean="0"/>
              <a:t>Paper </a:t>
            </a:r>
            <a:r>
              <a:rPr lang="en-US" sz="2150" b="1" dirty="0"/>
              <a:t>Pencil</a:t>
            </a:r>
          </a:p>
          <a:p>
            <a:pPr marL="342900" indent="-342900">
              <a:lnSpc>
                <a:spcPct val="90000"/>
              </a:lnSpc>
              <a:spcBef>
                <a:spcPts val="400"/>
              </a:spcBef>
              <a:buFontTx/>
              <a:buChar char="•"/>
              <a:defRPr/>
            </a:pPr>
            <a:r>
              <a:rPr lang="en-US" sz="2150" dirty="0"/>
              <a:t>SchTCs use School Security Checklists and have a system that includes signing materials out to and in from Test Examiners </a:t>
            </a:r>
            <a:r>
              <a:rPr lang="en-US" sz="2150" dirty="0" smtClean="0"/>
              <a:t>each </a:t>
            </a:r>
            <a:r>
              <a:rPr lang="en-US" sz="2150" dirty="0"/>
              <a:t>day; all materials are returned to the SchTC for secure storage at the end of each day</a:t>
            </a:r>
          </a:p>
          <a:p>
            <a:pPr marL="342900" indent="-342900">
              <a:lnSpc>
                <a:spcPct val="90000"/>
              </a:lnSpc>
              <a:spcBef>
                <a:spcPts val="400"/>
              </a:spcBef>
              <a:buFontTx/>
              <a:buChar char="•"/>
              <a:defRPr/>
            </a:pPr>
            <a:r>
              <a:rPr lang="en-US" sz="2150" dirty="0"/>
              <a:t>School Security Checklists are also available as electronic (Excel) files through </a:t>
            </a:r>
            <a:r>
              <a:rPr lang="en-US" sz="2150" dirty="0">
                <a:hlinkClick r:id="rId3"/>
              </a:rPr>
              <a:t>www.ctb.com/ga</a:t>
            </a:r>
            <a:endParaRPr lang="en-US" sz="2150" dirty="0"/>
          </a:p>
          <a:p>
            <a:pPr marL="342900" indent="-342900">
              <a:lnSpc>
                <a:spcPct val="90000"/>
              </a:lnSpc>
              <a:spcBef>
                <a:spcPts val="400"/>
              </a:spcBef>
              <a:buFontTx/>
              <a:buChar char="•"/>
              <a:defRPr/>
            </a:pPr>
            <a:r>
              <a:rPr lang="en-US" sz="2150" dirty="0"/>
              <a:t>Student Test Booklets are presorted into class packs of 20 and 5 and must remain in their shrink-wrapped packages as late as possible to avoid security concerns until the first day of testing.  The only exception is where a pack must be broken to count out for a class when an intact package is not sufficient or to create read-aloud groups of the same form.  In those cases, this must occur as late as possible to avoid security concerns</a:t>
            </a:r>
          </a:p>
          <a:p>
            <a:pPr marL="342900" indent="-342900">
              <a:lnSpc>
                <a:spcPct val="90000"/>
              </a:lnSpc>
              <a:spcBef>
                <a:spcPts val="400"/>
              </a:spcBef>
              <a:buFontTx/>
              <a:buChar char="•"/>
              <a:defRPr/>
            </a:pPr>
            <a:r>
              <a:rPr lang="en-US" sz="2150" dirty="0" smtClean="0">
                <a:latin typeface="+mn-lt"/>
              </a:rPr>
              <a:t>Security </a:t>
            </a:r>
            <a:r>
              <a:rPr lang="en-US" sz="2150" dirty="0">
                <a:latin typeface="+mn-lt"/>
              </a:rPr>
              <a:t>wafer seals on all test books </a:t>
            </a:r>
            <a:r>
              <a:rPr lang="en-US" sz="2150" dirty="0" smtClean="0">
                <a:latin typeface="+mn-lt"/>
              </a:rPr>
              <a:t>must not </a:t>
            </a:r>
            <a:r>
              <a:rPr lang="en-US" sz="2150" dirty="0">
                <a:latin typeface="+mn-lt"/>
              </a:rPr>
              <a:t>be broken until testing </a:t>
            </a:r>
            <a:r>
              <a:rPr lang="en-US" sz="2150" dirty="0" smtClean="0">
                <a:latin typeface="+mn-lt"/>
              </a:rPr>
              <a:t>begins</a:t>
            </a:r>
            <a:endParaRPr lang="en-US" sz="2150" dirty="0">
              <a:latin typeface="+mn-lt"/>
            </a:endParaRPr>
          </a:p>
        </p:txBody>
      </p:sp>
    </p:spTree>
    <p:extLst>
      <p:ext uri="{BB962C8B-B14F-4D97-AF65-F5344CB8AC3E}">
        <p14:creationId xmlns:p14="http://schemas.microsoft.com/office/powerpoint/2010/main" val="118369725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9" y="334016"/>
            <a:ext cx="6597524" cy="1325563"/>
          </a:xfrm>
        </p:spPr>
        <p:txBody>
          <a:bodyPr>
            <a:normAutofit/>
          </a:bodyPr>
          <a:lstStyle/>
          <a:p>
            <a:r>
              <a:rPr lang="en-US" sz="4000" dirty="0" smtClean="0">
                <a:solidFill>
                  <a:schemeClr val="accent6">
                    <a:lumMod val="50000"/>
                  </a:schemeClr>
                </a:solidFill>
              </a:rPr>
              <a:t>Pre-Administration</a:t>
            </a:r>
            <a:r>
              <a:rPr lang="en-US" sz="2800" dirty="0" smtClean="0">
                <a:solidFill>
                  <a:schemeClr val="accent6">
                    <a:lumMod val="50000"/>
                  </a:schemeClr>
                </a:solidFill>
              </a:rPr>
              <a:t/>
            </a:r>
            <a:br>
              <a:rPr lang="en-US" sz="2800" dirty="0" smtClean="0">
                <a:solidFill>
                  <a:schemeClr val="accent6">
                    <a:lumMod val="50000"/>
                  </a:schemeClr>
                </a:solidFill>
              </a:rPr>
            </a:br>
            <a:r>
              <a:rPr lang="en-US" sz="2800" dirty="0" smtClean="0">
                <a:solidFill>
                  <a:schemeClr val="accent6">
                    <a:lumMod val="50000"/>
                  </a:schemeClr>
                </a:solidFill>
              </a:rPr>
              <a:t>Security Considerations</a:t>
            </a:r>
            <a:endParaRPr lang="en-US" sz="2800" dirty="0">
              <a:solidFill>
                <a:schemeClr val="accent6">
                  <a:lumMod val="50000"/>
                </a:schemeClr>
              </a:solidFill>
            </a:endParaRPr>
          </a:p>
        </p:txBody>
      </p:sp>
      <p:sp>
        <p:nvSpPr>
          <p:cNvPr id="7" name="Slide Number Placeholder 6"/>
          <p:cNvSpPr>
            <a:spLocks noGrp="1"/>
          </p:cNvSpPr>
          <p:nvPr>
            <p:ph type="sldNum" sz="quarter" idx="4"/>
          </p:nvPr>
        </p:nvSpPr>
        <p:spPr>
          <a:prstGeom prst="rect">
            <a:avLst/>
          </a:prstGeom>
        </p:spPr>
        <p:txBody>
          <a:bodyPr/>
          <a:lstStyle/>
          <a:p>
            <a:pPr>
              <a:defRPr/>
            </a:pPr>
            <a:fld id="{91CA1A28-BF98-4717-A73A-D823DED6E7F0}" type="slidenum">
              <a:rPr lang="en-US" smtClean="0"/>
              <a:pPr>
                <a:defRPr/>
              </a:pPr>
              <a:t>24</a:t>
            </a:fld>
            <a:endParaRPr lang="en-US" dirty="0"/>
          </a:p>
        </p:txBody>
      </p:sp>
      <p:sp>
        <p:nvSpPr>
          <p:cNvPr id="26626"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26630" name="Rectangle 3"/>
          <p:cNvSpPr>
            <a:spLocks noChangeArrowheads="1"/>
          </p:cNvSpPr>
          <p:nvPr/>
        </p:nvSpPr>
        <p:spPr bwMode="auto">
          <a:xfrm>
            <a:off x="323088" y="2146549"/>
            <a:ext cx="8597153" cy="329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defRPr/>
            </a:pPr>
            <a:r>
              <a:rPr lang="en-US" sz="2150" b="1" dirty="0" smtClean="0"/>
              <a:t>Online</a:t>
            </a:r>
          </a:p>
          <a:p>
            <a:pPr marL="342900" indent="-342900">
              <a:lnSpc>
                <a:spcPct val="90000"/>
              </a:lnSpc>
              <a:spcBef>
                <a:spcPct val="20000"/>
              </a:spcBef>
              <a:buFont typeface="Arial" panose="020B0604020202020204" pitchFamily="34" charset="0"/>
              <a:buChar char="•"/>
              <a:defRPr/>
            </a:pPr>
            <a:r>
              <a:rPr lang="en-US" sz="2150" b="1" i="1" dirty="0"/>
              <a:t>Individual Student Test Tickets </a:t>
            </a:r>
            <a:r>
              <a:rPr lang="en-US" sz="2150" b="1" dirty="0"/>
              <a:t>and </a:t>
            </a:r>
            <a:r>
              <a:rPr lang="en-US" sz="2150" b="1" i="1" dirty="0"/>
              <a:t>Summary Test Tickets </a:t>
            </a:r>
            <a:r>
              <a:rPr lang="en-US" sz="2150" b="1" dirty="0"/>
              <a:t> are secure testing materials in the same way that test booklets are secure. </a:t>
            </a:r>
            <a:r>
              <a:rPr lang="en-US" sz="2150" dirty="0"/>
              <a:t>They should be </a:t>
            </a:r>
            <a:r>
              <a:rPr lang="en-US" sz="2150" dirty="0" smtClean="0"/>
              <a:t>signed out </a:t>
            </a:r>
            <a:r>
              <a:rPr lang="en-US" sz="2150" dirty="0"/>
              <a:t>to Examiners immediately prior to testing and </a:t>
            </a:r>
            <a:r>
              <a:rPr lang="en-US" sz="2150" dirty="0" smtClean="0"/>
              <a:t>signed back in immediately following </a:t>
            </a:r>
            <a:r>
              <a:rPr lang="en-US" sz="2150" dirty="0"/>
              <a:t>the close </a:t>
            </a:r>
            <a:r>
              <a:rPr lang="en-US" sz="2150" dirty="0" smtClean="0"/>
              <a:t>of a </a:t>
            </a:r>
            <a:r>
              <a:rPr lang="en-US" sz="2150" dirty="0"/>
              <a:t>test session</a:t>
            </a:r>
            <a:r>
              <a:rPr lang="en-US" sz="2150" dirty="0" smtClean="0"/>
              <a:t>.</a:t>
            </a:r>
            <a:endParaRPr lang="en-US" sz="2150" dirty="0"/>
          </a:p>
          <a:p>
            <a:pPr marL="342900" indent="-342900">
              <a:lnSpc>
                <a:spcPct val="90000"/>
              </a:lnSpc>
              <a:spcBef>
                <a:spcPct val="20000"/>
              </a:spcBef>
              <a:buFont typeface="Arial" panose="020B0604020202020204" pitchFamily="34" charset="0"/>
              <a:buChar char="•"/>
              <a:defRPr/>
            </a:pPr>
            <a:r>
              <a:rPr lang="en-US" sz="2150" dirty="0" smtClean="0"/>
              <a:t>TAS users with the roles of Administrator, Administrative Coordinator, Coordinator, and Proctor can at a minimum print </a:t>
            </a:r>
            <a:r>
              <a:rPr lang="en-US" sz="2150" i="1" dirty="0" smtClean="0"/>
              <a:t>Individual Student Test Tickets</a:t>
            </a:r>
            <a:r>
              <a:rPr lang="en-US" sz="2150" dirty="0" smtClean="0"/>
              <a:t> and </a:t>
            </a:r>
            <a:r>
              <a:rPr lang="en-US" sz="2150" i="1" dirty="0" smtClean="0"/>
              <a:t>Summary Test Tickets</a:t>
            </a:r>
            <a:r>
              <a:rPr lang="en-US" sz="2150" dirty="0" smtClean="0"/>
              <a:t> and thus have access to secure test material using a Student ID to log in to the Secure Testing App.</a:t>
            </a:r>
          </a:p>
          <a:p>
            <a:pPr marL="342900" indent="-342900">
              <a:lnSpc>
                <a:spcPct val="90000"/>
              </a:lnSpc>
              <a:spcBef>
                <a:spcPct val="20000"/>
              </a:spcBef>
              <a:buFont typeface="Arial" panose="020B0604020202020204" pitchFamily="34" charset="0"/>
              <a:buChar char="•"/>
              <a:defRPr/>
            </a:pPr>
            <a:endParaRPr lang="en-US" sz="2150" dirty="0" smtClean="0"/>
          </a:p>
          <a:p>
            <a:pPr marL="342900" indent="-342900">
              <a:lnSpc>
                <a:spcPct val="90000"/>
              </a:lnSpc>
              <a:spcBef>
                <a:spcPct val="20000"/>
              </a:spcBef>
              <a:buFont typeface="Arial" panose="020B0604020202020204" pitchFamily="34" charset="0"/>
              <a:buChar char="•"/>
              <a:defRPr/>
            </a:pPr>
            <a:endParaRPr lang="en-US" sz="2150" dirty="0" smtClean="0"/>
          </a:p>
        </p:txBody>
      </p:sp>
    </p:spTree>
    <p:extLst>
      <p:ext uri="{BB962C8B-B14F-4D97-AF65-F5344CB8AC3E}">
        <p14:creationId xmlns:p14="http://schemas.microsoft.com/office/powerpoint/2010/main" val="64865557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prstGeom prst="rect">
            <a:avLst/>
          </a:prstGeom>
        </p:spPr>
        <p:txBody>
          <a:bodyPr/>
          <a:lstStyle/>
          <a:p>
            <a:pPr>
              <a:defRPr/>
            </a:pPr>
            <a:fld id="{0042B503-80F1-45AB-B497-78E8B98E6F63}" type="slidenum">
              <a:rPr lang="en-US" smtClean="0"/>
              <a:pPr>
                <a:defRPr/>
              </a:pPr>
              <a:t>25</a:t>
            </a:fld>
            <a:endParaRPr lang="en-US" dirty="0"/>
          </a:p>
        </p:txBody>
      </p:sp>
      <p:sp>
        <p:nvSpPr>
          <p:cNvPr id="18434"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18435" name="Text Box 4"/>
          <p:cNvSpPr txBox="1">
            <a:spLocks noChangeArrowheads="1"/>
          </p:cNvSpPr>
          <p:nvPr/>
        </p:nvSpPr>
        <p:spPr bwMode="auto">
          <a:xfrm>
            <a:off x="990600" y="3810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23557" name="Rectangle 2"/>
          <p:cNvSpPr>
            <a:spLocks noChangeArrowheads="1"/>
          </p:cNvSpPr>
          <p:nvPr/>
        </p:nvSpPr>
        <p:spPr bwMode="auto">
          <a:xfrm>
            <a:off x="177053" y="185603"/>
            <a:ext cx="7694738" cy="1124220"/>
          </a:xfrm>
          <a:prstGeom prst="rect">
            <a:avLst/>
          </a:prstGeom>
          <a:noFill/>
          <a:ln w="9525">
            <a:noFill/>
            <a:miter lim="800000"/>
            <a:headEnd/>
            <a:tailEnd/>
          </a:ln>
        </p:spPr>
        <p:txBody>
          <a:bodyPr anchor="ctr"/>
          <a:lstStyle/>
          <a:p>
            <a:pPr>
              <a:defRPr/>
            </a:pPr>
            <a:r>
              <a:rPr lang="en-US" sz="4000" b="1" dirty="0" smtClean="0">
                <a:solidFill>
                  <a:schemeClr val="accent6">
                    <a:lumMod val="50000"/>
                  </a:schemeClr>
                </a:solidFill>
                <a:latin typeface="Arial Rounded MT Bold" panose="020F0704030504030204" pitchFamily="34" charset="0"/>
              </a:rPr>
              <a:t>Pre-Administration</a:t>
            </a:r>
          </a:p>
          <a:p>
            <a:pPr>
              <a:defRPr/>
            </a:pPr>
            <a:r>
              <a:rPr lang="en-US" sz="2800" b="1" dirty="0" smtClean="0">
                <a:solidFill>
                  <a:schemeClr val="accent6">
                    <a:lumMod val="50000"/>
                  </a:schemeClr>
                </a:solidFill>
                <a:latin typeface="Arial Rounded MT Bold" panose="020F0704030504030204" pitchFamily="34" charset="0"/>
              </a:rPr>
              <a:t>School </a:t>
            </a:r>
            <a:r>
              <a:rPr lang="en-US" sz="2800" b="1" dirty="0">
                <a:solidFill>
                  <a:schemeClr val="accent6">
                    <a:lumMod val="50000"/>
                  </a:schemeClr>
                </a:solidFill>
                <a:latin typeface="Arial Rounded MT Bold" panose="020F0704030504030204" pitchFamily="34" charset="0"/>
              </a:rPr>
              <a:t>Test Coordinator </a:t>
            </a:r>
            <a:r>
              <a:rPr lang="en-US" sz="2800" b="1" dirty="0" smtClean="0">
                <a:solidFill>
                  <a:schemeClr val="accent6">
                    <a:lumMod val="50000"/>
                  </a:schemeClr>
                </a:solidFill>
                <a:latin typeface="Arial Rounded MT Bold" panose="020F0704030504030204" pitchFamily="34" charset="0"/>
              </a:rPr>
              <a:t>Responsibilities</a:t>
            </a:r>
            <a:endParaRPr lang="en-US" sz="2800" b="1" dirty="0">
              <a:solidFill>
                <a:schemeClr val="accent6">
                  <a:lumMod val="50000"/>
                </a:schemeClr>
              </a:solidFill>
              <a:latin typeface="Arial Rounded MT Bold" panose="020F07040305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25964251"/>
              </p:ext>
            </p:extLst>
          </p:nvPr>
        </p:nvGraphicFramePr>
        <p:xfrm>
          <a:off x="190500" y="1733233"/>
          <a:ext cx="8763000" cy="4452415"/>
        </p:xfrm>
        <a:graphic>
          <a:graphicData uri="http://schemas.openxmlformats.org/drawingml/2006/table">
            <a:tbl>
              <a:tblPr firstRow="1" bandRow="1">
                <a:tableStyleId>{21E4AEA4-8DFA-4A89-87EB-49C32662AFE0}</a:tableStyleId>
              </a:tblPr>
              <a:tblGrid>
                <a:gridCol w="4381500"/>
                <a:gridCol w="4381500"/>
              </a:tblGrid>
              <a:tr h="419949">
                <a:tc>
                  <a:txBody>
                    <a:bodyPr/>
                    <a:lstStyle/>
                    <a:p>
                      <a:pPr algn="ctr"/>
                      <a:r>
                        <a:rPr lang="en-US" dirty="0" smtClean="0"/>
                        <a:t>Paper and Pencil</a:t>
                      </a:r>
                      <a:endParaRPr lang="en-US" dirty="0"/>
                    </a:p>
                  </a:txBody>
                  <a:tcPr/>
                </a:tc>
                <a:tc>
                  <a:txBody>
                    <a:bodyPr/>
                    <a:lstStyle/>
                    <a:p>
                      <a:pPr algn="ctr"/>
                      <a:r>
                        <a:rPr lang="en-US" dirty="0" smtClean="0"/>
                        <a:t>Online</a:t>
                      </a:r>
                      <a:endParaRPr lang="en-US" dirty="0"/>
                    </a:p>
                  </a:txBody>
                  <a:tcPr/>
                </a:tc>
              </a:tr>
              <a:tr h="41994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dirty="0" smtClean="0">
                          <a:latin typeface="+mn-lt"/>
                        </a:rPr>
                        <a:t>Test Coordinator’s Manual (TCM) </a:t>
                      </a:r>
                      <a:r>
                        <a:rPr lang="en-US" sz="1800" dirty="0" smtClean="0">
                          <a:latin typeface="+mn-lt"/>
                        </a:rPr>
                        <a:t>and</a:t>
                      </a:r>
                      <a:r>
                        <a:rPr lang="en-US" sz="1800" baseline="0" dirty="0" smtClean="0">
                          <a:latin typeface="+mn-lt"/>
                        </a:rPr>
                        <a:t> </a:t>
                      </a:r>
                      <a:r>
                        <a:rPr lang="en-US" sz="1800" i="1" dirty="0" smtClean="0">
                          <a:latin typeface="+mn-lt"/>
                        </a:rPr>
                        <a:t>Test Examiner’s Manuals (TEM)</a:t>
                      </a:r>
                    </a:p>
                  </a:txBody>
                  <a:tcPr/>
                </a:tc>
                <a:tc hMerge="1">
                  <a:txBody>
                    <a:bodyPr/>
                    <a:lstStyle/>
                    <a:p>
                      <a:pPr algn="ctr"/>
                      <a:endParaRPr lang="en-US" dirty="0"/>
                    </a:p>
                  </a:txBody>
                  <a:tcPr/>
                </a:tc>
              </a:tr>
              <a:tr h="42563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Organize training sessions for Test Examiners</a:t>
                      </a:r>
                    </a:p>
                  </a:txBody>
                  <a:tcPr/>
                </a:tc>
                <a:tc hMerge="1">
                  <a:txBody>
                    <a:bodyPr/>
                    <a:lstStyle/>
                    <a:p>
                      <a:endParaRPr lang="en-US"/>
                    </a:p>
                  </a:txBody>
                  <a:tcPr/>
                </a:tc>
              </a:tr>
              <a:tr h="42563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Organize training for assessment of students with accommodations</a:t>
                      </a:r>
                    </a:p>
                  </a:txBody>
                  <a:tcPr/>
                </a:tc>
                <a:tc hMerge="1">
                  <a:txBody>
                    <a:bodyPr/>
                    <a:lstStyle/>
                    <a:p>
                      <a:endParaRPr lang="en-US"/>
                    </a:p>
                  </a:txBody>
                  <a:tcPr/>
                </a:tc>
              </a:tr>
              <a:tr h="42563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Organize school security plan and monitor test administration</a:t>
                      </a:r>
                    </a:p>
                  </a:txBody>
                  <a:tcPr/>
                </a:tc>
                <a:tc hMerge="1">
                  <a:txBody>
                    <a:bodyPr/>
                    <a:lstStyle/>
                    <a:p>
                      <a:endParaRPr lang="en-US"/>
                    </a:p>
                  </a:txBody>
                  <a:tcPr/>
                </a:tc>
              </a:tr>
              <a:tr h="2335606">
                <a:tc>
                  <a:txBody>
                    <a:bodyPr/>
                    <a:lstStyle/>
                    <a:p>
                      <a:pPr marL="285750" indent="-285750">
                        <a:spcBef>
                          <a:spcPts val="400"/>
                        </a:spcBef>
                        <a:buFont typeface="Arial" panose="020B0604020202020204" pitchFamily="34" charset="0"/>
                        <a:buChar char="•"/>
                        <a:defRPr/>
                      </a:pPr>
                      <a:r>
                        <a:rPr lang="en-US" sz="1800" dirty="0" smtClean="0">
                          <a:latin typeface="+mn-lt"/>
                        </a:rPr>
                        <a:t>Receive EOG Paper and Pencil materials from </a:t>
                      </a:r>
                      <a:r>
                        <a:rPr lang="en-US" sz="1800" dirty="0" err="1" smtClean="0">
                          <a:latin typeface="+mn-lt"/>
                        </a:rPr>
                        <a:t>SysTC</a:t>
                      </a:r>
                      <a:r>
                        <a:rPr lang="en-US" sz="1800" dirty="0" smtClean="0">
                          <a:latin typeface="+mn-lt"/>
                        </a:rPr>
                        <a:t> and verify that all boxes have been received and material counts match those on the School Packing List</a:t>
                      </a:r>
                    </a:p>
                    <a:p>
                      <a:pPr marL="285750" indent="-285750">
                        <a:spcBef>
                          <a:spcPts val="400"/>
                        </a:spcBef>
                        <a:buFont typeface="Arial" panose="020B0604020202020204" pitchFamily="34" charset="0"/>
                        <a:buChar char="•"/>
                        <a:defRPr/>
                      </a:pPr>
                      <a:r>
                        <a:rPr lang="en-US" sz="1800" dirty="0" smtClean="0">
                          <a:latin typeface="+mn-lt"/>
                        </a:rPr>
                        <a:t>Notify System Test Coordinator if additional materials are required</a:t>
                      </a:r>
                    </a:p>
                    <a:p>
                      <a:endParaRPr lang="en-US" dirty="0"/>
                    </a:p>
                  </a:txBody>
                  <a:tcPr/>
                </a:tc>
                <a:tc>
                  <a:txBody>
                    <a:bodyPr/>
                    <a:lstStyle/>
                    <a:p>
                      <a:pPr marL="285750" indent="-285750">
                        <a:buFont typeface="Arial" panose="020B0604020202020204" pitchFamily="34" charset="0"/>
                        <a:buChar char="•"/>
                      </a:pPr>
                      <a:r>
                        <a:rPr lang="en-US" dirty="0" smtClean="0"/>
                        <a:t>Manage students and test sessions in the </a:t>
                      </a:r>
                      <a:r>
                        <a:rPr lang="en-US" i="0" dirty="0" smtClean="0"/>
                        <a:t>Test Administration System (TAS)</a:t>
                      </a:r>
                    </a:p>
                    <a:p>
                      <a:pPr marL="285750" indent="-285750">
                        <a:buFont typeface="Arial" panose="020B0604020202020204" pitchFamily="34" charset="0"/>
                        <a:buChar char="•"/>
                      </a:pPr>
                      <a:r>
                        <a:rPr lang="en-US" i="0" dirty="0" smtClean="0"/>
                        <a:t>Assign</a:t>
                      </a:r>
                      <a:r>
                        <a:rPr lang="en-US" i="0" baseline="0" dirty="0" smtClean="0"/>
                        <a:t> and code accommodations in TAS</a:t>
                      </a:r>
                      <a:endParaRPr lang="en-US" i="0" dirty="0" smtClean="0"/>
                    </a:p>
                    <a:p>
                      <a:pPr marL="285750" indent="-285750">
                        <a:buFont typeface="Arial" panose="020B0604020202020204" pitchFamily="34" charset="0"/>
                        <a:buChar char="•"/>
                      </a:pPr>
                      <a:r>
                        <a:rPr lang="en-US" i="0" dirty="0" smtClean="0"/>
                        <a:t>Print and sort by testing location </a:t>
                      </a:r>
                      <a:r>
                        <a:rPr lang="en-US" i="1" dirty="0" smtClean="0"/>
                        <a:t>Individual</a:t>
                      </a:r>
                      <a:r>
                        <a:rPr lang="en-US" i="1" baseline="0" dirty="0" smtClean="0"/>
                        <a:t> Student Test Tickets</a:t>
                      </a:r>
                      <a:r>
                        <a:rPr lang="en-US" i="0" baseline="0" dirty="0" smtClean="0"/>
                        <a:t> and </a:t>
                      </a:r>
                      <a:r>
                        <a:rPr lang="en-US" i="1" baseline="0" dirty="0" smtClean="0"/>
                        <a:t>Summary Test Tickets</a:t>
                      </a:r>
                    </a:p>
                  </a:txBody>
                  <a:tcPr/>
                </a:tc>
              </a:tr>
            </a:tbl>
          </a:graphicData>
        </a:graphic>
      </p:graphicFrame>
    </p:spTree>
    <p:extLst>
      <p:ext uri="{BB962C8B-B14F-4D97-AF65-F5344CB8AC3E}">
        <p14:creationId xmlns:p14="http://schemas.microsoft.com/office/powerpoint/2010/main" val="100228117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64592"/>
            <a:ext cx="6737733" cy="938067"/>
          </a:xfrm>
        </p:spPr>
        <p:txBody>
          <a:bodyPr>
            <a:normAutofit fontScale="90000"/>
          </a:bodyPr>
          <a:lstStyle/>
          <a:p>
            <a:r>
              <a:rPr lang="en-US" sz="4000" dirty="0" smtClean="0">
                <a:solidFill>
                  <a:schemeClr val="accent6">
                    <a:lumMod val="50000"/>
                  </a:schemeClr>
                </a:solidFill>
              </a:rPr>
              <a:t>Pre-Administration</a:t>
            </a:r>
            <a:r>
              <a:rPr lang="en-US" sz="2800" dirty="0" smtClean="0">
                <a:solidFill>
                  <a:schemeClr val="accent6">
                    <a:lumMod val="50000"/>
                  </a:schemeClr>
                </a:solidFill>
              </a:rPr>
              <a:t/>
            </a:r>
            <a:br>
              <a:rPr lang="en-US" sz="2800" dirty="0" smtClean="0">
                <a:solidFill>
                  <a:schemeClr val="accent6">
                    <a:lumMod val="50000"/>
                  </a:schemeClr>
                </a:solidFill>
              </a:rPr>
            </a:br>
            <a:r>
              <a:rPr lang="en-US" sz="2800" dirty="0" smtClean="0">
                <a:solidFill>
                  <a:schemeClr val="accent6">
                    <a:lumMod val="50000"/>
                  </a:schemeClr>
                </a:solidFill>
              </a:rPr>
              <a:t>Materials Distribution to Schools</a:t>
            </a:r>
            <a:endParaRPr lang="en-US" dirty="0">
              <a:solidFill>
                <a:schemeClr val="accent6">
                  <a:lumMod val="50000"/>
                </a:schemeClr>
              </a:solidFill>
            </a:endParaRPr>
          </a:p>
        </p:txBody>
      </p:sp>
      <p:sp>
        <p:nvSpPr>
          <p:cNvPr id="7" name="Slide Number Placeholder 6"/>
          <p:cNvSpPr>
            <a:spLocks noGrp="1"/>
          </p:cNvSpPr>
          <p:nvPr>
            <p:ph type="sldNum" sz="quarter" idx="4"/>
          </p:nvPr>
        </p:nvSpPr>
        <p:spPr>
          <a:prstGeom prst="rect">
            <a:avLst/>
          </a:prstGeom>
        </p:spPr>
        <p:txBody>
          <a:bodyPr/>
          <a:lstStyle/>
          <a:p>
            <a:pPr>
              <a:defRPr/>
            </a:pPr>
            <a:fld id="{1D5E1A1C-595B-4D6B-B0A5-68A9C3A98FF2}" type="slidenum">
              <a:rPr lang="en-US" smtClean="0"/>
              <a:pPr>
                <a:defRPr/>
              </a:pPr>
              <a:t>26</a:t>
            </a:fld>
            <a:endParaRPr lang="en-US" dirty="0"/>
          </a:p>
        </p:txBody>
      </p:sp>
      <p:sp>
        <p:nvSpPr>
          <p:cNvPr id="25602"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25603" name="Text Box 4"/>
          <p:cNvSpPr txBox="1">
            <a:spLocks noChangeArrowheads="1"/>
          </p:cNvSpPr>
          <p:nvPr/>
        </p:nvSpPr>
        <p:spPr bwMode="auto">
          <a:xfrm>
            <a:off x="990600" y="3810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25606" name="Rectangle 3"/>
          <p:cNvSpPr>
            <a:spLocks noChangeArrowheads="1"/>
          </p:cNvSpPr>
          <p:nvPr/>
        </p:nvSpPr>
        <p:spPr bwMode="auto">
          <a:xfrm>
            <a:off x="437322" y="1319067"/>
            <a:ext cx="8382000" cy="482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ct val="20000"/>
              </a:spcBef>
              <a:defRPr/>
            </a:pPr>
            <a:r>
              <a:rPr lang="en-US" sz="2300" b="1" dirty="0" smtClean="0">
                <a:latin typeface="+mn-lt"/>
              </a:rPr>
              <a:t>Paper and Pencil</a:t>
            </a:r>
          </a:p>
          <a:p>
            <a:pPr marL="342900" indent="-342900">
              <a:lnSpc>
                <a:spcPct val="90000"/>
              </a:lnSpc>
              <a:spcBef>
                <a:spcPct val="20000"/>
              </a:spcBef>
              <a:buFontTx/>
              <a:buChar char="•"/>
              <a:defRPr/>
            </a:pPr>
            <a:r>
              <a:rPr lang="en-US" sz="2300" dirty="0" smtClean="0">
                <a:latin typeface="+mn-lt"/>
              </a:rPr>
              <a:t>School </a:t>
            </a:r>
            <a:r>
              <a:rPr lang="en-US" sz="2300" dirty="0">
                <a:latin typeface="+mn-lt"/>
              </a:rPr>
              <a:t>Test Coordinators </a:t>
            </a:r>
          </a:p>
          <a:p>
            <a:pPr marL="742950" lvl="1" indent="-285750">
              <a:lnSpc>
                <a:spcPct val="90000"/>
              </a:lnSpc>
              <a:spcBef>
                <a:spcPct val="20000"/>
              </a:spcBef>
              <a:buFontTx/>
              <a:buChar char="–"/>
              <a:defRPr/>
            </a:pPr>
            <a:r>
              <a:rPr lang="en-US" sz="1700" dirty="0">
                <a:latin typeface="+mn-lt"/>
              </a:rPr>
              <a:t>Complete School Inventory Checklist provided in </a:t>
            </a:r>
            <a:r>
              <a:rPr lang="en-US" sz="1700" i="1" dirty="0">
                <a:latin typeface="+mn-lt"/>
              </a:rPr>
              <a:t>TCM</a:t>
            </a:r>
            <a:r>
              <a:rPr lang="en-US" sz="1700" dirty="0">
                <a:latin typeface="+mn-lt"/>
              </a:rPr>
              <a:t> on page </a:t>
            </a:r>
            <a:r>
              <a:rPr lang="en-US" sz="1700" dirty="0" smtClean="0"/>
              <a:t>48</a:t>
            </a:r>
            <a:r>
              <a:rPr lang="en-US" sz="1700" dirty="0" smtClean="0">
                <a:latin typeface="+mn-lt"/>
              </a:rPr>
              <a:t>; when School Testing Coordinators verify their school’s packing list, a signed copy should be provided to the System Test Coordinator</a:t>
            </a:r>
            <a:endParaRPr lang="en-US" sz="1700" dirty="0">
              <a:latin typeface="+mn-lt"/>
            </a:endParaRPr>
          </a:p>
          <a:p>
            <a:pPr marL="342900" indent="-342900">
              <a:lnSpc>
                <a:spcPct val="90000"/>
              </a:lnSpc>
              <a:spcBef>
                <a:spcPct val="20000"/>
              </a:spcBef>
              <a:buFontTx/>
              <a:buChar char="•"/>
              <a:defRPr/>
            </a:pPr>
            <a:r>
              <a:rPr lang="en-US" sz="2300" dirty="0">
                <a:latin typeface="+mn-lt"/>
              </a:rPr>
              <a:t>Boxes are labeled for each School and include:</a:t>
            </a:r>
            <a:endParaRPr lang="en-US" sz="2300" u="sng" dirty="0">
              <a:latin typeface="+mn-lt"/>
            </a:endParaRPr>
          </a:p>
          <a:p>
            <a:pPr marL="742950" lvl="1" indent="-285750">
              <a:lnSpc>
                <a:spcPct val="90000"/>
              </a:lnSpc>
              <a:spcBef>
                <a:spcPct val="20000"/>
              </a:spcBef>
              <a:buFontTx/>
              <a:buChar char="–"/>
              <a:defRPr/>
            </a:pPr>
            <a:r>
              <a:rPr lang="en-US" sz="1700" dirty="0">
                <a:latin typeface="+mn-lt"/>
              </a:rPr>
              <a:t>School Packing List and School Security Checklist</a:t>
            </a:r>
          </a:p>
          <a:p>
            <a:pPr marL="742950" lvl="1" indent="-285750">
              <a:lnSpc>
                <a:spcPct val="90000"/>
              </a:lnSpc>
              <a:spcBef>
                <a:spcPct val="20000"/>
              </a:spcBef>
              <a:buFontTx/>
              <a:buChar char="–"/>
              <a:defRPr/>
            </a:pPr>
            <a:r>
              <a:rPr lang="en-US" sz="1700" dirty="0">
                <a:latin typeface="+mn-lt"/>
              </a:rPr>
              <a:t>School/Group Lists</a:t>
            </a:r>
          </a:p>
          <a:p>
            <a:pPr marL="742950" lvl="1" indent="-285750">
              <a:lnSpc>
                <a:spcPct val="90000"/>
              </a:lnSpc>
              <a:spcBef>
                <a:spcPct val="20000"/>
              </a:spcBef>
              <a:buFontTx/>
              <a:buChar char="–"/>
              <a:defRPr/>
            </a:pPr>
            <a:r>
              <a:rPr lang="en-US" sz="1700" dirty="0">
                <a:latin typeface="+mn-lt"/>
              </a:rPr>
              <a:t>Group Information </a:t>
            </a:r>
            <a:r>
              <a:rPr lang="en-US" sz="1700" dirty="0" smtClean="0">
                <a:latin typeface="+mn-lt"/>
              </a:rPr>
              <a:t>Sheets</a:t>
            </a:r>
            <a:endParaRPr lang="en-US" sz="1700" dirty="0">
              <a:latin typeface="+mn-lt"/>
            </a:endParaRPr>
          </a:p>
          <a:p>
            <a:pPr marL="742950" lvl="1" indent="-285750">
              <a:lnSpc>
                <a:spcPct val="90000"/>
              </a:lnSpc>
              <a:spcBef>
                <a:spcPct val="20000"/>
              </a:spcBef>
              <a:buFontTx/>
              <a:buChar char="–"/>
              <a:defRPr/>
            </a:pPr>
            <a:r>
              <a:rPr lang="en-US" sz="1700" i="1" dirty="0">
                <a:latin typeface="+mn-lt"/>
              </a:rPr>
              <a:t>Test Coordinator’s Manuals </a:t>
            </a:r>
            <a:r>
              <a:rPr lang="en-US" sz="1700" dirty="0">
                <a:latin typeface="+mn-lt"/>
              </a:rPr>
              <a:t>and </a:t>
            </a:r>
            <a:r>
              <a:rPr lang="en-US" sz="1700" i="1" dirty="0">
                <a:latin typeface="+mn-lt"/>
              </a:rPr>
              <a:t>Test Examiner’s Manuals</a:t>
            </a:r>
          </a:p>
          <a:p>
            <a:pPr marL="742950" lvl="1" indent="-285750">
              <a:lnSpc>
                <a:spcPct val="90000"/>
              </a:lnSpc>
              <a:spcBef>
                <a:spcPct val="20000"/>
              </a:spcBef>
              <a:buFontTx/>
              <a:buChar char="–"/>
              <a:defRPr/>
            </a:pPr>
            <a:r>
              <a:rPr lang="en-US" sz="1700" dirty="0">
                <a:latin typeface="+mn-lt"/>
              </a:rPr>
              <a:t>Test booklets and answer sheets</a:t>
            </a:r>
          </a:p>
          <a:p>
            <a:pPr marL="742950" lvl="1" indent="-285750">
              <a:lnSpc>
                <a:spcPct val="90000"/>
              </a:lnSpc>
              <a:spcBef>
                <a:spcPct val="20000"/>
              </a:spcBef>
              <a:buFontTx/>
              <a:buChar char="–"/>
              <a:defRPr/>
            </a:pPr>
            <a:r>
              <a:rPr lang="en-US" sz="1700" dirty="0">
                <a:latin typeface="+mn-lt"/>
              </a:rPr>
              <a:t>Stack Cover Cards and paper bands</a:t>
            </a:r>
          </a:p>
          <a:p>
            <a:pPr marL="342900" indent="-342900">
              <a:lnSpc>
                <a:spcPct val="90000"/>
              </a:lnSpc>
              <a:spcBef>
                <a:spcPct val="20000"/>
              </a:spcBef>
              <a:buFontTx/>
              <a:buChar char="•"/>
              <a:defRPr/>
            </a:pPr>
            <a:r>
              <a:rPr lang="en-US" sz="2300" dirty="0">
                <a:latin typeface="+mn-lt"/>
              </a:rPr>
              <a:t>Schools receive an overage of materials </a:t>
            </a:r>
          </a:p>
          <a:p>
            <a:pPr marL="742950" lvl="1" indent="-285750">
              <a:lnSpc>
                <a:spcPct val="90000"/>
              </a:lnSpc>
              <a:spcBef>
                <a:spcPct val="20000"/>
              </a:spcBef>
              <a:buFontTx/>
              <a:buChar char="–"/>
              <a:defRPr/>
            </a:pPr>
            <a:r>
              <a:rPr lang="en-US" sz="1700" dirty="0">
                <a:latin typeface="+mn-lt"/>
              </a:rPr>
              <a:t>If additional materials are needed, School Test Coordinators contact the System Test Coordinator</a:t>
            </a:r>
          </a:p>
          <a:p>
            <a:pPr marL="342900" indent="-342900">
              <a:lnSpc>
                <a:spcPct val="90000"/>
              </a:lnSpc>
              <a:spcBef>
                <a:spcPct val="20000"/>
              </a:spcBef>
              <a:buFontTx/>
              <a:buChar char="•"/>
              <a:defRPr/>
            </a:pPr>
            <a:r>
              <a:rPr lang="en-US" sz="2300" dirty="0">
                <a:latin typeface="+mn-lt"/>
              </a:rPr>
              <a:t>Retain boxes for return shipping</a:t>
            </a:r>
          </a:p>
        </p:txBody>
      </p:sp>
    </p:spTree>
    <p:extLst>
      <p:ext uri="{BB962C8B-B14F-4D97-AF65-F5344CB8AC3E}">
        <p14:creationId xmlns:p14="http://schemas.microsoft.com/office/powerpoint/2010/main" val="209435058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64592"/>
            <a:ext cx="6737733" cy="1453537"/>
          </a:xfrm>
        </p:spPr>
        <p:txBody>
          <a:bodyPr>
            <a:normAutofit/>
          </a:bodyPr>
          <a:lstStyle/>
          <a:p>
            <a:r>
              <a:rPr lang="en-US" sz="4000" dirty="0" smtClean="0">
                <a:solidFill>
                  <a:schemeClr val="accent6">
                    <a:lumMod val="50000"/>
                  </a:schemeClr>
                </a:solidFill>
              </a:rPr>
              <a:t>Pre-Administration</a:t>
            </a:r>
            <a:r>
              <a:rPr lang="en-US" sz="2800" dirty="0" smtClean="0">
                <a:solidFill>
                  <a:schemeClr val="accent6">
                    <a:lumMod val="50000"/>
                  </a:schemeClr>
                </a:solidFill>
              </a:rPr>
              <a:t/>
            </a:r>
            <a:br>
              <a:rPr lang="en-US" sz="2800" dirty="0" smtClean="0">
                <a:solidFill>
                  <a:schemeClr val="accent6">
                    <a:lumMod val="50000"/>
                  </a:schemeClr>
                </a:solidFill>
              </a:rPr>
            </a:br>
            <a:r>
              <a:rPr lang="en-US" sz="2800" dirty="0" smtClean="0">
                <a:solidFill>
                  <a:schemeClr val="accent6">
                    <a:lumMod val="50000"/>
                  </a:schemeClr>
                </a:solidFill>
              </a:rPr>
              <a:t>Materials Distribution to Schools</a:t>
            </a:r>
            <a:endParaRPr lang="en-US" sz="2800" dirty="0">
              <a:solidFill>
                <a:schemeClr val="accent6">
                  <a:lumMod val="50000"/>
                </a:schemeClr>
              </a:solidFill>
            </a:endParaRPr>
          </a:p>
        </p:txBody>
      </p:sp>
      <p:sp>
        <p:nvSpPr>
          <p:cNvPr id="7" name="Slide Number Placeholder 6"/>
          <p:cNvSpPr>
            <a:spLocks noGrp="1"/>
          </p:cNvSpPr>
          <p:nvPr>
            <p:ph type="sldNum" sz="quarter" idx="4"/>
          </p:nvPr>
        </p:nvSpPr>
        <p:spPr>
          <a:prstGeom prst="rect">
            <a:avLst/>
          </a:prstGeom>
        </p:spPr>
        <p:txBody>
          <a:bodyPr/>
          <a:lstStyle/>
          <a:p>
            <a:pPr>
              <a:defRPr/>
            </a:pPr>
            <a:fld id="{1D5E1A1C-595B-4D6B-B0A5-68A9C3A98FF2}" type="slidenum">
              <a:rPr lang="en-US" smtClean="0"/>
              <a:pPr>
                <a:defRPr/>
              </a:pPr>
              <a:t>27</a:t>
            </a:fld>
            <a:endParaRPr lang="en-US" dirty="0"/>
          </a:p>
        </p:txBody>
      </p:sp>
      <p:sp>
        <p:nvSpPr>
          <p:cNvPr id="25602"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25603" name="Text Box 4"/>
          <p:cNvSpPr txBox="1">
            <a:spLocks noChangeArrowheads="1"/>
          </p:cNvSpPr>
          <p:nvPr/>
        </p:nvSpPr>
        <p:spPr bwMode="auto">
          <a:xfrm>
            <a:off x="990600" y="3810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25606" name="Rectangle 3"/>
          <p:cNvSpPr>
            <a:spLocks noChangeArrowheads="1"/>
          </p:cNvSpPr>
          <p:nvPr/>
        </p:nvSpPr>
        <p:spPr bwMode="auto">
          <a:xfrm>
            <a:off x="493776" y="2416672"/>
            <a:ext cx="8382000" cy="119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ct val="20000"/>
              </a:spcBef>
              <a:defRPr/>
            </a:pPr>
            <a:r>
              <a:rPr lang="en-US" sz="2300" b="1" dirty="0" smtClean="0">
                <a:latin typeface="+mn-lt"/>
              </a:rPr>
              <a:t>Online</a:t>
            </a:r>
          </a:p>
          <a:p>
            <a:pPr marL="342900" indent="-342900">
              <a:lnSpc>
                <a:spcPct val="90000"/>
              </a:lnSpc>
              <a:spcBef>
                <a:spcPct val="20000"/>
              </a:spcBef>
              <a:buFontTx/>
              <a:buChar char="•"/>
              <a:defRPr/>
            </a:pPr>
            <a:r>
              <a:rPr lang="en-US" sz="2300" dirty="0" smtClean="0">
                <a:latin typeface="+mn-lt"/>
              </a:rPr>
              <a:t>School </a:t>
            </a:r>
            <a:r>
              <a:rPr lang="en-US" sz="2300" dirty="0">
                <a:latin typeface="+mn-lt"/>
              </a:rPr>
              <a:t>Test Coordinators </a:t>
            </a:r>
            <a:endParaRPr lang="en-US" sz="2300" dirty="0" smtClean="0">
              <a:latin typeface="+mn-lt"/>
            </a:endParaRPr>
          </a:p>
          <a:p>
            <a:pPr marL="800100" lvl="1" indent="-342900">
              <a:lnSpc>
                <a:spcPct val="90000"/>
              </a:lnSpc>
              <a:spcBef>
                <a:spcPct val="20000"/>
              </a:spcBef>
              <a:buFont typeface="Calibri" panose="020F0502020204030204" pitchFamily="34" charset="0"/>
              <a:buChar char="–"/>
              <a:defRPr/>
            </a:pPr>
            <a:r>
              <a:rPr lang="en-US" sz="2400" i="1" dirty="0"/>
              <a:t>Test Coordinator’s Manuals </a:t>
            </a:r>
            <a:r>
              <a:rPr lang="en-US" sz="2400" dirty="0"/>
              <a:t>and </a:t>
            </a:r>
            <a:r>
              <a:rPr lang="en-US" sz="2400" i="1" dirty="0" smtClean="0"/>
              <a:t>Online </a:t>
            </a:r>
            <a:r>
              <a:rPr lang="en-US" sz="2400" i="1" dirty="0"/>
              <a:t>Examiner’s Manuals</a:t>
            </a:r>
          </a:p>
          <a:p>
            <a:pPr marL="800100" lvl="1" indent="-342900">
              <a:lnSpc>
                <a:spcPct val="90000"/>
              </a:lnSpc>
              <a:spcBef>
                <a:spcPct val="20000"/>
              </a:spcBef>
              <a:buFont typeface="Calibri" panose="020F0502020204030204" pitchFamily="34" charset="0"/>
              <a:buChar char="–"/>
              <a:defRPr/>
            </a:pPr>
            <a:endParaRPr lang="en-US" sz="2300" dirty="0">
              <a:latin typeface="+mn-lt"/>
            </a:endParaRPr>
          </a:p>
        </p:txBody>
      </p:sp>
    </p:spTree>
    <p:extLst>
      <p:ext uri="{BB962C8B-B14F-4D97-AF65-F5344CB8AC3E}">
        <p14:creationId xmlns:p14="http://schemas.microsoft.com/office/powerpoint/2010/main" val="227638057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93087" y="164592"/>
            <a:ext cx="6316630" cy="1067860"/>
          </a:xfrm>
        </p:spPr>
        <p:txBody>
          <a:bodyPr>
            <a:normAutofit/>
          </a:bodyPr>
          <a:lstStyle/>
          <a:p>
            <a:pPr eaLnBrk="1" hangingPunct="1">
              <a:defRPr/>
            </a:pPr>
            <a:r>
              <a:rPr lang="en-US" sz="4000" dirty="0" smtClean="0">
                <a:solidFill>
                  <a:schemeClr val="accent6">
                    <a:lumMod val="50000"/>
                  </a:schemeClr>
                </a:solidFill>
              </a:rPr>
              <a:t>Pre-Administration</a:t>
            </a:r>
            <a:br>
              <a:rPr lang="en-US" sz="4000" dirty="0" smtClean="0">
                <a:solidFill>
                  <a:schemeClr val="accent6">
                    <a:lumMod val="50000"/>
                  </a:schemeClr>
                </a:solidFill>
              </a:rPr>
            </a:br>
            <a:r>
              <a:rPr lang="en-US" sz="2800" dirty="0" smtClean="0">
                <a:solidFill>
                  <a:schemeClr val="accent6">
                    <a:lumMod val="50000"/>
                  </a:schemeClr>
                </a:solidFill>
              </a:rPr>
              <a:t>Examiner Training</a:t>
            </a:r>
            <a:endParaRPr lang="en-US" dirty="0" smtClean="0">
              <a:solidFill>
                <a:schemeClr val="accent6">
                  <a:lumMod val="50000"/>
                </a:schemeClr>
              </a:solidFill>
            </a:endParaRPr>
          </a:p>
        </p:txBody>
      </p:sp>
      <p:sp>
        <p:nvSpPr>
          <p:cNvPr id="4" name="Slide Number Placeholder 3"/>
          <p:cNvSpPr>
            <a:spLocks noGrp="1"/>
          </p:cNvSpPr>
          <p:nvPr>
            <p:ph type="sldNum" sz="quarter" idx="4"/>
          </p:nvPr>
        </p:nvSpPr>
        <p:spPr>
          <a:prstGeom prst="rect">
            <a:avLst/>
          </a:prstGeom>
        </p:spPr>
        <p:txBody>
          <a:bodyPr/>
          <a:lstStyle/>
          <a:p>
            <a:pPr>
              <a:defRPr/>
            </a:pPr>
            <a:fld id="{12B0741E-9546-4FE6-9307-BCD68AB0C83D}" type="slidenum">
              <a:rPr lang="en-US" smtClean="0"/>
              <a:pPr>
                <a:defRPr/>
              </a:pPr>
              <a:t>28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502669430"/>
              </p:ext>
            </p:extLst>
          </p:nvPr>
        </p:nvGraphicFramePr>
        <p:xfrm>
          <a:off x="121023" y="1652494"/>
          <a:ext cx="8875058" cy="4559132"/>
        </p:xfrm>
        <a:graphic>
          <a:graphicData uri="http://schemas.openxmlformats.org/drawingml/2006/table">
            <a:tbl>
              <a:tblPr firstRow="1" bandRow="1">
                <a:tableStyleId>{21E4AEA4-8DFA-4A89-87EB-49C32662AFE0}</a:tableStyleId>
              </a:tblPr>
              <a:tblGrid>
                <a:gridCol w="4437529"/>
                <a:gridCol w="4437529"/>
              </a:tblGrid>
              <a:tr h="359186">
                <a:tc>
                  <a:txBody>
                    <a:bodyPr/>
                    <a:lstStyle/>
                    <a:p>
                      <a:pPr algn="ctr"/>
                      <a:r>
                        <a:rPr lang="en-US" dirty="0" smtClean="0"/>
                        <a:t>Paper</a:t>
                      </a:r>
                      <a:r>
                        <a:rPr lang="en-US" baseline="0" dirty="0" smtClean="0"/>
                        <a:t> and Pencil</a:t>
                      </a:r>
                      <a:endParaRPr lang="en-US" dirty="0"/>
                    </a:p>
                  </a:txBody>
                  <a:tcPr/>
                </a:tc>
                <a:tc>
                  <a:txBody>
                    <a:bodyPr/>
                    <a:lstStyle/>
                    <a:p>
                      <a:pPr algn="ctr"/>
                      <a:r>
                        <a:rPr lang="en-US" dirty="0" smtClean="0"/>
                        <a:t>Online</a:t>
                      </a:r>
                      <a:endParaRPr lang="en-US" dirty="0"/>
                    </a:p>
                  </a:txBody>
                  <a:tcPr/>
                </a:tc>
              </a:tr>
              <a:tr h="69376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50" dirty="0" smtClean="0"/>
                        <a:t>Train School Test Coordinators from the </a:t>
                      </a:r>
                      <a:r>
                        <a:rPr lang="en-US" sz="1750" b="1" dirty="0" smtClean="0"/>
                        <a:t>Administering the Tests</a:t>
                      </a:r>
                      <a:r>
                        <a:rPr lang="en-US" sz="1750" dirty="0" smtClean="0"/>
                        <a:t> section Georgia Milestones </a:t>
                      </a:r>
                      <a:r>
                        <a:rPr lang="en-US" sz="1750" i="1" dirty="0" smtClean="0"/>
                        <a:t>Paper and Pencil or Online Examiner’s Manual (TEM)</a:t>
                      </a:r>
                      <a:endParaRPr lang="en-US" sz="1750" dirty="0" smtClean="0"/>
                    </a:p>
                  </a:txBody>
                  <a:tcPr/>
                </a:tc>
                <a:tc hMerge="1">
                  <a:txBody>
                    <a:bodyPr/>
                    <a:lstStyle/>
                    <a:p>
                      <a:endParaRPr lang="en-US" dirty="0"/>
                    </a:p>
                  </a:txBody>
                  <a:tcPr/>
                </a:tc>
              </a:tr>
              <a:tr h="659589">
                <a:tc gridSpan="2">
                  <a:txBody>
                    <a:bodyPr/>
                    <a:lstStyle/>
                    <a:p>
                      <a:pPr algn="ctr"/>
                      <a:r>
                        <a:rPr lang="en-US" sz="1750" dirty="0" smtClean="0"/>
                        <a:t>Ideally, School Test Coordinators train examiners from the copy of </a:t>
                      </a:r>
                      <a:r>
                        <a:rPr lang="en-US" sz="1750" i="1" dirty="0" smtClean="0"/>
                        <a:t>the TEM</a:t>
                      </a:r>
                      <a:r>
                        <a:rPr lang="en-US" sz="1750" dirty="0" smtClean="0"/>
                        <a:t> that examiner uses to test (make electronic version available if training is prior to receipt of materials)</a:t>
                      </a:r>
                      <a:endParaRPr lang="en-US" sz="1750" dirty="0"/>
                    </a:p>
                  </a:txBody>
                  <a:tcPr/>
                </a:tc>
                <a:tc hMerge="1">
                  <a:txBody>
                    <a:bodyPr/>
                    <a:lstStyle/>
                    <a:p>
                      <a:endParaRPr lang="en-US"/>
                    </a:p>
                  </a:txBody>
                  <a:tcPr/>
                </a:tc>
              </a:tr>
              <a:tr h="37743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50" dirty="0" smtClean="0"/>
                        <a:t>Examiners should sign a roster verifying they attended training </a:t>
                      </a:r>
                    </a:p>
                  </a:txBody>
                  <a:tcPr anchor="ctr"/>
                </a:tc>
                <a:tc hMerge="1">
                  <a:txBody>
                    <a:bodyPr/>
                    <a:lstStyle/>
                    <a:p>
                      <a:endParaRPr lang="en-US"/>
                    </a:p>
                  </a:txBody>
                  <a:tcPr/>
                </a:tc>
              </a:tr>
              <a:tr h="65958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50" dirty="0" smtClean="0"/>
                        <a:t>Examiners must certify on the </a:t>
                      </a:r>
                      <a:r>
                        <a:rPr lang="en-US" sz="1750" i="1" dirty="0" smtClean="0"/>
                        <a:t>Examiner’s Certificate</a:t>
                      </a:r>
                      <a:r>
                        <a:rPr lang="en-US" sz="1750" dirty="0" smtClean="0"/>
                        <a:t> that prior to the  first testing session, the </a:t>
                      </a:r>
                      <a:r>
                        <a:rPr lang="en-US" sz="1750" i="1" dirty="0" smtClean="0"/>
                        <a:t>TEM </a:t>
                      </a:r>
                      <a:r>
                        <a:rPr lang="en-US" sz="1750" dirty="0" smtClean="0"/>
                        <a:t>was thoroughly reviewed; make examiners aware of options for accessing </a:t>
                      </a:r>
                      <a:r>
                        <a:rPr lang="en-US" sz="1750" i="1" dirty="0" smtClean="0"/>
                        <a:t>TEM</a:t>
                      </a:r>
                      <a:endParaRPr lang="en-US" sz="1750" dirty="0" smtClean="0"/>
                    </a:p>
                  </a:txBody>
                  <a:tcPr/>
                </a:tc>
                <a:tc hMerge="1">
                  <a:txBody>
                    <a:bodyPr/>
                    <a:lstStyle/>
                    <a:p>
                      <a:endParaRPr lang="en-US"/>
                    </a:p>
                  </a:txBody>
                  <a:tcPr/>
                </a:tc>
              </a:tr>
              <a:tr h="37805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50" dirty="0" smtClean="0"/>
                        <a:t>Confirm that examiners understand that timing varies for each EOG subject area</a:t>
                      </a:r>
                    </a:p>
                  </a:txBody>
                  <a:tcPr/>
                </a:tc>
                <a:tc hMerge="1">
                  <a:txBody>
                    <a:bodyPr/>
                    <a:lstStyle/>
                    <a:p>
                      <a:endParaRPr lang="en-US"/>
                    </a:p>
                  </a:txBody>
                  <a:tcPr/>
                </a:tc>
              </a:tr>
              <a:tr h="1222652">
                <a:tc>
                  <a:txBody>
                    <a:bodyPr/>
                    <a:lstStyle/>
                    <a:p>
                      <a:endParaRPr lang="en-US" sz="1750" dirty="0"/>
                    </a:p>
                  </a:txBody>
                  <a:tcPr/>
                </a:tc>
                <a:tc>
                  <a:txBody>
                    <a:bodyPr/>
                    <a:lstStyle/>
                    <a:p>
                      <a:pPr marL="285750" indent="-285750">
                        <a:buFont typeface="Arial" panose="020B0604020202020204" pitchFamily="34" charset="0"/>
                        <a:buChar char="•"/>
                      </a:pPr>
                      <a:r>
                        <a:rPr lang="en-US" sz="1750" dirty="0" smtClean="0"/>
                        <a:t>The Examiner should administer the Secure</a:t>
                      </a:r>
                      <a:r>
                        <a:rPr lang="en-US" sz="1750" baseline="0" dirty="0" smtClean="0"/>
                        <a:t> Practice Test prior to administering the operational test, ideally to his/her designated testing group. </a:t>
                      </a:r>
                      <a:r>
                        <a:rPr lang="en-US" sz="1750" b="1" u="sng" baseline="0" dirty="0" smtClean="0"/>
                        <a:t>This is critical for accommodated students.</a:t>
                      </a:r>
                      <a:endParaRPr lang="en-US" sz="1750" b="1" u="sng" dirty="0"/>
                    </a:p>
                  </a:txBody>
                  <a:tcPr/>
                </a:tc>
              </a:tr>
            </a:tbl>
          </a:graphicData>
        </a:graphic>
      </p:graphicFrame>
      <p:sp>
        <p:nvSpPr>
          <p:cNvPr id="3" name="TextBox 2"/>
          <p:cNvSpPr txBox="1"/>
          <p:nvPr/>
        </p:nvSpPr>
        <p:spPr>
          <a:xfrm>
            <a:off x="1878690" y="1232452"/>
            <a:ext cx="5356996" cy="400110"/>
          </a:xfrm>
          <a:prstGeom prst="rect">
            <a:avLst/>
          </a:prstGeom>
          <a:noFill/>
        </p:spPr>
        <p:txBody>
          <a:bodyPr wrap="square" rtlCol="0">
            <a:spAutoFit/>
          </a:bodyPr>
          <a:lstStyle/>
          <a:p>
            <a:pPr algn="ctr"/>
            <a:r>
              <a:rPr lang="en-US" sz="2000" b="1" dirty="0"/>
              <a:t>Preparation for </a:t>
            </a:r>
            <a:r>
              <a:rPr lang="en-US" sz="2000" b="1" dirty="0" smtClean="0"/>
              <a:t>Testing </a:t>
            </a:r>
            <a:r>
              <a:rPr lang="en-US" sz="2000" b="1" dirty="0"/>
              <a:t>and </a:t>
            </a:r>
            <a:r>
              <a:rPr lang="en-US" sz="2000" b="1" dirty="0" smtClean="0"/>
              <a:t>Documentation</a:t>
            </a:r>
            <a:endParaRPr lang="en-US" sz="2000" b="1" dirty="0"/>
          </a:p>
        </p:txBody>
      </p:sp>
    </p:spTree>
    <p:extLst>
      <p:ext uri="{BB962C8B-B14F-4D97-AF65-F5344CB8AC3E}">
        <p14:creationId xmlns:p14="http://schemas.microsoft.com/office/powerpoint/2010/main" val="390648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7012053" cy="1202379"/>
          </a:xfrm>
        </p:spPr>
        <p:txBody>
          <a:bodyPr>
            <a:normAutofit/>
          </a:bodyPr>
          <a:lstStyle/>
          <a:p>
            <a:pPr eaLnBrk="1" hangingPunct="1">
              <a:defRPr/>
            </a:pPr>
            <a:r>
              <a:rPr lang="en-US" sz="4000" dirty="0" smtClean="0">
                <a:solidFill>
                  <a:schemeClr val="accent6">
                    <a:lumMod val="50000"/>
                  </a:schemeClr>
                </a:solidFill>
              </a:rPr>
              <a:t>Pre-Administration</a:t>
            </a:r>
            <a:r>
              <a:rPr lang="en-US" dirty="0" smtClean="0">
                <a:solidFill>
                  <a:schemeClr val="accent6">
                    <a:lumMod val="50000"/>
                  </a:schemeClr>
                </a:solidFill>
              </a:rPr>
              <a:t/>
            </a:r>
            <a:br>
              <a:rPr lang="en-US" dirty="0" smtClean="0">
                <a:solidFill>
                  <a:schemeClr val="accent6">
                    <a:lumMod val="50000"/>
                  </a:schemeClr>
                </a:solidFill>
              </a:rPr>
            </a:br>
            <a:r>
              <a:rPr lang="en-US" sz="2800" dirty="0" smtClean="0">
                <a:solidFill>
                  <a:schemeClr val="accent6">
                    <a:lumMod val="50000"/>
                  </a:schemeClr>
                </a:solidFill>
              </a:rPr>
              <a:t>Examiner Training</a:t>
            </a:r>
          </a:p>
        </p:txBody>
      </p:sp>
      <p:sp>
        <p:nvSpPr>
          <p:cNvPr id="4" name="Slide Number Placeholder 3"/>
          <p:cNvSpPr>
            <a:spLocks noGrp="1"/>
          </p:cNvSpPr>
          <p:nvPr>
            <p:ph type="sldNum" sz="quarter" idx="4"/>
          </p:nvPr>
        </p:nvSpPr>
        <p:spPr>
          <a:prstGeom prst="rect">
            <a:avLst/>
          </a:prstGeom>
        </p:spPr>
        <p:txBody>
          <a:bodyPr/>
          <a:lstStyle/>
          <a:p>
            <a:pPr>
              <a:defRPr/>
            </a:pPr>
            <a:fld id="{12B0741E-9546-4FE6-9307-BCD68AB0C83D}" type="slidenum">
              <a:rPr lang="en-US" smtClean="0"/>
              <a:pPr>
                <a:defRPr/>
              </a:pPr>
              <a:t>29</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585446470"/>
              </p:ext>
            </p:extLst>
          </p:nvPr>
        </p:nvGraphicFramePr>
        <p:xfrm>
          <a:off x="121023" y="1652494"/>
          <a:ext cx="8875058" cy="4547138"/>
        </p:xfrm>
        <a:graphic>
          <a:graphicData uri="http://schemas.openxmlformats.org/drawingml/2006/table">
            <a:tbl>
              <a:tblPr firstRow="1" bandRow="1">
                <a:tableStyleId>{21E4AEA4-8DFA-4A89-87EB-49C32662AFE0}</a:tableStyleId>
              </a:tblPr>
              <a:tblGrid>
                <a:gridCol w="4437529"/>
                <a:gridCol w="4437529"/>
              </a:tblGrid>
              <a:tr h="433493">
                <a:tc>
                  <a:txBody>
                    <a:bodyPr/>
                    <a:lstStyle/>
                    <a:p>
                      <a:pPr algn="ctr"/>
                      <a:r>
                        <a:rPr lang="en-US" dirty="0" smtClean="0"/>
                        <a:t>Paper</a:t>
                      </a:r>
                      <a:r>
                        <a:rPr lang="en-US" baseline="0" dirty="0" smtClean="0"/>
                        <a:t> and Pencil</a:t>
                      </a:r>
                      <a:endParaRPr lang="en-US" dirty="0"/>
                    </a:p>
                  </a:txBody>
                  <a:tcPr/>
                </a:tc>
                <a:tc>
                  <a:txBody>
                    <a:bodyPr/>
                    <a:lstStyle/>
                    <a:p>
                      <a:pPr algn="ctr"/>
                      <a:r>
                        <a:rPr lang="en-US" dirty="0" smtClean="0"/>
                        <a:t>Online</a:t>
                      </a:r>
                      <a:endParaRPr lang="en-US" dirty="0"/>
                    </a:p>
                  </a:txBody>
                  <a:tcPr/>
                </a:tc>
              </a:tr>
              <a:tr h="36460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Students take one content area per day</a:t>
                      </a:r>
                    </a:p>
                  </a:txBody>
                  <a:tcPr/>
                </a:tc>
                <a:tc hMerge="1">
                  <a:txBody>
                    <a:bodyPr/>
                    <a:lstStyle/>
                    <a:p>
                      <a:endParaRPr lang="en-US" dirty="0"/>
                    </a:p>
                  </a:txBody>
                  <a:tcPr/>
                </a:tc>
              </a:tr>
              <a:tr h="58134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All sections from a single content area must be administered the same day</a:t>
                      </a:r>
                      <a:endParaRPr lang="en-US" sz="18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The</a:t>
                      </a:r>
                      <a:r>
                        <a:rPr lang="en-US" sz="1800" baseline="0" dirty="0" smtClean="0"/>
                        <a:t> exception is ELA Section 3 </a:t>
                      </a:r>
                      <a:endParaRPr lang="en-US" sz="1800" dirty="0" smtClean="0"/>
                    </a:p>
                  </a:txBody>
                  <a:tcPr/>
                </a:tc>
                <a:tc hMerge="1">
                  <a:txBody>
                    <a:bodyPr/>
                    <a:lstStyle/>
                    <a:p>
                      <a:endParaRPr lang="en-US"/>
                    </a:p>
                  </a:txBody>
                  <a:tcPr/>
                </a:tc>
              </a:tr>
              <a:tr h="43349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Students take stretch breaks between Sections I and II </a:t>
                      </a:r>
                    </a:p>
                  </a:txBody>
                  <a:tcPr anchor="ctr"/>
                </a:tc>
                <a:tc hMerge="1">
                  <a:txBody>
                    <a:bodyPr/>
                    <a:lstStyle/>
                    <a:p>
                      <a:endParaRPr lang="en-US"/>
                    </a:p>
                  </a:txBody>
                  <a:tcPr/>
                </a:tc>
              </a:tr>
              <a:tr h="38831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Monitoring for cheating – </a:t>
                      </a:r>
                      <a:r>
                        <a:rPr lang="en-US" sz="1800" i="1" dirty="0" smtClean="0"/>
                        <a:t>Circulate and Check</a:t>
                      </a:r>
                      <a:endParaRPr lang="en-US" sz="1800" dirty="0" smtClean="0"/>
                    </a:p>
                  </a:txBody>
                  <a:tcPr/>
                </a:tc>
                <a:tc hMerge="1">
                  <a:txBody>
                    <a:bodyPr/>
                    <a:lstStyle/>
                    <a:p>
                      <a:endParaRPr lang="en-US"/>
                    </a:p>
                  </a:txBody>
                  <a:tcPr/>
                </a:tc>
              </a:tr>
              <a:tr h="433493">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Students can write in the test books; highlighters are not allowed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Monitor for </a:t>
                      </a:r>
                      <a:r>
                        <a:rPr lang="en-US" sz="1800" baseline="0" dirty="0" smtClean="0"/>
                        <a:t>going ahead or looking back; verify student is in the correct section of the </a:t>
                      </a:r>
                      <a:r>
                        <a:rPr lang="en-US" sz="1800" i="1" baseline="0" dirty="0" smtClean="0"/>
                        <a:t>Student Answer Document</a:t>
                      </a:r>
                      <a:endParaRPr lang="en-US" sz="1800" dirty="0" smtClean="0"/>
                    </a:p>
                    <a:p>
                      <a:endParaRPr lang="en-US" dirty="0"/>
                    </a:p>
                  </a:txBody>
                  <a:tcPr/>
                </a:tc>
                <a:tc>
                  <a:txBody>
                    <a:bodyPr/>
                    <a:lstStyle/>
                    <a:p>
                      <a:pPr fontAlgn="t">
                        <a:spcBef>
                          <a:spcPct val="0"/>
                        </a:spcBef>
                      </a:pPr>
                      <a:r>
                        <a:rPr lang="en-US" altLang="en-US" sz="1800" dirty="0" smtClean="0">
                          <a:solidFill>
                            <a:prstClr val="black"/>
                          </a:solidFill>
                        </a:rPr>
                        <a:t>Online Tools for all students</a:t>
                      </a:r>
                    </a:p>
                    <a:p>
                      <a:pPr marL="285750" indent="-285750" fontAlgn="t">
                        <a:spcBef>
                          <a:spcPct val="0"/>
                        </a:spcBef>
                        <a:buFont typeface="Arial" panose="020B0604020202020204" pitchFamily="34" charset="0"/>
                        <a:buChar char="•"/>
                      </a:pPr>
                      <a:r>
                        <a:rPr lang="en-US" altLang="en-US" sz="1800" dirty="0" smtClean="0">
                          <a:solidFill>
                            <a:prstClr val="black"/>
                          </a:solidFill>
                        </a:rPr>
                        <a:t>Blocking Ruler/Tool</a:t>
                      </a:r>
                    </a:p>
                    <a:p>
                      <a:pPr marL="285750" indent="-285750" fontAlgn="t">
                        <a:spcBef>
                          <a:spcPct val="0"/>
                        </a:spcBef>
                        <a:buFont typeface="Arial" panose="020B0604020202020204" pitchFamily="34" charset="0"/>
                        <a:buChar char="•"/>
                      </a:pPr>
                      <a:r>
                        <a:rPr lang="en-US" altLang="en-US" sz="1800" dirty="0" smtClean="0">
                          <a:solidFill>
                            <a:srgbClr val="000000"/>
                          </a:solidFill>
                        </a:rPr>
                        <a:t>Highlighter</a:t>
                      </a:r>
                    </a:p>
                    <a:p>
                      <a:pPr marL="285750" indent="-285750" fontAlgn="t">
                        <a:spcBef>
                          <a:spcPct val="0"/>
                        </a:spcBef>
                        <a:buFont typeface="Arial" panose="020B0604020202020204" pitchFamily="34" charset="0"/>
                        <a:buChar char="•"/>
                      </a:pPr>
                      <a:r>
                        <a:rPr lang="en-US" altLang="en-US" sz="1800" dirty="0" smtClean="0">
                          <a:solidFill>
                            <a:srgbClr val="000000"/>
                          </a:solidFill>
                        </a:rPr>
                        <a:t>Eraser</a:t>
                      </a:r>
                    </a:p>
                    <a:p>
                      <a:pPr marL="285750" indent="-285750" fontAlgn="t">
                        <a:spcBef>
                          <a:spcPct val="0"/>
                        </a:spcBef>
                        <a:buFont typeface="Arial" panose="020B0604020202020204" pitchFamily="34" charset="0"/>
                        <a:buChar char="•"/>
                      </a:pPr>
                      <a:r>
                        <a:rPr lang="en-US" altLang="en-US" sz="1800" dirty="0" smtClean="0">
                          <a:solidFill>
                            <a:srgbClr val="000000"/>
                          </a:solidFill>
                        </a:rPr>
                        <a:t>Mark for Review</a:t>
                      </a:r>
                    </a:p>
                    <a:p>
                      <a:pPr marL="285750" indent="-285750" fontAlgn="t">
                        <a:spcBef>
                          <a:spcPct val="0"/>
                        </a:spcBef>
                        <a:buFont typeface="Arial" panose="020B0604020202020204" pitchFamily="34" charset="0"/>
                        <a:buChar char="•"/>
                      </a:pPr>
                      <a:r>
                        <a:rPr lang="en-US" altLang="en-US" sz="1800" dirty="0" smtClean="0">
                          <a:solidFill>
                            <a:srgbClr val="000000"/>
                          </a:solidFill>
                        </a:rPr>
                        <a:t>Online Calculator – if/where allowable</a:t>
                      </a:r>
                    </a:p>
                    <a:p>
                      <a:pPr marL="285750" indent="-285750" fontAlgn="t">
                        <a:spcBef>
                          <a:spcPct val="0"/>
                        </a:spcBef>
                        <a:buFont typeface="Arial" panose="020B0604020202020204" pitchFamily="34" charset="0"/>
                        <a:buChar char="•"/>
                      </a:pPr>
                      <a:r>
                        <a:rPr lang="en-US" altLang="en-US" sz="1800" dirty="0" smtClean="0">
                          <a:solidFill>
                            <a:prstClr val="black"/>
                          </a:solidFill>
                        </a:rPr>
                        <a:t>Option Eliminator</a:t>
                      </a:r>
                    </a:p>
                    <a:p>
                      <a:pPr marL="285750" indent="-285750" fontAlgn="t">
                        <a:spcBef>
                          <a:spcPct val="0"/>
                        </a:spcBef>
                        <a:buFont typeface="Arial" panose="020B0604020202020204" pitchFamily="34" charset="0"/>
                        <a:buChar char="•"/>
                      </a:pPr>
                      <a:r>
                        <a:rPr lang="en-US" altLang="en-US" sz="1800" dirty="0" smtClean="0">
                          <a:solidFill>
                            <a:prstClr val="black"/>
                          </a:solidFill>
                        </a:rPr>
                        <a:t>Pre-Writing/Notes field for ELA</a:t>
                      </a:r>
                    </a:p>
                  </a:txBody>
                  <a:tcPr/>
                </a:tc>
              </a:tr>
            </a:tbl>
          </a:graphicData>
        </a:graphic>
      </p:graphicFrame>
      <p:sp>
        <p:nvSpPr>
          <p:cNvPr id="3" name="TextBox 2"/>
          <p:cNvSpPr txBox="1"/>
          <p:nvPr/>
        </p:nvSpPr>
        <p:spPr>
          <a:xfrm>
            <a:off x="2107095" y="1164017"/>
            <a:ext cx="4904958" cy="400110"/>
          </a:xfrm>
          <a:prstGeom prst="rect">
            <a:avLst/>
          </a:prstGeom>
          <a:noFill/>
        </p:spPr>
        <p:txBody>
          <a:bodyPr wrap="square" rtlCol="0">
            <a:spAutoFit/>
          </a:bodyPr>
          <a:lstStyle/>
          <a:p>
            <a:pPr algn="ctr"/>
            <a:r>
              <a:rPr lang="en-US" sz="2000" b="1" dirty="0" smtClean="0"/>
              <a:t>Responsibilities During Administration</a:t>
            </a:r>
            <a:endParaRPr lang="en-US" sz="2000" b="1" dirty="0"/>
          </a:p>
        </p:txBody>
      </p:sp>
    </p:spTree>
    <p:extLst>
      <p:ext uri="{BB962C8B-B14F-4D97-AF65-F5344CB8AC3E}">
        <p14:creationId xmlns:p14="http://schemas.microsoft.com/office/powerpoint/2010/main" val="3841552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0" y="0"/>
            <a:ext cx="5965224" cy="855705"/>
          </a:xfrm>
          <a:prstGeom prst="rect">
            <a:avLst/>
          </a:prstGeom>
          <a:noFill/>
          <a:ln w="9525">
            <a:noFill/>
            <a:miter lim="800000"/>
            <a:headEnd/>
            <a:tailEnd/>
          </a:ln>
        </p:spPr>
        <p:txBody>
          <a:bodyPr anchor="ctr"/>
          <a:lstStyle/>
          <a:p>
            <a:pPr algn="ctr">
              <a:defRPr/>
            </a:pPr>
            <a:r>
              <a:rPr lang="en-US" sz="4000" b="1" dirty="0">
                <a:solidFill>
                  <a:schemeClr val="accent6">
                    <a:lumMod val="50000"/>
                  </a:schemeClr>
                </a:solidFill>
                <a:latin typeface="Arial Rounded MT Bold" panose="020F0704030504030204" pitchFamily="34" charset="0"/>
              </a:rPr>
              <a:t>TRAINING MATERIALS</a:t>
            </a:r>
          </a:p>
        </p:txBody>
      </p:sp>
      <p:sp>
        <p:nvSpPr>
          <p:cNvPr id="5124" name="Rectangle 3"/>
          <p:cNvSpPr>
            <a:spLocks noChangeArrowheads="1"/>
          </p:cNvSpPr>
          <p:nvPr/>
        </p:nvSpPr>
        <p:spPr bwMode="auto">
          <a:xfrm>
            <a:off x="432487" y="149453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20000"/>
              </a:spcBef>
              <a:defRPr/>
            </a:pPr>
            <a:endParaRPr lang="en-US" sz="2400" dirty="0" smtClean="0">
              <a:latin typeface="+mn-lt"/>
            </a:endParaRPr>
          </a:p>
          <a:p>
            <a:pPr algn="ctr">
              <a:lnSpc>
                <a:spcPct val="80000"/>
              </a:lnSpc>
              <a:spcBef>
                <a:spcPct val="20000"/>
              </a:spcBef>
              <a:defRPr/>
            </a:pPr>
            <a:r>
              <a:rPr lang="en-US" sz="2400" b="1" dirty="0" smtClean="0"/>
              <a:t>Source for Materials and Resources Referenced</a:t>
            </a:r>
          </a:p>
          <a:p>
            <a:pPr algn="ctr">
              <a:lnSpc>
                <a:spcPct val="80000"/>
              </a:lnSpc>
              <a:spcBef>
                <a:spcPct val="20000"/>
              </a:spcBef>
              <a:defRPr/>
            </a:pPr>
            <a:endParaRPr lang="en-US" sz="2400" dirty="0">
              <a:latin typeface="+mn-lt"/>
            </a:endParaRPr>
          </a:p>
          <a:p>
            <a:pPr marL="342900" indent="-342900">
              <a:lnSpc>
                <a:spcPct val="80000"/>
              </a:lnSpc>
              <a:spcBef>
                <a:spcPct val="20000"/>
              </a:spcBef>
              <a:buFontTx/>
              <a:buChar char="•"/>
              <a:defRPr/>
            </a:pPr>
            <a:r>
              <a:rPr lang="en-US" sz="2400" dirty="0" smtClean="0">
                <a:latin typeface="+mn-lt"/>
              </a:rPr>
              <a:t>Georgia </a:t>
            </a:r>
            <a:r>
              <a:rPr lang="en-US" sz="2400" dirty="0">
                <a:latin typeface="+mn-lt"/>
              </a:rPr>
              <a:t>Department of </a:t>
            </a:r>
            <a:r>
              <a:rPr lang="en-US" sz="2400" dirty="0" smtClean="0">
                <a:latin typeface="+mn-lt"/>
              </a:rPr>
              <a:t>Education </a:t>
            </a:r>
            <a:r>
              <a:rPr lang="en-US" sz="2400" dirty="0">
                <a:latin typeface="+mn-lt"/>
              </a:rPr>
              <a:t>website</a:t>
            </a:r>
            <a:r>
              <a:rPr lang="en-US" sz="2400" dirty="0"/>
              <a:t>: </a:t>
            </a:r>
            <a:r>
              <a:rPr lang="en-US" sz="2400" dirty="0">
                <a:hlinkClick r:id="rId3"/>
              </a:rPr>
              <a:t>http://</a:t>
            </a:r>
            <a:r>
              <a:rPr lang="en-US" sz="2400" dirty="0" smtClean="0">
                <a:hlinkClick r:id="rId3"/>
              </a:rPr>
              <a:t>www.gadoe.org/Curriculum-Instruction-and-Assessment/Assessment/Pages/Georgia-Milestones-Assessment-System.aspx</a:t>
            </a:r>
            <a:r>
              <a:rPr lang="en-US" sz="2400" dirty="0" smtClean="0"/>
              <a:t> </a:t>
            </a:r>
          </a:p>
          <a:p>
            <a:pPr marL="342900" indent="-342900">
              <a:lnSpc>
                <a:spcPct val="80000"/>
              </a:lnSpc>
              <a:spcBef>
                <a:spcPct val="20000"/>
              </a:spcBef>
              <a:buFontTx/>
              <a:buChar char="•"/>
              <a:defRPr/>
            </a:pPr>
            <a:r>
              <a:rPr lang="en-US" sz="2400" dirty="0" smtClean="0">
                <a:latin typeface="+mn-lt"/>
              </a:rPr>
              <a:t>CTB </a:t>
            </a:r>
            <a:r>
              <a:rPr lang="en-US" sz="2400" dirty="0">
                <a:latin typeface="+mn-lt"/>
              </a:rPr>
              <a:t>website at: </a:t>
            </a:r>
            <a:r>
              <a:rPr lang="en-US" sz="2400" dirty="0" smtClean="0">
                <a:latin typeface="+mn-lt"/>
                <a:hlinkClick r:id="rId4"/>
              </a:rPr>
              <a:t>http</a:t>
            </a:r>
            <a:r>
              <a:rPr lang="en-US" sz="2400" dirty="0">
                <a:latin typeface="+mn-lt"/>
                <a:hlinkClick r:id="rId4"/>
              </a:rPr>
              <a:t>://</a:t>
            </a:r>
            <a:r>
              <a:rPr lang="en-US" sz="2400" dirty="0" smtClean="0">
                <a:latin typeface="+mn-lt"/>
                <a:hlinkClick r:id="rId4"/>
              </a:rPr>
              <a:t>www.ctb.com/ga</a:t>
            </a:r>
            <a:endParaRPr lang="en-US" sz="2400" dirty="0" smtClean="0">
              <a:latin typeface="+mn-lt"/>
            </a:endParaRPr>
          </a:p>
          <a:p>
            <a:pPr marL="342900" indent="-342900">
              <a:lnSpc>
                <a:spcPct val="80000"/>
              </a:lnSpc>
              <a:spcBef>
                <a:spcPct val="20000"/>
              </a:spcBef>
              <a:buFontTx/>
              <a:buChar char="•"/>
              <a:defRPr/>
            </a:pPr>
            <a:r>
              <a:rPr lang="en-US" sz="2400" i="1" dirty="0" smtClean="0"/>
              <a:t>Train </a:t>
            </a:r>
            <a:r>
              <a:rPr lang="en-US" sz="2400" i="1" dirty="0"/>
              <a:t>the Trainer Model </a:t>
            </a:r>
            <a:r>
              <a:rPr lang="en-US" sz="2400" dirty="0"/>
              <a:t>for system training</a:t>
            </a:r>
          </a:p>
          <a:p>
            <a:pPr marL="342900" indent="-342900">
              <a:lnSpc>
                <a:spcPct val="80000"/>
              </a:lnSpc>
              <a:spcBef>
                <a:spcPct val="20000"/>
              </a:spcBef>
              <a:buFontTx/>
              <a:buChar char="•"/>
              <a:defRPr/>
            </a:pPr>
            <a:endParaRPr lang="en-US" sz="2400" dirty="0">
              <a:latin typeface="+mn-lt"/>
            </a:endParaRPr>
          </a:p>
        </p:txBody>
      </p:sp>
      <p:sp>
        <p:nvSpPr>
          <p:cNvPr id="5" name="Slide Number Placeholder 4"/>
          <p:cNvSpPr>
            <a:spLocks noGrp="1"/>
          </p:cNvSpPr>
          <p:nvPr>
            <p:ph type="sldNum" sz="quarter" idx="4"/>
          </p:nvPr>
        </p:nvSpPr>
        <p:spPr>
          <a:prstGeom prst="rect">
            <a:avLst/>
          </a:prstGeom>
        </p:spPr>
        <p:txBody>
          <a:bodyPr/>
          <a:lstStyle/>
          <a:p>
            <a:pPr>
              <a:defRPr/>
            </a:pPr>
            <a:fld id="{BCDA0B59-C806-4FE0-938B-C0C04D9ADFE7}" type="slidenum">
              <a:rPr lang="en-US" smtClean="0"/>
              <a:pPr>
                <a:defRPr/>
              </a:pPr>
              <a:t>3</a:t>
            </a:fld>
            <a:endParaRPr lang="en-US" dirty="0"/>
          </a:p>
        </p:txBody>
      </p:sp>
    </p:spTree>
    <p:extLst>
      <p:ext uri="{BB962C8B-B14F-4D97-AF65-F5344CB8AC3E}">
        <p14:creationId xmlns:p14="http://schemas.microsoft.com/office/powerpoint/2010/main" val="1079831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150279" y="0"/>
            <a:ext cx="5559552" cy="969264"/>
          </a:xfrm>
        </p:spPr>
        <p:txBody>
          <a:bodyPr>
            <a:normAutofit fontScale="90000"/>
          </a:bodyPr>
          <a:lstStyle/>
          <a:p>
            <a:r>
              <a:rPr lang="en-US" altLang="en-US" sz="4000" dirty="0" smtClean="0">
                <a:solidFill>
                  <a:schemeClr val="accent6">
                    <a:lumMod val="50000"/>
                  </a:schemeClr>
                </a:solidFill>
              </a:rPr>
              <a:t>Pre-Administration</a:t>
            </a:r>
            <a:br>
              <a:rPr lang="en-US" altLang="en-US" sz="4000" dirty="0" smtClean="0">
                <a:solidFill>
                  <a:schemeClr val="accent6">
                    <a:lumMod val="50000"/>
                  </a:schemeClr>
                </a:solidFill>
              </a:rPr>
            </a:br>
            <a:r>
              <a:rPr lang="en-US" altLang="en-US" sz="2800" dirty="0" smtClean="0">
                <a:solidFill>
                  <a:schemeClr val="accent6">
                    <a:lumMod val="50000"/>
                  </a:schemeClr>
                </a:solidFill>
              </a:rPr>
              <a:t>Examiner Training</a:t>
            </a:r>
            <a:endParaRPr lang="en-US" altLang="en-US" sz="4000" dirty="0" smtClean="0">
              <a:solidFill>
                <a:schemeClr val="accent6">
                  <a:lumMod val="5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42439633"/>
              </p:ext>
            </p:extLst>
          </p:nvPr>
        </p:nvGraphicFramePr>
        <p:xfrm>
          <a:off x="218941" y="1745740"/>
          <a:ext cx="8925059" cy="3631841"/>
        </p:xfrm>
        <a:graphic>
          <a:graphicData uri="http://schemas.openxmlformats.org/drawingml/2006/table">
            <a:tbl>
              <a:tblPr firstRow="1" bandRow="1">
                <a:tableStyleId>{21E4AEA4-8DFA-4A89-87EB-49C32662AFE0}</a:tableStyleId>
              </a:tblPr>
              <a:tblGrid>
                <a:gridCol w="2727101"/>
                <a:gridCol w="1983346"/>
                <a:gridCol w="2065986"/>
                <a:gridCol w="2148626"/>
              </a:tblGrid>
              <a:tr h="827632">
                <a:tc>
                  <a:txBody>
                    <a:bodyPr/>
                    <a:lstStyle/>
                    <a:p>
                      <a:pPr algn="ctr"/>
                      <a:r>
                        <a:rPr lang="en-US" sz="2000" dirty="0" smtClean="0"/>
                        <a:t>Content Area/Course</a:t>
                      </a:r>
                      <a:endParaRPr lang="en-US" sz="2000" dirty="0"/>
                    </a:p>
                  </a:txBody>
                  <a:tcPr marT="45722" marB="45722" anchor="ctr"/>
                </a:tc>
                <a:tc>
                  <a:txBody>
                    <a:bodyPr/>
                    <a:lstStyle/>
                    <a:p>
                      <a:pPr algn="ctr"/>
                      <a:r>
                        <a:rPr lang="en-US" sz="2000" dirty="0" smtClean="0"/>
                        <a:t>Test</a:t>
                      </a:r>
                      <a:r>
                        <a:rPr lang="en-US" sz="2000" baseline="0" dirty="0" smtClean="0"/>
                        <a:t> Section(s)</a:t>
                      </a:r>
                      <a:endParaRPr lang="en-US" sz="2000" dirty="0"/>
                    </a:p>
                  </a:txBody>
                  <a:tcPr marT="45722" marB="45722" anchor="ctr"/>
                </a:tc>
                <a:tc>
                  <a:txBody>
                    <a:bodyPr/>
                    <a:lstStyle/>
                    <a:p>
                      <a:pPr algn="ctr"/>
                      <a:r>
                        <a:rPr lang="en-US" sz="2000" dirty="0" smtClean="0"/>
                        <a:t>Minimum Time Per Section(s)</a:t>
                      </a:r>
                      <a:endParaRPr lang="en-US" sz="2000" dirty="0"/>
                    </a:p>
                  </a:txBody>
                  <a:tcPr marT="45722" marB="45722" anchor="ctr"/>
                </a:tc>
                <a:tc>
                  <a:txBody>
                    <a:bodyPr/>
                    <a:lstStyle/>
                    <a:p>
                      <a:pPr algn="ctr"/>
                      <a:r>
                        <a:rPr lang="en-US" sz="2000" dirty="0" smtClean="0"/>
                        <a:t>Maximum</a:t>
                      </a:r>
                      <a:r>
                        <a:rPr lang="en-US" sz="2000" baseline="0" dirty="0" smtClean="0"/>
                        <a:t> Time Per Section(s)</a:t>
                      </a:r>
                      <a:endParaRPr lang="en-US" sz="2000" dirty="0"/>
                    </a:p>
                  </a:txBody>
                  <a:tcPr marT="45722" marB="45722" anchor="ctr"/>
                </a:tc>
              </a:tr>
              <a:tr h="605103">
                <a:tc>
                  <a:txBody>
                    <a:bodyPr/>
                    <a:lstStyle/>
                    <a:p>
                      <a:r>
                        <a:rPr lang="en-US" sz="2000" dirty="0" smtClean="0"/>
                        <a:t>English Language</a:t>
                      </a:r>
                      <a:r>
                        <a:rPr lang="en-US" sz="2000" baseline="0" dirty="0" smtClean="0"/>
                        <a:t> Arts</a:t>
                      </a:r>
                      <a:endParaRPr lang="en-US" sz="2000" dirty="0"/>
                    </a:p>
                  </a:txBody>
                  <a:tcPr marT="45722" marB="45722"/>
                </a:tc>
                <a:tc>
                  <a:txBody>
                    <a:bodyPr/>
                    <a:lstStyle/>
                    <a:p>
                      <a:pPr algn="ctr"/>
                      <a:r>
                        <a:rPr lang="en-US" sz="2000" dirty="0" smtClean="0"/>
                        <a:t>1 and 2</a:t>
                      </a:r>
                      <a:endParaRPr lang="en-US" sz="2000" dirty="0"/>
                    </a:p>
                  </a:txBody>
                  <a:tcPr marT="45722" marB="45722"/>
                </a:tc>
                <a:tc>
                  <a:txBody>
                    <a:bodyPr/>
                    <a:lstStyle/>
                    <a:p>
                      <a:pPr algn="ctr"/>
                      <a:r>
                        <a:rPr lang="en-US" sz="2000" dirty="0" smtClean="0"/>
                        <a:t>60</a:t>
                      </a:r>
                      <a:endParaRPr lang="en-US" sz="2000" dirty="0"/>
                    </a:p>
                  </a:txBody>
                  <a:tcPr marT="45722" marB="45722"/>
                </a:tc>
                <a:tc>
                  <a:txBody>
                    <a:bodyPr/>
                    <a:lstStyle/>
                    <a:p>
                      <a:pPr algn="ctr"/>
                      <a:r>
                        <a:rPr lang="en-US" sz="2000" dirty="0" smtClean="0"/>
                        <a:t>70</a:t>
                      </a:r>
                      <a:endParaRPr lang="en-US" sz="2000" dirty="0"/>
                    </a:p>
                  </a:txBody>
                  <a:tcPr marT="45722" marB="45722"/>
                </a:tc>
              </a:tr>
              <a:tr h="719680">
                <a:tc>
                  <a:txBody>
                    <a:bodyPr/>
                    <a:lstStyle/>
                    <a:p>
                      <a:r>
                        <a:rPr lang="en-US" sz="2000" dirty="0" smtClean="0"/>
                        <a:t>English Language</a:t>
                      </a:r>
                      <a:r>
                        <a:rPr lang="en-US" sz="2000" baseline="0" dirty="0" smtClean="0"/>
                        <a:t> Arts</a:t>
                      </a:r>
                      <a:endParaRPr lang="en-US" sz="2000" dirty="0"/>
                    </a:p>
                  </a:txBody>
                  <a:tcPr marT="45722" marB="45722"/>
                </a:tc>
                <a:tc>
                  <a:txBody>
                    <a:bodyPr/>
                    <a:lstStyle/>
                    <a:p>
                      <a:pPr algn="ctr"/>
                      <a:r>
                        <a:rPr lang="en-US" sz="2000" dirty="0" smtClean="0"/>
                        <a:t>3</a:t>
                      </a:r>
                    </a:p>
                    <a:p>
                      <a:pPr algn="ctr"/>
                      <a:endParaRPr lang="en-US" sz="1400" dirty="0"/>
                    </a:p>
                  </a:txBody>
                  <a:tcPr marT="45722" marB="45722"/>
                </a:tc>
                <a:tc>
                  <a:txBody>
                    <a:bodyPr/>
                    <a:lstStyle/>
                    <a:p>
                      <a:pPr algn="ctr"/>
                      <a:r>
                        <a:rPr lang="en-US" sz="2000" dirty="0" smtClean="0"/>
                        <a:t>70</a:t>
                      </a:r>
                      <a:endParaRPr lang="en-US" sz="2000" dirty="0"/>
                    </a:p>
                  </a:txBody>
                  <a:tcPr marT="45722" marB="45722"/>
                </a:tc>
                <a:tc>
                  <a:txBody>
                    <a:bodyPr/>
                    <a:lstStyle/>
                    <a:p>
                      <a:pPr algn="ctr"/>
                      <a:r>
                        <a:rPr lang="en-US" sz="2000" dirty="0" smtClean="0"/>
                        <a:t>90</a:t>
                      </a:r>
                      <a:endParaRPr lang="en-US" sz="2000" dirty="0"/>
                    </a:p>
                  </a:txBody>
                  <a:tcPr marT="45722" marB="45722"/>
                </a:tc>
              </a:tr>
              <a:tr h="543838">
                <a:tc>
                  <a:txBody>
                    <a:bodyPr/>
                    <a:lstStyle/>
                    <a:p>
                      <a:r>
                        <a:rPr lang="en-US" sz="2000" dirty="0" smtClean="0"/>
                        <a:t>Mathematics</a:t>
                      </a:r>
                      <a:endParaRPr lang="en-US" sz="2000" dirty="0"/>
                    </a:p>
                  </a:txBody>
                  <a:tcPr marT="45722" marB="45722"/>
                </a:tc>
                <a:tc>
                  <a:txBody>
                    <a:bodyPr/>
                    <a:lstStyle/>
                    <a:p>
                      <a:pPr algn="ctr"/>
                      <a:r>
                        <a:rPr lang="en-US" sz="2000" dirty="0" smtClean="0"/>
                        <a:t>1 and 2</a:t>
                      </a:r>
                      <a:endParaRPr lang="en-US" sz="2000" dirty="0"/>
                    </a:p>
                  </a:txBody>
                  <a:tcPr marT="45722" marB="45722"/>
                </a:tc>
                <a:tc>
                  <a:txBody>
                    <a:bodyPr/>
                    <a:lstStyle/>
                    <a:p>
                      <a:pPr algn="ctr"/>
                      <a:r>
                        <a:rPr lang="en-US" sz="2000" dirty="0" smtClean="0"/>
                        <a:t>60</a:t>
                      </a:r>
                      <a:endParaRPr lang="en-US" sz="2000" dirty="0"/>
                    </a:p>
                  </a:txBody>
                  <a:tcPr marT="45722" marB="45722"/>
                </a:tc>
                <a:tc>
                  <a:txBody>
                    <a:bodyPr/>
                    <a:lstStyle/>
                    <a:p>
                      <a:pPr algn="ctr"/>
                      <a:r>
                        <a:rPr lang="en-US" sz="2000" dirty="0" smtClean="0"/>
                        <a:t>80</a:t>
                      </a:r>
                      <a:endParaRPr lang="en-US" sz="2000" dirty="0"/>
                    </a:p>
                  </a:txBody>
                  <a:tcPr marT="45722" marB="45722"/>
                </a:tc>
              </a:tr>
              <a:tr h="467794">
                <a:tc>
                  <a:txBody>
                    <a:bodyPr/>
                    <a:lstStyle/>
                    <a:p>
                      <a:r>
                        <a:rPr lang="en-US" sz="2000" dirty="0" smtClean="0"/>
                        <a:t>Science</a:t>
                      </a:r>
                    </a:p>
                  </a:txBody>
                  <a:tcPr marT="45722" marB="45722"/>
                </a:tc>
                <a:tc>
                  <a:txBody>
                    <a:bodyPr/>
                    <a:lstStyle/>
                    <a:p>
                      <a:pPr algn="ctr"/>
                      <a:r>
                        <a:rPr lang="en-US" sz="2000" dirty="0" smtClean="0"/>
                        <a:t>1 and 2</a:t>
                      </a:r>
                      <a:endParaRPr lang="en-US" sz="2000" dirty="0"/>
                    </a:p>
                  </a:txBody>
                  <a:tcPr marT="45722" marB="45722"/>
                </a:tc>
                <a:tc>
                  <a:txBody>
                    <a:bodyPr/>
                    <a:lstStyle/>
                    <a:p>
                      <a:pPr algn="ctr"/>
                      <a:r>
                        <a:rPr lang="en-US" sz="2000" dirty="0" smtClean="0"/>
                        <a:t>50</a:t>
                      </a:r>
                      <a:endParaRPr lang="en-US" sz="2000" dirty="0"/>
                    </a:p>
                  </a:txBody>
                  <a:tcPr marT="45722" marB="45722"/>
                </a:tc>
                <a:tc>
                  <a:txBody>
                    <a:bodyPr/>
                    <a:lstStyle/>
                    <a:p>
                      <a:pPr algn="ctr"/>
                      <a:r>
                        <a:rPr lang="en-US" sz="2000" dirty="0" smtClean="0"/>
                        <a:t>70</a:t>
                      </a:r>
                      <a:endParaRPr lang="en-US" sz="2000" dirty="0"/>
                    </a:p>
                  </a:txBody>
                  <a:tcPr marT="45722" marB="45722"/>
                </a:tc>
              </a:tr>
              <a:tr h="467794">
                <a:tc>
                  <a:txBody>
                    <a:bodyPr/>
                    <a:lstStyle/>
                    <a:p>
                      <a:r>
                        <a:rPr lang="en-US" sz="2000" dirty="0" smtClean="0"/>
                        <a:t>Social Studies</a:t>
                      </a:r>
                      <a:endParaRPr lang="en-US" sz="2000" dirty="0"/>
                    </a:p>
                  </a:txBody>
                  <a:tcPr marT="45722" marB="45722"/>
                </a:tc>
                <a:tc>
                  <a:txBody>
                    <a:bodyPr/>
                    <a:lstStyle/>
                    <a:p>
                      <a:pPr algn="ctr"/>
                      <a:r>
                        <a:rPr lang="en-US" sz="2000" dirty="0" smtClean="0"/>
                        <a:t>1 and 2</a:t>
                      </a:r>
                      <a:endParaRPr lang="en-US" sz="2000" dirty="0"/>
                    </a:p>
                  </a:txBody>
                  <a:tcPr marT="45722" marB="45722"/>
                </a:tc>
                <a:tc>
                  <a:txBody>
                    <a:bodyPr/>
                    <a:lstStyle/>
                    <a:p>
                      <a:pPr algn="ctr"/>
                      <a:r>
                        <a:rPr lang="en-US" sz="2000" dirty="0" smtClean="0"/>
                        <a:t>50</a:t>
                      </a:r>
                      <a:endParaRPr lang="en-US" sz="2000" dirty="0"/>
                    </a:p>
                  </a:txBody>
                  <a:tcPr marT="45722" marB="45722"/>
                </a:tc>
                <a:tc>
                  <a:txBody>
                    <a:bodyPr/>
                    <a:lstStyle/>
                    <a:p>
                      <a:pPr algn="ctr"/>
                      <a:r>
                        <a:rPr lang="en-US" sz="2000" dirty="0" smtClean="0"/>
                        <a:t>70</a:t>
                      </a:r>
                      <a:endParaRPr lang="en-US" sz="2000" dirty="0"/>
                    </a:p>
                  </a:txBody>
                  <a:tcPr marT="45722" marB="45722"/>
                </a:tc>
              </a:tr>
            </a:tbl>
          </a:graphicData>
        </a:graphic>
      </p:graphicFrame>
      <p:sp>
        <p:nvSpPr>
          <p:cNvPr id="144424"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fld id="{96AA6A43-0011-4CC1-B355-1DE4089FE90C}" type="slidenum">
              <a:rPr lang="en-US" altLang="en-US" sz="1200" smtClean="0">
                <a:solidFill>
                  <a:srgbClr val="000000"/>
                </a:solidFill>
                <a:cs typeface="Arial" charset="0"/>
              </a:rPr>
              <a:pPr fontAlgn="base">
                <a:spcBef>
                  <a:spcPct val="0"/>
                </a:spcBef>
                <a:spcAft>
                  <a:spcPct val="0"/>
                </a:spcAft>
                <a:buFontTx/>
                <a:buNone/>
              </a:pPr>
              <a:t>30</a:t>
            </a:fld>
            <a:endParaRPr lang="en-US" altLang="en-US" sz="1200" dirty="0" smtClean="0">
              <a:solidFill>
                <a:srgbClr val="000000"/>
              </a:solidFill>
              <a:cs typeface="Arial" charset="0"/>
            </a:endParaRPr>
          </a:p>
        </p:txBody>
      </p:sp>
      <p:sp>
        <p:nvSpPr>
          <p:cNvPr id="8" name="TextBox 7"/>
          <p:cNvSpPr txBox="1"/>
          <p:nvPr/>
        </p:nvSpPr>
        <p:spPr>
          <a:xfrm>
            <a:off x="318052" y="5687952"/>
            <a:ext cx="4602163"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400" dirty="0">
                <a:solidFill>
                  <a:srgbClr val="0000CC"/>
                </a:solidFill>
              </a:rPr>
              <a:t>A section may not be stopped until the minimum allotment of time has expired.  If students are still productively engaged with the test content, the maximum amount of time, per section, may be given in 10 minute increments.</a:t>
            </a:r>
          </a:p>
        </p:txBody>
      </p:sp>
      <p:sp>
        <p:nvSpPr>
          <p:cNvPr id="9" name="TextBox 8"/>
          <p:cNvSpPr txBox="1"/>
          <p:nvPr/>
        </p:nvSpPr>
        <p:spPr>
          <a:xfrm>
            <a:off x="5091665" y="5703838"/>
            <a:ext cx="3913187" cy="9223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b="1" dirty="0">
                <a:solidFill>
                  <a:srgbClr val="FF0000"/>
                </a:solidFill>
              </a:rPr>
              <a:t>Note:  </a:t>
            </a:r>
            <a:r>
              <a:rPr lang="en-US" dirty="0">
                <a:solidFill>
                  <a:prstClr val="black"/>
                </a:solidFill>
              </a:rPr>
              <a:t>These maximum time limits do not apply to those students who have the accommodation of extended time.</a:t>
            </a:r>
          </a:p>
        </p:txBody>
      </p:sp>
      <p:sp>
        <p:nvSpPr>
          <p:cNvPr id="2" name="TextBox 1"/>
          <p:cNvSpPr txBox="1"/>
          <p:nvPr/>
        </p:nvSpPr>
        <p:spPr>
          <a:xfrm>
            <a:off x="2345635" y="1133061"/>
            <a:ext cx="4353339" cy="400110"/>
          </a:xfrm>
          <a:prstGeom prst="rect">
            <a:avLst/>
          </a:prstGeom>
          <a:noFill/>
        </p:spPr>
        <p:txBody>
          <a:bodyPr wrap="square" rtlCol="0">
            <a:spAutoFit/>
          </a:bodyPr>
          <a:lstStyle/>
          <a:p>
            <a:pPr algn="ctr"/>
            <a:r>
              <a:rPr lang="en-US" sz="2000" b="1" dirty="0" smtClean="0"/>
              <a:t>Order and Timing</a:t>
            </a:r>
            <a:endParaRPr lang="en-US" sz="2000" b="1" dirty="0"/>
          </a:p>
        </p:txBody>
      </p:sp>
    </p:spTree>
    <p:extLst>
      <p:ext uri="{BB962C8B-B14F-4D97-AF65-F5344CB8AC3E}">
        <p14:creationId xmlns:p14="http://schemas.microsoft.com/office/powerpoint/2010/main" val="2846218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159026"/>
            <a:ext cx="6682869" cy="1013791"/>
          </a:xfrm>
        </p:spPr>
        <p:txBody>
          <a:bodyPr>
            <a:noAutofit/>
          </a:bodyPr>
          <a:lstStyle/>
          <a:p>
            <a:r>
              <a:rPr lang="en-US" sz="4000" dirty="0" smtClean="0">
                <a:solidFill>
                  <a:schemeClr val="accent6">
                    <a:lumMod val="50000"/>
                  </a:schemeClr>
                </a:solidFill>
              </a:rPr>
              <a:t>Pre-Administration</a:t>
            </a:r>
            <a:r>
              <a:rPr lang="en-US" sz="3600" dirty="0" smtClean="0">
                <a:solidFill>
                  <a:schemeClr val="accent6">
                    <a:lumMod val="50000"/>
                  </a:schemeClr>
                </a:solidFill>
              </a:rPr>
              <a:t/>
            </a:r>
            <a:br>
              <a:rPr lang="en-US" sz="3600" dirty="0" smtClean="0">
                <a:solidFill>
                  <a:schemeClr val="accent6">
                    <a:lumMod val="50000"/>
                  </a:schemeClr>
                </a:solidFill>
              </a:rPr>
            </a:br>
            <a:r>
              <a:rPr lang="en-US" sz="2800" dirty="0" smtClean="0">
                <a:solidFill>
                  <a:schemeClr val="accent6">
                    <a:lumMod val="50000"/>
                  </a:schemeClr>
                </a:solidFill>
              </a:rPr>
              <a:t>Examiner Training</a:t>
            </a:r>
            <a:endParaRPr lang="en-US" sz="3600" dirty="0">
              <a:solidFill>
                <a:schemeClr val="accent6">
                  <a:lumMod val="50000"/>
                </a:schemeClr>
              </a:solidFill>
            </a:endParaRPr>
          </a:p>
        </p:txBody>
      </p:sp>
      <p:sp>
        <p:nvSpPr>
          <p:cNvPr id="4" name="Date Placeholder 3"/>
          <p:cNvSpPr>
            <a:spLocks noGrp="1"/>
          </p:cNvSpPr>
          <p:nvPr>
            <p:ph type="dt" sz="half" idx="2"/>
          </p:nvPr>
        </p:nvSpPr>
        <p:spPr/>
        <p:txBody>
          <a:bodyPr/>
          <a:lstStyle/>
          <a:p>
            <a:fld id="{4DAE6870-AD18-448A-9B2A-0EFE6DC7B06B}" type="datetime1">
              <a:rPr lang="en-US" smtClean="0"/>
              <a:t>3/3/2015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31</a:t>
            </a:fld>
            <a:endParaRPr lang="en-US" dirty="0"/>
          </a:p>
        </p:txBody>
      </p:sp>
      <p:pic>
        <p:nvPicPr>
          <p:cNvPr id="1026" name="Picture 2" descr="C:\Users\william_fredricks\Documents\Projects\Georgia\Georgia GMAS 2014-2015\EOG_Color_Palette_Page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0"/>
          <a:stretch/>
        </p:blipFill>
        <p:spPr bwMode="auto">
          <a:xfrm>
            <a:off x="5277173" y="1812950"/>
            <a:ext cx="2293443" cy="413064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237745" y="1812951"/>
            <a:ext cx="4442744" cy="4277798"/>
          </a:xfrm>
        </p:spPr>
        <p:txBody>
          <a:bodyPr>
            <a:normAutofit lnSpcReduction="10000"/>
          </a:bodyPr>
          <a:lstStyle/>
          <a:p>
            <a:r>
              <a:rPr lang="en-US" dirty="0" smtClean="0"/>
              <a:t>Test booklets and answer documents will have a new color pallet scheme.</a:t>
            </a:r>
          </a:p>
          <a:p>
            <a:pPr lvl="1">
              <a:buFont typeface="Calibri" panose="020F0502020204030204" pitchFamily="34" charset="0"/>
              <a:buChar char="–"/>
            </a:pPr>
            <a:r>
              <a:rPr lang="en-US" dirty="0"/>
              <a:t>W</a:t>
            </a:r>
            <a:r>
              <a:rPr lang="en-US" dirty="0" smtClean="0"/>
              <a:t>ill be both in light and dark variation (50% and 100%) to denote different core forms.</a:t>
            </a:r>
          </a:p>
          <a:p>
            <a:pPr lvl="1">
              <a:buFont typeface="Calibri" panose="020F0502020204030204" pitchFamily="34" charset="0"/>
              <a:buChar char="–"/>
            </a:pPr>
            <a:r>
              <a:rPr lang="en-US" b="1" dirty="0" smtClean="0"/>
              <a:t>NOTE:</a:t>
            </a:r>
            <a:r>
              <a:rPr lang="en-US" dirty="0" smtClean="0"/>
              <a:t> This color variation is to assist in matching up the correct answer document with the appropriate test booklet.</a:t>
            </a:r>
            <a:endParaRPr lang="en-US" dirty="0"/>
          </a:p>
        </p:txBody>
      </p:sp>
      <p:sp>
        <p:nvSpPr>
          <p:cNvPr id="3" name="TextBox 2"/>
          <p:cNvSpPr txBox="1"/>
          <p:nvPr/>
        </p:nvSpPr>
        <p:spPr>
          <a:xfrm>
            <a:off x="795131" y="1292828"/>
            <a:ext cx="6775485" cy="400110"/>
          </a:xfrm>
          <a:prstGeom prst="rect">
            <a:avLst/>
          </a:prstGeom>
          <a:noFill/>
        </p:spPr>
        <p:txBody>
          <a:bodyPr wrap="square" rtlCol="0">
            <a:spAutoFit/>
          </a:bodyPr>
          <a:lstStyle/>
          <a:p>
            <a:pPr algn="ctr"/>
            <a:r>
              <a:rPr lang="en-US" sz="2000" b="1" dirty="0"/>
              <a:t>Color Families for Test Booklets and Answer Documents</a:t>
            </a:r>
          </a:p>
        </p:txBody>
      </p:sp>
    </p:spTree>
    <p:extLst>
      <p:ext uri="{BB962C8B-B14F-4D97-AF65-F5344CB8AC3E}">
        <p14:creationId xmlns:p14="http://schemas.microsoft.com/office/powerpoint/2010/main" val="4075920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william_fredricks\Downloads\Georgia Images\2209502_14AD_s15GA-EOG_PR_Page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3686" y="1735434"/>
            <a:ext cx="2743200" cy="35500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C:\Users\william_fredricks\Downloads\Georgia Images\a2208902_14CVR_s15GA-EOG_PR_CVR_Page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3069" y="2479296"/>
            <a:ext cx="2743200" cy="35473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descr="C:\Users\william_fredricks\Downloads\Georgia Images\2209501_14AD_s15GA-EOG_PR_Page_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63" y="1735434"/>
            <a:ext cx="2743200" cy="35500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587769" y="2479296"/>
            <a:ext cx="2743200" cy="3547242"/>
          </a:xfrm>
          <a:ln>
            <a:solidFill>
              <a:schemeClr val="tx1"/>
            </a:solidFill>
          </a:ln>
        </p:spPr>
      </p:pic>
      <p:sp>
        <p:nvSpPr>
          <p:cNvPr id="2" name="Title 1"/>
          <p:cNvSpPr>
            <a:spLocks noGrp="1"/>
          </p:cNvSpPr>
          <p:nvPr>
            <p:ph type="title"/>
          </p:nvPr>
        </p:nvSpPr>
        <p:spPr>
          <a:xfrm>
            <a:off x="161544" y="195715"/>
            <a:ext cx="5595649" cy="854704"/>
          </a:xfrm>
        </p:spPr>
        <p:txBody>
          <a:bodyPr>
            <a:normAutofit fontScale="90000"/>
          </a:bodyPr>
          <a:lstStyle/>
          <a:p>
            <a:r>
              <a:rPr lang="en-US" sz="4000" dirty="0" smtClean="0">
                <a:solidFill>
                  <a:schemeClr val="accent6">
                    <a:lumMod val="50000"/>
                  </a:schemeClr>
                </a:solidFill>
              </a:rPr>
              <a:t>Pre-Administration</a:t>
            </a:r>
            <a:br>
              <a:rPr lang="en-US" sz="4000" dirty="0" smtClean="0">
                <a:solidFill>
                  <a:schemeClr val="accent6">
                    <a:lumMod val="50000"/>
                  </a:schemeClr>
                </a:solidFill>
              </a:rPr>
            </a:br>
            <a:r>
              <a:rPr lang="en-US" sz="2800" dirty="0" smtClean="0">
                <a:solidFill>
                  <a:schemeClr val="accent6">
                    <a:lumMod val="50000"/>
                  </a:schemeClr>
                </a:solidFill>
              </a:rPr>
              <a:t>Examiner Training</a:t>
            </a:r>
            <a:endParaRPr lang="en-US" sz="4000" dirty="0">
              <a:solidFill>
                <a:schemeClr val="accent6">
                  <a:lumMod val="50000"/>
                </a:schemeClr>
              </a:solidFill>
            </a:endParaRPr>
          </a:p>
        </p:txBody>
      </p:sp>
      <p:sp>
        <p:nvSpPr>
          <p:cNvPr id="4" name="Date Placeholder 3"/>
          <p:cNvSpPr>
            <a:spLocks noGrp="1"/>
          </p:cNvSpPr>
          <p:nvPr>
            <p:ph type="dt" sz="half" idx="2"/>
          </p:nvPr>
        </p:nvSpPr>
        <p:spPr/>
        <p:txBody>
          <a:bodyPr/>
          <a:lstStyle/>
          <a:p>
            <a:fld id="{4DAE6870-AD18-448A-9B2A-0EFE6DC7B06B}" type="datetime1">
              <a:rPr lang="en-US" smtClean="0"/>
              <a:t>3/3/2015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32</a:t>
            </a:fld>
            <a:endParaRPr lang="en-US" dirty="0"/>
          </a:p>
        </p:txBody>
      </p:sp>
      <p:sp>
        <p:nvSpPr>
          <p:cNvPr id="3" name="TextBox 2"/>
          <p:cNvSpPr txBox="1"/>
          <p:nvPr/>
        </p:nvSpPr>
        <p:spPr>
          <a:xfrm>
            <a:off x="1299999" y="4482346"/>
            <a:ext cx="1719072" cy="369332"/>
          </a:xfrm>
          <a:prstGeom prst="rect">
            <a:avLst/>
          </a:prstGeom>
          <a:solidFill>
            <a:schemeClr val="accent5">
              <a:lumMod val="60000"/>
              <a:lumOff val="40000"/>
            </a:schemeClr>
          </a:solidFill>
          <a:ln>
            <a:solidFill>
              <a:srgbClr val="000000"/>
            </a:solidFill>
          </a:ln>
        </p:spPr>
        <p:txBody>
          <a:bodyPr wrap="square" rtlCol="0">
            <a:spAutoFit/>
          </a:bodyPr>
          <a:lstStyle/>
          <a:p>
            <a:pPr algn="ctr"/>
            <a:r>
              <a:rPr lang="en-US" b="1" dirty="0" smtClean="0"/>
              <a:t>100% Gradation</a:t>
            </a:r>
            <a:endParaRPr lang="en-US" b="1" dirty="0"/>
          </a:p>
        </p:txBody>
      </p:sp>
      <p:sp>
        <p:nvSpPr>
          <p:cNvPr id="10" name="TextBox 9"/>
          <p:cNvSpPr txBox="1"/>
          <p:nvPr/>
        </p:nvSpPr>
        <p:spPr>
          <a:xfrm>
            <a:off x="5545597" y="4482346"/>
            <a:ext cx="1719072" cy="369332"/>
          </a:xfrm>
          <a:prstGeom prst="rect">
            <a:avLst/>
          </a:prstGeom>
          <a:solidFill>
            <a:schemeClr val="accent5">
              <a:lumMod val="60000"/>
              <a:lumOff val="40000"/>
            </a:schemeClr>
          </a:solidFill>
          <a:ln>
            <a:solidFill>
              <a:srgbClr val="000000"/>
            </a:solidFill>
          </a:ln>
        </p:spPr>
        <p:txBody>
          <a:bodyPr wrap="square" rtlCol="0">
            <a:spAutoFit/>
          </a:bodyPr>
          <a:lstStyle/>
          <a:p>
            <a:pPr algn="ctr"/>
            <a:r>
              <a:rPr lang="en-US" b="1" dirty="0" smtClean="0"/>
              <a:t>50% Gradation</a:t>
            </a:r>
            <a:endParaRPr lang="en-US" b="1" dirty="0"/>
          </a:p>
        </p:txBody>
      </p:sp>
      <p:sp>
        <p:nvSpPr>
          <p:cNvPr id="11" name="TextBox 10"/>
          <p:cNvSpPr txBox="1"/>
          <p:nvPr/>
        </p:nvSpPr>
        <p:spPr>
          <a:xfrm>
            <a:off x="791401" y="1065727"/>
            <a:ext cx="6775485" cy="707886"/>
          </a:xfrm>
          <a:prstGeom prst="rect">
            <a:avLst/>
          </a:prstGeom>
          <a:noFill/>
        </p:spPr>
        <p:txBody>
          <a:bodyPr wrap="square" rtlCol="0">
            <a:spAutoFit/>
          </a:bodyPr>
          <a:lstStyle/>
          <a:p>
            <a:pPr algn="ctr"/>
            <a:r>
              <a:rPr lang="en-US" sz="2000" b="1" dirty="0"/>
              <a:t>Color Families for Test Booklets and Answer </a:t>
            </a:r>
            <a:r>
              <a:rPr lang="en-US" sz="2000" b="1" dirty="0" smtClean="0"/>
              <a:t>Documents</a:t>
            </a:r>
          </a:p>
          <a:p>
            <a:pPr algn="ctr"/>
            <a:r>
              <a:rPr lang="en-US" sz="2000" b="1" dirty="0" smtClean="0"/>
              <a:t>Grade 4 Example</a:t>
            </a:r>
            <a:endParaRPr lang="en-US" sz="2000" b="1" dirty="0"/>
          </a:p>
        </p:txBody>
      </p:sp>
    </p:spTree>
    <p:extLst>
      <p:ext uri="{BB962C8B-B14F-4D97-AF65-F5344CB8AC3E}">
        <p14:creationId xmlns:p14="http://schemas.microsoft.com/office/powerpoint/2010/main" val="3604763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241"/>
            <a:ext cx="6679096" cy="1028914"/>
          </a:xfrm>
        </p:spPr>
        <p:txBody>
          <a:bodyPr>
            <a:normAutofit fontScale="90000"/>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2800" dirty="0" smtClean="0">
                <a:solidFill>
                  <a:schemeClr val="accent6">
                    <a:lumMod val="50000"/>
                  </a:schemeClr>
                </a:solidFill>
              </a:rPr>
              <a:t>Examiner Training</a:t>
            </a:r>
            <a:r>
              <a:rPr lang="en-US" dirty="0" smtClean="0">
                <a:solidFill>
                  <a:schemeClr val="accent6">
                    <a:lumMod val="50000"/>
                  </a:schemeClr>
                </a:solidFill>
              </a:rPr>
              <a:t/>
            </a:r>
            <a:br>
              <a:rPr lang="en-US" dirty="0" smtClean="0">
                <a:solidFill>
                  <a:schemeClr val="accent6">
                    <a:lumMod val="50000"/>
                  </a:schemeClr>
                </a:solidFill>
              </a:rPr>
            </a:br>
            <a:endParaRPr lang="en-US" sz="1800" dirty="0"/>
          </a:p>
        </p:txBody>
      </p:sp>
      <p:sp>
        <p:nvSpPr>
          <p:cNvPr id="4" name="Date Placeholder 3"/>
          <p:cNvSpPr>
            <a:spLocks noGrp="1"/>
          </p:cNvSpPr>
          <p:nvPr>
            <p:ph type="dt" sz="half" idx="2"/>
          </p:nvPr>
        </p:nvSpPr>
        <p:spPr/>
        <p:txBody>
          <a:bodyPr/>
          <a:lstStyle/>
          <a:p>
            <a:fld id="{4DAE6870-AD18-448A-9B2A-0EFE6DC7B06B}" type="datetime1">
              <a:rPr lang="en-US" smtClean="0"/>
              <a:t>3/3/2015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33</a:t>
            </a:fld>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0866" y="1510519"/>
            <a:ext cx="3362397" cy="4351338"/>
          </a:xfrm>
          <a:ln>
            <a:solidFill>
              <a:srgbClr val="000000"/>
            </a:solidFill>
          </a:ln>
        </p:spPr>
      </p:pic>
      <p:pic>
        <p:nvPicPr>
          <p:cNvPr id="8194" name="Picture 2" descr="C:\Users\william_fredricks\Downloads\Georgia Images\2209701_16AD_s15GA-EOG_PR_Page_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9006" y="1510519"/>
            <a:ext cx="3364992" cy="435469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00463" y="5459686"/>
            <a:ext cx="4117086" cy="646331"/>
          </a:xfrm>
          <a:prstGeom prst="rect">
            <a:avLst/>
          </a:prstGeom>
          <a:solidFill>
            <a:schemeClr val="accent2">
              <a:lumMod val="60000"/>
              <a:lumOff val="40000"/>
            </a:schemeClr>
          </a:solidFill>
          <a:ln>
            <a:solidFill>
              <a:srgbClr val="000000"/>
            </a:solidFill>
          </a:ln>
        </p:spPr>
        <p:txBody>
          <a:bodyPr wrap="square" rtlCol="0">
            <a:spAutoFit/>
          </a:bodyPr>
          <a:lstStyle/>
          <a:p>
            <a:pPr algn="ctr"/>
            <a:r>
              <a:rPr lang="en-US" b="1" dirty="0" smtClean="0"/>
              <a:t>Pages 1 and 2 are still used for student information and coding</a:t>
            </a:r>
            <a:endParaRPr lang="en-US" b="1" dirty="0"/>
          </a:p>
        </p:txBody>
      </p:sp>
      <p:sp>
        <p:nvSpPr>
          <p:cNvPr id="6" name="TextBox 5"/>
          <p:cNvSpPr txBox="1"/>
          <p:nvPr/>
        </p:nvSpPr>
        <p:spPr>
          <a:xfrm>
            <a:off x="428625" y="1107471"/>
            <a:ext cx="6749277" cy="369332"/>
          </a:xfrm>
          <a:prstGeom prst="rect">
            <a:avLst/>
          </a:prstGeom>
          <a:solidFill>
            <a:schemeClr val="accent2">
              <a:lumMod val="60000"/>
              <a:lumOff val="40000"/>
            </a:schemeClr>
          </a:solidFill>
        </p:spPr>
        <p:txBody>
          <a:bodyPr wrap="square" rtlCol="0">
            <a:spAutoFit/>
          </a:bodyPr>
          <a:lstStyle/>
          <a:p>
            <a:r>
              <a:rPr lang="en-US" b="1" i="1" dirty="0" smtClean="0"/>
              <a:t>Student Answer Document t</a:t>
            </a:r>
            <a:r>
              <a:rPr lang="en-US" b="1" dirty="0" smtClean="0"/>
              <a:t>akes </a:t>
            </a:r>
            <a:r>
              <a:rPr lang="en-US" b="1" dirty="0"/>
              <a:t>the form of </a:t>
            </a:r>
            <a:r>
              <a:rPr lang="en-US" b="1" dirty="0" smtClean="0"/>
              <a:t>a 16-20 page booklet</a:t>
            </a:r>
            <a:endParaRPr lang="en-US" b="1" dirty="0"/>
          </a:p>
        </p:txBody>
      </p:sp>
    </p:spTree>
    <p:extLst>
      <p:ext uri="{BB962C8B-B14F-4D97-AF65-F5344CB8AC3E}">
        <p14:creationId xmlns:p14="http://schemas.microsoft.com/office/powerpoint/2010/main" val="1987302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20613" cy="1065011"/>
          </a:xfrm>
        </p:spPr>
        <p:txBody>
          <a:bodyPr>
            <a:normAutofit/>
          </a:bodyPr>
          <a:lstStyle/>
          <a:p>
            <a:r>
              <a:rPr lang="en-US" sz="4000" dirty="0" smtClean="0">
                <a:solidFill>
                  <a:schemeClr val="accent6">
                    <a:lumMod val="50000"/>
                  </a:schemeClr>
                </a:solidFill>
              </a:rPr>
              <a:t>Pre-Administration</a:t>
            </a:r>
            <a:br>
              <a:rPr lang="en-US" sz="4000" dirty="0" smtClean="0">
                <a:solidFill>
                  <a:schemeClr val="accent6">
                    <a:lumMod val="50000"/>
                  </a:schemeClr>
                </a:solidFill>
              </a:rPr>
            </a:br>
            <a:r>
              <a:rPr lang="en-US" sz="2800" dirty="0" smtClean="0">
                <a:solidFill>
                  <a:schemeClr val="accent6">
                    <a:lumMod val="50000"/>
                  </a:schemeClr>
                </a:solidFill>
              </a:rPr>
              <a:t>Examiner Training</a:t>
            </a:r>
            <a:endParaRPr lang="en-US" sz="4000" dirty="0">
              <a:solidFill>
                <a:schemeClr val="accent6">
                  <a:lumMod val="50000"/>
                </a:schemeClr>
              </a:solidFill>
            </a:endParaRPr>
          </a:p>
        </p:txBody>
      </p:sp>
      <p:pic>
        <p:nvPicPr>
          <p:cNvPr id="6" name="Content Placeholder 5"/>
          <p:cNvPicPr>
            <a:picLocks noGrp="1" noChangeAspect="1"/>
          </p:cNvPicPr>
          <p:nvPr>
            <p:ph idx="1"/>
          </p:nvPr>
        </p:nvPicPr>
        <p:blipFill>
          <a:blip r:embed="rId2"/>
          <a:stretch>
            <a:fillRect/>
          </a:stretch>
        </p:blipFill>
        <p:spPr>
          <a:xfrm>
            <a:off x="2088014" y="1244398"/>
            <a:ext cx="3795566" cy="4932565"/>
          </a:xfrm>
          <a:prstGeom prst="rect">
            <a:avLst/>
          </a:prstGeom>
        </p:spPr>
      </p:pic>
      <p:sp>
        <p:nvSpPr>
          <p:cNvPr id="4" name="Date Placeholder 3"/>
          <p:cNvSpPr>
            <a:spLocks noGrp="1"/>
          </p:cNvSpPr>
          <p:nvPr>
            <p:ph type="dt" sz="half" idx="2"/>
          </p:nvPr>
        </p:nvSpPr>
        <p:spPr/>
        <p:txBody>
          <a:bodyPr/>
          <a:lstStyle/>
          <a:p>
            <a:fld id="{4DAE6870-AD18-448A-9B2A-0EFE6DC7B06B}" type="datetime1">
              <a:rPr lang="en-US" smtClean="0"/>
              <a:t>3/3/2015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34</a:t>
            </a:fld>
            <a:endParaRPr lang="en-US" dirty="0"/>
          </a:p>
        </p:txBody>
      </p:sp>
      <p:sp>
        <p:nvSpPr>
          <p:cNvPr id="8" name="TextBox 7"/>
          <p:cNvSpPr txBox="1"/>
          <p:nvPr/>
        </p:nvSpPr>
        <p:spPr>
          <a:xfrm>
            <a:off x="6457950" y="2359152"/>
            <a:ext cx="2057400" cy="1015663"/>
          </a:xfrm>
          <a:prstGeom prst="rect">
            <a:avLst/>
          </a:prstGeom>
          <a:noFill/>
        </p:spPr>
        <p:txBody>
          <a:bodyPr wrap="square" rtlCol="0">
            <a:spAutoFit/>
          </a:bodyPr>
          <a:lstStyle/>
          <a:p>
            <a:r>
              <a:rPr lang="en-US" sz="2000" b="1" dirty="0" smtClean="0">
                <a:hlinkClick r:id="rId3"/>
              </a:rPr>
              <a:t>Link to Grades 3 and 6 Answer Document</a:t>
            </a:r>
            <a:endParaRPr lang="en-US" sz="2000" b="1" dirty="0"/>
          </a:p>
        </p:txBody>
      </p:sp>
      <p:sp>
        <p:nvSpPr>
          <p:cNvPr id="9" name="TextBox 8"/>
          <p:cNvSpPr txBox="1"/>
          <p:nvPr/>
        </p:nvSpPr>
        <p:spPr>
          <a:xfrm>
            <a:off x="3053109" y="4106474"/>
            <a:ext cx="1865376" cy="923330"/>
          </a:xfrm>
          <a:prstGeom prst="rect">
            <a:avLst/>
          </a:prstGeom>
          <a:solidFill>
            <a:schemeClr val="accent6">
              <a:lumMod val="60000"/>
              <a:lumOff val="40000"/>
            </a:schemeClr>
          </a:solidFill>
          <a:ln>
            <a:solidFill>
              <a:srgbClr val="000000"/>
            </a:solidFill>
          </a:ln>
        </p:spPr>
        <p:txBody>
          <a:bodyPr wrap="square" rtlCol="0">
            <a:spAutoFit/>
          </a:bodyPr>
          <a:lstStyle/>
          <a:p>
            <a:pPr algn="ctr"/>
            <a:r>
              <a:rPr lang="en-US" b="1" dirty="0" smtClean="0"/>
              <a:t>Lines for constructed response items</a:t>
            </a:r>
            <a:endParaRPr lang="en-US" b="1" dirty="0"/>
          </a:p>
        </p:txBody>
      </p:sp>
      <p:sp>
        <p:nvSpPr>
          <p:cNvPr id="10" name="TextBox 9"/>
          <p:cNvSpPr txBox="1"/>
          <p:nvPr/>
        </p:nvSpPr>
        <p:spPr>
          <a:xfrm>
            <a:off x="3762298" y="2035985"/>
            <a:ext cx="1865376" cy="923330"/>
          </a:xfrm>
          <a:prstGeom prst="rect">
            <a:avLst/>
          </a:prstGeom>
          <a:solidFill>
            <a:schemeClr val="accent4">
              <a:lumMod val="40000"/>
              <a:lumOff val="60000"/>
            </a:schemeClr>
          </a:solidFill>
          <a:ln>
            <a:solidFill>
              <a:srgbClr val="000000"/>
            </a:solidFill>
          </a:ln>
        </p:spPr>
        <p:txBody>
          <a:bodyPr wrap="square" rtlCol="0">
            <a:spAutoFit/>
          </a:bodyPr>
          <a:lstStyle/>
          <a:p>
            <a:pPr algn="ctr"/>
            <a:r>
              <a:rPr lang="en-US" b="1" dirty="0" smtClean="0"/>
              <a:t>Standard selected response bubbles</a:t>
            </a:r>
            <a:endParaRPr lang="en-US" b="1" dirty="0"/>
          </a:p>
        </p:txBody>
      </p:sp>
      <p:sp>
        <p:nvSpPr>
          <p:cNvPr id="3" name="TextBox 2"/>
          <p:cNvSpPr txBox="1"/>
          <p:nvPr/>
        </p:nvSpPr>
        <p:spPr>
          <a:xfrm>
            <a:off x="337930" y="2035985"/>
            <a:ext cx="1530627" cy="1200329"/>
          </a:xfrm>
          <a:prstGeom prst="rect">
            <a:avLst/>
          </a:prstGeom>
          <a:noFill/>
        </p:spPr>
        <p:txBody>
          <a:bodyPr wrap="square" rtlCol="0">
            <a:spAutoFit/>
          </a:bodyPr>
          <a:lstStyle/>
          <a:p>
            <a:r>
              <a:rPr lang="en-US" b="1" dirty="0" smtClean="0"/>
              <a:t>Example of a constructed response answer space</a:t>
            </a:r>
            <a:endParaRPr lang="en-US" b="1" dirty="0"/>
          </a:p>
        </p:txBody>
      </p:sp>
      <p:cxnSp>
        <p:nvCxnSpPr>
          <p:cNvPr id="11" name="Straight Arrow Connector 10"/>
          <p:cNvCxnSpPr/>
          <p:nvPr/>
        </p:nvCxnSpPr>
        <p:spPr>
          <a:xfrm>
            <a:off x="1657350" y="2798044"/>
            <a:ext cx="1076248" cy="3225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044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16A82E43-F334-4B83-9151-C0C24AE8A2BC}" type="datetime1">
              <a:rPr lang="en-US" smtClean="0">
                <a:solidFill>
                  <a:prstClr val="white"/>
                </a:solidFill>
              </a:rPr>
              <a:pPr/>
              <a:t>3/3/2015</a:t>
            </a:fld>
            <a:endParaRPr lang="en-US" dirty="0">
              <a:solidFill>
                <a:prstClr val="white"/>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35</a:t>
            </a:fld>
            <a:endParaRPr lang="en-US" dirty="0">
              <a:solidFill>
                <a:prstClr val="white"/>
              </a:solidFill>
            </a:endParaRPr>
          </a:p>
        </p:txBody>
      </p:sp>
      <p:pic>
        <p:nvPicPr>
          <p:cNvPr id="6" name="Picture 5"/>
          <p:cNvPicPr>
            <a:picLocks noChangeAspect="1"/>
          </p:cNvPicPr>
          <p:nvPr/>
        </p:nvPicPr>
        <p:blipFill>
          <a:blip r:embed="rId2"/>
          <a:stretch>
            <a:fillRect/>
          </a:stretch>
        </p:blipFill>
        <p:spPr>
          <a:xfrm>
            <a:off x="3023612" y="1055077"/>
            <a:ext cx="3924298" cy="5071009"/>
          </a:xfrm>
          <a:prstGeom prst="rect">
            <a:avLst/>
          </a:prstGeom>
        </p:spPr>
      </p:pic>
      <p:sp>
        <p:nvSpPr>
          <p:cNvPr id="7" name="Title 1"/>
          <p:cNvSpPr>
            <a:spLocks noGrp="1"/>
          </p:cNvSpPr>
          <p:nvPr>
            <p:ph type="title"/>
          </p:nvPr>
        </p:nvSpPr>
        <p:spPr>
          <a:xfrm>
            <a:off x="262205" y="1065011"/>
            <a:ext cx="2662581" cy="903940"/>
          </a:xfrm>
        </p:spPr>
        <p:txBody>
          <a:bodyPr>
            <a:noAutofit/>
          </a:bodyPr>
          <a:lstStyle/>
          <a:p>
            <a:r>
              <a:rPr lang="en-US" sz="2400" dirty="0" smtClean="0">
                <a:latin typeface="+mn-lt"/>
              </a:rPr>
              <a:t>ELA Section 3</a:t>
            </a:r>
            <a:br>
              <a:rPr lang="en-US" sz="2400" dirty="0" smtClean="0">
                <a:latin typeface="+mn-lt"/>
              </a:rPr>
            </a:br>
            <a:r>
              <a:rPr lang="en-US" sz="2400" dirty="0" smtClean="0">
                <a:latin typeface="+mn-lt"/>
              </a:rPr>
              <a:t>Paper and Pencil</a:t>
            </a:r>
            <a:endParaRPr lang="en-US" sz="2400" dirty="0">
              <a:latin typeface="+mn-lt"/>
            </a:endParaRPr>
          </a:p>
        </p:txBody>
      </p:sp>
      <p:sp>
        <p:nvSpPr>
          <p:cNvPr id="8" name="Oval 7"/>
          <p:cNvSpPr/>
          <p:nvPr/>
        </p:nvSpPr>
        <p:spPr>
          <a:xfrm>
            <a:off x="5918478" y="2162909"/>
            <a:ext cx="703384" cy="42203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19927" y="1918038"/>
            <a:ext cx="2605963" cy="2031325"/>
          </a:xfrm>
          <a:prstGeom prst="rect">
            <a:avLst/>
          </a:prstGeom>
          <a:solidFill>
            <a:schemeClr val="bg1"/>
          </a:solidFill>
          <a:ln>
            <a:solidFill>
              <a:schemeClr val="accent1"/>
            </a:solidFill>
          </a:ln>
        </p:spPr>
        <p:txBody>
          <a:bodyPr wrap="square" rtlCol="0">
            <a:spAutoFit/>
          </a:bodyPr>
          <a:lstStyle/>
          <a:p>
            <a:pPr marL="123825" indent="-109538">
              <a:buFont typeface="Arial" panose="020B0604020202020204" pitchFamily="34" charset="0"/>
              <a:buChar char="•"/>
            </a:pPr>
            <a:r>
              <a:rPr lang="en-US" dirty="0" smtClean="0">
                <a:solidFill>
                  <a:srgbClr val="FF0000"/>
                </a:solidFill>
              </a:rPr>
              <a:t>7</a:t>
            </a:r>
            <a:r>
              <a:rPr lang="en-US" baseline="30000" dirty="0" smtClean="0">
                <a:solidFill>
                  <a:srgbClr val="FF0000"/>
                </a:solidFill>
              </a:rPr>
              <a:t>th</a:t>
            </a:r>
            <a:r>
              <a:rPr lang="en-US" dirty="0" smtClean="0">
                <a:solidFill>
                  <a:srgbClr val="FF0000"/>
                </a:solidFill>
              </a:rPr>
              <a:t> page of the </a:t>
            </a:r>
            <a:r>
              <a:rPr lang="en-US" dirty="0" err="1" smtClean="0">
                <a:solidFill>
                  <a:srgbClr val="FF0000"/>
                </a:solidFill>
              </a:rPr>
              <a:t>Ans</a:t>
            </a:r>
            <a:r>
              <a:rPr lang="en-US" dirty="0" smtClean="0">
                <a:solidFill>
                  <a:srgbClr val="FF0000"/>
                </a:solidFill>
              </a:rPr>
              <a:t> Doc</a:t>
            </a:r>
          </a:p>
          <a:p>
            <a:pPr marL="123825" indent="-109538">
              <a:buFont typeface="Arial" panose="020B0604020202020204" pitchFamily="34" charset="0"/>
              <a:buChar char="•"/>
            </a:pPr>
            <a:r>
              <a:rPr lang="en-US" dirty="0" smtClean="0">
                <a:solidFill>
                  <a:srgbClr val="FF0000"/>
                </a:solidFill>
              </a:rPr>
              <a:t>Page 5 of ELA</a:t>
            </a:r>
          </a:p>
          <a:p>
            <a:pPr marL="123825" indent="-109538">
              <a:buFont typeface="Arial" panose="020B0604020202020204" pitchFamily="34" charset="0"/>
              <a:buChar char="•"/>
            </a:pPr>
            <a:r>
              <a:rPr lang="en-US" dirty="0" smtClean="0">
                <a:solidFill>
                  <a:srgbClr val="7030A0"/>
                </a:solidFill>
              </a:rPr>
              <a:t>#56 is first of 3 selected response items</a:t>
            </a:r>
          </a:p>
          <a:p>
            <a:pPr marL="123825" indent="-109538">
              <a:buFont typeface="Arial" panose="020B0604020202020204" pitchFamily="34" charset="0"/>
              <a:buChar char="•"/>
            </a:pPr>
            <a:r>
              <a:rPr lang="en-US" dirty="0" smtClean="0">
                <a:solidFill>
                  <a:srgbClr val="00B050"/>
                </a:solidFill>
              </a:rPr>
              <a:t>#59 is a Constructed Response item – not the </a:t>
            </a:r>
            <a:r>
              <a:rPr lang="en-US" dirty="0">
                <a:solidFill>
                  <a:srgbClr val="00B050"/>
                </a:solidFill>
              </a:rPr>
              <a:t>f</a:t>
            </a:r>
            <a:r>
              <a:rPr lang="en-US" dirty="0" smtClean="0">
                <a:solidFill>
                  <a:srgbClr val="00B050"/>
                </a:solidFill>
              </a:rPr>
              <a:t>inal Writing Task.</a:t>
            </a:r>
            <a:endParaRPr lang="en-US" dirty="0">
              <a:solidFill>
                <a:srgbClr val="00B050"/>
              </a:solidFill>
            </a:endParaRPr>
          </a:p>
        </p:txBody>
      </p:sp>
      <p:sp>
        <p:nvSpPr>
          <p:cNvPr id="10" name="Oval 9"/>
          <p:cNvSpPr/>
          <p:nvPr/>
        </p:nvSpPr>
        <p:spPr>
          <a:xfrm>
            <a:off x="3333331" y="2373924"/>
            <a:ext cx="703384" cy="42203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3419056" y="2795955"/>
            <a:ext cx="114719" cy="1377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3333332" y="5886450"/>
            <a:ext cx="132198" cy="170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6343231" y="5779477"/>
            <a:ext cx="400469" cy="2139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itle 1"/>
          <p:cNvSpPr txBox="1">
            <a:spLocks/>
          </p:cNvSpPr>
          <p:nvPr/>
        </p:nvSpPr>
        <p:spPr>
          <a:xfrm>
            <a:off x="0" y="0"/>
            <a:ext cx="6920613" cy="1065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smtClean="0">
                <a:solidFill>
                  <a:schemeClr val="accent6">
                    <a:lumMod val="50000"/>
                  </a:schemeClr>
                </a:solidFill>
              </a:rPr>
              <a:t>Pre-Administration</a:t>
            </a:r>
            <a:br>
              <a:rPr lang="en-US" sz="4000" smtClean="0">
                <a:solidFill>
                  <a:schemeClr val="accent6">
                    <a:lumMod val="50000"/>
                  </a:schemeClr>
                </a:solidFill>
              </a:rPr>
            </a:br>
            <a:r>
              <a:rPr lang="en-US" sz="2800" smtClean="0">
                <a:solidFill>
                  <a:schemeClr val="accent6">
                    <a:lumMod val="50000"/>
                  </a:schemeClr>
                </a:solidFill>
              </a:rPr>
              <a:t>Examiner Training</a:t>
            </a:r>
            <a:endParaRPr lang="en-US" sz="4000" dirty="0">
              <a:solidFill>
                <a:schemeClr val="accent6">
                  <a:lumMod val="50000"/>
                </a:schemeClr>
              </a:solidFill>
            </a:endParaRPr>
          </a:p>
        </p:txBody>
      </p:sp>
    </p:spTree>
    <p:extLst>
      <p:ext uri="{BB962C8B-B14F-4D97-AF65-F5344CB8AC3E}">
        <p14:creationId xmlns:p14="http://schemas.microsoft.com/office/powerpoint/2010/main" val="2503233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82" y="1410259"/>
            <a:ext cx="2196931" cy="1132052"/>
          </a:xfrm>
        </p:spPr>
        <p:txBody>
          <a:bodyPr>
            <a:noAutofit/>
          </a:bodyPr>
          <a:lstStyle/>
          <a:p>
            <a:r>
              <a:rPr lang="en-US" sz="2000" dirty="0" smtClean="0">
                <a:latin typeface="+mn-lt"/>
              </a:rPr>
              <a:t>ELA Section 3</a:t>
            </a:r>
            <a:br>
              <a:rPr lang="en-US" sz="2000" dirty="0" smtClean="0">
                <a:latin typeface="+mn-lt"/>
              </a:rPr>
            </a:br>
            <a:r>
              <a:rPr lang="en-US" sz="2000" dirty="0" smtClean="0">
                <a:latin typeface="+mn-lt"/>
              </a:rPr>
              <a:t>Paper and Pencil</a:t>
            </a:r>
            <a:br>
              <a:rPr lang="en-US" sz="2000" dirty="0" smtClean="0">
                <a:latin typeface="+mn-lt"/>
              </a:rPr>
            </a:br>
            <a:r>
              <a:rPr lang="en-US" sz="2000" dirty="0" smtClean="0">
                <a:latin typeface="+mn-lt"/>
              </a:rPr>
              <a:t>Extended Writing Task</a:t>
            </a:r>
            <a:endParaRPr lang="en-US" sz="2000" dirty="0">
              <a:latin typeface="+mn-lt"/>
            </a:endParaRPr>
          </a:p>
        </p:txBody>
      </p:sp>
      <p:sp>
        <p:nvSpPr>
          <p:cNvPr id="3" name="Date Placeholder 2"/>
          <p:cNvSpPr>
            <a:spLocks noGrp="1"/>
          </p:cNvSpPr>
          <p:nvPr>
            <p:ph type="dt" sz="half" idx="2"/>
          </p:nvPr>
        </p:nvSpPr>
        <p:spPr/>
        <p:txBody>
          <a:bodyPr/>
          <a:lstStyle/>
          <a:p>
            <a:fld id="{16A82E43-F334-4B83-9151-C0C24AE8A2BC}" type="datetime1">
              <a:rPr lang="en-US" smtClean="0">
                <a:solidFill>
                  <a:prstClr val="white"/>
                </a:solidFill>
              </a:rPr>
              <a:pPr/>
              <a:t>3/3/2015</a:t>
            </a:fld>
            <a:endParaRPr lang="en-US" dirty="0">
              <a:solidFill>
                <a:prstClr val="white"/>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36</a:t>
            </a:fld>
            <a:endParaRPr lang="en-US" dirty="0">
              <a:solidFill>
                <a:prstClr val="white"/>
              </a:solidFill>
            </a:endParaRPr>
          </a:p>
        </p:txBody>
      </p:sp>
      <p:pic>
        <p:nvPicPr>
          <p:cNvPr id="6" name="Picture 5"/>
          <p:cNvPicPr>
            <a:picLocks noChangeAspect="1"/>
          </p:cNvPicPr>
          <p:nvPr/>
        </p:nvPicPr>
        <p:blipFill>
          <a:blip r:embed="rId2"/>
          <a:stretch>
            <a:fillRect/>
          </a:stretch>
        </p:blipFill>
        <p:spPr>
          <a:xfrm>
            <a:off x="2280013" y="1399231"/>
            <a:ext cx="3662260" cy="4774558"/>
          </a:xfrm>
          <a:prstGeom prst="rect">
            <a:avLst/>
          </a:prstGeom>
        </p:spPr>
      </p:pic>
      <p:sp>
        <p:nvSpPr>
          <p:cNvPr id="8" name="TextBox 7"/>
          <p:cNvSpPr txBox="1"/>
          <p:nvPr/>
        </p:nvSpPr>
        <p:spPr>
          <a:xfrm>
            <a:off x="3301396" y="1843649"/>
            <a:ext cx="1422219" cy="369332"/>
          </a:xfrm>
          <a:prstGeom prst="rect">
            <a:avLst/>
          </a:prstGeom>
          <a:solidFill>
            <a:schemeClr val="bg1"/>
          </a:solidFill>
          <a:ln>
            <a:solidFill>
              <a:schemeClr val="accent1"/>
            </a:solidFill>
          </a:ln>
        </p:spPr>
        <p:txBody>
          <a:bodyPr wrap="square" rtlCol="0">
            <a:spAutoFit/>
          </a:bodyPr>
          <a:lstStyle/>
          <a:p>
            <a:pPr algn="ctr"/>
            <a:r>
              <a:rPr lang="en-US" b="1" dirty="0" smtClean="0">
                <a:solidFill>
                  <a:prstClr val="black"/>
                </a:solidFill>
              </a:rPr>
              <a:t>Item 60</a:t>
            </a:r>
            <a:endParaRPr lang="en-US" b="1" dirty="0">
              <a:solidFill>
                <a:prstClr val="black"/>
              </a:solidFill>
            </a:endParaRPr>
          </a:p>
        </p:txBody>
      </p:sp>
      <p:sp>
        <p:nvSpPr>
          <p:cNvPr id="10" name="Oval 9"/>
          <p:cNvSpPr/>
          <p:nvPr/>
        </p:nvSpPr>
        <p:spPr>
          <a:xfrm>
            <a:off x="2532185" y="1658983"/>
            <a:ext cx="295421"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Arrow Connector 11"/>
          <p:cNvCxnSpPr>
            <a:stCxn id="8" idx="1"/>
          </p:cNvCxnSpPr>
          <p:nvPr/>
        </p:nvCxnSpPr>
        <p:spPr>
          <a:xfrm flipH="1" flipV="1">
            <a:off x="2827606" y="2012183"/>
            <a:ext cx="473790" cy="161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401994" y="5824025"/>
            <a:ext cx="393895" cy="349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6270170" y="5250459"/>
            <a:ext cx="1422219" cy="923330"/>
          </a:xfrm>
          <a:prstGeom prst="rect">
            <a:avLst/>
          </a:prstGeom>
          <a:solidFill>
            <a:schemeClr val="bg1"/>
          </a:solidFill>
          <a:ln>
            <a:solidFill>
              <a:schemeClr val="accent1"/>
            </a:solidFill>
          </a:ln>
        </p:spPr>
        <p:txBody>
          <a:bodyPr wrap="square" rtlCol="0">
            <a:spAutoFit/>
          </a:bodyPr>
          <a:lstStyle/>
          <a:p>
            <a:pPr algn="ctr"/>
            <a:r>
              <a:rPr lang="en-US" b="1" dirty="0" smtClean="0">
                <a:solidFill>
                  <a:prstClr val="black"/>
                </a:solidFill>
              </a:rPr>
              <a:t>8</a:t>
            </a:r>
            <a:r>
              <a:rPr lang="en-US" b="1" baseline="30000" dirty="0" smtClean="0">
                <a:solidFill>
                  <a:prstClr val="black"/>
                </a:solidFill>
              </a:rPr>
              <a:t>th</a:t>
            </a:r>
            <a:r>
              <a:rPr lang="en-US" b="1" dirty="0" smtClean="0">
                <a:solidFill>
                  <a:prstClr val="black"/>
                </a:solidFill>
              </a:rPr>
              <a:t> Page of Answer Document </a:t>
            </a:r>
            <a:endParaRPr lang="en-US" b="1" dirty="0">
              <a:solidFill>
                <a:prstClr val="black"/>
              </a:solidFill>
            </a:endParaRPr>
          </a:p>
        </p:txBody>
      </p:sp>
      <p:cxnSp>
        <p:nvCxnSpPr>
          <p:cNvPr id="20" name="Straight Arrow Connector 19"/>
          <p:cNvCxnSpPr/>
          <p:nvPr/>
        </p:nvCxnSpPr>
        <p:spPr>
          <a:xfrm flipH="1">
            <a:off x="5842758" y="5514535"/>
            <a:ext cx="427412" cy="2834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433711" y="5824025"/>
            <a:ext cx="393895" cy="1973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384004" y="5151664"/>
            <a:ext cx="1422219" cy="646331"/>
          </a:xfrm>
          <a:prstGeom prst="rect">
            <a:avLst/>
          </a:prstGeom>
          <a:solidFill>
            <a:schemeClr val="bg1"/>
          </a:solidFill>
          <a:ln>
            <a:solidFill>
              <a:schemeClr val="accent1"/>
            </a:solidFill>
          </a:ln>
        </p:spPr>
        <p:txBody>
          <a:bodyPr wrap="square" rtlCol="0">
            <a:spAutoFit/>
          </a:bodyPr>
          <a:lstStyle/>
          <a:p>
            <a:pPr algn="ctr"/>
            <a:r>
              <a:rPr lang="en-US" b="1" dirty="0" smtClean="0">
                <a:solidFill>
                  <a:prstClr val="black"/>
                </a:solidFill>
              </a:rPr>
              <a:t>Page 6 of ELA </a:t>
            </a:r>
            <a:endParaRPr lang="en-US" b="1" dirty="0">
              <a:solidFill>
                <a:prstClr val="black"/>
              </a:solidFill>
            </a:endParaRPr>
          </a:p>
        </p:txBody>
      </p:sp>
      <p:cxnSp>
        <p:nvCxnSpPr>
          <p:cNvPr id="25" name="Straight Arrow Connector 24"/>
          <p:cNvCxnSpPr/>
          <p:nvPr/>
        </p:nvCxnSpPr>
        <p:spPr>
          <a:xfrm>
            <a:off x="1742833" y="5911931"/>
            <a:ext cx="72596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79453" y="2126787"/>
            <a:ext cx="1890824" cy="2031325"/>
          </a:xfrm>
          <a:prstGeom prst="rect">
            <a:avLst/>
          </a:prstGeom>
          <a:solidFill>
            <a:schemeClr val="bg1"/>
          </a:solidFill>
          <a:ln>
            <a:solidFill>
              <a:schemeClr val="accent1"/>
            </a:solidFill>
          </a:ln>
        </p:spPr>
        <p:txBody>
          <a:bodyPr wrap="square" rtlCol="0">
            <a:spAutoFit/>
          </a:bodyPr>
          <a:lstStyle/>
          <a:p>
            <a:r>
              <a:rPr lang="en-US" b="1" dirty="0" smtClean="0">
                <a:solidFill>
                  <a:prstClr val="black"/>
                </a:solidFill>
              </a:rPr>
              <a:t>There are approximately 4 lined pages available to respond to the Extended Writing Task  </a:t>
            </a:r>
            <a:endParaRPr lang="en-US" b="1" dirty="0">
              <a:solidFill>
                <a:prstClr val="black"/>
              </a:solidFill>
            </a:endParaRPr>
          </a:p>
        </p:txBody>
      </p:sp>
      <p:sp>
        <p:nvSpPr>
          <p:cNvPr id="21" name="Title 1"/>
          <p:cNvSpPr txBox="1">
            <a:spLocks/>
          </p:cNvSpPr>
          <p:nvPr/>
        </p:nvSpPr>
        <p:spPr>
          <a:xfrm>
            <a:off x="0" y="0"/>
            <a:ext cx="6920613" cy="1065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smtClean="0">
                <a:solidFill>
                  <a:schemeClr val="accent6">
                    <a:lumMod val="50000"/>
                  </a:schemeClr>
                </a:solidFill>
              </a:rPr>
              <a:t>Pre-Administration</a:t>
            </a:r>
            <a:br>
              <a:rPr lang="en-US" sz="4000" smtClean="0">
                <a:solidFill>
                  <a:schemeClr val="accent6">
                    <a:lumMod val="50000"/>
                  </a:schemeClr>
                </a:solidFill>
              </a:rPr>
            </a:br>
            <a:r>
              <a:rPr lang="en-US" sz="2800" smtClean="0">
                <a:solidFill>
                  <a:schemeClr val="accent6">
                    <a:lumMod val="50000"/>
                  </a:schemeClr>
                </a:solidFill>
              </a:rPr>
              <a:t>Examiner Training</a:t>
            </a:r>
            <a:endParaRPr lang="en-US" sz="4000" dirty="0">
              <a:solidFill>
                <a:schemeClr val="accent6">
                  <a:lumMod val="50000"/>
                </a:schemeClr>
              </a:solidFill>
            </a:endParaRPr>
          </a:p>
        </p:txBody>
      </p:sp>
    </p:spTree>
    <p:extLst>
      <p:ext uri="{BB962C8B-B14F-4D97-AF65-F5344CB8AC3E}">
        <p14:creationId xmlns:p14="http://schemas.microsoft.com/office/powerpoint/2010/main" val="3554164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1258054"/>
            <a:ext cx="6794004" cy="658682"/>
          </a:xfrm>
        </p:spPr>
        <p:txBody>
          <a:bodyPr>
            <a:normAutofit/>
          </a:bodyPr>
          <a:lstStyle/>
          <a:p>
            <a:r>
              <a:rPr lang="en-US" sz="2000" dirty="0" smtClean="0">
                <a:latin typeface="+mn-lt"/>
              </a:rPr>
              <a:t>ELA Section 3 Online Items 56, 57, 58 Multiple Choice</a:t>
            </a:r>
            <a:endParaRPr lang="en-US" sz="2000" dirty="0">
              <a:latin typeface="+mn-lt"/>
            </a:endParaRPr>
          </a:p>
        </p:txBody>
      </p:sp>
      <p:sp>
        <p:nvSpPr>
          <p:cNvPr id="3" name="Date Placeholder 2"/>
          <p:cNvSpPr>
            <a:spLocks noGrp="1"/>
          </p:cNvSpPr>
          <p:nvPr>
            <p:ph type="dt" sz="half" idx="2"/>
          </p:nvPr>
        </p:nvSpPr>
        <p:spPr/>
        <p:txBody>
          <a:bodyPr/>
          <a:lstStyle/>
          <a:p>
            <a:fld id="{16A82E43-F334-4B83-9151-C0C24AE8A2BC}" type="datetime1">
              <a:rPr lang="en-US" smtClean="0">
                <a:solidFill>
                  <a:prstClr val="white"/>
                </a:solidFill>
              </a:rPr>
              <a:pPr/>
              <a:t>3/3/2015</a:t>
            </a:fld>
            <a:endParaRPr lang="en-US" dirty="0">
              <a:solidFill>
                <a:prstClr val="white"/>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37</a:t>
            </a:fld>
            <a:endParaRPr lang="en-US" dirty="0">
              <a:solidFill>
                <a:prstClr val="white"/>
              </a:solidFill>
            </a:endParaRPr>
          </a:p>
        </p:txBody>
      </p:sp>
      <p:pic>
        <p:nvPicPr>
          <p:cNvPr id="6" name="Picture 5"/>
          <p:cNvPicPr>
            <a:picLocks noChangeAspect="1"/>
          </p:cNvPicPr>
          <p:nvPr/>
        </p:nvPicPr>
        <p:blipFill>
          <a:blip r:embed="rId2"/>
          <a:stretch>
            <a:fillRect/>
          </a:stretch>
        </p:blipFill>
        <p:spPr>
          <a:xfrm>
            <a:off x="2926080" y="1965969"/>
            <a:ext cx="6056770" cy="3767165"/>
          </a:xfrm>
          <a:prstGeom prst="rect">
            <a:avLst/>
          </a:prstGeom>
        </p:spPr>
      </p:pic>
      <p:sp>
        <p:nvSpPr>
          <p:cNvPr id="7" name="TextBox 6"/>
          <p:cNvSpPr txBox="1"/>
          <p:nvPr/>
        </p:nvSpPr>
        <p:spPr>
          <a:xfrm>
            <a:off x="126609" y="1916736"/>
            <a:ext cx="2799471"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Introduces the topic</a:t>
            </a:r>
          </a:p>
          <a:p>
            <a:pPr marL="285750" indent="-285750">
              <a:buFont typeface="Arial" panose="020B0604020202020204" pitchFamily="34" charset="0"/>
              <a:buChar char="•"/>
            </a:pPr>
            <a:r>
              <a:rPr lang="en-US" dirty="0" smtClean="0">
                <a:solidFill>
                  <a:prstClr val="black"/>
                </a:solidFill>
              </a:rPr>
              <a:t>Passages are accessed by clicking the corresponding passage tab</a:t>
            </a:r>
          </a:p>
          <a:p>
            <a:pPr marL="285750" indent="-285750">
              <a:buFont typeface="Arial" panose="020B0604020202020204" pitchFamily="34" charset="0"/>
              <a:buChar char="•"/>
            </a:pPr>
            <a:r>
              <a:rPr lang="en-US" dirty="0" smtClean="0">
                <a:solidFill>
                  <a:prstClr val="black"/>
                </a:solidFill>
              </a:rPr>
              <a:t>Question is always displayed while viewing WRITING TASK, Passage 1, or Passage 2 tabs</a:t>
            </a:r>
          </a:p>
          <a:p>
            <a:pPr marL="285750" indent="-285750">
              <a:buFont typeface="Arial" panose="020B0604020202020204" pitchFamily="34" charset="0"/>
              <a:buChar char="•"/>
            </a:pPr>
            <a:r>
              <a:rPr lang="en-US" dirty="0" smtClean="0">
                <a:solidFill>
                  <a:prstClr val="black"/>
                </a:solidFill>
              </a:rPr>
              <a:t>WRITING TASK tab is same for questions 56-59</a:t>
            </a:r>
          </a:p>
          <a:p>
            <a:pPr marL="285750" indent="-285750">
              <a:buFont typeface="Arial" panose="020B0604020202020204" pitchFamily="34" charset="0"/>
              <a:buChar char="•"/>
            </a:pPr>
            <a:r>
              <a:rPr lang="en-US" dirty="0" smtClean="0">
                <a:solidFill>
                  <a:prstClr val="black"/>
                </a:solidFill>
              </a:rPr>
              <a:t>Item 59 is a constructed response item</a:t>
            </a:r>
          </a:p>
        </p:txBody>
      </p:sp>
      <p:sp>
        <p:nvSpPr>
          <p:cNvPr id="5" name="TextBox 4"/>
          <p:cNvSpPr txBox="1"/>
          <p:nvPr/>
        </p:nvSpPr>
        <p:spPr>
          <a:xfrm>
            <a:off x="4125665" y="5465377"/>
            <a:ext cx="3657600" cy="646331"/>
          </a:xfrm>
          <a:prstGeom prst="rect">
            <a:avLst/>
          </a:prstGeom>
          <a:solidFill>
            <a:srgbClr val="FFFF00"/>
          </a:solidFill>
          <a:ln>
            <a:noFill/>
          </a:ln>
        </p:spPr>
        <p:txBody>
          <a:bodyPr wrap="square" rtlCol="0">
            <a:spAutoFit/>
          </a:bodyPr>
          <a:lstStyle/>
          <a:p>
            <a:r>
              <a:rPr lang="en-US" b="1" dirty="0" smtClean="0">
                <a:solidFill>
                  <a:prstClr val="black"/>
                </a:solidFill>
              </a:rPr>
              <a:t>Screenshots are from Experience Online Testing Georgia</a:t>
            </a:r>
            <a:endParaRPr lang="en-US" b="1" dirty="0">
              <a:solidFill>
                <a:prstClr val="black"/>
              </a:solidFill>
            </a:endParaRPr>
          </a:p>
        </p:txBody>
      </p:sp>
      <p:sp>
        <p:nvSpPr>
          <p:cNvPr id="8" name="Title 1"/>
          <p:cNvSpPr txBox="1">
            <a:spLocks/>
          </p:cNvSpPr>
          <p:nvPr/>
        </p:nvSpPr>
        <p:spPr>
          <a:xfrm>
            <a:off x="0" y="0"/>
            <a:ext cx="6920613" cy="1065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smtClean="0">
                <a:solidFill>
                  <a:schemeClr val="accent6">
                    <a:lumMod val="50000"/>
                  </a:schemeClr>
                </a:solidFill>
              </a:rPr>
              <a:t>Pre-Administration</a:t>
            </a:r>
            <a:br>
              <a:rPr lang="en-US" sz="4000" smtClean="0">
                <a:solidFill>
                  <a:schemeClr val="accent6">
                    <a:lumMod val="50000"/>
                  </a:schemeClr>
                </a:solidFill>
              </a:rPr>
            </a:br>
            <a:r>
              <a:rPr lang="en-US" sz="2800" smtClean="0">
                <a:solidFill>
                  <a:schemeClr val="accent6">
                    <a:lumMod val="50000"/>
                  </a:schemeClr>
                </a:solidFill>
              </a:rPr>
              <a:t>Examiner Training</a:t>
            </a:r>
            <a:endParaRPr lang="en-US" sz="4000" dirty="0">
              <a:solidFill>
                <a:schemeClr val="accent6">
                  <a:lumMod val="50000"/>
                </a:schemeClr>
              </a:solidFill>
            </a:endParaRPr>
          </a:p>
        </p:txBody>
      </p:sp>
    </p:spTree>
    <p:extLst>
      <p:ext uri="{BB962C8B-B14F-4D97-AF65-F5344CB8AC3E}">
        <p14:creationId xmlns:p14="http://schemas.microsoft.com/office/powerpoint/2010/main" val="3972653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16A82E43-F334-4B83-9151-C0C24AE8A2BC}" type="datetime1">
              <a:rPr lang="en-US" smtClean="0">
                <a:solidFill>
                  <a:prstClr val="white"/>
                </a:solidFill>
              </a:rPr>
              <a:pPr/>
              <a:t>3/3/2015</a:t>
            </a:fld>
            <a:endParaRPr lang="en-US" dirty="0">
              <a:solidFill>
                <a:prstClr val="white"/>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38</a:t>
            </a:fld>
            <a:endParaRPr lang="en-US" dirty="0">
              <a:solidFill>
                <a:prstClr val="white"/>
              </a:solidFill>
            </a:endParaRPr>
          </a:p>
        </p:txBody>
      </p:sp>
      <p:pic>
        <p:nvPicPr>
          <p:cNvPr id="5" name="Picture 4"/>
          <p:cNvPicPr>
            <a:picLocks noChangeAspect="1"/>
          </p:cNvPicPr>
          <p:nvPr/>
        </p:nvPicPr>
        <p:blipFill>
          <a:blip r:embed="rId2"/>
          <a:stretch>
            <a:fillRect/>
          </a:stretch>
        </p:blipFill>
        <p:spPr>
          <a:xfrm>
            <a:off x="2169513" y="1905025"/>
            <a:ext cx="6744380" cy="4205880"/>
          </a:xfrm>
          <a:prstGeom prst="rect">
            <a:avLst/>
          </a:prstGeom>
        </p:spPr>
      </p:pic>
      <p:sp>
        <p:nvSpPr>
          <p:cNvPr id="8" name="Title 1"/>
          <p:cNvSpPr>
            <a:spLocks noGrp="1"/>
          </p:cNvSpPr>
          <p:nvPr>
            <p:ph type="title"/>
          </p:nvPr>
        </p:nvSpPr>
        <p:spPr>
          <a:xfrm>
            <a:off x="126609" y="1392464"/>
            <a:ext cx="6794004" cy="267115"/>
          </a:xfrm>
        </p:spPr>
        <p:txBody>
          <a:bodyPr>
            <a:normAutofit fontScale="90000"/>
          </a:bodyPr>
          <a:lstStyle/>
          <a:p>
            <a:r>
              <a:rPr lang="en-US" sz="2000" dirty="0" smtClean="0">
                <a:latin typeface="+mn-lt"/>
              </a:rPr>
              <a:t>ELA Section 3 Online Item 59 Constructed Response</a:t>
            </a:r>
            <a:endParaRPr lang="en-US" sz="2000" dirty="0">
              <a:latin typeface="+mn-lt"/>
            </a:endParaRPr>
          </a:p>
        </p:txBody>
      </p:sp>
      <p:sp>
        <p:nvSpPr>
          <p:cNvPr id="9" name="TextBox 8"/>
          <p:cNvSpPr txBox="1"/>
          <p:nvPr/>
        </p:nvSpPr>
        <p:spPr>
          <a:xfrm>
            <a:off x="126609" y="1905025"/>
            <a:ext cx="2042904"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Note that WRITING TASK, Passage 1, and Passage 2 have not changed, but this is a Constructed Response Item</a:t>
            </a:r>
          </a:p>
          <a:p>
            <a:pPr marL="285750" indent="-285750">
              <a:buFont typeface="Arial" panose="020B0604020202020204" pitchFamily="34" charset="0"/>
              <a:buChar char="•"/>
            </a:pPr>
            <a:r>
              <a:rPr lang="en-US" dirty="0" smtClean="0">
                <a:solidFill>
                  <a:prstClr val="black"/>
                </a:solidFill>
              </a:rPr>
              <a:t>The student can refer to any of the 3 tabs while typing a response</a:t>
            </a:r>
            <a:endParaRPr lang="en-US" dirty="0">
              <a:solidFill>
                <a:prstClr val="black"/>
              </a:solidFill>
            </a:endParaRPr>
          </a:p>
        </p:txBody>
      </p:sp>
      <p:sp>
        <p:nvSpPr>
          <p:cNvPr id="7" name="Title 1"/>
          <p:cNvSpPr txBox="1">
            <a:spLocks/>
          </p:cNvSpPr>
          <p:nvPr/>
        </p:nvSpPr>
        <p:spPr>
          <a:xfrm>
            <a:off x="0" y="0"/>
            <a:ext cx="6920613" cy="1065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dirty="0" smtClean="0">
                <a:solidFill>
                  <a:schemeClr val="accent6">
                    <a:lumMod val="50000"/>
                  </a:schemeClr>
                </a:solidFill>
              </a:rPr>
              <a:t>Pre-Administration</a:t>
            </a:r>
            <a:br>
              <a:rPr lang="en-US" sz="4000" dirty="0" smtClean="0">
                <a:solidFill>
                  <a:schemeClr val="accent6">
                    <a:lumMod val="50000"/>
                  </a:schemeClr>
                </a:solidFill>
              </a:rPr>
            </a:br>
            <a:r>
              <a:rPr lang="en-US" sz="2800" dirty="0" smtClean="0">
                <a:solidFill>
                  <a:schemeClr val="accent6">
                    <a:lumMod val="50000"/>
                  </a:schemeClr>
                </a:solidFill>
              </a:rPr>
              <a:t>Examiner Training</a:t>
            </a:r>
            <a:endParaRPr lang="en-US" sz="4000" dirty="0">
              <a:solidFill>
                <a:schemeClr val="accent6">
                  <a:lumMod val="50000"/>
                </a:schemeClr>
              </a:solidFill>
            </a:endParaRPr>
          </a:p>
        </p:txBody>
      </p:sp>
    </p:spTree>
    <p:extLst>
      <p:ext uri="{BB962C8B-B14F-4D97-AF65-F5344CB8AC3E}">
        <p14:creationId xmlns:p14="http://schemas.microsoft.com/office/powerpoint/2010/main" val="640925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16A82E43-F334-4B83-9151-C0C24AE8A2BC}" type="datetime1">
              <a:rPr lang="en-US" smtClean="0">
                <a:solidFill>
                  <a:prstClr val="white"/>
                </a:solidFill>
              </a:rPr>
              <a:pPr/>
              <a:t>3/3/2015</a:t>
            </a:fld>
            <a:endParaRPr lang="en-US" dirty="0">
              <a:solidFill>
                <a:prstClr val="white"/>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39</a:t>
            </a:fld>
            <a:endParaRPr lang="en-US" dirty="0">
              <a:solidFill>
                <a:prstClr val="white"/>
              </a:solidFill>
            </a:endParaRPr>
          </a:p>
        </p:txBody>
      </p:sp>
      <p:pic>
        <p:nvPicPr>
          <p:cNvPr id="5" name="Picture 4"/>
          <p:cNvPicPr>
            <a:picLocks noChangeAspect="1"/>
          </p:cNvPicPr>
          <p:nvPr/>
        </p:nvPicPr>
        <p:blipFill>
          <a:blip r:embed="rId2"/>
          <a:stretch>
            <a:fillRect/>
          </a:stretch>
        </p:blipFill>
        <p:spPr>
          <a:xfrm>
            <a:off x="3207433" y="2492831"/>
            <a:ext cx="5752211" cy="3585719"/>
          </a:xfrm>
          <a:prstGeom prst="rect">
            <a:avLst/>
          </a:prstGeom>
        </p:spPr>
      </p:pic>
      <p:pic>
        <p:nvPicPr>
          <p:cNvPr id="6" name="Picture 5"/>
          <p:cNvPicPr>
            <a:picLocks noChangeAspect="1"/>
          </p:cNvPicPr>
          <p:nvPr/>
        </p:nvPicPr>
        <p:blipFill>
          <a:blip r:embed="rId3"/>
          <a:stretch>
            <a:fillRect/>
          </a:stretch>
        </p:blipFill>
        <p:spPr>
          <a:xfrm>
            <a:off x="73661" y="3606008"/>
            <a:ext cx="2772979" cy="2597844"/>
          </a:xfrm>
          <a:prstGeom prst="rect">
            <a:avLst/>
          </a:prstGeom>
        </p:spPr>
      </p:pic>
      <p:sp>
        <p:nvSpPr>
          <p:cNvPr id="7" name="Title 1"/>
          <p:cNvSpPr>
            <a:spLocks noGrp="1"/>
          </p:cNvSpPr>
          <p:nvPr>
            <p:ph type="title"/>
          </p:nvPr>
        </p:nvSpPr>
        <p:spPr>
          <a:xfrm>
            <a:off x="220532" y="1722795"/>
            <a:ext cx="6794004" cy="407554"/>
          </a:xfrm>
        </p:spPr>
        <p:txBody>
          <a:bodyPr>
            <a:normAutofit/>
          </a:bodyPr>
          <a:lstStyle/>
          <a:p>
            <a:r>
              <a:rPr lang="en-US" sz="2000" dirty="0" smtClean="0">
                <a:latin typeface="+mn-lt"/>
              </a:rPr>
              <a:t>ELA Section 3 Online Item 60  Extended Writing Task</a:t>
            </a:r>
            <a:endParaRPr lang="en-US" sz="2000" dirty="0">
              <a:latin typeface="+mn-lt"/>
            </a:endParaRPr>
          </a:p>
        </p:txBody>
      </p:sp>
      <p:sp>
        <p:nvSpPr>
          <p:cNvPr id="8" name="TextBox 7"/>
          <p:cNvSpPr txBox="1"/>
          <p:nvPr/>
        </p:nvSpPr>
        <p:spPr>
          <a:xfrm>
            <a:off x="34465" y="2141861"/>
            <a:ext cx="2851369"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rPr>
              <a:t>The WRITING TASK tab has now changed to guidance for the Extended Writing Task; Passage 1 and 2 are still the same</a:t>
            </a:r>
            <a:endParaRPr lang="en-US" sz="1600" dirty="0">
              <a:solidFill>
                <a:prstClr val="black"/>
              </a:solidFill>
            </a:endParaRPr>
          </a:p>
        </p:txBody>
      </p:sp>
      <p:sp>
        <p:nvSpPr>
          <p:cNvPr id="9" name="TextBox 8"/>
          <p:cNvSpPr txBox="1"/>
          <p:nvPr/>
        </p:nvSpPr>
        <p:spPr>
          <a:xfrm>
            <a:off x="220532" y="4262668"/>
            <a:ext cx="2465518" cy="1754326"/>
          </a:xfrm>
          <a:prstGeom prst="rect">
            <a:avLst/>
          </a:prstGeom>
          <a:noFill/>
        </p:spPr>
        <p:txBody>
          <a:bodyPr wrap="square" rtlCol="0">
            <a:spAutoFit/>
          </a:bodyPr>
          <a:lstStyle/>
          <a:p>
            <a:pPr marL="117475" indent="-117475">
              <a:buFont typeface="Arial" panose="020B0604020202020204" pitchFamily="34" charset="0"/>
              <a:buChar char="•"/>
            </a:pPr>
            <a:r>
              <a:rPr lang="en-US" sz="1350" dirty="0" smtClean="0">
                <a:solidFill>
                  <a:prstClr val="black"/>
                </a:solidFill>
              </a:rPr>
              <a:t>This is the DRAFT area referenced here</a:t>
            </a:r>
          </a:p>
          <a:p>
            <a:pPr marL="117475" indent="-117475">
              <a:buFont typeface="Arial" panose="020B0604020202020204" pitchFamily="34" charset="0"/>
              <a:buChar char="•"/>
            </a:pPr>
            <a:r>
              <a:rPr lang="en-US" sz="1350" dirty="0" smtClean="0">
                <a:solidFill>
                  <a:prstClr val="black"/>
                </a:solidFill>
              </a:rPr>
              <a:t>It is accessed by scrolling here</a:t>
            </a:r>
          </a:p>
          <a:p>
            <a:pPr marL="117475" indent="-117475">
              <a:buFont typeface="Arial" panose="020B0604020202020204" pitchFamily="34" charset="0"/>
              <a:buChar char="•"/>
            </a:pPr>
            <a:r>
              <a:rPr lang="en-US" sz="1350" dirty="0" smtClean="0">
                <a:solidFill>
                  <a:prstClr val="black"/>
                </a:solidFill>
              </a:rPr>
              <a:t>The student can draft here and copy and past into final answer space</a:t>
            </a:r>
          </a:p>
          <a:p>
            <a:pPr marL="117475" indent="-117475">
              <a:buFont typeface="Arial" panose="020B0604020202020204" pitchFamily="34" charset="0"/>
              <a:buChar char="•"/>
            </a:pPr>
            <a:r>
              <a:rPr lang="en-US" sz="1350" dirty="0" smtClean="0">
                <a:solidFill>
                  <a:prstClr val="black"/>
                </a:solidFill>
              </a:rPr>
              <a:t>DRAFT area and passages are not visible simultaneously</a:t>
            </a:r>
          </a:p>
        </p:txBody>
      </p:sp>
      <p:cxnSp>
        <p:nvCxnSpPr>
          <p:cNvPr id="11" name="Straight Arrow Connector 10"/>
          <p:cNvCxnSpPr/>
          <p:nvPr/>
        </p:nvCxnSpPr>
        <p:spPr>
          <a:xfrm flipV="1">
            <a:off x="2395024" y="4285693"/>
            <a:ext cx="1009358" cy="12614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546252" y="3700735"/>
            <a:ext cx="3523957" cy="108228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86050" y="5008098"/>
            <a:ext cx="3771900" cy="20646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0"/>
            <a:ext cx="6920613" cy="1065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smtClean="0">
                <a:solidFill>
                  <a:schemeClr val="accent6">
                    <a:lumMod val="50000"/>
                  </a:schemeClr>
                </a:solidFill>
              </a:rPr>
              <a:t>Pre-Administration</a:t>
            </a:r>
            <a:br>
              <a:rPr lang="en-US" sz="4000" smtClean="0">
                <a:solidFill>
                  <a:schemeClr val="accent6">
                    <a:lumMod val="50000"/>
                  </a:schemeClr>
                </a:solidFill>
              </a:rPr>
            </a:br>
            <a:r>
              <a:rPr lang="en-US" sz="2800" smtClean="0">
                <a:solidFill>
                  <a:schemeClr val="accent6">
                    <a:lumMod val="50000"/>
                  </a:schemeClr>
                </a:solidFill>
              </a:rPr>
              <a:t>Examiner Training</a:t>
            </a:r>
            <a:endParaRPr lang="en-US" sz="4000" dirty="0">
              <a:solidFill>
                <a:schemeClr val="accent6">
                  <a:lumMod val="50000"/>
                </a:schemeClr>
              </a:solidFill>
            </a:endParaRPr>
          </a:p>
        </p:txBody>
      </p:sp>
    </p:spTree>
    <p:extLst>
      <p:ext uri="{BB962C8B-B14F-4D97-AF65-F5344CB8AC3E}">
        <p14:creationId xmlns:p14="http://schemas.microsoft.com/office/powerpoint/2010/main" val="2820108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5096426" cy="950035"/>
          </a:xfrm>
        </p:spPr>
        <p:txBody>
          <a:bodyPr/>
          <a:lstStyle/>
          <a:p>
            <a:r>
              <a:rPr lang="en-US" dirty="0" smtClean="0">
                <a:solidFill>
                  <a:schemeClr val="accent6">
                    <a:lumMod val="50000"/>
                  </a:schemeClr>
                </a:solidFill>
              </a:rPr>
              <a:t>Training Materials</a:t>
            </a:r>
            <a:endParaRPr lang="en-US" dirty="0">
              <a:solidFill>
                <a:schemeClr val="accent6">
                  <a:lumMod val="50000"/>
                </a:schemeClr>
              </a:solidFill>
            </a:endParaRPr>
          </a:p>
        </p:txBody>
      </p:sp>
      <p:sp>
        <p:nvSpPr>
          <p:cNvPr id="2" name="Date Placeholder 1"/>
          <p:cNvSpPr>
            <a:spLocks noGrp="1"/>
          </p:cNvSpPr>
          <p:nvPr>
            <p:ph type="dt" sz="half" idx="2"/>
          </p:nvPr>
        </p:nvSpPr>
        <p:spPr/>
        <p:txBody>
          <a:bodyPr/>
          <a:lstStyle/>
          <a:p>
            <a:fld id="{F0D42744-81F0-410B-A1C2-96529C47C04D}" type="datetime1">
              <a:rPr lang="en-US" smtClean="0"/>
              <a:t>3/3/2015</a:t>
            </a:fld>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13459687"/>
              </p:ext>
            </p:extLst>
          </p:nvPr>
        </p:nvGraphicFramePr>
        <p:xfrm>
          <a:off x="155275" y="1950033"/>
          <a:ext cx="8833449" cy="4177475"/>
        </p:xfrm>
        <a:graphic>
          <a:graphicData uri="http://schemas.openxmlformats.org/drawingml/2006/table">
            <a:tbl>
              <a:tblPr firstRow="1" bandRow="1">
                <a:tableStyleId>{72833802-FEF1-4C79-8D5D-14CF1EAF98D9}</a:tableStyleId>
              </a:tblPr>
              <a:tblGrid>
                <a:gridCol w="4416725"/>
                <a:gridCol w="141423"/>
                <a:gridCol w="4275301"/>
              </a:tblGrid>
              <a:tr h="359092">
                <a:tc>
                  <a:txBody>
                    <a:bodyPr/>
                    <a:lstStyle/>
                    <a:p>
                      <a:pPr algn="ctr"/>
                      <a:r>
                        <a:rPr lang="en-US" dirty="0" smtClean="0"/>
                        <a:t>Paper and Pencil</a:t>
                      </a:r>
                      <a:endParaRPr lang="en-US" dirty="0"/>
                    </a:p>
                  </a:txBody>
                  <a:tcPr/>
                </a:tc>
                <a:tc gridSpan="2">
                  <a:txBody>
                    <a:bodyPr/>
                    <a:lstStyle/>
                    <a:p>
                      <a:pPr algn="ctr"/>
                      <a:r>
                        <a:rPr lang="en-US" dirty="0" smtClean="0"/>
                        <a:t>Online</a:t>
                      </a:r>
                      <a:endParaRPr lang="en-US" dirty="0"/>
                    </a:p>
                  </a:txBody>
                  <a:tcPr/>
                </a:tc>
                <a:tc hMerge="1">
                  <a:txBody>
                    <a:bodyPr/>
                    <a:lstStyle/>
                    <a:p>
                      <a:endParaRPr lang="en-US"/>
                    </a:p>
                  </a:txBody>
                  <a:tcPr/>
                </a:tc>
              </a:tr>
              <a:tr h="359092">
                <a:tc gridSpan="3">
                  <a:txBody>
                    <a:bodyPr/>
                    <a:lstStyle/>
                    <a:p>
                      <a:pPr algn="ctr"/>
                      <a:r>
                        <a:rPr lang="en-US" dirty="0" smtClean="0"/>
                        <a:t>School and System Test Coordinator’s Manual (TCM)</a:t>
                      </a:r>
                      <a:endParaRPr lang="en-US" dirty="0"/>
                    </a:p>
                  </a:txBody>
                  <a:tcPr/>
                </a:tc>
                <a:tc hMerge="1">
                  <a:txBody>
                    <a:bodyPr/>
                    <a:lstStyle/>
                    <a:p>
                      <a:pPr algn="ctr"/>
                      <a:endParaRPr lang="en-US" dirty="0"/>
                    </a:p>
                  </a:txBody>
                  <a:tcPr/>
                </a:tc>
                <a:tc hMerge="1">
                  <a:txBody>
                    <a:bodyPr/>
                    <a:lstStyle/>
                    <a:p>
                      <a:endParaRPr lang="en-US"/>
                    </a:p>
                  </a:txBody>
                  <a:tcPr/>
                </a:tc>
              </a:tr>
              <a:tr h="359092">
                <a:tc gridSpan="3">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dirty="0" smtClean="0"/>
                        <a:t>Middle Grades Math Formula Sheet (DOE site only)</a:t>
                      </a:r>
                      <a:endParaRPr lang="en-US" dirty="0" smtClean="0">
                        <a:latin typeface="+mn-lt"/>
                      </a:endParaRPr>
                    </a:p>
                  </a:txBody>
                  <a:tcPr/>
                </a:tc>
                <a:tc hMerge="1">
                  <a:txBody>
                    <a:bodyPr/>
                    <a:lstStyle/>
                    <a:p>
                      <a:endParaRPr lang="en-US"/>
                    </a:p>
                  </a:txBody>
                  <a:tcPr/>
                </a:tc>
                <a:tc hMerge="1">
                  <a:txBody>
                    <a:bodyPr/>
                    <a:lstStyle/>
                    <a:p>
                      <a:endParaRPr lang="en-US"/>
                    </a:p>
                  </a:txBody>
                  <a:tcPr/>
                </a:tc>
              </a:tr>
              <a:tr h="3080195">
                <a:tc gridSpan="2">
                  <a:txBody>
                    <a:bodyPr/>
                    <a:lstStyle/>
                    <a:p>
                      <a:pPr marL="742950" lvl="1" indent="-285750">
                        <a:lnSpc>
                          <a:spcPct val="80000"/>
                        </a:lnSpc>
                        <a:spcBef>
                          <a:spcPct val="20000"/>
                        </a:spcBef>
                        <a:buFont typeface="Calibri" panose="020F0502020204030204" pitchFamily="34" charset="0"/>
                        <a:buChar char="–"/>
                        <a:defRPr/>
                      </a:pPr>
                      <a:r>
                        <a:rPr lang="en-US" i="1" dirty="0" smtClean="0"/>
                        <a:t>Paper-and-Pencil</a:t>
                      </a:r>
                      <a:r>
                        <a:rPr lang="en-US" i="1" baseline="0" dirty="0" smtClean="0"/>
                        <a:t> Examiner’s Manual End-of-Grade (PP TEM</a:t>
                      </a:r>
                      <a:r>
                        <a:rPr lang="en-US" baseline="0" dirty="0" smtClean="0"/>
                        <a:t>)</a:t>
                      </a:r>
                      <a:endParaRPr lang="en-US" dirty="0" smtClean="0"/>
                    </a:p>
                    <a:p>
                      <a:pPr marL="742950" lvl="1" indent="-285750">
                        <a:lnSpc>
                          <a:spcPct val="80000"/>
                        </a:lnSpc>
                        <a:spcBef>
                          <a:spcPct val="20000"/>
                        </a:spcBef>
                        <a:buFont typeface="Calibri" panose="020F0502020204030204" pitchFamily="34" charset="0"/>
                        <a:buChar char="–"/>
                        <a:defRPr/>
                      </a:pPr>
                      <a:r>
                        <a:rPr lang="en-US" dirty="0" smtClean="0"/>
                        <a:t>Grades 3 and</a:t>
                      </a:r>
                      <a:r>
                        <a:rPr lang="en-US" baseline="0" dirty="0" smtClean="0"/>
                        <a:t> 6</a:t>
                      </a:r>
                      <a:r>
                        <a:rPr lang="en-US" dirty="0" smtClean="0"/>
                        <a:t> </a:t>
                      </a:r>
                      <a:r>
                        <a:rPr lang="en-US" i="1" dirty="0" smtClean="0"/>
                        <a:t>Student Answer Documents</a:t>
                      </a:r>
                    </a:p>
                    <a:p>
                      <a:pPr marL="739775" lvl="2" indent="-285750">
                        <a:lnSpc>
                          <a:spcPct val="80000"/>
                        </a:lnSpc>
                        <a:spcBef>
                          <a:spcPct val="20000"/>
                        </a:spcBef>
                        <a:buFont typeface="Calibri" panose="020F0502020204030204" pitchFamily="34" charset="0"/>
                        <a:buChar char="–"/>
                        <a:defRPr/>
                      </a:pPr>
                      <a:r>
                        <a:rPr lang="en-US" dirty="0" smtClean="0"/>
                        <a:t>Sample Packing List </a:t>
                      </a:r>
                    </a:p>
                    <a:p>
                      <a:pPr marL="739775" lvl="2" indent="-285750">
                        <a:lnSpc>
                          <a:spcPct val="80000"/>
                        </a:lnSpc>
                        <a:spcBef>
                          <a:spcPct val="20000"/>
                        </a:spcBef>
                        <a:buFont typeface="Calibri" panose="020F0502020204030204" pitchFamily="34" charset="0"/>
                        <a:buChar char="–"/>
                        <a:defRPr/>
                      </a:pPr>
                      <a:r>
                        <a:rPr lang="en-US" dirty="0" smtClean="0"/>
                        <a:t>Shipment Verification Form</a:t>
                      </a:r>
                    </a:p>
                    <a:p>
                      <a:pPr marL="739775" lvl="2" indent="-285750">
                        <a:lnSpc>
                          <a:spcPct val="80000"/>
                        </a:lnSpc>
                        <a:spcBef>
                          <a:spcPct val="20000"/>
                        </a:spcBef>
                        <a:buFont typeface="Calibri" panose="020F0502020204030204" pitchFamily="34" charset="0"/>
                        <a:buChar char="–"/>
                        <a:defRPr/>
                      </a:pPr>
                      <a:r>
                        <a:rPr lang="en-US" dirty="0" smtClean="0"/>
                        <a:t>Sample Security Checklist</a:t>
                      </a:r>
                    </a:p>
                    <a:p>
                      <a:pPr marL="739775" lvl="2" indent="-285750">
                        <a:lnSpc>
                          <a:spcPct val="80000"/>
                        </a:lnSpc>
                        <a:spcBef>
                          <a:spcPct val="20000"/>
                        </a:spcBef>
                        <a:buFont typeface="Calibri" panose="020F0502020204030204" pitchFamily="34" charset="0"/>
                        <a:buChar char="–"/>
                        <a:defRPr/>
                      </a:pPr>
                      <a:r>
                        <a:rPr lang="en-US" dirty="0" smtClean="0"/>
                        <a:t>School/Group List (SGL)</a:t>
                      </a:r>
                    </a:p>
                    <a:p>
                      <a:pPr marL="739775" lvl="2" indent="-285750">
                        <a:lnSpc>
                          <a:spcPct val="80000"/>
                        </a:lnSpc>
                        <a:spcBef>
                          <a:spcPct val="20000"/>
                        </a:spcBef>
                        <a:buFont typeface="Calibri" panose="020F0502020204030204" pitchFamily="34" charset="0"/>
                        <a:buChar char="–"/>
                        <a:defRPr/>
                      </a:pPr>
                      <a:r>
                        <a:rPr lang="en-US" dirty="0" smtClean="0"/>
                        <a:t>Group Information Sheet (GIS)</a:t>
                      </a:r>
                    </a:p>
                    <a:p>
                      <a:pPr marL="739775" lvl="2" indent="-285750">
                        <a:lnSpc>
                          <a:spcPct val="80000"/>
                        </a:lnSpc>
                        <a:spcBef>
                          <a:spcPct val="20000"/>
                        </a:spcBef>
                        <a:buFont typeface="Calibri" panose="020F0502020204030204" pitchFamily="34" charset="0"/>
                        <a:buChar char="–"/>
                        <a:defRPr/>
                      </a:pPr>
                      <a:r>
                        <a:rPr lang="en-US" dirty="0" smtClean="0"/>
                        <a:t>Stack Cover Cards</a:t>
                      </a:r>
                    </a:p>
                    <a:p>
                      <a:pPr marL="739775" lvl="2" indent="-285750">
                        <a:lnSpc>
                          <a:spcPct val="80000"/>
                        </a:lnSpc>
                        <a:spcBef>
                          <a:spcPct val="20000"/>
                        </a:spcBef>
                        <a:buFont typeface="Calibri" panose="020F0502020204030204" pitchFamily="34" charset="0"/>
                        <a:buChar char="–"/>
                        <a:defRPr/>
                      </a:pPr>
                      <a:r>
                        <a:rPr lang="en-US" dirty="0" smtClean="0"/>
                        <a:t>Pre-ID Barcode Label</a:t>
                      </a:r>
                      <a:endParaRPr lang="en-US" dirty="0" smtClean="0">
                        <a:latin typeface="+mn-lt"/>
                      </a:endParaRPr>
                    </a:p>
                  </a:txBody>
                  <a:tcPr/>
                </a:tc>
                <a:tc hMerge="1">
                  <a:txBody>
                    <a:bodyPr/>
                    <a:lstStyle/>
                    <a:p>
                      <a:endParaRPr lang="en-US" dirty="0"/>
                    </a:p>
                  </a:txBody>
                  <a:tcPr/>
                </a:tc>
                <a:tc>
                  <a:txBody>
                    <a:bodyPr/>
                    <a:lstStyle/>
                    <a:p>
                      <a:pPr marL="742950" lvl="1" indent="-285750">
                        <a:lnSpc>
                          <a:spcPct val="80000"/>
                        </a:lnSpc>
                        <a:spcBef>
                          <a:spcPct val="20000"/>
                        </a:spcBef>
                        <a:buFontTx/>
                        <a:buChar char="–"/>
                        <a:defRPr/>
                      </a:pPr>
                      <a:r>
                        <a:rPr lang="en-US" i="1" dirty="0" smtClean="0"/>
                        <a:t>Online</a:t>
                      </a:r>
                      <a:r>
                        <a:rPr lang="en-US" i="1" baseline="0" dirty="0" smtClean="0"/>
                        <a:t> Examiner’s Manual End-of-Grade (OL TEM)</a:t>
                      </a:r>
                    </a:p>
                    <a:p>
                      <a:pPr marL="742950" lvl="1" indent="-285750">
                        <a:lnSpc>
                          <a:spcPct val="80000"/>
                        </a:lnSpc>
                        <a:spcBef>
                          <a:spcPct val="20000"/>
                        </a:spcBef>
                        <a:buFontTx/>
                        <a:buChar char="–"/>
                        <a:defRPr/>
                      </a:pPr>
                      <a:r>
                        <a:rPr lang="en-US" i="1" baseline="0" dirty="0" smtClean="0"/>
                        <a:t>Online Practice Test Directions</a:t>
                      </a:r>
                    </a:p>
                    <a:p>
                      <a:pPr marL="742950" lvl="1" indent="-285750">
                        <a:lnSpc>
                          <a:spcPct val="80000"/>
                        </a:lnSpc>
                        <a:spcBef>
                          <a:spcPct val="20000"/>
                        </a:spcBef>
                        <a:buFontTx/>
                        <a:buChar char="–"/>
                        <a:defRPr/>
                      </a:pPr>
                      <a:r>
                        <a:rPr lang="en-US" baseline="0" dirty="0" smtClean="0"/>
                        <a:t>Sample </a:t>
                      </a:r>
                      <a:r>
                        <a:rPr lang="en-US" i="1" baseline="0" dirty="0" smtClean="0"/>
                        <a:t>Student Test Ticket</a:t>
                      </a:r>
                    </a:p>
                    <a:p>
                      <a:pPr marL="742950" lvl="1" indent="-285750">
                        <a:lnSpc>
                          <a:spcPct val="80000"/>
                        </a:lnSpc>
                        <a:spcBef>
                          <a:spcPct val="20000"/>
                        </a:spcBef>
                        <a:buFontTx/>
                        <a:buChar char="–"/>
                        <a:defRPr/>
                      </a:pPr>
                      <a:r>
                        <a:rPr lang="en-US" baseline="0" dirty="0" smtClean="0"/>
                        <a:t>Sample </a:t>
                      </a:r>
                      <a:r>
                        <a:rPr lang="en-US" i="1" baseline="0" dirty="0" smtClean="0"/>
                        <a:t>Summary Test Ticket</a:t>
                      </a:r>
                    </a:p>
                    <a:p>
                      <a:pPr marL="742950" lvl="1" indent="-285750">
                        <a:lnSpc>
                          <a:spcPct val="80000"/>
                        </a:lnSpc>
                        <a:spcBef>
                          <a:spcPct val="20000"/>
                        </a:spcBef>
                        <a:buFontTx/>
                        <a:buChar char="–"/>
                        <a:defRPr/>
                      </a:pPr>
                      <a:r>
                        <a:rPr lang="en-US" baseline="0" dirty="0" smtClean="0"/>
                        <a:t>Link to </a:t>
                      </a:r>
                      <a:r>
                        <a:rPr lang="en-US" i="1" baseline="0" dirty="0" smtClean="0"/>
                        <a:t>Experience Online Testing Georgia</a:t>
                      </a:r>
                      <a:endParaRPr lang="en-US" i="1" dirty="0" smtClean="0"/>
                    </a:p>
                    <a:p>
                      <a:endParaRPr lang="en-US" dirty="0"/>
                    </a:p>
                  </a:txBody>
                  <a:tcPr/>
                </a:tc>
              </a:tr>
            </a:tbl>
          </a:graphicData>
        </a:graphic>
      </p:graphicFrame>
      <p:sp>
        <p:nvSpPr>
          <p:cNvPr id="8" name="TextBox 7"/>
          <p:cNvSpPr txBox="1"/>
          <p:nvPr/>
        </p:nvSpPr>
        <p:spPr>
          <a:xfrm>
            <a:off x="2426447" y="1580700"/>
            <a:ext cx="4826000" cy="369332"/>
          </a:xfrm>
          <a:prstGeom prst="rect">
            <a:avLst/>
          </a:prstGeom>
          <a:noFill/>
        </p:spPr>
        <p:txBody>
          <a:bodyPr wrap="square" rtlCol="0">
            <a:spAutoFit/>
          </a:bodyPr>
          <a:lstStyle/>
          <a:p>
            <a:r>
              <a:rPr lang="en-US" b="1" dirty="0"/>
              <a:t>Posted to both the GaDOE and CTB websites</a:t>
            </a:r>
            <a:endParaRPr lang="en-US" dirty="0"/>
          </a:p>
        </p:txBody>
      </p:sp>
    </p:spTree>
    <p:extLst>
      <p:ext uri="{BB962C8B-B14F-4D97-AF65-F5344CB8AC3E}">
        <p14:creationId xmlns:p14="http://schemas.microsoft.com/office/powerpoint/2010/main" val="1857038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39405" y="1308200"/>
            <a:ext cx="6316630" cy="318675"/>
          </a:xfrm>
        </p:spPr>
        <p:txBody>
          <a:bodyPr>
            <a:noAutofit/>
          </a:bodyPr>
          <a:lstStyle/>
          <a:p>
            <a:pPr algn="ctr"/>
            <a:r>
              <a:rPr lang="en-US" sz="2400" dirty="0" smtClean="0">
                <a:latin typeface="+mn-lt"/>
              </a:rPr>
              <a:t>No Calculator Warning</a:t>
            </a:r>
            <a:endParaRPr lang="en-US" sz="2400" dirty="0">
              <a:latin typeface="+mn-lt"/>
            </a:endParaRPr>
          </a:p>
        </p:txBody>
      </p:sp>
      <p:pic>
        <p:nvPicPr>
          <p:cNvPr id="7" name="Content Placeholder 6"/>
          <p:cNvPicPr>
            <a:picLocks noGrp="1" noChangeAspect="1"/>
          </p:cNvPicPr>
          <p:nvPr>
            <p:ph idx="1"/>
          </p:nvPr>
        </p:nvPicPr>
        <p:blipFill>
          <a:blip r:embed="rId2"/>
          <a:stretch>
            <a:fillRect/>
          </a:stretch>
        </p:blipFill>
        <p:spPr>
          <a:xfrm>
            <a:off x="655688" y="2400159"/>
            <a:ext cx="2693157" cy="3537062"/>
          </a:xfrm>
          <a:prstGeom prst="rect">
            <a:avLst/>
          </a:prstGeom>
        </p:spPr>
      </p:pic>
      <p:sp>
        <p:nvSpPr>
          <p:cNvPr id="3" name="Date Placeholder 2"/>
          <p:cNvSpPr>
            <a:spLocks noGrp="1"/>
          </p:cNvSpPr>
          <p:nvPr>
            <p:ph type="dt" sz="half" idx="2"/>
          </p:nvPr>
        </p:nvSpPr>
        <p:spPr/>
        <p:txBody>
          <a:bodyPr/>
          <a:lstStyle/>
          <a:p>
            <a:fld id="{16A82E43-F334-4B83-9151-C0C24AE8A2BC}" type="datetime1">
              <a:rPr lang="en-US" smtClean="0">
                <a:solidFill>
                  <a:prstClr val="white"/>
                </a:solidFill>
              </a:rPr>
              <a:pPr/>
              <a:t>3/3/2015</a:t>
            </a:fld>
            <a:endParaRPr lang="en-US" dirty="0">
              <a:solidFill>
                <a:prstClr val="white"/>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40</a:t>
            </a:fld>
            <a:endParaRPr lang="en-US" dirty="0">
              <a:solidFill>
                <a:prstClr val="white"/>
              </a:solidFill>
            </a:endParaRPr>
          </a:p>
        </p:txBody>
      </p:sp>
      <p:sp>
        <p:nvSpPr>
          <p:cNvPr id="8" name="TextBox 7"/>
          <p:cNvSpPr txBox="1"/>
          <p:nvPr/>
        </p:nvSpPr>
        <p:spPr>
          <a:xfrm>
            <a:off x="603983" y="1657863"/>
            <a:ext cx="3066680" cy="646331"/>
          </a:xfrm>
          <a:prstGeom prst="rect">
            <a:avLst/>
          </a:prstGeom>
          <a:noFill/>
        </p:spPr>
        <p:txBody>
          <a:bodyPr wrap="square" rtlCol="0">
            <a:spAutoFit/>
          </a:bodyPr>
          <a:lstStyle/>
          <a:p>
            <a:pPr algn="ctr"/>
            <a:r>
              <a:rPr lang="en-US" b="1" dirty="0" smtClean="0">
                <a:solidFill>
                  <a:srgbClr val="FF0000"/>
                </a:solidFill>
              </a:rPr>
              <a:t>Stop/No Calculator Warning</a:t>
            </a:r>
          </a:p>
          <a:p>
            <a:pPr algn="ctr"/>
            <a:r>
              <a:rPr lang="en-US" b="1" dirty="0" smtClean="0">
                <a:solidFill>
                  <a:prstClr val="black"/>
                </a:solidFill>
              </a:rPr>
              <a:t>Paper and Pencil and Online</a:t>
            </a:r>
            <a:endParaRPr lang="en-US" b="1" dirty="0">
              <a:solidFill>
                <a:prstClr val="black"/>
              </a:solidFill>
            </a:endParaRPr>
          </a:p>
        </p:txBody>
      </p:sp>
      <p:pic>
        <p:nvPicPr>
          <p:cNvPr id="9" name="Picture 8"/>
          <p:cNvPicPr>
            <a:picLocks noChangeAspect="1"/>
          </p:cNvPicPr>
          <p:nvPr/>
        </p:nvPicPr>
        <p:blipFill>
          <a:blip r:embed="rId3"/>
          <a:stretch>
            <a:fillRect/>
          </a:stretch>
        </p:blipFill>
        <p:spPr>
          <a:xfrm>
            <a:off x="4010093" y="2461258"/>
            <a:ext cx="4895714" cy="423621"/>
          </a:xfrm>
          <a:prstGeom prst="rect">
            <a:avLst/>
          </a:prstGeom>
        </p:spPr>
      </p:pic>
      <p:sp>
        <p:nvSpPr>
          <p:cNvPr id="10" name="TextBox 9"/>
          <p:cNvSpPr txBox="1"/>
          <p:nvPr/>
        </p:nvSpPr>
        <p:spPr>
          <a:xfrm>
            <a:off x="4197720" y="1753828"/>
            <a:ext cx="4520459" cy="646331"/>
          </a:xfrm>
          <a:prstGeom prst="rect">
            <a:avLst/>
          </a:prstGeom>
          <a:noFill/>
        </p:spPr>
        <p:txBody>
          <a:bodyPr wrap="square" rtlCol="0">
            <a:spAutoFit/>
          </a:bodyPr>
          <a:lstStyle/>
          <a:p>
            <a:pPr algn="ctr"/>
            <a:r>
              <a:rPr lang="en-US" b="1" dirty="0" smtClean="0">
                <a:solidFill>
                  <a:srgbClr val="FF0000"/>
                </a:solidFill>
              </a:rPr>
              <a:t>Calculator NOT Allowed Banner</a:t>
            </a:r>
          </a:p>
          <a:p>
            <a:pPr algn="ctr"/>
            <a:r>
              <a:rPr lang="en-US" b="1" dirty="0" smtClean="0">
                <a:solidFill>
                  <a:prstClr val="black"/>
                </a:solidFill>
              </a:rPr>
              <a:t>Paper and Pencil and Online</a:t>
            </a:r>
            <a:endParaRPr lang="en-US" b="1" dirty="0">
              <a:solidFill>
                <a:prstClr val="black"/>
              </a:solidFill>
            </a:endParaRPr>
          </a:p>
        </p:txBody>
      </p:sp>
      <p:pic>
        <p:nvPicPr>
          <p:cNvPr id="11" name="Picture 10"/>
          <p:cNvPicPr>
            <a:picLocks noChangeAspect="1"/>
          </p:cNvPicPr>
          <p:nvPr/>
        </p:nvPicPr>
        <p:blipFill>
          <a:blip r:embed="rId4"/>
          <a:stretch>
            <a:fillRect/>
          </a:stretch>
        </p:blipFill>
        <p:spPr>
          <a:xfrm>
            <a:off x="4010091" y="4750123"/>
            <a:ext cx="4895714" cy="732318"/>
          </a:xfrm>
          <a:prstGeom prst="rect">
            <a:avLst/>
          </a:prstGeom>
        </p:spPr>
      </p:pic>
      <p:sp>
        <p:nvSpPr>
          <p:cNvPr id="12" name="TextBox 11"/>
          <p:cNvSpPr txBox="1"/>
          <p:nvPr/>
        </p:nvSpPr>
        <p:spPr>
          <a:xfrm>
            <a:off x="4010091" y="3672696"/>
            <a:ext cx="4520459" cy="923330"/>
          </a:xfrm>
          <a:prstGeom prst="rect">
            <a:avLst/>
          </a:prstGeom>
          <a:noFill/>
        </p:spPr>
        <p:txBody>
          <a:bodyPr wrap="square" rtlCol="0">
            <a:spAutoFit/>
          </a:bodyPr>
          <a:lstStyle/>
          <a:p>
            <a:pPr algn="ctr"/>
            <a:r>
              <a:rPr lang="en-US" b="1" dirty="0" smtClean="0">
                <a:solidFill>
                  <a:prstClr val="black"/>
                </a:solidFill>
              </a:rPr>
              <a:t>Stop sign and guidance to turn in calculator at then end of Section 1, Part 1 from Paper and Pencil answer document</a:t>
            </a:r>
          </a:p>
        </p:txBody>
      </p:sp>
      <p:sp>
        <p:nvSpPr>
          <p:cNvPr id="13" name="Title 1"/>
          <p:cNvSpPr txBox="1">
            <a:spLocks/>
          </p:cNvSpPr>
          <p:nvPr/>
        </p:nvSpPr>
        <p:spPr>
          <a:xfrm>
            <a:off x="0" y="0"/>
            <a:ext cx="6920613" cy="1065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dirty="0" smtClean="0">
                <a:solidFill>
                  <a:schemeClr val="accent6">
                    <a:lumMod val="50000"/>
                  </a:schemeClr>
                </a:solidFill>
              </a:rPr>
              <a:t>Pre-Administration</a:t>
            </a:r>
            <a:br>
              <a:rPr lang="en-US" sz="4000" dirty="0" smtClean="0">
                <a:solidFill>
                  <a:schemeClr val="accent6">
                    <a:lumMod val="50000"/>
                  </a:schemeClr>
                </a:solidFill>
              </a:rPr>
            </a:br>
            <a:r>
              <a:rPr lang="en-US" sz="2800" dirty="0" smtClean="0">
                <a:solidFill>
                  <a:schemeClr val="accent6">
                    <a:lumMod val="50000"/>
                  </a:schemeClr>
                </a:solidFill>
              </a:rPr>
              <a:t>Examiner Training</a:t>
            </a:r>
            <a:endParaRPr lang="en-US" sz="4000" dirty="0">
              <a:solidFill>
                <a:schemeClr val="accent6">
                  <a:lumMod val="50000"/>
                </a:schemeClr>
              </a:solidFill>
            </a:endParaRPr>
          </a:p>
        </p:txBody>
      </p:sp>
    </p:spTree>
    <p:extLst>
      <p:ext uri="{BB962C8B-B14F-4D97-AF65-F5344CB8AC3E}">
        <p14:creationId xmlns:p14="http://schemas.microsoft.com/office/powerpoint/2010/main" val="1089509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16630" cy="1325563"/>
          </a:xfrm>
        </p:spPr>
        <p:txBody>
          <a:bodyPr>
            <a:normAutofit/>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3100" dirty="0" smtClean="0">
                <a:solidFill>
                  <a:schemeClr val="accent6">
                    <a:lumMod val="50000"/>
                  </a:schemeClr>
                </a:solidFill>
              </a:rPr>
              <a:t>Pre-ID Labels -</a:t>
            </a:r>
            <a:r>
              <a:rPr lang="en-US" sz="2400" dirty="0" smtClean="0">
                <a:solidFill>
                  <a:schemeClr val="accent6">
                    <a:lumMod val="50000"/>
                  </a:schemeClr>
                </a:solidFill>
              </a:rPr>
              <a:t>Paper and Pencil Only</a:t>
            </a:r>
            <a:endParaRPr lang="en-US" dirty="0">
              <a:solidFill>
                <a:schemeClr val="accent6">
                  <a:lumMod val="50000"/>
                </a:schemeClr>
              </a:solidFill>
            </a:endParaRPr>
          </a:p>
        </p:txBody>
      </p:sp>
      <p:sp>
        <p:nvSpPr>
          <p:cNvPr id="8" name="Slide Number Placeholder 7"/>
          <p:cNvSpPr>
            <a:spLocks noGrp="1"/>
          </p:cNvSpPr>
          <p:nvPr>
            <p:ph type="sldNum" sz="quarter" idx="4"/>
          </p:nvPr>
        </p:nvSpPr>
        <p:spPr>
          <a:prstGeom prst="rect">
            <a:avLst/>
          </a:prstGeom>
        </p:spPr>
        <p:txBody>
          <a:bodyPr/>
          <a:lstStyle/>
          <a:p>
            <a:pPr>
              <a:defRPr/>
            </a:pPr>
            <a:fld id="{8DB6A1C5-7A87-479B-9B55-FC644E232AF1}" type="slidenum">
              <a:rPr lang="en-US" smtClean="0"/>
              <a:pPr>
                <a:defRPr/>
              </a:pPr>
              <a:t>41</a:t>
            </a:fld>
            <a:endParaRPr lang="en-US" dirty="0"/>
          </a:p>
        </p:txBody>
      </p:sp>
      <p:sp>
        <p:nvSpPr>
          <p:cNvPr id="27650"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27654" name="Rectangle 3"/>
          <p:cNvSpPr>
            <a:spLocks noChangeArrowheads="1"/>
          </p:cNvSpPr>
          <p:nvPr/>
        </p:nvSpPr>
        <p:spPr bwMode="auto">
          <a:xfrm>
            <a:off x="285750" y="1325563"/>
            <a:ext cx="8343900" cy="419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defRPr/>
            </a:pPr>
            <a:r>
              <a:rPr lang="en-US" sz="2350" dirty="0" smtClean="0"/>
              <a:t>School Test Coordinator Kit </a:t>
            </a:r>
          </a:p>
          <a:p>
            <a:pPr marL="342900" indent="-342900">
              <a:lnSpc>
                <a:spcPct val="80000"/>
              </a:lnSpc>
              <a:spcBef>
                <a:spcPct val="20000"/>
              </a:spcBef>
              <a:buFontTx/>
              <a:buChar char="•"/>
              <a:defRPr/>
            </a:pPr>
            <a:r>
              <a:rPr lang="en-US" sz="2350" dirty="0" smtClean="0"/>
              <a:t>Three </a:t>
            </a:r>
            <a:r>
              <a:rPr lang="en-US" sz="2350" dirty="0"/>
              <a:t>(3) barcode labels for each student</a:t>
            </a:r>
          </a:p>
          <a:p>
            <a:pPr marL="342900" indent="-342900">
              <a:lnSpc>
                <a:spcPct val="80000"/>
              </a:lnSpc>
              <a:spcBef>
                <a:spcPct val="20000"/>
              </a:spcBef>
              <a:buFontTx/>
              <a:buChar char="•"/>
              <a:defRPr/>
            </a:pPr>
            <a:r>
              <a:rPr lang="en-US" sz="2350" dirty="0"/>
              <a:t>Visible information includes:</a:t>
            </a:r>
          </a:p>
          <a:p>
            <a:pPr marL="800100" lvl="1" indent="-342900">
              <a:lnSpc>
                <a:spcPct val="80000"/>
              </a:lnSpc>
              <a:spcBef>
                <a:spcPct val="20000"/>
              </a:spcBef>
              <a:buFontTx/>
              <a:buChar char="–"/>
              <a:defRPr/>
            </a:pPr>
            <a:r>
              <a:rPr lang="en-US" sz="2350" dirty="0"/>
              <a:t>Student name and GTID </a:t>
            </a:r>
          </a:p>
          <a:p>
            <a:pPr marL="800100" lvl="1" indent="-342900">
              <a:lnSpc>
                <a:spcPct val="80000"/>
              </a:lnSpc>
              <a:spcBef>
                <a:spcPct val="20000"/>
              </a:spcBef>
              <a:buFontTx/>
              <a:buChar char="–"/>
              <a:defRPr/>
            </a:pPr>
            <a:r>
              <a:rPr lang="en-US" sz="2350" dirty="0"/>
              <a:t>School and System names and codes</a:t>
            </a:r>
          </a:p>
          <a:p>
            <a:pPr marL="800100" lvl="1" indent="-342900">
              <a:lnSpc>
                <a:spcPct val="80000"/>
              </a:lnSpc>
              <a:spcBef>
                <a:spcPct val="20000"/>
              </a:spcBef>
              <a:buFontTx/>
              <a:buChar char="–"/>
              <a:defRPr/>
            </a:pPr>
            <a:r>
              <a:rPr lang="en-US" sz="2350" dirty="0"/>
              <a:t>Grade</a:t>
            </a:r>
          </a:p>
          <a:p>
            <a:pPr marL="800100" lvl="1" indent="-342900">
              <a:lnSpc>
                <a:spcPct val="80000"/>
              </a:lnSpc>
              <a:spcBef>
                <a:spcPct val="20000"/>
              </a:spcBef>
              <a:buFontTx/>
              <a:buChar char="–"/>
              <a:defRPr/>
            </a:pPr>
            <a:r>
              <a:rPr lang="en-US" sz="2350" dirty="0"/>
              <a:t>Student birthday and gender</a:t>
            </a:r>
          </a:p>
          <a:p>
            <a:pPr marL="800100" lvl="1" indent="-342900">
              <a:lnSpc>
                <a:spcPct val="80000"/>
              </a:lnSpc>
              <a:spcBef>
                <a:spcPct val="20000"/>
              </a:spcBef>
              <a:buFontTx/>
              <a:buChar char="–"/>
              <a:defRPr/>
            </a:pPr>
            <a:r>
              <a:rPr lang="en-US" sz="2350" dirty="0" smtClean="0"/>
              <a:t>Ethnicity</a:t>
            </a:r>
            <a:r>
              <a:rPr lang="en-US" sz="2350" dirty="0"/>
              <a:t> </a:t>
            </a:r>
            <a:r>
              <a:rPr lang="en-US" sz="2350" dirty="0" smtClean="0"/>
              <a:t>and race</a:t>
            </a:r>
            <a:endParaRPr lang="en-US" sz="2350" dirty="0"/>
          </a:p>
          <a:p>
            <a:pPr marL="800100" lvl="1" indent="-342900">
              <a:lnSpc>
                <a:spcPct val="80000"/>
              </a:lnSpc>
              <a:spcBef>
                <a:spcPct val="20000"/>
              </a:spcBef>
              <a:buFontTx/>
              <a:buChar char="–"/>
              <a:defRPr/>
            </a:pPr>
            <a:r>
              <a:rPr lang="en-US" sz="2350" dirty="0"/>
              <a:t>Barcode </a:t>
            </a:r>
            <a:r>
              <a:rPr lang="en-US" sz="2350" dirty="0" smtClean="0"/>
              <a:t>number</a:t>
            </a:r>
          </a:p>
          <a:p>
            <a:pPr marL="342900" indent="-342900">
              <a:lnSpc>
                <a:spcPct val="80000"/>
              </a:lnSpc>
              <a:spcBef>
                <a:spcPct val="20000"/>
              </a:spcBef>
              <a:buFontTx/>
              <a:buChar char="•"/>
              <a:defRPr/>
            </a:pPr>
            <a:r>
              <a:rPr lang="en-US" sz="2350" dirty="0"/>
              <a:t>Retain </a:t>
            </a:r>
            <a:r>
              <a:rPr lang="en-US" sz="2350" dirty="0" smtClean="0"/>
              <a:t>a copy of the Pre-ID File </a:t>
            </a:r>
            <a:r>
              <a:rPr lang="en-US" sz="2350" dirty="0"/>
              <a:t>from Cycle 3 Data </a:t>
            </a:r>
            <a:r>
              <a:rPr lang="en-US" sz="2350" dirty="0" smtClean="0"/>
              <a:t>Collections as a resource for all student information collected but not visible on the label, ex. Title I, EIP, EL</a:t>
            </a:r>
            <a:r>
              <a:rPr lang="en-US" sz="2350" dirty="0" smtClean="0">
                <a:latin typeface="+mj-lt"/>
              </a:rPr>
              <a:t>.</a:t>
            </a:r>
            <a:endParaRPr lang="en-US" sz="2350" dirty="0">
              <a:latin typeface="+mj-lt"/>
            </a:endParaRPr>
          </a:p>
          <a:p>
            <a:pPr marL="342900" lvl="0" indent="-342900">
              <a:lnSpc>
                <a:spcPct val="80000"/>
              </a:lnSpc>
              <a:spcBef>
                <a:spcPct val="20000"/>
              </a:spcBef>
              <a:buFontTx/>
              <a:buChar char="•"/>
              <a:defRPr/>
            </a:pPr>
            <a:endParaRPr lang="en-US" sz="2800" dirty="0">
              <a:solidFill>
                <a:prstClr val="black"/>
              </a:solidFill>
              <a:latin typeface="Calibri"/>
            </a:endParaRPr>
          </a:p>
          <a:p>
            <a:pPr marL="71438" lvl="1">
              <a:lnSpc>
                <a:spcPct val="80000"/>
              </a:lnSpc>
              <a:spcBef>
                <a:spcPct val="20000"/>
              </a:spcBef>
              <a:defRPr/>
            </a:pPr>
            <a:endParaRPr lang="en-US" sz="2400" dirty="0" smtClean="0">
              <a:latin typeface="+mn-lt"/>
            </a:endParaRPr>
          </a:p>
          <a:p>
            <a:pPr marL="71438" lvl="1">
              <a:lnSpc>
                <a:spcPct val="80000"/>
              </a:lnSpc>
              <a:spcBef>
                <a:spcPct val="20000"/>
              </a:spcBef>
              <a:defRPr/>
            </a:pPr>
            <a:endParaRPr lang="en-US" sz="2400" dirty="0">
              <a:latin typeface="+mn-lt"/>
            </a:endParaRPr>
          </a:p>
          <a:p>
            <a:pPr marL="71438" lvl="1">
              <a:lnSpc>
                <a:spcPct val="80000"/>
              </a:lnSpc>
              <a:spcBef>
                <a:spcPct val="20000"/>
              </a:spcBef>
              <a:defRPr/>
            </a:pPr>
            <a:endParaRPr lang="en-US" sz="2400" dirty="0">
              <a:latin typeface="+mn-lt"/>
            </a:endParaRPr>
          </a:p>
          <a:p>
            <a:pPr marL="2057400" lvl="4" indent="-228600">
              <a:lnSpc>
                <a:spcPct val="80000"/>
              </a:lnSpc>
              <a:buFontTx/>
              <a:buChar char="•"/>
              <a:defRPr/>
            </a:pPr>
            <a:endParaRPr lang="en-US" sz="1600" dirty="0">
              <a:latin typeface="Arial Narrow" pitchFamily="34" charset="0"/>
            </a:endParaRPr>
          </a:p>
        </p:txBody>
      </p:sp>
      <p:sp>
        <p:nvSpPr>
          <p:cNvPr id="27655" name="Rectangle 7"/>
          <p:cNvSpPr>
            <a:spLocks noChangeArrowheads="1"/>
          </p:cNvSpPr>
          <p:nvPr/>
        </p:nvSpPr>
        <p:spPr bwMode="auto">
          <a:xfrm>
            <a:off x="381000" y="52578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dirty="0"/>
          </a:p>
        </p:txBody>
      </p:sp>
    </p:spTree>
    <p:extLst>
      <p:ext uri="{BB962C8B-B14F-4D97-AF65-F5344CB8AC3E}">
        <p14:creationId xmlns:p14="http://schemas.microsoft.com/office/powerpoint/2010/main" val="399057426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8"/>
          <p:cNvSpPr>
            <a:spLocks noGrp="1" noChangeArrowheads="1"/>
          </p:cNvSpPr>
          <p:nvPr>
            <p:ph type="title"/>
          </p:nvPr>
        </p:nvSpPr>
        <p:spPr>
          <a:xfrm>
            <a:off x="0" y="2159"/>
            <a:ext cx="6316630" cy="1000958"/>
          </a:xfrm>
        </p:spPr>
        <p:txBody>
          <a:bodyPr>
            <a:normAutofit fontScale="90000"/>
          </a:bodyPr>
          <a:lstStyle/>
          <a:p>
            <a:pPr>
              <a:defRPr/>
            </a:pPr>
            <a:r>
              <a:rPr lang="en-US" sz="4900" dirty="0" smtClean="0">
                <a:solidFill>
                  <a:schemeClr val="accent6">
                    <a:lumMod val="50000"/>
                  </a:schemeClr>
                </a:solidFill>
              </a:rPr>
              <a:t>Pre-Administration</a:t>
            </a:r>
            <a:br>
              <a:rPr lang="en-US" sz="4900" dirty="0" smtClean="0">
                <a:solidFill>
                  <a:schemeClr val="accent6">
                    <a:lumMod val="50000"/>
                  </a:schemeClr>
                </a:solidFill>
              </a:rPr>
            </a:br>
            <a:r>
              <a:rPr lang="en-US" sz="3100" dirty="0" smtClean="0">
                <a:solidFill>
                  <a:schemeClr val="accent6">
                    <a:lumMod val="50000"/>
                  </a:schemeClr>
                </a:solidFill>
              </a:rPr>
              <a:t>Pre-ID Labels -</a:t>
            </a:r>
            <a:r>
              <a:rPr lang="en-US" sz="2700" dirty="0" smtClean="0">
                <a:solidFill>
                  <a:schemeClr val="accent6">
                    <a:lumMod val="50000"/>
                  </a:schemeClr>
                </a:solidFill>
              </a:rPr>
              <a:t>Paper and Pencil Only</a:t>
            </a:r>
          </a:p>
        </p:txBody>
      </p:sp>
      <p:sp>
        <p:nvSpPr>
          <p:cNvPr id="12" name="Slide Number Placeholder 11"/>
          <p:cNvSpPr>
            <a:spLocks noGrp="1"/>
          </p:cNvSpPr>
          <p:nvPr>
            <p:ph type="sldNum" sz="quarter" idx="4"/>
          </p:nvPr>
        </p:nvSpPr>
        <p:spPr>
          <a:prstGeom prst="rect">
            <a:avLst/>
          </a:prstGeom>
        </p:spPr>
        <p:txBody>
          <a:bodyPr/>
          <a:lstStyle/>
          <a:p>
            <a:pPr>
              <a:defRPr/>
            </a:pPr>
            <a:fld id="{1B068EF7-637A-43FE-99BA-873CD8B16DD9}" type="slidenum">
              <a:rPr lang="en-US" smtClean="0"/>
              <a:pPr>
                <a:defRPr/>
              </a:pPr>
              <a:t>42</a:t>
            </a:fld>
            <a:endParaRPr lang="en-US" dirty="0"/>
          </a:p>
        </p:txBody>
      </p:sp>
      <p:sp>
        <p:nvSpPr>
          <p:cNvPr id="28676" name="Picture 8"/>
          <p:cNvSpPr>
            <a:spLocks noChangeAspect="1" noChangeArrowheads="1"/>
          </p:cNvSpPr>
          <p:nvPr/>
        </p:nvSpPr>
        <p:spPr bwMode="auto">
          <a:xfrm>
            <a:off x="457200" y="4191000"/>
            <a:ext cx="8112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677" name="TextBox 8"/>
          <p:cNvSpPr txBox="1">
            <a:spLocks noChangeArrowheads="1"/>
          </p:cNvSpPr>
          <p:nvPr/>
        </p:nvSpPr>
        <p:spPr bwMode="auto">
          <a:xfrm>
            <a:off x="1901824" y="1274230"/>
            <a:ext cx="4762942" cy="23544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defRPr/>
            </a:pPr>
            <a:r>
              <a:rPr lang="en-US" sz="2100" dirty="0" smtClean="0">
                <a:latin typeface="+mn-lt"/>
              </a:rPr>
              <a:t>Three barcode labels for each student</a:t>
            </a:r>
          </a:p>
          <a:p>
            <a:pPr marL="342900" indent="-342900" eaLnBrk="1" hangingPunct="1">
              <a:buFont typeface="Arial" panose="020B0604020202020204" pitchFamily="34" charset="0"/>
              <a:buChar char="•"/>
              <a:defRPr/>
            </a:pPr>
            <a:r>
              <a:rPr lang="en-US" sz="2100" dirty="0" smtClean="0">
                <a:effectLst>
                  <a:glow rad="228600">
                    <a:schemeClr val="accent4">
                      <a:satMod val="175000"/>
                      <a:alpha val="40000"/>
                    </a:schemeClr>
                  </a:glow>
                </a:effectLst>
                <a:latin typeface="+mn-lt"/>
              </a:rPr>
              <a:t>Verify SRC coding from the Pre-ID Label roster</a:t>
            </a:r>
          </a:p>
          <a:p>
            <a:pPr marL="342900" indent="-342900" eaLnBrk="1" hangingPunct="1">
              <a:buFont typeface="Arial" panose="020B0604020202020204" pitchFamily="34" charset="0"/>
              <a:buChar char="•"/>
              <a:defRPr/>
            </a:pPr>
            <a:r>
              <a:rPr lang="en-US" sz="2100" dirty="0" smtClean="0">
                <a:latin typeface="+mn-lt"/>
              </a:rPr>
              <a:t>Do not use if inaccurate</a:t>
            </a:r>
          </a:p>
          <a:p>
            <a:pPr marL="342900" indent="-342900" eaLnBrk="1" hangingPunct="1">
              <a:buFont typeface="Arial" panose="020B0604020202020204" pitchFamily="34" charset="0"/>
              <a:buChar char="•"/>
              <a:defRPr/>
            </a:pPr>
            <a:r>
              <a:rPr lang="en-US" sz="2100" dirty="0" smtClean="0">
                <a:latin typeface="+mn-lt"/>
              </a:rPr>
              <a:t>Barcodes override bubbling</a:t>
            </a:r>
          </a:p>
          <a:p>
            <a:pPr marL="342900" indent="-342900" eaLnBrk="1" hangingPunct="1">
              <a:buFont typeface="Arial" panose="020B0604020202020204" pitchFamily="34" charset="0"/>
              <a:buChar char="•"/>
              <a:defRPr/>
            </a:pPr>
            <a:r>
              <a:rPr lang="en-US" sz="2100" dirty="0" smtClean="0">
                <a:latin typeface="+mn-lt"/>
              </a:rPr>
              <a:t>Extra labels for test booklet and replacement answer document</a:t>
            </a:r>
          </a:p>
        </p:txBody>
      </p:sp>
      <p:sp>
        <p:nvSpPr>
          <p:cNvPr id="28678" name="TextBox 5"/>
          <p:cNvSpPr txBox="1">
            <a:spLocks noChangeArrowheads="1"/>
          </p:cNvSpPr>
          <p:nvPr/>
        </p:nvSpPr>
        <p:spPr bwMode="auto">
          <a:xfrm>
            <a:off x="7696200" y="25146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solidFill>
                  <a:schemeClr val="bg2"/>
                </a:solidFill>
                <a:latin typeface="Times New Roman" pitchFamily="18" charset="0"/>
                <a:cs typeface="Times New Roman" pitchFamily="18" charset="0"/>
              </a:rPr>
              <a:t>TCM</a:t>
            </a:r>
          </a:p>
        </p:txBody>
      </p:sp>
      <p:sp>
        <p:nvSpPr>
          <p:cNvPr id="28679" name="TextBox 7"/>
          <p:cNvSpPr txBox="1">
            <a:spLocks noChangeArrowheads="1"/>
          </p:cNvSpPr>
          <p:nvPr/>
        </p:nvSpPr>
        <p:spPr bwMode="auto">
          <a:xfrm>
            <a:off x="796924" y="3870099"/>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dirty="0" smtClean="0"/>
              <a:t>EOG </a:t>
            </a:r>
            <a:r>
              <a:rPr lang="en-US" sz="1200" dirty="0"/>
              <a:t>Answer document</a:t>
            </a:r>
          </a:p>
        </p:txBody>
      </p:sp>
      <p:sp>
        <p:nvSpPr>
          <p:cNvPr id="28680" name="TextBox 8"/>
          <p:cNvSpPr txBox="1">
            <a:spLocks noChangeArrowheads="1"/>
          </p:cNvSpPr>
          <p:nvPr/>
        </p:nvSpPr>
        <p:spPr bwMode="auto">
          <a:xfrm>
            <a:off x="3408362" y="3855243"/>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dirty="0" smtClean="0"/>
              <a:t>EOG </a:t>
            </a:r>
            <a:r>
              <a:rPr lang="en-US" sz="1200" dirty="0"/>
              <a:t>Test booklet</a:t>
            </a:r>
          </a:p>
        </p:txBody>
      </p:sp>
      <p:sp>
        <p:nvSpPr>
          <p:cNvPr id="14" name="TextBox 8"/>
          <p:cNvSpPr txBox="1">
            <a:spLocks noChangeArrowheads="1"/>
          </p:cNvSpPr>
          <p:nvPr/>
        </p:nvSpPr>
        <p:spPr bwMode="auto">
          <a:xfrm>
            <a:off x="6019800" y="3737957"/>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dirty="0" smtClean="0"/>
              <a:t>Spare for replacement Answer Document</a:t>
            </a:r>
            <a:endParaRPr lang="en-US" sz="1200" dirty="0"/>
          </a:p>
        </p:txBody>
      </p:sp>
      <p:grpSp>
        <p:nvGrpSpPr>
          <p:cNvPr id="2149" name="Group 358"/>
          <p:cNvGrpSpPr>
            <a:grpSpLocks/>
          </p:cNvGrpSpPr>
          <p:nvPr/>
        </p:nvGrpSpPr>
        <p:grpSpPr bwMode="auto">
          <a:xfrm>
            <a:off x="-39688" y="100013"/>
            <a:ext cx="752476" cy="1482725"/>
            <a:chOff x="4089" y="6439"/>
            <a:chExt cx="1467" cy="2239"/>
          </a:xfrm>
        </p:grpSpPr>
      </p:grpSp>
      <p:grpSp>
        <p:nvGrpSpPr>
          <p:cNvPr id="2129" name="Group 81"/>
          <p:cNvGrpSpPr>
            <a:grpSpLocks/>
          </p:cNvGrpSpPr>
          <p:nvPr/>
        </p:nvGrpSpPr>
        <p:grpSpPr bwMode="auto">
          <a:xfrm>
            <a:off x="-39688" y="100013"/>
            <a:ext cx="752476" cy="1482725"/>
            <a:chOff x="4089" y="6439"/>
            <a:chExt cx="1467" cy="2239"/>
          </a:xfrm>
        </p:grpSpPr>
      </p:grpSp>
      <p:grpSp>
        <p:nvGrpSpPr>
          <p:cNvPr id="2109" name="Group 61"/>
          <p:cNvGrpSpPr>
            <a:grpSpLocks/>
          </p:cNvGrpSpPr>
          <p:nvPr/>
        </p:nvGrpSpPr>
        <p:grpSpPr bwMode="auto">
          <a:xfrm>
            <a:off x="-39688" y="100013"/>
            <a:ext cx="752476" cy="1482725"/>
            <a:chOff x="4089" y="6439"/>
            <a:chExt cx="1467" cy="2239"/>
          </a:xfrm>
        </p:grpSpPr>
      </p:grpSp>
      <p:grpSp>
        <p:nvGrpSpPr>
          <p:cNvPr id="2089" name="Group 41"/>
          <p:cNvGrpSpPr>
            <a:grpSpLocks/>
          </p:cNvGrpSpPr>
          <p:nvPr/>
        </p:nvGrpSpPr>
        <p:grpSpPr bwMode="auto">
          <a:xfrm>
            <a:off x="-39688" y="100013"/>
            <a:ext cx="752476" cy="1482725"/>
            <a:chOff x="4089" y="6439"/>
            <a:chExt cx="1467" cy="2239"/>
          </a:xfrm>
        </p:grpSpPr>
      </p:grpSp>
      <p:grpSp>
        <p:nvGrpSpPr>
          <p:cNvPr id="2069" name="Group 21"/>
          <p:cNvGrpSpPr>
            <a:grpSpLocks/>
          </p:cNvGrpSpPr>
          <p:nvPr/>
        </p:nvGrpSpPr>
        <p:grpSpPr bwMode="auto">
          <a:xfrm>
            <a:off x="-39688" y="100013"/>
            <a:ext cx="752476" cy="1482725"/>
            <a:chOff x="4089" y="6439"/>
            <a:chExt cx="1467" cy="2239"/>
          </a:xfrm>
        </p:grpSpPr>
      </p:grpSp>
      <p:grpSp>
        <p:nvGrpSpPr>
          <p:cNvPr id="2049" name="Group 1"/>
          <p:cNvGrpSpPr>
            <a:grpSpLocks/>
          </p:cNvGrpSpPr>
          <p:nvPr/>
        </p:nvGrpSpPr>
        <p:grpSpPr bwMode="auto">
          <a:xfrm>
            <a:off x="-39688" y="100013"/>
            <a:ext cx="752476" cy="1482725"/>
            <a:chOff x="4089" y="6439"/>
            <a:chExt cx="1467" cy="2239"/>
          </a:xfrm>
        </p:grpSpPr>
      </p:grpSp>
      <p:pic>
        <p:nvPicPr>
          <p:cNvPr id="2" name="Picture 1"/>
          <p:cNvPicPr>
            <a:picLocks noChangeAspect="1"/>
          </p:cNvPicPr>
          <p:nvPr/>
        </p:nvPicPr>
        <p:blipFill>
          <a:blip r:embed="rId3"/>
          <a:stretch>
            <a:fillRect/>
          </a:stretch>
        </p:blipFill>
        <p:spPr>
          <a:xfrm>
            <a:off x="1066800" y="4131468"/>
            <a:ext cx="7162800" cy="1781175"/>
          </a:xfrm>
          <a:prstGeom prst="rect">
            <a:avLst/>
          </a:prstGeom>
        </p:spPr>
      </p:pic>
    </p:spTree>
    <p:extLst>
      <p:ext uri="{BB962C8B-B14F-4D97-AF65-F5344CB8AC3E}">
        <p14:creationId xmlns:p14="http://schemas.microsoft.com/office/powerpoint/2010/main" val="435501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4526" y="176211"/>
            <a:ext cx="7109577" cy="1325563"/>
          </a:xfrm>
        </p:spPr>
        <p:txBody>
          <a:bodyPr>
            <a:normAutofit/>
          </a:bodyPr>
          <a:lstStyle/>
          <a:p>
            <a:pPr eaLnBrk="1" hangingPunct="1">
              <a:defRPr/>
            </a:pPr>
            <a:r>
              <a:rPr lang="en-US" dirty="0" smtClean="0">
                <a:solidFill>
                  <a:schemeClr val="accent6">
                    <a:lumMod val="50000"/>
                  </a:schemeClr>
                </a:solidFill>
              </a:rPr>
              <a:t>Pre-Administration</a:t>
            </a:r>
            <a:br>
              <a:rPr lang="en-US" dirty="0" smtClean="0">
                <a:solidFill>
                  <a:schemeClr val="accent6">
                    <a:lumMod val="50000"/>
                  </a:schemeClr>
                </a:solidFill>
              </a:rPr>
            </a:br>
            <a:r>
              <a:rPr lang="en-US" sz="2800" dirty="0" smtClean="0">
                <a:solidFill>
                  <a:schemeClr val="accent6">
                    <a:lumMod val="50000"/>
                  </a:schemeClr>
                </a:solidFill>
              </a:rPr>
              <a:t>Pre-ID Labels – Paper and Pencil Only</a:t>
            </a:r>
            <a:endParaRPr lang="en-US" sz="2400" dirty="0" smtClean="0">
              <a:solidFill>
                <a:schemeClr val="accent6">
                  <a:lumMod val="50000"/>
                </a:schemeClr>
              </a:solidFill>
            </a:endParaRPr>
          </a:p>
        </p:txBody>
      </p:sp>
      <p:sp>
        <p:nvSpPr>
          <p:cNvPr id="4" name="Slide Number Placeholder 3"/>
          <p:cNvSpPr>
            <a:spLocks noGrp="1"/>
          </p:cNvSpPr>
          <p:nvPr>
            <p:ph type="sldNum" sz="quarter" idx="4"/>
          </p:nvPr>
        </p:nvSpPr>
        <p:spPr>
          <a:prstGeom prst="rect">
            <a:avLst/>
          </a:prstGeom>
        </p:spPr>
        <p:txBody>
          <a:bodyPr/>
          <a:lstStyle/>
          <a:p>
            <a:pPr>
              <a:defRPr/>
            </a:pPr>
            <a:fld id="{D083247F-09DF-432F-89D6-C2511F9E8EF1}" type="slidenum">
              <a:rPr lang="en-US" smtClean="0"/>
              <a:pPr>
                <a:defRPr/>
              </a:pPr>
              <a:t>43</a:t>
            </a:fld>
            <a:endParaRPr lang="en-US" dirty="0"/>
          </a:p>
        </p:txBody>
      </p:sp>
      <p:sp>
        <p:nvSpPr>
          <p:cNvPr id="29699" name="Rectangle 3"/>
          <p:cNvSpPr>
            <a:spLocks noGrp="1" noChangeArrowheads="1"/>
          </p:cNvSpPr>
          <p:nvPr>
            <p:ph type="body" idx="4294967295"/>
          </p:nvPr>
        </p:nvSpPr>
        <p:spPr>
          <a:xfrm>
            <a:off x="586596" y="1697247"/>
            <a:ext cx="7585075" cy="4216400"/>
          </a:xfrm>
        </p:spPr>
        <p:txBody>
          <a:bodyPr/>
          <a:lstStyle/>
          <a:p>
            <a:pPr eaLnBrk="1" hangingPunct="1">
              <a:lnSpc>
                <a:spcPct val="80000"/>
              </a:lnSpc>
            </a:pPr>
            <a:r>
              <a:rPr lang="en-US" sz="2300" dirty="0" smtClean="0"/>
              <a:t>Pre-ID info is provided to CTB by GaDOE; if Pre-ID Label is incorrect:</a:t>
            </a:r>
          </a:p>
          <a:p>
            <a:pPr lvl="1" eaLnBrk="1" hangingPunct="1">
              <a:lnSpc>
                <a:spcPct val="80000"/>
              </a:lnSpc>
            </a:pPr>
            <a:r>
              <a:rPr lang="en-US" sz="2300" dirty="0" smtClean="0"/>
              <a:t>Examiners must notify School Test Coordinator</a:t>
            </a:r>
          </a:p>
          <a:p>
            <a:pPr lvl="1" eaLnBrk="1" hangingPunct="1">
              <a:lnSpc>
                <a:spcPct val="80000"/>
              </a:lnSpc>
            </a:pPr>
            <a:r>
              <a:rPr lang="en-US" sz="2300" dirty="0" smtClean="0"/>
              <a:t>School Test Coordinator must update school student records</a:t>
            </a:r>
          </a:p>
          <a:p>
            <a:pPr lvl="1" eaLnBrk="1" hangingPunct="1">
              <a:lnSpc>
                <a:spcPct val="80000"/>
              </a:lnSpc>
            </a:pPr>
            <a:r>
              <a:rPr lang="en-US" sz="2300" dirty="0" smtClean="0"/>
              <a:t>Do not use incorrect Pre-ID labels </a:t>
            </a:r>
          </a:p>
          <a:p>
            <a:pPr lvl="1" eaLnBrk="1" hangingPunct="1">
              <a:lnSpc>
                <a:spcPct val="80000"/>
              </a:lnSpc>
            </a:pPr>
            <a:r>
              <a:rPr lang="en-US" sz="2300" dirty="0" smtClean="0"/>
              <a:t>Barcode info overrides bubbled info</a:t>
            </a:r>
          </a:p>
          <a:p>
            <a:pPr lvl="1" eaLnBrk="1" hangingPunct="1">
              <a:lnSpc>
                <a:spcPct val="80000"/>
              </a:lnSpc>
            </a:pPr>
            <a:r>
              <a:rPr lang="en-US" sz="2300" dirty="0" smtClean="0"/>
              <a:t>Barcode label may be used if the only inaccurate information is the grade or teacher name</a:t>
            </a:r>
          </a:p>
          <a:p>
            <a:pPr eaLnBrk="1" hangingPunct="1">
              <a:lnSpc>
                <a:spcPct val="80000"/>
              </a:lnSpc>
            </a:pPr>
            <a:r>
              <a:rPr lang="en-US" sz="2300" dirty="0" smtClean="0"/>
              <a:t>Pre-ID label should match info for student being tested EXACTLY; be aware of similar names </a:t>
            </a:r>
          </a:p>
          <a:p>
            <a:pPr eaLnBrk="1" hangingPunct="1">
              <a:lnSpc>
                <a:spcPct val="80000"/>
              </a:lnSpc>
            </a:pPr>
            <a:r>
              <a:rPr lang="en-US" sz="2300" dirty="0" smtClean="0"/>
              <a:t>Pre-ID label should be applied prior to testing</a:t>
            </a:r>
          </a:p>
        </p:txBody>
      </p:sp>
    </p:spTree>
    <p:extLst>
      <p:ext uri="{BB962C8B-B14F-4D97-AF65-F5344CB8AC3E}">
        <p14:creationId xmlns:p14="http://schemas.microsoft.com/office/powerpoint/2010/main" val="39921394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799589" cy="985294"/>
          </a:xfrm>
        </p:spPr>
        <p:txBody>
          <a:bodyPr>
            <a:normAutofit fontScale="90000"/>
          </a:bodyPr>
          <a:lstStyle/>
          <a:p>
            <a:r>
              <a:rPr lang="en-US" sz="4000" dirty="0" smtClean="0">
                <a:solidFill>
                  <a:schemeClr val="accent6">
                    <a:lumMod val="50000"/>
                  </a:schemeClr>
                </a:solidFill>
              </a:rPr>
              <a:t>Pre-Administration</a:t>
            </a:r>
            <a:br>
              <a:rPr lang="en-US" sz="4000" dirty="0" smtClean="0">
                <a:solidFill>
                  <a:schemeClr val="accent6">
                    <a:lumMod val="50000"/>
                  </a:schemeClr>
                </a:solidFill>
              </a:rPr>
            </a:br>
            <a:r>
              <a:rPr lang="en-US" sz="3100" dirty="0" smtClean="0">
                <a:solidFill>
                  <a:schemeClr val="accent6">
                    <a:lumMod val="50000"/>
                  </a:schemeClr>
                </a:solidFill>
              </a:rPr>
              <a:t>Pre-ID Label - Paper and Pencil Only</a:t>
            </a:r>
            <a:endParaRPr lang="en-US" sz="3100" dirty="0">
              <a:solidFill>
                <a:schemeClr val="accent6">
                  <a:lumMod val="50000"/>
                </a:schemeClr>
              </a:solidFill>
            </a:endParaRPr>
          </a:p>
        </p:txBody>
      </p:sp>
      <p:sp>
        <p:nvSpPr>
          <p:cNvPr id="4" name="Content Placeholder 3"/>
          <p:cNvSpPr>
            <a:spLocks noGrp="1"/>
          </p:cNvSpPr>
          <p:nvPr>
            <p:ph idx="1"/>
          </p:nvPr>
        </p:nvSpPr>
        <p:spPr>
          <a:xfrm>
            <a:off x="402277" y="1331843"/>
            <a:ext cx="7911367" cy="4845120"/>
          </a:xfrm>
        </p:spPr>
        <p:txBody>
          <a:bodyPr>
            <a:normAutofit fontScale="92500" lnSpcReduction="10000"/>
          </a:bodyPr>
          <a:lstStyle/>
          <a:p>
            <a:pPr marL="0" indent="0" algn="ctr" eaLnBrk="1" hangingPunct="1">
              <a:lnSpc>
                <a:spcPct val="80000"/>
              </a:lnSpc>
              <a:buNone/>
            </a:pPr>
            <a:r>
              <a:rPr lang="en-US" sz="2400" b="1" dirty="0" smtClean="0"/>
              <a:t>No Label or Incorrect Label</a:t>
            </a:r>
          </a:p>
          <a:p>
            <a:pPr marL="0" indent="0" eaLnBrk="1" hangingPunct="1">
              <a:lnSpc>
                <a:spcPct val="80000"/>
              </a:lnSpc>
              <a:buNone/>
            </a:pPr>
            <a:r>
              <a:rPr lang="en-US" sz="2400" b="1" dirty="0" smtClean="0"/>
              <a:t>If </a:t>
            </a:r>
            <a:r>
              <a:rPr lang="en-US" sz="2400" b="1" dirty="0"/>
              <a:t>a student does not have a Pre-ID </a:t>
            </a:r>
            <a:r>
              <a:rPr lang="en-US" sz="2400" b="1" dirty="0" smtClean="0"/>
              <a:t>label or the information or the label is incorrect</a:t>
            </a:r>
            <a:r>
              <a:rPr lang="en-US" sz="2400" dirty="0" smtClean="0"/>
              <a:t> the</a:t>
            </a:r>
            <a:r>
              <a:rPr lang="en-US" sz="2400" b="1" dirty="0" smtClean="0"/>
              <a:t> </a:t>
            </a:r>
            <a:r>
              <a:rPr lang="en-US" sz="2400" dirty="0"/>
              <a:t>student </a:t>
            </a:r>
            <a:r>
              <a:rPr lang="en-US" sz="2400" dirty="0" smtClean="0"/>
              <a:t>information </a:t>
            </a:r>
            <a:r>
              <a:rPr lang="en-US" sz="2400" dirty="0"/>
              <a:t>must be </a:t>
            </a:r>
            <a:r>
              <a:rPr lang="en-US" sz="2400" dirty="0" smtClean="0"/>
              <a:t>bubbled onto </a:t>
            </a:r>
            <a:r>
              <a:rPr lang="en-US" sz="2400" dirty="0"/>
              <a:t>the answer </a:t>
            </a:r>
            <a:r>
              <a:rPr lang="en-US" sz="2400" dirty="0" smtClean="0"/>
              <a:t>document.</a:t>
            </a:r>
          </a:p>
          <a:p>
            <a:pPr eaLnBrk="1" hangingPunct="1">
              <a:lnSpc>
                <a:spcPct val="80000"/>
              </a:lnSpc>
            </a:pPr>
            <a:r>
              <a:rPr lang="en-US" sz="2400" dirty="0" smtClean="0"/>
              <a:t>The SchTC should determine if the student information is to be completed by the student on the first day of testing or by some other means.</a:t>
            </a:r>
          </a:p>
          <a:p>
            <a:pPr eaLnBrk="1" hangingPunct="1">
              <a:lnSpc>
                <a:spcPct val="80000"/>
              </a:lnSpc>
            </a:pPr>
            <a:r>
              <a:rPr lang="en-US" sz="2400" dirty="0" smtClean="0"/>
              <a:t>The SchTC should follow guidance in the </a:t>
            </a:r>
            <a:r>
              <a:rPr lang="en-US" sz="2400" i="1" dirty="0" smtClean="0"/>
              <a:t>TCM </a:t>
            </a:r>
            <a:r>
              <a:rPr lang="en-US" sz="2400" dirty="0" smtClean="0"/>
              <a:t>for completing student information if it is to completed by someone other than the student.</a:t>
            </a:r>
            <a:endParaRPr lang="en-US" sz="2400" dirty="0"/>
          </a:p>
          <a:p>
            <a:pPr eaLnBrk="1" hangingPunct="1">
              <a:lnSpc>
                <a:spcPct val="80000"/>
              </a:lnSpc>
            </a:pPr>
            <a:r>
              <a:rPr lang="en-US" sz="2400" dirty="0"/>
              <a:t>When </a:t>
            </a:r>
            <a:r>
              <a:rPr lang="en-US" sz="2400" dirty="0" smtClean="0"/>
              <a:t>completing student </a:t>
            </a:r>
            <a:r>
              <a:rPr lang="en-US" sz="2400" dirty="0"/>
              <a:t>information, fill in </a:t>
            </a:r>
            <a:r>
              <a:rPr lang="en-US" sz="2400" dirty="0" smtClean="0"/>
              <a:t>the </a:t>
            </a:r>
            <a:r>
              <a:rPr lang="en-US" sz="2400" dirty="0"/>
              <a:t>text boxes first, then </a:t>
            </a:r>
            <a:r>
              <a:rPr lang="en-US" sz="2400" dirty="0" smtClean="0"/>
              <a:t>bubble the corresponding letters/numbers </a:t>
            </a:r>
          </a:p>
          <a:p>
            <a:pPr eaLnBrk="1" hangingPunct="1">
              <a:lnSpc>
                <a:spcPct val="80000"/>
              </a:lnSpc>
            </a:pPr>
            <a:r>
              <a:rPr lang="en-US" sz="2400" dirty="0" smtClean="0"/>
              <a:t>SRC and other student program information should be coded as this information </a:t>
            </a:r>
            <a:r>
              <a:rPr lang="en-US" sz="2400" dirty="0"/>
              <a:t>will appear </a:t>
            </a:r>
            <a:r>
              <a:rPr lang="en-US" sz="2400" dirty="0" smtClean="0"/>
              <a:t>in the </a:t>
            </a:r>
            <a:r>
              <a:rPr lang="en-US" sz="2400" dirty="0"/>
              <a:t>Student </a:t>
            </a:r>
            <a:r>
              <a:rPr lang="en-US" sz="2400" dirty="0" smtClean="0"/>
              <a:t>Record data; the system Student Record Coordinator is the suggested resource for this information</a:t>
            </a:r>
            <a:endParaRPr lang="en-US" sz="2400" dirty="0"/>
          </a:p>
        </p:txBody>
      </p:sp>
      <p:sp>
        <p:nvSpPr>
          <p:cNvPr id="2" name="Slide Number Placeholder 1"/>
          <p:cNvSpPr>
            <a:spLocks noGrp="1"/>
          </p:cNvSpPr>
          <p:nvPr>
            <p:ph type="sldNum" sz="quarter" idx="4294967295"/>
          </p:nvPr>
        </p:nvSpPr>
        <p:spPr>
          <a:xfrm>
            <a:off x="8077200" y="6356350"/>
            <a:ext cx="609600" cy="365125"/>
          </a:xfrm>
          <a:prstGeom prst="rect">
            <a:avLst/>
          </a:prstGeom>
        </p:spPr>
        <p:txBody>
          <a:bodyPr/>
          <a:lstStyle/>
          <a:p>
            <a:pPr>
              <a:defRPr/>
            </a:pPr>
            <a:fld id="{31CA350E-7E78-4B54-A1D0-067692C0170C}" type="slidenum">
              <a:rPr lang="en-US" smtClean="0"/>
              <a:pPr>
                <a:defRPr/>
              </a:pPr>
              <a:t>44</a:t>
            </a:fld>
            <a:endParaRPr lang="en-US" dirty="0"/>
          </a:p>
        </p:txBody>
      </p:sp>
    </p:spTree>
    <p:extLst>
      <p:ext uri="{BB962C8B-B14F-4D97-AF65-F5344CB8AC3E}">
        <p14:creationId xmlns:p14="http://schemas.microsoft.com/office/powerpoint/2010/main" val="3325403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6920613" cy="1325563"/>
          </a:xfrm>
        </p:spPr>
        <p:txBody>
          <a:bodyPr>
            <a:normAutofit fontScale="90000"/>
          </a:bodyPr>
          <a:lstStyle/>
          <a:p>
            <a:pPr eaLnBrk="1" hangingPunct="1">
              <a:defRPr/>
            </a:pPr>
            <a:r>
              <a:rPr lang="en-US" dirty="0" smtClean="0">
                <a:solidFill>
                  <a:schemeClr val="accent6">
                    <a:lumMod val="50000"/>
                  </a:schemeClr>
                </a:solidFill>
              </a:rPr>
              <a:t>Pre-Administration</a:t>
            </a:r>
            <a:br>
              <a:rPr lang="en-US" dirty="0" smtClean="0">
                <a:solidFill>
                  <a:schemeClr val="accent6">
                    <a:lumMod val="50000"/>
                  </a:schemeClr>
                </a:solidFill>
              </a:rPr>
            </a:br>
            <a:r>
              <a:rPr lang="en-US" sz="3100" dirty="0" smtClean="0">
                <a:solidFill>
                  <a:schemeClr val="accent6">
                    <a:lumMod val="50000"/>
                  </a:schemeClr>
                </a:solidFill>
              </a:rPr>
              <a:t>Pre-ID Labels - Paper and Pencil Only</a:t>
            </a:r>
            <a:r>
              <a:rPr lang="en-US" sz="3100" dirty="0" smtClean="0">
                <a:solidFill>
                  <a:schemeClr val="accent6">
                    <a:lumMod val="50000"/>
                  </a:schemeClr>
                </a:solidFill>
                <a:latin typeface="+mj-lt"/>
              </a:rPr>
              <a:t> </a:t>
            </a:r>
          </a:p>
        </p:txBody>
      </p:sp>
      <p:sp>
        <p:nvSpPr>
          <p:cNvPr id="4" name="Slide Number Placeholder 3"/>
          <p:cNvSpPr>
            <a:spLocks noGrp="1"/>
          </p:cNvSpPr>
          <p:nvPr>
            <p:ph type="sldNum" sz="quarter" idx="4"/>
          </p:nvPr>
        </p:nvSpPr>
        <p:spPr>
          <a:prstGeom prst="rect">
            <a:avLst/>
          </a:prstGeom>
        </p:spPr>
        <p:txBody>
          <a:bodyPr/>
          <a:lstStyle/>
          <a:p>
            <a:pPr>
              <a:defRPr/>
            </a:pPr>
            <a:fld id="{F5E82541-4F89-451C-8317-38F79911E2E3}" type="slidenum">
              <a:rPr lang="en-US" smtClean="0"/>
              <a:pPr>
                <a:defRPr/>
              </a:pPr>
              <a:t>45</a:t>
            </a:fld>
            <a:endParaRPr lang="en-US" dirty="0"/>
          </a:p>
        </p:txBody>
      </p:sp>
      <p:sp>
        <p:nvSpPr>
          <p:cNvPr id="30723" name="Rectangle 3"/>
          <p:cNvSpPr>
            <a:spLocks noGrp="1" noChangeArrowheads="1"/>
          </p:cNvSpPr>
          <p:nvPr>
            <p:ph type="body" idx="4294967295"/>
          </p:nvPr>
        </p:nvSpPr>
        <p:spPr>
          <a:xfrm>
            <a:off x="227463" y="1329141"/>
            <a:ext cx="8534400" cy="4781550"/>
          </a:xfrm>
        </p:spPr>
        <p:txBody>
          <a:bodyPr>
            <a:normAutofit/>
          </a:bodyPr>
          <a:lstStyle/>
          <a:p>
            <a:pPr eaLnBrk="1" hangingPunct="1">
              <a:lnSpc>
                <a:spcPct val="90000"/>
              </a:lnSpc>
            </a:pPr>
            <a:r>
              <a:rPr lang="en-US" sz="2600" dirty="0" smtClean="0"/>
              <a:t>Pre-ID Label applied incorrectly</a:t>
            </a:r>
          </a:p>
          <a:p>
            <a:pPr lvl="1" eaLnBrk="1" hangingPunct="1">
              <a:lnSpc>
                <a:spcPct val="90000"/>
              </a:lnSpc>
              <a:spcBef>
                <a:spcPts val="0"/>
              </a:spcBef>
            </a:pPr>
            <a:r>
              <a:rPr lang="en-US" sz="2400" dirty="0" smtClean="0"/>
              <a:t>If answers have been bubbled:</a:t>
            </a:r>
          </a:p>
          <a:p>
            <a:pPr lvl="2" eaLnBrk="1" hangingPunct="1">
              <a:lnSpc>
                <a:spcPct val="90000"/>
              </a:lnSpc>
            </a:pPr>
            <a:r>
              <a:rPr lang="en-US" sz="2000" dirty="0" smtClean="0"/>
              <a:t>Following guidance in the </a:t>
            </a:r>
            <a:r>
              <a:rPr lang="en-US" sz="2000" i="1" dirty="0" smtClean="0"/>
              <a:t>TCM</a:t>
            </a:r>
            <a:r>
              <a:rPr lang="en-US" sz="2000" dirty="0" smtClean="0"/>
              <a:t> and </a:t>
            </a:r>
            <a:r>
              <a:rPr lang="en-US" sz="2000" i="1" dirty="0" smtClean="0"/>
              <a:t>TEM</a:t>
            </a:r>
            <a:r>
              <a:rPr lang="en-US" sz="2000" dirty="0" smtClean="0"/>
              <a:t>, transcribe student answers and demographics onto a replacement answer sheet</a:t>
            </a:r>
          </a:p>
          <a:p>
            <a:pPr lvl="2" eaLnBrk="1" hangingPunct="1">
              <a:lnSpc>
                <a:spcPct val="90000"/>
              </a:lnSpc>
            </a:pPr>
            <a:r>
              <a:rPr lang="en-US" sz="2000" dirty="0" smtClean="0"/>
              <a:t>Write VOID over the original answer sheet, and return with non-</a:t>
            </a:r>
            <a:r>
              <a:rPr lang="en-US" sz="2000" dirty="0" err="1" smtClean="0"/>
              <a:t>scorable</a:t>
            </a:r>
            <a:r>
              <a:rPr lang="en-US" sz="2000" dirty="0" smtClean="0"/>
              <a:t> materials for local secure destruction</a:t>
            </a:r>
          </a:p>
          <a:p>
            <a:pPr lvl="1" eaLnBrk="1" hangingPunct="1">
              <a:lnSpc>
                <a:spcPct val="90000"/>
              </a:lnSpc>
              <a:spcBef>
                <a:spcPts val="0"/>
              </a:spcBef>
            </a:pPr>
            <a:r>
              <a:rPr lang="en-US" sz="2400" dirty="0" smtClean="0"/>
              <a:t>If answers have not been bubbled:</a:t>
            </a:r>
          </a:p>
          <a:p>
            <a:pPr lvl="2" eaLnBrk="1" hangingPunct="1">
              <a:lnSpc>
                <a:spcPct val="90000"/>
              </a:lnSpc>
              <a:spcBef>
                <a:spcPts val="0"/>
              </a:spcBef>
            </a:pPr>
            <a:r>
              <a:rPr lang="en-US" sz="2000" dirty="0" smtClean="0"/>
              <a:t>Write VOID </a:t>
            </a:r>
            <a:r>
              <a:rPr lang="en-US" dirty="0" smtClean="0"/>
              <a:t>on</a:t>
            </a:r>
            <a:r>
              <a:rPr lang="en-US" sz="2000" dirty="0" smtClean="0"/>
              <a:t> the original answer sheet </a:t>
            </a:r>
            <a:r>
              <a:rPr lang="en-US" dirty="0" smtClean="0"/>
              <a:t>and retain and securely destroy locally as outlined in the </a:t>
            </a:r>
            <a:r>
              <a:rPr lang="en-US" i="1" dirty="0" smtClean="0"/>
              <a:t>TCM</a:t>
            </a:r>
            <a:endParaRPr lang="en-US" sz="2000" dirty="0" smtClean="0"/>
          </a:p>
          <a:p>
            <a:pPr eaLnBrk="1" hangingPunct="1">
              <a:lnSpc>
                <a:spcPct val="90000"/>
              </a:lnSpc>
              <a:spcBef>
                <a:spcPts val="0"/>
              </a:spcBef>
            </a:pPr>
            <a:r>
              <a:rPr lang="en-US" sz="2600" dirty="0" smtClean="0">
                <a:cs typeface="Arial" charset="0"/>
              </a:rPr>
              <a:t>Student transfers</a:t>
            </a:r>
          </a:p>
          <a:p>
            <a:pPr lvl="1" eaLnBrk="1" hangingPunct="1">
              <a:lnSpc>
                <a:spcPct val="90000"/>
              </a:lnSpc>
              <a:spcBef>
                <a:spcPts val="0"/>
              </a:spcBef>
            </a:pPr>
            <a:r>
              <a:rPr lang="en-US" sz="2400" dirty="0" smtClean="0">
                <a:cs typeface="Arial" charset="0"/>
              </a:rPr>
              <a:t>Not applied to an answer document: </a:t>
            </a:r>
          </a:p>
          <a:p>
            <a:pPr lvl="2" eaLnBrk="1" hangingPunct="1">
              <a:lnSpc>
                <a:spcPct val="90000"/>
              </a:lnSpc>
              <a:spcBef>
                <a:spcPts val="0"/>
              </a:spcBef>
            </a:pPr>
            <a:r>
              <a:rPr lang="en-US" sz="2000" dirty="0" smtClean="0">
                <a:cs typeface="Arial" charset="0"/>
              </a:rPr>
              <a:t>Securely destroy the barcode label	`</a:t>
            </a:r>
          </a:p>
          <a:p>
            <a:pPr lvl="1" eaLnBrk="1" hangingPunct="1">
              <a:lnSpc>
                <a:spcPct val="90000"/>
              </a:lnSpc>
              <a:spcBef>
                <a:spcPts val="0"/>
              </a:spcBef>
            </a:pPr>
            <a:r>
              <a:rPr lang="en-US" sz="2400" dirty="0" smtClean="0">
                <a:cs typeface="Arial" charset="0"/>
              </a:rPr>
              <a:t>Applied to an answer document: </a:t>
            </a:r>
          </a:p>
          <a:p>
            <a:pPr lvl="2" eaLnBrk="1" hangingPunct="1">
              <a:lnSpc>
                <a:spcPct val="90000"/>
              </a:lnSpc>
              <a:spcBef>
                <a:spcPts val="0"/>
              </a:spcBef>
            </a:pPr>
            <a:r>
              <a:rPr lang="en-US" sz="2000" dirty="0" smtClean="0"/>
              <a:t>Write VOID over the original answer sheet, and return it with non-scorable materials</a:t>
            </a:r>
            <a:endParaRPr lang="en-US" sz="2000" dirty="0" smtClean="0">
              <a:cs typeface="Arial" charset="0"/>
            </a:endParaRPr>
          </a:p>
        </p:txBody>
      </p:sp>
    </p:spTree>
    <p:extLst>
      <p:ext uri="{BB962C8B-B14F-4D97-AF65-F5344CB8AC3E}">
        <p14:creationId xmlns:p14="http://schemas.microsoft.com/office/powerpoint/2010/main" val="1201361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920613" cy="1325563"/>
          </a:xfrm>
        </p:spPr>
        <p:txBody>
          <a:bodyPr>
            <a:normAutofit fontScale="90000"/>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3100" dirty="0" smtClean="0">
                <a:solidFill>
                  <a:schemeClr val="accent6">
                    <a:lumMod val="50000"/>
                  </a:schemeClr>
                </a:solidFill>
              </a:rPr>
              <a:t>GNETS Students – Paper and Pencil</a:t>
            </a:r>
            <a:endParaRPr lang="en-US" sz="3100" dirty="0">
              <a:solidFill>
                <a:schemeClr val="accent6">
                  <a:lumMod val="50000"/>
                </a:schemeClr>
              </a:solidFill>
            </a:endParaRPr>
          </a:p>
        </p:txBody>
      </p:sp>
      <p:sp>
        <p:nvSpPr>
          <p:cNvPr id="4" name="Content Placeholder 3"/>
          <p:cNvSpPr>
            <a:spLocks noGrp="1"/>
          </p:cNvSpPr>
          <p:nvPr>
            <p:ph idx="1"/>
          </p:nvPr>
        </p:nvSpPr>
        <p:spPr>
          <a:xfrm>
            <a:off x="457200" y="1659579"/>
            <a:ext cx="8229600" cy="4525963"/>
          </a:xfrm>
        </p:spPr>
        <p:txBody>
          <a:bodyPr>
            <a:normAutofit fontScale="92500" lnSpcReduction="10000"/>
          </a:bodyPr>
          <a:lstStyle/>
          <a:p>
            <a:r>
              <a:rPr lang="en-US" dirty="0" smtClean="0"/>
              <a:t>SysTCs within the area served should coordinate the source of Paper and Pencil testing materials with the GNETS SchTC</a:t>
            </a:r>
          </a:p>
          <a:p>
            <a:r>
              <a:rPr lang="en-US" dirty="0"/>
              <a:t>GNETS sites who manage their own materials should coordinate with their students’ home </a:t>
            </a:r>
            <a:r>
              <a:rPr lang="en-US" dirty="0" smtClean="0"/>
              <a:t>school systems </a:t>
            </a:r>
            <a:r>
              <a:rPr lang="en-US" dirty="0"/>
              <a:t>regarding the GIS and the shipping of scorable materials</a:t>
            </a:r>
          </a:p>
          <a:p>
            <a:r>
              <a:rPr lang="en-US" dirty="0"/>
              <a:t>GIS should be provided for students served by GNETS by the students’ home </a:t>
            </a:r>
            <a:r>
              <a:rPr lang="en-US" dirty="0" smtClean="0"/>
              <a:t>system and students'’ answer sheets should be returned under a Group Information Sheet (GIS) coded for their home system and school</a:t>
            </a:r>
          </a:p>
          <a:p>
            <a:r>
              <a:rPr lang="en-US" dirty="0" smtClean="0"/>
              <a:t>Ideally, scorable materials for GNETS students will be returned with those of the student’s home system</a:t>
            </a:r>
          </a:p>
          <a:p>
            <a:endParaRPr lang="en-US" dirty="0" smtClean="0"/>
          </a:p>
          <a:p>
            <a:endParaRPr lang="en-US" dirty="0"/>
          </a:p>
        </p:txBody>
      </p:sp>
      <p:sp>
        <p:nvSpPr>
          <p:cNvPr id="2" name="Slide Number Placeholder 1"/>
          <p:cNvSpPr>
            <a:spLocks noGrp="1"/>
          </p:cNvSpPr>
          <p:nvPr>
            <p:ph type="sldNum" sz="quarter" idx="4294967295"/>
          </p:nvPr>
        </p:nvSpPr>
        <p:spPr>
          <a:xfrm>
            <a:off x="8077200" y="6356350"/>
            <a:ext cx="609600" cy="365125"/>
          </a:xfrm>
          <a:prstGeom prst="rect">
            <a:avLst/>
          </a:prstGeom>
        </p:spPr>
        <p:txBody>
          <a:bodyPr/>
          <a:lstStyle/>
          <a:p>
            <a:pPr>
              <a:defRPr/>
            </a:pPr>
            <a:fld id="{31CA350E-7E78-4B54-A1D0-067692C0170C}" type="slidenum">
              <a:rPr lang="en-US" smtClean="0"/>
              <a:pPr>
                <a:defRPr/>
              </a:pPr>
              <a:t>46</a:t>
            </a:fld>
            <a:endParaRPr lang="en-US" dirty="0"/>
          </a:p>
        </p:txBody>
      </p:sp>
    </p:spTree>
    <p:extLst>
      <p:ext uri="{BB962C8B-B14F-4D97-AF65-F5344CB8AC3E}">
        <p14:creationId xmlns:p14="http://schemas.microsoft.com/office/powerpoint/2010/main" val="12439074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63553" cy="1237129"/>
          </a:xfrm>
        </p:spPr>
        <p:txBody>
          <a:bodyPr>
            <a:normAutofit fontScale="90000"/>
          </a:bodyPr>
          <a:lstStyle/>
          <a:p>
            <a:r>
              <a:rPr lang="en-US" dirty="0" smtClean="0">
                <a:solidFill>
                  <a:schemeClr val="accent6">
                    <a:lumMod val="50000"/>
                  </a:schemeClr>
                </a:solidFill>
              </a:rPr>
              <a:t>Pre Administration</a:t>
            </a:r>
            <a:br>
              <a:rPr lang="en-US" dirty="0" smtClean="0">
                <a:solidFill>
                  <a:schemeClr val="accent6">
                    <a:lumMod val="50000"/>
                  </a:schemeClr>
                </a:solidFill>
              </a:rPr>
            </a:br>
            <a:r>
              <a:rPr lang="en-US" sz="3100" dirty="0" smtClean="0">
                <a:solidFill>
                  <a:schemeClr val="accent6">
                    <a:lumMod val="50000"/>
                  </a:schemeClr>
                </a:solidFill>
              </a:rPr>
              <a:t>GNETS Students – Paper and Pencil</a:t>
            </a:r>
            <a:endParaRPr lang="en-US" sz="3100" dirty="0">
              <a:solidFill>
                <a:schemeClr val="accent6">
                  <a:lumMod val="50000"/>
                </a:schemeClr>
              </a:solidFill>
            </a:endParaRPr>
          </a:p>
        </p:txBody>
      </p:sp>
      <p:sp>
        <p:nvSpPr>
          <p:cNvPr id="3" name="Content Placeholder 2"/>
          <p:cNvSpPr>
            <a:spLocks noGrp="1"/>
          </p:cNvSpPr>
          <p:nvPr>
            <p:ph idx="1"/>
          </p:nvPr>
        </p:nvSpPr>
        <p:spPr>
          <a:xfrm>
            <a:off x="465162" y="1667434"/>
            <a:ext cx="8229600" cy="4128247"/>
          </a:xfrm>
        </p:spPr>
        <p:txBody>
          <a:bodyPr>
            <a:normAutofit fontScale="92500"/>
          </a:bodyPr>
          <a:lstStyle/>
          <a:p>
            <a:r>
              <a:rPr lang="en-US" sz="2400" dirty="0" smtClean="0"/>
              <a:t>Contact </a:t>
            </a:r>
            <a:r>
              <a:rPr lang="en-US" sz="2400" dirty="0"/>
              <a:t>CTB Customer Service for  </a:t>
            </a:r>
            <a:r>
              <a:rPr lang="en-US" sz="2400" dirty="0" smtClean="0"/>
              <a:t>guidance if GNETS scorable materials ship after those of the home system</a:t>
            </a:r>
          </a:p>
          <a:p>
            <a:r>
              <a:rPr lang="en-US" sz="2400" dirty="0"/>
              <a:t>The home school </a:t>
            </a:r>
            <a:r>
              <a:rPr lang="en-US" sz="2400" dirty="0" smtClean="0"/>
              <a:t>system </a:t>
            </a:r>
            <a:r>
              <a:rPr lang="en-US" sz="2400" dirty="0"/>
              <a:t>will receive Pre-ID labels for their students served by the GNETS program provided these students were included in the Pre-ID file extract. The home </a:t>
            </a:r>
            <a:r>
              <a:rPr lang="en-US" sz="2400" dirty="0" smtClean="0"/>
              <a:t>system </a:t>
            </a:r>
            <a:r>
              <a:rPr lang="en-US" sz="2400" dirty="0"/>
              <a:t>and the appropriate GNETS personnel should collaborate to see that these labels are applied to the GNETS students’ </a:t>
            </a:r>
            <a:r>
              <a:rPr lang="en-US" sz="2400" i="1" dirty="0"/>
              <a:t>Student Answer </a:t>
            </a:r>
            <a:r>
              <a:rPr lang="en-US" sz="2400" i="1" dirty="0" smtClean="0"/>
              <a:t>Document</a:t>
            </a:r>
          </a:p>
          <a:p>
            <a:pPr>
              <a:lnSpc>
                <a:spcPct val="80000"/>
              </a:lnSpc>
            </a:pPr>
            <a:r>
              <a:rPr lang="en-US" sz="2400" dirty="0"/>
              <a:t>In order to receive results for GNETS Programs, an identifier code needs to be bubbled on each student’s answer document in the box marked </a:t>
            </a:r>
            <a:r>
              <a:rPr lang="en-US" sz="2400" dirty="0" smtClean="0"/>
              <a:t>GNETS or coded in the Additional Student Information screen in TAS</a:t>
            </a:r>
            <a:endParaRPr lang="en-US" sz="2400" dirty="0"/>
          </a:p>
          <a:p>
            <a:pPr>
              <a:lnSpc>
                <a:spcPct val="80000"/>
              </a:lnSpc>
            </a:pPr>
            <a:r>
              <a:rPr lang="en-US" sz="2400" dirty="0"/>
              <a:t>Codes and instructions are included in the </a:t>
            </a:r>
            <a:r>
              <a:rPr lang="en-US" sz="2400" i="1" dirty="0" smtClean="0"/>
              <a:t>TCM, </a:t>
            </a:r>
            <a:r>
              <a:rPr lang="en-US" sz="2400" dirty="0" smtClean="0"/>
              <a:t>Pages 53 and 65</a:t>
            </a:r>
            <a:endParaRPr lang="en-US" sz="2400" dirty="0"/>
          </a:p>
          <a:p>
            <a:endParaRPr lang="en-US" sz="2700" dirty="0"/>
          </a:p>
          <a:p>
            <a:pPr marL="0" indent="0">
              <a:buNone/>
            </a:pPr>
            <a:endParaRPr lang="en-US" sz="2700"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F155EB93-04D4-439F-BB87-2173B6A3F026}" type="slidenum">
              <a:rPr lang="en-US" smtClean="0"/>
              <a:pPr>
                <a:defRPr/>
              </a:pPr>
              <a:t>47</a:t>
            </a:fld>
            <a:endParaRPr lang="en-US" dirty="0"/>
          </a:p>
        </p:txBody>
      </p:sp>
    </p:spTree>
    <p:extLst>
      <p:ext uri="{BB962C8B-B14F-4D97-AF65-F5344CB8AC3E}">
        <p14:creationId xmlns:p14="http://schemas.microsoft.com/office/powerpoint/2010/main" val="6491893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53" y="134471"/>
            <a:ext cx="6463553" cy="1403359"/>
          </a:xfrm>
        </p:spPr>
        <p:txBody>
          <a:bodyPr>
            <a:normAutofit/>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2800" dirty="0" smtClean="0">
                <a:solidFill>
                  <a:schemeClr val="accent6">
                    <a:lumMod val="50000"/>
                  </a:schemeClr>
                </a:solidFill>
              </a:rPr>
              <a:t>GNETS Students – Online</a:t>
            </a:r>
            <a:endParaRPr lang="en-US" sz="2800" dirty="0">
              <a:solidFill>
                <a:schemeClr val="accent6">
                  <a:lumMod val="50000"/>
                </a:schemeClr>
              </a:solidFill>
            </a:endParaRPr>
          </a:p>
        </p:txBody>
      </p:sp>
      <p:sp>
        <p:nvSpPr>
          <p:cNvPr id="3" name="Content Placeholder 2"/>
          <p:cNvSpPr>
            <a:spLocks noGrp="1"/>
          </p:cNvSpPr>
          <p:nvPr>
            <p:ph idx="1"/>
          </p:nvPr>
        </p:nvSpPr>
        <p:spPr>
          <a:xfrm>
            <a:off x="465162" y="1667434"/>
            <a:ext cx="8229600" cy="4128247"/>
          </a:xfrm>
        </p:spPr>
        <p:txBody>
          <a:bodyPr>
            <a:normAutofit lnSpcReduction="10000"/>
          </a:bodyPr>
          <a:lstStyle/>
          <a:p>
            <a:r>
              <a:rPr lang="en-US" sz="2700" dirty="0" smtClean="0"/>
              <a:t>Each GNETS site testing online will need to have the Secure Testing App installed on workstations that students will use for testing</a:t>
            </a:r>
          </a:p>
          <a:p>
            <a:r>
              <a:rPr lang="en-US" sz="2700" dirty="0"/>
              <a:t>The SchTC at each online GNETS site should be familiar with the contents of this Pre-Admin Webinar and the upcoming TAS </a:t>
            </a:r>
            <a:r>
              <a:rPr lang="en-US" sz="2700" dirty="0" smtClean="0"/>
              <a:t>training though collaboration with a designated SysTC within the service area</a:t>
            </a:r>
            <a:endParaRPr lang="en-US" sz="2700" dirty="0"/>
          </a:p>
          <a:p>
            <a:r>
              <a:rPr lang="en-US" sz="2700" dirty="0" smtClean="0"/>
              <a:t>Test sessions (including the Secure Practice Test) for GNETS students testing online will need to be setup by the SysTC </a:t>
            </a:r>
            <a:r>
              <a:rPr lang="en-US" sz="2700" dirty="0"/>
              <a:t>/</a:t>
            </a:r>
            <a:r>
              <a:rPr lang="en-US" sz="2700" dirty="0" smtClean="0"/>
              <a:t>SchTC from the students’ home school/system</a:t>
            </a:r>
          </a:p>
          <a:p>
            <a:endParaRPr lang="en-US" sz="2700" dirty="0"/>
          </a:p>
          <a:p>
            <a:pPr marL="0" indent="0">
              <a:buNone/>
            </a:pPr>
            <a:endParaRPr lang="en-US" sz="2700"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F155EB93-04D4-439F-BB87-2173B6A3F026}" type="slidenum">
              <a:rPr lang="en-US" smtClean="0"/>
              <a:pPr>
                <a:defRPr/>
              </a:pPr>
              <a:t>48</a:t>
            </a:fld>
            <a:endParaRPr lang="en-US" dirty="0"/>
          </a:p>
        </p:txBody>
      </p:sp>
    </p:spTree>
    <p:extLst>
      <p:ext uri="{BB962C8B-B14F-4D97-AF65-F5344CB8AC3E}">
        <p14:creationId xmlns:p14="http://schemas.microsoft.com/office/powerpoint/2010/main" val="9989736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63553" cy="1403359"/>
          </a:xfrm>
        </p:spPr>
        <p:txBody>
          <a:bodyPr>
            <a:normAutofit/>
          </a:bodyPr>
          <a:lstStyle/>
          <a:p>
            <a:r>
              <a:rPr lang="en-US" sz="4000" dirty="0" smtClean="0">
                <a:solidFill>
                  <a:schemeClr val="accent6">
                    <a:lumMod val="50000"/>
                  </a:schemeClr>
                </a:solidFill>
              </a:rPr>
              <a:t>Pre-Administration</a:t>
            </a:r>
            <a:br>
              <a:rPr lang="en-US" sz="4000" dirty="0" smtClean="0">
                <a:solidFill>
                  <a:schemeClr val="accent6">
                    <a:lumMod val="50000"/>
                  </a:schemeClr>
                </a:solidFill>
              </a:rPr>
            </a:br>
            <a:r>
              <a:rPr lang="en-US" sz="2800" dirty="0" smtClean="0">
                <a:solidFill>
                  <a:schemeClr val="accent6">
                    <a:lumMod val="50000"/>
                  </a:schemeClr>
                </a:solidFill>
              </a:rPr>
              <a:t>GNETS Students – Online</a:t>
            </a:r>
            <a:endParaRPr lang="en-US" sz="2800" dirty="0">
              <a:solidFill>
                <a:schemeClr val="accent6">
                  <a:lumMod val="50000"/>
                </a:schemeClr>
              </a:solidFill>
            </a:endParaRPr>
          </a:p>
        </p:txBody>
      </p:sp>
      <p:sp>
        <p:nvSpPr>
          <p:cNvPr id="3" name="Content Placeholder 2"/>
          <p:cNvSpPr>
            <a:spLocks noGrp="1"/>
          </p:cNvSpPr>
          <p:nvPr>
            <p:ph idx="1"/>
          </p:nvPr>
        </p:nvSpPr>
        <p:spPr>
          <a:xfrm>
            <a:off x="465162" y="1667434"/>
            <a:ext cx="8342662" cy="4464425"/>
          </a:xfrm>
        </p:spPr>
        <p:txBody>
          <a:bodyPr>
            <a:normAutofit lnSpcReduction="10000"/>
          </a:bodyPr>
          <a:lstStyle/>
          <a:p>
            <a:r>
              <a:rPr lang="en-US" sz="2700" dirty="0" smtClean="0"/>
              <a:t>The GNETS SchTC should collaborate with the students’ home districts for assigning testing accommodations and coding program and accommodation information</a:t>
            </a:r>
          </a:p>
          <a:p>
            <a:r>
              <a:rPr lang="en-US" sz="2700" dirty="0" smtClean="0"/>
              <a:t>The GNETS SchTC should work with SysTCs within the service area to receive by a secure means </a:t>
            </a:r>
            <a:r>
              <a:rPr lang="en-US" sz="2700" i="1" dirty="0" smtClean="0"/>
              <a:t>Individual Student Test Tickets</a:t>
            </a:r>
            <a:r>
              <a:rPr lang="en-US" sz="2700" dirty="0" smtClean="0"/>
              <a:t> and</a:t>
            </a:r>
            <a:r>
              <a:rPr lang="en-US" sz="2700" i="1" dirty="0" smtClean="0"/>
              <a:t> Summary Test Tickets, </a:t>
            </a:r>
            <a:r>
              <a:rPr lang="en-US" sz="2700" dirty="0" smtClean="0"/>
              <a:t>ex. return receipt mail, UPS/FEDEX, courier, hand delivery, attachment in MyGaDOE email, transfer via secure FTP folder</a:t>
            </a:r>
          </a:p>
          <a:p>
            <a:r>
              <a:rPr lang="en-US" sz="2700" dirty="0" smtClean="0"/>
              <a:t>The GNETS SchTC should train Examiners using the </a:t>
            </a:r>
            <a:r>
              <a:rPr lang="en-US" sz="2700" i="1" dirty="0" smtClean="0"/>
              <a:t>OL TEM</a:t>
            </a:r>
            <a:r>
              <a:rPr lang="en-US" sz="2700" dirty="0" smtClean="0"/>
              <a:t> and applicable information from this Pre-Admin Webinar</a:t>
            </a:r>
            <a:endParaRPr lang="en-US" sz="2700" i="1" dirty="0"/>
          </a:p>
          <a:p>
            <a:pPr marL="0" indent="0">
              <a:buNone/>
            </a:pPr>
            <a:endParaRPr lang="en-US" sz="2700"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F155EB93-04D4-439F-BB87-2173B6A3F026}" type="slidenum">
              <a:rPr lang="en-US" smtClean="0"/>
              <a:pPr>
                <a:defRPr/>
              </a:pPr>
              <a:t>49</a:t>
            </a:fld>
            <a:endParaRPr lang="en-US" dirty="0"/>
          </a:p>
        </p:txBody>
      </p:sp>
    </p:spTree>
    <p:extLst>
      <p:ext uri="{BB962C8B-B14F-4D97-AF65-F5344CB8AC3E}">
        <p14:creationId xmlns:p14="http://schemas.microsoft.com/office/powerpoint/2010/main" val="953972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990600" y="3810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7173" name="Rectangle 3"/>
          <p:cNvSpPr>
            <a:spLocks noChangeArrowheads="1"/>
          </p:cNvSpPr>
          <p:nvPr/>
        </p:nvSpPr>
        <p:spPr bwMode="auto">
          <a:xfrm>
            <a:off x="1905000" y="2484012"/>
            <a:ext cx="53340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defRPr/>
            </a:pPr>
            <a:r>
              <a:rPr lang="en-US" sz="3200" dirty="0">
                <a:latin typeface="+mn-lt"/>
              </a:rPr>
              <a:t>Will cover the following:</a:t>
            </a:r>
          </a:p>
          <a:p>
            <a:pPr marL="342900" indent="-342900">
              <a:spcBef>
                <a:spcPct val="20000"/>
              </a:spcBef>
              <a:buFontTx/>
              <a:buChar char="•"/>
              <a:defRPr/>
            </a:pPr>
            <a:r>
              <a:rPr lang="en-US" sz="3200" dirty="0">
                <a:latin typeface="+mn-lt"/>
              </a:rPr>
              <a:t>Administration Dates</a:t>
            </a:r>
          </a:p>
          <a:p>
            <a:pPr marL="342900" indent="-342900">
              <a:spcBef>
                <a:spcPct val="20000"/>
              </a:spcBef>
              <a:buFontTx/>
              <a:buChar char="•"/>
              <a:defRPr/>
            </a:pPr>
            <a:r>
              <a:rPr lang="en-US" sz="3200" dirty="0"/>
              <a:t>Main Administration</a:t>
            </a:r>
          </a:p>
          <a:p>
            <a:pPr marL="342900" indent="-342900">
              <a:spcBef>
                <a:spcPct val="20000"/>
              </a:spcBef>
              <a:buFontTx/>
              <a:buChar char="•"/>
              <a:defRPr/>
            </a:pPr>
            <a:r>
              <a:rPr lang="en-US" sz="3200" dirty="0"/>
              <a:t>Retest Waiver for 2015</a:t>
            </a:r>
          </a:p>
          <a:p>
            <a:pPr marL="342900" indent="-342900">
              <a:spcBef>
                <a:spcPct val="20000"/>
              </a:spcBef>
              <a:buFontTx/>
              <a:buChar char="•"/>
              <a:defRPr/>
            </a:pPr>
            <a:r>
              <a:rPr lang="en-US" sz="3200" dirty="0" smtClean="0">
                <a:latin typeface="+mn-lt"/>
              </a:rPr>
              <a:t>Test Construction</a:t>
            </a:r>
            <a:endParaRPr lang="en-US" sz="3200" dirty="0">
              <a:latin typeface="+mn-lt"/>
            </a:endParaRPr>
          </a:p>
        </p:txBody>
      </p:sp>
      <p:sp>
        <p:nvSpPr>
          <p:cNvPr id="2" name="Title 1"/>
          <p:cNvSpPr>
            <a:spLocks noGrp="1"/>
          </p:cNvSpPr>
          <p:nvPr>
            <p:ph type="title"/>
          </p:nvPr>
        </p:nvSpPr>
        <p:spPr>
          <a:xfrm>
            <a:off x="1571625" y="1373614"/>
            <a:ext cx="5029200" cy="988946"/>
          </a:xfrm>
        </p:spPr>
        <p:txBody>
          <a:bodyPr>
            <a:normAutofit fontScale="90000"/>
          </a:bodyPr>
          <a:lstStyle/>
          <a:p>
            <a:pPr algn="ctr"/>
            <a:r>
              <a:rPr lang="en-US" dirty="0" smtClean="0">
                <a:solidFill>
                  <a:schemeClr val="accent6">
                    <a:lumMod val="50000"/>
                  </a:schemeClr>
                </a:solidFill>
              </a:rPr>
              <a:t>Georgia Milestones</a:t>
            </a:r>
            <a:br>
              <a:rPr lang="en-US" dirty="0" smtClean="0">
                <a:solidFill>
                  <a:schemeClr val="accent6">
                    <a:lumMod val="50000"/>
                  </a:schemeClr>
                </a:solidFill>
              </a:rPr>
            </a:br>
            <a:r>
              <a:rPr lang="en-US" dirty="0" smtClean="0">
                <a:solidFill>
                  <a:schemeClr val="accent6">
                    <a:lumMod val="50000"/>
                  </a:schemeClr>
                </a:solidFill>
              </a:rPr>
              <a:t>EOG Overview</a:t>
            </a:r>
            <a:endParaRPr lang="en-US" dirty="0">
              <a:solidFill>
                <a:schemeClr val="accent6">
                  <a:lumMod val="50000"/>
                </a:schemeClr>
              </a:solidFill>
            </a:endParaRPr>
          </a:p>
        </p:txBody>
      </p:sp>
      <p:sp>
        <p:nvSpPr>
          <p:cNvPr id="6" name="Slide Number Placeholder 5"/>
          <p:cNvSpPr>
            <a:spLocks noGrp="1"/>
          </p:cNvSpPr>
          <p:nvPr>
            <p:ph type="sldNum" sz="quarter" idx="4"/>
          </p:nvPr>
        </p:nvSpPr>
        <p:spPr>
          <a:prstGeom prst="rect">
            <a:avLst/>
          </a:prstGeom>
        </p:spPr>
        <p:txBody>
          <a:bodyPr/>
          <a:lstStyle/>
          <a:p>
            <a:pPr>
              <a:defRPr/>
            </a:pPr>
            <a:fld id="{845AED43-194F-424A-8B2A-722109875543}" type="slidenum">
              <a:rPr lang="en-US" smtClean="0"/>
              <a:pPr>
                <a:defRPr/>
              </a:pPr>
              <a:t>5</a:t>
            </a:fld>
            <a:endParaRPr lang="en-US" dirty="0"/>
          </a:p>
        </p:txBody>
      </p:sp>
    </p:spTree>
    <p:extLst>
      <p:ext uri="{BB962C8B-B14F-4D97-AF65-F5344CB8AC3E}">
        <p14:creationId xmlns:p14="http://schemas.microsoft.com/office/powerpoint/2010/main" val="155106852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53" y="134471"/>
            <a:ext cx="6463553" cy="1403359"/>
          </a:xfrm>
        </p:spPr>
        <p:txBody>
          <a:bodyPr>
            <a:normAutofit/>
          </a:bodyPr>
          <a:lstStyle/>
          <a:p>
            <a:r>
              <a:rPr lang="en-US" sz="4000" dirty="0" smtClean="0">
                <a:solidFill>
                  <a:schemeClr val="accent6">
                    <a:lumMod val="50000"/>
                  </a:schemeClr>
                </a:solidFill>
              </a:rPr>
              <a:t>Pre-Administration</a:t>
            </a:r>
            <a:r>
              <a:rPr lang="en-US" dirty="0">
                <a:solidFill>
                  <a:schemeClr val="accent6">
                    <a:lumMod val="50000"/>
                  </a:schemeClr>
                </a:solidFill>
              </a:rPr>
              <a:t/>
            </a:r>
            <a:br>
              <a:rPr lang="en-US" dirty="0">
                <a:solidFill>
                  <a:schemeClr val="accent6">
                    <a:lumMod val="50000"/>
                  </a:schemeClr>
                </a:solidFill>
              </a:rPr>
            </a:br>
            <a:r>
              <a:rPr lang="en-US" sz="2800" dirty="0" smtClean="0">
                <a:solidFill>
                  <a:schemeClr val="accent6">
                    <a:lumMod val="50000"/>
                  </a:schemeClr>
                </a:solidFill>
              </a:rPr>
              <a:t>GNETS Students – Online</a:t>
            </a:r>
            <a:endParaRPr lang="en-US" sz="2800" dirty="0">
              <a:solidFill>
                <a:schemeClr val="accent6">
                  <a:lumMod val="50000"/>
                </a:schemeClr>
              </a:solidFill>
            </a:endParaRPr>
          </a:p>
        </p:txBody>
      </p:sp>
      <p:sp>
        <p:nvSpPr>
          <p:cNvPr id="3" name="Content Placeholder 2"/>
          <p:cNvSpPr>
            <a:spLocks noGrp="1"/>
          </p:cNvSpPr>
          <p:nvPr>
            <p:ph idx="1"/>
          </p:nvPr>
        </p:nvSpPr>
        <p:spPr>
          <a:xfrm>
            <a:off x="465162" y="1667434"/>
            <a:ext cx="8342662" cy="4464425"/>
          </a:xfrm>
        </p:spPr>
        <p:txBody>
          <a:bodyPr>
            <a:normAutofit/>
          </a:bodyPr>
          <a:lstStyle/>
          <a:p>
            <a:r>
              <a:rPr lang="en-US" sz="2700" dirty="0" smtClean="0"/>
              <a:t>GNETS students should participate in the Secure Practice Test</a:t>
            </a:r>
          </a:p>
          <a:p>
            <a:r>
              <a:rPr lang="en-US" sz="2700" dirty="0" smtClean="0"/>
              <a:t>It is important that GNETS student who are assigned the </a:t>
            </a:r>
            <a:r>
              <a:rPr lang="en-US" sz="2700" b="1" dirty="0" smtClean="0"/>
              <a:t>Screen Reader</a:t>
            </a:r>
            <a:r>
              <a:rPr lang="en-US" sz="2700" dirty="0" smtClean="0"/>
              <a:t> are oriented to its functionality </a:t>
            </a:r>
          </a:p>
          <a:p>
            <a:r>
              <a:rPr lang="en-US" sz="2700" dirty="0" smtClean="0"/>
              <a:t>At the close of the testing window </a:t>
            </a:r>
            <a:r>
              <a:rPr lang="en-US" sz="2700" i="1" dirty="0" smtClean="0"/>
              <a:t>Test</a:t>
            </a:r>
            <a:r>
              <a:rPr lang="en-US" sz="2700" dirty="0" smtClean="0"/>
              <a:t> </a:t>
            </a:r>
            <a:r>
              <a:rPr lang="en-US" sz="2700" i="1" dirty="0" smtClean="0"/>
              <a:t>Tickets</a:t>
            </a:r>
            <a:r>
              <a:rPr lang="en-US" sz="2700" dirty="0" smtClean="0"/>
              <a:t> should to be returned by secure means to the students’ home school system’s </a:t>
            </a:r>
            <a:r>
              <a:rPr lang="en-US" sz="2700" dirty="0" err="1" smtClean="0"/>
              <a:t>SysTC</a:t>
            </a:r>
            <a:endParaRPr lang="en-US" sz="2700" dirty="0" smtClean="0"/>
          </a:p>
          <a:p>
            <a:r>
              <a:rPr lang="en-US" sz="2700" dirty="0" err="1" smtClean="0"/>
              <a:t>SysTC</a:t>
            </a:r>
            <a:r>
              <a:rPr lang="en-US" sz="2700" dirty="0" smtClean="0"/>
              <a:t> for student’s home system should code the GNETS Facility Code in the Additional Student Information screen in TAS</a:t>
            </a:r>
            <a:endParaRPr lang="en-US" sz="2700" dirty="0"/>
          </a:p>
          <a:p>
            <a:pPr marL="0" indent="0">
              <a:buNone/>
            </a:pPr>
            <a:endParaRPr lang="en-US" sz="2700"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F155EB93-04D4-439F-BB87-2173B6A3F026}" type="slidenum">
              <a:rPr lang="en-US" smtClean="0"/>
              <a:pPr>
                <a:defRPr/>
              </a:pPr>
              <a:t>50</a:t>
            </a:fld>
            <a:endParaRPr lang="en-US" dirty="0"/>
          </a:p>
        </p:txBody>
      </p:sp>
    </p:spTree>
    <p:extLst>
      <p:ext uri="{BB962C8B-B14F-4D97-AF65-F5344CB8AC3E}">
        <p14:creationId xmlns:p14="http://schemas.microsoft.com/office/powerpoint/2010/main" val="31478539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375" y="151453"/>
            <a:ext cx="6316630" cy="1023297"/>
          </a:xfrm>
        </p:spPr>
        <p:txBody>
          <a:bodyPr>
            <a:normAutofit fontScale="90000"/>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3100" dirty="0" smtClean="0">
                <a:solidFill>
                  <a:schemeClr val="accent6">
                    <a:lumMod val="50000"/>
                  </a:schemeClr>
                </a:solidFill>
              </a:rPr>
              <a:t>Accommodations</a:t>
            </a:r>
            <a:endParaRPr lang="en-US" sz="3100" dirty="0">
              <a:solidFill>
                <a:schemeClr val="accent6">
                  <a:lumMod val="50000"/>
                </a:schemeClr>
              </a:solidFill>
            </a:endParaRPr>
          </a:p>
        </p:txBody>
      </p:sp>
      <p:sp>
        <p:nvSpPr>
          <p:cNvPr id="4" name="Slide Number Placeholder 3"/>
          <p:cNvSpPr>
            <a:spLocks noGrp="1"/>
          </p:cNvSpPr>
          <p:nvPr>
            <p:ph type="sldNum" sz="quarter" idx="4"/>
          </p:nvPr>
        </p:nvSpPr>
        <p:spPr>
          <a:prstGeom prst="rect">
            <a:avLst/>
          </a:prstGeom>
        </p:spPr>
        <p:txBody>
          <a:bodyPr/>
          <a:lstStyle/>
          <a:p>
            <a:pPr>
              <a:defRPr/>
            </a:pPr>
            <a:fld id="{12B0741E-9546-4FE6-9307-BCD68AB0C83D}" type="slidenum">
              <a:rPr lang="en-US" smtClean="0"/>
              <a:pPr>
                <a:defRPr/>
              </a:pPr>
              <a:t>51</a:t>
            </a:fld>
            <a:endParaRPr lang="en-US" dirty="0"/>
          </a:p>
        </p:txBody>
      </p:sp>
      <p:sp>
        <p:nvSpPr>
          <p:cNvPr id="35843" name="Rectangle 3"/>
          <p:cNvSpPr>
            <a:spLocks noGrp="1" noChangeArrowheads="1"/>
          </p:cNvSpPr>
          <p:nvPr>
            <p:ph type="body" idx="4294967295"/>
          </p:nvPr>
        </p:nvSpPr>
        <p:spPr>
          <a:xfrm>
            <a:off x="0" y="1517904"/>
            <a:ext cx="8997696" cy="5021009"/>
          </a:xfrm>
        </p:spPr>
        <p:txBody>
          <a:bodyPr>
            <a:normAutofit/>
          </a:bodyPr>
          <a:lstStyle/>
          <a:p>
            <a:pPr marL="0" indent="0" algn="ctr" eaLnBrk="1" hangingPunct="1">
              <a:lnSpc>
                <a:spcPct val="90000"/>
              </a:lnSpc>
              <a:spcBef>
                <a:spcPts val="400"/>
              </a:spcBef>
              <a:buNone/>
            </a:pPr>
            <a:r>
              <a:rPr lang="en-US" sz="2000" b="1" dirty="0" smtClean="0"/>
              <a:t>General Guidance</a:t>
            </a:r>
          </a:p>
          <a:p>
            <a:pPr eaLnBrk="1" hangingPunct="1">
              <a:lnSpc>
                <a:spcPct val="90000"/>
              </a:lnSpc>
              <a:spcBef>
                <a:spcPts val="400"/>
              </a:spcBef>
            </a:pPr>
            <a:r>
              <a:rPr lang="en-US" sz="2350" dirty="0" smtClean="0"/>
              <a:t>Accommodations must</a:t>
            </a:r>
          </a:p>
          <a:p>
            <a:pPr lvl="1" eaLnBrk="1" hangingPunct="1">
              <a:lnSpc>
                <a:spcPct val="90000"/>
              </a:lnSpc>
              <a:spcBef>
                <a:spcPts val="400"/>
              </a:spcBef>
            </a:pPr>
            <a:r>
              <a:rPr lang="en-US" sz="2350" dirty="0" smtClean="0"/>
              <a:t>be required for the student in order to access and participate in assessment</a:t>
            </a:r>
          </a:p>
          <a:p>
            <a:pPr lvl="1" eaLnBrk="1" hangingPunct="1">
              <a:lnSpc>
                <a:spcPct val="90000"/>
              </a:lnSpc>
              <a:spcBef>
                <a:spcPts val="400"/>
              </a:spcBef>
            </a:pPr>
            <a:r>
              <a:rPr lang="en-US" sz="2350" dirty="0" smtClean="0"/>
              <a:t>be provided during routine instruction and assessment in the classroom</a:t>
            </a:r>
          </a:p>
          <a:p>
            <a:pPr eaLnBrk="1" hangingPunct="1">
              <a:lnSpc>
                <a:spcPct val="90000"/>
              </a:lnSpc>
              <a:spcBef>
                <a:spcPts val="400"/>
              </a:spcBef>
            </a:pPr>
            <a:r>
              <a:rPr lang="en-US" sz="2350" dirty="0" smtClean="0"/>
              <a:t>Accommodations may not</a:t>
            </a:r>
          </a:p>
          <a:p>
            <a:pPr lvl="1" eaLnBrk="1" hangingPunct="1">
              <a:lnSpc>
                <a:spcPct val="90000"/>
              </a:lnSpc>
              <a:spcBef>
                <a:spcPts val="400"/>
              </a:spcBef>
            </a:pPr>
            <a:r>
              <a:rPr lang="en-US" sz="2350" dirty="0" smtClean="0"/>
              <a:t>alter, explain, simplify, paraphrase, or eliminate any test item, reading passage, writing prompt, or choice option</a:t>
            </a:r>
          </a:p>
          <a:p>
            <a:pPr lvl="1" eaLnBrk="1" hangingPunct="1">
              <a:lnSpc>
                <a:spcPct val="90000"/>
              </a:lnSpc>
              <a:spcBef>
                <a:spcPts val="400"/>
              </a:spcBef>
            </a:pPr>
            <a:r>
              <a:rPr lang="en-US" sz="2350" dirty="0" smtClean="0"/>
              <a:t>Provide verbal or other clues or suggestions that hint or give away the correct response to the student</a:t>
            </a:r>
          </a:p>
          <a:p>
            <a:pPr eaLnBrk="1" hangingPunct="1">
              <a:lnSpc>
                <a:spcPct val="90000"/>
              </a:lnSpc>
              <a:spcBef>
                <a:spcPts val="400"/>
              </a:spcBef>
            </a:pPr>
            <a:r>
              <a:rPr lang="en-US" sz="2350" dirty="0" smtClean="0">
                <a:effectLst>
                  <a:glow rad="63500">
                    <a:schemeClr val="accent4">
                      <a:satMod val="175000"/>
                      <a:alpha val="40000"/>
                    </a:schemeClr>
                  </a:glow>
                </a:effectLst>
              </a:rPr>
              <a:t>See page 136 of the </a:t>
            </a:r>
            <a:r>
              <a:rPr lang="en-US" sz="2350" i="1" dirty="0" smtClean="0">
                <a:effectLst>
                  <a:glow rad="63500">
                    <a:schemeClr val="accent4">
                      <a:satMod val="175000"/>
                      <a:alpha val="40000"/>
                    </a:schemeClr>
                  </a:glow>
                </a:effectLst>
              </a:rPr>
              <a:t>SAH</a:t>
            </a:r>
            <a:r>
              <a:rPr lang="en-US" sz="2350" dirty="0" smtClean="0">
                <a:effectLst>
                  <a:glow rad="63500">
                    <a:schemeClr val="accent4">
                      <a:satMod val="175000"/>
                      <a:alpha val="40000"/>
                    </a:schemeClr>
                  </a:glow>
                </a:effectLst>
              </a:rPr>
              <a:t> for guidance for an requesting an accommodation not included in the list of approved accommodations</a:t>
            </a:r>
            <a:endParaRPr lang="en-US" sz="2350" dirty="0">
              <a:effectLst>
                <a:glow rad="63500">
                  <a:schemeClr val="accent4">
                    <a:satMod val="175000"/>
                    <a:alpha val="40000"/>
                  </a:schemeClr>
                </a:glow>
              </a:effectLst>
            </a:endParaRPr>
          </a:p>
          <a:p>
            <a:pPr lvl="1" eaLnBrk="1" hangingPunct="1">
              <a:lnSpc>
                <a:spcPct val="90000"/>
              </a:lnSpc>
              <a:spcBef>
                <a:spcPts val="800"/>
              </a:spcBef>
            </a:pPr>
            <a:endParaRPr lang="en-US" sz="2400" dirty="0" smtClean="0"/>
          </a:p>
        </p:txBody>
      </p:sp>
    </p:spTree>
    <p:extLst>
      <p:ext uri="{BB962C8B-B14F-4D97-AF65-F5344CB8AC3E}">
        <p14:creationId xmlns:p14="http://schemas.microsoft.com/office/powerpoint/2010/main" val="10286926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16630" cy="1023297"/>
          </a:xfrm>
        </p:spPr>
        <p:txBody>
          <a:bodyPr>
            <a:normAutofit fontScale="90000"/>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3100" dirty="0" smtClean="0">
                <a:solidFill>
                  <a:schemeClr val="accent6">
                    <a:lumMod val="50000"/>
                  </a:schemeClr>
                </a:solidFill>
              </a:rPr>
              <a:t>Accommodations</a:t>
            </a:r>
            <a:endParaRPr lang="en-US" sz="3100" dirty="0">
              <a:solidFill>
                <a:schemeClr val="accent6">
                  <a:lumMod val="50000"/>
                </a:schemeClr>
              </a:solidFill>
            </a:endParaRPr>
          </a:p>
        </p:txBody>
      </p:sp>
      <p:sp>
        <p:nvSpPr>
          <p:cNvPr id="4" name="Slide Number Placeholder 3"/>
          <p:cNvSpPr>
            <a:spLocks noGrp="1"/>
          </p:cNvSpPr>
          <p:nvPr>
            <p:ph type="sldNum" sz="quarter" idx="4"/>
          </p:nvPr>
        </p:nvSpPr>
        <p:spPr>
          <a:prstGeom prst="rect">
            <a:avLst/>
          </a:prstGeom>
        </p:spPr>
        <p:txBody>
          <a:bodyPr/>
          <a:lstStyle/>
          <a:p>
            <a:pPr>
              <a:defRPr/>
            </a:pPr>
            <a:fld id="{12B0741E-9546-4FE6-9307-BCD68AB0C83D}" type="slidenum">
              <a:rPr lang="en-US" smtClean="0"/>
              <a:pPr>
                <a:defRPr/>
              </a:pPr>
              <a:t>52</a:t>
            </a:fld>
            <a:endParaRPr lang="en-US" dirty="0"/>
          </a:p>
        </p:txBody>
      </p:sp>
      <p:sp>
        <p:nvSpPr>
          <p:cNvPr id="35843" name="Rectangle 3"/>
          <p:cNvSpPr>
            <a:spLocks noGrp="1" noChangeArrowheads="1"/>
          </p:cNvSpPr>
          <p:nvPr>
            <p:ph type="body" idx="4294967295"/>
          </p:nvPr>
        </p:nvSpPr>
        <p:spPr>
          <a:xfrm>
            <a:off x="0" y="1299561"/>
            <a:ext cx="8997696" cy="4838129"/>
          </a:xfrm>
        </p:spPr>
        <p:txBody>
          <a:bodyPr>
            <a:normAutofit/>
          </a:bodyPr>
          <a:lstStyle/>
          <a:p>
            <a:pPr marL="0" indent="0" algn="ctr">
              <a:spcBef>
                <a:spcPts val="400"/>
              </a:spcBef>
              <a:buNone/>
            </a:pPr>
            <a:r>
              <a:rPr lang="en-US" sz="2350" b="1" dirty="0" smtClean="0"/>
              <a:t>Student Roster and Examiner Training</a:t>
            </a:r>
          </a:p>
          <a:p>
            <a:pPr>
              <a:spcBef>
                <a:spcPts val="400"/>
              </a:spcBef>
            </a:pPr>
            <a:r>
              <a:rPr lang="en-US" sz="2350" dirty="0" smtClean="0"/>
              <a:t>The SchTC should collaborate with case managers or other comparable </a:t>
            </a:r>
            <a:r>
              <a:rPr lang="en-US" sz="2350" dirty="0"/>
              <a:t>staff </a:t>
            </a:r>
            <a:r>
              <a:rPr lang="en-US" sz="2350" dirty="0" smtClean="0"/>
              <a:t>to develop </a:t>
            </a:r>
            <a:r>
              <a:rPr lang="en-US" sz="2350" dirty="0"/>
              <a:t>a testing roster of </a:t>
            </a:r>
            <a:r>
              <a:rPr lang="en-US" sz="2350" dirty="0" smtClean="0"/>
              <a:t>students who have an IEP, EL-TPC, or IAP that prescribes testing accommodations. The roster should also  itemize, by student, the accommodations required for testing.</a:t>
            </a:r>
          </a:p>
          <a:p>
            <a:pPr>
              <a:spcBef>
                <a:spcPts val="400"/>
              </a:spcBef>
            </a:pPr>
            <a:r>
              <a:rPr lang="en-US" sz="2350" dirty="0" smtClean="0"/>
              <a:t>The SchTC or designee should provide an training session in addition to the general Examiner training session for Examiners who will be testing accommodated students. It is important for the Examiner to understand how the student is to access accommodations and to know how to monitor and provide guidance during test administration.</a:t>
            </a:r>
          </a:p>
          <a:p>
            <a:pPr>
              <a:spcBef>
                <a:spcPts val="400"/>
              </a:spcBef>
            </a:pPr>
            <a:r>
              <a:rPr lang="en-US" sz="2350" dirty="0" smtClean="0"/>
              <a:t>A training roster that includes Examiner signatures should be kept by the SchTC as a record of the training session.</a:t>
            </a:r>
            <a:endParaRPr lang="en-US" sz="2400" dirty="0" smtClean="0"/>
          </a:p>
        </p:txBody>
      </p:sp>
    </p:spTree>
    <p:extLst>
      <p:ext uri="{BB962C8B-B14F-4D97-AF65-F5344CB8AC3E}">
        <p14:creationId xmlns:p14="http://schemas.microsoft.com/office/powerpoint/2010/main" val="33011395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6473952" cy="1306004"/>
          </a:xfrm>
        </p:spPr>
        <p:txBody>
          <a:bodyPr>
            <a:normAutofit/>
          </a:bodyPr>
          <a:lstStyle/>
          <a:p>
            <a:pPr eaLnBrk="1" hangingPunct="1">
              <a:defRPr/>
            </a:pPr>
            <a:r>
              <a:rPr lang="en-US" sz="4000" dirty="0" smtClean="0">
                <a:solidFill>
                  <a:schemeClr val="accent6">
                    <a:lumMod val="50000"/>
                  </a:schemeClr>
                </a:solidFill>
              </a:rPr>
              <a:t>Pre-Administration</a:t>
            </a:r>
            <a:br>
              <a:rPr lang="en-US" sz="4000" dirty="0" smtClean="0">
                <a:solidFill>
                  <a:schemeClr val="accent6">
                    <a:lumMod val="50000"/>
                  </a:schemeClr>
                </a:solidFill>
              </a:rPr>
            </a:br>
            <a:r>
              <a:rPr lang="en-US" sz="3100" dirty="0" smtClean="0">
                <a:solidFill>
                  <a:schemeClr val="accent6">
                    <a:lumMod val="50000"/>
                  </a:schemeClr>
                </a:solidFill>
              </a:rPr>
              <a:t>Accommodations</a:t>
            </a:r>
            <a:endParaRPr lang="en-US" sz="4000" dirty="0" smtClean="0">
              <a:solidFill>
                <a:schemeClr val="accent6">
                  <a:lumMod val="50000"/>
                </a:schemeClr>
              </a:solidFill>
            </a:endParaRPr>
          </a:p>
        </p:txBody>
      </p:sp>
      <p:sp>
        <p:nvSpPr>
          <p:cNvPr id="36867" name="Content Placeholder 4"/>
          <p:cNvSpPr>
            <a:spLocks noGrp="1"/>
          </p:cNvSpPr>
          <p:nvPr>
            <p:ph idx="1"/>
          </p:nvPr>
        </p:nvSpPr>
        <p:spPr>
          <a:xfrm>
            <a:off x="201168" y="1550504"/>
            <a:ext cx="8723376" cy="4521112"/>
          </a:xfrm>
        </p:spPr>
        <p:txBody>
          <a:bodyPr>
            <a:normAutofit lnSpcReduction="10000"/>
          </a:bodyPr>
          <a:lstStyle/>
          <a:p>
            <a:pPr marL="0" indent="0" algn="ctr">
              <a:buNone/>
            </a:pPr>
            <a:r>
              <a:rPr lang="en-US" sz="3200" b="1" dirty="0" smtClean="0"/>
              <a:t>Paper and Pencil</a:t>
            </a:r>
          </a:p>
          <a:p>
            <a:r>
              <a:rPr lang="en-US" sz="3200" dirty="0" smtClean="0"/>
              <a:t>Refer to the </a:t>
            </a:r>
            <a:r>
              <a:rPr lang="en-US" sz="3200" i="1" dirty="0" smtClean="0"/>
              <a:t>Student Assessment Handbook </a:t>
            </a:r>
            <a:r>
              <a:rPr lang="en-US" sz="3200" dirty="0" smtClean="0"/>
              <a:t>and the </a:t>
            </a:r>
            <a:r>
              <a:rPr lang="en-US" sz="3200" i="1" dirty="0" smtClean="0"/>
              <a:t>Accommodations Manual </a:t>
            </a:r>
            <a:r>
              <a:rPr lang="en-US" sz="3200" dirty="0" smtClean="0"/>
              <a:t>plus for specific accommodations guidance for Paper and Pencil administrations</a:t>
            </a:r>
            <a:endParaRPr lang="en-US" sz="3200" i="1" dirty="0" smtClean="0"/>
          </a:p>
          <a:p>
            <a:r>
              <a:rPr lang="en-US" sz="3200" dirty="0" smtClean="0"/>
              <a:t>Braille must be a paper and pencil administration</a:t>
            </a:r>
          </a:p>
          <a:p>
            <a:r>
              <a:rPr lang="en-US" sz="3200" dirty="0" smtClean="0"/>
              <a:t>Students with the Large Print accommodation are not limited to a Paper and Pencil administration; The EOG is available online with the Large Font accommodation enabled</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E541C0D6-E246-4D21-B5F0-CB54DF9EBD18}" type="slidenum">
              <a:rPr lang="en-US" smtClean="0"/>
              <a:pPr>
                <a:defRPr/>
              </a:pPr>
              <a:t>53</a:t>
            </a:fld>
            <a:endParaRPr lang="en-US" dirty="0"/>
          </a:p>
        </p:txBody>
      </p:sp>
    </p:spTree>
    <p:extLst>
      <p:ext uri="{BB962C8B-B14F-4D97-AF65-F5344CB8AC3E}">
        <p14:creationId xmlns:p14="http://schemas.microsoft.com/office/powerpoint/2010/main" val="2898476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4828032" cy="868362"/>
          </a:xfrm>
        </p:spPr>
        <p:txBody>
          <a:bodyPr>
            <a:normAutofit fontScale="90000"/>
          </a:bodyPr>
          <a:lstStyle/>
          <a:p>
            <a:pPr eaLnBrk="1" hangingPunct="1">
              <a:defRPr/>
            </a:pPr>
            <a:r>
              <a:rPr lang="en-US" sz="4000" dirty="0" smtClean="0">
                <a:solidFill>
                  <a:schemeClr val="accent6">
                    <a:lumMod val="50000"/>
                  </a:schemeClr>
                </a:solidFill>
              </a:rPr>
              <a:t>Pre-Administration</a:t>
            </a:r>
            <a:br>
              <a:rPr lang="en-US" sz="4000" dirty="0" smtClean="0">
                <a:solidFill>
                  <a:schemeClr val="accent6">
                    <a:lumMod val="50000"/>
                  </a:schemeClr>
                </a:solidFill>
              </a:rPr>
            </a:br>
            <a:r>
              <a:rPr lang="en-US" sz="2400" dirty="0" smtClean="0">
                <a:solidFill>
                  <a:schemeClr val="accent6">
                    <a:lumMod val="50000"/>
                  </a:schemeClr>
                </a:solidFill>
              </a:rPr>
              <a:t>Accommodations</a:t>
            </a:r>
            <a:endParaRPr lang="en-US" sz="4000" dirty="0" smtClean="0">
              <a:solidFill>
                <a:schemeClr val="accent6">
                  <a:lumMod val="50000"/>
                </a:schemeClr>
              </a:solidFill>
            </a:endParaRPr>
          </a:p>
        </p:txBody>
      </p:sp>
      <p:sp>
        <p:nvSpPr>
          <p:cNvPr id="36867" name="Content Placeholder 4"/>
          <p:cNvSpPr>
            <a:spLocks noGrp="1"/>
          </p:cNvSpPr>
          <p:nvPr>
            <p:ph idx="1"/>
          </p:nvPr>
        </p:nvSpPr>
        <p:spPr>
          <a:xfrm>
            <a:off x="219456" y="1890584"/>
            <a:ext cx="8467344" cy="4290760"/>
          </a:xfrm>
        </p:spPr>
        <p:txBody>
          <a:bodyPr>
            <a:normAutofit fontScale="92500" lnSpcReduction="10000"/>
          </a:bodyPr>
          <a:lstStyle/>
          <a:p>
            <a:pPr marL="0" indent="0" algn="ctr">
              <a:buNone/>
            </a:pPr>
            <a:r>
              <a:rPr lang="en-US" sz="3200" b="1" dirty="0" smtClean="0"/>
              <a:t>Paper and Pencil</a:t>
            </a:r>
          </a:p>
          <a:p>
            <a:r>
              <a:rPr lang="en-US" sz="3200" dirty="0" smtClean="0"/>
              <a:t>Human reader for “oral reading” accommodation is allowable only if the student’s disability inhibits/prohibits the use of the online Screen Reader; a special accommodation request is required.</a:t>
            </a:r>
          </a:p>
          <a:p>
            <a:r>
              <a:rPr lang="en-US" sz="3200" dirty="0" smtClean="0"/>
              <a:t>For pre-approved “oral reading” administrations by a human reader, the directions </a:t>
            </a:r>
            <a:r>
              <a:rPr lang="en-US" sz="3200" dirty="0"/>
              <a:t>to be followed by the </a:t>
            </a:r>
            <a:r>
              <a:rPr lang="en-US" sz="3200" dirty="0" smtClean="0"/>
              <a:t>Examiner are </a:t>
            </a:r>
            <a:r>
              <a:rPr lang="en-US" sz="3200" dirty="0"/>
              <a:t>located </a:t>
            </a:r>
            <a:r>
              <a:rPr lang="en-US" sz="3200" dirty="0" smtClean="0"/>
              <a:t>at </a:t>
            </a:r>
            <a:r>
              <a:rPr lang="en-US" sz="3200" i="1" dirty="0" smtClean="0">
                <a:hlinkClick r:id="rId3"/>
              </a:rPr>
              <a:t>Georgia Milestones Assessment System Read-Aloud Guidelines</a:t>
            </a:r>
            <a:r>
              <a:rPr lang="en-US" sz="3200" dirty="0" smtClean="0"/>
              <a:t>.</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E541C0D6-E246-4D21-B5F0-CB54DF9EBD18}" type="slidenum">
              <a:rPr lang="en-US" smtClean="0"/>
              <a:pPr>
                <a:defRPr/>
              </a:pPr>
              <a:t>54</a:t>
            </a:fld>
            <a:endParaRPr lang="en-US" dirty="0"/>
          </a:p>
        </p:txBody>
      </p:sp>
    </p:spTree>
    <p:extLst>
      <p:ext uri="{BB962C8B-B14F-4D97-AF65-F5344CB8AC3E}">
        <p14:creationId xmlns:p14="http://schemas.microsoft.com/office/powerpoint/2010/main" val="18490862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976977"/>
            <a:ext cx="7734122" cy="4052468"/>
          </a:xfrm>
          <a:prstGeom prst="rect">
            <a:avLst/>
          </a:prstGeom>
        </p:spPr>
      </p:pic>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628D85E6-39A1-4704-846C-FD1797394CB9}" type="slidenum">
              <a:rPr lang="en-US" smtClean="0"/>
              <a:pPr>
                <a:defRPr/>
              </a:pPr>
              <a:t>55</a:t>
            </a:fld>
            <a:endParaRPr lang="en-US" dirty="0"/>
          </a:p>
        </p:txBody>
      </p:sp>
      <p:sp>
        <p:nvSpPr>
          <p:cNvPr id="2" name="TextBox 1"/>
          <p:cNvSpPr txBox="1"/>
          <p:nvPr/>
        </p:nvSpPr>
        <p:spPr>
          <a:xfrm>
            <a:off x="95250" y="4330418"/>
            <a:ext cx="3514725"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rPr>
              <a:t>Bubble current </a:t>
            </a:r>
            <a:r>
              <a:rPr lang="en-US" b="1" dirty="0" smtClean="0">
                <a:solidFill>
                  <a:srgbClr val="FF0000"/>
                </a:solidFill>
              </a:rPr>
              <a:t>SRC</a:t>
            </a:r>
            <a:r>
              <a:rPr lang="en-US" dirty="0" smtClean="0">
                <a:solidFill>
                  <a:srgbClr val="FF0000"/>
                </a:solidFill>
              </a:rPr>
              <a:t>; if current </a:t>
            </a:r>
            <a:r>
              <a:rPr lang="en-US" b="1" dirty="0" smtClean="0">
                <a:solidFill>
                  <a:srgbClr val="FF0000"/>
                </a:solidFill>
              </a:rPr>
              <a:t>SCR</a:t>
            </a:r>
            <a:r>
              <a:rPr lang="en-US" dirty="0" smtClean="0">
                <a:solidFill>
                  <a:srgbClr val="FF0000"/>
                </a:solidFill>
              </a:rPr>
              <a:t> does not match the code on the </a:t>
            </a:r>
            <a:r>
              <a:rPr lang="en-US" b="1" dirty="0" smtClean="0">
                <a:solidFill>
                  <a:srgbClr val="FF0000"/>
                </a:solidFill>
              </a:rPr>
              <a:t>SRC </a:t>
            </a:r>
            <a:r>
              <a:rPr lang="en-US" dirty="0" smtClean="0">
                <a:solidFill>
                  <a:srgbClr val="FF0000"/>
                </a:solidFill>
              </a:rPr>
              <a:t>roster, discard the label and bubble all demographic information .. </a:t>
            </a:r>
            <a:endParaRPr lang="en-US" dirty="0">
              <a:solidFill>
                <a:srgbClr val="FF0000"/>
              </a:solidFill>
            </a:endParaRPr>
          </a:p>
        </p:txBody>
      </p:sp>
      <p:sp>
        <p:nvSpPr>
          <p:cNvPr id="3" name="TextBox 2"/>
          <p:cNvSpPr txBox="1"/>
          <p:nvPr/>
        </p:nvSpPr>
        <p:spPr>
          <a:xfrm>
            <a:off x="3819525" y="4241221"/>
            <a:ext cx="2482801" cy="1477328"/>
          </a:xfrm>
          <a:prstGeom prst="rect">
            <a:avLst/>
          </a:prstGeom>
          <a:noFill/>
        </p:spPr>
        <p:txBody>
          <a:bodyPr wrap="square" rtlCol="0">
            <a:spAutoFit/>
          </a:bodyPr>
          <a:lstStyle/>
          <a:p>
            <a:r>
              <a:rPr lang="en-US" dirty="0" smtClean="0">
                <a:solidFill>
                  <a:srgbClr val="FF0000"/>
                </a:solidFill>
              </a:rPr>
              <a:t>If an </a:t>
            </a:r>
            <a:r>
              <a:rPr lang="en-US" b="1" dirty="0" smtClean="0">
                <a:solidFill>
                  <a:srgbClr val="FF0000"/>
                </a:solidFill>
              </a:rPr>
              <a:t>Accommodation Type</a:t>
            </a:r>
            <a:r>
              <a:rPr lang="en-US" dirty="0" smtClean="0">
                <a:solidFill>
                  <a:srgbClr val="FF0000"/>
                </a:solidFill>
              </a:rPr>
              <a:t> is bubbled; </a:t>
            </a:r>
            <a:r>
              <a:rPr lang="en-US" b="1" dirty="0" smtClean="0">
                <a:solidFill>
                  <a:srgbClr val="FF0000"/>
                </a:solidFill>
              </a:rPr>
              <a:t>ACCOMMODATIONS</a:t>
            </a:r>
            <a:r>
              <a:rPr lang="en-US" dirty="0" smtClean="0">
                <a:solidFill>
                  <a:srgbClr val="FF0000"/>
                </a:solidFill>
              </a:rPr>
              <a:t> must be bubbled also</a:t>
            </a:r>
          </a:p>
          <a:p>
            <a:endParaRPr lang="en-US" dirty="0"/>
          </a:p>
        </p:txBody>
      </p:sp>
      <p:cxnSp>
        <p:nvCxnSpPr>
          <p:cNvPr id="6" name="Straight Arrow Connector 5"/>
          <p:cNvCxnSpPr/>
          <p:nvPr/>
        </p:nvCxnSpPr>
        <p:spPr>
          <a:xfrm flipH="1" flipV="1">
            <a:off x="1028700" y="3575370"/>
            <a:ext cx="76200" cy="782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743450" y="3575370"/>
            <a:ext cx="133350" cy="7099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1"/>
          </p:cNvCxnSpPr>
          <p:nvPr/>
        </p:nvCxnSpPr>
        <p:spPr>
          <a:xfrm flipH="1" flipV="1">
            <a:off x="2828925" y="3149412"/>
            <a:ext cx="990600" cy="18304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0" y="1"/>
            <a:ext cx="5613009" cy="985854"/>
          </a:xfrm>
        </p:spPr>
        <p:txBody>
          <a:bodyPr>
            <a:normAutofit fontScale="90000"/>
          </a:bodyPr>
          <a:lstStyle/>
          <a:p>
            <a:pPr eaLnBrk="1" hangingPunct="1">
              <a:defRPr/>
            </a:pPr>
            <a:r>
              <a:rPr lang="en-US" sz="4000" dirty="0" smtClean="0">
                <a:solidFill>
                  <a:schemeClr val="accent6">
                    <a:lumMod val="50000"/>
                  </a:schemeClr>
                </a:solidFill>
              </a:rPr>
              <a:t>Pre-Administration</a:t>
            </a:r>
            <a:br>
              <a:rPr lang="en-US" sz="4000" dirty="0" smtClean="0">
                <a:solidFill>
                  <a:schemeClr val="accent6">
                    <a:lumMod val="50000"/>
                  </a:schemeClr>
                </a:solidFill>
              </a:rPr>
            </a:br>
            <a:r>
              <a:rPr lang="en-US" sz="3100" dirty="0" smtClean="0">
                <a:solidFill>
                  <a:schemeClr val="accent6">
                    <a:lumMod val="50000"/>
                  </a:schemeClr>
                </a:solidFill>
              </a:rPr>
              <a:t>Accommodations</a:t>
            </a:r>
          </a:p>
        </p:txBody>
      </p:sp>
      <p:sp>
        <p:nvSpPr>
          <p:cNvPr id="12" name="TextBox 11"/>
          <p:cNvSpPr txBox="1"/>
          <p:nvPr/>
        </p:nvSpPr>
        <p:spPr>
          <a:xfrm>
            <a:off x="0" y="1607645"/>
            <a:ext cx="3724275" cy="338554"/>
          </a:xfrm>
          <a:prstGeom prst="rect">
            <a:avLst/>
          </a:prstGeom>
          <a:noFill/>
        </p:spPr>
        <p:txBody>
          <a:bodyPr wrap="square" rtlCol="0">
            <a:spAutoFit/>
          </a:bodyPr>
          <a:lstStyle/>
          <a:p>
            <a:r>
              <a:rPr lang="en-US" sz="1600" b="1" i="1" dirty="0" smtClean="0"/>
              <a:t>Student Answer Document – </a:t>
            </a:r>
            <a:r>
              <a:rPr lang="en-US" sz="1600" b="1" dirty="0" smtClean="0"/>
              <a:t>Page 2</a:t>
            </a:r>
            <a:endParaRPr lang="en-US" sz="1600" b="1" i="1" dirty="0"/>
          </a:p>
        </p:txBody>
      </p:sp>
      <p:sp>
        <p:nvSpPr>
          <p:cNvPr id="13" name="Rectangle 12"/>
          <p:cNvSpPr/>
          <p:nvPr/>
        </p:nvSpPr>
        <p:spPr>
          <a:xfrm>
            <a:off x="6282702" y="4357610"/>
            <a:ext cx="1542288" cy="966360"/>
          </a:xfrm>
          <a:prstGeom prst="rect">
            <a:avLst/>
          </a:prstGeom>
          <a:no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67240" y="1180119"/>
            <a:ext cx="5858608" cy="369332"/>
          </a:xfrm>
          <a:prstGeom prst="rect">
            <a:avLst/>
          </a:prstGeom>
          <a:noFill/>
        </p:spPr>
        <p:txBody>
          <a:bodyPr wrap="square" rtlCol="0">
            <a:spAutoFit/>
          </a:bodyPr>
          <a:lstStyle/>
          <a:p>
            <a:r>
              <a:rPr lang="en-US" b="1" dirty="0" smtClean="0"/>
              <a:t>Paper and Pencil - Coding Accommodations for the Data File</a:t>
            </a:r>
            <a:endParaRPr lang="en-US" b="1" dirty="0"/>
          </a:p>
        </p:txBody>
      </p:sp>
    </p:spTree>
    <p:extLst>
      <p:ext uri="{BB962C8B-B14F-4D97-AF65-F5344CB8AC3E}">
        <p14:creationId xmlns:p14="http://schemas.microsoft.com/office/powerpoint/2010/main" val="22251962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1709740"/>
            <a:ext cx="7886700" cy="949054"/>
          </a:xfrm>
        </p:spPr>
        <p:txBody>
          <a:bodyPr>
            <a:normAutofit/>
          </a:bodyPr>
          <a:lstStyle/>
          <a:p>
            <a:pPr algn="ctr"/>
            <a:r>
              <a:rPr lang="en-US" sz="5400" b="0" dirty="0" smtClean="0">
                <a:solidFill>
                  <a:schemeClr val="accent6">
                    <a:lumMod val="50000"/>
                  </a:schemeClr>
                </a:solidFill>
              </a:rPr>
              <a:t>Pre-Administration</a:t>
            </a:r>
            <a:endParaRPr lang="en-US" sz="5400" b="0" dirty="0">
              <a:solidFill>
                <a:schemeClr val="accent6">
                  <a:lumMod val="50000"/>
                </a:schemeClr>
              </a:solidFill>
            </a:endParaRPr>
          </a:p>
        </p:txBody>
      </p:sp>
      <p:sp>
        <p:nvSpPr>
          <p:cNvPr id="6" name="Text Placeholder 5"/>
          <p:cNvSpPr>
            <a:spLocks noGrp="1"/>
          </p:cNvSpPr>
          <p:nvPr>
            <p:ph type="body" idx="1"/>
          </p:nvPr>
        </p:nvSpPr>
        <p:spPr>
          <a:xfrm>
            <a:off x="623888" y="3118807"/>
            <a:ext cx="7886700" cy="2103120"/>
          </a:xfrm>
        </p:spPr>
        <p:txBody>
          <a:bodyPr>
            <a:normAutofit fontScale="92500"/>
          </a:bodyPr>
          <a:lstStyle/>
          <a:p>
            <a:pPr algn="ctr"/>
            <a:r>
              <a:rPr lang="en-US" sz="3600" dirty="0" smtClean="0"/>
              <a:t>Accommodations for Online Administration</a:t>
            </a:r>
          </a:p>
          <a:p>
            <a:pPr algn="ctr"/>
            <a:r>
              <a:rPr lang="en-US" sz="2000" dirty="0" smtClean="0"/>
              <a:t>These slides are included to provide a quick comparison of the approach to implementing and coding accommodations for an Online administration to that of a Paper and Pencil administration</a:t>
            </a:r>
          </a:p>
          <a:p>
            <a:pPr algn="ctr"/>
            <a:r>
              <a:rPr lang="en-US" sz="2000" b="1" i="1" dirty="0" smtClean="0">
                <a:solidFill>
                  <a:srgbClr val="0000FF"/>
                </a:solidFill>
              </a:rPr>
              <a:t>Detailed training for Online accommodation procedures is scheduled for March 16 and 23, 2015 (Test Administration System Webinars)</a:t>
            </a:r>
          </a:p>
        </p:txBody>
      </p:sp>
      <p:sp>
        <p:nvSpPr>
          <p:cNvPr id="2" name="Date Placeholder 1"/>
          <p:cNvSpPr>
            <a:spLocks noGrp="1"/>
          </p:cNvSpPr>
          <p:nvPr>
            <p:ph type="dt" sz="half" idx="2"/>
          </p:nvPr>
        </p:nvSpPr>
        <p:spPr/>
        <p:txBody>
          <a:bodyPr/>
          <a:lstStyle/>
          <a:p>
            <a:fld id="{F0D42744-81F0-410B-A1C2-96529C47C04D}" type="datetime1">
              <a:rPr lang="en-US" smtClean="0"/>
              <a:t>3/3/2015</a:t>
            </a:fld>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56</a:t>
            </a:fld>
            <a:endParaRPr lang="en-US" dirty="0"/>
          </a:p>
        </p:txBody>
      </p:sp>
    </p:spTree>
    <p:extLst>
      <p:ext uri="{BB962C8B-B14F-4D97-AF65-F5344CB8AC3E}">
        <p14:creationId xmlns:p14="http://schemas.microsoft.com/office/powerpoint/2010/main" val="9018688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5518"/>
            <a:ext cx="5725551" cy="1025990"/>
          </a:xfrm>
        </p:spPr>
        <p:txBody>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2400" dirty="0" smtClean="0">
                <a:solidFill>
                  <a:schemeClr val="accent6">
                    <a:lumMod val="50000"/>
                  </a:schemeClr>
                </a:solidFill>
              </a:rPr>
              <a:t>Accommodations - Online</a:t>
            </a:r>
            <a:endParaRPr lang="en-US" dirty="0">
              <a:solidFill>
                <a:schemeClr val="accent6">
                  <a:lumMod val="50000"/>
                </a:schemeClr>
              </a:solidFill>
            </a:endParaRPr>
          </a:p>
        </p:txBody>
      </p:sp>
      <p:sp>
        <p:nvSpPr>
          <p:cNvPr id="4" name="Date Placeholder 3"/>
          <p:cNvSpPr>
            <a:spLocks noGrp="1"/>
          </p:cNvSpPr>
          <p:nvPr>
            <p:ph type="dt" sz="half" idx="2"/>
          </p:nvPr>
        </p:nvSpPr>
        <p:spPr/>
        <p:txBody>
          <a:bodyPr/>
          <a:lstStyle/>
          <a:p>
            <a:fld id="{535B3B41-2E1F-40FB-8308-AA0E18F0B9DC}" type="datetime1">
              <a:rPr lang="en-US" smtClean="0"/>
              <a:t>3/3/2015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57</a:t>
            </a:fld>
            <a:endParaRPr lang="en-US" dirty="0"/>
          </a:p>
        </p:txBody>
      </p:sp>
      <p:pic>
        <p:nvPicPr>
          <p:cNvPr id="7" name="Picture 6"/>
          <p:cNvPicPr>
            <a:picLocks noChangeAspect="1"/>
          </p:cNvPicPr>
          <p:nvPr/>
        </p:nvPicPr>
        <p:blipFill>
          <a:blip r:embed="rId2"/>
          <a:stretch>
            <a:fillRect/>
          </a:stretch>
        </p:blipFill>
        <p:spPr>
          <a:xfrm>
            <a:off x="373884" y="1640529"/>
            <a:ext cx="7739394" cy="4302309"/>
          </a:xfrm>
          <a:prstGeom prst="rect">
            <a:avLst/>
          </a:prstGeom>
          <a:ln>
            <a:solidFill>
              <a:schemeClr val="tx1"/>
            </a:solidFill>
          </a:ln>
        </p:spPr>
      </p:pic>
      <p:cxnSp>
        <p:nvCxnSpPr>
          <p:cNvPr id="9" name="Straight Arrow Connector 8"/>
          <p:cNvCxnSpPr/>
          <p:nvPr/>
        </p:nvCxnSpPr>
        <p:spPr>
          <a:xfrm flipH="1">
            <a:off x="768576" y="5214609"/>
            <a:ext cx="888774" cy="555498"/>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57350" y="4183487"/>
            <a:ext cx="4632960" cy="1200329"/>
          </a:xfrm>
          <a:prstGeom prst="rect">
            <a:avLst/>
          </a:prstGeom>
          <a:solidFill>
            <a:schemeClr val="accent4">
              <a:lumMod val="40000"/>
              <a:lumOff val="60000"/>
            </a:schemeClr>
          </a:solidFill>
          <a:ln>
            <a:solidFill>
              <a:schemeClr val="tx1"/>
            </a:solidFill>
          </a:ln>
        </p:spPr>
        <p:txBody>
          <a:bodyPr wrap="square" rtlCol="0">
            <a:spAutoFit/>
          </a:bodyPr>
          <a:lstStyle/>
          <a:p>
            <a:r>
              <a:rPr lang="en-US" b="1" dirty="0" smtClean="0"/>
              <a:t>Specific Accommodations/Student Tools options to assign and activate accommodations students access while testing online</a:t>
            </a:r>
            <a:endParaRPr lang="en-US" b="1" dirty="0"/>
          </a:p>
        </p:txBody>
      </p:sp>
      <p:sp>
        <p:nvSpPr>
          <p:cNvPr id="17" name="TextBox 16"/>
          <p:cNvSpPr txBox="1"/>
          <p:nvPr/>
        </p:nvSpPr>
        <p:spPr>
          <a:xfrm>
            <a:off x="4831830" y="1767371"/>
            <a:ext cx="2469783" cy="2308324"/>
          </a:xfrm>
          <a:prstGeom prst="rect">
            <a:avLst/>
          </a:prstGeom>
          <a:solidFill>
            <a:schemeClr val="accent5">
              <a:lumMod val="60000"/>
              <a:lumOff val="40000"/>
            </a:schemeClr>
          </a:solidFill>
          <a:ln>
            <a:solidFill>
              <a:schemeClr val="tx1"/>
            </a:solidFill>
          </a:ln>
        </p:spPr>
        <p:txBody>
          <a:bodyPr wrap="square" rtlCol="0">
            <a:spAutoFit/>
          </a:bodyPr>
          <a:lstStyle/>
          <a:p>
            <a:r>
              <a:rPr lang="en-US" b="1" dirty="0" smtClean="0"/>
              <a:t>This screen in TAS is accessed from the Groups/Manage Students tab, Student List option, and then double clicking on the row with the selected students name.</a:t>
            </a:r>
            <a:endParaRPr lang="en-US" b="1" dirty="0"/>
          </a:p>
        </p:txBody>
      </p:sp>
      <p:sp>
        <p:nvSpPr>
          <p:cNvPr id="2" name="TextBox 1"/>
          <p:cNvSpPr txBox="1"/>
          <p:nvPr/>
        </p:nvSpPr>
        <p:spPr>
          <a:xfrm>
            <a:off x="1657350" y="1254238"/>
            <a:ext cx="4632960" cy="369332"/>
          </a:xfrm>
          <a:prstGeom prst="rect">
            <a:avLst/>
          </a:prstGeom>
          <a:noFill/>
        </p:spPr>
        <p:txBody>
          <a:bodyPr wrap="square" rtlCol="0">
            <a:spAutoFit/>
          </a:bodyPr>
          <a:lstStyle/>
          <a:p>
            <a:pPr algn="ctr"/>
            <a:r>
              <a:rPr lang="en-US" b="1" dirty="0" smtClean="0"/>
              <a:t>Assigning Accommodations in TAS</a:t>
            </a:r>
            <a:endParaRPr lang="en-US" b="1" dirty="0"/>
          </a:p>
        </p:txBody>
      </p:sp>
    </p:spTree>
    <p:extLst>
      <p:ext uri="{BB962C8B-B14F-4D97-AF65-F5344CB8AC3E}">
        <p14:creationId xmlns:p14="http://schemas.microsoft.com/office/powerpoint/2010/main" val="30479618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402336" y="1892934"/>
            <a:ext cx="8321040" cy="4087242"/>
          </a:xfrm>
          <a:prstGeom prst="rect">
            <a:avLst/>
          </a:prstGeom>
        </p:spPr>
      </p:pic>
      <p:sp>
        <p:nvSpPr>
          <p:cNvPr id="6" name="Title 5"/>
          <p:cNvSpPr>
            <a:spLocks noGrp="1"/>
          </p:cNvSpPr>
          <p:nvPr>
            <p:ph type="title"/>
          </p:nvPr>
        </p:nvSpPr>
        <p:spPr>
          <a:xfrm>
            <a:off x="99117" y="79248"/>
            <a:ext cx="6175074" cy="1164928"/>
          </a:xfrm>
        </p:spPr>
        <p:txBody>
          <a:bodyPr>
            <a:normAutofit/>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2400" dirty="0" smtClean="0">
                <a:solidFill>
                  <a:schemeClr val="accent6">
                    <a:lumMod val="50000"/>
                  </a:schemeClr>
                </a:solidFill>
              </a:rPr>
              <a:t>Accommodations - Online</a:t>
            </a:r>
            <a:endParaRPr lang="en-US" dirty="0">
              <a:solidFill>
                <a:schemeClr val="accent6">
                  <a:lumMod val="50000"/>
                </a:schemeClr>
              </a:solidFill>
            </a:endParaRPr>
          </a:p>
        </p:txBody>
      </p:sp>
      <p:sp>
        <p:nvSpPr>
          <p:cNvPr id="4" name="Date Placeholder 3"/>
          <p:cNvSpPr>
            <a:spLocks noGrp="1"/>
          </p:cNvSpPr>
          <p:nvPr>
            <p:ph type="dt" sz="half" idx="2"/>
          </p:nvPr>
        </p:nvSpPr>
        <p:spPr/>
        <p:txBody>
          <a:bodyPr/>
          <a:lstStyle/>
          <a:p>
            <a:fld id="{535B3B41-2E1F-40FB-8308-AA0E18F0B9DC}" type="datetime1">
              <a:rPr lang="en-US" smtClean="0"/>
              <a:t>3/3/2015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58</a:t>
            </a:fld>
            <a:endParaRPr lang="en-US" dirty="0"/>
          </a:p>
        </p:txBody>
      </p:sp>
      <p:cxnSp>
        <p:nvCxnSpPr>
          <p:cNvPr id="9" name="Straight Arrow Connector 8"/>
          <p:cNvCxnSpPr/>
          <p:nvPr/>
        </p:nvCxnSpPr>
        <p:spPr>
          <a:xfrm flipH="1" flipV="1">
            <a:off x="932688" y="2267712"/>
            <a:ext cx="724663" cy="493776"/>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42917" y="2414016"/>
            <a:ext cx="575387" cy="1231392"/>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70432" y="2797211"/>
            <a:ext cx="2972485" cy="3139321"/>
          </a:xfrm>
          <a:prstGeom prst="rect">
            <a:avLst/>
          </a:prstGeom>
          <a:solidFill>
            <a:srgbClr val="92D050"/>
          </a:solidFill>
          <a:ln>
            <a:solidFill>
              <a:schemeClr val="tx1"/>
            </a:solidFill>
          </a:ln>
        </p:spPr>
        <p:txBody>
          <a:bodyPr wrap="square" rtlCol="0">
            <a:spAutoFit/>
          </a:bodyPr>
          <a:lstStyle/>
          <a:p>
            <a:r>
              <a:rPr lang="en-US" dirty="0" smtClean="0"/>
              <a:t>These are the only two accommodations options that will need to be assigned in the TAS. All other permissible tools/accommodations will preset as default tools for all students (refer to slide 16)</a:t>
            </a:r>
          </a:p>
          <a:p>
            <a:r>
              <a:rPr lang="en-US" b="1" dirty="0" smtClean="0"/>
              <a:t>Note:</a:t>
            </a:r>
            <a:r>
              <a:rPr lang="en-US" dirty="0" smtClean="0"/>
              <a:t> The Color and Font option has to be selected to activate </a:t>
            </a:r>
            <a:r>
              <a:rPr lang="en-US" b="1" dirty="0" smtClean="0"/>
              <a:t>settings </a:t>
            </a:r>
            <a:r>
              <a:rPr lang="en-US" dirty="0" smtClean="0"/>
              <a:t>options or to select Large Font Size</a:t>
            </a:r>
            <a:endParaRPr lang="en-US" b="1" dirty="0"/>
          </a:p>
        </p:txBody>
      </p:sp>
      <p:sp>
        <p:nvSpPr>
          <p:cNvPr id="11" name="TextBox 10"/>
          <p:cNvSpPr txBox="1"/>
          <p:nvPr/>
        </p:nvSpPr>
        <p:spPr>
          <a:xfrm>
            <a:off x="1966840" y="1435685"/>
            <a:ext cx="4632960" cy="369332"/>
          </a:xfrm>
          <a:prstGeom prst="rect">
            <a:avLst/>
          </a:prstGeom>
          <a:noFill/>
        </p:spPr>
        <p:txBody>
          <a:bodyPr wrap="square" rtlCol="0">
            <a:spAutoFit/>
          </a:bodyPr>
          <a:lstStyle/>
          <a:p>
            <a:pPr algn="ctr"/>
            <a:r>
              <a:rPr lang="en-US" b="1" dirty="0" smtClean="0"/>
              <a:t>Assigning Accommodations in TAS</a:t>
            </a:r>
            <a:endParaRPr lang="en-US" b="1" dirty="0"/>
          </a:p>
        </p:txBody>
      </p:sp>
    </p:spTree>
    <p:extLst>
      <p:ext uri="{BB962C8B-B14F-4D97-AF65-F5344CB8AC3E}">
        <p14:creationId xmlns:p14="http://schemas.microsoft.com/office/powerpoint/2010/main" val="19103118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6239" y="167080"/>
            <a:ext cx="6316630" cy="1325563"/>
          </a:xfrm>
        </p:spPr>
        <p:txBody>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2400" dirty="0" smtClean="0">
                <a:solidFill>
                  <a:schemeClr val="accent6">
                    <a:lumMod val="50000"/>
                  </a:schemeClr>
                </a:solidFill>
              </a:rPr>
              <a:t>Accommodations - Online</a:t>
            </a:r>
            <a:endParaRPr lang="en-US" dirty="0">
              <a:solidFill>
                <a:schemeClr val="accent6">
                  <a:lumMod val="50000"/>
                </a:schemeClr>
              </a:solidFill>
            </a:endParaRPr>
          </a:p>
        </p:txBody>
      </p:sp>
      <p:sp>
        <p:nvSpPr>
          <p:cNvPr id="4" name="Date Placeholder 3"/>
          <p:cNvSpPr>
            <a:spLocks noGrp="1"/>
          </p:cNvSpPr>
          <p:nvPr>
            <p:ph type="dt" sz="half" idx="2"/>
          </p:nvPr>
        </p:nvSpPr>
        <p:spPr/>
        <p:txBody>
          <a:bodyPr/>
          <a:lstStyle/>
          <a:p>
            <a:fld id="{535B3B41-2E1F-40FB-8308-AA0E18F0B9DC}" type="datetime1">
              <a:rPr lang="en-US" smtClean="0"/>
              <a:t>3/3/2015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59</a:t>
            </a:fld>
            <a:endParaRPr lang="en-US" dirty="0"/>
          </a:p>
        </p:txBody>
      </p:sp>
      <p:pic>
        <p:nvPicPr>
          <p:cNvPr id="11" name="Picture 10"/>
          <p:cNvPicPr/>
          <p:nvPr/>
        </p:nvPicPr>
        <p:blipFill>
          <a:blip r:embed="rId2"/>
          <a:stretch>
            <a:fillRect/>
          </a:stretch>
        </p:blipFill>
        <p:spPr>
          <a:xfrm>
            <a:off x="366239" y="1492643"/>
            <a:ext cx="5943600" cy="2174240"/>
          </a:xfrm>
          <a:prstGeom prst="rect">
            <a:avLst/>
          </a:prstGeom>
          <a:ln w="28575">
            <a:solidFill>
              <a:srgbClr val="FF0000"/>
            </a:solidFill>
          </a:ln>
        </p:spPr>
      </p:pic>
      <p:pic>
        <p:nvPicPr>
          <p:cNvPr id="12" name="Picture 11"/>
          <p:cNvPicPr/>
          <p:nvPr/>
        </p:nvPicPr>
        <p:blipFill>
          <a:blip r:embed="rId3"/>
          <a:stretch>
            <a:fillRect/>
          </a:stretch>
        </p:blipFill>
        <p:spPr>
          <a:xfrm>
            <a:off x="366239" y="3671888"/>
            <a:ext cx="5943600" cy="2501900"/>
          </a:xfrm>
          <a:prstGeom prst="rect">
            <a:avLst/>
          </a:prstGeom>
          <a:ln w="31750">
            <a:solidFill>
              <a:srgbClr val="FF0000"/>
            </a:solidFill>
          </a:ln>
        </p:spPr>
      </p:pic>
      <p:sp>
        <p:nvSpPr>
          <p:cNvPr id="2" name="TextBox 1"/>
          <p:cNvSpPr txBox="1"/>
          <p:nvPr/>
        </p:nvSpPr>
        <p:spPr>
          <a:xfrm>
            <a:off x="6457950" y="1993392"/>
            <a:ext cx="2539746" cy="3046988"/>
          </a:xfrm>
          <a:prstGeom prst="rect">
            <a:avLst/>
          </a:prstGeom>
          <a:noFill/>
        </p:spPr>
        <p:txBody>
          <a:bodyPr wrap="square" rtlCol="0">
            <a:spAutoFit/>
          </a:bodyPr>
          <a:lstStyle/>
          <a:p>
            <a:r>
              <a:rPr lang="en-US" sz="2400" b="1" dirty="0" smtClean="0"/>
              <a:t>Comparisons for Color and Font Options:</a:t>
            </a:r>
          </a:p>
          <a:p>
            <a:pPr marL="285750" indent="-285750">
              <a:buFont typeface="Arial" panose="020B0604020202020204" pitchFamily="34" charset="0"/>
              <a:buChar char="•"/>
            </a:pPr>
            <a:r>
              <a:rPr lang="en-US" sz="2000" dirty="0" smtClean="0"/>
              <a:t>Regular Font versus Large Font</a:t>
            </a:r>
          </a:p>
          <a:p>
            <a:pPr marL="285750" indent="-285750">
              <a:buFont typeface="Arial" panose="020B0604020202020204" pitchFamily="34" charset="0"/>
              <a:buChar char="•"/>
            </a:pPr>
            <a:r>
              <a:rPr lang="en-US" sz="2000" dirty="0" smtClean="0"/>
              <a:t>Black text with white background</a:t>
            </a:r>
          </a:p>
          <a:p>
            <a:pPr marL="285750" indent="-285750">
              <a:buFont typeface="Arial" panose="020B0604020202020204" pitchFamily="34" charset="0"/>
              <a:buChar char="•"/>
            </a:pPr>
            <a:r>
              <a:rPr lang="en-US" sz="2000" dirty="0" smtClean="0"/>
              <a:t>White text with black background</a:t>
            </a:r>
            <a:endParaRPr lang="en-US" sz="2000" dirty="0"/>
          </a:p>
        </p:txBody>
      </p:sp>
    </p:spTree>
    <p:extLst>
      <p:ext uri="{BB962C8B-B14F-4D97-AF65-F5344CB8AC3E}">
        <p14:creationId xmlns:p14="http://schemas.microsoft.com/office/powerpoint/2010/main" val="36511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46" y="1605603"/>
            <a:ext cx="6316630" cy="569062"/>
          </a:xfrm>
        </p:spPr>
        <p:txBody>
          <a:bodyPr>
            <a:normAutofit fontScale="90000"/>
          </a:bodyPr>
          <a:lstStyle/>
          <a:p>
            <a:pPr algn="ctr"/>
            <a:r>
              <a:rPr lang="en-US" sz="4000" dirty="0" smtClean="0">
                <a:solidFill>
                  <a:schemeClr val="accent6">
                    <a:lumMod val="50000"/>
                  </a:schemeClr>
                </a:solidFill>
              </a:rPr>
              <a:t>Administration Dates</a:t>
            </a:r>
            <a:endParaRPr lang="en-US" sz="4000" dirty="0">
              <a:solidFill>
                <a:schemeClr val="accent6">
                  <a:lumMod val="50000"/>
                </a:schemeClr>
              </a:solidFill>
            </a:endParaRPr>
          </a:p>
        </p:txBody>
      </p:sp>
      <p:sp>
        <p:nvSpPr>
          <p:cNvPr id="7" name="Slide Number Placeholder 6"/>
          <p:cNvSpPr>
            <a:spLocks noGrp="1"/>
          </p:cNvSpPr>
          <p:nvPr>
            <p:ph type="sldNum" sz="quarter" idx="4"/>
          </p:nvPr>
        </p:nvSpPr>
        <p:spPr>
          <a:prstGeom prst="rect">
            <a:avLst/>
          </a:prstGeom>
        </p:spPr>
        <p:txBody>
          <a:bodyPr/>
          <a:lstStyle/>
          <a:p>
            <a:pPr>
              <a:defRPr/>
            </a:pPr>
            <a:fld id="{5681B4BD-8608-4045-BEFA-45CEE2D1D352}" type="slidenum">
              <a:rPr lang="en-US" smtClean="0"/>
              <a:pPr>
                <a:defRPr/>
              </a:pPr>
              <a:t>6</a:t>
            </a:fld>
            <a:endParaRPr lang="en-US" dirty="0"/>
          </a:p>
        </p:txBody>
      </p:sp>
      <p:sp>
        <p:nvSpPr>
          <p:cNvPr id="8198" name="Rectangle 3"/>
          <p:cNvSpPr>
            <a:spLocks noChangeArrowheads="1"/>
          </p:cNvSpPr>
          <p:nvPr/>
        </p:nvSpPr>
        <p:spPr bwMode="auto">
          <a:xfrm>
            <a:off x="729461" y="2520778"/>
            <a:ext cx="7620000" cy="334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ts val="0"/>
              </a:spcBef>
              <a:spcAft>
                <a:spcPts val="1200"/>
              </a:spcAft>
              <a:buFontTx/>
              <a:buChar char="•"/>
              <a:defRPr/>
            </a:pPr>
            <a:r>
              <a:rPr lang="en-US" sz="2400" dirty="0">
                <a:latin typeface="+mn-lt"/>
              </a:rPr>
              <a:t>System testing dates were submitted in </a:t>
            </a:r>
            <a:r>
              <a:rPr lang="en-US" sz="2400" dirty="0" smtClean="0">
                <a:latin typeface="+mn-lt"/>
              </a:rPr>
              <a:t>January </a:t>
            </a:r>
            <a:r>
              <a:rPr lang="en-US" sz="2400" dirty="0">
                <a:latin typeface="+mn-lt"/>
              </a:rPr>
              <a:t>through the Online Enrollment System</a:t>
            </a:r>
          </a:p>
          <a:p>
            <a:pPr marL="742950" lvl="1" indent="-285750">
              <a:lnSpc>
                <a:spcPct val="90000"/>
              </a:lnSpc>
              <a:spcBef>
                <a:spcPts val="0"/>
              </a:spcBef>
              <a:spcAft>
                <a:spcPts val="1200"/>
              </a:spcAft>
              <a:buFontTx/>
              <a:buChar char="–"/>
              <a:defRPr/>
            </a:pPr>
            <a:r>
              <a:rPr lang="en-US" sz="2400" dirty="0">
                <a:latin typeface="+mn-lt"/>
              </a:rPr>
              <a:t>Main Administration: </a:t>
            </a:r>
          </a:p>
          <a:p>
            <a:pPr lvl="2">
              <a:lnSpc>
                <a:spcPct val="90000"/>
              </a:lnSpc>
              <a:spcBef>
                <a:spcPts val="0"/>
              </a:spcBef>
              <a:spcAft>
                <a:spcPts val="1200"/>
              </a:spcAft>
              <a:defRPr/>
            </a:pPr>
            <a:r>
              <a:rPr lang="en-US" sz="2400" dirty="0" smtClean="0">
                <a:latin typeface="+mn-lt"/>
              </a:rPr>
              <a:t>March 30 – May 1, 2015</a:t>
            </a:r>
          </a:p>
          <a:p>
            <a:pPr marL="1143000" lvl="2" indent="-228600">
              <a:lnSpc>
                <a:spcPct val="90000"/>
              </a:lnSpc>
              <a:spcBef>
                <a:spcPts val="0"/>
              </a:spcBef>
              <a:spcAft>
                <a:spcPts val="1200"/>
              </a:spcAft>
              <a:buFontTx/>
              <a:buChar char="•"/>
              <a:defRPr/>
            </a:pPr>
            <a:r>
              <a:rPr lang="en-US" sz="2400" dirty="0" smtClean="0">
                <a:latin typeface="+mn-lt"/>
              </a:rPr>
              <a:t>9 consecutive school day window</a:t>
            </a:r>
          </a:p>
          <a:p>
            <a:pPr lvl="1">
              <a:lnSpc>
                <a:spcPct val="90000"/>
              </a:lnSpc>
              <a:spcBef>
                <a:spcPts val="0"/>
              </a:spcBef>
              <a:spcAft>
                <a:spcPts val="1200"/>
              </a:spcAft>
              <a:defRPr/>
            </a:pPr>
            <a:endParaRPr lang="en-US" sz="2400" dirty="0" smtClean="0">
              <a:solidFill>
                <a:srgbClr val="FF0000"/>
              </a:solidFill>
              <a:latin typeface="+mn-lt"/>
            </a:endParaRPr>
          </a:p>
          <a:p>
            <a:pPr lvl="1">
              <a:lnSpc>
                <a:spcPct val="90000"/>
              </a:lnSpc>
              <a:spcBef>
                <a:spcPts val="0"/>
              </a:spcBef>
              <a:spcAft>
                <a:spcPts val="1200"/>
              </a:spcAft>
              <a:defRPr/>
            </a:pPr>
            <a:endParaRPr lang="en-US" sz="2400" dirty="0">
              <a:latin typeface="+mn-lt"/>
            </a:endParaRPr>
          </a:p>
        </p:txBody>
      </p:sp>
      <p:sp>
        <p:nvSpPr>
          <p:cNvPr id="6" name="Title 1"/>
          <p:cNvSpPr txBox="1">
            <a:spLocks/>
          </p:cNvSpPr>
          <p:nvPr/>
        </p:nvSpPr>
        <p:spPr>
          <a:xfrm>
            <a:off x="0" y="0"/>
            <a:ext cx="5548184" cy="12594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dirty="0" smtClean="0">
                <a:solidFill>
                  <a:schemeClr val="accent6">
                    <a:lumMod val="50000"/>
                  </a:schemeClr>
                </a:solidFill>
              </a:rPr>
              <a:t>Georgia Milestones</a:t>
            </a:r>
            <a:br>
              <a:rPr lang="en-US" sz="4000" dirty="0" smtClean="0">
                <a:solidFill>
                  <a:schemeClr val="accent6">
                    <a:lumMod val="50000"/>
                  </a:schemeClr>
                </a:solidFill>
              </a:rPr>
            </a:br>
            <a:r>
              <a:rPr lang="en-US" sz="4000" dirty="0" smtClean="0">
                <a:solidFill>
                  <a:schemeClr val="accent6">
                    <a:lumMod val="50000"/>
                  </a:schemeClr>
                </a:solidFill>
              </a:rPr>
              <a:t>EOG Overview</a:t>
            </a:r>
            <a:endParaRPr lang="en-US" sz="4000" dirty="0">
              <a:solidFill>
                <a:schemeClr val="accent6">
                  <a:lumMod val="50000"/>
                </a:schemeClr>
              </a:solidFill>
            </a:endParaRPr>
          </a:p>
        </p:txBody>
      </p:sp>
    </p:spTree>
    <p:extLst>
      <p:ext uri="{BB962C8B-B14F-4D97-AF65-F5344CB8AC3E}">
        <p14:creationId xmlns:p14="http://schemas.microsoft.com/office/powerpoint/2010/main" val="131790011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90"/>
            <a:ext cx="6611192" cy="1325563"/>
          </a:xfrm>
        </p:spPr>
        <p:txBody>
          <a:bodyPr>
            <a:normAutofit/>
          </a:bodyPr>
          <a:lstStyle/>
          <a:p>
            <a:r>
              <a:rPr lang="en-US" dirty="0" smtClean="0">
                <a:solidFill>
                  <a:schemeClr val="accent6">
                    <a:lumMod val="50000"/>
                  </a:schemeClr>
                </a:solidFill>
              </a:rPr>
              <a:t>Pre-Administration</a:t>
            </a:r>
            <a:r>
              <a:rPr lang="en-US" dirty="0">
                <a:solidFill>
                  <a:schemeClr val="accent6">
                    <a:lumMod val="50000"/>
                  </a:schemeClr>
                </a:solidFill>
              </a:rPr>
              <a:t/>
            </a:r>
            <a:br>
              <a:rPr lang="en-US" dirty="0">
                <a:solidFill>
                  <a:schemeClr val="accent6">
                    <a:lumMod val="50000"/>
                  </a:schemeClr>
                </a:solidFill>
              </a:rPr>
            </a:br>
            <a:r>
              <a:rPr lang="en-US" sz="2700" dirty="0" smtClean="0">
                <a:solidFill>
                  <a:schemeClr val="accent6">
                    <a:lumMod val="50000"/>
                  </a:schemeClr>
                </a:solidFill>
              </a:rPr>
              <a:t>Accommodations - Online</a:t>
            </a:r>
            <a:endParaRPr lang="en-US" sz="2700" dirty="0"/>
          </a:p>
        </p:txBody>
      </p:sp>
      <p:sp>
        <p:nvSpPr>
          <p:cNvPr id="3" name="Content Placeholder 2"/>
          <p:cNvSpPr>
            <a:spLocks noGrp="1"/>
          </p:cNvSpPr>
          <p:nvPr>
            <p:ph idx="1"/>
          </p:nvPr>
        </p:nvSpPr>
        <p:spPr>
          <a:xfrm>
            <a:off x="524718" y="4852047"/>
            <a:ext cx="8062197" cy="877115"/>
          </a:xfrm>
        </p:spPr>
        <p:txBody>
          <a:bodyPr/>
          <a:lstStyle/>
          <a:p>
            <a:pPr marL="0" indent="0">
              <a:buNone/>
            </a:pPr>
            <a:r>
              <a:rPr lang="en-US" dirty="0"/>
              <a:t>When Large Font is enabled images will “Zoom” when hovered over</a:t>
            </a:r>
          </a:p>
        </p:txBody>
      </p:sp>
      <p:sp>
        <p:nvSpPr>
          <p:cNvPr id="4" name="Date Placeholder 3"/>
          <p:cNvSpPr>
            <a:spLocks noGrp="1"/>
          </p:cNvSpPr>
          <p:nvPr>
            <p:ph type="dt" sz="half" idx="2"/>
          </p:nvPr>
        </p:nvSpPr>
        <p:spPr/>
        <p:txBody>
          <a:bodyPr/>
          <a:lstStyle/>
          <a:p>
            <a:fld id="{4DAE6870-AD18-448A-9B2A-0EFE6DC7B06B}" type="datetime1">
              <a:rPr lang="en-US" smtClean="0"/>
              <a:t>3/3/2015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60</a:t>
            </a:fld>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972" y="1971942"/>
            <a:ext cx="3598156" cy="225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5817" y="2516623"/>
            <a:ext cx="3598156" cy="224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0884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16630" cy="1325563"/>
          </a:xfrm>
        </p:spPr>
        <p:txBody>
          <a:bodyPr>
            <a:normAutofit/>
          </a:bodyPr>
          <a:lstStyle/>
          <a:p>
            <a:r>
              <a:rPr lang="en-US" dirty="0" smtClean="0">
                <a:solidFill>
                  <a:schemeClr val="accent6">
                    <a:lumMod val="50000"/>
                  </a:schemeClr>
                </a:solidFill>
              </a:rPr>
              <a:t>Pre-Administration </a:t>
            </a:r>
            <a:r>
              <a:rPr lang="en-US" sz="2700" dirty="0">
                <a:solidFill>
                  <a:schemeClr val="accent6">
                    <a:lumMod val="50000"/>
                  </a:schemeClr>
                </a:solidFill>
              </a:rPr>
              <a:t/>
            </a:r>
            <a:br>
              <a:rPr lang="en-US" sz="2700" dirty="0">
                <a:solidFill>
                  <a:schemeClr val="accent6">
                    <a:lumMod val="50000"/>
                  </a:schemeClr>
                </a:solidFill>
              </a:rPr>
            </a:br>
            <a:r>
              <a:rPr lang="en-US" sz="2700" dirty="0" smtClean="0">
                <a:solidFill>
                  <a:schemeClr val="accent6">
                    <a:lumMod val="50000"/>
                  </a:schemeClr>
                </a:solidFill>
              </a:rPr>
              <a:t>Accommodations - Online</a:t>
            </a:r>
            <a:endParaRPr lang="en-US" sz="2700" dirty="0">
              <a:solidFill>
                <a:schemeClr val="accent6">
                  <a:lumMod val="50000"/>
                </a:schemeClr>
              </a:solidFill>
            </a:endParaRPr>
          </a:p>
        </p:txBody>
      </p:sp>
      <p:sp>
        <p:nvSpPr>
          <p:cNvPr id="4" name="Date Placeholder 3"/>
          <p:cNvSpPr>
            <a:spLocks noGrp="1"/>
          </p:cNvSpPr>
          <p:nvPr>
            <p:ph type="dt" sz="half" idx="2"/>
          </p:nvPr>
        </p:nvSpPr>
        <p:spPr/>
        <p:txBody>
          <a:bodyPr/>
          <a:lstStyle/>
          <a:p>
            <a:fld id="{4DAE6870-AD18-448A-9B2A-0EFE6DC7B06B}" type="datetime1">
              <a:rPr lang="en-US" smtClean="0"/>
              <a:t>3/3/2015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61</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79" y="3561788"/>
            <a:ext cx="4801356" cy="2599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747" y="3561788"/>
            <a:ext cx="3276600" cy="2599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5311747" y="3159498"/>
            <a:ext cx="3276600" cy="402289"/>
          </a:xfrm>
        </p:spPr>
        <p:txBody>
          <a:bodyPr>
            <a:noAutofit/>
          </a:bodyPr>
          <a:lstStyle/>
          <a:p>
            <a:pPr marL="0" indent="0" algn="ctr">
              <a:buNone/>
            </a:pPr>
            <a:r>
              <a:rPr lang="en-US" b="1" dirty="0" smtClean="0"/>
              <a:t>With Screen Reader</a:t>
            </a:r>
            <a:endParaRPr lang="en-US" b="1" dirty="0"/>
          </a:p>
        </p:txBody>
      </p:sp>
      <p:sp>
        <p:nvSpPr>
          <p:cNvPr id="9" name="Content Placeholder 2"/>
          <p:cNvSpPr txBox="1">
            <a:spLocks/>
          </p:cNvSpPr>
          <p:nvPr/>
        </p:nvSpPr>
        <p:spPr>
          <a:xfrm>
            <a:off x="287325" y="3159499"/>
            <a:ext cx="4059504" cy="4022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Without Screen Reader</a:t>
            </a:r>
            <a:endParaRPr lang="en-US" b="1" dirty="0"/>
          </a:p>
        </p:txBody>
      </p:sp>
      <p:sp>
        <p:nvSpPr>
          <p:cNvPr id="3" name="TextBox 2"/>
          <p:cNvSpPr txBox="1"/>
          <p:nvPr/>
        </p:nvSpPr>
        <p:spPr>
          <a:xfrm>
            <a:off x="628650" y="1492136"/>
            <a:ext cx="7436358"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The Large Font accommodation also applies to student response spaces</a:t>
            </a:r>
          </a:p>
          <a:p>
            <a:pPr marL="342900" indent="-342900">
              <a:buFont typeface="Arial" panose="020B0604020202020204" pitchFamily="34" charset="0"/>
              <a:buChar char="•"/>
            </a:pPr>
            <a:r>
              <a:rPr lang="en-US" sz="2400" dirty="0" smtClean="0"/>
              <a:t>With the </a:t>
            </a:r>
            <a:r>
              <a:rPr lang="en-US" sz="2400" b="1" dirty="0" smtClean="0"/>
              <a:t>Screen Reader</a:t>
            </a:r>
            <a:r>
              <a:rPr lang="en-US" sz="2400" dirty="0" smtClean="0"/>
              <a:t> activated, clicking the Audio Icon will read aloud what the student has typed.</a:t>
            </a:r>
            <a:endParaRPr lang="en-US" sz="2400" dirty="0"/>
          </a:p>
        </p:txBody>
      </p:sp>
      <p:sp>
        <p:nvSpPr>
          <p:cNvPr id="10" name="TextBox 9"/>
          <p:cNvSpPr txBox="1"/>
          <p:nvPr/>
        </p:nvSpPr>
        <p:spPr>
          <a:xfrm>
            <a:off x="674851" y="4225243"/>
            <a:ext cx="1642226" cy="369332"/>
          </a:xfrm>
          <a:prstGeom prst="rect">
            <a:avLst/>
          </a:prstGeom>
          <a:noFill/>
        </p:spPr>
        <p:txBody>
          <a:bodyPr wrap="square" rtlCol="0">
            <a:spAutoFit/>
          </a:bodyPr>
          <a:lstStyle/>
          <a:p>
            <a:r>
              <a:rPr lang="en-US" dirty="0" smtClean="0"/>
              <a:t>Regular Font</a:t>
            </a:r>
            <a:endParaRPr lang="en-US" dirty="0"/>
          </a:p>
        </p:txBody>
      </p:sp>
      <p:sp>
        <p:nvSpPr>
          <p:cNvPr id="12" name="TextBox 11"/>
          <p:cNvSpPr txBox="1"/>
          <p:nvPr/>
        </p:nvSpPr>
        <p:spPr>
          <a:xfrm>
            <a:off x="5332321" y="4126418"/>
            <a:ext cx="1642226" cy="507831"/>
          </a:xfrm>
          <a:prstGeom prst="rect">
            <a:avLst/>
          </a:prstGeom>
          <a:noFill/>
        </p:spPr>
        <p:txBody>
          <a:bodyPr wrap="square" rtlCol="0">
            <a:spAutoFit/>
          </a:bodyPr>
          <a:lstStyle/>
          <a:p>
            <a:r>
              <a:rPr lang="en-US" sz="2700" dirty="0" smtClean="0"/>
              <a:t>Large Font</a:t>
            </a:r>
            <a:endParaRPr lang="en-US" sz="2700" dirty="0"/>
          </a:p>
        </p:txBody>
      </p:sp>
      <p:sp>
        <p:nvSpPr>
          <p:cNvPr id="13" name="Oval 12"/>
          <p:cNvSpPr/>
          <p:nvPr/>
        </p:nvSpPr>
        <p:spPr>
          <a:xfrm>
            <a:off x="8065008" y="3561787"/>
            <a:ext cx="543913" cy="406709"/>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717536" y="4409909"/>
            <a:ext cx="1207008" cy="369332"/>
          </a:xfrm>
          <a:prstGeom prst="rect">
            <a:avLst/>
          </a:prstGeom>
          <a:solidFill>
            <a:schemeClr val="bg1"/>
          </a:solidFill>
          <a:ln>
            <a:solidFill>
              <a:schemeClr val="tx1"/>
            </a:solidFill>
          </a:ln>
        </p:spPr>
        <p:txBody>
          <a:bodyPr wrap="square" rtlCol="0">
            <a:spAutoFit/>
          </a:bodyPr>
          <a:lstStyle/>
          <a:p>
            <a:r>
              <a:rPr lang="en-US" dirty="0" smtClean="0"/>
              <a:t>Audio Icon</a:t>
            </a:r>
            <a:endParaRPr lang="en-US" dirty="0"/>
          </a:p>
        </p:txBody>
      </p:sp>
      <p:cxnSp>
        <p:nvCxnSpPr>
          <p:cNvPr id="16" name="Straight Arrow Connector 15"/>
          <p:cNvCxnSpPr/>
          <p:nvPr/>
        </p:nvCxnSpPr>
        <p:spPr>
          <a:xfrm flipV="1">
            <a:off x="7918704" y="3968497"/>
            <a:ext cx="146304" cy="44141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6352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6077243" cy="1110939"/>
          </a:xfrm>
        </p:spPr>
        <p:txBody>
          <a:bodyPr/>
          <a:lstStyle/>
          <a:p>
            <a:r>
              <a:rPr lang="en-US" dirty="0" smtClean="0">
                <a:solidFill>
                  <a:schemeClr val="accent6">
                    <a:lumMod val="50000"/>
                  </a:schemeClr>
                </a:solidFill>
              </a:rPr>
              <a:t>Pre-Administration</a:t>
            </a:r>
            <a:br>
              <a:rPr lang="en-US" dirty="0" smtClean="0">
                <a:solidFill>
                  <a:schemeClr val="accent6">
                    <a:lumMod val="50000"/>
                  </a:schemeClr>
                </a:solidFill>
              </a:rPr>
            </a:br>
            <a:r>
              <a:rPr lang="en-US" sz="2400" dirty="0" smtClean="0">
                <a:solidFill>
                  <a:schemeClr val="accent6">
                    <a:lumMod val="50000"/>
                  </a:schemeClr>
                </a:solidFill>
              </a:rPr>
              <a:t>Accommodations - Online</a:t>
            </a:r>
            <a:endParaRPr lang="en-US" dirty="0">
              <a:solidFill>
                <a:schemeClr val="accent6">
                  <a:lumMod val="50000"/>
                </a:schemeClr>
              </a:solidFill>
            </a:endParaRPr>
          </a:p>
        </p:txBody>
      </p:sp>
      <p:sp>
        <p:nvSpPr>
          <p:cNvPr id="4" name="Date Placeholder 3"/>
          <p:cNvSpPr>
            <a:spLocks noGrp="1"/>
          </p:cNvSpPr>
          <p:nvPr>
            <p:ph type="dt" sz="half" idx="2"/>
          </p:nvPr>
        </p:nvSpPr>
        <p:spPr/>
        <p:txBody>
          <a:bodyPr/>
          <a:lstStyle/>
          <a:p>
            <a:fld id="{535B3B41-2E1F-40FB-8308-AA0E18F0B9DC}" type="datetime1">
              <a:rPr lang="en-US" smtClean="0"/>
              <a:t>3/3/2015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62</a:t>
            </a:fld>
            <a:endParaRPr lang="en-US" dirty="0"/>
          </a:p>
        </p:txBody>
      </p:sp>
      <p:pic>
        <p:nvPicPr>
          <p:cNvPr id="7" name="Picture 6"/>
          <p:cNvPicPr>
            <a:picLocks noChangeAspect="1"/>
          </p:cNvPicPr>
          <p:nvPr/>
        </p:nvPicPr>
        <p:blipFill>
          <a:blip r:embed="rId2"/>
          <a:stretch>
            <a:fillRect/>
          </a:stretch>
        </p:blipFill>
        <p:spPr>
          <a:xfrm>
            <a:off x="373884" y="1640529"/>
            <a:ext cx="7739394" cy="4302309"/>
          </a:xfrm>
          <a:prstGeom prst="rect">
            <a:avLst/>
          </a:prstGeom>
          <a:ln>
            <a:solidFill>
              <a:schemeClr val="tx1"/>
            </a:solidFill>
          </a:ln>
        </p:spPr>
      </p:pic>
      <p:cxnSp>
        <p:nvCxnSpPr>
          <p:cNvPr id="9" name="Straight Arrow Connector 8"/>
          <p:cNvCxnSpPr/>
          <p:nvPr/>
        </p:nvCxnSpPr>
        <p:spPr>
          <a:xfrm flipH="1">
            <a:off x="603984" y="4857750"/>
            <a:ext cx="1053366" cy="555498"/>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24990" y="4547601"/>
            <a:ext cx="4632960" cy="923330"/>
          </a:xfrm>
          <a:prstGeom prst="rect">
            <a:avLst/>
          </a:prstGeom>
          <a:solidFill>
            <a:schemeClr val="accent2">
              <a:lumMod val="40000"/>
              <a:lumOff val="60000"/>
            </a:schemeClr>
          </a:solidFill>
          <a:ln>
            <a:solidFill>
              <a:schemeClr val="tx1"/>
            </a:solidFill>
          </a:ln>
        </p:spPr>
        <p:txBody>
          <a:bodyPr wrap="square" rtlCol="0">
            <a:spAutoFit/>
          </a:bodyPr>
          <a:lstStyle/>
          <a:p>
            <a:r>
              <a:rPr lang="en-US" b="1" dirty="0" smtClean="0"/>
              <a:t>Select Additional Student Information to  code the accommodations the student received for the inclusion in Data File</a:t>
            </a:r>
            <a:endParaRPr lang="en-US" b="1" dirty="0"/>
          </a:p>
        </p:txBody>
      </p:sp>
      <p:sp>
        <p:nvSpPr>
          <p:cNvPr id="17" name="TextBox 16"/>
          <p:cNvSpPr txBox="1"/>
          <p:nvPr/>
        </p:nvSpPr>
        <p:spPr>
          <a:xfrm>
            <a:off x="4831830" y="1767371"/>
            <a:ext cx="2469783" cy="2308324"/>
          </a:xfrm>
          <a:prstGeom prst="rect">
            <a:avLst/>
          </a:prstGeom>
          <a:solidFill>
            <a:schemeClr val="accent1">
              <a:lumMod val="60000"/>
              <a:lumOff val="40000"/>
            </a:schemeClr>
          </a:solidFill>
          <a:ln>
            <a:solidFill>
              <a:schemeClr val="tx1"/>
            </a:solidFill>
          </a:ln>
        </p:spPr>
        <p:txBody>
          <a:bodyPr wrap="square" rtlCol="0">
            <a:spAutoFit/>
          </a:bodyPr>
          <a:lstStyle/>
          <a:p>
            <a:r>
              <a:rPr lang="en-US" b="1" dirty="0" smtClean="0"/>
              <a:t>This screen in TAS is accessed from the Groups/Manage Students tab, Student List option, and then double clicking on the row with the selected students name.</a:t>
            </a:r>
            <a:endParaRPr lang="en-US" b="1" dirty="0"/>
          </a:p>
        </p:txBody>
      </p:sp>
      <p:sp>
        <p:nvSpPr>
          <p:cNvPr id="2" name="TextBox 1"/>
          <p:cNvSpPr txBox="1"/>
          <p:nvPr/>
        </p:nvSpPr>
        <p:spPr>
          <a:xfrm>
            <a:off x="1824990" y="1191068"/>
            <a:ext cx="4364795" cy="369332"/>
          </a:xfrm>
          <a:prstGeom prst="rect">
            <a:avLst/>
          </a:prstGeom>
          <a:noFill/>
        </p:spPr>
        <p:txBody>
          <a:bodyPr wrap="square" rtlCol="0">
            <a:spAutoFit/>
          </a:bodyPr>
          <a:lstStyle/>
          <a:p>
            <a:r>
              <a:rPr lang="en-US" b="1" dirty="0" smtClean="0"/>
              <a:t>Coding Accommodations in TAS for Data File</a:t>
            </a:r>
            <a:endParaRPr lang="en-US" b="1" dirty="0"/>
          </a:p>
        </p:txBody>
      </p:sp>
    </p:spTree>
    <p:extLst>
      <p:ext uri="{BB962C8B-B14F-4D97-AF65-F5344CB8AC3E}">
        <p14:creationId xmlns:p14="http://schemas.microsoft.com/office/powerpoint/2010/main" val="7016540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628D85E6-39A1-4704-846C-FD1797394CB9}" type="slidenum">
              <a:rPr lang="en-US" smtClean="0"/>
              <a:pPr>
                <a:defRPr/>
              </a:pPr>
              <a:t>63</a:t>
            </a:fld>
            <a:endParaRPr lang="en-US" dirty="0"/>
          </a:p>
        </p:txBody>
      </p:sp>
      <p:sp>
        <p:nvSpPr>
          <p:cNvPr id="11" name="Title 1"/>
          <p:cNvSpPr>
            <a:spLocks noGrp="1"/>
          </p:cNvSpPr>
          <p:nvPr>
            <p:ph type="title"/>
          </p:nvPr>
        </p:nvSpPr>
        <p:spPr>
          <a:xfrm>
            <a:off x="0" y="17338"/>
            <a:ext cx="4828032" cy="868362"/>
          </a:xfrm>
        </p:spPr>
        <p:txBody>
          <a:bodyPr>
            <a:normAutofit fontScale="90000"/>
          </a:bodyPr>
          <a:lstStyle/>
          <a:p>
            <a:pPr eaLnBrk="1" hangingPunct="1">
              <a:defRPr/>
            </a:pPr>
            <a:r>
              <a:rPr lang="en-US" sz="4000" dirty="0" smtClean="0">
                <a:solidFill>
                  <a:schemeClr val="accent6">
                    <a:lumMod val="50000"/>
                  </a:schemeClr>
                </a:solidFill>
              </a:rPr>
              <a:t>Pre-Administration</a:t>
            </a:r>
            <a:br>
              <a:rPr lang="en-US" sz="4000" dirty="0" smtClean="0">
                <a:solidFill>
                  <a:schemeClr val="accent6">
                    <a:lumMod val="50000"/>
                  </a:schemeClr>
                </a:solidFill>
              </a:rPr>
            </a:br>
            <a:r>
              <a:rPr lang="en-US" sz="2800" dirty="0" smtClean="0">
                <a:solidFill>
                  <a:schemeClr val="accent6">
                    <a:lumMod val="50000"/>
                  </a:schemeClr>
                </a:solidFill>
              </a:rPr>
              <a:t>Accommodations - Online</a:t>
            </a:r>
            <a:endParaRPr lang="en-US" sz="4000" dirty="0" smtClean="0">
              <a:solidFill>
                <a:schemeClr val="accent6">
                  <a:lumMod val="50000"/>
                </a:schemeClr>
              </a:solidFill>
            </a:endParaRPr>
          </a:p>
        </p:txBody>
      </p:sp>
      <p:pic>
        <p:nvPicPr>
          <p:cNvPr id="14" name="Picture 13"/>
          <p:cNvPicPr/>
          <p:nvPr/>
        </p:nvPicPr>
        <p:blipFill>
          <a:blip r:embed="rId3"/>
          <a:stretch>
            <a:fillRect/>
          </a:stretch>
        </p:blipFill>
        <p:spPr>
          <a:xfrm>
            <a:off x="438912" y="1444753"/>
            <a:ext cx="7638288" cy="4352544"/>
          </a:xfrm>
          <a:prstGeom prst="rect">
            <a:avLst/>
          </a:prstGeom>
        </p:spPr>
      </p:pic>
      <p:sp>
        <p:nvSpPr>
          <p:cNvPr id="5" name="TextBox 4"/>
          <p:cNvSpPr txBox="1"/>
          <p:nvPr/>
        </p:nvSpPr>
        <p:spPr>
          <a:xfrm>
            <a:off x="219456" y="5197132"/>
            <a:ext cx="3383280" cy="1200329"/>
          </a:xfrm>
          <a:prstGeom prst="rect">
            <a:avLst/>
          </a:prstGeom>
          <a:solidFill>
            <a:schemeClr val="accent6">
              <a:lumMod val="40000"/>
              <a:lumOff val="60000"/>
            </a:schemeClr>
          </a:solidFill>
          <a:ln>
            <a:solidFill>
              <a:schemeClr val="tx1"/>
            </a:solidFill>
          </a:ln>
        </p:spPr>
        <p:txBody>
          <a:bodyPr wrap="square" rtlCol="0">
            <a:spAutoFit/>
          </a:bodyPr>
          <a:lstStyle/>
          <a:p>
            <a:r>
              <a:rPr lang="en-US" b="1" dirty="0" smtClean="0"/>
              <a:t>This screen parallels the </a:t>
            </a:r>
            <a:r>
              <a:rPr lang="en-US" b="1" dirty="0" smtClean="0">
                <a:solidFill>
                  <a:srgbClr val="FF0000"/>
                </a:solidFill>
              </a:rPr>
              <a:t>For Teacher Use Only</a:t>
            </a:r>
            <a:r>
              <a:rPr lang="en-US" b="1" dirty="0" smtClean="0"/>
              <a:t> section of a Paper and Pencil </a:t>
            </a:r>
            <a:r>
              <a:rPr lang="en-US" b="1" i="1" dirty="0" smtClean="0"/>
              <a:t>Student Answer Document</a:t>
            </a:r>
            <a:endParaRPr lang="en-US" b="1" dirty="0"/>
          </a:p>
        </p:txBody>
      </p:sp>
      <p:sp>
        <p:nvSpPr>
          <p:cNvPr id="8" name="TextBox 7"/>
          <p:cNvSpPr txBox="1"/>
          <p:nvPr/>
        </p:nvSpPr>
        <p:spPr>
          <a:xfrm>
            <a:off x="219456" y="1819274"/>
            <a:ext cx="3749040" cy="1754326"/>
          </a:xfrm>
          <a:prstGeom prst="rect">
            <a:avLst/>
          </a:prstGeom>
          <a:solidFill>
            <a:schemeClr val="accent4">
              <a:lumMod val="40000"/>
              <a:lumOff val="60000"/>
            </a:schemeClr>
          </a:solidFill>
          <a:ln>
            <a:solidFill>
              <a:schemeClr val="tx1"/>
            </a:solidFill>
          </a:ln>
        </p:spPr>
        <p:txBody>
          <a:bodyPr wrap="square" rtlCol="0">
            <a:spAutoFit/>
          </a:bodyPr>
          <a:lstStyle/>
          <a:p>
            <a:r>
              <a:rPr lang="en-US" b="1" dirty="0" smtClean="0"/>
              <a:t>This entry is coded as a student with a Specific Learning Disability who tested with a Presentation Accommodation that is based on an IEP. This information will be included in the Data File</a:t>
            </a:r>
            <a:endParaRPr lang="en-US" b="1" dirty="0"/>
          </a:p>
        </p:txBody>
      </p:sp>
      <p:cxnSp>
        <p:nvCxnSpPr>
          <p:cNvPr id="16" name="Straight Arrow Connector 15"/>
          <p:cNvCxnSpPr/>
          <p:nvPr/>
        </p:nvCxnSpPr>
        <p:spPr>
          <a:xfrm flipH="1">
            <a:off x="2139696" y="3452085"/>
            <a:ext cx="128016" cy="384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803904" y="2430218"/>
            <a:ext cx="694944" cy="3495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02736" y="3452085"/>
            <a:ext cx="685800" cy="872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86098" y="1076741"/>
            <a:ext cx="4364795" cy="369332"/>
          </a:xfrm>
          <a:prstGeom prst="rect">
            <a:avLst/>
          </a:prstGeom>
          <a:noFill/>
        </p:spPr>
        <p:txBody>
          <a:bodyPr wrap="square" rtlCol="0">
            <a:spAutoFit/>
          </a:bodyPr>
          <a:lstStyle/>
          <a:p>
            <a:r>
              <a:rPr lang="en-US" b="1" dirty="0" smtClean="0"/>
              <a:t>Coding Accommodations in TAS for Data File</a:t>
            </a:r>
            <a:endParaRPr lang="en-US" b="1" dirty="0"/>
          </a:p>
        </p:txBody>
      </p:sp>
    </p:spTree>
    <p:extLst>
      <p:ext uri="{BB962C8B-B14F-4D97-AF65-F5344CB8AC3E}">
        <p14:creationId xmlns:p14="http://schemas.microsoft.com/office/powerpoint/2010/main" val="40216880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6709598" cy="1325563"/>
          </a:xfrm>
        </p:spPr>
        <p:txBody>
          <a:bodyPr>
            <a:normAutofit/>
          </a:bodyPr>
          <a:lstStyle/>
          <a:p>
            <a:pPr eaLnBrk="1" hangingPunct="1">
              <a:defRPr/>
            </a:pPr>
            <a:r>
              <a:rPr lang="en-US" sz="4000" dirty="0" smtClean="0">
                <a:solidFill>
                  <a:schemeClr val="accent6">
                    <a:lumMod val="50000"/>
                  </a:schemeClr>
                </a:solidFill>
              </a:rPr>
              <a:t>Test Administration</a:t>
            </a:r>
            <a:r>
              <a:rPr lang="en-US" sz="2800" dirty="0" smtClean="0">
                <a:solidFill>
                  <a:schemeClr val="accent6">
                    <a:lumMod val="50000"/>
                  </a:schemeClr>
                </a:solidFill>
              </a:rPr>
              <a:t/>
            </a:r>
            <a:br>
              <a:rPr lang="en-US" sz="2800" dirty="0" smtClean="0">
                <a:solidFill>
                  <a:schemeClr val="accent6">
                    <a:lumMod val="50000"/>
                  </a:schemeClr>
                </a:solidFill>
              </a:rPr>
            </a:br>
            <a:r>
              <a:rPr lang="en-US" sz="2800" dirty="0" smtClean="0">
                <a:solidFill>
                  <a:schemeClr val="accent6">
                    <a:lumMod val="50000"/>
                  </a:schemeClr>
                </a:solidFill>
              </a:rPr>
              <a:t>Testing Site and Test Materials</a:t>
            </a:r>
          </a:p>
        </p:txBody>
      </p:sp>
      <p:sp>
        <p:nvSpPr>
          <p:cNvPr id="4" name="Slide Number Placeholder 3"/>
          <p:cNvSpPr>
            <a:spLocks noGrp="1"/>
          </p:cNvSpPr>
          <p:nvPr>
            <p:ph type="sldNum" sz="quarter" idx="4"/>
          </p:nvPr>
        </p:nvSpPr>
        <p:spPr>
          <a:prstGeom prst="rect">
            <a:avLst/>
          </a:prstGeom>
        </p:spPr>
        <p:txBody>
          <a:bodyPr/>
          <a:lstStyle/>
          <a:p>
            <a:pPr>
              <a:defRPr/>
            </a:pPr>
            <a:fld id="{A880D58C-B1A1-4DB3-9974-EA3B699132F0}" type="slidenum">
              <a:rPr lang="en-US" smtClean="0"/>
              <a:pPr>
                <a:defRPr/>
              </a:pPr>
              <a:t>64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539722163"/>
              </p:ext>
            </p:extLst>
          </p:nvPr>
        </p:nvGraphicFramePr>
        <p:xfrm>
          <a:off x="316524" y="1565911"/>
          <a:ext cx="8686800" cy="4531360"/>
        </p:xfrm>
        <a:graphic>
          <a:graphicData uri="http://schemas.openxmlformats.org/drawingml/2006/table">
            <a:tbl>
              <a:tblPr firstRow="1" bandRow="1">
                <a:tableStyleId>{21E4AEA4-8DFA-4A89-87EB-49C32662AFE0}</a:tableStyleId>
              </a:tblPr>
              <a:tblGrid>
                <a:gridCol w="4343400"/>
                <a:gridCol w="4343400"/>
              </a:tblGrid>
              <a:tr h="370840">
                <a:tc>
                  <a:txBody>
                    <a:bodyPr/>
                    <a:lstStyle/>
                    <a:p>
                      <a:pPr algn="ctr"/>
                      <a:r>
                        <a:rPr lang="en-US" dirty="0" smtClean="0"/>
                        <a:t>Paper and Pencil</a:t>
                      </a:r>
                      <a:endParaRPr lang="en-US" dirty="0"/>
                    </a:p>
                  </a:txBody>
                  <a:tcPr/>
                </a:tc>
                <a:tc>
                  <a:txBody>
                    <a:bodyPr/>
                    <a:lstStyle/>
                    <a:p>
                      <a:pPr algn="ctr"/>
                      <a:r>
                        <a:rPr lang="en-US" dirty="0" smtClean="0"/>
                        <a:t>Online</a:t>
                      </a:r>
                      <a:endParaRPr lang="en-US" dirty="0"/>
                    </a:p>
                  </a:txBody>
                  <a:tcPr/>
                </a:tc>
              </a:tr>
              <a:tr h="32867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Remove or cover instructional materials that may prompt student responses</a:t>
                      </a:r>
                    </a:p>
                  </a:txBody>
                  <a:tcPr/>
                </a:tc>
                <a:tc hMerge="1">
                  <a:txBody>
                    <a:bodyPr/>
                    <a:lstStyle/>
                    <a:p>
                      <a:endParaRPr lang="en-US" dirty="0"/>
                    </a:p>
                  </a:txBody>
                  <a:tcPr/>
                </a:tc>
              </a:tr>
              <a:tr h="28701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Arrange seating to promote individual work</a:t>
                      </a:r>
                    </a:p>
                  </a:txBody>
                  <a:tcPr/>
                </a:tc>
                <a:tc hMerge="1">
                  <a:txBody>
                    <a:bodyPr/>
                    <a:lstStyle/>
                    <a:p>
                      <a:endParaRPr lang="en-US"/>
                    </a:p>
                  </a:txBody>
                  <a:tcPr/>
                </a:tc>
              </a:tr>
              <a:tr h="300226">
                <a:tc gridSpan="2">
                  <a:txBody>
                    <a:bodyPr/>
                    <a:lstStyle/>
                    <a:p>
                      <a:pPr algn="ctr" eaLnBrk="1" hangingPunct="1"/>
                      <a:r>
                        <a:rPr lang="en-US" sz="1800" dirty="0" smtClean="0"/>
                        <a:t>Post a sign on the outside of the classroom door:  </a:t>
                      </a:r>
                      <a:r>
                        <a:rPr lang="en-US" sz="1800" i="1" dirty="0" smtClean="0"/>
                        <a:t>Testing: Do Not Disturb</a:t>
                      </a:r>
                      <a:endParaRPr lang="en-US" sz="1800" dirty="0" smtClean="0"/>
                    </a:p>
                  </a:txBody>
                  <a:tcPr/>
                </a:tc>
                <a:tc hMerge="1">
                  <a:txBody>
                    <a:bodyPr/>
                    <a:lstStyle/>
                    <a:p>
                      <a:endParaRPr lang="en-US"/>
                    </a:p>
                  </a:txBody>
                  <a:tcPr/>
                </a:tc>
              </a:tr>
              <a:tr h="331722">
                <a:tc gridSpan="2">
                  <a:txBody>
                    <a:bodyPr/>
                    <a:lstStyle/>
                    <a:p>
                      <a:pPr algn="ctr" eaLnBrk="1" hangingPunct="1"/>
                      <a:r>
                        <a:rPr lang="en-US" sz="1800" dirty="0" smtClean="0"/>
                        <a:t>In addition to the Test Examiner, a proctor is required for 30 or more student</a:t>
                      </a:r>
                    </a:p>
                  </a:txBody>
                  <a:tcPr/>
                </a:tc>
                <a:tc hMerge="1">
                  <a:txBody>
                    <a:bodyPr/>
                    <a:lstStyle/>
                    <a:p>
                      <a:endParaRPr lang="en-US"/>
                    </a:p>
                  </a:txBody>
                  <a:tcPr/>
                </a:tc>
              </a:tr>
              <a:tr h="2541961">
                <a:tc>
                  <a:txBody>
                    <a:bodyPr/>
                    <a:lstStyle/>
                    <a:p>
                      <a:pPr eaLnBrk="1" hangingPunct="1"/>
                      <a:r>
                        <a:rPr lang="en-US" sz="1800" b="1" dirty="0" smtClean="0"/>
                        <a:t>Examiner Materials:</a:t>
                      </a:r>
                    </a:p>
                    <a:p>
                      <a:pPr marL="285750" lvl="0" indent="-176213" eaLnBrk="1" hangingPunct="1">
                        <a:buFont typeface="Arial" panose="020B0604020202020204" pitchFamily="34" charset="0"/>
                        <a:buChar char="•"/>
                      </a:pPr>
                      <a:r>
                        <a:rPr lang="en-US" sz="1700" i="0" baseline="0" dirty="0" smtClean="0"/>
                        <a:t>Class roster</a:t>
                      </a:r>
                      <a:endParaRPr lang="en-US" sz="1700" i="0" dirty="0" smtClean="0"/>
                    </a:p>
                    <a:p>
                      <a:pPr marL="285750" lvl="0" indent="-176213" eaLnBrk="1" hangingPunct="1">
                        <a:buFont typeface="Arial" panose="020B0604020202020204" pitchFamily="34" charset="0"/>
                        <a:buChar char="•"/>
                      </a:pPr>
                      <a:r>
                        <a:rPr lang="en-US" sz="1700" i="1" dirty="0" smtClean="0"/>
                        <a:t>Paper and Pencil Examiner’s Manual</a:t>
                      </a:r>
                    </a:p>
                    <a:p>
                      <a:pPr marL="285750" lvl="0" indent="-176213" eaLnBrk="1" hangingPunct="1">
                        <a:buFont typeface="Arial" panose="020B0604020202020204" pitchFamily="34" charset="0"/>
                        <a:buChar char="•"/>
                      </a:pPr>
                      <a:r>
                        <a:rPr lang="en-US" sz="1700" dirty="0" smtClean="0"/>
                        <a:t>Test Booklets and Answer sheets</a:t>
                      </a:r>
                    </a:p>
                    <a:p>
                      <a:pPr marL="285750" lvl="0" indent="-176213" eaLnBrk="1" hangingPunct="1">
                        <a:buFont typeface="Arial" panose="020B0604020202020204" pitchFamily="34" charset="0"/>
                        <a:buChar char="•"/>
                      </a:pPr>
                      <a:r>
                        <a:rPr lang="en-US" sz="1700" dirty="0" smtClean="0"/>
                        <a:t>Scratch paper for ELA Section 3 and Math</a:t>
                      </a:r>
                    </a:p>
                    <a:p>
                      <a:pPr marL="285750" lvl="0" indent="-176213" eaLnBrk="1" hangingPunct="1">
                        <a:buFont typeface="Arial" panose="020B0604020202020204" pitchFamily="34" charset="0"/>
                        <a:buChar char="•"/>
                      </a:pPr>
                      <a:r>
                        <a:rPr lang="en-US" sz="1700" dirty="0" smtClean="0"/>
                        <a:t>Calculators for Grades 6 – 8 Math</a:t>
                      </a:r>
                    </a:p>
                    <a:p>
                      <a:pPr marL="285750" lvl="0" indent="-176213" eaLnBrk="1" hangingPunct="1">
                        <a:buFont typeface="Arial" panose="020B0604020202020204" pitchFamily="34" charset="0"/>
                        <a:buChar char="•"/>
                      </a:pPr>
                      <a:r>
                        <a:rPr lang="en-US" sz="1700" dirty="0" smtClean="0"/>
                        <a:t>Two No.2 pencils with erasers per student</a:t>
                      </a:r>
                    </a:p>
                    <a:p>
                      <a:pPr marL="285750" lvl="0" indent="-176213" eaLnBrk="1" hangingPunct="1">
                        <a:buFont typeface="Arial" panose="020B0604020202020204" pitchFamily="34" charset="0"/>
                        <a:buChar char="•"/>
                      </a:pPr>
                      <a:r>
                        <a:rPr lang="en-US" sz="1700" dirty="0" smtClean="0"/>
                        <a:t>Timing device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Examiner Materials:</a:t>
                      </a:r>
                    </a:p>
                    <a:p>
                      <a:pPr marL="285750" lvl="0" indent="-176213" eaLnBrk="1" hangingPunct="1">
                        <a:buFont typeface="Arial" panose="020B0604020202020204" pitchFamily="34" charset="0"/>
                        <a:buChar char="•"/>
                      </a:pPr>
                      <a:r>
                        <a:rPr lang="en-US" sz="1700" i="0" baseline="0" dirty="0" smtClean="0"/>
                        <a:t>STA installed and tested</a:t>
                      </a:r>
                    </a:p>
                    <a:p>
                      <a:pPr marL="285750" lvl="0" indent="-176213" eaLnBrk="1" hangingPunct="1">
                        <a:buFont typeface="Arial" panose="020B0604020202020204" pitchFamily="34" charset="0"/>
                        <a:buChar char="•"/>
                      </a:pPr>
                      <a:r>
                        <a:rPr lang="en-US" sz="1700" i="0" baseline="0" dirty="0" smtClean="0"/>
                        <a:t>Class roster</a:t>
                      </a:r>
                      <a:endParaRPr lang="en-US" sz="1700" i="0" dirty="0" smtClean="0"/>
                    </a:p>
                    <a:p>
                      <a:pPr marL="285750" lvl="0" indent="-176213" eaLnBrk="1" hangingPunct="1">
                        <a:buFont typeface="Arial" panose="020B0604020202020204" pitchFamily="34" charset="0"/>
                        <a:buChar char="•"/>
                      </a:pPr>
                      <a:r>
                        <a:rPr lang="en-US" sz="1700" i="1" dirty="0" smtClean="0"/>
                        <a:t>Online Examiner’s Manual</a:t>
                      </a:r>
                    </a:p>
                    <a:p>
                      <a:pPr marL="292100" marR="0" lvl="0" indent="-184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1" baseline="0" dirty="0" smtClean="0"/>
                        <a:t>Individual and Summary Test Tickets</a:t>
                      </a:r>
                      <a:endParaRPr lang="en-US" sz="1700" i="1" dirty="0" smtClean="0"/>
                    </a:p>
                    <a:p>
                      <a:pPr marL="285750" lvl="0" indent="-176213" eaLnBrk="1" hangingPunct="1">
                        <a:buFont typeface="Arial" panose="020B0604020202020204" pitchFamily="34" charset="0"/>
                        <a:buChar char="•"/>
                      </a:pPr>
                      <a:r>
                        <a:rPr lang="en-US" sz="1700" dirty="0" smtClean="0"/>
                        <a:t>Scratch paper for ELA Section 3 and Math</a:t>
                      </a:r>
                    </a:p>
                    <a:p>
                      <a:pPr marL="285750" lvl="0" indent="-176213" eaLnBrk="1" hangingPunct="1">
                        <a:buFont typeface="Arial" panose="020B0604020202020204" pitchFamily="34" charset="0"/>
                        <a:buChar char="•"/>
                      </a:pPr>
                      <a:r>
                        <a:rPr lang="en-US" sz="1700" dirty="0" smtClean="0"/>
                        <a:t>Calculators for Grades 6 – 8 Math if students are to use handheld</a:t>
                      </a:r>
                      <a:r>
                        <a:rPr lang="en-US" sz="1700" baseline="0" dirty="0" smtClean="0"/>
                        <a:t> device</a:t>
                      </a:r>
                    </a:p>
                    <a:p>
                      <a:pPr marL="285750" lvl="0" indent="-176213" eaLnBrk="1" hangingPunct="1">
                        <a:buFont typeface="Arial" panose="020B0604020202020204" pitchFamily="34" charset="0"/>
                        <a:buChar char="•"/>
                      </a:pPr>
                      <a:r>
                        <a:rPr lang="en-US" sz="1700" dirty="0" smtClean="0"/>
                        <a:t>Two No.2 pencils with erasers per student</a:t>
                      </a:r>
                    </a:p>
                    <a:p>
                      <a:pPr marL="285750" lvl="0" indent="-176213" eaLnBrk="1" hangingPunct="1">
                        <a:buFont typeface="Arial" panose="020B0604020202020204" pitchFamily="34" charset="0"/>
                        <a:buChar char="•"/>
                      </a:pPr>
                      <a:r>
                        <a:rPr lang="en-US" sz="1700" dirty="0" smtClean="0"/>
                        <a:t>Timing device</a:t>
                      </a:r>
                    </a:p>
                  </a:txBody>
                  <a:tcPr/>
                </a:tc>
              </a:tr>
            </a:tbl>
          </a:graphicData>
        </a:graphic>
      </p:graphicFrame>
    </p:spTree>
    <p:extLst>
      <p:ext uri="{BB962C8B-B14F-4D97-AF65-F5344CB8AC3E}">
        <p14:creationId xmlns:p14="http://schemas.microsoft.com/office/powerpoint/2010/main" val="21928346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2116111" y="1252025"/>
            <a:ext cx="4553233" cy="717511"/>
          </a:xfrm>
        </p:spPr>
        <p:txBody>
          <a:bodyPr>
            <a:normAutofit/>
          </a:bodyPr>
          <a:lstStyle/>
          <a:p>
            <a:pPr algn="ctr"/>
            <a:r>
              <a:rPr lang="en-US" altLang="en-US" sz="2800" dirty="0" smtClean="0">
                <a:solidFill>
                  <a:schemeClr val="accent6">
                    <a:lumMod val="50000"/>
                  </a:schemeClr>
                </a:solidFill>
              </a:rPr>
              <a:t>Scratch Paper</a:t>
            </a:r>
          </a:p>
        </p:txBody>
      </p:sp>
      <p:sp>
        <p:nvSpPr>
          <p:cNvPr id="6147" name="Content Placeholder 2"/>
          <p:cNvSpPr>
            <a:spLocks noGrp="1"/>
          </p:cNvSpPr>
          <p:nvPr>
            <p:ph sz="half" idx="1"/>
          </p:nvPr>
        </p:nvSpPr>
        <p:spPr>
          <a:xfrm>
            <a:off x="2556925" y="2096838"/>
            <a:ext cx="3657600" cy="3142531"/>
          </a:xfrm>
          <a:ln>
            <a:solidFill>
              <a:srgbClr val="0000CC"/>
            </a:solidFill>
          </a:ln>
        </p:spPr>
        <p:txBody>
          <a:bodyPr/>
          <a:lstStyle/>
          <a:p>
            <a:pPr marL="0" indent="0" algn="ctr">
              <a:buFont typeface="Arial" charset="0"/>
              <a:buNone/>
              <a:defRPr/>
            </a:pPr>
            <a:r>
              <a:rPr lang="en-US" altLang="en-US" sz="2400" b="1" dirty="0" smtClean="0">
                <a:solidFill>
                  <a:srgbClr val="FF0000"/>
                </a:solidFill>
              </a:rPr>
              <a:t>EOG</a:t>
            </a:r>
          </a:p>
          <a:p>
            <a:pPr marL="0" indent="0">
              <a:buFont typeface="Arial" charset="0"/>
              <a:buNone/>
              <a:defRPr/>
            </a:pPr>
            <a:r>
              <a:rPr lang="en-US" altLang="en-US" sz="2000" dirty="0" smtClean="0"/>
              <a:t>Two sheets of blank scratch paper (including lined notebook paper) should be provided to students taking the following EOGs </a:t>
            </a:r>
            <a:r>
              <a:rPr lang="en-US" altLang="en-US" sz="2000" i="1" dirty="0" smtClean="0">
                <a:solidFill>
                  <a:srgbClr val="0000CC"/>
                </a:solidFill>
              </a:rPr>
              <a:t>regardless of administration mode</a:t>
            </a:r>
            <a:r>
              <a:rPr lang="en-US" altLang="en-US" sz="2000" dirty="0" smtClean="0"/>
              <a:t>:</a:t>
            </a:r>
          </a:p>
          <a:p>
            <a:pPr>
              <a:defRPr/>
            </a:pPr>
            <a:r>
              <a:rPr lang="en-US" altLang="en-US" sz="2000" dirty="0" smtClean="0"/>
              <a:t>Language Arts </a:t>
            </a:r>
            <a:r>
              <a:rPr lang="en-US" altLang="en-US" sz="2000" dirty="0">
                <a:solidFill>
                  <a:srgbClr val="FF0000"/>
                </a:solidFill>
              </a:rPr>
              <a:t>Section 3 only</a:t>
            </a:r>
          </a:p>
          <a:p>
            <a:pPr>
              <a:defRPr/>
            </a:pPr>
            <a:r>
              <a:rPr lang="en-US" altLang="en-US" sz="2000" dirty="0" smtClean="0"/>
              <a:t>Mathematics</a:t>
            </a:r>
          </a:p>
        </p:txBody>
      </p:sp>
      <p:sp>
        <p:nvSpPr>
          <p:cNvPr id="147461"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fld id="{7742BDED-63D7-40B2-BED8-3FA1FF50D25F}" type="slidenum">
              <a:rPr lang="en-US" altLang="en-US" sz="1200" smtClean="0">
                <a:solidFill>
                  <a:srgbClr val="000000"/>
                </a:solidFill>
              </a:rPr>
              <a:pPr fontAlgn="base">
                <a:spcBef>
                  <a:spcPct val="0"/>
                </a:spcBef>
                <a:spcAft>
                  <a:spcPct val="0"/>
                </a:spcAft>
                <a:buFontTx/>
                <a:buNone/>
              </a:pPr>
              <a:t>65</a:t>
            </a:fld>
            <a:endParaRPr lang="en-US" altLang="en-US" sz="1200" dirty="0" smtClean="0">
              <a:solidFill>
                <a:srgbClr val="000000"/>
              </a:solidFill>
            </a:endParaRPr>
          </a:p>
        </p:txBody>
      </p:sp>
      <p:sp>
        <p:nvSpPr>
          <p:cNvPr id="6" name="TextBox 5"/>
          <p:cNvSpPr txBox="1"/>
          <p:nvPr/>
        </p:nvSpPr>
        <p:spPr>
          <a:xfrm>
            <a:off x="2102107" y="5366671"/>
            <a:ext cx="4567237" cy="70788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000" b="1" dirty="0" smtClean="0">
                <a:solidFill>
                  <a:prstClr val="black"/>
                </a:solidFill>
              </a:rPr>
              <a:t>Graph paper is not allowable as scratch paper for the EOG</a:t>
            </a:r>
            <a:endParaRPr lang="en-US" sz="2000" b="1" dirty="0">
              <a:solidFill>
                <a:prstClr val="black"/>
              </a:solidFill>
            </a:endParaRPr>
          </a:p>
        </p:txBody>
      </p:sp>
      <p:sp>
        <p:nvSpPr>
          <p:cNvPr id="7" name="Rectangle 2"/>
          <p:cNvSpPr txBox="1">
            <a:spLocks noChangeArrowheads="1"/>
          </p:cNvSpPr>
          <p:nvPr/>
        </p:nvSpPr>
        <p:spPr>
          <a:xfrm>
            <a:off x="0" y="0"/>
            <a:ext cx="6073848" cy="1171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defRPr/>
            </a:pPr>
            <a:r>
              <a:rPr lang="en-US" sz="4000" dirty="0" smtClean="0">
                <a:solidFill>
                  <a:schemeClr val="accent6">
                    <a:lumMod val="50000"/>
                  </a:schemeClr>
                </a:solidFill>
              </a:rPr>
              <a:t>Test Administration</a:t>
            </a:r>
          </a:p>
          <a:p>
            <a:pPr>
              <a:defRPr/>
            </a:pPr>
            <a:r>
              <a:rPr lang="en-US" sz="2800" dirty="0" smtClean="0">
                <a:solidFill>
                  <a:schemeClr val="accent6">
                    <a:lumMod val="50000"/>
                  </a:schemeClr>
                </a:solidFill>
              </a:rPr>
              <a:t>Testing Site and Test Materials</a:t>
            </a:r>
          </a:p>
        </p:txBody>
      </p:sp>
    </p:spTree>
    <p:extLst>
      <p:ext uri="{BB962C8B-B14F-4D97-AF65-F5344CB8AC3E}">
        <p14:creationId xmlns:p14="http://schemas.microsoft.com/office/powerpoint/2010/main" val="38042446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1646235" y="1392702"/>
            <a:ext cx="5064056" cy="396708"/>
          </a:xfrm>
        </p:spPr>
        <p:txBody>
          <a:bodyPr>
            <a:normAutofit fontScale="90000"/>
          </a:bodyPr>
          <a:lstStyle/>
          <a:p>
            <a:pPr algn="ctr"/>
            <a:r>
              <a:rPr lang="en-US" altLang="en-US" sz="2800" dirty="0" smtClean="0">
                <a:solidFill>
                  <a:schemeClr val="accent6">
                    <a:lumMod val="50000"/>
                  </a:schemeClr>
                </a:solidFill>
              </a:rPr>
              <a:t>Calculator Policy  (EOG)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49784636"/>
              </p:ext>
            </p:extLst>
          </p:nvPr>
        </p:nvGraphicFramePr>
        <p:xfrm>
          <a:off x="228600" y="1807310"/>
          <a:ext cx="8729662" cy="2225048"/>
        </p:xfrm>
        <a:graphic>
          <a:graphicData uri="http://schemas.openxmlformats.org/drawingml/2006/table">
            <a:tbl>
              <a:tblPr firstRow="1" bandRow="1">
                <a:tableStyleId>{21E4AEA4-8DFA-4A89-87EB-49C32662AFE0}</a:tableStyleId>
              </a:tblPr>
              <a:tblGrid>
                <a:gridCol w="2182416"/>
                <a:gridCol w="3305461"/>
                <a:gridCol w="3241785"/>
              </a:tblGrid>
              <a:tr h="396240">
                <a:tc>
                  <a:txBody>
                    <a:bodyPr/>
                    <a:lstStyle/>
                    <a:p>
                      <a:pPr algn="ctr"/>
                      <a:r>
                        <a:rPr lang="en-US" sz="2000" dirty="0" smtClean="0"/>
                        <a:t>Content Area</a:t>
                      </a:r>
                      <a:endParaRPr lang="en-US" sz="2000" dirty="0"/>
                    </a:p>
                  </a:txBody>
                  <a:tcPr marT="45721" marB="45721"/>
                </a:tc>
                <a:tc>
                  <a:txBody>
                    <a:bodyPr/>
                    <a:lstStyle/>
                    <a:p>
                      <a:pPr algn="ctr"/>
                      <a:r>
                        <a:rPr lang="en-US" sz="2000" dirty="0" smtClean="0"/>
                        <a:t>Grade Level/Course</a:t>
                      </a:r>
                      <a:endParaRPr lang="en-US" sz="2000" dirty="0"/>
                    </a:p>
                  </a:txBody>
                  <a:tcPr marT="45721" marB="45721"/>
                </a:tc>
                <a:tc>
                  <a:txBody>
                    <a:bodyPr/>
                    <a:lstStyle/>
                    <a:p>
                      <a:pPr algn="ctr"/>
                      <a:r>
                        <a:rPr lang="en-US" sz="2000" dirty="0" smtClean="0"/>
                        <a:t>Type of Calculator Allowed</a:t>
                      </a:r>
                      <a:endParaRPr lang="en-US" sz="2000" dirty="0"/>
                    </a:p>
                  </a:txBody>
                  <a:tcPr marT="45721" marB="45721"/>
                </a:tc>
              </a:tr>
              <a:tr h="1036318">
                <a:tc rowSpan="3">
                  <a:txBody>
                    <a:bodyPr/>
                    <a:lstStyle/>
                    <a:p>
                      <a:pPr algn="ctr"/>
                      <a:r>
                        <a:rPr lang="en-US" sz="2000" dirty="0" smtClean="0"/>
                        <a:t>Mathematics</a:t>
                      </a:r>
                      <a:endParaRPr lang="en-US" sz="2000" dirty="0"/>
                    </a:p>
                  </a:txBody>
                  <a:tcPr marT="45721" marB="45721" anchor="ctr"/>
                </a:tc>
                <a:tc>
                  <a:txBody>
                    <a:bodyPr/>
                    <a:lstStyle/>
                    <a:p>
                      <a:r>
                        <a:rPr lang="en-US" sz="2000" dirty="0" smtClean="0"/>
                        <a:t>Grades 3 – 5 EOG</a:t>
                      </a:r>
                      <a:endParaRPr lang="en-US" sz="2000" dirty="0"/>
                    </a:p>
                  </a:txBody>
                  <a:tcPr marT="45721" marB="45721"/>
                </a:tc>
                <a:tc>
                  <a:txBody>
                    <a:bodyPr/>
                    <a:lstStyle/>
                    <a:p>
                      <a:r>
                        <a:rPr lang="en-US" sz="2000" dirty="0" smtClean="0"/>
                        <a:t>Not Allowed</a:t>
                      </a:r>
                    </a:p>
                    <a:p>
                      <a:r>
                        <a:rPr lang="en-US" sz="1400" dirty="0" smtClean="0"/>
                        <a:t>Only</a:t>
                      </a:r>
                      <a:r>
                        <a:rPr lang="en-US" sz="1400" baseline="0" dirty="0" smtClean="0"/>
                        <a:t> eligible students with the Conditional Accommodation of Use of Calculator may use a </a:t>
                      </a:r>
                      <a:r>
                        <a:rPr lang="en-US" sz="1400" i="0" baseline="0" dirty="0" smtClean="0">
                          <a:solidFill>
                            <a:schemeClr val="tx1"/>
                          </a:solidFill>
                        </a:rPr>
                        <a:t>Basic</a:t>
                      </a:r>
                      <a:r>
                        <a:rPr lang="en-US" sz="1400" i="0" baseline="30000" dirty="0" smtClean="0">
                          <a:solidFill>
                            <a:schemeClr val="tx1"/>
                          </a:solidFill>
                        </a:rPr>
                        <a:t>1 </a:t>
                      </a:r>
                      <a:r>
                        <a:rPr lang="en-US" sz="1400" baseline="0" dirty="0" smtClean="0"/>
                        <a:t>device</a:t>
                      </a:r>
                      <a:endParaRPr lang="en-US" sz="1400" i="0" baseline="0" dirty="0">
                        <a:solidFill>
                          <a:schemeClr val="tx1"/>
                        </a:solidFill>
                      </a:endParaRPr>
                    </a:p>
                  </a:txBody>
                  <a:tcPr marT="45721" marB="45721"/>
                </a:tc>
              </a:tr>
              <a:tr h="396240">
                <a:tc vMerge="1">
                  <a:txBody>
                    <a:bodyPr/>
                    <a:lstStyle/>
                    <a:p>
                      <a:endParaRPr lang="en-US" dirty="0"/>
                    </a:p>
                  </a:txBody>
                  <a:tcPr/>
                </a:tc>
                <a:tc>
                  <a:txBody>
                    <a:bodyPr/>
                    <a:lstStyle/>
                    <a:p>
                      <a:r>
                        <a:rPr lang="en-US" sz="2000" dirty="0" smtClean="0"/>
                        <a:t>Grade 6 EOG</a:t>
                      </a:r>
                      <a:endParaRPr lang="en-US" sz="2000" dirty="0"/>
                    </a:p>
                  </a:txBody>
                  <a:tcPr marT="45721" marB="45721"/>
                </a:tc>
                <a:tc>
                  <a:txBody>
                    <a:bodyPr/>
                    <a:lstStyle/>
                    <a:p>
                      <a:r>
                        <a:rPr lang="en-US" sz="2000" dirty="0" smtClean="0"/>
                        <a:t>Basic</a:t>
                      </a:r>
                      <a:r>
                        <a:rPr lang="en-US" sz="2000" baseline="30000" dirty="0" smtClean="0"/>
                        <a:t>1</a:t>
                      </a:r>
                      <a:endParaRPr lang="en-US" sz="2000" b="1" baseline="30000" dirty="0">
                        <a:solidFill>
                          <a:srgbClr val="FF0000"/>
                        </a:solidFill>
                      </a:endParaRPr>
                    </a:p>
                  </a:txBody>
                  <a:tcPr marT="45721" marB="45721"/>
                </a:tc>
              </a:tr>
              <a:tr h="396240">
                <a:tc vMerge="1">
                  <a:txBody>
                    <a:bodyPr/>
                    <a:lstStyle/>
                    <a:p>
                      <a:endParaRPr lang="en-US" dirty="0"/>
                    </a:p>
                  </a:txBody>
                  <a:tcPr/>
                </a:tc>
                <a:tc>
                  <a:txBody>
                    <a:bodyPr/>
                    <a:lstStyle/>
                    <a:p>
                      <a:r>
                        <a:rPr lang="en-US" sz="2000" dirty="0" smtClean="0"/>
                        <a:t>Grades 7 – 8 EOG</a:t>
                      </a:r>
                      <a:endParaRPr lang="en-US" sz="2000" dirty="0"/>
                    </a:p>
                  </a:txBody>
                  <a:tcPr marT="45721" marB="45721"/>
                </a:tc>
                <a:tc>
                  <a:txBody>
                    <a:bodyPr/>
                    <a:lstStyle/>
                    <a:p>
                      <a:r>
                        <a:rPr lang="en-US" sz="2000" dirty="0" smtClean="0"/>
                        <a:t>Scientific</a:t>
                      </a:r>
                      <a:r>
                        <a:rPr lang="en-US" sz="2000" baseline="30000" dirty="0" smtClean="0"/>
                        <a:t>2</a:t>
                      </a:r>
                      <a:r>
                        <a:rPr lang="en-US" sz="2000" dirty="0" smtClean="0"/>
                        <a:t> or Basic</a:t>
                      </a:r>
                      <a:r>
                        <a:rPr lang="en-US" sz="2000" baseline="30000" dirty="0" smtClean="0"/>
                        <a:t>1</a:t>
                      </a:r>
                      <a:endParaRPr lang="en-US" sz="2000" b="1" baseline="30000" dirty="0">
                        <a:solidFill>
                          <a:srgbClr val="FF0000"/>
                        </a:solidFill>
                      </a:endParaRPr>
                    </a:p>
                  </a:txBody>
                  <a:tcPr marT="45721" marB="45721"/>
                </a:tc>
              </a:tr>
            </a:tbl>
          </a:graphicData>
        </a:graphic>
      </p:graphicFrame>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FA79514A-0400-470D-8C2C-9021F061298D}" type="slidenum">
              <a:rPr lang="en-US" smtClean="0">
                <a:solidFill>
                  <a:prstClr val="white"/>
                </a:solidFill>
              </a:rPr>
              <a:pPr>
                <a:defRPr/>
              </a:pPr>
              <a:t>66</a:t>
            </a:fld>
            <a:endParaRPr lang="en-US" dirty="0">
              <a:solidFill>
                <a:prstClr val="white"/>
              </a:solidFill>
            </a:endParaRPr>
          </a:p>
        </p:txBody>
      </p:sp>
      <p:sp>
        <p:nvSpPr>
          <p:cNvPr id="6" name="TextBox 5"/>
          <p:cNvSpPr txBox="1"/>
          <p:nvPr/>
        </p:nvSpPr>
        <p:spPr>
          <a:xfrm>
            <a:off x="228601" y="4496725"/>
            <a:ext cx="8637587" cy="861774"/>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a:spAutoFit/>
          </a:bodyPr>
          <a:lstStyle/>
          <a:p>
            <a:pPr algn="r">
              <a:defRPr/>
            </a:pPr>
            <a:r>
              <a:rPr lang="en-US" sz="1600" b="1" baseline="30000" dirty="0">
                <a:solidFill>
                  <a:srgbClr val="FF0000"/>
                </a:solidFill>
              </a:rPr>
              <a:t>1</a:t>
            </a:r>
            <a:r>
              <a:rPr lang="en-US" sz="1600" dirty="0">
                <a:solidFill>
                  <a:prstClr val="black"/>
                </a:solidFill>
              </a:rPr>
              <a:t>Basic four-function calculator with square root and percentage </a:t>
            </a:r>
            <a:r>
              <a:rPr lang="en-US" sz="1600" dirty="0" smtClean="0">
                <a:solidFill>
                  <a:prstClr val="black"/>
                </a:solidFill>
              </a:rPr>
              <a:t>functions</a:t>
            </a:r>
            <a:endParaRPr lang="en-US" sz="1600" dirty="0">
              <a:solidFill>
                <a:prstClr val="black"/>
              </a:solidFill>
            </a:endParaRPr>
          </a:p>
          <a:p>
            <a:pPr algn="r">
              <a:defRPr/>
            </a:pPr>
            <a:r>
              <a:rPr lang="en-US" sz="1600" b="1" baseline="30000" dirty="0">
                <a:solidFill>
                  <a:srgbClr val="FF0000"/>
                </a:solidFill>
              </a:rPr>
              <a:t>2</a:t>
            </a:r>
            <a:r>
              <a:rPr lang="en-US" sz="1600" dirty="0">
                <a:solidFill>
                  <a:prstClr val="black"/>
                </a:solidFill>
              </a:rPr>
              <a:t>Scientific calculator with functionalities consistent with TI-30XS MV or similar </a:t>
            </a:r>
            <a:r>
              <a:rPr lang="en-US" sz="1600" dirty="0" smtClean="0">
                <a:solidFill>
                  <a:prstClr val="black"/>
                </a:solidFill>
              </a:rPr>
              <a:t>models</a:t>
            </a:r>
            <a:endParaRPr lang="en-US" sz="1600" dirty="0">
              <a:solidFill>
                <a:prstClr val="black"/>
              </a:solidFill>
            </a:endParaRPr>
          </a:p>
          <a:p>
            <a:pPr algn="r">
              <a:defRPr/>
            </a:pPr>
            <a:r>
              <a:rPr lang="en-US" sz="1600" b="1" baseline="30000" dirty="0">
                <a:solidFill>
                  <a:srgbClr val="FF0000"/>
                </a:solidFill>
              </a:rPr>
              <a:t>3</a:t>
            </a:r>
            <a:r>
              <a:rPr lang="en-US" sz="1600" dirty="0">
                <a:solidFill>
                  <a:prstClr val="black"/>
                </a:solidFill>
              </a:rPr>
              <a:t>Graphing calculator with functionalities consistent with TI-84 Plus SE or similar </a:t>
            </a:r>
            <a:r>
              <a:rPr lang="en-US" sz="1600" dirty="0" smtClean="0">
                <a:solidFill>
                  <a:prstClr val="black"/>
                </a:solidFill>
              </a:rPr>
              <a:t>models</a:t>
            </a:r>
            <a:endParaRPr lang="en-US" sz="1600" dirty="0">
              <a:solidFill>
                <a:prstClr val="black"/>
              </a:solidFill>
            </a:endParaRPr>
          </a:p>
        </p:txBody>
      </p:sp>
      <p:sp>
        <p:nvSpPr>
          <p:cNvPr id="8" name="TextBox 7"/>
          <p:cNvSpPr txBox="1"/>
          <p:nvPr/>
        </p:nvSpPr>
        <p:spPr>
          <a:xfrm>
            <a:off x="228601" y="5358499"/>
            <a:ext cx="8637586"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defRPr/>
            </a:pPr>
            <a:r>
              <a:rPr lang="en-US" altLang="en-US" sz="1600" dirty="0"/>
              <a:t>For the 2014-2015 school year, students who test online may use a hand-held calculator, in addition to the calculator provided </a:t>
            </a:r>
            <a:r>
              <a:rPr lang="en-US" altLang="en-US" sz="1600" dirty="0" smtClean="0"/>
              <a:t>online</a:t>
            </a:r>
            <a:endParaRPr lang="en-US" sz="1600" dirty="0" smtClean="0">
              <a:solidFill>
                <a:prstClr val="black"/>
              </a:solidFill>
            </a:endParaRPr>
          </a:p>
          <a:p>
            <a:pPr marL="285750" indent="-285750">
              <a:buFont typeface="Arial" panose="020B0604020202020204" pitchFamily="34" charset="0"/>
              <a:buChar char="•"/>
              <a:defRPr/>
            </a:pPr>
            <a:r>
              <a:rPr lang="en-US" sz="1600" dirty="0" smtClean="0">
                <a:solidFill>
                  <a:prstClr val="black"/>
                </a:solidFill>
              </a:rPr>
              <a:t>Calculators that graph or store text are not allowed for the EOG</a:t>
            </a:r>
          </a:p>
          <a:p>
            <a:pPr marL="285750" indent="-285750">
              <a:buFont typeface="Arial" panose="020B0604020202020204" pitchFamily="34" charset="0"/>
              <a:buChar char="•"/>
              <a:defRPr/>
            </a:pPr>
            <a:r>
              <a:rPr lang="en-US" sz="1600" dirty="0" smtClean="0">
                <a:solidFill>
                  <a:prstClr val="black"/>
                </a:solidFill>
              </a:rPr>
              <a:t>Calculators </a:t>
            </a:r>
            <a:r>
              <a:rPr lang="en-US" sz="1600" dirty="0">
                <a:solidFill>
                  <a:prstClr val="black"/>
                </a:solidFill>
              </a:rPr>
              <a:t>are </a:t>
            </a:r>
            <a:r>
              <a:rPr lang="en-US" sz="1600" u="sng" dirty="0">
                <a:solidFill>
                  <a:prstClr val="black"/>
                </a:solidFill>
              </a:rPr>
              <a:t>not</a:t>
            </a:r>
            <a:r>
              <a:rPr lang="en-US" sz="1600" dirty="0">
                <a:solidFill>
                  <a:prstClr val="black"/>
                </a:solidFill>
              </a:rPr>
              <a:t> permitted </a:t>
            </a:r>
            <a:r>
              <a:rPr lang="en-US" sz="1600" dirty="0" smtClean="0">
                <a:solidFill>
                  <a:prstClr val="black"/>
                </a:solidFill>
              </a:rPr>
              <a:t>on designated no-calculator </a:t>
            </a:r>
            <a:r>
              <a:rPr lang="en-US" sz="1600" dirty="0">
                <a:solidFill>
                  <a:prstClr val="black"/>
                </a:solidFill>
              </a:rPr>
              <a:t>sections of </a:t>
            </a:r>
            <a:r>
              <a:rPr lang="en-US" sz="1600" dirty="0" smtClean="0">
                <a:solidFill>
                  <a:prstClr val="black"/>
                </a:solidFill>
              </a:rPr>
              <a:t>the </a:t>
            </a:r>
            <a:r>
              <a:rPr lang="en-US" sz="1600" dirty="0">
                <a:solidFill>
                  <a:prstClr val="black"/>
                </a:solidFill>
              </a:rPr>
              <a:t>mathematics </a:t>
            </a:r>
            <a:r>
              <a:rPr lang="en-US" sz="1600" dirty="0" smtClean="0">
                <a:solidFill>
                  <a:prstClr val="black"/>
                </a:solidFill>
              </a:rPr>
              <a:t>test</a:t>
            </a:r>
            <a:endParaRPr lang="en-US" altLang="en-US" sz="1600" dirty="0"/>
          </a:p>
        </p:txBody>
      </p:sp>
      <p:sp>
        <p:nvSpPr>
          <p:cNvPr id="7" name="Rectangle 2"/>
          <p:cNvSpPr txBox="1">
            <a:spLocks noChangeArrowheads="1"/>
          </p:cNvSpPr>
          <p:nvPr/>
        </p:nvSpPr>
        <p:spPr>
          <a:xfrm>
            <a:off x="693" y="-87990"/>
            <a:ext cx="6034347" cy="11949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defRPr/>
            </a:pPr>
            <a:r>
              <a:rPr lang="en-US" sz="4000" dirty="0" smtClean="0">
                <a:solidFill>
                  <a:schemeClr val="accent6">
                    <a:lumMod val="50000"/>
                  </a:schemeClr>
                </a:solidFill>
              </a:rPr>
              <a:t>Test Administration</a:t>
            </a:r>
          </a:p>
          <a:p>
            <a:pPr>
              <a:defRPr/>
            </a:pPr>
            <a:r>
              <a:rPr lang="en-US" sz="2800" dirty="0" smtClean="0">
                <a:solidFill>
                  <a:schemeClr val="accent6">
                    <a:lumMod val="50000"/>
                  </a:schemeClr>
                </a:solidFill>
              </a:rPr>
              <a:t>Testing Site and Test Materials</a:t>
            </a:r>
          </a:p>
        </p:txBody>
      </p:sp>
    </p:spTree>
    <p:extLst>
      <p:ext uri="{BB962C8B-B14F-4D97-AF65-F5344CB8AC3E}">
        <p14:creationId xmlns:p14="http://schemas.microsoft.com/office/powerpoint/2010/main" val="19322037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65203"/>
            <a:ext cx="6639259" cy="1325563"/>
          </a:xfrm>
        </p:spPr>
        <p:txBody>
          <a:bodyPr>
            <a:normAutofit/>
          </a:bodyPr>
          <a:lstStyle/>
          <a:p>
            <a:r>
              <a:rPr lang="en-US" dirty="0" smtClean="0">
                <a:solidFill>
                  <a:schemeClr val="accent6">
                    <a:lumMod val="50000"/>
                  </a:schemeClr>
                </a:solidFill>
              </a:rPr>
              <a:t>Test Administration</a:t>
            </a:r>
            <a:br>
              <a:rPr lang="en-US" dirty="0" smtClean="0">
                <a:solidFill>
                  <a:schemeClr val="accent6">
                    <a:lumMod val="50000"/>
                  </a:schemeClr>
                </a:solidFill>
              </a:rPr>
            </a:br>
            <a:r>
              <a:rPr lang="en-US" sz="3100" dirty="0" smtClean="0">
                <a:solidFill>
                  <a:schemeClr val="accent6">
                    <a:lumMod val="50000"/>
                  </a:schemeClr>
                </a:solidFill>
              </a:rPr>
              <a:t>Administration Procedures</a:t>
            </a:r>
            <a:endParaRPr lang="en-US" sz="3100" dirty="0">
              <a:solidFill>
                <a:schemeClr val="accent6">
                  <a:lumMod val="50000"/>
                </a:schemeClr>
              </a:solidFill>
            </a:endParaRPr>
          </a:p>
        </p:txBody>
      </p:sp>
      <p:sp>
        <p:nvSpPr>
          <p:cNvPr id="8" name="Content Placeholder 7"/>
          <p:cNvSpPr>
            <a:spLocks noGrp="1"/>
          </p:cNvSpPr>
          <p:nvPr>
            <p:ph idx="1"/>
          </p:nvPr>
        </p:nvSpPr>
        <p:spPr/>
        <p:txBody>
          <a:bodyPr/>
          <a:lstStyle/>
          <a:p>
            <a:r>
              <a:rPr lang="en-US" dirty="0" smtClean="0"/>
              <a:t>On each day of testing students will report to testing sites and the SchTC will distribute testing materials to Examiners.</a:t>
            </a:r>
          </a:p>
          <a:p>
            <a:r>
              <a:rPr lang="en-US" dirty="0" smtClean="0"/>
              <a:t>Examiners should follow instructions for test administration received during the Examiner’s training and written in the </a:t>
            </a:r>
            <a:r>
              <a:rPr lang="en-US" i="1" dirty="0" smtClean="0"/>
              <a:t>Examiner’s Manual</a:t>
            </a:r>
          </a:p>
          <a:p>
            <a:r>
              <a:rPr lang="en-US" dirty="0" smtClean="0"/>
              <a:t>Examiners should report any testing irregularities to the SchTC or designee as soon as possible.</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3/3/2015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67</a:t>
            </a:fld>
            <a:endParaRPr lang="en-US" dirty="0"/>
          </a:p>
        </p:txBody>
      </p:sp>
    </p:spTree>
    <p:extLst>
      <p:ext uri="{BB962C8B-B14F-4D97-AF65-F5344CB8AC3E}">
        <p14:creationId xmlns:p14="http://schemas.microsoft.com/office/powerpoint/2010/main" val="14830545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6457950" cy="1392702"/>
          </a:xfrm>
        </p:spPr>
        <p:txBody>
          <a:bodyPr>
            <a:normAutofit/>
          </a:bodyPr>
          <a:lstStyle/>
          <a:p>
            <a:r>
              <a:rPr lang="en-US" sz="4000" dirty="0" smtClean="0">
                <a:solidFill>
                  <a:schemeClr val="accent6">
                    <a:lumMod val="50000"/>
                  </a:schemeClr>
                </a:solidFill>
              </a:rPr>
              <a:t>Test Administration</a:t>
            </a:r>
            <a:br>
              <a:rPr lang="en-US" sz="4000" dirty="0" smtClean="0">
                <a:solidFill>
                  <a:schemeClr val="accent6">
                    <a:lumMod val="50000"/>
                  </a:schemeClr>
                </a:solidFill>
              </a:rPr>
            </a:br>
            <a:r>
              <a:rPr lang="en-US" sz="2800" dirty="0" smtClean="0">
                <a:solidFill>
                  <a:schemeClr val="accent6">
                    <a:lumMod val="50000"/>
                  </a:schemeClr>
                </a:solidFill>
              </a:rPr>
              <a:t>Be Watchful</a:t>
            </a:r>
            <a:endParaRPr lang="en-US" sz="2800" dirty="0">
              <a:solidFill>
                <a:schemeClr val="accent6">
                  <a:lumMod val="50000"/>
                </a:schemeClr>
              </a:solidFill>
            </a:endParaRPr>
          </a:p>
        </p:txBody>
      </p:sp>
      <p:sp>
        <p:nvSpPr>
          <p:cNvPr id="4" name="Date Placeholder 3"/>
          <p:cNvSpPr>
            <a:spLocks noGrp="1"/>
          </p:cNvSpPr>
          <p:nvPr>
            <p:ph type="dt" sz="half" idx="2"/>
          </p:nvPr>
        </p:nvSpPr>
        <p:spPr/>
        <p:txBody>
          <a:bodyPr/>
          <a:lstStyle/>
          <a:p>
            <a:fld id="{4DAE6870-AD18-448A-9B2A-0EFE6DC7B06B}" type="datetime1">
              <a:rPr lang="en-US" smtClean="0"/>
              <a:t>3/3/2015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910279565"/>
              </p:ext>
            </p:extLst>
          </p:nvPr>
        </p:nvGraphicFramePr>
        <p:xfrm>
          <a:off x="158261" y="1535891"/>
          <a:ext cx="8212016" cy="5135592"/>
        </p:xfrm>
        <a:graphic>
          <a:graphicData uri="http://schemas.openxmlformats.org/drawingml/2006/table">
            <a:tbl>
              <a:tblPr firstRow="1" bandRow="1">
                <a:tableStyleId>{21E4AEA4-8DFA-4A89-87EB-49C32662AFE0}</a:tableStyleId>
              </a:tblPr>
              <a:tblGrid>
                <a:gridCol w="4640050"/>
                <a:gridCol w="3571966"/>
              </a:tblGrid>
              <a:tr h="373689">
                <a:tc>
                  <a:txBody>
                    <a:bodyPr/>
                    <a:lstStyle/>
                    <a:p>
                      <a:pPr algn="ctr"/>
                      <a:r>
                        <a:rPr lang="en-US" dirty="0" smtClean="0"/>
                        <a:t>Paper and Pencil</a:t>
                      </a:r>
                      <a:endParaRPr lang="en-US" dirty="0"/>
                    </a:p>
                  </a:txBody>
                  <a:tcPr/>
                </a:tc>
                <a:tc>
                  <a:txBody>
                    <a:bodyPr/>
                    <a:lstStyle/>
                    <a:p>
                      <a:pPr algn="ctr"/>
                      <a:r>
                        <a:rPr lang="en-US" dirty="0" smtClean="0"/>
                        <a:t>Online</a:t>
                      </a:r>
                      <a:endParaRPr lang="en-US" dirty="0"/>
                    </a:p>
                  </a:txBody>
                  <a:tcPr/>
                </a:tc>
              </a:tr>
              <a:tr h="889186">
                <a:tc gridSpan="2">
                  <a:txBody>
                    <a:bodyPr/>
                    <a:lstStyle/>
                    <a:p>
                      <a:pPr marL="0" indent="0" algn="ctr">
                        <a:buFont typeface="Arial" panose="020B0604020202020204" pitchFamily="34" charset="0"/>
                        <a:buNone/>
                      </a:pPr>
                      <a:r>
                        <a:rPr lang="en-US" baseline="0" dirty="0" smtClean="0"/>
                        <a:t>Glancing at a student’s answer document/test booklet/workstation display to confirm students are responding in the correct place is an acceptable practice while monitoring</a:t>
                      </a:r>
                    </a:p>
                  </a:txBody>
                  <a:tcPr/>
                </a:tc>
                <a:tc hMerge="1">
                  <a:txBody>
                    <a:bodyPr/>
                    <a:lstStyle/>
                    <a:p>
                      <a:endParaRPr lang="en-US"/>
                    </a:p>
                  </a:txBody>
                  <a:tcPr/>
                </a:tc>
              </a:tr>
              <a:tr h="701306">
                <a:tc gridSpan="2">
                  <a:txBody>
                    <a:bodyPr/>
                    <a:lstStyle/>
                    <a:p>
                      <a:pPr marL="0" indent="0" algn="ctr">
                        <a:buFont typeface="Arial" panose="020B0604020202020204" pitchFamily="34" charset="0"/>
                        <a:buNone/>
                      </a:pPr>
                      <a:r>
                        <a:rPr lang="en-US" dirty="0" smtClean="0"/>
                        <a:t>For Mathematics</a:t>
                      </a:r>
                      <a:r>
                        <a:rPr lang="en-US" baseline="0" dirty="0" smtClean="0"/>
                        <a:t> - i</a:t>
                      </a:r>
                      <a:r>
                        <a:rPr lang="en-US" dirty="0" smtClean="0"/>
                        <a:t>f</a:t>
                      </a:r>
                      <a:r>
                        <a:rPr lang="en-US" baseline="0" dirty="0" smtClean="0"/>
                        <a:t> the student is using a hand-held calculator be sure it is collected before the student moves to Section 1, Part 2 </a:t>
                      </a:r>
                      <a:r>
                        <a:rPr lang="en-US" baseline="0" dirty="0" smtClean="0">
                          <a:solidFill>
                            <a:schemeClr val="tx1"/>
                          </a:solidFill>
                        </a:rPr>
                        <a:t>(Grades 6-8). Refer </a:t>
                      </a:r>
                      <a:r>
                        <a:rPr lang="en-US" baseline="0" dirty="0" smtClean="0"/>
                        <a:t>to the related screenshots in Examiner Training</a:t>
                      </a:r>
                    </a:p>
                  </a:txBody>
                  <a:tcPr/>
                </a:tc>
                <a:tc hMerge="1">
                  <a:txBody>
                    <a:bodyPr/>
                    <a:lstStyle/>
                    <a:p>
                      <a:endParaRPr lang="en-US"/>
                    </a:p>
                  </a:txBody>
                  <a:tcPr/>
                </a:tc>
              </a:tr>
              <a:tr h="1750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ELA Section 3 – be sure students are</a:t>
                      </a:r>
                      <a:r>
                        <a:rPr lang="en-US" baseline="0" dirty="0" smtClean="0"/>
                        <a:t> writing the response to Item 60, the Extended Writing Task, in the correct response area.</a:t>
                      </a:r>
                      <a:r>
                        <a:rPr lang="en-US" dirty="0" smtClean="0"/>
                        <a:t> Refer</a:t>
                      </a:r>
                      <a:r>
                        <a:rPr lang="en-US" baseline="0" dirty="0" smtClean="0"/>
                        <a:t> to the  related screen shots in Examiner Training</a:t>
                      </a:r>
                      <a:r>
                        <a:rPr lang="en-US" baseline="0" dirty="0" smtClean="0">
                          <a:solidFill>
                            <a:schemeClr val="tx1"/>
                          </a:solidFill>
                        </a:rPr>
                        <a:t>. This is on the 8</a:t>
                      </a:r>
                      <a:r>
                        <a:rPr lang="en-US" baseline="30000" dirty="0" smtClean="0">
                          <a:solidFill>
                            <a:schemeClr val="tx1"/>
                          </a:solidFill>
                        </a:rPr>
                        <a:t>th</a:t>
                      </a:r>
                      <a:r>
                        <a:rPr lang="en-US" baseline="0" dirty="0" smtClean="0">
                          <a:solidFill>
                            <a:schemeClr val="tx1"/>
                          </a:solidFill>
                        </a:rPr>
                        <a:t> page of the answer document and Page 6 of the English/Language Arts section.</a:t>
                      </a:r>
                      <a:endParaRPr lang="en-US" dirty="0" smtClean="0">
                        <a:solidFill>
                          <a:schemeClr val="tx1"/>
                        </a:solidFill>
                      </a:endParaRPr>
                    </a:p>
                  </a:txBody>
                  <a:tcPr/>
                </a:tc>
                <a:tc>
                  <a:txBody>
                    <a:bodyPr/>
                    <a:lstStyle/>
                    <a:p>
                      <a:r>
                        <a:rPr lang="en-US" dirty="0" smtClean="0"/>
                        <a:t>For ELA section 3 – be sure</a:t>
                      </a:r>
                      <a:r>
                        <a:rPr lang="en-US" baseline="0" dirty="0" smtClean="0"/>
                        <a:t> students are completing item 60, the Extended Writing Task, in the correct response area. </a:t>
                      </a:r>
                      <a:r>
                        <a:rPr lang="en-US" dirty="0" smtClean="0"/>
                        <a:t>Refer to the related</a:t>
                      </a:r>
                      <a:r>
                        <a:rPr lang="en-US" baseline="0" dirty="0" smtClean="0"/>
                        <a:t> screenshots in Examiner Training of the online layout for  ELA Section 3</a:t>
                      </a:r>
                      <a:endParaRPr lang="en-US" dirty="0"/>
                    </a:p>
                  </a:txBody>
                  <a:tcPr/>
                </a:tc>
              </a:tr>
              <a:tr h="921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Monitor to be sure the student is in the correct section of the test booklet and answer document;</a:t>
                      </a:r>
                      <a:r>
                        <a:rPr lang="en-US" baseline="0" dirty="0" smtClean="0"/>
                        <a:t> no going ahead or going back</a:t>
                      </a:r>
                      <a:endParaRPr lang="en-US" dirty="0" smtClean="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6816823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07608" y="119264"/>
            <a:ext cx="5519470" cy="868362"/>
          </a:xfrm>
        </p:spPr>
        <p:txBody>
          <a:bodyPr>
            <a:normAutofit fontScale="90000"/>
          </a:bodyPr>
          <a:lstStyle/>
          <a:p>
            <a:pPr eaLnBrk="1" hangingPunct="1">
              <a:defRPr/>
            </a:pPr>
            <a:r>
              <a:rPr lang="en-US" sz="4000" dirty="0" smtClean="0">
                <a:solidFill>
                  <a:schemeClr val="accent6">
                    <a:lumMod val="50000"/>
                  </a:schemeClr>
                </a:solidFill>
              </a:rPr>
              <a:t/>
            </a:r>
            <a:br>
              <a:rPr lang="en-US" sz="4000" dirty="0" smtClean="0">
                <a:solidFill>
                  <a:schemeClr val="accent6">
                    <a:lumMod val="50000"/>
                  </a:schemeClr>
                </a:solidFill>
              </a:rPr>
            </a:br>
            <a:r>
              <a:rPr lang="en-US" dirty="0" smtClean="0">
                <a:solidFill>
                  <a:schemeClr val="accent6">
                    <a:lumMod val="50000"/>
                  </a:schemeClr>
                </a:solidFill>
              </a:rPr>
              <a:t>Test Administration</a:t>
            </a:r>
            <a:r>
              <a:rPr lang="en-US" sz="4000" dirty="0" smtClean="0">
                <a:solidFill>
                  <a:schemeClr val="accent6">
                    <a:lumMod val="50000"/>
                  </a:schemeClr>
                </a:solidFill>
              </a:rPr>
              <a:t/>
            </a:r>
            <a:br>
              <a:rPr lang="en-US" sz="4000" dirty="0" smtClean="0">
                <a:solidFill>
                  <a:schemeClr val="accent6">
                    <a:lumMod val="50000"/>
                  </a:schemeClr>
                </a:solidFill>
              </a:rPr>
            </a:br>
            <a:r>
              <a:rPr lang="en-US" sz="3100" dirty="0" smtClean="0">
                <a:solidFill>
                  <a:schemeClr val="accent6">
                    <a:lumMod val="50000"/>
                  </a:schemeClr>
                </a:solidFill>
              </a:rPr>
              <a:t>Irregularities</a:t>
            </a:r>
            <a:r>
              <a:rPr lang="en-US" sz="4000" dirty="0" smtClean="0">
                <a:solidFill>
                  <a:schemeClr val="accent6">
                    <a:lumMod val="50000"/>
                  </a:schemeClr>
                </a:solidFill>
              </a:rPr>
              <a:t/>
            </a:r>
            <a:br>
              <a:rPr lang="en-US" sz="4000" dirty="0" smtClean="0">
                <a:solidFill>
                  <a:schemeClr val="accent6">
                    <a:lumMod val="50000"/>
                  </a:schemeClr>
                </a:solidFill>
              </a:rPr>
            </a:br>
            <a:endParaRPr lang="en-US" sz="4000" dirty="0" smtClean="0">
              <a:solidFill>
                <a:schemeClr val="accent6">
                  <a:lumMod val="50000"/>
                </a:schemeClr>
              </a:solidFill>
            </a:endParaRPr>
          </a:p>
        </p:txBody>
      </p:sp>
      <p:sp>
        <p:nvSpPr>
          <p:cNvPr id="39939" name="Content Placeholder 2"/>
          <p:cNvSpPr>
            <a:spLocks noGrp="1"/>
          </p:cNvSpPr>
          <p:nvPr>
            <p:ph idx="1"/>
          </p:nvPr>
        </p:nvSpPr>
        <p:spPr>
          <a:xfrm>
            <a:off x="330591" y="1800455"/>
            <a:ext cx="8229600" cy="3422176"/>
          </a:xfrm>
        </p:spPr>
        <p:txBody>
          <a:bodyPr/>
          <a:lstStyle/>
          <a:p>
            <a:pPr eaLnBrk="1" hangingPunct="1"/>
            <a:r>
              <a:rPr lang="en-US" dirty="0" smtClean="0"/>
              <a:t>Events and circumstances, or departures from standardized testing procedures are </a:t>
            </a:r>
            <a:r>
              <a:rPr lang="en-US" i="1" u="sng" dirty="0" smtClean="0"/>
              <a:t>irregularities</a:t>
            </a:r>
            <a:endParaRPr lang="en-US" i="1" dirty="0" smtClean="0"/>
          </a:p>
          <a:p>
            <a:pPr lvl="1" eaLnBrk="1" hangingPunct="1"/>
            <a:r>
              <a:rPr lang="en-US" dirty="0" smtClean="0"/>
              <a:t>They may have an impact on student performance that is not possible to define</a:t>
            </a:r>
          </a:p>
          <a:p>
            <a:pPr lvl="1" eaLnBrk="1" hangingPunct="1"/>
            <a:r>
              <a:rPr lang="en-US" dirty="0" smtClean="0"/>
              <a:t>They are reported and student scores are flagged simply to say, “There is something different about the conditions under which this score was obtained</a:t>
            </a:r>
            <a:r>
              <a:rPr lang="en-US" i="1" dirty="0" smtClean="0"/>
              <a:t>. </a:t>
            </a:r>
            <a:r>
              <a:rPr lang="en-US" dirty="0" smtClean="0"/>
              <a:t>Use caution in interpreting the score.”</a:t>
            </a:r>
            <a:endParaRPr lang="en-US" i="1"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7A90A152-BCA7-4BA7-A94D-B4BC078F0687}" type="slidenum">
              <a:rPr lang="en-US" smtClean="0"/>
              <a:pPr>
                <a:defRPr/>
              </a:pPr>
              <a:t>69</a:t>
            </a:fld>
            <a:endParaRPr lang="en-US" dirty="0"/>
          </a:p>
        </p:txBody>
      </p:sp>
    </p:spTree>
    <p:extLst>
      <p:ext uri="{BB962C8B-B14F-4D97-AF65-F5344CB8AC3E}">
        <p14:creationId xmlns:p14="http://schemas.microsoft.com/office/powerpoint/2010/main" val="2421665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296" y="1202681"/>
            <a:ext cx="6655972" cy="976537"/>
          </a:xfrm>
        </p:spPr>
        <p:txBody>
          <a:bodyPr>
            <a:normAutofit/>
          </a:bodyPr>
          <a:lstStyle/>
          <a:p>
            <a:pPr algn="ctr"/>
            <a:r>
              <a:rPr lang="en-US" sz="3100" dirty="0" smtClean="0">
                <a:solidFill>
                  <a:schemeClr val="accent6">
                    <a:lumMod val="50000"/>
                  </a:schemeClr>
                </a:solidFill>
              </a:rPr>
              <a:t>Main Administration</a:t>
            </a:r>
            <a:r>
              <a:rPr lang="en-US" dirty="0" smtClean="0">
                <a:solidFill>
                  <a:schemeClr val="accent6">
                    <a:lumMod val="50000"/>
                  </a:schemeClr>
                </a:solidFill>
              </a:rPr>
              <a:t/>
            </a:r>
            <a:br>
              <a:rPr lang="en-US" dirty="0" smtClean="0">
                <a:solidFill>
                  <a:schemeClr val="accent6">
                    <a:lumMod val="50000"/>
                  </a:schemeClr>
                </a:solidFill>
              </a:rPr>
            </a:br>
            <a:r>
              <a:rPr lang="en-US" sz="2200" dirty="0" smtClean="0">
                <a:solidFill>
                  <a:schemeClr val="accent6">
                    <a:lumMod val="50000"/>
                  </a:schemeClr>
                </a:solidFill>
              </a:rPr>
              <a:t>Students to be tested and Makeup Testing</a:t>
            </a:r>
            <a:endParaRPr lang="en-US" sz="2200" dirty="0">
              <a:solidFill>
                <a:schemeClr val="accent6">
                  <a:lumMod val="50000"/>
                </a:schemeClr>
              </a:solidFill>
            </a:endParaRPr>
          </a:p>
        </p:txBody>
      </p:sp>
      <p:sp>
        <p:nvSpPr>
          <p:cNvPr id="7" name="Slide Number Placeholder 6"/>
          <p:cNvSpPr>
            <a:spLocks noGrp="1"/>
          </p:cNvSpPr>
          <p:nvPr>
            <p:ph type="sldNum" sz="quarter" idx="4"/>
          </p:nvPr>
        </p:nvSpPr>
        <p:spPr>
          <a:prstGeom prst="rect">
            <a:avLst/>
          </a:prstGeom>
        </p:spPr>
        <p:txBody>
          <a:bodyPr/>
          <a:lstStyle/>
          <a:p>
            <a:pPr>
              <a:defRPr/>
            </a:pPr>
            <a:fld id="{A4CEEE25-950A-4F68-96ED-2A5E3D64E83D}" type="slidenum">
              <a:rPr lang="en-US" smtClean="0"/>
              <a:pPr>
                <a:defRPr/>
              </a:pPr>
              <a:t>7</a:t>
            </a:fld>
            <a:endParaRPr lang="en-US" dirty="0"/>
          </a:p>
        </p:txBody>
      </p:sp>
      <p:sp>
        <p:nvSpPr>
          <p:cNvPr id="9218"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9222" name="Rectangle 3"/>
          <p:cNvSpPr>
            <a:spLocks noChangeArrowheads="1"/>
          </p:cNvSpPr>
          <p:nvPr/>
        </p:nvSpPr>
        <p:spPr bwMode="auto">
          <a:xfrm>
            <a:off x="279400" y="2323070"/>
            <a:ext cx="8483600" cy="353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ts val="0"/>
              </a:spcBef>
              <a:buFontTx/>
              <a:buChar char="•"/>
              <a:defRPr/>
            </a:pPr>
            <a:r>
              <a:rPr lang="en-US" sz="2200" dirty="0" smtClean="0"/>
              <a:t>Students to be Tested:</a:t>
            </a:r>
            <a:endParaRPr lang="en-US" sz="2200" dirty="0"/>
          </a:p>
          <a:p>
            <a:pPr marL="800100" lvl="1" indent="-342900">
              <a:lnSpc>
                <a:spcPct val="90000"/>
              </a:lnSpc>
              <a:spcBef>
                <a:spcPts val="0"/>
              </a:spcBef>
              <a:buFont typeface="Calibri" panose="020F0502020204030204" pitchFamily="34" charset="0"/>
              <a:buChar char="–"/>
              <a:defRPr/>
            </a:pPr>
            <a:r>
              <a:rPr lang="en-US" sz="2200" dirty="0"/>
              <a:t>Includes all students enrolled in grades 3 through 8, except for those </a:t>
            </a:r>
            <a:r>
              <a:rPr lang="en-US" sz="2200" dirty="0" smtClean="0"/>
              <a:t>participating in </a:t>
            </a:r>
            <a:r>
              <a:rPr lang="en-US" sz="2200" dirty="0"/>
              <a:t>the </a:t>
            </a:r>
            <a:r>
              <a:rPr lang="en-US" sz="2200" dirty="0" smtClean="0"/>
              <a:t>GAA or who have an EL deferment for English Language Arts and Social Studies. EL deferred students MUST have participated in the 2015 ACCESS for ELLs.</a:t>
            </a:r>
          </a:p>
          <a:p>
            <a:pPr marL="342900" indent="-342900">
              <a:lnSpc>
                <a:spcPct val="90000"/>
              </a:lnSpc>
              <a:buFont typeface="Arial" panose="020B0604020202020204" pitchFamily="34" charset="0"/>
              <a:buChar char="•"/>
              <a:defRPr/>
            </a:pPr>
            <a:r>
              <a:rPr lang="en-US" sz="2200" dirty="0" smtClean="0"/>
              <a:t>Make-up Testing:</a:t>
            </a:r>
          </a:p>
          <a:p>
            <a:pPr marL="742950" lvl="1" indent="-285750">
              <a:lnSpc>
                <a:spcPct val="90000"/>
              </a:lnSpc>
              <a:buFontTx/>
              <a:buChar char="–"/>
              <a:defRPr/>
            </a:pPr>
            <a:r>
              <a:rPr lang="en-US" sz="2200" dirty="0" smtClean="0"/>
              <a:t>Make-up </a:t>
            </a:r>
            <a:r>
              <a:rPr lang="en-US" sz="2200" dirty="0"/>
              <a:t>tests </a:t>
            </a:r>
            <a:r>
              <a:rPr lang="en-US" sz="2200" dirty="0" smtClean="0"/>
              <a:t>must be </a:t>
            </a:r>
            <a:r>
              <a:rPr lang="en-US" sz="2200" dirty="0"/>
              <a:t>given within the system’s scheduled </a:t>
            </a:r>
            <a:r>
              <a:rPr lang="en-US" sz="2200" dirty="0" smtClean="0"/>
              <a:t>local administration window; the last day of the local window should be scheduled as a makeup day.</a:t>
            </a:r>
            <a:endParaRPr lang="en-US" sz="2200" dirty="0"/>
          </a:p>
          <a:p>
            <a:pPr marL="742950" lvl="1" indent="-285750">
              <a:lnSpc>
                <a:spcPct val="90000"/>
              </a:lnSpc>
              <a:spcAft>
                <a:spcPts val="1200"/>
              </a:spcAft>
              <a:buFontTx/>
              <a:buChar char="–"/>
              <a:defRPr/>
            </a:pPr>
            <a:r>
              <a:rPr lang="en-US" sz="2200" dirty="0" smtClean="0"/>
              <a:t>No makeup testing required outside </a:t>
            </a:r>
            <a:r>
              <a:rPr lang="en-US" sz="2200" dirty="0"/>
              <a:t>of the system’s scheduled </a:t>
            </a:r>
            <a:r>
              <a:rPr lang="en-US" sz="2200" dirty="0" smtClean="0"/>
              <a:t>window</a:t>
            </a:r>
            <a:endParaRPr lang="en-US" sz="2200" dirty="0"/>
          </a:p>
        </p:txBody>
      </p:sp>
      <p:sp>
        <p:nvSpPr>
          <p:cNvPr id="6" name="Title 1"/>
          <p:cNvSpPr txBox="1">
            <a:spLocks/>
          </p:cNvSpPr>
          <p:nvPr/>
        </p:nvSpPr>
        <p:spPr>
          <a:xfrm>
            <a:off x="0" y="69883"/>
            <a:ext cx="5029200" cy="988946"/>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nSpc>
                <a:spcPct val="120000"/>
              </a:lnSpc>
            </a:pPr>
            <a:r>
              <a:rPr lang="en-US" sz="6700" dirty="0" smtClean="0">
                <a:solidFill>
                  <a:schemeClr val="accent6">
                    <a:lumMod val="50000"/>
                  </a:schemeClr>
                </a:solidFill>
              </a:rPr>
              <a:t>Georgia Milestones</a:t>
            </a: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chemeClr val="accent6">
                    <a:lumMod val="50000"/>
                  </a:schemeClr>
                </a:solidFill>
              </a:rPr>
              <a:t>EOG Overview</a:t>
            </a:r>
            <a:endParaRPr lang="en-US" dirty="0">
              <a:solidFill>
                <a:schemeClr val="accent6">
                  <a:lumMod val="50000"/>
                </a:schemeClr>
              </a:solidFill>
            </a:endParaRPr>
          </a:p>
        </p:txBody>
      </p:sp>
    </p:spTree>
    <p:extLst>
      <p:ext uri="{BB962C8B-B14F-4D97-AF65-F5344CB8AC3E}">
        <p14:creationId xmlns:p14="http://schemas.microsoft.com/office/powerpoint/2010/main" val="47045434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a:defRPr/>
            </a:pPr>
            <a:fld id="{ED77B751-9B5D-4DA3-9C24-B22EF449AAE6}" type="slidenum">
              <a:rPr lang="en-US" smtClean="0"/>
              <a:pPr>
                <a:defRPr/>
              </a:pPr>
              <a:t>70</a:t>
            </a:fld>
            <a:endParaRPr lang="en-US" dirty="0"/>
          </a:p>
        </p:txBody>
      </p:sp>
      <p:sp>
        <p:nvSpPr>
          <p:cNvPr id="40963" name="Rectangle 3"/>
          <p:cNvSpPr>
            <a:spLocks noGrp="1" noChangeArrowheads="1"/>
          </p:cNvSpPr>
          <p:nvPr>
            <p:ph type="body" idx="4294967295"/>
          </p:nvPr>
        </p:nvSpPr>
        <p:spPr>
          <a:xfrm>
            <a:off x="107608" y="1682823"/>
            <a:ext cx="8229600" cy="3951287"/>
          </a:xfrm>
        </p:spPr>
        <p:txBody>
          <a:bodyPr>
            <a:normAutofit/>
          </a:bodyPr>
          <a:lstStyle/>
          <a:p>
            <a:pPr eaLnBrk="1" hangingPunct="1">
              <a:lnSpc>
                <a:spcPct val="80000"/>
              </a:lnSpc>
            </a:pPr>
            <a:r>
              <a:rPr lang="en-US" sz="2400" dirty="0" smtClean="0"/>
              <a:t>All test administration irregularities must be reported by Examiners to the School Test Coordinator</a:t>
            </a:r>
          </a:p>
          <a:p>
            <a:pPr eaLnBrk="1" hangingPunct="1">
              <a:lnSpc>
                <a:spcPct val="80000"/>
              </a:lnSpc>
            </a:pPr>
            <a:r>
              <a:rPr lang="en-US" sz="2400" dirty="0" smtClean="0"/>
              <a:t>The School Test Coordinator sends irregularities to the System Test Coordinator for verification and to obtain the correct code</a:t>
            </a:r>
          </a:p>
          <a:p>
            <a:pPr eaLnBrk="1" hangingPunct="1">
              <a:lnSpc>
                <a:spcPct val="80000"/>
              </a:lnSpc>
            </a:pPr>
            <a:r>
              <a:rPr lang="en-US" sz="2400" dirty="0" smtClean="0"/>
              <a:t>The System Test Coordinator contacts the GaDOE immediately for direction</a:t>
            </a:r>
          </a:p>
          <a:p>
            <a:pPr eaLnBrk="1" hangingPunct="1">
              <a:lnSpc>
                <a:spcPct val="80000"/>
              </a:lnSpc>
            </a:pPr>
            <a:r>
              <a:rPr lang="en-US" sz="2400" dirty="0" smtClean="0"/>
              <a:t>If instructed to do so by GaDOE, the System Test Coordinator will investigate and complete the Testing Irregularities Documentation Form provided online on the MyGaDOE Portal</a:t>
            </a:r>
          </a:p>
          <a:p>
            <a:pPr eaLnBrk="1" hangingPunct="1">
              <a:lnSpc>
                <a:spcPct val="80000"/>
              </a:lnSpc>
            </a:pPr>
            <a:r>
              <a:rPr lang="en-US" sz="2400" dirty="0" smtClean="0"/>
              <a:t>Improperly coded irregularities may default to the holding of test scores</a:t>
            </a:r>
          </a:p>
        </p:txBody>
      </p:sp>
      <p:sp>
        <p:nvSpPr>
          <p:cNvPr id="6" name="Title 1"/>
          <p:cNvSpPr>
            <a:spLocks noGrp="1"/>
          </p:cNvSpPr>
          <p:nvPr>
            <p:ph type="title"/>
          </p:nvPr>
        </p:nvSpPr>
        <p:spPr>
          <a:xfrm>
            <a:off x="107608" y="119264"/>
            <a:ext cx="5519470" cy="868362"/>
          </a:xfrm>
        </p:spPr>
        <p:txBody>
          <a:bodyPr>
            <a:normAutofit fontScale="90000"/>
          </a:bodyPr>
          <a:lstStyle/>
          <a:p>
            <a:pPr eaLnBrk="1" hangingPunct="1">
              <a:defRPr/>
            </a:pPr>
            <a:r>
              <a:rPr lang="en-US" sz="4000" dirty="0" smtClean="0">
                <a:solidFill>
                  <a:schemeClr val="accent6">
                    <a:lumMod val="50000"/>
                  </a:schemeClr>
                </a:solidFill>
              </a:rPr>
              <a:t/>
            </a:r>
            <a:br>
              <a:rPr lang="en-US" sz="4000" dirty="0" smtClean="0">
                <a:solidFill>
                  <a:schemeClr val="accent6">
                    <a:lumMod val="50000"/>
                  </a:schemeClr>
                </a:solidFill>
              </a:rPr>
            </a:br>
            <a:r>
              <a:rPr lang="en-US" dirty="0" smtClean="0">
                <a:solidFill>
                  <a:schemeClr val="accent6">
                    <a:lumMod val="50000"/>
                  </a:schemeClr>
                </a:solidFill>
              </a:rPr>
              <a:t>Test Administration</a:t>
            </a:r>
            <a:r>
              <a:rPr lang="en-US" sz="4000" dirty="0" smtClean="0">
                <a:solidFill>
                  <a:schemeClr val="accent6">
                    <a:lumMod val="50000"/>
                  </a:schemeClr>
                </a:solidFill>
              </a:rPr>
              <a:t/>
            </a:r>
            <a:br>
              <a:rPr lang="en-US" sz="4000" dirty="0" smtClean="0">
                <a:solidFill>
                  <a:schemeClr val="accent6">
                    <a:lumMod val="50000"/>
                  </a:schemeClr>
                </a:solidFill>
              </a:rPr>
            </a:br>
            <a:r>
              <a:rPr lang="en-US" sz="3100" dirty="0" smtClean="0">
                <a:solidFill>
                  <a:schemeClr val="accent6">
                    <a:lumMod val="50000"/>
                  </a:schemeClr>
                </a:solidFill>
              </a:rPr>
              <a:t>Irregularities</a:t>
            </a:r>
            <a:r>
              <a:rPr lang="en-US" sz="4000" dirty="0" smtClean="0">
                <a:solidFill>
                  <a:schemeClr val="accent6">
                    <a:lumMod val="50000"/>
                  </a:schemeClr>
                </a:solidFill>
              </a:rPr>
              <a:t/>
            </a:r>
            <a:br>
              <a:rPr lang="en-US" sz="4000" dirty="0" smtClean="0">
                <a:solidFill>
                  <a:schemeClr val="accent6">
                    <a:lumMod val="50000"/>
                  </a:schemeClr>
                </a:solidFill>
              </a:rPr>
            </a:br>
            <a:endParaRPr lang="en-US" sz="4000" dirty="0" smtClean="0">
              <a:solidFill>
                <a:schemeClr val="accent6">
                  <a:lumMod val="50000"/>
                </a:schemeClr>
              </a:solidFill>
            </a:endParaRPr>
          </a:p>
        </p:txBody>
      </p:sp>
    </p:spTree>
    <p:extLst>
      <p:ext uri="{BB962C8B-B14F-4D97-AF65-F5344CB8AC3E}">
        <p14:creationId xmlns:p14="http://schemas.microsoft.com/office/powerpoint/2010/main" val="6731751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12542" y="0"/>
            <a:ext cx="5974365" cy="1587689"/>
          </a:xfrm>
        </p:spPr>
        <p:txBody>
          <a:bodyPr>
            <a:normAutofit/>
          </a:bodyPr>
          <a:lstStyle/>
          <a:p>
            <a:pPr eaLnBrk="1" hangingPunct="1">
              <a:defRPr/>
            </a:pPr>
            <a:r>
              <a:rPr lang="en-US" dirty="0" smtClean="0">
                <a:solidFill>
                  <a:schemeClr val="accent6">
                    <a:lumMod val="50000"/>
                  </a:schemeClr>
                </a:solidFill>
              </a:rPr>
              <a:t>Test Administration</a:t>
            </a:r>
            <a:r>
              <a:rPr lang="en-US" sz="4000" dirty="0" smtClean="0">
                <a:solidFill>
                  <a:schemeClr val="accent6">
                    <a:lumMod val="50000"/>
                  </a:schemeClr>
                </a:solidFill>
              </a:rPr>
              <a:t/>
            </a:r>
            <a:br>
              <a:rPr lang="en-US" sz="4000" dirty="0" smtClean="0">
                <a:solidFill>
                  <a:schemeClr val="accent6">
                    <a:lumMod val="50000"/>
                  </a:schemeClr>
                </a:solidFill>
              </a:rPr>
            </a:br>
            <a:r>
              <a:rPr lang="en-US" sz="3100" dirty="0" smtClean="0">
                <a:solidFill>
                  <a:schemeClr val="accent6">
                    <a:lumMod val="50000"/>
                  </a:schemeClr>
                </a:solidFill>
              </a:rPr>
              <a:t>Irregularities - Coding</a:t>
            </a:r>
          </a:p>
        </p:txBody>
      </p:sp>
      <p:sp>
        <p:nvSpPr>
          <p:cNvPr id="41987" name="Content Placeholder 2"/>
          <p:cNvSpPr>
            <a:spLocks noGrp="1"/>
          </p:cNvSpPr>
          <p:nvPr>
            <p:ph idx="1"/>
          </p:nvPr>
        </p:nvSpPr>
        <p:spPr>
          <a:xfrm>
            <a:off x="300256" y="2043010"/>
            <a:ext cx="8229600" cy="3277737"/>
          </a:xfrm>
        </p:spPr>
        <p:txBody>
          <a:bodyPr>
            <a:normAutofit/>
          </a:bodyPr>
          <a:lstStyle/>
          <a:p>
            <a:pPr marL="0" indent="0" algn="ctr" eaLnBrk="1" hangingPunct="1">
              <a:buNone/>
            </a:pPr>
            <a:r>
              <a:rPr lang="en-US" sz="3200" b="1" dirty="0" smtClean="0"/>
              <a:t>Irregularity (IR)</a:t>
            </a:r>
          </a:p>
          <a:p>
            <a:pPr eaLnBrk="1" hangingPunct="1"/>
            <a:r>
              <a:rPr lang="en-US" sz="3200" dirty="0" smtClean="0"/>
              <a:t>Irregularities in Test Administration:</a:t>
            </a:r>
          </a:p>
          <a:p>
            <a:pPr lvl="1" eaLnBrk="1" hangingPunct="1">
              <a:buFont typeface="Arial" charset="0"/>
              <a:buChar char="•"/>
            </a:pPr>
            <a:r>
              <a:rPr lang="en-US" sz="3200" dirty="0" smtClean="0"/>
              <a:t>Materials being distributed inappropriately</a:t>
            </a:r>
          </a:p>
          <a:p>
            <a:pPr lvl="1" eaLnBrk="1" hangingPunct="1">
              <a:buFont typeface="Arial" charset="0"/>
              <a:buChar char="•"/>
            </a:pPr>
            <a:r>
              <a:rPr lang="en-US" sz="3200" dirty="0" smtClean="0"/>
              <a:t>Directions not being followed</a:t>
            </a:r>
          </a:p>
          <a:p>
            <a:pPr lvl="1" eaLnBrk="1" hangingPunct="1">
              <a:buFont typeface="Arial" charset="0"/>
              <a:buChar char="•"/>
            </a:pPr>
            <a:r>
              <a:rPr lang="en-US" sz="3200" dirty="0" smtClean="0"/>
              <a:t>Improper monitoring of test administration</a:t>
            </a:r>
          </a:p>
          <a:p>
            <a:pPr lvl="1" eaLnBrk="1" hangingPunct="1">
              <a:buFont typeface="Arial" charset="0"/>
              <a:buChar char="•"/>
            </a:pPr>
            <a:r>
              <a:rPr lang="en-US" sz="3200" dirty="0" smtClean="0"/>
              <a:t>Student “going ahead” or “going back”</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36DFB9E9-EBB6-4056-B1DA-AF35FB164A08}" type="slidenum">
              <a:rPr lang="en-US" smtClean="0"/>
              <a:pPr>
                <a:defRPr/>
              </a:pPr>
              <a:t>71</a:t>
            </a:fld>
            <a:endParaRPr lang="en-US" dirty="0"/>
          </a:p>
        </p:txBody>
      </p:sp>
    </p:spTree>
    <p:extLst>
      <p:ext uri="{BB962C8B-B14F-4D97-AF65-F5344CB8AC3E}">
        <p14:creationId xmlns:p14="http://schemas.microsoft.com/office/powerpoint/2010/main" val="21409591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410817" y="1587689"/>
            <a:ext cx="7971183" cy="3992563"/>
          </a:xfrm>
        </p:spPr>
        <p:txBody>
          <a:bodyPr>
            <a:normAutofit fontScale="92500"/>
          </a:bodyPr>
          <a:lstStyle/>
          <a:p>
            <a:pPr marL="0" indent="0" algn="ctr" eaLnBrk="1" hangingPunct="1">
              <a:buNone/>
            </a:pPr>
            <a:r>
              <a:rPr lang="en-US" sz="3600" b="1" dirty="0" smtClean="0"/>
              <a:t>Invalidation (IV)</a:t>
            </a:r>
          </a:p>
          <a:p>
            <a:pPr eaLnBrk="1" hangingPunct="1"/>
            <a:r>
              <a:rPr lang="en-US" sz="3600" dirty="0" smtClean="0"/>
              <a:t>Some irregularities are so serious that they result in invalidation of student scores </a:t>
            </a:r>
          </a:p>
          <a:p>
            <a:pPr lvl="1" eaLnBrk="1" hangingPunct="1">
              <a:buFont typeface="Arial" charset="0"/>
              <a:buChar char="•"/>
            </a:pPr>
            <a:r>
              <a:rPr lang="en-US" sz="3200" dirty="0" smtClean="0"/>
              <a:t>Content being disclosed, coached, or distributed</a:t>
            </a:r>
          </a:p>
          <a:p>
            <a:pPr lvl="1" eaLnBrk="1" hangingPunct="1">
              <a:buFont typeface="Arial" charset="0"/>
              <a:buChar char="•"/>
            </a:pPr>
            <a:r>
              <a:rPr lang="en-US" sz="3200" dirty="0" smtClean="0"/>
              <a:t>Cheating</a:t>
            </a:r>
          </a:p>
          <a:p>
            <a:pPr lvl="1" eaLnBrk="1" hangingPunct="1">
              <a:buFont typeface="Arial" charset="0"/>
              <a:buChar char="•"/>
            </a:pPr>
            <a:r>
              <a:rPr lang="en-US" sz="3200" dirty="0" smtClean="0"/>
              <a:t>Test Administrator altering responses during or after testing</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8F269035-8B1A-45B8-9540-E42ECFBCE106}" type="slidenum">
              <a:rPr lang="en-US" smtClean="0"/>
              <a:pPr>
                <a:defRPr/>
              </a:pPr>
              <a:t>72</a:t>
            </a:fld>
            <a:endParaRPr lang="en-US" dirty="0"/>
          </a:p>
        </p:txBody>
      </p:sp>
      <p:sp>
        <p:nvSpPr>
          <p:cNvPr id="6" name="Title 1"/>
          <p:cNvSpPr>
            <a:spLocks noGrp="1"/>
          </p:cNvSpPr>
          <p:nvPr>
            <p:ph type="title"/>
          </p:nvPr>
        </p:nvSpPr>
        <p:spPr>
          <a:xfrm>
            <a:off x="112542" y="0"/>
            <a:ext cx="5974365" cy="1587689"/>
          </a:xfrm>
        </p:spPr>
        <p:txBody>
          <a:bodyPr>
            <a:normAutofit/>
          </a:bodyPr>
          <a:lstStyle/>
          <a:p>
            <a:pPr eaLnBrk="1" hangingPunct="1">
              <a:defRPr/>
            </a:pPr>
            <a:r>
              <a:rPr lang="en-US" dirty="0" smtClean="0">
                <a:solidFill>
                  <a:schemeClr val="accent6">
                    <a:lumMod val="50000"/>
                  </a:schemeClr>
                </a:solidFill>
              </a:rPr>
              <a:t>Test Administration</a:t>
            </a:r>
            <a:r>
              <a:rPr lang="en-US" sz="4000" dirty="0" smtClean="0">
                <a:solidFill>
                  <a:schemeClr val="accent6">
                    <a:lumMod val="50000"/>
                  </a:schemeClr>
                </a:solidFill>
              </a:rPr>
              <a:t/>
            </a:r>
            <a:br>
              <a:rPr lang="en-US" sz="4000" dirty="0" smtClean="0">
                <a:solidFill>
                  <a:schemeClr val="accent6">
                    <a:lumMod val="50000"/>
                  </a:schemeClr>
                </a:solidFill>
              </a:rPr>
            </a:br>
            <a:r>
              <a:rPr lang="en-US" sz="3100" dirty="0" smtClean="0">
                <a:solidFill>
                  <a:schemeClr val="accent6">
                    <a:lumMod val="50000"/>
                  </a:schemeClr>
                </a:solidFill>
              </a:rPr>
              <a:t>Irregularities - Coding</a:t>
            </a:r>
          </a:p>
        </p:txBody>
      </p:sp>
    </p:spTree>
    <p:extLst>
      <p:ext uri="{BB962C8B-B14F-4D97-AF65-F5344CB8AC3E}">
        <p14:creationId xmlns:p14="http://schemas.microsoft.com/office/powerpoint/2010/main" val="12565651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609600" y="1509217"/>
            <a:ext cx="7924800" cy="4953000"/>
          </a:xfrm>
        </p:spPr>
        <p:txBody>
          <a:bodyPr/>
          <a:lstStyle/>
          <a:p>
            <a:pPr marL="0" indent="0" algn="ctr">
              <a:spcBef>
                <a:spcPct val="0"/>
              </a:spcBef>
              <a:spcAft>
                <a:spcPts val="1200"/>
              </a:spcAft>
              <a:buNone/>
            </a:pPr>
            <a:r>
              <a:rPr lang="en-US" sz="2400" b="1" dirty="0" smtClean="0"/>
              <a:t>Participation Invalidation (PIV)</a:t>
            </a:r>
          </a:p>
          <a:p>
            <a:pPr>
              <a:spcBef>
                <a:spcPct val="0"/>
              </a:spcBef>
              <a:spcAft>
                <a:spcPts val="1200"/>
              </a:spcAft>
            </a:pPr>
            <a:r>
              <a:rPr lang="en-US" sz="2400" dirty="0" smtClean="0"/>
              <a:t>Federal </a:t>
            </a:r>
            <a:r>
              <a:rPr lang="en-US" sz="2400" dirty="0"/>
              <a:t>regulations stipulate that when inappropriate accommodations are used, students </a:t>
            </a:r>
            <a:r>
              <a:rPr lang="en-US" sz="2400" u="sng" dirty="0"/>
              <a:t>may not be considered participants in accountability </a:t>
            </a:r>
            <a:r>
              <a:rPr lang="en-US" sz="2400" u="sng" dirty="0" smtClean="0"/>
              <a:t>determinations</a:t>
            </a:r>
            <a:endParaRPr lang="en-US" sz="2400" u="sng" dirty="0"/>
          </a:p>
          <a:p>
            <a:pPr eaLnBrk="1" hangingPunct="1">
              <a:spcBef>
                <a:spcPct val="0"/>
              </a:spcBef>
              <a:spcAft>
                <a:spcPts val="1200"/>
              </a:spcAft>
            </a:pPr>
            <a:r>
              <a:rPr lang="en-US" sz="2500" dirty="0" smtClean="0"/>
              <a:t>In </a:t>
            </a:r>
            <a:r>
              <a:rPr lang="en-US" sz="2400" dirty="0" smtClean="0"/>
              <a:t>addition to irregularities (IR) and invalidations (IV), systems will be required to code Participation Invalidations (PIV) for students who receive a Conditional Accommodation for which a student is not eligible</a:t>
            </a:r>
          </a:p>
          <a:p>
            <a:pPr>
              <a:spcBef>
                <a:spcPct val="0"/>
              </a:spcBef>
              <a:spcAft>
                <a:spcPts val="1200"/>
              </a:spcAft>
            </a:pPr>
            <a:r>
              <a:rPr lang="en-US" sz="2400" dirty="0"/>
              <a:t>In the EOG, a potential PIV occurs when a student </a:t>
            </a:r>
            <a:r>
              <a:rPr lang="en-US" sz="2400" dirty="0" smtClean="0"/>
              <a:t>receives, inappropriately, the Conditional Accommodations of oral Reading </a:t>
            </a:r>
            <a:r>
              <a:rPr lang="en-US" sz="2400" dirty="0"/>
              <a:t>of </a:t>
            </a:r>
            <a:r>
              <a:rPr lang="en-US" sz="2400" dirty="0" smtClean="0"/>
              <a:t>Reading Passages and/or Use of Calculator (Gr. 3-5)</a:t>
            </a:r>
            <a:r>
              <a:rPr lang="en-US" sz="2500" dirty="0" smtClean="0"/>
              <a:t> </a:t>
            </a:r>
            <a:endParaRPr lang="en-US" sz="2500" dirty="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2A65C343-F68C-4FFA-86E6-FA6C970E7C3A}" type="slidenum">
              <a:rPr lang="en-US" smtClean="0"/>
              <a:pPr>
                <a:defRPr/>
              </a:pPr>
              <a:t>73</a:t>
            </a:fld>
            <a:endParaRPr lang="en-US" dirty="0"/>
          </a:p>
        </p:txBody>
      </p:sp>
      <p:sp>
        <p:nvSpPr>
          <p:cNvPr id="6" name="Title 1"/>
          <p:cNvSpPr>
            <a:spLocks noGrp="1"/>
          </p:cNvSpPr>
          <p:nvPr>
            <p:ph type="title"/>
          </p:nvPr>
        </p:nvSpPr>
        <p:spPr>
          <a:xfrm>
            <a:off x="0" y="0"/>
            <a:ext cx="5528603" cy="1249959"/>
          </a:xfrm>
        </p:spPr>
        <p:txBody>
          <a:bodyPr>
            <a:normAutofit/>
          </a:bodyPr>
          <a:lstStyle/>
          <a:p>
            <a:pPr eaLnBrk="1" hangingPunct="1">
              <a:defRPr/>
            </a:pPr>
            <a:r>
              <a:rPr lang="en-US" dirty="0" smtClean="0">
                <a:solidFill>
                  <a:schemeClr val="accent6">
                    <a:lumMod val="50000"/>
                  </a:schemeClr>
                </a:solidFill>
              </a:rPr>
              <a:t>Test Administration</a:t>
            </a:r>
            <a:r>
              <a:rPr lang="en-US" sz="4000" dirty="0" smtClean="0">
                <a:solidFill>
                  <a:schemeClr val="accent6">
                    <a:lumMod val="50000"/>
                  </a:schemeClr>
                </a:solidFill>
              </a:rPr>
              <a:t/>
            </a:r>
            <a:br>
              <a:rPr lang="en-US" sz="4000" dirty="0" smtClean="0">
                <a:solidFill>
                  <a:schemeClr val="accent6">
                    <a:lumMod val="50000"/>
                  </a:schemeClr>
                </a:solidFill>
              </a:rPr>
            </a:br>
            <a:r>
              <a:rPr lang="en-US" sz="3100" dirty="0" smtClean="0">
                <a:solidFill>
                  <a:schemeClr val="accent6">
                    <a:lumMod val="50000"/>
                  </a:schemeClr>
                </a:solidFill>
              </a:rPr>
              <a:t>Irregularities - Coding</a:t>
            </a:r>
          </a:p>
        </p:txBody>
      </p:sp>
    </p:spTree>
    <p:extLst>
      <p:ext uri="{BB962C8B-B14F-4D97-AF65-F5344CB8AC3E}">
        <p14:creationId xmlns:p14="http://schemas.microsoft.com/office/powerpoint/2010/main" val="10479278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132959"/>
            <a:ext cx="7244862" cy="1057325"/>
          </a:xfrm>
        </p:spPr>
        <p:txBody>
          <a:bodyPr>
            <a:normAutofit fontScale="90000"/>
          </a:bodyPr>
          <a:lstStyle/>
          <a:p>
            <a:pPr eaLnBrk="1" hangingPunct="1">
              <a:defRPr/>
            </a:pPr>
            <a:r>
              <a:rPr lang="en-US" dirty="0" smtClean="0">
                <a:solidFill>
                  <a:schemeClr val="accent6">
                    <a:lumMod val="50000"/>
                  </a:schemeClr>
                </a:solidFill>
              </a:rPr>
              <a:t>Test Administration</a:t>
            </a:r>
            <a:r>
              <a:rPr lang="en-US" sz="4000" dirty="0" smtClean="0">
                <a:solidFill>
                  <a:schemeClr val="accent6">
                    <a:lumMod val="50000"/>
                  </a:schemeClr>
                </a:solidFill>
              </a:rPr>
              <a:t/>
            </a:r>
            <a:br>
              <a:rPr lang="en-US" sz="4000" dirty="0" smtClean="0">
                <a:solidFill>
                  <a:schemeClr val="accent6">
                    <a:lumMod val="50000"/>
                  </a:schemeClr>
                </a:solidFill>
              </a:rPr>
            </a:br>
            <a:r>
              <a:rPr lang="en-US" sz="3100" dirty="0" smtClean="0">
                <a:solidFill>
                  <a:schemeClr val="accent6">
                    <a:lumMod val="50000"/>
                  </a:schemeClr>
                </a:solidFill>
              </a:rPr>
              <a:t>Irregularities – Coding Paper and Pencil</a:t>
            </a:r>
          </a:p>
        </p:txBody>
      </p:sp>
      <p:sp>
        <p:nvSpPr>
          <p:cNvPr id="45059" name="Content Placeholder 3"/>
          <p:cNvSpPr>
            <a:spLocks noGrp="1"/>
          </p:cNvSpPr>
          <p:nvPr>
            <p:ph idx="1"/>
          </p:nvPr>
        </p:nvSpPr>
        <p:spPr>
          <a:xfrm>
            <a:off x="685800" y="5671784"/>
            <a:ext cx="8229600" cy="457200"/>
          </a:xfrm>
        </p:spPr>
        <p:txBody>
          <a:bodyPr/>
          <a:lstStyle/>
          <a:p>
            <a:pPr algn="ctr">
              <a:buFontTx/>
              <a:buNone/>
            </a:pPr>
            <a:r>
              <a:rPr lang="en-US" sz="2400" b="1" u="sng" dirty="0" smtClean="0">
                <a:solidFill>
                  <a:srgbClr val="FF0000"/>
                </a:solidFill>
              </a:rPr>
              <a:t>Incorrect coding may result in no reports being sent.</a:t>
            </a:r>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pPr>
              <a:defRPr/>
            </a:pPr>
            <a:fld id="{FA50A6F7-6F8F-464C-A4AB-A109C9092625}" type="slidenum">
              <a:rPr lang="en-US" smtClean="0">
                <a:solidFill>
                  <a:prstClr val="white"/>
                </a:solidFill>
              </a:rPr>
              <a:pPr>
                <a:defRPr/>
              </a:pPr>
              <a:t>74</a:t>
            </a:fld>
            <a:endParaRPr lang="en-US" dirty="0">
              <a:solidFill>
                <a:prstClr val="white"/>
              </a:solidFill>
            </a:endParaRPr>
          </a:p>
        </p:txBody>
      </p:sp>
      <p:pic>
        <p:nvPicPr>
          <p:cNvPr id="2" name="Picture 1"/>
          <p:cNvPicPr>
            <a:picLocks noChangeAspect="1"/>
          </p:cNvPicPr>
          <p:nvPr/>
        </p:nvPicPr>
        <p:blipFill>
          <a:blip r:embed="rId3"/>
          <a:stretch>
            <a:fillRect/>
          </a:stretch>
        </p:blipFill>
        <p:spPr>
          <a:xfrm>
            <a:off x="3268111" y="1623718"/>
            <a:ext cx="2752862" cy="3992890"/>
          </a:xfrm>
          <a:prstGeom prst="rect">
            <a:avLst/>
          </a:prstGeom>
        </p:spPr>
      </p:pic>
      <p:sp>
        <p:nvSpPr>
          <p:cNvPr id="3" name="TextBox 2"/>
          <p:cNvSpPr txBox="1"/>
          <p:nvPr/>
        </p:nvSpPr>
        <p:spPr>
          <a:xfrm>
            <a:off x="298174" y="1746534"/>
            <a:ext cx="2544417" cy="2585323"/>
          </a:xfrm>
          <a:prstGeom prst="rect">
            <a:avLst/>
          </a:prstGeom>
          <a:noFill/>
        </p:spPr>
        <p:txBody>
          <a:bodyPr wrap="square" rtlCol="0">
            <a:spAutoFit/>
          </a:bodyPr>
          <a:lstStyle/>
          <a:p>
            <a:r>
              <a:rPr lang="en-US" b="1" dirty="0" smtClean="0">
                <a:solidFill>
                  <a:prstClr val="black"/>
                </a:solidFill>
              </a:rPr>
              <a:t>For the affected content:</a:t>
            </a: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Paper and Pencil </a:t>
            </a:r>
            <a:r>
              <a:rPr lang="en-US" i="1" dirty="0" smtClean="0">
                <a:solidFill>
                  <a:prstClr val="black"/>
                </a:solidFill>
              </a:rPr>
              <a:t>Student Answer Document – </a:t>
            </a:r>
            <a:r>
              <a:rPr lang="en-US" dirty="0" smtClean="0">
                <a:solidFill>
                  <a:prstClr val="black"/>
                </a:solidFill>
              </a:rPr>
              <a:t>page 2</a:t>
            </a:r>
          </a:p>
          <a:p>
            <a:pPr marL="285750" indent="-285750">
              <a:buFont typeface="Arial" panose="020B0604020202020204" pitchFamily="34" charset="0"/>
              <a:buChar char="•"/>
            </a:pPr>
            <a:r>
              <a:rPr lang="en-US" dirty="0" smtClean="0">
                <a:solidFill>
                  <a:prstClr val="black"/>
                </a:solidFill>
              </a:rPr>
              <a:t>Bubble IR, IV, or PIV</a:t>
            </a:r>
          </a:p>
          <a:p>
            <a:pPr marL="285750" indent="-285750">
              <a:buFont typeface="Arial" panose="020B0604020202020204" pitchFamily="34" charset="0"/>
              <a:buChar char="•"/>
            </a:pPr>
            <a:r>
              <a:rPr lang="en-US" dirty="0" smtClean="0">
                <a:solidFill>
                  <a:prstClr val="black"/>
                </a:solidFill>
              </a:rPr>
              <a:t>Enter the 5 digit code supplied by </a:t>
            </a:r>
            <a:r>
              <a:rPr lang="en-US" dirty="0" err="1" smtClean="0">
                <a:solidFill>
                  <a:prstClr val="black"/>
                </a:solidFill>
              </a:rPr>
              <a:t>GaDOE</a:t>
            </a:r>
            <a:r>
              <a:rPr lang="en-US" dirty="0" smtClean="0">
                <a:solidFill>
                  <a:prstClr val="black"/>
                </a:solidFill>
              </a:rPr>
              <a:t> and fill in associated bubbles</a:t>
            </a:r>
            <a:endParaRPr lang="en-US" dirty="0">
              <a:solidFill>
                <a:prstClr val="black"/>
              </a:solidFill>
            </a:endParaRPr>
          </a:p>
        </p:txBody>
      </p:sp>
    </p:spTree>
    <p:extLst>
      <p:ext uri="{BB962C8B-B14F-4D97-AF65-F5344CB8AC3E}">
        <p14:creationId xmlns:p14="http://schemas.microsoft.com/office/powerpoint/2010/main" val="30730581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6838122" cy="1057325"/>
          </a:xfrm>
        </p:spPr>
        <p:txBody>
          <a:bodyPr>
            <a:normAutofit fontScale="90000"/>
          </a:bodyPr>
          <a:lstStyle/>
          <a:p>
            <a:pPr eaLnBrk="1" hangingPunct="1">
              <a:defRPr/>
            </a:pPr>
            <a:r>
              <a:rPr lang="en-US" dirty="0" smtClean="0">
                <a:solidFill>
                  <a:schemeClr val="accent6">
                    <a:lumMod val="50000"/>
                  </a:schemeClr>
                </a:solidFill>
              </a:rPr>
              <a:t>Test Administration</a:t>
            </a:r>
            <a:r>
              <a:rPr lang="en-US" sz="4000" dirty="0" smtClean="0">
                <a:solidFill>
                  <a:schemeClr val="accent6">
                    <a:lumMod val="50000"/>
                  </a:schemeClr>
                </a:solidFill>
              </a:rPr>
              <a:t/>
            </a:r>
            <a:br>
              <a:rPr lang="en-US" sz="4000" dirty="0" smtClean="0">
                <a:solidFill>
                  <a:schemeClr val="accent6">
                    <a:lumMod val="50000"/>
                  </a:schemeClr>
                </a:solidFill>
              </a:rPr>
            </a:br>
            <a:r>
              <a:rPr lang="en-US" sz="3100" dirty="0" smtClean="0">
                <a:solidFill>
                  <a:schemeClr val="accent6">
                    <a:lumMod val="50000"/>
                  </a:schemeClr>
                </a:solidFill>
              </a:rPr>
              <a:t>Irregularities – Coding Online</a:t>
            </a:r>
          </a:p>
        </p:txBody>
      </p:sp>
      <p:sp>
        <p:nvSpPr>
          <p:cNvPr id="45059" name="Content Placeholder 3"/>
          <p:cNvSpPr>
            <a:spLocks noGrp="1"/>
          </p:cNvSpPr>
          <p:nvPr>
            <p:ph idx="1"/>
          </p:nvPr>
        </p:nvSpPr>
        <p:spPr>
          <a:xfrm>
            <a:off x="685800" y="5671784"/>
            <a:ext cx="8229600" cy="457200"/>
          </a:xfrm>
        </p:spPr>
        <p:txBody>
          <a:bodyPr/>
          <a:lstStyle/>
          <a:p>
            <a:pPr algn="ctr">
              <a:buFontTx/>
              <a:buNone/>
            </a:pPr>
            <a:r>
              <a:rPr lang="en-US" sz="2400" b="1" u="sng" dirty="0" smtClean="0">
                <a:solidFill>
                  <a:srgbClr val="FF0000"/>
                </a:solidFill>
              </a:rPr>
              <a:t>Incorrect coding may result in no reports being sent.</a:t>
            </a:r>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pPr>
              <a:defRPr/>
            </a:pPr>
            <a:fld id="{FA50A6F7-6F8F-464C-A4AB-A109C9092625}" type="slidenum">
              <a:rPr lang="en-US" smtClean="0"/>
              <a:pPr>
                <a:defRPr/>
              </a:pPr>
              <a:t>75</a:t>
            </a:fld>
            <a:endParaRPr lang="en-US" dirty="0"/>
          </a:p>
        </p:txBody>
      </p:sp>
      <p:sp>
        <p:nvSpPr>
          <p:cNvPr id="3" name="TextBox 2"/>
          <p:cNvSpPr txBox="1"/>
          <p:nvPr/>
        </p:nvSpPr>
        <p:spPr>
          <a:xfrm>
            <a:off x="241904" y="1240896"/>
            <a:ext cx="2544417" cy="4524315"/>
          </a:xfrm>
          <a:prstGeom prst="rect">
            <a:avLst/>
          </a:prstGeom>
          <a:noFill/>
        </p:spPr>
        <p:txBody>
          <a:bodyPr wrap="square" rtlCol="0">
            <a:spAutoFit/>
          </a:bodyPr>
          <a:lstStyle/>
          <a:p>
            <a:r>
              <a:rPr lang="en-US" b="1" dirty="0" smtClean="0"/>
              <a:t>For the affected content:</a:t>
            </a:r>
            <a:endParaRPr lang="en-US" dirty="0" smtClean="0"/>
          </a:p>
          <a:p>
            <a:pPr marL="285750" indent="-285750">
              <a:buFont typeface="Arial" panose="020B0604020202020204" pitchFamily="34" charset="0"/>
              <a:buChar char="•"/>
            </a:pPr>
            <a:r>
              <a:rPr lang="en-US" dirty="0" smtClean="0"/>
              <a:t>From the Student List in TAS, select the student to be coded</a:t>
            </a:r>
          </a:p>
          <a:p>
            <a:pPr marL="285750" indent="-285750">
              <a:buFont typeface="Arial" panose="020B0604020202020204" pitchFamily="34" charset="0"/>
              <a:buChar char="•"/>
            </a:pPr>
            <a:r>
              <a:rPr lang="en-US" dirty="0" smtClean="0"/>
              <a:t>Access the Additional Student Information screen</a:t>
            </a:r>
          </a:p>
          <a:p>
            <a:pPr marL="285750" indent="-285750">
              <a:buFont typeface="Arial" panose="020B0604020202020204" pitchFamily="34" charset="0"/>
              <a:buChar char="•"/>
            </a:pPr>
            <a:r>
              <a:rPr lang="en-US" dirty="0" smtClean="0"/>
              <a:t>Select the Irregularity Status</a:t>
            </a:r>
          </a:p>
          <a:p>
            <a:pPr marL="285750" indent="-285750">
              <a:buFont typeface="Arial" panose="020B0604020202020204" pitchFamily="34" charset="0"/>
              <a:buChar char="•"/>
            </a:pPr>
            <a:r>
              <a:rPr lang="en-US" dirty="0" smtClean="0"/>
              <a:t>Select the Irregularity Code provided by </a:t>
            </a:r>
            <a:r>
              <a:rPr lang="en-US" dirty="0" err="1" smtClean="0"/>
              <a:t>GaDOE</a:t>
            </a:r>
            <a:r>
              <a:rPr lang="en-US" dirty="0" smtClean="0"/>
              <a:t> from the dropdown option</a:t>
            </a:r>
          </a:p>
          <a:p>
            <a:pPr marL="285750" indent="-285750">
              <a:buFont typeface="Arial" panose="020B0604020202020204" pitchFamily="34" charset="0"/>
              <a:buChar char="•"/>
            </a:pPr>
            <a:r>
              <a:rPr lang="en-US" dirty="0" smtClean="0"/>
              <a:t>If a Conditional Administration, click the Yes box.</a:t>
            </a:r>
          </a:p>
        </p:txBody>
      </p:sp>
      <p:pic>
        <p:nvPicPr>
          <p:cNvPr id="4" name="Picture 3"/>
          <p:cNvPicPr>
            <a:picLocks noChangeAspect="1"/>
          </p:cNvPicPr>
          <p:nvPr/>
        </p:nvPicPr>
        <p:blipFill>
          <a:blip r:embed="rId3"/>
          <a:stretch>
            <a:fillRect/>
          </a:stretch>
        </p:blipFill>
        <p:spPr>
          <a:xfrm>
            <a:off x="3293820" y="1772530"/>
            <a:ext cx="4208296" cy="2982350"/>
          </a:xfrm>
          <a:prstGeom prst="rect">
            <a:avLst/>
          </a:prstGeom>
        </p:spPr>
      </p:pic>
    </p:spTree>
    <p:extLst>
      <p:ext uri="{BB962C8B-B14F-4D97-AF65-F5344CB8AC3E}">
        <p14:creationId xmlns:p14="http://schemas.microsoft.com/office/powerpoint/2010/main" val="42792176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6921305" cy="1237145"/>
          </a:xfrm>
        </p:spPr>
        <p:txBody>
          <a:bodyPr>
            <a:noAutofit/>
          </a:bodyPr>
          <a:lstStyle/>
          <a:p>
            <a:r>
              <a:rPr lang="en-US" sz="3600" dirty="0" smtClean="0">
                <a:solidFill>
                  <a:schemeClr val="accent6">
                    <a:lumMod val="50000"/>
                  </a:schemeClr>
                </a:solidFill>
              </a:rPr>
              <a:t/>
            </a:r>
            <a:br>
              <a:rPr lang="en-US" sz="3600" dirty="0" smtClean="0">
                <a:solidFill>
                  <a:schemeClr val="accent6">
                    <a:lumMod val="50000"/>
                  </a:schemeClr>
                </a:solidFill>
              </a:rPr>
            </a:br>
            <a:r>
              <a:rPr lang="en-US" sz="3600" dirty="0" smtClean="0">
                <a:solidFill>
                  <a:schemeClr val="accent6">
                    <a:lumMod val="50000"/>
                  </a:schemeClr>
                </a:solidFill>
              </a:rPr>
              <a:t>Test Administration</a:t>
            </a:r>
            <a:r>
              <a:rPr lang="en-US" sz="3600" dirty="0">
                <a:solidFill>
                  <a:schemeClr val="accent6">
                    <a:lumMod val="50000"/>
                  </a:schemeClr>
                </a:solidFill>
              </a:rPr>
              <a:t/>
            </a:r>
            <a:br>
              <a:rPr lang="en-US" sz="3600" dirty="0">
                <a:solidFill>
                  <a:schemeClr val="accent6">
                    <a:lumMod val="50000"/>
                  </a:schemeClr>
                </a:solidFill>
              </a:rPr>
            </a:br>
            <a:r>
              <a:rPr lang="en-US" sz="2800" dirty="0" smtClean="0">
                <a:solidFill>
                  <a:schemeClr val="accent6">
                    <a:lumMod val="50000"/>
                  </a:schemeClr>
                </a:solidFill>
              </a:rPr>
              <a:t>Irregularities - Documenting</a:t>
            </a:r>
            <a:br>
              <a:rPr lang="en-US" sz="2800" dirty="0" smtClean="0">
                <a:solidFill>
                  <a:schemeClr val="accent6">
                    <a:lumMod val="50000"/>
                  </a:schemeClr>
                </a:solidFill>
              </a:rPr>
            </a:br>
            <a:endParaRPr lang="en-US" sz="2800" dirty="0">
              <a:solidFill>
                <a:schemeClr val="accent6">
                  <a:lumMod val="50000"/>
                </a:schemeClr>
              </a:solidFill>
            </a:endParaRPr>
          </a:p>
        </p:txBody>
      </p:sp>
      <p:sp>
        <p:nvSpPr>
          <p:cNvPr id="4" name="Slide Number Placeholder 3"/>
          <p:cNvSpPr>
            <a:spLocks noGrp="1"/>
          </p:cNvSpPr>
          <p:nvPr>
            <p:ph type="sldNum" sz="quarter" idx="4"/>
          </p:nvPr>
        </p:nvSpPr>
        <p:spPr>
          <a:prstGeom prst="rect">
            <a:avLst/>
          </a:prstGeom>
        </p:spPr>
        <p:txBody>
          <a:bodyPr/>
          <a:lstStyle/>
          <a:p>
            <a:pPr>
              <a:defRPr/>
            </a:pPr>
            <a:fld id="{F155EB93-04D4-439F-BB87-2173B6A3F026}" type="slidenum">
              <a:rPr lang="en-US" smtClean="0">
                <a:solidFill>
                  <a:prstClr val="white"/>
                </a:solidFill>
              </a:rPr>
              <a:pPr>
                <a:defRPr/>
              </a:pPr>
              <a:t>76</a:t>
            </a:fld>
            <a:endParaRPr lang="en-US" dirty="0">
              <a:solidFill>
                <a:prstClr val="white"/>
              </a:solidFill>
            </a:endParaRPr>
          </a:p>
        </p:txBody>
      </p:sp>
      <p:sp>
        <p:nvSpPr>
          <p:cNvPr id="3" name="Content Placeholder 2"/>
          <p:cNvSpPr>
            <a:spLocks noGrp="1"/>
          </p:cNvSpPr>
          <p:nvPr>
            <p:ph idx="4294967295"/>
          </p:nvPr>
        </p:nvSpPr>
        <p:spPr>
          <a:xfrm>
            <a:off x="337930" y="1510748"/>
            <a:ext cx="7951305" cy="4572000"/>
          </a:xfrm>
        </p:spPr>
        <p:txBody>
          <a:bodyPr>
            <a:normAutofit fontScale="55000" lnSpcReduction="20000"/>
          </a:bodyPr>
          <a:lstStyle/>
          <a:p>
            <a:pPr marL="0" indent="0">
              <a:buNone/>
            </a:pPr>
            <a:endParaRPr lang="en-US" sz="975" b="1" dirty="0"/>
          </a:p>
          <a:p>
            <a:pPr marL="0" indent="0" algn="ctr">
              <a:buNone/>
            </a:pPr>
            <a:r>
              <a:rPr lang="en-US" sz="3300" b="1" dirty="0" err="1" smtClean="0"/>
              <a:t>MyGaDOE</a:t>
            </a:r>
            <a:r>
              <a:rPr lang="en-US" sz="3300" b="1" dirty="0" smtClean="0"/>
              <a:t> Portal Entries</a:t>
            </a:r>
          </a:p>
          <a:p>
            <a:r>
              <a:rPr lang="en-US" sz="2900" b="1" dirty="0" smtClean="0"/>
              <a:t>Provide </a:t>
            </a:r>
            <a:r>
              <a:rPr lang="en-US" sz="2900" b="1" dirty="0"/>
              <a:t>narrative in the “Comment” section to help elaborate on the irregularity (or in the “Reason for Invalidation” section if applicable).  </a:t>
            </a:r>
            <a:r>
              <a:rPr lang="en-US" sz="2900" b="1" u="sng" dirty="0"/>
              <a:t>Please do this even if the matter has been discussed with GaDOE staff by phone or email</a:t>
            </a:r>
            <a:r>
              <a:rPr lang="en-US" sz="2900" b="1" dirty="0"/>
              <a:t>.</a:t>
            </a:r>
          </a:p>
          <a:p>
            <a:r>
              <a:rPr lang="en-US" sz="2900" b="1" dirty="0"/>
              <a:t>If you are reporting an irregularity for which it is known an invalidation will result  – make sure to indicate “Yes” in the Invalidation drop-down box.</a:t>
            </a:r>
          </a:p>
          <a:p>
            <a:r>
              <a:rPr lang="en-US" sz="2900" b="1" dirty="0"/>
              <a:t>Please include in the comments the Form # involved (if relevant to the irregularity).</a:t>
            </a:r>
          </a:p>
          <a:p>
            <a:r>
              <a:rPr lang="en-US" sz="2900" b="1" dirty="0"/>
              <a:t>Names of students and their GTIDs must be provided in the appropriate Portal field(s)/uploaded file(s).</a:t>
            </a:r>
          </a:p>
          <a:p>
            <a:r>
              <a:rPr lang="en-US" sz="2900" b="1" dirty="0"/>
              <a:t>If the space in the comments field is not sufficient, upload statements and other documents that provide necessary details on the event.</a:t>
            </a:r>
          </a:p>
          <a:p>
            <a:r>
              <a:rPr lang="en-US" sz="2900" b="1" dirty="0"/>
              <a:t>Make sure you indicate the correct “Assessment Cycle” (Spring 2015) in that field.</a:t>
            </a:r>
          </a:p>
          <a:p>
            <a:r>
              <a:rPr lang="en-US" sz="2900" b="1" dirty="0"/>
              <a:t>In an event that involves multiple students – some of whom may be IR and some who may be IV, please enter them as two separate records.</a:t>
            </a:r>
          </a:p>
          <a:p>
            <a:r>
              <a:rPr lang="en-US" sz="2900" b="1" dirty="0"/>
              <a:t>After submitting an irregularity in the Portal, be sure to return to the Portal later to check on its status and to review GaDOE feedback.</a:t>
            </a:r>
          </a:p>
        </p:txBody>
      </p:sp>
    </p:spTree>
    <p:extLst>
      <p:ext uri="{BB962C8B-B14F-4D97-AF65-F5344CB8AC3E}">
        <p14:creationId xmlns:p14="http://schemas.microsoft.com/office/powerpoint/2010/main" val="14248329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z="4000" dirty="0" smtClean="0">
                <a:solidFill>
                  <a:schemeClr val="accent6">
                    <a:lumMod val="50000"/>
                  </a:schemeClr>
                </a:solidFill>
              </a:rPr>
              <a:t>POST-TEST ACTIVITIES </a:t>
            </a:r>
          </a:p>
        </p:txBody>
      </p:sp>
      <p:sp>
        <p:nvSpPr>
          <p:cNvPr id="4" name="Slide Number Placeholder 3"/>
          <p:cNvSpPr>
            <a:spLocks noGrp="1"/>
          </p:cNvSpPr>
          <p:nvPr>
            <p:ph type="sldNum" sz="quarter" idx="4"/>
          </p:nvPr>
        </p:nvSpPr>
        <p:spPr>
          <a:prstGeom prst="rect">
            <a:avLst/>
          </a:prstGeom>
        </p:spPr>
        <p:txBody>
          <a:bodyPr/>
          <a:lstStyle/>
          <a:p>
            <a:pPr>
              <a:defRPr/>
            </a:pPr>
            <a:fld id="{D6338231-2C8A-456F-8154-86D92A5B6A0A}" type="slidenum">
              <a:rPr lang="en-US" smtClean="0"/>
              <a:pPr>
                <a:defRPr/>
              </a:pPr>
              <a:t>77</a:t>
            </a:fld>
            <a:endParaRPr lang="en-US" dirty="0"/>
          </a:p>
        </p:txBody>
      </p:sp>
      <p:sp>
        <p:nvSpPr>
          <p:cNvPr id="48131" name="Rectangle 3"/>
          <p:cNvSpPr>
            <a:spLocks noGrp="1" noChangeArrowheads="1"/>
          </p:cNvSpPr>
          <p:nvPr>
            <p:ph type="body" idx="4294967295"/>
          </p:nvPr>
        </p:nvSpPr>
        <p:spPr>
          <a:xfrm>
            <a:off x="1203960" y="1659579"/>
            <a:ext cx="6477000" cy="4343400"/>
          </a:xfrm>
        </p:spPr>
        <p:txBody>
          <a:bodyPr/>
          <a:lstStyle/>
          <a:p>
            <a:pPr eaLnBrk="1" hangingPunct="1">
              <a:buFontTx/>
              <a:buNone/>
            </a:pPr>
            <a:r>
              <a:rPr lang="en-US" dirty="0" smtClean="0"/>
              <a:t>Will cover the following:</a:t>
            </a:r>
          </a:p>
          <a:p>
            <a:pPr eaLnBrk="1" hangingPunct="1"/>
            <a:r>
              <a:rPr lang="en-US" sz="2600" dirty="0" smtClean="0"/>
              <a:t>Test Examiner Responsibilities</a:t>
            </a:r>
          </a:p>
          <a:p>
            <a:pPr eaLnBrk="1" hangingPunct="1"/>
            <a:r>
              <a:rPr lang="en-US" sz="2600" dirty="0" smtClean="0"/>
              <a:t>School Test Coordinator Responsibilities</a:t>
            </a:r>
          </a:p>
          <a:p>
            <a:pPr eaLnBrk="1" hangingPunct="1"/>
            <a:r>
              <a:rPr lang="en-US" sz="2600" dirty="0" smtClean="0"/>
              <a:t>System Test Coordinator Responsibilities</a:t>
            </a:r>
          </a:p>
          <a:p>
            <a:pPr eaLnBrk="1" hangingPunct="1"/>
            <a:r>
              <a:rPr lang="en-US" sz="2600" dirty="0" smtClean="0"/>
              <a:t>Packing Return Shipment</a:t>
            </a:r>
          </a:p>
          <a:p>
            <a:pPr eaLnBrk="1" hangingPunct="1"/>
            <a:r>
              <a:rPr lang="en-US" sz="2600" dirty="0" smtClean="0"/>
              <a:t>Return Shipment Pick-up</a:t>
            </a:r>
          </a:p>
          <a:p>
            <a:pPr eaLnBrk="1" hangingPunct="1"/>
            <a:r>
              <a:rPr lang="en-US" sz="2600" dirty="0" smtClean="0"/>
              <a:t>Returning Make-up Materials</a:t>
            </a:r>
          </a:p>
          <a:p>
            <a:pPr eaLnBrk="1" hangingPunct="1"/>
            <a:r>
              <a:rPr lang="en-US" sz="2600" dirty="0" smtClean="0"/>
              <a:t>Return Shipment Errors</a:t>
            </a:r>
          </a:p>
        </p:txBody>
      </p:sp>
    </p:spTree>
    <p:extLst>
      <p:ext uri="{BB962C8B-B14F-4D97-AF65-F5344CB8AC3E}">
        <p14:creationId xmlns:p14="http://schemas.microsoft.com/office/powerpoint/2010/main" val="26374026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6738425" cy="1473201"/>
          </a:xfrm>
        </p:spPr>
        <p:txBody>
          <a:bodyPr>
            <a:normAutofit/>
          </a:bodyPr>
          <a:lstStyle/>
          <a:p>
            <a:pPr eaLnBrk="1" hangingPunct="1">
              <a:defRPr/>
            </a:pPr>
            <a:r>
              <a:rPr lang="en-US" sz="3100" dirty="0" smtClean="0">
                <a:solidFill>
                  <a:schemeClr val="accent6">
                    <a:lumMod val="50000"/>
                  </a:schemeClr>
                </a:solidFill>
              </a:rPr>
              <a:t>POST-TEST Activities</a:t>
            </a:r>
            <a:r>
              <a:rPr lang="en-US" sz="2800" dirty="0" smtClean="0">
                <a:solidFill>
                  <a:schemeClr val="accent6">
                    <a:lumMod val="50000"/>
                  </a:schemeClr>
                </a:solidFill>
              </a:rPr>
              <a:t/>
            </a:r>
            <a:br>
              <a:rPr lang="en-US" sz="2800" dirty="0" smtClean="0">
                <a:solidFill>
                  <a:schemeClr val="accent6">
                    <a:lumMod val="50000"/>
                  </a:schemeClr>
                </a:solidFill>
              </a:rPr>
            </a:br>
            <a:r>
              <a:rPr lang="en-US" sz="2800" dirty="0" err="1" smtClean="0">
                <a:solidFill>
                  <a:schemeClr val="accent6">
                    <a:lumMod val="50000"/>
                  </a:schemeClr>
                </a:solidFill>
              </a:rPr>
              <a:t>Scorable</a:t>
            </a:r>
            <a:r>
              <a:rPr lang="en-US" sz="2800" dirty="0" smtClean="0">
                <a:solidFill>
                  <a:schemeClr val="accent6">
                    <a:lumMod val="50000"/>
                  </a:schemeClr>
                </a:solidFill>
              </a:rPr>
              <a:t> and Non-</a:t>
            </a:r>
            <a:r>
              <a:rPr lang="en-US" sz="2800" dirty="0" err="1" smtClean="0">
                <a:solidFill>
                  <a:schemeClr val="accent6">
                    <a:lumMod val="50000"/>
                  </a:schemeClr>
                </a:solidFill>
              </a:rPr>
              <a:t>Scorable</a:t>
            </a:r>
            <a:r>
              <a:rPr lang="en-US" sz="2800" dirty="0" smtClean="0">
                <a:solidFill>
                  <a:schemeClr val="accent6">
                    <a:lumMod val="50000"/>
                  </a:schemeClr>
                </a:solidFill>
              </a:rPr>
              <a:t> Materials</a:t>
            </a:r>
            <a:br>
              <a:rPr lang="en-US" sz="2800" dirty="0" smtClean="0">
                <a:solidFill>
                  <a:schemeClr val="accent6">
                    <a:lumMod val="50000"/>
                  </a:schemeClr>
                </a:solidFill>
              </a:rPr>
            </a:br>
            <a:r>
              <a:rPr lang="en-US" sz="2800" dirty="0" smtClean="0">
                <a:solidFill>
                  <a:schemeClr val="accent6">
                    <a:lumMod val="50000"/>
                  </a:schemeClr>
                </a:solidFill>
              </a:rPr>
              <a:t>Paper and Pencil</a:t>
            </a:r>
          </a:p>
        </p:txBody>
      </p:sp>
      <p:sp>
        <p:nvSpPr>
          <p:cNvPr id="6" name="Slide Number Placeholder 5"/>
          <p:cNvSpPr>
            <a:spLocks noGrp="1"/>
          </p:cNvSpPr>
          <p:nvPr>
            <p:ph type="sldNum" sz="quarter" idx="4"/>
          </p:nvPr>
        </p:nvSpPr>
        <p:spPr>
          <a:prstGeom prst="rect">
            <a:avLst/>
          </a:prstGeom>
        </p:spPr>
        <p:txBody>
          <a:bodyPr/>
          <a:lstStyle/>
          <a:p>
            <a:pPr>
              <a:defRPr/>
            </a:pPr>
            <a:fld id="{B03E5E17-F400-4267-A2DE-9BF2DAEB8D68}" type="slidenum">
              <a:rPr lang="en-US" smtClean="0"/>
              <a:pPr>
                <a:defRPr/>
              </a:pPr>
              <a:t>78</a:t>
            </a:fld>
            <a:endParaRPr lang="en-US" dirty="0"/>
          </a:p>
        </p:txBody>
      </p:sp>
      <p:sp>
        <p:nvSpPr>
          <p:cNvPr id="50179" name="Rectangle 6"/>
          <p:cNvSpPr>
            <a:spLocks noGrp="1" noChangeArrowheads="1"/>
          </p:cNvSpPr>
          <p:nvPr>
            <p:ph type="body" sz="half" idx="4294967295"/>
          </p:nvPr>
        </p:nvSpPr>
        <p:spPr>
          <a:xfrm>
            <a:off x="341200" y="2362200"/>
            <a:ext cx="3733800" cy="4495800"/>
          </a:xfrm>
        </p:spPr>
        <p:txBody>
          <a:bodyPr/>
          <a:lstStyle/>
          <a:p>
            <a:pPr eaLnBrk="1" hangingPunct="1">
              <a:buFontTx/>
              <a:buNone/>
            </a:pPr>
            <a:r>
              <a:rPr lang="en-US" sz="2600" b="1" u="sng" dirty="0" smtClean="0"/>
              <a:t>Scorable Materials</a:t>
            </a:r>
          </a:p>
          <a:p>
            <a:pPr eaLnBrk="1" hangingPunct="1">
              <a:buFontTx/>
              <a:buNone/>
            </a:pPr>
            <a:endParaRPr lang="en-US" sz="1200" dirty="0" smtClean="0"/>
          </a:p>
          <a:p>
            <a:pPr eaLnBrk="1" hangingPunct="1"/>
            <a:r>
              <a:rPr lang="en-US" sz="2400" dirty="0" smtClean="0"/>
              <a:t>Completed Group Information Sheet (GIS)</a:t>
            </a:r>
          </a:p>
          <a:p>
            <a:pPr eaLnBrk="1" hangingPunct="1"/>
            <a:r>
              <a:rPr lang="en-US" sz="2400" dirty="0" smtClean="0"/>
              <a:t>Used Student Answer Sheets</a:t>
            </a:r>
          </a:p>
        </p:txBody>
      </p:sp>
      <p:sp>
        <p:nvSpPr>
          <p:cNvPr id="50180" name="Rectangle 7"/>
          <p:cNvSpPr>
            <a:spLocks noGrp="1" noChangeArrowheads="1"/>
          </p:cNvSpPr>
          <p:nvPr>
            <p:ph type="body" sz="half" idx="4294967295"/>
          </p:nvPr>
        </p:nvSpPr>
        <p:spPr>
          <a:xfrm>
            <a:off x="5029200" y="2352675"/>
            <a:ext cx="4114800" cy="4572000"/>
          </a:xfrm>
        </p:spPr>
        <p:txBody>
          <a:bodyPr/>
          <a:lstStyle/>
          <a:p>
            <a:pPr eaLnBrk="1" hangingPunct="1">
              <a:lnSpc>
                <a:spcPct val="90000"/>
              </a:lnSpc>
              <a:buFontTx/>
              <a:buNone/>
            </a:pPr>
            <a:r>
              <a:rPr lang="en-US" sz="2600" b="1" u="sng" dirty="0" smtClean="0"/>
              <a:t>Non-scorable Materials</a:t>
            </a:r>
          </a:p>
          <a:p>
            <a:pPr eaLnBrk="1" hangingPunct="1">
              <a:lnSpc>
                <a:spcPct val="90000"/>
              </a:lnSpc>
              <a:buFontTx/>
              <a:buNone/>
            </a:pPr>
            <a:endParaRPr lang="en-US" sz="1200" dirty="0" smtClean="0"/>
          </a:p>
          <a:p>
            <a:pPr eaLnBrk="1" hangingPunct="1">
              <a:lnSpc>
                <a:spcPct val="90000"/>
              </a:lnSpc>
            </a:pPr>
            <a:r>
              <a:rPr lang="en-US" sz="2400" dirty="0" smtClean="0"/>
              <a:t>Used Student Test Booklets </a:t>
            </a:r>
          </a:p>
          <a:p>
            <a:pPr eaLnBrk="1" hangingPunct="1">
              <a:lnSpc>
                <a:spcPct val="90000"/>
              </a:lnSpc>
            </a:pPr>
            <a:r>
              <a:rPr lang="en-US" sz="2400" dirty="0" smtClean="0"/>
              <a:t>Large Print and Braille Test booklets</a:t>
            </a:r>
          </a:p>
          <a:p>
            <a:pPr eaLnBrk="1" hangingPunct="1">
              <a:lnSpc>
                <a:spcPct val="90000"/>
              </a:lnSpc>
            </a:pPr>
            <a:r>
              <a:rPr lang="en-US" sz="2400" dirty="0" smtClean="0"/>
              <a:t>Unused and </a:t>
            </a:r>
            <a:r>
              <a:rPr lang="en-US" sz="2400" u="sng" dirty="0" smtClean="0"/>
              <a:t>Voided</a:t>
            </a:r>
            <a:r>
              <a:rPr lang="en-US" sz="2400" dirty="0" smtClean="0"/>
              <a:t> Test booklets and Answer sheets</a:t>
            </a:r>
          </a:p>
          <a:p>
            <a:pPr eaLnBrk="1" hangingPunct="1">
              <a:lnSpc>
                <a:spcPct val="90000"/>
              </a:lnSpc>
            </a:pPr>
            <a:r>
              <a:rPr lang="en-US" sz="2400" dirty="0" smtClean="0"/>
              <a:t>Scratch Paper</a:t>
            </a:r>
          </a:p>
          <a:p>
            <a:pPr eaLnBrk="1" hangingPunct="1">
              <a:lnSpc>
                <a:spcPct val="90000"/>
              </a:lnSpc>
            </a:pPr>
            <a:r>
              <a:rPr lang="en-US" sz="2400" i="1" dirty="0" smtClean="0"/>
              <a:t>Test Examiner’s Manual</a:t>
            </a:r>
          </a:p>
        </p:txBody>
      </p:sp>
      <p:sp>
        <p:nvSpPr>
          <p:cNvPr id="50181" name="Line 8"/>
          <p:cNvSpPr>
            <a:spLocks noChangeShapeType="1"/>
          </p:cNvSpPr>
          <p:nvPr/>
        </p:nvSpPr>
        <p:spPr bwMode="auto">
          <a:xfrm>
            <a:off x="4495800" y="1676400"/>
            <a:ext cx="0" cy="464820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0295266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dirty="0">
                <a:solidFill>
                  <a:schemeClr val="accent6">
                    <a:lumMod val="50000"/>
                  </a:schemeClr>
                </a:solidFill>
              </a:rPr>
              <a:t>POST-TEST </a:t>
            </a:r>
            <a:r>
              <a:rPr lang="en-US" sz="3400" dirty="0" smtClean="0">
                <a:solidFill>
                  <a:schemeClr val="accent6">
                    <a:lumMod val="50000"/>
                  </a:schemeClr>
                </a:solidFill>
              </a:rPr>
              <a:t>ACTIVITIES</a:t>
            </a:r>
            <a:r>
              <a:rPr lang="en-US" dirty="0">
                <a:solidFill>
                  <a:schemeClr val="accent6">
                    <a:lumMod val="50000"/>
                  </a:schemeClr>
                </a:solidFill>
              </a:rPr>
              <a:t/>
            </a:r>
            <a:br>
              <a:rPr lang="en-US" dirty="0">
                <a:solidFill>
                  <a:schemeClr val="accent6">
                    <a:lumMod val="50000"/>
                  </a:schemeClr>
                </a:solidFill>
              </a:rPr>
            </a:br>
            <a:r>
              <a:rPr lang="en-US" sz="3100" dirty="0" smtClean="0">
                <a:solidFill>
                  <a:schemeClr val="accent6">
                    <a:lumMod val="50000"/>
                  </a:schemeClr>
                </a:solidFill>
              </a:rPr>
              <a:t>Test Examiner Responsibilities</a:t>
            </a:r>
            <a:endParaRPr lang="en-US" sz="3100" dirty="0">
              <a:solidFill>
                <a:schemeClr val="accent6">
                  <a:lumMod val="50000"/>
                </a:schemeClr>
              </a:solidFill>
            </a:endParaRPr>
          </a:p>
        </p:txBody>
      </p:sp>
      <p:sp>
        <p:nvSpPr>
          <p:cNvPr id="4" name="Content Placeholder 3"/>
          <p:cNvSpPr>
            <a:spLocks noGrp="1"/>
          </p:cNvSpPr>
          <p:nvPr>
            <p:ph idx="1"/>
          </p:nvPr>
        </p:nvSpPr>
        <p:spPr>
          <a:xfrm>
            <a:off x="152400" y="1897038"/>
            <a:ext cx="8839200" cy="4122761"/>
          </a:xfrm>
        </p:spPr>
        <p:txBody>
          <a:bodyPr>
            <a:normAutofit lnSpcReduction="10000"/>
          </a:bodyPr>
          <a:lstStyle/>
          <a:p>
            <a:r>
              <a:rPr lang="en-US" sz="2900" dirty="0" smtClean="0"/>
              <a:t>Collect and account for all testing materials in the testing site after each day’s testing</a:t>
            </a:r>
          </a:p>
          <a:p>
            <a:r>
              <a:rPr lang="en-US" sz="2900" dirty="0" smtClean="0"/>
              <a:t>Return all test materials the School Test Coordinator at the conclusion of testing each day</a:t>
            </a:r>
          </a:p>
          <a:p>
            <a:pPr marL="0" indent="0">
              <a:buNone/>
            </a:pPr>
            <a:endParaRPr lang="en-US" sz="2900" dirty="0" smtClean="0"/>
          </a:p>
          <a:p>
            <a:pPr marL="0" indent="0">
              <a:buNone/>
            </a:pPr>
            <a:r>
              <a:rPr lang="en-US" sz="2900" dirty="0" smtClean="0"/>
              <a:t>Additionally, at the conclusion of the final day of testing</a:t>
            </a:r>
          </a:p>
          <a:p>
            <a:pPr lvl="1"/>
            <a:r>
              <a:rPr lang="en-US" sz="2500" dirty="0" smtClean="0"/>
              <a:t>Notify the School Test Coordinator of any students who did not take all or part of the test </a:t>
            </a:r>
          </a:p>
          <a:p>
            <a:pPr lvl="1"/>
            <a:r>
              <a:rPr lang="en-US" sz="2500" dirty="0" smtClean="0"/>
              <a:t>Notify the School Test Coordinator if student answers need to be transcribed onto a </a:t>
            </a:r>
            <a:r>
              <a:rPr lang="en-US" sz="2500" i="1" dirty="0" smtClean="0"/>
              <a:t>Student Answer Document</a:t>
            </a:r>
            <a:endParaRPr lang="en-US" sz="2500" dirty="0"/>
          </a:p>
        </p:txBody>
      </p:sp>
      <p:sp>
        <p:nvSpPr>
          <p:cNvPr id="2" name="Slide Number Placeholder 1"/>
          <p:cNvSpPr>
            <a:spLocks noGrp="1"/>
          </p:cNvSpPr>
          <p:nvPr>
            <p:ph type="sldNum" sz="quarter" idx="4294967295"/>
          </p:nvPr>
        </p:nvSpPr>
        <p:spPr>
          <a:xfrm>
            <a:off x="8077200" y="6356350"/>
            <a:ext cx="609600" cy="365125"/>
          </a:xfrm>
          <a:prstGeom prst="rect">
            <a:avLst/>
          </a:prstGeom>
        </p:spPr>
        <p:txBody>
          <a:bodyPr/>
          <a:lstStyle/>
          <a:p>
            <a:pPr>
              <a:defRPr/>
            </a:pPr>
            <a:fld id="{31CA350E-7E78-4B54-A1D0-067692C0170C}" type="slidenum">
              <a:rPr lang="en-US" smtClean="0"/>
              <a:pPr>
                <a:defRPr/>
              </a:pPr>
              <a:t>79</a:t>
            </a:fld>
            <a:endParaRPr lang="en-US" dirty="0"/>
          </a:p>
        </p:txBody>
      </p:sp>
    </p:spTree>
    <p:extLst>
      <p:ext uri="{BB962C8B-B14F-4D97-AF65-F5344CB8AC3E}">
        <p14:creationId xmlns:p14="http://schemas.microsoft.com/office/powerpoint/2010/main" val="3921520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67811" y="2199503"/>
            <a:ext cx="4474643" cy="667264"/>
          </a:xfrm>
        </p:spPr>
        <p:txBody>
          <a:bodyPr>
            <a:normAutofit/>
          </a:bodyPr>
          <a:lstStyle/>
          <a:p>
            <a:pPr algn="ctr"/>
            <a:r>
              <a:rPr lang="en-US" sz="3000" dirty="0" smtClean="0">
                <a:solidFill>
                  <a:schemeClr val="accent6">
                    <a:lumMod val="50000"/>
                  </a:schemeClr>
                </a:solidFill>
              </a:rPr>
              <a:t>Retest Waiver 2015</a:t>
            </a:r>
            <a:endParaRPr lang="en-US" sz="3000" dirty="0">
              <a:solidFill>
                <a:schemeClr val="accent6">
                  <a:lumMod val="50000"/>
                </a:schemeClr>
              </a:solidFill>
            </a:endParaRPr>
          </a:p>
        </p:txBody>
      </p:sp>
      <p:sp>
        <p:nvSpPr>
          <p:cNvPr id="6" name="Content Placeholder 5"/>
          <p:cNvSpPr>
            <a:spLocks noGrp="1"/>
          </p:cNvSpPr>
          <p:nvPr>
            <p:ph idx="1"/>
          </p:nvPr>
        </p:nvSpPr>
        <p:spPr>
          <a:xfrm>
            <a:off x="406228" y="2866766"/>
            <a:ext cx="7886700" cy="1681646"/>
          </a:xfrm>
        </p:spPr>
        <p:txBody>
          <a:bodyPr>
            <a:normAutofit lnSpcReduction="10000"/>
          </a:bodyPr>
          <a:lstStyle/>
          <a:p>
            <a:pPr marL="228600" lvl="1">
              <a:spcBef>
                <a:spcPts val="1000"/>
              </a:spcBef>
            </a:pPr>
            <a:r>
              <a:rPr lang="en-US" sz="2800" dirty="0"/>
              <a:t>Retest Administration: </a:t>
            </a:r>
            <a:br>
              <a:rPr lang="en-US" sz="2800" dirty="0"/>
            </a:br>
            <a:r>
              <a:rPr lang="en-US" sz="2800" dirty="0" smtClean="0"/>
              <a:t>Promotion/Retention requirements waived </a:t>
            </a:r>
            <a:r>
              <a:rPr lang="en-US" sz="2800" dirty="0"/>
              <a:t>for Grades 3, 5, or 8 </a:t>
            </a:r>
            <a:r>
              <a:rPr lang="en-US" sz="2800" dirty="0" smtClean="0"/>
              <a:t>for 2014-2015</a:t>
            </a:r>
            <a:r>
              <a:rPr lang="en-US" sz="2800" dirty="0"/>
              <a:t>.  </a:t>
            </a:r>
            <a:endParaRPr lang="en-US" sz="2800" dirty="0" smtClean="0"/>
          </a:p>
          <a:p>
            <a:pPr marL="228600" lvl="1">
              <a:spcBef>
                <a:spcPts val="1000"/>
              </a:spcBef>
            </a:pPr>
            <a:r>
              <a:rPr lang="en-US" sz="2800" dirty="0" smtClean="0"/>
              <a:t>No </a:t>
            </a:r>
            <a:r>
              <a:rPr lang="en-US" sz="2800" dirty="0"/>
              <a:t>retest this year.</a:t>
            </a:r>
          </a:p>
          <a:p>
            <a:endParaRPr lang="en-US" dirty="0"/>
          </a:p>
        </p:txBody>
      </p:sp>
      <p:sp>
        <p:nvSpPr>
          <p:cNvPr id="3" name="Date Placeholder 2"/>
          <p:cNvSpPr>
            <a:spLocks noGrp="1"/>
          </p:cNvSpPr>
          <p:nvPr>
            <p:ph type="dt" sz="half" idx="2"/>
          </p:nvPr>
        </p:nvSpPr>
        <p:spPr/>
        <p:txBody>
          <a:bodyPr/>
          <a:lstStyle/>
          <a:p>
            <a:fld id="{16A82E43-F334-4B83-9151-C0C24AE8A2BC}" type="datetime1">
              <a:rPr lang="en-US" smtClean="0"/>
              <a:t>3/3/2015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8</a:t>
            </a:fld>
            <a:endParaRPr lang="en-US" dirty="0"/>
          </a:p>
        </p:txBody>
      </p:sp>
      <p:sp>
        <p:nvSpPr>
          <p:cNvPr id="7" name="Title 1"/>
          <p:cNvSpPr txBox="1">
            <a:spLocks/>
          </p:cNvSpPr>
          <p:nvPr/>
        </p:nvSpPr>
        <p:spPr>
          <a:xfrm>
            <a:off x="0" y="69883"/>
            <a:ext cx="5029200" cy="988946"/>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nSpc>
                <a:spcPct val="120000"/>
              </a:lnSpc>
            </a:pPr>
            <a:r>
              <a:rPr lang="en-US" sz="6700" dirty="0" smtClean="0">
                <a:solidFill>
                  <a:schemeClr val="accent6">
                    <a:lumMod val="50000"/>
                  </a:schemeClr>
                </a:solidFill>
              </a:rPr>
              <a:t>Georgia Milestones</a:t>
            </a: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chemeClr val="accent6">
                    <a:lumMod val="50000"/>
                  </a:schemeClr>
                </a:solidFill>
              </a:rPr>
              <a:t>EOG Overview</a:t>
            </a:r>
            <a:endParaRPr lang="en-US" dirty="0">
              <a:solidFill>
                <a:schemeClr val="accent6">
                  <a:lumMod val="50000"/>
                </a:schemeClr>
              </a:solidFill>
            </a:endParaRPr>
          </a:p>
        </p:txBody>
      </p:sp>
    </p:spTree>
    <p:extLst>
      <p:ext uri="{BB962C8B-B14F-4D97-AF65-F5344CB8AC3E}">
        <p14:creationId xmlns:p14="http://schemas.microsoft.com/office/powerpoint/2010/main" val="6006429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a:defRPr/>
            </a:pPr>
            <a:r>
              <a:rPr lang="en-US" sz="3100" dirty="0">
                <a:solidFill>
                  <a:schemeClr val="accent6">
                    <a:lumMod val="50000"/>
                  </a:schemeClr>
                </a:solidFill>
              </a:rPr>
              <a:t>POST-TEST </a:t>
            </a:r>
            <a:r>
              <a:rPr lang="en-US" sz="3100" dirty="0" smtClean="0">
                <a:solidFill>
                  <a:schemeClr val="accent6">
                    <a:lumMod val="50000"/>
                  </a:schemeClr>
                </a:solidFill>
              </a:rPr>
              <a:t>ACTIVITIES</a:t>
            </a:r>
            <a:r>
              <a:rPr lang="en-US" sz="3200" dirty="0">
                <a:solidFill>
                  <a:schemeClr val="accent6">
                    <a:lumMod val="50000"/>
                  </a:schemeClr>
                </a:solidFill>
              </a:rPr>
              <a:t/>
            </a:r>
            <a:br>
              <a:rPr lang="en-US" sz="3200" dirty="0">
                <a:solidFill>
                  <a:schemeClr val="accent6">
                    <a:lumMod val="50000"/>
                  </a:schemeClr>
                </a:solidFill>
              </a:rPr>
            </a:br>
            <a:r>
              <a:rPr lang="en-US" sz="2800" dirty="0" smtClean="0">
                <a:solidFill>
                  <a:schemeClr val="accent6">
                    <a:lumMod val="50000"/>
                  </a:schemeClr>
                </a:solidFill>
              </a:rPr>
              <a:t>School Test Coordinator</a:t>
            </a:r>
            <a:br>
              <a:rPr lang="en-US" sz="2800" dirty="0" smtClean="0">
                <a:solidFill>
                  <a:schemeClr val="accent6">
                    <a:lumMod val="50000"/>
                  </a:schemeClr>
                </a:solidFill>
              </a:rPr>
            </a:br>
            <a:r>
              <a:rPr lang="en-US" sz="2800" dirty="0" smtClean="0">
                <a:solidFill>
                  <a:schemeClr val="accent6">
                    <a:lumMod val="50000"/>
                  </a:schemeClr>
                </a:solidFill>
              </a:rPr>
              <a:t>Online</a:t>
            </a:r>
          </a:p>
        </p:txBody>
      </p:sp>
      <p:sp>
        <p:nvSpPr>
          <p:cNvPr id="4" name="Slide Number Placeholder 3"/>
          <p:cNvSpPr>
            <a:spLocks noGrp="1"/>
          </p:cNvSpPr>
          <p:nvPr>
            <p:ph type="sldNum" sz="quarter" idx="4"/>
          </p:nvPr>
        </p:nvSpPr>
        <p:spPr>
          <a:prstGeom prst="rect">
            <a:avLst/>
          </a:prstGeom>
        </p:spPr>
        <p:txBody>
          <a:bodyPr/>
          <a:lstStyle/>
          <a:p>
            <a:pPr>
              <a:defRPr/>
            </a:pPr>
            <a:fld id="{A65CF241-814C-4A91-AD30-319E469F530B}" type="slidenum">
              <a:rPr lang="en-US" smtClean="0">
                <a:solidFill>
                  <a:prstClr val="white"/>
                </a:solidFill>
              </a:rPr>
              <a:pPr>
                <a:defRPr/>
              </a:pPr>
              <a:t>80</a:t>
            </a:fld>
            <a:endParaRPr lang="en-US" dirty="0">
              <a:solidFill>
                <a:prstClr val="white"/>
              </a:solidFill>
            </a:endParaRPr>
          </a:p>
        </p:txBody>
      </p:sp>
      <p:sp>
        <p:nvSpPr>
          <p:cNvPr id="49155" name="Rectangle 3"/>
          <p:cNvSpPr>
            <a:spLocks noGrp="1" noChangeArrowheads="1"/>
          </p:cNvSpPr>
          <p:nvPr>
            <p:ph type="body" idx="4294967295"/>
          </p:nvPr>
        </p:nvSpPr>
        <p:spPr>
          <a:xfrm>
            <a:off x="292290" y="1814369"/>
            <a:ext cx="8351648" cy="4229243"/>
          </a:xfrm>
        </p:spPr>
        <p:txBody>
          <a:bodyPr>
            <a:normAutofit lnSpcReduction="10000"/>
          </a:bodyPr>
          <a:lstStyle/>
          <a:p>
            <a:pPr eaLnBrk="1" hangingPunct="1">
              <a:lnSpc>
                <a:spcPct val="90000"/>
              </a:lnSpc>
              <a:spcBef>
                <a:spcPct val="0"/>
              </a:spcBef>
              <a:spcAft>
                <a:spcPts val="1200"/>
              </a:spcAft>
            </a:pPr>
            <a:r>
              <a:rPr lang="en-US" sz="2500" dirty="0"/>
              <a:t>A</a:t>
            </a:r>
            <a:r>
              <a:rPr lang="en-US" sz="2500" dirty="0" smtClean="0"/>
              <a:t>ll test materials – </a:t>
            </a:r>
            <a:r>
              <a:rPr lang="en-US" sz="2500" i="1" dirty="0" smtClean="0"/>
              <a:t>Test Tickets </a:t>
            </a:r>
            <a:r>
              <a:rPr lang="en-US" sz="2500" dirty="0" smtClean="0"/>
              <a:t>and scratch paper - should be collected from Test Examiners and secured after each administration session</a:t>
            </a:r>
          </a:p>
          <a:p>
            <a:pPr eaLnBrk="1" hangingPunct="1">
              <a:lnSpc>
                <a:spcPct val="90000"/>
              </a:lnSpc>
              <a:spcBef>
                <a:spcPct val="0"/>
              </a:spcBef>
              <a:spcAft>
                <a:spcPts val="1200"/>
              </a:spcAft>
            </a:pPr>
            <a:r>
              <a:rPr lang="en-US" sz="2500" dirty="0" smtClean="0"/>
              <a:t>After the final day of testing</a:t>
            </a:r>
          </a:p>
          <a:p>
            <a:pPr lvl="1" eaLnBrk="1" hangingPunct="1">
              <a:lnSpc>
                <a:spcPct val="90000"/>
              </a:lnSpc>
              <a:spcBef>
                <a:spcPct val="0"/>
              </a:spcBef>
              <a:spcAft>
                <a:spcPts val="1200"/>
              </a:spcAft>
              <a:buFont typeface="Calibri" panose="020F0502020204030204" pitchFamily="34" charset="0"/>
              <a:buChar char="–"/>
            </a:pPr>
            <a:r>
              <a:rPr lang="en-US" sz="2500" dirty="0" smtClean="0"/>
              <a:t>Where applicable, verify that the demographic and coding information has been correctly entered in the Additional Student Information screen of TAS</a:t>
            </a:r>
          </a:p>
          <a:p>
            <a:pPr lvl="1" eaLnBrk="1" hangingPunct="1">
              <a:lnSpc>
                <a:spcPct val="90000"/>
              </a:lnSpc>
              <a:spcBef>
                <a:spcPct val="0"/>
              </a:spcBef>
              <a:spcAft>
                <a:spcPts val="1200"/>
              </a:spcAft>
              <a:buFont typeface="Calibri" panose="020F0502020204030204" pitchFamily="34" charset="0"/>
              <a:buChar char="–"/>
            </a:pPr>
            <a:r>
              <a:rPr lang="en-US" sz="2500" dirty="0" smtClean="0"/>
              <a:t>If instructed by the System Test Coordinator, code Irregularities and complete Local Option Coding in TAS</a:t>
            </a:r>
          </a:p>
          <a:p>
            <a:pPr lvl="1" eaLnBrk="1" hangingPunct="1">
              <a:lnSpc>
                <a:spcPct val="90000"/>
              </a:lnSpc>
              <a:spcBef>
                <a:spcPct val="0"/>
              </a:spcBef>
              <a:spcAft>
                <a:spcPts val="1200"/>
              </a:spcAft>
              <a:buFont typeface="Calibri" panose="020F0502020204030204" pitchFamily="34" charset="0"/>
              <a:buChar char="–"/>
            </a:pPr>
            <a:r>
              <a:rPr lang="en-US" sz="2500" dirty="0" smtClean="0"/>
              <a:t>Coordinate with the </a:t>
            </a:r>
            <a:r>
              <a:rPr lang="en-US" sz="2500" dirty="0" err="1" smtClean="0"/>
              <a:t>SysTC</a:t>
            </a:r>
            <a:r>
              <a:rPr lang="en-US" sz="2500" dirty="0" smtClean="0"/>
              <a:t> the turning in of scratch paper and the disposition of </a:t>
            </a:r>
            <a:r>
              <a:rPr lang="en-US" sz="2500" i="1" dirty="0" smtClean="0"/>
              <a:t>Test Tickets</a:t>
            </a:r>
            <a:endParaRPr lang="en-US" sz="2500" dirty="0" smtClean="0"/>
          </a:p>
        </p:txBody>
      </p:sp>
    </p:spTree>
    <p:extLst>
      <p:ext uri="{BB962C8B-B14F-4D97-AF65-F5344CB8AC3E}">
        <p14:creationId xmlns:p14="http://schemas.microsoft.com/office/powerpoint/2010/main" val="24428817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a:defRPr/>
            </a:pPr>
            <a:r>
              <a:rPr lang="en-US" sz="3100" dirty="0">
                <a:solidFill>
                  <a:schemeClr val="accent6">
                    <a:lumMod val="50000"/>
                  </a:schemeClr>
                </a:solidFill>
              </a:rPr>
              <a:t>POST-TEST </a:t>
            </a:r>
            <a:r>
              <a:rPr lang="en-US" sz="3100" dirty="0" smtClean="0">
                <a:solidFill>
                  <a:schemeClr val="accent6">
                    <a:lumMod val="50000"/>
                  </a:schemeClr>
                </a:solidFill>
              </a:rPr>
              <a:t>ACTIVITIES</a:t>
            </a:r>
            <a:r>
              <a:rPr lang="en-US" sz="3200" dirty="0">
                <a:solidFill>
                  <a:schemeClr val="accent6">
                    <a:lumMod val="50000"/>
                  </a:schemeClr>
                </a:solidFill>
              </a:rPr>
              <a:t/>
            </a:r>
            <a:br>
              <a:rPr lang="en-US" sz="3200" dirty="0">
                <a:solidFill>
                  <a:schemeClr val="accent6">
                    <a:lumMod val="50000"/>
                  </a:schemeClr>
                </a:solidFill>
              </a:rPr>
            </a:br>
            <a:r>
              <a:rPr lang="en-US" sz="2800" dirty="0" smtClean="0">
                <a:solidFill>
                  <a:schemeClr val="accent6">
                    <a:lumMod val="50000"/>
                  </a:schemeClr>
                </a:solidFill>
              </a:rPr>
              <a:t>School Test Coordinator</a:t>
            </a:r>
            <a:br>
              <a:rPr lang="en-US" sz="2800" dirty="0" smtClean="0">
                <a:solidFill>
                  <a:schemeClr val="accent6">
                    <a:lumMod val="50000"/>
                  </a:schemeClr>
                </a:solidFill>
              </a:rPr>
            </a:br>
            <a:r>
              <a:rPr lang="en-US" sz="2800" dirty="0" smtClean="0">
                <a:solidFill>
                  <a:schemeClr val="accent6">
                    <a:lumMod val="50000"/>
                  </a:schemeClr>
                </a:solidFill>
              </a:rPr>
              <a:t>Paper and Pencil</a:t>
            </a:r>
          </a:p>
        </p:txBody>
      </p:sp>
      <p:sp>
        <p:nvSpPr>
          <p:cNvPr id="4" name="Slide Number Placeholder 3"/>
          <p:cNvSpPr>
            <a:spLocks noGrp="1"/>
          </p:cNvSpPr>
          <p:nvPr>
            <p:ph type="sldNum" sz="quarter" idx="4"/>
          </p:nvPr>
        </p:nvSpPr>
        <p:spPr>
          <a:prstGeom prst="rect">
            <a:avLst/>
          </a:prstGeom>
        </p:spPr>
        <p:txBody>
          <a:bodyPr/>
          <a:lstStyle/>
          <a:p>
            <a:pPr>
              <a:defRPr/>
            </a:pPr>
            <a:fld id="{A65CF241-814C-4A91-AD30-319E469F530B}" type="slidenum">
              <a:rPr lang="en-US" smtClean="0"/>
              <a:pPr>
                <a:defRPr/>
              </a:pPr>
              <a:t>81</a:t>
            </a:fld>
            <a:endParaRPr lang="en-US" dirty="0"/>
          </a:p>
        </p:txBody>
      </p:sp>
      <p:sp>
        <p:nvSpPr>
          <p:cNvPr id="49155" name="Rectangle 3"/>
          <p:cNvSpPr>
            <a:spLocks noGrp="1" noChangeArrowheads="1"/>
          </p:cNvSpPr>
          <p:nvPr>
            <p:ph type="body" idx="4294967295"/>
          </p:nvPr>
        </p:nvSpPr>
        <p:spPr>
          <a:xfrm>
            <a:off x="292290" y="1814370"/>
            <a:ext cx="8305800" cy="3776662"/>
          </a:xfrm>
        </p:spPr>
        <p:txBody>
          <a:bodyPr>
            <a:normAutofit/>
          </a:bodyPr>
          <a:lstStyle/>
          <a:p>
            <a:pPr eaLnBrk="1" hangingPunct="1">
              <a:lnSpc>
                <a:spcPct val="90000"/>
              </a:lnSpc>
              <a:spcBef>
                <a:spcPct val="0"/>
              </a:spcBef>
              <a:spcAft>
                <a:spcPts val="1200"/>
              </a:spcAft>
            </a:pPr>
            <a:r>
              <a:rPr lang="en-US" sz="2500" dirty="0"/>
              <a:t>A</a:t>
            </a:r>
            <a:r>
              <a:rPr lang="en-US" sz="2500" dirty="0" smtClean="0"/>
              <a:t>ll test materials should be collected from Test Examiners and secured after each administration session</a:t>
            </a:r>
          </a:p>
          <a:p>
            <a:pPr eaLnBrk="1" hangingPunct="1">
              <a:lnSpc>
                <a:spcPct val="90000"/>
              </a:lnSpc>
              <a:spcBef>
                <a:spcPct val="0"/>
              </a:spcBef>
              <a:spcAft>
                <a:spcPts val="1200"/>
              </a:spcAft>
            </a:pPr>
            <a:r>
              <a:rPr lang="en-US" sz="2500" dirty="0" smtClean="0"/>
              <a:t>Review answer documents</a:t>
            </a:r>
          </a:p>
          <a:p>
            <a:pPr lvl="1" eaLnBrk="1" hangingPunct="1">
              <a:lnSpc>
                <a:spcPct val="90000"/>
              </a:lnSpc>
              <a:spcBef>
                <a:spcPct val="0"/>
              </a:spcBef>
              <a:spcAft>
                <a:spcPts val="1200"/>
              </a:spcAft>
              <a:buFont typeface="Calibri" panose="020F0502020204030204" pitchFamily="34" charset="0"/>
              <a:buChar char="–"/>
            </a:pPr>
            <a:r>
              <a:rPr lang="en-US" sz="2500" dirty="0" smtClean="0"/>
              <a:t>Where applicable, verify that the demographic and coding information is correctly bubbled</a:t>
            </a:r>
          </a:p>
          <a:p>
            <a:pPr lvl="1" eaLnBrk="1" hangingPunct="1">
              <a:lnSpc>
                <a:spcPct val="90000"/>
              </a:lnSpc>
              <a:spcBef>
                <a:spcPct val="0"/>
              </a:spcBef>
              <a:spcAft>
                <a:spcPts val="1200"/>
              </a:spcAft>
              <a:buFont typeface="Calibri" panose="020F0502020204030204" pitchFamily="34" charset="0"/>
              <a:buChar char="–"/>
            </a:pPr>
            <a:r>
              <a:rPr lang="en-US" sz="2500" dirty="0" smtClean="0"/>
              <a:t>If instructed by the System Test Coordinator, complete Local Option Coding (Section 14) and code Irregularities</a:t>
            </a:r>
          </a:p>
          <a:p>
            <a:pPr lvl="1" eaLnBrk="1" hangingPunct="1">
              <a:lnSpc>
                <a:spcPct val="90000"/>
              </a:lnSpc>
              <a:spcBef>
                <a:spcPct val="0"/>
              </a:spcBef>
              <a:spcAft>
                <a:spcPts val="1200"/>
              </a:spcAft>
              <a:buFont typeface="Calibri" panose="020F0502020204030204" pitchFamily="34" charset="0"/>
              <a:buChar char="–"/>
            </a:pPr>
            <a:r>
              <a:rPr lang="en-US" sz="2500" dirty="0" smtClean="0"/>
              <a:t>Complete/Verify </a:t>
            </a:r>
            <a:r>
              <a:rPr lang="en-US" sz="2500" i="1" dirty="0" smtClean="0"/>
              <a:t>For Teacher Use Only </a:t>
            </a:r>
            <a:r>
              <a:rPr lang="en-US" sz="2500" dirty="0" smtClean="0"/>
              <a:t>(Sections 9–13)</a:t>
            </a:r>
          </a:p>
        </p:txBody>
      </p:sp>
    </p:spTree>
    <p:extLst>
      <p:ext uri="{BB962C8B-B14F-4D97-AF65-F5344CB8AC3E}">
        <p14:creationId xmlns:p14="http://schemas.microsoft.com/office/powerpoint/2010/main" val="10726098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a:defRPr/>
            </a:pPr>
            <a:r>
              <a:rPr lang="en-US" sz="3100" dirty="0">
                <a:solidFill>
                  <a:schemeClr val="accent6">
                    <a:lumMod val="50000"/>
                  </a:schemeClr>
                </a:solidFill>
              </a:rPr>
              <a:t>POST-TEST </a:t>
            </a:r>
            <a:r>
              <a:rPr lang="en-US" sz="3100" dirty="0" smtClean="0">
                <a:solidFill>
                  <a:schemeClr val="accent6">
                    <a:lumMod val="50000"/>
                  </a:schemeClr>
                </a:solidFill>
              </a:rPr>
              <a:t>ACTIVITIES</a:t>
            </a:r>
            <a:r>
              <a:rPr lang="en-US" sz="4000" dirty="0">
                <a:solidFill>
                  <a:schemeClr val="accent6">
                    <a:lumMod val="50000"/>
                  </a:schemeClr>
                </a:solidFill>
              </a:rPr>
              <a:t/>
            </a:r>
            <a:br>
              <a:rPr lang="en-US" sz="4000" dirty="0">
                <a:solidFill>
                  <a:schemeClr val="accent6">
                    <a:lumMod val="50000"/>
                  </a:schemeClr>
                </a:solidFill>
              </a:rPr>
            </a:br>
            <a:r>
              <a:rPr lang="en-US" sz="2800" dirty="0">
                <a:solidFill>
                  <a:schemeClr val="accent6">
                    <a:lumMod val="50000"/>
                  </a:schemeClr>
                </a:solidFill>
              </a:rPr>
              <a:t>School Test Coordinator</a:t>
            </a:r>
            <a:endParaRPr lang="en-US" sz="2800" strike="sngStrike" dirty="0" smtClean="0">
              <a:solidFill>
                <a:schemeClr val="accent6">
                  <a:lumMod val="50000"/>
                </a:schemeClr>
              </a:solidFill>
            </a:endParaRPr>
          </a:p>
        </p:txBody>
      </p:sp>
      <p:sp>
        <p:nvSpPr>
          <p:cNvPr id="4" name="Slide Number Placeholder 3"/>
          <p:cNvSpPr>
            <a:spLocks noGrp="1"/>
          </p:cNvSpPr>
          <p:nvPr>
            <p:ph type="sldNum" sz="quarter" idx="4"/>
          </p:nvPr>
        </p:nvSpPr>
        <p:spPr>
          <a:prstGeom prst="rect">
            <a:avLst/>
          </a:prstGeom>
        </p:spPr>
        <p:txBody>
          <a:bodyPr/>
          <a:lstStyle/>
          <a:p>
            <a:pPr>
              <a:defRPr/>
            </a:pPr>
            <a:fld id="{AED150B5-81CB-4790-93C0-0440CFCC7C01}" type="slidenum">
              <a:rPr lang="en-US" smtClean="0"/>
              <a:pPr>
                <a:defRPr/>
              </a:pPr>
              <a:t>82</a:t>
            </a:fld>
            <a:endParaRPr lang="en-US" dirty="0"/>
          </a:p>
        </p:txBody>
      </p:sp>
      <p:sp>
        <p:nvSpPr>
          <p:cNvPr id="51203" name="Rectangle 3"/>
          <p:cNvSpPr>
            <a:spLocks noGrp="1" noChangeArrowheads="1"/>
          </p:cNvSpPr>
          <p:nvPr>
            <p:ph type="body" idx="4294967295"/>
          </p:nvPr>
        </p:nvSpPr>
        <p:spPr>
          <a:xfrm>
            <a:off x="259308" y="1935258"/>
            <a:ext cx="8229600" cy="3898900"/>
          </a:xfrm>
        </p:spPr>
        <p:txBody>
          <a:bodyPr/>
          <a:lstStyle/>
          <a:p>
            <a:pPr marL="0" indent="-4763" eaLnBrk="1" hangingPunct="1">
              <a:lnSpc>
                <a:spcPct val="90000"/>
              </a:lnSpc>
              <a:spcBef>
                <a:spcPct val="0"/>
              </a:spcBef>
              <a:spcAft>
                <a:spcPts val="1200"/>
              </a:spcAft>
              <a:buFontTx/>
              <a:buNone/>
            </a:pPr>
            <a:r>
              <a:rPr lang="en-US" sz="2400" dirty="0" smtClean="0"/>
              <a:t>So that systems are prepared to address </a:t>
            </a:r>
            <a:r>
              <a:rPr lang="en-US" sz="2400" i="1" dirty="0" smtClean="0"/>
              <a:t>non-participants</a:t>
            </a:r>
            <a:r>
              <a:rPr lang="en-US" sz="2400" dirty="0" smtClean="0"/>
              <a:t> during Accountability</a:t>
            </a:r>
            <a:r>
              <a:rPr lang="en-US" sz="2400" dirty="0" smtClean="0">
                <a:solidFill>
                  <a:srgbClr val="FF0000"/>
                </a:solidFill>
              </a:rPr>
              <a:t> </a:t>
            </a:r>
            <a:r>
              <a:rPr lang="en-US" sz="2400" dirty="0" smtClean="0"/>
              <a:t>processing note:</a:t>
            </a:r>
          </a:p>
          <a:p>
            <a:pPr eaLnBrk="1" hangingPunct="1">
              <a:lnSpc>
                <a:spcPct val="90000"/>
              </a:lnSpc>
              <a:spcBef>
                <a:spcPct val="0"/>
              </a:spcBef>
              <a:spcAft>
                <a:spcPts val="1200"/>
              </a:spcAft>
            </a:pPr>
            <a:r>
              <a:rPr lang="en-US" sz="2400" dirty="0" smtClean="0"/>
              <a:t>Collect by school and by subject: the names of each student who should have tested but was a non-participant</a:t>
            </a:r>
          </a:p>
          <a:p>
            <a:pPr eaLnBrk="1" hangingPunct="1">
              <a:lnSpc>
                <a:spcPct val="90000"/>
              </a:lnSpc>
              <a:spcBef>
                <a:spcPct val="0"/>
              </a:spcBef>
              <a:spcAft>
                <a:spcPts val="1200"/>
              </a:spcAft>
            </a:pPr>
            <a:r>
              <a:rPr lang="en-US" sz="2400" dirty="0" smtClean="0"/>
              <a:t>Categorize their </a:t>
            </a:r>
            <a:r>
              <a:rPr lang="en-US" sz="2400" i="1" dirty="0" smtClean="0"/>
              <a:t>non-participation</a:t>
            </a:r>
            <a:r>
              <a:rPr lang="en-US" sz="2400" dirty="0" smtClean="0"/>
              <a:t> as one of the following four </a:t>
            </a:r>
            <a:r>
              <a:rPr lang="en-US" sz="2400" i="1" dirty="0" smtClean="0"/>
              <a:t>choices: Medical Emergency, Illness, Other, or Unknown</a:t>
            </a:r>
          </a:p>
          <a:p>
            <a:pPr eaLnBrk="1" hangingPunct="1">
              <a:lnSpc>
                <a:spcPct val="90000"/>
              </a:lnSpc>
              <a:spcBef>
                <a:spcPct val="0"/>
              </a:spcBef>
              <a:spcAft>
                <a:spcPts val="1200"/>
              </a:spcAft>
            </a:pPr>
            <a:r>
              <a:rPr lang="en-US" sz="2400" dirty="0" smtClean="0"/>
              <a:t>You may direct questions on the definition of </a:t>
            </a:r>
            <a:r>
              <a:rPr lang="en-US" sz="2400" i="1" dirty="0" smtClean="0"/>
              <a:t/>
            </a:r>
            <a:br>
              <a:rPr lang="en-US" sz="2400" i="1" dirty="0" smtClean="0"/>
            </a:br>
            <a:r>
              <a:rPr lang="en-US" sz="2400" i="1" dirty="0" smtClean="0"/>
              <a:t>non-participant </a:t>
            </a:r>
            <a:r>
              <a:rPr lang="en-US" sz="2400" dirty="0" smtClean="0"/>
              <a:t>and the above categories to your system’s GaDOE</a:t>
            </a:r>
            <a:r>
              <a:rPr lang="en-US" sz="2400" dirty="0" smtClean="0">
                <a:solidFill>
                  <a:srgbClr val="FF0000"/>
                </a:solidFill>
              </a:rPr>
              <a:t> </a:t>
            </a:r>
            <a:r>
              <a:rPr lang="en-US" sz="2400" dirty="0" smtClean="0"/>
              <a:t>Accountability</a:t>
            </a:r>
            <a:r>
              <a:rPr lang="en-US" sz="2400" dirty="0" smtClean="0">
                <a:solidFill>
                  <a:srgbClr val="FF0000"/>
                </a:solidFill>
              </a:rPr>
              <a:t> </a:t>
            </a:r>
            <a:r>
              <a:rPr lang="en-US" sz="2400" dirty="0" smtClean="0"/>
              <a:t>Specialist</a:t>
            </a:r>
          </a:p>
        </p:txBody>
      </p:sp>
    </p:spTree>
    <p:extLst>
      <p:ext uri="{BB962C8B-B14F-4D97-AF65-F5344CB8AC3E}">
        <p14:creationId xmlns:p14="http://schemas.microsoft.com/office/powerpoint/2010/main" val="31490599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17443" y="358991"/>
            <a:ext cx="6316630" cy="1325563"/>
          </a:xfrm>
        </p:spPr>
        <p:txBody>
          <a:bodyPr>
            <a:normAutofit/>
          </a:bodyPr>
          <a:lstStyle/>
          <a:p>
            <a:pPr eaLnBrk="1" hangingPunct="1">
              <a:defRPr/>
            </a:pPr>
            <a:r>
              <a:rPr lang="en-US" sz="3100" dirty="0" smtClean="0">
                <a:solidFill>
                  <a:schemeClr val="accent6">
                    <a:lumMod val="50000"/>
                  </a:schemeClr>
                </a:solidFill>
              </a:rPr>
              <a:t>POST-TEST ACTIVITIES </a:t>
            </a:r>
            <a:r>
              <a:rPr lang="en-US" sz="4000" dirty="0" smtClean="0">
                <a:solidFill>
                  <a:schemeClr val="accent6">
                    <a:lumMod val="50000"/>
                  </a:schemeClr>
                </a:solidFill>
              </a:rPr>
              <a:t/>
            </a:r>
            <a:br>
              <a:rPr lang="en-US" sz="4000" dirty="0" smtClean="0">
                <a:solidFill>
                  <a:schemeClr val="accent6">
                    <a:lumMod val="50000"/>
                  </a:schemeClr>
                </a:solidFill>
              </a:rPr>
            </a:br>
            <a:r>
              <a:rPr lang="en-US" sz="2800" dirty="0" smtClean="0">
                <a:solidFill>
                  <a:schemeClr val="accent6">
                    <a:lumMod val="50000"/>
                  </a:schemeClr>
                </a:solidFill>
              </a:rPr>
              <a:t>School Test Coordinator</a:t>
            </a:r>
            <a:br>
              <a:rPr lang="en-US" sz="2800" dirty="0" smtClean="0">
                <a:solidFill>
                  <a:schemeClr val="accent6">
                    <a:lumMod val="50000"/>
                  </a:schemeClr>
                </a:solidFill>
              </a:rPr>
            </a:br>
            <a:r>
              <a:rPr lang="en-US" sz="2800" dirty="0" smtClean="0">
                <a:solidFill>
                  <a:schemeClr val="accent6">
                    <a:lumMod val="50000"/>
                  </a:schemeClr>
                </a:solidFill>
              </a:rPr>
              <a:t>Paper and Pencil</a:t>
            </a:r>
          </a:p>
        </p:txBody>
      </p:sp>
      <p:sp>
        <p:nvSpPr>
          <p:cNvPr id="4" name="Slide Number Placeholder 3"/>
          <p:cNvSpPr>
            <a:spLocks noGrp="1"/>
          </p:cNvSpPr>
          <p:nvPr>
            <p:ph type="sldNum" sz="quarter" idx="4"/>
          </p:nvPr>
        </p:nvSpPr>
        <p:spPr>
          <a:prstGeom prst="rect">
            <a:avLst/>
          </a:prstGeom>
        </p:spPr>
        <p:txBody>
          <a:bodyPr/>
          <a:lstStyle/>
          <a:p>
            <a:pPr>
              <a:defRPr/>
            </a:pPr>
            <a:fld id="{D4AA33E9-8184-485D-BBB5-50F127704917}" type="slidenum">
              <a:rPr lang="en-US" smtClean="0"/>
              <a:pPr>
                <a:defRPr/>
              </a:pPr>
              <a:t>83</a:t>
            </a:fld>
            <a:endParaRPr lang="en-US" dirty="0"/>
          </a:p>
        </p:txBody>
      </p:sp>
      <p:sp>
        <p:nvSpPr>
          <p:cNvPr id="52227" name="Rectangle 3"/>
          <p:cNvSpPr>
            <a:spLocks noGrp="1" noChangeArrowheads="1"/>
          </p:cNvSpPr>
          <p:nvPr>
            <p:ph type="body" idx="4294967295"/>
          </p:nvPr>
        </p:nvSpPr>
        <p:spPr>
          <a:xfrm>
            <a:off x="417443" y="1684554"/>
            <a:ext cx="8492340" cy="4407327"/>
          </a:xfrm>
        </p:spPr>
        <p:txBody>
          <a:bodyPr>
            <a:normAutofit/>
          </a:bodyPr>
          <a:lstStyle/>
          <a:p>
            <a:pPr eaLnBrk="1" hangingPunct="1">
              <a:lnSpc>
                <a:spcPct val="80000"/>
              </a:lnSpc>
              <a:spcBef>
                <a:spcPts val="600"/>
              </a:spcBef>
              <a:spcAft>
                <a:spcPts val="200"/>
              </a:spcAft>
            </a:pPr>
            <a:r>
              <a:rPr lang="en-US" sz="2300" dirty="0" smtClean="0"/>
              <a:t>Verify that Test Examiners have returned </a:t>
            </a:r>
            <a:r>
              <a:rPr lang="en-US" sz="2300" u="sng" dirty="0" smtClean="0"/>
              <a:t>all</a:t>
            </a:r>
            <a:r>
              <a:rPr lang="en-US" sz="2300" dirty="0" smtClean="0"/>
              <a:t> materials </a:t>
            </a:r>
          </a:p>
          <a:p>
            <a:pPr eaLnBrk="1" hangingPunct="1">
              <a:lnSpc>
                <a:spcPct val="80000"/>
              </a:lnSpc>
              <a:spcBef>
                <a:spcPts val="600"/>
              </a:spcBef>
              <a:spcAft>
                <a:spcPts val="200"/>
              </a:spcAft>
            </a:pPr>
            <a:r>
              <a:rPr lang="en-US" sz="2300" dirty="0" smtClean="0"/>
              <a:t>Inventory scorable and non-scorable materials separately</a:t>
            </a:r>
          </a:p>
          <a:p>
            <a:pPr>
              <a:lnSpc>
                <a:spcPct val="80000"/>
              </a:lnSpc>
              <a:spcBef>
                <a:spcPts val="600"/>
              </a:spcBef>
              <a:spcAft>
                <a:spcPts val="200"/>
              </a:spcAft>
            </a:pPr>
            <a:r>
              <a:rPr lang="en-US" sz="2300" dirty="0" smtClean="0"/>
              <a:t>Complete </a:t>
            </a:r>
            <a:r>
              <a:rPr lang="en-US" sz="2300" dirty="0"/>
              <a:t>the School Security Checklist and place in the first box of </a:t>
            </a:r>
            <a:r>
              <a:rPr lang="en-US" sz="2300" dirty="0" err="1"/>
              <a:t>scorable</a:t>
            </a:r>
            <a:r>
              <a:rPr lang="en-US" sz="2300" dirty="0"/>
              <a:t> materials </a:t>
            </a:r>
          </a:p>
          <a:p>
            <a:pPr eaLnBrk="1" hangingPunct="1">
              <a:lnSpc>
                <a:spcPct val="80000"/>
              </a:lnSpc>
              <a:spcBef>
                <a:spcPts val="600"/>
              </a:spcBef>
              <a:spcAft>
                <a:spcPts val="200"/>
              </a:spcAft>
            </a:pPr>
            <a:r>
              <a:rPr lang="en-US" sz="2300" u="sng" dirty="0" smtClean="0"/>
              <a:t>System Test Coordinators must make copies of any pages that indicate missing or unreturned materials and place these copies in the security checklist envelope for each school;  System Coordinators will retain all original school security checklists</a:t>
            </a:r>
            <a:endParaRPr lang="en-US" sz="2300" dirty="0" smtClean="0"/>
          </a:p>
          <a:p>
            <a:pPr eaLnBrk="1" hangingPunct="1">
              <a:lnSpc>
                <a:spcPct val="80000"/>
              </a:lnSpc>
              <a:spcBef>
                <a:spcPts val="600"/>
              </a:spcBef>
              <a:spcAft>
                <a:spcPts val="200"/>
              </a:spcAft>
            </a:pPr>
            <a:r>
              <a:rPr lang="en-US" sz="2300" dirty="0" smtClean="0"/>
              <a:t>Verify that </a:t>
            </a:r>
            <a:r>
              <a:rPr lang="en-US" sz="2300" i="1" dirty="0" smtClean="0"/>
              <a:t>VOID </a:t>
            </a:r>
            <a:r>
              <a:rPr lang="en-US" sz="2300" dirty="0" smtClean="0"/>
              <a:t>is written across every voided test booklet; return voided test booklets with non-</a:t>
            </a:r>
            <a:r>
              <a:rPr lang="en-US" sz="2300" dirty="0" err="1" smtClean="0"/>
              <a:t>scorables</a:t>
            </a:r>
            <a:r>
              <a:rPr lang="en-US" sz="2300" dirty="0" smtClean="0"/>
              <a:t>. </a:t>
            </a:r>
          </a:p>
          <a:p>
            <a:pPr eaLnBrk="1" hangingPunct="1">
              <a:lnSpc>
                <a:spcPct val="80000"/>
              </a:lnSpc>
              <a:spcBef>
                <a:spcPts val="600"/>
              </a:spcBef>
              <a:spcAft>
                <a:spcPts val="200"/>
              </a:spcAft>
            </a:pPr>
            <a:r>
              <a:rPr lang="en-US" sz="2300" dirty="0" smtClean="0"/>
              <a:t>Unused and voided answer documents should be returned to the </a:t>
            </a:r>
            <a:r>
              <a:rPr lang="en-US" sz="2300" dirty="0" err="1" smtClean="0"/>
              <a:t>SysTC</a:t>
            </a:r>
            <a:r>
              <a:rPr lang="en-US" sz="2300" dirty="0" smtClean="0"/>
              <a:t> and  retained and securely destroyed locally</a:t>
            </a:r>
          </a:p>
        </p:txBody>
      </p:sp>
    </p:spTree>
    <p:extLst>
      <p:ext uri="{BB962C8B-B14F-4D97-AF65-F5344CB8AC3E}">
        <p14:creationId xmlns:p14="http://schemas.microsoft.com/office/powerpoint/2010/main" val="10403138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eaLnBrk="1" hangingPunct="1">
              <a:defRPr/>
            </a:pPr>
            <a:r>
              <a:rPr lang="en-US" sz="3100" dirty="0" smtClean="0">
                <a:solidFill>
                  <a:schemeClr val="accent6">
                    <a:lumMod val="50000"/>
                  </a:schemeClr>
                </a:solidFill>
              </a:rPr>
              <a:t>POST-TEST ACTIVITIES</a:t>
            </a:r>
            <a:r>
              <a:rPr lang="en-US" sz="4000" dirty="0" smtClean="0">
                <a:solidFill>
                  <a:schemeClr val="accent6">
                    <a:lumMod val="50000"/>
                  </a:schemeClr>
                </a:solidFill>
              </a:rPr>
              <a:t/>
            </a:r>
            <a:br>
              <a:rPr lang="en-US" sz="4000" dirty="0" smtClean="0">
                <a:solidFill>
                  <a:schemeClr val="accent6">
                    <a:lumMod val="50000"/>
                  </a:schemeClr>
                </a:solidFill>
              </a:rPr>
            </a:br>
            <a:r>
              <a:rPr lang="en-US" sz="2800" dirty="0" smtClean="0">
                <a:solidFill>
                  <a:schemeClr val="accent6">
                    <a:lumMod val="50000"/>
                  </a:schemeClr>
                </a:solidFill>
              </a:rPr>
              <a:t>School Test Coordinator</a:t>
            </a:r>
            <a:br>
              <a:rPr lang="en-US" sz="2800" dirty="0" smtClean="0">
                <a:solidFill>
                  <a:schemeClr val="accent6">
                    <a:lumMod val="50000"/>
                  </a:schemeClr>
                </a:solidFill>
              </a:rPr>
            </a:br>
            <a:r>
              <a:rPr lang="en-US" sz="2800" dirty="0" smtClean="0">
                <a:solidFill>
                  <a:schemeClr val="accent6">
                    <a:lumMod val="50000"/>
                  </a:schemeClr>
                </a:solidFill>
              </a:rPr>
              <a:t>Paper and Pencil</a:t>
            </a:r>
          </a:p>
        </p:txBody>
      </p:sp>
      <p:sp>
        <p:nvSpPr>
          <p:cNvPr id="4" name="Slide Number Placeholder 3"/>
          <p:cNvSpPr>
            <a:spLocks noGrp="1"/>
          </p:cNvSpPr>
          <p:nvPr>
            <p:ph type="sldNum" sz="quarter" idx="4"/>
          </p:nvPr>
        </p:nvSpPr>
        <p:spPr>
          <a:prstGeom prst="rect">
            <a:avLst/>
          </a:prstGeom>
        </p:spPr>
        <p:txBody>
          <a:bodyPr/>
          <a:lstStyle/>
          <a:p>
            <a:pPr>
              <a:defRPr/>
            </a:pPr>
            <a:fld id="{E67D6EA2-21BF-45F2-B027-405F80391089}" type="slidenum">
              <a:rPr lang="en-US" smtClean="0"/>
              <a:pPr>
                <a:defRPr/>
              </a:pPr>
              <a:t>84</a:t>
            </a:fld>
            <a:endParaRPr lang="en-US" dirty="0"/>
          </a:p>
        </p:txBody>
      </p:sp>
      <p:sp>
        <p:nvSpPr>
          <p:cNvPr id="53251" name="Rectangle 3"/>
          <p:cNvSpPr>
            <a:spLocks noGrp="1" noChangeArrowheads="1"/>
          </p:cNvSpPr>
          <p:nvPr>
            <p:ph type="body" idx="4294967295"/>
          </p:nvPr>
        </p:nvSpPr>
        <p:spPr>
          <a:xfrm>
            <a:off x="485775" y="1659579"/>
            <a:ext cx="8195408" cy="4555484"/>
          </a:xfrm>
        </p:spPr>
        <p:txBody>
          <a:bodyPr>
            <a:normAutofit fontScale="92500"/>
          </a:bodyPr>
          <a:lstStyle/>
          <a:p>
            <a:pPr eaLnBrk="1" hangingPunct="1">
              <a:lnSpc>
                <a:spcPct val="80000"/>
              </a:lnSpc>
              <a:spcBef>
                <a:spcPct val="0"/>
              </a:spcBef>
              <a:spcAft>
                <a:spcPts val="1200"/>
              </a:spcAft>
            </a:pPr>
            <a:r>
              <a:rPr lang="en-US" sz="2400" b="1" dirty="0" smtClean="0"/>
              <a:t>Collect scratch paper to be return to the </a:t>
            </a:r>
            <a:r>
              <a:rPr lang="en-US" sz="2400" b="1" dirty="0" err="1" smtClean="0"/>
              <a:t>SysTC</a:t>
            </a:r>
            <a:r>
              <a:rPr lang="en-US" sz="2400" b="1" dirty="0" smtClean="0"/>
              <a:t> for secure local destruction</a:t>
            </a:r>
          </a:p>
          <a:p>
            <a:pPr eaLnBrk="1" hangingPunct="1">
              <a:lnSpc>
                <a:spcPct val="80000"/>
              </a:lnSpc>
              <a:spcBef>
                <a:spcPct val="0"/>
              </a:spcBef>
              <a:spcAft>
                <a:spcPts val="1200"/>
              </a:spcAft>
            </a:pPr>
            <a:r>
              <a:rPr lang="en-US" sz="2400" dirty="0" smtClean="0"/>
              <a:t>Following the system’s protocols, package any biohazard materials to be returned to the </a:t>
            </a:r>
            <a:r>
              <a:rPr lang="en-US" sz="2400" dirty="0" err="1" smtClean="0"/>
              <a:t>SysTC</a:t>
            </a:r>
            <a:r>
              <a:rPr lang="en-US" sz="2400" dirty="0" smtClean="0"/>
              <a:t> for secure local destruction</a:t>
            </a:r>
          </a:p>
          <a:p>
            <a:pPr>
              <a:lnSpc>
                <a:spcPct val="80000"/>
              </a:lnSpc>
              <a:spcBef>
                <a:spcPct val="0"/>
              </a:spcBef>
              <a:spcAft>
                <a:spcPts val="1200"/>
              </a:spcAft>
            </a:pPr>
            <a:r>
              <a:rPr lang="en-US" sz="2400" dirty="0"/>
              <a:t>Verify the completion of transcriptions and the scribing </a:t>
            </a:r>
            <a:r>
              <a:rPr lang="en-US" sz="2400" dirty="0" smtClean="0"/>
              <a:t>accommodation</a:t>
            </a:r>
          </a:p>
          <a:p>
            <a:pPr eaLnBrk="1" hangingPunct="1">
              <a:lnSpc>
                <a:spcPct val="80000"/>
              </a:lnSpc>
              <a:spcBef>
                <a:spcPct val="0"/>
              </a:spcBef>
              <a:spcAft>
                <a:spcPts val="1200"/>
              </a:spcAft>
            </a:pPr>
            <a:r>
              <a:rPr lang="en-US" sz="2400" dirty="0" smtClean="0"/>
              <a:t>Verify that each GIS is filled out correctly</a:t>
            </a:r>
          </a:p>
          <a:p>
            <a:pPr eaLnBrk="1" hangingPunct="1">
              <a:lnSpc>
                <a:spcPct val="80000"/>
              </a:lnSpc>
              <a:spcBef>
                <a:spcPct val="0"/>
              </a:spcBef>
              <a:spcAft>
                <a:spcPts val="1200"/>
              </a:spcAft>
            </a:pPr>
            <a:r>
              <a:rPr lang="en-US" sz="2400" dirty="0" smtClean="0"/>
              <a:t>Complete the School/Group List (SGL)</a:t>
            </a:r>
          </a:p>
          <a:p>
            <a:pPr eaLnBrk="1" hangingPunct="1">
              <a:lnSpc>
                <a:spcPct val="80000"/>
              </a:lnSpc>
              <a:spcBef>
                <a:spcPct val="0"/>
              </a:spcBef>
              <a:spcAft>
                <a:spcPts val="1200"/>
              </a:spcAft>
            </a:pPr>
            <a:r>
              <a:rPr lang="en-US" sz="2400" dirty="0" smtClean="0"/>
              <a:t>Arrange all scorable documents with the student name face-up</a:t>
            </a:r>
          </a:p>
          <a:p>
            <a:pPr eaLnBrk="1" hangingPunct="1">
              <a:lnSpc>
                <a:spcPct val="80000"/>
              </a:lnSpc>
              <a:spcBef>
                <a:spcPct val="0"/>
              </a:spcBef>
              <a:spcAft>
                <a:spcPts val="1200"/>
              </a:spcAft>
            </a:pPr>
            <a:r>
              <a:rPr lang="en-US" sz="2400" dirty="0" smtClean="0"/>
              <a:t>Secure each classroom’s scorable materials with a paper band using a Stack Cover Card for each bundle and a Group </a:t>
            </a:r>
            <a:r>
              <a:rPr lang="en-US" sz="2400" dirty="0" smtClean="0">
                <a:solidFill>
                  <a:schemeClr val="tx1">
                    <a:lumMod val="95000"/>
                    <a:lumOff val="5000"/>
                  </a:schemeClr>
                </a:solidFill>
              </a:rPr>
              <a:t>Information Sheet for each class (Refer to illustration on page 56 of </a:t>
            </a:r>
            <a:r>
              <a:rPr lang="en-US" sz="2400" dirty="0" smtClean="0"/>
              <a:t>the </a:t>
            </a:r>
            <a:r>
              <a:rPr lang="en-US" sz="2400" i="1" dirty="0" smtClean="0"/>
              <a:t>TCM </a:t>
            </a:r>
            <a:r>
              <a:rPr lang="en-US" sz="2400" dirty="0" smtClean="0"/>
              <a:t>) and following slide</a:t>
            </a:r>
          </a:p>
        </p:txBody>
      </p:sp>
    </p:spTree>
    <p:extLst>
      <p:ext uri="{BB962C8B-B14F-4D97-AF65-F5344CB8AC3E}">
        <p14:creationId xmlns:p14="http://schemas.microsoft.com/office/powerpoint/2010/main" val="3772613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66700" y="28770"/>
            <a:ext cx="6316630" cy="1325563"/>
          </a:xfrm>
        </p:spPr>
        <p:txBody>
          <a:bodyPr>
            <a:noAutofit/>
          </a:bodyPr>
          <a:lstStyle/>
          <a:p>
            <a:pPr eaLnBrk="1" hangingPunct="1">
              <a:defRPr/>
            </a:pPr>
            <a:r>
              <a:rPr lang="en-US" sz="3100" dirty="0" smtClean="0">
                <a:solidFill>
                  <a:schemeClr val="accent6">
                    <a:lumMod val="50000"/>
                  </a:schemeClr>
                </a:solidFill>
              </a:rPr>
              <a:t>POST-TEST ACTIVITIES</a:t>
            </a:r>
            <a:r>
              <a:rPr lang="en-US" sz="2800" dirty="0" smtClean="0">
                <a:solidFill>
                  <a:schemeClr val="accent6">
                    <a:lumMod val="50000"/>
                  </a:schemeClr>
                </a:solidFill>
              </a:rPr>
              <a:t/>
            </a:r>
            <a:br>
              <a:rPr lang="en-US" sz="2800" dirty="0" smtClean="0">
                <a:solidFill>
                  <a:schemeClr val="accent6">
                    <a:lumMod val="50000"/>
                  </a:schemeClr>
                </a:solidFill>
              </a:rPr>
            </a:br>
            <a:r>
              <a:rPr lang="en-US" sz="2800" dirty="0" smtClean="0">
                <a:solidFill>
                  <a:schemeClr val="accent6">
                    <a:lumMod val="50000"/>
                  </a:schemeClr>
                </a:solidFill>
              </a:rPr>
              <a:t>School Test Coordinator</a:t>
            </a:r>
            <a:br>
              <a:rPr lang="en-US" sz="2800" dirty="0" smtClean="0">
                <a:solidFill>
                  <a:schemeClr val="accent6">
                    <a:lumMod val="50000"/>
                  </a:schemeClr>
                </a:solidFill>
              </a:rPr>
            </a:br>
            <a:r>
              <a:rPr lang="en-US" sz="2800" dirty="0" smtClean="0">
                <a:solidFill>
                  <a:schemeClr val="accent6">
                    <a:lumMod val="50000"/>
                  </a:schemeClr>
                </a:solidFill>
              </a:rPr>
              <a:t>Paper and Pencil</a:t>
            </a:r>
          </a:p>
        </p:txBody>
      </p:sp>
      <p:sp>
        <p:nvSpPr>
          <p:cNvPr id="5" name="Slide Number Placeholder 4"/>
          <p:cNvSpPr>
            <a:spLocks noGrp="1"/>
          </p:cNvSpPr>
          <p:nvPr>
            <p:ph type="sldNum" sz="quarter" idx="4"/>
          </p:nvPr>
        </p:nvSpPr>
        <p:spPr>
          <a:prstGeom prst="rect">
            <a:avLst/>
          </a:prstGeom>
        </p:spPr>
        <p:txBody>
          <a:bodyPr/>
          <a:lstStyle/>
          <a:p>
            <a:pPr>
              <a:defRPr/>
            </a:pPr>
            <a:fld id="{54A7C402-C720-4414-9BA9-50C9543BB905}" type="slidenum">
              <a:rPr lang="en-US" smtClean="0"/>
              <a:pPr>
                <a:defRPr/>
              </a:pPr>
              <a:t>85</a:t>
            </a:fld>
            <a:endParaRPr lang="en-US" dirty="0"/>
          </a:p>
        </p:txBody>
      </p:sp>
      <p:sp>
        <p:nvSpPr>
          <p:cNvPr id="54276" name="Rectangle 3"/>
          <p:cNvSpPr>
            <a:spLocks noGrp="1" noChangeArrowheads="1"/>
          </p:cNvSpPr>
          <p:nvPr>
            <p:ph type="body" idx="4294967295"/>
          </p:nvPr>
        </p:nvSpPr>
        <p:spPr>
          <a:xfrm>
            <a:off x="266700" y="1659579"/>
            <a:ext cx="4191000" cy="4277671"/>
          </a:xfrm>
        </p:spPr>
        <p:txBody>
          <a:bodyPr>
            <a:normAutofit/>
          </a:bodyPr>
          <a:lstStyle/>
          <a:p>
            <a:pPr algn="ctr" eaLnBrk="1" hangingPunct="1">
              <a:lnSpc>
                <a:spcPct val="80000"/>
              </a:lnSpc>
              <a:spcAft>
                <a:spcPts val="200"/>
              </a:spcAft>
              <a:buFontTx/>
              <a:buNone/>
            </a:pPr>
            <a:r>
              <a:rPr lang="en-US" sz="2400" b="1" dirty="0" smtClean="0"/>
              <a:t>Packing </a:t>
            </a:r>
            <a:r>
              <a:rPr lang="en-US" sz="2400" b="1" dirty="0" err="1" smtClean="0"/>
              <a:t>Scorable</a:t>
            </a:r>
            <a:r>
              <a:rPr lang="en-US" sz="2400" b="1" dirty="0" smtClean="0"/>
              <a:t> Materials</a:t>
            </a:r>
          </a:p>
          <a:p>
            <a:pPr>
              <a:lnSpc>
                <a:spcPct val="80000"/>
              </a:lnSpc>
              <a:spcAft>
                <a:spcPts val="200"/>
              </a:spcAft>
            </a:pPr>
            <a:r>
              <a:rPr lang="en-US" sz="2400" dirty="0" smtClean="0"/>
              <a:t>Band together by classroom</a:t>
            </a:r>
          </a:p>
          <a:p>
            <a:pPr lvl="1" eaLnBrk="1" hangingPunct="1">
              <a:lnSpc>
                <a:spcPct val="80000"/>
              </a:lnSpc>
              <a:spcAft>
                <a:spcPts val="200"/>
              </a:spcAft>
              <a:buFontTx/>
              <a:buNone/>
            </a:pPr>
            <a:r>
              <a:rPr lang="en-US" dirty="0" smtClean="0"/>
              <a:t>[Top of Stack]</a:t>
            </a:r>
          </a:p>
          <a:p>
            <a:pPr eaLnBrk="1" hangingPunct="1">
              <a:lnSpc>
                <a:spcPct val="80000"/>
              </a:lnSpc>
              <a:spcAft>
                <a:spcPts val="200"/>
              </a:spcAft>
            </a:pPr>
            <a:r>
              <a:rPr lang="en-US" sz="2400" dirty="0" smtClean="0"/>
              <a:t>Stack Cover Card</a:t>
            </a:r>
          </a:p>
          <a:p>
            <a:pPr lvl="1" eaLnBrk="1" hangingPunct="1">
              <a:lnSpc>
                <a:spcPct val="80000"/>
              </a:lnSpc>
              <a:spcAft>
                <a:spcPts val="200"/>
              </a:spcAft>
              <a:buFont typeface="Calibri" panose="020F0502020204030204" pitchFamily="34" charset="0"/>
              <a:buChar char="–"/>
            </a:pPr>
            <a:r>
              <a:rPr lang="en-US" dirty="0" smtClean="0"/>
              <a:t>One per band</a:t>
            </a:r>
          </a:p>
          <a:p>
            <a:pPr eaLnBrk="1" hangingPunct="1">
              <a:lnSpc>
                <a:spcPct val="80000"/>
              </a:lnSpc>
              <a:spcAft>
                <a:spcPts val="200"/>
              </a:spcAft>
            </a:pPr>
            <a:r>
              <a:rPr lang="en-US" sz="2400" dirty="0" smtClean="0"/>
              <a:t>Completed GIS</a:t>
            </a:r>
          </a:p>
          <a:p>
            <a:pPr lvl="1" eaLnBrk="1" hangingPunct="1">
              <a:lnSpc>
                <a:spcPct val="80000"/>
              </a:lnSpc>
              <a:spcAft>
                <a:spcPts val="200"/>
              </a:spcAft>
              <a:buFont typeface="Calibri" panose="020F0502020204030204" pitchFamily="34" charset="0"/>
              <a:buChar char="–"/>
            </a:pPr>
            <a:r>
              <a:rPr lang="en-US" dirty="0" smtClean="0"/>
              <a:t>One per class</a:t>
            </a:r>
          </a:p>
          <a:p>
            <a:pPr eaLnBrk="1" hangingPunct="1">
              <a:lnSpc>
                <a:spcPct val="80000"/>
              </a:lnSpc>
              <a:spcAft>
                <a:spcPts val="200"/>
              </a:spcAft>
            </a:pPr>
            <a:r>
              <a:rPr lang="en-US" sz="2400" dirty="0" smtClean="0"/>
              <a:t>One class of Student Answer Sheets (Gr 3–8)</a:t>
            </a:r>
          </a:p>
          <a:p>
            <a:pPr lvl="1" eaLnBrk="1" hangingPunct="1">
              <a:lnSpc>
                <a:spcPct val="80000"/>
              </a:lnSpc>
              <a:spcAft>
                <a:spcPts val="200"/>
              </a:spcAft>
              <a:buFontTx/>
              <a:buNone/>
            </a:pPr>
            <a:r>
              <a:rPr lang="en-US" dirty="0" smtClean="0"/>
              <a:t>[Bottom of Stack]</a:t>
            </a:r>
          </a:p>
        </p:txBody>
      </p:sp>
      <p:pic>
        <p:nvPicPr>
          <p:cNvPr id="2" name="Picture 1"/>
          <p:cNvPicPr>
            <a:picLocks noChangeAspect="1"/>
          </p:cNvPicPr>
          <p:nvPr/>
        </p:nvPicPr>
        <p:blipFill>
          <a:blip r:embed="rId3"/>
          <a:stretch>
            <a:fillRect/>
          </a:stretch>
        </p:blipFill>
        <p:spPr>
          <a:xfrm>
            <a:off x="4794388" y="1659579"/>
            <a:ext cx="3327124" cy="4365375"/>
          </a:xfrm>
          <a:prstGeom prst="rect">
            <a:avLst/>
          </a:prstGeom>
          <a:ln>
            <a:solidFill>
              <a:schemeClr val="tx1"/>
            </a:solidFill>
          </a:ln>
        </p:spPr>
      </p:pic>
    </p:spTree>
    <p:extLst>
      <p:ext uri="{BB962C8B-B14F-4D97-AF65-F5344CB8AC3E}">
        <p14:creationId xmlns:p14="http://schemas.microsoft.com/office/powerpoint/2010/main" val="34740930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6316630" cy="1325563"/>
          </a:xfrm>
        </p:spPr>
        <p:txBody>
          <a:bodyPr>
            <a:normAutofit/>
          </a:bodyPr>
          <a:lstStyle/>
          <a:p>
            <a:pPr eaLnBrk="1" hangingPunct="1">
              <a:defRPr/>
            </a:pPr>
            <a:r>
              <a:rPr lang="en-US" sz="3100" dirty="0" smtClean="0">
                <a:solidFill>
                  <a:schemeClr val="accent6">
                    <a:lumMod val="50000"/>
                  </a:schemeClr>
                </a:solidFill>
              </a:rPr>
              <a:t>POST-TEST ACTIVITIES</a:t>
            </a:r>
            <a:r>
              <a:rPr lang="en-US" sz="4000" dirty="0" smtClean="0">
                <a:solidFill>
                  <a:schemeClr val="accent6">
                    <a:lumMod val="50000"/>
                  </a:schemeClr>
                </a:solidFill>
              </a:rPr>
              <a:t/>
            </a:r>
            <a:br>
              <a:rPr lang="en-US" sz="4000" dirty="0" smtClean="0">
                <a:solidFill>
                  <a:schemeClr val="accent6">
                    <a:lumMod val="50000"/>
                  </a:schemeClr>
                </a:solidFill>
              </a:rPr>
            </a:br>
            <a:r>
              <a:rPr lang="en-US" sz="2800" dirty="0" smtClean="0">
                <a:solidFill>
                  <a:schemeClr val="accent6">
                    <a:lumMod val="50000"/>
                  </a:schemeClr>
                </a:solidFill>
              </a:rPr>
              <a:t>School Test Coordinator</a:t>
            </a:r>
            <a:br>
              <a:rPr lang="en-US" sz="2800" dirty="0" smtClean="0">
                <a:solidFill>
                  <a:schemeClr val="accent6">
                    <a:lumMod val="50000"/>
                  </a:schemeClr>
                </a:solidFill>
              </a:rPr>
            </a:br>
            <a:r>
              <a:rPr lang="en-US" sz="2800" dirty="0" smtClean="0">
                <a:solidFill>
                  <a:schemeClr val="accent6">
                    <a:lumMod val="50000"/>
                  </a:schemeClr>
                </a:solidFill>
              </a:rPr>
              <a:t>Paper and Pencil</a:t>
            </a:r>
          </a:p>
        </p:txBody>
      </p:sp>
      <p:sp>
        <p:nvSpPr>
          <p:cNvPr id="4" name="Slide Number Placeholder 3"/>
          <p:cNvSpPr>
            <a:spLocks noGrp="1"/>
          </p:cNvSpPr>
          <p:nvPr>
            <p:ph type="sldNum" sz="quarter" idx="4"/>
          </p:nvPr>
        </p:nvSpPr>
        <p:spPr>
          <a:prstGeom prst="rect">
            <a:avLst/>
          </a:prstGeom>
        </p:spPr>
        <p:txBody>
          <a:bodyPr/>
          <a:lstStyle/>
          <a:p>
            <a:pPr>
              <a:defRPr/>
            </a:pPr>
            <a:fld id="{3BEEB50F-D405-485C-AAA4-B53550C8508D}" type="slidenum">
              <a:rPr lang="en-US" smtClean="0"/>
              <a:pPr>
                <a:defRPr/>
              </a:pPr>
              <a:t>86</a:t>
            </a:fld>
            <a:endParaRPr lang="en-US" dirty="0"/>
          </a:p>
        </p:txBody>
      </p:sp>
      <p:sp>
        <p:nvSpPr>
          <p:cNvPr id="55299" name="Rectangle 3"/>
          <p:cNvSpPr>
            <a:spLocks noGrp="1" noChangeArrowheads="1"/>
          </p:cNvSpPr>
          <p:nvPr>
            <p:ph type="body" idx="4294967295"/>
          </p:nvPr>
        </p:nvSpPr>
        <p:spPr>
          <a:xfrm>
            <a:off x="438150" y="1890713"/>
            <a:ext cx="8077200" cy="4648200"/>
          </a:xfrm>
        </p:spPr>
        <p:txBody>
          <a:bodyPr>
            <a:normAutofit/>
          </a:bodyPr>
          <a:lstStyle/>
          <a:p>
            <a:pPr marL="0" indent="0" algn="ctr" eaLnBrk="1" hangingPunct="1">
              <a:lnSpc>
                <a:spcPct val="90000"/>
              </a:lnSpc>
              <a:spcBef>
                <a:spcPct val="0"/>
              </a:spcBef>
              <a:spcAft>
                <a:spcPts val="300"/>
              </a:spcAft>
              <a:buNone/>
            </a:pPr>
            <a:r>
              <a:rPr lang="en-US" sz="2200" b="1" dirty="0" smtClean="0"/>
              <a:t>Packing Return Shipment</a:t>
            </a:r>
          </a:p>
          <a:p>
            <a:pPr eaLnBrk="1" hangingPunct="1">
              <a:lnSpc>
                <a:spcPct val="90000"/>
              </a:lnSpc>
              <a:spcBef>
                <a:spcPct val="0"/>
              </a:spcBef>
              <a:spcAft>
                <a:spcPts val="300"/>
              </a:spcAft>
            </a:pPr>
            <a:r>
              <a:rPr lang="en-US" sz="2200" dirty="0" smtClean="0"/>
              <a:t>Use original shipping boxes for return shipment; if additional boxes are required, notify the System Test Coordinator to order them through CTB Customer Service</a:t>
            </a:r>
          </a:p>
          <a:p>
            <a:pPr eaLnBrk="1" hangingPunct="1">
              <a:lnSpc>
                <a:spcPct val="90000"/>
              </a:lnSpc>
              <a:spcBef>
                <a:spcPct val="0"/>
              </a:spcBef>
              <a:spcAft>
                <a:spcPts val="300"/>
              </a:spcAft>
            </a:pPr>
            <a:r>
              <a:rPr lang="en-US" sz="2200" dirty="0" smtClean="0"/>
              <a:t>Pack scorable and non-scorable materials separately</a:t>
            </a:r>
          </a:p>
          <a:p>
            <a:pPr eaLnBrk="1" hangingPunct="1">
              <a:lnSpc>
                <a:spcPct val="90000"/>
              </a:lnSpc>
              <a:spcBef>
                <a:spcPct val="0"/>
              </a:spcBef>
              <a:spcAft>
                <a:spcPts val="300"/>
              </a:spcAft>
            </a:pPr>
            <a:r>
              <a:rPr lang="en-US" sz="2200" dirty="0" smtClean="0"/>
              <a:t>Account for all scoreable and non-scoreable materials then concentrate on processing scorable materials for return for scoring</a:t>
            </a:r>
          </a:p>
          <a:p>
            <a:pPr eaLnBrk="1" hangingPunct="1">
              <a:lnSpc>
                <a:spcPct val="90000"/>
              </a:lnSpc>
              <a:spcBef>
                <a:spcPct val="0"/>
              </a:spcBef>
              <a:spcAft>
                <a:spcPts val="300"/>
              </a:spcAft>
            </a:pPr>
            <a:r>
              <a:rPr lang="en-US" sz="2200" dirty="0" smtClean="0"/>
              <a:t>All non-scorable materials must be returned to the System Test Coordinator within one week of the last day of the system’s scheduled test window</a:t>
            </a:r>
          </a:p>
          <a:p>
            <a:pPr eaLnBrk="1" hangingPunct="1">
              <a:lnSpc>
                <a:spcPct val="90000"/>
              </a:lnSpc>
              <a:spcBef>
                <a:spcPct val="0"/>
              </a:spcBef>
              <a:spcAft>
                <a:spcPts val="300"/>
              </a:spcAft>
            </a:pPr>
            <a:r>
              <a:rPr lang="en-US" sz="2200" dirty="0" smtClean="0"/>
              <a:t>Improper packaging may delay your score reports; detailed instructions are provided in the </a:t>
            </a:r>
            <a:r>
              <a:rPr lang="en-US" sz="2200" b="1" dirty="0" smtClean="0">
                <a:effectLst>
                  <a:glow rad="63500">
                    <a:schemeClr val="accent4">
                      <a:satMod val="175000"/>
                      <a:alpha val="40000"/>
                    </a:schemeClr>
                  </a:glow>
                </a:effectLst>
              </a:rPr>
              <a:t>After Testing </a:t>
            </a:r>
            <a:r>
              <a:rPr lang="en-US" sz="2200" dirty="0" smtClean="0"/>
              <a:t>section of the </a:t>
            </a:r>
            <a:r>
              <a:rPr lang="en-US" sz="2200" i="1" dirty="0" smtClean="0"/>
              <a:t>TCM</a:t>
            </a:r>
          </a:p>
        </p:txBody>
      </p:sp>
    </p:spTree>
    <p:extLst>
      <p:ext uri="{BB962C8B-B14F-4D97-AF65-F5344CB8AC3E}">
        <p14:creationId xmlns:p14="http://schemas.microsoft.com/office/powerpoint/2010/main" val="17410106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6498631" cy="1337887"/>
          </a:xfrm>
        </p:spPr>
        <p:txBody>
          <a:bodyPr>
            <a:normAutofit fontScale="90000"/>
          </a:bodyPr>
          <a:lstStyle/>
          <a:p>
            <a:pPr eaLnBrk="1" hangingPunct="1">
              <a:defRPr/>
            </a:pPr>
            <a:r>
              <a:rPr lang="en-US" sz="3400" dirty="0" smtClean="0">
                <a:solidFill>
                  <a:schemeClr val="accent6">
                    <a:lumMod val="50000"/>
                  </a:schemeClr>
                </a:solidFill>
              </a:rPr>
              <a:t>POST-TEST ACTIVITIES</a:t>
            </a:r>
            <a:br>
              <a:rPr lang="en-US" sz="3400" dirty="0" smtClean="0">
                <a:solidFill>
                  <a:schemeClr val="accent6">
                    <a:lumMod val="50000"/>
                  </a:schemeClr>
                </a:solidFill>
              </a:rPr>
            </a:br>
            <a:r>
              <a:rPr lang="en-US" sz="3400" dirty="0" smtClean="0">
                <a:solidFill>
                  <a:schemeClr val="accent6">
                    <a:lumMod val="50000"/>
                  </a:schemeClr>
                </a:solidFill>
              </a:rPr>
              <a:t>System Test Coordinator</a:t>
            </a:r>
            <a:br>
              <a:rPr lang="en-US" sz="3400" dirty="0" smtClean="0">
                <a:solidFill>
                  <a:schemeClr val="accent6">
                    <a:lumMod val="50000"/>
                  </a:schemeClr>
                </a:solidFill>
              </a:rPr>
            </a:br>
            <a:r>
              <a:rPr lang="en-US" sz="3400" dirty="0" smtClean="0">
                <a:solidFill>
                  <a:schemeClr val="accent6">
                    <a:lumMod val="50000"/>
                  </a:schemeClr>
                </a:solidFill>
              </a:rPr>
              <a:t>Irregularities</a:t>
            </a:r>
          </a:p>
        </p:txBody>
      </p:sp>
      <p:sp>
        <p:nvSpPr>
          <p:cNvPr id="4" name="Slide Number Placeholder 3"/>
          <p:cNvSpPr>
            <a:spLocks noGrp="1"/>
          </p:cNvSpPr>
          <p:nvPr>
            <p:ph type="sldNum" sz="quarter" idx="4"/>
          </p:nvPr>
        </p:nvSpPr>
        <p:spPr>
          <a:prstGeom prst="rect">
            <a:avLst/>
          </a:prstGeom>
        </p:spPr>
        <p:txBody>
          <a:bodyPr/>
          <a:lstStyle/>
          <a:p>
            <a:pPr>
              <a:defRPr/>
            </a:pPr>
            <a:fld id="{23FCCB14-6577-4A5A-A821-2B2C61B1083B}" type="slidenum">
              <a:rPr lang="en-US" smtClean="0">
                <a:solidFill>
                  <a:prstClr val="white"/>
                </a:solidFill>
              </a:rPr>
              <a:pPr>
                <a:defRPr/>
              </a:pPr>
              <a:t>87</a:t>
            </a:fld>
            <a:endParaRPr lang="en-US" dirty="0">
              <a:solidFill>
                <a:prstClr val="white"/>
              </a:solidFill>
            </a:endParaRPr>
          </a:p>
        </p:txBody>
      </p:sp>
      <p:sp>
        <p:nvSpPr>
          <p:cNvPr id="56323" name="Rectangle 3"/>
          <p:cNvSpPr>
            <a:spLocks noGrp="1" noChangeArrowheads="1"/>
          </p:cNvSpPr>
          <p:nvPr>
            <p:ph type="body" idx="4294967295"/>
          </p:nvPr>
        </p:nvSpPr>
        <p:spPr>
          <a:xfrm>
            <a:off x="548641" y="1927273"/>
            <a:ext cx="7765366" cy="3509889"/>
          </a:xfrm>
        </p:spPr>
        <p:txBody>
          <a:bodyPr>
            <a:normAutofit lnSpcReduction="10000"/>
          </a:bodyPr>
          <a:lstStyle/>
          <a:p>
            <a:pPr algn="ctr" eaLnBrk="1" hangingPunct="1">
              <a:lnSpc>
                <a:spcPct val="90000"/>
              </a:lnSpc>
              <a:buFontTx/>
              <a:buNone/>
            </a:pPr>
            <a:r>
              <a:rPr lang="en-US" sz="2200" b="1" dirty="0" smtClean="0"/>
              <a:t>Irregularity Reporting and Coding</a:t>
            </a:r>
          </a:p>
          <a:p>
            <a:pPr algn="ctr" eaLnBrk="1" hangingPunct="1">
              <a:lnSpc>
                <a:spcPct val="90000"/>
              </a:lnSpc>
              <a:buFontTx/>
              <a:buNone/>
            </a:pPr>
            <a:endParaRPr lang="en-US" sz="2200" b="1" dirty="0" smtClean="0"/>
          </a:p>
          <a:p>
            <a:r>
              <a:rPr lang="en-US" sz="2200" dirty="0"/>
              <a:t>Document Irregularities on the </a:t>
            </a:r>
            <a:r>
              <a:rPr lang="en-US" sz="2200" dirty="0" err="1"/>
              <a:t>MyGaDOE</a:t>
            </a:r>
            <a:r>
              <a:rPr lang="en-US" sz="2200" dirty="0"/>
              <a:t> Portal</a:t>
            </a:r>
          </a:p>
          <a:p>
            <a:pPr marL="0" indent="0">
              <a:buNone/>
            </a:pPr>
            <a:r>
              <a:rPr lang="en-US" sz="2200" b="1" dirty="0" smtClean="0"/>
              <a:t>Paper and Pencil</a:t>
            </a:r>
          </a:p>
          <a:p>
            <a:r>
              <a:rPr lang="en-US" sz="2200" dirty="0" smtClean="0"/>
              <a:t>Either code or verify coding of  irregularities on page 2 of the </a:t>
            </a:r>
            <a:r>
              <a:rPr lang="en-US" sz="2200" i="1" dirty="0" smtClean="0"/>
              <a:t>Student Answer Document</a:t>
            </a:r>
          </a:p>
          <a:p>
            <a:pPr marL="0" indent="0">
              <a:buNone/>
            </a:pPr>
            <a:r>
              <a:rPr lang="en-US" sz="2200" b="1" dirty="0" smtClean="0"/>
              <a:t>Online</a:t>
            </a:r>
          </a:p>
          <a:p>
            <a:r>
              <a:rPr lang="en-US" sz="2200" dirty="0"/>
              <a:t>Either code or verify coding of  irregularities </a:t>
            </a:r>
            <a:r>
              <a:rPr lang="en-US" sz="2200" dirty="0" smtClean="0"/>
              <a:t>on the Additional Student Information screen in TAS</a:t>
            </a:r>
            <a:endParaRPr lang="en-US" sz="2200" i="1" dirty="0"/>
          </a:p>
        </p:txBody>
      </p:sp>
    </p:spTree>
    <p:extLst>
      <p:ext uri="{BB962C8B-B14F-4D97-AF65-F5344CB8AC3E}">
        <p14:creationId xmlns:p14="http://schemas.microsoft.com/office/powerpoint/2010/main" val="41747748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6498631" cy="1337887"/>
          </a:xfrm>
        </p:spPr>
        <p:txBody>
          <a:bodyPr>
            <a:normAutofit fontScale="90000"/>
          </a:bodyPr>
          <a:lstStyle/>
          <a:p>
            <a:pPr eaLnBrk="1" hangingPunct="1">
              <a:defRPr/>
            </a:pPr>
            <a:r>
              <a:rPr lang="en-US" sz="3400" dirty="0" smtClean="0">
                <a:solidFill>
                  <a:schemeClr val="accent6">
                    <a:lumMod val="50000"/>
                  </a:schemeClr>
                </a:solidFill>
              </a:rPr>
              <a:t>POST-TEST ACTIVITIES</a:t>
            </a:r>
            <a:br>
              <a:rPr lang="en-US" sz="3400" dirty="0" smtClean="0">
                <a:solidFill>
                  <a:schemeClr val="accent6">
                    <a:lumMod val="50000"/>
                  </a:schemeClr>
                </a:solidFill>
              </a:rPr>
            </a:br>
            <a:r>
              <a:rPr lang="en-US" sz="3400" dirty="0" smtClean="0">
                <a:solidFill>
                  <a:schemeClr val="accent6">
                    <a:lumMod val="50000"/>
                  </a:schemeClr>
                </a:solidFill>
              </a:rPr>
              <a:t>System Test Coordinator</a:t>
            </a:r>
            <a:br>
              <a:rPr lang="en-US" sz="3400" dirty="0" smtClean="0">
                <a:solidFill>
                  <a:schemeClr val="accent6">
                    <a:lumMod val="50000"/>
                  </a:schemeClr>
                </a:solidFill>
              </a:rPr>
            </a:br>
            <a:r>
              <a:rPr lang="en-US" sz="3400" dirty="0" smtClean="0">
                <a:solidFill>
                  <a:schemeClr val="accent6">
                    <a:lumMod val="50000"/>
                  </a:schemeClr>
                </a:solidFill>
              </a:rPr>
              <a:t>Paper and Pencil</a:t>
            </a:r>
          </a:p>
        </p:txBody>
      </p:sp>
      <p:sp>
        <p:nvSpPr>
          <p:cNvPr id="4" name="Slide Number Placeholder 3"/>
          <p:cNvSpPr>
            <a:spLocks noGrp="1"/>
          </p:cNvSpPr>
          <p:nvPr>
            <p:ph type="sldNum" sz="quarter" idx="4"/>
          </p:nvPr>
        </p:nvSpPr>
        <p:spPr>
          <a:prstGeom prst="rect">
            <a:avLst/>
          </a:prstGeom>
        </p:spPr>
        <p:txBody>
          <a:bodyPr/>
          <a:lstStyle/>
          <a:p>
            <a:pPr>
              <a:defRPr/>
            </a:pPr>
            <a:fld id="{23FCCB14-6577-4A5A-A821-2B2C61B1083B}" type="slidenum">
              <a:rPr lang="en-US" smtClean="0"/>
              <a:pPr>
                <a:defRPr/>
              </a:pPr>
              <a:t>88</a:t>
            </a:fld>
            <a:endParaRPr lang="en-US" dirty="0"/>
          </a:p>
        </p:txBody>
      </p:sp>
      <p:sp>
        <p:nvSpPr>
          <p:cNvPr id="56323" name="Rectangle 3"/>
          <p:cNvSpPr>
            <a:spLocks noGrp="1" noChangeArrowheads="1"/>
          </p:cNvSpPr>
          <p:nvPr>
            <p:ph type="body" idx="4294967295"/>
          </p:nvPr>
        </p:nvSpPr>
        <p:spPr>
          <a:xfrm>
            <a:off x="393896" y="1617784"/>
            <a:ext cx="7765366" cy="4621237"/>
          </a:xfrm>
        </p:spPr>
        <p:txBody>
          <a:bodyPr>
            <a:normAutofit fontScale="92500" lnSpcReduction="20000"/>
          </a:bodyPr>
          <a:lstStyle/>
          <a:p>
            <a:pPr algn="ctr" eaLnBrk="1" hangingPunct="1">
              <a:lnSpc>
                <a:spcPct val="90000"/>
              </a:lnSpc>
              <a:buFontTx/>
              <a:buNone/>
            </a:pPr>
            <a:r>
              <a:rPr lang="en-US" sz="2200" b="1" dirty="0" smtClean="0"/>
              <a:t>Packing Return Shipment</a:t>
            </a:r>
          </a:p>
          <a:p>
            <a:pPr marL="0" indent="0" eaLnBrk="1" hangingPunct="1">
              <a:lnSpc>
                <a:spcPct val="90000"/>
              </a:lnSpc>
              <a:spcAft>
                <a:spcPts val="20"/>
              </a:spcAft>
              <a:buFontTx/>
              <a:buNone/>
            </a:pPr>
            <a:r>
              <a:rPr lang="en-US" sz="1900" dirty="0" smtClean="0"/>
              <a:t>System Test Coordinators prepare materials for pick-up; details in the </a:t>
            </a:r>
            <a:r>
              <a:rPr lang="en-US" sz="1900" i="1" dirty="0" smtClean="0"/>
              <a:t>School and System Test Coordinator’s Manual</a:t>
            </a:r>
            <a:endParaRPr lang="en-US" sz="1900" dirty="0" smtClean="0"/>
          </a:p>
          <a:p>
            <a:pPr eaLnBrk="1" hangingPunct="1">
              <a:lnSpc>
                <a:spcPct val="90000"/>
              </a:lnSpc>
              <a:spcAft>
                <a:spcPts val="20"/>
              </a:spcAft>
              <a:buFontTx/>
              <a:buNone/>
            </a:pPr>
            <a:r>
              <a:rPr lang="en-US" sz="1900" dirty="0" smtClean="0"/>
              <a:t>Reminders:</a:t>
            </a:r>
          </a:p>
          <a:p>
            <a:pPr eaLnBrk="1" hangingPunct="1">
              <a:lnSpc>
                <a:spcPct val="90000"/>
              </a:lnSpc>
              <a:spcAft>
                <a:spcPts val="20"/>
              </a:spcAft>
            </a:pPr>
            <a:r>
              <a:rPr lang="en-US" sz="1900" dirty="0" smtClean="0"/>
              <a:t>Do not consolidate materials from more than one school in the same box</a:t>
            </a:r>
          </a:p>
          <a:p>
            <a:pPr eaLnBrk="1" hangingPunct="1">
              <a:lnSpc>
                <a:spcPct val="90000"/>
              </a:lnSpc>
              <a:spcAft>
                <a:spcPts val="20"/>
              </a:spcAft>
            </a:pPr>
            <a:r>
              <a:rPr lang="en-US" sz="1900" dirty="0" smtClean="0"/>
              <a:t>Use one label per box</a:t>
            </a:r>
          </a:p>
          <a:p>
            <a:pPr lvl="1" eaLnBrk="1" hangingPunct="1">
              <a:lnSpc>
                <a:spcPct val="90000"/>
              </a:lnSpc>
              <a:spcAft>
                <a:spcPts val="20"/>
              </a:spcAft>
            </a:pPr>
            <a:r>
              <a:rPr lang="en-US" sz="1900" dirty="0" smtClean="0"/>
              <a:t>Use WHITE Return Shipping Labels for scorable materials</a:t>
            </a:r>
          </a:p>
          <a:p>
            <a:pPr lvl="1" eaLnBrk="1" hangingPunct="1">
              <a:lnSpc>
                <a:spcPct val="90000"/>
              </a:lnSpc>
              <a:spcAft>
                <a:spcPts val="20"/>
              </a:spcAft>
            </a:pPr>
            <a:r>
              <a:rPr lang="en-US" sz="1900" dirty="0" smtClean="0"/>
              <a:t>Use Yellow Return Shipping Labels for non-scorable materials</a:t>
            </a:r>
          </a:p>
          <a:p>
            <a:pPr lvl="1" eaLnBrk="1" hangingPunct="1">
              <a:lnSpc>
                <a:spcPct val="90000"/>
              </a:lnSpc>
              <a:spcAft>
                <a:spcPts val="20"/>
              </a:spcAft>
            </a:pPr>
            <a:r>
              <a:rPr lang="en-US" sz="1900" dirty="0" smtClean="0"/>
              <a:t>Note: You will not need any additional shipping labels to return your materials</a:t>
            </a:r>
          </a:p>
          <a:p>
            <a:pPr eaLnBrk="1" hangingPunct="1">
              <a:lnSpc>
                <a:spcPct val="90000"/>
              </a:lnSpc>
              <a:spcAft>
                <a:spcPts val="20"/>
              </a:spcAft>
            </a:pPr>
            <a:r>
              <a:rPr lang="en-US" sz="1900" dirty="0" smtClean="0"/>
              <a:t>Identify the sequence of boxes by filling in the line on the white scorable label that reads “SCH BOX __ OF __”</a:t>
            </a:r>
          </a:p>
          <a:p>
            <a:pPr>
              <a:spcAft>
                <a:spcPts val="20"/>
              </a:spcAft>
            </a:pPr>
            <a:r>
              <a:rPr lang="en-US" sz="1900" dirty="0" smtClean="0"/>
              <a:t>On the same white label, fill in the total number of boxes for the entire system in the space provided “SYS BOX __OF__”</a:t>
            </a:r>
          </a:p>
          <a:p>
            <a:pPr eaLnBrk="1" hangingPunct="1">
              <a:lnSpc>
                <a:spcPct val="90000"/>
              </a:lnSpc>
              <a:spcAft>
                <a:spcPts val="20"/>
              </a:spcAft>
            </a:pPr>
            <a:r>
              <a:rPr lang="en-US" sz="1900" dirty="0" smtClean="0"/>
              <a:t>Securely seal all boxes</a:t>
            </a:r>
          </a:p>
          <a:p>
            <a:pPr eaLnBrk="1" hangingPunct="1">
              <a:lnSpc>
                <a:spcPct val="90000"/>
              </a:lnSpc>
              <a:spcAft>
                <a:spcPts val="20"/>
              </a:spcAft>
            </a:pPr>
            <a:r>
              <a:rPr lang="en-US" sz="1900" dirty="0" smtClean="0"/>
              <a:t>See page 44 of </a:t>
            </a:r>
            <a:r>
              <a:rPr lang="en-US" sz="1900" i="1" dirty="0" smtClean="0"/>
              <a:t>TCM </a:t>
            </a:r>
            <a:r>
              <a:rPr lang="en-US" sz="1900" dirty="0" smtClean="0"/>
              <a:t>if it is necessary to palletize scorable or non-scorable materials.</a:t>
            </a:r>
          </a:p>
        </p:txBody>
      </p:sp>
    </p:spTree>
    <p:extLst>
      <p:ext uri="{BB962C8B-B14F-4D97-AF65-F5344CB8AC3E}">
        <p14:creationId xmlns:p14="http://schemas.microsoft.com/office/powerpoint/2010/main" val="14779778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6316630" cy="1325563"/>
          </a:xfrm>
        </p:spPr>
        <p:txBody>
          <a:bodyPr>
            <a:normAutofit/>
          </a:bodyPr>
          <a:lstStyle/>
          <a:p>
            <a:pPr>
              <a:defRPr/>
            </a:pPr>
            <a:r>
              <a:rPr lang="en-US" sz="3100" dirty="0">
                <a:solidFill>
                  <a:schemeClr val="accent6">
                    <a:lumMod val="50000"/>
                  </a:schemeClr>
                </a:solidFill>
              </a:rPr>
              <a:t>POST-TEST </a:t>
            </a:r>
            <a:r>
              <a:rPr lang="en-US" sz="3100" dirty="0" smtClean="0">
                <a:solidFill>
                  <a:schemeClr val="accent6">
                    <a:lumMod val="50000"/>
                  </a:schemeClr>
                </a:solidFill>
              </a:rPr>
              <a:t>ACTIVITIES</a:t>
            </a:r>
            <a:br>
              <a:rPr lang="en-US" sz="3100" dirty="0" smtClean="0">
                <a:solidFill>
                  <a:schemeClr val="accent6">
                    <a:lumMod val="50000"/>
                  </a:schemeClr>
                </a:solidFill>
              </a:rPr>
            </a:br>
            <a:r>
              <a:rPr lang="en-US" sz="2800" dirty="0" smtClean="0">
                <a:solidFill>
                  <a:schemeClr val="accent6">
                    <a:lumMod val="50000"/>
                  </a:schemeClr>
                </a:solidFill>
              </a:rPr>
              <a:t>System </a:t>
            </a:r>
            <a:r>
              <a:rPr lang="en-US" sz="2800" dirty="0">
                <a:solidFill>
                  <a:schemeClr val="accent6">
                    <a:lumMod val="50000"/>
                  </a:schemeClr>
                </a:solidFill>
              </a:rPr>
              <a:t>Test </a:t>
            </a:r>
            <a:r>
              <a:rPr lang="en-US" sz="2800" dirty="0" smtClean="0">
                <a:solidFill>
                  <a:schemeClr val="accent6">
                    <a:lumMod val="50000"/>
                  </a:schemeClr>
                </a:solidFill>
              </a:rPr>
              <a:t>Coordinator</a:t>
            </a:r>
            <a:br>
              <a:rPr lang="en-US" sz="2800" dirty="0" smtClean="0">
                <a:solidFill>
                  <a:schemeClr val="accent6">
                    <a:lumMod val="50000"/>
                  </a:schemeClr>
                </a:solidFill>
              </a:rPr>
            </a:br>
            <a:r>
              <a:rPr lang="en-US" sz="2800" dirty="0" smtClean="0">
                <a:solidFill>
                  <a:schemeClr val="accent6">
                    <a:lumMod val="50000"/>
                  </a:schemeClr>
                </a:solidFill>
              </a:rPr>
              <a:t>Paper and Pencil</a:t>
            </a:r>
          </a:p>
        </p:txBody>
      </p:sp>
      <p:sp>
        <p:nvSpPr>
          <p:cNvPr id="4" name="Slide Number Placeholder 3"/>
          <p:cNvSpPr>
            <a:spLocks noGrp="1"/>
          </p:cNvSpPr>
          <p:nvPr>
            <p:ph type="sldNum" sz="quarter" idx="4"/>
          </p:nvPr>
        </p:nvSpPr>
        <p:spPr>
          <a:prstGeom prst="rect">
            <a:avLst/>
          </a:prstGeom>
        </p:spPr>
        <p:txBody>
          <a:bodyPr/>
          <a:lstStyle/>
          <a:p>
            <a:pPr>
              <a:defRPr/>
            </a:pPr>
            <a:fld id="{1B234467-0301-49B8-A863-3F8DCFF393AB}" type="slidenum">
              <a:rPr lang="en-US" smtClean="0"/>
              <a:pPr>
                <a:defRPr/>
              </a:pPr>
              <a:t>89</a:t>
            </a:fld>
            <a:endParaRPr lang="en-US" dirty="0"/>
          </a:p>
        </p:txBody>
      </p:sp>
      <p:sp>
        <p:nvSpPr>
          <p:cNvPr id="57347" name="Rectangle 3"/>
          <p:cNvSpPr>
            <a:spLocks noGrp="1" noChangeArrowheads="1"/>
          </p:cNvSpPr>
          <p:nvPr>
            <p:ph type="body" idx="4294967295"/>
          </p:nvPr>
        </p:nvSpPr>
        <p:spPr>
          <a:xfrm>
            <a:off x="419100" y="1760065"/>
            <a:ext cx="8305800" cy="4495800"/>
          </a:xfrm>
        </p:spPr>
        <p:txBody>
          <a:bodyPr/>
          <a:lstStyle/>
          <a:p>
            <a:pPr marL="0" indent="0" algn="ctr" eaLnBrk="1" hangingPunct="1">
              <a:buNone/>
            </a:pPr>
            <a:r>
              <a:rPr lang="en-US" sz="2400" b="1" dirty="0" smtClean="0"/>
              <a:t>Return Shipment Pick-up</a:t>
            </a:r>
          </a:p>
          <a:p>
            <a:pPr eaLnBrk="1" hangingPunct="1"/>
            <a:r>
              <a:rPr lang="en-US" sz="2400" dirty="0" smtClean="0"/>
              <a:t>Assessment Distribution Services (ADS) will contact systems five business days before the scheduled pick-up to verify return shipments</a:t>
            </a:r>
          </a:p>
          <a:p>
            <a:pPr lvl="1" eaLnBrk="1" hangingPunct="1"/>
            <a:r>
              <a:rPr lang="en-US" sz="2400" dirty="0" smtClean="0"/>
              <a:t>The pick-up date for scorable materials is the fifth business day following the scheduled completion of testing unless noted in the EOG Enrollment System</a:t>
            </a:r>
          </a:p>
          <a:p>
            <a:pPr lvl="1" eaLnBrk="1" hangingPunct="1"/>
            <a:r>
              <a:rPr lang="en-US" sz="2400" dirty="0" smtClean="0"/>
              <a:t>The pickup date for non-scorable materials is the tenth business day following the scheduled completion of testing unless noted in the EOG Enrollment System</a:t>
            </a:r>
          </a:p>
          <a:p>
            <a:pPr lvl="1" eaLnBrk="1" hangingPunct="1"/>
            <a:r>
              <a:rPr lang="en-US" sz="2400" dirty="0" smtClean="0"/>
              <a:t>Please give a two weeks notice if you need to change pick up dates</a:t>
            </a:r>
          </a:p>
        </p:txBody>
      </p:sp>
    </p:spTree>
    <p:extLst>
      <p:ext uri="{BB962C8B-B14F-4D97-AF65-F5344CB8AC3E}">
        <p14:creationId xmlns:p14="http://schemas.microsoft.com/office/powerpoint/2010/main" val="342755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fld id="{0F285613-407B-4582-86B3-1E43BF56F736}" type="slidenum">
              <a:rPr lang="en-US" altLang="en-US" sz="1200" smtClean="0">
                <a:solidFill>
                  <a:srgbClr val="000000"/>
                </a:solidFill>
                <a:latin typeface="Arial" charset="0"/>
              </a:rPr>
              <a:pPr>
                <a:spcBef>
                  <a:spcPct val="0"/>
                </a:spcBef>
                <a:buFontTx/>
                <a:buNone/>
              </a:pPr>
              <a:t>9</a:t>
            </a:fld>
            <a:endParaRPr lang="en-US" altLang="en-US" sz="1200" dirty="0" smtClean="0">
              <a:solidFill>
                <a:srgbClr val="000000"/>
              </a:solidFill>
              <a:latin typeface="Arial" charset="0"/>
            </a:endParaRPr>
          </a:p>
        </p:txBody>
      </p:sp>
      <p:sp>
        <p:nvSpPr>
          <p:cNvPr id="5" name="Title 1"/>
          <p:cNvSpPr>
            <a:spLocks noGrp="1"/>
          </p:cNvSpPr>
          <p:nvPr>
            <p:ph type="title"/>
          </p:nvPr>
        </p:nvSpPr>
        <p:spPr>
          <a:xfrm>
            <a:off x="0" y="24713"/>
            <a:ext cx="8353168" cy="1483226"/>
          </a:xfrm>
        </p:spPr>
        <p:txBody>
          <a:bodyPr>
            <a:normAutofit fontScale="90000"/>
          </a:bodyPr>
          <a:lstStyle/>
          <a:p>
            <a:r>
              <a:rPr lang="en-US" dirty="0" smtClean="0">
                <a:solidFill>
                  <a:schemeClr val="accent6">
                    <a:lumMod val="50000"/>
                  </a:schemeClr>
                </a:solidFill>
              </a:rPr>
              <a:t>Georgia Milestones</a:t>
            </a:r>
            <a:br>
              <a:rPr lang="en-US" dirty="0" smtClean="0">
                <a:solidFill>
                  <a:schemeClr val="accent6">
                    <a:lumMod val="50000"/>
                  </a:schemeClr>
                </a:solidFill>
              </a:rPr>
            </a:br>
            <a:r>
              <a:rPr lang="en-US" dirty="0" smtClean="0">
                <a:solidFill>
                  <a:schemeClr val="accent6">
                    <a:lumMod val="50000"/>
                  </a:schemeClr>
                </a:solidFill>
              </a:rPr>
              <a:t>EOG Overview</a:t>
            </a:r>
            <a:br>
              <a:rPr lang="en-US" dirty="0" smtClean="0">
                <a:solidFill>
                  <a:schemeClr val="accent6">
                    <a:lumMod val="50000"/>
                  </a:schemeClr>
                </a:solidFill>
              </a:rPr>
            </a:br>
            <a:r>
              <a:rPr lang="en-US" sz="3100" dirty="0" smtClean="0">
                <a:solidFill>
                  <a:schemeClr val="accent6">
                    <a:lumMod val="50000"/>
                  </a:schemeClr>
                </a:solidFill>
              </a:rPr>
              <a:t>Test Construction</a:t>
            </a:r>
            <a:endParaRPr lang="en-US" sz="3100" dirty="0">
              <a:solidFill>
                <a:schemeClr val="accent6">
                  <a:lumMod val="50000"/>
                </a:schemeClr>
              </a:solidFill>
            </a:endParaRPr>
          </a:p>
        </p:txBody>
      </p:sp>
      <p:sp>
        <p:nvSpPr>
          <p:cNvPr id="2" name="TextBox 1"/>
          <p:cNvSpPr txBox="1"/>
          <p:nvPr/>
        </p:nvSpPr>
        <p:spPr>
          <a:xfrm>
            <a:off x="866394" y="1775515"/>
            <a:ext cx="6620256" cy="4375044"/>
          </a:xfrm>
          <a:prstGeom prst="rect">
            <a:avLst/>
          </a:prstGeom>
          <a:noFill/>
        </p:spPr>
        <p:txBody>
          <a:bodyPr wrap="square" rtlCol="0">
            <a:spAutoFit/>
          </a:bodyPr>
          <a:lstStyle/>
          <a:p>
            <a:pPr marL="1588" lvl="0" algn="ctr" fontAlgn="base">
              <a:lnSpc>
                <a:spcPct val="115000"/>
              </a:lnSpc>
              <a:spcBef>
                <a:spcPct val="0"/>
              </a:spcBef>
              <a:spcAft>
                <a:spcPct val="0"/>
              </a:spcAft>
              <a:defRPr/>
            </a:pPr>
            <a:r>
              <a:rPr lang="en-US" altLang="en-US" sz="2200" b="1" dirty="0" smtClean="0">
                <a:solidFill>
                  <a:srgbClr val="000000"/>
                </a:solidFill>
                <a:latin typeface="Calibri" pitchFamily="34" charset="0"/>
                <a:cs typeface="Calibri" pitchFamily="34" charset="0"/>
              </a:rPr>
              <a:t>Structure and Order</a:t>
            </a:r>
          </a:p>
          <a:p>
            <a:pPr marL="169863" lvl="0" indent="-168275" fontAlgn="base">
              <a:lnSpc>
                <a:spcPct val="115000"/>
              </a:lnSpc>
              <a:spcBef>
                <a:spcPct val="0"/>
              </a:spcBef>
              <a:spcAft>
                <a:spcPct val="0"/>
              </a:spcAft>
              <a:buFont typeface="Symbol" pitchFamily="18" charset="2"/>
              <a:buChar char=""/>
              <a:defRPr/>
            </a:pPr>
            <a:r>
              <a:rPr lang="en-US" altLang="en-US" sz="2200" dirty="0" smtClean="0">
                <a:solidFill>
                  <a:srgbClr val="000000"/>
                </a:solidFill>
                <a:latin typeface="Calibri" pitchFamily="34" charset="0"/>
                <a:cs typeface="Calibri" pitchFamily="34" charset="0"/>
              </a:rPr>
              <a:t>Paper/Pencil and online administration modes available for all content areas</a:t>
            </a:r>
          </a:p>
          <a:p>
            <a:pPr marL="169863" lvl="0" indent="-168275" fontAlgn="base">
              <a:lnSpc>
                <a:spcPct val="115000"/>
              </a:lnSpc>
              <a:spcBef>
                <a:spcPct val="0"/>
              </a:spcBef>
              <a:spcAft>
                <a:spcPct val="0"/>
              </a:spcAft>
              <a:buFont typeface="Symbol" pitchFamily="18" charset="2"/>
              <a:buChar char=""/>
            </a:pPr>
            <a:r>
              <a:rPr lang="en-US" altLang="en-US" sz="2200" dirty="0" smtClean="0">
                <a:solidFill>
                  <a:srgbClr val="000000"/>
                </a:solidFill>
                <a:latin typeface="Calibri" pitchFamily="34" charset="0"/>
                <a:cs typeface="Calibri" pitchFamily="34" charset="0"/>
              </a:rPr>
              <a:t>For paper/pencil administrations, there will be one test booklet and one 16 to 20 page answer document by grade containing all 4 EOG content areas</a:t>
            </a:r>
          </a:p>
          <a:p>
            <a:pPr marL="169863" lvl="0" indent="-168275" fontAlgn="base">
              <a:lnSpc>
                <a:spcPct val="115000"/>
              </a:lnSpc>
              <a:spcBef>
                <a:spcPct val="0"/>
              </a:spcBef>
              <a:spcAft>
                <a:spcPct val="0"/>
              </a:spcAft>
              <a:buFont typeface="Symbol" pitchFamily="18" charset="2"/>
              <a:buChar char=""/>
            </a:pPr>
            <a:r>
              <a:rPr lang="en-US" altLang="en-US" sz="2200" dirty="0" smtClean="0">
                <a:solidFill>
                  <a:srgbClr val="000000"/>
                </a:solidFill>
                <a:latin typeface="Calibri" pitchFamily="34" charset="0"/>
                <a:cs typeface="Calibri" pitchFamily="34" charset="0"/>
              </a:rPr>
              <a:t>ELA Section 3 will assess writing (in all grades) and must be scheduled for a day separate from and following ELA Sections 1 and 2</a:t>
            </a:r>
          </a:p>
          <a:p>
            <a:pPr marL="169863" lvl="0" indent="-168275" fontAlgn="base">
              <a:lnSpc>
                <a:spcPct val="115000"/>
              </a:lnSpc>
              <a:spcBef>
                <a:spcPct val="0"/>
              </a:spcBef>
              <a:spcAft>
                <a:spcPct val="0"/>
              </a:spcAft>
              <a:buFont typeface="Symbol" pitchFamily="18" charset="2"/>
              <a:buChar char=""/>
              <a:defRPr/>
            </a:pPr>
            <a:r>
              <a:rPr lang="en-US" altLang="en-US" sz="2200" dirty="0" smtClean="0">
                <a:solidFill>
                  <a:srgbClr val="000000"/>
                </a:solidFill>
                <a:latin typeface="Calibri" pitchFamily="34" charset="0"/>
                <a:cs typeface="Calibri" pitchFamily="34" charset="0"/>
              </a:rPr>
              <a:t>Administration Order: </a:t>
            </a:r>
            <a:r>
              <a:rPr lang="en-US" altLang="en-US" sz="2200" dirty="0" smtClean="0">
                <a:solidFill>
                  <a:srgbClr val="000000"/>
                </a:solidFill>
                <a:latin typeface="Calibri" pitchFamily="34" charset="0"/>
                <a:ea typeface="Calibri" pitchFamily="34" charset="0"/>
                <a:cs typeface="Times New Roman" pitchFamily="18" charset="0"/>
              </a:rPr>
              <a:t>English Language Arts, Mathematics, Science, Social Studies</a:t>
            </a:r>
          </a:p>
        </p:txBody>
      </p:sp>
    </p:spTree>
    <p:extLst>
      <p:ext uri="{BB962C8B-B14F-4D97-AF65-F5344CB8AC3E}">
        <p14:creationId xmlns:p14="http://schemas.microsoft.com/office/powerpoint/2010/main" val="33525893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84137"/>
            <a:ext cx="6316630" cy="1325563"/>
          </a:xfrm>
        </p:spPr>
        <p:txBody>
          <a:bodyPr>
            <a:normAutofit fontScale="90000"/>
          </a:bodyPr>
          <a:lstStyle/>
          <a:p>
            <a:pPr eaLnBrk="1" hangingPunct="1">
              <a:defRPr/>
            </a:pPr>
            <a:r>
              <a:rPr lang="en-US" sz="4000" dirty="0" smtClean="0">
                <a:solidFill>
                  <a:schemeClr val="accent6">
                    <a:lumMod val="50000"/>
                  </a:schemeClr>
                </a:solidFill>
              </a:rPr>
              <a:t>CONTACT INFORMATION</a:t>
            </a:r>
            <a:br>
              <a:rPr lang="en-US" sz="4000" dirty="0" smtClean="0">
                <a:solidFill>
                  <a:schemeClr val="accent6">
                    <a:lumMod val="50000"/>
                  </a:schemeClr>
                </a:solidFill>
              </a:rPr>
            </a:br>
            <a:r>
              <a:rPr lang="en-US" sz="4000" dirty="0" smtClean="0">
                <a:solidFill>
                  <a:schemeClr val="accent6">
                    <a:lumMod val="50000"/>
                  </a:schemeClr>
                </a:solidFill>
              </a:rPr>
              <a:t>Shipping Information</a:t>
            </a:r>
          </a:p>
        </p:txBody>
      </p:sp>
      <p:sp>
        <p:nvSpPr>
          <p:cNvPr id="4" name="Slide Number Placeholder 3"/>
          <p:cNvSpPr>
            <a:spLocks noGrp="1"/>
          </p:cNvSpPr>
          <p:nvPr>
            <p:ph type="sldNum" sz="quarter" idx="4"/>
          </p:nvPr>
        </p:nvSpPr>
        <p:spPr>
          <a:prstGeom prst="rect">
            <a:avLst/>
          </a:prstGeom>
        </p:spPr>
        <p:txBody>
          <a:bodyPr/>
          <a:lstStyle/>
          <a:p>
            <a:pPr>
              <a:defRPr/>
            </a:pPr>
            <a:fld id="{FDEE0C7C-B4B1-4B6D-9EE7-4C091D2C0D85}" type="slidenum">
              <a:rPr lang="en-US" smtClean="0"/>
              <a:pPr>
                <a:defRPr/>
              </a:pPr>
              <a:t>90</a:t>
            </a:fld>
            <a:endParaRPr lang="en-US" dirty="0"/>
          </a:p>
        </p:txBody>
      </p:sp>
      <p:sp>
        <p:nvSpPr>
          <p:cNvPr id="68611" name="Rectangle 3"/>
          <p:cNvSpPr>
            <a:spLocks noGrp="1" noChangeArrowheads="1"/>
          </p:cNvSpPr>
          <p:nvPr>
            <p:ph type="body" idx="4294967295"/>
          </p:nvPr>
        </p:nvSpPr>
        <p:spPr>
          <a:xfrm>
            <a:off x="457200" y="1860551"/>
            <a:ext cx="8229600" cy="4044949"/>
          </a:xfrm>
        </p:spPr>
        <p:txBody>
          <a:bodyPr>
            <a:normAutofit lnSpcReduction="10000"/>
          </a:bodyPr>
          <a:lstStyle/>
          <a:p>
            <a:pPr eaLnBrk="1" hangingPunct="1">
              <a:spcBef>
                <a:spcPct val="0"/>
              </a:spcBef>
              <a:spcAft>
                <a:spcPts val="1000"/>
              </a:spcAft>
            </a:pPr>
            <a:r>
              <a:rPr lang="en-US" sz="2000" dirty="0" smtClean="0"/>
              <a:t>Materials Order Shipments</a:t>
            </a:r>
          </a:p>
          <a:p>
            <a:pPr lvl="1" eaLnBrk="1" hangingPunct="1">
              <a:spcBef>
                <a:spcPct val="0"/>
              </a:spcBef>
              <a:spcAft>
                <a:spcPts val="1000"/>
              </a:spcAft>
            </a:pPr>
            <a:r>
              <a:rPr lang="en-US" sz="2000" dirty="0" smtClean="0"/>
              <a:t>Your initial shipment of EOG materials will be delivered by Assessment Distribution Service (ADS) or for small quantities</a:t>
            </a:r>
            <a:r>
              <a:rPr lang="en-US" sz="2000" smtClean="0"/>
              <a:t>, </a:t>
            </a:r>
            <a:r>
              <a:rPr lang="en-US" sz="2000" smtClean="0"/>
              <a:t>FedEx </a:t>
            </a:r>
            <a:r>
              <a:rPr lang="en-US" sz="2000" dirty="0" smtClean="0"/>
              <a:t>Ground; for information, contact:</a:t>
            </a:r>
          </a:p>
          <a:p>
            <a:pPr lvl="2" eaLnBrk="1" hangingPunct="1">
              <a:spcBef>
                <a:spcPct val="0"/>
              </a:spcBef>
              <a:spcAft>
                <a:spcPts val="1000"/>
              </a:spcAft>
            </a:pPr>
            <a:r>
              <a:rPr lang="en-US" sz="2000" dirty="0" smtClean="0"/>
              <a:t>CTB Customer Service</a:t>
            </a:r>
          </a:p>
          <a:p>
            <a:pPr lvl="3" eaLnBrk="1" hangingPunct="1">
              <a:spcBef>
                <a:spcPct val="0"/>
              </a:spcBef>
              <a:spcAft>
                <a:spcPts val="1000"/>
              </a:spcAft>
            </a:pPr>
            <a:r>
              <a:rPr lang="en-US" dirty="0" smtClean="0"/>
              <a:t>Phone: (866) 282-2249</a:t>
            </a:r>
          </a:p>
          <a:p>
            <a:pPr lvl="3" eaLnBrk="1" hangingPunct="1">
              <a:spcBef>
                <a:spcPct val="0"/>
              </a:spcBef>
              <a:spcAft>
                <a:spcPts val="1000"/>
              </a:spcAft>
            </a:pPr>
            <a:r>
              <a:rPr lang="en-US" dirty="0" smtClean="0"/>
              <a:t>Fax: (866) 282-2251</a:t>
            </a:r>
          </a:p>
          <a:p>
            <a:pPr lvl="3" eaLnBrk="1" hangingPunct="1">
              <a:spcBef>
                <a:spcPct val="0"/>
              </a:spcBef>
              <a:spcAft>
                <a:spcPts val="1000"/>
              </a:spcAft>
            </a:pPr>
            <a:r>
              <a:rPr lang="en-US" dirty="0" smtClean="0"/>
              <a:t>Email: </a:t>
            </a:r>
            <a:r>
              <a:rPr lang="en-US" u="sng" dirty="0" smtClean="0">
                <a:hlinkClick r:id="rId3"/>
              </a:rPr>
              <a:t>GeorgiaHelpDesk@ctb.com</a:t>
            </a:r>
            <a:r>
              <a:rPr lang="en-US" u="sng" dirty="0" smtClean="0"/>
              <a:t> </a:t>
            </a:r>
          </a:p>
          <a:p>
            <a:pPr lvl="3" eaLnBrk="1" hangingPunct="1">
              <a:spcBef>
                <a:spcPct val="0"/>
              </a:spcBef>
              <a:spcAft>
                <a:spcPts val="1000"/>
              </a:spcAft>
            </a:pPr>
            <a:r>
              <a:rPr lang="en-US" dirty="0" smtClean="0"/>
              <a:t>Hours: 8:00am to 6:00pm (Eastern)</a:t>
            </a:r>
          </a:p>
          <a:p>
            <a:pPr lvl="1" eaLnBrk="1" hangingPunct="1">
              <a:spcBef>
                <a:spcPct val="0"/>
              </a:spcBef>
              <a:spcAft>
                <a:spcPts val="1000"/>
              </a:spcAft>
            </a:pPr>
            <a:r>
              <a:rPr lang="en-US" sz="2000" dirty="0" smtClean="0"/>
              <a:t>Deliveries will be made at least two weeks prior to first day of testing, taking spring break into account and based on dates provided to CTB through the Online Enrollment System</a:t>
            </a:r>
          </a:p>
        </p:txBody>
      </p:sp>
    </p:spTree>
    <p:extLst>
      <p:ext uri="{BB962C8B-B14F-4D97-AF65-F5344CB8AC3E}">
        <p14:creationId xmlns:p14="http://schemas.microsoft.com/office/powerpoint/2010/main" val="39358326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41320" y="163206"/>
            <a:ext cx="6316630" cy="1325563"/>
          </a:xfrm>
        </p:spPr>
        <p:txBody>
          <a:bodyPr>
            <a:normAutofit fontScale="90000"/>
          </a:bodyPr>
          <a:lstStyle/>
          <a:p>
            <a:pPr eaLnBrk="1" hangingPunct="1">
              <a:defRPr/>
            </a:pPr>
            <a:r>
              <a:rPr lang="en-US" sz="4000" dirty="0" smtClean="0">
                <a:solidFill>
                  <a:schemeClr val="accent6">
                    <a:lumMod val="50000"/>
                  </a:schemeClr>
                </a:solidFill>
              </a:rPr>
              <a:t>CONTACT INFORMATION Shipping Information</a:t>
            </a:r>
          </a:p>
        </p:txBody>
      </p:sp>
      <p:sp>
        <p:nvSpPr>
          <p:cNvPr id="4" name="Slide Number Placeholder 3"/>
          <p:cNvSpPr>
            <a:spLocks noGrp="1"/>
          </p:cNvSpPr>
          <p:nvPr>
            <p:ph type="sldNum" sz="quarter" idx="4"/>
          </p:nvPr>
        </p:nvSpPr>
        <p:spPr>
          <a:prstGeom prst="rect">
            <a:avLst/>
          </a:prstGeom>
        </p:spPr>
        <p:txBody>
          <a:bodyPr/>
          <a:lstStyle/>
          <a:p>
            <a:pPr>
              <a:defRPr/>
            </a:pPr>
            <a:fld id="{800AA8C5-5A32-4B41-A78F-5BD11D5B8234}" type="slidenum">
              <a:rPr lang="en-US" smtClean="0"/>
              <a:pPr>
                <a:defRPr/>
              </a:pPr>
              <a:t>91</a:t>
            </a:fld>
            <a:endParaRPr lang="en-US" dirty="0"/>
          </a:p>
        </p:txBody>
      </p:sp>
      <p:sp>
        <p:nvSpPr>
          <p:cNvPr id="69635" name="Rectangle 3"/>
          <p:cNvSpPr>
            <a:spLocks noGrp="1" noChangeArrowheads="1"/>
          </p:cNvSpPr>
          <p:nvPr>
            <p:ph type="body" idx="4294967295"/>
          </p:nvPr>
        </p:nvSpPr>
        <p:spPr>
          <a:xfrm>
            <a:off x="457200" y="1659579"/>
            <a:ext cx="7924800" cy="4525962"/>
          </a:xfrm>
        </p:spPr>
        <p:txBody>
          <a:bodyPr/>
          <a:lstStyle/>
          <a:p>
            <a:pPr eaLnBrk="1" hangingPunct="1"/>
            <a:r>
              <a:rPr lang="en-US" sz="2200" dirty="0" smtClean="0"/>
              <a:t>Return Shipments</a:t>
            </a:r>
          </a:p>
          <a:p>
            <a:pPr lvl="1" eaLnBrk="1" hangingPunct="1"/>
            <a:r>
              <a:rPr lang="en-US" sz="2200" dirty="0" smtClean="0"/>
              <a:t>Assessment Distribution Service (ADS)</a:t>
            </a:r>
          </a:p>
          <a:p>
            <a:pPr lvl="2" eaLnBrk="1" hangingPunct="1"/>
            <a:r>
              <a:rPr lang="en-US" sz="2200" dirty="0" smtClean="0"/>
              <a:t>Phone: (800) 840-9965</a:t>
            </a:r>
          </a:p>
          <a:p>
            <a:pPr lvl="2" eaLnBrk="1" hangingPunct="1"/>
            <a:r>
              <a:rPr lang="en-US" sz="2200" dirty="0" smtClean="0"/>
              <a:t>Email: </a:t>
            </a:r>
            <a:r>
              <a:rPr lang="en-US" sz="2200" dirty="0" smtClean="0">
                <a:hlinkClick r:id="rId3"/>
              </a:rPr>
              <a:t>info@ship-ADS.com</a:t>
            </a:r>
            <a:r>
              <a:rPr lang="en-US" sz="2200" dirty="0" smtClean="0"/>
              <a:t> </a:t>
            </a:r>
          </a:p>
          <a:p>
            <a:pPr lvl="2" eaLnBrk="1" hangingPunct="1"/>
            <a:r>
              <a:rPr lang="en-US" sz="2200" dirty="0" smtClean="0"/>
              <a:t>The default scorable materials pick-up date is five business days from the last day of the scheduled test window unless otherwise selected through the enrollment system</a:t>
            </a:r>
          </a:p>
          <a:p>
            <a:pPr lvl="2" eaLnBrk="1" hangingPunct="1"/>
            <a:r>
              <a:rPr lang="en-US" sz="2200" dirty="0" smtClean="0"/>
              <a:t>The non-scorable materials pick-up date is 10 business days from the last day of the scheduled test window unless otherwise selected through the enrollment system</a:t>
            </a:r>
          </a:p>
          <a:p>
            <a:pPr lvl="2" eaLnBrk="1" hangingPunct="1"/>
            <a:r>
              <a:rPr lang="en-US" sz="2200" dirty="0" smtClean="0"/>
              <a:t>The Pickup Schedule is provided in </a:t>
            </a:r>
            <a:r>
              <a:rPr lang="en-US" sz="2200" dirty="0" smtClean="0">
                <a:solidFill>
                  <a:schemeClr val="tx1">
                    <a:lumMod val="95000"/>
                    <a:lumOff val="5000"/>
                  </a:schemeClr>
                </a:solidFill>
              </a:rPr>
              <a:t>the </a:t>
            </a:r>
            <a:r>
              <a:rPr lang="en-US" sz="2200" i="1" dirty="0" smtClean="0">
                <a:solidFill>
                  <a:schemeClr val="tx1">
                    <a:lumMod val="95000"/>
                    <a:lumOff val="5000"/>
                  </a:schemeClr>
                </a:solidFill>
              </a:rPr>
              <a:t>TCM</a:t>
            </a:r>
            <a:r>
              <a:rPr lang="en-US" sz="2200" dirty="0" smtClean="0">
                <a:solidFill>
                  <a:schemeClr val="tx1">
                    <a:lumMod val="95000"/>
                    <a:lumOff val="5000"/>
                  </a:schemeClr>
                </a:solidFill>
              </a:rPr>
              <a:t> on page 45</a:t>
            </a:r>
          </a:p>
        </p:txBody>
      </p:sp>
    </p:spTree>
    <p:extLst>
      <p:ext uri="{BB962C8B-B14F-4D97-AF65-F5344CB8AC3E}">
        <p14:creationId xmlns:p14="http://schemas.microsoft.com/office/powerpoint/2010/main" val="14663901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22052"/>
            <a:ext cx="6637167" cy="1016587"/>
          </a:xfrm>
        </p:spPr>
        <p:txBody>
          <a:bodyPr>
            <a:normAutofit/>
          </a:bodyPr>
          <a:lstStyle/>
          <a:p>
            <a:pPr eaLnBrk="1" hangingPunct="1">
              <a:defRPr/>
            </a:pPr>
            <a:r>
              <a:rPr lang="en-US" sz="4000" dirty="0" smtClean="0">
                <a:solidFill>
                  <a:schemeClr val="accent6">
                    <a:lumMod val="50000"/>
                  </a:schemeClr>
                </a:solidFill>
              </a:rPr>
              <a:t>CONTACT INFORMATION</a:t>
            </a:r>
          </a:p>
        </p:txBody>
      </p:sp>
      <p:sp>
        <p:nvSpPr>
          <p:cNvPr id="4" name="Slide Number Placeholder 3"/>
          <p:cNvSpPr>
            <a:spLocks noGrp="1"/>
          </p:cNvSpPr>
          <p:nvPr>
            <p:ph type="sldNum" sz="quarter" idx="4"/>
          </p:nvPr>
        </p:nvSpPr>
        <p:spPr>
          <a:prstGeom prst="rect">
            <a:avLst/>
          </a:prstGeom>
        </p:spPr>
        <p:txBody>
          <a:bodyPr/>
          <a:lstStyle/>
          <a:p>
            <a:pPr>
              <a:defRPr/>
            </a:pPr>
            <a:fld id="{BA6CFA6C-711A-4487-B2EA-E37B0009D3C4}" type="slidenum">
              <a:rPr lang="en-US" smtClean="0"/>
              <a:pPr>
                <a:defRPr/>
              </a:pPr>
              <a:t>92</a:t>
            </a:fld>
            <a:endParaRPr lang="en-US" dirty="0"/>
          </a:p>
        </p:txBody>
      </p:sp>
      <p:sp>
        <p:nvSpPr>
          <p:cNvPr id="70659" name="Rectangle 3"/>
          <p:cNvSpPr>
            <a:spLocks noGrp="1" noChangeArrowheads="1"/>
          </p:cNvSpPr>
          <p:nvPr>
            <p:ph type="body" idx="4294967295"/>
          </p:nvPr>
        </p:nvSpPr>
        <p:spPr>
          <a:xfrm>
            <a:off x="298174" y="1252330"/>
            <a:ext cx="8428383" cy="4890330"/>
          </a:xfrm>
        </p:spPr>
        <p:txBody>
          <a:bodyPr>
            <a:normAutofit/>
          </a:bodyPr>
          <a:lstStyle/>
          <a:p>
            <a:pPr marL="0" indent="0" eaLnBrk="1" hangingPunct="1">
              <a:lnSpc>
                <a:spcPct val="80000"/>
              </a:lnSpc>
              <a:buNone/>
            </a:pPr>
            <a:r>
              <a:rPr lang="en-US" sz="2200" b="1" dirty="0" smtClean="0"/>
              <a:t>CTB Customer Service Team</a:t>
            </a:r>
          </a:p>
          <a:p>
            <a:pPr lvl="1" eaLnBrk="1" hangingPunct="1">
              <a:lnSpc>
                <a:spcPct val="80000"/>
              </a:lnSpc>
            </a:pPr>
            <a:r>
              <a:rPr lang="en-US" sz="2200" dirty="0" smtClean="0"/>
              <a:t>Phone: (866) 282-2249</a:t>
            </a:r>
          </a:p>
          <a:p>
            <a:pPr lvl="1" eaLnBrk="1" hangingPunct="1">
              <a:lnSpc>
                <a:spcPct val="80000"/>
              </a:lnSpc>
            </a:pPr>
            <a:r>
              <a:rPr lang="en-US" sz="2200" dirty="0" smtClean="0"/>
              <a:t>Fax: (866) 282-2251</a:t>
            </a:r>
          </a:p>
          <a:p>
            <a:pPr lvl="1" eaLnBrk="1" hangingPunct="1">
              <a:lnSpc>
                <a:spcPct val="80000"/>
              </a:lnSpc>
            </a:pPr>
            <a:r>
              <a:rPr lang="en-US" sz="2200" dirty="0" smtClean="0"/>
              <a:t>Email: </a:t>
            </a:r>
            <a:r>
              <a:rPr lang="en-US" sz="2200" u="sng" dirty="0" smtClean="0">
                <a:hlinkClick r:id="rId3"/>
              </a:rPr>
              <a:t>GeorgiaHelpDesk@ctb.com</a:t>
            </a:r>
            <a:r>
              <a:rPr lang="en-US" sz="2200" u="sng" dirty="0" smtClean="0"/>
              <a:t> </a:t>
            </a:r>
          </a:p>
          <a:p>
            <a:pPr lvl="1" eaLnBrk="1" hangingPunct="1">
              <a:lnSpc>
                <a:spcPct val="80000"/>
              </a:lnSpc>
            </a:pPr>
            <a:r>
              <a:rPr lang="en-US" sz="2200" dirty="0" smtClean="0"/>
              <a:t>Hours: 8:00am to 6:00pm (Eastern)</a:t>
            </a:r>
          </a:p>
          <a:p>
            <a:pPr marL="0" lvl="1" indent="9525">
              <a:buNone/>
            </a:pPr>
            <a:r>
              <a:rPr lang="en-US" sz="2200" b="1" dirty="0" smtClean="0"/>
              <a:t>Georgia Department of Education</a:t>
            </a:r>
          </a:p>
          <a:p>
            <a:pPr marL="277813" lvl="1" indent="9525">
              <a:buNone/>
              <a:tabLst>
                <a:tab pos="179388" algn="l"/>
              </a:tabLst>
            </a:pPr>
            <a:r>
              <a:rPr lang="en-US" sz="2000" u="sng" dirty="0" smtClean="0"/>
              <a:t>Regarding testing irregularities and/or interruptions</a:t>
            </a:r>
          </a:p>
          <a:p>
            <a:pPr lvl="1"/>
            <a:r>
              <a:rPr lang="en-US" sz="2000" dirty="0" smtClean="0"/>
              <a:t>Robert McLeod (</a:t>
            </a:r>
            <a:r>
              <a:rPr lang="en-US" sz="2000" dirty="0"/>
              <a:t>404) </a:t>
            </a:r>
            <a:r>
              <a:rPr lang="en-US" sz="2000" dirty="0" smtClean="0"/>
              <a:t>656-2589; </a:t>
            </a:r>
            <a:r>
              <a:rPr lang="en-US" sz="2000" dirty="0" smtClean="0">
                <a:hlinkClick r:id="rId4"/>
              </a:rPr>
              <a:t>robert.mcleod@doe.k12.ga.us</a:t>
            </a:r>
            <a:r>
              <a:rPr lang="en-US" sz="2000" dirty="0" smtClean="0"/>
              <a:t> </a:t>
            </a:r>
            <a:endParaRPr lang="en-US" sz="2000" dirty="0"/>
          </a:p>
          <a:p>
            <a:pPr marL="338138" lvl="1" indent="9525">
              <a:buNone/>
            </a:pPr>
            <a:r>
              <a:rPr lang="en-US" sz="2000" u="sng" dirty="0"/>
              <a:t>General Georgia Milestones questions and those related to online test administration, paper/pencil test material supply needs, etc</a:t>
            </a:r>
            <a:r>
              <a:rPr lang="en-US" sz="2000" u="sng" dirty="0" smtClean="0"/>
              <a:t>.</a:t>
            </a:r>
          </a:p>
          <a:p>
            <a:pPr marL="636588" lvl="1" indent="-179388"/>
            <a:r>
              <a:rPr lang="en-US" sz="2000" dirty="0"/>
              <a:t>Michael Huneke (404) 232-1208; </a:t>
            </a:r>
            <a:r>
              <a:rPr lang="en-US" sz="2000" u="sng" dirty="0" smtClean="0">
                <a:hlinkClick r:id="rId5"/>
              </a:rPr>
              <a:t>mhuneke@doe.k12.ga.us</a:t>
            </a:r>
            <a:endParaRPr lang="en-US" sz="2000" u="sng" dirty="0" smtClean="0"/>
          </a:p>
          <a:p>
            <a:pPr marL="636588" lvl="1" indent="-179388"/>
            <a:r>
              <a:rPr lang="en-US" sz="2000" dirty="0"/>
              <a:t>Mary Nesbit-McBride (404) 232-1207; </a:t>
            </a:r>
            <a:r>
              <a:rPr lang="en-US" sz="2000" u="sng" dirty="0">
                <a:hlinkClick r:id="rId6"/>
              </a:rPr>
              <a:t>mmcbride@doe.k12.ga.us</a:t>
            </a:r>
            <a:endParaRPr lang="en-US" sz="2000" dirty="0"/>
          </a:p>
          <a:p>
            <a:pPr marL="238125" lvl="1" indent="9525">
              <a:buNone/>
            </a:pPr>
            <a:r>
              <a:rPr lang="en-US" sz="2000" u="sng" dirty="0" smtClean="0"/>
              <a:t>Test </a:t>
            </a:r>
            <a:r>
              <a:rPr lang="en-US" sz="2000" u="sng" dirty="0"/>
              <a:t>administration information</a:t>
            </a:r>
          </a:p>
          <a:p>
            <a:pPr lvl="1"/>
            <a:r>
              <a:rPr lang="en-US" sz="2000" dirty="0"/>
              <a:t>Phone: (800) 634-4106 or (404) 656-2668</a:t>
            </a:r>
          </a:p>
          <a:p>
            <a:pPr lvl="1" eaLnBrk="1" hangingPunct="1">
              <a:lnSpc>
                <a:spcPct val="80000"/>
              </a:lnSpc>
            </a:pPr>
            <a:endParaRPr lang="en-US" sz="2200" dirty="0" smtClean="0"/>
          </a:p>
        </p:txBody>
      </p:sp>
    </p:spTree>
    <p:extLst>
      <p:ext uri="{BB962C8B-B14F-4D97-AF65-F5344CB8AC3E}">
        <p14:creationId xmlns:p14="http://schemas.microsoft.com/office/powerpoint/2010/main" val="19349415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a:xfrm>
            <a:off x="139959" y="3425586"/>
            <a:ext cx="4377450" cy="1325563"/>
          </a:xfrm>
        </p:spPr>
        <p:txBody>
          <a:bodyPr>
            <a:noAutofit/>
          </a:bodyPr>
          <a:lstStyle/>
          <a:p>
            <a:pPr eaLnBrk="1" hangingPunct="1">
              <a:defRPr/>
            </a:pPr>
            <a:r>
              <a:rPr lang="en-US" dirty="0" smtClean="0">
                <a:solidFill>
                  <a:schemeClr val="accent6">
                    <a:lumMod val="50000"/>
                  </a:schemeClr>
                </a:solidFill>
              </a:rPr>
              <a:t>Thank you for your efforts in making the first year of Georgia Milestones a success!</a:t>
            </a:r>
          </a:p>
        </p:txBody>
      </p:sp>
      <p:sp>
        <p:nvSpPr>
          <p:cNvPr id="5" name="Slide Number Placeholder 4"/>
          <p:cNvSpPr>
            <a:spLocks noGrp="1"/>
          </p:cNvSpPr>
          <p:nvPr>
            <p:ph type="sldNum" sz="quarter" idx="4"/>
          </p:nvPr>
        </p:nvSpPr>
        <p:spPr>
          <a:prstGeom prst="rect">
            <a:avLst/>
          </a:prstGeom>
        </p:spPr>
        <p:txBody>
          <a:bodyPr/>
          <a:lstStyle/>
          <a:p>
            <a:pPr>
              <a:defRPr/>
            </a:pPr>
            <a:fld id="{DCE888F1-CE59-4659-BCB1-9E1F076D0F02}" type="slidenum">
              <a:rPr lang="en-US" smtClean="0"/>
              <a:pPr>
                <a:defRPr/>
              </a:pPr>
              <a:t>93</a:t>
            </a:fld>
            <a:endParaRPr lang="en-US" dirty="0"/>
          </a:p>
        </p:txBody>
      </p:sp>
      <p:pic>
        <p:nvPicPr>
          <p:cNvPr id="1026" name="Picture 2" descr="http://www.massageonthegousa.com/wp-content/uploads/2010/11/thankyou_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773" y="2192507"/>
            <a:ext cx="3833362" cy="29440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52" y="300946"/>
            <a:ext cx="3024729" cy="15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453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9AC933-011D-45F1-B4B4-722E2E1CE80B}"/>
</file>

<file path=customXml/itemProps2.xml><?xml version="1.0" encoding="utf-8"?>
<ds:datastoreItem xmlns:ds="http://schemas.openxmlformats.org/officeDocument/2006/customXml" ds:itemID="{3E861535-7753-48C9-B868-0900BA82A391}"/>
</file>

<file path=customXml/itemProps3.xml><?xml version="1.0" encoding="utf-8"?>
<ds:datastoreItem xmlns:ds="http://schemas.openxmlformats.org/officeDocument/2006/customXml" ds:itemID="{8FE30159-ED0C-4027-B05C-970627786077}"/>
</file>

<file path=docProps/app.xml><?xml version="1.0" encoding="utf-8"?>
<Properties xmlns="http://schemas.openxmlformats.org/officeDocument/2006/extended-properties" xmlns:vt="http://schemas.openxmlformats.org/officeDocument/2006/docPropsVTypes">
  <Template>GaDOE-PowerPoint-Template</Template>
  <TotalTime>2798</TotalTime>
  <Words>7079</Words>
  <Application>Microsoft Office PowerPoint</Application>
  <PresentationFormat>On-screen Show (4:3)</PresentationFormat>
  <Paragraphs>943</Paragraphs>
  <Slides>93</Slides>
  <Notes>66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93</vt:i4>
      </vt:variant>
    </vt:vector>
  </HeadingPairs>
  <TitlesOfParts>
    <vt:vector size="105" baseType="lpstr">
      <vt:lpstr>MS PGothic</vt:lpstr>
      <vt:lpstr>Arial</vt:lpstr>
      <vt:lpstr>Arial Narrow</vt:lpstr>
      <vt:lpstr>Arial Rounded MT Bold</vt:lpstr>
      <vt:lpstr>Calibri</vt:lpstr>
      <vt:lpstr>Calibri Light</vt:lpstr>
      <vt:lpstr>Franklin Gothic Book</vt:lpstr>
      <vt:lpstr>Symbol</vt:lpstr>
      <vt:lpstr>Times New Roman</vt:lpstr>
      <vt:lpstr>Wingdings</vt:lpstr>
      <vt:lpstr>Wingdings 2</vt:lpstr>
      <vt:lpstr>GaDOE-PowerPoint-Template</vt:lpstr>
      <vt:lpstr>End of Grade Assessment (EOG) Spring 2015 Pre-Administration Workshop March 3 - 5, 2015</vt:lpstr>
      <vt:lpstr>AGENDA</vt:lpstr>
      <vt:lpstr>PowerPoint Presentation</vt:lpstr>
      <vt:lpstr>Training Materials</vt:lpstr>
      <vt:lpstr>Georgia Milestones EOG Overview</vt:lpstr>
      <vt:lpstr>Administration Dates</vt:lpstr>
      <vt:lpstr>Main Administration Students to be tested and Makeup Testing</vt:lpstr>
      <vt:lpstr>Retest Waiver 2015</vt:lpstr>
      <vt:lpstr>Georgia Milestones EOG Overview Test Construction</vt:lpstr>
      <vt:lpstr>Georgia Milestones EOG Overview Test Construction</vt:lpstr>
      <vt:lpstr>Georgia Milestone EOG Overview Test Construction</vt:lpstr>
      <vt:lpstr>Georgia Milestones EOG Overview Test Construction</vt:lpstr>
      <vt:lpstr>Georgia Milestones EOG Overview Test Construction</vt:lpstr>
      <vt:lpstr>Up to This Point</vt:lpstr>
      <vt:lpstr>Pre-Administration</vt:lpstr>
      <vt:lpstr>Pre-Administration System Test Coordinator  Responsibilities</vt:lpstr>
      <vt:lpstr>Pre-Administration System Test Coordinator  Responsibilities</vt:lpstr>
      <vt:lpstr>Pre-Administration Receiving Materials</vt:lpstr>
      <vt:lpstr>Pre-Administration Receiving Materials</vt:lpstr>
      <vt:lpstr>Pre-Administration Test Materials Adjustment (TMA)</vt:lpstr>
      <vt:lpstr>PowerPoint Presentation</vt:lpstr>
      <vt:lpstr>Pre-Administration Security Considerations</vt:lpstr>
      <vt:lpstr>Pre-Administration Security Considerations</vt:lpstr>
      <vt:lpstr>Pre-Administration Security Considerations</vt:lpstr>
      <vt:lpstr>PowerPoint Presentation</vt:lpstr>
      <vt:lpstr>Pre-Administration Materials Distribution to Schools</vt:lpstr>
      <vt:lpstr>Pre-Administration Materials Distribution to Schools</vt:lpstr>
      <vt:lpstr>Pre-Administration Examiner Training</vt:lpstr>
      <vt:lpstr>Pre-Administration Examiner Training</vt:lpstr>
      <vt:lpstr>Pre-Administration Examiner Training</vt:lpstr>
      <vt:lpstr>Pre-Administration Examiner Training</vt:lpstr>
      <vt:lpstr>Pre-Administration Examiner Training</vt:lpstr>
      <vt:lpstr>Pre-Administration Examiner Training </vt:lpstr>
      <vt:lpstr>Pre-Administration Examiner Training</vt:lpstr>
      <vt:lpstr>ELA Section 3 Paper and Pencil</vt:lpstr>
      <vt:lpstr>ELA Section 3 Paper and Pencil Extended Writing Task</vt:lpstr>
      <vt:lpstr>ELA Section 3 Online Items 56, 57, 58 Multiple Choice</vt:lpstr>
      <vt:lpstr>ELA Section 3 Online Item 59 Constructed Response</vt:lpstr>
      <vt:lpstr>ELA Section 3 Online Item 60  Extended Writing Task</vt:lpstr>
      <vt:lpstr>No Calculator Warning</vt:lpstr>
      <vt:lpstr>Pre-Administration Pre-ID Labels -Paper and Pencil Only</vt:lpstr>
      <vt:lpstr>Pre-Administration Pre-ID Labels -Paper and Pencil Only</vt:lpstr>
      <vt:lpstr>Pre-Administration Pre-ID Labels – Paper and Pencil Only</vt:lpstr>
      <vt:lpstr>Pre-Administration Pre-ID Label - Paper and Pencil Only</vt:lpstr>
      <vt:lpstr>Pre-Administration Pre-ID Labels - Paper and Pencil Only </vt:lpstr>
      <vt:lpstr>Pre-Administration GNETS Students – Paper and Pencil</vt:lpstr>
      <vt:lpstr>Pre Administration GNETS Students – Paper and Pencil</vt:lpstr>
      <vt:lpstr>Pre-Administration GNETS Students – Online</vt:lpstr>
      <vt:lpstr>Pre-Administration GNETS Students – Online</vt:lpstr>
      <vt:lpstr>Pre-Administration GNETS Students – Online</vt:lpstr>
      <vt:lpstr>Pre-Administration Accommodations</vt:lpstr>
      <vt:lpstr>Pre-Administration Accommodations</vt:lpstr>
      <vt:lpstr>Pre-Administration Accommodations</vt:lpstr>
      <vt:lpstr>Pre-Administration Accommodations</vt:lpstr>
      <vt:lpstr>Pre-Administration Accommodations</vt:lpstr>
      <vt:lpstr>Pre-Administration</vt:lpstr>
      <vt:lpstr>Pre-Administration Accommodations - Online</vt:lpstr>
      <vt:lpstr>Pre-Administration Accommodations - Online</vt:lpstr>
      <vt:lpstr>Pre-Administration Accommodations - Online</vt:lpstr>
      <vt:lpstr>Pre-Administration Accommodations - Online</vt:lpstr>
      <vt:lpstr>Pre-Administration  Accommodations - Online</vt:lpstr>
      <vt:lpstr>Pre-Administration Accommodations - Online</vt:lpstr>
      <vt:lpstr>Pre-Administration Accommodations - Online</vt:lpstr>
      <vt:lpstr>Test Administration Testing Site and Test Materials</vt:lpstr>
      <vt:lpstr>Scratch Paper</vt:lpstr>
      <vt:lpstr>Calculator Policy  (EOG)</vt:lpstr>
      <vt:lpstr>Test Administration Administration Procedures</vt:lpstr>
      <vt:lpstr>Test Administration Be Watchful</vt:lpstr>
      <vt:lpstr> Test Administration Irregularities </vt:lpstr>
      <vt:lpstr> Test Administration Irregularities </vt:lpstr>
      <vt:lpstr>Test Administration Irregularities - Coding</vt:lpstr>
      <vt:lpstr>Test Administration Irregularities - Coding</vt:lpstr>
      <vt:lpstr>Test Administration Irregularities - Coding</vt:lpstr>
      <vt:lpstr>Test Administration Irregularities – Coding Paper and Pencil</vt:lpstr>
      <vt:lpstr>Test Administration Irregularities – Coding Online</vt:lpstr>
      <vt:lpstr> Test Administration Irregularities - Documenting </vt:lpstr>
      <vt:lpstr>POST-TEST ACTIVITIES </vt:lpstr>
      <vt:lpstr>POST-TEST Activities Scorable and Non-Scorable Materials Paper and Pencil</vt:lpstr>
      <vt:lpstr>POST-TEST ACTIVITIES Test Examiner Responsibilities</vt:lpstr>
      <vt:lpstr>POST-TEST ACTIVITIES School Test Coordinator Online</vt:lpstr>
      <vt:lpstr>POST-TEST ACTIVITIES School Test Coordinator Paper and Pencil</vt:lpstr>
      <vt:lpstr>POST-TEST ACTIVITIES School Test Coordinator</vt:lpstr>
      <vt:lpstr>POST-TEST ACTIVITIES  School Test Coordinator Paper and Pencil</vt:lpstr>
      <vt:lpstr>POST-TEST ACTIVITIES School Test Coordinator Paper and Pencil</vt:lpstr>
      <vt:lpstr>POST-TEST ACTIVITIES School Test Coordinator Paper and Pencil</vt:lpstr>
      <vt:lpstr>POST-TEST ACTIVITIES School Test Coordinator Paper and Pencil</vt:lpstr>
      <vt:lpstr>POST-TEST ACTIVITIES System Test Coordinator Irregularities</vt:lpstr>
      <vt:lpstr>POST-TEST ACTIVITIES System Test Coordinator Paper and Pencil</vt:lpstr>
      <vt:lpstr>POST-TEST ACTIVITIES System Test Coordinator Paper and Pencil</vt:lpstr>
      <vt:lpstr>CONTACT INFORMATION Shipping Information</vt:lpstr>
      <vt:lpstr>CONTACT INFORMATION Shipping Information</vt:lpstr>
      <vt:lpstr>CONTACT INFORMATION</vt:lpstr>
      <vt:lpstr>Thank you for your efforts in making the first year of Georgia Milestones a success!</vt:lpstr>
    </vt:vector>
  </TitlesOfParts>
  <Company>GADOE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 Milestones EOG PreAdmin March 2015 Final</dc:title>
  <dc:creator>Tony</dc:creator>
  <cp:lastModifiedBy>Robert McLeod</cp:lastModifiedBy>
  <cp:revision>211</cp:revision>
  <dcterms:created xsi:type="dcterms:W3CDTF">2015-01-25T12:43:31Z</dcterms:created>
  <dcterms:modified xsi:type="dcterms:W3CDTF">2015-03-03T16:49:27Z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