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4.xml" ContentType="application/vnd.openxmlformats-officedocument.drawingml.chartshapes+xml"/>
  <Override PartName="/ppt/drawings/drawing23.xml" ContentType="application/vnd.openxmlformats-officedocument.drawingml.chartshapes+xml"/>
  <Override PartName="/ppt/drawings/drawing22.xml" ContentType="application/vnd.openxmlformats-officedocument.drawingml.chartshapes+xml"/>
  <Override PartName="/ppt/drawings/drawing21.xml" ContentType="application/vnd.openxmlformats-officedocument.drawingml.chartshapes+xml"/>
  <Override PartName="/ppt/drawings/drawing20.xml" ContentType="application/vnd.openxmlformats-officedocument.drawingml.chartshapes+xml"/>
  <Override PartName="/ppt/drawings/drawing18.xml" ContentType="application/vnd.openxmlformats-officedocument.drawingml.chartshapes+xml"/>
  <Override PartName="/ppt/drawings/drawing8.xml" ContentType="application/vnd.openxmlformats-officedocument.drawingml.chartshapes+xml"/>
  <Override PartName="/ppt/drawings/drawing7.xml" ContentType="application/vnd.openxmlformats-officedocument.drawingml.chartshapes+xml"/>
  <Override PartName="/ppt/drawings/drawing6.xml" ContentType="application/vnd.openxmlformats-officedocument.drawingml.chartshapes+xml"/>
  <Override PartName="/ppt/drawings/drawing5.xml" ContentType="application/vnd.openxmlformats-officedocument.drawingml.chartshapes+xml"/>
  <Override PartName="/ppt/drawings/drawing4.xml" ContentType="application/vnd.openxmlformats-officedocument.drawingml.chartshapes+xml"/>
  <Override PartName="/ppt/drawings/drawing3.xml" ContentType="application/vnd.openxmlformats-officedocument.drawingml.chartshapes+xml"/>
  <Override PartName="/ppt/drawings/drawing9.xml" ContentType="application/vnd.openxmlformats-officedocument.drawingml.chartshapes+xml"/>
  <Override PartName="/ppt/drawings/drawing10.xml" ContentType="application/vnd.openxmlformats-officedocument.drawingml.chartshapes+xml"/>
  <Override PartName="/ppt/drawings/drawing11.xml" ContentType="application/vnd.openxmlformats-officedocument.drawingml.chartshapes+xml"/>
  <Override PartName="/ppt/drawings/drawing17.xml" ContentType="application/vnd.openxmlformats-officedocument.drawingml.chartshapes+xml"/>
  <Override PartName="/ppt/drawings/drawing16.xml" ContentType="application/vnd.openxmlformats-officedocument.drawingml.chartshapes+xml"/>
  <Override PartName="/ppt/drawings/drawing15.xml" ContentType="application/vnd.openxmlformats-officedocument.drawingml.chartshapes+xml"/>
  <Override PartName="/ppt/drawings/drawing14.xml" ContentType="application/vnd.openxmlformats-officedocument.drawingml.chartshapes+xml"/>
  <Override PartName="/ppt/drawings/drawing13.xml" ContentType="application/vnd.openxmlformats-officedocument.drawingml.chartshapes+xml"/>
  <Override PartName="/ppt/drawings/drawing12.xml" ContentType="application/vnd.openxmlformats-officedocument.drawingml.chartshapes+xml"/>
  <Override PartName="/ppt/drawings/drawing19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4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chart11.xml" ContentType="application/vnd.openxmlformats-officedocument.drawingml.chart+xml"/>
  <Override PartName="/ppt/theme/theme2.xml" ContentType="application/vnd.openxmlformats-officedocument.theme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4.xml" ContentType="application/vnd.openxmlformats-officedocument.drawingml.chart+xml"/>
  <Override PartName="/ppt/charts/chart13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15.xml" ContentType="application/vnd.openxmlformats-officedocument.drawingml.chart+xml"/>
  <Override PartName="/ppt/theme/themeOverride5.xml" ContentType="application/vnd.openxmlformats-officedocument.themeOverride+xml"/>
  <Override PartName="/ppt/charts/chart23.xml" ContentType="application/vnd.openxmlformats-officedocument.drawingml.chart+xml"/>
  <Override PartName="/ppt/theme/themeOverride12.xml" ContentType="application/vnd.openxmlformats-officedocument.themeOverride+xml"/>
  <Override PartName="/ppt/charts/chart22.xml" ContentType="application/vnd.openxmlformats-officedocument.drawingml.chart+xml"/>
  <Override PartName="/ppt/notesMasters/notesMaster1.xml" ContentType="application/vnd.openxmlformats-officedocument.presentationml.notesMaster+xml"/>
  <Override PartName="/ppt/theme/themeOverride11.xml" ContentType="application/vnd.openxmlformats-officedocument.themeOverride+xml"/>
  <Override PartName="/ppt/charts/chart24.xml" ContentType="application/vnd.openxmlformats-officedocument.drawingml.chart+xml"/>
  <Override PartName="/ppt/charts/chart26.xml" ContentType="application/vnd.openxmlformats-officedocument.drawingml.chart+xml"/>
  <Override PartName="/ppt/theme/theme1.xml" ContentType="application/vnd.openxmlformats-officedocument.theme+xml"/>
  <Override PartName="/ppt/charts/chart25.xml" ContentType="application/vnd.openxmlformats-officedocument.drawingml.chart+xml"/>
  <Override PartName="/ppt/charts/chart21.xml" ContentType="application/vnd.openxmlformats-officedocument.drawingml.chart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theme/themeOverride6.xml" ContentType="application/vnd.openxmlformats-officedocument.themeOverride+xml"/>
  <Override PartName="/ppt/charts/chart16.xml" ContentType="application/vnd.openxmlformats-officedocument.drawingml.chart+xml"/>
  <Override PartName="/ppt/theme/themeOverride7.xml" ContentType="application/vnd.openxmlformats-officedocument.themeOverride+xml"/>
  <Override PartName="/ppt/charts/chart20.xml" ContentType="application/vnd.openxmlformats-officedocument.drawingml.chart+xml"/>
  <Override PartName="/ppt/charts/chart18.xml" ContentType="application/vnd.openxmlformats-officedocument.drawingml.chart+xml"/>
  <Override PartName="/ppt/theme/themeOverride9.xml" ContentType="application/vnd.openxmlformats-officedocument.themeOverride+xml"/>
  <Override PartName="/ppt/charts/chart19.xml" ContentType="application/vnd.openxmlformats-officedocument.drawingml.chart+xml"/>
  <Override PartName="/ppt/theme/themeOverride8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71" r:id="rId3"/>
    <p:sldId id="272" r:id="rId4"/>
    <p:sldId id="302" r:id="rId5"/>
    <p:sldId id="303" r:id="rId6"/>
    <p:sldId id="304" r:id="rId7"/>
    <p:sldId id="305" r:id="rId8"/>
    <p:sldId id="258" r:id="rId9"/>
    <p:sldId id="263" r:id="rId10"/>
    <p:sldId id="262" r:id="rId11"/>
    <p:sldId id="259" r:id="rId12"/>
    <p:sldId id="30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6" r:id="rId41"/>
    <p:sldId id="307" r:id="rId42"/>
    <p:sldId id="268" r:id="rId43"/>
    <p:sldId id="270" r:id="rId44"/>
    <p:sldId id="26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11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1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</a:t>
            </a:r>
            <a:r>
              <a:rPr lang="en-US" baseline="0" dirty="0" smtClean="0"/>
              <a:t> of</a:t>
            </a:r>
            <a:r>
              <a:rPr lang="en-US" dirty="0" smtClean="0"/>
              <a:t> Districts/Charters</a:t>
            </a:r>
            <a:r>
              <a:rPr lang="en-US" baseline="0" dirty="0" smtClean="0"/>
              <a:t> </a:t>
            </a:r>
          </a:p>
          <a:p>
            <a:pPr>
              <a:defRPr/>
            </a:pPr>
            <a:r>
              <a:rPr lang="en-US" baseline="0" dirty="0" smtClean="0"/>
              <a:t>Responding to the Student Surveys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828313648293962"/>
          <c:y val="0.25849212598425197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Districts/Charters (of 199)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End-of-Grade Survey</c:v>
                </c:pt>
                <c:pt idx="1">
                  <c:v>End-of-Course Survey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192</c:v>
                </c:pt>
                <c:pt idx="1">
                  <c:v>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46432"/>
        <c:axId val="87747968"/>
      </c:barChart>
      <c:catAx>
        <c:axId val="8774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747968"/>
        <c:crosses val="autoZero"/>
        <c:auto val="1"/>
        <c:lblAlgn val="ctr"/>
        <c:lblOffset val="100"/>
        <c:noMultiLvlLbl val="0"/>
      </c:catAx>
      <c:valAx>
        <c:axId val="87747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7746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often do you use a computer for writing assignments like</a:t>
            </a:r>
            <a:r>
              <a:rPr lang="en-US" baseline="0" dirty="0" smtClean="0"/>
              <a:t> essays or reports</a:t>
            </a:r>
            <a:r>
              <a:rPr lang="en-US" dirty="0" smtClean="0"/>
              <a:t>?</a:t>
            </a:r>
            <a:endParaRPr lang="en-US" dirty="0"/>
          </a:p>
        </c:rich>
      </c:tx>
      <c:layout>
        <c:manualLayout>
          <c:xMode val="edge"/>
          <c:yMode val="edge"/>
          <c:x val="0.19884618297856463"/>
          <c:y val="2.918642495710514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5342108565227522"/>
          <c:w val="0.87171686351706035"/>
          <c:h val="0.6308969792739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Daily, or almost every day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10.199999999999999</c:v>
                </c:pt>
                <c:pt idx="1">
                  <c:v>8.4</c:v>
                </c:pt>
                <c:pt idx="2">
                  <c:v>8.6</c:v>
                </c:pt>
                <c:pt idx="3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few times a week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3.5913444260462596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22.7</c:v>
                </c:pt>
                <c:pt idx="1">
                  <c:v>21.2</c:v>
                </c:pt>
                <c:pt idx="2">
                  <c:v>21.5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few times a month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3"/>
              <c:layout>
                <c:manualLayout>
                  <c:x val="-7.5421951978134078E-4"/>
                  <c:y val="-8.6090957550020853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43.6</c:v>
                </c:pt>
                <c:pt idx="1">
                  <c:v>44.9</c:v>
                </c:pt>
                <c:pt idx="2">
                  <c:v>43.6</c:v>
                </c:pt>
                <c:pt idx="3">
                  <c:v>41.2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Rarely or never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23.5</c:v>
                </c:pt>
                <c:pt idx="1">
                  <c:v>25.4</c:v>
                </c:pt>
                <c:pt idx="2">
                  <c:v>26.3</c:v>
                </c:pt>
                <c:pt idx="3">
                  <c:v>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5328"/>
        <c:axId val="92529408"/>
      </c:barChart>
      <c:catAx>
        <c:axId val="925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529408"/>
        <c:crosses val="autoZero"/>
        <c:auto val="1"/>
        <c:lblAlgn val="ctr"/>
        <c:lblOffset val="100"/>
        <c:noMultiLvlLbl val="0"/>
      </c:catAx>
      <c:valAx>
        <c:axId val="92529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5.7183823156597129E-3"/>
              <c:y val="0.3844744102434857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515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0756034406988711E-2"/>
          <c:y val="0.8861426071704841"/>
          <c:w val="0.89999996280968841"/>
          <c:h val="6.4918603899072849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If given a choice, would you like to do your school work using a computer or paper and pencil?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4826536971366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50.1</c:v>
                </c:pt>
                <c:pt idx="1">
                  <c:v>55.4</c:v>
                </c:pt>
                <c:pt idx="2">
                  <c:v>53.6</c:v>
                </c:pt>
                <c:pt idx="3">
                  <c:v>57.3</c:v>
                </c:pt>
                <c:pt idx="4">
                  <c:v>53.7</c:v>
                </c:pt>
                <c:pt idx="5">
                  <c:v>48.3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35.9</c:v>
                </c:pt>
                <c:pt idx="1">
                  <c:v>33.200000000000003</c:v>
                </c:pt>
                <c:pt idx="2">
                  <c:v>33.700000000000003</c:v>
                </c:pt>
                <c:pt idx="3">
                  <c:v>31.4</c:v>
                </c:pt>
                <c:pt idx="4">
                  <c:v>32.450000000000003</c:v>
                </c:pt>
                <c:pt idx="5">
                  <c:v>35.4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Paper &amp; Pencil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14</c:v>
                </c:pt>
                <c:pt idx="1">
                  <c:v>11.4</c:v>
                </c:pt>
                <c:pt idx="2">
                  <c:v>12.7</c:v>
                </c:pt>
                <c:pt idx="3">
                  <c:v>11.3</c:v>
                </c:pt>
                <c:pt idx="4">
                  <c:v>13.9</c:v>
                </c:pt>
                <c:pt idx="5">
                  <c:v>16.399999999999999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73152"/>
        <c:axId val="92674688"/>
      </c:barChart>
      <c:catAx>
        <c:axId val="92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674688"/>
        <c:crosses val="autoZero"/>
        <c:auto val="1"/>
        <c:lblAlgn val="ctr"/>
        <c:lblOffset val="100"/>
        <c:noMultiLvlLbl val="0"/>
      </c:catAx>
      <c:valAx>
        <c:axId val="92674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3.6636362483675059E-3"/>
              <c:y val="0.3731013100378573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673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1992214741273282E-2"/>
          <c:y val="0.88681556787158211"/>
          <c:w val="0.87131043402183428"/>
          <c:h val="7.135681066659570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If given a choice, would you like to do your school work using a computer or paper and pencil?</a:t>
            </a:r>
          </a:p>
        </c:rich>
      </c:tx>
      <c:layout>
        <c:manualLayout>
          <c:xMode val="edge"/>
          <c:yMode val="edge"/>
          <c:x val="0.1373711438244132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6592068922248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41.7</c:v>
                </c:pt>
                <c:pt idx="1">
                  <c:v>40</c:v>
                </c:pt>
                <c:pt idx="2">
                  <c:v>43</c:v>
                </c:pt>
                <c:pt idx="3">
                  <c:v>43.1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38.700000000000003</c:v>
                </c:pt>
                <c:pt idx="1">
                  <c:v>39.200000000000003</c:v>
                </c:pt>
                <c:pt idx="2">
                  <c:v>38.200000000000003</c:v>
                </c:pt>
                <c:pt idx="3">
                  <c:v>37.9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Paper &amp; Pencil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19.600000000000001</c:v>
                </c:pt>
                <c:pt idx="1">
                  <c:v>20.8</c:v>
                </c:pt>
                <c:pt idx="2">
                  <c:v>18.8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02432"/>
        <c:axId val="92816512"/>
      </c:barChart>
      <c:catAx>
        <c:axId val="928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816512"/>
        <c:crosses val="autoZero"/>
        <c:auto val="1"/>
        <c:lblAlgn val="ctr"/>
        <c:lblOffset val="100"/>
        <c:noMultiLvlLbl val="0"/>
      </c:catAx>
      <c:valAx>
        <c:axId val="92816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6.8842481646315956E-3"/>
              <c:y val="0.3819085072223761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802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5212826657537372E-2"/>
          <c:y val="0.9124103896318787"/>
          <c:w val="0.9"/>
          <c:h val="7.394277346416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easy was</a:t>
            </a:r>
            <a:r>
              <a:rPr lang="en-US" baseline="0" dirty="0" smtClean="0"/>
              <a:t> taking the tests on a computer compared to a paper and pencil test</a:t>
            </a:r>
            <a:r>
              <a:rPr lang="en-US" dirty="0" smtClean="0"/>
              <a:t>?</a:t>
            </a:r>
            <a:endParaRPr lang="en-US" dirty="0"/>
          </a:p>
        </c:rich>
      </c:tx>
      <c:layout>
        <c:manualLayout>
          <c:xMode val="edge"/>
          <c:yMode val="edge"/>
          <c:x val="0.17050718297893921"/>
          <c:y val="5.83728499142102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5342108565227522"/>
          <c:w val="0.87171686351706035"/>
          <c:h val="0.56668684436832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Easier on 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2"/>
              <c:layout>
                <c:manualLayout>
                  <c:x val="-1.6103059581320451E-3"/>
                  <c:y val="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55.5</c:v>
                </c:pt>
                <c:pt idx="1">
                  <c:v>59.7</c:v>
                </c:pt>
                <c:pt idx="2">
                  <c:v>57.8</c:v>
                </c:pt>
                <c:pt idx="3">
                  <c:v>64.099999999999994</c:v>
                </c:pt>
                <c:pt idx="4">
                  <c:v>56.8</c:v>
                </c:pt>
                <c:pt idx="5">
                  <c:v>52.3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 on computer as paper &amp; pencil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6103059581321041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03059581320451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21.7</c:v>
                </c:pt>
                <c:pt idx="1">
                  <c:v>20.399999999999999</c:v>
                </c:pt>
                <c:pt idx="2">
                  <c:v>21.4</c:v>
                </c:pt>
                <c:pt idx="3">
                  <c:v>20.100000000000001</c:v>
                </c:pt>
                <c:pt idx="4">
                  <c:v>22.4</c:v>
                </c:pt>
                <c:pt idx="5">
                  <c:v>24.2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Difficult on computer at first but became easier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16.2</c:v>
                </c:pt>
                <c:pt idx="1">
                  <c:v>13.8</c:v>
                </c:pt>
                <c:pt idx="2">
                  <c:v>14.3</c:v>
                </c:pt>
                <c:pt idx="3">
                  <c:v>11</c:v>
                </c:pt>
                <c:pt idx="4">
                  <c:v>13.1</c:v>
                </c:pt>
                <c:pt idx="5">
                  <c:v>14.8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More difficult on computer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6.6</c:v>
                </c:pt>
                <c:pt idx="1">
                  <c:v>6.1</c:v>
                </c:pt>
                <c:pt idx="2">
                  <c:v>6.6</c:v>
                </c:pt>
                <c:pt idx="3">
                  <c:v>4.8</c:v>
                </c:pt>
                <c:pt idx="4">
                  <c:v>7.6</c:v>
                </c:pt>
                <c:pt idx="5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19264"/>
        <c:axId val="94237440"/>
      </c:barChart>
      <c:catAx>
        <c:axId val="942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237440"/>
        <c:crosses val="autoZero"/>
        <c:auto val="1"/>
        <c:lblAlgn val="ctr"/>
        <c:lblOffset val="100"/>
        <c:noMultiLvlLbl val="0"/>
      </c:catAx>
      <c:valAx>
        <c:axId val="9423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6.8842481646315956E-3"/>
              <c:y val="0.3589163356805596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219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5360416904408686E-2"/>
          <c:y val="0.82436804495536775"/>
          <c:w val="0.92463958309559136"/>
          <c:h val="0.16395738506179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easy was</a:t>
            </a:r>
            <a:r>
              <a:rPr lang="en-US" baseline="0" dirty="0" smtClean="0"/>
              <a:t> taking the tests on a computer compared to a paper and pencil test</a:t>
            </a:r>
            <a:r>
              <a:rPr lang="en-US" dirty="0" smtClean="0"/>
              <a:t>?</a:t>
            </a:r>
            <a:endParaRPr lang="en-US" dirty="0"/>
          </a:p>
        </c:rich>
      </c:tx>
      <c:layout>
        <c:manualLayout>
          <c:xMode val="edge"/>
          <c:yMode val="edge"/>
          <c:x val="0.17050718297893921"/>
          <c:y val="5.83728499142102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5342108565227522"/>
          <c:w val="0.87171686351706035"/>
          <c:h val="0.58934702462067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Easier on 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2"/>
              <c:layout>
                <c:manualLayout>
                  <c:x val="1.3174815598643054E-3"/>
                  <c:y val="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43.2</c:v>
                </c:pt>
                <c:pt idx="1">
                  <c:v>37.799999999999997</c:v>
                </c:pt>
                <c:pt idx="2">
                  <c:v>43.48</c:v>
                </c:pt>
                <c:pt idx="3">
                  <c:v>45.45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 on computer as paper &amp; pencil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0787401574803152E-3"/>
                  <c:y val="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44573776104074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32.700000000000003</c:v>
                </c:pt>
                <c:pt idx="1">
                  <c:v>32.700000000000003</c:v>
                </c:pt>
                <c:pt idx="2">
                  <c:v>31.9</c:v>
                </c:pt>
                <c:pt idx="3">
                  <c:v>33.700000000000003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Difficult on computer at first but became easier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13.3</c:v>
                </c:pt>
                <c:pt idx="1">
                  <c:v>15.6</c:v>
                </c:pt>
                <c:pt idx="2">
                  <c:v>13.52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More difficult on computer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10.8</c:v>
                </c:pt>
                <c:pt idx="1">
                  <c:v>13.9</c:v>
                </c:pt>
                <c:pt idx="2">
                  <c:v>11.1</c:v>
                </c:pt>
                <c:pt idx="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42080"/>
        <c:axId val="94564352"/>
      </c:barChart>
      <c:catAx>
        <c:axId val="9454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564352"/>
        <c:crosses val="autoZero"/>
        <c:auto val="1"/>
        <c:lblAlgn val="ctr"/>
        <c:lblOffset val="100"/>
        <c:noMultiLvlLbl val="0"/>
      </c:catAx>
      <c:valAx>
        <c:axId val="94564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5.3386449223491311E-3"/>
              <c:y val="0.3693643320256131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542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8377766020354178E-2"/>
          <c:y val="0.85609494985090206"/>
          <c:w val="0.92162223397964571"/>
          <c:h val="0.143905050149097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It was easy for me to read the questions on the test.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78.2</c:v>
                </c:pt>
                <c:pt idx="1">
                  <c:v>81.8</c:v>
                </c:pt>
                <c:pt idx="2">
                  <c:v>81.7</c:v>
                </c:pt>
                <c:pt idx="3">
                  <c:v>86.8</c:v>
                </c:pt>
                <c:pt idx="4">
                  <c:v>84.6</c:v>
                </c:pt>
                <c:pt idx="5">
                  <c:v>84.4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12</c:v>
                </c:pt>
                <c:pt idx="1">
                  <c:v>12</c:v>
                </c:pt>
                <c:pt idx="2">
                  <c:v>12.6</c:v>
                </c:pt>
                <c:pt idx="3">
                  <c:v>9.6</c:v>
                </c:pt>
                <c:pt idx="4">
                  <c:v>10.7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9.8000000000000007</c:v>
                </c:pt>
                <c:pt idx="1">
                  <c:v>6.2</c:v>
                </c:pt>
                <c:pt idx="2">
                  <c:v>5.7</c:v>
                </c:pt>
                <c:pt idx="3">
                  <c:v>3.6</c:v>
                </c:pt>
                <c:pt idx="4">
                  <c:v>4.7</c:v>
                </c:pt>
                <c:pt idx="5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58176"/>
        <c:axId val="36259712"/>
      </c:barChart>
      <c:catAx>
        <c:axId val="362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259712"/>
        <c:crosses val="autoZero"/>
        <c:auto val="1"/>
        <c:lblAlgn val="ctr"/>
        <c:lblOffset val="100"/>
        <c:noMultiLvlLbl val="0"/>
      </c:catAx>
      <c:valAx>
        <c:axId val="3625971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258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1683495972962794"/>
          <c:w val="0.86656408890917636"/>
          <c:h val="0.1656531852961089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It was easy for me to read the questions on the test.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82.2</c:v>
                </c:pt>
                <c:pt idx="1">
                  <c:v>79.8</c:v>
                </c:pt>
                <c:pt idx="2">
                  <c:v>81.7</c:v>
                </c:pt>
                <c:pt idx="3">
                  <c:v>84.5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11.8</c:v>
                </c:pt>
                <c:pt idx="1">
                  <c:v>13.3</c:v>
                </c:pt>
                <c:pt idx="2">
                  <c:v>11.7</c:v>
                </c:pt>
                <c:pt idx="3">
                  <c:v>9.9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6</c:v>
                </c:pt>
                <c:pt idx="1">
                  <c:v>6.9</c:v>
                </c:pt>
                <c:pt idx="2">
                  <c:v>6.6</c:v>
                </c:pt>
                <c:pt idx="3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53696"/>
        <c:axId val="36663680"/>
      </c:barChart>
      <c:catAx>
        <c:axId val="366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663680"/>
        <c:crosses val="autoZero"/>
        <c:auto val="1"/>
        <c:lblAlgn val="ctr"/>
        <c:lblOffset val="100"/>
        <c:noMultiLvlLbl val="0"/>
      </c:catAx>
      <c:valAx>
        <c:axId val="3666368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6536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1683495972962794"/>
          <c:w val="0.86656408890917636"/>
          <c:h val="0.1656531852961089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It was easy for me to </a:t>
            </a:r>
            <a:r>
              <a:rPr lang="en-US" dirty="0" smtClean="0"/>
              <a:t>record my answers on </a:t>
            </a:r>
            <a:r>
              <a:rPr lang="en-US" dirty="0"/>
              <a:t>the test.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72.2</c:v>
                </c:pt>
                <c:pt idx="1">
                  <c:v>78.5</c:v>
                </c:pt>
                <c:pt idx="2">
                  <c:v>81.400000000000006</c:v>
                </c:pt>
                <c:pt idx="3">
                  <c:v>87.1</c:v>
                </c:pt>
                <c:pt idx="4">
                  <c:v>85.4</c:v>
                </c:pt>
                <c:pt idx="5">
                  <c:v>85.8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13.5</c:v>
                </c:pt>
                <c:pt idx="1">
                  <c:v>13.1</c:v>
                </c:pt>
                <c:pt idx="2">
                  <c:v>11.6</c:v>
                </c:pt>
                <c:pt idx="3">
                  <c:v>8.5</c:v>
                </c:pt>
                <c:pt idx="4">
                  <c:v>9.6</c:v>
                </c:pt>
                <c:pt idx="5">
                  <c:v>9.1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14.3</c:v>
                </c:pt>
                <c:pt idx="1">
                  <c:v>8.4600000000000009</c:v>
                </c:pt>
                <c:pt idx="2">
                  <c:v>7</c:v>
                </c:pt>
                <c:pt idx="3">
                  <c:v>4.4000000000000004</c:v>
                </c:pt>
                <c:pt idx="4">
                  <c:v>5</c:v>
                </c:pt>
                <c:pt idx="5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53152"/>
        <c:axId val="36354688"/>
      </c:barChart>
      <c:catAx>
        <c:axId val="3635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354688"/>
        <c:crosses val="autoZero"/>
        <c:auto val="1"/>
        <c:lblAlgn val="ctr"/>
        <c:lblOffset val="100"/>
        <c:noMultiLvlLbl val="0"/>
      </c:catAx>
      <c:valAx>
        <c:axId val="3635468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353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1683495972962794"/>
          <c:w val="0.86656408890917636"/>
          <c:h val="0.1656531852961089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It was easy for me to </a:t>
            </a:r>
            <a:r>
              <a:rPr lang="en-US" dirty="0" smtClean="0"/>
              <a:t>record my answers on </a:t>
            </a:r>
            <a:r>
              <a:rPr lang="en-US" dirty="0"/>
              <a:t>the test.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900359843340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84.9</c:v>
                </c:pt>
                <c:pt idx="1">
                  <c:v>82.46</c:v>
                </c:pt>
                <c:pt idx="2">
                  <c:v>84.5</c:v>
                </c:pt>
                <c:pt idx="3">
                  <c:v>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9.9</c:v>
                </c:pt>
                <c:pt idx="1">
                  <c:v>11.1</c:v>
                </c:pt>
                <c:pt idx="2">
                  <c:v>9.8000000000000007</c:v>
                </c:pt>
                <c:pt idx="3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5.0999999999999996</c:v>
                </c:pt>
                <c:pt idx="1">
                  <c:v>6.4</c:v>
                </c:pt>
                <c:pt idx="2">
                  <c:v>5.7</c:v>
                </c:pt>
                <c:pt idx="3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04608"/>
        <c:axId val="36418688"/>
      </c:barChart>
      <c:catAx>
        <c:axId val="3640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418688"/>
        <c:crosses val="autoZero"/>
        <c:auto val="1"/>
        <c:lblAlgn val="ctr"/>
        <c:lblOffset val="100"/>
        <c:noMultiLvlLbl val="0"/>
      </c:catAx>
      <c:valAx>
        <c:axId val="3641868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404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2559088721675944"/>
          <c:w val="0.86159838715812698"/>
          <c:h val="0.13086595433404621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It was easy for me to </a:t>
            </a:r>
            <a:r>
              <a:rPr lang="en-US" dirty="0" smtClean="0"/>
              <a:t>move</a:t>
            </a:r>
            <a:r>
              <a:rPr lang="en-US" baseline="0" dirty="0" smtClean="0"/>
              <a:t> from question </a:t>
            </a:r>
          </a:p>
          <a:p>
            <a:pPr>
              <a:defRPr/>
            </a:pPr>
            <a:r>
              <a:rPr lang="en-US" baseline="0" dirty="0" smtClean="0"/>
              <a:t>to question on </a:t>
            </a:r>
            <a:r>
              <a:rPr lang="en-US" dirty="0" smtClean="0"/>
              <a:t>the </a:t>
            </a:r>
            <a:r>
              <a:rPr lang="en-US" dirty="0"/>
              <a:t>test.</a:t>
            </a:r>
          </a:p>
        </c:rich>
      </c:tx>
      <c:layout>
        <c:manualLayout>
          <c:xMode val="edge"/>
          <c:yMode val="edge"/>
          <c:x val="0.195225379436266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4257154925680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79.8</c:v>
                </c:pt>
                <c:pt idx="1">
                  <c:v>82.2</c:v>
                </c:pt>
                <c:pt idx="2">
                  <c:v>83.6</c:v>
                </c:pt>
                <c:pt idx="3">
                  <c:v>87.7</c:v>
                </c:pt>
                <c:pt idx="4">
                  <c:v>85.3</c:v>
                </c:pt>
                <c:pt idx="5">
                  <c:v>86.1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9.4600000000000009</c:v>
                </c:pt>
                <c:pt idx="1">
                  <c:v>9.6</c:v>
                </c:pt>
                <c:pt idx="2">
                  <c:v>9.6</c:v>
                </c:pt>
                <c:pt idx="3">
                  <c:v>8</c:v>
                </c:pt>
                <c:pt idx="4">
                  <c:v>9</c:v>
                </c:pt>
                <c:pt idx="5">
                  <c:v>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10.7</c:v>
                </c:pt>
                <c:pt idx="1">
                  <c:v>8.3000000000000007</c:v>
                </c:pt>
                <c:pt idx="2">
                  <c:v>6.8</c:v>
                </c:pt>
                <c:pt idx="3">
                  <c:v>4.3</c:v>
                </c:pt>
                <c:pt idx="4">
                  <c:v>5.7</c:v>
                </c:pt>
                <c:pt idx="5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76512"/>
        <c:axId val="36978048"/>
      </c:barChart>
      <c:catAx>
        <c:axId val="3697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978048"/>
        <c:crosses val="autoZero"/>
        <c:auto val="1"/>
        <c:lblAlgn val="ctr"/>
        <c:lblOffset val="100"/>
        <c:noMultiLvlLbl val="0"/>
      </c:catAx>
      <c:valAx>
        <c:axId val="3697804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976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6645188215670665"/>
          <c:w val="0.86656408890917636"/>
          <c:h val="0.1335481178432932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Student</a:t>
            </a:r>
            <a:r>
              <a:rPr lang="en-US" baseline="0" dirty="0" smtClean="0"/>
              <a:t> Responses by Grade </a:t>
            </a:r>
          </a:p>
          <a:p>
            <a:pPr>
              <a:defRPr/>
            </a:pPr>
            <a:r>
              <a:rPr lang="en-US" baseline="0" dirty="0" smtClean="0"/>
              <a:t>(N=82,558)</a:t>
            </a:r>
            <a:endParaRPr lang="en-US" dirty="0"/>
          </a:p>
        </c:rich>
      </c:tx>
      <c:layout>
        <c:manualLayout>
          <c:xMode val="edge"/>
          <c:yMode val="edge"/>
          <c:x val="0.20283819595014393"/>
          <c:y val="1.75118549742630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065008178325534"/>
          <c:y val="0.19429035390953314"/>
          <c:w val="0.43293494110337655"/>
          <c:h val="0.78468461884597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Grade </a:t>
                    </a:r>
                    <a:r>
                      <a:rPr lang="en-US" dirty="0" smtClean="0"/>
                      <a:t>3 8,032 (10%)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12432310091673324"/>
                  <c:y val="2.14033016970871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Grade 4
</a:t>
                    </a:r>
                    <a:r>
                      <a:rPr lang="en-US" dirty="0" smtClean="0"/>
                      <a:t>21,493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(26%)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6.2471692849987957E-2"/>
                  <c:y val="-0.158117572112302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Grade 5
</a:t>
                    </a:r>
                    <a:r>
                      <a:rPr lang="en-US" dirty="0" smtClean="0"/>
                      <a:t>14,785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(18%)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8.8510783978089702E-2"/>
                  <c:y val="-0.16496948754612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Grade </a:t>
                    </a:r>
                    <a:r>
                      <a:rPr lang="en-US" dirty="0"/>
                      <a:t>6
</a:t>
                    </a:r>
                    <a:r>
                      <a:rPr lang="en-US" dirty="0" smtClean="0"/>
                      <a:t>12,062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(15%)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0680588839438548"/>
                  <c:y val="2.88626165101401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Grade </a:t>
                    </a:r>
                    <a:r>
                      <a:rPr lang="en-US" dirty="0"/>
                      <a:t>7
</a:t>
                    </a:r>
                    <a:r>
                      <a:rPr lang="en-US" dirty="0" smtClean="0"/>
                      <a:t>14,740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(18%)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6.3237602546058549E-2"/>
                  <c:y val="0.176966487089718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Grade </a:t>
                    </a:r>
                    <a:r>
                      <a:rPr lang="en-US" dirty="0" smtClean="0"/>
                      <a:t>8 </a:t>
                    </a:r>
                  </a:p>
                  <a:p>
                    <a:r>
                      <a:rPr lang="en-US" dirty="0" smtClean="0"/>
                      <a:t>11,446</a:t>
                    </a:r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r>
                      <a:rPr lang="en-US" dirty="0" smtClean="0"/>
                      <a:t>14%)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###0</c:formatCode>
                <c:ptCount val="6"/>
                <c:pt idx="0">
                  <c:v>8032</c:v>
                </c:pt>
                <c:pt idx="1">
                  <c:v>21493</c:v>
                </c:pt>
                <c:pt idx="2">
                  <c:v>14785</c:v>
                </c:pt>
                <c:pt idx="3">
                  <c:v>12062</c:v>
                </c:pt>
                <c:pt idx="4">
                  <c:v>14740</c:v>
                </c:pt>
                <c:pt idx="5">
                  <c:v>11446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It was easy for me to </a:t>
            </a:r>
            <a:r>
              <a:rPr lang="en-US" dirty="0" smtClean="0"/>
              <a:t>move</a:t>
            </a:r>
            <a:r>
              <a:rPr lang="en-US" baseline="0" dirty="0" smtClean="0"/>
              <a:t> from question </a:t>
            </a:r>
          </a:p>
          <a:p>
            <a:pPr>
              <a:defRPr/>
            </a:pPr>
            <a:r>
              <a:rPr lang="en-US" baseline="0" dirty="0" smtClean="0"/>
              <a:t>to question on </a:t>
            </a:r>
            <a:r>
              <a:rPr lang="en-US" dirty="0" smtClean="0"/>
              <a:t>the </a:t>
            </a:r>
            <a:r>
              <a:rPr lang="en-US" dirty="0"/>
              <a:t>test.</a:t>
            </a:r>
          </a:p>
        </c:rich>
      </c:tx>
      <c:layout>
        <c:manualLayout>
          <c:xMode val="edge"/>
          <c:yMode val="edge"/>
          <c:x val="0.195225379436266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4257154925680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84.9</c:v>
                </c:pt>
                <c:pt idx="1">
                  <c:v>82.7</c:v>
                </c:pt>
                <c:pt idx="2">
                  <c:v>84.2</c:v>
                </c:pt>
                <c:pt idx="3">
                  <c:v>86.1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9.6999999999999993</c:v>
                </c:pt>
                <c:pt idx="1">
                  <c:v>10.6</c:v>
                </c:pt>
                <c:pt idx="2">
                  <c:v>9.4</c:v>
                </c:pt>
                <c:pt idx="3">
                  <c:v>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5.4</c:v>
                </c:pt>
                <c:pt idx="1">
                  <c:v>6.8</c:v>
                </c:pt>
                <c:pt idx="2">
                  <c:v>6.47</c:v>
                </c:pt>
                <c:pt idx="3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12128"/>
        <c:axId val="36513664"/>
      </c:barChart>
      <c:catAx>
        <c:axId val="365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513664"/>
        <c:crosses val="autoZero"/>
        <c:auto val="1"/>
        <c:lblAlgn val="ctr"/>
        <c:lblOffset val="100"/>
        <c:noMultiLvlLbl val="0"/>
      </c:catAx>
      <c:valAx>
        <c:axId val="3651366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512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6645188215670665"/>
          <c:w val="0.86656408890917636"/>
          <c:h val="0.1335481178432932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My computer worked well during the test.</a:t>
            </a:r>
            <a:endParaRPr lang="en-US" dirty="0"/>
          </a:p>
        </c:rich>
      </c:tx>
      <c:layout>
        <c:manualLayout>
          <c:xMode val="edge"/>
          <c:yMode val="edge"/>
          <c:x val="0.195225379436266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4257154925680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67.900000000000006</c:v>
                </c:pt>
                <c:pt idx="1">
                  <c:v>70.3</c:v>
                </c:pt>
                <c:pt idx="2">
                  <c:v>70.400000000000006</c:v>
                </c:pt>
                <c:pt idx="3">
                  <c:v>79.2</c:v>
                </c:pt>
                <c:pt idx="4">
                  <c:v>75.400000000000006</c:v>
                </c:pt>
                <c:pt idx="5">
                  <c:v>76.7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11.3</c:v>
                </c:pt>
                <c:pt idx="1">
                  <c:v>14.3</c:v>
                </c:pt>
                <c:pt idx="2">
                  <c:v>15.3</c:v>
                </c:pt>
                <c:pt idx="3">
                  <c:v>12.5</c:v>
                </c:pt>
                <c:pt idx="4">
                  <c:v>13.8</c:v>
                </c:pt>
                <c:pt idx="5">
                  <c:v>12.2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20.8</c:v>
                </c:pt>
                <c:pt idx="1">
                  <c:v>15.4</c:v>
                </c:pt>
                <c:pt idx="2">
                  <c:v>14.4</c:v>
                </c:pt>
                <c:pt idx="3">
                  <c:v>8.3000000000000007</c:v>
                </c:pt>
                <c:pt idx="4">
                  <c:v>10.8</c:v>
                </c:pt>
                <c:pt idx="5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39712"/>
        <c:axId val="36753792"/>
      </c:barChart>
      <c:catAx>
        <c:axId val="3673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753792"/>
        <c:crosses val="autoZero"/>
        <c:auto val="1"/>
        <c:lblAlgn val="ctr"/>
        <c:lblOffset val="100"/>
        <c:noMultiLvlLbl val="0"/>
      </c:catAx>
      <c:valAx>
        <c:axId val="3675379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7397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6645188215670665"/>
          <c:w val="0.86656408890917636"/>
          <c:h val="0.1335481178432932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My computer worked well during the test.</a:t>
            </a:r>
            <a:endParaRPr lang="en-US" dirty="0"/>
          </a:p>
        </c:rich>
      </c:tx>
      <c:layout>
        <c:manualLayout>
          <c:xMode val="edge"/>
          <c:yMode val="edge"/>
          <c:x val="0.195225379436266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64257154925680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
Agree/Agree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79.400000000000006</c:v>
                </c:pt>
                <c:pt idx="1">
                  <c:v>78.400000000000006</c:v>
                </c:pt>
                <c:pt idx="2">
                  <c:v>79.599999999999994</c:v>
                </c:pt>
                <c:pt idx="3">
                  <c:v>79.5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
nor Disagree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10.48</c:v>
                </c:pt>
                <c:pt idx="1">
                  <c:v>10.9</c:v>
                </c:pt>
                <c:pt idx="2">
                  <c:v>10.6</c:v>
                </c:pt>
                <c:pt idx="3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
Disagree/Disagree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10.1</c:v>
                </c:pt>
                <c:pt idx="1">
                  <c:v>10.7</c:v>
                </c:pt>
                <c:pt idx="2">
                  <c:v>9.8000000000000007</c:v>
                </c:pt>
                <c:pt idx="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52864"/>
        <c:axId val="36854400"/>
      </c:barChart>
      <c:catAx>
        <c:axId val="3685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54400"/>
        <c:crosses val="autoZero"/>
        <c:auto val="1"/>
        <c:lblAlgn val="ctr"/>
        <c:lblOffset val="100"/>
        <c:noMultiLvlLbl val="0"/>
      </c:catAx>
      <c:valAx>
        <c:axId val="3685440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52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508552372982379E-2"/>
          <c:y val="0.86645188215670665"/>
          <c:w val="0.86656408890917636"/>
          <c:h val="0.1335481178432932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Did you like using the computer to answer </a:t>
            </a:r>
          </a:p>
          <a:p>
            <a:pPr>
              <a:defRPr/>
            </a:pPr>
            <a:r>
              <a:rPr lang="en-US" dirty="0" smtClean="0"/>
              <a:t>writing questions on the test?</a:t>
            </a:r>
            <a:endParaRPr lang="en-US" dirty="0"/>
          </a:p>
        </c:rich>
      </c:tx>
      <c:layout>
        <c:manualLayout>
          <c:xMode val="edge"/>
          <c:yMode val="edge"/>
          <c:x val="0.17050718297893921"/>
          <c:y val="5.83728499142102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5925837064369627"/>
          <c:w val="0.87171686351706035"/>
          <c:h val="0.63028165293680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79.900000000000006</c:v>
                </c:pt>
                <c:pt idx="1">
                  <c:v>83</c:v>
                </c:pt>
                <c:pt idx="2">
                  <c:v>81.900000000000006</c:v>
                </c:pt>
                <c:pt idx="3">
                  <c:v>84.1</c:v>
                </c:pt>
                <c:pt idx="4">
                  <c:v>79.3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23904"/>
        <c:axId val="37325440"/>
      </c:barChart>
      <c:catAx>
        <c:axId val="3732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325440"/>
        <c:crosses val="autoZero"/>
        <c:auto val="1"/>
        <c:lblAlgn val="ctr"/>
        <c:lblOffset val="100"/>
        <c:noMultiLvlLbl val="0"/>
      </c:catAx>
      <c:valAx>
        <c:axId val="3732544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323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9778931619054867"/>
          <c:y val="0.8861426071704841"/>
          <c:w val="6.693915072210177E-2"/>
          <c:h val="6.40716846698669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Did you like using the computer to answer </a:t>
            </a:r>
          </a:p>
          <a:p>
            <a:pPr>
              <a:defRPr/>
            </a:pPr>
            <a:r>
              <a:rPr lang="en-US" dirty="0" smtClean="0"/>
              <a:t>writing questions on the test?</a:t>
            </a:r>
            <a:endParaRPr lang="en-US" dirty="0"/>
          </a:p>
        </c:rich>
      </c:tx>
      <c:layout>
        <c:manualLayout>
          <c:xMode val="edge"/>
          <c:yMode val="edge"/>
          <c:x val="0.20547400717634637"/>
          <c:y val="5.83728499142102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06740724545416"/>
          <c:y val="0.15925837064369627"/>
          <c:w val="0.747806904195363"/>
          <c:h val="0.61630376679540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English Language Arts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69.599999999999994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97536"/>
        <c:axId val="36899072"/>
      </c:barChart>
      <c:catAx>
        <c:axId val="368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99072"/>
        <c:crosses val="autoZero"/>
        <c:auto val="1"/>
        <c:lblAlgn val="ctr"/>
        <c:lblOffset val="100"/>
        <c:noMultiLvlLbl val="0"/>
      </c:catAx>
      <c:valAx>
        <c:axId val="36899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6.0425006604786717E-2"/>
              <c:y val="0.3746119009830998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897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9778931619054867"/>
          <c:y val="0.8861426071704841"/>
          <c:w val="6.6070268923386605E-2"/>
          <c:h val="6.68922984148783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0"/>
            </a:pPr>
            <a:r>
              <a:rPr lang="en-US" sz="2100" dirty="0" smtClean="0"/>
              <a:t>For your next test, would you choose to use a computer or paper and pencil when you take the test again?</a:t>
            </a:r>
            <a:endParaRPr lang="en-US" sz="2100" dirty="0"/>
          </a:p>
        </c:rich>
      </c:tx>
      <c:layout>
        <c:manualLayout>
          <c:xMode val="edge"/>
          <c:yMode val="edge"/>
          <c:x val="0.1511835114813547"/>
          <c:y val="8.755927487131543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4758380066085419"/>
          <c:w val="0.87171686351706035"/>
          <c:h val="0.63974325328652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56.7</c:v>
                </c:pt>
                <c:pt idx="1">
                  <c:v>60.6</c:v>
                </c:pt>
                <c:pt idx="2">
                  <c:v>58.1</c:v>
                </c:pt>
                <c:pt idx="3">
                  <c:v>62.6</c:v>
                </c:pt>
                <c:pt idx="4">
                  <c:v>58.3</c:v>
                </c:pt>
                <c:pt idx="5">
                  <c:v>52.2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27.9</c:v>
                </c:pt>
                <c:pt idx="1">
                  <c:v>26.3</c:v>
                </c:pt>
                <c:pt idx="2">
                  <c:v>26.9</c:v>
                </c:pt>
                <c:pt idx="3">
                  <c:v>24</c:v>
                </c:pt>
                <c:pt idx="4">
                  <c:v>25.3</c:v>
                </c:pt>
                <c:pt idx="5">
                  <c:v>27.8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Paper &amp; Pencil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15.4</c:v>
                </c:pt>
                <c:pt idx="1">
                  <c:v>13.1</c:v>
                </c:pt>
                <c:pt idx="2">
                  <c:v>15</c:v>
                </c:pt>
                <c:pt idx="3">
                  <c:v>13.4</c:v>
                </c:pt>
                <c:pt idx="4">
                  <c:v>16.399999999999999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20640"/>
        <c:axId val="37130624"/>
      </c:barChart>
      <c:catAx>
        <c:axId val="371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130624"/>
        <c:crosses val="autoZero"/>
        <c:auto val="1"/>
        <c:lblAlgn val="ctr"/>
        <c:lblOffset val="100"/>
        <c:noMultiLvlLbl val="0"/>
      </c:catAx>
      <c:valAx>
        <c:axId val="37130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3.6636362483675059E-3"/>
              <c:y val="0.3896072935297269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120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5631506206651703E-2"/>
          <c:y val="0.89498878580108199"/>
          <c:w val="0.92646417386232516"/>
          <c:h val="6.68922984148783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0"/>
            </a:pPr>
            <a:r>
              <a:rPr lang="en-US" sz="2100" dirty="0" smtClean="0"/>
              <a:t>For your next test, would you choose to use a computer or paper and pencil when you take the test again?</a:t>
            </a:r>
            <a:endParaRPr lang="en-US" sz="2100" dirty="0"/>
          </a:p>
        </c:rich>
      </c:tx>
      <c:layout>
        <c:manualLayout>
          <c:xMode val="edge"/>
          <c:yMode val="edge"/>
          <c:x val="0.1511835114813547"/>
          <c:y val="8.755927487131543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4758380066085419"/>
          <c:w val="0.87171686351706035"/>
          <c:h val="0.63381562176967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Computer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42.6</c:v>
                </c:pt>
                <c:pt idx="1">
                  <c:v>39.200000000000003</c:v>
                </c:pt>
                <c:pt idx="2">
                  <c:v>42.5</c:v>
                </c:pt>
                <c:pt idx="3">
                  <c:v>42.7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32.200000000000003</c:v>
                </c:pt>
                <c:pt idx="1">
                  <c:v>32.299999999999997</c:v>
                </c:pt>
                <c:pt idx="2">
                  <c:v>33.1</c:v>
                </c:pt>
                <c:pt idx="3">
                  <c:v>32.9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Paper &amp; Pencil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25.1</c:v>
                </c:pt>
                <c:pt idx="1">
                  <c:v>28.47</c:v>
                </c:pt>
                <c:pt idx="2">
                  <c:v>24.4</c:v>
                </c:pt>
                <c:pt idx="3">
                  <c:v>24.4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57984"/>
        <c:axId val="37259520"/>
      </c:barChart>
      <c:catAx>
        <c:axId val="3725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259520"/>
        <c:crosses val="autoZero"/>
        <c:auto val="1"/>
        <c:lblAlgn val="ctr"/>
        <c:lblOffset val="100"/>
        <c:noMultiLvlLbl val="0"/>
      </c:catAx>
      <c:valAx>
        <c:axId val="3725952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1.6806381944772094E-3"/>
              <c:y val="0.3866435252060346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257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8852165037193929E-2"/>
          <c:y val="0.8803053221790631"/>
          <c:w val="0.96114783496280609"/>
          <c:h val="6.68922984148783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 Student Responses by Grade</a:t>
            </a:r>
          </a:p>
          <a:p>
            <a:pPr>
              <a:defRPr/>
            </a:pPr>
            <a:r>
              <a:rPr lang="en-US" dirty="0" smtClean="0"/>
              <a:t>(N=13,008)</a:t>
            </a:r>
            <a:endParaRPr lang="en-US" dirty="0"/>
          </a:p>
        </c:rich>
      </c:tx>
      <c:layout>
        <c:manualLayout>
          <c:xMode val="edge"/>
          <c:yMode val="edge"/>
          <c:x val="0.20150164200489432"/>
          <c:y val="5.629659022851689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36344732270786"/>
          <c:y val="0.17423806983681867"/>
          <c:w val="0.42534723014695625"/>
          <c:h val="0.825761930163181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spPr>
            <a:solidFill>
              <a:srgbClr val="FF0066"/>
            </a:solidFill>
          </c:spPr>
          <c:explosion val="5"/>
          <c:dPt>
            <c:idx val="0"/>
            <c:bubble3D val="0"/>
            <c:spPr>
              <a:solidFill>
                <a:srgbClr val="FF0066">
                  <a:alpha val="10000"/>
                </a:srgbClr>
              </a:solidFill>
            </c:spPr>
          </c:dPt>
          <c:dPt>
            <c:idx val="1"/>
            <c:bubble3D val="0"/>
            <c:spPr>
              <a:solidFill>
                <a:srgbClr val="FF0066">
                  <a:alpha val="30000"/>
                </a:srgbClr>
              </a:solidFill>
            </c:spPr>
          </c:dPt>
          <c:dPt>
            <c:idx val="2"/>
            <c:bubble3D val="0"/>
            <c:spPr>
              <a:solidFill>
                <a:srgbClr val="FF0066">
                  <a:alpha val="50000"/>
                </a:srgbClr>
              </a:solidFill>
            </c:spPr>
          </c:dPt>
          <c:dPt>
            <c:idx val="3"/>
            <c:bubble3D val="0"/>
            <c:spPr>
              <a:solidFill>
                <a:srgbClr val="FF0066">
                  <a:alpha val="70000"/>
                </a:srgbClr>
              </a:solidFill>
            </c:spPr>
          </c:dPt>
          <c:dPt>
            <c:idx val="4"/>
            <c:bubble3D val="0"/>
            <c:spPr>
              <a:solidFill>
                <a:srgbClr val="FF0066">
                  <a:alpha val="95000"/>
                </a:srgbClr>
              </a:solidFill>
            </c:spPr>
          </c:dPt>
          <c:dLbls>
            <c:dLbl>
              <c:idx val="0"/>
              <c:layout>
                <c:manualLayout>
                  <c:x val="-5.1509122953833669E-2"/>
                  <c:y val="0.188339048737782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Grade </a:t>
                    </a:r>
                    <a:r>
                      <a:rPr lang="en-US" dirty="0"/>
                      <a:t>8
</a:t>
                    </a:r>
                    <a:r>
                      <a:rPr lang="en-US" dirty="0" smtClean="0"/>
                      <a:t>1,167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(9%)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14696197395615404"/>
                  <c:y val="-4.5061888094588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Grade </a:t>
                    </a:r>
                    <a:r>
                      <a:rPr lang="en-US" dirty="0"/>
                      <a:t>9
</a:t>
                    </a:r>
                    <a:r>
                      <a:rPr lang="en-US" dirty="0" smtClean="0"/>
                      <a:t>4,309</a:t>
                    </a:r>
                  </a:p>
                  <a:p>
                    <a:r>
                      <a:rPr lang="en-US" dirty="0" smtClean="0"/>
                      <a:t>(33%)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9.1883423992290825E-2"/>
                  <c:y val="-0.1663784553663056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Grade 10
</a:t>
                    </a:r>
                    <a:r>
                      <a:rPr lang="en-US" dirty="0" smtClean="0"/>
                      <a:t>3,886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(30%)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2649815512191412"/>
                  <c:y val="0.1122724351266107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Grade 11
</a:t>
                    </a:r>
                    <a:r>
                      <a:rPr lang="en-US" dirty="0" smtClean="0"/>
                      <a:t>2,693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(21%)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4.0068850089390998E-2"/>
                  <c:y val="0.185740593090855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General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Sheet1!$A$2:$A$6</c:f>
              <c:strCache>
                <c:ptCount val="5"/>
                <c:pt idx="0">
                  <c:v>Grade 8</c:v>
                </c:pt>
                <c:pt idx="1">
                  <c:v>Grade 9</c:v>
                </c:pt>
                <c:pt idx="2">
                  <c:v>Grade 10</c:v>
                </c:pt>
                <c:pt idx="3">
                  <c:v>Grade 11</c:v>
                </c:pt>
                <c:pt idx="4">
                  <c:v>Grade 12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1167</c:v>
                </c:pt>
                <c:pt idx="1">
                  <c:v>4309</c:v>
                </c:pt>
                <c:pt idx="2">
                  <c:v>3886</c:v>
                </c:pt>
                <c:pt idx="3">
                  <c:v>2693</c:v>
                </c:pt>
                <c:pt idx="4">
                  <c:v>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</a:t>
            </a:r>
            <a:r>
              <a:rPr lang="en-US" baseline="0" dirty="0" smtClean="0"/>
              <a:t> of</a:t>
            </a:r>
            <a:r>
              <a:rPr lang="en-US" dirty="0" smtClean="0"/>
              <a:t> EOC Tests Reportedly Taken by </a:t>
            </a:r>
          </a:p>
          <a:p>
            <a:pPr>
              <a:defRPr/>
            </a:pPr>
            <a:r>
              <a:rPr lang="en-US" dirty="0" smtClean="0"/>
              <a:t>Students Responding to the Survey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828313648293962"/>
          <c:y val="0.18260751060938038"/>
          <c:w val="0.87171686351706035"/>
          <c:h val="0.66333160053298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Respondents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9th Grade Literature</c:v>
                </c:pt>
                <c:pt idx="1">
                  <c:v>American Literature</c:v>
                </c:pt>
                <c:pt idx="2">
                  <c:v>Coordinate Algebra</c:v>
                </c:pt>
                <c:pt idx="3">
                  <c:v>Analytic Geometry</c:v>
                </c:pt>
                <c:pt idx="4">
                  <c:v>Physical Science</c:v>
                </c:pt>
                <c:pt idx="5">
                  <c:v>Biology</c:v>
                </c:pt>
                <c:pt idx="6">
                  <c:v>U.S. History</c:v>
                </c:pt>
                <c:pt idx="7">
                  <c:v>Economics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3560</c:v>
                </c:pt>
                <c:pt idx="1">
                  <c:v>2533</c:v>
                </c:pt>
                <c:pt idx="2">
                  <c:v>4045</c:v>
                </c:pt>
                <c:pt idx="3">
                  <c:v>3199</c:v>
                </c:pt>
                <c:pt idx="4">
                  <c:v>3628</c:v>
                </c:pt>
                <c:pt idx="5">
                  <c:v>3386</c:v>
                </c:pt>
                <c:pt idx="6">
                  <c:v>3208</c:v>
                </c:pt>
                <c:pt idx="7">
                  <c:v>1295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80352"/>
        <c:axId val="87798528"/>
      </c:barChart>
      <c:catAx>
        <c:axId val="877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798528"/>
        <c:crosses val="autoZero"/>
        <c:auto val="1"/>
        <c:lblAlgn val="ctr"/>
        <c:lblOffset val="100"/>
        <c:noMultiLvlLbl val="0"/>
      </c:catAx>
      <c:valAx>
        <c:axId val="8779852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780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comfortable are you working with computers?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Comfortable/Comfortable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89</c:v>
                </c:pt>
                <c:pt idx="1">
                  <c:v>91</c:v>
                </c:pt>
                <c:pt idx="2">
                  <c:v>91</c:v>
                </c:pt>
                <c:pt idx="3">
                  <c:v>93</c:v>
                </c:pt>
                <c:pt idx="4">
                  <c:v>91</c:v>
                </c:pt>
                <c:pt idx="5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Uncomfortable/Uncomfortable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24960"/>
        <c:axId val="90026752"/>
      </c:barChart>
      <c:catAx>
        <c:axId val="9002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026752"/>
        <c:crosses val="autoZero"/>
        <c:auto val="1"/>
        <c:lblAlgn val="ctr"/>
        <c:lblOffset val="100"/>
        <c:noMultiLvlLbl val="0"/>
      </c:catAx>
      <c:valAx>
        <c:axId val="900267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024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8433438573801477E-2"/>
          <c:y val="0.82485111476056328"/>
          <c:w val="0.9"/>
          <c:h val="7.394277346416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comfortable are you working with computers?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Comfortable/Comfortable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87.7</c:v>
                </c:pt>
                <c:pt idx="1">
                  <c:v>85.3</c:v>
                </c:pt>
                <c:pt idx="2">
                  <c:v>87.5</c:v>
                </c:pt>
                <c:pt idx="3">
                  <c:v>88.8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Uncomfortable/Uncomfortable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12.3</c:v>
                </c:pt>
                <c:pt idx="1">
                  <c:v>14.7</c:v>
                </c:pt>
                <c:pt idx="2">
                  <c:v>12.5</c:v>
                </c:pt>
                <c:pt idx="3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60288"/>
        <c:axId val="91661824"/>
      </c:barChart>
      <c:catAx>
        <c:axId val="9166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661824"/>
        <c:crosses val="autoZero"/>
        <c:auto val="1"/>
        <c:lblAlgn val="ctr"/>
        <c:lblOffset val="100"/>
        <c:noMultiLvlLbl val="0"/>
      </c:catAx>
      <c:valAx>
        <c:axId val="91661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660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8433438573801477E-2"/>
          <c:y val="0.82485111476056328"/>
          <c:w val="0.9"/>
          <c:h val="7.394277346416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How often do you use computers for school work?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69.8</c:v>
                </c:pt>
                <c:pt idx="1">
                  <c:v>69.8</c:v>
                </c:pt>
                <c:pt idx="2">
                  <c:v>72.8</c:v>
                </c:pt>
                <c:pt idx="3">
                  <c:v>73.099999999999994</c:v>
                </c:pt>
                <c:pt idx="4">
                  <c:v>70.7</c:v>
                </c:pt>
                <c:pt idx="5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16.3</c:v>
                </c:pt>
                <c:pt idx="1">
                  <c:v>18.2</c:v>
                </c:pt>
                <c:pt idx="2">
                  <c:v>17.48</c:v>
                </c:pt>
                <c:pt idx="3">
                  <c:v>18.5</c:v>
                </c:pt>
                <c:pt idx="4">
                  <c:v>20.100000000000001</c:v>
                </c:pt>
                <c:pt idx="5">
                  <c:v>17.899999999999999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Often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13.9</c:v>
                </c:pt>
                <c:pt idx="1">
                  <c:v>12.1</c:v>
                </c:pt>
                <c:pt idx="2">
                  <c:v>9.6999999999999993</c:v>
                </c:pt>
                <c:pt idx="3">
                  <c:v>8.4</c:v>
                </c:pt>
                <c:pt idx="4">
                  <c:v>9.1999999999999993</c:v>
                </c:pt>
                <c:pt idx="5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84800"/>
        <c:axId val="92286336"/>
      </c:barChart>
      <c:catAx>
        <c:axId val="9228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86336"/>
        <c:crosses val="autoZero"/>
        <c:auto val="1"/>
        <c:lblAlgn val="ctr"/>
        <c:lblOffset val="100"/>
        <c:noMultiLvlLbl val="0"/>
      </c:catAx>
      <c:valAx>
        <c:axId val="9228633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2848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8433438573801477E-2"/>
          <c:y val="0.82485111476056328"/>
          <c:w val="0.9"/>
          <c:h val="7.394277346416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How often do you use computers for school work?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3007194568659111"/>
          <c:w val="0.87171686351706035"/>
          <c:h val="0.5637682086614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73.3</c:v>
                </c:pt>
                <c:pt idx="1">
                  <c:v>70.7</c:v>
                </c:pt>
                <c:pt idx="2">
                  <c:v>71.2</c:v>
                </c:pt>
                <c:pt idx="3">
                  <c:v>74.3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18.2</c:v>
                </c:pt>
                <c:pt idx="1">
                  <c:v>19.399999999999999</c:v>
                </c:pt>
                <c:pt idx="2">
                  <c:v>18.8</c:v>
                </c:pt>
                <c:pt idx="3">
                  <c:v>16.45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Often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English Language Arts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8.6</c:v>
                </c:pt>
                <c:pt idx="1">
                  <c:v>9.9</c:v>
                </c:pt>
                <c:pt idx="2">
                  <c:v>10</c:v>
                </c:pt>
                <c:pt idx="3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48800"/>
        <c:axId val="92350336"/>
      </c:barChart>
      <c:catAx>
        <c:axId val="9234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350336"/>
        <c:crosses val="autoZero"/>
        <c:auto val="1"/>
        <c:lblAlgn val="ctr"/>
        <c:lblOffset val="100"/>
        <c:noMultiLvlLbl val="0"/>
      </c:catAx>
      <c:valAx>
        <c:axId val="9235033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3488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8433438573801477E-2"/>
          <c:y val="0.82485111476056328"/>
          <c:w val="0.9"/>
          <c:h val="7.39427734641620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often do you use a computer for writing assignments like</a:t>
            </a:r>
            <a:r>
              <a:rPr lang="en-US" baseline="0" dirty="0" smtClean="0"/>
              <a:t> essays or reports</a:t>
            </a:r>
            <a:r>
              <a:rPr lang="en-US" dirty="0" smtClean="0"/>
              <a:t>?</a:t>
            </a:r>
            <a:endParaRPr lang="en-US" dirty="0"/>
          </a:p>
        </c:rich>
      </c:tx>
      <c:layout>
        <c:manualLayout>
          <c:xMode val="edge"/>
          <c:yMode val="edge"/>
          <c:x val="0.17050718297893921"/>
          <c:y val="5.83728499142102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86577402462367E-2"/>
          <c:y val="0.15342108565227522"/>
          <c:w val="0.87171686351706035"/>
          <c:h val="0.64257154925680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Daily, or almost every day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10.1</c:v>
                </c:pt>
                <c:pt idx="1">
                  <c:v>7.9</c:v>
                </c:pt>
                <c:pt idx="2">
                  <c:v>9.1</c:v>
                </c:pt>
                <c:pt idx="3">
                  <c:v>7.8</c:v>
                </c:pt>
                <c:pt idx="4">
                  <c:v>8</c:v>
                </c:pt>
                <c:pt idx="5">
                  <c:v>9.4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few times a week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3.2206119162640902E-3"/>
                  <c:y val="2.8163485272885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21.1</c:v>
                </c:pt>
                <c:pt idx="1">
                  <c:v>19.8</c:v>
                </c:pt>
                <c:pt idx="2">
                  <c:v>23.8</c:v>
                </c:pt>
                <c:pt idx="3">
                  <c:v>21.3</c:v>
                </c:pt>
                <c:pt idx="4">
                  <c:v>20.6</c:v>
                </c:pt>
                <c:pt idx="5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few times a month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3"/>
              <c:layout>
                <c:manualLayout>
                  <c:x val="-3.2206119162640902E-3"/>
                  <c:y val="2.7145527973865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25.4</c:v>
                </c:pt>
                <c:pt idx="1">
                  <c:v>33.9</c:v>
                </c:pt>
                <c:pt idx="2">
                  <c:v>37.200000000000003</c:v>
                </c:pt>
                <c:pt idx="3">
                  <c:v>40.700000000000003</c:v>
                </c:pt>
                <c:pt idx="4">
                  <c:v>41.2</c:v>
                </c:pt>
                <c:pt idx="5">
                  <c:v>40.5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Rarely or never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43.5</c:v>
                </c:pt>
                <c:pt idx="1">
                  <c:v>38.4</c:v>
                </c:pt>
                <c:pt idx="2">
                  <c:v>29.9</c:v>
                </c:pt>
                <c:pt idx="3">
                  <c:v>30.2</c:v>
                </c:pt>
                <c:pt idx="4">
                  <c:v>30.1</c:v>
                </c:pt>
                <c:pt idx="5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50816"/>
        <c:axId val="92452352"/>
      </c:barChart>
      <c:catAx>
        <c:axId val="9245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452352"/>
        <c:crosses val="autoZero"/>
        <c:auto val="1"/>
        <c:lblAlgn val="ctr"/>
        <c:lblOffset val="100"/>
        <c:noMultiLvlLbl val="0"/>
      </c:catAx>
      <c:valAx>
        <c:axId val="92452352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Percent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9.2030887443417392E-3"/>
              <c:y val="0.3995182999447775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4508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5889155159952829E-2"/>
          <c:y val="0.89781717715332621"/>
          <c:w val="0.9"/>
          <c:h val="6.4552908275172266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3972" y="370560"/>
          <a:ext cx="1183005" cy="979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7/18/2015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868" indent="-27994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797" indent="-2239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16" indent="-2239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635" indent="-2239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3554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1472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59391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7310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75B7894-192A-43C1-8FD6-ABF8520F3D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D63D61-0D8A-44AC-961E-9752F39256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7/18/2015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fincher@doe.k12.ga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4" y="1166781"/>
            <a:ext cx="81534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subTitle" idx="1"/>
          </p:nvPr>
        </p:nvSpPr>
        <p:spPr>
          <a:xfrm>
            <a:off x="2923729" y="5172712"/>
            <a:ext cx="5905235" cy="825062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en-US" sz="2000" b="0" dirty="0" smtClean="0"/>
              <a:t>Melissa Fincher, Ph.D.</a:t>
            </a:r>
            <a:br>
              <a:rPr lang="en-US" sz="2000" b="0" dirty="0" smtClean="0"/>
            </a:br>
            <a:r>
              <a:rPr lang="en-US" sz="1800" b="0" dirty="0" smtClean="0"/>
              <a:t>Deputy Superintendent, Assessment &amp; Accountability</a:t>
            </a:r>
            <a:br>
              <a:rPr lang="en-US" sz="1800" b="0" dirty="0" smtClean="0"/>
            </a:br>
            <a:r>
              <a:rPr lang="en-US" sz="1800" b="0" dirty="0" smtClean="0">
                <a:hlinkClick r:id="rId3"/>
              </a:rPr>
              <a:t>mfincher@doe.k12.ga.us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2253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811" y="136589"/>
            <a:ext cx="6316630" cy="1325563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Summary of Feedback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1451551"/>
            <a:ext cx="8323118" cy="4647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Feedback has been received from multiple sources – administrators, teachers, and students.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 smtClean="0"/>
              <a:t>Major ‘take-</a:t>
            </a:r>
            <a:r>
              <a:rPr lang="en-US" dirty="0" err="1" smtClean="0"/>
              <a:t>aways</a:t>
            </a:r>
            <a:r>
              <a:rPr lang="en-US" dirty="0" smtClean="0"/>
              <a:t>’ include: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too much time allotted for science and social studies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scratch paper needed for the Science EOG, particularly for students testing online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more space is needed on answer documents </a:t>
            </a:r>
            <a:r>
              <a:rPr lang="en-US" dirty="0"/>
              <a:t>for constructed-response </a:t>
            </a:r>
            <a:r>
              <a:rPr lang="en-US" dirty="0" smtClean="0"/>
              <a:t>items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reconsider placement of the no-calculator section in mathematics (grades 6 – high school); inform students of the number of items within this section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Important ‘Take-</a:t>
            </a:r>
            <a:r>
              <a:rPr lang="en-US" dirty="0" err="1" smtClean="0">
                <a:solidFill>
                  <a:srgbClr val="0033CC"/>
                </a:solidFill>
              </a:rPr>
              <a:t>Aways</a:t>
            </a:r>
            <a:r>
              <a:rPr lang="en-US" dirty="0" smtClean="0">
                <a:solidFill>
                  <a:srgbClr val="0033CC"/>
                </a:solidFill>
              </a:rPr>
              <a:t>’ from </a:t>
            </a:r>
            <a:r>
              <a:rPr lang="en-US" dirty="0" err="1" smtClean="0">
                <a:solidFill>
                  <a:srgbClr val="0033CC"/>
                </a:solidFill>
              </a:rPr>
              <a:t>Rangefinding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4" y="1732107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English Language Arts &amp; Mathematics:</a:t>
            </a:r>
          </a:p>
          <a:p>
            <a:r>
              <a:rPr lang="en-US" dirty="0" smtClean="0"/>
              <a:t>Read the question and </a:t>
            </a:r>
            <a:r>
              <a:rPr lang="en-US" i="1" dirty="0" smtClean="0"/>
              <a:t>answer what is asked</a:t>
            </a:r>
          </a:p>
          <a:p>
            <a:r>
              <a:rPr lang="en-US" dirty="0" smtClean="0"/>
              <a:t>Answer </a:t>
            </a:r>
            <a:r>
              <a:rPr lang="en-US" i="1" dirty="0" smtClean="0"/>
              <a:t>all</a:t>
            </a:r>
            <a:r>
              <a:rPr lang="en-US" dirty="0" smtClean="0"/>
              <a:t> parts/components of the question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English Language Arts</a:t>
            </a:r>
          </a:p>
          <a:p>
            <a:r>
              <a:rPr lang="en-US" dirty="0" smtClean="0"/>
              <a:t>Incorporate evidence from text, </a:t>
            </a:r>
            <a:r>
              <a:rPr lang="en-US" i="1" dirty="0" smtClean="0"/>
              <a:t>with attribution</a:t>
            </a:r>
            <a:r>
              <a:rPr lang="en-US" dirty="0" smtClean="0"/>
              <a:t>, to support answer</a:t>
            </a:r>
          </a:p>
          <a:p>
            <a:r>
              <a:rPr lang="en-US" dirty="0" smtClean="0"/>
              <a:t>If two texts are provided, cite evidence, </a:t>
            </a:r>
            <a:r>
              <a:rPr lang="en-US" i="1" dirty="0" smtClean="0"/>
              <a:t>with attribution</a:t>
            </a:r>
            <a:r>
              <a:rPr lang="en-US" dirty="0" smtClean="0"/>
              <a:t>, from </a:t>
            </a:r>
            <a:r>
              <a:rPr lang="en-US" u="sng" dirty="0" smtClean="0"/>
              <a:t>both</a:t>
            </a:r>
            <a:r>
              <a:rPr lang="en-US" dirty="0" smtClean="0"/>
              <a:t> texts</a:t>
            </a:r>
          </a:p>
          <a:p>
            <a:r>
              <a:rPr lang="en-US" dirty="0" smtClean="0"/>
              <a:t>Students tended to summarize passages rather than answer question asked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0527" y="6180498"/>
            <a:ext cx="69099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Be wary of teaching students formulaic response strategies;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 students can have a tendency to ramble and lose sight of the question.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Teacher Comments from </a:t>
            </a:r>
            <a:r>
              <a:rPr lang="en-US" dirty="0" err="1" smtClean="0">
                <a:solidFill>
                  <a:srgbClr val="0033CC"/>
                </a:solidFill>
              </a:rPr>
              <a:t>Rangefinding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i="1" dirty="0" smtClean="0"/>
              <a:t>I think it would be good for teachers to know that the scoring process is not punitive.  Rating is based on looking at what the student did correctly.  Also – elements of grammar are not judged too harshly.’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‘Teachers need to know that paired texts are paired….It would calm panic for them to see that constructed response items are not needlessly complicated/convoluted.’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‘I was pleased that the DOE listens to us as teachers.’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3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67" y="1681163"/>
            <a:ext cx="7772400" cy="3153304"/>
          </a:xfrm>
        </p:spPr>
        <p:txBody>
          <a:bodyPr anchor="ctr">
            <a:noAutofit/>
          </a:bodyPr>
          <a:lstStyle/>
          <a:p>
            <a:r>
              <a:rPr lang="en-US" sz="4400" dirty="0" smtClean="0">
                <a:solidFill>
                  <a:srgbClr val="0033CC"/>
                </a:solidFill>
              </a:rPr>
              <a:t>Results of Student Surveys for Georgia Milestones </a:t>
            </a:r>
            <a:br>
              <a:rPr lang="en-US" sz="4400" dirty="0" smtClean="0">
                <a:solidFill>
                  <a:srgbClr val="0033CC"/>
                </a:solidFill>
              </a:rPr>
            </a:br>
            <a:r>
              <a:rPr lang="en-US" sz="4400" dirty="0" smtClean="0">
                <a:solidFill>
                  <a:srgbClr val="0033CC"/>
                </a:solidFill>
              </a:rPr>
              <a:t>Online Test Takers</a:t>
            </a:r>
            <a:endParaRPr lang="en-US" sz="4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15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03397869"/>
              </p:ext>
            </p:extLst>
          </p:nvPr>
        </p:nvGraphicFramePr>
        <p:xfrm>
          <a:off x="1243013" y="1560615"/>
          <a:ext cx="650234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8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627277"/>
              </p:ext>
            </p:extLst>
          </p:nvPr>
        </p:nvGraphicFramePr>
        <p:xfrm>
          <a:off x="654050" y="181715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Survey: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End-of-Grade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1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Survey: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380896"/>
              </p:ext>
            </p:extLst>
          </p:nvPr>
        </p:nvGraphicFramePr>
        <p:xfrm>
          <a:off x="609071" y="1885949"/>
          <a:ext cx="7886700" cy="4201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0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Survey: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841"/>
              </p:ext>
            </p:extLst>
          </p:nvPr>
        </p:nvGraphicFramePr>
        <p:xfrm>
          <a:off x="628650" y="1667933"/>
          <a:ext cx="7886700" cy="450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6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5215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0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2690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0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800" dirty="0" smtClean="0">
                <a:solidFill>
                  <a:srgbClr val="0000CC"/>
                </a:solidFill>
              </a:rPr>
              <a:t>Georgia Milestones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altLang="en-US" b="1" dirty="0" smtClean="0">
              <a:solidFill>
                <a:srgbClr val="FF0000"/>
              </a:solidFill>
            </a:endParaRP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Grades 3 – 8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</a:rPr>
              <a:t>End of Grade (EOG) </a:t>
            </a:r>
            <a:r>
              <a:rPr lang="en-US" altLang="en-US" dirty="0" smtClean="0"/>
              <a:t>in language arts, mathematics, science, social studies</a:t>
            </a:r>
          </a:p>
          <a:p>
            <a:endParaRPr lang="en-US" altLang="en-US" sz="1800" dirty="0" smtClean="0"/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High School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</a:rPr>
              <a:t>End of Course (EOC) </a:t>
            </a:r>
            <a:r>
              <a:rPr lang="en-US" altLang="en-US" dirty="0" smtClean="0"/>
              <a:t>in 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Grade Literature &amp; Composition, American Literature &amp; Composition, Coordinate Algebra </a:t>
            </a:r>
            <a:r>
              <a:rPr lang="en-US" altLang="en-US" dirty="0" smtClean="0">
                <a:solidFill>
                  <a:srgbClr val="0033CC"/>
                </a:solidFill>
              </a:rPr>
              <a:t>or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Algebra I</a:t>
            </a:r>
            <a:r>
              <a:rPr lang="en-US" altLang="en-US" dirty="0" smtClean="0">
                <a:solidFill>
                  <a:srgbClr val="0033CC"/>
                </a:solidFill>
              </a:rPr>
              <a:t>*</a:t>
            </a:r>
            <a:r>
              <a:rPr lang="en-US" altLang="en-US" dirty="0" smtClean="0"/>
              <a:t>, Analytic Geometry </a:t>
            </a:r>
            <a:r>
              <a:rPr lang="en-US" altLang="en-US" dirty="0" smtClean="0">
                <a:solidFill>
                  <a:srgbClr val="0033CC"/>
                </a:solidFill>
              </a:rPr>
              <a:t>or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Geometry</a:t>
            </a:r>
            <a:r>
              <a:rPr lang="en-US" altLang="en-US" dirty="0" smtClean="0">
                <a:solidFill>
                  <a:srgbClr val="0033CC"/>
                </a:solidFill>
              </a:rPr>
              <a:t>*</a:t>
            </a:r>
            <a:r>
              <a:rPr lang="en-US" altLang="en-US" dirty="0" smtClean="0"/>
              <a:t>, Physical Science, Biology, U.S. History, and Economics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457200" lvl="1" indent="0" algn="r">
              <a:buNone/>
            </a:pPr>
            <a:endParaRPr lang="en-US" altLang="en-US" sz="1600" b="1" dirty="0" smtClean="0">
              <a:solidFill>
                <a:srgbClr val="0033CC"/>
              </a:solidFill>
            </a:endParaRPr>
          </a:p>
          <a:p>
            <a:pPr marL="457200" lvl="1" indent="0" algn="r">
              <a:buNone/>
            </a:pPr>
            <a:r>
              <a:rPr lang="en-US" altLang="en-US" sz="1600" b="1" dirty="0" smtClean="0">
                <a:solidFill>
                  <a:srgbClr val="0033CC"/>
                </a:solidFill>
              </a:rPr>
              <a:t>*Inaugural Administration Winter 2015</a:t>
            </a:r>
          </a:p>
        </p:txBody>
      </p:sp>
    </p:spTree>
    <p:extLst>
      <p:ext uri="{BB962C8B-B14F-4D97-AF65-F5344CB8AC3E}">
        <p14:creationId xmlns:p14="http://schemas.microsoft.com/office/powerpoint/2010/main" val="4101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5925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8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01365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4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975215"/>
              </p:ext>
            </p:extLst>
          </p:nvPr>
        </p:nvGraphicFramePr>
        <p:xfrm>
          <a:off x="628650" y="1667933"/>
          <a:ext cx="7886700" cy="450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3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246550"/>
              </p:ext>
            </p:extLst>
          </p:nvPr>
        </p:nvGraphicFramePr>
        <p:xfrm>
          <a:off x="448733" y="1693333"/>
          <a:ext cx="8066617" cy="448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68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332291"/>
              </p:ext>
            </p:extLst>
          </p:nvPr>
        </p:nvGraphicFramePr>
        <p:xfrm>
          <a:off x="628650" y="1667933"/>
          <a:ext cx="7886700" cy="450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10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81995"/>
              </p:ext>
            </p:extLst>
          </p:nvPr>
        </p:nvGraphicFramePr>
        <p:xfrm>
          <a:off x="628650" y="1690159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674577"/>
              </p:ext>
            </p:extLst>
          </p:nvPr>
        </p:nvGraphicFramePr>
        <p:xfrm>
          <a:off x="628650" y="1642533"/>
          <a:ext cx="7886700" cy="453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159807"/>
              </p:ext>
            </p:extLst>
          </p:nvPr>
        </p:nvGraphicFramePr>
        <p:xfrm>
          <a:off x="482600" y="1693333"/>
          <a:ext cx="8032750" cy="448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9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9119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2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6709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r>
              <a:rPr lang="en-US" altLang="en-US" sz="4800" dirty="0" smtClean="0">
                <a:solidFill>
                  <a:srgbClr val="0000CC"/>
                </a:solidFill>
              </a:rPr>
              <a:t>Georgia Milestones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9878" y="1182209"/>
            <a:ext cx="8229600" cy="5181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2200" b="1" dirty="0" smtClean="0">
                <a:solidFill>
                  <a:srgbClr val="FF0000"/>
                </a:solidFill>
              </a:rPr>
              <a:t>Comprehensive</a:t>
            </a:r>
          </a:p>
          <a:p>
            <a:pPr lvl="1"/>
            <a:r>
              <a:rPr lang="en-US" altLang="en-US" sz="2000" dirty="0" smtClean="0"/>
              <a:t>single program – an assessment system –  not series of tests (e.g., CRCT; EOCT; Writing Assessment)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b="1" dirty="0" smtClean="0">
                <a:solidFill>
                  <a:srgbClr val="FF0000"/>
                </a:solidFill>
              </a:rPr>
              <a:t>Coherent</a:t>
            </a:r>
            <a:r>
              <a:rPr lang="en-US" altLang="en-US" sz="2400" dirty="0" smtClean="0"/>
              <a:t> </a:t>
            </a:r>
          </a:p>
          <a:p>
            <a:pPr lvl="1"/>
            <a:r>
              <a:rPr lang="en-US" altLang="en-US" sz="2000" dirty="0" smtClean="0"/>
              <a:t>consistent expectations and challenge to position Georgia students to compete with peers nationally and internationally</a:t>
            </a:r>
          </a:p>
          <a:p>
            <a:pPr lvl="1"/>
            <a:r>
              <a:rPr lang="en-US" altLang="en-US" sz="2000" dirty="0" smtClean="0"/>
              <a:t>consistent signal about student preparedness for the next level, be it the next grade, course, or college/career</a:t>
            </a:r>
          </a:p>
          <a:p>
            <a:pPr lvl="1"/>
            <a:r>
              <a:rPr lang="en-US" altLang="en-US" sz="2000" dirty="0" smtClean="0"/>
              <a:t>consistent signal about student achievement both within system (across grades and courses) and with external measures (NAEP; PSAT; SAT; ACT)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b="1" dirty="0" smtClean="0">
                <a:solidFill>
                  <a:srgbClr val="FF0000"/>
                </a:solidFill>
              </a:rPr>
              <a:t>Consolidate</a:t>
            </a:r>
          </a:p>
          <a:p>
            <a:pPr lvl="1"/>
            <a:r>
              <a:rPr lang="en-US" altLang="en-US" sz="2000" dirty="0" smtClean="0"/>
              <a:t>combine reading, language arts, and writing into a single measure to align to the standards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5867400"/>
            <a:ext cx="5181600" cy="8302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The Department </a:t>
            </a:r>
            <a:r>
              <a:rPr lang="en-US" sz="1600" dirty="0" smtClean="0">
                <a:solidFill>
                  <a:srgbClr val="0000FF"/>
                </a:solidFill>
              </a:rPr>
              <a:t>has worked with </a:t>
            </a:r>
            <a:r>
              <a:rPr lang="en-US" sz="1600" dirty="0">
                <a:solidFill>
                  <a:srgbClr val="0000FF"/>
                </a:solidFill>
              </a:rPr>
              <a:t>the University and Technical College Systems, as well as business and industry </a:t>
            </a:r>
            <a:r>
              <a:rPr lang="en-US" sz="1600" dirty="0" smtClean="0">
                <a:solidFill>
                  <a:srgbClr val="0000FF"/>
                </a:solidFill>
              </a:rPr>
              <a:t>representatives, </a:t>
            </a:r>
            <a:r>
              <a:rPr lang="en-US" sz="1600" dirty="0">
                <a:solidFill>
                  <a:srgbClr val="0000FF"/>
                </a:solidFill>
              </a:rPr>
              <a:t>to define college and career readiness.</a:t>
            </a:r>
          </a:p>
        </p:txBody>
      </p:sp>
    </p:spTree>
    <p:extLst>
      <p:ext uri="{BB962C8B-B14F-4D97-AF65-F5344CB8AC3E}">
        <p14:creationId xmlns:p14="http://schemas.microsoft.com/office/powerpoint/2010/main" val="15887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95053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8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123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9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184211"/>
              </p:ext>
            </p:extLst>
          </p:nvPr>
        </p:nvGraphicFramePr>
        <p:xfrm>
          <a:off x="637116" y="169015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2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644140"/>
              </p:ext>
            </p:extLst>
          </p:nvPr>
        </p:nvGraphicFramePr>
        <p:xfrm>
          <a:off x="637116" y="169015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899047"/>
              </p:ext>
            </p:extLst>
          </p:nvPr>
        </p:nvGraphicFramePr>
        <p:xfrm>
          <a:off x="637116" y="169015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52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2" y="302843"/>
            <a:ext cx="6316630" cy="1325563"/>
          </a:xfrm>
        </p:spPr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216491"/>
              </p:ext>
            </p:extLst>
          </p:nvPr>
        </p:nvGraphicFramePr>
        <p:xfrm>
          <a:off x="637116" y="169015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6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311968"/>
              </p:ext>
            </p:extLst>
          </p:nvPr>
        </p:nvGraphicFramePr>
        <p:xfrm>
          <a:off x="628650" y="1634068"/>
          <a:ext cx="7886700" cy="454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85401"/>
              </p:ext>
            </p:extLst>
          </p:nvPr>
        </p:nvGraphicFramePr>
        <p:xfrm>
          <a:off x="524933" y="1825625"/>
          <a:ext cx="799041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End-of-Grade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530381"/>
              </p:ext>
            </p:extLst>
          </p:nvPr>
        </p:nvGraphicFramePr>
        <p:xfrm>
          <a:off x="628650" y="1642533"/>
          <a:ext cx="7886700" cy="453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Survey:</a:t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End-of-Course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040612"/>
              </p:ext>
            </p:extLst>
          </p:nvPr>
        </p:nvGraphicFramePr>
        <p:xfrm>
          <a:off x="524933" y="1642533"/>
          <a:ext cx="7990417" cy="453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8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Grade 4 Reading:</a:t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CRCT vs NAEP</a:t>
            </a: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36" y="1752887"/>
            <a:ext cx="8136081" cy="450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4575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250889"/>
            <a:ext cx="6316630" cy="1325563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Scoring &amp; Reporting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669762"/>
            <a:ext cx="7886700" cy="3608820"/>
          </a:xfrm>
        </p:spPr>
        <p:txBody>
          <a:bodyPr/>
          <a:lstStyle/>
          <a:p>
            <a:r>
              <a:rPr lang="en-US" dirty="0" smtClean="0"/>
              <a:t>Scores will be issued in October</a:t>
            </a:r>
          </a:p>
          <a:p>
            <a:r>
              <a:rPr lang="en-US" dirty="0" smtClean="0"/>
              <a:t>Scores will consist of the following: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Scale Scores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Achievement Levels designating proficiency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For ELA, grade level reading determination and writing rubric scores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For other content areas, domain mastery signals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For embedded norm-referenced items, national percentile ranks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020" y="5501786"/>
            <a:ext cx="88776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Note:  It is anticipated that scoring and reporting will occur approximately two-weeks after receipt of student responses/answer documents beginning in 2015-2016.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30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230107"/>
            <a:ext cx="6380285" cy="1325563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Achievement Levels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82" y="1548245"/>
            <a:ext cx="8427027" cy="475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Beginning Learners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/>
              <a:t>do not yet demonstrate proficiency in the knowledge and skills</a:t>
            </a:r>
            <a:r>
              <a:rPr lang="en-US" sz="1800" dirty="0"/>
              <a:t> necessary at this grade level/course of learning, as specified in Georgia’s content standards.  The students </a:t>
            </a:r>
            <a:r>
              <a:rPr lang="en-US" sz="1800" i="1" dirty="0">
                <a:solidFill>
                  <a:srgbClr val="0033CC"/>
                </a:solidFill>
              </a:rPr>
              <a:t>need substantial academic support </a:t>
            </a:r>
            <a:r>
              <a:rPr lang="en-US" sz="1800" dirty="0"/>
              <a:t>to be prepared for the next grade level or course and to be on track for</a:t>
            </a:r>
            <a:r>
              <a:rPr lang="en-US" sz="1800" i="1" dirty="0"/>
              <a:t> </a:t>
            </a:r>
            <a:r>
              <a:rPr lang="en-US" sz="1800" dirty="0"/>
              <a:t>college and career readiness</a:t>
            </a:r>
            <a:r>
              <a:rPr lang="en-US" sz="1800" i="1" dirty="0" smtClean="0"/>
              <a:t>.</a:t>
            </a:r>
            <a:endParaRPr lang="en-US" sz="800" i="1" dirty="0" smtClean="0"/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Developing Learners </a:t>
            </a:r>
            <a:r>
              <a:rPr lang="en-US" sz="1800" b="1" dirty="0"/>
              <a:t>demonstrate partial proficiency in the knowledge and skills</a:t>
            </a:r>
            <a:r>
              <a:rPr lang="en-US" sz="1800" dirty="0"/>
              <a:t> necessary at this grade level/course of learning, as specified by in Georgia’s content standards.  The students </a:t>
            </a:r>
            <a:r>
              <a:rPr lang="en-US" sz="1800" i="1" dirty="0">
                <a:solidFill>
                  <a:srgbClr val="0033CC"/>
                </a:solidFill>
              </a:rPr>
              <a:t>need additional academic support </a:t>
            </a:r>
            <a:r>
              <a:rPr lang="en-US" sz="1800" dirty="0"/>
              <a:t>to be prepared for the next grade level or course and to be on track for</a:t>
            </a:r>
            <a:r>
              <a:rPr lang="en-US" sz="1800" i="1" dirty="0"/>
              <a:t> </a:t>
            </a:r>
            <a:r>
              <a:rPr lang="en-US" sz="1800" dirty="0"/>
              <a:t>college and career readiness</a:t>
            </a:r>
            <a:r>
              <a:rPr lang="en-US" sz="1800" i="1" dirty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Proficient </a:t>
            </a:r>
            <a:r>
              <a:rPr lang="en-US" sz="1800" b="1" dirty="0">
                <a:solidFill>
                  <a:srgbClr val="FF0000"/>
                </a:solidFill>
              </a:rPr>
              <a:t>Learners </a:t>
            </a:r>
            <a:r>
              <a:rPr lang="en-US" sz="1800" b="1" dirty="0"/>
              <a:t>demonstrate</a:t>
            </a:r>
            <a:r>
              <a:rPr lang="en-US" sz="1800" dirty="0"/>
              <a:t> </a:t>
            </a:r>
            <a:r>
              <a:rPr lang="en-US" sz="1800" b="1" dirty="0"/>
              <a:t>proficiency in the knowledge and skills</a:t>
            </a:r>
            <a:r>
              <a:rPr lang="en-US" sz="1800" dirty="0"/>
              <a:t> necessary at this grade level/course of learning, as specified in Georgia’s content standards. The students </a:t>
            </a:r>
            <a:r>
              <a:rPr lang="en-US" sz="1800" i="1" dirty="0">
                <a:solidFill>
                  <a:srgbClr val="0033CC"/>
                </a:solidFill>
              </a:rPr>
              <a:t>are prepared</a:t>
            </a:r>
            <a:r>
              <a:rPr lang="en-US" sz="1800" dirty="0"/>
              <a:t> for the next grade level or course and are on track for college and career readiness</a:t>
            </a:r>
            <a:r>
              <a:rPr lang="en-US" sz="1800" i="1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Distinguished Learners </a:t>
            </a:r>
            <a:r>
              <a:rPr lang="en-US" sz="1800" b="1" dirty="0"/>
              <a:t>demonstrate</a:t>
            </a:r>
            <a:r>
              <a:rPr lang="en-US" sz="1800" dirty="0"/>
              <a:t> </a:t>
            </a:r>
            <a:r>
              <a:rPr lang="en-US" sz="1800" b="1" dirty="0"/>
              <a:t>advanced proficiency in the knowledge and skills</a:t>
            </a:r>
            <a:r>
              <a:rPr lang="en-US" sz="1800" dirty="0"/>
              <a:t> necessary at this grade level/course of learning, as specified in Georgia’s content standards. The students </a:t>
            </a:r>
            <a:r>
              <a:rPr lang="en-US" sz="1800" i="1" dirty="0">
                <a:solidFill>
                  <a:srgbClr val="0033CC"/>
                </a:solidFill>
              </a:rPr>
              <a:t>are well prepared </a:t>
            </a:r>
            <a:r>
              <a:rPr lang="en-US" sz="1800" dirty="0"/>
              <a:t>for the next grade level or course and are well prepared for</a:t>
            </a:r>
            <a:r>
              <a:rPr lang="en-US" sz="1800" i="1" dirty="0"/>
              <a:t> </a:t>
            </a:r>
            <a:r>
              <a:rPr lang="en-US" sz="1800" dirty="0"/>
              <a:t>college and career readiness</a:t>
            </a:r>
            <a:r>
              <a:rPr lang="en-US" sz="1800" i="1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6779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ESEA Waiver Update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2545"/>
            <a:ext cx="7886700" cy="4514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Newly Approved:</a:t>
            </a:r>
          </a:p>
          <a:p>
            <a:r>
              <a:rPr lang="en-US" dirty="0" smtClean="0"/>
              <a:t>Middle school students who enroll in mathematics and/or science high school courses assessed by the EOC no longer have to take the grade-level EOG in the corresponding content area.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For example, Joe, a grade 8 student is enrolled in Algebra I rather than grade 8 math.  Joe takes the Algebra I EOC at the end of the course and does not take the grade 8 mathematics EOG.  Joe does take the grade 8 EOG in ELA, Science, and Social Studies.</a:t>
            </a:r>
          </a:p>
          <a:p>
            <a:r>
              <a:rPr lang="en-US" dirty="0" smtClean="0"/>
              <a:t>This flexibility is approved in mathematics and science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FIP:  Formative Instructional Practices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Foundation of Formative Instructional Practices</a:t>
            </a:r>
          </a:p>
          <a:p>
            <a:r>
              <a:rPr lang="en-US" dirty="0" smtClean="0"/>
              <a:t>Leading and Coaching</a:t>
            </a:r>
          </a:p>
          <a:p>
            <a:r>
              <a:rPr lang="en-US" dirty="0" smtClean="0"/>
              <a:t>FIP in Action</a:t>
            </a:r>
          </a:p>
          <a:p>
            <a:r>
              <a:rPr lang="en-US" dirty="0" smtClean="0"/>
              <a:t>Reaching Every Student</a:t>
            </a:r>
          </a:p>
          <a:p>
            <a:r>
              <a:rPr lang="en-US" dirty="0" smtClean="0"/>
              <a:t>Creating Clear Learning Targets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Designing Sound Assessments*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Implementing Evidence-Based Grading*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 marL="0" indent="0" algn="r"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*Available in Fall 2015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FIP: </a:t>
            </a:r>
            <a:r>
              <a:rPr lang="en-US" dirty="0" smtClean="0">
                <a:solidFill>
                  <a:srgbClr val="FF0000"/>
                </a:solidFill>
              </a:rPr>
              <a:t>Designing Sound Assessments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02439"/>
          </a:xfrm>
        </p:spPr>
        <p:txBody>
          <a:bodyPr>
            <a:normAutofit/>
          </a:bodyPr>
          <a:lstStyle/>
          <a:p>
            <a:r>
              <a:rPr lang="en-US" dirty="0" smtClean="0"/>
              <a:t>Creating and Using Rubrics</a:t>
            </a:r>
          </a:p>
          <a:p>
            <a:r>
              <a:rPr lang="en-US" dirty="0" smtClean="0"/>
              <a:t>Creating and Using Master Rubrics</a:t>
            </a:r>
          </a:p>
          <a:p>
            <a:r>
              <a:rPr lang="en-US" dirty="0" smtClean="0"/>
              <a:t>Creating and Using Assessment Blueprints</a:t>
            </a:r>
          </a:p>
          <a:p>
            <a:r>
              <a:rPr lang="en-US" dirty="0" smtClean="0"/>
              <a:t>Creating and Using Written Response Assessments</a:t>
            </a:r>
          </a:p>
          <a:p>
            <a:r>
              <a:rPr lang="en-US" dirty="0" smtClean="0"/>
              <a:t>Creating and Using Verbal Response Assessments</a:t>
            </a:r>
          </a:p>
          <a:p>
            <a:r>
              <a:rPr lang="en-US" dirty="0" smtClean="0"/>
              <a:t>Creating and Using Performance Assessments</a:t>
            </a:r>
          </a:p>
          <a:p>
            <a:r>
              <a:rPr lang="en-US" dirty="0" smtClean="0"/>
              <a:t>Creating and Using Selected Response Assessments</a:t>
            </a:r>
          </a:p>
          <a:p>
            <a:r>
              <a:rPr lang="en-US" dirty="0" smtClean="0"/>
              <a:t>Designing and Critiquing Sound Assessments:  Putting the Pieces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Grade </a:t>
            </a:r>
            <a:r>
              <a:rPr lang="en-US" dirty="0" smtClean="0">
                <a:solidFill>
                  <a:srgbClr val="0033CC"/>
                </a:solidFill>
              </a:rPr>
              <a:t>8 </a:t>
            </a:r>
            <a:r>
              <a:rPr lang="en-US" dirty="0">
                <a:solidFill>
                  <a:srgbClr val="0033CC"/>
                </a:solidFill>
              </a:rPr>
              <a:t>Reading: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CRCT vs NAEP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4" y="1825625"/>
            <a:ext cx="831272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3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Grade 4 </a:t>
            </a:r>
            <a:r>
              <a:rPr lang="en-US" dirty="0" smtClean="0">
                <a:solidFill>
                  <a:srgbClr val="0033CC"/>
                </a:solidFill>
              </a:rPr>
              <a:t>Mathematics:</a:t>
            </a: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CRCT vs NAEP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8" y="1825625"/>
            <a:ext cx="780357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85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Grade </a:t>
            </a:r>
            <a:r>
              <a:rPr lang="en-US" dirty="0" smtClean="0">
                <a:solidFill>
                  <a:srgbClr val="0033CC"/>
                </a:solidFill>
              </a:rPr>
              <a:t>8 Mathematics:</a:t>
            </a: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CRCT vs NAEP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5" y="1825625"/>
            <a:ext cx="808412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37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Georgia Milestones by the Numbers….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Online Administrations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Spring EOG:		~224,000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Winter EOC:		~130,000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Spring EOC:		~550,000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Feedback Surveys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EOG Online Students:	83,557 	192 districts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EOC Online Students:	13,007		199 districts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EOG/EOC Teachers:	16,446		175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2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Summary of Challenges Encountered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delays in syncing between Test Administration System (TAS) and Secure Testing Application (STA) </a:t>
            </a:r>
          </a:p>
          <a:p>
            <a:endParaRPr lang="en-US" dirty="0"/>
          </a:p>
          <a:p>
            <a:r>
              <a:rPr lang="en-US" dirty="0" smtClean="0"/>
              <a:t>Long delays and interruptions for students using screen reader 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409" y="4862670"/>
            <a:ext cx="7907481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 investigate the impact of these delays, a forensic analysis is being completed by an independent third party.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mode comparability study is also being conducted.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3785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B34819C3326640A5C369F682C5BCEC" ma:contentTypeVersion="3" ma:contentTypeDescription="Create a new document." ma:contentTypeScope="" ma:versionID="b4d03f235370e36574effe2eb9849c75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20a672bb-8554-40ed-8ef6-17ff2403b73b" targetNamespace="http://schemas.microsoft.com/office/2006/metadata/properties" ma:root="true" ma:fieldsID="dc85d28dfa76c5fff1f4bca85981001c" ns1:_="" ns2:_="" ns3:_="">
    <xsd:import namespace="http://schemas.microsoft.com/sharepoint/v3"/>
    <xsd:import namespace="1d496aed-39d0-4758-b3cf-4e4773287716"/>
    <xsd:import namespace="20a672bb-8554-40ed-8ef6-17ff2403b7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672bb-8554-40ed-8ef6-17ff2403b73b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812383B8-FDBA-42DE-9B28-EFCB3124A900}" ma:internalName="Page">
      <xsd:simpleType>
        <xsd:restriction base="dms:Lookup"/>
      </xsd:simpleType>
    </xsd:element>
    <xsd:element name="Page_x0020_SubHeader" ma:index="13" nillable="true" ma:displayName="Page SubHeader" ma:internalName="Page_x0020_SubHeade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age xmlns="20a672bb-8554-40ed-8ef6-17ff2403b73b" xsi:nil="true"/>
    <PublishingExpirationDate xmlns="http://schemas.microsoft.com/sharepoint/v3" xsi:nil="true"/>
    <Page_x0020_SubHeader xmlns="20a672bb-8554-40ed-8ef6-17ff2403b73b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F618D2-A9C5-4E95-A72F-6EB7BC1A781C}"/>
</file>

<file path=customXml/itemProps2.xml><?xml version="1.0" encoding="utf-8"?>
<ds:datastoreItem xmlns:ds="http://schemas.openxmlformats.org/officeDocument/2006/customXml" ds:itemID="{60938D00-402E-4633-9B1B-D45EE4F79B82}"/>
</file>

<file path=customXml/itemProps3.xml><?xml version="1.0" encoding="utf-8"?>
<ds:datastoreItem xmlns:ds="http://schemas.openxmlformats.org/officeDocument/2006/customXml" ds:itemID="{D0576EB1-1E4A-43C9-89D0-A1E03E81804D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1956</TotalTime>
  <Words>1502</Words>
  <Application>Microsoft Office PowerPoint</Application>
  <PresentationFormat>On-screen Show (4:3)</PresentationFormat>
  <Paragraphs>201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GaDOE-PowerPoint-WhiteTemplate</vt:lpstr>
      <vt:lpstr>PowerPoint Presentation</vt:lpstr>
      <vt:lpstr>Georgia Milestones</vt:lpstr>
      <vt:lpstr>Georgia Milestones</vt:lpstr>
      <vt:lpstr>Grade 4 Reading: CRCT vs NAEP</vt:lpstr>
      <vt:lpstr>Grade 8 Reading: CRCT vs NAEP</vt:lpstr>
      <vt:lpstr>Grade 4 Mathematics: CRCT vs NAEP</vt:lpstr>
      <vt:lpstr>Grade 8 Mathematics: CRCT vs NAEP</vt:lpstr>
      <vt:lpstr>Georgia Milestones by the Numbers….</vt:lpstr>
      <vt:lpstr>Summary of Challenges Encountered</vt:lpstr>
      <vt:lpstr>Summary of Feedback</vt:lpstr>
      <vt:lpstr>Important ‘Take-Aways’ from Rangefinding</vt:lpstr>
      <vt:lpstr>Teacher Comments from Rangefinding</vt:lpstr>
      <vt:lpstr>Results of Student Surveys for Georgia Milestones  Online Test Takers</vt:lpstr>
      <vt:lpstr>PowerPoint Presentation</vt:lpstr>
      <vt:lpstr>Student Survey: End-of-Grade</vt:lpstr>
      <vt:lpstr>Student Survey: End-of-Course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Student Survey: End-of-Grade</vt:lpstr>
      <vt:lpstr>Student Survey: End-of-Course</vt:lpstr>
      <vt:lpstr>Scoring &amp; Reporting</vt:lpstr>
      <vt:lpstr>Achievement Levels</vt:lpstr>
      <vt:lpstr>ESEA Waiver Update</vt:lpstr>
      <vt:lpstr>FIP:  Formative Instructional Practices</vt:lpstr>
      <vt:lpstr>FIP: Designing Sound Assessments</vt:lpstr>
    </vt:vector>
  </TitlesOfParts>
  <Company>GADOE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Milestones GAEL Summer 2015</dc:title>
  <dc:creator>Melodee Davis</dc:creator>
  <cp:lastModifiedBy>Tony</cp:lastModifiedBy>
  <cp:revision>59</cp:revision>
  <dcterms:created xsi:type="dcterms:W3CDTF">2015-02-02T18:45:42Z</dcterms:created>
  <dcterms:modified xsi:type="dcterms:W3CDTF">2015-07-18T10:37:20Z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0x01010098B34819C3326640A5C369F682C5BCEC</vt:lpwstr>
  </property>
</Properties>
</file>