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60.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5.xml" ContentType="application/vnd.openxmlformats-officedocument.presentationml.slideLayout+xml"/>
  <Override PartName="/ppt/notesSlides/notesSlide10.xml" ContentType="application/vnd.openxmlformats-officedocument.presentationml.notesSlide+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338" r:id="rId2"/>
    <p:sldId id="339" r:id="rId3"/>
    <p:sldId id="403" r:id="rId4"/>
    <p:sldId id="340" r:id="rId5"/>
    <p:sldId id="341" r:id="rId6"/>
    <p:sldId id="342" r:id="rId7"/>
    <p:sldId id="379" r:id="rId8"/>
    <p:sldId id="380" r:id="rId9"/>
    <p:sldId id="381" r:id="rId10"/>
    <p:sldId id="344" r:id="rId11"/>
    <p:sldId id="402" r:id="rId12"/>
    <p:sldId id="377" r:id="rId13"/>
    <p:sldId id="345" r:id="rId14"/>
    <p:sldId id="346" r:id="rId15"/>
    <p:sldId id="376" r:id="rId16"/>
    <p:sldId id="347" r:id="rId17"/>
    <p:sldId id="348" r:id="rId18"/>
    <p:sldId id="349" r:id="rId19"/>
    <p:sldId id="350" r:id="rId20"/>
    <p:sldId id="351" r:id="rId21"/>
    <p:sldId id="373" r:id="rId22"/>
    <p:sldId id="355" r:id="rId23"/>
    <p:sldId id="356" r:id="rId24"/>
    <p:sldId id="391" r:id="rId25"/>
    <p:sldId id="383" r:id="rId26"/>
    <p:sldId id="400" r:id="rId27"/>
    <p:sldId id="359" r:id="rId28"/>
    <p:sldId id="360" r:id="rId29"/>
    <p:sldId id="361" r:id="rId30"/>
    <p:sldId id="413" r:id="rId31"/>
    <p:sldId id="414" r:id="rId32"/>
    <p:sldId id="384" r:id="rId33"/>
    <p:sldId id="385" r:id="rId34"/>
    <p:sldId id="386" r:id="rId35"/>
    <p:sldId id="387" r:id="rId36"/>
    <p:sldId id="388" r:id="rId37"/>
    <p:sldId id="389" r:id="rId38"/>
    <p:sldId id="390" r:id="rId39"/>
    <p:sldId id="369" r:id="rId40"/>
    <p:sldId id="370" r:id="rId41"/>
    <p:sldId id="401" r:id="rId42"/>
    <p:sldId id="404" r:id="rId43"/>
    <p:sldId id="397" r:id="rId44"/>
    <p:sldId id="398" r:id="rId45"/>
    <p:sldId id="399" r:id="rId46"/>
    <p:sldId id="405" r:id="rId47"/>
    <p:sldId id="406" r:id="rId48"/>
    <p:sldId id="407" r:id="rId49"/>
    <p:sldId id="408" r:id="rId50"/>
    <p:sldId id="409" r:id="rId51"/>
    <p:sldId id="410" r:id="rId52"/>
    <p:sldId id="411" r:id="rId53"/>
    <p:sldId id="412" r:id="rId54"/>
    <p:sldId id="392" r:id="rId55"/>
    <p:sldId id="393" r:id="rId56"/>
    <p:sldId id="394" r:id="rId57"/>
    <p:sldId id="395" r:id="rId58"/>
    <p:sldId id="396" r:id="rId59"/>
    <p:sldId id="372" r:id="rId60"/>
    <p:sldId id="371" r:id="rId61"/>
  </p:sldIdLst>
  <p:sldSz cx="9144000" cy="6858000" type="screen4x3"/>
  <p:notesSz cx="6985000" cy="9271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48E"/>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handoutMaster" Target="handoutMasters/handoutMaster1.xml"/><Relationship Id="rId68"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5" tIns="46442" rIns="92885" bIns="46442"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956550" y="0"/>
            <a:ext cx="3026833" cy="463550"/>
          </a:xfrm>
          <a:prstGeom prst="rect">
            <a:avLst/>
          </a:prstGeom>
        </p:spPr>
        <p:txBody>
          <a:bodyPr vert="horz" lIns="92885" tIns="46442" rIns="92885" bIns="46442" rtlCol="0"/>
          <a:lstStyle>
            <a:lvl1pPr algn="r">
              <a:defRPr sz="1200">
                <a:latin typeface="Arial" charset="0"/>
              </a:defRPr>
            </a:lvl1pPr>
          </a:lstStyle>
          <a:p>
            <a:pPr>
              <a:defRPr/>
            </a:pPr>
            <a:fld id="{EEEDD08F-3B24-41EF-A232-E9134FED376F}" type="datetimeFigureOut">
              <a:rPr lang="en-US"/>
              <a:pPr>
                <a:defRPr/>
              </a:pPr>
              <a:t>9/3/2014</a:t>
            </a:fld>
            <a:endParaRPr lang="en-US"/>
          </a:p>
        </p:txBody>
      </p:sp>
      <p:sp>
        <p:nvSpPr>
          <p:cNvPr id="4" name="Footer Placeholder 3"/>
          <p:cNvSpPr>
            <a:spLocks noGrp="1"/>
          </p:cNvSpPr>
          <p:nvPr>
            <p:ph type="ftr" sz="quarter" idx="2"/>
          </p:nvPr>
        </p:nvSpPr>
        <p:spPr>
          <a:xfrm>
            <a:off x="0" y="8805841"/>
            <a:ext cx="3026833" cy="463550"/>
          </a:xfrm>
          <a:prstGeom prst="rect">
            <a:avLst/>
          </a:prstGeom>
        </p:spPr>
        <p:txBody>
          <a:bodyPr vert="horz" lIns="92885" tIns="46442" rIns="92885" bIns="46442"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56550" y="8805841"/>
            <a:ext cx="3026833" cy="463550"/>
          </a:xfrm>
          <a:prstGeom prst="rect">
            <a:avLst/>
          </a:prstGeom>
        </p:spPr>
        <p:txBody>
          <a:bodyPr vert="horz" lIns="92885" tIns="46442" rIns="92885" bIns="46442" rtlCol="0" anchor="b"/>
          <a:lstStyle>
            <a:lvl1pPr algn="r">
              <a:defRPr sz="1200">
                <a:latin typeface="Arial" charset="0"/>
              </a:defRPr>
            </a:lvl1pPr>
          </a:lstStyle>
          <a:p>
            <a:pPr>
              <a:defRPr/>
            </a:pPr>
            <a:fld id="{512933C1-73F0-4042-AB2B-F136FD886679}" type="slidenum">
              <a:rPr lang="en-US"/>
              <a:pPr>
                <a:defRPr/>
              </a:pPr>
              <a:t>‹#›</a:t>
            </a:fld>
            <a:endParaRPr lang="en-US"/>
          </a:p>
        </p:txBody>
      </p:sp>
    </p:spTree>
    <p:extLst>
      <p:ext uri="{BB962C8B-B14F-4D97-AF65-F5344CB8AC3E}">
        <p14:creationId xmlns:p14="http://schemas.microsoft.com/office/powerpoint/2010/main" val="664040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1148" tIns="45574" rIns="91148" bIns="45574"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56550" y="0"/>
            <a:ext cx="3026833" cy="463550"/>
          </a:xfrm>
          <a:prstGeom prst="rect">
            <a:avLst/>
          </a:prstGeom>
        </p:spPr>
        <p:txBody>
          <a:bodyPr vert="horz" lIns="91148" tIns="45574" rIns="91148" bIns="45574" rtlCol="0"/>
          <a:lstStyle>
            <a:lvl1pPr algn="r" fontAlgn="auto">
              <a:spcBef>
                <a:spcPts val="0"/>
              </a:spcBef>
              <a:spcAft>
                <a:spcPts val="0"/>
              </a:spcAft>
              <a:defRPr sz="1200">
                <a:latin typeface="+mn-lt"/>
              </a:defRPr>
            </a:lvl1pPr>
          </a:lstStyle>
          <a:p>
            <a:pPr>
              <a:defRPr/>
            </a:pPr>
            <a:fld id="{6BDD388F-5E00-4496-A3A8-9FDF198F1D9C}" type="datetimeFigureOut">
              <a:rPr lang="en-US"/>
              <a:pPr>
                <a:defRPr/>
              </a:pPr>
              <a:t>9/3/2014</a:t>
            </a:fld>
            <a:endParaRPr lang="en-US" dirty="0"/>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1148" tIns="45574" rIns="91148" bIns="45574" rtlCol="0" anchor="ctr"/>
          <a:lstStyle/>
          <a:p>
            <a:pPr lvl="0"/>
            <a:endParaRPr lang="en-US" noProof="0" dirty="0"/>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1148" tIns="45574" rIns="91148" bIns="4557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05841"/>
            <a:ext cx="3026833" cy="463550"/>
          </a:xfrm>
          <a:prstGeom prst="rect">
            <a:avLst/>
          </a:prstGeom>
        </p:spPr>
        <p:txBody>
          <a:bodyPr vert="horz" lIns="91148" tIns="45574" rIns="91148" bIns="45574"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56550" y="8805841"/>
            <a:ext cx="3026833" cy="463550"/>
          </a:xfrm>
          <a:prstGeom prst="rect">
            <a:avLst/>
          </a:prstGeom>
        </p:spPr>
        <p:txBody>
          <a:bodyPr vert="horz" lIns="91148" tIns="45574" rIns="91148" bIns="45574" rtlCol="0" anchor="b"/>
          <a:lstStyle>
            <a:lvl1pPr algn="r" fontAlgn="auto">
              <a:spcBef>
                <a:spcPts val="0"/>
              </a:spcBef>
              <a:spcAft>
                <a:spcPts val="0"/>
              </a:spcAft>
              <a:defRPr sz="1200">
                <a:latin typeface="+mn-lt"/>
              </a:defRPr>
            </a:lvl1pPr>
          </a:lstStyle>
          <a:p>
            <a:pPr>
              <a:defRPr/>
            </a:pPr>
            <a:fld id="{CCCE4659-8401-45E8-818B-B627479D4F3D}" type="slidenum">
              <a:rPr lang="en-US"/>
              <a:pPr>
                <a:defRPr/>
              </a:pPr>
              <a:t>‹#›</a:t>
            </a:fld>
            <a:endParaRPr lang="en-US" dirty="0"/>
          </a:p>
        </p:txBody>
      </p:sp>
    </p:spTree>
    <p:extLst>
      <p:ext uri="{BB962C8B-B14F-4D97-AF65-F5344CB8AC3E}">
        <p14:creationId xmlns:p14="http://schemas.microsoft.com/office/powerpoint/2010/main" val="22348553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083BB2F-9CF9-477E-8771-4560AE48C727}"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9070" fontAlgn="base">
              <a:spcBef>
                <a:spcPct val="0"/>
              </a:spcBef>
              <a:spcAft>
                <a:spcPct val="0"/>
              </a:spcAft>
              <a:defRPr/>
            </a:pPr>
            <a:fld id="{E253716D-56D9-4124-A9F1-0BBBF91D2C42}" type="slidenum">
              <a:rPr lang="en-US">
                <a:solidFill>
                  <a:srgbClr val="000000"/>
                </a:solidFill>
              </a:rPr>
              <a:pPr defTabSz="919070" fontAlgn="base">
                <a:spcBef>
                  <a:spcPct val="0"/>
                </a:spcBef>
                <a:spcAft>
                  <a:spcPct val="0"/>
                </a:spcAft>
                <a:defRPr/>
              </a:pPr>
              <a:t>42</a:t>
            </a:fld>
            <a:endParaRPr lang="en-US" dirty="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795AAE7F-D047-4AB0-84FE-CB0F4AF5470A}" type="slidenum">
              <a:rPr lang="en-US" smtClean="0"/>
              <a:pPr>
                <a:defRPr/>
              </a:pPr>
              <a:t>51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C3756D20-EF35-43B5-881B-7212B6C8597C}" type="slidenum">
              <a:rPr lang="en-US" smtClean="0"/>
              <a:pPr>
                <a:defRPr/>
              </a:pPr>
              <a:t>56</a:t>
            </a:fld>
            <a:endParaRPr lang="en-US" smtClean="0"/>
          </a:p>
        </p:txBody>
      </p:sp>
      <p:sp>
        <p:nvSpPr>
          <p:cNvPr id="44035" name="Rectangle 2"/>
          <p:cNvSpPr>
            <a:spLocks noGrp="1" noRot="1" noChangeAspect="1" noChangeArrowheads="1" noTextEdit="1"/>
          </p:cNvSpPr>
          <p:nvPr>
            <p:ph type="sldImg"/>
          </p:nvPr>
        </p:nvSpPr>
        <p:spPr bwMode="auto">
          <a:xfrm>
            <a:off x="1176338" y="695325"/>
            <a:ext cx="4637087" cy="3478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D0C5C64E-3A97-42C0-915C-78E7C22AB7EA}" type="slidenum">
              <a:rPr lang="en-US" smtClean="0"/>
              <a:pPr>
                <a:defRPr/>
              </a:pPr>
              <a:t>57</a:t>
            </a:fld>
            <a:endParaRPr lang="en-US" smtClean="0"/>
          </a:p>
        </p:txBody>
      </p:sp>
      <p:sp>
        <p:nvSpPr>
          <p:cNvPr id="45059" name="Rectangle 2"/>
          <p:cNvSpPr>
            <a:spLocks noGrp="1" noRot="1" noChangeAspect="1" noChangeArrowheads="1" noTextEdit="1"/>
          </p:cNvSpPr>
          <p:nvPr>
            <p:ph type="sldImg"/>
          </p:nvPr>
        </p:nvSpPr>
        <p:spPr bwMode="auto">
          <a:xfrm>
            <a:off x="1176338" y="695325"/>
            <a:ext cx="4637087" cy="3478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083BB2F-9CF9-477E-8771-4560AE48C727}"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B1CBB874-8E2A-4C57-9743-2B9CCA87AA7F}" type="slidenum">
              <a:rPr lang="en-US" smtClean="0"/>
              <a:pPr>
                <a:defRPr/>
              </a:pPr>
              <a:t>4</a:t>
            </a:fld>
            <a:endParaRPr lang="en-US" smtClean="0"/>
          </a:p>
        </p:txBody>
      </p:sp>
      <p:sp>
        <p:nvSpPr>
          <p:cNvPr id="39939" name="Rectangle 2"/>
          <p:cNvSpPr>
            <a:spLocks noGrp="1" noRot="1" noChangeAspect="1" noChangeArrowheads="1" noTextEdit="1"/>
          </p:cNvSpPr>
          <p:nvPr>
            <p:ph type="sldImg"/>
          </p:nvPr>
        </p:nvSpPr>
        <p:spPr bwMode="auto">
          <a:xfrm>
            <a:off x="1176338" y="695325"/>
            <a:ext cx="4637087" cy="3478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a:defRPr/>
            </a:pPr>
            <a:fld id="{9082A94F-BDE8-4E94-A1CF-867B75564688}" type="slidenum">
              <a:rPr lang="en-US" smtClean="0"/>
              <a:pPr>
                <a:defRPr/>
              </a:pPr>
              <a:t>10</a:t>
            </a:fld>
            <a:endParaRPr lang="en-US" smtClean="0"/>
          </a:p>
        </p:txBody>
      </p:sp>
      <p:sp>
        <p:nvSpPr>
          <p:cNvPr id="40963" name="Rectangle 2"/>
          <p:cNvSpPr>
            <a:spLocks noGrp="1" noRot="1" noChangeAspect="1" noChangeArrowheads="1" noTextEdit="1"/>
          </p:cNvSpPr>
          <p:nvPr>
            <p:ph type="sldImg"/>
          </p:nvPr>
        </p:nvSpPr>
        <p:spPr bwMode="auto">
          <a:xfrm>
            <a:off x="1176338" y="695325"/>
            <a:ext cx="4637087" cy="3478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a:defRPr/>
            </a:pPr>
            <a:fld id="{9082A94F-BDE8-4E94-A1CF-867B75564688}" type="slidenum">
              <a:rPr lang="en-US" smtClean="0"/>
              <a:pPr>
                <a:defRPr/>
              </a:pPr>
              <a:t>11</a:t>
            </a:fld>
            <a:endParaRPr lang="en-US" smtClean="0"/>
          </a:p>
        </p:txBody>
      </p:sp>
      <p:sp>
        <p:nvSpPr>
          <p:cNvPr id="40963" name="Rectangle 2"/>
          <p:cNvSpPr>
            <a:spLocks noGrp="1" noRot="1" noChangeAspect="1" noChangeArrowheads="1" noTextEdit="1"/>
          </p:cNvSpPr>
          <p:nvPr>
            <p:ph type="sldImg"/>
          </p:nvPr>
        </p:nvSpPr>
        <p:spPr bwMode="auto">
          <a:xfrm>
            <a:off x="1176338" y="695325"/>
            <a:ext cx="4637087" cy="3478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360B29EB-714E-4D62-98E3-B366988CEDBB}" type="slidenum">
              <a:rPr lang="en-US" smtClean="0"/>
              <a:pPr>
                <a:defRPr/>
              </a:pPr>
              <a:t>20</a:t>
            </a:fld>
            <a:endParaRPr lang="en-US" smtClean="0"/>
          </a:p>
        </p:txBody>
      </p:sp>
      <p:sp>
        <p:nvSpPr>
          <p:cNvPr id="41987" name="Rectangle 2"/>
          <p:cNvSpPr>
            <a:spLocks noGrp="1" noRot="1" noChangeAspect="1" noChangeArrowheads="1" noTextEdit="1"/>
          </p:cNvSpPr>
          <p:nvPr>
            <p:ph type="sldImg"/>
          </p:nvPr>
        </p:nvSpPr>
        <p:spPr bwMode="auto">
          <a:xfrm>
            <a:off x="1176338" y="695325"/>
            <a:ext cx="4637087" cy="3478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CE4659-8401-45E8-818B-B627479D4F3D}" type="slidenum">
              <a:rPr lang="en-US" smtClean="0"/>
              <a:pPr>
                <a:defRPr/>
              </a:pPr>
              <a:t>21</a:t>
            </a:fld>
            <a:endParaRPr lang="en-US" dirty="0"/>
          </a:p>
        </p:txBody>
      </p:sp>
    </p:spTree>
    <p:extLst>
      <p:ext uri="{BB962C8B-B14F-4D97-AF65-F5344CB8AC3E}">
        <p14:creationId xmlns:p14="http://schemas.microsoft.com/office/powerpoint/2010/main" val="3669988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8D5A5D5C-6630-4448-AF90-AD165A866C77}" type="slidenum">
              <a:rPr lang="en-US" smtClean="0"/>
              <a:pPr>
                <a:defRPr/>
              </a:pPr>
              <a:t>26</a:t>
            </a:fld>
            <a:endParaRPr lang="en-US" smtClean="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p>
            <a:pPr>
              <a:defRPr/>
            </a:pPr>
            <a:fld id="{F8FEC866-6975-42CD-8923-5BE8BBD19C53}" type="slidenum">
              <a:rPr lang="en-US" smtClean="0"/>
              <a:pPr>
                <a:defRPr/>
              </a:pPr>
              <a:t>31</a:t>
            </a:fld>
            <a:endParaRPr lang="en-US" dirty="0" smtClean="0"/>
          </a:p>
        </p:txBody>
      </p:sp>
      <p:sp>
        <p:nvSpPr>
          <p:cNvPr id="66563" name="Rectangle 2"/>
          <p:cNvSpPr>
            <a:spLocks noGrp="1" noRot="1" noChangeAspect="1" noChangeArrowheads="1" noTextEdit="1"/>
          </p:cNvSpPr>
          <p:nvPr>
            <p:ph type="sldImg"/>
          </p:nvPr>
        </p:nvSpPr>
        <p:spPr bwMode="auto">
          <a:xfrm>
            <a:off x="1176338" y="696913"/>
            <a:ext cx="4637087" cy="3478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AC48CF5-BC8A-4A1B-8D6C-AC95314385B8}" type="datetime1">
              <a:rPr lang="en-US"/>
              <a:pPr>
                <a:defRPr/>
              </a:pPr>
              <a:t>9/3/2014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340823EE-076F-4B76-A42F-666675906459}" type="slidenum">
              <a:rPr lang="en-US"/>
              <a:pPr>
                <a:defRPr/>
              </a:pPr>
              <a:t>‹#›</a:t>
            </a:fld>
            <a:endParaRPr lang="en-US" dirty="0"/>
          </a:p>
        </p:txBody>
      </p:sp>
    </p:spTree>
    <p:extLst>
      <p:ext uri="{BB962C8B-B14F-4D97-AF65-F5344CB8AC3E}">
        <p14:creationId xmlns:p14="http://schemas.microsoft.com/office/powerpoint/2010/main" val="4270844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30DC16-0555-46B6-96FC-DF9AB853E154}" type="datetime1">
              <a:rPr lang="en-US"/>
              <a:pPr>
                <a:defRPr/>
              </a:pPr>
              <a:t>9/3/2014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EC1A0D7F-38FD-41DE-BB36-AAF76581A3B5}" type="slidenum">
              <a:rPr lang="en-US"/>
              <a:pPr>
                <a:defRPr/>
              </a:pPr>
              <a:t>‹#›</a:t>
            </a:fld>
            <a:endParaRPr lang="en-US" dirty="0"/>
          </a:p>
        </p:txBody>
      </p:sp>
    </p:spTree>
    <p:extLst>
      <p:ext uri="{BB962C8B-B14F-4D97-AF65-F5344CB8AC3E}">
        <p14:creationId xmlns:p14="http://schemas.microsoft.com/office/powerpoint/2010/main" val="3377132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DED050-3F56-4C90-8CFD-255B78496553}" type="datetime1">
              <a:rPr lang="en-US"/>
              <a:pPr>
                <a:defRPr/>
              </a:pPr>
              <a:t>9/3/2014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CB26EBBA-2355-4305-A785-3F7ACD176493}" type="slidenum">
              <a:rPr lang="en-US"/>
              <a:pPr>
                <a:defRPr/>
              </a:pPr>
              <a:t>‹#›</a:t>
            </a:fld>
            <a:endParaRPr lang="en-US" dirty="0"/>
          </a:p>
        </p:txBody>
      </p:sp>
    </p:spTree>
    <p:extLst>
      <p:ext uri="{BB962C8B-B14F-4D97-AF65-F5344CB8AC3E}">
        <p14:creationId xmlns:p14="http://schemas.microsoft.com/office/powerpoint/2010/main" val="3225342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4097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4F19BA3-562B-4059-900C-6F4D3E3FE63F}" type="datetime1">
              <a:rPr lang="en-US"/>
              <a:pPr>
                <a:defRPr/>
              </a:pPr>
              <a:t>9/3/2014</a:t>
            </a:fld>
            <a:endParaRPr lang="en-US" dirty="0"/>
          </a:p>
        </p:txBody>
      </p:sp>
      <p:sp>
        <p:nvSpPr>
          <p:cNvPr id="5" name="Slide Number Placeholder 5"/>
          <p:cNvSpPr>
            <a:spLocks noGrp="1"/>
          </p:cNvSpPr>
          <p:nvPr>
            <p:ph type="sldNum" sz="quarter" idx="11"/>
          </p:nvPr>
        </p:nvSpPr>
        <p:spPr/>
        <p:txBody>
          <a:bodyPr/>
          <a:lstStyle>
            <a:lvl1pPr>
              <a:defRPr/>
            </a:lvl1pPr>
          </a:lstStyle>
          <a:p>
            <a:pPr>
              <a:defRPr/>
            </a:pPr>
            <a:fld id="{3AB14D22-313B-4DC6-A155-56DF094C6F80}" type="slidenum">
              <a:rPr lang="en-US"/>
              <a:pPr>
                <a:defRPr/>
              </a:pPr>
              <a:t>‹#›</a:t>
            </a:fld>
            <a:endParaRPr lang="en-US" dirty="0"/>
          </a:p>
        </p:txBody>
      </p:sp>
    </p:spTree>
    <p:extLst>
      <p:ext uri="{BB962C8B-B14F-4D97-AF65-F5344CB8AC3E}">
        <p14:creationId xmlns:p14="http://schemas.microsoft.com/office/powerpoint/2010/main" val="242050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D9A9E07-7D25-41FF-BEE5-79B2556C0863}" type="datetime1">
              <a:rPr lang="en-US"/>
              <a:pPr>
                <a:defRPr/>
              </a:pPr>
              <a:t>9/3/2014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92FA7FEA-6271-4CB3-8039-FC924D5A90FB}" type="slidenum">
              <a:rPr lang="en-US"/>
              <a:pPr>
                <a:defRPr/>
              </a:pPr>
              <a:t>‹#›</a:t>
            </a:fld>
            <a:endParaRPr lang="en-US" dirty="0"/>
          </a:p>
        </p:txBody>
      </p:sp>
    </p:spTree>
    <p:extLst>
      <p:ext uri="{BB962C8B-B14F-4D97-AF65-F5344CB8AC3E}">
        <p14:creationId xmlns:p14="http://schemas.microsoft.com/office/powerpoint/2010/main" val="669641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B2DB0D4-8027-4059-98A8-35E1CBB934B0}" type="datetime1">
              <a:rPr lang="en-US"/>
              <a:pPr>
                <a:defRPr/>
              </a:pPr>
              <a:t>9/3/2014</a:t>
            </a:fld>
            <a:endParaRPr lang="en-US" dirty="0"/>
          </a:p>
        </p:txBody>
      </p:sp>
      <p:sp>
        <p:nvSpPr>
          <p:cNvPr id="8" name="Slide Number Placeholder 5"/>
          <p:cNvSpPr>
            <a:spLocks noGrp="1"/>
          </p:cNvSpPr>
          <p:nvPr>
            <p:ph type="sldNum" sz="quarter" idx="11"/>
          </p:nvPr>
        </p:nvSpPr>
        <p:spPr/>
        <p:txBody>
          <a:bodyPr/>
          <a:lstStyle>
            <a:lvl1pPr>
              <a:defRPr/>
            </a:lvl1pPr>
          </a:lstStyle>
          <a:p>
            <a:pPr>
              <a:defRPr/>
            </a:pPr>
            <a:fld id="{2C684CCD-3AAF-4A24-A900-F32C259ACE05}" type="slidenum">
              <a:rPr lang="en-US"/>
              <a:pPr>
                <a:defRPr/>
              </a:pPr>
              <a:t>‹#›</a:t>
            </a:fld>
            <a:endParaRPr lang="en-US" dirty="0"/>
          </a:p>
        </p:txBody>
      </p:sp>
    </p:spTree>
    <p:extLst>
      <p:ext uri="{BB962C8B-B14F-4D97-AF65-F5344CB8AC3E}">
        <p14:creationId xmlns:p14="http://schemas.microsoft.com/office/powerpoint/2010/main" val="2901603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8CD9F1D-45BF-451C-8501-0807C0C98371}" type="datetime1">
              <a:rPr lang="en-US"/>
              <a:pPr>
                <a:defRPr/>
              </a:pPr>
              <a:t>9/3/2014</a:t>
            </a:fld>
            <a:endParaRPr lang="en-US" dirty="0"/>
          </a:p>
        </p:txBody>
      </p:sp>
      <p:sp>
        <p:nvSpPr>
          <p:cNvPr id="4" name="Slide Number Placeholder 5"/>
          <p:cNvSpPr>
            <a:spLocks noGrp="1"/>
          </p:cNvSpPr>
          <p:nvPr>
            <p:ph type="sldNum" sz="quarter" idx="11"/>
          </p:nvPr>
        </p:nvSpPr>
        <p:spPr/>
        <p:txBody>
          <a:bodyPr/>
          <a:lstStyle>
            <a:lvl1pPr>
              <a:defRPr/>
            </a:lvl1pPr>
          </a:lstStyle>
          <a:p>
            <a:pPr>
              <a:defRPr/>
            </a:pPr>
            <a:fld id="{29119702-9F4D-4F23-ACA5-1F6FAC75E6E9}" type="slidenum">
              <a:rPr lang="en-US"/>
              <a:pPr>
                <a:defRPr/>
              </a:pPr>
              <a:t>‹#›</a:t>
            </a:fld>
            <a:endParaRPr lang="en-US" dirty="0"/>
          </a:p>
        </p:txBody>
      </p:sp>
    </p:spTree>
    <p:extLst>
      <p:ext uri="{BB962C8B-B14F-4D97-AF65-F5344CB8AC3E}">
        <p14:creationId xmlns:p14="http://schemas.microsoft.com/office/powerpoint/2010/main" val="127918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0FC65F-8E9C-47A6-BD76-0503B8447C9B}" type="datetime1">
              <a:rPr lang="en-US"/>
              <a:pPr>
                <a:defRPr/>
              </a:pPr>
              <a:t>9/3/2014</a:t>
            </a:fld>
            <a:endParaRPr lang="en-US" dirty="0"/>
          </a:p>
        </p:txBody>
      </p:sp>
      <p:sp>
        <p:nvSpPr>
          <p:cNvPr id="3" name="Slide Number Placeholder 5"/>
          <p:cNvSpPr>
            <a:spLocks noGrp="1"/>
          </p:cNvSpPr>
          <p:nvPr>
            <p:ph type="sldNum" sz="quarter" idx="11"/>
          </p:nvPr>
        </p:nvSpPr>
        <p:spPr/>
        <p:txBody>
          <a:bodyPr/>
          <a:lstStyle>
            <a:lvl1pPr>
              <a:defRPr/>
            </a:lvl1pPr>
          </a:lstStyle>
          <a:p>
            <a:pPr>
              <a:defRPr/>
            </a:pPr>
            <a:fld id="{5682C1C3-E700-4B6D-BBFE-A3652781EC71}" type="slidenum">
              <a:rPr lang="en-US"/>
              <a:pPr>
                <a:defRPr/>
              </a:pPr>
              <a:t>‹#›</a:t>
            </a:fld>
            <a:endParaRPr lang="en-US" dirty="0"/>
          </a:p>
        </p:txBody>
      </p:sp>
    </p:spTree>
    <p:extLst>
      <p:ext uri="{BB962C8B-B14F-4D97-AF65-F5344CB8AC3E}">
        <p14:creationId xmlns:p14="http://schemas.microsoft.com/office/powerpoint/2010/main" val="3110811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41D6D2B-26E3-4205-B25B-302BDD27F228}" type="datetime1">
              <a:rPr lang="en-US"/>
              <a:pPr>
                <a:defRPr/>
              </a:pPr>
              <a:t>9/3/2014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96FD6F1A-5F78-4A09-9CE6-C7384A31322E}" type="slidenum">
              <a:rPr lang="en-US"/>
              <a:pPr>
                <a:defRPr/>
              </a:pPr>
              <a:t>‹#›</a:t>
            </a:fld>
            <a:endParaRPr lang="en-US" dirty="0"/>
          </a:p>
        </p:txBody>
      </p:sp>
    </p:spTree>
    <p:extLst>
      <p:ext uri="{BB962C8B-B14F-4D97-AF65-F5344CB8AC3E}">
        <p14:creationId xmlns:p14="http://schemas.microsoft.com/office/powerpoint/2010/main" val="1578963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374CEB9-C1BC-4737-8C27-44AF727A915C}" type="datetime1">
              <a:rPr lang="en-US"/>
              <a:pPr>
                <a:defRPr/>
              </a:pPr>
              <a:t>9/3/2014</a:t>
            </a:fld>
            <a:endParaRPr lang="en-US" dirty="0"/>
          </a:p>
        </p:txBody>
      </p:sp>
      <p:sp>
        <p:nvSpPr>
          <p:cNvPr id="6" name="Slide Number Placeholder 5"/>
          <p:cNvSpPr>
            <a:spLocks noGrp="1"/>
          </p:cNvSpPr>
          <p:nvPr>
            <p:ph type="sldNum" sz="quarter" idx="11"/>
          </p:nvPr>
        </p:nvSpPr>
        <p:spPr/>
        <p:txBody>
          <a:bodyPr/>
          <a:lstStyle>
            <a:lvl1pPr>
              <a:defRPr/>
            </a:lvl1pPr>
          </a:lstStyle>
          <a:p>
            <a:pPr>
              <a:defRPr/>
            </a:pPr>
            <a:fld id="{B64DAA32-563B-4B95-AAAA-815297B7973A}" type="slidenum">
              <a:rPr lang="en-US"/>
              <a:pPr>
                <a:defRPr/>
              </a:pPr>
              <a:t>‹#›</a:t>
            </a:fld>
            <a:endParaRPr lang="en-US" dirty="0"/>
          </a:p>
        </p:txBody>
      </p:sp>
    </p:spTree>
    <p:extLst>
      <p:ext uri="{BB962C8B-B14F-4D97-AF65-F5344CB8AC3E}">
        <p14:creationId xmlns:p14="http://schemas.microsoft.com/office/powerpoint/2010/main" val="661970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GaDOE_PPT_bg_charcoal.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934200" y="6356350"/>
            <a:ext cx="1066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7189FF66-DDB8-4850-AEAE-6D193AFD3741}" type="datetime1">
              <a:rPr lang="en-US"/>
              <a:pPr>
                <a:defRPr/>
              </a:pPr>
              <a:t>9/3/2014</a:t>
            </a:fld>
            <a:endParaRPr lang="en-US" dirty="0"/>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3E3DA737-9916-441F-AF0E-63461C3FE16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65" r:id="rId1"/>
    <p:sldLayoutId id="214748387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hf hdr="0" ftr="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as.elluminate.com/mr.jnlp?suid=M.79DA4D50A1CE07C05FBA302545BE30&amp;sid=2012003" TargetMode="External"/><Relationship Id="rId2" Type="http://schemas.openxmlformats.org/officeDocument/2006/relationships/hyperlink" Target="https://sas.elluminate.com/mr.jnlp?suid=M.C2E541A88EF7F779B3F61C819E6771&amp;sid=2012003" TargetMode="External"/><Relationship Id="rId1" Type="http://schemas.openxmlformats.org/officeDocument/2006/relationships/slideLayout" Target="../slideLayouts/slideLayout1.xml"/><Relationship Id="rId4" Type="http://schemas.openxmlformats.org/officeDocument/2006/relationships/hyperlink" Target="https://sas.elluminate.com/mr.jnlp?suid=M.47DFFDA76F275CF979B47B89D3491C&amp;sid=2012003"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gcap.tsars.uga.edu/material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gadoe.org/Curriculum-Instruction-and-Assessment/Assessment/Pages/Information-For-Educators.asp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Writing-Assessments.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jabarker@uga.edu"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portal.doe.k12.ga.us/login.aspx"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2" Type="http://schemas.openxmlformats.org/officeDocument/2006/relationships/hyperlink" Target="http://www.gapsc.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gadoe.org/ci_testing.aspx?PageReq=CITestingWA1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mailto:jgranade@uga.edu" TargetMode="External"/><Relationship Id="rId2" Type="http://schemas.openxmlformats.org/officeDocument/2006/relationships/hyperlink" Target="mailto:mhuneke@doe.k12.ga.u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762000" y="228600"/>
            <a:ext cx="7543800" cy="3352800"/>
          </a:xfrm>
        </p:spPr>
        <p:txBody>
          <a:bodyPr/>
          <a:lstStyle/>
          <a:p>
            <a:r>
              <a:rPr lang="en-US" sz="4800" dirty="0" smtClean="0"/>
              <a:t/>
            </a:r>
            <a:br>
              <a:rPr lang="en-US" sz="4800" dirty="0" smtClean="0"/>
            </a:br>
            <a:r>
              <a:rPr lang="en-US" sz="3200" dirty="0" smtClean="0"/>
              <a:t>Fall 2014 Pre-Administration Webinar</a:t>
            </a:r>
            <a:br>
              <a:rPr lang="en-US" sz="3200" dirty="0" smtClean="0"/>
            </a:br>
            <a:r>
              <a:rPr lang="en-US" sz="3200" dirty="0" smtClean="0"/>
              <a:t>Georgia High School Writing Test </a:t>
            </a:r>
            <a:br>
              <a:rPr lang="en-US" sz="3200" dirty="0" smtClean="0"/>
            </a:br>
            <a:r>
              <a:rPr lang="en-US" sz="3200" dirty="0" smtClean="0"/>
              <a:t>September 3 &amp; 4, 2014</a:t>
            </a:r>
            <a:br>
              <a:rPr lang="en-US" sz="3200" dirty="0" smtClean="0"/>
            </a:br>
            <a:r>
              <a:rPr lang="en-US" sz="1600" dirty="0" smtClean="0"/>
              <a:t/>
            </a:r>
            <a:br>
              <a:rPr lang="en-US" sz="1600" dirty="0" smtClean="0"/>
            </a:br>
            <a:r>
              <a:rPr lang="en-US" sz="1400" dirty="0" smtClean="0">
                <a:hlinkClick r:id="rId2"/>
              </a:rPr>
              <a:t>Recorded Session 9/3/14 Link</a:t>
            </a:r>
            <a:r>
              <a:rPr lang="en-US" sz="1400" dirty="0" smtClean="0"/>
              <a:t>        </a:t>
            </a:r>
            <a:r>
              <a:rPr lang="en-US" sz="1400" dirty="0" smtClean="0">
                <a:hlinkClick r:id="rId3"/>
              </a:rPr>
              <a:t>Recorded Session 9/4/14 Link</a:t>
            </a:r>
            <a:r>
              <a:rPr lang="en-US" sz="1600" dirty="0" smtClean="0">
                <a:hlinkClick r:id="rId4"/>
              </a:rPr>
              <a:t/>
            </a:r>
            <a:br>
              <a:rPr lang="en-US" sz="1600" dirty="0" smtClean="0">
                <a:hlinkClick r:id="rId4"/>
              </a:rPr>
            </a:br>
            <a:r>
              <a:rPr lang="en-US" sz="1600" dirty="0" smtClean="0">
                <a:hlinkClick r:id="rId4"/>
              </a:rPr>
              <a:t/>
            </a:r>
            <a:br>
              <a:rPr lang="en-US" sz="1600" dirty="0" smtClean="0">
                <a:hlinkClick r:id="rId4"/>
              </a:rPr>
            </a:br>
            <a:r>
              <a:rPr lang="en-US" sz="2400" dirty="0" smtClean="0"/>
              <a:t>Wednesday, September 24, 2014, Main Administration</a:t>
            </a:r>
            <a:br>
              <a:rPr lang="en-US" sz="2400" dirty="0" smtClean="0"/>
            </a:br>
            <a:r>
              <a:rPr lang="en-US" sz="2400" dirty="0" smtClean="0"/>
              <a:t>Thursday, September 25, 2014, Make-up Administration</a:t>
            </a:r>
            <a:r>
              <a:rPr lang="en-US" dirty="0" smtClean="0"/>
              <a:t/>
            </a:r>
            <a:br>
              <a:rPr lang="en-US" dirty="0" smtClean="0"/>
            </a:br>
            <a:endParaRPr lang="en-US" dirty="0" smtClean="0"/>
          </a:p>
        </p:txBody>
      </p:sp>
      <p:sp>
        <p:nvSpPr>
          <p:cNvPr id="3075" name="TextBox 5"/>
          <p:cNvSpPr txBox="1">
            <a:spLocks noChangeArrowheads="1"/>
          </p:cNvSpPr>
          <p:nvPr/>
        </p:nvSpPr>
        <p:spPr bwMode="auto">
          <a:xfrm>
            <a:off x="304800" y="3657600"/>
            <a:ext cx="85344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dirty="0">
                <a:solidFill>
                  <a:srgbClr val="0000FF"/>
                </a:solidFill>
              </a:rPr>
              <a:t>Webinar Etiquette</a:t>
            </a:r>
          </a:p>
          <a:p>
            <a:pPr algn="ctr" eaLnBrk="1" hangingPunct="1"/>
            <a:endParaRPr lang="en-US" sz="1200" dirty="0">
              <a:solidFill>
                <a:srgbClr val="0000FF"/>
              </a:solidFill>
            </a:endParaRPr>
          </a:p>
          <a:p>
            <a:pPr eaLnBrk="1" hangingPunct="1">
              <a:buFontTx/>
              <a:buChar char="•"/>
            </a:pPr>
            <a:r>
              <a:rPr lang="en-US" sz="1200" dirty="0"/>
              <a:t>Please use the Audio Setup Wizard in the Tools Menu to configure and  test your audio settings before the presentation begins.</a:t>
            </a:r>
          </a:p>
          <a:p>
            <a:pPr eaLnBrk="1" hangingPunct="1">
              <a:buFontTx/>
              <a:buChar char="•"/>
            </a:pPr>
            <a:r>
              <a:rPr lang="en-US" sz="1200" dirty="0"/>
              <a:t>To eliminate interference from background noise in your area, please leave the Talk Button on mute if you are not speaking.</a:t>
            </a:r>
          </a:p>
          <a:p>
            <a:pPr eaLnBrk="1" hangingPunct="1">
              <a:buFontTx/>
              <a:buChar char="•"/>
            </a:pPr>
            <a:r>
              <a:rPr lang="en-US" sz="1200" dirty="0"/>
              <a:t>Due to the number of participants, we request that questions be submitted via Chat.</a:t>
            </a:r>
          </a:p>
          <a:p>
            <a:pPr eaLnBrk="1" hangingPunct="1">
              <a:buFontTx/>
              <a:buChar char="•"/>
            </a:pPr>
            <a:r>
              <a:rPr lang="en-US" sz="1200" dirty="0"/>
              <a:t>You will receive a prompt to download this PowerPoint. You can also go to Window, File Transfer to download any files sent through this webinar.</a:t>
            </a:r>
          </a:p>
          <a:p>
            <a:pPr eaLnBrk="1" hangingPunct="1">
              <a:buFontTx/>
              <a:buChar char="•"/>
            </a:pPr>
            <a:r>
              <a:rPr lang="en-US" sz="1200" dirty="0"/>
              <a:t>Please log-in with your name and the name of your district beside it (e. g., Michael Huneke – </a:t>
            </a:r>
            <a:r>
              <a:rPr lang="en-US" sz="1200" dirty="0" err="1" smtClean="0"/>
              <a:t>GaDOE</a:t>
            </a:r>
            <a:r>
              <a:rPr lang="en-US" sz="1200" dirty="0" smtClean="0"/>
              <a:t>).  </a:t>
            </a:r>
            <a:r>
              <a:rPr lang="en-US" sz="1200" dirty="0"/>
              <a:t>If you have already logged-in, please place your name and district in the chat box.</a:t>
            </a:r>
            <a:endParaRPr lang="en-US" sz="1200" dirty="0">
              <a:solidFill>
                <a:srgbClr val="FF0000"/>
              </a:solidFill>
            </a:endParaRPr>
          </a:p>
          <a:p>
            <a:pPr eaLnBrk="1" hangingPunct="1">
              <a:buFont typeface="Arial" charset="0"/>
              <a:buChar char="•"/>
            </a:pPr>
            <a:endParaRPr lang="en-US" sz="1200" dirty="0"/>
          </a:p>
          <a:p>
            <a:pPr algn="ctr" eaLnBrk="1" hangingPunct="1"/>
            <a:r>
              <a:rPr lang="en-US" sz="1200" b="1" dirty="0">
                <a:solidFill>
                  <a:srgbClr val="FF0000"/>
                </a:solidFill>
                <a:latin typeface="Calibri" pitchFamily="34" charset="0"/>
              </a:rPr>
              <a:t>The timer above indicates when we will begin.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762000"/>
          </a:xfrm>
        </p:spPr>
        <p:txBody>
          <a:bodyPr/>
          <a:lstStyle/>
          <a:p>
            <a:pPr eaLnBrk="1" hangingPunct="1"/>
            <a:r>
              <a:rPr lang="en-US" dirty="0" smtClean="0"/>
              <a:t>GHSWT:  2014-2015</a:t>
            </a:r>
          </a:p>
        </p:txBody>
      </p:sp>
      <p:sp>
        <p:nvSpPr>
          <p:cNvPr id="9219" name="Rectangle 3"/>
          <p:cNvSpPr>
            <a:spLocks noGrp="1" noChangeArrowheads="1"/>
          </p:cNvSpPr>
          <p:nvPr>
            <p:ph type="body" idx="1"/>
          </p:nvPr>
        </p:nvSpPr>
        <p:spPr>
          <a:xfrm>
            <a:off x="152400" y="685800"/>
            <a:ext cx="8915400" cy="4876800"/>
          </a:xfrm>
        </p:spPr>
        <p:txBody>
          <a:bodyPr/>
          <a:lstStyle/>
          <a:p>
            <a:pPr eaLnBrk="1" hangingPunct="1">
              <a:lnSpc>
                <a:spcPct val="90000"/>
              </a:lnSpc>
              <a:buFontTx/>
              <a:buNone/>
            </a:pPr>
            <a:r>
              <a:rPr lang="en-US" sz="2000" dirty="0" smtClean="0"/>
              <a:t>Who should take the Fall (Main) administration?</a:t>
            </a:r>
          </a:p>
          <a:p>
            <a:pPr eaLnBrk="1" hangingPunct="1">
              <a:lnSpc>
                <a:spcPct val="90000"/>
              </a:lnSpc>
              <a:buFontTx/>
              <a:buNone/>
            </a:pPr>
            <a:endParaRPr lang="en-US" sz="1200" dirty="0" smtClean="0"/>
          </a:p>
          <a:p>
            <a:pPr lvl="1" eaLnBrk="1" hangingPunct="1"/>
            <a:r>
              <a:rPr lang="en-US" sz="2000" dirty="0" smtClean="0"/>
              <a:t>All 11</a:t>
            </a:r>
            <a:r>
              <a:rPr lang="en-US" sz="2000" baseline="30000" dirty="0" smtClean="0"/>
              <a:t>th</a:t>
            </a:r>
            <a:r>
              <a:rPr lang="en-US" sz="2000" dirty="0" smtClean="0"/>
              <a:t> grade students (GPS)</a:t>
            </a:r>
          </a:p>
          <a:p>
            <a:pPr lvl="1" eaLnBrk="1" hangingPunct="1"/>
            <a:r>
              <a:rPr lang="en-US" sz="2000" dirty="0" smtClean="0"/>
              <a:t>Students who have taken but not passed the test (GPS or QCC)</a:t>
            </a:r>
          </a:p>
          <a:p>
            <a:pPr lvl="1" eaLnBrk="1" hangingPunct="1"/>
            <a:r>
              <a:rPr lang="en-US" sz="2000" dirty="0" smtClean="0"/>
              <a:t>Twelfth grade students new to the school/system who have not tested (GPS)</a:t>
            </a:r>
          </a:p>
          <a:p>
            <a:pPr lvl="1" eaLnBrk="1" hangingPunct="1"/>
            <a:r>
              <a:rPr lang="en-US" sz="2000" dirty="0" smtClean="0"/>
              <a:t>Students who have left school with a Certificate or Special Education diploma (GPS or QCC)</a:t>
            </a:r>
          </a:p>
          <a:p>
            <a:pPr eaLnBrk="1" hangingPunct="1">
              <a:lnSpc>
                <a:spcPct val="90000"/>
              </a:lnSpc>
              <a:buFont typeface="Arial" charset="0"/>
              <a:buNone/>
            </a:pPr>
            <a:endParaRPr lang="en-US" sz="1000" dirty="0" smtClean="0"/>
          </a:p>
          <a:p>
            <a:pPr eaLnBrk="1" hangingPunct="1">
              <a:lnSpc>
                <a:spcPct val="90000"/>
              </a:lnSpc>
              <a:buFont typeface="Arial" charset="0"/>
              <a:buNone/>
            </a:pPr>
            <a:r>
              <a:rPr lang="en-US" sz="2000" dirty="0" smtClean="0"/>
              <a:t>PLEASE NOTE:   Students who are not classified as eleventh graders, but who meet specific criteria are eligible to take the GHSWT in their third year of enrollment for the fall assessment window.</a:t>
            </a:r>
          </a:p>
          <a:p>
            <a:pPr eaLnBrk="1" hangingPunct="1">
              <a:lnSpc>
                <a:spcPct val="90000"/>
              </a:lnSpc>
              <a:buNone/>
            </a:pPr>
            <a:endParaRPr lang="en-US" sz="1200" dirty="0" smtClean="0"/>
          </a:p>
          <a:p>
            <a:pPr eaLnBrk="1" hangingPunct="1">
              <a:lnSpc>
                <a:spcPct val="90000"/>
              </a:lnSpc>
              <a:buNone/>
            </a:pPr>
            <a:r>
              <a:rPr lang="en-US" sz="1200" dirty="0" smtClean="0"/>
              <a:t>This </a:t>
            </a:r>
            <a:r>
              <a:rPr lang="en-US" sz="1200" dirty="0"/>
              <a:t>includes students who:</a:t>
            </a:r>
            <a:endParaRPr lang="en-US" sz="1200" dirty="0" smtClean="0"/>
          </a:p>
          <a:p>
            <a:pPr marL="400050" lvl="1" indent="0">
              <a:buNone/>
            </a:pPr>
            <a:r>
              <a:rPr lang="en-US" sz="1200" dirty="0" smtClean="0"/>
              <a:t>(</a:t>
            </a:r>
            <a:r>
              <a:rPr lang="en-US" sz="1200" dirty="0"/>
              <a:t>1) have accumulated at least nine Carnegie units (or twelve Carnegie units if the school is operating on a block schedule in which students may earn up to eight units per year) or 135 quarter hours, </a:t>
            </a:r>
            <a:r>
              <a:rPr lang="en-US" sz="1200" b="1" u="sng" dirty="0"/>
              <a:t>and</a:t>
            </a:r>
            <a:r>
              <a:rPr lang="en-US" sz="1200" dirty="0"/>
              <a:t> </a:t>
            </a:r>
          </a:p>
          <a:p>
            <a:pPr marL="400050" lvl="1" indent="0">
              <a:buNone/>
            </a:pPr>
            <a:r>
              <a:rPr lang="en-US" sz="1200" dirty="0" smtClean="0"/>
              <a:t>(</a:t>
            </a:r>
            <a:r>
              <a:rPr lang="en-US" sz="1200" dirty="0"/>
              <a:t>2) have not achieved a passing score on the graduation assessments.  </a:t>
            </a:r>
            <a:endParaRPr lang="en-US" sz="1200" dirty="0" smtClean="0"/>
          </a:p>
          <a:p>
            <a:endParaRPr lang="en-US" sz="1200" dirty="0"/>
          </a:p>
          <a:p>
            <a:pPr lvl="1"/>
            <a:r>
              <a:rPr lang="en-US" sz="1200" dirty="0" smtClean="0"/>
              <a:t>If </a:t>
            </a:r>
            <a:r>
              <a:rPr lang="en-US" sz="1200" dirty="0"/>
              <a:t>these students present themselves for testing, they must be tested.  </a:t>
            </a:r>
          </a:p>
          <a:p>
            <a:pPr lvl="1"/>
            <a:r>
              <a:rPr lang="en-US" sz="1200" dirty="0"/>
              <a:t>These students are not required to test until they are classified as eleventh grade students; however, if they do not take advantage of the third year opportunity, they may have to wait </a:t>
            </a:r>
            <a:r>
              <a:rPr lang="en-US" sz="1200" b="1" u="sng" dirty="0"/>
              <a:t>until the </a:t>
            </a:r>
            <a:r>
              <a:rPr lang="en-US" sz="1200" b="1" u="sng" dirty="0" smtClean="0"/>
              <a:t>fall </a:t>
            </a:r>
            <a:r>
              <a:rPr lang="en-US" sz="1200" b="1" u="sng" dirty="0"/>
              <a:t>administration</a:t>
            </a:r>
            <a:r>
              <a:rPr lang="en-US" sz="1200" b="1" dirty="0"/>
              <a:t> </a:t>
            </a:r>
            <a:r>
              <a:rPr lang="en-US" sz="1200" dirty="0"/>
              <a:t>of the following year to begin testing. </a:t>
            </a:r>
          </a:p>
          <a:p>
            <a:pPr lvl="1" eaLnBrk="1" hangingPunct="1">
              <a:lnSpc>
                <a:spcPct val="90000"/>
              </a:lnSpc>
            </a:pPr>
            <a:endParaRPr lang="en-US" sz="2600"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762000"/>
          </a:xfrm>
        </p:spPr>
        <p:txBody>
          <a:bodyPr/>
          <a:lstStyle/>
          <a:p>
            <a:pPr eaLnBrk="1" hangingPunct="1"/>
            <a:r>
              <a:rPr lang="en-US" dirty="0" smtClean="0"/>
              <a:t>GHSWT:  2014-2015</a:t>
            </a:r>
          </a:p>
        </p:txBody>
      </p:sp>
      <p:sp>
        <p:nvSpPr>
          <p:cNvPr id="9219" name="Rectangle 3"/>
          <p:cNvSpPr>
            <a:spLocks noGrp="1" noChangeArrowheads="1"/>
          </p:cNvSpPr>
          <p:nvPr>
            <p:ph type="body" idx="1"/>
          </p:nvPr>
        </p:nvSpPr>
        <p:spPr>
          <a:xfrm>
            <a:off x="152400" y="685800"/>
            <a:ext cx="8839200" cy="4876800"/>
          </a:xfrm>
        </p:spPr>
        <p:txBody>
          <a:bodyPr/>
          <a:lstStyle/>
          <a:p>
            <a:pPr eaLnBrk="1" hangingPunct="1">
              <a:lnSpc>
                <a:spcPct val="90000"/>
              </a:lnSpc>
              <a:buFontTx/>
              <a:buNone/>
            </a:pPr>
            <a:r>
              <a:rPr lang="en-US" sz="2000" dirty="0" smtClean="0"/>
              <a:t>Who should take the Spring and Summer administrations?</a:t>
            </a:r>
          </a:p>
          <a:p>
            <a:pPr eaLnBrk="1" hangingPunct="1">
              <a:lnSpc>
                <a:spcPct val="90000"/>
              </a:lnSpc>
              <a:buFontTx/>
              <a:buNone/>
            </a:pPr>
            <a:endParaRPr lang="en-US" sz="1200" dirty="0" smtClean="0"/>
          </a:p>
          <a:p>
            <a:pPr lvl="1" eaLnBrk="1" hangingPunct="1"/>
            <a:r>
              <a:rPr lang="en-US" sz="2000" dirty="0" smtClean="0"/>
              <a:t>All 11</a:t>
            </a:r>
            <a:r>
              <a:rPr lang="en-US" sz="2000" baseline="30000" dirty="0" smtClean="0"/>
              <a:t>th</a:t>
            </a:r>
            <a:r>
              <a:rPr lang="en-US" sz="2000" dirty="0" smtClean="0"/>
              <a:t> grade students who enrolled after the Fall administration (GPS)</a:t>
            </a:r>
          </a:p>
          <a:p>
            <a:pPr lvl="1" eaLnBrk="1" hangingPunct="1"/>
            <a:r>
              <a:rPr lang="en-US" sz="2000" dirty="0" smtClean="0"/>
              <a:t>Students who have taken but not passed the test (GPS or QCC)</a:t>
            </a:r>
          </a:p>
          <a:p>
            <a:pPr lvl="1" eaLnBrk="1" hangingPunct="1"/>
            <a:r>
              <a:rPr lang="en-US" sz="2000" dirty="0" smtClean="0"/>
              <a:t>Twelfth grade students new to the school/system who have not tested (GPS)</a:t>
            </a:r>
          </a:p>
          <a:p>
            <a:pPr lvl="1" eaLnBrk="1" hangingPunct="1"/>
            <a:r>
              <a:rPr lang="en-US" sz="2000" dirty="0" smtClean="0"/>
              <a:t>Students who have left school with a Certificate or Special Education diploma (GPS or QCC)</a:t>
            </a:r>
          </a:p>
          <a:p>
            <a:pPr eaLnBrk="1" hangingPunct="1">
              <a:lnSpc>
                <a:spcPct val="90000"/>
              </a:lnSpc>
              <a:buFont typeface="Arial" charset="0"/>
              <a:buNone/>
            </a:pPr>
            <a:endParaRPr lang="en-US" sz="2600" dirty="0"/>
          </a:p>
          <a:p>
            <a:pPr eaLnBrk="1" hangingPunct="1">
              <a:lnSpc>
                <a:spcPct val="90000"/>
              </a:lnSpc>
              <a:buFont typeface="Arial" charset="0"/>
              <a:buNone/>
            </a:pPr>
            <a:r>
              <a:rPr lang="en-US" sz="2000" dirty="0" smtClean="0"/>
              <a:t>From the Retest Manuals (page 6)</a:t>
            </a:r>
          </a:p>
          <a:p>
            <a:pPr lvl="1" eaLnBrk="1" hangingPunct="1">
              <a:lnSpc>
                <a:spcPct val="90000"/>
              </a:lnSpc>
            </a:pPr>
            <a:r>
              <a:rPr lang="en-US" sz="1800" i="1" dirty="0"/>
              <a:t>It is expected that the System Test Coordinator will have implemented </a:t>
            </a:r>
            <a:r>
              <a:rPr lang="en-US" sz="1800" i="1" dirty="0" smtClean="0"/>
              <a:t>preregistration procedures </a:t>
            </a:r>
            <a:r>
              <a:rPr lang="en-US" sz="1800" i="1" dirty="0"/>
              <a:t>for all </a:t>
            </a:r>
            <a:r>
              <a:rPr lang="en-US" sz="1800" i="1" dirty="0" err="1"/>
              <a:t>retesters</a:t>
            </a:r>
            <a:r>
              <a:rPr lang="en-US" sz="1800" i="1" dirty="0"/>
              <a:t>. This administration of the GHSWT is for students who </a:t>
            </a:r>
            <a:r>
              <a:rPr lang="en-US" sz="1800" i="1" dirty="0" smtClean="0"/>
              <a:t>have failed </a:t>
            </a:r>
            <a:r>
              <a:rPr lang="en-US" sz="1800" i="1" dirty="0"/>
              <a:t>previous administrations of the GHSWT, and for 11th and 12th graders </a:t>
            </a:r>
            <a:r>
              <a:rPr lang="en-US" sz="1800" i="1" dirty="0" smtClean="0"/>
              <a:t>who enrolled </a:t>
            </a:r>
            <a:r>
              <a:rPr lang="en-US" sz="1800" i="1" dirty="0"/>
              <a:t>after the fall administration of the GHSWT. Students who took the GHSWT </a:t>
            </a:r>
            <a:r>
              <a:rPr lang="en-US" sz="1800" i="1" dirty="0" smtClean="0"/>
              <a:t>as 11th </a:t>
            </a:r>
            <a:r>
              <a:rPr lang="en-US" sz="1800" i="1" dirty="0"/>
              <a:t>graders in the 2006-07 school year or earlier who were instructed and assessed on </a:t>
            </a:r>
            <a:r>
              <a:rPr lang="en-US" sz="1800" i="1" dirty="0" smtClean="0"/>
              <a:t>the QCC </a:t>
            </a:r>
            <a:r>
              <a:rPr lang="en-US" sz="1800" i="1" dirty="0"/>
              <a:t>will retest on a QCC version of the test.</a:t>
            </a:r>
            <a:endParaRPr lang="en-US" sz="1800" i="1" dirty="0" smtClean="0"/>
          </a:p>
        </p:txBody>
      </p:sp>
    </p:spTree>
    <p:extLst>
      <p:ext uri="{BB962C8B-B14F-4D97-AF65-F5344CB8AC3E}">
        <p14:creationId xmlns:p14="http://schemas.microsoft.com/office/powerpoint/2010/main" val="138550550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a:noFill/>
        </p:spPr>
        <p:txBody>
          <a:bodyPr/>
          <a:lstStyle/>
          <a:p>
            <a:r>
              <a:rPr lang="en-US" dirty="0" smtClean="0"/>
              <a:t>Registration Process</a:t>
            </a:r>
            <a:endParaRPr lang="en-US" dirty="0"/>
          </a:p>
        </p:txBody>
      </p:sp>
      <p:sp>
        <p:nvSpPr>
          <p:cNvPr id="3" name="Content Placeholder 2"/>
          <p:cNvSpPr>
            <a:spLocks noGrp="1"/>
          </p:cNvSpPr>
          <p:nvPr>
            <p:ph idx="1"/>
          </p:nvPr>
        </p:nvSpPr>
        <p:spPr>
          <a:xfrm>
            <a:off x="228600" y="990600"/>
            <a:ext cx="8686800" cy="1905000"/>
          </a:xfrm>
        </p:spPr>
        <p:txBody>
          <a:bodyPr/>
          <a:lstStyle/>
          <a:p>
            <a:pPr marL="0" indent="0">
              <a:buNone/>
            </a:pPr>
            <a:r>
              <a:rPr lang="en-US" sz="2800" dirty="0"/>
              <a:t>Please note </a:t>
            </a:r>
            <a:r>
              <a:rPr lang="en-US" sz="2800" dirty="0" smtClean="0"/>
              <a:t>the </a:t>
            </a:r>
            <a:r>
              <a:rPr lang="en-US" sz="2800" dirty="0"/>
              <a:t>GaDOE webpage to help with the registration process in your school system.  If your system has not implemented a pre-registration process, your system should to do so as soon as possible. </a:t>
            </a:r>
            <a:endParaRPr lang="en-US" sz="2800" dirty="0" smtClean="0"/>
          </a:p>
          <a:p>
            <a:pPr marL="342900" lvl="1" indent="-342900"/>
            <a:r>
              <a:rPr lang="en-US" sz="2000" dirty="0" smtClean="0"/>
              <a:t>State </a:t>
            </a:r>
            <a:r>
              <a:rPr lang="en-US" sz="2000" dirty="0"/>
              <a:t>Board rule (160-3-1-.07) requires that districts/schools have a pre-registration process for the GHSGT and GHSWT for those wanting to retest at the next administration window. </a:t>
            </a:r>
            <a:r>
              <a:rPr lang="en-US" sz="1200" i="1" dirty="0"/>
              <a:t>(this is not new)</a:t>
            </a:r>
            <a:endParaRPr lang="en-US" sz="1200" dirty="0"/>
          </a:p>
          <a:p>
            <a:pPr marL="0" indent="0">
              <a:buNone/>
            </a:pP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85211"/>
            <a:ext cx="7239000" cy="2960670"/>
          </a:xfrm>
          <a:prstGeom prst="rect">
            <a:avLst/>
          </a:prstGeom>
          <a:noFill/>
          <a:ln w="28575">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78362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52400"/>
            <a:ext cx="8229600" cy="1143000"/>
          </a:xfrm>
        </p:spPr>
        <p:txBody>
          <a:bodyPr/>
          <a:lstStyle/>
          <a:p>
            <a:r>
              <a:rPr lang="en-US" dirty="0" smtClean="0"/>
              <a:t>Materials to be Received</a:t>
            </a:r>
          </a:p>
        </p:txBody>
      </p:sp>
      <p:sp>
        <p:nvSpPr>
          <p:cNvPr id="10243" name="Content Placeholder 2"/>
          <p:cNvSpPr>
            <a:spLocks noGrp="1"/>
          </p:cNvSpPr>
          <p:nvPr>
            <p:ph idx="1"/>
          </p:nvPr>
        </p:nvSpPr>
        <p:spPr>
          <a:xfrm>
            <a:off x="152400" y="1219200"/>
            <a:ext cx="8839200" cy="4724399"/>
          </a:xfrm>
        </p:spPr>
        <p:txBody>
          <a:bodyPr/>
          <a:lstStyle/>
          <a:p>
            <a:r>
              <a:rPr lang="en-US" sz="2800" dirty="0" smtClean="0"/>
              <a:t>Class packs include writing topic pages, planning/prewriting, and drafting pages in shrink wrap packages of 25 and 5.</a:t>
            </a:r>
          </a:p>
          <a:p>
            <a:r>
              <a:rPr lang="en-US" sz="2800" dirty="0" smtClean="0"/>
              <a:t>Answer documents are packaged separately.</a:t>
            </a:r>
          </a:p>
          <a:p>
            <a:r>
              <a:rPr lang="en-US" sz="2800" dirty="0" smtClean="0"/>
              <a:t>Schools will receive a 10% overage and there will be no system overage.</a:t>
            </a:r>
          </a:p>
          <a:p>
            <a:r>
              <a:rPr lang="en-US" sz="2800" dirty="0" smtClean="0"/>
              <a:t>Different colored paper is used to denote</a:t>
            </a:r>
          </a:p>
          <a:p>
            <a:pPr lvl="1"/>
            <a:r>
              <a:rPr lang="en-US" sz="2400" dirty="0" smtClean="0"/>
              <a:t>GPS Main administration prompt (Lavender)</a:t>
            </a:r>
          </a:p>
          <a:p>
            <a:pPr lvl="1"/>
            <a:r>
              <a:rPr lang="en-US" sz="2400" dirty="0" smtClean="0"/>
              <a:t>GPS Make-up prompt (Yellow)</a:t>
            </a:r>
          </a:p>
          <a:p>
            <a:pPr lvl="1"/>
            <a:r>
              <a:rPr lang="en-US" sz="2400" dirty="0" smtClean="0"/>
              <a:t>QCC-prompt (White)</a:t>
            </a:r>
          </a:p>
        </p:txBody>
      </p:sp>
      <p:sp>
        <p:nvSpPr>
          <p:cNvPr id="5" name="Slide Number Placeholder 4"/>
          <p:cNvSpPr>
            <a:spLocks noGrp="1"/>
          </p:cNvSpPr>
          <p:nvPr>
            <p:ph type="sldNum" sz="quarter" idx="4294967295"/>
          </p:nvPr>
        </p:nvSpPr>
        <p:spPr>
          <a:xfrm>
            <a:off x="6426200" y="6356350"/>
            <a:ext cx="838200" cy="365125"/>
          </a:xfrm>
        </p:spPr>
        <p:txBody>
          <a:bodyPr/>
          <a:lstStyle/>
          <a:p>
            <a:pPr>
              <a:defRPr/>
            </a:pPr>
            <a:fld id="{4AA9FE57-50A2-43FB-A9CF-2031FC300F75}"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0"/>
            <a:ext cx="8229600" cy="1143000"/>
          </a:xfrm>
        </p:spPr>
        <p:txBody>
          <a:bodyPr/>
          <a:lstStyle/>
          <a:p>
            <a:r>
              <a:rPr lang="en-US" smtClean="0"/>
              <a:t>Materials to be Received</a:t>
            </a:r>
          </a:p>
        </p:txBody>
      </p:sp>
      <p:sp>
        <p:nvSpPr>
          <p:cNvPr id="11267" name="Content Placeholder 2"/>
          <p:cNvSpPr>
            <a:spLocks noGrp="1"/>
          </p:cNvSpPr>
          <p:nvPr>
            <p:ph idx="1"/>
          </p:nvPr>
        </p:nvSpPr>
        <p:spPr>
          <a:xfrm>
            <a:off x="228600" y="990600"/>
            <a:ext cx="8763000" cy="4068763"/>
          </a:xfrm>
        </p:spPr>
        <p:txBody>
          <a:bodyPr/>
          <a:lstStyle/>
          <a:p>
            <a:r>
              <a:rPr lang="en-US" dirty="0" smtClean="0"/>
              <a:t>System/School Coordinator’s Manual</a:t>
            </a:r>
            <a:r>
              <a:rPr lang="en-US" baseline="30000" dirty="0" smtClean="0"/>
              <a:t>*</a:t>
            </a:r>
          </a:p>
          <a:p>
            <a:r>
              <a:rPr lang="en-US" dirty="0" smtClean="0"/>
              <a:t>Examiner’s Manual</a:t>
            </a:r>
            <a:r>
              <a:rPr lang="en-US" baseline="30000" dirty="0" smtClean="0"/>
              <a:t>*</a:t>
            </a:r>
            <a:r>
              <a:rPr lang="en-US" dirty="0" smtClean="0"/>
              <a:t> </a:t>
            </a:r>
            <a:r>
              <a:rPr lang="en-US" sz="1600" dirty="0" smtClean="0"/>
              <a:t>(1 manual for every 25 students)</a:t>
            </a:r>
          </a:p>
          <a:p>
            <a:r>
              <a:rPr lang="en-US" dirty="0" smtClean="0"/>
              <a:t>Pre-coded building transmittal forms</a:t>
            </a:r>
          </a:p>
          <a:p>
            <a:r>
              <a:rPr lang="en-US" dirty="0" smtClean="0"/>
              <a:t>Pre-ID Labels – </a:t>
            </a:r>
            <a:r>
              <a:rPr lang="en-US" b="1" u="sng" dirty="0" smtClean="0"/>
              <a:t>sent in separate shipment</a:t>
            </a:r>
          </a:p>
          <a:p>
            <a:r>
              <a:rPr lang="en-US" dirty="0" smtClean="0"/>
              <a:t>Additional materials may be ordered order online via </a:t>
            </a:r>
            <a:r>
              <a:rPr lang="en-US" dirty="0" err="1" smtClean="0"/>
              <a:t>TestTime</a:t>
            </a:r>
            <a:r>
              <a:rPr lang="en-US" dirty="0" smtClean="0"/>
              <a:t> at </a:t>
            </a:r>
            <a:r>
              <a:rPr lang="en-US" sz="2800" dirty="0">
                <a:hlinkClick r:id="rId2"/>
              </a:rPr>
              <a:t>https://gcap.tsars.uga.edu/materials</a:t>
            </a:r>
            <a:r>
              <a:rPr lang="en-US" sz="2800" dirty="0" smtClean="0">
                <a:hlinkClick r:id="rId2"/>
              </a:rPr>
              <a:t>/</a:t>
            </a:r>
            <a:r>
              <a:rPr lang="en-US" sz="2800" dirty="0" smtClean="0"/>
              <a:t>  </a:t>
            </a:r>
          </a:p>
          <a:p>
            <a:endParaRPr lang="en-US" dirty="0" smtClean="0"/>
          </a:p>
          <a:p>
            <a:pPr>
              <a:buFont typeface="Arial" charset="0"/>
              <a:buNone/>
            </a:pPr>
            <a:r>
              <a:rPr lang="en-US" dirty="0" smtClean="0"/>
              <a:t>	</a:t>
            </a:r>
            <a:r>
              <a:rPr lang="en-US" baseline="30000" dirty="0" smtClean="0"/>
              <a:t>*</a:t>
            </a:r>
            <a:r>
              <a:rPr lang="en-US" dirty="0" smtClean="0"/>
              <a:t>All parties involved in test administration </a:t>
            </a:r>
            <a:r>
              <a:rPr lang="en-US" u="sng" dirty="0" smtClean="0"/>
              <a:t>must</a:t>
            </a:r>
            <a:r>
              <a:rPr lang="en-US" dirty="0" smtClean="0"/>
              <a:t> read manuals.</a:t>
            </a:r>
          </a:p>
        </p:txBody>
      </p:sp>
      <p:sp>
        <p:nvSpPr>
          <p:cNvPr id="5" name="Slide Number Placeholder 4"/>
          <p:cNvSpPr>
            <a:spLocks noGrp="1"/>
          </p:cNvSpPr>
          <p:nvPr>
            <p:ph type="sldNum" sz="quarter" idx="4294967295"/>
          </p:nvPr>
        </p:nvSpPr>
        <p:spPr>
          <a:xfrm>
            <a:off x="6426200" y="6356350"/>
            <a:ext cx="838200" cy="365125"/>
          </a:xfrm>
        </p:spPr>
        <p:txBody>
          <a:bodyPr/>
          <a:lstStyle/>
          <a:p>
            <a:pPr>
              <a:defRPr/>
            </a:pPr>
            <a:fld id="{9276B1B6-958E-40DB-9CF6-0D8048202E5D}"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Materials to be Received</a:t>
            </a:r>
          </a:p>
        </p:txBody>
      </p:sp>
      <p:sp>
        <p:nvSpPr>
          <p:cNvPr id="3" name="Content Placeholder 2"/>
          <p:cNvSpPr>
            <a:spLocks noGrp="1"/>
          </p:cNvSpPr>
          <p:nvPr>
            <p:ph idx="1"/>
          </p:nvPr>
        </p:nvSpPr>
        <p:spPr/>
        <p:txBody>
          <a:bodyPr/>
          <a:lstStyle/>
          <a:p>
            <a:r>
              <a:rPr lang="en-US" dirty="0" smtClean="0"/>
              <a:t>Pre-ID Label</a:t>
            </a:r>
          </a:p>
          <a:p>
            <a:endParaRPr lang="en-US" dirty="0"/>
          </a:p>
        </p:txBody>
      </p:sp>
      <p:sp>
        <p:nvSpPr>
          <p:cNvPr id="5" name="Rectangle 4"/>
          <p:cNvSpPr/>
          <p:nvPr/>
        </p:nvSpPr>
        <p:spPr>
          <a:xfrm>
            <a:off x="6324600" y="3178851"/>
            <a:ext cx="304800" cy="23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048000"/>
            <a:ext cx="5153891"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85357" y="4114800"/>
            <a:ext cx="838200" cy="276999"/>
          </a:xfrm>
          <a:prstGeom prst="rect">
            <a:avLst/>
          </a:prstGeom>
          <a:solidFill>
            <a:schemeClr val="bg1"/>
          </a:solidFill>
        </p:spPr>
        <p:txBody>
          <a:bodyPr wrap="square" rtlCol="0">
            <a:spAutoFit/>
          </a:bodyPr>
          <a:lstStyle/>
          <a:p>
            <a:r>
              <a:rPr lang="en-US" sz="1200" dirty="0" smtClean="0">
                <a:latin typeface="Arial Rounded MT Bold" pitchFamily="34" charset="0"/>
              </a:rPr>
              <a:t>FALL 14</a:t>
            </a:r>
            <a:endParaRPr lang="en-US" sz="1200" dirty="0">
              <a:latin typeface="Arial Rounded MT Bold" pitchFamily="34" charset="0"/>
            </a:endParaRPr>
          </a:p>
        </p:txBody>
      </p:sp>
    </p:spTree>
    <p:extLst>
      <p:ext uri="{BB962C8B-B14F-4D97-AF65-F5344CB8AC3E}">
        <p14:creationId xmlns:p14="http://schemas.microsoft.com/office/powerpoint/2010/main" val="1849282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Planning for the GHSWT Administration</a:t>
            </a:r>
          </a:p>
        </p:txBody>
      </p:sp>
      <p:sp>
        <p:nvSpPr>
          <p:cNvPr id="13315" name="Content Placeholder 2"/>
          <p:cNvSpPr>
            <a:spLocks noGrp="1"/>
          </p:cNvSpPr>
          <p:nvPr>
            <p:ph idx="1"/>
          </p:nvPr>
        </p:nvSpPr>
        <p:spPr/>
        <p:txBody>
          <a:bodyPr/>
          <a:lstStyle/>
          <a:p>
            <a:r>
              <a:rPr lang="en-US" sz="2800" dirty="0" smtClean="0"/>
              <a:t>Announce the assessment date.</a:t>
            </a:r>
          </a:p>
          <a:p>
            <a:r>
              <a:rPr lang="en-US" sz="2800" dirty="0" smtClean="0"/>
              <a:t>Have School Coordinators prepare rosters of eligible students by form (GPS or QCC).</a:t>
            </a:r>
          </a:p>
          <a:p>
            <a:pPr lvl="1"/>
            <a:r>
              <a:rPr lang="en-US" sz="2400" dirty="0" smtClean="0"/>
              <a:t>Include GTID </a:t>
            </a:r>
            <a:r>
              <a:rPr lang="en-US" sz="2400" dirty="0" smtClean="0"/>
              <a:t>numbers</a:t>
            </a:r>
            <a:r>
              <a:rPr lang="en-US" sz="2400" dirty="0" smtClean="0"/>
              <a:t>;</a:t>
            </a:r>
          </a:p>
          <a:p>
            <a:pPr lvl="1"/>
            <a:r>
              <a:rPr lang="en-US" sz="2400" dirty="0" smtClean="0"/>
              <a:t>Include accommodations for eligible students.</a:t>
            </a:r>
          </a:p>
          <a:p>
            <a:r>
              <a:rPr lang="en-US" sz="2800" dirty="0" smtClean="0"/>
              <a:t>Secure appropriate testing space and proctors.</a:t>
            </a:r>
          </a:p>
          <a:p>
            <a:r>
              <a:rPr lang="en-US" sz="2800" dirty="0" smtClean="0"/>
              <a:t>Arrange testing schedule allowing approximately two hours for administration.  </a:t>
            </a:r>
            <a:r>
              <a:rPr lang="en-US" sz="1400" dirty="0" smtClean="0"/>
              <a:t>(Students have 100 minutes to complete writing.)</a:t>
            </a:r>
            <a:endParaRPr lang="en-US" sz="2800" dirty="0" smtClean="0"/>
          </a:p>
          <a:p>
            <a:r>
              <a:rPr lang="en-US" sz="2800" dirty="0" smtClean="0"/>
              <a:t>Account for and secure test materials at all times.</a:t>
            </a:r>
          </a:p>
        </p:txBody>
      </p:sp>
      <p:sp>
        <p:nvSpPr>
          <p:cNvPr id="5" name="Slide Number Placeholder 4"/>
          <p:cNvSpPr>
            <a:spLocks noGrp="1"/>
          </p:cNvSpPr>
          <p:nvPr>
            <p:ph type="sldNum" sz="quarter" idx="4294967295"/>
          </p:nvPr>
        </p:nvSpPr>
        <p:spPr>
          <a:xfrm>
            <a:off x="6426200" y="6356350"/>
            <a:ext cx="838200" cy="365125"/>
          </a:xfrm>
        </p:spPr>
        <p:txBody>
          <a:bodyPr/>
          <a:lstStyle/>
          <a:p>
            <a:pPr>
              <a:defRPr/>
            </a:pPr>
            <a:fld id="{802B520B-B86C-4AC6-9FBA-A0A3B71F8960}"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Administration Schedule</a:t>
            </a:r>
          </a:p>
        </p:txBody>
      </p:sp>
      <p:sp>
        <p:nvSpPr>
          <p:cNvPr id="14339" name="Content Placeholder 2"/>
          <p:cNvSpPr>
            <a:spLocks noGrp="1"/>
          </p:cNvSpPr>
          <p:nvPr>
            <p:ph idx="1"/>
          </p:nvPr>
        </p:nvSpPr>
        <p:spPr/>
        <p:txBody>
          <a:bodyPr/>
          <a:lstStyle/>
          <a:p>
            <a:pPr>
              <a:buFont typeface="Arial" charset="0"/>
              <a:buNone/>
            </a:pPr>
            <a:r>
              <a:rPr lang="en-US" sz="2400" smtClean="0"/>
              <a:t>Distribute Answer Documents		5-10 minutes</a:t>
            </a:r>
          </a:p>
          <a:p>
            <a:pPr>
              <a:buFont typeface="Arial" charset="0"/>
              <a:buNone/>
            </a:pPr>
            <a:r>
              <a:rPr lang="en-US" sz="2400" smtClean="0"/>
              <a:t>Complete Answer Documents		10 minutes</a:t>
            </a:r>
          </a:p>
          <a:p>
            <a:pPr>
              <a:buFont typeface="Arial" charset="0"/>
              <a:buNone/>
            </a:pPr>
            <a:r>
              <a:rPr lang="en-US" sz="2400" smtClean="0"/>
              <a:t>Distribute Writing Topic Pages		5-10 minutes</a:t>
            </a:r>
          </a:p>
          <a:p>
            <a:pPr>
              <a:buFont typeface="Arial" charset="0"/>
              <a:buNone/>
            </a:pPr>
            <a:endParaRPr lang="en-US" sz="1800" smtClean="0"/>
          </a:p>
          <a:p>
            <a:pPr>
              <a:buFont typeface="Arial" charset="0"/>
              <a:buNone/>
            </a:pPr>
            <a:r>
              <a:rPr lang="en-US" sz="2400" smtClean="0"/>
              <a:t>Planning/Prewriting				15 minutes</a:t>
            </a:r>
          </a:p>
          <a:p>
            <a:pPr>
              <a:buFont typeface="Arial" charset="0"/>
              <a:buNone/>
            </a:pPr>
            <a:r>
              <a:rPr lang="en-US" sz="2400" smtClean="0"/>
              <a:t>Drafting					35 minutes</a:t>
            </a:r>
          </a:p>
          <a:p>
            <a:pPr>
              <a:buFont typeface="Arial" charset="0"/>
              <a:buNone/>
            </a:pPr>
            <a:r>
              <a:rPr lang="en-US" sz="2400" smtClean="0"/>
              <a:t>Revising and Editing				25 minutes</a:t>
            </a:r>
          </a:p>
          <a:p>
            <a:pPr>
              <a:buFont typeface="Arial" charset="0"/>
              <a:buNone/>
            </a:pPr>
            <a:r>
              <a:rPr lang="en-US" sz="2400" smtClean="0"/>
              <a:t>Final Draft					20 minutes</a:t>
            </a:r>
          </a:p>
          <a:p>
            <a:pPr>
              <a:buFont typeface="Arial" charset="0"/>
              <a:buNone/>
            </a:pPr>
            <a:r>
              <a:rPr lang="en-US" sz="2400" smtClean="0"/>
              <a:t>Proofreading					5 minutes</a:t>
            </a:r>
          </a:p>
        </p:txBody>
      </p:sp>
      <p:sp>
        <p:nvSpPr>
          <p:cNvPr id="5" name="Slide Number Placeholder 4"/>
          <p:cNvSpPr>
            <a:spLocks noGrp="1"/>
          </p:cNvSpPr>
          <p:nvPr>
            <p:ph type="sldNum" sz="quarter" idx="4294967295"/>
          </p:nvPr>
        </p:nvSpPr>
        <p:spPr>
          <a:xfrm>
            <a:off x="6426200" y="6356350"/>
            <a:ext cx="838200" cy="365125"/>
          </a:xfrm>
        </p:spPr>
        <p:txBody>
          <a:bodyPr/>
          <a:lstStyle/>
          <a:p>
            <a:pPr>
              <a:defRPr/>
            </a:pPr>
            <a:fld id="{9831E652-C192-48E2-9956-38EA7FD3E163}"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Administration Schedule</a:t>
            </a:r>
          </a:p>
        </p:txBody>
      </p:sp>
      <p:sp>
        <p:nvSpPr>
          <p:cNvPr id="15363" name="Content Placeholder 2"/>
          <p:cNvSpPr>
            <a:spLocks noGrp="1"/>
          </p:cNvSpPr>
          <p:nvPr>
            <p:ph idx="1"/>
          </p:nvPr>
        </p:nvSpPr>
        <p:spPr/>
        <p:txBody>
          <a:bodyPr/>
          <a:lstStyle/>
          <a:p>
            <a:r>
              <a:rPr lang="en-US" dirty="0" smtClean="0"/>
              <a:t>Students unable to test on the established date must wait until the next scheduled administration.</a:t>
            </a:r>
          </a:p>
          <a:p>
            <a:r>
              <a:rPr lang="en-US" dirty="0" smtClean="0"/>
              <a:t>Avoid scheduling the administration after an assembly or special event.</a:t>
            </a:r>
          </a:p>
          <a:p>
            <a:pPr lvl="1"/>
            <a:r>
              <a:rPr lang="en-US" dirty="0" smtClean="0"/>
              <a:t>Make certain the school administration is aware of the testing schedule.</a:t>
            </a:r>
          </a:p>
        </p:txBody>
      </p:sp>
      <p:sp>
        <p:nvSpPr>
          <p:cNvPr id="5" name="Slide Number Placeholder 4"/>
          <p:cNvSpPr>
            <a:spLocks noGrp="1"/>
          </p:cNvSpPr>
          <p:nvPr>
            <p:ph type="sldNum" sz="quarter" idx="4294967295"/>
          </p:nvPr>
        </p:nvSpPr>
        <p:spPr>
          <a:xfrm>
            <a:off x="6426200" y="6356350"/>
            <a:ext cx="838200" cy="365125"/>
          </a:xfrm>
        </p:spPr>
        <p:txBody>
          <a:bodyPr/>
          <a:lstStyle/>
          <a:p>
            <a:pPr>
              <a:defRPr/>
            </a:pPr>
            <a:fld id="{862E0064-2009-4F20-BEA9-283BC6EB8AA3}"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Administration</a:t>
            </a:r>
          </a:p>
        </p:txBody>
      </p:sp>
      <p:sp>
        <p:nvSpPr>
          <p:cNvPr id="16387" name="Content Placeholder 2"/>
          <p:cNvSpPr>
            <a:spLocks noGrp="1"/>
          </p:cNvSpPr>
          <p:nvPr>
            <p:ph idx="1"/>
          </p:nvPr>
        </p:nvSpPr>
        <p:spPr>
          <a:xfrm>
            <a:off x="381000" y="1524000"/>
            <a:ext cx="8229600" cy="4525963"/>
          </a:xfrm>
        </p:spPr>
        <p:txBody>
          <a:bodyPr/>
          <a:lstStyle/>
          <a:p>
            <a:r>
              <a:rPr lang="en-US" sz="2800" dirty="0" smtClean="0"/>
              <a:t>An advanced announcement should be made to students about the date and purpose of the test.</a:t>
            </a:r>
          </a:p>
          <a:p>
            <a:r>
              <a:rPr lang="en-US" sz="2800" dirty="0" smtClean="0"/>
              <a:t>If it is not the usual practice to furnish pencils and pens, students should be instructed to bring two number 2 pencils and a blue or black pen.  </a:t>
            </a:r>
            <a:r>
              <a:rPr lang="en-US" sz="2800" b="1" dirty="0" smtClean="0"/>
              <a:t>The final draft must be written in pen.</a:t>
            </a:r>
          </a:p>
          <a:p>
            <a:r>
              <a:rPr lang="en-US" sz="2800" dirty="0" smtClean="0"/>
              <a:t>It is important to give classroom teachers advance notice of the testing date so they may adjust lesson plans and schedules.</a:t>
            </a:r>
          </a:p>
        </p:txBody>
      </p:sp>
      <p:sp>
        <p:nvSpPr>
          <p:cNvPr id="5" name="Slide Number Placeholder 4"/>
          <p:cNvSpPr>
            <a:spLocks noGrp="1"/>
          </p:cNvSpPr>
          <p:nvPr>
            <p:ph type="sldNum" sz="quarter" idx="4294967295"/>
          </p:nvPr>
        </p:nvSpPr>
        <p:spPr>
          <a:xfrm>
            <a:off x="6426200" y="6356350"/>
            <a:ext cx="838200" cy="365125"/>
          </a:xfrm>
        </p:spPr>
        <p:txBody>
          <a:bodyPr/>
          <a:lstStyle/>
          <a:p>
            <a:pPr>
              <a:defRPr/>
            </a:pPr>
            <a:fld id="{6AFAA0DE-E778-4A4F-9FF6-D5CBE67CE3FD}"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1000" y="457200"/>
            <a:ext cx="8305800" cy="914400"/>
          </a:xfrm>
        </p:spPr>
        <p:txBody>
          <a:bodyPr/>
          <a:lstStyle/>
          <a:p>
            <a:pPr eaLnBrk="1" hangingPunct="1">
              <a:lnSpc>
                <a:spcPct val="90000"/>
              </a:lnSpc>
            </a:pPr>
            <a:r>
              <a:rPr lang="en-US" sz="3600" dirty="0"/>
              <a:t>Rule Amendment:  160-3-1-.07 Testing Programs – Student </a:t>
            </a:r>
            <a:r>
              <a:rPr lang="en-US" sz="3600" dirty="0" smtClean="0"/>
              <a:t>Assessment</a:t>
            </a:r>
            <a:br>
              <a:rPr lang="en-US" sz="3600" dirty="0" smtClean="0"/>
            </a:br>
            <a:r>
              <a:rPr lang="en-US" sz="2800" dirty="0" smtClean="0"/>
              <a:t>Adopted:</a:t>
            </a:r>
            <a:r>
              <a:rPr lang="en-US" sz="2800" dirty="0" smtClean="0">
                <a:solidFill>
                  <a:srgbClr val="7030A0"/>
                </a:solidFill>
              </a:rPr>
              <a:t>  </a:t>
            </a:r>
            <a:r>
              <a:rPr lang="en-US" sz="2800" dirty="0" smtClean="0"/>
              <a:t>August 21, 2014</a:t>
            </a:r>
            <a:endParaRPr lang="en-US" sz="2800" dirty="0"/>
          </a:p>
        </p:txBody>
      </p:sp>
      <p:sp>
        <p:nvSpPr>
          <p:cNvPr id="4099" name="Content Placeholder 2"/>
          <p:cNvSpPr>
            <a:spLocks noGrp="1"/>
          </p:cNvSpPr>
          <p:nvPr>
            <p:ph idx="1"/>
          </p:nvPr>
        </p:nvSpPr>
        <p:spPr>
          <a:xfrm>
            <a:off x="152400" y="1981200"/>
            <a:ext cx="8839200" cy="3048000"/>
          </a:xfrm>
        </p:spPr>
        <p:txBody>
          <a:bodyPr/>
          <a:lstStyle/>
          <a:p>
            <a:pPr eaLnBrk="1" hangingPunct="1">
              <a:lnSpc>
                <a:spcPct val="90000"/>
              </a:lnSpc>
            </a:pPr>
            <a:r>
              <a:rPr lang="en-US" sz="2400" b="1" dirty="0" smtClean="0">
                <a:solidFill>
                  <a:srgbClr val="FF0000"/>
                </a:solidFill>
              </a:rPr>
              <a:t>The </a:t>
            </a:r>
            <a:r>
              <a:rPr lang="en-US" sz="2400" b="1" dirty="0">
                <a:solidFill>
                  <a:srgbClr val="FF0000"/>
                </a:solidFill>
              </a:rPr>
              <a:t>GHSWT remains a diploma requirement for those enrolled in grade nine for the first time</a:t>
            </a:r>
            <a:r>
              <a:rPr lang="en-US" sz="2400" b="1" dirty="0" smtClean="0">
                <a:solidFill>
                  <a:srgbClr val="FF0000"/>
                </a:solidFill>
              </a:rPr>
              <a:t> prior to July 1, 2013 (this year’s juniors and seniors</a:t>
            </a:r>
            <a:r>
              <a:rPr lang="en-US" sz="2400" b="1" dirty="0">
                <a:solidFill>
                  <a:srgbClr val="FF0000"/>
                </a:solidFill>
              </a:rPr>
              <a:t> </a:t>
            </a:r>
            <a:r>
              <a:rPr lang="en-US" sz="2400" b="1" u="sng" dirty="0">
                <a:solidFill>
                  <a:srgbClr val="FF0000"/>
                </a:solidFill>
              </a:rPr>
              <a:t>for the most part</a:t>
            </a:r>
            <a:r>
              <a:rPr lang="en-US" sz="2400" b="1" dirty="0" smtClean="0">
                <a:solidFill>
                  <a:srgbClr val="FF0000"/>
                </a:solidFill>
              </a:rPr>
              <a:t>).</a:t>
            </a:r>
            <a:endParaRPr lang="en-US" sz="2400" b="1" dirty="0">
              <a:solidFill>
                <a:srgbClr val="FF0000"/>
              </a:solidFill>
            </a:endParaRPr>
          </a:p>
          <a:p>
            <a:pPr eaLnBrk="1" hangingPunct="1">
              <a:lnSpc>
                <a:spcPct val="90000"/>
              </a:lnSpc>
            </a:pPr>
            <a:endParaRPr lang="en-US" sz="2400" dirty="0" smtClean="0"/>
          </a:p>
          <a:p>
            <a:pPr eaLnBrk="1" hangingPunct="1">
              <a:lnSpc>
                <a:spcPct val="90000"/>
              </a:lnSpc>
            </a:pPr>
            <a:r>
              <a:rPr lang="en-US" sz="2400" dirty="0" smtClean="0"/>
              <a:t>Students </a:t>
            </a:r>
            <a:r>
              <a:rPr lang="en-US" sz="2400" dirty="0"/>
              <a:t>enrolled in grade nine for the first time </a:t>
            </a:r>
            <a:r>
              <a:rPr lang="en-US" sz="2400" dirty="0" smtClean="0"/>
              <a:t>on or after </a:t>
            </a:r>
            <a:r>
              <a:rPr lang="en-US" sz="2400" dirty="0"/>
              <a:t>July 1, 2013 </a:t>
            </a:r>
            <a:r>
              <a:rPr lang="en-US" sz="2400" dirty="0" smtClean="0"/>
              <a:t>no </a:t>
            </a:r>
            <a:r>
              <a:rPr lang="en-US" sz="2400" dirty="0"/>
              <a:t>longer must pass </a:t>
            </a:r>
            <a:r>
              <a:rPr lang="en-US" sz="2400" dirty="0" smtClean="0"/>
              <a:t>the GHSWT and </a:t>
            </a:r>
            <a:r>
              <a:rPr lang="en-US" sz="2400" u="sng" dirty="0"/>
              <a:t>SHOULD NOT</a:t>
            </a:r>
            <a:r>
              <a:rPr lang="en-US" sz="2400" dirty="0"/>
              <a:t> be </a:t>
            </a:r>
            <a:r>
              <a:rPr lang="en-US" sz="2400" dirty="0" smtClean="0"/>
              <a:t>assessed using the GHSWT (this </a:t>
            </a:r>
            <a:r>
              <a:rPr lang="en-US" sz="2400" dirty="0"/>
              <a:t>year’s freshmen and sophomores for the most part). </a:t>
            </a:r>
            <a:endParaRPr lang="en-US" sz="2400" dirty="0" smtClean="0"/>
          </a:p>
        </p:txBody>
      </p:sp>
      <p:graphicFrame>
        <p:nvGraphicFramePr>
          <p:cNvPr id="4" name="Content Placeholder 3"/>
          <p:cNvGraphicFramePr>
            <a:graphicFrameLocks/>
          </p:cNvGraphicFramePr>
          <p:nvPr>
            <p:extLst>
              <p:ext uri="{D42A27DB-BD31-4B8C-83A1-F6EECF244321}">
                <p14:modId xmlns:p14="http://schemas.microsoft.com/office/powerpoint/2010/main" val="2536675208"/>
              </p:ext>
            </p:extLst>
          </p:nvPr>
        </p:nvGraphicFramePr>
        <p:xfrm>
          <a:off x="0" y="5037007"/>
          <a:ext cx="9144000" cy="1808128"/>
        </p:xfrm>
        <a:graphic>
          <a:graphicData uri="http://schemas.openxmlformats.org/drawingml/2006/table">
            <a:tbl>
              <a:tblPr firstRow="1" bandRow="1">
                <a:tableStyleId>{5C22544A-7EE6-4342-B048-85BDC9FD1C3A}</a:tableStyleId>
              </a:tblPr>
              <a:tblGrid>
                <a:gridCol w="2286000"/>
                <a:gridCol w="2286000"/>
                <a:gridCol w="2286000"/>
                <a:gridCol w="2286000"/>
              </a:tblGrid>
              <a:tr h="721516">
                <a:tc>
                  <a:txBody>
                    <a:bodyPr/>
                    <a:lstStyle/>
                    <a:p>
                      <a:pPr marL="0" marR="0" algn="ctr">
                        <a:lnSpc>
                          <a:spcPct val="115000"/>
                        </a:lnSpc>
                        <a:spcBef>
                          <a:spcPts val="0"/>
                        </a:spcBef>
                        <a:spcAft>
                          <a:spcPts val="0"/>
                        </a:spcAft>
                      </a:pPr>
                      <a:r>
                        <a:rPr lang="en-US" sz="2000" b="1" dirty="0">
                          <a:effectLst/>
                          <a:latin typeface="Times New Roman"/>
                          <a:ea typeface="Times New Roman"/>
                          <a:cs typeface="Times New Roman"/>
                        </a:rPr>
                        <a:t>Subject</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b="1" dirty="0" smtClean="0">
                          <a:effectLst/>
                          <a:latin typeface="Times New Roman"/>
                          <a:ea typeface="Times New Roman"/>
                          <a:cs typeface="Times New Roman"/>
                        </a:rPr>
                        <a:t>BST</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b="1" dirty="0" smtClean="0">
                          <a:effectLst/>
                          <a:latin typeface="Times New Roman"/>
                          <a:ea typeface="Times New Roman"/>
                          <a:cs typeface="Times New Roman"/>
                        </a:rPr>
                        <a:t>QCC</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b="1" dirty="0">
                          <a:effectLst/>
                          <a:latin typeface="Times New Roman"/>
                          <a:ea typeface="Times New Roman"/>
                          <a:cs typeface="Times New Roman"/>
                        </a:rPr>
                        <a:t>GPS</a:t>
                      </a:r>
                      <a:endParaRPr lang="en-US" sz="2000" dirty="0">
                        <a:effectLst/>
                        <a:latin typeface="Calibri"/>
                        <a:ea typeface="Calibri"/>
                        <a:cs typeface="Times New Roman"/>
                      </a:endParaRPr>
                    </a:p>
                  </a:txBody>
                  <a:tcPr marL="68580" marR="68580" marT="0" marB="0" anchor="ctr"/>
                </a:tc>
              </a:tr>
              <a:tr h="1040980">
                <a:tc>
                  <a:txBody>
                    <a:bodyPr/>
                    <a:lstStyle/>
                    <a:p>
                      <a:pPr marL="0" marR="0" algn="ctr">
                        <a:lnSpc>
                          <a:spcPct val="115000"/>
                        </a:lnSpc>
                        <a:spcBef>
                          <a:spcPts val="0"/>
                        </a:spcBef>
                        <a:spcAft>
                          <a:spcPts val="0"/>
                        </a:spcAft>
                      </a:pPr>
                      <a:r>
                        <a:rPr lang="en-US" sz="1800" b="0" dirty="0">
                          <a:effectLst/>
                          <a:latin typeface="Times New Roman"/>
                          <a:ea typeface="Times New Roman"/>
                          <a:cs typeface="Times New Roman"/>
                        </a:rPr>
                        <a:t>Writing</a:t>
                      </a:r>
                      <a:endParaRPr lang="en-US" sz="1800" b="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July 1, 1987 – </a:t>
                      </a:r>
                      <a:endParaRPr lang="en-US" sz="1600" dirty="0" smtClean="0">
                        <a:effectLst/>
                        <a:latin typeface="Times New Roman"/>
                        <a:ea typeface="Times New Roman"/>
                        <a:cs typeface="Times New Roman"/>
                      </a:endParaRPr>
                    </a:p>
                    <a:p>
                      <a:pPr marL="0" marR="0" algn="ctr">
                        <a:lnSpc>
                          <a:spcPct val="115000"/>
                        </a:lnSpc>
                        <a:spcBef>
                          <a:spcPts val="0"/>
                        </a:spcBef>
                        <a:spcAft>
                          <a:spcPts val="0"/>
                        </a:spcAft>
                      </a:pPr>
                      <a:r>
                        <a:rPr lang="en-US" sz="1600" dirty="0" smtClean="0">
                          <a:effectLst/>
                          <a:latin typeface="Times New Roman"/>
                          <a:ea typeface="Times New Roman"/>
                          <a:cs typeface="Times New Roman"/>
                        </a:rPr>
                        <a:t>June </a:t>
                      </a:r>
                      <a:r>
                        <a:rPr lang="en-US" sz="1600" dirty="0">
                          <a:effectLst/>
                          <a:latin typeface="Times New Roman"/>
                          <a:ea typeface="Times New Roman"/>
                          <a:cs typeface="Times New Roman"/>
                        </a:rPr>
                        <a:t>30, 1991</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Times New Roman"/>
                          <a:ea typeface="Times New Roman"/>
                          <a:cs typeface="Times New Roman"/>
                        </a:rPr>
                        <a:t>July 1, 1991 – </a:t>
                      </a:r>
                      <a:endParaRPr lang="en-US" sz="1600" dirty="0" smtClean="0">
                        <a:effectLst/>
                        <a:latin typeface="Times New Roman"/>
                        <a:ea typeface="Times New Roman"/>
                        <a:cs typeface="Times New Roman"/>
                      </a:endParaRPr>
                    </a:p>
                    <a:p>
                      <a:pPr marL="0" marR="0" algn="ctr">
                        <a:lnSpc>
                          <a:spcPct val="115000"/>
                        </a:lnSpc>
                        <a:spcBef>
                          <a:spcPts val="0"/>
                        </a:spcBef>
                        <a:spcAft>
                          <a:spcPts val="0"/>
                        </a:spcAft>
                      </a:pPr>
                      <a:r>
                        <a:rPr lang="en-US" sz="1600" dirty="0" smtClean="0">
                          <a:effectLst/>
                          <a:latin typeface="Times New Roman"/>
                          <a:ea typeface="Times New Roman"/>
                          <a:cs typeface="Times New Roman"/>
                        </a:rPr>
                        <a:t>June </a:t>
                      </a:r>
                      <a:r>
                        <a:rPr lang="en-US" sz="1600" dirty="0">
                          <a:effectLst/>
                          <a:latin typeface="Times New Roman"/>
                          <a:ea typeface="Times New Roman"/>
                          <a:cs typeface="Times New Roman"/>
                        </a:rPr>
                        <a:t>30, </a:t>
                      </a:r>
                      <a:r>
                        <a:rPr lang="en-US" sz="1600" dirty="0" smtClean="0">
                          <a:effectLst/>
                          <a:latin typeface="Times New Roman"/>
                          <a:ea typeface="Times New Roman"/>
                          <a:cs typeface="Times New Roman"/>
                        </a:rPr>
                        <a:t>2005</a:t>
                      </a:r>
                      <a:endParaRPr lang="en-US" sz="16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smtClean="0">
                          <a:effectLst/>
                          <a:latin typeface="Times New Roman"/>
                          <a:ea typeface="Times New Roman"/>
                          <a:cs typeface="Times New Roman"/>
                        </a:rPr>
                        <a:t>July 1, 2005 – </a:t>
                      </a:r>
                    </a:p>
                    <a:p>
                      <a:pPr marL="0" marR="0" algn="ctr">
                        <a:lnSpc>
                          <a:spcPct val="115000"/>
                        </a:lnSpc>
                        <a:spcBef>
                          <a:spcPts val="0"/>
                        </a:spcBef>
                        <a:spcAft>
                          <a:spcPts val="0"/>
                        </a:spcAft>
                      </a:pPr>
                      <a:r>
                        <a:rPr lang="en-US" sz="1600" dirty="0" smtClean="0">
                          <a:effectLst/>
                          <a:latin typeface="Times New Roman"/>
                          <a:ea typeface="Times New Roman"/>
                          <a:cs typeface="Times New Roman"/>
                        </a:rPr>
                        <a:t>June 30, 2013</a:t>
                      </a:r>
                      <a:r>
                        <a:rPr lang="en-US" sz="1400" baseline="30000" dirty="0" smtClean="0">
                          <a:effectLst/>
                          <a:latin typeface="Times New Roman"/>
                          <a:ea typeface="Times New Roman"/>
                          <a:cs typeface="Times New Roman"/>
                        </a:rPr>
                        <a:t>*</a:t>
                      </a:r>
                      <a:endParaRPr lang="en-US" sz="1600" baseline="30000" dirty="0" smtClean="0">
                        <a:effectLst/>
                        <a:latin typeface="Times New Roman"/>
                        <a:ea typeface="Times New Roman"/>
                        <a:cs typeface="Times New Roman"/>
                      </a:endParaRPr>
                    </a:p>
                    <a:p>
                      <a:pPr marL="0" marR="0" algn="ctr">
                        <a:lnSpc>
                          <a:spcPct val="115000"/>
                        </a:lnSpc>
                        <a:spcBef>
                          <a:spcPts val="0"/>
                        </a:spcBef>
                        <a:spcAft>
                          <a:spcPts val="0"/>
                        </a:spcAft>
                      </a:pPr>
                      <a:r>
                        <a:rPr lang="en-US" sz="1000" i="1" baseline="30000" dirty="0" smtClean="0">
                          <a:effectLst/>
                          <a:latin typeface="+mn-lt"/>
                          <a:ea typeface="Calibri"/>
                          <a:cs typeface="Times New Roman"/>
                        </a:rPr>
                        <a:t>*</a:t>
                      </a:r>
                      <a:r>
                        <a:rPr lang="en-US" sz="1000" i="1" dirty="0" smtClean="0">
                          <a:effectLst/>
                          <a:latin typeface="+mn-lt"/>
                          <a:ea typeface="Calibri"/>
                          <a:cs typeface="Times New Roman"/>
                        </a:rPr>
                        <a:t> As a result of amendments to State Board of Education rule 160-3-1-.07 on August 21, 2014</a:t>
                      </a: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52400"/>
            <a:ext cx="8229600" cy="715963"/>
          </a:xfrm>
        </p:spPr>
        <p:txBody>
          <a:bodyPr/>
          <a:lstStyle/>
          <a:p>
            <a:pPr eaLnBrk="1" hangingPunct="1"/>
            <a:r>
              <a:rPr lang="en-US" sz="4000" dirty="0" smtClean="0"/>
              <a:t>Administration</a:t>
            </a:r>
          </a:p>
        </p:txBody>
      </p:sp>
      <p:sp>
        <p:nvSpPr>
          <p:cNvPr id="17411" name="Rectangle 3"/>
          <p:cNvSpPr>
            <a:spLocks noGrp="1" noChangeArrowheads="1"/>
          </p:cNvSpPr>
          <p:nvPr>
            <p:ph type="body" idx="1"/>
          </p:nvPr>
        </p:nvSpPr>
        <p:spPr>
          <a:xfrm>
            <a:off x="304800" y="990600"/>
            <a:ext cx="8610600" cy="4876800"/>
          </a:xfrm>
        </p:spPr>
        <p:txBody>
          <a:bodyPr/>
          <a:lstStyle/>
          <a:p>
            <a:pPr eaLnBrk="1" hangingPunct="1"/>
            <a:r>
              <a:rPr lang="en-US" sz="2800" dirty="0" smtClean="0"/>
              <a:t>System Test Coordinators </a:t>
            </a:r>
            <a:r>
              <a:rPr lang="en-US" sz="2800" u="sng" dirty="0" smtClean="0"/>
              <a:t>must</a:t>
            </a:r>
            <a:r>
              <a:rPr lang="en-US" sz="2800" dirty="0" smtClean="0"/>
              <a:t> ensure that all school coordinators, examiners, proctors, administrators, and other staff are trained.  Documentation shall be kept on file.  </a:t>
            </a:r>
          </a:p>
          <a:p>
            <a:pPr eaLnBrk="1" hangingPunct="1"/>
            <a:r>
              <a:rPr lang="en-US" sz="2800" dirty="0" smtClean="0"/>
              <a:t>Prompts are secure and </a:t>
            </a:r>
            <a:r>
              <a:rPr lang="en-US" sz="2800" u="sng" dirty="0" smtClean="0"/>
              <a:t>must</a:t>
            </a:r>
            <a:r>
              <a:rPr lang="en-US" sz="2800" dirty="0" smtClean="0"/>
              <a:t> be kept under lock and key, with restricted access, until time of administration. </a:t>
            </a:r>
          </a:p>
          <a:p>
            <a:pPr lvl="1" eaLnBrk="1" hangingPunct="1"/>
            <a:r>
              <a:rPr lang="en-US" sz="2400" dirty="0" smtClean="0"/>
              <a:t>Prompts should </a:t>
            </a:r>
            <a:r>
              <a:rPr lang="en-US" sz="2400" u="sng" dirty="0" smtClean="0"/>
              <a:t>not</a:t>
            </a:r>
            <a:r>
              <a:rPr lang="en-US" sz="2400" dirty="0" smtClean="0"/>
              <a:t> be distributed during trainings!</a:t>
            </a:r>
          </a:p>
          <a:p>
            <a:pPr eaLnBrk="1" hangingPunct="1"/>
            <a:r>
              <a:rPr lang="en-US" sz="2800" dirty="0" smtClean="0"/>
              <a:t>Examiners</a:t>
            </a:r>
            <a:r>
              <a:rPr lang="en-US" sz="2800" i="1" dirty="0" smtClean="0"/>
              <a:t> </a:t>
            </a:r>
            <a:r>
              <a:rPr lang="en-US" sz="2800" u="sng" dirty="0" smtClean="0"/>
              <a:t>must</a:t>
            </a:r>
            <a:r>
              <a:rPr lang="en-US" sz="2800" i="1" dirty="0" smtClean="0"/>
              <a:t> </a:t>
            </a:r>
            <a:r>
              <a:rPr lang="en-US" sz="2800" dirty="0" smtClean="0"/>
              <a:t>account for all testing materials </a:t>
            </a:r>
            <a:r>
              <a:rPr lang="en-US" sz="2800" u="sng" dirty="0" smtClean="0"/>
              <a:t>before</a:t>
            </a:r>
            <a:r>
              <a:rPr lang="en-US" sz="2800" dirty="0" smtClean="0"/>
              <a:t> dismissing students from the testing site. </a:t>
            </a:r>
          </a:p>
          <a:p>
            <a:pPr eaLnBrk="1" hangingPunct="1"/>
            <a:r>
              <a:rPr lang="en-US" sz="2800" dirty="0" smtClean="0"/>
              <a:t>Non-</a:t>
            </a:r>
            <a:r>
              <a:rPr lang="en-US" sz="2800" dirty="0" err="1" smtClean="0"/>
              <a:t>scorable</a:t>
            </a:r>
            <a:r>
              <a:rPr lang="en-US" sz="2800" dirty="0" smtClean="0"/>
              <a:t> materials </a:t>
            </a:r>
            <a:r>
              <a:rPr lang="en-US" sz="2800" u="sng" dirty="0" smtClean="0"/>
              <a:t>must</a:t>
            </a:r>
            <a:r>
              <a:rPr lang="en-US" sz="2800" dirty="0" smtClean="0"/>
              <a:t> be collected, counted, and destroyed by the System Test Coordinator.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093" y="43872"/>
            <a:ext cx="5202813" cy="6761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5" name="Title 1"/>
          <p:cNvSpPr>
            <a:spLocks noGrp="1"/>
          </p:cNvSpPr>
          <p:nvPr>
            <p:ph type="title"/>
          </p:nvPr>
        </p:nvSpPr>
        <p:spPr>
          <a:xfrm>
            <a:off x="5715000" y="43872"/>
            <a:ext cx="3048000" cy="870528"/>
          </a:xfrm>
        </p:spPr>
        <p:txBody>
          <a:bodyPr/>
          <a:lstStyle/>
          <a:p>
            <a:r>
              <a:rPr lang="en-US" sz="2800" dirty="0" smtClean="0"/>
              <a:t>2014-2015  Answer Document</a:t>
            </a:r>
            <a:endParaRPr lang="en-US" dirty="0" smtClean="0"/>
          </a:p>
        </p:txBody>
      </p:sp>
      <p:sp>
        <p:nvSpPr>
          <p:cNvPr id="5" name="5-Point Star 4"/>
          <p:cNvSpPr/>
          <p:nvPr/>
        </p:nvSpPr>
        <p:spPr>
          <a:xfrm>
            <a:off x="5553075" y="2128803"/>
            <a:ext cx="152400" cy="15143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437" name="TextBox 16"/>
          <p:cNvSpPr txBox="1">
            <a:spLocks noChangeArrowheads="1"/>
          </p:cNvSpPr>
          <p:nvPr/>
        </p:nvSpPr>
        <p:spPr bwMode="auto">
          <a:xfrm>
            <a:off x="5857875" y="2038012"/>
            <a:ext cx="220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Complete for all students</a:t>
            </a:r>
          </a:p>
        </p:txBody>
      </p:sp>
      <p:sp>
        <p:nvSpPr>
          <p:cNvPr id="7" name="5-Point Star 6"/>
          <p:cNvSpPr/>
          <p:nvPr/>
        </p:nvSpPr>
        <p:spPr>
          <a:xfrm>
            <a:off x="5553075" y="3350042"/>
            <a:ext cx="152400" cy="151438"/>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439" name="TextBox 22"/>
          <p:cNvSpPr txBox="1">
            <a:spLocks noChangeArrowheads="1"/>
          </p:cNvSpPr>
          <p:nvPr/>
        </p:nvSpPr>
        <p:spPr bwMode="auto">
          <a:xfrm>
            <a:off x="5857875" y="3277085"/>
            <a:ext cx="31242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Complete when applicable</a:t>
            </a:r>
          </a:p>
          <a:p>
            <a:pPr lvl="1" eaLnBrk="1" hangingPunct="1">
              <a:buFont typeface="Arial" charset="0"/>
              <a:buChar char="•"/>
            </a:pPr>
            <a:r>
              <a:rPr lang="en-US" sz="1100" dirty="0"/>
              <a:t>  SDUA:  Code as Directed by page 9</a:t>
            </a:r>
            <a:r>
              <a:rPr lang="en-US" sz="1100" dirty="0" smtClean="0"/>
              <a:t> </a:t>
            </a:r>
            <a:r>
              <a:rPr lang="en-US" sz="1100" dirty="0"/>
              <a:t>in the Coordinator’s Manual</a:t>
            </a:r>
          </a:p>
          <a:p>
            <a:pPr lvl="1" eaLnBrk="1" hangingPunct="1">
              <a:buFont typeface="Arial" charset="0"/>
              <a:buChar char="•"/>
            </a:pPr>
            <a:r>
              <a:rPr lang="en-US" sz="1100" dirty="0"/>
              <a:t>  SDUB:  Code as Directed by GaDOE</a:t>
            </a:r>
          </a:p>
          <a:p>
            <a:pPr lvl="1" eaLnBrk="1" hangingPunct="1">
              <a:buFont typeface="Arial" charset="0"/>
              <a:buChar char="•"/>
            </a:pPr>
            <a:r>
              <a:rPr lang="en-US" sz="1100" dirty="0"/>
              <a:t>  SRC, Accommodations &amp; Participation:  Code as Directed in the Coordinator’s Manual starting on page 6</a:t>
            </a:r>
          </a:p>
          <a:p>
            <a:pPr eaLnBrk="1" hangingPunct="1"/>
            <a:endParaRPr lang="en-US" sz="1400" dirty="0"/>
          </a:p>
        </p:txBody>
      </p:sp>
      <p:sp>
        <p:nvSpPr>
          <p:cNvPr id="9" name="5-Point Star 8"/>
          <p:cNvSpPr/>
          <p:nvPr/>
        </p:nvSpPr>
        <p:spPr>
          <a:xfrm>
            <a:off x="5553075" y="2603838"/>
            <a:ext cx="152400" cy="151438"/>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441" name="TextBox 16"/>
          <p:cNvSpPr txBox="1">
            <a:spLocks noChangeArrowheads="1"/>
          </p:cNvSpPr>
          <p:nvPr/>
        </p:nvSpPr>
        <p:spPr bwMode="auto">
          <a:xfrm>
            <a:off x="5812479" y="2436129"/>
            <a:ext cx="329767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Complete for students without a Pre-ID </a:t>
            </a:r>
            <a:r>
              <a:rPr lang="en-US" sz="1400" dirty="0" smtClean="0"/>
              <a:t>label</a:t>
            </a:r>
            <a:endParaRPr lang="en-US" sz="2400" dirty="0"/>
          </a:p>
          <a:p>
            <a:pPr eaLnBrk="1" hangingPunct="1"/>
            <a:r>
              <a:rPr lang="en-US" sz="1000" dirty="0"/>
              <a:t>(All students for </a:t>
            </a:r>
            <a:r>
              <a:rPr lang="en-US" sz="1000" dirty="0" smtClean="0"/>
              <a:t>Spring </a:t>
            </a:r>
            <a:r>
              <a:rPr lang="en-US" sz="1000" dirty="0"/>
              <a:t>and Summer Administrations)</a:t>
            </a:r>
          </a:p>
          <a:p>
            <a:pPr eaLnBrk="1" hangingPunct="1"/>
            <a:endParaRPr lang="en-US" sz="1400" dirty="0"/>
          </a:p>
        </p:txBody>
      </p:sp>
      <p:sp>
        <p:nvSpPr>
          <p:cNvPr id="11" name="5-Point Star 10"/>
          <p:cNvSpPr/>
          <p:nvPr/>
        </p:nvSpPr>
        <p:spPr>
          <a:xfrm>
            <a:off x="4769796" y="8382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5-Point Star 11"/>
          <p:cNvSpPr/>
          <p:nvPr/>
        </p:nvSpPr>
        <p:spPr>
          <a:xfrm>
            <a:off x="4071026" y="1525587"/>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5-Point Star 12"/>
          <p:cNvSpPr/>
          <p:nvPr/>
        </p:nvSpPr>
        <p:spPr>
          <a:xfrm>
            <a:off x="2781300" y="113489"/>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5-Point Star 13"/>
          <p:cNvSpPr/>
          <p:nvPr/>
        </p:nvSpPr>
        <p:spPr>
          <a:xfrm>
            <a:off x="316149" y="136187"/>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5-Point Star 14"/>
          <p:cNvSpPr/>
          <p:nvPr/>
        </p:nvSpPr>
        <p:spPr>
          <a:xfrm>
            <a:off x="1919591" y="4918177"/>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5-Point Star 15"/>
          <p:cNvSpPr/>
          <p:nvPr/>
        </p:nvSpPr>
        <p:spPr>
          <a:xfrm>
            <a:off x="1524000" y="4913313"/>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5-Point Star 16"/>
          <p:cNvSpPr/>
          <p:nvPr/>
        </p:nvSpPr>
        <p:spPr>
          <a:xfrm>
            <a:off x="2667000" y="5210783"/>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5-Point Star 17"/>
          <p:cNvSpPr/>
          <p:nvPr/>
        </p:nvSpPr>
        <p:spPr>
          <a:xfrm>
            <a:off x="3429000" y="5210783"/>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5-Point Star 18"/>
          <p:cNvSpPr/>
          <p:nvPr/>
        </p:nvSpPr>
        <p:spPr>
          <a:xfrm>
            <a:off x="4426085" y="5210783"/>
            <a:ext cx="152400" cy="1524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5-Point Star 19"/>
          <p:cNvSpPr/>
          <p:nvPr/>
        </p:nvSpPr>
        <p:spPr>
          <a:xfrm>
            <a:off x="1845013" y="4590256"/>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5-Point Star 20"/>
          <p:cNvSpPr/>
          <p:nvPr/>
        </p:nvSpPr>
        <p:spPr>
          <a:xfrm>
            <a:off x="1905000" y="3962400"/>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5-Point Star 22"/>
          <p:cNvSpPr/>
          <p:nvPr/>
        </p:nvSpPr>
        <p:spPr>
          <a:xfrm>
            <a:off x="3167974" y="3581400"/>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5-Point Star 23"/>
          <p:cNvSpPr/>
          <p:nvPr/>
        </p:nvSpPr>
        <p:spPr>
          <a:xfrm>
            <a:off x="4109936" y="2345987"/>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5-Point Star 24"/>
          <p:cNvSpPr/>
          <p:nvPr/>
        </p:nvSpPr>
        <p:spPr>
          <a:xfrm>
            <a:off x="3276600" y="1600200"/>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5-Point Star 25"/>
          <p:cNvSpPr/>
          <p:nvPr/>
        </p:nvSpPr>
        <p:spPr>
          <a:xfrm>
            <a:off x="2765087" y="685800"/>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5-Point Star 26"/>
          <p:cNvSpPr/>
          <p:nvPr/>
        </p:nvSpPr>
        <p:spPr>
          <a:xfrm>
            <a:off x="1776919" y="685800"/>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5-Point Star 27"/>
          <p:cNvSpPr/>
          <p:nvPr/>
        </p:nvSpPr>
        <p:spPr>
          <a:xfrm>
            <a:off x="541506" y="685800"/>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TextBox 6"/>
          <p:cNvSpPr txBox="1">
            <a:spLocks noChangeArrowheads="1"/>
          </p:cNvSpPr>
          <p:nvPr/>
        </p:nvSpPr>
        <p:spPr bwMode="auto">
          <a:xfrm>
            <a:off x="526914" y="4114800"/>
            <a:ext cx="1015663" cy="2286000"/>
          </a:xfrm>
          <a:prstGeom prst="rect">
            <a:avLst/>
          </a:prstGeom>
          <a:noFill/>
          <a:ln w="9525">
            <a:noFill/>
            <a:miter lim="800000"/>
            <a:headEnd/>
            <a:tailEnd/>
          </a:ln>
        </p:spPr>
        <p:txBody>
          <a:bodyPr vert="vert270">
            <a:spAutoFit/>
          </a:bodyPr>
          <a:lstStyle/>
          <a:p>
            <a:pPr algn="ctr">
              <a:defRPr/>
            </a:pPr>
            <a:r>
              <a:rPr lang="en-US" dirty="0">
                <a:solidFill>
                  <a:srgbClr val="0070C0"/>
                </a:solidFill>
              </a:rPr>
              <a:t>Pre-ID Label goes here</a:t>
            </a:r>
            <a:r>
              <a:rPr lang="en-US" dirty="0" smtClean="0">
                <a:solidFill>
                  <a:srgbClr val="0070C0"/>
                </a:solidFill>
              </a:rPr>
              <a:t>!  </a:t>
            </a:r>
            <a:r>
              <a:rPr lang="en-US" b="1" dirty="0" smtClean="0">
                <a:solidFill>
                  <a:srgbClr val="0070C0"/>
                </a:solidFill>
              </a:rPr>
              <a:t>Fall</a:t>
            </a:r>
            <a:r>
              <a:rPr lang="en-US" dirty="0" smtClean="0">
                <a:solidFill>
                  <a:srgbClr val="0070C0"/>
                </a:solidFill>
              </a:rPr>
              <a:t> administration only!</a:t>
            </a:r>
            <a:endParaRPr lang="en-US" dirty="0">
              <a:solidFill>
                <a:srgbClr val="0070C0"/>
              </a:solidFill>
            </a:endParaRPr>
          </a:p>
        </p:txBody>
      </p:sp>
      <p:sp>
        <p:nvSpPr>
          <p:cNvPr id="31" name="Oval 30"/>
          <p:cNvSpPr/>
          <p:nvPr/>
        </p:nvSpPr>
        <p:spPr>
          <a:xfrm>
            <a:off x="4610100" y="2362200"/>
            <a:ext cx="533400" cy="228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a:off x="4312596" y="2667000"/>
            <a:ext cx="10668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3" name="Straight Arrow Connector 32"/>
          <p:cNvCxnSpPr>
            <a:stCxn id="18465" idx="1"/>
          </p:cNvCxnSpPr>
          <p:nvPr/>
        </p:nvCxnSpPr>
        <p:spPr>
          <a:xfrm flipH="1">
            <a:off x="4147226" y="5795836"/>
            <a:ext cx="1375652" cy="376364"/>
          </a:xfrm>
          <a:prstGeom prst="straightConnector1">
            <a:avLst/>
          </a:prstGeom>
          <a:ln>
            <a:solidFill>
              <a:srgbClr val="7030A0"/>
            </a:solidFill>
            <a:tailEnd type="arrow"/>
          </a:ln>
        </p:spPr>
        <p:style>
          <a:lnRef idx="1">
            <a:schemeClr val="dk1"/>
          </a:lnRef>
          <a:fillRef idx="0">
            <a:schemeClr val="dk1"/>
          </a:fillRef>
          <a:effectRef idx="0">
            <a:schemeClr val="dk1"/>
          </a:effectRef>
          <a:fontRef idx="minor">
            <a:schemeClr val="tx1"/>
          </a:fontRef>
        </p:style>
      </p:cxnSp>
      <p:sp>
        <p:nvSpPr>
          <p:cNvPr id="18465" name="TextBox 17"/>
          <p:cNvSpPr txBox="1">
            <a:spLocks noChangeArrowheads="1"/>
          </p:cNvSpPr>
          <p:nvPr/>
        </p:nvSpPr>
        <p:spPr bwMode="auto">
          <a:xfrm>
            <a:off x="5522878" y="5533898"/>
            <a:ext cx="358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solidFill>
                  <a:srgbClr val="7030A0"/>
                </a:solidFill>
              </a:rPr>
              <a:t>DO NOT CODE CONDITIONAL UNLESS APPROVED BY THE GADOE!</a:t>
            </a:r>
          </a:p>
        </p:txBody>
      </p:sp>
      <p:sp>
        <p:nvSpPr>
          <p:cNvPr id="45" name="TextBox 8"/>
          <p:cNvSpPr txBox="1">
            <a:spLocks noChangeArrowheads="1"/>
          </p:cNvSpPr>
          <p:nvPr/>
        </p:nvSpPr>
        <p:spPr bwMode="auto">
          <a:xfrm>
            <a:off x="5476875" y="4578230"/>
            <a:ext cx="36332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t>Note:  </a:t>
            </a:r>
            <a:r>
              <a:rPr lang="en-US" sz="1600" i="1" dirty="0" smtClean="0"/>
              <a:t>The black timing tracks on the edge must be clean of stray marks to be able to be scanned.</a:t>
            </a:r>
            <a:endParaRPr lang="en-US" sz="1600" i="1"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81868" y="4749536"/>
            <a:ext cx="2140056" cy="92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5562600" y="986978"/>
            <a:ext cx="3541678" cy="954107"/>
          </a:xfrm>
          <a:prstGeom prst="rect">
            <a:avLst/>
          </a:prstGeom>
          <a:solidFill>
            <a:srgbClr val="FFC000"/>
          </a:solidFill>
        </p:spPr>
        <p:txBody>
          <a:bodyPr wrap="square" rtlCol="0">
            <a:spAutoFit/>
          </a:bodyPr>
          <a:lstStyle/>
          <a:p>
            <a:pPr algn="ctr"/>
            <a:r>
              <a:rPr lang="en-US" sz="1400" b="1" dirty="0" smtClean="0">
                <a:solidFill>
                  <a:srgbClr val="0000FF"/>
                </a:solidFill>
              </a:rPr>
              <a:t>Old answer documents will not scan!</a:t>
            </a:r>
          </a:p>
          <a:p>
            <a:pPr algn="ctr"/>
            <a:endParaRPr lang="en-US" sz="1400" b="1" dirty="0">
              <a:solidFill>
                <a:srgbClr val="0000FF"/>
              </a:solidFill>
            </a:endParaRPr>
          </a:p>
          <a:p>
            <a:pPr algn="ctr"/>
            <a:r>
              <a:rPr lang="en-US" sz="1400" b="1" u="sng" dirty="0" smtClean="0">
                <a:solidFill>
                  <a:srgbClr val="0000FF"/>
                </a:solidFill>
              </a:rPr>
              <a:t>DO NOT USE OLD ANSWER DOCUMENTS!</a:t>
            </a:r>
            <a:endParaRPr lang="en-US" sz="1400" b="1" u="sng" dirty="0">
              <a:solidFill>
                <a:srgbClr val="0000FF"/>
              </a:solidFill>
            </a:endParaRPr>
          </a:p>
        </p:txBody>
      </p:sp>
      <p:sp>
        <p:nvSpPr>
          <p:cNvPr id="3" name="TextBox 2"/>
          <p:cNvSpPr txBox="1"/>
          <p:nvPr/>
        </p:nvSpPr>
        <p:spPr>
          <a:xfrm>
            <a:off x="4223426" y="3595974"/>
            <a:ext cx="1023836" cy="1477328"/>
          </a:xfrm>
          <a:prstGeom prst="rect">
            <a:avLst/>
          </a:prstGeom>
          <a:solidFill>
            <a:srgbClr val="FFFF00">
              <a:alpha val="50000"/>
            </a:srgbClr>
          </a:solidFill>
        </p:spPr>
        <p:txBody>
          <a:bodyPr wrap="square" rtlCol="0">
            <a:spAutoFit/>
          </a:bodyPr>
          <a:lstStyle/>
          <a:p>
            <a:pPr algn="ctr"/>
            <a:endParaRPr lang="en-US" b="1" dirty="0" smtClean="0">
              <a:solidFill>
                <a:srgbClr val="FF0000"/>
              </a:solidFill>
            </a:endParaRPr>
          </a:p>
          <a:p>
            <a:pPr algn="ctr"/>
            <a:r>
              <a:rPr lang="en-US" b="1" dirty="0" smtClean="0">
                <a:solidFill>
                  <a:srgbClr val="FF0000"/>
                </a:solidFill>
              </a:rPr>
              <a:t>Do Not Bubble FTE</a:t>
            </a:r>
          </a:p>
          <a:p>
            <a:pPr algn="ctr"/>
            <a:endParaRPr lang="en-US"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9144000" cy="1524000"/>
          </a:xfrm>
        </p:spPr>
        <p:txBody>
          <a:bodyPr/>
          <a:lstStyle/>
          <a:p>
            <a:pPr eaLnBrk="1" hangingPunct="1"/>
            <a:r>
              <a:rPr lang="en-US" smtClean="0"/>
              <a:t>Student Directions in </a:t>
            </a:r>
            <a:br>
              <a:rPr lang="en-US" smtClean="0"/>
            </a:br>
            <a:r>
              <a:rPr lang="en-US" smtClean="0"/>
              <a:t>Answer Document</a:t>
            </a:r>
          </a:p>
        </p:txBody>
      </p:sp>
      <p:pic>
        <p:nvPicPr>
          <p:cNvPr id="1945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9225"/>
            <a:ext cx="9144000"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0"/>
            <a:ext cx="8229600" cy="868363"/>
          </a:xfrm>
        </p:spPr>
        <p:txBody>
          <a:bodyPr/>
          <a:lstStyle/>
          <a:p>
            <a:pPr eaLnBrk="1" hangingPunct="1"/>
            <a:r>
              <a:rPr lang="en-US" smtClean="0"/>
              <a:t>GHSWT Answer Document </a:t>
            </a:r>
          </a:p>
        </p:txBody>
      </p:sp>
      <p:sp>
        <p:nvSpPr>
          <p:cNvPr id="20483" name="Content Placeholder 2"/>
          <p:cNvSpPr>
            <a:spLocks noGrp="1"/>
          </p:cNvSpPr>
          <p:nvPr>
            <p:ph idx="1"/>
          </p:nvPr>
        </p:nvSpPr>
        <p:spPr>
          <a:xfrm>
            <a:off x="152400" y="762000"/>
            <a:ext cx="8839200" cy="5181600"/>
          </a:xfrm>
        </p:spPr>
        <p:txBody>
          <a:bodyPr/>
          <a:lstStyle/>
          <a:p>
            <a:r>
              <a:rPr lang="en-US" sz="1800" dirty="0" smtClean="0">
                <a:cs typeface="Times New Roman" pitchFamily="18" charset="0"/>
              </a:rPr>
              <a:t>Student GTID numbers </a:t>
            </a:r>
            <a:r>
              <a:rPr lang="en-US" sz="1800" u="sng" dirty="0" smtClean="0">
                <a:cs typeface="Times New Roman" pitchFamily="18" charset="0"/>
              </a:rPr>
              <a:t>must</a:t>
            </a:r>
            <a:r>
              <a:rPr lang="en-US" sz="1800" dirty="0" smtClean="0">
                <a:cs typeface="Times New Roman" pitchFamily="18" charset="0"/>
              </a:rPr>
              <a:t> be included on the answer documents.  School Test Coordinators should provide examiners with student rosters that include both </a:t>
            </a:r>
            <a:r>
              <a:rPr lang="en-US" sz="1800" dirty="0" smtClean="0">
                <a:cs typeface="Times New Roman" pitchFamily="18" charset="0"/>
              </a:rPr>
              <a:t>GTID numbers</a:t>
            </a:r>
            <a:r>
              <a:rPr lang="en-US" sz="1800" dirty="0" smtClean="0">
                <a:cs typeface="Times New Roman" pitchFamily="18" charset="0"/>
              </a:rPr>
              <a:t>, Special Education or </a:t>
            </a:r>
            <a:r>
              <a:rPr lang="en-US" sz="1800" dirty="0" smtClean="0">
                <a:cs typeface="Times New Roman" pitchFamily="18" charset="0"/>
              </a:rPr>
              <a:t>EL </a:t>
            </a:r>
            <a:r>
              <a:rPr lang="en-US" sz="1800" dirty="0" smtClean="0">
                <a:cs typeface="Times New Roman" pitchFamily="18" charset="0"/>
              </a:rPr>
              <a:t>status, and information about accommodations. </a:t>
            </a:r>
          </a:p>
          <a:p>
            <a:endParaRPr lang="en-US" sz="1800" dirty="0" smtClean="0">
              <a:cs typeface="Times New Roman" pitchFamily="18" charset="0"/>
            </a:endParaRPr>
          </a:p>
          <a:p>
            <a:r>
              <a:rPr lang="en-US" sz="1800" dirty="0" smtClean="0">
                <a:cs typeface="Times New Roman" pitchFamily="18" charset="0"/>
              </a:rPr>
              <a:t>Students </a:t>
            </a:r>
            <a:r>
              <a:rPr lang="en-US" sz="1800" u="sng" dirty="0" smtClean="0">
                <a:cs typeface="Times New Roman" pitchFamily="18" charset="0"/>
              </a:rPr>
              <a:t>must </a:t>
            </a:r>
            <a:r>
              <a:rPr lang="en-US" sz="1800" dirty="0" smtClean="0">
                <a:cs typeface="Times New Roman" pitchFamily="18" charset="0"/>
              </a:rPr>
              <a:t>enter the form number of the test they take in the correct space on the answer document (page 1 </a:t>
            </a:r>
            <a:r>
              <a:rPr lang="en-US" sz="1800" b="1" u="sng" dirty="0" smtClean="0">
                <a:cs typeface="Times New Roman" pitchFamily="18" charset="0"/>
              </a:rPr>
              <a:t>and</a:t>
            </a:r>
            <a:r>
              <a:rPr lang="en-US" sz="1800" dirty="0" smtClean="0">
                <a:cs typeface="Times New Roman" pitchFamily="18" charset="0"/>
              </a:rPr>
              <a:t> 3).</a:t>
            </a:r>
          </a:p>
          <a:p>
            <a:endParaRPr lang="en-US" sz="1800" dirty="0" smtClean="0">
              <a:cs typeface="Times New Roman" pitchFamily="18" charset="0"/>
            </a:endParaRPr>
          </a:p>
          <a:p>
            <a:pPr eaLnBrk="1" hangingPunct="1">
              <a:lnSpc>
                <a:spcPct val="80000"/>
              </a:lnSpc>
            </a:pPr>
            <a:r>
              <a:rPr lang="en-US" sz="1800" dirty="0" smtClean="0"/>
              <a:t>Barcode labels are provided </a:t>
            </a:r>
            <a:r>
              <a:rPr lang="en-US" sz="1800" i="1" dirty="0" smtClean="0"/>
              <a:t>only</a:t>
            </a:r>
            <a:r>
              <a:rPr lang="en-US" sz="1800" dirty="0" smtClean="0"/>
              <a:t> for the Fall administration.  They will include </a:t>
            </a:r>
            <a:r>
              <a:rPr lang="en-US" sz="1800" dirty="0" smtClean="0"/>
              <a:t>GTID.  </a:t>
            </a:r>
            <a:endParaRPr lang="en-US" sz="1800" dirty="0" smtClean="0"/>
          </a:p>
          <a:p>
            <a:pPr eaLnBrk="1" hangingPunct="1">
              <a:lnSpc>
                <a:spcPct val="80000"/>
              </a:lnSpc>
              <a:buFont typeface="Arial" charset="0"/>
              <a:buNone/>
            </a:pPr>
            <a:endParaRPr lang="en-US" sz="1800" dirty="0" smtClean="0"/>
          </a:p>
          <a:p>
            <a:pPr eaLnBrk="1" hangingPunct="1">
              <a:lnSpc>
                <a:spcPct val="80000"/>
              </a:lnSpc>
            </a:pPr>
            <a:r>
              <a:rPr lang="en-US" sz="1800" dirty="0" smtClean="0"/>
              <a:t>Students should </a:t>
            </a:r>
            <a:r>
              <a:rPr lang="en-US" sz="1800" i="1" dirty="0" smtClean="0"/>
              <a:t>always</a:t>
            </a:r>
            <a:r>
              <a:rPr lang="en-US" sz="1800" dirty="0" smtClean="0"/>
              <a:t> write their name, DOB, school name, and system name in the spaces at the top of the answer document.</a:t>
            </a:r>
          </a:p>
          <a:p>
            <a:pPr eaLnBrk="1" hangingPunct="1">
              <a:lnSpc>
                <a:spcPct val="80000"/>
              </a:lnSpc>
              <a:buFont typeface="Arial" charset="0"/>
              <a:buNone/>
            </a:pPr>
            <a:endParaRPr lang="en-US" sz="1800" dirty="0" smtClean="0"/>
          </a:p>
          <a:p>
            <a:pPr eaLnBrk="1" hangingPunct="1">
              <a:lnSpc>
                <a:spcPct val="80000"/>
              </a:lnSpc>
            </a:pPr>
            <a:r>
              <a:rPr lang="en-US" sz="1800" dirty="0" smtClean="0"/>
              <a:t>A script including directions for completing the answer document for students with barcode labels </a:t>
            </a:r>
            <a:r>
              <a:rPr lang="en-US" sz="1800" b="1" u="sng" dirty="0" smtClean="0"/>
              <a:t>and</a:t>
            </a:r>
            <a:r>
              <a:rPr lang="en-US" sz="1800" dirty="0" smtClean="0"/>
              <a:t> those without labels appears in the Examiner’s Manual and </a:t>
            </a:r>
            <a:r>
              <a:rPr lang="en-US" sz="1800" b="1" i="1" dirty="0" smtClean="0"/>
              <a:t>should be followed </a:t>
            </a:r>
            <a:r>
              <a:rPr lang="en-US" sz="1800" b="1" dirty="0" smtClean="0"/>
              <a:t>exactly</a:t>
            </a:r>
            <a:r>
              <a:rPr lang="en-US" sz="1800" dirty="0" smtClean="0"/>
              <a:t>. </a:t>
            </a:r>
          </a:p>
          <a:p>
            <a:pPr eaLnBrk="1" hangingPunct="1">
              <a:lnSpc>
                <a:spcPct val="80000"/>
              </a:lnSpc>
              <a:buFont typeface="Arial" charset="0"/>
              <a:buNone/>
            </a:pPr>
            <a:endParaRPr lang="en-US" sz="1800" dirty="0" smtClean="0"/>
          </a:p>
          <a:p>
            <a:pPr eaLnBrk="1" hangingPunct="1">
              <a:lnSpc>
                <a:spcPct val="80000"/>
              </a:lnSpc>
            </a:pPr>
            <a:r>
              <a:rPr lang="en-US" sz="1800" dirty="0" smtClean="0"/>
              <a:t>Students </a:t>
            </a:r>
            <a:r>
              <a:rPr lang="en-US" sz="1800" u="sng" dirty="0" smtClean="0"/>
              <a:t>must</a:t>
            </a:r>
            <a:r>
              <a:rPr lang="en-US" sz="1800" dirty="0" smtClean="0"/>
              <a:t> enter and bubble </a:t>
            </a:r>
            <a:r>
              <a:rPr lang="en-US" sz="1800" i="1" dirty="0" smtClean="0"/>
              <a:t>all</a:t>
            </a:r>
            <a:r>
              <a:rPr lang="en-US" sz="1800" dirty="0" smtClean="0"/>
              <a:t> demographic information on the answer documents in retest administrations (February and June). </a:t>
            </a:r>
            <a:endParaRPr lang="en-US" sz="1800" dirty="0" smtClean="0">
              <a:cs typeface="Times New Roman" pitchFamily="18" charset="0"/>
            </a:endParaRPr>
          </a:p>
          <a:p>
            <a:pPr eaLnBrk="1" hangingPunct="1">
              <a:buFontTx/>
              <a:buNone/>
            </a:pPr>
            <a:r>
              <a:rPr lang="en-US" dirty="0" smtClean="0"/>
              <a:t> </a:t>
            </a:r>
          </a:p>
          <a:p>
            <a:pPr eaLnBrk="1" hangingPunct="1">
              <a:buFontTx/>
              <a:buNone/>
            </a:pPr>
            <a:endParaRPr lang="en-US"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2" y="0"/>
            <a:ext cx="5180729" cy="6858000"/>
          </a:xfrm>
          <a:prstGeom prst="rect">
            <a:avLst/>
          </a:prstGeom>
        </p:spPr>
      </p:pic>
      <p:sp>
        <p:nvSpPr>
          <p:cNvPr id="2" name="Title 1"/>
          <p:cNvSpPr>
            <a:spLocks noGrp="1"/>
          </p:cNvSpPr>
          <p:nvPr>
            <p:ph type="title"/>
          </p:nvPr>
        </p:nvSpPr>
        <p:spPr>
          <a:xfrm>
            <a:off x="5281700" y="0"/>
            <a:ext cx="3862299" cy="1295400"/>
          </a:xfrm>
        </p:spPr>
        <p:txBody>
          <a:bodyPr/>
          <a:lstStyle/>
          <a:p>
            <a:r>
              <a:rPr lang="en-US" sz="2800" dirty="0" smtClean="0"/>
              <a:t>School Building Answer Sheet Transmittal Form</a:t>
            </a:r>
            <a:endParaRPr lang="en-US" sz="2800" dirty="0"/>
          </a:p>
        </p:txBody>
      </p:sp>
      <p:sp>
        <p:nvSpPr>
          <p:cNvPr id="3" name="Content Placeholder 2"/>
          <p:cNvSpPr>
            <a:spLocks noGrp="1"/>
          </p:cNvSpPr>
          <p:nvPr>
            <p:ph idx="1"/>
          </p:nvPr>
        </p:nvSpPr>
        <p:spPr>
          <a:xfrm>
            <a:off x="5638800" y="1447800"/>
            <a:ext cx="3429000" cy="4191000"/>
          </a:xfrm>
        </p:spPr>
        <p:txBody>
          <a:bodyPr/>
          <a:lstStyle/>
          <a:p>
            <a:r>
              <a:rPr lang="en-US" sz="2000" dirty="0" smtClean="0"/>
              <a:t>Print information</a:t>
            </a:r>
          </a:p>
          <a:p>
            <a:r>
              <a:rPr lang="en-US" sz="2000" dirty="0" smtClean="0"/>
              <a:t>Bubble in building Name</a:t>
            </a:r>
          </a:p>
          <a:p>
            <a:r>
              <a:rPr lang="en-US" sz="2000" dirty="0" smtClean="0"/>
              <a:t>Bubble Assessment (GHSWT)</a:t>
            </a:r>
          </a:p>
          <a:p>
            <a:r>
              <a:rPr lang="en-US" sz="2000" dirty="0" smtClean="0"/>
              <a:t>Bubble “Sep” and “2014” or “Feb” or “Jun” and “2015”</a:t>
            </a:r>
          </a:p>
          <a:p>
            <a:r>
              <a:rPr lang="en-US" sz="2000" dirty="0" smtClean="0"/>
              <a:t>Bubble number of answer documents sending in and paper banded to transmittal form (right justify)</a:t>
            </a:r>
          </a:p>
          <a:p>
            <a:r>
              <a:rPr lang="en-US" sz="2000" dirty="0" smtClean="0"/>
              <a:t>Bubble in System Code</a:t>
            </a:r>
          </a:p>
          <a:p>
            <a:r>
              <a:rPr lang="en-US" sz="2000" dirty="0" smtClean="0"/>
              <a:t>Bubble in School Code</a:t>
            </a:r>
          </a:p>
          <a:p>
            <a:endParaRPr lang="en-US" dirty="0"/>
          </a:p>
        </p:txBody>
      </p:sp>
      <p:cxnSp>
        <p:nvCxnSpPr>
          <p:cNvPr id="5" name="Straight Arrow Connector 4"/>
          <p:cNvCxnSpPr/>
          <p:nvPr/>
        </p:nvCxnSpPr>
        <p:spPr>
          <a:xfrm flipH="1" flipV="1">
            <a:off x="2057400" y="609600"/>
            <a:ext cx="3657598" cy="101586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1981200" y="1815962"/>
            <a:ext cx="3740284" cy="1905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2895602" y="2133600"/>
            <a:ext cx="2825882" cy="22860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3986719" y="2006462"/>
            <a:ext cx="1700720" cy="104154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3505200" y="2933699"/>
            <a:ext cx="2182239" cy="11430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4724400" y="2247900"/>
            <a:ext cx="997084" cy="1409701"/>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914402" y="5334000"/>
            <a:ext cx="4773038"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2362200" y="5410200"/>
            <a:ext cx="3352798" cy="2286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28213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t">
            <a:normAutofit fontScale="90000"/>
          </a:bodyPr>
          <a:lstStyle/>
          <a:p>
            <a:pPr eaLnBrk="1" fontAlgn="auto" hangingPunct="1">
              <a:spcAft>
                <a:spcPts val="0"/>
              </a:spcAft>
              <a:defRPr/>
            </a:pPr>
            <a:r>
              <a:rPr lang="en-US" sz="3600" dirty="0" smtClean="0"/>
              <a:t>Testing Students With Disabilities, 504 Plans, or  EL Test Participation Plans </a:t>
            </a:r>
            <a:r>
              <a:rPr lang="en-US" dirty="0" smtClean="0"/>
              <a:t> </a:t>
            </a:r>
            <a:br>
              <a:rPr lang="en-US" dirty="0" smtClean="0"/>
            </a:br>
            <a:endParaRPr lang="en-US" dirty="0" smtClean="0"/>
          </a:p>
        </p:txBody>
      </p:sp>
      <p:sp>
        <p:nvSpPr>
          <p:cNvPr id="29699" name="Content Placeholder 2"/>
          <p:cNvSpPr>
            <a:spLocks noGrp="1"/>
          </p:cNvSpPr>
          <p:nvPr>
            <p:ph idx="1"/>
          </p:nvPr>
        </p:nvSpPr>
        <p:spPr>
          <a:xfrm>
            <a:off x="381000" y="1828800"/>
            <a:ext cx="8382000" cy="3886200"/>
          </a:xfrm>
        </p:spPr>
        <p:txBody>
          <a:bodyPr/>
          <a:lstStyle/>
          <a:p>
            <a:pPr eaLnBrk="1" hangingPunct="1">
              <a:buFontTx/>
              <a:buNone/>
            </a:pPr>
            <a:r>
              <a:rPr lang="en-US" sz="2800" dirty="0" smtClean="0"/>
              <a:t>State required coding (SRC) </a:t>
            </a:r>
          </a:p>
          <a:p>
            <a:pPr eaLnBrk="1" hangingPunct="1"/>
            <a:r>
              <a:rPr lang="en-US" sz="2800" dirty="0" smtClean="0"/>
              <a:t>Use the SRC section on the Answer Document to code eligible students with disabilities, English Learner (EL) students, Title I students, and migrant students. These codes should be provided by site test coordinator.</a:t>
            </a:r>
          </a:p>
          <a:p>
            <a:pPr eaLnBrk="1" hangingPunct="1"/>
            <a:r>
              <a:rPr lang="en-US" sz="2800" dirty="0" smtClean="0"/>
              <a:t>The type of accommodation provided should be coded in the Accommodations box: S indicates setting; P indicates presentation; R indicates response; and SC indicates scheduling. </a:t>
            </a:r>
          </a:p>
          <a:p>
            <a:pPr eaLnBrk="1" hangingPunct="1"/>
            <a:endParaRPr lang="en-US" sz="2200" dirty="0" smtClean="0"/>
          </a:p>
        </p:txBody>
      </p:sp>
      <p:sp>
        <p:nvSpPr>
          <p:cNvPr id="4" name="Slide Number Placeholder 3"/>
          <p:cNvSpPr>
            <a:spLocks noGrp="1"/>
          </p:cNvSpPr>
          <p:nvPr>
            <p:ph type="sldNum" sz="quarter" idx="4294967295"/>
          </p:nvPr>
        </p:nvSpPr>
        <p:spPr>
          <a:xfrm>
            <a:off x="6705600" y="6356350"/>
            <a:ext cx="838200" cy="365125"/>
          </a:xfrm>
        </p:spPr>
        <p:txBody>
          <a:bodyPr/>
          <a:lstStyle/>
          <a:p>
            <a:pPr>
              <a:defRPr/>
            </a:pPr>
            <a:fld id="{3454B8B4-E192-47FF-95FB-C585A40ACD77}" type="slidenum">
              <a:rPr lang="en-US" smtClean="0"/>
              <a:pPr>
                <a:defRPr/>
              </a:pPr>
              <a:t>25</a:t>
            </a:fld>
            <a:endParaRPr lang="en-US" dirty="0"/>
          </a:p>
        </p:txBody>
      </p:sp>
    </p:spTree>
    <p:extLst>
      <p:ext uri="{BB962C8B-B14F-4D97-AF65-F5344CB8AC3E}">
        <p14:creationId xmlns:p14="http://schemas.microsoft.com/office/powerpoint/2010/main" val="29635168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15962"/>
          </a:xfrm>
        </p:spPr>
        <p:txBody>
          <a:bodyPr/>
          <a:lstStyle/>
          <a:p>
            <a:pPr eaLnBrk="1" hangingPunct="1"/>
            <a:r>
              <a:rPr lang="en-US" sz="4000" dirty="0" smtClean="0"/>
              <a:t>Accommodations</a:t>
            </a:r>
          </a:p>
        </p:txBody>
      </p:sp>
      <p:sp>
        <p:nvSpPr>
          <p:cNvPr id="21507" name="Rectangle 3"/>
          <p:cNvSpPr>
            <a:spLocks noGrp="1" noChangeArrowheads="1"/>
          </p:cNvSpPr>
          <p:nvPr>
            <p:ph type="body" idx="1"/>
          </p:nvPr>
        </p:nvSpPr>
        <p:spPr>
          <a:xfrm>
            <a:off x="152400" y="1219200"/>
            <a:ext cx="8763000" cy="4114800"/>
          </a:xfrm>
        </p:spPr>
        <p:txBody>
          <a:bodyPr/>
          <a:lstStyle/>
          <a:p>
            <a:pPr eaLnBrk="1" hangingPunct="1"/>
            <a:r>
              <a:rPr lang="en-US" sz="2800" dirty="0"/>
              <a:t>The SRC, Accommodations, and SDU boxes on page 1 of the Answer Document should be filled in by you or the School Coordinator. The State-Directed Use Only (SDU B) section should be used only when instructed by the GaDOE. </a:t>
            </a:r>
          </a:p>
          <a:p>
            <a:pPr eaLnBrk="1" hangingPunct="1"/>
            <a:r>
              <a:rPr lang="en-US" sz="2800" dirty="0"/>
              <a:t>If the assessment resulted in a conditional accommodation, code the appropriate box on the answer document.  Do </a:t>
            </a:r>
            <a:r>
              <a:rPr lang="en-US" sz="2800" b="1" u="sng" dirty="0"/>
              <a:t>not</a:t>
            </a:r>
            <a:r>
              <a:rPr lang="en-US" sz="2800" dirty="0"/>
              <a:t> code conditional accommodations unless you have received permission.  Doing so could delay scores.  Conditional administrations are not eligible for a high school diploma</a:t>
            </a:r>
            <a:r>
              <a:rPr lang="en-US" sz="2800" dirty="0" smtClean="0"/>
              <a:t>.</a:t>
            </a:r>
            <a:endParaRPr lang="en-US" sz="2800" dirty="0"/>
          </a:p>
        </p:txBody>
      </p:sp>
    </p:spTree>
    <p:extLst>
      <p:ext uri="{BB962C8B-B14F-4D97-AF65-F5344CB8AC3E}">
        <p14:creationId xmlns:p14="http://schemas.microsoft.com/office/powerpoint/2010/main" val="8199937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381000"/>
            <a:ext cx="8229600" cy="715962"/>
          </a:xfrm>
        </p:spPr>
        <p:txBody>
          <a:bodyPr/>
          <a:lstStyle/>
          <a:p>
            <a:pPr eaLnBrk="1" hangingPunct="1"/>
            <a:r>
              <a:rPr lang="en-US" dirty="0" smtClean="0"/>
              <a:t>Accommodations </a:t>
            </a:r>
          </a:p>
        </p:txBody>
      </p:sp>
      <p:sp>
        <p:nvSpPr>
          <p:cNvPr id="22531" name="Content Placeholder 2"/>
          <p:cNvSpPr>
            <a:spLocks noGrp="1"/>
          </p:cNvSpPr>
          <p:nvPr>
            <p:ph idx="1"/>
          </p:nvPr>
        </p:nvSpPr>
        <p:spPr>
          <a:xfrm>
            <a:off x="212725" y="1143000"/>
            <a:ext cx="8686800" cy="4343400"/>
          </a:xfrm>
        </p:spPr>
        <p:txBody>
          <a:bodyPr/>
          <a:lstStyle/>
          <a:p>
            <a:pPr marL="0" indent="0" eaLnBrk="1" hangingPunct="1">
              <a:spcBef>
                <a:spcPct val="0"/>
              </a:spcBef>
              <a:buFontTx/>
              <a:buNone/>
            </a:pPr>
            <a:r>
              <a:rPr lang="en-US" sz="2800" dirty="0" smtClean="0">
                <a:cs typeface="Times New Roman" pitchFamily="18" charset="0"/>
              </a:rPr>
              <a:t>For students who require accommodations, Coordinators should consult the </a:t>
            </a:r>
            <a:r>
              <a:rPr lang="en-US" sz="2800" i="1" dirty="0" smtClean="0">
                <a:cs typeface="Times New Roman" pitchFamily="18" charset="0"/>
              </a:rPr>
              <a:t>Student Assessment Handbook </a:t>
            </a:r>
            <a:r>
              <a:rPr lang="en-US" sz="2800" dirty="0" smtClean="0">
                <a:cs typeface="Times New Roman" pitchFamily="18" charset="0"/>
              </a:rPr>
              <a:t>and the </a:t>
            </a:r>
            <a:r>
              <a:rPr lang="en-US" sz="2800" i="1" dirty="0" smtClean="0">
                <a:cs typeface="Times New Roman" pitchFamily="18" charset="0"/>
              </a:rPr>
              <a:t>Accommodations Manual for Students with Disabilities</a:t>
            </a:r>
            <a:r>
              <a:rPr lang="en-US" sz="2800" dirty="0" smtClean="0">
                <a:cs typeface="Times New Roman" pitchFamily="18" charset="0"/>
              </a:rPr>
              <a:t>.  </a:t>
            </a:r>
          </a:p>
          <a:p>
            <a:pPr marL="0" indent="0" eaLnBrk="1" hangingPunct="1">
              <a:spcBef>
                <a:spcPct val="0"/>
              </a:spcBef>
            </a:pPr>
            <a:endParaRPr lang="en-US" sz="2800" dirty="0" smtClean="0">
              <a:cs typeface="Times New Roman" pitchFamily="18" charset="0"/>
            </a:endParaRPr>
          </a:p>
          <a:p>
            <a:pPr marL="0" indent="0" eaLnBrk="1" hangingPunct="1">
              <a:spcBef>
                <a:spcPct val="0"/>
              </a:spcBef>
              <a:buFontTx/>
              <a:buNone/>
            </a:pPr>
            <a:r>
              <a:rPr lang="en-US" sz="2800" dirty="0" smtClean="0">
                <a:cs typeface="Times New Roman" pitchFamily="18" charset="0"/>
              </a:rPr>
              <a:t>Any accommodations not included in these guides </a:t>
            </a:r>
            <a:r>
              <a:rPr lang="en-US" sz="2800" u="sng" dirty="0" smtClean="0">
                <a:cs typeface="Times New Roman" pitchFamily="18" charset="0"/>
              </a:rPr>
              <a:t>must</a:t>
            </a:r>
            <a:r>
              <a:rPr lang="en-US" sz="2800" dirty="0" smtClean="0">
                <a:cs typeface="Times New Roman" pitchFamily="18" charset="0"/>
              </a:rPr>
              <a:t> be approved by the GaDOE at least 4 to 6 weeks prior to the assessment.  </a:t>
            </a:r>
          </a:p>
          <a:p>
            <a:pPr marL="0" indent="0" eaLnBrk="1" hangingPunct="1">
              <a:spcBef>
                <a:spcPct val="0"/>
              </a:spcBef>
              <a:buFontTx/>
              <a:buNone/>
            </a:pPr>
            <a:endParaRPr lang="en-US" sz="2800" dirty="0">
              <a:cs typeface="Times New Roman" pitchFamily="18" charset="0"/>
            </a:endParaRPr>
          </a:p>
          <a:p>
            <a:pPr marL="0" indent="0" eaLnBrk="1" hangingPunct="1">
              <a:spcBef>
                <a:spcPct val="0"/>
              </a:spcBef>
              <a:buFontTx/>
              <a:buNone/>
            </a:pPr>
            <a:r>
              <a:rPr lang="en-US" sz="2800" dirty="0" smtClean="0">
                <a:cs typeface="Times New Roman" pitchFamily="18" charset="0"/>
              </a:rPr>
              <a:t>This </a:t>
            </a:r>
            <a:r>
              <a:rPr lang="en-US" sz="2800" dirty="0">
                <a:cs typeface="Times New Roman" pitchFamily="18" charset="0"/>
              </a:rPr>
              <a:t>information should be submitted to the Assessment and Accountability Division by calling the main number at (404) 656-2668 or submitting the form by fax at (404) 656-5976. </a:t>
            </a:r>
            <a:endParaRPr lang="en-US" sz="2800" dirty="0" smtClean="0">
              <a:latin typeface="Arial" charset="0"/>
              <a:cs typeface="Times New Roman" pitchFamily="18" charset="0"/>
            </a:endParaRPr>
          </a:p>
        </p:txBody>
      </p:sp>
      <p:sp>
        <p:nvSpPr>
          <p:cNvPr id="22532" name="Rectangle 4"/>
          <p:cNvSpPr>
            <a:spLocks noChangeArrowheads="1"/>
          </p:cNvSpPr>
          <p:nvPr/>
        </p:nvSpPr>
        <p:spPr bwMode="auto">
          <a:xfrm>
            <a:off x="0" y="0"/>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bIns="0" anchor="ctr">
            <a:spAutoFit/>
          </a:bodyPr>
          <a:lstStyle/>
          <a:p>
            <a:pPr eaLnBrk="0" hangingPunct="0"/>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52400"/>
            <a:ext cx="8229600" cy="1143000"/>
          </a:xfrm>
        </p:spPr>
        <p:txBody>
          <a:bodyPr/>
          <a:lstStyle/>
          <a:p>
            <a:pPr eaLnBrk="1" hangingPunct="1"/>
            <a:r>
              <a:rPr lang="en-US" dirty="0" smtClean="0"/>
              <a:t>Accommodations  </a:t>
            </a:r>
          </a:p>
        </p:txBody>
      </p:sp>
      <p:sp>
        <p:nvSpPr>
          <p:cNvPr id="23555" name="Content Placeholder 2"/>
          <p:cNvSpPr>
            <a:spLocks noGrp="1"/>
          </p:cNvSpPr>
          <p:nvPr>
            <p:ph idx="1"/>
          </p:nvPr>
        </p:nvSpPr>
        <p:spPr>
          <a:xfrm>
            <a:off x="152400" y="1447800"/>
            <a:ext cx="8839200" cy="4495800"/>
          </a:xfrm>
        </p:spPr>
        <p:txBody>
          <a:bodyPr/>
          <a:lstStyle/>
          <a:p>
            <a:pPr eaLnBrk="1" hangingPunct="1"/>
            <a:r>
              <a:rPr lang="en-US" sz="2400" dirty="0" smtClean="0">
                <a:cs typeface="Times New Roman" pitchFamily="18" charset="0"/>
              </a:rPr>
              <a:t>Eligible students may be provided accommodations based on an emergency Section 504 Plan to allow participation in the assessment.  </a:t>
            </a:r>
          </a:p>
          <a:p>
            <a:pPr eaLnBrk="1" hangingPunct="1"/>
            <a:r>
              <a:rPr lang="en-US" sz="2400" dirty="0" smtClean="0">
                <a:cs typeface="Times New Roman" pitchFamily="18" charset="0"/>
              </a:rPr>
              <a:t>A word processor may be used with the spell/grammar check function disabled.  The printed essay should include the student’s </a:t>
            </a:r>
            <a:r>
              <a:rPr lang="en-US" sz="2400" dirty="0" smtClean="0">
                <a:cs typeface="Times New Roman" pitchFamily="18" charset="0"/>
              </a:rPr>
              <a:t>GTID and </a:t>
            </a:r>
            <a:r>
              <a:rPr lang="en-US" sz="2400" dirty="0" smtClean="0">
                <a:cs typeface="Times New Roman" pitchFamily="18" charset="0"/>
              </a:rPr>
              <a:t>form number in the upper right hand corner and be placed inside the Answer Document.  GCA will score the printout as the final draft.   The file </a:t>
            </a:r>
            <a:r>
              <a:rPr lang="en-US" sz="2400" b="1" u="sng" dirty="0" smtClean="0">
                <a:cs typeface="Times New Roman" pitchFamily="18" charset="0"/>
              </a:rPr>
              <a:t>must</a:t>
            </a:r>
            <a:r>
              <a:rPr lang="en-US" sz="2400" dirty="0" smtClean="0">
                <a:cs typeface="Times New Roman" pitchFamily="18" charset="0"/>
              </a:rPr>
              <a:t> be </a:t>
            </a:r>
            <a:r>
              <a:rPr lang="en-US" sz="2400" b="1" u="sng" dirty="0" smtClean="0">
                <a:cs typeface="Times New Roman" pitchFamily="18" charset="0"/>
              </a:rPr>
              <a:t>deleted</a:t>
            </a:r>
            <a:r>
              <a:rPr lang="en-US" sz="2400" dirty="0" smtClean="0">
                <a:cs typeface="Times New Roman" pitchFamily="18" charset="0"/>
              </a:rPr>
              <a:t> from the computer. </a:t>
            </a:r>
          </a:p>
          <a:p>
            <a:pPr eaLnBrk="1" hangingPunct="1"/>
            <a:r>
              <a:rPr lang="en-US" sz="2400" dirty="0" smtClean="0">
                <a:cs typeface="Times New Roman" pitchFamily="18" charset="0"/>
              </a:rPr>
              <a:t>One other option is the use of a scribe.  Scribing instructions are in the </a:t>
            </a:r>
            <a:r>
              <a:rPr lang="en-US" sz="2400" i="1" dirty="0" smtClean="0">
                <a:cs typeface="Times New Roman" pitchFamily="18" charset="0"/>
                <a:hlinkClick r:id="rId2"/>
              </a:rPr>
              <a:t>Student Assessment Handbook</a:t>
            </a:r>
            <a:r>
              <a:rPr lang="en-US" sz="2400" i="1" dirty="0" smtClean="0">
                <a:cs typeface="Times New Roman" pitchFamily="18" charset="0"/>
              </a:rPr>
              <a:t>.</a:t>
            </a:r>
            <a:r>
              <a:rPr lang="en-US" sz="3600" dirty="0" smtClean="0">
                <a:solidFill>
                  <a:srgbClr val="FF0000"/>
                </a:solidFill>
                <a:cs typeface="Times New Roman" pitchFamily="18" charset="0"/>
              </a:rPr>
              <a:t> </a:t>
            </a:r>
            <a:endParaRPr lang="en-US" sz="3600" dirty="0" smtClean="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304800"/>
            <a:ext cx="8229600" cy="563563"/>
          </a:xfrm>
        </p:spPr>
        <p:txBody>
          <a:bodyPr/>
          <a:lstStyle/>
          <a:p>
            <a:pPr eaLnBrk="1" hangingPunct="1"/>
            <a:r>
              <a:rPr lang="en-US" dirty="0" smtClean="0"/>
              <a:t>Accommodations </a:t>
            </a:r>
          </a:p>
        </p:txBody>
      </p:sp>
      <p:sp>
        <p:nvSpPr>
          <p:cNvPr id="3" name="Content Placeholder 2"/>
          <p:cNvSpPr>
            <a:spLocks noGrp="1"/>
          </p:cNvSpPr>
          <p:nvPr>
            <p:ph idx="1"/>
          </p:nvPr>
        </p:nvSpPr>
        <p:spPr>
          <a:xfrm>
            <a:off x="228600" y="1066800"/>
            <a:ext cx="8610600" cy="4800600"/>
          </a:xfrm>
        </p:spPr>
        <p:txBody>
          <a:bodyPr/>
          <a:lstStyle/>
          <a:p>
            <a:pPr marL="0" indent="0" eaLnBrk="1" hangingPunct="1">
              <a:spcBef>
                <a:spcPct val="0"/>
              </a:spcBef>
              <a:buFontTx/>
              <a:buNone/>
              <a:defRPr/>
            </a:pPr>
            <a:r>
              <a:rPr lang="en-US" sz="2600" dirty="0" smtClean="0">
                <a:ea typeface="Times New Roman" pitchFamily="18" charset="0"/>
              </a:rPr>
              <a:t>Prompts may be read aloud to students only if this accommodation is specified in an IEP, IAP/504, or TPC Plan.  </a:t>
            </a:r>
          </a:p>
          <a:p>
            <a:pPr marL="0" indent="0" eaLnBrk="1" hangingPunct="1">
              <a:spcBef>
                <a:spcPct val="0"/>
              </a:spcBef>
              <a:buFontTx/>
              <a:buNone/>
              <a:defRPr/>
            </a:pPr>
            <a:endParaRPr lang="en-US" sz="2600" dirty="0" smtClean="0">
              <a:ea typeface="Times New Roman" pitchFamily="18" charset="0"/>
            </a:endParaRPr>
          </a:p>
          <a:p>
            <a:pPr marL="0" indent="0" eaLnBrk="1" hangingPunct="1">
              <a:spcBef>
                <a:spcPct val="0"/>
              </a:spcBef>
              <a:buFontTx/>
              <a:buNone/>
              <a:defRPr/>
            </a:pPr>
            <a:r>
              <a:rPr lang="en-US" sz="2600" dirty="0" smtClean="0">
                <a:ea typeface="Times New Roman" pitchFamily="18" charset="0"/>
              </a:rPr>
              <a:t>Writing materials for visually impaired students may be enlarged by the System Test Coordinator in a secure manner, must be accounted for, and returned to the System Test Coordinator.</a:t>
            </a:r>
          </a:p>
          <a:p>
            <a:pPr marL="0" indent="0" eaLnBrk="1" hangingPunct="1">
              <a:spcBef>
                <a:spcPct val="0"/>
              </a:spcBef>
              <a:buFontTx/>
              <a:buNone/>
              <a:defRPr/>
            </a:pPr>
            <a:endParaRPr lang="en-US" sz="2600" dirty="0" smtClean="0">
              <a:ea typeface="Times New Roman" pitchFamily="18" charset="0"/>
            </a:endParaRPr>
          </a:p>
          <a:p>
            <a:pPr marL="0" indent="0" eaLnBrk="1" hangingPunct="1">
              <a:spcBef>
                <a:spcPct val="0"/>
              </a:spcBef>
              <a:buFontTx/>
              <a:buNone/>
              <a:defRPr/>
            </a:pPr>
            <a:r>
              <a:rPr lang="en-US" sz="2600" dirty="0" smtClean="0">
                <a:ea typeface="Times New Roman" pitchFamily="18" charset="0"/>
              </a:rPr>
              <a:t>Prompts may be communicated via sign language.</a:t>
            </a:r>
          </a:p>
          <a:p>
            <a:pPr marL="0" indent="0" eaLnBrk="1" hangingPunct="1">
              <a:spcBef>
                <a:spcPct val="0"/>
              </a:spcBef>
              <a:buFontTx/>
              <a:buNone/>
              <a:defRPr/>
            </a:pPr>
            <a:endParaRPr lang="en-US" sz="2600" dirty="0" smtClean="0">
              <a:ea typeface="Times New Roman" pitchFamily="18" charset="0"/>
            </a:endParaRPr>
          </a:p>
          <a:p>
            <a:pPr marL="0" indent="0" eaLnBrk="1" hangingPunct="1">
              <a:spcBef>
                <a:spcPct val="0"/>
              </a:spcBef>
              <a:buFontTx/>
              <a:buNone/>
              <a:defRPr/>
            </a:pPr>
            <a:r>
              <a:rPr lang="en-US" sz="2600" dirty="0" smtClean="0">
                <a:ea typeface="Times New Roman" pitchFamily="18" charset="0"/>
              </a:rPr>
              <a:t>EL students may use word-to-word dictionaries if in their TPC plan. </a:t>
            </a:r>
          </a:p>
          <a:p>
            <a:pPr eaLnBrk="1" hangingPunct="1">
              <a:buFontTx/>
              <a:buNone/>
              <a:defRPr/>
            </a:pPr>
            <a:endParaRPr lang="en-US" sz="2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1000" y="76200"/>
            <a:ext cx="8305800" cy="914400"/>
          </a:xfrm>
        </p:spPr>
        <p:txBody>
          <a:bodyPr/>
          <a:lstStyle/>
          <a:p>
            <a:pPr eaLnBrk="1" hangingPunct="1"/>
            <a:r>
              <a:rPr lang="en-US" sz="3600" dirty="0" smtClean="0"/>
              <a:t>Georgia High School Writing Test (GHSWT)</a:t>
            </a:r>
          </a:p>
        </p:txBody>
      </p:sp>
      <p:sp>
        <p:nvSpPr>
          <p:cNvPr id="4099" name="Content Placeholder 2"/>
          <p:cNvSpPr>
            <a:spLocks noGrp="1"/>
          </p:cNvSpPr>
          <p:nvPr>
            <p:ph idx="1"/>
          </p:nvPr>
        </p:nvSpPr>
        <p:spPr>
          <a:xfrm>
            <a:off x="152400" y="990600"/>
            <a:ext cx="8839200" cy="4525963"/>
          </a:xfrm>
        </p:spPr>
        <p:txBody>
          <a:bodyPr/>
          <a:lstStyle/>
          <a:p>
            <a:pPr eaLnBrk="1" hangingPunct="1">
              <a:lnSpc>
                <a:spcPct val="90000"/>
              </a:lnSpc>
            </a:pPr>
            <a:r>
              <a:rPr lang="en-US" sz="2000" dirty="0" smtClean="0"/>
              <a:t>GHSWT was fully aligned to GPS in fall 2007.</a:t>
            </a:r>
          </a:p>
          <a:p>
            <a:r>
              <a:rPr lang="en-US" sz="2000" dirty="0" smtClean="0">
                <a:hlinkClick r:id="rId3"/>
              </a:rPr>
              <a:t>GHSWT Writing </a:t>
            </a:r>
            <a:r>
              <a:rPr lang="en-US" sz="2000" dirty="0">
                <a:hlinkClick r:id="rId3"/>
              </a:rPr>
              <a:t>Assessment Connections Resource Guide</a:t>
            </a:r>
            <a:endParaRPr lang="en-US" sz="2000" dirty="0"/>
          </a:p>
          <a:p>
            <a:pPr lvl="1"/>
            <a:r>
              <a:rPr lang="en-US" sz="2000" dirty="0"/>
              <a:t>The guide helps make the </a:t>
            </a:r>
            <a:r>
              <a:rPr lang="en-US" sz="2000" dirty="0" smtClean="0"/>
              <a:t>connections </a:t>
            </a:r>
            <a:r>
              <a:rPr lang="en-US" sz="2000" dirty="0"/>
              <a:t>between the </a:t>
            </a:r>
            <a:r>
              <a:rPr lang="en-US" sz="2000" dirty="0" smtClean="0"/>
              <a:t>CCGPS </a:t>
            </a:r>
            <a:r>
              <a:rPr lang="en-US" sz="2000" dirty="0"/>
              <a:t>and the writing assessment</a:t>
            </a:r>
          </a:p>
          <a:p>
            <a:pPr lvl="1"/>
            <a:r>
              <a:rPr lang="en-US" sz="2000" dirty="0"/>
              <a:t>Includes optional activities for teachers to use for instruction in the classroom</a:t>
            </a:r>
          </a:p>
          <a:p>
            <a:pPr eaLnBrk="1" hangingPunct="1">
              <a:lnSpc>
                <a:spcPct val="90000"/>
              </a:lnSpc>
            </a:pPr>
            <a:r>
              <a:rPr lang="en-US" sz="2000" dirty="0" smtClean="0"/>
              <a:t>Schools receive Individual Student and Summary Reports.</a:t>
            </a:r>
          </a:p>
          <a:p>
            <a:pPr lvl="2" eaLnBrk="1" hangingPunct="1">
              <a:lnSpc>
                <a:spcPct val="90000"/>
              </a:lnSpc>
            </a:pPr>
            <a:r>
              <a:rPr lang="en-US" sz="2000" dirty="0" smtClean="0"/>
              <a:t>Scale score</a:t>
            </a:r>
          </a:p>
          <a:p>
            <a:pPr lvl="2" eaLnBrk="1" hangingPunct="1">
              <a:lnSpc>
                <a:spcPct val="90000"/>
              </a:lnSpc>
            </a:pPr>
            <a:r>
              <a:rPr lang="en-US" sz="2000" dirty="0" smtClean="0"/>
              <a:t>Performance Level</a:t>
            </a:r>
          </a:p>
          <a:p>
            <a:pPr lvl="3" eaLnBrk="1" hangingPunct="1">
              <a:lnSpc>
                <a:spcPct val="90000"/>
              </a:lnSpc>
            </a:pPr>
            <a:r>
              <a:rPr lang="en-US" dirty="0" smtClean="0"/>
              <a:t>Does Not Meet (DNM), Meets (M), and Exceeds (E)</a:t>
            </a:r>
          </a:p>
          <a:p>
            <a:pPr eaLnBrk="1" hangingPunct="1">
              <a:lnSpc>
                <a:spcPct val="90000"/>
              </a:lnSpc>
            </a:pPr>
            <a:r>
              <a:rPr lang="en-US" sz="2000" dirty="0" smtClean="0"/>
              <a:t>The Main Administration GPS writing prompt is released after each administration along with samples of student writing and commentary.</a:t>
            </a:r>
          </a:p>
          <a:p>
            <a:pPr eaLnBrk="1" hangingPunct="1">
              <a:buFontTx/>
              <a:buNone/>
            </a:pPr>
            <a:endParaRPr lang="en-US" dirty="0" smtClean="0"/>
          </a:p>
        </p:txBody>
      </p:sp>
    </p:spTree>
    <p:extLst>
      <p:ext uri="{BB962C8B-B14F-4D97-AF65-F5344CB8AC3E}">
        <p14:creationId xmlns:p14="http://schemas.microsoft.com/office/powerpoint/2010/main" val="12314607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52400"/>
            <a:ext cx="8229600" cy="1143000"/>
          </a:xfrm>
        </p:spPr>
        <p:txBody>
          <a:bodyPr/>
          <a:lstStyle/>
          <a:p>
            <a:r>
              <a:rPr lang="en-US" dirty="0" smtClean="0"/>
              <a:t>Braille Availability</a:t>
            </a:r>
          </a:p>
        </p:txBody>
      </p:sp>
      <p:sp>
        <p:nvSpPr>
          <p:cNvPr id="12291" name="Content Placeholder 2"/>
          <p:cNvSpPr>
            <a:spLocks noGrp="1"/>
          </p:cNvSpPr>
          <p:nvPr>
            <p:ph idx="1"/>
          </p:nvPr>
        </p:nvSpPr>
        <p:spPr>
          <a:xfrm>
            <a:off x="152400" y="1371600"/>
            <a:ext cx="8686800" cy="4525962"/>
          </a:xfrm>
        </p:spPr>
        <p:txBody>
          <a:bodyPr/>
          <a:lstStyle/>
          <a:p>
            <a:pPr>
              <a:buFont typeface="Arial" charset="0"/>
              <a:buNone/>
            </a:pPr>
            <a:r>
              <a:rPr lang="en-US" sz="2800" dirty="0" smtClean="0"/>
              <a:t>Braille versions of the Writing Topic Page and the Testing Directions from page 2 of the Answer Document (Response Folder) will be available upon request.</a:t>
            </a:r>
          </a:p>
          <a:p>
            <a:pPr>
              <a:buFont typeface="Arial" charset="0"/>
              <a:buNone/>
            </a:pPr>
            <a:endParaRPr lang="en-US" sz="2800" dirty="0" smtClean="0"/>
          </a:p>
          <a:p>
            <a:pPr>
              <a:buFont typeface="Arial" charset="0"/>
              <a:buNone/>
            </a:pPr>
            <a:r>
              <a:rPr lang="en-US" sz="2800" dirty="0" smtClean="0"/>
              <a:t>Systems that require Braille testing materials should have contacted Jeff Barker (888-392-8977 or </a:t>
            </a:r>
            <a:r>
              <a:rPr lang="en-US" sz="2800" dirty="0" smtClean="0">
                <a:hlinkClick r:id="rId2"/>
              </a:rPr>
              <a:t>jabarker@uga.edu</a:t>
            </a:r>
            <a:r>
              <a:rPr lang="en-US" sz="2800" dirty="0" smtClean="0"/>
              <a:t>) at the Georgia Center for Assessment.  Additional orders may still be made.   If requested by September 12, 2014, delivery should occur no later than September 19, 2014.</a:t>
            </a:r>
          </a:p>
        </p:txBody>
      </p:sp>
      <p:sp>
        <p:nvSpPr>
          <p:cNvPr id="5" name="Slide Number Placeholder 4"/>
          <p:cNvSpPr>
            <a:spLocks noGrp="1"/>
          </p:cNvSpPr>
          <p:nvPr>
            <p:ph type="sldNum" sz="quarter" idx="4294967295"/>
          </p:nvPr>
        </p:nvSpPr>
        <p:spPr>
          <a:xfrm>
            <a:off x="6426200" y="6356350"/>
            <a:ext cx="838200" cy="365125"/>
          </a:xfrm>
        </p:spPr>
        <p:txBody>
          <a:bodyPr/>
          <a:lstStyle/>
          <a:p>
            <a:pPr>
              <a:defRPr/>
            </a:pPr>
            <a:fld id="{CBAD34D7-6093-40C5-9AFC-E5ED7F1E2EC2}" type="slidenum">
              <a:rPr lang="en-US" smtClean="0"/>
              <a:pPr>
                <a:defRPr/>
              </a:pPr>
              <a:t>30</a:t>
            </a:fld>
            <a:endParaRPr lang="en-US" dirty="0"/>
          </a:p>
        </p:txBody>
      </p:sp>
    </p:spTree>
    <p:extLst>
      <p:ext uri="{BB962C8B-B14F-4D97-AF65-F5344CB8AC3E}">
        <p14:creationId xmlns:p14="http://schemas.microsoft.com/office/powerpoint/2010/main" val="6928297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76200"/>
            <a:ext cx="8229600" cy="609600"/>
          </a:xfrm>
        </p:spPr>
        <p:txBody>
          <a:bodyPr/>
          <a:lstStyle/>
          <a:p>
            <a:pPr eaLnBrk="1" hangingPunct="1"/>
            <a:r>
              <a:rPr lang="en-US" sz="4000" dirty="0"/>
              <a:t>Word Processor and Enlarged Copies</a:t>
            </a:r>
            <a:endParaRPr lang="en-US" sz="4000" dirty="0" smtClean="0"/>
          </a:p>
        </p:txBody>
      </p:sp>
      <p:sp>
        <p:nvSpPr>
          <p:cNvPr id="44035" name="Rectangle 3"/>
          <p:cNvSpPr>
            <a:spLocks noGrp="1" noChangeArrowheads="1"/>
          </p:cNvSpPr>
          <p:nvPr>
            <p:ph type="body" idx="1"/>
          </p:nvPr>
        </p:nvSpPr>
        <p:spPr>
          <a:xfrm>
            <a:off x="76200" y="914400"/>
            <a:ext cx="8915400" cy="5181600"/>
          </a:xfrm>
        </p:spPr>
        <p:txBody>
          <a:bodyPr/>
          <a:lstStyle/>
          <a:p>
            <a:pPr eaLnBrk="1" hangingPunct="1">
              <a:lnSpc>
                <a:spcPct val="90000"/>
              </a:lnSpc>
            </a:pPr>
            <a:r>
              <a:rPr lang="en-US" sz="2800" dirty="0" smtClean="0"/>
              <a:t>A word processor is not allowed for the GHSWT unless it is a part of the student’s IEP or IAP/504 </a:t>
            </a:r>
            <a:r>
              <a:rPr lang="en-US" sz="2800" b="1" u="sng" dirty="0" smtClean="0"/>
              <a:t>and</a:t>
            </a:r>
            <a:r>
              <a:rPr lang="en-US" sz="2800" dirty="0" smtClean="0"/>
              <a:t> is a part of the regular instructional program accommodations.</a:t>
            </a:r>
          </a:p>
          <a:p>
            <a:pPr lvl="1" eaLnBrk="1" hangingPunct="1">
              <a:lnSpc>
                <a:spcPct val="90000"/>
              </a:lnSpc>
            </a:pPr>
            <a:r>
              <a:rPr lang="en-US" sz="2400" dirty="0" smtClean="0"/>
              <a:t>If a word processor is used, place the print out inside the answer document with the student’s GTID and form number in the upper right hand corner of the print out. </a:t>
            </a:r>
          </a:p>
          <a:p>
            <a:pPr eaLnBrk="1" hangingPunct="1">
              <a:lnSpc>
                <a:spcPct val="90000"/>
              </a:lnSpc>
            </a:pPr>
            <a:r>
              <a:rPr lang="en-US" sz="2800" dirty="0"/>
              <a:t>System Test Coordinators may enlarge a copy of the writing topic for students requiring a large print version as prescribed in a student’s IEP or 504/IAP .  </a:t>
            </a:r>
          </a:p>
          <a:p>
            <a:pPr lvl="1" eaLnBrk="1" hangingPunct="1">
              <a:lnSpc>
                <a:spcPct val="90000"/>
              </a:lnSpc>
            </a:pPr>
            <a:r>
              <a:rPr lang="en-US" sz="2400" dirty="0"/>
              <a:t>If pages 3 and 4 of the Answer Document is enlarged, please place the enlarged copy inside the answer document with the student’s GTID and form number in the upper right hand corner of the enlarged paper</a:t>
            </a:r>
            <a:r>
              <a:rPr lang="en-US" sz="2400" dirty="0" smtClean="0"/>
              <a:t>.</a:t>
            </a:r>
            <a:endParaRPr lang="en-US" sz="2800" dirty="0" smtClean="0"/>
          </a:p>
          <a:p>
            <a:pPr algn="r" eaLnBrk="1" hangingPunct="1">
              <a:lnSpc>
                <a:spcPct val="90000"/>
              </a:lnSpc>
              <a:buFontTx/>
              <a:buNone/>
            </a:pPr>
            <a:endParaRPr lang="en-US" sz="2800" dirty="0" smtClean="0"/>
          </a:p>
          <a:p>
            <a:pPr eaLnBrk="1" hangingPunct="1">
              <a:lnSpc>
                <a:spcPct val="90000"/>
              </a:lnSpc>
            </a:pPr>
            <a:endParaRPr lang="en-US" sz="2800" dirty="0" smtClean="0"/>
          </a:p>
        </p:txBody>
      </p:sp>
    </p:spTree>
    <p:extLst>
      <p:ext uri="{BB962C8B-B14F-4D97-AF65-F5344CB8AC3E}">
        <p14:creationId xmlns:p14="http://schemas.microsoft.com/office/powerpoint/2010/main" val="2521056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81000" y="228600"/>
            <a:ext cx="8229600" cy="1143000"/>
          </a:xfrm>
        </p:spPr>
        <p:txBody>
          <a:bodyPr/>
          <a:lstStyle/>
          <a:p>
            <a:pPr eaLnBrk="1" hangingPunct="1"/>
            <a:r>
              <a:rPr lang="en-US" sz="4000" smtClean="0"/>
              <a:t>Irregularities (IR)</a:t>
            </a:r>
          </a:p>
        </p:txBody>
      </p:sp>
      <p:sp>
        <p:nvSpPr>
          <p:cNvPr id="30723" name="Content Placeholder 2"/>
          <p:cNvSpPr>
            <a:spLocks noGrp="1"/>
          </p:cNvSpPr>
          <p:nvPr>
            <p:ph idx="1"/>
          </p:nvPr>
        </p:nvSpPr>
        <p:spPr>
          <a:xfrm>
            <a:off x="457200" y="1874838"/>
            <a:ext cx="8229600" cy="4525962"/>
          </a:xfrm>
        </p:spPr>
        <p:txBody>
          <a:bodyPr/>
          <a:lstStyle/>
          <a:p>
            <a:pPr eaLnBrk="1" hangingPunct="1">
              <a:buFontTx/>
              <a:buNone/>
            </a:pPr>
            <a:r>
              <a:rPr lang="en-US" sz="2800" dirty="0" smtClean="0"/>
              <a:t>Events and circumstances that depart from standardized testing procedures are </a:t>
            </a:r>
            <a:r>
              <a:rPr lang="en-US" sz="2800" i="1" u="sng" dirty="0" smtClean="0"/>
              <a:t>irregularities</a:t>
            </a:r>
            <a:r>
              <a:rPr lang="en-US" sz="2800" i="1" dirty="0" smtClean="0"/>
              <a:t>. </a:t>
            </a:r>
          </a:p>
          <a:p>
            <a:pPr eaLnBrk="1" hangingPunct="1">
              <a:buFontTx/>
              <a:buNone/>
            </a:pPr>
            <a:r>
              <a:rPr lang="en-US" sz="2800" dirty="0" smtClean="0"/>
              <a:t>They may have an impact on student performance that is not possible to define.  </a:t>
            </a:r>
          </a:p>
          <a:p>
            <a:pPr eaLnBrk="1" hangingPunct="1">
              <a:buFontTx/>
              <a:buNone/>
            </a:pPr>
            <a:r>
              <a:rPr lang="en-US" sz="2800" dirty="0" smtClean="0"/>
              <a:t>They are reported and student scores flagged simply to say, “There is something different about the conditions under which this score was obtained</a:t>
            </a:r>
            <a:r>
              <a:rPr lang="en-US" sz="2800" i="1" dirty="0" smtClean="0"/>
              <a:t>. </a:t>
            </a:r>
            <a:r>
              <a:rPr lang="en-US" sz="2800" dirty="0" smtClean="0"/>
              <a:t> Use caution in interpreting the score.”</a:t>
            </a:r>
            <a:endParaRPr lang="en-US" sz="2800" i="1" dirty="0" smtClean="0"/>
          </a:p>
        </p:txBody>
      </p:sp>
      <p:sp>
        <p:nvSpPr>
          <p:cNvPr id="4" name="Slide Number Placeholder 3"/>
          <p:cNvSpPr>
            <a:spLocks noGrp="1"/>
          </p:cNvSpPr>
          <p:nvPr>
            <p:ph type="sldNum" sz="quarter" idx="4294967295"/>
          </p:nvPr>
        </p:nvSpPr>
        <p:spPr>
          <a:xfrm>
            <a:off x="6705600" y="6356350"/>
            <a:ext cx="838200" cy="365125"/>
          </a:xfrm>
        </p:spPr>
        <p:txBody>
          <a:bodyPr/>
          <a:lstStyle/>
          <a:p>
            <a:pPr>
              <a:defRPr/>
            </a:pPr>
            <a:fld id="{0F5BCBAC-9EA4-4A43-B847-832C82CC7476}" type="slidenum">
              <a:rPr lang="en-US" smtClean="0"/>
              <a:pPr>
                <a:defRPr/>
              </a:pPr>
              <a:t>32</a:t>
            </a:fld>
            <a:endParaRPr lang="en-US" dirty="0"/>
          </a:p>
        </p:txBody>
      </p:sp>
    </p:spTree>
    <p:extLst>
      <p:ext uri="{BB962C8B-B14F-4D97-AF65-F5344CB8AC3E}">
        <p14:creationId xmlns:p14="http://schemas.microsoft.com/office/powerpoint/2010/main" val="9135641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b="0" smtClean="0"/>
              <a:t>Some Examples of Irregularities</a:t>
            </a:r>
          </a:p>
        </p:txBody>
      </p:sp>
      <p:sp>
        <p:nvSpPr>
          <p:cNvPr id="3" name="Content Placeholder 2"/>
          <p:cNvSpPr>
            <a:spLocks noGrp="1"/>
          </p:cNvSpPr>
          <p:nvPr>
            <p:ph idx="1"/>
          </p:nvPr>
        </p:nvSpPr>
        <p:spPr>
          <a:xfrm>
            <a:off x="533400" y="1600200"/>
            <a:ext cx="8229600" cy="4525963"/>
          </a:xfrm>
        </p:spPr>
        <p:txBody>
          <a:bodyPr rtlCol="0">
            <a:normAutofit fontScale="70000" lnSpcReduction="20000"/>
          </a:bodyPr>
          <a:lstStyle/>
          <a:p>
            <a:pPr eaLnBrk="1" fontAlgn="auto" hangingPunct="1">
              <a:spcAft>
                <a:spcPts val="0"/>
              </a:spcAft>
              <a:buFontTx/>
              <a:buNone/>
              <a:defRPr/>
            </a:pPr>
            <a:r>
              <a:rPr lang="en-US" i="1" dirty="0" smtClean="0"/>
              <a:t>Irregularities in Security</a:t>
            </a:r>
            <a:r>
              <a:rPr lang="en-US" dirty="0" smtClean="0"/>
              <a:t>:</a:t>
            </a:r>
          </a:p>
          <a:p>
            <a:pPr eaLnBrk="1" fontAlgn="auto" hangingPunct="1">
              <a:spcAft>
                <a:spcPts val="0"/>
              </a:spcAft>
              <a:buFont typeface="Arial" pitchFamily="34" charset="0"/>
              <a:buChar char="•"/>
              <a:defRPr/>
            </a:pPr>
            <a:r>
              <a:rPr lang="en-US" dirty="0" smtClean="0"/>
              <a:t>Irregularity due to content being disclosed, coached, or  distributed</a:t>
            </a:r>
          </a:p>
          <a:p>
            <a:pPr eaLnBrk="1" fontAlgn="auto" hangingPunct="1">
              <a:spcAft>
                <a:spcPts val="0"/>
              </a:spcAft>
              <a:buFont typeface="Arial" pitchFamily="34" charset="0"/>
              <a:buChar char="•"/>
              <a:defRPr/>
            </a:pPr>
            <a:r>
              <a:rPr lang="en-US" dirty="0" smtClean="0"/>
              <a:t>Irregularity due to cheating</a:t>
            </a:r>
          </a:p>
          <a:p>
            <a:pPr eaLnBrk="1" fontAlgn="auto" hangingPunct="1">
              <a:spcAft>
                <a:spcPts val="0"/>
              </a:spcAft>
              <a:buFont typeface="Arial" pitchFamily="34" charset="0"/>
              <a:buChar char="•"/>
              <a:defRPr/>
            </a:pPr>
            <a:r>
              <a:rPr lang="en-US" dirty="0" smtClean="0"/>
              <a:t>Irregularity due to someone altering responses during or after testing</a:t>
            </a:r>
          </a:p>
          <a:p>
            <a:pPr eaLnBrk="1" fontAlgn="auto" hangingPunct="1">
              <a:spcAft>
                <a:spcPts val="0"/>
              </a:spcAft>
              <a:buFont typeface="Arial" pitchFamily="34" charset="0"/>
              <a:buChar char="•"/>
              <a:defRPr/>
            </a:pPr>
            <a:r>
              <a:rPr lang="en-US" dirty="0" smtClean="0"/>
              <a:t>Irregularity due to lost test materials</a:t>
            </a:r>
          </a:p>
          <a:p>
            <a:pPr eaLnBrk="1" fontAlgn="auto" hangingPunct="1">
              <a:spcAft>
                <a:spcPts val="0"/>
              </a:spcAft>
              <a:buFont typeface="Arial" pitchFamily="34" charset="0"/>
              <a:buChar char="•"/>
              <a:defRPr/>
            </a:pPr>
            <a:endParaRPr lang="en-US" i="1" dirty="0" smtClean="0"/>
          </a:p>
          <a:p>
            <a:pPr eaLnBrk="1" fontAlgn="auto" hangingPunct="1">
              <a:spcAft>
                <a:spcPts val="0"/>
              </a:spcAft>
              <a:buFontTx/>
              <a:buNone/>
              <a:defRPr/>
            </a:pPr>
            <a:r>
              <a:rPr lang="en-US" i="1" dirty="0" smtClean="0"/>
              <a:t>Irregularities in Test Administration</a:t>
            </a:r>
            <a:r>
              <a:rPr lang="en-US" dirty="0" smtClean="0"/>
              <a:t>:</a:t>
            </a:r>
          </a:p>
          <a:p>
            <a:pPr eaLnBrk="1" fontAlgn="auto" hangingPunct="1">
              <a:spcAft>
                <a:spcPts val="0"/>
              </a:spcAft>
              <a:buFont typeface="Arial" pitchFamily="34" charset="0"/>
              <a:buChar char="•"/>
              <a:defRPr/>
            </a:pPr>
            <a:r>
              <a:rPr lang="en-US" dirty="0" smtClean="0"/>
              <a:t>Irregularity due to materials being distributed inappropriately</a:t>
            </a:r>
          </a:p>
          <a:p>
            <a:pPr eaLnBrk="1" fontAlgn="auto" hangingPunct="1">
              <a:spcAft>
                <a:spcPts val="0"/>
              </a:spcAft>
              <a:buFont typeface="Arial" pitchFamily="34" charset="0"/>
              <a:buChar char="•"/>
              <a:defRPr/>
            </a:pPr>
            <a:r>
              <a:rPr lang="en-US" dirty="0" smtClean="0"/>
              <a:t>Irregularity due to directions not being followed</a:t>
            </a:r>
          </a:p>
          <a:p>
            <a:pPr eaLnBrk="1" fontAlgn="auto" hangingPunct="1">
              <a:spcAft>
                <a:spcPts val="0"/>
              </a:spcAft>
              <a:buFont typeface="Arial" pitchFamily="34" charset="0"/>
              <a:buChar char="•"/>
              <a:defRPr/>
            </a:pPr>
            <a:r>
              <a:rPr lang="en-US" dirty="0" smtClean="0"/>
              <a:t>Irregularity due to accommodations not being given</a:t>
            </a:r>
          </a:p>
          <a:p>
            <a:pPr eaLnBrk="1" fontAlgn="auto" hangingPunct="1">
              <a:spcAft>
                <a:spcPts val="0"/>
              </a:spcAft>
              <a:buFont typeface="Arial" pitchFamily="34" charset="0"/>
              <a:buNone/>
              <a:defRPr/>
            </a:pPr>
            <a:endParaRPr lang="en-US" dirty="0" smtClean="0"/>
          </a:p>
        </p:txBody>
      </p:sp>
      <p:sp>
        <p:nvSpPr>
          <p:cNvPr id="4" name="Slide Number Placeholder 3"/>
          <p:cNvSpPr>
            <a:spLocks noGrp="1"/>
          </p:cNvSpPr>
          <p:nvPr>
            <p:ph type="sldNum" sz="quarter" idx="4294967295"/>
          </p:nvPr>
        </p:nvSpPr>
        <p:spPr>
          <a:xfrm>
            <a:off x="6705600" y="6356350"/>
            <a:ext cx="838200" cy="365125"/>
          </a:xfrm>
        </p:spPr>
        <p:txBody>
          <a:bodyPr/>
          <a:lstStyle/>
          <a:p>
            <a:pPr>
              <a:defRPr/>
            </a:pPr>
            <a:fld id="{CE9CB001-230B-4A27-87D9-F16987D1B42C}" type="slidenum">
              <a:rPr lang="en-US" smtClean="0"/>
              <a:pPr>
                <a:defRPr/>
              </a:pPr>
              <a:t>33</a:t>
            </a:fld>
            <a:endParaRPr lang="en-US" dirty="0"/>
          </a:p>
        </p:txBody>
      </p:sp>
    </p:spTree>
    <p:extLst>
      <p:ext uri="{BB962C8B-B14F-4D97-AF65-F5344CB8AC3E}">
        <p14:creationId xmlns:p14="http://schemas.microsoft.com/office/powerpoint/2010/main" val="26994537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Invalidations (INV) </a:t>
            </a:r>
          </a:p>
        </p:txBody>
      </p:sp>
      <p:sp>
        <p:nvSpPr>
          <p:cNvPr id="32771" name="Content Placeholder 2"/>
          <p:cNvSpPr>
            <a:spLocks noGrp="1"/>
          </p:cNvSpPr>
          <p:nvPr>
            <p:ph idx="1"/>
          </p:nvPr>
        </p:nvSpPr>
        <p:spPr>
          <a:xfrm>
            <a:off x="152400" y="1524000"/>
            <a:ext cx="8763000" cy="4876800"/>
          </a:xfrm>
        </p:spPr>
        <p:txBody>
          <a:bodyPr/>
          <a:lstStyle/>
          <a:p>
            <a:pPr marL="0" indent="0" eaLnBrk="1" hangingPunct="1">
              <a:spcBef>
                <a:spcPct val="0"/>
              </a:spcBef>
              <a:buFontTx/>
              <a:buNone/>
            </a:pPr>
            <a:r>
              <a:rPr lang="en-US" sz="2800" dirty="0" smtClean="0"/>
              <a:t>Irregularities that significantly affect student performances or compromise the integrity of the testing may result in invalidation of student scores. </a:t>
            </a:r>
          </a:p>
          <a:p>
            <a:pPr marL="0" indent="0" eaLnBrk="1" hangingPunct="1">
              <a:spcBef>
                <a:spcPct val="0"/>
              </a:spcBef>
              <a:buFontTx/>
              <a:buNone/>
            </a:pPr>
            <a:endParaRPr lang="en-US" sz="2800" dirty="0" smtClean="0"/>
          </a:p>
          <a:p>
            <a:pPr marL="0" indent="0" eaLnBrk="1" hangingPunct="1">
              <a:spcBef>
                <a:spcPct val="0"/>
              </a:spcBef>
              <a:buFontTx/>
              <a:buNone/>
            </a:pPr>
            <a:r>
              <a:rPr lang="en-US" sz="2800" dirty="0" smtClean="0"/>
              <a:t>Cheating, altering responses, or disclosing content early are examples of irregularities resulting in invalidations. </a:t>
            </a:r>
          </a:p>
          <a:p>
            <a:pPr marL="0" indent="0" eaLnBrk="1" hangingPunct="1">
              <a:spcBef>
                <a:spcPct val="0"/>
              </a:spcBef>
              <a:buFontTx/>
              <a:buNone/>
            </a:pPr>
            <a:endParaRPr lang="en-US" sz="2800" dirty="0"/>
          </a:p>
        </p:txBody>
      </p:sp>
      <p:sp>
        <p:nvSpPr>
          <p:cNvPr id="4" name="Slide Number Placeholder 3"/>
          <p:cNvSpPr>
            <a:spLocks noGrp="1"/>
          </p:cNvSpPr>
          <p:nvPr>
            <p:ph type="sldNum" sz="quarter" idx="4294967295"/>
          </p:nvPr>
        </p:nvSpPr>
        <p:spPr>
          <a:xfrm>
            <a:off x="6705600" y="6356350"/>
            <a:ext cx="838200" cy="365125"/>
          </a:xfrm>
        </p:spPr>
        <p:txBody>
          <a:bodyPr/>
          <a:lstStyle/>
          <a:p>
            <a:pPr>
              <a:defRPr/>
            </a:pPr>
            <a:fld id="{81CCED35-0DC9-406E-83BD-D864DF4DE8B5}" type="slidenum">
              <a:rPr lang="en-US" smtClean="0"/>
              <a:pPr>
                <a:defRPr/>
              </a:pPr>
              <a:t>34</a:t>
            </a:fld>
            <a:endParaRPr lang="en-US" dirty="0"/>
          </a:p>
        </p:txBody>
      </p:sp>
    </p:spTree>
    <p:extLst>
      <p:ext uri="{BB962C8B-B14F-4D97-AF65-F5344CB8AC3E}">
        <p14:creationId xmlns:p14="http://schemas.microsoft.com/office/powerpoint/2010/main" val="24656974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Reporting Irregularities and Invalidations </a:t>
            </a:r>
          </a:p>
        </p:txBody>
      </p:sp>
      <p:sp>
        <p:nvSpPr>
          <p:cNvPr id="21507" name="Content Placeholder 2"/>
          <p:cNvSpPr>
            <a:spLocks noGrp="1"/>
          </p:cNvSpPr>
          <p:nvPr>
            <p:ph idx="1"/>
          </p:nvPr>
        </p:nvSpPr>
        <p:spPr>
          <a:xfrm>
            <a:off x="457200" y="1905001"/>
            <a:ext cx="8229600" cy="3429000"/>
          </a:xfrm>
        </p:spPr>
        <p:txBody>
          <a:bodyPr/>
          <a:lstStyle/>
          <a:p>
            <a:pPr marL="0" eaLnBrk="1" hangingPunct="1">
              <a:spcBef>
                <a:spcPts val="0"/>
              </a:spcBef>
              <a:spcAft>
                <a:spcPts val="0"/>
              </a:spcAft>
              <a:buFont typeface="Arial" charset="0"/>
              <a:buNone/>
              <a:defRPr/>
            </a:pPr>
            <a:r>
              <a:rPr lang="en-US" dirty="0" smtClean="0"/>
              <a:t>Irregularities </a:t>
            </a:r>
            <a:r>
              <a:rPr lang="en-US" b="1" dirty="0" smtClean="0"/>
              <a:t>MUST</a:t>
            </a:r>
            <a:r>
              <a:rPr lang="en-US" dirty="0" smtClean="0"/>
              <a:t> be handled and reported</a:t>
            </a:r>
          </a:p>
          <a:p>
            <a:pPr marL="0" eaLnBrk="1" hangingPunct="1">
              <a:spcBef>
                <a:spcPts val="0"/>
              </a:spcBef>
              <a:spcAft>
                <a:spcPts val="0"/>
              </a:spcAft>
              <a:buFont typeface="Arial" charset="0"/>
              <a:buNone/>
              <a:defRPr/>
            </a:pPr>
            <a:r>
              <a:rPr lang="en-US" dirty="0" smtClean="0"/>
              <a:t>promptly. </a:t>
            </a:r>
          </a:p>
          <a:p>
            <a:pPr lvl="1" eaLnBrk="1" hangingPunct="1">
              <a:buFont typeface="Courier New" pitchFamily="49" charset="0"/>
              <a:buChar char="o"/>
              <a:defRPr/>
            </a:pPr>
            <a:r>
              <a:rPr lang="en-US" i="1" dirty="0" smtClean="0"/>
              <a:t>wrong test version of the test</a:t>
            </a:r>
          </a:p>
          <a:p>
            <a:pPr lvl="1" eaLnBrk="1" hangingPunct="1">
              <a:buFont typeface="Courier New" pitchFamily="49" charset="0"/>
              <a:buChar char="o"/>
              <a:defRPr/>
            </a:pPr>
            <a:r>
              <a:rPr lang="en-US" i="1" dirty="0" smtClean="0"/>
              <a:t>wrong accommodations </a:t>
            </a:r>
          </a:p>
          <a:p>
            <a:pPr lvl="1" eaLnBrk="1" hangingPunct="1">
              <a:buFont typeface="Courier New" pitchFamily="49" charset="0"/>
              <a:buChar char="o"/>
              <a:defRPr/>
            </a:pPr>
            <a:r>
              <a:rPr lang="en-US" i="1" dirty="0" smtClean="0"/>
              <a:t>cheating </a:t>
            </a:r>
          </a:p>
        </p:txBody>
      </p:sp>
      <p:sp>
        <p:nvSpPr>
          <p:cNvPr id="4" name="Slide Number Placeholder 3"/>
          <p:cNvSpPr>
            <a:spLocks noGrp="1"/>
          </p:cNvSpPr>
          <p:nvPr>
            <p:ph type="sldNum" sz="quarter" idx="4294967295"/>
          </p:nvPr>
        </p:nvSpPr>
        <p:spPr>
          <a:xfrm>
            <a:off x="6705600" y="6356350"/>
            <a:ext cx="838200" cy="365125"/>
          </a:xfrm>
        </p:spPr>
        <p:txBody>
          <a:bodyPr/>
          <a:lstStyle/>
          <a:p>
            <a:pPr>
              <a:defRPr/>
            </a:pPr>
            <a:fld id="{1B48DF47-3167-45F9-A3C0-07C57C388E85}" type="slidenum">
              <a:rPr lang="en-US" smtClean="0"/>
              <a:pPr>
                <a:defRPr/>
              </a:pPr>
              <a:t>35</a:t>
            </a:fld>
            <a:endParaRPr lang="en-US" dirty="0"/>
          </a:p>
        </p:txBody>
      </p:sp>
    </p:spTree>
    <p:extLst>
      <p:ext uri="{BB962C8B-B14F-4D97-AF65-F5344CB8AC3E}">
        <p14:creationId xmlns:p14="http://schemas.microsoft.com/office/powerpoint/2010/main" val="35529917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z="4000" dirty="0" smtClean="0"/>
              <a:t>Reporting Irregularities and Invalidations </a:t>
            </a:r>
          </a:p>
        </p:txBody>
      </p:sp>
      <p:sp>
        <p:nvSpPr>
          <p:cNvPr id="35843" name="Content Placeholder 2"/>
          <p:cNvSpPr>
            <a:spLocks noGrp="1"/>
          </p:cNvSpPr>
          <p:nvPr>
            <p:ph idx="1"/>
          </p:nvPr>
        </p:nvSpPr>
        <p:spPr>
          <a:xfrm>
            <a:off x="457200" y="1600200"/>
            <a:ext cx="8458200" cy="4525963"/>
          </a:xfrm>
        </p:spPr>
        <p:txBody>
          <a:bodyPr/>
          <a:lstStyle/>
          <a:p>
            <a:pPr marL="0" indent="0" eaLnBrk="1" hangingPunct="1">
              <a:buNone/>
            </a:pPr>
            <a:r>
              <a:rPr lang="en-US" sz="2800" dirty="0" smtClean="0"/>
              <a:t>Procedures for reporting are in the </a:t>
            </a:r>
            <a:r>
              <a:rPr lang="en-US" sz="2800" i="1" dirty="0" smtClean="0"/>
              <a:t>Student Assessment Handbook.</a:t>
            </a:r>
          </a:p>
          <a:p>
            <a:pPr lvl="1" eaLnBrk="1" hangingPunct="1">
              <a:buFont typeface="Arial" pitchFamily="34" charset="0"/>
              <a:buChar char="•"/>
            </a:pPr>
            <a:r>
              <a:rPr lang="en-US" i="1" dirty="0" smtClean="0"/>
              <a:t>Examiner provides full report to </a:t>
            </a:r>
            <a:r>
              <a:rPr lang="en-US" i="1" dirty="0"/>
              <a:t>S</a:t>
            </a:r>
            <a:r>
              <a:rPr lang="en-US" i="1" dirty="0" smtClean="0"/>
              <a:t>chool Coordinator</a:t>
            </a:r>
          </a:p>
          <a:p>
            <a:pPr lvl="1" eaLnBrk="1" hangingPunct="1">
              <a:buFont typeface="Arial" pitchFamily="34" charset="0"/>
              <a:buChar char="•"/>
            </a:pPr>
            <a:r>
              <a:rPr lang="en-US" i="1" dirty="0" smtClean="0"/>
              <a:t>School Coordinator reports to System Coordinator</a:t>
            </a:r>
          </a:p>
          <a:p>
            <a:pPr lvl="1" eaLnBrk="1" hangingPunct="1">
              <a:buFont typeface="Arial" pitchFamily="34" charset="0"/>
              <a:buChar char="•"/>
            </a:pPr>
            <a:r>
              <a:rPr lang="en-US" i="1" dirty="0" smtClean="0"/>
              <a:t>System Coordinator contacts GaDOE </a:t>
            </a:r>
          </a:p>
          <a:p>
            <a:pPr lvl="1" eaLnBrk="1" hangingPunct="1">
              <a:buFont typeface="Arial" pitchFamily="34" charset="0"/>
              <a:buChar char="•"/>
            </a:pPr>
            <a:r>
              <a:rPr lang="en-US" i="1" dirty="0" smtClean="0"/>
              <a:t>Coding is decided</a:t>
            </a:r>
          </a:p>
          <a:p>
            <a:pPr lvl="1" eaLnBrk="1" hangingPunct="1">
              <a:buFont typeface="Arial" pitchFamily="34" charset="0"/>
              <a:buChar char="•"/>
            </a:pPr>
            <a:r>
              <a:rPr lang="en-US" i="1" dirty="0" smtClean="0">
                <a:solidFill>
                  <a:srgbClr val="B60DF9"/>
                </a:solidFill>
              </a:rPr>
              <a:t>Codes for IR, IV, and PIV will be different</a:t>
            </a:r>
          </a:p>
          <a:p>
            <a:pPr lvl="1" eaLnBrk="1" hangingPunct="1">
              <a:buFont typeface="Arial" pitchFamily="34" charset="0"/>
              <a:buChar char="•"/>
            </a:pPr>
            <a:r>
              <a:rPr lang="en-US" i="1" dirty="0" smtClean="0"/>
              <a:t>STC reports in the MyGaDOE portal (include statements)</a:t>
            </a:r>
          </a:p>
          <a:p>
            <a:pPr eaLnBrk="1" hangingPunct="1">
              <a:buFont typeface="Courier New" pitchFamily="49" charset="0"/>
              <a:buChar char="o"/>
            </a:pPr>
            <a:endParaRPr lang="en-US" b="1" i="1" dirty="0" smtClean="0"/>
          </a:p>
          <a:p>
            <a:pPr lvl="1" eaLnBrk="1" hangingPunct="1">
              <a:buFont typeface="Arial" charset="0"/>
              <a:buNone/>
            </a:pPr>
            <a:endParaRPr lang="en-US" b="1" i="1" dirty="0" smtClean="0"/>
          </a:p>
          <a:p>
            <a:pPr eaLnBrk="1" hangingPunct="1"/>
            <a:endParaRPr lang="en-US" dirty="0" smtClean="0"/>
          </a:p>
        </p:txBody>
      </p:sp>
      <p:sp>
        <p:nvSpPr>
          <p:cNvPr id="5" name="Slide Number Placeholder 4"/>
          <p:cNvSpPr>
            <a:spLocks noGrp="1"/>
          </p:cNvSpPr>
          <p:nvPr>
            <p:ph type="sldNum" sz="quarter" idx="4294967295"/>
          </p:nvPr>
        </p:nvSpPr>
        <p:spPr>
          <a:xfrm>
            <a:off x="6705600" y="6356350"/>
            <a:ext cx="838200" cy="365125"/>
          </a:xfrm>
        </p:spPr>
        <p:txBody>
          <a:bodyPr/>
          <a:lstStyle/>
          <a:p>
            <a:pPr>
              <a:defRPr/>
            </a:pPr>
            <a:fld id="{55CDBA79-C1AB-472B-B283-C70B4EF28DA0}" type="slidenum">
              <a:rPr lang="en-US" smtClean="0"/>
              <a:pPr>
                <a:defRPr/>
              </a:pPr>
              <a:t>36</a:t>
            </a:fld>
            <a:endParaRPr lang="en-US" dirty="0"/>
          </a:p>
        </p:txBody>
      </p:sp>
    </p:spTree>
    <p:extLst>
      <p:ext uri="{BB962C8B-B14F-4D97-AF65-F5344CB8AC3E}">
        <p14:creationId xmlns:p14="http://schemas.microsoft.com/office/powerpoint/2010/main" val="4462621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dirty="0" smtClean="0"/>
              <a:t>Entering IRs into the MyGaDOE Portal</a:t>
            </a:r>
            <a:endParaRPr lang="en-US" dirty="0"/>
          </a:p>
        </p:txBody>
      </p:sp>
      <p:sp>
        <p:nvSpPr>
          <p:cNvPr id="3" name="Content Placeholder 2"/>
          <p:cNvSpPr>
            <a:spLocks noGrp="1"/>
          </p:cNvSpPr>
          <p:nvPr>
            <p:ph idx="1"/>
          </p:nvPr>
        </p:nvSpPr>
        <p:spPr>
          <a:xfrm>
            <a:off x="5626100" y="1142999"/>
            <a:ext cx="3162300" cy="1419225"/>
          </a:xfrm>
        </p:spPr>
        <p:txBody>
          <a:bodyPr/>
          <a:lstStyle/>
          <a:p>
            <a:pPr marL="0" indent="0">
              <a:buNone/>
            </a:pPr>
            <a:r>
              <a:rPr lang="en-US" sz="2000" dirty="0" smtClean="0"/>
              <a:t>In the MyGaDOE Portal, find the “Surveys” section and click on “More”</a:t>
            </a:r>
          </a:p>
          <a:p>
            <a:pPr marL="0" indent="0">
              <a:buNone/>
            </a:pPr>
            <a:endParaRPr lang="en-US" sz="800" dirty="0" smtClean="0"/>
          </a:p>
          <a:p>
            <a:pPr marL="0" indent="0" algn="ctr">
              <a:buNone/>
            </a:pPr>
            <a:r>
              <a:rPr lang="en-US" sz="1400" dirty="0">
                <a:hlinkClick r:id="rId2"/>
              </a:rPr>
              <a:t>https://</a:t>
            </a:r>
            <a:r>
              <a:rPr lang="en-US" sz="1400" dirty="0" smtClean="0">
                <a:hlinkClick r:id="rId2"/>
              </a:rPr>
              <a:t>portal.doe.k12.ga.us/login.aspx</a:t>
            </a:r>
            <a:r>
              <a:rPr lang="en-US" sz="1400" dirty="0" smtClean="0"/>
              <a:t> </a:t>
            </a:r>
            <a:endParaRPr lang="en-US"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5133975"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978150"/>
            <a:ext cx="55118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114800"/>
            <a:ext cx="4876800"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bwMode="auto">
          <a:xfrm>
            <a:off x="304800" y="2819400"/>
            <a:ext cx="2895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000" dirty="0" smtClean="0"/>
              <a:t>Click on “View Summary” next to Testing Irregularity Form</a:t>
            </a:r>
            <a:endParaRPr lang="en-US" sz="2000" dirty="0"/>
          </a:p>
        </p:txBody>
      </p:sp>
      <p:sp>
        <p:nvSpPr>
          <p:cNvPr id="8" name="Content Placeholder 2"/>
          <p:cNvSpPr txBox="1">
            <a:spLocks/>
          </p:cNvSpPr>
          <p:nvPr/>
        </p:nvSpPr>
        <p:spPr bwMode="auto">
          <a:xfrm>
            <a:off x="5892800" y="4386262"/>
            <a:ext cx="2895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000" dirty="0" smtClean="0"/>
              <a:t>Click on “Add New Record”</a:t>
            </a:r>
            <a:endParaRPr lang="en-US" sz="2000" dirty="0"/>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5470" y="5233987"/>
            <a:ext cx="6572930" cy="1501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txBox="1">
            <a:spLocks/>
          </p:cNvSpPr>
          <p:nvPr/>
        </p:nvSpPr>
        <p:spPr bwMode="auto">
          <a:xfrm>
            <a:off x="457200" y="5638800"/>
            <a:ext cx="1905000"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000" dirty="0" smtClean="0"/>
              <a:t>Click on “Start”</a:t>
            </a:r>
            <a:endParaRPr lang="en-US" sz="2000" dirty="0"/>
          </a:p>
        </p:txBody>
      </p:sp>
      <p:sp>
        <p:nvSpPr>
          <p:cNvPr id="4" name="Oval 3"/>
          <p:cNvSpPr/>
          <p:nvPr/>
        </p:nvSpPr>
        <p:spPr>
          <a:xfrm>
            <a:off x="4724401" y="2133600"/>
            <a:ext cx="609600"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197135" y="6221279"/>
            <a:ext cx="609600"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733799" y="4495800"/>
            <a:ext cx="1143001" cy="657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772400" y="3481387"/>
            <a:ext cx="1143001" cy="657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90565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p:spPr>
        <p:txBody>
          <a:bodyPr/>
          <a:lstStyle/>
          <a:p>
            <a:r>
              <a:rPr lang="en-US" dirty="0"/>
              <a:t>Entering </a:t>
            </a:r>
            <a:r>
              <a:rPr lang="en-US" dirty="0" smtClean="0"/>
              <a:t>IRs into </a:t>
            </a:r>
            <a:r>
              <a:rPr lang="en-US" dirty="0"/>
              <a:t>the MyGaDOE Portal</a:t>
            </a:r>
          </a:p>
        </p:txBody>
      </p:sp>
      <p:sp>
        <p:nvSpPr>
          <p:cNvPr id="3" name="Content Placeholder 2"/>
          <p:cNvSpPr>
            <a:spLocks noGrp="1"/>
          </p:cNvSpPr>
          <p:nvPr>
            <p:ph idx="1"/>
          </p:nvPr>
        </p:nvSpPr>
        <p:spPr>
          <a:xfrm>
            <a:off x="3264693" y="5014913"/>
            <a:ext cx="3429000" cy="838199"/>
          </a:xfrm>
          <a:solidFill>
            <a:schemeClr val="bg1"/>
          </a:solidFill>
        </p:spPr>
        <p:txBody>
          <a:bodyPr/>
          <a:lstStyle/>
          <a:p>
            <a:pPr marL="0" indent="0">
              <a:buNone/>
            </a:pPr>
            <a:r>
              <a:rPr lang="en-US" sz="2000" dirty="0" smtClean="0"/>
              <a:t>Fill out the irregularity form and then click on “Save &amp; Exit”</a:t>
            </a:r>
            <a:endParaRPr 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55" y="838200"/>
            <a:ext cx="795655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196568"/>
            <a:ext cx="28956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2" y="5972172"/>
            <a:ext cx="6886575" cy="719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194355" y="4572000"/>
            <a:ext cx="262845" cy="76200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371600" y="4495800"/>
            <a:ext cx="1752600" cy="83820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7" name="Content Placeholder 2"/>
          <p:cNvSpPr txBox="1">
            <a:spLocks/>
          </p:cNvSpPr>
          <p:nvPr/>
        </p:nvSpPr>
        <p:spPr bwMode="auto">
          <a:xfrm>
            <a:off x="6908347" y="5853112"/>
            <a:ext cx="1981200" cy="838199"/>
          </a:xfrm>
          <a:prstGeom prst="rect">
            <a:avLst/>
          </a:prstGeom>
          <a:solidFill>
            <a:schemeClr val="bg1"/>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000" dirty="0" smtClean="0"/>
              <a:t>Click on “Submit for Approval”</a:t>
            </a:r>
            <a:endParaRPr lang="en-US" sz="2000" dirty="0"/>
          </a:p>
        </p:txBody>
      </p:sp>
      <p:sp>
        <p:nvSpPr>
          <p:cNvPr id="14" name="TextBox 13"/>
          <p:cNvSpPr txBox="1"/>
          <p:nvPr/>
        </p:nvSpPr>
        <p:spPr>
          <a:xfrm>
            <a:off x="990600" y="1600200"/>
            <a:ext cx="1828800" cy="276999"/>
          </a:xfrm>
          <a:prstGeom prst="rect">
            <a:avLst/>
          </a:prstGeom>
          <a:noFill/>
          <a:ln>
            <a:solidFill>
              <a:srgbClr val="FF0000"/>
            </a:solidFill>
          </a:ln>
        </p:spPr>
        <p:txBody>
          <a:bodyPr wrap="square" rtlCol="0">
            <a:spAutoFit/>
          </a:bodyPr>
          <a:lstStyle/>
          <a:p>
            <a:r>
              <a:rPr lang="en-US" sz="1200" dirty="0" smtClean="0">
                <a:solidFill>
                  <a:srgbClr val="0000FF"/>
                </a:solidFill>
              </a:rPr>
              <a:t>Pick Assessment Cycle</a:t>
            </a:r>
            <a:endParaRPr lang="en-US" sz="1200" dirty="0">
              <a:solidFill>
                <a:srgbClr val="0000FF"/>
              </a:solidFill>
            </a:endParaRPr>
          </a:p>
        </p:txBody>
      </p:sp>
      <p:sp>
        <p:nvSpPr>
          <p:cNvPr id="23" name="TextBox 22"/>
          <p:cNvSpPr txBox="1"/>
          <p:nvPr/>
        </p:nvSpPr>
        <p:spPr>
          <a:xfrm>
            <a:off x="4167187" y="1600199"/>
            <a:ext cx="1624013" cy="276999"/>
          </a:xfrm>
          <a:prstGeom prst="rect">
            <a:avLst/>
          </a:prstGeom>
          <a:noFill/>
          <a:ln>
            <a:solidFill>
              <a:srgbClr val="FF0000"/>
            </a:solidFill>
          </a:ln>
        </p:spPr>
        <p:txBody>
          <a:bodyPr wrap="square" rtlCol="0">
            <a:spAutoFit/>
          </a:bodyPr>
          <a:lstStyle/>
          <a:p>
            <a:r>
              <a:rPr lang="en-US" sz="1200" dirty="0" smtClean="0">
                <a:solidFill>
                  <a:srgbClr val="0000FF"/>
                </a:solidFill>
              </a:rPr>
              <a:t>Pick the Assessment</a:t>
            </a:r>
            <a:endParaRPr lang="en-US" sz="1200" dirty="0">
              <a:solidFill>
                <a:srgbClr val="0000FF"/>
              </a:solidFill>
            </a:endParaRPr>
          </a:p>
        </p:txBody>
      </p:sp>
      <p:sp>
        <p:nvSpPr>
          <p:cNvPr id="24" name="TextBox 23"/>
          <p:cNvSpPr txBox="1"/>
          <p:nvPr/>
        </p:nvSpPr>
        <p:spPr>
          <a:xfrm>
            <a:off x="7378473" y="1724795"/>
            <a:ext cx="851127" cy="646331"/>
          </a:xfrm>
          <a:prstGeom prst="rect">
            <a:avLst/>
          </a:prstGeom>
          <a:noFill/>
          <a:ln>
            <a:solidFill>
              <a:srgbClr val="FF0000"/>
            </a:solidFill>
          </a:ln>
        </p:spPr>
        <p:txBody>
          <a:bodyPr wrap="square" rtlCol="0">
            <a:spAutoFit/>
          </a:bodyPr>
          <a:lstStyle/>
          <a:p>
            <a:r>
              <a:rPr lang="en-US" sz="1200" dirty="0" smtClean="0">
                <a:solidFill>
                  <a:srgbClr val="0000FF"/>
                </a:solidFill>
              </a:rPr>
              <a:t>Pick the Content Area(s)</a:t>
            </a:r>
            <a:endParaRPr lang="en-US" sz="1200" dirty="0">
              <a:solidFill>
                <a:srgbClr val="0000FF"/>
              </a:solidFill>
            </a:endParaRPr>
          </a:p>
        </p:txBody>
      </p:sp>
      <p:sp>
        <p:nvSpPr>
          <p:cNvPr id="25" name="TextBox 24"/>
          <p:cNvSpPr txBox="1"/>
          <p:nvPr/>
        </p:nvSpPr>
        <p:spPr>
          <a:xfrm>
            <a:off x="511629" y="2014125"/>
            <a:ext cx="1469571" cy="276999"/>
          </a:xfrm>
          <a:prstGeom prst="rect">
            <a:avLst/>
          </a:prstGeom>
          <a:noFill/>
          <a:ln>
            <a:solidFill>
              <a:srgbClr val="FF0000"/>
            </a:solidFill>
          </a:ln>
        </p:spPr>
        <p:txBody>
          <a:bodyPr wrap="square" rtlCol="0">
            <a:spAutoFit/>
          </a:bodyPr>
          <a:lstStyle/>
          <a:p>
            <a:r>
              <a:rPr lang="en-US" sz="1200" dirty="0" smtClean="0">
                <a:solidFill>
                  <a:srgbClr val="0000FF"/>
                </a:solidFill>
              </a:rPr>
              <a:t>Pick your system</a:t>
            </a:r>
            <a:endParaRPr lang="en-US" sz="1200" dirty="0">
              <a:solidFill>
                <a:srgbClr val="0000FF"/>
              </a:solidFill>
            </a:endParaRPr>
          </a:p>
        </p:txBody>
      </p:sp>
      <p:sp>
        <p:nvSpPr>
          <p:cNvPr id="26" name="TextBox 25"/>
          <p:cNvSpPr txBox="1"/>
          <p:nvPr/>
        </p:nvSpPr>
        <p:spPr>
          <a:xfrm>
            <a:off x="3886200" y="2094127"/>
            <a:ext cx="1828800" cy="276999"/>
          </a:xfrm>
          <a:prstGeom prst="rect">
            <a:avLst/>
          </a:prstGeom>
          <a:noFill/>
          <a:ln>
            <a:solidFill>
              <a:srgbClr val="FF0000"/>
            </a:solidFill>
          </a:ln>
        </p:spPr>
        <p:txBody>
          <a:bodyPr wrap="square" rtlCol="0">
            <a:spAutoFit/>
          </a:bodyPr>
          <a:lstStyle/>
          <a:p>
            <a:r>
              <a:rPr lang="en-US" sz="1200" dirty="0" smtClean="0">
                <a:solidFill>
                  <a:srgbClr val="0000FF"/>
                </a:solidFill>
              </a:rPr>
              <a:t>Pick your system code</a:t>
            </a:r>
            <a:endParaRPr lang="en-US" sz="1200" dirty="0">
              <a:solidFill>
                <a:srgbClr val="0000FF"/>
              </a:solidFill>
            </a:endParaRPr>
          </a:p>
        </p:txBody>
      </p:sp>
      <p:sp>
        <p:nvSpPr>
          <p:cNvPr id="27" name="TextBox 26"/>
          <p:cNvSpPr txBox="1"/>
          <p:nvPr/>
        </p:nvSpPr>
        <p:spPr>
          <a:xfrm>
            <a:off x="5981021" y="2148087"/>
            <a:ext cx="1257980" cy="276999"/>
          </a:xfrm>
          <a:prstGeom prst="rect">
            <a:avLst/>
          </a:prstGeom>
          <a:noFill/>
          <a:ln>
            <a:solidFill>
              <a:srgbClr val="FF0000"/>
            </a:solidFill>
          </a:ln>
        </p:spPr>
        <p:txBody>
          <a:bodyPr wrap="square" rtlCol="0">
            <a:spAutoFit/>
          </a:bodyPr>
          <a:lstStyle/>
          <a:p>
            <a:r>
              <a:rPr lang="en-US" sz="1200" dirty="0" smtClean="0">
                <a:solidFill>
                  <a:srgbClr val="0000FF"/>
                </a:solidFill>
              </a:rPr>
              <a:t>Pick the school</a:t>
            </a:r>
            <a:endParaRPr lang="en-US" sz="1200" dirty="0">
              <a:solidFill>
                <a:srgbClr val="0000FF"/>
              </a:solidFill>
            </a:endParaRPr>
          </a:p>
        </p:txBody>
      </p:sp>
      <p:sp>
        <p:nvSpPr>
          <p:cNvPr id="28" name="TextBox 27"/>
          <p:cNvSpPr txBox="1"/>
          <p:nvPr/>
        </p:nvSpPr>
        <p:spPr>
          <a:xfrm>
            <a:off x="636814" y="2428101"/>
            <a:ext cx="1801586" cy="276999"/>
          </a:xfrm>
          <a:prstGeom prst="rect">
            <a:avLst/>
          </a:prstGeom>
          <a:noFill/>
          <a:ln>
            <a:solidFill>
              <a:srgbClr val="FF0000"/>
            </a:solidFill>
          </a:ln>
        </p:spPr>
        <p:txBody>
          <a:bodyPr wrap="square" rtlCol="0">
            <a:spAutoFit/>
          </a:bodyPr>
          <a:lstStyle/>
          <a:p>
            <a:r>
              <a:rPr lang="en-US" sz="1200" dirty="0" smtClean="0">
                <a:solidFill>
                  <a:srgbClr val="0000FF"/>
                </a:solidFill>
              </a:rPr>
              <a:t>Pick the school code</a:t>
            </a:r>
            <a:endParaRPr lang="en-US" sz="1200" dirty="0">
              <a:solidFill>
                <a:srgbClr val="0000FF"/>
              </a:solidFill>
            </a:endParaRPr>
          </a:p>
        </p:txBody>
      </p:sp>
      <p:sp>
        <p:nvSpPr>
          <p:cNvPr id="29" name="TextBox 28"/>
          <p:cNvSpPr txBox="1"/>
          <p:nvPr/>
        </p:nvSpPr>
        <p:spPr>
          <a:xfrm>
            <a:off x="4106974" y="2371126"/>
            <a:ext cx="1469571" cy="276999"/>
          </a:xfrm>
          <a:prstGeom prst="rect">
            <a:avLst/>
          </a:prstGeom>
          <a:noFill/>
          <a:ln>
            <a:solidFill>
              <a:srgbClr val="FF0000"/>
            </a:solidFill>
          </a:ln>
        </p:spPr>
        <p:txBody>
          <a:bodyPr wrap="square" rtlCol="0">
            <a:spAutoFit/>
          </a:bodyPr>
          <a:lstStyle/>
          <a:p>
            <a:r>
              <a:rPr lang="en-US" sz="1200" dirty="0" smtClean="0">
                <a:solidFill>
                  <a:srgbClr val="0000FF"/>
                </a:solidFill>
              </a:rPr>
              <a:t>Type the STC</a:t>
            </a:r>
            <a:endParaRPr lang="en-US" sz="1200" dirty="0">
              <a:solidFill>
                <a:srgbClr val="0000FF"/>
              </a:solidFill>
            </a:endParaRPr>
          </a:p>
        </p:txBody>
      </p:sp>
      <p:sp>
        <p:nvSpPr>
          <p:cNvPr id="18" name="TextBox 17"/>
          <p:cNvSpPr txBox="1"/>
          <p:nvPr/>
        </p:nvSpPr>
        <p:spPr>
          <a:xfrm>
            <a:off x="870857" y="2702085"/>
            <a:ext cx="1121229" cy="276999"/>
          </a:xfrm>
          <a:prstGeom prst="rect">
            <a:avLst/>
          </a:prstGeom>
          <a:noFill/>
          <a:ln>
            <a:solidFill>
              <a:srgbClr val="FF0000"/>
            </a:solidFill>
          </a:ln>
        </p:spPr>
        <p:txBody>
          <a:bodyPr wrap="square" rtlCol="0">
            <a:spAutoFit/>
          </a:bodyPr>
          <a:lstStyle/>
          <a:p>
            <a:r>
              <a:rPr lang="en-US" sz="1200" dirty="0" smtClean="0">
                <a:solidFill>
                  <a:srgbClr val="0000FF"/>
                </a:solidFill>
              </a:rPr>
              <a:t>Select an IR</a:t>
            </a:r>
            <a:endParaRPr lang="en-US" sz="1200" dirty="0">
              <a:solidFill>
                <a:srgbClr val="0000FF"/>
              </a:solidFill>
            </a:endParaRPr>
          </a:p>
        </p:txBody>
      </p:sp>
      <p:sp>
        <p:nvSpPr>
          <p:cNvPr id="19" name="TextBox 18"/>
          <p:cNvSpPr txBox="1"/>
          <p:nvPr/>
        </p:nvSpPr>
        <p:spPr>
          <a:xfrm>
            <a:off x="3505199" y="2702085"/>
            <a:ext cx="2030186" cy="276999"/>
          </a:xfrm>
          <a:prstGeom prst="rect">
            <a:avLst/>
          </a:prstGeom>
          <a:noFill/>
          <a:ln>
            <a:solidFill>
              <a:srgbClr val="FF0000"/>
            </a:solidFill>
          </a:ln>
        </p:spPr>
        <p:txBody>
          <a:bodyPr wrap="square" rtlCol="0">
            <a:spAutoFit/>
          </a:bodyPr>
          <a:lstStyle/>
          <a:p>
            <a:r>
              <a:rPr lang="en-US" sz="1200" dirty="0" smtClean="0">
                <a:solidFill>
                  <a:srgbClr val="0000FF"/>
                </a:solidFill>
              </a:rPr>
              <a:t>Explain only if “Other”</a:t>
            </a:r>
            <a:endParaRPr lang="en-US" sz="1200" dirty="0">
              <a:solidFill>
                <a:srgbClr val="0000FF"/>
              </a:solidFill>
            </a:endParaRPr>
          </a:p>
        </p:txBody>
      </p:sp>
      <p:sp>
        <p:nvSpPr>
          <p:cNvPr id="20" name="TextBox 19"/>
          <p:cNvSpPr txBox="1"/>
          <p:nvPr/>
        </p:nvSpPr>
        <p:spPr>
          <a:xfrm>
            <a:off x="6257244" y="2702085"/>
            <a:ext cx="1193347" cy="276999"/>
          </a:xfrm>
          <a:prstGeom prst="rect">
            <a:avLst/>
          </a:prstGeom>
          <a:noFill/>
          <a:ln>
            <a:solidFill>
              <a:srgbClr val="FF0000"/>
            </a:solidFill>
          </a:ln>
        </p:spPr>
        <p:txBody>
          <a:bodyPr wrap="square" rtlCol="0">
            <a:spAutoFit/>
          </a:bodyPr>
          <a:lstStyle/>
          <a:p>
            <a:r>
              <a:rPr lang="en-US" sz="1200" dirty="0" smtClean="0">
                <a:solidFill>
                  <a:srgbClr val="0000FF"/>
                </a:solidFill>
              </a:rPr>
              <a:t>Pick date of IR</a:t>
            </a:r>
            <a:endParaRPr lang="en-US" sz="1200" dirty="0">
              <a:solidFill>
                <a:srgbClr val="0000FF"/>
              </a:solidFill>
            </a:endParaRPr>
          </a:p>
        </p:txBody>
      </p:sp>
      <p:sp>
        <p:nvSpPr>
          <p:cNvPr id="21" name="TextBox 20"/>
          <p:cNvSpPr txBox="1"/>
          <p:nvPr/>
        </p:nvSpPr>
        <p:spPr>
          <a:xfrm>
            <a:off x="968829" y="2979084"/>
            <a:ext cx="1850571" cy="276999"/>
          </a:xfrm>
          <a:prstGeom prst="rect">
            <a:avLst/>
          </a:prstGeom>
          <a:noFill/>
          <a:ln>
            <a:solidFill>
              <a:srgbClr val="FF0000"/>
            </a:solidFill>
          </a:ln>
        </p:spPr>
        <p:txBody>
          <a:bodyPr wrap="square" rtlCol="0">
            <a:spAutoFit/>
          </a:bodyPr>
          <a:lstStyle/>
          <a:p>
            <a:r>
              <a:rPr lang="en-US" sz="1200" dirty="0" smtClean="0">
                <a:solidFill>
                  <a:srgbClr val="0000FF"/>
                </a:solidFill>
              </a:rPr>
              <a:t>Select Grade of Student</a:t>
            </a:r>
            <a:endParaRPr lang="en-US" sz="1200" dirty="0">
              <a:solidFill>
                <a:srgbClr val="0000FF"/>
              </a:solidFill>
            </a:endParaRPr>
          </a:p>
        </p:txBody>
      </p:sp>
      <p:sp>
        <p:nvSpPr>
          <p:cNvPr id="22" name="TextBox 21"/>
          <p:cNvSpPr txBox="1"/>
          <p:nvPr/>
        </p:nvSpPr>
        <p:spPr>
          <a:xfrm>
            <a:off x="3399063" y="2979083"/>
            <a:ext cx="1401537" cy="276999"/>
          </a:xfrm>
          <a:prstGeom prst="rect">
            <a:avLst/>
          </a:prstGeom>
          <a:noFill/>
          <a:ln>
            <a:solidFill>
              <a:srgbClr val="FF0000"/>
            </a:solidFill>
          </a:ln>
        </p:spPr>
        <p:txBody>
          <a:bodyPr wrap="square" rtlCol="0">
            <a:spAutoFit/>
          </a:bodyPr>
          <a:lstStyle/>
          <a:p>
            <a:r>
              <a:rPr lang="en-US" sz="1200" dirty="0" smtClean="0">
                <a:solidFill>
                  <a:srgbClr val="0000FF"/>
                </a:solidFill>
              </a:rPr>
              <a:t>IV - Yes or No</a:t>
            </a:r>
            <a:endParaRPr lang="en-US" sz="1200" dirty="0">
              <a:solidFill>
                <a:srgbClr val="0000FF"/>
              </a:solidFill>
            </a:endParaRPr>
          </a:p>
        </p:txBody>
      </p:sp>
      <p:sp>
        <p:nvSpPr>
          <p:cNvPr id="30" name="TextBox 29"/>
          <p:cNvSpPr txBox="1"/>
          <p:nvPr/>
        </p:nvSpPr>
        <p:spPr>
          <a:xfrm>
            <a:off x="6082844" y="2979082"/>
            <a:ext cx="1232356" cy="276999"/>
          </a:xfrm>
          <a:prstGeom prst="rect">
            <a:avLst/>
          </a:prstGeom>
          <a:noFill/>
          <a:ln>
            <a:solidFill>
              <a:srgbClr val="FF0000"/>
            </a:solidFill>
          </a:ln>
        </p:spPr>
        <p:txBody>
          <a:bodyPr wrap="square" rtlCol="0">
            <a:spAutoFit/>
          </a:bodyPr>
          <a:lstStyle/>
          <a:p>
            <a:r>
              <a:rPr lang="en-US" sz="1200" dirty="0" smtClean="0">
                <a:solidFill>
                  <a:srgbClr val="0000FF"/>
                </a:solidFill>
              </a:rPr>
              <a:t>PIV - Yes or No</a:t>
            </a:r>
            <a:endParaRPr lang="en-US" sz="1200" dirty="0">
              <a:solidFill>
                <a:srgbClr val="0000FF"/>
              </a:solidFill>
            </a:endParaRPr>
          </a:p>
        </p:txBody>
      </p:sp>
      <p:sp>
        <p:nvSpPr>
          <p:cNvPr id="31" name="TextBox 30"/>
          <p:cNvSpPr txBox="1"/>
          <p:nvPr/>
        </p:nvSpPr>
        <p:spPr>
          <a:xfrm>
            <a:off x="805542" y="3256081"/>
            <a:ext cx="1328058" cy="276999"/>
          </a:xfrm>
          <a:prstGeom prst="rect">
            <a:avLst/>
          </a:prstGeom>
          <a:noFill/>
          <a:ln>
            <a:solidFill>
              <a:srgbClr val="FF0000"/>
            </a:solidFill>
          </a:ln>
        </p:spPr>
        <p:txBody>
          <a:bodyPr wrap="square" rtlCol="0">
            <a:spAutoFit/>
          </a:bodyPr>
          <a:lstStyle/>
          <a:p>
            <a:r>
              <a:rPr lang="en-US" sz="1200" dirty="0" smtClean="0">
                <a:solidFill>
                  <a:srgbClr val="0000FF"/>
                </a:solidFill>
              </a:rPr>
              <a:t>PSC - Yes or No</a:t>
            </a:r>
            <a:endParaRPr lang="en-US" sz="1200" dirty="0">
              <a:solidFill>
                <a:srgbClr val="0000FF"/>
              </a:solidFill>
            </a:endParaRPr>
          </a:p>
        </p:txBody>
      </p:sp>
      <p:sp>
        <p:nvSpPr>
          <p:cNvPr id="32" name="TextBox 31"/>
          <p:cNvSpPr txBox="1"/>
          <p:nvPr/>
        </p:nvSpPr>
        <p:spPr>
          <a:xfrm>
            <a:off x="3124200" y="3256079"/>
            <a:ext cx="2030186" cy="276999"/>
          </a:xfrm>
          <a:prstGeom prst="rect">
            <a:avLst/>
          </a:prstGeom>
          <a:noFill/>
          <a:ln>
            <a:solidFill>
              <a:srgbClr val="FF0000"/>
            </a:solidFill>
          </a:ln>
        </p:spPr>
        <p:txBody>
          <a:bodyPr wrap="square" rtlCol="0">
            <a:spAutoFit/>
          </a:bodyPr>
          <a:lstStyle/>
          <a:p>
            <a:r>
              <a:rPr lang="en-US" sz="1200" dirty="0" smtClean="0">
                <a:solidFill>
                  <a:srgbClr val="0000FF"/>
                </a:solidFill>
              </a:rPr>
              <a:t>Explain why the IR is an IV</a:t>
            </a:r>
            <a:endParaRPr lang="en-US" sz="1200" dirty="0">
              <a:solidFill>
                <a:srgbClr val="0000FF"/>
              </a:solidFill>
            </a:endParaRPr>
          </a:p>
        </p:txBody>
      </p:sp>
      <p:sp>
        <p:nvSpPr>
          <p:cNvPr id="33" name="TextBox 32"/>
          <p:cNvSpPr txBox="1"/>
          <p:nvPr/>
        </p:nvSpPr>
        <p:spPr>
          <a:xfrm>
            <a:off x="5715000" y="3256080"/>
            <a:ext cx="2183948" cy="276999"/>
          </a:xfrm>
          <a:prstGeom prst="rect">
            <a:avLst/>
          </a:prstGeom>
          <a:noFill/>
          <a:ln>
            <a:solidFill>
              <a:srgbClr val="FF0000"/>
            </a:solidFill>
          </a:ln>
        </p:spPr>
        <p:txBody>
          <a:bodyPr wrap="square" rtlCol="0">
            <a:spAutoFit/>
          </a:bodyPr>
          <a:lstStyle/>
          <a:p>
            <a:r>
              <a:rPr lang="en-US" sz="1200" dirty="0" smtClean="0">
                <a:solidFill>
                  <a:srgbClr val="0000FF"/>
                </a:solidFill>
              </a:rPr>
              <a:t>Explain what happened here</a:t>
            </a:r>
            <a:endParaRPr lang="en-US" sz="1200" dirty="0">
              <a:solidFill>
                <a:srgbClr val="0000FF"/>
              </a:solidFill>
            </a:endParaRPr>
          </a:p>
        </p:txBody>
      </p:sp>
      <p:sp>
        <p:nvSpPr>
          <p:cNvPr id="34" name="TextBox 33"/>
          <p:cNvSpPr txBox="1"/>
          <p:nvPr/>
        </p:nvSpPr>
        <p:spPr>
          <a:xfrm>
            <a:off x="175305" y="3762195"/>
            <a:ext cx="8210550" cy="276999"/>
          </a:xfrm>
          <a:prstGeom prst="rect">
            <a:avLst/>
          </a:prstGeom>
          <a:noFill/>
          <a:ln w="19050">
            <a:solidFill>
              <a:srgbClr val="FF0000"/>
            </a:solidFill>
          </a:ln>
        </p:spPr>
        <p:txBody>
          <a:bodyPr wrap="square" rtlCol="0">
            <a:spAutoFit/>
          </a:bodyPr>
          <a:lstStyle/>
          <a:p>
            <a:r>
              <a:rPr lang="en-US" sz="1200" dirty="0" smtClean="0">
                <a:solidFill>
                  <a:srgbClr val="0000FF"/>
                </a:solidFill>
              </a:rPr>
              <a:t>Enter student(s) GTID here.  First and last name will populate automatically and you may add more students if needed.</a:t>
            </a:r>
            <a:endParaRPr lang="en-US" sz="1200" dirty="0">
              <a:solidFill>
                <a:srgbClr val="0000FF"/>
              </a:solidFill>
            </a:endParaRPr>
          </a:p>
        </p:txBody>
      </p:sp>
      <p:sp>
        <p:nvSpPr>
          <p:cNvPr id="35" name="TextBox 34"/>
          <p:cNvSpPr txBox="1"/>
          <p:nvPr/>
        </p:nvSpPr>
        <p:spPr>
          <a:xfrm>
            <a:off x="1076154" y="4039194"/>
            <a:ext cx="7382046" cy="461665"/>
          </a:xfrm>
          <a:prstGeom prst="rect">
            <a:avLst/>
          </a:prstGeom>
          <a:noFill/>
          <a:ln w="19050">
            <a:solidFill>
              <a:srgbClr val="FF0000"/>
            </a:solidFill>
          </a:ln>
        </p:spPr>
        <p:txBody>
          <a:bodyPr wrap="square" rtlCol="0">
            <a:spAutoFit/>
          </a:bodyPr>
          <a:lstStyle/>
          <a:p>
            <a:r>
              <a:rPr lang="en-US" sz="1200" dirty="0" smtClean="0">
                <a:solidFill>
                  <a:srgbClr val="0000FF"/>
                </a:solidFill>
              </a:rPr>
              <a:t>Attach a class list and/or statement(s)/evidence by browsing and selecting file on your computer.  You may only attach one document so multiple items will need to be zipped or combined into one document..</a:t>
            </a:r>
            <a:endParaRPr lang="en-US" sz="1200" dirty="0">
              <a:solidFill>
                <a:srgbClr val="0000FF"/>
              </a:solidFill>
            </a:endParaRPr>
          </a:p>
        </p:txBody>
      </p:sp>
      <p:sp>
        <p:nvSpPr>
          <p:cNvPr id="36" name="Oval 35"/>
          <p:cNvSpPr/>
          <p:nvPr/>
        </p:nvSpPr>
        <p:spPr>
          <a:xfrm>
            <a:off x="1676400" y="5457997"/>
            <a:ext cx="990599"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64029" y="4419600"/>
            <a:ext cx="412125" cy="1643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276601" y="6079328"/>
            <a:ext cx="1490576"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057220" y="2425086"/>
            <a:ext cx="2172380" cy="276999"/>
          </a:xfrm>
          <a:prstGeom prst="rect">
            <a:avLst/>
          </a:prstGeom>
          <a:noFill/>
          <a:ln>
            <a:solidFill>
              <a:srgbClr val="FF0000"/>
            </a:solidFill>
          </a:ln>
        </p:spPr>
        <p:txBody>
          <a:bodyPr wrap="square" rtlCol="0">
            <a:spAutoFit/>
          </a:bodyPr>
          <a:lstStyle/>
          <a:p>
            <a:r>
              <a:rPr lang="en-US" sz="1200" dirty="0" smtClean="0">
                <a:solidFill>
                  <a:srgbClr val="0000FF"/>
                </a:solidFill>
              </a:rPr>
              <a:t>Type the number of students</a:t>
            </a:r>
            <a:endParaRPr lang="en-US" sz="1200" dirty="0">
              <a:solidFill>
                <a:srgbClr val="0000FF"/>
              </a:solidFill>
            </a:endParaRPr>
          </a:p>
        </p:txBody>
      </p:sp>
    </p:spTree>
    <p:extLst>
      <p:ext uri="{BB962C8B-B14F-4D97-AF65-F5344CB8AC3E}">
        <p14:creationId xmlns:p14="http://schemas.microsoft.com/office/powerpoint/2010/main" val="11320168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a:xfrm>
            <a:off x="381000" y="152400"/>
            <a:ext cx="8229600" cy="1295400"/>
          </a:xfrm>
        </p:spPr>
        <p:txBody>
          <a:bodyPr/>
          <a:lstStyle/>
          <a:p>
            <a:pPr eaLnBrk="1" hangingPunct="1"/>
            <a:r>
              <a:rPr lang="en-US" sz="3300" smtClean="0"/>
              <a:t>CODE OF ETHICS FOR GEORGIA EDUCATORS</a:t>
            </a:r>
            <a:r>
              <a:rPr lang="en-US" smtClean="0"/>
              <a:t> </a:t>
            </a:r>
          </a:p>
        </p:txBody>
      </p:sp>
      <p:sp>
        <p:nvSpPr>
          <p:cNvPr id="33795" name="Content Placeholder 4"/>
          <p:cNvSpPr>
            <a:spLocks noGrp="1"/>
          </p:cNvSpPr>
          <p:nvPr>
            <p:ph idx="1"/>
          </p:nvPr>
        </p:nvSpPr>
        <p:spPr>
          <a:xfrm>
            <a:off x="457200" y="1371600"/>
            <a:ext cx="8229600" cy="4800600"/>
          </a:xfrm>
        </p:spPr>
        <p:txBody>
          <a:bodyPr/>
          <a:lstStyle/>
          <a:p>
            <a:pPr eaLnBrk="1" hangingPunct="1"/>
            <a:r>
              <a:rPr lang="en-US" dirty="0" smtClean="0"/>
              <a:t>The Professional Standards Commission (PSC) adopted a new Code of Ethics for Georgia Educators in July 2009. </a:t>
            </a:r>
          </a:p>
          <a:p>
            <a:pPr eaLnBrk="1" hangingPunct="1"/>
            <a:r>
              <a:rPr lang="en-US" dirty="0" smtClean="0"/>
              <a:t>All educators should review the Code of Ethics prior to testing.</a:t>
            </a:r>
          </a:p>
          <a:p>
            <a:pPr eaLnBrk="1" hangingPunct="1"/>
            <a:r>
              <a:rPr lang="en-US" dirty="0" smtClean="0"/>
              <a:t>The PSC also adopted a hierarchy of consequences, recommended by System Test Coordinators, that is published on their web site </a:t>
            </a:r>
            <a:r>
              <a:rPr lang="en-US" smtClean="0"/>
              <a:t>at </a:t>
            </a:r>
            <a:r>
              <a:rPr lang="en-US">
                <a:hlinkClick r:id="rId2"/>
              </a:rPr>
              <a:t>http://www.gapsc.com</a:t>
            </a:r>
            <a:r>
              <a:rPr lang="en-US" smtClean="0">
                <a:hlinkClick r:id="rId2"/>
              </a:rPr>
              <a:t>/</a:t>
            </a:r>
            <a:r>
              <a:rPr lang="en-US" smtClean="0"/>
              <a:t>. </a:t>
            </a:r>
            <a:endParaRPr lang="en-US" dirty="0" smtClean="0"/>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52400"/>
            <a:ext cx="8229600" cy="1143000"/>
          </a:xfrm>
        </p:spPr>
        <p:txBody>
          <a:bodyPr/>
          <a:lstStyle/>
          <a:p>
            <a:pPr eaLnBrk="1" hangingPunct="1"/>
            <a:r>
              <a:rPr lang="en-US" dirty="0" smtClean="0"/>
              <a:t>GHSWT:  2014-2015</a:t>
            </a:r>
          </a:p>
        </p:txBody>
      </p:sp>
      <p:sp>
        <p:nvSpPr>
          <p:cNvPr id="5123" name="Rectangle 3"/>
          <p:cNvSpPr>
            <a:spLocks noGrp="1" noChangeArrowheads="1"/>
          </p:cNvSpPr>
          <p:nvPr>
            <p:ph type="body" idx="1"/>
          </p:nvPr>
        </p:nvSpPr>
        <p:spPr>
          <a:xfrm>
            <a:off x="152400" y="1143000"/>
            <a:ext cx="8839200" cy="4876800"/>
          </a:xfrm>
        </p:spPr>
        <p:txBody>
          <a:bodyPr/>
          <a:lstStyle/>
          <a:p>
            <a:pPr eaLnBrk="1" hangingPunct="1"/>
            <a:r>
              <a:rPr lang="en-US" sz="2800" dirty="0" smtClean="0"/>
              <a:t>The assessment is a test of </a:t>
            </a:r>
            <a:r>
              <a:rPr lang="en-US" sz="2800" i="1" u="sng" dirty="0" smtClean="0"/>
              <a:t>persuasive</a:t>
            </a:r>
            <a:r>
              <a:rPr lang="en-US" sz="2800" i="1" dirty="0" smtClean="0"/>
              <a:t> </a:t>
            </a:r>
            <a:r>
              <a:rPr lang="en-US" sz="2800" dirty="0" smtClean="0"/>
              <a:t>writing.</a:t>
            </a:r>
          </a:p>
          <a:p>
            <a:pPr eaLnBrk="1" hangingPunct="1"/>
            <a:r>
              <a:rPr lang="en-US" sz="2800" dirty="0" smtClean="0"/>
              <a:t>The assessment is scored analytically, using a 5 point rubric evaluating four domains of writing. Each domain contributes a pre-determined weight to the total score.</a:t>
            </a:r>
          </a:p>
          <a:p>
            <a:pPr lvl="1" eaLnBrk="1" hangingPunct="1"/>
            <a:r>
              <a:rPr lang="en-US" dirty="0" smtClean="0"/>
              <a:t>Ideas (40%) 	Organization (20%)</a:t>
            </a:r>
          </a:p>
          <a:p>
            <a:pPr lvl="1" eaLnBrk="1" hangingPunct="1"/>
            <a:r>
              <a:rPr lang="en-US" dirty="0" smtClean="0"/>
              <a:t>Style (20%) 	Conventions (20%)</a:t>
            </a:r>
          </a:p>
          <a:p>
            <a:pPr eaLnBrk="1" hangingPunct="1"/>
            <a:r>
              <a:rPr lang="en-US" sz="2800" dirty="0" smtClean="0"/>
              <a:t>Scale scores range from  100 - 350. </a:t>
            </a:r>
          </a:p>
          <a:p>
            <a:pPr eaLnBrk="1" hangingPunct="1">
              <a:buFontTx/>
              <a:buNone/>
            </a:pPr>
            <a:r>
              <a:rPr lang="en-US" sz="2800" dirty="0" smtClean="0"/>
              <a:t>		</a:t>
            </a:r>
            <a:r>
              <a:rPr lang="en-US" sz="2400" dirty="0" smtClean="0"/>
              <a:t>100-199   = Does Not Meet</a:t>
            </a:r>
          </a:p>
          <a:p>
            <a:pPr eaLnBrk="1" hangingPunct="1">
              <a:buFontTx/>
              <a:buNone/>
            </a:pPr>
            <a:r>
              <a:rPr lang="en-US" sz="2400" dirty="0" smtClean="0"/>
              <a:t>		200-249   = Meets the Standard</a:t>
            </a:r>
          </a:p>
          <a:p>
            <a:pPr eaLnBrk="1" hangingPunct="1">
              <a:buFontTx/>
              <a:buNone/>
            </a:pPr>
            <a:r>
              <a:rPr lang="en-US" sz="2400" dirty="0" smtClean="0"/>
              <a:t>		250-350   = Exceeds the Standard</a:t>
            </a:r>
          </a:p>
          <a:p>
            <a:pPr eaLnBrk="1" hangingPunct="1">
              <a:buFontTx/>
              <a:buNone/>
            </a:pPr>
            <a:endParaRPr lang="en-US" sz="2400" dirty="0" smtClean="0"/>
          </a:p>
          <a:p>
            <a:pPr eaLnBrk="1" hangingPunct="1">
              <a:buFontTx/>
              <a:buNone/>
            </a:pPr>
            <a:endParaRPr lang="en-US" sz="2400" dirty="0" smtClean="0"/>
          </a:p>
          <a:p>
            <a:pPr eaLnBrk="1" hangingPunct="1">
              <a:buFontTx/>
              <a:buNone/>
            </a:pPr>
            <a:endParaRPr lang="en-US" sz="2400" dirty="0" smtClean="0"/>
          </a:p>
          <a:p>
            <a:pPr eaLnBrk="1" hangingPunct="1">
              <a:buFontTx/>
              <a:buNone/>
            </a:pPr>
            <a:endParaRPr lang="en-US" sz="2400" dirty="0" smtClean="0"/>
          </a:p>
          <a:p>
            <a:pPr eaLnBrk="1" hangingPunct="1">
              <a:buFontTx/>
              <a:buNone/>
            </a:pPr>
            <a:r>
              <a:rPr lang="en-US" sz="2800" dirty="0" smtClean="0"/>
              <a:t>	</a:t>
            </a:r>
          </a:p>
          <a:p>
            <a:pPr eaLnBrk="1" hangingPunct="1">
              <a:buFontTx/>
              <a:buNone/>
            </a:pPr>
            <a:r>
              <a:rPr lang="en-US" dirty="0" smtClean="0"/>
              <a:t>		</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p:txBody>
          <a:bodyPr/>
          <a:lstStyle/>
          <a:p>
            <a:r>
              <a:rPr lang="en-US" smtClean="0"/>
              <a:t>PSC Testing Standard</a:t>
            </a:r>
          </a:p>
        </p:txBody>
      </p:sp>
      <p:sp>
        <p:nvSpPr>
          <p:cNvPr id="34819" name="Content Placeholder 2"/>
          <p:cNvSpPr>
            <a:spLocks noGrp="1"/>
          </p:cNvSpPr>
          <p:nvPr>
            <p:ph idx="1"/>
          </p:nvPr>
        </p:nvSpPr>
        <p:spPr>
          <a:xfrm>
            <a:off x="228600" y="1447801"/>
            <a:ext cx="8686800" cy="4495800"/>
          </a:xfrm>
        </p:spPr>
        <p:txBody>
          <a:bodyPr/>
          <a:lstStyle/>
          <a:p>
            <a:r>
              <a:rPr lang="en-US" dirty="0" smtClean="0"/>
              <a:t>Standard 11: Testing - An educator shall administer state-mandated assessments fairly and ethically.  </a:t>
            </a:r>
          </a:p>
          <a:p>
            <a:r>
              <a:rPr lang="en-US" dirty="0" smtClean="0"/>
              <a:t>Unethical conduct includes but is not limited to: </a:t>
            </a:r>
          </a:p>
          <a:p>
            <a:pPr lvl="1"/>
            <a:r>
              <a:rPr lang="en-US" dirty="0" smtClean="0"/>
              <a:t>1.  committing any act that breaches Test Security; </a:t>
            </a:r>
          </a:p>
          <a:p>
            <a:pPr lvl="1">
              <a:buFont typeface="Arial" charset="0"/>
              <a:buNone/>
            </a:pPr>
            <a:endParaRPr lang="en-US" sz="1100" dirty="0" smtClean="0"/>
          </a:p>
          <a:p>
            <a:pPr lvl="1">
              <a:buFont typeface="Arial" charset="0"/>
              <a:buNone/>
            </a:pPr>
            <a:r>
              <a:rPr lang="en-US" dirty="0" smtClean="0"/>
              <a:t>and </a:t>
            </a:r>
          </a:p>
          <a:p>
            <a:pPr lvl="1"/>
            <a:endParaRPr lang="en-US" sz="1100" dirty="0" smtClean="0"/>
          </a:p>
          <a:p>
            <a:pPr lvl="1"/>
            <a:r>
              <a:rPr lang="en-US" dirty="0" smtClean="0"/>
              <a:t>2.  compromising the integrity of the assessment. </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0"/>
            <a:ext cx="8229600" cy="1417638"/>
          </a:xfrm>
        </p:spPr>
        <p:txBody>
          <a:bodyPr/>
          <a:lstStyle/>
          <a:p>
            <a:pPr eaLnBrk="1" hangingPunct="1"/>
            <a:r>
              <a:rPr lang="en-US" sz="3200" dirty="0" smtClean="0"/>
              <a:t>Breach of Professional Ethics</a:t>
            </a:r>
            <a:br>
              <a:rPr lang="en-US" sz="3200" dirty="0" smtClean="0"/>
            </a:br>
            <a:r>
              <a:rPr lang="en-US" sz="3200" dirty="0" smtClean="0"/>
              <a:t>Professional Standards Commission</a:t>
            </a:r>
          </a:p>
        </p:txBody>
      </p:sp>
      <p:sp>
        <p:nvSpPr>
          <p:cNvPr id="36867" name="Rectangle 2"/>
          <p:cNvSpPr>
            <a:spLocks noChangeArrowheads="1"/>
          </p:cNvSpPr>
          <p:nvPr/>
        </p:nvSpPr>
        <p:spPr bwMode="auto">
          <a:xfrm>
            <a:off x="304800" y="1524000"/>
            <a:ext cx="8001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US" sz="1600" dirty="0"/>
              <a:t>Gives examinees access to test questions prior to testing; </a:t>
            </a:r>
          </a:p>
          <a:p>
            <a:pPr>
              <a:buFont typeface="Wingdings" pitchFamily="2" charset="2"/>
              <a:buChar char="Ø"/>
            </a:pPr>
            <a:endParaRPr lang="en-US" sz="1600" dirty="0"/>
          </a:p>
          <a:p>
            <a:pPr>
              <a:buFont typeface="Wingdings" pitchFamily="2" charset="2"/>
              <a:buChar char="Ø"/>
            </a:pPr>
            <a:r>
              <a:rPr lang="en-US" sz="1600" dirty="0"/>
              <a:t>Copies, reproduces, or uses in any manner inconsistent with test security regulations all or any portion of secure test </a:t>
            </a:r>
            <a:r>
              <a:rPr lang="en-US" sz="1600" dirty="0" smtClean="0"/>
              <a:t>booklets (prompts); </a:t>
            </a:r>
            <a:endParaRPr lang="en-US" sz="1600" dirty="0"/>
          </a:p>
          <a:p>
            <a:pPr>
              <a:buFont typeface="Wingdings" pitchFamily="2" charset="2"/>
              <a:buChar char="Ø"/>
            </a:pPr>
            <a:endParaRPr lang="en-US" sz="1600" dirty="0"/>
          </a:p>
          <a:p>
            <a:pPr>
              <a:buFont typeface="Wingdings" pitchFamily="2" charset="2"/>
              <a:buChar char="Ø"/>
            </a:pPr>
            <a:r>
              <a:rPr lang="en-US" sz="1600" dirty="0"/>
              <a:t>Coaches examinees during testing, or alters or interferes with examinees’ responses in any way; </a:t>
            </a:r>
          </a:p>
          <a:p>
            <a:pPr>
              <a:buFont typeface="Wingdings" pitchFamily="2" charset="2"/>
              <a:buChar char="Ø"/>
            </a:pPr>
            <a:endParaRPr lang="en-US" sz="1600" dirty="0"/>
          </a:p>
          <a:p>
            <a:pPr>
              <a:buFont typeface="Wingdings" pitchFamily="2" charset="2"/>
              <a:buChar char="Ø"/>
            </a:pPr>
            <a:r>
              <a:rPr lang="en-US" sz="1600" dirty="0"/>
              <a:t>Makes answers available to examinees; </a:t>
            </a:r>
          </a:p>
          <a:p>
            <a:pPr>
              <a:buFont typeface="Wingdings" pitchFamily="2" charset="2"/>
              <a:buChar char="Ø"/>
            </a:pPr>
            <a:endParaRPr lang="en-US" sz="1600" dirty="0"/>
          </a:p>
          <a:p>
            <a:pPr>
              <a:buFont typeface="Wingdings" pitchFamily="2" charset="2"/>
              <a:buChar char="Ø"/>
            </a:pPr>
            <a:r>
              <a:rPr lang="en-US" sz="1600" dirty="0"/>
              <a:t>Fails to follow security regulations for distribution and return of secure test materials as directed, or fails to account for all secure test materials before, during, and after testing; </a:t>
            </a:r>
          </a:p>
          <a:p>
            <a:pPr>
              <a:buFont typeface="Wingdings" pitchFamily="2" charset="2"/>
              <a:buChar char="Ø"/>
            </a:pPr>
            <a:endParaRPr lang="en-US" sz="1600" dirty="0"/>
          </a:p>
          <a:p>
            <a:pPr>
              <a:buFont typeface="Wingdings" pitchFamily="2" charset="2"/>
              <a:buChar char="Ø"/>
            </a:pPr>
            <a:r>
              <a:rPr lang="en-US" sz="1600" dirty="0"/>
              <a:t>Uses the secure test booklets </a:t>
            </a:r>
            <a:r>
              <a:rPr lang="en-US" sz="1600" dirty="0" smtClean="0"/>
              <a:t>(prompts) for </a:t>
            </a:r>
            <a:r>
              <a:rPr lang="en-US" sz="1600" dirty="0"/>
              <a:t>any purpose other than examination; or</a:t>
            </a:r>
          </a:p>
          <a:p>
            <a:pPr>
              <a:buFont typeface="Wingdings" pitchFamily="2" charset="2"/>
              <a:buChar char="Ø"/>
            </a:pPr>
            <a:endParaRPr lang="en-US" sz="1600" dirty="0"/>
          </a:p>
          <a:p>
            <a:pPr>
              <a:buFont typeface="Wingdings" pitchFamily="2" charset="2"/>
              <a:buChar char="Ø"/>
            </a:pPr>
            <a:r>
              <a:rPr lang="en-US" sz="1600" dirty="0"/>
              <a:t>Participates in, directs, aids, counsels, assists, encourages, or fails to report any of these  prohibited acts.</a:t>
            </a:r>
          </a:p>
        </p:txBody>
      </p:sp>
      <p:sp>
        <p:nvSpPr>
          <p:cNvPr id="4" name="Slide Number Placeholder 3"/>
          <p:cNvSpPr>
            <a:spLocks noGrp="1"/>
          </p:cNvSpPr>
          <p:nvPr>
            <p:ph type="sldNum" sz="quarter" idx="11"/>
          </p:nvPr>
        </p:nvSpPr>
        <p:spPr>
          <a:xfrm>
            <a:off x="6705600" y="6356350"/>
            <a:ext cx="838200" cy="365125"/>
          </a:xfrm>
        </p:spPr>
        <p:txBody>
          <a:bodyPr/>
          <a:lstStyle/>
          <a:p>
            <a:pPr>
              <a:defRPr/>
            </a:pPr>
            <a:fld id="{77A98C47-5220-4EA4-BC3E-13EDC8C21ACF}" type="slidenum">
              <a:rPr lang="en-US" smtClean="0"/>
              <a:pPr>
                <a:defRPr/>
              </a:pPr>
              <a:t>41</a:t>
            </a:fld>
            <a:endParaRPr lang="en-US" dirty="0"/>
          </a:p>
        </p:txBody>
      </p:sp>
    </p:spTree>
    <p:extLst>
      <p:ext uri="{BB962C8B-B14F-4D97-AF65-F5344CB8AC3E}">
        <p14:creationId xmlns:p14="http://schemas.microsoft.com/office/powerpoint/2010/main" val="2905887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304800" y="274638"/>
            <a:ext cx="8458200" cy="1143000"/>
          </a:xfrm>
        </p:spPr>
        <p:txBody>
          <a:bodyPr/>
          <a:lstStyle/>
          <a:p>
            <a:pPr eaLnBrk="1" hangingPunct="1"/>
            <a:r>
              <a:rPr lang="en-US" sz="3600" smtClean="0"/>
              <a:t>Characteristics of a Quality Investigation</a:t>
            </a:r>
          </a:p>
        </p:txBody>
      </p:sp>
      <p:sp>
        <p:nvSpPr>
          <p:cNvPr id="37891" name="Rectangle 3"/>
          <p:cNvSpPr>
            <a:spLocks noGrp="1" noChangeArrowheads="1"/>
          </p:cNvSpPr>
          <p:nvPr>
            <p:ph type="body" idx="4294967295"/>
          </p:nvPr>
        </p:nvSpPr>
        <p:spPr>
          <a:xfrm>
            <a:off x="228600" y="1371600"/>
            <a:ext cx="8610600" cy="4419600"/>
          </a:xfrm>
        </p:spPr>
        <p:txBody>
          <a:bodyPr/>
          <a:lstStyle/>
          <a:p>
            <a:r>
              <a:rPr lang="en-US" sz="2100" smtClean="0"/>
              <a:t>Examiner should notify Principal and School Test Coordinator of incident.</a:t>
            </a:r>
          </a:p>
          <a:p>
            <a:r>
              <a:rPr lang="en-US" sz="2100" smtClean="0"/>
              <a:t>School Test Coordinator should notify System Test Coordinator.</a:t>
            </a:r>
          </a:p>
          <a:p>
            <a:r>
              <a:rPr lang="en-US" sz="2100" smtClean="0"/>
              <a:t>Request detailed written statements from all parties involved if necessary.</a:t>
            </a:r>
          </a:p>
          <a:p>
            <a:pPr lvl="1"/>
            <a:r>
              <a:rPr lang="en-US" sz="2100" smtClean="0"/>
              <a:t>Follow up on details (connect the dots)</a:t>
            </a:r>
          </a:p>
          <a:p>
            <a:r>
              <a:rPr lang="en-US" sz="2100" smtClean="0"/>
              <a:t>Follow district procedures regarding misconduct.</a:t>
            </a:r>
          </a:p>
          <a:p>
            <a:r>
              <a:rPr lang="en-US" sz="2100" smtClean="0"/>
              <a:t>Provide a written summary of incident and investigation findings.</a:t>
            </a:r>
          </a:p>
          <a:p>
            <a:pPr lvl="1"/>
            <a:r>
              <a:rPr lang="en-US" sz="2100" smtClean="0"/>
              <a:t>Consult with GaDOE as needed.</a:t>
            </a:r>
          </a:p>
          <a:p>
            <a:r>
              <a:rPr lang="en-US" sz="2100" smtClean="0"/>
              <a:t>System Test Coordinator is responsible for reporting to GaDOE.</a:t>
            </a:r>
          </a:p>
          <a:p>
            <a:r>
              <a:rPr lang="en-US" sz="2100" smtClean="0"/>
              <a:t>Note:</a:t>
            </a:r>
          </a:p>
          <a:p>
            <a:pPr lvl="1"/>
            <a:r>
              <a:rPr lang="en-US" sz="2100" smtClean="0"/>
              <a:t>Report to GaDOE immediately, before investigation.</a:t>
            </a:r>
          </a:p>
          <a:p>
            <a:pPr lvl="1"/>
            <a:r>
              <a:rPr lang="en-US" sz="2100" smtClean="0"/>
              <a:t>Final documentation should be entered into portal.</a:t>
            </a:r>
          </a:p>
          <a:p>
            <a:pPr>
              <a:buFontTx/>
              <a:buNone/>
            </a:pPr>
            <a:endParaRPr lang="en-US" smtClean="0"/>
          </a:p>
          <a:p>
            <a:pPr eaLnBrk="1" hangingPunct="1">
              <a:lnSpc>
                <a:spcPct val="80000"/>
              </a:lnSpc>
            </a:pPr>
            <a:endParaRPr lang="en-US" smtClean="0"/>
          </a:p>
        </p:txBody>
      </p:sp>
    </p:spTree>
    <p:extLst>
      <p:ext uri="{BB962C8B-B14F-4D97-AF65-F5344CB8AC3E}">
        <p14:creationId xmlns:p14="http://schemas.microsoft.com/office/powerpoint/2010/main" val="32692743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Testing Security Requires:</a:t>
            </a:r>
          </a:p>
        </p:txBody>
      </p:sp>
      <p:sp>
        <p:nvSpPr>
          <p:cNvPr id="30723" name="Content Placeholder 2"/>
          <p:cNvSpPr>
            <a:spLocks noGrp="1"/>
          </p:cNvSpPr>
          <p:nvPr>
            <p:ph idx="1"/>
          </p:nvPr>
        </p:nvSpPr>
        <p:spPr>
          <a:xfrm>
            <a:off x="457200" y="1828800"/>
            <a:ext cx="8229600" cy="4297363"/>
          </a:xfrm>
        </p:spPr>
        <p:txBody>
          <a:bodyPr/>
          <a:lstStyle/>
          <a:p>
            <a:r>
              <a:rPr lang="en-US" sz="4000" smtClean="0"/>
              <a:t>Advanced Planning</a:t>
            </a:r>
          </a:p>
          <a:p>
            <a:r>
              <a:rPr lang="en-US" sz="4000" smtClean="0"/>
              <a:t>Clear and concise communication about roles and responsibilities</a:t>
            </a:r>
          </a:p>
          <a:p>
            <a:r>
              <a:rPr lang="en-US" sz="4000" smtClean="0"/>
              <a:t>Solid logistical procedures</a:t>
            </a:r>
          </a:p>
          <a:p>
            <a:r>
              <a:rPr lang="en-US" sz="4000" smtClean="0"/>
              <a:t>Documented training</a:t>
            </a:r>
          </a:p>
        </p:txBody>
      </p:sp>
    </p:spTree>
    <p:extLst>
      <p:ext uri="{BB962C8B-B14F-4D97-AF65-F5344CB8AC3E}">
        <p14:creationId xmlns:p14="http://schemas.microsoft.com/office/powerpoint/2010/main" val="9098433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Test Security Reminders</a:t>
            </a:r>
          </a:p>
        </p:txBody>
      </p:sp>
      <p:sp>
        <p:nvSpPr>
          <p:cNvPr id="31747" name="Content Placeholder 2"/>
          <p:cNvSpPr>
            <a:spLocks noGrp="1"/>
          </p:cNvSpPr>
          <p:nvPr>
            <p:ph idx="1"/>
          </p:nvPr>
        </p:nvSpPr>
        <p:spPr>
          <a:xfrm>
            <a:off x="457200" y="1981200"/>
            <a:ext cx="8229600" cy="4144963"/>
          </a:xfrm>
        </p:spPr>
        <p:txBody>
          <a:bodyPr/>
          <a:lstStyle/>
          <a:p>
            <a:r>
              <a:rPr lang="en-US" dirty="0" smtClean="0"/>
              <a:t>Be familiar with the Student Assessment Handbook and test administration manuals</a:t>
            </a:r>
          </a:p>
          <a:p>
            <a:r>
              <a:rPr lang="en-US" dirty="0" smtClean="0"/>
              <a:t>Follow all protocols</a:t>
            </a:r>
          </a:p>
          <a:p>
            <a:pPr lvl="1"/>
            <a:r>
              <a:rPr lang="en-US" dirty="0" smtClean="0"/>
              <a:t>Principal’s Certification Form is now required and must be maintained at the system for 5 years</a:t>
            </a:r>
          </a:p>
          <a:p>
            <a:r>
              <a:rPr lang="en-US" dirty="0" smtClean="0"/>
              <a:t>Report problems in a timely manner </a:t>
            </a:r>
          </a:p>
          <a:p>
            <a:pPr lvl="1"/>
            <a:r>
              <a:rPr lang="en-US" dirty="0" smtClean="0"/>
              <a:t>Including referrals to PSC</a:t>
            </a:r>
          </a:p>
        </p:txBody>
      </p:sp>
      <p:sp>
        <p:nvSpPr>
          <p:cNvPr id="5" name="Slide Number Placeholder 4"/>
          <p:cNvSpPr>
            <a:spLocks noGrp="1"/>
          </p:cNvSpPr>
          <p:nvPr>
            <p:ph type="sldNum" sz="quarter" idx="4294967295"/>
          </p:nvPr>
        </p:nvSpPr>
        <p:spPr>
          <a:xfrm>
            <a:off x="6426200" y="6356350"/>
            <a:ext cx="838200" cy="365125"/>
          </a:xfrm>
        </p:spPr>
        <p:txBody>
          <a:bodyPr/>
          <a:lstStyle/>
          <a:p>
            <a:pPr>
              <a:defRPr/>
            </a:pPr>
            <a:fld id="{9050441A-3900-41FA-9C0D-2C900AF79B1A}" type="slidenum">
              <a:rPr lang="en-US" smtClean="0"/>
              <a:pPr>
                <a:defRPr/>
              </a:pPr>
              <a:t>44</a:t>
            </a:fld>
            <a:endParaRPr lang="en-US" dirty="0"/>
          </a:p>
        </p:txBody>
      </p:sp>
    </p:spTree>
    <p:extLst>
      <p:ext uri="{BB962C8B-B14F-4D97-AF65-F5344CB8AC3E}">
        <p14:creationId xmlns:p14="http://schemas.microsoft.com/office/powerpoint/2010/main" val="28441573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152400"/>
            <a:ext cx="8229600" cy="762000"/>
          </a:xfrm>
        </p:spPr>
        <p:txBody>
          <a:bodyPr/>
          <a:lstStyle/>
          <a:p>
            <a:r>
              <a:rPr lang="en-US" smtClean="0"/>
              <a:t>Test Security Reminders</a:t>
            </a:r>
          </a:p>
        </p:txBody>
      </p:sp>
      <p:sp>
        <p:nvSpPr>
          <p:cNvPr id="32771" name="Content Placeholder 2"/>
          <p:cNvSpPr>
            <a:spLocks noGrp="1"/>
          </p:cNvSpPr>
          <p:nvPr>
            <p:ph idx="1"/>
          </p:nvPr>
        </p:nvSpPr>
        <p:spPr>
          <a:xfrm>
            <a:off x="228600" y="1295400"/>
            <a:ext cx="8686800" cy="4602162"/>
          </a:xfrm>
        </p:spPr>
        <p:txBody>
          <a:bodyPr/>
          <a:lstStyle/>
          <a:p>
            <a:r>
              <a:rPr lang="en-US" sz="2000" dirty="0" smtClean="0"/>
              <a:t>The writing assessment materials are secure test documents. </a:t>
            </a:r>
          </a:p>
          <a:p>
            <a:r>
              <a:rPr lang="en-US" sz="2000" dirty="0" smtClean="0"/>
              <a:t>Tests should be kept under lock and key except during the time materials are being prepared, during actual administration with students, and when completing post-administration tasks required by the manual(s). </a:t>
            </a:r>
          </a:p>
          <a:p>
            <a:r>
              <a:rPr lang="en-US" sz="2000" dirty="0" smtClean="0"/>
              <a:t>During the actual test administration, test materials must remain in the testing room.</a:t>
            </a:r>
          </a:p>
          <a:p>
            <a:r>
              <a:rPr lang="en-US" sz="2000" b="1" dirty="0" smtClean="0"/>
              <a:t>Examiners must account for all testing materials </a:t>
            </a:r>
            <a:r>
              <a:rPr lang="en-US" sz="2000" b="1" u="sng" dirty="0" smtClean="0"/>
              <a:t>BEFORE</a:t>
            </a:r>
            <a:r>
              <a:rPr lang="en-US" sz="2000" b="1" dirty="0" smtClean="0"/>
              <a:t> dismissing students from the testing room each day.</a:t>
            </a:r>
            <a:endParaRPr lang="en-US" sz="2000" dirty="0" smtClean="0"/>
          </a:p>
          <a:p>
            <a:r>
              <a:rPr lang="en-US" sz="2000" dirty="0" smtClean="0"/>
              <a:t>All administered prompts are test secure materials. </a:t>
            </a:r>
          </a:p>
          <a:p>
            <a:r>
              <a:rPr lang="en-US" sz="2000" dirty="0" smtClean="0"/>
              <a:t>The prompts are not to be shared with anyone or reproduced in any fashion. </a:t>
            </a:r>
          </a:p>
          <a:p>
            <a:r>
              <a:rPr lang="en-US" sz="2000" dirty="0" smtClean="0"/>
              <a:t>The prompts are not to be used as practice writing assignments for students.  Released prompts and sample papers are available for this purpose on the GaDOE website.</a:t>
            </a:r>
          </a:p>
          <a:p>
            <a:pPr lvl="1"/>
            <a:endParaRPr lang="en-US" sz="2000" dirty="0" smtClean="0"/>
          </a:p>
        </p:txBody>
      </p:sp>
    </p:spTree>
    <p:extLst>
      <p:ext uri="{BB962C8B-B14F-4D97-AF65-F5344CB8AC3E}">
        <p14:creationId xmlns:p14="http://schemas.microsoft.com/office/powerpoint/2010/main" val="14568833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0"/>
            <a:ext cx="8229600" cy="1143000"/>
          </a:xfrm>
        </p:spPr>
        <p:txBody>
          <a:bodyPr/>
          <a:lstStyle/>
          <a:p>
            <a:pPr eaLnBrk="1" hangingPunct="1"/>
            <a:r>
              <a:rPr lang="en-US" smtClean="0"/>
              <a:t>Keys To Test Security</a:t>
            </a:r>
          </a:p>
        </p:txBody>
      </p:sp>
      <p:sp>
        <p:nvSpPr>
          <p:cNvPr id="3" name="Content Placeholder 2"/>
          <p:cNvSpPr>
            <a:spLocks noGrp="1"/>
          </p:cNvSpPr>
          <p:nvPr>
            <p:ph idx="1"/>
          </p:nvPr>
        </p:nvSpPr>
        <p:spPr>
          <a:xfrm>
            <a:off x="228600" y="990600"/>
            <a:ext cx="8915400" cy="5181600"/>
          </a:xfrm>
        </p:spPr>
        <p:txBody>
          <a:bodyPr rtlCol="0">
            <a:normAutofit fontScale="85000" lnSpcReduction="20000"/>
          </a:bodyPr>
          <a:lstStyle/>
          <a:p>
            <a:pPr eaLnBrk="1" fontAlgn="auto" hangingPunct="1">
              <a:spcAft>
                <a:spcPts val="0"/>
              </a:spcAft>
              <a:buFont typeface="Arial" pitchFamily="34" charset="0"/>
              <a:buChar char="•"/>
              <a:defRPr/>
            </a:pPr>
            <a:r>
              <a:rPr lang="en-US" dirty="0" smtClean="0"/>
              <a:t>Lock tests up!</a:t>
            </a:r>
          </a:p>
          <a:p>
            <a:pPr eaLnBrk="1" fontAlgn="auto" hangingPunct="1">
              <a:spcAft>
                <a:spcPts val="0"/>
              </a:spcAft>
              <a:buFont typeface="Arial" pitchFamily="34" charset="0"/>
              <a:buChar char="•"/>
              <a:defRPr/>
            </a:pPr>
            <a:r>
              <a:rPr lang="en-US" dirty="0" smtClean="0"/>
              <a:t>Count and recount/Sign-in and Sign-out</a:t>
            </a:r>
          </a:p>
          <a:p>
            <a:pPr eaLnBrk="1" fontAlgn="auto" hangingPunct="1">
              <a:spcAft>
                <a:spcPts val="0"/>
              </a:spcAft>
              <a:buFont typeface="Arial" pitchFamily="34" charset="0"/>
              <a:buChar char="•"/>
              <a:defRPr/>
            </a:pPr>
            <a:r>
              <a:rPr lang="en-US" dirty="0" smtClean="0"/>
              <a:t>Material counts must be verified before students leave the test setting</a:t>
            </a:r>
          </a:p>
          <a:p>
            <a:pPr eaLnBrk="1" fontAlgn="auto" hangingPunct="1">
              <a:spcAft>
                <a:spcPts val="0"/>
              </a:spcAft>
              <a:buFont typeface="Arial" pitchFamily="34" charset="0"/>
              <a:buChar char="•"/>
              <a:defRPr/>
            </a:pPr>
            <a:r>
              <a:rPr lang="en-US" dirty="0" smtClean="0"/>
              <a:t>Don’t let them out of your sight</a:t>
            </a:r>
          </a:p>
          <a:p>
            <a:pPr eaLnBrk="1" fontAlgn="auto" hangingPunct="1">
              <a:spcAft>
                <a:spcPts val="0"/>
              </a:spcAft>
              <a:buFont typeface="Arial" pitchFamily="34" charset="0"/>
              <a:buChar char="•"/>
              <a:defRPr/>
            </a:pPr>
            <a:r>
              <a:rPr lang="en-US" dirty="0" smtClean="0"/>
              <a:t>Make students put their names on the Test Materials and sign for them</a:t>
            </a:r>
          </a:p>
          <a:p>
            <a:pPr eaLnBrk="1" fontAlgn="auto" hangingPunct="1">
              <a:spcAft>
                <a:spcPts val="0"/>
              </a:spcAft>
              <a:buFont typeface="Arial" pitchFamily="34" charset="0"/>
              <a:buChar char="•"/>
              <a:defRPr/>
            </a:pPr>
            <a:r>
              <a:rPr lang="en-US" dirty="0" smtClean="0"/>
              <a:t>Students must sign-in . . . including their name and </a:t>
            </a:r>
            <a:r>
              <a:rPr lang="en-US" u="sng" dirty="0" smtClean="0"/>
              <a:t>Form Number</a:t>
            </a:r>
            <a:endParaRPr lang="en-US" dirty="0" smtClean="0"/>
          </a:p>
          <a:p>
            <a:pPr eaLnBrk="1" fontAlgn="auto" hangingPunct="1">
              <a:spcAft>
                <a:spcPts val="0"/>
              </a:spcAft>
              <a:buFont typeface="Arial" pitchFamily="34" charset="0"/>
              <a:buChar char="•"/>
              <a:defRPr/>
            </a:pPr>
            <a:r>
              <a:rPr lang="en-US" dirty="0" smtClean="0"/>
              <a:t>No peeking</a:t>
            </a:r>
          </a:p>
          <a:p>
            <a:pPr eaLnBrk="1" fontAlgn="auto" hangingPunct="1">
              <a:spcAft>
                <a:spcPts val="0"/>
              </a:spcAft>
              <a:buFont typeface="Arial" pitchFamily="34" charset="0"/>
              <a:buChar char="•"/>
              <a:defRPr/>
            </a:pPr>
            <a:r>
              <a:rPr lang="en-US" dirty="0" smtClean="0"/>
              <a:t>Do not copy  </a:t>
            </a:r>
          </a:p>
          <a:p>
            <a:pPr eaLnBrk="1" fontAlgn="auto" hangingPunct="1">
              <a:spcAft>
                <a:spcPts val="0"/>
              </a:spcAft>
              <a:buFont typeface="Arial" pitchFamily="34" charset="0"/>
              <a:buChar char="•"/>
              <a:defRPr/>
            </a:pPr>
            <a:r>
              <a:rPr lang="en-US" dirty="0" smtClean="0"/>
              <a:t>Monitor students</a:t>
            </a:r>
          </a:p>
        </p:txBody>
      </p:sp>
      <p:sp>
        <p:nvSpPr>
          <p:cNvPr id="4" name="Slide Number Placeholder 3"/>
          <p:cNvSpPr>
            <a:spLocks noGrp="1"/>
          </p:cNvSpPr>
          <p:nvPr>
            <p:ph type="sldNum" sz="quarter" idx="4294967295"/>
          </p:nvPr>
        </p:nvSpPr>
        <p:spPr>
          <a:xfrm>
            <a:off x="6705600" y="6356350"/>
            <a:ext cx="838200" cy="365125"/>
          </a:xfrm>
        </p:spPr>
        <p:txBody>
          <a:bodyPr/>
          <a:lstStyle/>
          <a:p>
            <a:pPr>
              <a:defRPr/>
            </a:pPr>
            <a:fld id="{DC66A19F-CA75-43C8-BB1B-79B14DA2E52B}" type="slidenum">
              <a:rPr lang="en-US" smtClean="0"/>
              <a:pPr>
                <a:defRPr/>
              </a:pPr>
              <a:t>46</a:t>
            </a:fld>
            <a:endParaRPr lang="en-US" dirty="0"/>
          </a:p>
        </p:txBody>
      </p:sp>
    </p:spTree>
    <p:extLst>
      <p:ext uri="{BB962C8B-B14F-4D97-AF65-F5344CB8AC3E}">
        <p14:creationId xmlns:p14="http://schemas.microsoft.com/office/powerpoint/2010/main" val="27401277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74638"/>
            <a:ext cx="8229600" cy="639762"/>
          </a:xfrm>
        </p:spPr>
        <p:txBody>
          <a:bodyPr anchor="t"/>
          <a:lstStyle/>
          <a:p>
            <a:pPr eaLnBrk="1" hangingPunct="1"/>
            <a:r>
              <a:rPr lang="en-US" sz="2800" dirty="0" smtClean="0"/>
              <a:t>PLANNING FOR TEST ADMINISTRATION</a:t>
            </a:r>
          </a:p>
        </p:txBody>
      </p:sp>
      <p:sp>
        <p:nvSpPr>
          <p:cNvPr id="3" name="Content Placeholder 2"/>
          <p:cNvSpPr>
            <a:spLocks noGrp="1"/>
          </p:cNvSpPr>
          <p:nvPr>
            <p:ph idx="1"/>
          </p:nvPr>
        </p:nvSpPr>
        <p:spPr>
          <a:xfrm>
            <a:off x="152400" y="762000"/>
            <a:ext cx="8763000" cy="5334000"/>
          </a:xfrm>
        </p:spPr>
        <p:txBody>
          <a:bodyPr rtlCol="0">
            <a:normAutofit fontScale="70000" lnSpcReduction="20000"/>
          </a:bodyPr>
          <a:lstStyle/>
          <a:p>
            <a:pPr eaLnBrk="1" fontAlgn="auto" hangingPunct="1">
              <a:spcAft>
                <a:spcPts val="0"/>
              </a:spcAft>
              <a:buFont typeface="Arial" pitchFamily="34" charset="0"/>
              <a:buNone/>
              <a:defRPr/>
            </a:pPr>
            <a:r>
              <a:rPr lang="en-US" dirty="0" smtClean="0"/>
              <a:t>Conducive Environment 	</a:t>
            </a:r>
          </a:p>
          <a:p>
            <a:pPr eaLnBrk="1" fontAlgn="auto" hangingPunct="1">
              <a:spcAft>
                <a:spcPts val="0"/>
              </a:spcAft>
              <a:buFont typeface="Arial" pitchFamily="34" charset="0"/>
              <a:buChar char="•"/>
              <a:defRPr/>
            </a:pPr>
            <a:r>
              <a:rPr lang="en-US" sz="3400" dirty="0" smtClean="0"/>
              <a:t>Seating spaces and writing surfaces are large enough </a:t>
            </a:r>
          </a:p>
          <a:p>
            <a:pPr eaLnBrk="1" fontAlgn="auto" hangingPunct="1">
              <a:spcAft>
                <a:spcPts val="0"/>
              </a:spcAft>
              <a:buFont typeface="Arial" pitchFamily="34" charset="0"/>
              <a:buChar char="•"/>
              <a:defRPr/>
            </a:pPr>
            <a:r>
              <a:rPr lang="en-US" sz="3400" dirty="0" smtClean="0"/>
              <a:t>Seating arranged to prevent cheating. </a:t>
            </a:r>
          </a:p>
          <a:p>
            <a:pPr eaLnBrk="1" fontAlgn="auto" hangingPunct="1">
              <a:spcAft>
                <a:spcPts val="0"/>
              </a:spcAft>
              <a:buFont typeface="Arial" pitchFamily="34" charset="0"/>
              <a:buChar char="•"/>
              <a:defRPr/>
            </a:pPr>
            <a:r>
              <a:rPr lang="en-US" sz="3400" dirty="0" smtClean="0"/>
              <a:t>NO cell phones, PDAs, or other electronic devices in the exam room. </a:t>
            </a:r>
          </a:p>
          <a:p>
            <a:pPr eaLnBrk="1" fontAlgn="auto" hangingPunct="1">
              <a:spcAft>
                <a:spcPts val="0"/>
              </a:spcAft>
              <a:buFont typeface="Arial" pitchFamily="34" charset="0"/>
              <a:buChar char="•"/>
              <a:defRPr/>
            </a:pPr>
            <a:r>
              <a:rPr lang="en-US" sz="3400" dirty="0" smtClean="0"/>
              <a:t>Take any discovered devices away immediately .  Return them at a later time</a:t>
            </a:r>
          </a:p>
          <a:p>
            <a:pPr eaLnBrk="1" fontAlgn="auto" hangingPunct="1">
              <a:spcAft>
                <a:spcPts val="0"/>
              </a:spcAft>
              <a:buFont typeface="Arial" pitchFamily="34" charset="0"/>
              <a:buChar char="•"/>
              <a:defRPr/>
            </a:pPr>
            <a:r>
              <a:rPr lang="en-US" sz="3400" dirty="0" smtClean="0"/>
              <a:t>No. 2 Pencils - Each student should be told to bring two No. 2 pencils with erasers on days tests are to be administered. However, there should be a supply of extra pencils and erasers available for students who forget. </a:t>
            </a:r>
          </a:p>
          <a:p>
            <a:pPr eaLnBrk="1" fontAlgn="auto" hangingPunct="1">
              <a:spcAft>
                <a:spcPts val="0"/>
              </a:spcAft>
              <a:buFont typeface="Arial" pitchFamily="34" charset="0"/>
              <a:buChar char="•"/>
              <a:defRPr/>
            </a:pPr>
            <a:r>
              <a:rPr lang="en-US" sz="3400" b="1" dirty="0" smtClean="0">
                <a:solidFill>
                  <a:srgbClr val="0070C0"/>
                </a:solidFill>
              </a:rPr>
              <a:t>Blue</a:t>
            </a:r>
            <a:r>
              <a:rPr lang="en-US" sz="3400" dirty="0" smtClean="0"/>
              <a:t> </a:t>
            </a:r>
            <a:r>
              <a:rPr lang="en-US" sz="3400" dirty="0"/>
              <a:t>or </a:t>
            </a:r>
            <a:r>
              <a:rPr lang="en-US" sz="3400" b="1" dirty="0" smtClean="0"/>
              <a:t>Black</a:t>
            </a:r>
            <a:r>
              <a:rPr lang="en-US" sz="3400" dirty="0" smtClean="0"/>
              <a:t> </a:t>
            </a:r>
            <a:r>
              <a:rPr lang="en-US" sz="3400" dirty="0"/>
              <a:t>ink </a:t>
            </a:r>
            <a:r>
              <a:rPr lang="en-US" sz="3400" dirty="0" smtClean="0"/>
              <a:t>pen - Each </a:t>
            </a:r>
            <a:r>
              <a:rPr lang="en-US" sz="3400" dirty="0"/>
              <a:t>student should be told to bring </a:t>
            </a:r>
            <a:r>
              <a:rPr lang="en-US" sz="3400" dirty="0" smtClean="0"/>
              <a:t> a pen as responses </a:t>
            </a:r>
            <a:r>
              <a:rPr lang="en-US" sz="3400" dirty="0"/>
              <a:t>must be completed in pen </a:t>
            </a:r>
            <a:r>
              <a:rPr lang="en-US" sz="3400" dirty="0" smtClean="0"/>
              <a:t>(</a:t>
            </a:r>
            <a:r>
              <a:rPr lang="en-US" sz="3400" b="1" dirty="0" smtClean="0">
                <a:solidFill>
                  <a:srgbClr val="0070C0"/>
                </a:solidFill>
              </a:rPr>
              <a:t>blue</a:t>
            </a:r>
            <a:r>
              <a:rPr lang="en-US" sz="3400" dirty="0" smtClean="0"/>
              <a:t> or </a:t>
            </a:r>
            <a:r>
              <a:rPr lang="en-US" sz="3400" b="1" dirty="0" smtClean="0"/>
              <a:t>black</a:t>
            </a:r>
            <a:r>
              <a:rPr lang="en-US" sz="3400" dirty="0" smtClean="0"/>
              <a:t> ink) on </a:t>
            </a:r>
            <a:r>
              <a:rPr lang="en-US" sz="3400" dirty="0"/>
              <a:t>pages 3 and 4 of the Answer Document</a:t>
            </a:r>
          </a:p>
          <a:p>
            <a:pPr eaLnBrk="1" fontAlgn="auto" hangingPunct="1">
              <a:spcAft>
                <a:spcPts val="0"/>
              </a:spcAft>
              <a:buFont typeface="Arial" pitchFamily="34" charset="0"/>
              <a:buChar char="•"/>
              <a:defRPr/>
            </a:pPr>
            <a:r>
              <a:rPr lang="en-US" sz="3400" dirty="0" smtClean="0"/>
              <a:t>Keep a timing device visible - You should have a clock or watch to keep track of time during test administration. </a:t>
            </a:r>
          </a:p>
          <a:p>
            <a:pPr eaLnBrk="1" fontAlgn="auto" hangingPunct="1">
              <a:spcAft>
                <a:spcPts val="0"/>
              </a:spcAft>
              <a:buFont typeface="Arial" pitchFamily="34" charset="0"/>
              <a:buNone/>
              <a:defRPr/>
            </a:pPr>
            <a:endParaRPr lang="en-US" dirty="0" smtClean="0"/>
          </a:p>
        </p:txBody>
      </p:sp>
      <p:sp>
        <p:nvSpPr>
          <p:cNvPr id="4" name="Slide Number Placeholder 3"/>
          <p:cNvSpPr>
            <a:spLocks noGrp="1"/>
          </p:cNvSpPr>
          <p:nvPr>
            <p:ph type="sldNum" sz="quarter" idx="4294967295"/>
          </p:nvPr>
        </p:nvSpPr>
        <p:spPr>
          <a:xfrm>
            <a:off x="6705600" y="6356350"/>
            <a:ext cx="838200" cy="365125"/>
          </a:xfrm>
        </p:spPr>
        <p:txBody>
          <a:bodyPr/>
          <a:lstStyle/>
          <a:p>
            <a:pPr>
              <a:defRPr/>
            </a:pPr>
            <a:fld id="{3C414F0D-C5EC-4BE9-988A-7AF948736D28}" type="slidenum">
              <a:rPr lang="en-US" smtClean="0"/>
              <a:pPr>
                <a:defRPr/>
              </a:pPr>
              <a:t>47</a:t>
            </a:fld>
            <a:endParaRPr lang="en-US" dirty="0"/>
          </a:p>
        </p:txBody>
      </p:sp>
    </p:spTree>
    <p:extLst>
      <p:ext uri="{BB962C8B-B14F-4D97-AF65-F5344CB8AC3E}">
        <p14:creationId xmlns:p14="http://schemas.microsoft.com/office/powerpoint/2010/main" val="27878939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457200" y="274638"/>
            <a:ext cx="8229600" cy="715962"/>
          </a:xfrm>
        </p:spPr>
        <p:txBody>
          <a:bodyPr/>
          <a:lstStyle/>
          <a:p>
            <a:pPr eaLnBrk="1" hangingPunct="1"/>
            <a:r>
              <a:rPr lang="en-US" sz="3200" dirty="0"/>
              <a:t>PLANNING FOR TEST </a:t>
            </a:r>
            <a:r>
              <a:rPr lang="en-US" sz="3200" dirty="0" smtClean="0"/>
              <a:t>ADMINISTRATION</a:t>
            </a:r>
            <a:br>
              <a:rPr lang="en-US" sz="3200" dirty="0" smtClean="0"/>
            </a:br>
            <a:r>
              <a:rPr lang="en-US" altLang="en-US" sz="2800" dirty="0" smtClean="0"/>
              <a:t>Roles and Responsibilities</a:t>
            </a:r>
          </a:p>
        </p:txBody>
      </p:sp>
      <p:sp>
        <p:nvSpPr>
          <p:cNvPr id="92163" name="Content Placeholder 2"/>
          <p:cNvSpPr>
            <a:spLocks noGrp="1"/>
          </p:cNvSpPr>
          <p:nvPr>
            <p:ph idx="1"/>
          </p:nvPr>
        </p:nvSpPr>
        <p:spPr>
          <a:xfrm>
            <a:off x="381000" y="1447800"/>
            <a:ext cx="8229600" cy="4525963"/>
          </a:xfrm>
        </p:spPr>
        <p:txBody>
          <a:bodyPr/>
          <a:lstStyle/>
          <a:p>
            <a:pPr eaLnBrk="1" hangingPunct="1"/>
            <a:r>
              <a:rPr lang="en-US" altLang="en-US" sz="2400" b="1" dirty="0" smtClean="0"/>
              <a:t>Refer to </a:t>
            </a:r>
            <a:r>
              <a:rPr lang="en-US" altLang="en-US" sz="2400" b="1" i="1" dirty="0" smtClean="0"/>
              <a:t>Student Assessment Handbook </a:t>
            </a:r>
            <a:r>
              <a:rPr lang="en-US" altLang="en-US" sz="2400" b="1" dirty="0" smtClean="0"/>
              <a:t>for detailed information.</a:t>
            </a:r>
          </a:p>
          <a:p>
            <a:pPr eaLnBrk="1" hangingPunct="1"/>
            <a:r>
              <a:rPr lang="en-US" altLang="en-US" sz="2400" dirty="0" smtClean="0"/>
              <a:t>Superintendent has ultimate responsibility for all testing activities within the local school system.  The System Test Coordinator shares this responsibility as the Superintendent’s designee.</a:t>
            </a:r>
          </a:p>
          <a:p>
            <a:pPr eaLnBrk="1" hangingPunct="1"/>
            <a:r>
              <a:rPr lang="en-US" altLang="en-US" sz="2400" dirty="0" smtClean="0"/>
              <a:t>Principal has ultimate responsibility for all testing activities within the school.</a:t>
            </a:r>
          </a:p>
          <a:p>
            <a:pPr lvl="1" eaLnBrk="1" hangingPunct="1"/>
            <a:r>
              <a:rPr lang="en-US" altLang="en-US" sz="2400" dirty="0" smtClean="0">
                <a:solidFill>
                  <a:srgbClr val="7030A0"/>
                </a:solidFill>
              </a:rPr>
              <a:t>Emphasis:  </a:t>
            </a:r>
            <a:r>
              <a:rPr lang="en-US" altLang="en-US" sz="2400" dirty="0" smtClean="0"/>
              <a:t>The Principal must complete the Principal’s Certification Form after </a:t>
            </a:r>
            <a:r>
              <a:rPr lang="en-US" altLang="en-US" sz="2400" u="sng" dirty="0" smtClean="0"/>
              <a:t>each</a:t>
            </a:r>
            <a:r>
              <a:rPr lang="en-US" altLang="en-US" sz="2400" dirty="0" smtClean="0"/>
              <a:t> administration.</a:t>
            </a:r>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07E73E83-6983-4CD7-B456-EAAA75F6F237}" type="slidenum">
              <a:rPr lang="en-US" smtClean="0"/>
              <a:pPr>
                <a:defRPr/>
              </a:pPr>
              <a:t>48</a:t>
            </a:fld>
            <a:endParaRPr lang="en-US" dirty="0"/>
          </a:p>
        </p:txBody>
      </p:sp>
    </p:spTree>
    <p:extLst>
      <p:ext uri="{BB962C8B-B14F-4D97-AF65-F5344CB8AC3E}">
        <p14:creationId xmlns:p14="http://schemas.microsoft.com/office/powerpoint/2010/main" val="34996469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Content Placeholder 2"/>
          <p:cNvSpPr>
            <a:spLocks noGrp="1"/>
          </p:cNvSpPr>
          <p:nvPr>
            <p:ph idx="1"/>
          </p:nvPr>
        </p:nvSpPr>
        <p:spPr>
          <a:xfrm>
            <a:off x="152400" y="1066800"/>
            <a:ext cx="8839200" cy="4525963"/>
          </a:xfrm>
        </p:spPr>
        <p:txBody>
          <a:bodyPr/>
          <a:lstStyle/>
          <a:p>
            <a:pPr marL="0" indent="0" eaLnBrk="1" hangingPunct="1">
              <a:buFont typeface="Arial" charset="0"/>
              <a:buNone/>
            </a:pPr>
            <a:r>
              <a:rPr lang="en-US" altLang="en-US" sz="2800" dirty="0" smtClean="0"/>
              <a:t>System Test Coordinator</a:t>
            </a:r>
          </a:p>
          <a:p>
            <a:pPr eaLnBrk="1" hangingPunct="1"/>
            <a:r>
              <a:rPr lang="en-US" altLang="en-US" sz="2400" dirty="0" smtClean="0"/>
              <a:t>Liaison between system and </a:t>
            </a:r>
            <a:r>
              <a:rPr lang="en-US" altLang="en-US" sz="2400" dirty="0" err="1" smtClean="0"/>
              <a:t>GaDOE</a:t>
            </a:r>
            <a:endParaRPr lang="en-US" altLang="en-US" sz="2400" dirty="0" smtClean="0"/>
          </a:p>
          <a:p>
            <a:pPr eaLnBrk="1" hangingPunct="1"/>
            <a:r>
              <a:rPr lang="en-US" altLang="en-US" sz="2400" dirty="0" smtClean="0"/>
              <a:t>Conduct local system trainings of School Coordinators</a:t>
            </a:r>
          </a:p>
          <a:p>
            <a:pPr eaLnBrk="1" hangingPunct="1"/>
            <a:r>
              <a:rPr lang="en-US" altLang="en-US" sz="2400" dirty="0" smtClean="0"/>
              <a:t>Coordinate ALL administration activity</a:t>
            </a:r>
          </a:p>
          <a:p>
            <a:pPr eaLnBrk="1" hangingPunct="1"/>
            <a:r>
              <a:rPr lang="en-US" altLang="en-US" sz="2400" dirty="0" smtClean="0"/>
              <a:t>Know and enforce responsibilities of all other roles</a:t>
            </a:r>
          </a:p>
          <a:p>
            <a:pPr eaLnBrk="1" hangingPunct="1"/>
            <a:r>
              <a:rPr lang="en-US" altLang="en-US" sz="2400" dirty="0" smtClean="0"/>
              <a:t>Adhere to the state testing calendar and local calendars/schedules</a:t>
            </a:r>
          </a:p>
          <a:p>
            <a:pPr eaLnBrk="1" hangingPunct="1"/>
            <a:r>
              <a:rPr lang="en-US" altLang="en-US" sz="2400" dirty="0" smtClean="0"/>
              <a:t>Implement plans for ordering and receipt of materials, distribution, test security, administration, collection and return shipments, receipt and dissemination of reports and data</a:t>
            </a:r>
          </a:p>
          <a:p>
            <a:pPr eaLnBrk="1" hangingPunct="1"/>
            <a:r>
              <a:rPr lang="en-US" altLang="en-US" sz="2400" b="1" dirty="0" smtClean="0">
                <a:solidFill>
                  <a:srgbClr val="7030A0"/>
                </a:solidFill>
              </a:rPr>
              <a:t>Detailed list of responsibilities in SAH</a:t>
            </a:r>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CB294F60-43EE-45BF-AED1-327A9158B0C1}" type="slidenum">
              <a:rPr lang="en-US" smtClean="0"/>
              <a:pPr>
                <a:defRPr/>
              </a:pPr>
              <a:t>49</a:t>
            </a:fld>
            <a:endParaRPr lang="en-US" dirty="0"/>
          </a:p>
        </p:txBody>
      </p:sp>
      <p:sp>
        <p:nvSpPr>
          <p:cNvPr id="5" name="Title 1"/>
          <p:cNvSpPr txBox="1">
            <a:spLocks/>
          </p:cNvSpPr>
          <p:nvPr/>
        </p:nvSpPr>
        <p:spPr bwMode="auto">
          <a:xfrm>
            <a:off x="609600" y="228600"/>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eaLnBrk="1" hangingPunct="1"/>
            <a:r>
              <a:rPr lang="en-US" sz="3200" dirty="0" smtClean="0"/>
              <a:t>PLANNING FOR TEST ADMINISTRATION</a:t>
            </a:r>
            <a:br>
              <a:rPr lang="en-US" sz="3200" dirty="0" smtClean="0"/>
            </a:br>
            <a:r>
              <a:rPr lang="en-US" altLang="en-US" sz="2800" dirty="0" smtClean="0"/>
              <a:t>Roles and Responsibilities</a:t>
            </a:r>
          </a:p>
        </p:txBody>
      </p:sp>
    </p:spTree>
    <p:extLst>
      <p:ext uri="{BB962C8B-B14F-4D97-AF65-F5344CB8AC3E}">
        <p14:creationId xmlns:p14="http://schemas.microsoft.com/office/powerpoint/2010/main" val="1964399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76200"/>
            <a:ext cx="8229600" cy="1143000"/>
          </a:xfrm>
        </p:spPr>
        <p:txBody>
          <a:bodyPr/>
          <a:lstStyle/>
          <a:p>
            <a:pPr eaLnBrk="1" hangingPunct="1"/>
            <a:r>
              <a:rPr lang="en-US" dirty="0" smtClean="0"/>
              <a:t>GHSWT: 2014-2015</a:t>
            </a:r>
          </a:p>
        </p:txBody>
      </p:sp>
      <p:sp>
        <p:nvSpPr>
          <p:cNvPr id="6147" name="Content Placeholder 2"/>
          <p:cNvSpPr>
            <a:spLocks noGrp="1"/>
          </p:cNvSpPr>
          <p:nvPr>
            <p:ph idx="1"/>
          </p:nvPr>
        </p:nvSpPr>
        <p:spPr>
          <a:xfrm>
            <a:off x="228600" y="1295400"/>
            <a:ext cx="8686800" cy="4419600"/>
          </a:xfrm>
        </p:spPr>
        <p:txBody>
          <a:bodyPr/>
          <a:lstStyle/>
          <a:p>
            <a:pPr eaLnBrk="1" hangingPunct="1"/>
            <a:r>
              <a:rPr lang="en-US" dirty="0" smtClean="0"/>
              <a:t>Each administration includes GPS and QCC versions. Form numbers indicate which is GPS, which QCC.</a:t>
            </a:r>
          </a:p>
          <a:p>
            <a:pPr eaLnBrk="1" hangingPunct="1"/>
            <a:r>
              <a:rPr lang="en-US" dirty="0" smtClean="0"/>
              <a:t>Students who tested for the first time in September 2007 continue to take a GPS version of the writing assessment. </a:t>
            </a:r>
          </a:p>
          <a:p>
            <a:pPr eaLnBrk="1" hangingPunct="1"/>
            <a:r>
              <a:rPr lang="en-US" dirty="0" smtClean="0"/>
              <a:t>Students who tested for the first time prior to September 2007 continue to take the QCC form </a:t>
            </a:r>
            <a:r>
              <a:rPr lang="en-US" sz="2800" i="1" dirty="0" smtClean="0"/>
              <a:t>(</a:t>
            </a:r>
            <a:r>
              <a:rPr lang="en-US" sz="2000" i="1" dirty="0" smtClean="0"/>
              <a:t>Fall 2013, 30 students tested with the QCC form</a:t>
            </a:r>
            <a:r>
              <a:rPr lang="en-US" sz="2800" dirty="0" smtClean="0"/>
              <a:t>)</a:t>
            </a:r>
            <a:r>
              <a:rPr lang="en-US" dirty="0" smtClean="0"/>
              <a:t>.  </a:t>
            </a:r>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Content Placeholder 2"/>
          <p:cNvSpPr>
            <a:spLocks noGrp="1"/>
          </p:cNvSpPr>
          <p:nvPr>
            <p:ph idx="1"/>
          </p:nvPr>
        </p:nvSpPr>
        <p:spPr>
          <a:xfrm>
            <a:off x="228600" y="1066800"/>
            <a:ext cx="8686800" cy="4525963"/>
          </a:xfrm>
        </p:spPr>
        <p:txBody>
          <a:bodyPr/>
          <a:lstStyle/>
          <a:p>
            <a:pPr marL="0" indent="0" eaLnBrk="1" hangingPunct="1">
              <a:buFont typeface="Arial" charset="0"/>
              <a:buNone/>
            </a:pPr>
            <a:r>
              <a:rPr lang="en-US" altLang="en-US" sz="2800" dirty="0" smtClean="0"/>
              <a:t>School Test Coordinator</a:t>
            </a:r>
          </a:p>
          <a:p>
            <a:pPr eaLnBrk="1" hangingPunct="1"/>
            <a:r>
              <a:rPr lang="en-US" altLang="en-US" sz="2400" dirty="0" smtClean="0"/>
              <a:t>Must hold a PSC-issued certificate (per Student Assessment Handbook)</a:t>
            </a:r>
          </a:p>
          <a:p>
            <a:pPr eaLnBrk="1" hangingPunct="1"/>
            <a:r>
              <a:rPr lang="en-US" altLang="en-US" sz="2400" dirty="0" smtClean="0"/>
              <a:t>Count and secure all test materials</a:t>
            </a:r>
          </a:p>
          <a:p>
            <a:pPr eaLnBrk="1" hangingPunct="1"/>
            <a:r>
              <a:rPr lang="en-US" altLang="en-US" sz="2400" dirty="0" smtClean="0"/>
              <a:t>Materials distribution/return, signing out and signing in materials</a:t>
            </a:r>
          </a:p>
          <a:p>
            <a:pPr eaLnBrk="1" hangingPunct="1"/>
            <a:r>
              <a:rPr lang="en-US" altLang="en-US" sz="2400" dirty="0" smtClean="0"/>
              <a:t>Attend and then redeliver training </a:t>
            </a:r>
          </a:p>
          <a:p>
            <a:pPr eaLnBrk="1" hangingPunct="1"/>
            <a:r>
              <a:rPr lang="en-US" altLang="en-US" sz="2400" dirty="0" smtClean="0"/>
              <a:t>Plan for all aspects of the school’s test administration, monitor test administration environment</a:t>
            </a:r>
          </a:p>
          <a:p>
            <a:pPr eaLnBrk="1" hangingPunct="1"/>
            <a:r>
              <a:rPr lang="en-US" altLang="en-US" sz="2400" dirty="0" smtClean="0"/>
              <a:t>Receive/verify test material counts after testing each day</a:t>
            </a:r>
          </a:p>
          <a:p>
            <a:pPr eaLnBrk="1" hangingPunct="1"/>
            <a:r>
              <a:rPr lang="en-US" altLang="en-US" sz="2400" dirty="0" smtClean="0"/>
              <a:t>Collaborate effectively with local system colleagues who have a role in the success of your system’s testing program.</a:t>
            </a:r>
          </a:p>
          <a:p>
            <a:pPr eaLnBrk="1" hangingPunct="1"/>
            <a:r>
              <a:rPr lang="en-US" altLang="en-US" sz="2400" b="1" dirty="0" smtClean="0">
                <a:solidFill>
                  <a:srgbClr val="7030A0"/>
                </a:solidFill>
              </a:rPr>
              <a:t>Detailed list of responsibilities in SAH</a:t>
            </a:r>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0A0C8BB3-DEB6-48BB-A90D-736DA0BECC16}" type="slidenum">
              <a:rPr lang="en-US" smtClean="0"/>
              <a:pPr>
                <a:defRPr/>
              </a:pPr>
              <a:t>50</a:t>
            </a:fld>
            <a:endParaRPr lang="en-US" dirty="0"/>
          </a:p>
        </p:txBody>
      </p:sp>
      <p:sp>
        <p:nvSpPr>
          <p:cNvPr id="6" name="Title 1"/>
          <p:cNvSpPr txBox="1">
            <a:spLocks/>
          </p:cNvSpPr>
          <p:nvPr/>
        </p:nvSpPr>
        <p:spPr bwMode="auto">
          <a:xfrm>
            <a:off x="609600" y="228600"/>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eaLnBrk="1" hangingPunct="1"/>
            <a:r>
              <a:rPr lang="en-US" sz="3200" dirty="0" smtClean="0"/>
              <a:t>PLANNING FOR TEST ADMINISTRATION</a:t>
            </a:r>
            <a:br>
              <a:rPr lang="en-US" sz="3200" dirty="0" smtClean="0"/>
            </a:br>
            <a:r>
              <a:rPr lang="en-US" altLang="en-US" sz="2800" dirty="0" smtClean="0"/>
              <a:t>Roles and Responsibilities</a:t>
            </a:r>
          </a:p>
        </p:txBody>
      </p:sp>
    </p:spTree>
    <p:extLst>
      <p:ext uri="{BB962C8B-B14F-4D97-AF65-F5344CB8AC3E}">
        <p14:creationId xmlns:p14="http://schemas.microsoft.com/office/powerpoint/2010/main" val="28122963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2"/>
          <p:cNvSpPr>
            <a:spLocks noGrp="1"/>
          </p:cNvSpPr>
          <p:nvPr>
            <p:ph idx="1"/>
          </p:nvPr>
        </p:nvSpPr>
        <p:spPr>
          <a:xfrm>
            <a:off x="76200" y="1066800"/>
            <a:ext cx="8915400" cy="4876800"/>
          </a:xfrm>
        </p:spPr>
        <p:txBody>
          <a:bodyPr/>
          <a:lstStyle/>
          <a:p>
            <a:pPr marL="0" indent="0" eaLnBrk="1" hangingPunct="1">
              <a:buFont typeface="Arial" charset="0"/>
              <a:buNone/>
            </a:pPr>
            <a:r>
              <a:rPr lang="en-US" altLang="en-US" sz="2800" dirty="0" smtClean="0"/>
              <a:t>Examiner</a:t>
            </a:r>
          </a:p>
          <a:p>
            <a:pPr eaLnBrk="1" hangingPunct="1"/>
            <a:r>
              <a:rPr lang="en-US" altLang="en-US" sz="2200" b="1" dirty="0" smtClean="0">
                <a:solidFill>
                  <a:srgbClr val="FF0000"/>
                </a:solidFill>
              </a:rPr>
              <a:t>Must</a:t>
            </a:r>
            <a:r>
              <a:rPr lang="en-US" altLang="en-US" sz="2200" dirty="0" smtClean="0">
                <a:solidFill>
                  <a:srgbClr val="FF0000"/>
                </a:solidFill>
              </a:rPr>
              <a:t> </a:t>
            </a:r>
            <a:r>
              <a:rPr lang="en-US" altLang="en-US" sz="2200" dirty="0" smtClean="0"/>
              <a:t>hold a Georgia PSC-issued certificate (teachers, counselors, administrators, paraprofessionals) . . . This is </a:t>
            </a:r>
            <a:r>
              <a:rPr lang="en-US" altLang="en-US" sz="2200" u="sng" dirty="0" smtClean="0"/>
              <a:t>required</a:t>
            </a:r>
            <a:r>
              <a:rPr lang="en-US" altLang="en-US" sz="2200" dirty="0" smtClean="0"/>
              <a:t> per SBOE Rule 160-3-1-.07.  </a:t>
            </a:r>
            <a:r>
              <a:rPr lang="en-US" altLang="en-US" sz="2200" dirty="0" err="1" smtClean="0"/>
              <a:t>GaDOE</a:t>
            </a:r>
            <a:r>
              <a:rPr lang="en-US" altLang="en-US" sz="2200" dirty="0" smtClean="0"/>
              <a:t> is compelled to invalidate when this does not occur (!).</a:t>
            </a:r>
          </a:p>
          <a:p>
            <a:pPr eaLnBrk="1" hangingPunct="1"/>
            <a:r>
              <a:rPr lang="en-US" altLang="en-US" sz="2200" dirty="0" smtClean="0"/>
              <a:t>Security/verification of test materials</a:t>
            </a:r>
          </a:p>
          <a:p>
            <a:pPr eaLnBrk="1" hangingPunct="1"/>
            <a:r>
              <a:rPr lang="en-US" altLang="en-US" sz="2200" dirty="0" smtClean="0"/>
              <a:t>Control of testing environment and active monitoring</a:t>
            </a:r>
          </a:p>
          <a:p>
            <a:pPr eaLnBrk="1" hangingPunct="1"/>
            <a:r>
              <a:rPr lang="en-US" altLang="en-US" sz="2200" dirty="0" smtClean="0"/>
              <a:t>Accuracy of demographic/student information on answer documents</a:t>
            </a:r>
          </a:p>
          <a:p>
            <a:pPr eaLnBrk="1" hangingPunct="1"/>
            <a:r>
              <a:rPr lang="en-US" altLang="en-US" sz="2200" dirty="0" smtClean="0"/>
              <a:t>Correct delivery of assigned accommodations</a:t>
            </a:r>
          </a:p>
          <a:p>
            <a:pPr eaLnBrk="1" hangingPunct="1"/>
            <a:r>
              <a:rPr lang="en-US" altLang="en-US" sz="2200" dirty="0" smtClean="0"/>
              <a:t>Follows procedures for testing as given in </a:t>
            </a:r>
            <a:r>
              <a:rPr lang="en-US" altLang="en-US" sz="2200" i="1" dirty="0" smtClean="0"/>
              <a:t>Examiner’s Manuals</a:t>
            </a:r>
            <a:r>
              <a:rPr lang="en-US" altLang="en-US" sz="2200" dirty="0" smtClean="0"/>
              <a:t>, including reading all directions/script to students</a:t>
            </a:r>
          </a:p>
          <a:p>
            <a:pPr eaLnBrk="1" hangingPunct="1"/>
            <a:r>
              <a:rPr lang="en-US" altLang="en-US" sz="2200" dirty="0" smtClean="0"/>
              <a:t>Test materials are not to be used for any purpose other than test administration</a:t>
            </a:r>
          </a:p>
          <a:p>
            <a:pPr eaLnBrk="1" hangingPunct="1"/>
            <a:r>
              <a:rPr lang="en-US" altLang="en-US" sz="2200" b="1" dirty="0" smtClean="0">
                <a:solidFill>
                  <a:srgbClr val="7030A0"/>
                </a:solidFill>
              </a:rPr>
              <a:t>Detailed list of responsibilities in SAH</a:t>
            </a:r>
          </a:p>
          <a:p>
            <a:pPr lvl="1" eaLnBrk="1" hangingPunct="1"/>
            <a:endParaRPr lang="en-US" altLang="en-US" sz="2100" dirty="0" smtClean="0"/>
          </a:p>
          <a:p>
            <a:pPr lvl="1" eaLnBrk="1" hangingPunct="1"/>
            <a:endParaRPr lang="en-US" altLang="en-US" sz="2100" dirty="0" smtClean="0"/>
          </a:p>
          <a:p>
            <a:pPr lvl="1" eaLnBrk="1" hangingPunct="1">
              <a:buFont typeface="Arial" charset="0"/>
              <a:buNone/>
            </a:pPr>
            <a:endParaRPr lang="en-US" altLang="en-US" sz="2100" dirty="0" smtClean="0"/>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5DD66F72-14C3-4B80-B9B7-E3B47B8371CB}" type="slidenum">
              <a:rPr lang="en-US" smtClean="0"/>
              <a:pPr>
                <a:defRPr/>
              </a:pPr>
              <a:t>51</a:t>
            </a:fld>
            <a:endParaRPr lang="en-US" dirty="0"/>
          </a:p>
        </p:txBody>
      </p:sp>
      <p:sp>
        <p:nvSpPr>
          <p:cNvPr id="6" name="Title 1"/>
          <p:cNvSpPr txBox="1">
            <a:spLocks/>
          </p:cNvSpPr>
          <p:nvPr/>
        </p:nvSpPr>
        <p:spPr bwMode="auto">
          <a:xfrm>
            <a:off x="609600" y="228600"/>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eaLnBrk="1" hangingPunct="1"/>
            <a:r>
              <a:rPr lang="en-US" sz="3200" dirty="0" smtClean="0"/>
              <a:t>PLANNING FOR TEST ADMINISTRATION</a:t>
            </a:r>
            <a:br>
              <a:rPr lang="en-US" sz="3200" dirty="0" smtClean="0"/>
            </a:br>
            <a:r>
              <a:rPr lang="en-US" altLang="en-US" sz="2800" dirty="0" smtClean="0"/>
              <a:t>Roles and Responsibilities</a:t>
            </a:r>
          </a:p>
        </p:txBody>
      </p:sp>
    </p:spTree>
    <p:extLst>
      <p:ext uri="{BB962C8B-B14F-4D97-AF65-F5344CB8AC3E}">
        <p14:creationId xmlns:p14="http://schemas.microsoft.com/office/powerpoint/2010/main" val="41385951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Content Placeholder 2"/>
          <p:cNvSpPr>
            <a:spLocks noGrp="1"/>
          </p:cNvSpPr>
          <p:nvPr>
            <p:ph idx="1"/>
          </p:nvPr>
        </p:nvSpPr>
        <p:spPr/>
        <p:txBody>
          <a:bodyPr/>
          <a:lstStyle/>
          <a:p>
            <a:pPr marL="0" indent="0" eaLnBrk="1" hangingPunct="1">
              <a:buFont typeface="Arial" charset="0"/>
              <a:buNone/>
            </a:pPr>
            <a:r>
              <a:rPr lang="en-US" altLang="en-US" sz="2800" dirty="0" smtClean="0"/>
              <a:t>Proctor</a:t>
            </a:r>
          </a:p>
          <a:p>
            <a:pPr eaLnBrk="1" hangingPunct="1"/>
            <a:r>
              <a:rPr lang="en-US" altLang="en-US" sz="2400" dirty="0" smtClean="0"/>
              <a:t>Must be trained</a:t>
            </a:r>
          </a:p>
          <a:p>
            <a:pPr eaLnBrk="1" hangingPunct="1"/>
            <a:r>
              <a:rPr lang="en-US" altLang="en-US" sz="2400" dirty="0" smtClean="0"/>
              <a:t>With examiner supervision, ensures that students are managing test materials appropriately</a:t>
            </a:r>
          </a:p>
          <a:p>
            <a:pPr eaLnBrk="1" hangingPunct="1"/>
            <a:r>
              <a:rPr lang="en-US" altLang="en-US" sz="2400" dirty="0" smtClean="0"/>
              <a:t>Active monitoring</a:t>
            </a:r>
          </a:p>
          <a:p>
            <a:pPr eaLnBrk="1" hangingPunct="1"/>
            <a:r>
              <a:rPr lang="en-US" altLang="en-US" sz="2400" b="1" dirty="0" smtClean="0">
                <a:solidFill>
                  <a:srgbClr val="7030A0"/>
                </a:solidFill>
              </a:rPr>
              <a:t>Detailed list of responsibilities in SAH</a:t>
            </a:r>
          </a:p>
          <a:p>
            <a:pPr lvl="1" eaLnBrk="1" hangingPunct="1"/>
            <a:endParaRPr lang="en-US" altLang="en-US" dirty="0" smtClean="0"/>
          </a:p>
        </p:txBody>
      </p:sp>
      <p:sp>
        <p:nvSpPr>
          <p:cNvPr id="4" name="Slide Number Placeholder 3"/>
          <p:cNvSpPr>
            <a:spLocks noGrp="1"/>
          </p:cNvSpPr>
          <p:nvPr>
            <p:ph type="sldNum" sz="quarter" idx="4294967295"/>
          </p:nvPr>
        </p:nvSpPr>
        <p:spPr>
          <a:xfrm>
            <a:off x="8077200" y="6356350"/>
            <a:ext cx="609600" cy="365125"/>
          </a:xfrm>
          <a:prstGeom prst="rect">
            <a:avLst/>
          </a:prstGeom>
        </p:spPr>
        <p:txBody>
          <a:bodyPr/>
          <a:lstStyle/>
          <a:p>
            <a:pPr>
              <a:defRPr/>
            </a:pPr>
            <a:fld id="{C008153F-5BA0-4CB4-BA02-5EDFC49E92FD}" type="slidenum">
              <a:rPr lang="en-US" smtClean="0"/>
              <a:pPr>
                <a:defRPr/>
              </a:pPr>
              <a:t>52</a:t>
            </a:fld>
            <a:endParaRPr lang="en-US" dirty="0"/>
          </a:p>
        </p:txBody>
      </p:sp>
      <p:sp>
        <p:nvSpPr>
          <p:cNvPr id="6" name="Title 1"/>
          <p:cNvSpPr txBox="1">
            <a:spLocks/>
          </p:cNvSpPr>
          <p:nvPr/>
        </p:nvSpPr>
        <p:spPr bwMode="auto">
          <a:xfrm>
            <a:off x="609600" y="228600"/>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a:lstStyle>
          <a:p>
            <a:pPr eaLnBrk="1" hangingPunct="1"/>
            <a:r>
              <a:rPr lang="en-US" sz="3200" dirty="0" smtClean="0"/>
              <a:t>PLANNING FOR TEST ADMINISTRATION</a:t>
            </a:r>
            <a:br>
              <a:rPr lang="en-US" sz="3200" dirty="0" smtClean="0"/>
            </a:br>
            <a:r>
              <a:rPr lang="en-US" altLang="en-US" sz="2800" dirty="0" smtClean="0"/>
              <a:t>Roles and Responsibilities</a:t>
            </a:r>
          </a:p>
        </p:txBody>
      </p:sp>
    </p:spTree>
    <p:extLst>
      <p:ext uri="{BB962C8B-B14F-4D97-AF65-F5344CB8AC3E}">
        <p14:creationId xmlns:p14="http://schemas.microsoft.com/office/powerpoint/2010/main" val="19763247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274638"/>
            <a:ext cx="8229600" cy="715962"/>
          </a:xfrm>
        </p:spPr>
        <p:txBody>
          <a:bodyPr/>
          <a:lstStyle/>
          <a:p>
            <a:pPr eaLnBrk="1" hangingPunct="1"/>
            <a:r>
              <a:rPr lang="en-US" sz="3200" smtClean="0"/>
              <a:t>PLANNING FOR TEST ADMINISTRATION</a:t>
            </a:r>
          </a:p>
        </p:txBody>
      </p:sp>
      <p:sp>
        <p:nvSpPr>
          <p:cNvPr id="41987" name="Content Placeholder 2"/>
          <p:cNvSpPr>
            <a:spLocks noGrp="1"/>
          </p:cNvSpPr>
          <p:nvPr>
            <p:ph idx="1"/>
          </p:nvPr>
        </p:nvSpPr>
        <p:spPr>
          <a:xfrm>
            <a:off x="304800" y="1295400"/>
            <a:ext cx="8382000" cy="5257800"/>
          </a:xfrm>
        </p:spPr>
        <p:txBody>
          <a:bodyPr/>
          <a:lstStyle/>
          <a:p>
            <a:pPr eaLnBrk="1" hangingPunct="1">
              <a:buFont typeface="Arial" charset="0"/>
              <a:buNone/>
            </a:pPr>
            <a:r>
              <a:rPr lang="en-US" sz="2400" dirty="0" smtClean="0"/>
              <a:t>PROCTORS </a:t>
            </a:r>
          </a:p>
          <a:p>
            <a:pPr eaLnBrk="1" hangingPunct="1"/>
            <a:r>
              <a:rPr lang="en-US" sz="2000" dirty="0" smtClean="0"/>
              <a:t>When 30 or more students are to be tested in one room, the assistance of a Proctor is required. At least one Proctor is required for each additional 30 students. If students are tested in groups of less than 30, a Proctor is highly recommended. </a:t>
            </a:r>
          </a:p>
          <a:p>
            <a:pPr eaLnBrk="1" hangingPunct="1"/>
            <a:r>
              <a:rPr lang="en-US" sz="2000" dirty="0" smtClean="0"/>
              <a:t>Proctors must be trained in appropriate test procedures before testing begins. Tasks which they must perform should be clearly specified. They may help in distributing and collecting materials, assisting students with coding on the Answer Document, observing students from different points in the room while tests are being administered, and answering students’ questions concerning the test directions. To prevent the neglect of any students in large groups, Proctors may be assigned to specific areas of the room during test administration. Proctors must not explain the test items or coach students in any way. </a:t>
            </a:r>
          </a:p>
          <a:p>
            <a:pPr eaLnBrk="1" hangingPunct="1"/>
            <a:endParaRPr lang="en-US" sz="2400" dirty="0" smtClean="0"/>
          </a:p>
        </p:txBody>
      </p:sp>
      <p:sp>
        <p:nvSpPr>
          <p:cNvPr id="4" name="Slide Number Placeholder 3"/>
          <p:cNvSpPr>
            <a:spLocks noGrp="1"/>
          </p:cNvSpPr>
          <p:nvPr>
            <p:ph type="sldNum" sz="quarter" idx="4294967295"/>
          </p:nvPr>
        </p:nvSpPr>
        <p:spPr>
          <a:xfrm>
            <a:off x="6705600" y="6356350"/>
            <a:ext cx="838200" cy="365125"/>
          </a:xfrm>
        </p:spPr>
        <p:txBody>
          <a:bodyPr/>
          <a:lstStyle/>
          <a:p>
            <a:pPr>
              <a:defRPr/>
            </a:pPr>
            <a:fld id="{DC817E97-EC07-479B-861B-5DE3399B7F1F}" type="slidenum">
              <a:rPr lang="en-US" smtClean="0"/>
              <a:pPr>
                <a:defRPr/>
              </a:pPr>
              <a:t>53</a:t>
            </a:fld>
            <a:endParaRPr lang="en-US" dirty="0"/>
          </a:p>
        </p:txBody>
      </p:sp>
    </p:spTree>
    <p:extLst>
      <p:ext uri="{BB962C8B-B14F-4D97-AF65-F5344CB8AC3E}">
        <p14:creationId xmlns:p14="http://schemas.microsoft.com/office/powerpoint/2010/main" val="35451954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0"/>
            <a:ext cx="8229600" cy="1143000"/>
          </a:xfrm>
        </p:spPr>
        <p:txBody>
          <a:bodyPr/>
          <a:lstStyle/>
          <a:p>
            <a:pPr eaLnBrk="1" hangingPunct="1"/>
            <a:r>
              <a:rPr lang="en-US" smtClean="0"/>
              <a:t>Reminders</a:t>
            </a:r>
          </a:p>
        </p:txBody>
      </p:sp>
      <p:sp>
        <p:nvSpPr>
          <p:cNvPr id="25603" name="Content Placeholder 2"/>
          <p:cNvSpPr>
            <a:spLocks noGrp="1"/>
          </p:cNvSpPr>
          <p:nvPr>
            <p:ph idx="1"/>
          </p:nvPr>
        </p:nvSpPr>
        <p:spPr>
          <a:xfrm>
            <a:off x="152400" y="1447800"/>
            <a:ext cx="8839200" cy="4495800"/>
          </a:xfrm>
        </p:spPr>
        <p:txBody>
          <a:bodyPr/>
          <a:lstStyle/>
          <a:p>
            <a:r>
              <a:rPr lang="en-US" sz="2800" dirty="0" smtClean="0"/>
              <a:t>Follow directions and time limits given in manual.  </a:t>
            </a:r>
          </a:p>
          <a:p>
            <a:endParaRPr lang="en-US" sz="1200" i="1" dirty="0" smtClean="0"/>
          </a:p>
          <a:p>
            <a:r>
              <a:rPr lang="en-US" sz="2800" i="1" dirty="0" smtClean="0"/>
              <a:t>“It is recommended that the GHSWT be administered </a:t>
            </a:r>
            <a:r>
              <a:rPr lang="en-US" sz="2800" b="1" i="1" dirty="0" smtClean="0"/>
              <a:t>in the morning beginning about 9:00</a:t>
            </a:r>
            <a:r>
              <a:rPr lang="en-US" sz="2800" i="1" dirty="0" smtClean="0"/>
              <a:t> on the designated day” </a:t>
            </a:r>
            <a:r>
              <a:rPr lang="en-US" sz="2800" dirty="0" smtClean="0"/>
              <a:t>(page 10 in the Examiner’s Manual).</a:t>
            </a:r>
          </a:p>
          <a:p>
            <a:pPr eaLnBrk="1" hangingPunct="1">
              <a:buFont typeface="Arial" charset="0"/>
              <a:buNone/>
            </a:pPr>
            <a:endParaRPr lang="en-US" sz="1200" dirty="0" smtClean="0"/>
          </a:p>
          <a:p>
            <a:pPr eaLnBrk="1" hangingPunct="1"/>
            <a:r>
              <a:rPr lang="en-US" sz="2800" dirty="0" smtClean="0"/>
              <a:t>Students should read the topic page carefully for directions about the genre and topic.</a:t>
            </a:r>
          </a:p>
          <a:p>
            <a:pPr eaLnBrk="1" hangingPunct="1"/>
            <a:endParaRPr lang="en-US" sz="1200" dirty="0" smtClean="0"/>
          </a:p>
          <a:p>
            <a:pPr eaLnBrk="1" hangingPunct="1"/>
            <a:r>
              <a:rPr lang="en-US" sz="2800" dirty="0" smtClean="0"/>
              <a:t>Students should use the Writing Checklist.</a:t>
            </a:r>
          </a:p>
        </p:txBody>
      </p:sp>
    </p:spTree>
    <p:extLst>
      <p:ext uri="{BB962C8B-B14F-4D97-AF65-F5344CB8AC3E}">
        <p14:creationId xmlns:p14="http://schemas.microsoft.com/office/powerpoint/2010/main" val="3940958806"/>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76200"/>
            <a:ext cx="8229600" cy="1143000"/>
          </a:xfrm>
        </p:spPr>
        <p:txBody>
          <a:bodyPr/>
          <a:lstStyle/>
          <a:p>
            <a:pPr eaLnBrk="1" hangingPunct="1"/>
            <a:r>
              <a:rPr lang="en-US" dirty="0" smtClean="0"/>
              <a:t>Reminders</a:t>
            </a:r>
          </a:p>
        </p:txBody>
      </p:sp>
      <p:sp>
        <p:nvSpPr>
          <p:cNvPr id="26627" name="Content Placeholder 2"/>
          <p:cNvSpPr>
            <a:spLocks noGrp="1"/>
          </p:cNvSpPr>
          <p:nvPr>
            <p:ph idx="1"/>
          </p:nvPr>
        </p:nvSpPr>
        <p:spPr>
          <a:xfrm>
            <a:off x="533400" y="1219200"/>
            <a:ext cx="8001000" cy="4221163"/>
          </a:xfrm>
        </p:spPr>
        <p:txBody>
          <a:bodyPr/>
          <a:lstStyle/>
          <a:p>
            <a:pPr eaLnBrk="1" hangingPunct="1"/>
            <a:r>
              <a:rPr lang="en-US" dirty="0" smtClean="0"/>
              <a:t>Make certain students are writing final drafts on pages 3 and 4 of answer document.  </a:t>
            </a:r>
          </a:p>
          <a:p>
            <a:pPr eaLnBrk="1" hangingPunct="1"/>
            <a:r>
              <a:rPr lang="en-US" sz="3600" b="1" dirty="0" smtClean="0">
                <a:solidFill>
                  <a:srgbClr val="FF0000"/>
                </a:solidFill>
              </a:rPr>
              <a:t>Be certain to use the main prompt on Day 1 </a:t>
            </a:r>
            <a:r>
              <a:rPr lang="en-US" sz="3600" b="1" u="sng" dirty="0" smtClean="0">
                <a:solidFill>
                  <a:srgbClr val="FF0000"/>
                </a:solidFill>
              </a:rPr>
              <a:t>ONLY</a:t>
            </a:r>
            <a:r>
              <a:rPr lang="en-US" sz="3600" b="1" dirty="0" smtClean="0">
                <a:solidFill>
                  <a:srgbClr val="FF0000"/>
                </a:solidFill>
              </a:rPr>
              <a:t>.</a:t>
            </a:r>
          </a:p>
          <a:p>
            <a:pPr eaLnBrk="1" hangingPunct="1"/>
            <a:r>
              <a:rPr lang="en-US" sz="3600" b="1" dirty="0" smtClean="0">
                <a:solidFill>
                  <a:srgbClr val="0070C0"/>
                </a:solidFill>
              </a:rPr>
              <a:t>The make-up prompt is for Day 2 </a:t>
            </a:r>
            <a:r>
              <a:rPr lang="en-US" sz="3600" b="1" u="sng" dirty="0" smtClean="0">
                <a:solidFill>
                  <a:srgbClr val="0070C0"/>
                </a:solidFill>
              </a:rPr>
              <a:t>ONLY</a:t>
            </a:r>
            <a:r>
              <a:rPr lang="en-US" sz="3600" b="1" dirty="0" smtClean="0">
                <a:solidFill>
                  <a:srgbClr val="0070C0"/>
                </a:solidFill>
              </a:rPr>
              <a:t>.</a:t>
            </a:r>
          </a:p>
          <a:p>
            <a:pPr eaLnBrk="1" hangingPunct="1"/>
            <a:r>
              <a:rPr lang="en-US" dirty="0" smtClean="0"/>
              <a:t>Check to make certain students code the form number on their answer document on pages 1 </a:t>
            </a:r>
            <a:r>
              <a:rPr lang="en-US" b="1" u="sng" dirty="0" smtClean="0"/>
              <a:t>and</a:t>
            </a:r>
            <a:r>
              <a:rPr lang="en-US" dirty="0" smtClean="0"/>
              <a:t> 3.</a:t>
            </a:r>
          </a:p>
          <a:p>
            <a:pPr eaLnBrk="1" hangingPunct="1"/>
            <a:endParaRPr lang="en-US" dirty="0" smtClean="0"/>
          </a:p>
        </p:txBody>
      </p:sp>
    </p:spTree>
    <p:extLst>
      <p:ext uri="{BB962C8B-B14F-4D97-AF65-F5344CB8AC3E}">
        <p14:creationId xmlns:p14="http://schemas.microsoft.com/office/powerpoint/2010/main" val="4064913980"/>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381000"/>
            <a:ext cx="8229600" cy="762000"/>
          </a:xfrm>
        </p:spPr>
        <p:txBody>
          <a:bodyPr/>
          <a:lstStyle/>
          <a:p>
            <a:pPr eaLnBrk="1" hangingPunct="1"/>
            <a:r>
              <a:rPr lang="en-US" sz="4000" smtClean="0"/>
              <a:t>Reminders</a:t>
            </a:r>
          </a:p>
        </p:txBody>
      </p:sp>
      <p:sp>
        <p:nvSpPr>
          <p:cNvPr id="27651" name="Rectangle 3"/>
          <p:cNvSpPr>
            <a:spLocks noGrp="1" noChangeArrowheads="1"/>
          </p:cNvSpPr>
          <p:nvPr>
            <p:ph idx="1"/>
          </p:nvPr>
        </p:nvSpPr>
        <p:spPr>
          <a:xfrm>
            <a:off x="457200" y="1676400"/>
            <a:ext cx="8229600" cy="4525963"/>
          </a:xfrm>
        </p:spPr>
        <p:txBody>
          <a:bodyPr/>
          <a:lstStyle/>
          <a:p>
            <a:pPr eaLnBrk="1" hangingPunct="1">
              <a:lnSpc>
                <a:spcPct val="90000"/>
              </a:lnSpc>
            </a:pPr>
            <a:r>
              <a:rPr lang="en-US" dirty="0" smtClean="0"/>
              <a:t>Word processors are not allowed in grade 11 unless they are a part of the student’s IEP or IAP/504 Plan and are a part of the regular instructional program.  </a:t>
            </a:r>
          </a:p>
          <a:p>
            <a:pPr eaLnBrk="1" hangingPunct="1">
              <a:lnSpc>
                <a:spcPct val="90000"/>
              </a:lnSpc>
            </a:pPr>
            <a:r>
              <a:rPr lang="en-US" dirty="0" smtClean="0"/>
              <a:t>Eleventh  graders </a:t>
            </a:r>
            <a:r>
              <a:rPr lang="en-US" u="sng" dirty="0" smtClean="0"/>
              <a:t>must</a:t>
            </a:r>
            <a:r>
              <a:rPr lang="en-US" dirty="0" smtClean="0"/>
              <a:t> use blue or black ink pens for the final draft. </a:t>
            </a:r>
          </a:p>
          <a:p>
            <a:pPr eaLnBrk="1" hangingPunct="1">
              <a:lnSpc>
                <a:spcPct val="90000"/>
              </a:lnSpc>
            </a:pPr>
            <a:r>
              <a:rPr lang="en-US" dirty="0" smtClean="0"/>
              <a:t>ALL responses </a:t>
            </a:r>
            <a:r>
              <a:rPr lang="en-US" u="sng" dirty="0" smtClean="0"/>
              <a:t>must</a:t>
            </a:r>
            <a:r>
              <a:rPr lang="en-US" dirty="0" smtClean="0"/>
              <a:t> be written in English.</a:t>
            </a:r>
          </a:p>
          <a:p>
            <a:pPr eaLnBrk="1" hangingPunct="1">
              <a:lnSpc>
                <a:spcPct val="90000"/>
              </a:lnSpc>
            </a:pPr>
            <a:r>
              <a:rPr lang="en-US" dirty="0" smtClean="0"/>
              <a:t>Examiners may read or clarify directions only.</a:t>
            </a:r>
          </a:p>
          <a:p>
            <a:pPr eaLnBrk="1" hangingPunct="1">
              <a:lnSpc>
                <a:spcPct val="90000"/>
              </a:lnSpc>
              <a:buFont typeface="Arial" charset="0"/>
              <a:buNone/>
            </a:pPr>
            <a:endParaRPr lang="en-US" sz="2800" dirty="0" smtClean="0"/>
          </a:p>
        </p:txBody>
      </p:sp>
    </p:spTree>
    <p:extLst>
      <p:ext uri="{BB962C8B-B14F-4D97-AF65-F5344CB8AC3E}">
        <p14:creationId xmlns:p14="http://schemas.microsoft.com/office/powerpoint/2010/main" val="29739729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792162"/>
          </a:xfrm>
        </p:spPr>
        <p:txBody>
          <a:bodyPr/>
          <a:lstStyle/>
          <a:p>
            <a:pPr eaLnBrk="1" hangingPunct="1"/>
            <a:r>
              <a:rPr lang="en-US" sz="4000" smtClean="0"/>
              <a:t>Georgia Writing Assessments</a:t>
            </a:r>
          </a:p>
        </p:txBody>
      </p:sp>
      <p:sp>
        <p:nvSpPr>
          <p:cNvPr id="28675" name="Rectangle 3"/>
          <p:cNvSpPr>
            <a:spLocks noGrp="1" noChangeArrowheads="1"/>
          </p:cNvSpPr>
          <p:nvPr>
            <p:ph type="body" idx="1"/>
          </p:nvPr>
        </p:nvSpPr>
        <p:spPr>
          <a:xfrm>
            <a:off x="533400" y="1447800"/>
            <a:ext cx="8305800" cy="4038600"/>
          </a:xfrm>
        </p:spPr>
        <p:txBody>
          <a:bodyPr/>
          <a:lstStyle/>
          <a:p>
            <a:pPr eaLnBrk="1" hangingPunct="1">
              <a:buFontTx/>
              <a:buNone/>
            </a:pPr>
            <a:r>
              <a:rPr lang="en-US" dirty="0" smtClean="0"/>
              <a:t>Assessment resources located at </a:t>
            </a:r>
            <a:endParaRPr lang="en-US" sz="2400" dirty="0" smtClean="0"/>
          </a:p>
          <a:p>
            <a:pPr eaLnBrk="1" hangingPunct="1">
              <a:buFontTx/>
              <a:buNone/>
            </a:pPr>
            <a:r>
              <a:rPr lang="en-US" sz="2400" dirty="0" smtClean="0">
                <a:hlinkClick r:id="rId3"/>
              </a:rPr>
              <a:t>http://www.gadoe.org/ci_testing.aspx?PageReq=CITestingWA11</a:t>
            </a:r>
            <a:endParaRPr lang="en-US" sz="2400" dirty="0" smtClean="0"/>
          </a:p>
          <a:p>
            <a:pPr lvl="1" eaLnBrk="1" hangingPunct="1"/>
            <a:r>
              <a:rPr lang="en-US" dirty="0" smtClean="0"/>
              <a:t>Assessment and Instructional Guides</a:t>
            </a:r>
          </a:p>
          <a:p>
            <a:pPr lvl="1" eaLnBrk="1" hangingPunct="1"/>
            <a:r>
              <a:rPr lang="en-US" dirty="0" smtClean="0"/>
              <a:t>Rubrics</a:t>
            </a:r>
          </a:p>
          <a:p>
            <a:pPr lvl="1" eaLnBrk="1" hangingPunct="1"/>
            <a:r>
              <a:rPr lang="en-US" dirty="0" smtClean="0"/>
              <a:t>Domain Descriptions </a:t>
            </a:r>
          </a:p>
          <a:p>
            <a:pPr lvl="1" eaLnBrk="1" hangingPunct="1"/>
            <a:r>
              <a:rPr lang="en-US" dirty="0" smtClean="0"/>
              <a:t>Samples </a:t>
            </a:r>
          </a:p>
          <a:p>
            <a:pPr lvl="1" eaLnBrk="1" hangingPunct="1"/>
            <a:r>
              <a:rPr lang="en-US" dirty="0" smtClean="0"/>
              <a:t>Interpretive Guide </a:t>
            </a:r>
          </a:p>
          <a:p>
            <a:pPr lvl="1" eaLnBrk="1" hangingPunct="1"/>
            <a:r>
              <a:rPr lang="en-US" dirty="0" smtClean="0"/>
              <a:t>Coordinator’s Manual and Examiner’s Manual</a:t>
            </a:r>
          </a:p>
          <a:p>
            <a:pPr lvl="1" eaLnBrk="1" hangingPunct="1"/>
            <a:r>
              <a:rPr lang="en-US" dirty="0" smtClean="0"/>
              <a:t>CCGPS GHSWT Connections Resource Guide</a:t>
            </a:r>
          </a:p>
          <a:p>
            <a:pPr eaLnBrk="1" hangingPunct="1">
              <a:buFontTx/>
              <a:buNone/>
            </a:pPr>
            <a:r>
              <a:rPr lang="en-US" sz="2400" dirty="0" smtClean="0"/>
              <a:t>	</a:t>
            </a:r>
            <a:endParaRPr lang="en-US" dirty="0" smtClean="0"/>
          </a:p>
        </p:txBody>
      </p:sp>
    </p:spTree>
    <p:extLst>
      <p:ext uri="{BB962C8B-B14F-4D97-AF65-F5344CB8AC3E}">
        <p14:creationId xmlns:p14="http://schemas.microsoft.com/office/powerpoint/2010/main" val="2769572315"/>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28600" y="274638"/>
            <a:ext cx="8458200" cy="1143000"/>
          </a:xfrm>
        </p:spPr>
        <p:txBody>
          <a:bodyPr/>
          <a:lstStyle/>
          <a:p>
            <a:r>
              <a:rPr lang="en-US" sz="3600" smtClean="0"/>
              <a:t>An Effective Assessment Provides Critical Information</a:t>
            </a:r>
            <a:endParaRPr lang="en-US" sz="4800" smtClean="0"/>
          </a:p>
        </p:txBody>
      </p:sp>
      <p:sp>
        <p:nvSpPr>
          <p:cNvPr id="29699" name="Content Placeholder 2"/>
          <p:cNvSpPr>
            <a:spLocks noGrp="1"/>
          </p:cNvSpPr>
          <p:nvPr>
            <p:ph idx="1"/>
          </p:nvPr>
        </p:nvSpPr>
        <p:spPr>
          <a:xfrm>
            <a:off x="457200" y="1905000"/>
            <a:ext cx="8077200" cy="4068763"/>
          </a:xfrm>
        </p:spPr>
        <p:txBody>
          <a:bodyPr/>
          <a:lstStyle/>
          <a:p>
            <a:pPr>
              <a:buFont typeface="Arial" charset="0"/>
              <a:buNone/>
            </a:pPr>
            <a:r>
              <a:rPr lang="en-US" dirty="0" smtClean="0"/>
              <a:t>¤ Students		</a:t>
            </a:r>
          </a:p>
          <a:p>
            <a:pPr>
              <a:buFont typeface="Arial" charset="0"/>
              <a:buNone/>
            </a:pPr>
            <a:r>
              <a:rPr lang="en-US" dirty="0" smtClean="0"/>
              <a:t>¤ Parents</a:t>
            </a:r>
          </a:p>
          <a:p>
            <a:pPr>
              <a:buFont typeface="Arial" charset="0"/>
              <a:buNone/>
            </a:pPr>
            <a:r>
              <a:rPr lang="en-US" dirty="0" smtClean="0"/>
              <a:t>¤ Teachers		</a:t>
            </a:r>
          </a:p>
          <a:p>
            <a:pPr>
              <a:buFont typeface="Arial" charset="0"/>
              <a:buNone/>
            </a:pPr>
            <a:r>
              <a:rPr lang="en-US" dirty="0" smtClean="0"/>
              <a:t>¤ School and System Administrators</a:t>
            </a:r>
          </a:p>
          <a:p>
            <a:pPr>
              <a:buFont typeface="Arial" charset="0"/>
              <a:buNone/>
            </a:pPr>
            <a:r>
              <a:rPr lang="en-US" dirty="0" smtClean="0"/>
              <a:t>¤ Community Members</a:t>
            </a:r>
          </a:p>
          <a:p>
            <a:pPr algn="ctr">
              <a:buFont typeface="Arial" charset="0"/>
              <a:buNone/>
            </a:pPr>
            <a:endParaRPr lang="en-US" sz="1800" dirty="0" smtClean="0">
              <a:solidFill>
                <a:srgbClr val="FF0000"/>
              </a:solidFill>
            </a:endParaRPr>
          </a:p>
          <a:p>
            <a:pPr algn="ctr">
              <a:buFont typeface="Arial" charset="0"/>
              <a:buNone/>
            </a:pPr>
            <a:r>
              <a:rPr lang="en-US" sz="2400" b="1" dirty="0" smtClean="0">
                <a:solidFill>
                  <a:srgbClr val="FF0000"/>
                </a:solidFill>
              </a:rPr>
              <a:t>The integrity of the assessment process is critical to all we do.</a:t>
            </a:r>
          </a:p>
          <a:p>
            <a:pPr algn="ctr">
              <a:buFont typeface="Arial" charset="0"/>
              <a:buNone/>
            </a:pPr>
            <a:endParaRPr lang="en-US" sz="2400" dirty="0" smtClean="0">
              <a:solidFill>
                <a:srgbClr val="FF0000"/>
              </a:solidFill>
            </a:endParaRPr>
          </a:p>
        </p:txBody>
      </p:sp>
      <p:sp>
        <p:nvSpPr>
          <p:cNvPr id="5" name="Slide Number Placeholder 4"/>
          <p:cNvSpPr>
            <a:spLocks noGrp="1"/>
          </p:cNvSpPr>
          <p:nvPr>
            <p:ph type="sldNum" sz="quarter" idx="4294967295"/>
          </p:nvPr>
        </p:nvSpPr>
        <p:spPr>
          <a:xfrm>
            <a:off x="6426200" y="6356350"/>
            <a:ext cx="838200" cy="365125"/>
          </a:xfrm>
        </p:spPr>
        <p:txBody>
          <a:bodyPr/>
          <a:lstStyle/>
          <a:p>
            <a:pPr>
              <a:defRPr/>
            </a:pPr>
            <a:fld id="{FCFB80D9-1473-4515-B30D-D289808C236C}" type="slidenum">
              <a:rPr lang="en-US" smtClean="0"/>
              <a:pPr>
                <a:defRPr/>
              </a:pPr>
              <a:t>58</a:t>
            </a:fld>
            <a:endParaRPr lang="en-US" dirty="0"/>
          </a:p>
        </p:txBody>
      </p:sp>
    </p:spTree>
    <p:extLst>
      <p:ext uri="{BB962C8B-B14F-4D97-AF65-F5344CB8AC3E}">
        <p14:creationId xmlns:p14="http://schemas.microsoft.com/office/powerpoint/2010/main" val="9917815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t>2014-2015 GHSWT Dates</a:t>
            </a:r>
          </a:p>
        </p:txBody>
      </p:sp>
      <p:sp>
        <p:nvSpPr>
          <p:cNvPr id="35843" name="Content Placeholder 2"/>
          <p:cNvSpPr>
            <a:spLocks noGrp="1"/>
          </p:cNvSpPr>
          <p:nvPr>
            <p:ph idx="1"/>
          </p:nvPr>
        </p:nvSpPr>
        <p:spPr>
          <a:xfrm>
            <a:off x="457200" y="1447800"/>
            <a:ext cx="8229600" cy="4525963"/>
          </a:xfrm>
        </p:spPr>
        <p:txBody>
          <a:bodyPr/>
          <a:lstStyle/>
          <a:p>
            <a:r>
              <a:rPr lang="en-US" dirty="0" smtClean="0"/>
              <a:t>Fall</a:t>
            </a:r>
          </a:p>
          <a:p>
            <a:pPr lvl="1"/>
            <a:r>
              <a:rPr lang="en-US" dirty="0"/>
              <a:t>Wednesday</a:t>
            </a:r>
            <a:r>
              <a:rPr lang="en-US" dirty="0" smtClean="0"/>
              <a:t>, September 24, 2014 (Main)</a:t>
            </a:r>
          </a:p>
          <a:p>
            <a:pPr lvl="1"/>
            <a:r>
              <a:rPr lang="en-US" dirty="0"/>
              <a:t>Thursday, </a:t>
            </a:r>
            <a:r>
              <a:rPr lang="en-US" dirty="0" smtClean="0"/>
              <a:t>September 25, 2015 (Make-up)</a:t>
            </a:r>
          </a:p>
          <a:p>
            <a:r>
              <a:rPr lang="en-US" dirty="0" smtClean="0"/>
              <a:t>Spring</a:t>
            </a:r>
          </a:p>
          <a:p>
            <a:pPr lvl="1"/>
            <a:r>
              <a:rPr lang="en-US" dirty="0" smtClean="0"/>
              <a:t>Wednesday, February 25, 2015 (Main)</a:t>
            </a:r>
          </a:p>
          <a:p>
            <a:pPr lvl="1"/>
            <a:r>
              <a:rPr lang="en-US" dirty="0" smtClean="0"/>
              <a:t>Thursday, February 26, 2015 (Make-up)</a:t>
            </a:r>
          </a:p>
          <a:p>
            <a:r>
              <a:rPr lang="en-US" dirty="0" smtClean="0"/>
              <a:t>Summer</a:t>
            </a:r>
          </a:p>
          <a:p>
            <a:pPr lvl="1"/>
            <a:r>
              <a:rPr lang="en-US" dirty="0" smtClean="0"/>
              <a:t>Wednesday, June 17, 2015 (Main—No Make-up)</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715962"/>
          </a:xfrm>
        </p:spPr>
        <p:txBody>
          <a:bodyPr/>
          <a:lstStyle/>
          <a:p>
            <a:pPr eaLnBrk="1" hangingPunct="1"/>
            <a:r>
              <a:rPr lang="en-US" dirty="0" smtClean="0"/>
              <a:t>GHSWT – 2014-2015</a:t>
            </a:r>
          </a:p>
        </p:txBody>
      </p:sp>
      <p:sp>
        <p:nvSpPr>
          <p:cNvPr id="7171" name="Content Placeholder 2"/>
          <p:cNvSpPr>
            <a:spLocks noGrp="1"/>
          </p:cNvSpPr>
          <p:nvPr>
            <p:ph idx="1"/>
          </p:nvPr>
        </p:nvSpPr>
        <p:spPr>
          <a:xfrm>
            <a:off x="228600" y="1371600"/>
            <a:ext cx="8763000" cy="4754563"/>
          </a:xfrm>
        </p:spPr>
        <p:txBody>
          <a:bodyPr/>
          <a:lstStyle/>
          <a:p>
            <a:pPr eaLnBrk="1" hangingPunct="1"/>
            <a:r>
              <a:rPr lang="en-US" sz="3000" smtClean="0"/>
              <a:t>Examiners </a:t>
            </a:r>
            <a:r>
              <a:rPr lang="en-US" sz="3000" u="sng" smtClean="0"/>
              <a:t>must</a:t>
            </a:r>
            <a:r>
              <a:rPr lang="en-US" sz="3000" smtClean="0"/>
              <a:t> monitor testing to ensure that students receive the correct form. </a:t>
            </a:r>
          </a:p>
          <a:p>
            <a:pPr eaLnBrk="1" hangingPunct="1"/>
            <a:r>
              <a:rPr lang="en-US" sz="3000" smtClean="0"/>
              <a:t>GPS forms will be scored with the GPS-based rubric and reported on the GPS scale (100 – 350: 200 Pass). </a:t>
            </a:r>
          </a:p>
          <a:p>
            <a:pPr eaLnBrk="1" hangingPunct="1"/>
            <a:r>
              <a:rPr lang="en-US" sz="3000" smtClean="0"/>
              <a:t>QCC tests will be scored on the QCC-based rubric and reported on the QCC scale (400-600: 500 Pass). </a:t>
            </a:r>
          </a:p>
          <a:p>
            <a:pPr eaLnBrk="1" hangingPunct="1"/>
            <a:r>
              <a:rPr lang="en-US" sz="3000" smtClean="0"/>
              <a:t>Reports will indicate which version of the test students took. </a:t>
            </a:r>
          </a:p>
          <a:p>
            <a:pPr eaLnBrk="1" hangingPunct="1"/>
            <a:endParaRPr lang="en-US"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Contact Information </a:t>
            </a:r>
          </a:p>
        </p:txBody>
      </p:sp>
      <p:sp>
        <p:nvSpPr>
          <p:cNvPr id="36867" name="Content Placeholder 2"/>
          <p:cNvSpPr>
            <a:spLocks noGrp="1"/>
          </p:cNvSpPr>
          <p:nvPr>
            <p:ph idx="1"/>
          </p:nvPr>
        </p:nvSpPr>
        <p:spPr>
          <a:xfrm>
            <a:off x="457200" y="1295400"/>
            <a:ext cx="8229600" cy="4830763"/>
          </a:xfrm>
        </p:spPr>
        <p:txBody>
          <a:bodyPr/>
          <a:lstStyle/>
          <a:p>
            <a:pPr>
              <a:buFont typeface="Arial" charset="0"/>
              <a:buNone/>
            </a:pPr>
            <a:r>
              <a:rPr lang="en-US" dirty="0" err="1" smtClean="0"/>
              <a:t>GaDOE</a:t>
            </a:r>
            <a:endParaRPr lang="en-US" dirty="0" smtClean="0"/>
          </a:p>
          <a:p>
            <a:r>
              <a:rPr lang="en-US" dirty="0" smtClean="0"/>
              <a:t>Michael Huneke</a:t>
            </a:r>
          </a:p>
          <a:p>
            <a:pPr lvl="1"/>
            <a:r>
              <a:rPr lang="en-US" dirty="0" smtClean="0"/>
              <a:t>404-232-1208 </a:t>
            </a:r>
          </a:p>
          <a:p>
            <a:pPr lvl="1"/>
            <a:r>
              <a:rPr lang="en-US" dirty="0" smtClean="0">
                <a:hlinkClick r:id="rId2"/>
              </a:rPr>
              <a:t>mhuneke@doe.k12.ga.us</a:t>
            </a:r>
            <a:endParaRPr lang="en-US" dirty="0" smtClean="0"/>
          </a:p>
          <a:p>
            <a:pPr>
              <a:buFont typeface="Arial" charset="0"/>
              <a:buNone/>
            </a:pPr>
            <a:endParaRPr lang="en-US" sz="1400" dirty="0" smtClean="0"/>
          </a:p>
          <a:p>
            <a:pPr eaLnBrk="1" hangingPunct="1">
              <a:buFont typeface="Wingdings" pitchFamily="2" charset="2"/>
              <a:buNone/>
            </a:pPr>
            <a:r>
              <a:rPr lang="en-US" dirty="0" smtClean="0"/>
              <a:t>GCA</a:t>
            </a:r>
          </a:p>
          <a:p>
            <a:pPr eaLnBrk="1" hangingPunct="1"/>
            <a:r>
              <a:rPr lang="en-US" dirty="0" smtClean="0"/>
              <a:t>Jeff Barker</a:t>
            </a:r>
          </a:p>
          <a:p>
            <a:pPr lvl="1" eaLnBrk="1" hangingPunct="1"/>
            <a:r>
              <a:rPr lang="en-US" dirty="0" smtClean="0"/>
              <a:t>888-392-8977</a:t>
            </a:r>
          </a:p>
          <a:p>
            <a:pPr lvl="1" eaLnBrk="1" hangingPunct="1"/>
            <a:r>
              <a:rPr lang="en-US" dirty="0" smtClean="0">
                <a:hlinkClick r:id="rId3"/>
              </a:rPr>
              <a:t>jabarker@uga.edu</a:t>
            </a:r>
            <a:endParaRPr lang="en-US" sz="1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381000"/>
            <a:ext cx="8229600" cy="944562"/>
          </a:xfrm>
        </p:spPr>
        <p:txBody>
          <a:bodyPr/>
          <a:lstStyle/>
          <a:p>
            <a:pPr eaLnBrk="1" hangingPunct="1">
              <a:defRPr/>
            </a:pPr>
            <a:r>
              <a:rPr lang="en-US" sz="3200" dirty="0" smtClean="0"/>
              <a:t/>
            </a:r>
            <a:br>
              <a:rPr lang="en-US" sz="3200" dirty="0" smtClean="0"/>
            </a:br>
            <a:r>
              <a:rPr lang="en-US" sz="3200" dirty="0" smtClean="0">
                <a:solidFill>
                  <a:schemeClr val="bg2">
                    <a:lumMod val="10000"/>
                  </a:schemeClr>
                </a:solidFill>
              </a:rPr>
              <a:t>Administration Windows and </a:t>
            </a:r>
            <a:br>
              <a:rPr lang="en-US" sz="3200" dirty="0" smtClean="0">
                <a:solidFill>
                  <a:schemeClr val="bg2">
                    <a:lumMod val="10000"/>
                  </a:schemeClr>
                </a:solidFill>
              </a:rPr>
            </a:br>
            <a:r>
              <a:rPr lang="en-US" sz="3200" dirty="0" smtClean="0">
                <a:solidFill>
                  <a:schemeClr val="bg2">
                    <a:lumMod val="10000"/>
                  </a:schemeClr>
                </a:solidFill>
              </a:rPr>
              <a:t>Deadlines for Answer Documents</a:t>
            </a:r>
            <a:br>
              <a:rPr lang="en-US" sz="3200" dirty="0" smtClean="0">
                <a:solidFill>
                  <a:schemeClr val="bg2">
                    <a:lumMod val="10000"/>
                  </a:schemeClr>
                </a:solidFill>
              </a:rPr>
            </a:br>
            <a:r>
              <a:rPr lang="en-US" sz="3200" dirty="0" smtClean="0">
                <a:solidFill>
                  <a:schemeClr val="bg2">
                    <a:lumMod val="10000"/>
                  </a:schemeClr>
                </a:solidFill>
              </a:rPr>
              <a:t>Fall 2014 GHSWT  </a:t>
            </a:r>
            <a:br>
              <a:rPr lang="en-US" sz="3200" dirty="0" smtClean="0">
                <a:solidFill>
                  <a:schemeClr val="bg2">
                    <a:lumMod val="10000"/>
                  </a:schemeClr>
                </a:solidFill>
              </a:rPr>
            </a:br>
            <a:endParaRPr lang="en-US" sz="3200" dirty="0" smtClean="0">
              <a:solidFill>
                <a:schemeClr val="bg2">
                  <a:lumMod val="10000"/>
                </a:schemeClr>
              </a:solidFill>
            </a:endParaRPr>
          </a:p>
        </p:txBody>
      </p:sp>
      <p:sp>
        <p:nvSpPr>
          <p:cNvPr id="4099" name="Content Placeholder 2"/>
          <p:cNvSpPr>
            <a:spLocks noGrp="1"/>
          </p:cNvSpPr>
          <p:nvPr>
            <p:ph idx="1"/>
          </p:nvPr>
        </p:nvSpPr>
        <p:spPr>
          <a:xfrm>
            <a:off x="0" y="1752600"/>
            <a:ext cx="9144000" cy="4343399"/>
          </a:xfrm>
        </p:spPr>
        <p:txBody>
          <a:bodyPr/>
          <a:lstStyle/>
          <a:p>
            <a:pPr algn="ctr" eaLnBrk="1" hangingPunct="1">
              <a:buFontTx/>
              <a:buNone/>
              <a:defRPr/>
            </a:pPr>
            <a:r>
              <a:rPr lang="en-US" sz="2000" dirty="0" smtClean="0">
                <a:solidFill>
                  <a:schemeClr val="bg2">
                    <a:lumMod val="10000"/>
                  </a:schemeClr>
                </a:solidFill>
              </a:rPr>
              <a:t>Delivery of Materials:  Sept. 5-12, 2014</a:t>
            </a:r>
          </a:p>
          <a:p>
            <a:pPr algn="ctr" eaLnBrk="1" hangingPunct="1">
              <a:buFontTx/>
              <a:buNone/>
              <a:defRPr/>
            </a:pPr>
            <a:r>
              <a:rPr lang="en-US" sz="2000" dirty="0" smtClean="0">
                <a:solidFill>
                  <a:schemeClr val="bg2">
                    <a:lumMod val="10000"/>
                  </a:schemeClr>
                </a:solidFill>
              </a:rPr>
              <a:t>Additional Materials may be ordered:  Sept. 5-22, 2014</a:t>
            </a:r>
          </a:p>
          <a:p>
            <a:pPr algn="ctr" eaLnBrk="1" hangingPunct="1">
              <a:buFontTx/>
              <a:buNone/>
              <a:defRPr/>
            </a:pPr>
            <a:r>
              <a:rPr lang="en-US" sz="2000" b="1" dirty="0" smtClean="0">
                <a:solidFill>
                  <a:srgbClr val="FF0000"/>
                </a:solidFill>
              </a:rPr>
              <a:t>Testing Dates:</a:t>
            </a:r>
          </a:p>
          <a:p>
            <a:pPr algn="ctr" eaLnBrk="1" hangingPunct="1">
              <a:buFontTx/>
              <a:buNone/>
              <a:defRPr/>
            </a:pPr>
            <a:r>
              <a:rPr lang="en-US" sz="2000" dirty="0" smtClean="0">
                <a:solidFill>
                  <a:srgbClr val="FF0000"/>
                </a:solidFill>
              </a:rPr>
              <a:t>   </a:t>
            </a:r>
            <a:r>
              <a:rPr lang="en-US" sz="2000" dirty="0">
                <a:solidFill>
                  <a:srgbClr val="FF0000"/>
                </a:solidFill>
              </a:rPr>
              <a:t>Wednesday, </a:t>
            </a:r>
            <a:r>
              <a:rPr lang="en-US" sz="2000" dirty="0" smtClean="0">
                <a:solidFill>
                  <a:srgbClr val="FF0000"/>
                </a:solidFill>
              </a:rPr>
              <a:t>Sept. 24:  </a:t>
            </a:r>
            <a:r>
              <a:rPr lang="en-US" sz="2000" dirty="0">
                <a:solidFill>
                  <a:srgbClr val="FF0000"/>
                </a:solidFill>
              </a:rPr>
              <a:t>Main administration</a:t>
            </a:r>
          </a:p>
          <a:p>
            <a:pPr algn="ctr" eaLnBrk="1" hangingPunct="1">
              <a:buFontTx/>
              <a:buNone/>
              <a:defRPr/>
            </a:pPr>
            <a:endParaRPr lang="en-US" sz="800" dirty="0" smtClean="0">
              <a:solidFill>
                <a:srgbClr val="FF0000"/>
              </a:solidFill>
            </a:endParaRPr>
          </a:p>
          <a:p>
            <a:pPr algn="ctr" eaLnBrk="1" hangingPunct="1">
              <a:buFontTx/>
              <a:buNone/>
              <a:defRPr/>
            </a:pPr>
            <a:r>
              <a:rPr lang="en-US" sz="2000" dirty="0" smtClean="0">
                <a:solidFill>
                  <a:srgbClr val="FF0000"/>
                </a:solidFill>
              </a:rPr>
              <a:t>Thursday</a:t>
            </a:r>
            <a:r>
              <a:rPr lang="en-US" sz="2000" dirty="0">
                <a:solidFill>
                  <a:srgbClr val="FF0000"/>
                </a:solidFill>
              </a:rPr>
              <a:t>, </a:t>
            </a:r>
            <a:r>
              <a:rPr lang="en-US" sz="2000" dirty="0" smtClean="0">
                <a:solidFill>
                  <a:srgbClr val="FF0000"/>
                </a:solidFill>
              </a:rPr>
              <a:t>Sept. 25: </a:t>
            </a:r>
            <a:r>
              <a:rPr lang="en-US" sz="2000" dirty="0">
                <a:solidFill>
                  <a:srgbClr val="FF0000"/>
                </a:solidFill>
              </a:rPr>
              <a:t>Make-up administration </a:t>
            </a:r>
            <a:endParaRPr lang="en-US" sz="2000" dirty="0" smtClean="0">
              <a:solidFill>
                <a:srgbClr val="FF0000"/>
              </a:solidFill>
            </a:endParaRPr>
          </a:p>
          <a:p>
            <a:pPr algn="ctr" eaLnBrk="1" hangingPunct="1">
              <a:buFontTx/>
              <a:buNone/>
              <a:defRPr/>
            </a:pPr>
            <a:r>
              <a:rPr lang="en-US" sz="1400" i="1" dirty="0" smtClean="0">
                <a:solidFill>
                  <a:srgbClr val="FF0000"/>
                </a:solidFill>
              </a:rPr>
              <a:t>(for </a:t>
            </a:r>
            <a:r>
              <a:rPr lang="en-US" sz="1400" i="1" dirty="0">
                <a:solidFill>
                  <a:srgbClr val="FF0000"/>
                </a:solidFill>
              </a:rPr>
              <a:t>students unavoidably absent on </a:t>
            </a:r>
            <a:r>
              <a:rPr lang="en-US" sz="1400" i="1" dirty="0" smtClean="0">
                <a:solidFill>
                  <a:srgbClr val="FF0000"/>
                </a:solidFill>
              </a:rPr>
              <a:t>Sept. 24</a:t>
            </a:r>
            <a:r>
              <a:rPr lang="en-US" sz="1400" i="1" baseline="30000" dirty="0" smtClean="0">
                <a:solidFill>
                  <a:srgbClr val="FF0000"/>
                </a:solidFill>
              </a:rPr>
              <a:t>th</a:t>
            </a:r>
            <a:r>
              <a:rPr lang="en-US" sz="1400" i="1" dirty="0" smtClean="0">
                <a:solidFill>
                  <a:srgbClr val="FF0000"/>
                </a:solidFill>
              </a:rPr>
              <a:t> and is a different topic)</a:t>
            </a:r>
            <a:endParaRPr lang="en-US" sz="2000" dirty="0">
              <a:solidFill>
                <a:srgbClr val="FF0000"/>
              </a:solidFill>
            </a:endParaRPr>
          </a:p>
          <a:p>
            <a:pPr algn="ctr" eaLnBrk="1" hangingPunct="1">
              <a:buFontTx/>
              <a:buNone/>
              <a:defRPr/>
            </a:pPr>
            <a:endParaRPr lang="en-US" sz="800" b="1" dirty="0" smtClean="0">
              <a:solidFill>
                <a:schemeClr val="bg2">
                  <a:lumMod val="10000"/>
                </a:schemeClr>
              </a:solidFill>
            </a:endParaRPr>
          </a:p>
          <a:p>
            <a:pPr algn="ctr" eaLnBrk="1" hangingPunct="1">
              <a:buFontTx/>
              <a:buNone/>
              <a:defRPr/>
            </a:pPr>
            <a:r>
              <a:rPr lang="en-US" sz="2000" b="1" dirty="0" smtClean="0">
                <a:solidFill>
                  <a:schemeClr val="bg2">
                    <a:lumMod val="10000"/>
                  </a:schemeClr>
                </a:solidFill>
              </a:rPr>
              <a:t>DOCUMENT </a:t>
            </a:r>
            <a:r>
              <a:rPr lang="en-US" sz="2000" b="1" dirty="0">
                <a:solidFill>
                  <a:schemeClr val="bg2">
                    <a:lumMod val="10000"/>
                  </a:schemeClr>
                </a:solidFill>
              </a:rPr>
              <a:t>DEADLINES</a:t>
            </a:r>
          </a:p>
          <a:p>
            <a:pPr algn="ctr" eaLnBrk="1" hangingPunct="1">
              <a:buFontTx/>
              <a:buNone/>
              <a:defRPr/>
            </a:pPr>
            <a:r>
              <a:rPr lang="en-US" sz="2000" dirty="0" err="1">
                <a:solidFill>
                  <a:schemeClr val="bg2">
                    <a:lumMod val="10000"/>
                  </a:schemeClr>
                </a:solidFill>
              </a:rPr>
              <a:t>Scorable</a:t>
            </a:r>
            <a:r>
              <a:rPr lang="en-US" sz="2000" dirty="0">
                <a:solidFill>
                  <a:schemeClr val="bg2">
                    <a:lumMod val="10000"/>
                  </a:schemeClr>
                </a:solidFill>
              </a:rPr>
              <a:t> @ </a:t>
            </a:r>
            <a:r>
              <a:rPr lang="en-US" sz="2000" b="1" u="sng" dirty="0">
                <a:solidFill>
                  <a:schemeClr val="bg2">
                    <a:lumMod val="10000"/>
                  </a:schemeClr>
                </a:solidFill>
              </a:rPr>
              <a:t>GCA </a:t>
            </a:r>
            <a:r>
              <a:rPr lang="en-US" sz="2000" b="1" u="sng" dirty="0" smtClean="0">
                <a:solidFill>
                  <a:schemeClr val="bg2">
                    <a:lumMod val="10000"/>
                  </a:schemeClr>
                </a:solidFill>
              </a:rPr>
              <a:t>Oct. 1</a:t>
            </a:r>
            <a:r>
              <a:rPr lang="en-US" sz="2000" dirty="0" smtClean="0">
                <a:solidFill>
                  <a:schemeClr val="bg2">
                    <a:lumMod val="10000"/>
                  </a:schemeClr>
                </a:solidFill>
              </a:rPr>
              <a:t>, 2014</a:t>
            </a:r>
            <a:endParaRPr lang="en-US" sz="2000" dirty="0">
              <a:solidFill>
                <a:schemeClr val="bg2">
                  <a:lumMod val="10000"/>
                </a:schemeClr>
              </a:solidFill>
            </a:endParaRPr>
          </a:p>
          <a:p>
            <a:pPr algn="ctr" eaLnBrk="1" hangingPunct="1">
              <a:buFontTx/>
              <a:buNone/>
              <a:defRPr/>
            </a:pPr>
            <a:r>
              <a:rPr lang="en-US" sz="2000" dirty="0" smtClean="0">
                <a:solidFill>
                  <a:schemeClr val="bg2">
                    <a:lumMod val="10000"/>
                  </a:schemeClr>
                </a:solidFill>
              </a:rPr>
              <a:t>Paper </a:t>
            </a:r>
            <a:r>
              <a:rPr lang="en-US" sz="2000" dirty="0">
                <a:solidFill>
                  <a:schemeClr val="bg2">
                    <a:lumMod val="10000"/>
                  </a:schemeClr>
                </a:solidFill>
              </a:rPr>
              <a:t>reports in systems </a:t>
            </a:r>
            <a:r>
              <a:rPr lang="en-US" sz="2000" dirty="0" smtClean="0">
                <a:solidFill>
                  <a:schemeClr val="bg2">
                    <a:lumMod val="10000"/>
                  </a:schemeClr>
                </a:solidFill>
              </a:rPr>
              <a:t>Nov. 17 </a:t>
            </a:r>
            <a:r>
              <a:rPr lang="en-US" sz="2000" dirty="0">
                <a:solidFill>
                  <a:schemeClr val="bg2">
                    <a:lumMod val="10000"/>
                  </a:schemeClr>
                </a:solidFill>
              </a:rPr>
              <a:t>– </a:t>
            </a:r>
            <a:r>
              <a:rPr lang="en-US" sz="2000" dirty="0" smtClean="0">
                <a:solidFill>
                  <a:schemeClr val="bg2">
                    <a:lumMod val="10000"/>
                  </a:schemeClr>
                </a:solidFill>
              </a:rPr>
              <a:t>21 </a:t>
            </a:r>
            <a:r>
              <a:rPr lang="en-US" sz="2000" dirty="0">
                <a:solidFill>
                  <a:schemeClr val="bg2">
                    <a:lumMod val="10000"/>
                  </a:schemeClr>
                </a:solidFill>
              </a:rPr>
              <a:t>, </a:t>
            </a:r>
            <a:r>
              <a:rPr lang="en-US" sz="2000" dirty="0" smtClean="0">
                <a:solidFill>
                  <a:schemeClr val="bg2">
                    <a:lumMod val="10000"/>
                  </a:schemeClr>
                </a:solidFill>
              </a:rPr>
              <a:t>2014</a:t>
            </a:r>
            <a:endParaRPr lang="en-US" sz="2000" dirty="0">
              <a:solidFill>
                <a:schemeClr val="bg2">
                  <a:lumMod val="10000"/>
                </a:schemeClr>
              </a:solidFill>
            </a:endParaRPr>
          </a:p>
          <a:p>
            <a:pPr algn="ctr" eaLnBrk="1" hangingPunct="1">
              <a:buFontTx/>
              <a:buNone/>
              <a:defRPr/>
            </a:pPr>
            <a:endParaRPr lang="en-US" sz="800" b="1" i="1" dirty="0">
              <a:solidFill>
                <a:srgbClr val="7030A0"/>
              </a:solidFill>
            </a:endParaRPr>
          </a:p>
          <a:p>
            <a:pPr algn="ctr" eaLnBrk="1" hangingPunct="1">
              <a:buFontTx/>
              <a:buNone/>
              <a:defRPr/>
            </a:pPr>
            <a:r>
              <a:rPr lang="en-US" sz="1600" b="1" i="1" dirty="0">
                <a:solidFill>
                  <a:srgbClr val="7030A0"/>
                </a:solidFill>
              </a:rPr>
              <a:t>Please note that late return of answer documents can impact scoring of the system and potentially other systems. If one system sends in their answer documents late, it could delay results for the entire state. </a:t>
            </a:r>
          </a:p>
          <a:p>
            <a:pPr eaLnBrk="1" hangingPunct="1">
              <a:buFontTx/>
              <a:buNone/>
              <a:defRPr/>
            </a:pPr>
            <a:endParaRPr lang="en-US" sz="2800" dirty="0" smtClean="0">
              <a:solidFill>
                <a:schemeClr val="bg2">
                  <a:lumMod val="10000"/>
                </a:schemeClr>
              </a:solidFill>
            </a:endParaRPr>
          </a:p>
          <a:p>
            <a:pPr eaLnBrk="1" hangingPunct="1">
              <a:buFontTx/>
              <a:buNone/>
              <a:defRPr/>
            </a:pPr>
            <a:endParaRPr lang="en-US" sz="2800" dirty="0" smtClean="0">
              <a:solidFill>
                <a:schemeClr val="bg2">
                  <a:lumMod val="10000"/>
                </a:schemeClr>
              </a:solidFill>
            </a:endParaRPr>
          </a:p>
        </p:txBody>
      </p:sp>
      <p:sp>
        <p:nvSpPr>
          <p:cNvPr id="4" name="Slide Number Placeholder 3"/>
          <p:cNvSpPr>
            <a:spLocks noGrp="1"/>
          </p:cNvSpPr>
          <p:nvPr>
            <p:ph type="sldNum" sz="quarter" idx="4294967295"/>
          </p:nvPr>
        </p:nvSpPr>
        <p:spPr>
          <a:xfrm>
            <a:off x="6705600" y="6356350"/>
            <a:ext cx="838200" cy="365125"/>
          </a:xfrm>
        </p:spPr>
        <p:txBody>
          <a:bodyPr/>
          <a:lstStyle/>
          <a:p>
            <a:pPr>
              <a:defRPr/>
            </a:pPr>
            <a:fld id="{D1346DC5-032E-48CF-9701-FF7A913F1D0A}" type="slidenum">
              <a:rPr lang="en-US" smtClean="0"/>
              <a:pPr>
                <a:defRPr/>
              </a:pPr>
              <a:t>7</a:t>
            </a:fld>
            <a:endParaRPr lang="en-US" dirty="0"/>
          </a:p>
        </p:txBody>
      </p:sp>
    </p:spTree>
    <p:extLst>
      <p:ext uri="{BB962C8B-B14F-4D97-AF65-F5344CB8AC3E}">
        <p14:creationId xmlns:p14="http://schemas.microsoft.com/office/powerpoint/2010/main" val="255581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304800"/>
            <a:ext cx="8229600" cy="944562"/>
          </a:xfrm>
        </p:spPr>
        <p:txBody>
          <a:bodyPr/>
          <a:lstStyle/>
          <a:p>
            <a:pPr eaLnBrk="1" hangingPunct="1">
              <a:defRPr/>
            </a:pPr>
            <a:r>
              <a:rPr lang="en-US" sz="3200" dirty="0" smtClean="0"/>
              <a:t/>
            </a:r>
            <a:br>
              <a:rPr lang="en-US" sz="3200" dirty="0" smtClean="0"/>
            </a:br>
            <a:r>
              <a:rPr lang="en-US" sz="3200" dirty="0" smtClean="0">
                <a:solidFill>
                  <a:schemeClr val="bg2">
                    <a:lumMod val="10000"/>
                  </a:schemeClr>
                </a:solidFill>
              </a:rPr>
              <a:t>Administration Windows and </a:t>
            </a:r>
            <a:br>
              <a:rPr lang="en-US" sz="3200" dirty="0" smtClean="0">
                <a:solidFill>
                  <a:schemeClr val="bg2">
                    <a:lumMod val="10000"/>
                  </a:schemeClr>
                </a:solidFill>
              </a:rPr>
            </a:br>
            <a:r>
              <a:rPr lang="en-US" sz="3200" dirty="0" smtClean="0">
                <a:solidFill>
                  <a:schemeClr val="bg2">
                    <a:lumMod val="10000"/>
                  </a:schemeClr>
                </a:solidFill>
              </a:rPr>
              <a:t>Deadlines for Answer Documents</a:t>
            </a:r>
            <a:br>
              <a:rPr lang="en-US" sz="3200" dirty="0" smtClean="0">
                <a:solidFill>
                  <a:schemeClr val="bg2">
                    <a:lumMod val="10000"/>
                  </a:schemeClr>
                </a:solidFill>
              </a:rPr>
            </a:br>
            <a:r>
              <a:rPr lang="en-US" sz="3200" dirty="0" smtClean="0">
                <a:solidFill>
                  <a:schemeClr val="bg2">
                    <a:lumMod val="10000"/>
                  </a:schemeClr>
                </a:solidFill>
              </a:rPr>
              <a:t>Spring 2015 GHSWT  </a:t>
            </a:r>
            <a:br>
              <a:rPr lang="en-US" sz="3200" dirty="0" smtClean="0">
                <a:solidFill>
                  <a:schemeClr val="bg2">
                    <a:lumMod val="10000"/>
                  </a:schemeClr>
                </a:solidFill>
              </a:rPr>
            </a:br>
            <a:endParaRPr lang="en-US" sz="3200" dirty="0" smtClean="0">
              <a:solidFill>
                <a:schemeClr val="bg2">
                  <a:lumMod val="10000"/>
                </a:schemeClr>
              </a:solidFill>
            </a:endParaRPr>
          </a:p>
        </p:txBody>
      </p:sp>
      <p:sp>
        <p:nvSpPr>
          <p:cNvPr id="4099" name="Content Placeholder 2"/>
          <p:cNvSpPr>
            <a:spLocks noGrp="1"/>
          </p:cNvSpPr>
          <p:nvPr>
            <p:ph idx="1"/>
          </p:nvPr>
        </p:nvSpPr>
        <p:spPr>
          <a:xfrm>
            <a:off x="-2959" y="1447800"/>
            <a:ext cx="9144000" cy="4525963"/>
          </a:xfrm>
        </p:spPr>
        <p:txBody>
          <a:bodyPr/>
          <a:lstStyle/>
          <a:p>
            <a:pPr algn="ctr" eaLnBrk="1" hangingPunct="1">
              <a:buFontTx/>
              <a:buNone/>
              <a:defRPr/>
            </a:pPr>
            <a:r>
              <a:rPr lang="en-US" sz="2000" dirty="0" smtClean="0"/>
              <a:t>Enrollment </a:t>
            </a:r>
            <a:r>
              <a:rPr lang="en-US" sz="2000" dirty="0"/>
              <a:t>on </a:t>
            </a:r>
            <a:r>
              <a:rPr lang="en-US" sz="2000" dirty="0" err="1" smtClean="0"/>
              <a:t>TestTime</a:t>
            </a:r>
            <a:r>
              <a:rPr lang="en-US" sz="2000" dirty="0" smtClean="0"/>
              <a:t>:  </a:t>
            </a:r>
            <a:r>
              <a:rPr lang="en-US" sz="2000" dirty="0"/>
              <a:t>November </a:t>
            </a:r>
            <a:r>
              <a:rPr lang="en-US" sz="2000" dirty="0" smtClean="0"/>
              <a:t>17-28, 2014 </a:t>
            </a:r>
          </a:p>
          <a:p>
            <a:pPr algn="ctr" eaLnBrk="1" hangingPunct="1">
              <a:buFontTx/>
              <a:buNone/>
              <a:defRPr/>
            </a:pPr>
            <a:r>
              <a:rPr lang="en-US" sz="2000" dirty="0">
                <a:solidFill>
                  <a:schemeClr val="bg2">
                    <a:lumMod val="10000"/>
                  </a:schemeClr>
                </a:solidFill>
              </a:rPr>
              <a:t>Delivery of Materials :  </a:t>
            </a:r>
            <a:r>
              <a:rPr lang="en-US" sz="2000" dirty="0" smtClean="0">
                <a:solidFill>
                  <a:schemeClr val="bg2">
                    <a:lumMod val="10000"/>
                  </a:schemeClr>
                </a:solidFill>
              </a:rPr>
              <a:t>Feb. 10-13, 2015</a:t>
            </a:r>
          </a:p>
          <a:p>
            <a:pPr algn="ctr" eaLnBrk="1" hangingPunct="1">
              <a:buNone/>
              <a:defRPr/>
            </a:pPr>
            <a:r>
              <a:rPr lang="en-US" sz="2000" dirty="0">
                <a:solidFill>
                  <a:schemeClr val="bg2">
                    <a:lumMod val="10000"/>
                  </a:schemeClr>
                </a:solidFill>
              </a:rPr>
              <a:t>Additional Materials may be ordered:  </a:t>
            </a:r>
            <a:r>
              <a:rPr lang="en-US" sz="2000" dirty="0" smtClean="0">
                <a:solidFill>
                  <a:schemeClr val="bg2">
                    <a:lumMod val="10000"/>
                  </a:schemeClr>
                </a:solidFill>
              </a:rPr>
              <a:t>Feb. 10-23, 2015</a:t>
            </a:r>
            <a:endParaRPr lang="en-US" sz="2000" b="1" dirty="0" smtClean="0">
              <a:solidFill>
                <a:schemeClr val="bg2">
                  <a:lumMod val="10000"/>
                </a:schemeClr>
              </a:solidFill>
            </a:endParaRPr>
          </a:p>
          <a:p>
            <a:pPr algn="ctr" eaLnBrk="1" hangingPunct="1">
              <a:buFontTx/>
              <a:buNone/>
              <a:defRPr/>
            </a:pPr>
            <a:r>
              <a:rPr lang="en-US" sz="2000" b="1" dirty="0" smtClean="0">
                <a:solidFill>
                  <a:srgbClr val="FF0000"/>
                </a:solidFill>
              </a:rPr>
              <a:t>Testing Dates:</a:t>
            </a:r>
          </a:p>
          <a:p>
            <a:pPr algn="ctr" eaLnBrk="1" hangingPunct="1">
              <a:buFontTx/>
              <a:buNone/>
              <a:defRPr/>
            </a:pPr>
            <a:r>
              <a:rPr lang="en-US" sz="2000" b="1" dirty="0" smtClean="0">
                <a:solidFill>
                  <a:srgbClr val="FF0000"/>
                </a:solidFill>
              </a:rPr>
              <a:t>   </a:t>
            </a:r>
            <a:r>
              <a:rPr lang="en-US" sz="2000" dirty="0" smtClean="0">
                <a:solidFill>
                  <a:srgbClr val="FF0000"/>
                </a:solidFill>
              </a:rPr>
              <a:t>Wednesday</a:t>
            </a:r>
            <a:r>
              <a:rPr lang="en-US" sz="2000" dirty="0">
                <a:solidFill>
                  <a:srgbClr val="FF0000"/>
                </a:solidFill>
              </a:rPr>
              <a:t>, </a:t>
            </a:r>
            <a:r>
              <a:rPr lang="en-US" sz="2000" dirty="0" smtClean="0">
                <a:solidFill>
                  <a:srgbClr val="FF0000"/>
                </a:solidFill>
              </a:rPr>
              <a:t>Feb. 25:  </a:t>
            </a:r>
            <a:r>
              <a:rPr lang="en-US" sz="2000" dirty="0">
                <a:solidFill>
                  <a:srgbClr val="FF0000"/>
                </a:solidFill>
              </a:rPr>
              <a:t>Main administration</a:t>
            </a:r>
          </a:p>
          <a:p>
            <a:pPr algn="ctr" eaLnBrk="1" hangingPunct="1">
              <a:buFontTx/>
              <a:buNone/>
              <a:defRPr/>
            </a:pPr>
            <a:endParaRPr lang="en-US" sz="800" dirty="0" smtClean="0">
              <a:solidFill>
                <a:srgbClr val="FF0000"/>
              </a:solidFill>
            </a:endParaRPr>
          </a:p>
          <a:p>
            <a:pPr algn="ctr" eaLnBrk="1" hangingPunct="1">
              <a:buFontTx/>
              <a:buNone/>
              <a:defRPr/>
            </a:pPr>
            <a:r>
              <a:rPr lang="en-US" sz="2000" dirty="0" smtClean="0">
                <a:solidFill>
                  <a:srgbClr val="FF0000"/>
                </a:solidFill>
              </a:rPr>
              <a:t>Thursday</a:t>
            </a:r>
            <a:r>
              <a:rPr lang="en-US" sz="2000" dirty="0">
                <a:solidFill>
                  <a:srgbClr val="FF0000"/>
                </a:solidFill>
              </a:rPr>
              <a:t>, </a:t>
            </a:r>
            <a:r>
              <a:rPr lang="en-US" sz="2000" dirty="0" smtClean="0">
                <a:solidFill>
                  <a:srgbClr val="FF0000"/>
                </a:solidFill>
              </a:rPr>
              <a:t>Feb. 26: </a:t>
            </a:r>
            <a:r>
              <a:rPr lang="en-US" sz="2000" dirty="0">
                <a:solidFill>
                  <a:srgbClr val="FF0000"/>
                </a:solidFill>
              </a:rPr>
              <a:t>Make-up administration </a:t>
            </a:r>
            <a:endParaRPr lang="en-US" sz="2000" dirty="0" smtClean="0">
              <a:solidFill>
                <a:srgbClr val="FF0000"/>
              </a:solidFill>
            </a:endParaRPr>
          </a:p>
          <a:p>
            <a:pPr algn="ctr" eaLnBrk="1" hangingPunct="1">
              <a:buFontTx/>
              <a:buNone/>
              <a:defRPr/>
            </a:pPr>
            <a:r>
              <a:rPr lang="en-US" sz="1400" i="1" dirty="0" smtClean="0">
                <a:solidFill>
                  <a:srgbClr val="FF0000"/>
                </a:solidFill>
              </a:rPr>
              <a:t>(for </a:t>
            </a:r>
            <a:r>
              <a:rPr lang="en-US" sz="1400" i="1" dirty="0">
                <a:solidFill>
                  <a:srgbClr val="FF0000"/>
                </a:solidFill>
              </a:rPr>
              <a:t>students unavoidably absent on </a:t>
            </a:r>
            <a:r>
              <a:rPr lang="en-US" sz="1400" i="1" dirty="0" smtClean="0">
                <a:solidFill>
                  <a:srgbClr val="FF0000"/>
                </a:solidFill>
              </a:rPr>
              <a:t>Feb. 25</a:t>
            </a:r>
            <a:r>
              <a:rPr lang="en-US" sz="1400" i="1" baseline="30000" dirty="0" smtClean="0">
                <a:solidFill>
                  <a:srgbClr val="FF0000"/>
                </a:solidFill>
              </a:rPr>
              <a:t>th</a:t>
            </a:r>
            <a:r>
              <a:rPr lang="en-US" sz="1400" i="1" dirty="0" smtClean="0">
                <a:solidFill>
                  <a:srgbClr val="FF0000"/>
                </a:solidFill>
              </a:rPr>
              <a:t> </a:t>
            </a:r>
            <a:r>
              <a:rPr lang="en-US" sz="1400" i="1" dirty="0">
                <a:solidFill>
                  <a:srgbClr val="FF0000"/>
                </a:solidFill>
              </a:rPr>
              <a:t>and is a different topic) </a:t>
            </a:r>
            <a:endParaRPr lang="en-US" sz="2000" dirty="0">
              <a:solidFill>
                <a:srgbClr val="FF0000"/>
              </a:solidFill>
            </a:endParaRPr>
          </a:p>
          <a:p>
            <a:pPr algn="ctr" eaLnBrk="1" hangingPunct="1">
              <a:buFontTx/>
              <a:buNone/>
              <a:defRPr/>
            </a:pPr>
            <a:endParaRPr lang="en-US" sz="800" b="1" dirty="0" smtClean="0">
              <a:solidFill>
                <a:schemeClr val="bg2">
                  <a:lumMod val="10000"/>
                </a:schemeClr>
              </a:solidFill>
            </a:endParaRPr>
          </a:p>
          <a:p>
            <a:pPr algn="ctr" eaLnBrk="1" hangingPunct="1">
              <a:buFontTx/>
              <a:buNone/>
              <a:defRPr/>
            </a:pPr>
            <a:r>
              <a:rPr lang="en-US" sz="2000" b="1" dirty="0" smtClean="0">
                <a:solidFill>
                  <a:schemeClr val="bg2">
                    <a:lumMod val="10000"/>
                  </a:schemeClr>
                </a:solidFill>
              </a:rPr>
              <a:t>DOCUMENT </a:t>
            </a:r>
            <a:r>
              <a:rPr lang="en-US" sz="2000" b="1" dirty="0">
                <a:solidFill>
                  <a:schemeClr val="bg2">
                    <a:lumMod val="10000"/>
                  </a:schemeClr>
                </a:solidFill>
              </a:rPr>
              <a:t>DEADLINES</a:t>
            </a:r>
          </a:p>
          <a:p>
            <a:pPr algn="ctr" eaLnBrk="1" hangingPunct="1">
              <a:buFontTx/>
              <a:buNone/>
              <a:defRPr/>
            </a:pPr>
            <a:r>
              <a:rPr lang="en-US" sz="2000" dirty="0" err="1">
                <a:solidFill>
                  <a:schemeClr val="bg2">
                    <a:lumMod val="10000"/>
                  </a:schemeClr>
                </a:solidFill>
              </a:rPr>
              <a:t>Scorable</a:t>
            </a:r>
            <a:r>
              <a:rPr lang="en-US" sz="2000" dirty="0">
                <a:solidFill>
                  <a:schemeClr val="bg2">
                    <a:lumMod val="10000"/>
                  </a:schemeClr>
                </a:solidFill>
              </a:rPr>
              <a:t> @ </a:t>
            </a:r>
            <a:r>
              <a:rPr lang="en-US" sz="2000" b="1" u="sng" dirty="0">
                <a:solidFill>
                  <a:schemeClr val="bg2">
                    <a:lumMod val="10000"/>
                  </a:schemeClr>
                </a:solidFill>
              </a:rPr>
              <a:t>GCA </a:t>
            </a:r>
            <a:r>
              <a:rPr lang="en-US" sz="2000" b="1" u="sng" dirty="0" smtClean="0">
                <a:solidFill>
                  <a:schemeClr val="bg2">
                    <a:lumMod val="10000"/>
                  </a:schemeClr>
                </a:solidFill>
              </a:rPr>
              <a:t>March 4</a:t>
            </a:r>
            <a:r>
              <a:rPr lang="en-US" sz="2000" dirty="0" smtClean="0">
                <a:solidFill>
                  <a:schemeClr val="bg2">
                    <a:lumMod val="10000"/>
                  </a:schemeClr>
                </a:solidFill>
              </a:rPr>
              <a:t>, 2015</a:t>
            </a:r>
            <a:endParaRPr lang="en-US" sz="2000" dirty="0">
              <a:solidFill>
                <a:schemeClr val="bg2">
                  <a:lumMod val="10000"/>
                </a:schemeClr>
              </a:solidFill>
            </a:endParaRPr>
          </a:p>
          <a:p>
            <a:pPr algn="ctr" eaLnBrk="1" hangingPunct="1">
              <a:buFontTx/>
              <a:buNone/>
              <a:defRPr/>
            </a:pPr>
            <a:r>
              <a:rPr lang="en-US" sz="2000" dirty="0" smtClean="0">
                <a:solidFill>
                  <a:schemeClr val="bg2">
                    <a:lumMod val="10000"/>
                  </a:schemeClr>
                </a:solidFill>
              </a:rPr>
              <a:t>Paper </a:t>
            </a:r>
            <a:r>
              <a:rPr lang="en-US" sz="2000" dirty="0">
                <a:solidFill>
                  <a:schemeClr val="bg2">
                    <a:lumMod val="10000"/>
                  </a:schemeClr>
                </a:solidFill>
              </a:rPr>
              <a:t>reports in systems </a:t>
            </a:r>
            <a:r>
              <a:rPr lang="en-US" sz="2000" dirty="0" smtClean="0">
                <a:solidFill>
                  <a:schemeClr val="bg2">
                    <a:lumMod val="10000"/>
                  </a:schemeClr>
                </a:solidFill>
              </a:rPr>
              <a:t>April 6-10, 2015</a:t>
            </a:r>
          </a:p>
          <a:p>
            <a:pPr algn="ctr" eaLnBrk="1" hangingPunct="1">
              <a:buFontTx/>
              <a:buNone/>
              <a:defRPr/>
            </a:pPr>
            <a:endParaRPr lang="en-US" sz="800" b="1" i="1" dirty="0">
              <a:solidFill>
                <a:srgbClr val="7030A0"/>
              </a:solidFill>
            </a:endParaRPr>
          </a:p>
          <a:p>
            <a:pPr algn="ctr" eaLnBrk="1" hangingPunct="1">
              <a:buFontTx/>
              <a:buNone/>
              <a:defRPr/>
            </a:pPr>
            <a:r>
              <a:rPr lang="en-US" sz="1600" b="1" i="1" dirty="0">
                <a:solidFill>
                  <a:srgbClr val="7030A0"/>
                </a:solidFill>
              </a:rPr>
              <a:t>Please note that late return of answer documents can impact scoring of the system and potentially other systems. If one system sends in their answer documents late, it could delay results for the entire state. </a:t>
            </a:r>
          </a:p>
          <a:p>
            <a:pPr eaLnBrk="1" hangingPunct="1">
              <a:buFontTx/>
              <a:buNone/>
              <a:defRPr/>
            </a:pPr>
            <a:endParaRPr lang="en-US" sz="2800" dirty="0" smtClean="0">
              <a:solidFill>
                <a:schemeClr val="bg2">
                  <a:lumMod val="10000"/>
                </a:schemeClr>
              </a:solidFill>
            </a:endParaRPr>
          </a:p>
          <a:p>
            <a:pPr eaLnBrk="1" hangingPunct="1">
              <a:buFontTx/>
              <a:buNone/>
              <a:defRPr/>
            </a:pPr>
            <a:endParaRPr lang="en-US" sz="2800" dirty="0" smtClean="0">
              <a:solidFill>
                <a:schemeClr val="bg2">
                  <a:lumMod val="10000"/>
                </a:schemeClr>
              </a:solidFill>
            </a:endParaRPr>
          </a:p>
        </p:txBody>
      </p:sp>
      <p:sp>
        <p:nvSpPr>
          <p:cNvPr id="4" name="Slide Number Placeholder 3"/>
          <p:cNvSpPr>
            <a:spLocks noGrp="1"/>
          </p:cNvSpPr>
          <p:nvPr>
            <p:ph type="sldNum" sz="quarter" idx="4294967295"/>
          </p:nvPr>
        </p:nvSpPr>
        <p:spPr>
          <a:xfrm>
            <a:off x="6705600" y="6356350"/>
            <a:ext cx="838200" cy="365125"/>
          </a:xfrm>
        </p:spPr>
        <p:txBody>
          <a:bodyPr/>
          <a:lstStyle/>
          <a:p>
            <a:pPr>
              <a:defRPr/>
            </a:pPr>
            <a:fld id="{D1346DC5-032E-48CF-9701-FF7A913F1D0A}" type="slidenum">
              <a:rPr lang="en-US" smtClean="0"/>
              <a:pPr>
                <a:defRPr/>
              </a:pPr>
              <a:t>8</a:t>
            </a:fld>
            <a:endParaRPr lang="en-US" dirty="0"/>
          </a:p>
        </p:txBody>
      </p:sp>
    </p:spTree>
    <p:extLst>
      <p:ext uri="{BB962C8B-B14F-4D97-AF65-F5344CB8AC3E}">
        <p14:creationId xmlns:p14="http://schemas.microsoft.com/office/powerpoint/2010/main" val="968738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304800"/>
            <a:ext cx="8229600" cy="944562"/>
          </a:xfrm>
        </p:spPr>
        <p:txBody>
          <a:bodyPr/>
          <a:lstStyle/>
          <a:p>
            <a:pPr eaLnBrk="1" hangingPunct="1">
              <a:defRPr/>
            </a:pPr>
            <a:r>
              <a:rPr lang="en-US" sz="3200" dirty="0" smtClean="0"/>
              <a:t/>
            </a:r>
            <a:br>
              <a:rPr lang="en-US" sz="3200" dirty="0" smtClean="0"/>
            </a:br>
            <a:r>
              <a:rPr lang="en-US" sz="3200" dirty="0" smtClean="0">
                <a:solidFill>
                  <a:schemeClr val="bg2">
                    <a:lumMod val="10000"/>
                  </a:schemeClr>
                </a:solidFill>
              </a:rPr>
              <a:t>Administration Windows and </a:t>
            </a:r>
            <a:br>
              <a:rPr lang="en-US" sz="3200" dirty="0" smtClean="0">
                <a:solidFill>
                  <a:schemeClr val="bg2">
                    <a:lumMod val="10000"/>
                  </a:schemeClr>
                </a:solidFill>
              </a:rPr>
            </a:br>
            <a:r>
              <a:rPr lang="en-US" sz="3200" dirty="0" smtClean="0">
                <a:solidFill>
                  <a:schemeClr val="bg2">
                    <a:lumMod val="10000"/>
                  </a:schemeClr>
                </a:solidFill>
              </a:rPr>
              <a:t>Deadlines for Answer Documents</a:t>
            </a:r>
            <a:br>
              <a:rPr lang="en-US" sz="3200" dirty="0" smtClean="0">
                <a:solidFill>
                  <a:schemeClr val="bg2">
                    <a:lumMod val="10000"/>
                  </a:schemeClr>
                </a:solidFill>
              </a:rPr>
            </a:br>
            <a:r>
              <a:rPr lang="en-US" sz="3200" dirty="0" smtClean="0">
                <a:solidFill>
                  <a:schemeClr val="bg2">
                    <a:lumMod val="10000"/>
                  </a:schemeClr>
                </a:solidFill>
              </a:rPr>
              <a:t>Summer 2015 GHSWT  </a:t>
            </a:r>
            <a:br>
              <a:rPr lang="en-US" sz="3200" dirty="0" smtClean="0">
                <a:solidFill>
                  <a:schemeClr val="bg2">
                    <a:lumMod val="10000"/>
                  </a:schemeClr>
                </a:solidFill>
              </a:rPr>
            </a:br>
            <a:endParaRPr lang="en-US" sz="3200" dirty="0" smtClean="0">
              <a:solidFill>
                <a:schemeClr val="bg2">
                  <a:lumMod val="10000"/>
                </a:schemeClr>
              </a:solidFill>
            </a:endParaRPr>
          </a:p>
        </p:txBody>
      </p:sp>
      <p:sp>
        <p:nvSpPr>
          <p:cNvPr id="4099" name="Content Placeholder 2"/>
          <p:cNvSpPr>
            <a:spLocks noGrp="1"/>
          </p:cNvSpPr>
          <p:nvPr>
            <p:ph idx="1"/>
          </p:nvPr>
        </p:nvSpPr>
        <p:spPr>
          <a:xfrm>
            <a:off x="0" y="1600200"/>
            <a:ext cx="9144000" cy="4525963"/>
          </a:xfrm>
        </p:spPr>
        <p:txBody>
          <a:bodyPr/>
          <a:lstStyle/>
          <a:p>
            <a:pPr algn="ctr" eaLnBrk="1" hangingPunct="1">
              <a:buFontTx/>
              <a:buNone/>
              <a:defRPr/>
            </a:pPr>
            <a:r>
              <a:rPr lang="en-US" sz="2000" dirty="0" smtClean="0"/>
              <a:t>Enrollment </a:t>
            </a:r>
            <a:r>
              <a:rPr lang="en-US" sz="2000" dirty="0"/>
              <a:t>on </a:t>
            </a:r>
            <a:r>
              <a:rPr lang="en-US" sz="2000" dirty="0" err="1" smtClean="0"/>
              <a:t>TestTime</a:t>
            </a:r>
            <a:r>
              <a:rPr lang="en-US" sz="2000" dirty="0" smtClean="0"/>
              <a:t>:  </a:t>
            </a:r>
            <a:r>
              <a:rPr lang="en-US" sz="2000" dirty="0"/>
              <a:t>April </a:t>
            </a:r>
            <a:r>
              <a:rPr lang="en-US" sz="2000" dirty="0" smtClean="0"/>
              <a:t>13-24, 2015 </a:t>
            </a:r>
          </a:p>
          <a:p>
            <a:pPr algn="ctr" eaLnBrk="1" hangingPunct="1">
              <a:buFontTx/>
              <a:buNone/>
              <a:defRPr/>
            </a:pPr>
            <a:r>
              <a:rPr lang="en-US" sz="2000" dirty="0">
                <a:solidFill>
                  <a:schemeClr val="bg2">
                    <a:lumMod val="10000"/>
                  </a:schemeClr>
                </a:solidFill>
              </a:rPr>
              <a:t>Delivery of Materials :  </a:t>
            </a:r>
            <a:r>
              <a:rPr lang="en-US" sz="2000" dirty="0" smtClean="0">
                <a:solidFill>
                  <a:schemeClr val="bg2">
                    <a:lumMod val="10000"/>
                  </a:schemeClr>
                </a:solidFill>
              </a:rPr>
              <a:t>June 1-5, 2015</a:t>
            </a:r>
          </a:p>
          <a:p>
            <a:pPr algn="ctr" eaLnBrk="1" hangingPunct="1">
              <a:buNone/>
              <a:defRPr/>
            </a:pPr>
            <a:r>
              <a:rPr lang="en-US" sz="2000" dirty="0">
                <a:solidFill>
                  <a:schemeClr val="bg2">
                    <a:lumMod val="10000"/>
                  </a:schemeClr>
                </a:solidFill>
              </a:rPr>
              <a:t>Additional Materials may be ordered:  </a:t>
            </a:r>
            <a:r>
              <a:rPr lang="en-US" sz="2000" dirty="0" smtClean="0">
                <a:solidFill>
                  <a:schemeClr val="bg2">
                    <a:lumMod val="10000"/>
                  </a:schemeClr>
                </a:solidFill>
              </a:rPr>
              <a:t>June 1-15, 2015</a:t>
            </a:r>
            <a:endParaRPr lang="en-US" sz="2000" b="1" dirty="0" smtClean="0">
              <a:solidFill>
                <a:schemeClr val="bg2">
                  <a:lumMod val="10000"/>
                </a:schemeClr>
              </a:solidFill>
            </a:endParaRPr>
          </a:p>
          <a:p>
            <a:pPr algn="ctr" eaLnBrk="1" hangingPunct="1">
              <a:buFontTx/>
              <a:buNone/>
              <a:defRPr/>
            </a:pPr>
            <a:r>
              <a:rPr lang="en-US" sz="2000" b="1" dirty="0" smtClean="0">
                <a:solidFill>
                  <a:srgbClr val="FF0000"/>
                </a:solidFill>
              </a:rPr>
              <a:t>Testing Dates:</a:t>
            </a:r>
          </a:p>
          <a:p>
            <a:pPr algn="ctr" eaLnBrk="1" hangingPunct="1">
              <a:buFontTx/>
              <a:buNone/>
              <a:defRPr/>
            </a:pPr>
            <a:r>
              <a:rPr lang="en-US" sz="2000" b="1" dirty="0" smtClean="0">
                <a:solidFill>
                  <a:srgbClr val="FF0000"/>
                </a:solidFill>
              </a:rPr>
              <a:t>   </a:t>
            </a:r>
            <a:r>
              <a:rPr lang="en-US" sz="2400" b="1" dirty="0" smtClean="0">
                <a:solidFill>
                  <a:srgbClr val="00B050"/>
                </a:solidFill>
              </a:rPr>
              <a:t>EARLIER DATE:  </a:t>
            </a:r>
            <a:r>
              <a:rPr lang="en-US" sz="2000" dirty="0" smtClean="0">
                <a:solidFill>
                  <a:srgbClr val="FF0000"/>
                </a:solidFill>
              </a:rPr>
              <a:t>Wednesday</a:t>
            </a:r>
            <a:r>
              <a:rPr lang="en-US" sz="2000" dirty="0">
                <a:solidFill>
                  <a:srgbClr val="FF0000"/>
                </a:solidFill>
              </a:rPr>
              <a:t>, </a:t>
            </a:r>
            <a:r>
              <a:rPr lang="en-US" sz="2000" b="1" dirty="0" smtClean="0">
                <a:solidFill>
                  <a:srgbClr val="FF0000"/>
                </a:solidFill>
              </a:rPr>
              <a:t>June 17</a:t>
            </a:r>
            <a:r>
              <a:rPr lang="en-US" sz="2000" dirty="0" smtClean="0">
                <a:solidFill>
                  <a:srgbClr val="FF0000"/>
                </a:solidFill>
              </a:rPr>
              <a:t>:  </a:t>
            </a:r>
            <a:r>
              <a:rPr lang="en-US" sz="2000" dirty="0">
                <a:solidFill>
                  <a:srgbClr val="FF0000"/>
                </a:solidFill>
              </a:rPr>
              <a:t>Main administration</a:t>
            </a:r>
          </a:p>
          <a:p>
            <a:pPr algn="ctr" eaLnBrk="1" hangingPunct="1">
              <a:buFontTx/>
              <a:buNone/>
              <a:defRPr/>
            </a:pPr>
            <a:endParaRPr lang="en-US" sz="800" dirty="0" smtClean="0">
              <a:solidFill>
                <a:srgbClr val="FF0000"/>
              </a:solidFill>
            </a:endParaRPr>
          </a:p>
          <a:p>
            <a:pPr algn="ctr" eaLnBrk="1" hangingPunct="1">
              <a:buFontTx/>
              <a:buNone/>
              <a:defRPr/>
            </a:pPr>
            <a:r>
              <a:rPr lang="en-US" sz="2000" dirty="0" smtClean="0">
                <a:solidFill>
                  <a:srgbClr val="FF0000"/>
                </a:solidFill>
              </a:rPr>
              <a:t>There is </a:t>
            </a:r>
            <a:r>
              <a:rPr lang="en-US" sz="2000" b="1" u="sng" dirty="0" smtClean="0">
                <a:solidFill>
                  <a:srgbClr val="FF0000"/>
                </a:solidFill>
              </a:rPr>
              <a:t>NO Make-up</a:t>
            </a:r>
            <a:r>
              <a:rPr lang="en-US" sz="2000" b="1" dirty="0" smtClean="0">
                <a:solidFill>
                  <a:srgbClr val="FF0000"/>
                </a:solidFill>
              </a:rPr>
              <a:t> </a:t>
            </a:r>
            <a:r>
              <a:rPr lang="en-US" sz="2000" dirty="0" smtClean="0">
                <a:solidFill>
                  <a:srgbClr val="FF0000"/>
                </a:solidFill>
              </a:rPr>
              <a:t>administration</a:t>
            </a:r>
            <a:endParaRPr lang="en-US" sz="2000" dirty="0">
              <a:solidFill>
                <a:srgbClr val="FF0000"/>
              </a:solidFill>
            </a:endParaRPr>
          </a:p>
          <a:p>
            <a:pPr algn="ctr" eaLnBrk="1" hangingPunct="1">
              <a:buFontTx/>
              <a:buNone/>
              <a:defRPr/>
            </a:pPr>
            <a:endParaRPr lang="en-US" sz="800" b="1" dirty="0" smtClean="0">
              <a:solidFill>
                <a:schemeClr val="bg2">
                  <a:lumMod val="10000"/>
                </a:schemeClr>
              </a:solidFill>
            </a:endParaRPr>
          </a:p>
          <a:p>
            <a:pPr algn="ctr" eaLnBrk="1" hangingPunct="1">
              <a:buFontTx/>
              <a:buNone/>
              <a:defRPr/>
            </a:pPr>
            <a:r>
              <a:rPr lang="en-US" sz="2000" b="1" dirty="0" smtClean="0">
                <a:solidFill>
                  <a:schemeClr val="bg2">
                    <a:lumMod val="10000"/>
                  </a:schemeClr>
                </a:solidFill>
              </a:rPr>
              <a:t>DOCUMENT </a:t>
            </a:r>
            <a:r>
              <a:rPr lang="en-US" sz="2000" b="1" dirty="0">
                <a:solidFill>
                  <a:schemeClr val="bg2">
                    <a:lumMod val="10000"/>
                  </a:schemeClr>
                </a:solidFill>
              </a:rPr>
              <a:t>DEADLINES</a:t>
            </a:r>
          </a:p>
          <a:p>
            <a:pPr algn="ctr" eaLnBrk="1" hangingPunct="1">
              <a:buFontTx/>
              <a:buNone/>
              <a:defRPr/>
            </a:pPr>
            <a:r>
              <a:rPr lang="en-US" sz="2000" dirty="0" err="1">
                <a:solidFill>
                  <a:schemeClr val="bg2">
                    <a:lumMod val="10000"/>
                  </a:schemeClr>
                </a:solidFill>
              </a:rPr>
              <a:t>Scorable</a:t>
            </a:r>
            <a:r>
              <a:rPr lang="en-US" sz="2000" dirty="0">
                <a:solidFill>
                  <a:schemeClr val="bg2">
                    <a:lumMod val="10000"/>
                  </a:schemeClr>
                </a:solidFill>
              </a:rPr>
              <a:t> @ </a:t>
            </a:r>
            <a:r>
              <a:rPr lang="en-US" sz="2000" b="1" u="sng" dirty="0">
                <a:solidFill>
                  <a:schemeClr val="bg2">
                    <a:lumMod val="10000"/>
                  </a:schemeClr>
                </a:solidFill>
              </a:rPr>
              <a:t>GCA </a:t>
            </a:r>
            <a:r>
              <a:rPr lang="en-US" sz="2000" b="1" u="sng" dirty="0" smtClean="0">
                <a:solidFill>
                  <a:schemeClr val="bg2">
                    <a:lumMod val="10000"/>
                  </a:schemeClr>
                </a:solidFill>
              </a:rPr>
              <a:t>June 23</a:t>
            </a:r>
            <a:r>
              <a:rPr lang="en-US" sz="2000" dirty="0" smtClean="0">
                <a:solidFill>
                  <a:schemeClr val="bg2">
                    <a:lumMod val="10000"/>
                  </a:schemeClr>
                </a:solidFill>
              </a:rPr>
              <a:t>, 2015</a:t>
            </a:r>
            <a:endParaRPr lang="en-US" sz="2000" dirty="0">
              <a:solidFill>
                <a:schemeClr val="bg2">
                  <a:lumMod val="10000"/>
                </a:schemeClr>
              </a:solidFill>
            </a:endParaRPr>
          </a:p>
          <a:p>
            <a:pPr algn="ctr" eaLnBrk="1" hangingPunct="1">
              <a:buFontTx/>
              <a:buNone/>
              <a:defRPr/>
            </a:pPr>
            <a:r>
              <a:rPr lang="en-US" sz="2000" dirty="0" smtClean="0">
                <a:solidFill>
                  <a:schemeClr val="bg2">
                    <a:lumMod val="10000"/>
                  </a:schemeClr>
                </a:solidFill>
              </a:rPr>
              <a:t>Paper </a:t>
            </a:r>
            <a:r>
              <a:rPr lang="en-US" sz="2000" dirty="0">
                <a:solidFill>
                  <a:schemeClr val="bg2">
                    <a:lumMod val="10000"/>
                  </a:schemeClr>
                </a:solidFill>
              </a:rPr>
              <a:t>reports in systems </a:t>
            </a:r>
            <a:r>
              <a:rPr lang="en-US" sz="2000" dirty="0" smtClean="0">
                <a:solidFill>
                  <a:schemeClr val="bg2">
                    <a:lumMod val="10000"/>
                  </a:schemeClr>
                </a:solidFill>
              </a:rPr>
              <a:t>July 13-17, 2015</a:t>
            </a:r>
            <a:endParaRPr lang="en-US" sz="2000" dirty="0">
              <a:solidFill>
                <a:schemeClr val="bg2">
                  <a:lumMod val="10000"/>
                </a:schemeClr>
              </a:solidFill>
            </a:endParaRPr>
          </a:p>
          <a:p>
            <a:pPr algn="ctr" eaLnBrk="1" hangingPunct="1">
              <a:buFontTx/>
              <a:buNone/>
              <a:defRPr/>
            </a:pPr>
            <a:endParaRPr lang="en-US" sz="800" b="1" i="1" dirty="0">
              <a:solidFill>
                <a:srgbClr val="7030A0"/>
              </a:solidFill>
            </a:endParaRPr>
          </a:p>
          <a:p>
            <a:pPr algn="ctr" eaLnBrk="1" hangingPunct="1">
              <a:buFontTx/>
              <a:buNone/>
              <a:defRPr/>
            </a:pPr>
            <a:r>
              <a:rPr lang="en-US" sz="1600" b="1" i="1" dirty="0">
                <a:solidFill>
                  <a:srgbClr val="7030A0"/>
                </a:solidFill>
              </a:rPr>
              <a:t>Please note that late return of answer documents can impact scoring of the system and potentially other systems. If one system sends in their answer documents late, it could delay results for the entire state. </a:t>
            </a:r>
          </a:p>
          <a:p>
            <a:pPr eaLnBrk="1" hangingPunct="1">
              <a:buFontTx/>
              <a:buNone/>
              <a:defRPr/>
            </a:pPr>
            <a:endParaRPr lang="en-US" sz="2800" dirty="0" smtClean="0">
              <a:solidFill>
                <a:schemeClr val="bg2">
                  <a:lumMod val="10000"/>
                </a:schemeClr>
              </a:solidFill>
            </a:endParaRPr>
          </a:p>
          <a:p>
            <a:pPr eaLnBrk="1" hangingPunct="1">
              <a:buFontTx/>
              <a:buNone/>
              <a:defRPr/>
            </a:pPr>
            <a:endParaRPr lang="en-US" sz="2800" dirty="0" smtClean="0">
              <a:solidFill>
                <a:schemeClr val="bg2">
                  <a:lumMod val="10000"/>
                </a:schemeClr>
              </a:solidFill>
            </a:endParaRPr>
          </a:p>
        </p:txBody>
      </p:sp>
      <p:sp>
        <p:nvSpPr>
          <p:cNvPr id="4" name="Slide Number Placeholder 3"/>
          <p:cNvSpPr>
            <a:spLocks noGrp="1"/>
          </p:cNvSpPr>
          <p:nvPr>
            <p:ph type="sldNum" sz="quarter" idx="4294967295"/>
          </p:nvPr>
        </p:nvSpPr>
        <p:spPr>
          <a:xfrm>
            <a:off x="6705600" y="6356350"/>
            <a:ext cx="838200" cy="365125"/>
          </a:xfrm>
        </p:spPr>
        <p:txBody>
          <a:bodyPr/>
          <a:lstStyle/>
          <a:p>
            <a:pPr>
              <a:defRPr/>
            </a:pPr>
            <a:fld id="{D1346DC5-032E-48CF-9701-FF7A913F1D0A}" type="slidenum">
              <a:rPr lang="en-US" smtClean="0"/>
              <a:pPr>
                <a:defRPr/>
              </a:pPr>
              <a:t>9</a:t>
            </a:fld>
            <a:endParaRPr lang="en-US" dirty="0"/>
          </a:p>
        </p:txBody>
      </p:sp>
    </p:spTree>
    <p:extLst>
      <p:ext uri="{BB962C8B-B14F-4D97-AF65-F5344CB8AC3E}">
        <p14:creationId xmlns:p14="http://schemas.microsoft.com/office/powerpoint/2010/main" val="968738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098012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age_x0020_SubHeader xmlns="20a672bb-8554-40ed-8ef6-17ff2403b73b" xsi:nil="true"/>
    <PublishingStartDate xmlns="http://schemas.microsoft.com/sharepoint/v3" xsi:nil="true"/>
    <PublishingExpirationDate xmlns="http://schemas.microsoft.com/sharepoint/v3" xsi:nil="true"/>
    <TaxCatchAll xmlns="1d496aed-39d0-4758-b3cf-4e4773287716"/>
    <Page xmlns="20a672bb-8554-40ed-8ef6-17ff2403b73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EFB4BD-72A6-42DF-9133-4832A5421368}"/>
</file>

<file path=customXml/itemProps2.xml><?xml version="1.0" encoding="utf-8"?>
<ds:datastoreItem xmlns:ds="http://schemas.openxmlformats.org/officeDocument/2006/customXml" ds:itemID="{8D09DAD8-90C3-4A32-B7A0-DDF07C5C38D3}"/>
</file>

<file path=customXml/itemProps3.xml><?xml version="1.0" encoding="utf-8"?>
<ds:datastoreItem xmlns:ds="http://schemas.openxmlformats.org/officeDocument/2006/customXml" ds:itemID="{0DDBE0B2-8F7B-4DF9-B568-0DC652A4D2C5}"/>
</file>

<file path=docProps/app.xml><?xml version="1.0" encoding="utf-8"?>
<Properties xmlns="http://schemas.openxmlformats.org/officeDocument/2006/extended-properties" xmlns:vt="http://schemas.openxmlformats.org/officeDocument/2006/docPropsVTypes">
  <Template>~0980123</Template>
  <TotalTime>2531</TotalTime>
  <Words>4643</Words>
  <Application>Microsoft Office PowerPoint</Application>
  <PresentationFormat>On-screen Show (4:3)</PresentationFormat>
  <Paragraphs>537</Paragraphs>
  <Slides>60</Slides>
  <Notes>13</Notes>
  <HiddenSlides>2</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~0980123</vt:lpstr>
      <vt:lpstr> Fall 2014 Pre-Administration Webinar Georgia High School Writing Test  September 3 &amp; 4, 2014  Recorded Session 9/3/14 Link        Recorded Session 9/4/14 Link  Wednesday, September 24, 2014, Main Administration Thursday, September 25, 2014, Make-up Administration </vt:lpstr>
      <vt:lpstr>Rule Amendment:  160-3-1-.07 Testing Programs – Student Assessment Adopted:  August 21, 2014</vt:lpstr>
      <vt:lpstr>Georgia High School Writing Test (GHSWT)</vt:lpstr>
      <vt:lpstr>GHSWT:  2014-2015</vt:lpstr>
      <vt:lpstr>GHSWT: 2014-2015</vt:lpstr>
      <vt:lpstr>GHSWT – 2014-2015</vt:lpstr>
      <vt:lpstr> Administration Windows and  Deadlines for Answer Documents Fall 2014 GHSWT   </vt:lpstr>
      <vt:lpstr> Administration Windows and  Deadlines for Answer Documents Spring 2015 GHSWT   </vt:lpstr>
      <vt:lpstr> Administration Windows and  Deadlines for Answer Documents Summer 2015 GHSWT   </vt:lpstr>
      <vt:lpstr>GHSWT:  2014-2015</vt:lpstr>
      <vt:lpstr>GHSWT:  2014-2015</vt:lpstr>
      <vt:lpstr>Registration Process</vt:lpstr>
      <vt:lpstr>Materials to be Received</vt:lpstr>
      <vt:lpstr>Materials to be Received</vt:lpstr>
      <vt:lpstr>Materials to be Received</vt:lpstr>
      <vt:lpstr>Planning for the GHSWT Administration</vt:lpstr>
      <vt:lpstr>Administration Schedule</vt:lpstr>
      <vt:lpstr>Administration Schedule</vt:lpstr>
      <vt:lpstr>Administration</vt:lpstr>
      <vt:lpstr>Administration</vt:lpstr>
      <vt:lpstr>2014-2015  Answer Document</vt:lpstr>
      <vt:lpstr>Student Directions in  Answer Document</vt:lpstr>
      <vt:lpstr>GHSWT Answer Document </vt:lpstr>
      <vt:lpstr>School Building Answer Sheet Transmittal Form</vt:lpstr>
      <vt:lpstr>Testing Students With Disabilities, 504 Plans, or  EL Test Participation Plans   </vt:lpstr>
      <vt:lpstr>Accommodations</vt:lpstr>
      <vt:lpstr>Accommodations </vt:lpstr>
      <vt:lpstr>Accommodations  </vt:lpstr>
      <vt:lpstr>Accommodations </vt:lpstr>
      <vt:lpstr>Braille Availability</vt:lpstr>
      <vt:lpstr>Word Processor and Enlarged Copies</vt:lpstr>
      <vt:lpstr>Irregularities (IR)</vt:lpstr>
      <vt:lpstr>Some Examples of Irregularities</vt:lpstr>
      <vt:lpstr>Invalidations (INV) </vt:lpstr>
      <vt:lpstr>Reporting Irregularities and Invalidations </vt:lpstr>
      <vt:lpstr>Reporting Irregularities and Invalidations </vt:lpstr>
      <vt:lpstr>Entering IRs into the MyGaDOE Portal</vt:lpstr>
      <vt:lpstr>Entering IRs into the MyGaDOE Portal</vt:lpstr>
      <vt:lpstr>CODE OF ETHICS FOR GEORGIA EDUCATORS </vt:lpstr>
      <vt:lpstr>PSC Testing Standard</vt:lpstr>
      <vt:lpstr>Breach of Professional Ethics Professional Standards Commission</vt:lpstr>
      <vt:lpstr>Characteristics of a Quality Investigation</vt:lpstr>
      <vt:lpstr>Testing Security Requires:</vt:lpstr>
      <vt:lpstr>Test Security Reminders</vt:lpstr>
      <vt:lpstr>Test Security Reminders</vt:lpstr>
      <vt:lpstr>Keys To Test Security</vt:lpstr>
      <vt:lpstr>PLANNING FOR TEST ADMINISTRATION</vt:lpstr>
      <vt:lpstr>PLANNING FOR TEST ADMINISTRATION Roles and Responsibilities</vt:lpstr>
      <vt:lpstr>PowerPoint Presentation</vt:lpstr>
      <vt:lpstr>PowerPoint Presentation</vt:lpstr>
      <vt:lpstr>PowerPoint Presentation</vt:lpstr>
      <vt:lpstr>PowerPoint Presentation</vt:lpstr>
      <vt:lpstr>PLANNING FOR TEST ADMINISTRATION</vt:lpstr>
      <vt:lpstr>Reminders</vt:lpstr>
      <vt:lpstr>Reminders</vt:lpstr>
      <vt:lpstr>Reminders</vt:lpstr>
      <vt:lpstr>Georgia Writing Assessments</vt:lpstr>
      <vt:lpstr>An Effective Assessment Provides Critical Information</vt:lpstr>
      <vt:lpstr>2014-2015 GHSWT Dates</vt:lpstr>
      <vt:lpstr>Contact Information </vt:lpstr>
    </vt:vector>
  </TitlesOfParts>
  <Company>Georgia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Sheila White</dc:creator>
  <cp:lastModifiedBy>Windows User</cp:lastModifiedBy>
  <cp:revision>207</cp:revision>
  <cp:lastPrinted>2014-09-03T12:32:01Z</cp:lastPrinted>
  <dcterms:created xsi:type="dcterms:W3CDTF">2011-03-21T15:55:23Z</dcterms:created>
  <dcterms:modified xsi:type="dcterms:W3CDTF">2014-09-03T20:00:21Z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