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Lst>
  <p:notesMasterIdLst>
    <p:notesMasterId r:id="rId28"/>
  </p:notesMasterIdLst>
  <p:handoutMasterIdLst>
    <p:handoutMasterId r:id="rId29"/>
  </p:handoutMasterIdLst>
  <p:sldIdLst>
    <p:sldId id="474" r:id="rId6"/>
    <p:sldId id="519" r:id="rId7"/>
    <p:sldId id="484" r:id="rId8"/>
    <p:sldId id="507" r:id="rId9"/>
    <p:sldId id="510" r:id="rId10"/>
    <p:sldId id="508" r:id="rId11"/>
    <p:sldId id="505" r:id="rId12"/>
    <p:sldId id="509" r:id="rId13"/>
    <p:sldId id="526" r:id="rId14"/>
    <p:sldId id="513" r:id="rId15"/>
    <p:sldId id="525" r:id="rId16"/>
    <p:sldId id="521" r:id="rId17"/>
    <p:sldId id="523" r:id="rId18"/>
    <p:sldId id="522" r:id="rId19"/>
    <p:sldId id="524" r:id="rId20"/>
    <p:sldId id="512" r:id="rId21"/>
    <p:sldId id="503" r:id="rId22"/>
    <p:sldId id="515" r:id="rId23"/>
    <p:sldId id="516" r:id="rId24"/>
    <p:sldId id="517" r:id="rId25"/>
    <p:sldId id="514" r:id="rId26"/>
    <p:sldId id="520" r:id="rId2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hony Eitel" initials="AE" lastIdx="1" clrIdx="0">
    <p:extLst>
      <p:ext uri="{19B8F6BF-5375-455C-9EA6-DF929625EA0E}">
        <p15:presenceInfo xmlns:p15="http://schemas.microsoft.com/office/powerpoint/2012/main" userId="S-1-5-21-4138756018-1546103158-1358996498-23560" providerId="AD"/>
      </p:ext>
    </p:extLst>
  </p:cmAuthor>
  <p:cmAuthor id="2" name="Melissa Fincher" initials="MF" lastIdx="0" clrIdx="1">
    <p:extLst>
      <p:ext uri="{19B8F6BF-5375-455C-9EA6-DF929625EA0E}">
        <p15:presenceInfo xmlns:p15="http://schemas.microsoft.com/office/powerpoint/2012/main" userId="S-1-5-21-4138756018-1546103158-1358996498-23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2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3460" autoAdjust="0"/>
  </p:normalViewPr>
  <p:slideViewPr>
    <p:cSldViewPr snapToGrid="0">
      <p:cViewPr varScale="1">
        <p:scale>
          <a:sx n="97" d="100"/>
          <a:sy n="97" d="100"/>
        </p:scale>
        <p:origin x="1434" y="78"/>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238" cy="465138"/>
          </a:xfrm>
          <a:prstGeom prst="rect">
            <a:avLst/>
          </a:prstGeom>
        </p:spPr>
        <p:txBody>
          <a:bodyPr vert="horz" lIns="91422" tIns="45710" rIns="91422" bIns="45710" rtlCol="0"/>
          <a:lstStyle>
            <a:lvl1pPr algn="l">
              <a:defRPr sz="1200"/>
            </a:lvl1pPr>
          </a:lstStyle>
          <a:p>
            <a:endParaRPr lang="en-US" dirty="0"/>
          </a:p>
        </p:txBody>
      </p:sp>
      <p:sp>
        <p:nvSpPr>
          <p:cNvPr id="3" name="Date Placeholder 2"/>
          <p:cNvSpPr>
            <a:spLocks noGrp="1"/>
          </p:cNvSpPr>
          <p:nvPr>
            <p:ph type="dt" sz="quarter" idx="1"/>
          </p:nvPr>
        </p:nvSpPr>
        <p:spPr>
          <a:xfrm>
            <a:off x="3978277" y="0"/>
            <a:ext cx="3043238" cy="465138"/>
          </a:xfrm>
          <a:prstGeom prst="rect">
            <a:avLst/>
          </a:prstGeom>
        </p:spPr>
        <p:txBody>
          <a:bodyPr vert="horz" lIns="91422" tIns="45710" rIns="91422" bIns="45710" rtlCol="0"/>
          <a:lstStyle>
            <a:lvl1pPr algn="r">
              <a:defRPr sz="1200"/>
            </a:lvl1pPr>
          </a:lstStyle>
          <a:p>
            <a:fld id="{85AC2DC4-5415-48D6-AAC7-C9E899605623}" type="datetimeFigureOut">
              <a:rPr lang="en-US" smtClean="0"/>
              <a:t>1/12/2017</a:t>
            </a:fld>
            <a:endParaRPr lang="en-US" dirty="0"/>
          </a:p>
        </p:txBody>
      </p:sp>
      <p:sp>
        <p:nvSpPr>
          <p:cNvPr id="4" name="Footer Placeholder 3"/>
          <p:cNvSpPr>
            <a:spLocks noGrp="1"/>
          </p:cNvSpPr>
          <p:nvPr>
            <p:ph type="ftr" sz="quarter" idx="2"/>
          </p:nvPr>
        </p:nvSpPr>
        <p:spPr>
          <a:xfrm>
            <a:off x="2" y="8842377"/>
            <a:ext cx="3043238" cy="465138"/>
          </a:xfrm>
          <a:prstGeom prst="rect">
            <a:avLst/>
          </a:prstGeom>
        </p:spPr>
        <p:txBody>
          <a:bodyPr vert="horz" lIns="91422" tIns="45710" rIns="91422" bIns="4571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7" y="8842377"/>
            <a:ext cx="3043238" cy="465138"/>
          </a:xfrm>
          <a:prstGeom prst="rect">
            <a:avLst/>
          </a:prstGeom>
        </p:spPr>
        <p:txBody>
          <a:bodyPr vert="horz" lIns="91422" tIns="45710" rIns="91422" bIns="45710" rtlCol="0" anchor="b"/>
          <a:lstStyle>
            <a:lvl1pPr algn="r">
              <a:defRPr sz="1200"/>
            </a:lvl1pPr>
          </a:lstStyle>
          <a:p>
            <a:fld id="{AB3999EF-4795-4ED0-819F-48E7174615F5}" type="slidenum">
              <a:rPr lang="en-US" smtClean="0"/>
              <a:t>‹#›</a:t>
            </a:fld>
            <a:endParaRPr lang="en-US" dirty="0"/>
          </a:p>
        </p:txBody>
      </p:sp>
    </p:spTree>
    <p:extLst>
      <p:ext uri="{BB962C8B-B14F-4D97-AF65-F5344CB8AC3E}">
        <p14:creationId xmlns:p14="http://schemas.microsoft.com/office/powerpoint/2010/main" val="2255162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06" tIns="46652" rIns="93306" bIns="46652" rtlCol="0"/>
          <a:lstStyle>
            <a:lvl1pPr algn="l">
              <a:defRPr sz="1200"/>
            </a:lvl1pPr>
          </a:lstStyle>
          <a:p>
            <a:endParaRPr lang="en-US" dirty="0"/>
          </a:p>
        </p:txBody>
      </p:sp>
      <p:sp>
        <p:nvSpPr>
          <p:cNvPr id="3" name="Date Placeholder 2"/>
          <p:cNvSpPr>
            <a:spLocks noGrp="1"/>
          </p:cNvSpPr>
          <p:nvPr>
            <p:ph type="dt" idx="1"/>
          </p:nvPr>
        </p:nvSpPr>
        <p:spPr>
          <a:xfrm>
            <a:off x="3978134" y="0"/>
            <a:ext cx="3043343" cy="465455"/>
          </a:xfrm>
          <a:prstGeom prst="rect">
            <a:avLst/>
          </a:prstGeom>
        </p:spPr>
        <p:txBody>
          <a:bodyPr vert="horz" lIns="93306" tIns="46652" rIns="93306" bIns="46652" rtlCol="0"/>
          <a:lstStyle>
            <a:lvl1pPr algn="r">
              <a:defRPr sz="1200"/>
            </a:lvl1pPr>
          </a:lstStyle>
          <a:p>
            <a:fld id="{D8AB1433-BF8B-45C5-81D6-089F21EECCF9}" type="datetimeFigureOut">
              <a:rPr lang="en-US" smtClean="0"/>
              <a:t>1/12/2017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06" tIns="46652" rIns="93306" bIns="46652" rtlCol="0" anchor="ctr"/>
          <a:lstStyle/>
          <a:p>
            <a:endParaRPr lang="en-US" dirty="0"/>
          </a:p>
        </p:txBody>
      </p:sp>
      <p:sp>
        <p:nvSpPr>
          <p:cNvPr id="5" name="Notes Placeholder 4"/>
          <p:cNvSpPr>
            <a:spLocks noGrp="1"/>
          </p:cNvSpPr>
          <p:nvPr>
            <p:ph type="body" sz="quarter" idx="3"/>
          </p:nvPr>
        </p:nvSpPr>
        <p:spPr>
          <a:xfrm>
            <a:off x="702310" y="4421825"/>
            <a:ext cx="5618480" cy="4189095"/>
          </a:xfrm>
          <a:prstGeom prst="rect">
            <a:avLst/>
          </a:prstGeom>
        </p:spPr>
        <p:txBody>
          <a:bodyPr vert="horz" lIns="93306" tIns="46652" rIns="93306" bIns="466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306" tIns="46652" rIns="93306" bIns="4665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4" y="8842031"/>
            <a:ext cx="3043343" cy="465455"/>
          </a:xfrm>
          <a:prstGeom prst="rect">
            <a:avLst/>
          </a:prstGeom>
        </p:spPr>
        <p:txBody>
          <a:bodyPr vert="horz" lIns="93306" tIns="46652" rIns="93306" bIns="46652" rtlCol="0" anchor="b"/>
          <a:lstStyle>
            <a:lvl1pPr algn="r">
              <a:defRPr sz="1200"/>
            </a:lvl1pPr>
          </a:lstStyle>
          <a:p>
            <a:fld id="{E6530340-F5C0-43BA-9CC1-D63E860F355B}" type="slidenum">
              <a:rPr lang="en-US" smtClean="0"/>
              <a:t>‹#›</a:t>
            </a:fld>
            <a:endParaRPr lang="en-US" dirty="0"/>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4</a:t>
            </a:fld>
            <a:endParaRPr lang="en-US" dirty="0"/>
          </a:p>
        </p:txBody>
      </p:sp>
    </p:spTree>
    <p:extLst>
      <p:ext uri="{BB962C8B-B14F-4D97-AF65-F5344CB8AC3E}">
        <p14:creationId xmlns:p14="http://schemas.microsoft.com/office/powerpoint/2010/main" val="25370401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hyperlink" Target="https://www.gadoe.org/"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E6B3C085-7E90-4143-A748-9EA86515BEEC}" type="datetime1">
              <a:rPr lang="en-US" smtClean="0"/>
              <a:t>1/12/2017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D623E40D-CBF5-4C31-9CDE-351071DC20F2}" type="datetime1">
              <a:rPr lang="en-US" smtClean="0"/>
              <a:t>1/12/2017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E867A62-73AE-4DB9-B354-BEDC30BEC62F}" type="datetime1">
              <a:rPr lang="en-US" smtClean="0"/>
              <a:t>1/12/2017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5126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03983" y="334017"/>
            <a:ext cx="6316630" cy="836706"/>
          </a:xfrm>
        </p:spPr>
        <p:txBody>
          <a:bodyPr>
            <a:normAutofit/>
          </a:bodyPr>
          <a:lstStyle>
            <a:lvl1pPr>
              <a:defRPr sz="2900"/>
            </a:lvl1pPr>
          </a:lstStyle>
          <a:p>
            <a:r>
              <a:rPr lang="en-US" dirty="0"/>
              <a:t>Click to edit Master title style</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7365CB73-4836-4BBC-837A-FE40C681FC2F}" type="datetime1">
              <a:rPr lang="en-US" smtClean="0"/>
              <a:t>1/12/2017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346813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51B2AD9-A2BE-4C57-AE35-39FECAE1A805}" type="datetime1">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1/12/2017</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3E4CEF-BB1E-48C7-AE93-F39F6AA99AD7}" type="slidenum">
              <a:rPr kumimoji="0" lang="en-US"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rPr>
              <a:t>Richard Woods,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rPr>
              <a:t>Georgia’s School Superintendent</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1"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rPr>
              <a:t>“Educating Georgia’s Future”</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hlinkClick r:id="rId4"/>
              </a:rPr>
              <a:t>gadoe.org</a:t>
            </a:r>
            <a:endParaRPr kumimoji="0" lang="en-US" sz="1000" b="1"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425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D35D6D0E-4749-4F06-9E98-F2C8AF36CB8A}" type="datetime1">
              <a:rPr lang="en-US" smtClean="0"/>
              <a:t>1/12/2017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21317CFA-43AE-4229-B7F0-D37E1ADD72E1}" type="datetime1">
              <a:rPr lang="en-US" smtClean="0"/>
              <a:t>1/12/2017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a:t>2014-2015 Georgia Milestones Preliminary State Results </a:t>
            </a:r>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7A7E783-0B25-4739-9A44-EC26DEF71CB3}" type="datetime1">
              <a:rPr lang="en-US" smtClean="0"/>
              <a:t>1/12/2017</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a:t>2014-2015 Georgia Milestones Preliminary State Results </a:t>
            </a:r>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351B76A-77D0-4F25-AC76-4754905F9C75}" type="datetime1">
              <a:rPr lang="en-US" smtClean="0"/>
              <a:t>1/12/2017</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a:t>2014-2015 Georgia Milestones Preliminary State Results </a:t>
            </a:r>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8889CCF7-AE72-4D1C-A72A-F1120000B9F9}" type="datetime1">
              <a:rPr lang="en-US" smtClean="0"/>
              <a:t>1/12/2017</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a:t>2014-2015 Georgia Milestones Preliminary State Results </a:t>
            </a:r>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9AB40AB-DFCE-4841-AB86-40CBCEC0786D}" type="datetime1">
              <a:rPr lang="en-US" smtClean="0"/>
              <a:t>1/12/2017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a:t>2014-2015 Georgia Milestones Preliminary State Results </a:t>
            </a:r>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C98EB319-CA43-41FA-B2E0-8268CCD5C5DB}" type="datetime1">
              <a:rPr lang="en-US" smtClean="0"/>
              <a:t>1/12/2017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a:t>2014-2015 Georgia Milestones Preliminary State Results </a:t>
            </a:r>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s://www.gadoe.or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 Id="rId5" Type="http://schemas.openxmlformats.org/officeDocument/2006/relationships/hyperlink" Target="https://www.gadoe.org/" TargetMode="Externa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4"/>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B607-5E4E-49C0-9B40-F697D3D414AD}" type="datetime1">
              <a:rPr lang="en-US" smtClean="0"/>
              <a:t>1/12/2017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a:t>2014-2015 Georgia Milestones Preliminary State Results </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15"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16"/>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2DA2124-0EB8-4042-8551-29BD99FD6734}" type="datetime1">
              <a:rPr lang="en-US" smtClean="0"/>
              <a:t>1/12/2017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026748095"/>
      </p:ext>
    </p:extLst>
  </p:cSld>
  <p:clrMap bg1="lt1" tx1="dk1" bg2="lt2" tx2="dk2" accent1="accent1" accent2="accent2" accent3="accent3" accent4="accent4" accent5="accent5" accent6="accent6" hlink="hlink" folHlink="folHlink"/>
  <p:sldLayoutIdLst>
    <p:sldLayoutId id="2147483674" r:id="rId1"/>
  </p:sldLayoutIdLst>
  <p:hf sldNum="0" hdr="0" ftr="0" dt="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00FF"/>
                </a:solidFill>
              </a:rPr>
              <a:t>Georgia Assessment Overview and FAQs</a:t>
            </a:r>
          </a:p>
        </p:txBody>
      </p:sp>
      <p:sp>
        <p:nvSpPr>
          <p:cNvPr id="3" name="Subtitle 2"/>
          <p:cNvSpPr>
            <a:spLocks noGrp="1"/>
          </p:cNvSpPr>
          <p:nvPr>
            <p:ph type="subTitle" idx="1"/>
          </p:nvPr>
        </p:nvSpPr>
        <p:spPr>
          <a:xfrm>
            <a:off x="1" y="3611871"/>
            <a:ext cx="9143999" cy="1655762"/>
          </a:xfrm>
        </p:spPr>
        <p:txBody>
          <a:bodyPr/>
          <a:lstStyle/>
          <a:p>
            <a:r>
              <a:rPr lang="en-US" sz="2800" b="1" dirty="0">
                <a:solidFill>
                  <a:srgbClr val="FF0000"/>
                </a:solidFill>
              </a:rPr>
              <a:t>Joint Session of the Senate and House </a:t>
            </a:r>
          </a:p>
          <a:p>
            <a:r>
              <a:rPr lang="en-US" sz="2800" b="1" dirty="0">
                <a:solidFill>
                  <a:srgbClr val="FF0000"/>
                </a:solidFill>
              </a:rPr>
              <a:t>Education Committees</a:t>
            </a:r>
          </a:p>
          <a:p>
            <a:r>
              <a:rPr lang="en-US" dirty="0"/>
              <a:t>January 10, 2017</a:t>
            </a:r>
          </a:p>
        </p:txBody>
      </p:sp>
    </p:spTree>
    <p:extLst>
      <p:ext uri="{BB962C8B-B14F-4D97-AF65-F5344CB8AC3E}">
        <p14:creationId xmlns:p14="http://schemas.microsoft.com/office/powerpoint/2010/main" val="4199621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822" y="266429"/>
            <a:ext cx="6316630" cy="1325563"/>
          </a:xfrm>
        </p:spPr>
        <p:txBody>
          <a:bodyPr>
            <a:normAutofit/>
          </a:bodyPr>
          <a:lstStyle/>
          <a:p>
            <a:r>
              <a:rPr lang="en-US" dirty="0">
                <a:solidFill>
                  <a:srgbClr val="FF3300"/>
                </a:solidFill>
              </a:rPr>
              <a:t>Assessment FAQs</a:t>
            </a:r>
            <a:endParaRPr lang="en-US" dirty="0"/>
          </a:p>
        </p:txBody>
      </p:sp>
      <p:sp>
        <p:nvSpPr>
          <p:cNvPr id="3" name="Content Placeholder 2"/>
          <p:cNvSpPr>
            <a:spLocks noGrp="1"/>
          </p:cNvSpPr>
          <p:nvPr>
            <p:ph idx="1"/>
          </p:nvPr>
        </p:nvSpPr>
        <p:spPr>
          <a:xfrm>
            <a:off x="358175" y="1591992"/>
            <a:ext cx="8382702" cy="4242751"/>
          </a:xfrm>
        </p:spPr>
        <p:txBody>
          <a:bodyPr>
            <a:normAutofit/>
          </a:bodyPr>
          <a:lstStyle/>
          <a:p>
            <a:r>
              <a:rPr lang="en-US" b="1" dirty="0"/>
              <a:t>How many additional tests do local districts give?</a:t>
            </a:r>
          </a:p>
          <a:p>
            <a:pPr lvl="1">
              <a:buFont typeface="Calibri" panose="020F0502020204030204" pitchFamily="34" charset="0"/>
              <a:buChar char="‒"/>
            </a:pPr>
            <a:r>
              <a:rPr lang="en-US" dirty="0"/>
              <a:t>On average, there are 5 tests being administered per district, in addition to those required by the state.</a:t>
            </a:r>
          </a:p>
          <a:p>
            <a:pPr lvl="2"/>
            <a:r>
              <a:rPr lang="en-US" dirty="0" smtClean="0"/>
              <a:t>The </a:t>
            </a:r>
            <a:r>
              <a:rPr lang="en-US" dirty="0"/>
              <a:t>most frequently reported number of additional tests was </a:t>
            </a:r>
            <a:r>
              <a:rPr lang="en-US" dirty="0" smtClean="0"/>
              <a:t>4.</a:t>
            </a:r>
            <a:endParaRPr lang="en-US" dirty="0"/>
          </a:p>
          <a:p>
            <a:pPr lvl="1">
              <a:buFont typeface="Calibri" panose="020F0502020204030204" pitchFamily="34" charset="0"/>
              <a:buChar char="‒"/>
            </a:pPr>
            <a:r>
              <a:rPr lang="en-US" dirty="0"/>
              <a:t>Elementary schools had an average of 2 tests per district.</a:t>
            </a:r>
          </a:p>
          <a:p>
            <a:pPr lvl="1">
              <a:buFont typeface="Calibri" panose="020F0502020204030204" pitchFamily="34" charset="0"/>
              <a:buChar char="‒"/>
            </a:pPr>
            <a:r>
              <a:rPr lang="en-US" dirty="0"/>
              <a:t>Middle schools had an average of 1 test per district.</a:t>
            </a:r>
          </a:p>
          <a:p>
            <a:pPr lvl="1">
              <a:buFont typeface="Calibri" panose="020F0502020204030204" pitchFamily="34" charset="0"/>
              <a:buChar char="‒"/>
            </a:pPr>
            <a:r>
              <a:rPr lang="en-US" dirty="0"/>
              <a:t>High schools had an average of 2 tests per district.</a:t>
            </a:r>
          </a:p>
        </p:txBody>
      </p:sp>
      <p:sp>
        <p:nvSpPr>
          <p:cNvPr id="4" name="TextBox 3"/>
          <p:cNvSpPr txBox="1"/>
          <p:nvPr/>
        </p:nvSpPr>
        <p:spPr>
          <a:xfrm>
            <a:off x="4286865" y="5188887"/>
            <a:ext cx="4660490"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600" dirty="0"/>
              <a:t>Based on a local assessment inventory conducted by </a:t>
            </a:r>
            <a:r>
              <a:rPr lang="en-US" sz="1600" dirty="0" err="1"/>
              <a:t>GaDOE</a:t>
            </a:r>
            <a:r>
              <a:rPr lang="en-US" sz="1600" dirty="0"/>
              <a:t> in Fall 2015 with all districts participating. </a:t>
            </a:r>
          </a:p>
        </p:txBody>
      </p:sp>
      <p:sp>
        <p:nvSpPr>
          <p:cNvPr id="6" name="Slide Number Placeholder 4"/>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10</a:t>
            </a:r>
            <a:endParaRPr lang="en-US" dirty="0"/>
          </a:p>
        </p:txBody>
      </p:sp>
    </p:spTree>
    <p:extLst>
      <p:ext uri="{BB962C8B-B14F-4D97-AF65-F5344CB8AC3E}">
        <p14:creationId xmlns:p14="http://schemas.microsoft.com/office/powerpoint/2010/main" val="1785540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505" y="186531"/>
            <a:ext cx="6316630" cy="1325563"/>
          </a:xfrm>
        </p:spPr>
        <p:txBody>
          <a:bodyPr>
            <a:normAutofit/>
          </a:bodyPr>
          <a:lstStyle/>
          <a:p>
            <a:r>
              <a:rPr lang="en-US" dirty="0">
                <a:solidFill>
                  <a:srgbClr val="FF3300"/>
                </a:solidFill>
              </a:rPr>
              <a:t>Assessment FAQs</a:t>
            </a:r>
            <a:endParaRPr lang="en-US" dirty="0"/>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pPr/>
              <a:t>11</a:t>
            </a:fld>
            <a:endParaRPr lang="en-US" dirty="0"/>
          </a:p>
        </p:txBody>
      </p:sp>
      <p:sp>
        <p:nvSpPr>
          <p:cNvPr id="3" name="Content Placeholder 2"/>
          <p:cNvSpPr>
            <a:spLocks noGrp="1"/>
          </p:cNvSpPr>
          <p:nvPr>
            <p:ph idx="1"/>
          </p:nvPr>
        </p:nvSpPr>
        <p:spPr>
          <a:xfrm>
            <a:off x="294967" y="1561256"/>
            <a:ext cx="8357419" cy="4696772"/>
          </a:xfrm>
        </p:spPr>
        <p:txBody>
          <a:bodyPr>
            <a:normAutofit/>
          </a:bodyPr>
          <a:lstStyle/>
          <a:p>
            <a:r>
              <a:rPr lang="en-US" sz="3000" b="1" dirty="0" smtClean="0"/>
              <a:t>Why was Georgia Milestones needed and developed?</a:t>
            </a:r>
            <a:endParaRPr lang="en-US" sz="3000" b="1" dirty="0"/>
          </a:p>
          <a:p>
            <a:pPr lvl="1">
              <a:buFont typeface="Calibri" panose="020F0502020204030204" pitchFamily="34" charset="0"/>
              <a:buChar char="‒"/>
            </a:pPr>
            <a:r>
              <a:rPr lang="en-US" sz="2600" dirty="0" smtClean="0"/>
              <a:t>The former assessment programs were outdated and did not provide coherent information about the achievement of Georgia’s students.</a:t>
            </a:r>
          </a:p>
          <a:p>
            <a:pPr lvl="1">
              <a:buFont typeface="Calibri" panose="020F0502020204030204" pitchFamily="34" charset="0"/>
              <a:buChar char="‒"/>
            </a:pPr>
            <a:r>
              <a:rPr lang="en-US" sz="2600" dirty="0" smtClean="0"/>
              <a:t>The former testing programs sent discrepant signals about the achievement of Georgia’s students.</a:t>
            </a:r>
          </a:p>
          <a:p>
            <a:pPr marL="457200" lvl="1" indent="0">
              <a:buNone/>
            </a:pPr>
            <a:endParaRPr lang="en-US" sz="2600" dirty="0"/>
          </a:p>
        </p:txBody>
      </p:sp>
      <p:sp>
        <p:nvSpPr>
          <p:cNvPr id="4" name="TextBox 3"/>
          <p:cNvSpPr txBox="1"/>
          <p:nvPr/>
        </p:nvSpPr>
        <p:spPr>
          <a:xfrm>
            <a:off x="397505" y="4407394"/>
            <a:ext cx="3716593"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defRPr/>
            </a:pPr>
            <a:r>
              <a:rPr lang="en-US" sz="1600" b="1" dirty="0">
                <a:solidFill>
                  <a:srgbClr val="FF0000"/>
                </a:solidFill>
              </a:rPr>
              <a:t>2013</a:t>
            </a:r>
          </a:p>
          <a:p>
            <a:pPr>
              <a:defRPr/>
            </a:pPr>
            <a:r>
              <a:rPr lang="en-US" sz="1600" dirty="0"/>
              <a:t>NAEP – Grade 4:  </a:t>
            </a:r>
            <a:r>
              <a:rPr lang="en-US" sz="1600" dirty="0" smtClean="0"/>
              <a:t>34</a:t>
            </a:r>
            <a:r>
              <a:rPr lang="en-US" sz="1600" dirty="0"/>
              <a:t>%  at/above </a:t>
            </a:r>
            <a:r>
              <a:rPr lang="en-US" sz="1600" dirty="0" smtClean="0"/>
              <a:t>proficient</a:t>
            </a:r>
          </a:p>
          <a:p>
            <a:pPr>
              <a:defRPr/>
            </a:pPr>
            <a:r>
              <a:rPr lang="en-US" sz="1600" dirty="0" smtClean="0">
                <a:solidFill>
                  <a:srgbClr val="0000FF"/>
                </a:solidFill>
              </a:rPr>
              <a:t>CRCT </a:t>
            </a:r>
            <a:r>
              <a:rPr lang="en-US" sz="1600" dirty="0">
                <a:solidFill>
                  <a:srgbClr val="0000FF"/>
                </a:solidFill>
              </a:rPr>
              <a:t>– Grade </a:t>
            </a:r>
            <a:r>
              <a:rPr lang="en-US" sz="1600" dirty="0" smtClean="0">
                <a:solidFill>
                  <a:srgbClr val="0000FF"/>
                </a:solidFill>
              </a:rPr>
              <a:t>4:   93</a:t>
            </a:r>
            <a:r>
              <a:rPr lang="en-US" sz="1600" dirty="0">
                <a:solidFill>
                  <a:srgbClr val="0000FF"/>
                </a:solidFill>
              </a:rPr>
              <a:t>%  met/exceeded  </a:t>
            </a:r>
            <a:endParaRPr lang="en-US" sz="1600" b="1" dirty="0">
              <a:solidFill>
                <a:srgbClr val="0000FF"/>
              </a:solidFill>
            </a:endParaRPr>
          </a:p>
        </p:txBody>
      </p:sp>
      <p:sp>
        <p:nvSpPr>
          <p:cNvPr id="7" name="TextBox 6"/>
          <p:cNvSpPr txBox="1"/>
          <p:nvPr/>
        </p:nvSpPr>
        <p:spPr>
          <a:xfrm>
            <a:off x="4423901" y="4407394"/>
            <a:ext cx="4228485"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defRPr/>
            </a:pPr>
            <a:r>
              <a:rPr lang="en-US" sz="1600" b="1" dirty="0">
                <a:solidFill>
                  <a:srgbClr val="FF0000"/>
                </a:solidFill>
              </a:rPr>
              <a:t>2015</a:t>
            </a:r>
          </a:p>
          <a:p>
            <a:pPr>
              <a:defRPr/>
            </a:pPr>
            <a:r>
              <a:rPr lang="en-US" sz="1600" dirty="0"/>
              <a:t>NAEP – Grade 4:  </a:t>
            </a:r>
            <a:r>
              <a:rPr lang="en-US" sz="1600" dirty="0" smtClean="0"/>
              <a:t>    34</a:t>
            </a:r>
            <a:r>
              <a:rPr lang="en-US" sz="1600" dirty="0"/>
              <a:t>%  at/above proficient</a:t>
            </a:r>
          </a:p>
          <a:p>
            <a:pPr>
              <a:defRPr/>
            </a:pPr>
            <a:r>
              <a:rPr lang="en-US" sz="1600" dirty="0">
                <a:solidFill>
                  <a:srgbClr val="00B050"/>
                </a:solidFill>
              </a:rPr>
              <a:t>GM ELA – Grade </a:t>
            </a:r>
            <a:r>
              <a:rPr lang="en-US" sz="1600" dirty="0" smtClean="0">
                <a:solidFill>
                  <a:srgbClr val="00B050"/>
                </a:solidFill>
              </a:rPr>
              <a:t>4:  37</a:t>
            </a:r>
            <a:r>
              <a:rPr lang="en-US" sz="1600" dirty="0">
                <a:solidFill>
                  <a:srgbClr val="00B050"/>
                </a:solidFill>
              </a:rPr>
              <a:t>% </a:t>
            </a:r>
            <a:r>
              <a:rPr lang="en-US" sz="1600" dirty="0" smtClean="0">
                <a:solidFill>
                  <a:srgbClr val="00B050"/>
                </a:solidFill>
              </a:rPr>
              <a:t>proficient/distinguished</a:t>
            </a:r>
            <a:endParaRPr lang="en-US" sz="1600" dirty="0">
              <a:solidFill>
                <a:srgbClr val="00B050"/>
              </a:solidFill>
            </a:endParaRPr>
          </a:p>
        </p:txBody>
      </p:sp>
    </p:spTree>
    <p:extLst>
      <p:ext uri="{BB962C8B-B14F-4D97-AF65-F5344CB8AC3E}">
        <p14:creationId xmlns:p14="http://schemas.microsoft.com/office/powerpoint/2010/main" val="2527035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334017"/>
            <a:ext cx="6316630" cy="1003078"/>
          </a:xfrm>
        </p:spPr>
        <p:txBody>
          <a:bodyPr>
            <a:noAutofit/>
          </a:bodyPr>
          <a:lstStyle/>
          <a:p>
            <a:pPr algn="ctr"/>
            <a:r>
              <a:rPr lang="en-US" sz="3100" dirty="0">
                <a:solidFill>
                  <a:srgbClr val="FF0000"/>
                </a:solidFill>
                <a:latin typeface="Arial Black" panose="020B0A04020102020204" pitchFamily="34" charset="0"/>
              </a:rPr>
              <a:t>Where Does Georgia Stand?</a:t>
            </a:r>
            <a:r>
              <a:rPr lang="en-US" sz="3200" dirty="0">
                <a:solidFill>
                  <a:srgbClr val="FF0000"/>
                </a:solidFill>
                <a:latin typeface="Arial Black" panose="020B0A04020102020204" pitchFamily="34" charset="0"/>
              </a:rPr>
              <a:t/>
            </a:r>
            <a:br>
              <a:rPr lang="en-US" sz="3200" dirty="0">
                <a:solidFill>
                  <a:srgbClr val="FF0000"/>
                </a:solidFill>
                <a:latin typeface="Arial Black" panose="020B0A04020102020204" pitchFamily="34" charset="0"/>
              </a:rPr>
            </a:br>
            <a:r>
              <a:rPr lang="en-US" sz="2800" dirty="0">
                <a:latin typeface="Arial Black" panose="020B0A04020102020204" pitchFamily="34" charset="0"/>
              </a:rPr>
              <a:t>2015 Grade 4 NAEP Reading</a:t>
            </a:r>
            <a:endParaRPr lang="en-US" sz="3200" dirty="0"/>
          </a:p>
        </p:txBody>
      </p:sp>
      <p:sp>
        <p:nvSpPr>
          <p:cNvPr id="6" name="Text Placeholder 6"/>
          <p:cNvSpPr txBox="1">
            <a:spLocks/>
          </p:cNvSpPr>
          <p:nvPr/>
        </p:nvSpPr>
        <p:spPr>
          <a:xfrm>
            <a:off x="177208" y="1637414"/>
            <a:ext cx="2743200" cy="7538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Lower Performing </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(14)</a:t>
            </a:r>
          </a:p>
        </p:txBody>
      </p:sp>
      <p:sp>
        <p:nvSpPr>
          <p:cNvPr id="7" name="Content Placeholder 7"/>
          <p:cNvSpPr>
            <a:spLocks noGrp="1"/>
          </p:cNvSpPr>
          <p:nvPr>
            <p:ph sz="half" idx="2"/>
          </p:nvPr>
        </p:nvSpPr>
        <p:spPr>
          <a:xfrm>
            <a:off x="177208" y="2503304"/>
            <a:ext cx="2743200" cy="3684588"/>
          </a:xfrm>
        </p:spPr>
        <p:style>
          <a:lnRef idx="2">
            <a:schemeClr val="accent2"/>
          </a:lnRef>
          <a:fillRef idx="1">
            <a:schemeClr val="lt1"/>
          </a:fillRef>
          <a:effectRef idx="0">
            <a:schemeClr val="accent2"/>
          </a:effectRef>
          <a:fontRef idx="minor">
            <a:schemeClr val="dk1"/>
          </a:fontRef>
        </p:style>
        <p:txBody>
          <a:bodyPr anchor="t">
            <a:noAutofit/>
          </a:bodyPr>
          <a:lstStyle/>
          <a:p>
            <a:pPr marL="0" indent="0" fontAlgn="t">
              <a:lnSpc>
                <a:spcPct val="110000"/>
              </a:lnSpc>
              <a:spcBef>
                <a:spcPts val="0"/>
              </a:spcBef>
              <a:buNone/>
            </a:pPr>
            <a:r>
              <a:rPr lang="en-US" sz="1400" dirty="0">
                <a:solidFill>
                  <a:schemeClr val="tx1"/>
                </a:solidFill>
              </a:rPr>
              <a:t>Arkansas</a:t>
            </a:r>
          </a:p>
          <a:p>
            <a:pPr fontAlgn="t">
              <a:lnSpc>
                <a:spcPct val="110000"/>
              </a:lnSpc>
            </a:pPr>
            <a:r>
              <a:rPr lang="en-US" sz="1400" dirty="0">
                <a:solidFill>
                  <a:schemeClr val="tx1"/>
                </a:solidFill>
              </a:rPr>
              <a:t>South Carolina</a:t>
            </a:r>
          </a:p>
          <a:p>
            <a:pPr fontAlgn="t">
              <a:lnSpc>
                <a:spcPct val="110000"/>
              </a:lnSpc>
            </a:pPr>
            <a:r>
              <a:rPr lang="en-US" sz="1400" dirty="0">
                <a:solidFill>
                  <a:schemeClr val="tx1"/>
                </a:solidFill>
              </a:rPr>
              <a:t>Alabama</a:t>
            </a:r>
          </a:p>
          <a:p>
            <a:pPr fontAlgn="t">
              <a:lnSpc>
                <a:spcPct val="110000"/>
              </a:lnSpc>
            </a:pPr>
            <a:r>
              <a:rPr lang="en-US" sz="1400" dirty="0">
                <a:solidFill>
                  <a:schemeClr val="tx1"/>
                </a:solidFill>
              </a:rPr>
              <a:t>Michigan</a:t>
            </a:r>
          </a:p>
          <a:p>
            <a:pPr fontAlgn="t">
              <a:lnSpc>
                <a:spcPct val="110000"/>
              </a:lnSpc>
            </a:pPr>
            <a:r>
              <a:rPr lang="en-US" sz="1400" dirty="0">
                <a:solidFill>
                  <a:schemeClr val="tx1"/>
                </a:solidFill>
              </a:rPr>
              <a:t>West Virginia</a:t>
            </a:r>
          </a:p>
          <a:p>
            <a:pPr fontAlgn="t">
              <a:lnSpc>
                <a:spcPct val="110000"/>
              </a:lnSpc>
            </a:pPr>
            <a:r>
              <a:rPr lang="en-US" sz="1400" dirty="0">
                <a:solidFill>
                  <a:schemeClr val="tx1"/>
                </a:solidFill>
              </a:rPr>
              <a:t>Louisiana</a:t>
            </a:r>
          </a:p>
          <a:p>
            <a:pPr fontAlgn="t">
              <a:lnSpc>
                <a:spcPct val="110000"/>
              </a:lnSpc>
            </a:pPr>
            <a:r>
              <a:rPr lang="en-US" sz="1400" dirty="0">
                <a:solidFill>
                  <a:schemeClr val="tx1"/>
                </a:solidFill>
              </a:rPr>
              <a:t>Arizona</a:t>
            </a:r>
          </a:p>
          <a:p>
            <a:pPr fontAlgn="t">
              <a:lnSpc>
                <a:spcPct val="110000"/>
              </a:lnSpc>
            </a:pPr>
            <a:r>
              <a:rPr lang="en-US" sz="1400" dirty="0">
                <a:solidFill>
                  <a:schemeClr val="tx1"/>
                </a:solidFill>
              </a:rPr>
              <a:t>Hawaii</a:t>
            </a:r>
          </a:p>
          <a:p>
            <a:pPr fontAlgn="t">
              <a:lnSpc>
                <a:spcPct val="110000"/>
              </a:lnSpc>
            </a:pPr>
            <a:r>
              <a:rPr lang="en-US" sz="1400" dirty="0">
                <a:solidFill>
                  <a:schemeClr val="tx1"/>
                </a:solidFill>
              </a:rPr>
              <a:t>Nevada</a:t>
            </a:r>
          </a:p>
          <a:p>
            <a:pPr fontAlgn="t">
              <a:lnSpc>
                <a:spcPct val="110000"/>
              </a:lnSpc>
            </a:pPr>
            <a:r>
              <a:rPr lang="en-US" sz="1400" dirty="0">
                <a:solidFill>
                  <a:schemeClr val="tx1"/>
                </a:solidFill>
              </a:rPr>
              <a:t>Mississippi</a:t>
            </a:r>
          </a:p>
          <a:p>
            <a:pPr fontAlgn="t">
              <a:lnSpc>
                <a:spcPct val="110000"/>
              </a:lnSpc>
            </a:pPr>
            <a:r>
              <a:rPr lang="en-US" sz="1400" dirty="0">
                <a:solidFill>
                  <a:schemeClr val="tx1"/>
                </a:solidFill>
              </a:rPr>
              <a:t>Alaska</a:t>
            </a:r>
          </a:p>
          <a:p>
            <a:pPr fontAlgn="t">
              <a:lnSpc>
                <a:spcPct val="110000"/>
              </a:lnSpc>
            </a:pPr>
            <a:r>
              <a:rPr lang="en-US" sz="1400" dirty="0">
                <a:solidFill>
                  <a:schemeClr val="tx1"/>
                </a:solidFill>
              </a:rPr>
              <a:t>California</a:t>
            </a:r>
          </a:p>
          <a:p>
            <a:pPr fontAlgn="t">
              <a:lnSpc>
                <a:spcPct val="110000"/>
              </a:lnSpc>
            </a:pPr>
            <a:r>
              <a:rPr lang="en-US" sz="1400" dirty="0">
                <a:solidFill>
                  <a:schemeClr val="tx1"/>
                </a:solidFill>
              </a:rPr>
              <a:t>District of Columbia</a:t>
            </a:r>
          </a:p>
          <a:p>
            <a:pPr fontAlgn="t">
              <a:lnSpc>
                <a:spcPct val="110000"/>
              </a:lnSpc>
            </a:pPr>
            <a:r>
              <a:rPr lang="en-US" sz="1400" dirty="0">
                <a:solidFill>
                  <a:schemeClr val="tx1"/>
                </a:solidFill>
              </a:rPr>
              <a:t>New Mexico</a:t>
            </a:r>
          </a:p>
        </p:txBody>
      </p:sp>
      <p:sp>
        <p:nvSpPr>
          <p:cNvPr id="8" name="Text Placeholder 6"/>
          <p:cNvSpPr txBox="1">
            <a:spLocks/>
          </p:cNvSpPr>
          <p:nvPr/>
        </p:nvSpPr>
        <p:spPr>
          <a:xfrm>
            <a:off x="3029666" y="1637414"/>
            <a:ext cx="2743200" cy="7538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Similar Performing </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(22)</a:t>
            </a:r>
          </a:p>
        </p:txBody>
      </p:sp>
      <p:sp>
        <p:nvSpPr>
          <p:cNvPr id="9" name="Content Placeholder 7"/>
          <p:cNvSpPr>
            <a:spLocks noGrp="1"/>
          </p:cNvSpPr>
          <p:nvPr>
            <p:ph sz="half" idx="2"/>
          </p:nvPr>
        </p:nvSpPr>
        <p:spPr>
          <a:xfrm>
            <a:off x="3029666" y="2503304"/>
            <a:ext cx="2743200" cy="3684588"/>
          </a:xfrm>
        </p:spPr>
        <p:style>
          <a:lnRef idx="2">
            <a:schemeClr val="accent2"/>
          </a:lnRef>
          <a:fillRef idx="1">
            <a:schemeClr val="lt1"/>
          </a:fillRef>
          <a:effectRef idx="0">
            <a:schemeClr val="accent2"/>
          </a:effectRef>
          <a:fontRef idx="minor">
            <a:schemeClr val="dk1"/>
          </a:fontRef>
        </p:style>
        <p:txBody>
          <a:bodyPr anchor="t">
            <a:noAutofit/>
          </a:bodyPr>
          <a:lstStyle/>
          <a:p>
            <a:pPr fontAlgn="t">
              <a:lnSpc>
                <a:spcPct val="110000"/>
              </a:lnSpc>
              <a:tabLst>
                <a:tab pos="1258888" algn="l"/>
              </a:tabLst>
            </a:pPr>
            <a:r>
              <a:rPr lang="en-US" sz="1400" dirty="0">
                <a:solidFill>
                  <a:schemeClr val="tx1"/>
                </a:solidFill>
              </a:rPr>
              <a:t>Pennsylvania	Illinois</a:t>
            </a:r>
          </a:p>
          <a:p>
            <a:pPr fontAlgn="t">
              <a:lnSpc>
                <a:spcPct val="110000"/>
              </a:lnSpc>
              <a:tabLst>
                <a:tab pos="1258888" algn="l"/>
              </a:tabLst>
            </a:pPr>
            <a:r>
              <a:rPr lang="en-US" sz="1400" dirty="0">
                <a:solidFill>
                  <a:schemeClr val="tx1"/>
                </a:solidFill>
              </a:rPr>
              <a:t>Washington	Oklahoma</a:t>
            </a:r>
          </a:p>
          <a:p>
            <a:pPr fontAlgn="t">
              <a:lnSpc>
                <a:spcPct val="110000"/>
              </a:lnSpc>
              <a:tabLst>
                <a:tab pos="1258888" algn="l"/>
              </a:tabLst>
            </a:pPr>
            <a:r>
              <a:rPr lang="en-US" sz="1400" dirty="0">
                <a:solidFill>
                  <a:schemeClr val="tx1"/>
                </a:solidFill>
              </a:rPr>
              <a:t>Ohio	Idaho</a:t>
            </a:r>
          </a:p>
          <a:p>
            <a:pPr fontAlgn="t">
              <a:lnSpc>
                <a:spcPct val="110000"/>
              </a:lnSpc>
              <a:tabLst>
                <a:tab pos="1258888" algn="l"/>
              </a:tabLst>
            </a:pPr>
            <a:r>
              <a:rPr lang="en-US" sz="1400" dirty="0">
                <a:solidFill>
                  <a:schemeClr val="tx1"/>
                </a:solidFill>
              </a:rPr>
              <a:t>Montana	</a:t>
            </a:r>
            <a:r>
              <a:rPr lang="en-US" sz="1400" b="1" dirty="0">
                <a:solidFill>
                  <a:srgbClr val="0000CC"/>
                </a:solidFill>
              </a:rPr>
              <a:t>National Public</a:t>
            </a:r>
          </a:p>
          <a:p>
            <a:pPr fontAlgn="t">
              <a:lnSpc>
                <a:spcPct val="110000"/>
              </a:lnSpc>
              <a:tabLst>
                <a:tab pos="1258888" algn="l"/>
              </a:tabLst>
            </a:pPr>
            <a:r>
              <a:rPr lang="en-US" sz="1400" dirty="0">
                <a:solidFill>
                  <a:schemeClr val="tx1"/>
                </a:solidFill>
              </a:rPr>
              <a:t>North Dakota	Kansas</a:t>
            </a:r>
          </a:p>
          <a:p>
            <a:pPr fontAlgn="t">
              <a:lnSpc>
                <a:spcPct val="110000"/>
              </a:lnSpc>
              <a:tabLst>
                <a:tab pos="1258888" algn="l"/>
              </a:tabLst>
            </a:pPr>
            <a:r>
              <a:rPr lang="en-US" sz="1400" dirty="0">
                <a:solidFill>
                  <a:schemeClr val="tx1"/>
                </a:solidFill>
              </a:rPr>
              <a:t>Colorado	South Dakota</a:t>
            </a:r>
          </a:p>
          <a:p>
            <a:pPr fontAlgn="t">
              <a:lnSpc>
                <a:spcPct val="110000"/>
              </a:lnSpc>
              <a:tabLst>
                <a:tab pos="1258888" algn="l"/>
              </a:tabLst>
            </a:pPr>
            <a:r>
              <a:rPr lang="en-US" sz="1400" dirty="0">
                <a:solidFill>
                  <a:schemeClr val="tx1"/>
                </a:solidFill>
              </a:rPr>
              <a:t>Maine	Oregon</a:t>
            </a:r>
          </a:p>
          <a:p>
            <a:pPr fontAlgn="t">
              <a:lnSpc>
                <a:spcPct val="110000"/>
              </a:lnSpc>
              <a:tabLst>
                <a:tab pos="1258888" algn="l"/>
              </a:tabLst>
            </a:pPr>
            <a:r>
              <a:rPr lang="en-US" sz="1400" dirty="0">
                <a:solidFill>
                  <a:schemeClr val="tx1"/>
                </a:solidFill>
              </a:rPr>
              <a:t>Delaware	Tennessee</a:t>
            </a:r>
          </a:p>
          <a:p>
            <a:pPr fontAlgn="t">
              <a:lnSpc>
                <a:spcPct val="110000"/>
              </a:lnSpc>
              <a:tabLst>
                <a:tab pos="1258888" algn="l"/>
              </a:tabLst>
            </a:pPr>
            <a:r>
              <a:rPr lang="en-US" sz="1400" dirty="0">
                <a:solidFill>
                  <a:schemeClr val="tx1"/>
                </a:solidFill>
              </a:rPr>
              <a:t>Iowa	Texas</a:t>
            </a:r>
          </a:p>
          <a:p>
            <a:pPr fontAlgn="t">
              <a:lnSpc>
                <a:spcPct val="110000"/>
              </a:lnSpc>
              <a:tabLst>
                <a:tab pos="1258888" algn="l"/>
              </a:tabLst>
            </a:pPr>
            <a:r>
              <a:rPr lang="en-US" sz="1400" dirty="0">
                <a:solidFill>
                  <a:schemeClr val="tx1"/>
                </a:solidFill>
              </a:rPr>
              <a:t>Wisconsin</a:t>
            </a:r>
          </a:p>
          <a:p>
            <a:pPr fontAlgn="t">
              <a:lnSpc>
                <a:spcPct val="110000"/>
              </a:lnSpc>
              <a:tabLst>
                <a:tab pos="1258888" algn="l"/>
              </a:tabLst>
            </a:pPr>
            <a:r>
              <a:rPr lang="en-US" sz="1400" dirty="0">
                <a:solidFill>
                  <a:schemeClr val="tx1"/>
                </a:solidFill>
              </a:rPr>
              <a:t>Minnesota</a:t>
            </a:r>
          </a:p>
          <a:p>
            <a:pPr fontAlgn="t">
              <a:lnSpc>
                <a:spcPct val="110000"/>
              </a:lnSpc>
              <a:tabLst>
                <a:tab pos="1258888" algn="l"/>
              </a:tabLst>
            </a:pPr>
            <a:r>
              <a:rPr lang="en-US" sz="1400" dirty="0">
                <a:solidFill>
                  <a:schemeClr val="tx1"/>
                </a:solidFill>
              </a:rPr>
              <a:t>Maryland</a:t>
            </a:r>
          </a:p>
          <a:p>
            <a:pPr fontAlgn="t">
              <a:lnSpc>
                <a:spcPct val="110000"/>
              </a:lnSpc>
              <a:tabLst>
                <a:tab pos="1258888" algn="l"/>
              </a:tabLst>
            </a:pPr>
            <a:r>
              <a:rPr lang="en-US" sz="1400" dirty="0">
                <a:solidFill>
                  <a:schemeClr val="tx1"/>
                </a:solidFill>
              </a:rPr>
              <a:t>Missouri</a:t>
            </a:r>
          </a:p>
          <a:p>
            <a:pPr fontAlgn="t">
              <a:lnSpc>
                <a:spcPct val="110000"/>
              </a:lnSpc>
              <a:tabLst>
                <a:tab pos="1258888" algn="l"/>
              </a:tabLst>
            </a:pPr>
            <a:r>
              <a:rPr lang="en-US" sz="1400" dirty="0">
                <a:solidFill>
                  <a:schemeClr val="tx1"/>
                </a:solidFill>
              </a:rPr>
              <a:t>New York</a:t>
            </a:r>
          </a:p>
          <a:p>
            <a:pPr fontAlgn="t">
              <a:lnSpc>
                <a:spcPct val="110000"/>
              </a:lnSpc>
              <a:tabLst>
                <a:tab pos="1258888" algn="l"/>
              </a:tabLst>
            </a:pPr>
            <a:r>
              <a:rPr lang="en-US" sz="1400" b="1" dirty="0">
                <a:solidFill>
                  <a:srgbClr val="FF0000"/>
                </a:solidFill>
              </a:rPr>
              <a:t>Georgia</a:t>
            </a:r>
          </a:p>
        </p:txBody>
      </p:sp>
      <p:sp>
        <p:nvSpPr>
          <p:cNvPr id="10" name="Text Placeholder 6"/>
          <p:cNvSpPr txBox="1">
            <a:spLocks/>
          </p:cNvSpPr>
          <p:nvPr/>
        </p:nvSpPr>
        <p:spPr>
          <a:xfrm>
            <a:off x="5882124" y="1637414"/>
            <a:ext cx="3017520" cy="7538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Higher Performing </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(15)</a:t>
            </a:r>
          </a:p>
        </p:txBody>
      </p:sp>
      <p:sp>
        <p:nvSpPr>
          <p:cNvPr id="11" name="Content Placeholder 7"/>
          <p:cNvSpPr>
            <a:spLocks noGrp="1"/>
          </p:cNvSpPr>
          <p:nvPr>
            <p:ph sz="half" idx="2"/>
          </p:nvPr>
        </p:nvSpPr>
        <p:spPr>
          <a:xfrm>
            <a:off x="5882124" y="2503304"/>
            <a:ext cx="3017520" cy="3684588"/>
          </a:xfrm>
        </p:spPr>
        <p:style>
          <a:lnRef idx="2">
            <a:schemeClr val="accent2"/>
          </a:lnRef>
          <a:fillRef idx="1">
            <a:schemeClr val="lt1"/>
          </a:fillRef>
          <a:effectRef idx="0">
            <a:schemeClr val="accent2"/>
          </a:effectRef>
          <a:fontRef idx="minor">
            <a:schemeClr val="dk1"/>
          </a:fontRef>
        </p:style>
        <p:txBody>
          <a:bodyPr anchor="t">
            <a:noAutofit/>
          </a:bodyPr>
          <a:lstStyle/>
          <a:p>
            <a:pPr>
              <a:lnSpc>
                <a:spcPct val="110000"/>
              </a:lnSpc>
              <a:spcBef>
                <a:spcPts val="0"/>
              </a:spcBef>
            </a:pPr>
            <a:r>
              <a:rPr lang="en-US" sz="1400" dirty="0">
                <a:solidFill>
                  <a:schemeClr val="tx1"/>
                </a:solidFill>
              </a:rPr>
              <a:t>Massachusetts</a:t>
            </a:r>
          </a:p>
          <a:p>
            <a:pPr>
              <a:lnSpc>
                <a:spcPct val="110000"/>
              </a:lnSpc>
              <a:spcBef>
                <a:spcPts val="0"/>
              </a:spcBef>
            </a:pPr>
            <a:r>
              <a:rPr lang="en-US" sz="1400" dirty="0">
                <a:solidFill>
                  <a:schemeClr val="tx1"/>
                </a:solidFill>
              </a:rPr>
              <a:t>Department of Defense</a:t>
            </a:r>
          </a:p>
          <a:p>
            <a:pPr>
              <a:lnSpc>
                <a:spcPct val="110000"/>
              </a:lnSpc>
              <a:spcBef>
                <a:spcPts val="0"/>
              </a:spcBef>
            </a:pPr>
            <a:r>
              <a:rPr lang="en-US" sz="1400" dirty="0">
                <a:solidFill>
                  <a:schemeClr val="tx1"/>
                </a:solidFill>
              </a:rPr>
              <a:t>New Hampshire</a:t>
            </a:r>
          </a:p>
          <a:p>
            <a:pPr>
              <a:lnSpc>
                <a:spcPct val="110000"/>
              </a:lnSpc>
              <a:spcBef>
                <a:spcPts val="0"/>
              </a:spcBef>
            </a:pPr>
            <a:r>
              <a:rPr lang="en-US" sz="1400" dirty="0">
                <a:solidFill>
                  <a:schemeClr val="tx1"/>
                </a:solidFill>
              </a:rPr>
              <a:t>Vermont</a:t>
            </a:r>
          </a:p>
          <a:p>
            <a:pPr>
              <a:lnSpc>
                <a:spcPct val="110000"/>
              </a:lnSpc>
              <a:spcBef>
                <a:spcPts val="0"/>
              </a:spcBef>
            </a:pPr>
            <a:r>
              <a:rPr lang="en-US" sz="1400" dirty="0">
                <a:solidFill>
                  <a:schemeClr val="tx1"/>
                </a:solidFill>
              </a:rPr>
              <a:t>New Jersey</a:t>
            </a:r>
          </a:p>
          <a:p>
            <a:pPr>
              <a:lnSpc>
                <a:spcPct val="110000"/>
              </a:lnSpc>
              <a:spcBef>
                <a:spcPts val="0"/>
              </a:spcBef>
            </a:pPr>
            <a:r>
              <a:rPr lang="en-US" sz="1400" dirty="0">
                <a:solidFill>
                  <a:schemeClr val="tx1"/>
                </a:solidFill>
              </a:rPr>
              <a:t>Virginia</a:t>
            </a:r>
          </a:p>
          <a:p>
            <a:pPr>
              <a:lnSpc>
                <a:spcPct val="110000"/>
              </a:lnSpc>
              <a:spcBef>
                <a:spcPts val="0"/>
              </a:spcBef>
            </a:pPr>
            <a:r>
              <a:rPr lang="en-US" sz="1400" dirty="0">
                <a:solidFill>
                  <a:schemeClr val="tx1"/>
                </a:solidFill>
              </a:rPr>
              <a:t>Connecticut</a:t>
            </a:r>
          </a:p>
          <a:p>
            <a:pPr>
              <a:lnSpc>
                <a:spcPct val="110000"/>
              </a:lnSpc>
              <a:spcBef>
                <a:spcPts val="0"/>
              </a:spcBef>
            </a:pPr>
            <a:r>
              <a:rPr lang="en-US" sz="1400" dirty="0">
                <a:solidFill>
                  <a:schemeClr val="tx1"/>
                </a:solidFill>
              </a:rPr>
              <a:t>Wyoming</a:t>
            </a:r>
          </a:p>
          <a:p>
            <a:pPr>
              <a:lnSpc>
                <a:spcPct val="110000"/>
              </a:lnSpc>
              <a:spcBef>
                <a:spcPts val="0"/>
              </a:spcBef>
            </a:pPr>
            <a:r>
              <a:rPr lang="en-US" sz="1400" dirty="0">
                <a:solidFill>
                  <a:schemeClr val="tx1"/>
                </a:solidFill>
              </a:rPr>
              <a:t>Kentucky</a:t>
            </a:r>
          </a:p>
          <a:p>
            <a:pPr>
              <a:lnSpc>
                <a:spcPct val="110000"/>
              </a:lnSpc>
              <a:spcBef>
                <a:spcPts val="0"/>
              </a:spcBef>
            </a:pPr>
            <a:r>
              <a:rPr lang="en-US" sz="1400" dirty="0">
                <a:solidFill>
                  <a:schemeClr val="tx1"/>
                </a:solidFill>
              </a:rPr>
              <a:t>Indiana</a:t>
            </a:r>
          </a:p>
          <a:p>
            <a:pPr>
              <a:lnSpc>
                <a:spcPct val="110000"/>
              </a:lnSpc>
              <a:spcBef>
                <a:spcPts val="0"/>
              </a:spcBef>
            </a:pPr>
            <a:r>
              <a:rPr lang="en-US" sz="1400" dirty="0">
                <a:solidFill>
                  <a:schemeClr val="tx1"/>
                </a:solidFill>
              </a:rPr>
              <a:t>Florida</a:t>
            </a:r>
          </a:p>
          <a:p>
            <a:pPr>
              <a:lnSpc>
                <a:spcPct val="110000"/>
              </a:lnSpc>
              <a:spcBef>
                <a:spcPts val="0"/>
              </a:spcBef>
            </a:pPr>
            <a:r>
              <a:rPr lang="en-US" sz="1400" dirty="0">
                <a:solidFill>
                  <a:schemeClr val="tx1"/>
                </a:solidFill>
              </a:rPr>
              <a:t>Nebraska</a:t>
            </a:r>
          </a:p>
          <a:p>
            <a:pPr>
              <a:lnSpc>
                <a:spcPct val="110000"/>
              </a:lnSpc>
              <a:spcBef>
                <a:spcPts val="0"/>
              </a:spcBef>
            </a:pPr>
            <a:r>
              <a:rPr lang="en-US" sz="1400" dirty="0">
                <a:solidFill>
                  <a:schemeClr val="tx1"/>
                </a:solidFill>
              </a:rPr>
              <a:t>Utah</a:t>
            </a:r>
          </a:p>
          <a:p>
            <a:pPr>
              <a:lnSpc>
                <a:spcPct val="110000"/>
              </a:lnSpc>
              <a:spcBef>
                <a:spcPts val="0"/>
              </a:spcBef>
            </a:pPr>
            <a:r>
              <a:rPr lang="en-US" sz="1400" dirty="0">
                <a:solidFill>
                  <a:schemeClr val="tx1"/>
                </a:solidFill>
              </a:rPr>
              <a:t>North Carolina</a:t>
            </a:r>
          </a:p>
          <a:p>
            <a:pPr>
              <a:lnSpc>
                <a:spcPct val="110000"/>
              </a:lnSpc>
              <a:spcBef>
                <a:spcPts val="0"/>
              </a:spcBef>
            </a:pPr>
            <a:r>
              <a:rPr lang="en-US" sz="1400" dirty="0">
                <a:solidFill>
                  <a:schemeClr val="tx1"/>
                </a:solidFill>
              </a:rPr>
              <a:t>Rhode Island</a:t>
            </a:r>
          </a:p>
        </p:txBody>
      </p:sp>
      <p:sp>
        <p:nvSpPr>
          <p:cNvPr id="12" name="TextBox 11"/>
          <p:cNvSpPr txBox="1"/>
          <p:nvPr/>
        </p:nvSpPr>
        <p:spPr>
          <a:xfrm>
            <a:off x="177208" y="6334408"/>
            <a:ext cx="8889154"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Note: National Public is included for reference only and is not included in the jurisdiction count. </a:t>
            </a:r>
          </a:p>
        </p:txBody>
      </p:sp>
    </p:spTree>
    <p:extLst>
      <p:ext uri="{BB962C8B-B14F-4D97-AF65-F5344CB8AC3E}">
        <p14:creationId xmlns:p14="http://schemas.microsoft.com/office/powerpoint/2010/main" val="724589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208" y="334017"/>
            <a:ext cx="6743405" cy="1003078"/>
          </a:xfrm>
        </p:spPr>
        <p:txBody>
          <a:bodyPr>
            <a:noAutofit/>
          </a:bodyPr>
          <a:lstStyle/>
          <a:p>
            <a:pPr algn="ctr"/>
            <a:r>
              <a:rPr lang="en-US" sz="3100" dirty="0">
                <a:solidFill>
                  <a:srgbClr val="FF0000"/>
                </a:solidFill>
                <a:latin typeface="Arial Black" panose="020B0A04020102020204" pitchFamily="34" charset="0"/>
              </a:rPr>
              <a:t>Where Does Georgia Stand?</a:t>
            </a:r>
            <a:r>
              <a:rPr lang="en-US" sz="3200" dirty="0">
                <a:solidFill>
                  <a:srgbClr val="FF0000"/>
                </a:solidFill>
                <a:latin typeface="Arial Black" panose="020B0A04020102020204" pitchFamily="34" charset="0"/>
              </a:rPr>
              <a:t/>
            </a:r>
            <a:br>
              <a:rPr lang="en-US" sz="3200" dirty="0">
                <a:solidFill>
                  <a:srgbClr val="FF0000"/>
                </a:solidFill>
                <a:latin typeface="Arial Black" panose="020B0A04020102020204" pitchFamily="34" charset="0"/>
              </a:rPr>
            </a:br>
            <a:r>
              <a:rPr lang="en-US" sz="2800" dirty="0">
                <a:latin typeface="Arial Black" panose="020B0A04020102020204" pitchFamily="34" charset="0"/>
              </a:rPr>
              <a:t>2015 Grade 4 NAEP Mathematics</a:t>
            </a:r>
            <a:endParaRPr lang="en-US" sz="3200" dirty="0"/>
          </a:p>
        </p:txBody>
      </p:sp>
      <p:sp>
        <p:nvSpPr>
          <p:cNvPr id="6" name="Text Placeholder 6"/>
          <p:cNvSpPr txBox="1">
            <a:spLocks/>
          </p:cNvSpPr>
          <p:nvPr/>
        </p:nvSpPr>
        <p:spPr>
          <a:xfrm>
            <a:off x="177208" y="1637414"/>
            <a:ext cx="2743200" cy="7538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Lower Performing </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(4)</a:t>
            </a:r>
          </a:p>
        </p:txBody>
      </p:sp>
      <p:sp>
        <p:nvSpPr>
          <p:cNvPr id="7" name="Content Placeholder 7"/>
          <p:cNvSpPr>
            <a:spLocks noGrp="1"/>
          </p:cNvSpPr>
          <p:nvPr>
            <p:ph sz="half" idx="2"/>
          </p:nvPr>
        </p:nvSpPr>
        <p:spPr>
          <a:xfrm>
            <a:off x="177208" y="2503304"/>
            <a:ext cx="2743200" cy="3684588"/>
          </a:xfrm>
        </p:spPr>
        <p:style>
          <a:lnRef idx="2">
            <a:schemeClr val="accent2"/>
          </a:lnRef>
          <a:fillRef idx="1">
            <a:schemeClr val="lt1"/>
          </a:fillRef>
          <a:effectRef idx="0">
            <a:schemeClr val="accent2"/>
          </a:effectRef>
          <a:fontRef idx="minor">
            <a:schemeClr val="dk1"/>
          </a:fontRef>
        </p:style>
        <p:txBody>
          <a:bodyPr anchor="t">
            <a:noAutofit/>
          </a:bodyPr>
          <a:lstStyle/>
          <a:p>
            <a:pPr marL="0" indent="0" fontAlgn="t">
              <a:lnSpc>
                <a:spcPct val="110000"/>
              </a:lnSpc>
              <a:spcBef>
                <a:spcPts val="0"/>
              </a:spcBef>
              <a:buNone/>
            </a:pPr>
            <a:r>
              <a:rPr lang="en-US" sz="1400" dirty="0">
                <a:solidFill>
                  <a:schemeClr val="tx1"/>
                </a:solidFill>
              </a:rPr>
              <a:t>California</a:t>
            </a:r>
          </a:p>
          <a:p>
            <a:pPr fontAlgn="t">
              <a:lnSpc>
                <a:spcPct val="110000"/>
              </a:lnSpc>
            </a:pPr>
            <a:r>
              <a:rPr lang="en-US" sz="1400" dirty="0">
                <a:solidFill>
                  <a:schemeClr val="tx1"/>
                </a:solidFill>
              </a:rPr>
              <a:t>District of Columbia</a:t>
            </a:r>
          </a:p>
          <a:p>
            <a:pPr marL="0" indent="0" fontAlgn="t">
              <a:lnSpc>
                <a:spcPct val="110000"/>
              </a:lnSpc>
              <a:spcBef>
                <a:spcPts val="0"/>
              </a:spcBef>
              <a:buNone/>
            </a:pPr>
            <a:r>
              <a:rPr lang="en-US" sz="1400" dirty="0">
                <a:solidFill>
                  <a:schemeClr val="tx1"/>
                </a:solidFill>
              </a:rPr>
              <a:t>New Mexico</a:t>
            </a:r>
          </a:p>
          <a:p>
            <a:pPr marL="0" indent="0" fontAlgn="t">
              <a:lnSpc>
                <a:spcPct val="110000"/>
              </a:lnSpc>
              <a:spcBef>
                <a:spcPts val="0"/>
              </a:spcBef>
              <a:buNone/>
            </a:pPr>
            <a:r>
              <a:rPr lang="en-US" sz="1400" dirty="0">
                <a:solidFill>
                  <a:schemeClr val="tx1"/>
                </a:solidFill>
              </a:rPr>
              <a:t>Alabama</a:t>
            </a:r>
          </a:p>
        </p:txBody>
      </p:sp>
      <p:sp>
        <p:nvSpPr>
          <p:cNvPr id="8" name="Text Placeholder 6"/>
          <p:cNvSpPr txBox="1">
            <a:spLocks/>
          </p:cNvSpPr>
          <p:nvPr/>
        </p:nvSpPr>
        <p:spPr>
          <a:xfrm>
            <a:off x="3029666" y="1637414"/>
            <a:ext cx="2743200" cy="7538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Similar Performing </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(19)</a:t>
            </a:r>
          </a:p>
        </p:txBody>
      </p:sp>
      <p:sp>
        <p:nvSpPr>
          <p:cNvPr id="9" name="Content Placeholder 7"/>
          <p:cNvSpPr>
            <a:spLocks noGrp="1"/>
          </p:cNvSpPr>
          <p:nvPr>
            <p:ph sz="half" idx="2"/>
          </p:nvPr>
        </p:nvSpPr>
        <p:spPr>
          <a:xfrm>
            <a:off x="3029666" y="2503304"/>
            <a:ext cx="2743200" cy="3684588"/>
          </a:xfrm>
        </p:spPr>
        <p:style>
          <a:lnRef idx="2">
            <a:schemeClr val="accent2"/>
          </a:lnRef>
          <a:fillRef idx="1">
            <a:schemeClr val="lt1"/>
          </a:fillRef>
          <a:effectRef idx="0">
            <a:schemeClr val="accent2"/>
          </a:effectRef>
          <a:fontRef idx="minor">
            <a:schemeClr val="dk1"/>
          </a:fontRef>
        </p:style>
        <p:txBody>
          <a:bodyPr anchor="t">
            <a:noAutofit/>
          </a:bodyPr>
          <a:lstStyle/>
          <a:p>
            <a:pPr fontAlgn="t">
              <a:lnSpc>
                <a:spcPct val="110000"/>
              </a:lnSpc>
              <a:tabLst>
                <a:tab pos="1371600" algn="l"/>
              </a:tabLst>
            </a:pPr>
            <a:r>
              <a:rPr lang="en-US" sz="1400" dirty="0">
                <a:solidFill>
                  <a:schemeClr val="tx1"/>
                </a:solidFill>
              </a:rPr>
              <a:t>Oklahoma	Arkansas</a:t>
            </a:r>
          </a:p>
          <a:p>
            <a:pPr fontAlgn="t">
              <a:lnSpc>
                <a:spcPct val="110000"/>
              </a:lnSpc>
              <a:tabLst>
                <a:tab pos="1371600" algn="l"/>
              </a:tabLst>
            </a:pPr>
            <a:r>
              <a:rPr lang="en-US" sz="1400" dirty="0">
                <a:solidFill>
                  <a:schemeClr val="tx1"/>
                </a:solidFill>
              </a:rPr>
              <a:t>Maryland	West Virginia</a:t>
            </a:r>
          </a:p>
          <a:p>
            <a:pPr fontAlgn="t">
              <a:lnSpc>
                <a:spcPct val="110000"/>
              </a:lnSpc>
              <a:tabLst>
                <a:tab pos="1371600" algn="l"/>
              </a:tabLst>
            </a:pPr>
            <a:r>
              <a:rPr lang="en-US" sz="1400" dirty="0">
                <a:solidFill>
                  <a:schemeClr val="tx1"/>
                </a:solidFill>
              </a:rPr>
              <a:t>Missouri	Louisiana</a:t>
            </a:r>
          </a:p>
          <a:p>
            <a:pPr fontAlgn="t">
              <a:lnSpc>
                <a:spcPct val="110000"/>
              </a:lnSpc>
              <a:tabLst>
                <a:tab pos="1371600" algn="l"/>
              </a:tabLst>
            </a:pPr>
            <a:r>
              <a:rPr lang="en-US" sz="1400" dirty="0">
                <a:solidFill>
                  <a:schemeClr val="tx1"/>
                </a:solidFill>
              </a:rPr>
              <a:t>Idaho	Mississippi</a:t>
            </a:r>
            <a:endParaRPr lang="en-US" sz="1400" dirty="0">
              <a:solidFill>
                <a:srgbClr val="0000CC"/>
              </a:solidFill>
            </a:endParaRPr>
          </a:p>
          <a:p>
            <a:pPr fontAlgn="t">
              <a:lnSpc>
                <a:spcPct val="110000"/>
              </a:lnSpc>
              <a:tabLst>
                <a:tab pos="1371600" algn="l"/>
              </a:tabLst>
            </a:pPr>
            <a:r>
              <a:rPr lang="en-US" sz="1400" dirty="0">
                <a:solidFill>
                  <a:schemeClr val="tx1"/>
                </a:solidFill>
              </a:rPr>
              <a:t>Delaware 	Nevada</a:t>
            </a:r>
          </a:p>
          <a:p>
            <a:pPr fontAlgn="t">
              <a:lnSpc>
                <a:spcPct val="110000"/>
              </a:lnSpc>
              <a:tabLst>
                <a:tab pos="1371600" algn="l"/>
              </a:tabLst>
            </a:pPr>
            <a:r>
              <a:rPr lang="en-US" sz="1400" dirty="0">
                <a:solidFill>
                  <a:schemeClr val="tx1"/>
                </a:solidFill>
              </a:rPr>
              <a:t>Rhode Island</a:t>
            </a:r>
          </a:p>
          <a:p>
            <a:pPr fontAlgn="t">
              <a:lnSpc>
                <a:spcPct val="110000"/>
              </a:lnSpc>
              <a:tabLst>
                <a:tab pos="1371600" algn="l"/>
              </a:tabLst>
            </a:pPr>
            <a:r>
              <a:rPr lang="en-US" sz="1400" dirty="0">
                <a:solidFill>
                  <a:schemeClr val="tx1"/>
                </a:solidFill>
              </a:rPr>
              <a:t>Hawaii</a:t>
            </a:r>
          </a:p>
          <a:p>
            <a:pPr fontAlgn="t">
              <a:lnSpc>
                <a:spcPct val="110000"/>
              </a:lnSpc>
              <a:tabLst>
                <a:tab pos="1371600" algn="l"/>
              </a:tabLst>
            </a:pPr>
            <a:r>
              <a:rPr lang="en-US" sz="1400" dirty="0">
                <a:solidFill>
                  <a:schemeClr val="tx1"/>
                </a:solidFill>
              </a:rPr>
              <a:t>Oregon</a:t>
            </a:r>
          </a:p>
          <a:p>
            <a:pPr fontAlgn="t">
              <a:lnSpc>
                <a:spcPct val="110000"/>
              </a:lnSpc>
              <a:tabLst>
                <a:tab pos="1371600" algn="l"/>
              </a:tabLst>
            </a:pPr>
            <a:r>
              <a:rPr lang="en-US" sz="1400" dirty="0">
                <a:solidFill>
                  <a:schemeClr val="tx1"/>
                </a:solidFill>
              </a:rPr>
              <a:t>Arizona</a:t>
            </a:r>
          </a:p>
          <a:p>
            <a:pPr fontAlgn="t">
              <a:lnSpc>
                <a:spcPct val="110000"/>
              </a:lnSpc>
              <a:tabLst>
                <a:tab pos="1371600" algn="l"/>
              </a:tabLst>
            </a:pPr>
            <a:r>
              <a:rPr lang="en-US" sz="1400" dirty="0">
                <a:solidFill>
                  <a:schemeClr val="tx1"/>
                </a:solidFill>
              </a:rPr>
              <a:t>Illinois</a:t>
            </a:r>
          </a:p>
          <a:p>
            <a:pPr fontAlgn="t">
              <a:lnSpc>
                <a:spcPct val="110000"/>
              </a:lnSpc>
              <a:tabLst>
                <a:tab pos="1371600" algn="l"/>
              </a:tabLst>
            </a:pPr>
            <a:r>
              <a:rPr lang="en-US" sz="1400" dirty="0">
                <a:solidFill>
                  <a:schemeClr val="tx1"/>
                </a:solidFill>
              </a:rPr>
              <a:t>South Carolina</a:t>
            </a:r>
          </a:p>
          <a:p>
            <a:pPr fontAlgn="t">
              <a:lnSpc>
                <a:spcPct val="110000"/>
              </a:lnSpc>
              <a:tabLst>
                <a:tab pos="1371600" algn="l"/>
              </a:tabLst>
            </a:pPr>
            <a:r>
              <a:rPr lang="en-US" sz="1400" dirty="0">
                <a:solidFill>
                  <a:schemeClr val="tx1"/>
                </a:solidFill>
              </a:rPr>
              <a:t>New York</a:t>
            </a:r>
          </a:p>
          <a:p>
            <a:pPr fontAlgn="t">
              <a:lnSpc>
                <a:spcPct val="110000"/>
              </a:lnSpc>
              <a:tabLst>
                <a:tab pos="1371600" algn="l"/>
              </a:tabLst>
            </a:pPr>
            <a:r>
              <a:rPr lang="en-US" sz="1400" b="1" dirty="0">
                <a:solidFill>
                  <a:srgbClr val="FF0000"/>
                </a:solidFill>
              </a:rPr>
              <a:t>Georgia </a:t>
            </a:r>
          </a:p>
          <a:p>
            <a:pPr fontAlgn="t">
              <a:lnSpc>
                <a:spcPct val="110000"/>
              </a:lnSpc>
              <a:tabLst>
                <a:tab pos="1371600" algn="l"/>
              </a:tabLst>
            </a:pPr>
            <a:r>
              <a:rPr lang="en-US" sz="1400" dirty="0">
                <a:solidFill>
                  <a:schemeClr val="tx1"/>
                </a:solidFill>
              </a:rPr>
              <a:t>Alaska</a:t>
            </a:r>
          </a:p>
          <a:p>
            <a:pPr fontAlgn="t">
              <a:lnSpc>
                <a:spcPct val="110000"/>
              </a:lnSpc>
              <a:tabLst>
                <a:tab pos="1371600" algn="l"/>
              </a:tabLst>
            </a:pPr>
            <a:r>
              <a:rPr lang="en-US" sz="1400" dirty="0">
                <a:solidFill>
                  <a:schemeClr val="tx1"/>
                </a:solidFill>
              </a:rPr>
              <a:t>Michigan</a:t>
            </a:r>
            <a:endParaRPr lang="en-US" sz="1400" b="1" dirty="0">
              <a:solidFill>
                <a:srgbClr val="FF0000"/>
              </a:solidFill>
            </a:endParaRPr>
          </a:p>
        </p:txBody>
      </p:sp>
      <p:sp>
        <p:nvSpPr>
          <p:cNvPr id="10" name="Text Placeholder 6"/>
          <p:cNvSpPr txBox="1">
            <a:spLocks/>
          </p:cNvSpPr>
          <p:nvPr/>
        </p:nvSpPr>
        <p:spPr>
          <a:xfrm>
            <a:off x="5882124" y="1637414"/>
            <a:ext cx="3017520" cy="7538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Higher Performing </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(28)</a:t>
            </a:r>
          </a:p>
        </p:txBody>
      </p:sp>
      <p:sp>
        <p:nvSpPr>
          <p:cNvPr id="11" name="Content Placeholder 7"/>
          <p:cNvSpPr>
            <a:spLocks noGrp="1"/>
          </p:cNvSpPr>
          <p:nvPr>
            <p:ph sz="half" idx="2"/>
          </p:nvPr>
        </p:nvSpPr>
        <p:spPr>
          <a:xfrm>
            <a:off x="5882124" y="2503304"/>
            <a:ext cx="3108960" cy="3684588"/>
          </a:xfrm>
        </p:spPr>
        <p:style>
          <a:lnRef idx="2">
            <a:schemeClr val="accent2"/>
          </a:lnRef>
          <a:fillRef idx="1">
            <a:schemeClr val="lt1"/>
          </a:fillRef>
          <a:effectRef idx="0">
            <a:schemeClr val="accent2"/>
          </a:effectRef>
          <a:fontRef idx="minor">
            <a:schemeClr val="dk1"/>
          </a:fontRef>
        </p:style>
        <p:txBody>
          <a:bodyPr anchor="t">
            <a:noAutofit/>
          </a:bodyPr>
          <a:lstStyle/>
          <a:p>
            <a:pPr fontAlgn="t">
              <a:lnSpc>
                <a:spcPct val="110000"/>
              </a:lnSpc>
              <a:tabLst>
                <a:tab pos="1768475" algn="l"/>
              </a:tabLst>
            </a:pPr>
            <a:r>
              <a:rPr lang="en-US" sz="1400" dirty="0">
                <a:solidFill>
                  <a:schemeClr val="tx1"/>
                </a:solidFill>
              </a:rPr>
              <a:t>Massachusetts	Pennsylvania</a:t>
            </a:r>
          </a:p>
          <a:p>
            <a:pPr fontAlgn="t">
              <a:lnSpc>
                <a:spcPct val="110000"/>
              </a:lnSpc>
              <a:tabLst>
                <a:tab pos="1768475" algn="l"/>
              </a:tabLst>
            </a:pPr>
            <a:r>
              <a:rPr lang="en-US" sz="1400" dirty="0">
                <a:solidFill>
                  <a:schemeClr val="tx1"/>
                </a:solidFill>
              </a:rPr>
              <a:t>Minnesota	Wisconsin</a:t>
            </a:r>
          </a:p>
          <a:p>
            <a:pPr fontAlgn="t">
              <a:lnSpc>
                <a:spcPct val="110000"/>
              </a:lnSpc>
              <a:tabLst>
                <a:tab pos="1768475" algn="l"/>
              </a:tabLst>
            </a:pPr>
            <a:r>
              <a:rPr lang="en-US" sz="1400" dirty="0">
                <a:solidFill>
                  <a:schemeClr val="tx1"/>
                </a:solidFill>
              </a:rPr>
              <a:t>New Hampshire	Vermont</a:t>
            </a:r>
          </a:p>
          <a:p>
            <a:pPr fontAlgn="t">
              <a:lnSpc>
                <a:spcPct val="110000"/>
              </a:lnSpc>
              <a:tabLst>
                <a:tab pos="1768475" algn="l"/>
              </a:tabLst>
            </a:pPr>
            <a:r>
              <a:rPr lang="en-US" sz="1400" dirty="0">
                <a:solidFill>
                  <a:schemeClr val="tx1"/>
                </a:solidFill>
              </a:rPr>
              <a:t>Indiana	Florida</a:t>
            </a:r>
            <a:endParaRPr lang="en-US" sz="1400" dirty="0">
              <a:solidFill>
                <a:srgbClr val="0000CC"/>
              </a:solidFill>
            </a:endParaRPr>
          </a:p>
          <a:p>
            <a:pPr fontAlgn="t">
              <a:lnSpc>
                <a:spcPct val="110000"/>
              </a:lnSpc>
              <a:tabLst>
                <a:tab pos="1768475" algn="l"/>
              </a:tabLst>
            </a:pPr>
            <a:r>
              <a:rPr lang="en-US" sz="1400" dirty="0">
                <a:solidFill>
                  <a:schemeClr val="tx1"/>
                </a:solidFill>
              </a:rPr>
              <a:t>Department of Defense	Utah</a:t>
            </a:r>
          </a:p>
          <a:p>
            <a:pPr fontAlgn="t">
              <a:lnSpc>
                <a:spcPct val="110000"/>
              </a:lnSpc>
              <a:tabLst>
                <a:tab pos="1768475" algn="l"/>
              </a:tabLst>
            </a:pPr>
            <a:r>
              <a:rPr lang="en-US" sz="1400" dirty="0">
                <a:solidFill>
                  <a:schemeClr val="tx1"/>
                </a:solidFill>
              </a:rPr>
              <a:t>Wyoming	Maine</a:t>
            </a:r>
          </a:p>
          <a:p>
            <a:pPr fontAlgn="t">
              <a:lnSpc>
                <a:spcPct val="110000"/>
              </a:lnSpc>
              <a:tabLst>
                <a:tab pos="1768475" algn="l"/>
              </a:tabLst>
            </a:pPr>
            <a:r>
              <a:rPr lang="en-US" sz="1400" dirty="0">
                <a:solidFill>
                  <a:schemeClr val="tx1"/>
                </a:solidFill>
              </a:rPr>
              <a:t>Virginia	Kentucky</a:t>
            </a:r>
          </a:p>
          <a:p>
            <a:pPr fontAlgn="t">
              <a:lnSpc>
                <a:spcPct val="110000"/>
              </a:lnSpc>
              <a:tabLst>
                <a:tab pos="1768475" algn="l"/>
              </a:tabLst>
            </a:pPr>
            <a:r>
              <a:rPr lang="en-US" sz="1400" dirty="0">
                <a:solidFill>
                  <a:schemeClr val="tx1"/>
                </a:solidFill>
              </a:rPr>
              <a:t>New Jersey	Colorado</a:t>
            </a:r>
          </a:p>
          <a:p>
            <a:pPr fontAlgn="t">
              <a:lnSpc>
                <a:spcPct val="110000"/>
              </a:lnSpc>
              <a:tabLst>
                <a:tab pos="1768475" algn="l"/>
              </a:tabLst>
            </a:pPr>
            <a:r>
              <a:rPr lang="en-US" sz="1400" dirty="0">
                <a:solidFill>
                  <a:schemeClr val="tx1"/>
                </a:solidFill>
              </a:rPr>
              <a:t>Washington	Montana</a:t>
            </a:r>
          </a:p>
          <a:p>
            <a:pPr fontAlgn="t">
              <a:lnSpc>
                <a:spcPct val="110000"/>
              </a:lnSpc>
              <a:tabLst>
                <a:tab pos="1768475" algn="l"/>
              </a:tabLst>
            </a:pPr>
            <a:r>
              <a:rPr lang="en-US" sz="1400" dirty="0">
                <a:solidFill>
                  <a:schemeClr val="tx1"/>
                </a:solidFill>
              </a:rPr>
              <a:t>North Dakota	Kansas</a:t>
            </a:r>
          </a:p>
          <a:p>
            <a:pPr fontAlgn="t">
              <a:lnSpc>
                <a:spcPct val="110000"/>
              </a:lnSpc>
              <a:tabLst>
                <a:tab pos="1768475" algn="l"/>
              </a:tabLst>
            </a:pPr>
            <a:r>
              <a:rPr lang="en-US" sz="1400" dirty="0">
                <a:solidFill>
                  <a:schemeClr val="tx1"/>
                </a:solidFill>
              </a:rPr>
              <a:t>Texas	Tennessee</a:t>
            </a:r>
          </a:p>
          <a:p>
            <a:pPr fontAlgn="t">
              <a:lnSpc>
                <a:spcPct val="110000"/>
              </a:lnSpc>
              <a:tabLst>
                <a:tab pos="1768475" algn="l"/>
              </a:tabLst>
            </a:pPr>
            <a:r>
              <a:rPr lang="en-US" sz="1400" dirty="0">
                <a:solidFill>
                  <a:schemeClr val="tx1"/>
                </a:solidFill>
              </a:rPr>
              <a:t>Nebraska	Connecticut</a:t>
            </a:r>
          </a:p>
          <a:p>
            <a:pPr fontAlgn="t">
              <a:lnSpc>
                <a:spcPct val="110000"/>
              </a:lnSpc>
              <a:tabLst>
                <a:tab pos="1768475" algn="l"/>
              </a:tabLst>
            </a:pPr>
            <a:r>
              <a:rPr lang="en-US" sz="1400" dirty="0">
                <a:solidFill>
                  <a:schemeClr val="tx1"/>
                </a:solidFill>
              </a:rPr>
              <a:t>North Carolina	</a:t>
            </a:r>
            <a:r>
              <a:rPr lang="en-US" sz="1400" b="1" dirty="0">
                <a:solidFill>
                  <a:srgbClr val="0000CC"/>
                </a:solidFill>
              </a:rPr>
              <a:t>National Public </a:t>
            </a:r>
          </a:p>
          <a:p>
            <a:pPr fontAlgn="t">
              <a:lnSpc>
                <a:spcPct val="110000"/>
              </a:lnSpc>
              <a:tabLst>
                <a:tab pos="1768475" algn="l"/>
              </a:tabLst>
            </a:pPr>
            <a:r>
              <a:rPr lang="en-US" sz="1400" dirty="0">
                <a:solidFill>
                  <a:schemeClr val="tx1"/>
                </a:solidFill>
              </a:rPr>
              <a:t>Ohio	South Dakota</a:t>
            </a:r>
          </a:p>
          <a:p>
            <a:pPr fontAlgn="t">
              <a:lnSpc>
                <a:spcPct val="110000"/>
              </a:lnSpc>
              <a:tabLst>
                <a:tab pos="1768475" algn="l"/>
              </a:tabLst>
            </a:pPr>
            <a:r>
              <a:rPr lang="en-US" sz="1400" dirty="0">
                <a:solidFill>
                  <a:schemeClr val="tx1"/>
                </a:solidFill>
              </a:rPr>
              <a:t>Iowa</a:t>
            </a:r>
            <a:endParaRPr lang="en-US" sz="1400" b="1" dirty="0">
              <a:solidFill>
                <a:srgbClr val="FF0000"/>
              </a:solidFill>
            </a:endParaRPr>
          </a:p>
        </p:txBody>
      </p:sp>
      <p:sp>
        <p:nvSpPr>
          <p:cNvPr id="12" name="TextBox 11"/>
          <p:cNvSpPr txBox="1"/>
          <p:nvPr/>
        </p:nvSpPr>
        <p:spPr>
          <a:xfrm>
            <a:off x="177208" y="6334408"/>
            <a:ext cx="8889154"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Note: National Public is included for reference only and is not included in the jurisdiction count. </a:t>
            </a:r>
          </a:p>
        </p:txBody>
      </p:sp>
    </p:spTree>
    <p:extLst>
      <p:ext uri="{BB962C8B-B14F-4D97-AF65-F5344CB8AC3E}">
        <p14:creationId xmlns:p14="http://schemas.microsoft.com/office/powerpoint/2010/main" val="294784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334017"/>
            <a:ext cx="6316630" cy="1003078"/>
          </a:xfrm>
        </p:spPr>
        <p:txBody>
          <a:bodyPr>
            <a:noAutofit/>
          </a:bodyPr>
          <a:lstStyle/>
          <a:p>
            <a:pPr algn="ctr"/>
            <a:r>
              <a:rPr lang="en-US" sz="3100" dirty="0">
                <a:solidFill>
                  <a:srgbClr val="FF0000"/>
                </a:solidFill>
                <a:latin typeface="Arial Black" panose="020B0A04020102020204" pitchFamily="34" charset="0"/>
              </a:rPr>
              <a:t>Where Does Georgia Stand?</a:t>
            </a:r>
            <a:r>
              <a:rPr lang="en-US" sz="3200" dirty="0">
                <a:solidFill>
                  <a:srgbClr val="FF0000"/>
                </a:solidFill>
                <a:latin typeface="Arial Black" panose="020B0A04020102020204" pitchFamily="34" charset="0"/>
              </a:rPr>
              <a:t/>
            </a:r>
            <a:br>
              <a:rPr lang="en-US" sz="3200" dirty="0">
                <a:solidFill>
                  <a:srgbClr val="FF0000"/>
                </a:solidFill>
                <a:latin typeface="Arial Black" panose="020B0A04020102020204" pitchFamily="34" charset="0"/>
              </a:rPr>
            </a:br>
            <a:r>
              <a:rPr lang="en-US" sz="2800" dirty="0">
                <a:latin typeface="Arial Black" panose="020B0A04020102020204" pitchFamily="34" charset="0"/>
              </a:rPr>
              <a:t>2015 Grade 8 NAEP Reading</a:t>
            </a:r>
            <a:endParaRPr lang="en-US" sz="3200" dirty="0"/>
          </a:p>
        </p:txBody>
      </p:sp>
      <p:sp>
        <p:nvSpPr>
          <p:cNvPr id="6" name="Text Placeholder 6"/>
          <p:cNvSpPr txBox="1">
            <a:spLocks/>
          </p:cNvSpPr>
          <p:nvPr/>
        </p:nvSpPr>
        <p:spPr>
          <a:xfrm>
            <a:off x="177208" y="1637414"/>
            <a:ext cx="2743200" cy="7538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Lower Performing </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(5)</a:t>
            </a:r>
          </a:p>
        </p:txBody>
      </p:sp>
      <p:sp>
        <p:nvSpPr>
          <p:cNvPr id="7" name="Content Placeholder 7"/>
          <p:cNvSpPr>
            <a:spLocks noGrp="1"/>
          </p:cNvSpPr>
          <p:nvPr>
            <p:ph sz="half" idx="2"/>
          </p:nvPr>
        </p:nvSpPr>
        <p:spPr>
          <a:xfrm>
            <a:off x="177208" y="2503304"/>
            <a:ext cx="2743200" cy="3684588"/>
          </a:xfrm>
        </p:spPr>
        <p:style>
          <a:lnRef idx="2">
            <a:schemeClr val="accent2"/>
          </a:lnRef>
          <a:fillRef idx="1">
            <a:schemeClr val="lt1"/>
          </a:fillRef>
          <a:effectRef idx="0">
            <a:schemeClr val="accent2"/>
          </a:effectRef>
          <a:fontRef idx="minor">
            <a:schemeClr val="dk1"/>
          </a:fontRef>
        </p:style>
        <p:txBody>
          <a:bodyPr anchor="t">
            <a:noAutofit/>
          </a:bodyPr>
          <a:lstStyle/>
          <a:p>
            <a:pPr marL="0" indent="0" fontAlgn="t">
              <a:lnSpc>
                <a:spcPct val="110000"/>
              </a:lnSpc>
              <a:spcBef>
                <a:spcPts val="0"/>
              </a:spcBef>
              <a:buNone/>
            </a:pPr>
            <a:r>
              <a:rPr lang="en-US" sz="1400" dirty="0">
                <a:solidFill>
                  <a:schemeClr val="tx1"/>
                </a:solidFill>
              </a:rPr>
              <a:t>Hawaii</a:t>
            </a:r>
          </a:p>
          <a:p>
            <a:pPr marL="0" indent="0" fontAlgn="t">
              <a:lnSpc>
                <a:spcPct val="110000"/>
              </a:lnSpc>
              <a:spcBef>
                <a:spcPts val="0"/>
              </a:spcBef>
              <a:buNone/>
            </a:pPr>
            <a:r>
              <a:rPr lang="en-US" sz="1400" dirty="0">
                <a:solidFill>
                  <a:schemeClr val="tx1"/>
                </a:solidFill>
              </a:rPr>
              <a:t>Louisiana</a:t>
            </a:r>
          </a:p>
          <a:p>
            <a:pPr marL="0" indent="0" fontAlgn="t">
              <a:lnSpc>
                <a:spcPct val="110000"/>
              </a:lnSpc>
              <a:spcBef>
                <a:spcPts val="0"/>
              </a:spcBef>
              <a:buNone/>
            </a:pPr>
            <a:r>
              <a:rPr lang="en-US" sz="1400" dirty="0">
                <a:solidFill>
                  <a:schemeClr val="tx1"/>
                </a:solidFill>
              </a:rPr>
              <a:t>New Mexico</a:t>
            </a:r>
          </a:p>
          <a:p>
            <a:pPr marL="0" indent="0" fontAlgn="t">
              <a:lnSpc>
                <a:spcPct val="110000"/>
              </a:lnSpc>
              <a:spcBef>
                <a:spcPts val="0"/>
              </a:spcBef>
              <a:buNone/>
            </a:pPr>
            <a:r>
              <a:rPr lang="en-US" sz="1400" dirty="0">
                <a:solidFill>
                  <a:schemeClr val="tx1"/>
                </a:solidFill>
              </a:rPr>
              <a:t>Mississippi</a:t>
            </a:r>
          </a:p>
          <a:p>
            <a:pPr marL="0" indent="0" fontAlgn="t">
              <a:lnSpc>
                <a:spcPct val="110000"/>
              </a:lnSpc>
              <a:spcBef>
                <a:spcPts val="0"/>
              </a:spcBef>
              <a:buNone/>
            </a:pPr>
            <a:r>
              <a:rPr lang="en-US" sz="1400" dirty="0">
                <a:solidFill>
                  <a:schemeClr val="tx1"/>
                </a:solidFill>
              </a:rPr>
              <a:t>District of Columbia</a:t>
            </a:r>
          </a:p>
        </p:txBody>
      </p:sp>
      <p:sp>
        <p:nvSpPr>
          <p:cNvPr id="8" name="Text Placeholder 6"/>
          <p:cNvSpPr txBox="1">
            <a:spLocks/>
          </p:cNvSpPr>
          <p:nvPr/>
        </p:nvSpPr>
        <p:spPr>
          <a:xfrm>
            <a:off x="3029666" y="1637414"/>
            <a:ext cx="2743200" cy="7538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Similar Performing </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(18)</a:t>
            </a:r>
          </a:p>
        </p:txBody>
      </p:sp>
      <p:sp>
        <p:nvSpPr>
          <p:cNvPr id="9" name="Content Placeholder 7"/>
          <p:cNvSpPr>
            <a:spLocks noGrp="1"/>
          </p:cNvSpPr>
          <p:nvPr>
            <p:ph sz="half" idx="2"/>
          </p:nvPr>
        </p:nvSpPr>
        <p:spPr>
          <a:xfrm>
            <a:off x="3029666" y="2503304"/>
            <a:ext cx="2743200" cy="3684588"/>
          </a:xfrm>
        </p:spPr>
        <p:style>
          <a:lnRef idx="2">
            <a:schemeClr val="accent2"/>
          </a:lnRef>
          <a:fillRef idx="1">
            <a:schemeClr val="lt1"/>
          </a:fillRef>
          <a:effectRef idx="0">
            <a:schemeClr val="accent2"/>
          </a:effectRef>
          <a:fontRef idx="minor">
            <a:schemeClr val="dk1"/>
          </a:fontRef>
        </p:style>
        <p:txBody>
          <a:bodyPr anchor="t">
            <a:noAutofit/>
          </a:bodyPr>
          <a:lstStyle/>
          <a:p>
            <a:pPr fontAlgn="t">
              <a:lnSpc>
                <a:spcPct val="110000"/>
              </a:lnSpc>
              <a:tabLst>
                <a:tab pos="1371600" algn="l"/>
              </a:tabLst>
            </a:pPr>
            <a:r>
              <a:rPr lang="en-US" sz="1400" dirty="0">
                <a:solidFill>
                  <a:schemeClr val="tx1"/>
                </a:solidFill>
              </a:rPr>
              <a:t>Ohio	West Virginia</a:t>
            </a:r>
          </a:p>
          <a:p>
            <a:pPr fontAlgn="t">
              <a:lnSpc>
                <a:spcPct val="110000"/>
              </a:lnSpc>
              <a:tabLst>
                <a:tab pos="1371600" algn="l"/>
              </a:tabLst>
            </a:pPr>
            <a:r>
              <a:rPr lang="en-US" sz="1400" dirty="0">
                <a:solidFill>
                  <a:schemeClr val="tx1"/>
                </a:solidFill>
              </a:rPr>
              <a:t>Rhode Island	Nevada</a:t>
            </a:r>
          </a:p>
          <a:p>
            <a:pPr fontAlgn="t">
              <a:lnSpc>
                <a:spcPct val="110000"/>
              </a:lnSpc>
              <a:tabLst>
                <a:tab pos="1371600" algn="l"/>
              </a:tabLst>
            </a:pPr>
            <a:r>
              <a:rPr lang="en-US" sz="1400" dirty="0">
                <a:solidFill>
                  <a:schemeClr val="tx1"/>
                </a:solidFill>
              </a:rPr>
              <a:t>Tennessee	California</a:t>
            </a:r>
          </a:p>
          <a:p>
            <a:pPr fontAlgn="t">
              <a:lnSpc>
                <a:spcPct val="110000"/>
              </a:lnSpc>
              <a:tabLst>
                <a:tab pos="1371600" algn="l"/>
              </a:tabLst>
            </a:pPr>
            <a:r>
              <a:rPr lang="en-US" sz="1400" dirty="0">
                <a:solidFill>
                  <a:schemeClr val="tx1"/>
                </a:solidFill>
              </a:rPr>
              <a:t>Michigan	Arkansas</a:t>
            </a:r>
            <a:endParaRPr lang="en-US" sz="1400" dirty="0">
              <a:solidFill>
                <a:srgbClr val="0000CC"/>
              </a:solidFill>
            </a:endParaRPr>
          </a:p>
          <a:p>
            <a:pPr fontAlgn="t">
              <a:lnSpc>
                <a:spcPct val="110000"/>
              </a:lnSpc>
              <a:tabLst>
                <a:tab pos="1371600" algn="l"/>
              </a:tabLst>
            </a:pPr>
            <a:r>
              <a:rPr lang="en-US" sz="1400" b="1" dirty="0">
                <a:solidFill>
                  <a:srgbClr val="0000CC"/>
                </a:solidFill>
              </a:rPr>
              <a:t>National Public</a:t>
            </a:r>
            <a:r>
              <a:rPr lang="en-US" sz="1400" dirty="0">
                <a:solidFill>
                  <a:schemeClr val="tx1"/>
                </a:solidFill>
              </a:rPr>
              <a:t>	Alabama</a:t>
            </a:r>
          </a:p>
          <a:p>
            <a:pPr fontAlgn="t">
              <a:lnSpc>
                <a:spcPct val="110000"/>
              </a:lnSpc>
              <a:tabLst>
                <a:tab pos="1371600" algn="l"/>
              </a:tabLst>
            </a:pPr>
            <a:r>
              <a:rPr lang="en-US" sz="1400" dirty="0">
                <a:solidFill>
                  <a:schemeClr val="tx1"/>
                </a:solidFill>
              </a:rPr>
              <a:t>Florida</a:t>
            </a:r>
          </a:p>
          <a:p>
            <a:pPr fontAlgn="t">
              <a:lnSpc>
                <a:spcPct val="110000"/>
              </a:lnSpc>
              <a:tabLst>
                <a:tab pos="1371600" algn="l"/>
              </a:tabLst>
            </a:pPr>
            <a:r>
              <a:rPr lang="en-US" sz="1400" dirty="0">
                <a:solidFill>
                  <a:schemeClr val="tx1"/>
                </a:solidFill>
              </a:rPr>
              <a:t>New York</a:t>
            </a:r>
          </a:p>
          <a:p>
            <a:pPr fontAlgn="t">
              <a:lnSpc>
                <a:spcPct val="110000"/>
              </a:lnSpc>
              <a:tabLst>
                <a:tab pos="1371600" algn="l"/>
              </a:tabLst>
            </a:pPr>
            <a:r>
              <a:rPr lang="en-US" sz="1400" dirty="0">
                <a:solidFill>
                  <a:schemeClr val="tx1"/>
                </a:solidFill>
              </a:rPr>
              <a:t>Arizona</a:t>
            </a:r>
          </a:p>
          <a:p>
            <a:pPr fontAlgn="t">
              <a:lnSpc>
                <a:spcPct val="110000"/>
              </a:lnSpc>
              <a:tabLst>
                <a:tab pos="1371600" algn="l"/>
              </a:tabLst>
            </a:pPr>
            <a:r>
              <a:rPr lang="en-US" sz="1400" dirty="0">
                <a:solidFill>
                  <a:schemeClr val="tx1"/>
                </a:solidFill>
              </a:rPr>
              <a:t>Oklahoma</a:t>
            </a:r>
          </a:p>
          <a:p>
            <a:pPr fontAlgn="t">
              <a:lnSpc>
                <a:spcPct val="110000"/>
              </a:lnSpc>
              <a:tabLst>
                <a:tab pos="1371600" algn="l"/>
              </a:tabLst>
            </a:pPr>
            <a:r>
              <a:rPr lang="en-US" sz="1400" dirty="0">
                <a:solidFill>
                  <a:schemeClr val="tx1"/>
                </a:solidFill>
              </a:rPr>
              <a:t>Delaware</a:t>
            </a:r>
          </a:p>
          <a:p>
            <a:pPr fontAlgn="t">
              <a:lnSpc>
                <a:spcPct val="110000"/>
              </a:lnSpc>
              <a:tabLst>
                <a:tab pos="1371600" algn="l"/>
              </a:tabLst>
            </a:pPr>
            <a:r>
              <a:rPr lang="en-US" sz="1400" b="1" dirty="0">
                <a:solidFill>
                  <a:srgbClr val="FF0000"/>
                </a:solidFill>
              </a:rPr>
              <a:t>Georgia</a:t>
            </a:r>
            <a:endParaRPr lang="en-US" sz="1400" dirty="0">
              <a:solidFill>
                <a:schemeClr val="tx1"/>
              </a:solidFill>
            </a:endParaRPr>
          </a:p>
          <a:p>
            <a:pPr fontAlgn="t">
              <a:lnSpc>
                <a:spcPct val="110000"/>
              </a:lnSpc>
              <a:tabLst>
                <a:tab pos="1371600" algn="l"/>
              </a:tabLst>
            </a:pPr>
            <a:r>
              <a:rPr lang="en-US" sz="1400" dirty="0">
                <a:solidFill>
                  <a:schemeClr val="tx1"/>
                </a:solidFill>
              </a:rPr>
              <a:t>Texas</a:t>
            </a:r>
          </a:p>
          <a:p>
            <a:pPr fontAlgn="t">
              <a:lnSpc>
                <a:spcPct val="110000"/>
              </a:lnSpc>
              <a:tabLst>
                <a:tab pos="1371600" algn="l"/>
              </a:tabLst>
            </a:pPr>
            <a:r>
              <a:rPr lang="en-US" sz="1400" dirty="0">
                <a:solidFill>
                  <a:schemeClr val="tx1"/>
                </a:solidFill>
              </a:rPr>
              <a:t>North Carolina</a:t>
            </a:r>
          </a:p>
          <a:p>
            <a:pPr fontAlgn="t">
              <a:lnSpc>
                <a:spcPct val="110000"/>
              </a:lnSpc>
              <a:tabLst>
                <a:tab pos="1371600" algn="l"/>
              </a:tabLst>
            </a:pPr>
            <a:r>
              <a:rPr lang="en-US" sz="1400" dirty="0">
                <a:solidFill>
                  <a:schemeClr val="tx1"/>
                </a:solidFill>
              </a:rPr>
              <a:t>South Carolina</a:t>
            </a:r>
          </a:p>
          <a:p>
            <a:pPr fontAlgn="t">
              <a:lnSpc>
                <a:spcPct val="110000"/>
              </a:lnSpc>
              <a:tabLst>
                <a:tab pos="1371600" algn="l"/>
              </a:tabLst>
            </a:pPr>
            <a:r>
              <a:rPr lang="en-US" sz="1400" dirty="0">
                <a:solidFill>
                  <a:schemeClr val="tx1"/>
                </a:solidFill>
              </a:rPr>
              <a:t>Alaska</a:t>
            </a:r>
            <a:endParaRPr lang="en-US" sz="1400" b="1" dirty="0">
              <a:solidFill>
                <a:srgbClr val="FF0000"/>
              </a:solidFill>
            </a:endParaRPr>
          </a:p>
        </p:txBody>
      </p:sp>
      <p:sp>
        <p:nvSpPr>
          <p:cNvPr id="10" name="Text Placeholder 6"/>
          <p:cNvSpPr txBox="1">
            <a:spLocks/>
          </p:cNvSpPr>
          <p:nvPr/>
        </p:nvSpPr>
        <p:spPr>
          <a:xfrm>
            <a:off x="5882124" y="1637414"/>
            <a:ext cx="3017520" cy="7538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Higher Performing </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(28)</a:t>
            </a:r>
          </a:p>
        </p:txBody>
      </p:sp>
      <p:sp>
        <p:nvSpPr>
          <p:cNvPr id="11" name="Content Placeholder 7"/>
          <p:cNvSpPr>
            <a:spLocks noGrp="1"/>
          </p:cNvSpPr>
          <p:nvPr>
            <p:ph sz="half" idx="2"/>
          </p:nvPr>
        </p:nvSpPr>
        <p:spPr>
          <a:xfrm>
            <a:off x="5882124" y="2503304"/>
            <a:ext cx="3017520" cy="3684588"/>
          </a:xfrm>
        </p:spPr>
        <p:style>
          <a:lnRef idx="2">
            <a:schemeClr val="accent2"/>
          </a:lnRef>
          <a:fillRef idx="1">
            <a:schemeClr val="lt1"/>
          </a:fillRef>
          <a:effectRef idx="0">
            <a:schemeClr val="accent2"/>
          </a:effectRef>
          <a:fontRef idx="minor">
            <a:schemeClr val="dk1"/>
          </a:fontRef>
        </p:style>
        <p:txBody>
          <a:bodyPr anchor="t">
            <a:noAutofit/>
          </a:bodyPr>
          <a:lstStyle/>
          <a:p>
            <a:pPr fontAlgn="t">
              <a:lnSpc>
                <a:spcPct val="110000"/>
              </a:lnSpc>
              <a:tabLst>
                <a:tab pos="1828800" algn="l"/>
              </a:tabLst>
            </a:pPr>
            <a:r>
              <a:rPr lang="en-US" sz="1400" dirty="0">
                <a:solidFill>
                  <a:schemeClr val="tx1"/>
                </a:solidFill>
              </a:rPr>
              <a:t>Department of Defense	Indiana</a:t>
            </a:r>
          </a:p>
          <a:p>
            <a:pPr fontAlgn="t">
              <a:lnSpc>
                <a:spcPct val="110000"/>
              </a:lnSpc>
              <a:tabLst>
                <a:tab pos="1828800" algn="l"/>
              </a:tabLst>
            </a:pPr>
            <a:r>
              <a:rPr lang="en-US" sz="1400" dirty="0">
                <a:solidFill>
                  <a:schemeClr val="tx1"/>
                </a:solidFill>
              </a:rPr>
              <a:t>New Hampshire	Iowa</a:t>
            </a:r>
          </a:p>
          <a:p>
            <a:pPr fontAlgn="t">
              <a:lnSpc>
                <a:spcPct val="110000"/>
              </a:lnSpc>
              <a:tabLst>
                <a:tab pos="1828800" algn="l"/>
              </a:tabLst>
            </a:pPr>
            <a:r>
              <a:rPr lang="en-US" sz="1400" dirty="0">
                <a:solidFill>
                  <a:schemeClr val="tx1"/>
                </a:solidFill>
              </a:rPr>
              <a:t>Massachusetts	Colorado</a:t>
            </a:r>
          </a:p>
          <a:p>
            <a:pPr fontAlgn="t">
              <a:lnSpc>
                <a:spcPct val="110000"/>
              </a:lnSpc>
              <a:tabLst>
                <a:tab pos="1828800" algn="l"/>
              </a:tabLst>
            </a:pPr>
            <a:r>
              <a:rPr lang="en-US" sz="1400" dirty="0">
                <a:solidFill>
                  <a:schemeClr val="tx1"/>
                </a:solidFill>
              </a:rPr>
              <a:t>Vermont	Maryland</a:t>
            </a:r>
            <a:endParaRPr lang="en-US" sz="1400" dirty="0">
              <a:solidFill>
                <a:srgbClr val="0000CC"/>
              </a:solidFill>
            </a:endParaRPr>
          </a:p>
          <a:p>
            <a:pPr fontAlgn="t">
              <a:lnSpc>
                <a:spcPct val="110000"/>
              </a:lnSpc>
              <a:tabLst>
                <a:tab pos="1828800" algn="l"/>
              </a:tabLst>
            </a:pPr>
            <a:r>
              <a:rPr lang="en-US" sz="1400" dirty="0">
                <a:solidFill>
                  <a:schemeClr val="tx1"/>
                </a:solidFill>
              </a:rPr>
              <a:t>Connecticut	Kentucky</a:t>
            </a:r>
          </a:p>
          <a:p>
            <a:pPr fontAlgn="t">
              <a:lnSpc>
                <a:spcPct val="110000"/>
              </a:lnSpc>
              <a:tabLst>
                <a:tab pos="1828800" algn="l"/>
              </a:tabLst>
            </a:pPr>
            <a:r>
              <a:rPr lang="en-US" sz="1400" dirty="0">
                <a:solidFill>
                  <a:schemeClr val="tx1"/>
                </a:solidFill>
              </a:rPr>
              <a:t>New Jersey	Oregon</a:t>
            </a:r>
          </a:p>
          <a:p>
            <a:pPr fontAlgn="t">
              <a:lnSpc>
                <a:spcPct val="110000"/>
              </a:lnSpc>
              <a:tabLst>
                <a:tab pos="1828800" algn="l"/>
              </a:tabLst>
            </a:pPr>
            <a:r>
              <a:rPr lang="en-US" sz="1400" dirty="0">
                <a:solidFill>
                  <a:schemeClr val="tx1"/>
                </a:solidFill>
              </a:rPr>
              <a:t>Minnesota	Washington</a:t>
            </a:r>
          </a:p>
          <a:p>
            <a:pPr fontAlgn="t">
              <a:lnSpc>
                <a:spcPct val="110000"/>
              </a:lnSpc>
              <a:tabLst>
                <a:tab pos="1828800" algn="l"/>
              </a:tabLst>
            </a:pPr>
            <a:r>
              <a:rPr lang="en-US" sz="1400" dirty="0">
                <a:solidFill>
                  <a:schemeClr val="tx1"/>
                </a:solidFill>
              </a:rPr>
              <a:t>Montana	South Dakota</a:t>
            </a:r>
          </a:p>
          <a:p>
            <a:pPr fontAlgn="t">
              <a:lnSpc>
                <a:spcPct val="110000"/>
              </a:lnSpc>
              <a:tabLst>
                <a:tab pos="1828800" algn="l"/>
              </a:tabLst>
            </a:pPr>
            <a:r>
              <a:rPr lang="en-US" sz="1400" dirty="0">
                <a:solidFill>
                  <a:schemeClr val="tx1"/>
                </a:solidFill>
              </a:rPr>
              <a:t>Wisconsin	North Dakota</a:t>
            </a:r>
          </a:p>
          <a:p>
            <a:pPr fontAlgn="t">
              <a:lnSpc>
                <a:spcPct val="110000"/>
              </a:lnSpc>
              <a:tabLst>
                <a:tab pos="1828800" algn="l"/>
              </a:tabLst>
            </a:pPr>
            <a:r>
              <a:rPr lang="en-US" sz="1400" dirty="0">
                <a:solidFill>
                  <a:schemeClr val="tx1"/>
                </a:solidFill>
              </a:rPr>
              <a:t>Utah	Missouri</a:t>
            </a:r>
          </a:p>
          <a:p>
            <a:pPr fontAlgn="t">
              <a:lnSpc>
                <a:spcPct val="110000"/>
              </a:lnSpc>
              <a:tabLst>
                <a:tab pos="1828800" algn="l"/>
              </a:tabLst>
            </a:pPr>
            <a:r>
              <a:rPr lang="en-US" sz="1400" dirty="0">
                <a:solidFill>
                  <a:schemeClr val="tx1"/>
                </a:solidFill>
              </a:rPr>
              <a:t>Nebraska	Virginia</a:t>
            </a:r>
          </a:p>
          <a:p>
            <a:pPr fontAlgn="t">
              <a:lnSpc>
                <a:spcPct val="110000"/>
              </a:lnSpc>
              <a:tabLst>
                <a:tab pos="1828800" algn="l"/>
              </a:tabLst>
            </a:pPr>
            <a:r>
              <a:rPr lang="en-US" sz="1400" dirty="0">
                <a:solidFill>
                  <a:schemeClr val="tx1"/>
                </a:solidFill>
              </a:rPr>
              <a:t>Wyoming	Illinois</a:t>
            </a:r>
          </a:p>
          <a:p>
            <a:pPr fontAlgn="t">
              <a:lnSpc>
                <a:spcPct val="110000"/>
              </a:lnSpc>
              <a:tabLst>
                <a:tab pos="1828800" algn="l"/>
              </a:tabLst>
            </a:pPr>
            <a:r>
              <a:rPr lang="en-US" sz="1400" dirty="0">
                <a:solidFill>
                  <a:schemeClr val="tx1"/>
                </a:solidFill>
              </a:rPr>
              <a:t>Pennsylvania	Kansas</a:t>
            </a:r>
          </a:p>
          <a:p>
            <a:pPr fontAlgn="t">
              <a:lnSpc>
                <a:spcPct val="110000"/>
              </a:lnSpc>
              <a:tabLst>
                <a:tab pos="1828800" algn="l"/>
              </a:tabLst>
            </a:pPr>
            <a:r>
              <a:rPr lang="en-US" sz="1400" dirty="0">
                <a:solidFill>
                  <a:schemeClr val="tx1"/>
                </a:solidFill>
              </a:rPr>
              <a:t>Idaho	</a:t>
            </a:r>
          </a:p>
          <a:p>
            <a:pPr fontAlgn="t">
              <a:lnSpc>
                <a:spcPct val="110000"/>
              </a:lnSpc>
              <a:tabLst>
                <a:tab pos="1828800" algn="l"/>
              </a:tabLst>
            </a:pPr>
            <a:r>
              <a:rPr lang="en-US" sz="1400" dirty="0">
                <a:solidFill>
                  <a:schemeClr val="tx1"/>
                </a:solidFill>
              </a:rPr>
              <a:t>Maine</a:t>
            </a:r>
            <a:endParaRPr lang="en-US" sz="1400" b="1" dirty="0">
              <a:solidFill>
                <a:srgbClr val="FF0000"/>
              </a:solidFill>
            </a:endParaRPr>
          </a:p>
        </p:txBody>
      </p:sp>
      <p:sp>
        <p:nvSpPr>
          <p:cNvPr id="12" name="TextBox 11"/>
          <p:cNvSpPr txBox="1"/>
          <p:nvPr/>
        </p:nvSpPr>
        <p:spPr>
          <a:xfrm>
            <a:off x="177208" y="6334408"/>
            <a:ext cx="8889154"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Note: National Public is included for reference only and is not included in the jurisdiction count. </a:t>
            </a:r>
          </a:p>
        </p:txBody>
      </p:sp>
    </p:spTree>
    <p:extLst>
      <p:ext uri="{BB962C8B-B14F-4D97-AF65-F5344CB8AC3E}">
        <p14:creationId xmlns:p14="http://schemas.microsoft.com/office/powerpoint/2010/main" val="330608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208" y="334017"/>
            <a:ext cx="6743405" cy="1003078"/>
          </a:xfrm>
        </p:spPr>
        <p:txBody>
          <a:bodyPr>
            <a:noAutofit/>
          </a:bodyPr>
          <a:lstStyle/>
          <a:p>
            <a:pPr algn="ctr"/>
            <a:r>
              <a:rPr lang="en-US" sz="3100" dirty="0">
                <a:solidFill>
                  <a:srgbClr val="FF0000"/>
                </a:solidFill>
                <a:latin typeface="Arial Black" panose="020B0A04020102020204" pitchFamily="34" charset="0"/>
              </a:rPr>
              <a:t>Where Does Georgia Stand?</a:t>
            </a:r>
            <a:r>
              <a:rPr lang="en-US" sz="3200" dirty="0">
                <a:solidFill>
                  <a:srgbClr val="FF0000"/>
                </a:solidFill>
                <a:latin typeface="Arial Black" panose="020B0A04020102020204" pitchFamily="34" charset="0"/>
              </a:rPr>
              <a:t/>
            </a:r>
            <a:br>
              <a:rPr lang="en-US" sz="3200" dirty="0">
                <a:solidFill>
                  <a:srgbClr val="FF0000"/>
                </a:solidFill>
                <a:latin typeface="Arial Black" panose="020B0A04020102020204" pitchFamily="34" charset="0"/>
              </a:rPr>
            </a:br>
            <a:r>
              <a:rPr lang="en-US" sz="2800" dirty="0">
                <a:latin typeface="Arial Black" panose="020B0A04020102020204" pitchFamily="34" charset="0"/>
              </a:rPr>
              <a:t>2015 Grade 8 NAEP Mathematics</a:t>
            </a:r>
            <a:endParaRPr lang="en-US" sz="3200" dirty="0"/>
          </a:p>
        </p:txBody>
      </p:sp>
      <p:sp>
        <p:nvSpPr>
          <p:cNvPr id="6" name="Text Placeholder 6"/>
          <p:cNvSpPr txBox="1">
            <a:spLocks/>
          </p:cNvSpPr>
          <p:nvPr/>
        </p:nvSpPr>
        <p:spPr>
          <a:xfrm>
            <a:off x="177208" y="1637414"/>
            <a:ext cx="2743200" cy="7538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Lower Performing </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(8)</a:t>
            </a:r>
          </a:p>
        </p:txBody>
      </p:sp>
      <p:sp>
        <p:nvSpPr>
          <p:cNvPr id="7" name="Content Placeholder 7"/>
          <p:cNvSpPr>
            <a:spLocks noGrp="1"/>
          </p:cNvSpPr>
          <p:nvPr>
            <p:ph sz="half" idx="2"/>
          </p:nvPr>
        </p:nvSpPr>
        <p:spPr>
          <a:xfrm>
            <a:off x="177208" y="2503304"/>
            <a:ext cx="2743200" cy="3684588"/>
          </a:xfrm>
        </p:spPr>
        <p:style>
          <a:lnRef idx="2">
            <a:schemeClr val="accent2"/>
          </a:lnRef>
          <a:fillRef idx="1">
            <a:schemeClr val="lt1"/>
          </a:fillRef>
          <a:effectRef idx="0">
            <a:schemeClr val="accent2"/>
          </a:effectRef>
          <a:fontRef idx="minor">
            <a:schemeClr val="dk1"/>
          </a:fontRef>
        </p:style>
        <p:txBody>
          <a:bodyPr anchor="t">
            <a:noAutofit/>
          </a:bodyPr>
          <a:lstStyle/>
          <a:p>
            <a:pPr marL="0" indent="0" fontAlgn="t">
              <a:lnSpc>
                <a:spcPct val="110000"/>
              </a:lnSpc>
              <a:spcBef>
                <a:spcPts val="0"/>
              </a:spcBef>
              <a:buNone/>
            </a:pPr>
            <a:r>
              <a:rPr lang="en-US" sz="1400" dirty="0">
                <a:solidFill>
                  <a:schemeClr val="tx1"/>
                </a:solidFill>
              </a:rPr>
              <a:t>Nevada</a:t>
            </a:r>
          </a:p>
          <a:p>
            <a:pPr fontAlgn="t">
              <a:lnSpc>
                <a:spcPct val="110000"/>
              </a:lnSpc>
            </a:pPr>
            <a:r>
              <a:rPr lang="en-US" sz="1400" dirty="0">
                <a:solidFill>
                  <a:schemeClr val="tx1"/>
                </a:solidFill>
              </a:rPr>
              <a:t>Oklahoma</a:t>
            </a:r>
          </a:p>
          <a:p>
            <a:pPr marL="0" indent="0" fontAlgn="t">
              <a:lnSpc>
                <a:spcPct val="110000"/>
              </a:lnSpc>
              <a:spcBef>
                <a:spcPts val="0"/>
              </a:spcBef>
              <a:buNone/>
            </a:pPr>
            <a:r>
              <a:rPr lang="en-US" sz="1400" dirty="0">
                <a:solidFill>
                  <a:schemeClr val="tx1"/>
                </a:solidFill>
              </a:rPr>
              <a:t>West Virginia</a:t>
            </a:r>
          </a:p>
          <a:p>
            <a:pPr marL="0" indent="0" fontAlgn="t">
              <a:lnSpc>
                <a:spcPct val="110000"/>
              </a:lnSpc>
              <a:spcBef>
                <a:spcPts val="0"/>
              </a:spcBef>
              <a:buNone/>
            </a:pPr>
            <a:r>
              <a:rPr lang="en-US" sz="1400" dirty="0">
                <a:solidFill>
                  <a:schemeClr val="tx1"/>
                </a:solidFill>
              </a:rPr>
              <a:t>New Mexico</a:t>
            </a:r>
          </a:p>
          <a:p>
            <a:pPr marL="0" indent="0" fontAlgn="t">
              <a:lnSpc>
                <a:spcPct val="110000"/>
              </a:lnSpc>
              <a:spcBef>
                <a:spcPts val="0"/>
              </a:spcBef>
              <a:buNone/>
            </a:pPr>
            <a:r>
              <a:rPr lang="en-US" sz="1400" dirty="0">
                <a:solidFill>
                  <a:schemeClr val="tx1"/>
                </a:solidFill>
              </a:rPr>
              <a:t>Mississippi</a:t>
            </a:r>
          </a:p>
          <a:p>
            <a:pPr marL="0" indent="0" fontAlgn="t">
              <a:lnSpc>
                <a:spcPct val="110000"/>
              </a:lnSpc>
              <a:spcBef>
                <a:spcPts val="0"/>
              </a:spcBef>
              <a:buNone/>
            </a:pPr>
            <a:r>
              <a:rPr lang="en-US" sz="1400" dirty="0">
                <a:solidFill>
                  <a:schemeClr val="tx1"/>
                </a:solidFill>
              </a:rPr>
              <a:t>Louisiana</a:t>
            </a:r>
          </a:p>
          <a:p>
            <a:pPr marL="0" indent="0" fontAlgn="t">
              <a:lnSpc>
                <a:spcPct val="110000"/>
              </a:lnSpc>
              <a:spcBef>
                <a:spcPts val="0"/>
              </a:spcBef>
              <a:buNone/>
            </a:pPr>
            <a:r>
              <a:rPr lang="en-US" sz="1400" dirty="0">
                <a:solidFill>
                  <a:schemeClr val="tx1"/>
                </a:solidFill>
              </a:rPr>
              <a:t>Alabama</a:t>
            </a:r>
          </a:p>
          <a:p>
            <a:pPr marL="0" indent="0" fontAlgn="t">
              <a:lnSpc>
                <a:spcPct val="110000"/>
              </a:lnSpc>
              <a:spcBef>
                <a:spcPts val="0"/>
              </a:spcBef>
              <a:buNone/>
            </a:pPr>
            <a:r>
              <a:rPr lang="en-US" sz="1400" dirty="0">
                <a:solidFill>
                  <a:schemeClr val="tx1"/>
                </a:solidFill>
              </a:rPr>
              <a:t>District of Columbia</a:t>
            </a:r>
          </a:p>
        </p:txBody>
      </p:sp>
      <p:sp>
        <p:nvSpPr>
          <p:cNvPr id="8" name="Text Placeholder 6"/>
          <p:cNvSpPr txBox="1">
            <a:spLocks/>
          </p:cNvSpPr>
          <p:nvPr/>
        </p:nvSpPr>
        <p:spPr>
          <a:xfrm>
            <a:off x="3029666" y="1637414"/>
            <a:ext cx="2743200" cy="7538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Similar Performing </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(15)</a:t>
            </a:r>
          </a:p>
        </p:txBody>
      </p:sp>
      <p:sp>
        <p:nvSpPr>
          <p:cNvPr id="9" name="Content Placeholder 7"/>
          <p:cNvSpPr>
            <a:spLocks noGrp="1"/>
          </p:cNvSpPr>
          <p:nvPr>
            <p:ph sz="half" idx="2"/>
          </p:nvPr>
        </p:nvSpPr>
        <p:spPr>
          <a:xfrm>
            <a:off x="3029666" y="2503304"/>
            <a:ext cx="2743200" cy="3684588"/>
          </a:xfrm>
        </p:spPr>
        <p:style>
          <a:lnRef idx="2">
            <a:schemeClr val="accent2"/>
          </a:lnRef>
          <a:fillRef idx="1">
            <a:schemeClr val="lt1"/>
          </a:fillRef>
          <a:effectRef idx="0">
            <a:schemeClr val="accent2"/>
          </a:effectRef>
          <a:fontRef idx="minor">
            <a:schemeClr val="dk1"/>
          </a:fontRef>
        </p:style>
        <p:txBody>
          <a:bodyPr anchor="t">
            <a:noAutofit/>
          </a:bodyPr>
          <a:lstStyle/>
          <a:p>
            <a:pPr fontAlgn="t">
              <a:lnSpc>
                <a:spcPct val="110000"/>
              </a:lnSpc>
              <a:tabLst>
                <a:tab pos="1371600" algn="l"/>
              </a:tabLst>
            </a:pPr>
            <a:r>
              <a:rPr lang="en-US" sz="1400" dirty="0">
                <a:solidFill>
                  <a:schemeClr val="tx1"/>
                </a:solidFill>
              </a:rPr>
              <a:t>Illinois	Florida</a:t>
            </a:r>
          </a:p>
          <a:p>
            <a:pPr fontAlgn="t">
              <a:lnSpc>
                <a:spcPct val="110000"/>
              </a:lnSpc>
              <a:tabLst>
                <a:tab pos="1371600" algn="l"/>
              </a:tabLst>
            </a:pPr>
            <a:r>
              <a:rPr lang="en-US" sz="1400" dirty="0">
                <a:solidFill>
                  <a:schemeClr val="tx1"/>
                </a:solidFill>
              </a:rPr>
              <a:t>Rhode Island	Arkansas</a:t>
            </a:r>
          </a:p>
          <a:p>
            <a:pPr fontAlgn="t">
              <a:lnSpc>
                <a:spcPct val="110000"/>
              </a:lnSpc>
              <a:tabLst>
                <a:tab pos="1371600" algn="l"/>
              </a:tabLst>
            </a:pPr>
            <a:r>
              <a:rPr lang="en-US" sz="1400" dirty="0">
                <a:solidFill>
                  <a:schemeClr val="tx1"/>
                </a:solidFill>
              </a:rPr>
              <a:t>North Carolina</a:t>
            </a:r>
          </a:p>
          <a:p>
            <a:pPr fontAlgn="t">
              <a:lnSpc>
                <a:spcPct val="110000"/>
              </a:lnSpc>
              <a:tabLst>
                <a:tab pos="1371600" algn="l"/>
              </a:tabLst>
            </a:pPr>
            <a:r>
              <a:rPr lang="en-US" sz="1400" b="1" dirty="0">
                <a:solidFill>
                  <a:srgbClr val="0000CC"/>
                </a:solidFill>
              </a:rPr>
              <a:t>National Public</a:t>
            </a:r>
          </a:p>
          <a:p>
            <a:pPr fontAlgn="t">
              <a:lnSpc>
                <a:spcPct val="110000"/>
              </a:lnSpc>
              <a:tabLst>
                <a:tab pos="1371600" algn="l"/>
              </a:tabLst>
            </a:pPr>
            <a:r>
              <a:rPr lang="en-US" sz="1400" dirty="0">
                <a:solidFill>
                  <a:schemeClr val="tx1"/>
                </a:solidFill>
              </a:rPr>
              <a:t>Missouri </a:t>
            </a:r>
          </a:p>
          <a:p>
            <a:pPr fontAlgn="t">
              <a:lnSpc>
                <a:spcPct val="110000"/>
              </a:lnSpc>
              <a:tabLst>
                <a:tab pos="1371600" algn="l"/>
              </a:tabLst>
            </a:pPr>
            <a:r>
              <a:rPr lang="en-US" sz="1400" dirty="0">
                <a:solidFill>
                  <a:schemeClr val="tx1"/>
                </a:solidFill>
              </a:rPr>
              <a:t>Alaska	</a:t>
            </a:r>
          </a:p>
          <a:p>
            <a:pPr fontAlgn="t">
              <a:lnSpc>
                <a:spcPct val="110000"/>
              </a:lnSpc>
              <a:tabLst>
                <a:tab pos="1371600" algn="l"/>
              </a:tabLst>
            </a:pPr>
            <a:r>
              <a:rPr lang="en-US" sz="1400" dirty="0">
                <a:solidFill>
                  <a:schemeClr val="tx1"/>
                </a:solidFill>
              </a:rPr>
              <a:t>New York</a:t>
            </a:r>
          </a:p>
          <a:p>
            <a:pPr fontAlgn="t">
              <a:lnSpc>
                <a:spcPct val="110000"/>
              </a:lnSpc>
              <a:tabLst>
                <a:tab pos="1371600" algn="l"/>
              </a:tabLst>
            </a:pPr>
            <a:r>
              <a:rPr lang="en-US" sz="1400" dirty="0">
                <a:solidFill>
                  <a:schemeClr val="tx1"/>
                </a:solidFill>
              </a:rPr>
              <a:t>Delaware</a:t>
            </a:r>
          </a:p>
          <a:p>
            <a:pPr fontAlgn="t">
              <a:lnSpc>
                <a:spcPct val="110000"/>
              </a:lnSpc>
              <a:tabLst>
                <a:tab pos="1371600" algn="l"/>
              </a:tabLst>
            </a:pPr>
            <a:r>
              <a:rPr lang="en-US" sz="1400" dirty="0">
                <a:solidFill>
                  <a:schemeClr val="tx1"/>
                </a:solidFill>
              </a:rPr>
              <a:t>Hawaii</a:t>
            </a:r>
          </a:p>
          <a:p>
            <a:pPr fontAlgn="t">
              <a:lnSpc>
                <a:spcPct val="110000"/>
              </a:lnSpc>
              <a:tabLst>
                <a:tab pos="1371600" algn="l"/>
              </a:tabLst>
            </a:pPr>
            <a:r>
              <a:rPr lang="en-US" sz="1400" b="1" dirty="0">
                <a:solidFill>
                  <a:srgbClr val="FF0000"/>
                </a:solidFill>
              </a:rPr>
              <a:t>Georgia </a:t>
            </a:r>
          </a:p>
          <a:p>
            <a:pPr fontAlgn="t">
              <a:lnSpc>
                <a:spcPct val="110000"/>
              </a:lnSpc>
              <a:tabLst>
                <a:tab pos="1371600" algn="l"/>
              </a:tabLst>
            </a:pPr>
            <a:r>
              <a:rPr lang="en-US" sz="1400" dirty="0">
                <a:solidFill>
                  <a:schemeClr val="tx1"/>
                </a:solidFill>
              </a:rPr>
              <a:t>Tennessee</a:t>
            </a:r>
          </a:p>
          <a:p>
            <a:pPr fontAlgn="t">
              <a:lnSpc>
                <a:spcPct val="110000"/>
              </a:lnSpc>
              <a:tabLst>
                <a:tab pos="1371600" algn="l"/>
              </a:tabLst>
            </a:pPr>
            <a:r>
              <a:rPr lang="en-US" sz="1400" dirty="0">
                <a:solidFill>
                  <a:schemeClr val="tx1"/>
                </a:solidFill>
              </a:rPr>
              <a:t>Michigan</a:t>
            </a:r>
          </a:p>
          <a:p>
            <a:pPr fontAlgn="t">
              <a:lnSpc>
                <a:spcPct val="110000"/>
              </a:lnSpc>
              <a:tabLst>
                <a:tab pos="1371600" algn="l"/>
              </a:tabLst>
            </a:pPr>
            <a:r>
              <a:rPr lang="en-US" sz="1400" dirty="0">
                <a:solidFill>
                  <a:schemeClr val="tx1"/>
                </a:solidFill>
              </a:rPr>
              <a:t>Kentucky</a:t>
            </a:r>
          </a:p>
          <a:p>
            <a:pPr fontAlgn="t">
              <a:lnSpc>
                <a:spcPct val="110000"/>
              </a:lnSpc>
              <a:tabLst>
                <a:tab pos="1371600" algn="l"/>
              </a:tabLst>
            </a:pPr>
            <a:r>
              <a:rPr lang="en-US" sz="1400" dirty="0">
                <a:solidFill>
                  <a:schemeClr val="tx1"/>
                </a:solidFill>
              </a:rPr>
              <a:t>South Carolina</a:t>
            </a:r>
          </a:p>
          <a:p>
            <a:pPr fontAlgn="t">
              <a:lnSpc>
                <a:spcPct val="110000"/>
              </a:lnSpc>
              <a:tabLst>
                <a:tab pos="1371600" algn="l"/>
              </a:tabLst>
            </a:pPr>
            <a:r>
              <a:rPr lang="en-US" sz="1400" dirty="0">
                <a:solidFill>
                  <a:schemeClr val="tx1"/>
                </a:solidFill>
              </a:rPr>
              <a:t>California</a:t>
            </a:r>
            <a:endParaRPr lang="en-US" sz="1400" b="1" dirty="0">
              <a:solidFill>
                <a:srgbClr val="FF0000"/>
              </a:solidFill>
            </a:endParaRPr>
          </a:p>
        </p:txBody>
      </p:sp>
      <p:sp>
        <p:nvSpPr>
          <p:cNvPr id="10" name="Text Placeholder 6"/>
          <p:cNvSpPr txBox="1">
            <a:spLocks/>
          </p:cNvSpPr>
          <p:nvPr/>
        </p:nvSpPr>
        <p:spPr>
          <a:xfrm>
            <a:off x="5899376" y="1637414"/>
            <a:ext cx="3017520" cy="7538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Higher Performing </a:t>
            </a:r>
          </a:p>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300" b="1" i="0" u="none" strike="noStrike" kern="1200" cap="none" spc="0" normalizeH="0" baseline="0" noProof="0" dirty="0">
                <a:ln>
                  <a:noFill/>
                </a:ln>
                <a:solidFill>
                  <a:prstClr val="black"/>
                </a:solidFill>
                <a:effectLst/>
                <a:uLnTx/>
                <a:uFillTx/>
                <a:latin typeface="Calibri" panose="020F0502020204030204"/>
                <a:ea typeface="+mn-ea"/>
                <a:cs typeface="+mn-cs"/>
              </a:rPr>
              <a:t>(28)</a:t>
            </a:r>
          </a:p>
        </p:txBody>
      </p:sp>
      <p:sp>
        <p:nvSpPr>
          <p:cNvPr id="11" name="Content Placeholder 7"/>
          <p:cNvSpPr>
            <a:spLocks noGrp="1"/>
          </p:cNvSpPr>
          <p:nvPr>
            <p:ph sz="half" idx="2"/>
          </p:nvPr>
        </p:nvSpPr>
        <p:spPr>
          <a:xfrm>
            <a:off x="5899376" y="2503304"/>
            <a:ext cx="3017520" cy="3684588"/>
          </a:xfrm>
        </p:spPr>
        <p:style>
          <a:lnRef idx="2">
            <a:schemeClr val="accent2"/>
          </a:lnRef>
          <a:fillRef idx="1">
            <a:schemeClr val="lt1"/>
          </a:fillRef>
          <a:effectRef idx="0">
            <a:schemeClr val="accent2"/>
          </a:effectRef>
          <a:fontRef idx="minor">
            <a:schemeClr val="dk1"/>
          </a:fontRef>
        </p:style>
        <p:txBody>
          <a:bodyPr anchor="t">
            <a:noAutofit/>
          </a:bodyPr>
          <a:lstStyle/>
          <a:p>
            <a:pPr fontAlgn="t">
              <a:lnSpc>
                <a:spcPct val="110000"/>
              </a:lnSpc>
              <a:tabLst>
                <a:tab pos="1768475" algn="l"/>
              </a:tabLst>
            </a:pPr>
            <a:r>
              <a:rPr lang="en-US" sz="1400" dirty="0">
                <a:solidFill>
                  <a:schemeClr val="tx1"/>
                </a:solidFill>
              </a:rPr>
              <a:t>Massachusetts	Utah</a:t>
            </a:r>
          </a:p>
          <a:p>
            <a:pPr fontAlgn="t">
              <a:lnSpc>
                <a:spcPct val="110000"/>
              </a:lnSpc>
              <a:tabLst>
                <a:tab pos="1768475" algn="l"/>
              </a:tabLst>
            </a:pPr>
            <a:r>
              <a:rPr lang="en-US" sz="1400" dirty="0">
                <a:solidFill>
                  <a:schemeClr val="tx1"/>
                </a:solidFill>
              </a:rPr>
              <a:t>New Hampshire	Colorado</a:t>
            </a:r>
          </a:p>
          <a:p>
            <a:pPr fontAlgn="t">
              <a:lnSpc>
                <a:spcPct val="110000"/>
              </a:lnSpc>
              <a:tabLst>
                <a:tab pos="1768475" algn="l"/>
              </a:tabLst>
            </a:pPr>
            <a:r>
              <a:rPr lang="en-US" sz="1400" dirty="0">
                <a:solidFill>
                  <a:schemeClr val="tx1"/>
                </a:solidFill>
              </a:rPr>
              <a:t>Minnesota	Ohio</a:t>
            </a:r>
          </a:p>
          <a:p>
            <a:pPr fontAlgn="t">
              <a:lnSpc>
                <a:spcPct val="110000"/>
              </a:lnSpc>
              <a:tabLst>
                <a:tab pos="1768475" algn="l"/>
              </a:tabLst>
            </a:pPr>
            <a:r>
              <a:rPr lang="en-US" sz="1400" dirty="0">
                <a:solidFill>
                  <a:schemeClr val="tx1"/>
                </a:solidFill>
              </a:rPr>
              <a:t>New Jersey	Maine</a:t>
            </a:r>
            <a:endParaRPr lang="en-US" sz="1400" dirty="0">
              <a:solidFill>
                <a:srgbClr val="0000CC"/>
              </a:solidFill>
            </a:endParaRPr>
          </a:p>
          <a:p>
            <a:pPr fontAlgn="t">
              <a:lnSpc>
                <a:spcPct val="110000"/>
              </a:lnSpc>
              <a:tabLst>
                <a:tab pos="1768475" algn="l"/>
              </a:tabLst>
            </a:pPr>
            <a:r>
              <a:rPr lang="en-US" sz="1400" dirty="0">
                <a:solidFill>
                  <a:schemeClr val="tx1"/>
                </a:solidFill>
              </a:rPr>
              <a:t>Department of Defense	South Dakota</a:t>
            </a:r>
          </a:p>
          <a:p>
            <a:pPr fontAlgn="t">
              <a:lnSpc>
                <a:spcPct val="110000"/>
              </a:lnSpc>
              <a:tabLst>
                <a:tab pos="1768475" algn="l"/>
              </a:tabLst>
            </a:pPr>
            <a:r>
              <a:rPr lang="en-US" sz="1400" dirty="0">
                <a:solidFill>
                  <a:schemeClr val="tx1"/>
                </a:solidFill>
              </a:rPr>
              <a:t>Vermont	Connecticut</a:t>
            </a:r>
          </a:p>
          <a:p>
            <a:pPr fontAlgn="t">
              <a:lnSpc>
                <a:spcPct val="110000"/>
              </a:lnSpc>
              <a:tabLst>
                <a:tab pos="1768475" algn="l"/>
              </a:tabLst>
            </a:pPr>
            <a:r>
              <a:rPr lang="en-US" sz="1400" dirty="0">
                <a:solidFill>
                  <a:schemeClr val="tx1"/>
                </a:solidFill>
              </a:rPr>
              <a:t>Wisconsin	Kansas</a:t>
            </a:r>
          </a:p>
          <a:p>
            <a:pPr fontAlgn="t">
              <a:lnSpc>
                <a:spcPct val="110000"/>
              </a:lnSpc>
              <a:tabLst>
                <a:tab pos="1768475" algn="l"/>
              </a:tabLst>
            </a:pPr>
            <a:r>
              <a:rPr lang="en-US" sz="1400" dirty="0">
                <a:solidFill>
                  <a:schemeClr val="tx1"/>
                </a:solidFill>
              </a:rPr>
              <a:t>North Dakota	Texas</a:t>
            </a:r>
          </a:p>
          <a:p>
            <a:pPr fontAlgn="t">
              <a:lnSpc>
                <a:spcPct val="110000"/>
              </a:lnSpc>
              <a:tabLst>
                <a:tab pos="1768475" algn="l"/>
              </a:tabLst>
            </a:pPr>
            <a:r>
              <a:rPr lang="en-US" sz="1400" dirty="0">
                <a:solidFill>
                  <a:schemeClr val="tx1"/>
                </a:solidFill>
              </a:rPr>
              <a:t>Virginia	Idaho</a:t>
            </a:r>
          </a:p>
          <a:p>
            <a:pPr fontAlgn="t">
              <a:lnSpc>
                <a:spcPct val="110000"/>
              </a:lnSpc>
              <a:tabLst>
                <a:tab pos="1768475" algn="l"/>
              </a:tabLst>
            </a:pPr>
            <a:r>
              <a:rPr lang="en-US" sz="1400" dirty="0">
                <a:solidFill>
                  <a:schemeClr val="tx1"/>
                </a:solidFill>
              </a:rPr>
              <a:t>Montana	Pennsylvania</a:t>
            </a:r>
          </a:p>
          <a:p>
            <a:pPr fontAlgn="t">
              <a:lnSpc>
                <a:spcPct val="110000"/>
              </a:lnSpc>
              <a:tabLst>
                <a:tab pos="1768475" algn="l"/>
              </a:tabLst>
            </a:pPr>
            <a:r>
              <a:rPr lang="en-US" sz="1400" dirty="0">
                <a:solidFill>
                  <a:schemeClr val="tx1"/>
                </a:solidFill>
              </a:rPr>
              <a:t>Indiana	Maryland</a:t>
            </a:r>
          </a:p>
          <a:p>
            <a:pPr fontAlgn="t">
              <a:lnSpc>
                <a:spcPct val="110000"/>
              </a:lnSpc>
              <a:tabLst>
                <a:tab pos="1768475" algn="l"/>
              </a:tabLst>
            </a:pPr>
            <a:r>
              <a:rPr lang="en-US" sz="1400" dirty="0">
                <a:solidFill>
                  <a:schemeClr val="tx1"/>
                </a:solidFill>
              </a:rPr>
              <a:t>Wyoming	Arizona</a:t>
            </a:r>
          </a:p>
          <a:p>
            <a:pPr fontAlgn="t">
              <a:lnSpc>
                <a:spcPct val="110000"/>
              </a:lnSpc>
              <a:tabLst>
                <a:tab pos="1768475" algn="l"/>
              </a:tabLst>
            </a:pPr>
            <a:r>
              <a:rPr lang="en-US" sz="1400" dirty="0">
                <a:solidFill>
                  <a:schemeClr val="tx1"/>
                </a:solidFill>
              </a:rPr>
              <a:t>Washington	Oregon</a:t>
            </a:r>
            <a:r>
              <a:rPr lang="en-US" sz="1400" dirty="0">
                <a:solidFill>
                  <a:srgbClr val="0000CC"/>
                </a:solidFill>
              </a:rPr>
              <a:t> </a:t>
            </a:r>
          </a:p>
          <a:p>
            <a:pPr fontAlgn="t">
              <a:lnSpc>
                <a:spcPct val="110000"/>
              </a:lnSpc>
              <a:tabLst>
                <a:tab pos="1768475" algn="l"/>
              </a:tabLst>
            </a:pPr>
            <a:r>
              <a:rPr lang="en-US" sz="1400" dirty="0">
                <a:solidFill>
                  <a:schemeClr val="tx1"/>
                </a:solidFill>
              </a:rPr>
              <a:t>Nebraska	</a:t>
            </a:r>
          </a:p>
          <a:p>
            <a:pPr fontAlgn="t">
              <a:lnSpc>
                <a:spcPct val="110000"/>
              </a:lnSpc>
              <a:tabLst>
                <a:tab pos="1768475" algn="l"/>
              </a:tabLst>
            </a:pPr>
            <a:r>
              <a:rPr lang="en-US" sz="1400" dirty="0">
                <a:solidFill>
                  <a:schemeClr val="tx1"/>
                </a:solidFill>
              </a:rPr>
              <a:t>Iowa</a:t>
            </a:r>
            <a:endParaRPr lang="en-US" sz="1400" b="1" dirty="0">
              <a:solidFill>
                <a:srgbClr val="FF0000"/>
              </a:solidFill>
            </a:endParaRPr>
          </a:p>
        </p:txBody>
      </p:sp>
      <p:sp>
        <p:nvSpPr>
          <p:cNvPr id="12" name="TextBox 11"/>
          <p:cNvSpPr txBox="1"/>
          <p:nvPr/>
        </p:nvSpPr>
        <p:spPr>
          <a:xfrm>
            <a:off x="177208" y="6334408"/>
            <a:ext cx="8889154"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Note: National Public is included for reference only and is not included in the jurisdiction count. </a:t>
            </a:r>
          </a:p>
        </p:txBody>
      </p:sp>
    </p:spTree>
    <p:extLst>
      <p:ext uri="{BB962C8B-B14F-4D97-AF65-F5344CB8AC3E}">
        <p14:creationId xmlns:p14="http://schemas.microsoft.com/office/powerpoint/2010/main" val="2684145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505" y="186531"/>
            <a:ext cx="6316630" cy="1325563"/>
          </a:xfrm>
        </p:spPr>
        <p:txBody>
          <a:bodyPr>
            <a:normAutofit/>
          </a:bodyPr>
          <a:lstStyle/>
          <a:p>
            <a:r>
              <a:rPr lang="en-US" dirty="0">
                <a:solidFill>
                  <a:srgbClr val="FF3300"/>
                </a:solidFill>
              </a:rPr>
              <a:t>Assessment FAQs</a:t>
            </a:r>
            <a:endParaRPr lang="en-US" dirty="0"/>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pPr/>
              <a:t>16</a:t>
            </a:fld>
            <a:endParaRPr lang="en-US" dirty="0"/>
          </a:p>
        </p:txBody>
      </p:sp>
      <p:sp>
        <p:nvSpPr>
          <p:cNvPr id="3" name="Content Placeholder 2"/>
          <p:cNvSpPr>
            <a:spLocks noGrp="1"/>
          </p:cNvSpPr>
          <p:nvPr>
            <p:ph idx="1"/>
          </p:nvPr>
        </p:nvSpPr>
        <p:spPr>
          <a:xfrm>
            <a:off x="294968" y="1561256"/>
            <a:ext cx="8220382" cy="4696772"/>
          </a:xfrm>
        </p:spPr>
        <p:txBody>
          <a:bodyPr>
            <a:normAutofit fontScale="92500" lnSpcReduction="20000"/>
          </a:bodyPr>
          <a:lstStyle/>
          <a:p>
            <a:r>
              <a:rPr lang="en-US" sz="3000" b="1" dirty="0"/>
              <a:t>Who developed Georgia Milestones?</a:t>
            </a:r>
          </a:p>
          <a:p>
            <a:pPr lvl="1">
              <a:buFont typeface="Calibri" panose="020F0502020204030204" pitchFamily="34" charset="0"/>
              <a:buChar char="‒"/>
            </a:pPr>
            <a:r>
              <a:rPr lang="en-US" sz="2600" dirty="0"/>
              <a:t>The Assessment Division oversees the development of the state assessment program, including Georgia Milestones.  In spring 2013, a contract was awarded to CTB McGraw-Hill through a competitive bid process managed by the Department of Administrative Services (DOAS).  CTB was acquired by Data Recognition Corporation (DRC) in June 2015.</a:t>
            </a:r>
          </a:p>
          <a:p>
            <a:pPr lvl="1">
              <a:buFont typeface="Calibri" panose="020F0502020204030204" pitchFamily="34" charset="0"/>
              <a:buChar char="‒"/>
            </a:pPr>
            <a:r>
              <a:rPr lang="en-US" sz="2600" dirty="0"/>
              <a:t>The test development process relies heavily on the inclusion of Georgia educators as subject matter experts.  Committees of Georgia educators, including faculty members from the Technical College System of Georgia and the University System of Georgia, have directly informed the development of the Georgia Milestones program. </a:t>
            </a:r>
          </a:p>
          <a:p>
            <a:pPr lvl="1">
              <a:buFont typeface="Calibri" panose="020F0502020204030204" pitchFamily="34" charset="0"/>
              <a:buChar char="‒"/>
            </a:pPr>
            <a:r>
              <a:rPr lang="en-US" sz="2600" dirty="0"/>
              <a:t>All aspects of the state testing program are vetted with our Technical Advisory Committee (TAC), comprised of 6 national measurement experts.</a:t>
            </a:r>
          </a:p>
        </p:txBody>
      </p:sp>
    </p:spTree>
    <p:extLst>
      <p:ext uri="{BB962C8B-B14F-4D97-AF65-F5344CB8AC3E}">
        <p14:creationId xmlns:p14="http://schemas.microsoft.com/office/powerpoint/2010/main" val="1846470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5792" y="0"/>
            <a:ext cx="4304208" cy="1509621"/>
          </a:xfrm>
        </p:spPr>
        <p:txBody>
          <a:bodyPr>
            <a:normAutofit/>
          </a:bodyPr>
          <a:lstStyle/>
          <a:p>
            <a:r>
              <a:rPr lang="en-US" sz="2800" dirty="0">
                <a:solidFill>
                  <a:srgbClr val="0000FF"/>
                </a:solidFill>
              </a:rPr>
              <a:t>Georgia Milestones Educator Involvement </a:t>
            </a:r>
          </a:p>
        </p:txBody>
      </p:sp>
      <p:sp>
        <p:nvSpPr>
          <p:cNvPr id="5" name="TextBox 4"/>
          <p:cNvSpPr txBox="1"/>
          <p:nvPr/>
        </p:nvSpPr>
        <p:spPr>
          <a:xfrm>
            <a:off x="5726545" y="1844644"/>
            <a:ext cx="3177310" cy="1908215"/>
          </a:xfrm>
          <a:prstGeom prst="rect">
            <a:avLst/>
          </a:prstGeom>
          <a:solidFill>
            <a:schemeClr val="accent6">
              <a:lumMod val="20000"/>
              <a:lumOff val="80000"/>
            </a:schemeClr>
          </a:solidFill>
          <a:ln>
            <a:solidFill>
              <a:schemeClr val="accent6">
                <a:lumMod val="50000"/>
              </a:schemeClr>
            </a:solidFill>
          </a:ln>
          <a:effectLst>
            <a:outerShdw blurRad="50800" dist="38100" dir="5400000" algn="t" rotWithShape="0">
              <a:prstClr val="black">
                <a:alpha val="40000"/>
              </a:prstClr>
            </a:outerShdw>
          </a:effectLst>
        </p:spPr>
        <p:txBody>
          <a:bodyPr wrap="square" rtlCol="0">
            <a:spAutoFit/>
          </a:bodyPr>
          <a:lstStyle/>
          <a:p>
            <a:r>
              <a:rPr lang="en-US" sz="1600" b="1" dirty="0">
                <a:solidFill>
                  <a:srgbClr val="FF0000"/>
                </a:solidFill>
              </a:rPr>
              <a:t>Statewide Schools</a:t>
            </a:r>
          </a:p>
          <a:p>
            <a:pPr marL="112713" indent="-112713">
              <a:buFont typeface="Arial" panose="020B0604020202020204" pitchFamily="34" charset="0"/>
              <a:buChar char="•"/>
            </a:pPr>
            <a:r>
              <a:rPr lang="en-US" sz="1400" dirty="0"/>
              <a:t>Georgia Cyber Academy</a:t>
            </a:r>
          </a:p>
          <a:p>
            <a:pPr marL="112713" indent="-112713">
              <a:buFont typeface="Arial" panose="020B0604020202020204" pitchFamily="34" charset="0"/>
              <a:buChar char="•"/>
            </a:pPr>
            <a:r>
              <a:rPr lang="en-US" sz="1400" dirty="0"/>
              <a:t>Georgia Virtual School (GaVS)</a:t>
            </a:r>
          </a:p>
          <a:p>
            <a:pPr marL="112713" indent="-112713">
              <a:buFont typeface="Arial" panose="020B0604020202020204" pitchFamily="34" charset="0"/>
              <a:buChar char="•"/>
            </a:pPr>
            <a:r>
              <a:rPr lang="en-US" sz="1400" dirty="0"/>
              <a:t>State Schools</a:t>
            </a:r>
          </a:p>
          <a:p>
            <a:endParaRPr lang="en-US" sz="1600" dirty="0"/>
          </a:p>
          <a:p>
            <a:r>
              <a:rPr lang="en-US" sz="1600" b="1" dirty="0">
                <a:solidFill>
                  <a:srgbClr val="FF0000"/>
                </a:solidFill>
              </a:rPr>
              <a:t>Higher Ed</a:t>
            </a:r>
          </a:p>
          <a:p>
            <a:pPr marL="112713" indent="-112713">
              <a:buFont typeface="Arial" panose="020B0604020202020204" pitchFamily="34" charset="0"/>
              <a:buChar char="•"/>
            </a:pPr>
            <a:r>
              <a:rPr lang="en-US" sz="1400" dirty="0"/>
              <a:t>Technical College System of Georgia</a:t>
            </a:r>
          </a:p>
          <a:p>
            <a:pPr marL="112713" indent="-112713">
              <a:buFont typeface="Arial" panose="020B0604020202020204" pitchFamily="34" charset="0"/>
              <a:buChar char="•"/>
            </a:pPr>
            <a:r>
              <a:rPr lang="en-US" sz="1400" dirty="0"/>
              <a:t>University System of Georgia</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7576" y="264094"/>
            <a:ext cx="5404104" cy="6268761"/>
          </a:xfrm>
          <a:prstGeom prst="rect">
            <a:avLst/>
          </a:prstGeom>
        </p:spPr>
      </p:pic>
      <p:sp>
        <p:nvSpPr>
          <p:cNvPr id="6" name="Slide Number Placeholder 4"/>
          <p:cNvSpPr>
            <a:spLocks noGrp="1"/>
          </p:cNvSpPr>
          <p:nvPr>
            <p:ph type="sldNum" sz="quarter" idx="4294967295"/>
          </p:nvPr>
        </p:nvSpPr>
        <p:spPr>
          <a:xfrm>
            <a:off x="6457950" y="6356351"/>
            <a:ext cx="2057400" cy="365125"/>
          </a:xfrm>
          <a:prstGeom prst="rect">
            <a:avLst/>
          </a:prstGeom>
        </p:spPr>
        <p:txBody>
          <a:bodyPr/>
          <a:lstStyle/>
          <a:p>
            <a:r>
              <a:rPr lang="en-US" dirty="0" smtClean="0"/>
              <a:t>17</a:t>
            </a:r>
            <a:endParaRPr lang="en-US" dirty="0"/>
          </a:p>
        </p:txBody>
      </p:sp>
    </p:spTree>
    <p:extLst>
      <p:ext uri="{BB962C8B-B14F-4D97-AF65-F5344CB8AC3E}">
        <p14:creationId xmlns:p14="http://schemas.microsoft.com/office/powerpoint/2010/main" val="3915306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161299"/>
            <a:ext cx="6316630" cy="1325563"/>
          </a:xfrm>
        </p:spPr>
        <p:txBody>
          <a:bodyPr>
            <a:normAutofit/>
          </a:bodyPr>
          <a:lstStyle/>
          <a:p>
            <a:r>
              <a:rPr lang="en-US" dirty="0">
                <a:solidFill>
                  <a:srgbClr val="FF3300"/>
                </a:solidFill>
              </a:rPr>
              <a:t>Assessment FAQs</a:t>
            </a:r>
            <a:endParaRPr lang="en-US" dirty="0"/>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pPr/>
              <a:t>18</a:t>
            </a:fld>
            <a:endParaRPr lang="en-US" dirty="0"/>
          </a:p>
        </p:txBody>
      </p:sp>
      <p:sp>
        <p:nvSpPr>
          <p:cNvPr id="3" name="Content Placeholder 2"/>
          <p:cNvSpPr>
            <a:spLocks noGrp="1"/>
          </p:cNvSpPr>
          <p:nvPr>
            <p:ph idx="1"/>
          </p:nvPr>
        </p:nvSpPr>
        <p:spPr>
          <a:xfrm>
            <a:off x="294968" y="1659578"/>
            <a:ext cx="8220382" cy="4426589"/>
          </a:xfrm>
        </p:spPr>
        <p:txBody>
          <a:bodyPr>
            <a:normAutofit/>
          </a:bodyPr>
          <a:lstStyle/>
          <a:p>
            <a:r>
              <a:rPr lang="en-US" b="1" dirty="0"/>
              <a:t>When do districts receive student scores?</a:t>
            </a:r>
          </a:p>
          <a:p>
            <a:pPr lvl="1">
              <a:buFont typeface="Calibri" panose="020F0502020204030204" pitchFamily="34" charset="0"/>
              <a:buChar char="‒"/>
            </a:pPr>
            <a:r>
              <a:rPr lang="en-US" dirty="0"/>
              <a:t>Student scores are posted electronically on a daily basis, along with a district data file.  Reports and </a:t>
            </a:r>
            <a:r>
              <a:rPr lang="en-US" dirty="0" smtClean="0"/>
              <a:t>data </a:t>
            </a:r>
            <a:r>
              <a:rPr lang="en-US" dirty="0"/>
              <a:t>files are updated, daily, throughout the testing window.</a:t>
            </a:r>
          </a:p>
          <a:p>
            <a:pPr lvl="1">
              <a:buFont typeface="Calibri" panose="020F0502020204030204" pitchFamily="34" charset="0"/>
              <a:buChar char="‒"/>
            </a:pPr>
            <a:r>
              <a:rPr lang="en-US" dirty="0"/>
              <a:t>Content areas that include open-ended items take longer to score than machine scored multiple-choice items</a:t>
            </a:r>
            <a:r>
              <a:rPr lang="en-US" dirty="0" smtClean="0"/>
              <a:t>.</a:t>
            </a:r>
            <a:endParaRPr lang="en-US" dirty="0" smtClean="0">
              <a:solidFill>
                <a:srgbClr val="FFFF00"/>
              </a:solidFill>
            </a:endParaRPr>
          </a:p>
          <a:p>
            <a:pPr lvl="1">
              <a:buFont typeface="Calibri" panose="020F0502020204030204" pitchFamily="34" charset="0"/>
              <a:buChar char="‒"/>
            </a:pPr>
            <a:r>
              <a:rPr lang="en-US" dirty="0" smtClean="0"/>
              <a:t>Final score reports, including summary reports, are posted after the state window has closed and all student data has </a:t>
            </a:r>
            <a:r>
              <a:rPr lang="en-US" smtClean="0"/>
              <a:t>been processed. </a:t>
            </a:r>
            <a:r>
              <a:rPr lang="en-US" dirty="0" smtClean="0"/>
              <a:t>This is necessary because the final reports include comparative data at the school, district, and state level.</a:t>
            </a:r>
            <a:endParaRPr lang="en-US" dirty="0"/>
          </a:p>
        </p:txBody>
      </p:sp>
    </p:spTree>
    <p:extLst>
      <p:ext uri="{BB962C8B-B14F-4D97-AF65-F5344CB8AC3E}">
        <p14:creationId xmlns:p14="http://schemas.microsoft.com/office/powerpoint/2010/main" val="734651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3300"/>
                </a:solidFill>
              </a:rPr>
              <a:t>Assessment FAQs</a:t>
            </a:r>
            <a:endParaRPr lang="en-US" dirty="0">
              <a:solidFill>
                <a:srgbClr val="0033CC"/>
              </a:solidFill>
            </a:endParaRPr>
          </a:p>
        </p:txBody>
      </p:sp>
      <p:sp>
        <p:nvSpPr>
          <p:cNvPr id="3" name="Content Placeholder 2"/>
          <p:cNvSpPr>
            <a:spLocks noGrp="1"/>
          </p:cNvSpPr>
          <p:nvPr>
            <p:ph idx="1"/>
          </p:nvPr>
        </p:nvSpPr>
        <p:spPr/>
        <p:txBody>
          <a:bodyPr>
            <a:normAutofit fontScale="92500"/>
          </a:bodyPr>
          <a:lstStyle/>
          <a:p>
            <a:r>
              <a:rPr lang="en-US" b="1" dirty="0"/>
              <a:t>How many tests were administered in Spring 2016?</a:t>
            </a:r>
            <a:r>
              <a:rPr lang="en-US" b="1" dirty="0">
                <a:solidFill>
                  <a:srgbClr val="FF0000"/>
                </a:solidFill>
              </a:rPr>
              <a:t>  </a:t>
            </a:r>
          </a:p>
          <a:p>
            <a:pPr lvl="1">
              <a:buFont typeface="Calibri" panose="020F0502020204030204" pitchFamily="34" charset="0"/>
              <a:buChar char="‒"/>
            </a:pPr>
            <a:r>
              <a:rPr lang="en-US" dirty="0"/>
              <a:t>Approximately 3. 9 million tests administered, scored and reported.</a:t>
            </a:r>
          </a:p>
          <a:p>
            <a:pPr marL="457200" lvl="1" indent="0" algn="r">
              <a:buNone/>
            </a:pPr>
            <a:r>
              <a:rPr lang="en-US" sz="1600" dirty="0"/>
              <a:t>Remember, each grade-level EOG consisted of 4 tests.</a:t>
            </a:r>
          </a:p>
          <a:p>
            <a:r>
              <a:rPr lang="en-US" b="1" dirty="0"/>
              <a:t>How many tests were administered online?</a:t>
            </a:r>
          </a:p>
          <a:p>
            <a:pPr marL="0" indent="0">
              <a:buNone/>
            </a:pPr>
            <a:endParaRPr lang="en-US" b="1" dirty="0">
              <a:solidFill>
                <a:srgbClr val="FF0000"/>
              </a:solidFill>
            </a:endParaRPr>
          </a:p>
          <a:p>
            <a:pPr marL="0" indent="0">
              <a:buNone/>
            </a:pPr>
            <a:endParaRPr lang="en-US" b="1" dirty="0">
              <a:solidFill>
                <a:srgbClr val="FF0000"/>
              </a:solidFill>
            </a:endParaRPr>
          </a:p>
          <a:p>
            <a:pPr marL="0" indent="0" algn="r">
              <a:buNone/>
            </a:pPr>
            <a:endParaRPr lang="en-US" sz="2000" dirty="0"/>
          </a:p>
          <a:p>
            <a:pPr marL="0" indent="0" algn="r">
              <a:buNone/>
            </a:pPr>
            <a:endParaRPr lang="en-US" sz="2000" dirty="0">
              <a:solidFill>
                <a:srgbClr val="0000FF"/>
              </a:solidFill>
            </a:endParaRPr>
          </a:p>
          <a:p>
            <a:pPr marL="0" indent="0" algn="r">
              <a:buNone/>
            </a:pPr>
            <a:r>
              <a:rPr lang="en-US" sz="2000" dirty="0">
                <a:solidFill>
                  <a:srgbClr val="0000FF"/>
                </a:solidFill>
              </a:rPr>
              <a:t>When including the Winter 2015 EOC administration, </a:t>
            </a:r>
            <a:r>
              <a:rPr lang="en-US" sz="2000" dirty="0">
                <a:solidFill>
                  <a:srgbClr val="FF0000"/>
                </a:solidFill>
              </a:rPr>
              <a:t>75%</a:t>
            </a:r>
            <a:r>
              <a:rPr lang="en-US" sz="2000" dirty="0">
                <a:solidFill>
                  <a:srgbClr val="0000FF"/>
                </a:solidFill>
              </a:rPr>
              <a:t> of tests were administered online during the 2015-2016 administration.</a:t>
            </a:r>
          </a:p>
        </p:txBody>
      </p:sp>
      <p:graphicFrame>
        <p:nvGraphicFramePr>
          <p:cNvPr id="4" name="Table 3"/>
          <p:cNvGraphicFramePr>
            <a:graphicFrameLocks noGrp="1"/>
          </p:cNvGraphicFramePr>
          <p:nvPr>
            <p:extLst>
              <p:ext uri="{D42A27DB-BD31-4B8C-83A1-F6EECF244321}">
                <p14:modId xmlns:p14="http://schemas.microsoft.com/office/powerpoint/2010/main" val="3753297840"/>
              </p:ext>
            </p:extLst>
          </p:nvPr>
        </p:nvGraphicFramePr>
        <p:xfrm>
          <a:off x="1294401" y="3776407"/>
          <a:ext cx="6096000" cy="14833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370840">
                <a:tc>
                  <a:txBody>
                    <a:bodyPr/>
                    <a:lstStyle/>
                    <a:p>
                      <a:pPr algn="ctr"/>
                      <a:r>
                        <a:rPr lang="en-US" dirty="0"/>
                        <a:t>Georgia Milestones</a:t>
                      </a:r>
                    </a:p>
                  </a:txBody>
                  <a:tcPr/>
                </a:tc>
                <a:tc>
                  <a:txBody>
                    <a:bodyPr/>
                    <a:lstStyle/>
                    <a:p>
                      <a:pPr algn="ctr"/>
                      <a:r>
                        <a:rPr lang="en-US" dirty="0"/>
                        <a:t>Spring 2015</a:t>
                      </a:r>
                    </a:p>
                  </a:txBody>
                  <a:tcPr/>
                </a:tc>
                <a:tc>
                  <a:txBody>
                    <a:bodyPr/>
                    <a:lstStyle/>
                    <a:p>
                      <a:pPr algn="ctr"/>
                      <a:r>
                        <a:rPr lang="en-US" dirty="0"/>
                        <a:t>Spring 2016</a:t>
                      </a:r>
                    </a:p>
                  </a:txBody>
                  <a:tcPr/>
                </a:tc>
                <a:extLst>
                  <a:ext uri="{0D108BD9-81ED-4DB2-BD59-A6C34878D82A}">
                    <a16:rowId xmlns:a16="http://schemas.microsoft.com/office/drawing/2014/main" xmlns="" val="10000"/>
                  </a:ext>
                </a:extLst>
              </a:tr>
              <a:tr h="370840">
                <a:tc>
                  <a:txBody>
                    <a:bodyPr/>
                    <a:lstStyle/>
                    <a:p>
                      <a:r>
                        <a:rPr lang="en-US" dirty="0"/>
                        <a:t>End</a:t>
                      </a:r>
                      <a:r>
                        <a:rPr lang="en-US" baseline="0" dirty="0"/>
                        <a:t> of Grade</a:t>
                      </a:r>
                      <a:endParaRPr lang="en-US" dirty="0"/>
                    </a:p>
                  </a:txBody>
                  <a:tcPr/>
                </a:tc>
                <a:tc>
                  <a:txBody>
                    <a:bodyPr/>
                    <a:lstStyle/>
                    <a:p>
                      <a:pPr algn="ctr"/>
                      <a:r>
                        <a:rPr lang="en-US" dirty="0"/>
                        <a:t>30%</a:t>
                      </a:r>
                    </a:p>
                  </a:txBody>
                  <a:tcPr/>
                </a:tc>
                <a:tc>
                  <a:txBody>
                    <a:bodyPr/>
                    <a:lstStyle/>
                    <a:p>
                      <a:pPr algn="ctr"/>
                      <a:r>
                        <a:rPr lang="en-US" dirty="0"/>
                        <a:t>55%</a:t>
                      </a:r>
                    </a:p>
                  </a:txBody>
                  <a:tcPr/>
                </a:tc>
                <a:extLst>
                  <a:ext uri="{0D108BD9-81ED-4DB2-BD59-A6C34878D82A}">
                    <a16:rowId xmlns:a16="http://schemas.microsoft.com/office/drawing/2014/main" xmlns="" val="10001"/>
                  </a:ext>
                </a:extLst>
              </a:tr>
              <a:tr h="370840">
                <a:tc>
                  <a:txBody>
                    <a:bodyPr/>
                    <a:lstStyle/>
                    <a:p>
                      <a:r>
                        <a:rPr lang="en-US" dirty="0"/>
                        <a:t>End</a:t>
                      </a:r>
                      <a:r>
                        <a:rPr lang="en-US" baseline="0" dirty="0"/>
                        <a:t> of Course</a:t>
                      </a:r>
                      <a:endParaRPr lang="en-US" dirty="0"/>
                    </a:p>
                  </a:txBody>
                  <a:tcPr/>
                </a:tc>
                <a:tc>
                  <a:txBody>
                    <a:bodyPr/>
                    <a:lstStyle/>
                    <a:p>
                      <a:pPr algn="ctr"/>
                      <a:r>
                        <a:rPr lang="en-US" dirty="0"/>
                        <a:t>71%</a:t>
                      </a:r>
                    </a:p>
                  </a:txBody>
                  <a:tcPr/>
                </a:tc>
                <a:tc>
                  <a:txBody>
                    <a:bodyPr/>
                    <a:lstStyle/>
                    <a:p>
                      <a:pPr algn="ctr"/>
                      <a:r>
                        <a:rPr lang="en-US" dirty="0"/>
                        <a:t>91%</a:t>
                      </a:r>
                    </a:p>
                  </a:txBody>
                  <a:tcPr/>
                </a:tc>
                <a:extLst>
                  <a:ext uri="{0D108BD9-81ED-4DB2-BD59-A6C34878D82A}">
                    <a16:rowId xmlns:a16="http://schemas.microsoft.com/office/drawing/2014/main" xmlns="" val="10002"/>
                  </a:ext>
                </a:extLst>
              </a:tr>
              <a:tr h="370840">
                <a:tc>
                  <a:txBody>
                    <a:bodyPr/>
                    <a:lstStyle/>
                    <a:p>
                      <a:pPr algn="r"/>
                      <a:r>
                        <a:rPr lang="en-US" dirty="0"/>
                        <a:t>Total</a:t>
                      </a:r>
                    </a:p>
                  </a:txBody>
                  <a:tcPr/>
                </a:tc>
                <a:tc>
                  <a:txBody>
                    <a:bodyPr/>
                    <a:lstStyle/>
                    <a:p>
                      <a:pPr algn="ctr"/>
                      <a:r>
                        <a:rPr lang="en-US" dirty="0"/>
                        <a:t>53%</a:t>
                      </a:r>
                    </a:p>
                  </a:txBody>
                  <a:tcPr/>
                </a:tc>
                <a:tc>
                  <a:txBody>
                    <a:bodyPr/>
                    <a:lstStyle/>
                    <a:p>
                      <a:pPr algn="ctr"/>
                      <a:r>
                        <a:rPr lang="en-US" dirty="0"/>
                        <a:t>73%</a:t>
                      </a:r>
                    </a:p>
                  </a:txBody>
                  <a:tcPr/>
                </a:tc>
                <a:extLst>
                  <a:ext uri="{0D108BD9-81ED-4DB2-BD59-A6C34878D82A}">
                    <a16:rowId xmlns:a16="http://schemas.microsoft.com/office/drawing/2014/main" xmlns="" val="10003"/>
                  </a:ext>
                </a:extLst>
              </a:tr>
            </a:tbl>
          </a:graphicData>
        </a:graphic>
      </p:graphicFrame>
      <p:sp>
        <p:nvSpPr>
          <p:cNvPr id="5" name="Slide Number Placeholder 4"/>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19</a:t>
            </a:r>
            <a:endParaRPr lang="en-US" dirty="0"/>
          </a:p>
        </p:txBody>
      </p:sp>
    </p:spTree>
    <p:extLst>
      <p:ext uri="{BB962C8B-B14F-4D97-AF65-F5344CB8AC3E}">
        <p14:creationId xmlns:p14="http://schemas.microsoft.com/office/powerpoint/2010/main" val="1354411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04800" y="412954"/>
            <a:ext cx="8229600" cy="1143000"/>
          </a:xfrm>
        </p:spPr>
        <p:txBody>
          <a:bodyPr>
            <a:normAutofit/>
          </a:bodyPr>
          <a:lstStyle/>
          <a:p>
            <a:r>
              <a:rPr lang="en-US" altLang="en-US" sz="3600" dirty="0">
                <a:solidFill>
                  <a:srgbClr val="0000CC"/>
                </a:solidFill>
              </a:rPr>
              <a:t>Assessment &amp; Accountability</a:t>
            </a:r>
            <a:endParaRPr lang="en-US" altLang="en-US" sz="3600" dirty="0"/>
          </a:p>
        </p:txBody>
      </p:sp>
      <p:sp>
        <p:nvSpPr>
          <p:cNvPr id="31747" name="Content Placeholder 2"/>
          <p:cNvSpPr>
            <a:spLocks noGrp="1"/>
          </p:cNvSpPr>
          <p:nvPr>
            <p:ph idx="1"/>
          </p:nvPr>
        </p:nvSpPr>
        <p:spPr>
          <a:xfrm>
            <a:off x="304800" y="2330244"/>
            <a:ext cx="8534400" cy="3205317"/>
          </a:xfrm>
        </p:spPr>
        <p:txBody>
          <a:bodyPr/>
          <a:lstStyle/>
          <a:p>
            <a:pPr marL="0" indent="0">
              <a:buFont typeface="Arial" charset="0"/>
              <a:buNone/>
            </a:pPr>
            <a:r>
              <a:rPr lang="en-US" altLang="en-US" dirty="0"/>
              <a:t>The primary purpose of school is </a:t>
            </a:r>
            <a:r>
              <a:rPr lang="en-US" altLang="en-US" b="1" dirty="0">
                <a:solidFill>
                  <a:srgbClr val="FF0000"/>
                </a:solidFill>
              </a:rPr>
              <a:t>teaching and learning</a:t>
            </a:r>
            <a:r>
              <a:rPr lang="en-US" altLang="en-US" dirty="0"/>
              <a:t>.</a:t>
            </a:r>
          </a:p>
          <a:p>
            <a:pPr marL="0" indent="0">
              <a:buFont typeface="Arial" charset="0"/>
              <a:buNone/>
            </a:pPr>
            <a:endParaRPr lang="en-US" altLang="en-US" dirty="0"/>
          </a:p>
          <a:p>
            <a:pPr marL="0" indent="0">
              <a:buFont typeface="Arial" charset="0"/>
              <a:buNone/>
            </a:pPr>
            <a:r>
              <a:rPr lang="en-US" altLang="en-US" dirty="0"/>
              <a:t>Assessment and accountability plays an important role, but importantly – </a:t>
            </a:r>
            <a:r>
              <a:rPr lang="en-US" altLang="en-US" dirty="0">
                <a:solidFill>
                  <a:srgbClr val="0000FF"/>
                </a:solidFill>
              </a:rPr>
              <a:t>that role is </a:t>
            </a:r>
            <a:r>
              <a:rPr lang="en-US" altLang="en-US" dirty="0" smtClean="0">
                <a:solidFill>
                  <a:srgbClr val="0000FF"/>
                </a:solidFill>
              </a:rPr>
              <a:t>supporting</a:t>
            </a:r>
            <a:r>
              <a:rPr lang="en-US" altLang="en-US" dirty="0" smtClean="0"/>
              <a:t> </a:t>
            </a:r>
            <a:r>
              <a:rPr lang="en-US" altLang="en-US" i="1" dirty="0">
                <a:solidFill>
                  <a:srgbClr val="0000FF"/>
                </a:solidFill>
              </a:rPr>
              <a:t>with the primary focus being teaching and learning</a:t>
            </a:r>
            <a:r>
              <a:rPr lang="en-US" altLang="en-US" dirty="0">
                <a:solidFill>
                  <a:srgbClr val="0000FF"/>
                </a:solidFill>
              </a:rPr>
              <a:t>.</a:t>
            </a:r>
          </a:p>
        </p:txBody>
      </p:sp>
      <p:sp>
        <p:nvSpPr>
          <p:cNvPr id="4" name="Slide Number Placeholder 4"/>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a:t>
            </a:r>
            <a:endParaRPr lang="en-US" dirty="0"/>
          </a:p>
        </p:txBody>
      </p:sp>
    </p:spTree>
    <p:extLst>
      <p:ext uri="{BB962C8B-B14F-4D97-AF65-F5344CB8AC3E}">
        <p14:creationId xmlns:p14="http://schemas.microsoft.com/office/powerpoint/2010/main" val="13192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265303"/>
            <a:ext cx="6316630" cy="1325563"/>
          </a:xfrm>
        </p:spPr>
        <p:txBody>
          <a:bodyPr/>
          <a:lstStyle/>
          <a:p>
            <a:r>
              <a:rPr lang="en-US" dirty="0">
                <a:solidFill>
                  <a:srgbClr val="FF3300"/>
                </a:solidFill>
              </a:rPr>
              <a:t>Assessment FAQs</a:t>
            </a:r>
            <a:endParaRPr lang="en-US" dirty="0">
              <a:solidFill>
                <a:srgbClr val="0000FF"/>
              </a:solidFill>
            </a:endParaRPr>
          </a:p>
        </p:txBody>
      </p:sp>
      <p:sp>
        <p:nvSpPr>
          <p:cNvPr id="3" name="Content Placeholder 2"/>
          <p:cNvSpPr>
            <a:spLocks noGrp="1"/>
          </p:cNvSpPr>
          <p:nvPr>
            <p:ph idx="1"/>
          </p:nvPr>
        </p:nvSpPr>
        <p:spPr>
          <a:xfrm>
            <a:off x="462116" y="1743755"/>
            <a:ext cx="8171221" cy="4351338"/>
          </a:xfrm>
        </p:spPr>
        <p:txBody>
          <a:bodyPr>
            <a:normAutofit lnSpcReduction="10000"/>
          </a:bodyPr>
          <a:lstStyle/>
          <a:p>
            <a:r>
              <a:rPr lang="en-US" b="1" dirty="0"/>
              <a:t>How many test sections were interrupted in Spring 2016?</a:t>
            </a:r>
          </a:p>
          <a:p>
            <a:pPr marL="0" indent="0">
              <a:buNone/>
            </a:pPr>
            <a:r>
              <a:rPr lang="en-US" sz="2400" b="1" dirty="0">
                <a:solidFill>
                  <a:srgbClr val="FF0000"/>
                </a:solidFill>
              </a:rPr>
              <a:t>End of Grade  </a:t>
            </a:r>
            <a:r>
              <a:rPr lang="en-US" sz="1600" b="1" dirty="0">
                <a:solidFill>
                  <a:srgbClr val="0000FF"/>
                </a:solidFill>
              </a:rPr>
              <a:t>[Each student has 9 sections across the 4 content area tests]</a:t>
            </a:r>
            <a:endParaRPr lang="en-US" sz="1600" b="1" dirty="0">
              <a:solidFill>
                <a:srgbClr val="FF0000"/>
              </a:solidFill>
            </a:endParaRPr>
          </a:p>
          <a:p>
            <a:pPr>
              <a:buFont typeface="Calibri" panose="020F0502020204030204" pitchFamily="34" charset="0"/>
              <a:buChar char="‒"/>
            </a:pPr>
            <a:r>
              <a:rPr lang="en-US" sz="2400" dirty="0"/>
              <a:t>Number of test sections </a:t>
            </a:r>
            <a:r>
              <a:rPr lang="en-US" sz="2400" u="sng" dirty="0"/>
              <a:t>without</a:t>
            </a:r>
            <a:r>
              <a:rPr lang="en-US" sz="2400" dirty="0"/>
              <a:t> interruption:  93.5%</a:t>
            </a:r>
          </a:p>
          <a:p>
            <a:pPr>
              <a:buFont typeface="Calibri" panose="020F0502020204030204" pitchFamily="34" charset="0"/>
              <a:buChar char="‒"/>
            </a:pPr>
            <a:r>
              <a:rPr lang="en-US" sz="2400" dirty="0"/>
              <a:t>Number of test sections interrupted:  6.5%</a:t>
            </a:r>
          </a:p>
          <a:p>
            <a:pPr>
              <a:buFont typeface="Calibri" panose="020F0502020204030204" pitchFamily="34" charset="0"/>
              <a:buChar char="‒"/>
            </a:pPr>
            <a:r>
              <a:rPr lang="en-US" sz="2400" dirty="0"/>
              <a:t>Number of test sections interrupted more than once:  1.98%</a:t>
            </a:r>
          </a:p>
          <a:p>
            <a:pPr marL="0" indent="0">
              <a:buNone/>
            </a:pPr>
            <a:r>
              <a:rPr lang="en-US" sz="2400" b="1" dirty="0">
                <a:solidFill>
                  <a:srgbClr val="FF0000"/>
                </a:solidFill>
              </a:rPr>
              <a:t>End of Course  </a:t>
            </a:r>
            <a:r>
              <a:rPr lang="en-US" sz="1600" b="1" dirty="0">
                <a:solidFill>
                  <a:srgbClr val="0000FF"/>
                </a:solidFill>
              </a:rPr>
              <a:t>[Each test has 3 (ELA) or 2 (math, science, social studies) sections]</a:t>
            </a:r>
            <a:endParaRPr lang="en-US" sz="1600" b="1" dirty="0">
              <a:solidFill>
                <a:srgbClr val="FF0000"/>
              </a:solidFill>
            </a:endParaRPr>
          </a:p>
          <a:p>
            <a:pPr>
              <a:buFont typeface="Calibri" panose="020F0502020204030204" pitchFamily="34" charset="0"/>
              <a:buChar char="‒"/>
            </a:pPr>
            <a:r>
              <a:rPr lang="en-US" sz="2400" dirty="0"/>
              <a:t>Number of test sections </a:t>
            </a:r>
            <a:r>
              <a:rPr lang="en-US" sz="2400" u="sng" dirty="0"/>
              <a:t>without</a:t>
            </a:r>
            <a:r>
              <a:rPr lang="en-US" sz="2400" dirty="0"/>
              <a:t> interruption:  97.3%</a:t>
            </a:r>
          </a:p>
          <a:p>
            <a:pPr>
              <a:buFont typeface="Calibri" panose="020F0502020204030204" pitchFamily="34" charset="0"/>
              <a:buChar char="‒"/>
            </a:pPr>
            <a:r>
              <a:rPr lang="en-US" sz="2400" dirty="0"/>
              <a:t>Number of test sections interrupted:  2.7%</a:t>
            </a:r>
          </a:p>
          <a:p>
            <a:pPr>
              <a:buFont typeface="Calibri" panose="020F0502020204030204" pitchFamily="34" charset="0"/>
              <a:buChar char="‒"/>
            </a:pPr>
            <a:r>
              <a:rPr lang="en-US" sz="2400" dirty="0"/>
              <a:t>Number of test sections interrupted more than once:  0.39%</a:t>
            </a:r>
          </a:p>
          <a:p>
            <a:pPr lvl="1">
              <a:buFont typeface="Calibri" panose="020F0502020204030204" pitchFamily="34" charset="0"/>
              <a:buChar char="‒"/>
            </a:pPr>
            <a:endParaRPr lang="en-US" sz="1800" dirty="0"/>
          </a:p>
        </p:txBody>
      </p:sp>
      <p:sp>
        <p:nvSpPr>
          <p:cNvPr id="5" name="TextBox 4"/>
          <p:cNvSpPr txBox="1"/>
          <p:nvPr/>
        </p:nvSpPr>
        <p:spPr>
          <a:xfrm>
            <a:off x="1838632" y="6247982"/>
            <a:ext cx="7305368"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r"/>
            <a:r>
              <a:rPr lang="en-US" sz="1600" dirty="0">
                <a:solidFill>
                  <a:srgbClr val="0000FF"/>
                </a:solidFill>
              </a:rPr>
              <a:t>It is important to note the cases quantified above include test-administration errors that were not due to some type of software or hardware malfunction.</a:t>
            </a:r>
          </a:p>
        </p:txBody>
      </p:sp>
    </p:spTree>
    <p:extLst>
      <p:ext uri="{BB962C8B-B14F-4D97-AF65-F5344CB8AC3E}">
        <p14:creationId xmlns:p14="http://schemas.microsoft.com/office/powerpoint/2010/main" val="408401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923" y="132148"/>
            <a:ext cx="6808224" cy="1325563"/>
          </a:xfrm>
        </p:spPr>
        <p:txBody>
          <a:bodyPr>
            <a:normAutofit/>
          </a:bodyPr>
          <a:lstStyle/>
          <a:p>
            <a:r>
              <a:rPr lang="en-US" sz="4000" dirty="0">
                <a:solidFill>
                  <a:srgbClr val="FF3300"/>
                </a:solidFill>
              </a:rPr>
              <a:t>Assessment FAQs</a:t>
            </a:r>
            <a:endParaRPr lang="en-US" sz="4000" dirty="0"/>
          </a:p>
        </p:txBody>
      </p:sp>
      <p:sp>
        <p:nvSpPr>
          <p:cNvPr id="3" name="Content Placeholder 2"/>
          <p:cNvSpPr>
            <a:spLocks noGrp="1"/>
          </p:cNvSpPr>
          <p:nvPr>
            <p:ph idx="1"/>
          </p:nvPr>
        </p:nvSpPr>
        <p:spPr>
          <a:xfrm>
            <a:off x="157316" y="1576438"/>
            <a:ext cx="8504903" cy="4716207"/>
          </a:xfrm>
        </p:spPr>
        <p:txBody>
          <a:bodyPr>
            <a:normAutofit lnSpcReduction="10000"/>
          </a:bodyPr>
          <a:lstStyle/>
          <a:p>
            <a:r>
              <a:rPr lang="en-US" b="1" dirty="0"/>
              <a:t>What steps have been taken to implement Senate Bill 364?</a:t>
            </a:r>
          </a:p>
          <a:p>
            <a:pPr lvl="1">
              <a:buFont typeface="Calibri" panose="020F0502020204030204" pitchFamily="34" charset="0"/>
              <a:buChar char="‒"/>
            </a:pPr>
            <a:r>
              <a:rPr lang="en-US" dirty="0"/>
              <a:t>The grades 3, 4, 6, and 7 Georgia Milestones EOG in Science and Social Studies have been </a:t>
            </a:r>
            <a:r>
              <a:rPr lang="en-US" dirty="0" smtClean="0"/>
              <a:t>discontinued.</a:t>
            </a:r>
            <a:endParaRPr lang="en-US" dirty="0"/>
          </a:p>
          <a:p>
            <a:pPr lvl="2"/>
            <a:r>
              <a:rPr lang="en-US" dirty="0"/>
              <a:t>Released test items in these grades/content areas have been made available for local formative use.</a:t>
            </a:r>
          </a:p>
          <a:p>
            <a:pPr lvl="1">
              <a:buFont typeface="Calibri" panose="020F0502020204030204" pitchFamily="34" charset="0"/>
              <a:buChar char="‒"/>
            </a:pPr>
            <a:r>
              <a:rPr lang="en-US" dirty="0"/>
              <a:t>The testing calendar for the Spring 2018 EOG administration has been changed to allow districts to test later in the </a:t>
            </a:r>
            <a:r>
              <a:rPr lang="en-US" dirty="0" smtClean="0"/>
              <a:t>spring.</a:t>
            </a:r>
            <a:endParaRPr lang="en-US" dirty="0"/>
          </a:p>
          <a:p>
            <a:pPr lvl="2"/>
            <a:r>
              <a:rPr lang="en-US" dirty="0"/>
              <a:t>The Spring 2018 window opens one week later than has been the case in past years (April 9, 2018).  It will close two weeks later than in the past (May 18, 2018 – within one week of Memorial Day).</a:t>
            </a:r>
          </a:p>
          <a:p>
            <a:pPr lvl="1">
              <a:buFont typeface="Calibri" panose="020F0502020204030204" pitchFamily="34" charset="0"/>
              <a:buChar char="‒"/>
            </a:pPr>
            <a:r>
              <a:rPr lang="en-US" dirty="0" err="1" smtClean="0"/>
              <a:t>GaDOE</a:t>
            </a:r>
            <a:r>
              <a:rPr lang="en-US" dirty="0" smtClean="0"/>
              <a:t> has begun </a:t>
            </a:r>
            <a:r>
              <a:rPr lang="en-US" dirty="0"/>
              <a:t>development of an innovative and developmentally appropriate formative assessment for grades 1 and 2 in literacy and mathematics.</a:t>
            </a:r>
            <a:endParaRPr lang="en-US" sz="2800" dirty="0"/>
          </a:p>
        </p:txBody>
      </p:sp>
      <p:sp>
        <p:nvSpPr>
          <p:cNvPr id="4" name="Slide Number Placeholder 4"/>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21</a:t>
            </a:r>
            <a:endParaRPr lang="en-US" dirty="0"/>
          </a:p>
        </p:txBody>
      </p:sp>
    </p:spTree>
    <p:extLst>
      <p:ext uri="{BB962C8B-B14F-4D97-AF65-F5344CB8AC3E}">
        <p14:creationId xmlns:p14="http://schemas.microsoft.com/office/powerpoint/2010/main" val="104904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923" y="132148"/>
            <a:ext cx="6808224" cy="1325563"/>
          </a:xfrm>
        </p:spPr>
        <p:txBody>
          <a:bodyPr>
            <a:normAutofit/>
          </a:bodyPr>
          <a:lstStyle/>
          <a:p>
            <a:r>
              <a:rPr lang="en-US" sz="4000" dirty="0">
                <a:solidFill>
                  <a:srgbClr val="FF3300"/>
                </a:solidFill>
              </a:rPr>
              <a:t>Assessment FAQs</a:t>
            </a:r>
            <a:endParaRPr lang="en-US" sz="4000" dirty="0"/>
          </a:p>
        </p:txBody>
      </p:sp>
      <p:sp>
        <p:nvSpPr>
          <p:cNvPr id="3" name="Content Placeholder 2"/>
          <p:cNvSpPr>
            <a:spLocks noGrp="1"/>
          </p:cNvSpPr>
          <p:nvPr>
            <p:ph idx="1"/>
          </p:nvPr>
        </p:nvSpPr>
        <p:spPr>
          <a:xfrm>
            <a:off x="157316" y="1576438"/>
            <a:ext cx="8504903" cy="4716207"/>
          </a:xfrm>
        </p:spPr>
        <p:txBody>
          <a:bodyPr>
            <a:normAutofit lnSpcReduction="10000"/>
          </a:bodyPr>
          <a:lstStyle/>
          <a:p>
            <a:r>
              <a:rPr lang="en-US" b="1" dirty="0"/>
              <a:t>What recommendations are being made as a result of ESSA?</a:t>
            </a:r>
          </a:p>
          <a:p>
            <a:pPr lvl="1">
              <a:buFont typeface="Calibri" panose="020F0502020204030204" pitchFamily="34" charset="0"/>
              <a:buChar char="‒"/>
            </a:pPr>
            <a:r>
              <a:rPr lang="en-US" dirty="0"/>
              <a:t>Stay the </a:t>
            </a:r>
            <a:r>
              <a:rPr lang="en-US" dirty="0" smtClean="0"/>
              <a:t>course – Georgia has made significant improvements to its assessment program and should continue on its current path. Georgia Milestones includes more informative item types, provides information on student mastery of state content standards as well as a national comparison, and provides a more accurate picture of student performance based on high expectations than previous programs.</a:t>
            </a:r>
            <a:endParaRPr lang="en-US" dirty="0"/>
          </a:p>
          <a:p>
            <a:pPr lvl="1">
              <a:buFont typeface="Calibri" panose="020F0502020204030204" pitchFamily="34" charset="0"/>
              <a:buChar char="‒"/>
            </a:pPr>
            <a:r>
              <a:rPr lang="en-US" dirty="0" smtClean="0"/>
              <a:t>Focus on providing more, high-quality </a:t>
            </a:r>
            <a:r>
              <a:rPr lang="en-US" dirty="0"/>
              <a:t>formative assessments </a:t>
            </a:r>
            <a:r>
              <a:rPr lang="en-US" dirty="0" smtClean="0"/>
              <a:t>that can be used to guide instruction and improve student performance.</a:t>
            </a:r>
            <a:endParaRPr lang="en-US" dirty="0"/>
          </a:p>
          <a:p>
            <a:pPr lvl="1">
              <a:buFont typeface="Calibri" panose="020F0502020204030204" pitchFamily="34" charset="0"/>
              <a:buChar char="‒"/>
            </a:pPr>
            <a:r>
              <a:rPr lang="en-US" dirty="0" smtClean="0"/>
              <a:t>Explore opportunities to innovate, both in formative and summative ways. </a:t>
            </a:r>
            <a:endParaRPr lang="en-US" sz="2800" dirty="0"/>
          </a:p>
          <a:p>
            <a:pPr lvl="1">
              <a:buFont typeface="Calibri" panose="020F0502020204030204" pitchFamily="34" charset="0"/>
              <a:buChar char="‒"/>
            </a:pPr>
            <a:endParaRPr lang="en-US" sz="2800" dirty="0"/>
          </a:p>
        </p:txBody>
      </p:sp>
      <p:sp>
        <p:nvSpPr>
          <p:cNvPr id="4" name="Slide Number Placeholder 4"/>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22</a:t>
            </a:r>
            <a:endParaRPr lang="en-US" dirty="0"/>
          </a:p>
        </p:txBody>
      </p:sp>
    </p:spTree>
    <p:extLst>
      <p:ext uri="{BB962C8B-B14F-4D97-AF65-F5344CB8AC3E}">
        <p14:creationId xmlns:p14="http://schemas.microsoft.com/office/powerpoint/2010/main" val="2370052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942" y="206057"/>
            <a:ext cx="7413524" cy="1325563"/>
          </a:xfrm>
        </p:spPr>
        <p:txBody>
          <a:bodyPr>
            <a:normAutofit/>
          </a:bodyPr>
          <a:lstStyle/>
          <a:p>
            <a:r>
              <a:rPr lang="en-US" sz="4000" dirty="0">
                <a:solidFill>
                  <a:srgbClr val="0000FF"/>
                </a:solidFill>
              </a:rPr>
              <a:t>Assessment Foundations</a:t>
            </a:r>
          </a:p>
        </p:txBody>
      </p:sp>
      <p:sp>
        <p:nvSpPr>
          <p:cNvPr id="3" name="Content Placeholder 2"/>
          <p:cNvSpPr>
            <a:spLocks noGrp="1"/>
          </p:cNvSpPr>
          <p:nvPr>
            <p:ph idx="1"/>
          </p:nvPr>
        </p:nvSpPr>
        <p:spPr>
          <a:xfrm>
            <a:off x="425492" y="1607082"/>
            <a:ext cx="7984408" cy="4720805"/>
          </a:xfrm>
        </p:spPr>
        <p:txBody>
          <a:bodyPr>
            <a:normAutofit fontScale="92500" lnSpcReduction="20000"/>
          </a:bodyPr>
          <a:lstStyle/>
          <a:p>
            <a:pPr marL="0" indent="0">
              <a:buNone/>
            </a:pPr>
            <a:r>
              <a:rPr lang="en-US" sz="2800" dirty="0"/>
              <a:t>All assessments rely on a relatively small number of exercises to permit the user to draw inferences about a student’s mastery of larger domains of knowledge and skill.</a:t>
            </a:r>
          </a:p>
          <a:p>
            <a:endParaRPr lang="en-US" sz="1700" dirty="0"/>
          </a:p>
          <a:p>
            <a:pPr marL="0" indent="0">
              <a:buNone/>
            </a:pPr>
            <a:r>
              <a:rPr lang="en-US" b="1" dirty="0">
                <a:solidFill>
                  <a:srgbClr val="0000FF"/>
                </a:solidFill>
              </a:rPr>
              <a:t>Formative:  </a:t>
            </a:r>
            <a:r>
              <a:rPr lang="en-US" dirty="0"/>
              <a:t>takes place during instruction to provide feedback to teaching and learning; used by both students and </a:t>
            </a:r>
            <a:r>
              <a:rPr lang="en-US" dirty="0" smtClean="0"/>
              <a:t>teachers.</a:t>
            </a:r>
            <a:endParaRPr lang="en-US" dirty="0"/>
          </a:p>
          <a:p>
            <a:pPr marL="0" indent="0">
              <a:buNone/>
            </a:pPr>
            <a:r>
              <a:rPr lang="en-US" b="1" dirty="0">
                <a:solidFill>
                  <a:srgbClr val="0000FF"/>
                </a:solidFill>
              </a:rPr>
              <a:t>Interim:  </a:t>
            </a:r>
            <a:r>
              <a:rPr lang="en-US" dirty="0"/>
              <a:t>takes place after a sequence of instruction to evaluate students’ knowledge and skills relative to a specific set of academic goals, typically within a limited </a:t>
            </a:r>
            <a:r>
              <a:rPr lang="en-US" dirty="0" smtClean="0"/>
              <a:t>timeframe.</a:t>
            </a:r>
            <a:endParaRPr lang="en-US" dirty="0"/>
          </a:p>
          <a:p>
            <a:pPr marL="0" indent="0">
              <a:buNone/>
            </a:pPr>
            <a:r>
              <a:rPr lang="en-US" b="1" dirty="0">
                <a:solidFill>
                  <a:srgbClr val="0000FF"/>
                </a:solidFill>
              </a:rPr>
              <a:t>Summative:  </a:t>
            </a:r>
            <a:r>
              <a:rPr lang="en-US" dirty="0" smtClean="0"/>
              <a:t>takes </a:t>
            </a:r>
            <a:r>
              <a:rPr lang="en-US" dirty="0"/>
              <a:t>place at the end of instruction to certify mastery or assign grades; typically used for </a:t>
            </a:r>
            <a:r>
              <a:rPr lang="en-US" dirty="0" smtClean="0"/>
              <a:t>accountability.</a:t>
            </a:r>
            <a:endParaRPr lang="en-US" dirty="0"/>
          </a:p>
        </p:txBody>
      </p:sp>
      <p:sp>
        <p:nvSpPr>
          <p:cNvPr id="6" name="TextBox 5"/>
          <p:cNvSpPr txBox="1"/>
          <p:nvPr/>
        </p:nvSpPr>
        <p:spPr>
          <a:xfrm>
            <a:off x="4041058" y="6327887"/>
            <a:ext cx="5001119"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b="1" dirty="0">
                <a:solidFill>
                  <a:srgbClr val="FF0000"/>
                </a:solidFill>
              </a:rPr>
              <a:t>Georgia Milestones are summative assessments.</a:t>
            </a:r>
          </a:p>
        </p:txBody>
      </p:sp>
    </p:spTree>
    <p:extLst>
      <p:ext uri="{BB962C8B-B14F-4D97-AF65-F5344CB8AC3E}">
        <p14:creationId xmlns:p14="http://schemas.microsoft.com/office/powerpoint/2010/main" val="3562373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216029"/>
            <a:ext cx="6316630" cy="1325563"/>
          </a:xfrm>
        </p:spPr>
        <p:txBody>
          <a:bodyPr>
            <a:normAutofit/>
          </a:bodyPr>
          <a:lstStyle/>
          <a:p>
            <a:r>
              <a:rPr lang="en-US" dirty="0">
                <a:solidFill>
                  <a:srgbClr val="FF3300"/>
                </a:solidFill>
              </a:rPr>
              <a:t>Assessment FAQs</a:t>
            </a:r>
            <a:endParaRPr lang="en-US" dirty="0"/>
          </a:p>
        </p:txBody>
      </p:sp>
      <p:sp>
        <p:nvSpPr>
          <p:cNvPr id="3" name="Content Placeholder 2"/>
          <p:cNvSpPr>
            <a:spLocks noGrp="1"/>
          </p:cNvSpPr>
          <p:nvPr>
            <p:ph idx="1"/>
          </p:nvPr>
        </p:nvSpPr>
        <p:spPr>
          <a:xfrm>
            <a:off x="363794" y="1659578"/>
            <a:ext cx="8406580" cy="4790383"/>
          </a:xfrm>
        </p:spPr>
        <p:txBody>
          <a:bodyPr>
            <a:normAutofit fontScale="92500" lnSpcReduction="20000"/>
          </a:bodyPr>
          <a:lstStyle/>
          <a:p>
            <a:r>
              <a:rPr lang="en-US" sz="3300" b="1" dirty="0"/>
              <a:t>What tests are state mandated?</a:t>
            </a:r>
          </a:p>
          <a:p>
            <a:pPr lvl="1">
              <a:buFont typeface="Calibri" panose="020F0502020204030204" pitchFamily="34" charset="0"/>
              <a:buChar char="‒"/>
            </a:pPr>
            <a:r>
              <a:rPr lang="en-US" sz="2600" dirty="0"/>
              <a:t>Kindergarten students participate in an ongoing formative measure called the </a:t>
            </a:r>
            <a:r>
              <a:rPr lang="en-US" sz="2600" dirty="0">
                <a:solidFill>
                  <a:srgbClr val="0000FF"/>
                </a:solidFill>
              </a:rPr>
              <a:t>Georgia Kindergarten Inventory of Developing Skills (GKIDS</a:t>
            </a:r>
            <a:r>
              <a:rPr lang="en-US" sz="2600" dirty="0" smtClean="0">
                <a:solidFill>
                  <a:srgbClr val="0000FF"/>
                </a:solidFill>
              </a:rPr>
              <a:t>)</a:t>
            </a:r>
            <a:r>
              <a:rPr lang="en-US" sz="2600" dirty="0" smtClean="0"/>
              <a:t>. 				</a:t>
            </a:r>
            <a:r>
              <a:rPr lang="en-US" sz="1600" dirty="0" smtClean="0">
                <a:solidFill>
                  <a:srgbClr val="FF0000"/>
                </a:solidFill>
              </a:rPr>
              <a:t>[Grade K]</a:t>
            </a:r>
            <a:endParaRPr lang="en-US" sz="1600" dirty="0"/>
          </a:p>
          <a:p>
            <a:pPr lvl="1">
              <a:buFont typeface="Calibri" panose="020F0502020204030204" pitchFamily="34" charset="0"/>
              <a:buChar char="‒"/>
            </a:pPr>
            <a:r>
              <a:rPr lang="en-US" sz="2600" dirty="0"/>
              <a:t>The </a:t>
            </a:r>
            <a:r>
              <a:rPr lang="en-US" sz="2600" dirty="0">
                <a:solidFill>
                  <a:srgbClr val="0000FF"/>
                </a:solidFill>
              </a:rPr>
              <a:t>Georgia Milestones Assessment System</a:t>
            </a:r>
            <a:r>
              <a:rPr lang="en-US" sz="2600" dirty="0"/>
              <a:t> is the primary assessment program consisting of End of Grade (EOG) and End of Course (EOC) measures</a:t>
            </a:r>
            <a:r>
              <a:rPr lang="en-US" sz="2600" dirty="0" smtClean="0"/>
              <a:t>.  		       </a:t>
            </a:r>
            <a:r>
              <a:rPr lang="en-US" sz="1600" dirty="0" smtClean="0">
                <a:solidFill>
                  <a:srgbClr val="FF0000"/>
                </a:solidFill>
              </a:rPr>
              <a:t>[Grades 3 – HS]</a:t>
            </a:r>
            <a:endParaRPr lang="en-US" sz="2600" dirty="0"/>
          </a:p>
          <a:p>
            <a:pPr lvl="1">
              <a:buFont typeface="Calibri" panose="020F0502020204030204" pitchFamily="34" charset="0"/>
              <a:buChar char="‒"/>
            </a:pPr>
            <a:r>
              <a:rPr lang="en-US" sz="2600" dirty="0"/>
              <a:t>Students with significant cognitive disabilities participate in the </a:t>
            </a:r>
            <a:r>
              <a:rPr lang="en-US" sz="2600" dirty="0">
                <a:solidFill>
                  <a:srgbClr val="0000FF"/>
                </a:solidFill>
              </a:rPr>
              <a:t>Georgia Alternate Assessment (GAA) </a:t>
            </a:r>
            <a:r>
              <a:rPr lang="en-US" sz="2600" dirty="0"/>
              <a:t>in lieu of Georgia Milestones</a:t>
            </a:r>
            <a:r>
              <a:rPr lang="en-US" sz="2600" dirty="0" smtClean="0"/>
              <a:t>.  					</a:t>
            </a:r>
            <a:endParaRPr lang="en-US" sz="2600" dirty="0"/>
          </a:p>
          <a:p>
            <a:pPr lvl="1">
              <a:buFont typeface="Calibri" panose="020F0502020204030204" pitchFamily="34" charset="0"/>
              <a:buChar char="‒"/>
            </a:pPr>
            <a:r>
              <a:rPr lang="en-US" sz="2600" dirty="0"/>
              <a:t>English language learners (EL students) must take the </a:t>
            </a:r>
            <a:r>
              <a:rPr lang="en-US" sz="2600" dirty="0">
                <a:solidFill>
                  <a:srgbClr val="0000FF"/>
                </a:solidFill>
              </a:rPr>
              <a:t>ACCESS for ELLS </a:t>
            </a:r>
            <a:r>
              <a:rPr lang="en-US" sz="2600" dirty="0"/>
              <a:t>test on an annual basis to measure their English proficiency</a:t>
            </a:r>
            <a:r>
              <a:rPr lang="en-US" sz="2600" dirty="0" smtClean="0"/>
              <a:t>. 				      </a:t>
            </a:r>
            <a:r>
              <a:rPr lang="en-US" sz="1600" dirty="0" smtClean="0">
                <a:solidFill>
                  <a:srgbClr val="FF0000"/>
                </a:solidFill>
              </a:rPr>
              <a:t>[Grades K – 12]</a:t>
            </a:r>
            <a:endParaRPr lang="en-US" sz="1600" dirty="0">
              <a:solidFill>
                <a:srgbClr val="FF0000"/>
              </a:solidFill>
            </a:endParaRPr>
          </a:p>
          <a:p>
            <a:pPr lvl="1">
              <a:buFont typeface="Calibri" panose="020F0502020204030204" pitchFamily="34" charset="0"/>
              <a:buChar char="‒"/>
            </a:pPr>
            <a:r>
              <a:rPr lang="en-US" sz="2600" dirty="0"/>
              <a:t>When selected, students in identified grades (typically </a:t>
            </a:r>
            <a:r>
              <a:rPr lang="en-US" sz="2600" dirty="0" smtClean="0"/>
              <a:t>4 </a:t>
            </a:r>
            <a:r>
              <a:rPr lang="en-US" sz="2600" dirty="0"/>
              <a:t>and 8) must also participate in the </a:t>
            </a:r>
            <a:r>
              <a:rPr lang="en-US" sz="2600" dirty="0">
                <a:solidFill>
                  <a:srgbClr val="0000FF"/>
                </a:solidFill>
              </a:rPr>
              <a:t>National Assessment of Educational Progress (NAEP)</a:t>
            </a:r>
            <a:r>
              <a:rPr lang="en-US" sz="2600" dirty="0"/>
              <a:t>.</a:t>
            </a:r>
          </a:p>
        </p:txBody>
      </p:sp>
      <p:sp>
        <p:nvSpPr>
          <p:cNvPr id="6" name="Slide Number Placeholder 4"/>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4</a:t>
            </a:r>
            <a:endParaRPr lang="en-US" dirty="0"/>
          </a:p>
        </p:txBody>
      </p:sp>
    </p:spTree>
    <p:extLst>
      <p:ext uri="{BB962C8B-B14F-4D97-AF65-F5344CB8AC3E}">
        <p14:creationId xmlns:p14="http://schemas.microsoft.com/office/powerpoint/2010/main" val="3942082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3300"/>
                </a:solidFill>
              </a:rPr>
              <a:t>Assessment FAQs</a:t>
            </a:r>
            <a:endParaRPr lang="en-US" dirty="0"/>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pPr/>
              <a:t>5</a:t>
            </a:fld>
            <a:endParaRPr lang="en-US" dirty="0"/>
          </a:p>
        </p:txBody>
      </p:sp>
      <p:sp>
        <p:nvSpPr>
          <p:cNvPr id="3" name="Content Placeholder 2"/>
          <p:cNvSpPr>
            <a:spLocks noGrp="1"/>
          </p:cNvSpPr>
          <p:nvPr>
            <p:ph idx="1"/>
          </p:nvPr>
        </p:nvSpPr>
        <p:spPr>
          <a:xfrm>
            <a:off x="363794" y="1659578"/>
            <a:ext cx="8220382" cy="4524911"/>
          </a:xfrm>
        </p:spPr>
        <p:txBody>
          <a:bodyPr>
            <a:normAutofit lnSpcReduction="10000"/>
          </a:bodyPr>
          <a:lstStyle/>
          <a:p>
            <a:r>
              <a:rPr lang="en-US" b="1" dirty="0"/>
              <a:t>What is the purpose of the state-mandated testing program?</a:t>
            </a:r>
          </a:p>
          <a:p>
            <a:pPr lvl="1">
              <a:buFont typeface="Calibri" panose="020F0502020204030204" pitchFamily="34" charset="0"/>
              <a:buChar char="‒"/>
            </a:pPr>
            <a:r>
              <a:rPr lang="en-US" dirty="0"/>
              <a:t>To measure student achievement of the state-adopted content standards and inform efforts to improve teaching and learning.</a:t>
            </a:r>
          </a:p>
          <a:p>
            <a:r>
              <a:rPr lang="en-US" b="1" dirty="0"/>
              <a:t>How should the results of the assessment program be utilized?</a:t>
            </a:r>
          </a:p>
          <a:p>
            <a:pPr lvl="1">
              <a:buFont typeface="Calibri" panose="020F0502020204030204" pitchFamily="34" charset="0"/>
              <a:buChar char="‒"/>
            </a:pPr>
            <a:r>
              <a:rPr lang="en-US" dirty="0"/>
              <a:t>As a gauge of the quality of education provided to students across the state.</a:t>
            </a:r>
          </a:p>
          <a:p>
            <a:pPr lvl="1">
              <a:buFont typeface="Calibri" panose="020F0502020204030204" pitchFamily="34" charset="0"/>
              <a:buChar char="‒"/>
            </a:pPr>
            <a:r>
              <a:rPr lang="en-US" dirty="0"/>
              <a:t>To identify strengths and weaknesses </a:t>
            </a:r>
            <a:r>
              <a:rPr lang="en-US" dirty="0" smtClean="0"/>
              <a:t>in </a:t>
            </a:r>
            <a:r>
              <a:rPr lang="en-US" dirty="0"/>
              <a:t>instructional practice(s) and help establish priorities in planning educational programs.</a:t>
            </a:r>
          </a:p>
        </p:txBody>
      </p:sp>
    </p:spTree>
    <p:extLst>
      <p:ext uri="{BB962C8B-B14F-4D97-AF65-F5344CB8AC3E}">
        <p14:creationId xmlns:p14="http://schemas.microsoft.com/office/powerpoint/2010/main" val="349877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3300"/>
                </a:solidFill>
              </a:rPr>
              <a:t>Assessment FAQs</a:t>
            </a:r>
            <a:endParaRPr lang="en-US" dirty="0"/>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pPr/>
              <a:t>6</a:t>
            </a:fld>
            <a:endParaRPr lang="en-US" dirty="0"/>
          </a:p>
        </p:txBody>
      </p:sp>
      <p:sp>
        <p:nvSpPr>
          <p:cNvPr id="3" name="Content Placeholder 2"/>
          <p:cNvSpPr>
            <a:spLocks noGrp="1"/>
          </p:cNvSpPr>
          <p:nvPr>
            <p:ph idx="1"/>
          </p:nvPr>
        </p:nvSpPr>
        <p:spPr>
          <a:xfrm>
            <a:off x="294968" y="1825625"/>
            <a:ext cx="8220382" cy="4351338"/>
          </a:xfrm>
        </p:spPr>
        <p:txBody>
          <a:bodyPr>
            <a:normAutofit/>
          </a:bodyPr>
          <a:lstStyle/>
          <a:p>
            <a:r>
              <a:rPr lang="en-US" b="1" dirty="0"/>
              <a:t>How many state-mandated tests does a student take each year?</a:t>
            </a:r>
          </a:p>
          <a:p>
            <a:pPr lvl="1">
              <a:buFont typeface="Calibri" panose="020F0502020204030204" pitchFamily="34" charset="0"/>
              <a:buChar char="‒"/>
            </a:pPr>
            <a:r>
              <a:rPr lang="en-US" dirty="0"/>
              <a:t>Depending on the grade level, elementary and middle school students will take 2 or 4 tests (EOG).</a:t>
            </a:r>
          </a:p>
          <a:p>
            <a:pPr lvl="1">
              <a:buFont typeface="Calibri" panose="020F0502020204030204" pitchFamily="34" charset="0"/>
              <a:buChar char="‒"/>
            </a:pPr>
            <a:r>
              <a:rPr lang="en-US" dirty="0"/>
              <a:t>In high school, the number of tests (EOC) taken by a student is dependent on his/her course enrollment.</a:t>
            </a:r>
          </a:p>
        </p:txBody>
      </p:sp>
      <p:sp>
        <p:nvSpPr>
          <p:cNvPr id="4" name="TextBox 3"/>
          <p:cNvSpPr txBox="1"/>
          <p:nvPr/>
        </p:nvSpPr>
        <p:spPr>
          <a:xfrm>
            <a:off x="1789471" y="4650658"/>
            <a:ext cx="7246375"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r"/>
            <a:r>
              <a:rPr lang="en-US" sz="1600" dirty="0"/>
              <a:t>Depending on the grade-level, students take 1 to 4 fewer </a:t>
            </a:r>
            <a:r>
              <a:rPr lang="en-US" sz="1600" dirty="0" smtClean="0"/>
              <a:t>tests than in previous years.</a:t>
            </a:r>
            <a:endParaRPr lang="en-US" sz="1400" dirty="0"/>
          </a:p>
        </p:txBody>
      </p:sp>
    </p:spTree>
    <p:extLst>
      <p:ext uri="{BB962C8B-B14F-4D97-AF65-F5344CB8AC3E}">
        <p14:creationId xmlns:p14="http://schemas.microsoft.com/office/powerpoint/2010/main" val="1776655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76857" y="304244"/>
            <a:ext cx="7284638" cy="1023771"/>
          </a:xfrm>
        </p:spPr>
        <p:txBody>
          <a:bodyPr>
            <a:noAutofit/>
          </a:bodyPr>
          <a:lstStyle/>
          <a:p>
            <a:pPr eaLnBrk="1" hangingPunct="1"/>
            <a:r>
              <a:rPr lang="en-US" altLang="en-US" sz="3600" dirty="0">
                <a:solidFill>
                  <a:srgbClr val="0000FF"/>
                </a:solidFill>
              </a:rPr>
              <a:t>State-Mandated Tests</a:t>
            </a:r>
            <a:br>
              <a:rPr lang="en-US" altLang="en-US" sz="3600" dirty="0">
                <a:solidFill>
                  <a:srgbClr val="0000FF"/>
                </a:solidFill>
              </a:rPr>
            </a:br>
            <a:r>
              <a:rPr lang="en-US" altLang="en-US" sz="3600" dirty="0">
                <a:solidFill>
                  <a:srgbClr val="FF0000"/>
                </a:solidFill>
              </a:rPr>
              <a:t>2016 -2017</a:t>
            </a:r>
            <a:endParaRPr lang="en-US" altLang="en-US" sz="3600" dirty="0">
              <a:solidFill>
                <a:srgbClr val="0000FF"/>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148194301"/>
              </p:ext>
            </p:extLst>
          </p:nvPr>
        </p:nvGraphicFramePr>
        <p:xfrm>
          <a:off x="462218" y="1605014"/>
          <a:ext cx="7954194" cy="4189136"/>
        </p:xfrm>
        <a:graphic>
          <a:graphicData uri="http://schemas.openxmlformats.org/drawingml/2006/table">
            <a:tbl>
              <a:tblPr firstRow="1" bandRow="1">
                <a:tableStyleId>{5C22544A-7EE6-4342-B048-85BDC9FD1C3A}</a:tableStyleId>
              </a:tblPr>
              <a:tblGrid>
                <a:gridCol w="1671382">
                  <a:extLst>
                    <a:ext uri="{9D8B030D-6E8A-4147-A177-3AD203B41FA5}">
                      <a16:colId xmlns:a16="http://schemas.microsoft.com/office/drawing/2014/main" xmlns="" val="20000"/>
                    </a:ext>
                  </a:extLst>
                </a:gridCol>
                <a:gridCol w="1750142">
                  <a:extLst>
                    <a:ext uri="{9D8B030D-6E8A-4147-A177-3AD203B41FA5}">
                      <a16:colId xmlns:a16="http://schemas.microsoft.com/office/drawing/2014/main" xmlns="" val="20001"/>
                    </a:ext>
                  </a:extLst>
                </a:gridCol>
                <a:gridCol w="4532670">
                  <a:extLst>
                    <a:ext uri="{9D8B030D-6E8A-4147-A177-3AD203B41FA5}">
                      <a16:colId xmlns:a16="http://schemas.microsoft.com/office/drawing/2014/main" xmlns="" val="20002"/>
                    </a:ext>
                  </a:extLst>
                </a:gridCol>
              </a:tblGrid>
              <a:tr h="370840">
                <a:tc>
                  <a:txBody>
                    <a:bodyPr/>
                    <a:lstStyle/>
                    <a:p>
                      <a:pPr algn="ctr"/>
                      <a:r>
                        <a:rPr lang="en-US" dirty="0"/>
                        <a:t>Grade</a:t>
                      </a:r>
                    </a:p>
                  </a:txBody>
                  <a:tcPr/>
                </a:tc>
                <a:tc>
                  <a:txBody>
                    <a:bodyPr/>
                    <a:lstStyle/>
                    <a:p>
                      <a:pPr algn="ctr"/>
                      <a:r>
                        <a:rPr lang="en-US" dirty="0"/>
                        <a:t># State Tests</a:t>
                      </a:r>
                    </a:p>
                  </a:txBody>
                  <a:tcPr/>
                </a:tc>
                <a:tc>
                  <a:txBody>
                    <a:bodyPr/>
                    <a:lstStyle/>
                    <a:p>
                      <a:pPr algn="ctr"/>
                      <a:r>
                        <a:rPr lang="en-US" dirty="0"/>
                        <a:t>Test/Content Area</a:t>
                      </a:r>
                    </a:p>
                  </a:txBody>
                  <a:tcPr/>
                </a:tc>
                <a:extLst>
                  <a:ext uri="{0D108BD9-81ED-4DB2-BD59-A6C34878D82A}">
                    <a16:rowId xmlns:a16="http://schemas.microsoft.com/office/drawing/2014/main" xmlns="" val="10000"/>
                  </a:ext>
                </a:extLst>
              </a:tr>
              <a:tr h="370840">
                <a:tc>
                  <a:txBody>
                    <a:bodyPr/>
                    <a:lstStyle/>
                    <a:p>
                      <a:pPr algn="ctr"/>
                      <a:r>
                        <a:rPr lang="en-US" dirty="0"/>
                        <a:t>K</a:t>
                      </a:r>
                    </a:p>
                  </a:txBody>
                  <a:tcPr anchor="ctr"/>
                </a:tc>
                <a:tc>
                  <a:txBody>
                    <a:bodyPr/>
                    <a:lstStyle/>
                    <a:p>
                      <a:pPr algn="ctr"/>
                      <a:r>
                        <a:rPr lang="en-US" dirty="0"/>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GKIDS</a:t>
                      </a:r>
                    </a:p>
                  </a:txBody>
                  <a:tcPr/>
                </a:tc>
                <a:extLst>
                  <a:ext uri="{0D108BD9-81ED-4DB2-BD59-A6C34878D82A}">
                    <a16:rowId xmlns:a16="http://schemas.microsoft.com/office/drawing/2014/main" xmlns="" val="10001"/>
                  </a:ext>
                </a:extLst>
              </a:tr>
              <a:tr h="370840">
                <a:tc>
                  <a:txBody>
                    <a:bodyPr/>
                    <a:lstStyle/>
                    <a:p>
                      <a:pPr algn="ctr"/>
                      <a:r>
                        <a:rPr lang="en-US" dirty="0"/>
                        <a:t>3</a:t>
                      </a:r>
                    </a:p>
                  </a:txBody>
                  <a:tcPr anchor="ctr"/>
                </a:tc>
                <a:tc>
                  <a:txBody>
                    <a:bodyPr/>
                    <a:lstStyle/>
                    <a:p>
                      <a:pPr algn="ctr"/>
                      <a:r>
                        <a:rPr lang="en-US" dirty="0"/>
                        <a:t>2</a:t>
                      </a:r>
                    </a:p>
                  </a:txBody>
                  <a:tcPr anchor="ctr"/>
                </a:tc>
                <a:tc>
                  <a:txBody>
                    <a:bodyPr/>
                    <a:lstStyle/>
                    <a:p>
                      <a:pPr algn="ctr"/>
                      <a:r>
                        <a:rPr lang="en-US" dirty="0">
                          <a:solidFill>
                            <a:srgbClr val="0000FF"/>
                          </a:solidFill>
                        </a:rPr>
                        <a:t>GM EOG: </a:t>
                      </a:r>
                      <a:r>
                        <a:rPr lang="en-US" sz="1400" dirty="0"/>
                        <a:t>ELA and Math</a:t>
                      </a:r>
                    </a:p>
                  </a:txBody>
                  <a:tcPr/>
                </a:tc>
                <a:extLst>
                  <a:ext uri="{0D108BD9-81ED-4DB2-BD59-A6C34878D82A}">
                    <a16:rowId xmlns:a16="http://schemas.microsoft.com/office/drawing/2014/main" xmlns="" val="10002"/>
                  </a:ext>
                </a:extLst>
              </a:tr>
              <a:tr h="370840">
                <a:tc>
                  <a:txBody>
                    <a:bodyPr/>
                    <a:lstStyle/>
                    <a:p>
                      <a:pPr algn="ctr"/>
                      <a:r>
                        <a:rPr lang="en-US" dirty="0"/>
                        <a:t>4</a:t>
                      </a:r>
                    </a:p>
                  </a:txBody>
                  <a:tcPr anchor="ctr"/>
                </a:tc>
                <a:tc>
                  <a:txBody>
                    <a:bodyPr/>
                    <a:lstStyle/>
                    <a:p>
                      <a:pPr algn="ctr"/>
                      <a:r>
                        <a:rPr lang="en-US" dirty="0"/>
                        <a:t>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GM EOG: </a:t>
                      </a:r>
                      <a:r>
                        <a:rPr lang="en-US" sz="1400" dirty="0"/>
                        <a:t>ELA and Math</a:t>
                      </a:r>
                    </a:p>
                  </a:txBody>
                  <a:tcPr/>
                </a:tc>
                <a:extLst>
                  <a:ext uri="{0D108BD9-81ED-4DB2-BD59-A6C34878D82A}">
                    <a16:rowId xmlns:a16="http://schemas.microsoft.com/office/drawing/2014/main" xmlns="" val="10003"/>
                  </a:ext>
                </a:extLst>
              </a:tr>
              <a:tr h="370840">
                <a:tc>
                  <a:txBody>
                    <a:bodyPr/>
                    <a:lstStyle/>
                    <a:p>
                      <a:pPr algn="ctr"/>
                      <a:r>
                        <a:rPr lang="en-US" dirty="0"/>
                        <a:t>5</a:t>
                      </a:r>
                    </a:p>
                  </a:txBody>
                  <a:tcPr anchor="ctr"/>
                </a:tc>
                <a:tc>
                  <a:txBody>
                    <a:bodyPr/>
                    <a:lstStyle/>
                    <a:p>
                      <a:pPr algn="ctr"/>
                      <a:r>
                        <a:rPr lang="en-US" dirty="0"/>
                        <a:t>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GM EOG: </a:t>
                      </a:r>
                      <a:r>
                        <a:rPr lang="en-US" sz="1400" dirty="0"/>
                        <a:t>ELA,</a:t>
                      </a:r>
                      <a:r>
                        <a:rPr lang="en-US" sz="1400" baseline="0" dirty="0"/>
                        <a:t> Math,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aseline="0" dirty="0"/>
                        <a:t>Science, Social Studies</a:t>
                      </a:r>
                      <a:endParaRPr lang="en-US" sz="1400" dirty="0"/>
                    </a:p>
                  </a:txBody>
                  <a:tcPr/>
                </a:tc>
                <a:extLst>
                  <a:ext uri="{0D108BD9-81ED-4DB2-BD59-A6C34878D82A}">
                    <a16:rowId xmlns:a16="http://schemas.microsoft.com/office/drawing/2014/main" xmlns="" val="10004"/>
                  </a:ext>
                </a:extLst>
              </a:tr>
              <a:tr h="370840">
                <a:tc>
                  <a:txBody>
                    <a:bodyPr/>
                    <a:lstStyle/>
                    <a:p>
                      <a:pPr algn="ctr"/>
                      <a:r>
                        <a:rPr lang="en-US" dirty="0"/>
                        <a:t>6</a:t>
                      </a:r>
                    </a:p>
                  </a:txBody>
                  <a:tcPr anchor="ctr"/>
                </a:tc>
                <a:tc>
                  <a:txBody>
                    <a:bodyPr/>
                    <a:lstStyle/>
                    <a:p>
                      <a:pPr algn="ctr"/>
                      <a:r>
                        <a:rPr lang="en-US" dirty="0"/>
                        <a:t>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GM EOG: </a:t>
                      </a:r>
                      <a:r>
                        <a:rPr lang="en-US" sz="1400" dirty="0"/>
                        <a:t>ELA and Math</a:t>
                      </a:r>
                    </a:p>
                  </a:txBody>
                  <a:tcPr/>
                </a:tc>
                <a:extLst>
                  <a:ext uri="{0D108BD9-81ED-4DB2-BD59-A6C34878D82A}">
                    <a16:rowId xmlns:a16="http://schemas.microsoft.com/office/drawing/2014/main" xmlns="" val="10005"/>
                  </a:ext>
                </a:extLst>
              </a:tr>
              <a:tr h="384216">
                <a:tc>
                  <a:txBody>
                    <a:bodyPr/>
                    <a:lstStyle/>
                    <a:p>
                      <a:pPr algn="ctr"/>
                      <a:r>
                        <a:rPr lang="en-US" dirty="0"/>
                        <a:t>7</a:t>
                      </a:r>
                    </a:p>
                  </a:txBody>
                  <a:tcPr anchor="ctr"/>
                </a:tc>
                <a:tc>
                  <a:txBody>
                    <a:bodyPr/>
                    <a:lstStyle/>
                    <a:p>
                      <a:pPr algn="ctr"/>
                      <a:r>
                        <a:rPr lang="en-US" dirty="0"/>
                        <a:t>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GM EOG:</a:t>
                      </a:r>
                      <a:r>
                        <a:rPr lang="en-US" dirty="0"/>
                        <a:t> </a:t>
                      </a:r>
                      <a:r>
                        <a:rPr lang="en-US" sz="1400" dirty="0"/>
                        <a:t>ELA and Math</a:t>
                      </a:r>
                    </a:p>
                  </a:txBody>
                  <a:tcPr/>
                </a:tc>
                <a:extLst>
                  <a:ext uri="{0D108BD9-81ED-4DB2-BD59-A6C34878D82A}">
                    <a16:rowId xmlns:a16="http://schemas.microsoft.com/office/drawing/2014/main" xmlns="" val="10006"/>
                  </a:ext>
                </a:extLst>
              </a:tr>
              <a:tr h="370840">
                <a:tc>
                  <a:txBody>
                    <a:bodyPr/>
                    <a:lstStyle/>
                    <a:p>
                      <a:pPr algn="ctr"/>
                      <a:r>
                        <a:rPr lang="en-US" dirty="0"/>
                        <a:t>8</a:t>
                      </a:r>
                    </a:p>
                  </a:txBody>
                  <a:tcPr anchor="ctr"/>
                </a:tc>
                <a:tc>
                  <a:txBody>
                    <a:bodyPr/>
                    <a:lstStyle/>
                    <a:p>
                      <a:pPr algn="ctr"/>
                      <a:r>
                        <a:rPr lang="en-US" dirty="0"/>
                        <a:t>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GM EOG</a:t>
                      </a:r>
                      <a:r>
                        <a:rPr lang="en-US" sz="1600" dirty="0">
                          <a:solidFill>
                            <a:srgbClr val="0000FF"/>
                          </a:solidFill>
                        </a:rPr>
                        <a:t>:</a:t>
                      </a:r>
                      <a:r>
                        <a:rPr lang="en-US" sz="1600" dirty="0"/>
                        <a:t> </a:t>
                      </a:r>
                      <a:r>
                        <a:rPr lang="en-US" sz="1400" dirty="0"/>
                        <a:t>ELA,</a:t>
                      </a:r>
                      <a:r>
                        <a:rPr lang="en-US" sz="1400" baseline="0" dirty="0"/>
                        <a:t> Math,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aseline="0" dirty="0"/>
                        <a:t>Science, Social Studies</a:t>
                      </a:r>
                      <a:endParaRPr lang="en-US" sz="1400" dirty="0"/>
                    </a:p>
                  </a:txBody>
                  <a:tcPr/>
                </a:tc>
                <a:extLst>
                  <a:ext uri="{0D108BD9-81ED-4DB2-BD59-A6C34878D82A}">
                    <a16:rowId xmlns:a16="http://schemas.microsoft.com/office/drawing/2014/main" xmlns="" val="10007"/>
                  </a:ext>
                </a:extLst>
              </a:tr>
              <a:tr h="370840">
                <a:tc>
                  <a:txBody>
                    <a:bodyPr/>
                    <a:lstStyle/>
                    <a:p>
                      <a:pPr algn="ctr"/>
                      <a:r>
                        <a:rPr lang="en-US" dirty="0"/>
                        <a:t>High School</a:t>
                      </a:r>
                    </a:p>
                  </a:txBody>
                  <a:tcPr anchor="ctr"/>
                </a:tc>
                <a:tc>
                  <a:txBody>
                    <a:bodyPr/>
                    <a:lstStyle/>
                    <a:p>
                      <a:pPr algn="ctr"/>
                      <a:r>
                        <a:rPr lang="en-US" dirty="0"/>
                        <a:t>7 or 8*</a:t>
                      </a:r>
                    </a:p>
                  </a:txBody>
                  <a:tcPr anchor="ctr"/>
                </a:tc>
                <a:tc>
                  <a:txBody>
                    <a:bodyPr/>
                    <a:lstStyle/>
                    <a:p>
                      <a:pPr algn="ctr"/>
                      <a:r>
                        <a:rPr lang="en-US" dirty="0">
                          <a:solidFill>
                            <a:srgbClr val="FF0000"/>
                          </a:solidFill>
                        </a:rPr>
                        <a:t>GM EOC: </a:t>
                      </a:r>
                      <a:r>
                        <a:rPr lang="en-US" sz="1400" dirty="0">
                          <a:solidFill>
                            <a:schemeClr val="tx1"/>
                          </a:solidFill>
                        </a:rPr>
                        <a:t>9</a:t>
                      </a:r>
                      <a:r>
                        <a:rPr lang="en-US" sz="1400" baseline="30000" dirty="0">
                          <a:solidFill>
                            <a:schemeClr val="tx1"/>
                          </a:solidFill>
                        </a:rPr>
                        <a:t>th</a:t>
                      </a:r>
                      <a:r>
                        <a:rPr lang="en-US" sz="1400" baseline="0" dirty="0">
                          <a:solidFill>
                            <a:schemeClr val="tx1"/>
                          </a:solidFill>
                        </a:rPr>
                        <a:t> Grade Lit; American Lit; Coordinate Algebra </a:t>
                      </a:r>
                      <a:r>
                        <a:rPr lang="en-US" sz="1400" u="sng" baseline="0" dirty="0">
                          <a:solidFill>
                            <a:schemeClr val="tx1"/>
                          </a:solidFill>
                        </a:rPr>
                        <a:t>or</a:t>
                      </a:r>
                      <a:r>
                        <a:rPr lang="en-US" sz="1400" baseline="0" dirty="0">
                          <a:solidFill>
                            <a:schemeClr val="tx1"/>
                          </a:solidFill>
                        </a:rPr>
                        <a:t> Algebra I; Analytic Geometry </a:t>
                      </a:r>
                      <a:r>
                        <a:rPr lang="en-US" sz="1400" u="sng" baseline="0" dirty="0">
                          <a:solidFill>
                            <a:schemeClr val="tx1"/>
                          </a:solidFill>
                        </a:rPr>
                        <a:t>or</a:t>
                      </a:r>
                      <a:r>
                        <a:rPr lang="en-US" sz="1400" baseline="0" dirty="0">
                          <a:solidFill>
                            <a:schemeClr val="tx1"/>
                          </a:solidFill>
                        </a:rPr>
                        <a:t> Geometry; Physical Science*</a:t>
                      </a:r>
                      <a:r>
                        <a:rPr lang="en-US" sz="1400" baseline="0" dirty="0">
                          <a:solidFill>
                            <a:srgbClr val="7030A0"/>
                          </a:solidFill>
                        </a:rPr>
                        <a:t>*</a:t>
                      </a:r>
                      <a:r>
                        <a:rPr lang="en-US" sz="1400" baseline="0" dirty="0">
                          <a:solidFill>
                            <a:schemeClr val="tx1"/>
                          </a:solidFill>
                        </a:rPr>
                        <a:t>; Biology; US History; Economics</a:t>
                      </a:r>
                      <a:endParaRPr lang="en-US" sz="1400" dirty="0">
                        <a:solidFill>
                          <a:srgbClr val="FF0000"/>
                        </a:solidFill>
                      </a:endParaRPr>
                    </a:p>
                  </a:txBody>
                  <a:tcPr/>
                </a:tc>
                <a:extLst>
                  <a:ext uri="{0D108BD9-81ED-4DB2-BD59-A6C34878D82A}">
                    <a16:rowId xmlns:a16="http://schemas.microsoft.com/office/drawing/2014/main" xmlns="" val="10008"/>
                  </a:ext>
                </a:extLst>
              </a:tr>
            </a:tbl>
          </a:graphicData>
        </a:graphic>
      </p:graphicFrame>
      <p:sp>
        <p:nvSpPr>
          <p:cNvPr id="4" name="TextBox 3"/>
          <p:cNvSpPr txBox="1"/>
          <p:nvPr/>
        </p:nvSpPr>
        <p:spPr>
          <a:xfrm>
            <a:off x="462217" y="5794150"/>
            <a:ext cx="7954195"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r"/>
            <a:r>
              <a:rPr lang="en-US" sz="1200" dirty="0"/>
              <a:t>*Dually enrolled students are no longer required to take certain EOCs.</a:t>
            </a:r>
            <a:endParaRPr lang="en-US" sz="1200" dirty="0">
              <a:solidFill>
                <a:srgbClr val="7030A0"/>
              </a:solidFill>
            </a:endParaRPr>
          </a:p>
          <a:p>
            <a:pPr algn="r"/>
            <a:r>
              <a:rPr lang="en-US" sz="1200" dirty="0">
                <a:solidFill>
                  <a:srgbClr val="7030A0"/>
                </a:solidFill>
              </a:rPr>
              <a:t>**</a:t>
            </a:r>
            <a:r>
              <a:rPr lang="en-US" sz="1200" dirty="0"/>
              <a:t>High school students may take either Physical Science </a:t>
            </a:r>
            <a:r>
              <a:rPr lang="en-US" sz="1200" u="sng" dirty="0"/>
              <a:t>or</a:t>
            </a:r>
            <a:r>
              <a:rPr lang="en-US" sz="1200" dirty="0"/>
              <a:t> Physics; there is no EOC for Physics.</a:t>
            </a:r>
          </a:p>
        </p:txBody>
      </p:sp>
      <p:sp>
        <p:nvSpPr>
          <p:cNvPr id="6" name="Slide Number Placeholder 4"/>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7</a:t>
            </a:r>
            <a:endParaRPr lang="en-US" dirty="0"/>
          </a:p>
        </p:txBody>
      </p:sp>
    </p:spTree>
    <p:extLst>
      <p:ext uri="{BB962C8B-B14F-4D97-AF65-F5344CB8AC3E}">
        <p14:creationId xmlns:p14="http://schemas.microsoft.com/office/powerpoint/2010/main" val="3299189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3300"/>
                </a:solidFill>
              </a:rPr>
              <a:t>Assessment FAQs</a:t>
            </a:r>
            <a:endParaRPr lang="en-US" dirty="0"/>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pPr/>
              <a:t>8</a:t>
            </a:fld>
            <a:endParaRPr lang="en-US" dirty="0"/>
          </a:p>
        </p:txBody>
      </p:sp>
      <p:sp>
        <p:nvSpPr>
          <p:cNvPr id="3" name="Content Placeholder 2"/>
          <p:cNvSpPr>
            <a:spLocks noGrp="1"/>
          </p:cNvSpPr>
          <p:nvPr>
            <p:ph idx="1"/>
          </p:nvPr>
        </p:nvSpPr>
        <p:spPr>
          <a:xfrm>
            <a:off x="294968" y="1825625"/>
            <a:ext cx="8220382" cy="4351338"/>
          </a:xfrm>
        </p:spPr>
        <p:txBody>
          <a:bodyPr>
            <a:normAutofit/>
          </a:bodyPr>
          <a:lstStyle/>
          <a:p>
            <a:r>
              <a:rPr lang="en-US" b="1" dirty="0"/>
              <a:t>Has the number of state-mandated tests increased or decreased since implementing Georgia Milestones?</a:t>
            </a:r>
          </a:p>
          <a:p>
            <a:pPr lvl="1">
              <a:buFont typeface="Calibri" panose="020F0502020204030204" pitchFamily="34" charset="0"/>
              <a:buChar char="‒"/>
            </a:pPr>
            <a:r>
              <a:rPr lang="en-US" dirty="0"/>
              <a:t>With the implementation of Georgia Milestones in 2014-2015, the number of state-mandated tests has </a:t>
            </a:r>
            <a:r>
              <a:rPr lang="en-US" i="1" dirty="0"/>
              <a:t>decreased</a:t>
            </a:r>
            <a:r>
              <a:rPr lang="en-US" dirty="0"/>
              <a:t> </a:t>
            </a:r>
            <a:r>
              <a:rPr lang="en-US" dirty="0">
                <a:solidFill>
                  <a:srgbClr val="0000FF"/>
                </a:solidFill>
              </a:rPr>
              <a:t>from 43 </a:t>
            </a:r>
            <a:r>
              <a:rPr lang="en-US" dirty="0"/>
              <a:t>(2013-2014) </a:t>
            </a:r>
            <a:r>
              <a:rPr lang="en-US" dirty="0">
                <a:solidFill>
                  <a:srgbClr val="0000FF"/>
                </a:solidFill>
              </a:rPr>
              <a:t>to 24 </a:t>
            </a:r>
            <a:r>
              <a:rPr lang="en-US" dirty="0"/>
              <a:t>(2016-2017).</a:t>
            </a:r>
          </a:p>
        </p:txBody>
      </p:sp>
    </p:spTree>
    <p:extLst>
      <p:ext uri="{BB962C8B-B14F-4D97-AF65-F5344CB8AC3E}">
        <p14:creationId xmlns:p14="http://schemas.microsoft.com/office/powerpoint/2010/main" val="65046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2" y="176981"/>
            <a:ext cx="6316630" cy="838458"/>
          </a:xfrm>
        </p:spPr>
        <p:txBody>
          <a:bodyPr>
            <a:normAutofit/>
          </a:bodyPr>
          <a:lstStyle/>
          <a:p>
            <a:r>
              <a:rPr lang="en-US" dirty="0">
                <a:solidFill>
                  <a:srgbClr val="FF3300"/>
                </a:solidFill>
              </a:rPr>
              <a:t>Assessment FAQs</a:t>
            </a:r>
            <a:endParaRPr lang="en-US" dirty="0"/>
          </a:p>
        </p:txBody>
      </p:sp>
      <p:sp>
        <p:nvSpPr>
          <p:cNvPr id="5" name="Slide Number Placeholder 4"/>
          <p:cNvSpPr>
            <a:spLocks noGrp="1"/>
          </p:cNvSpPr>
          <p:nvPr>
            <p:ph type="sldNum" sz="quarter" idx="4294967295"/>
          </p:nvPr>
        </p:nvSpPr>
        <p:spPr>
          <a:xfrm>
            <a:off x="6457950" y="6356351"/>
            <a:ext cx="2057400" cy="365125"/>
          </a:xfrm>
          <a:prstGeom prst="rect">
            <a:avLst/>
          </a:prstGeom>
        </p:spPr>
        <p:txBody>
          <a:bodyPr/>
          <a:lstStyle/>
          <a:p>
            <a:fld id="{B63E4CEF-BB1E-48C7-AE93-F39F6AA99AD7}" type="slidenum">
              <a:rPr lang="en-US" smtClean="0"/>
              <a:pPr/>
              <a:t>9</a:t>
            </a:fld>
            <a:endParaRPr lang="en-US" dirty="0"/>
          </a:p>
        </p:txBody>
      </p:sp>
      <p:sp>
        <p:nvSpPr>
          <p:cNvPr id="3" name="Content Placeholder 2"/>
          <p:cNvSpPr>
            <a:spLocks noGrp="1"/>
          </p:cNvSpPr>
          <p:nvPr>
            <p:ph idx="1"/>
          </p:nvPr>
        </p:nvSpPr>
        <p:spPr>
          <a:xfrm>
            <a:off x="294968" y="1015438"/>
            <a:ext cx="8220382" cy="4351338"/>
          </a:xfrm>
        </p:spPr>
        <p:txBody>
          <a:bodyPr>
            <a:normAutofit/>
          </a:bodyPr>
          <a:lstStyle/>
          <a:p>
            <a:pPr>
              <a:spcBef>
                <a:spcPts val="0"/>
              </a:spcBef>
            </a:pPr>
            <a:r>
              <a:rPr lang="en-US" b="1" dirty="0"/>
              <a:t>What tests are required by the state? </a:t>
            </a:r>
          </a:p>
          <a:p>
            <a:pPr>
              <a:spcBef>
                <a:spcPts val="0"/>
              </a:spcBef>
            </a:pPr>
            <a:r>
              <a:rPr lang="en-US" b="1" dirty="0"/>
              <a:t>What tests are required by the federal government?</a:t>
            </a:r>
          </a:p>
          <a:p>
            <a:pPr marL="0" indent="0">
              <a:buNone/>
            </a:pPr>
            <a:endParaRPr lang="en-US" b="1" dirty="0"/>
          </a:p>
        </p:txBody>
      </p:sp>
      <p:graphicFrame>
        <p:nvGraphicFramePr>
          <p:cNvPr id="4" name="Table 3"/>
          <p:cNvGraphicFramePr>
            <a:graphicFrameLocks noGrp="1"/>
          </p:cNvGraphicFramePr>
          <p:nvPr>
            <p:extLst/>
          </p:nvPr>
        </p:nvGraphicFramePr>
        <p:xfrm>
          <a:off x="422788" y="1809134"/>
          <a:ext cx="8308259" cy="4432006"/>
        </p:xfrm>
        <a:graphic>
          <a:graphicData uri="http://schemas.openxmlformats.org/drawingml/2006/table">
            <a:tbl>
              <a:tblPr firstRow="1" bandRow="1">
                <a:tableStyleId>{5C22544A-7EE6-4342-B048-85BDC9FD1C3A}</a:tableStyleId>
              </a:tblPr>
              <a:tblGrid>
                <a:gridCol w="1327102">
                  <a:extLst>
                    <a:ext uri="{9D8B030D-6E8A-4147-A177-3AD203B41FA5}">
                      <a16:colId xmlns="" xmlns:a16="http://schemas.microsoft.com/office/drawing/2014/main" val="20000"/>
                    </a:ext>
                  </a:extLst>
                </a:gridCol>
                <a:gridCol w="4865672">
                  <a:extLst>
                    <a:ext uri="{9D8B030D-6E8A-4147-A177-3AD203B41FA5}">
                      <a16:colId xmlns="" xmlns:a16="http://schemas.microsoft.com/office/drawing/2014/main" val="20001"/>
                    </a:ext>
                  </a:extLst>
                </a:gridCol>
                <a:gridCol w="1260876">
                  <a:extLst>
                    <a:ext uri="{9D8B030D-6E8A-4147-A177-3AD203B41FA5}">
                      <a16:colId xmlns="" xmlns:a16="http://schemas.microsoft.com/office/drawing/2014/main" val="20002"/>
                    </a:ext>
                  </a:extLst>
                </a:gridCol>
                <a:gridCol w="854609">
                  <a:extLst>
                    <a:ext uri="{9D8B030D-6E8A-4147-A177-3AD203B41FA5}">
                      <a16:colId xmlns="" xmlns:a16="http://schemas.microsoft.com/office/drawing/2014/main" val="20003"/>
                    </a:ext>
                  </a:extLst>
                </a:gridCol>
              </a:tblGrid>
              <a:tr h="347686">
                <a:tc>
                  <a:txBody>
                    <a:bodyPr/>
                    <a:lstStyle/>
                    <a:p>
                      <a:pPr algn="ctr"/>
                      <a:r>
                        <a:rPr lang="en-US" sz="1600" dirty="0"/>
                        <a:t>Grade</a:t>
                      </a:r>
                    </a:p>
                  </a:txBody>
                  <a:tcPr/>
                </a:tc>
                <a:tc>
                  <a:txBody>
                    <a:bodyPr/>
                    <a:lstStyle/>
                    <a:p>
                      <a:pPr algn="ctr"/>
                      <a:r>
                        <a:rPr lang="en-US" sz="1600" dirty="0"/>
                        <a:t>State</a:t>
                      </a:r>
                      <a:r>
                        <a:rPr lang="en-US" sz="1600" baseline="0" dirty="0"/>
                        <a:t> Required</a:t>
                      </a:r>
                      <a:endParaRPr lang="en-US" sz="1600" dirty="0"/>
                    </a:p>
                  </a:txBody>
                  <a:tcPr/>
                </a:tc>
                <a:tc gridSpan="2">
                  <a:txBody>
                    <a:bodyPr/>
                    <a:lstStyle/>
                    <a:p>
                      <a:pPr algn="ctr"/>
                      <a:r>
                        <a:rPr lang="en-US" sz="1600" dirty="0"/>
                        <a:t>Federally Required</a:t>
                      </a:r>
                    </a:p>
                  </a:txBody>
                  <a:tcPr anchor="ctr"/>
                </a:tc>
                <a:tc hMerge="1">
                  <a:txBody>
                    <a:bodyPr/>
                    <a:lstStyle/>
                    <a:p>
                      <a:pPr algn="ctr"/>
                      <a:endParaRPr lang="en-US" dirty="0"/>
                    </a:p>
                  </a:txBody>
                  <a:tcPr/>
                </a:tc>
                <a:extLst>
                  <a:ext uri="{0D108BD9-81ED-4DB2-BD59-A6C34878D82A}">
                    <a16:rowId xmlns="" xmlns:a16="http://schemas.microsoft.com/office/drawing/2014/main" val="10000"/>
                  </a:ext>
                </a:extLst>
              </a:tr>
              <a:tr h="370840">
                <a:tc>
                  <a:txBody>
                    <a:bodyPr/>
                    <a:lstStyle/>
                    <a:p>
                      <a:pPr algn="ctr"/>
                      <a:r>
                        <a:rPr lang="en-US" sz="1400" dirty="0"/>
                        <a:t>K</a:t>
                      </a:r>
                    </a:p>
                  </a:txBody>
                  <a:tcPr anchor="ctr"/>
                </a:tc>
                <a:tc>
                  <a:txBody>
                    <a:bodyPr/>
                    <a:lstStyle/>
                    <a:p>
                      <a:pPr algn="ctr"/>
                      <a:r>
                        <a:rPr lang="en-US" sz="1400" dirty="0"/>
                        <a:t>GKIDS</a:t>
                      </a:r>
                    </a:p>
                  </a:txBody>
                  <a:tcPr anchor="ctr"/>
                </a:tc>
                <a:tc gridSpan="2">
                  <a:txBody>
                    <a:bodyPr/>
                    <a:lstStyle/>
                    <a:p>
                      <a:pPr algn="ctr"/>
                      <a:r>
                        <a:rPr lang="en-US" sz="1400" dirty="0"/>
                        <a:t>―</a:t>
                      </a:r>
                    </a:p>
                  </a:txBody>
                  <a:tcPr anchor="ctr"/>
                </a:tc>
                <a:tc hMerge="1">
                  <a:txBody>
                    <a:bodyPr/>
                    <a:lstStyle/>
                    <a:p>
                      <a:pPr algn="ctr"/>
                      <a:endParaRPr lang="en-US" sz="1400" dirty="0"/>
                    </a:p>
                  </a:txBody>
                  <a:tcPr anchor="ctr"/>
                </a:tc>
                <a:extLst>
                  <a:ext uri="{0D108BD9-81ED-4DB2-BD59-A6C34878D82A}">
                    <a16:rowId xmlns="" xmlns:a16="http://schemas.microsoft.com/office/drawing/2014/main" val="10001"/>
                  </a:ext>
                </a:extLst>
              </a:tr>
              <a:tr h="294196">
                <a:tc>
                  <a:txBody>
                    <a:bodyPr/>
                    <a:lstStyle/>
                    <a:p>
                      <a:pPr algn="ctr"/>
                      <a:r>
                        <a:rPr lang="en-US" sz="1400" dirty="0"/>
                        <a:t>1</a:t>
                      </a:r>
                    </a:p>
                  </a:txBody>
                  <a:tcPr anchor="ctr"/>
                </a:tc>
                <a:tc>
                  <a:txBody>
                    <a:bodyPr/>
                    <a:lstStyle/>
                    <a:p>
                      <a:pPr algn="ctr"/>
                      <a:r>
                        <a:rPr lang="en-US" sz="1400" dirty="0"/>
                        <a:t>[Literacy / math formative under</a:t>
                      </a:r>
                      <a:r>
                        <a:rPr lang="en-US" sz="1400" baseline="0" dirty="0"/>
                        <a:t> development]</a:t>
                      </a:r>
                      <a:endParaRPr lang="en-US" sz="1400" dirty="0"/>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a:t>
                      </a:r>
                    </a:p>
                  </a:txBody>
                  <a:tcPr anchor="ctr"/>
                </a:tc>
                <a:tc hMerge="1">
                  <a:txBody>
                    <a:bodyPr/>
                    <a:lstStyle/>
                    <a:p>
                      <a:pPr algn="ctr"/>
                      <a:endParaRPr lang="en-US" sz="1400" dirty="0"/>
                    </a:p>
                  </a:txBody>
                  <a:tcPr anchor="ctr"/>
                </a:tc>
                <a:extLst>
                  <a:ext uri="{0D108BD9-81ED-4DB2-BD59-A6C34878D82A}">
                    <a16:rowId xmlns="" xmlns:a16="http://schemas.microsoft.com/office/drawing/2014/main" val="10002"/>
                  </a:ext>
                </a:extLst>
              </a:tr>
              <a:tr h="370840">
                <a:tc>
                  <a:txBody>
                    <a:bodyPr/>
                    <a:lstStyle/>
                    <a:p>
                      <a:pPr algn="ctr"/>
                      <a:r>
                        <a:rPr lang="en-US" sz="1400" dirty="0"/>
                        <a:t>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[Literacy / math formative under</a:t>
                      </a:r>
                      <a:r>
                        <a:rPr lang="en-US" sz="1400" baseline="0" dirty="0"/>
                        <a:t> development]</a:t>
                      </a:r>
                      <a:endParaRPr lang="en-US" sz="1400" dirty="0"/>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a:t>
                      </a:r>
                    </a:p>
                  </a:txBody>
                  <a:tcPr anchor="ctr"/>
                </a:tc>
                <a:tc hMerge="1">
                  <a:txBody>
                    <a:bodyPr/>
                    <a:lstStyle/>
                    <a:p>
                      <a:pPr algn="ctr"/>
                      <a:endParaRPr lang="en-US" sz="1400" dirty="0"/>
                    </a:p>
                  </a:txBody>
                  <a:tcPr anchor="ctr"/>
                </a:tc>
                <a:extLst>
                  <a:ext uri="{0D108BD9-81ED-4DB2-BD59-A6C34878D82A}">
                    <a16:rowId xmlns="" xmlns:a16="http://schemas.microsoft.com/office/drawing/2014/main" val="10003"/>
                  </a:ext>
                </a:extLst>
              </a:tr>
              <a:tr h="237990">
                <a:tc>
                  <a:txBody>
                    <a:bodyPr/>
                    <a:lstStyle/>
                    <a:p>
                      <a:pPr algn="ctr"/>
                      <a:r>
                        <a:rPr lang="en-US" sz="1400" dirty="0"/>
                        <a:t>3</a:t>
                      </a:r>
                    </a:p>
                  </a:txBody>
                  <a:tcPr anchor="ctr"/>
                </a:tc>
                <a:tc>
                  <a:txBody>
                    <a:bodyPr/>
                    <a:lstStyle/>
                    <a:p>
                      <a:pPr algn="ctr"/>
                      <a:r>
                        <a:rPr lang="en-US" sz="1400" dirty="0"/>
                        <a:t>GM</a:t>
                      </a:r>
                      <a:r>
                        <a:rPr lang="en-US" sz="1400" baseline="0" dirty="0"/>
                        <a:t> EOG:  ELA / Math</a:t>
                      </a:r>
                      <a:endParaRPr lang="en-US" sz="1400" dirty="0"/>
                    </a:p>
                  </a:txBody>
                  <a:tcPr anchor="ctr"/>
                </a:tc>
                <a:tc>
                  <a:txBody>
                    <a:bodyPr/>
                    <a:lstStyle/>
                    <a:p>
                      <a:pPr algn="ctr"/>
                      <a:r>
                        <a:rPr lang="en-US" sz="1400" dirty="0"/>
                        <a:t>ELA / Math</a:t>
                      </a:r>
                    </a:p>
                  </a:txBody>
                  <a:tcPr anchor="ctr"/>
                </a:tc>
                <a:tc rowSpan="3">
                  <a:txBody>
                    <a:bodyPr/>
                    <a:lstStyle/>
                    <a:p>
                      <a:pPr algn="ctr"/>
                      <a:r>
                        <a:rPr lang="en-US" sz="1400" dirty="0"/>
                        <a:t>Science</a:t>
                      </a:r>
                    </a:p>
                  </a:txBody>
                  <a:tcPr anchor="ctr"/>
                </a:tc>
                <a:extLst>
                  <a:ext uri="{0D108BD9-81ED-4DB2-BD59-A6C34878D82A}">
                    <a16:rowId xmlns="" xmlns:a16="http://schemas.microsoft.com/office/drawing/2014/main" val="10004"/>
                  </a:ext>
                </a:extLst>
              </a:tr>
              <a:tr h="370840">
                <a:tc>
                  <a:txBody>
                    <a:bodyPr/>
                    <a:lstStyle/>
                    <a:p>
                      <a:pPr algn="ctr"/>
                      <a:r>
                        <a:rPr lang="en-US" sz="1400" dirty="0"/>
                        <a:t>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GM</a:t>
                      </a:r>
                      <a:r>
                        <a:rPr lang="en-US" sz="1400" baseline="0" dirty="0"/>
                        <a:t> EOG:  ELA / Math</a:t>
                      </a:r>
                      <a:endParaRPr 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ELA / Math</a:t>
                      </a:r>
                    </a:p>
                  </a:txBody>
                  <a:tcPr anchor="ctr"/>
                </a:tc>
                <a:tc vMerge="1">
                  <a:txBody>
                    <a:bodyPr/>
                    <a:lstStyle/>
                    <a:p>
                      <a:pPr algn="ctr"/>
                      <a:endParaRPr lang="en-US" sz="1400" dirty="0"/>
                    </a:p>
                  </a:txBody>
                  <a:tcPr anchor="ctr"/>
                </a:tc>
                <a:extLst>
                  <a:ext uri="{0D108BD9-81ED-4DB2-BD59-A6C34878D82A}">
                    <a16:rowId xmlns="" xmlns:a16="http://schemas.microsoft.com/office/drawing/2014/main" val="10005"/>
                  </a:ext>
                </a:extLst>
              </a:tr>
              <a:tr h="184568">
                <a:tc>
                  <a:txBody>
                    <a:bodyPr/>
                    <a:lstStyle/>
                    <a:p>
                      <a:pPr algn="ctr"/>
                      <a:r>
                        <a:rPr lang="en-US" sz="1400" dirty="0"/>
                        <a:t>5</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GM</a:t>
                      </a:r>
                      <a:r>
                        <a:rPr lang="en-US" sz="1400" baseline="0" dirty="0"/>
                        <a:t> EOG:  ELA / Math / Science / Social Studies</a:t>
                      </a:r>
                      <a:endParaRPr 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ELA / Math</a:t>
                      </a:r>
                    </a:p>
                  </a:txBody>
                  <a:tcPr anchor="ctr"/>
                </a:tc>
                <a:tc vMerge="1">
                  <a:txBody>
                    <a:bodyPr/>
                    <a:lstStyle/>
                    <a:p>
                      <a:pPr algn="ctr"/>
                      <a:endParaRPr lang="en-US" sz="1400" dirty="0"/>
                    </a:p>
                  </a:txBody>
                  <a:tcPr anchor="ctr"/>
                </a:tc>
                <a:extLst>
                  <a:ext uri="{0D108BD9-81ED-4DB2-BD59-A6C34878D82A}">
                    <a16:rowId xmlns="" xmlns:a16="http://schemas.microsoft.com/office/drawing/2014/main" val="10006"/>
                  </a:ext>
                </a:extLst>
              </a:tr>
              <a:tr h="370840">
                <a:tc>
                  <a:txBody>
                    <a:bodyPr/>
                    <a:lstStyle/>
                    <a:p>
                      <a:pPr algn="ctr"/>
                      <a:r>
                        <a:rPr lang="en-US" sz="1400" dirty="0"/>
                        <a:t>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GM</a:t>
                      </a:r>
                      <a:r>
                        <a:rPr lang="en-US" sz="1400" baseline="0" dirty="0"/>
                        <a:t> EOG:  ELA / Math</a:t>
                      </a:r>
                      <a:endParaRPr 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ELA / Math</a:t>
                      </a:r>
                    </a:p>
                  </a:txBody>
                  <a:tcPr anchor="ctr"/>
                </a:tc>
                <a:tc rowSpan="3">
                  <a:txBody>
                    <a:bodyPr/>
                    <a:lstStyle/>
                    <a:p>
                      <a:pPr algn="ctr"/>
                      <a:r>
                        <a:rPr lang="en-US" sz="1400" dirty="0"/>
                        <a:t>Science</a:t>
                      </a:r>
                    </a:p>
                  </a:txBody>
                  <a:tcPr anchor="ctr"/>
                </a:tc>
                <a:extLst>
                  <a:ext uri="{0D108BD9-81ED-4DB2-BD59-A6C34878D82A}">
                    <a16:rowId xmlns="" xmlns:a16="http://schemas.microsoft.com/office/drawing/2014/main" val="10007"/>
                  </a:ext>
                </a:extLst>
              </a:tr>
              <a:tr h="370840">
                <a:tc>
                  <a:txBody>
                    <a:bodyPr/>
                    <a:lstStyle/>
                    <a:p>
                      <a:pPr algn="ctr"/>
                      <a:r>
                        <a:rPr lang="en-US" sz="1400" dirty="0"/>
                        <a:t>7</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GM</a:t>
                      </a:r>
                      <a:r>
                        <a:rPr lang="en-US" sz="1400" baseline="0" dirty="0"/>
                        <a:t> EOG:  ELA / Math</a:t>
                      </a:r>
                      <a:endParaRPr 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ELA / Math</a:t>
                      </a:r>
                    </a:p>
                  </a:txBody>
                  <a:tcPr anchor="ctr"/>
                </a:tc>
                <a:tc vMerge="1">
                  <a:txBody>
                    <a:bodyPr/>
                    <a:lstStyle/>
                    <a:p>
                      <a:pPr algn="ctr"/>
                      <a:endParaRPr lang="en-US" sz="1400" dirty="0"/>
                    </a:p>
                  </a:txBody>
                  <a:tcPr anchor="ctr"/>
                </a:tc>
                <a:extLst>
                  <a:ext uri="{0D108BD9-81ED-4DB2-BD59-A6C34878D82A}">
                    <a16:rowId xmlns="" xmlns:a16="http://schemas.microsoft.com/office/drawing/2014/main" val="10008"/>
                  </a:ext>
                </a:extLst>
              </a:tr>
              <a:tr h="370840">
                <a:tc>
                  <a:txBody>
                    <a:bodyPr/>
                    <a:lstStyle/>
                    <a:p>
                      <a:pPr algn="ctr"/>
                      <a:r>
                        <a:rPr lang="en-US" sz="1400" dirty="0"/>
                        <a:t>8</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GM</a:t>
                      </a:r>
                      <a:r>
                        <a:rPr lang="en-US" sz="1400" baseline="0" dirty="0"/>
                        <a:t> EOG:  ELA / Math/ Science / Social Studies</a:t>
                      </a:r>
                      <a:endParaRPr 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ELA / Math</a:t>
                      </a:r>
                    </a:p>
                  </a:txBody>
                  <a:tcPr anchor="ctr"/>
                </a:tc>
                <a:tc vMerge="1">
                  <a:txBody>
                    <a:bodyPr/>
                    <a:lstStyle/>
                    <a:p>
                      <a:pPr algn="ctr"/>
                      <a:endParaRPr lang="en-US" sz="1400" dirty="0"/>
                    </a:p>
                  </a:txBody>
                  <a:tcPr anchor="ctr"/>
                </a:tc>
                <a:extLst>
                  <a:ext uri="{0D108BD9-81ED-4DB2-BD59-A6C34878D82A}">
                    <a16:rowId xmlns="" xmlns:a16="http://schemas.microsoft.com/office/drawing/2014/main" val="10009"/>
                  </a:ext>
                </a:extLst>
              </a:tr>
              <a:tr h="370840">
                <a:tc>
                  <a:txBody>
                    <a:bodyPr/>
                    <a:lstStyle/>
                    <a:p>
                      <a:pPr algn="ctr"/>
                      <a:r>
                        <a:rPr lang="en-US" sz="1400" dirty="0"/>
                        <a:t>High School</a:t>
                      </a:r>
                    </a:p>
                    <a:p>
                      <a:pPr algn="ctr"/>
                      <a:r>
                        <a:rPr lang="en-US" sz="1400" dirty="0"/>
                        <a:t>(9-12)</a:t>
                      </a:r>
                    </a:p>
                  </a:txBody>
                  <a:tcPr anchor="ctr"/>
                </a:tc>
                <a:tc>
                  <a:txBody>
                    <a:bodyPr/>
                    <a:lstStyle/>
                    <a:p>
                      <a:pPr algn="ctr"/>
                      <a:r>
                        <a:rPr lang="en-US" sz="1400" dirty="0"/>
                        <a:t>GM EOC:  ELA (9th Grade Lit / American Lit) / Math (Coordinate Algebra or Algebra I / Analytic Geometry or Geometry) / Science (Physical Science / Biology) / Social Studies (US History / Economics)</a:t>
                      </a:r>
                    </a:p>
                  </a:txBody>
                  <a:tcPr anchor="ctr"/>
                </a:tc>
                <a:tc>
                  <a:txBody>
                    <a:bodyPr/>
                    <a:lstStyle/>
                    <a:p>
                      <a:pPr algn="ctr"/>
                      <a:r>
                        <a:rPr lang="en-US" sz="1400" dirty="0"/>
                        <a:t>ELA</a:t>
                      </a:r>
                      <a:r>
                        <a:rPr lang="en-US" sz="1400" baseline="0" dirty="0"/>
                        <a:t> / Math</a:t>
                      </a:r>
                      <a:endParaRPr lang="en-US" sz="1400" dirty="0"/>
                    </a:p>
                  </a:txBody>
                  <a:tcPr anchor="ctr"/>
                </a:tc>
                <a:tc>
                  <a:txBody>
                    <a:bodyPr/>
                    <a:lstStyle/>
                    <a:p>
                      <a:pPr algn="ctr"/>
                      <a:r>
                        <a:rPr lang="en-US" sz="1400" dirty="0"/>
                        <a:t>Science</a:t>
                      </a:r>
                    </a:p>
                  </a:txBody>
                  <a:tcPr anchor="ctr"/>
                </a:tc>
                <a:extLst>
                  <a:ext uri="{0D108BD9-81ED-4DB2-BD59-A6C34878D82A}">
                    <a16:rowId xmlns="" xmlns:a16="http://schemas.microsoft.com/office/drawing/2014/main" val="10010"/>
                  </a:ext>
                </a:extLst>
              </a:tr>
            </a:tbl>
          </a:graphicData>
        </a:graphic>
      </p:graphicFrame>
      <p:sp>
        <p:nvSpPr>
          <p:cNvPr id="6" name="TextBox 5"/>
          <p:cNvSpPr txBox="1"/>
          <p:nvPr/>
        </p:nvSpPr>
        <p:spPr>
          <a:xfrm>
            <a:off x="88490" y="6382922"/>
            <a:ext cx="6921910" cy="33855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b="1" dirty="0" smtClean="0">
                <a:solidFill>
                  <a:srgbClr val="FF0000"/>
                </a:solidFill>
              </a:rPr>
              <a:t>Note:  </a:t>
            </a:r>
            <a:r>
              <a:rPr lang="en-US" sz="1400" dirty="0" smtClean="0"/>
              <a:t>Georgia Milestones is used for fulfill federal testing requirements for </a:t>
            </a:r>
            <a:r>
              <a:rPr lang="en-US" sz="1400" dirty="0" smtClean="0"/>
              <a:t>ESEA/ESSA</a:t>
            </a:r>
            <a:r>
              <a:rPr lang="en-US" sz="1600" dirty="0" smtClean="0"/>
              <a:t>.</a:t>
            </a:r>
            <a:endParaRPr lang="en-US" sz="1600" dirty="0"/>
          </a:p>
        </p:txBody>
      </p:sp>
    </p:spTree>
    <p:extLst>
      <p:ext uri="{BB962C8B-B14F-4D97-AF65-F5344CB8AC3E}">
        <p14:creationId xmlns:p14="http://schemas.microsoft.com/office/powerpoint/2010/main" val="375304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DOE-PowerPoint-White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GaDOE-PowerPoint-White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B34819C3326640A5C369F682C5BCEC" ma:contentTypeVersion="3" ma:contentTypeDescription="Create a new document." ma:contentTypeScope="" ma:versionID="b4d03f235370e36574effe2eb9849c75">
  <xsd:schema xmlns:xsd="http://www.w3.org/2001/XMLSchema" xmlns:xs="http://www.w3.org/2001/XMLSchema" xmlns:p="http://schemas.microsoft.com/office/2006/metadata/properties" xmlns:ns1="http://schemas.microsoft.com/sharepoint/v3" xmlns:ns2="1d496aed-39d0-4758-b3cf-4e4773287716" xmlns:ns3="20a672bb-8554-40ed-8ef6-17ff2403b73b" targetNamespace="http://schemas.microsoft.com/office/2006/metadata/properties" ma:root="true" ma:fieldsID="dc85d28dfa76c5fff1f4bca85981001c" ns1:_="" ns2:_="" ns3:_="">
    <xsd:import namespace="http://schemas.microsoft.com/sharepoint/v3"/>
    <xsd:import namespace="1d496aed-39d0-4758-b3cf-4e4773287716"/>
    <xsd:import namespace="20a672bb-8554-40ed-8ef6-17ff2403b7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a672bb-8554-40ed-8ef6-17ff2403b73b" elementFormDefault="qualified">
    <xsd:import namespace="http://schemas.microsoft.com/office/2006/documentManagement/types"/>
    <xsd:import namespace="http://schemas.microsoft.com/office/infopath/2007/PartnerControls"/>
    <xsd:element name="Page" ma:index="12" nillable="true" ma:displayName="Page" ma:list="{812383B8-FDBA-42DE-9B28-EFCB3124A900}" ma:internalName="Page">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age_x0020_SubHeader xmlns="20a672bb-8554-40ed-8ef6-17ff2403b73b" xsi:nil="true"/>
    <PublishingStartDate xmlns="http://schemas.microsoft.com/sharepoint/v3" xsi:nil="true"/>
    <PublishingExpirationDate xmlns="http://schemas.microsoft.com/sharepoint/v3" xsi:nil="true"/>
    <TaxCatchAll xmlns="1d496aed-39d0-4758-b3cf-4e4773287716"/>
    <Page xmlns="20a672bb-8554-40ed-8ef6-17ff2403b73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9CF6FE-2486-4CB3-8D7B-84AFA6694906}"/>
</file>

<file path=customXml/itemProps2.xml><?xml version="1.0" encoding="utf-8"?>
<ds:datastoreItem xmlns:ds="http://schemas.openxmlformats.org/officeDocument/2006/customXml" ds:itemID="{3BB3F7BB-DB86-42FA-BA65-D635DA7908F0}"/>
</file>

<file path=customXml/itemProps3.xml><?xml version="1.0" encoding="utf-8"?>
<ds:datastoreItem xmlns:ds="http://schemas.openxmlformats.org/officeDocument/2006/customXml" ds:itemID="{51AF8ABD-7433-48D6-AEC5-DB4FD8FE2651}"/>
</file>

<file path=docProps/app.xml><?xml version="1.0" encoding="utf-8"?>
<Properties xmlns="http://schemas.openxmlformats.org/officeDocument/2006/extended-properties" xmlns:vt="http://schemas.openxmlformats.org/officeDocument/2006/docPropsVTypes">
  <Template>GaDOE-PowerPoint-WhiteTemplate</Template>
  <TotalTime>6546</TotalTime>
  <Words>1848</Words>
  <Application>Microsoft Office PowerPoint</Application>
  <PresentationFormat>On-screen Show (4:3)</PresentationFormat>
  <Paragraphs>390</Paragraphs>
  <Slides>22</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Arial Black</vt:lpstr>
      <vt:lpstr>Arial Rounded MT Bold</vt:lpstr>
      <vt:lpstr>Calibri</vt:lpstr>
      <vt:lpstr>GaDOE-PowerPoint-WhiteTemplate</vt:lpstr>
      <vt:lpstr>1_GaDOE-PowerPoint-WhiteTemplate</vt:lpstr>
      <vt:lpstr>Georgia Assessment Overview and FAQs</vt:lpstr>
      <vt:lpstr>Assessment &amp; Accountability</vt:lpstr>
      <vt:lpstr>Assessment Foundations</vt:lpstr>
      <vt:lpstr>Assessment FAQs</vt:lpstr>
      <vt:lpstr>Assessment FAQs</vt:lpstr>
      <vt:lpstr>Assessment FAQs</vt:lpstr>
      <vt:lpstr>State-Mandated Tests 2016 -2017</vt:lpstr>
      <vt:lpstr>Assessment FAQs</vt:lpstr>
      <vt:lpstr>Assessment FAQs</vt:lpstr>
      <vt:lpstr>Assessment FAQs</vt:lpstr>
      <vt:lpstr>Assessment FAQs</vt:lpstr>
      <vt:lpstr>Where Does Georgia Stand? 2015 Grade 4 NAEP Reading</vt:lpstr>
      <vt:lpstr>Where Does Georgia Stand? 2015 Grade 4 NAEP Mathematics</vt:lpstr>
      <vt:lpstr>Where Does Georgia Stand? 2015 Grade 8 NAEP Reading</vt:lpstr>
      <vt:lpstr>Where Does Georgia Stand? 2015 Grade 8 NAEP Mathematics</vt:lpstr>
      <vt:lpstr>Assessment FAQs</vt:lpstr>
      <vt:lpstr>Georgia Milestones Educator Involvement </vt:lpstr>
      <vt:lpstr>Assessment FAQs</vt:lpstr>
      <vt:lpstr>Assessment FAQs</vt:lpstr>
      <vt:lpstr>Assessment FAQs</vt:lpstr>
      <vt:lpstr>Assessment FAQs</vt:lpstr>
      <vt:lpstr>Assessment FAQs</vt:lpstr>
    </vt:vector>
  </TitlesOfParts>
  <Company>GADOE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dc:creator>
  <cp:lastModifiedBy>Melissa Fincher</cp:lastModifiedBy>
  <cp:revision>452</cp:revision>
  <cp:lastPrinted>2017-01-10T16:44:36Z</cp:lastPrinted>
  <dcterms:created xsi:type="dcterms:W3CDTF">2015-02-02T18:43:19Z</dcterms:created>
  <dcterms:modified xsi:type="dcterms:W3CDTF">2017-01-12T21:00:49Z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0x01010098B34819C3326640A5C369F682C5BCEC</vt:lpwstr>
  </property>
</Properties>
</file>