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1"/>
  </p:notesMasterIdLst>
  <p:sldIdLst>
    <p:sldId id="256" r:id="rId5"/>
    <p:sldId id="660" r:id="rId6"/>
    <p:sldId id="653" r:id="rId7"/>
    <p:sldId id="274" r:id="rId8"/>
    <p:sldId id="664" r:id="rId9"/>
    <p:sldId id="665" r:id="rId10"/>
    <p:sldId id="667" r:id="rId11"/>
    <p:sldId id="275" r:id="rId12"/>
    <p:sldId id="258" r:id="rId13"/>
    <p:sldId id="260" r:id="rId14"/>
    <p:sldId id="654" r:id="rId15"/>
    <p:sldId id="261" r:id="rId16"/>
    <p:sldId id="263" r:id="rId17"/>
    <p:sldId id="264" r:id="rId18"/>
    <p:sldId id="666" r:id="rId19"/>
    <p:sldId id="65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08D"/>
    <a:srgbClr val="E20177"/>
    <a:srgbClr val="214987"/>
    <a:srgbClr val="664288"/>
    <a:srgbClr val="FFFFFF"/>
    <a:srgbClr val="1285CB"/>
    <a:srgbClr val="B7CB35"/>
    <a:srgbClr val="F2621D"/>
    <a:srgbClr val="0D6BB9"/>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4"/>
    <p:restoredTop sz="93817" autoAdjust="0"/>
  </p:normalViewPr>
  <p:slideViewPr>
    <p:cSldViewPr snapToGrid="0" snapToObjects="1">
      <p:cViewPr varScale="1">
        <p:scale>
          <a:sx n="57" d="100"/>
          <a:sy n="57" d="100"/>
        </p:scale>
        <p:origin x="3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Helvetica LT Std" panose="020B0504020202020204" pitchFamily="34" charset="0"/>
                <a:ea typeface="+mn-ea"/>
                <a:cs typeface="Arial" panose="020B0604020202020204" pitchFamily="34" charset="0"/>
              </a:defRPr>
            </a:pPr>
            <a:r>
              <a:rPr lang="en-US" b="1">
                <a:latin typeface="Helvetica LT Std" panose="020B0504020202020204" pitchFamily="34" charset="0"/>
              </a:rPr>
              <a:t>Peak Concurrency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39336115133988"/>
          <c:y val="0.12754928705016261"/>
          <c:w val="0.70850719587429378"/>
          <c:h val="0.78842650720097207"/>
        </c:manualLayout>
      </c:layout>
      <c:bar3DChart>
        <c:barDir val="bar"/>
        <c:grouping val="stacked"/>
        <c:varyColors val="0"/>
        <c:ser>
          <c:idx val="0"/>
          <c:order val="0"/>
          <c:tx>
            <c:strRef>
              <c:f>Sheet1!$B$1</c:f>
              <c:strCache>
                <c:ptCount val="1"/>
                <c:pt idx="0">
                  <c:v>Peak Concurrency</c:v>
                </c:pt>
              </c:strCache>
            </c:strRef>
          </c:tx>
          <c:spPr>
            <a:solidFill>
              <a:schemeClr val="accent1"/>
            </a:solidFill>
            <a:ln>
              <a:noFill/>
            </a:ln>
            <a:effectLst/>
            <a:sp3d/>
          </c:spPr>
          <c:invertIfNegative val="0"/>
          <c:dLbls>
            <c:delete val="1"/>
          </c:dLbls>
          <c:cat>
            <c:numRef>
              <c:f>Sheet1!$A$2:$A$39</c:f>
              <c:numCache>
                <c:formatCode>m/d/yyyy</c:formatCode>
                <c:ptCount val="38"/>
                <c:pt idx="0">
                  <c:v>43563</c:v>
                </c:pt>
                <c:pt idx="1">
                  <c:v>43564</c:v>
                </c:pt>
                <c:pt idx="2">
                  <c:v>43565</c:v>
                </c:pt>
                <c:pt idx="3">
                  <c:v>43566</c:v>
                </c:pt>
                <c:pt idx="4">
                  <c:v>43567</c:v>
                </c:pt>
                <c:pt idx="5">
                  <c:v>43570</c:v>
                </c:pt>
                <c:pt idx="6">
                  <c:v>43571</c:v>
                </c:pt>
                <c:pt idx="7">
                  <c:v>43572</c:v>
                </c:pt>
                <c:pt idx="8">
                  <c:v>43573</c:v>
                </c:pt>
                <c:pt idx="9">
                  <c:v>43574</c:v>
                </c:pt>
                <c:pt idx="10">
                  <c:v>43577</c:v>
                </c:pt>
                <c:pt idx="11">
                  <c:v>43578</c:v>
                </c:pt>
                <c:pt idx="12">
                  <c:v>43579</c:v>
                </c:pt>
                <c:pt idx="13">
                  <c:v>43580</c:v>
                </c:pt>
                <c:pt idx="14">
                  <c:v>43581</c:v>
                </c:pt>
                <c:pt idx="15">
                  <c:v>43584</c:v>
                </c:pt>
                <c:pt idx="16">
                  <c:v>43585</c:v>
                </c:pt>
                <c:pt idx="17">
                  <c:v>43586</c:v>
                </c:pt>
                <c:pt idx="18">
                  <c:v>43587</c:v>
                </c:pt>
                <c:pt idx="19">
                  <c:v>43588</c:v>
                </c:pt>
                <c:pt idx="20">
                  <c:v>43591</c:v>
                </c:pt>
                <c:pt idx="21">
                  <c:v>43592</c:v>
                </c:pt>
                <c:pt idx="22">
                  <c:v>43593</c:v>
                </c:pt>
                <c:pt idx="23">
                  <c:v>43594</c:v>
                </c:pt>
                <c:pt idx="24">
                  <c:v>43598</c:v>
                </c:pt>
                <c:pt idx="25">
                  <c:v>43599</c:v>
                </c:pt>
                <c:pt idx="26">
                  <c:v>43600</c:v>
                </c:pt>
                <c:pt idx="27">
                  <c:v>43601</c:v>
                </c:pt>
                <c:pt idx="28">
                  <c:v>43602</c:v>
                </c:pt>
                <c:pt idx="29">
                  <c:v>43605</c:v>
                </c:pt>
                <c:pt idx="30">
                  <c:v>43606</c:v>
                </c:pt>
                <c:pt idx="31">
                  <c:v>43607</c:v>
                </c:pt>
                <c:pt idx="32">
                  <c:v>43608</c:v>
                </c:pt>
                <c:pt idx="33">
                  <c:v>43609</c:v>
                </c:pt>
                <c:pt idx="34">
                  <c:v>43613</c:v>
                </c:pt>
                <c:pt idx="35">
                  <c:v>43614</c:v>
                </c:pt>
                <c:pt idx="36">
                  <c:v>43615</c:v>
                </c:pt>
                <c:pt idx="37">
                  <c:v>43616</c:v>
                </c:pt>
              </c:numCache>
            </c:numRef>
          </c:cat>
          <c:val>
            <c:numRef>
              <c:f>Sheet1!$B$2:$B$39</c:f>
              <c:numCache>
                <c:formatCode>_(* #,##0_);_(* \(#,##0\);_(* "-"??_);_(@_)</c:formatCode>
                <c:ptCount val="38"/>
                <c:pt idx="0">
                  <c:v>19822</c:v>
                </c:pt>
                <c:pt idx="1">
                  <c:v>50005</c:v>
                </c:pt>
                <c:pt idx="2">
                  <c:v>72104</c:v>
                </c:pt>
                <c:pt idx="3">
                  <c:v>76596</c:v>
                </c:pt>
                <c:pt idx="4">
                  <c:v>60342</c:v>
                </c:pt>
                <c:pt idx="5">
                  <c:v>89488</c:v>
                </c:pt>
                <c:pt idx="6">
                  <c:v>169868</c:v>
                </c:pt>
                <c:pt idx="7">
                  <c:v>187833</c:v>
                </c:pt>
                <c:pt idx="8">
                  <c:v>157010</c:v>
                </c:pt>
                <c:pt idx="9">
                  <c:v>57784</c:v>
                </c:pt>
                <c:pt idx="10">
                  <c:v>148041</c:v>
                </c:pt>
                <c:pt idx="11">
                  <c:v>205417</c:v>
                </c:pt>
                <c:pt idx="12">
                  <c:v>173138</c:v>
                </c:pt>
                <c:pt idx="13">
                  <c:v>145031</c:v>
                </c:pt>
                <c:pt idx="14">
                  <c:v>96971</c:v>
                </c:pt>
                <c:pt idx="15">
                  <c:v>133192</c:v>
                </c:pt>
                <c:pt idx="16">
                  <c:v>168652</c:v>
                </c:pt>
                <c:pt idx="17">
                  <c:v>161777</c:v>
                </c:pt>
                <c:pt idx="18">
                  <c:v>135803</c:v>
                </c:pt>
                <c:pt idx="19">
                  <c:v>79113</c:v>
                </c:pt>
                <c:pt idx="20">
                  <c:v>119667</c:v>
                </c:pt>
                <c:pt idx="21">
                  <c:v>161177</c:v>
                </c:pt>
                <c:pt idx="22">
                  <c:v>137124</c:v>
                </c:pt>
                <c:pt idx="23">
                  <c:v>92315</c:v>
                </c:pt>
                <c:pt idx="24">
                  <c:v>45629</c:v>
                </c:pt>
                <c:pt idx="25">
                  <c:v>41306</c:v>
                </c:pt>
                <c:pt idx="26">
                  <c:v>28563</c:v>
                </c:pt>
                <c:pt idx="27">
                  <c:v>19685</c:v>
                </c:pt>
                <c:pt idx="28">
                  <c:v>5875</c:v>
                </c:pt>
                <c:pt idx="29">
                  <c:v>14619</c:v>
                </c:pt>
                <c:pt idx="30">
                  <c:v>9943</c:v>
                </c:pt>
                <c:pt idx="31">
                  <c:v>5969</c:v>
                </c:pt>
                <c:pt idx="32">
                  <c:v>811</c:v>
                </c:pt>
                <c:pt idx="33">
                  <c:v>455</c:v>
                </c:pt>
                <c:pt idx="34">
                  <c:v>816</c:v>
                </c:pt>
                <c:pt idx="35">
                  <c:v>445</c:v>
                </c:pt>
                <c:pt idx="36">
                  <c:v>1527</c:v>
                </c:pt>
                <c:pt idx="37">
                  <c:v>767</c:v>
                </c:pt>
              </c:numCache>
            </c:numRef>
          </c:val>
          <c:extLst>
            <c:ext xmlns:c16="http://schemas.microsoft.com/office/drawing/2014/chart" uri="{C3380CC4-5D6E-409C-BE32-E72D297353CC}">
              <c16:uniqueId val="{00000000-E7D7-4151-801F-F8CBE22FB35A}"/>
            </c:ext>
          </c:extLst>
        </c:ser>
        <c:dLbls>
          <c:showLegendKey val="0"/>
          <c:showVal val="1"/>
          <c:showCatName val="0"/>
          <c:showSerName val="0"/>
          <c:showPercent val="0"/>
          <c:showBubbleSize val="0"/>
        </c:dLbls>
        <c:gapWidth val="150"/>
        <c:shape val="box"/>
        <c:axId val="185105471"/>
        <c:axId val="2136742991"/>
        <c:axId val="0"/>
      </c:bar3DChart>
      <c:dateAx>
        <c:axId val="185105471"/>
        <c:scaling>
          <c:orientation val="maxMin"/>
        </c:scaling>
        <c:delete val="0"/>
        <c:axPos val="l"/>
        <c:numFmt formatCode="m/d/yyyy"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crossAx val="2136742991"/>
        <c:crosses val="autoZero"/>
        <c:auto val="1"/>
        <c:lblOffset val="100"/>
        <c:baseTimeUnit val="days"/>
      </c:dateAx>
      <c:valAx>
        <c:axId val="2136742991"/>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crossAx val="18510547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accent6">
          <a:lumMod val="75000"/>
        </a:schemeClr>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Roles</c:v>
                </c:pt>
              </c:strCache>
            </c:strRef>
          </c:tx>
          <c:dPt>
            <c:idx val="0"/>
            <c:bubble3D val="0"/>
            <c:spPr>
              <a:solidFill>
                <a:srgbClr val="007E67"/>
              </a:solidFill>
              <a:ln w="19050">
                <a:solidFill>
                  <a:schemeClr val="lt1"/>
                </a:solidFill>
              </a:ln>
              <a:effectLst/>
            </c:spPr>
            <c:extLst>
              <c:ext xmlns:c16="http://schemas.microsoft.com/office/drawing/2014/chart" uri="{C3380CC4-5D6E-409C-BE32-E72D297353CC}">
                <c16:uniqueId val="{00000001-91F0-40FB-8EED-311A0B6498F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1F0-40FB-8EED-311A0B6498F3}"/>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91F0-40FB-8EED-311A0B6498F3}"/>
              </c:ext>
            </c:extLst>
          </c:dPt>
          <c:dLbls>
            <c:dLbl>
              <c:idx val="0"/>
              <c:layout>
                <c:manualLayout>
                  <c:x val="8.1679081815642277E-2"/>
                  <c:y val="0"/>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F0-40FB-8EED-311A0B6498F3}"/>
                </c:ext>
              </c:extLst>
            </c:dLbl>
            <c:dLbl>
              <c:idx val="1"/>
              <c:layout>
                <c:manualLayout>
                  <c:x val="8.1679081815641385E-3"/>
                  <c:y val="7.88033473841839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F0-40FB-8EED-311A0B6498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System Test Coordinator</c:v>
                </c:pt>
                <c:pt idx="1">
                  <c:v>School Test Coordinator</c:v>
                </c:pt>
                <c:pt idx="2">
                  <c:v>Teacher/Examiner</c:v>
                </c:pt>
              </c:strCache>
            </c:strRef>
          </c:cat>
          <c:val>
            <c:numRef>
              <c:f>Sheet1!$B$2:$B$4</c:f>
              <c:numCache>
                <c:formatCode>###0</c:formatCode>
                <c:ptCount val="3"/>
                <c:pt idx="0">
                  <c:v>65</c:v>
                </c:pt>
                <c:pt idx="1">
                  <c:v>233</c:v>
                </c:pt>
                <c:pt idx="2">
                  <c:v>758</c:v>
                </c:pt>
              </c:numCache>
            </c:numRef>
          </c:val>
          <c:extLst>
            <c:ext xmlns:c16="http://schemas.microsoft.com/office/drawing/2014/chart" uri="{C3380CC4-5D6E-409C-BE32-E72D297353CC}">
              <c16:uniqueId val="{00000006-91F0-40FB-8EED-311A0B6498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0.31841</cdr:y>
    </cdr:from>
    <cdr:to>
      <cdr:x>1</cdr:x>
      <cdr:y>0.70966</cdr:y>
    </cdr:to>
    <cdr:sp macro="" textlink="">
      <cdr:nvSpPr>
        <cdr:cNvPr id="2" name="Rectangle: Rounded Corners 1">
          <a:extLst xmlns:a="http://schemas.openxmlformats.org/drawingml/2006/main">
            <a:ext uri="{FF2B5EF4-FFF2-40B4-BE49-F238E27FC236}">
              <a16:creationId xmlns:a16="http://schemas.microsoft.com/office/drawing/2014/main" id="{2F0DAC90-996B-4E9F-809C-C54DA98247D9}"/>
            </a:ext>
          </a:extLst>
        </cdr:cNvPr>
        <cdr:cNvSpPr/>
      </cdr:nvSpPr>
      <cdr:spPr>
        <a:xfrm xmlns:a="http://schemas.openxmlformats.org/drawingml/2006/main">
          <a:off x="0" y="1336489"/>
          <a:ext cx="7813641" cy="1642213"/>
        </a:xfrm>
        <a:prstGeom xmlns:a="http://schemas.openxmlformats.org/drawingml/2006/main" prst="roundRect">
          <a:avLst/>
        </a:prstGeom>
        <a:solidFill xmlns:a="http://schemas.openxmlformats.org/drawingml/2006/main">
          <a:srgbClr val="4472C4">
            <a:alpha val="3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0.10311</cdr:y>
    </cdr:from>
    <cdr:to>
      <cdr:x>1</cdr:x>
      <cdr:y>0.31524</cdr:y>
    </cdr:to>
    <cdr:sp macro="" textlink="">
      <cdr:nvSpPr>
        <cdr:cNvPr id="3" name="Rectangle: Rounded Corners 2">
          <a:extLst xmlns:a="http://schemas.openxmlformats.org/drawingml/2006/main">
            <a:ext uri="{FF2B5EF4-FFF2-40B4-BE49-F238E27FC236}">
              <a16:creationId xmlns:a16="http://schemas.microsoft.com/office/drawing/2014/main" id="{5B50E167-0801-42CA-B773-C1EA2146BAA3}"/>
            </a:ext>
          </a:extLst>
        </cdr:cNvPr>
        <cdr:cNvSpPr/>
      </cdr:nvSpPr>
      <cdr:spPr>
        <a:xfrm xmlns:a="http://schemas.openxmlformats.org/drawingml/2006/main">
          <a:off x="0" y="432802"/>
          <a:ext cx="7813641" cy="890364"/>
        </a:xfrm>
        <a:prstGeom xmlns:a="http://schemas.openxmlformats.org/drawingml/2006/main" prst="roundRect">
          <a:avLst/>
        </a:prstGeom>
        <a:solidFill xmlns:a="http://schemas.openxmlformats.org/drawingml/2006/main">
          <a:schemeClr val="accent2">
            <a:lumMod val="20000"/>
            <a:lumOff val="80000"/>
            <a:alpha val="30196"/>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0.71083</cdr:y>
    </cdr:from>
    <cdr:to>
      <cdr:x>1</cdr:x>
      <cdr:y>0.92295</cdr:y>
    </cdr:to>
    <cdr:sp macro="" textlink="">
      <cdr:nvSpPr>
        <cdr:cNvPr id="4" name="Rectangle: Rounded Corners 3">
          <a:extLst xmlns:a="http://schemas.openxmlformats.org/drawingml/2006/main">
            <a:ext uri="{FF2B5EF4-FFF2-40B4-BE49-F238E27FC236}">
              <a16:creationId xmlns:a16="http://schemas.microsoft.com/office/drawing/2014/main" id="{A811D4D1-34C9-4AC2-B974-01B1DE12C1E9}"/>
            </a:ext>
          </a:extLst>
        </cdr:cNvPr>
        <cdr:cNvSpPr/>
      </cdr:nvSpPr>
      <cdr:spPr>
        <a:xfrm xmlns:a="http://schemas.openxmlformats.org/drawingml/2006/main">
          <a:off x="-895350" y="2983595"/>
          <a:ext cx="7813641" cy="890364"/>
        </a:xfrm>
        <a:prstGeom xmlns:a="http://schemas.openxmlformats.org/drawingml/2006/main" prst="roundRect">
          <a:avLst/>
        </a:prstGeom>
        <a:solidFill xmlns:a="http://schemas.openxmlformats.org/drawingml/2006/main">
          <a:schemeClr val="accent2">
            <a:lumMod val="20000"/>
            <a:lumOff val="80000"/>
            <a:alpha val="30196"/>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E0D14-2BAE-4234-B7A4-A9463B9CC004}" type="datetimeFigureOut">
              <a:rPr lang="en-US" smtClean="0"/>
              <a:t>6/12/2019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FC1-CA40-40D7-9B96-52BCB2839A77}" type="slidenum">
              <a:rPr lang="en-US" smtClean="0"/>
              <a:t>‹#›</a:t>
            </a:fld>
            <a:endParaRPr lang="en-US"/>
          </a:p>
        </p:txBody>
      </p:sp>
    </p:spTree>
    <p:extLst>
      <p:ext uri="{BB962C8B-B14F-4D97-AF65-F5344CB8AC3E}">
        <p14:creationId xmlns:p14="http://schemas.microsoft.com/office/powerpoint/2010/main" val="252417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2FC1-CA40-40D7-9B96-52BCB2839A77}" type="slidenum">
              <a:rPr lang="en-US" smtClean="0"/>
              <a:t>1</a:t>
            </a:fld>
            <a:endParaRPr lang="en-US"/>
          </a:p>
        </p:txBody>
      </p:sp>
    </p:spTree>
    <p:extLst>
      <p:ext uri="{BB962C8B-B14F-4D97-AF65-F5344CB8AC3E}">
        <p14:creationId xmlns:p14="http://schemas.microsoft.com/office/powerpoint/2010/main" val="289900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AD64E-321E-4338-8447-EEEABBBE820E}" type="slidenum">
              <a:rPr lang="en-US" smtClean="0"/>
              <a:t>9</a:t>
            </a:fld>
            <a:endParaRPr lang="en-US"/>
          </a:p>
        </p:txBody>
      </p:sp>
    </p:spTree>
    <p:extLst>
      <p:ext uri="{BB962C8B-B14F-4D97-AF65-F5344CB8AC3E}">
        <p14:creationId xmlns:p14="http://schemas.microsoft.com/office/powerpoint/2010/main" val="3742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79629" y="1044857"/>
            <a:ext cx="80822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3DB8CF"/>
                </a:solidFill>
                <a:latin typeface="Arial Black" panose="020B0A04020102020204" pitchFamily="34" charset="0"/>
              </a:rPr>
              <a:t>Questions?</a:t>
            </a:r>
          </a:p>
        </p:txBody>
      </p:sp>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8" r:id="rId16"/>
    <p:sldLayoutId id="2147483667" r:id="rId17"/>
    <p:sldLayoutId id="2147483696" r:id="rId18"/>
    <p:sldLayoutId id="2147483697"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901467" y="1400655"/>
            <a:ext cx="7913874" cy="2387600"/>
          </a:xfrm>
        </p:spPr>
        <p:txBody>
          <a:bodyPr/>
          <a:lstStyle/>
          <a:p>
            <a:r>
              <a:rPr lang="en-US" dirty="0"/>
              <a:t>Assessment Update</a:t>
            </a:r>
          </a:p>
        </p:txBody>
      </p:sp>
      <p:sp>
        <p:nvSpPr>
          <p:cNvPr id="7" name="Subtitle 6">
            <a:extLst>
              <a:ext uri="{FF2B5EF4-FFF2-40B4-BE49-F238E27FC236}">
                <a16:creationId xmlns:a16="http://schemas.microsoft.com/office/drawing/2014/main" id="{0C59CF97-0D59-634D-87EA-64E41E65128A}"/>
              </a:ext>
            </a:extLst>
          </p:cNvPr>
          <p:cNvSpPr>
            <a:spLocks noGrp="1"/>
          </p:cNvSpPr>
          <p:nvPr>
            <p:ph type="subTitle" idx="1"/>
          </p:nvPr>
        </p:nvSpPr>
        <p:spPr>
          <a:xfrm>
            <a:off x="901467" y="3880329"/>
            <a:ext cx="7913874" cy="1826077"/>
          </a:xfrm>
        </p:spPr>
        <p:txBody>
          <a:bodyPr/>
          <a:lstStyle/>
          <a:p>
            <a:r>
              <a:rPr lang="en-US" dirty="0"/>
              <a:t>State Board of Education</a:t>
            </a:r>
          </a:p>
          <a:p>
            <a:r>
              <a:rPr lang="en-US" dirty="0"/>
              <a:t>June 13, 2019</a:t>
            </a:r>
          </a:p>
        </p:txBody>
      </p:sp>
    </p:spTree>
    <p:extLst>
      <p:ext uri="{BB962C8B-B14F-4D97-AF65-F5344CB8AC3E}">
        <p14:creationId xmlns:p14="http://schemas.microsoft.com/office/powerpoint/2010/main" val="5196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EFD3-2C30-4AEB-8444-B390BAAB402D}"/>
              </a:ext>
            </a:extLst>
          </p:cNvPr>
          <p:cNvSpPr>
            <a:spLocks noGrp="1"/>
          </p:cNvSpPr>
          <p:nvPr>
            <p:ph type="title"/>
          </p:nvPr>
        </p:nvSpPr>
        <p:spPr/>
        <p:txBody>
          <a:bodyPr/>
          <a:lstStyle/>
          <a:p>
            <a:r>
              <a:rPr lang="en-US" dirty="0"/>
              <a:t>Main Features</a:t>
            </a:r>
          </a:p>
        </p:txBody>
      </p:sp>
      <p:sp>
        <p:nvSpPr>
          <p:cNvPr id="3" name="Content Placeholder 2">
            <a:extLst>
              <a:ext uri="{FF2B5EF4-FFF2-40B4-BE49-F238E27FC236}">
                <a16:creationId xmlns:a16="http://schemas.microsoft.com/office/drawing/2014/main" id="{F9C044EF-7E95-4941-BABE-518294D1424B}"/>
              </a:ext>
            </a:extLst>
          </p:cNvPr>
          <p:cNvSpPr>
            <a:spLocks noGrp="1"/>
          </p:cNvSpPr>
          <p:nvPr>
            <p:ph idx="1"/>
          </p:nvPr>
        </p:nvSpPr>
        <p:spPr>
          <a:xfrm>
            <a:off x="895350" y="1412824"/>
            <a:ext cx="7886700" cy="2891341"/>
          </a:xfrm>
        </p:spPr>
        <p:txBody>
          <a:bodyPr>
            <a:normAutofit fontScale="70000" lnSpcReduction="20000"/>
          </a:bodyPr>
          <a:lstStyle/>
          <a:p>
            <a:r>
              <a:rPr lang="en-US" dirty="0"/>
              <a:t>Designed to engage students through features such as an avatar builder; earning rewards; decorating their house; and fun sights, sounds, and reactions.</a:t>
            </a:r>
          </a:p>
          <a:p>
            <a:r>
              <a:rPr lang="en-US" dirty="0"/>
              <a:t>Students receive ongoing support through motivational prompts and feedback.</a:t>
            </a:r>
          </a:p>
          <a:p>
            <a:r>
              <a:rPr lang="en-US" dirty="0"/>
              <a:t>Games often include Georgia-specific themes and integrate other standards and initiatives, such as science, arts, and nutrition.</a:t>
            </a:r>
          </a:p>
          <a:p>
            <a:r>
              <a:rPr lang="en-US" dirty="0"/>
              <a:t>Teachers can access interactive dashboards that provide real-time data to help guide instruction and enhance instructional practices. </a:t>
            </a:r>
          </a:p>
        </p:txBody>
      </p:sp>
      <p:sp>
        <p:nvSpPr>
          <p:cNvPr id="6" name="Content Placeholder 2">
            <a:extLst>
              <a:ext uri="{FF2B5EF4-FFF2-40B4-BE49-F238E27FC236}">
                <a16:creationId xmlns:a16="http://schemas.microsoft.com/office/drawing/2014/main" id="{AB399E29-1BAC-43A0-9DFF-CCA76CE1F376}"/>
              </a:ext>
            </a:extLst>
          </p:cNvPr>
          <p:cNvSpPr txBox="1">
            <a:spLocks/>
          </p:cNvSpPr>
          <p:nvPr/>
        </p:nvSpPr>
        <p:spPr>
          <a:xfrm>
            <a:off x="895350" y="4184777"/>
            <a:ext cx="4857750" cy="18829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Each game is designed with multiple levels of learning to: </a:t>
            </a:r>
          </a:p>
          <a:p>
            <a:pPr lvl="1"/>
            <a:r>
              <a:rPr lang="en-US" sz="1900" dirty="0">
                <a:latin typeface="Arial" panose="020B0604020202020204" pitchFamily="34" charset="0"/>
                <a:cs typeface="Arial" panose="020B0604020202020204" pitchFamily="34" charset="0"/>
              </a:rPr>
              <a:t>identify students’ current level of knowledge, skill, and concept development.</a:t>
            </a:r>
          </a:p>
          <a:p>
            <a:pPr lvl="1"/>
            <a:r>
              <a:rPr lang="en-US" sz="1900" dirty="0">
                <a:latin typeface="Arial" panose="020B0604020202020204" pitchFamily="34" charset="0"/>
                <a:cs typeface="Arial" panose="020B0604020202020204" pitchFamily="34" charset="0"/>
              </a:rPr>
              <a:t>provide students, with varying abilities, access to content based on their learning needs.  </a:t>
            </a:r>
          </a:p>
          <a:p>
            <a:pPr lvl="1"/>
            <a:endParaRPr lang="en-US" sz="1900" dirty="0">
              <a:latin typeface="Arial" panose="020B0604020202020204" pitchFamily="34" charset="0"/>
              <a:cs typeface="Arial" panose="020B0604020202020204" pitchFamily="34" charset="0"/>
            </a:endParaRPr>
          </a:p>
        </p:txBody>
      </p:sp>
      <p:pic>
        <p:nvPicPr>
          <p:cNvPr id="8" name="Picture 5" descr="Picture 5">
            <a:extLst>
              <a:ext uri="{FF2B5EF4-FFF2-40B4-BE49-F238E27FC236}">
                <a16:creationId xmlns:a16="http://schemas.microsoft.com/office/drawing/2014/main" id="{EDFC4FA2-E5E6-4C0B-AFCB-0A6468F65EB0}"/>
              </a:ext>
            </a:extLst>
          </p:cNvPr>
          <p:cNvPicPr>
            <a:picLocks noChangeAspect="1"/>
          </p:cNvPicPr>
          <p:nvPr/>
        </p:nvPicPr>
        <p:blipFill>
          <a:blip r:embed="rId2"/>
          <a:stretch>
            <a:fillRect/>
          </a:stretch>
        </p:blipFill>
        <p:spPr>
          <a:xfrm>
            <a:off x="746908" y="5126261"/>
            <a:ext cx="704059" cy="1181118"/>
          </a:xfrm>
          <a:prstGeom prst="rect">
            <a:avLst/>
          </a:prstGeom>
          <a:ln w="12700">
            <a:miter lim="400000"/>
          </a:ln>
        </p:spPr>
      </p:pic>
      <p:sp>
        <p:nvSpPr>
          <p:cNvPr id="9" name="TextBox 8">
            <a:extLst>
              <a:ext uri="{FF2B5EF4-FFF2-40B4-BE49-F238E27FC236}">
                <a16:creationId xmlns:a16="http://schemas.microsoft.com/office/drawing/2014/main" id="{2A264BE9-B0D0-4AF1-B48B-E59056DCE842}"/>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Content Placeholder 3">
            <a:extLst>
              <a:ext uri="{FF2B5EF4-FFF2-40B4-BE49-F238E27FC236}">
                <a16:creationId xmlns:a16="http://schemas.microsoft.com/office/drawing/2014/main" id="{59A78919-0B24-4496-9673-7346E90EE43C}"/>
              </a:ext>
            </a:extLst>
          </p:cNvPr>
          <p:cNvPicPr>
            <a:picLocks noChangeAspect="1"/>
          </p:cNvPicPr>
          <p:nvPr/>
        </p:nvPicPr>
        <p:blipFill>
          <a:blip r:embed="rId3"/>
          <a:stretch>
            <a:fillRect/>
          </a:stretch>
        </p:blipFill>
        <p:spPr>
          <a:xfrm>
            <a:off x="5691378" y="4208829"/>
            <a:ext cx="3090672" cy="1954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3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200D-841F-48D5-BA75-2802A92EB700}"/>
              </a:ext>
            </a:extLst>
          </p:cNvPr>
          <p:cNvSpPr>
            <a:spLocks noGrp="1"/>
          </p:cNvSpPr>
          <p:nvPr>
            <p:ph type="title"/>
          </p:nvPr>
        </p:nvSpPr>
        <p:spPr/>
        <p:txBody>
          <a:bodyPr/>
          <a:lstStyle/>
          <a:p>
            <a:r>
              <a:rPr lang="en-US" dirty="0"/>
              <a:t>What’s in </a:t>
            </a:r>
            <a:r>
              <a:rPr lang="en-US" dirty="0" err="1"/>
              <a:t>Keenville</a:t>
            </a:r>
            <a:r>
              <a:rPr lang="en-US" dirty="0"/>
              <a:t>?</a:t>
            </a:r>
          </a:p>
        </p:txBody>
      </p:sp>
      <p:sp>
        <p:nvSpPr>
          <p:cNvPr id="5" name="Text Placeholder 4">
            <a:extLst>
              <a:ext uri="{FF2B5EF4-FFF2-40B4-BE49-F238E27FC236}">
                <a16:creationId xmlns:a16="http://schemas.microsoft.com/office/drawing/2014/main" id="{7B16C69D-C940-4EAE-8063-D002F4FA0629}"/>
              </a:ext>
            </a:extLst>
          </p:cNvPr>
          <p:cNvSpPr>
            <a:spLocks noGrp="1"/>
          </p:cNvSpPr>
          <p:nvPr>
            <p:ph type="body" idx="1"/>
          </p:nvPr>
        </p:nvSpPr>
        <p:spPr/>
        <p:txBody>
          <a:bodyPr/>
          <a:lstStyle/>
          <a:p>
            <a:r>
              <a:rPr lang="en-US" dirty="0">
                <a:solidFill>
                  <a:srgbClr val="E20177"/>
                </a:solidFill>
              </a:rPr>
              <a:t>English Language Arts</a:t>
            </a:r>
          </a:p>
        </p:txBody>
      </p:sp>
      <p:sp>
        <p:nvSpPr>
          <p:cNvPr id="6" name="Content Placeholder 5">
            <a:extLst>
              <a:ext uri="{FF2B5EF4-FFF2-40B4-BE49-F238E27FC236}">
                <a16:creationId xmlns:a16="http://schemas.microsoft.com/office/drawing/2014/main" id="{5B0350D7-38E0-4D0A-955A-EF40929C3501}"/>
              </a:ext>
            </a:extLst>
          </p:cNvPr>
          <p:cNvSpPr>
            <a:spLocks noGrp="1"/>
          </p:cNvSpPr>
          <p:nvPr>
            <p:ph sz="half" idx="2"/>
          </p:nvPr>
        </p:nvSpPr>
        <p:spPr/>
        <p:txBody>
          <a:bodyPr/>
          <a:lstStyle/>
          <a:p>
            <a:r>
              <a:rPr lang="en-US" sz="2200" dirty="0"/>
              <a:t>16 games that focus on:</a:t>
            </a:r>
          </a:p>
          <a:p>
            <a:pPr lvl="1"/>
            <a:r>
              <a:rPr lang="en-US" sz="2000" dirty="0"/>
              <a:t>Literary reading comprehension</a:t>
            </a:r>
          </a:p>
          <a:p>
            <a:pPr lvl="1"/>
            <a:r>
              <a:rPr lang="en-US" sz="2000" dirty="0"/>
              <a:t>Informational reading comprehension</a:t>
            </a:r>
          </a:p>
          <a:p>
            <a:pPr lvl="1"/>
            <a:r>
              <a:rPr lang="en-US" sz="2000" dirty="0"/>
              <a:t>Phonics and word recognition</a:t>
            </a:r>
          </a:p>
          <a:p>
            <a:pPr lvl="1"/>
            <a:r>
              <a:rPr lang="en-US" sz="2000" dirty="0"/>
              <a:t>Language acquisition</a:t>
            </a:r>
          </a:p>
        </p:txBody>
      </p:sp>
      <p:sp>
        <p:nvSpPr>
          <p:cNvPr id="7" name="Text Placeholder 6">
            <a:extLst>
              <a:ext uri="{FF2B5EF4-FFF2-40B4-BE49-F238E27FC236}">
                <a16:creationId xmlns:a16="http://schemas.microsoft.com/office/drawing/2014/main" id="{ED75E94D-CD6D-4BFA-A2AD-902C360D9ADA}"/>
              </a:ext>
            </a:extLst>
          </p:cNvPr>
          <p:cNvSpPr>
            <a:spLocks noGrp="1"/>
          </p:cNvSpPr>
          <p:nvPr>
            <p:ph type="body" sz="quarter" idx="3"/>
          </p:nvPr>
        </p:nvSpPr>
        <p:spPr/>
        <p:txBody>
          <a:bodyPr/>
          <a:lstStyle/>
          <a:p>
            <a:r>
              <a:rPr lang="en-US" dirty="0">
                <a:solidFill>
                  <a:srgbClr val="0D6BB9"/>
                </a:solidFill>
              </a:rPr>
              <a:t>Mathematics</a:t>
            </a:r>
          </a:p>
        </p:txBody>
      </p:sp>
      <p:sp>
        <p:nvSpPr>
          <p:cNvPr id="8" name="Content Placeholder 7">
            <a:extLst>
              <a:ext uri="{FF2B5EF4-FFF2-40B4-BE49-F238E27FC236}">
                <a16:creationId xmlns:a16="http://schemas.microsoft.com/office/drawing/2014/main" id="{BD39C835-8A13-459B-B5D2-BCDBE64CA5FE}"/>
              </a:ext>
            </a:extLst>
          </p:cNvPr>
          <p:cNvSpPr>
            <a:spLocks noGrp="1"/>
          </p:cNvSpPr>
          <p:nvPr>
            <p:ph sz="quarter" idx="4"/>
          </p:nvPr>
        </p:nvSpPr>
        <p:spPr/>
        <p:txBody>
          <a:bodyPr>
            <a:normAutofit fontScale="85000" lnSpcReduction="10000"/>
          </a:bodyPr>
          <a:lstStyle/>
          <a:p>
            <a:r>
              <a:rPr lang="en-US" sz="2600" dirty="0"/>
              <a:t>15 games that focus on:</a:t>
            </a:r>
          </a:p>
          <a:p>
            <a:pPr lvl="1"/>
            <a:r>
              <a:rPr lang="en-US" dirty="0"/>
              <a:t>Addition/subtraction</a:t>
            </a:r>
          </a:p>
          <a:p>
            <a:pPr lvl="1"/>
            <a:r>
              <a:rPr lang="en-US" dirty="0"/>
              <a:t>Time, money, and measurement</a:t>
            </a:r>
          </a:p>
          <a:p>
            <a:pPr lvl="1"/>
            <a:r>
              <a:rPr lang="en-US" dirty="0"/>
              <a:t>Graphing, line plots, and data</a:t>
            </a:r>
          </a:p>
          <a:p>
            <a:pPr lvl="1"/>
            <a:r>
              <a:rPr lang="en-US" dirty="0"/>
              <a:t>Sorting 2D/3D shapes and fractional parts to whole</a:t>
            </a:r>
          </a:p>
          <a:p>
            <a:pPr lvl="1"/>
            <a:r>
              <a:rPr lang="en-US" dirty="0"/>
              <a:t>Repeat addition to multiplication building arrays</a:t>
            </a:r>
          </a:p>
          <a:p>
            <a:pPr lvl="1"/>
            <a:r>
              <a:rPr lang="en-US" dirty="0"/>
              <a:t>Reading and recognizing numbers and numerals</a:t>
            </a:r>
          </a:p>
        </p:txBody>
      </p:sp>
      <p:sp>
        <p:nvSpPr>
          <p:cNvPr id="4" name="TextBox 3">
            <a:extLst>
              <a:ext uri="{FF2B5EF4-FFF2-40B4-BE49-F238E27FC236}">
                <a16:creationId xmlns:a16="http://schemas.microsoft.com/office/drawing/2014/main" id="{F6B4ECC4-3F14-4404-A120-0B9DD49E46C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Picture 9">
            <a:extLst>
              <a:ext uri="{FF2B5EF4-FFF2-40B4-BE49-F238E27FC236}">
                <a16:creationId xmlns:a16="http://schemas.microsoft.com/office/drawing/2014/main" id="{85EA1713-5A73-4F53-8597-F48DCEF95072}"/>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flipH="1">
            <a:off x="1911482" y="5295566"/>
            <a:ext cx="689909" cy="777240"/>
          </a:xfrm>
          <a:prstGeom prst="rect">
            <a:avLst/>
          </a:prstGeom>
        </p:spPr>
      </p:pic>
      <p:pic>
        <p:nvPicPr>
          <p:cNvPr id="11" name="Picture 10">
            <a:extLst>
              <a:ext uri="{FF2B5EF4-FFF2-40B4-BE49-F238E27FC236}">
                <a16:creationId xmlns:a16="http://schemas.microsoft.com/office/drawing/2014/main" id="{E5EAD0B7-7FFB-4BB6-9B40-4451EA8EEA2F}"/>
              </a:ext>
            </a:extLst>
          </p:cNvPr>
          <p:cNvPicPr>
            <a:picLocks noChangeAspect="1"/>
          </p:cNvPicPr>
          <p:nvPr/>
        </p:nvPicPr>
        <p:blipFill>
          <a:blip r:embed="rId3">
            <a:clrChange>
              <a:clrFrom>
                <a:srgbClr val="130012">
                  <a:alpha val="10588"/>
                </a:srgbClr>
              </a:clrFrom>
              <a:clrTo>
                <a:srgbClr val="130012">
                  <a:alpha val="0"/>
                </a:srgbClr>
              </a:clrTo>
            </a:clrChange>
          </a:blip>
          <a:stretch>
            <a:fillRect/>
          </a:stretch>
        </p:blipFill>
        <p:spPr>
          <a:xfrm>
            <a:off x="3928805" y="5226986"/>
            <a:ext cx="860941" cy="91440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CB9EFA16-C895-4D05-A0B2-AE49DF23B970}"/>
              </a:ext>
            </a:extLst>
          </p:cNvPr>
          <p:cNvPicPr>
            <a:picLocks noChangeAspect="1"/>
          </p:cNvPicPr>
          <p:nvPr/>
        </p:nvPicPr>
        <p:blipFill>
          <a:blip r:embed="rId4">
            <a:clrChange>
              <a:clrFrom>
                <a:srgbClr val="130012">
                  <a:alpha val="10588"/>
                </a:srgbClr>
              </a:clrFrom>
              <a:clrTo>
                <a:srgbClr val="130012">
                  <a:alpha val="0"/>
                </a:srgbClr>
              </a:clrTo>
            </a:clrChange>
          </a:blip>
          <a:stretch>
            <a:fillRect/>
          </a:stretch>
        </p:blipFill>
        <p:spPr>
          <a:xfrm flipH="1">
            <a:off x="1036943" y="5226986"/>
            <a:ext cx="560895" cy="914400"/>
          </a:xfrm>
          <a:prstGeom prst="rect">
            <a:avLst/>
          </a:prstGeom>
        </p:spPr>
      </p:pic>
      <p:pic>
        <p:nvPicPr>
          <p:cNvPr id="13" name="Picture 12">
            <a:extLst>
              <a:ext uri="{FF2B5EF4-FFF2-40B4-BE49-F238E27FC236}">
                <a16:creationId xmlns:a16="http://schemas.microsoft.com/office/drawing/2014/main" id="{D9595B0C-2DB3-41DF-8907-DBBE75D36085}"/>
              </a:ext>
            </a:extLst>
          </p:cNvPr>
          <p:cNvPicPr>
            <a:picLocks noChangeAspect="1"/>
          </p:cNvPicPr>
          <p:nvPr/>
        </p:nvPicPr>
        <p:blipFill>
          <a:blip r:embed="rId5">
            <a:clrChange>
              <a:clrFrom>
                <a:srgbClr val="130012">
                  <a:alpha val="10588"/>
                </a:srgbClr>
              </a:clrFrom>
              <a:clrTo>
                <a:srgbClr val="130012">
                  <a:alpha val="0"/>
                </a:srgbClr>
              </a:clrTo>
            </a:clrChange>
          </a:blip>
          <a:stretch>
            <a:fillRect/>
          </a:stretch>
        </p:blipFill>
        <p:spPr>
          <a:xfrm>
            <a:off x="2915035" y="5226986"/>
            <a:ext cx="700126" cy="914400"/>
          </a:xfrm>
          <a:prstGeom prst="rect">
            <a:avLst/>
          </a:prstGeom>
        </p:spPr>
      </p:pic>
    </p:spTree>
    <p:extLst>
      <p:ext uri="{BB962C8B-B14F-4D97-AF65-F5344CB8AC3E}">
        <p14:creationId xmlns:p14="http://schemas.microsoft.com/office/powerpoint/2010/main" val="9430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ELA Games…</a:t>
            </a:r>
          </a:p>
        </p:txBody>
      </p:sp>
      <p:pic>
        <p:nvPicPr>
          <p:cNvPr id="4" name="Content Placeholder 8">
            <a:extLst>
              <a:ext uri="{FF2B5EF4-FFF2-40B4-BE49-F238E27FC236}">
                <a16:creationId xmlns:a16="http://schemas.microsoft.com/office/drawing/2014/main" id="{133051AB-AB3F-4DC7-8055-27FCE12E8C8F}"/>
              </a:ext>
            </a:extLst>
          </p:cNvPr>
          <p:cNvPicPr>
            <a:picLocks noChangeAspect="1"/>
          </p:cNvPicPr>
          <p:nvPr/>
        </p:nvPicPr>
        <p:blipFill>
          <a:blip r:embed="rId2"/>
          <a:stretch>
            <a:fillRect/>
          </a:stretch>
        </p:blipFill>
        <p:spPr>
          <a:xfrm>
            <a:off x="4401481" y="1587392"/>
            <a:ext cx="4511131" cy="24739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1EB23B3-2CA3-46E3-8CB0-2D37E32CECD8}"/>
              </a:ext>
            </a:extLst>
          </p:cNvPr>
          <p:cNvSpPr txBox="1"/>
          <p:nvPr/>
        </p:nvSpPr>
        <p:spPr>
          <a:xfrm>
            <a:off x="895350" y="1923000"/>
            <a:ext cx="2999436" cy="1499772"/>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err="1">
                <a:solidFill>
                  <a:srgbClr val="0D6BB9"/>
                </a:solidFill>
              </a:rPr>
              <a:t>Keenbot</a:t>
            </a:r>
            <a:r>
              <a:rPr lang="en-US" dirty="0"/>
              <a:t>, students read about science phenomena and teach </a:t>
            </a:r>
            <a:r>
              <a:rPr lang="en-US" dirty="0" err="1"/>
              <a:t>Keenbot</a:t>
            </a:r>
            <a:r>
              <a:rPr lang="en-US" dirty="0"/>
              <a:t> to help make him the smartest robot in </a:t>
            </a:r>
            <a:r>
              <a:rPr lang="en-US" dirty="0" err="1"/>
              <a:t>Keenville</a:t>
            </a:r>
            <a:r>
              <a:rPr lang="en-US" dirty="0"/>
              <a:t>.</a:t>
            </a:r>
          </a:p>
        </p:txBody>
      </p:sp>
      <p:pic>
        <p:nvPicPr>
          <p:cNvPr id="5" name="Content Placeholder 7">
            <a:extLst>
              <a:ext uri="{FF2B5EF4-FFF2-40B4-BE49-F238E27FC236}">
                <a16:creationId xmlns:a16="http://schemas.microsoft.com/office/drawing/2014/main" id="{884A8EC2-E422-40D6-9839-0AE90DB4577D}"/>
              </a:ext>
            </a:extLst>
          </p:cNvPr>
          <p:cNvPicPr>
            <a:picLocks noGrp="1" noChangeAspect="1"/>
          </p:cNvPicPr>
          <p:nvPr>
            <p:ph idx="1"/>
          </p:nvPr>
        </p:nvPicPr>
        <p:blipFill>
          <a:blip r:embed="rId3"/>
          <a:stretch>
            <a:fillRect/>
          </a:stretch>
        </p:blipFill>
        <p:spPr>
          <a:xfrm>
            <a:off x="704617" y="3942123"/>
            <a:ext cx="4300189" cy="237254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A810B0E-17F1-4094-AAC7-0A8BC3D0E748}"/>
              </a:ext>
            </a:extLst>
          </p:cNvPr>
          <p:cNvSpPr txBox="1"/>
          <p:nvPr/>
        </p:nvSpPr>
        <p:spPr>
          <a:xfrm>
            <a:off x="5575852" y="4849906"/>
            <a:ext cx="3336760" cy="646331"/>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Harbor Phonics</a:t>
            </a:r>
            <a:r>
              <a:rPr lang="en-US" dirty="0"/>
              <a:t>, students use phonics skills to create words.</a:t>
            </a:r>
          </a:p>
        </p:txBody>
      </p:sp>
      <p:sp>
        <p:nvSpPr>
          <p:cNvPr id="3" name="Arrow: Right 2">
            <a:extLst>
              <a:ext uri="{FF2B5EF4-FFF2-40B4-BE49-F238E27FC236}">
                <a16:creationId xmlns:a16="http://schemas.microsoft.com/office/drawing/2014/main" id="{C5F1B1B4-2EFB-42B0-BCAF-E984398F4784}"/>
              </a:ext>
            </a:extLst>
          </p:cNvPr>
          <p:cNvSpPr/>
          <p:nvPr/>
        </p:nvSpPr>
        <p:spPr>
          <a:xfrm>
            <a:off x="3984814" y="2548019"/>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0895ECB5-C11E-420D-9284-1FFB444515F9}"/>
              </a:ext>
            </a:extLst>
          </p:cNvPr>
          <p:cNvSpPr/>
          <p:nvPr/>
        </p:nvSpPr>
        <p:spPr>
          <a:xfrm flipH="1">
            <a:off x="5102262" y="5065708"/>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E36AC0-586E-417A-A6C1-C3F4B8894AC1}"/>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spTree>
    <p:extLst>
      <p:ext uri="{BB962C8B-B14F-4D97-AF65-F5344CB8AC3E}">
        <p14:creationId xmlns:p14="http://schemas.microsoft.com/office/powerpoint/2010/main" val="41159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More ELA Games…</a:t>
            </a:r>
          </a:p>
        </p:txBody>
      </p:sp>
      <p:sp>
        <p:nvSpPr>
          <p:cNvPr id="7" name="TextBox 6">
            <a:extLst>
              <a:ext uri="{FF2B5EF4-FFF2-40B4-BE49-F238E27FC236}">
                <a16:creationId xmlns:a16="http://schemas.microsoft.com/office/drawing/2014/main" id="{C1EB23B3-2CA3-46E3-8CB0-2D37E32CECD8}"/>
              </a:ext>
            </a:extLst>
          </p:cNvPr>
          <p:cNvSpPr txBox="1"/>
          <p:nvPr/>
        </p:nvSpPr>
        <p:spPr>
          <a:xfrm>
            <a:off x="895350" y="2126211"/>
            <a:ext cx="3281466" cy="1477328"/>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err="1">
                <a:solidFill>
                  <a:srgbClr val="0D6BB9"/>
                </a:solidFill>
              </a:rPr>
              <a:t>Keenville</a:t>
            </a:r>
            <a:r>
              <a:rPr lang="en-US" b="1" dirty="0">
                <a:solidFill>
                  <a:srgbClr val="0D6BB9"/>
                </a:solidFill>
              </a:rPr>
              <a:t> Action News</a:t>
            </a:r>
            <a:r>
              <a:rPr lang="en-US" dirty="0"/>
              <a:t>, students use their reading comprehension skills to create news stories for the nightly news in </a:t>
            </a:r>
            <a:r>
              <a:rPr lang="en-US" dirty="0" err="1"/>
              <a:t>Keenville</a:t>
            </a:r>
            <a:r>
              <a:rPr lang="en-US" dirty="0"/>
              <a:t>.</a:t>
            </a:r>
          </a:p>
        </p:txBody>
      </p:sp>
      <p:sp>
        <p:nvSpPr>
          <p:cNvPr id="6" name="TextBox 5">
            <a:extLst>
              <a:ext uri="{FF2B5EF4-FFF2-40B4-BE49-F238E27FC236}">
                <a16:creationId xmlns:a16="http://schemas.microsoft.com/office/drawing/2014/main" id="{0A810B0E-17F1-4094-AAC7-0A8BC3D0E748}"/>
              </a:ext>
            </a:extLst>
          </p:cNvPr>
          <p:cNvSpPr txBox="1"/>
          <p:nvPr/>
        </p:nvSpPr>
        <p:spPr>
          <a:xfrm>
            <a:off x="895350" y="4593307"/>
            <a:ext cx="3281466" cy="923330"/>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Downhill Skiing</a:t>
            </a:r>
            <a:r>
              <a:rPr lang="en-US" dirty="0"/>
              <a:t>, students ski through flags to group words that fit in the same category.</a:t>
            </a:r>
          </a:p>
        </p:txBody>
      </p:sp>
      <p:pic>
        <p:nvPicPr>
          <p:cNvPr id="9" name="Content Placeholder 7">
            <a:extLst>
              <a:ext uri="{FF2B5EF4-FFF2-40B4-BE49-F238E27FC236}">
                <a16:creationId xmlns:a16="http://schemas.microsoft.com/office/drawing/2014/main" id="{CAF6597F-6219-4E8D-A29F-56460C48E94D}"/>
              </a:ext>
            </a:extLst>
          </p:cNvPr>
          <p:cNvPicPr>
            <a:picLocks noGrp="1" noChangeAspect="1"/>
          </p:cNvPicPr>
          <p:nvPr>
            <p:ph idx="1"/>
          </p:nvPr>
        </p:nvPicPr>
        <p:blipFill>
          <a:blip r:embed="rId2"/>
          <a:stretch>
            <a:fillRect/>
          </a:stretch>
        </p:blipFill>
        <p:spPr>
          <a:xfrm>
            <a:off x="4813181" y="1612081"/>
            <a:ext cx="4114800" cy="225099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B89CA91C-3AB6-4332-877A-AE508666637A}"/>
              </a:ext>
            </a:extLst>
          </p:cNvPr>
          <p:cNvSpPr/>
          <p:nvPr/>
        </p:nvSpPr>
        <p:spPr>
          <a:xfrm>
            <a:off x="4283780" y="2766678"/>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2FC45D96-3BB3-4215-BD05-365068FFFBFB}"/>
              </a:ext>
            </a:extLst>
          </p:cNvPr>
          <p:cNvSpPr/>
          <p:nvPr/>
        </p:nvSpPr>
        <p:spPr>
          <a:xfrm>
            <a:off x="4306932" y="4945641"/>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7D35E2D-47FA-4DCE-BE8E-FC3ED4A923FE}"/>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5" name="Picture 14">
            <a:extLst>
              <a:ext uri="{FF2B5EF4-FFF2-40B4-BE49-F238E27FC236}">
                <a16:creationId xmlns:a16="http://schemas.microsoft.com/office/drawing/2014/main" id="{D83752D5-8D3E-4740-BB32-EBA0ABD28676}"/>
              </a:ext>
            </a:extLst>
          </p:cNvPr>
          <p:cNvPicPr>
            <a:picLocks noChangeAspect="1"/>
          </p:cNvPicPr>
          <p:nvPr/>
        </p:nvPicPr>
        <p:blipFill>
          <a:blip r:embed="rId3"/>
          <a:stretch>
            <a:fillRect/>
          </a:stretch>
        </p:blipFill>
        <p:spPr>
          <a:xfrm>
            <a:off x="4813181" y="3972134"/>
            <a:ext cx="4114800" cy="22757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073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Mathematics Games…</a:t>
            </a:r>
          </a:p>
        </p:txBody>
      </p:sp>
      <p:sp>
        <p:nvSpPr>
          <p:cNvPr id="7" name="TextBox 6">
            <a:extLst>
              <a:ext uri="{FF2B5EF4-FFF2-40B4-BE49-F238E27FC236}">
                <a16:creationId xmlns:a16="http://schemas.microsoft.com/office/drawing/2014/main" id="{C1EB23B3-2CA3-46E3-8CB0-2D37E32CECD8}"/>
              </a:ext>
            </a:extLst>
          </p:cNvPr>
          <p:cNvSpPr txBox="1"/>
          <p:nvPr/>
        </p:nvSpPr>
        <p:spPr>
          <a:xfrm>
            <a:off x="5645425" y="2130050"/>
            <a:ext cx="3292741"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Guitar Maker</a:t>
            </a:r>
            <a:r>
              <a:rPr lang="en-US" dirty="0"/>
              <a:t>, students sort shapes to determine what the </a:t>
            </a:r>
            <a:r>
              <a:rPr lang="en-US" dirty="0" err="1"/>
              <a:t>Peachlings</a:t>
            </a:r>
            <a:r>
              <a:rPr lang="en-US" dirty="0"/>
              <a:t> like to make their guitars.</a:t>
            </a:r>
          </a:p>
        </p:txBody>
      </p:sp>
      <p:sp>
        <p:nvSpPr>
          <p:cNvPr id="6" name="TextBox 5">
            <a:extLst>
              <a:ext uri="{FF2B5EF4-FFF2-40B4-BE49-F238E27FC236}">
                <a16:creationId xmlns:a16="http://schemas.microsoft.com/office/drawing/2014/main" id="{0A810B0E-17F1-4094-AAC7-0A8BC3D0E748}"/>
              </a:ext>
            </a:extLst>
          </p:cNvPr>
          <p:cNvSpPr txBox="1"/>
          <p:nvPr/>
        </p:nvSpPr>
        <p:spPr>
          <a:xfrm>
            <a:off x="5645425" y="4742502"/>
            <a:ext cx="3292741"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High-Rise Builders</a:t>
            </a:r>
            <a:r>
              <a:rPr lang="en-US" dirty="0"/>
              <a:t>, students solve expressions and show the strategies they used to get their answers.</a:t>
            </a:r>
          </a:p>
        </p:txBody>
      </p:sp>
      <p:pic>
        <p:nvPicPr>
          <p:cNvPr id="10" name="Content Placeholder 5">
            <a:extLst>
              <a:ext uri="{FF2B5EF4-FFF2-40B4-BE49-F238E27FC236}">
                <a16:creationId xmlns:a16="http://schemas.microsoft.com/office/drawing/2014/main" id="{DFF4D040-C393-48CD-B1AA-ED66564C421E}"/>
              </a:ext>
            </a:extLst>
          </p:cNvPr>
          <p:cNvPicPr>
            <a:picLocks noGrp="1" noChangeAspect="1"/>
          </p:cNvPicPr>
          <p:nvPr>
            <p:ph idx="1"/>
          </p:nvPr>
        </p:nvPicPr>
        <p:blipFill>
          <a:blip r:embed="rId2"/>
          <a:stretch>
            <a:fillRect/>
          </a:stretch>
        </p:blipFill>
        <p:spPr>
          <a:xfrm>
            <a:off x="895350" y="1690689"/>
            <a:ext cx="4114800" cy="2358648"/>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107856E4-475B-48B2-8685-1220236ECAC8}"/>
              </a:ext>
            </a:extLst>
          </p:cNvPr>
          <p:cNvSpPr/>
          <p:nvPr/>
        </p:nvSpPr>
        <p:spPr>
          <a:xfrm flipH="1">
            <a:off x="5113234" y="2657347"/>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3A0B3721-EBC7-4FFA-B4C9-736E964D7F4D}"/>
              </a:ext>
            </a:extLst>
          </p:cNvPr>
          <p:cNvSpPr/>
          <p:nvPr/>
        </p:nvSpPr>
        <p:spPr>
          <a:xfrm flipH="1">
            <a:off x="5136386" y="5223934"/>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4BB531F-8B85-4589-AB2C-E63B6930CA31}"/>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1" name="Picture 10">
            <a:extLst>
              <a:ext uri="{FF2B5EF4-FFF2-40B4-BE49-F238E27FC236}">
                <a16:creationId xmlns:a16="http://schemas.microsoft.com/office/drawing/2014/main" id="{D6E81783-B1E9-46F9-A4E0-17DC1FF25D95}"/>
              </a:ext>
            </a:extLst>
          </p:cNvPr>
          <p:cNvPicPr>
            <a:picLocks noChangeAspect="1"/>
          </p:cNvPicPr>
          <p:nvPr/>
        </p:nvPicPr>
        <p:blipFill>
          <a:blip r:embed="rId3"/>
          <a:stretch>
            <a:fillRect/>
          </a:stretch>
        </p:blipFill>
        <p:spPr>
          <a:xfrm>
            <a:off x="895350" y="4186408"/>
            <a:ext cx="4114800" cy="22937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4437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More Mathematics Games…</a:t>
            </a:r>
          </a:p>
        </p:txBody>
      </p:sp>
      <p:sp>
        <p:nvSpPr>
          <p:cNvPr id="7" name="TextBox 6">
            <a:extLst>
              <a:ext uri="{FF2B5EF4-FFF2-40B4-BE49-F238E27FC236}">
                <a16:creationId xmlns:a16="http://schemas.microsoft.com/office/drawing/2014/main" id="{C1EB23B3-2CA3-46E3-8CB0-2D37E32CECD8}"/>
              </a:ext>
            </a:extLst>
          </p:cNvPr>
          <p:cNvSpPr txBox="1"/>
          <p:nvPr/>
        </p:nvSpPr>
        <p:spPr>
          <a:xfrm>
            <a:off x="5894721" y="1923000"/>
            <a:ext cx="2999436"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Cloud Hopper</a:t>
            </a:r>
            <a:r>
              <a:rPr lang="en-US" dirty="0"/>
              <a:t>, students fly through clouds to find target numbers that are represented in multiple ways.</a:t>
            </a:r>
          </a:p>
        </p:txBody>
      </p:sp>
      <p:sp>
        <p:nvSpPr>
          <p:cNvPr id="6" name="TextBox 5">
            <a:extLst>
              <a:ext uri="{FF2B5EF4-FFF2-40B4-BE49-F238E27FC236}">
                <a16:creationId xmlns:a16="http://schemas.microsoft.com/office/drawing/2014/main" id="{0A810B0E-17F1-4094-AAC7-0A8BC3D0E748}"/>
              </a:ext>
            </a:extLst>
          </p:cNvPr>
          <p:cNvSpPr txBox="1"/>
          <p:nvPr/>
        </p:nvSpPr>
        <p:spPr>
          <a:xfrm>
            <a:off x="845655" y="4750516"/>
            <a:ext cx="3259207"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Intergalactic Fair</a:t>
            </a:r>
            <a:r>
              <a:rPr lang="en-US"/>
              <a:t>, students solve </a:t>
            </a:r>
            <a:r>
              <a:rPr lang="en-US" dirty="0"/>
              <a:t>math problems using arrays to help make the </a:t>
            </a:r>
            <a:r>
              <a:rPr lang="en-US" dirty="0" err="1"/>
              <a:t>Keenville</a:t>
            </a:r>
            <a:r>
              <a:rPr lang="en-US" dirty="0"/>
              <a:t> Intergalactic Fair a success.</a:t>
            </a:r>
          </a:p>
        </p:txBody>
      </p:sp>
      <p:sp>
        <p:nvSpPr>
          <p:cNvPr id="3" name="Arrow: Right 2">
            <a:extLst>
              <a:ext uri="{FF2B5EF4-FFF2-40B4-BE49-F238E27FC236}">
                <a16:creationId xmlns:a16="http://schemas.microsoft.com/office/drawing/2014/main" id="{C5F1B1B4-2EFB-42B0-BCAF-E984398F4784}"/>
              </a:ext>
            </a:extLst>
          </p:cNvPr>
          <p:cNvSpPr/>
          <p:nvPr/>
        </p:nvSpPr>
        <p:spPr>
          <a:xfrm flipH="1">
            <a:off x="5408438" y="2624860"/>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0895ECB5-C11E-420D-9284-1FFB444515F9}"/>
              </a:ext>
            </a:extLst>
          </p:cNvPr>
          <p:cNvSpPr/>
          <p:nvPr/>
        </p:nvSpPr>
        <p:spPr>
          <a:xfrm>
            <a:off x="4168446" y="5289501"/>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8E36AC0-586E-417A-A6C1-C3F4B8894AC1}"/>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Picture 9">
            <a:extLst>
              <a:ext uri="{FF2B5EF4-FFF2-40B4-BE49-F238E27FC236}">
                <a16:creationId xmlns:a16="http://schemas.microsoft.com/office/drawing/2014/main" id="{019BDAC0-C6EC-474F-A45B-869710E97134}"/>
              </a:ext>
            </a:extLst>
          </p:cNvPr>
          <p:cNvPicPr>
            <a:picLocks noChangeAspect="1"/>
          </p:cNvPicPr>
          <p:nvPr/>
        </p:nvPicPr>
        <p:blipFill>
          <a:blip r:embed="rId2"/>
          <a:stretch>
            <a:fillRect/>
          </a:stretch>
        </p:blipFill>
        <p:spPr>
          <a:xfrm>
            <a:off x="781537" y="1469109"/>
            <a:ext cx="4507992" cy="248550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2BF471E6-B151-49B4-B4AA-3E19FE1D894D}"/>
              </a:ext>
            </a:extLst>
          </p:cNvPr>
          <p:cNvPicPr>
            <a:picLocks noChangeAspect="1"/>
          </p:cNvPicPr>
          <p:nvPr/>
        </p:nvPicPr>
        <p:blipFill>
          <a:blip r:embed="rId3"/>
          <a:stretch>
            <a:fillRect/>
          </a:stretch>
        </p:blipFill>
        <p:spPr>
          <a:xfrm>
            <a:off x="4572000" y="4031742"/>
            <a:ext cx="4424405" cy="2410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624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ransport&#10;&#10;Description automatically generated">
            <a:extLst>
              <a:ext uri="{FF2B5EF4-FFF2-40B4-BE49-F238E27FC236}">
                <a16:creationId xmlns:a16="http://schemas.microsoft.com/office/drawing/2014/main" id="{A3C0FBA1-A533-480A-9B22-A365E5AC9CED}"/>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a:off x="6668429" y="2725911"/>
            <a:ext cx="1913860" cy="3884347"/>
          </a:xfrm>
          <a:prstGeom prst="rect">
            <a:avLst/>
          </a:prstGeom>
        </p:spPr>
      </p:pic>
      <p:sp>
        <p:nvSpPr>
          <p:cNvPr id="3" name="Speech Bubble: Oval 2">
            <a:extLst>
              <a:ext uri="{FF2B5EF4-FFF2-40B4-BE49-F238E27FC236}">
                <a16:creationId xmlns:a16="http://schemas.microsoft.com/office/drawing/2014/main" id="{F9D5F6EB-7003-45BF-8E31-CBD70C9D7056}"/>
              </a:ext>
            </a:extLst>
          </p:cNvPr>
          <p:cNvSpPr/>
          <p:nvPr/>
        </p:nvSpPr>
        <p:spPr>
          <a:xfrm flipH="1">
            <a:off x="4416136" y="2392327"/>
            <a:ext cx="2209761" cy="1535062"/>
          </a:xfrm>
          <a:prstGeom prst="wedgeEllipseCallout">
            <a:avLst>
              <a:gd name="adj1" fmla="val -50738"/>
              <a:gd name="adj2" fmla="val 44128"/>
            </a:avLst>
          </a:prstGeom>
          <a:ln>
            <a:solidFill>
              <a:srgbClr val="E2017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E20177"/>
                </a:solidFill>
              </a:rPr>
              <a:t>Thank you!</a:t>
            </a:r>
          </a:p>
        </p:txBody>
      </p:sp>
    </p:spTree>
    <p:extLst>
      <p:ext uri="{BB962C8B-B14F-4D97-AF65-F5344CB8AC3E}">
        <p14:creationId xmlns:p14="http://schemas.microsoft.com/office/powerpoint/2010/main" val="32336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D25-F59C-44B6-8843-D353A8ADA367}"/>
              </a:ext>
            </a:extLst>
          </p:cNvPr>
          <p:cNvSpPr>
            <a:spLocks noGrp="1"/>
          </p:cNvSpPr>
          <p:nvPr>
            <p:ph type="title"/>
          </p:nvPr>
        </p:nvSpPr>
        <p:spPr/>
        <p:txBody>
          <a:bodyPr/>
          <a:lstStyle/>
          <a:p>
            <a:r>
              <a:rPr lang="en-US" dirty="0"/>
              <a:t>Spring 2019 Update</a:t>
            </a:r>
          </a:p>
        </p:txBody>
      </p:sp>
      <p:sp>
        <p:nvSpPr>
          <p:cNvPr id="4" name="TextBox 3">
            <a:extLst>
              <a:ext uri="{FF2B5EF4-FFF2-40B4-BE49-F238E27FC236}">
                <a16:creationId xmlns:a16="http://schemas.microsoft.com/office/drawing/2014/main" id="{9DCED849-B9AE-44A0-856F-9490927D4E9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6" name="Content Placeholder 2">
            <a:extLst>
              <a:ext uri="{FF2B5EF4-FFF2-40B4-BE49-F238E27FC236}">
                <a16:creationId xmlns:a16="http://schemas.microsoft.com/office/drawing/2014/main" id="{9DCFB011-31A0-4B44-B6D0-6DE41F8A29AD}"/>
              </a:ext>
            </a:extLst>
          </p:cNvPr>
          <p:cNvSpPr>
            <a:spLocks noGrp="1"/>
          </p:cNvSpPr>
          <p:nvPr>
            <p:ph idx="1"/>
          </p:nvPr>
        </p:nvSpPr>
        <p:spPr>
          <a:xfrm>
            <a:off x="895350" y="1825625"/>
            <a:ext cx="7886700" cy="4667249"/>
          </a:xfrm>
        </p:spPr>
        <p:txBody>
          <a:bodyPr>
            <a:normAutofit fontScale="77500" lnSpcReduction="20000"/>
          </a:bodyPr>
          <a:lstStyle/>
          <a:p>
            <a:pPr marL="0" indent="0">
              <a:buNone/>
            </a:pPr>
            <a:r>
              <a:rPr lang="en-US" b="1" dirty="0">
                <a:latin typeface="Helvetica LT Std" panose="020B0504020202020204" pitchFamily="34" charset="0"/>
              </a:rPr>
              <a:t>Spring 2019 Testing Volume</a:t>
            </a:r>
          </a:p>
          <a:p>
            <a:pPr lvl="1"/>
            <a:r>
              <a:rPr lang="en-US" dirty="0">
                <a:latin typeface="Helvetica LT Std" panose="020B0504020202020204" pitchFamily="34" charset="0"/>
              </a:rPr>
              <a:t>Approximately 2.82 million tests administered, scored, and reported</a:t>
            </a:r>
          </a:p>
          <a:p>
            <a:pPr marL="0" indent="0">
              <a:buNone/>
            </a:pPr>
            <a:endParaRPr lang="en-US" b="1" dirty="0">
              <a:latin typeface="Helvetica LT Std" panose="020B0504020202020204" pitchFamily="34" charset="0"/>
            </a:endParaRPr>
          </a:p>
          <a:p>
            <a:pPr marL="0" indent="0">
              <a:buNone/>
            </a:pPr>
            <a:r>
              <a:rPr lang="en-US" b="1" dirty="0">
                <a:latin typeface="Helvetica LT Std" panose="020B0504020202020204" pitchFamily="34" charset="0"/>
              </a:rPr>
              <a:t>Online Testing</a:t>
            </a:r>
          </a:p>
          <a:p>
            <a:pPr lvl="1"/>
            <a:r>
              <a:rPr lang="en-US" dirty="0">
                <a:latin typeface="Helvetica LT Std" panose="020B0504020202020204" pitchFamily="34" charset="0"/>
              </a:rPr>
              <a:t>This spring, districts assessed 100% of students online.</a:t>
            </a:r>
          </a:p>
          <a:p>
            <a:pPr lvl="1"/>
            <a:r>
              <a:rPr lang="en-US" dirty="0">
                <a:latin typeface="Helvetica LT Std" panose="020B0504020202020204" pitchFamily="34" charset="0"/>
              </a:rPr>
              <a:t>Peak concurrency saw 205,417 students testing simultaneously.</a:t>
            </a:r>
          </a:p>
          <a:p>
            <a:pPr lvl="1"/>
            <a:r>
              <a:rPr lang="en-US" dirty="0">
                <a:latin typeface="Helvetica LT Std" panose="020B0504020202020204" pitchFamily="34" charset="0"/>
              </a:rPr>
              <a:t>We topped last year’s peak concurrency on </a:t>
            </a:r>
            <a:r>
              <a:rPr lang="en-US" b="1" dirty="0">
                <a:latin typeface="Helvetica LT Std" panose="020B0504020202020204" pitchFamily="34" charset="0"/>
              </a:rPr>
              <a:t>10</a:t>
            </a:r>
            <a:r>
              <a:rPr lang="en-US" dirty="0">
                <a:latin typeface="Helvetica LT Std" panose="020B0504020202020204" pitchFamily="34" charset="0"/>
              </a:rPr>
              <a:t> different days.</a:t>
            </a:r>
          </a:p>
          <a:p>
            <a:endParaRPr lang="en-US" dirty="0">
              <a:latin typeface="Helvetica LT Std" panose="020B0504020202020204" pitchFamily="34" charset="0"/>
            </a:endParaRPr>
          </a:p>
          <a:p>
            <a:endParaRPr lang="en-US" dirty="0">
              <a:latin typeface="Helvetica LT Std" panose="020B0504020202020204" pitchFamily="34" charset="0"/>
            </a:endParaRPr>
          </a:p>
          <a:p>
            <a:endParaRPr lang="en-US" dirty="0">
              <a:latin typeface="Helvetica LT Std" panose="020B0504020202020204" pitchFamily="34" charset="0"/>
            </a:endParaRPr>
          </a:p>
          <a:p>
            <a:pPr marL="0" indent="0">
              <a:buNone/>
            </a:pPr>
            <a:endParaRPr lang="en-US" b="1" dirty="0">
              <a:latin typeface="Helvetica LT Std" panose="020B0504020202020204" pitchFamily="34" charset="0"/>
            </a:endParaRPr>
          </a:p>
          <a:p>
            <a:pPr marL="0" indent="0">
              <a:buNone/>
            </a:pPr>
            <a:r>
              <a:rPr lang="en-US" b="1" dirty="0">
                <a:latin typeface="Helvetica LT Std" panose="020B0504020202020204" pitchFamily="34" charset="0"/>
              </a:rPr>
              <a:t>There have been no major statewide issues.</a:t>
            </a:r>
            <a:endParaRPr lang="en-US" dirty="0">
              <a:highlight>
                <a:srgbClr val="FFFF00"/>
              </a:highlight>
              <a:latin typeface="Helvetica LT Std" panose="020B0504020202020204" pitchFamily="34" charset="0"/>
            </a:endParaRPr>
          </a:p>
        </p:txBody>
      </p:sp>
      <p:graphicFrame>
        <p:nvGraphicFramePr>
          <p:cNvPr id="7" name="Table 6">
            <a:extLst>
              <a:ext uri="{FF2B5EF4-FFF2-40B4-BE49-F238E27FC236}">
                <a16:creationId xmlns:a16="http://schemas.microsoft.com/office/drawing/2014/main" id="{E1E8D093-3FAD-41BF-A37F-2264F0023211}"/>
              </a:ext>
            </a:extLst>
          </p:cNvPr>
          <p:cNvGraphicFramePr>
            <a:graphicFrameLocks noGrp="1"/>
          </p:cNvGraphicFramePr>
          <p:nvPr>
            <p:extLst>
              <p:ext uri="{D42A27DB-BD31-4B8C-83A1-F6EECF244321}">
                <p14:modId xmlns:p14="http://schemas.microsoft.com/office/powerpoint/2010/main" val="3319332569"/>
              </p:ext>
            </p:extLst>
          </p:nvPr>
        </p:nvGraphicFramePr>
        <p:xfrm>
          <a:off x="1446015" y="4517893"/>
          <a:ext cx="7204941" cy="1259840"/>
        </p:xfrm>
        <a:graphic>
          <a:graphicData uri="http://schemas.openxmlformats.org/drawingml/2006/table">
            <a:tbl>
              <a:tblPr firstRow="1" bandRow="1">
                <a:tableStyleId>{93296810-A885-4BE3-A3E7-6D5BEEA58F35}</a:tableStyleId>
              </a:tblPr>
              <a:tblGrid>
                <a:gridCol w="2401647">
                  <a:extLst>
                    <a:ext uri="{9D8B030D-6E8A-4147-A177-3AD203B41FA5}">
                      <a16:colId xmlns:a16="http://schemas.microsoft.com/office/drawing/2014/main" val="2986985123"/>
                    </a:ext>
                  </a:extLst>
                </a:gridCol>
                <a:gridCol w="2401647">
                  <a:extLst>
                    <a:ext uri="{9D8B030D-6E8A-4147-A177-3AD203B41FA5}">
                      <a16:colId xmlns:a16="http://schemas.microsoft.com/office/drawing/2014/main" val="2171253717"/>
                    </a:ext>
                  </a:extLst>
                </a:gridCol>
                <a:gridCol w="2401647">
                  <a:extLst>
                    <a:ext uri="{9D8B030D-6E8A-4147-A177-3AD203B41FA5}">
                      <a16:colId xmlns:a16="http://schemas.microsoft.com/office/drawing/2014/main" val="4251423032"/>
                    </a:ext>
                  </a:extLst>
                </a:gridCol>
              </a:tblGrid>
              <a:tr h="370840">
                <a:tc>
                  <a:txBody>
                    <a:bodyPr/>
                    <a:lstStyle/>
                    <a:p>
                      <a:pPr algn="ctr"/>
                      <a:r>
                        <a:rPr lang="en-US" sz="1400" dirty="0">
                          <a:latin typeface="Helvetica LT Std" panose="020B0504020202020204" pitchFamily="34" charset="0"/>
                          <a:cs typeface="Arial" panose="020B0604020202020204" pitchFamily="34" charset="0"/>
                        </a:rPr>
                        <a:t>Georgia Milestones</a:t>
                      </a:r>
                    </a:p>
                  </a:txBody>
                  <a:tcPr anchor="ctr">
                    <a:solidFill>
                      <a:srgbClr val="44883E"/>
                    </a:solidFill>
                  </a:tcPr>
                </a:tc>
                <a:tc>
                  <a:txBody>
                    <a:bodyPr/>
                    <a:lstStyle/>
                    <a:p>
                      <a:pPr algn="ctr"/>
                      <a:r>
                        <a:rPr lang="en-US" sz="1400" dirty="0">
                          <a:latin typeface="Helvetica LT Std" panose="020B0504020202020204" pitchFamily="34" charset="0"/>
                          <a:cs typeface="Arial" panose="020B0604020202020204" pitchFamily="34" charset="0"/>
                        </a:rPr>
                        <a:t>Peak Concurrency Date</a:t>
                      </a:r>
                    </a:p>
                  </a:txBody>
                  <a:tcPr anchor="ctr">
                    <a:solidFill>
                      <a:srgbClr val="44883E"/>
                    </a:solidFill>
                  </a:tcPr>
                </a:tc>
                <a:tc>
                  <a:txBody>
                    <a:bodyPr/>
                    <a:lstStyle/>
                    <a:p>
                      <a:pPr algn="ctr"/>
                      <a:r>
                        <a:rPr lang="en-US" sz="1400" dirty="0">
                          <a:latin typeface="Helvetica LT Std" panose="020B0504020202020204" pitchFamily="34" charset="0"/>
                          <a:cs typeface="Arial" panose="020B0604020202020204" pitchFamily="34" charset="0"/>
                        </a:rPr>
                        <a:t>Peak Concurrency Simultaneous Students</a:t>
                      </a:r>
                    </a:p>
                  </a:txBody>
                  <a:tcPr anchor="ctr">
                    <a:solidFill>
                      <a:srgbClr val="44883E"/>
                    </a:solidFill>
                  </a:tcPr>
                </a:tc>
                <a:extLst>
                  <a:ext uri="{0D108BD9-81ED-4DB2-BD59-A6C34878D82A}">
                    <a16:rowId xmlns:a16="http://schemas.microsoft.com/office/drawing/2014/main" val="665544741"/>
                  </a:ext>
                </a:extLst>
              </a:tr>
              <a:tr h="370840">
                <a:tc>
                  <a:txBody>
                    <a:bodyPr/>
                    <a:lstStyle/>
                    <a:p>
                      <a:pPr algn="ctr"/>
                      <a:r>
                        <a:rPr lang="en-US" sz="1400" dirty="0">
                          <a:latin typeface="Helvetica LT Std" panose="020B0504020202020204" pitchFamily="34" charset="0"/>
                          <a:cs typeface="Arial" panose="020B0604020202020204" pitchFamily="34" charset="0"/>
                        </a:rPr>
                        <a:t>Spring 2019</a:t>
                      </a:r>
                    </a:p>
                  </a:txBody>
                  <a:tcPr anchor="ctr">
                    <a:solidFill>
                      <a:schemeClr val="accent6">
                        <a:lumMod val="40000"/>
                        <a:lumOff val="60000"/>
                      </a:schemeClr>
                    </a:solidFill>
                  </a:tcPr>
                </a:tc>
                <a:tc>
                  <a:txBody>
                    <a:bodyPr/>
                    <a:lstStyle/>
                    <a:p>
                      <a:pPr algn="ctr"/>
                      <a:r>
                        <a:rPr lang="en-US" sz="1400" dirty="0">
                          <a:latin typeface="Helvetica LT Std" panose="020B0504020202020204" pitchFamily="34" charset="0"/>
                          <a:cs typeface="Arial" panose="020B0604020202020204" pitchFamily="34" charset="0"/>
                        </a:rPr>
                        <a:t>Tuesday, April 23, 2019</a:t>
                      </a:r>
                    </a:p>
                  </a:txBody>
                  <a:tcPr anchor="ctr">
                    <a:solidFill>
                      <a:schemeClr val="accent6">
                        <a:lumMod val="40000"/>
                        <a:lumOff val="60000"/>
                      </a:schemeClr>
                    </a:solidFill>
                  </a:tcPr>
                </a:tc>
                <a:tc>
                  <a:txBody>
                    <a:bodyPr/>
                    <a:lstStyle/>
                    <a:p>
                      <a:pPr algn="l"/>
                      <a:r>
                        <a:rPr lang="en-US" sz="1400" dirty="0">
                          <a:latin typeface="Helvetica LT Std" panose="020B0504020202020204" pitchFamily="34" charset="0"/>
                          <a:cs typeface="Arial" panose="020B0604020202020204" pitchFamily="34" charset="0"/>
                        </a:rPr>
                        <a:t>205,417 = 45.69% increase</a:t>
                      </a:r>
                    </a:p>
                  </a:txBody>
                  <a:tcPr anchor="ctr">
                    <a:solidFill>
                      <a:schemeClr val="accent6">
                        <a:lumMod val="40000"/>
                        <a:lumOff val="60000"/>
                      </a:schemeClr>
                    </a:solidFill>
                  </a:tcPr>
                </a:tc>
                <a:extLst>
                  <a:ext uri="{0D108BD9-81ED-4DB2-BD59-A6C34878D82A}">
                    <a16:rowId xmlns:a16="http://schemas.microsoft.com/office/drawing/2014/main" val="752461843"/>
                  </a:ext>
                </a:extLst>
              </a:tr>
              <a:tr h="370840">
                <a:tc>
                  <a:txBody>
                    <a:bodyPr/>
                    <a:lstStyle/>
                    <a:p>
                      <a:pPr algn="ctr"/>
                      <a:r>
                        <a:rPr lang="en-US" sz="1400" dirty="0">
                          <a:latin typeface="Helvetica LT Std" panose="020B0504020202020204" pitchFamily="34" charset="0"/>
                          <a:cs typeface="Arial" panose="020B0604020202020204" pitchFamily="34" charset="0"/>
                        </a:rPr>
                        <a:t>Spring 2018</a:t>
                      </a:r>
                    </a:p>
                  </a:txBody>
                  <a:tcPr anchor="ctr">
                    <a:solidFill>
                      <a:schemeClr val="accent6">
                        <a:lumMod val="60000"/>
                        <a:lumOff val="40000"/>
                      </a:schemeClr>
                    </a:solidFill>
                  </a:tcPr>
                </a:tc>
                <a:tc>
                  <a:txBody>
                    <a:bodyPr/>
                    <a:lstStyle/>
                    <a:p>
                      <a:pPr algn="ctr"/>
                      <a:r>
                        <a:rPr lang="en-US" sz="1400" dirty="0">
                          <a:latin typeface="Helvetica LT Std" panose="020B0504020202020204" pitchFamily="34" charset="0"/>
                          <a:cs typeface="Arial" panose="020B0604020202020204" pitchFamily="34" charset="0"/>
                        </a:rPr>
                        <a:t>Tuesday, April 24, 2018</a:t>
                      </a:r>
                    </a:p>
                  </a:txBody>
                  <a:tcPr anchor="ctr">
                    <a:solidFill>
                      <a:schemeClr val="accent6">
                        <a:lumMod val="60000"/>
                        <a:lumOff val="40000"/>
                      </a:schemeClr>
                    </a:solidFill>
                  </a:tcPr>
                </a:tc>
                <a:tc>
                  <a:txBody>
                    <a:bodyPr/>
                    <a:lstStyle/>
                    <a:p>
                      <a:pPr algn="l"/>
                      <a:r>
                        <a:rPr lang="en-US" sz="1400" dirty="0">
                          <a:latin typeface="Helvetica LT Std" panose="020B0504020202020204" pitchFamily="34" charset="0"/>
                          <a:cs typeface="Arial" panose="020B0604020202020204" pitchFamily="34" charset="0"/>
                        </a:rPr>
                        <a:t>141,000</a:t>
                      </a:r>
                    </a:p>
                  </a:txBody>
                  <a:tcPr anchor="ctr">
                    <a:solidFill>
                      <a:schemeClr val="accent6">
                        <a:lumMod val="60000"/>
                        <a:lumOff val="40000"/>
                      </a:schemeClr>
                    </a:solidFill>
                  </a:tcPr>
                </a:tc>
                <a:extLst>
                  <a:ext uri="{0D108BD9-81ED-4DB2-BD59-A6C34878D82A}">
                    <a16:rowId xmlns:a16="http://schemas.microsoft.com/office/drawing/2014/main" val="446798320"/>
                  </a:ext>
                </a:extLst>
              </a:tr>
            </a:tbl>
          </a:graphicData>
        </a:graphic>
      </p:graphicFrame>
    </p:spTree>
    <p:extLst>
      <p:ext uri="{BB962C8B-B14F-4D97-AF65-F5344CB8AC3E}">
        <p14:creationId xmlns:p14="http://schemas.microsoft.com/office/powerpoint/2010/main" val="12504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D25-F59C-44B6-8843-D353A8ADA367}"/>
              </a:ext>
            </a:extLst>
          </p:cNvPr>
          <p:cNvSpPr>
            <a:spLocks noGrp="1"/>
          </p:cNvSpPr>
          <p:nvPr>
            <p:ph type="title"/>
          </p:nvPr>
        </p:nvSpPr>
        <p:spPr/>
        <p:txBody>
          <a:bodyPr/>
          <a:lstStyle/>
          <a:p>
            <a:r>
              <a:rPr lang="en-US" dirty="0"/>
              <a:t>Spring 2019 Update</a:t>
            </a:r>
          </a:p>
        </p:txBody>
      </p:sp>
      <p:sp>
        <p:nvSpPr>
          <p:cNvPr id="4" name="TextBox 3">
            <a:extLst>
              <a:ext uri="{FF2B5EF4-FFF2-40B4-BE49-F238E27FC236}">
                <a16:creationId xmlns:a16="http://schemas.microsoft.com/office/drawing/2014/main" id="{9DCED849-B9AE-44A0-856F-9490927D4E9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214987"/>
                </a:solidFill>
              </a:rPr>
              <a:t>Georgia Milestones</a:t>
            </a:r>
          </a:p>
        </p:txBody>
      </p:sp>
      <p:sp>
        <p:nvSpPr>
          <p:cNvPr id="11" name="Rectangle 10">
            <a:extLst>
              <a:ext uri="{FF2B5EF4-FFF2-40B4-BE49-F238E27FC236}">
                <a16:creationId xmlns:a16="http://schemas.microsoft.com/office/drawing/2014/main" id="{9E87301B-181D-4EF3-842E-AEC8798CBADB}"/>
              </a:ext>
            </a:extLst>
          </p:cNvPr>
          <p:cNvSpPr/>
          <p:nvPr/>
        </p:nvSpPr>
        <p:spPr>
          <a:xfrm>
            <a:off x="5641758" y="566242"/>
            <a:ext cx="3363345" cy="738664"/>
          </a:xfrm>
          <a:prstGeom prst="rect">
            <a:avLst/>
          </a:prstGeom>
          <a:solidFill>
            <a:schemeClr val="accent5">
              <a:lumMod val="20000"/>
              <a:lumOff val="80000"/>
            </a:schemeClr>
          </a:solidFill>
        </p:spPr>
        <p:txBody>
          <a:bodyPr wrap="square">
            <a:spAutoFit/>
          </a:bodyPr>
          <a:lstStyle/>
          <a:p>
            <a:r>
              <a:rPr lang="en-US" sz="1400" b="1" dirty="0">
                <a:latin typeface="Helvetica LT Std" panose="020B0504020202020204" pitchFamily="34" charset="0"/>
                <a:cs typeface="Arial" panose="020B0604020202020204" pitchFamily="34" charset="0"/>
              </a:rPr>
              <a:t>State Testing Windows (Spring 2019)</a:t>
            </a:r>
          </a:p>
          <a:p>
            <a:r>
              <a:rPr lang="en-US" sz="1400" dirty="0">
                <a:latin typeface="Helvetica LT Std" panose="020B0504020202020204" pitchFamily="34" charset="0"/>
                <a:cs typeface="Arial" panose="020B0604020202020204" pitchFamily="34" charset="0"/>
              </a:rPr>
              <a:t>EOG: April 8 – May 17</a:t>
            </a:r>
          </a:p>
          <a:p>
            <a:r>
              <a:rPr lang="en-US" sz="1400" dirty="0">
                <a:latin typeface="Helvetica LT Std" panose="020B0504020202020204" pitchFamily="34" charset="0"/>
                <a:cs typeface="Arial" panose="020B0604020202020204" pitchFamily="34" charset="0"/>
              </a:rPr>
              <a:t>EOC: April 22 – May 31</a:t>
            </a:r>
          </a:p>
        </p:txBody>
      </p:sp>
      <p:graphicFrame>
        <p:nvGraphicFramePr>
          <p:cNvPr id="24" name="Content Placeholder 7">
            <a:extLst>
              <a:ext uri="{FF2B5EF4-FFF2-40B4-BE49-F238E27FC236}">
                <a16:creationId xmlns:a16="http://schemas.microsoft.com/office/drawing/2014/main" id="{ADC76A6F-A4FC-45D8-9242-941418FC1461}"/>
              </a:ext>
            </a:extLst>
          </p:cNvPr>
          <p:cNvGraphicFramePr>
            <a:graphicFrameLocks/>
          </p:cNvGraphicFramePr>
          <p:nvPr>
            <p:extLst>
              <p:ext uri="{D42A27DB-BD31-4B8C-83A1-F6EECF244321}">
                <p14:modId xmlns:p14="http://schemas.microsoft.com/office/powerpoint/2010/main" val="46490478"/>
              </p:ext>
            </p:extLst>
          </p:nvPr>
        </p:nvGraphicFramePr>
        <p:xfrm>
          <a:off x="895350" y="1825625"/>
          <a:ext cx="7813644" cy="419735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Straight Connector 24">
            <a:extLst>
              <a:ext uri="{FF2B5EF4-FFF2-40B4-BE49-F238E27FC236}">
                <a16:creationId xmlns:a16="http://schemas.microsoft.com/office/drawing/2014/main" id="{657D4B4B-8E5D-465B-B5DF-D603C3CEEE22}"/>
              </a:ext>
            </a:extLst>
          </p:cNvPr>
          <p:cNvCxnSpPr>
            <a:cxnSpLocks/>
          </p:cNvCxnSpPr>
          <p:nvPr/>
        </p:nvCxnSpPr>
        <p:spPr>
          <a:xfrm>
            <a:off x="4935993" y="2325386"/>
            <a:ext cx="0" cy="338295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6" name="Arrow: Right 25">
            <a:extLst>
              <a:ext uri="{FF2B5EF4-FFF2-40B4-BE49-F238E27FC236}">
                <a16:creationId xmlns:a16="http://schemas.microsoft.com/office/drawing/2014/main" id="{29F60382-2AC3-4BDC-A942-7A25D2B76D1F}"/>
              </a:ext>
            </a:extLst>
          </p:cNvPr>
          <p:cNvSpPr/>
          <p:nvPr/>
        </p:nvSpPr>
        <p:spPr>
          <a:xfrm flipH="1">
            <a:off x="4944871" y="2263240"/>
            <a:ext cx="2982882" cy="382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LT Std" panose="020B0504020202020204" pitchFamily="34" charset="0"/>
            </a:endParaRPr>
          </a:p>
        </p:txBody>
      </p:sp>
      <p:sp>
        <p:nvSpPr>
          <p:cNvPr id="27" name="TextBox 26">
            <a:extLst>
              <a:ext uri="{FF2B5EF4-FFF2-40B4-BE49-F238E27FC236}">
                <a16:creationId xmlns:a16="http://schemas.microsoft.com/office/drawing/2014/main" id="{1A543FEF-A60D-4D79-A52B-727357B20EDE}"/>
              </a:ext>
            </a:extLst>
          </p:cNvPr>
          <p:cNvSpPr txBox="1"/>
          <p:nvPr/>
        </p:nvSpPr>
        <p:spPr>
          <a:xfrm>
            <a:off x="5320122" y="2305285"/>
            <a:ext cx="1782934" cy="276999"/>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141,000 (2018 peak)</a:t>
            </a:r>
          </a:p>
        </p:txBody>
      </p:sp>
      <p:sp>
        <p:nvSpPr>
          <p:cNvPr id="28" name="Arrow: Right 27">
            <a:extLst>
              <a:ext uri="{FF2B5EF4-FFF2-40B4-BE49-F238E27FC236}">
                <a16:creationId xmlns:a16="http://schemas.microsoft.com/office/drawing/2014/main" id="{AC897EC1-7FA2-4035-86B2-75F1C3CFC80A}"/>
              </a:ext>
            </a:extLst>
          </p:cNvPr>
          <p:cNvSpPr/>
          <p:nvPr/>
        </p:nvSpPr>
        <p:spPr>
          <a:xfrm flipH="1">
            <a:off x="6294261" y="3136743"/>
            <a:ext cx="1633491" cy="382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LT Std" panose="020B0504020202020204" pitchFamily="34" charset="0"/>
            </a:endParaRPr>
          </a:p>
        </p:txBody>
      </p:sp>
      <p:sp>
        <p:nvSpPr>
          <p:cNvPr id="29" name="TextBox 28">
            <a:extLst>
              <a:ext uri="{FF2B5EF4-FFF2-40B4-BE49-F238E27FC236}">
                <a16:creationId xmlns:a16="http://schemas.microsoft.com/office/drawing/2014/main" id="{3617ADB4-C14A-4D48-A841-AA845591FC20}"/>
              </a:ext>
            </a:extLst>
          </p:cNvPr>
          <p:cNvSpPr txBox="1"/>
          <p:nvPr/>
        </p:nvSpPr>
        <p:spPr>
          <a:xfrm>
            <a:off x="6294261" y="3189722"/>
            <a:ext cx="1633492" cy="276999"/>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205,417 (2019 peak)</a:t>
            </a:r>
          </a:p>
        </p:txBody>
      </p:sp>
      <p:sp>
        <p:nvSpPr>
          <p:cNvPr id="30" name="Right Brace 29">
            <a:extLst>
              <a:ext uri="{FF2B5EF4-FFF2-40B4-BE49-F238E27FC236}">
                <a16:creationId xmlns:a16="http://schemas.microsoft.com/office/drawing/2014/main" id="{1832752F-59A6-4386-B086-44C37E602899}"/>
              </a:ext>
            </a:extLst>
          </p:cNvPr>
          <p:cNvSpPr/>
          <p:nvPr/>
        </p:nvSpPr>
        <p:spPr>
          <a:xfrm>
            <a:off x="7794596" y="2263240"/>
            <a:ext cx="261087" cy="87350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534E69EE-EE53-4A59-8B78-A16C47ACFF73}"/>
              </a:ext>
            </a:extLst>
          </p:cNvPr>
          <p:cNvSpPr txBox="1"/>
          <p:nvPr/>
        </p:nvSpPr>
        <p:spPr>
          <a:xfrm>
            <a:off x="8069343" y="2476499"/>
            <a:ext cx="648531" cy="461665"/>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EOG only</a:t>
            </a:r>
          </a:p>
        </p:txBody>
      </p:sp>
      <p:sp>
        <p:nvSpPr>
          <p:cNvPr id="32" name="Right Brace 31">
            <a:extLst>
              <a:ext uri="{FF2B5EF4-FFF2-40B4-BE49-F238E27FC236}">
                <a16:creationId xmlns:a16="http://schemas.microsoft.com/office/drawing/2014/main" id="{527B9974-CCEF-43A2-B278-6CFB9FD176B3}"/>
              </a:ext>
            </a:extLst>
          </p:cNvPr>
          <p:cNvSpPr/>
          <p:nvPr/>
        </p:nvSpPr>
        <p:spPr>
          <a:xfrm>
            <a:off x="7794596" y="3162114"/>
            <a:ext cx="261087" cy="164221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5E31637-09C7-492A-8F8D-92CCDD0FADA2}"/>
              </a:ext>
            </a:extLst>
          </p:cNvPr>
          <p:cNvSpPr txBox="1"/>
          <p:nvPr/>
        </p:nvSpPr>
        <p:spPr>
          <a:xfrm>
            <a:off x="8069343" y="3674523"/>
            <a:ext cx="648531" cy="646331"/>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EOG and EOC</a:t>
            </a:r>
          </a:p>
        </p:txBody>
      </p:sp>
      <p:sp>
        <p:nvSpPr>
          <p:cNvPr id="34" name="Right Brace 33">
            <a:extLst>
              <a:ext uri="{FF2B5EF4-FFF2-40B4-BE49-F238E27FC236}">
                <a16:creationId xmlns:a16="http://schemas.microsoft.com/office/drawing/2014/main" id="{B8104D44-45DF-4E7E-8178-AAE3B4EF20D2}"/>
              </a:ext>
            </a:extLst>
          </p:cNvPr>
          <p:cNvSpPr/>
          <p:nvPr/>
        </p:nvSpPr>
        <p:spPr>
          <a:xfrm>
            <a:off x="7794596" y="4817651"/>
            <a:ext cx="261087" cy="87350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38D3CFB1-D751-4003-B978-77B2E660E42F}"/>
              </a:ext>
            </a:extLst>
          </p:cNvPr>
          <p:cNvSpPr txBox="1"/>
          <p:nvPr/>
        </p:nvSpPr>
        <p:spPr>
          <a:xfrm>
            <a:off x="8069343" y="5053429"/>
            <a:ext cx="648531" cy="461665"/>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EOC only</a:t>
            </a:r>
          </a:p>
        </p:txBody>
      </p:sp>
    </p:spTree>
    <p:extLst>
      <p:ext uri="{BB962C8B-B14F-4D97-AF65-F5344CB8AC3E}">
        <p14:creationId xmlns:p14="http://schemas.microsoft.com/office/powerpoint/2010/main" val="7951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85000" lnSpcReduction="20000"/>
          </a:bodyPr>
          <a:lstStyle/>
          <a:p>
            <a:r>
              <a:rPr lang="en-US" dirty="0"/>
              <a:t>The Georgia Alternate Assessment (GAA) 2.0 is the state’s alternate assessment for those students with significant cognitive disabilities who cannot participate in the general statewide assessment program, even with maximum allowable accommodations.</a:t>
            </a:r>
          </a:p>
          <a:p>
            <a:r>
              <a:rPr lang="en-US" dirty="0"/>
              <a:t>The GAA 2.0 has been developed to ensure that students with the most significant cognitive disabilities are provided access to the state academic content standards and given the opportunity to demonstrate achievement of the knowledge, concepts, and skills inherent in the standards.</a:t>
            </a:r>
          </a:p>
          <a:p>
            <a:r>
              <a:rPr lang="en-US" dirty="0"/>
              <a:t>The GAA 2.0 was administered for the first time from March 25 – May 3, 2019.</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8250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8E7BF-5E21-4FB1-B57F-31EC2EF8D4A6}"/>
              </a:ext>
            </a:extLst>
          </p:cNvPr>
          <p:cNvSpPr>
            <a:spLocks noGrp="1"/>
          </p:cNvSpPr>
          <p:nvPr>
            <p:ph sz="half" idx="1"/>
          </p:nvPr>
        </p:nvSpPr>
        <p:spPr/>
        <p:txBody>
          <a:bodyPr>
            <a:normAutofit/>
          </a:bodyPr>
          <a:lstStyle/>
          <a:p>
            <a:r>
              <a:rPr lang="en-US" sz="2400" dirty="0"/>
              <a:t>Following the Spring 2019 administration, GaDOE collected educator feedback to determine areas of potential program improvement.</a:t>
            </a:r>
          </a:p>
          <a:p>
            <a:r>
              <a:rPr lang="en-US" sz="2400" dirty="0"/>
              <a:t>More than 1,000 educators from across the state provided feedback.</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graphicFrame>
        <p:nvGraphicFramePr>
          <p:cNvPr id="6" name="Content Placeholder 8">
            <a:extLst>
              <a:ext uri="{FF2B5EF4-FFF2-40B4-BE49-F238E27FC236}">
                <a16:creationId xmlns:a16="http://schemas.microsoft.com/office/drawing/2014/main" id="{3E78FE2B-92D0-4F8C-80ED-664B3E6F8C54}"/>
              </a:ext>
            </a:extLst>
          </p:cNvPr>
          <p:cNvGraphicFramePr>
            <a:graphicFrameLocks noGrp="1"/>
          </p:cNvGraphicFramePr>
          <p:nvPr>
            <p:ph sz="half" idx="2"/>
            <p:extLst>
              <p:ext uri="{D42A27DB-BD31-4B8C-83A1-F6EECF244321}">
                <p14:modId xmlns:p14="http://schemas.microsoft.com/office/powerpoint/2010/main" val="3516855217"/>
              </p:ext>
            </p:extLst>
          </p:nvPr>
        </p:nvGraphicFramePr>
        <p:xfrm>
          <a:off x="4317357" y="1825625"/>
          <a:ext cx="466459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E1D41FD2-F3F0-4A79-9C45-8DEA4AC7A5DF}"/>
              </a:ext>
            </a:extLst>
          </p:cNvPr>
          <p:cNvSpPr>
            <a:spLocks noGrp="1"/>
          </p:cNvSpPr>
          <p:nvPr>
            <p:ph type="title"/>
          </p:nvPr>
        </p:nvSpPr>
        <p:spPr>
          <a:xfrm>
            <a:off x="895350" y="365126"/>
            <a:ext cx="7886700" cy="1325563"/>
          </a:xfrm>
        </p:spPr>
        <p:txBody>
          <a:bodyPr/>
          <a:lstStyle/>
          <a:p>
            <a:r>
              <a:rPr lang="en-US" dirty="0"/>
              <a:t>GAA 2.0</a:t>
            </a:r>
          </a:p>
        </p:txBody>
      </p:sp>
    </p:spTree>
    <p:extLst>
      <p:ext uri="{BB962C8B-B14F-4D97-AF65-F5344CB8AC3E}">
        <p14:creationId xmlns:p14="http://schemas.microsoft.com/office/powerpoint/2010/main" val="36966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a:xfrm>
            <a:off x="895350" y="1825625"/>
            <a:ext cx="7886700" cy="4376392"/>
          </a:xfrm>
        </p:spPr>
        <p:txBody>
          <a:bodyPr>
            <a:normAutofit fontScale="85000" lnSpcReduction="10000"/>
          </a:bodyPr>
          <a:lstStyle/>
          <a:p>
            <a:r>
              <a:rPr lang="en-US" dirty="0"/>
              <a:t>Preliminary analyses suggest the following overall themes:</a:t>
            </a:r>
          </a:p>
          <a:p>
            <a:pPr lvl="1"/>
            <a:r>
              <a:rPr lang="en-US" dirty="0"/>
              <a:t>Training</a:t>
            </a:r>
          </a:p>
          <a:p>
            <a:pPr lvl="2"/>
            <a:r>
              <a:rPr lang="en-US" dirty="0"/>
              <a:t>sample tasks, videos, and supplemental resources would support the training and preparation process</a:t>
            </a:r>
          </a:p>
          <a:p>
            <a:pPr lvl="1"/>
            <a:r>
              <a:rPr lang="en-US" dirty="0"/>
              <a:t>Administration rules</a:t>
            </a:r>
          </a:p>
          <a:p>
            <a:pPr lvl="2"/>
            <a:r>
              <a:rPr lang="en-US" dirty="0"/>
              <a:t>provide more detailed information</a:t>
            </a:r>
          </a:p>
          <a:p>
            <a:pPr lvl="1"/>
            <a:r>
              <a:rPr lang="en-US" dirty="0"/>
              <a:t>Layout and format </a:t>
            </a:r>
          </a:p>
          <a:p>
            <a:pPr lvl="2"/>
            <a:r>
              <a:rPr lang="en-US" dirty="0"/>
              <a:t>present question/answer options on same page, reduce flipping, color code books and answer documents, indicate page turns in script, more visuals</a:t>
            </a:r>
          </a:p>
          <a:p>
            <a:pPr lvl="1"/>
            <a:r>
              <a:rPr lang="en-US" dirty="0"/>
              <a:t>Content </a:t>
            </a:r>
          </a:p>
          <a:p>
            <a:pPr lvl="2"/>
            <a:r>
              <a:rPr lang="en-US" dirty="0"/>
              <a:t>simplify vocabulary, reduce complexity where possible, reduce length of scenarios and questions, replace text with visuals</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355504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a:xfrm>
            <a:off x="895350" y="1825625"/>
            <a:ext cx="7886700" cy="4376392"/>
          </a:xfrm>
        </p:spPr>
        <p:txBody>
          <a:bodyPr>
            <a:normAutofit/>
          </a:bodyPr>
          <a:lstStyle/>
          <a:p>
            <a:r>
              <a:rPr lang="en-US" dirty="0"/>
              <a:t>Next steps:</a:t>
            </a:r>
          </a:p>
          <a:p>
            <a:pPr lvl="1"/>
            <a:r>
              <a:rPr lang="en-US" dirty="0"/>
              <a:t>Data Review and Content and Bias Review (June 10-13)</a:t>
            </a:r>
          </a:p>
          <a:p>
            <a:pPr lvl="1"/>
            <a:r>
              <a:rPr lang="en-US" dirty="0"/>
              <a:t>Standard Setting (July 8-12)</a:t>
            </a:r>
          </a:p>
          <a:p>
            <a:pPr lvl="1"/>
            <a:r>
              <a:rPr lang="en-US" dirty="0"/>
              <a:t>Vertical Articulation/Policy Review Meeting (July 16)</a:t>
            </a:r>
          </a:p>
          <a:p>
            <a:pPr lvl="1"/>
            <a:r>
              <a:rPr lang="en-US" dirty="0"/>
              <a:t>State Board of Education adoption of achievement standards (July 18)</a:t>
            </a:r>
          </a:p>
          <a:p>
            <a:pPr lvl="1"/>
            <a:r>
              <a:rPr lang="en-US" dirty="0"/>
              <a:t>Score reporting begins late August</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A8D08D"/>
                </a:solidFill>
              </a:rPr>
              <a:t>Georgia Alternate Assessment 2.0</a:t>
            </a:r>
          </a:p>
        </p:txBody>
      </p:sp>
    </p:spTree>
    <p:extLst>
      <p:ext uri="{BB962C8B-B14F-4D97-AF65-F5344CB8AC3E}">
        <p14:creationId xmlns:p14="http://schemas.microsoft.com/office/powerpoint/2010/main" val="78261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GKIDS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a:xfrm>
            <a:off x="895350" y="1825625"/>
            <a:ext cx="7886700" cy="3501749"/>
          </a:xfrm>
        </p:spPr>
        <p:txBody>
          <a:bodyPr>
            <a:normAutofit fontScale="85000" lnSpcReduction="10000"/>
          </a:bodyPr>
          <a:lstStyle/>
          <a:p>
            <a:r>
              <a:rPr lang="en-US" sz="2400" dirty="0"/>
              <a:t>A progression-based formative assessment, integrated into classroom work, that is aligned to the state content standards.</a:t>
            </a:r>
          </a:p>
          <a:p>
            <a:pPr lvl="1"/>
            <a:r>
              <a:rPr lang="en-US" sz="1800" dirty="0"/>
              <a:t>A </a:t>
            </a:r>
            <a:r>
              <a:rPr lang="en-US" sz="1800" b="1" dirty="0">
                <a:solidFill>
                  <a:srgbClr val="50902D"/>
                </a:solidFill>
              </a:rPr>
              <a:t>big idea </a:t>
            </a:r>
            <a:r>
              <a:rPr lang="en-US" sz="1800" dirty="0"/>
              <a:t>describes the integration of concepts and skills from the kindergarten standards that are most important for success in first grade.</a:t>
            </a:r>
          </a:p>
          <a:p>
            <a:pPr lvl="1"/>
            <a:r>
              <a:rPr lang="en-US" sz="1800" dirty="0"/>
              <a:t>A </a:t>
            </a:r>
            <a:r>
              <a:rPr lang="en-US" sz="1800" b="1" dirty="0">
                <a:solidFill>
                  <a:srgbClr val="50902D"/>
                </a:solidFill>
              </a:rPr>
              <a:t>learning progression </a:t>
            </a:r>
            <a:r>
              <a:rPr lang="en-US" sz="1800" dirty="0"/>
              <a:t>shows where the student is in the learning continuum of content and reasoning development regarding the big idea from the GSE.</a:t>
            </a:r>
          </a:p>
          <a:p>
            <a:pPr lvl="2"/>
            <a:r>
              <a:rPr lang="en-US" sz="1600" dirty="0"/>
              <a:t>Provides the big picture of what is to be learned across the year, relates standards across grades and increased reasoning of standards within the grades, and supports instructional planning.</a:t>
            </a:r>
          </a:p>
          <a:p>
            <a:pPr lvl="1"/>
            <a:r>
              <a:rPr lang="en-US" sz="1800" dirty="0"/>
              <a:t>Provides teachers with one source of real-time information to adjust instruction</a:t>
            </a:r>
          </a:p>
          <a:p>
            <a:pPr lvl="2"/>
            <a:r>
              <a:rPr lang="en-US" sz="1600" dirty="0"/>
              <a:t>Identifies what a student already knows, what the student needs next, and allows teachers to monitor growth</a:t>
            </a:r>
          </a:p>
        </p:txBody>
      </p:sp>
      <p:sp>
        <p:nvSpPr>
          <p:cNvPr id="4" name="TextBox 3">
            <a:extLst>
              <a:ext uri="{FF2B5EF4-FFF2-40B4-BE49-F238E27FC236}">
                <a16:creationId xmlns:a16="http://schemas.microsoft.com/office/drawing/2014/main" id="{B903861E-67D6-48A0-AE90-FBFDEBA5339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664288"/>
                </a:solidFill>
              </a:rPr>
              <a:t>GKIDS 2.0</a:t>
            </a:r>
          </a:p>
        </p:txBody>
      </p:sp>
      <p:pic>
        <p:nvPicPr>
          <p:cNvPr id="5" name="Picture 4">
            <a:extLst>
              <a:ext uri="{FF2B5EF4-FFF2-40B4-BE49-F238E27FC236}">
                <a16:creationId xmlns:a16="http://schemas.microsoft.com/office/drawing/2014/main" id="{BAD3BFBC-4F5E-4DB2-968A-CEFB931AA6D7}"/>
              </a:ext>
            </a:extLst>
          </p:cNvPr>
          <p:cNvPicPr>
            <a:picLocks noChangeAspect="1"/>
          </p:cNvPicPr>
          <p:nvPr/>
        </p:nvPicPr>
        <p:blipFill>
          <a:blip r:embed="rId2"/>
          <a:stretch>
            <a:fillRect/>
          </a:stretch>
        </p:blipFill>
        <p:spPr>
          <a:xfrm>
            <a:off x="3197678" y="4806345"/>
            <a:ext cx="5724144" cy="190978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5A9FEE2-B42A-49E4-8E65-535823831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655" y="4806345"/>
            <a:ext cx="1123781" cy="1413457"/>
          </a:xfrm>
          <a:prstGeom prst="rect">
            <a:avLst/>
          </a:prstGeom>
        </p:spPr>
      </p:pic>
      <p:sp>
        <p:nvSpPr>
          <p:cNvPr id="7" name="TextBox 6">
            <a:extLst>
              <a:ext uri="{FF2B5EF4-FFF2-40B4-BE49-F238E27FC236}">
                <a16:creationId xmlns:a16="http://schemas.microsoft.com/office/drawing/2014/main" id="{ABDA2686-4D10-49AA-80B0-CCE3D86C99CE}"/>
              </a:ext>
            </a:extLst>
          </p:cNvPr>
          <p:cNvSpPr txBox="1"/>
          <p:nvPr/>
        </p:nvSpPr>
        <p:spPr>
          <a:xfrm>
            <a:off x="852441" y="1383494"/>
            <a:ext cx="5359516" cy="461665"/>
          </a:xfrm>
          <a:prstGeom prst="rect">
            <a:avLst/>
          </a:prstGeom>
          <a:noFill/>
        </p:spPr>
        <p:txBody>
          <a:bodyPr wrap="square" rtlCol="0">
            <a:spAutoFit/>
          </a:bodyPr>
          <a:lstStyle/>
          <a:p>
            <a:r>
              <a:rPr lang="en-US" sz="2400" b="1" dirty="0">
                <a:solidFill>
                  <a:srgbClr val="664288"/>
                </a:solidFill>
              </a:rPr>
              <a:t>Operational Statewide in 2019-2020!</a:t>
            </a:r>
          </a:p>
        </p:txBody>
      </p:sp>
    </p:spTree>
    <p:extLst>
      <p:ext uri="{BB962C8B-B14F-4D97-AF65-F5344CB8AC3E}">
        <p14:creationId xmlns:p14="http://schemas.microsoft.com/office/powerpoint/2010/main" val="21393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5EEB-00C2-4C34-9A01-C4AD875F94AC}"/>
              </a:ext>
            </a:extLst>
          </p:cNvPr>
          <p:cNvSpPr>
            <a:spLocks noGrp="1"/>
          </p:cNvSpPr>
          <p:nvPr>
            <p:ph type="title"/>
          </p:nvPr>
        </p:nvSpPr>
        <p:spPr/>
        <p:txBody>
          <a:bodyPr/>
          <a:lstStyle/>
          <a:p>
            <a:r>
              <a:rPr lang="en-US" dirty="0"/>
              <a:t>Welcome to </a:t>
            </a:r>
            <a:r>
              <a:rPr lang="en-US" dirty="0" err="1"/>
              <a:t>Keenville</a:t>
            </a:r>
            <a:r>
              <a:rPr lang="en-US" dirty="0"/>
              <a:t>!</a:t>
            </a:r>
          </a:p>
        </p:txBody>
      </p:sp>
      <p:sp>
        <p:nvSpPr>
          <p:cNvPr id="3" name="Content Placeholder 2">
            <a:extLst>
              <a:ext uri="{FF2B5EF4-FFF2-40B4-BE49-F238E27FC236}">
                <a16:creationId xmlns:a16="http://schemas.microsoft.com/office/drawing/2014/main" id="{C33AF1F4-F7F5-495C-A365-E44F9D0C47B1}"/>
              </a:ext>
            </a:extLst>
          </p:cNvPr>
          <p:cNvSpPr>
            <a:spLocks noGrp="1"/>
          </p:cNvSpPr>
          <p:nvPr>
            <p:ph sz="half" idx="1"/>
          </p:nvPr>
        </p:nvSpPr>
        <p:spPr/>
        <p:txBody>
          <a:bodyPr>
            <a:normAutofit fontScale="85000" lnSpcReduction="20000"/>
          </a:bodyPr>
          <a:lstStyle/>
          <a:p>
            <a:r>
              <a:rPr lang="en-US" dirty="0" err="1"/>
              <a:t>Keenville</a:t>
            </a:r>
            <a:r>
              <a:rPr lang="en-US" dirty="0"/>
              <a:t> is Georgia’s game-based, formative assessment in literacy and mathematics for grades 1 and 2.</a:t>
            </a:r>
          </a:p>
          <a:p>
            <a:r>
              <a:rPr lang="en-US" dirty="0"/>
              <a:t>It is accessible via the Statewide Longitudinal Data System (SLDS).</a:t>
            </a:r>
          </a:p>
          <a:p>
            <a:r>
              <a:rPr lang="en-US" dirty="0"/>
              <a:t>New games and dashboards will arrive this spring and summer.</a:t>
            </a:r>
          </a:p>
          <a:p>
            <a:r>
              <a:rPr lang="en-US" dirty="0" err="1">
                <a:solidFill>
                  <a:srgbClr val="E20177"/>
                </a:solidFill>
              </a:rPr>
              <a:t>Keenville</a:t>
            </a:r>
            <a:r>
              <a:rPr lang="en-US" dirty="0">
                <a:solidFill>
                  <a:srgbClr val="E20177"/>
                </a:solidFill>
              </a:rPr>
              <a:t> will be fully operational for the 2019-2020 school year!</a:t>
            </a:r>
          </a:p>
        </p:txBody>
      </p:sp>
      <p:pic>
        <p:nvPicPr>
          <p:cNvPr id="5" name="Content Placeholder 8">
            <a:extLst>
              <a:ext uri="{FF2B5EF4-FFF2-40B4-BE49-F238E27FC236}">
                <a16:creationId xmlns:a16="http://schemas.microsoft.com/office/drawing/2014/main" id="{D6C4C039-8A4C-4233-9B09-B0CF6EA938CE}"/>
              </a:ext>
            </a:extLst>
          </p:cNvPr>
          <p:cNvPicPr>
            <a:picLocks noChangeAspect="1"/>
          </p:cNvPicPr>
          <p:nvPr/>
        </p:nvPicPr>
        <p:blipFill>
          <a:blip r:embed="rId3"/>
          <a:stretch>
            <a:fillRect/>
          </a:stretch>
        </p:blipFill>
        <p:spPr>
          <a:xfrm>
            <a:off x="4681039" y="1719177"/>
            <a:ext cx="4114800" cy="24739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B6AEA9E-3404-471A-A3CE-35E6066F263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8" name="Picture 7">
            <a:extLst>
              <a:ext uri="{FF2B5EF4-FFF2-40B4-BE49-F238E27FC236}">
                <a16:creationId xmlns:a16="http://schemas.microsoft.com/office/drawing/2014/main" id="{8319433F-1FF9-4549-8A79-6EFBF8ECDFEB}"/>
              </a:ext>
            </a:extLst>
          </p:cNvPr>
          <p:cNvPicPr>
            <a:picLocks noChangeAspect="1"/>
          </p:cNvPicPr>
          <p:nvPr/>
        </p:nvPicPr>
        <p:blipFill>
          <a:blip r:embed="rId4"/>
          <a:stretch>
            <a:fillRect/>
          </a:stretch>
        </p:blipFill>
        <p:spPr>
          <a:xfrm>
            <a:off x="4681039" y="4328054"/>
            <a:ext cx="4114800" cy="2264298"/>
          </a:xfrm>
          <a:prstGeom prst="rect">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237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721347EE-7926-4053-8039-3DD41C2A7BEA}"/>
</file>

<file path=customXml/itemProps2.xml><?xml version="1.0" encoding="utf-8"?>
<ds:datastoreItem xmlns:ds="http://schemas.openxmlformats.org/officeDocument/2006/customXml" ds:itemID="{917EFDE3-FA0A-4C21-924F-B7AFC710340F}"/>
</file>

<file path=customXml/itemProps3.xml><?xml version="1.0" encoding="utf-8"?>
<ds:datastoreItem xmlns:ds="http://schemas.openxmlformats.org/officeDocument/2006/customXml" ds:itemID="{BB5F34BB-A826-43E3-A052-D5FDE061662F}"/>
</file>

<file path=docProps/app.xml><?xml version="1.0" encoding="utf-8"?>
<Properties xmlns="http://schemas.openxmlformats.org/officeDocument/2006/extended-properties" xmlns:vt="http://schemas.openxmlformats.org/officeDocument/2006/docPropsVTypes">
  <Template>Office Theme</Template>
  <TotalTime>4497</TotalTime>
  <Words>990</Words>
  <Application>Microsoft Office PowerPoint</Application>
  <PresentationFormat>On-screen Show (4:3)</PresentationFormat>
  <Paragraphs>124</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Helvetica LT Std</vt:lpstr>
      <vt:lpstr>Office Theme</vt:lpstr>
      <vt:lpstr>Assessment Update</vt:lpstr>
      <vt:lpstr>Spring 2019 Update</vt:lpstr>
      <vt:lpstr>Spring 2019 Update</vt:lpstr>
      <vt:lpstr>GAA 2.0</vt:lpstr>
      <vt:lpstr>GAA 2.0</vt:lpstr>
      <vt:lpstr>GAA 2.0</vt:lpstr>
      <vt:lpstr>GAA 2.0</vt:lpstr>
      <vt:lpstr>GKIDS 2.0</vt:lpstr>
      <vt:lpstr>Welcome to Keenville!</vt:lpstr>
      <vt:lpstr>Main Features</vt:lpstr>
      <vt:lpstr>What’s in Keenville?</vt:lpstr>
      <vt:lpstr>A Few ELA Games…</vt:lpstr>
      <vt:lpstr>A Few More ELA Games…</vt:lpstr>
      <vt:lpstr>A Few Mathematics Games…</vt:lpstr>
      <vt:lpstr>A Few More Mathematics Games…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Allison Timberlake</cp:lastModifiedBy>
  <cp:revision>137</cp:revision>
  <dcterms:created xsi:type="dcterms:W3CDTF">2018-12-04T19:58:15Z</dcterms:created>
  <dcterms:modified xsi:type="dcterms:W3CDTF">2019-06-12T18:10:12Z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