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331" r:id="rId5"/>
    <p:sldId id="399" r:id="rId6"/>
    <p:sldId id="344" r:id="rId7"/>
    <p:sldId id="400" r:id="rId8"/>
    <p:sldId id="402" r:id="rId9"/>
    <p:sldId id="411" r:id="rId10"/>
    <p:sldId id="413" r:id="rId11"/>
    <p:sldId id="414" r:id="rId12"/>
    <p:sldId id="412" r:id="rId13"/>
    <p:sldId id="403" r:id="rId14"/>
    <p:sldId id="404" r:id="rId15"/>
    <p:sldId id="405" r:id="rId16"/>
    <p:sldId id="406" r:id="rId17"/>
    <p:sldId id="415" r:id="rId18"/>
    <p:sldId id="407" r:id="rId19"/>
    <p:sldId id="416"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104" d="100"/>
          <a:sy n="104" d="100"/>
        </p:scale>
        <p:origin x="1320" y="96"/>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1/10/2017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1/10/2017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1/10/2017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1/10/2017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1/10/2017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40243" y="1689526"/>
            <a:ext cx="8442250" cy="2387600"/>
          </a:xfrm>
        </p:spPr>
        <p:txBody>
          <a:bodyPr>
            <a:normAutofit/>
          </a:bodyPr>
          <a:lstStyle/>
          <a:p>
            <a:r>
              <a:rPr lang="en-US" sz="4400" dirty="0" smtClean="0">
                <a:solidFill>
                  <a:srgbClr val="FF3300"/>
                </a:solidFill>
              </a:rPr>
              <a:t>CCRPI Overview and FAQs</a:t>
            </a:r>
            <a:endParaRPr lang="en-US" sz="4400" dirty="0">
              <a:solidFill>
                <a:srgbClr val="FF3300"/>
              </a:solidFill>
            </a:endParaRPr>
          </a:p>
        </p:txBody>
      </p:sp>
      <p:sp>
        <p:nvSpPr>
          <p:cNvPr id="7" name="Subtitle 6"/>
          <p:cNvSpPr>
            <a:spLocks noGrp="1"/>
          </p:cNvSpPr>
          <p:nvPr>
            <p:ph type="subTitle" idx="1"/>
          </p:nvPr>
        </p:nvSpPr>
        <p:spPr>
          <a:xfrm>
            <a:off x="1143000" y="4169201"/>
            <a:ext cx="6858000" cy="1655762"/>
          </a:xfrm>
        </p:spPr>
        <p:txBody>
          <a:bodyPr/>
          <a:lstStyle/>
          <a:p>
            <a:r>
              <a:rPr lang="en-US" dirty="0" smtClean="0">
                <a:solidFill>
                  <a:srgbClr val="FF8F75"/>
                </a:solidFill>
              </a:rPr>
              <a:t>Joint Session of the Senate and House Education Committees</a:t>
            </a:r>
          </a:p>
          <a:p>
            <a:r>
              <a:rPr lang="en-US" dirty="0" smtClean="0">
                <a:solidFill>
                  <a:srgbClr val="FF8F75"/>
                </a:solidFill>
              </a:rPr>
              <a:t>January 10,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are CCRPI scores released so late?</a:t>
            </a:r>
          </a:p>
          <a:p>
            <a:pPr lvl="1"/>
            <a:r>
              <a:rPr lang="en-US" dirty="0" smtClean="0"/>
              <a:t>CCRPI calculations depend on the multiple data sources previously identified. All of the data necessary to calculate the current CCRPI are not available until early October.</a:t>
            </a:r>
          </a:p>
          <a:p>
            <a:pPr lvl="1"/>
            <a:r>
              <a:rPr lang="en-US" dirty="0" smtClean="0"/>
              <a:t>The two major dependencies are assessment data and graduation rate data with their related activities.</a:t>
            </a:r>
          </a:p>
          <a:p>
            <a:pPr lvl="2"/>
            <a:r>
              <a:rPr lang="en-US" dirty="0" smtClean="0"/>
              <a:t>Statewide assessment files are received in mid-summer, at which point they are matched to student enrollment records. Districts then have an opportunity to complete matches, correct matches, and provide non-participation reasons.</a:t>
            </a:r>
          </a:p>
          <a:p>
            <a:pPr lvl="2"/>
            <a:r>
              <a:rPr lang="en-US" dirty="0" smtClean="0"/>
              <a:t>Summer graduates are collected at the end of summer. Additionally, districts have an opportunity to update cohort withdrawal reasons. This information is used in graduation rate calculations. The number of graduates is also used as the basis for additional high school indicators.</a:t>
            </a:r>
          </a:p>
        </p:txBody>
      </p:sp>
    </p:spTree>
    <p:extLst>
      <p:ext uri="{BB962C8B-B14F-4D97-AF65-F5344CB8AC3E}">
        <p14:creationId xmlns:p14="http://schemas.microsoft.com/office/powerpoint/2010/main" val="40490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2016 CCRPI Timeline</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pic>
        <p:nvPicPr>
          <p:cNvPr id="6" name="Picture 5"/>
          <p:cNvPicPr>
            <a:picLocks noChangeAspect="1"/>
          </p:cNvPicPr>
          <p:nvPr/>
        </p:nvPicPr>
        <p:blipFill>
          <a:blip r:embed="rId2"/>
          <a:stretch>
            <a:fillRect/>
          </a:stretch>
        </p:blipFill>
        <p:spPr>
          <a:xfrm>
            <a:off x="94691" y="2097742"/>
            <a:ext cx="8986556" cy="3355412"/>
          </a:xfrm>
          <a:prstGeom prst="rect">
            <a:avLst/>
          </a:prstGeom>
        </p:spPr>
      </p:pic>
      <p:sp>
        <p:nvSpPr>
          <p:cNvPr id="3" name="TextBox 2"/>
          <p:cNvSpPr txBox="1"/>
          <p:nvPr/>
        </p:nvSpPr>
        <p:spPr>
          <a:xfrm>
            <a:off x="94691" y="5822576"/>
            <a:ext cx="8995517" cy="307777"/>
          </a:xfrm>
          <a:prstGeom prst="rect">
            <a:avLst/>
          </a:prstGeom>
          <a:noFill/>
        </p:spPr>
        <p:txBody>
          <a:bodyPr wrap="square" rtlCol="0">
            <a:spAutoFit/>
          </a:bodyPr>
          <a:lstStyle/>
          <a:p>
            <a:pPr algn="r"/>
            <a:r>
              <a:rPr lang="en-US" sz="1400" dirty="0" smtClean="0"/>
              <a:t>Note: Changes planned for 2017 and 2018 can improve this timeline.</a:t>
            </a:r>
            <a:endParaRPr lang="en-US" sz="1400" dirty="0"/>
          </a:p>
        </p:txBody>
      </p:sp>
    </p:spTree>
    <p:extLst>
      <p:ext uri="{BB962C8B-B14F-4D97-AF65-F5344CB8AC3E}">
        <p14:creationId xmlns:p14="http://schemas.microsoft.com/office/powerpoint/2010/main" val="54824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being done to improve the CCRPI timeline?</a:t>
            </a:r>
          </a:p>
          <a:p>
            <a:pPr lvl="1"/>
            <a:r>
              <a:rPr lang="en-US" dirty="0" smtClean="0"/>
              <a:t>Calculate a simplified CCRPI under ESSA, beginning in 2018</a:t>
            </a:r>
          </a:p>
          <a:p>
            <a:pPr lvl="2"/>
            <a:r>
              <a:rPr lang="en-US" dirty="0" smtClean="0"/>
              <a:t>This will 1) reduce the calculation and verification time and 2) reduce the amount of data districts must provide.</a:t>
            </a:r>
          </a:p>
          <a:p>
            <a:pPr lvl="1"/>
            <a:r>
              <a:rPr lang="en-US" dirty="0" smtClean="0"/>
              <a:t>Streamline and modify the timeline for data collection applications</a:t>
            </a:r>
          </a:p>
          <a:p>
            <a:pPr lvl="2"/>
            <a:r>
              <a:rPr lang="en-US" dirty="0" smtClean="0"/>
              <a:t>This will 1) provide districts with more time to complete the applications, 2) simplify the data collection process, and 3) provide all necessary data earlier.</a:t>
            </a:r>
          </a:p>
          <a:p>
            <a:pPr lvl="1"/>
            <a:r>
              <a:rPr lang="en-US" dirty="0" smtClean="0"/>
              <a:t>Calculate some indicators in real-time with data collection applications</a:t>
            </a:r>
          </a:p>
          <a:p>
            <a:pPr lvl="2"/>
            <a:r>
              <a:rPr lang="en-US" dirty="0" smtClean="0"/>
              <a:t>This will 1) improve data quality, 2) decrease correction requests, and 3) complete some calculations earlier.</a:t>
            </a:r>
          </a:p>
          <a:p>
            <a:pPr lvl="1"/>
            <a:r>
              <a:rPr lang="en-US" dirty="0" smtClean="0"/>
              <a:t>The </a:t>
            </a:r>
            <a:r>
              <a:rPr lang="en-US" dirty="0" err="1" smtClean="0"/>
              <a:t>GaDOE</a:t>
            </a:r>
            <a:r>
              <a:rPr lang="en-US" dirty="0" smtClean="0"/>
              <a:t> is exploring these options and plans to start implementing some of them in 2017. More information will be communicated to districts as soon as it is available. </a:t>
            </a:r>
          </a:p>
        </p:txBody>
      </p:sp>
    </p:spTree>
    <p:extLst>
      <p:ext uri="{BB962C8B-B14F-4D97-AF65-F5344CB8AC3E}">
        <p14:creationId xmlns:p14="http://schemas.microsoft.com/office/powerpoint/2010/main" val="116577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
        <p:nvSpPr>
          <p:cNvPr id="3" name="Content Placeholder 2"/>
          <p:cNvSpPr>
            <a:spLocks noGrp="1"/>
          </p:cNvSpPr>
          <p:nvPr>
            <p:ph idx="1"/>
          </p:nvPr>
        </p:nvSpPr>
        <p:spPr/>
        <p:txBody>
          <a:bodyPr>
            <a:normAutofit lnSpcReduction="10000"/>
          </a:bodyPr>
          <a:lstStyle/>
          <a:p>
            <a:r>
              <a:rPr lang="en-US" dirty="0" smtClean="0"/>
              <a:t>What are additional barriers to releasing CCRPI earlier?</a:t>
            </a:r>
          </a:p>
          <a:p>
            <a:pPr marL="914400" lvl="1" indent="-457200">
              <a:buFont typeface="+mj-lt"/>
              <a:buAutoNum type="arabicPeriod"/>
            </a:pPr>
            <a:r>
              <a:rPr lang="en-US" dirty="0" smtClean="0"/>
              <a:t>Georgia Milestones retest scores and summer End of Course (EOC) scores</a:t>
            </a:r>
          </a:p>
          <a:p>
            <a:pPr lvl="2"/>
            <a:r>
              <a:rPr lang="en-US" dirty="0" smtClean="0"/>
              <a:t>Achievement indicators cannot be calculated (and, subsequently, student growth cannot be calculated) until all statewide assessment files have been received, matched to student enrollment records, and districts have completed the Assessment Matching and Non-Participation applications.</a:t>
            </a:r>
          </a:p>
          <a:p>
            <a:pPr lvl="2"/>
            <a:r>
              <a:rPr lang="en-US" dirty="0" smtClean="0"/>
              <a:t>For main assessments, this process is complete in mid-August. For retests and summer EOCs, this process is complete in mid-September.</a:t>
            </a:r>
          </a:p>
          <a:p>
            <a:pPr lvl="2"/>
            <a:r>
              <a:rPr lang="en-US" dirty="0" smtClean="0"/>
              <a:t>Utilizing retest scores and summer EOC scores adds one month to the CCRPI timeline.</a:t>
            </a:r>
          </a:p>
        </p:txBody>
      </p:sp>
    </p:spTree>
    <p:extLst>
      <p:ext uri="{BB962C8B-B14F-4D97-AF65-F5344CB8AC3E}">
        <p14:creationId xmlns:p14="http://schemas.microsoft.com/office/powerpoint/2010/main" val="422244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3" name="Content Placeholder 2"/>
          <p:cNvSpPr>
            <a:spLocks noGrp="1"/>
          </p:cNvSpPr>
          <p:nvPr>
            <p:ph idx="1"/>
          </p:nvPr>
        </p:nvSpPr>
        <p:spPr/>
        <p:txBody>
          <a:bodyPr>
            <a:normAutofit lnSpcReduction="10000"/>
          </a:bodyPr>
          <a:lstStyle/>
          <a:p>
            <a:r>
              <a:rPr lang="en-US" dirty="0"/>
              <a:t>What are </a:t>
            </a:r>
            <a:r>
              <a:rPr lang="en-US" dirty="0" smtClean="0"/>
              <a:t>additional </a:t>
            </a:r>
            <a:r>
              <a:rPr lang="en-US" dirty="0"/>
              <a:t>barriers to releasing CCRPI </a:t>
            </a:r>
            <a:r>
              <a:rPr lang="en-US" dirty="0" smtClean="0"/>
              <a:t>earlier?</a:t>
            </a:r>
            <a:endParaRPr lang="en-US" dirty="0"/>
          </a:p>
          <a:p>
            <a:pPr marL="914400" lvl="1" indent="-457200">
              <a:buFont typeface="+mj-lt"/>
              <a:buAutoNum type="arabicPeriod" startAt="2"/>
            </a:pPr>
            <a:r>
              <a:rPr lang="en-US" dirty="0" smtClean="0"/>
              <a:t>Using summer graduates in graduation rates</a:t>
            </a:r>
          </a:p>
          <a:p>
            <a:pPr lvl="2"/>
            <a:r>
              <a:rPr lang="en-US" dirty="0" smtClean="0"/>
              <a:t>Information on summer graduates is not available until the end of August. Districts then provide updated cohort withdrawal information, enabling graduation rates to be calculated beginning in October. </a:t>
            </a:r>
          </a:p>
          <a:p>
            <a:pPr lvl="2"/>
            <a:r>
              <a:rPr lang="en-US" dirty="0" smtClean="0"/>
              <a:t>In 2016, there were 2,358 summer graduates. Eliminating summer graduates would reduce the 2016 state graduation rate from 79.4% to 77.6%.</a:t>
            </a:r>
          </a:p>
          <a:p>
            <a:pPr lvl="2"/>
            <a:r>
              <a:rPr lang="en-US" dirty="0" smtClean="0"/>
              <a:t>Instead of eliminating the use of summer graduates, the data collection process could be modified to enable all necessary data (summer graduates and updated withdrawal reasons) to be collected by the end of August. Graduation rates could be available shortly thereafter.</a:t>
            </a:r>
          </a:p>
        </p:txBody>
      </p:sp>
    </p:spTree>
    <p:extLst>
      <p:ext uri="{BB962C8B-B14F-4D97-AF65-F5344CB8AC3E}">
        <p14:creationId xmlns:p14="http://schemas.microsoft.com/office/powerpoint/2010/main" val="375125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3" name="Content Placeholder 2"/>
          <p:cNvSpPr>
            <a:spLocks noGrp="1"/>
          </p:cNvSpPr>
          <p:nvPr>
            <p:ph idx="1"/>
          </p:nvPr>
        </p:nvSpPr>
        <p:spPr/>
        <p:txBody>
          <a:bodyPr>
            <a:normAutofit/>
          </a:bodyPr>
          <a:lstStyle/>
          <a:p>
            <a:r>
              <a:rPr lang="en-US" dirty="0"/>
              <a:t>What are additional barriers to releasing CCRPI earlier?</a:t>
            </a:r>
          </a:p>
          <a:p>
            <a:pPr marL="914400" lvl="1" indent="-457200">
              <a:buFont typeface="+mj-lt"/>
              <a:buAutoNum type="arabicPeriod" startAt="3"/>
            </a:pPr>
            <a:r>
              <a:rPr lang="en-US" dirty="0" smtClean="0"/>
              <a:t>Correction requests</a:t>
            </a:r>
          </a:p>
          <a:p>
            <a:pPr lvl="2"/>
            <a:r>
              <a:rPr lang="en-US" dirty="0" smtClean="0"/>
              <a:t>Districts submit data to the </a:t>
            </a:r>
            <a:r>
              <a:rPr lang="en-US" dirty="0" err="1" smtClean="0"/>
              <a:t>GaDOE</a:t>
            </a:r>
            <a:r>
              <a:rPr lang="en-US" dirty="0" smtClean="0"/>
              <a:t> through a year-long data collections process. There are multiple opportunities for districts to review the data submitted before the district superintendent certifies that the data are accurate in June.</a:t>
            </a:r>
            <a:r>
              <a:rPr lang="en-US" dirty="0"/>
              <a:t> </a:t>
            </a:r>
            <a:r>
              <a:rPr lang="en-US" dirty="0" smtClean="0"/>
              <a:t>Historically, the </a:t>
            </a:r>
            <a:r>
              <a:rPr lang="en-US" dirty="0" err="1" smtClean="0"/>
              <a:t>GaDOE</a:t>
            </a:r>
            <a:r>
              <a:rPr lang="en-US" dirty="0" smtClean="0"/>
              <a:t> has received numerous requests for data corrections once CCRPI has been calculated.</a:t>
            </a:r>
          </a:p>
          <a:p>
            <a:pPr lvl="2"/>
            <a:r>
              <a:rPr lang="en-US" dirty="0" smtClean="0"/>
              <a:t>Accepting and processing data corrections delays reporting to districts and the public.</a:t>
            </a:r>
          </a:p>
        </p:txBody>
      </p:sp>
    </p:spTree>
    <p:extLst>
      <p:ext uri="{BB962C8B-B14F-4D97-AF65-F5344CB8AC3E}">
        <p14:creationId xmlns:p14="http://schemas.microsoft.com/office/powerpoint/2010/main" val="65880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Conclusion</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Despite its challenges, CCRPI has been an improvement over Adequate Yearly Progress (AYP).</a:t>
            </a:r>
          </a:p>
          <a:p>
            <a:pPr lvl="1"/>
            <a:r>
              <a:rPr lang="en-US" dirty="0" smtClean="0"/>
              <a:t>CCRPI goes beyond proficiency rates, to include information on student growth, attendance, career education, coursework, pathway completion, school climate, and others – all of which can be used for school improvement.</a:t>
            </a:r>
          </a:p>
          <a:p>
            <a:r>
              <a:rPr lang="en-US" dirty="0" smtClean="0"/>
              <a:t>ESSA provides an opportunity to review five years of CCRPI implementation and make needed improvements. District, school, and stakeholder feedback is a critical component of revisions to the CCRPI that are currently underway.</a:t>
            </a:r>
          </a:p>
          <a:p>
            <a:r>
              <a:rPr lang="en-US" dirty="0" smtClean="0"/>
              <a:t>The goal is to calculate a simplified, streamlined CCRPI that provides an accurate picture of school and district performance and plays a supporting role in assisting schools, districts, and the state to reach their mission of offering a holistic education to every child and preparing them for college, career, and life.</a:t>
            </a:r>
            <a:endParaRPr lang="en-US" dirty="0"/>
          </a:p>
        </p:txBody>
      </p:sp>
    </p:spTree>
    <p:extLst>
      <p:ext uri="{BB962C8B-B14F-4D97-AF65-F5344CB8AC3E}">
        <p14:creationId xmlns:p14="http://schemas.microsoft.com/office/powerpoint/2010/main" val="1928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Overview</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
        <p:nvSpPr>
          <p:cNvPr id="3" name="Content Placeholder 2"/>
          <p:cNvSpPr>
            <a:spLocks noGrp="1"/>
          </p:cNvSpPr>
          <p:nvPr>
            <p:ph idx="1"/>
          </p:nvPr>
        </p:nvSpPr>
        <p:spPr/>
        <p:txBody>
          <a:bodyPr>
            <a:normAutofit fontScale="92500"/>
          </a:bodyPr>
          <a:lstStyle/>
          <a:p>
            <a:r>
              <a:rPr lang="en-US" dirty="0" smtClean="0"/>
              <a:t>College and Career Ready Performance Index (CCRPI)</a:t>
            </a:r>
          </a:p>
          <a:p>
            <a:pPr lvl="1"/>
            <a:r>
              <a:rPr lang="en-US" dirty="0" smtClean="0"/>
              <a:t>Georgia’s tool for annually measuring how well schools, districts, and the state are preparing students for college and careers</a:t>
            </a:r>
          </a:p>
          <a:p>
            <a:pPr lvl="1"/>
            <a:r>
              <a:rPr lang="en-US" dirty="0" smtClean="0"/>
              <a:t>Provides a comprehensive roadmap to help educators, parents, and community members promote and improve college and career readiness for all students</a:t>
            </a:r>
          </a:p>
          <a:p>
            <a:pPr lvl="1"/>
            <a:r>
              <a:rPr lang="en-US" dirty="0" smtClean="0"/>
              <a:t>Created under Georgia’s Elementary and Secondary Education Act (ESEA) Flexibility Waiver as an alternative to No Child Left Behind’s Adequate Yearly Progress (AYP)</a:t>
            </a:r>
          </a:p>
          <a:p>
            <a:pPr lvl="1"/>
            <a:r>
              <a:rPr lang="en-US" dirty="0" smtClean="0"/>
              <a:t>Designed to include multiple indicators in order to provide a more comprehensive picture of school and district performance</a:t>
            </a:r>
          </a:p>
          <a:p>
            <a:endParaRPr lang="en-US" dirty="0"/>
          </a:p>
        </p:txBody>
      </p:sp>
    </p:spTree>
    <p:extLst>
      <p:ext uri="{BB962C8B-B14F-4D97-AF65-F5344CB8AC3E}">
        <p14:creationId xmlns:p14="http://schemas.microsoft.com/office/powerpoint/2010/main" val="22387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6"/>
            <a:ext cx="6999084" cy="1325563"/>
          </a:xfrm>
        </p:spPr>
        <p:txBody>
          <a:bodyPr>
            <a:normAutofit/>
          </a:bodyPr>
          <a:lstStyle/>
          <a:p>
            <a:r>
              <a:rPr lang="en-US" dirty="0" smtClean="0">
                <a:solidFill>
                  <a:srgbClr val="FF3300"/>
                </a:solidFill>
              </a:rPr>
              <a:t>CCRPI Components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main components, encompassing multiple indicators, are combined for a total CCRPI score on a scale of 0 to 100, with a possibility of 10 additional points</a:t>
            </a:r>
          </a:p>
          <a:p>
            <a:pPr lvl="1"/>
            <a:r>
              <a:rPr lang="en-US" dirty="0" smtClean="0"/>
              <a:t>Achievement</a:t>
            </a:r>
          </a:p>
          <a:p>
            <a:pPr lvl="1"/>
            <a:r>
              <a:rPr lang="en-US" dirty="0" smtClean="0"/>
              <a:t>Progress</a:t>
            </a:r>
          </a:p>
          <a:p>
            <a:pPr lvl="1"/>
            <a:r>
              <a:rPr lang="en-US" dirty="0" smtClean="0"/>
              <a:t>Achievement Gap</a:t>
            </a:r>
          </a:p>
          <a:p>
            <a:pPr lvl="1"/>
            <a:r>
              <a:rPr lang="en-US" dirty="0" smtClean="0"/>
              <a:t>Challenge Points</a:t>
            </a:r>
          </a:p>
          <a:p>
            <a:r>
              <a:rPr lang="en-US" dirty="0" smtClean="0"/>
              <a:t>Informational components</a:t>
            </a:r>
          </a:p>
          <a:p>
            <a:pPr lvl="1"/>
            <a:r>
              <a:rPr lang="en-US" dirty="0" smtClean="0"/>
              <a:t>Performance Flags</a:t>
            </a:r>
          </a:p>
          <a:p>
            <a:pPr lvl="1"/>
            <a:r>
              <a:rPr lang="en-US" dirty="0" smtClean="0"/>
              <a:t>School Climate Star Rating</a:t>
            </a:r>
          </a:p>
          <a:p>
            <a:pPr lvl="1"/>
            <a:r>
              <a:rPr lang="en-US" dirty="0" smtClean="0"/>
              <a:t>Financial Efficiency Star Rating</a:t>
            </a:r>
          </a:p>
          <a:p>
            <a:endParaRPr lang="en-US" dirty="0"/>
          </a:p>
        </p:txBody>
      </p:sp>
    </p:spTree>
    <p:extLst>
      <p:ext uri="{BB962C8B-B14F-4D97-AF65-F5344CB8AC3E}">
        <p14:creationId xmlns:p14="http://schemas.microsoft.com/office/powerpoint/2010/main" val="2354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
        <p:nvSpPr>
          <p:cNvPr id="3" name="Content Placeholder 2"/>
          <p:cNvSpPr>
            <a:spLocks noGrp="1"/>
          </p:cNvSpPr>
          <p:nvPr>
            <p:ph idx="1"/>
          </p:nvPr>
        </p:nvSpPr>
        <p:spPr/>
        <p:txBody>
          <a:bodyPr>
            <a:normAutofit/>
          </a:bodyPr>
          <a:lstStyle/>
          <a:p>
            <a:r>
              <a:rPr lang="en-US" dirty="0" smtClean="0"/>
              <a:t>Why is CCRPI so complex?</a:t>
            </a:r>
          </a:p>
          <a:p>
            <a:pPr lvl="1"/>
            <a:r>
              <a:rPr lang="en-US" dirty="0" smtClean="0"/>
              <a:t>Schools, districts, and other stakeholders desired a more comprehensive accountability system, including multiple indicators, than AYP’s all-or-nothing system with a narrow focus on test scores.</a:t>
            </a:r>
          </a:p>
          <a:p>
            <a:pPr lvl="1"/>
            <a:r>
              <a:rPr lang="en-US" dirty="0" smtClean="0"/>
              <a:t>Significant feedback was sought during the development process. The final product included multiple indicators – both main and “extra credit” indicators – requested by districts and other stakeholders.</a:t>
            </a:r>
          </a:p>
          <a:p>
            <a:pPr lvl="1"/>
            <a:r>
              <a:rPr lang="en-US" dirty="0" smtClean="0"/>
              <a:t>In order to calculate CCRPI, data is used from 8 sources (38 data collections elements and 40 data files) and 5 additional data collection applications.</a:t>
            </a:r>
            <a:endParaRPr lang="en-US" dirty="0"/>
          </a:p>
        </p:txBody>
      </p:sp>
    </p:spTree>
    <p:extLst>
      <p:ext uri="{BB962C8B-B14F-4D97-AF65-F5344CB8AC3E}">
        <p14:creationId xmlns:p14="http://schemas.microsoft.com/office/powerpoint/2010/main" val="105813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Data Sources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pic>
        <p:nvPicPr>
          <p:cNvPr id="3" name="Picture 2"/>
          <p:cNvPicPr>
            <a:picLocks noChangeAspect="1"/>
          </p:cNvPicPr>
          <p:nvPr/>
        </p:nvPicPr>
        <p:blipFill>
          <a:blip r:embed="rId2"/>
          <a:stretch>
            <a:fillRect/>
          </a:stretch>
        </p:blipFill>
        <p:spPr>
          <a:xfrm>
            <a:off x="515471" y="1352550"/>
            <a:ext cx="8188138" cy="4776414"/>
          </a:xfrm>
          <a:prstGeom prst="snip1Rect">
            <a:avLst>
              <a:gd name="adj" fmla="val 25864"/>
            </a:avLst>
          </a:prstGeom>
        </p:spPr>
      </p:pic>
    </p:spTree>
    <p:extLst>
      <p:ext uri="{BB962C8B-B14F-4D97-AF65-F5344CB8AC3E}">
        <p14:creationId xmlns:p14="http://schemas.microsoft.com/office/powerpoint/2010/main" val="12912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
        <p:nvSpPr>
          <p:cNvPr id="3" name="Content Placeholder 2"/>
          <p:cNvSpPr>
            <a:spLocks noGrp="1"/>
          </p:cNvSpPr>
          <p:nvPr>
            <p:ph idx="1"/>
          </p:nvPr>
        </p:nvSpPr>
        <p:spPr/>
        <p:txBody>
          <a:bodyPr>
            <a:normAutofit lnSpcReduction="10000"/>
          </a:bodyPr>
          <a:lstStyle/>
          <a:p>
            <a:r>
              <a:rPr lang="en-US" dirty="0" smtClean="0"/>
              <a:t>Is there a plan to simplify CCRPI?</a:t>
            </a:r>
          </a:p>
          <a:p>
            <a:pPr lvl="1"/>
            <a:r>
              <a:rPr lang="en-US" dirty="0" smtClean="0"/>
              <a:t>Yes! The Every Student Succeeds Act (ESSA) provides Georgia with an opportunity to review four years of CCRPI implementation and make improvements.</a:t>
            </a:r>
          </a:p>
          <a:p>
            <a:pPr lvl="1"/>
            <a:r>
              <a:rPr lang="en-US" dirty="0" smtClean="0"/>
              <a:t>The </a:t>
            </a:r>
            <a:r>
              <a:rPr lang="en-US" dirty="0" err="1" smtClean="0"/>
              <a:t>GaDOE</a:t>
            </a:r>
            <a:r>
              <a:rPr lang="en-US" dirty="0" smtClean="0"/>
              <a:t> has collected significant stakeholder feedback on CCRPI through a survey of school and district leaders; 8 public feedback sessions; and a publicly-available feedback survey. Additional sessions were held with various stakeholder groups.</a:t>
            </a:r>
          </a:p>
          <a:p>
            <a:pPr lvl="1"/>
            <a:r>
              <a:rPr lang="en-US" dirty="0" smtClean="0"/>
              <a:t>An ESSA Accountability Working Committee, comprised of school and district leaders as well as other stakeholders, has been working to make recommendations for improving CCRPI.</a:t>
            </a:r>
          </a:p>
          <a:p>
            <a:endParaRPr lang="en-US" dirty="0"/>
          </a:p>
        </p:txBody>
      </p:sp>
    </p:spTree>
    <p:extLst>
      <p:ext uri="{BB962C8B-B14F-4D97-AF65-F5344CB8AC3E}">
        <p14:creationId xmlns:p14="http://schemas.microsoft.com/office/powerpoint/2010/main" val="168281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will CCRPI look like under ESSA?</a:t>
            </a:r>
          </a:p>
          <a:p>
            <a:pPr lvl="1"/>
            <a:r>
              <a:rPr lang="en-US" dirty="0" smtClean="0"/>
              <a:t>CCRPI will be simplified. It will include fewer indicators, be organized into more streamlined components, and utilize more straightforward calculations that are easier to communicate to the public.</a:t>
            </a:r>
          </a:p>
          <a:p>
            <a:pPr lvl="1"/>
            <a:r>
              <a:rPr lang="en-US" dirty="0" smtClean="0"/>
              <a:t>CCRPI will </a:t>
            </a:r>
            <a:r>
              <a:rPr lang="en-US" dirty="0"/>
              <a:t>focus on universal goals and outcomes instead of encouraging specific programs. This retains local flexibility to implement the programs and policies important to local communities that will lead to improved opportunities and outcomes for their students</a:t>
            </a:r>
            <a:r>
              <a:rPr lang="en-US" dirty="0" smtClean="0"/>
              <a:t>.</a:t>
            </a:r>
          </a:p>
          <a:p>
            <a:pPr lvl="1"/>
            <a:r>
              <a:rPr lang="en-US" dirty="0" smtClean="0"/>
              <a:t>Goals and targets will be clearer and more attainable. They will be aligned with flexibility contract goals to the extent possible. </a:t>
            </a:r>
          </a:p>
          <a:p>
            <a:pPr lvl="1"/>
            <a:r>
              <a:rPr lang="en-US" dirty="0" smtClean="0"/>
              <a:t>A new reporting system will be developed that is more visually pleasing and easier to navigate, communicate, and use for comparative and improvement purposes.</a:t>
            </a:r>
            <a:endParaRPr lang="en-US" dirty="0"/>
          </a:p>
          <a:p>
            <a:pPr lvl="1"/>
            <a:endParaRPr lang="en-US" dirty="0" smtClean="0"/>
          </a:p>
          <a:p>
            <a:endParaRPr lang="en-US" dirty="0"/>
          </a:p>
        </p:txBody>
      </p:sp>
    </p:spTree>
    <p:extLst>
      <p:ext uri="{BB962C8B-B14F-4D97-AF65-F5344CB8AC3E}">
        <p14:creationId xmlns:p14="http://schemas.microsoft.com/office/powerpoint/2010/main" val="365197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Is there any flexibility to the adjusted cohort graduation rate calculation?</a:t>
            </a:r>
          </a:p>
          <a:p>
            <a:pPr lvl="1"/>
            <a:r>
              <a:rPr lang="en-US" dirty="0" smtClean="0"/>
              <a:t>Federal law and associated regulations require states calculate an adjusted cohort graduation rate and use it in their accountability systems.</a:t>
            </a:r>
          </a:p>
          <a:p>
            <a:pPr lvl="1"/>
            <a:r>
              <a:rPr lang="en-US" dirty="0" smtClean="0"/>
              <a:t>Students who graduate with a regular high school diploma can count in the numerator of the graduation rate.</a:t>
            </a:r>
          </a:p>
          <a:p>
            <a:pPr lvl="1"/>
            <a:r>
              <a:rPr lang="en-US" dirty="0" smtClean="0"/>
              <a:t>Students who can be removed from a cohort include those who: transfer to another school/program that will lead to a regular diploma, emigrate to another country, transfer to a prison/juvenile facility and enroll in a program that will lead to a regular diploma, or are deceased. All other students, including unknowns, may not be removed from the cohort. </a:t>
            </a:r>
          </a:p>
          <a:p>
            <a:pPr lvl="1"/>
            <a:r>
              <a:rPr lang="en-US" dirty="0" smtClean="0"/>
              <a:t>Written documentation is required to support the use of withdrawal codes.</a:t>
            </a:r>
          </a:p>
          <a:p>
            <a:pPr lvl="1"/>
            <a:r>
              <a:rPr lang="en-US" dirty="0" smtClean="0"/>
              <a:t>The </a:t>
            </a:r>
            <a:r>
              <a:rPr lang="en-US" dirty="0" err="1" smtClean="0"/>
              <a:t>GaDOE</a:t>
            </a:r>
            <a:r>
              <a:rPr lang="en-US" dirty="0" smtClean="0"/>
              <a:t> is exploring if there is any additional flexibility under ESSA.</a:t>
            </a:r>
            <a:endParaRPr lang="en-US" dirty="0"/>
          </a:p>
        </p:txBody>
      </p:sp>
    </p:spTree>
    <p:extLst>
      <p:ext uri="{BB962C8B-B14F-4D97-AF65-F5344CB8AC3E}">
        <p14:creationId xmlns:p14="http://schemas.microsoft.com/office/powerpoint/2010/main" val="422074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CCRPI FAQs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Why does CCRPI change so often?</a:t>
            </a:r>
          </a:p>
          <a:p>
            <a:pPr lvl="1"/>
            <a:r>
              <a:rPr lang="en-US" dirty="0" smtClean="0"/>
              <a:t>2012 was the pilot year for CCRPI. After it was released, feedback was received and, in coordination with GOSA, changes were made and the 2012 CCRPI was recalculated. That calculation remained in place through 2014.</a:t>
            </a:r>
          </a:p>
          <a:p>
            <a:pPr lvl="1"/>
            <a:r>
              <a:rPr lang="en-US" dirty="0" smtClean="0"/>
              <a:t>In 2015, the implementation of a new assessment system – Georgia Milestones – required modifications to CCRPI. </a:t>
            </a:r>
          </a:p>
          <a:p>
            <a:pPr lvl="1"/>
            <a:r>
              <a:rPr lang="en-US" dirty="0" smtClean="0"/>
              <a:t>Some changes, such as indicators moving from “extra credit” to main indicators, had been communicated since CCRPI’s inception and were implemented as planned. Such indicators were phased in over time to 1) provide districts with the opportunity to prepare and 2) establish data collection procedures.</a:t>
            </a:r>
          </a:p>
          <a:p>
            <a:pPr lvl="1"/>
            <a:r>
              <a:rPr lang="en-US" dirty="0" smtClean="0"/>
              <a:t>Remaining changes are due to outside influences. For example, Senate Bill 364, which reduced science and social studies testing, required changes to the 2017 CCRPI. </a:t>
            </a:r>
          </a:p>
          <a:p>
            <a:pPr lvl="1"/>
            <a:r>
              <a:rPr lang="en-US" dirty="0" smtClean="0"/>
              <a:t>The implementation of ESSA will require additional changes for 2018</a:t>
            </a:r>
            <a:r>
              <a:rPr lang="en-US" dirty="0"/>
              <a:t>.</a:t>
            </a:r>
            <a:endParaRPr lang="en-US" dirty="0" smtClean="0"/>
          </a:p>
        </p:txBody>
      </p:sp>
    </p:spTree>
    <p:extLst>
      <p:ext uri="{BB962C8B-B14F-4D97-AF65-F5344CB8AC3E}">
        <p14:creationId xmlns:p14="http://schemas.microsoft.com/office/powerpoint/2010/main" val="98988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7B0067-6390-40A3-8E61-8331954C715C}"/>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1CF00EE7-5F6E-409F-88CA-8BEF9EFD5F4F}"/>
</file>

<file path=docProps/app.xml><?xml version="1.0" encoding="utf-8"?>
<Properties xmlns="http://schemas.openxmlformats.org/officeDocument/2006/extended-properties" xmlns:vt="http://schemas.openxmlformats.org/officeDocument/2006/docPropsVTypes">
  <Template>GaDOE-PowerPoint-WhiteTemplate</Template>
  <TotalTime>11848</TotalTime>
  <Words>1580</Words>
  <Application>Microsoft Office PowerPoint</Application>
  <PresentationFormat>On-screen Show (4:3)</PresentationFormat>
  <Paragraphs>105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Rounded MT Bold</vt:lpstr>
      <vt:lpstr>Calibri</vt:lpstr>
      <vt:lpstr>Tahoma</vt:lpstr>
      <vt:lpstr>GaDOE-PowerPoint-Template</vt:lpstr>
      <vt:lpstr>CCRPI Overview and FAQs</vt:lpstr>
      <vt:lpstr>CCRPI Overview</vt:lpstr>
      <vt:lpstr>CCRPI Components</vt:lpstr>
      <vt:lpstr>CCRPI FAQs</vt:lpstr>
      <vt:lpstr>CCRPI Data Sources</vt:lpstr>
      <vt:lpstr>CCRPI FAQs</vt:lpstr>
      <vt:lpstr>CCRPI FAQs</vt:lpstr>
      <vt:lpstr>CCRPI FAQs</vt:lpstr>
      <vt:lpstr>CCRPI FAQs</vt:lpstr>
      <vt:lpstr>CCRPI FAQs</vt:lpstr>
      <vt:lpstr>2016 CCRPI Timeline</vt:lpstr>
      <vt:lpstr>CCRPI FAQs</vt:lpstr>
      <vt:lpstr>CCRPI FAQs</vt:lpstr>
      <vt:lpstr>CCRPI FAQs</vt:lpstr>
      <vt:lpstr>CCRPI FAQs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Melissa Fincher</cp:lastModifiedBy>
  <cp:revision>347</cp:revision>
  <cp:lastPrinted>2017-01-10T17:06:39Z</cp:lastPrinted>
  <dcterms:created xsi:type="dcterms:W3CDTF">2015-12-01T02:44:20Z</dcterms:created>
  <dcterms:modified xsi:type="dcterms:W3CDTF">2017-01-10T17:06:59Z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