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13"/>
  </p:notesMasterIdLst>
  <p:handoutMasterIdLst>
    <p:handoutMasterId r:id="rId114"/>
  </p:handoutMasterIdLst>
  <p:sldIdLst>
    <p:sldId id="451" r:id="rId5"/>
    <p:sldId id="634" r:id="rId6"/>
    <p:sldId id="792" r:id="rId7"/>
    <p:sldId id="858" r:id="rId8"/>
    <p:sldId id="856" r:id="rId9"/>
    <p:sldId id="819" r:id="rId10"/>
    <p:sldId id="857" r:id="rId11"/>
    <p:sldId id="799" r:id="rId12"/>
    <p:sldId id="266" r:id="rId13"/>
    <p:sldId id="270" r:id="rId14"/>
    <p:sldId id="832" r:id="rId15"/>
    <p:sldId id="839" r:id="rId16"/>
    <p:sldId id="840" r:id="rId17"/>
    <p:sldId id="869" r:id="rId18"/>
    <p:sldId id="794" r:id="rId19"/>
    <p:sldId id="795" r:id="rId20"/>
    <p:sldId id="850" r:id="rId21"/>
    <p:sldId id="796" r:id="rId22"/>
    <p:sldId id="843" r:id="rId23"/>
    <p:sldId id="870" r:id="rId24"/>
    <p:sldId id="829" r:id="rId25"/>
    <p:sldId id="828" r:id="rId26"/>
    <p:sldId id="859" r:id="rId27"/>
    <p:sldId id="860" r:id="rId28"/>
    <p:sldId id="861" r:id="rId29"/>
    <p:sldId id="845" r:id="rId30"/>
    <p:sldId id="639" r:id="rId31"/>
    <p:sldId id="836" r:id="rId32"/>
    <p:sldId id="329" r:id="rId33"/>
    <p:sldId id="800" r:id="rId34"/>
    <p:sldId id="802" r:id="rId35"/>
    <p:sldId id="838" r:id="rId36"/>
    <p:sldId id="275" r:id="rId37"/>
    <p:sldId id="308" r:id="rId38"/>
    <p:sldId id="867" r:id="rId39"/>
    <p:sldId id="798" r:id="rId40"/>
    <p:sldId id="805" r:id="rId41"/>
    <p:sldId id="806" r:id="rId42"/>
    <p:sldId id="863" r:id="rId43"/>
    <p:sldId id="808" r:id="rId44"/>
    <p:sldId id="809" r:id="rId45"/>
    <p:sldId id="810" r:id="rId46"/>
    <p:sldId id="811" r:id="rId47"/>
    <p:sldId id="812" r:id="rId48"/>
    <p:sldId id="813" r:id="rId49"/>
    <p:sldId id="814" r:id="rId50"/>
    <p:sldId id="816" r:id="rId51"/>
    <p:sldId id="842" r:id="rId52"/>
    <p:sldId id="831" r:id="rId53"/>
    <p:sldId id="791" r:id="rId54"/>
    <p:sldId id="506" r:id="rId55"/>
    <p:sldId id="855" r:id="rId56"/>
    <p:sldId id="771" r:id="rId57"/>
    <p:sldId id="834" r:id="rId58"/>
    <p:sldId id="547" r:id="rId59"/>
    <p:sldId id="263" r:id="rId60"/>
    <p:sldId id="862" r:id="rId61"/>
    <p:sldId id="516" r:id="rId62"/>
    <p:sldId id="844" r:id="rId63"/>
    <p:sldId id="847" r:id="rId64"/>
    <p:sldId id="708" r:id="rId65"/>
    <p:sldId id="522" r:id="rId66"/>
    <p:sldId id="495" r:id="rId67"/>
    <p:sldId id="550" r:id="rId68"/>
    <p:sldId id="705" r:id="rId69"/>
    <p:sldId id="496" r:id="rId70"/>
    <p:sldId id="503" r:id="rId71"/>
    <p:sldId id="504" r:id="rId72"/>
    <p:sldId id="549" r:id="rId73"/>
    <p:sldId id="640" r:id="rId74"/>
    <p:sldId id="531" r:id="rId75"/>
    <p:sldId id="854" r:id="rId76"/>
    <p:sldId id="696" r:id="rId77"/>
    <p:sldId id="697" r:id="rId78"/>
    <p:sldId id="663" r:id="rId79"/>
    <p:sldId id="278" r:id="rId80"/>
    <p:sldId id="865" r:id="rId81"/>
    <p:sldId id="285" r:id="rId82"/>
    <p:sldId id="551" r:id="rId83"/>
    <p:sldId id="694" r:id="rId84"/>
    <p:sldId id="679" r:id="rId85"/>
    <p:sldId id="533" r:id="rId86"/>
    <p:sldId id="534" r:id="rId87"/>
    <p:sldId id="538" r:id="rId88"/>
    <p:sldId id="539" r:id="rId89"/>
    <p:sldId id="540" r:id="rId90"/>
    <p:sldId id="541" r:id="rId91"/>
    <p:sldId id="542" r:id="rId92"/>
    <p:sldId id="544" r:id="rId93"/>
    <p:sldId id="545" r:id="rId94"/>
    <p:sldId id="546" r:id="rId95"/>
    <p:sldId id="338" r:id="rId96"/>
    <p:sldId id="317" r:id="rId97"/>
    <p:sldId id="684" r:id="rId98"/>
    <p:sldId id="690" r:id="rId99"/>
    <p:sldId id="691" r:id="rId100"/>
    <p:sldId id="715" r:id="rId101"/>
    <p:sldId id="716" r:id="rId102"/>
    <p:sldId id="846" r:id="rId103"/>
    <p:sldId id="851" r:id="rId104"/>
    <p:sldId id="604" r:id="rId105"/>
    <p:sldId id="627" r:id="rId106"/>
    <p:sldId id="629" r:id="rId107"/>
    <p:sldId id="360" r:id="rId108"/>
    <p:sldId id="770" r:id="rId109"/>
    <p:sldId id="866" r:id="rId110"/>
    <p:sldId id="557" r:id="rId111"/>
    <p:sldId id="868" r:id="rId1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 id="{127CD2BF-0900-4A25-85CD-CD80BBC1BC04}">
          <p14:sldIdLst>
            <p14:sldId id="451"/>
            <p14:sldId id="634"/>
            <p14:sldId id="792"/>
          </p14:sldIdLst>
        </p14:section>
        <p14:section name="TD" id="{1A0744A7-9532-4523-A71A-7CE950966A66}">
          <p14:sldIdLst>
            <p14:sldId id="858"/>
            <p14:sldId id="856"/>
            <p14:sldId id="819"/>
            <p14:sldId id="857"/>
            <p14:sldId id="799"/>
            <p14:sldId id="266"/>
            <p14:sldId id="270"/>
          </p14:sldIdLst>
        </p14:section>
        <p14:section name="Assessment Administration" id="{39656312-6A07-48F1-9F8B-A2E2781025F4}">
          <p14:sldIdLst>
            <p14:sldId id="832"/>
            <p14:sldId id="839"/>
            <p14:sldId id="840"/>
            <p14:sldId id="869"/>
            <p14:sldId id="794"/>
            <p14:sldId id="795"/>
            <p14:sldId id="850"/>
            <p14:sldId id="796"/>
            <p14:sldId id="843"/>
            <p14:sldId id="870"/>
            <p14:sldId id="829"/>
            <p14:sldId id="828"/>
            <p14:sldId id="859"/>
            <p14:sldId id="860"/>
            <p14:sldId id="861"/>
            <p14:sldId id="845"/>
            <p14:sldId id="639"/>
          </p14:sldIdLst>
        </p14:section>
        <p14:section name="Accommodations" id="{0B884EAB-5B23-4BD6-B556-6B5D3C2A1559}">
          <p14:sldIdLst>
            <p14:sldId id="836"/>
            <p14:sldId id="329"/>
            <p14:sldId id="800"/>
            <p14:sldId id="802"/>
            <p14:sldId id="838"/>
            <p14:sldId id="275"/>
            <p14:sldId id="308"/>
          </p14:sldIdLst>
        </p14:section>
        <p14:section name="Break" id="{22DEB3D1-44C5-4C39-9BD4-AC9C922179C9}">
          <p14:sldIdLst>
            <p14:sldId id="867"/>
          </p14:sldIdLst>
        </p14:section>
        <p14:section name="Test Security" id="{A523D7E5-D370-45F1-88E9-CC767B2B0884}">
          <p14:sldIdLst>
            <p14:sldId id="798"/>
            <p14:sldId id="805"/>
            <p14:sldId id="806"/>
            <p14:sldId id="863"/>
            <p14:sldId id="808"/>
            <p14:sldId id="809"/>
            <p14:sldId id="810"/>
            <p14:sldId id="811"/>
            <p14:sldId id="812"/>
            <p14:sldId id="813"/>
            <p14:sldId id="814"/>
            <p14:sldId id="816"/>
            <p14:sldId id="842"/>
          </p14:sldIdLst>
        </p14:section>
        <p14:section name="Assessment Overview" id="{76EBF012-D286-4015-9C2E-7230F77FD467}">
          <p14:sldIdLst>
            <p14:sldId id="831"/>
            <p14:sldId id="791"/>
            <p14:sldId id="506"/>
            <p14:sldId id="855"/>
            <p14:sldId id="771"/>
            <p14:sldId id="834"/>
            <p14:sldId id="547"/>
            <p14:sldId id="263"/>
            <p14:sldId id="862"/>
            <p14:sldId id="516"/>
            <p14:sldId id="844"/>
            <p14:sldId id="847"/>
            <p14:sldId id="708"/>
            <p14:sldId id="522"/>
            <p14:sldId id="495"/>
            <p14:sldId id="550"/>
            <p14:sldId id="705"/>
            <p14:sldId id="496"/>
            <p14:sldId id="503"/>
            <p14:sldId id="504"/>
            <p14:sldId id="549"/>
            <p14:sldId id="640"/>
            <p14:sldId id="531"/>
            <p14:sldId id="854"/>
            <p14:sldId id="696"/>
            <p14:sldId id="697"/>
            <p14:sldId id="663"/>
            <p14:sldId id="278"/>
            <p14:sldId id="865"/>
            <p14:sldId id="285"/>
            <p14:sldId id="551"/>
            <p14:sldId id="694"/>
            <p14:sldId id="679"/>
            <p14:sldId id="533"/>
            <p14:sldId id="534"/>
            <p14:sldId id="538"/>
            <p14:sldId id="539"/>
            <p14:sldId id="540"/>
            <p14:sldId id="541"/>
            <p14:sldId id="542"/>
            <p14:sldId id="544"/>
            <p14:sldId id="545"/>
            <p14:sldId id="546"/>
            <p14:sldId id="338"/>
            <p14:sldId id="317"/>
            <p14:sldId id="684"/>
            <p14:sldId id="690"/>
            <p14:sldId id="691"/>
            <p14:sldId id="715"/>
            <p14:sldId id="716"/>
            <p14:sldId id="846"/>
          </p14:sldIdLst>
        </p14:section>
        <p14:section name="Accountability" id="{01FF9AA4-8AA9-4C99-A5B6-2BABFCA0034C}">
          <p14:sldIdLst>
            <p14:sldId id="851"/>
            <p14:sldId id="604"/>
            <p14:sldId id="627"/>
            <p14:sldId id="629"/>
            <p14:sldId id="360"/>
          </p14:sldIdLst>
        </p14:section>
        <p14:section name="Contact Information" id="{8E1BD75C-64FF-46BC-9FEF-836C1752E3BC}">
          <p14:sldIdLst>
            <p14:sldId id="770"/>
            <p14:sldId id="866"/>
            <p14:sldId id="557"/>
            <p14:sldId id="8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Timberlake" initials="AT" lastIdx="14" clrIdx="0">
    <p:extLst/>
  </p:cmAuthor>
  <p:cmAuthor id="2" name="Jonathan Rollins" initials="JR" lastIdx="55" clrIdx="1">
    <p:extLst/>
  </p:cmAuthor>
  <p:cmAuthor id="3" name="Paula Swartzberg" initials="PS" lastIdx="47" clrIdx="2">
    <p:extLst/>
  </p:cmAuthor>
  <p:cmAuthor id="4" name="Sandy Greene" initials="SG" lastIdx="11" clrIdx="3">
    <p:extLst/>
  </p:cmAuthor>
  <p:cmAuthor id="5" name="Kelli Wright" initials="KW" lastIdx="5" clrIdx="4">
    <p:extLst>
      <p:ext uri="{19B8F6BF-5375-455C-9EA6-DF929625EA0E}">
        <p15:presenceInfo xmlns:p15="http://schemas.microsoft.com/office/powerpoint/2012/main" userId="S-1-5-21-4138756018-1546103158-1358996498-27035" providerId="AD"/>
      </p:ext>
    </p:extLst>
  </p:cmAuthor>
  <p:cmAuthor id="6" name="Jan Reyes" initials="JR" lastIdx="23" clrIdx="5">
    <p:extLst>
      <p:ext uri="{19B8F6BF-5375-455C-9EA6-DF929625EA0E}">
        <p15:presenceInfo xmlns:p15="http://schemas.microsoft.com/office/powerpoint/2012/main" userId="S-1-5-21-4138756018-1546103158-1358996498-28608" providerId="AD"/>
      </p:ext>
    </p:extLst>
  </p:cmAuthor>
  <p:cmAuthor id="7" name="Robert McLeod" initials="RM" lastIdx="2" clrIdx="6">
    <p:extLst>
      <p:ext uri="{19B8F6BF-5375-455C-9EA6-DF929625EA0E}">
        <p15:presenceInfo xmlns:p15="http://schemas.microsoft.com/office/powerpoint/2012/main" userId="S::robert.mcleod@doe.k12.ga.us::13caff03-e165-4729-a6f9-3dd5bf750ba9" providerId="AD"/>
      </p:ext>
    </p:extLst>
  </p:cmAuthor>
  <p:cmAuthor id="8" name="Missy Shealy" initials="MS" lastIdx="18" clrIdx="7">
    <p:extLst>
      <p:ext uri="{19B8F6BF-5375-455C-9EA6-DF929625EA0E}">
        <p15:presenceInfo xmlns:p15="http://schemas.microsoft.com/office/powerpoint/2012/main" userId="S::Missy.Shealy@doe.k12.ga.us::921a2060-1a52-4962-b77a-47179b23f210" providerId="AD"/>
      </p:ext>
    </p:extLst>
  </p:cmAuthor>
  <p:cmAuthor id="9" name="Kelli Wright" initials="KW [2]" lastIdx="3" clrIdx="8">
    <p:extLst>
      <p:ext uri="{19B8F6BF-5375-455C-9EA6-DF929625EA0E}">
        <p15:presenceInfo xmlns:p15="http://schemas.microsoft.com/office/powerpoint/2012/main" userId="S::Kelli.Wright@doe.k12.ga.us::446d16bc-ffe0-4e77-af96-f59bbb733300" providerId="AD"/>
      </p:ext>
    </p:extLst>
  </p:cmAuthor>
  <p:cmAuthor id="10" name="Sandra Greene" initials="SG" lastIdx="40" clrIdx="9">
    <p:extLst>
      <p:ext uri="{19B8F6BF-5375-455C-9EA6-DF929625EA0E}">
        <p15:presenceInfo xmlns:p15="http://schemas.microsoft.com/office/powerpoint/2012/main" userId="Sandra Greene" providerId="None"/>
      </p:ext>
    </p:extLst>
  </p:cmAuthor>
  <p:cmAuthor id="11" name="Joseph Blessing" initials="JB" lastIdx="35" clrIdx="10">
    <p:extLst>
      <p:ext uri="{19B8F6BF-5375-455C-9EA6-DF929625EA0E}">
        <p15:presenceInfo xmlns:p15="http://schemas.microsoft.com/office/powerpoint/2012/main" userId="Joseph Blessing" providerId="None"/>
      </p:ext>
    </p:extLst>
  </p:cmAuthor>
  <p:cmAuthor id="12" name="Taiesha Adams" initials="TA" lastIdx="1" clrIdx="11">
    <p:extLst>
      <p:ext uri="{19B8F6BF-5375-455C-9EA6-DF929625EA0E}">
        <p15:presenceInfo xmlns:p15="http://schemas.microsoft.com/office/powerpoint/2012/main" userId="S::taiesha.adams@doe.k12.ga.us::ae94274c-ed35-4513-8c58-b7969a202b54" providerId="AD"/>
      </p:ext>
    </p:extLst>
  </p:cmAuthor>
  <p:cmAuthor id="13" name="Taiesha Adams" initials="TA [2]" lastIdx="3" clrIdx="12">
    <p:extLst>
      <p:ext uri="{19B8F6BF-5375-455C-9EA6-DF929625EA0E}">
        <p15:presenceInfo xmlns:p15="http://schemas.microsoft.com/office/powerpoint/2012/main" userId="Taiesha Adam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6CAB43"/>
    <a:srgbClr val="F7971C"/>
    <a:srgbClr val="664288"/>
    <a:srgbClr val="FFDF01"/>
    <a:srgbClr val="50902D"/>
    <a:srgbClr val="F26400"/>
    <a:srgbClr val="66FF33"/>
    <a:srgbClr val="ACDB79"/>
    <a:srgbClr val="1AC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1380" y="60"/>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viewProps" Target="viewProps.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slide" Target="slides/slide106.xml"/><Relationship Id="rId115"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notesMaster" Target="notesMasters/notesMaster1.xml"/><Relationship Id="rId118"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handoutMaster" Target="handoutMasters/handoutMaster1.xml"/><Relationship Id="rId119"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ata5.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hyperlink" Target="https://www.drcedirect.com/all/eca-portal-ui/welcome/WIDA" TargetMode="External"/><Relationship Id="rId1" Type="http://schemas.openxmlformats.org/officeDocument/2006/relationships/hyperlink" Target="https://identity.wida.us/account/login?returnUrl=/connect/authorize/callback?client_id%3Dwidawebclient%26redirect_uri%3Dhttps://portal.wida.us/oidc%26response_mode%3Dform_post%26response_type%3Dcode%20id_token%26scope%3Dopenid%20profile%20email%20wida_idp%26state%3DOpenIdConnect.AuthenticationProperties%3DTbQFji1aHqSbcfd6-g39OnU2F9gLwrrCMnMh8szlIplR2mdWwuvH4NMhoiFTIvQrK_mllJIsIE67Kn1LZ4raXVABqbrH-H3CeScC6VKrSgZxkhepg8R17sw3BETuQGIUyWUVtZcgv_fpgdErNLPZM6by8NzbsYHSyr4JO3runlxMPxpYYZrDvS1gcGTH4v5Fwb0zG1MiBbpkXnvGuMWsmg%26nonce%3D636831778802475285.MDI5ZTJkZWItNDM3MC00YWY4LWIxNDYtYTdmMzMyZTA4M2RiYjYwMzBlMTYtMWU0Ny00NDFjLThmNjgtZDQyNTQ0ZTBjMzMw" TargetMode="External"/><Relationship Id="rId4" Type="http://schemas.openxmlformats.org/officeDocument/2006/relationships/hyperlink" Target="mailto:help@wida.us" TargetMode="External"/></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sv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svg"/><Relationship Id="rId4" Type="http://schemas.openxmlformats.org/officeDocument/2006/relationships/image" Target="../media/image20.svg"/><Relationship Id="rId9" Type="http://schemas.openxmlformats.org/officeDocument/2006/relationships/image" Target="../media/image25.png"/></Relationships>
</file>

<file path=ppt/diagrams/_rels/drawing5.xml.rels><?xml version="1.0" encoding="UTF-8" standalone="yes"?>
<Relationships xmlns="http://schemas.openxmlformats.org/package/2006/relationships"><Relationship Id="rId3" Type="http://schemas.openxmlformats.org/officeDocument/2006/relationships/hyperlink" Target="mailto:WIDA@datarecognitioncorp.com" TargetMode="External"/><Relationship Id="rId2" Type="http://schemas.openxmlformats.org/officeDocument/2006/relationships/hyperlink" Target="https://identity.wida.us/account/login?returnUrl=/connect/authorize/callback?client_id%3Dwidawebclient%26redirect_uri%3Dhttps://portal.wida.us/oidc%26response_mode%3Dform_post%26response_type%3Dcode%20id_token%26scope%3Dopenid%20profile%20email%20wida_idp%26state%3DOpenIdConnect.AuthenticationProperties%3DTbQFji1aHqSbcfd6-g39OnU2F9gLwrrCMnMh8szlIplR2mdWwuvH4NMhoiFTIvQrK_mllJIsIE67Kn1LZ4raXVABqbrH-H3CeScC6VKrSgZxkhepg8R17sw3BETuQGIUyWUVtZcgv_fpgdErNLPZM6by8NzbsYHSyr4JO3runlxMPxpYYZrDvS1gcGTH4v5Fwb0zG1MiBbpkXnvGuMWsmg%26nonce%3D636831778802475285.MDI5ZTJkZWItNDM3MC00YWY4LWIxNDYtYTdmMzMyZTA4M2RiYjYwMzBlMTYtMWU0Ny00NDFjLThmNjgtZDQyNTQ0ZTBjMzMw" TargetMode="External"/><Relationship Id="rId1" Type="http://schemas.openxmlformats.org/officeDocument/2006/relationships/hyperlink" Target="mailto:help@wida.us" TargetMode="External"/><Relationship Id="rId4" Type="http://schemas.openxmlformats.org/officeDocument/2006/relationships/hyperlink" Target="https://www.drcedirect.com/all/eca-portal-ui/welcome/WIDA"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FF9E0-ADC6-49E0-9ED0-E29889DB204C}" type="doc">
      <dgm:prSet loTypeId="urn:microsoft.com/office/officeart/2005/8/layout/orgChart1" loCatId="hierarchy" qsTypeId="urn:microsoft.com/office/officeart/2005/8/quickstyle/simple2" qsCatId="simple" csTypeId="urn:microsoft.com/office/officeart/2005/8/colors/accent1_3" csCatId="accent1" phldr="1"/>
      <dgm:spPr/>
      <dgm:t>
        <a:bodyPr/>
        <a:lstStyle/>
        <a:p>
          <a:endParaRPr lang="en-US"/>
        </a:p>
      </dgm:t>
    </dgm:pt>
    <dgm:pt modelId="{6EF73379-1670-48D4-B54F-673ADBD25AEC}">
      <dgm:prSet phldrT="[Text]" custT="1"/>
      <dgm:spPr/>
      <dgm:t>
        <a:bodyPr/>
        <a:lstStyle/>
        <a:p>
          <a:r>
            <a:rPr lang="en-US" sz="1800"/>
            <a:t>Superintendent to email Sandra Greene at</a:t>
          </a:r>
        </a:p>
        <a:p>
          <a:r>
            <a:rPr lang="en-US" sz="1800"/>
            <a:t>sgreene@doe.k12.ga.us</a:t>
          </a:r>
        </a:p>
      </dgm:t>
    </dgm:pt>
    <dgm:pt modelId="{F36B6B92-5229-4155-A3C1-804586709949}" type="parTrans" cxnId="{400068B0-EEC1-482F-A23C-4A510C81BD8E}">
      <dgm:prSet/>
      <dgm:spPr/>
      <dgm:t>
        <a:bodyPr/>
        <a:lstStyle/>
        <a:p>
          <a:endParaRPr lang="en-US"/>
        </a:p>
      </dgm:t>
    </dgm:pt>
    <dgm:pt modelId="{1931349E-CF24-4212-AD60-A4793CD2279C}" type="sibTrans" cxnId="{400068B0-EEC1-482F-A23C-4A510C81BD8E}">
      <dgm:prSet/>
      <dgm:spPr/>
      <dgm:t>
        <a:bodyPr/>
        <a:lstStyle/>
        <a:p>
          <a:endParaRPr lang="en-US"/>
        </a:p>
      </dgm:t>
    </dgm:pt>
    <dgm:pt modelId="{0DF436F5-E098-4F62-8F9C-1E078CE8C278}" type="asst">
      <dgm:prSet phldrT="[Text]"/>
      <dgm:spPr/>
      <dgm:t>
        <a:bodyPr/>
        <a:lstStyle/>
        <a:p>
          <a:r>
            <a:rPr lang="en-US"/>
            <a:t>Security Officer to assign Charter School Administrator role in the </a:t>
          </a:r>
          <a:r>
            <a:rPr lang="en-US" err="1"/>
            <a:t>MyGaDOE</a:t>
          </a:r>
          <a:r>
            <a:rPr lang="en-US"/>
            <a:t> portal</a:t>
          </a:r>
        </a:p>
      </dgm:t>
    </dgm:pt>
    <dgm:pt modelId="{E1961B22-929E-4099-9E96-CCF0D8C4F935}" type="parTrans" cxnId="{8427C890-E73F-4F8A-8349-FDD76CD1D51A}">
      <dgm:prSet/>
      <dgm:spPr/>
      <dgm:t>
        <a:bodyPr/>
        <a:lstStyle/>
        <a:p>
          <a:endParaRPr lang="en-US"/>
        </a:p>
      </dgm:t>
    </dgm:pt>
    <dgm:pt modelId="{28F631E8-652D-481A-9144-A34FBC91817C}" type="sibTrans" cxnId="{8427C890-E73F-4F8A-8349-FDD76CD1D51A}">
      <dgm:prSet/>
      <dgm:spPr/>
      <dgm:t>
        <a:bodyPr/>
        <a:lstStyle/>
        <a:p>
          <a:endParaRPr lang="en-US"/>
        </a:p>
      </dgm:t>
    </dgm:pt>
    <dgm:pt modelId="{72E0F164-71B1-45C7-B4A9-357B62BCE03F}">
      <dgm:prSet phldrT="[Text]" custT="1"/>
      <dgm:spPr/>
      <dgm:t>
        <a:bodyPr/>
        <a:lstStyle/>
        <a:p>
          <a:r>
            <a:rPr lang="en-US" sz="1200" dirty="0"/>
            <a:t>Milestones: </a:t>
          </a:r>
        </a:p>
        <a:p>
          <a:r>
            <a:rPr lang="en-US" sz="1200" dirty="0" err="1"/>
            <a:t>eDIRECT</a:t>
          </a:r>
          <a:r>
            <a:rPr lang="en-US" sz="1200" dirty="0"/>
            <a:t> account is created</a:t>
          </a:r>
        </a:p>
      </dgm:t>
    </dgm:pt>
    <dgm:pt modelId="{FFA62D70-7BDB-4B4C-B98C-0E9EF392C74B}" type="parTrans" cxnId="{739A52AD-0ED2-4B50-BF7E-0E9BFFA9CB0B}">
      <dgm:prSet/>
      <dgm:spPr/>
      <dgm:t>
        <a:bodyPr/>
        <a:lstStyle/>
        <a:p>
          <a:endParaRPr lang="en-US"/>
        </a:p>
      </dgm:t>
    </dgm:pt>
    <dgm:pt modelId="{BD88F859-7C47-4C27-B9AE-57E804D2FEBB}" type="sibTrans" cxnId="{739A52AD-0ED2-4B50-BF7E-0E9BFFA9CB0B}">
      <dgm:prSet/>
      <dgm:spPr/>
      <dgm:t>
        <a:bodyPr/>
        <a:lstStyle/>
        <a:p>
          <a:endParaRPr lang="en-US"/>
        </a:p>
      </dgm:t>
    </dgm:pt>
    <dgm:pt modelId="{A989F469-0127-40CD-A4EC-96E8E7E56702}">
      <dgm:prSet phldrT="[Text]" custT="1"/>
      <dgm:spPr/>
      <dgm:t>
        <a:bodyPr/>
        <a:lstStyle/>
        <a:p>
          <a:r>
            <a:rPr lang="en-US" sz="1200"/>
            <a:t>GKIDS:</a:t>
          </a:r>
        </a:p>
        <a:p>
          <a:r>
            <a:rPr lang="en-US" sz="1200"/>
            <a:t>Account is created</a:t>
          </a:r>
        </a:p>
      </dgm:t>
    </dgm:pt>
    <dgm:pt modelId="{374DDF8B-12AC-4203-8F50-4BE2C9AFC970}" type="parTrans" cxnId="{52402F75-B6AF-4612-B9FF-882F5A306465}">
      <dgm:prSet/>
      <dgm:spPr/>
      <dgm:t>
        <a:bodyPr/>
        <a:lstStyle/>
        <a:p>
          <a:endParaRPr lang="en-US"/>
        </a:p>
      </dgm:t>
    </dgm:pt>
    <dgm:pt modelId="{B39471A9-8332-47FC-ACCC-2B1B3B4D8BF6}" type="sibTrans" cxnId="{52402F75-B6AF-4612-B9FF-882F5A306465}">
      <dgm:prSet/>
      <dgm:spPr/>
      <dgm:t>
        <a:bodyPr/>
        <a:lstStyle/>
        <a:p>
          <a:endParaRPr lang="en-US"/>
        </a:p>
      </dgm:t>
    </dgm:pt>
    <dgm:pt modelId="{03E9F7BE-5E4E-4E18-A12A-437AB100C3A5}">
      <dgm:prSet phldrT="[Text]" custT="1"/>
      <dgm:spPr/>
      <dgm:t>
        <a:bodyPr/>
        <a:lstStyle/>
        <a:p>
          <a:r>
            <a:rPr lang="en-US" sz="1200"/>
            <a:t>ACCESS 2.0: Wida.us account is created</a:t>
          </a:r>
        </a:p>
        <a:p>
          <a:r>
            <a:rPr lang="en-US" sz="1200"/>
            <a:t>eDIRECT account is created</a:t>
          </a:r>
        </a:p>
      </dgm:t>
    </dgm:pt>
    <dgm:pt modelId="{92E38AB2-5021-456A-802C-B7CF8708B80B}" type="parTrans" cxnId="{AABC99E6-6E6F-46C0-9A68-D32F9A531166}">
      <dgm:prSet/>
      <dgm:spPr/>
      <dgm:t>
        <a:bodyPr/>
        <a:lstStyle/>
        <a:p>
          <a:endParaRPr lang="en-US"/>
        </a:p>
      </dgm:t>
    </dgm:pt>
    <dgm:pt modelId="{4C58A407-8B4F-43B4-809B-0FBB1ACDE109}" type="sibTrans" cxnId="{AABC99E6-6E6F-46C0-9A68-D32F9A531166}">
      <dgm:prSet/>
      <dgm:spPr/>
      <dgm:t>
        <a:bodyPr/>
        <a:lstStyle/>
        <a:p>
          <a:endParaRPr lang="en-US"/>
        </a:p>
      </dgm:t>
    </dgm:pt>
    <dgm:pt modelId="{F9A907FF-9BA4-47FE-9649-9643366B7AAC}">
      <dgm:prSet phldrT="[Text]" custT="1"/>
      <dgm:spPr/>
      <dgm:t>
        <a:bodyPr/>
        <a:lstStyle/>
        <a:p>
          <a:r>
            <a:rPr lang="en-US" sz="1200"/>
            <a:t>Emails are sent from testing division</a:t>
          </a:r>
        </a:p>
      </dgm:t>
    </dgm:pt>
    <dgm:pt modelId="{70D51BF7-DAC3-41D3-9BE6-FA58E9E3621C}" type="parTrans" cxnId="{40AB47AC-320D-4E49-8E38-37DD4AAAE291}">
      <dgm:prSet/>
      <dgm:spPr/>
      <dgm:t>
        <a:bodyPr/>
        <a:lstStyle/>
        <a:p>
          <a:endParaRPr lang="en-US"/>
        </a:p>
      </dgm:t>
    </dgm:pt>
    <dgm:pt modelId="{FDF34832-0787-4192-AE30-7F365473FC62}" type="sibTrans" cxnId="{40AB47AC-320D-4E49-8E38-37DD4AAAE291}">
      <dgm:prSet/>
      <dgm:spPr/>
      <dgm:t>
        <a:bodyPr/>
        <a:lstStyle/>
        <a:p>
          <a:endParaRPr lang="en-US"/>
        </a:p>
      </dgm:t>
    </dgm:pt>
    <dgm:pt modelId="{F1D30949-5BCD-4CDD-B0FA-BA0DB28F0E1D}">
      <dgm:prSet phldrT="[Text]" custT="1"/>
      <dgm:spPr/>
      <dgm:t>
        <a:bodyPr/>
        <a:lstStyle/>
        <a:p>
          <a:r>
            <a:rPr lang="en-US" sz="1200"/>
            <a:t>GAA 2.0: </a:t>
          </a:r>
          <a:r>
            <a:rPr lang="en-US" sz="1200" err="1"/>
            <a:t>Nextera</a:t>
          </a:r>
          <a:r>
            <a:rPr lang="en-US" sz="1200"/>
            <a:t> account is created</a:t>
          </a:r>
        </a:p>
        <a:p>
          <a:endParaRPr lang="en-US" sz="1200"/>
        </a:p>
      </dgm:t>
    </dgm:pt>
    <dgm:pt modelId="{7BB9637D-A10A-4A31-8B6C-C57B198E1B76}" type="parTrans" cxnId="{C9949C81-2F68-4C5D-BA6B-52E2308AC319}">
      <dgm:prSet/>
      <dgm:spPr/>
      <dgm:t>
        <a:bodyPr/>
        <a:lstStyle/>
        <a:p>
          <a:endParaRPr lang="en-US"/>
        </a:p>
      </dgm:t>
    </dgm:pt>
    <dgm:pt modelId="{DC6C615C-D497-44BD-A195-2375DF79B059}" type="sibTrans" cxnId="{C9949C81-2F68-4C5D-BA6B-52E2308AC319}">
      <dgm:prSet/>
      <dgm:spPr/>
      <dgm:t>
        <a:bodyPr/>
        <a:lstStyle/>
        <a:p>
          <a:endParaRPr lang="en-US"/>
        </a:p>
      </dgm:t>
    </dgm:pt>
    <dgm:pt modelId="{AF443372-F49D-40A1-9C84-6D676A340D16}" type="pres">
      <dgm:prSet presAssocID="{BA3FF9E0-ADC6-49E0-9ED0-E29889DB204C}" presName="hierChild1" presStyleCnt="0">
        <dgm:presLayoutVars>
          <dgm:orgChart val="1"/>
          <dgm:chPref val="1"/>
          <dgm:dir/>
          <dgm:animOne val="branch"/>
          <dgm:animLvl val="lvl"/>
          <dgm:resizeHandles/>
        </dgm:presLayoutVars>
      </dgm:prSet>
      <dgm:spPr/>
    </dgm:pt>
    <dgm:pt modelId="{02DCEEC0-B040-46C9-98A5-6E51932E263A}" type="pres">
      <dgm:prSet presAssocID="{6EF73379-1670-48D4-B54F-673ADBD25AEC}" presName="hierRoot1" presStyleCnt="0">
        <dgm:presLayoutVars>
          <dgm:hierBranch val="init"/>
        </dgm:presLayoutVars>
      </dgm:prSet>
      <dgm:spPr/>
    </dgm:pt>
    <dgm:pt modelId="{CCEECCA0-D96C-4B60-83AF-AFAC5192677B}" type="pres">
      <dgm:prSet presAssocID="{6EF73379-1670-48D4-B54F-673ADBD25AEC}" presName="rootComposite1" presStyleCnt="0"/>
      <dgm:spPr/>
    </dgm:pt>
    <dgm:pt modelId="{BA643EFB-3277-4711-A75C-7534D972F2CD}" type="pres">
      <dgm:prSet presAssocID="{6EF73379-1670-48D4-B54F-673ADBD25AEC}" presName="rootText1" presStyleLbl="node0" presStyleIdx="0" presStyleCnt="1" custScaleX="180729" custScaleY="143787" custLinFactNeighborX="463" custLinFactNeighborY="-68499">
        <dgm:presLayoutVars>
          <dgm:chPref val="3"/>
        </dgm:presLayoutVars>
      </dgm:prSet>
      <dgm:spPr/>
    </dgm:pt>
    <dgm:pt modelId="{95F25B53-A448-4148-85A9-0BAF2B3E585B}" type="pres">
      <dgm:prSet presAssocID="{6EF73379-1670-48D4-B54F-673ADBD25AEC}" presName="rootConnector1" presStyleLbl="node1" presStyleIdx="0" presStyleCnt="0"/>
      <dgm:spPr/>
    </dgm:pt>
    <dgm:pt modelId="{86A66DDB-8AD8-4751-9BBB-2ED868249BB1}" type="pres">
      <dgm:prSet presAssocID="{6EF73379-1670-48D4-B54F-673ADBD25AEC}" presName="hierChild2" presStyleCnt="0"/>
      <dgm:spPr/>
    </dgm:pt>
    <dgm:pt modelId="{B8B5C7D3-A106-4842-89B9-9A90E3F88828}" type="pres">
      <dgm:prSet presAssocID="{70D51BF7-DAC3-41D3-9BE6-FA58E9E3621C}" presName="Name37" presStyleLbl="parChTrans1D2" presStyleIdx="0" presStyleCnt="6"/>
      <dgm:spPr/>
    </dgm:pt>
    <dgm:pt modelId="{A3A03156-FBEC-403A-97D8-DE0876C7F2C3}" type="pres">
      <dgm:prSet presAssocID="{F9A907FF-9BA4-47FE-9649-9643366B7AAC}" presName="hierRoot2" presStyleCnt="0">
        <dgm:presLayoutVars>
          <dgm:hierBranch val="init"/>
        </dgm:presLayoutVars>
      </dgm:prSet>
      <dgm:spPr/>
    </dgm:pt>
    <dgm:pt modelId="{C94742F2-E45C-4A7F-B409-414B2A85F36A}" type="pres">
      <dgm:prSet presAssocID="{F9A907FF-9BA4-47FE-9649-9643366B7AAC}" presName="rootComposite" presStyleCnt="0"/>
      <dgm:spPr/>
    </dgm:pt>
    <dgm:pt modelId="{8E2DAFE4-6D7C-45B6-8493-D22B055BA96E}" type="pres">
      <dgm:prSet presAssocID="{F9A907FF-9BA4-47FE-9649-9643366B7AAC}" presName="rootText" presStyleLbl="node2" presStyleIdx="0" presStyleCnt="5">
        <dgm:presLayoutVars>
          <dgm:chPref val="3"/>
        </dgm:presLayoutVars>
      </dgm:prSet>
      <dgm:spPr/>
    </dgm:pt>
    <dgm:pt modelId="{359DB48B-36F6-43FC-BE90-A63CD4525830}" type="pres">
      <dgm:prSet presAssocID="{F9A907FF-9BA4-47FE-9649-9643366B7AAC}" presName="rootConnector" presStyleLbl="node2" presStyleIdx="0" presStyleCnt="5"/>
      <dgm:spPr/>
    </dgm:pt>
    <dgm:pt modelId="{83325ECD-6989-4099-8B73-65890D20F5F7}" type="pres">
      <dgm:prSet presAssocID="{F9A907FF-9BA4-47FE-9649-9643366B7AAC}" presName="hierChild4" presStyleCnt="0"/>
      <dgm:spPr/>
    </dgm:pt>
    <dgm:pt modelId="{70BB8059-2439-4C83-AC74-50E67FC68CC8}" type="pres">
      <dgm:prSet presAssocID="{F9A907FF-9BA4-47FE-9649-9643366B7AAC}" presName="hierChild5" presStyleCnt="0"/>
      <dgm:spPr/>
    </dgm:pt>
    <dgm:pt modelId="{F75A7337-4182-4398-8736-B0C9DAF32F48}" type="pres">
      <dgm:prSet presAssocID="{FFA62D70-7BDB-4B4C-B98C-0E9EF392C74B}" presName="Name37" presStyleLbl="parChTrans1D2" presStyleIdx="1" presStyleCnt="6"/>
      <dgm:spPr/>
    </dgm:pt>
    <dgm:pt modelId="{4F16E478-38BF-4361-9BB1-1E9907677C2F}" type="pres">
      <dgm:prSet presAssocID="{72E0F164-71B1-45C7-B4A9-357B62BCE03F}" presName="hierRoot2" presStyleCnt="0">
        <dgm:presLayoutVars>
          <dgm:hierBranch val="init"/>
        </dgm:presLayoutVars>
      </dgm:prSet>
      <dgm:spPr/>
    </dgm:pt>
    <dgm:pt modelId="{E072EE80-29CA-47A4-A292-54A0C4349077}" type="pres">
      <dgm:prSet presAssocID="{72E0F164-71B1-45C7-B4A9-357B62BCE03F}" presName="rootComposite" presStyleCnt="0"/>
      <dgm:spPr/>
    </dgm:pt>
    <dgm:pt modelId="{385360CD-643F-4069-B900-116DEB7C4BAF}" type="pres">
      <dgm:prSet presAssocID="{72E0F164-71B1-45C7-B4A9-357B62BCE03F}" presName="rootText" presStyleLbl="node2" presStyleIdx="1" presStyleCnt="5">
        <dgm:presLayoutVars>
          <dgm:chPref val="3"/>
        </dgm:presLayoutVars>
      </dgm:prSet>
      <dgm:spPr/>
    </dgm:pt>
    <dgm:pt modelId="{E4B88BEC-12D5-4D41-8997-07BE74BA0434}" type="pres">
      <dgm:prSet presAssocID="{72E0F164-71B1-45C7-B4A9-357B62BCE03F}" presName="rootConnector" presStyleLbl="node2" presStyleIdx="1" presStyleCnt="5"/>
      <dgm:spPr/>
    </dgm:pt>
    <dgm:pt modelId="{AA9DD28A-81DE-4331-82C7-F648D0E948D5}" type="pres">
      <dgm:prSet presAssocID="{72E0F164-71B1-45C7-B4A9-357B62BCE03F}" presName="hierChild4" presStyleCnt="0"/>
      <dgm:spPr/>
    </dgm:pt>
    <dgm:pt modelId="{C428024B-5637-490C-9ADF-429615FF4B40}" type="pres">
      <dgm:prSet presAssocID="{72E0F164-71B1-45C7-B4A9-357B62BCE03F}" presName="hierChild5" presStyleCnt="0"/>
      <dgm:spPr/>
    </dgm:pt>
    <dgm:pt modelId="{F921BF00-0C66-4A43-A669-34EF282B8075}" type="pres">
      <dgm:prSet presAssocID="{374DDF8B-12AC-4203-8F50-4BE2C9AFC970}" presName="Name37" presStyleLbl="parChTrans1D2" presStyleIdx="2" presStyleCnt="6"/>
      <dgm:spPr/>
    </dgm:pt>
    <dgm:pt modelId="{EE1CEBC1-ECA0-465F-AA2F-782577B8D759}" type="pres">
      <dgm:prSet presAssocID="{A989F469-0127-40CD-A4EC-96E8E7E56702}" presName="hierRoot2" presStyleCnt="0">
        <dgm:presLayoutVars>
          <dgm:hierBranch val="init"/>
        </dgm:presLayoutVars>
      </dgm:prSet>
      <dgm:spPr/>
    </dgm:pt>
    <dgm:pt modelId="{0494880A-2D7C-4EE5-8317-16FD7865BE26}" type="pres">
      <dgm:prSet presAssocID="{A989F469-0127-40CD-A4EC-96E8E7E56702}" presName="rootComposite" presStyleCnt="0"/>
      <dgm:spPr/>
    </dgm:pt>
    <dgm:pt modelId="{3061668A-CC35-4EC8-B311-6C4D51B0C745}" type="pres">
      <dgm:prSet presAssocID="{A989F469-0127-40CD-A4EC-96E8E7E56702}" presName="rootText" presStyleLbl="node2" presStyleIdx="2" presStyleCnt="5">
        <dgm:presLayoutVars>
          <dgm:chPref val="3"/>
        </dgm:presLayoutVars>
      </dgm:prSet>
      <dgm:spPr/>
    </dgm:pt>
    <dgm:pt modelId="{5A95A23D-F467-405E-BB78-7B905FEFA7B6}" type="pres">
      <dgm:prSet presAssocID="{A989F469-0127-40CD-A4EC-96E8E7E56702}" presName="rootConnector" presStyleLbl="node2" presStyleIdx="2" presStyleCnt="5"/>
      <dgm:spPr/>
    </dgm:pt>
    <dgm:pt modelId="{0E99111A-69D6-400F-A8B8-463A1623C204}" type="pres">
      <dgm:prSet presAssocID="{A989F469-0127-40CD-A4EC-96E8E7E56702}" presName="hierChild4" presStyleCnt="0"/>
      <dgm:spPr/>
    </dgm:pt>
    <dgm:pt modelId="{40AF9CF6-BAAE-4503-A6C2-7829E6723F06}" type="pres">
      <dgm:prSet presAssocID="{A989F469-0127-40CD-A4EC-96E8E7E56702}" presName="hierChild5" presStyleCnt="0"/>
      <dgm:spPr/>
    </dgm:pt>
    <dgm:pt modelId="{554DECC7-DC25-4228-A72F-A1DDB8121960}" type="pres">
      <dgm:prSet presAssocID="{92E38AB2-5021-456A-802C-B7CF8708B80B}" presName="Name37" presStyleLbl="parChTrans1D2" presStyleIdx="3" presStyleCnt="6"/>
      <dgm:spPr/>
    </dgm:pt>
    <dgm:pt modelId="{CA94D524-86BF-4620-BD2C-BB9D60485676}" type="pres">
      <dgm:prSet presAssocID="{03E9F7BE-5E4E-4E18-A12A-437AB100C3A5}" presName="hierRoot2" presStyleCnt="0">
        <dgm:presLayoutVars>
          <dgm:hierBranch val="init"/>
        </dgm:presLayoutVars>
      </dgm:prSet>
      <dgm:spPr/>
    </dgm:pt>
    <dgm:pt modelId="{5EAD1D04-9E3E-4DDE-A8E9-3FD1981C9D84}" type="pres">
      <dgm:prSet presAssocID="{03E9F7BE-5E4E-4E18-A12A-437AB100C3A5}" presName="rootComposite" presStyleCnt="0"/>
      <dgm:spPr/>
    </dgm:pt>
    <dgm:pt modelId="{F355D375-ED06-4D9D-995E-D8F2186890C9}" type="pres">
      <dgm:prSet presAssocID="{03E9F7BE-5E4E-4E18-A12A-437AB100C3A5}" presName="rootText" presStyleLbl="node2" presStyleIdx="3" presStyleCnt="5" custScaleY="114458">
        <dgm:presLayoutVars>
          <dgm:chPref val="3"/>
        </dgm:presLayoutVars>
      </dgm:prSet>
      <dgm:spPr/>
    </dgm:pt>
    <dgm:pt modelId="{74BB6503-1694-45A2-B797-E2ACAE2C821A}" type="pres">
      <dgm:prSet presAssocID="{03E9F7BE-5E4E-4E18-A12A-437AB100C3A5}" presName="rootConnector" presStyleLbl="node2" presStyleIdx="3" presStyleCnt="5"/>
      <dgm:spPr/>
    </dgm:pt>
    <dgm:pt modelId="{ED546DAD-FCF3-4396-850A-D33AEC4A9468}" type="pres">
      <dgm:prSet presAssocID="{03E9F7BE-5E4E-4E18-A12A-437AB100C3A5}" presName="hierChild4" presStyleCnt="0"/>
      <dgm:spPr/>
    </dgm:pt>
    <dgm:pt modelId="{0D64A70B-B57F-4128-B09E-A0F64B70D16B}" type="pres">
      <dgm:prSet presAssocID="{03E9F7BE-5E4E-4E18-A12A-437AB100C3A5}" presName="hierChild5" presStyleCnt="0"/>
      <dgm:spPr/>
    </dgm:pt>
    <dgm:pt modelId="{BF3E38A3-9C53-41F0-8E1B-43E6A70D5B2B}" type="pres">
      <dgm:prSet presAssocID="{7BB9637D-A10A-4A31-8B6C-C57B198E1B76}" presName="Name37" presStyleLbl="parChTrans1D2" presStyleIdx="4" presStyleCnt="6"/>
      <dgm:spPr/>
    </dgm:pt>
    <dgm:pt modelId="{846D1AC9-3F69-48D0-93C0-EEA43AD85689}" type="pres">
      <dgm:prSet presAssocID="{F1D30949-5BCD-4CDD-B0FA-BA0DB28F0E1D}" presName="hierRoot2" presStyleCnt="0">
        <dgm:presLayoutVars>
          <dgm:hierBranch val="init"/>
        </dgm:presLayoutVars>
      </dgm:prSet>
      <dgm:spPr/>
    </dgm:pt>
    <dgm:pt modelId="{071AF085-E6FE-4646-9B0E-1959423B10F0}" type="pres">
      <dgm:prSet presAssocID="{F1D30949-5BCD-4CDD-B0FA-BA0DB28F0E1D}" presName="rootComposite" presStyleCnt="0"/>
      <dgm:spPr/>
    </dgm:pt>
    <dgm:pt modelId="{DF41416A-8F95-4C05-A63D-10FFC622CFED}" type="pres">
      <dgm:prSet presAssocID="{F1D30949-5BCD-4CDD-B0FA-BA0DB28F0E1D}" presName="rootText" presStyleLbl="node2" presStyleIdx="4" presStyleCnt="5">
        <dgm:presLayoutVars>
          <dgm:chPref val="3"/>
        </dgm:presLayoutVars>
      </dgm:prSet>
      <dgm:spPr/>
    </dgm:pt>
    <dgm:pt modelId="{5BF4C0F8-AAEA-4ECB-9BCE-243703CCBCFC}" type="pres">
      <dgm:prSet presAssocID="{F1D30949-5BCD-4CDD-B0FA-BA0DB28F0E1D}" presName="rootConnector" presStyleLbl="node2" presStyleIdx="4" presStyleCnt="5"/>
      <dgm:spPr/>
    </dgm:pt>
    <dgm:pt modelId="{5F920F31-2D2E-4F77-9A5E-220C84C9D7AE}" type="pres">
      <dgm:prSet presAssocID="{F1D30949-5BCD-4CDD-B0FA-BA0DB28F0E1D}" presName="hierChild4" presStyleCnt="0"/>
      <dgm:spPr/>
    </dgm:pt>
    <dgm:pt modelId="{EC31FC80-FF24-4505-A562-A98DE24C3B4F}" type="pres">
      <dgm:prSet presAssocID="{F1D30949-5BCD-4CDD-B0FA-BA0DB28F0E1D}" presName="hierChild5" presStyleCnt="0"/>
      <dgm:spPr/>
    </dgm:pt>
    <dgm:pt modelId="{352F0BEF-17CD-48CC-A84F-D2E1252C3FFE}" type="pres">
      <dgm:prSet presAssocID="{6EF73379-1670-48D4-B54F-673ADBD25AEC}" presName="hierChild3" presStyleCnt="0"/>
      <dgm:spPr/>
    </dgm:pt>
    <dgm:pt modelId="{FD571DD4-010B-4F72-B7D3-A268A8F65BF3}" type="pres">
      <dgm:prSet presAssocID="{E1961B22-929E-4099-9E96-CCF0D8C4F935}" presName="Name111" presStyleLbl="parChTrans1D2" presStyleIdx="5" presStyleCnt="6"/>
      <dgm:spPr/>
    </dgm:pt>
    <dgm:pt modelId="{86CC6167-6FF4-483E-BD5C-B82434C3B18C}" type="pres">
      <dgm:prSet presAssocID="{0DF436F5-E098-4F62-8F9C-1E078CE8C278}" presName="hierRoot3" presStyleCnt="0">
        <dgm:presLayoutVars>
          <dgm:hierBranch val="init"/>
        </dgm:presLayoutVars>
      </dgm:prSet>
      <dgm:spPr/>
    </dgm:pt>
    <dgm:pt modelId="{658692F7-1375-4DE3-8F24-A0D9D2E0DC4A}" type="pres">
      <dgm:prSet presAssocID="{0DF436F5-E098-4F62-8F9C-1E078CE8C278}" presName="rootComposite3" presStyleCnt="0"/>
      <dgm:spPr/>
    </dgm:pt>
    <dgm:pt modelId="{CEEACC1D-DD2D-4350-94DD-9C542011DD84}" type="pres">
      <dgm:prSet presAssocID="{0DF436F5-E098-4F62-8F9C-1E078CE8C278}" presName="rootText3" presStyleLbl="asst1" presStyleIdx="0" presStyleCnt="1" custLinFactNeighborX="-55948" custLinFactNeighborY="-44297">
        <dgm:presLayoutVars>
          <dgm:chPref val="3"/>
        </dgm:presLayoutVars>
      </dgm:prSet>
      <dgm:spPr/>
    </dgm:pt>
    <dgm:pt modelId="{6FCB5971-111B-4C89-A630-4BD3DE3AA228}" type="pres">
      <dgm:prSet presAssocID="{0DF436F5-E098-4F62-8F9C-1E078CE8C278}" presName="rootConnector3" presStyleLbl="asst1" presStyleIdx="0" presStyleCnt="1"/>
      <dgm:spPr/>
    </dgm:pt>
    <dgm:pt modelId="{5B21D61D-C845-498F-9F7C-1E8CFD81D491}" type="pres">
      <dgm:prSet presAssocID="{0DF436F5-E098-4F62-8F9C-1E078CE8C278}" presName="hierChild6" presStyleCnt="0"/>
      <dgm:spPr/>
    </dgm:pt>
    <dgm:pt modelId="{83F1DED3-FC26-4D49-A444-C804388E7B3B}" type="pres">
      <dgm:prSet presAssocID="{0DF436F5-E098-4F62-8F9C-1E078CE8C278}" presName="hierChild7" presStyleCnt="0"/>
      <dgm:spPr/>
    </dgm:pt>
  </dgm:ptLst>
  <dgm:cxnLst>
    <dgm:cxn modelId="{17A4FB24-A34F-4C16-8314-BB785657ADFA}" type="presOf" srcId="{72E0F164-71B1-45C7-B4A9-357B62BCE03F}" destId="{E4B88BEC-12D5-4D41-8997-07BE74BA0434}" srcOrd="1" destOrd="0" presId="urn:microsoft.com/office/officeart/2005/8/layout/orgChart1"/>
    <dgm:cxn modelId="{5AB1D029-0101-4CB5-B0CF-8BE9FFD77536}" type="presOf" srcId="{F1D30949-5BCD-4CDD-B0FA-BA0DB28F0E1D}" destId="{DF41416A-8F95-4C05-A63D-10FFC622CFED}" srcOrd="0" destOrd="0" presId="urn:microsoft.com/office/officeart/2005/8/layout/orgChart1"/>
    <dgm:cxn modelId="{C8D4A43A-8890-4225-B827-F5D69D5CFE9F}" type="presOf" srcId="{92E38AB2-5021-456A-802C-B7CF8708B80B}" destId="{554DECC7-DC25-4228-A72F-A1DDB8121960}" srcOrd="0" destOrd="0" presId="urn:microsoft.com/office/officeart/2005/8/layout/orgChart1"/>
    <dgm:cxn modelId="{0644D742-3151-4008-8596-12F829A1110C}" type="presOf" srcId="{03E9F7BE-5E4E-4E18-A12A-437AB100C3A5}" destId="{74BB6503-1694-45A2-B797-E2ACAE2C821A}" srcOrd="1" destOrd="0" presId="urn:microsoft.com/office/officeart/2005/8/layout/orgChart1"/>
    <dgm:cxn modelId="{1301F067-EEA0-4A57-A91E-DD9BD775564B}" type="presOf" srcId="{03E9F7BE-5E4E-4E18-A12A-437AB100C3A5}" destId="{F355D375-ED06-4D9D-995E-D8F2186890C9}" srcOrd="0" destOrd="0" presId="urn:microsoft.com/office/officeart/2005/8/layout/orgChart1"/>
    <dgm:cxn modelId="{A5BB746E-FC42-4C17-9C5F-44ADD071206A}" type="presOf" srcId="{0DF436F5-E098-4F62-8F9C-1E078CE8C278}" destId="{6FCB5971-111B-4C89-A630-4BD3DE3AA228}" srcOrd="1" destOrd="0" presId="urn:microsoft.com/office/officeart/2005/8/layout/orgChart1"/>
    <dgm:cxn modelId="{52402F75-B6AF-4612-B9FF-882F5A306465}" srcId="{6EF73379-1670-48D4-B54F-673ADBD25AEC}" destId="{A989F469-0127-40CD-A4EC-96E8E7E56702}" srcOrd="3" destOrd="0" parTransId="{374DDF8B-12AC-4203-8F50-4BE2C9AFC970}" sibTransId="{B39471A9-8332-47FC-ACCC-2B1B3B4D8BF6}"/>
    <dgm:cxn modelId="{E46F6F77-D4CD-4A65-A555-C84BD60E56F1}" type="presOf" srcId="{F9A907FF-9BA4-47FE-9649-9643366B7AAC}" destId="{359DB48B-36F6-43FC-BE90-A63CD4525830}" srcOrd="1" destOrd="0" presId="urn:microsoft.com/office/officeart/2005/8/layout/orgChart1"/>
    <dgm:cxn modelId="{A98F9A81-9640-470B-B0F7-A446180F69DF}" type="presOf" srcId="{FFA62D70-7BDB-4B4C-B98C-0E9EF392C74B}" destId="{F75A7337-4182-4398-8736-B0C9DAF32F48}" srcOrd="0" destOrd="0" presId="urn:microsoft.com/office/officeart/2005/8/layout/orgChart1"/>
    <dgm:cxn modelId="{C9949C81-2F68-4C5D-BA6B-52E2308AC319}" srcId="{6EF73379-1670-48D4-B54F-673ADBD25AEC}" destId="{F1D30949-5BCD-4CDD-B0FA-BA0DB28F0E1D}" srcOrd="5" destOrd="0" parTransId="{7BB9637D-A10A-4A31-8B6C-C57B198E1B76}" sibTransId="{DC6C615C-D497-44BD-A195-2375DF79B059}"/>
    <dgm:cxn modelId="{9434CA8B-1C96-42D6-9AB5-F3C5FF877F60}" type="presOf" srcId="{6EF73379-1670-48D4-B54F-673ADBD25AEC}" destId="{BA643EFB-3277-4711-A75C-7534D972F2CD}" srcOrd="0" destOrd="0" presId="urn:microsoft.com/office/officeart/2005/8/layout/orgChart1"/>
    <dgm:cxn modelId="{8427C890-E73F-4F8A-8349-FDD76CD1D51A}" srcId="{6EF73379-1670-48D4-B54F-673ADBD25AEC}" destId="{0DF436F5-E098-4F62-8F9C-1E078CE8C278}" srcOrd="0" destOrd="0" parTransId="{E1961B22-929E-4099-9E96-CCF0D8C4F935}" sibTransId="{28F631E8-652D-481A-9144-A34FBC91817C}"/>
    <dgm:cxn modelId="{093414A6-8228-44EF-8395-115678A85F27}" type="presOf" srcId="{A989F469-0127-40CD-A4EC-96E8E7E56702}" destId="{3061668A-CC35-4EC8-B311-6C4D51B0C745}" srcOrd="0" destOrd="0" presId="urn:microsoft.com/office/officeart/2005/8/layout/orgChart1"/>
    <dgm:cxn modelId="{149788A7-5F24-4099-A8F0-1EC3265128F2}" type="presOf" srcId="{70D51BF7-DAC3-41D3-9BE6-FA58E9E3621C}" destId="{B8B5C7D3-A106-4842-89B9-9A90E3F88828}" srcOrd="0" destOrd="0" presId="urn:microsoft.com/office/officeart/2005/8/layout/orgChart1"/>
    <dgm:cxn modelId="{5C5ED8AA-23A0-4411-B9E2-77DDD32B4877}" type="presOf" srcId="{BA3FF9E0-ADC6-49E0-9ED0-E29889DB204C}" destId="{AF443372-F49D-40A1-9C84-6D676A340D16}" srcOrd="0" destOrd="0" presId="urn:microsoft.com/office/officeart/2005/8/layout/orgChart1"/>
    <dgm:cxn modelId="{40AB47AC-320D-4E49-8E38-37DD4AAAE291}" srcId="{6EF73379-1670-48D4-B54F-673ADBD25AEC}" destId="{F9A907FF-9BA4-47FE-9649-9643366B7AAC}" srcOrd="1" destOrd="0" parTransId="{70D51BF7-DAC3-41D3-9BE6-FA58E9E3621C}" sibTransId="{FDF34832-0787-4192-AE30-7F365473FC62}"/>
    <dgm:cxn modelId="{739A52AD-0ED2-4B50-BF7E-0E9BFFA9CB0B}" srcId="{6EF73379-1670-48D4-B54F-673ADBD25AEC}" destId="{72E0F164-71B1-45C7-B4A9-357B62BCE03F}" srcOrd="2" destOrd="0" parTransId="{FFA62D70-7BDB-4B4C-B98C-0E9EF392C74B}" sibTransId="{BD88F859-7C47-4C27-B9AE-57E804D2FEBB}"/>
    <dgm:cxn modelId="{400068B0-EEC1-482F-A23C-4A510C81BD8E}" srcId="{BA3FF9E0-ADC6-49E0-9ED0-E29889DB204C}" destId="{6EF73379-1670-48D4-B54F-673ADBD25AEC}" srcOrd="0" destOrd="0" parTransId="{F36B6B92-5229-4155-A3C1-804586709949}" sibTransId="{1931349E-CF24-4212-AD60-A4793CD2279C}"/>
    <dgm:cxn modelId="{E8C365B2-0119-43FC-A65B-45E48FE53868}" type="presOf" srcId="{0DF436F5-E098-4F62-8F9C-1E078CE8C278}" destId="{CEEACC1D-DD2D-4350-94DD-9C542011DD84}" srcOrd="0" destOrd="0" presId="urn:microsoft.com/office/officeart/2005/8/layout/orgChart1"/>
    <dgm:cxn modelId="{907C36B3-9077-437B-A827-56185488C9F0}" type="presOf" srcId="{7BB9637D-A10A-4A31-8B6C-C57B198E1B76}" destId="{BF3E38A3-9C53-41F0-8E1B-43E6A70D5B2B}" srcOrd="0" destOrd="0" presId="urn:microsoft.com/office/officeart/2005/8/layout/orgChart1"/>
    <dgm:cxn modelId="{9C9E7CC4-49DC-41A9-A82D-C3F762C528AA}" type="presOf" srcId="{E1961B22-929E-4099-9E96-CCF0D8C4F935}" destId="{FD571DD4-010B-4F72-B7D3-A268A8F65BF3}" srcOrd="0" destOrd="0" presId="urn:microsoft.com/office/officeart/2005/8/layout/orgChart1"/>
    <dgm:cxn modelId="{C42E8AC8-AAE3-4B7C-8AA5-D2389B35C882}" type="presOf" srcId="{374DDF8B-12AC-4203-8F50-4BE2C9AFC970}" destId="{F921BF00-0C66-4A43-A669-34EF282B8075}" srcOrd="0" destOrd="0" presId="urn:microsoft.com/office/officeart/2005/8/layout/orgChart1"/>
    <dgm:cxn modelId="{2F13A8CE-3DB7-4CC8-ADE0-7613FB8C3ED4}" type="presOf" srcId="{72E0F164-71B1-45C7-B4A9-357B62BCE03F}" destId="{385360CD-643F-4069-B900-116DEB7C4BAF}" srcOrd="0" destOrd="0" presId="urn:microsoft.com/office/officeart/2005/8/layout/orgChart1"/>
    <dgm:cxn modelId="{34BD87D2-313B-43C9-BA95-0728B4CC28E1}" type="presOf" srcId="{6EF73379-1670-48D4-B54F-673ADBD25AEC}" destId="{95F25B53-A448-4148-85A9-0BAF2B3E585B}" srcOrd="1" destOrd="0" presId="urn:microsoft.com/office/officeart/2005/8/layout/orgChart1"/>
    <dgm:cxn modelId="{3FAD98E4-B6E5-44FE-9CB9-B4E222A0F4C8}" type="presOf" srcId="{F1D30949-5BCD-4CDD-B0FA-BA0DB28F0E1D}" destId="{5BF4C0F8-AAEA-4ECB-9BCE-243703CCBCFC}" srcOrd="1" destOrd="0" presId="urn:microsoft.com/office/officeart/2005/8/layout/orgChart1"/>
    <dgm:cxn modelId="{AABC99E6-6E6F-46C0-9A68-D32F9A531166}" srcId="{6EF73379-1670-48D4-B54F-673ADBD25AEC}" destId="{03E9F7BE-5E4E-4E18-A12A-437AB100C3A5}" srcOrd="4" destOrd="0" parTransId="{92E38AB2-5021-456A-802C-B7CF8708B80B}" sibTransId="{4C58A407-8B4F-43B4-809B-0FBB1ACDE109}"/>
    <dgm:cxn modelId="{774A54EB-B20E-4808-AB75-38792AD1F422}" type="presOf" srcId="{F9A907FF-9BA4-47FE-9649-9643366B7AAC}" destId="{8E2DAFE4-6D7C-45B6-8493-D22B055BA96E}" srcOrd="0" destOrd="0" presId="urn:microsoft.com/office/officeart/2005/8/layout/orgChart1"/>
    <dgm:cxn modelId="{C0E9F8FC-B7AE-4A04-B48D-4833B36C2497}" type="presOf" srcId="{A989F469-0127-40CD-A4EC-96E8E7E56702}" destId="{5A95A23D-F467-405E-BB78-7B905FEFA7B6}" srcOrd="1" destOrd="0" presId="urn:microsoft.com/office/officeart/2005/8/layout/orgChart1"/>
    <dgm:cxn modelId="{38504C26-B8CB-4F95-A9C4-7DB0616E68B8}" type="presParOf" srcId="{AF443372-F49D-40A1-9C84-6D676A340D16}" destId="{02DCEEC0-B040-46C9-98A5-6E51932E263A}" srcOrd="0" destOrd="0" presId="urn:microsoft.com/office/officeart/2005/8/layout/orgChart1"/>
    <dgm:cxn modelId="{A8189A2D-4609-430E-ABFD-006EBF267643}" type="presParOf" srcId="{02DCEEC0-B040-46C9-98A5-6E51932E263A}" destId="{CCEECCA0-D96C-4B60-83AF-AFAC5192677B}" srcOrd="0" destOrd="0" presId="urn:microsoft.com/office/officeart/2005/8/layout/orgChart1"/>
    <dgm:cxn modelId="{6D1A0111-82F7-4F3E-B2B4-E71F77DD3E4F}" type="presParOf" srcId="{CCEECCA0-D96C-4B60-83AF-AFAC5192677B}" destId="{BA643EFB-3277-4711-A75C-7534D972F2CD}" srcOrd="0" destOrd="0" presId="urn:microsoft.com/office/officeart/2005/8/layout/orgChart1"/>
    <dgm:cxn modelId="{D265CBAF-0441-44AB-9532-49515DE0EE6C}" type="presParOf" srcId="{CCEECCA0-D96C-4B60-83AF-AFAC5192677B}" destId="{95F25B53-A448-4148-85A9-0BAF2B3E585B}" srcOrd="1" destOrd="0" presId="urn:microsoft.com/office/officeart/2005/8/layout/orgChart1"/>
    <dgm:cxn modelId="{4F0B279E-C05B-437B-B4C3-0483B279E5A0}" type="presParOf" srcId="{02DCEEC0-B040-46C9-98A5-6E51932E263A}" destId="{86A66DDB-8AD8-4751-9BBB-2ED868249BB1}" srcOrd="1" destOrd="0" presId="urn:microsoft.com/office/officeart/2005/8/layout/orgChart1"/>
    <dgm:cxn modelId="{67A0E914-6527-413C-A46E-8D9342278262}" type="presParOf" srcId="{86A66DDB-8AD8-4751-9BBB-2ED868249BB1}" destId="{B8B5C7D3-A106-4842-89B9-9A90E3F88828}" srcOrd="0" destOrd="0" presId="urn:microsoft.com/office/officeart/2005/8/layout/orgChart1"/>
    <dgm:cxn modelId="{DA8E74BA-B162-46FD-994D-8C4D633C053B}" type="presParOf" srcId="{86A66DDB-8AD8-4751-9BBB-2ED868249BB1}" destId="{A3A03156-FBEC-403A-97D8-DE0876C7F2C3}" srcOrd="1" destOrd="0" presId="urn:microsoft.com/office/officeart/2005/8/layout/orgChart1"/>
    <dgm:cxn modelId="{61E0649B-A18E-4DDD-8A05-B7817A3560C7}" type="presParOf" srcId="{A3A03156-FBEC-403A-97D8-DE0876C7F2C3}" destId="{C94742F2-E45C-4A7F-B409-414B2A85F36A}" srcOrd="0" destOrd="0" presId="urn:microsoft.com/office/officeart/2005/8/layout/orgChart1"/>
    <dgm:cxn modelId="{0C783072-36C1-4967-9369-E91019127DDB}" type="presParOf" srcId="{C94742F2-E45C-4A7F-B409-414B2A85F36A}" destId="{8E2DAFE4-6D7C-45B6-8493-D22B055BA96E}" srcOrd="0" destOrd="0" presId="urn:microsoft.com/office/officeart/2005/8/layout/orgChart1"/>
    <dgm:cxn modelId="{B6C8D0F9-480E-4D0C-A973-9C7B734D938D}" type="presParOf" srcId="{C94742F2-E45C-4A7F-B409-414B2A85F36A}" destId="{359DB48B-36F6-43FC-BE90-A63CD4525830}" srcOrd="1" destOrd="0" presId="urn:microsoft.com/office/officeart/2005/8/layout/orgChart1"/>
    <dgm:cxn modelId="{962B19B5-1B85-41BF-B2F6-F689DEB918F6}" type="presParOf" srcId="{A3A03156-FBEC-403A-97D8-DE0876C7F2C3}" destId="{83325ECD-6989-4099-8B73-65890D20F5F7}" srcOrd="1" destOrd="0" presId="urn:microsoft.com/office/officeart/2005/8/layout/orgChart1"/>
    <dgm:cxn modelId="{4D1FAC65-BE80-40C7-87EF-C9D3B83EFA7E}" type="presParOf" srcId="{A3A03156-FBEC-403A-97D8-DE0876C7F2C3}" destId="{70BB8059-2439-4C83-AC74-50E67FC68CC8}" srcOrd="2" destOrd="0" presId="urn:microsoft.com/office/officeart/2005/8/layout/orgChart1"/>
    <dgm:cxn modelId="{A430A405-146D-40E1-9D49-A3BD2F660795}" type="presParOf" srcId="{86A66DDB-8AD8-4751-9BBB-2ED868249BB1}" destId="{F75A7337-4182-4398-8736-B0C9DAF32F48}" srcOrd="2" destOrd="0" presId="urn:microsoft.com/office/officeart/2005/8/layout/orgChart1"/>
    <dgm:cxn modelId="{BBD5A02D-D598-448D-B82C-FF24D41751B2}" type="presParOf" srcId="{86A66DDB-8AD8-4751-9BBB-2ED868249BB1}" destId="{4F16E478-38BF-4361-9BB1-1E9907677C2F}" srcOrd="3" destOrd="0" presId="urn:microsoft.com/office/officeart/2005/8/layout/orgChart1"/>
    <dgm:cxn modelId="{2790AC33-8E78-491F-8BC3-6E511F6E269E}" type="presParOf" srcId="{4F16E478-38BF-4361-9BB1-1E9907677C2F}" destId="{E072EE80-29CA-47A4-A292-54A0C4349077}" srcOrd="0" destOrd="0" presId="urn:microsoft.com/office/officeart/2005/8/layout/orgChart1"/>
    <dgm:cxn modelId="{90F02F01-B6C9-457F-B492-519F01D3B5A9}" type="presParOf" srcId="{E072EE80-29CA-47A4-A292-54A0C4349077}" destId="{385360CD-643F-4069-B900-116DEB7C4BAF}" srcOrd="0" destOrd="0" presId="urn:microsoft.com/office/officeart/2005/8/layout/orgChart1"/>
    <dgm:cxn modelId="{3A33F76B-60AA-4F17-B1C1-FE5C99EBDE97}" type="presParOf" srcId="{E072EE80-29CA-47A4-A292-54A0C4349077}" destId="{E4B88BEC-12D5-4D41-8997-07BE74BA0434}" srcOrd="1" destOrd="0" presId="urn:microsoft.com/office/officeart/2005/8/layout/orgChart1"/>
    <dgm:cxn modelId="{0218FAEC-8314-456C-A197-1B82DD2FC499}" type="presParOf" srcId="{4F16E478-38BF-4361-9BB1-1E9907677C2F}" destId="{AA9DD28A-81DE-4331-82C7-F648D0E948D5}" srcOrd="1" destOrd="0" presId="urn:microsoft.com/office/officeart/2005/8/layout/orgChart1"/>
    <dgm:cxn modelId="{7CC4C735-179F-451D-8509-1D431C969087}" type="presParOf" srcId="{4F16E478-38BF-4361-9BB1-1E9907677C2F}" destId="{C428024B-5637-490C-9ADF-429615FF4B40}" srcOrd="2" destOrd="0" presId="urn:microsoft.com/office/officeart/2005/8/layout/orgChart1"/>
    <dgm:cxn modelId="{AFA209AD-BFA5-470D-8B97-7A12D36FA897}" type="presParOf" srcId="{86A66DDB-8AD8-4751-9BBB-2ED868249BB1}" destId="{F921BF00-0C66-4A43-A669-34EF282B8075}" srcOrd="4" destOrd="0" presId="urn:microsoft.com/office/officeart/2005/8/layout/orgChart1"/>
    <dgm:cxn modelId="{4A26739F-4F09-43B9-A0C5-9B809C3EC5BC}" type="presParOf" srcId="{86A66DDB-8AD8-4751-9BBB-2ED868249BB1}" destId="{EE1CEBC1-ECA0-465F-AA2F-782577B8D759}" srcOrd="5" destOrd="0" presId="urn:microsoft.com/office/officeart/2005/8/layout/orgChart1"/>
    <dgm:cxn modelId="{DA9C7675-52B8-4808-B9AA-67FB7EBECCDA}" type="presParOf" srcId="{EE1CEBC1-ECA0-465F-AA2F-782577B8D759}" destId="{0494880A-2D7C-4EE5-8317-16FD7865BE26}" srcOrd="0" destOrd="0" presId="urn:microsoft.com/office/officeart/2005/8/layout/orgChart1"/>
    <dgm:cxn modelId="{165D5F54-4EFB-4110-84C2-8D1BF26E7B65}" type="presParOf" srcId="{0494880A-2D7C-4EE5-8317-16FD7865BE26}" destId="{3061668A-CC35-4EC8-B311-6C4D51B0C745}" srcOrd="0" destOrd="0" presId="urn:microsoft.com/office/officeart/2005/8/layout/orgChart1"/>
    <dgm:cxn modelId="{9BA05CB4-7793-4AD7-A0ED-E5E25EA6B985}" type="presParOf" srcId="{0494880A-2D7C-4EE5-8317-16FD7865BE26}" destId="{5A95A23D-F467-405E-BB78-7B905FEFA7B6}" srcOrd="1" destOrd="0" presId="urn:microsoft.com/office/officeart/2005/8/layout/orgChart1"/>
    <dgm:cxn modelId="{2C67DF3B-F3D1-41E7-9E82-514B4D2A3C0D}" type="presParOf" srcId="{EE1CEBC1-ECA0-465F-AA2F-782577B8D759}" destId="{0E99111A-69D6-400F-A8B8-463A1623C204}" srcOrd="1" destOrd="0" presId="urn:microsoft.com/office/officeart/2005/8/layout/orgChart1"/>
    <dgm:cxn modelId="{8D2A102F-B3B0-48B4-9070-7B88E6F0D83C}" type="presParOf" srcId="{EE1CEBC1-ECA0-465F-AA2F-782577B8D759}" destId="{40AF9CF6-BAAE-4503-A6C2-7829E6723F06}" srcOrd="2" destOrd="0" presId="urn:microsoft.com/office/officeart/2005/8/layout/orgChart1"/>
    <dgm:cxn modelId="{0793CF23-684C-4DBE-83DC-71D0DEF9C22B}" type="presParOf" srcId="{86A66DDB-8AD8-4751-9BBB-2ED868249BB1}" destId="{554DECC7-DC25-4228-A72F-A1DDB8121960}" srcOrd="6" destOrd="0" presId="urn:microsoft.com/office/officeart/2005/8/layout/orgChart1"/>
    <dgm:cxn modelId="{23654EA2-B2B9-48BE-90E7-A910A7450EBC}" type="presParOf" srcId="{86A66DDB-8AD8-4751-9BBB-2ED868249BB1}" destId="{CA94D524-86BF-4620-BD2C-BB9D60485676}" srcOrd="7" destOrd="0" presId="urn:microsoft.com/office/officeart/2005/8/layout/orgChart1"/>
    <dgm:cxn modelId="{8C2A450D-8E5C-4AC4-A1D6-E316CC16DD48}" type="presParOf" srcId="{CA94D524-86BF-4620-BD2C-BB9D60485676}" destId="{5EAD1D04-9E3E-4DDE-A8E9-3FD1981C9D84}" srcOrd="0" destOrd="0" presId="urn:microsoft.com/office/officeart/2005/8/layout/orgChart1"/>
    <dgm:cxn modelId="{7CC3FF33-5275-47F0-BFFC-E41AD54E5EFB}" type="presParOf" srcId="{5EAD1D04-9E3E-4DDE-A8E9-3FD1981C9D84}" destId="{F355D375-ED06-4D9D-995E-D8F2186890C9}" srcOrd="0" destOrd="0" presId="urn:microsoft.com/office/officeart/2005/8/layout/orgChart1"/>
    <dgm:cxn modelId="{E6CBE3FB-699F-4B73-9C18-44969937FF7F}" type="presParOf" srcId="{5EAD1D04-9E3E-4DDE-A8E9-3FD1981C9D84}" destId="{74BB6503-1694-45A2-B797-E2ACAE2C821A}" srcOrd="1" destOrd="0" presId="urn:microsoft.com/office/officeart/2005/8/layout/orgChart1"/>
    <dgm:cxn modelId="{B206573B-407D-4CF5-A54E-924E5E88F4EB}" type="presParOf" srcId="{CA94D524-86BF-4620-BD2C-BB9D60485676}" destId="{ED546DAD-FCF3-4396-850A-D33AEC4A9468}" srcOrd="1" destOrd="0" presId="urn:microsoft.com/office/officeart/2005/8/layout/orgChart1"/>
    <dgm:cxn modelId="{349B18A2-FCB4-434C-B43D-FBD7C1431CE7}" type="presParOf" srcId="{CA94D524-86BF-4620-BD2C-BB9D60485676}" destId="{0D64A70B-B57F-4128-B09E-A0F64B70D16B}" srcOrd="2" destOrd="0" presId="urn:microsoft.com/office/officeart/2005/8/layout/orgChart1"/>
    <dgm:cxn modelId="{19BC6DE9-710C-425E-B61D-43329F07F183}" type="presParOf" srcId="{86A66DDB-8AD8-4751-9BBB-2ED868249BB1}" destId="{BF3E38A3-9C53-41F0-8E1B-43E6A70D5B2B}" srcOrd="8" destOrd="0" presId="urn:microsoft.com/office/officeart/2005/8/layout/orgChart1"/>
    <dgm:cxn modelId="{57175F92-1E4C-4E2E-9216-2504F2BABD2E}" type="presParOf" srcId="{86A66DDB-8AD8-4751-9BBB-2ED868249BB1}" destId="{846D1AC9-3F69-48D0-93C0-EEA43AD85689}" srcOrd="9" destOrd="0" presId="urn:microsoft.com/office/officeart/2005/8/layout/orgChart1"/>
    <dgm:cxn modelId="{8DC49D39-9534-44AD-944B-E98ECFB30061}" type="presParOf" srcId="{846D1AC9-3F69-48D0-93C0-EEA43AD85689}" destId="{071AF085-E6FE-4646-9B0E-1959423B10F0}" srcOrd="0" destOrd="0" presId="urn:microsoft.com/office/officeart/2005/8/layout/orgChart1"/>
    <dgm:cxn modelId="{27C2AF27-CA71-4021-A9C0-991B87C9E8DC}" type="presParOf" srcId="{071AF085-E6FE-4646-9B0E-1959423B10F0}" destId="{DF41416A-8F95-4C05-A63D-10FFC622CFED}" srcOrd="0" destOrd="0" presId="urn:microsoft.com/office/officeart/2005/8/layout/orgChart1"/>
    <dgm:cxn modelId="{557093BF-1792-4CFF-BED1-6963FC449C82}" type="presParOf" srcId="{071AF085-E6FE-4646-9B0E-1959423B10F0}" destId="{5BF4C0F8-AAEA-4ECB-9BCE-243703CCBCFC}" srcOrd="1" destOrd="0" presId="urn:microsoft.com/office/officeart/2005/8/layout/orgChart1"/>
    <dgm:cxn modelId="{86213BCC-9B8D-4A3D-92C4-35C7C9B495A3}" type="presParOf" srcId="{846D1AC9-3F69-48D0-93C0-EEA43AD85689}" destId="{5F920F31-2D2E-4F77-9A5E-220C84C9D7AE}" srcOrd="1" destOrd="0" presId="urn:microsoft.com/office/officeart/2005/8/layout/orgChart1"/>
    <dgm:cxn modelId="{3C156838-2F9B-4CE2-A70C-7363297F98B1}" type="presParOf" srcId="{846D1AC9-3F69-48D0-93C0-EEA43AD85689}" destId="{EC31FC80-FF24-4505-A562-A98DE24C3B4F}" srcOrd="2" destOrd="0" presId="urn:microsoft.com/office/officeart/2005/8/layout/orgChart1"/>
    <dgm:cxn modelId="{454E6C04-AEEA-439B-BB5D-95A9BD0E7F93}" type="presParOf" srcId="{02DCEEC0-B040-46C9-98A5-6E51932E263A}" destId="{352F0BEF-17CD-48CC-A84F-D2E1252C3FFE}" srcOrd="2" destOrd="0" presId="urn:microsoft.com/office/officeart/2005/8/layout/orgChart1"/>
    <dgm:cxn modelId="{795C6235-75C8-403F-9A94-73CB101D5BEE}" type="presParOf" srcId="{352F0BEF-17CD-48CC-A84F-D2E1252C3FFE}" destId="{FD571DD4-010B-4F72-B7D3-A268A8F65BF3}" srcOrd="0" destOrd="0" presId="urn:microsoft.com/office/officeart/2005/8/layout/orgChart1"/>
    <dgm:cxn modelId="{7C19A721-FB2B-4CD2-B4F2-F69A81E9B1B3}" type="presParOf" srcId="{352F0BEF-17CD-48CC-A84F-D2E1252C3FFE}" destId="{86CC6167-6FF4-483E-BD5C-B82434C3B18C}" srcOrd="1" destOrd="0" presId="urn:microsoft.com/office/officeart/2005/8/layout/orgChart1"/>
    <dgm:cxn modelId="{1C5F127C-A4E4-478E-A95E-091A3957CE92}" type="presParOf" srcId="{86CC6167-6FF4-483E-BD5C-B82434C3B18C}" destId="{658692F7-1375-4DE3-8F24-A0D9D2E0DC4A}" srcOrd="0" destOrd="0" presId="urn:microsoft.com/office/officeart/2005/8/layout/orgChart1"/>
    <dgm:cxn modelId="{7C5297C0-A77F-4BAE-8299-13F24BE4F603}" type="presParOf" srcId="{658692F7-1375-4DE3-8F24-A0D9D2E0DC4A}" destId="{CEEACC1D-DD2D-4350-94DD-9C542011DD84}" srcOrd="0" destOrd="0" presId="urn:microsoft.com/office/officeart/2005/8/layout/orgChart1"/>
    <dgm:cxn modelId="{A0C93C83-8EEF-4D9B-8071-633388C6123C}" type="presParOf" srcId="{658692F7-1375-4DE3-8F24-A0D9D2E0DC4A}" destId="{6FCB5971-111B-4C89-A630-4BD3DE3AA228}" srcOrd="1" destOrd="0" presId="urn:microsoft.com/office/officeart/2005/8/layout/orgChart1"/>
    <dgm:cxn modelId="{4ACE02BE-CE32-4704-AE38-79CA254D5BB4}" type="presParOf" srcId="{86CC6167-6FF4-483E-BD5C-B82434C3B18C}" destId="{5B21D61D-C845-498F-9F7C-1E8CFD81D491}" srcOrd="1" destOrd="0" presId="urn:microsoft.com/office/officeart/2005/8/layout/orgChart1"/>
    <dgm:cxn modelId="{B1B3BB4E-B053-481A-AD12-349D6BB4FABC}" type="presParOf" srcId="{86CC6167-6FF4-483E-BD5C-B82434C3B18C}" destId="{83F1DED3-FC26-4D49-A444-C804388E7B3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918EC9-9263-43A2-8A75-38732DD2A216}" type="doc">
      <dgm:prSet loTypeId="urn:microsoft.com/office/officeart/2005/8/layout/pyramid1" loCatId="pyramid" qsTypeId="urn:microsoft.com/office/officeart/2005/8/quickstyle/simple1" qsCatId="simple" csTypeId="urn:microsoft.com/office/officeart/2005/8/colors/accent1_5" csCatId="accent1" phldr="1"/>
      <dgm:spPr/>
      <dgm:t>
        <a:bodyPr/>
        <a:lstStyle/>
        <a:p>
          <a:endParaRPr lang="en-US"/>
        </a:p>
      </dgm:t>
    </dgm:pt>
    <dgm:pt modelId="{260E336C-CCEB-440C-91E2-ED3B0BB8EC44}">
      <dgm:prSet phldrT="[Text]"/>
      <dgm:spPr/>
      <dgm:t>
        <a:bodyPr/>
        <a:lstStyle/>
        <a:p>
          <a:r>
            <a:rPr lang="en-US" b="1"/>
            <a:t>Conditional Accommodations</a:t>
          </a:r>
        </a:p>
      </dgm:t>
    </dgm:pt>
    <dgm:pt modelId="{9B651641-25BC-4861-B934-5E0AB7AE7E68}" type="parTrans" cxnId="{186EC6EB-3CEB-4819-B8A6-C8D533C4E722}">
      <dgm:prSet/>
      <dgm:spPr/>
      <dgm:t>
        <a:bodyPr/>
        <a:lstStyle/>
        <a:p>
          <a:endParaRPr lang="en-US"/>
        </a:p>
      </dgm:t>
    </dgm:pt>
    <dgm:pt modelId="{D33F8852-FC5B-4026-9257-47C9BA0FBA84}" type="sibTrans" cxnId="{186EC6EB-3CEB-4819-B8A6-C8D533C4E722}">
      <dgm:prSet/>
      <dgm:spPr/>
      <dgm:t>
        <a:bodyPr/>
        <a:lstStyle/>
        <a:p>
          <a:endParaRPr lang="en-US"/>
        </a:p>
      </dgm:t>
    </dgm:pt>
    <dgm:pt modelId="{8B2D51AC-0393-492D-8762-CB9A809435C2}">
      <dgm:prSet phldrT="[Text]"/>
      <dgm:spPr/>
      <dgm:t>
        <a:bodyPr/>
        <a:lstStyle/>
        <a:p>
          <a:r>
            <a:rPr lang="en-US" b="1"/>
            <a:t>Standard Accommodation</a:t>
          </a:r>
        </a:p>
      </dgm:t>
    </dgm:pt>
    <dgm:pt modelId="{0F802154-4437-4A87-B0F9-661AD341ED06}" type="parTrans" cxnId="{F4F66DC3-B471-47A8-B334-B4C9B416B651}">
      <dgm:prSet/>
      <dgm:spPr/>
      <dgm:t>
        <a:bodyPr/>
        <a:lstStyle/>
        <a:p>
          <a:endParaRPr lang="en-US"/>
        </a:p>
      </dgm:t>
    </dgm:pt>
    <dgm:pt modelId="{19F43E92-9D3B-4C16-91FF-4D03BC4E83B3}" type="sibTrans" cxnId="{F4F66DC3-B471-47A8-B334-B4C9B416B651}">
      <dgm:prSet/>
      <dgm:spPr/>
      <dgm:t>
        <a:bodyPr/>
        <a:lstStyle/>
        <a:p>
          <a:endParaRPr lang="en-US"/>
        </a:p>
      </dgm:t>
    </dgm:pt>
    <dgm:pt modelId="{7654DAFA-9D55-4D49-A4F5-CD8A0381857E}">
      <dgm:prSet phldrT="[Text]"/>
      <dgm:spPr/>
      <dgm:t>
        <a:bodyPr/>
        <a:lstStyle/>
        <a:p>
          <a:r>
            <a:rPr lang="en-US" b="1"/>
            <a:t>Universal Test Design </a:t>
          </a:r>
        </a:p>
      </dgm:t>
    </dgm:pt>
    <dgm:pt modelId="{480FD5CA-7DE9-487F-8D8F-6F377491E05C}" type="parTrans" cxnId="{1404F10B-0039-42D8-8310-99D67955522C}">
      <dgm:prSet/>
      <dgm:spPr/>
      <dgm:t>
        <a:bodyPr/>
        <a:lstStyle/>
        <a:p>
          <a:endParaRPr lang="en-US"/>
        </a:p>
      </dgm:t>
    </dgm:pt>
    <dgm:pt modelId="{8F0FBDF3-DA2A-49D0-AC14-C9B4A741C210}" type="sibTrans" cxnId="{1404F10B-0039-42D8-8310-99D67955522C}">
      <dgm:prSet/>
      <dgm:spPr/>
      <dgm:t>
        <a:bodyPr/>
        <a:lstStyle/>
        <a:p>
          <a:endParaRPr lang="en-US"/>
        </a:p>
      </dgm:t>
    </dgm:pt>
    <dgm:pt modelId="{D454D0C2-23FA-45BD-A675-D6E236E6B955}">
      <dgm:prSet/>
      <dgm:spPr/>
      <dgm:t>
        <a:bodyPr/>
        <a:lstStyle/>
        <a:p>
          <a:r>
            <a:rPr lang="en-US" b="1"/>
            <a:t> </a:t>
          </a:r>
        </a:p>
      </dgm:t>
    </dgm:pt>
    <dgm:pt modelId="{F90B270E-A7D6-4747-BAC2-9F94C073DA2B}" type="parTrans" cxnId="{A68DA1F4-20BB-4CE7-9D9A-A87C2E2758AD}">
      <dgm:prSet/>
      <dgm:spPr/>
      <dgm:t>
        <a:bodyPr/>
        <a:lstStyle/>
        <a:p>
          <a:endParaRPr lang="en-US"/>
        </a:p>
      </dgm:t>
    </dgm:pt>
    <dgm:pt modelId="{1B6624B2-B025-46FF-967E-F86AA9DCD286}" type="sibTrans" cxnId="{A68DA1F4-20BB-4CE7-9D9A-A87C2E2758AD}">
      <dgm:prSet/>
      <dgm:spPr/>
      <dgm:t>
        <a:bodyPr/>
        <a:lstStyle/>
        <a:p>
          <a:endParaRPr lang="en-US"/>
        </a:p>
      </dgm:t>
    </dgm:pt>
    <dgm:pt modelId="{AB9570D5-5EB0-4A4F-8769-100B45ED7806}" type="pres">
      <dgm:prSet presAssocID="{B5918EC9-9263-43A2-8A75-38732DD2A216}" presName="Name0" presStyleCnt="0">
        <dgm:presLayoutVars>
          <dgm:dir/>
          <dgm:animLvl val="lvl"/>
          <dgm:resizeHandles val="exact"/>
        </dgm:presLayoutVars>
      </dgm:prSet>
      <dgm:spPr/>
    </dgm:pt>
    <dgm:pt modelId="{35C4B2C3-EFD5-461C-A9E8-514F04F3824C}" type="pres">
      <dgm:prSet presAssocID="{D454D0C2-23FA-45BD-A675-D6E236E6B955}" presName="Name8" presStyleCnt="0"/>
      <dgm:spPr/>
    </dgm:pt>
    <dgm:pt modelId="{75D0A54C-4F56-4173-BE44-D3F16F0E2895}" type="pres">
      <dgm:prSet presAssocID="{D454D0C2-23FA-45BD-A675-D6E236E6B955}" presName="level" presStyleLbl="node1" presStyleIdx="0" presStyleCnt="4">
        <dgm:presLayoutVars>
          <dgm:chMax val="1"/>
          <dgm:bulletEnabled val="1"/>
        </dgm:presLayoutVars>
      </dgm:prSet>
      <dgm:spPr/>
    </dgm:pt>
    <dgm:pt modelId="{10FD42AF-2E87-4A28-A8C7-F63C6FEF11F0}" type="pres">
      <dgm:prSet presAssocID="{D454D0C2-23FA-45BD-A675-D6E236E6B955}" presName="levelTx" presStyleLbl="revTx" presStyleIdx="0" presStyleCnt="0">
        <dgm:presLayoutVars>
          <dgm:chMax val="1"/>
          <dgm:bulletEnabled val="1"/>
        </dgm:presLayoutVars>
      </dgm:prSet>
      <dgm:spPr/>
    </dgm:pt>
    <dgm:pt modelId="{15D29BE6-72B1-424C-912C-4B81E79C0DE3}" type="pres">
      <dgm:prSet presAssocID="{260E336C-CCEB-440C-91E2-ED3B0BB8EC44}" presName="Name8" presStyleCnt="0"/>
      <dgm:spPr/>
    </dgm:pt>
    <dgm:pt modelId="{53871B57-0432-4383-86E6-507579BD333B}" type="pres">
      <dgm:prSet presAssocID="{260E336C-CCEB-440C-91E2-ED3B0BB8EC44}" presName="level" presStyleLbl="node1" presStyleIdx="1" presStyleCnt="4">
        <dgm:presLayoutVars>
          <dgm:chMax val="1"/>
          <dgm:bulletEnabled val="1"/>
        </dgm:presLayoutVars>
      </dgm:prSet>
      <dgm:spPr/>
    </dgm:pt>
    <dgm:pt modelId="{B2F8E828-1658-4CBC-92AF-5E220E6BFDDE}" type="pres">
      <dgm:prSet presAssocID="{260E336C-CCEB-440C-91E2-ED3B0BB8EC44}" presName="levelTx" presStyleLbl="revTx" presStyleIdx="0" presStyleCnt="0">
        <dgm:presLayoutVars>
          <dgm:chMax val="1"/>
          <dgm:bulletEnabled val="1"/>
        </dgm:presLayoutVars>
      </dgm:prSet>
      <dgm:spPr/>
    </dgm:pt>
    <dgm:pt modelId="{A3A0F8B3-A0BA-4CDB-95D7-6CD9288FB911}" type="pres">
      <dgm:prSet presAssocID="{8B2D51AC-0393-492D-8762-CB9A809435C2}" presName="Name8" presStyleCnt="0"/>
      <dgm:spPr/>
    </dgm:pt>
    <dgm:pt modelId="{B7EE5B53-AE81-47A5-9B41-E5701A3EC6FD}" type="pres">
      <dgm:prSet presAssocID="{8B2D51AC-0393-492D-8762-CB9A809435C2}" presName="level" presStyleLbl="node1" presStyleIdx="2" presStyleCnt="4">
        <dgm:presLayoutVars>
          <dgm:chMax val="1"/>
          <dgm:bulletEnabled val="1"/>
        </dgm:presLayoutVars>
      </dgm:prSet>
      <dgm:spPr/>
    </dgm:pt>
    <dgm:pt modelId="{6329B7CE-3FD8-4D02-A05A-BD17EAE46ADC}" type="pres">
      <dgm:prSet presAssocID="{8B2D51AC-0393-492D-8762-CB9A809435C2}" presName="levelTx" presStyleLbl="revTx" presStyleIdx="0" presStyleCnt="0">
        <dgm:presLayoutVars>
          <dgm:chMax val="1"/>
          <dgm:bulletEnabled val="1"/>
        </dgm:presLayoutVars>
      </dgm:prSet>
      <dgm:spPr/>
    </dgm:pt>
    <dgm:pt modelId="{BB994CCB-C2D9-48F5-9957-2897DB506509}" type="pres">
      <dgm:prSet presAssocID="{7654DAFA-9D55-4D49-A4F5-CD8A0381857E}" presName="Name8" presStyleCnt="0"/>
      <dgm:spPr/>
    </dgm:pt>
    <dgm:pt modelId="{3D0DCBD5-0F5D-4164-9CFA-F81618E125C9}" type="pres">
      <dgm:prSet presAssocID="{7654DAFA-9D55-4D49-A4F5-CD8A0381857E}" presName="level" presStyleLbl="node1" presStyleIdx="3" presStyleCnt="4">
        <dgm:presLayoutVars>
          <dgm:chMax val="1"/>
          <dgm:bulletEnabled val="1"/>
        </dgm:presLayoutVars>
      </dgm:prSet>
      <dgm:spPr/>
    </dgm:pt>
    <dgm:pt modelId="{B6BA4E0E-0E3C-4D2B-8E1C-7BC1CD1AB42B}" type="pres">
      <dgm:prSet presAssocID="{7654DAFA-9D55-4D49-A4F5-CD8A0381857E}" presName="levelTx" presStyleLbl="revTx" presStyleIdx="0" presStyleCnt="0">
        <dgm:presLayoutVars>
          <dgm:chMax val="1"/>
          <dgm:bulletEnabled val="1"/>
        </dgm:presLayoutVars>
      </dgm:prSet>
      <dgm:spPr/>
    </dgm:pt>
  </dgm:ptLst>
  <dgm:cxnLst>
    <dgm:cxn modelId="{1404F10B-0039-42D8-8310-99D67955522C}" srcId="{B5918EC9-9263-43A2-8A75-38732DD2A216}" destId="{7654DAFA-9D55-4D49-A4F5-CD8A0381857E}" srcOrd="3" destOrd="0" parTransId="{480FD5CA-7DE9-487F-8D8F-6F377491E05C}" sibTransId="{8F0FBDF3-DA2A-49D0-AC14-C9B4A741C210}"/>
    <dgm:cxn modelId="{CB987A12-0CCB-4AD8-A4FF-3AE355E0BDE4}" type="presOf" srcId="{260E336C-CCEB-440C-91E2-ED3B0BB8EC44}" destId="{53871B57-0432-4383-86E6-507579BD333B}" srcOrd="0" destOrd="0" presId="urn:microsoft.com/office/officeart/2005/8/layout/pyramid1"/>
    <dgm:cxn modelId="{4F31D013-1649-4D65-B88C-D5A3FE493003}" type="presOf" srcId="{260E336C-CCEB-440C-91E2-ED3B0BB8EC44}" destId="{B2F8E828-1658-4CBC-92AF-5E220E6BFDDE}" srcOrd="1" destOrd="0" presId="urn:microsoft.com/office/officeart/2005/8/layout/pyramid1"/>
    <dgm:cxn modelId="{A6BD6D14-AB1D-4325-B9D5-E8E4E4D00B49}" type="presOf" srcId="{7654DAFA-9D55-4D49-A4F5-CD8A0381857E}" destId="{3D0DCBD5-0F5D-4164-9CFA-F81618E125C9}" srcOrd="0" destOrd="0" presId="urn:microsoft.com/office/officeart/2005/8/layout/pyramid1"/>
    <dgm:cxn modelId="{148D0217-AE8D-4C3A-BC8E-D6D945173C32}" type="presOf" srcId="{8B2D51AC-0393-492D-8762-CB9A809435C2}" destId="{B7EE5B53-AE81-47A5-9B41-E5701A3EC6FD}" srcOrd="0" destOrd="0" presId="urn:microsoft.com/office/officeart/2005/8/layout/pyramid1"/>
    <dgm:cxn modelId="{CC74D627-86BE-483B-86E5-84740ED492F5}" type="presOf" srcId="{D454D0C2-23FA-45BD-A675-D6E236E6B955}" destId="{75D0A54C-4F56-4173-BE44-D3F16F0E2895}" srcOrd="0" destOrd="0" presId="urn:microsoft.com/office/officeart/2005/8/layout/pyramid1"/>
    <dgm:cxn modelId="{CAE4BB51-A3A2-4374-B3BA-795EA9D96ECF}" type="presOf" srcId="{B5918EC9-9263-43A2-8A75-38732DD2A216}" destId="{AB9570D5-5EB0-4A4F-8769-100B45ED7806}" srcOrd="0" destOrd="0" presId="urn:microsoft.com/office/officeart/2005/8/layout/pyramid1"/>
    <dgm:cxn modelId="{F7F02C55-9340-4175-B5E5-073A17077C53}" type="presOf" srcId="{7654DAFA-9D55-4D49-A4F5-CD8A0381857E}" destId="{B6BA4E0E-0E3C-4D2B-8E1C-7BC1CD1AB42B}" srcOrd="1" destOrd="0" presId="urn:microsoft.com/office/officeart/2005/8/layout/pyramid1"/>
    <dgm:cxn modelId="{4D475AA0-F8D0-4ED9-8EB5-E2D31DC14638}" type="presOf" srcId="{D454D0C2-23FA-45BD-A675-D6E236E6B955}" destId="{10FD42AF-2E87-4A28-A8C7-F63C6FEF11F0}" srcOrd="1" destOrd="0" presId="urn:microsoft.com/office/officeart/2005/8/layout/pyramid1"/>
    <dgm:cxn modelId="{A7D3C4AB-82A5-4F64-85DF-05B8AA74CD8E}" type="presOf" srcId="{8B2D51AC-0393-492D-8762-CB9A809435C2}" destId="{6329B7CE-3FD8-4D02-A05A-BD17EAE46ADC}" srcOrd="1" destOrd="0" presId="urn:microsoft.com/office/officeart/2005/8/layout/pyramid1"/>
    <dgm:cxn modelId="{F4F66DC3-B471-47A8-B334-B4C9B416B651}" srcId="{B5918EC9-9263-43A2-8A75-38732DD2A216}" destId="{8B2D51AC-0393-492D-8762-CB9A809435C2}" srcOrd="2" destOrd="0" parTransId="{0F802154-4437-4A87-B0F9-661AD341ED06}" sibTransId="{19F43E92-9D3B-4C16-91FF-4D03BC4E83B3}"/>
    <dgm:cxn modelId="{186EC6EB-3CEB-4819-B8A6-C8D533C4E722}" srcId="{B5918EC9-9263-43A2-8A75-38732DD2A216}" destId="{260E336C-CCEB-440C-91E2-ED3B0BB8EC44}" srcOrd="1" destOrd="0" parTransId="{9B651641-25BC-4861-B934-5E0AB7AE7E68}" sibTransId="{D33F8852-FC5B-4026-9257-47C9BA0FBA84}"/>
    <dgm:cxn modelId="{A68DA1F4-20BB-4CE7-9D9A-A87C2E2758AD}" srcId="{B5918EC9-9263-43A2-8A75-38732DD2A216}" destId="{D454D0C2-23FA-45BD-A675-D6E236E6B955}" srcOrd="0" destOrd="0" parTransId="{F90B270E-A7D6-4747-BAC2-9F94C073DA2B}" sibTransId="{1B6624B2-B025-46FF-967E-F86AA9DCD286}"/>
    <dgm:cxn modelId="{1AD08371-9701-4241-9B17-FE35473DF15B}" type="presParOf" srcId="{AB9570D5-5EB0-4A4F-8769-100B45ED7806}" destId="{35C4B2C3-EFD5-461C-A9E8-514F04F3824C}" srcOrd="0" destOrd="0" presId="urn:microsoft.com/office/officeart/2005/8/layout/pyramid1"/>
    <dgm:cxn modelId="{1D52A7CE-19ED-42A7-A591-A88C7AA939C4}" type="presParOf" srcId="{35C4B2C3-EFD5-461C-A9E8-514F04F3824C}" destId="{75D0A54C-4F56-4173-BE44-D3F16F0E2895}" srcOrd="0" destOrd="0" presId="urn:microsoft.com/office/officeart/2005/8/layout/pyramid1"/>
    <dgm:cxn modelId="{6B42A523-897E-4FD4-9F1F-F96846EFE2C3}" type="presParOf" srcId="{35C4B2C3-EFD5-461C-A9E8-514F04F3824C}" destId="{10FD42AF-2E87-4A28-A8C7-F63C6FEF11F0}" srcOrd="1" destOrd="0" presId="urn:microsoft.com/office/officeart/2005/8/layout/pyramid1"/>
    <dgm:cxn modelId="{9EE173A6-718E-4149-AEB0-5D0B1FBAF64B}" type="presParOf" srcId="{AB9570D5-5EB0-4A4F-8769-100B45ED7806}" destId="{15D29BE6-72B1-424C-912C-4B81E79C0DE3}" srcOrd="1" destOrd="0" presId="urn:microsoft.com/office/officeart/2005/8/layout/pyramid1"/>
    <dgm:cxn modelId="{1CB9DDC6-9402-4B32-8824-F0A9D8F9B50D}" type="presParOf" srcId="{15D29BE6-72B1-424C-912C-4B81E79C0DE3}" destId="{53871B57-0432-4383-86E6-507579BD333B}" srcOrd="0" destOrd="0" presId="urn:microsoft.com/office/officeart/2005/8/layout/pyramid1"/>
    <dgm:cxn modelId="{462448B0-798F-4D87-BC34-5098C2220C97}" type="presParOf" srcId="{15D29BE6-72B1-424C-912C-4B81E79C0DE3}" destId="{B2F8E828-1658-4CBC-92AF-5E220E6BFDDE}" srcOrd="1" destOrd="0" presId="urn:microsoft.com/office/officeart/2005/8/layout/pyramid1"/>
    <dgm:cxn modelId="{095259C0-702F-4C55-BF15-D96689FB361C}" type="presParOf" srcId="{AB9570D5-5EB0-4A4F-8769-100B45ED7806}" destId="{A3A0F8B3-A0BA-4CDB-95D7-6CD9288FB911}" srcOrd="2" destOrd="0" presId="urn:microsoft.com/office/officeart/2005/8/layout/pyramid1"/>
    <dgm:cxn modelId="{71D39B0C-3DF4-4ABE-AD5A-DE9EF62CB0B7}" type="presParOf" srcId="{A3A0F8B3-A0BA-4CDB-95D7-6CD9288FB911}" destId="{B7EE5B53-AE81-47A5-9B41-E5701A3EC6FD}" srcOrd="0" destOrd="0" presId="urn:microsoft.com/office/officeart/2005/8/layout/pyramid1"/>
    <dgm:cxn modelId="{ED17EB4D-F676-4F77-B58A-59E5383AC987}" type="presParOf" srcId="{A3A0F8B3-A0BA-4CDB-95D7-6CD9288FB911}" destId="{6329B7CE-3FD8-4D02-A05A-BD17EAE46ADC}" srcOrd="1" destOrd="0" presId="urn:microsoft.com/office/officeart/2005/8/layout/pyramid1"/>
    <dgm:cxn modelId="{F5ADB57C-E9B4-4E71-BE4B-6E80A4170426}" type="presParOf" srcId="{AB9570D5-5EB0-4A4F-8769-100B45ED7806}" destId="{BB994CCB-C2D9-48F5-9957-2897DB506509}" srcOrd="3" destOrd="0" presId="urn:microsoft.com/office/officeart/2005/8/layout/pyramid1"/>
    <dgm:cxn modelId="{D817475A-E568-434D-A102-257A17E5E37B}" type="presParOf" srcId="{BB994CCB-C2D9-48F5-9957-2897DB506509}" destId="{3D0DCBD5-0F5D-4164-9CFA-F81618E125C9}" srcOrd="0" destOrd="0" presId="urn:microsoft.com/office/officeart/2005/8/layout/pyramid1"/>
    <dgm:cxn modelId="{5A8B0307-E113-41BB-A425-F84D68F42C10}" type="presParOf" srcId="{BB994CCB-C2D9-48F5-9957-2897DB506509}" destId="{B6BA4E0E-0E3C-4D2B-8E1C-7BC1CD1AB42B}"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B8C445-48EA-44EF-8B66-086DC0E93BB4}" type="doc">
      <dgm:prSet loTypeId="urn:microsoft.com/office/officeart/2005/8/layout/vList3" loCatId="list" qsTypeId="urn:microsoft.com/office/officeart/2005/8/quickstyle/simple1" qsCatId="simple" csTypeId="urn:microsoft.com/office/officeart/2005/8/colors/accent6_1" csCatId="accent6" phldr="1"/>
      <dgm:spPr/>
    </dgm:pt>
    <dgm:pt modelId="{D1ADD1CD-8A35-4B27-953C-575A47D07E94}">
      <dgm:prSet phldrT="[Text]"/>
      <dgm:spPr/>
      <dgm:t>
        <a:bodyPr/>
        <a:lstStyle/>
        <a:p>
          <a:r>
            <a:rPr lang="en-US"/>
            <a:t>Superintendent</a:t>
          </a:r>
        </a:p>
      </dgm:t>
    </dgm:pt>
    <dgm:pt modelId="{A0EFC6EC-7152-4E48-960C-B3BAE1FB4B20}" type="parTrans" cxnId="{FE9CE038-835C-4693-A72C-A7C6AB7676B9}">
      <dgm:prSet/>
      <dgm:spPr/>
      <dgm:t>
        <a:bodyPr/>
        <a:lstStyle/>
        <a:p>
          <a:endParaRPr lang="en-US"/>
        </a:p>
      </dgm:t>
    </dgm:pt>
    <dgm:pt modelId="{DFA10487-40B5-4D0E-A4C2-4FE8F9B99AE3}" type="sibTrans" cxnId="{FE9CE038-835C-4693-A72C-A7C6AB7676B9}">
      <dgm:prSet/>
      <dgm:spPr/>
      <dgm:t>
        <a:bodyPr/>
        <a:lstStyle/>
        <a:p>
          <a:endParaRPr lang="en-US"/>
        </a:p>
      </dgm:t>
    </dgm:pt>
    <dgm:pt modelId="{9EC31CC7-7A1D-401F-B538-1C7A10EA8A2A}">
      <dgm:prSet phldrT="[Text]"/>
      <dgm:spPr/>
      <dgm:t>
        <a:bodyPr/>
        <a:lstStyle/>
        <a:p>
          <a:r>
            <a:rPr lang="en-US"/>
            <a:t>Test Examiner</a:t>
          </a:r>
        </a:p>
      </dgm:t>
    </dgm:pt>
    <dgm:pt modelId="{1BEBB649-F1F5-4995-BA8F-A00D010C0FE8}" type="parTrans" cxnId="{9039A431-5808-4458-B95F-DBFB8BD82B06}">
      <dgm:prSet/>
      <dgm:spPr/>
      <dgm:t>
        <a:bodyPr/>
        <a:lstStyle/>
        <a:p>
          <a:endParaRPr lang="en-US"/>
        </a:p>
      </dgm:t>
    </dgm:pt>
    <dgm:pt modelId="{73236082-564E-4D89-A8E4-144408ABAFC2}" type="sibTrans" cxnId="{9039A431-5808-4458-B95F-DBFB8BD82B06}">
      <dgm:prSet/>
      <dgm:spPr/>
      <dgm:t>
        <a:bodyPr/>
        <a:lstStyle/>
        <a:p>
          <a:endParaRPr lang="en-US"/>
        </a:p>
      </dgm:t>
    </dgm:pt>
    <dgm:pt modelId="{9CD856A4-73B7-42C0-89C2-C6751750C28E}">
      <dgm:prSet phldrT="[Text]" custT="1"/>
      <dgm:spPr/>
      <dgm:t>
        <a:bodyPr/>
        <a:lstStyle/>
        <a:p>
          <a:r>
            <a:rPr lang="en-US" sz="2600"/>
            <a:t>Student</a:t>
          </a:r>
        </a:p>
      </dgm:t>
    </dgm:pt>
    <dgm:pt modelId="{D6F11ADA-D1ED-4E8D-826C-6AA97166E81F}" type="parTrans" cxnId="{B8DFEE94-CFAE-44F9-85A1-E8B80A1CB3B6}">
      <dgm:prSet/>
      <dgm:spPr/>
      <dgm:t>
        <a:bodyPr/>
        <a:lstStyle/>
        <a:p>
          <a:endParaRPr lang="en-US"/>
        </a:p>
      </dgm:t>
    </dgm:pt>
    <dgm:pt modelId="{30401625-C9F0-428A-95AA-5D812C1C7047}" type="sibTrans" cxnId="{B8DFEE94-CFAE-44F9-85A1-E8B80A1CB3B6}">
      <dgm:prSet/>
      <dgm:spPr/>
      <dgm:t>
        <a:bodyPr/>
        <a:lstStyle/>
        <a:p>
          <a:endParaRPr lang="en-US"/>
        </a:p>
      </dgm:t>
    </dgm:pt>
    <dgm:pt modelId="{D089E264-5EBF-45C2-8CF5-4CF126E81AEE}">
      <dgm:prSet phldrT="[Text]"/>
      <dgm:spPr/>
      <dgm:t>
        <a:bodyPr/>
        <a:lstStyle/>
        <a:p>
          <a:r>
            <a:rPr lang="en-US"/>
            <a:t>School Test Coordinator</a:t>
          </a:r>
        </a:p>
      </dgm:t>
    </dgm:pt>
    <dgm:pt modelId="{89C69FF1-3E4A-41E6-8F61-BA49711D0AF7}" type="parTrans" cxnId="{374E4ECE-ECC5-42EB-BCD8-A7052CC46944}">
      <dgm:prSet/>
      <dgm:spPr/>
      <dgm:t>
        <a:bodyPr/>
        <a:lstStyle/>
        <a:p>
          <a:endParaRPr lang="en-US"/>
        </a:p>
      </dgm:t>
    </dgm:pt>
    <dgm:pt modelId="{024D7E73-A495-4021-8095-2FE44C822C8D}" type="sibTrans" cxnId="{374E4ECE-ECC5-42EB-BCD8-A7052CC46944}">
      <dgm:prSet/>
      <dgm:spPr/>
      <dgm:t>
        <a:bodyPr/>
        <a:lstStyle/>
        <a:p>
          <a:endParaRPr lang="en-US"/>
        </a:p>
      </dgm:t>
    </dgm:pt>
    <dgm:pt modelId="{F1CCBF4D-C4EE-455D-AFB3-0560CF318FD2}">
      <dgm:prSet phldrT="[Text]"/>
      <dgm:spPr/>
      <dgm:t>
        <a:bodyPr/>
        <a:lstStyle/>
        <a:p>
          <a:r>
            <a:rPr lang="en-US"/>
            <a:t>Principal</a:t>
          </a:r>
        </a:p>
      </dgm:t>
    </dgm:pt>
    <dgm:pt modelId="{8BFDF330-9E6D-4ABF-A317-89E9C3943A33}" type="parTrans" cxnId="{C8366C89-2724-4BA7-A8E6-AC19D69848A5}">
      <dgm:prSet/>
      <dgm:spPr/>
      <dgm:t>
        <a:bodyPr/>
        <a:lstStyle/>
        <a:p>
          <a:endParaRPr lang="en-US"/>
        </a:p>
      </dgm:t>
    </dgm:pt>
    <dgm:pt modelId="{5098D8D7-7016-48C6-A966-BE3B870014AE}" type="sibTrans" cxnId="{C8366C89-2724-4BA7-A8E6-AC19D69848A5}">
      <dgm:prSet/>
      <dgm:spPr/>
      <dgm:t>
        <a:bodyPr/>
        <a:lstStyle/>
        <a:p>
          <a:endParaRPr lang="en-US"/>
        </a:p>
      </dgm:t>
    </dgm:pt>
    <dgm:pt modelId="{FCE7F13A-A6EB-4A38-97F9-502990E0438F}">
      <dgm:prSet phldrT="[Text]"/>
      <dgm:spPr/>
      <dgm:t>
        <a:bodyPr/>
        <a:lstStyle/>
        <a:p>
          <a:r>
            <a:rPr lang="en-US"/>
            <a:t>System Test Coordinator (STC)</a:t>
          </a:r>
        </a:p>
      </dgm:t>
    </dgm:pt>
    <dgm:pt modelId="{5D166466-B37D-46EE-9AEB-18992FE671D8}" type="parTrans" cxnId="{CC1C2E67-1DF4-43AF-86DD-9D01F1B3453C}">
      <dgm:prSet/>
      <dgm:spPr/>
      <dgm:t>
        <a:bodyPr/>
        <a:lstStyle/>
        <a:p>
          <a:endParaRPr lang="en-US"/>
        </a:p>
      </dgm:t>
    </dgm:pt>
    <dgm:pt modelId="{ED29A904-83AD-42F9-B74D-0BC027A089F7}" type="sibTrans" cxnId="{CC1C2E67-1DF4-43AF-86DD-9D01F1B3453C}">
      <dgm:prSet/>
      <dgm:spPr/>
      <dgm:t>
        <a:bodyPr/>
        <a:lstStyle/>
        <a:p>
          <a:endParaRPr lang="en-US"/>
        </a:p>
      </dgm:t>
    </dgm:pt>
    <dgm:pt modelId="{FC77B42B-ACCA-4ED5-9A1E-CF3D78DDA0AB}" type="pres">
      <dgm:prSet presAssocID="{B8B8C445-48EA-44EF-8B66-086DC0E93BB4}" presName="linearFlow" presStyleCnt="0">
        <dgm:presLayoutVars>
          <dgm:dir/>
          <dgm:resizeHandles val="exact"/>
        </dgm:presLayoutVars>
      </dgm:prSet>
      <dgm:spPr/>
    </dgm:pt>
    <dgm:pt modelId="{9E98EE43-E251-4728-8B36-AB117C2CD129}" type="pres">
      <dgm:prSet presAssocID="{D1ADD1CD-8A35-4B27-953C-575A47D07E94}" presName="composite" presStyleCnt="0"/>
      <dgm:spPr/>
    </dgm:pt>
    <dgm:pt modelId="{CBF6A85D-1DD8-4F45-BF7F-E0A09C1B6FC7}" type="pres">
      <dgm:prSet presAssocID="{D1ADD1CD-8A35-4B27-953C-575A47D07E94}" presName="imgShp"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arth Globe Americas"/>
        </a:ext>
      </dgm:extLst>
    </dgm:pt>
    <dgm:pt modelId="{6A6CBC99-D58C-4CE9-AC9B-8D30561CDD45}" type="pres">
      <dgm:prSet presAssocID="{D1ADD1CD-8A35-4B27-953C-575A47D07E94}" presName="txShp" presStyleLbl="node1" presStyleIdx="0" presStyleCnt="6">
        <dgm:presLayoutVars>
          <dgm:bulletEnabled val="1"/>
        </dgm:presLayoutVars>
      </dgm:prSet>
      <dgm:spPr/>
    </dgm:pt>
    <dgm:pt modelId="{A9D67A8A-1D20-4A7F-90AF-F735764BECE8}" type="pres">
      <dgm:prSet presAssocID="{DFA10487-40B5-4D0E-A4C2-4FE8F9B99AE3}" presName="spacing" presStyleCnt="0"/>
      <dgm:spPr/>
    </dgm:pt>
    <dgm:pt modelId="{5501CAA1-4AC2-4275-909F-8EE905E93A45}" type="pres">
      <dgm:prSet presAssocID="{FCE7F13A-A6EB-4A38-97F9-502990E0438F}" presName="composite" presStyleCnt="0"/>
      <dgm:spPr/>
    </dgm:pt>
    <dgm:pt modelId="{04D55205-D4AB-4C9F-89BD-651A094FFDDA}" type="pres">
      <dgm:prSet presAssocID="{FCE7F13A-A6EB-4A38-97F9-502990E0438F}" presName="imgShp" presStyleLbl="fgImgPlac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
        </a:ext>
      </dgm:extLst>
    </dgm:pt>
    <dgm:pt modelId="{0CA8854A-E5EF-47C1-9F48-8A57569D3A61}" type="pres">
      <dgm:prSet presAssocID="{FCE7F13A-A6EB-4A38-97F9-502990E0438F}" presName="txShp" presStyleLbl="node1" presStyleIdx="1" presStyleCnt="6">
        <dgm:presLayoutVars>
          <dgm:bulletEnabled val="1"/>
        </dgm:presLayoutVars>
      </dgm:prSet>
      <dgm:spPr/>
    </dgm:pt>
    <dgm:pt modelId="{8F5CD3A6-BAAE-424D-8D68-8F6C154ACE50}" type="pres">
      <dgm:prSet presAssocID="{ED29A904-83AD-42F9-B74D-0BC027A089F7}" presName="spacing" presStyleCnt="0"/>
      <dgm:spPr/>
    </dgm:pt>
    <dgm:pt modelId="{7E605F1A-3403-4E25-8E4D-6BAEC66A9290}" type="pres">
      <dgm:prSet presAssocID="{F1CCBF4D-C4EE-455D-AFB3-0560CF318FD2}" presName="composite" presStyleCnt="0"/>
      <dgm:spPr/>
    </dgm:pt>
    <dgm:pt modelId="{760223F4-46F6-48CC-AF88-FB10D5898B22}" type="pres">
      <dgm:prSet presAssocID="{F1CCBF4D-C4EE-455D-AFB3-0560CF318FD2}" presName="imgShp" presStyleLbl="fgImgPlac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Schoolhouse"/>
        </a:ext>
      </dgm:extLst>
    </dgm:pt>
    <dgm:pt modelId="{E2EBA333-23C6-49B6-B5B5-5108AC8BC402}" type="pres">
      <dgm:prSet presAssocID="{F1CCBF4D-C4EE-455D-AFB3-0560CF318FD2}" presName="txShp" presStyleLbl="node1" presStyleIdx="2" presStyleCnt="6">
        <dgm:presLayoutVars>
          <dgm:bulletEnabled val="1"/>
        </dgm:presLayoutVars>
      </dgm:prSet>
      <dgm:spPr/>
    </dgm:pt>
    <dgm:pt modelId="{A3763B39-5A03-4E1C-8C01-462BDDA718EF}" type="pres">
      <dgm:prSet presAssocID="{5098D8D7-7016-48C6-A966-BE3B870014AE}" presName="spacing" presStyleCnt="0"/>
      <dgm:spPr/>
    </dgm:pt>
    <dgm:pt modelId="{774EAC31-7200-45D9-9703-147A65030291}" type="pres">
      <dgm:prSet presAssocID="{D089E264-5EBF-45C2-8CF5-4CF126E81AEE}" presName="composite" presStyleCnt="0"/>
      <dgm:spPr/>
    </dgm:pt>
    <dgm:pt modelId="{953E5049-3BBE-4446-97BB-810C22F53BA6}" type="pres">
      <dgm:prSet presAssocID="{D089E264-5EBF-45C2-8CF5-4CF126E81AEE}" presName="imgShp" presStyleLbl="fgImgPlac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ead with Gears"/>
        </a:ext>
      </dgm:extLst>
    </dgm:pt>
    <dgm:pt modelId="{FB2C2A0C-AE62-42EE-A875-483C41E9EEB4}" type="pres">
      <dgm:prSet presAssocID="{D089E264-5EBF-45C2-8CF5-4CF126E81AEE}" presName="txShp" presStyleLbl="node1" presStyleIdx="3" presStyleCnt="6">
        <dgm:presLayoutVars>
          <dgm:bulletEnabled val="1"/>
        </dgm:presLayoutVars>
      </dgm:prSet>
      <dgm:spPr/>
    </dgm:pt>
    <dgm:pt modelId="{74647FAD-311C-41AB-8DC0-2EFF8B0BBF77}" type="pres">
      <dgm:prSet presAssocID="{024D7E73-A495-4021-8095-2FE44C822C8D}" presName="spacing" presStyleCnt="0"/>
      <dgm:spPr/>
    </dgm:pt>
    <dgm:pt modelId="{B4D186CD-18FB-49B6-B021-C03D0CD34FE3}" type="pres">
      <dgm:prSet presAssocID="{9EC31CC7-7A1D-401F-B538-1C7A10EA8A2A}" presName="composite" presStyleCnt="0"/>
      <dgm:spPr/>
    </dgm:pt>
    <dgm:pt modelId="{9A09B70C-0CA5-43F1-9435-7B0738382A1D}" type="pres">
      <dgm:prSet presAssocID="{9EC31CC7-7A1D-401F-B538-1C7A10EA8A2A}" presName="imgShp" presStyleLbl="fgImgPlac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Teacher"/>
        </a:ext>
      </dgm:extLst>
    </dgm:pt>
    <dgm:pt modelId="{E58BBA1F-69D6-4E87-AFB6-EFE724FB5E0C}" type="pres">
      <dgm:prSet presAssocID="{9EC31CC7-7A1D-401F-B538-1C7A10EA8A2A}" presName="txShp" presStyleLbl="node1" presStyleIdx="4" presStyleCnt="6">
        <dgm:presLayoutVars>
          <dgm:bulletEnabled val="1"/>
        </dgm:presLayoutVars>
      </dgm:prSet>
      <dgm:spPr/>
    </dgm:pt>
    <dgm:pt modelId="{3F91F965-3FBD-4249-8649-8229E3599166}" type="pres">
      <dgm:prSet presAssocID="{73236082-564E-4D89-A8E4-144408ABAFC2}" presName="spacing" presStyleCnt="0"/>
      <dgm:spPr/>
    </dgm:pt>
    <dgm:pt modelId="{A77C6D49-0D13-4739-8D95-87079A7BD27B}" type="pres">
      <dgm:prSet presAssocID="{9CD856A4-73B7-42C0-89C2-C6751750C28E}" presName="composite" presStyleCnt="0"/>
      <dgm:spPr/>
    </dgm:pt>
    <dgm:pt modelId="{1BF04ABE-6F66-4AA7-BFC3-6DAE81299FD2}" type="pres">
      <dgm:prSet presAssocID="{9CD856A4-73B7-42C0-89C2-C6751750C28E}" presName="imgShp" presStyleLbl="fgImgPlac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hildren"/>
        </a:ext>
      </dgm:extLst>
    </dgm:pt>
    <dgm:pt modelId="{B12B43E0-44CC-421C-87AC-9576E3EDD6D4}" type="pres">
      <dgm:prSet presAssocID="{9CD856A4-73B7-42C0-89C2-C6751750C28E}" presName="txShp" presStyleLbl="node1" presStyleIdx="5" presStyleCnt="6" custLinFactNeighborX="-726" custLinFactNeighborY="-6563">
        <dgm:presLayoutVars>
          <dgm:bulletEnabled val="1"/>
        </dgm:presLayoutVars>
      </dgm:prSet>
      <dgm:spPr/>
    </dgm:pt>
  </dgm:ptLst>
  <dgm:cxnLst>
    <dgm:cxn modelId="{FD10D504-71EE-44A9-91D2-EC8FBFEA0340}" type="presOf" srcId="{B8B8C445-48EA-44EF-8B66-086DC0E93BB4}" destId="{FC77B42B-ACCA-4ED5-9A1E-CF3D78DDA0AB}" srcOrd="0" destOrd="0" presId="urn:microsoft.com/office/officeart/2005/8/layout/vList3"/>
    <dgm:cxn modelId="{DECCE91F-1F75-4ED5-B212-ACAA04E93859}" type="presOf" srcId="{9EC31CC7-7A1D-401F-B538-1C7A10EA8A2A}" destId="{E58BBA1F-69D6-4E87-AFB6-EFE724FB5E0C}" srcOrd="0" destOrd="0" presId="urn:microsoft.com/office/officeart/2005/8/layout/vList3"/>
    <dgm:cxn modelId="{9039A431-5808-4458-B95F-DBFB8BD82B06}" srcId="{B8B8C445-48EA-44EF-8B66-086DC0E93BB4}" destId="{9EC31CC7-7A1D-401F-B538-1C7A10EA8A2A}" srcOrd="4" destOrd="0" parTransId="{1BEBB649-F1F5-4995-BA8F-A00D010C0FE8}" sibTransId="{73236082-564E-4D89-A8E4-144408ABAFC2}"/>
    <dgm:cxn modelId="{FE9CE038-835C-4693-A72C-A7C6AB7676B9}" srcId="{B8B8C445-48EA-44EF-8B66-086DC0E93BB4}" destId="{D1ADD1CD-8A35-4B27-953C-575A47D07E94}" srcOrd="0" destOrd="0" parTransId="{A0EFC6EC-7152-4E48-960C-B3BAE1FB4B20}" sibTransId="{DFA10487-40B5-4D0E-A4C2-4FE8F9B99AE3}"/>
    <dgm:cxn modelId="{CC1C2E67-1DF4-43AF-86DD-9D01F1B3453C}" srcId="{B8B8C445-48EA-44EF-8B66-086DC0E93BB4}" destId="{FCE7F13A-A6EB-4A38-97F9-502990E0438F}" srcOrd="1" destOrd="0" parTransId="{5D166466-B37D-46EE-9AEB-18992FE671D8}" sibTransId="{ED29A904-83AD-42F9-B74D-0BC027A089F7}"/>
    <dgm:cxn modelId="{A4F0CA7A-4470-42B7-8F80-670FD0C44EED}" type="presOf" srcId="{D089E264-5EBF-45C2-8CF5-4CF126E81AEE}" destId="{FB2C2A0C-AE62-42EE-A875-483C41E9EEB4}" srcOrd="0" destOrd="0" presId="urn:microsoft.com/office/officeart/2005/8/layout/vList3"/>
    <dgm:cxn modelId="{0D7E747B-C05A-4377-80A0-544B58F8FC05}" type="presOf" srcId="{9CD856A4-73B7-42C0-89C2-C6751750C28E}" destId="{B12B43E0-44CC-421C-87AC-9576E3EDD6D4}" srcOrd="0" destOrd="0" presId="urn:microsoft.com/office/officeart/2005/8/layout/vList3"/>
    <dgm:cxn modelId="{C8366C89-2724-4BA7-A8E6-AC19D69848A5}" srcId="{B8B8C445-48EA-44EF-8B66-086DC0E93BB4}" destId="{F1CCBF4D-C4EE-455D-AFB3-0560CF318FD2}" srcOrd="2" destOrd="0" parTransId="{8BFDF330-9E6D-4ABF-A317-89E9C3943A33}" sibTransId="{5098D8D7-7016-48C6-A966-BE3B870014AE}"/>
    <dgm:cxn modelId="{B8DFEE94-CFAE-44F9-85A1-E8B80A1CB3B6}" srcId="{B8B8C445-48EA-44EF-8B66-086DC0E93BB4}" destId="{9CD856A4-73B7-42C0-89C2-C6751750C28E}" srcOrd="5" destOrd="0" parTransId="{D6F11ADA-D1ED-4E8D-826C-6AA97166E81F}" sibTransId="{30401625-C9F0-428A-95AA-5D812C1C7047}"/>
    <dgm:cxn modelId="{AE45209E-40D0-4F20-856B-5C58005BAB10}" type="presOf" srcId="{D1ADD1CD-8A35-4B27-953C-575A47D07E94}" destId="{6A6CBC99-D58C-4CE9-AC9B-8D30561CDD45}" srcOrd="0" destOrd="0" presId="urn:microsoft.com/office/officeart/2005/8/layout/vList3"/>
    <dgm:cxn modelId="{25A143B0-2465-4FB6-8570-EDA19B7F8D01}" type="presOf" srcId="{FCE7F13A-A6EB-4A38-97F9-502990E0438F}" destId="{0CA8854A-E5EF-47C1-9F48-8A57569D3A61}" srcOrd="0" destOrd="0" presId="urn:microsoft.com/office/officeart/2005/8/layout/vList3"/>
    <dgm:cxn modelId="{374E4ECE-ECC5-42EB-BCD8-A7052CC46944}" srcId="{B8B8C445-48EA-44EF-8B66-086DC0E93BB4}" destId="{D089E264-5EBF-45C2-8CF5-4CF126E81AEE}" srcOrd="3" destOrd="0" parTransId="{89C69FF1-3E4A-41E6-8F61-BA49711D0AF7}" sibTransId="{024D7E73-A495-4021-8095-2FE44C822C8D}"/>
    <dgm:cxn modelId="{786F42F0-306B-44EA-BCEA-7629488E23AE}" type="presOf" srcId="{F1CCBF4D-C4EE-455D-AFB3-0560CF318FD2}" destId="{E2EBA333-23C6-49B6-B5B5-5108AC8BC402}" srcOrd="0" destOrd="0" presId="urn:microsoft.com/office/officeart/2005/8/layout/vList3"/>
    <dgm:cxn modelId="{2B14C992-2812-439C-90C4-0ADB54A014E3}" type="presParOf" srcId="{FC77B42B-ACCA-4ED5-9A1E-CF3D78DDA0AB}" destId="{9E98EE43-E251-4728-8B36-AB117C2CD129}" srcOrd="0" destOrd="0" presId="urn:microsoft.com/office/officeart/2005/8/layout/vList3"/>
    <dgm:cxn modelId="{F61BD319-EDB3-48E5-9544-7ECB93B37CD6}" type="presParOf" srcId="{9E98EE43-E251-4728-8B36-AB117C2CD129}" destId="{CBF6A85D-1DD8-4F45-BF7F-E0A09C1B6FC7}" srcOrd="0" destOrd="0" presId="urn:microsoft.com/office/officeart/2005/8/layout/vList3"/>
    <dgm:cxn modelId="{2E24E1C0-7EAE-4D97-8A3E-EBB3A07AE51B}" type="presParOf" srcId="{9E98EE43-E251-4728-8B36-AB117C2CD129}" destId="{6A6CBC99-D58C-4CE9-AC9B-8D30561CDD45}" srcOrd="1" destOrd="0" presId="urn:microsoft.com/office/officeart/2005/8/layout/vList3"/>
    <dgm:cxn modelId="{B88E0182-EAE3-427A-8DDC-5D034EADC708}" type="presParOf" srcId="{FC77B42B-ACCA-4ED5-9A1E-CF3D78DDA0AB}" destId="{A9D67A8A-1D20-4A7F-90AF-F735764BECE8}" srcOrd="1" destOrd="0" presId="urn:microsoft.com/office/officeart/2005/8/layout/vList3"/>
    <dgm:cxn modelId="{600CF5C9-787F-41DB-A253-325BD48D89AB}" type="presParOf" srcId="{FC77B42B-ACCA-4ED5-9A1E-CF3D78DDA0AB}" destId="{5501CAA1-4AC2-4275-909F-8EE905E93A45}" srcOrd="2" destOrd="0" presId="urn:microsoft.com/office/officeart/2005/8/layout/vList3"/>
    <dgm:cxn modelId="{35431657-DB4E-4009-AE9E-1B0C14A33517}" type="presParOf" srcId="{5501CAA1-4AC2-4275-909F-8EE905E93A45}" destId="{04D55205-D4AB-4C9F-89BD-651A094FFDDA}" srcOrd="0" destOrd="0" presId="urn:microsoft.com/office/officeart/2005/8/layout/vList3"/>
    <dgm:cxn modelId="{08B6D0DF-FC0C-47A5-AFF3-9A75445E5B24}" type="presParOf" srcId="{5501CAA1-4AC2-4275-909F-8EE905E93A45}" destId="{0CA8854A-E5EF-47C1-9F48-8A57569D3A61}" srcOrd="1" destOrd="0" presId="urn:microsoft.com/office/officeart/2005/8/layout/vList3"/>
    <dgm:cxn modelId="{5AA3FA35-B8E2-4410-8B27-77B78E57172D}" type="presParOf" srcId="{FC77B42B-ACCA-4ED5-9A1E-CF3D78DDA0AB}" destId="{8F5CD3A6-BAAE-424D-8D68-8F6C154ACE50}" srcOrd="3" destOrd="0" presId="urn:microsoft.com/office/officeart/2005/8/layout/vList3"/>
    <dgm:cxn modelId="{C3F35C61-48E7-45F9-AD0F-941AFCFA4048}" type="presParOf" srcId="{FC77B42B-ACCA-4ED5-9A1E-CF3D78DDA0AB}" destId="{7E605F1A-3403-4E25-8E4D-6BAEC66A9290}" srcOrd="4" destOrd="0" presId="urn:microsoft.com/office/officeart/2005/8/layout/vList3"/>
    <dgm:cxn modelId="{29B5652B-B680-45B1-A667-32FA6569E958}" type="presParOf" srcId="{7E605F1A-3403-4E25-8E4D-6BAEC66A9290}" destId="{760223F4-46F6-48CC-AF88-FB10D5898B22}" srcOrd="0" destOrd="0" presId="urn:microsoft.com/office/officeart/2005/8/layout/vList3"/>
    <dgm:cxn modelId="{F1063829-5769-4826-90BA-A874EF038938}" type="presParOf" srcId="{7E605F1A-3403-4E25-8E4D-6BAEC66A9290}" destId="{E2EBA333-23C6-49B6-B5B5-5108AC8BC402}" srcOrd="1" destOrd="0" presId="urn:microsoft.com/office/officeart/2005/8/layout/vList3"/>
    <dgm:cxn modelId="{585CD955-A506-4D90-82D9-77B995BD9946}" type="presParOf" srcId="{FC77B42B-ACCA-4ED5-9A1E-CF3D78DDA0AB}" destId="{A3763B39-5A03-4E1C-8C01-462BDDA718EF}" srcOrd="5" destOrd="0" presId="urn:microsoft.com/office/officeart/2005/8/layout/vList3"/>
    <dgm:cxn modelId="{82D9A49F-9573-43B1-AB93-F891C4833A81}" type="presParOf" srcId="{FC77B42B-ACCA-4ED5-9A1E-CF3D78DDA0AB}" destId="{774EAC31-7200-45D9-9703-147A65030291}" srcOrd="6" destOrd="0" presId="urn:microsoft.com/office/officeart/2005/8/layout/vList3"/>
    <dgm:cxn modelId="{2D596C08-FBD3-406D-BE57-7E6ECEEF336C}" type="presParOf" srcId="{774EAC31-7200-45D9-9703-147A65030291}" destId="{953E5049-3BBE-4446-97BB-810C22F53BA6}" srcOrd="0" destOrd="0" presId="urn:microsoft.com/office/officeart/2005/8/layout/vList3"/>
    <dgm:cxn modelId="{6DA7ED21-E48B-403C-9E4D-1BC6AF7A793A}" type="presParOf" srcId="{774EAC31-7200-45D9-9703-147A65030291}" destId="{FB2C2A0C-AE62-42EE-A875-483C41E9EEB4}" srcOrd="1" destOrd="0" presId="urn:microsoft.com/office/officeart/2005/8/layout/vList3"/>
    <dgm:cxn modelId="{2B8B342E-20AA-4414-8E26-1E75953C47C2}" type="presParOf" srcId="{FC77B42B-ACCA-4ED5-9A1E-CF3D78DDA0AB}" destId="{74647FAD-311C-41AB-8DC0-2EFF8B0BBF77}" srcOrd="7" destOrd="0" presId="urn:microsoft.com/office/officeart/2005/8/layout/vList3"/>
    <dgm:cxn modelId="{988E4E6F-5200-44DD-A12F-23C5B0579928}" type="presParOf" srcId="{FC77B42B-ACCA-4ED5-9A1E-CF3D78DDA0AB}" destId="{B4D186CD-18FB-49B6-B021-C03D0CD34FE3}" srcOrd="8" destOrd="0" presId="urn:microsoft.com/office/officeart/2005/8/layout/vList3"/>
    <dgm:cxn modelId="{FF323ED5-EFCB-40CA-A0E8-25ADF8391001}" type="presParOf" srcId="{B4D186CD-18FB-49B6-B021-C03D0CD34FE3}" destId="{9A09B70C-0CA5-43F1-9435-7B0738382A1D}" srcOrd="0" destOrd="0" presId="urn:microsoft.com/office/officeart/2005/8/layout/vList3"/>
    <dgm:cxn modelId="{5B3FDDF7-AD77-444F-84EA-BE66B4ABB2FF}" type="presParOf" srcId="{B4D186CD-18FB-49B6-B021-C03D0CD34FE3}" destId="{E58BBA1F-69D6-4E87-AFB6-EFE724FB5E0C}" srcOrd="1" destOrd="0" presId="urn:microsoft.com/office/officeart/2005/8/layout/vList3"/>
    <dgm:cxn modelId="{C364A08D-1A53-4D60-9712-05198500582C}" type="presParOf" srcId="{FC77B42B-ACCA-4ED5-9A1E-CF3D78DDA0AB}" destId="{3F91F965-3FBD-4249-8649-8229E3599166}" srcOrd="9" destOrd="0" presId="urn:microsoft.com/office/officeart/2005/8/layout/vList3"/>
    <dgm:cxn modelId="{48D35710-396F-415F-8929-D20B228D3827}" type="presParOf" srcId="{FC77B42B-ACCA-4ED5-9A1E-CF3D78DDA0AB}" destId="{A77C6D49-0D13-4739-8D95-87079A7BD27B}" srcOrd="10" destOrd="0" presId="urn:microsoft.com/office/officeart/2005/8/layout/vList3"/>
    <dgm:cxn modelId="{8EE32C01-3A99-4882-B1B5-8AC77A023AF2}" type="presParOf" srcId="{A77C6D49-0D13-4739-8D95-87079A7BD27B}" destId="{1BF04ABE-6F66-4AA7-BFC3-6DAE81299FD2}" srcOrd="0" destOrd="0" presId="urn:microsoft.com/office/officeart/2005/8/layout/vList3"/>
    <dgm:cxn modelId="{E3193509-9501-4193-9300-5172B2A7B435}" type="presParOf" srcId="{A77C6D49-0D13-4739-8D95-87079A7BD27B}" destId="{B12B43E0-44CC-421C-87AC-9576E3EDD6D4}"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B2C8CD3-868C-4A9C-B4F2-A8BC86074165}" type="doc">
      <dgm:prSet loTypeId="urn:microsoft.com/office/officeart/2005/8/layout/radial4" loCatId="relationship" qsTypeId="urn:microsoft.com/office/officeart/2005/8/quickstyle/simple1" qsCatId="simple" csTypeId="urn:microsoft.com/office/officeart/2005/8/colors/accent6_1" csCatId="accent6" phldr="1"/>
      <dgm:spPr/>
      <dgm:t>
        <a:bodyPr/>
        <a:lstStyle/>
        <a:p>
          <a:endParaRPr lang="en-US"/>
        </a:p>
      </dgm:t>
    </dgm:pt>
    <dgm:pt modelId="{82D37B72-D215-49BD-A4C2-566B34650D4A}">
      <dgm:prSet phldrT="[Text]"/>
      <dgm:spPr/>
      <dgm:t>
        <a:bodyPr/>
        <a:lstStyle/>
        <a:p>
          <a:r>
            <a:rPr lang="en-US"/>
            <a:t>Georgia Milestones</a:t>
          </a:r>
        </a:p>
      </dgm:t>
    </dgm:pt>
    <dgm:pt modelId="{76464E7F-C128-4D98-BE27-A162F4107C19}" type="parTrans" cxnId="{113103AE-5115-4F57-A67F-2DA897F2D6EC}">
      <dgm:prSet/>
      <dgm:spPr/>
      <dgm:t>
        <a:bodyPr/>
        <a:lstStyle/>
        <a:p>
          <a:endParaRPr lang="en-US"/>
        </a:p>
      </dgm:t>
    </dgm:pt>
    <dgm:pt modelId="{B91D3E91-CF2E-4014-984C-08A1B649A95B}" type="sibTrans" cxnId="{113103AE-5115-4F57-A67F-2DA897F2D6EC}">
      <dgm:prSet/>
      <dgm:spPr/>
      <dgm:t>
        <a:bodyPr/>
        <a:lstStyle/>
        <a:p>
          <a:endParaRPr lang="en-US"/>
        </a:p>
      </dgm:t>
    </dgm:pt>
    <dgm:pt modelId="{EA5305DA-52D1-49EA-B889-C939B6DF2147}">
      <dgm:prSet phldrT="[Text]"/>
      <dgm:spPr/>
      <dgm:t>
        <a:bodyPr/>
        <a:lstStyle/>
        <a:p>
          <a:r>
            <a:rPr lang="en-US"/>
            <a:t>CRCT</a:t>
          </a:r>
        </a:p>
      </dgm:t>
    </dgm:pt>
    <dgm:pt modelId="{556BDF7E-353D-4D61-9A49-AAAA6FBF65C0}" type="parTrans" cxnId="{C1130FEF-D302-46F4-B010-B0304100A2EB}">
      <dgm:prSet/>
      <dgm:spPr/>
      <dgm:t>
        <a:bodyPr/>
        <a:lstStyle/>
        <a:p>
          <a:endParaRPr lang="en-US"/>
        </a:p>
      </dgm:t>
    </dgm:pt>
    <dgm:pt modelId="{5E0C9FAB-523F-4596-A8B6-CC7DFF04D0D3}" type="sibTrans" cxnId="{C1130FEF-D302-46F4-B010-B0304100A2EB}">
      <dgm:prSet/>
      <dgm:spPr/>
      <dgm:t>
        <a:bodyPr/>
        <a:lstStyle/>
        <a:p>
          <a:endParaRPr lang="en-US"/>
        </a:p>
      </dgm:t>
    </dgm:pt>
    <dgm:pt modelId="{7828BD61-1205-42F3-B04F-22D2C4A7583F}">
      <dgm:prSet phldrT="[Text]"/>
      <dgm:spPr/>
      <dgm:t>
        <a:bodyPr/>
        <a:lstStyle/>
        <a:p>
          <a:r>
            <a:rPr lang="en-US"/>
            <a:t>EOCT</a:t>
          </a:r>
        </a:p>
      </dgm:t>
    </dgm:pt>
    <dgm:pt modelId="{599EC7D4-64A2-4EF2-BE86-98C416831B0C}" type="parTrans" cxnId="{16FC7FC6-C65B-4E13-BED8-FD80279BE944}">
      <dgm:prSet/>
      <dgm:spPr/>
      <dgm:t>
        <a:bodyPr/>
        <a:lstStyle/>
        <a:p>
          <a:endParaRPr lang="en-US"/>
        </a:p>
      </dgm:t>
    </dgm:pt>
    <dgm:pt modelId="{74BFB819-EF1A-4ED0-8BBD-88C7F4E8A771}" type="sibTrans" cxnId="{16FC7FC6-C65B-4E13-BED8-FD80279BE944}">
      <dgm:prSet/>
      <dgm:spPr/>
      <dgm:t>
        <a:bodyPr/>
        <a:lstStyle/>
        <a:p>
          <a:endParaRPr lang="en-US"/>
        </a:p>
      </dgm:t>
    </dgm:pt>
    <dgm:pt modelId="{041A3C2A-E621-4DCA-8562-486593C2B827}">
      <dgm:prSet phldrT="[Text]"/>
      <dgm:spPr/>
      <dgm:t>
        <a:bodyPr/>
        <a:lstStyle/>
        <a:p>
          <a:r>
            <a:rPr lang="en-US"/>
            <a:t>Georgia Writing Tests (3,5,8, HS)</a:t>
          </a:r>
        </a:p>
      </dgm:t>
    </dgm:pt>
    <dgm:pt modelId="{B69D41A6-DFEC-472A-A0F8-200C263D80DF}" type="parTrans" cxnId="{02A0613F-D0D1-487C-A134-9D5F0BC3A812}">
      <dgm:prSet/>
      <dgm:spPr/>
      <dgm:t>
        <a:bodyPr/>
        <a:lstStyle/>
        <a:p>
          <a:endParaRPr lang="en-US"/>
        </a:p>
      </dgm:t>
    </dgm:pt>
    <dgm:pt modelId="{DAFBB265-EF0B-472A-BB2F-CD2ADDA381E9}" type="sibTrans" cxnId="{02A0613F-D0D1-487C-A134-9D5F0BC3A812}">
      <dgm:prSet/>
      <dgm:spPr/>
      <dgm:t>
        <a:bodyPr/>
        <a:lstStyle/>
        <a:p>
          <a:endParaRPr lang="en-US"/>
        </a:p>
      </dgm:t>
    </dgm:pt>
    <dgm:pt modelId="{0D68E0D0-C86F-4770-B0A0-41BB514934FC}">
      <dgm:prSet phldrT="[Text]"/>
      <dgm:spPr/>
      <dgm:t>
        <a:bodyPr/>
        <a:lstStyle/>
        <a:p>
          <a:r>
            <a:rPr lang="en-US"/>
            <a:t>GHSGT</a:t>
          </a:r>
        </a:p>
      </dgm:t>
    </dgm:pt>
    <dgm:pt modelId="{29A7F7DD-9160-4856-9A7D-9B6D5C2A565D}" type="parTrans" cxnId="{580B83DE-AC25-46B0-9CBF-08F217ABCEFC}">
      <dgm:prSet/>
      <dgm:spPr/>
      <dgm:t>
        <a:bodyPr/>
        <a:lstStyle/>
        <a:p>
          <a:endParaRPr lang="en-US"/>
        </a:p>
      </dgm:t>
    </dgm:pt>
    <dgm:pt modelId="{E16EC330-22F6-4268-8BCA-F31312142F0B}" type="sibTrans" cxnId="{580B83DE-AC25-46B0-9CBF-08F217ABCEFC}">
      <dgm:prSet/>
      <dgm:spPr/>
      <dgm:t>
        <a:bodyPr/>
        <a:lstStyle/>
        <a:p>
          <a:endParaRPr lang="en-US"/>
        </a:p>
      </dgm:t>
    </dgm:pt>
    <dgm:pt modelId="{D7F81BBF-24E3-4F14-87B5-8A45BC3B23EA}" type="pres">
      <dgm:prSet presAssocID="{EB2C8CD3-868C-4A9C-B4F2-A8BC86074165}" presName="cycle" presStyleCnt="0">
        <dgm:presLayoutVars>
          <dgm:chMax val="1"/>
          <dgm:dir/>
          <dgm:animLvl val="ctr"/>
          <dgm:resizeHandles val="exact"/>
        </dgm:presLayoutVars>
      </dgm:prSet>
      <dgm:spPr/>
    </dgm:pt>
    <dgm:pt modelId="{6579E2C2-9154-461E-90EA-8BAEBE5883EB}" type="pres">
      <dgm:prSet presAssocID="{82D37B72-D215-49BD-A4C2-566B34650D4A}" presName="centerShape" presStyleLbl="node0" presStyleIdx="0" presStyleCnt="1"/>
      <dgm:spPr/>
    </dgm:pt>
    <dgm:pt modelId="{FFDC1D85-A313-4BD2-B9EA-A61F823926FE}" type="pres">
      <dgm:prSet presAssocID="{556BDF7E-353D-4D61-9A49-AAAA6FBF65C0}" presName="parTrans" presStyleLbl="bgSibTrans2D1" presStyleIdx="0" presStyleCnt="4"/>
      <dgm:spPr/>
    </dgm:pt>
    <dgm:pt modelId="{18943A41-DD82-45FD-8D2C-45E045CF7216}" type="pres">
      <dgm:prSet presAssocID="{EA5305DA-52D1-49EA-B889-C939B6DF2147}" presName="node" presStyleLbl="node1" presStyleIdx="0" presStyleCnt="4">
        <dgm:presLayoutVars>
          <dgm:bulletEnabled val="1"/>
        </dgm:presLayoutVars>
      </dgm:prSet>
      <dgm:spPr/>
    </dgm:pt>
    <dgm:pt modelId="{AC65B10E-8A92-4FFD-86FD-1C7662212B43}" type="pres">
      <dgm:prSet presAssocID="{599EC7D4-64A2-4EF2-BE86-98C416831B0C}" presName="parTrans" presStyleLbl="bgSibTrans2D1" presStyleIdx="1" presStyleCnt="4"/>
      <dgm:spPr/>
    </dgm:pt>
    <dgm:pt modelId="{B68520D4-8C65-4D75-B950-82967415F57B}" type="pres">
      <dgm:prSet presAssocID="{7828BD61-1205-42F3-B04F-22D2C4A7583F}" presName="node" presStyleLbl="node1" presStyleIdx="1" presStyleCnt="4">
        <dgm:presLayoutVars>
          <dgm:bulletEnabled val="1"/>
        </dgm:presLayoutVars>
      </dgm:prSet>
      <dgm:spPr/>
    </dgm:pt>
    <dgm:pt modelId="{9F18F4C2-61E9-47CF-9BF4-A196C27198E1}" type="pres">
      <dgm:prSet presAssocID="{B69D41A6-DFEC-472A-A0F8-200C263D80DF}" presName="parTrans" presStyleLbl="bgSibTrans2D1" presStyleIdx="2" presStyleCnt="4"/>
      <dgm:spPr/>
    </dgm:pt>
    <dgm:pt modelId="{89B94260-9F19-487C-84BC-A32B172FF05E}" type="pres">
      <dgm:prSet presAssocID="{041A3C2A-E621-4DCA-8562-486593C2B827}" presName="node" presStyleLbl="node1" presStyleIdx="2" presStyleCnt="4">
        <dgm:presLayoutVars>
          <dgm:bulletEnabled val="1"/>
        </dgm:presLayoutVars>
      </dgm:prSet>
      <dgm:spPr/>
    </dgm:pt>
    <dgm:pt modelId="{5F608F68-FD9F-43FB-993D-1DFE17945D72}" type="pres">
      <dgm:prSet presAssocID="{29A7F7DD-9160-4856-9A7D-9B6D5C2A565D}" presName="parTrans" presStyleLbl="bgSibTrans2D1" presStyleIdx="3" presStyleCnt="4"/>
      <dgm:spPr/>
    </dgm:pt>
    <dgm:pt modelId="{51DE4814-3EC5-4C6E-9B5A-C2D7FD8B5AB2}" type="pres">
      <dgm:prSet presAssocID="{0D68E0D0-C86F-4770-B0A0-41BB514934FC}" presName="node" presStyleLbl="node1" presStyleIdx="3" presStyleCnt="4">
        <dgm:presLayoutVars>
          <dgm:bulletEnabled val="1"/>
        </dgm:presLayoutVars>
      </dgm:prSet>
      <dgm:spPr/>
    </dgm:pt>
  </dgm:ptLst>
  <dgm:cxnLst>
    <dgm:cxn modelId="{9D0A6A2B-2BF1-4291-912A-DC832EAB402F}" type="presOf" srcId="{EA5305DA-52D1-49EA-B889-C939B6DF2147}" destId="{18943A41-DD82-45FD-8D2C-45E045CF7216}" srcOrd="0" destOrd="0" presId="urn:microsoft.com/office/officeart/2005/8/layout/radial4"/>
    <dgm:cxn modelId="{02A0613F-D0D1-487C-A134-9D5F0BC3A812}" srcId="{82D37B72-D215-49BD-A4C2-566B34650D4A}" destId="{041A3C2A-E621-4DCA-8562-486593C2B827}" srcOrd="2" destOrd="0" parTransId="{B69D41A6-DFEC-472A-A0F8-200C263D80DF}" sibTransId="{DAFBB265-EF0B-472A-BB2F-CD2ADDA381E9}"/>
    <dgm:cxn modelId="{8D006059-D58D-4B8A-B033-7989FD6BF035}" type="presOf" srcId="{B69D41A6-DFEC-472A-A0F8-200C263D80DF}" destId="{9F18F4C2-61E9-47CF-9BF4-A196C27198E1}" srcOrd="0" destOrd="0" presId="urn:microsoft.com/office/officeart/2005/8/layout/radial4"/>
    <dgm:cxn modelId="{17DC6881-673F-4D18-BFCD-A06170DE8036}" type="presOf" srcId="{0D68E0D0-C86F-4770-B0A0-41BB514934FC}" destId="{51DE4814-3EC5-4C6E-9B5A-C2D7FD8B5AB2}" srcOrd="0" destOrd="0" presId="urn:microsoft.com/office/officeart/2005/8/layout/radial4"/>
    <dgm:cxn modelId="{DE034F88-0E26-4947-83E3-3D59E1F113B2}" type="presOf" srcId="{041A3C2A-E621-4DCA-8562-486593C2B827}" destId="{89B94260-9F19-487C-84BC-A32B172FF05E}" srcOrd="0" destOrd="0" presId="urn:microsoft.com/office/officeart/2005/8/layout/radial4"/>
    <dgm:cxn modelId="{51035297-94AE-4D8F-8C48-E62E84382214}" type="presOf" srcId="{599EC7D4-64A2-4EF2-BE86-98C416831B0C}" destId="{AC65B10E-8A92-4FFD-86FD-1C7662212B43}" srcOrd="0" destOrd="0" presId="urn:microsoft.com/office/officeart/2005/8/layout/radial4"/>
    <dgm:cxn modelId="{113103AE-5115-4F57-A67F-2DA897F2D6EC}" srcId="{EB2C8CD3-868C-4A9C-B4F2-A8BC86074165}" destId="{82D37B72-D215-49BD-A4C2-566B34650D4A}" srcOrd="0" destOrd="0" parTransId="{76464E7F-C128-4D98-BE27-A162F4107C19}" sibTransId="{B91D3E91-CF2E-4014-984C-08A1B649A95B}"/>
    <dgm:cxn modelId="{16FC7FC6-C65B-4E13-BED8-FD80279BE944}" srcId="{82D37B72-D215-49BD-A4C2-566B34650D4A}" destId="{7828BD61-1205-42F3-B04F-22D2C4A7583F}" srcOrd="1" destOrd="0" parTransId="{599EC7D4-64A2-4EF2-BE86-98C416831B0C}" sibTransId="{74BFB819-EF1A-4ED0-8BBD-88C7F4E8A771}"/>
    <dgm:cxn modelId="{0357FBC8-F4CA-45FE-ACCA-6D5308D74E2F}" type="presOf" srcId="{556BDF7E-353D-4D61-9A49-AAAA6FBF65C0}" destId="{FFDC1D85-A313-4BD2-B9EA-A61F823926FE}" srcOrd="0" destOrd="0" presId="urn:microsoft.com/office/officeart/2005/8/layout/radial4"/>
    <dgm:cxn modelId="{A7B4F3CC-5032-46C0-BD24-D5045F972520}" type="presOf" srcId="{7828BD61-1205-42F3-B04F-22D2C4A7583F}" destId="{B68520D4-8C65-4D75-B950-82967415F57B}" srcOrd="0" destOrd="0" presId="urn:microsoft.com/office/officeart/2005/8/layout/radial4"/>
    <dgm:cxn modelId="{48483AD5-16DE-4313-8673-17CCE9EFE589}" type="presOf" srcId="{29A7F7DD-9160-4856-9A7D-9B6D5C2A565D}" destId="{5F608F68-FD9F-43FB-993D-1DFE17945D72}" srcOrd="0" destOrd="0" presId="urn:microsoft.com/office/officeart/2005/8/layout/radial4"/>
    <dgm:cxn modelId="{FD8E50D8-0B81-427A-B1CB-CB181B130FAF}" type="presOf" srcId="{EB2C8CD3-868C-4A9C-B4F2-A8BC86074165}" destId="{D7F81BBF-24E3-4F14-87B5-8A45BC3B23EA}" srcOrd="0" destOrd="0" presId="urn:microsoft.com/office/officeart/2005/8/layout/radial4"/>
    <dgm:cxn modelId="{580B83DE-AC25-46B0-9CBF-08F217ABCEFC}" srcId="{82D37B72-D215-49BD-A4C2-566B34650D4A}" destId="{0D68E0D0-C86F-4770-B0A0-41BB514934FC}" srcOrd="3" destOrd="0" parTransId="{29A7F7DD-9160-4856-9A7D-9B6D5C2A565D}" sibTransId="{E16EC330-22F6-4268-8BCA-F31312142F0B}"/>
    <dgm:cxn modelId="{C1130FEF-D302-46F4-B010-B0304100A2EB}" srcId="{82D37B72-D215-49BD-A4C2-566B34650D4A}" destId="{EA5305DA-52D1-49EA-B889-C939B6DF2147}" srcOrd="0" destOrd="0" parTransId="{556BDF7E-353D-4D61-9A49-AAAA6FBF65C0}" sibTransId="{5E0C9FAB-523F-4596-A8B6-CC7DFF04D0D3}"/>
    <dgm:cxn modelId="{F09380FB-15C4-4F0F-9CFE-FAB74172F42A}" type="presOf" srcId="{82D37B72-D215-49BD-A4C2-566B34650D4A}" destId="{6579E2C2-9154-461E-90EA-8BAEBE5883EB}" srcOrd="0" destOrd="0" presId="urn:microsoft.com/office/officeart/2005/8/layout/radial4"/>
    <dgm:cxn modelId="{35050A57-C9C3-47BB-B353-E28865B1DF37}" type="presParOf" srcId="{D7F81BBF-24E3-4F14-87B5-8A45BC3B23EA}" destId="{6579E2C2-9154-461E-90EA-8BAEBE5883EB}" srcOrd="0" destOrd="0" presId="urn:microsoft.com/office/officeart/2005/8/layout/radial4"/>
    <dgm:cxn modelId="{B70415E2-47CC-4228-9D5B-E6BC70592289}" type="presParOf" srcId="{D7F81BBF-24E3-4F14-87B5-8A45BC3B23EA}" destId="{FFDC1D85-A313-4BD2-B9EA-A61F823926FE}" srcOrd="1" destOrd="0" presId="urn:microsoft.com/office/officeart/2005/8/layout/radial4"/>
    <dgm:cxn modelId="{C0697F50-DACC-4017-98E9-403BC8CB0450}" type="presParOf" srcId="{D7F81BBF-24E3-4F14-87B5-8A45BC3B23EA}" destId="{18943A41-DD82-45FD-8D2C-45E045CF7216}" srcOrd="2" destOrd="0" presId="urn:microsoft.com/office/officeart/2005/8/layout/radial4"/>
    <dgm:cxn modelId="{C0070A39-6460-4C0F-9EBB-1AF1DA7CE1E2}" type="presParOf" srcId="{D7F81BBF-24E3-4F14-87B5-8A45BC3B23EA}" destId="{AC65B10E-8A92-4FFD-86FD-1C7662212B43}" srcOrd="3" destOrd="0" presId="urn:microsoft.com/office/officeart/2005/8/layout/radial4"/>
    <dgm:cxn modelId="{FC3F2C3D-2B13-4564-A19B-83E6627E9639}" type="presParOf" srcId="{D7F81BBF-24E3-4F14-87B5-8A45BC3B23EA}" destId="{B68520D4-8C65-4D75-B950-82967415F57B}" srcOrd="4" destOrd="0" presId="urn:microsoft.com/office/officeart/2005/8/layout/radial4"/>
    <dgm:cxn modelId="{5497CAF3-62F4-4410-9D7A-2D5E464DF1A0}" type="presParOf" srcId="{D7F81BBF-24E3-4F14-87B5-8A45BC3B23EA}" destId="{9F18F4C2-61E9-47CF-9BF4-A196C27198E1}" srcOrd="5" destOrd="0" presId="urn:microsoft.com/office/officeart/2005/8/layout/radial4"/>
    <dgm:cxn modelId="{F95EED78-35DA-47E2-81EE-35645CBCBD30}" type="presParOf" srcId="{D7F81BBF-24E3-4F14-87B5-8A45BC3B23EA}" destId="{89B94260-9F19-487C-84BC-A32B172FF05E}" srcOrd="6" destOrd="0" presId="urn:microsoft.com/office/officeart/2005/8/layout/radial4"/>
    <dgm:cxn modelId="{F4D00F7E-3E79-487B-A41D-71167293CB6E}" type="presParOf" srcId="{D7F81BBF-24E3-4F14-87B5-8A45BC3B23EA}" destId="{5F608F68-FD9F-43FB-993D-1DFE17945D72}" srcOrd="7" destOrd="0" presId="urn:microsoft.com/office/officeart/2005/8/layout/radial4"/>
    <dgm:cxn modelId="{4B3CF835-3F45-4856-9679-E1E20B0399FD}" type="presParOf" srcId="{D7F81BBF-24E3-4F14-87B5-8A45BC3B23EA}" destId="{51DE4814-3EC5-4C6E-9B5A-C2D7FD8B5AB2}"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90E9FB-886B-4C8C-AC17-FA58479D7028}"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2581429D-1853-44A6-9E2A-658FADD346CC}">
      <dgm:prSet phldrT="[Text]"/>
      <dgm:spPr/>
      <dgm:t>
        <a:bodyPr/>
        <a:lstStyle/>
        <a:p>
          <a:r>
            <a:rPr lang="en-US" sz="3000">
              <a:solidFill>
                <a:srgbClr val="010000"/>
              </a:solidFill>
              <a:latin typeface="Calibri Light"/>
              <a:cs typeface="Calibri Light"/>
              <a:hlinkClick xmlns:r="http://schemas.openxmlformats.org/officeDocument/2006/relationships" r:id="rId1"/>
            </a:rPr>
            <a:t>WIDA Secure Portal</a:t>
          </a:r>
        </a:p>
      </dgm:t>
    </dgm:pt>
    <dgm:pt modelId="{659E4A55-58B4-4F5D-B3A2-AA0F2512C827}" type="parTrans" cxnId="{FB03952A-246A-4894-B723-0DE3BB8EC4CF}">
      <dgm:prSet/>
      <dgm:spPr/>
      <dgm:t>
        <a:bodyPr/>
        <a:lstStyle/>
        <a:p>
          <a:endParaRPr lang="en-US"/>
        </a:p>
      </dgm:t>
    </dgm:pt>
    <dgm:pt modelId="{A1A68979-E378-4427-9ABC-6B9E954CD53A}" type="sibTrans" cxnId="{FB03952A-246A-4894-B723-0DE3BB8EC4CF}">
      <dgm:prSet/>
      <dgm:spPr/>
      <dgm:t>
        <a:bodyPr/>
        <a:lstStyle/>
        <a:p>
          <a:endParaRPr lang="en-US"/>
        </a:p>
      </dgm:t>
    </dgm:pt>
    <dgm:pt modelId="{93725A4C-FDCB-4988-99F8-2F1FB3ECEC91}">
      <dgm:prSet phldrT="[Text]"/>
      <dgm:spPr/>
      <dgm:t>
        <a:bodyPr/>
        <a:lstStyle/>
        <a:p>
          <a:r>
            <a:rPr lang="en-US">
              <a:cs typeface="Calibri Light"/>
            </a:rPr>
            <a:t>Manuals</a:t>
          </a:r>
        </a:p>
      </dgm:t>
    </dgm:pt>
    <dgm:pt modelId="{30BACAE1-B6C9-427A-B62B-D442702AC010}" type="parTrans" cxnId="{7B084CFE-08B4-48AB-89DE-A8CFEDCD1E73}">
      <dgm:prSet/>
      <dgm:spPr/>
      <dgm:t>
        <a:bodyPr/>
        <a:lstStyle/>
        <a:p>
          <a:endParaRPr lang="en-US"/>
        </a:p>
      </dgm:t>
    </dgm:pt>
    <dgm:pt modelId="{64CAE044-E55E-4C8D-93A0-88F6623491AE}" type="sibTrans" cxnId="{7B084CFE-08B4-48AB-89DE-A8CFEDCD1E73}">
      <dgm:prSet/>
      <dgm:spPr/>
      <dgm:t>
        <a:bodyPr/>
        <a:lstStyle/>
        <a:p>
          <a:endParaRPr lang="en-US"/>
        </a:p>
      </dgm:t>
    </dgm:pt>
    <dgm:pt modelId="{AB45EBF4-7252-4221-80F0-73D8EA089CB0}">
      <dgm:prSet phldrT="[Text]"/>
      <dgm:spPr/>
      <dgm:t>
        <a:bodyPr/>
        <a:lstStyle/>
        <a:p>
          <a:r>
            <a:rPr lang="en-US">
              <a:cs typeface="Calibri Light"/>
            </a:rPr>
            <a:t>Training History</a:t>
          </a:r>
        </a:p>
      </dgm:t>
    </dgm:pt>
    <dgm:pt modelId="{17616E9D-C5A3-410B-8414-9183BFFBF707}" type="parTrans" cxnId="{89E9EB66-08D7-4237-AF6F-88433F3A9EEC}">
      <dgm:prSet/>
      <dgm:spPr/>
      <dgm:t>
        <a:bodyPr/>
        <a:lstStyle/>
        <a:p>
          <a:endParaRPr lang="en-US"/>
        </a:p>
      </dgm:t>
    </dgm:pt>
    <dgm:pt modelId="{62972E76-2EEE-482D-85CB-83D0D0CBFFEE}" type="sibTrans" cxnId="{89E9EB66-08D7-4237-AF6F-88433F3A9EEC}">
      <dgm:prSet/>
      <dgm:spPr/>
      <dgm:t>
        <a:bodyPr/>
        <a:lstStyle/>
        <a:p>
          <a:endParaRPr lang="en-US"/>
        </a:p>
      </dgm:t>
    </dgm:pt>
    <dgm:pt modelId="{78350FB1-5AC6-441A-8BFD-48C737C9628B}">
      <dgm:prSet phldrT="[Text]"/>
      <dgm:spPr/>
      <dgm:t>
        <a:bodyPr/>
        <a:lstStyle/>
        <a:p>
          <a:r>
            <a:rPr lang="en-US">
              <a:cs typeface="Calibri Light" panose="020F0302020204030204"/>
              <a:hlinkClick xmlns:r="http://schemas.openxmlformats.org/officeDocument/2006/relationships" r:id="rId2"/>
            </a:rPr>
            <a:t>WIDA AMS</a:t>
          </a:r>
        </a:p>
      </dgm:t>
    </dgm:pt>
    <dgm:pt modelId="{FC793A03-85F3-4968-8B4D-F6911A91A2DB}" type="parTrans" cxnId="{F679D103-434E-4782-B5F4-EC38B9C203E5}">
      <dgm:prSet/>
      <dgm:spPr/>
      <dgm:t>
        <a:bodyPr/>
        <a:lstStyle/>
        <a:p>
          <a:endParaRPr lang="en-US"/>
        </a:p>
      </dgm:t>
    </dgm:pt>
    <dgm:pt modelId="{652DB9E8-408A-4637-B669-B347C25AA997}" type="sibTrans" cxnId="{F679D103-434E-4782-B5F4-EC38B9C203E5}">
      <dgm:prSet/>
      <dgm:spPr/>
      <dgm:t>
        <a:bodyPr/>
        <a:lstStyle/>
        <a:p>
          <a:endParaRPr lang="en-US"/>
        </a:p>
      </dgm:t>
    </dgm:pt>
    <dgm:pt modelId="{05E8BB09-E4F5-4E11-B491-80DD16E7D019}">
      <dgm:prSet phldrT="[Text]"/>
      <dgm:spPr/>
      <dgm:t>
        <a:bodyPr/>
        <a:lstStyle/>
        <a:p>
          <a:r>
            <a:rPr lang="en-US">
              <a:cs typeface="Calibri Light"/>
            </a:rPr>
            <a:t>Test Demo</a:t>
          </a:r>
        </a:p>
      </dgm:t>
    </dgm:pt>
    <dgm:pt modelId="{B70D8CA2-4EAA-4C45-97C2-93500EB100DF}" type="parTrans" cxnId="{6EAA88B7-3D84-4E62-B257-B11EEE077F77}">
      <dgm:prSet/>
      <dgm:spPr/>
      <dgm:t>
        <a:bodyPr/>
        <a:lstStyle/>
        <a:p>
          <a:endParaRPr lang="en-US"/>
        </a:p>
      </dgm:t>
    </dgm:pt>
    <dgm:pt modelId="{FE521C09-81C1-4D44-A3B5-DDB2A574BD9F}" type="sibTrans" cxnId="{6EAA88B7-3D84-4E62-B257-B11EEE077F77}">
      <dgm:prSet/>
      <dgm:spPr/>
      <dgm:t>
        <a:bodyPr/>
        <a:lstStyle/>
        <a:p>
          <a:endParaRPr lang="en-US"/>
        </a:p>
      </dgm:t>
    </dgm:pt>
    <dgm:pt modelId="{7198985F-7F99-48B1-8A80-63BFC0B0DDA0}">
      <dgm:prSet phldrT="[Text]"/>
      <dgm:spPr/>
      <dgm:t>
        <a:bodyPr/>
        <a:lstStyle/>
        <a:p>
          <a:r>
            <a:rPr lang="en-US">
              <a:cs typeface="Calibri Light"/>
            </a:rPr>
            <a:t>Presentations</a:t>
          </a:r>
        </a:p>
      </dgm:t>
    </dgm:pt>
    <dgm:pt modelId="{009F4CF4-7911-4A02-9B29-717271292B41}" type="parTrans" cxnId="{B600E48C-3401-4476-873F-C5F135319CE4}">
      <dgm:prSet/>
      <dgm:spPr/>
    </dgm:pt>
    <dgm:pt modelId="{89C8A0B3-1E83-49D3-82E7-1F2AFECCCF9C}" type="sibTrans" cxnId="{B600E48C-3401-4476-873F-C5F135319CE4}">
      <dgm:prSet/>
      <dgm:spPr/>
    </dgm:pt>
    <dgm:pt modelId="{A2E5FC56-CE20-43A3-BC09-840DEFD03912}">
      <dgm:prSet phldrT="[Text]"/>
      <dgm:spPr/>
      <dgm:t>
        <a:bodyPr/>
        <a:lstStyle/>
        <a:p>
          <a:r>
            <a:rPr lang="en-US">
              <a:cs typeface="Calibri Light"/>
            </a:rPr>
            <a:t>TestPractice</a:t>
          </a:r>
        </a:p>
      </dgm:t>
    </dgm:pt>
    <dgm:pt modelId="{2A274AEE-F798-41C4-A91C-CB3B76278265}" type="parTrans" cxnId="{00771AB2-799B-45FA-9B49-13F7D565BE63}">
      <dgm:prSet/>
      <dgm:spPr/>
    </dgm:pt>
    <dgm:pt modelId="{CFE04891-3AE4-4FC8-A452-A91BFC04DA71}" type="sibTrans" cxnId="{00771AB2-799B-45FA-9B49-13F7D565BE63}">
      <dgm:prSet/>
      <dgm:spPr/>
    </dgm:pt>
    <dgm:pt modelId="{500F701B-6891-4DE6-A75F-1C72C649045E}">
      <dgm:prSet phldrT="[Text]"/>
      <dgm:spPr/>
      <dgm:t>
        <a:bodyPr/>
        <a:lstStyle/>
        <a:p>
          <a:r>
            <a:rPr lang="en-US">
              <a:cs typeface="Calibri Light"/>
            </a:rPr>
            <a:t>Sample Items</a:t>
          </a:r>
        </a:p>
      </dgm:t>
    </dgm:pt>
    <dgm:pt modelId="{95FE804E-6BA4-4909-A93E-8D4F2C0692AE}" type="parTrans" cxnId="{68213308-F26B-48C1-B040-612F19686C1B}">
      <dgm:prSet/>
      <dgm:spPr/>
    </dgm:pt>
    <dgm:pt modelId="{CD3B6D30-18B9-476D-A2EE-90566F38471E}" type="sibTrans" cxnId="{68213308-F26B-48C1-B040-612F19686C1B}">
      <dgm:prSet/>
      <dgm:spPr/>
    </dgm:pt>
    <dgm:pt modelId="{A7F0361D-D666-4CED-88D4-97F821BF30DB}">
      <dgm:prSet phldrT="[Text]"/>
      <dgm:spPr/>
      <dgm:t>
        <a:bodyPr/>
        <a:lstStyle/>
        <a:p>
          <a:r>
            <a:rPr lang="en-US" sz="3000">
              <a:solidFill>
                <a:srgbClr val="010000"/>
              </a:solidFill>
              <a:latin typeface="Calibri Light" panose="020F0302020204030204"/>
              <a:cs typeface="Calibri Light"/>
              <a:hlinkClick xmlns:r="http://schemas.openxmlformats.org/officeDocument/2006/relationships" r:id="rId3"/>
            </a:rPr>
            <a:t>DRC Customer Service</a:t>
          </a:r>
        </a:p>
      </dgm:t>
    </dgm:pt>
    <dgm:pt modelId="{1B6BD349-4E2E-430F-8AF6-4DD5B0E9C8D1}" type="parTrans" cxnId="{896F805E-4E4F-4029-9176-A152459A50C5}">
      <dgm:prSet/>
      <dgm:spPr/>
    </dgm:pt>
    <dgm:pt modelId="{1106D313-B81C-426C-B314-AE70C52C7126}" type="sibTrans" cxnId="{896F805E-4E4F-4029-9176-A152459A50C5}">
      <dgm:prSet/>
      <dgm:spPr/>
    </dgm:pt>
    <dgm:pt modelId="{AD7E92BE-76C0-4B52-9644-C663A18E6F64}">
      <dgm:prSet phldrT="[Text]"/>
      <dgm:spPr/>
      <dgm:t>
        <a:bodyPr/>
        <a:lstStyle/>
        <a:p>
          <a:r>
            <a:rPr lang="en-US" u="sng">
              <a:solidFill>
                <a:srgbClr val="000000"/>
              </a:solidFill>
              <a:cs typeface="Calibri Light"/>
              <a:hlinkClick xmlns:r="http://schemas.openxmlformats.org/officeDocument/2006/relationships" r:id="rId4"/>
            </a:rPr>
            <a:t>help@wida.us</a:t>
          </a:r>
        </a:p>
      </dgm:t>
    </dgm:pt>
    <dgm:pt modelId="{C907DFBB-77BE-4D32-A473-59859D19CAB8}" type="parTrans" cxnId="{3EE85C39-DA3C-4D0E-A53B-8EC595D7A763}">
      <dgm:prSet/>
      <dgm:spPr/>
    </dgm:pt>
    <dgm:pt modelId="{0DD59C67-A5F0-4DC3-A729-8F0810BFC37E}" type="sibTrans" cxnId="{3EE85C39-DA3C-4D0E-A53B-8EC595D7A763}">
      <dgm:prSet/>
      <dgm:spPr/>
    </dgm:pt>
    <dgm:pt modelId="{15E24228-4831-4883-8043-7BD44C81CDED}" type="pres">
      <dgm:prSet presAssocID="{3390E9FB-886B-4C8C-AC17-FA58479D7028}" presName="list" presStyleCnt="0">
        <dgm:presLayoutVars>
          <dgm:dir/>
          <dgm:animLvl val="lvl"/>
        </dgm:presLayoutVars>
      </dgm:prSet>
      <dgm:spPr/>
    </dgm:pt>
    <dgm:pt modelId="{0DEAA228-3CC0-4C6B-8DA2-AEE6A6FF3F5C}" type="pres">
      <dgm:prSet presAssocID="{2581429D-1853-44A6-9E2A-658FADD346CC}" presName="posSpace" presStyleCnt="0"/>
      <dgm:spPr/>
    </dgm:pt>
    <dgm:pt modelId="{2A8DD974-1E97-4DE5-A3E3-BFCCA1930F18}" type="pres">
      <dgm:prSet presAssocID="{2581429D-1853-44A6-9E2A-658FADD346CC}" presName="vertFlow" presStyleCnt="0"/>
      <dgm:spPr/>
    </dgm:pt>
    <dgm:pt modelId="{F94C2A69-8A7F-45C4-8BAE-2FDE6DF53FC3}" type="pres">
      <dgm:prSet presAssocID="{2581429D-1853-44A6-9E2A-658FADD346CC}" presName="topSpace" presStyleCnt="0"/>
      <dgm:spPr/>
    </dgm:pt>
    <dgm:pt modelId="{BD0158E0-454F-4A80-81CB-523004F78AD3}" type="pres">
      <dgm:prSet presAssocID="{2581429D-1853-44A6-9E2A-658FADD346CC}" presName="firstComp" presStyleCnt="0"/>
      <dgm:spPr/>
    </dgm:pt>
    <dgm:pt modelId="{5D8B54E9-24AA-4102-B37E-E1D439CE0CE4}" type="pres">
      <dgm:prSet presAssocID="{2581429D-1853-44A6-9E2A-658FADD346CC}" presName="firstChild" presStyleLbl="bgAccFollowNode1" presStyleIdx="0" presStyleCnt="8"/>
      <dgm:spPr/>
    </dgm:pt>
    <dgm:pt modelId="{4A953685-11F7-4117-A54F-A06A44F0C60A}" type="pres">
      <dgm:prSet presAssocID="{2581429D-1853-44A6-9E2A-658FADD346CC}" presName="firstChildTx" presStyleLbl="bgAccFollowNode1" presStyleIdx="0" presStyleCnt="8">
        <dgm:presLayoutVars>
          <dgm:bulletEnabled val="1"/>
        </dgm:presLayoutVars>
      </dgm:prSet>
      <dgm:spPr/>
    </dgm:pt>
    <dgm:pt modelId="{AA184D28-11B0-44D2-A71C-40280D256783}" type="pres">
      <dgm:prSet presAssocID="{7198985F-7F99-48B1-8A80-63BFC0B0DDA0}" presName="comp" presStyleCnt="0"/>
      <dgm:spPr/>
    </dgm:pt>
    <dgm:pt modelId="{627953A9-E197-4421-B532-26CFB789C2F4}" type="pres">
      <dgm:prSet presAssocID="{7198985F-7F99-48B1-8A80-63BFC0B0DDA0}" presName="child" presStyleLbl="bgAccFollowNode1" presStyleIdx="1" presStyleCnt="8"/>
      <dgm:spPr/>
    </dgm:pt>
    <dgm:pt modelId="{1FA4DF1A-9C35-4423-A5F1-AE4A7C9D65D5}" type="pres">
      <dgm:prSet presAssocID="{7198985F-7F99-48B1-8A80-63BFC0B0DDA0}" presName="childTx" presStyleLbl="bgAccFollowNode1" presStyleIdx="1" presStyleCnt="8">
        <dgm:presLayoutVars>
          <dgm:bulletEnabled val="1"/>
        </dgm:presLayoutVars>
      </dgm:prSet>
      <dgm:spPr/>
    </dgm:pt>
    <dgm:pt modelId="{4ACA9B79-1187-4CBB-B278-420D35D91F4E}" type="pres">
      <dgm:prSet presAssocID="{AB45EBF4-7252-4221-80F0-73D8EA089CB0}" presName="comp" presStyleCnt="0"/>
      <dgm:spPr/>
    </dgm:pt>
    <dgm:pt modelId="{F50D4F42-A3AE-45D4-9670-731C72E26AB5}" type="pres">
      <dgm:prSet presAssocID="{AB45EBF4-7252-4221-80F0-73D8EA089CB0}" presName="child" presStyleLbl="bgAccFollowNode1" presStyleIdx="2" presStyleCnt="8"/>
      <dgm:spPr/>
    </dgm:pt>
    <dgm:pt modelId="{60D5EC07-05F9-4775-9F79-361CBF0E9FEE}" type="pres">
      <dgm:prSet presAssocID="{AB45EBF4-7252-4221-80F0-73D8EA089CB0}" presName="childTx" presStyleLbl="bgAccFollowNode1" presStyleIdx="2" presStyleCnt="8">
        <dgm:presLayoutVars>
          <dgm:bulletEnabled val="1"/>
        </dgm:presLayoutVars>
      </dgm:prSet>
      <dgm:spPr/>
    </dgm:pt>
    <dgm:pt modelId="{7F40743D-1FFE-4DB7-B575-936AAEFFA8CE}" type="pres">
      <dgm:prSet presAssocID="{AD7E92BE-76C0-4B52-9644-C663A18E6F64}" presName="comp" presStyleCnt="0"/>
      <dgm:spPr/>
    </dgm:pt>
    <dgm:pt modelId="{6CCF39E3-6287-402B-9575-3B24D9328B3E}" type="pres">
      <dgm:prSet presAssocID="{AD7E92BE-76C0-4B52-9644-C663A18E6F64}" presName="child" presStyleLbl="bgAccFollowNode1" presStyleIdx="3" presStyleCnt="8"/>
      <dgm:spPr/>
    </dgm:pt>
    <dgm:pt modelId="{83EE7FF1-BE8E-4FC9-BF33-B2305F2B4361}" type="pres">
      <dgm:prSet presAssocID="{AD7E92BE-76C0-4B52-9644-C663A18E6F64}" presName="childTx" presStyleLbl="bgAccFollowNode1" presStyleIdx="3" presStyleCnt="8">
        <dgm:presLayoutVars>
          <dgm:bulletEnabled val="1"/>
        </dgm:presLayoutVars>
      </dgm:prSet>
      <dgm:spPr/>
    </dgm:pt>
    <dgm:pt modelId="{80E7B485-1853-49DC-B179-4B36E99652DA}" type="pres">
      <dgm:prSet presAssocID="{2581429D-1853-44A6-9E2A-658FADD346CC}" presName="negSpace" presStyleCnt="0"/>
      <dgm:spPr/>
    </dgm:pt>
    <dgm:pt modelId="{FF37BBDF-EAF3-43DE-A6D5-B2E8B22CEF35}" type="pres">
      <dgm:prSet presAssocID="{2581429D-1853-44A6-9E2A-658FADD346CC}" presName="circle" presStyleLbl="node1" presStyleIdx="0" presStyleCnt="2"/>
      <dgm:spPr/>
    </dgm:pt>
    <dgm:pt modelId="{C662E404-636B-4AEB-B76A-C5E0173AE556}" type="pres">
      <dgm:prSet presAssocID="{A1A68979-E378-4427-9ABC-6B9E954CD53A}" presName="transSpace" presStyleCnt="0"/>
      <dgm:spPr/>
    </dgm:pt>
    <dgm:pt modelId="{2030BCF7-13EC-4ECA-B9C6-7D1F2FD80DBE}" type="pres">
      <dgm:prSet presAssocID="{78350FB1-5AC6-441A-8BFD-48C737C9628B}" presName="posSpace" presStyleCnt="0"/>
      <dgm:spPr/>
    </dgm:pt>
    <dgm:pt modelId="{F5E559DA-DD93-43F3-9DBF-706564A68B4B}" type="pres">
      <dgm:prSet presAssocID="{78350FB1-5AC6-441A-8BFD-48C737C9628B}" presName="vertFlow" presStyleCnt="0"/>
      <dgm:spPr/>
    </dgm:pt>
    <dgm:pt modelId="{8C8C20C6-F2E2-44A1-BF02-6148E1D24091}" type="pres">
      <dgm:prSet presAssocID="{78350FB1-5AC6-441A-8BFD-48C737C9628B}" presName="topSpace" presStyleCnt="0"/>
      <dgm:spPr/>
    </dgm:pt>
    <dgm:pt modelId="{B1F851C7-A4C0-425F-B93A-35E2DFFDAFDC}" type="pres">
      <dgm:prSet presAssocID="{78350FB1-5AC6-441A-8BFD-48C737C9628B}" presName="firstComp" presStyleCnt="0"/>
      <dgm:spPr/>
    </dgm:pt>
    <dgm:pt modelId="{5E3A593A-5359-4F34-A83A-64C5BD770ABF}" type="pres">
      <dgm:prSet presAssocID="{78350FB1-5AC6-441A-8BFD-48C737C9628B}" presName="firstChild" presStyleLbl="bgAccFollowNode1" presStyleIdx="4" presStyleCnt="8"/>
      <dgm:spPr/>
    </dgm:pt>
    <dgm:pt modelId="{74A820F6-DCFD-4AF8-A9E7-591292BDECC4}" type="pres">
      <dgm:prSet presAssocID="{78350FB1-5AC6-441A-8BFD-48C737C9628B}" presName="firstChildTx" presStyleLbl="bgAccFollowNode1" presStyleIdx="4" presStyleCnt="8">
        <dgm:presLayoutVars>
          <dgm:bulletEnabled val="1"/>
        </dgm:presLayoutVars>
      </dgm:prSet>
      <dgm:spPr/>
    </dgm:pt>
    <dgm:pt modelId="{9672B7C9-6746-48D7-A0BA-1465AD612BDB}" type="pres">
      <dgm:prSet presAssocID="{A2E5FC56-CE20-43A3-BC09-840DEFD03912}" presName="comp" presStyleCnt="0"/>
      <dgm:spPr/>
    </dgm:pt>
    <dgm:pt modelId="{5CD85A74-E901-4E6A-85C6-A506272C8D9E}" type="pres">
      <dgm:prSet presAssocID="{A2E5FC56-CE20-43A3-BC09-840DEFD03912}" presName="child" presStyleLbl="bgAccFollowNode1" presStyleIdx="5" presStyleCnt="8"/>
      <dgm:spPr/>
    </dgm:pt>
    <dgm:pt modelId="{9F857E59-7A04-4DEB-BDFD-9914A381CA53}" type="pres">
      <dgm:prSet presAssocID="{A2E5FC56-CE20-43A3-BC09-840DEFD03912}" presName="childTx" presStyleLbl="bgAccFollowNode1" presStyleIdx="5" presStyleCnt="8">
        <dgm:presLayoutVars>
          <dgm:bulletEnabled val="1"/>
        </dgm:presLayoutVars>
      </dgm:prSet>
      <dgm:spPr/>
    </dgm:pt>
    <dgm:pt modelId="{754EB9BB-CFCC-4AC7-8E17-8AA51B0A4C3A}" type="pres">
      <dgm:prSet presAssocID="{500F701B-6891-4DE6-A75F-1C72C649045E}" presName="comp" presStyleCnt="0"/>
      <dgm:spPr/>
    </dgm:pt>
    <dgm:pt modelId="{B491DB56-8F0F-40DB-942A-4FD7931E530A}" type="pres">
      <dgm:prSet presAssocID="{500F701B-6891-4DE6-A75F-1C72C649045E}" presName="child" presStyleLbl="bgAccFollowNode1" presStyleIdx="6" presStyleCnt="8"/>
      <dgm:spPr/>
    </dgm:pt>
    <dgm:pt modelId="{C4C63FBA-918D-4100-B739-CFBDFFBAAD12}" type="pres">
      <dgm:prSet presAssocID="{500F701B-6891-4DE6-A75F-1C72C649045E}" presName="childTx" presStyleLbl="bgAccFollowNode1" presStyleIdx="6" presStyleCnt="8">
        <dgm:presLayoutVars>
          <dgm:bulletEnabled val="1"/>
        </dgm:presLayoutVars>
      </dgm:prSet>
      <dgm:spPr/>
    </dgm:pt>
    <dgm:pt modelId="{68A74F41-7FBF-494B-90E0-F4DB232D6188}" type="pres">
      <dgm:prSet presAssocID="{A7F0361D-D666-4CED-88D4-97F821BF30DB}" presName="comp" presStyleCnt="0"/>
      <dgm:spPr/>
    </dgm:pt>
    <dgm:pt modelId="{0A99AC7B-106F-4F51-B4D0-60C298D6668B}" type="pres">
      <dgm:prSet presAssocID="{A7F0361D-D666-4CED-88D4-97F821BF30DB}" presName="child" presStyleLbl="bgAccFollowNode1" presStyleIdx="7" presStyleCnt="8"/>
      <dgm:spPr/>
    </dgm:pt>
    <dgm:pt modelId="{F24188D6-C790-4C17-AFEB-766A3B49CD3A}" type="pres">
      <dgm:prSet presAssocID="{A7F0361D-D666-4CED-88D4-97F821BF30DB}" presName="childTx" presStyleLbl="bgAccFollowNode1" presStyleIdx="7" presStyleCnt="8">
        <dgm:presLayoutVars>
          <dgm:bulletEnabled val="1"/>
        </dgm:presLayoutVars>
      </dgm:prSet>
      <dgm:spPr/>
    </dgm:pt>
    <dgm:pt modelId="{4AAEBF51-669F-4935-A2F5-F86287322691}" type="pres">
      <dgm:prSet presAssocID="{78350FB1-5AC6-441A-8BFD-48C737C9628B}" presName="negSpace" presStyleCnt="0"/>
      <dgm:spPr/>
    </dgm:pt>
    <dgm:pt modelId="{D5FD5200-64BE-4D96-B01D-44424F0F9571}" type="pres">
      <dgm:prSet presAssocID="{78350FB1-5AC6-441A-8BFD-48C737C9628B}" presName="circle" presStyleLbl="node1" presStyleIdx="1" presStyleCnt="2"/>
      <dgm:spPr/>
    </dgm:pt>
  </dgm:ptLst>
  <dgm:cxnLst>
    <dgm:cxn modelId="{F679D103-434E-4782-B5F4-EC38B9C203E5}" srcId="{3390E9FB-886B-4C8C-AC17-FA58479D7028}" destId="{78350FB1-5AC6-441A-8BFD-48C737C9628B}" srcOrd="1" destOrd="0" parTransId="{FC793A03-85F3-4968-8B4D-F6911A91A2DB}" sibTransId="{652DB9E8-408A-4637-B669-B347C25AA997}"/>
    <dgm:cxn modelId="{68213308-F26B-48C1-B040-612F19686C1B}" srcId="{78350FB1-5AC6-441A-8BFD-48C737C9628B}" destId="{500F701B-6891-4DE6-A75F-1C72C649045E}" srcOrd="2" destOrd="0" parTransId="{95FE804E-6BA4-4909-A93E-8D4F2C0692AE}" sibTransId="{CD3B6D30-18B9-476D-A2EE-90566F38471E}"/>
    <dgm:cxn modelId="{E247BF17-CB1B-45E7-A28D-C4A01B6D625E}" type="presOf" srcId="{A7F0361D-D666-4CED-88D4-97F821BF30DB}" destId="{0A99AC7B-106F-4F51-B4D0-60C298D6668B}" srcOrd="0" destOrd="0" presId="urn:microsoft.com/office/officeart/2005/8/layout/hList9"/>
    <dgm:cxn modelId="{1754A61B-8049-48BC-9878-A00764B1F7AC}" type="presOf" srcId="{93725A4C-FDCB-4988-99F8-2F1FB3ECEC91}" destId="{5D8B54E9-24AA-4102-B37E-E1D439CE0CE4}" srcOrd="0" destOrd="0" presId="urn:microsoft.com/office/officeart/2005/8/layout/hList9"/>
    <dgm:cxn modelId="{F3634E1D-8AF1-4446-B6C9-F275073FCE03}" type="presOf" srcId="{AB45EBF4-7252-4221-80F0-73D8EA089CB0}" destId="{F50D4F42-A3AE-45D4-9670-731C72E26AB5}" srcOrd="0" destOrd="0" presId="urn:microsoft.com/office/officeart/2005/8/layout/hList9"/>
    <dgm:cxn modelId="{FB03952A-246A-4894-B723-0DE3BB8EC4CF}" srcId="{3390E9FB-886B-4C8C-AC17-FA58479D7028}" destId="{2581429D-1853-44A6-9E2A-658FADD346CC}" srcOrd="0" destOrd="0" parTransId="{659E4A55-58B4-4F5D-B3A2-AA0F2512C827}" sibTransId="{A1A68979-E378-4427-9ABC-6B9E954CD53A}"/>
    <dgm:cxn modelId="{3EE85C39-DA3C-4D0E-A53B-8EC595D7A763}" srcId="{2581429D-1853-44A6-9E2A-658FADD346CC}" destId="{AD7E92BE-76C0-4B52-9644-C663A18E6F64}" srcOrd="3" destOrd="0" parTransId="{C907DFBB-77BE-4D32-A473-59859D19CAB8}" sibTransId="{0DD59C67-A5F0-4DC3-A729-8F0810BFC37E}"/>
    <dgm:cxn modelId="{896F805E-4E4F-4029-9176-A152459A50C5}" srcId="{78350FB1-5AC6-441A-8BFD-48C737C9628B}" destId="{A7F0361D-D666-4CED-88D4-97F821BF30DB}" srcOrd="3" destOrd="0" parTransId="{1B6BD349-4E2E-430F-8AF6-4DD5B0E9C8D1}" sibTransId="{1106D313-B81C-426C-B314-AE70C52C7126}"/>
    <dgm:cxn modelId="{83246844-9AF6-46AF-B4E2-6524196AB910}" type="presOf" srcId="{500F701B-6891-4DE6-A75F-1C72C649045E}" destId="{B491DB56-8F0F-40DB-942A-4FD7931E530A}" srcOrd="0" destOrd="0" presId="urn:microsoft.com/office/officeart/2005/8/layout/hList9"/>
    <dgm:cxn modelId="{0CF66F65-578E-411D-803B-6053D669D7FD}" type="presOf" srcId="{7198985F-7F99-48B1-8A80-63BFC0B0DDA0}" destId="{627953A9-E197-4421-B532-26CFB789C2F4}" srcOrd="0" destOrd="0" presId="urn:microsoft.com/office/officeart/2005/8/layout/hList9"/>
    <dgm:cxn modelId="{89E9EB66-08D7-4237-AF6F-88433F3A9EEC}" srcId="{2581429D-1853-44A6-9E2A-658FADD346CC}" destId="{AB45EBF4-7252-4221-80F0-73D8EA089CB0}" srcOrd="2" destOrd="0" parTransId="{17616E9D-C5A3-410B-8414-9183BFFBF707}" sibTransId="{62972E76-2EEE-482D-85CB-83D0D0CBFFEE}"/>
    <dgm:cxn modelId="{E8412F67-312A-471A-86C6-1B3D050DF11D}" type="presOf" srcId="{AD7E92BE-76C0-4B52-9644-C663A18E6F64}" destId="{83EE7FF1-BE8E-4FC9-BF33-B2305F2B4361}" srcOrd="1" destOrd="0" presId="urn:microsoft.com/office/officeart/2005/8/layout/hList9"/>
    <dgm:cxn modelId="{894DDF6C-0F30-49FA-B0F9-30DD368D49A8}" type="presOf" srcId="{7198985F-7F99-48B1-8A80-63BFC0B0DDA0}" destId="{1FA4DF1A-9C35-4423-A5F1-AE4A7C9D65D5}" srcOrd="1" destOrd="0" presId="urn:microsoft.com/office/officeart/2005/8/layout/hList9"/>
    <dgm:cxn modelId="{0C30BB76-10EE-4411-A6CF-EF7E86F2E0B5}" type="presOf" srcId="{93725A4C-FDCB-4988-99F8-2F1FB3ECEC91}" destId="{4A953685-11F7-4117-A54F-A06A44F0C60A}" srcOrd="1" destOrd="0" presId="urn:microsoft.com/office/officeart/2005/8/layout/hList9"/>
    <dgm:cxn modelId="{95D39886-245D-4A97-888E-DA87014E1752}" type="presOf" srcId="{A2E5FC56-CE20-43A3-BC09-840DEFD03912}" destId="{9F857E59-7A04-4DEB-BDFD-9914A381CA53}" srcOrd="1" destOrd="0" presId="urn:microsoft.com/office/officeart/2005/8/layout/hList9"/>
    <dgm:cxn modelId="{B600E48C-3401-4476-873F-C5F135319CE4}" srcId="{2581429D-1853-44A6-9E2A-658FADD346CC}" destId="{7198985F-7F99-48B1-8A80-63BFC0B0DDA0}" srcOrd="1" destOrd="0" parTransId="{009F4CF4-7911-4A02-9B29-717271292B41}" sibTransId="{89C8A0B3-1E83-49D3-82E7-1F2AFECCCF9C}"/>
    <dgm:cxn modelId="{CB978F99-0D0F-463B-972B-CD5494478169}" type="presOf" srcId="{AD7E92BE-76C0-4B52-9644-C663A18E6F64}" destId="{6CCF39E3-6287-402B-9575-3B24D9328B3E}" srcOrd="0" destOrd="0" presId="urn:microsoft.com/office/officeart/2005/8/layout/hList9"/>
    <dgm:cxn modelId="{35FD579F-F7A6-4744-AD7B-9461123388D2}" type="presOf" srcId="{A2E5FC56-CE20-43A3-BC09-840DEFD03912}" destId="{5CD85A74-E901-4E6A-85C6-A506272C8D9E}" srcOrd="0" destOrd="0" presId="urn:microsoft.com/office/officeart/2005/8/layout/hList9"/>
    <dgm:cxn modelId="{0DBC15A0-C37C-4D92-9579-0920BC065906}" type="presOf" srcId="{A7F0361D-D666-4CED-88D4-97F821BF30DB}" destId="{F24188D6-C790-4C17-AFEB-766A3B49CD3A}" srcOrd="1" destOrd="0" presId="urn:microsoft.com/office/officeart/2005/8/layout/hList9"/>
    <dgm:cxn modelId="{00771AB2-799B-45FA-9B49-13F7D565BE63}" srcId="{78350FB1-5AC6-441A-8BFD-48C737C9628B}" destId="{A2E5FC56-CE20-43A3-BC09-840DEFD03912}" srcOrd="1" destOrd="0" parTransId="{2A274AEE-F798-41C4-A91C-CB3B76278265}" sibTransId="{CFE04891-3AE4-4FC8-A452-A91BFC04DA71}"/>
    <dgm:cxn modelId="{E2B8D0B2-DEA9-4538-9590-BD8D6A577D6E}" type="presOf" srcId="{AB45EBF4-7252-4221-80F0-73D8EA089CB0}" destId="{60D5EC07-05F9-4775-9F79-361CBF0E9FEE}" srcOrd="1" destOrd="0" presId="urn:microsoft.com/office/officeart/2005/8/layout/hList9"/>
    <dgm:cxn modelId="{283B1BB5-99DE-4D82-BEE5-50D005A5905E}" type="presOf" srcId="{2581429D-1853-44A6-9E2A-658FADD346CC}" destId="{FF37BBDF-EAF3-43DE-A6D5-B2E8B22CEF35}" srcOrd="0" destOrd="0" presId="urn:microsoft.com/office/officeart/2005/8/layout/hList9"/>
    <dgm:cxn modelId="{6EAA88B7-3D84-4E62-B257-B11EEE077F77}" srcId="{78350FB1-5AC6-441A-8BFD-48C737C9628B}" destId="{05E8BB09-E4F5-4E11-B491-80DD16E7D019}" srcOrd="0" destOrd="0" parTransId="{B70D8CA2-4EAA-4C45-97C2-93500EB100DF}" sibTransId="{FE521C09-81C1-4D44-A3B5-DDB2A574BD9F}"/>
    <dgm:cxn modelId="{5B088AC2-69BE-4B60-8BAC-4F3C65A4BDA0}" type="presOf" srcId="{3390E9FB-886B-4C8C-AC17-FA58479D7028}" destId="{15E24228-4831-4883-8043-7BD44C81CDED}" srcOrd="0" destOrd="0" presId="urn:microsoft.com/office/officeart/2005/8/layout/hList9"/>
    <dgm:cxn modelId="{61DC7AE8-BF88-41CD-BD53-B05615A5A8FA}" type="presOf" srcId="{500F701B-6891-4DE6-A75F-1C72C649045E}" destId="{C4C63FBA-918D-4100-B739-CFBDFFBAAD12}" srcOrd="1" destOrd="0" presId="urn:microsoft.com/office/officeart/2005/8/layout/hList9"/>
    <dgm:cxn modelId="{557EB3EA-3180-4004-AB86-8C4F239D2F09}" type="presOf" srcId="{05E8BB09-E4F5-4E11-B491-80DD16E7D019}" destId="{74A820F6-DCFD-4AF8-A9E7-591292BDECC4}" srcOrd="1" destOrd="0" presId="urn:microsoft.com/office/officeart/2005/8/layout/hList9"/>
    <dgm:cxn modelId="{0B845FF0-7A51-4326-A17C-50A982FA98A4}" type="presOf" srcId="{05E8BB09-E4F5-4E11-B491-80DD16E7D019}" destId="{5E3A593A-5359-4F34-A83A-64C5BD770ABF}" srcOrd="0" destOrd="0" presId="urn:microsoft.com/office/officeart/2005/8/layout/hList9"/>
    <dgm:cxn modelId="{42F7B6F0-4948-466F-9EBD-0C85751B8B10}" type="presOf" srcId="{78350FB1-5AC6-441A-8BFD-48C737C9628B}" destId="{D5FD5200-64BE-4D96-B01D-44424F0F9571}" srcOrd="0" destOrd="0" presId="urn:microsoft.com/office/officeart/2005/8/layout/hList9"/>
    <dgm:cxn modelId="{7B084CFE-08B4-48AB-89DE-A8CFEDCD1E73}" srcId="{2581429D-1853-44A6-9E2A-658FADD346CC}" destId="{93725A4C-FDCB-4988-99F8-2F1FB3ECEC91}" srcOrd="0" destOrd="0" parTransId="{30BACAE1-B6C9-427A-B62B-D442702AC010}" sibTransId="{64CAE044-E55E-4C8D-93A0-88F6623491AE}"/>
    <dgm:cxn modelId="{F175AEE8-AC5B-49B3-91DE-E4826A15AB64}" type="presParOf" srcId="{15E24228-4831-4883-8043-7BD44C81CDED}" destId="{0DEAA228-3CC0-4C6B-8DA2-AEE6A6FF3F5C}" srcOrd="0" destOrd="0" presId="urn:microsoft.com/office/officeart/2005/8/layout/hList9"/>
    <dgm:cxn modelId="{1763A8EC-EFAC-4617-A2A3-357A2091CE4C}" type="presParOf" srcId="{15E24228-4831-4883-8043-7BD44C81CDED}" destId="{2A8DD974-1E97-4DE5-A3E3-BFCCA1930F18}" srcOrd="1" destOrd="0" presId="urn:microsoft.com/office/officeart/2005/8/layout/hList9"/>
    <dgm:cxn modelId="{334EFE2C-0954-4DE1-838E-5DA26593E675}" type="presParOf" srcId="{2A8DD974-1E97-4DE5-A3E3-BFCCA1930F18}" destId="{F94C2A69-8A7F-45C4-8BAE-2FDE6DF53FC3}" srcOrd="0" destOrd="0" presId="urn:microsoft.com/office/officeart/2005/8/layout/hList9"/>
    <dgm:cxn modelId="{91E8A6D1-06D0-491A-89ED-3A46CDE59ADB}" type="presParOf" srcId="{2A8DD974-1E97-4DE5-A3E3-BFCCA1930F18}" destId="{BD0158E0-454F-4A80-81CB-523004F78AD3}" srcOrd="1" destOrd="0" presId="urn:microsoft.com/office/officeart/2005/8/layout/hList9"/>
    <dgm:cxn modelId="{B7D17990-AB19-4904-95A0-3CFD1471B8C1}" type="presParOf" srcId="{BD0158E0-454F-4A80-81CB-523004F78AD3}" destId="{5D8B54E9-24AA-4102-B37E-E1D439CE0CE4}" srcOrd="0" destOrd="0" presId="urn:microsoft.com/office/officeart/2005/8/layout/hList9"/>
    <dgm:cxn modelId="{3199AB2F-BDFE-4F0A-9A45-7B7A544E2405}" type="presParOf" srcId="{BD0158E0-454F-4A80-81CB-523004F78AD3}" destId="{4A953685-11F7-4117-A54F-A06A44F0C60A}" srcOrd="1" destOrd="0" presId="urn:microsoft.com/office/officeart/2005/8/layout/hList9"/>
    <dgm:cxn modelId="{FAFB0023-AC8C-4D9C-90D3-A4AD6E222A12}" type="presParOf" srcId="{2A8DD974-1E97-4DE5-A3E3-BFCCA1930F18}" destId="{AA184D28-11B0-44D2-A71C-40280D256783}" srcOrd="2" destOrd="0" presId="urn:microsoft.com/office/officeart/2005/8/layout/hList9"/>
    <dgm:cxn modelId="{E1D4700F-6C4B-4BB6-87B3-23106D81DD34}" type="presParOf" srcId="{AA184D28-11B0-44D2-A71C-40280D256783}" destId="{627953A9-E197-4421-B532-26CFB789C2F4}" srcOrd="0" destOrd="0" presId="urn:microsoft.com/office/officeart/2005/8/layout/hList9"/>
    <dgm:cxn modelId="{7174FA43-242F-492A-86F0-0F5269676230}" type="presParOf" srcId="{AA184D28-11B0-44D2-A71C-40280D256783}" destId="{1FA4DF1A-9C35-4423-A5F1-AE4A7C9D65D5}" srcOrd="1" destOrd="0" presId="urn:microsoft.com/office/officeart/2005/8/layout/hList9"/>
    <dgm:cxn modelId="{5FA1FC25-B204-4EED-97C6-1341CFF1899B}" type="presParOf" srcId="{2A8DD974-1E97-4DE5-A3E3-BFCCA1930F18}" destId="{4ACA9B79-1187-4CBB-B278-420D35D91F4E}" srcOrd="3" destOrd="0" presId="urn:microsoft.com/office/officeart/2005/8/layout/hList9"/>
    <dgm:cxn modelId="{37F17909-5B90-4216-826D-2EBA88298FA8}" type="presParOf" srcId="{4ACA9B79-1187-4CBB-B278-420D35D91F4E}" destId="{F50D4F42-A3AE-45D4-9670-731C72E26AB5}" srcOrd="0" destOrd="0" presId="urn:microsoft.com/office/officeart/2005/8/layout/hList9"/>
    <dgm:cxn modelId="{E750A090-2C9F-4CC2-80C4-A554BD7D1ABC}" type="presParOf" srcId="{4ACA9B79-1187-4CBB-B278-420D35D91F4E}" destId="{60D5EC07-05F9-4775-9F79-361CBF0E9FEE}" srcOrd="1" destOrd="0" presId="urn:microsoft.com/office/officeart/2005/8/layout/hList9"/>
    <dgm:cxn modelId="{DA9675D4-854B-4EE7-82D1-460D83D914C1}" type="presParOf" srcId="{2A8DD974-1E97-4DE5-A3E3-BFCCA1930F18}" destId="{7F40743D-1FFE-4DB7-B575-936AAEFFA8CE}" srcOrd="4" destOrd="0" presId="urn:microsoft.com/office/officeart/2005/8/layout/hList9"/>
    <dgm:cxn modelId="{60D21171-4F35-4D32-9D31-1F64339EE09C}" type="presParOf" srcId="{7F40743D-1FFE-4DB7-B575-936AAEFFA8CE}" destId="{6CCF39E3-6287-402B-9575-3B24D9328B3E}" srcOrd="0" destOrd="0" presId="urn:microsoft.com/office/officeart/2005/8/layout/hList9"/>
    <dgm:cxn modelId="{7CD1EEA4-5F94-412B-8C9A-EAB78877CAD5}" type="presParOf" srcId="{7F40743D-1FFE-4DB7-B575-936AAEFFA8CE}" destId="{83EE7FF1-BE8E-4FC9-BF33-B2305F2B4361}" srcOrd="1" destOrd="0" presId="urn:microsoft.com/office/officeart/2005/8/layout/hList9"/>
    <dgm:cxn modelId="{E674BF93-E5B1-42BF-9B87-D222FF4FBFD6}" type="presParOf" srcId="{15E24228-4831-4883-8043-7BD44C81CDED}" destId="{80E7B485-1853-49DC-B179-4B36E99652DA}" srcOrd="2" destOrd="0" presId="urn:microsoft.com/office/officeart/2005/8/layout/hList9"/>
    <dgm:cxn modelId="{BB02A23D-96E2-40BF-8B75-2E3BB75B4D89}" type="presParOf" srcId="{15E24228-4831-4883-8043-7BD44C81CDED}" destId="{FF37BBDF-EAF3-43DE-A6D5-B2E8B22CEF35}" srcOrd="3" destOrd="0" presId="urn:microsoft.com/office/officeart/2005/8/layout/hList9"/>
    <dgm:cxn modelId="{8B26BC17-A005-489D-95B7-C988E3D34291}" type="presParOf" srcId="{15E24228-4831-4883-8043-7BD44C81CDED}" destId="{C662E404-636B-4AEB-B76A-C5E0173AE556}" srcOrd="4" destOrd="0" presId="urn:microsoft.com/office/officeart/2005/8/layout/hList9"/>
    <dgm:cxn modelId="{0FEAAE67-CF4B-4A9A-96A1-7D4F9BA3EBAB}" type="presParOf" srcId="{15E24228-4831-4883-8043-7BD44C81CDED}" destId="{2030BCF7-13EC-4ECA-B9C6-7D1F2FD80DBE}" srcOrd="5" destOrd="0" presId="urn:microsoft.com/office/officeart/2005/8/layout/hList9"/>
    <dgm:cxn modelId="{8B80DD1A-3773-4967-AE77-D0A1E5D90562}" type="presParOf" srcId="{15E24228-4831-4883-8043-7BD44C81CDED}" destId="{F5E559DA-DD93-43F3-9DBF-706564A68B4B}" srcOrd="6" destOrd="0" presId="urn:microsoft.com/office/officeart/2005/8/layout/hList9"/>
    <dgm:cxn modelId="{7B5A9F5A-4D5C-4FCA-A328-3A54789D931D}" type="presParOf" srcId="{F5E559DA-DD93-43F3-9DBF-706564A68B4B}" destId="{8C8C20C6-F2E2-44A1-BF02-6148E1D24091}" srcOrd="0" destOrd="0" presId="urn:microsoft.com/office/officeart/2005/8/layout/hList9"/>
    <dgm:cxn modelId="{14169256-0A1C-431E-9162-6007FD291F15}" type="presParOf" srcId="{F5E559DA-DD93-43F3-9DBF-706564A68B4B}" destId="{B1F851C7-A4C0-425F-B93A-35E2DFFDAFDC}" srcOrd="1" destOrd="0" presId="urn:microsoft.com/office/officeart/2005/8/layout/hList9"/>
    <dgm:cxn modelId="{A04BEDFB-E504-464E-AD4D-A9BC1D472CD5}" type="presParOf" srcId="{B1F851C7-A4C0-425F-B93A-35E2DFFDAFDC}" destId="{5E3A593A-5359-4F34-A83A-64C5BD770ABF}" srcOrd="0" destOrd="0" presId="urn:microsoft.com/office/officeart/2005/8/layout/hList9"/>
    <dgm:cxn modelId="{82E99A44-29DC-4EC9-8D86-585527D6D69A}" type="presParOf" srcId="{B1F851C7-A4C0-425F-B93A-35E2DFFDAFDC}" destId="{74A820F6-DCFD-4AF8-A9E7-591292BDECC4}" srcOrd="1" destOrd="0" presId="urn:microsoft.com/office/officeart/2005/8/layout/hList9"/>
    <dgm:cxn modelId="{09F59642-CFB7-4A25-968D-5194778C73F7}" type="presParOf" srcId="{F5E559DA-DD93-43F3-9DBF-706564A68B4B}" destId="{9672B7C9-6746-48D7-A0BA-1465AD612BDB}" srcOrd="2" destOrd="0" presId="urn:microsoft.com/office/officeart/2005/8/layout/hList9"/>
    <dgm:cxn modelId="{62BAC2A5-9999-4C81-B31A-FC27D59B420A}" type="presParOf" srcId="{9672B7C9-6746-48D7-A0BA-1465AD612BDB}" destId="{5CD85A74-E901-4E6A-85C6-A506272C8D9E}" srcOrd="0" destOrd="0" presId="urn:microsoft.com/office/officeart/2005/8/layout/hList9"/>
    <dgm:cxn modelId="{BF121036-641A-4652-9779-28901CC6676E}" type="presParOf" srcId="{9672B7C9-6746-48D7-A0BA-1465AD612BDB}" destId="{9F857E59-7A04-4DEB-BDFD-9914A381CA53}" srcOrd="1" destOrd="0" presId="urn:microsoft.com/office/officeart/2005/8/layout/hList9"/>
    <dgm:cxn modelId="{8A22ED88-E15D-4B0B-A1AC-5059876217F9}" type="presParOf" srcId="{F5E559DA-DD93-43F3-9DBF-706564A68B4B}" destId="{754EB9BB-CFCC-4AC7-8E17-8AA51B0A4C3A}" srcOrd="3" destOrd="0" presId="urn:microsoft.com/office/officeart/2005/8/layout/hList9"/>
    <dgm:cxn modelId="{D1C55DE2-BEB8-4C2E-A77C-816EAD2F18C2}" type="presParOf" srcId="{754EB9BB-CFCC-4AC7-8E17-8AA51B0A4C3A}" destId="{B491DB56-8F0F-40DB-942A-4FD7931E530A}" srcOrd="0" destOrd="0" presId="urn:microsoft.com/office/officeart/2005/8/layout/hList9"/>
    <dgm:cxn modelId="{B82BBDC6-4E7A-4C19-A4B0-77C08E3A0814}" type="presParOf" srcId="{754EB9BB-CFCC-4AC7-8E17-8AA51B0A4C3A}" destId="{C4C63FBA-918D-4100-B739-CFBDFFBAAD12}" srcOrd="1" destOrd="0" presId="urn:microsoft.com/office/officeart/2005/8/layout/hList9"/>
    <dgm:cxn modelId="{8EED5089-6608-44D0-8231-319EB25EEF64}" type="presParOf" srcId="{F5E559DA-DD93-43F3-9DBF-706564A68B4B}" destId="{68A74F41-7FBF-494B-90E0-F4DB232D6188}" srcOrd="4" destOrd="0" presId="urn:microsoft.com/office/officeart/2005/8/layout/hList9"/>
    <dgm:cxn modelId="{CB0D93C0-1208-4244-81D0-1B703F29F75C}" type="presParOf" srcId="{68A74F41-7FBF-494B-90E0-F4DB232D6188}" destId="{0A99AC7B-106F-4F51-B4D0-60C298D6668B}" srcOrd="0" destOrd="0" presId="urn:microsoft.com/office/officeart/2005/8/layout/hList9"/>
    <dgm:cxn modelId="{0428DA5C-FB49-48E0-9DC9-A59AC4BCA4A2}" type="presParOf" srcId="{68A74F41-7FBF-494B-90E0-F4DB232D6188}" destId="{F24188D6-C790-4C17-AFEB-766A3B49CD3A}" srcOrd="1" destOrd="0" presId="urn:microsoft.com/office/officeart/2005/8/layout/hList9"/>
    <dgm:cxn modelId="{EC99861E-247D-4DD0-9DF0-F0E3FA81F8FD}" type="presParOf" srcId="{15E24228-4831-4883-8043-7BD44C81CDED}" destId="{4AAEBF51-669F-4935-A2F5-F86287322691}" srcOrd="7" destOrd="0" presId="urn:microsoft.com/office/officeart/2005/8/layout/hList9"/>
    <dgm:cxn modelId="{5ADCB9B7-6776-46E5-84BE-A5754FB4BA13}" type="presParOf" srcId="{15E24228-4831-4883-8043-7BD44C81CDED}" destId="{D5FD5200-64BE-4D96-B01D-44424F0F9571}" srcOrd="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E207BF8-66B4-4C4F-8B82-5C80D922A01F}">
      <dgm:prSet phldrT="[Text]" custT="1"/>
      <dgm:spPr/>
      <dgm:t>
        <a:bodyPr/>
        <a:lstStyle/>
        <a:p>
          <a:r>
            <a:rPr lang="en-US" sz="1700" b="1"/>
            <a:t>Students to be Tested</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t>Makeup Testing</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b="1"/>
            <a:t>Retest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pPr marL="228600" indent="-114300">
            <a:buFont typeface="Arial" panose="020B0604020202020204" pitchFamily="34" charset="0"/>
            <a:buChar char="•"/>
          </a:pPr>
          <a:r>
            <a:rPr lang="en-US" sz="1400"/>
            <a:t>Testing includes all students enrolled in grades 3 through 8, except for those participating in the GAA 2.0.</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pPr>
            <a:buFont typeface="Arial" panose="020B0604020202020204" pitchFamily="34" charset="0"/>
            <a:buChar char="•"/>
          </a:pPr>
          <a:r>
            <a:rPr lang="en-US" sz="1400"/>
            <a:t>Make-up tests must be given within the system’s scheduled local administration window; the last day of the local window should be scheduled as a makeup day.</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C90CB95C-BC40-40EF-94E1-A7503696F27F}">
      <dgm:prSet custT="1"/>
      <dgm:spPr/>
      <dgm:t>
        <a:bodyPr/>
        <a:lstStyle/>
        <a:p>
          <a:pPr>
            <a:buFont typeface="Arial" panose="020B0604020202020204" pitchFamily="34" charset="0"/>
            <a:buChar char="•"/>
          </a:pPr>
          <a:r>
            <a:rPr lang="en-US" sz="1400"/>
            <a:t>Students who are not on Grade Level for Reading in Grades 3,5,8</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28CE2E0-7F7C-410E-9B2D-E180341FEF7C}">
      <dgm:prSet custT="1"/>
      <dgm:spPr/>
      <dgm:t>
        <a:bodyPr/>
        <a:lstStyle/>
        <a:p>
          <a:pPr>
            <a:buFont typeface="Arial" panose="020B0604020202020204" pitchFamily="34" charset="0"/>
            <a:buChar char="•"/>
          </a:pPr>
          <a:r>
            <a:rPr lang="en-US" sz="1400"/>
            <a:t>Students who score in the Beginning Learner achievement level in mathematics in Grades 5,8</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E382FD24-B94D-40F6-9076-5D3774C08F94}">
      <dgm:prSet custT="1"/>
      <dgm:spPr/>
      <dgm:t>
        <a:bodyPr/>
        <a:lstStyle/>
        <a:p>
          <a:pPr>
            <a:buFont typeface="Arial" panose="020B0604020202020204" pitchFamily="34" charset="0"/>
            <a:buChar char="•"/>
          </a:pPr>
          <a:r>
            <a:rPr lang="en-US" sz="1400"/>
            <a:t>For Grades 3, 5, or 8 – a new student who has not tested should participate in the EOG content assessment(s) for that grade level for locally required promotion/retention rules, if the state window is still open.</a:t>
          </a:r>
        </a:p>
      </dgm:t>
    </dgm:pt>
    <dgm:pt modelId="{B23A9263-6866-4DDD-B328-95D21B132709}" type="parTrans" cxnId="{3BA1F3BE-1DE7-40EE-ADCD-633930CDCAD5}">
      <dgm:prSet/>
      <dgm:spPr/>
      <dgm:t>
        <a:bodyPr/>
        <a:lstStyle/>
        <a:p>
          <a:endParaRPr lang="en-US"/>
        </a:p>
      </dgm:t>
    </dgm:pt>
    <dgm:pt modelId="{1ABC64D6-43B9-47DE-9037-742727A64010}" type="sibTrans" cxnId="{3BA1F3BE-1DE7-40EE-ADCD-633930CDCAD5}">
      <dgm:prSet/>
      <dgm:spPr/>
      <dgm:t>
        <a:bodyPr/>
        <a:lstStyle/>
        <a:p>
          <a:endParaRPr lang="en-US"/>
        </a:p>
      </dgm:t>
    </dgm:pt>
    <dgm:pt modelId="{B5EE342B-2A75-4F73-85AA-225FB615A128}">
      <dgm:prSet custT="1"/>
      <dgm:spPr/>
      <dgm:t>
        <a:bodyPr/>
        <a:lstStyle/>
        <a:p>
          <a:pPr>
            <a:buFont typeface="Arial" panose="020B0604020202020204" pitchFamily="34" charset="0"/>
            <a:buChar char="•"/>
          </a:pPr>
          <a:r>
            <a:rPr lang="en-US" sz="1400"/>
            <a:t>Promotion/Retention rules based on Georgia Milestones results are determined locally.</a:t>
          </a:r>
        </a:p>
      </dgm:t>
    </dgm:pt>
    <dgm:pt modelId="{2E5234AE-417A-4A86-B2A7-4E87FFE59082}" type="parTrans" cxnId="{C2D125AF-C003-4E95-8FC3-361898EC497C}">
      <dgm:prSet/>
      <dgm:spPr/>
      <dgm:t>
        <a:bodyPr/>
        <a:lstStyle/>
        <a:p>
          <a:endParaRPr lang="en-US"/>
        </a:p>
      </dgm:t>
    </dgm:pt>
    <dgm:pt modelId="{55B79AC1-6B0E-4D20-9F35-F852A257D453}" type="sibTrans" cxnId="{C2D125AF-C003-4E95-8FC3-361898EC497C}">
      <dgm:prSet/>
      <dgm:spPr/>
      <dgm:t>
        <a:bodyPr/>
        <a:lstStyle/>
        <a:p>
          <a:endParaRPr lang="en-US"/>
        </a:p>
      </dgm:t>
    </dgm:pt>
    <dgm:pt modelId="{65F5707D-A2FE-48D3-95CF-D8FCDBEBACE0}">
      <dgm:prSet custT="1"/>
      <dgm:spPr/>
      <dgm:t>
        <a:bodyPr/>
        <a:lstStyle/>
        <a:p>
          <a:pPr marL="228600" indent="-114300">
            <a:buFont typeface="Arial" panose="020B0604020202020204" pitchFamily="34" charset="0"/>
            <a:buChar char="•"/>
          </a:pPr>
          <a:r>
            <a:rPr lang="en-US" sz="1400"/>
            <a:t>Advanced middle school students enrolled in an EOC MUST take the required EOC assessment.</a:t>
          </a:r>
        </a:p>
      </dgm:t>
    </dgm:pt>
    <dgm:pt modelId="{73B669C4-9458-45E2-AF7F-827117EC99B3}" type="parTrans" cxnId="{46C05E82-1D54-4D2F-88D3-2150ECBBDB14}">
      <dgm:prSet/>
      <dgm:spPr/>
      <dgm:t>
        <a:bodyPr/>
        <a:lstStyle/>
        <a:p>
          <a:endParaRPr lang="en-US"/>
        </a:p>
      </dgm:t>
    </dgm:pt>
    <dgm:pt modelId="{820E11FD-3274-448D-9B58-3D5C265E0098}" type="sibTrans" cxnId="{46C05E82-1D54-4D2F-88D3-2150ECBBDB14}">
      <dgm:prSet/>
      <dgm:spPr/>
      <dgm:t>
        <a:bodyPr/>
        <a:lstStyle/>
        <a:p>
          <a:endParaRPr lang="en-US"/>
        </a:p>
      </dgm:t>
    </dgm:pt>
    <dgm:pt modelId="{7F2F190E-29F1-4303-8C81-1A7518F1B817}">
      <dgm:prSet custT="1"/>
      <dgm:spPr/>
      <dgm:t>
        <a:bodyPr/>
        <a:lstStyle/>
        <a:p>
          <a:pPr marL="228600" indent="-114300">
            <a:buFont typeface="Arial" panose="020B0604020202020204" pitchFamily="34" charset="0"/>
            <a:buChar char="•"/>
          </a:pPr>
          <a:r>
            <a:rPr lang="en-US" sz="1400"/>
            <a:t>Those middle school students enrolled in an ELA, mathematics, or science EOC course should not take the corresponding grade-level EOG.</a:t>
          </a:r>
        </a:p>
      </dgm:t>
    </dgm:pt>
    <dgm:pt modelId="{8882F89E-F11A-421E-A832-6F25CF593789}" type="parTrans" cxnId="{A19F6336-020F-4CDA-875A-27241734900C}">
      <dgm:prSet/>
      <dgm:spPr/>
      <dgm:t>
        <a:bodyPr/>
        <a:lstStyle/>
        <a:p>
          <a:endParaRPr lang="en-US"/>
        </a:p>
      </dgm:t>
    </dgm:pt>
    <dgm:pt modelId="{A85AF5AA-F60E-4B36-93B4-E9C21D3DF3A3}" type="sibTrans" cxnId="{A19F6336-020F-4CDA-875A-27241734900C}">
      <dgm:prSet/>
      <dgm:spPr/>
      <dgm:t>
        <a:bodyPr/>
        <a:lstStyle/>
        <a:p>
          <a:endParaRPr lang="en-US"/>
        </a:p>
      </dgm:t>
    </dgm:pt>
    <dgm:pt modelId="{28201286-D2B0-4272-B370-87B7E2AD6A63}" type="pres">
      <dgm:prSet presAssocID="{6D52F6C1-75A4-40B2-8260-CB528243A8A2}" presName="linear" presStyleCnt="0">
        <dgm:presLayoutVars>
          <dgm:animLvl val="lvl"/>
          <dgm:resizeHandles val="exact"/>
        </dgm:presLayoutVars>
      </dgm:prSet>
      <dgm:spPr/>
    </dgm:pt>
    <dgm:pt modelId="{6CA72E42-51BD-4961-B3A3-D46BB2F0D3C2}" type="pres">
      <dgm:prSet presAssocID="{7E207BF8-66B4-4C4F-8B82-5C80D922A01F}" presName="parentText" presStyleLbl="node1" presStyleIdx="0" presStyleCnt="3" custLinFactNeighborX="-2637" custLinFactNeighborY="-1497">
        <dgm:presLayoutVars>
          <dgm:chMax val="0"/>
          <dgm:bulletEnabled val="1"/>
        </dgm:presLayoutVars>
      </dgm:prSet>
      <dgm:spPr/>
    </dgm:pt>
    <dgm:pt modelId="{BCCBB92B-F160-43B9-8D56-F7F978BCDE3D}" type="pres">
      <dgm:prSet presAssocID="{7E207BF8-66B4-4C4F-8B82-5C80D922A01F}" presName="childText" presStyleLbl="revTx" presStyleIdx="0" presStyleCnt="3" custScaleY="121280">
        <dgm:presLayoutVars>
          <dgm:bulletEnabled val="1"/>
        </dgm:presLayoutVars>
      </dgm:prSet>
      <dgm:spPr/>
    </dgm:pt>
    <dgm:pt modelId="{1805F9B1-CB4E-416F-96FA-12CB0611E280}" type="pres">
      <dgm:prSet presAssocID="{9C5311A3-9EE0-4D15-83B2-E742C54A9AF1}" presName="parentText" presStyleLbl="node1" presStyleIdx="1" presStyleCnt="3" custLinFactNeighborY="-13276">
        <dgm:presLayoutVars>
          <dgm:chMax val="0"/>
          <dgm:bulletEnabled val="1"/>
        </dgm:presLayoutVars>
      </dgm:prSet>
      <dgm:spPr/>
    </dgm:pt>
    <dgm:pt modelId="{2A50D099-4F03-419A-B424-4137A3CD646D}" type="pres">
      <dgm:prSet presAssocID="{9C5311A3-9EE0-4D15-83B2-E742C54A9AF1}" presName="childText" presStyleLbl="revTx" presStyleIdx="1" presStyleCnt="3">
        <dgm:presLayoutVars>
          <dgm:bulletEnabled val="1"/>
        </dgm:presLayoutVars>
      </dgm:prSet>
      <dgm:spPr/>
    </dgm:pt>
    <dgm:pt modelId="{52ADD8F8-1DE7-4035-BE32-081C7D1C80F0}" type="pres">
      <dgm:prSet presAssocID="{60D138FA-5365-419E-8A91-888B0BC16103}" presName="parentText" presStyleLbl="node1" presStyleIdx="2" presStyleCnt="3">
        <dgm:presLayoutVars>
          <dgm:chMax val="0"/>
          <dgm:bulletEnabled val="1"/>
        </dgm:presLayoutVars>
      </dgm:prSet>
      <dgm:spPr/>
    </dgm:pt>
    <dgm:pt modelId="{7AFCCB45-7BEF-4135-A57A-06D9C464F72E}" type="pres">
      <dgm:prSet presAssocID="{60D138FA-5365-419E-8A91-888B0BC16103}" presName="childText" presStyleLbl="revTx" presStyleIdx="2" presStyleCnt="3">
        <dgm:presLayoutVars>
          <dgm:bulletEnabled val="1"/>
        </dgm:presLayoutVars>
      </dgm:prSet>
      <dgm:spPr/>
    </dgm:pt>
  </dgm:ptLst>
  <dgm:cxnLst>
    <dgm:cxn modelId="{60ECC301-36AC-415F-BBF1-B6BA034F7CE6}" type="presOf" srcId="{7E207BF8-66B4-4C4F-8B82-5C80D922A01F}" destId="{6CA72E42-51BD-4961-B3A3-D46BB2F0D3C2}" srcOrd="0" destOrd="0" presId="urn:microsoft.com/office/officeart/2005/8/layout/vList2"/>
    <dgm:cxn modelId="{21447E23-16F8-40BC-8899-9BDA59F09E39}" type="presOf" srcId="{C90CB95C-BC40-40EF-94E1-A7503696F27F}" destId="{7AFCCB45-7BEF-4135-A57A-06D9C464F72E}" srcOrd="0" destOrd="0" presId="urn:microsoft.com/office/officeart/2005/8/layout/vList2"/>
    <dgm:cxn modelId="{A19F6336-020F-4CDA-875A-27241734900C}" srcId="{7E207BF8-66B4-4C4F-8B82-5C80D922A01F}" destId="{7F2F190E-29F1-4303-8C81-1A7518F1B817}" srcOrd="2" destOrd="0" parTransId="{8882F89E-F11A-421E-A832-6F25CF593789}" sibTransId="{A85AF5AA-F60E-4B36-93B4-E9C21D3DF3A3}"/>
    <dgm:cxn modelId="{40329942-2802-46B3-8ED1-F4B951C8D1F1}" type="presOf" srcId="{2A1227CD-6D12-4F11-A07F-700C9563013F}" destId="{2A50D099-4F03-419A-B424-4137A3CD646D}" srcOrd="0" destOrd="0" presId="urn:microsoft.com/office/officeart/2005/8/layout/vList2"/>
    <dgm:cxn modelId="{A0432443-1C14-49A3-9D94-8531F9000A1C}" type="presOf" srcId="{60D138FA-5365-419E-8A91-888B0BC16103}" destId="{52ADD8F8-1DE7-4035-BE32-081C7D1C80F0}" srcOrd="0" destOrd="0" presId="urn:microsoft.com/office/officeart/2005/8/layout/vList2"/>
    <dgm:cxn modelId="{E416EA43-F600-41F0-BF40-5530078567CD}" type="presOf" srcId="{01EB1F1A-81B2-42DB-9F8E-4A36C757B5E2}" destId="{BCCBB92B-F160-43B9-8D56-F7F978BCDE3D}" srcOrd="0" destOrd="0" presId="urn:microsoft.com/office/officeart/2005/8/layout/vList2"/>
    <dgm:cxn modelId="{6D2E774C-F274-438F-A504-6032AA6981B5}" type="presOf" srcId="{B5EE342B-2A75-4F73-85AA-225FB615A128}" destId="{7AFCCB45-7BEF-4135-A57A-06D9C464F72E}" srcOrd="0" destOrd="2" presId="urn:microsoft.com/office/officeart/2005/8/layout/vList2"/>
    <dgm:cxn modelId="{44472A77-884F-45C9-B4F1-F6C243D7C93E}" type="presOf" srcId="{9C5311A3-9EE0-4D15-83B2-E742C54A9AF1}" destId="{1805F9B1-CB4E-416F-96FA-12CB0611E280}" srcOrd="0" destOrd="0"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10F97178-6C5E-42C0-9C75-5F522CFE4224}" type="presOf" srcId="{528CE2E0-7F7C-410E-9B2D-E180341FEF7C}" destId="{7AFCCB45-7BEF-4135-A57A-06D9C464F72E}" srcOrd="0" destOrd="1" presId="urn:microsoft.com/office/officeart/2005/8/layout/vList2"/>
    <dgm:cxn modelId="{46C05E82-1D54-4D2F-88D3-2150ECBBDB14}" srcId="{7E207BF8-66B4-4C4F-8B82-5C80D922A01F}" destId="{65F5707D-A2FE-48D3-95CF-D8FCDBEBACE0}" srcOrd="1" destOrd="0" parTransId="{73B669C4-9458-45E2-AF7F-827117EC99B3}" sibTransId="{820E11FD-3274-448D-9B58-3D5C265E0098}"/>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A9845CA4-7BCA-49D3-A80D-F7894AF4CEA4}" srcId="{60D138FA-5365-419E-8A91-888B0BC16103}" destId="{528CE2E0-7F7C-410E-9B2D-E180341FEF7C}" srcOrd="1" destOrd="0" parTransId="{E582DB27-1EFC-4927-AEA8-808037C75E38}" sibTransId="{2036128C-F372-440B-9536-7F3908A30A8A}"/>
    <dgm:cxn modelId="{C2D125AF-C003-4E95-8FC3-361898EC497C}" srcId="{60D138FA-5365-419E-8A91-888B0BC16103}" destId="{B5EE342B-2A75-4F73-85AA-225FB615A128}" srcOrd="2" destOrd="0" parTransId="{2E5234AE-417A-4A86-B2A7-4E87FFE59082}" sibTransId="{55B79AC1-6B0E-4D20-9F35-F852A257D453}"/>
    <dgm:cxn modelId="{5219D8BE-5A71-43A1-951F-E4A846746E43}" type="presOf" srcId="{7F2F190E-29F1-4303-8C81-1A7518F1B817}" destId="{BCCBB92B-F160-43B9-8D56-F7F978BCDE3D}" srcOrd="0" destOrd="2" presId="urn:microsoft.com/office/officeart/2005/8/layout/vList2"/>
    <dgm:cxn modelId="{3BA1F3BE-1DE7-40EE-ADCD-633930CDCAD5}" srcId="{9C5311A3-9EE0-4D15-83B2-E742C54A9AF1}" destId="{E382FD24-B94D-40F6-9076-5D3774C08F94}" srcOrd="1" destOrd="0" parTransId="{B23A9263-6866-4DDD-B328-95D21B132709}" sibTransId="{1ABC64D6-43B9-47DE-9037-742727A64010}"/>
    <dgm:cxn modelId="{B4A81ECB-3E9C-432D-A6D1-F61810A3FC37}" srcId="{6D52F6C1-75A4-40B2-8260-CB528243A8A2}" destId="{60D138FA-5365-419E-8A91-888B0BC16103}" srcOrd="2" destOrd="0" parTransId="{BBFB1C2B-4881-4F00-A59F-EB07F81F7236}" sibTransId="{DB7FBA58-FCD9-4D67-9F71-328F395EE67D}"/>
    <dgm:cxn modelId="{DD8AECCE-7207-4335-A5DD-82515CD4EA88}" type="presOf" srcId="{6D52F6C1-75A4-40B2-8260-CB528243A8A2}" destId="{28201286-D2B0-4272-B370-87B7E2AD6A63}" srcOrd="0" destOrd="0" presId="urn:microsoft.com/office/officeart/2005/8/layout/vList2"/>
    <dgm:cxn modelId="{0F45EFD3-B327-4FA0-AE56-D79CF4162B66}" type="presOf" srcId="{65F5707D-A2FE-48D3-95CF-D8FCDBEBACE0}" destId="{BCCBB92B-F160-43B9-8D56-F7F978BCDE3D}" srcOrd="0" destOrd="1" presId="urn:microsoft.com/office/officeart/2005/8/layout/vList2"/>
    <dgm:cxn modelId="{5A94DAE4-E398-49C3-AAA2-9BCFAE7B0BAA}" type="presOf" srcId="{E382FD24-B94D-40F6-9076-5D3774C08F94}" destId="{2A50D099-4F03-419A-B424-4137A3CD646D}" srcOrd="0" destOrd="1" presId="urn:microsoft.com/office/officeart/2005/8/layout/vList2"/>
    <dgm:cxn modelId="{E1111BFC-D9F3-4ADF-9759-D1418E6A71BD}" srcId="{6D52F6C1-75A4-40B2-8260-CB528243A8A2}" destId="{7E207BF8-66B4-4C4F-8B82-5C80D922A01F}" srcOrd="0" destOrd="0" parTransId="{847399FE-EB2C-446A-8BBA-A5A9A4EE7F12}" sibTransId="{96D4E010-795E-414E-BEA8-8DAE5F74F9A3}"/>
    <dgm:cxn modelId="{2EE7F9BE-9E72-4812-8B8F-0839EB6035F1}" type="presParOf" srcId="{28201286-D2B0-4272-B370-87B7E2AD6A63}" destId="{6CA72E42-51BD-4961-B3A3-D46BB2F0D3C2}" srcOrd="0" destOrd="0" presId="urn:microsoft.com/office/officeart/2005/8/layout/vList2"/>
    <dgm:cxn modelId="{BE38EA56-2832-4AA5-B64C-886D6F644942}" type="presParOf" srcId="{28201286-D2B0-4272-B370-87B7E2AD6A63}" destId="{BCCBB92B-F160-43B9-8D56-F7F978BCDE3D}" srcOrd="1" destOrd="0" presId="urn:microsoft.com/office/officeart/2005/8/layout/vList2"/>
    <dgm:cxn modelId="{A6349625-5220-4F0E-B5B2-F92E67A5003C}" type="presParOf" srcId="{28201286-D2B0-4272-B370-87B7E2AD6A63}" destId="{1805F9B1-CB4E-416F-96FA-12CB0611E280}" srcOrd="2" destOrd="0" presId="urn:microsoft.com/office/officeart/2005/8/layout/vList2"/>
    <dgm:cxn modelId="{4F8FC37B-5773-41AE-837B-6C1C76AA8BBD}" type="presParOf" srcId="{28201286-D2B0-4272-B370-87B7E2AD6A63}" destId="{2A50D099-4F03-419A-B424-4137A3CD646D}" srcOrd="3" destOrd="0" presId="urn:microsoft.com/office/officeart/2005/8/layout/vList2"/>
    <dgm:cxn modelId="{AFE424D7-EF68-46EF-AC2A-5B7ECE7117B3}" type="presParOf" srcId="{28201286-D2B0-4272-B370-87B7E2AD6A63}" destId="{52ADD8F8-1DE7-4035-BE32-081C7D1C80F0}" srcOrd="4" destOrd="0" presId="urn:microsoft.com/office/officeart/2005/8/layout/vList2"/>
    <dgm:cxn modelId="{B0691663-7CB4-4AAD-8D09-76B0A4219211}" type="presParOf" srcId="{28201286-D2B0-4272-B370-87B7E2AD6A63}" destId="{7AFCCB45-7BEF-4135-A57A-06D9C464F72E}" srcOrd="5" destOrd="0" presId="urn:microsoft.com/office/officeart/2005/8/layout/vList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E207BF8-66B4-4C4F-8B82-5C80D922A01F}">
      <dgm:prSet phldrT="[Text]" custT="1"/>
      <dgm:spPr/>
      <dgm:t>
        <a:bodyPr/>
        <a:lstStyle/>
        <a:p>
          <a:r>
            <a:rPr lang="en-US" sz="1700" b="1"/>
            <a:t>Enrolled in EOC Course(s)</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t>Enrolled in Specified Courses/Programs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60D138FA-5365-419E-8A91-888B0BC16103}">
      <dgm:prSet phldrT="[Text]" custT="1"/>
      <dgm:spPr/>
      <dgm:t>
        <a:bodyPr/>
        <a:lstStyle/>
        <a:p>
          <a:r>
            <a:rPr lang="en-US" sz="1700" b="1"/>
            <a:t>Validation of Credit</a:t>
          </a:r>
        </a:p>
      </dgm:t>
    </dgm:pt>
    <dgm:pt modelId="{BBFB1C2B-4881-4F00-A59F-EB07F81F7236}" type="parTrans" cxnId="{B4A81ECB-3E9C-432D-A6D1-F61810A3FC37}">
      <dgm:prSet/>
      <dgm:spPr/>
      <dgm:t>
        <a:bodyPr/>
        <a:lstStyle/>
        <a:p>
          <a:endParaRPr lang="en-US"/>
        </a:p>
      </dgm:t>
    </dgm:pt>
    <dgm:pt modelId="{DB7FBA58-FCD9-4D67-9F71-328F395EE67D}" type="sibTrans" cxnId="{B4A81ECB-3E9C-432D-A6D1-F61810A3FC37}">
      <dgm:prSet/>
      <dgm:spPr/>
      <dgm:t>
        <a:bodyPr/>
        <a:lstStyle/>
        <a:p>
          <a:endParaRPr lang="en-US"/>
        </a:p>
      </dgm:t>
    </dgm:pt>
    <dgm:pt modelId="{01EB1F1A-81B2-42DB-9F8E-4A36C757B5E2}">
      <dgm:prSet custT="1"/>
      <dgm:spPr/>
      <dgm:t>
        <a:bodyPr/>
        <a:lstStyle/>
        <a:p>
          <a:r>
            <a:rPr lang="en-US" sz="1400"/>
            <a:t>Counts as 20% of grade. </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custT="1"/>
      <dgm:spPr/>
      <dgm:t>
        <a:bodyPr/>
        <a:lstStyle/>
        <a:p>
          <a:r>
            <a:rPr lang="en-US" sz="1400"/>
            <a:t>AP/IB Course enrollees in EOC associated courses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212A32BE-4098-41B9-93BC-A8B3BAD5E278}">
      <dgm:prSet custT="1"/>
      <dgm:spPr/>
      <dgm:t>
        <a:bodyPr/>
        <a:lstStyle/>
        <a:p>
          <a:r>
            <a:rPr lang="en-US" sz="1400"/>
            <a:t>GaVS </a:t>
          </a:r>
          <a:r>
            <a:rPr lang="en-US" sz="1400" baseline="30000"/>
            <a:t>**</a:t>
          </a:r>
        </a:p>
      </dgm:t>
    </dgm:pt>
    <dgm:pt modelId="{753107DF-3B6B-4E52-B71B-4EEF8F00920B}" type="parTrans" cxnId="{4D359531-4250-4CC7-88D8-57AC01E733AA}">
      <dgm:prSet/>
      <dgm:spPr/>
      <dgm:t>
        <a:bodyPr/>
        <a:lstStyle/>
        <a:p>
          <a:endParaRPr lang="en-US"/>
        </a:p>
      </dgm:t>
    </dgm:pt>
    <dgm:pt modelId="{E37C4B66-8CE7-47DA-AEB9-D15B0A975A61}" type="sibTrans" cxnId="{4D359531-4250-4CC7-88D8-57AC01E733AA}">
      <dgm:prSet/>
      <dgm:spPr/>
      <dgm:t>
        <a:bodyPr/>
        <a:lstStyle/>
        <a:p>
          <a:endParaRPr lang="en-US"/>
        </a:p>
      </dgm:t>
    </dgm:pt>
    <dgm:pt modelId="{C01809C6-922E-4111-98D4-BF6B38A74BA0}">
      <dgm:prSet custT="1"/>
      <dgm:spPr/>
      <dgm:t>
        <a:bodyPr/>
        <a:lstStyle/>
        <a:p>
          <a:r>
            <a:rPr lang="en-US" sz="1400"/>
            <a:t>Credit Recovery</a:t>
          </a:r>
        </a:p>
      </dgm:t>
    </dgm:pt>
    <dgm:pt modelId="{8235B8E1-CCF2-4DAF-9CE0-30BCFB69599B}" type="parTrans" cxnId="{C5D41665-02BD-4DC7-A179-0CF3B62D0F42}">
      <dgm:prSet/>
      <dgm:spPr/>
      <dgm:t>
        <a:bodyPr/>
        <a:lstStyle/>
        <a:p>
          <a:endParaRPr lang="en-US"/>
        </a:p>
      </dgm:t>
    </dgm:pt>
    <dgm:pt modelId="{6210BA25-1E5C-4AB5-984D-1351F7A0149D}" type="sibTrans" cxnId="{C5D41665-02BD-4DC7-A179-0CF3B62D0F42}">
      <dgm:prSet/>
      <dgm:spPr/>
      <dgm:t>
        <a:bodyPr/>
        <a:lstStyle/>
        <a:p>
          <a:endParaRPr lang="en-US"/>
        </a:p>
      </dgm:t>
    </dgm:pt>
    <dgm:pt modelId="{C90CB95C-BC40-40EF-94E1-A7503696F27F}">
      <dgm:prSet custT="1"/>
      <dgm:spPr/>
      <dgm:t>
        <a:bodyPr/>
        <a:lstStyle/>
        <a:p>
          <a:r>
            <a:rPr lang="en-US" sz="1400"/>
            <a:t>Transfer students from home school, non-accredited entities</a:t>
          </a:r>
        </a:p>
      </dgm:t>
    </dgm:pt>
    <dgm:pt modelId="{9AEA6538-4CDB-4F7F-BEEF-FDDA5B101B43}" type="parTrans" cxnId="{ED235D58-5B59-4000-8842-F83C868AA925}">
      <dgm:prSet/>
      <dgm:spPr/>
      <dgm:t>
        <a:bodyPr/>
        <a:lstStyle/>
        <a:p>
          <a:endParaRPr lang="en-US"/>
        </a:p>
      </dgm:t>
    </dgm:pt>
    <dgm:pt modelId="{D4B09B33-EE00-450B-89B2-83C91506E49F}" type="sibTrans" cxnId="{ED235D58-5B59-4000-8842-F83C868AA925}">
      <dgm:prSet/>
      <dgm:spPr/>
      <dgm:t>
        <a:bodyPr/>
        <a:lstStyle/>
        <a:p>
          <a:endParaRPr lang="en-US"/>
        </a:p>
      </dgm:t>
    </dgm:pt>
    <dgm:pt modelId="{55D56600-9258-499B-9B1C-EFA3E52AAD7F}">
      <dgm:prSet custT="1"/>
      <dgm:spPr/>
      <dgm:t>
        <a:bodyPr/>
        <a:lstStyle/>
        <a:p>
          <a:r>
            <a:rPr lang="en-US" sz="1400"/>
            <a:t>Includes: Students with Disabilities (SWD) and English Learners (EL)</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528CE2E0-7F7C-410E-9B2D-E180341FEF7C}">
      <dgm:prSet custT="1"/>
      <dgm:spPr/>
      <dgm:t>
        <a:bodyPr/>
        <a:lstStyle/>
        <a:p>
          <a:r>
            <a:rPr lang="en-US" sz="1400"/>
            <a:t>Students concurrently enrolled in a GA public school and a private school or non-traditional entity</a:t>
          </a:r>
        </a:p>
      </dgm:t>
    </dgm:pt>
    <dgm:pt modelId="{E582DB27-1EFC-4927-AEA8-808037C75E38}" type="parTrans" cxnId="{A9845CA4-7BCA-49D3-A80D-F7894AF4CEA4}">
      <dgm:prSet/>
      <dgm:spPr/>
      <dgm:t>
        <a:bodyPr/>
        <a:lstStyle/>
        <a:p>
          <a:endParaRPr lang="en-US"/>
        </a:p>
      </dgm:t>
    </dgm:pt>
    <dgm:pt modelId="{2036128C-F372-440B-9536-7F3908A30A8A}" type="sibTrans" cxnId="{A9845CA4-7BCA-49D3-A80D-F7894AF4CEA4}">
      <dgm:prSet/>
      <dgm:spPr/>
      <dgm:t>
        <a:bodyPr/>
        <a:lstStyle/>
        <a:p>
          <a:endParaRPr lang="en-US"/>
        </a:p>
      </dgm:t>
    </dgm:pt>
    <dgm:pt modelId="{D4D56C43-C29A-4890-8F5F-0DE557889B89}">
      <dgm:prSet custT="1"/>
      <dgm:spPr/>
      <dgm:t>
        <a:bodyPr/>
        <a:lstStyle/>
        <a:p>
          <a:r>
            <a:rPr lang="en-US" sz="1400"/>
            <a:t>Dual Enrollment students</a:t>
          </a:r>
          <a:r>
            <a:rPr lang="en-US" sz="1400" baseline="30000"/>
            <a:t>*</a:t>
          </a:r>
          <a:endParaRPr lang="en-US" sz="1400"/>
        </a:p>
      </dgm:t>
    </dgm:pt>
    <dgm:pt modelId="{704D5C13-7E93-42ED-A2C5-F2024AA4A5FA}" type="parTrans" cxnId="{E0F07728-BBAB-4427-B64D-AE138F639AFA}">
      <dgm:prSet/>
      <dgm:spPr/>
      <dgm:t>
        <a:bodyPr/>
        <a:lstStyle/>
        <a:p>
          <a:endParaRPr lang="en-US"/>
        </a:p>
      </dgm:t>
    </dgm:pt>
    <dgm:pt modelId="{F431180E-6F6C-4B18-8457-71CFCA9333F9}" type="sibTrans" cxnId="{E0F07728-BBAB-4427-B64D-AE138F639AFA}">
      <dgm:prSet/>
      <dgm:spPr/>
      <dgm:t>
        <a:bodyPr/>
        <a:lstStyle/>
        <a:p>
          <a:endParaRPr lang="en-US"/>
        </a:p>
      </dgm:t>
    </dgm:pt>
    <dgm:pt modelId="{BD556FC6-6942-470B-BE59-67CEE835EED9}" type="pres">
      <dgm:prSet presAssocID="{6D52F6C1-75A4-40B2-8260-CB528243A8A2}" presName="linear" presStyleCnt="0">
        <dgm:presLayoutVars>
          <dgm:animLvl val="lvl"/>
          <dgm:resizeHandles val="exact"/>
        </dgm:presLayoutVars>
      </dgm:prSet>
      <dgm:spPr/>
    </dgm:pt>
    <dgm:pt modelId="{10604EBB-CEE5-4D8C-9F2B-A0219040665B}" type="pres">
      <dgm:prSet presAssocID="{7E207BF8-66B4-4C4F-8B82-5C80D922A01F}" presName="parentText" presStyleLbl="node1" presStyleIdx="0" presStyleCnt="3" custScaleY="45162">
        <dgm:presLayoutVars>
          <dgm:chMax val="0"/>
          <dgm:bulletEnabled val="1"/>
        </dgm:presLayoutVars>
      </dgm:prSet>
      <dgm:spPr/>
    </dgm:pt>
    <dgm:pt modelId="{2972C97A-B8BB-4B09-803D-DF580BC46D66}" type="pres">
      <dgm:prSet presAssocID="{7E207BF8-66B4-4C4F-8B82-5C80D922A01F}" presName="childText" presStyleLbl="revTx" presStyleIdx="0" presStyleCnt="3">
        <dgm:presLayoutVars>
          <dgm:bulletEnabled val="1"/>
        </dgm:presLayoutVars>
      </dgm:prSet>
      <dgm:spPr/>
    </dgm:pt>
    <dgm:pt modelId="{F908B19B-0834-4523-9433-87A7C5B905AC}" type="pres">
      <dgm:prSet presAssocID="{9C5311A3-9EE0-4D15-83B2-E742C54A9AF1}" presName="parentText" presStyleLbl="node1" presStyleIdx="1" presStyleCnt="3" custScaleY="45091">
        <dgm:presLayoutVars>
          <dgm:chMax val="0"/>
          <dgm:bulletEnabled val="1"/>
        </dgm:presLayoutVars>
      </dgm:prSet>
      <dgm:spPr/>
    </dgm:pt>
    <dgm:pt modelId="{E3BEE7B6-EA53-4213-B5C0-2DD149966A70}" type="pres">
      <dgm:prSet presAssocID="{9C5311A3-9EE0-4D15-83B2-E742C54A9AF1}" presName="childText" presStyleLbl="revTx" presStyleIdx="1" presStyleCnt="3">
        <dgm:presLayoutVars>
          <dgm:bulletEnabled val="1"/>
        </dgm:presLayoutVars>
      </dgm:prSet>
      <dgm:spPr/>
    </dgm:pt>
    <dgm:pt modelId="{6627982F-418C-4695-B4B4-117235ED6261}" type="pres">
      <dgm:prSet presAssocID="{60D138FA-5365-419E-8A91-888B0BC16103}" presName="parentText" presStyleLbl="node1" presStyleIdx="2" presStyleCnt="3" custScaleY="47669">
        <dgm:presLayoutVars>
          <dgm:chMax val="0"/>
          <dgm:bulletEnabled val="1"/>
        </dgm:presLayoutVars>
      </dgm:prSet>
      <dgm:spPr/>
    </dgm:pt>
    <dgm:pt modelId="{7C6F4AAB-4410-4D00-AE4E-896993CA4E0F}" type="pres">
      <dgm:prSet presAssocID="{60D138FA-5365-419E-8A91-888B0BC16103}" presName="childText" presStyleLbl="revTx" presStyleIdx="2" presStyleCnt="3">
        <dgm:presLayoutVars>
          <dgm:bulletEnabled val="1"/>
        </dgm:presLayoutVars>
      </dgm:prSet>
      <dgm:spPr/>
    </dgm:pt>
  </dgm:ptLst>
  <dgm:cxnLst>
    <dgm:cxn modelId="{E0F07728-BBAB-4427-B64D-AE138F639AFA}" srcId="{9C5311A3-9EE0-4D15-83B2-E742C54A9AF1}" destId="{D4D56C43-C29A-4890-8F5F-0DE557889B89}" srcOrd="1" destOrd="0" parTransId="{704D5C13-7E93-42ED-A2C5-F2024AA4A5FA}" sibTransId="{F431180E-6F6C-4B18-8457-71CFCA9333F9}"/>
    <dgm:cxn modelId="{4D359531-4250-4CC7-88D8-57AC01E733AA}" srcId="{9C5311A3-9EE0-4D15-83B2-E742C54A9AF1}" destId="{212A32BE-4098-41B9-93BC-A8B3BAD5E278}" srcOrd="2" destOrd="0" parTransId="{753107DF-3B6B-4E52-B71B-4EEF8F00920B}" sibTransId="{E37C4B66-8CE7-47DA-AEB9-D15B0A975A61}"/>
    <dgm:cxn modelId="{04278C3A-B9DB-4595-8A91-144B5F47782D}" type="presOf" srcId="{C90CB95C-BC40-40EF-94E1-A7503696F27F}" destId="{7C6F4AAB-4410-4D00-AE4E-896993CA4E0F}" srcOrd="0" destOrd="0" presId="urn:microsoft.com/office/officeart/2005/8/layout/vList2"/>
    <dgm:cxn modelId="{08BCBD64-04B4-42FA-B4E7-ACC5AF47F4C6}" type="presOf" srcId="{6D52F6C1-75A4-40B2-8260-CB528243A8A2}" destId="{BD556FC6-6942-470B-BE59-67CEE835EED9}" srcOrd="0" destOrd="0" presId="urn:microsoft.com/office/officeart/2005/8/layout/vList2"/>
    <dgm:cxn modelId="{C5D41665-02BD-4DC7-A179-0CF3B62D0F42}" srcId="{9C5311A3-9EE0-4D15-83B2-E742C54A9AF1}" destId="{C01809C6-922E-4111-98D4-BF6B38A74BA0}" srcOrd="3" destOrd="0" parTransId="{8235B8E1-CCF2-4DAF-9CE0-30BCFB69599B}" sibTransId="{6210BA25-1E5C-4AB5-984D-1351F7A0149D}"/>
    <dgm:cxn modelId="{63CCB447-17F1-4B12-AEE3-F05DD2C017B5}" type="presOf" srcId="{C01809C6-922E-4111-98D4-BF6B38A74BA0}" destId="{E3BEE7B6-EA53-4213-B5C0-2DD149966A70}" srcOrd="0" destOrd="3" presId="urn:microsoft.com/office/officeart/2005/8/layout/vList2"/>
    <dgm:cxn modelId="{FDC5284A-6FED-4E6F-9E56-794FF335ECB1}" type="presOf" srcId="{D4D56C43-C29A-4890-8F5F-0DE557889B89}" destId="{E3BEE7B6-EA53-4213-B5C0-2DD149966A70}" srcOrd="0" destOrd="1" presId="urn:microsoft.com/office/officeart/2005/8/layout/vList2"/>
    <dgm:cxn modelId="{87C9D46A-B00C-4D37-8325-2CA7B076A388}" type="presOf" srcId="{01EB1F1A-81B2-42DB-9F8E-4A36C757B5E2}" destId="{2972C97A-B8BB-4B09-803D-DF580BC46D66}" srcOrd="0" destOrd="0" presId="urn:microsoft.com/office/officeart/2005/8/layout/vList2"/>
    <dgm:cxn modelId="{ED235D58-5B59-4000-8842-F83C868AA925}" srcId="{60D138FA-5365-419E-8A91-888B0BC16103}" destId="{C90CB95C-BC40-40EF-94E1-A7503696F27F}" srcOrd="0" destOrd="0" parTransId="{9AEA6538-4CDB-4F7F-BEEF-FDDA5B101B43}" sibTransId="{D4B09B33-EE00-450B-89B2-83C91506E49F}"/>
    <dgm:cxn modelId="{F1CCFD58-1F48-4A1E-8031-C44486FA2003}" type="presOf" srcId="{528CE2E0-7F7C-410E-9B2D-E180341FEF7C}" destId="{7C6F4AAB-4410-4D00-AE4E-896993CA4E0F}" srcOrd="0" destOrd="1" presId="urn:microsoft.com/office/officeart/2005/8/layout/vList2"/>
    <dgm:cxn modelId="{0E07CD86-5B57-43A6-A35F-7868494173BE}" type="presOf" srcId="{55D56600-9258-499B-9B1C-EFA3E52AAD7F}" destId="{2972C97A-B8BB-4B09-803D-DF580BC46D66}" srcOrd="0" destOrd="1" presId="urn:microsoft.com/office/officeart/2005/8/layout/vList2"/>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A9845CA4-7BCA-49D3-A80D-F7894AF4CEA4}" srcId="{60D138FA-5365-419E-8A91-888B0BC16103}" destId="{528CE2E0-7F7C-410E-9B2D-E180341FEF7C}" srcOrd="1" destOrd="0" parTransId="{E582DB27-1EFC-4927-AEA8-808037C75E38}" sibTransId="{2036128C-F372-440B-9536-7F3908A30A8A}"/>
    <dgm:cxn modelId="{96890DB9-4D37-4E4E-9AE8-43A4626FDD84}" type="presOf" srcId="{7E207BF8-66B4-4C4F-8B82-5C80D922A01F}" destId="{10604EBB-CEE5-4D8C-9F2B-A0219040665B}" srcOrd="0" destOrd="0" presId="urn:microsoft.com/office/officeart/2005/8/layout/vList2"/>
    <dgm:cxn modelId="{7BF0D6BB-5DA8-4A28-B199-9D5EB7F7EC45}" type="presOf" srcId="{212A32BE-4098-41B9-93BC-A8B3BAD5E278}" destId="{E3BEE7B6-EA53-4213-B5C0-2DD149966A70}" srcOrd="0" destOrd="2" presId="urn:microsoft.com/office/officeart/2005/8/layout/vList2"/>
    <dgm:cxn modelId="{A7FA6CBD-08B8-4B2F-960D-21CD7F95427C}" type="presOf" srcId="{9C5311A3-9EE0-4D15-83B2-E742C54A9AF1}" destId="{F908B19B-0834-4523-9433-87A7C5B905AC}" srcOrd="0" destOrd="0" presId="urn:microsoft.com/office/officeart/2005/8/layout/vList2"/>
    <dgm:cxn modelId="{B4A81ECB-3E9C-432D-A6D1-F61810A3FC37}" srcId="{6D52F6C1-75A4-40B2-8260-CB528243A8A2}" destId="{60D138FA-5365-419E-8A91-888B0BC16103}" srcOrd="2" destOrd="0" parTransId="{BBFB1C2B-4881-4F00-A59F-EB07F81F7236}" sibTransId="{DB7FBA58-FCD9-4D67-9F71-328F395EE67D}"/>
    <dgm:cxn modelId="{76ACF8D1-5EF1-46FA-9583-EC941F329DBD}" type="presOf" srcId="{60D138FA-5365-419E-8A91-888B0BC16103}" destId="{6627982F-418C-4695-B4B4-117235ED6261}" srcOrd="0" destOrd="0" presId="urn:microsoft.com/office/officeart/2005/8/layout/vList2"/>
    <dgm:cxn modelId="{8E6657DA-76FC-4054-AD60-FD900583F3B3}" type="presOf" srcId="{2A1227CD-6D12-4F11-A07F-700C9563013F}" destId="{E3BEE7B6-EA53-4213-B5C0-2DD149966A70}" srcOrd="0" destOrd="0" presId="urn:microsoft.com/office/officeart/2005/8/layout/vList2"/>
    <dgm:cxn modelId="{29F6A7E5-41AD-4AE1-9D1F-86E3F67371C9}" srcId="{7E207BF8-66B4-4C4F-8B82-5C80D922A01F}" destId="{55D56600-9258-499B-9B1C-EFA3E52AAD7F}" srcOrd="1" destOrd="0" parTransId="{EF25195A-C5DC-41C9-A483-ECA13670B4B4}" sibTransId="{651DFC1C-BA2E-453A-B469-8EDE3A36CEE1}"/>
    <dgm:cxn modelId="{E1111BFC-D9F3-4ADF-9759-D1418E6A71BD}" srcId="{6D52F6C1-75A4-40B2-8260-CB528243A8A2}" destId="{7E207BF8-66B4-4C4F-8B82-5C80D922A01F}" srcOrd="0" destOrd="0" parTransId="{847399FE-EB2C-446A-8BBA-A5A9A4EE7F12}" sibTransId="{96D4E010-795E-414E-BEA8-8DAE5F74F9A3}"/>
    <dgm:cxn modelId="{40DB3311-E1F0-4A33-81C0-615A69494194}" type="presParOf" srcId="{BD556FC6-6942-470B-BE59-67CEE835EED9}" destId="{10604EBB-CEE5-4D8C-9F2B-A0219040665B}" srcOrd="0" destOrd="0" presId="urn:microsoft.com/office/officeart/2005/8/layout/vList2"/>
    <dgm:cxn modelId="{F0182FA0-F5E8-4B02-BA3A-D109405F1E27}" type="presParOf" srcId="{BD556FC6-6942-470B-BE59-67CEE835EED9}" destId="{2972C97A-B8BB-4B09-803D-DF580BC46D66}" srcOrd="1" destOrd="0" presId="urn:microsoft.com/office/officeart/2005/8/layout/vList2"/>
    <dgm:cxn modelId="{A32044B1-4066-4A75-A5E7-85C44953F9C8}" type="presParOf" srcId="{BD556FC6-6942-470B-BE59-67CEE835EED9}" destId="{F908B19B-0834-4523-9433-87A7C5B905AC}" srcOrd="2" destOrd="0" presId="urn:microsoft.com/office/officeart/2005/8/layout/vList2"/>
    <dgm:cxn modelId="{B4F587A8-17DB-43B9-B046-73DAF1456E65}" type="presParOf" srcId="{BD556FC6-6942-470B-BE59-67CEE835EED9}" destId="{E3BEE7B6-EA53-4213-B5C0-2DD149966A70}" srcOrd="3" destOrd="0" presId="urn:microsoft.com/office/officeart/2005/8/layout/vList2"/>
    <dgm:cxn modelId="{7977A3F1-BDFD-4950-9D88-A324A2B7515C}" type="presParOf" srcId="{BD556FC6-6942-470B-BE59-67CEE835EED9}" destId="{6627982F-418C-4695-B4B4-117235ED6261}" srcOrd="4" destOrd="0" presId="urn:microsoft.com/office/officeart/2005/8/layout/vList2"/>
    <dgm:cxn modelId="{4D4ACEA9-CEAE-460F-A274-545FC5D61C6B}" type="presParOf" srcId="{BD556FC6-6942-470B-BE59-67CEE835EED9}" destId="{7C6F4AAB-4410-4D00-AE4E-896993CA4E0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D52F6C1-75A4-40B2-8260-CB528243A8A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7E207BF8-66B4-4C4F-8B82-5C80D922A01F}">
      <dgm:prSet phldrT="[Text]" custT="1"/>
      <dgm:spPr/>
      <dgm:t>
        <a:bodyPr/>
        <a:lstStyle/>
        <a:p>
          <a:r>
            <a:rPr lang="en-US" sz="1700" b="1"/>
            <a:t>Retest</a:t>
          </a:r>
        </a:p>
      </dgm:t>
    </dgm:pt>
    <dgm:pt modelId="{847399FE-EB2C-446A-8BBA-A5A9A4EE7F12}" type="parTrans" cxnId="{E1111BFC-D9F3-4ADF-9759-D1418E6A71BD}">
      <dgm:prSet/>
      <dgm:spPr/>
      <dgm:t>
        <a:bodyPr/>
        <a:lstStyle/>
        <a:p>
          <a:endParaRPr lang="en-US"/>
        </a:p>
      </dgm:t>
    </dgm:pt>
    <dgm:pt modelId="{96D4E010-795E-414E-BEA8-8DAE5F74F9A3}" type="sibTrans" cxnId="{E1111BFC-D9F3-4ADF-9759-D1418E6A71BD}">
      <dgm:prSet/>
      <dgm:spPr/>
      <dgm:t>
        <a:bodyPr/>
        <a:lstStyle/>
        <a:p>
          <a:endParaRPr lang="en-US"/>
        </a:p>
      </dgm:t>
    </dgm:pt>
    <dgm:pt modelId="{9C5311A3-9EE0-4D15-83B2-E742C54A9AF1}">
      <dgm:prSet phldrT="[Text]" custT="1"/>
      <dgm:spPr/>
      <dgm:t>
        <a:bodyPr/>
        <a:lstStyle/>
        <a:p>
          <a:r>
            <a:rPr lang="en-US" sz="1700" b="1"/>
            <a:t>Demonstrating Subject Area Competency (“Testing-Out”) </a:t>
          </a:r>
        </a:p>
      </dgm:t>
    </dgm:pt>
    <dgm:pt modelId="{9D8D8AD4-31BE-40DF-99C2-9BFFB4550D5E}" type="parTrans" cxnId="{63D2838F-AE97-428F-BE35-CD1C4BA11D75}">
      <dgm:prSet/>
      <dgm:spPr/>
      <dgm:t>
        <a:bodyPr/>
        <a:lstStyle/>
        <a:p>
          <a:endParaRPr lang="en-US"/>
        </a:p>
      </dgm:t>
    </dgm:pt>
    <dgm:pt modelId="{6144512F-62AC-4014-A0C7-CCA05DE97BD4}" type="sibTrans" cxnId="{63D2838F-AE97-428F-BE35-CD1C4BA11D75}">
      <dgm:prSet/>
      <dgm:spPr/>
      <dgm:t>
        <a:bodyPr/>
        <a:lstStyle/>
        <a:p>
          <a:endParaRPr lang="en-US"/>
        </a:p>
      </dgm:t>
    </dgm:pt>
    <dgm:pt modelId="{01EB1F1A-81B2-42DB-9F8E-4A36C757B5E2}">
      <dgm:prSet/>
      <dgm:spPr/>
      <dgm:t>
        <a:bodyPr/>
        <a:lstStyle/>
        <a:p>
          <a:r>
            <a:rPr lang="en-US"/>
            <a:t>Grade conversion score less than 70 on previous administration</a:t>
          </a:r>
        </a:p>
      </dgm:t>
    </dgm:pt>
    <dgm:pt modelId="{724AFA07-E2F5-4291-90C0-2F367A52106D}" type="parTrans" cxnId="{C6B3C793-8147-444F-9F6B-2E0800D1123C}">
      <dgm:prSet/>
      <dgm:spPr/>
      <dgm:t>
        <a:bodyPr/>
        <a:lstStyle/>
        <a:p>
          <a:endParaRPr lang="en-US"/>
        </a:p>
      </dgm:t>
    </dgm:pt>
    <dgm:pt modelId="{992A388F-FB36-4A1D-97C0-4C096686AB87}" type="sibTrans" cxnId="{C6B3C793-8147-444F-9F6B-2E0800D1123C}">
      <dgm:prSet/>
      <dgm:spPr/>
      <dgm:t>
        <a:bodyPr/>
        <a:lstStyle/>
        <a:p>
          <a:endParaRPr lang="en-US"/>
        </a:p>
      </dgm:t>
    </dgm:pt>
    <dgm:pt modelId="{2A1227CD-6D12-4F11-A07F-700C9563013F}">
      <dgm:prSet/>
      <dgm:spPr/>
      <dgm:t>
        <a:bodyPr/>
        <a:lstStyle/>
        <a:p>
          <a:pPr>
            <a:buFont typeface="Arial" panose="020B0604020202020204" pitchFamily="34" charset="0"/>
            <a:buChar char="•"/>
          </a:pPr>
          <a:r>
            <a:rPr lang="en-US" sz="1300"/>
            <a:t>Students must meet eligibility requirements</a:t>
          </a:r>
        </a:p>
      </dgm:t>
    </dgm:pt>
    <dgm:pt modelId="{A7248B33-5350-42A6-A05A-D7504F8147C1}" type="parTrans" cxnId="{DF3B6296-FB83-4527-9611-F750AFAD30CD}">
      <dgm:prSet/>
      <dgm:spPr/>
      <dgm:t>
        <a:bodyPr/>
        <a:lstStyle/>
        <a:p>
          <a:endParaRPr lang="en-US"/>
        </a:p>
      </dgm:t>
    </dgm:pt>
    <dgm:pt modelId="{D8E70ABF-7723-483F-83AA-C6461BAAA98C}" type="sibTrans" cxnId="{DF3B6296-FB83-4527-9611-F750AFAD30CD}">
      <dgm:prSet/>
      <dgm:spPr/>
      <dgm:t>
        <a:bodyPr/>
        <a:lstStyle/>
        <a:p>
          <a:endParaRPr lang="en-US"/>
        </a:p>
      </dgm:t>
    </dgm:pt>
    <dgm:pt modelId="{55D56600-9258-499B-9B1C-EFA3E52AAD7F}">
      <dgm:prSet/>
      <dgm:spPr/>
      <dgm:t>
        <a:bodyPr/>
        <a:lstStyle/>
        <a:p>
          <a:r>
            <a:rPr lang="en-US"/>
            <a:t>Available during Mid-Month and Summer Main administrations only </a:t>
          </a:r>
        </a:p>
      </dgm:t>
    </dgm:pt>
    <dgm:pt modelId="{EF25195A-C5DC-41C9-A483-ECA13670B4B4}" type="parTrans" cxnId="{29F6A7E5-41AD-4AE1-9D1F-86E3F67371C9}">
      <dgm:prSet/>
      <dgm:spPr/>
      <dgm:t>
        <a:bodyPr/>
        <a:lstStyle/>
        <a:p>
          <a:endParaRPr lang="en-US"/>
        </a:p>
      </dgm:t>
    </dgm:pt>
    <dgm:pt modelId="{651DFC1C-BA2E-453A-B469-8EDE3A36CEE1}" type="sibTrans" cxnId="{29F6A7E5-41AD-4AE1-9D1F-86E3F67371C9}">
      <dgm:prSet/>
      <dgm:spPr/>
      <dgm:t>
        <a:bodyPr/>
        <a:lstStyle/>
        <a:p>
          <a:endParaRPr lang="en-US"/>
        </a:p>
      </dgm:t>
    </dgm:pt>
    <dgm:pt modelId="{DBCBB84D-5CD8-42FB-BE5B-76A057FF919B}">
      <dgm:prSet/>
      <dgm:spPr/>
      <dgm:t>
        <a:bodyPr/>
        <a:lstStyle/>
        <a:p>
          <a:r>
            <a:rPr lang="en-US"/>
            <a:t>See </a:t>
          </a:r>
          <a:r>
            <a:rPr lang="en-US" i="1"/>
            <a:t>Student Assessment Handbook (SAH) </a:t>
          </a:r>
          <a:r>
            <a:rPr lang="en-US"/>
            <a:t>for administration parameters</a:t>
          </a:r>
        </a:p>
      </dgm:t>
    </dgm:pt>
    <dgm:pt modelId="{1F45DDAF-9964-4FAC-8019-7242A3777C89}" type="parTrans" cxnId="{0292AABD-E768-4E0E-A0E9-054561862238}">
      <dgm:prSet/>
      <dgm:spPr/>
      <dgm:t>
        <a:bodyPr/>
        <a:lstStyle/>
        <a:p>
          <a:endParaRPr lang="en-US"/>
        </a:p>
      </dgm:t>
    </dgm:pt>
    <dgm:pt modelId="{9132CDD5-67DA-4874-B796-4D9BDD5BAB3A}" type="sibTrans" cxnId="{0292AABD-E768-4E0E-A0E9-054561862238}">
      <dgm:prSet/>
      <dgm:spPr/>
      <dgm:t>
        <a:bodyPr/>
        <a:lstStyle/>
        <a:p>
          <a:endParaRPr lang="en-US"/>
        </a:p>
      </dgm:t>
    </dgm:pt>
    <dgm:pt modelId="{A7392174-CD16-404A-A459-0E9006457440}">
      <dgm:prSet/>
      <dgm:spPr/>
      <dgm:t>
        <a:bodyPr/>
        <a:lstStyle/>
        <a:p>
          <a:pPr>
            <a:buFont typeface="Arial" panose="020B0604020202020204" pitchFamily="34" charset="0"/>
            <a:buChar char="•"/>
          </a:pPr>
          <a:r>
            <a:rPr lang="en-US" sz="1300"/>
            <a:t>Testing-Out is available during the August, September, and March Mid-Month administrations and the Summer Main administration</a:t>
          </a:r>
        </a:p>
      </dgm:t>
    </dgm:pt>
    <dgm:pt modelId="{EA893EAF-354A-4884-B70C-CC5730CE0A81}" type="parTrans" cxnId="{07236770-0590-4E45-9DCB-F95827671DB6}">
      <dgm:prSet/>
      <dgm:spPr/>
      <dgm:t>
        <a:bodyPr/>
        <a:lstStyle/>
        <a:p>
          <a:endParaRPr lang="en-US"/>
        </a:p>
      </dgm:t>
    </dgm:pt>
    <dgm:pt modelId="{60CBB037-0EF4-4F12-AA47-AEA7694A5E97}" type="sibTrans" cxnId="{07236770-0590-4E45-9DCB-F95827671DB6}">
      <dgm:prSet/>
      <dgm:spPr/>
      <dgm:t>
        <a:bodyPr/>
        <a:lstStyle/>
        <a:p>
          <a:endParaRPr lang="en-US"/>
        </a:p>
      </dgm:t>
    </dgm:pt>
    <dgm:pt modelId="{F4FA8DE2-65AF-4CFF-875A-DF625BC0282B}">
      <dgm:prSet/>
      <dgm:spPr/>
      <dgm:t>
        <a:bodyPr/>
        <a:lstStyle/>
        <a:p>
          <a:pPr>
            <a:buFont typeface="Arial" panose="020B0604020202020204" pitchFamily="34" charset="0"/>
            <a:buChar char="•"/>
          </a:pPr>
          <a:r>
            <a:rPr lang="en-US" sz="1300"/>
            <a:t>See </a:t>
          </a:r>
          <a:r>
            <a:rPr lang="en-US" sz="1300" i="1"/>
            <a:t>SAH</a:t>
          </a:r>
          <a:r>
            <a:rPr lang="en-US" sz="1300"/>
            <a:t> for guidance</a:t>
          </a:r>
        </a:p>
      </dgm:t>
    </dgm:pt>
    <dgm:pt modelId="{4D392D8A-78CF-4E66-A9E0-3FCE49DA58A0}" type="parTrans" cxnId="{4C2D6867-6583-4F4F-BFFB-BBDC617B4ED1}">
      <dgm:prSet/>
      <dgm:spPr/>
      <dgm:t>
        <a:bodyPr/>
        <a:lstStyle/>
        <a:p>
          <a:endParaRPr lang="en-US"/>
        </a:p>
      </dgm:t>
    </dgm:pt>
    <dgm:pt modelId="{A652BCBD-81F8-4A7C-B262-1A64DE04B51D}" type="sibTrans" cxnId="{4C2D6867-6583-4F4F-BFFB-BBDC617B4ED1}">
      <dgm:prSet/>
      <dgm:spPr/>
      <dgm:t>
        <a:bodyPr/>
        <a:lstStyle/>
        <a:p>
          <a:endParaRPr lang="en-US"/>
        </a:p>
      </dgm:t>
    </dgm:pt>
    <dgm:pt modelId="{749F0390-7378-4559-8414-074A43595CF5}" type="pres">
      <dgm:prSet presAssocID="{6D52F6C1-75A4-40B2-8260-CB528243A8A2}" presName="linear" presStyleCnt="0">
        <dgm:presLayoutVars>
          <dgm:animLvl val="lvl"/>
          <dgm:resizeHandles val="exact"/>
        </dgm:presLayoutVars>
      </dgm:prSet>
      <dgm:spPr/>
    </dgm:pt>
    <dgm:pt modelId="{06EE76EF-D477-4D4E-9858-46C7432B933C}" type="pres">
      <dgm:prSet presAssocID="{7E207BF8-66B4-4C4F-8B82-5C80D922A01F}" presName="parentText" presStyleLbl="node1" presStyleIdx="0" presStyleCnt="2">
        <dgm:presLayoutVars>
          <dgm:chMax val="0"/>
          <dgm:bulletEnabled val="1"/>
        </dgm:presLayoutVars>
      </dgm:prSet>
      <dgm:spPr/>
    </dgm:pt>
    <dgm:pt modelId="{06C63125-8108-45C6-9DD0-6CD7F57D8138}" type="pres">
      <dgm:prSet presAssocID="{7E207BF8-66B4-4C4F-8B82-5C80D922A01F}" presName="childText" presStyleLbl="revTx" presStyleIdx="0" presStyleCnt="2">
        <dgm:presLayoutVars>
          <dgm:bulletEnabled val="1"/>
        </dgm:presLayoutVars>
      </dgm:prSet>
      <dgm:spPr/>
    </dgm:pt>
    <dgm:pt modelId="{E9ACC5FA-A8A1-4273-AFD0-DD4BAB5A11B1}" type="pres">
      <dgm:prSet presAssocID="{9C5311A3-9EE0-4D15-83B2-E742C54A9AF1}" presName="parentText" presStyleLbl="node1" presStyleIdx="1" presStyleCnt="2">
        <dgm:presLayoutVars>
          <dgm:chMax val="0"/>
          <dgm:bulletEnabled val="1"/>
        </dgm:presLayoutVars>
      </dgm:prSet>
      <dgm:spPr/>
    </dgm:pt>
    <dgm:pt modelId="{B3E448F6-8863-467D-BE85-3C76CE0969A4}" type="pres">
      <dgm:prSet presAssocID="{9C5311A3-9EE0-4D15-83B2-E742C54A9AF1}" presName="childText" presStyleLbl="revTx" presStyleIdx="1" presStyleCnt="2">
        <dgm:presLayoutVars>
          <dgm:bulletEnabled val="1"/>
        </dgm:presLayoutVars>
      </dgm:prSet>
      <dgm:spPr/>
    </dgm:pt>
  </dgm:ptLst>
  <dgm:cxnLst>
    <dgm:cxn modelId="{35F2FC3E-18BF-4954-8822-D4DEBD9493FE}" type="presOf" srcId="{55D56600-9258-499B-9B1C-EFA3E52AAD7F}" destId="{06C63125-8108-45C6-9DD0-6CD7F57D8138}" srcOrd="0" destOrd="1" presId="urn:microsoft.com/office/officeart/2005/8/layout/vList2"/>
    <dgm:cxn modelId="{A6611841-9342-449D-B8A8-7270F1BB6739}" type="presOf" srcId="{2A1227CD-6D12-4F11-A07F-700C9563013F}" destId="{B3E448F6-8863-467D-BE85-3C76CE0969A4}" srcOrd="0" destOrd="0" presId="urn:microsoft.com/office/officeart/2005/8/layout/vList2"/>
    <dgm:cxn modelId="{4C2D6867-6583-4F4F-BFFB-BBDC617B4ED1}" srcId="{9C5311A3-9EE0-4D15-83B2-E742C54A9AF1}" destId="{F4FA8DE2-65AF-4CFF-875A-DF625BC0282B}" srcOrd="2" destOrd="0" parTransId="{4D392D8A-78CF-4E66-A9E0-3FCE49DA58A0}" sibTransId="{A652BCBD-81F8-4A7C-B262-1A64DE04B51D}"/>
    <dgm:cxn modelId="{F2868C6A-DB15-47A7-9800-9AEB3F7F16E1}" type="presOf" srcId="{9C5311A3-9EE0-4D15-83B2-E742C54A9AF1}" destId="{E9ACC5FA-A8A1-4273-AFD0-DD4BAB5A11B1}" srcOrd="0" destOrd="0" presId="urn:microsoft.com/office/officeart/2005/8/layout/vList2"/>
    <dgm:cxn modelId="{07236770-0590-4E45-9DCB-F95827671DB6}" srcId="{9C5311A3-9EE0-4D15-83B2-E742C54A9AF1}" destId="{A7392174-CD16-404A-A459-0E9006457440}" srcOrd="1" destOrd="0" parTransId="{EA893EAF-354A-4884-B70C-CC5730CE0A81}" sibTransId="{60CBB037-0EF4-4F12-AA47-AEA7694A5E97}"/>
    <dgm:cxn modelId="{DB641874-229A-4F24-977B-28739D3B756E}" type="presOf" srcId="{7E207BF8-66B4-4C4F-8B82-5C80D922A01F}" destId="{06EE76EF-D477-4D4E-9858-46C7432B933C}" srcOrd="0" destOrd="0" presId="urn:microsoft.com/office/officeart/2005/8/layout/vList2"/>
    <dgm:cxn modelId="{50888C7D-33AB-4DE9-84A6-9A79577582C2}" type="presOf" srcId="{A7392174-CD16-404A-A459-0E9006457440}" destId="{B3E448F6-8863-467D-BE85-3C76CE0969A4}" srcOrd="0" destOrd="1" presId="urn:microsoft.com/office/officeart/2005/8/layout/vList2"/>
    <dgm:cxn modelId="{CBB7C287-1642-49F6-B89C-B3ECD9DAB65B}" type="presOf" srcId="{01EB1F1A-81B2-42DB-9F8E-4A36C757B5E2}" destId="{06C63125-8108-45C6-9DD0-6CD7F57D8138}" srcOrd="0" destOrd="0" presId="urn:microsoft.com/office/officeart/2005/8/layout/vList2"/>
    <dgm:cxn modelId="{63D2838F-AE97-428F-BE35-CD1C4BA11D75}" srcId="{6D52F6C1-75A4-40B2-8260-CB528243A8A2}" destId="{9C5311A3-9EE0-4D15-83B2-E742C54A9AF1}" srcOrd="1" destOrd="0" parTransId="{9D8D8AD4-31BE-40DF-99C2-9BFFB4550D5E}" sibTransId="{6144512F-62AC-4014-A0C7-CCA05DE97BD4}"/>
    <dgm:cxn modelId="{C6B3C793-8147-444F-9F6B-2E0800D1123C}" srcId="{7E207BF8-66B4-4C4F-8B82-5C80D922A01F}" destId="{01EB1F1A-81B2-42DB-9F8E-4A36C757B5E2}" srcOrd="0" destOrd="0" parTransId="{724AFA07-E2F5-4291-90C0-2F367A52106D}" sibTransId="{992A388F-FB36-4A1D-97C0-4C096686AB87}"/>
    <dgm:cxn modelId="{DF3B6296-FB83-4527-9611-F750AFAD30CD}" srcId="{9C5311A3-9EE0-4D15-83B2-E742C54A9AF1}" destId="{2A1227CD-6D12-4F11-A07F-700C9563013F}" srcOrd="0" destOrd="0" parTransId="{A7248B33-5350-42A6-A05A-D7504F8147C1}" sibTransId="{D8E70ABF-7723-483F-83AA-C6461BAAA98C}"/>
    <dgm:cxn modelId="{28C715B2-8B8A-4DB0-89D4-216BDE9E4751}" type="presOf" srcId="{DBCBB84D-5CD8-42FB-BE5B-76A057FF919B}" destId="{06C63125-8108-45C6-9DD0-6CD7F57D8138}" srcOrd="0" destOrd="2" presId="urn:microsoft.com/office/officeart/2005/8/layout/vList2"/>
    <dgm:cxn modelId="{0292AABD-E768-4E0E-A0E9-054561862238}" srcId="{7E207BF8-66B4-4C4F-8B82-5C80D922A01F}" destId="{DBCBB84D-5CD8-42FB-BE5B-76A057FF919B}" srcOrd="2" destOrd="0" parTransId="{1F45DDAF-9964-4FAC-8019-7242A3777C89}" sibTransId="{9132CDD5-67DA-4874-B796-4D9BDD5BAB3A}"/>
    <dgm:cxn modelId="{EBD855CE-1A53-4EBB-8D6A-8514D4C06E1E}" type="presOf" srcId="{6D52F6C1-75A4-40B2-8260-CB528243A8A2}" destId="{749F0390-7378-4559-8414-074A43595CF5}" srcOrd="0" destOrd="0" presId="urn:microsoft.com/office/officeart/2005/8/layout/vList2"/>
    <dgm:cxn modelId="{29F6A7E5-41AD-4AE1-9D1F-86E3F67371C9}" srcId="{7E207BF8-66B4-4C4F-8B82-5C80D922A01F}" destId="{55D56600-9258-499B-9B1C-EFA3E52AAD7F}" srcOrd="1" destOrd="0" parTransId="{EF25195A-C5DC-41C9-A483-ECA13670B4B4}" sibTransId="{651DFC1C-BA2E-453A-B469-8EDE3A36CEE1}"/>
    <dgm:cxn modelId="{E1111BFC-D9F3-4ADF-9759-D1418E6A71BD}" srcId="{6D52F6C1-75A4-40B2-8260-CB528243A8A2}" destId="{7E207BF8-66B4-4C4F-8B82-5C80D922A01F}" srcOrd="0" destOrd="0" parTransId="{847399FE-EB2C-446A-8BBA-A5A9A4EE7F12}" sibTransId="{96D4E010-795E-414E-BEA8-8DAE5F74F9A3}"/>
    <dgm:cxn modelId="{781CF0FF-47A2-4ABD-ACCD-C85B14FAE515}" type="presOf" srcId="{F4FA8DE2-65AF-4CFF-875A-DF625BC0282B}" destId="{B3E448F6-8863-467D-BE85-3C76CE0969A4}" srcOrd="0" destOrd="2" presId="urn:microsoft.com/office/officeart/2005/8/layout/vList2"/>
    <dgm:cxn modelId="{217CF727-1A72-49D2-9532-EF352E54D37F}" type="presParOf" srcId="{749F0390-7378-4559-8414-074A43595CF5}" destId="{06EE76EF-D477-4D4E-9858-46C7432B933C}" srcOrd="0" destOrd="0" presId="urn:microsoft.com/office/officeart/2005/8/layout/vList2"/>
    <dgm:cxn modelId="{D9030A95-236C-43EF-93BD-03DB6EAF0CF6}" type="presParOf" srcId="{749F0390-7378-4559-8414-074A43595CF5}" destId="{06C63125-8108-45C6-9DD0-6CD7F57D8138}" srcOrd="1" destOrd="0" presId="urn:microsoft.com/office/officeart/2005/8/layout/vList2"/>
    <dgm:cxn modelId="{BD226ABB-42E8-47C8-9A8E-034BCD48E1F0}" type="presParOf" srcId="{749F0390-7378-4559-8414-074A43595CF5}" destId="{E9ACC5FA-A8A1-4273-AFD0-DD4BAB5A11B1}" srcOrd="2" destOrd="0" presId="urn:microsoft.com/office/officeart/2005/8/layout/vList2"/>
    <dgm:cxn modelId="{2EF71191-44A5-4153-9817-B6BBFE6B8C47}" type="presParOf" srcId="{749F0390-7378-4559-8414-074A43595CF5}" destId="{B3E448F6-8863-467D-BE85-3C76CE0969A4}"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71DD4-010B-4F72-B7D3-A268A8F65BF3}">
      <dsp:nvSpPr>
        <dsp:cNvPr id="0" name=""/>
        <dsp:cNvSpPr/>
      </dsp:nvSpPr>
      <dsp:spPr>
        <a:xfrm>
          <a:off x="3217870" y="1234366"/>
          <a:ext cx="954384" cy="828722"/>
        </a:xfrm>
        <a:custGeom>
          <a:avLst/>
          <a:gdLst/>
          <a:ahLst/>
          <a:cxnLst/>
          <a:rect l="0" t="0" r="0" b="0"/>
          <a:pathLst>
            <a:path>
              <a:moveTo>
                <a:pt x="954384" y="0"/>
              </a:moveTo>
              <a:lnTo>
                <a:pt x="954384" y="828722"/>
              </a:lnTo>
              <a:lnTo>
                <a:pt x="0" y="828722"/>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3E38A3-9C53-41F0-8E1B-43E6A70D5B2B}">
      <dsp:nvSpPr>
        <dsp:cNvPr id="0" name=""/>
        <dsp:cNvSpPr/>
      </dsp:nvSpPr>
      <dsp:spPr>
        <a:xfrm>
          <a:off x="4172254" y="1234366"/>
          <a:ext cx="3445160" cy="1800758"/>
        </a:xfrm>
        <a:custGeom>
          <a:avLst/>
          <a:gdLst/>
          <a:ahLst/>
          <a:cxnLst/>
          <a:rect l="0" t="0" r="0" b="0"/>
          <a:pathLst>
            <a:path>
              <a:moveTo>
                <a:pt x="0" y="0"/>
              </a:moveTo>
              <a:lnTo>
                <a:pt x="0" y="1650991"/>
              </a:lnTo>
              <a:lnTo>
                <a:pt x="3445160" y="1650991"/>
              </a:lnTo>
              <a:lnTo>
                <a:pt x="3445160" y="180075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4DECC7-DC25-4228-A72F-A1DDB8121960}">
      <dsp:nvSpPr>
        <dsp:cNvPr id="0" name=""/>
        <dsp:cNvSpPr/>
      </dsp:nvSpPr>
      <dsp:spPr>
        <a:xfrm>
          <a:off x="4172254" y="1234366"/>
          <a:ext cx="1719278" cy="1800758"/>
        </a:xfrm>
        <a:custGeom>
          <a:avLst/>
          <a:gdLst/>
          <a:ahLst/>
          <a:cxnLst/>
          <a:rect l="0" t="0" r="0" b="0"/>
          <a:pathLst>
            <a:path>
              <a:moveTo>
                <a:pt x="0" y="0"/>
              </a:moveTo>
              <a:lnTo>
                <a:pt x="0" y="1650991"/>
              </a:lnTo>
              <a:lnTo>
                <a:pt x="1719278" y="1650991"/>
              </a:lnTo>
              <a:lnTo>
                <a:pt x="1719278" y="180075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921BF00-0C66-4A43-A669-34EF282B8075}">
      <dsp:nvSpPr>
        <dsp:cNvPr id="0" name=""/>
        <dsp:cNvSpPr/>
      </dsp:nvSpPr>
      <dsp:spPr>
        <a:xfrm>
          <a:off x="4119930" y="1234366"/>
          <a:ext cx="91440" cy="1800758"/>
        </a:xfrm>
        <a:custGeom>
          <a:avLst/>
          <a:gdLst/>
          <a:ahLst/>
          <a:cxnLst/>
          <a:rect l="0" t="0" r="0" b="0"/>
          <a:pathLst>
            <a:path>
              <a:moveTo>
                <a:pt x="52323" y="0"/>
              </a:moveTo>
              <a:lnTo>
                <a:pt x="52323" y="1650991"/>
              </a:lnTo>
              <a:lnTo>
                <a:pt x="45720" y="1650991"/>
              </a:lnTo>
              <a:lnTo>
                <a:pt x="45720" y="180075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5A7337-4182-4398-8736-B0C9DAF32F48}">
      <dsp:nvSpPr>
        <dsp:cNvPr id="0" name=""/>
        <dsp:cNvSpPr/>
      </dsp:nvSpPr>
      <dsp:spPr>
        <a:xfrm>
          <a:off x="2439768" y="1234366"/>
          <a:ext cx="1732486" cy="1800758"/>
        </a:xfrm>
        <a:custGeom>
          <a:avLst/>
          <a:gdLst/>
          <a:ahLst/>
          <a:cxnLst/>
          <a:rect l="0" t="0" r="0" b="0"/>
          <a:pathLst>
            <a:path>
              <a:moveTo>
                <a:pt x="1732486" y="0"/>
              </a:moveTo>
              <a:lnTo>
                <a:pt x="1732486" y="1650991"/>
              </a:lnTo>
              <a:lnTo>
                <a:pt x="0" y="1650991"/>
              </a:lnTo>
              <a:lnTo>
                <a:pt x="0" y="180075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B5C7D3-A106-4842-89B9-9A90E3F88828}">
      <dsp:nvSpPr>
        <dsp:cNvPr id="0" name=""/>
        <dsp:cNvSpPr/>
      </dsp:nvSpPr>
      <dsp:spPr>
        <a:xfrm>
          <a:off x="713886" y="1234366"/>
          <a:ext cx="3458368" cy="1800758"/>
        </a:xfrm>
        <a:custGeom>
          <a:avLst/>
          <a:gdLst/>
          <a:ahLst/>
          <a:cxnLst/>
          <a:rect l="0" t="0" r="0" b="0"/>
          <a:pathLst>
            <a:path>
              <a:moveTo>
                <a:pt x="3458368" y="0"/>
              </a:moveTo>
              <a:lnTo>
                <a:pt x="3458368" y="1650991"/>
              </a:lnTo>
              <a:lnTo>
                <a:pt x="0" y="1650991"/>
              </a:lnTo>
              <a:lnTo>
                <a:pt x="0" y="1800758"/>
              </a:lnTo>
            </a:path>
          </a:pathLst>
        </a:custGeom>
        <a:noFill/>
        <a:ln w="12700" cap="flat" cmpd="sng" algn="ctr">
          <a:solidFill>
            <a:schemeClr val="accent1">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A643EFB-3277-4711-A75C-7534D972F2CD}">
      <dsp:nvSpPr>
        <dsp:cNvPr id="0" name=""/>
        <dsp:cNvSpPr/>
      </dsp:nvSpPr>
      <dsp:spPr>
        <a:xfrm>
          <a:off x="2883341" y="208914"/>
          <a:ext cx="2577825" cy="1025452"/>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a:t>Superintendent to email Sandra Greene at</a:t>
          </a:r>
        </a:p>
        <a:p>
          <a:pPr marL="0" lvl="0" indent="0" algn="ctr" defTabSz="800100">
            <a:lnSpc>
              <a:spcPct val="90000"/>
            </a:lnSpc>
            <a:spcBef>
              <a:spcPct val="0"/>
            </a:spcBef>
            <a:spcAft>
              <a:spcPct val="35000"/>
            </a:spcAft>
            <a:buNone/>
          </a:pPr>
          <a:r>
            <a:rPr lang="en-US" sz="1800" kern="1200"/>
            <a:t>sgreene@doe.k12.ga.us</a:t>
          </a:r>
        </a:p>
      </dsp:txBody>
      <dsp:txXfrm>
        <a:off x="2883341" y="208914"/>
        <a:ext cx="2577825" cy="1025452"/>
      </dsp:txXfrm>
    </dsp:sp>
    <dsp:sp modelId="{8E2DAFE4-6D7C-45B6-8493-D22B055BA96E}">
      <dsp:nvSpPr>
        <dsp:cNvPr id="0" name=""/>
        <dsp:cNvSpPr/>
      </dsp:nvSpPr>
      <dsp:spPr>
        <a:xfrm>
          <a:off x="711" y="3035124"/>
          <a:ext cx="1426348" cy="713174"/>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Emails are sent from testing division</a:t>
          </a:r>
        </a:p>
      </dsp:txBody>
      <dsp:txXfrm>
        <a:off x="711" y="3035124"/>
        <a:ext cx="1426348" cy="713174"/>
      </dsp:txXfrm>
    </dsp:sp>
    <dsp:sp modelId="{385360CD-643F-4069-B900-116DEB7C4BAF}">
      <dsp:nvSpPr>
        <dsp:cNvPr id="0" name=""/>
        <dsp:cNvSpPr/>
      </dsp:nvSpPr>
      <dsp:spPr>
        <a:xfrm>
          <a:off x="1726593" y="3035124"/>
          <a:ext cx="1426348" cy="713174"/>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Milestones: </a:t>
          </a:r>
        </a:p>
        <a:p>
          <a:pPr marL="0" lvl="0" indent="0" algn="ctr" defTabSz="533400">
            <a:lnSpc>
              <a:spcPct val="90000"/>
            </a:lnSpc>
            <a:spcBef>
              <a:spcPct val="0"/>
            </a:spcBef>
            <a:spcAft>
              <a:spcPct val="35000"/>
            </a:spcAft>
            <a:buNone/>
          </a:pPr>
          <a:r>
            <a:rPr lang="en-US" sz="1200" kern="1200" dirty="0" err="1"/>
            <a:t>eDIRECT</a:t>
          </a:r>
          <a:r>
            <a:rPr lang="en-US" sz="1200" kern="1200" dirty="0"/>
            <a:t> account is created</a:t>
          </a:r>
        </a:p>
      </dsp:txBody>
      <dsp:txXfrm>
        <a:off x="1726593" y="3035124"/>
        <a:ext cx="1426348" cy="713174"/>
      </dsp:txXfrm>
    </dsp:sp>
    <dsp:sp modelId="{3061668A-CC35-4EC8-B311-6C4D51B0C745}">
      <dsp:nvSpPr>
        <dsp:cNvPr id="0" name=""/>
        <dsp:cNvSpPr/>
      </dsp:nvSpPr>
      <dsp:spPr>
        <a:xfrm>
          <a:off x="3452476" y="3035124"/>
          <a:ext cx="1426348" cy="713174"/>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GKIDS:</a:t>
          </a:r>
        </a:p>
        <a:p>
          <a:pPr marL="0" lvl="0" indent="0" algn="ctr" defTabSz="533400">
            <a:lnSpc>
              <a:spcPct val="90000"/>
            </a:lnSpc>
            <a:spcBef>
              <a:spcPct val="0"/>
            </a:spcBef>
            <a:spcAft>
              <a:spcPct val="35000"/>
            </a:spcAft>
            <a:buNone/>
          </a:pPr>
          <a:r>
            <a:rPr lang="en-US" sz="1200" kern="1200"/>
            <a:t>Account is created</a:t>
          </a:r>
        </a:p>
      </dsp:txBody>
      <dsp:txXfrm>
        <a:off x="3452476" y="3035124"/>
        <a:ext cx="1426348" cy="713174"/>
      </dsp:txXfrm>
    </dsp:sp>
    <dsp:sp modelId="{F355D375-ED06-4D9D-995E-D8F2186890C9}">
      <dsp:nvSpPr>
        <dsp:cNvPr id="0" name=""/>
        <dsp:cNvSpPr/>
      </dsp:nvSpPr>
      <dsp:spPr>
        <a:xfrm>
          <a:off x="5178358" y="3035124"/>
          <a:ext cx="1426348" cy="816285"/>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ACCESS 2.0: Wida.us account is created</a:t>
          </a:r>
        </a:p>
        <a:p>
          <a:pPr marL="0" lvl="0" indent="0" algn="ctr" defTabSz="533400">
            <a:lnSpc>
              <a:spcPct val="90000"/>
            </a:lnSpc>
            <a:spcBef>
              <a:spcPct val="0"/>
            </a:spcBef>
            <a:spcAft>
              <a:spcPct val="35000"/>
            </a:spcAft>
            <a:buNone/>
          </a:pPr>
          <a:r>
            <a:rPr lang="en-US" sz="1200" kern="1200"/>
            <a:t>eDIRECT account is created</a:t>
          </a:r>
        </a:p>
      </dsp:txBody>
      <dsp:txXfrm>
        <a:off x="5178358" y="3035124"/>
        <a:ext cx="1426348" cy="816285"/>
      </dsp:txXfrm>
    </dsp:sp>
    <dsp:sp modelId="{DF41416A-8F95-4C05-A63D-10FFC622CFED}">
      <dsp:nvSpPr>
        <dsp:cNvPr id="0" name=""/>
        <dsp:cNvSpPr/>
      </dsp:nvSpPr>
      <dsp:spPr>
        <a:xfrm>
          <a:off x="6904240" y="3035124"/>
          <a:ext cx="1426348" cy="713174"/>
        </a:xfrm>
        <a:prstGeom prst="rect">
          <a:avLst/>
        </a:prstGeom>
        <a:solidFill>
          <a:schemeClr val="accent1">
            <a:tint val="99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GAA 2.0: </a:t>
          </a:r>
          <a:r>
            <a:rPr lang="en-US" sz="1200" kern="1200" err="1"/>
            <a:t>Nextera</a:t>
          </a:r>
          <a:r>
            <a:rPr lang="en-US" sz="1200" kern="1200"/>
            <a:t> account is created</a:t>
          </a:r>
        </a:p>
        <a:p>
          <a:pPr marL="0" lvl="0" indent="0" algn="ctr" defTabSz="533400">
            <a:lnSpc>
              <a:spcPct val="90000"/>
            </a:lnSpc>
            <a:spcBef>
              <a:spcPct val="0"/>
            </a:spcBef>
            <a:spcAft>
              <a:spcPct val="35000"/>
            </a:spcAft>
            <a:buNone/>
          </a:pPr>
          <a:endParaRPr lang="en-US" sz="1200" kern="1200"/>
        </a:p>
      </dsp:txBody>
      <dsp:txXfrm>
        <a:off x="6904240" y="3035124"/>
        <a:ext cx="1426348" cy="713174"/>
      </dsp:txXfrm>
    </dsp:sp>
    <dsp:sp modelId="{CEEACC1D-DD2D-4350-94DD-9C542011DD84}">
      <dsp:nvSpPr>
        <dsp:cNvPr id="0" name=""/>
        <dsp:cNvSpPr/>
      </dsp:nvSpPr>
      <dsp:spPr>
        <a:xfrm>
          <a:off x="1791521" y="1706502"/>
          <a:ext cx="1426348" cy="713174"/>
        </a:xfrm>
        <a:prstGeom prst="rect">
          <a:avLst/>
        </a:prstGeom>
        <a:solidFill>
          <a:schemeClr val="accent1">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t>Security Officer to assign Charter School Administrator role in the </a:t>
          </a:r>
          <a:r>
            <a:rPr lang="en-US" sz="1200" kern="1200" err="1"/>
            <a:t>MyGaDOE</a:t>
          </a:r>
          <a:r>
            <a:rPr lang="en-US" sz="1200" kern="1200"/>
            <a:t> portal</a:t>
          </a:r>
        </a:p>
      </dsp:txBody>
      <dsp:txXfrm>
        <a:off x="1791521" y="1706502"/>
        <a:ext cx="1426348" cy="7131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0A54C-4F56-4173-BE44-D3F16F0E2895}">
      <dsp:nvSpPr>
        <dsp:cNvPr id="0" name=""/>
        <dsp:cNvSpPr/>
      </dsp:nvSpPr>
      <dsp:spPr>
        <a:xfrm>
          <a:off x="2278232" y="0"/>
          <a:ext cx="1518821" cy="1016000"/>
        </a:xfrm>
        <a:prstGeom prst="trapezoid">
          <a:avLst>
            <a:gd name="adj" fmla="val 74745"/>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 </a:t>
          </a:r>
        </a:p>
      </dsp:txBody>
      <dsp:txXfrm>
        <a:off x="2278232" y="0"/>
        <a:ext cx="1518821" cy="1016000"/>
      </dsp:txXfrm>
    </dsp:sp>
    <dsp:sp modelId="{53871B57-0432-4383-86E6-507579BD333B}">
      <dsp:nvSpPr>
        <dsp:cNvPr id="0" name=""/>
        <dsp:cNvSpPr/>
      </dsp:nvSpPr>
      <dsp:spPr>
        <a:xfrm>
          <a:off x="1518821" y="1015999"/>
          <a:ext cx="3037642" cy="1016000"/>
        </a:xfrm>
        <a:prstGeom prst="trapezoid">
          <a:avLst>
            <a:gd name="adj" fmla="val 74745"/>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Conditional Accommodations</a:t>
          </a:r>
        </a:p>
      </dsp:txBody>
      <dsp:txXfrm>
        <a:off x="2050409" y="1015999"/>
        <a:ext cx="1974467" cy="1016000"/>
      </dsp:txXfrm>
    </dsp:sp>
    <dsp:sp modelId="{B7EE5B53-AE81-47A5-9B41-E5701A3EC6FD}">
      <dsp:nvSpPr>
        <dsp:cNvPr id="0" name=""/>
        <dsp:cNvSpPr/>
      </dsp:nvSpPr>
      <dsp:spPr>
        <a:xfrm>
          <a:off x="759410" y="2031999"/>
          <a:ext cx="4556464" cy="1016000"/>
        </a:xfrm>
        <a:prstGeom prst="trapezoid">
          <a:avLst>
            <a:gd name="adj" fmla="val 74745"/>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Standard Accommodation</a:t>
          </a:r>
        </a:p>
      </dsp:txBody>
      <dsp:txXfrm>
        <a:off x="1556792" y="2031999"/>
        <a:ext cx="2961701" cy="1016000"/>
      </dsp:txXfrm>
    </dsp:sp>
    <dsp:sp modelId="{3D0DCBD5-0F5D-4164-9CFA-F81618E125C9}">
      <dsp:nvSpPr>
        <dsp:cNvPr id="0" name=""/>
        <dsp:cNvSpPr/>
      </dsp:nvSpPr>
      <dsp:spPr>
        <a:xfrm>
          <a:off x="0" y="3047999"/>
          <a:ext cx="6075285" cy="1016000"/>
        </a:xfrm>
        <a:prstGeom prst="trapezoid">
          <a:avLst>
            <a:gd name="adj" fmla="val 74745"/>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Universal Test Design </a:t>
          </a:r>
        </a:p>
      </dsp:txBody>
      <dsp:txXfrm>
        <a:off x="1063175" y="3047999"/>
        <a:ext cx="3948935" cy="1016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6CBC99-D58C-4CE9-AC9B-8D30561CDD45}">
      <dsp:nvSpPr>
        <dsp:cNvPr id="0" name=""/>
        <dsp:cNvSpPr/>
      </dsp:nvSpPr>
      <dsp:spPr>
        <a:xfrm rot="10800000">
          <a:off x="1466154" y="857"/>
          <a:ext cx="5244655" cy="580527"/>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Superintendent</a:t>
          </a:r>
        </a:p>
      </dsp:txBody>
      <dsp:txXfrm rot="10800000">
        <a:off x="1611286" y="857"/>
        <a:ext cx="5099523" cy="580527"/>
      </dsp:txXfrm>
    </dsp:sp>
    <dsp:sp modelId="{CBF6A85D-1DD8-4F45-BF7F-E0A09C1B6FC7}">
      <dsp:nvSpPr>
        <dsp:cNvPr id="0" name=""/>
        <dsp:cNvSpPr/>
      </dsp:nvSpPr>
      <dsp:spPr>
        <a:xfrm>
          <a:off x="1175890" y="857"/>
          <a:ext cx="580527" cy="58052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8854A-E5EF-47C1-9F48-8A57569D3A61}">
      <dsp:nvSpPr>
        <dsp:cNvPr id="0" name=""/>
        <dsp:cNvSpPr/>
      </dsp:nvSpPr>
      <dsp:spPr>
        <a:xfrm rot="10800000">
          <a:off x="1466154" y="754676"/>
          <a:ext cx="5244655" cy="580527"/>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System Test Coordinator (STC)</a:t>
          </a:r>
        </a:p>
      </dsp:txBody>
      <dsp:txXfrm rot="10800000">
        <a:off x="1611286" y="754676"/>
        <a:ext cx="5099523" cy="580527"/>
      </dsp:txXfrm>
    </dsp:sp>
    <dsp:sp modelId="{04D55205-D4AB-4C9F-89BD-651A094FFDDA}">
      <dsp:nvSpPr>
        <dsp:cNvPr id="0" name=""/>
        <dsp:cNvSpPr/>
      </dsp:nvSpPr>
      <dsp:spPr>
        <a:xfrm>
          <a:off x="1175890" y="754676"/>
          <a:ext cx="580527" cy="58052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EBA333-23C6-49B6-B5B5-5108AC8BC402}">
      <dsp:nvSpPr>
        <dsp:cNvPr id="0" name=""/>
        <dsp:cNvSpPr/>
      </dsp:nvSpPr>
      <dsp:spPr>
        <a:xfrm rot="10800000">
          <a:off x="1466154" y="1508495"/>
          <a:ext cx="5244655" cy="580527"/>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Principal</a:t>
          </a:r>
        </a:p>
      </dsp:txBody>
      <dsp:txXfrm rot="10800000">
        <a:off x="1611286" y="1508495"/>
        <a:ext cx="5099523" cy="580527"/>
      </dsp:txXfrm>
    </dsp:sp>
    <dsp:sp modelId="{760223F4-46F6-48CC-AF88-FB10D5898B22}">
      <dsp:nvSpPr>
        <dsp:cNvPr id="0" name=""/>
        <dsp:cNvSpPr/>
      </dsp:nvSpPr>
      <dsp:spPr>
        <a:xfrm>
          <a:off x="1175890" y="1508495"/>
          <a:ext cx="580527" cy="58052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2C2A0C-AE62-42EE-A875-483C41E9EEB4}">
      <dsp:nvSpPr>
        <dsp:cNvPr id="0" name=""/>
        <dsp:cNvSpPr/>
      </dsp:nvSpPr>
      <dsp:spPr>
        <a:xfrm rot="10800000">
          <a:off x="1466154" y="2262314"/>
          <a:ext cx="5244655" cy="580527"/>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School Test Coordinator</a:t>
          </a:r>
        </a:p>
      </dsp:txBody>
      <dsp:txXfrm rot="10800000">
        <a:off x="1611286" y="2262314"/>
        <a:ext cx="5099523" cy="580527"/>
      </dsp:txXfrm>
    </dsp:sp>
    <dsp:sp modelId="{953E5049-3BBE-4446-97BB-810C22F53BA6}">
      <dsp:nvSpPr>
        <dsp:cNvPr id="0" name=""/>
        <dsp:cNvSpPr/>
      </dsp:nvSpPr>
      <dsp:spPr>
        <a:xfrm>
          <a:off x="1175890" y="2262314"/>
          <a:ext cx="580527" cy="580527"/>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BBA1F-69D6-4E87-AFB6-EFE724FB5E0C}">
      <dsp:nvSpPr>
        <dsp:cNvPr id="0" name=""/>
        <dsp:cNvSpPr/>
      </dsp:nvSpPr>
      <dsp:spPr>
        <a:xfrm rot="10800000">
          <a:off x="1466154" y="3016133"/>
          <a:ext cx="5244655" cy="580527"/>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Test Examiner</a:t>
          </a:r>
        </a:p>
      </dsp:txBody>
      <dsp:txXfrm rot="10800000">
        <a:off x="1611286" y="3016133"/>
        <a:ext cx="5099523" cy="580527"/>
      </dsp:txXfrm>
    </dsp:sp>
    <dsp:sp modelId="{9A09B70C-0CA5-43F1-9435-7B0738382A1D}">
      <dsp:nvSpPr>
        <dsp:cNvPr id="0" name=""/>
        <dsp:cNvSpPr/>
      </dsp:nvSpPr>
      <dsp:spPr>
        <a:xfrm>
          <a:off x="1175890" y="3016133"/>
          <a:ext cx="580527" cy="580527"/>
        </a:xfrm>
        <a:prstGeom prst="ellipse">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2B43E0-44CC-421C-87AC-9576E3EDD6D4}">
      <dsp:nvSpPr>
        <dsp:cNvPr id="0" name=""/>
        <dsp:cNvSpPr/>
      </dsp:nvSpPr>
      <dsp:spPr>
        <a:xfrm rot="10800000">
          <a:off x="1428077" y="3731853"/>
          <a:ext cx="5244655" cy="580527"/>
        </a:xfrm>
        <a:prstGeom prst="homePlat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5996"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kern="1200"/>
            <a:t>Student</a:t>
          </a:r>
        </a:p>
      </dsp:txBody>
      <dsp:txXfrm rot="10800000">
        <a:off x="1573209" y="3731853"/>
        <a:ext cx="5099523" cy="580527"/>
      </dsp:txXfrm>
    </dsp:sp>
    <dsp:sp modelId="{1BF04ABE-6F66-4AA7-BFC3-6DAE81299FD2}">
      <dsp:nvSpPr>
        <dsp:cNvPr id="0" name=""/>
        <dsp:cNvSpPr/>
      </dsp:nvSpPr>
      <dsp:spPr>
        <a:xfrm>
          <a:off x="1175890" y="3769953"/>
          <a:ext cx="580527" cy="580527"/>
        </a:xfrm>
        <a:prstGeom prst="ellipse">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79E2C2-9154-461E-90EA-8BAEBE5883EB}">
      <dsp:nvSpPr>
        <dsp:cNvPr id="0" name=""/>
        <dsp:cNvSpPr/>
      </dsp:nvSpPr>
      <dsp:spPr>
        <a:xfrm>
          <a:off x="2880725" y="2224955"/>
          <a:ext cx="2125249" cy="2125249"/>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a:t>Georgia Milestones</a:t>
          </a:r>
        </a:p>
      </dsp:txBody>
      <dsp:txXfrm>
        <a:off x="3191961" y="2536191"/>
        <a:ext cx="1502777" cy="1502777"/>
      </dsp:txXfrm>
    </dsp:sp>
    <dsp:sp modelId="{FFDC1D85-A313-4BD2-B9EA-A61F823926FE}">
      <dsp:nvSpPr>
        <dsp:cNvPr id="0" name=""/>
        <dsp:cNvSpPr/>
      </dsp:nvSpPr>
      <dsp:spPr>
        <a:xfrm rot="11700000">
          <a:off x="1274507" y="2481365"/>
          <a:ext cx="1580500" cy="605696"/>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943A41-DD82-45FD-8D2C-45E045CF7216}">
      <dsp:nvSpPr>
        <dsp:cNvPr id="0" name=""/>
        <dsp:cNvSpPr/>
      </dsp:nvSpPr>
      <dsp:spPr>
        <a:xfrm>
          <a:off x="291940" y="1772086"/>
          <a:ext cx="2018987" cy="16151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a:t>CRCT</a:t>
          </a:r>
        </a:p>
      </dsp:txBody>
      <dsp:txXfrm>
        <a:off x="339247" y="1819393"/>
        <a:ext cx="1924373" cy="1520575"/>
      </dsp:txXfrm>
    </dsp:sp>
    <dsp:sp modelId="{AC65B10E-8A92-4FFD-86FD-1C7662212B43}">
      <dsp:nvSpPr>
        <dsp:cNvPr id="0" name=""/>
        <dsp:cNvSpPr/>
      </dsp:nvSpPr>
      <dsp:spPr>
        <a:xfrm rot="14700000">
          <a:off x="2331165" y="1222089"/>
          <a:ext cx="1580500" cy="605696"/>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8520D4-8C65-4D75-B950-82967415F57B}">
      <dsp:nvSpPr>
        <dsp:cNvPr id="0" name=""/>
        <dsp:cNvSpPr/>
      </dsp:nvSpPr>
      <dsp:spPr>
        <a:xfrm>
          <a:off x="1777947" y="1132"/>
          <a:ext cx="2018987" cy="16151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a:t>EOCT</a:t>
          </a:r>
        </a:p>
      </dsp:txBody>
      <dsp:txXfrm>
        <a:off x="1825254" y="48439"/>
        <a:ext cx="1924373" cy="1520575"/>
      </dsp:txXfrm>
    </dsp:sp>
    <dsp:sp modelId="{9F18F4C2-61E9-47CF-9BF4-A196C27198E1}">
      <dsp:nvSpPr>
        <dsp:cNvPr id="0" name=""/>
        <dsp:cNvSpPr/>
      </dsp:nvSpPr>
      <dsp:spPr>
        <a:xfrm rot="17700000">
          <a:off x="3975033" y="1222089"/>
          <a:ext cx="1580500" cy="605696"/>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9B94260-9F19-487C-84BC-A32B172FF05E}">
      <dsp:nvSpPr>
        <dsp:cNvPr id="0" name=""/>
        <dsp:cNvSpPr/>
      </dsp:nvSpPr>
      <dsp:spPr>
        <a:xfrm>
          <a:off x="4089764" y="1132"/>
          <a:ext cx="2018987" cy="16151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a:t>Georgia Writing Tests (3,5,8, HS)</a:t>
          </a:r>
        </a:p>
      </dsp:txBody>
      <dsp:txXfrm>
        <a:off x="4137071" y="48439"/>
        <a:ext cx="1924373" cy="1520575"/>
      </dsp:txXfrm>
    </dsp:sp>
    <dsp:sp modelId="{5F608F68-FD9F-43FB-993D-1DFE17945D72}">
      <dsp:nvSpPr>
        <dsp:cNvPr id="0" name=""/>
        <dsp:cNvSpPr/>
      </dsp:nvSpPr>
      <dsp:spPr>
        <a:xfrm rot="20700000">
          <a:off x="5031692" y="2481365"/>
          <a:ext cx="1580500" cy="605696"/>
        </a:xfrm>
        <a:prstGeom prst="lef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DE4814-3EC5-4C6E-9B5A-C2D7FD8B5AB2}">
      <dsp:nvSpPr>
        <dsp:cNvPr id="0" name=""/>
        <dsp:cNvSpPr/>
      </dsp:nvSpPr>
      <dsp:spPr>
        <a:xfrm>
          <a:off x="5575771" y="1772086"/>
          <a:ext cx="2018987" cy="1615189"/>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51435" rIns="51435" bIns="51435" numCol="1" spcCol="1270" anchor="ctr" anchorCtr="0">
          <a:noAutofit/>
        </a:bodyPr>
        <a:lstStyle/>
        <a:p>
          <a:pPr marL="0" lvl="0" indent="0" algn="ctr" defTabSz="1200150">
            <a:lnSpc>
              <a:spcPct val="90000"/>
            </a:lnSpc>
            <a:spcBef>
              <a:spcPct val="0"/>
            </a:spcBef>
            <a:spcAft>
              <a:spcPct val="35000"/>
            </a:spcAft>
            <a:buNone/>
          </a:pPr>
          <a:r>
            <a:rPr lang="en-US" sz="2700" kern="1200"/>
            <a:t>GHSGT</a:t>
          </a:r>
        </a:p>
      </dsp:txBody>
      <dsp:txXfrm>
        <a:off x="5623078" y="1819393"/>
        <a:ext cx="1924373" cy="15205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8B54E9-24AA-4102-B37E-E1D439CE0CE4}">
      <dsp:nvSpPr>
        <dsp:cNvPr id="0" name=""/>
        <dsp:cNvSpPr/>
      </dsp:nvSpPr>
      <dsp:spPr>
        <a:xfrm>
          <a:off x="957262" y="333139"/>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Manuals</a:t>
          </a:r>
        </a:p>
      </dsp:txBody>
      <dsp:txXfrm>
        <a:off x="1156573" y="333139"/>
        <a:ext cx="1046380" cy="830876"/>
      </dsp:txXfrm>
    </dsp:sp>
    <dsp:sp modelId="{627953A9-E197-4421-B532-26CFB789C2F4}">
      <dsp:nvSpPr>
        <dsp:cNvPr id="0" name=""/>
        <dsp:cNvSpPr/>
      </dsp:nvSpPr>
      <dsp:spPr>
        <a:xfrm>
          <a:off x="957262" y="1164016"/>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Presentations</a:t>
          </a:r>
        </a:p>
      </dsp:txBody>
      <dsp:txXfrm>
        <a:off x="1156573" y="1164016"/>
        <a:ext cx="1046380" cy="830876"/>
      </dsp:txXfrm>
    </dsp:sp>
    <dsp:sp modelId="{F50D4F42-A3AE-45D4-9670-731C72E26AB5}">
      <dsp:nvSpPr>
        <dsp:cNvPr id="0" name=""/>
        <dsp:cNvSpPr/>
      </dsp:nvSpPr>
      <dsp:spPr>
        <a:xfrm>
          <a:off x="957262" y="1994892"/>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Training History</a:t>
          </a:r>
        </a:p>
      </dsp:txBody>
      <dsp:txXfrm>
        <a:off x="1156573" y="1994892"/>
        <a:ext cx="1046380" cy="830876"/>
      </dsp:txXfrm>
    </dsp:sp>
    <dsp:sp modelId="{6CCF39E3-6287-402B-9575-3B24D9328B3E}">
      <dsp:nvSpPr>
        <dsp:cNvPr id="0" name=""/>
        <dsp:cNvSpPr/>
      </dsp:nvSpPr>
      <dsp:spPr>
        <a:xfrm>
          <a:off x="957262" y="2825768"/>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u="sng" kern="1200">
              <a:solidFill>
                <a:srgbClr val="000000"/>
              </a:solidFill>
              <a:cs typeface="Calibri Light"/>
              <a:hlinkClick xmlns:r="http://schemas.openxmlformats.org/officeDocument/2006/relationships" r:id="rId1"/>
            </a:rPr>
            <a:t>help@wida.us</a:t>
          </a:r>
        </a:p>
      </dsp:txBody>
      <dsp:txXfrm>
        <a:off x="1156573" y="2825768"/>
        <a:ext cx="1046380" cy="830876"/>
      </dsp:txXfrm>
    </dsp:sp>
    <dsp:sp modelId="{FF37BBDF-EAF3-43DE-A6D5-B2E8B22CEF35}">
      <dsp:nvSpPr>
        <dsp:cNvPr id="0" name=""/>
        <dsp:cNvSpPr/>
      </dsp:nvSpPr>
      <dsp:spPr>
        <a:xfrm>
          <a:off x="292893" y="955"/>
          <a:ext cx="830460" cy="830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10000"/>
              </a:solidFill>
              <a:latin typeface="Calibri Light"/>
              <a:cs typeface="Calibri Light"/>
              <a:hlinkClick xmlns:r="http://schemas.openxmlformats.org/officeDocument/2006/relationships" r:id="rId2"/>
            </a:rPr>
            <a:t>WIDA Secure Portal</a:t>
          </a:r>
        </a:p>
      </dsp:txBody>
      <dsp:txXfrm>
        <a:off x="414511" y="122573"/>
        <a:ext cx="587224" cy="587224"/>
      </dsp:txXfrm>
    </dsp:sp>
    <dsp:sp modelId="{5E3A593A-5359-4F34-A83A-64C5BD770ABF}">
      <dsp:nvSpPr>
        <dsp:cNvPr id="0" name=""/>
        <dsp:cNvSpPr/>
      </dsp:nvSpPr>
      <dsp:spPr>
        <a:xfrm>
          <a:off x="3033414" y="333139"/>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Test Demo</a:t>
          </a:r>
        </a:p>
      </dsp:txBody>
      <dsp:txXfrm>
        <a:off x="3232725" y="333139"/>
        <a:ext cx="1046380" cy="830876"/>
      </dsp:txXfrm>
    </dsp:sp>
    <dsp:sp modelId="{5CD85A74-E901-4E6A-85C6-A506272C8D9E}">
      <dsp:nvSpPr>
        <dsp:cNvPr id="0" name=""/>
        <dsp:cNvSpPr/>
      </dsp:nvSpPr>
      <dsp:spPr>
        <a:xfrm>
          <a:off x="3033414" y="1164016"/>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TestPractice</a:t>
          </a:r>
        </a:p>
      </dsp:txBody>
      <dsp:txXfrm>
        <a:off x="3232725" y="1164016"/>
        <a:ext cx="1046380" cy="830876"/>
      </dsp:txXfrm>
    </dsp:sp>
    <dsp:sp modelId="{B491DB56-8F0F-40DB-942A-4FD7931E530A}">
      <dsp:nvSpPr>
        <dsp:cNvPr id="0" name=""/>
        <dsp:cNvSpPr/>
      </dsp:nvSpPr>
      <dsp:spPr>
        <a:xfrm>
          <a:off x="3033414" y="1994892"/>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cs typeface="Calibri Light"/>
            </a:rPr>
            <a:t>Sample Items</a:t>
          </a:r>
        </a:p>
      </dsp:txBody>
      <dsp:txXfrm>
        <a:off x="3232725" y="1994892"/>
        <a:ext cx="1046380" cy="830876"/>
      </dsp:txXfrm>
    </dsp:sp>
    <dsp:sp modelId="{0A99AC7B-106F-4F51-B4D0-60C298D6668B}">
      <dsp:nvSpPr>
        <dsp:cNvPr id="0" name=""/>
        <dsp:cNvSpPr/>
      </dsp:nvSpPr>
      <dsp:spPr>
        <a:xfrm>
          <a:off x="3033414" y="2825768"/>
          <a:ext cx="1245691" cy="830876"/>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solidFill>
                <a:srgbClr val="010000"/>
              </a:solidFill>
              <a:latin typeface="Calibri Light" panose="020F0302020204030204"/>
              <a:cs typeface="Calibri Light"/>
              <a:hlinkClick xmlns:r="http://schemas.openxmlformats.org/officeDocument/2006/relationships" r:id="rId3"/>
            </a:rPr>
            <a:t>DRC Customer Service</a:t>
          </a:r>
        </a:p>
      </dsp:txBody>
      <dsp:txXfrm>
        <a:off x="3232725" y="2825768"/>
        <a:ext cx="1046380" cy="830876"/>
      </dsp:txXfrm>
    </dsp:sp>
    <dsp:sp modelId="{D5FD5200-64BE-4D96-B01D-44424F0F9571}">
      <dsp:nvSpPr>
        <dsp:cNvPr id="0" name=""/>
        <dsp:cNvSpPr/>
      </dsp:nvSpPr>
      <dsp:spPr>
        <a:xfrm>
          <a:off x="2369046" y="955"/>
          <a:ext cx="830460" cy="83046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a:cs typeface="Calibri Light" panose="020F0302020204030204"/>
              <a:hlinkClick xmlns:r="http://schemas.openxmlformats.org/officeDocument/2006/relationships" r:id="rId4"/>
            </a:rPr>
            <a:t>WIDA AMS</a:t>
          </a:r>
        </a:p>
      </dsp:txBody>
      <dsp:txXfrm>
        <a:off x="2490664" y="122573"/>
        <a:ext cx="587224" cy="587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72E42-51BD-4961-B3A3-D46BB2F0D3C2}">
      <dsp:nvSpPr>
        <dsp:cNvPr id="0" name=""/>
        <dsp:cNvSpPr/>
      </dsp:nvSpPr>
      <dsp:spPr>
        <a:xfrm>
          <a:off x="0" y="8838"/>
          <a:ext cx="7627451" cy="486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Students to be Tested</a:t>
          </a:r>
        </a:p>
      </dsp:txBody>
      <dsp:txXfrm>
        <a:off x="23760" y="32598"/>
        <a:ext cx="7579931" cy="439200"/>
      </dsp:txXfrm>
    </dsp:sp>
    <dsp:sp modelId="{BCCBB92B-F160-43B9-8D56-F7F978BCDE3D}">
      <dsp:nvSpPr>
        <dsp:cNvPr id="0" name=""/>
        <dsp:cNvSpPr/>
      </dsp:nvSpPr>
      <dsp:spPr>
        <a:xfrm>
          <a:off x="0" y="512074"/>
          <a:ext cx="7627451" cy="13380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228600" lvl="1" indent="-114300" algn="l" defTabSz="622300">
            <a:lnSpc>
              <a:spcPct val="90000"/>
            </a:lnSpc>
            <a:spcBef>
              <a:spcPct val="0"/>
            </a:spcBef>
            <a:spcAft>
              <a:spcPct val="20000"/>
            </a:spcAft>
            <a:buFont typeface="Arial" panose="020B0604020202020204" pitchFamily="34" charset="0"/>
            <a:buChar char="•"/>
          </a:pPr>
          <a:r>
            <a:rPr lang="en-US" sz="1400" kern="1200"/>
            <a:t>Testing includes all students enrolled in grades 3 through 8, except for those participating in the GAA 2.0.</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t>Advanced middle school students enrolled in an EOC MUST take the required EOC assessment.</a:t>
          </a:r>
        </a:p>
        <a:p>
          <a:pPr marL="228600" lvl="1" indent="-114300" algn="l" defTabSz="622300">
            <a:lnSpc>
              <a:spcPct val="90000"/>
            </a:lnSpc>
            <a:spcBef>
              <a:spcPct val="0"/>
            </a:spcBef>
            <a:spcAft>
              <a:spcPct val="20000"/>
            </a:spcAft>
            <a:buFont typeface="Arial" panose="020B0604020202020204" pitchFamily="34" charset="0"/>
            <a:buChar char="•"/>
          </a:pPr>
          <a:r>
            <a:rPr lang="en-US" sz="1400" kern="1200"/>
            <a:t>Those middle school students enrolled in an ELA, mathematics, or science EOC course should not take the corresponding grade-level EOG.</a:t>
          </a:r>
        </a:p>
      </dsp:txBody>
      <dsp:txXfrm>
        <a:off x="0" y="512074"/>
        <a:ext cx="7627451" cy="1338094"/>
      </dsp:txXfrm>
    </dsp:sp>
    <dsp:sp modelId="{1805F9B1-CB4E-416F-96FA-12CB0611E280}">
      <dsp:nvSpPr>
        <dsp:cNvPr id="0" name=""/>
        <dsp:cNvSpPr/>
      </dsp:nvSpPr>
      <dsp:spPr>
        <a:xfrm>
          <a:off x="0" y="1707266"/>
          <a:ext cx="7627451" cy="486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Makeup Testing</a:t>
          </a:r>
        </a:p>
      </dsp:txBody>
      <dsp:txXfrm>
        <a:off x="23760" y="1731026"/>
        <a:ext cx="7579931" cy="439200"/>
      </dsp:txXfrm>
    </dsp:sp>
    <dsp:sp modelId="{2A50D099-4F03-419A-B424-4137A3CD646D}">
      <dsp:nvSpPr>
        <dsp:cNvPr id="0" name=""/>
        <dsp:cNvSpPr/>
      </dsp:nvSpPr>
      <dsp:spPr>
        <a:xfrm>
          <a:off x="0" y="2336889"/>
          <a:ext cx="7627451"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t>Make-up tests must be given within the system’s scheduled local administration window; the last day of the local window should be scheduled as a makeup day.</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For Grades 3, 5, or 8 – a new student who has not tested should participate in the EOG content assessment(s) for that grade level for locally required promotion/retention rules, if the state window is still open.</a:t>
          </a:r>
        </a:p>
      </dsp:txBody>
      <dsp:txXfrm>
        <a:off x="0" y="2336889"/>
        <a:ext cx="7627451" cy="1076400"/>
      </dsp:txXfrm>
    </dsp:sp>
    <dsp:sp modelId="{52ADD8F8-1DE7-4035-BE32-081C7D1C80F0}">
      <dsp:nvSpPr>
        <dsp:cNvPr id="0" name=""/>
        <dsp:cNvSpPr/>
      </dsp:nvSpPr>
      <dsp:spPr>
        <a:xfrm>
          <a:off x="0" y="3413289"/>
          <a:ext cx="7627451" cy="4867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Retest</a:t>
          </a:r>
        </a:p>
      </dsp:txBody>
      <dsp:txXfrm>
        <a:off x="23760" y="3437049"/>
        <a:ext cx="7579931" cy="439200"/>
      </dsp:txXfrm>
    </dsp:sp>
    <dsp:sp modelId="{7AFCCB45-7BEF-4135-A57A-06D9C464F72E}">
      <dsp:nvSpPr>
        <dsp:cNvPr id="0" name=""/>
        <dsp:cNvSpPr/>
      </dsp:nvSpPr>
      <dsp:spPr>
        <a:xfrm>
          <a:off x="0" y="3900009"/>
          <a:ext cx="7627451" cy="7131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172" tIns="17780" rIns="99568" bIns="17780" numCol="1" spcCol="1270" anchor="t" anchorCtr="0">
          <a:noAutofit/>
        </a:bodyPr>
        <a:lstStyle/>
        <a:p>
          <a:pPr marL="114300" lvl="1" indent="-114300" algn="l" defTabSz="622300">
            <a:lnSpc>
              <a:spcPct val="90000"/>
            </a:lnSpc>
            <a:spcBef>
              <a:spcPct val="0"/>
            </a:spcBef>
            <a:spcAft>
              <a:spcPct val="20000"/>
            </a:spcAft>
            <a:buFont typeface="Arial" panose="020B0604020202020204" pitchFamily="34" charset="0"/>
            <a:buChar char="•"/>
          </a:pPr>
          <a:r>
            <a:rPr lang="en-US" sz="1400" kern="1200"/>
            <a:t>Students who are not on Grade Level for Reading in Grades 3,5,8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Students who score in the Beginning Learner achievement level in mathematics in Grades 5,8</a:t>
          </a:r>
        </a:p>
        <a:p>
          <a:pPr marL="114300" lvl="1" indent="-114300" algn="l" defTabSz="622300">
            <a:lnSpc>
              <a:spcPct val="90000"/>
            </a:lnSpc>
            <a:spcBef>
              <a:spcPct val="0"/>
            </a:spcBef>
            <a:spcAft>
              <a:spcPct val="20000"/>
            </a:spcAft>
            <a:buFont typeface="Arial" panose="020B0604020202020204" pitchFamily="34" charset="0"/>
            <a:buChar char="•"/>
          </a:pPr>
          <a:r>
            <a:rPr lang="en-US" sz="1400" kern="1200"/>
            <a:t>Promotion/Retention rules based on Georgia Milestones results are determined locally.</a:t>
          </a:r>
        </a:p>
      </dsp:txBody>
      <dsp:txXfrm>
        <a:off x="0" y="3900009"/>
        <a:ext cx="7627451" cy="71311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04EBB-CEE5-4D8C-9F2B-A0219040665B}">
      <dsp:nvSpPr>
        <dsp:cNvPr id="0" name=""/>
        <dsp:cNvSpPr/>
      </dsp:nvSpPr>
      <dsp:spPr>
        <a:xfrm>
          <a:off x="0" y="32366"/>
          <a:ext cx="6451815" cy="45653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Enrolled in EOC Course(s)</a:t>
          </a:r>
        </a:p>
      </dsp:txBody>
      <dsp:txXfrm>
        <a:off x="22286" y="54652"/>
        <a:ext cx="6407243" cy="411961"/>
      </dsp:txXfrm>
    </dsp:sp>
    <dsp:sp modelId="{2972C97A-B8BB-4B09-803D-DF580BC46D66}">
      <dsp:nvSpPr>
        <dsp:cNvPr id="0" name=""/>
        <dsp:cNvSpPr/>
      </dsp:nvSpPr>
      <dsp:spPr>
        <a:xfrm>
          <a:off x="0" y="488900"/>
          <a:ext cx="6451815"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Counts as 20% of grade. </a:t>
          </a:r>
        </a:p>
        <a:p>
          <a:pPr marL="114300" lvl="1" indent="-114300" algn="l" defTabSz="622300">
            <a:lnSpc>
              <a:spcPct val="90000"/>
            </a:lnSpc>
            <a:spcBef>
              <a:spcPct val="0"/>
            </a:spcBef>
            <a:spcAft>
              <a:spcPct val="20000"/>
            </a:spcAft>
            <a:buChar char="•"/>
          </a:pPr>
          <a:r>
            <a:rPr lang="en-US" sz="1400" kern="1200"/>
            <a:t>Includes: Students with Disabilities (SWD) and English Learners (EL)</a:t>
          </a:r>
        </a:p>
      </dsp:txBody>
      <dsp:txXfrm>
        <a:off x="0" y="488900"/>
        <a:ext cx="6451815" cy="894240"/>
      </dsp:txXfrm>
    </dsp:sp>
    <dsp:sp modelId="{F908B19B-0834-4523-9433-87A7C5B905AC}">
      <dsp:nvSpPr>
        <dsp:cNvPr id="0" name=""/>
        <dsp:cNvSpPr/>
      </dsp:nvSpPr>
      <dsp:spPr>
        <a:xfrm>
          <a:off x="0" y="1383140"/>
          <a:ext cx="6451815" cy="4558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Enrolled in Specified Courses/Programs </a:t>
          </a:r>
        </a:p>
      </dsp:txBody>
      <dsp:txXfrm>
        <a:off x="22251" y="1405391"/>
        <a:ext cx="6407313" cy="411313"/>
      </dsp:txXfrm>
    </dsp:sp>
    <dsp:sp modelId="{E3BEE7B6-EA53-4213-B5C0-2DD149966A70}">
      <dsp:nvSpPr>
        <dsp:cNvPr id="0" name=""/>
        <dsp:cNvSpPr/>
      </dsp:nvSpPr>
      <dsp:spPr>
        <a:xfrm>
          <a:off x="0" y="1838956"/>
          <a:ext cx="6451815" cy="950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AP/IB Course enrollees in EOC associated courses</a:t>
          </a:r>
        </a:p>
        <a:p>
          <a:pPr marL="114300" lvl="1" indent="-114300" algn="l" defTabSz="622300">
            <a:lnSpc>
              <a:spcPct val="90000"/>
            </a:lnSpc>
            <a:spcBef>
              <a:spcPct val="0"/>
            </a:spcBef>
            <a:spcAft>
              <a:spcPct val="20000"/>
            </a:spcAft>
            <a:buChar char="•"/>
          </a:pPr>
          <a:r>
            <a:rPr lang="en-US" sz="1400" kern="1200"/>
            <a:t>Dual Enrollment students</a:t>
          </a:r>
          <a:r>
            <a:rPr lang="en-US" sz="1400" kern="1200" baseline="30000"/>
            <a:t>*</a:t>
          </a:r>
          <a:endParaRPr lang="en-US" sz="1400" kern="1200"/>
        </a:p>
        <a:p>
          <a:pPr marL="114300" lvl="1" indent="-114300" algn="l" defTabSz="622300">
            <a:lnSpc>
              <a:spcPct val="90000"/>
            </a:lnSpc>
            <a:spcBef>
              <a:spcPct val="0"/>
            </a:spcBef>
            <a:spcAft>
              <a:spcPct val="20000"/>
            </a:spcAft>
            <a:buChar char="•"/>
          </a:pPr>
          <a:r>
            <a:rPr lang="en-US" sz="1400" kern="1200"/>
            <a:t>GaVS </a:t>
          </a:r>
          <a:r>
            <a:rPr lang="en-US" sz="1400" kern="1200" baseline="30000"/>
            <a:t>**</a:t>
          </a:r>
        </a:p>
        <a:p>
          <a:pPr marL="114300" lvl="1" indent="-114300" algn="l" defTabSz="622300">
            <a:lnSpc>
              <a:spcPct val="90000"/>
            </a:lnSpc>
            <a:spcBef>
              <a:spcPct val="0"/>
            </a:spcBef>
            <a:spcAft>
              <a:spcPct val="20000"/>
            </a:spcAft>
            <a:buChar char="•"/>
          </a:pPr>
          <a:r>
            <a:rPr lang="en-US" sz="1400" kern="1200"/>
            <a:t>Credit Recovery</a:t>
          </a:r>
        </a:p>
      </dsp:txBody>
      <dsp:txXfrm>
        <a:off x="0" y="1838956"/>
        <a:ext cx="6451815" cy="950130"/>
      </dsp:txXfrm>
    </dsp:sp>
    <dsp:sp modelId="{6627982F-418C-4695-B4B4-117235ED6261}">
      <dsp:nvSpPr>
        <dsp:cNvPr id="0" name=""/>
        <dsp:cNvSpPr/>
      </dsp:nvSpPr>
      <dsp:spPr>
        <a:xfrm>
          <a:off x="0" y="2789086"/>
          <a:ext cx="6451815" cy="4818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Validation of Credit</a:t>
          </a:r>
        </a:p>
      </dsp:txBody>
      <dsp:txXfrm>
        <a:off x="23523" y="2812609"/>
        <a:ext cx="6404769" cy="434830"/>
      </dsp:txXfrm>
    </dsp:sp>
    <dsp:sp modelId="{7C6F4AAB-4410-4D00-AE4E-896993CA4E0F}">
      <dsp:nvSpPr>
        <dsp:cNvPr id="0" name=""/>
        <dsp:cNvSpPr/>
      </dsp:nvSpPr>
      <dsp:spPr>
        <a:xfrm>
          <a:off x="0" y="3270962"/>
          <a:ext cx="6451815"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4845" tIns="17780" rIns="99568" bIns="17780" numCol="1" spcCol="1270" anchor="t" anchorCtr="0">
          <a:noAutofit/>
        </a:bodyPr>
        <a:lstStyle/>
        <a:p>
          <a:pPr marL="114300" lvl="1" indent="-114300" algn="l" defTabSz="622300">
            <a:lnSpc>
              <a:spcPct val="90000"/>
            </a:lnSpc>
            <a:spcBef>
              <a:spcPct val="0"/>
            </a:spcBef>
            <a:spcAft>
              <a:spcPct val="20000"/>
            </a:spcAft>
            <a:buChar char="•"/>
          </a:pPr>
          <a:r>
            <a:rPr lang="en-US" sz="1400" kern="1200"/>
            <a:t>Transfer students from home school, non-accredited entities</a:t>
          </a:r>
        </a:p>
        <a:p>
          <a:pPr marL="114300" lvl="1" indent="-114300" algn="l" defTabSz="622300">
            <a:lnSpc>
              <a:spcPct val="90000"/>
            </a:lnSpc>
            <a:spcBef>
              <a:spcPct val="0"/>
            </a:spcBef>
            <a:spcAft>
              <a:spcPct val="20000"/>
            </a:spcAft>
            <a:buChar char="•"/>
          </a:pPr>
          <a:r>
            <a:rPr lang="en-US" sz="1400" kern="1200"/>
            <a:t>Students concurrently enrolled in a GA public school and a private school or non-traditional entity</a:t>
          </a:r>
        </a:p>
      </dsp:txBody>
      <dsp:txXfrm>
        <a:off x="0" y="3270962"/>
        <a:ext cx="6451815" cy="89424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E76EF-D477-4D4E-9858-46C7432B933C}">
      <dsp:nvSpPr>
        <dsp:cNvPr id="0" name=""/>
        <dsp:cNvSpPr/>
      </dsp:nvSpPr>
      <dsp:spPr>
        <a:xfrm>
          <a:off x="0" y="77035"/>
          <a:ext cx="6917357" cy="449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Retest</a:t>
          </a:r>
        </a:p>
      </dsp:txBody>
      <dsp:txXfrm>
        <a:off x="21932" y="98967"/>
        <a:ext cx="6873493" cy="405416"/>
      </dsp:txXfrm>
    </dsp:sp>
    <dsp:sp modelId="{06C63125-8108-45C6-9DD0-6CD7F57D8138}">
      <dsp:nvSpPr>
        <dsp:cNvPr id="0" name=""/>
        <dsp:cNvSpPr/>
      </dsp:nvSpPr>
      <dsp:spPr>
        <a:xfrm>
          <a:off x="0" y="526315"/>
          <a:ext cx="6917357"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26"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Grade conversion score less than 70 on previous administration</a:t>
          </a:r>
        </a:p>
        <a:p>
          <a:pPr marL="171450" lvl="1" indent="-171450" algn="l" defTabSz="844550">
            <a:lnSpc>
              <a:spcPct val="90000"/>
            </a:lnSpc>
            <a:spcBef>
              <a:spcPct val="0"/>
            </a:spcBef>
            <a:spcAft>
              <a:spcPct val="20000"/>
            </a:spcAft>
            <a:buChar char="•"/>
          </a:pPr>
          <a:r>
            <a:rPr lang="en-US" sz="1900" kern="1200"/>
            <a:t>Available during Mid-Month and Summer Main administrations only </a:t>
          </a:r>
        </a:p>
        <a:p>
          <a:pPr marL="171450" lvl="1" indent="-171450" algn="l" defTabSz="844550">
            <a:lnSpc>
              <a:spcPct val="90000"/>
            </a:lnSpc>
            <a:spcBef>
              <a:spcPct val="0"/>
            </a:spcBef>
            <a:spcAft>
              <a:spcPct val="20000"/>
            </a:spcAft>
            <a:buChar char="•"/>
          </a:pPr>
          <a:r>
            <a:rPr lang="en-US" sz="1900" kern="1200"/>
            <a:t>See </a:t>
          </a:r>
          <a:r>
            <a:rPr lang="en-US" sz="1900" i="1" kern="1200"/>
            <a:t>Student Assessment Handbook (SAH) </a:t>
          </a:r>
          <a:r>
            <a:rPr lang="en-US" sz="1900" kern="1200"/>
            <a:t>for administration parameters</a:t>
          </a:r>
        </a:p>
      </dsp:txBody>
      <dsp:txXfrm>
        <a:off x="0" y="526315"/>
        <a:ext cx="6917357" cy="1515240"/>
      </dsp:txXfrm>
    </dsp:sp>
    <dsp:sp modelId="{E9ACC5FA-A8A1-4273-AFD0-DD4BAB5A11B1}">
      <dsp:nvSpPr>
        <dsp:cNvPr id="0" name=""/>
        <dsp:cNvSpPr/>
      </dsp:nvSpPr>
      <dsp:spPr>
        <a:xfrm>
          <a:off x="0" y="2041556"/>
          <a:ext cx="6917357" cy="4492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b="1" kern="1200"/>
            <a:t>Demonstrating Subject Area Competency (“Testing-Out”) </a:t>
          </a:r>
        </a:p>
      </dsp:txBody>
      <dsp:txXfrm>
        <a:off x="21932" y="2063488"/>
        <a:ext cx="6873493" cy="405416"/>
      </dsp:txXfrm>
    </dsp:sp>
    <dsp:sp modelId="{B3E448F6-8863-467D-BE85-3C76CE0969A4}">
      <dsp:nvSpPr>
        <dsp:cNvPr id="0" name=""/>
        <dsp:cNvSpPr/>
      </dsp:nvSpPr>
      <dsp:spPr>
        <a:xfrm>
          <a:off x="0" y="2490836"/>
          <a:ext cx="6917357" cy="1515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626" tIns="30480" rIns="170688" bIns="30480" numCol="1" spcCol="1270" anchor="t" anchorCtr="0">
          <a:noAutofit/>
        </a:bodyPr>
        <a:lstStyle/>
        <a:p>
          <a:pPr marL="171450" lvl="1" indent="-171450" algn="l" defTabSz="844550">
            <a:lnSpc>
              <a:spcPct val="90000"/>
            </a:lnSpc>
            <a:spcBef>
              <a:spcPct val="0"/>
            </a:spcBef>
            <a:spcAft>
              <a:spcPct val="20000"/>
            </a:spcAft>
            <a:buFont typeface="Arial" panose="020B0604020202020204" pitchFamily="34" charset="0"/>
            <a:buChar char="•"/>
          </a:pPr>
          <a:r>
            <a:rPr lang="en-US" sz="1900" kern="1200"/>
            <a:t>Students must meet eligibility requirements</a:t>
          </a:r>
        </a:p>
        <a:p>
          <a:pPr marL="171450" lvl="1" indent="-171450" algn="l" defTabSz="844550">
            <a:lnSpc>
              <a:spcPct val="90000"/>
            </a:lnSpc>
            <a:spcBef>
              <a:spcPct val="0"/>
            </a:spcBef>
            <a:spcAft>
              <a:spcPct val="20000"/>
            </a:spcAft>
            <a:buFont typeface="Arial" panose="020B0604020202020204" pitchFamily="34" charset="0"/>
            <a:buChar char="•"/>
          </a:pPr>
          <a:r>
            <a:rPr lang="en-US" sz="1900" kern="1200"/>
            <a:t>Testing-Out is available during the August, September, and March Mid-Month administrations and the Summer Main administration</a:t>
          </a:r>
        </a:p>
        <a:p>
          <a:pPr marL="171450" lvl="1" indent="-171450" algn="l" defTabSz="844550">
            <a:lnSpc>
              <a:spcPct val="90000"/>
            </a:lnSpc>
            <a:spcBef>
              <a:spcPct val="0"/>
            </a:spcBef>
            <a:spcAft>
              <a:spcPct val="20000"/>
            </a:spcAft>
            <a:buFont typeface="Arial" panose="020B0604020202020204" pitchFamily="34" charset="0"/>
            <a:buChar char="•"/>
          </a:pPr>
          <a:r>
            <a:rPr lang="en-US" sz="1900" kern="1200"/>
            <a:t>See </a:t>
          </a:r>
          <a:r>
            <a:rPr lang="en-US" sz="1900" i="1" kern="1200"/>
            <a:t>SAH</a:t>
          </a:r>
          <a:r>
            <a:rPr lang="en-US" sz="1900" kern="1200"/>
            <a:t> for guidance</a:t>
          </a:r>
        </a:p>
      </dsp:txBody>
      <dsp:txXfrm>
        <a:off x="0" y="2490836"/>
        <a:ext cx="6917357" cy="151524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CB1DC78F-B74E-462C-B5EC-0F70FC2B9783}" type="datetimeFigureOut">
              <a:rPr lang="en-US" smtClean="0"/>
              <a:t>1/17/2019</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50F5316C-2457-40C4-9EE5-0431147AF79C}" type="slidenum">
              <a:rPr lang="en-US" smtClean="0"/>
              <a:t>‹#›</a:t>
            </a:fld>
            <a:endParaRPr lang="en-US"/>
          </a:p>
        </p:txBody>
      </p:sp>
    </p:spTree>
    <p:extLst>
      <p:ext uri="{BB962C8B-B14F-4D97-AF65-F5344CB8AC3E}">
        <p14:creationId xmlns:p14="http://schemas.microsoft.com/office/powerpoint/2010/main" val="3785357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AB1433-BF8B-45C5-81D6-089F21EECCF9}" type="datetimeFigureOut">
              <a:rPr lang="en-US" smtClean="0"/>
              <a:t>1/17/2019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a:t>
            </a:fld>
            <a:endParaRPr lang="en-US"/>
          </a:p>
        </p:txBody>
      </p:sp>
    </p:spTree>
    <p:extLst>
      <p:ext uri="{BB962C8B-B14F-4D97-AF65-F5344CB8AC3E}">
        <p14:creationId xmlns:p14="http://schemas.microsoft.com/office/powerpoint/2010/main" val="3097501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a:t>
            </a:fld>
            <a:endParaRPr lang="en-US"/>
          </a:p>
        </p:txBody>
      </p:sp>
    </p:spTree>
    <p:extLst>
      <p:ext uri="{BB962C8B-B14F-4D97-AF65-F5344CB8AC3E}">
        <p14:creationId xmlns:p14="http://schemas.microsoft.com/office/powerpoint/2010/main" val="278644780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100</a:t>
            </a:fld>
            <a:endParaRPr lang="en-US"/>
          </a:p>
        </p:txBody>
      </p:sp>
    </p:spTree>
    <p:extLst>
      <p:ext uri="{BB962C8B-B14F-4D97-AF65-F5344CB8AC3E}">
        <p14:creationId xmlns:p14="http://schemas.microsoft.com/office/powerpoint/2010/main" val="2309001794"/>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101</a:t>
            </a:fld>
            <a:endParaRPr lang="en-US"/>
          </a:p>
        </p:txBody>
      </p:sp>
    </p:spTree>
    <p:extLst>
      <p:ext uri="{BB962C8B-B14F-4D97-AF65-F5344CB8AC3E}">
        <p14:creationId xmlns:p14="http://schemas.microsoft.com/office/powerpoint/2010/main" val="293646219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102</a:t>
            </a:fld>
            <a:endParaRPr lang="en-US"/>
          </a:p>
        </p:txBody>
      </p:sp>
    </p:spTree>
    <p:extLst>
      <p:ext uri="{BB962C8B-B14F-4D97-AF65-F5344CB8AC3E}">
        <p14:creationId xmlns:p14="http://schemas.microsoft.com/office/powerpoint/2010/main" val="62149060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103</a:t>
            </a:fld>
            <a:endParaRPr lang="en-US"/>
          </a:p>
        </p:txBody>
      </p:sp>
    </p:spTree>
    <p:extLst>
      <p:ext uri="{BB962C8B-B14F-4D97-AF65-F5344CB8AC3E}">
        <p14:creationId xmlns:p14="http://schemas.microsoft.com/office/powerpoint/2010/main" val="70892569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104</a:t>
            </a:fld>
            <a:endParaRPr lang="en-US"/>
          </a:p>
        </p:txBody>
      </p:sp>
    </p:spTree>
    <p:extLst>
      <p:ext uri="{BB962C8B-B14F-4D97-AF65-F5344CB8AC3E}">
        <p14:creationId xmlns:p14="http://schemas.microsoft.com/office/powerpoint/2010/main" val="217205654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105</a:t>
            </a:fld>
            <a:endParaRPr lang="en-US"/>
          </a:p>
        </p:txBody>
      </p:sp>
    </p:spTree>
    <p:extLst>
      <p:ext uri="{BB962C8B-B14F-4D97-AF65-F5344CB8AC3E}">
        <p14:creationId xmlns:p14="http://schemas.microsoft.com/office/powerpoint/2010/main" val="11262993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106</a:t>
            </a:fld>
            <a:endParaRPr lang="en-US"/>
          </a:p>
        </p:txBody>
      </p:sp>
    </p:spTree>
    <p:extLst>
      <p:ext uri="{BB962C8B-B14F-4D97-AF65-F5344CB8AC3E}">
        <p14:creationId xmlns:p14="http://schemas.microsoft.com/office/powerpoint/2010/main" val="104252550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107</a:t>
            </a:fld>
            <a:endParaRPr lang="en-US"/>
          </a:p>
        </p:txBody>
      </p:sp>
    </p:spTree>
    <p:extLst>
      <p:ext uri="{BB962C8B-B14F-4D97-AF65-F5344CB8AC3E}">
        <p14:creationId xmlns:p14="http://schemas.microsoft.com/office/powerpoint/2010/main" val="1064683849"/>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108</a:t>
            </a:fld>
            <a:endParaRPr lang="en-US"/>
          </a:p>
        </p:txBody>
      </p:sp>
    </p:spTree>
    <p:extLst>
      <p:ext uri="{BB962C8B-B14F-4D97-AF65-F5344CB8AC3E}">
        <p14:creationId xmlns:p14="http://schemas.microsoft.com/office/powerpoint/2010/main" val="1490971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2378353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12</a:t>
            </a:fld>
            <a:endParaRPr lang="en-US"/>
          </a:p>
        </p:txBody>
      </p:sp>
    </p:spTree>
    <p:extLst>
      <p:ext uri="{BB962C8B-B14F-4D97-AF65-F5344CB8AC3E}">
        <p14:creationId xmlns:p14="http://schemas.microsoft.com/office/powerpoint/2010/main" val="31885537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13</a:t>
            </a:fld>
            <a:endParaRPr lang="en-US"/>
          </a:p>
        </p:txBody>
      </p:sp>
    </p:spTree>
    <p:extLst>
      <p:ext uri="{BB962C8B-B14F-4D97-AF65-F5344CB8AC3E}">
        <p14:creationId xmlns:p14="http://schemas.microsoft.com/office/powerpoint/2010/main" val="229781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14</a:t>
            </a:fld>
            <a:endParaRPr lang="en-US"/>
          </a:p>
        </p:txBody>
      </p:sp>
    </p:spTree>
    <p:extLst>
      <p:ext uri="{BB962C8B-B14F-4D97-AF65-F5344CB8AC3E}">
        <p14:creationId xmlns:p14="http://schemas.microsoft.com/office/powerpoint/2010/main" val="10044554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15</a:t>
            </a:fld>
            <a:endParaRPr lang="en-US"/>
          </a:p>
        </p:txBody>
      </p:sp>
    </p:spTree>
    <p:extLst>
      <p:ext uri="{BB962C8B-B14F-4D97-AF65-F5344CB8AC3E}">
        <p14:creationId xmlns:p14="http://schemas.microsoft.com/office/powerpoint/2010/main" val="42085236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16</a:t>
            </a:fld>
            <a:endParaRPr lang="en-US"/>
          </a:p>
        </p:txBody>
      </p:sp>
    </p:spTree>
    <p:extLst>
      <p:ext uri="{BB962C8B-B14F-4D97-AF65-F5344CB8AC3E}">
        <p14:creationId xmlns:p14="http://schemas.microsoft.com/office/powerpoint/2010/main" val="19390175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17</a:t>
            </a:fld>
            <a:endParaRPr lang="en-US"/>
          </a:p>
        </p:txBody>
      </p:sp>
    </p:spTree>
    <p:extLst>
      <p:ext uri="{BB962C8B-B14F-4D97-AF65-F5344CB8AC3E}">
        <p14:creationId xmlns:p14="http://schemas.microsoft.com/office/powerpoint/2010/main" val="428983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18</a:t>
            </a:fld>
            <a:endParaRPr lang="en-US"/>
          </a:p>
        </p:txBody>
      </p:sp>
    </p:spTree>
    <p:extLst>
      <p:ext uri="{BB962C8B-B14F-4D97-AF65-F5344CB8AC3E}">
        <p14:creationId xmlns:p14="http://schemas.microsoft.com/office/powerpoint/2010/main" val="2962932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03A73EC-F890-474A-8E2B-4BAC3BAEA038}" type="slidenum">
              <a:rPr lang="en-US" smtClean="0"/>
              <a:pPr>
                <a:defRPr/>
              </a:pPr>
              <a:t>19</a:t>
            </a:fld>
            <a:endParaRPr lang="en-US"/>
          </a:p>
        </p:txBody>
      </p:sp>
    </p:spTree>
    <p:extLst>
      <p:ext uri="{BB962C8B-B14F-4D97-AF65-F5344CB8AC3E}">
        <p14:creationId xmlns:p14="http://schemas.microsoft.com/office/powerpoint/2010/main" val="2830213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a:t>
            </a:fld>
            <a:endParaRPr lang="en-US"/>
          </a:p>
        </p:txBody>
      </p:sp>
    </p:spTree>
    <p:extLst>
      <p:ext uri="{BB962C8B-B14F-4D97-AF65-F5344CB8AC3E}">
        <p14:creationId xmlns:p14="http://schemas.microsoft.com/office/powerpoint/2010/main" val="41060833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20</a:t>
            </a:fld>
            <a:endParaRPr lang="en-US"/>
          </a:p>
        </p:txBody>
      </p:sp>
    </p:spTree>
    <p:extLst>
      <p:ext uri="{BB962C8B-B14F-4D97-AF65-F5344CB8AC3E}">
        <p14:creationId xmlns:p14="http://schemas.microsoft.com/office/powerpoint/2010/main" val="29444087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21</a:t>
            </a:fld>
            <a:endParaRPr lang="en-US"/>
          </a:p>
        </p:txBody>
      </p:sp>
    </p:spTree>
    <p:extLst>
      <p:ext uri="{BB962C8B-B14F-4D97-AF65-F5344CB8AC3E}">
        <p14:creationId xmlns:p14="http://schemas.microsoft.com/office/powerpoint/2010/main" val="3813719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22</a:t>
            </a:fld>
            <a:endParaRPr lang="en-US"/>
          </a:p>
        </p:txBody>
      </p:sp>
    </p:spTree>
    <p:extLst>
      <p:ext uri="{BB962C8B-B14F-4D97-AF65-F5344CB8AC3E}">
        <p14:creationId xmlns:p14="http://schemas.microsoft.com/office/powerpoint/2010/main" val="38137155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23</a:t>
            </a:fld>
            <a:endParaRPr lang="en-US"/>
          </a:p>
        </p:txBody>
      </p:sp>
    </p:spTree>
    <p:extLst>
      <p:ext uri="{BB962C8B-B14F-4D97-AF65-F5344CB8AC3E}">
        <p14:creationId xmlns:p14="http://schemas.microsoft.com/office/powerpoint/2010/main" val="22022567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24</a:t>
            </a:fld>
            <a:endParaRPr lang="en-US"/>
          </a:p>
        </p:txBody>
      </p:sp>
    </p:spTree>
    <p:extLst>
      <p:ext uri="{BB962C8B-B14F-4D97-AF65-F5344CB8AC3E}">
        <p14:creationId xmlns:p14="http://schemas.microsoft.com/office/powerpoint/2010/main" val="2383032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25</a:t>
            </a:fld>
            <a:endParaRPr lang="en-US"/>
          </a:p>
        </p:txBody>
      </p:sp>
    </p:spTree>
    <p:extLst>
      <p:ext uri="{BB962C8B-B14F-4D97-AF65-F5344CB8AC3E}">
        <p14:creationId xmlns:p14="http://schemas.microsoft.com/office/powerpoint/2010/main" val="3332634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26</a:t>
            </a:fld>
            <a:endParaRPr lang="en-US"/>
          </a:p>
        </p:txBody>
      </p:sp>
    </p:spTree>
    <p:extLst>
      <p:ext uri="{BB962C8B-B14F-4D97-AF65-F5344CB8AC3E}">
        <p14:creationId xmlns:p14="http://schemas.microsoft.com/office/powerpoint/2010/main" val="4246221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27</a:t>
            </a:fld>
            <a:endParaRPr lang="en-US"/>
          </a:p>
        </p:txBody>
      </p:sp>
    </p:spTree>
    <p:extLst>
      <p:ext uri="{BB962C8B-B14F-4D97-AF65-F5344CB8AC3E}">
        <p14:creationId xmlns:p14="http://schemas.microsoft.com/office/powerpoint/2010/main" val="2397124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28</a:t>
            </a:fld>
            <a:endParaRPr lang="en-US"/>
          </a:p>
        </p:txBody>
      </p:sp>
    </p:spTree>
    <p:extLst>
      <p:ext uri="{BB962C8B-B14F-4D97-AF65-F5344CB8AC3E}">
        <p14:creationId xmlns:p14="http://schemas.microsoft.com/office/powerpoint/2010/main" val="3514021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29</a:t>
            </a:fld>
            <a:endParaRPr lang="en-US"/>
          </a:p>
        </p:txBody>
      </p:sp>
    </p:spTree>
    <p:extLst>
      <p:ext uri="{BB962C8B-B14F-4D97-AF65-F5344CB8AC3E}">
        <p14:creationId xmlns:p14="http://schemas.microsoft.com/office/powerpoint/2010/main" val="351172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a:t>
            </a:fld>
            <a:endParaRPr lang="en-US"/>
          </a:p>
        </p:txBody>
      </p:sp>
    </p:spTree>
    <p:extLst>
      <p:ext uri="{BB962C8B-B14F-4D97-AF65-F5344CB8AC3E}">
        <p14:creationId xmlns:p14="http://schemas.microsoft.com/office/powerpoint/2010/main" val="38510237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30</a:t>
            </a:fld>
            <a:endParaRPr lang="en-US"/>
          </a:p>
        </p:txBody>
      </p:sp>
    </p:spTree>
    <p:extLst>
      <p:ext uri="{BB962C8B-B14F-4D97-AF65-F5344CB8AC3E}">
        <p14:creationId xmlns:p14="http://schemas.microsoft.com/office/powerpoint/2010/main" val="16696398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31</a:t>
            </a:fld>
            <a:endParaRPr lang="en-US"/>
          </a:p>
        </p:txBody>
      </p:sp>
    </p:spTree>
    <p:extLst>
      <p:ext uri="{BB962C8B-B14F-4D97-AF65-F5344CB8AC3E}">
        <p14:creationId xmlns:p14="http://schemas.microsoft.com/office/powerpoint/2010/main" val="773137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32</a:t>
            </a:fld>
            <a:endParaRPr lang="en-US"/>
          </a:p>
        </p:txBody>
      </p:sp>
    </p:spTree>
    <p:extLst>
      <p:ext uri="{BB962C8B-B14F-4D97-AF65-F5344CB8AC3E}">
        <p14:creationId xmlns:p14="http://schemas.microsoft.com/office/powerpoint/2010/main" val="3317561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33</a:t>
            </a:fld>
            <a:endParaRPr lang="en-US"/>
          </a:p>
        </p:txBody>
      </p:sp>
    </p:spTree>
    <p:extLst>
      <p:ext uri="{BB962C8B-B14F-4D97-AF65-F5344CB8AC3E}">
        <p14:creationId xmlns:p14="http://schemas.microsoft.com/office/powerpoint/2010/main" val="786761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34</a:t>
            </a:fld>
            <a:endParaRPr lang="en-US"/>
          </a:p>
        </p:txBody>
      </p:sp>
    </p:spTree>
    <p:extLst>
      <p:ext uri="{BB962C8B-B14F-4D97-AF65-F5344CB8AC3E}">
        <p14:creationId xmlns:p14="http://schemas.microsoft.com/office/powerpoint/2010/main" val="1664585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35</a:t>
            </a:fld>
            <a:endParaRPr lang="en-US"/>
          </a:p>
        </p:txBody>
      </p:sp>
    </p:spTree>
    <p:extLst>
      <p:ext uri="{BB962C8B-B14F-4D97-AF65-F5344CB8AC3E}">
        <p14:creationId xmlns:p14="http://schemas.microsoft.com/office/powerpoint/2010/main" val="35482037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36</a:t>
            </a:fld>
            <a:endParaRPr lang="en-US"/>
          </a:p>
        </p:txBody>
      </p:sp>
    </p:spTree>
    <p:extLst>
      <p:ext uri="{BB962C8B-B14F-4D97-AF65-F5344CB8AC3E}">
        <p14:creationId xmlns:p14="http://schemas.microsoft.com/office/powerpoint/2010/main" val="335409958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a:t>Test Security - Test materials shall be secured before, during, and after testing and scoring to ensure fair assessment of all students.</a:t>
            </a:r>
          </a:p>
          <a:p>
            <a:endParaRPr lang="en-US"/>
          </a:p>
          <a:p>
            <a:pPr defTabSz="915772">
              <a:defRPr/>
            </a:pPr>
            <a:r>
              <a:rPr lang="en-US"/>
              <a:t>Test Preparation - The test should reflect the state-adopted content standards being taught, and should be developmentally appropriate for the age and level of the test-taker. Educators should be trained on proper administration procedures and testing practices. Tests should be administered in the appropriate environment.</a:t>
            </a:r>
          </a:p>
          <a:p>
            <a:endParaRPr lang="en-US"/>
          </a:p>
          <a:p>
            <a:pPr defTabSz="915772">
              <a:defRPr/>
            </a:pPr>
            <a:r>
              <a:rPr lang="en-US"/>
              <a:t>Test Administration - Policies and procedures should be developed to implement fair and ethical testing procedures and practices. All eligible students should be assessed. </a:t>
            </a:r>
          </a:p>
          <a:p>
            <a:endParaRPr lang="en-US"/>
          </a:p>
          <a:p>
            <a:r>
              <a:rPr lang="en-US"/>
              <a:t>Test Data - Test scoring should be reliable and valid. Curriculum improvement should be guided by adequate data analyses. </a:t>
            </a:r>
          </a:p>
        </p:txBody>
      </p:sp>
      <p:sp>
        <p:nvSpPr>
          <p:cNvPr id="4" name="Slide Number Placeholder 3"/>
          <p:cNvSpPr>
            <a:spLocks noGrp="1"/>
          </p:cNvSpPr>
          <p:nvPr>
            <p:ph type="sldNum" sz="quarter" idx="5"/>
          </p:nvPr>
        </p:nvSpPr>
        <p:spPr/>
        <p:txBody>
          <a:bodyPr/>
          <a:lstStyle/>
          <a:p>
            <a:fld id="{E6530340-F5C0-43BA-9CC1-D63E860F355B}" type="slidenum">
              <a:rPr lang="en-US" smtClean="0"/>
              <a:t>37</a:t>
            </a:fld>
            <a:endParaRPr lang="en-US"/>
          </a:p>
        </p:txBody>
      </p:sp>
    </p:spTree>
    <p:extLst>
      <p:ext uri="{BB962C8B-B14F-4D97-AF65-F5344CB8AC3E}">
        <p14:creationId xmlns:p14="http://schemas.microsoft.com/office/powerpoint/2010/main" val="41755015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38</a:t>
            </a:fld>
            <a:endParaRPr lang="en-US"/>
          </a:p>
        </p:txBody>
      </p:sp>
    </p:spTree>
    <p:extLst>
      <p:ext uri="{BB962C8B-B14F-4D97-AF65-F5344CB8AC3E}">
        <p14:creationId xmlns:p14="http://schemas.microsoft.com/office/powerpoint/2010/main" val="22185184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39</a:t>
            </a:fld>
            <a:endParaRPr lang="en-US"/>
          </a:p>
        </p:txBody>
      </p:sp>
    </p:spTree>
    <p:extLst>
      <p:ext uri="{BB962C8B-B14F-4D97-AF65-F5344CB8AC3E}">
        <p14:creationId xmlns:p14="http://schemas.microsoft.com/office/powerpoint/2010/main" val="1750197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a:t>
            </a:fld>
            <a:endParaRPr lang="en-US"/>
          </a:p>
        </p:txBody>
      </p:sp>
    </p:spTree>
    <p:extLst>
      <p:ext uri="{BB962C8B-B14F-4D97-AF65-F5344CB8AC3E}">
        <p14:creationId xmlns:p14="http://schemas.microsoft.com/office/powerpoint/2010/main" val="2088449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40</a:t>
            </a:fld>
            <a:endParaRPr lang="en-US"/>
          </a:p>
        </p:txBody>
      </p:sp>
    </p:spTree>
    <p:extLst>
      <p:ext uri="{BB962C8B-B14F-4D97-AF65-F5344CB8AC3E}">
        <p14:creationId xmlns:p14="http://schemas.microsoft.com/office/powerpoint/2010/main" val="13399323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41</a:t>
            </a:fld>
            <a:endParaRPr lang="en-US"/>
          </a:p>
        </p:txBody>
      </p:sp>
    </p:spTree>
    <p:extLst>
      <p:ext uri="{BB962C8B-B14F-4D97-AF65-F5344CB8AC3E}">
        <p14:creationId xmlns:p14="http://schemas.microsoft.com/office/powerpoint/2010/main" val="38095321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42</a:t>
            </a:fld>
            <a:endParaRPr lang="en-US"/>
          </a:p>
        </p:txBody>
      </p:sp>
    </p:spTree>
    <p:extLst>
      <p:ext uri="{BB962C8B-B14F-4D97-AF65-F5344CB8AC3E}">
        <p14:creationId xmlns:p14="http://schemas.microsoft.com/office/powerpoint/2010/main" val="40867022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43</a:t>
            </a:fld>
            <a:endParaRPr lang="en-US"/>
          </a:p>
        </p:txBody>
      </p:sp>
    </p:spTree>
    <p:extLst>
      <p:ext uri="{BB962C8B-B14F-4D97-AF65-F5344CB8AC3E}">
        <p14:creationId xmlns:p14="http://schemas.microsoft.com/office/powerpoint/2010/main" val="39116914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C8D02B39-E62E-4456-84DD-40A0171AF39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0F49A93-EB3D-4570-9F90-7A99018C06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772">
              <a:spcBef>
                <a:spcPct val="0"/>
              </a:spcBef>
              <a:defRPr/>
            </a:pPr>
            <a:r>
              <a:rPr lang="en-US"/>
              <a:t>Certified educators (teachers, counselors, administrators, and paraprofessionals) must administer all state-mandated assessments. The term Certified Educator in this statement is defined as those educators directly involved with the instruction of students, and who must hold a clearance certificate as defined by the GaPSC.</a:t>
            </a:r>
          </a:p>
          <a:p>
            <a:pPr eaLnBrk="1" hangingPunct="1">
              <a:spcBef>
                <a:spcPct val="0"/>
              </a:spcBef>
            </a:pPr>
            <a:endParaRPr lang="en-US" altLang="en-US"/>
          </a:p>
        </p:txBody>
      </p:sp>
      <p:sp>
        <p:nvSpPr>
          <p:cNvPr id="82948" name="Slide Number Placeholder 3">
            <a:extLst>
              <a:ext uri="{FF2B5EF4-FFF2-40B4-BE49-F238E27FC236}">
                <a16:creationId xmlns:a16="http://schemas.microsoft.com/office/drawing/2014/main" id="{9E386BE3-F885-47DF-8E3B-76092E0497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BE44B2D-6D2E-44CF-AD52-F9B2495DB0E8}" type="slidenum">
              <a:rPr lang="en-US" altLang="en-US" smtClean="0"/>
              <a:pPr>
                <a:spcBef>
                  <a:spcPct val="0"/>
                </a:spcBef>
              </a:pPr>
              <a:t>44</a:t>
            </a:fld>
            <a:endParaRPr lang="en-US" altLang="en-US"/>
          </a:p>
        </p:txBody>
      </p:sp>
    </p:spTree>
    <p:extLst>
      <p:ext uri="{BB962C8B-B14F-4D97-AF65-F5344CB8AC3E}">
        <p14:creationId xmlns:p14="http://schemas.microsoft.com/office/powerpoint/2010/main" val="419942188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45</a:t>
            </a:fld>
            <a:endParaRPr lang="en-US"/>
          </a:p>
        </p:txBody>
      </p:sp>
    </p:spTree>
    <p:extLst>
      <p:ext uri="{BB962C8B-B14F-4D97-AF65-F5344CB8AC3E}">
        <p14:creationId xmlns:p14="http://schemas.microsoft.com/office/powerpoint/2010/main" val="13007432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46</a:t>
            </a:fld>
            <a:endParaRPr lang="en-US"/>
          </a:p>
        </p:txBody>
      </p:sp>
    </p:spTree>
    <p:extLst>
      <p:ext uri="{BB962C8B-B14F-4D97-AF65-F5344CB8AC3E}">
        <p14:creationId xmlns:p14="http://schemas.microsoft.com/office/powerpoint/2010/main" val="4141891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58A7597A-A088-4A1E-9C5E-A172A17203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0BAD5B42-FFFC-4270-8F5E-E3FF93A093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59396" name="Slide Number Placeholder 3">
            <a:extLst>
              <a:ext uri="{FF2B5EF4-FFF2-40B4-BE49-F238E27FC236}">
                <a16:creationId xmlns:a16="http://schemas.microsoft.com/office/drawing/2014/main" id="{90078D34-3893-441F-9867-E75CF5E556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4064" indent="-286179">
              <a:spcBef>
                <a:spcPct val="30000"/>
              </a:spcBef>
              <a:defRPr sz="1200">
                <a:solidFill>
                  <a:schemeClr val="tx1"/>
                </a:solidFill>
                <a:latin typeface="Calibri" panose="020F0502020204030204" pitchFamily="34" charset="0"/>
              </a:defRPr>
            </a:lvl2pPr>
            <a:lvl3pPr marL="1146305" indent="-228943">
              <a:spcBef>
                <a:spcPct val="30000"/>
              </a:spcBef>
              <a:defRPr sz="1200">
                <a:solidFill>
                  <a:schemeClr val="tx1"/>
                </a:solidFill>
                <a:latin typeface="Calibri" panose="020F0502020204030204" pitchFamily="34" charset="0"/>
              </a:defRPr>
            </a:lvl3pPr>
            <a:lvl4pPr marL="1604191" indent="-228943">
              <a:spcBef>
                <a:spcPct val="30000"/>
              </a:spcBef>
              <a:defRPr sz="1200">
                <a:solidFill>
                  <a:schemeClr val="tx1"/>
                </a:solidFill>
                <a:latin typeface="Calibri" panose="020F0502020204030204" pitchFamily="34" charset="0"/>
              </a:defRPr>
            </a:lvl4pPr>
            <a:lvl5pPr marL="2062076" indent="-228943">
              <a:spcBef>
                <a:spcPct val="30000"/>
              </a:spcBef>
              <a:defRPr sz="1200">
                <a:solidFill>
                  <a:schemeClr val="tx1"/>
                </a:solidFill>
                <a:latin typeface="Calibri" panose="020F0502020204030204" pitchFamily="34" charset="0"/>
              </a:defRPr>
            </a:lvl5pPr>
            <a:lvl6pPr marL="2519962" indent="-228943" eaLnBrk="0" fontAlgn="base" hangingPunct="0">
              <a:spcBef>
                <a:spcPct val="30000"/>
              </a:spcBef>
              <a:spcAft>
                <a:spcPct val="0"/>
              </a:spcAft>
              <a:defRPr sz="1200">
                <a:solidFill>
                  <a:schemeClr val="tx1"/>
                </a:solidFill>
                <a:latin typeface="Calibri" panose="020F0502020204030204" pitchFamily="34" charset="0"/>
              </a:defRPr>
            </a:lvl6pPr>
            <a:lvl7pPr marL="2977848" indent="-228943" eaLnBrk="0" fontAlgn="base" hangingPunct="0">
              <a:spcBef>
                <a:spcPct val="30000"/>
              </a:spcBef>
              <a:spcAft>
                <a:spcPct val="0"/>
              </a:spcAft>
              <a:defRPr sz="1200">
                <a:solidFill>
                  <a:schemeClr val="tx1"/>
                </a:solidFill>
                <a:latin typeface="Calibri" panose="020F0502020204030204" pitchFamily="34" charset="0"/>
              </a:defRPr>
            </a:lvl7pPr>
            <a:lvl8pPr marL="3435734" indent="-228943" eaLnBrk="0" fontAlgn="base" hangingPunct="0">
              <a:spcBef>
                <a:spcPct val="30000"/>
              </a:spcBef>
              <a:spcAft>
                <a:spcPct val="0"/>
              </a:spcAft>
              <a:defRPr sz="1200">
                <a:solidFill>
                  <a:schemeClr val="tx1"/>
                </a:solidFill>
                <a:latin typeface="Calibri" panose="020F0502020204030204" pitchFamily="34" charset="0"/>
              </a:defRPr>
            </a:lvl8pPr>
            <a:lvl9pPr marL="3893620" indent="-228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26F2D7D-0FFB-4A8F-B035-81851F2D32AA}" type="slidenum">
              <a:rPr lang="en-US" altLang="en-US" smtClean="0"/>
              <a:pPr>
                <a:spcBef>
                  <a:spcPct val="0"/>
                </a:spcBef>
              </a:pPr>
              <a:t>47</a:t>
            </a:fld>
            <a:endParaRPr lang="en-US" altLang="en-US"/>
          </a:p>
        </p:txBody>
      </p:sp>
    </p:spTree>
    <p:extLst>
      <p:ext uri="{BB962C8B-B14F-4D97-AF65-F5344CB8AC3E}">
        <p14:creationId xmlns:p14="http://schemas.microsoft.com/office/powerpoint/2010/main" val="14723655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48</a:t>
            </a:fld>
            <a:endParaRPr lang="en-US"/>
          </a:p>
        </p:txBody>
      </p:sp>
    </p:spTree>
    <p:extLst>
      <p:ext uri="{BB962C8B-B14F-4D97-AF65-F5344CB8AC3E}">
        <p14:creationId xmlns:p14="http://schemas.microsoft.com/office/powerpoint/2010/main" val="18088256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49</a:t>
            </a:fld>
            <a:endParaRPr lang="en-US"/>
          </a:p>
        </p:txBody>
      </p:sp>
    </p:spTree>
    <p:extLst>
      <p:ext uri="{BB962C8B-B14F-4D97-AF65-F5344CB8AC3E}">
        <p14:creationId xmlns:p14="http://schemas.microsoft.com/office/powerpoint/2010/main" val="2756091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a:t>
            </a:fld>
            <a:endParaRPr lang="en-US"/>
          </a:p>
        </p:txBody>
      </p:sp>
    </p:spTree>
    <p:extLst>
      <p:ext uri="{BB962C8B-B14F-4D97-AF65-F5344CB8AC3E}">
        <p14:creationId xmlns:p14="http://schemas.microsoft.com/office/powerpoint/2010/main" val="2541058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50</a:t>
            </a:fld>
            <a:endParaRPr lang="en-US"/>
          </a:p>
        </p:txBody>
      </p:sp>
    </p:spTree>
    <p:extLst>
      <p:ext uri="{BB962C8B-B14F-4D97-AF65-F5344CB8AC3E}">
        <p14:creationId xmlns:p14="http://schemas.microsoft.com/office/powerpoint/2010/main" val="35143935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51</a:t>
            </a:fld>
            <a:endParaRPr lang="en-US"/>
          </a:p>
        </p:txBody>
      </p:sp>
    </p:spTree>
    <p:extLst>
      <p:ext uri="{BB962C8B-B14F-4D97-AF65-F5344CB8AC3E}">
        <p14:creationId xmlns:p14="http://schemas.microsoft.com/office/powerpoint/2010/main" val="199364339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Historically, Georgia’s student assessment program consisted of a series of summative assessments.Georgia High School Graduation Tests, CRCT, EOCT, Writing Assessments (3, 5, 8, HS), etc.</a:t>
            </a:r>
          </a:p>
          <a:p>
            <a:endParaRPr lang="en-US"/>
          </a:p>
          <a:p>
            <a:r>
              <a:rPr lang="en-US"/>
              <a:t>With Georgia Milestones, an effort was made to build toward a comprehensive summative assessment program that communicates a similar signal of student performance across grade levels.</a:t>
            </a:r>
          </a:p>
          <a:p>
            <a:pPr marL="457886" lvl="1"/>
            <a:endParaRPr lang="en-US"/>
          </a:p>
          <a:p>
            <a:pPr defTabSz="915772">
              <a:defRPr/>
            </a:pPr>
            <a:r>
              <a:rPr lang="en-US"/>
              <a:t>More recently, efforts are being made to develop and/or enhance the use of formative assessments to provide more timely feedback and to support instruction prior to the summative assessment system.</a:t>
            </a:r>
          </a:p>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52</a:t>
            </a:fld>
            <a:endParaRPr lang="en-US"/>
          </a:p>
        </p:txBody>
      </p:sp>
    </p:spTree>
    <p:extLst>
      <p:ext uri="{BB962C8B-B14F-4D97-AF65-F5344CB8AC3E}">
        <p14:creationId xmlns:p14="http://schemas.microsoft.com/office/powerpoint/2010/main" val="359997333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53</a:t>
            </a:fld>
            <a:endParaRPr lang="en-US"/>
          </a:p>
        </p:txBody>
      </p:sp>
    </p:spTree>
    <p:extLst>
      <p:ext uri="{BB962C8B-B14F-4D97-AF65-F5344CB8AC3E}">
        <p14:creationId xmlns:p14="http://schemas.microsoft.com/office/powerpoint/2010/main" val="42039229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54</a:t>
            </a:fld>
            <a:endParaRPr lang="en-US"/>
          </a:p>
        </p:txBody>
      </p:sp>
    </p:spTree>
    <p:extLst>
      <p:ext uri="{BB962C8B-B14F-4D97-AF65-F5344CB8AC3E}">
        <p14:creationId xmlns:p14="http://schemas.microsoft.com/office/powerpoint/2010/main" val="1529120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55</a:t>
            </a:fld>
            <a:endParaRPr lang="en-US"/>
          </a:p>
        </p:txBody>
      </p:sp>
    </p:spTree>
    <p:extLst>
      <p:ext uri="{BB962C8B-B14F-4D97-AF65-F5344CB8AC3E}">
        <p14:creationId xmlns:p14="http://schemas.microsoft.com/office/powerpoint/2010/main" val="84082920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56</a:t>
            </a:fld>
            <a:endParaRPr lang="en-US"/>
          </a:p>
        </p:txBody>
      </p:sp>
    </p:spTree>
    <p:extLst>
      <p:ext uri="{BB962C8B-B14F-4D97-AF65-F5344CB8AC3E}">
        <p14:creationId xmlns:p14="http://schemas.microsoft.com/office/powerpoint/2010/main" val="21304772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57</a:t>
            </a:fld>
            <a:endParaRPr lang="en-US"/>
          </a:p>
        </p:txBody>
      </p:sp>
    </p:spTree>
    <p:extLst>
      <p:ext uri="{BB962C8B-B14F-4D97-AF65-F5344CB8AC3E}">
        <p14:creationId xmlns:p14="http://schemas.microsoft.com/office/powerpoint/2010/main" val="48257403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58</a:t>
            </a:fld>
            <a:endParaRPr lang="en-US"/>
          </a:p>
        </p:txBody>
      </p:sp>
    </p:spTree>
    <p:extLst>
      <p:ext uri="{BB962C8B-B14F-4D97-AF65-F5344CB8AC3E}">
        <p14:creationId xmlns:p14="http://schemas.microsoft.com/office/powerpoint/2010/main" val="25940598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59</a:t>
            </a:fld>
            <a:endParaRPr lang="en-US"/>
          </a:p>
        </p:txBody>
      </p:sp>
    </p:spTree>
    <p:extLst>
      <p:ext uri="{BB962C8B-B14F-4D97-AF65-F5344CB8AC3E}">
        <p14:creationId xmlns:p14="http://schemas.microsoft.com/office/powerpoint/2010/main" val="2466554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7132399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60</a:t>
            </a:fld>
            <a:endParaRPr lang="en-US"/>
          </a:p>
        </p:txBody>
      </p:sp>
    </p:spTree>
    <p:extLst>
      <p:ext uri="{BB962C8B-B14F-4D97-AF65-F5344CB8AC3E}">
        <p14:creationId xmlns:p14="http://schemas.microsoft.com/office/powerpoint/2010/main" val="5609144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61</a:t>
            </a:fld>
            <a:endParaRPr lang="en-US"/>
          </a:p>
        </p:txBody>
      </p:sp>
    </p:spTree>
    <p:extLst>
      <p:ext uri="{BB962C8B-B14F-4D97-AF65-F5344CB8AC3E}">
        <p14:creationId xmlns:p14="http://schemas.microsoft.com/office/powerpoint/2010/main" val="108532553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62</a:t>
            </a:fld>
            <a:endParaRPr lang="en-US"/>
          </a:p>
        </p:txBody>
      </p:sp>
    </p:spTree>
    <p:extLst>
      <p:ext uri="{BB962C8B-B14F-4D97-AF65-F5344CB8AC3E}">
        <p14:creationId xmlns:p14="http://schemas.microsoft.com/office/powerpoint/2010/main" val="135303492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63</a:t>
            </a:fld>
            <a:endParaRPr lang="en-US"/>
          </a:p>
        </p:txBody>
      </p:sp>
    </p:spTree>
    <p:extLst>
      <p:ext uri="{BB962C8B-B14F-4D97-AF65-F5344CB8AC3E}">
        <p14:creationId xmlns:p14="http://schemas.microsoft.com/office/powerpoint/2010/main" val="16802761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64</a:t>
            </a:fld>
            <a:endParaRPr lang="en-US"/>
          </a:p>
        </p:txBody>
      </p:sp>
    </p:spTree>
    <p:extLst>
      <p:ext uri="{BB962C8B-B14F-4D97-AF65-F5344CB8AC3E}">
        <p14:creationId xmlns:p14="http://schemas.microsoft.com/office/powerpoint/2010/main" val="242937393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65</a:t>
            </a:fld>
            <a:endParaRPr lang="en-US"/>
          </a:p>
        </p:txBody>
      </p:sp>
    </p:spTree>
    <p:extLst>
      <p:ext uri="{BB962C8B-B14F-4D97-AF65-F5344CB8AC3E}">
        <p14:creationId xmlns:p14="http://schemas.microsoft.com/office/powerpoint/2010/main" val="66901884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66</a:t>
            </a:fld>
            <a:endParaRPr lang="en-US"/>
          </a:p>
        </p:txBody>
      </p:sp>
    </p:spTree>
    <p:extLst>
      <p:ext uri="{BB962C8B-B14F-4D97-AF65-F5344CB8AC3E}">
        <p14:creationId xmlns:p14="http://schemas.microsoft.com/office/powerpoint/2010/main" val="335752113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67</a:t>
            </a:fld>
            <a:endParaRPr lang="en-US"/>
          </a:p>
        </p:txBody>
      </p:sp>
    </p:spTree>
    <p:extLst>
      <p:ext uri="{BB962C8B-B14F-4D97-AF65-F5344CB8AC3E}">
        <p14:creationId xmlns:p14="http://schemas.microsoft.com/office/powerpoint/2010/main" val="129027520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68</a:t>
            </a:fld>
            <a:endParaRPr lang="en-US"/>
          </a:p>
        </p:txBody>
      </p:sp>
    </p:spTree>
    <p:extLst>
      <p:ext uri="{BB962C8B-B14F-4D97-AF65-F5344CB8AC3E}">
        <p14:creationId xmlns:p14="http://schemas.microsoft.com/office/powerpoint/2010/main" val="57399733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69</a:t>
            </a:fld>
            <a:endParaRPr lang="en-US"/>
          </a:p>
        </p:txBody>
      </p:sp>
    </p:spTree>
    <p:extLst>
      <p:ext uri="{BB962C8B-B14F-4D97-AF65-F5344CB8AC3E}">
        <p14:creationId xmlns:p14="http://schemas.microsoft.com/office/powerpoint/2010/main" val="1281001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a:t>
            </a:fld>
            <a:endParaRPr lang="en-US"/>
          </a:p>
        </p:txBody>
      </p:sp>
    </p:spTree>
    <p:extLst>
      <p:ext uri="{BB962C8B-B14F-4D97-AF65-F5344CB8AC3E}">
        <p14:creationId xmlns:p14="http://schemas.microsoft.com/office/powerpoint/2010/main" val="39974079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70</a:t>
            </a:fld>
            <a:endParaRPr lang="en-US"/>
          </a:p>
        </p:txBody>
      </p:sp>
    </p:spTree>
    <p:extLst>
      <p:ext uri="{BB962C8B-B14F-4D97-AF65-F5344CB8AC3E}">
        <p14:creationId xmlns:p14="http://schemas.microsoft.com/office/powerpoint/2010/main" val="320828026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71</a:t>
            </a:fld>
            <a:endParaRPr lang="en-US"/>
          </a:p>
        </p:txBody>
      </p:sp>
    </p:spTree>
    <p:extLst>
      <p:ext uri="{BB962C8B-B14F-4D97-AF65-F5344CB8AC3E}">
        <p14:creationId xmlns:p14="http://schemas.microsoft.com/office/powerpoint/2010/main" val="30275752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72</a:t>
            </a:fld>
            <a:endParaRPr lang="en-US"/>
          </a:p>
        </p:txBody>
      </p:sp>
    </p:spTree>
    <p:extLst>
      <p:ext uri="{BB962C8B-B14F-4D97-AF65-F5344CB8AC3E}">
        <p14:creationId xmlns:p14="http://schemas.microsoft.com/office/powerpoint/2010/main" val="19875996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73</a:t>
            </a:fld>
            <a:endParaRPr lang="en-US"/>
          </a:p>
        </p:txBody>
      </p:sp>
    </p:spTree>
    <p:extLst>
      <p:ext uri="{BB962C8B-B14F-4D97-AF65-F5344CB8AC3E}">
        <p14:creationId xmlns:p14="http://schemas.microsoft.com/office/powerpoint/2010/main" val="239818083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74</a:t>
            </a:fld>
            <a:endParaRPr lang="en-US"/>
          </a:p>
        </p:txBody>
      </p:sp>
    </p:spTree>
    <p:extLst>
      <p:ext uri="{BB962C8B-B14F-4D97-AF65-F5344CB8AC3E}">
        <p14:creationId xmlns:p14="http://schemas.microsoft.com/office/powerpoint/2010/main" val="343966765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75</a:t>
            </a:fld>
            <a:endParaRPr lang="en-US"/>
          </a:p>
        </p:txBody>
      </p:sp>
    </p:spTree>
    <p:extLst>
      <p:ext uri="{BB962C8B-B14F-4D97-AF65-F5344CB8AC3E}">
        <p14:creationId xmlns:p14="http://schemas.microsoft.com/office/powerpoint/2010/main" val="5391303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76</a:t>
            </a:fld>
            <a:endParaRPr lang="en-US"/>
          </a:p>
        </p:txBody>
      </p:sp>
    </p:spTree>
    <p:extLst>
      <p:ext uri="{BB962C8B-B14F-4D97-AF65-F5344CB8AC3E}">
        <p14:creationId xmlns:p14="http://schemas.microsoft.com/office/powerpoint/2010/main" val="245887080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77</a:t>
            </a:fld>
            <a:endParaRPr lang="en-US"/>
          </a:p>
        </p:txBody>
      </p:sp>
    </p:spTree>
    <p:extLst>
      <p:ext uri="{BB962C8B-B14F-4D97-AF65-F5344CB8AC3E}">
        <p14:creationId xmlns:p14="http://schemas.microsoft.com/office/powerpoint/2010/main" val="312309275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78</a:t>
            </a:fld>
            <a:endParaRPr lang="en-US"/>
          </a:p>
        </p:txBody>
      </p:sp>
    </p:spTree>
    <p:extLst>
      <p:ext uri="{BB962C8B-B14F-4D97-AF65-F5344CB8AC3E}">
        <p14:creationId xmlns:p14="http://schemas.microsoft.com/office/powerpoint/2010/main" val="21369010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79</a:t>
            </a:fld>
            <a:endParaRPr lang="en-US"/>
          </a:p>
        </p:txBody>
      </p:sp>
    </p:spTree>
    <p:extLst>
      <p:ext uri="{BB962C8B-B14F-4D97-AF65-F5344CB8AC3E}">
        <p14:creationId xmlns:p14="http://schemas.microsoft.com/office/powerpoint/2010/main" val="3244713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a:t>
            </a:fld>
            <a:endParaRPr lang="en-US"/>
          </a:p>
        </p:txBody>
      </p:sp>
    </p:spTree>
    <p:extLst>
      <p:ext uri="{BB962C8B-B14F-4D97-AF65-F5344CB8AC3E}">
        <p14:creationId xmlns:p14="http://schemas.microsoft.com/office/powerpoint/2010/main" val="261752146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80</a:t>
            </a:fld>
            <a:endParaRPr lang="en-US"/>
          </a:p>
        </p:txBody>
      </p:sp>
    </p:spTree>
    <p:extLst>
      <p:ext uri="{BB962C8B-B14F-4D97-AF65-F5344CB8AC3E}">
        <p14:creationId xmlns:p14="http://schemas.microsoft.com/office/powerpoint/2010/main" val="2247446896"/>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81</a:t>
            </a:fld>
            <a:endParaRPr lang="en-US"/>
          </a:p>
        </p:txBody>
      </p:sp>
    </p:spTree>
    <p:extLst>
      <p:ext uri="{BB962C8B-B14F-4D97-AF65-F5344CB8AC3E}">
        <p14:creationId xmlns:p14="http://schemas.microsoft.com/office/powerpoint/2010/main" val="356406490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82</a:t>
            </a:fld>
            <a:endParaRPr lang="en-US"/>
          </a:p>
        </p:txBody>
      </p:sp>
    </p:spTree>
    <p:extLst>
      <p:ext uri="{BB962C8B-B14F-4D97-AF65-F5344CB8AC3E}">
        <p14:creationId xmlns:p14="http://schemas.microsoft.com/office/powerpoint/2010/main" val="291061607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83</a:t>
            </a:fld>
            <a:endParaRPr lang="en-US"/>
          </a:p>
        </p:txBody>
      </p:sp>
    </p:spTree>
    <p:extLst>
      <p:ext uri="{BB962C8B-B14F-4D97-AF65-F5344CB8AC3E}">
        <p14:creationId xmlns:p14="http://schemas.microsoft.com/office/powerpoint/2010/main" val="272593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84</a:t>
            </a:fld>
            <a:endParaRPr lang="en-US"/>
          </a:p>
        </p:txBody>
      </p:sp>
    </p:spTree>
    <p:extLst>
      <p:ext uri="{BB962C8B-B14F-4D97-AF65-F5344CB8AC3E}">
        <p14:creationId xmlns:p14="http://schemas.microsoft.com/office/powerpoint/2010/main" val="62774621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85</a:t>
            </a:fld>
            <a:endParaRPr lang="en-US"/>
          </a:p>
        </p:txBody>
      </p:sp>
    </p:spTree>
    <p:extLst>
      <p:ext uri="{BB962C8B-B14F-4D97-AF65-F5344CB8AC3E}">
        <p14:creationId xmlns:p14="http://schemas.microsoft.com/office/powerpoint/2010/main" val="367016344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86</a:t>
            </a:fld>
            <a:endParaRPr lang="en-US"/>
          </a:p>
        </p:txBody>
      </p:sp>
    </p:spTree>
    <p:extLst>
      <p:ext uri="{BB962C8B-B14F-4D97-AF65-F5344CB8AC3E}">
        <p14:creationId xmlns:p14="http://schemas.microsoft.com/office/powerpoint/2010/main" val="332126635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87</a:t>
            </a:fld>
            <a:endParaRPr lang="en-US"/>
          </a:p>
        </p:txBody>
      </p:sp>
    </p:spTree>
    <p:extLst>
      <p:ext uri="{BB962C8B-B14F-4D97-AF65-F5344CB8AC3E}">
        <p14:creationId xmlns:p14="http://schemas.microsoft.com/office/powerpoint/2010/main" val="351705844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88</a:t>
            </a:fld>
            <a:endParaRPr lang="en-US"/>
          </a:p>
        </p:txBody>
      </p:sp>
    </p:spTree>
    <p:extLst>
      <p:ext uri="{BB962C8B-B14F-4D97-AF65-F5344CB8AC3E}">
        <p14:creationId xmlns:p14="http://schemas.microsoft.com/office/powerpoint/2010/main" val="1972405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89</a:t>
            </a:fld>
            <a:endParaRPr lang="en-US"/>
          </a:p>
        </p:txBody>
      </p:sp>
    </p:spTree>
    <p:extLst>
      <p:ext uri="{BB962C8B-B14F-4D97-AF65-F5344CB8AC3E}">
        <p14:creationId xmlns:p14="http://schemas.microsoft.com/office/powerpoint/2010/main" val="3747875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a:t>
            </a:fld>
            <a:endParaRPr lang="en-US"/>
          </a:p>
        </p:txBody>
      </p:sp>
    </p:spTree>
    <p:extLst>
      <p:ext uri="{BB962C8B-B14F-4D97-AF65-F5344CB8AC3E}">
        <p14:creationId xmlns:p14="http://schemas.microsoft.com/office/powerpoint/2010/main" val="22978767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90</a:t>
            </a:fld>
            <a:endParaRPr lang="en-US"/>
          </a:p>
        </p:txBody>
      </p:sp>
    </p:spTree>
    <p:extLst>
      <p:ext uri="{BB962C8B-B14F-4D97-AF65-F5344CB8AC3E}">
        <p14:creationId xmlns:p14="http://schemas.microsoft.com/office/powerpoint/2010/main" val="191203423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91</a:t>
            </a:fld>
            <a:endParaRPr lang="en-US"/>
          </a:p>
        </p:txBody>
      </p:sp>
    </p:spTree>
    <p:extLst>
      <p:ext uri="{BB962C8B-B14F-4D97-AF65-F5344CB8AC3E}">
        <p14:creationId xmlns:p14="http://schemas.microsoft.com/office/powerpoint/2010/main" val="14574930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1438" y="715963"/>
            <a:ext cx="3705225" cy="2779712"/>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lIns="94370" tIns="47185" rIns="94370" bIns="47185"/>
          <a:lstStyle/>
          <a:p>
            <a:fld id="{E6530340-F5C0-43BA-9CC1-D63E860F355B}" type="slidenum">
              <a:rPr lang="en-US" smtClean="0"/>
              <a:t>92</a:t>
            </a:fld>
            <a:endParaRPr lang="en-US"/>
          </a:p>
        </p:txBody>
      </p:sp>
    </p:spTree>
    <p:extLst>
      <p:ext uri="{BB962C8B-B14F-4D97-AF65-F5344CB8AC3E}">
        <p14:creationId xmlns:p14="http://schemas.microsoft.com/office/powerpoint/2010/main" val="369072455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42249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94</a:t>
            </a:fld>
            <a:endParaRPr lang="en-US"/>
          </a:p>
        </p:txBody>
      </p:sp>
    </p:spTree>
    <p:extLst>
      <p:ext uri="{BB962C8B-B14F-4D97-AF65-F5344CB8AC3E}">
        <p14:creationId xmlns:p14="http://schemas.microsoft.com/office/powerpoint/2010/main" val="7393366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95</a:t>
            </a:fld>
            <a:endParaRPr lang="en-US"/>
          </a:p>
        </p:txBody>
      </p:sp>
    </p:spTree>
    <p:extLst>
      <p:ext uri="{BB962C8B-B14F-4D97-AF65-F5344CB8AC3E}">
        <p14:creationId xmlns:p14="http://schemas.microsoft.com/office/powerpoint/2010/main" val="91648586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96</a:t>
            </a:fld>
            <a:endParaRPr lang="en-US"/>
          </a:p>
        </p:txBody>
      </p:sp>
    </p:spTree>
    <p:extLst>
      <p:ext uri="{BB962C8B-B14F-4D97-AF65-F5344CB8AC3E}">
        <p14:creationId xmlns:p14="http://schemas.microsoft.com/office/powerpoint/2010/main" val="195505620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97</a:t>
            </a:fld>
            <a:endParaRPr lang="en-US"/>
          </a:p>
        </p:txBody>
      </p:sp>
    </p:spTree>
    <p:extLst>
      <p:ext uri="{BB962C8B-B14F-4D97-AF65-F5344CB8AC3E}">
        <p14:creationId xmlns:p14="http://schemas.microsoft.com/office/powerpoint/2010/main" val="125118885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98</a:t>
            </a:fld>
            <a:endParaRPr lang="en-US"/>
          </a:p>
        </p:txBody>
      </p:sp>
    </p:spTree>
    <p:extLst>
      <p:ext uri="{BB962C8B-B14F-4D97-AF65-F5344CB8AC3E}">
        <p14:creationId xmlns:p14="http://schemas.microsoft.com/office/powerpoint/2010/main" val="12133349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6530340-F5C0-43BA-9CC1-D63E860F355B}" type="slidenum">
              <a:rPr lang="en-US" smtClean="0"/>
              <a:t>99</a:t>
            </a:fld>
            <a:endParaRPr lang="en-US"/>
          </a:p>
        </p:txBody>
      </p:sp>
    </p:spTree>
    <p:extLst>
      <p:ext uri="{BB962C8B-B14F-4D97-AF65-F5344CB8AC3E}">
        <p14:creationId xmlns:p14="http://schemas.microsoft.com/office/powerpoint/2010/main" val="35317637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b="1">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extLst>
                    <a:ext uri="{A12FA001-AC4F-418D-AE19-62706E023703}">
                      <ahyp:hlinkClr xmlns:ahyp="http://schemas.microsoft.com/office/drawing/2018/hyperlinkcolor" val="tx"/>
                    </a:ext>
                  </a:extLst>
                </a:hlinkClick>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1" i="0">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636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lvl1pPr>
              <a:defRPr b="1" i="0">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1">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204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ctr"/>
          <a:lstStyle>
            <a:lvl1pPr>
              <a:defRPr sz="6000" b="1" i="0">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4">
                  <a:extLst>
                    <a:ext uri="{A12FA001-AC4F-418D-AE19-62706E023703}">
                      <ahyp:hlinkClr xmlns:ahyp="http://schemas.microsoft.com/office/drawing/2018/hyperlinkcolor" val="tx"/>
                    </a:ext>
                  </a:extLst>
                </a:hlinkClick>
              </a:rPr>
              <a:t>gadoe.org</a:t>
            </a:r>
            <a:endParaRPr lang="en-US" sz="1200" b="1">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1" i="0">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82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lvl1pPr>
              <a:defRPr b="1" i="0">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140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1" i="0">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89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a:solidFill>
                  <a:schemeClr val="bg1"/>
                </a:solidFill>
              </a:rPr>
              <a:t>Richard</a:t>
            </a:r>
            <a:r>
              <a:rPr lang="en-US" sz="1400" b="1" baseline="0">
                <a:solidFill>
                  <a:schemeClr val="bg1"/>
                </a:solidFill>
              </a:rPr>
              <a:t> Woods, Georgia’s School Superintendent</a:t>
            </a:r>
          </a:p>
          <a:p>
            <a:pPr algn="r"/>
            <a:r>
              <a:rPr lang="en-US" sz="1200" b="1" i="1" u="none" baseline="0">
                <a:solidFill>
                  <a:schemeClr val="bg1"/>
                </a:solidFill>
              </a:rPr>
              <a:t>“Educating Georgia’s Future”</a:t>
            </a:r>
          </a:p>
          <a:p>
            <a:pPr algn="r"/>
            <a:r>
              <a:rPr lang="en-US" sz="1200" b="1" baseline="0">
                <a:solidFill>
                  <a:schemeClr val="bg1"/>
                </a:solidFill>
                <a:hlinkClick r:id="rId3">
                  <a:extLst>
                    <a:ext uri="{A12FA001-AC4F-418D-AE19-62706E023703}">
                      <ahyp:hlinkClr xmlns:ahyp="http://schemas.microsoft.com/office/drawing/2018/hyperlinkcolor" val="tx"/>
                    </a:ext>
                  </a:extLst>
                </a:hlinkClick>
              </a:rPr>
              <a:t>gadoe.org</a:t>
            </a:r>
            <a:endParaRPr lang="en-US" sz="1200" b="1">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b="1" i="0">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671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b="1" i="0">
                <a:latin typeface="Arial Rounded MT Bold" panose="020F0704030504030204" pitchFamily="34" charset="0"/>
                <a:ea typeface="Tahoma" panose="020B0604030504040204" pitchFamily="34" charset="0"/>
                <a:cs typeface="Tahoma" panose="020B0604030504040204" pitchFamily="34" charset="0"/>
              </a:defRPr>
            </a:lvl1pPr>
          </a:lstStyle>
          <a:p>
            <a:r>
              <a:rPr lang="en-US"/>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3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r>
              <a:rPr lang="en-US"/>
              <a:t>1/17/2019</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a:solidFill>
                  <a:schemeClr val="tx1">
                    <a:lumMod val="65000"/>
                    <a:lumOff val="35000"/>
                  </a:schemeClr>
                </a:solidFill>
              </a:rPr>
              <a:t>Richard</a:t>
            </a:r>
            <a:r>
              <a:rPr lang="en-US" sz="1000" b="1" baseline="0">
                <a:solidFill>
                  <a:schemeClr val="tx1">
                    <a:lumMod val="65000"/>
                    <a:lumOff val="35000"/>
                  </a:schemeClr>
                </a:solidFill>
              </a:rPr>
              <a:t> Woods </a:t>
            </a:r>
          </a:p>
          <a:p>
            <a:pPr algn="r"/>
            <a:r>
              <a:rPr lang="en-US" sz="1000" b="1" baseline="0">
                <a:solidFill>
                  <a:schemeClr val="tx1">
                    <a:lumMod val="65000"/>
                    <a:lumOff val="35000"/>
                  </a:schemeClr>
                </a:solidFill>
              </a:rPr>
              <a:t>Georgia’s School Superintendent</a:t>
            </a:r>
          </a:p>
          <a:p>
            <a:pPr algn="r"/>
            <a:r>
              <a:rPr lang="en-US" sz="1000" b="1" i="1" u="none" baseline="0">
                <a:solidFill>
                  <a:schemeClr val="tx1">
                    <a:lumMod val="65000"/>
                    <a:lumOff val="35000"/>
                  </a:schemeClr>
                </a:solidFill>
              </a:rPr>
              <a:t>“Educating Georgia’s Future”</a:t>
            </a:r>
          </a:p>
          <a:p>
            <a:pPr algn="r"/>
            <a:r>
              <a:rPr lang="en-US" sz="1000" b="1" baseline="0">
                <a:solidFill>
                  <a:schemeClr val="tx1">
                    <a:lumMod val="65000"/>
                    <a:lumOff val="35000"/>
                  </a:schemeClr>
                </a:solidFill>
                <a:hlinkClick r:id="rId15"/>
              </a:rPr>
              <a:t>gadoe.org</a:t>
            </a:r>
            <a:endParaRPr lang="en-US" sz="1000" b="1">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b="1" i="0" kern="1200">
          <a:solidFill>
            <a:schemeClr val="tx1"/>
          </a:solidFill>
          <a:latin typeface="Arial Rounded MT Bold" panose="020F070403050403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8" Type="http://schemas.openxmlformats.org/officeDocument/2006/relationships/hyperlink" Target="https://www.surveymonkey.com/r/5W6JCPZ" TargetMode="External"/><Relationship Id="rId3" Type="http://schemas.openxmlformats.org/officeDocument/2006/relationships/hyperlink" Target="https://www.youtube.com/watch?v=wjFO0AKwvis&amp;feature=youtu.be" TargetMode="External"/><Relationship Id="rId7" Type="http://schemas.openxmlformats.org/officeDocument/2006/relationships/hyperlink" Target="https://www.gadoe.org/Curriculum-Instruction-and-Assessment/Accountability/Documents/Resources%20for%20Educators/Multi%20Year%20Resources/2018_Calculator2.0_UPDATED_11.14.18.xlsx" TargetMode="External"/><Relationship Id="rId2" Type="http://schemas.openxmlformats.org/officeDocument/2006/relationships/notesSlide" Target="../notesSlides/notesSlide101.xml"/><Relationship Id="rId1" Type="http://schemas.openxmlformats.org/officeDocument/2006/relationships/slideLayout" Target="../slideLayouts/slideLayout2.xml"/><Relationship Id="rId6" Type="http://schemas.openxmlformats.org/officeDocument/2006/relationships/hyperlink" Target="https://www.gadoe.org/Curriculum-Instruction-and-Assessment/Accountability/Documents/Resources%20for%20Educators/Principal%20Guides/CCRPI%20Principal's%20Guide%20-Color-%20Print%202-Sided%20on%2011x17%20then%20fold.pdf" TargetMode="External"/><Relationship Id="rId5" Type="http://schemas.openxmlformats.org/officeDocument/2006/relationships/hyperlink" Target="https://www.gadoe.org/Curriculum-Instruction-and-Assessment/Accountability/Documents/Resources%20for%20Educators/Family%20Guides/A%20Family's%20Guide%20to%20Georgia's%20CCRPI.pdf" TargetMode="External"/><Relationship Id="rId4" Type="http://schemas.openxmlformats.org/officeDocument/2006/relationships/hyperlink" Target="https://www.gadoe.org/Curriculum-Instruction-and-Assessment/Accountability/Documents/Resources%20for%20Educators/Navigating%20the%20CCRPI%20Report%2011.02.18.mp4" TargetMode="External"/><Relationship Id="rId9" Type="http://schemas.openxmlformats.org/officeDocument/2006/relationships/hyperlink" Target="https://www.gadoe.org/CCRPI"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Documents/Resources%20for%20Educators/2019_BeyondtheCore_11.13.18.pdf" TargetMode="Externa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8" Type="http://schemas.openxmlformats.org/officeDocument/2006/relationships/hyperlink" Target="https://attendee.gotowebinar.com/register/5130118241112988418" TargetMode="External"/><Relationship Id="rId3" Type="http://schemas.openxmlformats.org/officeDocument/2006/relationships/hyperlink" Target="https://attendee.gotowebinar.com/register/501329319315286274" TargetMode="External"/><Relationship Id="rId7" Type="http://schemas.openxmlformats.org/officeDocument/2006/relationships/hyperlink" Target="https://attendee.gotowebinar.com/register/4224844138476612098" TargetMode="External"/><Relationship Id="rId12" Type="http://schemas.openxmlformats.org/officeDocument/2006/relationships/hyperlink" Target="https://attendee.gotowebinar.com/register/8107452792836907009" TargetMode="External"/><Relationship Id="rId2" Type="http://schemas.openxmlformats.org/officeDocument/2006/relationships/notesSlide" Target="../notesSlides/notesSlide104.xml"/><Relationship Id="rId1" Type="http://schemas.openxmlformats.org/officeDocument/2006/relationships/slideLayout" Target="../slideLayouts/slideLayout2.xml"/><Relationship Id="rId6" Type="http://schemas.openxmlformats.org/officeDocument/2006/relationships/hyperlink" Target="https://attendee.gotowebinar.com/register/4766228270830704386" TargetMode="External"/><Relationship Id="rId11" Type="http://schemas.openxmlformats.org/officeDocument/2006/relationships/hyperlink" Target="https://attendee.gotowebinar.com/register/2542338460305020162" TargetMode="External"/><Relationship Id="rId5" Type="http://schemas.openxmlformats.org/officeDocument/2006/relationships/hyperlink" Target="https://attendee.gotowebinar.com/register/2677462941800440066" TargetMode="External"/><Relationship Id="rId10" Type="http://schemas.openxmlformats.org/officeDocument/2006/relationships/hyperlink" Target="https://attendee.gotowebinar.com/register/2513586231238654210" TargetMode="External"/><Relationship Id="rId4" Type="http://schemas.openxmlformats.org/officeDocument/2006/relationships/hyperlink" Target="https://attendee.gotowebinar.com/register/4390581222712608514" TargetMode="External"/><Relationship Id="rId9" Type="http://schemas.openxmlformats.org/officeDocument/2006/relationships/hyperlink" Target="https://attendee.gotowebinar.com/register/7463493021486207490" TargetMode="External"/></Relationships>
</file>

<file path=ppt/slides/_rels/slide105.xml.rels><?xml version="1.0" encoding="UTF-8" standalone="yes"?>
<Relationships xmlns="http://schemas.openxmlformats.org/package/2006/relationships"><Relationship Id="rId8" Type="http://schemas.openxmlformats.org/officeDocument/2006/relationships/hyperlink" Target="https://www.gadoe.org/Curriculum-Instruction-and-Assessment/Assessment/Pages/default.aspx" TargetMode="External"/><Relationship Id="rId3" Type="http://schemas.openxmlformats.org/officeDocument/2006/relationships/hyperlink" Target="mailto:atimberlake@doe.k12.ga.us" TargetMode="External"/><Relationship Id="rId7" Type="http://schemas.openxmlformats.org/officeDocument/2006/relationships/image" Target="../media/image43.png"/><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hyperlink" Target="mailto:pswartzberg@doe.k12.ga.us" TargetMode="External"/><Relationship Id="rId5" Type="http://schemas.openxmlformats.org/officeDocument/2006/relationships/hyperlink" Target="mailto:sgreene@doe.k12.ga.us" TargetMode="External"/><Relationship Id="rId4" Type="http://schemas.openxmlformats.org/officeDocument/2006/relationships/hyperlink" Target="mailto:jreyes@doe.k12.ga.us" TargetMode="External"/><Relationship Id="rId9" Type="http://schemas.openxmlformats.org/officeDocument/2006/relationships/hyperlink" Target="https://www.gadoe.org/Curriculum-Instruction-and-Assessment/Accountability/Pages/default.aspx" TargetMode="External"/></Relationships>
</file>

<file path=ppt/slides/_rels/slide106.xml.rels><?xml version="1.0" encoding="UTF-8" standalone="yes"?>
<Relationships xmlns="http://schemas.openxmlformats.org/package/2006/relationships"><Relationship Id="rId8" Type="http://schemas.openxmlformats.org/officeDocument/2006/relationships/hyperlink" Target="mailto:mnesbit@doe.k12.ga.us" TargetMode="External"/><Relationship Id="rId3" Type="http://schemas.openxmlformats.org/officeDocument/2006/relationships/hyperlink" Target="mailto:taadams@doe.k12.ga.us" TargetMode="External"/><Relationship Id="rId7" Type="http://schemas.openxmlformats.org/officeDocument/2006/relationships/hyperlink" Target="mailto:rmcleod@doe.k12.ga.us" TargetMode="External"/><Relationship Id="rId2" Type="http://schemas.openxmlformats.org/officeDocument/2006/relationships/notesSlide" Target="../notesSlides/notesSlide106.xml"/><Relationship Id="rId1" Type="http://schemas.openxmlformats.org/officeDocument/2006/relationships/slideLayout" Target="../slideLayouts/slideLayout2.xml"/><Relationship Id="rId6" Type="http://schemas.openxmlformats.org/officeDocument/2006/relationships/hyperlink" Target="mailto:harris-wright@doe.k12.ga.us" TargetMode="External"/><Relationship Id="rId5" Type="http://schemas.openxmlformats.org/officeDocument/2006/relationships/hyperlink" Target="mailto:jblessing@doe.k12.ga.us" TargetMode="External"/><Relationship Id="rId4" Type="http://schemas.openxmlformats.org/officeDocument/2006/relationships/hyperlink" Target="mailto:babble@doe.k12.ga.us" TargetMode="External"/><Relationship Id="rId9" Type="http://schemas.openxmlformats.org/officeDocument/2006/relationships/hyperlink" Target="mailto:aogletree@doe.k12.ga.us" TargetMode="External"/></Relationships>
</file>

<file path=ppt/slides/_rels/slide107.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default.aspx" TargetMode="External"/><Relationship Id="rId2" Type="http://schemas.openxmlformats.org/officeDocument/2006/relationships/notesSlide" Target="../notesSlides/notesSlide107.xml"/><Relationship Id="rId1" Type="http://schemas.openxmlformats.org/officeDocument/2006/relationships/slideLayout" Target="../slideLayouts/slideLayout2.xml"/><Relationship Id="rId6" Type="http://schemas.openxmlformats.org/officeDocument/2006/relationships/hyperlink" Target="http://gadoe.org/assessment" TargetMode="External"/><Relationship Id="rId5" Type="http://schemas.openxmlformats.org/officeDocument/2006/relationships/hyperlink" Target="https://www.gadoe.org/Curriculum-Instruction-and-Assessment/Accountability/Documents/Contact%20Lists/Accountability%20Specialist%20List%2008.01.18.xlsx" TargetMode="External"/><Relationship Id="rId4" Type="http://schemas.openxmlformats.org/officeDocument/2006/relationships/hyperlink" Target="https://www.gadoe.org/Curriculum-Instruction-and-Assessment/Assessment/Documents/General%20Presentations/Assessment_Specialists_List.pdf"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s://www.surveymonkey.com/r/StateCharter" TargetMode="External"/><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mailto:sgreene@doe.k12.ga.u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s://portal.doe.k12.ga.us/login.aspx" TargetMode="External"/><Relationship Id="rId3" Type="http://schemas.openxmlformats.org/officeDocument/2006/relationships/hyperlink" Target="https://www.gadoe.org/Pages/Home.aspx" TargetMode="External"/><Relationship Id="rId7" Type="http://schemas.openxmlformats.org/officeDocument/2006/relationships/hyperlink" Target="https://www.gadoe.org/Curriculum-Instruction-and-Assessment/Special-Education-Services/Pages/default.asp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gadoe.org/Curriculum-Instruction-and-Assessment/Curriculum-and-Instruction/Pages/default.aspx" TargetMode="External"/><Relationship Id="rId5" Type="http://schemas.openxmlformats.org/officeDocument/2006/relationships/hyperlink" Target="https://www.gadoe.org/Curriculum-Instruction-and-Assessment/Accountability/Pages/default.aspx" TargetMode="External"/><Relationship Id="rId4" Type="http://schemas.openxmlformats.org/officeDocument/2006/relationships/hyperlink" Target="https://www.gadoe.org/Curriculum-Instruction-and-Assessment/Assessment/Pages/default.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gadoe.org/Assessment" TargetMode="External"/><Relationship Id="rId4" Type="http://schemas.openxmlformats.org/officeDocument/2006/relationships/hyperlink" Target="https://www.gadoe.org/assessmen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Milestones_Training.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ortal.doe.k12.ga.us/login.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uatportal.doe.k12.ga.us/TestingIrregularityWeb/Testing_Irregularity_Form_User_Guide.pdf"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mailto:GA@QuestarAI.com" TargetMode="External"/><Relationship Id="rId3" Type="http://schemas.openxmlformats.org/officeDocument/2006/relationships/hyperlink" Target="https://portal.doe.k12.ga.us/login.aspx" TargetMode="External"/><Relationship Id="rId7" Type="http://schemas.openxmlformats.org/officeDocument/2006/relationships/hyperlink" Target="mailto:WIDA@datarecognitioncorp.com" TargetMode="External"/><Relationship Id="rId12" Type="http://schemas.openxmlformats.org/officeDocument/2006/relationships/hyperlink" Target="mailto:gahelpdesk@datarecognitioncorp.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help@wida.us" TargetMode="External"/><Relationship Id="rId11" Type="http://schemas.openxmlformats.org/officeDocument/2006/relationships/hyperlink" Target="https://ga.drcedirect.com/" TargetMode="External"/><Relationship Id="rId5" Type="http://schemas.openxmlformats.org/officeDocument/2006/relationships/hyperlink" Target="https://wida.drcedirect.com/" TargetMode="External"/><Relationship Id="rId10" Type="http://schemas.openxmlformats.org/officeDocument/2006/relationships/hyperlink" Target="http://www.wida.us/" TargetMode="External"/><Relationship Id="rId4" Type="http://schemas.openxmlformats.org/officeDocument/2006/relationships/hyperlink" Target="https://wida.wisc.edu/" TargetMode="External"/><Relationship Id="rId9" Type="http://schemas.openxmlformats.org/officeDocument/2006/relationships/hyperlink" Target="https://gkids.tsars.uga.edu/star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s://www.gadoe.org/Curriculum-Instruction-and-Assessment/Assessment/Documents/For%20Educators/Accommodation_Manual_August_2018.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gapsc.com/Ethics/CodeOfEthics.aspx"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Memoranda--Announcements.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3.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default.aspx"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hyperlink" Target="https://www.gadoe.org/Curriculum-Instruction-and-Assessment/Assessment/Pages/Assessment-Innovation-and-Flexibility.aspx"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7.xml"/><Relationship Id="rId1" Type="http://schemas.openxmlformats.org/officeDocument/2006/relationships/slideLayout" Target="../slideLayouts/slideLayout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AA_2.aspx"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hyperlink" Target="https://www.gadoe.org/Curriculum-Instruction-and-Assessment/Assessment/Pages/GAA_2.aspx" TargetMode="External"/><Relationship Id="rId4" Type="http://schemas.openxmlformats.org/officeDocument/2006/relationships/image" Target="../media/image32.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6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2.xml"/><Relationship Id="rId5" Type="http://schemas.openxmlformats.org/officeDocument/2006/relationships/hyperlink" Target="https://www.drcedirect.com/all/eca-portal-ui/welcome/GA" TargetMode="External"/><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Milestones-EOG-Resources.aspx" TargetMode="External"/><Relationship Id="rId7" Type="http://schemas.openxmlformats.org/officeDocument/2006/relationships/hyperlink" Target="http://ga.drcedirect.com/" TargetMode="External"/><Relationship Id="rId2" Type="http://schemas.openxmlformats.org/officeDocument/2006/relationships/notesSlide" Target="../notesSlides/notesSlide81.xml"/><Relationship Id="rId1" Type="http://schemas.openxmlformats.org/officeDocument/2006/relationships/slideLayout" Target="../slideLayouts/slideLayout2.xml"/><Relationship Id="rId6" Type="http://schemas.openxmlformats.org/officeDocument/2006/relationships/hyperlink" Target="https://www.gadoe.org/Curriculum-Instruction-and-Assessment/Assessment/Pages/Milestones_Training.aspx" TargetMode="External"/><Relationship Id="rId5" Type="http://schemas.openxmlformats.org/officeDocument/2006/relationships/hyperlink" Target="https://www.gadoe.org/Curriculum-Instruction-and-Assessment/Assessment/Pages/Georgia-Milestones-Presentations.aspx" TargetMode="External"/><Relationship Id="rId4" Type="http://schemas.openxmlformats.org/officeDocument/2006/relationships/hyperlink" Target="https://www.gadoe.org/Curriculum-Instruction-and-Assessment/Assessment/Pages/Georgia-Milestones-EOC-Resources.aspx"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hyperlink" Target="https://nces.ed.gov/nationsreportcard/" TargetMode="External"/><Relationship Id="rId2" Type="http://schemas.openxmlformats.org/officeDocument/2006/relationships/notesSlide" Target="../notesSlides/notesSlide91.xml"/><Relationship Id="rId1" Type="http://schemas.openxmlformats.org/officeDocument/2006/relationships/slideLayout" Target="../slideLayouts/slideLayout2.xml"/><Relationship Id="rId6" Type="http://schemas.openxmlformats.org/officeDocument/2006/relationships/hyperlink" Target="https://nces.ed.gov/timss/" TargetMode="External"/><Relationship Id="rId5" Type="http://schemas.openxmlformats.org/officeDocument/2006/relationships/hyperlink" Target="https://nces.ed.gov/nationsreportcard/nqt/" TargetMode="External"/><Relationship Id="rId4" Type="http://schemas.openxmlformats.org/officeDocument/2006/relationships/hyperlink" Target="https://nces.ed.gov/nationsreportcard/naepdata/"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2.xml"/><Relationship Id="rId1" Type="http://schemas.openxmlformats.org/officeDocument/2006/relationships/slideLayout" Target="../slideLayouts/slideLayout4.xml"/><Relationship Id="rId4" Type="http://schemas.openxmlformats.org/officeDocument/2006/relationships/image" Target="../media/image39.png"/></Relationships>
</file>

<file path=ppt/slides/_rels/slide9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keenville.gadoe.org/" TargetMode="Externa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www.gadoe.org/Curriculum-Instruction-and-Assessment/Assessment/Pages/GeorgiaFIP.aspx" TargetMode="Externa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99.xml.rels><?xml version="1.0" encoding="UTF-8" standalone="yes"?>
<Relationships xmlns="http://schemas.openxmlformats.org/package/2006/relationships"><Relationship Id="rId3" Type="http://schemas.openxmlformats.org/officeDocument/2006/relationships/hyperlink" Target="https://wbte.drcedirect.com/WIDA/portals/wida" TargetMode="External"/><Relationship Id="rId7" Type="http://schemas.openxmlformats.org/officeDocument/2006/relationships/image" Target="../media/image38.png"/><Relationship Id="rId2" Type="http://schemas.openxmlformats.org/officeDocument/2006/relationships/notesSlide" Target="../notesSlides/notesSlide99.xml"/><Relationship Id="rId1" Type="http://schemas.openxmlformats.org/officeDocument/2006/relationships/slideLayout" Target="../slideLayouts/slideLayout2.xml"/><Relationship Id="rId6" Type="http://schemas.openxmlformats.org/officeDocument/2006/relationships/hyperlink" Target="http://sldstrn.gadoe.org/SLDSDemoWeb/" TargetMode="External"/><Relationship Id="rId5" Type="http://schemas.openxmlformats.org/officeDocument/2006/relationships/hyperlink" Target="http://www.gaexperienceonline.com/" TargetMode="External"/><Relationship Id="rId4" Type="http://schemas.openxmlformats.org/officeDocument/2006/relationships/hyperlink" Target="https://www.gadoe.org/Curriculum-Instruction-and-Assessment/Assessment/Pages/GAA-2.0-Sample-Task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63B3-815B-490F-8ED1-22B89E87BE44}"/>
              </a:ext>
            </a:extLst>
          </p:cNvPr>
          <p:cNvSpPr>
            <a:spLocks noGrp="1"/>
          </p:cNvSpPr>
          <p:nvPr>
            <p:ph type="ctrTitle"/>
          </p:nvPr>
        </p:nvSpPr>
        <p:spPr/>
        <p:txBody>
          <a:bodyPr>
            <a:noAutofit/>
          </a:bodyPr>
          <a:lstStyle/>
          <a:p>
            <a:r>
              <a:rPr lang="en-US" sz="4400"/>
              <a:t>Overview of Georgia’s </a:t>
            </a:r>
            <a:br>
              <a:rPr lang="en-US" sz="4400"/>
            </a:br>
            <a:r>
              <a:rPr lang="en-US" sz="4400"/>
              <a:t>K-12 Student Assessment Program</a:t>
            </a:r>
          </a:p>
        </p:txBody>
      </p:sp>
      <p:sp>
        <p:nvSpPr>
          <p:cNvPr id="3" name="Subtitle 2">
            <a:extLst>
              <a:ext uri="{FF2B5EF4-FFF2-40B4-BE49-F238E27FC236}">
                <a16:creationId xmlns:a16="http://schemas.microsoft.com/office/drawing/2014/main" id="{593F2247-7214-4CAA-A70E-BC77390D86C1}"/>
              </a:ext>
            </a:extLst>
          </p:cNvPr>
          <p:cNvSpPr>
            <a:spLocks noGrp="1"/>
          </p:cNvSpPr>
          <p:nvPr>
            <p:ph type="subTitle" idx="1"/>
          </p:nvPr>
        </p:nvSpPr>
        <p:spPr>
          <a:xfrm>
            <a:off x="1143000" y="3602037"/>
            <a:ext cx="6858000" cy="2133599"/>
          </a:xfrm>
        </p:spPr>
        <p:txBody>
          <a:bodyPr>
            <a:noAutofit/>
          </a:bodyPr>
          <a:lstStyle/>
          <a:p>
            <a:r>
              <a:rPr lang="en-US" sz="3200">
                <a:solidFill>
                  <a:srgbClr val="50902D"/>
                </a:solidFill>
              </a:rPr>
              <a:t>State Charter School Commission Presentation</a:t>
            </a:r>
          </a:p>
          <a:p>
            <a:r>
              <a:rPr lang="en-US" sz="3200">
                <a:solidFill>
                  <a:srgbClr val="50902D"/>
                </a:solidFill>
              </a:rPr>
              <a:t>January 17, 2019</a:t>
            </a:r>
          </a:p>
          <a:p>
            <a:r>
              <a:rPr lang="en-US" sz="3200">
                <a:solidFill>
                  <a:srgbClr val="50902D"/>
                </a:solidFill>
              </a:rPr>
              <a:t>9 a.m. – 12 p.m.</a:t>
            </a:r>
          </a:p>
        </p:txBody>
      </p:sp>
      <p:sp>
        <p:nvSpPr>
          <p:cNvPr id="5" name="Slide Number Placeholder 4">
            <a:extLst>
              <a:ext uri="{FF2B5EF4-FFF2-40B4-BE49-F238E27FC236}">
                <a16:creationId xmlns:a16="http://schemas.microsoft.com/office/drawing/2014/main" id="{580CB313-A974-4739-8469-BB023612C18A}"/>
              </a:ext>
            </a:extLst>
          </p:cNvPr>
          <p:cNvSpPr>
            <a:spLocks noGrp="1"/>
          </p:cNvSpPr>
          <p:nvPr>
            <p:ph type="sldNum" sz="quarter" idx="4"/>
          </p:nvPr>
        </p:nvSpPr>
        <p:spPr/>
        <p:txBody>
          <a:bodyPr/>
          <a:lstStyle/>
          <a:p>
            <a:fld id="{B63E4CEF-BB1E-48C7-AE93-F39F6AA99AD7}" type="slidenum">
              <a:rPr lang="en-US" smtClean="0"/>
              <a:pPr/>
              <a:t>1</a:t>
            </a:fld>
            <a:endParaRPr lang="en-US"/>
          </a:p>
        </p:txBody>
      </p:sp>
      <p:sp>
        <p:nvSpPr>
          <p:cNvPr id="8" name="Date Placeholder 7">
            <a:extLst>
              <a:ext uri="{FF2B5EF4-FFF2-40B4-BE49-F238E27FC236}">
                <a16:creationId xmlns:a16="http://schemas.microsoft.com/office/drawing/2014/main" id="{42324563-5CE9-452B-A325-808C0BFE83F5}"/>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986304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DEF59-A214-4737-A482-D5D5A6ED53BE}"/>
              </a:ext>
            </a:extLst>
          </p:cNvPr>
          <p:cNvSpPr>
            <a:spLocks noGrp="1"/>
          </p:cNvSpPr>
          <p:nvPr>
            <p:ph type="title"/>
          </p:nvPr>
        </p:nvSpPr>
        <p:spPr/>
        <p:txBody>
          <a:bodyPr>
            <a:normAutofit fontScale="90000"/>
          </a:bodyPr>
          <a:lstStyle/>
          <a:p>
            <a:r>
              <a:rPr lang="en-US"/>
              <a:t>Expense Reimbursement for Educator Meetings</a:t>
            </a:r>
          </a:p>
        </p:txBody>
      </p:sp>
      <p:sp>
        <p:nvSpPr>
          <p:cNvPr id="3" name="Content Placeholder 2">
            <a:extLst>
              <a:ext uri="{FF2B5EF4-FFF2-40B4-BE49-F238E27FC236}">
                <a16:creationId xmlns:a16="http://schemas.microsoft.com/office/drawing/2014/main" id="{03331396-CB16-4C70-9EE0-B94CF9757849}"/>
              </a:ext>
            </a:extLst>
          </p:cNvPr>
          <p:cNvSpPr>
            <a:spLocks noGrp="1"/>
          </p:cNvSpPr>
          <p:nvPr>
            <p:ph idx="1"/>
          </p:nvPr>
        </p:nvSpPr>
        <p:spPr>
          <a:xfrm>
            <a:off x="628650" y="1825625"/>
            <a:ext cx="8021574" cy="4351338"/>
          </a:xfrm>
        </p:spPr>
        <p:txBody>
          <a:bodyPr>
            <a:normAutofit fontScale="92500" lnSpcReduction="10000"/>
          </a:bodyPr>
          <a:lstStyle/>
          <a:p>
            <a:r>
              <a:rPr lang="en-US" sz="2400"/>
              <a:t>Expenses paid directly (by testing contractor)</a:t>
            </a:r>
          </a:p>
          <a:p>
            <a:pPr lvl="1"/>
            <a:r>
              <a:rPr lang="en-US" sz="1800"/>
              <a:t>Hotel accommodations (participants 50+ miles from the meeting location)</a:t>
            </a:r>
          </a:p>
          <a:p>
            <a:pPr lvl="1"/>
            <a:r>
              <a:rPr lang="en-US" sz="1800"/>
              <a:t>Parking, if applicable</a:t>
            </a:r>
          </a:p>
          <a:p>
            <a:pPr lvl="1"/>
            <a:r>
              <a:rPr lang="en-US" sz="1800"/>
              <a:t>Breakfast, lunch, and snacks are provided at the meeting</a:t>
            </a:r>
          </a:p>
          <a:p>
            <a:r>
              <a:rPr lang="en-US" sz="2400"/>
              <a:t>Expenses reimbursed to participant (from testing contractor) </a:t>
            </a:r>
          </a:p>
          <a:p>
            <a:pPr lvl="1"/>
            <a:r>
              <a:rPr lang="en-US" sz="1800"/>
              <a:t>Dinner (reimbursed at current state rate) for those staying overnight</a:t>
            </a:r>
          </a:p>
          <a:p>
            <a:pPr lvl="1"/>
            <a:r>
              <a:rPr lang="en-US" sz="1800"/>
              <a:t>Mileage (reimbursed at current state rate)</a:t>
            </a:r>
          </a:p>
          <a:p>
            <a:r>
              <a:rPr lang="en-US" sz="2400"/>
              <a:t>Expenses reimbursed to school or district (from testing contractor)</a:t>
            </a:r>
          </a:p>
          <a:p>
            <a:pPr lvl="1"/>
            <a:r>
              <a:rPr lang="en-US" sz="1800"/>
              <a:t>Substitute teacher expense, if applicable</a:t>
            </a:r>
          </a:p>
          <a:p>
            <a:pPr lvl="2"/>
            <a:r>
              <a:rPr lang="en-US" sz="1600"/>
              <a:t>Participants are provided a reimbursement form to return to their school/district. </a:t>
            </a:r>
          </a:p>
          <a:p>
            <a:r>
              <a:rPr lang="en-US" sz="2400"/>
              <a:t>Participants are paid an honorarium if a meeting occurs during off-contract time (e.g. spring break, summer break, etc.)</a:t>
            </a:r>
          </a:p>
          <a:p>
            <a:pPr lvl="1"/>
            <a:r>
              <a:rPr lang="en-US" sz="1800"/>
              <a:t>Typically $125 per day</a:t>
            </a:r>
          </a:p>
          <a:p>
            <a:pPr lvl="1"/>
            <a:r>
              <a:rPr lang="en-US" sz="1800"/>
              <a:t>In lieu of substitute reimbursement</a:t>
            </a:r>
          </a:p>
        </p:txBody>
      </p:sp>
      <p:sp>
        <p:nvSpPr>
          <p:cNvPr id="4" name="Date Placeholder 3">
            <a:extLst>
              <a:ext uri="{FF2B5EF4-FFF2-40B4-BE49-F238E27FC236}">
                <a16:creationId xmlns:a16="http://schemas.microsoft.com/office/drawing/2014/main" id="{3BB898D8-69A6-438F-B9F6-CDA235FAB7BC}"/>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5CC6AE93-9ABF-49B2-96F4-C0FC391956B8}"/>
              </a:ext>
            </a:extLst>
          </p:cNvPr>
          <p:cNvSpPr>
            <a:spLocks noGrp="1"/>
          </p:cNvSpPr>
          <p:nvPr>
            <p:ph type="sldNum" sz="quarter" idx="4"/>
          </p:nvPr>
        </p:nvSpPr>
        <p:spPr/>
        <p:txBody>
          <a:bodyPr/>
          <a:lstStyle/>
          <a:p>
            <a:fld id="{B63E4CEF-BB1E-48C7-AE93-F39F6AA99AD7}" type="slidenum">
              <a:rPr lang="en-US" smtClean="0"/>
              <a:pPr/>
              <a:t>10</a:t>
            </a:fld>
            <a:endParaRPr lang="en-US"/>
          </a:p>
        </p:txBody>
      </p:sp>
    </p:spTree>
    <p:extLst>
      <p:ext uri="{BB962C8B-B14F-4D97-AF65-F5344CB8AC3E}">
        <p14:creationId xmlns:p14="http://schemas.microsoft.com/office/powerpoint/2010/main" val="3119678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3AE42E-2131-44D4-B55C-6EEE8133426C}"/>
              </a:ext>
            </a:extLst>
          </p:cNvPr>
          <p:cNvSpPr>
            <a:spLocks noGrp="1"/>
          </p:cNvSpPr>
          <p:nvPr>
            <p:ph type="title"/>
          </p:nvPr>
        </p:nvSpPr>
        <p:spPr/>
        <p:txBody>
          <a:bodyPr/>
          <a:lstStyle/>
          <a:p>
            <a:r>
              <a:rPr lang="en-US"/>
              <a:t>Accountability</a:t>
            </a:r>
          </a:p>
        </p:txBody>
      </p:sp>
      <p:sp>
        <p:nvSpPr>
          <p:cNvPr id="2" name="Text Placeholder 1">
            <a:extLst>
              <a:ext uri="{FF2B5EF4-FFF2-40B4-BE49-F238E27FC236}">
                <a16:creationId xmlns:a16="http://schemas.microsoft.com/office/drawing/2014/main" id="{617D6726-26B0-45AC-9765-182B3BADD8FE}"/>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933A7669-CB79-4062-A33D-FDC44D9F3382}"/>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267E6BBB-C70D-44CE-9B78-84F66BA60061}"/>
              </a:ext>
            </a:extLst>
          </p:cNvPr>
          <p:cNvSpPr>
            <a:spLocks noGrp="1"/>
          </p:cNvSpPr>
          <p:nvPr>
            <p:ph type="sldNum" sz="quarter" idx="4"/>
          </p:nvPr>
        </p:nvSpPr>
        <p:spPr/>
        <p:txBody>
          <a:bodyPr/>
          <a:lstStyle/>
          <a:p>
            <a:fld id="{B63E4CEF-BB1E-48C7-AE93-F39F6AA99AD7}" type="slidenum">
              <a:rPr lang="en-US" smtClean="0"/>
              <a:pPr/>
              <a:t>100</a:t>
            </a:fld>
            <a:endParaRPr lang="en-US"/>
          </a:p>
        </p:txBody>
      </p:sp>
    </p:spTree>
    <p:extLst>
      <p:ext uri="{BB962C8B-B14F-4D97-AF65-F5344CB8AC3E}">
        <p14:creationId xmlns:p14="http://schemas.microsoft.com/office/powerpoint/2010/main" val="2904321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DCF9F-B4F7-4A64-AB15-875074FF2139}"/>
              </a:ext>
            </a:extLst>
          </p:cNvPr>
          <p:cNvSpPr>
            <a:spLocks noGrp="1"/>
          </p:cNvSpPr>
          <p:nvPr>
            <p:ph type="title"/>
          </p:nvPr>
        </p:nvSpPr>
        <p:spPr/>
        <p:txBody>
          <a:bodyPr/>
          <a:lstStyle/>
          <a:p>
            <a:r>
              <a:rPr lang="en-US"/>
              <a:t>2018 CCRPI Resources</a:t>
            </a:r>
          </a:p>
        </p:txBody>
      </p:sp>
      <p:sp>
        <p:nvSpPr>
          <p:cNvPr id="3" name="Content Placeholder 2">
            <a:extLst>
              <a:ext uri="{FF2B5EF4-FFF2-40B4-BE49-F238E27FC236}">
                <a16:creationId xmlns:a16="http://schemas.microsoft.com/office/drawing/2014/main" id="{3C450A47-1624-4F17-92B4-F0BE83EFB1DD}"/>
              </a:ext>
            </a:extLst>
          </p:cNvPr>
          <p:cNvSpPr>
            <a:spLocks noGrp="1"/>
          </p:cNvSpPr>
          <p:nvPr>
            <p:ph idx="1"/>
          </p:nvPr>
        </p:nvSpPr>
        <p:spPr/>
        <p:txBody>
          <a:bodyPr>
            <a:normAutofit/>
          </a:bodyPr>
          <a:lstStyle/>
          <a:p>
            <a:r>
              <a:rPr lang="en-US">
                <a:hlinkClick r:id="rId3"/>
              </a:rPr>
              <a:t>CCRPI Overview Video</a:t>
            </a:r>
            <a:endParaRPr lang="en-US"/>
          </a:p>
          <a:p>
            <a:r>
              <a:rPr lang="en-US">
                <a:hlinkClick r:id="rId4"/>
              </a:rPr>
              <a:t>Navigating the CCRPI Report Tutorial</a:t>
            </a:r>
            <a:r>
              <a:rPr lang="en-US"/>
              <a:t> </a:t>
            </a:r>
            <a:r>
              <a:rPr lang="en-US" sz="2200"/>
              <a:t>(video)</a:t>
            </a:r>
            <a:endParaRPr lang="en-US"/>
          </a:p>
          <a:p>
            <a:r>
              <a:rPr lang="en-US">
                <a:hlinkClick r:id="rId5"/>
              </a:rPr>
              <a:t>Family Guide to CCRPI</a:t>
            </a:r>
            <a:r>
              <a:rPr lang="en-US"/>
              <a:t> </a:t>
            </a:r>
            <a:r>
              <a:rPr lang="en-US" sz="2200"/>
              <a:t>(Spanish version coming soon)</a:t>
            </a:r>
            <a:endParaRPr lang="en-US"/>
          </a:p>
          <a:p>
            <a:r>
              <a:rPr lang="en-US">
                <a:hlinkClick r:id="rId6"/>
              </a:rPr>
              <a:t>Principal Guide to CCRPI</a:t>
            </a:r>
            <a:endParaRPr lang="en-US"/>
          </a:p>
          <a:p>
            <a:r>
              <a:rPr lang="en-US">
                <a:hlinkClick r:id="rId7"/>
              </a:rPr>
              <a:t>2018 CCRPI Calculator Updated 11.15.18</a:t>
            </a:r>
            <a:endParaRPr lang="en-US"/>
          </a:p>
          <a:p>
            <a:r>
              <a:rPr lang="en-US">
                <a:hlinkClick r:id="rId8"/>
              </a:rPr>
              <a:t>CCRPI Report User Feedback Survey</a:t>
            </a:r>
            <a:endParaRPr lang="en-US"/>
          </a:p>
          <a:p>
            <a:r>
              <a:rPr lang="en-US"/>
              <a:t>2018 CCRPI Data Files – </a:t>
            </a:r>
            <a:r>
              <a:rPr lang="en-US">
                <a:hlinkClick r:id="rId9"/>
              </a:rPr>
              <a:t>www.gadoe.org/CCRPI</a:t>
            </a:r>
            <a:endParaRPr lang="en-US"/>
          </a:p>
        </p:txBody>
      </p:sp>
      <p:sp>
        <p:nvSpPr>
          <p:cNvPr id="5" name="Slide Number Placeholder 4">
            <a:extLst>
              <a:ext uri="{FF2B5EF4-FFF2-40B4-BE49-F238E27FC236}">
                <a16:creationId xmlns:a16="http://schemas.microsoft.com/office/drawing/2014/main" id="{C8EDABC1-4DE0-45FC-9995-C24F4DB0673B}"/>
              </a:ext>
            </a:extLst>
          </p:cNvPr>
          <p:cNvSpPr>
            <a:spLocks noGrp="1"/>
          </p:cNvSpPr>
          <p:nvPr>
            <p:ph type="sldNum" sz="quarter" idx="4"/>
          </p:nvPr>
        </p:nvSpPr>
        <p:spPr/>
        <p:txBody>
          <a:bodyPr/>
          <a:lstStyle/>
          <a:p>
            <a:fld id="{B63E4CEF-BB1E-48C7-AE93-F39F6AA99AD7}" type="slidenum">
              <a:rPr lang="en-US" smtClean="0"/>
              <a:pPr/>
              <a:t>101</a:t>
            </a:fld>
            <a:endParaRPr lang="en-US"/>
          </a:p>
        </p:txBody>
      </p:sp>
      <p:sp>
        <p:nvSpPr>
          <p:cNvPr id="4" name="Explosion: 14 Points 3">
            <a:extLst>
              <a:ext uri="{FF2B5EF4-FFF2-40B4-BE49-F238E27FC236}">
                <a16:creationId xmlns:a16="http://schemas.microsoft.com/office/drawing/2014/main" id="{41FB9A80-55F3-4074-B41B-27573866A7E3}"/>
              </a:ext>
            </a:extLst>
          </p:cNvPr>
          <p:cNvSpPr/>
          <p:nvPr/>
        </p:nvSpPr>
        <p:spPr>
          <a:xfrm>
            <a:off x="6361075" y="4178594"/>
            <a:ext cx="900962" cy="765544"/>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46330CB-170A-432C-A5C0-35AA43169461}"/>
              </a:ext>
            </a:extLst>
          </p:cNvPr>
          <p:cNvSpPr txBox="1"/>
          <p:nvPr/>
        </p:nvSpPr>
        <p:spPr>
          <a:xfrm>
            <a:off x="6518569" y="4376700"/>
            <a:ext cx="804087" cy="369332"/>
          </a:xfrm>
          <a:prstGeom prst="rect">
            <a:avLst/>
          </a:prstGeom>
          <a:noFill/>
        </p:spPr>
        <p:txBody>
          <a:bodyPr wrap="square" rtlCol="0">
            <a:spAutoFit/>
          </a:bodyPr>
          <a:lstStyle/>
          <a:p>
            <a:r>
              <a:rPr lang="en-US">
                <a:solidFill>
                  <a:srgbClr val="FF0000"/>
                </a:solidFill>
              </a:rPr>
              <a:t>New</a:t>
            </a:r>
          </a:p>
        </p:txBody>
      </p:sp>
      <p:sp>
        <p:nvSpPr>
          <p:cNvPr id="7" name="Date Placeholder 6">
            <a:extLst>
              <a:ext uri="{FF2B5EF4-FFF2-40B4-BE49-F238E27FC236}">
                <a16:creationId xmlns:a16="http://schemas.microsoft.com/office/drawing/2014/main" id="{B78AE322-BC80-4FC1-A602-2D0CBB3FA367}"/>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860154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B34A-7C94-4390-BC6A-D951B180C6C6}"/>
              </a:ext>
            </a:extLst>
          </p:cNvPr>
          <p:cNvSpPr>
            <a:spLocks noGrp="1"/>
          </p:cNvSpPr>
          <p:nvPr>
            <p:ph type="title"/>
          </p:nvPr>
        </p:nvSpPr>
        <p:spPr>
          <a:xfrm>
            <a:off x="603983" y="334016"/>
            <a:ext cx="6316630" cy="1325563"/>
          </a:xfrm>
        </p:spPr>
        <p:txBody>
          <a:bodyPr/>
          <a:lstStyle/>
          <a:p>
            <a:r>
              <a:rPr lang="en-US"/>
              <a:t>New Resources for 2019</a:t>
            </a:r>
          </a:p>
        </p:txBody>
      </p:sp>
      <p:sp>
        <p:nvSpPr>
          <p:cNvPr id="3" name="Content Placeholder 2">
            <a:extLst>
              <a:ext uri="{FF2B5EF4-FFF2-40B4-BE49-F238E27FC236}">
                <a16:creationId xmlns:a16="http://schemas.microsoft.com/office/drawing/2014/main" id="{C59342F0-2416-4601-A490-54E64B68B796}"/>
              </a:ext>
            </a:extLst>
          </p:cNvPr>
          <p:cNvSpPr>
            <a:spLocks noGrp="1"/>
          </p:cNvSpPr>
          <p:nvPr>
            <p:ph idx="1"/>
          </p:nvPr>
        </p:nvSpPr>
        <p:spPr>
          <a:xfrm>
            <a:off x="628650" y="1825625"/>
            <a:ext cx="7886700" cy="4351338"/>
          </a:xfrm>
        </p:spPr>
        <p:txBody>
          <a:bodyPr/>
          <a:lstStyle/>
          <a:p>
            <a:r>
              <a:rPr lang="en-US">
                <a:hlinkClick r:id="rId3"/>
              </a:rPr>
              <a:t>2019 Beyond the Core Course Guidance 11.13.18</a:t>
            </a:r>
            <a:endParaRPr lang="en-US"/>
          </a:p>
          <a:p>
            <a:r>
              <a:rPr lang="en-US" i="1"/>
              <a:t>Tentative</a:t>
            </a:r>
            <a:r>
              <a:rPr lang="en-US"/>
              <a:t> 2019 CCRPI Calendar</a:t>
            </a:r>
          </a:p>
          <a:p>
            <a:endParaRPr lang="en-US"/>
          </a:p>
        </p:txBody>
      </p:sp>
      <p:sp>
        <p:nvSpPr>
          <p:cNvPr id="5" name="Slide Number Placeholder 4">
            <a:extLst>
              <a:ext uri="{FF2B5EF4-FFF2-40B4-BE49-F238E27FC236}">
                <a16:creationId xmlns:a16="http://schemas.microsoft.com/office/drawing/2014/main" id="{668D750F-1A75-4708-BF42-2B673541782C}"/>
              </a:ext>
            </a:extLst>
          </p:cNvPr>
          <p:cNvSpPr>
            <a:spLocks noGrp="1"/>
          </p:cNvSpPr>
          <p:nvPr>
            <p:ph type="sldNum" sz="quarter" idx="4"/>
          </p:nvPr>
        </p:nvSpPr>
        <p:spPr>
          <a:xfrm>
            <a:off x="6457950" y="6356351"/>
            <a:ext cx="2057400" cy="365125"/>
          </a:xfrm>
        </p:spPr>
        <p:txBody>
          <a:bodyPr/>
          <a:lstStyle/>
          <a:p>
            <a:fld id="{B63E4CEF-BB1E-48C7-AE93-F39F6AA99AD7}" type="slidenum">
              <a:rPr lang="en-US" smtClean="0"/>
              <a:pPr/>
              <a:t>102</a:t>
            </a:fld>
            <a:endParaRPr lang="en-US"/>
          </a:p>
        </p:txBody>
      </p:sp>
      <p:graphicFrame>
        <p:nvGraphicFramePr>
          <p:cNvPr id="7" name="Table 6">
            <a:extLst>
              <a:ext uri="{FF2B5EF4-FFF2-40B4-BE49-F238E27FC236}">
                <a16:creationId xmlns:a16="http://schemas.microsoft.com/office/drawing/2014/main" id="{DE6DA45B-7ACF-48D4-8B5E-89B4365CEECE}"/>
              </a:ext>
            </a:extLst>
          </p:cNvPr>
          <p:cNvGraphicFramePr>
            <a:graphicFrameLocks noGrp="1"/>
          </p:cNvGraphicFramePr>
          <p:nvPr>
            <p:extLst/>
          </p:nvPr>
        </p:nvGraphicFramePr>
        <p:xfrm>
          <a:off x="628649" y="2804720"/>
          <a:ext cx="8045567" cy="3352800"/>
        </p:xfrm>
        <a:graphic>
          <a:graphicData uri="http://schemas.openxmlformats.org/drawingml/2006/table">
            <a:tbl>
              <a:tblPr firstRow="1" bandRow="1">
                <a:tableStyleId>{93296810-A885-4BE3-A3E7-6D5BEEA58F35}</a:tableStyleId>
              </a:tblPr>
              <a:tblGrid>
                <a:gridCol w="3132754">
                  <a:extLst>
                    <a:ext uri="{9D8B030D-6E8A-4147-A177-3AD203B41FA5}">
                      <a16:colId xmlns:a16="http://schemas.microsoft.com/office/drawing/2014/main" val="810653888"/>
                    </a:ext>
                  </a:extLst>
                </a:gridCol>
                <a:gridCol w="2396116">
                  <a:extLst>
                    <a:ext uri="{9D8B030D-6E8A-4147-A177-3AD203B41FA5}">
                      <a16:colId xmlns:a16="http://schemas.microsoft.com/office/drawing/2014/main" val="4190237506"/>
                    </a:ext>
                  </a:extLst>
                </a:gridCol>
                <a:gridCol w="2516697">
                  <a:extLst>
                    <a:ext uri="{9D8B030D-6E8A-4147-A177-3AD203B41FA5}">
                      <a16:colId xmlns:a16="http://schemas.microsoft.com/office/drawing/2014/main" val="2958493699"/>
                    </a:ext>
                  </a:extLst>
                </a:gridCol>
              </a:tblGrid>
              <a:tr h="146913">
                <a:tc>
                  <a:txBody>
                    <a:bodyPr/>
                    <a:lstStyle/>
                    <a:p>
                      <a:r>
                        <a:rPr lang="en-US" sz="1400"/>
                        <a:t>Activity</a:t>
                      </a:r>
                    </a:p>
                  </a:txBody>
                  <a:tcPr/>
                </a:tc>
                <a:tc>
                  <a:txBody>
                    <a:bodyPr/>
                    <a:lstStyle/>
                    <a:p>
                      <a:r>
                        <a:rPr lang="en-US" sz="1400"/>
                        <a:t>Start</a:t>
                      </a:r>
                    </a:p>
                  </a:txBody>
                  <a:tcPr/>
                </a:tc>
                <a:tc>
                  <a:txBody>
                    <a:bodyPr/>
                    <a:lstStyle/>
                    <a:p>
                      <a:r>
                        <a:rPr lang="en-US" sz="1400"/>
                        <a:t>End </a:t>
                      </a:r>
                    </a:p>
                  </a:txBody>
                  <a:tcPr/>
                </a:tc>
                <a:extLst>
                  <a:ext uri="{0D108BD9-81ED-4DB2-BD59-A6C34878D82A}">
                    <a16:rowId xmlns:a16="http://schemas.microsoft.com/office/drawing/2014/main" val="4117969667"/>
                  </a:ext>
                </a:extLst>
              </a:tr>
              <a:tr h="298998">
                <a:tc>
                  <a:txBody>
                    <a:bodyPr/>
                    <a:lstStyle/>
                    <a:p>
                      <a:r>
                        <a:rPr lang="en-US" sz="1400"/>
                        <a:t>GAA Participation Application*</a:t>
                      </a:r>
                    </a:p>
                  </a:txBody>
                  <a:tcPr/>
                </a:tc>
                <a:tc>
                  <a:txBody>
                    <a:bodyPr/>
                    <a:lstStyle/>
                    <a:p>
                      <a:r>
                        <a:rPr lang="en-US" sz="1400"/>
                        <a:t>December, 2018</a:t>
                      </a:r>
                    </a:p>
                  </a:txBody>
                  <a:tcPr/>
                </a:tc>
                <a:tc>
                  <a:txBody>
                    <a:bodyPr/>
                    <a:lstStyle/>
                    <a:p>
                      <a:r>
                        <a:rPr lang="en-US" sz="1400"/>
                        <a:t>January, 2019</a:t>
                      </a:r>
                    </a:p>
                  </a:txBody>
                  <a:tcPr/>
                </a:tc>
                <a:extLst>
                  <a:ext uri="{0D108BD9-81ED-4DB2-BD59-A6C34878D82A}">
                    <a16:rowId xmlns:a16="http://schemas.microsoft.com/office/drawing/2014/main" val="3936274509"/>
                  </a:ext>
                </a:extLst>
              </a:tr>
              <a:tr h="298998">
                <a:tc>
                  <a:txBody>
                    <a:bodyPr/>
                    <a:lstStyle/>
                    <a:p>
                      <a:r>
                        <a:rPr lang="en-US" sz="1400"/>
                        <a:t>Assessment Matching I </a:t>
                      </a:r>
                    </a:p>
                  </a:txBody>
                  <a:tcPr/>
                </a:tc>
                <a:tc>
                  <a:txBody>
                    <a:bodyPr/>
                    <a:lstStyle/>
                    <a:p>
                      <a:r>
                        <a:rPr lang="en-US" sz="1400"/>
                        <a:t>February</a:t>
                      </a:r>
                    </a:p>
                  </a:txBody>
                  <a:tcPr/>
                </a:tc>
                <a:tc>
                  <a:txBody>
                    <a:bodyPr/>
                    <a:lstStyle/>
                    <a:p>
                      <a:r>
                        <a:rPr lang="en-US" sz="1400"/>
                        <a:t>August</a:t>
                      </a:r>
                    </a:p>
                  </a:txBody>
                  <a:tcPr/>
                </a:tc>
                <a:extLst>
                  <a:ext uri="{0D108BD9-81ED-4DB2-BD59-A6C34878D82A}">
                    <a16:rowId xmlns:a16="http://schemas.microsoft.com/office/drawing/2014/main" val="243648236"/>
                  </a:ext>
                </a:extLst>
              </a:tr>
              <a:tr h="298998">
                <a:tc>
                  <a:txBody>
                    <a:bodyPr/>
                    <a:lstStyle/>
                    <a:p>
                      <a:r>
                        <a:rPr lang="en-US" sz="1400"/>
                        <a:t>Live Portal Data</a:t>
                      </a:r>
                    </a:p>
                  </a:txBody>
                  <a:tcPr/>
                </a:tc>
                <a:tc>
                  <a:txBody>
                    <a:bodyPr/>
                    <a:lstStyle/>
                    <a:p>
                      <a:r>
                        <a:rPr lang="en-US" sz="1400"/>
                        <a:t>March/April </a:t>
                      </a:r>
                    </a:p>
                  </a:txBody>
                  <a:tcPr/>
                </a:tc>
                <a:tc>
                  <a:txBody>
                    <a:bodyPr/>
                    <a:lstStyle/>
                    <a:p>
                      <a:r>
                        <a:rPr lang="en-US" sz="1400"/>
                        <a:t>Static when SR and SC close</a:t>
                      </a:r>
                    </a:p>
                  </a:txBody>
                  <a:tcPr/>
                </a:tc>
                <a:extLst>
                  <a:ext uri="{0D108BD9-81ED-4DB2-BD59-A6C34878D82A}">
                    <a16:rowId xmlns:a16="http://schemas.microsoft.com/office/drawing/2014/main" val="3178657417"/>
                  </a:ext>
                </a:extLst>
              </a:tr>
              <a:tr h="298998">
                <a:tc>
                  <a:txBody>
                    <a:bodyPr/>
                    <a:lstStyle/>
                    <a:p>
                      <a:r>
                        <a:rPr lang="en-US" sz="1400"/>
                        <a:t>Student Record and Student Class Close</a:t>
                      </a:r>
                    </a:p>
                  </a:txBody>
                  <a:tcPr/>
                </a:tc>
                <a:tc>
                  <a:txBody>
                    <a:bodyPr/>
                    <a:lstStyle/>
                    <a:p>
                      <a:r>
                        <a:rPr lang="en-US" sz="1400"/>
                        <a:t>Ongoing</a:t>
                      </a:r>
                    </a:p>
                  </a:txBody>
                  <a:tcPr/>
                </a:tc>
                <a:tc>
                  <a:txBody>
                    <a:bodyPr/>
                    <a:lstStyle/>
                    <a:p>
                      <a:r>
                        <a:rPr lang="en-US" sz="1400"/>
                        <a:t>June</a:t>
                      </a:r>
                    </a:p>
                  </a:txBody>
                  <a:tcPr/>
                </a:tc>
                <a:extLst>
                  <a:ext uri="{0D108BD9-81ED-4DB2-BD59-A6C34878D82A}">
                    <a16:rowId xmlns:a16="http://schemas.microsoft.com/office/drawing/2014/main" val="3670261584"/>
                  </a:ext>
                </a:extLst>
              </a:tr>
              <a:tr h="298998">
                <a:tc>
                  <a:txBody>
                    <a:bodyPr/>
                    <a:lstStyle/>
                    <a:p>
                      <a:r>
                        <a:rPr lang="en-US" sz="1400"/>
                        <a:t>Assessment Matching 2</a:t>
                      </a:r>
                    </a:p>
                  </a:txBody>
                  <a:tcPr/>
                </a:tc>
                <a:tc>
                  <a:txBody>
                    <a:bodyPr/>
                    <a:lstStyle/>
                    <a:p>
                      <a:r>
                        <a:rPr lang="en-US" sz="1400"/>
                        <a:t>August</a:t>
                      </a:r>
                    </a:p>
                  </a:txBody>
                  <a:tcPr/>
                </a:tc>
                <a:tc>
                  <a:txBody>
                    <a:bodyPr/>
                    <a:lstStyle/>
                    <a:p>
                      <a:r>
                        <a:rPr lang="en-US" sz="1400"/>
                        <a:t>August</a:t>
                      </a:r>
                    </a:p>
                  </a:txBody>
                  <a:tcPr/>
                </a:tc>
                <a:extLst>
                  <a:ext uri="{0D108BD9-81ED-4DB2-BD59-A6C34878D82A}">
                    <a16:rowId xmlns:a16="http://schemas.microsoft.com/office/drawing/2014/main" val="3761495542"/>
                  </a:ext>
                </a:extLst>
              </a:tr>
              <a:tr h="298998">
                <a:tc>
                  <a:txBody>
                    <a:bodyPr/>
                    <a:lstStyle/>
                    <a:p>
                      <a:r>
                        <a:rPr lang="en-US" sz="1400"/>
                        <a:t>Non-Participation Application</a:t>
                      </a:r>
                    </a:p>
                  </a:txBody>
                  <a:tcPr/>
                </a:tc>
                <a:tc>
                  <a:txBody>
                    <a:bodyPr/>
                    <a:lstStyle/>
                    <a:p>
                      <a:r>
                        <a:rPr lang="en-US" sz="1400"/>
                        <a:t>July</a:t>
                      </a:r>
                    </a:p>
                  </a:txBody>
                  <a:tcPr/>
                </a:tc>
                <a:tc>
                  <a:txBody>
                    <a:bodyPr/>
                    <a:lstStyle/>
                    <a:p>
                      <a:r>
                        <a:rPr lang="en-US" sz="1400"/>
                        <a:t>August</a:t>
                      </a:r>
                    </a:p>
                  </a:txBody>
                  <a:tcPr/>
                </a:tc>
                <a:extLst>
                  <a:ext uri="{0D108BD9-81ED-4DB2-BD59-A6C34878D82A}">
                    <a16:rowId xmlns:a16="http://schemas.microsoft.com/office/drawing/2014/main" val="3586703457"/>
                  </a:ext>
                </a:extLst>
              </a:tr>
              <a:tr h="298998">
                <a:tc>
                  <a:txBody>
                    <a:bodyPr/>
                    <a:lstStyle/>
                    <a:p>
                      <a:r>
                        <a:rPr lang="en-US" sz="1400"/>
                        <a:t>Summer Graduate Collection</a:t>
                      </a:r>
                    </a:p>
                  </a:txBody>
                  <a:tcPr/>
                </a:tc>
                <a:tc>
                  <a:txBody>
                    <a:bodyPr/>
                    <a:lstStyle/>
                    <a:p>
                      <a:r>
                        <a:rPr lang="en-US" sz="1400"/>
                        <a:t>Mid June</a:t>
                      </a:r>
                    </a:p>
                  </a:txBody>
                  <a:tcPr/>
                </a:tc>
                <a:tc>
                  <a:txBody>
                    <a:bodyPr/>
                    <a:lstStyle/>
                    <a:p>
                      <a:r>
                        <a:rPr lang="en-US" sz="1400"/>
                        <a:t>Early August</a:t>
                      </a:r>
                    </a:p>
                  </a:txBody>
                  <a:tcPr/>
                </a:tc>
                <a:extLst>
                  <a:ext uri="{0D108BD9-81ED-4DB2-BD59-A6C34878D82A}">
                    <a16:rowId xmlns:a16="http://schemas.microsoft.com/office/drawing/2014/main" val="969590016"/>
                  </a:ext>
                </a:extLst>
              </a:tr>
              <a:tr h="298998">
                <a:tc>
                  <a:txBody>
                    <a:bodyPr/>
                    <a:lstStyle/>
                    <a:p>
                      <a:r>
                        <a:rPr lang="en-US" sz="1400"/>
                        <a:t>Cohort Withdrawal Update</a:t>
                      </a:r>
                    </a:p>
                  </a:txBody>
                  <a:tcPr/>
                </a:tc>
                <a:tc>
                  <a:txBody>
                    <a:bodyPr/>
                    <a:lstStyle/>
                    <a:p>
                      <a:r>
                        <a:rPr lang="en-US" sz="1400"/>
                        <a:t>Mid June</a:t>
                      </a:r>
                    </a:p>
                  </a:txBody>
                  <a:tcPr/>
                </a:tc>
                <a:tc>
                  <a:txBody>
                    <a:bodyPr/>
                    <a:lstStyle/>
                    <a:p>
                      <a:r>
                        <a:rPr lang="en-US" sz="1400"/>
                        <a:t>Early August</a:t>
                      </a:r>
                    </a:p>
                  </a:txBody>
                  <a:tcPr/>
                </a:tc>
                <a:extLst>
                  <a:ext uri="{0D108BD9-81ED-4DB2-BD59-A6C34878D82A}">
                    <a16:rowId xmlns:a16="http://schemas.microsoft.com/office/drawing/2014/main" val="2160455300"/>
                  </a:ext>
                </a:extLst>
              </a:tr>
              <a:tr h="298998">
                <a:tc>
                  <a:txBody>
                    <a:bodyPr/>
                    <a:lstStyle/>
                    <a:p>
                      <a:r>
                        <a:rPr lang="en-US" sz="1400"/>
                        <a:t>Graduation Rate Public Release</a:t>
                      </a:r>
                    </a:p>
                  </a:txBody>
                  <a:tcPr/>
                </a:tc>
                <a:tc>
                  <a:txBody>
                    <a:bodyPr/>
                    <a:lstStyle/>
                    <a:p>
                      <a:r>
                        <a:rPr lang="en-US" sz="140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September</a:t>
                      </a:r>
                    </a:p>
                  </a:txBody>
                  <a:tcPr/>
                </a:tc>
                <a:extLst>
                  <a:ext uri="{0D108BD9-81ED-4DB2-BD59-A6C34878D82A}">
                    <a16:rowId xmlns:a16="http://schemas.microsoft.com/office/drawing/2014/main" val="4005123923"/>
                  </a:ext>
                </a:extLst>
              </a:tr>
              <a:tr h="298998">
                <a:tc>
                  <a:txBody>
                    <a:bodyPr/>
                    <a:lstStyle/>
                    <a:p>
                      <a:r>
                        <a:rPr lang="en-US" sz="1400"/>
                        <a:t>CCRPI Public Release </a:t>
                      </a:r>
                    </a:p>
                  </a:txBody>
                  <a:tcPr/>
                </a:tc>
                <a:tc>
                  <a:txBody>
                    <a:bodyPr/>
                    <a:lstStyle/>
                    <a:p>
                      <a:r>
                        <a:rPr lang="en-US" sz="1400"/>
                        <a:t>-</a:t>
                      </a:r>
                    </a:p>
                  </a:txBody>
                  <a:tcPr/>
                </a:tc>
                <a:tc>
                  <a:txBody>
                    <a:bodyPr/>
                    <a:lstStyle/>
                    <a:p>
                      <a:r>
                        <a:rPr lang="en-US" sz="1400"/>
                        <a:t>Late October</a:t>
                      </a:r>
                    </a:p>
                  </a:txBody>
                  <a:tcPr/>
                </a:tc>
                <a:extLst>
                  <a:ext uri="{0D108BD9-81ED-4DB2-BD59-A6C34878D82A}">
                    <a16:rowId xmlns:a16="http://schemas.microsoft.com/office/drawing/2014/main" val="2925602373"/>
                  </a:ext>
                </a:extLst>
              </a:tr>
            </a:tbl>
          </a:graphicData>
        </a:graphic>
      </p:graphicFrame>
      <p:sp>
        <p:nvSpPr>
          <p:cNvPr id="4" name="Date Placeholder 3">
            <a:extLst>
              <a:ext uri="{FF2B5EF4-FFF2-40B4-BE49-F238E27FC236}">
                <a16:creationId xmlns:a16="http://schemas.microsoft.com/office/drawing/2014/main" id="{6BD70A65-6DD7-4372-8472-E008FD44EA69}"/>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8715095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495B8-7D70-4D02-B431-13E45C88B267}"/>
              </a:ext>
            </a:extLst>
          </p:cNvPr>
          <p:cNvSpPr>
            <a:spLocks noGrp="1"/>
          </p:cNvSpPr>
          <p:nvPr>
            <p:ph type="title"/>
          </p:nvPr>
        </p:nvSpPr>
        <p:spPr/>
        <p:txBody>
          <a:bodyPr/>
          <a:lstStyle/>
          <a:p>
            <a:r>
              <a:rPr lang="en-US" dirty="0"/>
              <a:t>Accountability </a:t>
            </a:r>
            <a:br>
              <a:rPr lang="en-US" dirty="0"/>
            </a:br>
            <a:r>
              <a:rPr lang="en-US" dirty="0"/>
              <a:t>Point of Contact</a:t>
            </a:r>
          </a:p>
        </p:txBody>
      </p:sp>
      <p:sp>
        <p:nvSpPr>
          <p:cNvPr id="3" name="Content Placeholder 2">
            <a:extLst>
              <a:ext uri="{FF2B5EF4-FFF2-40B4-BE49-F238E27FC236}">
                <a16:creationId xmlns:a16="http://schemas.microsoft.com/office/drawing/2014/main" id="{59594E9B-D16B-49E3-AEF7-A9A3403D3F9C}"/>
              </a:ext>
            </a:extLst>
          </p:cNvPr>
          <p:cNvSpPr>
            <a:spLocks noGrp="1"/>
          </p:cNvSpPr>
          <p:nvPr>
            <p:ph idx="1"/>
          </p:nvPr>
        </p:nvSpPr>
        <p:spPr/>
        <p:txBody>
          <a:bodyPr/>
          <a:lstStyle/>
          <a:p>
            <a:r>
              <a:rPr lang="en-US"/>
              <a:t>Named by school superintendent</a:t>
            </a:r>
          </a:p>
          <a:p>
            <a:r>
              <a:rPr lang="en-US"/>
              <a:t>Receives key communications from GaDOE Accountability Team</a:t>
            </a:r>
          </a:p>
          <a:p>
            <a:r>
              <a:rPr lang="en-US"/>
              <a:t>Participates in monthly Lunch and Learn webinars</a:t>
            </a:r>
          </a:p>
          <a:p>
            <a:r>
              <a:rPr lang="en-US"/>
              <a:t>Relays key information to administration at local level</a:t>
            </a:r>
          </a:p>
          <a:p>
            <a:r>
              <a:rPr lang="en-US"/>
              <a:t>Needs district level CCRPI access in the MyGaDOE portal</a:t>
            </a:r>
          </a:p>
        </p:txBody>
      </p:sp>
      <p:sp>
        <p:nvSpPr>
          <p:cNvPr id="5" name="Slide Number Placeholder 4">
            <a:extLst>
              <a:ext uri="{FF2B5EF4-FFF2-40B4-BE49-F238E27FC236}">
                <a16:creationId xmlns:a16="http://schemas.microsoft.com/office/drawing/2014/main" id="{94613D9E-EC87-4A25-A5A0-BFF65C468068}"/>
              </a:ext>
            </a:extLst>
          </p:cNvPr>
          <p:cNvSpPr>
            <a:spLocks noGrp="1"/>
          </p:cNvSpPr>
          <p:nvPr>
            <p:ph type="sldNum" sz="quarter" idx="4"/>
          </p:nvPr>
        </p:nvSpPr>
        <p:spPr/>
        <p:txBody>
          <a:bodyPr/>
          <a:lstStyle/>
          <a:p>
            <a:fld id="{B63E4CEF-BB1E-48C7-AE93-F39F6AA99AD7}" type="slidenum">
              <a:rPr lang="en-US" smtClean="0"/>
              <a:pPr/>
              <a:t>103</a:t>
            </a:fld>
            <a:endParaRPr lang="en-US"/>
          </a:p>
        </p:txBody>
      </p:sp>
      <p:sp>
        <p:nvSpPr>
          <p:cNvPr id="4" name="Date Placeholder 3">
            <a:extLst>
              <a:ext uri="{FF2B5EF4-FFF2-40B4-BE49-F238E27FC236}">
                <a16:creationId xmlns:a16="http://schemas.microsoft.com/office/drawing/2014/main" id="{28957F11-6B3A-4ED4-9B6B-AAD23449628D}"/>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4907513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231548-8944-48CF-B80A-F5226C04E040}"/>
              </a:ext>
            </a:extLst>
          </p:cNvPr>
          <p:cNvSpPr/>
          <p:nvPr/>
        </p:nvSpPr>
        <p:spPr>
          <a:xfrm>
            <a:off x="0" y="6071191"/>
            <a:ext cx="9144000" cy="741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9E16C52-0601-4143-A49C-A54D4F182152}"/>
              </a:ext>
            </a:extLst>
          </p:cNvPr>
          <p:cNvSpPr/>
          <p:nvPr/>
        </p:nvSpPr>
        <p:spPr>
          <a:xfrm>
            <a:off x="7293936" y="1350341"/>
            <a:ext cx="1743740" cy="5528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45EA535-C7C9-4F7D-9641-79D760B3738B}"/>
              </a:ext>
            </a:extLst>
          </p:cNvPr>
          <p:cNvSpPr>
            <a:spLocks noGrp="1"/>
          </p:cNvSpPr>
          <p:nvPr>
            <p:ph type="title"/>
          </p:nvPr>
        </p:nvSpPr>
        <p:spPr>
          <a:xfrm>
            <a:off x="603983" y="334017"/>
            <a:ext cx="6316630" cy="947600"/>
          </a:xfrm>
        </p:spPr>
        <p:txBody>
          <a:bodyPr>
            <a:normAutofit fontScale="90000"/>
          </a:bodyPr>
          <a:lstStyle/>
          <a:p>
            <a:r>
              <a:rPr lang="en-US"/>
              <a:t>2019 Lunch and Learns</a:t>
            </a:r>
          </a:p>
        </p:txBody>
      </p:sp>
      <p:sp>
        <p:nvSpPr>
          <p:cNvPr id="5" name="Slide Number Placeholder 4">
            <a:extLst>
              <a:ext uri="{FF2B5EF4-FFF2-40B4-BE49-F238E27FC236}">
                <a16:creationId xmlns:a16="http://schemas.microsoft.com/office/drawing/2014/main" id="{1787787B-D433-4B52-852E-9D58D26816DD}"/>
              </a:ext>
            </a:extLst>
          </p:cNvPr>
          <p:cNvSpPr>
            <a:spLocks noGrp="1"/>
          </p:cNvSpPr>
          <p:nvPr>
            <p:ph type="sldNum" sz="quarter" idx="4"/>
          </p:nvPr>
        </p:nvSpPr>
        <p:spPr/>
        <p:txBody>
          <a:bodyPr/>
          <a:lstStyle/>
          <a:p>
            <a:fld id="{B63E4CEF-BB1E-48C7-AE93-F39F6AA99AD7}" type="slidenum">
              <a:rPr lang="en-US" smtClean="0"/>
              <a:pPr/>
              <a:t>104</a:t>
            </a:fld>
            <a:endParaRPr lang="en-US"/>
          </a:p>
        </p:txBody>
      </p:sp>
      <p:sp>
        <p:nvSpPr>
          <p:cNvPr id="7" name="Date Placeholder 6">
            <a:extLst>
              <a:ext uri="{FF2B5EF4-FFF2-40B4-BE49-F238E27FC236}">
                <a16:creationId xmlns:a16="http://schemas.microsoft.com/office/drawing/2014/main" id="{19B1F453-7FD2-41B5-944E-8B6FFB9FA501}"/>
              </a:ext>
            </a:extLst>
          </p:cNvPr>
          <p:cNvSpPr>
            <a:spLocks noGrp="1"/>
          </p:cNvSpPr>
          <p:nvPr>
            <p:ph type="dt" sz="half" idx="2"/>
          </p:nvPr>
        </p:nvSpPr>
        <p:spPr/>
        <p:txBody>
          <a:bodyPr/>
          <a:lstStyle/>
          <a:p>
            <a:r>
              <a:rPr lang="en-US"/>
              <a:t>1/17/2019</a:t>
            </a:r>
          </a:p>
        </p:txBody>
      </p:sp>
      <p:graphicFrame>
        <p:nvGraphicFramePr>
          <p:cNvPr id="6" name="Content Placeholder 5">
            <a:extLst>
              <a:ext uri="{FF2B5EF4-FFF2-40B4-BE49-F238E27FC236}">
                <a16:creationId xmlns:a16="http://schemas.microsoft.com/office/drawing/2014/main" id="{F8EC2488-B3A0-43C4-9005-F3133A212891}"/>
              </a:ext>
            </a:extLst>
          </p:cNvPr>
          <p:cNvGraphicFramePr>
            <a:graphicFrameLocks noGrp="1"/>
          </p:cNvGraphicFramePr>
          <p:nvPr>
            <p:ph idx="1"/>
            <p:extLst>
              <p:ext uri="{D42A27DB-BD31-4B8C-83A1-F6EECF244321}">
                <p14:modId xmlns:p14="http://schemas.microsoft.com/office/powerpoint/2010/main" val="2987232099"/>
              </p:ext>
            </p:extLst>
          </p:nvPr>
        </p:nvGraphicFramePr>
        <p:xfrm>
          <a:off x="300789" y="1361786"/>
          <a:ext cx="8542422" cy="5439860"/>
        </p:xfrm>
        <a:graphic>
          <a:graphicData uri="http://schemas.openxmlformats.org/drawingml/2006/table">
            <a:tbl>
              <a:tblPr firstRow="1" firstCol="1" bandRow="1">
                <a:tableStyleId>{10A1B5D5-9B99-4C35-A422-299274C87663}</a:tableStyleId>
              </a:tblPr>
              <a:tblGrid>
                <a:gridCol w="1844630">
                  <a:extLst>
                    <a:ext uri="{9D8B030D-6E8A-4147-A177-3AD203B41FA5}">
                      <a16:colId xmlns:a16="http://schemas.microsoft.com/office/drawing/2014/main" val="1529310723"/>
                    </a:ext>
                  </a:extLst>
                </a:gridCol>
                <a:gridCol w="1108612">
                  <a:extLst>
                    <a:ext uri="{9D8B030D-6E8A-4147-A177-3AD203B41FA5}">
                      <a16:colId xmlns:a16="http://schemas.microsoft.com/office/drawing/2014/main" val="3420605078"/>
                    </a:ext>
                  </a:extLst>
                </a:gridCol>
                <a:gridCol w="5589180">
                  <a:extLst>
                    <a:ext uri="{9D8B030D-6E8A-4147-A177-3AD203B41FA5}">
                      <a16:colId xmlns:a16="http://schemas.microsoft.com/office/drawing/2014/main" val="1586218470"/>
                    </a:ext>
                  </a:extLst>
                </a:gridCol>
              </a:tblGrid>
              <a:tr h="322296">
                <a:tc>
                  <a:txBody>
                    <a:bodyPr/>
                    <a:lstStyle/>
                    <a:p>
                      <a:pPr marL="0" marR="0" algn="ctr">
                        <a:spcBef>
                          <a:spcPts val="0"/>
                        </a:spcBef>
                        <a:spcAft>
                          <a:spcPts val="0"/>
                        </a:spcAft>
                      </a:pPr>
                      <a:r>
                        <a:rPr lang="en-US" sz="2400">
                          <a:effectLst/>
                        </a:rPr>
                        <a:t>Date</a:t>
                      </a:r>
                      <a:endParaRPr lang="en-US" sz="2400">
                        <a:effectLst/>
                        <a:latin typeface="Calibri" panose="020F0502020204030204" pitchFamily="34" charset="0"/>
                        <a:ea typeface="Calibri" panose="020F0502020204030204" pitchFamily="34" charset="0"/>
                      </a:endParaRPr>
                    </a:p>
                  </a:txBody>
                  <a:tcPr marL="66726" marR="66726" marT="0" marB="0"/>
                </a:tc>
                <a:tc>
                  <a:txBody>
                    <a:bodyPr/>
                    <a:lstStyle/>
                    <a:p>
                      <a:pPr marL="0" marR="0" algn="ctr">
                        <a:spcBef>
                          <a:spcPts val="0"/>
                        </a:spcBef>
                        <a:spcAft>
                          <a:spcPts val="0"/>
                        </a:spcAft>
                      </a:pPr>
                      <a:r>
                        <a:rPr lang="en-US" sz="2400">
                          <a:effectLst/>
                        </a:rPr>
                        <a:t>Time</a:t>
                      </a:r>
                      <a:endParaRPr lang="en-US" sz="2400">
                        <a:effectLst/>
                        <a:latin typeface="Calibri" panose="020F0502020204030204" pitchFamily="34" charset="0"/>
                        <a:ea typeface="Calibri" panose="020F0502020204030204" pitchFamily="34" charset="0"/>
                      </a:endParaRPr>
                    </a:p>
                  </a:txBody>
                  <a:tcPr marL="66726" marR="66726" marT="0" marB="0"/>
                </a:tc>
                <a:tc>
                  <a:txBody>
                    <a:bodyPr/>
                    <a:lstStyle/>
                    <a:p>
                      <a:pPr marL="0" marR="0" algn="ctr">
                        <a:spcBef>
                          <a:spcPts val="0"/>
                        </a:spcBef>
                        <a:spcAft>
                          <a:spcPts val="0"/>
                        </a:spcAft>
                      </a:pPr>
                      <a:r>
                        <a:rPr lang="en-US" sz="2400">
                          <a:effectLst/>
                        </a:rPr>
                        <a:t>Link </a:t>
                      </a:r>
                      <a:endParaRPr lang="en-US" sz="2400">
                        <a:effectLst/>
                        <a:latin typeface="Calibri" panose="020F0502020204030204" pitchFamily="34" charset="0"/>
                        <a:ea typeface="Calibri" panose="020F0502020204030204" pitchFamily="34" charset="0"/>
                      </a:endParaRPr>
                    </a:p>
                  </a:txBody>
                  <a:tcPr marL="66726" marR="66726" marT="0" marB="0"/>
                </a:tc>
                <a:extLst>
                  <a:ext uri="{0D108BD9-81ED-4DB2-BD59-A6C34878D82A}">
                    <a16:rowId xmlns:a16="http://schemas.microsoft.com/office/drawing/2014/main" val="3400216998"/>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February 13</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3"/>
                        </a:rPr>
                        <a:t>https://attendee.gotowebinar.com/register/501329319315286274</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528664724"/>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March 20</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4"/>
                        </a:rPr>
                        <a:t>https://attendee.gotowebinar.com/register/4390581222712608514</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409021473"/>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April 17</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5"/>
                        </a:rPr>
                        <a:t>https://attendee.gotowebinar.com/register/2677462941800440066</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74718901"/>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May 15</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6"/>
                        </a:rPr>
                        <a:t>https://attendee.gotowebinar.com/register/4766228270830704386</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131287902"/>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June 19</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7"/>
                        </a:rPr>
                        <a:t>https://attendee.gotowebinar.com/register/4224844138476612098</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03615061"/>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July 17</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8"/>
                        </a:rPr>
                        <a:t>https://attendee.gotowebinar.com/register/5130118241112988418</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373595570"/>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August 21</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9"/>
                        </a:rPr>
                        <a:t>https://attendee.gotowebinar.com/register/7463493021486207490</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2957971036"/>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September 18</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10"/>
                        </a:rPr>
                        <a:t>https://attendee.gotowebinar.com/register/2513586231238654210</a:t>
                      </a:r>
                      <a:endParaRPr lang="en-US" sz="1400" dirty="0">
                        <a:effectLst/>
                        <a:latin typeface="Calibri" panose="020F0502020204030204" pitchFamily="34" charset="0"/>
                        <a:ea typeface="Calibri" panose="020F0502020204030204" pitchFamily="34" charset="0"/>
                      </a:endParaRPr>
                    </a:p>
                    <a:p>
                      <a:pPr marL="0" marR="0" algn="l">
                        <a:spcBef>
                          <a:spcPts val="0"/>
                        </a:spcBef>
                        <a:spcAft>
                          <a:spcPts val="0"/>
                        </a:spcAft>
                      </a:pPr>
                      <a:r>
                        <a:rPr lang="en-US" sz="1400" dirty="0">
                          <a:effectLst/>
                          <a:latin typeface="Calibri" panose="020F0502020204030204" pitchFamily="34" charset="0"/>
                          <a:ea typeface="Calibri" panose="020F0502020204030204" pitchFamily="34" charset="0"/>
                        </a:rPr>
                        <a:t> </a:t>
                      </a:r>
                    </a:p>
                  </a:txBody>
                  <a:tcPr marL="68580" marR="68580" marT="0" marB="0" anchor="ctr"/>
                </a:tc>
                <a:extLst>
                  <a:ext uri="{0D108BD9-81ED-4DB2-BD59-A6C34878D82A}">
                    <a16:rowId xmlns:a16="http://schemas.microsoft.com/office/drawing/2014/main" val="2579533789"/>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October 16</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11"/>
                        </a:rPr>
                        <a:t>https://attendee.gotowebinar.com/register/2542338460305020162</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459714591"/>
                  </a:ext>
                </a:extLst>
              </a:tr>
              <a:tr h="507410">
                <a:tc>
                  <a:txBody>
                    <a:bodyPr/>
                    <a:lstStyle/>
                    <a:p>
                      <a:pPr marL="0" marR="0" algn="ctr">
                        <a:spcBef>
                          <a:spcPts val="0"/>
                        </a:spcBef>
                        <a:spcAft>
                          <a:spcPts val="0"/>
                        </a:spcAft>
                      </a:pPr>
                      <a:r>
                        <a:rPr lang="en-US" sz="1800">
                          <a:effectLst/>
                          <a:latin typeface="Calibri" panose="020F0502020204030204" pitchFamily="34" charset="0"/>
                          <a:ea typeface="Calibri" panose="020F0502020204030204" pitchFamily="34" charset="0"/>
                        </a:rPr>
                        <a:t>November 20</a:t>
                      </a:r>
                    </a:p>
                  </a:txBody>
                  <a:tcPr marL="66726" marR="66726" marT="0" marB="0" anchor="ctr"/>
                </a:tc>
                <a:tc>
                  <a:txBody>
                    <a:bodyPr/>
                    <a:lstStyle/>
                    <a:p>
                      <a:pPr marL="0" marR="0" algn="ctr">
                        <a:spcBef>
                          <a:spcPts val="0"/>
                        </a:spcBef>
                        <a:spcAft>
                          <a:spcPts val="0"/>
                        </a:spcAft>
                      </a:pPr>
                      <a:r>
                        <a:rPr lang="en-US" sz="1800">
                          <a:effectLst/>
                        </a:rPr>
                        <a:t>12:00 pm</a:t>
                      </a:r>
                      <a:endParaRPr lang="en-US" sz="2400">
                        <a:effectLst/>
                        <a:latin typeface="Calibri" panose="020F0502020204030204" pitchFamily="34" charset="0"/>
                        <a:ea typeface="Calibri" panose="020F0502020204030204" pitchFamily="34" charset="0"/>
                      </a:endParaRPr>
                    </a:p>
                  </a:txBody>
                  <a:tcPr marL="66726" marR="66726" marT="0" marB="0" anchor="ctr"/>
                </a:tc>
                <a:tc>
                  <a:txBody>
                    <a:bodyPr/>
                    <a:lstStyle/>
                    <a:p>
                      <a:pPr marL="0" marR="0" algn="l">
                        <a:spcBef>
                          <a:spcPts val="0"/>
                        </a:spcBef>
                        <a:spcAft>
                          <a:spcPts val="0"/>
                        </a:spcAft>
                      </a:pPr>
                      <a:r>
                        <a:rPr lang="en-US" sz="1400" u="sng" dirty="0">
                          <a:solidFill>
                            <a:srgbClr val="0000FF"/>
                          </a:solidFill>
                          <a:effectLst/>
                          <a:latin typeface="Calibri" panose="020F0502020204030204" pitchFamily="34" charset="0"/>
                          <a:ea typeface="Calibri" panose="020F0502020204030204" pitchFamily="34" charset="0"/>
                          <a:hlinkClick r:id="rId12"/>
                        </a:rPr>
                        <a:t>https://attendee.gotowebinar.com/register/8107452792836907009</a:t>
                      </a:r>
                      <a:endParaRPr lang="en-US" sz="1400" dirty="0">
                        <a:effectLst/>
                        <a:latin typeface="Calibri" panose="020F0502020204030204" pitchFamily="34" charset="0"/>
                        <a:ea typeface="Calibri" panose="020F0502020204030204" pitchFamily="34" charset="0"/>
                      </a:endParaRPr>
                    </a:p>
                  </a:txBody>
                  <a:tcPr marL="68580" marR="68580" marT="0" marB="0" anchor="ctr"/>
                </a:tc>
                <a:extLst>
                  <a:ext uri="{0D108BD9-81ED-4DB2-BD59-A6C34878D82A}">
                    <a16:rowId xmlns:a16="http://schemas.microsoft.com/office/drawing/2014/main" val="1094732422"/>
                  </a:ext>
                </a:extLst>
              </a:tr>
            </a:tbl>
          </a:graphicData>
        </a:graphic>
      </p:graphicFrame>
    </p:spTree>
    <p:extLst>
      <p:ext uri="{BB962C8B-B14F-4D97-AF65-F5344CB8AC3E}">
        <p14:creationId xmlns:p14="http://schemas.microsoft.com/office/powerpoint/2010/main" val="33624688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442E-EE87-4BD6-B7C5-89B131C561BC}"/>
              </a:ext>
            </a:extLst>
          </p:cNvPr>
          <p:cNvSpPr>
            <a:spLocks noGrp="1"/>
          </p:cNvSpPr>
          <p:nvPr>
            <p:ph type="title"/>
          </p:nvPr>
        </p:nvSpPr>
        <p:spPr/>
        <p:txBody>
          <a:bodyPr/>
          <a:lstStyle/>
          <a:p>
            <a:r>
              <a:rPr lang="en-US"/>
              <a:t>Thank you!</a:t>
            </a:r>
          </a:p>
        </p:txBody>
      </p:sp>
      <p:sp>
        <p:nvSpPr>
          <p:cNvPr id="3" name="Content Placeholder 2">
            <a:extLst>
              <a:ext uri="{FF2B5EF4-FFF2-40B4-BE49-F238E27FC236}">
                <a16:creationId xmlns:a16="http://schemas.microsoft.com/office/drawing/2014/main" id="{131DD01C-0F55-44A0-B4CF-55DBB46438C5}"/>
              </a:ext>
            </a:extLst>
          </p:cNvPr>
          <p:cNvSpPr>
            <a:spLocks noGrp="1"/>
          </p:cNvSpPr>
          <p:nvPr>
            <p:ph idx="1"/>
          </p:nvPr>
        </p:nvSpPr>
        <p:spPr>
          <a:xfrm>
            <a:off x="628650" y="1825624"/>
            <a:ext cx="7886700" cy="4212433"/>
          </a:xfrm>
        </p:spPr>
        <p:txBody>
          <a:bodyPr>
            <a:normAutofit fontScale="85000" lnSpcReduction="20000"/>
          </a:bodyPr>
          <a:lstStyle/>
          <a:p>
            <a:pPr marL="0" indent="0">
              <a:lnSpc>
                <a:spcPct val="110000"/>
              </a:lnSpc>
              <a:buNone/>
            </a:pPr>
            <a:r>
              <a:rPr lang="en-US" sz="2000"/>
              <a:t>Allison Timberlake, Ph.D.</a:t>
            </a:r>
            <a:br>
              <a:rPr lang="en-US" sz="2000"/>
            </a:br>
            <a:r>
              <a:rPr lang="en-US" sz="2000"/>
              <a:t>Deputy Superintendent for Assessment &amp; Accountability</a:t>
            </a:r>
            <a:br>
              <a:rPr lang="en-US" sz="2000"/>
            </a:br>
            <a:r>
              <a:rPr lang="en-US" sz="2000">
                <a:hlinkClick r:id="rId3"/>
              </a:rPr>
              <a:t>atimberlake@doe.k12.ga.us</a:t>
            </a:r>
            <a:br>
              <a:rPr lang="en-US" sz="2000"/>
            </a:br>
            <a:r>
              <a:rPr lang="en-US" sz="2000"/>
              <a:t>(404) 463-6666</a:t>
            </a:r>
          </a:p>
          <a:p>
            <a:pPr marL="0" indent="0">
              <a:lnSpc>
                <a:spcPct val="110000"/>
              </a:lnSpc>
              <a:buNone/>
            </a:pPr>
            <a:r>
              <a:rPr lang="en-US" sz="2000"/>
              <a:t>Jan Reyes, Ed.D.</a:t>
            </a:r>
            <a:br>
              <a:rPr lang="en-US" sz="2000"/>
            </a:br>
            <a:r>
              <a:rPr lang="en-US" sz="2000"/>
              <a:t>Director of Assessment Development</a:t>
            </a:r>
            <a:br>
              <a:rPr lang="en-US" sz="2000"/>
            </a:br>
            <a:r>
              <a:rPr lang="en-US" sz="2000">
                <a:hlinkClick r:id="rId4"/>
              </a:rPr>
              <a:t>jreyes@doe.k12.ga.us</a:t>
            </a:r>
            <a:br>
              <a:rPr lang="en-US" sz="2000"/>
            </a:br>
            <a:r>
              <a:rPr lang="en-US" sz="2000"/>
              <a:t>(404) 463-6665</a:t>
            </a:r>
          </a:p>
          <a:p>
            <a:pPr marL="0" indent="0">
              <a:lnSpc>
                <a:spcPct val="110000"/>
              </a:lnSpc>
              <a:buNone/>
            </a:pPr>
            <a:r>
              <a:rPr lang="en-US" sz="2000"/>
              <a:t>Sandy Greene, Ed.D.</a:t>
            </a:r>
            <a:br>
              <a:rPr lang="en-US" sz="2000"/>
            </a:br>
            <a:r>
              <a:rPr lang="en-US" sz="2000"/>
              <a:t>Director of Assessment Administration</a:t>
            </a:r>
            <a:br>
              <a:rPr lang="en-US" sz="2000"/>
            </a:br>
            <a:r>
              <a:rPr lang="en-US" sz="2000">
                <a:hlinkClick r:id="rId5"/>
              </a:rPr>
              <a:t>sgreene@doe.k12.ga.us</a:t>
            </a:r>
            <a:br>
              <a:rPr lang="en-US" sz="2000"/>
            </a:br>
            <a:r>
              <a:rPr lang="en-US" sz="2000"/>
              <a:t>(404) 656-0478</a:t>
            </a:r>
          </a:p>
          <a:p>
            <a:pPr marL="0" indent="0">
              <a:lnSpc>
                <a:spcPct val="100000"/>
              </a:lnSpc>
              <a:spcBef>
                <a:spcPts val="0"/>
              </a:spcBef>
              <a:buNone/>
            </a:pPr>
            <a:endParaRPr lang="en-US" sz="2000"/>
          </a:p>
          <a:p>
            <a:pPr marL="0" indent="0">
              <a:lnSpc>
                <a:spcPct val="100000"/>
              </a:lnSpc>
              <a:spcBef>
                <a:spcPts val="0"/>
              </a:spcBef>
              <a:buNone/>
            </a:pPr>
            <a:r>
              <a:rPr lang="en-US" sz="2000"/>
              <a:t>Paula Swartzberg</a:t>
            </a:r>
          </a:p>
          <a:p>
            <a:pPr marL="0" indent="0">
              <a:lnSpc>
                <a:spcPct val="100000"/>
              </a:lnSpc>
              <a:spcBef>
                <a:spcPts val="0"/>
              </a:spcBef>
              <a:buNone/>
            </a:pPr>
            <a:r>
              <a:rPr lang="en-US" sz="2000"/>
              <a:t>Director of Accountability</a:t>
            </a:r>
          </a:p>
          <a:p>
            <a:pPr marL="0" indent="0">
              <a:lnSpc>
                <a:spcPct val="100000"/>
              </a:lnSpc>
              <a:spcBef>
                <a:spcPts val="0"/>
              </a:spcBef>
              <a:buNone/>
            </a:pPr>
            <a:r>
              <a:rPr lang="en-US" sz="2000">
                <a:hlinkClick r:id="rId6"/>
              </a:rPr>
              <a:t>pswartzberg@doe.k12.ga.us</a:t>
            </a:r>
            <a:endParaRPr lang="en-US" sz="2000"/>
          </a:p>
          <a:p>
            <a:pPr marL="0" indent="0">
              <a:lnSpc>
                <a:spcPct val="100000"/>
              </a:lnSpc>
              <a:spcBef>
                <a:spcPts val="0"/>
              </a:spcBef>
              <a:buNone/>
            </a:pPr>
            <a:r>
              <a:rPr lang="en-US" sz="2000"/>
              <a:t>(404) 463-1539</a:t>
            </a:r>
          </a:p>
          <a:p>
            <a:pPr marL="0" indent="0">
              <a:lnSpc>
                <a:spcPct val="110000"/>
              </a:lnSpc>
              <a:buNone/>
            </a:pPr>
            <a:endParaRPr lang="en-US" sz="2000"/>
          </a:p>
        </p:txBody>
      </p:sp>
      <p:pic>
        <p:nvPicPr>
          <p:cNvPr id="6" name="Picture 5" descr="A close up of a logo&#10;&#10;Description generated with very high confidence">
            <a:extLst>
              <a:ext uri="{FF2B5EF4-FFF2-40B4-BE49-F238E27FC236}">
                <a16:creationId xmlns:a16="http://schemas.microsoft.com/office/drawing/2014/main" id="{BFDB658B-6842-4AC1-BC67-D0E789989B51}"/>
              </a:ext>
            </a:extLst>
          </p:cNvPr>
          <p:cNvPicPr>
            <a:picLocks noChangeAspect="1"/>
          </p:cNvPicPr>
          <p:nvPr/>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19593" r="31441"/>
          <a:stretch/>
        </p:blipFill>
        <p:spPr>
          <a:xfrm>
            <a:off x="6700648" y="2214699"/>
            <a:ext cx="1644740" cy="2519225"/>
          </a:xfrm>
          <a:prstGeom prst="rect">
            <a:avLst/>
          </a:prstGeom>
        </p:spPr>
      </p:pic>
      <p:sp>
        <p:nvSpPr>
          <p:cNvPr id="4" name="Rectangle 3"/>
          <p:cNvSpPr/>
          <p:nvPr/>
        </p:nvSpPr>
        <p:spPr>
          <a:xfrm>
            <a:off x="6065403" y="5330171"/>
            <a:ext cx="2915229" cy="707886"/>
          </a:xfrm>
          <a:prstGeom prst="rect">
            <a:avLst/>
          </a:prstGeom>
        </p:spPr>
        <p:txBody>
          <a:bodyPr wrap="square">
            <a:spAutoFit/>
          </a:bodyPr>
          <a:lstStyle/>
          <a:p>
            <a:pPr algn="ctr"/>
            <a:r>
              <a:rPr lang="en-US" sz="2000">
                <a:hlinkClick r:id="rId8"/>
              </a:rPr>
              <a:t>testing.gadoe.org</a:t>
            </a:r>
            <a:endParaRPr lang="en-US" sz="2000"/>
          </a:p>
          <a:p>
            <a:pPr algn="ctr"/>
            <a:r>
              <a:rPr lang="en-US" sz="2000">
                <a:hlinkClick r:id="rId9"/>
              </a:rPr>
              <a:t>accountability.gadoe.org</a:t>
            </a:r>
            <a:endParaRPr lang="en-US" sz="2000"/>
          </a:p>
        </p:txBody>
      </p:sp>
      <p:sp>
        <p:nvSpPr>
          <p:cNvPr id="5" name="Date Placeholder 4">
            <a:extLst>
              <a:ext uri="{FF2B5EF4-FFF2-40B4-BE49-F238E27FC236}">
                <a16:creationId xmlns:a16="http://schemas.microsoft.com/office/drawing/2014/main" id="{4C72E6DF-30ED-4BC1-93F5-59C40E600414}"/>
              </a:ext>
            </a:extLst>
          </p:cNvPr>
          <p:cNvSpPr>
            <a:spLocks noGrp="1"/>
          </p:cNvSpPr>
          <p:nvPr>
            <p:ph type="dt" sz="half" idx="2"/>
          </p:nvPr>
        </p:nvSpPr>
        <p:spPr/>
        <p:txBody>
          <a:bodyPr/>
          <a:lstStyle/>
          <a:p>
            <a:r>
              <a:rPr lang="en-US"/>
              <a:t>1/17/2019</a:t>
            </a:r>
          </a:p>
        </p:txBody>
      </p:sp>
      <p:sp>
        <p:nvSpPr>
          <p:cNvPr id="10" name="Slide Number Placeholder 9">
            <a:extLst>
              <a:ext uri="{FF2B5EF4-FFF2-40B4-BE49-F238E27FC236}">
                <a16:creationId xmlns:a16="http://schemas.microsoft.com/office/drawing/2014/main" id="{F3AAF051-4071-49A8-B8FB-0A7578156066}"/>
              </a:ext>
            </a:extLst>
          </p:cNvPr>
          <p:cNvSpPr>
            <a:spLocks noGrp="1"/>
          </p:cNvSpPr>
          <p:nvPr>
            <p:ph type="sldNum" sz="quarter" idx="4"/>
          </p:nvPr>
        </p:nvSpPr>
        <p:spPr/>
        <p:txBody>
          <a:bodyPr/>
          <a:lstStyle/>
          <a:p>
            <a:fld id="{B63E4CEF-BB1E-48C7-AE93-F39F6AA99AD7}" type="slidenum">
              <a:rPr lang="en-US" smtClean="0"/>
              <a:pPr/>
              <a:t>105</a:t>
            </a:fld>
            <a:endParaRPr lang="en-US"/>
          </a:p>
        </p:txBody>
      </p:sp>
    </p:spTree>
    <p:extLst>
      <p:ext uri="{BB962C8B-B14F-4D97-AF65-F5344CB8AC3E}">
        <p14:creationId xmlns:p14="http://schemas.microsoft.com/office/powerpoint/2010/main" val="3065242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691AF-A79C-46A7-8612-907CBDD315BF}"/>
              </a:ext>
            </a:extLst>
          </p:cNvPr>
          <p:cNvSpPr>
            <a:spLocks noGrp="1"/>
          </p:cNvSpPr>
          <p:nvPr>
            <p:ph type="title"/>
          </p:nvPr>
        </p:nvSpPr>
        <p:spPr/>
        <p:txBody>
          <a:bodyPr>
            <a:normAutofit fontScale="90000"/>
          </a:bodyPr>
          <a:lstStyle/>
          <a:p>
            <a:r>
              <a:rPr lang="en-US"/>
              <a:t>GaDOE Assessment and Accountability Specialist Contacts</a:t>
            </a:r>
          </a:p>
        </p:txBody>
      </p:sp>
      <p:sp>
        <p:nvSpPr>
          <p:cNvPr id="3" name="Content Placeholder 2">
            <a:extLst>
              <a:ext uri="{FF2B5EF4-FFF2-40B4-BE49-F238E27FC236}">
                <a16:creationId xmlns:a16="http://schemas.microsoft.com/office/drawing/2014/main" id="{90BFB948-F948-409A-8FD0-2FC090CDCB88}"/>
              </a:ext>
            </a:extLst>
          </p:cNvPr>
          <p:cNvSpPr>
            <a:spLocks noGrp="1"/>
          </p:cNvSpPr>
          <p:nvPr>
            <p:ph idx="1"/>
          </p:nvPr>
        </p:nvSpPr>
        <p:spPr>
          <a:xfrm>
            <a:off x="340957" y="1908154"/>
            <a:ext cx="8673951" cy="4351338"/>
          </a:xfrm>
        </p:spPr>
        <p:txBody>
          <a:bodyPr>
            <a:normAutofit/>
          </a:bodyPr>
          <a:lstStyle/>
          <a:p>
            <a:pPr marL="4445" indent="0">
              <a:buNone/>
            </a:pPr>
            <a:r>
              <a:rPr lang="en-US" sz="1800" b="1" dirty="0">
                <a:solidFill>
                  <a:schemeClr val="accent1">
                    <a:lumMod val="75000"/>
                  </a:schemeClr>
                </a:solidFill>
                <a:cs typeface="Calibri"/>
              </a:rPr>
              <a:t>Assessment Specialists</a:t>
            </a:r>
          </a:p>
          <a:p>
            <a:pPr marL="290195" indent="-285750"/>
            <a:r>
              <a:rPr lang="en-US" sz="1800" b="1" dirty="0">
                <a:cs typeface="Calibri"/>
              </a:rPr>
              <a:t>Taiesha Adams, Ed.D., </a:t>
            </a:r>
            <a:r>
              <a:rPr lang="en-US" sz="1800" dirty="0">
                <a:cs typeface="Calibri"/>
              </a:rPr>
              <a:t>(404) 656-5975; </a:t>
            </a:r>
            <a:r>
              <a:rPr lang="en-US" sz="1800" dirty="0">
                <a:cs typeface="Calibri"/>
                <a:hlinkClick r:id="rId3"/>
              </a:rPr>
              <a:t>taadams@doe.k12.ga.us</a:t>
            </a:r>
            <a:r>
              <a:rPr lang="en-US" sz="1800" dirty="0">
                <a:cs typeface="Calibri"/>
              </a:rPr>
              <a:t> - Georgia Milestones</a:t>
            </a:r>
          </a:p>
          <a:p>
            <a:pPr marL="290195" indent="-285750"/>
            <a:r>
              <a:rPr lang="en-US" sz="1800" b="1" dirty="0">
                <a:cs typeface="Calibri"/>
              </a:rPr>
              <a:t>Bobbie Bable, </a:t>
            </a:r>
            <a:r>
              <a:rPr lang="en-US" sz="1800" dirty="0">
                <a:cs typeface="Calibri"/>
              </a:rPr>
              <a:t>(404) 657-6168; </a:t>
            </a:r>
            <a:r>
              <a:rPr lang="en-US" sz="1800" dirty="0">
                <a:cs typeface="Calibri"/>
                <a:hlinkClick r:id="rId4"/>
              </a:rPr>
              <a:t>babble@doe.k12.ga.us</a:t>
            </a:r>
            <a:r>
              <a:rPr lang="en-US" sz="1800" dirty="0">
                <a:cs typeface="Calibri"/>
              </a:rPr>
              <a:t> - NAEP, GKIDS</a:t>
            </a:r>
          </a:p>
          <a:p>
            <a:pPr marL="290195" indent="-285750"/>
            <a:r>
              <a:rPr lang="en-US" sz="1800" b="1" dirty="0">
                <a:cs typeface="Calibri"/>
              </a:rPr>
              <a:t>Joe Blessing,</a:t>
            </a:r>
            <a:r>
              <a:rPr lang="en-US" sz="1800" dirty="0">
                <a:cs typeface="Calibri"/>
              </a:rPr>
              <a:t> (404) 232-1208; </a:t>
            </a:r>
            <a:r>
              <a:rPr lang="en-US" sz="1800" dirty="0">
                <a:cs typeface="Calibri"/>
                <a:hlinkClick r:id="rId5"/>
              </a:rPr>
              <a:t>jblessing@doe.k12.ga.us</a:t>
            </a:r>
            <a:r>
              <a:rPr lang="en-US" sz="1800" dirty="0">
                <a:cs typeface="Calibri"/>
              </a:rPr>
              <a:t> - Georgia Milestones, GOFAR/FIP</a:t>
            </a:r>
          </a:p>
          <a:p>
            <a:pPr marL="290195" indent="-285750"/>
            <a:r>
              <a:rPr lang="en-US" sz="1800" b="1" dirty="0">
                <a:cs typeface="Calibri"/>
              </a:rPr>
              <a:t>Kelli Harris-Wright, </a:t>
            </a:r>
            <a:r>
              <a:rPr lang="en-US" sz="1800" dirty="0">
                <a:cs typeface="Calibri"/>
              </a:rPr>
              <a:t>(404) 463-5047; </a:t>
            </a:r>
            <a:r>
              <a:rPr lang="en-US" sz="1800" dirty="0">
                <a:solidFill>
                  <a:schemeClr val="accent1">
                    <a:lumMod val="75000"/>
                  </a:schemeClr>
                </a:solidFill>
                <a:cs typeface="Calibri"/>
                <a:hlinkClick r:id="rId6">
                  <a:extLst>
                    <a:ext uri="{A12FA001-AC4F-418D-AE19-62706E023703}">
                      <ahyp:hlinkClr xmlns:ahyp="http://schemas.microsoft.com/office/drawing/2018/hyperlinkcolor" val="tx"/>
                    </a:ext>
                  </a:extLst>
                </a:hlinkClick>
              </a:rPr>
              <a:t>harris-wright@doe.k12.ga.us</a:t>
            </a:r>
            <a:r>
              <a:rPr lang="en-US" sz="1800" dirty="0">
                <a:solidFill>
                  <a:schemeClr val="accent1">
                    <a:lumMod val="75000"/>
                  </a:schemeClr>
                </a:solidFill>
                <a:cs typeface="Calibri"/>
              </a:rPr>
              <a:t> </a:t>
            </a:r>
            <a:r>
              <a:rPr lang="en-US" sz="1800" dirty="0">
                <a:cs typeface="Calibri"/>
              </a:rPr>
              <a:t>- FIP</a:t>
            </a:r>
          </a:p>
          <a:p>
            <a:pPr marL="290195" indent="-285750"/>
            <a:r>
              <a:rPr lang="en-US" sz="1800" b="1" dirty="0">
                <a:cs typeface="Calibri"/>
              </a:rPr>
              <a:t>Robert McLeod, Ed.D., </a:t>
            </a:r>
            <a:r>
              <a:rPr lang="en-US" sz="1800" dirty="0">
                <a:cs typeface="Calibri"/>
              </a:rPr>
              <a:t>(404) 656-2589; </a:t>
            </a:r>
            <a:r>
              <a:rPr lang="en-US" sz="1800" dirty="0">
                <a:cs typeface="Calibri"/>
                <a:hlinkClick r:id="rId7"/>
              </a:rPr>
              <a:t>rmcleod@doe.k12.ga.us</a:t>
            </a:r>
            <a:r>
              <a:rPr lang="en-US" sz="1800" dirty="0">
                <a:cs typeface="Calibri"/>
              </a:rPr>
              <a:t> - Georgia Milestones</a:t>
            </a:r>
          </a:p>
          <a:p>
            <a:pPr marL="290195" indent="-285750"/>
            <a:r>
              <a:rPr lang="en-US" sz="1800" b="1" dirty="0">
                <a:cs typeface="Calibri"/>
              </a:rPr>
              <a:t>Mary Nesbit-McBride, Ph.D.</a:t>
            </a:r>
            <a:r>
              <a:rPr lang="en-US" sz="1800" dirty="0">
                <a:cs typeface="Calibri"/>
              </a:rPr>
              <a:t>, (404) 232-1207; </a:t>
            </a:r>
            <a:r>
              <a:rPr lang="en-US" sz="1800" dirty="0">
                <a:cs typeface="Calibri"/>
                <a:hlinkClick r:id="rId8"/>
              </a:rPr>
              <a:t>mnesbit@doe.k12.ga.us</a:t>
            </a:r>
            <a:r>
              <a:rPr lang="en-US" sz="1800" dirty="0">
                <a:cs typeface="Calibri"/>
              </a:rPr>
              <a:t> - ACCESS for </a:t>
            </a:r>
            <a:br>
              <a:rPr lang="en-US" sz="1800" dirty="0">
                <a:cs typeface="Calibri"/>
              </a:rPr>
            </a:br>
            <a:r>
              <a:rPr lang="en-US" sz="1800" dirty="0">
                <a:cs typeface="Calibri"/>
              </a:rPr>
              <a:t>ELLs 2.0, GAA 2.0</a:t>
            </a:r>
          </a:p>
          <a:p>
            <a:pPr marL="0" indent="0">
              <a:buNone/>
            </a:pPr>
            <a:r>
              <a:rPr lang="en-US" sz="1800" b="1" dirty="0">
                <a:solidFill>
                  <a:schemeClr val="accent1">
                    <a:lumMod val="75000"/>
                  </a:schemeClr>
                </a:solidFill>
                <a:cs typeface="Calibri"/>
              </a:rPr>
              <a:t>Accountability Specialists</a:t>
            </a:r>
          </a:p>
          <a:p>
            <a:r>
              <a:rPr lang="en-US" sz="1800" b="1" dirty="0"/>
              <a:t>August Ogletree, Ph.D., </a:t>
            </a:r>
            <a:r>
              <a:rPr lang="en-US" sz="1800" dirty="0"/>
              <a:t>(404) 463-6675; </a:t>
            </a:r>
            <a:r>
              <a:rPr lang="en-US" sz="1800" dirty="0">
                <a:hlinkClick r:id="rId9"/>
              </a:rPr>
              <a:t>aogletree@doe.k12.ga.us</a:t>
            </a:r>
            <a:endParaRPr lang="en-US" sz="1200" dirty="0">
              <a:cs typeface="Calibri"/>
            </a:endParaRPr>
          </a:p>
        </p:txBody>
      </p:sp>
      <p:sp>
        <p:nvSpPr>
          <p:cNvPr id="4" name="Date Placeholder 3">
            <a:extLst>
              <a:ext uri="{FF2B5EF4-FFF2-40B4-BE49-F238E27FC236}">
                <a16:creationId xmlns:a16="http://schemas.microsoft.com/office/drawing/2014/main" id="{E5C9F367-64DA-43CE-82CB-C07EB4ED554F}"/>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C6357F34-6C39-42EE-9B44-B10191FC9829}"/>
              </a:ext>
            </a:extLst>
          </p:cNvPr>
          <p:cNvSpPr>
            <a:spLocks noGrp="1"/>
          </p:cNvSpPr>
          <p:nvPr>
            <p:ph type="sldNum" sz="quarter" idx="4"/>
          </p:nvPr>
        </p:nvSpPr>
        <p:spPr/>
        <p:txBody>
          <a:bodyPr/>
          <a:lstStyle/>
          <a:p>
            <a:fld id="{B63E4CEF-BB1E-48C7-AE93-F39F6AA99AD7}" type="slidenum">
              <a:rPr lang="en-US" smtClean="0"/>
              <a:pPr/>
              <a:t>106</a:t>
            </a:fld>
            <a:endParaRPr lang="en-US"/>
          </a:p>
        </p:txBody>
      </p:sp>
    </p:spTree>
    <p:extLst>
      <p:ext uri="{BB962C8B-B14F-4D97-AF65-F5344CB8AC3E}">
        <p14:creationId xmlns:p14="http://schemas.microsoft.com/office/powerpoint/2010/main" val="418570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E0B29FE-7CFB-4673-83BE-9AB8B67F13A4}"/>
              </a:ext>
            </a:extLst>
          </p:cNvPr>
          <p:cNvSpPr>
            <a:spLocks noGrp="1"/>
          </p:cNvSpPr>
          <p:nvPr>
            <p:ph type="title"/>
          </p:nvPr>
        </p:nvSpPr>
        <p:spPr/>
        <p:txBody>
          <a:bodyPr>
            <a:normAutofit fontScale="90000"/>
          </a:bodyPr>
          <a:lstStyle/>
          <a:p>
            <a:r>
              <a:rPr lang="en-US" altLang="en-US"/>
              <a:t>Assessment &amp; Accountability</a:t>
            </a:r>
            <a:br>
              <a:rPr lang="en-US" altLang="en-US"/>
            </a:br>
            <a:r>
              <a:rPr lang="en-US" altLang="en-US"/>
              <a:t>Contact Information</a:t>
            </a:r>
          </a:p>
        </p:txBody>
      </p:sp>
      <p:sp>
        <p:nvSpPr>
          <p:cNvPr id="9" name="Content Placeholder 8">
            <a:extLst>
              <a:ext uri="{FF2B5EF4-FFF2-40B4-BE49-F238E27FC236}">
                <a16:creationId xmlns:a16="http://schemas.microsoft.com/office/drawing/2014/main" id="{7EBAC818-FFB2-4C5D-A4AF-521A289FBD58}"/>
              </a:ext>
            </a:extLst>
          </p:cNvPr>
          <p:cNvSpPr>
            <a:spLocks noGrp="1"/>
          </p:cNvSpPr>
          <p:nvPr>
            <p:ph idx="1"/>
          </p:nvPr>
        </p:nvSpPr>
        <p:spPr>
          <a:xfrm>
            <a:off x="628650" y="2240279"/>
            <a:ext cx="7886700" cy="3936683"/>
          </a:xfrm>
        </p:spPr>
        <p:txBody>
          <a:bodyPr/>
          <a:lstStyle/>
          <a:p>
            <a:r>
              <a:rPr lang="en-US">
                <a:hlinkClick r:id="rId3"/>
              </a:rPr>
              <a:t>Assessment and Accountability Contacts</a:t>
            </a:r>
            <a:endParaRPr lang="en-US"/>
          </a:p>
          <a:p>
            <a:r>
              <a:rPr lang="en-US">
                <a:hlinkClick r:id="rId4"/>
              </a:rPr>
              <a:t>Georgia Milestones Assessment Specialists by Assigned School District</a:t>
            </a:r>
            <a:endParaRPr lang="en-US"/>
          </a:p>
          <a:p>
            <a:r>
              <a:rPr lang="en-US">
                <a:hlinkClick r:id="rId5"/>
              </a:rPr>
              <a:t>Accountability Specialists by Assigned School District </a:t>
            </a:r>
            <a:endParaRPr lang="en-US"/>
          </a:p>
        </p:txBody>
      </p:sp>
      <p:sp>
        <p:nvSpPr>
          <p:cNvPr id="3" name="Date Placeholder 2">
            <a:extLst>
              <a:ext uri="{FF2B5EF4-FFF2-40B4-BE49-F238E27FC236}">
                <a16:creationId xmlns:a16="http://schemas.microsoft.com/office/drawing/2014/main" id="{7CD6811E-F973-4363-ACBE-61F4CCED79FC}"/>
              </a:ext>
            </a:extLst>
          </p:cNvPr>
          <p:cNvSpPr>
            <a:spLocks noGrp="1"/>
          </p:cNvSpPr>
          <p:nvPr>
            <p:ph type="dt" sz="half" idx="2"/>
          </p:nvPr>
        </p:nvSpPr>
        <p:spPr/>
        <p:txBody>
          <a:bodyPr/>
          <a:lstStyle/>
          <a:p>
            <a:r>
              <a:rPr lang="en-US"/>
              <a:t>1/17/2019</a:t>
            </a:r>
          </a:p>
        </p:txBody>
      </p:sp>
      <p:sp>
        <p:nvSpPr>
          <p:cNvPr id="2" name="Slide Number Placeholder 1"/>
          <p:cNvSpPr>
            <a:spLocks noGrp="1"/>
          </p:cNvSpPr>
          <p:nvPr>
            <p:ph type="sldNum" sz="quarter" idx="4"/>
          </p:nvPr>
        </p:nvSpPr>
        <p:spPr/>
        <p:txBody>
          <a:bodyPr/>
          <a:lstStyle/>
          <a:p>
            <a:fld id="{B63E4CEF-BB1E-48C7-AE93-F39F6AA99AD7}" type="slidenum">
              <a:rPr lang="en-US" smtClean="0"/>
              <a:pPr/>
              <a:t>107</a:t>
            </a:fld>
            <a:endParaRPr lang="en-US"/>
          </a:p>
        </p:txBody>
      </p:sp>
      <p:sp>
        <p:nvSpPr>
          <p:cNvPr id="7" name="TextBox 6">
            <a:extLst>
              <a:ext uri="{FF2B5EF4-FFF2-40B4-BE49-F238E27FC236}">
                <a16:creationId xmlns:a16="http://schemas.microsoft.com/office/drawing/2014/main" id="{37F2A539-7CC7-47F2-9ADA-CAA147E4E17E}"/>
              </a:ext>
            </a:extLst>
          </p:cNvPr>
          <p:cNvSpPr txBox="1"/>
          <p:nvPr/>
        </p:nvSpPr>
        <p:spPr>
          <a:xfrm>
            <a:off x="212724" y="5356781"/>
            <a:ext cx="4971923" cy="584775"/>
          </a:xfrm>
          <a:prstGeom prst="rect">
            <a:avLst/>
          </a:prstGeom>
          <a:solidFill>
            <a:schemeClr val="bg1"/>
          </a:solidFill>
        </p:spPr>
        <p:txBody>
          <a:bodyPr wrap="square" rtlCol="0">
            <a:spAutoFit/>
          </a:bodyPr>
          <a:lstStyle/>
          <a:p>
            <a:r>
              <a:rPr lang="en-US" sz="1600" b="1"/>
              <a:t>Toll-Free 800-634-4106 and 404-656-2668</a:t>
            </a:r>
          </a:p>
          <a:p>
            <a:r>
              <a:rPr lang="en-US" sz="1600" b="1">
                <a:hlinkClick r:id="rId6"/>
              </a:rPr>
              <a:t>http://gadoe.org/assessment </a:t>
            </a:r>
            <a:endParaRPr lang="en-US" sz="1600" b="1"/>
          </a:p>
        </p:txBody>
      </p:sp>
    </p:spTree>
    <p:extLst>
      <p:ext uri="{BB962C8B-B14F-4D97-AF65-F5344CB8AC3E}">
        <p14:creationId xmlns:p14="http://schemas.microsoft.com/office/powerpoint/2010/main" val="753827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8190-F03A-446D-AE53-FCB0B98C6FAF}"/>
              </a:ext>
            </a:extLst>
          </p:cNvPr>
          <p:cNvSpPr>
            <a:spLocks noGrp="1"/>
          </p:cNvSpPr>
          <p:nvPr>
            <p:ph type="title"/>
          </p:nvPr>
        </p:nvSpPr>
        <p:spPr/>
        <p:txBody>
          <a:bodyPr/>
          <a:lstStyle/>
          <a:p>
            <a:r>
              <a:rPr lang="en-US"/>
              <a:t>How Did We Do?</a:t>
            </a:r>
          </a:p>
        </p:txBody>
      </p:sp>
      <p:sp>
        <p:nvSpPr>
          <p:cNvPr id="3" name="Content Placeholder 2">
            <a:extLst>
              <a:ext uri="{FF2B5EF4-FFF2-40B4-BE49-F238E27FC236}">
                <a16:creationId xmlns:a16="http://schemas.microsoft.com/office/drawing/2014/main" id="{F1F11793-DFAD-405C-BB7F-3FF4E8E221DE}"/>
              </a:ext>
            </a:extLst>
          </p:cNvPr>
          <p:cNvSpPr>
            <a:spLocks noGrp="1"/>
          </p:cNvSpPr>
          <p:nvPr>
            <p:ph idx="1"/>
          </p:nvPr>
        </p:nvSpPr>
        <p:spPr/>
        <p:txBody>
          <a:bodyPr/>
          <a:lstStyle/>
          <a:p>
            <a:pPr marL="0" indent="0" algn="ctr">
              <a:buNone/>
            </a:pPr>
            <a:r>
              <a:rPr lang="en-US"/>
              <a:t>Survey Link </a:t>
            </a:r>
            <a:r>
              <a:rPr lang="en-US" u="sng">
                <a:hlinkClick r:id="rId3"/>
              </a:rPr>
              <a:t>https://www.surveymonkey.com/r/StateCharter</a:t>
            </a:r>
            <a:endParaRPr lang="en-US"/>
          </a:p>
          <a:p>
            <a:pPr marL="0" indent="0">
              <a:buNone/>
            </a:pPr>
            <a:endParaRPr lang="en-US"/>
          </a:p>
          <a:p>
            <a:endParaRPr lang="en-US"/>
          </a:p>
        </p:txBody>
      </p:sp>
      <p:sp>
        <p:nvSpPr>
          <p:cNvPr id="4" name="Date Placeholder 3">
            <a:extLst>
              <a:ext uri="{FF2B5EF4-FFF2-40B4-BE49-F238E27FC236}">
                <a16:creationId xmlns:a16="http://schemas.microsoft.com/office/drawing/2014/main" id="{6FE3EA38-DFB7-4737-A28F-8D00ED3FA24B}"/>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F8EA4233-7D40-4311-87E7-9993F60081B2}"/>
              </a:ext>
            </a:extLst>
          </p:cNvPr>
          <p:cNvSpPr>
            <a:spLocks noGrp="1"/>
          </p:cNvSpPr>
          <p:nvPr>
            <p:ph type="sldNum" sz="quarter" idx="4"/>
          </p:nvPr>
        </p:nvSpPr>
        <p:spPr/>
        <p:txBody>
          <a:bodyPr/>
          <a:lstStyle/>
          <a:p>
            <a:fld id="{B63E4CEF-BB1E-48C7-AE93-F39F6AA99AD7}" type="slidenum">
              <a:rPr lang="en-US" smtClean="0"/>
              <a:pPr/>
              <a:t>108</a:t>
            </a:fld>
            <a:endParaRPr lang="en-US"/>
          </a:p>
        </p:txBody>
      </p:sp>
    </p:spTree>
    <p:extLst>
      <p:ext uri="{BB962C8B-B14F-4D97-AF65-F5344CB8AC3E}">
        <p14:creationId xmlns:p14="http://schemas.microsoft.com/office/powerpoint/2010/main" val="213604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a:t>Assessment Administration Resources</a:t>
            </a:r>
          </a:p>
        </p:txBody>
      </p:sp>
      <p:sp>
        <p:nvSpPr>
          <p:cNvPr id="9" name="Text Placeholder 8">
            <a:extLst>
              <a:ext uri="{FF2B5EF4-FFF2-40B4-BE49-F238E27FC236}">
                <a16:creationId xmlns:a16="http://schemas.microsoft.com/office/drawing/2014/main" id="{C5CA6AD7-4889-4152-9FF2-BFA9E9A6CAC7}"/>
              </a:ext>
            </a:extLst>
          </p:cNvPr>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5C4B71A2-0F5C-4ECC-A8FB-AF7EAC9F0C7B}"/>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11</a:t>
            </a:fld>
            <a:endParaRPr lang="en-US"/>
          </a:p>
        </p:txBody>
      </p:sp>
    </p:spTree>
    <p:extLst>
      <p:ext uri="{BB962C8B-B14F-4D97-AF65-F5344CB8AC3E}">
        <p14:creationId xmlns:p14="http://schemas.microsoft.com/office/powerpoint/2010/main" val="3962343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3BBB-A524-40BB-B4CF-CB11E63D5EED}"/>
              </a:ext>
            </a:extLst>
          </p:cNvPr>
          <p:cNvSpPr>
            <a:spLocks noGrp="1"/>
          </p:cNvSpPr>
          <p:nvPr>
            <p:ph type="title"/>
          </p:nvPr>
        </p:nvSpPr>
        <p:spPr/>
        <p:txBody>
          <a:bodyPr>
            <a:normAutofit fontScale="90000"/>
          </a:bodyPr>
          <a:lstStyle/>
          <a:p>
            <a:r>
              <a:rPr lang="en-US"/>
              <a:t>DOE Notification of New Test Coordinators</a:t>
            </a:r>
          </a:p>
        </p:txBody>
      </p:sp>
      <p:sp>
        <p:nvSpPr>
          <p:cNvPr id="3" name="Content Placeholder 2">
            <a:extLst>
              <a:ext uri="{FF2B5EF4-FFF2-40B4-BE49-F238E27FC236}">
                <a16:creationId xmlns:a16="http://schemas.microsoft.com/office/drawing/2014/main" id="{D5CFB011-1FD7-4A08-B3BC-F86B315DB86E}"/>
              </a:ext>
            </a:extLst>
          </p:cNvPr>
          <p:cNvSpPr>
            <a:spLocks noGrp="1"/>
          </p:cNvSpPr>
          <p:nvPr>
            <p:ph idx="1"/>
          </p:nvPr>
        </p:nvSpPr>
        <p:spPr/>
        <p:txBody>
          <a:bodyPr vert="horz" lIns="91440" tIns="45720" rIns="91440" bIns="45720" rtlCol="0" anchor="t">
            <a:normAutofit/>
          </a:bodyPr>
          <a:lstStyle/>
          <a:p>
            <a:r>
              <a:rPr lang="en-US" sz="2400" dirty="0"/>
              <a:t>Superintendent should email Sandra Greene identifying the new test coordinator. </a:t>
            </a:r>
            <a:r>
              <a:rPr lang="en-US" sz="2400" dirty="0">
                <a:hlinkClick r:id="rId3"/>
              </a:rPr>
              <a:t>sgreene@doe.k12.ga.us</a:t>
            </a:r>
            <a:endParaRPr lang="en-US" sz="2400" dirty="0"/>
          </a:p>
          <a:p>
            <a:r>
              <a:rPr lang="en-US" sz="2400" dirty="0"/>
              <a:t>A new account will be created in </a:t>
            </a:r>
            <a:r>
              <a:rPr lang="en-US" sz="2400" dirty="0" err="1"/>
              <a:t>eDIRECT</a:t>
            </a:r>
            <a:r>
              <a:rPr lang="en-US" sz="2400" dirty="0"/>
              <a:t> for Georgia Milestones. Test Coordinator will receive login credentials via email. </a:t>
            </a:r>
            <a:endParaRPr lang="en-US" sz="2400" dirty="0">
              <a:cs typeface="Calibri"/>
            </a:endParaRPr>
          </a:p>
          <a:p>
            <a:r>
              <a:rPr lang="en-US" sz="2400" dirty="0"/>
              <a:t>District security officer assigns the Test Coordinator Charter School Administrator role in the </a:t>
            </a:r>
            <a:r>
              <a:rPr lang="en-US" sz="2400" dirty="0" err="1"/>
              <a:t>MyGaDOE</a:t>
            </a:r>
            <a:r>
              <a:rPr lang="en-US" sz="2400" dirty="0"/>
              <a:t> portal. </a:t>
            </a:r>
            <a:endParaRPr lang="en-US" sz="2400" dirty="0">
              <a:cs typeface="Calibri"/>
            </a:endParaRPr>
          </a:p>
          <a:p>
            <a:pPr lvl="1"/>
            <a:r>
              <a:rPr lang="en-US" sz="2000" dirty="0"/>
              <a:t>You will receive testing emails</a:t>
            </a:r>
            <a:endParaRPr lang="en-US" sz="2400" dirty="0"/>
          </a:p>
          <a:p>
            <a:r>
              <a:rPr lang="en-US" sz="2400" dirty="0"/>
              <a:t>Test Coordinator = System Test Coordinator = Assessment Director = Charter School Administrator (these are ALL the same role)</a:t>
            </a:r>
          </a:p>
          <a:p>
            <a:endParaRPr lang="en-US" sz="2000" dirty="0"/>
          </a:p>
          <a:p>
            <a:endParaRPr lang="en-US" dirty="0"/>
          </a:p>
        </p:txBody>
      </p:sp>
      <p:sp>
        <p:nvSpPr>
          <p:cNvPr id="4" name="Date Placeholder 3">
            <a:extLst>
              <a:ext uri="{FF2B5EF4-FFF2-40B4-BE49-F238E27FC236}">
                <a16:creationId xmlns:a16="http://schemas.microsoft.com/office/drawing/2014/main" id="{FB8B88BA-FF97-44EE-A785-E331C39632CE}"/>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89E72097-12DE-4BE0-A5F9-DDCDB86546D2}"/>
              </a:ext>
            </a:extLst>
          </p:cNvPr>
          <p:cNvSpPr>
            <a:spLocks noGrp="1"/>
          </p:cNvSpPr>
          <p:nvPr>
            <p:ph type="sldNum" sz="quarter" idx="4"/>
          </p:nvPr>
        </p:nvSpPr>
        <p:spPr/>
        <p:txBody>
          <a:bodyPr/>
          <a:lstStyle/>
          <a:p>
            <a:fld id="{B63E4CEF-BB1E-48C7-AE93-F39F6AA99AD7}" type="slidenum">
              <a:rPr lang="en-US" smtClean="0"/>
              <a:pPr/>
              <a:t>12</a:t>
            </a:fld>
            <a:endParaRPr lang="en-US"/>
          </a:p>
        </p:txBody>
      </p:sp>
    </p:spTree>
    <p:extLst>
      <p:ext uri="{BB962C8B-B14F-4D97-AF65-F5344CB8AC3E}">
        <p14:creationId xmlns:p14="http://schemas.microsoft.com/office/powerpoint/2010/main" val="26663391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3BBB-A524-40BB-B4CF-CB11E63D5EED}"/>
              </a:ext>
            </a:extLst>
          </p:cNvPr>
          <p:cNvSpPr>
            <a:spLocks noGrp="1"/>
          </p:cNvSpPr>
          <p:nvPr>
            <p:ph type="title"/>
          </p:nvPr>
        </p:nvSpPr>
        <p:spPr/>
        <p:txBody>
          <a:bodyPr/>
          <a:lstStyle/>
          <a:p>
            <a:r>
              <a:rPr lang="en-US"/>
              <a:t>New Test Coordinators</a:t>
            </a:r>
          </a:p>
        </p:txBody>
      </p:sp>
      <p:sp>
        <p:nvSpPr>
          <p:cNvPr id="4" name="Date Placeholder 3">
            <a:extLst>
              <a:ext uri="{FF2B5EF4-FFF2-40B4-BE49-F238E27FC236}">
                <a16:creationId xmlns:a16="http://schemas.microsoft.com/office/drawing/2014/main" id="{FB8B88BA-FF97-44EE-A785-E331C39632CE}"/>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89E72097-12DE-4BE0-A5F9-DDCDB86546D2}"/>
              </a:ext>
            </a:extLst>
          </p:cNvPr>
          <p:cNvSpPr>
            <a:spLocks noGrp="1"/>
          </p:cNvSpPr>
          <p:nvPr>
            <p:ph type="sldNum" sz="quarter" idx="4"/>
          </p:nvPr>
        </p:nvSpPr>
        <p:spPr/>
        <p:txBody>
          <a:bodyPr/>
          <a:lstStyle/>
          <a:p>
            <a:fld id="{B63E4CEF-BB1E-48C7-AE93-F39F6AA99AD7}" type="slidenum">
              <a:rPr lang="en-US" smtClean="0"/>
              <a:pPr/>
              <a:t>13</a:t>
            </a:fld>
            <a:endParaRPr lang="en-US"/>
          </a:p>
        </p:txBody>
      </p:sp>
      <p:graphicFrame>
        <p:nvGraphicFramePr>
          <p:cNvPr id="8" name="Content Placeholder 7">
            <a:extLst>
              <a:ext uri="{FF2B5EF4-FFF2-40B4-BE49-F238E27FC236}">
                <a16:creationId xmlns:a16="http://schemas.microsoft.com/office/drawing/2014/main" id="{FB845F27-872B-46ED-B38C-71852E57F1E4}"/>
              </a:ext>
            </a:extLst>
          </p:cNvPr>
          <p:cNvGraphicFramePr>
            <a:graphicFrameLocks noGrp="1"/>
          </p:cNvGraphicFramePr>
          <p:nvPr>
            <p:ph idx="1"/>
            <p:extLst>
              <p:ext uri="{D42A27DB-BD31-4B8C-83A1-F6EECF244321}">
                <p14:modId xmlns:p14="http://schemas.microsoft.com/office/powerpoint/2010/main" val="181043923"/>
              </p:ext>
            </p:extLst>
          </p:nvPr>
        </p:nvGraphicFramePr>
        <p:xfrm>
          <a:off x="399747" y="1722497"/>
          <a:ext cx="8331301" cy="45488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7470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89C18-DAAD-4E56-8259-9CC659B336D7}"/>
              </a:ext>
            </a:extLst>
          </p:cNvPr>
          <p:cNvSpPr>
            <a:spLocks noGrp="1"/>
          </p:cNvSpPr>
          <p:nvPr>
            <p:ph type="title"/>
          </p:nvPr>
        </p:nvSpPr>
        <p:spPr>
          <a:xfrm>
            <a:off x="353461" y="518318"/>
            <a:ext cx="6598483" cy="978542"/>
          </a:xfrm>
        </p:spPr>
        <p:txBody>
          <a:bodyPr>
            <a:normAutofit fontScale="90000"/>
          </a:bodyPr>
          <a:lstStyle/>
          <a:p>
            <a:r>
              <a:rPr lang="en-US" dirty="0"/>
              <a:t>Links to Key Online Resources</a:t>
            </a:r>
          </a:p>
        </p:txBody>
      </p:sp>
      <p:sp>
        <p:nvSpPr>
          <p:cNvPr id="3" name="Content Placeholder 2">
            <a:extLst>
              <a:ext uri="{FF2B5EF4-FFF2-40B4-BE49-F238E27FC236}">
                <a16:creationId xmlns:a16="http://schemas.microsoft.com/office/drawing/2014/main" id="{AFEAEAC1-22B6-4A40-B7B6-D4A70A92EBD8}"/>
              </a:ext>
            </a:extLst>
          </p:cNvPr>
          <p:cNvSpPr>
            <a:spLocks noGrp="1"/>
          </p:cNvSpPr>
          <p:nvPr>
            <p:ph idx="1"/>
          </p:nvPr>
        </p:nvSpPr>
        <p:spPr>
          <a:xfrm>
            <a:off x="891697" y="2041742"/>
            <a:ext cx="6924545" cy="3457184"/>
          </a:xfrm>
        </p:spPr>
        <p:txBody>
          <a:bodyPr/>
          <a:lstStyle/>
          <a:p>
            <a:r>
              <a:rPr lang="en-US">
                <a:hlinkClick r:id="rId3"/>
              </a:rPr>
              <a:t>Georgia Department of Education Webpage</a:t>
            </a:r>
            <a:endParaRPr lang="en-US"/>
          </a:p>
          <a:p>
            <a:r>
              <a:rPr lang="en-US">
                <a:hlinkClick r:id="rId4"/>
              </a:rPr>
              <a:t>Assessment Main Page</a:t>
            </a:r>
            <a:endParaRPr lang="en-US"/>
          </a:p>
          <a:p>
            <a:r>
              <a:rPr lang="en-US">
                <a:hlinkClick r:id="rId5"/>
              </a:rPr>
              <a:t>Accountability Main Page</a:t>
            </a:r>
            <a:endParaRPr lang="en-US"/>
          </a:p>
          <a:p>
            <a:r>
              <a:rPr lang="en-US">
                <a:hlinkClick r:id="rId6"/>
              </a:rPr>
              <a:t>Curriculum and Instruction</a:t>
            </a:r>
            <a:endParaRPr lang="en-US"/>
          </a:p>
          <a:p>
            <a:r>
              <a:rPr lang="en-US">
                <a:hlinkClick r:id="rId7"/>
              </a:rPr>
              <a:t>Special Education Services and Supports</a:t>
            </a:r>
            <a:endParaRPr lang="en-US"/>
          </a:p>
          <a:p>
            <a:r>
              <a:rPr lang="en-US" err="1">
                <a:hlinkClick r:id="rId8"/>
              </a:rPr>
              <a:t>MyGaDOE</a:t>
            </a:r>
            <a:r>
              <a:rPr lang="en-US">
                <a:hlinkClick r:id="rId8"/>
              </a:rPr>
              <a:t> Portal Login</a:t>
            </a:r>
            <a:endParaRPr lang="en-US"/>
          </a:p>
        </p:txBody>
      </p:sp>
      <p:sp>
        <p:nvSpPr>
          <p:cNvPr id="4" name="Date Placeholder 3">
            <a:extLst>
              <a:ext uri="{FF2B5EF4-FFF2-40B4-BE49-F238E27FC236}">
                <a16:creationId xmlns:a16="http://schemas.microsoft.com/office/drawing/2014/main" id="{09C9999E-7F73-4AAD-83F3-AD0990F8D622}"/>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30001BEB-7867-4105-BD4D-58DE56C8FADD}"/>
              </a:ext>
            </a:extLst>
          </p:cNvPr>
          <p:cNvSpPr>
            <a:spLocks noGrp="1"/>
          </p:cNvSpPr>
          <p:nvPr>
            <p:ph type="sldNum" sz="quarter" idx="4"/>
          </p:nvPr>
        </p:nvSpPr>
        <p:spPr/>
        <p:txBody>
          <a:bodyPr/>
          <a:lstStyle/>
          <a:p>
            <a:fld id="{B63E4CEF-BB1E-48C7-AE93-F39F6AA99AD7}" type="slidenum">
              <a:rPr lang="en-US" smtClean="0"/>
              <a:pPr/>
              <a:t>14</a:t>
            </a:fld>
            <a:endParaRPr lang="en-US"/>
          </a:p>
        </p:txBody>
      </p:sp>
    </p:spTree>
    <p:extLst>
      <p:ext uri="{BB962C8B-B14F-4D97-AF65-F5344CB8AC3E}">
        <p14:creationId xmlns:p14="http://schemas.microsoft.com/office/powerpoint/2010/main" val="59507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A screenshot of a cell phone&#10;&#10;Description generated with very high confidence">
            <a:extLst>
              <a:ext uri="{FF2B5EF4-FFF2-40B4-BE49-F238E27FC236}">
                <a16:creationId xmlns:a16="http://schemas.microsoft.com/office/drawing/2014/main" id="{0F362319-A43A-4FD5-B0C2-6AA4F666AD09}"/>
              </a:ext>
            </a:extLst>
          </p:cNvPr>
          <p:cNvPicPr>
            <a:picLocks noGrp="1" noChangeAspect="1"/>
          </p:cNvPicPr>
          <p:nvPr>
            <p:ph idx="1"/>
          </p:nvPr>
        </p:nvPicPr>
        <p:blipFill>
          <a:blip r:embed="rId3"/>
          <a:stretch>
            <a:fillRect/>
          </a:stretch>
        </p:blipFill>
        <p:spPr>
          <a:xfrm>
            <a:off x="585216" y="1462864"/>
            <a:ext cx="5621814" cy="4057625"/>
          </a:xfrm>
          <a:prstGeom prst="rect">
            <a:avLst/>
          </a:prstGeom>
          <a:ln>
            <a:solidFill>
              <a:schemeClr val="accent1"/>
            </a:solidFill>
          </a:ln>
        </p:spPr>
      </p:pic>
      <p:sp>
        <p:nvSpPr>
          <p:cNvPr id="2" name="Title 1">
            <a:extLst>
              <a:ext uri="{FF2B5EF4-FFF2-40B4-BE49-F238E27FC236}">
                <a16:creationId xmlns:a16="http://schemas.microsoft.com/office/drawing/2014/main" id="{4682FE05-95AB-4021-B697-5E2EFD2761D9}"/>
              </a:ext>
            </a:extLst>
          </p:cNvPr>
          <p:cNvSpPr>
            <a:spLocks noGrp="1"/>
          </p:cNvSpPr>
          <p:nvPr>
            <p:ph type="title"/>
          </p:nvPr>
        </p:nvSpPr>
        <p:spPr>
          <a:xfrm>
            <a:off x="503270" y="261885"/>
            <a:ext cx="6598988" cy="1100889"/>
          </a:xfrm>
        </p:spPr>
        <p:txBody>
          <a:bodyPr>
            <a:normAutofit fontScale="90000"/>
          </a:bodyPr>
          <a:lstStyle/>
          <a:p>
            <a:r>
              <a:rPr lang="en-US" sz="3600"/>
              <a:t>Test Coordinator Testing/Assessment Resources</a:t>
            </a:r>
          </a:p>
        </p:txBody>
      </p:sp>
      <p:sp>
        <p:nvSpPr>
          <p:cNvPr id="4" name="Slide Number Placeholder 3">
            <a:extLst>
              <a:ext uri="{FF2B5EF4-FFF2-40B4-BE49-F238E27FC236}">
                <a16:creationId xmlns:a16="http://schemas.microsoft.com/office/drawing/2014/main" id="{C70CA44F-1D56-4582-A910-FD24D89104B3}"/>
              </a:ext>
            </a:extLst>
          </p:cNvPr>
          <p:cNvSpPr>
            <a:spLocks noGrp="1"/>
          </p:cNvSpPr>
          <p:nvPr>
            <p:ph type="sldNum" sz="quarter" idx="4"/>
          </p:nvPr>
        </p:nvSpPr>
        <p:spPr/>
        <p:txBody>
          <a:bodyPr/>
          <a:lstStyle/>
          <a:p>
            <a:fld id="{B63E4CEF-BB1E-48C7-AE93-F39F6AA99AD7}" type="slidenum">
              <a:rPr lang="en-US" smtClean="0"/>
              <a:pPr/>
              <a:t>15</a:t>
            </a:fld>
            <a:endParaRPr lang="en-US"/>
          </a:p>
        </p:txBody>
      </p:sp>
      <p:sp>
        <p:nvSpPr>
          <p:cNvPr id="6" name="TextBox 5">
            <a:extLst>
              <a:ext uri="{FF2B5EF4-FFF2-40B4-BE49-F238E27FC236}">
                <a16:creationId xmlns:a16="http://schemas.microsoft.com/office/drawing/2014/main" id="{15F78E3D-E97B-4066-871F-A277CAD8D18C}"/>
              </a:ext>
            </a:extLst>
          </p:cNvPr>
          <p:cNvSpPr txBox="1"/>
          <p:nvPr/>
        </p:nvSpPr>
        <p:spPr>
          <a:xfrm>
            <a:off x="436098" y="5609930"/>
            <a:ext cx="6344530" cy="646331"/>
          </a:xfrm>
          <a:prstGeom prst="rect">
            <a:avLst/>
          </a:prstGeom>
          <a:noFill/>
        </p:spPr>
        <p:txBody>
          <a:bodyPr wrap="square" rtlCol="0">
            <a:spAutoFit/>
          </a:bodyPr>
          <a:lstStyle/>
          <a:p>
            <a:pPr>
              <a:defRPr/>
            </a:pPr>
            <a:r>
              <a:rPr lang="en-US"/>
              <a:t>Assessment Webinar memos posted at: </a:t>
            </a:r>
            <a:r>
              <a:rPr lang="en-US">
                <a:hlinkClick r:id="rId4"/>
              </a:rPr>
              <a:t>www.gadoe.org/</a:t>
            </a:r>
            <a:r>
              <a:rPr lang="en-US">
                <a:hlinkClick r:id="rId5"/>
              </a:rPr>
              <a:t>Assessment</a:t>
            </a:r>
            <a:r>
              <a:rPr lang="en-US">
                <a:cs typeface="Calibri"/>
              </a:rPr>
              <a:t> (then select </a:t>
            </a:r>
            <a:r>
              <a:rPr lang="en-US" b="1">
                <a:cs typeface="Calibri"/>
              </a:rPr>
              <a:t>For Educators...</a:t>
            </a:r>
            <a:r>
              <a:rPr lang="en-US">
                <a:cs typeface="Calibri"/>
              </a:rPr>
              <a:t>)</a:t>
            </a:r>
            <a:endParaRPr lang="en-US">
              <a:hlinkClick r:id="rId5"/>
            </a:endParaRPr>
          </a:p>
        </p:txBody>
      </p:sp>
      <p:sp>
        <p:nvSpPr>
          <p:cNvPr id="7" name="Oval 6">
            <a:extLst>
              <a:ext uri="{FF2B5EF4-FFF2-40B4-BE49-F238E27FC236}">
                <a16:creationId xmlns:a16="http://schemas.microsoft.com/office/drawing/2014/main" id="{8B76AC52-CE9F-42A6-A943-DA935BAB5C14}"/>
              </a:ext>
            </a:extLst>
          </p:cNvPr>
          <p:cNvSpPr/>
          <p:nvPr/>
        </p:nvSpPr>
        <p:spPr>
          <a:xfrm>
            <a:off x="4901184" y="5194614"/>
            <a:ext cx="749808" cy="22877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9">
            <a:extLst>
              <a:ext uri="{FF2B5EF4-FFF2-40B4-BE49-F238E27FC236}">
                <a16:creationId xmlns:a16="http://schemas.microsoft.com/office/drawing/2014/main" id="{D67BFC60-ACF5-4B18-B779-BD392C1034EE}"/>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1758250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7A1E4E-570C-46F0-B76F-D1793CBE7430}"/>
              </a:ext>
            </a:extLst>
          </p:cNvPr>
          <p:cNvPicPr>
            <a:picLocks noChangeAspect="1"/>
          </p:cNvPicPr>
          <p:nvPr/>
        </p:nvPicPr>
        <p:blipFill>
          <a:blip r:embed="rId3"/>
          <a:stretch>
            <a:fillRect/>
          </a:stretch>
        </p:blipFill>
        <p:spPr>
          <a:xfrm>
            <a:off x="2400300" y="1087299"/>
            <a:ext cx="4343400" cy="4981575"/>
          </a:xfrm>
          <a:prstGeom prst="rect">
            <a:avLst/>
          </a:prstGeom>
        </p:spPr>
      </p:pic>
      <p:sp>
        <p:nvSpPr>
          <p:cNvPr id="2" name="Title 1">
            <a:extLst>
              <a:ext uri="{FF2B5EF4-FFF2-40B4-BE49-F238E27FC236}">
                <a16:creationId xmlns:a16="http://schemas.microsoft.com/office/drawing/2014/main" id="{21465AF9-B291-4887-B294-1DA571364F6E}"/>
              </a:ext>
            </a:extLst>
          </p:cNvPr>
          <p:cNvSpPr>
            <a:spLocks noGrp="1"/>
          </p:cNvSpPr>
          <p:nvPr>
            <p:ph type="title"/>
          </p:nvPr>
        </p:nvSpPr>
        <p:spPr>
          <a:xfrm>
            <a:off x="237995" y="136524"/>
            <a:ext cx="6034218" cy="1006477"/>
          </a:xfrm>
        </p:spPr>
        <p:txBody>
          <a:bodyPr>
            <a:normAutofit fontScale="90000"/>
          </a:bodyPr>
          <a:lstStyle/>
          <a:p>
            <a:r>
              <a:rPr lang="en-US"/>
              <a:t>Program Management Guidance Resources</a:t>
            </a:r>
          </a:p>
        </p:txBody>
      </p:sp>
      <p:sp>
        <p:nvSpPr>
          <p:cNvPr id="4" name="Slide Number Placeholder 3">
            <a:extLst>
              <a:ext uri="{FF2B5EF4-FFF2-40B4-BE49-F238E27FC236}">
                <a16:creationId xmlns:a16="http://schemas.microsoft.com/office/drawing/2014/main" id="{2A6CE651-B35B-400B-8409-2D9A71EEEDAC}"/>
              </a:ext>
            </a:extLst>
          </p:cNvPr>
          <p:cNvSpPr>
            <a:spLocks noGrp="1"/>
          </p:cNvSpPr>
          <p:nvPr>
            <p:ph type="sldNum" sz="quarter" idx="4"/>
          </p:nvPr>
        </p:nvSpPr>
        <p:spPr/>
        <p:txBody>
          <a:bodyPr/>
          <a:lstStyle/>
          <a:p>
            <a:fld id="{B63E4CEF-BB1E-48C7-AE93-F39F6AA99AD7}" type="slidenum">
              <a:rPr lang="en-US" smtClean="0"/>
              <a:pPr/>
              <a:t>16</a:t>
            </a:fld>
            <a:endParaRPr lang="en-US"/>
          </a:p>
        </p:txBody>
      </p:sp>
      <p:sp>
        <p:nvSpPr>
          <p:cNvPr id="10" name="Arrow: Right 9">
            <a:extLst>
              <a:ext uri="{FF2B5EF4-FFF2-40B4-BE49-F238E27FC236}">
                <a16:creationId xmlns:a16="http://schemas.microsoft.com/office/drawing/2014/main" id="{4433D758-E7B5-4B73-80A3-B3E181216F7B}"/>
              </a:ext>
            </a:extLst>
          </p:cNvPr>
          <p:cNvSpPr/>
          <p:nvPr/>
        </p:nvSpPr>
        <p:spPr>
          <a:xfrm rot="10800000">
            <a:off x="5831045" y="3024507"/>
            <a:ext cx="1394460" cy="80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26FC19F9-C9D1-455C-B258-2C646CDA87A6}"/>
              </a:ext>
            </a:extLst>
          </p:cNvPr>
          <p:cNvSpPr/>
          <p:nvPr/>
        </p:nvSpPr>
        <p:spPr>
          <a:xfrm rot="10800000">
            <a:off x="5831045" y="4427473"/>
            <a:ext cx="1394460" cy="8089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ate Placeholder 5">
            <a:extLst>
              <a:ext uri="{FF2B5EF4-FFF2-40B4-BE49-F238E27FC236}">
                <a16:creationId xmlns:a16="http://schemas.microsoft.com/office/drawing/2014/main" id="{0109DDF1-C570-400F-A6A8-327FE964226B}"/>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4037014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E5D2-02D1-466A-9C93-932DAA8C9B63}"/>
              </a:ext>
            </a:extLst>
          </p:cNvPr>
          <p:cNvSpPr>
            <a:spLocks noGrp="1"/>
          </p:cNvSpPr>
          <p:nvPr>
            <p:ph type="title"/>
          </p:nvPr>
        </p:nvSpPr>
        <p:spPr/>
        <p:txBody>
          <a:bodyPr>
            <a:normAutofit/>
          </a:bodyPr>
          <a:lstStyle/>
          <a:p>
            <a:r>
              <a:rPr lang="en-US">
                <a:latin typeface="Arial Rounded MT Bold"/>
              </a:rPr>
              <a:t>Georgia Assessment and Training Calendar</a:t>
            </a:r>
          </a:p>
        </p:txBody>
      </p:sp>
      <p:sp>
        <p:nvSpPr>
          <p:cNvPr id="4" name="Date Placeholder 3">
            <a:extLst>
              <a:ext uri="{FF2B5EF4-FFF2-40B4-BE49-F238E27FC236}">
                <a16:creationId xmlns:a16="http://schemas.microsoft.com/office/drawing/2014/main" id="{40A1F880-9B86-4CE9-8EC6-B29DD769F3DD}"/>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DC54654C-C2F2-462F-B48D-17D5FDCED32D}"/>
              </a:ext>
            </a:extLst>
          </p:cNvPr>
          <p:cNvSpPr>
            <a:spLocks noGrp="1"/>
          </p:cNvSpPr>
          <p:nvPr>
            <p:ph type="sldNum" sz="quarter" idx="4"/>
          </p:nvPr>
        </p:nvSpPr>
        <p:spPr/>
        <p:txBody>
          <a:bodyPr/>
          <a:lstStyle/>
          <a:p>
            <a:fld id="{B63E4CEF-BB1E-48C7-AE93-F39F6AA99AD7}" type="slidenum">
              <a:rPr lang="en-US" smtClean="0"/>
              <a:pPr/>
              <a:t>17</a:t>
            </a:fld>
            <a:endParaRPr lang="en-US"/>
          </a:p>
        </p:txBody>
      </p:sp>
      <p:pic>
        <p:nvPicPr>
          <p:cNvPr id="7" name="Picture 6">
            <a:extLst>
              <a:ext uri="{FF2B5EF4-FFF2-40B4-BE49-F238E27FC236}">
                <a16:creationId xmlns:a16="http://schemas.microsoft.com/office/drawing/2014/main" id="{B5817428-8A4E-47D7-8C90-626DB712AB5C}"/>
              </a:ext>
            </a:extLst>
          </p:cNvPr>
          <p:cNvPicPr>
            <a:picLocks noChangeAspect="1"/>
          </p:cNvPicPr>
          <p:nvPr/>
        </p:nvPicPr>
        <p:blipFill>
          <a:blip r:embed="rId3"/>
          <a:stretch>
            <a:fillRect/>
          </a:stretch>
        </p:blipFill>
        <p:spPr>
          <a:xfrm>
            <a:off x="0" y="2488539"/>
            <a:ext cx="9144000" cy="3508148"/>
          </a:xfrm>
          <a:prstGeom prst="rect">
            <a:avLst/>
          </a:prstGeom>
        </p:spPr>
      </p:pic>
    </p:spTree>
    <p:extLst>
      <p:ext uri="{BB962C8B-B14F-4D97-AF65-F5344CB8AC3E}">
        <p14:creationId xmlns:p14="http://schemas.microsoft.com/office/powerpoint/2010/main" val="2387431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4246-E609-4309-842F-65C00854C9F2}"/>
              </a:ext>
            </a:extLst>
          </p:cNvPr>
          <p:cNvSpPr>
            <a:spLocks noGrp="1"/>
          </p:cNvSpPr>
          <p:nvPr>
            <p:ph type="title"/>
          </p:nvPr>
        </p:nvSpPr>
        <p:spPr/>
        <p:txBody>
          <a:bodyPr/>
          <a:lstStyle/>
          <a:p>
            <a:r>
              <a:rPr lang="en-US"/>
              <a:t>Assessment Update Newsletter</a:t>
            </a:r>
          </a:p>
        </p:txBody>
      </p:sp>
      <p:sp>
        <p:nvSpPr>
          <p:cNvPr id="3" name="Content Placeholder 2">
            <a:extLst>
              <a:ext uri="{FF2B5EF4-FFF2-40B4-BE49-F238E27FC236}">
                <a16:creationId xmlns:a16="http://schemas.microsoft.com/office/drawing/2014/main" id="{EDC63A0C-C150-4C16-BA69-8963E9CF8FA4}"/>
              </a:ext>
            </a:extLst>
          </p:cNvPr>
          <p:cNvSpPr>
            <a:spLocks noGrp="1"/>
          </p:cNvSpPr>
          <p:nvPr>
            <p:ph idx="1"/>
          </p:nvPr>
        </p:nvSpPr>
        <p:spPr>
          <a:xfrm>
            <a:off x="680183" y="2211501"/>
            <a:ext cx="3493884" cy="3376500"/>
          </a:xfrm>
        </p:spPr>
        <p:txBody>
          <a:bodyPr>
            <a:normAutofit fontScale="92500"/>
          </a:bodyPr>
          <a:lstStyle/>
          <a:p>
            <a:r>
              <a:rPr lang="en-US"/>
              <a:t>Provides monthly assessment updates</a:t>
            </a:r>
          </a:p>
          <a:p>
            <a:r>
              <a:rPr lang="en-US"/>
              <a:t>Provides training links and dates</a:t>
            </a:r>
          </a:p>
          <a:p>
            <a:r>
              <a:rPr lang="en-US"/>
              <a:t>Provides assessment tasks to remember</a:t>
            </a:r>
          </a:p>
          <a:p>
            <a:r>
              <a:rPr lang="en-US"/>
              <a:t>Provides accountability updates</a:t>
            </a:r>
          </a:p>
        </p:txBody>
      </p:sp>
      <p:sp>
        <p:nvSpPr>
          <p:cNvPr id="4" name="Slide Number Placeholder 3">
            <a:extLst>
              <a:ext uri="{FF2B5EF4-FFF2-40B4-BE49-F238E27FC236}">
                <a16:creationId xmlns:a16="http://schemas.microsoft.com/office/drawing/2014/main" id="{82F98671-FA5F-45DC-877A-A97F43053F5F}"/>
              </a:ext>
            </a:extLst>
          </p:cNvPr>
          <p:cNvSpPr>
            <a:spLocks noGrp="1"/>
          </p:cNvSpPr>
          <p:nvPr>
            <p:ph type="sldNum" sz="quarter" idx="4"/>
          </p:nvPr>
        </p:nvSpPr>
        <p:spPr/>
        <p:txBody>
          <a:bodyPr/>
          <a:lstStyle/>
          <a:p>
            <a:fld id="{B63E4CEF-BB1E-48C7-AE93-F39F6AA99AD7}" type="slidenum">
              <a:rPr lang="en-US" smtClean="0"/>
              <a:pPr/>
              <a:t>18</a:t>
            </a:fld>
            <a:endParaRPr lang="en-US"/>
          </a:p>
        </p:txBody>
      </p:sp>
      <p:sp>
        <p:nvSpPr>
          <p:cNvPr id="7" name="Date Placeholder 6">
            <a:extLst>
              <a:ext uri="{FF2B5EF4-FFF2-40B4-BE49-F238E27FC236}">
                <a16:creationId xmlns:a16="http://schemas.microsoft.com/office/drawing/2014/main" id="{A6E0E9B6-FDA5-49EB-A3BC-C343FABAB4C2}"/>
              </a:ext>
            </a:extLst>
          </p:cNvPr>
          <p:cNvSpPr>
            <a:spLocks noGrp="1"/>
          </p:cNvSpPr>
          <p:nvPr>
            <p:ph type="dt" sz="half" idx="2"/>
          </p:nvPr>
        </p:nvSpPr>
        <p:spPr/>
        <p:txBody>
          <a:bodyPr/>
          <a:lstStyle/>
          <a:p>
            <a:r>
              <a:rPr lang="en-US"/>
              <a:t>1/17/2019</a:t>
            </a:r>
          </a:p>
        </p:txBody>
      </p:sp>
      <p:pic>
        <p:nvPicPr>
          <p:cNvPr id="5" name="Picture 4">
            <a:extLst>
              <a:ext uri="{FF2B5EF4-FFF2-40B4-BE49-F238E27FC236}">
                <a16:creationId xmlns:a16="http://schemas.microsoft.com/office/drawing/2014/main" id="{6A4DCEC9-7F78-4DEF-97BA-D65640BFA9FD}"/>
              </a:ext>
            </a:extLst>
          </p:cNvPr>
          <p:cNvPicPr>
            <a:picLocks noChangeAspect="1"/>
          </p:cNvPicPr>
          <p:nvPr/>
        </p:nvPicPr>
        <p:blipFill>
          <a:blip r:embed="rId3"/>
          <a:stretch>
            <a:fillRect/>
          </a:stretch>
        </p:blipFill>
        <p:spPr>
          <a:xfrm>
            <a:off x="4326788" y="1921162"/>
            <a:ext cx="4456994" cy="27741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7732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0263" y="1171218"/>
            <a:ext cx="7888802" cy="4525963"/>
          </a:xfrm>
        </p:spPr>
        <p:txBody>
          <a:bodyPr/>
          <a:lstStyle/>
          <a:p>
            <a:pPr marL="457200" lvl="1" indent="0">
              <a:buNone/>
              <a:defRPr/>
            </a:pPr>
            <a:endParaRPr lang="en-US" sz="1800"/>
          </a:p>
          <a:p>
            <a:pPr fontAlgn="auto"/>
            <a:endParaRPr lang="en-US" sz="2200"/>
          </a:p>
          <a:p>
            <a:pPr lvl="1" fontAlgn="auto"/>
            <a:endParaRPr lang="en-US" sz="1800"/>
          </a:p>
          <a:p>
            <a:endParaRPr lang="en-US" sz="1600">
              <a:solidFill>
                <a:schemeClr val="tx2"/>
              </a:solidFill>
              <a:latin typeface="Arial Narrow" panose="020B0606020202030204" pitchFamily="34" charset="0"/>
            </a:endParaRPr>
          </a:p>
          <a:p>
            <a:endParaRPr lang="en-US" sz="2800"/>
          </a:p>
        </p:txBody>
      </p:sp>
      <p:sp>
        <p:nvSpPr>
          <p:cNvPr id="6" name="TextBox 5"/>
          <p:cNvSpPr txBox="1"/>
          <p:nvPr/>
        </p:nvSpPr>
        <p:spPr>
          <a:xfrm>
            <a:off x="466340" y="1435531"/>
            <a:ext cx="3789546" cy="3785652"/>
          </a:xfrm>
          <a:prstGeom prst="rect">
            <a:avLst/>
          </a:prstGeom>
          <a:noFill/>
        </p:spPr>
        <p:txBody>
          <a:bodyPr wrap="square" rtlCol="0">
            <a:spAutoFit/>
          </a:bodyPr>
          <a:lstStyle/>
          <a:p>
            <a:pPr marL="171450" indent="-171450">
              <a:buFont typeface="Arial" panose="020B0604020202020204" pitchFamily="34" charset="0"/>
              <a:buChar char="•"/>
            </a:pPr>
            <a:r>
              <a:rPr lang="en-US" sz="2400">
                <a:latin typeface="Calibri" panose="020F0502020204030204" pitchFamily="34" charset="0"/>
              </a:rPr>
              <a:t>Test Examiner Training</a:t>
            </a:r>
          </a:p>
          <a:p>
            <a:pPr marL="171450" indent="-171450">
              <a:buFont typeface="Arial" panose="020B0604020202020204" pitchFamily="34" charset="0"/>
              <a:buChar char="•"/>
            </a:pPr>
            <a:r>
              <a:rPr lang="en-US" sz="2400"/>
              <a:t>Student Setup</a:t>
            </a:r>
          </a:p>
          <a:p>
            <a:pPr marL="171450" indent="-171450">
              <a:buFont typeface="Arial" panose="020B0604020202020204" pitchFamily="34" charset="0"/>
              <a:buChar char="•"/>
            </a:pPr>
            <a:r>
              <a:rPr lang="en-US" sz="2400"/>
              <a:t>Test Sessions </a:t>
            </a:r>
          </a:p>
          <a:p>
            <a:pPr marL="171450" indent="-171450">
              <a:buFont typeface="Arial" panose="020B0604020202020204" pitchFamily="34" charset="0"/>
              <a:buChar char="•"/>
            </a:pPr>
            <a:r>
              <a:rPr lang="en-US" sz="2400"/>
              <a:t>Monitor Student Progress</a:t>
            </a:r>
          </a:p>
          <a:p>
            <a:pPr marL="171450" indent="-171450">
              <a:buFont typeface="Arial" panose="020B0604020202020204" pitchFamily="34" charset="0"/>
              <a:buChar char="•"/>
            </a:pPr>
            <a:r>
              <a:rPr lang="en-US" sz="2400"/>
              <a:t>Accommodations</a:t>
            </a:r>
          </a:p>
          <a:p>
            <a:pPr marL="171450" indent="-171450">
              <a:buFont typeface="Arial" panose="020B0604020202020204" pitchFamily="34" charset="0"/>
              <a:buChar char="•"/>
            </a:pPr>
            <a:r>
              <a:rPr lang="en-US" sz="2400"/>
              <a:t>Report Delivery</a:t>
            </a:r>
          </a:p>
          <a:p>
            <a:pPr marL="174625" indent="-174625">
              <a:buFont typeface="Arial" panose="020B0604020202020204" pitchFamily="34" charset="0"/>
              <a:buChar char="•"/>
            </a:pPr>
            <a:r>
              <a:rPr lang="en-US" sz="2400"/>
              <a:t>Online Presentations</a:t>
            </a:r>
          </a:p>
          <a:p>
            <a:pPr marL="171450" indent="-171450">
              <a:buFont typeface="Arial" panose="020B0604020202020204" pitchFamily="34" charset="0"/>
              <a:buChar char="•"/>
            </a:pPr>
            <a:r>
              <a:rPr lang="en-US" sz="2400"/>
              <a:t>Test Examiner Training</a:t>
            </a:r>
          </a:p>
          <a:p>
            <a:pPr marL="171450" indent="-171450">
              <a:buFont typeface="Arial" panose="020B0604020202020204" pitchFamily="34" charset="0"/>
              <a:buChar char="•"/>
            </a:pPr>
            <a:r>
              <a:rPr lang="en-US" sz="2400"/>
              <a:t>Testing Irregularities</a:t>
            </a:r>
          </a:p>
          <a:p>
            <a:pPr marL="171450" indent="-171450">
              <a:buFont typeface="Arial" panose="020B0604020202020204" pitchFamily="34" charset="0"/>
              <a:buChar char="•"/>
            </a:pPr>
            <a:r>
              <a:rPr lang="en-US" sz="2400"/>
              <a:t>Multiple Student Upload</a:t>
            </a:r>
          </a:p>
        </p:txBody>
      </p:sp>
      <p:sp>
        <p:nvSpPr>
          <p:cNvPr id="7" name="TextBox 6"/>
          <p:cNvSpPr txBox="1"/>
          <p:nvPr/>
        </p:nvSpPr>
        <p:spPr>
          <a:xfrm>
            <a:off x="1225118" y="5676671"/>
            <a:ext cx="6638722" cy="538609"/>
          </a:xfrm>
          <a:prstGeom prst="rect">
            <a:avLst/>
          </a:prstGeom>
          <a:noFill/>
        </p:spPr>
        <p:txBody>
          <a:bodyPr wrap="square" rtlCol="0">
            <a:spAutoFit/>
          </a:bodyPr>
          <a:lstStyle/>
          <a:p>
            <a:r>
              <a:rPr lang="en-US">
                <a:latin typeface="Calibri" panose="020F0502020204030204" pitchFamily="34" charset="0"/>
              </a:rPr>
              <a:t>Can be found off the EOG Resources or EOC Resources pages.</a:t>
            </a:r>
          </a:p>
          <a:p>
            <a:r>
              <a:rPr lang="en-US" sz="1100">
                <a:latin typeface="Calibri" panose="020F0502020204030204" pitchFamily="34" charset="0"/>
                <a:hlinkClick r:id="rId3"/>
              </a:rPr>
              <a:t>http://www.gadoe.org/Curriculum-Instruction-and-Assessment/Assessment/Pages/Milestones_Training.aspx</a:t>
            </a:r>
            <a:r>
              <a:rPr lang="en-US" sz="1100">
                <a:latin typeface="Calibri" panose="020F0502020204030204" pitchFamily="34" charset="0"/>
              </a:rPr>
              <a:t> </a:t>
            </a:r>
          </a:p>
        </p:txBody>
      </p:sp>
      <p:sp>
        <p:nvSpPr>
          <p:cNvPr id="8" name="Slide Number Placeholder 7">
            <a:extLst>
              <a:ext uri="{FF2B5EF4-FFF2-40B4-BE49-F238E27FC236}">
                <a16:creationId xmlns:a16="http://schemas.microsoft.com/office/drawing/2014/main" id="{04C4477C-027A-4D34-8D61-C9BAC4FD7265}"/>
              </a:ext>
            </a:extLst>
          </p:cNvPr>
          <p:cNvSpPr>
            <a:spLocks noGrp="1"/>
          </p:cNvSpPr>
          <p:nvPr>
            <p:ph type="sldNum" sz="quarter" idx="4"/>
          </p:nvPr>
        </p:nvSpPr>
        <p:spPr>
          <a:xfrm>
            <a:off x="215900" y="6086475"/>
            <a:ext cx="657225" cy="266700"/>
          </a:xfrm>
        </p:spPr>
        <p:txBody>
          <a:bodyPr/>
          <a:lstStyle/>
          <a:p>
            <a:pPr>
              <a:defRPr/>
            </a:pPr>
            <a:fld id="{5C85FF15-2366-464F-A9D7-3AA477A532F5}" type="slidenum">
              <a:rPr lang="en-US" smtClean="0"/>
              <a:pPr>
                <a:defRPr/>
              </a:pPr>
              <a:t>19</a:t>
            </a:fld>
            <a:endParaRPr lang="en-US"/>
          </a:p>
        </p:txBody>
      </p:sp>
      <p:sp>
        <p:nvSpPr>
          <p:cNvPr id="10" name="Title 1">
            <a:extLst>
              <a:ext uri="{FF2B5EF4-FFF2-40B4-BE49-F238E27FC236}">
                <a16:creationId xmlns:a16="http://schemas.microsoft.com/office/drawing/2014/main" id="{084F664F-3A1C-4154-B5DB-9D8FBC0C611E}"/>
              </a:ext>
            </a:extLst>
          </p:cNvPr>
          <p:cNvSpPr txBox="1">
            <a:spLocks/>
          </p:cNvSpPr>
          <p:nvPr/>
        </p:nvSpPr>
        <p:spPr>
          <a:xfrm>
            <a:off x="411326" y="0"/>
            <a:ext cx="631663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rgbClr val="0000FF"/>
                </a:solidFill>
                <a:latin typeface="Arial Rounded MT Bold" panose="020F0704030504030204" pitchFamily="34" charset="0"/>
                <a:ea typeface="+mj-ea"/>
                <a:cs typeface="+mj-cs"/>
              </a:defRPr>
            </a:lvl1pPr>
          </a:lstStyle>
          <a:p>
            <a:r>
              <a:rPr lang="en-US" sz="3200">
                <a:solidFill>
                  <a:schemeClr val="tx1"/>
                </a:solidFill>
              </a:rPr>
              <a:t>QuickStart Videos</a:t>
            </a:r>
          </a:p>
          <a:p>
            <a:r>
              <a:rPr lang="en-US" sz="3200">
                <a:solidFill>
                  <a:schemeClr val="tx1"/>
                </a:solidFill>
              </a:rPr>
              <a:t>and Guides</a:t>
            </a:r>
          </a:p>
        </p:txBody>
      </p:sp>
      <p:pic>
        <p:nvPicPr>
          <p:cNvPr id="2" name="Picture 1">
            <a:extLst>
              <a:ext uri="{FF2B5EF4-FFF2-40B4-BE49-F238E27FC236}">
                <a16:creationId xmlns:a16="http://schemas.microsoft.com/office/drawing/2014/main" id="{FE26F167-71A0-40BE-B760-29B7B77CBDCD}"/>
              </a:ext>
            </a:extLst>
          </p:cNvPr>
          <p:cNvPicPr>
            <a:picLocks noChangeAspect="1"/>
          </p:cNvPicPr>
          <p:nvPr/>
        </p:nvPicPr>
        <p:blipFill>
          <a:blip r:embed="rId4"/>
          <a:stretch>
            <a:fillRect/>
          </a:stretch>
        </p:blipFill>
        <p:spPr>
          <a:xfrm>
            <a:off x="4415156" y="582842"/>
            <a:ext cx="2838551" cy="5114339"/>
          </a:xfrm>
          <a:prstGeom prst="rect">
            <a:avLst/>
          </a:prstGeom>
          <a:effectLst>
            <a:outerShdw blurRad="50800" dist="38100" dir="2700000" algn="tl" rotWithShape="0">
              <a:prstClr val="black">
                <a:alpha val="40000"/>
              </a:prstClr>
            </a:outerShdw>
          </a:effectLst>
        </p:spPr>
      </p:pic>
      <p:sp>
        <p:nvSpPr>
          <p:cNvPr id="4" name="Date Placeholder 3">
            <a:extLst>
              <a:ext uri="{FF2B5EF4-FFF2-40B4-BE49-F238E27FC236}">
                <a16:creationId xmlns:a16="http://schemas.microsoft.com/office/drawing/2014/main" id="{92EF6191-B64C-42F1-9C2B-A116BF183343}"/>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557076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11F3-191C-49BC-A080-20376C36B64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9A6B4B6D-9C01-4A88-8838-801ED36B9DF7}"/>
              </a:ext>
            </a:extLst>
          </p:cNvPr>
          <p:cNvSpPr>
            <a:spLocks noGrp="1"/>
          </p:cNvSpPr>
          <p:nvPr>
            <p:ph idx="1"/>
          </p:nvPr>
        </p:nvSpPr>
        <p:spPr/>
        <p:txBody>
          <a:bodyPr>
            <a:normAutofit fontScale="92500" lnSpcReduction="10000"/>
          </a:bodyPr>
          <a:lstStyle/>
          <a:p>
            <a:r>
              <a:rPr lang="en-US"/>
              <a:t>Introductions </a:t>
            </a:r>
          </a:p>
          <a:p>
            <a:pPr lvl="1"/>
            <a:r>
              <a:rPr lang="en-US"/>
              <a:t>Assessment Staff</a:t>
            </a:r>
          </a:p>
          <a:p>
            <a:pPr lvl="1"/>
            <a:r>
              <a:rPr lang="en-US"/>
              <a:t>State Charter Staff</a:t>
            </a:r>
          </a:p>
          <a:p>
            <a:r>
              <a:rPr lang="en-US"/>
              <a:t>Test Development</a:t>
            </a:r>
          </a:p>
          <a:p>
            <a:r>
              <a:rPr lang="en-US"/>
              <a:t>Assessment Administration Resources</a:t>
            </a:r>
          </a:p>
          <a:p>
            <a:r>
              <a:rPr lang="en-US"/>
              <a:t>Accommodations and Special Populations</a:t>
            </a:r>
          </a:p>
          <a:p>
            <a:r>
              <a:rPr lang="en-US"/>
              <a:t>Test Security</a:t>
            </a:r>
          </a:p>
          <a:p>
            <a:r>
              <a:rPr lang="en-US"/>
              <a:t>Assessment Overview</a:t>
            </a:r>
          </a:p>
          <a:p>
            <a:r>
              <a:rPr lang="en-US"/>
              <a:t>Accountability</a:t>
            </a:r>
          </a:p>
          <a:p>
            <a:r>
              <a:rPr lang="en-US"/>
              <a:t>Questions</a:t>
            </a:r>
          </a:p>
        </p:txBody>
      </p:sp>
      <p:sp>
        <p:nvSpPr>
          <p:cNvPr id="5" name="Slide Number Placeholder 4">
            <a:extLst>
              <a:ext uri="{FF2B5EF4-FFF2-40B4-BE49-F238E27FC236}">
                <a16:creationId xmlns:a16="http://schemas.microsoft.com/office/drawing/2014/main" id="{37DDD1D7-D87B-4387-B3BD-980681FE43C8}"/>
              </a:ext>
            </a:extLst>
          </p:cNvPr>
          <p:cNvSpPr>
            <a:spLocks noGrp="1"/>
          </p:cNvSpPr>
          <p:nvPr>
            <p:ph type="sldNum" sz="quarter" idx="4"/>
          </p:nvPr>
        </p:nvSpPr>
        <p:spPr/>
        <p:txBody>
          <a:bodyPr/>
          <a:lstStyle/>
          <a:p>
            <a:fld id="{B63E4CEF-BB1E-48C7-AE93-F39F6AA99AD7}" type="slidenum">
              <a:rPr lang="en-US" smtClean="0"/>
              <a:pPr/>
              <a:t>2</a:t>
            </a:fld>
            <a:endParaRPr lang="en-US"/>
          </a:p>
        </p:txBody>
      </p:sp>
      <p:sp>
        <p:nvSpPr>
          <p:cNvPr id="8" name="Date Placeholder 7">
            <a:extLst>
              <a:ext uri="{FF2B5EF4-FFF2-40B4-BE49-F238E27FC236}">
                <a16:creationId xmlns:a16="http://schemas.microsoft.com/office/drawing/2014/main" id="{C6401920-7781-45D6-B608-4859739DF3B3}"/>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1799046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84D01-03D0-41DB-A115-2991DAB277F3}"/>
              </a:ext>
            </a:extLst>
          </p:cNvPr>
          <p:cNvSpPr>
            <a:spLocks noGrp="1"/>
          </p:cNvSpPr>
          <p:nvPr>
            <p:ph type="title"/>
          </p:nvPr>
        </p:nvSpPr>
        <p:spPr>
          <a:xfrm>
            <a:off x="466197" y="337214"/>
            <a:ext cx="6316630" cy="1325563"/>
          </a:xfrm>
        </p:spPr>
        <p:txBody>
          <a:bodyPr/>
          <a:lstStyle/>
          <a:p>
            <a:r>
              <a:rPr lang="en-US" err="1"/>
              <a:t>MyGaDOE</a:t>
            </a:r>
            <a:r>
              <a:rPr lang="en-US"/>
              <a:t> Login Page</a:t>
            </a:r>
          </a:p>
        </p:txBody>
      </p:sp>
      <p:pic>
        <p:nvPicPr>
          <p:cNvPr id="6" name="Content Placeholder 5">
            <a:extLst>
              <a:ext uri="{FF2B5EF4-FFF2-40B4-BE49-F238E27FC236}">
                <a16:creationId xmlns:a16="http://schemas.microsoft.com/office/drawing/2014/main" id="{0482C79D-51B1-41F0-9ADC-8061C0040CBE}"/>
              </a:ext>
            </a:extLst>
          </p:cNvPr>
          <p:cNvPicPr>
            <a:picLocks noGrp="1" noChangeAspect="1"/>
          </p:cNvPicPr>
          <p:nvPr>
            <p:ph idx="1"/>
          </p:nvPr>
        </p:nvPicPr>
        <p:blipFill>
          <a:blip r:embed="rId3"/>
          <a:stretch>
            <a:fillRect/>
          </a:stretch>
        </p:blipFill>
        <p:spPr>
          <a:xfrm>
            <a:off x="466196" y="1896161"/>
            <a:ext cx="8301675" cy="3226983"/>
          </a:xfrm>
          <a:prstGeom prst="rect">
            <a:avLst/>
          </a:prstGeom>
        </p:spPr>
      </p:pic>
      <p:sp>
        <p:nvSpPr>
          <p:cNvPr id="4" name="Date Placeholder 3">
            <a:extLst>
              <a:ext uri="{FF2B5EF4-FFF2-40B4-BE49-F238E27FC236}">
                <a16:creationId xmlns:a16="http://schemas.microsoft.com/office/drawing/2014/main" id="{58B85638-1D5C-4A10-B5C2-8A9715BC8211}"/>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91BACBCA-A4AD-46CD-8281-A34B71220584}"/>
              </a:ext>
            </a:extLst>
          </p:cNvPr>
          <p:cNvSpPr>
            <a:spLocks noGrp="1"/>
          </p:cNvSpPr>
          <p:nvPr>
            <p:ph type="sldNum" sz="quarter" idx="4"/>
          </p:nvPr>
        </p:nvSpPr>
        <p:spPr/>
        <p:txBody>
          <a:bodyPr/>
          <a:lstStyle/>
          <a:p>
            <a:fld id="{B63E4CEF-BB1E-48C7-AE93-F39F6AA99AD7}" type="slidenum">
              <a:rPr lang="en-US" smtClean="0"/>
              <a:pPr/>
              <a:t>20</a:t>
            </a:fld>
            <a:endParaRPr lang="en-US"/>
          </a:p>
        </p:txBody>
      </p:sp>
    </p:spTree>
    <p:extLst>
      <p:ext uri="{BB962C8B-B14F-4D97-AF65-F5344CB8AC3E}">
        <p14:creationId xmlns:p14="http://schemas.microsoft.com/office/powerpoint/2010/main" val="380672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68F22702-1973-4AC2-A139-53683F6AA628}"/>
              </a:ext>
            </a:extLst>
          </p:cNvPr>
          <p:cNvSpPr>
            <a:spLocks noGrp="1"/>
          </p:cNvSpPr>
          <p:nvPr>
            <p:ph type="title"/>
          </p:nvPr>
        </p:nvSpPr>
        <p:spPr>
          <a:xfrm>
            <a:off x="296334" y="176710"/>
            <a:ext cx="6316630" cy="1325563"/>
          </a:xfrm>
        </p:spPr>
        <p:txBody>
          <a:bodyPr>
            <a:normAutofit/>
          </a:bodyPr>
          <a:lstStyle/>
          <a:p>
            <a:r>
              <a:rPr lang="en-US" altLang="en-US"/>
              <a:t>MyGaDOE Portal</a:t>
            </a:r>
          </a:p>
        </p:txBody>
      </p:sp>
      <p:sp>
        <p:nvSpPr>
          <p:cNvPr id="2" name="Slide Number Placeholder 1"/>
          <p:cNvSpPr>
            <a:spLocks noGrp="1"/>
          </p:cNvSpPr>
          <p:nvPr>
            <p:ph type="sldNum" sz="quarter" idx="4"/>
          </p:nvPr>
        </p:nvSpPr>
        <p:spPr/>
        <p:txBody>
          <a:bodyPr/>
          <a:lstStyle/>
          <a:p>
            <a:fld id="{B63E4CEF-BB1E-48C7-AE93-F39F6AA99AD7}" type="slidenum">
              <a:rPr lang="en-US" smtClean="0"/>
              <a:pPr/>
              <a:t>21</a:t>
            </a:fld>
            <a:endParaRPr lang="en-US"/>
          </a:p>
        </p:txBody>
      </p:sp>
      <p:pic>
        <p:nvPicPr>
          <p:cNvPr id="9" name="Picture 8">
            <a:extLst>
              <a:ext uri="{FF2B5EF4-FFF2-40B4-BE49-F238E27FC236}">
                <a16:creationId xmlns:a16="http://schemas.microsoft.com/office/drawing/2014/main" id="{9D3DB4EF-0012-47BD-85B5-4BADA1842BBA}"/>
              </a:ext>
            </a:extLst>
          </p:cNvPr>
          <p:cNvPicPr>
            <a:picLocks noChangeAspect="1"/>
          </p:cNvPicPr>
          <p:nvPr/>
        </p:nvPicPr>
        <p:blipFill>
          <a:blip r:embed="rId3"/>
          <a:stretch>
            <a:fillRect/>
          </a:stretch>
        </p:blipFill>
        <p:spPr>
          <a:xfrm>
            <a:off x="296334" y="2298578"/>
            <a:ext cx="8139113" cy="1867729"/>
          </a:xfrm>
          <a:prstGeom prst="rect">
            <a:avLst/>
          </a:prstGeom>
          <a:ln>
            <a:noFill/>
          </a:ln>
        </p:spPr>
      </p:pic>
      <p:sp>
        <p:nvSpPr>
          <p:cNvPr id="11" name="TextBox 10">
            <a:extLst>
              <a:ext uri="{FF2B5EF4-FFF2-40B4-BE49-F238E27FC236}">
                <a16:creationId xmlns:a16="http://schemas.microsoft.com/office/drawing/2014/main" id="{B7B5C58E-EC19-4C0C-9148-F4317EA8EE51}"/>
              </a:ext>
            </a:extLst>
          </p:cNvPr>
          <p:cNvSpPr txBox="1"/>
          <p:nvPr/>
        </p:nvSpPr>
        <p:spPr>
          <a:xfrm>
            <a:off x="2305437" y="1636275"/>
            <a:ext cx="3848065"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t>MyGaDOE Portal Welcome Page</a:t>
            </a:r>
          </a:p>
        </p:txBody>
      </p:sp>
      <p:sp>
        <p:nvSpPr>
          <p:cNvPr id="12" name="Rectangle 11">
            <a:extLst>
              <a:ext uri="{FF2B5EF4-FFF2-40B4-BE49-F238E27FC236}">
                <a16:creationId xmlns:a16="http://schemas.microsoft.com/office/drawing/2014/main" id="{A13A61EF-4E36-4986-8294-0C97AF8D3FA0}"/>
              </a:ext>
            </a:extLst>
          </p:cNvPr>
          <p:cNvSpPr/>
          <p:nvPr/>
        </p:nvSpPr>
        <p:spPr>
          <a:xfrm>
            <a:off x="296334" y="3883751"/>
            <a:ext cx="969568" cy="296075"/>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A8C98EB-47D5-45D5-A65E-EDABD079E5C7}"/>
              </a:ext>
            </a:extLst>
          </p:cNvPr>
          <p:cNvSpPr>
            <a:spLocks noGrp="1"/>
          </p:cNvSpPr>
          <p:nvPr>
            <p:ph type="dt" sz="half" idx="2"/>
          </p:nvPr>
        </p:nvSpPr>
        <p:spPr/>
        <p:txBody>
          <a:bodyPr/>
          <a:lstStyle/>
          <a:p>
            <a:r>
              <a:rPr lang="en-US"/>
              <a:t>1/17/2019</a:t>
            </a:r>
          </a:p>
        </p:txBody>
      </p:sp>
      <p:sp>
        <p:nvSpPr>
          <p:cNvPr id="4" name="TextBox 3">
            <a:extLst>
              <a:ext uri="{FF2B5EF4-FFF2-40B4-BE49-F238E27FC236}">
                <a16:creationId xmlns:a16="http://schemas.microsoft.com/office/drawing/2014/main" id="{A669C0FB-3AB7-4D4B-B089-DBCCE4511D7D}"/>
              </a:ext>
            </a:extLst>
          </p:cNvPr>
          <p:cNvSpPr txBox="1"/>
          <p:nvPr/>
        </p:nvSpPr>
        <p:spPr>
          <a:xfrm>
            <a:off x="1367487" y="4459279"/>
            <a:ext cx="5723964" cy="1815882"/>
          </a:xfrm>
          <a:prstGeom prst="rect">
            <a:avLst/>
          </a:prstGeom>
          <a:noFill/>
        </p:spPr>
        <p:txBody>
          <a:bodyPr wrap="square" rtlCol="0">
            <a:spAutoFit/>
          </a:bodyPr>
          <a:lstStyle/>
          <a:p>
            <a:pPr marL="285750" indent="-285750">
              <a:buFont typeface="Arial" panose="020B0604020202020204" pitchFamily="34" charset="0"/>
              <a:buChar char="•"/>
            </a:pPr>
            <a:r>
              <a:rPr lang="en-US" sz="2800"/>
              <a:t>Testing Irregularity Form</a:t>
            </a:r>
          </a:p>
          <a:p>
            <a:pPr marL="285750" indent="-285750">
              <a:buFont typeface="Arial" panose="020B0604020202020204" pitchFamily="34" charset="0"/>
              <a:buChar char="•"/>
            </a:pPr>
            <a:r>
              <a:rPr lang="en-US" sz="2800"/>
              <a:t>Superintendent’s Test Certification</a:t>
            </a:r>
          </a:p>
          <a:p>
            <a:pPr marL="285750" indent="-285750">
              <a:buFont typeface="Arial" panose="020B0604020202020204" pitchFamily="34" charset="0"/>
              <a:buChar char="•"/>
            </a:pPr>
            <a:r>
              <a:rPr lang="en-US" sz="2800"/>
              <a:t>Special Accommodation Request</a:t>
            </a:r>
          </a:p>
          <a:p>
            <a:pPr marL="285750" indent="-285750">
              <a:buFont typeface="Arial" panose="020B0604020202020204" pitchFamily="34" charset="0"/>
              <a:buChar char="•"/>
            </a:pPr>
            <a:r>
              <a:rPr lang="en-US" sz="2800"/>
              <a:t>Assessment Rescore Request</a:t>
            </a:r>
          </a:p>
        </p:txBody>
      </p:sp>
      <p:sp>
        <p:nvSpPr>
          <p:cNvPr id="5" name="Rectangle 4">
            <a:extLst>
              <a:ext uri="{FF2B5EF4-FFF2-40B4-BE49-F238E27FC236}">
                <a16:creationId xmlns:a16="http://schemas.microsoft.com/office/drawing/2014/main" id="{65B9BD35-55E7-4FEE-BEB7-BD315B483226}"/>
              </a:ext>
            </a:extLst>
          </p:cNvPr>
          <p:cNvSpPr/>
          <p:nvPr/>
        </p:nvSpPr>
        <p:spPr>
          <a:xfrm>
            <a:off x="4259395" y="3644900"/>
            <a:ext cx="625210" cy="29607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77245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CF78189D-2A50-4A92-85B5-C59EBA24A8A9}"/>
              </a:ext>
            </a:extLst>
          </p:cNvPr>
          <p:cNvSpPr>
            <a:spLocks noGrp="1"/>
          </p:cNvSpPr>
          <p:nvPr>
            <p:ph type="title"/>
          </p:nvPr>
        </p:nvSpPr>
        <p:spPr>
          <a:xfrm>
            <a:off x="341313" y="384175"/>
            <a:ext cx="7443787" cy="1130846"/>
          </a:xfrm>
        </p:spPr>
        <p:txBody>
          <a:bodyPr rtlCol="0">
            <a:normAutofit fontScale="90000"/>
          </a:bodyPr>
          <a:lstStyle/>
          <a:p>
            <a:pPr eaLnBrk="1" fontAlgn="auto" hangingPunct="1">
              <a:spcAft>
                <a:spcPts val="0"/>
              </a:spcAft>
              <a:defRPr/>
            </a:pPr>
            <a:r>
              <a:rPr lang="en-US" altLang="en-US" err="1"/>
              <a:t>MyGaDOE</a:t>
            </a:r>
            <a:r>
              <a:rPr lang="en-US" altLang="en-US"/>
              <a:t> Portal Online Forms</a:t>
            </a:r>
            <a:br>
              <a:rPr lang="en-US" altLang="en-US"/>
            </a:br>
            <a:r>
              <a:rPr lang="en-US" altLang="en-US" sz="2000">
                <a:hlinkClick r:id="rId3"/>
              </a:rPr>
              <a:t>https://portal.doe.k12.ga.us/login.aspx</a:t>
            </a:r>
            <a:br>
              <a:rPr lang="en-US" altLang="en-US" sz="1400"/>
            </a:br>
            <a:endParaRPr lang="en-US" altLang="en-US" sz="1400"/>
          </a:p>
        </p:txBody>
      </p:sp>
      <p:sp>
        <p:nvSpPr>
          <p:cNvPr id="133123" name="Content Placeholder 2">
            <a:extLst>
              <a:ext uri="{FF2B5EF4-FFF2-40B4-BE49-F238E27FC236}">
                <a16:creationId xmlns:a16="http://schemas.microsoft.com/office/drawing/2014/main" id="{EA236977-1266-4DD4-BD43-AAE817BABF78}"/>
              </a:ext>
            </a:extLst>
          </p:cNvPr>
          <p:cNvSpPr>
            <a:spLocks noGrp="1"/>
          </p:cNvSpPr>
          <p:nvPr>
            <p:ph idx="1"/>
          </p:nvPr>
        </p:nvSpPr>
        <p:spPr>
          <a:xfrm>
            <a:off x="285750" y="1701800"/>
            <a:ext cx="8229600" cy="4467772"/>
          </a:xfrm>
        </p:spPr>
        <p:txBody>
          <a:bodyPr vert="horz" lIns="91440" tIns="45720" rIns="91440" bIns="45720" rtlCol="0" anchor="t">
            <a:normAutofit fontScale="85000" lnSpcReduction="20000"/>
          </a:bodyPr>
          <a:lstStyle/>
          <a:p>
            <a:pPr eaLnBrk="1" fontAlgn="auto" hangingPunct="1">
              <a:spcAft>
                <a:spcPts val="0"/>
              </a:spcAft>
              <a:defRPr/>
            </a:pPr>
            <a:r>
              <a:rPr lang="en-US" altLang="en-US" sz="3200" b="1"/>
              <a:t>Special Accommodations Request Form</a:t>
            </a:r>
          </a:p>
          <a:p>
            <a:pPr lvl="1" eaLnBrk="1" fontAlgn="auto" hangingPunct="1">
              <a:spcAft>
                <a:spcPts val="0"/>
              </a:spcAft>
              <a:defRPr/>
            </a:pPr>
            <a:r>
              <a:rPr lang="en-US" altLang="en-US"/>
              <a:t>Guidance appears in </a:t>
            </a:r>
            <a:r>
              <a:rPr lang="en-US" altLang="en-US" i="1"/>
              <a:t>Student Assessment Handbook</a:t>
            </a:r>
          </a:p>
          <a:p>
            <a:pPr lvl="1" eaLnBrk="1" fontAlgn="auto" hangingPunct="1">
              <a:spcAft>
                <a:spcPts val="0"/>
              </a:spcAft>
              <a:defRPr/>
            </a:pPr>
            <a:r>
              <a:rPr lang="en-US" altLang="en-US"/>
              <a:t>Last year, this online form replaced the need to submit requests via email</a:t>
            </a:r>
          </a:p>
          <a:p>
            <a:pPr lvl="1">
              <a:defRPr/>
            </a:pPr>
            <a:r>
              <a:rPr lang="en-US" altLang="en-US" b="1">
                <a:solidFill>
                  <a:srgbClr val="7030A0"/>
                </a:solidFill>
              </a:rPr>
              <a:t>IMPORTANT: </a:t>
            </a:r>
            <a:r>
              <a:rPr lang="en-US" altLang="en-US"/>
              <a:t>Email/Call </a:t>
            </a:r>
            <a:r>
              <a:rPr lang="en-US" altLang="en-US" err="1"/>
              <a:t>Taiesha</a:t>
            </a:r>
            <a:r>
              <a:rPr lang="en-US" altLang="en-US"/>
              <a:t> Adams to notify </a:t>
            </a:r>
            <a:r>
              <a:rPr lang="en-US" altLang="en-US" err="1"/>
              <a:t>GaDOE</a:t>
            </a:r>
            <a:r>
              <a:rPr lang="en-US" altLang="en-US"/>
              <a:t> of request</a:t>
            </a:r>
            <a:endParaRPr lang="en-US" altLang="en-US">
              <a:cs typeface="Calibri"/>
            </a:endParaRPr>
          </a:p>
          <a:p>
            <a:pPr eaLnBrk="1" fontAlgn="auto" hangingPunct="1">
              <a:spcAft>
                <a:spcPts val="0"/>
              </a:spcAft>
              <a:defRPr/>
            </a:pPr>
            <a:r>
              <a:rPr lang="en-US" altLang="en-US" sz="3200" b="1"/>
              <a:t>Superintendent’s Certification Form</a:t>
            </a:r>
          </a:p>
          <a:p>
            <a:pPr lvl="1" eaLnBrk="1" fontAlgn="auto" hangingPunct="1">
              <a:spcAft>
                <a:spcPts val="0"/>
              </a:spcAft>
              <a:defRPr/>
            </a:pPr>
            <a:r>
              <a:rPr lang="en-US" altLang="en-US"/>
              <a:t>Sandy Greene is the point of contact</a:t>
            </a:r>
          </a:p>
          <a:p>
            <a:pPr lvl="1" eaLnBrk="1" fontAlgn="auto" hangingPunct="1">
              <a:spcAft>
                <a:spcPts val="0"/>
              </a:spcAft>
              <a:defRPr/>
            </a:pPr>
            <a:r>
              <a:rPr lang="en-US" altLang="en-US"/>
              <a:t>Tests administered January 1 – June 30: Submit no later than July 31</a:t>
            </a:r>
          </a:p>
          <a:p>
            <a:pPr lvl="1" eaLnBrk="1" fontAlgn="auto" hangingPunct="1">
              <a:spcAft>
                <a:spcPts val="0"/>
              </a:spcAft>
              <a:defRPr/>
            </a:pPr>
            <a:r>
              <a:rPr lang="en-US" altLang="en-US"/>
              <a:t>Tests administered July 1 – December 31: Submit no later than </a:t>
            </a:r>
            <a:br>
              <a:rPr lang="en-US" altLang="en-US">
                <a:cs typeface="Calibri"/>
              </a:rPr>
            </a:br>
            <a:r>
              <a:rPr lang="en-US" altLang="en-US"/>
              <a:t>January 31</a:t>
            </a:r>
            <a:endParaRPr lang="en-US" altLang="en-US">
              <a:cs typeface="Calibri"/>
            </a:endParaRPr>
          </a:p>
          <a:p>
            <a:pPr>
              <a:defRPr/>
            </a:pPr>
            <a:r>
              <a:rPr lang="en-US" altLang="en-US" sz="3200" b="1"/>
              <a:t>Assessment Rescore Request Form</a:t>
            </a:r>
          </a:p>
          <a:p>
            <a:pPr lvl="1">
              <a:defRPr/>
            </a:pPr>
            <a:r>
              <a:rPr lang="en-US" altLang="en-US" b="1">
                <a:solidFill>
                  <a:srgbClr val="7030A0"/>
                </a:solidFill>
              </a:rPr>
              <a:t>IMPORTANT: </a:t>
            </a:r>
            <a:r>
              <a:rPr lang="en-US" altLang="en-US"/>
              <a:t>Email/call appropriate </a:t>
            </a:r>
            <a:r>
              <a:rPr lang="en-US" altLang="en-US" err="1"/>
              <a:t>GaDOE</a:t>
            </a:r>
            <a:r>
              <a:rPr lang="en-US" altLang="en-US"/>
              <a:t> Assessment Specialist to discuss applicable fees and notify </a:t>
            </a:r>
            <a:r>
              <a:rPr lang="en-US" altLang="en-US" err="1"/>
              <a:t>GaDOE</a:t>
            </a:r>
            <a:r>
              <a:rPr lang="en-US" altLang="en-US"/>
              <a:t> of request</a:t>
            </a:r>
          </a:p>
          <a:p>
            <a:pPr lvl="1">
              <a:defRPr/>
            </a:pPr>
            <a:r>
              <a:rPr lang="en-US" altLang="en-US"/>
              <a:t>Also used for transcription requests</a:t>
            </a:r>
            <a:endParaRPr lang="en-US" altLang="en-US" b="1"/>
          </a:p>
          <a:p>
            <a:pPr marL="228600" lvl="1">
              <a:defRPr/>
            </a:pPr>
            <a:r>
              <a:rPr lang="en-US" altLang="en-US" sz="2800" b="1"/>
              <a:t>Testing Irregularity Form</a:t>
            </a:r>
            <a:endParaRPr lang="en-US" altLang="en-US" sz="2800"/>
          </a:p>
        </p:txBody>
      </p:sp>
      <p:sp>
        <p:nvSpPr>
          <p:cNvPr id="2" name="Slide Number Placeholder 1"/>
          <p:cNvSpPr>
            <a:spLocks noGrp="1"/>
          </p:cNvSpPr>
          <p:nvPr>
            <p:ph type="sldNum" sz="quarter" idx="4"/>
          </p:nvPr>
        </p:nvSpPr>
        <p:spPr/>
        <p:txBody>
          <a:bodyPr/>
          <a:lstStyle/>
          <a:p>
            <a:fld id="{B63E4CEF-BB1E-48C7-AE93-F39F6AA99AD7}" type="slidenum">
              <a:rPr lang="en-US" smtClean="0"/>
              <a:pPr/>
              <a:t>22</a:t>
            </a:fld>
            <a:endParaRPr lang="en-US"/>
          </a:p>
        </p:txBody>
      </p:sp>
      <p:sp>
        <p:nvSpPr>
          <p:cNvPr id="3" name="Date Placeholder 2">
            <a:extLst>
              <a:ext uri="{FF2B5EF4-FFF2-40B4-BE49-F238E27FC236}">
                <a16:creationId xmlns:a16="http://schemas.microsoft.com/office/drawing/2014/main" id="{3AEE9B10-D7B3-40EB-BF05-0B13D43D838E}"/>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8512660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6244-18D6-415A-8782-3CFAB9C0486E}"/>
              </a:ext>
            </a:extLst>
          </p:cNvPr>
          <p:cNvSpPr>
            <a:spLocks noGrp="1"/>
          </p:cNvSpPr>
          <p:nvPr>
            <p:ph type="title"/>
          </p:nvPr>
        </p:nvSpPr>
        <p:spPr>
          <a:xfrm>
            <a:off x="603982" y="334016"/>
            <a:ext cx="6560297" cy="1325563"/>
          </a:xfrm>
        </p:spPr>
        <p:txBody>
          <a:bodyPr>
            <a:normAutofit fontScale="90000"/>
          </a:bodyPr>
          <a:lstStyle/>
          <a:p>
            <a:r>
              <a:rPr lang="en-US"/>
              <a:t>Entering Special Accommodation Request</a:t>
            </a:r>
          </a:p>
        </p:txBody>
      </p:sp>
      <p:sp>
        <p:nvSpPr>
          <p:cNvPr id="4" name="Date Placeholder 3">
            <a:extLst>
              <a:ext uri="{FF2B5EF4-FFF2-40B4-BE49-F238E27FC236}">
                <a16:creationId xmlns:a16="http://schemas.microsoft.com/office/drawing/2014/main" id="{A36469CA-C26B-4362-ACD9-5ECFD0E41F36}"/>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4B995F08-A011-4368-9CCB-5BFA4204946C}"/>
              </a:ext>
            </a:extLst>
          </p:cNvPr>
          <p:cNvSpPr>
            <a:spLocks noGrp="1"/>
          </p:cNvSpPr>
          <p:nvPr>
            <p:ph type="sldNum" sz="quarter" idx="4"/>
          </p:nvPr>
        </p:nvSpPr>
        <p:spPr/>
        <p:txBody>
          <a:bodyPr/>
          <a:lstStyle/>
          <a:p>
            <a:fld id="{B63E4CEF-BB1E-48C7-AE93-F39F6AA99AD7}" type="slidenum">
              <a:rPr lang="en-US" smtClean="0"/>
              <a:pPr/>
              <a:t>23</a:t>
            </a:fld>
            <a:endParaRPr lang="en-US"/>
          </a:p>
        </p:txBody>
      </p:sp>
      <p:pic>
        <p:nvPicPr>
          <p:cNvPr id="6" name="Picture 5">
            <a:extLst>
              <a:ext uri="{FF2B5EF4-FFF2-40B4-BE49-F238E27FC236}">
                <a16:creationId xmlns:a16="http://schemas.microsoft.com/office/drawing/2014/main" id="{A20E1A9E-A35C-4C11-897C-89AE1AC4FFCB}"/>
              </a:ext>
            </a:extLst>
          </p:cNvPr>
          <p:cNvPicPr>
            <a:picLocks noChangeAspect="1"/>
          </p:cNvPicPr>
          <p:nvPr/>
        </p:nvPicPr>
        <p:blipFill>
          <a:blip r:embed="rId3"/>
          <a:stretch>
            <a:fillRect/>
          </a:stretch>
        </p:blipFill>
        <p:spPr>
          <a:xfrm>
            <a:off x="1961964" y="2382581"/>
            <a:ext cx="6063449" cy="4026436"/>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AAF7F484-BA5D-4DBD-8EC9-374162064590}"/>
              </a:ext>
            </a:extLst>
          </p:cNvPr>
          <p:cNvPicPr>
            <a:picLocks noChangeAspect="1"/>
          </p:cNvPicPr>
          <p:nvPr/>
        </p:nvPicPr>
        <p:blipFill>
          <a:blip r:embed="rId4"/>
          <a:stretch>
            <a:fillRect/>
          </a:stretch>
        </p:blipFill>
        <p:spPr>
          <a:xfrm>
            <a:off x="110416" y="1702493"/>
            <a:ext cx="5424256" cy="680088"/>
          </a:xfrm>
          <a:prstGeom prst="rect">
            <a:avLst/>
          </a:prstGeom>
          <a:ln>
            <a:no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2282C49C-7F5E-4DB2-A00D-E226DD0F7353}"/>
              </a:ext>
            </a:extLst>
          </p:cNvPr>
          <p:cNvSpPr/>
          <p:nvPr/>
        </p:nvSpPr>
        <p:spPr>
          <a:xfrm>
            <a:off x="3764132" y="2042538"/>
            <a:ext cx="594804" cy="221268"/>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allout: Bent Line 12">
            <a:extLst>
              <a:ext uri="{FF2B5EF4-FFF2-40B4-BE49-F238E27FC236}">
                <a16:creationId xmlns:a16="http://schemas.microsoft.com/office/drawing/2014/main" id="{1E3FFCA7-C921-4B2B-AC55-1383E0C48662}"/>
              </a:ext>
            </a:extLst>
          </p:cNvPr>
          <p:cNvSpPr/>
          <p:nvPr/>
        </p:nvSpPr>
        <p:spPr>
          <a:xfrm>
            <a:off x="6382373" y="5572464"/>
            <a:ext cx="1386042" cy="612446"/>
          </a:xfrm>
          <a:prstGeom prst="borderCallout2">
            <a:avLst>
              <a:gd name="adj1" fmla="val 18750"/>
              <a:gd name="adj2" fmla="val -8333"/>
              <a:gd name="adj3" fmla="val 18750"/>
              <a:gd name="adj4" fmla="val -16667"/>
              <a:gd name="adj5" fmla="val 79599"/>
              <a:gd name="adj6" fmla="val -62205"/>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Upload any supporting documentation here (i.e. IEP, IAP/504 Plan)</a:t>
            </a:r>
          </a:p>
        </p:txBody>
      </p:sp>
      <p:sp>
        <p:nvSpPr>
          <p:cNvPr id="14" name="Rectangle 13">
            <a:extLst>
              <a:ext uri="{FF2B5EF4-FFF2-40B4-BE49-F238E27FC236}">
                <a16:creationId xmlns:a16="http://schemas.microsoft.com/office/drawing/2014/main" id="{A7C91418-385E-4A35-84A8-8B99634F582D}"/>
              </a:ext>
            </a:extLst>
          </p:cNvPr>
          <p:cNvSpPr/>
          <p:nvPr/>
        </p:nvSpPr>
        <p:spPr>
          <a:xfrm>
            <a:off x="1966403" y="2849732"/>
            <a:ext cx="1300580" cy="150920"/>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0B91137-7047-4E2D-AF6B-8775E691B987}"/>
              </a:ext>
            </a:extLst>
          </p:cNvPr>
          <p:cNvSpPr txBox="1"/>
          <p:nvPr/>
        </p:nvSpPr>
        <p:spPr>
          <a:xfrm>
            <a:off x="5962819" y="1564809"/>
            <a:ext cx="1682873" cy="646331"/>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t>All fields are required</a:t>
            </a:r>
          </a:p>
        </p:txBody>
      </p:sp>
      <p:sp>
        <p:nvSpPr>
          <p:cNvPr id="17" name="Callout: Bent Line 16">
            <a:extLst>
              <a:ext uri="{FF2B5EF4-FFF2-40B4-BE49-F238E27FC236}">
                <a16:creationId xmlns:a16="http://schemas.microsoft.com/office/drawing/2014/main" id="{0AD2760C-B904-4642-A5D9-B3364003FE08}"/>
              </a:ext>
            </a:extLst>
          </p:cNvPr>
          <p:cNvSpPr/>
          <p:nvPr/>
        </p:nvSpPr>
        <p:spPr>
          <a:xfrm>
            <a:off x="7332392" y="4060513"/>
            <a:ext cx="1386042" cy="612446"/>
          </a:xfrm>
          <a:prstGeom prst="borderCallout2">
            <a:avLst>
              <a:gd name="adj1" fmla="val 18750"/>
              <a:gd name="adj2" fmla="val -8333"/>
              <a:gd name="adj3" fmla="val 18750"/>
              <a:gd name="adj4" fmla="val -16667"/>
              <a:gd name="adj5" fmla="val 94021"/>
              <a:gd name="adj6" fmla="val -3594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a:solidFill>
                  <a:schemeClr val="tx1"/>
                </a:solidFill>
              </a:rPr>
              <a:t>Be very descriptive! Clearly identify the accommodation being requested. </a:t>
            </a:r>
          </a:p>
        </p:txBody>
      </p:sp>
      <p:sp>
        <p:nvSpPr>
          <p:cNvPr id="20" name="Callout: Bent Line 19">
            <a:extLst>
              <a:ext uri="{FF2B5EF4-FFF2-40B4-BE49-F238E27FC236}">
                <a16:creationId xmlns:a16="http://schemas.microsoft.com/office/drawing/2014/main" id="{B3A5DE5A-960C-45F7-9BE1-45E783DB524C}"/>
              </a:ext>
            </a:extLst>
          </p:cNvPr>
          <p:cNvSpPr/>
          <p:nvPr/>
        </p:nvSpPr>
        <p:spPr>
          <a:xfrm>
            <a:off x="425566" y="3355593"/>
            <a:ext cx="1386042" cy="1198652"/>
          </a:xfrm>
          <a:prstGeom prst="borderCallout2">
            <a:avLst>
              <a:gd name="adj1" fmla="val -32600"/>
              <a:gd name="adj2" fmla="val 111440"/>
              <a:gd name="adj3" fmla="val -33781"/>
              <a:gd name="adj4" fmla="val 98624"/>
              <a:gd name="adj5" fmla="val -16413"/>
              <a:gd name="adj6" fmla="val 6845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a:solidFill>
                  <a:schemeClr val="tx1"/>
                </a:solidFill>
              </a:rPr>
              <a:t>From the Summary Page, you can: </a:t>
            </a:r>
          </a:p>
          <a:p>
            <a:pPr marL="171450" indent="-171450">
              <a:buFont typeface="Arial" panose="020B0604020202020204" pitchFamily="34" charset="0"/>
              <a:buChar char="•"/>
            </a:pPr>
            <a:r>
              <a:rPr lang="en-US" sz="1000">
                <a:solidFill>
                  <a:schemeClr val="tx1"/>
                </a:solidFill>
              </a:rPr>
              <a:t>Edit</a:t>
            </a:r>
          </a:p>
          <a:p>
            <a:pPr marL="171450" indent="-171450">
              <a:buFont typeface="Arial" panose="020B0604020202020204" pitchFamily="34" charset="0"/>
              <a:buChar char="•"/>
            </a:pPr>
            <a:r>
              <a:rPr lang="en-US" sz="1000">
                <a:solidFill>
                  <a:schemeClr val="tx1"/>
                </a:solidFill>
              </a:rPr>
              <a:t>Save &amp; Exit</a:t>
            </a:r>
          </a:p>
          <a:p>
            <a:pPr marL="171450" indent="-171450">
              <a:buFont typeface="Arial" panose="020B0604020202020204" pitchFamily="34" charset="0"/>
              <a:buChar char="•"/>
            </a:pPr>
            <a:r>
              <a:rPr lang="en-US" sz="1000">
                <a:solidFill>
                  <a:schemeClr val="tx1"/>
                </a:solidFill>
              </a:rPr>
              <a:t>Submit for Approval</a:t>
            </a:r>
          </a:p>
          <a:p>
            <a:pPr marL="171450" indent="-171450">
              <a:buFont typeface="Arial" panose="020B0604020202020204" pitchFamily="34" charset="0"/>
              <a:buChar char="•"/>
            </a:pPr>
            <a:r>
              <a:rPr lang="en-US" sz="1000">
                <a:solidFill>
                  <a:schemeClr val="tx1"/>
                </a:solidFill>
              </a:rPr>
              <a:t>Delete Response</a:t>
            </a:r>
          </a:p>
        </p:txBody>
      </p:sp>
    </p:spTree>
    <p:extLst>
      <p:ext uri="{BB962C8B-B14F-4D97-AF65-F5344CB8AC3E}">
        <p14:creationId xmlns:p14="http://schemas.microsoft.com/office/powerpoint/2010/main" val="42619374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6244-18D6-415A-8782-3CFAB9C0486E}"/>
              </a:ext>
            </a:extLst>
          </p:cNvPr>
          <p:cNvSpPr>
            <a:spLocks noGrp="1"/>
          </p:cNvSpPr>
          <p:nvPr>
            <p:ph type="title"/>
          </p:nvPr>
        </p:nvSpPr>
        <p:spPr>
          <a:xfrm>
            <a:off x="628649" y="334016"/>
            <a:ext cx="6291963" cy="1557414"/>
          </a:xfrm>
        </p:spPr>
        <p:txBody>
          <a:bodyPr>
            <a:normAutofit fontScale="90000"/>
          </a:bodyPr>
          <a:lstStyle/>
          <a:p>
            <a:r>
              <a:rPr lang="en-US"/>
              <a:t>Entering the Superintendent Test Certification</a:t>
            </a:r>
          </a:p>
        </p:txBody>
      </p:sp>
      <p:sp>
        <p:nvSpPr>
          <p:cNvPr id="4" name="Date Placeholder 3">
            <a:extLst>
              <a:ext uri="{FF2B5EF4-FFF2-40B4-BE49-F238E27FC236}">
                <a16:creationId xmlns:a16="http://schemas.microsoft.com/office/drawing/2014/main" id="{A36469CA-C26B-4362-ACD9-5ECFD0E41F36}"/>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4B995F08-A011-4368-9CCB-5BFA4204946C}"/>
              </a:ext>
            </a:extLst>
          </p:cNvPr>
          <p:cNvSpPr>
            <a:spLocks noGrp="1"/>
          </p:cNvSpPr>
          <p:nvPr>
            <p:ph type="sldNum" sz="quarter" idx="4"/>
          </p:nvPr>
        </p:nvSpPr>
        <p:spPr/>
        <p:txBody>
          <a:bodyPr/>
          <a:lstStyle/>
          <a:p>
            <a:fld id="{B63E4CEF-BB1E-48C7-AE93-F39F6AA99AD7}" type="slidenum">
              <a:rPr lang="en-US" smtClean="0"/>
              <a:pPr/>
              <a:t>24</a:t>
            </a:fld>
            <a:endParaRPr lang="en-US"/>
          </a:p>
        </p:txBody>
      </p:sp>
      <p:pic>
        <p:nvPicPr>
          <p:cNvPr id="8" name="Picture 7">
            <a:extLst>
              <a:ext uri="{FF2B5EF4-FFF2-40B4-BE49-F238E27FC236}">
                <a16:creationId xmlns:a16="http://schemas.microsoft.com/office/drawing/2014/main" id="{04AF1D2D-609B-423E-A6C0-204B44384F2D}"/>
              </a:ext>
            </a:extLst>
          </p:cNvPr>
          <p:cNvPicPr>
            <a:picLocks noChangeAspect="1"/>
          </p:cNvPicPr>
          <p:nvPr/>
        </p:nvPicPr>
        <p:blipFill rotWithShape="1">
          <a:blip r:embed="rId3"/>
          <a:srcRect r="56471"/>
          <a:stretch/>
        </p:blipFill>
        <p:spPr>
          <a:xfrm>
            <a:off x="4456591" y="1751702"/>
            <a:ext cx="4337438" cy="4436235"/>
          </a:xfrm>
          <a:prstGeom prst="rect">
            <a:avLst/>
          </a:prstGeom>
          <a:ln>
            <a:solidFill>
              <a:schemeClr val="tx1"/>
            </a:solidFill>
          </a:ln>
        </p:spPr>
      </p:pic>
      <p:pic>
        <p:nvPicPr>
          <p:cNvPr id="9" name="Picture 8">
            <a:extLst>
              <a:ext uri="{FF2B5EF4-FFF2-40B4-BE49-F238E27FC236}">
                <a16:creationId xmlns:a16="http://schemas.microsoft.com/office/drawing/2014/main" id="{6ACD2564-9049-40EA-BB23-D006D4655E98}"/>
              </a:ext>
            </a:extLst>
          </p:cNvPr>
          <p:cNvPicPr>
            <a:picLocks noChangeAspect="1"/>
          </p:cNvPicPr>
          <p:nvPr/>
        </p:nvPicPr>
        <p:blipFill>
          <a:blip r:embed="rId4"/>
          <a:stretch>
            <a:fillRect/>
          </a:stretch>
        </p:blipFill>
        <p:spPr>
          <a:xfrm>
            <a:off x="349971" y="2265269"/>
            <a:ext cx="3479474" cy="2089238"/>
          </a:xfrm>
          <a:prstGeom prst="rect">
            <a:avLst/>
          </a:prstGeom>
          <a:ln>
            <a:solidFill>
              <a:schemeClr val="tx1"/>
            </a:solidFill>
          </a:ln>
        </p:spPr>
      </p:pic>
    </p:spTree>
    <p:extLst>
      <p:ext uri="{BB962C8B-B14F-4D97-AF65-F5344CB8AC3E}">
        <p14:creationId xmlns:p14="http://schemas.microsoft.com/office/powerpoint/2010/main" val="3356676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66244-18D6-415A-8782-3CFAB9C0486E}"/>
              </a:ext>
            </a:extLst>
          </p:cNvPr>
          <p:cNvSpPr>
            <a:spLocks noGrp="1"/>
          </p:cNvSpPr>
          <p:nvPr>
            <p:ph type="title"/>
          </p:nvPr>
        </p:nvSpPr>
        <p:spPr>
          <a:xfrm>
            <a:off x="603983" y="334016"/>
            <a:ext cx="6522958" cy="1325563"/>
          </a:xfrm>
        </p:spPr>
        <p:txBody>
          <a:bodyPr>
            <a:normAutofit fontScale="90000"/>
          </a:bodyPr>
          <a:lstStyle/>
          <a:p>
            <a:r>
              <a:rPr lang="en-US"/>
              <a:t>Entering the Assessment </a:t>
            </a:r>
            <a:br>
              <a:rPr lang="en-US"/>
            </a:br>
            <a:r>
              <a:rPr lang="en-US"/>
              <a:t>Rescore Request</a:t>
            </a:r>
          </a:p>
        </p:txBody>
      </p:sp>
      <p:sp>
        <p:nvSpPr>
          <p:cNvPr id="4" name="Date Placeholder 3">
            <a:extLst>
              <a:ext uri="{FF2B5EF4-FFF2-40B4-BE49-F238E27FC236}">
                <a16:creationId xmlns:a16="http://schemas.microsoft.com/office/drawing/2014/main" id="{A36469CA-C26B-4362-ACD9-5ECFD0E41F36}"/>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4B995F08-A011-4368-9CCB-5BFA4204946C}"/>
              </a:ext>
            </a:extLst>
          </p:cNvPr>
          <p:cNvSpPr>
            <a:spLocks noGrp="1"/>
          </p:cNvSpPr>
          <p:nvPr>
            <p:ph type="sldNum" sz="quarter" idx="4"/>
          </p:nvPr>
        </p:nvSpPr>
        <p:spPr/>
        <p:txBody>
          <a:bodyPr/>
          <a:lstStyle/>
          <a:p>
            <a:fld id="{B63E4CEF-BB1E-48C7-AE93-F39F6AA99AD7}" type="slidenum">
              <a:rPr lang="en-US" smtClean="0"/>
              <a:pPr/>
              <a:t>25</a:t>
            </a:fld>
            <a:endParaRPr lang="en-US"/>
          </a:p>
        </p:txBody>
      </p:sp>
      <p:pic>
        <p:nvPicPr>
          <p:cNvPr id="7" name="Picture 6">
            <a:extLst>
              <a:ext uri="{FF2B5EF4-FFF2-40B4-BE49-F238E27FC236}">
                <a16:creationId xmlns:a16="http://schemas.microsoft.com/office/drawing/2014/main" id="{1D2ABDC0-B6EF-45C4-963D-762E8B389D34}"/>
              </a:ext>
            </a:extLst>
          </p:cNvPr>
          <p:cNvPicPr>
            <a:picLocks noChangeAspect="1"/>
          </p:cNvPicPr>
          <p:nvPr/>
        </p:nvPicPr>
        <p:blipFill>
          <a:blip r:embed="rId3"/>
          <a:stretch>
            <a:fillRect/>
          </a:stretch>
        </p:blipFill>
        <p:spPr>
          <a:xfrm>
            <a:off x="52067" y="1792787"/>
            <a:ext cx="2844946" cy="1708238"/>
          </a:xfrm>
          <a:prstGeom prst="rect">
            <a:avLst/>
          </a:prstGeom>
          <a:ln>
            <a:solidFill>
              <a:schemeClr val="tx1"/>
            </a:solidFill>
          </a:ln>
        </p:spPr>
      </p:pic>
      <p:pic>
        <p:nvPicPr>
          <p:cNvPr id="11" name="Picture 10">
            <a:extLst>
              <a:ext uri="{FF2B5EF4-FFF2-40B4-BE49-F238E27FC236}">
                <a16:creationId xmlns:a16="http://schemas.microsoft.com/office/drawing/2014/main" id="{433EC3CA-CFFF-422D-B62B-32A08B97C91E}"/>
              </a:ext>
            </a:extLst>
          </p:cNvPr>
          <p:cNvPicPr>
            <a:picLocks noChangeAspect="1"/>
          </p:cNvPicPr>
          <p:nvPr/>
        </p:nvPicPr>
        <p:blipFill>
          <a:blip r:embed="rId4"/>
          <a:stretch>
            <a:fillRect/>
          </a:stretch>
        </p:blipFill>
        <p:spPr>
          <a:xfrm>
            <a:off x="2951478" y="2882399"/>
            <a:ext cx="6140824" cy="3473952"/>
          </a:xfrm>
          <a:prstGeom prst="rect">
            <a:avLst/>
          </a:prstGeom>
          <a:ln>
            <a:solidFill>
              <a:schemeClr val="tx1"/>
            </a:solidFill>
          </a:ln>
        </p:spPr>
      </p:pic>
    </p:spTree>
    <p:extLst>
      <p:ext uri="{BB962C8B-B14F-4D97-AF65-F5344CB8AC3E}">
        <p14:creationId xmlns:p14="http://schemas.microsoft.com/office/powerpoint/2010/main" val="12254040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68F22702-1973-4AC2-A139-53683F6AA628}"/>
              </a:ext>
            </a:extLst>
          </p:cNvPr>
          <p:cNvSpPr>
            <a:spLocks noGrp="1"/>
          </p:cNvSpPr>
          <p:nvPr>
            <p:ph type="title"/>
          </p:nvPr>
        </p:nvSpPr>
        <p:spPr>
          <a:xfrm>
            <a:off x="376235" y="91442"/>
            <a:ext cx="6316630" cy="1325563"/>
          </a:xfrm>
        </p:spPr>
        <p:txBody>
          <a:bodyPr>
            <a:normAutofit/>
          </a:bodyPr>
          <a:lstStyle/>
          <a:p>
            <a:r>
              <a:rPr lang="en-US" altLang="en-US" sz="3600"/>
              <a:t>Entering Irregularities into the MyGaDOE Portal</a:t>
            </a:r>
          </a:p>
        </p:txBody>
      </p:sp>
      <p:sp>
        <p:nvSpPr>
          <p:cNvPr id="2" name="Slide Number Placeholder 1"/>
          <p:cNvSpPr>
            <a:spLocks noGrp="1"/>
          </p:cNvSpPr>
          <p:nvPr>
            <p:ph type="sldNum" sz="quarter" idx="4"/>
          </p:nvPr>
        </p:nvSpPr>
        <p:spPr/>
        <p:txBody>
          <a:bodyPr/>
          <a:lstStyle/>
          <a:p>
            <a:fld id="{B63E4CEF-BB1E-48C7-AE93-F39F6AA99AD7}" type="slidenum">
              <a:rPr lang="en-US" smtClean="0"/>
              <a:pPr/>
              <a:t>26</a:t>
            </a:fld>
            <a:endParaRPr lang="en-US"/>
          </a:p>
        </p:txBody>
      </p:sp>
      <p:pic>
        <p:nvPicPr>
          <p:cNvPr id="5" name="Picture 4">
            <a:extLst>
              <a:ext uri="{FF2B5EF4-FFF2-40B4-BE49-F238E27FC236}">
                <a16:creationId xmlns:a16="http://schemas.microsoft.com/office/drawing/2014/main" id="{F889CA3C-EB45-428B-885F-C1D72DEC4609}"/>
              </a:ext>
            </a:extLst>
          </p:cNvPr>
          <p:cNvPicPr>
            <a:picLocks noChangeAspect="1"/>
          </p:cNvPicPr>
          <p:nvPr/>
        </p:nvPicPr>
        <p:blipFill>
          <a:blip r:embed="rId3"/>
          <a:stretch>
            <a:fillRect/>
          </a:stretch>
        </p:blipFill>
        <p:spPr>
          <a:xfrm>
            <a:off x="376235" y="2589282"/>
            <a:ext cx="8259763" cy="2286000"/>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E7A5C4B3-0DC8-48BC-9494-834ED29FE089}"/>
              </a:ext>
            </a:extLst>
          </p:cNvPr>
          <p:cNvSpPr txBox="1"/>
          <p:nvPr/>
        </p:nvSpPr>
        <p:spPr>
          <a:xfrm>
            <a:off x="2468033" y="1882059"/>
            <a:ext cx="4207933"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t>Testing Irregularity Form Summary Page</a:t>
            </a:r>
          </a:p>
        </p:txBody>
      </p:sp>
      <p:sp>
        <p:nvSpPr>
          <p:cNvPr id="15" name="Rectangle 14">
            <a:extLst>
              <a:ext uri="{FF2B5EF4-FFF2-40B4-BE49-F238E27FC236}">
                <a16:creationId xmlns:a16="http://schemas.microsoft.com/office/drawing/2014/main" id="{F98526C7-5C3F-4A6B-BE68-B34053050AD6}"/>
              </a:ext>
            </a:extLst>
          </p:cNvPr>
          <p:cNvSpPr/>
          <p:nvPr/>
        </p:nvSpPr>
        <p:spPr>
          <a:xfrm>
            <a:off x="556220" y="3976553"/>
            <a:ext cx="397934"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BBD2A5-3506-4A88-A681-494CFA377968}"/>
              </a:ext>
            </a:extLst>
          </p:cNvPr>
          <p:cNvSpPr/>
          <p:nvPr/>
        </p:nvSpPr>
        <p:spPr>
          <a:xfrm>
            <a:off x="4495801" y="2831918"/>
            <a:ext cx="12842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F02EFA-5A29-4DAA-8399-8EB5BFE82191}"/>
              </a:ext>
            </a:extLst>
          </p:cNvPr>
          <p:cNvSpPr/>
          <p:nvPr/>
        </p:nvSpPr>
        <p:spPr>
          <a:xfrm>
            <a:off x="534461" y="2887008"/>
            <a:ext cx="811342" cy="208262"/>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42809C-17AD-4482-AF71-DCC502DADDC6}"/>
              </a:ext>
            </a:extLst>
          </p:cNvPr>
          <p:cNvSpPr/>
          <p:nvPr/>
        </p:nvSpPr>
        <p:spPr>
          <a:xfrm>
            <a:off x="7427909" y="2831660"/>
            <a:ext cx="1208089" cy="31844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2B1D9B1E-47FE-4CD3-BF5C-038B7F3721D5}"/>
              </a:ext>
            </a:extLst>
          </p:cNvPr>
          <p:cNvSpPr txBox="1"/>
          <p:nvPr/>
        </p:nvSpPr>
        <p:spPr>
          <a:xfrm>
            <a:off x="3346453" y="5390356"/>
            <a:ext cx="2057400" cy="369332"/>
          </a:xfrm>
          <a:prstGeom prst="rect">
            <a:avLst/>
          </a:prstGeom>
          <a:solidFill>
            <a:schemeClr val="accent2">
              <a:lumMod val="20000"/>
              <a:lumOff val="80000"/>
            </a:schemeClr>
          </a:solidFill>
          <a:ln>
            <a:solidFill>
              <a:schemeClr val="tx1"/>
            </a:solidFill>
          </a:ln>
        </p:spPr>
        <p:txBody>
          <a:bodyPr wrap="square" rtlCol="0">
            <a:spAutoFit/>
          </a:bodyPr>
          <a:lstStyle/>
          <a:p>
            <a:pPr algn="ctr"/>
            <a:r>
              <a:rPr lang="en-US">
                <a:hlinkClick r:id="rId4"/>
              </a:rPr>
              <a:t>Link to User Guide</a:t>
            </a:r>
            <a:endParaRPr lang="en-US"/>
          </a:p>
        </p:txBody>
      </p:sp>
      <p:sp>
        <p:nvSpPr>
          <p:cNvPr id="19" name="Callout: Bent Line 18">
            <a:extLst>
              <a:ext uri="{FF2B5EF4-FFF2-40B4-BE49-F238E27FC236}">
                <a16:creationId xmlns:a16="http://schemas.microsoft.com/office/drawing/2014/main" id="{B6DB460B-2770-4410-B42E-9D2D648198A1}"/>
              </a:ext>
            </a:extLst>
          </p:cNvPr>
          <p:cNvSpPr/>
          <p:nvPr/>
        </p:nvSpPr>
        <p:spPr>
          <a:xfrm>
            <a:off x="1859357" y="2853362"/>
            <a:ext cx="1407628" cy="369332"/>
          </a:xfrm>
          <a:prstGeom prst="borderCallout2">
            <a:avLst>
              <a:gd name="adj1" fmla="val 18750"/>
              <a:gd name="adj2" fmla="val -8333"/>
              <a:gd name="adj3" fmla="val 18750"/>
              <a:gd name="adj4" fmla="val -16667"/>
              <a:gd name="adj5" fmla="val 35131"/>
              <a:gd name="adj6" fmla="val -63334"/>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Refer to User Guide</a:t>
            </a:r>
          </a:p>
        </p:txBody>
      </p:sp>
      <p:sp>
        <p:nvSpPr>
          <p:cNvPr id="22" name="Callout: Bent Line 21">
            <a:extLst>
              <a:ext uri="{FF2B5EF4-FFF2-40B4-BE49-F238E27FC236}">
                <a16:creationId xmlns:a16="http://schemas.microsoft.com/office/drawing/2014/main" id="{7AE3989C-CD20-44E9-99F8-9E2C366E68CD}"/>
              </a:ext>
            </a:extLst>
          </p:cNvPr>
          <p:cNvSpPr/>
          <p:nvPr/>
        </p:nvSpPr>
        <p:spPr>
          <a:xfrm>
            <a:off x="1250553" y="3475214"/>
            <a:ext cx="914400" cy="369332"/>
          </a:xfrm>
          <a:prstGeom prst="borderCallout2">
            <a:avLst>
              <a:gd name="adj1" fmla="val 18750"/>
              <a:gd name="adj2" fmla="val -8333"/>
              <a:gd name="adj3" fmla="val 18750"/>
              <a:gd name="adj4" fmla="val -16667"/>
              <a:gd name="adj5" fmla="val 161501"/>
              <a:gd name="adj6" fmla="val -37292"/>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Open for form review</a:t>
            </a:r>
          </a:p>
        </p:txBody>
      </p:sp>
      <p:sp>
        <p:nvSpPr>
          <p:cNvPr id="23" name="Callout: Bent Line 22">
            <a:extLst>
              <a:ext uri="{FF2B5EF4-FFF2-40B4-BE49-F238E27FC236}">
                <a16:creationId xmlns:a16="http://schemas.microsoft.com/office/drawing/2014/main" id="{1DE666DB-8B33-4AAE-A8E5-D1C0C881D606}"/>
              </a:ext>
            </a:extLst>
          </p:cNvPr>
          <p:cNvSpPr/>
          <p:nvPr/>
        </p:nvSpPr>
        <p:spPr>
          <a:xfrm>
            <a:off x="5780090" y="3381004"/>
            <a:ext cx="1039812" cy="369332"/>
          </a:xfrm>
          <a:prstGeom prst="borderCallout2">
            <a:avLst>
              <a:gd name="adj1" fmla="val 18750"/>
              <a:gd name="adj2" fmla="val -8333"/>
              <a:gd name="adj3" fmla="val 18750"/>
              <a:gd name="adj4" fmla="val -16667"/>
              <a:gd name="adj5" fmla="val -88660"/>
              <a:gd name="adj6" fmla="val -91459"/>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a:solidFill>
                  <a:schemeClr val="tx1"/>
                </a:solidFill>
              </a:rPr>
              <a:t>Defaults to current active administration</a:t>
            </a:r>
          </a:p>
        </p:txBody>
      </p:sp>
      <p:sp>
        <p:nvSpPr>
          <p:cNvPr id="3" name="Date Placeholder 2">
            <a:extLst>
              <a:ext uri="{FF2B5EF4-FFF2-40B4-BE49-F238E27FC236}">
                <a16:creationId xmlns:a16="http://schemas.microsoft.com/office/drawing/2014/main" id="{3A8C98EB-47D5-45D5-A65E-EDABD079E5C7}"/>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826614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8E0B29FE-7CFB-4673-83BE-9AB8B67F13A4}"/>
              </a:ext>
            </a:extLst>
          </p:cNvPr>
          <p:cNvSpPr>
            <a:spLocks noGrp="1"/>
          </p:cNvSpPr>
          <p:nvPr>
            <p:ph type="title"/>
          </p:nvPr>
        </p:nvSpPr>
        <p:spPr/>
        <p:txBody>
          <a:bodyPr/>
          <a:lstStyle/>
          <a:p>
            <a:r>
              <a:rPr lang="en-US"/>
              <a:t>MyGaDOE Portal &amp; Contractor Accounts</a:t>
            </a:r>
            <a:endParaRPr lang="en-US" altLang="en-US"/>
          </a:p>
        </p:txBody>
      </p:sp>
      <p:sp>
        <p:nvSpPr>
          <p:cNvPr id="4" name="Date Placeholder 3">
            <a:extLst>
              <a:ext uri="{FF2B5EF4-FFF2-40B4-BE49-F238E27FC236}">
                <a16:creationId xmlns:a16="http://schemas.microsoft.com/office/drawing/2014/main" id="{5892D361-F896-4C9A-AC51-0E4B8A1CA0C1}"/>
              </a:ext>
            </a:extLst>
          </p:cNvPr>
          <p:cNvSpPr>
            <a:spLocks noGrp="1"/>
          </p:cNvSpPr>
          <p:nvPr>
            <p:ph type="dt" sz="half" idx="2"/>
          </p:nvPr>
        </p:nvSpPr>
        <p:spPr/>
        <p:txBody>
          <a:bodyPr/>
          <a:lstStyle/>
          <a:p>
            <a:r>
              <a:rPr lang="en-US"/>
              <a:t>1/17/2019</a:t>
            </a:r>
          </a:p>
        </p:txBody>
      </p:sp>
      <p:sp>
        <p:nvSpPr>
          <p:cNvPr id="3" name="Slide Number Placeholder 2"/>
          <p:cNvSpPr>
            <a:spLocks noGrp="1"/>
          </p:cNvSpPr>
          <p:nvPr>
            <p:ph type="sldNum" sz="quarter" idx="4"/>
          </p:nvPr>
        </p:nvSpPr>
        <p:spPr/>
        <p:txBody>
          <a:bodyPr/>
          <a:lstStyle/>
          <a:p>
            <a:fld id="{B63E4CEF-BB1E-48C7-AE93-F39F6AA99AD7}" type="slidenum">
              <a:rPr lang="en-US" smtClean="0"/>
              <a:pPr/>
              <a:t>27</a:t>
            </a:fld>
            <a:endParaRPr lang="en-US"/>
          </a:p>
        </p:txBody>
      </p:sp>
      <p:graphicFrame>
        <p:nvGraphicFramePr>
          <p:cNvPr id="2" name="Table 1">
            <a:extLst>
              <a:ext uri="{FF2B5EF4-FFF2-40B4-BE49-F238E27FC236}">
                <a16:creationId xmlns:a16="http://schemas.microsoft.com/office/drawing/2014/main" id="{78633BF4-FA0B-4843-AC60-4322B426013D}"/>
              </a:ext>
            </a:extLst>
          </p:cNvPr>
          <p:cNvGraphicFramePr>
            <a:graphicFrameLocks noGrp="1"/>
          </p:cNvGraphicFramePr>
          <p:nvPr>
            <p:extLst>
              <p:ext uri="{D42A27DB-BD31-4B8C-83A1-F6EECF244321}">
                <p14:modId xmlns:p14="http://schemas.microsoft.com/office/powerpoint/2010/main" val="4026997772"/>
              </p:ext>
            </p:extLst>
          </p:nvPr>
        </p:nvGraphicFramePr>
        <p:xfrm>
          <a:off x="417250" y="1747977"/>
          <a:ext cx="8451544" cy="3674237"/>
        </p:xfrm>
        <a:graphic>
          <a:graphicData uri="http://schemas.openxmlformats.org/drawingml/2006/table">
            <a:tbl>
              <a:tblPr firstRow="1" bandRow="1">
                <a:tableStyleId>{5C22544A-7EE6-4342-B048-85BDC9FD1C3A}</a:tableStyleId>
              </a:tblPr>
              <a:tblGrid>
                <a:gridCol w="1367162">
                  <a:extLst>
                    <a:ext uri="{9D8B030D-6E8A-4147-A177-3AD203B41FA5}">
                      <a16:colId xmlns:a16="http://schemas.microsoft.com/office/drawing/2014/main" val="3868134855"/>
                    </a:ext>
                  </a:extLst>
                </a:gridCol>
                <a:gridCol w="2636668">
                  <a:extLst>
                    <a:ext uri="{9D8B030D-6E8A-4147-A177-3AD203B41FA5}">
                      <a16:colId xmlns:a16="http://schemas.microsoft.com/office/drawing/2014/main" val="206694757"/>
                    </a:ext>
                  </a:extLst>
                </a:gridCol>
                <a:gridCol w="1944209">
                  <a:extLst>
                    <a:ext uri="{9D8B030D-6E8A-4147-A177-3AD203B41FA5}">
                      <a16:colId xmlns:a16="http://schemas.microsoft.com/office/drawing/2014/main" val="3175471017"/>
                    </a:ext>
                  </a:extLst>
                </a:gridCol>
                <a:gridCol w="2503505">
                  <a:extLst>
                    <a:ext uri="{9D8B030D-6E8A-4147-A177-3AD203B41FA5}">
                      <a16:colId xmlns:a16="http://schemas.microsoft.com/office/drawing/2014/main" val="3713904982"/>
                    </a:ext>
                  </a:extLst>
                </a:gridCol>
              </a:tblGrid>
              <a:tr h="370840">
                <a:tc>
                  <a:txBody>
                    <a:bodyPr/>
                    <a:lstStyle/>
                    <a:p>
                      <a:pPr algn="ctr"/>
                      <a:r>
                        <a:rPr lang="en-US"/>
                        <a:t>Assessment</a:t>
                      </a:r>
                    </a:p>
                  </a:txBody>
                  <a:tcPr/>
                </a:tc>
                <a:tc>
                  <a:txBody>
                    <a:bodyPr/>
                    <a:lstStyle/>
                    <a:p>
                      <a:pPr algn="ctr"/>
                      <a:r>
                        <a:rPr lang="en-US"/>
                        <a:t>Vendor</a:t>
                      </a:r>
                    </a:p>
                  </a:txBody>
                  <a:tcPr/>
                </a:tc>
                <a:tc>
                  <a:txBody>
                    <a:bodyPr/>
                    <a:lstStyle/>
                    <a:p>
                      <a:pPr algn="ctr"/>
                      <a:r>
                        <a:rPr lang="en-US"/>
                        <a:t>When</a:t>
                      </a:r>
                    </a:p>
                  </a:txBody>
                  <a:tcPr/>
                </a:tc>
                <a:tc>
                  <a:txBody>
                    <a:bodyPr/>
                    <a:lstStyle/>
                    <a:p>
                      <a:pPr algn="ctr"/>
                      <a:r>
                        <a:rPr lang="en-US"/>
                        <a:t>Contact</a:t>
                      </a:r>
                    </a:p>
                  </a:txBody>
                  <a:tcPr/>
                </a:tc>
                <a:extLst>
                  <a:ext uri="{0D108BD9-81ED-4DB2-BD59-A6C34878D82A}">
                    <a16:rowId xmlns:a16="http://schemas.microsoft.com/office/drawing/2014/main" val="3144627886"/>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MyGaDOE Portal</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Georgia Department of Education</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3"/>
                        </a:rPr>
                        <a:t>https://portal.doe.k12.ga.us/login.aspx</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District Security Officer identified within the MyGaDOE Portal</a:t>
                      </a:r>
                    </a:p>
                  </a:txBody>
                  <a:tcPr marL="49963" marR="49963" marT="0" marB="0" anchor="ctr" horzOverflow="overflow"/>
                </a:tc>
                <a:extLst>
                  <a:ext uri="{0D108BD9-81ED-4DB2-BD59-A6C34878D82A}">
                    <a16:rowId xmlns:a16="http://schemas.microsoft.com/office/drawing/2014/main" val="3560889087"/>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ACCESS for ELLs 2.0</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WIDA (for WIDA.us)</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Data Recognition Corporation (DRC) (for the WIDA Assessment Management System, WIDA AMS)</a:t>
                      </a:r>
                    </a:p>
                    <a:p>
                      <a:pPr marL="0" marR="0" lvl="0" indent="0" algn="l" defTabSz="914400" rtl="0" eaLnBrk="1" fontAlgn="base" latinLnBrk="0" hangingPunct="1">
                        <a:lnSpc>
                          <a:spcPct val="115000"/>
                        </a:lnSpc>
                        <a:spcBef>
                          <a:spcPct val="0"/>
                        </a:spcBef>
                        <a:spcAft>
                          <a:spcPct val="0"/>
                        </a:spcAft>
                        <a:buClrTx/>
                        <a:buSzTx/>
                        <a:buFontTx/>
                        <a:buNone/>
                        <a:tabLst/>
                        <a:defRPr/>
                      </a:pPr>
                      <a:r>
                        <a:rPr lang="en-US" sz="1200">
                          <a:hlinkClick r:id="rId4"/>
                        </a:rPr>
                        <a:t>https://wida.wisc.edu/</a:t>
                      </a:r>
                      <a:r>
                        <a:rPr lang="en-US" sz="1200"/>
                        <a:t> </a:t>
                      </a:r>
                    </a:p>
                    <a:p>
                      <a:pPr marL="0" marR="0" lvl="0" indent="0" algn="l" defTabSz="914400" rtl="0" eaLnBrk="1" fontAlgn="base" latinLnBrk="0" hangingPunct="1">
                        <a:lnSpc>
                          <a:spcPct val="115000"/>
                        </a:lnSpc>
                        <a:spcBef>
                          <a:spcPct val="0"/>
                        </a:spcBef>
                        <a:spcAft>
                          <a:spcPct val="0"/>
                        </a:spcAft>
                        <a:buClrTx/>
                        <a:buSzTx/>
                        <a:buFontTx/>
                        <a:buNone/>
                        <a:tabLst/>
                        <a:defRPr/>
                      </a:pPr>
                      <a:r>
                        <a:rPr lang="en-US" sz="1200">
                          <a:hlinkClick r:id="rId5"/>
                        </a:rPr>
                        <a:t>https://wida.drcedirect.com</a:t>
                      </a:r>
                      <a:r>
                        <a:rPr lang="en-US" sz="1200"/>
                        <a:t> </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October 2017</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WIDA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(866) 276-7735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6"/>
                        </a:rPr>
                        <a:t>help@wida.us</a:t>
                      </a: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DRC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(855) 787-9615</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0070C0"/>
                          </a:solidFill>
                          <a:effectLst/>
                          <a:latin typeface="Calibri" pitchFamily="34" charset="0"/>
                          <a:ea typeface="Calibri" pitchFamily="34" charset="0"/>
                          <a:cs typeface="Times New Roman" pitchFamily="18" charset="0"/>
                          <a:hlinkClick r:id="rId7"/>
                        </a:rPr>
                        <a:t>WIDA@datarecognitioncorp.com</a:t>
                      </a:r>
                      <a:endParaRPr kumimoji="0" lang="en-US" sz="1200" b="0" i="0" u="none" strike="noStrike" cap="none" normalizeH="0" baseline="0">
                        <a:ln>
                          <a:noFill/>
                        </a:ln>
                        <a:solidFill>
                          <a:srgbClr val="0070C0"/>
                        </a:solidFill>
                        <a:effectLst/>
                        <a:latin typeface="Calibri" pitchFamily="34" charset="0"/>
                        <a:ea typeface="Calibri" pitchFamily="34" charset="0"/>
                        <a:cs typeface="Times New Roman" pitchFamily="18" charset="0"/>
                      </a:endParaRPr>
                    </a:p>
                  </a:txBody>
                  <a:tcPr marL="49963" marR="49963" marT="0" marB="0" anchor="ctr" horzOverflow="overflow"/>
                </a:tc>
                <a:extLst>
                  <a:ext uri="{0D108BD9-81ED-4DB2-BD59-A6C34878D82A}">
                    <a16:rowId xmlns:a16="http://schemas.microsoft.com/office/drawing/2014/main" val="3234590834"/>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GAA 2.0</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Questar</a:t>
                      </a: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Sent to STCs in October by Questar</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Questar Customer Service</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8"/>
                        </a:rPr>
                        <a:t>GA@QuestarAI.com</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(866) 997-0698</a:t>
                      </a:r>
                    </a:p>
                  </a:txBody>
                  <a:tcPr marL="49963" marR="49963" marT="0" marB="0" anchor="ctr" horzOverflow="overflow"/>
                </a:tc>
                <a:extLst>
                  <a:ext uri="{0D108BD9-81ED-4DB2-BD59-A6C34878D82A}">
                    <a16:rowId xmlns:a16="http://schemas.microsoft.com/office/drawing/2014/main" val="3516034541"/>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GKIDS</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9"/>
                        </a:rPr>
                        <a:t>https://gkids.tsars.uga.edu/start</a:t>
                      </a:r>
                      <a:endPar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10"/>
                      </a:endParaRP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Georgia Center for Assessment (GCA)</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(888) 392-8977</a:t>
                      </a:r>
                    </a:p>
                  </a:txBody>
                  <a:tcPr marL="49963" marR="49963" marT="0" marB="0" anchor="ctr" horzOverflow="overflow"/>
                </a:tc>
                <a:extLst>
                  <a:ext uri="{0D108BD9-81ED-4DB2-BD59-A6C34878D82A}">
                    <a16:rowId xmlns:a16="http://schemas.microsoft.com/office/drawing/2014/main" val="1757371991"/>
                  </a:ext>
                </a:extLst>
              </a:tr>
              <a:tr h="37084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Times New Roman" pitchFamily="18" charset="0"/>
                        </a:rPr>
                        <a:t>Georgia Milestones</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Data Recognition Corporation (DRC)</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hlinkClick r:id="rId11"/>
                        </a:rPr>
                        <a:t>https://ga.drcedirect.com</a:t>
                      </a: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p>
                  </a:txBody>
                  <a:tcPr marL="49963" marR="49963" marT="0" marB="0" anchor="ctr" horzOverflow="overflow"/>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Calibri" pitchFamily="34" charset="0"/>
                          <a:ea typeface="Calibri" pitchFamily="34" charset="0"/>
                          <a:cs typeface="Times New Roman" pitchFamily="18" charset="0"/>
                        </a:rPr>
                        <a:t>ASAP</a:t>
                      </a:r>
                    </a:p>
                  </a:txBody>
                  <a:tcPr marL="49963" marR="49963" marT="0" marB="0" anchor="ctr" horzOverflow="overflow"/>
                </a:tc>
                <a:tc>
                  <a:txBody>
                    <a:bodyPr/>
                    <a:lstStyle/>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a:ln/>
                          <a:solidFill>
                            <a:schemeClr val="tx1"/>
                          </a:solidFill>
                          <a:effectLst/>
                          <a:uLnTx/>
                          <a:uFillTx/>
                          <a:latin typeface="+mn-lt"/>
                          <a:ea typeface="+mn-ea"/>
                          <a:cs typeface="+mn-cs"/>
                        </a:rPr>
                        <a:t>Data Recognition Corporation (DRC)</a:t>
                      </a:r>
                    </a:p>
                    <a:p>
                      <a:pPr marL="0" marR="0" lvl="0" indent="0" algn="l" defTabSz="914400" rtl="0" eaLnBrk="1" fontAlgn="base" latinLnBrk="0" hangingPunct="1">
                        <a:lnSpc>
                          <a:spcPct val="115000"/>
                        </a:lnSpc>
                        <a:spcBef>
                          <a:spcPct val="0"/>
                        </a:spcBef>
                        <a:spcAft>
                          <a:spcPct val="0"/>
                        </a:spcAft>
                        <a:buClrTx/>
                        <a:buSzTx/>
                        <a:buFontTx/>
                        <a:buNone/>
                        <a:tabLst/>
                        <a:defRPr/>
                      </a:pPr>
                      <a:r>
                        <a:rPr kumimoji="0" lang="en-US" sz="1200" b="0" i="0" u="none" strike="noStrike" kern="1200" cap="none" spc="0" normalizeH="0" baseline="0" noProof="0">
                          <a:ln/>
                          <a:solidFill>
                            <a:schemeClr val="tx1"/>
                          </a:solidFill>
                          <a:effectLst/>
                          <a:uLnTx/>
                          <a:uFillTx/>
                          <a:latin typeface="+mn-lt"/>
                          <a:ea typeface="+mn-ea"/>
                          <a:cs typeface="+mn-cs"/>
                        </a:rPr>
                        <a:t>(866) 282-2249</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a:ln>
                            <a:noFill/>
                          </a:ln>
                          <a:solidFill>
                            <a:srgbClr val="FF0000"/>
                          </a:solidFill>
                          <a:effectLst/>
                          <a:latin typeface="Calibri" pitchFamily="34" charset="0"/>
                          <a:ea typeface="Calibri" pitchFamily="34" charset="0"/>
                          <a:cs typeface="Times New Roman" pitchFamily="18" charset="0"/>
                          <a:hlinkClick r:id="rId12"/>
                        </a:rPr>
                        <a:t>gahelpdesk@datarecognitioncorp.com</a:t>
                      </a:r>
                      <a:r>
                        <a:rPr kumimoji="0" lang="en-US" sz="1200" b="0" i="0" u="none" strike="noStrike" cap="none" normalizeH="0" baseline="0">
                          <a:ln>
                            <a:noFill/>
                          </a:ln>
                          <a:solidFill>
                            <a:srgbClr val="FF0000"/>
                          </a:solidFill>
                          <a:effectLst/>
                          <a:latin typeface="Calibri" pitchFamily="34" charset="0"/>
                          <a:ea typeface="Calibri" pitchFamily="34" charset="0"/>
                          <a:cs typeface="Times New Roman" pitchFamily="18" charset="0"/>
                        </a:rPr>
                        <a:t> </a:t>
                      </a:r>
                    </a:p>
                  </a:txBody>
                  <a:tcPr marL="49963" marR="49963" marT="0" marB="0" anchor="ctr" horzOverflow="overflow"/>
                </a:tc>
                <a:extLst>
                  <a:ext uri="{0D108BD9-81ED-4DB2-BD59-A6C34878D82A}">
                    <a16:rowId xmlns:a16="http://schemas.microsoft.com/office/drawing/2014/main" val="4179265183"/>
                  </a:ext>
                </a:extLst>
              </a:tr>
            </a:tbl>
          </a:graphicData>
        </a:graphic>
      </p:graphicFrame>
    </p:spTree>
    <p:extLst>
      <p:ext uri="{BB962C8B-B14F-4D97-AF65-F5344CB8AC3E}">
        <p14:creationId xmlns:p14="http://schemas.microsoft.com/office/powerpoint/2010/main" val="1907721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Accommodations and Special Populations</a:t>
            </a:r>
          </a:p>
        </p:txBody>
      </p:sp>
      <p:sp>
        <p:nvSpPr>
          <p:cNvPr id="9" name="Text Placeholder 8">
            <a:extLst>
              <a:ext uri="{FF2B5EF4-FFF2-40B4-BE49-F238E27FC236}">
                <a16:creationId xmlns:a16="http://schemas.microsoft.com/office/drawing/2014/main" id="{49CC214D-B0B4-4C1E-B739-D9AE2323B7E3}"/>
              </a:ext>
            </a:extLst>
          </p:cNvPr>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575D7CA-7372-4F24-A904-02BC1F4493FC}"/>
              </a:ext>
            </a:extLst>
          </p:cNvPr>
          <p:cNvSpPr>
            <a:spLocks noGrp="1"/>
          </p:cNvSpPr>
          <p:nvPr>
            <p:ph type="dt" sz="half" idx="2"/>
          </p:nvPr>
        </p:nvSpPr>
        <p:spPr/>
        <p:txBody>
          <a:bodyPr/>
          <a:lstStyle/>
          <a:p>
            <a:pPr lvl="0"/>
            <a:r>
              <a:rPr lang="en-US" noProof="0"/>
              <a:t>1/17/2019</a:t>
            </a:r>
          </a:p>
        </p:txBody>
      </p:sp>
      <p:sp>
        <p:nvSpPr>
          <p:cNvPr id="4" name="Slide Number Placeholder 3"/>
          <p:cNvSpPr>
            <a:spLocks noGrp="1"/>
          </p:cNvSpPr>
          <p:nvPr>
            <p:ph type="sldNum" sz="quarter" idx="4"/>
          </p:nvPr>
        </p:nvSpPr>
        <p:spPr/>
        <p:txBody>
          <a:bodyPr/>
          <a:lstStyle/>
          <a:p>
            <a:pPr lvl="0"/>
            <a:fld id="{B63E4CEF-BB1E-48C7-AE93-F39F6AA99AD7}" type="slidenum">
              <a:rPr lang="en-US" noProof="0" smtClean="0"/>
              <a:pPr lvl="0"/>
              <a:t>28</a:t>
            </a:fld>
            <a:endParaRPr lang="en-US" noProof="0"/>
          </a:p>
        </p:txBody>
      </p:sp>
    </p:spTree>
    <p:extLst>
      <p:ext uri="{BB962C8B-B14F-4D97-AF65-F5344CB8AC3E}">
        <p14:creationId xmlns:p14="http://schemas.microsoft.com/office/powerpoint/2010/main" val="21536538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t>Accommodations</a:t>
            </a:r>
          </a:p>
        </p:txBody>
      </p:sp>
      <p:sp>
        <p:nvSpPr>
          <p:cNvPr id="9219" name="Rectangle 3"/>
          <p:cNvSpPr>
            <a:spLocks noGrp="1" noChangeArrowheads="1"/>
          </p:cNvSpPr>
          <p:nvPr>
            <p:ph type="body" idx="1"/>
          </p:nvPr>
        </p:nvSpPr>
        <p:spPr>
          <a:xfrm>
            <a:off x="603983" y="1659579"/>
            <a:ext cx="7886700" cy="4351338"/>
          </a:xfrm>
        </p:spPr>
        <p:txBody>
          <a:bodyPr vert="horz" lIns="91440" tIns="45720" rIns="91440" bIns="45720" rtlCol="0" anchor="t">
            <a:normAutofit lnSpcReduction="10000"/>
          </a:bodyPr>
          <a:lstStyle/>
          <a:p>
            <a:r>
              <a:rPr lang="en-US" altLang="en-US"/>
              <a:t>Accommodations allow access…</a:t>
            </a:r>
          </a:p>
          <a:p>
            <a:pPr lvl="1"/>
            <a:r>
              <a:rPr lang="en-US" altLang="en-US"/>
              <a:t>they are practices and procedures in the areas of presentation, response, setting, and scheduling that provide equitable instructional and assessment access for students with disabilities </a:t>
            </a:r>
          </a:p>
          <a:p>
            <a:r>
              <a:rPr lang="en-US" altLang="en-US"/>
              <a:t>Accommodations reduce or eliminate the effects of a student’s disability or limited English proficiency</a:t>
            </a:r>
          </a:p>
          <a:p>
            <a:r>
              <a:rPr lang="en-US" altLang="en-US"/>
              <a:t>Accommodations provide access for demonstration of achievement</a:t>
            </a:r>
          </a:p>
          <a:p>
            <a:pPr lvl="1"/>
            <a:r>
              <a:rPr lang="en-US" altLang="en-US"/>
              <a:t>Do not guarantee proficiency </a:t>
            </a:r>
          </a:p>
          <a:p>
            <a:pPr lvl="2"/>
            <a:r>
              <a:rPr lang="en-US" altLang="en-US"/>
              <a:t>and therefore should not be selected solely as mean to help ensure proficiency</a:t>
            </a:r>
          </a:p>
          <a:p>
            <a:endParaRPr lang="en-US" altLang="en-US"/>
          </a:p>
        </p:txBody>
      </p:sp>
      <p:sp>
        <p:nvSpPr>
          <p:cNvPr id="3" name="Date Placeholder 2">
            <a:extLst>
              <a:ext uri="{FF2B5EF4-FFF2-40B4-BE49-F238E27FC236}">
                <a16:creationId xmlns:a16="http://schemas.microsoft.com/office/drawing/2014/main" id="{190F4A44-0CCC-40BF-BA04-998049AC9370}"/>
              </a:ext>
            </a:extLst>
          </p:cNvPr>
          <p:cNvSpPr>
            <a:spLocks noGrp="1"/>
          </p:cNvSpPr>
          <p:nvPr>
            <p:ph type="dt" sz="half" idx="2"/>
          </p:nvPr>
        </p:nvSpPr>
        <p:spPr/>
        <p:txBody>
          <a:bodyPr/>
          <a:lstStyle/>
          <a:p>
            <a:r>
              <a:rPr lang="en-US"/>
              <a:t>1/17/2019</a:t>
            </a:r>
          </a:p>
        </p:txBody>
      </p:sp>
      <p:sp>
        <p:nvSpPr>
          <p:cNvPr id="2" name="Slide Number Placeholder 1"/>
          <p:cNvSpPr>
            <a:spLocks noGrp="1"/>
          </p:cNvSpPr>
          <p:nvPr>
            <p:ph type="sldNum" sz="quarter" idx="4"/>
          </p:nvPr>
        </p:nvSpPr>
        <p:spPr/>
        <p:txBody>
          <a:bodyPr/>
          <a:lstStyle/>
          <a:p>
            <a:pPr lvl="0"/>
            <a:fld id="{B63E4CEF-BB1E-48C7-AE93-F39F6AA99AD7}" type="slidenum">
              <a:rPr lang="en-US" noProof="0" smtClean="0"/>
              <a:pPr lvl="0"/>
              <a:t>29</a:t>
            </a:fld>
            <a:endParaRPr lang="en-US" noProof="0"/>
          </a:p>
        </p:txBody>
      </p:sp>
    </p:spTree>
    <p:extLst>
      <p:ext uri="{BB962C8B-B14F-4D97-AF65-F5344CB8AC3E}">
        <p14:creationId xmlns:p14="http://schemas.microsoft.com/office/powerpoint/2010/main" val="1461758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a:t>Introductions</a:t>
            </a:r>
          </a:p>
        </p:txBody>
      </p:sp>
      <p:sp>
        <p:nvSpPr>
          <p:cNvPr id="9" name="Text Placeholder 8">
            <a:extLst>
              <a:ext uri="{FF2B5EF4-FFF2-40B4-BE49-F238E27FC236}">
                <a16:creationId xmlns:a16="http://schemas.microsoft.com/office/drawing/2014/main" id="{B29FB7DB-A2C9-485F-BDDC-D1299C266B6A}"/>
              </a:ext>
            </a:extLst>
          </p:cNvPr>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C694209B-E3C2-45F4-8C1E-3DD003A9ADB1}"/>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3</a:t>
            </a:fld>
            <a:endParaRPr lang="en-US"/>
          </a:p>
        </p:txBody>
      </p:sp>
    </p:spTree>
    <p:extLst>
      <p:ext uri="{BB962C8B-B14F-4D97-AF65-F5344CB8AC3E}">
        <p14:creationId xmlns:p14="http://schemas.microsoft.com/office/powerpoint/2010/main" val="35138648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84968CD5-11FD-4A86-9593-E1A6D736C5A3}"/>
              </a:ext>
            </a:extLst>
          </p:cNvPr>
          <p:cNvSpPr>
            <a:spLocks noGrp="1"/>
          </p:cNvSpPr>
          <p:nvPr>
            <p:ph type="title"/>
          </p:nvPr>
        </p:nvSpPr>
        <p:spPr/>
        <p:txBody>
          <a:bodyPr/>
          <a:lstStyle/>
          <a:p>
            <a:r>
              <a:rPr lang="en-US" altLang="en-US"/>
              <a:t>Accommodations</a:t>
            </a:r>
          </a:p>
        </p:txBody>
      </p:sp>
      <p:sp>
        <p:nvSpPr>
          <p:cNvPr id="3" name="Content Placeholder 2">
            <a:extLst>
              <a:ext uri="{FF2B5EF4-FFF2-40B4-BE49-F238E27FC236}">
                <a16:creationId xmlns:a16="http://schemas.microsoft.com/office/drawing/2014/main" id="{9717CFA1-4372-47DA-9F0D-C393CEDE635F}"/>
              </a:ext>
            </a:extLst>
          </p:cNvPr>
          <p:cNvSpPr>
            <a:spLocks noGrp="1"/>
          </p:cNvSpPr>
          <p:nvPr>
            <p:ph idx="1"/>
          </p:nvPr>
        </p:nvSpPr>
        <p:spPr>
          <a:xfrm>
            <a:off x="486608" y="1659579"/>
            <a:ext cx="7886700" cy="4351338"/>
          </a:xfrm>
        </p:spPr>
        <p:txBody>
          <a:bodyPr>
            <a:normAutofit/>
          </a:bodyPr>
          <a:lstStyle/>
          <a:p>
            <a:r>
              <a:rPr lang="en-US"/>
              <a:t>Students eligible for accommodations include:</a:t>
            </a:r>
          </a:p>
          <a:p>
            <a:pPr lvl="1"/>
            <a:r>
              <a:rPr lang="en-US"/>
              <a:t>Students with Disabilities</a:t>
            </a:r>
          </a:p>
          <a:p>
            <a:pPr lvl="2"/>
            <a:r>
              <a:rPr lang="en-US"/>
              <a:t>Students with Individualized Educational Programs (IEP)</a:t>
            </a:r>
          </a:p>
          <a:p>
            <a:pPr lvl="2">
              <a:defRPr/>
            </a:pPr>
            <a:r>
              <a:rPr lang="en-US"/>
              <a:t>Students served under Section 504</a:t>
            </a:r>
          </a:p>
          <a:p>
            <a:pPr lvl="3">
              <a:defRPr/>
            </a:pPr>
            <a:r>
              <a:rPr lang="en-US"/>
              <a:t>Only in the rarest of circumstances would a 504 student qualify for a conditional accommodation</a:t>
            </a:r>
          </a:p>
          <a:p>
            <a:pPr lvl="1"/>
            <a:r>
              <a:rPr lang="en-US"/>
              <a:t>English Learners</a:t>
            </a:r>
          </a:p>
          <a:p>
            <a:pPr lvl="2"/>
            <a:r>
              <a:rPr lang="en-US"/>
              <a:t>Students qualifying for language assistance services (ESOL)</a:t>
            </a:r>
          </a:p>
          <a:p>
            <a:pPr lvl="2"/>
            <a:r>
              <a:rPr lang="en-US"/>
              <a:t>EL students who are also SWD</a:t>
            </a:r>
          </a:p>
          <a:p>
            <a:pPr lvl="2"/>
            <a:r>
              <a:rPr lang="en-US"/>
              <a:t>Students who have exited language assistance services in the last two years (EL-Monitored). EL-M students are ineligible for conditional accommodations based on language proficiency</a:t>
            </a:r>
          </a:p>
        </p:txBody>
      </p:sp>
      <p:sp>
        <p:nvSpPr>
          <p:cNvPr id="4" name="Date Placeholder 3">
            <a:extLst>
              <a:ext uri="{FF2B5EF4-FFF2-40B4-BE49-F238E27FC236}">
                <a16:creationId xmlns:a16="http://schemas.microsoft.com/office/drawing/2014/main" id="{FC455B56-CF0F-4B58-9936-847A355EBD09}"/>
              </a:ext>
            </a:extLst>
          </p:cNvPr>
          <p:cNvSpPr>
            <a:spLocks noGrp="1"/>
          </p:cNvSpPr>
          <p:nvPr>
            <p:ph type="dt" sz="half" idx="2"/>
          </p:nvPr>
        </p:nvSpPr>
        <p:spPr/>
        <p:txBody>
          <a:bodyPr/>
          <a:lstStyle/>
          <a:p>
            <a:pPr lvl="0"/>
            <a:r>
              <a:rPr lang="en-US" noProof="0"/>
              <a:t>1/17/2019</a:t>
            </a:r>
          </a:p>
        </p:txBody>
      </p:sp>
      <p:sp>
        <p:nvSpPr>
          <p:cNvPr id="2" name="Slide Number Placeholder 1"/>
          <p:cNvSpPr>
            <a:spLocks noGrp="1"/>
          </p:cNvSpPr>
          <p:nvPr>
            <p:ph type="sldNum" sz="quarter" idx="4"/>
          </p:nvPr>
        </p:nvSpPr>
        <p:spPr/>
        <p:txBody>
          <a:bodyPr/>
          <a:lstStyle/>
          <a:p>
            <a:pPr lvl="0"/>
            <a:fld id="{B63E4CEF-BB1E-48C7-AE93-F39F6AA99AD7}" type="slidenum">
              <a:rPr lang="en-US" noProof="0" smtClean="0"/>
              <a:pPr lvl="0"/>
              <a:t>30</a:t>
            </a:fld>
            <a:endParaRPr lang="en-US" noProof="0"/>
          </a:p>
        </p:txBody>
      </p:sp>
    </p:spTree>
    <p:extLst>
      <p:ext uri="{BB962C8B-B14F-4D97-AF65-F5344CB8AC3E}">
        <p14:creationId xmlns:p14="http://schemas.microsoft.com/office/powerpoint/2010/main" val="2763421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a:extLst>
              <a:ext uri="{FF2B5EF4-FFF2-40B4-BE49-F238E27FC236}">
                <a16:creationId xmlns:a16="http://schemas.microsoft.com/office/drawing/2014/main" id="{41247632-5E7D-4C0D-8BF2-06523129E80B}"/>
              </a:ext>
            </a:extLst>
          </p:cNvPr>
          <p:cNvSpPr>
            <a:spLocks noGrp="1" noChangeArrowheads="1"/>
          </p:cNvSpPr>
          <p:nvPr>
            <p:ph type="title"/>
          </p:nvPr>
        </p:nvSpPr>
        <p:spPr/>
        <p:txBody>
          <a:bodyPr/>
          <a:lstStyle/>
          <a:p>
            <a:r>
              <a:rPr lang="en-US" altLang="en-US"/>
              <a:t>Accommodations – Test Administration</a:t>
            </a:r>
          </a:p>
        </p:txBody>
      </p:sp>
      <p:sp>
        <p:nvSpPr>
          <p:cNvPr id="112643" name="Rectangle 3">
            <a:extLst>
              <a:ext uri="{FF2B5EF4-FFF2-40B4-BE49-F238E27FC236}">
                <a16:creationId xmlns:a16="http://schemas.microsoft.com/office/drawing/2014/main" id="{71C21735-4C65-4F5E-A540-296048FB3FF8}"/>
              </a:ext>
            </a:extLst>
          </p:cNvPr>
          <p:cNvSpPr>
            <a:spLocks noGrp="1" noChangeArrowheads="1"/>
          </p:cNvSpPr>
          <p:nvPr>
            <p:ph type="body" idx="1"/>
          </p:nvPr>
        </p:nvSpPr>
        <p:spPr>
          <a:xfrm>
            <a:off x="628650" y="1825625"/>
            <a:ext cx="7886700" cy="4845860"/>
          </a:xfrm>
        </p:spPr>
        <p:txBody>
          <a:bodyPr>
            <a:normAutofit/>
          </a:bodyPr>
          <a:lstStyle/>
          <a:p>
            <a:r>
              <a:rPr lang="en-US" altLang="en-US"/>
              <a:t>Accommodations must be required by the student in order to access the assessment</a:t>
            </a:r>
          </a:p>
          <a:p>
            <a:r>
              <a:rPr lang="en-US" altLang="en-US"/>
              <a:t>Accommodations must be provided during, and be informed by, routine instruction and assessment in the classroom (both before and after the state tests are administered)</a:t>
            </a:r>
          </a:p>
          <a:p>
            <a:r>
              <a:rPr lang="en-US" altLang="en-US"/>
              <a:t>Specifying testing mode (online or paper) is not a standard accommodation. Paper forms are available for those students who cannot access the online assessment due to their disability.</a:t>
            </a:r>
          </a:p>
        </p:txBody>
      </p:sp>
      <p:sp>
        <p:nvSpPr>
          <p:cNvPr id="3" name="Date Placeholder 2">
            <a:extLst>
              <a:ext uri="{FF2B5EF4-FFF2-40B4-BE49-F238E27FC236}">
                <a16:creationId xmlns:a16="http://schemas.microsoft.com/office/drawing/2014/main" id="{1E4AB575-3AFE-440A-B3EF-E553ED293CED}"/>
              </a:ext>
            </a:extLst>
          </p:cNvPr>
          <p:cNvSpPr>
            <a:spLocks noGrp="1"/>
          </p:cNvSpPr>
          <p:nvPr>
            <p:ph type="dt" sz="half" idx="2"/>
          </p:nvPr>
        </p:nvSpPr>
        <p:spPr/>
        <p:txBody>
          <a:bodyPr/>
          <a:lstStyle/>
          <a:p>
            <a:pPr lvl="0"/>
            <a:r>
              <a:rPr lang="en-US" noProof="0"/>
              <a:t>1/17/2019</a:t>
            </a:r>
          </a:p>
        </p:txBody>
      </p:sp>
      <p:sp>
        <p:nvSpPr>
          <p:cNvPr id="2" name="Slide Number Placeholder 1"/>
          <p:cNvSpPr>
            <a:spLocks noGrp="1"/>
          </p:cNvSpPr>
          <p:nvPr>
            <p:ph type="sldNum" sz="quarter" idx="4"/>
          </p:nvPr>
        </p:nvSpPr>
        <p:spPr/>
        <p:txBody>
          <a:bodyPr/>
          <a:lstStyle/>
          <a:p>
            <a:pPr lvl="0"/>
            <a:fld id="{B63E4CEF-BB1E-48C7-AE93-F39F6AA99AD7}" type="slidenum">
              <a:rPr lang="en-US" noProof="0" smtClean="0"/>
              <a:pPr lvl="0"/>
              <a:t>31</a:t>
            </a:fld>
            <a:endParaRPr lang="en-US" noProof="0"/>
          </a:p>
        </p:txBody>
      </p:sp>
    </p:spTree>
    <p:extLst>
      <p:ext uri="{BB962C8B-B14F-4D97-AF65-F5344CB8AC3E}">
        <p14:creationId xmlns:p14="http://schemas.microsoft.com/office/powerpoint/2010/main" val="1855307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396213A1-3282-4C0F-9A48-527400785421}"/>
              </a:ext>
            </a:extLst>
          </p:cNvPr>
          <p:cNvSpPr>
            <a:spLocks noGrp="1"/>
          </p:cNvSpPr>
          <p:nvPr>
            <p:ph type="title"/>
          </p:nvPr>
        </p:nvSpPr>
        <p:spPr/>
        <p:txBody>
          <a:bodyPr/>
          <a:lstStyle/>
          <a:p>
            <a:r>
              <a:rPr lang="en-US" altLang="en-US">
                <a:latin typeface="Arial Rounded MT Bold"/>
              </a:rPr>
              <a:t>Planning for Accommodations</a:t>
            </a:r>
          </a:p>
        </p:txBody>
      </p:sp>
      <p:sp>
        <p:nvSpPr>
          <p:cNvPr id="115715" name="Content Placeholder 2">
            <a:extLst>
              <a:ext uri="{FF2B5EF4-FFF2-40B4-BE49-F238E27FC236}">
                <a16:creationId xmlns:a16="http://schemas.microsoft.com/office/drawing/2014/main" id="{BD74E046-200C-4F66-9D91-3FCC51E07239}"/>
              </a:ext>
            </a:extLst>
          </p:cNvPr>
          <p:cNvSpPr>
            <a:spLocks noGrp="1"/>
          </p:cNvSpPr>
          <p:nvPr>
            <p:ph idx="1"/>
          </p:nvPr>
        </p:nvSpPr>
        <p:spPr/>
        <p:txBody>
          <a:bodyPr>
            <a:normAutofit fontScale="92500" lnSpcReduction="10000"/>
          </a:bodyPr>
          <a:lstStyle/>
          <a:p>
            <a:r>
              <a:rPr lang="en-US" altLang="en-US"/>
              <a:t>Know the test accommodations identified in students’ IEPs, IAPs, and EL/TPC plans allowed for each student as specified prior to the administration of all testing sessions. </a:t>
            </a:r>
          </a:p>
          <a:p>
            <a:r>
              <a:rPr lang="en-US" altLang="en-US"/>
              <a:t>Ensure that examiners are familiar with the proper way to deliver the necessary accommodations.</a:t>
            </a:r>
          </a:p>
          <a:p>
            <a:r>
              <a:rPr lang="en-US" altLang="en-US"/>
              <a:t>Make provision for administration of accommodations during testing (i.e. small groups, extended time, materials for visually impaired students, Word to Word (EL) Dictionary needs)</a:t>
            </a:r>
          </a:p>
          <a:p>
            <a:r>
              <a:rPr lang="en-US" altLang="en-US"/>
              <a:t>Accommodation errors should be reported as a testing irregularity.</a:t>
            </a:r>
          </a:p>
          <a:p>
            <a:endParaRPr lang="en-US" altLang="en-US"/>
          </a:p>
        </p:txBody>
      </p:sp>
      <p:sp>
        <p:nvSpPr>
          <p:cNvPr id="3" name="Date Placeholder 2">
            <a:extLst>
              <a:ext uri="{FF2B5EF4-FFF2-40B4-BE49-F238E27FC236}">
                <a16:creationId xmlns:a16="http://schemas.microsoft.com/office/drawing/2014/main" id="{3B720E77-2C16-4180-8F0A-911FB7234263}"/>
              </a:ext>
            </a:extLst>
          </p:cNvPr>
          <p:cNvSpPr>
            <a:spLocks noGrp="1"/>
          </p:cNvSpPr>
          <p:nvPr>
            <p:ph type="dt" sz="half" idx="2"/>
          </p:nvPr>
        </p:nvSpPr>
        <p:spPr/>
        <p:txBody>
          <a:bodyPr/>
          <a:lstStyle/>
          <a:p>
            <a:pPr lvl="0"/>
            <a:r>
              <a:rPr lang="en-US" noProof="0"/>
              <a:t>1/17/2019</a:t>
            </a:r>
          </a:p>
        </p:txBody>
      </p:sp>
      <p:sp>
        <p:nvSpPr>
          <p:cNvPr id="2" name="Slide Number Placeholder 1"/>
          <p:cNvSpPr>
            <a:spLocks noGrp="1"/>
          </p:cNvSpPr>
          <p:nvPr>
            <p:ph type="sldNum" sz="quarter" idx="4"/>
          </p:nvPr>
        </p:nvSpPr>
        <p:spPr/>
        <p:txBody>
          <a:bodyPr/>
          <a:lstStyle/>
          <a:p>
            <a:pPr lvl="0"/>
            <a:fld id="{B63E4CEF-BB1E-48C7-AE93-F39F6AA99AD7}" type="slidenum">
              <a:rPr lang="en-US" noProof="0" smtClean="0"/>
              <a:pPr lvl="0"/>
              <a:t>32</a:t>
            </a:fld>
            <a:endParaRPr lang="en-US" noProof="0"/>
          </a:p>
        </p:txBody>
      </p:sp>
    </p:spTree>
    <p:extLst>
      <p:ext uri="{BB962C8B-B14F-4D97-AF65-F5344CB8AC3E}">
        <p14:creationId xmlns:p14="http://schemas.microsoft.com/office/powerpoint/2010/main" val="4215021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E52496B7-F803-4115-B28D-18C9B82FC0B5}"/>
              </a:ext>
            </a:extLst>
          </p:cNvPr>
          <p:cNvSpPr>
            <a:spLocks noGrp="1"/>
          </p:cNvSpPr>
          <p:nvPr>
            <p:ph type="dt" sz="half" idx="10"/>
          </p:nvPr>
        </p:nvSpPr>
        <p:spPr/>
        <p:txBody>
          <a:bodyPr/>
          <a:lstStyle/>
          <a:p>
            <a:r>
              <a:rPr lang="en-US"/>
              <a:t>1/17/2019</a:t>
            </a:r>
          </a:p>
        </p:txBody>
      </p:sp>
      <p:sp>
        <p:nvSpPr>
          <p:cNvPr id="2" name="Slide Number Placeholder 1"/>
          <p:cNvSpPr>
            <a:spLocks noGrp="1"/>
          </p:cNvSpPr>
          <p:nvPr>
            <p:ph type="sldNum" sz="quarter" idx="12"/>
          </p:nvPr>
        </p:nvSpPr>
        <p:spPr/>
        <p:txBody>
          <a:bodyPr/>
          <a:lstStyle/>
          <a:p>
            <a:pPr lvl="0"/>
            <a:fld id="{B63E4CEF-BB1E-48C7-AE93-F39F6AA99AD7}" type="slidenum">
              <a:rPr lang="en-US" noProof="0" smtClean="0"/>
              <a:pPr lvl="0"/>
              <a:t>33</a:t>
            </a:fld>
            <a:endParaRPr lang="en-US" noProof="0"/>
          </a:p>
        </p:txBody>
      </p:sp>
      <p:graphicFrame>
        <p:nvGraphicFramePr>
          <p:cNvPr id="17" name="Diagram 16">
            <a:extLst>
              <a:ext uri="{FF2B5EF4-FFF2-40B4-BE49-F238E27FC236}">
                <a16:creationId xmlns:a16="http://schemas.microsoft.com/office/drawing/2014/main" id="{F0530C77-ABC4-498B-8996-549210D52BCE}"/>
              </a:ext>
            </a:extLst>
          </p:cNvPr>
          <p:cNvGraphicFramePr/>
          <p:nvPr>
            <p:extLst>
              <p:ext uri="{D42A27DB-BD31-4B8C-83A1-F6EECF244321}">
                <p14:modId xmlns:p14="http://schemas.microsoft.com/office/powerpoint/2010/main" val="871567999"/>
              </p:ext>
            </p:extLst>
          </p:nvPr>
        </p:nvGraphicFramePr>
        <p:xfrm>
          <a:off x="2562687" y="1249285"/>
          <a:ext cx="6075286"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itle 8">
            <a:extLst>
              <a:ext uri="{FF2B5EF4-FFF2-40B4-BE49-F238E27FC236}">
                <a16:creationId xmlns:a16="http://schemas.microsoft.com/office/drawing/2014/main" id="{DE150B25-C28E-4A80-B7B4-90B0A6D758A4}"/>
              </a:ext>
            </a:extLst>
          </p:cNvPr>
          <p:cNvSpPr>
            <a:spLocks noGrp="1"/>
          </p:cNvSpPr>
          <p:nvPr>
            <p:ph type="title"/>
          </p:nvPr>
        </p:nvSpPr>
        <p:spPr>
          <a:xfrm>
            <a:off x="141320" y="136524"/>
            <a:ext cx="6316630" cy="894417"/>
          </a:xfrm>
        </p:spPr>
        <p:txBody>
          <a:bodyPr>
            <a:normAutofit fontScale="90000"/>
          </a:bodyPr>
          <a:lstStyle/>
          <a:p>
            <a:r>
              <a:rPr lang="en-US">
                <a:latin typeface="Arial Rounded MT Bold"/>
              </a:rPr>
              <a:t>Assessment Accommodations</a:t>
            </a:r>
            <a:endParaRPr lang="en-US"/>
          </a:p>
        </p:txBody>
      </p:sp>
      <p:sp>
        <p:nvSpPr>
          <p:cNvPr id="16" name="Rectangle 15">
            <a:extLst>
              <a:ext uri="{FF2B5EF4-FFF2-40B4-BE49-F238E27FC236}">
                <a16:creationId xmlns:a16="http://schemas.microsoft.com/office/drawing/2014/main" id="{0613822E-B2CE-467F-B2FD-7D33A5183354}"/>
              </a:ext>
            </a:extLst>
          </p:cNvPr>
          <p:cNvSpPr/>
          <p:nvPr/>
        </p:nvSpPr>
        <p:spPr>
          <a:xfrm>
            <a:off x="13232" y="1544715"/>
            <a:ext cx="3320249" cy="3416320"/>
          </a:xfrm>
          <a:prstGeom prst="rect">
            <a:avLst/>
          </a:prstGeom>
        </p:spPr>
        <p:txBody>
          <a:bodyPr wrap="square">
            <a:spAutoFit/>
          </a:bodyPr>
          <a:lstStyle/>
          <a:p>
            <a:pPr marL="285750" indent="-285750">
              <a:buFont typeface="Arial" panose="020B0604020202020204" pitchFamily="34" charset="0"/>
              <a:buChar char="•"/>
            </a:pPr>
            <a:r>
              <a:rPr lang="en-US" b="1"/>
              <a:t>Standard Accommodations</a:t>
            </a:r>
            <a:r>
              <a:rPr lang="en-US"/>
              <a:t>: Provide access to the assessment without altering the construct measured by the assessment. </a:t>
            </a:r>
          </a:p>
          <a:p>
            <a:pPr marL="285750" indent="-285750">
              <a:buFont typeface="Arial" panose="020B0604020202020204" pitchFamily="34" charset="0"/>
              <a:buChar char="•"/>
            </a:pPr>
            <a:endParaRPr lang="en-US"/>
          </a:p>
          <a:p>
            <a:pPr marL="285750" indent="-285750">
              <a:buFont typeface="Arial" panose="020B0604020202020204" pitchFamily="34" charset="0"/>
              <a:buChar char="•"/>
            </a:pPr>
            <a:r>
              <a:rPr lang="en-US" b="1"/>
              <a:t>Conditional Accommodations</a:t>
            </a:r>
            <a:r>
              <a:rPr lang="en-US"/>
              <a:t>: Provide access for students with more severe disabilities who would not be able to access the assessment without such assistance.</a:t>
            </a:r>
          </a:p>
        </p:txBody>
      </p:sp>
      <p:sp>
        <p:nvSpPr>
          <p:cNvPr id="11" name="TextBox 10">
            <a:extLst>
              <a:ext uri="{FF2B5EF4-FFF2-40B4-BE49-F238E27FC236}">
                <a16:creationId xmlns:a16="http://schemas.microsoft.com/office/drawing/2014/main" id="{4F6E5E87-71FA-4CD3-B4B6-998A85C3EC9E}"/>
              </a:ext>
            </a:extLst>
          </p:cNvPr>
          <p:cNvSpPr txBox="1"/>
          <p:nvPr/>
        </p:nvSpPr>
        <p:spPr>
          <a:xfrm>
            <a:off x="4930693" y="1764420"/>
            <a:ext cx="1339273" cy="461665"/>
          </a:xfrm>
          <a:prstGeom prst="rect">
            <a:avLst/>
          </a:prstGeom>
          <a:noFill/>
        </p:spPr>
        <p:txBody>
          <a:bodyPr wrap="square" rtlCol="0">
            <a:spAutoFit/>
          </a:bodyPr>
          <a:lstStyle/>
          <a:p>
            <a:pPr algn="ctr"/>
            <a:r>
              <a:rPr lang="en-US" sz="1200" b="1"/>
              <a:t>Special Accommodations</a:t>
            </a:r>
          </a:p>
        </p:txBody>
      </p:sp>
      <p:sp>
        <p:nvSpPr>
          <p:cNvPr id="105" name="TextBox 104">
            <a:extLst>
              <a:ext uri="{FF2B5EF4-FFF2-40B4-BE49-F238E27FC236}">
                <a16:creationId xmlns:a16="http://schemas.microsoft.com/office/drawing/2014/main" id="{21E6E46C-0CFC-4D7A-BAC9-4487B710CF69}"/>
              </a:ext>
            </a:extLst>
          </p:cNvPr>
          <p:cNvSpPr txBox="1"/>
          <p:nvPr/>
        </p:nvSpPr>
        <p:spPr>
          <a:xfrm>
            <a:off x="3972095" y="5594894"/>
            <a:ext cx="3525252" cy="369332"/>
          </a:xfrm>
          <a:prstGeom prst="rect">
            <a:avLst/>
          </a:prstGeom>
          <a:solidFill>
            <a:schemeClr val="accent2">
              <a:lumMod val="20000"/>
              <a:lumOff val="80000"/>
            </a:schemeClr>
          </a:solidFill>
          <a:ln>
            <a:solidFill>
              <a:schemeClr val="tx1"/>
            </a:solidFill>
          </a:ln>
        </p:spPr>
        <p:txBody>
          <a:bodyPr wrap="square" rtlCol="0" anchor="t">
            <a:spAutoFit/>
          </a:bodyPr>
          <a:lstStyle/>
          <a:p>
            <a:pPr algn="ctr"/>
            <a:r>
              <a:rPr lang="en-US">
                <a:hlinkClick r:id="rId8"/>
              </a:rPr>
              <a:t>Link to Accommodations Manual</a:t>
            </a:r>
            <a:endParaRPr lang="en-US">
              <a:cs typeface="Calibri"/>
              <a:hlinkClick r:id="rId8"/>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a:t>Conditional Accommodations</a:t>
            </a:r>
          </a:p>
        </p:txBody>
      </p:sp>
      <p:sp>
        <p:nvSpPr>
          <p:cNvPr id="26627" name="Content Placeholder 2"/>
          <p:cNvSpPr>
            <a:spLocks noGrp="1"/>
          </p:cNvSpPr>
          <p:nvPr>
            <p:ph idx="1"/>
          </p:nvPr>
        </p:nvSpPr>
        <p:spPr/>
        <p:txBody>
          <a:bodyPr vert="horz" lIns="91440" tIns="45720" rIns="91440" bIns="45720" rtlCol="0" anchor="t">
            <a:normAutofit fontScale="92500" lnSpcReduction="20000"/>
          </a:bodyPr>
          <a:lstStyle/>
          <a:p>
            <a:r>
              <a:rPr lang="en-US" altLang="en-US"/>
              <a:t>These accommodations were </a:t>
            </a:r>
            <a:r>
              <a:rPr lang="en-US" altLang="en-US" u="sng"/>
              <a:t>never</a:t>
            </a:r>
            <a:r>
              <a:rPr lang="en-US" altLang="en-US"/>
              <a:t> intended to be available for </a:t>
            </a:r>
            <a:r>
              <a:rPr lang="en-US" altLang="en-US" u="sng"/>
              <a:t>all</a:t>
            </a:r>
            <a:r>
              <a:rPr lang="en-US" altLang="en-US"/>
              <a:t> students</a:t>
            </a:r>
          </a:p>
          <a:p>
            <a:r>
              <a:rPr lang="en-US" altLang="en-US"/>
              <a:t>The guidance is designed to protect the accommodations for students who truly require them</a:t>
            </a:r>
            <a:endParaRPr lang="en-US" altLang="en-US">
              <a:cs typeface="Calibri"/>
            </a:endParaRPr>
          </a:p>
          <a:p>
            <a:pPr>
              <a:defRPr/>
            </a:pPr>
            <a:r>
              <a:rPr lang="en-US"/>
              <a:t>Anytime an accommodation is considered it is important to reflect what the test is designed to measure</a:t>
            </a:r>
            <a:endParaRPr lang="en-US">
              <a:cs typeface="Calibri"/>
            </a:endParaRPr>
          </a:p>
          <a:p>
            <a:pPr lvl="1">
              <a:defRPr/>
            </a:pPr>
            <a:r>
              <a:rPr lang="en-US"/>
              <a:t>The goal is meaningful (i.e., valid) measurement of student achievement</a:t>
            </a:r>
            <a:endParaRPr lang="en-US">
              <a:cs typeface="Calibri"/>
            </a:endParaRPr>
          </a:p>
          <a:p>
            <a:pPr>
              <a:defRPr/>
            </a:pPr>
            <a:r>
              <a:rPr lang="en-US"/>
              <a:t>It is important to consider the long-term effects of inappropriate accommodation use</a:t>
            </a:r>
            <a:endParaRPr lang="en-US">
              <a:cs typeface="Calibri"/>
            </a:endParaRPr>
          </a:p>
          <a:p>
            <a:pPr lvl="1">
              <a:defRPr/>
            </a:pPr>
            <a:r>
              <a:rPr lang="en-US"/>
              <a:t>Accommodations should foster independence, not dependence</a:t>
            </a:r>
            <a:endParaRPr lang="en-US">
              <a:cs typeface="Calibri"/>
            </a:endParaRPr>
          </a:p>
          <a:p>
            <a:endParaRPr lang="en-US" altLang="en-US"/>
          </a:p>
          <a:p>
            <a:endParaRPr lang="en-US" altLang="en-US"/>
          </a:p>
        </p:txBody>
      </p:sp>
      <p:sp>
        <p:nvSpPr>
          <p:cNvPr id="3" name="Date Placeholder 2">
            <a:extLst>
              <a:ext uri="{FF2B5EF4-FFF2-40B4-BE49-F238E27FC236}">
                <a16:creationId xmlns:a16="http://schemas.microsoft.com/office/drawing/2014/main" id="{C4F17E7F-39FE-4864-8E33-875968F085F7}"/>
              </a:ext>
            </a:extLst>
          </p:cNvPr>
          <p:cNvSpPr>
            <a:spLocks noGrp="1"/>
          </p:cNvSpPr>
          <p:nvPr>
            <p:ph type="dt" sz="half" idx="2"/>
          </p:nvPr>
        </p:nvSpPr>
        <p:spPr/>
        <p:txBody>
          <a:bodyPr/>
          <a:lstStyle/>
          <a:p>
            <a:r>
              <a:rPr lang="en-US"/>
              <a:t>1/17/2019</a:t>
            </a:r>
          </a:p>
        </p:txBody>
      </p:sp>
      <p:sp>
        <p:nvSpPr>
          <p:cNvPr id="2" name="Slide Number Placeholder 1"/>
          <p:cNvSpPr>
            <a:spLocks noGrp="1"/>
          </p:cNvSpPr>
          <p:nvPr>
            <p:ph type="sldNum" sz="quarter" idx="4"/>
          </p:nvPr>
        </p:nvSpPr>
        <p:spPr/>
        <p:txBody>
          <a:bodyPr/>
          <a:lstStyle/>
          <a:p>
            <a:pPr lvl="0"/>
            <a:fld id="{B63E4CEF-BB1E-48C7-AE93-F39F6AA99AD7}" type="slidenum">
              <a:rPr lang="en-US" noProof="0" smtClean="0"/>
              <a:pPr lvl="0"/>
              <a:t>34</a:t>
            </a:fld>
            <a:endParaRPr lang="en-US" noProof="0"/>
          </a:p>
        </p:txBody>
      </p:sp>
    </p:spTree>
    <p:extLst>
      <p:ext uri="{BB962C8B-B14F-4D97-AF65-F5344CB8AC3E}">
        <p14:creationId xmlns:p14="http://schemas.microsoft.com/office/powerpoint/2010/main" val="3567926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EFECD4-F519-4B39-9BA3-965333B993E2}"/>
              </a:ext>
            </a:extLst>
          </p:cNvPr>
          <p:cNvSpPr>
            <a:spLocks noGrp="1"/>
          </p:cNvSpPr>
          <p:nvPr>
            <p:ph type="title"/>
          </p:nvPr>
        </p:nvSpPr>
        <p:spPr/>
        <p:txBody>
          <a:bodyPr/>
          <a:lstStyle/>
          <a:p>
            <a:r>
              <a:rPr lang="en-US"/>
              <a:t>Break</a:t>
            </a:r>
          </a:p>
        </p:txBody>
      </p:sp>
      <p:sp>
        <p:nvSpPr>
          <p:cNvPr id="5" name="Text Placeholder 4">
            <a:extLst>
              <a:ext uri="{FF2B5EF4-FFF2-40B4-BE49-F238E27FC236}">
                <a16:creationId xmlns:a16="http://schemas.microsoft.com/office/drawing/2014/main" id="{1B3248D9-94DC-4549-B608-1EF8C57C04C7}"/>
              </a:ext>
            </a:extLst>
          </p:cNvPr>
          <p:cNvSpPr>
            <a:spLocks noGrp="1"/>
          </p:cNvSpPr>
          <p:nvPr>
            <p:ph type="body" idx="1"/>
          </p:nvPr>
        </p:nvSpPr>
        <p:spPr/>
        <p:txBody>
          <a:bodyPr/>
          <a:lstStyle/>
          <a:p>
            <a:r>
              <a:rPr lang="en-US"/>
              <a:t>10 Minutes</a:t>
            </a:r>
          </a:p>
        </p:txBody>
      </p:sp>
      <p:sp>
        <p:nvSpPr>
          <p:cNvPr id="2" name="Date Placeholder 1">
            <a:extLst>
              <a:ext uri="{FF2B5EF4-FFF2-40B4-BE49-F238E27FC236}">
                <a16:creationId xmlns:a16="http://schemas.microsoft.com/office/drawing/2014/main" id="{E42FBFDA-AD79-47EB-8785-76ED4556E062}"/>
              </a:ext>
            </a:extLst>
          </p:cNvPr>
          <p:cNvSpPr>
            <a:spLocks noGrp="1"/>
          </p:cNvSpPr>
          <p:nvPr>
            <p:ph type="dt" sz="half" idx="2"/>
          </p:nvPr>
        </p:nvSpPr>
        <p:spPr/>
        <p:txBody>
          <a:bodyPr/>
          <a:lstStyle/>
          <a:p>
            <a:r>
              <a:rPr lang="en-US"/>
              <a:t>1/17/2019</a:t>
            </a:r>
          </a:p>
        </p:txBody>
      </p:sp>
      <p:sp>
        <p:nvSpPr>
          <p:cNvPr id="3" name="Slide Number Placeholder 2">
            <a:extLst>
              <a:ext uri="{FF2B5EF4-FFF2-40B4-BE49-F238E27FC236}">
                <a16:creationId xmlns:a16="http://schemas.microsoft.com/office/drawing/2014/main" id="{B03FDFA5-5FC7-40F1-811E-AF956778D868}"/>
              </a:ext>
            </a:extLst>
          </p:cNvPr>
          <p:cNvSpPr>
            <a:spLocks noGrp="1"/>
          </p:cNvSpPr>
          <p:nvPr>
            <p:ph type="sldNum" sz="quarter" idx="4"/>
          </p:nvPr>
        </p:nvSpPr>
        <p:spPr/>
        <p:txBody>
          <a:bodyPr/>
          <a:lstStyle/>
          <a:p>
            <a:fld id="{B63E4CEF-BB1E-48C7-AE93-F39F6AA99AD7}" type="slidenum">
              <a:rPr lang="en-US" smtClean="0"/>
              <a:pPr/>
              <a:t>35</a:t>
            </a:fld>
            <a:endParaRPr lang="en-US"/>
          </a:p>
        </p:txBody>
      </p:sp>
    </p:spTree>
    <p:extLst>
      <p:ext uri="{BB962C8B-B14F-4D97-AF65-F5344CB8AC3E}">
        <p14:creationId xmlns:p14="http://schemas.microsoft.com/office/powerpoint/2010/main" val="397928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extLst/>
          </p:nvPr>
        </p:nvSpPr>
        <p:spPr/>
        <p:txBody>
          <a:bodyPr/>
          <a:lstStyle/>
          <a:p>
            <a:r>
              <a:rPr lang="en-US"/>
              <a:t>Test Security </a:t>
            </a:r>
          </a:p>
        </p:txBody>
      </p:sp>
      <p:sp>
        <p:nvSpPr>
          <p:cNvPr id="8" name="Text Placeholder 7">
            <a:extLst>
              <a:ext uri="{FF2B5EF4-FFF2-40B4-BE49-F238E27FC236}">
                <a16:creationId xmlns:a16="http://schemas.microsoft.com/office/drawing/2014/main" id="{2127C310-2899-4E82-95CD-5AC47B03F0D6}"/>
              </a:ext>
            </a:extLst>
          </p:cNvPr>
          <p:cNvSpPr>
            <a:spLocks noGrp="1"/>
          </p:cNvSpPr>
          <p:nvPr>
            <p:ph type="body" idx="1"/>
          </p:nvPr>
        </p:nvSpPr>
        <p:spPr/>
        <p:txBody>
          <a:bodyPr/>
          <a:lstStyle/>
          <a:p>
            <a:endParaRPr lang="en-US"/>
          </a:p>
        </p:txBody>
      </p:sp>
      <p:sp>
        <p:nvSpPr>
          <p:cNvPr id="3" name="Date Placeholder 2">
            <a:extLst>
              <a:ext uri="{FF2B5EF4-FFF2-40B4-BE49-F238E27FC236}">
                <a16:creationId xmlns:a16="http://schemas.microsoft.com/office/drawing/2014/main" id="{EDCDE983-67A3-4422-AC49-4CC3A754F728}"/>
              </a:ext>
            </a:extLst>
          </p:cNvPr>
          <p:cNvSpPr>
            <a:spLocks noGrp="1"/>
          </p:cNvSpPr>
          <p:nvPr>
            <p:ph type="dt" sz="half" idx="2"/>
          </p:nvPr>
        </p:nvSpPr>
        <p:spPr/>
        <p:txBody>
          <a:bodyPr/>
          <a:lstStyle/>
          <a:p>
            <a:r>
              <a:rPr lang="en-US"/>
              <a:t>1/17/2019</a:t>
            </a:r>
          </a:p>
        </p:txBody>
      </p:sp>
      <p:sp>
        <p:nvSpPr>
          <p:cNvPr id="4" name="Slide Number Placeholder 3"/>
          <p:cNvSpPr>
            <a:spLocks noGrp="1"/>
          </p:cNvSpPr>
          <p:nvPr>
            <p:ph type="sldNum" sz="quarter" idx="4"/>
          </p:nvPr>
        </p:nvSpPr>
        <p:spPr/>
        <p:txBody>
          <a:bodyPr/>
          <a:lstStyle/>
          <a:p>
            <a:fld id="{B63E4CEF-BB1E-48C7-AE93-F39F6AA99AD7}" type="slidenum">
              <a:rPr lang="en-US" smtClean="0"/>
              <a:pPr/>
              <a:t>36</a:t>
            </a:fld>
            <a:endParaRPr lang="en-US"/>
          </a:p>
        </p:txBody>
      </p:sp>
    </p:spTree>
    <p:extLst>
      <p:ext uri="{BB962C8B-B14F-4D97-AF65-F5344CB8AC3E}">
        <p14:creationId xmlns:p14="http://schemas.microsoft.com/office/powerpoint/2010/main" val="1954978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Professional Ethics</a:t>
            </a:r>
          </a:p>
        </p:txBody>
      </p:sp>
      <p:sp>
        <p:nvSpPr>
          <p:cNvPr id="3" name="Content Placeholder 2"/>
          <p:cNvSpPr>
            <a:spLocks noGrp="1"/>
          </p:cNvSpPr>
          <p:nvPr>
            <p:ph idx="1"/>
          </p:nvPr>
        </p:nvSpPr>
        <p:spPr>
          <a:xfrm>
            <a:off x="628650" y="1904999"/>
            <a:ext cx="7886700" cy="4271963"/>
          </a:xfrm>
        </p:spPr>
        <p:txBody>
          <a:bodyPr>
            <a:normAutofit/>
          </a:bodyPr>
          <a:lstStyle/>
          <a:p>
            <a:pPr marL="0" indent="0">
              <a:buNone/>
            </a:pPr>
            <a:r>
              <a:rPr lang="en-US"/>
              <a:t>In the pursuit of fair and ethical testing for all students and stakeholders, the following areas shall be addressed before, during, and after testing:</a:t>
            </a:r>
          </a:p>
          <a:p>
            <a:pPr marL="0" indent="0" algn="ctr">
              <a:buNone/>
            </a:pPr>
            <a:r>
              <a:rPr lang="en-US" u="sng"/>
              <a:t>Test Security</a:t>
            </a:r>
            <a:endParaRPr lang="en-US"/>
          </a:p>
          <a:p>
            <a:pPr marL="0" indent="0" algn="ctr">
              <a:buNone/>
            </a:pPr>
            <a:r>
              <a:rPr lang="en-US" u="sng"/>
              <a:t>Test Preparation</a:t>
            </a:r>
            <a:endParaRPr lang="en-US"/>
          </a:p>
          <a:p>
            <a:pPr marL="0" indent="0" algn="ctr">
              <a:buNone/>
            </a:pPr>
            <a:r>
              <a:rPr lang="en-US" u="sng"/>
              <a:t>Test Administration</a:t>
            </a:r>
            <a:endParaRPr lang="en-US"/>
          </a:p>
          <a:p>
            <a:pPr marL="0" indent="0" algn="ctr">
              <a:buNone/>
            </a:pPr>
            <a:r>
              <a:rPr lang="en-US" u="sng"/>
              <a:t>Test Data</a:t>
            </a:r>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37</a:t>
            </a:fld>
            <a:endParaRPr lang="en-US"/>
          </a:p>
        </p:txBody>
      </p:sp>
      <p:sp>
        <p:nvSpPr>
          <p:cNvPr id="5" name="Date Placeholder 4">
            <a:extLst>
              <a:ext uri="{FF2B5EF4-FFF2-40B4-BE49-F238E27FC236}">
                <a16:creationId xmlns:a16="http://schemas.microsoft.com/office/drawing/2014/main" id="{7BC6D5BA-415A-4891-A795-DFFC97D83A55}"/>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1769080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310DD7-5949-449C-9A0D-EABB3D8AE57A}"/>
              </a:ext>
            </a:extLst>
          </p:cNvPr>
          <p:cNvSpPr>
            <a:spLocks noGrp="1"/>
          </p:cNvSpPr>
          <p:nvPr>
            <p:ph type="title"/>
          </p:nvPr>
        </p:nvSpPr>
        <p:spPr/>
        <p:txBody>
          <a:bodyPr/>
          <a:lstStyle/>
          <a:p>
            <a:r>
              <a:rPr lang="en-US"/>
              <a:t>Code of Ethics for Georgia Educators </a:t>
            </a:r>
          </a:p>
        </p:txBody>
      </p:sp>
      <p:sp>
        <p:nvSpPr>
          <p:cNvPr id="28675" name="Content Placeholder 4">
            <a:extLst>
              <a:ext uri="{FF2B5EF4-FFF2-40B4-BE49-F238E27FC236}">
                <a16:creationId xmlns:a16="http://schemas.microsoft.com/office/drawing/2014/main" id="{4C689A63-A954-4A9E-9F58-4CB87D043EBB}"/>
              </a:ext>
            </a:extLst>
          </p:cNvPr>
          <p:cNvSpPr>
            <a:spLocks noGrp="1"/>
          </p:cNvSpPr>
          <p:nvPr>
            <p:ph idx="1"/>
          </p:nvPr>
        </p:nvSpPr>
        <p:spPr>
          <a:xfrm>
            <a:off x="628650" y="2070100"/>
            <a:ext cx="7886700" cy="3708400"/>
          </a:xfrm>
        </p:spPr>
        <p:txBody>
          <a:bodyPr>
            <a:noAutofit/>
          </a:bodyPr>
          <a:lstStyle/>
          <a:p>
            <a:pPr marL="0" lvl="1" indent="0">
              <a:lnSpc>
                <a:spcPct val="100000"/>
              </a:lnSpc>
              <a:buNone/>
            </a:pPr>
            <a:endParaRPr lang="en-US" sz="2300"/>
          </a:p>
          <a:p>
            <a:pPr marL="0" indent="0">
              <a:lnSpc>
                <a:spcPct val="100000"/>
              </a:lnSpc>
              <a:buNone/>
            </a:pPr>
            <a:r>
              <a:rPr lang="en-US" sz="2300" b="1"/>
              <a:t>Standard 10</a:t>
            </a:r>
            <a:r>
              <a:rPr lang="en-US" sz="2300"/>
              <a:t>: Testing – An educator shall administer state-mandated assessments fairly and ethically.</a:t>
            </a:r>
          </a:p>
          <a:p>
            <a:pPr marL="0" indent="0">
              <a:lnSpc>
                <a:spcPct val="100000"/>
              </a:lnSpc>
              <a:buNone/>
            </a:pPr>
            <a:r>
              <a:rPr lang="en-US" sz="2300"/>
              <a:t>Unethical conduct includes but is not limited to: </a:t>
            </a:r>
          </a:p>
          <a:p>
            <a:pPr marL="803275" lvl="1" indent="-346075">
              <a:lnSpc>
                <a:spcPct val="100000"/>
              </a:lnSpc>
              <a:spcBef>
                <a:spcPts val="0"/>
              </a:spcBef>
              <a:buFont typeface="+mj-lt"/>
              <a:buAutoNum type="arabicPeriod"/>
            </a:pPr>
            <a:r>
              <a:rPr lang="en-US" sz="2300"/>
              <a:t>committing any act that breaches Test Security; and </a:t>
            </a:r>
          </a:p>
          <a:p>
            <a:pPr marL="803275" lvl="1" indent="-346075">
              <a:lnSpc>
                <a:spcPct val="100000"/>
              </a:lnSpc>
              <a:spcBef>
                <a:spcPts val="0"/>
              </a:spcBef>
              <a:buFont typeface="+mj-lt"/>
              <a:buAutoNum type="arabicPeriod"/>
            </a:pPr>
            <a:r>
              <a:rPr lang="en-US" sz="2300"/>
              <a:t>Compromising the integrity of the assessment.</a:t>
            </a:r>
          </a:p>
          <a:p>
            <a:pPr marL="803275" lvl="1" indent="-346075">
              <a:lnSpc>
                <a:spcPct val="100000"/>
              </a:lnSpc>
              <a:spcBef>
                <a:spcPts val="0"/>
              </a:spcBef>
              <a:buFont typeface="+mj-lt"/>
              <a:buAutoNum type="arabicPeriod"/>
            </a:pPr>
            <a:endParaRPr lang="en-US" sz="2300" i="1"/>
          </a:p>
          <a:p>
            <a:pPr marL="0" indent="0">
              <a:lnSpc>
                <a:spcPct val="100000"/>
              </a:lnSpc>
              <a:spcBef>
                <a:spcPts val="0"/>
              </a:spcBef>
              <a:buNone/>
            </a:pPr>
            <a:endParaRPr lang="en-US" sz="2000"/>
          </a:p>
          <a:p>
            <a:pPr marL="0" indent="0">
              <a:lnSpc>
                <a:spcPct val="100000"/>
              </a:lnSpc>
              <a:spcBef>
                <a:spcPts val="0"/>
              </a:spcBef>
              <a:buNone/>
            </a:pPr>
            <a:endParaRPr lang="en-US" sz="2000"/>
          </a:p>
          <a:p>
            <a:pPr marL="0" indent="0">
              <a:lnSpc>
                <a:spcPct val="100000"/>
              </a:lnSpc>
              <a:spcBef>
                <a:spcPts val="0"/>
              </a:spcBef>
              <a:buNone/>
            </a:pPr>
            <a:r>
              <a:rPr lang="en-US" sz="2000"/>
              <a:t>GaPSC Ethics Division: </a:t>
            </a:r>
            <a:r>
              <a:rPr lang="en-US" sz="2000">
                <a:hlinkClick r:id="rId3"/>
              </a:rPr>
              <a:t>https://www.gapsc.com/Ethics/CodeOfEthics.aspx</a:t>
            </a:r>
            <a:endParaRPr lang="en-US" sz="2000"/>
          </a:p>
          <a:p>
            <a:pPr marL="346075" indent="-346075">
              <a:lnSpc>
                <a:spcPct val="100000"/>
              </a:lnSpc>
              <a:spcBef>
                <a:spcPts val="0"/>
              </a:spcBef>
              <a:buFont typeface="+mj-lt"/>
              <a:buAutoNum type="arabicPeriod"/>
            </a:pPr>
            <a:endParaRPr lang="en-US" sz="2700" i="1"/>
          </a:p>
        </p:txBody>
      </p:sp>
      <p:sp>
        <p:nvSpPr>
          <p:cNvPr id="2" name="Slide Number Placeholder 1"/>
          <p:cNvSpPr>
            <a:spLocks noGrp="1"/>
          </p:cNvSpPr>
          <p:nvPr>
            <p:ph type="sldNum" sz="quarter" idx="4"/>
          </p:nvPr>
        </p:nvSpPr>
        <p:spPr/>
        <p:txBody>
          <a:bodyPr/>
          <a:lstStyle/>
          <a:p>
            <a:fld id="{B63E4CEF-BB1E-48C7-AE93-F39F6AA99AD7}" type="slidenum">
              <a:rPr lang="en-US" smtClean="0"/>
              <a:pPr/>
              <a:t>38</a:t>
            </a:fld>
            <a:endParaRPr lang="en-US"/>
          </a:p>
        </p:txBody>
      </p:sp>
      <p:sp>
        <p:nvSpPr>
          <p:cNvPr id="3" name="Date Placeholder 2">
            <a:extLst>
              <a:ext uri="{FF2B5EF4-FFF2-40B4-BE49-F238E27FC236}">
                <a16:creationId xmlns:a16="http://schemas.microsoft.com/office/drawing/2014/main" id="{AD13D2B8-AA9E-4D19-95CE-8B15223EBCB2}"/>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287030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688D6-1AE7-4DD1-B1A3-4AAF9F6745F1}"/>
              </a:ext>
            </a:extLst>
          </p:cNvPr>
          <p:cNvSpPr>
            <a:spLocks noGrp="1"/>
          </p:cNvSpPr>
          <p:nvPr>
            <p:ph type="title"/>
          </p:nvPr>
        </p:nvSpPr>
        <p:spPr/>
        <p:txBody>
          <a:bodyPr/>
          <a:lstStyle/>
          <a:p>
            <a:r>
              <a:rPr lang="en-US"/>
              <a:t>Security Hierarchy</a:t>
            </a:r>
          </a:p>
        </p:txBody>
      </p:sp>
      <p:graphicFrame>
        <p:nvGraphicFramePr>
          <p:cNvPr id="7" name="Content Placeholder 6">
            <a:extLst>
              <a:ext uri="{FF2B5EF4-FFF2-40B4-BE49-F238E27FC236}">
                <a16:creationId xmlns:a16="http://schemas.microsoft.com/office/drawing/2014/main" id="{B55F2578-3011-433B-9A57-B414EA82C428}"/>
              </a:ext>
            </a:extLst>
          </p:cNvPr>
          <p:cNvGraphicFramePr>
            <a:graphicFrameLocks noGrp="1"/>
          </p:cNvGraphicFramePr>
          <p:nvPr>
            <p:ph idx="1"/>
            <p:extLst>
              <p:ext uri="{D42A27DB-BD31-4B8C-83A1-F6EECF244321}">
                <p14:modId xmlns:p14="http://schemas.microsoft.com/office/powerpoint/2010/main" val="1421295621"/>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FFD7842F-83FB-4A6B-9F51-F865147ABCCF}"/>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94542D92-2B81-4F65-9BC5-86CDA47AB980}"/>
              </a:ext>
            </a:extLst>
          </p:cNvPr>
          <p:cNvSpPr>
            <a:spLocks noGrp="1"/>
          </p:cNvSpPr>
          <p:nvPr>
            <p:ph type="sldNum" sz="quarter" idx="4"/>
          </p:nvPr>
        </p:nvSpPr>
        <p:spPr/>
        <p:txBody>
          <a:bodyPr/>
          <a:lstStyle/>
          <a:p>
            <a:fld id="{B63E4CEF-BB1E-48C7-AE93-F39F6AA99AD7}" type="slidenum">
              <a:rPr lang="en-US" smtClean="0"/>
              <a:pPr/>
              <a:t>39</a:t>
            </a:fld>
            <a:endParaRPr lang="en-US"/>
          </a:p>
        </p:txBody>
      </p:sp>
    </p:spTree>
    <p:extLst>
      <p:ext uri="{BB962C8B-B14F-4D97-AF65-F5344CB8AC3E}">
        <p14:creationId xmlns:p14="http://schemas.microsoft.com/office/powerpoint/2010/main" val="561871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86BDA-451F-4016-9345-7BEF8606A749}"/>
              </a:ext>
            </a:extLst>
          </p:cNvPr>
          <p:cNvSpPr>
            <a:spLocks noGrp="1"/>
          </p:cNvSpPr>
          <p:nvPr>
            <p:ph type="title"/>
          </p:nvPr>
        </p:nvSpPr>
        <p:spPr/>
        <p:txBody>
          <a:bodyPr/>
          <a:lstStyle/>
          <a:p>
            <a:r>
              <a:rPr lang="en-US"/>
              <a:t>Test Development</a:t>
            </a:r>
          </a:p>
        </p:txBody>
      </p:sp>
      <p:sp>
        <p:nvSpPr>
          <p:cNvPr id="3" name="Text Placeholder 2">
            <a:extLst>
              <a:ext uri="{FF2B5EF4-FFF2-40B4-BE49-F238E27FC236}">
                <a16:creationId xmlns:a16="http://schemas.microsoft.com/office/drawing/2014/main" id="{1D8F7EFC-CC70-4E21-B947-BD248B593124}"/>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9F57FE2-3A2C-4EE4-AEB8-5D47B71A86BC}"/>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229B1CC1-BFD5-4CAF-A1D3-776513EA45D6}"/>
              </a:ext>
            </a:extLst>
          </p:cNvPr>
          <p:cNvSpPr>
            <a:spLocks noGrp="1"/>
          </p:cNvSpPr>
          <p:nvPr>
            <p:ph type="sldNum" sz="quarter" idx="4"/>
          </p:nvPr>
        </p:nvSpPr>
        <p:spPr/>
        <p:txBody>
          <a:bodyPr/>
          <a:lstStyle/>
          <a:p>
            <a:fld id="{B63E4CEF-BB1E-48C7-AE93-F39F6AA99AD7}" type="slidenum">
              <a:rPr lang="en-US" smtClean="0"/>
              <a:pPr/>
              <a:t>4</a:t>
            </a:fld>
            <a:endParaRPr lang="en-US"/>
          </a:p>
        </p:txBody>
      </p:sp>
    </p:spTree>
    <p:extLst>
      <p:ext uri="{BB962C8B-B14F-4D97-AF65-F5344CB8AC3E}">
        <p14:creationId xmlns:p14="http://schemas.microsoft.com/office/powerpoint/2010/main" val="3571683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ED0FC7CE-85FA-4386-B49B-47B486B24E82}"/>
              </a:ext>
            </a:extLst>
          </p:cNvPr>
          <p:cNvSpPr>
            <a:spLocks noGrp="1"/>
          </p:cNvSpPr>
          <p:nvPr>
            <p:ph type="title"/>
          </p:nvPr>
        </p:nvSpPr>
        <p:spPr/>
        <p:txBody>
          <a:bodyPr/>
          <a:lstStyle/>
          <a:p>
            <a:r>
              <a:rPr lang="en-US" altLang="en-US"/>
              <a:t>Roles and Responsibilities</a:t>
            </a:r>
          </a:p>
        </p:txBody>
      </p:sp>
      <p:sp>
        <p:nvSpPr>
          <p:cNvPr id="78851" name="Content Placeholder 2">
            <a:extLst>
              <a:ext uri="{FF2B5EF4-FFF2-40B4-BE49-F238E27FC236}">
                <a16:creationId xmlns:a16="http://schemas.microsoft.com/office/drawing/2014/main" id="{3D698B67-9D7E-48C8-B7F7-B59B07D295BF}"/>
              </a:ext>
            </a:extLst>
          </p:cNvPr>
          <p:cNvSpPr>
            <a:spLocks noGrp="1"/>
          </p:cNvSpPr>
          <p:nvPr>
            <p:ph idx="1"/>
          </p:nvPr>
        </p:nvSpPr>
        <p:spPr>
          <a:xfrm>
            <a:off x="762000" y="1879599"/>
            <a:ext cx="7912100" cy="4272979"/>
          </a:xfrm>
        </p:spPr>
        <p:txBody>
          <a:bodyPr vert="horz" lIns="91440" tIns="45720" rIns="91440" bIns="45720" rtlCol="0" anchor="t">
            <a:normAutofit/>
          </a:bodyPr>
          <a:lstStyle/>
          <a:p>
            <a:pPr marL="0" indent="0">
              <a:buNone/>
            </a:pPr>
            <a:r>
              <a:rPr lang="en-US" altLang="en-US" b="1"/>
              <a:t>Superintendent</a:t>
            </a:r>
            <a:endParaRPr lang="en-US" altLang="en-US"/>
          </a:p>
          <a:p>
            <a:pPr lvl="1"/>
            <a:r>
              <a:rPr lang="en-US" altLang="en-US"/>
              <a:t>Superintendent has ultimate responsibility for all testing activities within the local school system. </a:t>
            </a:r>
          </a:p>
          <a:p>
            <a:pPr lvl="1"/>
            <a:r>
              <a:rPr lang="en-US" altLang="en-US"/>
              <a:t>The System Test Coordinator shares this responsibility as the Superintendent’s designee.</a:t>
            </a:r>
            <a:endParaRPr lang="en-US"/>
          </a:p>
          <a:p>
            <a:pPr marL="0" indent="0">
              <a:buNone/>
            </a:pPr>
            <a:r>
              <a:rPr lang="en-US" altLang="en-US" b="1"/>
              <a:t>Principal</a:t>
            </a:r>
          </a:p>
          <a:p>
            <a:pPr lvl="1"/>
            <a:r>
              <a:rPr lang="en-US" altLang="en-US"/>
              <a:t>Principal has ultimate responsibility for all testing activities within the school.</a:t>
            </a:r>
          </a:p>
          <a:p>
            <a:pPr marL="457200" lvl="1" indent="0">
              <a:buNone/>
            </a:pPr>
            <a:endParaRPr lang="en-US" b="1">
              <a:solidFill>
                <a:srgbClr val="7030A0"/>
              </a:solidFill>
            </a:endParaRPr>
          </a:p>
          <a:p>
            <a:pPr marL="0" indent="0">
              <a:buNone/>
            </a:pPr>
            <a:r>
              <a:rPr lang="en-US" b="1">
                <a:solidFill>
                  <a:srgbClr val="7030A0"/>
                </a:solidFill>
              </a:rPr>
              <a:t>Detailed list of responsibilities in SAH</a:t>
            </a:r>
            <a:endParaRPr lang="en-US" alt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40</a:t>
            </a:fld>
            <a:endParaRPr lang="en-US"/>
          </a:p>
        </p:txBody>
      </p:sp>
      <p:sp>
        <p:nvSpPr>
          <p:cNvPr id="3" name="Date Placeholder 2">
            <a:extLst>
              <a:ext uri="{FF2B5EF4-FFF2-40B4-BE49-F238E27FC236}">
                <a16:creationId xmlns:a16="http://schemas.microsoft.com/office/drawing/2014/main" id="{C759A92A-5F7F-4C36-BBCD-F61719A6A247}"/>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756265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69E405-70C4-4606-81E0-9668379DABB1}"/>
              </a:ext>
            </a:extLst>
          </p:cNvPr>
          <p:cNvSpPr>
            <a:spLocks noGrp="1"/>
          </p:cNvSpPr>
          <p:nvPr>
            <p:ph type="title"/>
          </p:nvPr>
        </p:nvSpPr>
        <p:spPr/>
        <p:txBody>
          <a:bodyPr/>
          <a:lstStyle/>
          <a:p>
            <a:r>
              <a:rPr lang="en-US" altLang="en-US"/>
              <a:t>Roles and Responsibilities</a:t>
            </a:r>
          </a:p>
        </p:txBody>
      </p:sp>
      <p:sp>
        <p:nvSpPr>
          <p:cNvPr id="93187" name="Content Placeholder 2">
            <a:extLst>
              <a:ext uri="{FF2B5EF4-FFF2-40B4-BE49-F238E27FC236}">
                <a16:creationId xmlns:a16="http://schemas.microsoft.com/office/drawing/2014/main" id="{9F27D74C-D3F8-4E20-91DE-457865E2FC6D}"/>
              </a:ext>
            </a:extLst>
          </p:cNvPr>
          <p:cNvSpPr>
            <a:spLocks noGrp="1"/>
          </p:cNvSpPr>
          <p:nvPr>
            <p:ph idx="1"/>
          </p:nvPr>
        </p:nvSpPr>
        <p:spPr/>
        <p:txBody>
          <a:bodyPr>
            <a:normAutofit fontScale="92500" lnSpcReduction="20000"/>
          </a:bodyPr>
          <a:lstStyle/>
          <a:p>
            <a:pPr marL="0" indent="0">
              <a:lnSpc>
                <a:spcPct val="100000"/>
              </a:lnSpc>
              <a:buNone/>
            </a:pPr>
            <a:r>
              <a:rPr lang="en-US" altLang="en-US" sz="2400" b="1"/>
              <a:t>System Test Coordinator (STC)</a:t>
            </a:r>
          </a:p>
          <a:p>
            <a:pPr>
              <a:lnSpc>
                <a:spcPct val="100000"/>
              </a:lnSpc>
              <a:spcBef>
                <a:spcPts val="0"/>
              </a:spcBef>
            </a:pPr>
            <a:r>
              <a:rPr lang="en-US" altLang="en-US" sz="2400"/>
              <a:t>Acts as the point of contact between the system and GaDOE</a:t>
            </a:r>
          </a:p>
          <a:p>
            <a:pPr>
              <a:lnSpc>
                <a:spcPct val="100000"/>
              </a:lnSpc>
              <a:spcBef>
                <a:spcPts val="0"/>
              </a:spcBef>
            </a:pPr>
            <a:r>
              <a:rPr lang="en-US" altLang="en-US" sz="2400"/>
              <a:t>Participates in all scheduled training provided by GaDOE Assessment Division</a:t>
            </a:r>
          </a:p>
          <a:p>
            <a:pPr>
              <a:lnSpc>
                <a:spcPct val="100000"/>
              </a:lnSpc>
              <a:spcBef>
                <a:spcPts val="0"/>
              </a:spcBef>
            </a:pPr>
            <a:r>
              <a:rPr lang="en-US" altLang="en-US" sz="2400"/>
              <a:t>Develops and implements local test security and administration training plan</a:t>
            </a:r>
          </a:p>
          <a:p>
            <a:pPr>
              <a:lnSpc>
                <a:spcPct val="100000"/>
              </a:lnSpc>
              <a:spcBef>
                <a:spcPts val="0"/>
              </a:spcBef>
            </a:pPr>
            <a:r>
              <a:rPr lang="en-US" altLang="en-US" sz="2400"/>
              <a:t>Coordinates ALL administration activity</a:t>
            </a:r>
          </a:p>
          <a:p>
            <a:pPr>
              <a:lnSpc>
                <a:spcPct val="100000"/>
              </a:lnSpc>
              <a:spcBef>
                <a:spcPts val="0"/>
              </a:spcBef>
            </a:pPr>
            <a:r>
              <a:rPr lang="en-US" altLang="en-US" sz="2400"/>
              <a:t>Familiarizes self with the responsibilities of all other roles</a:t>
            </a:r>
          </a:p>
          <a:p>
            <a:pPr>
              <a:lnSpc>
                <a:spcPct val="100000"/>
              </a:lnSpc>
              <a:spcBef>
                <a:spcPts val="0"/>
              </a:spcBef>
            </a:pPr>
            <a:r>
              <a:rPr lang="en-US" altLang="en-US" sz="2400"/>
              <a:t>Establishes local testing calendar in compliance with GaDOE guidance</a:t>
            </a:r>
          </a:p>
          <a:p>
            <a:pPr>
              <a:lnSpc>
                <a:spcPct val="100000"/>
              </a:lnSpc>
              <a:spcBef>
                <a:spcPts val="0"/>
              </a:spcBef>
            </a:pPr>
            <a:r>
              <a:rPr lang="en-US" altLang="en-US" sz="2400"/>
              <a:t>Develops and implements plan for receipt, distribution, and return of secure materials</a:t>
            </a:r>
          </a:p>
          <a:p>
            <a:pPr>
              <a:lnSpc>
                <a:spcPct val="100000"/>
              </a:lnSpc>
              <a:spcBef>
                <a:spcPts val="0"/>
              </a:spcBef>
            </a:pPr>
            <a:r>
              <a:rPr lang="en-US" altLang="en-US" sz="2400"/>
              <a:t>Obtains and maintains current user accounts in test management systems</a:t>
            </a:r>
          </a:p>
          <a:p>
            <a:pPr>
              <a:lnSpc>
                <a:spcPct val="100000"/>
              </a:lnSpc>
              <a:spcBef>
                <a:spcPts val="0"/>
              </a:spcBef>
            </a:pPr>
            <a:r>
              <a:rPr lang="en-US" altLang="en-US" sz="2400" b="1">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41</a:t>
            </a:fld>
            <a:endParaRPr lang="en-US"/>
          </a:p>
        </p:txBody>
      </p:sp>
      <p:sp>
        <p:nvSpPr>
          <p:cNvPr id="3" name="Date Placeholder 2">
            <a:extLst>
              <a:ext uri="{FF2B5EF4-FFF2-40B4-BE49-F238E27FC236}">
                <a16:creationId xmlns:a16="http://schemas.microsoft.com/office/drawing/2014/main" id="{7AD67461-8E0C-415B-9B7E-969C588C2B59}"/>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791707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FF69E405-70C4-4606-81E0-9668379DABB1}"/>
              </a:ext>
            </a:extLst>
          </p:cNvPr>
          <p:cNvSpPr>
            <a:spLocks noGrp="1"/>
          </p:cNvSpPr>
          <p:nvPr>
            <p:ph type="title"/>
          </p:nvPr>
        </p:nvSpPr>
        <p:spPr/>
        <p:txBody>
          <a:bodyPr/>
          <a:lstStyle/>
          <a:p>
            <a:r>
              <a:rPr lang="en-US" altLang="en-US"/>
              <a:t>Roles and Responsibilities</a:t>
            </a:r>
          </a:p>
        </p:txBody>
      </p:sp>
      <p:sp>
        <p:nvSpPr>
          <p:cNvPr id="93187" name="Content Placeholder 2">
            <a:extLst>
              <a:ext uri="{FF2B5EF4-FFF2-40B4-BE49-F238E27FC236}">
                <a16:creationId xmlns:a16="http://schemas.microsoft.com/office/drawing/2014/main" id="{9F27D74C-D3F8-4E20-91DE-457865E2FC6D}"/>
              </a:ext>
            </a:extLst>
          </p:cNvPr>
          <p:cNvSpPr>
            <a:spLocks noGrp="1"/>
          </p:cNvSpPr>
          <p:nvPr>
            <p:ph idx="1"/>
          </p:nvPr>
        </p:nvSpPr>
        <p:spPr>
          <a:xfrm>
            <a:off x="603983" y="1659579"/>
            <a:ext cx="7886700" cy="4351338"/>
          </a:xfrm>
        </p:spPr>
        <p:txBody>
          <a:bodyPr>
            <a:normAutofit fontScale="70000" lnSpcReduction="20000"/>
          </a:bodyPr>
          <a:lstStyle/>
          <a:p>
            <a:pPr marL="0" indent="0">
              <a:lnSpc>
                <a:spcPct val="120000"/>
              </a:lnSpc>
              <a:spcBef>
                <a:spcPts val="0"/>
              </a:spcBef>
              <a:buNone/>
            </a:pPr>
            <a:r>
              <a:rPr lang="en-US" altLang="en-US" b="1"/>
              <a:t>System Technology Coordinator</a:t>
            </a:r>
          </a:p>
          <a:p>
            <a:pPr>
              <a:lnSpc>
                <a:spcPct val="120000"/>
              </a:lnSpc>
              <a:spcBef>
                <a:spcPts val="0"/>
              </a:spcBef>
              <a:defRPr/>
            </a:pPr>
            <a:r>
              <a:rPr lang="en-US"/>
              <a:t>Acquires and maintains current information on the statewide testing program, including technology requirements for testing programs, training manuals, and testing schedules</a:t>
            </a:r>
          </a:p>
          <a:p>
            <a:pPr>
              <a:lnSpc>
                <a:spcPct val="120000"/>
              </a:lnSpc>
              <a:spcBef>
                <a:spcPts val="0"/>
              </a:spcBef>
              <a:defRPr/>
            </a:pPr>
            <a:r>
              <a:rPr lang="en-US"/>
              <a:t>Coordinates with the System Test Coordinator for the appropriate implementation of online assessment administrations</a:t>
            </a:r>
          </a:p>
          <a:p>
            <a:pPr>
              <a:lnSpc>
                <a:spcPct val="120000"/>
              </a:lnSpc>
              <a:spcBef>
                <a:spcPts val="0"/>
              </a:spcBef>
              <a:defRPr/>
            </a:pPr>
            <a:r>
              <a:rPr lang="en-US"/>
              <a:t>Attends or views GaDOE assessment technology trainings and webinars</a:t>
            </a:r>
          </a:p>
          <a:p>
            <a:pPr>
              <a:lnSpc>
                <a:spcPct val="120000"/>
              </a:lnSpc>
              <a:spcBef>
                <a:spcPts val="0"/>
              </a:spcBef>
              <a:defRPr/>
            </a:pPr>
            <a:r>
              <a:rPr lang="en-US"/>
              <a:t>Works with the System Test Coordinator to ensure that all schools have technology ready for online testing</a:t>
            </a:r>
          </a:p>
          <a:p>
            <a:pPr>
              <a:lnSpc>
                <a:spcPct val="120000"/>
              </a:lnSpc>
              <a:spcBef>
                <a:spcPts val="0"/>
              </a:spcBef>
              <a:defRPr/>
            </a:pPr>
            <a:r>
              <a:rPr lang="en-US"/>
              <a:t>Performs readiness checks and installation of software for the system and local testing devices</a:t>
            </a:r>
          </a:p>
          <a:p>
            <a:pPr>
              <a:lnSpc>
                <a:spcPct val="120000"/>
              </a:lnSpc>
              <a:spcBef>
                <a:spcPts val="0"/>
              </a:spcBef>
              <a:defRPr/>
            </a:pPr>
            <a:r>
              <a:rPr lang="en-US" altLang="en-US" b="1">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42</a:t>
            </a:fld>
            <a:endParaRPr lang="en-US"/>
          </a:p>
        </p:txBody>
      </p:sp>
      <p:sp>
        <p:nvSpPr>
          <p:cNvPr id="3" name="Date Placeholder 2">
            <a:extLst>
              <a:ext uri="{FF2B5EF4-FFF2-40B4-BE49-F238E27FC236}">
                <a16:creationId xmlns:a16="http://schemas.microsoft.com/office/drawing/2014/main" id="{DE19F147-5E70-407A-9BBF-626BE519005E}"/>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524505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0B2AEB84-0E19-40F8-8139-87389A62838E}"/>
              </a:ext>
            </a:extLst>
          </p:cNvPr>
          <p:cNvSpPr>
            <a:spLocks noGrp="1"/>
          </p:cNvSpPr>
          <p:nvPr>
            <p:ph type="title"/>
          </p:nvPr>
        </p:nvSpPr>
        <p:spPr/>
        <p:txBody>
          <a:bodyPr/>
          <a:lstStyle/>
          <a:p>
            <a:r>
              <a:rPr lang="en-US" altLang="en-US"/>
              <a:t>Roles and Responsibilities</a:t>
            </a:r>
          </a:p>
        </p:txBody>
      </p:sp>
      <p:sp>
        <p:nvSpPr>
          <p:cNvPr id="94211" name="Content Placeholder 2">
            <a:extLst>
              <a:ext uri="{FF2B5EF4-FFF2-40B4-BE49-F238E27FC236}">
                <a16:creationId xmlns:a16="http://schemas.microsoft.com/office/drawing/2014/main" id="{4FDA4ECF-671F-4BDF-A736-243641173BD1}"/>
              </a:ext>
            </a:extLst>
          </p:cNvPr>
          <p:cNvSpPr>
            <a:spLocks noGrp="1"/>
          </p:cNvSpPr>
          <p:nvPr>
            <p:ph idx="1"/>
          </p:nvPr>
        </p:nvSpPr>
        <p:spPr/>
        <p:txBody>
          <a:bodyPr>
            <a:normAutofit fontScale="77500" lnSpcReduction="20000"/>
          </a:bodyPr>
          <a:lstStyle/>
          <a:p>
            <a:pPr marL="0" indent="0">
              <a:buNone/>
            </a:pPr>
            <a:r>
              <a:rPr lang="en-US" altLang="en-US" b="1"/>
              <a:t>School Test Coordinator</a:t>
            </a:r>
          </a:p>
          <a:p>
            <a:r>
              <a:rPr lang="en-US" altLang="en-US"/>
              <a:t>Must hold a GaPSC-issued certificate (per </a:t>
            </a:r>
            <a:r>
              <a:rPr lang="en-US" altLang="en-US" i="1"/>
              <a:t>Student Assessment Handbook</a:t>
            </a:r>
            <a:r>
              <a:rPr lang="en-US" altLang="en-US"/>
              <a:t>)</a:t>
            </a:r>
          </a:p>
          <a:p>
            <a:r>
              <a:rPr lang="en-US" altLang="en-US"/>
              <a:t>Inventory and secure all test materials in a secure, locked location with restricted access and confirms access is restricted by accounting for keys</a:t>
            </a:r>
          </a:p>
          <a:p>
            <a:r>
              <a:rPr lang="en-US" altLang="en-US"/>
              <a:t>Materials distribution/return, signing out and signing in materials</a:t>
            </a:r>
          </a:p>
          <a:p>
            <a:r>
              <a:rPr lang="en-US" altLang="en-US"/>
              <a:t>Attend and then redeliver training </a:t>
            </a:r>
          </a:p>
          <a:p>
            <a:r>
              <a:rPr lang="en-US" altLang="en-US"/>
              <a:t>Plan for all aspects of the school’s test administration, monitor test administration environment</a:t>
            </a:r>
          </a:p>
          <a:p>
            <a:r>
              <a:rPr lang="en-US" altLang="en-US"/>
              <a:t>Collaborate effectively with local system colleagues who have a role in the success of your system’s testing program.</a:t>
            </a:r>
          </a:p>
          <a:p>
            <a:r>
              <a:rPr lang="en-US" altLang="en-US" b="1">
                <a:solidFill>
                  <a:srgbClr val="7030A0"/>
                </a:solidFill>
              </a:rPr>
              <a:t>Detailed list of responsibilities in SAH</a:t>
            </a:r>
          </a:p>
        </p:txBody>
      </p:sp>
      <p:sp>
        <p:nvSpPr>
          <p:cNvPr id="2" name="Slide Number Placeholder 1"/>
          <p:cNvSpPr>
            <a:spLocks noGrp="1"/>
          </p:cNvSpPr>
          <p:nvPr>
            <p:ph type="sldNum" sz="quarter" idx="4"/>
          </p:nvPr>
        </p:nvSpPr>
        <p:spPr/>
        <p:txBody>
          <a:bodyPr/>
          <a:lstStyle/>
          <a:p>
            <a:fld id="{B63E4CEF-BB1E-48C7-AE93-F39F6AA99AD7}" type="slidenum">
              <a:rPr lang="en-US" smtClean="0"/>
              <a:pPr/>
              <a:t>43</a:t>
            </a:fld>
            <a:endParaRPr lang="en-US"/>
          </a:p>
        </p:txBody>
      </p:sp>
      <p:sp>
        <p:nvSpPr>
          <p:cNvPr id="3" name="Date Placeholder 2">
            <a:extLst>
              <a:ext uri="{FF2B5EF4-FFF2-40B4-BE49-F238E27FC236}">
                <a16:creationId xmlns:a16="http://schemas.microsoft.com/office/drawing/2014/main" id="{D7AB1E1E-4D16-438F-84D6-0788E2E5B322}"/>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8425057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8907F11-98D5-4CCA-880E-296FB312C4E7}"/>
              </a:ext>
            </a:extLst>
          </p:cNvPr>
          <p:cNvSpPr>
            <a:spLocks noGrp="1"/>
          </p:cNvSpPr>
          <p:nvPr>
            <p:ph type="title"/>
          </p:nvPr>
        </p:nvSpPr>
        <p:spPr/>
        <p:txBody>
          <a:bodyPr>
            <a:normAutofit/>
          </a:bodyPr>
          <a:lstStyle/>
          <a:p>
            <a:r>
              <a:rPr lang="en-US" altLang="en-US"/>
              <a:t>Roles and Responsibilities</a:t>
            </a:r>
            <a:endParaRPr lang="en-US"/>
          </a:p>
        </p:txBody>
      </p:sp>
      <p:sp>
        <p:nvSpPr>
          <p:cNvPr id="95235" name="Content Placeholder 2">
            <a:extLst>
              <a:ext uri="{FF2B5EF4-FFF2-40B4-BE49-F238E27FC236}">
                <a16:creationId xmlns:a16="http://schemas.microsoft.com/office/drawing/2014/main" id="{164E7CD0-B1E1-4E93-9391-4B8C2AB202A3}"/>
              </a:ext>
            </a:extLst>
          </p:cNvPr>
          <p:cNvSpPr>
            <a:spLocks noGrp="1"/>
          </p:cNvSpPr>
          <p:nvPr>
            <p:ph idx="1"/>
          </p:nvPr>
        </p:nvSpPr>
        <p:spPr/>
        <p:txBody>
          <a:bodyPr>
            <a:normAutofit fontScale="77500" lnSpcReduction="20000"/>
          </a:bodyPr>
          <a:lstStyle/>
          <a:p>
            <a:pPr marL="0" indent="0">
              <a:buNone/>
            </a:pPr>
            <a:r>
              <a:rPr lang="en-US" altLang="en-US" b="1"/>
              <a:t>Examiner</a:t>
            </a:r>
          </a:p>
          <a:p>
            <a:r>
              <a:rPr lang="en-US"/>
              <a:t>Must hold a GaPSC-issued certificate</a:t>
            </a:r>
          </a:p>
          <a:p>
            <a:pPr lvl="1"/>
            <a:r>
              <a:rPr lang="en-US" altLang="en-US"/>
              <a:t>Use of an uncertified examiner will result in invalidation.</a:t>
            </a:r>
          </a:p>
          <a:p>
            <a:r>
              <a:rPr lang="en-US" altLang="en-US"/>
              <a:t>Security/verification of test materials</a:t>
            </a:r>
          </a:p>
          <a:p>
            <a:r>
              <a:rPr lang="en-US" altLang="en-US"/>
              <a:t>Control of testing environment and active monitoring</a:t>
            </a:r>
          </a:p>
          <a:p>
            <a:r>
              <a:rPr lang="en-US" altLang="en-US"/>
              <a:t>Correct delivery of assigned accommodations</a:t>
            </a:r>
          </a:p>
          <a:p>
            <a:r>
              <a:rPr lang="en-US" altLang="en-US"/>
              <a:t>Follows procedures and directions for testing as given in Examiner’s Manuals</a:t>
            </a:r>
          </a:p>
          <a:p>
            <a:r>
              <a:rPr lang="en-US" altLang="en-US"/>
              <a:t>Reads script from the Examiner’s Manuals word-for-word as directed</a:t>
            </a:r>
          </a:p>
          <a:p>
            <a:r>
              <a:rPr lang="en-US" altLang="en-US"/>
              <a:t>Test materials are not to be used for any purpose other than test administration</a:t>
            </a:r>
          </a:p>
          <a:p>
            <a:r>
              <a:rPr lang="en-US" altLang="en-US" b="1">
                <a:solidFill>
                  <a:srgbClr val="7030A0"/>
                </a:solidFill>
              </a:rPr>
              <a:t>Detailed list of responsibilities in SAH</a:t>
            </a:r>
          </a:p>
        </p:txBody>
      </p:sp>
      <p:sp>
        <p:nvSpPr>
          <p:cNvPr id="3" name="Date Placeholder 2">
            <a:extLst>
              <a:ext uri="{FF2B5EF4-FFF2-40B4-BE49-F238E27FC236}">
                <a16:creationId xmlns:a16="http://schemas.microsoft.com/office/drawing/2014/main" id="{53C643AA-6909-4184-BBD6-FBCD301E6D6A}"/>
              </a:ext>
            </a:extLst>
          </p:cNvPr>
          <p:cNvSpPr>
            <a:spLocks noGrp="1"/>
          </p:cNvSpPr>
          <p:nvPr>
            <p:ph type="dt" sz="half" idx="2"/>
          </p:nvPr>
        </p:nvSpPr>
        <p:spPr/>
        <p:txBody>
          <a:bodyPr/>
          <a:lstStyle/>
          <a:p>
            <a:r>
              <a:rPr lang="en-US"/>
              <a:t>1/17/2019</a:t>
            </a:r>
          </a:p>
        </p:txBody>
      </p:sp>
      <p:sp>
        <p:nvSpPr>
          <p:cNvPr id="2" name="Slide Number Placeholder 1"/>
          <p:cNvSpPr>
            <a:spLocks noGrp="1"/>
          </p:cNvSpPr>
          <p:nvPr>
            <p:ph type="sldNum" sz="quarter" idx="4"/>
          </p:nvPr>
        </p:nvSpPr>
        <p:spPr/>
        <p:txBody>
          <a:bodyPr/>
          <a:lstStyle/>
          <a:p>
            <a:fld id="{B63E4CEF-BB1E-48C7-AE93-F39F6AA99AD7}" type="slidenum">
              <a:rPr lang="en-US" smtClean="0"/>
              <a:pPr/>
              <a:t>44</a:t>
            </a:fld>
            <a:endParaRPr lang="en-US"/>
          </a:p>
        </p:txBody>
      </p:sp>
    </p:spTree>
    <p:extLst>
      <p:ext uri="{BB962C8B-B14F-4D97-AF65-F5344CB8AC3E}">
        <p14:creationId xmlns:p14="http://schemas.microsoft.com/office/powerpoint/2010/main" val="29949849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D0827D5E-2A26-40D8-AE0F-1819DA9B0505}"/>
              </a:ext>
            </a:extLst>
          </p:cNvPr>
          <p:cNvSpPr>
            <a:spLocks noGrp="1"/>
          </p:cNvSpPr>
          <p:nvPr>
            <p:ph type="title"/>
          </p:nvPr>
        </p:nvSpPr>
        <p:spPr/>
        <p:txBody>
          <a:bodyPr/>
          <a:lstStyle/>
          <a:p>
            <a:r>
              <a:rPr lang="en-US" altLang="en-US"/>
              <a:t>Roles and Responsibilities</a:t>
            </a:r>
          </a:p>
        </p:txBody>
      </p:sp>
      <p:sp>
        <p:nvSpPr>
          <p:cNvPr id="83971" name="Content Placeholder 2">
            <a:extLst>
              <a:ext uri="{FF2B5EF4-FFF2-40B4-BE49-F238E27FC236}">
                <a16:creationId xmlns:a16="http://schemas.microsoft.com/office/drawing/2014/main" id="{A9220D52-80A4-4A8A-B64D-A1947DDE714E}"/>
              </a:ext>
            </a:extLst>
          </p:cNvPr>
          <p:cNvSpPr>
            <a:spLocks noGrp="1"/>
          </p:cNvSpPr>
          <p:nvPr>
            <p:ph idx="1"/>
          </p:nvPr>
        </p:nvSpPr>
        <p:spPr/>
        <p:txBody>
          <a:bodyPr/>
          <a:lstStyle/>
          <a:p>
            <a:pPr marL="0" indent="0">
              <a:buNone/>
            </a:pPr>
            <a:r>
              <a:rPr lang="en-US" altLang="en-US" sz="2600" b="1"/>
              <a:t>Proctor</a:t>
            </a:r>
          </a:p>
          <a:p>
            <a:r>
              <a:rPr lang="en-US" altLang="en-US" sz="2600"/>
              <a:t>Must be trained</a:t>
            </a:r>
          </a:p>
          <a:p>
            <a:r>
              <a:rPr lang="en-US" altLang="en-US" sz="2600"/>
              <a:t>With examiner supervision, ensures that students are managing test materials appropriately</a:t>
            </a:r>
          </a:p>
          <a:p>
            <a:r>
              <a:rPr lang="en-US" altLang="en-US" sz="2600"/>
              <a:t>Helps prepare test materials for distribution to students</a:t>
            </a:r>
          </a:p>
          <a:p>
            <a:r>
              <a:rPr lang="en-US" altLang="en-US" sz="2600"/>
              <a:t>Reports any unusual circumstances to Examiner immediately</a:t>
            </a:r>
          </a:p>
          <a:p>
            <a:r>
              <a:rPr lang="en-US" altLang="en-US" sz="2600"/>
              <a:t>Active monitoring</a:t>
            </a:r>
          </a:p>
          <a:p>
            <a:r>
              <a:rPr lang="en-US" altLang="en-US" sz="2600" b="1">
                <a:solidFill>
                  <a:srgbClr val="7030A0"/>
                </a:solidFill>
              </a:rPr>
              <a:t>Detailed list of responsibilities in SAH</a:t>
            </a:r>
          </a:p>
          <a:p>
            <a:pPr lvl="1"/>
            <a:endParaRPr lang="en-US" altLang="en-US"/>
          </a:p>
        </p:txBody>
      </p:sp>
      <p:sp>
        <p:nvSpPr>
          <p:cNvPr id="2" name="Slide Number Placeholder 1"/>
          <p:cNvSpPr>
            <a:spLocks noGrp="1"/>
          </p:cNvSpPr>
          <p:nvPr>
            <p:ph type="sldNum" sz="quarter" idx="4"/>
          </p:nvPr>
        </p:nvSpPr>
        <p:spPr/>
        <p:txBody>
          <a:bodyPr/>
          <a:lstStyle/>
          <a:p>
            <a:fld id="{B63E4CEF-BB1E-48C7-AE93-F39F6AA99AD7}" type="slidenum">
              <a:rPr lang="en-US" smtClean="0"/>
              <a:pPr/>
              <a:t>45</a:t>
            </a:fld>
            <a:endParaRPr lang="en-US"/>
          </a:p>
        </p:txBody>
      </p:sp>
      <p:sp>
        <p:nvSpPr>
          <p:cNvPr id="3" name="Date Placeholder 2">
            <a:extLst>
              <a:ext uri="{FF2B5EF4-FFF2-40B4-BE49-F238E27FC236}">
                <a16:creationId xmlns:a16="http://schemas.microsoft.com/office/drawing/2014/main" id="{A3F65045-94E9-4BE6-8F78-5B6DE1414677}"/>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2731881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B2E49C2-487D-418D-AEC8-81CA636E730E}"/>
              </a:ext>
            </a:extLst>
          </p:cNvPr>
          <p:cNvSpPr>
            <a:spLocks noGrp="1"/>
          </p:cNvSpPr>
          <p:nvPr>
            <p:ph type="title"/>
          </p:nvPr>
        </p:nvSpPr>
        <p:spPr/>
        <p:txBody>
          <a:bodyPr/>
          <a:lstStyle/>
          <a:p>
            <a:r>
              <a:rPr lang="en-US" altLang="en-US"/>
              <a:t>Training Plan</a:t>
            </a:r>
          </a:p>
        </p:txBody>
      </p:sp>
      <p:sp>
        <p:nvSpPr>
          <p:cNvPr id="71683" name="Content Placeholder 2">
            <a:extLst>
              <a:ext uri="{FF2B5EF4-FFF2-40B4-BE49-F238E27FC236}">
                <a16:creationId xmlns:a16="http://schemas.microsoft.com/office/drawing/2014/main" id="{DFAD05F0-C70B-446D-A480-8AAC7A33BE69}"/>
              </a:ext>
            </a:extLst>
          </p:cNvPr>
          <p:cNvSpPr>
            <a:spLocks noGrp="1"/>
          </p:cNvSpPr>
          <p:nvPr>
            <p:ph idx="1"/>
          </p:nvPr>
        </p:nvSpPr>
        <p:spPr/>
        <p:txBody>
          <a:bodyPr/>
          <a:lstStyle/>
          <a:p>
            <a:r>
              <a:rPr lang="en-US" altLang="en-US"/>
              <a:t>System Test Coordinators (STCs), in collaboration with System Technology Coordinators, must develop and implement a district plan regarding training and technology needs for each assessment program.</a:t>
            </a:r>
          </a:p>
          <a:p>
            <a:r>
              <a:rPr lang="en-US" altLang="en-US"/>
              <a:t>Maintain detailed attendance records with the name of each participant, responsibility, date of training, and name of assessment.</a:t>
            </a:r>
          </a:p>
          <a:p>
            <a:r>
              <a:rPr lang="en-US" altLang="en-US"/>
              <a:t>Develop a specific plan for implementing accommodations for identified students.</a:t>
            </a:r>
          </a:p>
        </p:txBody>
      </p:sp>
      <p:sp>
        <p:nvSpPr>
          <p:cNvPr id="2" name="Slide Number Placeholder 1"/>
          <p:cNvSpPr>
            <a:spLocks noGrp="1"/>
          </p:cNvSpPr>
          <p:nvPr>
            <p:ph type="sldNum" sz="quarter" idx="4"/>
          </p:nvPr>
        </p:nvSpPr>
        <p:spPr/>
        <p:txBody>
          <a:bodyPr/>
          <a:lstStyle/>
          <a:p>
            <a:fld id="{B63E4CEF-BB1E-48C7-AE93-F39F6AA99AD7}" type="slidenum">
              <a:rPr lang="en-US" smtClean="0"/>
              <a:pPr/>
              <a:t>46</a:t>
            </a:fld>
            <a:endParaRPr lang="en-US"/>
          </a:p>
        </p:txBody>
      </p:sp>
      <p:sp>
        <p:nvSpPr>
          <p:cNvPr id="3" name="Date Placeholder 2">
            <a:extLst>
              <a:ext uri="{FF2B5EF4-FFF2-40B4-BE49-F238E27FC236}">
                <a16:creationId xmlns:a16="http://schemas.microsoft.com/office/drawing/2014/main" id="{C40D4445-578D-44F1-AB3D-8C9B9C799FD4}"/>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215668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CAEF8913-1CEB-4ECF-8C7F-3B8FC014AF36}"/>
              </a:ext>
            </a:extLst>
          </p:cNvPr>
          <p:cNvSpPr>
            <a:spLocks noGrp="1"/>
          </p:cNvSpPr>
          <p:nvPr>
            <p:ph type="title"/>
          </p:nvPr>
        </p:nvSpPr>
        <p:spPr/>
        <p:txBody>
          <a:bodyPr/>
          <a:lstStyle/>
          <a:p>
            <a:r>
              <a:rPr lang="en-US" altLang="en-US"/>
              <a:t>Student Assessment Handbook</a:t>
            </a:r>
          </a:p>
        </p:txBody>
      </p:sp>
      <p:graphicFrame>
        <p:nvGraphicFramePr>
          <p:cNvPr id="4" name="Content Placeholder 3">
            <a:extLst>
              <a:ext uri="{FF2B5EF4-FFF2-40B4-BE49-F238E27FC236}">
                <a16:creationId xmlns:a16="http://schemas.microsoft.com/office/drawing/2014/main" id="{D8BE084B-7A62-463B-8465-2C3AF74A3670}"/>
              </a:ext>
            </a:extLst>
          </p:cNvPr>
          <p:cNvGraphicFramePr>
            <a:graphicFrameLocks noGrp="1"/>
          </p:cNvGraphicFramePr>
          <p:nvPr>
            <p:ph idx="1"/>
            <p:extLst>
              <p:ext uri="{D42A27DB-BD31-4B8C-83A1-F6EECF244321}">
                <p14:modId xmlns:p14="http://schemas.microsoft.com/office/powerpoint/2010/main" val="461720390"/>
              </p:ext>
            </p:extLst>
          </p:nvPr>
        </p:nvGraphicFramePr>
        <p:xfrm>
          <a:off x="628650" y="1659579"/>
          <a:ext cx="7886700" cy="4521200"/>
        </p:xfrm>
        <a:graphic>
          <a:graphicData uri="http://schemas.openxmlformats.org/drawingml/2006/table">
            <a:tbl>
              <a:tblPr firstRow="1" bandRow="1">
                <a:tableStyleId>{793D81CF-94F2-401A-BA57-92F5A7B2D0C5}</a:tableStyleId>
              </a:tblPr>
              <a:tblGrid>
                <a:gridCol w="5467350">
                  <a:extLst>
                    <a:ext uri="{9D8B030D-6E8A-4147-A177-3AD203B41FA5}">
                      <a16:colId xmlns:a16="http://schemas.microsoft.com/office/drawing/2014/main" val="2998993706"/>
                    </a:ext>
                  </a:extLst>
                </a:gridCol>
                <a:gridCol w="2419350">
                  <a:extLst>
                    <a:ext uri="{9D8B030D-6E8A-4147-A177-3AD203B41FA5}">
                      <a16:colId xmlns:a16="http://schemas.microsoft.com/office/drawing/2014/main" val="3467150392"/>
                    </a:ext>
                  </a:extLst>
                </a:gridCol>
              </a:tblGrid>
              <a:tr h="370840">
                <a:tc>
                  <a:txBody>
                    <a:bodyPr/>
                    <a:lstStyle/>
                    <a:p>
                      <a:r>
                        <a:rPr lang="en-US"/>
                        <a:t>Test Security Information</a:t>
                      </a:r>
                    </a:p>
                  </a:txBody>
                  <a:tcPr/>
                </a:tc>
                <a:tc>
                  <a:txBody>
                    <a:bodyPr/>
                    <a:lstStyle/>
                    <a:p>
                      <a:r>
                        <a:rPr lang="en-US"/>
                        <a:t>Where to find it</a:t>
                      </a:r>
                    </a:p>
                  </a:txBody>
                  <a:tcPr/>
                </a:tc>
                <a:extLst>
                  <a:ext uri="{0D108BD9-81ED-4DB2-BD59-A6C34878D82A}">
                    <a16:rowId xmlns:a16="http://schemas.microsoft.com/office/drawing/2014/main" val="1464880813"/>
                  </a:ext>
                </a:extLst>
              </a:tr>
              <a:tr h="370840">
                <a:tc>
                  <a:txBody>
                    <a:bodyPr/>
                    <a:lstStyle/>
                    <a:p>
                      <a:r>
                        <a:rPr lang="en-US"/>
                        <a:t>Security Breaches – Examples</a:t>
                      </a:r>
                    </a:p>
                  </a:txBody>
                  <a:tcPr/>
                </a:tc>
                <a:tc>
                  <a:txBody>
                    <a:bodyPr/>
                    <a:lstStyle/>
                    <a:p>
                      <a:r>
                        <a:rPr lang="en-US"/>
                        <a:t>Page 9</a:t>
                      </a:r>
                    </a:p>
                  </a:txBody>
                  <a:tcPr/>
                </a:tc>
                <a:extLst>
                  <a:ext uri="{0D108BD9-81ED-4DB2-BD59-A6C34878D82A}">
                    <a16:rowId xmlns:a16="http://schemas.microsoft.com/office/drawing/2014/main" val="289478927"/>
                  </a:ext>
                </a:extLst>
              </a:tr>
              <a:tr h="370840">
                <a:tc>
                  <a:txBody>
                    <a:bodyPr/>
                    <a:lstStyle/>
                    <a:p>
                      <a:r>
                        <a:rPr lang="en-US"/>
                        <a:t>Testing Irregularities </a:t>
                      </a:r>
                    </a:p>
                  </a:txBody>
                  <a:tcPr/>
                </a:tc>
                <a:tc>
                  <a:txBody>
                    <a:bodyPr/>
                    <a:lstStyle/>
                    <a:p>
                      <a:r>
                        <a:rPr lang="en-US"/>
                        <a:t>Page 10</a:t>
                      </a:r>
                    </a:p>
                  </a:txBody>
                  <a:tcPr/>
                </a:tc>
                <a:extLst>
                  <a:ext uri="{0D108BD9-81ED-4DB2-BD59-A6C34878D82A}">
                    <a16:rowId xmlns:a16="http://schemas.microsoft.com/office/drawing/2014/main" val="417525967"/>
                  </a:ext>
                </a:extLst>
              </a:tr>
              <a:tr h="370840">
                <a:tc>
                  <a:txBody>
                    <a:bodyPr/>
                    <a:lstStyle/>
                    <a:p>
                      <a:pPr marL="285750" indent="-285750">
                        <a:buFont typeface="Arial" panose="020B0604020202020204" pitchFamily="34" charset="0"/>
                        <a:buChar char="•"/>
                      </a:pPr>
                      <a:r>
                        <a:rPr lang="en-US"/>
                        <a:t>Security Procedures</a:t>
                      </a:r>
                    </a:p>
                    <a:p>
                      <a:pPr marL="285750" indent="-285750">
                        <a:buFont typeface="Arial" panose="020B0604020202020204" pitchFamily="34" charset="0"/>
                        <a:buChar char="•"/>
                      </a:pPr>
                      <a:r>
                        <a:rPr lang="en-US"/>
                        <a:t>Test Administration</a:t>
                      </a:r>
                    </a:p>
                    <a:p>
                      <a:pPr marL="285750" indent="-285750">
                        <a:buFont typeface="Arial" panose="020B0604020202020204" pitchFamily="34" charset="0"/>
                        <a:buChar char="•"/>
                      </a:pPr>
                      <a:r>
                        <a:rPr lang="en-US"/>
                        <a:t>Student Behavior</a:t>
                      </a:r>
                    </a:p>
                  </a:txBody>
                  <a:tcPr/>
                </a:tc>
                <a:tc>
                  <a:txBody>
                    <a:bodyPr/>
                    <a:lstStyle/>
                    <a:p>
                      <a:r>
                        <a:rPr lang="en-US"/>
                        <a:t>Page 11</a:t>
                      </a:r>
                    </a:p>
                    <a:p>
                      <a:r>
                        <a:rPr lang="en-US"/>
                        <a:t>Page 12</a:t>
                      </a:r>
                    </a:p>
                    <a:p>
                      <a:r>
                        <a:rPr lang="en-US"/>
                        <a:t>Page 12</a:t>
                      </a:r>
                    </a:p>
                  </a:txBody>
                  <a:tcPr/>
                </a:tc>
                <a:extLst>
                  <a:ext uri="{0D108BD9-81ED-4DB2-BD59-A6C34878D82A}">
                    <a16:rowId xmlns:a16="http://schemas.microsoft.com/office/drawing/2014/main" val="3247100751"/>
                  </a:ext>
                </a:extLst>
              </a:tr>
              <a:tr h="370840">
                <a:tc>
                  <a:txBody>
                    <a:bodyPr/>
                    <a:lstStyle/>
                    <a:p>
                      <a:pPr marL="0" indent="0">
                        <a:buFont typeface="Arial" panose="020B0604020202020204" pitchFamily="34" charset="0"/>
                        <a:buNone/>
                      </a:pPr>
                      <a:r>
                        <a:rPr lang="en-US"/>
                        <a:t>Cell Phone/Electronic Device Use</a:t>
                      </a:r>
                    </a:p>
                  </a:txBody>
                  <a:tcPr/>
                </a:tc>
                <a:tc>
                  <a:txBody>
                    <a:bodyPr/>
                    <a:lstStyle/>
                    <a:p>
                      <a:r>
                        <a:rPr lang="en-US"/>
                        <a:t>Page 13</a:t>
                      </a:r>
                    </a:p>
                  </a:txBody>
                  <a:tcPr/>
                </a:tc>
                <a:extLst>
                  <a:ext uri="{0D108BD9-81ED-4DB2-BD59-A6C34878D82A}">
                    <a16:rowId xmlns:a16="http://schemas.microsoft.com/office/drawing/2014/main" val="2694638892"/>
                  </a:ext>
                </a:extLst>
              </a:tr>
              <a:tr h="370840">
                <a:tc>
                  <a:txBody>
                    <a:bodyPr/>
                    <a:lstStyle/>
                    <a:p>
                      <a:pPr marL="0" indent="0">
                        <a:buFont typeface="Arial" panose="020B0604020202020204" pitchFamily="34" charset="0"/>
                        <a:buNone/>
                      </a:pPr>
                      <a:r>
                        <a:rPr lang="en-US"/>
                        <a:t>Distribution and Storage of Secure Test Materials</a:t>
                      </a:r>
                    </a:p>
                  </a:txBody>
                  <a:tcPr/>
                </a:tc>
                <a:tc>
                  <a:txBody>
                    <a:bodyPr/>
                    <a:lstStyle/>
                    <a:p>
                      <a:r>
                        <a:rPr lang="en-US"/>
                        <a:t>Page 18</a:t>
                      </a:r>
                    </a:p>
                  </a:txBody>
                  <a:tcPr/>
                </a:tc>
                <a:extLst>
                  <a:ext uri="{0D108BD9-81ED-4DB2-BD59-A6C34878D82A}">
                    <a16:rowId xmlns:a16="http://schemas.microsoft.com/office/drawing/2014/main" val="3795453294"/>
                  </a:ext>
                </a:extLst>
              </a:tr>
              <a:tr h="370840">
                <a:tc>
                  <a:txBody>
                    <a:bodyPr/>
                    <a:lstStyle/>
                    <a:p>
                      <a:pPr marL="0" indent="0">
                        <a:buFont typeface="Arial" panose="020B0604020202020204" pitchFamily="34" charset="0"/>
                        <a:buNone/>
                      </a:pPr>
                      <a:r>
                        <a:rPr lang="en-US"/>
                        <a:t>Test Security Information for School Test Coordinators/Teachers/Examiners</a:t>
                      </a:r>
                    </a:p>
                  </a:txBody>
                  <a:tcPr/>
                </a:tc>
                <a:tc>
                  <a:txBody>
                    <a:bodyPr/>
                    <a:lstStyle/>
                    <a:p>
                      <a:r>
                        <a:rPr lang="en-US"/>
                        <a:t>Pages 20-22</a:t>
                      </a:r>
                    </a:p>
                  </a:txBody>
                  <a:tcPr/>
                </a:tc>
                <a:extLst>
                  <a:ext uri="{0D108BD9-81ED-4DB2-BD59-A6C34878D82A}">
                    <a16:rowId xmlns:a16="http://schemas.microsoft.com/office/drawing/2014/main" val="942130573"/>
                  </a:ext>
                </a:extLst>
              </a:tr>
              <a:tr h="370840">
                <a:tc>
                  <a:txBody>
                    <a:bodyPr/>
                    <a:lstStyle/>
                    <a:p>
                      <a:pPr marL="0" indent="0">
                        <a:buFont typeface="Arial" panose="020B0604020202020204" pitchFamily="34" charset="0"/>
                        <a:buNone/>
                      </a:pPr>
                      <a:r>
                        <a:rPr lang="en-US"/>
                        <a:t>Roles and Responsibilities</a:t>
                      </a:r>
                    </a:p>
                  </a:txBody>
                  <a:tcPr/>
                </a:tc>
                <a:tc>
                  <a:txBody>
                    <a:bodyPr/>
                    <a:lstStyle/>
                    <a:p>
                      <a:r>
                        <a:rPr lang="en-US"/>
                        <a:t>Pages 23-30</a:t>
                      </a:r>
                    </a:p>
                  </a:txBody>
                  <a:tcPr/>
                </a:tc>
                <a:extLst>
                  <a:ext uri="{0D108BD9-81ED-4DB2-BD59-A6C34878D82A}">
                    <a16:rowId xmlns:a16="http://schemas.microsoft.com/office/drawing/2014/main" val="2624218354"/>
                  </a:ext>
                </a:extLst>
              </a:tr>
              <a:tr h="370840">
                <a:tc>
                  <a:txBody>
                    <a:bodyPr/>
                    <a:lstStyle/>
                    <a:p>
                      <a:pPr marL="0" indent="0">
                        <a:buFont typeface="Arial" panose="020B0604020202020204" pitchFamily="34" charset="0"/>
                        <a:buNone/>
                      </a:pPr>
                      <a:r>
                        <a:rPr lang="en-US"/>
                        <a:t>General Assessment Administration Guidance</a:t>
                      </a:r>
                    </a:p>
                  </a:txBody>
                  <a:tcPr/>
                </a:tc>
                <a:tc>
                  <a:txBody>
                    <a:bodyPr/>
                    <a:lstStyle/>
                    <a:p>
                      <a:r>
                        <a:rPr lang="en-US"/>
                        <a:t>Pages 70-80</a:t>
                      </a:r>
                    </a:p>
                  </a:txBody>
                  <a:tcPr/>
                </a:tc>
                <a:extLst>
                  <a:ext uri="{0D108BD9-81ED-4DB2-BD59-A6C34878D82A}">
                    <a16:rowId xmlns:a16="http://schemas.microsoft.com/office/drawing/2014/main" val="3238083764"/>
                  </a:ext>
                </a:extLst>
              </a:tr>
              <a:tr h="370840">
                <a:tc>
                  <a:txBody>
                    <a:bodyPr/>
                    <a:lstStyle/>
                    <a:p>
                      <a:pPr marL="0" indent="0">
                        <a:buFont typeface="Arial" panose="020B0604020202020204" pitchFamily="34" charset="0"/>
                        <a:buNone/>
                      </a:pPr>
                      <a:r>
                        <a:rPr lang="en-US"/>
                        <a:t>Accommodations Guidelines</a:t>
                      </a:r>
                    </a:p>
                  </a:txBody>
                  <a:tcPr/>
                </a:tc>
                <a:tc>
                  <a:txBody>
                    <a:bodyPr/>
                    <a:lstStyle/>
                    <a:p>
                      <a:r>
                        <a:rPr lang="en-US"/>
                        <a:t>Pages 81-99</a:t>
                      </a:r>
                    </a:p>
                  </a:txBody>
                  <a:tcPr/>
                </a:tc>
                <a:extLst>
                  <a:ext uri="{0D108BD9-81ED-4DB2-BD59-A6C34878D82A}">
                    <a16:rowId xmlns:a16="http://schemas.microsoft.com/office/drawing/2014/main" val="3544403257"/>
                  </a:ext>
                </a:extLst>
              </a:tr>
            </a:tbl>
          </a:graphicData>
        </a:graphic>
      </p:graphicFrame>
      <p:sp>
        <p:nvSpPr>
          <p:cNvPr id="2" name="Slide Number Placeholder 1"/>
          <p:cNvSpPr>
            <a:spLocks noGrp="1"/>
          </p:cNvSpPr>
          <p:nvPr>
            <p:ph type="sldNum" sz="quarter" idx="4"/>
          </p:nvPr>
        </p:nvSpPr>
        <p:spPr/>
        <p:txBody>
          <a:bodyPr/>
          <a:lstStyle/>
          <a:p>
            <a:fld id="{B63E4CEF-BB1E-48C7-AE93-F39F6AA99AD7}" type="slidenum">
              <a:rPr lang="en-US" smtClean="0"/>
              <a:pPr/>
              <a:t>47</a:t>
            </a:fld>
            <a:endParaRPr lang="en-US"/>
          </a:p>
        </p:txBody>
      </p:sp>
      <p:sp>
        <p:nvSpPr>
          <p:cNvPr id="3" name="Date Placeholder 2">
            <a:extLst>
              <a:ext uri="{FF2B5EF4-FFF2-40B4-BE49-F238E27FC236}">
                <a16:creationId xmlns:a16="http://schemas.microsoft.com/office/drawing/2014/main" id="{A7ADEB33-6CFA-4ACE-B59E-D831526DDD70}"/>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4120402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Common Irregularities &amp; How to Avoid Them</a:t>
            </a:r>
          </a:p>
        </p:txBody>
      </p:sp>
      <p:sp>
        <p:nvSpPr>
          <p:cNvPr id="3" name="Content Placeholder 2"/>
          <p:cNvSpPr>
            <a:spLocks noGrp="1"/>
          </p:cNvSpPr>
          <p:nvPr>
            <p:ph idx="1"/>
          </p:nvPr>
        </p:nvSpPr>
        <p:spPr>
          <a:xfrm>
            <a:off x="362320" y="1905622"/>
            <a:ext cx="8781680" cy="4351338"/>
          </a:xfrm>
        </p:spPr>
        <p:txBody>
          <a:bodyPr>
            <a:normAutofit fontScale="92500" lnSpcReduction="10000"/>
          </a:bodyPr>
          <a:lstStyle/>
          <a:p>
            <a:r>
              <a:rPr lang="en-US" sz="3200"/>
              <a:t>Accommodations Error</a:t>
            </a:r>
          </a:p>
          <a:p>
            <a:pPr lvl="1"/>
            <a:r>
              <a:rPr lang="en-US" sz="2600"/>
              <a:t>Student did not receive read aloud accommodation</a:t>
            </a:r>
          </a:p>
          <a:p>
            <a:pPr lvl="1"/>
            <a:r>
              <a:rPr lang="en-US" sz="2600"/>
              <a:t>Student did not receive extended time accommodation</a:t>
            </a:r>
          </a:p>
          <a:p>
            <a:r>
              <a:rPr lang="en-US" sz="3200"/>
              <a:t>Examiner/Proctor Failure to Follow Instructions/Error</a:t>
            </a:r>
          </a:p>
          <a:p>
            <a:pPr lvl="1"/>
            <a:r>
              <a:rPr lang="en-US" sz="2600"/>
              <a:t>Examiner distributed test ticket to wrong student</a:t>
            </a:r>
          </a:p>
          <a:p>
            <a:pPr lvl="1"/>
            <a:r>
              <a:rPr lang="en-US" sz="2600"/>
              <a:t>Administered test out of order</a:t>
            </a:r>
          </a:p>
          <a:p>
            <a:r>
              <a:rPr lang="en-US" sz="3200"/>
              <a:t>Student Failure to Follow Instructions</a:t>
            </a:r>
          </a:p>
          <a:p>
            <a:pPr lvl="1"/>
            <a:r>
              <a:rPr lang="en-US" sz="2600"/>
              <a:t>Student accesses or has access to a cell phone or other electronic device, calculator, notes, study guide, etc.; </a:t>
            </a:r>
          </a:p>
          <a:p>
            <a:pPr lvl="1"/>
            <a:r>
              <a:rPr lang="en-US" sz="2600"/>
              <a:t>Student began test/another section before time </a:t>
            </a:r>
            <a:r>
              <a:rPr lang="en-US" sz="2600" i="1"/>
              <a:t>or</a:t>
            </a:r>
            <a:r>
              <a:rPr lang="en-US" sz="2600"/>
              <a:t> continued working after time was called</a:t>
            </a:r>
          </a:p>
          <a:p>
            <a:endParaRPr lang="en-US" sz="3200"/>
          </a:p>
          <a:p>
            <a:endParaRPr lang="en-US" sz="3200"/>
          </a:p>
        </p:txBody>
      </p:sp>
      <p:sp>
        <p:nvSpPr>
          <p:cNvPr id="4" name="Date Placeholder 3"/>
          <p:cNvSpPr>
            <a:spLocks noGrp="1"/>
          </p:cNvSpPr>
          <p:nvPr>
            <p:ph type="dt" sz="half" idx="2"/>
          </p:nvPr>
        </p:nvSpPr>
        <p:spPr/>
        <p:txBody>
          <a:bodyPr/>
          <a:lstStyle/>
          <a:p>
            <a:r>
              <a:rPr lang="en-US"/>
              <a:t>1/17/2019</a:t>
            </a:r>
          </a:p>
        </p:txBody>
      </p:sp>
      <p:sp>
        <p:nvSpPr>
          <p:cNvPr id="5" name="Slide Number Placeholder 4"/>
          <p:cNvSpPr>
            <a:spLocks noGrp="1"/>
          </p:cNvSpPr>
          <p:nvPr>
            <p:ph type="sldNum" sz="quarter" idx="4"/>
          </p:nvPr>
        </p:nvSpPr>
        <p:spPr/>
        <p:txBody>
          <a:bodyPr/>
          <a:lstStyle/>
          <a:p>
            <a:fld id="{B63E4CEF-BB1E-48C7-AE93-F39F6AA99AD7}" type="slidenum">
              <a:rPr lang="en-US" smtClean="0"/>
              <a:pPr/>
              <a:t>48</a:t>
            </a:fld>
            <a:endParaRPr lang="en-US"/>
          </a:p>
        </p:txBody>
      </p:sp>
    </p:spTree>
    <p:extLst>
      <p:ext uri="{BB962C8B-B14F-4D97-AF65-F5344CB8AC3E}">
        <p14:creationId xmlns:p14="http://schemas.microsoft.com/office/powerpoint/2010/main" val="30521592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a:t>Assessment Overview</a:t>
            </a:r>
          </a:p>
        </p:txBody>
      </p:sp>
      <p:sp>
        <p:nvSpPr>
          <p:cNvPr id="8" name="Text Placeholder 7">
            <a:extLst>
              <a:ext uri="{FF2B5EF4-FFF2-40B4-BE49-F238E27FC236}">
                <a16:creationId xmlns:a16="http://schemas.microsoft.com/office/drawing/2014/main" id="{B7948C94-6219-4C37-9B18-19F85AD5386E}"/>
              </a:ext>
            </a:extLst>
          </p:cNvPr>
          <p:cNvSpPr>
            <a:spLocks noGrp="1"/>
          </p:cNvSpPr>
          <p:nvPr>
            <p:ph type="body" idx="1"/>
          </p:nvPr>
        </p:nvSpPr>
        <p:spPr/>
        <p:txBody>
          <a:bodyPr/>
          <a:lstStyle/>
          <a:p>
            <a:endParaRPr lang="en-US"/>
          </a:p>
        </p:txBody>
      </p:sp>
      <p:sp>
        <p:nvSpPr>
          <p:cNvPr id="2" name="Date Placeholder 1">
            <a:extLst>
              <a:ext uri="{FF2B5EF4-FFF2-40B4-BE49-F238E27FC236}">
                <a16:creationId xmlns:a16="http://schemas.microsoft.com/office/drawing/2014/main" id="{90C6CB1D-1197-4E75-827F-D4901D2F9FE5}"/>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49</a:t>
            </a:fld>
            <a:endParaRPr lang="en-US"/>
          </a:p>
        </p:txBody>
      </p:sp>
    </p:spTree>
    <p:extLst>
      <p:ext uri="{BB962C8B-B14F-4D97-AF65-F5344CB8AC3E}">
        <p14:creationId xmlns:p14="http://schemas.microsoft.com/office/powerpoint/2010/main" val="1374070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D709-9A2F-45E2-A10A-2CA9217D2F00}"/>
              </a:ext>
            </a:extLst>
          </p:cNvPr>
          <p:cNvSpPr>
            <a:spLocks noGrp="1"/>
          </p:cNvSpPr>
          <p:nvPr>
            <p:ph type="title"/>
          </p:nvPr>
        </p:nvSpPr>
        <p:spPr/>
        <p:txBody>
          <a:bodyPr>
            <a:normAutofit fontScale="90000"/>
          </a:bodyPr>
          <a:lstStyle/>
          <a:p>
            <a:r>
              <a:rPr lang="en-US"/>
              <a:t>Test Development Activities</a:t>
            </a:r>
            <a:br>
              <a:rPr lang="en-US"/>
            </a:br>
            <a:r>
              <a:rPr lang="en-US"/>
              <a:t>District Nominations</a:t>
            </a:r>
          </a:p>
        </p:txBody>
      </p:sp>
      <p:sp>
        <p:nvSpPr>
          <p:cNvPr id="3" name="Content Placeholder 2">
            <a:extLst>
              <a:ext uri="{FF2B5EF4-FFF2-40B4-BE49-F238E27FC236}">
                <a16:creationId xmlns:a16="http://schemas.microsoft.com/office/drawing/2014/main" id="{C046EAC8-13E1-4A51-884F-D1BF28C6D1BF}"/>
              </a:ext>
            </a:extLst>
          </p:cNvPr>
          <p:cNvSpPr>
            <a:spLocks noGrp="1"/>
          </p:cNvSpPr>
          <p:nvPr>
            <p:ph idx="1"/>
          </p:nvPr>
        </p:nvSpPr>
        <p:spPr/>
        <p:txBody>
          <a:bodyPr>
            <a:normAutofit fontScale="77500" lnSpcReduction="20000"/>
          </a:bodyPr>
          <a:lstStyle/>
          <a:p>
            <a:r>
              <a:rPr lang="en-US" dirty="0"/>
              <a:t>Each year, the </a:t>
            </a:r>
            <a:r>
              <a:rPr lang="en-US" dirty="0" err="1"/>
              <a:t>GaDOE</a:t>
            </a:r>
            <a:r>
              <a:rPr lang="en-US" dirty="0"/>
              <a:t> seeks nominations of highly-qualified educators to participate in various test development activities. </a:t>
            </a:r>
          </a:p>
          <a:p>
            <a:r>
              <a:rPr lang="en-US" dirty="0"/>
              <a:t>Memos emailed/posted yesterday (January 10) for both Georgia Milestones and Georgia Alternate Assessment (GAA) 2.0</a:t>
            </a:r>
          </a:p>
          <a:p>
            <a:r>
              <a:rPr lang="en-US" dirty="0"/>
              <a:t>Deadline for nominations: February 1</a:t>
            </a:r>
          </a:p>
          <a:p>
            <a:r>
              <a:rPr lang="en-US" dirty="0">
                <a:hlinkClick r:id="rId3"/>
              </a:rPr>
              <a:t>http://www.gadoe.org/Curriculum-Instruction-and-Assessment/Assessment/Pages/Memoranda--Announcements.aspx</a:t>
            </a:r>
            <a:endParaRPr lang="en-US" dirty="0"/>
          </a:p>
          <a:p>
            <a:r>
              <a:rPr lang="en-US" dirty="0"/>
              <a:t>Georgia Milestones</a:t>
            </a:r>
          </a:p>
          <a:p>
            <a:pPr lvl="1"/>
            <a:r>
              <a:rPr lang="en-US" dirty="0" err="1"/>
              <a:t>Rangefinding</a:t>
            </a:r>
            <a:r>
              <a:rPr lang="en-US" dirty="0"/>
              <a:t>: June </a:t>
            </a:r>
          </a:p>
          <a:p>
            <a:pPr lvl="1"/>
            <a:r>
              <a:rPr lang="en-US" dirty="0"/>
              <a:t>Item &amp; Data Review: July</a:t>
            </a:r>
          </a:p>
          <a:p>
            <a:r>
              <a:rPr lang="en-US" dirty="0"/>
              <a:t>Georgia Alternate Assessment (GAA) 2.0</a:t>
            </a:r>
          </a:p>
          <a:p>
            <a:pPr lvl="1"/>
            <a:r>
              <a:rPr lang="en-US" dirty="0"/>
              <a:t>Content &amp; Bias Review: June</a:t>
            </a:r>
          </a:p>
          <a:p>
            <a:pPr lvl="1"/>
            <a:r>
              <a:rPr lang="en-US" dirty="0"/>
              <a:t>Standard Setting: July</a:t>
            </a:r>
          </a:p>
        </p:txBody>
      </p:sp>
      <p:sp>
        <p:nvSpPr>
          <p:cNvPr id="4" name="Date Placeholder 3">
            <a:extLst>
              <a:ext uri="{FF2B5EF4-FFF2-40B4-BE49-F238E27FC236}">
                <a16:creationId xmlns:a16="http://schemas.microsoft.com/office/drawing/2014/main" id="{F6E19719-ECA6-4660-A91E-3864FFD2D300}"/>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028C3E75-C309-4333-8193-134345EB422C}"/>
              </a:ext>
            </a:extLst>
          </p:cNvPr>
          <p:cNvSpPr>
            <a:spLocks noGrp="1"/>
          </p:cNvSpPr>
          <p:nvPr>
            <p:ph type="sldNum" sz="quarter" idx="4"/>
          </p:nvPr>
        </p:nvSpPr>
        <p:spPr/>
        <p:txBody>
          <a:bodyPr/>
          <a:lstStyle/>
          <a:p>
            <a:fld id="{B63E4CEF-BB1E-48C7-AE93-F39F6AA99AD7}" type="slidenum">
              <a:rPr lang="en-US" smtClean="0"/>
              <a:pPr/>
              <a:t>5</a:t>
            </a:fld>
            <a:endParaRPr lang="en-US"/>
          </a:p>
        </p:txBody>
      </p:sp>
    </p:spTree>
    <p:extLst>
      <p:ext uri="{BB962C8B-B14F-4D97-AF65-F5344CB8AC3E}">
        <p14:creationId xmlns:p14="http://schemas.microsoft.com/office/powerpoint/2010/main" val="3301422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a:t>Assessment Philosophy</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pPr marL="0" indent="0">
              <a:buNone/>
            </a:pPr>
            <a:endParaRPr lang="en-US"/>
          </a:p>
          <a:p>
            <a:pPr marL="0" indent="0">
              <a:buNone/>
            </a:pPr>
            <a:r>
              <a:rPr lang="en-US"/>
              <a:t>The primary purpose of schools is </a:t>
            </a:r>
            <a:r>
              <a:rPr lang="en-US">
                <a:solidFill>
                  <a:srgbClr val="50902D"/>
                </a:solidFill>
              </a:rPr>
              <a:t>teaching and learning</a:t>
            </a:r>
            <a:r>
              <a:rPr lang="en-US"/>
              <a:t>.</a:t>
            </a:r>
          </a:p>
          <a:p>
            <a:endParaRPr lang="en-US"/>
          </a:p>
          <a:p>
            <a:pPr marL="0" indent="0">
              <a:buNone/>
            </a:pPr>
            <a:r>
              <a:rPr lang="en-US"/>
              <a:t>Assessment and accountability play a significant role, but importantly – </a:t>
            </a:r>
            <a:r>
              <a:rPr lang="en-US">
                <a:solidFill>
                  <a:srgbClr val="50902D"/>
                </a:solidFill>
              </a:rPr>
              <a:t>that role is supporting, </a:t>
            </a:r>
            <a:r>
              <a:rPr lang="en-US" i="1">
                <a:solidFill>
                  <a:srgbClr val="50902D"/>
                </a:solidFill>
              </a:rPr>
              <a:t>with the primary focus being teaching and learning</a:t>
            </a:r>
            <a:r>
              <a:rPr lang="en-US">
                <a:solidFill>
                  <a:srgbClr val="50902D"/>
                </a:solidFill>
              </a:rPr>
              <a:t>.</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50</a:t>
            </a:fld>
            <a:endParaRPr lang="en-US"/>
          </a:p>
        </p:txBody>
      </p:sp>
      <p:sp>
        <p:nvSpPr>
          <p:cNvPr id="5" name="Date Placeholder 4">
            <a:extLst>
              <a:ext uri="{FF2B5EF4-FFF2-40B4-BE49-F238E27FC236}">
                <a16:creationId xmlns:a16="http://schemas.microsoft.com/office/drawing/2014/main" id="{3D9E380E-710F-4968-9135-91194DA9050F}"/>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6672343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79FCC-EF80-466D-BEC1-6BC4F9B3CEB0}"/>
              </a:ext>
            </a:extLst>
          </p:cNvPr>
          <p:cNvSpPr>
            <a:spLocks noGrp="1"/>
          </p:cNvSpPr>
          <p:nvPr>
            <p:ph type="title"/>
          </p:nvPr>
        </p:nvSpPr>
        <p:spPr/>
        <p:txBody>
          <a:bodyPr/>
          <a:lstStyle/>
          <a:p>
            <a:r>
              <a:rPr lang="en-US"/>
              <a:t>Overview</a:t>
            </a:r>
          </a:p>
        </p:txBody>
      </p:sp>
      <p:sp>
        <p:nvSpPr>
          <p:cNvPr id="9" name="Content Placeholder 8">
            <a:extLst>
              <a:ext uri="{FF2B5EF4-FFF2-40B4-BE49-F238E27FC236}">
                <a16:creationId xmlns:a16="http://schemas.microsoft.com/office/drawing/2014/main" id="{1ABB3E26-FDFA-4973-AA32-192B6F371C04}"/>
              </a:ext>
            </a:extLst>
          </p:cNvPr>
          <p:cNvSpPr>
            <a:spLocks noGrp="1"/>
          </p:cNvSpPr>
          <p:nvPr>
            <p:ph sz="half" idx="1"/>
          </p:nvPr>
        </p:nvSpPr>
        <p:spPr>
          <a:xfrm>
            <a:off x="228611" y="1825625"/>
            <a:ext cx="3924289" cy="4351338"/>
          </a:xfrm>
        </p:spPr>
        <p:txBody>
          <a:bodyPr/>
          <a:lstStyle/>
          <a:p>
            <a:pPr marL="0" indent="0" algn="r">
              <a:buNone/>
            </a:pPr>
            <a:r>
              <a:rPr lang="en-US" sz="2400" b="1"/>
              <a:t>Formative</a:t>
            </a:r>
          </a:p>
          <a:p>
            <a:pPr marL="0" indent="0" algn="r">
              <a:buNone/>
            </a:pPr>
            <a:endParaRPr lang="en-US" sz="2400"/>
          </a:p>
          <a:p>
            <a:pPr marL="0" indent="0" algn="r">
              <a:buNone/>
            </a:pPr>
            <a:r>
              <a:rPr lang="en-US" sz="2400"/>
              <a:t>GKIDS Readiness Check</a:t>
            </a:r>
          </a:p>
          <a:p>
            <a:pPr marL="0" indent="0" algn="r">
              <a:buNone/>
            </a:pPr>
            <a:r>
              <a:rPr lang="en-US" sz="2400"/>
              <a:t>GKIDS</a:t>
            </a:r>
          </a:p>
          <a:p>
            <a:pPr marL="0" indent="0" algn="r">
              <a:buNone/>
            </a:pPr>
            <a:r>
              <a:rPr lang="en-US" sz="2400"/>
              <a:t>Keenville</a:t>
            </a:r>
          </a:p>
          <a:p>
            <a:pPr marL="0" indent="0" algn="r">
              <a:buNone/>
            </a:pPr>
            <a:endParaRPr lang="en-US" sz="2400"/>
          </a:p>
          <a:p>
            <a:pPr marL="0" indent="0" algn="r">
              <a:buNone/>
            </a:pPr>
            <a:r>
              <a:rPr lang="en-US" sz="2400"/>
              <a:t>GOFAR</a:t>
            </a:r>
          </a:p>
          <a:p>
            <a:pPr marL="0" indent="0" algn="r">
              <a:buNone/>
            </a:pPr>
            <a:r>
              <a:rPr lang="en-US" sz="2400"/>
              <a:t>FIP</a:t>
            </a:r>
          </a:p>
        </p:txBody>
      </p:sp>
      <p:sp>
        <p:nvSpPr>
          <p:cNvPr id="10" name="Content Placeholder 9">
            <a:extLst>
              <a:ext uri="{FF2B5EF4-FFF2-40B4-BE49-F238E27FC236}">
                <a16:creationId xmlns:a16="http://schemas.microsoft.com/office/drawing/2014/main" id="{02BE8603-74A1-4523-881E-120AF1E4A8A3}"/>
              </a:ext>
            </a:extLst>
          </p:cNvPr>
          <p:cNvSpPr>
            <a:spLocks noGrp="1"/>
          </p:cNvSpPr>
          <p:nvPr>
            <p:ph sz="half" idx="2"/>
          </p:nvPr>
        </p:nvSpPr>
        <p:spPr>
          <a:xfrm>
            <a:off x="4991099" y="1825625"/>
            <a:ext cx="3924289" cy="4351338"/>
          </a:xfrm>
        </p:spPr>
        <p:txBody>
          <a:bodyPr>
            <a:normAutofit/>
          </a:bodyPr>
          <a:lstStyle/>
          <a:p>
            <a:pPr marL="0" indent="0">
              <a:buNone/>
            </a:pPr>
            <a:r>
              <a:rPr lang="en-US" sz="2400" b="1"/>
              <a:t>Summative</a:t>
            </a:r>
          </a:p>
          <a:p>
            <a:pPr marL="0" indent="0">
              <a:buNone/>
            </a:pPr>
            <a:endParaRPr lang="en-US" sz="2400"/>
          </a:p>
          <a:p>
            <a:pPr marL="0" indent="0">
              <a:buNone/>
            </a:pPr>
            <a:endParaRPr lang="en-US" sz="2400"/>
          </a:p>
          <a:p>
            <a:pPr marL="0" indent="0">
              <a:buNone/>
            </a:pPr>
            <a:r>
              <a:rPr lang="en-US" sz="2400"/>
              <a:t>ACCESS for ELLs</a:t>
            </a:r>
          </a:p>
          <a:p>
            <a:pPr marL="0" indent="0">
              <a:buNone/>
            </a:pPr>
            <a:r>
              <a:rPr lang="en-US" sz="2400"/>
              <a:t>GAA</a:t>
            </a:r>
          </a:p>
          <a:p>
            <a:pPr marL="0" indent="0">
              <a:buNone/>
            </a:pPr>
            <a:r>
              <a:rPr lang="en-US" sz="2400"/>
              <a:t>Georgia Milestones EOG/EOC</a:t>
            </a:r>
          </a:p>
          <a:p>
            <a:pPr marL="0" indent="0">
              <a:buNone/>
            </a:pPr>
            <a:endParaRPr lang="en-US" sz="2400"/>
          </a:p>
        </p:txBody>
      </p:sp>
      <p:sp>
        <p:nvSpPr>
          <p:cNvPr id="5" name="Slide Number Placeholder 4">
            <a:extLst>
              <a:ext uri="{FF2B5EF4-FFF2-40B4-BE49-F238E27FC236}">
                <a16:creationId xmlns:a16="http://schemas.microsoft.com/office/drawing/2014/main" id="{BAAB7391-7A0E-43B4-A4AC-B33CA0873721}"/>
              </a:ext>
            </a:extLst>
          </p:cNvPr>
          <p:cNvSpPr>
            <a:spLocks noGrp="1"/>
          </p:cNvSpPr>
          <p:nvPr>
            <p:ph type="sldNum" sz="quarter" idx="4"/>
          </p:nvPr>
        </p:nvSpPr>
        <p:spPr/>
        <p:txBody>
          <a:bodyPr/>
          <a:lstStyle/>
          <a:p>
            <a:fld id="{B63E4CEF-BB1E-48C7-AE93-F39F6AA99AD7}" type="slidenum">
              <a:rPr lang="en-US" smtClean="0"/>
              <a:pPr/>
              <a:t>51</a:t>
            </a:fld>
            <a:endParaRPr lang="en-US"/>
          </a:p>
        </p:txBody>
      </p:sp>
      <p:cxnSp>
        <p:nvCxnSpPr>
          <p:cNvPr id="12" name="Straight Connector 11">
            <a:extLst>
              <a:ext uri="{FF2B5EF4-FFF2-40B4-BE49-F238E27FC236}">
                <a16:creationId xmlns:a16="http://schemas.microsoft.com/office/drawing/2014/main" id="{DC23D3E2-BB33-407F-A362-7E9B24E8B59D}"/>
              </a:ext>
            </a:extLst>
          </p:cNvPr>
          <p:cNvCxnSpPr>
            <a:cxnSpLocks/>
          </p:cNvCxnSpPr>
          <p:nvPr/>
        </p:nvCxnSpPr>
        <p:spPr>
          <a:xfrm>
            <a:off x="4610100" y="2448232"/>
            <a:ext cx="0" cy="3304868"/>
          </a:xfrm>
          <a:prstGeom prst="line">
            <a:avLst/>
          </a:prstGeom>
          <a:ln w="38100">
            <a:headEnd type="oval" w="med" len="med"/>
            <a:tailEnd type="oval" w="med" len="med"/>
          </a:ln>
        </p:spPr>
        <p:style>
          <a:lnRef idx="3">
            <a:schemeClr val="accent6"/>
          </a:lnRef>
          <a:fillRef idx="0">
            <a:schemeClr val="accent6"/>
          </a:fillRef>
          <a:effectRef idx="2">
            <a:schemeClr val="accent6"/>
          </a:effectRef>
          <a:fontRef idx="minor">
            <a:schemeClr val="tx1"/>
          </a:fontRef>
        </p:style>
      </p:cxnSp>
      <p:sp>
        <p:nvSpPr>
          <p:cNvPr id="13" name="TextBox 12">
            <a:extLst>
              <a:ext uri="{FF2B5EF4-FFF2-40B4-BE49-F238E27FC236}">
                <a16:creationId xmlns:a16="http://schemas.microsoft.com/office/drawing/2014/main" id="{462D1672-49CB-4FB8-B2F4-16BFCB730696}"/>
              </a:ext>
            </a:extLst>
          </p:cNvPr>
          <p:cNvSpPr txBox="1"/>
          <p:nvPr/>
        </p:nvSpPr>
        <p:spPr>
          <a:xfrm>
            <a:off x="4457700" y="1923876"/>
            <a:ext cx="266700" cy="369332"/>
          </a:xfrm>
          <a:prstGeom prst="rect">
            <a:avLst/>
          </a:prstGeom>
          <a:noFill/>
        </p:spPr>
        <p:txBody>
          <a:bodyPr wrap="square" rtlCol="0">
            <a:spAutoFit/>
          </a:bodyPr>
          <a:lstStyle/>
          <a:p>
            <a:r>
              <a:rPr lang="en-US" b="1">
                <a:solidFill>
                  <a:srgbClr val="50902D"/>
                </a:solidFill>
              </a:rPr>
              <a:t>K</a:t>
            </a:r>
          </a:p>
        </p:txBody>
      </p:sp>
      <p:sp>
        <p:nvSpPr>
          <p:cNvPr id="14" name="TextBox 13">
            <a:extLst>
              <a:ext uri="{FF2B5EF4-FFF2-40B4-BE49-F238E27FC236}">
                <a16:creationId xmlns:a16="http://schemas.microsoft.com/office/drawing/2014/main" id="{8C09462B-8AA7-4362-8C72-25DD32EE03AB}"/>
              </a:ext>
            </a:extLst>
          </p:cNvPr>
          <p:cNvSpPr txBox="1"/>
          <p:nvPr/>
        </p:nvSpPr>
        <p:spPr>
          <a:xfrm>
            <a:off x="4334183" y="5826843"/>
            <a:ext cx="533395" cy="369332"/>
          </a:xfrm>
          <a:prstGeom prst="rect">
            <a:avLst/>
          </a:prstGeom>
          <a:noFill/>
        </p:spPr>
        <p:txBody>
          <a:bodyPr wrap="square" rtlCol="0">
            <a:spAutoFit/>
          </a:bodyPr>
          <a:lstStyle/>
          <a:p>
            <a:pPr algn="ctr"/>
            <a:r>
              <a:rPr lang="en-US" b="1">
                <a:solidFill>
                  <a:srgbClr val="50902D"/>
                </a:solidFill>
              </a:rPr>
              <a:t>12</a:t>
            </a:r>
          </a:p>
        </p:txBody>
      </p:sp>
      <p:sp>
        <p:nvSpPr>
          <p:cNvPr id="4" name="Date Placeholder 3">
            <a:extLst>
              <a:ext uri="{FF2B5EF4-FFF2-40B4-BE49-F238E27FC236}">
                <a16:creationId xmlns:a16="http://schemas.microsoft.com/office/drawing/2014/main" id="{723FAC1D-013D-44C9-86AB-4F759982C6B2}"/>
              </a:ext>
            </a:extLst>
          </p:cNvPr>
          <p:cNvSpPr>
            <a:spLocks noGrp="1"/>
          </p:cNvSpPr>
          <p:nvPr>
            <p:ph type="dt" sz="half" idx="10"/>
          </p:nvPr>
        </p:nvSpPr>
        <p:spPr/>
        <p:txBody>
          <a:bodyPr/>
          <a:lstStyle/>
          <a:p>
            <a:r>
              <a:rPr lang="en-US"/>
              <a:t>1/17/2019</a:t>
            </a:r>
          </a:p>
        </p:txBody>
      </p:sp>
    </p:spTree>
    <p:extLst>
      <p:ext uri="{BB962C8B-B14F-4D97-AF65-F5344CB8AC3E}">
        <p14:creationId xmlns:p14="http://schemas.microsoft.com/office/powerpoint/2010/main" val="1601368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61829-CD52-4A25-B95C-697DB959EFD7}"/>
              </a:ext>
            </a:extLst>
          </p:cNvPr>
          <p:cNvSpPr>
            <a:spLocks noGrp="1"/>
          </p:cNvSpPr>
          <p:nvPr>
            <p:ph type="title"/>
          </p:nvPr>
        </p:nvSpPr>
        <p:spPr/>
        <p:txBody>
          <a:bodyPr/>
          <a:lstStyle/>
          <a:p>
            <a:r>
              <a:rPr lang="en-US"/>
              <a:t>Overview</a:t>
            </a:r>
          </a:p>
        </p:txBody>
      </p:sp>
      <p:sp>
        <p:nvSpPr>
          <p:cNvPr id="5" name="Slide Number Placeholder 4">
            <a:extLst>
              <a:ext uri="{FF2B5EF4-FFF2-40B4-BE49-F238E27FC236}">
                <a16:creationId xmlns:a16="http://schemas.microsoft.com/office/drawing/2014/main" id="{72A8F9A3-F58E-44A3-997A-9A1661CF231C}"/>
              </a:ext>
            </a:extLst>
          </p:cNvPr>
          <p:cNvSpPr>
            <a:spLocks noGrp="1"/>
          </p:cNvSpPr>
          <p:nvPr>
            <p:ph type="sldNum" sz="quarter" idx="4"/>
          </p:nvPr>
        </p:nvSpPr>
        <p:spPr/>
        <p:txBody>
          <a:bodyPr/>
          <a:lstStyle/>
          <a:p>
            <a:fld id="{B63E4CEF-BB1E-48C7-AE93-F39F6AA99AD7}" type="slidenum">
              <a:rPr lang="en-US" smtClean="0"/>
              <a:pPr/>
              <a:t>52</a:t>
            </a:fld>
            <a:endParaRPr lang="en-US"/>
          </a:p>
        </p:txBody>
      </p:sp>
      <p:sp>
        <p:nvSpPr>
          <p:cNvPr id="4" name="Date Placeholder 3">
            <a:extLst>
              <a:ext uri="{FF2B5EF4-FFF2-40B4-BE49-F238E27FC236}">
                <a16:creationId xmlns:a16="http://schemas.microsoft.com/office/drawing/2014/main" id="{2268096D-4B69-4628-8B3F-A4764A9D2C5C}"/>
              </a:ext>
            </a:extLst>
          </p:cNvPr>
          <p:cNvSpPr>
            <a:spLocks noGrp="1"/>
          </p:cNvSpPr>
          <p:nvPr>
            <p:ph type="dt" sz="half" idx="2"/>
          </p:nvPr>
        </p:nvSpPr>
        <p:spPr/>
        <p:txBody>
          <a:bodyPr/>
          <a:lstStyle/>
          <a:p>
            <a:r>
              <a:rPr lang="en-US"/>
              <a:t>1/17/2019</a:t>
            </a:r>
          </a:p>
        </p:txBody>
      </p:sp>
      <p:graphicFrame>
        <p:nvGraphicFramePr>
          <p:cNvPr id="8" name="Content Placeholder 7">
            <a:extLst>
              <a:ext uri="{FF2B5EF4-FFF2-40B4-BE49-F238E27FC236}">
                <a16:creationId xmlns:a16="http://schemas.microsoft.com/office/drawing/2014/main" id="{9863D943-6DA7-4BA7-B169-ACB0EBD26D2D}"/>
              </a:ext>
            </a:extLst>
          </p:cNvPr>
          <p:cNvGraphicFramePr>
            <a:graphicFrameLocks noGrp="1"/>
          </p:cNvGraphicFramePr>
          <p:nvPr>
            <p:ph idx="1"/>
            <p:extLst>
              <p:ext uri="{D42A27DB-BD31-4B8C-83A1-F6EECF244321}">
                <p14:modId xmlns:p14="http://schemas.microsoft.com/office/powerpoint/2010/main" val="422613126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253884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FBBE5-BC1A-4FD1-A4C3-807F671DC8EA}"/>
              </a:ext>
            </a:extLst>
          </p:cNvPr>
          <p:cNvSpPr>
            <a:spLocks noGrp="1"/>
          </p:cNvSpPr>
          <p:nvPr>
            <p:ph type="title"/>
          </p:nvPr>
        </p:nvSpPr>
        <p:spPr/>
        <p:txBody>
          <a:bodyPr>
            <a:normAutofit fontScale="90000"/>
          </a:bodyPr>
          <a:lstStyle/>
          <a:p>
            <a:r>
              <a:rPr lang="en-US"/>
              <a:t>Innovative Assessment Pilot Program</a:t>
            </a:r>
          </a:p>
        </p:txBody>
      </p:sp>
      <p:sp>
        <p:nvSpPr>
          <p:cNvPr id="3" name="Content Placeholder 2">
            <a:extLst>
              <a:ext uri="{FF2B5EF4-FFF2-40B4-BE49-F238E27FC236}">
                <a16:creationId xmlns:a16="http://schemas.microsoft.com/office/drawing/2014/main" id="{562B0713-B8A1-4DDA-835E-71ADC8B628D7}"/>
              </a:ext>
            </a:extLst>
          </p:cNvPr>
          <p:cNvSpPr>
            <a:spLocks noGrp="1"/>
          </p:cNvSpPr>
          <p:nvPr>
            <p:ph idx="1"/>
          </p:nvPr>
        </p:nvSpPr>
        <p:spPr>
          <a:xfrm>
            <a:off x="628649" y="1825625"/>
            <a:ext cx="8081241" cy="4351338"/>
          </a:xfrm>
        </p:spPr>
        <p:txBody>
          <a:bodyPr>
            <a:normAutofit lnSpcReduction="10000"/>
          </a:bodyPr>
          <a:lstStyle/>
          <a:p>
            <a:r>
              <a:rPr lang="en-US"/>
              <a:t>In accordance with SB 362 which established Georgia’s innovative assessment pilot program, Georgia submitted its application for the federal Innovative Assessment Demonstration Authority (IADA) to the U.S. Department of Education (USED) in December 2018.</a:t>
            </a:r>
          </a:p>
          <a:p>
            <a:r>
              <a:rPr lang="en-US"/>
              <a:t>It is expected that USED will respond within 90 days of that submission.</a:t>
            </a:r>
          </a:p>
          <a:p>
            <a:r>
              <a:rPr lang="en-US"/>
              <a:t>The application and other information can be found on the </a:t>
            </a:r>
            <a:r>
              <a:rPr lang="en-US">
                <a:hlinkClick r:id="rId3"/>
              </a:rPr>
              <a:t>Testing/Assessment webpage</a:t>
            </a:r>
            <a:r>
              <a:rPr lang="en-US"/>
              <a:t> under the </a:t>
            </a:r>
            <a:r>
              <a:rPr lang="en-US">
                <a:hlinkClick r:id="rId4"/>
              </a:rPr>
              <a:t>Assessment Innovation and Flexibility Resources</a:t>
            </a:r>
            <a:r>
              <a:rPr lang="en-US"/>
              <a:t> link.</a:t>
            </a:r>
          </a:p>
        </p:txBody>
      </p:sp>
      <p:sp>
        <p:nvSpPr>
          <p:cNvPr id="6" name="Date Placeholder 5">
            <a:extLst>
              <a:ext uri="{FF2B5EF4-FFF2-40B4-BE49-F238E27FC236}">
                <a16:creationId xmlns:a16="http://schemas.microsoft.com/office/drawing/2014/main" id="{C3D1AC2E-2E20-418F-9BF1-581A1AF50CA8}"/>
              </a:ext>
            </a:extLst>
          </p:cNvPr>
          <p:cNvSpPr>
            <a:spLocks noGrp="1"/>
          </p:cNvSpPr>
          <p:nvPr>
            <p:ph type="dt" sz="half" idx="2"/>
          </p:nvPr>
        </p:nvSpPr>
        <p:spPr/>
        <p:txBody>
          <a:bodyPr/>
          <a:lstStyle/>
          <a:p>
            <a:r>
              <a:rPr lang="en-US"/>
              <a:t>1/17/2019</a:t>
            </a:r>
          </a:p>
        </p:txBody>
      </p:sp>
      <p:sp>
        <p:nvSpPr>
          <p:cNvPr id="8" name="Slide Number Placeholder 7">
            <a:extLst>
              <a:ext uri="{FF2B5EF4-FFF2-40B4-BE49-F238E27FC236}">
                <a16:creationId xmlns:a16="http://schemas.microsoft.com/office/drawing/2014/main" id="{DB0E7A79-66FE-4555-824A-F6910C7CACC4}"/>
              </a:ext>
            </a:extLst>
          </p:cNvPr>
          <p:cNvSpPr>
            <a:spLocks noGrp="1"/>
          </p:cNvSpPr>
          <p:nvPr>
            <p:ph type="sldNum" sz="quarter" idx="4"/>
          </p:nvPr>
        </p:nvSpPr>
        <p:spPr/>
        <p:txBody>
          <a:bodyPr/>
          <a:lstStyle/>
          <a:p>
            <a:fld id="{B63E4CEF-BB1E-48C7-AE93-F39F6AA99AD7}" type="slidenum">
              <a:rPr lang="en-US" smtClean="0"/>
              <a:pPr/>
              <a:t>53</a:t>
            </a:fld>
            <a:endParaRPr lang="en-US"/>
          </a:p>
        </p:txBody>
      </p:sp>
    </p:spTree>
    <p:extLst>
      <p:ext uri="{BB962C8B-B14F-4D97-AF65-F5344CB8AC3E}">
        <p14:creationId xmlns:p14="http://schemas.microsoft.com/office/powerpoint/2010/main" val="34851727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9F332EA2-5F36-4101-87FF-C2CCD4D23A28}"/>
              </a:ext>
            </a:extLst>
          </p:cNvPr>
          <p:cNvSpPr>
            <a:spLocks noGrp="1"/>
          </p:cNvSpPr>
          <p:nvPr>
            <p:ph type="title"/>
          </p:nvPr>
        </p:nvSpPr>
        <p:spPr/>
        <p:txBody>
          <a:bodyPr>
            <a:noAutofit/>
          </a:bodyPr>
          <a:lstStyle/>
          <a:p>
            <a:r>
              <a:rPr lang="en-US">
                <a:latin typeface="Arial Rounded MT Bold"/>
              </a:rPr>
              <a:t>ACCESS  </a:t>
            </a:r>
            <a:endParaRPr lang="en-US" altLang="en-US">
              <a:latin typeface="Arial Rounded MT Bold"/>
            </a:endParaRPr>
          </a:p>
        </p:txBody>
      </p:sp>
      <p:sp>
        <p:nvSpPr>
          <p:cNvPr id="146435" name="Content Placeholder 2">
            <a:extLst>
              <a:ext uri="{FF2B5EF4-FFF2-40B4-BE49-F238E27FC236}">
                <a16:creationId xmlns:a16="http://schemas.microsoft.com/office/drawing/2014/main" id="{ED1F1B21-6022-4DD6-A360-9A10D3F137E4}"/>
              </a:ext>
            </a:extLst>
          </p:cNvPr>
          <p:cNvSpPr>
            <a:spLocks noGrp="1"/>
          </p:cNvSpPr>
          <p:nvPr>
            <p:ph idx="1"/>
          </p:nvPr>
        </p:nvSpPr>
        <p:spPr>
          <a:xfrm>
            <a:off x="628649" y="1825625"/>
            <a:ext cx="8062769" cy="4351338"/>
          </a:xfrm>
        </p:spPr>
        <p:txBody>
          <a:bodyPr vert="horz" lIns="91440" tIns="45720" rIns="91440" bIns="45720" rtlCol="0" anchor="t">
            <a:normAutofit/>
          </a:bodyPr>
          <a:lstStyle/>
          <a:p>
            <a:pPr marL="457200" indent="-457200"/>
            <a:r>
              <a:rPr lang="en-US" b="1"/>
              <a:t>ACCESS for ELLs 2.0</a:t>
            </a:r>
            <a:r>
              <a:rPr lang="en-US"/>
              <a:t> measures the English language proficiency levels and progress of ELs </a:t>
            </a:r>
            <a:r>
              <a:rPr lang="en-US">
                <a:cs typeface="Calibri"/>
              </a:rPr>
              <a:t>in the domains of speaking, listening, reading, and writing.   </a:t>
            </a:r>
          </a:p>
          <a:p>
            <a:pPr marL="457200" indent="-457200"/>
            <a:r>
              <a:rPr lang="en-US" b="1">
                <a:cs typeface="Calibri"/>
              </a:rPr>
              <a:t>Alternate ACCESS </a:t>
            </a:r>
            <a:r>
              <a:rPr lang="en-US">
                <a:cs typeface="Calibri"/>
              </a:rPr>
              <a:t>measures how EL students with significant cognitive disabilities develop the language proficiency needed to participate in classroom instruction.</a:t>
            </a:r>
          </a:p>
          <a:p>
            <a:pPr marL="0" indent="0">
              <a:buNone/>
            </a:pPr>
            <a:endParaRPr lang="en-US">
              <a:cs typeface="Calibri"/>
            </a:endParaRPr>
          </a:p>
          <a:p>
            <a:pPr marL="0" indent="0">
              <a:lnSpc>
                <a:spcPct val="100000"/>
              </a:lnSpc>
              <a:spcBef>
                <a:spcPct val="0"/>
              </a:spcBef>
              <a:buNone/>
            </a:pPr>
            <a:endParaRPr lang="en-US" altLang="en-US" sz="2400">
              <a:cs typeface="Calibri"/>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54</a:t>
            </a:fld>
            <a:endParaRPr lang="en-US"/>
          </a:p>
        </p:txBody>
      </p:sp>
      <p:sp>
        <p:nvSpPr>
          <p:cNvPr id="3" name="Date Placeholder 2">
            <a:extLst>
              <a:ext uri="{FF2B5EF4-FFF2-40B4-BE49-F238E27FC236}">
                <a16:creationId xmlns:a16="http://schemas.microsoft.com/office/drawing/2014/main" id="{84510F51-8044-43E9-BD90-F55C6EB19116}"/>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42331678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AC64-5C93-4FB2-BD9D-662EA58D07D3}"/>
              </a:ext>
            </a:extLst>
          </p:cNvPr>
          <p:cNvSpPr>
            <a:spLocks noGrp="1"/>
          </p:cNvSpPr>
          <p:nvPr>
            <p:ph type="title"/>
          </p:nvPr>
        </p:nvSpPr>
        <p:spPr/>
        <p:txBody>
          <a:bodyPr/>
          <a:lstStyle/>
          <a:p>
            <a:r>
              <a:rPr lang="en-US" altLang="en-US">
                <a:latin typeface="Arial Rounded MT Bold"/>
              </a:rPr>
              <a:t>ACCESS </a:t>
            </a:r>
            <a:endParaRPr lang="en-US">
              <a:latin typeface="Arial Rounded MT Bold"/>
            </a:endParaRPr>
          </a:p>
        </p:txBody>
      </p:sp>
      <p:sp>
        <p:nvSpPr>
          <p:cNvPr id="7" name="Content Placeholder 6">
            <a:extLst>
              <a:ext uri="{FF2B5EF4-FFF2-40B4-BE49-F238E27FC236}">
                <a16:creationId xmlns:a16="http://schemas.microsoft.com/office/drawing/2014/main" id="{8C04016A-4C3F-42E8-8B69-489210D29A9C}"/>
              </a:ext>
            </a:extLst>
          </p:cNvPr>
          <p:cNvSpPr>
            <a:spLocks noGrp="1"/>
          </p:cNvSpPr>
          <p:nvPr>
            <p:ph idx="1"/>
          </p:nvPr>
        </p:nvSpPr>
        <p:spPr/>
        <p:txBody>
          <a:bodyPr vert="horz" lIns="91440" tIns="45720" rIns="91440" bIns="45720" rtlCol="0" anchor="t">
            <a:normAutofit/>
          </a:bodyPr>
          <a:lstStyle/>
          <a:p>
            <a:r>
              <a:rPr lang="en-US"/>
              <a:t>For Kindergarten, ACCESS for ELLs 2.0 uses a stand-alone paper-pencil kit. </a:t>
            </a:r>
          </a:p>
          <a:p>
            <a:r>
              <a:rPr lang="en-US"/>
              <a:t>Tests for students in grades 1-12 are organized in the following grade-level clusters:</a:t>
            </a:r>
          </a:p>
          <a:p>
            <a:endParaRPr lang="en-US"/>
          </a:p>
          <a:p>
            <a:endParaRPr lang="en-US"/>
          </a:p>
          <a:p>
            <a:endParaRPr lang="en-US" altLang="en-US">
              <a:cs typeface="Calibri"/>
            </a:endParaRPr>
          </a:p>
        </p:txBody>
      </p:sp>
      <p:sp>
        <p:nvSpPr>
          <p:cNvPr id="4" name="Date Placeholder 3">
            <a:extLst>
              <a:ext uri="{FF2B5EF4-FFF2-40B4-BE49-F238E27FC236}">
                <a16:creationId xmlns:a16="http://schemas.microsoft.com/office/drawing/2014/main" id="{71D3222D-866F-4457-A8E2-E7A1668F0B1F}"/>
              </a:ext>
            </a:extLst>
          </p:cNvPr>
          <p:cNvSpPr>
            <a:spLocks noGrp="1"/>
          </p:cNvSpPr>
          <p:nvPr>
            <p:ph type="dt" sz="half" idx="2"/>
          </p:nvPr>
        </p:nvSpPr>
        <p:spPr/>
        <p:txBody>
          <a:bodyPr/>
          <a:lstStyle/>
          <a:p>
            <a:r>
              <a:rPr lang="en-US"/>
              <a:t>1/17/2019</a:t>
            </a:r>
          </a:p>
        </p:txBody>
      </p:sp>
      <p:sp>
        <p:nvSpPr>
          <p:cNvPr id="3" name="Slide Number Placeholder 2"/>
          <p:cNvSpPr>
            <a:spLocks noGrp="1"/>
          </p:cNvSpPr>
          <p:nvPr>
            <p:ph type="sldNum" sz="quarter" idx="4"/>
          </p:nvPr>
        </p:nvSpPr>
        <p:spPr/>
        <p:txBody>
          <a:bodyPr/>
          <a:lstStyle/>
          <a:p>
            <a:fld id="{B63E4CEF-BB1E-48C7-AE93-F39F6AA99AD7}" type="slidenum">
              <a:rPr lang="en-US" smtClean="0"/>
              <a:pPr/>
              <a:t>55</a:t>
            </a:fld>
            <a:endParaRPr lang="en-US"/>
          </a:p>
        </p:txBody>
      </p:sp>
      <p:pic>
        <p:nvPicPr>
          <p:cNvPr id="8" name="Picture 7">
            <a:extLst>
              <a:ext uri="{FF2B5EF4-FFF2-40B4-BE49-F238E27FC236}">
                <a16:creationId xmlns:a16="http://schemas.microsoft.com/office/drawing/2014/main" id="{6EAE160A-6DBD-4517-A912-143380C0484B}"/>
              </a:ext>
            </a:extLst>
          </p:cNvPr>
          <p:cNvPicPr>
            <a:picLocks noChangeAspect="1"/>
          </p:cNvPicPr>
          <p:nvPr/>
        </p:nvPicPr>
        <p:blipFill>
          <a:blip r:embed="rId3"/>
          <a:stretch>
            <a:fillRect/>
          </a:stretch>
        </p:blipFill>
        <p:spPr>
          <a:xfrm>
            <a:off x="2071019" y="4051314"/>
            <a:ext cx="5095875" cy="990600"/>
          </a:xfrm>
          <a:prstGeom prst="rect">
            <a:avLst/>
          </a:prstGeom>
        </p:spPr>
      </p:pic>
      <p:pic>
        <p:nvPicPr>
          <p:cNvPr id="6" name="Content Placeholder 4">
            <a:extLst>
              <a:ext uri="{FF2B5EF4-FFF2-40B4-BE49-F238E27FC236}">
                <a16:creationId xmlns:a16="http://schemas.microsoft.com/office/drawing/2014/main" id="{13E47DFB-EEE2-4BF3-B894-7526B780EA20}"/>
              </a:ext>
            </a:extLst>
          </p:cNvPr>
          <p:cNvPicPr>
            <a:picLocks noChangeAspect="1"/>
          </p:cNvPicPr>
          <p:nvPr/>
        </p:nvPicPr>
        <p:blipFill>
          <a:blip r:embed="rId4"/>
          <a:stretch>
            <a:fillRect/>
          </a:stretch>
        </p:blipFill>
        <p:spPr>
          <a:xfrm>
            <a:off x="2552625" y="5279775"/>
            <a:ext cx="4629150" cy="552450"/>
          </a:xfrm>
          <a:prstGeom prst="rect">
            <a:avLst/>
          </a:prstGeom>
        </p:spPr>
      </p:pic>
    </p:spTree>
    <p:extLst>
      <p:ext uri="{BB962C8B-B14F-4D97-AF65-F5344CB8AC3E}">
        <p14:creationId xmlns:p14="http://schemas.microsoft.com/office/powerpoint/2010/main" val="1650410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783" y="325437"/>
            <a:ext cx="6316630" cy="1325563"/>
          </a:xfrm>
        </p:spPr>
        <p:txBody>
          <a:bodyPr/>
          <a:lstStyle/>
          <a:p>
            <a:r>
              <a:rPr lang="en-US" altLang="en-US">
                <a:latin typeface="Arial Rounded MT Bold"/>
              </a:rPr>
              <a:t>ACCESS </a:t>
            </a:r>
            <a:endParaRPr lang="en-US">
              <a:latin typeface="Arial Rounded MT Bold"/>
            </a:endParaRPr>
          </a:p>
        </p:txBody>
      </p:sp>
      <p:sp>
        <p:nvSpPr>
          <p:cNvPr id="113669" name="Slide Number Placeholder 4"/>
          <p:cNvSpPr>
            <a:spLocks noGrp="1"/>
          </p:cNvSpPr>
          <p:nvPr>
            <p:ph type="sldNum" sz="quarter" idx="4"/>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fld id="{335CE172-2BE1-4490-8C0E-9AA3B56722B2}" type="slidenum">
              <a:rPr lang="en-US" altLang="en-US" smtClean="0"/>
              <a:pPr/>
              <a:t>56</a:t>
            </a:fld>
            <a:endParaRPr lang="en-US" altLang="en-US"/>
          </a:p>
        </p:txBody>
      </p:sp>
      <p:graphicFrame>
        <p:nvGraphicFramePr>
          <p:cNvPr id="9" name="Table 8"/>
          <p:cNvGraphicFramePr>
            <a:graphicFrameLocks noGrp="1"/>
          </p:cNvGraphicFramePr>
          <p:nvPr>
            <p:extLst>
              <p:ext uri="{D42A27DB-BD31-4B8C-83A1-F6EECF244321}">
                <p14:modId xmlns:p14="http://schemas.microsoft.com/office/powerpoint/2010/main" val="1572455700"/>
              </p:ext>
            </p:extLst>
          </p:nvPr>
        </p:nvGraphicFramePr>
        <p:xfrm>
          <a:off x="273783" y="1727200"/>
          <a:ext cx="8489950" cy="4175760"/>
        </p:xfrm>
        <a:graphic>
          <a:graphicData uri="http://schemas.openxmlformats.org/drawingml/2006/table">
            <a:tbl>
              <a:tblPr firstRow="1" bandRow="1">
                <a:tableStyleId>{10A1B5D5-9B99-4C35-A422-299274C87663}</a:tableStyleId>
              </a:tblPr>
              <a:tblGrid>
                <a:gridCol w="2718799">
                  <a:extLst>
                    <a:ext uri="{9D8B030D-6E8A-4147-A177-3AD203B41FA5}">
                      <a16:colId xmlns:a16="http://schemas.microsoft.com/office/drawing/2014/main" val="20000"/>
                    </a:ext>
                  </a:extLst>
                </a:gridCol>
                <a:gridCol w="5771151">
                  <a:extLst>
                    <a:ext uri="{9D8B030D-6E8A-4147-A177-3AD203B41FA5}">
                      <a16:colId xmlns:a16="http://schemas.microsoft.com/office/drawing/2014/main" val="20001"/>
                    </a:ext>
                  </a:extLst>
                </a:gridCol>
              </a:tblGrid>
              <a:tr h="343377">
                <a:tc>
                  <a:txBody>
                    <a:bodyPr/>
                    <a:lstStyle/>
                    <a:p>
                      <a:pPr algn="ctr">
                        <a:spcBef>
                          <a:spcPts val="300"/>
                        </a:spcBef>
                        <a:spcAft>
                          <a:spcPts val="300"/>
                        </a:spcAft>
                      </a:pPr>
                      <a:r>
                        <a:rPr lang="en-US" sz="2200" baseline="0">
                          <a:effectLst/>
                          <a:latin typeface="+mn-lt"/>
                        </a:rPr>
                        <a:t>Dates	</a:t>
                      </a:r>
                    </a:p>
                  </a:txBody>
                  <a:tcPr anchor="ctr"/>
                </a:tc>
                <a:tc>
                  <a:txBody>
                    <a:bodyPr/>
                    <a:lstStyle/>
                    <a:p>
                      <a:pPr algn="ctr">
                        <a:spcBef>
                          <a:spcPts val="300"/>
                        </a:spcBef>
                        <a:spcAft>
                          <a:spcPts val="300"/>
                        </a:spcAft>
                      </a:pPr>
                      <a:r>
                        <a:rPr lang="en-US" sz="2200" baseline="0">
                          <a:effectLst/>
                          <a:latin typeface="+mn-lt"/>
                        </a:rPr>
                        <a:t>Testing Specifics</a:t>
                      </a:r>
                    </a:p>
                  </a:txBody>
                  <a:tcPr anchor="ctr"/>
                </a:tc>
                <a:extLst>
                  <a:ext uri="{0D108BD9-81ED-4DB2-BD59-A6C34878D82A}">
                    <a16:rowId xmlns:a16="http://schemas.microsoft.com/office/drawing/2014/main" val="10000"/>
                  </a:ext>
                </a:extLst>
              </a:tr>
              <a:tr h="512064">
                <a:tc>
                  <a:txBody>
                    <a:bodyPr/>
                    <a:lstStyle/>
                    <a:p>
                      <a:pPr>
                        <a:spcBef>
                          <a:spcPts val="300"/>
                        </a:spcBef>
                        <a:spcAft>
                          <a:spcPts val="300"/>
                        </a:spcAft>
                      </a:pPr>
                      <a:r>
                        <a:rPr lang="en-US" sz="2200">
                          <a:latin typeface="+mn-lt"/>
                        </a:rPr>
                        <a:t>10/10 – 11/28/2018</a:t>
                      </a:r>
                    </a:p>
                  </a:txBody>
                  <a:tcPr anchor="ctr"/>
                </a:tc>
                <a:tc>
                  <a:txBody>
                    <a:bodyPr/>
                    <a:lstStyle/>
                    <a:p>
                      <a:pPr>
                        <a:spcBef>
                          <a:spcPts val="300"/>
                        </a:spcBef>
                        <a:spcAft>
                          <a:spcPts val="300"/>
                        </a:spcAft>
                      </a:pPr>
                      <a:r>
                        <a:rPr lang="en-US" sz="2200">
                          <a:latin typeface="+mn-lt"/>
                        </a:rPr>
                        <a:t>Test materials ordering available in AMS (LEAs)</a:t>
                      </a:r>
                    </a:p>
                  </a:txBody>
                  <a:tcPr anchor="ctr"/>
                </a:tc>
                <a:extLst>
                  <a:ext uri="{0D108BD9-81ED-4DB2-BD59-A6C34878D82A}">
                    <a16:rowId xmlns:a16="http://schemas.microsoft.com/office/drawing/2014/main" val="10001"/>
                  </a:ext>
                </a:extLst>
              </a:tr>
              <a:tr h="0">
                <a:tc>
                  <a:txBody>
                    <a:bodyPr/>
                    <a:lstStyle/>
                    <a:p>
                      <a:pPr>
                        <a:spcBef>
                          <a:spcPts val="300"/>
                        </a:spcBef>
                        <a:spcAft>
                          <a:spcPts val="300"/>
                        </a:spcAft>
                      </a:pPr>
                      <a:r>
                        <a:rPr lang="en-US" sz="2200">
                          <a:latin typeface="+mn-lt"/>
                        </a:rPr>
                        <a:t>10/10 – 11/28/2018</a:t>
                      </a:r>
                    </a:p>
                  </a:txBody>
                  <a:tcPr anchor="ctr"/>
                </a:tc>
                <a:tc>
                  <a:txBody>
                    <a:bodyPr/>
                    <a:lstStyle/>
                    <a:p>
                      <a:pPr>
                        <a:spcBef>
                          <a:spcPts val="300"/>
                        </a:spcBef>
                        <a:spcAft>
                          <a:spcPts val="300"/>
                        </a:spcAft>
                      </a:pPr>
                      <a:r>
                        <a:rPr lang="en-US" sz="2200">
                          <a:latin typeface="+mn-lt"/>
                        </a:rPr>
                        <a:t>LEAs load Pre-ID file into AMS</a:t>
                      </a:r>
                    </a:p>
                  </a:txBody>
                  <a:tcPr anchor="ctr"/>
                </a:tc>
                <a:extLst>
                  <a:ext uri="{0D108BD9-81ED-4DB2-BD59-A6C34878D82A}">
                    <a16:rowId xmlns:a16="http://schemas.microsoft.com/office/drawing/2014/main" val="10002"/>
                  </a:ext>
                </a:extLst>
              </a:tr>
              <a:tr h="512064">
                <a:tc>
                  <a:txBody>
                    <a:bodyPr/>
                    <a:lstStyle/>
                    <a:p>
                      <a:pPr>
                        <a:spcBef>
                          <a:spcPts val="300"/>
                        </a:spcBef>
                        <a:spcAft>
                          <a:spcPts val="300"/>
                        </a:spcAft>
                      </a:pPr>
                      <a:r>
                        <a:rPr lang="en-US" sz="2200">
                          <a:latin typeface="+mn-lt"/>
                        </a:rPr>
                        <a:t>12/6/2018 – 3/8/2019</a:t>
                      </a:r>
                    </a:p>
                  </a:txBody>
                  <a:tcPr anchor="ctr"/>
                </a:tc>
                <a:tc>
                  <a:txBody>
                    <a:bodyPr/>
                    <a:lstStyle/>
                    <a:p>
                      <a:pPr>
                        <a:spcBef>
                          <a:spcPts val="300"/>
                        </a:spcBef>
                        <a:spcAft>
                          <a:spcPts val="300"/>
                        </a:spcAft>
                      </a:pPr>
                      <a:r>
                        <a:rPr lang="en-US" sz="2200">
                          <a:latin typeface="+mn-lt"/>
                        </a:rPr>
                        <a:t>WIDA AMS test setup available</a:t>
                      </a:r>
                    </a:p>
                  </a:txBody>
                  <a:tcPr anchor="ctr"/>
                </a:tc>
                <a:extLst>
                  <a:ext uri="{0D108BD9-81ED-4DB2-BD59-A6C34878D82A}">
                    <a16:rowId xmlns:a16="http://schemas.microsoft.com/office/drawing/2014/main" val="10003"/>
                  </a:ext>
                </a:extLst>
              </a:tr>
              <a:tr h="512064">
                <a:tc>
                  <a:txBody>
                    <a:bodyPr/>
                    <a:lstStyle/>
                    <a:p>
                      <a:pPr marL="0" indent="0">
                        <a:spcBef>
                          <a:spcPts val="300"/>
                        </a:spcBef>
                        <a:spcAft>
                          <a:spcPts val="300"/>
                        </a:spcAft>
                        <a:buNone/>
                      </a:pPr>
                      <a:r>
                        <a:rPr lang="en-US" altLang="en-US" sz="2200">
                          <a:latin typeface="+mn-lt"/>
                        </a:rPr>
                        <a:t>1/7/2019	</a:t>
                      </a:r>
                    </a:p>
                  </a:txBody>
                  <a:tcPr anchor="ctr"/>
                </a:tc>
                <a:tc>
                  <a:txBody>
                    <a:bodyPr/>
                    <a:lstStyle/>
                    <a:p>
                      <a:pPr marL="0" indent="0">
                        <a:spcBef>
                          <a:spcPts val="300"/>
                        </a:spcBef>
                        <a:spcAft>
                          <a:spcPts val="300"/>
                        </a:spcAft>
                        <a:buNone/>
                      </a:pPr>
                      <a:r>
                        <a:rPr lang="en-US" altLang="en-US" sz="2200">
                          <a:latin typeface="+mn-lt"/>
                        </a:rPr>
                        <a:t>Districts receive test materials</a:t>
                      </a:r>
                    </a:p>
                  </a:txBody>
                  <a:tcPr anchor="ctr"/>
                </a:tc>
                <a:extLst>
                  <a:ext uri="{0D108BD9-81ED-4DB2-BD59-A6C34878D82A}">
                    <a16:rowId xmlns:a16="http://schemas.microsoft.com/office/drawing/2014/main" val="10004"/>
                  </a:ext>
                </a:extLst>
              </a:tr>
              <a:tr h="512064">
                <a:tc>
                  <a:txBody>
                    <a:bodyPr/>
                    <a:lstStyle/>
                    <a:p>
                      <a:pPr marL="0" indent="0">
                        <a:spcBef>
                          <a:spcPts val="300"/>
                        </a:spcBef>
                        <a:spcAft>
                          <a:spcPts val="300"/>
                        </a:spcAft>
                        <a:buNone/>
                      </a:pPr>
                      <a:r>
                        <a:rPr lang="en-US" altLang="en-US" sz="2400" b="1">
                          <a:latin typeface="+mn-lt"/>
                        </a:rPr>
                        <a:t>1/16 </a:t>
                      </a:r>
                      <a:r>
                        <a:rPr lang="en-US" sz="2400">
                          <a:latin typeface="+mn-lt"/>
                        </a:rPr>
                        <a:t>–</a:t>
                      </a:r>
                      <a:r>
                        <a:rPr lang="en-US" altLang="en-US" sz="2400" b="1">
                          <a:latin typeface="+mn-lt"/>
                        </a:rPr>
                        <a:t> 3/8/2019</a:t>
                      </a:r>
                    </a:p>
                  </a:txBody>
                  <a:tcPr anchor="ctr"/>
                </a:tc>
                <a:tc>
                  <a:txBody>
                    <a:bodyPr/>
                    <a:lstStyle/>
                    <a:p>
                      <a:pPr marL="0" indent="0">
                        <a:spcBef>
                          <a:spcPts val="300"/>
                        </a:spcBef>
                        <a:spcAft>
                          <a:spcPts val="300"/>
                        </a:spcAft>
                        <a:buNone/>
                      </a:pPr>
                      <a:r>
                        <a:rPr lang="en-US" altLang="en-US" sz="2400" b="1">
                          <a:latin typeface="+mn-lt"/>
                        </a:rPr>
                        <a:t>Test Window</a:t>
                      </a:r>
                    </a:p>
                  </a:txBody>
                  <a:tcPr anchor="ctr"/>
                </a:tc>
                <a:extLst>
                  <a:ext uri="{0D108BD9-81ED-4DB2-BD59-A6C34878D82A}">
                    <a16:rowId xmlns:a16="http://schemas.microsoft.com/office/drawing/2014/main" val="10005"/>
                  </a:ext>
                </a:extLst>
              </a:tr>
              <a:tr h="512064">
                <a:tc>
                  <a:txBody>
                    <a:bodyPr/>
                    <a:lstStyle/>
                    <a:p>
                      <a:pPr marL="0" indent="0">
                        <a:spcBef>
                          <a:spcPts val="300"/>
                        </a:spcBef>
                        <a:spcAft>
                          <a:spcPts val="300"/>
                        </a:spcAft>
                        <a:buNone/>
                      </a:pPr>
                      <a:r>
                        <a:rPr lang="en-US" altLang="en-US" sz="2200">
                          <a:latin typeface="+mn-lt"/>
                        </a:rPr>
                        <a:t>1/7 </a:t>
                      </a:r>
                      <a:r>
                        <a:rPr lang="en-US" sz="2200">
                          <a:latin typeface="+mn-lt"/>
                        </a:rPr>
                        <a:t>–</a:t>
                      </a:r>
                      <a:r>
                        <a:rPr lang="en-US" altLang="en-US" sz="2200">
                          <a:latin typeface="+mn-lt"/>
                        </a:rPr>
                        <a:t> 3/1/2019</a:t>
                      </a:r>
                    </a:p>
                  </a:txBody>
                  <a:tcPr anchor="ctr"/>
                </a:tc>
                <a:tc>
                  <a:txBody>
                    <a:bodyPr/>
                    <a:lstStyle/>
                    <a:p>
                      <a:pPr marL="0" indent="0">
                        <a:spcBef>
                          <a:spcPts val="300"/>
                        </a:spcBef>
                        <a:spcAft>
                          <a:spcPts val="300"/>
                        </a:spcAft>
                        <a:buNone/>
                      </a:pPr>
                      <a:r>
                        <a:rPr lang="en-US" altLang="en-US" sz="2200">
                          <a:latin typeface="+mn-lt"/>
                        </a:rPr>
                        <a:t>Additional test materials ordering window in AMS</a:t>
                      </a:r>
                    </a:p>
                  </a:txBody>
                  <a:tcPr anchor="ctr"/>
                </a:tc>
                <a:extLst>
                  <a:ext uri="{0D108BD9-81ED-4DB2-BD59-A6C34878D82A}">
                    <a16:rowId xmlns:a16="http://schemas.microsoft.com/office/drawing/2014/main" val="10006"/>
                  </a:ext>
                </a:extLst>
              </a:tr>
              <a:tr h="512064">
                <a:tc>
                  <a:txBody>
                    <a:bodyPr/>
                    <a:lstStyle/>
                    <a:p>
                      <a:pPr marL="0" indent="0">
                        <a:spcBef>
                          <a:spcPts val="300"/>
                        </a:spcBef>
                        <a:spcAft>
                          <a:spcPts val="300"/>
                        </a:spcAft>
                        <a:buNone/>
                      </a:pPr>
                      <a:r>
                        <a:rPr lang="en-US" altLang="en-US" sz="2200">
                          <a:latin typeface="+mn-lt"/>
                        </a:rPr>
                        <a:t>3/15/2019</a:t>
                      </a:r>
                    </a:p>
                  </a:txBody>
                  <a:tcPr anchor="ctr"/>
                </a:tc>
                <a:tc>
                  <a:txBody>
                    <a:bodyPr/>
                    <a:lstStyle/>
                    <a:p>
                      <a:pPr marL="0" indent="0">
                        <a:spcBef>
                          <a:spcPts val="300"/>
                        </a:spcBef>
                        <a:spcAft>
                          <a:spcPts val="300"/>
                        </a:spcAft>
                        <a:buNone/>
                      </a:pPr>
                      <a:r>
                        <a:rPr lang="en-US" altLang="en-US" sz="2200">
                          <a:latin typeface="+mn-lt"/>
                        </a:rPr>
                        <a:t>Deadline for shipping test materials to DRC</a:t>
                      </a:r>
                    </a:p>
                  </a:txBody>
                  <a:tcPr anchor="ctr"/>
                </a:tc>
                <a:extLst>
                  <a:ext uri="{0D108BD9-81ED-4DB2-BD59-A6C34878D82A}">
                    <a16:rowId xmlns:a16="http://schemas.microsoft.com/office/drawing/2014/main" val="10007"/>
                  </a:ext>
                </a:extLst>
              </a:tr>
            </a:tbl>
          </a:graphicData>
        </a:graphic>
      </p:graphicFrame>
      <p:sp>
        <p:nvSpPr>
          <p:cNvPr id="3" name="Date Placeholder 2">
            <a:extLst>
              <a:ext uri="{FF2B5EF4-FFF2-40B4-BE49-F238E27FC236}">
                <a16:creationId xmlns:a16="http://schemas.microsoft.com/office/drawing/2014/main" id="{970A3E28-65BC-4E14-9491-F59B084DB4B9}"/>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467568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C39CB-3FA9-428C-93F4-D0394AFCC084}"/>
              </a:ext>
            </a:extLst>
          </p:cNvPr>
          <p:cNvSpPr>
            <a:spLocks noGrp="1"/>
          </p:cNvSpPr>
          <p:nvPr>
            <p:ph type="title"/>
          </p:nvPr>
        </p:nvSpPr>
        <p:spPr/>
        <p:txBody>
          <a:bodyPr/>
          <a:lstStyle/>
          <a:p>
            <a:r>
              <a:rPr lang="en-US">
                <a:latin typeface="Arial Rounded MT Bold"/>
              </a:rPr>
              <a:t>ACCESS Resources</a:t>
            </a:r>
            <a:endParaRPr lang="en-US"/>
          </a:p>
        </p:txBody>
      </p:sp>
      <p:sp>
        <p:nvSpPr>
          <p:cNvPr id="3" name="Date Placeholder 2">
            <a:extLst>
              <a:ext uri="{FF2B5EF4-FFF2-40B4-BE49-F238E27FC236}">
                <a16:creationId xmlns:a16="http://schemas.microsoft.com/office/drawing/2014/main" id="{DBE4565E-1C06-4F7F-9FBC-E0AD14448431}"/>
              </a:ext>
            </a:extLst>
          </p:cNvPr>
          <p:cNvSpPr>
            <a:spLocks noGrp="1"/>
          </p:cNvSpPr>
          <p:nvPr>
            <p:ph type="dt" sz="half" idx="2"/>
          </p:nvPr>
        </p:nvSpPr>
        <p:spPr/>
        <p:txBody>
          <a:bodyPr/>
          <a:lstStyle/>
          <a:p>
            <a:r>
              <a:rPr lang="en-US"/>
              <a:t>1/17/2019</a:t>
            </a:r>
          </a:p>
        </p:txBody>
      </p:sp>
      <p:sp>
        <p:nvSpPr>
          <p:cNvPr id="4" name="Slide Number Placeholder 3">
            <a:extLst>
              <a:ext uri="{FF2B5EF4-FFF2-40B4-BE49-F238E27FC236}">
                <a16:creationId xmlns:a16="http://schemas.microsoft.com/office/drawing/2014/main" id="{1453DEE3-CD0E-48CC-A9BA-38B1863B4905}"/>
              </a:ext>
            </a:extLst>
          </p:cNvPr>
          <p:cNvSpPr>
            <a:spLocks noGrp="1"/>
          </p:cNvSpPr>
          <p:nvPr>
            <p:ph type="sldNum" sz="quarter" idx="4"/>
          </p:nvPr>
        </p:nvSpPr>
        <p:spPr/>
        <p:txBody>
          <a:bodyPr/>
          <a:lstStyle/>
          <a:p>
            <a:fld id="{B63E4CEF-BB1E-48C7-AE93-F39F6AA99AD7}" type="slidenum">
              <a:rPr lang="en-US" smtClean="0"/>
              <a:pPr/>
              <a:t>57</a:t>
            </a:fld>
            <a:endParaRPr lang="en-US"/>
          </a:p>
        </p:txBody>
      </p:sp>
      <p:graphicFrame>
        <p:nvGraphicFramePr>
          <p:cNvPr id="22" name="Diagram 22">
            <a:extLst>
              <a:ext uri="{FF2B5EF4-FFF2-40B4-BE49-F238E27FC236}">
                <a16:creationId xmlns:a16="http://schemas.microsoft.com/office/drawing/2014/main" id="{22918554-2C16-48BD-8158-84639CF2606D}"/>
              </a:ext>
            </a:extLst>
          </p:cNvPr>
          <p:cNvGraphicFramePr/>
          <p:nvPr>
            <p:extLst>
              <p:ext uri="{D42A27DB-BD31-4B8C-83A1-F6EECF244321}">
                <p14:modId xmlns:p14="http://schemas.microsoft.com/office/powerpoint/2010/main" val="2952055311"/>
              </p:ext>
            </p:extLst>
          </p:nvPr>
        </p:nvGraphicFramePr>
        <p:xfrm>
          <a:off x="2286000" y="1600200"/>
          <a:ext cx="4572000" cy="3657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3434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a:t>Georgia Alternate Assessment (GAA) 2.0</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vert="horz" lIns="91440" tIns="45720" rIns="91440" bIns="45720" rtlCol="0" anchor="t">
            <a:normAutofit/>
          </a:bodyPr>
          <a:lstStyle/>
          <a:p>
            <a:pPr>
              <a:lnSpc>
                <a:spcPct val="100000"/>
              </a:lnSpc>
            </a:pPr>
            <a:r>
              <a:rPr lang="en-US"/>
              <a:t>The purpose of the GAA 2.0 is to ensure that students with significant cognitive disabilities are:</a:t>
            </a:r>
          </a:p>
          <a:p>
            <a:pPr lvl="1">
              <a:lnSpc>
                <a:spcPct val="100000"/>
              </a:lnSpc>
            </a:pPr>
            <a:r>
              <a:rPr lang="en-US"/>
              <a:t>provided access to the state-mandated content standards.</a:t>
            </a:r>
            <a:endParaRPr lang="en-US">
              <a:cs typeface="Calibri"/>
            </a:endParaRPr>
          </a:p>
          <a:p>
            <a:pPr lvl="1">
              <a:lnSpc>
                <a:spcPct val="100000"/>
              </a:lnSpc>
            </a:pPr>
            <a:r>
              <a:rPr lang="en-US">
                <a:cs typeface="Calibri"/>
              </a:rPr>
              <a:t>given an opportunity to show what they know and can do.</a:t>
            </a:r>
          </a:p>
          <a:p>
            <a:pPr>
              <a:lnSpc>
                <a:spcPct val="100000"/>
              </a:lnSpc>
            </a:pPr>
            <a:r>
              <a:rPr lang="en-US">
                <a:cs typeface="Calibri"/>
              </a:rPr>
              <a:t>Only students meeting GAA 2.0 Eligibility Criteria may participate in the assessment.</a:t>
            </a:r>
          </a:p>
          <a:p>
            <a:pPr lvl="1">
              <a:lnSpc>
                <a:spcPct val="100000"/>
              </a:lnSpc>
            </a:pPr>
            <a:r>
              <a:rPr lang="en-US">
                <a:cs typeface="Calibri"/>
                <a:hlinkClick r:id="rId3"/>
              </a:rPr>
              <a:t>http://www.gadoe.org/Curriculum-Instruction-and-Assessment/Assessment/Pages/GAA_2.aspx</a:t>
            </a:r>
            <a:r>
              <a:rPr lang="en-US">
                <a:cs typeface="Calibri"/>
              </a:rPr>
              <a:t> </a:t>
            </a:r>
          </a:p>
        </p:txBody>
      </p:sp>
      <p:sp>
        <p:nvSpPr>
          <p:cNvPr id="4" name="Slide Number Placeholder 3"/>
          <p:cNvSpPr>
            <a:spLocks noGrp="1"/>
          </p:cNvSpPr>
          <p:nvPr>
            <p:ph type="sldNum" sz="quarter" idx="4"/>
          </p:nvPr>
        </p:nvSpPr>
        <p:spPr/>
        <p:txBody>
          <a:bodyPr/>
          <a:lstStyle/>
          <a:p>
            <a:fld id="{B63E4CEF-BB1E-48C7-AE93-F39F6AA99AD7}" type="slidenum">
              <a:rPr lang="en-US" smtClean="0"/>
              <a:pPr/>
              <a:t>58</a:t>
            </a:fld>
            <a:endParaRPr lang="en-US"/>
          </a:p>
        </p:txBody>
      </p:sp>
      <p:sp>
        <p:nvSpPr>
          <p:cNvPr id="5" name="Date Placeholder 4">
            <a:extLst>
              <a:ext uri="{FF2B5EF4-FFF2-40B4-BE49-F238E27FC236}">
                <a16:creationId xmlns:a16="http://schemas.microsoft.com/office/drawing/2014/main" id="{7E39D81B-9B6D-4467-8BBA-8D3BD0CAFE14}"/>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394502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A9DF2-F0FD-4F22-A880-B4A6839BA9FB}"/>
              </a:ext>
            </a:extLst>
          </p:cNvPr>
          <p:cNvSpPr>
            <a:spLocks noGrp="1"/>
          </p:cNvSpPr>
          <p:nvPr>
            <p:ph type="title"/>
          </p:nvPr>
        </p:nvSpPr>
        <p:spPr/>
        <p:txBody>
          <a:bodyPr/>
          <a:lstStyle/>
          <a:p>
            <a:r>
              <a:rPr lang="en-US"/>
              <a:t>Georgia Alternate Assessment (GAA) 2.0</a:t>
            </a:r>
          </a:p>
        </p:txBody>
      </p:sp>
      <p:sp>
        <p:nvSpPr>
          <p:cNvPr id="3" name="Content Placeholder 2">
            <a:extLst>
              <a:ext uri="{FF2B5EF4-FFF2-40B4-BE49-F238E27FC236}">
                <a16:creationId xmlns:a16="http://schemas.microsoft.com/office/drawing/2014/main" id="{97F3F421-8E6B-42C3-8C63-4015AC04E1FF}"/>
              </a:ext>
            </a:extLst>
          </p:cNvPr>
          <p:cNvSpPr>
            <a:spLocks noGrp="1"/>
          </p:cNvSpPr>
          <p:nvPr>
            <p:ph idx="1"/>
          </p:nvPr>
        </p:nvSpPr>
        <p:spPr/>
        <p:txBody>
          <a:bodyPr vert="horz" lIns="91440" tIns="45720" rIns="91440" bIns="45720" rtlCol="0" anchor="t">
            <a:normAutofit/>
          </a:bodyPr>
          <a:lstStyle/>
          <a:p>
            <a:pPr marL="0" indent="0">
              <a:buNone/>
            </a:pPr>
            <a:r>
              <a:rPr lang="en-US" sz="2400" b="1"/>
              <a:t>Test Design </a:t>
            </a:r>
          </a:p>
          <a:p>
            <a:r>
              <a:rPr lang="en-US" sz="2400"/>
              <a:t>A standardized, scripted assessment</a:t>
            </a:r>
            <a:endParaRPr lang="en-US" sz="2400">
              <a:cs typeface="Calibri"/>
            </a:endParaRPr>
          </a:p>
          <a:p>
            <a:r>
              <a:rPr lang="en-US" sz="2400"/>
              <a:t>Measures student achievement aligned with access points in English language arts, mathematics, science, and social studies</a:t>
            </a:r>
            <a:endParaRPr lang="en-US" sz="2400">
              <a:cs typeface="Calibri"/>
            </a:endParaRPr>
          </a:p>
          <a:p>
            <a:r>
              <a:rPr lang="en-US" sz="2400"/>
              <a:t>Gives students differing levels of complexity and support </a:t>
            </a:r>
          </a:p>
          <a:p>
            <a:r>
              <a:rPr lang="en-US" sz="2400"/>
              <a:t>Informs classroom instruction by providing information related to individual student’s areas of strength and improvement </a:t>
            </a:r>
            <a:endParaRPr lang="en-US" sz="2400">
              <a:cs typeface="Calibri"/>
            </a:endParaRPr>
          </a:p>
        </p:txBody>
      </p:sp>
      <p:sp>
        <p:nvSpPr>
          <p:cNvPr id="4" name="Slide Number Placeholder 3">
            <a:extLst>
              <a:ext uri="{FF2B5EF4-FFF2-40B4-BE49-F238E27FC236}">
                <a16:creationId xmlns:a16="http://schemas.microsoft.com/office/drawing/2014/main" id="{90BC270D-0FAE-449C-9001-D8C092D260CB}"/>
              </a:ext>
            </a:extLst>
          </p:cNvPr>
          <p:cNvSpPr>
            <a:spLocks noGrp="1"/>
          </p:cNvSpPr>
          <p:nvPr>
            <p:ph type="sldNum" sz="quarter" idx="4"/>
          </p:nvPr>
        </p:nvSpPr>
        <p:spPr/>
        <p:txBody>
          <a:bodyPr/>
          <a:lstStyle/>
          <a:p>
            <a:fld id="{B63E4CEF-BB1E-48C7-AE93-F39F6AA99AD7}" type="slidenum">
              <a:rPr lang="en-US" smtClean="0"/>
              <a:pPr/>
              <a:t>59</a:t>
            </a:fld>
            <a:endParaRPr lang="en-US"/>
          </a:p>
        </p:txBody>
      </p:sp>
      <p:sp>
        <p:nvSpPr>
          <p:cNvPr id="5" name="Date Placeholder 4">
            <a:extLst>
              <a:ext uri="{FF2B5EF4-FFF2-40B4-BE49-F238E27FC236}">
                <a16:creationId xmlns:a16="http://schemas.microsoft.com/office/drawing/2014/main" id="{3DE68C8A-AFC3-43E9-BC6C-FA4A048B7931}"/>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690203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a:xfrm>
            <a:off x="603983" y="543028"/>
            <a:ext cx="6316630" cy="1325563"/>
          </a:xfrm>
        </p:spPr>
        <p:txBody>
          <a:bodyPr>
            <a:normAutofit/>
          </a:bodyPr>
          <a:lstStyle/>
          <a:p>
            <a:r>
              <a:rPr lang="en-US" dirty="0"/>
              <a:t>Georgia Milestones</a:t>
            </a:r>
            <a:br>
              <a:rPr lang="en-US" dirty="0"/>
            </a:br>
            <a:r>
              <a:rPr lang="en-US" sz="3200" dirty="0">
                <a:solidFill>
                  <a:srgbClr val="FF9900"/>
                </a:solidFill>
              </a:rPr>
              <a:t>Test Development Process</a:t>
            </a:r>
          </a:p>
        </p:txBody>
      </p:sp>
      <p:sp>
        <p:nvSpPr>
          <p:cNvPr id="2" name="Date Placeholder 1">
            <a:extLst>
              <a:ext uri="{FF2B5EF4-FFF2-40B4-BE49-F238E27FC236}">
                <a16:creationId xmlns:a16="http://schemas.microsoft.com/office/drawing/2014/main" id="{8DD652AA-8042-477B-B4BE-BF46D8E06E2C}"/>
              </a:ext>
            </a:extLst>
          </p:cNvPr>
          <p:cNvSpPr>
            <a:spLocks noGrp="1"/>
          </p:cNvSpPr>
          <p:nvPr>
            <p:ph type="dt" sz="half" idx="2"/>
          </p:nvPr>
        </p:nvSpPr>
        <p:spPr/>
        <p:txBody>
          <a:bodyPr/>
          <a:lstStyle/>
          <a:p>
            <a:r>
              <a:rPr lang="en-US"/>
              <a:t>1/17/2019</a:t>
            </a:r>
          </a:p>
        </p:txBody>
      </p:sp>
      <p:sp>
        <p:nvSpPr>
          <p:cNvPr id="4" name="Slide Number Placeholder 3">
            <a:extLst>
              <a:ext uri="{FF2B5EF4-FFF2-40B4-BE49-F238E27FC236}">
                <a16:creationId xmlns:a16="http://schemas.microsoft.com/office/drawing/2014/main" id="{366EA8E7-DF2B-4938-826B-EFD1A7D68270}"/>
              </a:ext>
            </a:extLst>
          </p:cNvPr>
          <p:cNvSpPr>
            <a:spLocks noGrp="1"/>
          </p:cNvSpPr>
          <p:nvPr>
            <p:ph type="sldNum" sz="quarter" idx="4"/>
          </p:nvPr>
        </p:nvSpPr>
        <p:spPr/>
        <p:txBody>
          <a:bodyPr/>
          <a:lstStyle/>
          <a:p>
            <a:fld id="{B63E4CEF-BB1E-48C7-AE93-F39F6AA99AD7}" type="slidenum">
              <a:rPr lang="en-US" smtClean="0"/>
              <a:pPr/>
              <a:t>6</a:t>
            </a:fld>
            <a:endParaRPr lang="en-US"/>
          </a:p>
        </p:txBody>
      </p:sp>
      <p:sp>
        <p:nvSpPr>
          <p:cNvPr id="9" name="Text Box 4">
            <a:extLst>
              <a:ext uri="{FF2B5EF4-FFF2-40B4-BE49-F238E27FC236}">
                <a16:creationId xmlns:a16="http://schemas.microsoft.com/office/drawing/2014/main" id="{9BACE625-86A0-4BD6-9254-91DBB49C65D1}"/>
              </a:ext>
            </a:extLst>
          </p:cNvPr>
          <p:cNvSpPr txBox="1">
            <a:spLocks noChangeArrowheads="1"/>
          </p:cNvSpPr>
          <p:nvPr/>
        </p:nvSpPr>
        <p:spPr bwMode="auto">
          <a:xfrm>
            <a:off x="678236" y="2322103"/>
            <a:ext cx="1360487" cy="1119188"/>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82039" tIns="41020" rIns="82039" bIns="41020" anchor="ctr" anchorCtr="1"/>
          <a:lstStyle>
            <a:lvl1pPr defTabSz="820738" eaLnBrk="0" hangingPunct="0">
              <a:defRPr>
                <a:solidFill>
                  <a:schemeClr val="tx1"/>
                </a:solidFill>
                <a:latin typeface="Arial" pitchFamily="34" charset="0"/>
              </a:defRPr>
            </a:lvl1pPr>
            <a:lvl2pPr marL="742950" indent="-285750" defTabSz="820738" eaLnBrk="0" hangingPunct="0">
              <a:defRPr>
                <a:solidFill>
                  <a:schemeClr val="tx1"/>
                </a:solidFill>
                <a:latin typeface="Arial" pitchFamily="34" charset="0"/>
              </a:defRPr>
            </a:lvl2pPr>
            <a:lvl3pPr marL="1143000" indent="-228600" defTabSz="820738" eaLnBrk="0" hangingPunct="0">
              <a:defRPr>
                <a:solidFill>
                  <a:schemeClr val="tx1"/>
                </a:solidFill>
                <a:latin typeface="Arial" pitchFamily="34" charset="0"/>
              </a:defRPr>
            </a:lvl3pPr>
            <a:lvl4pPr marL="1600200" indent="-228600" defTabSz="820738" eaLnBrk="0" hangingPunct="0">
              <a:defRPr>
                <a:solidFill>
                  <a:schemeClr val="tx1"/>
                </a:solidFill>
                <a:latin typeface="Arial" pitchFamily="34" charset="0"/>
              </a:defRPr>
            </a:lvl4pPr>
            <a:lvl5pPr marL="2057400" indent="-228600" defTabSz="820738" eaLnBrk="0" hangingPunct="0">
              <a:defRPr>
                <a:solidFill>
                  <a:schemeClr val="tx1"/>
                </a:solidFill>
                <a:latin typeface="Arial" pitchFamily="34" charset="0"/>
              </a:defRPr>
            </a:lvl5pPr>
            <a:lvl6pPr marL="2514600" indent="-228600" defTabSz="820738" eaLnBrk="0" fontAlgn="base" hangingPunct="0">
              <a:spcBef>
                <a:spcPct val="0"/>
              </a:spcBef>
              <a:spcAft>
                <a:spcPct val="0"/>
              </a:spcAft>
              <a:defRPr>
                <a:solidFill>
                  <a:schemeClr val="tx1"/>
                </a:solidFill>
                <a:latin typeface="Arial" pitchFamily="34" charset="0"/>
              </a:defRPr>
            </a:lvl6pPr>
            <a:lvl7pPr marL="2971800" indent="-228600" defTabSz="820738" eaLnBrk="0" fontAlgn="base" hangingPunct="0">
              <a:spcBef>
                <a:spcPct val="0"/>
              </a:spcBef>
              <a:spcAft>
                <a:spcPct val="0"/>
              </a:spcAft>
              <a:defRPr>
                <a:solidFill>
                  <a:schemeClr val="tx1"/>
                </a:solidFill>
                <a:latin typeface="Arial" pitchFamily="34" charset="0"/>
              </a:defRPr>
            </a:lvl7pPr>
            <a:lvl8pPr marL="3429000" indent="-228600" defTabSz="820738" eaLnBrk="0" fontAlgn="base" hangingPunct="0">
              <a:spcBef>
                <a:spcPct val="0"/>
              </a:spcBef>
              <a:spcAft>
                <a:spcPct val="0"/>
              </a:spcAft>
              <a:defRPr>
                <a:solidFill>
                  <a:schemeClr val="tx1"/>
                </a:solidFill>
                <a:latin typeface="Arial" pitchFamily="34" charset="0"/>
              </a:defRPr>
            </a:lvl8pPr>
            <a:lvl9pPr marL="3886200" indent="-228600" defTabSz="820738" eaLnBrk="0" fontAlgn="base" hangingPunct="0">
              <a:spcBef>
                <a:spcPct val="0"/>
              </a:spcBef>
              <a:spcAft>
                <a:spcPct val="0"/>
              </a:spcAft>
              <a:defRPr>
                <a:solidFill>
                  <a:schemeClr val="tx1"/>
                </a:solidFill>
                <a:latin typeface="Arial" pitchFamily="34" charset="0"/>
              </a:defRPr>
            </a:lvl9pPr>
          </a:lstStyle>
          <a:p>
            <a:pPr algn="ctr">
              <a:defRPr/>
            </a:pPr>
            <a:r>
              <a:rPr lang="en-US" altLang="en-US" sz="1600">
                <a:latin typeface="+mn-lt"/>
              </a:rPr>
              <a:t>Test Planning and Specifications</a:t>
            </a:r>
          </a:p>
        </p:txBody>
      </p:sp>
      <p:grpSp>
        <p:nvGrpSpPr>
          <p:cNvPr id="10" name="Group 9">
            <a:extLst>
              <a:ext uri="{FF2B5EF4-FFF2-40B4-BE49-F238E27FC236}">
                <a16:creationId xmlns:a16="http://schemas.microsoft.com/office/drawing/2014/main" id="{DA324E5A-15CB-4796-AF38-50CDEACB7F7B}"/>
              </a:ext>
            </a:extLst>
          </p:cNvPr>
          <p:cNvGrpSpPr/>
          <p:nvPr/>
        </p:nvGrpSpPr>
        <p:grpSpPr>
          <a:xfrm>
            <a:off x="2029198" y="2322103"/>
            <a:ext cx="1587500" cy="1085850"/>
            <a:chOff x="1994693" y="2001044"/>
            <a:chExt cx="1587500" cy="1085850"/>
          </a:xfrm>
          <a:solidFill>
            <a:schemeClr val="bg1"/>
          </a:solidFill>
        </p:grpSpPr>
        <p:sp>
          <p:nvSpPr>
            <p:cNvPr id="11" name="Text Box 3">
              <a:extLst>
                <a:ext uri="{FF2B5EF4-FFF2-40B4-BE49-F238E27FC236}">
                  <a16:creationId xmlns:a16="http://schemas.microsoft.com/office/drawing/2014/main" id="{E14F7BE9-F3A7-423D-9611-DA015E1C02D6}"/>
                </a:ext>
              </a:extLst>
            </p:cNvPr>
            <p:cNvSpPr txBox="1">
              <a:spLocks noChangeArrowheads="1"/>
            </p:cNvSpPr>
            <p:nvPr/>
          </p:nvSpPr>
          <p:spPr bwMode="auto">
            <a:xfrm>
              <a:off x="2289968" y="2001044"/>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nchorCtr="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latin typeface="+mn-lt"/>
                </a:rPr>
                <a:t>Item Development</a:t>
              </a:r>
            </a:p>
          </p:txBody>
        </p:sp>
        <p:sp>
          <p:nvSpPr>
            <p:cNvPr id="12" name="Line 5">
              <a:extLst>
                <a:ext uri="{FF2B5EF4-FFF2-40B4-BE49-F238E27FC236}">
                  <a16:creationId xmlns:a16="http://schemas.microsoft.com/office/drawing/2014/main" id="{F3ADE8B5-C287-41C6-94DE-DCDF8A346142}"/>
                </a:ext>
              </a:extLst>
            </p:cNvPr>
            <p:cNvSpPr>
              <a:spLocks noChangeShapeType="1"/>
            </p:cNvSpPr>
            <p:nvPr/>
          </p:nvSpPr>
          <p:spPr bwMode="auto">
            <a:xfrm>
              <a:off x="1994693" y="2505869"/>
              <a:ext cx="290513" cy="3175"/>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13" name="Group 12">
            <a:extLst>
              <a:ext uri="{FF2B5EF4-FFF2-40B4-BE49-F238E27FC236}">
                <a16:creationId xmlns:a16="http://schemas.microsoft.com/office/drawing/2014/main" id="{1C17A7E6-E4A0-4DD6-A65A-C81216E5A6E7}"/>
              </a:ext>
            </a:extLst>
          </p:cNvPr>
          <p:cNvGrpSpPr/>
          <p:nvPr/>
        </p:nvGrpSpPr>
        <p:grpSpPr>
          <a:xfrm>
            <a:off x="5131173" y="2322103"/>
            <a:ext cx="1681163" cy="1085850"/>
            <a:chOff x="5096668" y="2001044"/>
            <a:chExt cx="1681163" cy="1085850"/>
          </a:xfrm>
        </p:grpSpPr>
        <p:sp>
          <p:nvSpPr>
            <p:cNvPr id="14" name="Line 6">
              <a:extLst>
                <a:ext uri="{FF2B5EF4-FFF2-40B4-BE49-F238E27FC236}">
                  <a16:creationId xmlns:a16="http://schemas.microsoft.com/office/drawing/2014/main" id="{A1374473-9F7A-4944-8CA9-24E8FC79F718}"/>
                </a:ext>
              </a:extLst>
            </p:cNvPr>
            <p:cNvSpPr>
              <a:spLocks noChangeShapeType="1"/>
            </p:cNvSpPr>
            <p:nvPr/>
          </p:nvSpPr>
          <p:spPr bwMode="auto">
            <a:xfrm>
              <a:off x="5096668" y="2505869"/>
              <a:ext cx="347663"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15" name="Text Box 7">
              <a:extLst>
                <a:ext uri="{FF2B5EF4-FFF2-40B4-BE49-F238E27FC236}">
                  <a16:creationId xmlns:a16="http://schemas.microsoft.com/office/drawing/2014/main" id="{B2108CD5-930B-4888-A396-E845C8DA8E1A}"/>
                </a:ext>
              </a:extLst>
            </p:cNvPr>
            <p:cNvSpPr txBox="1">
              <a:spLocks noChangeArrowheads="1"/>
            </p:cNvSpPr>
            <p:nvPr/>
          </p:nvSpPr>
          <p:spPr bwMode="auto">
            <a:xfrm>
              <a:off x="5460206" y="2001044"/>
              <a:ext cx="1317625" cy="108585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latin typeface="+mn-lt"/>
                </a:rPr>
                <a:t>Item Review</a:t>
              </a:r>
            </a:p>
          </p:txBody>
        </p:sp>
      </p:grpSp>
      <p:grpSp>
        <p:nvGrpSpPr>
          <p:cNvPr id="16" name="Group 15">
            <a:extLst>
              <a:ext uri="{FF2B5EF4-FFF2-40B4-BE49-F238E27FC236}">
                <a16:creationId xmlns:a16="http://schemas.microsoft.com/office/drawing/2014/main" id="{1D72C9C0-7C37-461A-ADEF-1886526A119D}"/>
              </a:ext>
            </a:extLst>
          </p:cNvPr>
          <p:cNvGrpSpPr/>
          <p:nvPr/>
        </p:nvGrpSpPr>
        <p:grpSpPr>
          <a:xfrm>
            <a:off x="3610348" y="2322103"/>
            <a:ext cx="1598613" cy="1085850"/>
            <a:chOff x="3575843" y="2001044"/>
            <a:chExt cx="1598613" cy="1085850"/>
          </a:xfrm>
          <a:solidFill>
            <a:schemeClr val="bg1"/>
          </a:solidFill>
        </p:grpSpPr>
        <p:sp>
          <p:nvSpPr>
            <p:cNvPr id="17" name="Text Box 10">
              <a:extLst>
                <a:ext uri="{FF2B5EF4-FFF2-40B4-BE49-F238E27FC236}">
                  <a16:creationId xmlns:a16="http://schemas.microsoft.com/office/drawing/2014/main" id="{23DDB9E3-27A9-401D-8139-867CC23A6AED}"/>
                </a:ext>
              </a:extLst>
            </p:cNvPr>
            <p:cNvSpPr txBox="1">
              <a:spLocks noChangeArrowheads="1"/>
            </p:cNvSpPr>
            <p:nvPr/>
          </p:nvSpPr>
          <p:spPr bwMode="auto">
            <a:xfrm>
              <a:off x="3882231" y="2001044"/>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endParaRPr lang="en-US" altLang="en-US" sz="1600">
                <a:latin typeface="+mn-lt"/>
              </a:endParaRPr>
            </a:p>
            <a:p>
              <a:pPr algn="ctr">
                <a:spcBef>
                  <a:spcPct val="0"/>
                </a:spcBef>
                <a:buFontTx/>
                <a:buNone/>
              </a:pPr>
              <a:r>
                <a:rPr lang="en-US" altLang="en-US" sz="1600">
                  <a:latin typeface="+mn-lt"/>
                </a:rPr>
                <a:t>GaDOE</a:t>
              </a:r>
            </a:p>
            <a:p>
              <a:pPr algn="ctr">
                <a:spcBef>
                  <a:spcPct val="0"/>
                </a:spcBef>
                <a:buFontTx/>
                <a:buNone/>
              </a:pPr>
              <a:r>
                <a:rPr lang="en-US" altLang="en-US" sz="1600">
                  <a:latin typeface="+mn-lt"/>
                </a:rPr>
                <a:t>Reviews</a:t>
              </a:r>
            </a:p>
          </p:txBody>
        </p:sp>
        <p:sp>
          <p:nvSpPr>
            <p:cNvPr id="18" name="Line 11">
              <a:extLst>
                <a:ext uri="{FF2B5EF4-FFF2-40B4-BE49-F238E27FC236}">
                  <a16:creationId xmlns:a16="http://schemas.microsoft.com/office/drawing/2014/main" id="{3079B216-DCC7-4223-B21B-C31D5EEB4936}"/>
                </a:ext>
              </a:extLst>
            </p:cNvPr>
            <p:cNvSpPr>
              <a:spLocks noChangeShapeType="1"/>
            </p:cNvSpPr>
            <p:nvPr/>
          </p:nvSpPr>
          <p:spPr bwMode="auto">
            <a:xfrm>
              <a:off x="3575843" y="2505869"/>
              <a:ext cx="290513" cy="3175"/>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19" name="Group 18">
            <a:extLst>
              <a:ext uri="{FF2B5EF4-FFF2-40B4-BE49-F238E27FC236}">
                <a16:creationId xmlns:a16="http://schemas.microsoft.com/office/drawing/2014/main" id="{8C50412F-BE7A-43E4-9816-66EFA56B5FA9}"/>
              </a:ext>
            </a:extLst>
          </p:cNvPr>
          <p:cNvGrpSpPr/>
          <p:nvPr/>
        </p:nvGrpSpPr>
        <p:grpSpPr>
          <a:xfrm>
            <a:off x="6788523" y="2322103"/>
            <a:ext cx="1627188" cy="1092995"/>
            <a:chOff x="6754018" y="2001044"/>
            <a:chExt cx="1627188" cy="1092995"/>
          </a:xfrm>
          <a:solidFill>
            <a:schemeClr val="bg1"/>
          </a:solidFill>
        </p:grpSpPr>
        <p:sp>
          <p:nvSpPr>
            <p:cNvPr id="20" name="Text Box 8">
              <a:extLst>
                <a:ext uri="{FF2B5EF4-FFF2-40B4-BE49-F238E27FC236}">
                  <a16:creationId xmlns:a16="http://schemas.microsoft.com/office/drawing/2014/main" id="{3F2698B8-7023-4937-BDF1-EFAD38C60362}"/>
                </a:ext>
              </a:extLst>
            </p:cNvPr>
            <p:cNvSpPr txBox="1">
              <a:spLocks noChangeArrowheads="1"/>
            </p:cNvSpPr>
            <p:nvPr/>
          </p:nvSpPr>
          <p:spPr bwMode="auto">
            <a:xfrm>
              <a:off x="7031831" y="2001044"/>
              <a:ext cx="1349375" cy="1092995"/>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nchorCtr="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latin typeface="+mn-lt"/>
                </a:rPr>
                <a:t>Field Testing</a:t>
              </a:r>
            </a:p>
          </p:txBody>
        </p:sp>
        <p:sp>
          <p:nvSpPr>
            <p:cNvPr id="21" name="Line 12">
              <a:extLst>
                <a:ext uri="{FF2B5EF4-FFF2-40B4-BE49-F238E27FC236}">
                  <a16:creationId xmlns:a16="http://schemas.microsoft.com/office/drawing/2014/main" id="{87E94B31-7716-4EE8-91D0-52F7A245D746}"/>
                </a:ext>
              </a:extLst>
            </p:cNvPr>
            <p:cNvSpPr>
              <a:spLocks noChangeShapeType="1"/>
            </p:cNvSpPr>
            <p:nvPr/>
          </p:nvSpPr>
          <p:spPr bwMode="auto">
            <a:xfrm>
              <a:off x="6754018" y="2505869"/>
              <a:ext cx="290513" cy="3175"/>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22" name="Group 21">
            <a:extLst>
              <a:ext uri="{FF2B5EF4-FFF2-40B4-BE49-F238E27FC236}">
                <a16:creationId xmlns:a16="http://schemas.microsoft.com/office/drawing/2014/main" id="{0A45EEF2-8E38-42ED-9D4A-825319134387}"/>
              </a:ext>
            </a:extLst>
          </p:cNvPr>
          <p:cNvGrpSpPr/>
          <p:nvPr/>
        </p:nvGrpSpPr>
        <p:grpSpPr>
          <a:xfrm>
            <a:off x="2051423" y="4411253"/>
            <a:ext cx="1589088" cy="1143000"/>
            <a:chOff x="2016918" y="4090194"/>
            <a:chExt cx="1589088" cy="1143000"/>
          </a:xfrm>
          <a:solidFill>
            <a:schemeClr val="bg1"/>
          </a:solidFill>
        </p:grpSpPr>
        <p:sp>
          <p:nvSpPr>
            <p:cNvPr id="23" name="Text Box 13">
              <a:extLst>
                <a:ext uri="{FF2B5EF4-FFF2-40B4-BE49-F238E27FC236}">
                  <a16:creationId xmlns:a16="http://schemas.microsoft.com/office/drawing/2014/main" id="{0DBAB963-110B-4610-BF84-7CDC61CC87B6}"/>
                </a:ext>
              </a:extLst>
            </p:cNvPr>
            <p:cNvSpPr txBox="1">
              <a:spLocks noChangeArrowheads="1"/>
            </p:cNvSpPr>
            <p:nvPr/>
          </p:nvSpPr>
          <p:spPr bwMode="auto">
            <a:xfrm>
              <a:off x="2288381" y="4090194"/>
              <a:ext cx="1317625" cy="114300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latin typeface="+mn-lt"/>
                </a:rPr>
                <a:t>Handscoring (Constructed-Response Items)</a:t>
              </a:r>
            </a:p>
          </p:txBody>
        </p:sp>
        <p:sp>
          <p:nvSpPr>
            <p:cNvPr id="24" name="Line 15">
              <a:extLst>
                <a:ext uri="{FF2B5EF4-FFF2-40B4-BE49-F238E27FC236}">
                  <a16:creationId xmlns:a16="http://schemas.microsoft.com/office/drawing/2014/main" id="{B236E8FF-E71E-47E3-9646-5AC820D51B6B}"/>
                </a:ext>
              </a:extLst>
            </p:cNvPr>
            <p:cNvSpPr>
              <a:spLocks noChangeShapeType="1"/>
            </p:cNvSpPr>
            <p:nvPr/>
          </p:nvSpPr>
          <p:spPr bwMode="auto">
            <a:xfrm>
              <a:off x="2016918" y="4636295"/>
              <a:ext cx="288925" cy="4763"/>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25" name="Group 24">
            <a:extLst>
              <a:ext uri="{FF2B5EF4-FFF2-40B4-BE49-F238E27FC236}">
                <a16:creationId xmlns:a16="http://schemas.microsoft.com/office/drawing/2014/main" id="{20F89D8C-DE4C-48D5-A5AA-8EDE5C828357}"/>
              </a:ext>
            </a:extLst>
          </p:cNvPr>
          <p:cNvGrpSpPr/>
          <p:nvPr/>
        </p:nvGrpSpPr>
        <p:grpSpPr>
          <a:xfrm>
            <a:off x="3632573" y="4411253"/>
            <a:ext cx="1595438" cy="1143000"/>
            <a:chOff x="3598068" y="4090194"/>
            <a:chExt cx="1595438" cy="1143000"/>
          </a:xfrm>
        </p:grpSpPr>
        <p:sp>
          <p:nvSpPr>
            <p:cNvPr id="26" name="Text Box 9">
              <a:extLst>
                <a:ext uri="{FF2B5EF4-FFF2-40B4-BE49-F238E27FC236}">
                  <a16:creationId xmlns:a16="http://schemas.microsoft.com/office/drawing/2014/main" id="{32A4E792-3BED-46B6-A57D-A400F7DF2A27}"/>
                </a:ext>
              </a:extLst>
            </p:cNvPr>
            <p:cNvSpPr txBox="1">
              <a:spLocks noChangeArrowheads="1"/>
            </p:cNvSpPr>
            <p:nvPr/>
          </p:nvSpPr>
          <p:spPr bwMode="auto">
            <a:xfrm>
              <a:off x="3877468" y="4090194"/>
              <a:ext cx="1316038" cy="1143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pPr>
              <a:r>
                <a:rPr lang="en-US" altLang="en-US" sz="1600">
                  <a:latin typeface="+mn-lt"/>
                </a:rPr>
                <a:t>Data Review</a:t>
              </a:r>
            </a:p>
          </p:txBody>
        </p:sp>
        <p:sp>
          <p:nvSpPr>
            <p:cNvPr id="27" name="Line 16">
              <a:extLst>
                <a:ext uri="{FF2B5EF4-FFF2-40B4-BE49-F238E27FC236}">
                  <a16:creationId xmlns:a16="http://schemas.microsoft.com/office/drawing/2014/main" id="{CCE55F01-3EB1-4FC1-8589-4C2B26461450}"/>
                </a:ext>
              </a:extLst>
            </p:cNvPr>
            <p:cNvSpPr>
              <a:spLocks noChangeShapeType="1"/>
            </p:cNvSpPr>
            <p:nvPr/>
          </p:nvSpPr>
          <p:spPr bwMode="auto">
            <a:xfrm>
              <a:off x="3598068" y="4636295"/>
              <a:ext cx="290513" cy="4763"/>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grpSp>
      <p:grpSp>
        <p:nvGrpSpPr>
          <p:cNvPr id="28" name="Group 27">
            <a:extLst>
              <a:ext uri="{FF2B5EF4-FFF2-40B4-BE49-F238E27FC236}">
                <a16:creationId xmlns:a16="http://schemas.microsoft.com/office/drawing/2014/main" id="{7BC7ADF2-86D0-40FC-B3EE-A715E156FA2E}"/>
              </a:ext>
            </a:extLst>
          </p:cNvPr>
          <p:cNvGrpSpPr/>
          <p:nvPr/>
        </p:nvGrpSpPr>
        <p:grpSpPr>
          <a:xfrm>
            <a:off x="6796461" y="4389822"/>
            <a:ext cx="1597026" cy="1140619"/>
            <a:chOff x="6761956" y="4068763"/>
            <a:chExt cx="1597026" cy="1140619"/>
          </a:xfrm>
        </p:grpSpPr>
        <p:sp>
          <p:nvSpPr>
            <p:cNvPr id="29" name="Line 24">
              <a:extLst>
                <a:ext uri="{FF2B5EF4-FFF2-40B4-BE49-F238E27FC236}">
                  <a16:creationId xmlns:a16="http://schemas.microsoft.com/office/drawing/2014/main" id="{1F5FDC32-3206-4A65-832C-33840293AAEB}"/>
                </a:ext>
              </a:extLst>
            </p:cNvPr>
            <p:cNvSpPr>
              <a:spLocks noChangeShapeType="1"/>
            </p:cNvSpPr>
            <p:nvPr/>
          </p:nvSpPr>
          <p:spPr bwMode="auto">
            <a:xfrm>
              <a:off x="6761956" y="4638676"/>
              <a:ext cx="346075" cy="0"/>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30" name="Text Box 25">
              <a:extLst>
                <a:ext uri="{FF2B5EF4-FFF2-40B4-BE49-F238E27FC236}">
                  <a16:creationId xmlns:a16="http://schemas.microsoft.com/office/drawing/2014/main" id="{110E99ED-D96A-4255-B432-7CAB6DE974BF}"/>
                </a:ext>
              </a:extLst>
            </p:cNvPr>
            <p:cNvSpPr txBox="1">
              <a:spLocks noChangeArrowheads="1"/>
            </p:cNvSpPr>
            <p:nvPr/>
          </p:nvSpPr>
          <p:spPr bwMode="auto">
            <a:xfrm>
              <a:off x="7125494" y="4068763"/>
              <a:ext cx="1233488" cy="1140619"/>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0000"/>
                </a:lnSpc>
                <a:spcBef>
                  <a:spcPct val="0"/>
                </a:spcBef>
                <a:buFontTx/>
                <a:buNone/>
              </a:pPr>
              <a:r>
                <a:rPr lang="en-US" altLang="en-US" sz="1600">
                  <a:latin typeface="+mn-lt"/>
                </a:rPr>
                <a:t>Standard Setting/</a:t>
              </a:r>
            </a:p>
            <a:p>
              <a:pPr algn="ctr">
                <a:lnSpc>
                  <a:spcPct val="80000"/>
                </a:lnSpc>
                <a:spcBef>
                  <a:spcPct val="0"/>
                </a:spcBef>
                <a:buFontTx/>
                <a:buNone/>
              </a:pPr>
              <a:r>
                <a:rPr lang="en-US" altLang="en-US" sz="1600">
                  <a:latin typeface="+mn-lt"/>
                </a:rPr>
                <a:t>Validation</a:t>
              </a:r>
            </a:p>
          </p:txBody>
        </p:sp>
      </p:grpSp>
      <p:grpSp>
        <p:nvGrpSpPr>
          <p:cNvPr id="31" name="Group 30">
            <a:extLst>
              <a:ext uri="{FF2B5EF4-FFF2-40B4-BE49-F238E27FC236}">
                <a16:creationId xmlns:a16="http://schemas.microsoft.com/office/drawing/2014/main" id="{FD1AEEC4-D643-4D69-B92C-601E3A177D3F}"/>
              </a:ext>
            </a:extLst>
          </p:cNvPr>
          <p:cNvGrpSpPr/>
          <p:nvPr/>
        </p:nvGrpSpPr>
        <p:grpSpPr>
          <a:xfrm>
            <a:off x="5208962" y="4444591"/>
            <a:ext cx="1663699" cy="1085850"/>
            <a:chOff x="5174457" y="4123532"/>
            <a:chExt cx="1663699" cy="1085850"/>
          </a:xfrm>
          <a:solidFill>
            <a:schemeClr val="bg1"/>
          </a:solidFill>
        </p:grpSpPr>
        <p:sp>
          <p:nvSpPr>
            <p:cNvPr id="32" name="Text Box 26">
              <a:extLst>
                <a:ext uri="{FF2B5EF4-FFF2-40B4-BE49-F238E27FC236}">
                  <a16:creationId xmlns:a16="http://schemas.microsoft.com/office/drawing/2014/main" id="{588D255A-6FEB-4231-A288-131E750369AF}"/>
                </a:ext>
              </a:extLst>
            </p:cNvPr>
            <p:cNvSpPr txBox="1">
              <a:spLocks noChangeArrowheads="1"/>
            </p:cNvSpPr>
            <p:nvPr/>
          </p:nvSpPr>
          <p:spPr bwMode="auto">
            <a:xfrm>
              <a:off x="5545931" y="4123532"/>
              <a:ext cx="1292225" cy="1085850"/>
            </a:xfrm>
            <a:prstGeom prst="rect">
              <a:avLst/>
            </a:prstGeom>
            <a:grpFill/>
            <a:ln>
              <a:headEnd/>
              <a:tailEnd/>
            </a:ln>
          </p:spPr>
          <p:style>
            <a:lnRef idx="2">
              <a:schemeClr val="accent6"/>
            </a:lnRef>
            <a:fillRef idx="1">
              <a:schemeClr val="lt1"/>
            </a:fillRef>
            <a:effectRef idx="0">
              <a:schemeClr val="accent6"/>
            </a:effectRef>
            <a:fontRef idx="minor">
              <a:schemeClr val="dk1"/>
            </a:fontRef>
          </p:style>
          <p:txBody>
            <a:bodyPr lIns="82039" tIns="41020" rIns="82039" bIns="41020" anchor="ctr"/>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spcBef>
                  <a:spcPct val="0"/>
                </a:spcBef>
                <a:buFontTx/>
                <a:buNone/>
              </a:pPr>
              <a:r>
                <a:rPr lang="en-US" altLang="en-US" sz="1600">
                  <a:latin typeface="+mn-lt"/>
                </a:rPr>
                <a:t>Operational</a:t>
              </a:r>
            </a:p>
            <a:p>
              <a:pPr algn="ctr">
                <a:lnSpc>
                  <a:spcPct val="85000"/>
                </a:lnSpc>
                <a:spcBef>
                  <a:spcPct val="0"/>
                </a:spcBef>
                <a:buFontTx/>
                <a:buNone/>
              </a:pPr>
              <a:r>
                <a:rPr lang="en-US" altLang="en-US" sz="1600">
                  <a:latin typeface="+mn-lt"/>
                </a:rPr>
                <a:t>Testing</a:t>
              </a:r>
            </a:p>
          </p:txBody>
        </p:sp>
        <p:sp>
          <p:nvSpPr>
            <p:cNvPr id="33" name="Line 27">
              <a:extLst>
                <a:ext uri="{FF2B5EF4-FFF2-40B4-BE49-F238E27FC236}">
                  <a16:creationId xmlns:a16="http://schemas.microsoft.com/office/drawing/2014/main" id="{07398FF9-D61F-44D0-BD32-4135FD56B9E3}"/>
                </a:ext>
              </a:extLst>
            </p:cNvPr>
            <p:cNvSpPr>
              <a:spLocks noChangeShapeType="1"/>
            </p:cNvSpPr>
            <p:nvPr/>
          </p:nvSpPr>
          <p:spPr bwMode="auto">
            <a:xfrm>
              <a:off x="5174457" y="4641058"/>
              <a:ext cx="355600" cy="0"/>
            </a:xfrm>
            <a:prstGeom prst="line">
              <a:avLst/>
            </a:prstGeom>
            <a:grpFill/>
            <a:ln>
              <a:headEnd/>
              <a:tailEnd type="triangle" w="med" len="med"/>
            </a:ln>
            <a:extLst/>
          </p:spPr>
          <p:style>
            <a:lnRef idx="2">
              <a:schemeClr val="accent6"/>
            </a:lnRef>
            <a:fillRef idx="1">
              <a:schemeClr val="lt1"/>
            </a:fillRef>
            <a:effectRef idx="0">
              <a:schemeClr val="accent6"/>
            </a:effectRef>
            <a:fontRef idx="minor">
              <a:schemeClr val="dk1"/>
            </a:fontRef>
          </p:style>
          <p:txBody>
            <a:bodyPr/>
            <a:lstStyle/>
            <a:p>
              <a:endParaRPr lang="en-US"/>
            </a:p>
          </p:txBody>
        </p:sp>
      </p:grpSp>
      <p:grpSp>
        <p:nvGrpSpPr>
          <p:cNvPr id="34" name="Group 33">
            <a:extLst>
              <a:ext uri="{FF2B5EF4-FFF2-40B4-BE49-F238E27FC236}">
                <a16:creationId xmlns:a16="http://schemas.microsoft.com/office/drawing/2014/main" id="{5AE9FE48-1F54-4CF7-970B-B2A4EDC9D640}"/>
              </a:ext>
            </a:extLst>
          </p:cNvPr>
          <p:cNvGrpSpPr/>
          <p:nvPr/>
        </p:nvGrpSpPr>
        <p:grpSpPr>
          <a:xfrm>
            <a:off x="417886" y="2830103"/>
            <a:ext cx="8220075" cy="2722563"/>
            <a:chOff x="383381" y="2509044"/>
            <a:chExt cx="8220075" cy="2722563"/>
          </a:xfrm>
        </p:grpSpPr>
        <p:grpSp>
          <p:nvGrpSpPr>
            <p:cNvPr id="35" name="Group 34">
              <a:extLst>
                <a:ext uri="{FF2B5EF4-FFF2-40B4-BE49-F238E27FC236}">
                  <a16:creationId xmlns:a16="http://schemas.microsoft.com/office/drawing/2014/main" id="{DB459007-4413-4BD3-8F5B-A6DC8BE00631}"/>
                </a:ext>
              </a:extLst>
            </p:cNvPr>
            <p:cNvGrpSpPr/>
            <p:nvPr/>
          </p:nvGrpSpPr>
          <p:grpSpPr>
            <a:xfrm>
              <a:off x="383381" y="2509044"/>
              <a:ext cx="8220075" cy="2132014"/>
              <a:chOff x="383381" y="2509044"/>
              <a:chExt cx="8220075" cy="2132014"/>
            </a:xfrm>
          </p:grpSpPr>
          <p:sp>
            <p:nvSpPr>
              <p:cNvPr id="37" name="Line 17">
                <a:extLst>
                  <a:ext uri="{FF2B5EF4-FFF2-40B4-BE49-F238E27FC236}">
                    <a16:creationId xmlns:a16="http://schemas.microsoft.com/office/drawing/2014/main" id="{9F494EA8-3E5D-40E2-8512-59D811FC984D}"/>
                  </a:ext>
                </a:extLst>
              </p:cNvPr>
              <p:cNvSpPr>
                <a:spLocks noChangeShapeType="1"/>
              </p:cNvSpPr>
              <p:nvPr/>
            </p:nvSpPr>
            <p:spPr bwMode="auto">
              <a:xfrm>
                <a:off x="383381" y="4636295"/>
                <a:ext cx="290513" cy="4763"/>
              </a:xfrm>
              <a:prstGeom prst="line">
                <a:avLst/>
              </a:prstGeom>
              <a:ln>
                <a:headEnd/>
                <a:tailEnd type="triangle" w="med" len="me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38" name="Line 18">
                <a:extLst>
                  <a:ext uri="{FF2B5EF4-FFF2-40B4-BE49-F238E27FC236}">
                    <a16:creationId xmlns:a16="http://schemas.microsoft.com/office/drawing/2014/main" id="{6686D314-C2A0-4221-B77F-A28FB098234F}"/>
                  </a:ext>
                </a:extLst>
              </p:cNvPr>
              <p:cNvSpPr>
                <a:spLocks noChangeShapeType="1"/>
              </p:cNvSpPr>
              <p:nvPr/>
            </p:nvSpPr>
            <p:spPr bwMode="auto">
              <a:xfrm>
                <a:off x="397668" y="3866357"/>
                <a:ext cx="8205788"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39" name="Line 19">
                <a:extLst>
                  <a:ext uri="{FF2B5EF4-FFF2-40B4-BE49-F238E27FC236}">
                    <a16:creationId xmlns:a16="http://schemas.microsoft.com/office/drawing/2014/main" id="{68D29BE2-D086-47D4-97F7-33DA84406BF6}"/>
                  </a:ext>
                </a:extLst>
              </p:cNvPr>
              <p:cNvSpPr>
                <a:spLocks noChangeShapeType="1"/>
              </p:cNvSpPr>
              <p:nvPr/>
            </p:nvSpPr>
            <p:spPr bwMode="auto">
              <a:xfrm>
                <a:off x="397668" y="3866357"/>
                <a:ext cx="0" cy="769938"/>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40" name="Line 20">
                <a:extLst>
                  <a:ext uri="{FF2B5EF4-FFF2-40B4-BE49-F238E27FC236}">
                    <a16:creationId xmlns:a16="http://schemas.microsoft.com/office/drawing/2014/main" id="{DD718D42-9C67-4DB6-81B3-D62AADB1CD38}"/>
                  </a:ext>
                </a:extLst>
              </p:cNvPr>
              <p:cNvSpPr>
                <a:spLocks noChangeShapeType="1"/>
              </p:cNvSpPr>
              <p:nvPr/>
            </p:nvSpPr>
            <p:spPr bwMode="auto">
              <a:xfrm>
                <a:off x="8603456" y="2509044"/>
                <a:ext cx="0" cy="1357313"/>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sp>
            <p:nvSpPr>
              <p:cNvPr id="41" name="Line 21">
                <a:extLst>
                  <a:ext uri="{FF2B5EF4-FFF2-40B4-BE49-F238E27FC236}">
                    <a16:creationId xmlns:a16="http://schemas.microsoft.com/office/drawing/2014/main" id="{05C09EBC-4968-44B3-91BA-2048413F2362}"/>
                  </a:ext>
                </a:extLst>
              </p:cNvPr>
              <p:cNvSpPr>
                <a:spLocks noChangeShapeType="1"/>
              </p:cNvSpPr>
              <p:nvPr/>
            </p:nvSpPr>
            <p:spPr bwMode="auto">
              <a:xfrm flipH="1">
                <a:off x="8358981" y="2509044"/>
                <a:ext cx="244475" cy="0"/>
              </a:xfrm>
              <a:prstGeom prst="line">
                <a:avLst/>
              </a:prstGeom>
              <a:ln>
                <a:headEnd/>
                <a:tailEnd/>
              </a:ln>
              <a:extLst>
                <a:ext uri="{909E8E84-426E-40DD-AFC4-6F175D3DCCD1}">
                  <a14:hiddenFill xmlns:a14="http://schemas.microsoft.com/office/drawing/2010/main">
                    <a:noFill/>
                  </a14:hiddenFill>
                </a:ext>
              </a:extLst>
            </p:spPr>
            <p:style>
              <a:lnRef idx="1">
                <a:schemeClr val="accent6"/>
              </a:lnRef>
              <a:fillRef idx="2">
                <a:schemeClr val="accent6"/>
              </a:fillRef>
              <a:effectRef idx="1">
                <a:schemeClr val="accent6"/>
              </a:effectRef>
              <a:fontRef idx="minor">
                <a:schemeClr val="dk1"/>
              </a:fontRef>
            </p:style>
            <p:txBody>
              <a:bodyPr/>
              <a:lstStyle/>
              <a:p>
                <a:endParaRPr lang="en-US"/>
              </a:p>
            </p:txBody>
          </p:sp>
        </p:grpSp>
        <p:sp>
          <p:nvSpPr>
            <p:cNvPr id="36" name="Text Box 13">
              <a:extLst>
                <a:ext uri="{FF2B5EF4-FFF2-40B4-BE49-F238E27FC236}">
                  <a16:creationId xmlns:a16="http://schemas.microsoft.com/office/drawing/2014/main" id="{3CC232DC-8B4D-46C0-9E06-0554E8D94CA5}"/>
                </a:ext>
              </a:extLst>
            </p:cNvPr>
            <p:cNvSpPr txBox="1">
              <a:spLocks noChangeArrowheads="1"/>
            </p:cNvSpPr>
            <p:nvPr/>
          </p:nvSpPr>
          <p:spPr bwMode="auto">
            <a:xfrm>
              <a:off x="707231" y="4088607"/>
              <a:ext cx="1317625" cy="11430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lIns="82039" tIns="41020" rIns="82039" bIns="41020"/>
            <a:lstStyle>
              <a:lvl1pPr defTabSz="820738" eaLnBrk="0" hangingPunct="0">
                <a:spcBef>
                  <a:spcPct val="20000"/>
                </a:spcBef>
                <a:buFont typeface="Arial" charset="0"/>
                <a:buChar char="•"/>
                <a:defRPr sz="3200">
                  <a:solidFill>
                    <a:schemeClr val="tx1"/>
                  </a:solidFill>
                  <a:latin typeface="Calibri" pitchFamily="34" charset="0"/>
                </a:defRPr>
              </a:lvl1pPr>
              <a:lvl2pPr marL="742950" indent="-285750" defTabSz="820738" eaLnBrk="0" hangingPunct="0">
                <a:spcBef>
                  <a:spcPct val="20000"/>
                </a:spcBef>
                <a:buFont typeface="Arial" charset="0"/>
                <a:buChar char="–"/>
                <a:defRPr sz="2800">
                  <a:solidFill>
                    <a:schemeClr val="tx1"/>
                  </a:solidFill>
                  <a:latin typeface="Calibri" pitchFamily="34" charset="0"/>
                </a:defRPr>
              </a:lvl2pPr>
              <a:lvl3pPr marL="1143000" indent="-228600" defTabSz="820738" eaLnBrk="0" hangingPunct="0">
                <a:spcBef>
                  <a:spcPct val="20000"/>
                </a:spcBef>
                <a:buFont typeface="Arial" charset="0"/>
                <a:buChar char="•"/>
                <a:defRPr sz="2400">
                  <a:solidFill>
                    <a:schemeClr val="tx1"/>
                  </a:solidFill>
                  <a:latin typeface="Calibri" pitchFamily="34" charset="0"/>
                </a:defRPr>
              </a:lvl3pPr>
              <a:lvl4pPr marL="1600200" indent="-228600" defTabSz="820738" eaLnBrk="0" hangingPunct="0">
                <a:spcBef>
                  <a:spcPct val="20000"/>
                </a:spcBef>
                <a:buFont typeface="Arial" charset="0"/>
                <a:buChar char="–"/>
                <a:defRPr sz="2000">
                  <a:solidFill>
                    <a:schemeClr val="tx1"/>
                  </a:solidFill>
                  <a:latin typeface="Calibri" pitchFamily="34" charset="0"/>
                </a:defRPr>
              </a:lvl4pPr>
              <a:lvl5pPr marL="2057400" indent="-228600" defTabSz="820738" eaLnBrk="0" hangingPunct="0">
                <a:spcBef>
                  <a:spcPct val="20000"/>
                </a:spcBef>
                <a:buFont typeface="Arial" charset="0"/>
                <a:buChar char="»"/>
                <a:defRPr sz="2000">
                  <a:solidFill>
                    <a:schemeClr val="tx1"/>
                  </a:solidFill>
                  <a:latin typeface="Calibri" pitchFamily="34" charset="0"/>
                </a:defRPr>
              </a:lvl5pPr>
              <a:lvl6pPr marL="25146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820738"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latin typeface="+mn-lt"/>
                </a:rPr>
                <a:t>Rangefinding (Constructed-Response Items)</a:t>
              </a:r>
            </a:p>
          </p:txBody>
        </p:sp>
      </p:grpSp>
    </p:spTree>
    <p:extLst>
      <p:ext uri="{BB962C8B-B14F-4D97-AF65-F5344CB8AC3E}">
        <p14:creationId xmlns:p14="http://schemas.microsoft.com/office/powerpoint/2010/main" val="1699821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45B-E7E4-40FE-A966-052F3E08481D}"/>
              </a:ext>
            </a:extLst>
          </p:cNvPr>
          <p:cNvSpPr>
            <a:spLocks noGrp="1"/>
          </p:cNvSpPr>
          <p:nvPr>
            <p:ph type="title"/>
          </p:nvPr>
        </p:nvSpPr>
        <p:spPr/>
        <p:txBody>
          <a:bodyPr>
            <a:normAutofit fontScale="90000"/>
          </a:bodyPr>
          <a:lstStyle/>
          <a:p>
            <a:r>
              <a:rPr lang="en-US" sz="4000"/>
              <a:t>Georgia Alternate Assessment (GAA) 2.0</a:t>
            </a:r>
            <a:br>
              <a:rPr lang="en-US"/>
            </a:br>
            <a:r>
              <a:rPr lang="en-US" sz="3600"/>
              <a:t>Sample Tasks (ELA &amp; Math)</a:t>
            </a:r>
            <a:endParaRPr lang="en-US"/>
          </a:p>
        </p:txBody>
      </p:sp>
      <p:sp>
        <p:nvSpPr>
          <p:cNvPr id="4" name="Date Placeholder 3">
            <a:extLst>
              <a:ext uri="{FF2B5EF4-FFF2-40B4-BE49-F238E27FC236}">
                <a16:creationId xmlns:a16="http://schemas.microsoft.com/office/drawing/2014/main" id="{32603651-6D4B-427D-A2E7-FD12396A642B}"/>
              </a:ext>
            </a:extLst>
          </p:cNvPr>
          <p:cNvSpPr>
            <a:spLocks noGrp="1"/>
          </p:cNvSpPr>
          <p:nvPr>
            <p:ph type="dt" sz="half" idx="2"/>
          </p:nvPr>
        </p:nvSpPr>
        <p:spPr/>
        <p:txBody>
          <a:bodyPr/>
          <a:lstStyle/>
          <a:p>
            <a:r>
              <a:rPr lang="en-US"/>
              <a:t>1/17/2019</a:t>
            </a:r>
          </a:p>
        </p:txBody>
      </p:sp>
      <p:sp>
        <p:nvSpPr>
          <p:cNvPr id="3" name="Slide Number Placeholder 2"/>
          <p:cNvSpPr>
            <a:spLocks noGrp="1"/>
          </p:cNvSpPr>
          <p:nvPr>
            <p:ph type="sldNum" sz="quarter" idx="4"/>
          </p:nvPr>
        </p:nvSpPr>
        <p:spPr/>
        <p:txBody>
          <a:bodyPr/>
          <a:lstStyle/>
          <a:p>
            <a:fld id="{B63E4CEF-BB1E-48C7-AE93-F39F6AA99AD7}" type="slidenum">
              <a:rPr lang="en-US" smtClean="0"/>
              <a:pPr/>
              <a:t>60</a:t>
            </a:fld>
            <a:endParaRPr lang="en-US"/>
          </a:p>
        </p:txBody>
      </p:sp>
      <p:pic>
        <p:nvPicPr>
          <p:cNvPr id="8" name="Picture 7">
            <a:extLst>
              <a:ext uri="{FF2B5EF4-FFF2-40B4-BE49-F238E27FC236}">
                <a16:creationId xmlns:a16="http://schemas.microsoft.com/office/drawing/2014/main" id="{9F95378D-1EC7-485F-96C4-2E1D579D1ED2}"/>
              </a:ext>
            </a:extLst>
          </p:cNvPr>
          <p:cNvPicPr>
            <a:picLocks noChangeAspect="1"/>
          </p:cNvPicPr>
          <p:nvPr/>
        </p:nvPicPr>
        <p:blipFill>
          <a:blip r:embed="rId3"/>
          <a:stretch>
            <a:fillRect/>
          </a:stretch>
        </p:blipFill>
        <p:spPr>
          <a:xfrm>
            <a:off x="514904" y="2034755"/>
            <a:ext cx="3459847" cy="4444839"/>
          </a:xfrm>
          <a:prstGeom prst="rect">
            <a:avLst/>
          </a:prstGeom>
          <a:ln>
            <a:solidFill>
              <a:schemeClr val="tx1"/>
            </a:solidFill>
          </a:ln>
        </p:spPr>
      </p:pic>
      <p:pic>
        <p:nvPicPr>
          <p:cNvPr id="11" name="Picture 10">
            <a:extLst>
              <a:ext uri="{FF2B5EF4-FFF2-40B4-BE49-F238E27FC236}">
                <a16:creationId xmlns:a16="http://schemas.microsoft.com/office/drawing/2014/main" id="{55A3A4E3-0167-41A9-81BF-A6CA1654B832}"/>
              </a:ext>
            </a:extLst>
          </p:cNvPr>
          <p:cNvPicPr>
            <a:picLocks noChangeAspect="1"/>
          </p:cNvPicPr>
          <p:nvPr/>
        </p:nvPicPr>
        <p:blipFill>
          <a:blip r:embed="rId4"/>
          <a:stretch>
            <a:fillRect/>
          </a:stretch>
        </p:blipFill>
        <p:spPr>
          <a:xfrm>
            <a:off x="4428700" y="3026740"/>
            <a:ext cx="4478454" cy="3452854"/>
          </a:xfrm>
          <a:prstGeom prst="rect">
            <a:avLst/>
          </a:prstGeom>
          <a:ln>
            <a:solidFill>
              <a:schemeClr val="tx1"/>
            </a:solidFill>
          </a:ln>
        </p:spPr>
      </p:pic>
      <p:sp>
        <p:nvSpPr>
          <p:cNvPr id="12" name="TextBox 11">
            <a:extLst>
              <a:ext uri="{FF2B5EF4-FFF2-40B4-BE49-F238E27FC236}">
                <a16:creationId xmlns:a16="http://schemas.microsoft.com/office/drawing/2014/main" id="{5332472B-2474-48AF-A0E5-2B30E8505F28}"/>
              </a:ext>
            </a:extLst>
          </p:cNvPr>
          <p:cNvSpPr txBox="1"/>
          <p:nvPr/>
        </p:nvSpPr>
        <p:spPr>
          <a:xfrm>
            <a:off x="514904" y="1665423"/>
            <a:ext cx="1856212" cy="369332"/>
          </a:xfrm>
          <a:prstGeom prst="rect">
            <a:avLst/>
          </a:prstGeom>
          <a:noFill/>
        </p:spPr>
        <p:txBody>
          <a:bodyPr wrap="square" rtlCol="0">
            <a:spAutoFit/>
          </a:bodyPr>
          <a:lstStyle/>
          <a:p>
            <a:r>
              <a:rPr lang="en-US"/>
              <a:t>Teacher Booklet</a:t>
            </a:r>
          </a:p>
        </p:txBody>
      </p:sp>
      <p:sp>
        <p:nvSpPr>
          <p:cNvPr id="13" name="TextBox 12">
            <a:extLst>
              <a:ext uri="{FF2B5EF4-FFF2-40B4-BE49-F238E27FC236}">
                <a16:creationId xmlns:a16="http://schemas.microsoft.com/office/drawing/2014/main" id="{E5ACC01D-3934-4269-82AA-CDF3431BEDF5}"/>
              </a:ext>
            </a:extLst>
          </p:cNvPr>
          <p:cNvSpPr txBox="1"/>
          <p:nvPr/>
        </p:nvSpPr>
        <p:spPr>
          <a:xfrm>
            <a:off x="4379318" y="2657408"/>
            <a:ext cx="1856212" cy="369332"/>
          </a:xfrm>
          <a:prstGeom prst="rect">
            <a:avLst/>
          </a:prstGeom>
          <a:noFill/>
        </p:spPr>
        <p:txBody>
          <a:bodyPr wrap="square" rtlCol="0">
            <a:spAutoFit/>
          </a:bodyPr>
          <a:lstStyle/>
          <a:p>
            <a:r>
              <a:rPr lang="en-US"/>
              <a:t>Student Booklet</a:t>
            </a:r>
          </a:p>
        </p:txBody>
      </p:sp>
      <p:sp>
        <p:nvSpPr>
          <p:cNvPr id="14" name="Rectangle 13">
            <a:extLst>
              <a:ext uri="{FF2B5EF4-FFF2-40B4-BE49-F238E27FC236}">
                <a16:creationId xmlns:a16="http://schemas.microsoft.com/office/drawing/2014/main" id="{ECB02510-0FA1-4743-B127-2A4F708291BF}"/>
              </a:ext>
            </a:extLst>
          </p:cNvPr>
          <p:cNvSpPr/>
          <p:nvPr/>
        </p:nvSpPr>
        <p:spPr>
          <a:xfrm>
            <a:off x="1657350" y="6523984"/>
            <a:ext cx="6621154" cy="261610"/>
          </a:xfrm>
          <a:prstGeom prst="rect">
            <a:avLst/>
          </a:prstGeom>
          <a:solidFill>
            <a:schemeClr val="bg1"/>
          </a:solidFill>
        </p:spPr>
        <p:txBody>
          <a:bodyPr wrap="square">
            <a:spAutoFit/>
          </a:bodyPr>
          <a:lstStyle/>
          <a:p>
            <a:pPr lvl="1">
              <a:lnSpc>
                <a:spcPct val="100000"/>
              </a:lnSpc>
            </a:pPr>
            <a:r>
              <a:rPr lang="en-US" sz="1050">
                <a:cs typeface="Calibri"/>
                <a:hlinkClick r:id="rId5"/>
              </a:rPr>
              <a:t>http://www.gadoe.org/Curriculum-Instruction-and-Assessment/Assessment/Pages/GAA_2.aspx</a:t>
            </a:r>
            <a:r>
              <a:rPr lang="en-US" sz="1050">
                <a:cs typeface="Calibri"/>
              </a:rPr>
              <a:t> </a:t>
            </a:r>
          </a:p>
        </p:txBody>
      </p:sp>
    </p:spTree>
    <p:extLst>
      <p:ext uri="{BB962C8B-B14F-4D97-AF65-F5344CB8AC3E}">
        <p14:creationId xmlns:p14="http://schemas.microsoft.com/office/powerpoint/2010/main" val="1873238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031A8-79DF-4865-B52E-66884240D00D}"/>
              </a:ext>
            </a:extLst>
          </p:cNvPr>
          <p:cNvSpPr>
            <a:spLocks noGrp="1"/>
          </p:cNvSpPr>
          <p:nvPr>
            <p:ph type="title"/>
          </p:nvPr>
        </p:nvSpPr>
        <p:spPr/>
        <p:txBody>
          <a:bodyPr/>
          <a:lstStyle/>
          <a:p>
            <a:r>
              <a:rPr lang="en-US"/>
              <a:t>Georgia Alternate Assessment (GAA) 2.0</a:t>
            </a:r>
          </a:p>
        </p:txBody>
      </p:sp>
      <p:sp>
        <p:nvSpPr>
          <p:cNvPr id="3" name="Content Placeholder 2">
            <a:extLst>
              <a:ext uri="{FF2B5EF4-FFF2-40B4-BE49-F238E27FC236}">
                <a16:creationId xmlns:a16="http://schemas.microsoft.com/office/drawing/2014/main" id="{7B1B812C-4B85-44BA-BE73-2CC3EBE99554}"/>
              </a:ext>
            </a:extLst>
          </p:cNvPr>
          <p:cNvSpPr>
            <a:spLocks noGrp="1"/>
          </p:cNvSpPr>
          <p:nvPr>
            <p:ph idx="1"/>
          </p:nvPr>
        </p:nvSpPr>
        <p:spPr>
          <a:xfrm>
            <a:off x="628650" y="2172646"/>
            <a:ext cx="7886700" cy="4351338"/>
          </a:xfrm>
        </p:spPr>
        <p:txBody>
          <a:bodyPr/>
          <a:lstStyle/>
          <a:p>
            <a:r>
              <a:rPr lang="en-US"/>
              <a:t>Results from the assessment will help inform classroom instruction by providing information related to individual student’s areas of strength and improvement. </a:t>
            </a:r>
          </a:p>
          <a:p>
            <a:r>
              <a:rPr lang="en-US"/>
              <a:t>Provides scale scores that reflect each test participant’s level of academic achievement. </a:t>
            </a:r>
          </a:p>
          <a:p>
            <a:endParaRPr lang="en-US"/>
          </a:p>
        </p:txBody>
      </p:sp>
      <p:sp>
        <p:nvSpPr>
          <p:cNvPr id="4" name="Slide Number Placeholder 3">
            <a:extLst>
              <a:ext uri="{FF2B5EF4-FFF2-40B4-BE49-F238E27FC236}">
                <a16:creationId xmlns:a16="http://schemas.microsoft.com/office/drawing/2014/main" id="{2F51D550-8FB4-4CBA-AEEF-3603F622C5B5}"/>
              </a:ext>
            </a:extLst>
          </p:cNvPr>
          <p:cNvSpPr>
            <a:spLocks noGrp="1"/>
          </p:cNvSpPr>
          <p:nvPr>
            <p:ph type="sldNum" sz="quarter" idx="4"/>
          </p:nvPr>
        </p:nvSpPr>
        <p:spPr/>
        <p:txBody>
          <a:bodyPr/>
          <a:lstStyle/>
          <a:p>
            <a:fld id="{B63E4CEF-BB1E-48C7-AE93-F39F6AA99AD7}" type="slidenum">
              <a:rPr lang="en-US" smtClean="0"/>
              <a:pPr/>
              <a:t>61</a:t>
            </a:fld>
            <a:endParaRPr lang="en-US"/>
          </a:p>
        </p:txBody>
      </p:sp>
      <p:sp>
        <p:nvSpPr>
          <p:cNvPr id="5" name="Date Placeholder 4">
            <a:extLst>
              <a:ext uri="{FF2B5EF4-FFF2-40B4-BE49-F238E27FC236}">
                <a16:creationId xmlns:a16="http://schemas.microsoft.com/office/drawing/2014/main" id="{9889BF6A-0163-4A4A-823E-18027B266F44}"/>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668345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45B-E7E4-40FE-A966-052F3E08481D}"/>
              </a:ext>
            </a:extLst>
          </p:cNvPr>
          <p:cNvSpPr>
            <a:spLocks noGrp="1"/>
          </p:cNvSpPr>
          <p:nvPr>
            <p:ph type="title"/>
          </p:nvPr>
        </p:nvSpPr>
        <p:spPr/>
        <p:txBody>
          <a:bodyPr>
            <a:normAutofit/>
          </a:bodyPr>
          <a:lstStyle/>
          <a:p>
            <a:r>
              <a:rPr lang="en-US"/>
              <a:t>Georgia Alternate Assessment (GAA) 2.0</a:t>
            </a:r>
          </a:p>
        </p:txBody>
      </p:sp>
      <p:graphicFrame>
        <p:nvGraphicFramePr>
          <p:cNvPr id="5" name="Content Placeholder 4">
            <a:extLst>
              <a:ext uri="{FF2B5EF4-FFF2-40B4-BE49-F238E27FC236}">
                <a16:creationId xmlns:a16="http://schemas.microsoft.com/office/drawing/2014/main" id="{A4A72EB8-8AB1-4D83-8CC5-1AC353C436F1}"/>
              </a:ext>
            </a:extLst>
          </p:cNvPr>
          <p:cNvGraphicFramePr>
            <a:graphicFrameLocks noGrp="1"/>
          </p:cNvGraphicFramePr>
          <p:nvPr>
            <p:ph idx="1"/>
            <p:extLst>
              <p:ext uri="{D42A27DB-BD31-4B8C-83A1-F6EECF244321}">
                <p14:modId xmlns:p14="http://schemas.microsoft.com/office/powerpoint/2010/main" val="1631294014"/>
              </p:ext>
            </p:extLst>
          </p:nvPr>
        </p:nvGraphicFramePr>
        <p:xfrm>
          <a:off x="603983" y="2359236"/>
          <a:ext cx="7886700" cy="246888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597962794"/>
                    </a:ext>
                  </a:extLst>
                </a:gridCol>
                <a:gridCol w="3943350">
                  <a:extLst>
                    <a:ext uri="{9D8B030D-6E8A-4147-A177-3AD203B41FA5}">
                      <a16:colId xmlns:a16="http://schemas.microsoft.com/office/drawing/2014/main" val="469236088"/>
                    </a:ext>
                  </a:extLst>
                </a:gridCol>
              </a:tblGrid>
              <a:tr h="204541">
                <a:tc>
                  <a:txBody>
                    <a:bodyPr/>
                    <a:lstStyle/>
                    <a:p>
                      <a:pPr algn="ctr">
                        <a:buNone/>
                      </a:pPr>
                      <a:r>
                        <a:rPr lang="en-US"/>
                        <a:t>Date</a:t>
                      </a:r>
                    </a:p>
                  </a:txBody>
                  <a:tcPr anchor="ctr"/>
                </a:tc>
                <a:tc>
                  <a:txBody>
                    <a:bodyPr/>
                    <a:lstStyle/>
                    <a:p>
                      <a:pPr algn="ctr">
                        <a:buNone/>
                      </a:pPr>
                      <a:r>
                        <a:rPr lang="en-US"/>
                        <a:t>Event</a:t>
                      </a:r>
                    </a:p>
                  </a:txBody>
                  <a:tcPr anchor="ctr"/>
                </a:tc>
                <a:extLst>
                  <a:ext uri="{0D108BD9-81ED-4DB2-BD59-A6C34878D82A}">
                    <a16:rowId xmlns:a16="http://schemas.microsoft.com/office/drawing/2014/main" val="2558669296"/>
                  </a:ext>
                </a:extLst>
              </a:tr>
              <a:tr h="312632">
                <a:tc>
                  <a:txBody>
                    <a:bodyPr/>
                    <a:lstStyle/>
                    <a:p>
                      <a:pPr>
                        <a:buNone/>
                      </a:pPr>
                      <a:r>
                        <a:rPr lang="en-US"/>
                        <a:t>Test Design Webinar</a:t>
                      </a:r>
                    </a:p>
                  </a:txBody>
                  <a:tcPr/>
                </a:tc>
                <a:tc>
                  <a:txBody>
                    <a:bodyPr/>
                    <a:lstStyle/>
                    <a:p>
                      <a:pPr algn="ctr">
                        <a:buNone/>
                      </a:pPr>
                      <a:r>
                        <a:rPr lang="en-US">
                          <a:solidFill>
                            <a:srgbClr val="000000"/>
                          </a:solidFill>
                        </a:rPr>
                        <a:t>August 21 &amp; 23, 2018</a:t>
                      </a:r>
                    </a:p>
                  </a:txBody>
                  <a:tcPr anchor="ctr"/>
                </a:tc>
                <a:extLst>
                  <a:ext uri="{0D108BD9-81ED-4DB2-BD59-A6C34878D82A}">
                    <a16:rowId xmlns:a16="http://schemas.microsoft.com/office/drawing/2014/main" val="2882559919"/>
                  </a:ext>
                </a:extLst>
              </a:tr>
              <a:tr h="312632">
                <a:tc>
                  <a:txBody>
                    <a:bodyPr/>
                    <a:lstStyle/>
                    <a:p>
                      <a:r>
                        <a:rPr lang="en-US"/>
                        <a:t>Orientation to the New Assessment</a:t>
                      </a:r>
                    </a:p>
                  </a:txBody>
                  <a:tcPr/>
                </a:tc>
                <a:tc>
                  <a:txBody>
                    <a:bodyPr/>
                    <a:lstStyle/>
                    <a:p>
                      <a:pPr algn="ctr"/>
                      <a:r>
                        <a:rPr lang="en-US"/>
                        <a:t>October 22 &amp; 24, 2018</a:t>
                      </a:r>
                    </a:p>
                  </a:txBody>
                  <a:tcPr anchor="ctr"/>
                </a:tc>
                <a:extLst>
                  <a:ext uri="{0D108BD9-81ED-4DB2-BD59-A6C34878D82A}">
                    <a16:rowId xmlns:a16="http://schemas.microsoft.com/office/drawing/2014/main" val="4274470126"/>
                  </a:ext>
                </a:extLst>
              </a:tr>
              <a:tr h="312632">
                <a:tc>
                  <a:txBody>
                    <a:bodyPr/>
                    <a:lstStyle/>
                    <a:p>
                      <a:pPr>
                        <a:buNone/>
                      </a:pPr>
                      <a:r>
                        <a:rPr lang="en-US"/>
                        <a:t>GAA 2.0 </a:t>
                      </a:r>
                      <a:r>
                        <a:rPr lang="en-US" err="1"/>
                        <a:t>Nextera</a:t>
                      </a:r>
                      <a:r>
                        <a:rPr lang="en-US"/>
                        <a:t> Installation</a:t>
                      </a:r>
                    </a:p>
                  </a:txBody>
                  <a:tcPr/>
                </a:tc>
                <a:tc>
                  <a:txBody>
                    <a:bodyPr/>
                    <a:lstStyle/>
                    <a:p>
                      <a:pPr algn="ctr">
                        <a:buNone/>
                      </a:pPr>
                      <a:r>
                        <a:rPr lang="en-US"/>
                        <a:t>January 16 &amp; 23, 2019</a:t>
                      </a:r>
                    </a:p>
                  </a:txBody>
                  <a:tcPr anchor="ctr"/>
                </a:tc>
                <a:extLst>
                  <a:ext uri="{0D108BD9-81ED-4DB2-BD59-A6C34878D82A}">
                    <a16:rowId xmlns:a16="http://schemas.microsoft.com/office/drawing/2014/main" val="1506537346"/>
                  </a:ext>
                </a:extLst>
              </a:tr>
              <a:tr h="312632">
                <a:tc>
                  <a:txBody>
                    <a:bodyPr/>
                    <a:lstStyle/>
                    <a:p>
                      <a:r>
                        <a:rPr lang="en-US"/>
                        <a:t>GAA 2.0 Pre-Administration and Nextera Online Platform Training</a:t>
                      </a:r>
                    </a:p>
                  </a:txBody>
                  <a:tcPr/>
                </a:tc>
                <a:tc>
                  <a:txBody>
                    <a:bodyPr/>
                    <a:lstStyle/>
                    <a:p>
                      <a:pPr algn="ctr"/>
                      <a:r>
                        <a:rPr lang="en-US"/>
                        <a:t>February 25 &amp; 27, 2019</a:t>
                      </a:r>
                    </a:p>
                  </a:txBody>
                  <a:tcPr anchor="ctr"/>
                </a:tc>
                <a:extLst>
                  <a:ext uri="{0D108BD9-81ED-4DB2-BD59-A6C34878D82A}">
                    <a16:rowId xmlns:a16="http://schemas.microsoft.com/office/drawing/2014/main" val="514389292"/>
                  </a:ext>
                </a:extLst>
              </a:tr>
              <a:tr h="312632">
                <a:tc>
                  <a:txBody>
                    <a:bodyPr/>
                    <a:lstStyle/>
                    <a:p>
                      <a:pPr>
                        <a:buNone/>
                      </a:pPr>
                      <a:r>
                        <a:rPr lang="en-US"/>
                        <a:t>Administration Window</a:t>
                      </a:r>
                    </a:p>
                  </a:txBody>
                  <a:tcPr/>
                </a:tc>
                <a:tc>
                  <a:txBody>
                    <a:bodyPr/>
                    <a:lstStyle/>
                    <a:p>
                      <a:pPr algn="ctr">
                        <a:buNone/>
                      </a:pPr>
                      <a:r>
                        <a:rPr lang="en-US"/>
                        <a:t>March 25 – May 3, 2019</a:t>
                      </a:r>
                    </a:p>
                  </a:txBody>
                  <a:tcPr anchor="ctr"/>
                </a:tc>
                <a:extLst>
                  <a:ext uri="{0D108BD9-81ED-4DB2-BD59-A6C34878D82A}">
                    <a16:rowId xmlns:a16="http://schemas.microsoft.com/office/drawing/2014/main" val="3403533092"/>
                  </a:ext>
                </a:extLst>
              </a:tr>
            </a:tbl>
          </a:graphicData>
        </a:graphic>
      </p:graphicFrame>
      <p:sp>
        <p:nvSpPr>
          <p:cNvPr id="4" name="Date Placeholder 3">
            <a:extLst>
              <a:ext uri="{FF2B5EF4-FFF2-40B4-BE49-F238E27FC236}">
                <a16:creationId xmlns:a16="http://schemas.microsoft.com/office/drawing/2014/main" id="{32603651-6D4B-427D-A2E7-FD12396A642B}"/>
              </a:ext>
            </a:extLst>
          </p:cNvPr>
          <p:cNvSpPr>
            <a:spLocks noGrp="1"/>
          </p:cNvSpPr>
          <p:nvPr>
            <p:ph type="dt" sz="half" idx="2"/>
          </p:nvPr>
        </p:nvSpPr>
        <p:spPr/>
        <p:txBody>
          <a:bodyPr/>
          <a:lstStyle/>
          <a:p>
            <a:r>
              <a:rPr lang="en-US"/>
              <a:t>1/17/2019</a:t>
            </a:r>
          </a:p>
        </p:txBody>
      </p:sp>
      <p:sp>
        <p:nvSpPr>
          <p:cNvPr id="3" name="Slide Number Placeholder 2"/>
          <p:cNvSpPr>
            <a:spLocks noGrp="1"/>
          </p:cNvSpPr>
          <p:nvPr>
            <p:ph type="sldNum" sz="quarter" idx="4"/>
          </p:nvPr>
        </p:nvSpPr>
        <p:spPr/>
        <p:txBody>
          <a:bodyPr/>
          <a:lstStyle/>
          <a:p>
            <a:fld id="{B63E4CEF-BB1E-48C7-AE93-F39F6AA99AD7}" type="slidenum">
              <a:rPr lang="en-US" smtClean="0"/>
              <a:pPr/>
              <a:t>62</a:t>
            </a:fld>
            <a:endParaRPr lang="en-US"/>
          </a:p>
        </p:txBody>
      </p:sp>
    </p:spTree>
    <p:extLst>
      <p:ext uri="{BB962C8B-B14F-4D97-AF65-F5344CB8AC3E}">
        <p14:creationId xmlns:p14="http://schemas.microsoft.com/office/powerpoint/2010/main" val="8804401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p:txBody>
          <a:bodyPr>
            <a:normAutofit/>
          </a:bodyPr>
          <a:lstStyle/>
          <a:p>
            <a:r>
              <a:rPr lang="en-US"/>
              <a:t>Designed to provide information about how well students are mastering the state-adopted content standards in the core content areas of English Language Arts, Mathematics, Science, and Social Studies. </a:t>
            </a:r>
          </a:p>
          <a:p>
            <a:r>
              <a:rPr lang="en-US"/>
              <a:t>Designed to provide students with critical information about their own achievement and their readiness for their next level of learning</a:t>
            </a:r>
          </a:p>
          <a:p>
            <a:pPr lvl="1"/>
            <a:r>
              <a:rPr lang="en-US"/>
              <a:t>be it the next grade, the next course, or the next endeavor (college or career). </a:t>
            </a:r>
          </a:p>
        </p:txBody>
      </p:sp>
      <p:sp>
        <p:nvSpPr>
          <p:cNvPr id="5" name="Date Placeholder 4">
            <a:extLst>
              <a:ext uri="{FF2B5EF4-FFF2-40B4-BE49-F238E27FC236}">
                <a16:creationId xmlns:a16="http://schemas.microsoft.com/office/drawing/2014/main" id="{96CE1B8E-1152-4F45-84FB-BD72ED2C7741}"/>
              </a:ext>
            </a:extLst>
          </p:cNvPr>
          <p:cNvSpPr>
            <a:spLocks noGrp="1"/>
          </p:cNvSpPr>
          <p:nvPr>
            <p:ph type="dt" sz="half" idx="2"/>
          </p:nvPr>
        </p:nvSpPr>
        <p:spPr/>
        <p:txBody>
          <a:bodyPr/>
          <a:lstStyle/>
          <a:p>
            <a:r>
              <a:rPr lang="en-US"/>
              <a:t>1/17/2019</a:t>
            </a:r>
          </a:p>
        </p:txBody>
      </p:sp>
      <p:sp>
        <p:nvSpPr>
          <p:cNvPr id="4" name="Slide Number Placeholder 3"/>
          <p:cNvSpPr>
            <a:spLocks noGrp="1"/>
          </p:cNvSpPr>
          <p:nvPr>
            <p:ph type="sldNum" sz="quarter" idx="4"/>
          </p:nvPr>
        </p:nvSpPr>
        <p:spPr/>
        <p:txBody>
          <a:bodyPr/>
          <a:lstStyle/>
          <a:p>
            <a:fld id="{B63E4CEF-BB1E-48C7-AE93-F39F6AA99AD7}" type="slidenum">
              <a:rPr lang="en-US" smtClean="0"/>
              <a:pPr/>
              <a:t>63</a:t>
            </a:fld>
            <a:endParaRPr lang="en-US"/>
          </a:p>
        </p:txBody>
      </p:sp>
    </p:spTree>
    <p:extLst>
      <p:ext uri="{BB962C8B-B14F-4D97-AF65-F5344CB8AC3E}">
        <p14:creationId xmlns:p14="http://schemas.microsoft.com/office/powerpoint/2010/main" val="1848917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3CC5-1D13-43B9-BA34-286E16210803}"/>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a:xfrm>
            <a:off x="508907" y="1575254"/>
            <a:ext cx="7886700" cy="4351338"/>
          </a:xfrm>
        </p:spPr>
        <p:txBody>
          <a:bodyPr vert="horz" lIns="91440" tIns="45720" rIns="91440" bIns="45720" rtlCol="0" anchor="t">
            <a:normAutofit/>
          </a:bodyPr>
          <a:lstStyle/>
          <a:p>
            <a:r>
              <a:rPr lang="en-US" altLang="en-US"/>
              <a:t>Georgia Milestones will be administered 100% online in the 2018-2019 school year.</a:t>
            </a:r>
          </a:p>
          <a:p>
            <a:r>
              <a:rPr lang="en-US" altLang="en-US"/>
              <a:t>Online administrations allow for flexible scheduling, different item types, ease of administration, accessibility tools and rapid return of scoring. </a:t>
            </a:r>
            <a:endParaRPr lang="en-US" altLang="en-US">
              <a:cs typeface="Calibri"/>
            </a:endParaRPr>
          </a:p>
          <a:p>
            <a:r>
              <a:rPr lang="en-US" altLang="en-US"/>
              <a:t>Online administrations allow for additional scheduling flexibility for EOG. </a:t>
            </a:r>
          </a:p>
          <a:p>
            <a:pPr>
              <a:lnSpc>
                <a:spcPct val="80000"/>
              </a:lnSpc>
              <a:defRPr/>
            </a:pPr>
            <a:r>
              <a:rPr lang="en-US" altLang="en-US"/>
              <a:t>Paper forms are available for those students who cannot access the online assessment due to their disability.</a:t>
            </a:r>
          </a:p>
        </p:txBody>
      </p:sp>
      <p:sp>
        <p:nvSpPr>
          <p:cNvPr id="4" name="Slide Number Placeholder 3"/>
          <p:cNvSpPr>
            <a:spLocks noGrp="1"/>
          </p:cNvSpPr>
          <p:nvPr>
            <p:ph type="sldNum" sz="quarter" idx="4"/>
          </p:nvPr>
        </p:nvSpPr>
        <p:spPr/>
        <p:txBody>
          <a:bodyPr/>
          <a:lstStyle/>
          <a:p>
            <a:fld id="{B63E4CEF-BB1E-48C7-AE93-F39F6AA99AD7}" type="slidenum">
              <a:rPr lang="en-US" smtClean="0"/>
              <a:pPr/>
              <a:t>64</a:t>
            </a:fld>
            <a:endParaRPr lang="en-US"/>
          </a:p>
        </p:txBody>
      </p:sp>
      <p:sp>
        <p:nvSpPr>
          <p:cNvPr id="5" name="Date Placeholder 4">
            <a:extLst>
              <a:ext uri="{FF2B5EF4-FFF2-40B4-BE49-F238E27FC236}">
                <a16:creationId xmlns:a16="http://schemas.microsoft.com/office/drawing/2014/main" id="{645EA74B-46DA-476E-B6DA-1B861A557FF7}"/>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5015363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FE421-C253-4AD6-82BB-645EFD1F3540}"/>
              </a:ext>
            </a:extLst>
          </p:cNvPr>
          <p:cNvSpPr>
            <a:spLocks noGrp="1"/>
          </p:cNvSpPr>
          <p:nvPr>
            <p:ph type="title"/>
          </p:nvPr>
        </p:nvSpPr>
        <p:spPr>
          <a:xfrm>
            <a:off x="603982" y="334016"/>
            <a:ext cx="6519831" cy="1325563"/>
          </a:xfrm>
        </p:spPr>
        <p:txBody>
          <a:bodyPr>
            <a:noAutofit/>
          </a:bodyPr>
          <a:lstStyle/>
          <a:p>
            <a:r>
              <a:rPr lang="en-US"/>
              <a:t>Central Office Services</a:t>
            </a:r>
            <a:br>
              <a:rPr lang="en-US"/>
            </a:br>
            <a:r>
              <a:rPr lang="en-US"/>
              <a:t>(COS)</a:t>
            </a:r>
          </a:p>
        </p:txBody>
      </p:sp>
      <p:sp>
        <p:nvSpPr>
          <p:cNvPr id="3" name="Content Placeholder 2">
            <a:extLst>
              <a:ext uri="{FF2B5EF4-FFF2-40B4-BE49-F238E27FC236}">
                <a16:creationId xmlns:a16="http://schemas.microsoft.com/office/drawing/2014/main" id="{54BF6453-4161-4EE4-B6C6-0B7D8A3A767B}"/>
              </a:ext>
            </a:extLst>
          </p:cNvPr>
          <p:cNvSpPr>
            <a:spLocks noGrp="1"/>
          </p:cNvSpPr>
          <p:nvPr>
            <p:ph idx="1"/>
          </p:nvPr>
        </p:nvSpPr>
        <p:spPr/>
        <p:txBody>
          <a:bodyPr>
            <a:normAutofit fontScale="92500" lnSpcReduction="20000"/>
          </a:bodyPr>
          <a:lstStyle/>
          <a:p>
            <a:r>
              <a:rPr lang="en-US"/>
              <a:t>Replaces the content caching feature currently found in the Testing Site Manager (TSM) software. </a:t>
            </a:r>
          </a:p>
          <a:p>
            <a:r>
              <a:rPr lang="en-US"/>
              <a:t>Requires download of only the content appropriate for a specific testing site</a:t>
            </a:r>
          </a:p>
          <a:p>
            <a:r>
              <a:rPr lang="en-US"/>
              <a:t>Allows download of content once for use by multiple COS Service Devices.</a:t>
            </a:r>
          </a:p>
          <a:p>
            <a:r>
              <a:rPr lang="en-US"/>
              <a:t>Supports up to 950 testing devices per service device without manipulating settings on machine</a:t>
            </a:r>
          </a:p>
          <a:p>
            <a:pPr lvl="1"/>
            <a:r>
              <a:rPr lang="en-US"/>
              <a:t>Allows configuration and management of COS Service Devices in the COS-Device Toolkit in eDIRECT</a:t>
            </a:r>
          </a:p>
          <a:p>
            <a:r>
              <a:rPr lang="en-US"/>
              <a:t>Ability to manage </a:t>
            </a:r>
            <a:r>
              <a:rPr lang="en-US">
                <a:solidFill>
                  <a:srgbClr val="FF0000"/>
                </a:solidFill>
              </a:rPr>
              <a:t>Georgia Milestones and WIDA ACCESS</a:t>
            </a:r>
            <a:r>
              <a:rPr lang="en-US"/>
              <a:t> on the same device</a:t>
            </a:r>
          </a:p>
        </p:txBody>
      </p:sp>
      <p:sp>
        <p:nvSpPr>
          <p:cNvPr id="4" name="Date Placeholder 3">
            <a:extLst>
              <a:ext uri="{FF2B5EF4-FFF2-40B4-BE49-F238E27FC236}">
                <a16:creationId xmlns:a16="http://schemas.microsoft.com/office/drawing/2014/main" id="{DB741F72-591C-402A-AEF7-1569FEA7773F}"/>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0C9219E0-F206-4A57-98E6-6F4723B81722}"/>
              </a:ext>
            </a:extLst>
          </p:cNvPr>
          <p:cNvSpPr>
            <a:spLocks noGrp="1"/>
          </p:cNvSpPr>
          <p:nvPr>
            <p:ph type="sldNum" sz="quarter" idx="4"/>
          </p:nvPr>
        </p:nvSpPr>
        <p:spPr/>
        <p:txBody>
          <a:bodyPr/>
          <a:lstStyle/>
          <a:p>
            <a:fld id="{B63E4CEF-BB1E-48C7-AE93-F39F6AA99AD7}" type="slidenum">
              <a:rPr lang="en-US" smtClean="0"/>
              <a:pPr/>
              <a:t>65</a:t>
            </a:fld>
            <a:endParaRPr lang="en-US"/>
          </a:p>
        </p:txBody>
      </p:sp>
    </p:spTree>
    <p:extLst>
      <p:ext uri="{BB962C8B-B14F-4D97-AF65-F5344CB8AC3E}">
        <p14:creationId xmlns:p14="http://schemas.microsoft.com/office/powerpoint/2010/main" val="1985977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lstStyle/>
          <a:p>
            <a:r>
              <a:rPr lang="en-US"/>
              <a:t>Georgia Milestones</a:t>
            </a:r>
          </a:p>
        </p:txBody>
      </p:sp>
      <p:graphicFrame>
        <p:nvGraphicFramePr>
          <p:cNvPr id="7" name="Table 6">
            <a:extLst>
              <a:ext uri="{FF2B5EF4-FFF2-40B4-BE49-F238E27FC236}">
                <a16:creationId xmlns:a16="http://schemas.microsoft.com/office/drawing/2014/main" id="{0316AB23-78B2-425E-A19A-891BB7AD40D2}"/>
              </a:ext>
            </a:extLst>
          </p:cNvPr>
          <p:cNvGraphicFramePr>
            <a:graphicFrameLocks noGrp="1"/>
          </p:cNvGraphicFramePr>
          <p:nvPr>
            <p:extLst>
              <p:ext uri="{D42A27DB-BD31-4B8C-83A1-F6EECF244321}">
                <p14:modId xmlns:p14="http://schemas.microsoft.com/office/powerpoint/2010/main" val="668257437"/>
              </p:ext>
            </p:extLst>
          </p:nvPr>
        </p:nvGraphicFramePr>
        <p:xfrm>
          <a:off x="773723" y="1657989"/>
          <a:ext cx="7495171" cy="3738403"/>
        </p:xfrm>
        <a:graphic>
          <a:graphicData uri="http://schemas.openxmlformats.org/drawingml/2006/table">
            <a:tbl>
              <a:tblPr firstRow="1" bandRow="1">
                <a:tableStyleId>{FABFCF23-3B69-468F-B69F-88F6DE6A72F2}</a:tableStyleId>
              </a:tblPr>
              <a:tblGrid>
                <a:gridCol w="3052105">
                  <a:extLst>
                    <a:ext uri="{9D8B030D-6E8A-4147-A177-3AD203B41FA5}">
                      <a16:colId xmlns:a16="http://schemas.microsoft.com/office/drawing/2014/main" val="20000"/>
                    </a:ext>
                  </a:extLst>
                </a:gridCol>
                <a:gridCol w="4443066">
                  <a:extLst>
                    <a:ext uri="{9D8B030D-6E8A-4147-A177-3AD203B41FA5}">
                      <a16:colId xmlns:a16="http://schemas.microsoft.com/office/drawing/2014/main" val="20001"/>
                    </a:ext>
                  </a:extLst>
                </a:gridCol>
              </a:tblGrid>
              <a:tr h="398399">
                <a:tc>
                  <a:txBody>
                    <a:bodyPr/>
                    <a:lstStyle/>
                    <a:p>
                      <a:pPr algn="ctr"/>
                      <a:r>
                        <a:rPr lang="en-US" sz="2000"/>
                        <a:t>EOG</a:t>
                      </a:r>
                      <a:endParaRPr lang="en-US" sz="2000" b="1">
                        <a:solidFill>
                          <a:schemeClr val="tx1"/>
                        </a:solidFill>
                      </a:endParaRPr>
                    </a:p>
                  </a:txBody>
                  <a:tcPr/>
                </a:tc>
                <a:tc>
                  <a:txBody>
                    <a:bodyPr/>
                    <a:lstStyle/>
                    <a:p>
                      <a:pPr algn="ctr"/>
                      <a:r>
                        <a:rPr lang="en-US" sz="2000"/>
                        <a:t>EOC</a:t>
                      </a:r>
                      <a:endParaRPr lang="en-US" sz="2000" b="1">
                        <a:solidFill>
                          <a:schemeClr val="tx1"/>
                        </a:solidFill>
                      </a:endParaRPr>
                    </a:p>
                  </a:txBody>
                  <a:tcPr/>
                </a:tc>
                <a:extLst>
                  <a:ext uri="{0D108BD9-81ED-4DB2-BD59-A6C34878D82A}">
                    <a16:rowId xmlns:a16="http://schemas.microsoft.com/office/drawing/2014/main" val="10000"/>
                  </a:ext>
                </a:extLst>
              </a:tr>
              <a:tr h="3340004">
                <a:tc>
                  <a:txBody>
                    <a:bodyPr/>
                    <a:lstStyle/>
                    <a:p>
                      <a:r>
                        <a:rPr lang="en-US" sz="2000"/>
                        <a:t>Grades 3–8</a:t>
                      </a:r>
                    </a:p>
                    <a:p>
                      <a:pPr marL="285750" indent="-285750">
                        <a:buFont typeface="Arial" panose="020B0604020202020204" pitchFamily="34" charset="0"/>
                        <a:buChar char="•"/>
                      </a:pPr>
                      <a:r>
                        <a:rPr lang="en-US" sz="2000"/>
                        <a:t>English</a:t>
                      </a:r>
                      <a:r>
                        <a:rPr lang="en-US" sz="2000" baseline="0"/>
                        <a:t> Language Arts</a:t>
                      </a:r>
                    </a:p>
                    <a:p>
                      <a:pPr marL="285750" indent="-285750">
                        <a:buFont typeface="Arial" panose="020B0604020202020204" pitchFamily="34" charset="0"/>
                        <a:buChar char="•"/>
                      </a:pPr>
                      <a:r>
                        <a:rPr lang="en-US" sz="2000" baseline="0"/>
                        <a:t>Mathematics</a:t>
                      </a:r>
                    </a:p>
                    <a:p>
                      <a:pPr marL="0" indent="0">
                        <a:buFont typeface="Arial" panose="020B0604020202020204" pitchFamily="34" charset="0"/>
                        <a:buNone/>
                      </a:pPr>
                      <a:endParaRPr lang="en-US" sz="2000" baseline="0"/>
                    </a:p>
                    <a:p>
                      <a:pPr marL="0" indent="0">
                        <a:buFont typeface="Arial" panose="020B0604020202020204" pitchFamily="34" charset="0"/>
                        <a:buNone/>
                      </a:pPr>
                      <a:r>
                        <a:rPr lang="en-US" sz="2000" baseline="0"/>
                        <a:t>Grades 5 and 8</a:t>
                      </a:r>
                    </a:p>
                    <a:p>
                      <a:pPr marL="285750" indent="-285750">
                        <a:buFont typeface="Arial" panose="020B0604020202020204" pitchFamily="34" charset="0"/>
                        <a:buChar char="•"/>
                      </a:pPr>
                      <a:r>
                        <a:rPr lang="en-US" sz="2000" baseline="0"/>
                        <a:t>Science </a:t>
                      </a:r>
                    </a:p>
                    <a:p>
                      <a:pPr marL="285750" indent="-285750">
                        <a:buFont typeface="Arial" panose="020B0604020202020204" pitchFamily="34" charset="0"/>
                        <a:buChar char="•"/>
                      </a:pPr>
                      <a:r>
                        <a:rPr lang="en-US" sz="2000" baseline="0"/>
                        <a:t>Social Studies</a:t>
                      </a:r>
                      <a:endParaRPr lang="en-US" sz="2000" b="1">
                        <a:solidFill>
                          <a:schemeClr val="tx1"/>
                        </a:solidFill>
                      </a:endParaRPr>
                    </a:p>
                  </a:txBody>
                  <a:tcPr/>
                </a:tc>
                <a:tc>
                  <a:txBody>
                    <a:bodyPr/>
                    <a:lstStyle/>
                    <a:p>
                      <a:pPr marL="337820" lvl="1" indent="-285750">
                        <a:buFont typeface="Arial" panose="020B0604020202020204" pitchFamily="34" charset="0"/>
                        <a:buChar char="•"/>
                      </a:pPr>
                      <a:r>
                        <a:rPr lang="en-US" altLang="en-US" sz="2000"/>
                        <a:t>Ninth Grade Literature &amp; Composition</a:t>
                      </a:r>
                    </a:p>
                    <a:p>
                      <a:pPr marL="337820" lvl="1" indent="-285750">
                        <a:buFont typeface="Arial" panose="020B0604020202020204" pitchFamily="34" charset="0"/>
                        <a:buChar char="•"/>
                      </a:pPr>
                      <a:r>
                        <a:rPr lang="en-US" altLang="en-US" sz="2000"/>
                        <a:t>American Literature &amp; Composition</a:t>
                      </a:r>
                    </a:p>
                    <a:p>
                      <a:pPr marL="337820" lvl="1" indent="-285750">
                        <a:buFont typeface="Arial" panose="020B0604020202020204" pitchFamily="34" charset="0"/>
                        <a:buChar char="•"/>
                      </a:pPr>
                      <a:r>
                        <a:rPr lang="en-US" altLang="en-US" sz="2000"/>
                        <a:t>Coordinate Algebra</a:t>
                      </a:r>
                    </a:p>
                    <a:p>
                      <a:pPr marL="337820" lvl="1" indent="-285750">
                        <a:buFont typeface="Arial" panose="020B0604020202020204" pitchFamily="34" charset="0"/>
                        <a:buChar char="•"/>
                      </a:pPr>
                      <a:r>
                        <a:rPr lang="en-US" altLang="en-US" sz="2000"/>
                        <a:t>Analytic Geometry</a:t>
                      </a:r>
                    </a:p>
                    <a:p>
                      <a:pPr marL="337820" lvl="1" indent="-285750">
                        <a:buFont typeface="Arial" panose="020B0604020202020204" pitchFamily="34" charset="0"/>
                        <a:buChar char="•"/>
                      </a:pPr>
                      <a:r>
                        <a:rPr lang="en-US" altLang="en-US" sz="2000"/>
                        <a:t>Algebra I</a:t>
                      </a:r>
                    </a:p>
                    <a:p>
                      <a:pPr marL="337820" lvl="1" indent="-285750">
                        <a:buFont typeface="Arial" panose="020B0604020202020204" pitchFamily="34" charset="0"/>
                        <a:buChar char="•"/>
                      </a:pPr>
                      <a:r>
                        <a:rPr lang="en-US" altLang="en-US" sz="2000"/>
                        <a:t>Geometry</a:t>
                      </a:r>
                    </a:p>
                    <a:p>
                      <a:pPr marL="337820" lvl="1" indent="-285750">
                        <a:buFont typeface="Arial" panose="020B0604020202020204" pitchFamily="34" charset="0"/>
                        <a:buChar char="•"/>
                      </a:pPr>
                      <a:r>
                        <a:rPr lang="en-US" altLang="en-US" sz="2000"/>
                        <a:t>Biology</a:t>
                      </a:r>
                    </a:p>
                    <a:p>
                      <a:pPr marL="337820" lvl="1" indent="-285750">
                        <a:buFont typeface="Arial" panose="020B0604020202020204" pitchFamily="34" charset="0"/>
                        <a:buChar char="•"/>
                      </a:pPr>
                      <a:r>
                        <a:rPr lang="en-US" altLang="en-US" sz="2000"/>
                        <a:t>Physical Science</a:t>
                      </a:r>
                    </a:p>
                    <a:p>
                      <a:pPr marL="337820" lvl="1" indent="-285750">
                        <a:buFont typeface="Arial" panose="020B0604020202020204" pitchFamily="34" charset="0"/>
                        <a:buChar char="•"/>
                      </a:pPr>
                      <a:r>
                        <a:rPr lang="en-US" altLang="en-US" sz="2000"/>
                        <a:t>United States History</a:t>
                      </a:r>
                    </a:p>
                    <a:p>
                      <a:pPr marL="337820" lvl="1" indent="-285750">
                        <a:buFont typeface="Arial" panose="020B0604020202020204" pitchFamily="34" charset="0"/>
                        <a:buChar char="•"/>
                      </a:pPr>
                      <a:r>
                        <a:rPr lang="en-US" altLang="en-US" sz="2000"/>
                        <a:t>Economics/Business/Free Enterprise</a:t>
                      </a:r>
                    </a:p>
                  </a:txBody>
                  <a:tcPr anchor="ctr"/>
                </a:tc>
                <a:extLst>
                  <a:ext uri="{0D108BD9-81ED-4DB2-BD59-A6C34878D82A}">
                    <a16:rowId xmlns:a16="http://schemas.microsoft.com/office/drawing/2014/main" val="10001"/>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66</a:t>
            </a:fld>
            <a:endParaRPr lang="en-US"/>
          </a:p>
        </p:txBody>
      </p:sp>
      <p:sp>
        <p:nvSpPr>
          <p:cNvPr id="4" name="Date Placeholder 3">
            <a:extLst>
              <a:ext uri="{FF2B5EF4-FFF2-40B4-BE49-F238E27FC236}">
                <a16:creationId xmlns:a16="http://schemas.microsoft.com/office/drawing/2014/main" id="{A1DAA71C-ABB4-4C5F-BF42-B3A9E863D8FA}"/>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753102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678" y="239470"/>
            <a:ext cx="6471072" cy="946739"/>
          </a:xfrm>
        </p:spPr>
        <p:txBody>
          <a:bodyPr>
            <a:normAutofit/>
          </a:bodyPr>
          <a:lstStyle/>
          <a:p>
            <a:r>
              <a:rPr lang="en-US"/>
              <a:t>Participants EOG</a:t>
            </a:r>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2633215892"/>
              </p:ext>
            </p:extLst>
          </p:nvPr>
        </p:nvGraphicFramePr>
        <p:xfrm>
          <a:off x="336678" y="1506681"/>
          <a:ext cx="7627451" cy="4638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67</a:t>
            </a:fld>
            <a:endParaRPr lang="en-US"/>
          </a:p>
        </p:txBody>
      </p:sp>
      <p:sp>
        <p:nvSpPr>
          <p:cNvPr id="4" name="Date Placeholder 3">
            <a:extLst>
              <a:ext uri="{FF2B5EF4-FFF2-40B4-BE49-F238E27FC236}">
                <a16:creationId xmlns:a16="http://schemas.microsoft.com/office/drawing/2014/main" id="{5F04CF5B-93E2-4CE3-A7E2-214E8418F7D9}"/>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620133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Participants EOC</a:t>
            </a:r>
          </a:p>
        </p:txBody>
      </p:sp>
      <p:sp>
        <p:nvSpPr>
          <p:cNvPr id="4" name="Date Placeholder 3">
            <a:extLst>
              <a:ext uri="{FF2B5EF4-FFF2-40B4-BE49-F238E27FC236}">
                <a16:creationId xmlns:a16="http://schemas.microsoft.com/office/drawing/2014/main" id="{C6FB3C35-C721-42A3-9FB4-CBFB8088FE5E}"/>
              </a:ext>
            </a:extLst>
          </p:cNvPr>
          <p:cNvSpPr>
            <a:spLocks noGrp="1"/>
          </p:cNvSpPr>
          <p:nvPr>
            <p:ph type="dt" sz="half" idx="2"/>
          </p:nvPr>
        </p:nvSpPr>
        <p:spPr/>
        <p:txBody>
          <a:bodyPr/>
          <a:lstStyle/>
          <a:p>
            <a:r>
              <a:rPr lang="en-US"/>
              <a:t>1/17/2019</a:t>
            </a:r>
          </a:p>
        </p:txBody>
      </p:sp>
      <p:sp>
        <p:nvSpPr>
          <p:cNvPr id="3" name="Slide Number Placeholder 2"/>
          <p:cNvSpPr>
            <a:spLocks noGrp="1"/>
          </p:cNvSpPr>
          <p:nvPr>
            <p:ph type="sldNum" sz="quarter" idx="4"/>
          </p:nvPr>
        </p:nvSpPr>
        <p:spPr/>
        <p:txBody>
          <a:bodyPr/>
          <a:lstStyle/>
          <a:p>
            <a:fld id="{B63E4CEF-BB1E-48C7-AE93-F39F6AA99AD7}" type="slidenum">
              <a:rPr lang="en-US" smtClean="0"/>
              <a:pPr/>
              <a:t>68</a:t>
            </a:fld>
            <a:endParaRPr lang="en-US"/>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3254184602"/>
              </p:ext>
            </p:extLst>
          </p:nvPr>
        </p:nvGraphicFramePr>
        <p:xfrm>
          <a:off x="725160" y="1330215"/>
          <a:ext cx="6451815" cy="41975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p:cNvSpPr txBox="1"/>
          <p:nvPr/>
        </p:nvSpPr>
        <p:spPr>
          <a:xfrm>
            <a:off x="799478" y="5296951"/>
            <a:ext cx="8714508" cy="461665"/>
          </a:xfrm>
          <a:prstGeom prst="rect">
            <a:avLst/>
          </a:prstGeom>
          <a:noFill/>
        </p:spPr>
        <p:txBody>
          <a:bodyPr wrap="square" rtlCol="0">
            <a:spAutoFit/>
          </a:bodyPr>
          <a:lstStyle/>
          <a:p>
            <a:r>
              <a:rPr lang="en-US" baseline="30000">
                <a:solidFill>
                  <a:srgbClr val="FF0000"/>
                </a:solidFill>
              </a:rPr>
              <a:t>   *</a:t>
            </a:r>
            <a:r>
              <a:rPr lang="en-US" sz="1200"/>
              <a:t>Dual Enrollment Students are exempt from designated EOCs. See </a:t>
            </a:r>
            <a:r>
              <a:rPr lang="en-US" sz="1200" i="1"/>
              <a:t>Student Assessment Handbook </a:t>
            </a:r>
            <a:r>
              <a:rPr lang="en-US" sz="1200"/>
              <a:t>(SAH) for guidance.</a:t>
            </a:r>
          </a:p>
          <a:p>
            <a:r>
              <a:rPr lang="en-US" baseline="30000">
                <a:solidFill>
                  <a:srgbClr val="FF0000"/>
                </a:solidFill>
              </a:rPr>
              <a:t>** </a:t>
            </a:r>
            <a:r>
              <a:rPr lang="en-US" sz="1200"/>
              <a:t>Coordinators must tag GAVS students under Testing Codes in eDIRECT.</a:t>
            </a:r>
          </a:p>
        </p:txBody>
      </p:sp>
    </p:spTree>
    <p:extLst>
      <p:ext uri="{BB962C8B-B14F-4D97-AF65-F5344CB8AC3E}">
        <p14:creationId xmlns:p14="http://schemas.microsoft.com/office/powerpoint/2010/main" val="20570896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Participants EOC – continued</a:t>
            </a:r>
          </a:p>
        </p:txBody>
      </p:sp>
      <p:sp>
        <p:nvSpPr>
          <p:cNvPr id="4" name="Date Placeholder 3">
            <a:extLst>
              <a:ext uri="{FF2B5EF4-FFF2-40B4-BE49-F238E27FC236}">
                <a16:creationId xmlns:a16="http://schemas.microsoft.com/office/drawing/2014/main" id="{B1407D42-5BA8-4680-AFC4-4B5FA639A849}"/>
              </a:ext>
            </a:extLst>
          </p:cNvPr>
          <p:cNvSpPr>
            <a:spLocks noGrp="1"/>
          </p:cNvSpPr>
          <p:nvPr>
            <p:ph type="dt" sz="half" idx="2"/>
          </p:nvPr>
        </p:nvSpPr>
        <p:spPr/>
        <p:txBody>
          <a:bodyPr/>
          <a:lstStyle/>
          <a:p>
            <a:r>
              <a:rPr lang="en-US"/>
              <a:t>1/17/2019</a:t>
            </a:r>
          </a:p>
        </p:txBody>
      </p:sp>
      <p:sp>
        <p:nvSpPr>
          <p:cNvPr id="3" name="Slide Number Placeholder 2"/>
          <p:cNvSpPr>
            <a:spLocks noGrp="1"/>
          </p:cNvSpPr>
          <p:nvPr>
            <p:ph type="sldNum" sz="quarter" idx="4"/>
          </p:nvPr>
        </p:nvSpPr>
        <p:spPr/>
        <p:txBody>
          <a:bodyPr/>
          <a:lstStyle/>
          <a:p>
            <a:fld id="{B63E4CEF-BB1E-48C7-AE93-F39F6AA99AD7}" type="slidenum">
              <a:rPr lang="en-US" smtClean="0"/>
              <a:pPr/>
              <a:t>69</a:t>
            </a:fld>
            <a:endParaRPr lang="en-US"/>
          </a:p>
        </p:txBody>
      </p:sp>
      <p:sp>
        <p:nvSpPr>
          <p:cNvPr id="9" name="Rounded Rectangle 4"/>
          <p:cNvSpPr/>
          <p:nvPr/>
        </p:nvSpPr>
        <p:spPr>
          <a:xfrm>
            <a:off x="2483072" y="3016112"/>
            <a:ext cx="4177856" cy="8257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1290" tIns="0" rIns="161290" bIns="0" numCol="1" spcCol="1270" anchor="ctr" anchorCtr="0">
            <a:noAutofit/>
          </a:bodyPr>
          <a:lstStyle/>
          <a:p>
            <a:pPr lvl="0" algn="l" defTabSz="1377950">
              <a:lnSpc>
                <a:spcPct val="90000"/>
              </a:lnSpc>
              <a:spcBef>
                <a:spcPct val="0"/>
              </a:spcBef>
              <a:spcAft>
                <a:spcPct val="35000"/>
              </a:spcAft>
            </a:pPr>
            <a:endParaRPr lang="en-US" sz="3100" kern="1200"/>
          </a:p>
        </p:txBody>
      </p:sp>
      <p:graphicFrame>
        <p:nvGraphicFramePr>
          <p:cNvPr id="10" name="Diagram 9"/>
          <p:cNvGraphicFramePr/>
          <p:nvPr>
            <p:extLst>
              <p:ext uri="{D42A27DB-BD31-4B8C-83A1-F6EECF244321}">
                <p14:modId xmlns:p14="http://schemas.microsoft.com/office/powerpoint/2010/main" val="1101263586"/>
              </p:ext>
            </p:extLst>
          </p:nvPr>
        </p:nvGraphicFramePr>
        <p:xfrm>
          <a:off x="824749" y="1800332"/>
          <a:ext cx="6917357" cy="408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5695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Test Development Activities</a:t>
            </a:r>
            <a:br>
              <a:rPr lang="en-US" dirty="0"/>
            </a:br>
            <a:r>
              <a:rPr lang="en-US" dirty="0"/>
              <a:t>Georgia Milestones</a:t>
            </a:r>
          </a:p>
        </p:txBody>
      </p:sp>
      <p:sp>
        <p:nvSpPr>
          <p:cNvPr id="4" name="Date Placeholder 3"/>
          <p:cNvSpPr>
            <a:spLocks noGrp="1"/>
          </p:cNvSpPr>
          <p:nvPr>
            <p:ph type="dt" sz="half" idx="2"/>
          </p:nvPr>
        </p:nvSpPr>
        <p:spPr/>
        <p:txBody>
          <a:bodyPr/>
          <a:lstStyle/>
          <a:p>
            <a:r>
              <a:rPr lang="en-US"/>
              <a:t>1/17/2019</a:t>
            </a:r>
          </a:p>
        </p:txBody>
      </p:sp>
      <p:sp>
        <p:nvSpPr>
          <p:cNvPr id="5" name="Slide Number Placeholder 4"/>
          <p:cNvSpPr>
            <a:spLocks noGrp="1"/>
          </p:cNvSpPr>
          <p:nvPr>
            <p:ph type="sldNum" sz="quarter" idx="4"/>
          </p:nvPr>
        </p:nvSpPr>
        <p:spPr/>
        <p:txBody>
          <a:bodyPr/>
          <a:lstStyle/>
          <a:p>
            <a:fld id="{B63E4CEF-BB1E-48C7-AE93-F39F6AA99AD7}" type="slidenum">
              <a:rPr lang="en-US" smtClean="0"/>
              <a:pPr/>
              <a:t>7</a:t>
            </a:fld>
            <a:endParaRPr lang="en-US"/>
          </a:p>
        </p:txBody>
      </p:sp>
      <p:graphicFrame>
        <p:nvGraphicFramePr>
          <p:cNvPr id="6" name="Table 5">
            <a:extLst>
              <a:ext uri="{FF2B5EF4-FFF2-40B4-BE49-F238E27FC236}">
                <a16:creationId xmlns:a16="http://schemas.microsoft.com/office/drawing/2014/main" id="{80DCB506-8E6E-4441-A970-6FEF8E3EB820}"/>
              </a:ext>
            </a:extLst>
          </p:cNvPr>
          <p:cNvGraphicFramePr>
            <a:graphicFrameLocks noGrp="1"/>
          </p:cNvGraphicFramePr>
          <p:nvPr>
            <p:extLst/>
          </p:nvPr>
        </p:nvGraphicFramePr>
        <p:xfrm>
          <a:off x="592074" y="1844717"/>
          <a:ext cx="7923276" cy="4333988"/>
        </p:xfrm>
        <a:graphic>
          <a:graphicData uri="http://schemas.openxmlformats.org/drawingml/2006/table">
            <a:tbl>
              <a:tblPr firstRow="1" firstCol="1" bandRow="1">
                <a:tableStyleId>{69012ECD-51FC-41F1-AA8D-1B2483CD663E}</a:tableStyleId>
              </a:tblPr>
              <a:tblGrid>
                <a:gridCol w="1553920">
                  <a:extLst>
                    <a:ext uri="{9D8B030D-6E8A-4147-A177-3AD203B41FA5}">
                      <a16:colId xmlns:a16="http://schemas.microsoft.com/office/drawing/2014/main" val="3006501121"/>
                    </a:ext>
                  </a:extLst>
                </a:gridCol>
                <a:gridCol w="1799191">
                  <a:extLst>
                    <a:ext uri="{9D8B030D-6E8A-4147-A177-3AD203B41FA5}">
                      <a16:colId xmlns:a16="http://schemas.microsoft.com/office/drawing/2014/main" val="340608938"/>
                    </a:ext>
                  </a:extLst>
                </a:gridCol>
                <a:gridCol w="3327393">
                  <a:extLst>
                    <a:ext uri="{9D8B030D-6E8A-4147-A177-3AD203B41FA5}">
                      <a16:colId xmlns:a16="http://schemas.microsoft.com/office/drawing/2014/main" val="3414186577"/>
                    </a:ext>
                  </a:extLst>
                </a:gridCol>
                <a:gridCol w="1242772">
                  <a:extLst>
                    <a:ext uri="{9D8B030D-6E8A-4147-A177-3AD203B41FA5}">
                      <a16:colId xmlns:a16="http://schemas.microsoft.com/office/drawing/2014/main" val="3378227057"/>
                    </a:ext>
                  </a:extLst>
                </a:gridCol>
              </a:tblGrid>
              <a:tr h="915989">
                <a:tc>
                  <a:txBody>
                    <a:bodyPr/>
                    <a:lstStyle/>
                    <a:p>
                      <a:pPr marL="0" marR="0">
                        <a:spcBef>
                          <a:spcPts val="0"/>
                        </a:spcBef>
                        <a:spcAft>
                          <a:spcPts val="0"/>
                        </a:spcAft>
                      </a:pPr>
                      <a:r>
                        <a:rPr lang="en-US" sz="1800">
                          <a:effectLst/>
                        </a:rPr>
                        <a:t>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Content Area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Grade Levels/Courses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800">
                          <a:effectLst/>
                        </a:rPr>
                        <a:t># of nominees requested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44396178"/>
                  </a:ext>
                </a:extLst>
              </a:tr>
              <a:tr h="473736">
                <a:tc rowSpan="4">
                  <a:txBody>
                    <a:bodyPr/>
                    <a:lstStyle/>
                    <a:p>
                      <a:pPr marL="0" marR="0">
                        <a:spcBef>
                          <a:spcPts val="0"/>
                        </a:spcBef>
                        <a:spcAft>
                          <a:spcPts val="0"/>
                        </a:spcAft>
                      </a:pPr>
                      <a:r>
                        <a:rPr lang="en-US" sz="1600">
                          <a:effectLst/>
                        </a:rPr>
                        <a:t>End of Grade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B w="6350" cap="flat" cmpd="sng" algn="ctr">
                      <a:solidFill>
                        <a:schemeClr val="accent1"/>
                      </a:solidFill>
                      <a:prstDash val="solid"/>
                      <a:round/>
                      <a:headEnd type="none" w="med" len="med"/>
                      <a:tailEnd type="none" w="med" len="med"/>
                    </a:lnB>
                  </a:tcPr>
                </a:tc>
                <a:tc>
                  <a:txBody>
                    <a:bodyPr/>
                    <a:lstStyle/>
                    <a:p>
                      <a:pPr marL="0" marR="0">
                        <a:spcBef>
                          <a:spcPts val="0"/>
                        </a:spcBef>
                        <a:spcAft>
                          <a:spcPts val="0"/>
                        </a:spcAft>
                      </a:pPr>
                      <a:r>
                        <a:rPr lang="en-US" sz="1600">
                          <a:effectLst/>
                        </a:rPr>
                        <a:t>English Language Arts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3, 4, 5, 6, 7, 8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049596"/>
                  </a:ext>
                </a:extLst>
              </a:tr>
              <a:tr h="305330">
                <a:tc vMerge="1">
                  <a:txBody>
                    <a:bodyPr/>
                    <a:lstStyle/>
                    <a:p>
                      <a:endParaRPr lang="en-US"/>
                    </a:p>
                  </a:txBody>
                  <a:tcPr/>
                </a:tc>
                <a:tc>
                  <a:txBody>
                    <a:bodyPr/>
                    <a:lstStyle/>
                    <a:p>
                      <a:pPr marL="0" marR="0">
                        <a:spcBef>
                          <a:spcPts val="0"/>
                        </a:spcBef>
                        <a:spcAft>
                          <a:spcPts val="0"/>
                        </a:spcAft>
                      </a:pPr>
                      <a:r>
                        <a:rPr lang="en-US" sz="1600">
                          <a:effectLst/>
                        </a:rPr>
                        <a:t>Mathematics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3, 4, 5, 6, 7, 8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988510975"/>
                  </a:ext>
                </a:extLst>
              </a:tr>
              <a:tr h="305330">
                <a:tc vMerge="1">
                  <a:txBody>
                    <a:bodyPr/>
                    <a:lstStyle/>
                    <a:p>
                      <a:endParaRPr lang="en-US"/>
                    </a:p>
                  </a:txBody>
                  <a:tcPr/>
                </a:tc>
                <a:tc>
                  <a:txBody>
                    <a:bodyPr/>
                    <a:lstStyle/>
                    <a:p>
                      <a:pPr marL="0" marR="0">
                        <a:spcBef>
                          <a:spcPts val="0"/>
                        </a:spcBef>
                        <a:spcAft>
                          <a:spcPts val="0"/>
                        </a:spcAft>
                      </a:pPr>
                      <a:r>
                        <a:rPr lang="en-US" sz="1600">
                          <a:effectLst/>
                        </a:rPr>
                        <a:t>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5, 8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78145670"/>
                  </a:ext>
                </a:extLst>
              </a:tr>
              <a:tr h="305330">
                <a:tc vMerge="1">
                  <a:txBody>
                    <a:bodyPr/>
                    <a:lstStyle/>
                    <a:p>
                      <a:endParaRPr lang="en-US"/>
                    </a:p>
                  </a:txBody>
                  <a:tcPr/>
                </a:tc>
                <a:tc>
                  <a:txBody>
                    <a:bodyPr/>
                    <a:lstStyle/>
                    <a:p>
                      <a:pPr marL="0" marR="0">
                        <a:spcBef>
                          <a:spcPts val="0"/>
                        </a:spcBef>
                        <a:spcAft>
                          <a:spcPts val="0"/>
                        </a:spcAft>
                      </a:pPr>
                      <a:r>
                        <a:rPr lang="en-US" sz="1600">
                          <a:effectLst/>
                        </a:rPr>
                        <a:t>Social Studies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5, 8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82770338"/>
                  </a:ext>
                </a:extLst>
              </a:tr>
              <a:tr h="473736">
                <a:tc rowSpan="4">
                  <a:txBody>
                    <a:bodyPr/>
                    <a:lstStyle/>
                    <a:p>
                      <a:pPr marL="0" marR="0">
                        <a:spcBef>
                          <a:spcPts val="0"/>
                        </a:spcBef>
                        <a:spcAft>
                          <a:spcPts val="0"/>
                        </a:spcAft>
                      </a:pPr>
                      <a:r>
                        <a:rPr lang="en-US" sz="1600">
                          <a:effectLst/>
                        </a:rPr>
                        <a:t>End of Course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tcPr>
                </a:tc>
                <a:tc>
                  <a:txBody>
                    <a:bodyPr/>
                    <a:lstStyle/>
                    <a:p>
                      <a:pPr marL="0" marR="0">
                        <a:spcBef>
                          <a:spcPts val="0"/>
                        </a:spcBef>
                        <a:spcAft>
                          <a:spcPts val="0"/>
                        </a:spcAft>
                      </a:pPr>
                      <a:r>
                        <a:rPr lang="en-US" sz="1600">
                          <a:effectLst/>
                        </a:rPr>
                        <a:t>English Language Arts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Ninth Grade Literature, American Literature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17806085"/>
                  </a:ext>
                </a:extLst>
              </a:tr>
              <a:tr h="610659">
                <a:tc vMerge="1">
                  <a:txBody>
                    <a:bodyPr/>
                    <a:lstStyle/>
                    <a:p>
                      <a:endParaRPr lang="en-US"/>
                    </a:p>
                  </a:txBody>
                  <a:tcPr/>
                </a:tc>
                <a:tc>
                  <a:txBody>
                    <a:bodyPr/>
                    <a:lstStyle/>
                    <a:p>
                      <a:pPr marL="0" marR="0">
                        <a:spcBef>
                          <a:spcPts val="0"/>
                        </a:spcBef>
                        <a:spcAft>
                          <a:spcPts val="0"/>
                        </a:spcAft>
                      </a:pPr>
                      <a:r>
                        <a:rPr lang="en-US" sz="1600">
                          <a:effectLst/>
                        </a:rPr>
                        <a:t>Mathematics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Coordinate Algebra, Analytic Geometry, Algebra I, Geometry</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03952904"/>
                  </a:ext>
                </a:extLst>
              </a:tr>
              <a:tr h="305330">
                <a:tc vMerge="1">
                  <a:txBody>
                    <a:bodyPr/>
                    <a:lstStyle/>
                    <a:p>
                      <a:endParaRPr lang="en-US"/>
                    </a:p>
                  </a:txBody>
                  <a:tcPr/>
                </a:tc>
                <a:tc>
                  <a:txBody>
                    <a:bodyPr/>
                    <a:lstStyle/>
                    <a:p>
                      <a:pPr marL="0" marR="0">
                        <a:spcBef>
                          <a:spcPts val="0"/>
                        </a:spcBef>
                        <a:spcAft>
                          <a:spcPts val="0"/>
                        </a:spcAft>
                      </a:pPr>
                      <a:r>
                        <a:rPr lang="en-US" sz="1600">
                          <a:effectLst/>
                        </a:rPr>
                        <a:t>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Biology, Physical Science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212526"/>
                  </a:ext>
                </a:extLst>
              </a:tr>
              <a:tr h="305330">
                <a:tc vMerge="1">
                  <a:txBody>
                    <a:bodyPr/>
                    <a:lstStyle/>
                    <a:p>
                      <a:endParaRPr lang="en-US"/>
                    </a:p>
                  </a:txBody>
                  <a:tcPr/>
                </a:tc>
                <a:tc>
                  <a:txBody>
                    <a:bodyPr/>
                    <a:lstStyle/>
                    <a:p>
                      <a:pPr marL="0" marR="0">
                        <a:spcBef>
                          <a:spcPts val="0"/>
                        </a:spcBef>
                        <a:spcAft>
                          <a:spcPts val="0"/>
                        </a:spcAft>
                      </a:pPr>
                      <a:r>
                        <a:rPr lang="en-US" sz="1600">
                          <a:effectLst/>
                        </a:rPr>
                        <a:t>Social Studies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spcBef>
                          <a:spcPts val="0"/>
                        </a:spcBef>
                        <a:spcAft>
                          <a:spcPts val="0"/>
                        </a:spcAft>
                      </a:pPr>
                      <a:r>
                        <a:rPr lang="en-US" sz="1600">
                          <a:effectLst/>
                        </a:rPr>
                        <a:t>United States History, Economics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a:effectLst/>
                        </a:rPr>
                        <a:t>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5147790"/>
                  </a:ext>
                </a:extLst>
              </a:tr>
              <a:tr h="305330">
                <a:tc gridSpan="3">
                  <a:txBody>
                    <a:bodyPr/>
                    <a:lstStyle/>
                    <a:p>
                      <a:pPr marL="0" marR="0">
                        <a:spcBef>
                          <a:spcPts val="0"/>
                        </a:spcBef>
                        <a:spcAft>
                          <a:spcPts val="0"/>
                        </a:spcAft>
                      </a:pPr>
                      <a:r>
                        <a:rPr lang="en-US" sz="1600">
                          <a:effectLst/>
                        </a:rPr>
                        <a:t>Total</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6350" cap="flat" cmpd="sng" algn="ctr">
                      <a:solidFill>
                        <a:schemeClr val="accent1"/>
                      </a:solidFill>
                      <a:prstDash val="solid"/>
                      <a:round/>
                      <a:headEnd type="none" w="med" len="med"/>
                      <a:tailEnd type="none" w="med" len="med"/>
                    </a:lnT>
                  </a:tcPr>
                </a:tc>
                <a:tc hMerge="1">
                  <a:txBody>
                    <a:bodyPr/>
                    <a:lstStyle/>
                    <a:p>
                      <a:endParaRPr lang="en-US"/>
                    </a:p>
                  </a:txBody>
                  <a:tcPr/>
                </a:tc>
                <a:tc hMerge="1">
                  <a:txBody>
                    <a:bodyPr/>
                    <a:lstStyle/>
                    <a:p>
                      <a:endParaRPr lang="en-US"/>
                    </a:p>
                  </a:txBody>
                  <a:tcPr/>
                </a:tc>
                <a:tc>
                  <a:txBody>
                    <a:bodyPr/>
                    <a:lstStyle/>
                    <a:p>
                      <a:pPr marL="0" marR="0" algn="ctr">
                        <a:spcBef>
                          <a:spcPts val="0"/>
                        </a:spcBef>
                        <a:spcAft>
                          <a:spcPts val="0"/>
                        </a:spcAft>
                      </a:pPr>
                      <a:r>
                        <a:rPr lang="en-US" sz="1600" b="1">
                          <a:effectLst/>
                        </a:rPr>
                        <a:t>24</a:t>
                      </a:r>
                      <a:endParaRPr lang="en-US"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0664847"/>
                  </a:ext>
                </a:extLst>
              </a:tr>
            </a:tbl>
          </a:graphicData>
        </a:graphic>
      </p:graphicFrame>
    </p:spTree>
    <p:extLst>
      <p:ext uri="{BB962C8B-B14F-4D97-AF65-F5344CB8AC3E}">
        <p14:creationId xmlns:p14="http://schemas.microsoft.com/office/powerpoint/2010/main" val="34527682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F144F2-5574-4264-82B3-90B227A9B27F}"/>
              </a:ext>
            </a:extLst>
          </p:cNvPr>
          <p:cNvSpPr>
            <a:spLocks noGrp="1"/>
          </p:cNvSpPr>
          <p:nvPr>
            <p:ph type="title"/>
          </p:nvPr>
        </p:nvSpPr>
        <p:spPr/>
        <p:txBody>
          <a:bodyPr>
            <a:noAutofit/>
          </a:bodyPr>
          <a:lstStyle/>
          <a:p>
            <a:r>
              <a:rPr lang="en-US"/>
              <a:t>Participants EOC – continued</a:t>
            </a:r>
          </a:p>
        </p:txBody>
      </p:sp>
      <p:sp>
        <p:nvSpPr>
          <p:cNvPr id="3" name="Content Placeholder 2">
            <a:extLst>
              <a:ext uri="{FF2B5EF4-FFF2-40B4-BE49-F238E27FC236}">
                <a16:creationId xmlns:a16="http://schemas.microsoft.com/office/drawing/2014/main" id="{8CA0AC4C-8C2F-43B0-96E4-D3E10E64E575}"/>
              </a:ext>
            </a:extLst>
          </p:cNvPr>
          <p:cNvSpPr>
            <a:spLocks noGrp="1"/>
          </p:cNvSpPr>
          <p:nvPr>
            <p:ph idx="1"/>
          </p:nvPr>
        </p:nvSpPr>
        <p:spPr/>
        <p:txBody>
          <a:bodyPr/>
          <a:lstStyle/>
          <a:p>
            <a:pPr marL="0" indent="0">
              <a:buNone/>
            </a:pPr>
            <a:r>
              <a:rPr lang="en-US" b="1"/>
              <a:t>Dual Enrollment</a:t>
            </a:r>
          </a:p>
        </p:txBody>
      </p:sp>
      <p:sp>
        <p:nvSpPr>
          <p:cNvPr id="6" name="Date Placeholder 5">
            <a:extLst>
              <a:ext uri="{FF2B5EF4-FFF2-40B4-BE49-F238E27FC236}">
                <a16:creationId xmlns:a16="http://schemas.microsoft.com/office/drawing/2014/main" id="{88F851A9-0680-4AA0-A50D-00419CE0AAB9}"/>
              </a:ext>
            </a:extLst>
          </p:cNvPr>
          <p:cNvSpPr>
            <a:spLocks noGrp="1"/>
          </p:cNvSpPr>
          <p:nvPr>
            <p:ph type="dt" sz="half" idx="2"/>
          </p:nvPr>
        </p:nvSpPr>
        <p:spPr/>
        <p:txBody>
          <a:bodyPr/>
          <a:lstStyle/>
          <a:p>
            <a:r>
              <a:rPr lang="en-US"/>
              <a:t>1/17/2019</a:t>
            </a:r>
          </a:p>
        </p:txBody>
      </p:sp>
      <p:sp>
        <p:nvSpPr>
          <p:cNvPr id="2" name="Slide Number Placeholder 1"/>
          <p:cNvSpPr>
            <a:spLocks noGrp="1"/>
          </p:cNvSpPr>
          <p:nvPr>
            <p:ph type="sldNum" sz="quarter" idx="4"/>
          </p:nvPr>
        </p:nvSpPr>
        <p:spPr/>
        <p:txBody>
          <a:bodyPr/>
          <a:lstStyle/>
          <a:p>
            <a:fld id="{B63E4CEF-BB1E-48C7-AE93-F39F6AA99AD7}" type="slidenum">
              <a:rPr lang="en-US" smtClean="0"/>
              <a:pPr/>
              <a:t>70</a:t>
            </a:fld>
            <a:endParaRPr lang="en-US"/>
          </a:p>
        </p:txBody>
      </p:sp>
      <p:graphicFrame>
        <p:nvGraphicFramePr>
          <p:cNvPr id="4" name="Table 3">
            <a:extLst>
              <a:ext uri="{FF2B5EF4-FFF2-40B4-BE49-F238E27FC236}">
                <a16:creationId xmlns:a16="http://schemas.microsoft.com/office/drawing/2014/main" id="{6ED3F52C-83E9-4505-A3D9-C6725289D053}"/>
              </a:ext>
            </a:extLst>
          </p:cNvPr>
          <p:cNvGraphicFramePr>
            <a:graphicFrameLocks noGrp="1"/>
          </p:cNvGraphicFramePr>
          <p:nvPr>
            <p:extLst>
              <p:ext uri="{D42A27DB-BD31-4B8C-83A1-F6EECF244321}">
                <p14:modId xmlns:p14="http://schemas.microsoft.com/office/powerpoint/2010/main" val="2797632237"/>
              </p:ext>
            </p:extLst>
          </p:nvPr>
        </p:nvGraphicFramePr>
        <p:xfrm>
          <a:off x="552357" y="2810038"/>
          <a:ext cx="7734116" cy="2254930"/>
        </p:xfrm>
        <a:graphic>
          <a:graphicData uri="http://schemas.openxmlformats.org/drawingml/2006/table">
            <a:tbl>
              <a:tblPr firstRow="1" bandRow="1">
                <a:tableStyleId>{7DF18680-E054-41AD-8BC1-D1AEF772440D}</a:tableStyleId>
              </a:tblPr>
              <a:tblGrid>
                <a:gridCol w="3867058">
                  <a:extLst>
                    <a:ext uri="{9D8B030D-6E8A-4147-A177-3AD203B41FA5}">
                      <a16:colId xmlns:a16="http://schemas.microsoft.com/office/drawing/2014/main" val="1486365687"/>
                    </a:ext>
                  </a:extLst>
                </a:gridCol>
                <a:gridCol w="3867058">
                  <a:extLst>
                    <a:ext uri="{9D8B030D-6E8A-4147-A177-3AD203B41FA5}">
                      <a16:colId xmlns:a16="http://schemas.microsoft.com/office/drawing/2014/main" val="2726813476"/>
                    </a:ext>
                  </a:extLst>
                </a:gridCol>
              </a:tblGrid>
              <a:tr h="450986">
                <a:tc>
                  <a:txBody>
                    <a:bodyPr/>
                    <a:lstStyle/>
                    <a:p>
                      <a:pPr algn="ctr"/>
                      <a:r>
                        <a:rPr lang="en-US"/>
                        <a:t>Required of All Students</a:t>
                      </a:r>
                    </a:p>
                  </a:txBody>
                  <a:tcPr anchor="ctr"/>
                </a:tc>
                <a:tc>
                  <a:txBody>
                    <a:bodyPr/>
                    <a:lstStyle/>
                    <a:p>
                      <a:pPr algn="ctr"/>
                      <a:r>
                        <a:rPr lang="en-US"/>
                        <a:t>Allowed Exemption</a:t>
                      </a:r>
                    </a:p>
                  </a:txBody>
                  <a:tcPr anchor="ctr"/>
                </a:tc>
                <a:extLst>
                  <a:ext uri="{0D108BD9-81ED-4DB2-BD59-A6C34878D82A}">
                    <a16:rowId xmlns:a16="http://schemas.microsoft.com/office/drawing/2014/main" val="3552491886"/>
                  </a:ext>
                </a:extLst>
              </a:tr>
              <a:tr h="450986">
                <a:tc>
                  <a:txBody>
                    <a:bodyPr/>
                    <a:lstStyle/>
                    <a:p>
                      <a:r>
                        <a:rPr lang="en-US"/>
                        <a:t>Ninth Grade Literature &amp; Composition</a:t>
                      </a:r>
                    </a:p>
                  </a:txBody>
                  <a:tcPr anchor="ctr"/>
                </a:tc>
                <a:tc>
                  <a:txBody>
                    <a:bodyPr/>
                    <a:lstStyle/>
                    <a:p>
                      <a:r>
                        <a:rPr lang="en-US"/>
                        <a:t>American Literature &amp; Composition</a:t>
                      </a:r>
                    </a:p>
                  </a:txBody>
                  <a:tcPr anchor="ctr"/>
                </a:tc>
                <a:extLst>
                  <a:ext uri="{0D108BD9-81ED-4DB2-BD59-A6C34878D82A}">
                    <a16:rowId xmlns:a16="http://schemas.microsoft.com/office/drawing/2014/main" val="1420510136"/>
                  </a:ext>
                </a:extLst>
              </a:tr>
              <a:tr h="450986">
                <a:tc>
                  <a:txBody>
                    <a:bodyPr/>
                    <a:lstStyle/>
                    <a:p>
                      <a:r>
                        <a:rPr lang="en-US"/>
                        <a:t>Coordinate Algebra/Algebra I </a:t>
                      </a:r>
                    </a:p>
                  </a:txBody>
                  <a:tcPr anchor="ctr"/>
                </a:tc>
                <a:tc>
                  <a:txBody>
                    <a:bodyPr/>
                    <a:lstStyle/>
                    <a:p>
                      <a:r>
                        <a:rPr lang="en-US"/>
                        <a:t>Physical Science </a:t>
                      </a:r>
                    </a:p>
                  </a:txBody>
                  <a:tcPr anchor="ctr"/>
                </a:tc>
                <a:extLst>
                  <a:ext uri="{0D108BD9-81ED-4DB2-BD59-A6C34878D82A}">
                    <a16:rowId xmlns:a16="http://schemas.microsoft.com/office/drawing/2014/main" val="3223449001"/>
                  </a:ext>
                </a:extLst>
              </a:tr>
              <a:tr h="450986">
                <a:tc>
                  <a:txBody>
                    <a:bodyPr/>
                    <a:lstStyle/>
                    <a:p>
                      <a:r>
                        <a:rPr lang="en-US"/>
                        <a:t>Analytic Geometry/Geometry</a:t>
                      </a:r>
                    </a:p>
                  </a:txBody>
                  <a:tcPr anchor="ctr"/>
                </a:tc>
                <a:tc>
                  <a:txBody>
                    <a:bodyPr/>
                    <a:lstStyle/>
                    <a:p>
                      <a:r>
                        <a:rPr lang="en-US"/>
                        <a:t>US History</a:t>
                      </a:r>
                    </a:p>
                  </a:txBody>
                  <a:tcPr anchor="ctr"/>
                </a:tc>
                <a:extLst>
                  <a:ext uri="{0D108BD9-81ED-4DB2-BD59-A6C34878D82A}">
                    <a16:rowId xmlns:a16="http://schemas.microsoft.com/office/drawing/2014/main" val="3906605234"/>
                  </a:ext>
                </a:extLst>
              </a:tr>
              <a:tr h="450986">
                <a:tc>
                  <a:txBody>
                    <a:bodyPr/>
                    <a:lstStyle/>
                    <a:p>
                      <a:r>
                        <a:rPr lang="en-US"/>
                        <a:t>Biology</a:t>
                      </a:r>
                    </a:p>
                  </a:txBody>
                  <a:tcPr anchor="ctr"/>
                </a:tc>
                <a:tc>
                  <a:txBody>
                    <a:bodyPr/>
                    <a:lstStyle/>
                    <a:p>
                      <a:r>
                        <a:rPr lang="en-US"/>
                        <a:t>Economics </a:t>
                      </a:r>
                    </a:p>
                  </a:txBody>
                  <a:tcPr anchor="ctr"/>
                </a:tc>
                <a:extLst>
                  <a:ext uri="{0D108BD9-81ED-4DB2-BD59-A6C34878D82A}">
                    <a16:rowId xmlns:a16="http://schemas.microsoft.com/office/drawing/2014/main" val="1271106745"/>
                  </a:ext>
                </a:extLst>
              </a:tr>
            </a:tbl>
          </a:graphicData>
        </a:graphic>
      </p:graphicFrame>
      <p:sp>
        <p:nvSpPr>
          <p:cNvPr id="5" name="TextBox 4">
            <a:extLst>
              <a:ext uri="{FF2B5EF4-FFF2-40B4-BE49-F238E27FC236}">
                <a16:creationId xmlns:a16="http://schemas.microsoft.com/office/drawing/2014/main" id="{3389D24C-D873-4048-B23F-8233EFE12973}"/>
              </a:ext>
            </a:extLst>
          </p:cNvPr>
          <p:cNvSpPr txBox="1"/>
          <p:nvPr/>
        </p:nvSpPr>
        <p:spPr>
          <a:xfrm>
            <a:off x="552357" y="5340096"/>
            <a:ext cx="7734116" cy="369332"/>
          </a:xfrm>
          <a:prstGeom prst="rect">
            <a:avLst/>
          </a:prstGeom>
          <a:noFill/>
        </p:spPr>
        <p:txBody>
          <a:bodyPr wrap="square" rtlCol="0">
            <a:spAutoFit/>
          </a:bodyPr>
          <a:lstStyle/>
          <a:p>
            <a:r>
              <a:rPr lang="en-US"/>
              <a:t>Note: For exempt EOCs, the college grade is factored into CCRPI.</a:t>
            </a:r>
          </a:p>
        </p:txBody>
      </p:sp>
    </p:spTree>
    <p:extLst>
      <p:ext uri="{BB962C8B-B14F-4D97-AF65-F5344CB8AC3E}">
        <p14:creationId xmlns:p14="http://schemas.microsoft.com/office/powerpoint/2010/main" val="2792489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67C2-0766-4764-8593-BF1DB4563707}"/>
              </a:ext>
            </a:extLst>
          </p:cNvPr>
          <p:cNvSpPr>
            <a:spLocks noGrp="1"/>
          </p:cNvSpPr>
          <p:nvPr>
            <p:ph type="title"/>
          </p:nvPr>
        </p:nvSpPr>
        <p:spPr>
          <a:xfrm>
            <a:off x="603983" y="132848"/>
            <a:ext cx="6316630" cy="1325563"/>
          </a:xfrm>
        </p:spPr>
        <p:txBody>
          <a:bodyPr>
            <a:normAutofit fontScale="90000"/>
          </a:bodyPr>
          <a:lstStyle/>
          <a:p>
            <a:r>
              <a:rPr lang="en-US"/>
              <a:t>Georgia Milestones Administration Windows</a:t>
            </a:r>
          </a:p>
        </p:txBody>
      </p:sp>
      <p:sp>
        <p:nvSpPr>
          <p:cNvPr id="3" name="Date Placeholder 2">
            <a:extLst>
              <a:ext uri="{FF2B5EF4-FFF2-40B4-BE49-F238E27FC236}">
                <a16:creationId xmlns:a16="http://schemas.microsoft.com/office/drawing/2014/main" id="{CE35C6DC-322D-4DF5-A243-1B43E063C8F6}"/>
              </a:ext>
            </a:extLst>
          </p:cNvPr>
          <p:cNvSpPr>
            <a:spLocks noGrp="1"/>
          </p:cNvSpPr>
          <p:nvPr>
            <p:ph type="dt" sz="half" idx="2"/>
          </p:nvPr>
        </p:nvSpPr>
        <p:spPr/>
        <p:txBody>
          <a:bodyPr/>
          <a:lstStyle/>
          <a:p>
            <a:r>
              <a:rPr lang="en-US"/>
              <a:t>1/17/2019</a:t>
            </a:r>
          </a:p>
        </p:txBody>
      </p:sp>
      <p:sp>
        <p:nvSpPr>
          <p:cNvPr id="4" name="Slide Number Placeholder 3"/>
          <p:cNvSpPr>
            <a:spLocks noGrp="1"/>
          </p:cNvSpPr>
          <p:nvPr>
            <p:ph type="sldNum" sz="quarter" idx="4"/>
          </p:nvPr>
        </p:nvSpPr>
        <p:spPr/>
        <p:txBody>
          <a:bodyPr/>
          <a:lstStyle/>
          <a:p>
            <a:fld id="{B63E4CEF-BB1E-48C7-AE93-F39F6AA99AD7}" type="slidenum">
              <a:rPr lang="en-US" smtClean="0"/>
              <a:pPr/>
              <a:t>71</a:t>
            </a:fld>
            <a:endParaRPr lang="en-US"/>
          </a:p>
        </p:txBody>
      </p:sp>
      <p:graphicFrame>
        <p:nvGraphicFramePr>
          <p:cNvPr id="5" name="Table 4">
            <a:extLst>
              <a:ext uri="{FF2B5EF4-FFF2-40B4-BE49-F238E27FC236}">
                <a16:creationId xmlns:a16="http://schemas.microsoft.com/office/drawing/2014/main" id="{EE955CBF-C147-4A2A-87EF-6BA1C15D5E8A}"/>
              </a:ext>
            </a:extLst>
          </p:cNvPr>
          <p:cNvGraphicFramePr>
            <a:graphicFrameLocks noGrp="1"/>
          </p:cNvGraphicFramePr>
          <p:nvPr>
            <p:extLst>
              <p:ext uri="{D42A27DB-BD31-4B8C-83A1-F6EECF244321}">
                <p14:modId xmlns:p14="http://schemas.microsoft.com/office/powerpoint/2010/main" val="3811440034"/>
              </p:ext>
            </p:extLst>
          </p:nvPr>
        </p:nvGraphicFramePr>
        <p:xfrm>
          <a:off x="540556" y="1382022"/>
          <a:ext cx="6744930" cy="4754880"/>
        </p:xfrm>
        <a:graphic>
          <a:graphicData uri="http://schemas.openxmlformats.org/drawingml/2006/table">
            <a:tbl>
              <a:tblPr firstRow="1" bandRow="1">
                <a:tableStyleId>{073A0DAA-6AF3-43AB-8588-CEC1D06C72B9}</a:tableStyleId>
              </a:tblPr>
              <a:tblGrid>
                <a:gridCol w="2248310">
                  <a:extLst>
                    <a:ext uri="{9D8B030D-6E8A-4147-A177-3AD203B41FA5}">
                      <a16:colId xmlns:a16="http://schemas.microsoft.com/office/drawing/2014/main" val="1180748189"/>
                    </a:ext>
                  </a:extLst>
                </a:gridCol>
                <a:gridCol w="2248310">
                  <a:extLst>
                    <a:ext uri="{9D8B030D-6E8A-4147-A177-3AD203B41FA5}">
                      <a16:colId xmlns:a16="http://schemas.microsoft.com/office/drawing/2014/main" val="2097541306"/>
                    </a:ext>
                  </a:extLst>
                </a:gridCol>
                <a:gridCol w="2248310">
                  <a:extLst>
                    <a:ext uri="{9D8B030D-6E8A-4147-A177-3AD203B41FA5}">
                      <a16:colId xmlns:a16="http://schemas.microsoft.com/office/drawing/2014/main" val="1767813940"/>
                    </a:ext>
                  </a:extLst>
                </a:gridCol>
              </a:tblGrid>
              <a:tr h="278804">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t>End of Course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0C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28337640"/>
                  </a:ext>
                </a:extLst>
              </a:tr>
              <a:tr h="274320">
                <a:tc rowSpan="4">
                  <a:txBody>
                    <a:bodyPr/>
                    <a:lstStyle/>
                    <a:p>
                      <a:pPr>
                        <a:buNone/>
                      </a:pPr>
                      <a:r>
                        <a:rPr lang="en-US" sz="1600"/>
                        <a:t>Fall Mid-Month</a:t>
                      </a:r>
                    </a:p>
                  </a:txBody>
                  <a:tcPr anchor="ctr">
                    <a:lnT w="38100" cmpd="sng">
                      <a:noFill/>
                    </a:lnT>
                  </a:tcPr>
                </a:tc>
                <a:tc>
                  <a:txBody>
                    <a:bodyPr/>
                    <a:lstStyle/>
                    <a:p>
                      <a:pPr>
                        <a:buNone/>
                      </a:pPr>
                      <a:r>
                        <a:rPr lang="en-US" sz="1600"/>
                        <a:t>August 6</a:t>
                      </a:r>
                      <a:endParaRPr lang="en-US" sz="1600">
                        <a:solidFill>
                          <a:srgbClr val="FF0000"/>
                        </a:solidFill>
                      </a:endParaRPr>
                    </a:p>
                  </a:txBody>
                  <a:tcPr>
                    <a:lnT w="38100" cmpd="sng">
                      <a:noFill/>
                    </a:lnT>
                  </a:tcPr>
                </a:tc>
                <a:tc>
                  <a:txBody>
                    <a:bodyPr/>
                    <a:lstStyle/>
                    <a:p>
                      <a:pPr>
                        <a:buNone/>
                      </a:pPr>
                      <a:r>
                        <a:rPr lang="en-US" sz="1600"/>
                        <a:t>August 24 </a:t>
                      </a:r>
                    </a:p>
                  </a:txBody>
                  <a:tcPr>
                    <a:lnT w="38100" cmpd="sng">
                      <a:noFill/>
                    </a:lnT>
                  </a:tcPr>
                </a:tc>
                <a:extLst>
                  <a:ext uri="{0D108BD9-81ED-4DB2-BD59-A6C34878D82A}">
                    <a16:rowId xmlns:a16="http://schemas.microsoft.com/office/drawing/2014/main" val="2501241873"/>
                  </a:ext>
                </a:extLst>
              </a:tr>
              <a:tr h="274320">
                <a:tc vMerge="1">
                  <a:txBody>
                    <a:bodyPr/>
                    <a:lstStyle/>
                    <a:p>
                      <a:endParaRPr lang="en-US"/>
                    </a:p>
                  </a:txBody>
                  <a:tcPr anchor="ctr"/>
                </a:tc>
                <a:tc>
                  <a:txBody>
                    <a:bodyPr/>
                    <a:lstStyle/>
                    <a:p>
                      <a:pPr>
                        <a:buNone/>
                      </a:pPr>
                      <a:r>
                        <a:rPr lang="en-US" sz="1600"/>
                        <a:t>September 10</a:t>
                      </a:r>
                      <a:r>
                        <a:rPr lang="en-US" sz="1600" baseline="30000"/>
                        <a:t>1</a:t>
                      </a:r>
                      <a:endParaRPr lang="en-US" sz="1600">
                        <a:solidFill>
                          <a:srgbClr val="FF0000"/>
                        </a:solidFill>
                      </a:endParaRPr>
                    </a:p>
                  </a:txBody>
                  <a:tcPr/>
                </a:tc>
                <a:tc>
                  <a:txBody>
                    <a:bodyPr/>
                    <a:lstStyle/>
                    <a:p>
                      <a:pPr>
                        <a:buNone/>
                      </a:pPr>
                      <a:r>
                        <a:rPr lang="en-US" sz="1600"/>
                        <a:t>September 21</a:t>
                      </a:r>
                    </a:p>
                  </a:txBody>
                  <a:tcPr/>
                </a:tc>
                <a:extLst>
                  <a:ext uri="{0D108BD9-81ED-4DB2-BD59-A6C34878D82A}">
                    <a16:rowId xmlns:a16="http://schemas.microsoft.com/office/drawing/2014/main" val="3562522284"/>
                  </a:ext>
                </a:extLst>
              </a:tr>
              <a:tr h="274320">
                <a:tc vMerge="1">
                  <a:txBody>
                    <a:bodyPr/>
                    <a:lstStyle/>
                    <a:p>
                      <a:endParaRPr lang="en-US"/>
                    </a:p>
                  </a:txBody>
                  <a:tcPr anchor="ctr"/>
                </a:tc>
                <a:tc>
                  <a:txBody>
                    <a:bodyPr/>
                    <a:lstStyle/>
                    <a:p>
                      <a:pPr>
                        <a:buNone/>
                      </a:pPr>
                      <a:r>
                        <a:rPr lang="en-US" sz="1600"/>
                        <a:t>October 19</a:t>
                      </a:r>
                      <a:r>
                        <a:rPr lang="en-US" sz="1600" baseline="30000"/>
                        <a:t>1</a:t>
                      </a:r>
                      <a:endParaRPr lang="en-US" sz="1600">
                        <a:solidFill>
                          <a:srgbClr val="FF0000"/>
                        </a:solidFill>
                      </a:endParaRPr>
                    </a:p>
                  </a:txBody>
                  <a:tcPr/>
                </a:tc>
                <a:tc>
                  <a:txBody>
                    <a:bodyPr/>
                    <a:lstStyle/>
                    <a:p>
                      <a:pPr>
                        <a:buNone/>
                      </a:pPr>
                      <a:r>
                        <a:rPr lang="en-US" sz="1600"/>
                        <a:t>October 19</a:t>
                      </a:r>
                    </a:p>
                  </a:txBody>
                  <a:tcPr/>
                </a:tc>
                <a:extLst>
                  <a:ext uri="{0D108BD9-81ED-4DB2-BD59-A6C34878D82A}">
                    <a16:rowId xmlns:a16="http://schemas.microsoft.com/office/drawing/2014/main" val="287352524"/>
                  </a:ext>
                </a:extLst>
              </a:tr>
              <a:tr h="274320">
                <a:tc vMerge="1">
                  <a:txBody>
                    <a:bodyPr/>
                    <a:lstStyle/>
                    <a:p>
                      <a:endParaRPr lang="en-US"/>
                    </a:p>
                  </a:txBody>
                  <a:tcPr anchor="ctr"/>
                </a:tc>
                <a:tc>
                  <a:txBody>
                    <a:bodyPr/>
                    <a:lstStyle/>
                    <a:p>
                      <a:pPr>
                        <a:buNone/>
                      </a:pPr>
                      <a:r>
                        <a:rPr lang="en-US" sz="1600"/>
                        <a:t>November 5</a:t>
                      </a:r>
                      <a:r>
                        <a:rPr lang="en-US" sz="1600" baseline="30000"/>
                        <a:t>1</a:t>
                      </a:r>
                      <a:endParaRPr lang="en-US" sz="1600">
                        <a:solidFill>
                          <a:srgbClr val="FF0000"/>
                        </a:solidFill>
                      </a:endParaRPr>
                    </a:p>
                  </a:txBody>
                  <a:tcPr/>
                </a:tc>
                <a:tc>
                  <a:txBody>
                    <a:bodyPr/>
                    <a:lstStyle/>
                    <a:p>
                      <a:pPr>
                        <a:buNone/>
                      </a:pPr>
                      <a:r>
                        <a:rPr lang="en-US" sz="1600"/>
                        <a:t>November 16</a:t>
                      </a:r>
                    </a:p>
                  </a:txBody>
                  <a:tcPr/>
                </a:tc>
                <a:extLst>
                  <a:ext uri="{0D108BD9-81ED-4DB2-BD59-A6C34878D82A}">
                    <a16:rowId xmlns:a16="http://schemas.microsoft.com/office/drawing/2014/main" val="1289695546"/>
                  </a:ext>
                </a:extLst>
              </a:tr>
              <a:tr h="274320">
                <a:tc>
                  <a:txBody>
                    <a:bodyPr/>
                    <a:lstStyle/>
                    <a:p>
                      <a:pPr>
                        <a:buNone/>
                      </a:pPr>
                      <a:r>
                        <a:rPr lang="en-US" sz="1600"/>
                        <a:t>Winter</a:t>
                      </a:r>
                    </a:p>
                  </a:txBody>
                  <a:tcPr/>
                </a:tc>
                <a:tc>
                  <a:txBody>
                    <a:bodyPr/>
                    <a:lstStyle/>
                    <a:p>
                      <a:pPr>
                        <a:buNone/>
                      </a:pPr>
                      <a:r>
                        <a:rPr lang="en-US" sz="1600"/>
                        <a:t>November 26</a:t>
                      </a:r>
                    </a:p>
                  </a:txBody>
                  <a:tcPr/>
                </a:tc>
                <a:tc>
                  <a:txBody>
                    <a:bodyPr/>
                    <a:lstStyle/>
                    <a:p>
                      <a:pPr>
                        <a:buNone/>
                      </a:pPr>
                      <a:r>
                        <a:rPr lang="en-US" sz="1600"/>
                        <a:t>January 4</a:t>
                      </a:r>
                    </a:p>
                  </a:txBody>
                  <a:tcPr/>
                </a:tc>
                <a:extLst>
                  <a:ext uri="{0D108BD9-81ED-4DB2-BD59-A6C34878D82A}">
                    <a16:rowId xmlns:a16="http://schemas.microsoft.com/office/drawing/2014/main" val="939022014"/>
                  </a:ext>
                </a:extLst>
              </a:tr>
              <a:tr h="274320">
                <a:tc rowSpan="3">
                  <a:txBody>
                    <a:bodyPr/>
                    <a:lstStyle/>
                    <a:p>
                      <a:pPr>
                        <a:buNone/>
                      </a:pPr>
                      <a:r>
                        <a:rPr lang="en-US" sz="1600"/>
                        <a:t>Spring Mid-Month</a:t>
                      </a:r>
                    </a:p>
                  </a:txBody>
                  <a:tcPr anchor="ctr"/>
                </a:tc>
                <a:tc>
                  <a:txBody>
                    <a:bodyPr/>
                    <a:lstStyle/>
                    <a:p>
                      <a:pPr>
                        <a:buNone/>
                      </a:pPr>
                      <a:r>
                        <a:rPr lang="en-US" sz="1600"/>
                        <a:t>January 14</a:t>
                      </a:r>
                    </a:p>
                  </a:txBody>
                  <a:tcPr/>
                </a:tc>
                <a:tc>
                  <a:txBody>
                    <a:bodyPr/>
                    <a:lstStyle/>
                    <a:p>
                      <a:pPr>
                        <a:buNone/>
                      </a:pPr>
                      <a:r>
                        <a:rPr lang="en-US" sz="1600"/>
                        <a:t>January 25</a:t>
                      </a:r>
                    </a:p>
                  </a:txBody>
                  <a:tcPr/>
                </a:tc>
                <a:extLst>
                  <a:ext uri="{0D108BD9-81ED-4DB2-BD59-A6C34878D82A}">
                    <a16:rowId xmlns:a16="http://schemas.microsoft.com/office/drawing/2014/main" val="2922554141"/>
                  </a:ext>
                </a:extLst>
              </a:tr>
              <a:tr h="274320">
                <a:tc vMerge="1">
                  <a:txBody>
                    <a:bodyPr/>
                    <a:lstStyle/>
                    <a:p>
                      <a:endParaRPr lang="en-US"/>
                    </a:p>
                  </a:txBody>
                  <a:tcPr/>
                </a:tc>
                <a:tc>
                  <a:txBody>
                    <a:bodyPr/>
                    <a:lstStyle/>
                    <a:p>
                      <a:pPr>
                        <a:buNone/>
                      </a:pPr>
                      <a:r>
                        <a:rPr lang="en-US" sz="1600"/>
                        <a:t>February 11</a:t>
                      </a:r>
                    </a:p>
                  </a:txBody>
                  <a:tcPr/>
                </a:tc>
                <a:tc>
                  <a:txBody>
                    <a:bodyPr/>
                    <a:lstStyle/>
                    <a:p>
                      <a:pPr>
                        <a:buNone/>
                      </a:pPr>
                      <a:r>
                        <a:rPr lang="en-US" sz="1600"/>
                        <a:t>February 22</a:t>
                      </a:r>
                    </a:p>
                  </a:txBody>
                  <a:tcPr/>
                </a:tc>
                <a:extLst>
                  <a:ext uri="{0D108BD9-81ED-4DB2-BD59-A6C34878D82A}">
                    <a16:rowId xmlns:a16="http://schemas.microsoft.com/office/drawing/2014/main" val="2762325950"/>
                  </a:ext>
                </a:extLst>
              </a:tr>
              <a:tr h="274320">
                <a:tc vMerge="1">
                  <a:txBody>
                    <a:bodyPr/>
                    <a:lstStyle/>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t>March 11 </a:t>
                      </a:r>
                    </a:p>
                  </a:txBody>
                  <a:tcPr/>
                </a:tc>
                <a:tc>
                  <a:txBody>
                    <a:bodyPr/>
                    <a:lstStyle/>
                    <a:p>
                      <a:pPr>
                        <a:buNone/>
                      </a:pPr>
                      <a:r>
                        <a:rPr lang="en-US" sz="1600"/>
                        <a:t>March 22</a:t>
                      </a:r>
                    </a:p>
                  </a:txBody>
                  <a:tcPr/>
                </a:tc>
                <a:extLst>
                  <a:ext uri="{0D108BD9-81ED-4DB2-BD59-A6C34878D82A}">
                    <a16:rowId xmlns:a16="http://schemas.microsoft.com/office/drawing/2014/main" val="2413932705"/>
                  </a:ext>
                </a:extLst>
              </a:tr>
              <a:tr h="274320">
                <a:tc>
                  <a:txBody>
                    <a:bodyPr/>
                    <a:lstStyle/>
                    <a:p>
                      <a:pPr>
                        <a:buNone/>
                      </a:pPr>
                      <a:r>
                        <a:rPr lang="en-US" sz="1600"/>
                        <a:t>Spring</a:t>
                      </a:r>
                    </a:p>
                  </a:txBody>
                  <a:tcPr/>
                </a:tc>
                <a:tc>
                  <a:txBody>
                    <a:bodyPr/>
                    <a:lstStyle/>
                    <a:p>
                      <a:pPr>
                        <a:buNone/>
                      </a:pPr>
                      <a:r>
                        <a:rPr lang="en-US" sz="1600"/>
                        <a:t>April 22</a:t>
                      </a:r>
                    </a:p>
                  </a:txBody>
                  <a:tcPr/>
                </a:tc>
                <a:tc>
                  <a:txBody>
                    <a:bodyPr/>
                    <a:lstStyle/>
                    <a:p>
                      <a:pPr>
                        <a:buNone/>
                      </a:pPr>
                      <a:r>
                        <a:rPr lang="en-US" sz="1600"/>
                        <a:t>May 31</a:t>
                      </a:r>
                    </a:p>
                  </a:txBody>
                  <a:tcPr/>
                </a:tc>
                <a:extLst>
                  <a:ext uri="{0D108BD9-81ED-4DB2-BD59-A6C34878D82A}">
                    <a16:rowId xmlns:a16="http://schemas.microsoft.com/office/drawing/2014/main" val="3994013790"/>
                  </a:ext>
                </a:extLst>
              </a:tr>
              <a:tr h="274320">
                <a:tc>
                  <a:txBody>
                    <a:bodyPr/>
                    <a:lstStyle/>
                    <a:p>
                      <a:pPr>
                        <a:buNone/>
                      </a:pPr>
                      <a:r>
                        <a:rPr lang="en-US" sz="1600"/>
                        <a:t>Summer</a:t>
                      </a:r>
                    </a:p>
                  </a:txBody>
                  <a:tcPr/>
                </a:tc>
                <a:tc>
                  <a:txBody>
                    <a:bodyPr/>
                    <a:lstStyle/>
                    <a:p>
                      <a:pPr>
                        <a:buNone/>
                      </a:pPr>
                      <a:r>
                        <a:rPr lang="en-US" sz="1600"/>
                        <a:t>June 17</a:t>
                      </a:r>
                    </a:p>
                  </a:txBody>
                  <a:tcPr/>
                </a:tc>
                <a:tc>
                  <a:txBody>
                    <a:bodyPr/>
                    <a:lstStyle/>
                    <a:p>
                      <a:pPr>
                        <a:buNone/>
                      </a:pPr>
                      <a:r>
                        <a:rPr lang="en-US" sz="1600"/>
                        <a:t>July 19</a:t>
                      </a:r>
                    </a:p>
                  </a:txBody>
                  <a:tcPr/>
                </a:tc>
                <a:extLst>
                  <a:ext uri="{0D108BD9-81ED-4DB2-BD59-A6C34878D82A}">
                    <a16:rowId xmlns:a16="http://schemas.microsoft.com/office/drawing/2014/main" val="172811130"/>
                  </a:ext>
                </a:extLst>
              </a:tr>
              <a:tr h="0">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u="none" strike="noStrike" kern="1200" cap="none" spc="0" normalizeH="0" baseline="0" noProof="0">
                          <a:ln>
                            <a:noFill/>
                          </a:ln>
                          <a:solidFill>
                            <a:schemeClr val="bg1"/>
                          </a:solidFill>
                          <a:effectLst/>
                          <a:uLnTx/>
                          <a:uFillTx/>
                        </a:rPr>
                        <a:t>End of Grade</a:t>
                      </a:r>
                      <a:endParaRPr kumimoji="0" lang="en-US" sz="1800" b="1" i="0" u="none" strike="noStrike" kern="1200" cap="none" spc="0" normalizeH="0" baseline="0" noProof="0">
                        <a:ln>
                          <a:noFill/>
                        </a:ln>
                        <a:solidFill>
                          <a:schemeClr val="bg1"/>
                        </a:solidFill>
                        <a:effectLst/>
                        <a:uLnTx/>
                        <a:uFillTx/>
                        <a:latin typeface="+mn-lt"/>
                        <a:ea typeface="+mn-ea"/>
                        <a:cs typeface="+mn-cs"/>
                      </a:endParaRPr>
                    </a:p>
                  </a:txBody>
                  <a:tcPr>
                    <a:solidFill>
                      <a:srgbClr val="0070C0"/>
                    </a:solidFill>
                  </a:tcPr>
                </a:tc>
                <a:tc hMerge="1">
                  <a:txBody>
                    <a:bodyPr/>
                    <a:lstStyle/>
                    <a:p>
                      <a:pPr>
                        <a:buNone/>
                      </a:pPr>
                      <a:endParaRPr lang="en-US" sz="1600"/>
                    </a:p>
                  </a:txBody>
                  <a:tcPr/>
                </a:tc>
                <a:tc hMerge="1">
                  <a:txBody>
                    <a:bodyPr/>
                    <a:lstStyle/>
                    <a:p>
                      <a:pPr>
                        <a:buNone/>
                      </a:pPr>
                      <a:endParaRPr lang="en-US" sz="1600"/>
                    </a:p>
                  </a:txBody>
                  <a:tcPr/>
                </a:tc>
                <a:extLst>
                  <a:ext uri="{0D108BD9-81ED-4DB2-BD59-A6C34878D82A}">
                    <a16:rowId xmlns:a16="http://schemas.microsoft.com/office/drawing/2014/main" val="3853286819"/>
                  </a:ext>
                </a:extLst>
              </a:tr>
              <a:tr h="274320">
                <a:tc>
                  <a:txBody>
                    <a:bodyPr/>
                    <a:lstStyle/>
                    <a:p>
                      <a:r>
                        <a:rPr lang="en-US" sz="1600"/>
                        <a:t>Spring </a:t>
                      </a:r>
                    </a:p>
                  </a:txBody>
                  <a:tcPr/>
                </a:tc>
                <a:tc>
                  <a:txBody>
                    <a:bodyPr/>
                    <a:lstStyle/>
                    <a:p>
                      <a:r>
                        <a:rPr lang="en-US" sz="1600"/>
                        <a:t>April 8</a:t>
                      </a:r>
                    </a:p>
                  </a:txBody>
                  <a:tcPr/>
                </a:tc>
                <a:tc>
                  <a:txBody>
                    <a:bodyPr/>
                    <a:lstStyle/>
                    <a:p>
                      <a:r>
                        <a:rPr lang="en-US" sz="1600"/>
                        <a:t>May 17</a:t>
                      </a:r>
                    </a:p>
                  </a:txBody>
                  <a:tcPr/>
                </a:tc>
                <a:extLst>
                  <a:ext uri="{0D108BD9-81ED-4DB2-BD59-A6C34878D82A}">
                    <a16:rowId xmlns:a16="http://schemas.microsoft.com/office/drawing/2014/main" val="1444219344"/>
                  </a:ext>
                </a:extLst>
              </a:tr>
              <a:tr h="274320">
                <a:tc>
                  <a:txBody>
                    <a:bodyPr/>
                    <a:lstStyle/>
                    <a:p>
                      <a:r>
                        <a:rPr lang="en-US" sz="1600"/>
                        <a:t>Summer Retest</a:t>
                      </a:r>
                    </a:p>
                  </a:txBody>
                  <a:tcPr/>
                </a:tc>
                <a:tc>
                  <a:txBody>
                    <a:bodyPr/>
                    <a:lstStyle/>
                    <a:p>
                      <a:r>
                        <a:rPr lang="en-US" sz="1600"/>
                        <a:t>May 13</a:t>
                      </a:r>
                    </a:p>
                  </a:txBody>
                  <a:tcPr/>
                </a:tc>
                <a:tc>
                  <a:txBody>
                    <a:bodyPr/>
                    <a:lstStyle/>
                    <a:p>
                      <a:r>
                        <a:rPr lang="en-US" sz="1600"/>
                        <a:t>July 19</a:t>
                      </a:r>
                    </a:p>
                  </a:txBody>
                  <a:tcPr/>
                </a:tc>
                <a:extLst>
                  <a:ext uri="{0D108BD9-81ED-4DB2-BD59-A6C34878D82A}">
                    <a16:rowId xmlns:a16="http://schemas.microsoft.com/office/drawing/2014/main" val="299941648"/>
                  </a:ext>
                </a:extLst>
              </a:tr>
            </a:tbl>
          </a:graphicData>
        </a:graphic>
      </p:graphicFrame>
    </p:spTree>
    <p:extLst>
      <p:ext uri="{BB962C8B-B14F-4D97-AF65-F5344CB8AC3E}">
        <p14:creationId xmlns:p14="http://schemas.microsoft.com/office/powerpoint/2010/main" val="24039555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36C7-128B-4632-90CA-43D2E7D3DC20}"/>
              </a:ext>
            </a:extLst>
          </p:cNvPr>
          <p:cNvSpPr>
            <a:spLocks noGrp="1"/>
          </p:cNvSpPr>
          <p:nvPr>
            <p:ph type="title"/>
          </p:nvPr>
        </p:nvSpPr>
        <p:spPr/>
        <p:txBody>
          <a:bodyPr/>
          <a:lstStyle/>
          <a:p>
            <a:r>
              <a:rPr lang="en-US"/>
              <a:t>Georgia Milestones </a:t>
            </a:r>
            <a:br>
              <a:rPr lang="en-US"/>
            </a:br>
            <a:r>
              <a:rPr lang="en-US"/>
              <a:t>Scheduling Flexibility</a:t>
            </a:r>
          </a:p>
        </p:txBody>
      </p:sp>
      <p:graphicFrame>
        <p:nvGraphicFramePr>
          <p:cNvPr id="6" name="Content Placeholder 5">
            <a:extLst>
              <a:ext uri="{FF2B5EF4-FFF2-40B4-BE49-F238E27FC236}">
                <a16:creationId xmlns:a16="http://schemas.microsoft.com/office/drawing/2014/main" id="{51779DA2-BC66-4390-97FB-16B314205302}"/>
              </a:ext>
            </a:extLst>
          </p:cNvPr>
          <p:cNvGraphicFramePr>
            <a:graphicFrameLocks noGrp="1"/>
          </p:cNvGraphicFramePr>
          <p:nvPr>
            <p:ph idx="1"/>
            <p:extLst>
              <p:ext uri="{D42A27DB-BD31-4B8C-83A1-F6EECF244321}">
                <p14:modId xmlns:p14="http://schemas.microsoft.com/office/powerpoint/2010/main" val="2275989858"/>
              </p:ext>
            </p:extLst>
          </p:nvPr>
        </p:nvGraphicFramePr>
        <p:xfrm>
          <a:off x="628650" y="1825625"/>
          <a:ext cx="7886700" cy="3850640"/>
        </p:xfrm>
        <a:graphic>
          <a:graphicData uri="http://schemas.openxmlformats.org/drawingml/2006/table">
            <a:tbl>
              <a:tblPr firstRow="1" bandRow="1">
                <a:tableStyleId>{073A0DAA-6AF3-43AB-8588-CEC1D06C72B9}</a:tableStyleId>
              </a:tblPr>
              <a:tblGrid>
                <a:gridCol w="3943350">
                  <a:extLst>
                    <a:ext uri="{9D8B030D-6E8A-4147-A177-3AD203B41FA5}">
                      <a16:colId xmlns:a16="http://schemas.microsoft.com/office/drawing/2014/main" val="1286670983"/>
                    </a:ext>
                  </a:extLst>
                </a:gridCol>
                <a:gridCol w="3943350">
                  <a:extLst>
                    <a:ext uri="{9D8B030D-6E8A-4147-A177-3AD203B41FA5}">
                      <a16:colId xmlns:a16="http://schemas.microsoft.com/office/drawing/2014/main" val="215248130"/>
                    </a:ext>
                  </a:extLst>
                </a:gridCol>
              </a:tblGrid>
              <a:tr h="370840">
                <a:tc>
                  <a:txBody>
                    <a:bodyPr/>
                    <a:lstStyle/>
                    <a:p>
                      <a:pPr algn="ctr"/>
                      <a:r>
                        <a:rPr lang="en-US"/>
                        <a:t>May do</a:t>
                      </a:r>
                    </a:p>
                  </a:txBody>
                  <a:tcPr>
                    <a:solidFill>
                      <a:schemeClr val="accent1">
                        <a:lumMod val="75000"/>
                      </a:schemeClr>
                    </a:solidFill>
                  </a:tcPr>
                </a:tc>
                <a:tc>
                  <a:txBody>
                    <a:bodyPr/>
                    <a:lstStyle/>
                    <a:p>
                      <a:pPr algn="ctr"/>
                      <a:r>
                        <a:rPr lang="en-US"/>
                        <a:t>May Not Do</a:t>
                      </a:r>
                    </a:p>
                  </a:txBody>
                  <a:tcPr>
                    <a:solidFill>
                      <a:schemeClr val="accent1">
                        <a:lumMod val="75000"/>
                      </a:schemeClr>
                    </a:solidFill>
                  </a:tcPr>
                </a:tc>
                <a:extLst>
                  <a:ext uri="{0D108BD9-81ED-4DB2-BD59-A6C34878D82A}">
                    <a16:rowId xmlns:a16="http://schemas.microsoft.com/office/drawing/2014/main" val="3403606925"/>
                  </a:ext>
                </a:extLst>
              </a:tr>
              <a:tr h="370840">
                <a:tc>
                  <a:txBody>
                    <a:bodyPr/>
                    <a:lstStyle/>
                    <a:p>
                      <a:r>
                        <a:rPr lang="en-US"/>
                        <a:t>May schedule same grade level and content across the testing window</a:t>
                      </a:r>
                    </a:p>
                  </a:txBody>
                  <a:tcPr/>
                </a:tc>
                <a:tc>
                  <a:txBody>
                    <a:bodyPr/>
                    <a:lstStyle/>
                    <a:p>
                      <a:r>
                        <a:rPr lang="en-US"/>
                        <a:t>May not schedule same grade level students and content testing on different dates than posted window</a:t>
                      </a:r>
                    </a:p>
                  </a:txBody>
                  <a:tcPr/>
                </a:tc>
                <a:extLst>
                  <a:ext uri="{0D108BD9-81ED-4DB2-BD59-A6C34878D82A}">
                    <a16:rowId xmlns:a16="http://schemas.microsoft.com/office/drawing/2014/main" val="1369758429"/>
                  </a:ext>
                </a:extLst>
              </a:tr>
              <a:tr h="370840">
                <a:tc>
                  <a:txBody>
                    <a:bodyPr/>
                    <a:lstStyle/>
                    <a:p>
                      <a:r>
                        <a:rPr lang="en-US"/>
                        <a:t>May use one-day or multiple-day administration</a:t>
                      </a:r>
                    </a:p>
                  </a:txBody>
                  <a:tcPr/>
                </a:tc>
                <a:tc>
                  <a:txBody>
                    <a:bodyPr/>
                    <a:lstStyle/>
                    <a:p>
                      <a:r>
                        <a:rPr lang="en-US"/>
                        <a:t>May not begin a content area on Friday and complete on a Monday</a:t>
                      </a:r>
                    </a:p>
                  </a:txBody>
                  <a:tcPr/>
                </a:tc>
                <a:extLst>
                  <a:ext uri="{0D108BD9-81ED-4DB2-BD59-A6C34878D82A}">
                    <a16:rowId xmlns:a16="http://schemas.microsoft.com/office/drawing/2014/main" val="2741938850"/>
                  </a:ext>
                </a:extLst>
              </a:tr>
              <a:tr h="370840">
                <a:tc>
                  <a:txBody>
                    <a:bodyPr/>
                    <a:lstStyle/>
                    <a:p>
                      <a:r>
                        <a:rPr lang="en-US"/>
                        <a:t>ELA Section 1 must be scheduled on one day.</a:t>
                      </a:r>
                    </a:p>
                  </a:txBody>
                  <a:tcPr/>
                </a:tc>
                <a:tc>
                  <a:txBody>
                    <a:bodyPr/>
                    <a:lstStyle/>
                    <a:p>
                      <a:r>
                        <a:rPr lang="en-US"/>
                        <a:t>May not be scheduled on a Friday.</a:t>
                      </a:r>
                    </a:p>
                  </a:txBody>
                  <a:tcPr/>
                </a:tc>
                <a:extLst>
                  <a:ext uri="{0D108BD9-81ED-4DB2-BD59-A6C34878D82A}">
                    <a16:rowId xmlns:a16="http://schemas.microsoft.com/office/drawing/2014/main" val="3303546891"/>
                  </a:ext>
                </a:extLst>
              </a:tr>
              <a:tr h="370840">
                <a:tc>
                  <a:txBody>
                    <a:bodyPr/>
                    <a:lstStyle/>
                    <a:p>
                      <a:r>
                        <a:rPr lang="en-US"/>
                        <a:t>Once a content has begun, it must be completed before a new content is started</a:t>
                      </a:r>
                    </a:p>
                  </a:txBody>
                  <a:tcPr/>
                </a:tc>
                <a:tc>
                  <a:txBody>
                    <a:bodyPr/>
                    <a:lstStyle/>
                    <a:p>
                      <a:r>
                        <a:rPr lang="en-US"/>
                        <a:t>May not schedule a content area (ex. ELA) on the same day as a different content area (ex. Math)</a:t>
                      </a:r>
                    </a:p>
                  </a:txBody>
                  <a:tcPr/>
                </a:tc>
                <a:extLst>
                  <a:ext uri="{0D108BD9-81ED-4DB2-BD59-A6C34878D82A}">
                    <a16:rowId xmlns:a16="http://schemas.microsoft.com/office/drawing/2014/main" val="578642299"/>
                  </a:ext>
                </a:extLst>
              </a:tr>
              <a:tr h="370840">
                <a:tc gridSpan="2">
                  <a:txBody>
                    <a:bodyPr/>
                    <a:lstStyle/>
                    <a:p>
                      <a:pPr algn="ctr"/>
                      <a:r>
                        <a:rPr lang="en-US"/>
                        <a:t>Check with your Assessment Specialist with questions</a:t>
                      </a:r>
                    </a:p>
                  </a:txBody>
                  <a:tcPr anchor="ctr"/>
                </a:tc>
                <a:tc hMerge="1">
                  <a:txBody>
                    <a:bodyPr/>
                    <a:lstStyle/>
                    <a:p>
                      <a:endParaRPr lang="en-US"/>
                    </a:p>
                  </a:txBody>
                  <a:tcPr/>
                </a:tc>
                <a:extLst>
                  <a:ext uri="{0D108BD9-81ED-4DB2-BD59-A6C34878D82A}">
                    <a16:rowId xmlns:a16="http://schemas.microsoft.com/office/drawing/2014/main" val="2367723427"/>
                  </a:ext>
                </a:extLst>
              </a:tr>
            </a:tbl>
          </a:graphicData>
        </a:graphic>
      </p:graphicFrame>
      <p:sp>
        <p:nvSpPr>
          <p:cNvPr id="4" name="Date Placeholder 3">
            <a:extLst>
              <a:ext uri="{FF2B5EF4-FFF2-40B4-BE49-F238E27FC236}">
                <a16:creationId xmlns:a16="http://schemas.microsoft.com/office/drawing/2014/main" id="{3B677235-9A80-4298-99F4-41F3886DB131}"/>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0660DEDE-312C-4683-B9B5-5B65832F18F5}"/>
              </a:ext>
            </a:extLst>
          </p:cNvPr>
          <p:cNvSpPr>
            <a:spLocks noGrp="1"/>
          </p:cNvSpPr>
          <p:nvPr>
            <p:ph type="sldNum" sz="quarter" idx="4"/>
          </p:nvPr>
        </p:nvSpPr>
        <p:spPr/>
        <p:txBody>
          <a:bodyPr/>
          <a:lstStyle/>
          <a:p>
            <a:fld id="{B63E4CEF-BB1E-48C7-AE93-F39F6AA99AD7}" type="slidenum">
              <a:rPr lang="en-US" smtClean="0"/>
              <a:pPr/>
              <a:t>72</a:t>
            </a:fld>
            <a:endParaRPr lang="en-US"/>
          </a:p>
        </p:txBody>
      </p:sp>
    </p:spTree>
    <p:extLst>
      <p:ext uri="{BB962C8B-B14F-4D97-AF65-F5344CB8AC3E}">
        <p14:creationId xmlns:p14="http://schemas.microsoft.com/office/powerpoint/2010/main" val="2465379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84B-EE89-46A5-9E20-C97D373D7C37}"/>
              </a:ext>
            </a:extLst>
          </p:cNvPr>
          <p:cNvSpPr>
            <a:spLocks noGrp="1"/>
          </p:cNvSpPr>
          <p:nvPr>
            <p:ph type="title"/>
          </p:nvPr>
        </p:nvSpPr>
        <p:spPr/>
        <p:txBody>
          <a:bodyPr>
            <a:normAutofit fontScale="90000"/>
          </a:bodyPr>
          <a:lstStyle/>
          <a:p>
            <a:r>
              <a:rPr lang="en-US"/>
              <a:t>Georgia Milestones</a:t>
            </a:r>
            <a:br>
              <a:rPr lang="en-US"/>
            </a:br>
            <a:r>
              <a:rPr lang="en-US"/>
              <a:t>EOG Scheduling Flexibility Example</a:t>
            </a:r>
          </a:p>
        </p:txBody>
      </p:sp>
      <p:graphicFrame>
        <p:nvGraphicFramePr>
          <p:cNvPr id="7" name="Content Placeholder 6">
            <a:extLst>
              <a:ext uri="{FF2B5EF4-FFF2-40B4-BE49-F238E27FC236}">
                <a16:creationId xmlns:a16="http://schemas.microsoft.com/office/drawing/2014/main" id="{D43DF8AB-E46F-445F-8BC7-BB57DCC93C28}"/>
              </a:ext>
            </a:extLst>
          </p:cNvPr>
          <p:cNvGraphicFramePr>
            <a:graphicFrameLocks noGrp="1"/>
          </p:cNvGraphicFramePr>
          <p:nvPr>
            <p:ph idx="1"/>
            <p:extLst>
              <p:ext uri="{D42A27DB-BD31-4B8C-83A1-F6EECF244321}">
                <p14:modId xmlns:p14="http://schemas.microsoft.com/office/powerpoint/2010/main" val="1967448102"/>
              </p:ext>
            </p:extLst>
          </p:nvPr>
        </p:nvGraphicFramePr>
        <p:xfrm>
          <a:off x="461303" y="1950752"/>
          <a:ext cx="8092146" cy="4261434"/>
        </p:xfrm>
        <a:graphic>
          <a:graphicData uri="http://schemas.openxmlformats.org/drawingml/2006/table">
            <a:tbl>
              <a:tblPr firstRow="1" bandRow="1">
                <a:tableStyleId>{7DF18680-E054-41AD-8BC1-D1AEF772440D}</a:tableStyleId>
              </a:tblPr>
              <a:tblGrid>
                <a:gridCol w="1422361">
                  <a:extLst>
                    <a:ext uri="{9D8B030D-6E8A-4147-A177-3AD203B41FA5}">
                      <a16:colId xmlns:a16="http://schemas.microsoft.com/office/drawing/2014/main" val="3191459617"/>
                    </a:ext>
                  </a:extLst>
                </a:gridCol>
                <a:gridCol w="1275021">
                  <a:extLst>
                    <a:ext uri="{9D8B030D-6E8A-4147-A177-3AD203B41FA5}">
                      <a16:colId xmlns:a16="http://schemas.microsoft.com/office/drawing/2014/main" val="2766077558"/>
                    </a:ext>
                  </a:extLst>
                </a:gridCol>
                <a:gridCol w="1348691">
                  <a:extLst>
                    <a:ext uri="{9D8B030D-6E8A-4147-A177-3AD203B41FA5}">
                      <a16:colId xmlns:a16="http://schemas.microsoft.com/office/drawing/2014/main" val="3044057423"/>
                    </a:ext>
                  </a:extLst>
                </a:gridCol>
                <a:gridCol w="1348691">
                  <a:extLst>
                    <a:ext uri="{9D8B030D-6E8A-4147-A177-3AD203B41FA5}">
                      <a16:colId xmlns:a16="http://schemas.microsoft.com/office/drawing/2014/main" val="2967157470"/>
                    </a:ext>
                  </a:extLst>
                </a:gridCol>
                <a:gridCol w="1348691">
                  <a:extLst>
                    <a:ext uri="{9D8B030D-6E8A-4147-A177-3AD203B41FA5}">
                      <a16:colId xmlns:a16="http://schemas.microsoft.com/office/drawing/2014/main" val="3035326387"/>
                    </a:ext>
                  </a:extLst>
                </a:gridCol>
                <a:gridCol w="1348691">
                  <a:extLst>
                    <a:ext uri="{9D8B030D-6E8A-4147-A177-3AD203B41FA5}">
                      <a16:colId xmlns:a16="http://schemas.microsoft.com/office/drawing/2014/main" val="1772639636"/>
                    </a:ext>
                  </a:extLst>
                </a:gridCol>
              </a:tblGrid>
              <a:tr h="613719">
                <a:tc>
                  <a:txBody>
                    <a:bodyPr/>
                    <a:lstStyle/>
                    <a:p>
                      <a:endParaRPr lang="en-US" sz="1600"/>
                    </a:p>
                  </a:txBody>
                  <a:tcPr/>
                </a:tc>
                <a:tc>
                  <a:txBody>
                    <a:bodyPr/>
                    <a:lstStyle/>
                    <a:p>
                      <a:pPr algn="ctr"/>
                      <a:r>
                        <a:rPr lang="en-US" sz="1600"/>
                        <a:t>Monday</a:t>
                      </a:r>
                    </a:p>
                  </a:txBody>
                  <a:tcPr anchor="ctr"/>
                </a:tc>
                <a:tc>
                  <a:txBody>
                    <a:bodyPr/>
                    <a:lstStyle/>
                    <a:p>
                      <a:pPr algn="ctr"/>
                      <a:r>
                        <a:rPr lang="en-US" sz="1600"/>
                        <a:t>Tuesday</a:t>
                      </a:r>
                    </a:p>
                  </a:txBody>
                  <a:tcPr anchor="ctr"/>
                </a:tc>
                <a:tc>
                  <a:txBody>
                    <a:bodyPr/>
                    <a:lstStyle/>
                    <a:p>
                      <a:pPr algn="ctr"/>
                      <a:r>
                        <a:rPr lang="en-US" sz="1600"/>
                        <a:t>Wednesday</a:t>
                      </a:r>
                    </a:p>
                  </a:txBody>
                  <a:tcPr anchor="ctr"/>
                </a:tc>
                <a:tc>
                  <a:txBody>
                    <a:bodyPr/>
                    <a:lstStyle/>
                    <a:p>
                      <a:pPr algn="ctr"/>
                      <a:r>
                        <a:rPr lang="en-US" sz="1600"/>
                        <a:t>Thursday</a:t>
                      </a:r>
                    </a:p>
                  </a:txBody>
                  <a:tcPr anchor="ctr"/>
                </a:tc>
                <a:tc>
                  <a:txBody>
                    <a:bodyPr/>
                    <a:lstStyle/>
                    <a:p>
                      <a:pPr algn="ctr"/>
                      <a:r>
                        <a:rPr lang="en-US" sz="1600"/>
                        <a:t>Friday</a:t>
                      </a:r>
                    </a:p>
                  </a:txBody>
                  <a:tcPr anchor="ctr"/>
                </a:tc>
                <a:extLst>
                  <a:ext uri="{0D108BD9-81ED-4DB2-BD59-A6C34878D82A}">
                    <a16:rowId xmlns:a16="http://schemas.microsoft.com/office/drawing/2014/main" val="2641757688"/>
                  </a:ext>
                </a:extLst>
              </a:tr>
              <a:tr h="613719">
                <a:tc>
                  <a:txBody>
                    <a:bodyPr/>
                    <a:lstStyle/>
                    <a:p>
                      <a:r>
                        <a:rPr lang="en-US" sz="1600"/>
                        <a:t>April 8-12</a:t>
                      </a:r>
                    </a:p>
                  </a:txBody>
                  <a:tcPr anchor="ctr"/>
                </a:tc>
                <a:tc>
                  <a:txBody>
                    <a:bodyPr/>
                    <a:lstStyle/>
                    <a:p>
                      <a:pPr algn="ctr"/>
                      <a:r>
                        <a:rPr lang="en-US" sz="1600"/>
                        <a:t>ELA </a:t>
                      </a:r>
                    </a:p>
                    <a:p>
                      <a:pPr algn="ctr"/>
                      <a:r>
                        <a:rPr lang="en-US" sz="1600"/>
                        <a:t>3,5,8</a:t>
                      </a:r>
                    </a:p>
                  </a:txBody>
                  <a:tcPr anchor="ctr"/>
                </a:tc>
                <a:tc>
                  <a:txBody>
                    <a:bodyPr/>
                    <a:lstStyle/>
                    <a:p>
                      <a:pPr algn="ctr"/>
                      <a:r>
                        <a:rPr lang="en-US" sz="1600"/>
                        <a:t>ELA </a:t>
                      </a:r>
                    </a:p>
                    <a:p>
                      <a:pPr algn="ctr"/>
                      <a:r>
                        <a:rPr lang="en-US" sz="1600"/>
                        <a:t>3,5,8</a:t>
                      </a:r>
                    </a:p>
                  </a:txBody>
                  <a:tcPr anchor="ctr"/>
                </a:tc>
                <a:tc>
                  <a:txBody>
                    <a:bodyPr/>
                    <a:lstStyle/>
                    <a:p>
                      <a:pPr algn="ctr"/>
                      <a:r>
                        <a:rPr lang="en-US" sz="1600"/>
                        <a:t>Math</a:t>
                      </a:r>
                    </a:p>
                    <a:p>
                      <a:pPr algn="ctr"/>
                      <a:r>
                        <a:rPr lang="en-US" sz="1600"/>
                        <a:t>3,5,8</a:t>
                      </a:r>
                    </a:p>
                  </a:txBody>
                  <a:tcPr anchor="ctr"/>
                </a:tc>
                <a:tc>
                  <a:txBody>
                    <a:bodyPr/>
                    <a:lstStyle/>
                    <a:p>
                      <a:pPr algn="ctr"/>
                      <a:r>
                        <a:rPr lang="en-US" sz="1600"/>
                        <a:t>Makeup</a:t>
                      </a:r>
                    </a:p>
                  </a:txBody>
                  <a:tcPr anchor="ctr"/>
                </a:tc>
                <a:tc>
                  <a:txBody>
                    <a:bodyPr/>
                    <a:lstStyle/>
                    <a:p>
                      <a:pPr algn="ctr"/>
                      <a:endParaRPr lang="en-US" sz="1600"/>
                    </a:p>
                  </a:txBody>
                  <a:tcPr anchor="ctr"/>
                </a:tc>
                <a:extLst>
                  <a:ext uri="{0D108BD9-81ED-4DB2-BD59-A6C34878D82A}">
                    <a16:rowId xmlns:a16="http://schemas.microsoft.com/office/drawing/2014/main" val="2720237397"/>
                  </a:ext>
                </a:extLst>
              </a:tr>
              <a:tr h="613719">
                <a:tc>
                  <a:txBody>
                    <a:bodyPr/>
                    <a:lstStyle/>
                    <a:p>
                      <a:r>
                        <a:rPr lang="en-US" sz="1600"/>
                        <a:t>April 15-19</a:t>
                      </a:r>
                    </a:p>
                  </a:txBody>
                  <a:tcPr anchor="ctr"/>
                </a:tc>
                <a:tc>
                  <a:txBody>
                    <a:bodyPr/>
                    <a:lstStyle/>
                    <a:p>
                      <a:pPr algn="ctr"/>
                      <a:r>
                        <a:rPr lang="en-US" sz="1600"/>
                        <a:t>ELA</a:t>
                      </a:r>
                    </a:p>
                    <a:p>
                      <a:pPr algn="ctr"/>
                      <a:r>
                        <a:rPr lang="en-US" sz="1600"/>
                        <a:t>4,6,7</a:t>
                      </a:r>
                    </a:p>
                  </a:txBody>
                  <a:tcPr anchor="ctr"/>
                </a:tc>
                <a:tc>
                  <a:txBody>
                    <a:bodyPr/>
                    <a:lstStyle/>
                    <a:p>
                      <a:pPr algn="ctr"/>
                      <a:r>
                        <a:rPr lang="en-US" sz="1600"/>
                        <a:t>ELA</a:t>
                      </a:r>
                    </a:p>
                    <a:p>
                      <a:pPr algn="ctr"/>
                      <a:r>
                        <a:rPr lang="en-US" sz="1600"/>
                        <a:t>4,6,7</a:t>
                      </a:r>
                    </a:p>
                  </a:txBody>
                  <a:tcPr anchor="ctr"/>
                </a:tc>
                <a:tc>
                  <a:txBody>
                    <a:bodyPr/>
                    <a:lstStyle/>
                    <a:p>
                      <a:pPr algn="ctr"/>
                      <a:r>
                        <a:rPr lang="en-US" sz="1600"/>
                        <a:t>Math</a:t>
                      </a:r>
                    </a:p>
                    <a:p>
                      <a:pPr algn="ctr"/>
                      <a:r>
                        <a:rPr lang="en-US" sz="1600"/>
                        <a:t>4,6,7</a:t>
                      </a:r>
                    </a:p>
                  </a:txBody>
                  <a:tcPr anchor="ctr"/>
                </a:tc>
                <a:tc>
                  <a:txBody>
                    <a:bodyPr/>
                    <a:lstStyle/>
                    <a:p>
                      <a:pPr algn="ctr"/>
                      <a:r>
                        <a:rPr lang="en-US" sz="1600"/>
                        <a:t>Makeup</a:t>
                      </a:r>
                    </a:p>
                  </a:txBody>
                  <a:tcPr anchor="ctr"/>
                </a:tc>
                <a:tc>
                  <a:txBody>
                    <a:bodyPr/>
                    <a:lstStyle/>
                    <a:p>
                      <a:pPr algn="ctr"/>
                      <a:endParaRPr lang="en-US" sz="1600"/>
                    </a:p>
                  </a:txBody>
                  <a:tcPr anchor="ctr"/>
                </a:tc>
                <a:extLst>
                  <a:ext uri="{0D108BD9-81ED-4DB2-BD59-A6C34878D82A}">
                    <a16:rowId xmlns:a16="http://schemas.microsoft.com/office/drawing/2014/main" val="2808483211"/>
                  </a:ext>
                </a:extLst>
              </a:tr>
              <a:tr h="613719">
                <a:tc>
                  <a:txBody>
                    <a:bodyPr/>
                    <a:lstStyle/>
                    <a:p>
                      <a:r>
                        <a:rPr lang="en-US" sz="1600"/>
                        <a:t>April 22-26</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806094967"/>
                  </a:ext>
                </a:extLst>
              </a:tr>
              <a:tr h="613719">
                <a:tc>
                  <a:txBody>
                    <a:bodyPr/>
                    <a:lstStyle/>
                    <a:p>
                      <a:r>
                        <a:rPr lang="en-US" sz="1600"/>
                        <a:t>April 29-May 3</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4121178492"/>
                  </a:ext>
                </a:extLst>
              </a:tr>
              <a:tr h="558928">
                <a:tc>
                  <a:txBody>
                    <a:bodyPr/>
                    <a:lstStyle/>
                    <a:p>
                      <a:r>
                        <a:rPr lang="en-US" sz="1600"/>
                        <a:t>May 6-10 </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r>
                        <a:rPr lang="en-US" sz="1600"/>
                        <a:t>Science </a:t>
                      </a:r>
                    </a:p>
                    <a:p>
                      <a:pPr algn="ctr"/>
                      <a:r>
                        <a:rPr lang="en-US" sz="1600"/>
                        <a:t>5,8</a:t>
                      </a:r>
                    </a:p>
                  </a:txBody>
                  <a:tcPr anchor="ctr"/>
                </a:tc>
                <a:tc>
                  <a:txBody>
                    <a:bodyPr/>
                    <a:lstStyle/>
                    <a:p>
                      <a:pPr algn="ctr"/>
                      <a:r>
                        <a:rPr lang="en-US" sz="1400"/>
                        <a:t>Social Studies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5,8</a:t>
                      </a:r>
                    </a:p>
                  </a:txBody>
                  <a:tcPr anchor="ctr"/>
                </a:tc>
                <a:tc>
                  <a:txBody>
                    <a:bodyPr/>
                    <a:lstStyle/>
                    <a:p>
                      <a:pPr algn="ctr"/>
                      <a:r>
                        <a:rPr lang="en-US" sz="1600"/>
                        <a:t>Makeup</a:t>
                      </a:r>
                    </a:p>
                  </a:txBody>
                  <a:tcPr anchor="ctr"/>
                </a:tc>
                <a:extLst>
                  <a:ext uri="{0D108BD9-81ED-4DB2-BD59-A6C34878D82A}">
                    <a16:rowId xmlns:a16="http://schemas.microsoft.com/office/drawing/2014/main" val="1610633999"/>
                  </a:ext>
                </a:extLst>
              </a:tr>
              <a:tr h="613719">
                <a:tc>
                  <a:txBody>
                    <a:bodyPr/>
                    <a:lstStyle/>
                    <a:p>
                      <a:r>
                        <a:rPr lang="en-US" sz="1600"/>
                        <a:t>May 13-17</a:t>
                      </a:r>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3210691093"/>
                  </a:ext>
                </a:extLst>
              </a:tr>
            </a:tbl>
          </a:graphicData>
        </a:graphic>
      </p:graphicFrame>
      <p:sp>
        <p:nvSpPr>
          <p:cNvPr id="4" name="Date Placeholder 3">
            <a:extLst>
              <a:ext uri="{FF2B5EF4-FFF2-40B4-BE49-F238E27FC236}">
                <a16:creationId xmlns:a16="http://schemas.microsoft.com/office/drawing/2014/main" id="{493523F3-C905-4AA2-8339-B3499670B17B}"/>
              </a:ext>
            </a:extLst>
          </p:cNvPr>
          <p:cNvSpPr>
            <a:spLocks noGrp="1"/>
          </p:cNvSpPr>
          <p:nvPr>
            <p:ph type="dt" sz="half" idx="2"/>
          </p:nvPr>
        </p:nvSpPr>
        <p:spPr/>
        <p:txBody>
          <a:bodyPr/>
          <a:lstStyle/>
          <a:p>
            <a:r>
              <a:rPr lang="en-US"/>
              <a:t>1/17/2019</a:t>
            </a:r>
          </a:p>
        </p:txBody>
      </p:sp>
      <p:sp>
        <p:nvSpPr>
          <p:cNvPr id="3" name="Slide Number Placeholder 2"/>
          <p:cNvSpPr>
            <a:spLocks noGrp="1"/>
          </p:cNvSpPr>
          <p:nvPr>
            <p:ph type="sldNum" sz="quarter" idx="4"/>
          </p:nvPr>
        </p:nvSpPr>
        <p:spPr/>
        <p:txBody>
          <a:bodyPr/>
          <a:lstStyle/>
          <a:p>
            <a:fld id="{B63E4CEF-BB1E-48C7-AE93-F39F6AA99AD7}" type="slidenum">
              <a:rPr lang="en-US" smtClean="0"/>
              <a:pPr/>
              <a:t>73</a:t>
            </a:fld>
            <a:endParaRPr lang="en-US"/>
          </a:p>
        </p:txBody>
      </p:sp>
      <p:sp>
        <p:nvSpPr>
          <p:cNvPr id="9" name="TextBox 8">
            <a:extLst>
              <a:ext uri="{FF2B5EF4-FFF2-40B4-BE49-F238E27FC236}">
                <a16:creationId xmlns:a16="http://schemas.microsoft.com/office/drawing/2014/main" id="{5C59DBE9-6BAE-48D0-9FB6-61DF32755218}"/>
              </a:ext>
            </a:extLst>
          </p:cNvPr>
          <p:cNvSpPr txBox="1"/>
          <p:nvPr/>
        </p:nvSpPr>
        <p:spPr>
          <a:xfrm flipH="1">
            <a:off x="1896911" y="5843891"/>
            <a:ext cx="4148797" cy="369332"/>
          </a:xfrm>
          <a:prstGeom prst="rect">
            <a:avLst/>
          </a:prstGeom>
          <a:noFill/>
        </p:spPr>
        <p:txBody>
          <a:bodyPr wrap="square" rtlCol="0">
            <a:spAutoFit/>
          </a:bodyPr>
          <a:lstStyle/>
          <a:p>
            <a:r>
              <a:rPr lang="en-US"/>
              <a:t>*EOG Retest window starts May 13</a:t>
            </a:r>
          </a:p>
        </p:txBody>
      </p:sp>
    </p:spTree>
    <p:extLst>
      <p:ext uri="{BB962C8B-B14F-4D97-AF65-F5344CB8AC3E}">
        <p14:creationId xmlns:p14="http://schemas.microsoft.com/office/powerpoint/2010/main" val="17696048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084B-EE89-46A5-9E20-C97D373D7C37}"/>
              </a:ext>
            </a:extLst>
          </p:cNvPr>
          <p:cNvSpPr>
            <a:spLocks noGrp="1"/>
          </p:cNvSpPr>
          <p:nvPr>
            <p:ph type="title"/>
          </p:nvPr>
        </p:nvSpPr>
        <p:spPr/>
        <p:txBody>
          <a:bodyPr>
            <a:normAutofit fontScale="90000"/>
          </a:bodyPr>
          <a:lstStyle/>
          <a:p>
            <a:r>
              <a:rPr lang="en-US"/>
              <a:t>Georgia Milestones</a:t>
            </a:r>
            <a:br>
              <a:rPr lang="en-US"/>
            </a:br>
            <a:r>
              <a:rPr lang="en-US"/>
              <a:t>EOG Scheduling Flexibility Example</a:t>
            </a:r>
          </a:p>
        </p:txBody>
      </p:sp>
      <p:graphicFrame>
        <p:nvGraphicFramePr>
          <p:cNvPr id="7" name="Content Placeholder 6">
            <a:extLst>
              <a:ext uri="{FF2B5EF4-FFF2-40B4-BE49-F238E27FC236}">
                <a16:creationId xmlns:a16="http://schemas.microsoft.com/office/drawing/2014/main" id="{D43DF8AB-E46F-445F-8BC7-BB57DCC93C28}"/>
              </a:ext>
            </a:extLst>
          </p:cNvPr>
          <p:cNvGraphicFramePr>
            <a:graphicFrameLocks noGrp="1"/>
          </p:cNvGraphicFramePr>
          <p:nvPr>
            <p:ph idx="1"/>
            <p:extLst>
              <p:ext uri="{D42A27DB-BD31-4B8C-83A1-F6EECF244321}">
                <p14:modId xmlns:p14="http://schemas.microsoft.com/office/powerpoint/2010/main" val="1026064629"/>
              </p:ext>
            </p:extLst>
          </p:nvPr>
        </p:nvGraphicFramePr>
        <p:xfrm>
          <a:off x="651656" y="1848128"/>
          <a:ext cx="8008326" cy="4375583"/>
        </p:xfrm>
        <a:graphic>
          <a:graphicData uri="http://schemas.openxmlformats.org/drawingml/2006/table">
            <a:tbl>
              <a:tblPr firstRow="1" bandRow="1">
                <a:tableStyleId>{5C22544A-7EE6-4342-B048-85BDC9FD1C3A}</a:tableStyleId>
              </a:tblPr>
              <a:tblGrid>
                <a:gridCol w="1433175">
                  <a:extLst>
                    <a:ext uri="{9D8B030D-6E8A-4147-A177-3AD203B41FA5}">
                      <a16:colId xmlns:a16="http://schemas.microsoft.com/office/drawing/2014/main" val="3191459617"/>
                    </a:ext>
                  </a:extLst>
                </a:gridCol>
                <a:gridCol w="1307592">
                  <a:extLst>
                    <a:ext uri="{9D8B030D-6E8A-4147-A177-3AD203B41FA5}">
                      <a16:colId xmlns:a16="http://schemas.microsoft.com/office/drawing/2014/main" val="2766077558"/>
                    </a:ext>
                  </a:extLst>
                </a:gridCol>
                <a:gridCol w="1335024">
                  <a:extLst>
                    <a:ext uri="{9D8B030D-6E8A-4147-A177-3AD203B41FA5}">
                      <a16:colId xmlns:a16="http://schemas.microsoft.com/office/drawing/2014/main" val="3044057423"/>
                    </a:ext>
                  </a:extLst>
                </a:gridCol>
                <a:gridCol w="1263093">
                  <a:extLst>
                    <a:ext uri="{9D8B030D-6E8A-4147-A177-3AD203B41FA5}">
                      <a16:colId xmlns:a16="http://schemas.microsoft.com/office/drawing/2014/main" val="2967157470"/>
                    </a:ext>
                  </a:extLst>
                </a:gridCol>
                <a:gridCol w="1334721">
                  <a:extLst>
                    <a:ext uri="{9D8B030D-6E8A-4147-A177-3AD203B41FA5}">
                      <a16:colId xmlns:a16="http://schemas.microsoft.com/office/drawing/2014/main" val="3035326387"/>
                    </a:ext>
                  </a:extLst>
                </a:gridCol>
                <a:gridCol w="1334721">
                  <a:extLst>
                    <a:ext uri="{9D8B030D-6E8A-4147-A177-3AD203B41FA5}">
                      <a16:colId xmlns:a16="http://schemas.microsoft.com/office/drawing/2014/main" val="1772639636"/>
                    </a:ext>
                  </a:extLst>
                </a:gridCol>
              </a:tblGrid>
              <a:tr h="631844">
                <a:tc>
                  <a:txBody>
                    <a:bodyPr/>
                    <a:lstStyle/>
                    <a:p>
                      <a:pPr algn="ctr"/>
                      <a:endParaRPr lang="en-US" sz="1600"/>
                    </a:p>
                  </a:txBody>
                  <a:tcPr anchor="ctr"/>
                </a:tc>
                <a:tc>
                  <a:txBody>
                    <a:bodyPr/>
                    <a:lstStyle/>
                    <a:p>
                      <a:pPr algn="ctr"/>
                      <a:r>
                        <a:rPr lang="en-US" sz="1600"/>
                        <a:t>Monday</a:t>
                      </a:r>
                    </a:p>
                  </a:txBody>
                  <a:tcPr anchor="ctr"/>
                </a:tc>
                <a:tc>
                  <a:txBody>
                    <a:bodyPr/>
                    <a:lstStyle/>
                    <a:p>
                      <a:pPr algn="ctr"/>
                      <a:r>
                        <a:rPr lang="en-US" sz="1600"/>
                        <a:t>Tuesday</a:t>
                      </a:r>
                    </a:p>
                  </a:txBody>
                  <a:tcPr anchor="ctr"/>
                </a:tc>
                <a:tc>
                  <a:txBody>
                    <a:bodyPr/>
                    <a:lstStyle/>
                    <a:p>
                      <a:pPr algn="ctr"/>
                      <a:r>
                        <a:rPr lang="en-US" sz="1600"/>
                        <a:t>Wednesday</a:t>
                      </a:r>
                    </a:p>
                  </a:txBody>
                  <a:tcPr anchor="ctr"/>
                </a:tc>
                <a:tc>
                  <a:txBody>
                    <a:bodyPr/>
                    <a:lstStyle/>
                    <a:p>
                      <a:pPr algn="ctr"/>
                      <a:r>
                        <a:rPr lang="en-US" sz="1600"/>
                        <a:t>Thursday</a:t>
                      </a:r>
                    </a:p>
                  </a:txBody>
                  <a:tcPr anchor="ctr"/>
                </a:tc>
                <a:tc>
                  <a:txBody>
                    <a:bodyPr/>
                    <a:lstStyle/>
                    <a:p>
                      <a:pPr algn="ctr"/>
                      <a:r>
                        <a:rPr lang="en-US" sz="1600"/>
                        <a:t>Friday</a:t>
                      </a:r>
                    </a:p>
                  </a:txBody>
                  <a:tcPr anchor="ctr"/>
                </a:tc>
                <a:extLst>
                  <a:ext uri="{0D108BD9-81ED-4DB2-BD59-A6C34878D82A}">
                    <a16:rowId xmlns:a16="http://schemas.microsoft.com/office/drawing/2014/main" val="2641757688"/>
                  </a:ext>
                </a:extLst>
              </a:tr>
              <a:tr h="631844">
                <a:tc>
                  <a:txBody>
                    <a:bodyPr/>
                    <a:lstStyle/>
                    <a:p>
                      <a:r>
                        <a:rPr lang="en-US" sz="1600"/>
                        <a:t>April 8-12</a:t>
                      </a:r>
                    </a:p>
                  </a:txBody>
                  <a:tcPr anchor="ctr">
                    <a:solidFill>
                      <a:schemeClr val="accent3">
                        <a:lumMod val="60000"/>
                        <a:lumOff val="40000"/>
                      </a:schemeClr>
                    </a:solidFill>
                  </a:tcPr>
                </a:tc>
                <a:tc>
                  <a:txBody>
                    <a:bodyPr/>
                    <a:lstStyle/>
                    <a:p>
                      <a:pPr algn="ctr"/>
                      <a:r>
                        <a:rPr lang="en-US" sz="1600"/>
                        <a:t>Math </a:t>
                      </a:r>
                    </a:p>
                    <a:p>
                      <a:pPr algn="ctr"/>
                      <a:r>
                        <a:rPr lang="en-US" sz="1600"/>
                        <a:t>Section 1</a:t>
                      </a:r>
                    </a:p>
                  </a:txBody>
                  <a:tcPr anchor="ctr"/>
                </a:tc>
                <a:tc>
                  <a:txBody>
                    <a:bodyPr/>
                    <a:lstStyle/>
                    <a:p>
                      <a:pPr algn="ctr"/>
                      <a:r>
                        <a:rPr lang="en-US" sz="1600"/>
                        <a:t>Math</a:t>
                      </a:r>
                    </a:p>
                    <a:p>
                      <a:pPr algn="ctr"/>
                      <a:r>
                        <a:rPr lang="en-US" sz="1600"/>
                        <a:t>Section 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Makeup</a:t>
                      </a:r>
                    </a:p>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2720237397"/>
                  </a:ext>
                </a:extLst>
              </a:tr>
              <a:tr h="631844">
                <a:tc>
                  <a:txBody>
                    <a:bodyPr/>
                    <a:lstStyle/>
                    <a:p>
                      <a:r>
                        <a:rPr lang="en-US" sz="1600"/>
                        <a:t>April 15-19</a:t>
                      </a:r>
                    </a:p>
                  </a:txBody>
                  <a:tcPr anchor="ctr">
                    <a:solidFill>
                      <a:schemeClr val="accent3">
                        <a:lumMod val="60000"/>
                        <a:lumOff val="40000"/>
                      </a:schemeClr>
                    </a:solidFill>
                  </a:tcPr>
                </a:tc>
                <a:tc>
                  <a:txBody>
                    <a:bodyPr/>
                    <a:lstStyle/>
                    <a:p>
                      <a:pPr algn="ctr"/>
                      <a:r>
                        <a:rPr lang="en-US" sz="1600"/>
                        <a:t>ELA </a:t>
                      </a:r>
                    </a:p>
                    <a:p>
                      <a:pPr algn="ctr"/>
                      <a:r>
                        <a:rPr lang="en-US" sz="1600"/>
                        <a:t>Section 1</a:t>
                      </a:r>
                    </a:p>
                  </a:txBody>
                  <a:tcPr anchor="ctr"/>
                </a:tc>
                <a:tc>
                  <a:txBody>
                    <a:bodyPr/>
                    <a:lstStyle/>
                    <a:p>
                      <a:pPr algn="ctr"/>
                      <a:r>
                        <a:rPr lang="en-US" sz="1600"/>
                        <a:t>ELA </a:t>
                      </a:r>
                    </a:p>
                    <a:p>
                      <a:pPr algn="ctr"/>
                      <a:r>
                        <a:rPr lang="en-US" sz="1600"/>
                        <a:t>Section 2</a:t>
                      </a:r>
                    </a:p>
                  </a:txBody>
                  <a:tcPr anchor="ctr"/>
                </a:tc>
                <a:tc>
                  <a:txBody>
                    <a:bodyPr/>
                    <a:lstStyle/>
                    <a:p>
                      <a:pPr algn="ctr"/>
                      <a:r>
                        <a:rPr lang="en-US" sz="1600"/>
                        <a:t>ELA </a:t>
                      </a:r>
                    </a:p>
                    <a:p>
                      <a:pPr algn="ctr"/>
                      <a:r>
                        <a:rPr lang="en-US" sz="1600"/>
                        <a:t>Section 3</a:t>
                      </a:r>
                    </a:p>
                  </a:txBody>
                  <a:tcPr anchor="ctr"/>
                </a:tc>
                <a:tc>
                  <a:txBody>
                    <a:bodyPr/>
                    <a:lstStyle/>
                    <a:p>
                      <a:pPr algn="ctr"/>
                      <a:r>
                        <a:rPr lang="en-US" sz="1600"/>
                        <a:t>Makeup</a:t>
                      </a:r>
                    </a:p>
                  </a:txBody>
                  <a:tcPr anchor="ctr"/>
                </a:tc>
                <a:tc>
                  <a:txBody>
                    <a:bodyPr/>
                    <a:lstStyle/>
                    <a:p>
                      <a:pPr algn="ctr"/>
                      <a:endParaRPr lang="en-US" sz="1600"/>
                    </a:p>
                  </a:txBody>
                  <a:tcPr anchor="ctr"/>
                </a:tc>
                <a:extLst>
                  <a:ext uri="{0D108BD9-81ED-4DB2-BD59-A6C34878D82A}">
                    <a16:rowId xmlns:a16="http://schemas.microsoft.com/office/drawing/2014/main" val="2808483211"/>
                  </a:ext>
                </a:extLst>
              </a:tr>
              <a:tr h="631844">
                <a:tc>
                  <a:txBody>
                    <a:bodyPr/>
                    <a:lstStyle/>
                    <a:p>
                      <a:r>
                        <a:rPr lang="en-US" sz="1600"/>
                        <a:t>April 22-26</a:t>
                      </a:r>
                    </a:p>
                  </a:txBody>
                  <a:tcPr anchor="ctr">
                    <a:solidFill>
                      <a:schemeClr val="accent3">
                        <a:lumMod val="60000"/>
                        <a:lumOff val="40000"/>
                      </a:schemeClr>
                    </a:solidFill>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806094967"/>
                  </a:ext>
                </a:extLst>
              </a:tr>
              <a:tr h="631844">
                <a:tc>
                  <a:txBody>
                    <a:bodyPr/>
                    <a:lstStyle/>
                    <a:p>
                      <a:r>
                        <a:rPr lang="en-US" sz="1600"/>
                        <a:t>April 29-May 3</a:t>
                      </a:r>
                    </a:p>
                  </a:txBody>
                  <a:tcPr anchor="ctr">
                    <a:solidFill>
                      <a:schemeClr val="accent3">
                        <a:lumMod val="60000"/>
                        <a:lumOff val="40000"/>
                      </a:schemeClr>
                    </a:solidFill>
                  </a:tcPr>
                </a:tc>
                <a:tc>
                  <a:txBody>
                    <a:bodyPr/>
                    <a:lstStyle/>
                    <a:p>
                      <a:pPr algn="ctr"/>
                      <a:r>
                        <a:rPr lang="en-US" sz="1600"/>
                        <a:t>Social Studies</a:t>
                      </a:r>
                    </a:p>
                    <a:p>
                      <a:pPr algn="ctr"/>
                      <a:r>
                        <a:rPr lang="en-US" sz="1600"/>
                        <a:t>Section 1 </a:t>
                      </a:r>
                    </a:p>
                  </a:txBody>
                  <a:tcPr anchor="ctr"/>
                </a:tc>
                <a:tc>
                  <a:txBody>
                    <a:bodyPr/>
                    <a:lstStyle/>
                    <a:p>
                      <a:pPr algn="ctr"/>
                      <a:r>
                        <a:rPr lang="en-US" sz="1600"/>
                        <a:t>Social Studies</a:t>
                      </a:r>
                    </a:p>
                    <a:p>
                      <a:pPr algn="ctr"/>
                      <a:r>
                        <a:rPr lang="en-US" sz="1600"/>
                        <a:t>Section 2</a:t>
                      </a:r>
                    </a:p>
                  </a:txBody>
                  <a:tcPr anchor="ctr"/>
                </a:tc>
                <a:tc>
                  <a:txBody>
                    <a:bodyPr/>
                    <a:lstStyle/>
                    <a:p>
                      <a:pPr algn="ctr"/>
                      <a:r>
                        <a:rPr lang="en-US" sz="1600"/>
                        <a:t>Makeup</a:t>
                      </a:r>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4121178492"/>
                  </a:ext>
                </a:extLst>
              </a:tr>
              <a:tr h="584519">
                <a:tc>
                  <a:txBody>
                    <a:bodyPr/>
                    <a:lstStyle/>
                    <a:p>
                      <a:r>
                        <a:rPr lang="en-US" sz="1600"/>
                        <a:t>May 6-10 </a:t>
                      </a:r>
                    </a:p>
                  </a:txBody>
                  <a:tcPr anchor="ctr">
                    <a:solidFill>
                      <a:schemeClr val="accent3">
                        <a:lumMod val="60000"/>
                        <a:lumOff val="40000"/>
                      </a:schemeClr>
                    </a:solidFill>
                  </a:tcPr>
                </a:tc>
                <a:tc>
                  <a:txBody>
                    <a:bodyPr/>
                    <a:lstStyle/>
                    <a:p>
                      <a:pPr algn="ctr"/>
                      <a:r>
                        <a:rPr lang="en-US" sz="1600"/>
                        <a:t>Science </a:t>
                      </a:r>
                    </a:p>
                    <a:p>
                      <a:pPr algn="ctr"/>
                      <a:r>
                        <a:rPr lang="en-US" sz="1600"/>
                        <a:t>Section 1</a:t>
                      </a:r>
                    </a:p>
                  </a:txBody>
                  <a:tcPr anchor="ctr"/>
                </a:tc>
                <a:tc>
                  <a:txBody>
                    <a:bodyPr/>
                    <a:lstStyle/>
                    <a:p>
                      <a:pPr algn="ctr"/>
                      <a:r>
                        <a:rPr lang="en-US" sz="1600"/>
                        <a:t>Science </a:t>
                      </a:r>
                    </a:p>
                    <a:p>
                      <a:pPr algn="ctr"/>
                      <a:r>
                        <a:rPr lang="en-US" sz="1600"/>
                        <a:t>Section 2</a:t>
                      </a:r>
                    </a:p>
                  </a:txBody>
                  <a:tcPr anchor="ctr"/>
                </a:tc>
                <a:tc>
                  <a:txBody>
                    <a:bodyPr/>
                    <a:lstStyle/>
                    <a:p>
                      <a:pPr algn="ctr"/>
                      <a:r>
                        <a:rPr lang="en-US" sz="1600"/>
                        <a:t>Makeup</a:t>
                      </a:r>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1610633999"/>
                  </a:ext>
                </a:extLst>
              </a:tr>
              <a:tr h="631844">
                <a:tc>
                  <a:txBody>
                    <a:bodyPr/>
                    <a:lstStyle/>
                    <a:p>
                      <a:r>
                        <a:rPr lang="en-US" sz="1600"/>
                        <a:t>May 13-17</a:t>
                      </a:r>
                    </a:p>
                  </a:txBody>
                  <a:tcPr anchor="ctr">
                    <a:solidFill>
                      <a:schemeClr val="accent3">
                        <a:lumMod val="60000"/>
                        <a:lumOff val="40000"/>
                      </a:schemeClr>
                    </a:solidFill>
                  </a:tcP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tc>
                  <a:txBody>
                    <a:bodyPr/>
                    <a:lstStyle/>
                    <a:p>
                      <a:pPr algn="ctr"/>
                      <a:endParaRPr lang="en-US" sz="1600"/>
                    </a:p>
                  </a:txBody>
                  <a:tcPr anchor="ctr"/>
                </a:tc>
                <a:extLst>
                  <a:ext uri="{0D108BD9-81ED-4DB2-BD59-A6C34878D82A}">
                    <a16:rowId xmlns:a16="http://schemas.microsoft.com/office/drawing/2014/main" val="3210691093"/>
                  </a:ext>
                </a:extLst>
              </a:tr>
            </a:tbl>
          </a:graphicData>
        </a:graphic>
      </p:graphicFrame>
      <p:sp>
        <p:nvSpPr>
          <p:cNvPr id="5" name="Date Placeholder 4">
            <a:extLst>
              <a:ext uri="{FF2B5EF4-FFF2-40B4-BE49-F238E27FC236}">
                <a16:creationId xmlns:a16="http://schemas.microsoft.com/office/drawing/2014/main" id="{F092C3B4-66AD-46EA-ABB4-F692CDB63F2E}"/>
              </a:ext>
            </a:extLst>
          </p:cNvPr>
          <p:cNvSpPr>
            <a:spLocks noGrp="1"/>
          </p:cNvSpPr>
          <p:nvPr>
            <p:ph type="dt" sz="half" idx="2"/>
          </p:nvPr>
        </p:nvSpPr>
        <p:spPr/>
        <p:txBody>
          <a:bodyPr/>
          <a:lstStyle/>
          <a:p>
            <a:r>
              <a:rPr lang="en-US"/>
              <a:t>1/17/2019</a:t>
            </a:r>
          </a:p>
        </p:txBody>
      </p:sp>
      <p:sp>
        <p:nvSpPr>
          <p:cNvPr id="3" name="Slide Number Placeholder 2"/>
          <p:cNvSpPr>
            <a:spLocks noGrp="1"/>
          </p:cNvSpPr>
          <p:nvPr>
            <p:ph type="sldNum" sz="quarter" idx="4"/>
          </p:nvPr>
        </p:nvSpPr>
        <p:spPr/>
        <p:txBody>
          <a:bodyPr/>
          <a:lstStyle/>
          <a:p>
            <a:fld id="{B63E4CEF-BB1E-48C7-AE93-F39F6AA99AD7}" type="slidenum">
              <a:rPr lang="en-US" smtClean="0"/>
              <a:pPr/>
              <a:t>74</a:t>
            </a:fld>
            <a:endParaRPr lang="en-US"/>
          </a:p>
        </p:txBody>
      </p:sp>
      <p:sp>
        <p:nvSpPr>
          <p:cNvPr id="4" name="TextBox 3">
            <a:extLst>
              <a:ext uri="{FF2B5EF4-FFF2-40B4-BE49-F238E27FC236}">
                <a16:creationId xmlns:a16="http://schemas.microsoft.com/office/drawing/2014/main" id="{616F2BD5-DD62-4F29-BF79-6E869BEABC46}"/>
              </a:ext>
            </a:extLst>
          </p:cNvPr>
          <p:cNvSpPr txBox="1"/>
          <p:nvPr/>
        </p:nvSpPr>
        <p:spPr>
          <a:xfrm>
            <a:off x="2152649" y="3818129"/>
            <a:ext cx="6507333" cy="523220"/>
          </a:xfrm>
          <a:prstGeom prst="rect">
            <a:avLst/>
          </a:prstGeom>
          <a:noFill/>
        </p:spPr>
        <p:txBody>
          <a:bodyPr wrap="square" rtlCol="0">
            <a:spAutoFit/>
          </a:bodyPr>
          <a:lstStyle/>
          <a:p>
            <a:pPr algn="ctr"/>
            <a:r>
              <a:rPr lang="en-US" sz="2800"/>
              <a:t>Spring Break</a:t>
            </a:r>
          </a:p>
        </p:txBody>
      </p:sp>
      <p:sp>
        <p:nvSpPr>
          <p:cNvPr id="9" name="TextBox 8">
            <a:extLst>
              <a:ext uri="{FF2B5EF4-FFF2-40B4-BE49-F238E27FC236}">
                <a16:creationId xmlns:a16="http://schemas.microsoft.com/office/drawing/2014/main" id="{70681352-3CC2-407A-9BF0-3DEC8248E35F}"/>
              </a:ext>
            </a:extLst>
          </p:cNvPr>
          <p:cNvSpPr txBox="1"/>
          <p:nvPr/>
        </p:nvSpPr>
        <p:spPr>
          <a:xfrm flipH="1">
            <a:off x="2152649" y="5736033"/>
            <a:ext cx="4148797" cy="369332"/>
          </a:xfrm>
          <a:prstGeom prst="rect">
            <a:avLst/>
          </a:prstGeom>
          <a:noFill/>
        </p:spPr>
        <p:txBody>
          <a:bodyPr wrap="square" rtlCol="0">
            <a:spAutoFit/>
          </a:bodyPr>
          <a:lstStyle/>
          <a:p>
            <a:r>
              <a:rPr lang="en-US"/>
              <a:t>*EOG Retest window starts May 13</a:t>
            </a:r>
          </a:p>
        </p:txBody>
      </p:sp>
    </p:spTree>
    <p:extLst>
      <p:ext uri="{BB962C8B-B14F-4D97-AF65-F5344CB8AC3E}">
        <p14:creationId xmlns:p14="http://schemas.microsoft.com/office/powerpoint/2010/main" val="2972139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BBFC2-2CDB-4CCA-A0EF-2ED1B5E7AC54}"/>
              </a:ext>
            </a:extLst>
          </p:cNvPr>
          <p:cNvSpPr>
            <a:spLocks noGrp="1"/>
          </p:cNvSpPr>
          <p:nvPr>
            <p:ph type="title"/>
          </p:nvPr>
        </p:nvSpPr>
        <p:spPr/>
        <p:txBody>
          <a:bodyPr/>
          <a:lstStyle/>
          <a:p>
            <a:r>
              <a:rPr lang="en-US"/>
              <a:t>Advantages of </a:t>
            </a:r>
            <a:br>
              <a:rPr lang="en-US"/>
            </a:br>
            <a:r>
              <a:rPr lang="en-US"/>
              <a:t>Online Testing</a:t>
            </a:r>
          </a:p>
        </p:txBody>
      </p:sp>
      <p:sp>
        <p:nvSpPr>
          <p:cNvPr id="5" name="Content Placeholder 4">
            <a:extLst>
              <a:ext uri="{FF2B5EF4-FFF2-40B4-BE49-F238E27FC236}">
                <a16:creationId xmlns:a16="http://schemas.microsoft.com/office/drawing/2014/main" id="{2801D461-528C-4F94-A0C0-864AABFBA849}"/>
              </a:ext>
            </a:extLst>
          </p:cNvPr>
          <p:cNvSpPr>
            <a:spLocks noGrp="1"/>
          </p:cNvSpPr>
          <p:nvPr>
            <p:ph idx="1"/>
          </p:nvPr>
        </p:nvSpPr>
        <p:spPr/>
        <p:txBody>
          <a:bodyPr vert="horz" lIns="91440" tIns="45720" rIns="91440" bIns="45720" rtlCol="0" anchor="t">
            <a:normAutofit fontScale="92500" lnSpcReduction="20000"/>
          </a:bodyPr>
          <a:lstStyle/>
          <a:p>
            <a:r>
              <a:rPr lang="en-US"/>
              <a:t>Improved student experience</a:t>
            </a:r>
          </a:p>
          <a:p>
            <a:r>
              <a:rPr lang="en-US"/>
              <a:t>Standard administration of accommodations</a:t>
            </a:r>
          </a:p>
          <a:p>
            <a:r>
              <a:rPr lang="en-US"/>
              <a:t>Reduced irregular test administration</a:t>
            </a:r>
          </a:p>
          <a:p>
            <a:r>
              <a:rPr lang="en-US"/>
              <a:t>Reduced stress on district, school, and teachers</a:t>
            </a:r>
            <a:endParaRPr lang="en-US">
              <a:cs typeface="Calibri"/>
            </a:endParaRPr>
          </a:p>
          <a:p>
            <a:r>
              <a:rPr lang="en-US"/>
              <a:t>Improved test security</a:t>
            </a:r>
            <a:endParaRPr lang="en-US">
              <a:cs typeface="Calibri"/>
            </a:endParaRPr>
          </a:p>
          <a:p>
            <a:r>
              <a:rPr lang="en-US">
                <a:cs typeface="Calibri"/>
              </a:rPr>
              <a:t>Matches Georgia Standards of Excellence for use of technology in writing</a:t>
            </a:r>
          </a:p>
          <a:p>
            <a:pPr lvl="1"/>
            <a:r>
              <a:rPr lang="en-US">
                <a:cs typeface="Calibri"/>
              </a:rPr>
              <a:t>Example: </a:t>
            </a:r>
            <a:r>
              <a:rPr lang="en-US"/>
              <a:t>ELAGSE3W6: With guidance and support from adults, use technology to produce and publish writing (using keyboarding skills) as well as to interact and collaborate with others.</a:t>
            </a:r>
            <a:endParaRPr lang="en-US">
              <a:cs typeface="Calibri"/>
            </a:endParaRPr>
          </a:p>
          <a:p>
            <a:r>
              <a:rPr lang="en-US">
                <a:cs typeface="Calibri"/>
              </a:rPr>
              <a:t>Reflects technology use found in college and career</a:t>
            </a:r>
          </a:p>
        </p:txBody>
      </p:sp>
      <p:sp>
        <p:nvSpPr>
          <p:cNvPr id="3" name="Date Placeholder 2">
            <a:extLst>
              <a:ext uri="{FF2B5EF4-FFF2-40B4-BE49-F238E27FC236}">
                <a16:creationId xmlns:a16="http://schemas.microsoft.com/office/drawing/2014/main" id="{A9E7BDF4-9D2D-41F2-AAAD-1981857481C7}"/>
              </a:ext>
            </a:extLst>
          </p:cNvPr>
          <p:cNvSpPr>
            <a:spLocks noGrp="1"/>
          </p:cNvSpPr>
          <p:nvPr>
            <p:ph type="dt" sz="half" idx="2"/>
          </p:nvPr>
        </p:nvSpPr>
        <p:spPr/>
        <p:txBody>
          <a:bodyPr/>
          <a:lstStyle/>
          <a:p>
            <a:r>
              <a:rPr lang="en-US"/>
              <a:t>1/17/2019</a:t>
            </a:r>
          </a:p>
        </p:txBody>
      </p:sp>
      <p:sp>
        <p:nvSpPr>
          <p:cNvPr id="4" name="Slide Number Placeholder 3">
            <a:extLst>
              <a:ext uri="{FF2B5EF4-FFF2-40B4-BE49-F238E27FC236}">
                <a16:creationId xmlns:a16="http://schemas.microsoft.com/office/drawing/2014/main" id="{B7FF7F70-89E5-4330-95D7-9F9C91A1321D}"/>
              </a:ext>
            </a:extLst>
          </p:cNvPr>
          <p:cNvSpPr>
            <a:spLocks noGrp="1"/>
          </p:cNvSpPr>
          <p:nvPr>
            <p:ph type="sldNum" sz="quarter" idx="4"/>
          </p:nvPr>
        </p:nvSpPr>
        <p:spPr/>
        <p:txBody>
          <a:bodyPr/>
          <a:lstStyle/>
          <a:p>
            <a:fld id="{B63E4CEF-BB1E-48C7-AE93-F39F6AA99AD7}" type="slidenum">
              <a:rPr lang="en-US" smtClean="0"/>
              <a:pPr/>
              <a:t>75</a:t>
            </a:fld>
            <a:endParaRPr lang="en-US"/>
          </a:p>
        </p:txBody>
      </p:sp>
    </p:spTree>
    <p:extLst>
      <p:ext uri="{BB962C8B-B14F-4D97-AF65-F5344CB8AC3E}">
        <p14:creationId xmlns:p14="http://schemas.microsoft.com/office/powerpoint/2010/main" val="2809443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Online Readiness</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28650" y="1554917"/>
            <a:ext cx="4044558" cy="4351338"/>
          </a:xfrm>
        </p:spPr>
      </p:pic>
      <p:sp>
        <p:nvSpPr>
          <p:cNvPr id="5" name="Date Placeholder 4">
            <a:extLst>
              <a:ext uri="{FF2B5EF4-FFF2-40B4-BE49-F238E27FC236}">
                <a16:creationId xmlns:a16="http://schemas.microsoft.com/office/drawing/2014/main" id="{7424AFF8-5B0F-4772-88FB-885141D1F390}"/>
              </a:ext>
            </a:extLst>
          </p:cNvPr>
          <p:cNvSpPr>
            <a:spLocks noGrp="1"/>
          </p:cNvSpPr>
          <p:nvPr>
            <p:ph type="dt" sz="half" idx="2"/>
          </p:nvPr>
        </p:nvSpPr>
        <p:spPr/>
        <p:txBody>
          <a:bodyPr/>
          <a:lstStyle/>
          <a:p>
            <a:r>
              <a:rPr lang="en-US"/>
              <a:t>1/17/2019</a:t>
            </a:r>
          </a:p>
        </p:txBody>
      </p:sp>
      <p:sp>
        <p:nvSpPr>
          <p:cNvPr id="3" name="Slide Number Placeholder 2">
            <a:extLst>
              <a:ext uri="{FF2B5EF4-FFF2-40B4-BE49-F238E27FC236}">
                <a16:creationId xmlns:a16="http://schemas.microsoft.com/office/drawing/2014/main" id="{A33FAD3F-69B4-47B9-B051-333A7A389C79}"/>
              </a:ext>
            </a:extLst>
          </p:cNvPr>
          <p:cNvSpPr>
            <a:spLocks noGrp="1"/>
          </p:cNvSpPr>
          <p:nvPr>
            <p:ph type="sldNum" sz="quarter" idx="4"/>
          </p:nvPr>
        </p:nvSpPr>
        <p:spPr/>
        <p:txBody>
          <a:bodyPr/>
          <a:lstStyle/>
          <a:p>
            <a:fld id="{B63E4CEF-BB1E-48C7-AE93-F39F6AA99AD7}" type="slidenum">
              <a:rPr lang="en-US" smtClean="0"/>
              <a:pPr/>
              <a:t>76</a:t>
            </a:fld>
            <a:endParaRPr lang="en-US"/>
          </a:p>
        </p:txBody>
      </p:sp>
      <p:sp>
        <p:nvSpPr>
          <p:cNvPr id="7" name="TextBox 6"/>
          <p:cNvSpPr txBox="1"/>
          <p:nvPr/>
        </p:nvSpPr>
        <p:spPr>
          <a:xfrm>
            <a:off x="4921857" y="1658938"/>
            <a:ext cx="3593493" cy="4247317"/>
          </a:xfrm>
          <a:prstGeom prst="rect">
            <a:avLst/>
          </a:prstGeom>
          <a:noFill/>
        </p:spPr>
        <p:txBody>
          <a:bodyPr wrap="square" rtlCol="0">
            <a:spAutoFit/>
          </a:bodyPr>
          <a:lstStyle/>
          <a:p>
            <a:pPr marL="285750" indent="-285750">
              <a:buFont typeface="Arial" panose="020B0604020202020204" pitchFamily="34" charset="0"/>
              <a:buChar char="•"/>
            </a:pPr>
            <a:r>
              <a:rPr lang="en-US"/>
              <a:t>Meeting with Technology Director and Site Technology Technicians</a:t>
            </a:r>
          </a:p>
          <a:p>
            <a:pPr marL="285750" indent="-285750">
              <a:buFont typeface="Arial" panose="020B0604020202020204" pitchFamily="34" charset="0"/>
              <a:buChar char="•"/>
            </a:pPr>
            <a:r>
              <a:rPr lang="en-US"/>
              <a:t>Ensure technology staff is aware of the local assessment calendar</a:t>
            </a:r>
          </a:p>
          <a:p>
            <a:pPr marL="285750" indent="-285750">
              <a:buFont typeface="Arial" panose="020B0604020202020204" pitchFamily="34" charset="0"/>
              <a:buChar char="•"/>
            </a:pPr>
            <a:r>
              <a:rPr lang="en-US"/>
              <a:t>Determine Site Readiness</a:t>
            </a:r>
          </a:p>
          <a:p>
            <a:pPr marL="285750" indent="-285750">
              <a:buFont typeface="Arial" panose="020B0604020202020204" pitchFamily="34" charset="0"/>
              <a:buChar char="•"/>
            </a:pPr>
            <a:r>
              <a:rPr lang="en-US"/>
              <a:t>Review Bandwidth and Network Needs</a:t>
            </a:r>
          </a:p>
          <a:p>
            <a:pPr marL="285750" indent="-285750">
              <a:buFont typeface="Arial" panose="020B0604020202020204" pitchFamily="34" charset="0"/>
              <a:buChar char="•"/>
            </a:pPr>
            <a:r>
              <a:rPr lang="en-US"/>
              <a:t>Ensure installation of Central Office Services</a:t>
            </a:r>
          </a:p>
          <a:p>
            <a:pPr marL="285750" indent="-285750">
              <a:buFont typeface="Arial" panose="020B0604020202020204" pitchFamily="34" charset="0"/>
              <a:buChar char="•"/>
            </a:pPr>
            <a:r>
              <a:rPr lang="en-US"/>
              <a:t>Ensure installation of INSIGHT</a:t>
            </a:r>
          </a:p>
          <a:p>
            <a:pPr marL="285750" indent="-285750">
              <a:buFont typeface="Arial" panose="020B0604020202020204" pitchFamily="34" charset="0"/>
              <a:buChar char="•"/>
            </a:pPr>
            <a:r>
              <a:rPr lang="en-US"/>
              <a:t>Along with technology staff, participate in training webinars</a:t>
            </a:r>
          </a:p>
          <a:p>
            <a:pPr marL="285750" indent="-285750">
              <a:buFont typeface="Arial" panose="020B0604020202020204" pitchFamily="34" charset="0"/>
              <a:buChar char="•"/>
            </a:pPr>
            <a:r>
              <a:rPr lang="en-US"/>
              <a:t>Establish and review technology troubleshooting protocols</a:t>
            </a:r>
          </a:p>
        </p:txBody>
      </p:sp>
    </p:spTree>
    <p:extLst>
      <p:ext uri="{BB962C8B-B14F-4D97-AF65-F5344CB8AC3E}">
        <p14:creationId xmlns:p14="http://schemas.microsoft.com/office/powerpoint/2010/main" val="41197996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B3B9C-306D-46CE-B12D-B609BCAC675D}"/>
              </a:ext>
            </a:extLst>
          </p:cNvPr>
          <p:cNvSpPr>
            <a:spLocks noGrp="1"/>
          </p:cNvSpPr>
          <p:nvPr>
            <p:ph type="title"/>
          </p:nvPr>
        </p:nvSpPr>
        <p:spPr/>
        <p:txBody>
          <a:bodyPr/>
          <a:lstStyle/>
          <a:p>
            <a:r>
              <a:rPr lang="en-US"/>
              <a:t>Technology Setup</a:t>
            </a:r>
          </a:p>
        </p:txBody>
      </p:sp>
      <p:sp>
        <p:nvSpPr>
          <p:cNvPr id="3" name="Content Placeholder 2">
            <a:extLst>
              <a:ext uri="{FF2B5EF4-FFF2-40B4-BE49-F238E27FC236}">
                <a16:creationId xmlns:a16="http://schemas.microsoft.com/office/drawing/2014/main" id="{E3D4514C-49E0-4413-B3A1-9F7BD1E47A6E}"/>
              </a:ext>
            </a:extLst>
          </p:cNvPr>
          <p:cNvSpPr>
            <a:spLocks noGrp="1"/>
          </p:cNvSpPr>
          <p:nvPr>
            <p:ph idx="1"/>
          </p:nvPr>
        </p:nvSpPr>
        <p:spPr>
          <a:xfrm>
            <a:off x="628650" y="4350327"/>
            <a:ext cx="7886700" cy="1826636"/>
          </a:xfrm>
        </p:spPr>
        <p:txBody>
          <a:bodyPr>
            <a:normAutofit fontScale="70000" lnSpcReduction="20000"/>
          </a:bodyPr>
          <a:lstStyle/>
          <a:p>
            <a:pPr marL="285750" indent="-285750"/>
            <a:r>
              <a:rPr lang="en-US"/>
              <a:t>COS serves as a server for caching test content for both Georgia Milestones and ACCESS for ELLs 2.0. </a:t>
            </a:r>
          </a:p>
          <a:p>
            <a:pPr marL="285750" indent="-285750"/>
            <a:r>
              <a:rPr lang="en-US"/>
              <a:t>Each student has INSIGHT software for testing.</a:t>
            </a:r>
          </a:p>
          <a:p>
            <a:pPr marL="285750" indent="-285750"/>
            <a:r>
              <a:rPr lang="en-US"/>
              <a:t>Responses go directly to DRC.</a:t>
            </a:r>
          </a:p>
          <a:p>
            <a:pPr marL="285750" indent="-285750"/>
            <a:r>
              <a:rPr lang="en-US"/>
              <a:t>Districts Manage COS and INSIGHT devices for Milestones and ACCESS in eDIRECT.</a:t>
            </a:r>
          </a:p>
        </p:txBody>
      </p:sp>
      <p:sp>
        <p:nvSpPr>
          <p:cNvPr id="4" name="Date Placeholder 3">
            <a:extLst>
              <a:ext uri="{FF2B5EF4-FFF2-40B4-BE49-F238E27FC236}">
                <a16:creationId xmlns:a16="http://schemas.microsoft.com/office/drawing/2014/main" id="{779196A7-E00F-40CF-A36C-2BF5F5A5F72A}"/>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DB7CF8D2-D77B-42B8-870E-5ACA45976735}"/>
              </a:ext>
            </a:extLst>
          </p:cNvPr>
          <p:cNvSpPr>
            <a:spLocks noGrp="1"/>
          </p:cNvSpPr>
          <p:nvPr>
            <p:ph type="sldNum" sz="quarter" idx="4"/>
          </p:nvPr>
        </p:nvSpPr>
        <p:spPr/>
        <p:txBody>
          <a:bodyPr/>
          <a:lstStyle/>
          <a:p>
            <a:fld id="{B63E4CEF-BB1E-48C7-AE93-F39F6AA99AD7}" type="slidenum">
              <a:rPr lang="en-US" smtClean="0"/>
              <a:pPr/>
              <a:t>77</a:t>
            </a:fld>
            <a:endParaRPr lang="en-US"/>
          </a:p>
        </p:txBody>
      </p:sp>
      <p:pic>
        <p:nvPicPr>
          <p:cNvPr id="6" name="Picture 2" descr="A close up of a map&#10;&#10;Description generated with high confidence">
            <a:extLst>
              <a:ext uri="{FF2B5EF4-FFF2-40B4-BE49-F238E27FC236}">
                <a16:creationId xmlns:a16="http://schemas.microsoft.com/office/drawing/2014/main" id="{FD9AC032-A7D0-41B7-BC3E-F7DC7C7E52C8}"/>
              </a:ext>
            </a:extLst>
          </p:cNvPr>
          <p:cNvPicPr>
            <a:picLocks noChangeAspect="1"/>
          </p:cNvPicPr>
          <p:nvPr/>
        </p:nvPicPr>
        <p:blipFill rotWithShape="1">
          <a:blip r:embed="rId3"/>
          <a:srcRect b="31854"/>
          <a:stretch/>
        </p:blipFill>
        <p:spPr>
          <a:xfrm>
            <a:off x="1285330" y="1523692"/>
            <a:ext cx="6316630" cy="2749428"/>
          </a:xfrm>
          <a:prstGeom prst="rect">
            <a:avLst/>
          </a:prstGeom>
          <a:ln>
            <a:solidFill>
              <a:schemeClr val="tx1"/>
            </a:solidFill>
          </a:ln>
        </p:spPr>
      </p:pic>
    </p:spTree>
    <p:extLst>
      <p:ext uri="{BB962C8B-B14F-4D97-AF65-F5344CB8AC3E}">
        <p14:creationId xmlns:p14="http://schemas.microsoft.com/office/powerpoint/2010/main" val="6440120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75F22-B575-4ACE-8002-5183B57C58E7}"/>
              </a:ext>
            </a:extLst>
          </p:cNvPr>
          <p:cNvSpPr>
            <a:spLocks noGrp="1"/>
          </p:cNvSpPr>
          <p:nvPr>
            <p:ph type="title"/>
          </p:nvPr>
        </p:nvSpPr>
        <p:spPr/>
        <p:txBody>
          <a:bodyPr/>
          <a:lstStyle/>
          <a:p>
            <a:r>
              <a:rPr lang="en-US"/>
              <a:t>Georgia Milestones</a:t>
            </a:r>
            <a:br>
              <a:rPr lang="en-US"/>
            </a:br>
            <a:r>
              <a:rPr lang="en-US"/>
              <a:t>Enrollment Counts</a:t>
            </a:r>
          </a:p>
        </p:txBody>
      </p:sp>
      <p:sp>
        <p:nvSpPr>
          <p:cNvPr id="3" name="Content Placeholder 2">
            <a:extLst>
              <a:ext uri="{FF2B5EF4-FFF2-40B4-BE49-F238E27FC236}">
                <a16:creationId xmlns:a16="http://schemas.microsoft.com/office/drawing/2014/main" id="{1718F6C6-CC07-4847-8844-196D7E4D2B40}"/>
              </a:ext>
            </a:extLst>
          </p:cNvPr>
          <p:cNvSpPr>
            <a:spLocks noGrp="1"/>
          </p:cNvSpPr>
          <p:nvPr>
            <p:ph idx="1"/>
          </p:nvPr>
        </p:nvSpPr>
        <p:spPr>
          <a:xfrm>
            <a:off x="184727" y="1825625"/>
            <a:ext cx="4501573" cy="2502087"/>
          </a:xfrm>
        </p:spPr>
        <p:txBody>
          <a:bodyPr vert="horz" lIns="91440" tIns="45720" rIns="91440" bIns="45720" rtlCol="0" anchor="t">
            <a:normAutofit/>
          </a:bodyPr>
          <a:lstStyle/>
          <a:p>
            <a:pPr marL="274320" lvl="1" indent="-274320" fontAlgn="base">
              <a:spcBef>
                <a:spcPct val="0"/>
              </a:spcBef>
              <a:buFont typeface="Wingdings" pitchFamily="2" charset="2"/>
              <a:buChar char="n"/>
            </a:pPr>
            <a:r>
              <a:rPr lang="en-US" sz="2000" b="1" i="1" u="sng"/>
              <a:t>Critically</a:t>
            </a:r>
            <a:r>
              <a:rPr lang="en-US" sz="2000"/>
              <a:t> important to provide accurate and complete information</a:t>
            </a:r>
          </a:p>
          <a:p>
            <a:pPr marL="731520" lvl="2" indent="-274320" fontAlgn="base">
              <a:spcBef>
                <a:spcPct val="0"/>
              </a:spcBef>
              <a:buFont typeface="Wingdings" pitchFamily="2" charset="2"/>
              <a:buChar char="n"/>
            </a:pPr>
            <a:r>
              <a:rPr lang="en-US">
                <a:cs typeface="Arial"/>
              </a:rPr>
              <a:t>Ensures appropriate materials are available for students at the time needed</a:t>
            </a:r>
          </a:p>
          <a:p>
            <a:pPr marL="731520" lvl="2" indent="-274320" fontAlgn="base">
              <a:spcBef>
                <a:spcPct val="0"/>
              </a:spcBef>
              <a:buFont typeface="Wingdings" pitchFamily="2" charset="2"/>
              <a:buChar char="n"/>
            </a:pPr>
            <a:r>
              <a:rPr lang="en-US">
                <a:cs typeface="Arial"/>
              </a:rPr>
              <a:t>Ensures DRC can plan appropriately for rapid scoring and reporting of results</a:t>
            </a:r>
            <a:endParaRPr lang="en-US" sz="2000">
              <a:cs typeface="Arial"/>
            </a:endParaRPr>
          </a:p>
        </p:txBody>
      </p:sp>
      <p:sp>
        <p:nvSpPr>
          <p:cNvPr id="4" name="Slide Number Placeholder 3">
            <a:extLst>
              <a:ext uri="{FF2B5EF4-FFF2-40B4-BE49-F238E27FC236}">
                <a16:creationId xmlns:a16="http://schemas.microsoft.com/office/drawing/2014/main" id="{B1D8611F-F7A7-423D-B07C-58E80569AD0B}"/>
              </a:ext>
            </a:extLst>
          </p:cNvPr>
          <p:cNvSpPr>
            <a:spLocks noGrp="1"/>
          </p:cNvSpPr>
          <p:nvPr>
            <p:ph type="sldNum" sz="quarter" idx="4"/>
          </p:nvPr>
        </p:nvSpPr>
        <p:spPr/>
        <p:txBody>
          <a:bodyPr/>
          <a:lstStyle/>
          <a:p>
            <a:fld id="{B63E4CEF-BB1E-48C7-AE93-F39F6AA99AD7}" type="slidenum">
              <a:rPr lang="en-US" smtClean="0"/>
              <a:pPr/>
              <a:t>78</a:t>
            </a:fld>
            <a:endParaRPr lang="en-US"/>
          </a:p>
        </p:txBody>
      </p:sp>
      <p:pic>
        <p:nvPicPr>
          <p:cNvPr id="5" name="Picture 4">
            <a:extLst>
              <a:ext uri="{FF2B5EF4-FFF2-40B4-BE49-F238E27FC236}">
                <a16:creationId xmlns:a16="http://schemas.microsoft.com/office/drawing/2014/main" id="{A7C12EB6-61BB-4164-B174-C47CDE24DA29}"/>
              </a:ext>
            </a:extLst>
          </p:cNvPr>
          <p:cNvPicPr>
            <a:picLocks noChangeAspect="1"/>
          </p:cNvPicPr>
          <p:nvPr/>
        </p:nvPicPr>
        <p:blipFill rotWithShape="1">
          <a:blip r:embed="rId3"/>
          <a:srcRect b="23961"/>
          <a:stretch/>
        </p:blipFill>
        <p:spPr>
          <a:xfrm>
            <a:off x="5472178" y="1922946"/>
            <a:ext cx="3349782" cy="4276947"/>
          </a:xfrm>
          <a:prstGeom prst="rect">
            <a:avLst/>
          </a:prstGeom>
          <a:ln>
            <a:solidFill>
              <a:schemeClr val="tx1"/>
            </a:solidFill>
          </a:ln>
        </p:spPr>
      </p:pic>
      <p:sp>
        <p:nvSpPr>
          <p:cNvPr id="7" name="Date Placeholder 6">
            <a:extLst>
              <a:ext uri="{FF2B5EF4-FFF2-40B4-BE49-F238E27FC236}">
                <a16:creationId xmlns:a16="http://schemas.microsoft.com/office/drawing/2014/main" id="{EBFDF8A3-2C5E-41BE-B590-392A1F978D11}"/>
              </a:ext>
            </a:extLst>
          </p:cNvPr>
          <p:cNvSpPr>
            <a:spLocks noGrp="1"/>
          </p:cNvSpPr>
          <p:nvPr>
            <p:ph type="dt" sz="half" idx="2"/>
          </p:nvPr>
        </p:nvSpPr>
        <p:spPr/>
        <p:txBody>
          <a:bodyPr/>
          <a:lstStyle/>
          <a:p>
            <a:r>
              <a:rPr lang="en-US"/>
              <a:t>1/17/2019</a:t>
            </a:r>
          </a:p>
        </p:txBody>
      </p:sp>
      <p:pic>
        <p:nvPicPr>
          <p:cNvPr id="6" name="Picture 4" descr="A screenshot of a social media post&#10;&#10;Description generated with very high confidence">
            <a:extLst>
              <a:ext uri="{FF2B5EF4-FFF2-40B4-BE49-F238E27FC236}">
                <a16:creationId xmlns:a16="http://schemas.microsoft.com/office/drawing/2014/main" id="{BB885A50-ACBB-4AF5-AD29-46BEC1D7752B}"/>
              </a:ext>
            </a:extLst>
          </p:cNvPr>
          <p:cNvPicPr>
            <a:picLocks noChangeAspect="1"/>
          </p:cNvPicPr>
          <p:nvPr/>
        </p:nvPicPr>
        <p:blipFill>
          <a:blip r:embed="rId4"/>
          <a:stretch>
            <a:fillRect/>
          </a:stretch>
        </p:blipFill>
        <p:spPr>
          <a:xfrm>
            <a:off x="322040" y="4075877"/>
            <a:ext cx="4511850" cy="2124016"/>
          </a:xfrm>
          <a:prstGeom prst="rect">
            <a:avLst/>
          </a:prstGeom>
          <a:ln>
            <a:solidFill>
              <a:schemeClr val="tx1"/>
            </a:solidFill>
          </a:ln>
        </p:spPr>
      </p:pic>
      <p:sp>
        <p:nvSpPr>
          <p:cNvPr id="8" name="Content Placeholder 2">
            <a:extLst>
              <a:ext uri="{FF2B5EF4-FFF2-40B4-BE49-F238E27FC236}">
                <a16:creationId xmlns:a16="http://schemas.microsoft.com/office/drawing/2014/main" id="{C63B992F-FF87-4C5A-A975-4D35EE18B498}"/>
              </a:ext>
            </a:extLst>
          </p:cNvPr>
          <p:cNvSpPr txBox="1">
            <a:spLocks/>
          </p:cNvSpPr>
          <p:nvPr/>
        </p:nvSpPr>
        <p:spPr>
          <a:xfrm>
            <a:off x="1793732" y="6288750"/>
            <a:ext cx="5556536" cy="500325"/>
          </a:xfrm>
          <a:prstGeom prst="rect">
            <a:avLst/>
          </a:prstGeom>
          <a:solidFill>
            <a:schemeClr val="bg1"/>
          </a:solidFill>
          <a:ln>
            <a:solidFill>
              <a:schemeClr val="tx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hlinkClick r:id="rId5"/>
              </a:rPr>
              <a:t>http://ga.drcedirect.com  </a:t>
            </a:r>
            <a:endParaRPr lang="en-US"/>
          </a:p>
        </p:txBody>
      </p:sp>
    </p:spTree>
    <p:extLst>
      <p:ext uri="{BB962C8B-B14F-4D97-AF65-F5344CB8AC3E}">
        <p14:creationId xmlns:p14="http://schemas.microsoft.com/office/powerpoint/2010/main" val="3327860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6A45B-E7E4-40FE-A966-052F3E08481D}"/>
              </a:ext>
            </a:extLst>
          </p:cNvPr>
          <p:cNvSpPr>
            <a:spLocks noGrp="1"/>
          </p:cNvSpPr>
          <p:nvPr>
            <p:ph type="title"/>
          </p:nvPr>
        </p:nvSpPr>
        <p:spPr>
          <a:xfrm>
            <a:off x="633591" y="182880"/>
            <a:ext cx="6428190" cy="1567543"/>
          </a:xfrm>
        </p:spPr>
        <p:txBody>
          <a:bodyPr>
            <a:noAutofit/>
          </a:bodyPr>
          <a:lstStyle/>
          <a:p>
            <a:r>
              <a:rPr lang="en-US" sz="3200"/>
              <a:t>Georgia Milestones Preliminary Individual Student Report Timelines for Winter EOC</a:t>
            </a:r>
          </a:p>
        </p:txBody>
      </p:sp>
      <p:graphicFrame>
        <p:nvGraphicFramePr>
          <p:cNvPr id="6" name="Table 5">
            <a:extLst>
              <a:ext uri="{FF2B5EF4-FFF2-40B4-BE49-F238E27FC236}">
                <a16:creationId xmlns:a16="http://schemas.microsoft.com/office/drawing/2014/main" id="{5BA41D28-7097-4D1C-8AB8-54BA385FBEC5}"/>
              </a:ext>
            </a:extLst>
          </p:cNvPr>
          <p:cNvGraphicFramePr>
            <a:graphicFrameLocks noGrp="1"/>
          </p:cNvGraphicFramePr>
          <p:nvPr>
            <p:extLst>
              <p:ext uri="{D42A27DB-BD31-4B8C-83A1-F6EECF244321}">
                <p14:modId xmlns:p14="http://schemas.microsoft.com/office/powerpoint/2010/main" val="4226610464"/>
              </p:ext>
            </p:extLst>
          </p:nvPr>
        </p:nvGraphicFramePr>
        <p:xfrm>
          <a:off x="633591" y="1811867"/>
          <a:ext cx="6853053" cy="3584709"/>
        </p:xfrm>
        <a:graphic>
          <a:graphicData uri="http://schemas.openxmlformats.org/drawingml/2006/table">
            <a:tbl>
              <a:tblPr firstRow="1" bandRow="1">
                <a:tableStyleId>{21E4AEA4-8DFA-4A89-87EB-49C32662AFE0}</a:tableStyleId>
              </a:tblPr>
              <a:tblGrid>
                <a:gridCol w="2318425">
                  <a:extLst>
                    <a:ext uri="{9D8B030D-6E8A-4147-A177-3AD203B41FA5}">
                      <a16:colId xmlns:a16="http://schemas.microsoft.com/office/drawing/2014/main" val="2078264849"/>
                    </a:ext>
                  </a:extLst>
                </a:gridCol>
                <a:gridCol w="2188722">
                  <a:extLst>
                    <a:ext uri="{9D8B030D-6E8A-4147-A177-3AD203B41FA5}">
                      <a16:colId xmlns:a16="http://schemas.microsoft.com/office/drawing/2014/main" val="3562308608"/>
                    </a:ext>
                  </a:extLst>
                </a:gridCol>
                <a:gridCol w="2345906">
                  <a:extLst>
                    <a:ext uri="{9D8B030D-6E8A-4147-A177-3AD203B41FA5}">
                      <a16:colId xmlns:a16="http://schemas.microsoft.com/office/drawing/2014/main" val="3232999290"/>
                    </a:ext>
                  </a:extLst>
                </a:gridCol>
              </a:tblGrid>
              <a:tr h="685425">
                <a:tc>
                  <a:txBody>
                    <a:bodyPr/>
                    <a:lstStyle/>
                    <a:p>
                      <a:pPr algn="ctr"/>
                      <a:r>
                        <a:rPr lang="en-US"/>
                        <a:t>Administration</a:t>
                      </a:r>
                    </a:p>
                  </a:txBody>
                  <a:tcPr anchor="ctr"/>
                </a:tc>
                <a:tc>
                  <a:txBody>
                    <a:bodyPr/>
                    <a:lstStyle/>
                    <a:p>
                      <a:pPr algn="ctr"/>
                      <a:r>
                        <a:rPr lang="en-US"/>
                        <a:t>ELA/Math Online</a:t>
                      </a:r>
                    </a:p>
                  </a:txBody>
                  <a:tcPr anchor="ctr"/>
                </a:tc>
                <a:tc>
                  <a:txBody>
                    <a:bodyPr/>
                    <a:lstStyle/>
                    <a:p>
                      <a:pPr algn="ctr"/>
                      <a:r>
                        <a:rPr lang="en-US"/>
                        <a:t>Sci/SS Online</a:t>
                      </a:r>
                    </a:p>
                  </a:txBody>
                  <a:tcPr anchor="ctr"/>
                </a:tc>
                <a:extLst>
                  <a:ext uri="{0D108BD9-81ED-4DB2-BD59-A6C34878D82A}">
                    <a16:rowId xmlns:a16="http://schemas.microsoft.com/office/drawing/2014/main" val="1708892447"/>
                  </a:ext>
                </a:extLst>
              </a:tr>
              <a:tr h="979179">
                <a:tc>
                  <a:txBody>
                    <a:bodyPr/>
                    <a:lstStyle/>
                    <a:p>
                      <a:pPr algn="ctr"/>
                      <a:r>
                        <a:rPr lang="en-US"/>
                        <a:t>EOC Mid-Month and Winter Main</a:t>
                      </a:r>
                    </a:p>
                  </a:txBody>
                  <a:tcPr anchor="ctr"/>
                </a:tc>
                <a:tc>
                  <a:txBody>
                    <a:bodyPr/>
                    <a:lstStyle/>
                    <a:p>
                      <a:pPr algn="ctr"/>
                      <a:r>
                        <a:rPr lang="en-US"/>
                        <a:t>10 Business Days</a:t>
                      </a:r>
                    </a:p>
                  </a:txBody>
                  <a:tcPr anchor="ctr"/>
                </a:tc>
                <a:tc>
                  <a:txBody>
                    <a:bodyPr/>
                    <a:lstStyle/>
                    <a:p>
                      <a:pPr algn="ctr"/>
                      <a:r>
                        <a:rPr lang="en-US"/>
                        <a:t>5 Business Days</a:t>
                      </a:r>
                    </a:p>
                  </a:txBody>
                  <a:tcPr anchor="ctr"/>
                </a:tc>
                <a:extLst>
                  <a:ext uri="{0D108BD9-81ED-4DB2-BD59-A6C34878D82A}">
                    <a16:rowId xmlns:a16="http://schemas.microsoft.com/office/drawing/2014/main" val="2680726104"/>
                  </a:ext>
                </a:extLst>
              </a:tr>
              <a:tr h="979179">
                <a:tc>
                  <a:txBody>
                    <a:bodyPr/>
                    <a:lstStyle/>
                    <a:p>
                      <a:pPr algn="ctr"/>
                      <a:r>
                        <a:rPr lang="en-US"/>
                        <a:t>EOG and EOC Spring Administrations</a:t>
                      </a:r>
                    </a:p>
                  </a:txBody>
                  <a:tcPr anchor="ctr"/>
                </a:tc>
                <a:tc>
                  <a:txBody>
                    <a:bodyPr/>
                    <a:lstStyle/>
                    <a:p>
                      <a:pPr algn="ctr"/>
                      <a:r>
                        <a:rPr lang="en-US"/>
                        <a:t>Schedule to be shared at a later date.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t>5 Business Days</a:t>
                      </a:r>
                    </a:p>
                  </a:txBody>
                  <a:tcPr anchor="ctr"/>
                </a:tc>
                <a:extLst>
                  <a:ext uri="{0D108BD9-81ED-4DB2-BD59-A6C34878D82A}">
                    <a16:rowId xmlns:a16="http://schemas.microsoft.com/office/drawing/2014/main" val="2083586205"/>
                  </a:ext>
                </a:extLst>
              </a:tr>
              <a:tr h="940926">
                <a:tc>
                  <a:txBody>
                    <a:bodyPr/>
                    <a:lstStyle/>
                    <a:p>
                      <a:pPr algn="ctr"/>
                      <a:r>
                        <a:rPr lang="en-US"/>
                        <a:t>EOG Summer Retest</a:t>
                      </a:r>
                    </a:p>
                  </a:txBody>
                  <a:tcPr anchor="ctr"/>
                </a:tc>
                <a:tc>
                  <a:txBody>
                    <a:bodyPr/>
                    <a:lstStyle/>
                    <a:p>
                      <a:pPr algn="ctr"/>
                      <a:r>
                        <a:rPr lang="en-US"/>
                        <a:t>5 Business Days</a:t>
                      </a:r>
                    </a:p>
                  </a:txBody>
                  <a:tcPr anchor="ctr"/>
                </a:tc>
                <a:tc>
                  <a:txBody>
                    <a:bodyPr/>
                    <a:lstStyle/>
                    <a:p>
                      <a:pPr algn="ctr"/>
                      <a:r>
                        <a:rPr lang="en-US"/>
                        <a:t>Not tested</a:t>
                      </a:r>
                    </a:p>
                  </a:txBody>
                  <a:tcPr anchor="ctr"/>
                </a:tc>
                <a:extLst>
                  <a:ext uri="{0D108BD9-81ED-4DB2-BD59-A6C34878D82A}">
                    <a16:rowId xmlns:a16="http://schemas.microsoft.com/office/drawing/2014/main" val="2556282514"/>
                  </a:ext>
                </a:extLst>
              </a:tr>
            </a:tbl>
          </a:graphicData>
        </a:graphic>
      </p:graphicFrame>
      <p:sp>
        <p:nvSpPr>
          <p:cNvPr id="3" name="Slide Number Placeholder 2"/>
          <p:cNvSpPr>
            <a:spLocks noGrp="1"/>
          </p:cNvSpPr>
          <p:nvPr>
            <p:ph type="sldNum" sz="quarter" idx="4"/>
          </p:nvPr>
        </p:nvSpPr>
        <p:spPr/>
        <p:txBody>
          <a:bodyPr/>
          <a:lstStyle/>
          <a:p>
            <a:fld id="{B63E4CEF-BB1E-48C7-AE93-F39F6AA99AD7}" type="slidenum">
              <a:rPr lang="en-US" smtClean="0"/>
              <a:pPr/>
              <a:t>79</a:t>
            </a:fld>
            <a:endParaRPr lang="en-US"/>
          </a:p>
        </p:txBody>
      </p:sp>
      <p:sp>
        <p:nvSpPr>
          <p:cNvPr id="5" name="TextBox 4">
            <a:extLst>
              <a:ext uri="{FF2B5EF4-FFF2-40B4-BE49-F238E27FC236}">
                <a16:creationId xmlns:a16="http://schemas.microsoft.com/office/drawing/2014/main" id="{E6B1C2ED-3888-4EBC-AAC6-8D71C5C49D26}"/>
              </a:ext>
            </a:extLst>
          </p:cNvPr>
          <p:cNvSpPr txBox="1"/>
          <p:nvPr/>
        </p:nvSpPr>
        <p:spPr>
          <a:xfrm>
            <a:off x="633585" y="5458020"/>
            <a:ext cx="6853059" cy="830997"/>
          </a:xfrm>
          <a:prstGeom prst="rect">
            <a:avLst/>
          </a:prstGeom>
          <a:noFill/>
        </p:spPr>
        <p:txBody>
          <a:bodyPr wrap="square" rtlCol="0">
            <a:spAutoFit/>
          </a:bodyPr>
          <a:lstStyle/>
          <a:p>
            <a:r>
              <a:rPr lang="en-US" baseline="30000"/>
              <a:t>*</a:t>
            </a:r>
            <a:r>
              <a:rPr lang="en-US"/>
              <a:t>Consider Winter graduates</a:t>
            </a:r>
          </a:p>
          <a:p>
            <a:r>
              <a:rPr lang="en-US"/>
              <a:t>Spring timelines will be shared later.</a:t>
            </a:r>
          </a:p>
          <a:p>
            <a:endParaRPr lang="en-US" baseline="30000"/>
          </a:p>
        </p:txBody>
      </p:sp>
      <p:sp>
        <p:nvSpPr>
          <p:cNvPr id="4" name="Date Placeholder 3">
            <a:extLst>
              <a:ext uri="{FF2B5EF4-FFF2-40B4-BE49-F238E27FC236}">
                <a16:creationId xmlns:a16="http://schemas.microsoft.com/office/drawing/2014/main" id="{37F07763-4820-4EA4-8DD9-667EB9E7B945}"/>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2440068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56310"/>
            <a:ext cx="6316630" cy="1325563"/>
          </a:xfrm>
        </p:spPr>
        <p:txBody>
          <a:bodyPr>
            <a:noAutofit/>
          </a:bodyPr>
          <a:lstStyle/>
          <a:p>
            <a:r>
              <a:rPr lang="en-US" sz="3600"/>
              <a:t>Test Development Activities </a:t>
            </a:r>
            <a:br>
              <a:rPr lang="en-US" sz="3600"/>
            </a:br>
            <a:r>
              <a:rPr lang="en-US" sz="3600"/>
              <a:t>Georgia Alternate Assessment (GAA)</a:t>
            </a:r>
          </a:p>
        </p:txBody>
      </p:sp>
      <p:sp>
        <p:nvSpPr>
          <p:cNvPr id="4" name="Date Placeholder 3"/>
          <p:cNvSpPr>
            <a:spLocks noGrp="1"/>
          </p:cNvSpPr>
          <p:nvPr>
            <p:ph type="dt" sz="half" idx="2"/>
          </p:nvPr>
        </p:nvSpPr>
        <p:spPr/>
        <p:txBody>
          <a:bodyPr/>
          <a:lstStyle/>
          <a:p>
            <a:r>
              <a:rPr lang="en-US"/>
              <a:t>1/17/2019</a:t>
            </a:r>
          </a:p>
        </p:txBody>
      </p:sp>
      <p:sp>
        <p:nvSpPr>
          <p:cNvPr id="5" name="Slide Number Placeholder 4"/>
          <p:cNvSpPr>
            <a:spLocks noGrp="1"/>
          </p:cNvSpPr>
          <p:nvPr>
            <p:ph type="sldNum" sz="quarter" idx="4"/>
          </p:nvPr>
        </p:nvSpPr>
        <p:spPr/>
        <p:txBody>
          <a:bodyPr/>
          <a:lstStyle/>
          <a:p>
            <a:fld id="{B63E4CEF-BB1E-48C7-AE93-F39F6AA99AD7}" type="slidenum">
              <a:rPr lang="en-US" smtClean="0"/>
              <a:pPr/>
              <a:t>8</a:t>
            </a:fld>
            <a:endParaRPr lang="en-US"/>
          </a:p>
        </p:txBody>
      </p:sp>
      <p:graphicFrame>
        <p:nvGraphicFramePr>
          <p:cNvPr id="3" name="Table 2">
            <a:extLst>
              <a:ext uri="{FF2B5EF4-FFF2-40B4-BE49-F238E27FC236}">
                <a16:creationId xmlns:a16="http://schemas.microsoft.com/office/drawing/2014/main" id="{19C37ECF-19AC-4BAE-9E95-7148EA9CE835}"/>
              </a:ext>
            </a:extLst>
          </p:cNvPr>
          <p:cNvGraphicFramePr>
            <a:graphicFrameLocks noGrp="1"/>
          </p:cNvGraphicFramePr>
          <p:nvPr>
            <p:extLst/>
          </p:nvPr>
        </p:nvGraphicFramePr>
        <p:xfrm>
          <a:off x="704849" y="2592277"/>
          <a:ext cx="8068790" cy="3668829"/>
        </p:xfrm>
        <a:graphic>
          <a:graphicData uri="http://schemas.openxmlformats.org/drawingml/2006/table">
            <a:tbl>
              <a:tblPr firstRow="1" firstCol="1" bandRow="1">
                <a:tableStyleId>{69012ECD-51FC-41F1-AA8D-1B2483CD663E}</a:tableStyleId>
              </a:tblPr>
              <a:tblGrid>
                <a:gridCol w="1920946">
                  <a:extLst>
                    <a:ext uri="{9D8B030D-6E8A-4147-A177-3AD203B41FA5}">
                      <a16:colId xmlns:a16="http://schemas.microsoft.com/office/drawing/2014/main" val="2414404783"/>
                    </a:ext>
                  </a:extLst>
                </a:gridCol>
                <a:gridCol w="93980">
                  <a:extLst>
                    <a:ext uri="{9D8B030D-6E8A-4147-A177-3AD203B41FA5}">
                      <a16:colId xmlns:a16="http://schemas.microsoft.com/office/drawing/2014/main" val="2698542795"/>
                    </a:ext>
                  </a:extLst>
                </a:gridCol>
                <a:gridCol w="1904279">
                  <a:extLst>
                    <a:ext uri="{9D8B030D-6E8A-4147-A177-3AD203B41FA5}">
                      <a16:colId xmlns:a16="http://schemas.microsoft.com/office/drawing/2014/main" val="2573851225"/>
                    </a:ext>
                  </a:extLst>
                </a:gridCol>
                <a:gridCol w="2076929">
                  <a:extLst>
                    <a:ext uri="{9D8B030D-6E8A-4147-A177-3AD203B41FA5}">
                      <a16:colId xmlns:a16="http://schemas.microsoft.com/office/drawing/2014/main" val="2945196305"/>
                    </a:ext>
                  </a:extLst>
                </a:gridCol>
                <a:gridCol w="2072656">
                  <a:extLst>
                    <a:ext uri="{9D8B030D-6E8A-4147-A177-3AD203B41FA5}">
                      <a16:colId xmlns:a16="http://schemas.microsoft.com/office/drawing/2014/main" val="1215606434"/>
                    </a:ext>
                  </a:extLst>
                </a:gridCol>
              </a:tblGrid>
              <a:tr h="667059">
                <a:tc gridSpan="2">
                  <a:txBody>
                    <a:bodyPr/>
                    <a:lstStyle/>
                    <a:p>
                      <a:pPr marL="0" marR="0" algn="ctr">
                        <a:spcBef>
                          <a:spcPts val="0"/>
                        </a:spcBef>
                        <a:spcAft>
                          <a:spcPts val="0"/>
                        </a:spcAft>
                      </a:pPr>
                      <a:r>
                        <a:rPr lang="en-US" sz="1600" kern="100">
                          <a:effectLst/>
                        </a:rPr>
                        <a:t>Content Area</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600" kern="100">
                          <a:effectLst/>
                        </a:rPr>
                        <a:t>Grade Levels/Courses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kern="100">
                          <a:effectLst/>
                        </a:rPr>
                        <a:t># of Special Education nominees requested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1600" kern="100">
                          <a:effectLst/>
                        </a:rPr>
                        <a:t># of General Education nominees requested</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90967510"/>
                  </a:ext>
                </a:extLst>
              </a:tr>
              <a:tr h="333530">
                <a:tc rowSpan="3" gridSpan="2">
                  <a:txBody>
                    <a:bodyPr/>
                    <a:lstStyle/>
                    <a:p>
                      <a:pPr marL="0" marR="0" algn="ctr">
                        <a:spcBef>
                          <a:spcPts val="0"/>
                        </a:spcBef>
                        <a:spcAft>
                          <a:spcPts val="0"/>
                        </a:spcAft>
                      </a:pPr>
                      <a:r>
                        <a:rPr lang="en-US" sz="1600" kern="100">
                          <a:effectLst/>
                        </a:rPr>
                        <a:t>English Language Arts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n-US"/>
                    </a:p>
                  </a:txBody>
                  <a:tcPr/>
                </a:tc>
                <a:tc>
                  <a:txBody>
                    <a:bodyPr/>
                    <a:lstStyle/>
                    <a:p>
                      <a:pPr marL="0" marR="0">
                        <a:spcBef>
                          <a:spcPts val="0"/>
                        </a:spcBef>
                        <a:spcAft>
                          <a:spcPts val="0"/>
                        </a:spcAft>
                      </a:pPr>
                      <a:r>
                        <a:rPr lang="en-US" sz="1600" kern="100">
                          <a:effectLst/>
                        </a:rPr>
                        <a:t>Kindergarten, 3, 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spcBef>
                          <a:spcPts val="0"/>
                        </a:spcBef>
                        <a:spcAft>
                          <a:spcPts val="0"/>
                        </a:spcAft>
                      </a:pPr>
                      <a:r>
                        <a:rPr lang="en-US" sz="1600" kern="100">
                          <a:effectLst/>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00883782"/>
                  </a:ext>
                </a:extLst>
              </a:tr>
              <a:tr h="333530">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1600" kern="100">
                          <a:effectLst/>
                        </a:rPr>
                        <a:t>5, 6, 7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804038721"/>
                  </a:ext>
                </a:extLst>
              </a:tr>
              <a:tr h="333530">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1600" kern="100">
                          <a:effectLst/>
                        </a:rPr>
                        <a:t>8, High School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3903632119"/>
                  </a:ext>
                </a:extLst>
              </a:tr>
              <a:tr h="333530">
                <a:tc rowSpan="3" gridSpan="2">
                  <a:txBody>
                    <a:bodyPr/>
                    <a:lstStyle/>
                    <a:p>
                      <a:pPr marL="0" marR="0" algn="ctr">
                        <a:spcBef>
                          <a:spcPts val="0"/>
                        </a:spcBef>
                        <a:spcAft>
                          <a:spcPts val="0"/>
                        </a:spcAft>
                      </a:pPr>
                      <a:r>
                        <a:rPr lang="en-US" sz="1600" kern="100">
                          <a:effectLst/>
                        </a:rPr>
                        <a:t>Mathematics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hMerge="1">
                  <a:txBody>
                    <a:bodyPr/>
                    <a:lstStyle/>
                    <a:p>
                      <a:endParaRPr lang="en-US"/>
                    </a:p>
                  </a:txBody>
                  <a:tcPr/>
                </a:tc>
                <a:tc>
                  <a:txBody>
                    <a:bodyPr/>
                    <a:lstStyle/>
                    <a:p>
                      <a:pPr marL="0" marR="0">
                        <a:spcBef>
                          <a:spcPts val="0"/>
                        </a:spcBef>
                        <a:spcAft>
                          <a:spcPts val="0"/>
                        </a:spcAft>
                      </a:pPr>
                      <a:r>
                        <a:rPr lang="en-US" sz="1600" kern="100">
                          <a:effectLst/>
                        </a:rPr>
                        <a:t>Kindergarten, 3, 4</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rowSpan="3">
                  <a:txBody>
                    <a:bodyPr/>
                    <a:lstStyle/>
                    <a:p>
                      <a:pPr marL="0" marR="0" algn="ctr">
                        <a:spcBef>
                          <a:spcPts val="0"/>
                        </a:spcBef>
                        <a:spcAft>
                          <a:spcPts val="0"/>
                        </a:spcAft>
                      </a:pPr>
                      <a:r>
                        <a:rPr lang="en-US" sz="1600" kern="100">
                          <a:effectLst/>
                        </a:rPr>
                        <a:t>2</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rowSpan="3">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4107678"/>
                  </a:ext>
                </a:extLst>
              </a:tr>
              <a:tr h="333530">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1600" kern="100">
                          <a:effectLst/>
                        </a:rPr>
                        <a:t>5, 6, 7</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980682835"/>
                  </a:ext>
                </a:extLst>
              </a:tr>
              <a:tr h="333530">
                <a:tc gridSpan="2" vMerge="1">
                  <a:txBody>
                    <a:bodyPr/>
                    <a:lstStyle/>
                    <a:p>
                      <a:endParaRPr lang="en-US"/>
                    </a:p>
                  </a:txBody>
                  <a:tcPr/>
                </a:tc>
                <a:tc hMerge="1" vMerge="1">
                  <a:txBody>
                    <a:bodyPr/>
                    <a:lstStyle/>
                    <a:p>
                      <a:endParaRPr lang="en-US"/>
                    </a:p>
                  </a:txBody>
                  <a:tcPr/>
                </a:tc>
                <a:tc>
                  <a:txBody>
                    <a:bodyPr/>
                    <a:lstStyle/>
                    <a:p>
                      <a:pPr marL="0" marR="0">
                        <a:spcBef>
                          <a:spcPts val="0"/>
                        </a:spcBef>
                        <a:spcAft>
                          <a:spcPts val="0"/>
                        </a:spcAft>
                      </a:pPr>
                      <a:r>
                        <a:rPr lang="en-US" sz="1600" kern="100">
                          <a:effectLst/>
                        </a:rPr>
                        <a:t>8, High School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4146688441"/>
                  </a:ext>
                </a:extLst>
              </a:tr>
              <a:tr h="333530">
                <a:tc gridSpan="2">
                  <a:txBody>
                    <a:bodyPr/>
                    <a:lstStyle/>
                    <a:p>
                      <a:pPr marL="0" marR="0" algn="ctr">
                        <a:spcBef>
                          <a:spcPts val="0"/>
                        </a:spcBef>
                        <a:spcAft>
                          <a:spcPts val="0"/>
                        </a:spcAft>
                      </a:pPr>
                      <a:r>
                        <a:rPr lang="en-US" sz="1600" kern="100">
                          <a:effectLst/>
                        </a:rPr>
                        <a:t>Science</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600" kern="100">
                          <a:effectLst/>
                        </a:rPr>
                        <a:t>5, 8, High School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2716909"/>
                  </a:ext>
                </a:extLst>
              </a:tr>
              <a:tr h="333530">
                <a:tc gridSpan="2">
                  <a:txBody>
                    <a:bodyPr/>
                    <a:lstStyle/>
                    <a:p>
                      <a:pPr marL="0" marR="0" algn="ctr">
                        <a:spcBef>
                          <a:spcPts val="0"/>
                        </a:spcBef>
                        <a:spcAft>
                          <a:spcPts val="0"/>
                        </a:spcAft>
                      </a:pPr>
                      <a:r>
                        <a:rPr lang="en-US" sz="1600" kern="100">
                          <a:effectLst/>
                        </a:rPr>
                        <a:t>Social Studies</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spcBef>
                          <a:spcPts val="0"/>
                        </a:spcBef>
                        <a:spcAft>
                          <a:spcPts val="0"/>
                        </a:spcAft>
                      </a:pPr>
                      <a:r>
                        <a:rPr lang="en-US" sz="1600" kern="100">
                          <a:effectLst/>
                        </a:rPr>
                        <a:t>5, 8, High School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kern="100">
                          <a:effectLst/>
                        </a:rPr>
                        <a:t>1</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6513867"/>
                  </a:ext>
                </a:extLst>
              </a:tr>
              <a:tr h="333530">
                <a:tc>
                  <a:txBody>
                    <a:bodyPr/>
                    <a:lstStyle/>
                    <a:p>
                      <a:pPr marL="0" marR="0" algn="ctr">
                        <a:spcBef>
                          <a:spcPts val="0"/>
                        </a:spcBef>
                        <a:spcAft>
                          <a:spcPts val="0"/>
                        </a:spcAft>
                      </a:pPr>
                      <a:r>
                        <a:rPr lang="en-US" sz="1600" kern="100">
                          <a:effectLst/>
                        </a:rPr>
                        <a:t>Total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l">
                        <a:spcBef>
                          <a:spcPts val="0"/>
                        </a:spcBef>
                        <a:spcAft>
                          <a:spcPts val="0"/>
                        </a:spcAft>
                      </a:pP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a:txBody>
                    <a:bodyPr/>
                    <a:lstStyle/>
                    <a:p>
                      <a:pPr marL="0" marR="0" algn="ctr">
                        <a:spcBef>
                          <a:spcPts val="0"/>
                        </a:spcBef>
                        <a:spcAft>
                          <a:spcPts val="0"/>
                        </a:spcAft>
                      </a:pPr>
                      <a:r>
                        <a:rPr lang="en-US" sz="1600" b="1" kern="100">
                          <a:effectLst/>
                        </a:rPr>
                        <a:t>6</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600" b="1" kern="100">
                          <a:effectLst/>
                        </a:rPr>
                        <a:t>4</a:t>
                      </a:r>
                      <a:endParaRPr lang="en-US" sz="18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907548"/>
                  </a:ext>
                </a:extLst>
              </a:tr>
            </a:tbl>
          </a:graphicData>
        </a:graphic>
      </p:graphicFrame>
    </p:spTree>
    <p:extLst>
      <p:ext uri="{BB962C8B-B14F-4D97-AF65-F5344CB8AC3E}">
        <p14:creationId xmlns:p14="http://schemas.microsoft.com/office/powerpoint/2010/main" val="979884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61782-1BE3-4778-8FBD-0935EE3DBADF}"/>
              </a:ext>
            </a:extLst>
          </p:cNvPr>
          <p:cNvSpPr>
            <a:spLocks noGrp="1"/>
          </p:cNvSpPr>
          <p:nvPr>
            <p:ph type="title"/>
          </p:nvPr>
        </p:nvSpPr>
        <p:spPr/>
        <p:txBody>
          <a:bodyPr/>
          <a:lstStyle/>
          <a:p>
            <a:r>
              <a:rPr lang="en-US"/>
              <a:t>eDIRECT Accounts</a:t>
            </a:r>
          </a:p>
        </p:txBody>
      </p:sp>
      <p:sp>
        <p:nvSpPr>
          <p:cNvPr id="3" name="Content Placeholder 2">
            <a:extLst>
              <a:ext uri="{FF2B5EF4-FFF2-40B4-BE49-F238E27FC236}">
                <a16:creationId xmlns:a16="http://schemas.microsoft.com/office/drawing/2014/main" id="{6212BAE8-3C66-4A76-95B3-1F746C447FCD}"/>
              </a:ext>
            </a:extLst>
          </p:cNvPr>
          <p:cNvSpPr>
            <a:spLocks noGrp="1"/>
          </p:cNvSpPr>
          <p:nvPr>
            <p:ph idx="1"/>
          </p:nvPr>
        </p:nvSpPr>
        <p:spPr/>
        <p:txBody>
          <a:bodyPr/>
          <a:lstStyle/>
          <a:p>
            <a:r>
              <a:rPr lang="en-US"/>
              <a:t>District System Test Coordinators are responsible for ensuring eDIRECT accounts are current.</a:t>
            </a:r>
          </a:p>
        </p:txBody>
      </p:sp>
      <p:sp>
        <p:nvSpPr>
          <p:cNvPr id="6" name="Date Placeholder 5">
            <a:extLst>
              <a:ext uri="{FF2B5EF4-FFF2-40B4-BE49-F238E27FC236}">
                <a16:creationId xmlns:a16="http://schemas.microsoft.com/office/drawing/2014/main" id="{A93819D0-BE6F-4C0E-A787-150F4681553A}"/>
              </a:ext>
            </a:extLst>
          </p:cNvPr>
          <p:cNvSpPr>
            <a:spLocks noGrp="1"/>
          </p:cNvSpPr>
          <p:nvPr>
            <p:ph type="dt" sz="half" idx="2"/>
          </p:nvPr>
        </p:nvSpPr>
        <p:spPr/>
        <p:txBody>
          <a:bodyPr/>
          <a:lstStyle/>
          <a:p>
            <a:r>
              <a:rPr lang="en-US"/>
              <a:t>1/17/2019</a:t>
            </a:r>
          </a:p>
        </p:txBody>
      </p:sp>
      <p:sp>
        <p:nvSpPr>
          <p:cNvPr id="4" name="Slide Number Placeholder 3">
            <a:extLst>
              <a:ext uri="{FF2B5EF4-FFF2-40B4-BE49-F238E27FC236}">
                <a16:creationId xmlns:a16="http://schemas.microsoft.com/office/drawing/2014/main" id="{37C9929B-7FC6-423B-A99F-71BC4189A941}"/>
              </a:ext>
            </a:extLst>
          </p:cNvPr>
          <p:cNvSpPr>
            <a:spLocks noGrp="1"/>
          </p:cNvSpPr>
          <p:nvPr>
            <p:ph type="sldNum" sz="quarter" idx="4"/>
          </p:nvPr>
        </p:nvSpPr>
        <p:spPr/>
        <p:txBody>
          <a:bodyPr/>
          <a:lstStyle/>
          <a:p>
            <a:fld id="{B63E4CEF-BB1E-48C7-AE93-F39F6AA99AD7}" type="slidenum">
              <a:rPr lang="en-US" smtClean="0"/>
              <a:pPr/>
              <a:t>80</a:t>
            </a:fld>
            <a:endParaRPr lang="en-US"/>
          </a:p>
        </p:txBody>
      </p:sp>
      <p:pic>
        <p:nvPicPr>
          <p:cNvPr id="5" name="Picture 4">
            <a:extLst>
              <a:ext uri="{FF2B5EF4-FFF2-40B4-BE49-F238E27FC236}">
                <a16:creationId xmlns:a16="http://schemas.microsoft.com/office/drawing/2014/main" id="{23830B76-63CD-4A08-86C9-4F6280CA96D9}"/>
              </a:ext>
            </a:extLst>
          </p:cNvPr>
          <p:cNvPicPr>
            <a:picLocks noChangeAspect="1"/>
          </p:cNvPicPr>
          <p:nvPr/>
        </p:nvPicPr>
        <p:blipFill>
          <a:blip r:embed="rId3"/>
          <a:stretch>
            <a:fillRect/>
          </a:stretch>
        </p:blipFill>
        <p:spPr>
          <a:xfrm>
            <a:off x="2235200" y="2717737"/>
            <a:ext cx="4031314" cy="3199081"/>
          </a:xfrm>
          <a:prstGeom prst="rect">
            <a:avLst/>
          </a:prstGeom>
          <a:ln>
            <a:solidFill>
              <a:schemeClr val="tx1"/>
            </a:solidFill>
          </a:ln>
        </p:spPr>
      </p:pic>
    </p:spTree>
    <p:extLst>
      <p:ext uri="{BB962C8B-B14F-4D97-AF65-F5344CB8AC3E}">
        <p14:creationId xmlns:p14="http://schemas.microsoft.com/office/powerpoint/2010/main" val="19482743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Georgia Milestones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a:lstStyle/>
          <a:p>
            <a:pPr>
              <a:lnSpc>
                <a:spcPct val="100000"/>
              </a:lnSpc>
              <a:spcBef>
                <a:spcPts val="0"/>
              </a:spcBef>
            </a:pPr>
            <a:r>
              <a:rPr lang="en-US">
                <a:hlinkClick r:id="rId3"/>
              </a:rPr>
              <a:t>EOG Resources</a:t>
            </a:r>
            <a:endParaRPr lang="en-US"/>
          </a:p>
          <a:p>
            <a:pPr>
              <a:lnSpc>
                <a:spcPct val="100000"/>
              </a:lnSpc>
              <a:spcBef>
                <a:spcPts val="0"/>
              </a:spcBef>
            </a:pPr>
            <a:r>
              <a:rPr lang="en-US">
                <a:hlinkClick r:id="rId4"/>
              </a:rPr>
              <a:t>EOC Resources</a:t>
            </a:r>
            <a:endParaRPr lang="en-US"/>
          </a:p>
          <a:p>
            <a:pPr>
              <a:lnSpc>
                <a:spcPct val="100000"/>
              </a:lnSpc>
              <a:spcBef>
                <a:spcPts val="0"/>
              </a:spcBef>
            </a:pPr>
            <a:r>
              <a:rPr lang="en-US">
                <a:hlinkClick r:id="rId5"/>
              </a:rPr>
              <a:t>Milestones Presentations</a:t>
            </a:r>
            <a:endParaRPr lang="en-US"/>
          </a:p>
          <a:p>
            <a:pPr>
              <a:lnSpc>
                <a:spcPct val="100000"/>
              </a:lnSpc>
              <a:spcBef>
                <a:spcPts val="0"/>
              </a:spcBef>
            </a:pPr>
            <a:r>
              <a:rPr lang="en-US">
                <a:hlinkClick r:id="rId6"/>
              </a:rPr>
              <a:t>Milestones Training Videos</a:t>
            </a:r>
            <a:endParaRPr lang="en-US"/>
          </a:p>
          <a:p>
            <a:pPr>
              <a:lnSpc>
                <a:spcPct val="100000"/>
              </a:lnSpc>
              <a:spcBef>
                <a:spcPts val="0"/>
              </a:spcBef>
            </a:pPr>
            <a:r>
              <a:rPr lang="en-US">
                <a:hlinkClick r:id="rId7"/>
              </a:rPr>
              <a:t>eDIRECT</a:t>
            </a:r>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81</a:t>
            </a:fld>
            <a:endParaRPr lang="en-US"/>
          </a:p>
        </p:txBody>
      </p:sp>
      <p:sp>
        <p:nvSpPr>
          <p:cNvPr id="5" name="Date Placeholder 4">
            <a:extLst>
              <a:ext uri="{FF2B5EF4-FFF2-40B4-BE49-F238E27FC236}">
                <a16:creationId xmlns:a16="http://schemas.microsoft.com/office/drawing/2014/main" id="{CD7950E8-FEFF-43BB-A5E3-FBE3501B63CF}"/>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4975901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itle 1"/>
          <p:cNvSpPr>
            <a:spLocks noGrp="1"/>
          </p:cNvSpPr>
          <p:nvPr>
            <p:ph type="title"/>
          </p:nvPr>
        </p:nvSpPr>
        <p:spPr/>
        <p:txBody>
          <a:bodyPr>
            <a:normAutofit fontScale="90000"/>
          </a:bodyPr>
          <a:lstStyle/>
          <a:p>
            <a:r>
              <a:rPr lang="en-US" altLang="en-US"/>
              <a:t>Georgia Kindergarten Inventory of Developing Skills (GKIDS)</a:t>
            </a:r>
          </a:p>
        </p:txBody>
      </p:sp>
      <p:sp>
        <p:nvSpPr>
          <p:cNvPr id="149507" name="Content Placeholder 7"/>
          <p:cNvSpPr>
            <a:spLocks noGrp="1"/>
          </p:cNvSpPr>
          <p:nvPr>
            <p:ph idx="1"/>
          </p:nvPr>
        </p:nvSpPr>
        <p:spPr/>
        <p:txBody>
          <a:bodyPr vert="horz" lIns="91440" tIns="45720" rIns="91440" bIns="45720" rtlCol="0" anchor="t">
            <a:normAutofit fontScale="70000" lnSpcReduction="20000"/>
          </a:bodyPr>
          <a:lstStyle/>
          <a:p>
            <a:r>
              <a:rPr lang="en-US" altLang="en-US"/>
              <a:t>GKIDS continues in its current form in 2018-2019. </a:t>
            </a:r>
            <a:endParaRPr lang="en-US" altLang="en-US">
              <a:cs typeface="Calibri"/>
            </a:endParaRPr>
          </a:p>
          <a:p>
            <a:r>
              <a:rPr lang="en-US" altLang="en-US"/>
              <a:t>Teachers should contact the school coordinator first and then the system test coordinator for assistance with GKIDS.</a:t>
            </a:r>
            <a:endParaRPr lang="en-US" altLang="en-US">
              <a:cs typeface="Calibri"/>
            </a:endParaRPr>
          </a:p>
          <a:p>
            <a:r>
              <a:rPr lang="en-US" altLang="en-US"/>
              <a:t>Teachers should enter student information into the website in a timely manner. </a:t>
            </a:r>
            <a:endParaRPr lang="en-US" altLang="en-US">
              <a:cs typeface="Calibri"/>
            </a:endParaRPr>
          </a:p>
          <a:p>
            <a:r>
              <a:rPr lang="en-US" altLang="en-US"/>
              <a:t>Students who transfer from a school/classroom should be released through the GKIDS website so they can be acquired by the new teacher.</a:t>
            </a:r>
            <a:endParaRPr lang="en-US" altLang="en-US">
              <a:cs typeface="Calibri"/>
            </a:endParaRPr>
          </a:p>
          <a:p>
            <a:r>
              <a:rPr lang="en-US" altLang="en-US"/>
              <a:t>GTID issues should be addressed with the school student database contact and/or the </a:t>
            </a:r>
            <a:r>
              <a:rPr lang="en-US" altLang="en-US" err="1"/>
              <a:t>GaDOE</a:t>
            </a:r>
            <a:r>
              <a:rPr lang="en-US" altLang="en-US"/>
              <a:t> Technology Services Division.</a:t>
            </a:r>
            <a:endParaRPr lang="en-US" altLang="en-US">
              <a:cs typeface="Calibri"/>
            </a:endParaRPr>
          </a:p>
          <a:p>
            <a:r>
              <a:rPr lang="en-US" altLang="en-US"/>
              <a:t>There is not a state-mandated baseline or end of year summary of required elements.</a:t>
            </a:r>
            <a:endParaRPr lang="en-US" altLang="en-US">
              <a:cs typeface="Calibri"/>
            </a:endParaRPr>
          </a:p>
          <a:p>
            <a:r>
              <a:rPr lang="en-US" altLang="en-US"/>
              <a:t>Teachers are responsible for students’ end of year reports prior to the end of the administration window in May.</a:t>
            </a:r>
            <a:endParaRPr lang="en-US" altLang="en-US">
              <a:cs typeface="Calibri"/>
            </a:endParaRPr>
          </a:p>
          <a:p>
            <a:r>
              <a:rPr lang="en-US" altLang="en-US"/>
              <a:t>A mid-year data file will again be available in January 2019.</a:t>
            </a:r>
            <a:endParaRPr lang="en-US" altLang="en-US">
              <a:cs typeface="Calibri"/>
            </a:endParaRPr>
          </a:p>
        </p:txBody>
      </p:sp>
      <p:sp>
        <p:nvSpPr>
          <p:cNvPr id="2" name="Slide Number Placeholder 1"/>
          <p:cNvSpPr>
            <a:spLocks noGrp="1"/>
          </p:cNvSpPr>
          <p:nvPr>
            <p:ph type="sldNum" sz="quarter" idx="4"/>
          </p:nvPr>
        </p:nvSpPr>
        <p:spPr/>
        <p:txBody>
          <a:bodyPr/>
          <a:lstStyle/>
          <a:p>
            <a:fld id="{B63E4CEF-BB1E-48C7-AE93-F39F6AA99AD7}" type="slidenum">
              <a:rPr lang="en-US" smtClean="0"/>
              <a:pPr/>
              <a:t>82</a:t>
            </a:fld>
            <a:endParaRPr lang="en-US"/>
          </a:p>
        </p:txBody>
      </p:sp>
      <p:sp>
        <p:nvSpPr>
          <p:cNvPr id="3" name="Date Placeholder 2">
            <a:extLst>
              <a:ext uri="{FF2B5EF4-FFF2-40B4-BE49-F238E27FC236}">
                <a16:creationId xmlns:a16="http://schemas.microsoft.com/office/drawing/2014/main" id="{D6BCFD6E-8D0D-4E21-8793-FA68AAF531EA}"/>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5984384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normAutofit fontScale="90000"/>
          </a:bodyPr>
          <a:lstStyle/>
          <a:p>
            <a:r>
              <a:rPr lang="en-US" altLang="en-US"/>
              <a:t>Georgia Kindergarten Inventory of Developing Skills (GKIDS)</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normAutofit/>
          </a:bodyPr>
          <a:lstStyle/>
          <a:p>
            <a:pPr>
              <a:lnSpc>
                <a:spcPct val="100000"/>
              </a:lnSpc>
            </a:pPr>
            <a:r>
              <a:rPr lang="en-US"/>
              <a:t>Academic Domains</a:t>
            </a:r>
          </a:p>
          <a:p>
            <a:pPr lvl="1">
              <a:lnSpc>
                <a:spcPct val="100000"/>
              </a:lnSpc>
            </a:pPr>
            <a:r>
              <a:rPr lang="en-US"/>
              <a:t>Math</a:t>
            </a:r>
          </a:p>
          <a:p>
            <a:pPr lvl="1">
              <a:lnSpc>
                <a:spcPct val="100000"/>
              </a:lnSpc>
            </a:pPr>
            <a:r>
              <a:rPr lang="en-US"/>
              <a:t>ELA</a:t>
            </a:r>
          </a:p>
          <a:p>
            <a:pPr lvl="1">
              <a:lnSpc>
                <a:spcPct val="100000"/>
              </a:lnSpc>
            </a:pPr>
            <a:r>
              <a:rPr lang="en-US"/>
              <a:t>Science (Optional)</a:t>
            </a:r>
          </a:p>
          <a:p>
            <a:pPr lvl="1">
              <a:lnSpc>
                <a:spcPct val="100000"/>
              </a:lnSpc>
            </a:pPr>
            <a:r>
              <a:rPr lang="en-US"/>
              <a:t>Social Studies (Optional)</a:t>
            </a:r>
          </a:p>
          <a:p>
            <a:pPr>
              <a:lnSpc>
                <a:spcPct val="100000"/>
              </a:lnSpc>
            </a:pPr>
            <a:r>
              <a:rPr lang="en-US"/>
              <a:t>Non-Academic Domains</a:t>
            </a:r>
          </a:p>
          <a:p>
            <a:pPr lvl="1">
              <a:lnSpc>
                <a:spcPct val="100000"/>
              </a:lnSpc>
            </a:pPr>
            <a:r>
              <a:rPr lang="en-US"/>
              <a:t>Approaches to Learning</a:t>
            </a:r>
          </a:p>
          <a:p>
            <a:pPr lvl="1">
              <a:lnSpc>
                <a:spcPct val="100000"/>
              </a:lnSpc>
            </a:pPr>
            <a:r>
              <a:rPr lang="en-US"/>
              <a:t>Personal/Social Development</a:t>
            </a:r>
          </a:p>
          <a:p>
            <a:pPr lvl="1">
              <a:lnSpc>
                <a:spcPct val="100000"/>
              </a:lnSpc>
            </a:pPr>
            <a:r>
              <a:rPr lang="en-US"/>
              <a:t>Motor Skills (Optional)</a:t>
            </a:r>
          </a:p>
        </p:txBody>
      </p:sp>
      <p:sp>
        <p:nvSpPr>
          <p:cNvPr id="4" name="Slide Number Placeholder 3"/>
          <p:cNvSpPr>
            <a:spLocks noGrp="1"/>
          </p:cNvSpPr>
          <p:nvPr>
            <p:ph type="sldNum" sz="quarter" idx="4"/>
          </p:nvPr>
        </p:nvSpPr>
        <p:spPr/>
        <p:txBody>
          <a:bodyPr/>
          <a:lstStyle/>
          <a:p>
            <a:fld id="{B63E4CEF-BB1E-48C7-AE93-F39F6AA99AD7}" type="slidenum">
              <a:rPr lang="en-US" smtClean="0"/>
              <a:pPr/>
              <a:t>83</a:t>
            </a:fld>
            <a:endParaRPr lang="en-US"/>
          </a:p>
        </p:txBody>
      </p:sp>
      <p:sp>
        <p:nvSpPr>
          <p:cNvPr id="5" name="Date Placeholder 4">
            <a:extLst>
              <a:ext uri="{FF2B5EF4-FFF2-40B4-BE49-F238E27FC236}">
                <a16:creationId xmlns:a16="http://schemas.microsoft.com/office/drawing/2014/main" id="{FA57A3BC-51CD-4C23-AD62-933F25405300}"/>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4103773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itle 1"/>
          <p:cNvSpPr>
            <a:spLocks noGrp="1"/>
          </p:cNvSpPr>
          <p:nvPr>
            <p:ph type="title"/>
          </p:nvPr>
        </p:nvSpPr>
        <p:spPr/>
        <p:txBody>
          <a:bodyPr/>
          <a:lstStyle/>
          <a:p>
            <a:r>
              <a:rPr lang="en-US" altLang="en-US"/>
              <a:t>GKIDS Readiness Check</a:t>
            </a:r>
          </a:p>
        </p:txBody>
      </p:sp>
      <p:sp>
        <p:nvSpPr>
          <p:cNvPr id="160771" name="Content Placeholder 2"/>
          <p:cNvSpPr>
            <a:spLocks noGrp="1"/>
          </p:cNvSpPr>
          <p:nvPr>
            <p:ph idx="1"/>
          </p:nvPr>
        </p:nvSpPr>
        <p:spPr/>
        <p:txBody>
          <a:bodyPr>
            <a:normAutofit fontScale="85000" lnSpcReduction="20000"/>
          </a:bodyPr>
          <a:lstStyle/>
          <a:p>
            <a:pPr>
              <a:lnSpc>
                <a:spcPct val="110000"/>
              </a:lnSpc>
            </a:pPr>
            <a:r>
              <a:rPr lang="en-US" altLang="en-US"/>
              <a:t>Developed with our partners at the Department of Early Care &amp; Learning (DECAL)</a:t>
            </a:r>
          </a:p>
          <a:p>
            <a:pPr>
              <a:lnSpc>
                <a:spcPct val="110000"/>
              </a:lnSpc>
            </a:pPr>
            <a:r>
              <a:rPr lang="en-US" altLang="en-US"/>
              <a:t>Augments the Georgia Kindergarten Inventory of Developing Skills (GKIDS) and is administered during the first six weeks of kindergarten</a:t>
            </a:r>
          </a:p>
          <a:p>
            <a:pPr>
              <a:lnSpc>
                <a:spcPct val="110000"/>
              </a:lnSpc>
            </a:pPr>
            <a:r>
              <a:rPr lang="en-US" altLang="en-US"/>
              <a:t>Designed to highlight knowledge and skills critical for student success in learning, solely to guide instruction</a:t>
            </a:r>
          </a:p>
          <a:p>
            <a:pPr>
              <a:lnSpc>
                <a:spcPct val="110000"/>
              </a:lnSpc>
            </a:pPr>
            <a:r>
              <a:rPr lang="en-US" altLang="en-US"/>
              <a:t>Aligned to the Georgia Early Learning Development Standards (GELDS) and correlated to the Georgia Standards of Excellence for kindergarten </a:t>
            </a:r>
          </a:p>
          <a:p>
            <a:pPr>
              <a:lnSpc>
                <a:spcPct val="110000"/>
              </a:lnSpc>
            </a:pPr>
            <a:r>
              <a:rPr lang="en-US" altLang="en-US"/>
              <a:t>Assesses 20 essential concepts and skills</a:t>
            </a:r>
          </a:p>
        </p:txBody>
      </p:sp>
      <p:sp>
        <p:nvSpPr>
          <p:cNvPr id="2" name="Slide Number Placeholder 1"/>
          <p:cNvSpPr>
            <a:spLocks noGrp="1"/>
          </p:cNvSpPr>
          <p:nvPr>
            <p:ph type="sldNum" sz="quarter" idx="4"/>
          </p:nvPr>
        </p:nvSpPr>
        <p:spPr/>
        <p:txBody>
          <a:bodyPr/>
          <a:lstStyle/>
          <a:p>
            <a:fld id="{B63E4CEF-BB1E-48C7-AE93-F39F6AA99AD7}" type="slidenum">
              <a:rPr lang="en-US" smtClean="0"/>
              <a:pPr/>
              <a:t>84</a:t>
            </a:fld>
            <a:endParaRPr lang="en-US"/>
          </a:p>
        </p:txBody>
      </p:sp>
      <p:sp>
        <p:nvSpPr>
          <p:cNvPr id="3" name="Date Placeholder 2">
            <a:extLst>
              <a:ext uri="{FF2B5EF4-FFF2-40B4-BE49-F238E27FC236}">
                <a16:creationId xmlns:a16="http://schemas.microsoft.com/office/drawing/2014/main" id="{C820F8FE-218D-40FD-AE20-542B91354780}"/>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7967044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p:txBody>
          <a:bodyPr>
            <a:normAutofit/>
          </a:bodyPr>
          <a:lstStyle/>
          <a:p>
            <a:r>
              <a:rPr lang="en-US" altLang="en-US"/>
              <a:t>GKIDS: Administration Schedule</a:t>
            </a:r>
          </a:p>
        </p:txBody>
      </p:sp>
      <p:graphicFrame>
        <p:nvGraphicFramePr>
          <p:cNvPr id="4" name="Content Placeholder 3"/>
          <p:cNvGraphicFramePr>
            <a:graphicFrameLocks noGrp="1"/>
          </p:cNvGraphicFramePr>
          <p:nvPr>
            <p:ph idx="1"/>
            <p:extLst/>
          </p:nvPr>
        </p:nvGraphicFramePr>
        <p:xfrm>
          <a:off x="603983" y="2452159"/>
          <a:ext cx="7886700" cy="1825702"/>
        </p:xfrm>
        <a:graphic>
          <a:graphicData uri="http://schemas.openxmlformats.org/drawingml/2006/table">
            <a:tbl>
              <a:tblPr firstRow="1" firstCol="1" bandRow="1">
                <a:tableStyleId>{5C22544A-7EE6-4342-B048-85BDC9FD1C3A}</a:tableStyleId>
              </a:tblPr>
              <a:tblGrid>
                <a:gridCol w="1726623">
                  <a:extLst>
                    <a:ext uri="{9D8B030D-6E8A-4147-A177-3AD203B41FA5}">
                      <a16:colId xmlns:a16="http://schemas.microsoft.com/office/drawing/2014/main" val="20000"/>
                    </a:ext>
                  </a:extLst>
                </a:gridCol>
                <a:gridCol w="6160077">
                  <a:extLst>
                    <a:ext uri="{9D8B030D-6E8A-4147-A177-3AD203B41FA5}">
                      <a16:colId xmlns:a16="http://schemas.microsoft.com/office/drawing/2014/main" val="20001"/>
                    </a:ext>
                  </a:extLst>
                </a:gridCol>
              </a:tblGrid>
              <a:tr h="714360">
                <a:tc>
                  <a:txBody>
                    <a:bodyPr/>
                    <a:lstStyle/>
                    <a:p>
                      <a:pPr marL="0" marR="0">
                        <a:spcBef>
                          <a:spcPts val="0"/>
                        </a:spcBef>
                        <a:spcAft>
                          <a:spcPts val="0"/>
                        </a:spcAft>
                      </a:pPr>
                      <a:r>
                        <a:rPr lang="en-US" sz="1600" b="1">
                          <a:solidFill>
                            <a:schemeClr val="tx1"/>
                          </a:solidFill>
                          <a:effectLst/>
                        </a:rPr>
                        <a:t>January 30, 2019</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tx1"/>
                          </a:solidFill>
                          <a:effectLst/>
                        </a:rPr>
                        <a:t>Mid-Year GKIDS student data file posted to systems in the MyGaDOE Portal</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5"/>
                  </a:ext>
                </a:extLst>
              </a:tr>
              <a:tr h="514339">
                <a:tc>
                  <a:txBody>
                    <a:bodyPr/>
                    <a:lstStyle/>
                    <a:p>
                      <a:pPr marL="0" marR="0">
                        <a:spcBef>
                          <a:spcPts val="0"/>
                        </a:spcBef>
                        <a:spcAft>
                          <a:spcPts val="0"/>
                        </a:spcAft>
                      </a:pPr>
                      <a:r>
                        <a:rPr lang="en-US" sz="1600" b="1">
                          <a:solidFill>
                            <a:schemeClr val="tx1"/>
                          </a:solidFill>
                          <a:effectLst/>
                        </a:rPr>
                        <a:t>May 13, 2019</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tx1"/>
                          </a:solidFill>
                          <a:effectLst/>
                        </a:rPr>
                        <a:t>Deadline for entry of student assessment data by teachers.</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6"/>
                  </a:ext>
                </a:extLst>
              </a:tr>
              <a:tr h="597003">
                <a:tc>
                  <a:txBody>
                    <a:bodyPr/>
                    <a:lstStyle/>
                    <a:p>
                      <a:pPr marL="0" marR="0">
                        <a:spcBef>
                          <a:spcPts val="0"/>
                        </a:spcBef>
                        <a:spcAft>
                          <a:spcPts val="0"/>
                        </a:spcAft>
                      </a:pPr>
                      <a:r>
                        <a:rPr lang="en-US" sz="1600" b="1">
                          <a:solidFill>
                            <a:schemeClr val="tx1"/>
                          </a:solidFill>
                          <a:effectLst/>
                        </a:rPr>
                        <a:t>June 10, 2019</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0" marR="0">
                        <a:spcBef>
                          <a:spcPts val="0"/>
                        </a:spcBef>
                        <a:spcAft>
                          <a:spcPts val="0"/>
                        </a:spcAft>
                      </a:pPr>
                      <a:r>
                        <a:rPr lang="en-US" sz="1600" b="1">
                          <a:solidFill>
                            <a:schemeClr val="accent6">
                              <a:lumMod val="75000"/>
                            </a:schemeClr>
                          </a:solidFill>
                          <a:effectLst/>
                        </a:rPr>
                        <a:t>GKIDS Website closes</a:t>
                      </a:r>
                      <a:r>
                        <a:rPr lang="en-US" sz="1600" b="1">
                          <a:solidFill>
                            <a:schemeClr val="tx1"/>
                          </a:solidFill>
                          <a:effectLst/>
                        </a:rPr>
                        <a:t> for the 2018-2019 school year.</a:t>
                      </a:r>
                      <a:endParaRPr lang="en-US" sz="1600" b="1">
                        <a:solidFill>
                          <a:schemeClr val="tx1"/>
                        </a:solidFill>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7"/>
                  </a:ext>
                </a:extLst>
              </a:tr>
            </a:tbl>
          </a:graphicData>
        </a:graphic>
      </p:graphicFrame>
      <p:sp>
        <p:nvSpPr>
          <p:cNvPr id="2" name="Slide Number Placeholder 1"/>
          <p:cNvSpPr>
            <a:spLocks noGrp="1"/>
          </p:cNvSpPr>
          <p:nvPr>
            <p:ph type="sldNum" sz="quarter" idx="4"/>
          </p:nvPr>
        </p:nvSpPr>
        <p:spPr/>
        <p:txBody>
          <a:bodyPr/>
          <a:lstStyle/>
          <a:p>
            <a:fld id="{B63E4CEF-BB1E-48C7-AE93-F39F6AA99AD7}" type="slidenum">
              <a:rPr lang="en-US" smtClean="0"/>
              <a:pPr/>
              <a:t>85</a:t>
            </a:fld>
            <a:endParaRPr lang="en-US"/>
          </a:p>
        </p:txBody>
      </p:sp>
      <p:sp>
        <p:nvSpPr>
          <p:cNvPr id="3" name="Date Placeholder 2">
            <a:extLst>
              <a:ext uri="{FF2B5EF4-FFF2-40B4-BE49-F238E27FC236}">
                <a16:creationId xmlns:a16="http://schemas.microsoft.com/office/drawing/2014/main" id="{031F7246-A808-4070-A186-4CCF733E3B67}"/>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098316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GKIDS: Resources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a:bodyPr>
          <a:lstStyle/>
          <a:p>
            <a:r>
              <a:rPr lang="en-US"/>
              <a:t>Administration Manual</a:t>
            </a:r>
          </a:p>
          <a:p>
            <a:r>
              <a:rPr lang="en-US"/>
              <a:t>Assessment and Instructional Guide</a:t>
            </a:r>
          </a:p>
          <a:p>
            <a:r>
              <a:rPr lang="en-US"/>
              <a:t>Reference Guide and FAQs</a:t>
            </a:r>
          </a:p>
          <a:p>
            <a:r>
              <a:rPr lang="en-US"/>
              <a:t>Parent Brochure</a:t>
            </a:r>
          </a:p>
          <a:p>
            <a:r>
              <a:rPr lang="en-US"/>
              <a:t>Roster Upload Directions and File Layout</a:t>
            </a:r>
            <a:endParaRPr lang="en-US">
              <a:cs typeface="Calibri"/>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86</a:t>
            </a:fld>
            <a:endParaRPr lang="en-US"/>
          </a:p>
        </p:txBody>
      </p:sp>
      <p:sp>
        <p:nvSpPr>
          <p:cNvPr id="5" name="Date Placeholder 4">
            <a:extLst>
              <a:ext uri="{FF2B5EF4-FFF2-40B4-BE49-F238E27FC236}">
                <a16:creationId xmlns:a16="http://schemas.microsoft.com/office/drawing/2014/main" id="{06C68809-A926-44F0-B0E0-CD72B5020A9E}"/>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5258240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normAutofit fontScale="90000"/>
          </a:bodyPr>
          <a:lstStyle/>
          <a:p>
            <a:r>
              <a:rPr lang="en-US"/>
              <a:t>National Assessment of Educational Progress (NAEP)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a:xfrm>
            <a:off x="628650" y="1964165"/>
            <a:ext cx="7886700" cy="4351338"/>
          </a:xfrm>
        </p:spPr>
        <p:txBody>
          <a:bodyPr/>
          <a:lstStyle/>
          <a:p>
            <a:r>
              <a:rPr lang="en-US"/>
              <a:t>Managed through the US Department of Education</a:t>
            </a:r>
          </a:p>
          <a:p>
            <a:r>
              <a:rPr lang="en-US"/>
              <a:t>National assessment since 1969</a:t>
            </a:r>
          </a:p>
          <a:p>
            <a:r>
              <a:rPr lang="en-US"/>
              <a:t>Representative sample in each state</a:t>
            </a:r>
          </a:p>
          <a:p>
            <a:r>
              <a:rPr lang="en-US"/>
              <a:t>2019 school lists sent to districts in June</a:t>
            </a:r>
          </a:p>
          <a:p>
            <a:r>
              <a:rPr lang="en-US"/>
              <a:t>Measure achievement in 4th, 8th, and 12th grades</a:t>
            </a:r>
          </a:p>
          <a:p>
            <a:r>
              <a:rPr lang="en-US"/>
              <a:t>State and national results in various subjects</a:t>
            </a:r>
          </a:p>
          <a:p>
            <a:r>
              <a:rPr lang="en-US"/>
              <a:t>School and teacher questionnaires</a:t>
            </a:r>
          </a:p>
          <a:p>
            <a:r>
              <a:rPr lang="en-US"/>
              <a:t>Results released as The Nation’s Report Card</a:t>
            </a:r>
          </a:p>
        </p:txBody>
      </p:sp>
      <p:sp>
        <p:nvSpPr>
          <p:cNvPr id="5" name="Date Placeholder 4">
            <a:extLst>
              <a:ext uri="{FF2B5EF4-FFF2-40B4-BE49-F238E27FC236}">
                <a16:creationId xmlns:a16="http://schemas.microsoft.com/office/drawing/2014/main" id="{C1860189-F947-43C2-8005-AB6B434B1DFE}"/>
              </a:ext>
            </a:extLst>
          </p:cNvPr>
          <p:cNvSpPr>
            <a:spLocks noGrp="1"/>
          </p:cNvSpPr>
          <p:nvPr>
            <p:ph type="dt" sz="half" idx="2"/>
          </p:nvPr>
        </p:nvSpPr>
        <p:spPr/>
        <p:txBody>
          <a:bodyPr/>
          <a:lstStyle/>
          <a:p>
            <a:r>
              <a:rPr lang="en-US"/>
              <a:t>1/17/2019</a:t>
            </a:r>
          </a:p>
        </p:txBody>
      </p:sp>
      <p:sp>
        <p:nvSpPr>
          <p:cNvPr id="4" name="Slide Number Placeholder 3"/>
          <p:cNvSpPr>
            <a:spLocks noGrp="1"/>
          </p:cNvSpPr>
          <p:nvPr>
            <p:ph type="sldNum" sz="quarter" idx="4"/>
          </p:nvPr>
        </p:nvSpPr>
        <p:spPr/>
        <p:txBody>
          <a:bodyPr/>
          <a:lstStyle/>
          <a:p>
            <a:fld id="{B63E4CEF-BB1E-48C7-AE93-F39F6AA99AD7}" type="slidenum">
              <a:rPr lang="en-US" smtClean="0"/>
              <a:pPr/>
              <a:t>87</a:t>
            </a:fld>
            <a:endParaRPr lang="en-US"/>
          </a:p>
        </p:txBody>
      </p:sp>
    </p:spTree>
    <p:extLst>
      <p:ext uri="{BB962C8B-B14F-4D97-AF65-F5344CB8AC3E}">
        <p14:creationId xmlns:p14="http://schemas.microsoft.com/office/powerpoint/2010/main" val="60542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23998-E7D6-4F24-80B1-755F001DD93C}"/>
              </a:ext>
            </a:extLst>
          </p:cNvPr>
          <p:cNvSpPr>
            <a:spLocks noGrp="1"/>
          </p:cNvSpPr>
          <p:nvPr>
            <p:ph type="title"/>
          </p:nvPr>
        </p:nvSpPr>
        <p:spPr/>
        <p:txBody>
          <a:bodyPr>
            <a:normAutofit fontScale="90000"/>
          </a:bodyPr>
          <a:lstStyle/>
          <a:p>
            <a:r>
              <a:rPr lang="en-US"/>
              <a:t>National Assessment of Educational Progress (NAEP)</a:t>
            </a:r>
          </a:p>
        </p:txBody>
      </p:sp>
      <p:sp>
        <p:nvSpPr>
          <p:cNvPr id="3" name="Content Placeholder 2">
            <a:extLst>
              <a:ext uri="{FF2B5EF4-FFF2-40B4-BE49-F238E27FC236}">
                <a16:creationId xmlns:a16="http://schemas.microsoft.com/office/drawing/2014/main" id="{EB0BC263-C4F2-4640-BDEA-7AF42F9E1554}"/>
              </a:ext>
            </a:extLst>
          </p:cNvPr>
          <p:cNvSpPr>
            <a:spLocks noGrp="1"/>
          </p:cNvSpPr>
          <p:nvPr>
            <p:ph idx="1"/>
          </p:nvPr>
        </p:nvSpPr>
        <p:spPr>
          <a:xfrm>
            <a:off x="628650" y="1945696"/>
            <a:ext cx="7886700" cy="4351338"/>
          </a:xfrm>
        </p:spPr>
        <p:txBody>
          <a:bodyPr/>
          <a:lstStyle/>
          <a:p>
            <a:r>
              <a:rPr lang="en-US"/>
              <a:t>Trends in International Mathematics and Science Study (TIMSS)</a:t>
            </a:r>
          </a:p>
          <a:p>
            <a:pPr lvl="1"/>
            <a:r>
              <a:rPr lang="en-US"/>
              <a:t>International assessment since 1995</a:t>
            </a:r>
          </a:p>
          <a:p>
            <a:pPr lvl="1"/>
            <a:r>
              <a:rPr lang="en-US"/>
              <a:t>Digitally based field test in 2018 to prepare for 2019 assessment</a:t>
            </a:r>
          </a:p>
          <a:p>
            <a:pPr lvl="1"/>
            <a:r>
              <a:rPr lang="en-US"/>
              <a:t>More than 60 countries/education systems will participate in 2019</a:t>
            </a:r>
          </a:p>
          <a:p>
            <a:pPr lvl="1"/>
            <a:r>
              <a:rPr lang="en-US"/>
              <a:t>Measure 4th and 8th grade math and science achievement</a:t>
            </a:r>
          </a:p>
          <a:p>
            <a:pPr lvl="1"/>
            <a:r>
              <a:rPr lang="en-US"/>
              <a:t>School and teacher questionnaires</a:t>
            </a:r>
          </a:p>
        </p:txBody>
      </p:sp>
      <p:sp>
        <p:nvSpPr>
          <p:cNvPr id="5" name="Date Placeholder 4">
            <a:extLst>
              <a:ext uri="{FF2B5EF4-FFF2-40B4-BE49-F238E27FC236}">
                <a16:creationId xmlns:a16="http://schemas.microsoft.com/office/drawing/2014/main" id="{36A3023C-9AF0-4161-B73A-3472DC509AFE}"/>
              </a:ext>
            </a:extLst>
          </p:cNvPr>
          <p:cNvSpPr>
            <a:spLocks noGrp="1"/>
          </p:cNvSpPr>
          <p:nvPr>
            <p:ph type="dt" sz="half" idx="2"/>
          </p:nvPr>
        </p:nvSpPr>
        <p:spPr/>
        <p:txBody>
          <a:bodyPr/>
          <a:lstStyle/>
          <a:p>
            <a:r>
              <a:rPr lang="en-US"/>
              <a:t>1/17/2019</a:t>
            </a:r>
          </a:p>
        </p:txBody>
      </p:sp>
      <p:sp>
        <p:nvSpPr>
          <p:cNvPr id="4" name="Slide Number Placeholder 3"/>
          <p:cNvSpPr>
            <a:spLocks noGrp="1"/>
          </p:cNvSpPr>
          <p:nvPr>
            <p:ph type="sldNum" sz="quarter" idx="4"/>
          </p:nvPr>
        </p:nvSpPr>
        <p:spPr/>
        <p:txBody>
          <a:bodyPr/>
          <a:lstStyle/>
          <a:p>
            <a:fld id="{B63E4CEF-BB1E-48C7-AE93-F39F6AA99AD7}" type="slidenum">
              <a:rPr lang="en-US" smtClean="0"/>
              <a:pPr/>
              <a:t>88</a:t>
            </a:fld>
            <a:endParaRPr lang="en-US"/>
          </a:p>
        </p:txBody>
      </p:sp>
    </p:spTree>
    <p:extLst>
      <p:ext uri="{BB962C8B-B14F-4D97-AF65-F5344CB8AC3E}">
        <p14:creationId xmlns:p14="http://schemas.microsoft.com/office/powerpoint/2010/main" val="17653276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p:txBody>
          <a:bodyPr>
            <a:normAutofit fontScale="90000"/>
          </a:bodyPr>
          <a:lstStyle/>
          <a:p>
            <a:r>
              <a:rPr lang="en-US"/>
              <a:t>National Assessment of Educational Progress (NAEP)</a:t>
            </a:r>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p:txBody>
          <a:bodyPr/>
          <a:lstStyle/>
          <a:p>
            <a:pPr marL="0" indent="0">
              <a:buNone/>
            </a:pPr>
            <a:r>
              <a:rPr lang="en-US" b="1"/>
              <a:t>2019 Assessment</a:t>
            </a:r>
          </a:p>
          <a:p>
            <a:r>
              <a:rPr lang="en-US"/>
              <a:t>Administration Schedule</a:t>
            </a:r>
          </a:p>
          <a:p>
            <a:pPr lvl="1"/>
            <a:r>
              <a:rPr lang="en-US"/>
              <a:t>NAEP: January 28 – March 8, 2019</a:t>
            </a:r>
          </a:p>
          <a:p>
            <a:pPr lvl="1"/>
            <a:r>
              <a:rPr lang="en-US"/>
              <a:t>TIMSS: April 1 – May 31, 2019</a:t>
            </a:r>
          </a:p>
          <a:p>
            <a:r>
              <a:rPr lang="en-US"/>
              <a:t>Assessed Subjects</a:t>
            </a:r>
          </a:p>
          <a:p>
            <a:pPr lvl="1"/>
            <a:r>
              <a:rPr lang="en-US"/>
              <a:t>Grades 4 and 8 – State/TUDA Reading and Mathematics </a:t>
            </a:r>
          </a:p>
          <a:p>
            <a:pPr lvl="1"/>
            <a:r>
              <a:rPr lang="en-US"/>
              <a:t>Grades 4 and 8 – Pilot Reading and Mathematics</a:t>
            </a:r>
          </a:p>
          <a:p>
            <a:pPr lvl="1"/>
            <a:r>
              <a:rPr lang="en-US"/>
              <a:t>Grades 4, 8, and 12 – National Science</a:t>
            </a:r>
          </a:p>
          <a:p>
            <a:pPr lvl="1"/>
            <a:r>
              <a:rPr lang="en-US"/>
              <a:t>Grade 12 – National Mathematics and Reading</a:t>
            </a:r>
          </a:p>
          <a:p>
            <a:pPr lvl="1"/>
            <a:r>
              <a:rPr lang="en-US"/>
              <a:t>Grade 12 – High School Transcript Study</a:t>
            </a:r>
          </a:p>
        </p:txBody>
      </p:sp>
      <p:sp>
        <p:nvSpPr>
          <p:cNvPr id="5" name="Date Placeholder 4">
            <a:extLst>
              <a:ext uri="{FF2B5EF4-FFF2-40B4-BE49-F238E27FC236}">
                <a16:creationId xmlns:a16="http://schemas.microsoft.com/office/drawing/2014/main" id="{6274FDCF-CF87-46DE-9720-64F63FA9A6DB}"/>
              </a:ext>
            </a:extLst>
          </p:cNvPr>
          <p:cNvSpPr>
            <a:spLocks noGrp="1"/>
          </p:cNvSpPr>
          <p:nvPr>
            <p:ph type="dt" sz="half" idx="2"/>
          </p:nvPr>
        </p:nvSpPr>
        <p:spPr/>
        <p:txBody>
          <a:bodyPr/>
          <a:lstStyle/>
          <a:p>
            <a:r>
              <a:rPr lang="en-US"/>
              <a:t>1/17/2019</a:t>
            </a:r>
          </a:p>
        </p:txBody>
      </p:sp>
      <p:sp>
        <p:nvSpPr>
          <p:cNvPr id="4" name="Slide Number Placeholder 3"/>
          <p:cNvSpPr>
            <a:spLocks noGrp="1"/>
          </p:cNvSpPr>
          <p:nvPr>
            <p:ph type="sldNum" sz="quarter" idx="4"/>
          </p:nvPr>
        </p:nvSpPr>
        <p:spPr/>
        <p:txBody>
          <a:bodyPr/>
          <a:lstStyle/>
          <a:p>
            <a:fld id="{B63E4CEF-BB1E-48C7-AE93-F39F6AA99AD7}" type="slidenum">
              <a:rPr lang="en-US" smtClean="0"/>
              <a:pPr/>
              <a:t>89</a:t>
            </a:fld>
            <a:endParaRPr lang="en-US"/>
          </a:p>
        </p:txBody>
      </p:sp>
    </p:spTree>
    <p:extLst>
      <p:ext uri="{BB962C8B-B14F-4D97-AF65-F5344CB8AC3E}">
        <p14:creationId xmlns:p14="http://schemas.microsoft.com/office/powerpoint/2010/main" val="2459476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Committee Selection Process</a:t>
            </a:r>
          </a:p>
        </p:txBody>
      </p:sp>
      <p:sp>
        <p:nvSpPr>
          <p:cNvPr id="3" name="Content Placeholder 2"/>
          <p:cNvSpPr>
            <a:spLocks noGrp="1"/>
          </p:cNvSpPr>
          <p:nvPr>
            <p:ph idx="1"/>
          </p:nvPr>
        </p:nvSpPr>
        <p:spPr>
          <a:xfrm>
            <a:off x="628650" y="1825625"/>
            <a:ext cx="8169662" cy="4351338"/>
          </a:xfrm>
        </p:spPr>
        <p:txBody>
          <a:bodyPr>
            <a:normAutofit/>
          </a:bodyPr>
          <a:lstStyle/>
          <a:p>
            <a:r>
              <a:rPr lang="en-US"/>
              <a:t>Educator Application &amp; Availability Survey </a:t>
            </a:r>
            <a:r>
              <a:rPr lang="en-US">
                <a:solidFill>
                  <a:schemeClr val="accent5"/>
                </a:solidFill>
              </a:rPr>
              <a:t>(February)</a:t>
            </a:r>
          </a:p>
          <a:p>
            <a:r>
              <a:rPr lang="en-US"/>
              <a:t>Initial Committee Invitations </a:t>
            </a:r>
            <a:r>
              <a:rPr lang="en-US">
                <a:solidFill>
                  <a:schemeClr val="accent5"/>
                </a:solidFill>
              </a:rPr>
              <a:t>(late March – April)</a:t>
            </a:r>
          </a:p>
          <a:p>
            <a:pPr lvl="1"/>
            <a:r>
              <a:rPr lang="en-US"/>
              <a:t>Rolling schedule based on meeting dates</a:t>
            </a:r>
          </a:p>
          <a:p>
            <a:pPr lvl="1"/>
            <a:r>
              <a:rPr lang="en-US"/>
              <a:t>6-10 participants per grade/content area or course</a:t>
            </a:r>
          </a:p>
          <a:p>
            <a:pPr lvl="1"/>
            <a:r>
              <a:rPr lang="en-US"/>
              <a:t>Balanced representation</a:t>
            </a:r>
          </a:p>
          <a:p>
            <a:pPr lvl="2"/>
            <a:r>
              <a:rPr lang="en-US"/>
              <a:t>Gender</a:t>
            </a:r>
          </a:p>
          <a:p>
            <a:pPr lvl="2"/>
            <a:r>
              <a:rPr lang="en-US"/>
              <a:t>Ethnicity</a:t>
            </a:r>
          </a:p>
          <a:p>
            <a:pPr lvl="2"/>
            <a:r>
              <a:rPr lang="en-US"/>
              <a:t>Region</a:t>
            </a:r>
          </a:p>
          <a:p>
            <a:pPr lvl="2"/>
            <a:r>
              <a:rPr lang="en-US"/>
              <a:t>Experience</a:t>
            </a:r>
          </a:p>
          <a:p>
            <a:pPr lvl="2"/>
            <a:r>
              <a:rPr lang="en-US"/>
              <a:t>Special populations</a:t>
            </a:r>
          </a:p>
        </p:txBody>
      </p:sp>
      <p:sp>
        <p:nvSpPr>
          <p:cNvPr id="4" name="Date Placeholder 3"/>
          <p:cNvSpPr>
            <a:spLocks noGrp="1"/>
          </p:cNvSpPr>
          <p:nvPr>
            <p:ph type="dt" sz="half" idx="2"/>
          </p:nvPr>
        </p:nvSpPr>
        <p:spPr/>
        <p:txBody>
          <a:bodyPr/>
          <a:lstStyle/>
          <a:p>
            <a:r>
              <a:rPr lang="en-US"/>
              <a:t>1/17/2019</a:t>
            </a:r>
          </a:p>
        </p:txBody>
      </p:sp>
      <p:sp>
        <p:nvSpPr>
          <p:cNvPr id="5" name="Slide Number Placeholder 4"/>
          <p:cNvSpPr>
            <a:spLocks noGrp="1"/>
          </p:cNvSpPr>
          <p:nvPr>
            <p:ph type="sldNum" sz="quarter" idx="4"/>
          </p:nvPr>
        </p:nvSpPr>
        <p:spPr/>
        <p:txBody>
          <a:bodyPr/>
          <a:lstStyle/>
          <a:p>
            <a:fld id="{B63E4CEF-BB1E-48C7-AE93-F39F6AA99AD7}" type="slidenum">
              <a:rPr lang="en-US" smtClean="0"/>
              <a:pPr/>
              <a:t>9</a:t>
            </a:fld>
            <a:endParaRPr lang="en-US"/>
          </a:p>
        </p:txBody>
      </p:sp>
    </p:spTree>
    <p:extLst>
      <p:ext uri="{BB962C8B-B14F-4D97-AF65-F5344CB8AC3E}">
        <p14:creationId xmlns:p14="http://schemas.microsoft.com/office/powerpoint/2010/main" val="1089715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E3CC5-1D13-43B9-BA34-286E16210803}"/>
              </a:ext>
            </a:extLst>
          </p:cNvPr>
          <p:cNvSpPr>
            <a:spLocks noGrp="1"/>
          </p:cNvSpPr>
          <p:nvPr>
            <p:ph type="title"/>
          </p:nvPr>
        </p:nvSpPr>
        <p:spPr/>
        <p:txBody>
          <a:bodyPr>
            <a:normAutofit fontScale="90000"/>
          </a:bodyPr>
          <a:lstStyle/>
          <a:p>
            <a:r>
              <a:rPr lang="en-US"/>
              <a:t>National Assessment of Educational Progress (NAEP)</a:t>
            </a:r>
          </a:p>
        </p:txBody>
      </p:sp>
      <p:sp>
        <p:nvSpPr>
          <p:cNvPr id="3" name="Content Placeholder 2">
            <a:extLst>
              <a:ext uri="{FF2B5EF4-FFF2-40B4-BE49-F238E27FC236}">
                <a16:creationId xmlns:a16="http://schemas.microsoft.com/office/drawing/2014/main" id="{D5296DEE-81EA-4CD6-B713-E292A86D8AE0}"/>
              </a:ext>
            </a:extLst>
          </p:cNvPr>
          <p:cNvSpPr>
            <a:spLocks noGrp="1"/>
          </p:cNvSpPr>
          <p:nvPr>
            <p:ph idx="1"/>
          </p:nvPr>
        </p:nvSpPr>
        <p:spPr/>
        <p:txBody>
          <a:bodyPr/>
          <a:lstStyle/>
          <a:p>
            <a:pPr marL="0" indent="0">
              <a:buNone/>
            </a:pPr>
            <a:r>
              <a:rPr lang="en-US" b="1"/>
              <a:t>Testing Modes — January 28 to March 8, 2019</a:t>
            </a:r>
          </a:p>
          <a:p>
            <a:pPr lvl="1"/>
            <a:endParaRPr lang="en-US"/>
          </a:p>
          <a:p>
            <a:pPr lvl="1"/>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90</a:t>
            </a:fld>
            <a:endParaRPr lang="en-US"/>
          </a:p>
        </p:txBody>
      </p:sp>
      <p:graphicFrame>
        <p:nvGraphicFramePr>
          <p:cNvPr id="9" name="Table 8">
            <a:extLst>
              <a:ext uri="{FF2B5EF4-FFF2-40B4-BE49-F238E27FC236}">
                <a16:creationId xmlns:a16="http://schemas.microsoft.com/office/drawing/2014/main" id="{72B713EA-ED46-4EA1-AEC8-9129D9C25572}"/>
              </a:ext>
            </a:extLst>
          </p:cNvPr>
          <p:cNvGraphicFramePr>
            <a:graphicFrameLocks noGrp="1"/>
          </p:cNvGraphicFramePr>
          <p:nvPr>
            <p:extLst>
              <p:ext uri="{D42A27DB-BD31-4B8C-83A1-F6EECF244321}">
                <p14:modId xmlns:p14="http://schemas.microsoft.com/office/powerpoint/2010/main" val="2704695977"/>
              </p:ext>
            </p:extLst>
          </p:nvPr>
        </p:nvGraphicFramePr>
        <p:xfrm>
          <a:off x="950976" y="2375408"/>
          <a:ext cx="7413498" cy="3708400"/>
        </p:xfrm>
        <a:graphic>
          <a:graphicData uri="http://schemas.openxmlformats.org/drawingml/2006/table">
            <a:tbl>
              <a:tblPr firstRow="1" bandRow="1">
                <a:tableStyleId>{7DF18680-E054-41AD-8BC1-D1AEF772440D}</a:tableStyleId>
              </a:tblPr>
              <a:tblGrid>
                <a:gridCol w="1927098">
                  <a:extLst>
                    <a:ext uri="{9D8B030D-6E8A-4147-A177-3AD203B41FA5}">
                      <a16:colId xmlns:a16="http://schemas.microsoft.com/office/drawing/2014/main" val="3623517995"/>
                    </a:ext>
                  </a:extLst>
                </a:gridCol>
                <a:gridCol w="2560320">
                  <a:extLst>
                    <a:ext uri="{9D8B030D-6E8A-4147-A177-3AD203B41FA5}">
                      <a16:colId xmlns:a16="http://schemas.microsoft.com/office/drawing/2014/main" val="3590086324"/>
                    </a:ext>
                  </a:extLst>
                </a:gridCol>
                <a:gridCol w="1463040">
                  <a:extLst>
                    <a:ext uri="{9D8B030D-6E8A-4147-A177-3AD203B41FA5}">
                      <a16:colId xmlns:a16="http://schemas.microsoft.com/office/drawing/2014/main" val="1886018860"/>
                    </a:ext>
                  </a:extLst>
                </a:gridCol>
                <a:gridCol w="1463040">
                  <a:extLst>
                    <a:ext uri="{9D8B030D-6E8A-4147-A177-3AD203B41FA5}">
                      <a16:colId xmlns:a16="http://schemas.microsoft.com/office/drawing/2014/main" val="770623717"/>
                    </a:ext>
                  </a:extLst>
                </a:gridCol>
              </a:tblGrid>
              <a:tr h="370840">
                <a:tc rowSpan="2">
                  <a:txBody>
                    <a:bodyPr/>
                    <a:lstStyle/>
                    <a:p>
                      <a:pPr algn="ctr"/>
                      <a:r>
                        <a:rPr lang="en-US"/>
                        <a:t>Grade</a:t>
                      </a:r>
                    </a:p>
                  </a:txBody>
                  <a:tcPr anchor="ctr"/>
                </a:tc>
                <a:tc rowSpan="2">
                  <a:txBody>
                    <a:bodyPr/>
                    <a:lstStyle/>
                    <a:p>
                      <a:pPr algn="ctr"/>
                      <a:r>
                        <a:rPr lang="en-US"/>
                        <a:t>Subject</a:t>
                      </a:r>
                    </a:p>
                  </a:txBody>
                  <a:tcPr anchor="ctr"/>
                </a:tc>
                <a:tc gridSpan="2">
                  <a:txBody>
                    <a:bodyPr/>
                    <a:lstStyle/>
                    <a:p>
                      <a:pPr algn="ctr"/>
                      <a:r>
                        <a:rPr lang="en-US"/>
                        <a:t>Format</a:t>
                      </a:r>
                    </a:p>
                  </a:txBody>
                  <a:tcPr anchor="ctr"/>
                </a:tc>
                <a:tc hMerge="1">
                  <a:txBody>
                    <a:bodyPr/>
                    <a:lstStyle/>
                    <a:p>
                      <a:pPr algn="ctr"/>
                      <a:endParaRPr lang="en-US"/>
                    </a:p>
                  </a:txBody>
                  <a:tcPr anchor="ctr"/>
                </a:tc>
                <a:extLst>
                  <a:ext uri="{0D108BD9-81ED-4DB2-BD59-A6C34878D82A}">
                    <a16:rowId xmlns:a16="http://schemas.microsoft.com/office/drawing/2014/main" val="1512975007"/>
                  </a:ext>
                </a:extLst>
              </a:tr>
              <a:tr h="370840">
                <a:tc vMerge="1">
                  <a:txBody>
                    <a:bodyPr/>
                    <a:lstStyle/>
                    <a:p>
                      <a:endParaRPr lang="en-US"/>
                    </a:p>
                  </a:txBody>
                  <a:tcPr/>
                </a:tc>
                <a:tc vMerge="1">
                  <a:txBody>
                    <a:bodyPr/>
                    <a:lstStyle/>
                    <a:p>
                      <a:endParaRPr lang="en-US"/>
                    </a:p>
                  </a:txBody>
                  <a:tcPr/>
                </a:tc>
                <a:tc>
                  <a:txBody>
                    <a:bodyPr/>
                    <a:lstStyle/>
                    <a:p>
                      <a:pPr algn="ctr"/>
                      <a:r>
                        <a:rPr lang="en-US" sz="1800" kern="1200"/>
                        <a:t>Tablet</a:t>
                      </a:r>
                      <a:endParaRPr lang="en-US" sz="1800" b="1" kern="1200">
                        <a:solidFill>
                          <a:schemeClr val="lt1"/>
                        </a:solidFill>
                        <a:latin typeface="+mn-lt"/>
                        <a:ea typeface="+mn-ea"/>
                        <a:cs typeface="+mn-cs"/>
                      </a:endParaRPr>
                    </a:p>
                  </a:txBody>
                  <a:tcPr anchor="ctr"/>
                </a:tc>
                <a:tc>
                  <a:txBody>
                    <a:bodyPr/>
                    <a:lstStyle/>
                    <a:p>
                      <a:pPr marL="0" algn="ctr" defTabSz="914400" rtl="0" eaLnBrk="1" latinLnBrk="0" hangingPunct="1"/>
                      <a:r>
                        <a:rPr lang="en-US" sz="1800" kern="1200"/>
                        <a:t>Paper/Pencil</a:t>
                      </a:r>
                      <a:endParaRPr lang="en-US" sz="1800" b="1" kern="1200">
                        <a:solidFill>
                          <a:schemeClr val="lt1"/>
                        </a:solidFill>
                        <a:latin typeface="+mn-lt"/>
                        <a:ea typeface="+mn-ea"/>
                        <a:cs typeface="+mn-cs"/>
                      </a:endParaRPr>
                    </a:p>
                  </a:txBody>
                  <a:tcPr anchor="ctr"/>
                </a:tc>
                <a:extLst>
                  <a:ext uri="{0D108BD9-81ED-4DB2-BD59-A6C34878D82A}">
                    <a16:rowId xmlns:a16="http://schemas.microsoft.com/office/drawing/2014/main" val="3976641718"/>
                  </a:ext>
                </a:extLst>
              </a:tr>
              <a:tr h="370840">
                <a:tc rowSpan="5">
                  <a:txBody>
                    <a:bodyPr/>
                    <a:lstStyle/>
                    <a:p>
                      <a:pPr algn="ctr"/>
                      <a:r>
                        <a:rPr lang="en-US"/>
                        <a:t>Grades 4 and 8</a:t>
                      </a:r>
                    </a:p>
                  </a:txBody>
                  <a:tcPr anchor="ctr"/>
                </a:tc>
                <a:tc>
                  <a:txBody>
                    <a:bodyPr/>
                    <a:lstStyle/>
                    <a:p>
                      <a:r>
                        <a:rPr lang="en-US"/>
                        <a:t>Mathematics</a:t>
                      </a:r>
                    </a:p>
                  </a:txBody>
                  <a:tcPr/>
                </a:tc>
                <a:tc>
                  <a:txBody>
                    <a:bodyPr/>
                    <a:lstStyle/>
                    <a:p>
                      <a:pPr algn="ctr"/>
                      <a:r>
                        <a:rPr lang="en-US">
                          <a:sym typeface="Wingdings" panose="05000000000000000000" pitchFamily="2" charset="2"/>
                        </a:rPr>
                        <a:t></a:t>
                      </a:r>
                      <a:endParaRPr lang="en-US"/>
                    </a:p>
                  </a:txBody>
                  <a:tcPr anchor="ctr"/>
                </a:tc>
                <a:tc>
                  <a:txBody>
                    <a:bodyPr/>
                    <a:lstStyle/>
                    <a:p>
                      <a:pPr algn="ctr"/>
                      <a:endParaRPr lang="en-US"/>
                    </a:p>
                  </a:txBody>
                  <a:tcPr anchor="ctr"/>
                </a:tc>
                <a:extLst>
                  <a:ext uri="{0D108BD9-81ED-4DB2-BD59-A6C34878D82A}">
                    <a16:rowId xmlns:a16="http://schemas.microsoft.com/office/drawing/2014/main" val="3265941739"/>
                  </a:ext>
                </a:extLst>
              </a:tr>
              <a:tr h="370840">
                <a:tc vMerge="1">
                  <a:txBody>
                    <a:bodyPr/>
                    <a:lstStyle/>
                    <a:p>
                      <a:endParaRPr lang="en-US"/>
                    </a:p>
                  </a:txBody>
                  <a:tcPr/>
                </a:tc>
                <a:tc>
                  <a:txBody>
                    <a:bodyPr/>
                    <a:lstStyle/>
                    <a:p>
                      <a:r>
                        <a:rPr lang="en-US"/>
                        <a:t>Mathematics (Pilot)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tc>
                  <a:txBody>
                    <a:bodyPr/>
                    <a:lstStyle/>
                    <a:p>
                      <a:pPr algn="ctr"/>
                      <a:endParaRPr lang="en-US"/>
                    </a:p>
                  </a:txBody>
                  <a:tcPr anchor="ctr"/>
                </a:tc>
                <a:extLst>
                  <a:ext uri="{0D108BD9-81ED-4DB2-BD59-A6C34878D82A}">
                    <a16:rowId xmlns:a16="http://schemas.microsoft.com/office/drawing/2014/main" val="1962361060"/>
                  </a:ext>
                </a:extLst>
              </a:tr>
              <a:tr h="370840">
                <a:tc vMerge="1">
                  <a:txBody>
                    <a:bodyPr/>
                    <a:lstStyle/>
                    <a:p>
                      <a:endParaRPr lang="en-US"/>
                    </a:p>
                  </a:txBody>
                  <a:tcPr/>
                </a:tc>
                <a:tc>
                  <a:txBody>
                    <a:bodyPr/>
                    <a:lstStyle/>
                    <a:p>
                      <a:r>
                        <a:rPr lang="en-US"/>
                        <a:t>Reading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tc>
                  <a:txBody>
                    <a:bodyPr/>
                    <a:lstStyle/>
                    <a:p>
                      <a:pPr algn="ctr"/>
                      <a:endParaRPr lang="en-US"/>
                    </a:p>
                  </a:txBody>
                  <a:tcPr anchor="ctr"/>
                </a:tc>
                <a:extLst>
                  <a:ext uri="{0D108BD9-81ED-4DB2-BD59-A6C34878D82A}">
                    <a16:rowId xmlns:a16="http://schemas.microsoft.com/office/drawing/2014/main" val="2091704773"/>
                  </a:ext>
                </a:extLst>
              </a:tr>
              <a:tr h="370840">
                <a:tc vMerge="1">
                  <a:txBody>
                    <a:bodyPr/>
                    <a:lstStyle/>
                    <a:p>
                      <a:endParaRPr lang="en-US"/>
                    </a:p>
                  </a:txBody>
                  <a:tcPr/>
                </a:tc>
                <a:tc>
                  <a:txBody>
                    <a:bodyPr/>
                    <a:lstStyle/>
                    <a:p>
                      <a:r>
                        <a:rPr lang="en-US"/>
                        <a:t>Reading (Pilot)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tc>
                  <a:txBody>
                    <a:bodyPr/>
                    <a:lstStyle/>
                    <a:p>
                      <a:pPr algn="ctr"/>
                      <a:endParaRPr lang="en-US"/>
                    </a:p>
                  </a:txBody>
                  <a:tcPr anchor="ctr"/>
                </a:tc>
                <a:extLst>
                  <a:ext uri="{0D108BD9-81ED-4DB2-BD59-A6C34878D82A}">
                    <a16:rowId xmlns:a16="http://schemas.microsoft.com/office/drawing/2014/main" val="1187662950"/>
                  </a:ext>
                </a:extLst>
              </a:tr>
              <a:tr h="370840">
                <a:tc vMerge="1">
                  <a:txBody>
                    <a:bodyPr/>
                    <a:lstStyle/>
                    <a:p>
                      <a:endParaRPr lang="en-US"/>
                    </a:p>
                  </a:txBody>
                  <a:tcPr/>
                </a:tc>
                <a:tc>
                  <a:txBody>
                    <a:bodyPr/>
                    <a:lstStyle/>
                    <a:p>
                      <a:r>
                        <a:rPr lang="en-US"/>
                        <a:t>Science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extLst>
                  <a:ext uri="{0D108BD9-81ED-4DB2-BD59-A6C34878D82A}">
                    <a16:rowId xmlns:a16="http://schemas.microsoft.com/office/drawing/2014/main" val="610996035"/>
                  </a:ext>
                </a:extLst>
              </a:tr>
              <a:tr h="370840">
                <a:tc rowSpan="3">
                  <a:txBody>
                    <a:bodyPr/>
                    <a:lstStyle/>
                    <a:p>
                      <a:pPr algn="ctr"/>
                      <a:r>
                        <a:rPr lang="en-US"/>
                        <a:t>Grade 12</a:t>
                      </a:r>
                    </a:p>
                  </a:txBody>
                  <a:tcPr anchor="ctr"/>
                </a:tc>
                <a:tc>
                  <a:txBody>
                    <a:bodyPr/>
                    <a:lstStyle/>
                    <a:p>
                      <a:r>
                        <a:rPr lang="en-US"/>
                        <a:t>Mathematics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extLst>
                  <a:ext uri="{0D108BD9-81ED-4DB2-BD59-A6C34878D82A}">
                    <a16:rowId xmlns:a16="http://schemas.microsoft.com/office/drawing/2014/main" val="4176402180"/>
                  </a:ext>
                </a:extLst>
              </a:tr>
              <a:tr h="370840">
                <a:tc vMerge="1">
                  <a:txBody>
                    <a:bodyPr/>
                    <a:lstStyle/>
                    <a:p>
                      <a:endParaRPr lang="en-US"/>
                    </a:p>
                  </a:txBody>
                  <a:tcPr/>
                </a:tc>
                <a:tc>
                  <a:txBody>
                    <a:bodyPr/>
                    <a:lstStyle/>
                    <a:p>
                      <a:r>
                        <a:rPr lang="en-US"/>
                        <a:t>Reading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extLst>
                  <a:ext uri="{0D108BD9-81ED-4DB2-BD59-A6C34878D82A}">
                    <a16:rowId xmlns:a16="http://schemas.microsoft.com/office/drawing/2014/main" val="3390379182"/>
                  </a:ext>
                </a:extLst>
              </a:tr>
              <a:tr h="370840">
                <a:tc vMerge="1">
                  <a:txBody>
                    <a:bodyPr/>
                    <a:lstStyle/>
                    <a:p>
                      <a:endParaRPr lang="en-US"/>
                    </a:p>
                  </a:txBody>
                  <a:tcPr/>
                </a:tc>
                <a:tc>
                  <a:txBody>
                    <a:bodyPr/>
                    <a:lstStyle/>
                    <a:p>
                      <a:r>
                        <a:rPr lang="en-US"/>
                        <a:t>Science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ym typeface="Wingdings" panose="05000000000000000000" pitchFamily="2" charset="2"/>
                        </a:rPr>
                        <a:t></a:t>
                      </a:r>
                      <a:endParaRPr lang="en-US"/>
                    </a:p>
                  </a:txBody>
                  <a:tcPr anchor="ctr"/>
                </a:tc>
                <a:extLst>
                  <a:ext uri="{0D108BD9-81ED-4DB2-BD59-A6C34878D82A}">
                    <a16:rowId xmlns:a16="http://schemas.microsoft.com/office/drawing/2014/main" val="1188295293"/>
                  </a:ext>
                </a:extLst>
              </a:tr>
            </a:tbl>
          </a:graphicData>
        </a:graphic>
      </p:graphicFrame>
      <p:sp>
        <p:nvSpPr>
          <p:cNvPr id="10" name="Date Placeholder 9">
            <a:extLst>
              <a:ext uri="{FF2B5EF4-FFF2-40B4-BE49-F238E27FC236}">
                <a16:creationId xmlns:a16="http://schemas.microsoft.com/office/drawing/2014/main" id="{E9A7E28E-4971-4189-8DBB-2508AC8CACC3}"/>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592021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a:t>NAEP Resources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p:txBody>
          <a:bodyPr vert="horz" lIns="91440" tIns="45720" rIns="91440" bIns="45720" rtlCol="0" anchor="t">
            <a:normAutofit/>
          </a:bodyPr>
          <a:lstStyle/>
          <a:p>
            <a:r>
              <a:rPr lang="en-US"/>
              <a:t>Results</a:t>
            </a:r>
          </a:p>
          <a:p>
            <a:pPr marL="457200" lvl="1" indent="0">
              <a:buNone/>
            </a:pPr>
            <a:r>
              <a:rPr lang="en-US">
                <a:hlinkClick r:id="rId3"/>
              </a:rPr>
              <a:t>https://nces.ed.gov/nationsreportcard/</a:t>
            </a:r>
            <a:endParaRPr lang="en-US"/>
          </a:p>
          <a:p>
            <a:r>
              <a:rPr lang="en-US"/>
              <a:t>NAEP Data Explorer</a:t>
            </a:r>
            <a:endParaRPr lang="en-US">
              <a:cs typeface="Calibri"/>
            </a:endParaRPr>
          </a:p>
          <a:p>
            <a:pPr marL="457200" lvl="1" indent="0">
              <a:buNone/>
            </a:pPr>
            <a:r>
              <a:rPr lang="en-US">
                <a:hlinkClick r:id="rId4"/>
              </a:rPr>
              <a:t>https://nces.ed.gov/nationsreportcard/naepdata/</a:t>
            </a:r>
            <a:endParaRPr lang="en-US"/>
          </a:p>
          <a:p>
            <a:r>
              <a:rPr lang="en-US"/>
              <a:t>NAEP Questions Tool</a:t>
            </a:r>
            <a:endParaRPr lang="en-US">
              <a:cs typeface="Calibri"/>
            </a:endParaRPr>
          </a:p>
          <a:p>
            <a:pPr marL="457200" lvl="1" indent="0">
              <a:buNone/>
            </a:pPr>
            <a:r>
              <a:rPr lang="en-US">
                <a:hlinkClick r:id="rId5"/>
              </a:rPr>
              <a:t>https://nces.ed.gov/nationsreportcard/nqt/</a:t>
            </a:r>
            <a:endParaRPr lang="en-US"/>
          </a:p>
          <a:p>
            <a:r>
              <a:rPr lang="en-US"/>
              <a:t>TIMSS</a:t>
            </a:r>
            <a:endParaRPr lang="en-US">
              <a:cs typeface="Calibri"/>
            </a:endParaRPr>
          </a:p>
          <a:p>
            <a:pPr marL="457200" lvl="1" indent="0">
              <a:buNone/>
            </a:pPr>
            <a:r>
              <a:rPr lang="en-US">
                <a:hlinkClick r:id="rId6"/>
              </a:rPr>
              <a:t>https://nces.ed.gov/timss/</a:t>
            </a:r>
            <a:endParaRPr lang="en-US"/>
          </a:p>
          <a:p>
            <a:pPr marL="457200" lvl="1" indent="0">
              <a:buNone/>
            </a:pPr>
            <a:endParaRPr lang="en-US">
              <a:cs typeface="Calibri"/>
            </a:endParaRPr>
          </a:p>
          <a:p>
            <a:pPr marL="457200" lvl="1" indent="0">
              <a:buNone/>
            </a:pPr>
            <a:endParaRPr lang="en-US"/>
          </a:p>
          <a:p>
            <a:pPr marL="457200" lvl="1" indent="0">
              <a:buNone/>
            </a:pPr>
            <a:endParaRPr lang="en-US"/>
          </a:p>
          <a:p>
            <a:pPr marL="457200" lvl="1" indent="0">
              <a:buNone/>
            </a:pPr>
            <a:endParaRPr lang="en-US"/>
          </a:p>
          <a:p>
            <a:endParaRPr lang="en-US"/>
          </a:p>
        </p:txBody>
      </p:sp>
      <p:sp>
        <p:nvSpPr>
          <p:cNvPr id="4" name="Slide Number Placeholder 3"/>
          <p:cNvSpPr>
            <a:spLocks noGrp="1"/>
          </p:cNvSpPr>
          <p:nvPr>
            <p:ph type="sldNum" sz="quarter" idx="4"/>
          </p:nvPr>
        </p:nvSpPr>
        <p:spPr/>
        <p:txBody>
          <a:bodyPr/>
          <a:lstStyle/>
          <a:p>
            <a:fld id="{B63E4CEF-BB1E-48C7-AE93-F39F6AA99AD7}" type="slidenum">
              <a:rPr lang="en-US" smtClean="0"/>
              <a:pPr/>
              <a:t>91</a:t>
            </a:fld>
            <a:endParaRPr lang="en-US"/>
          </a:p>
        </p:txBody>
      </p:sp>
      <p:sp>
        <p:nvSpPr>
          <p:cNvPr id="5" name="Date Placeholder 4">
            <a:extLst>
              <a:ext uri="{FF2B5EF4-FFF2-40B4-BE49-F238E27FC236}">
                <a16:creationId xmlns:a16="http://schemas.microsoft.com/office/drawing/2014/main" id="{45D71309-FB34-44A0-8A77-5C6C2D5564F5}"/>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7740923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B4C5B-C102-4BDE-A84C-BBB7A3541002}"/>
              </a:ext>
            </a:extLst>
          </p:cNvPr>
          <p:cNvSpPr>
            <a:spLocks noGrp="1"/>
          </p:cNvSpPr>
          <p:nvPr>
            <p:ph type="title"/>
          </p:nvPr>
        </p:nvSpPr>
        <p:spPr>
          <a:xfrm>
            <a:off x="603982" y="334016"/>
            <a:ext cx="6427013" cy="1325563"/>
          </a:xfrm>
        </p:spPr>
        <p:txBody>
          <a:bodyPr>
            <a:noAutofit/>
          </a:bodyPr>
          <a:lstStyle/>
          <a:p>
            <a:r>
              <a:rPr lang="en-US"/>
              <a:t>Keenville: Overview</a:t>
            </a:r>
            <a:endParaRPr lang="en-US">
              <a:solidFill>
                <a:schemeClr val="tx1">
                  <a:lumMod val="85000"/>
                  <a:lumOff val="15000"/>
                </a:schemeClr>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77EE81A9-60B4-44CE-9D36-136BBBCD9870}"/>
              </a:ext>
            </a:extLst>
          </p:cNvPr>
          <p:cNvSpPr>
            <a:spLocks noGrp="1"/>
          </p:cNvSpPr>
          <p:nvPr>
            <p:ph sz="half" idx="1"/>
          </p:nvPr>
        </p:nvSpPr>
        <p:spPr>
          <a:xfrm>
            <a:off x="628650" y="1572768"/>
            <a:ext cx="7886700" cy="4604195"/>
          </a:xfrm>
        </p:spPr>
        <p:txBody>
          <a:bodyPr>
            <a:normAutofit/>
          </a:bodyPr>
          <a:lstStyle/>
          <a:p>
            <a:r>
              <a:rPr lang="en-US" err="1"/>
              <a:t>Keenville</a:t>
            </a:r>
            <a:r>
              <a:rPr lang="en-US"/>
              <a:t> is a series of interactive challenges that actively engage students and assess key literacy and numeracy skills in real-time.</a:t>
            </a:r>
          </a:p>
          <a:p>
            <a:r>
              <a:rPr lang="en-US" err="1"/>
              <a:t>Keenville</a:t>
            </a:r>
            <a:r>
              <a:rPr lang="en-US"/>
              <a:t> offers the opportunity to:</a:t>
            </a:r>
          </a:p>
          <a:p>
            <a:pPr marL="568325" lvl="1" indent="-222250"/>
            <a:r>
              <a:rPr lang="en-US"/>
              <a:t>integrate assessment alongside instruction;</a:t>
            </a:r>
          </a:p>
          <a:p>
            <a:pPr marL="568325" lvl="1" indent="-222250"/>
            <a:r>
              <a:rPr lang="en-US"/>
              <a:t>support and empower teachers with information to differentiate instruction; and</a:t>
            </a:r>
          </a:p>
          <a:p>
            <a:pPr marL="568325" lvl="1" indent="-222250"/>
            <a:r>
              <a:rPr lang="en-US"/>
              <a:t>hook students into the</a:t>
            </a:r>
            <a:br>
              <a:rPr lang="en-US"/>
            </a:br>
            <a:r>
              <a:rPr lang="en-US"/>
              <a:t>fun of learning.</a:t>
            </a:r>
          </a:p>
        </p:txBody>
      </p:sp>
      <p:pic>
        <p:nvPicPr>
          <p:cNvPr id="8" name="Picture 5" descr="Picture 5">
            <a:extLst>
              <a:ext uri="{FF2B5EF4-FFF2-40B4-BE49-F238E27FC236}">
                <a16:creationId xmlns:a16="http://schemas.microsoft.com/office/drawing/2014/main" id="{C9EBB615-088E-406C-8765-9F7101FE2B22}"/>
              </a:ext>
            </a:extLst>
          </p:cNvPr>
          <p:cNvPicPr>
            <a:picLocks noChangeAspect="1"/>
          </p:cNvPicPr>
          <p:nvPr/>
        </p:nvPicPr>
        <p:blipFill>
          <a:blip r:embed="rId3">
            <a:extLst/>
          </a:blip>
          <a:stretch>
            <a:fillRect/>
          </a:stretch>
        </p:blipFill>
        <p:spPr>
          <a:xfrm>
            <a:off x="57994" y="4386647"/>
            <a:ext cx="967092" cy="1622379"/>
          </a:xfrm>
          <a:prstGeom prst="rect">
            <a:avLst/>
          </a:prstGeom>
          <a:ln w="12700">
            <a:miter lim="400000"/>
          </a:ln>
        </p:spPr>
      </p:pic>
      <p:sp>
        <p:nvSpPr>
          <p:cNvPr id="4" name="Date Placeholder 3">
            <a:extLst>
              <a:ext uri="{FF2B5EF4-FFF2-40B4-BE49-F238E27FC236}">
                <a16:creationId xmlns:a16="http://schemas.microsoft.com/office/drawing/2014/main" id="{D7BB9574-4B33-491E-8B8E-591708586755}"/>
              </a:ext>
            </a:extLst>
          </p:cNvPr>
          <p:cNvSpPr>
            <a:spLocks noGrp="1"/>
          </p:cNvSpPr>
          <p:nvPr>
            <p:ph type="dt" sz="half" idx="10"/>
          </p:nvPr>
        </p:nvSpPr>
        <p:spPr/>
        <p:txBody>
          <a:bodyPr/>
          <a:lstStyle/>
          <a:p>
            <a:r>
              <a:rPr lang="en-US"/>
              <a:t>1/17/2019</a:t>
            </a:r>
          </a:p>
        </p:txBody>
      </p:sp>
      <p:sp>
        <p:nvSpPr>
          <p:cNvPr id="5" name="Slide Number Placeholder 4">
            <a:extLst>
              <a:ext uri="{FF2B5EF4-FFF2-40B4-BE49-F238E27FC236}">
                <a16:creationId xmlns:a16="http://schemas.microsoft.com/office/drawing/2014/main" id="{4CA14416-517D-4FAD-9147-109957B96380}"/>
              </a:ext>
            </a:extLst>
          </p:cNvPr>
          <p:cNvSpPr>
            <a:spLocks noGrp="1"/>
          </p:cNvSpPr>
          <p:nvPr>
            <p:ph type="sldNum" sz="quarter" idx="4"/>
          </p:nvPr>
        </p:nvSpPr>
        <p:spPr/>
        <p:txBody>
          <a:bodyPr/>
          <a:lstStyle/>
          <a:p>
            <a:fld id="{B63E4CEF-BB1E-48C7-AE93-F39F6AA99AD7}" type="slidenum">
              <a:rPr lang="en-US" smtClean="0"/>
              <a:pPr/>
              <a:t>92</a:t>
            </a:fld>
            <a:endParaRPr lang="en-US"/>
          </a:p>
        </p:txBody>
      </p:sp>
      <p:pic>
        <p:nvPicPr>
          <p:cNvPr id="12" name="Picture 12" descr="A picture containing indoor, table&#10;&#10;Description generated with high confidence">
            <a:extLst>
              <a:ext uri="{FF2B5EF4-FFF2-40B4-BE49-F238E27FC236}">
                <a16:creationId xmlns:a16="http://schemas.microsoft.com/office/drawing/2014/main" id="{EC9E30D4-CB28-4499-9C91-B55F0D21C4B2}"/>
              </a:ext>
            </a:extLst>
          </p:cNvPr>
          <p:cNvPicPr>
            <a:picLocks noChangeAspect="1"/>
          </p:cNvPicPr>
          <p:nvPr/>
        </p:nvPicPr>
        <p:blipFill>
          <a:blip r:embed="rId4"/>
          <a:stretch>
            <a:fillRect/>
          </a:stretch>
        </p:blipFill>
        <p:spPr>
          <a:xfrm rot="21180000">
            <a:off x="4862379" y="4250238"/>
            <a:ext cx="3948707" cy="2198829"/>
          </a:xfrm>
          <a:prstGeom prst="rect">
            <a:avLst/>
          </a:prstGeom>
        </p:spPr>
      </p:pic>
    </p:spTree>
    <p:extLst>
      <p:ext uri="{BB962C8B-B14F-4D97-AF65-F5344CB8AC3E}">
        <p14:creationId xmlns:p14="http://schemas.microsoft.com/office/powerpoint/2010/main" val="1772618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69061E9B-F673-4A37-B3A1-3CAD449B21A2}"/>
              </a:ext>
            </a:extLst>
          </p:cNvPr>
          <p:cNvSpPr txBox="1">
            <a:spLocks/>
          </p:cNvSpPr>
          <p:nvPr/>
        </p:nvSpPr>
        <p:spPr>
          <a:xfrm>
            <a:off x="65768" y="1250576"/>
            <a:ext cx="8613997" cy="5053970"/>
          </a:xfrm>
          <a:prstGeom prst="rect">
            <a:avLst/>
          </a:prstGeom>
          <a:noFill/>
          <a:ln w="114300" cmpd="thinThick">
            <a:noFill/>
            <a:miter lim="400000"/>
          </a:ln>
          <a:extLst>
            <a:ext uri="{C572A759-6A51-4108-AA02-DFA0A04FC94B}">
              <ma14:wrappingTextBoxFlag xmlns:ma14="http://schemas.microsoft.com/office/mac/drawingml/2011/main" xmlns="" val="1"/>
            </a:ext>
          </a:extLst>
        </p:spPr>
        <p:txBody>
          <a:bodyPr lIns="45718" tIns="45718" rIns="45718" bIns="45718">
            <a:normAutofit/>
          </a:bodyPr>
          <a:lst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38" marR="0" indent="-320038"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a:lstStyle>
          <a:p>
            <a:pPr marL="574675" lvl="2" indent="-287338" hangingPunct="1"/>
            <a:endParaRPr lang="en-US" sz="3200">
              <a:latin typeface="+mn-lt"/>
            </a:endParaRPr>
          </a:p>
        </p:txBody>
      </p:sp>
      <p:pic>
        <p:nvPicPr>
          <p:cNvPr id="6" name="Picture 5" descr="Picture 5">
            <a:extLst>
              <a:ext uri="{FF2B5EF4-FFF2-40B4-BE49-F238E27FC236}">
                <a16:creationId xmlns:a16="http://schemas.microsoft.com/office/drawing/2014/main" id="{0C650952-0664-4B74-9C38-048CE29A3A4B}"/>
              </a:ext>
            </a:extLst>
          </p:cNvPr>
          <p:cNvPicPr>
            <a:picLocks noChangeAspect="1"/>
          </p:cNvPicPr>
          <p:nvPr/>
        </p:nvPicPr>
        <p:blipFill>
          <a:blip r:embed="rId3">
            <a:extLst/>
          </a:blip>
          <a:stretch>
            <a:fillRect/>
          </a:stretch>
        </p:blipFill>
        <p:spPr>
          <a:xfrm>
            <a:off x="7849773" y="5030006"/>
            <a:ext cx="1097280" cy="1557450"/>
          </a:xfrm>
          <a:prstGeom prst="rect">
            <a:avLst/>
          </a:prstGeom>
          <a:ln w="12700">
            <a:miter lim="400000"/>
          </a:ln>
        </p:spPr>
      </p:pic>
      <p:sp>
        <p:nvSpPr>
          <p:cNvPr id="13" name="Title 12">
            <a:extLst>
              <a:ext uri="{FF2B5EF4-FFF2-40B4-BE49-F238E27FC236}">
                <a16:creationId xmlns:a16="http://schemas.microsoft.com/office/drawing/2014/main" id="{62EC7A10-6FCC-426D-956B-BFE863791383}"/>
              </a:ext>
            </a:extLst>
          </p:cNvPr>
          <p:cNvSpPr>
            <a:spLocks noGrp="1"/>
          </p:cNvSpPr>
          <p:nvPr>
            <p:ph type="title"/>
          </p:nvPr>
        </p:nvSpPr>
        <p:spPr/>
        <p:txBody>
          <a:bodyPr/>
          <a:lstStyle/>
          <a:p>
            <a:r>
              <a:rPr lang="en-US"/>
              <a:t>Keenville: Benefits</a:t>
            </a:r>
          </a:p>
        </p:txBody>
      </p:sp>
      <p:sp>
        <p:nvSpPr>
          <p:cNvPr id="14" name="Content Placeholder 13">
            <a:extLst>
              <a:ext uri="{FF2B5EF4-FFF2-40B4-BE49-F238E27FC236}">
                <a16:creationId xmlns:a16="http://schemas.microsoft.com/office/drawing/2014/main" id="{F98EFB56-186C-4EFB-8BC2-E3910D70FF84}"/>
              </a:ext>
            </a:extLst>
          </p:cNvPr>
          <p:cNvSpPr>
            <a:spLocks noGrp="1"/>
          </p:cNvSpPr>
          <p:nvPr>
            <p:ph idx="1"/>
          </p:nvPr>
        </p:nvSpPr>
        <p:spPr/>
        <p:txBody>
          <a:bodyPr>
            <a:normAutofit fontScale="92500"/>
          </a:bodyPr>
          <a:lstStyle/>
          <a:p>
            <a:r>
              <a:rPr lang="en-US"/>
              <a:t>Engages students in an ongoing formative assessment that is integrated with the learning process</a:t>
            </a:r>
          </a:p>
          <a:p>
            <a:r>
              <a:rPr lang="en-US"/>
              <a:t>Integrates cross-curricular content</a:t>
            </a:r>
          </a:p>
          <a:p>
            <a:r>
              <a:rPr lang="en-US"/>
              <a:t>Provides ongoing, timely feedback on student performance and progress</a:t>
            </a:r>
          </a:p>
          <a:p>
            <a:r>
              <a:rPr lang="en-US"/>
              <a:t>Empowers teachers to differentiate and target standards to individual students</a:t>
            </a:r>
          </a:p>
          <a:p>
            <a:r>
              <a:rPr lang="en-US"/>
              <a:t>Provides summative measures – </a:t>
            </a:r>
            <a:r>
              <a:rPr lang="en-US" err="1"/>
              <a:t>Lexiles</a:t>
            </a:r>
            <a:r>
              <a:rPr lang="en-US"/>
              <a:t> and Quantiles</a:t>
            </a:r>
          </a:p>
          <a:p>
            <a:r>
              <a:rPr lang="en-US"/>
              <a:t>Can be expanded over time</a:t>
            </a:r>
          </a:p>
        </p:txBody>
      </p:sp>
      <p:sp>
        <p:nvSpPr>
          <p:cNvPr id="2" name="Date Placeholder 1">
            <a:extLst>
              <a:ext uri="{FF2B5EF4-FFF2-40B4-BE49-F238E27FC236}">
                <a16:creationId xmlns:a16="http://schemas.microsoft.com/office/drawing/2014/main" id="{730835EC-AE32-44F7-902D-4E1AD2C981BA}"/>
              </a:ext>
            </a:extLst>
          </p:cNvPr>
          <p:cNvSpPr>
            <a:spLocks noGrp="1"/>
          </p:cNvSpPr>
          <p:nvPr>
            <p:ph type="dt" sz="half" idx="2"/>
          </p:nvPr>
        </p:nvSpPr>
        <p:spPr/>
        <p:txBody>
          <a:bodyPr/>
          <a:lstStyle/>
          <a:p>
            <a:r>
              <a:rPr lang="en-US"/>
              <a:t>1/17/2019</a:t>
            </a:r>
          </a:p>
        </p:txBody>
      </p:sp>
      <p:sp>
        <p:nvSpPr>
          <p:cNvPr id="3" name="Slide Number Placeholder 2">
            <a:extLst>
              <a:ext uri="{FF2B5EF4-FFF2-40B4-BE49-F238E27FC236}">
                <a16:creationId xmlns:a16="http://schemas.microsoft.com/office/drawing/2014/main" id="{F9547B4B-F850-401A-8245-A1A11E55A409}"/>
              </a:ext>
            </a:extLst>
          </p:cNvPr>
          <p:cNvSpPr>
            <a:spLocks noGrp="1"/>
          </p:cNvSpPr>
          <p:nvPr>
            <p:ph type="sldNum" sz="quarter" idx="4"/>
          </p:nvPr>
        </p:nvSpPr>
        <p:spPr/>
        <p:txBody>
          <a:bodyPr/>
          <a:lstStyle/>
          <a:p>
            <a:fld id="{B63E4CEF-BB1E-48C7-AE93-F39F6AA99AD7}" type="slidenum">
              <a:rPr lang="en-US" smtClean="0"/>
              <a:pPr/>
              <a:t>93</a:t>
            </a:fld>
            <a:endParaRPr lang="en-US"/>
          </a:p>
        </p:txBody>
      </p:sp>
    </p:spTree>
    <p:extLst>
      <p:ext uri="{BB962C8B-B14F-4D97-AF65-F5344CB8AC3E}">
        <p14:creationId xmlns:p14="http://schemas.microsoft.com/office/powerpoint/2010/main" val="1358430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E9BA6-26DD-4C2D-B721-CEC63363757E}"/>
              </a:ext>
            </a:extLst>
          </p:cNvPr>
          <p:cNvSpPr>
            <a:spLocks noGrp="1"/>
          </p:cNvSpPr>
          <p:nvPr>
            <p:ph type="title"/>
          </p:nvPr>
        </p:nvSpPr>
        <p:spPr>
          <a:xfrm>
            <a:off x="603982" y="334016"/>
            <a:ext cx="6540529" cy="1325563"/>
          </a:xfrm>
        </p:spPr>
        <p:txBody>
          <a:bodyPr>
            <a:normAutofit/>
          </a:bodyPr>
          <a:lstStyle/>
          <a:p>
            <a:r>
              <a:rPr lang="en-US" altLang="en-US" err="1"/>
              <a:t>Keenville</a:t>
            </a:r>
            <a:r>
              <a:rPr lang="en-US" altLang="en-US"/>
              <a:t>: What is Assessed? </a:t>
            </a:r>
            <a:endParaRPr lang="en-US"/>
          </a:p>
        </p:txBody>
      </p:sp>
      <p:sp>
        <p:nvSpPr>
          <p:cNvPr id="3" name="Content Placeholder 2">
            <a:extLst>
              <a:ext uri="{FF2B5EF4-FFF2-40B4-BE49-F238E27FC236}">
                <a16:creationId xmlns:a16="http://schemas.microsoft.com/office/drawing/2014/main" id="{DA91C016-062D-4A95-922F-B2CCFB119C2C}"/>
              </a:ext>
            </a:extLst>
          </p:cNvPr>
          <p:cNvSpPr>
            <a:spLocks noGrp="1"/>
          </p:cNvSpPr>
          <p:nvPr>
            <p:ph idx="1"/>
          </p:nvPr>
        </p:nvSpPr>
        <p:spPr>
          <a:xfrm>
            <a:off x="603982" y="1659579"/>
            <a:ext cx="7886700" cy="4351338"/>
          </a:xfrm>
        </p:spPr>
        <p:txBody>
          <a:bodyPr vert="horz" lIns="91440" tIns="45720" rIns="91440" bIns="45720" rtlCol="0" anchor="t">
            <a:normAutofit/>
          </a:bodyPr>
          <a:lstStyle/>
          <a:p>
            <a:pPr>
              <a:lnSpc>
                <a:spcPct val="100000"/>
              </a:lnSpc>
            </a:pPr>
            <a:r>
              <a:rPr lang="en-US"/>
              <a:t>Academic Domains</a:t>
            </a:r>
          </a:p>
          <a:p>
            <a:pPr lvl="1">
              <a:lnSpc>
                <a:spcPct val="100000"/>
              </a:lnSpc>
            </a:pPr>
            <a:r>
              <a:rPr lang="en-US">
                <a:cs typeface="Calibri"/>
              </a:rPr>
              <a:t>Math – Early Numeracy Skills,</a:t>
            </a:r>
          </a:p>
          <a:p>
            <a:pPr lvl="1">
              <a:lnSpc>
                <a:spcPct val="100000"/>
              </a:lnSpc>
            </a:pPr>
            <a:r>
              <a:rPr lang="en-US">
                <a:cs typeface="Calibri"/>
              </a:rPr>
              <a:t>ELA – Early Literacy Skills,</a:t>
            </a:r>
          </a:p>
          <a:p>
            <a:pPr lvl="1">
              <a:lnSpc>
                <a:spcPct val="100000"/>
              </a:lnSpc>
            </a:pPr>
            <a:r>
              <a:rPr lang="en-US">
                <a:cs typeface="Calibri"/>
              </a:rPr>
              <a:t>Integration of science, social studies, fine arts, physical education/health/nutrition, CTAE, etc., within texts.</a:t>
            </a:r>
            <a:endParaRPr lang="en-US"/>
          </a:p>
          <a:p>
            <a:pPr>
              <a:lnSpc>
                <a:spcPct val="100000"/>
              </a:lnSpc>
            </a:pPr>
            <a:r>
              <a:rPr lang="en-US">
                <a:cs typeface="Calibri"/>
              </a:rPr>
              <a:t>Grade Levels</a:t>
            </a:r>
          </a:p>
          <a:p>
            <a:pPr lvl="1">
              <a:lnSpc>
                <a:spcPct val="100000"/>
              </a:lnSpc>
            </a:pPr>
            <a:r>
              <a:rPr lang="en-US">
                <a:cs typeface="Calibri"/>
              </a:rPr>
              <a:t>Grades 1 and 2</a:t>
            </a:r>
          </a:p>
          <a:p>
            <a:pPr lvl="1">
              <a:lnSpc>
                <a:spcPct val="100000"/>
              </a:lnSpc>
            </a:pPr>
            <a:r>
              <a:rPr lang="en-US">
                <a:cs typeface="Calibri"/>
              </a:rPr>
              <a:t>Most games also include Kindergarten and Grade 3 standards to support student enrichment or remediation needs. </a:t>
            </a:r>
          </a:p>
        </p:txBody>
      </p:sp>
      <p:sp>
        <p:nvSpPr>
          <p:cNvPr id="4" name="Slide Number Placeholder 3"/>
          <p:cNvSpPr>
            <a:spLocks noGrp="1"/>
          </p:cNvSpPr>
          <p:nvPr>
            <p:ph type="sldNum" sz="quarter" idx="4"/>
          </p:nvPr>
        </p:nvSpPr>
        <p:spPr/>
        <p:txBody>
          <a:bodyPr/>
          <a:lstStyle/>
          <a:p>
            <a:fld id="{B63E4CEF-BB1E-48C7-AE93-F39F6AA99AD7}" type="slidenum">
              <a:rPr lang="en-US" smtClean="0"/>
              <a:pPr/>
              <a:t>94</a:t>
            </a:fld>
            <a:endParaRPr lang="en-US"/>
          </a:p>
        </p:txBody>
      </p:sp>
      <p:sp>
        <p:nvSpPr>
          <p:cNvPr id="5" name="Date Placeholder 4">
            <a:extLst>
              <a:ext uri="{FF2B5EF4-FFF2-40B4-BE49-F238E27FC236}">
                <a16:creationId xmlns:a16="http://schemas.microsoft.com/office/drawing/2014/main" id="{D4A89AF3-426F-40E9-B3D7-3B956DD8F3B4}"/>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28059242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E3476-7AF8-4725-9F7C-3B9A15028B70}"/>
              </a:ext>
            </a:extLst>
          </p:cNvPr>
          <p:cNvSpPr>
            <a:spLocks noGrp="1"/>
          </p:cNvSpPr>
          <p:nvPr>
            <p:ph type="title"/>
          </p:nvPr>
        </p:nvSpPr>
        <p:spPr/>
        <p:txBody>
          <a:bodyPr/>
          <a:lstStyle/>
          <a:p>
            <a:r>
              <a:rPr lang="en-US" dirty="0" err="1"/>
              <a:t>Keenville</a:t>
            </a:r>
            <a:r>
              <a:rPr lang="en-US" dirty="0"/>
              <a:t>: Resources</a:t>
            </a:r>
          </a:p>
        </p:txBody>
      </p:sp>
      <p:sp>
        <p:nvSpPr>
          <p:cNvPr id="3" name="Content Placeholder 2">
            <a:extLst>
              <a:ext uri="{FF2B5EF4-FFF2-40B4-BE49-F238E27FC236}">
                <a16:creationId xmlns:a16="http://schemas.microsoft.com/office/drawing/2014/main" id="{E232EF5A-B7A8-4FB4-BF77-E90B94F3B832}"/>
              </a:ext>
            </a:extLst>
          </p:cNvPr>
          <p:cNvSpPr>
            <a:spLocks noGrp="1"/>
          </p:cNvSpPr>
          <p:nvPr>
            <p:ph idx="1"/>
          </p:nvPr>
        </p:nvSpPr>
        <p:spPr>
          <a:xfrm>
            <a:off x="628650" y="1659579"/>
            <a:ext cx="7886700" cy="4517384"/>
          </a:xfrm>
        </p:spPr>
        <p:txBody>
          <a:bodyPr vert="horz" lIns="91440" tIns="45720" rIns="91440" bIns="45720" rtlCol="0" anchor="t">
            <a:normAutofit/>
          </a:bodyPr>
          <a:lstStyle/>
          <a:p>
            <a:endParaRPr lang="en-US" dirty="0"/>
          </a:p>
          <a:p>
            <a:r>
              <a:rPr lang="en-US" dirty="0"/>
              <a:t>Training presentations and resources are posted to </a:t>
            </a:r>
            <a:r>
              <a:rPr lang="en-US" dirty="0">
                <a:hlinkClick r:id="rId3"/>
              </a:rPr>
              <a:t>keenville.gadoe.org</a:t>
            </a:r>
            <a:endParaRPr lang="en-US" dirty="0">
              <a:cs typeface="Calibri"/>
            </a:endParaRPr>
          </a:p>
          <a:p>
            <a:r>
              <a:rPr lang="en-US" dirty="0"/>
              <a:t>Available resources will include: </a:t>
            </a:r>
          </a:p>
          <a:p>
            <a:pPr lvl="1"/>
            <a:r>
              <a:rPr lang="en-US" dirty="0"/>
              <a:t>User Guide</a:t>
            </a:r>
          </a:p>
          <a:p>
            <a:pPr lvl="1"/>
            <a:r>
              <a:rPr lang="en-US" dirty="0"/>
              <a:t>Introduction to </a:t>
            </a:r>
            <a:r>
              <a:rPr lang="en-US" dirty="0" err="1"/>
              <a:t>Keenville</a:t>
            </a:r>
            <a:r>
              <a:rPr lang="en-US" dirty="0"/>
              <a:t> 1</a:t>
            </a:r>
            <a:r>
              <a:rPr lang="en-US" baseline="30000" dirty="0"/>
              <a:t>st</a:t>
            </a:r>
            <a:r>
              <a:rPr lang="en-US" dirty="0"/>
              <a:t> and 2</a:t>
            </a:r>
            <a:r>
              <a:rPr lang="en-US" baseline="30000" dirty="0"/>
              <a:t>nd</a:t>
            </a:r>
            <a:r>
              <a:rPr lang="en-US" dirty="0"/>
              <a:t> grade Teachers</a:t>
            </a:r>
          </a:p>
          <a:p>
            <a:pPr lvl="1"/>
            <a:r>
              <a:rPr lang="en-US" dirty="0">
                <a:cs typeface="Calibri"/>
              </a:rPr>
              <a:t>How to Assign Games to Students</a:t>
            </a:r>
          </a:p>
          <a:p>
            <a:endParaRPr lang="en-US" dirty="0">
              <a:cs typeface="Calibri"/>
            </a:endParaRPr>
          </a:p>
        </p:txBody>
      </p:sp>
      <p:sp>
        <p:nvSpPr>
          <p:cNvPr id="4" name="Slide Number Placeholder 3"/>
          <p:cNvSpPr>
            <a:spLocks noGrp="1"/>
          </p:cNvSpPr>
          <p:nvPr>
            <p:ph type="sldNum" sz="quarter" idx="4"/>
          </p:nvPr>
        </p:nvSpPr>
        <p:spPr/>
        <p:txBody>
          <a:bodyPr/>
          <a:lstStyle/>
          <a:p>
            <a:fld id="{B63E4CEF-BB1E-48C7-AE93-F39F6AA99AD7}" type="slidenum">
              <a:rPr lang="en-US" smtClean="0"/>
              <a:pPr/>
              <a:t>95</a:t>
            </a:fld>
            <a:endParaRPr lang="en-US"/>
          </a:p>
        </p:txBody>
      </p:sp>
      <p:sp>
        <p:nvSpPr>
          <p:cNvPr id="5" name="Date Placeholder 4">
            <a:extLst>
              <a:ext uri="{FF2B5EF4-FFF2-40B4-BE49-F238E27FC236}">
                <a16:creationId xmlns:a16="http://schemas.microsoft.com/office/drawing/2014/main" id="{5DC1318E-F925-4365-A462-117193AAEAC2}"/>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1511559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AF8E3-547C-4976-BDA5-2A08F56FB7E3}"/>
              </a:ext>
            </a:extLst>
          </p:cNvPr>
          <p:cNvSpPr>
            <a:spLocks noGrp="1"/>
          </p:cNvSpPr>
          <p:nvPr>
            <p:ph type="title"/>
          </p:nvPr>
        </p:nvSpPr>
        <p:spPr>
          <a:xfrm>
            <a:off x="628649" y="334016"/>
            <a:ext cx="6291963" cy="1325563"/>
          </a:xfrm>
        </p:spPr>
        <p:txBody>
          <a:bodyPr>
            <a:normAutofit/>
          </a:bodyPr>
          <a:lstStyle/>
          <a:p>
            <a:r>
              <a:rPr lang="en-US" err="1"/>
              <a:t>Keenville</a:t>
            </a:r>
            <a:r>
              <a:rPr lang="en-US"/>
              <a:t>: Access</a:t>
            </a:r>
          </a:p>
        </p:txBody>
      </p:sp>
      <p:sp>
        <p:nvSpPr>
          <p:cNvPr id="3" name="Content Placeholder 2">
            <a:extLst>
              <a:ext uri="{FF2B5EF4-FFF2-40B4-BE49-F238E27FC236}">
                <a16:creationId xmlns:a16="http://schemas.microsoft.com/office/drawing/2014/main" id="{052A7252-3CAC-4850-A96A-C9D3FDCDA933}"/>
              </a:ext>
            </a:extLst>
          </p:cNvPr>
          <p:cNvSpPr>
            <a:spLocks noGrp="1"/>
          </p:cNvSpPr>
          <p:nvPr>
            <p:ph idx="1"/>
          </p:nvPr>
        </p:nvSpPr>
        <p:spPr/>
        <p:txBody>
          <a:bodyPr vert="horz" lIns="91440" tIns="45720" rIns="91440" bIns="45720" rtlCol="0" anchor="t">
            <a:normAutofit/>
          </a:bodyPr>
          <a:lstStyle/>
          <a:p>
            <a:r>
              <a:rPr lang="en-US" err="1">
                <a:cs typeface="Calibri"/>
              </a:rPr>
              <a:t>Keenville</a:t>
            </a:r>
            <a:r>
              <a:rPr lang="en-US">
                <a:cs typeface="Calibri"/>
              </a:rPr>
              <a:t> will be accessed by all users via the Statewide Longitudinal Data System (SLDS). </a:t>
            </a:r>
          </a:p>
          <a:p>
            <a:r>
              <a:rPr lang="en-US">
                <a:cs typeface="Calibri"/>
              </a:rPr>
              <a:t>Accessing SLDS requires users to log into the district’s Student Information System (SIS). </a:t>
            </a:r>
          </a:p>
          <a:p>
            <a:r>
              <a:rPr lang="en-US">
                <a:cs typeface="Calibri"/>
              </a:rPr>
              <a:t>All users will need SIS login credentials to access </a:t>
            </a:r>
            <a:r>
              <a:rPr lang="en-US" err="1">
                <a:cs typeface="Calibri"/>
              </a:rPr>
              <a:t>Keenville</a:t>
            </a:r>
            <a:r>
              <a:rPr lang="en-US">
                <a:cs typeface="Calibri"/>
              </a:rPr>
              <a:t> via the SLDS. </a:t>
            </a:r>
          </a:p>
          <a:p>
            <a:r>
              <a:rPr lang="en-US">
                <a:cs typeface="Calibri"/>
              </a:rPr>
              <a:t>Contact your district SIS Administrators for further access, logins, and passwords as these are directed by your local district. </a:t>
            </a:r>
          </a:p>
          <a:p>
            <a:endParaRPr lang="en-US">
              <a:cs typeface="Calibri"/>
            </a:endParaRPr>
          </a:p>
        </p:txBody>
      </p:sp>
      <p:sp>
        <p:nvSpPr>
          <p:cNvPr id="4" name="Slide Number Placeholder 3">
            <a:extLst>
              <a:ext uri="{FF2B5EF4-FFF2-40B4-BE49-F238E27FC236}">
                <a16:creationId xmlns:a16="http://schemas.microsoft.com/office/drawing/2014/main" id="{219F14BD-D467-4B43-A080-25A8FB8A7225}"/>
              </a:ext>
            </a:extLst>
          </p:cNvPr>
          <p:cNvSpPr>
            <a:spLocks noGrp="1"/>
          </p:cNvSpPr>
          <p:nvPr>
            <p:ph type="sldNum" sz="quarter" idx="4"/>
          </p:nvPr>
        </p:nvSpPr>
        <p:spPr/>
        <p:txBody>
          <a:bodyPr/>
          <a:lstStyle/>
          <a:p>
            <a:fld id="{B63E4CEF-BB1E-48C7-AE93-F39F6AA99AD7}" type="slidenum">
              <a:rPr lang="en-US" smtClean="0"/>
              <a:pPr/>
              <a:t>96</a:t>
            </a:fld>
            <a:endParaRPr lang="en-US"/>
          </a:p>
        </p:txBody>
      </p:sp>
      <p:sp>
        <p:nvSpPr>
          <p:cNvPr id="5" name="Date Placeholder 4">
            <a:extLst>
              <a:ext uri="{FF2B5EF4-FFF2-40B4-BE49-F238E27FC236}">
                <a16:creationId xmlns:a16="http://schemas.microsoft.com/office/drawing/2014/main" id="{3334FE98-B671-4556-90EE-8E0012DA2B25}"/>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9113032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B527B5-D1DD-40CC-BF85-185F3633B1B4}"/>
              </a:ext>
            </a:extLst>
          </p:cNvPr>
          <p:cNvSpPr>
            <a:spLocks noGrp="1"/>
          </p:cNvSpPr>
          <p:nvPr>
            <p:ph type="title"/>
          </p:nvPr>
        </p:nvSpPr>
        <p:spPr>
          <a:xfrm>
            <a:off x="310471" y="320674"/>
            <a:ext cx="6594259" cy="1325563"/>
          </a:xfrm>
        </p:spPr>
        <p:txBody>
          <a:bodyPr>
            <a:noAutofit/>
          </a:bodyPr>
          <a:lstStyle/>
          <a:p>
            <a:r>
              <a:rPr lang="en-US"/>
              <a:t>Formative Assessment Resources</a:t>
            </a:r>
          </a:p>
        </p:txBody>
      </p:sp>
      <p:sp>
        <p:nvSpPr>
          <p:cNvPr id="3" name="Content Placeholder 2">
            <a:extLst>
              <a:ext uri="{FF2B5EF4-FFF2-40B4-BE49-F238E27FC236}">
                <a16:creationId xmlns:a16="http://schemas.microsoft.com/office/drawing/2014/main" id="{18FBB6FF-8A61-4439-B199-3B9633ACED49}"/>
              </a:ext>
            </a:extLst>
          </p:cNvPr>
          <p:cNvSpPr>
            <a:spLocks noGrp="1"/>
          </p:cNvSpPr>
          <p:nvPr>
            <p:ph idx="1"/>
          </p:nvPr>
        </p:nvSpPr>
        <p:spPr>
          <a:xfrm>
            <a:off x="628650" y="1825625"/>
            <a:ext cx="8210550" cy="4351338"/>
          </a:xfrm>
        </p:spPr>
        <p:txBody>
          <a:bodyPr>
            <a:normAutofit/>
          </a:bodyPr>
          <a:lstStyle/>
          <a:p>
            <a:r>
              <a:rPr lang="en-US"/>
              <a:t>Formative Assessment Toolbox: Item and test content in GOFAR and TestPad</a:t>
            </a:r>
          </a:p>
          <a:p>
            <a:r>
              <a:rPr lang="en-US"/>
              <a:t>GOFAR: Benchmark Development Tool for use with </a:t>
            </a:r>
            <a:r>
              <a:rPr lang="en-US" err="1"/>
              <a:t>GaDOE</a:t>
            </a:r>
            <a:r>
              <a:rPr lang="en-US"/>
              <a:t> test items</a:t>
            </a:r>
          </a:p>
          <a:p>
            <a:r>
              <a:rPr lang="en-US"/>
              <a:t>TestPad: Tool for item creation</a:t>
            </a:r>
          </a:p>
          <a:p>
            <a:r>
              <a:rPr lang="en-US"/>
              <a:t>Formative Instructional Practices (FIP): online and blended model of professional learning for teachers, coaches, and leaders: </a:t>
            </a:r>
            <a:r>
              <a:rPr lang="en-US" sz="2000">
                <a:hlinkClick r:id="rId3"/>
              </a:rPr>
              <a:t>gadoe.org/</a:t>
            </a:r>
            <a:r>
              <a:rPr lang="en-US" sz="2000" err="1">
                <a:hlinkClick r:id="rId3"/>
              </a:rPr>
              <a:t>GeorgiaFIP</a:t>
            </a:r>
            <a:endParaRPr lang="en-US" sz="2000"/>
          </a:p>
        </p:txBody>
      </p:sp>
      <p:sp>
        <p:nvSpPr>
          <p:cNvPr id="5" name="Date Placeholder 4">
            <a:extLst>
              <a:ext uri="{FF2B5EF4-FFF2-40B4-BE49-F238E27FC236}">
                <a16:creationId xmlns:a16="http://schemas.microsoft.com/office/drawing/2014/main" id="{D8F42E52-04A3-4AC0-8C8D-9073FCC322D3}"/>
              </a:ext>
            </a:extLst>
          </p:cNvPr>
          <p:cNvSpPr>
            <a:spLocks noGrp="1"/>
          </p:cNvSpPr>
          <p:nvPr>
            <p:ph type="dt" sz="half" idx="2"/>
          </p:nvPr>
        </p:nvSpPr>
        <p:spPr/>
        <p:txBody>
          <a:bodyPr/>
          <a:lstStyle/>
          <a:p>
            <a:r>
              <a:rPr lang="en-US"/>
              <a:t>1/17/2019</a:t>
            </a:r>
          </a:p>
        </p:txBody>
      </p:sp>
      <p:sp>
        <p:nvSpPr>
          <p:cNvPr id="4" name="Slide Number Placeholder 3">
            <a:extLst>
              <a:ext uri="{FF2B5EF4-FFF2-40B4-BE49-F238E27FC236}">
                <a16:creationId xmlns:a16="http://schemas.microsoft.com/office/drawing/2014/main" id="{98F4390C-CFB9-4BC5-9DE0-3C9CB08951B4}"/>
              </a:ext>
            </a:extLst>
          </p:cNvPr>
          <p:cNvSpPr>
            <a:spLocks noGrp="1"/>
          </p:cNvSpPr>
          <p:nvPr>
            <p:ph type="sldNum" sz="quarter" idx="4"/>
          </p:nvPr>
        </p:nvSpPr>
        <p:spPr/>
        <p:txBody>
          <a:bodyPr/>
          <a:lstStyle/>
          <a:p>
            <a:fld id="{B63E4CEF-BB1E-48C7-AE93-F39F6AA99AD7}" type="slidenum">
              <a:rPr lang="en-US" smtClean="0"/>
              <a:pPr/>
              <a:t>97</a:t>
            </a:fld>
            <a:endParaRPr lang="en-US"/>
          </a:p>
        </p:txBody>
      </p:sp>
    </p:spTree>
    <p:extLst>
      <p:ext uri="{BB962C8B-B14F-4D97-AF65-F5344CB8AC3E}">
        <p14:creationId xmlns:p14="http://schemas.microsoft.com/office/powerpoint/2010/main" val="12761455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4901E-5ACD-4ABA-8C1C-CB5980326058}"/>
              </a:ext>
            </a:extLst>
          </p:cNvPr>
          <p:cNvSpPr>
            <a:spLocks noGrp="1"/>
          </p:cNvSpPr>
          <p:nvPr>
            <p:ph type="title"/>
          </p:nvPr>
        </p:nvSpPr>
        <p:spPr/>
        <p:txBody>
          <a:bodyPr/>
          <a:lstStyle/>
          <a:p>
            <a:r>
              <a:rPr lang="en-US"/>
              <a:t>GOFAR and TestPad</a:t>
            </a:r>
          </a:p>
        </p:txBody>
      </p:sp>
      <p:sp>
        <p:nvSpPr>
          <p:cNvPr id="4" name="Slide Number Placeholder 3">
            <a:extLst>
              <a:ext uri="{FF2B5EF4-FFF2-40B4-BE49-F238E27FC236}">
                <a16:creationId xmlns:a16="http://schemas.microsoft.com/office/drawing/2014/main" id="{6ED66324-66EE-4D25-9D5F-1EDE34602274}"/>
              </a:ext>
            </a:extLst>
          </p:cNvPr>
          <p:cNvSpPr>
            <a:spLocks noGrp="1"/>
          </p:cNvSpPr>
          <p:nvPr>
            <p:ph type="sldNum" sz="quarter" idx="4"/>
          </p:nvPr>
        </p:nvSpPr>
        <p:spPr/>
        <p:txBody>
          <a:bodyPr/>
          <a:lstStyle/>
          <a:p>
            <a:fld id="{B63E4CEF-BB1E-48C7-AE93-F39F6AA99AD7}" type="slidenum">
              <a:rPr lang="en-US" smtClean="0"/>
              <a:pPr/>
              <a:t>98</a:t>
            </a:fld>
            <a:endParaRPr lang="en-US"/>
          </a:p>
        </p:txBody>
      </p:sp>
      <p:pic>
        <p:nvPicPr>
          <p:cNvPr id="5" name="Picture 4">
            <a:extLst>
              <a:ext uri="{FF2B5EF4-FFF2-40B4-BE49-F238E27FC236}">
                <a16:creationId xmlns:a16="http://schemas.microsoft.com/office/drawing/2014/main" id="{1DA55586-1EE2-4D5A-86FB-C7B654758534}"/>
              </a:ext>
            </a:extLst>
          </p:cNvPr>
          <p:cNvPicPr>
            <a:picLocks noChangeAspect="1"/>
          </p:cNvPicPr>
          <p:nvPr/>
        </p:nvPicPr>
        <p:blipFill>
          <a:blip r:embed="rId3"/>
          <a:stretch>
            <a:fillRect/>
          </a:stretch>
        </p:blipFill>
        <p:spPr>
          <a:xfrm>
            <a:off x="0" y="1675763"/>
            <a:ext cx="6117336" cy="2710333"/>
          </a:xfrm>
          <a:prstGeom prst="rect">
            <a:avLst/>
          </a:prstGeom>
        </p:spPr>
      </p:pic>
      <p:pic>
        <p:nvPicPr>
          <p:cNvPr id="6" name="Picture 5">
            <a:extLst>
              <a:ext uri="{FF2B5EF4-FFF2-40B4-BE49-F238E27FC236}">
                <a16:creationId xmlns:a16="http://schemas.microsoft.com/office/drawing/2014/main" id="{06ACFAC3-D1EE-4142-A764-48ED4079287E}"/>
              </a:ext>
            </a:extLst>
          </p:cNvPr>
          <p:cNvPicPr>
            <a:picLocks noChangeAspect="1"/>
          </p:cNvPicPr>
          <p:nvPr/>
        </p:nvPicPr>
        <p:blipFill rotWithShape="1">
          <a:blip r:embed="rId4"/>
          <a:srcRect t="2354"/>
          <a:stretch/>
        </p:blipFill>
        <p:spPr>
          <a:xfrm>
            <a:off x="4788598" y="2807208"/>
            <a:ext cx="3995928" cy="3420809"/>
          </a:xfrm>
          <a:prstGeom prst="rect">
            <a:avLst/>
          </a:prstGeom>
        </p:spPr>
      </p:pic>
      <p:sp>
        <p:nvSpPr>
          <p:cNvPr id="7" name="Speech Bubble: Rectangle 6">
            <a:extLst>
              <a:ext uri="{FF2B5EF4-FFF2-40B4-BE49-F238E27FC236}">
                <a16:creationId xmlns:a16="http://schemas.microsoft.com/office/drawing/2014/main" id="{996339D9-BBC1-471F-878A-B07CAA9517C6}"/>
              </a:ext>
            </a:extLst>
          </p:cNvPr>
          <p:cNvSpPr/>
          <p:nvPr/>
        </p:nvSpPr>
        <p:spPr>
          <a:xfrm>
            <a:off x="6296535" y="1321517"/>
            <a:ext cx="1143000" cy="828828"/>
          </a:xfrm>
          <a:prstGeom prst="wedgeRectCallout">
            <a:avLst>
              <a:gd name="adj1" fmla="val -80033"/>
              <a:gd name="adj2" fmla="val 978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New Interface</a:t>
            </a:r>
          </a:p>
        </p:txBody>
      </p:sp>
      <p:sp>
        <p:nvSpPr>
          <p:cNvPr id="8" name="Speech Bubble: Rectangle 7">
            <a:extLst>
              <a:ext uri="{FF2B5EF4-FFF2-40B4-BE49-F238E27FC236}">
                <a16:creationId xmlns:a16="http://schemas.microsoft.com/office/drawing/2014/main" id="{717F39E3-1B4B-459D-83BE-A7BB16A0C51A}"/>
              </a:ext>
            </a:extLst>
          </p:cNvPr>
          <p:cNvSpPr/>
          <p:nvPr/>
        </p:nvSpPr>
        <p:spPr>
          <a:xfrm>
            <a:off x="2825496" y="4225062"/>
            <a:ext cx="1402461" cy="1089706"/>
          </a:xfrm>
          <a:prstGeom prst="wedgeRectCallout">
            <a:avLst>
              <a:gd name="adj1" fmla="val 97867"/>
              <a:gd name="adj2" fmla="val 387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solidFill>
                  <a:schemeClr val="tx1"/>
                </a:solidFill>
              </a:rPr>
              <a:t>Create Test Items, Passages and Rubrics</a:t>
            </a:r>
          </a:p>
        </p:txBody>
      </p:sp>
      <p:sp>
        <p:nvSpPr>
          <p:cNvPr id="9" name="Date Placeholder 8">
            <a:extLst>
              <a:ext uri="{FF2B5EF4-FFF2-40B4-BE49-F238E27FC236}">
                <a16:creationId xmlns:a16="http://schemas.microsoft.com/office/drawing/2014/main" id="{1C7BE8CB-F2C0-4242-B366-1911EEF84814}"/>
              </a:ext>
            </a:extLst>
          </p:cNvPr>
          <p:cNvSpPr>
            <a:spLocks noGrp="1"/>
          </p:cNvSpPr>
          <p:nvPr>
            <p:ph type="dt" sz="half" idx="2"/>
          </p:nvPr>
        </p:nvSpPr>
        <p:spPr/>
        <p:txBody>
          <a:bodyPr/>
          <a:lstStyle/>
          <a:p>
            <a:r>
              <a:rPr lang="en-US"/>
              <a:t>1/17/2019</a:t>
            </a:r>
          </a:p>
        </p:txBody>
      </p:sp>
    </p:spTree>
    <p:extLst>
      <p:ext uri="{BB962C8B-B14F-4D97-AF65-F5344CB8AC3E}">
        <p14:creationId xmlns:p14="http://schemas.microsoft.com/office/powerpoint/2010/main" val="3691978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CED81E9-C1BE-4751-BA3A-4832A34250B6}"/>
              </a:ext>
            </a:extLst>
          </p:cNvPr>
          <p:cNvSpPr>
            <a:spLocks noGrp="1"/>
          </p:cNvSpPr>
          <p:nvPr>
            <p:ph type="title"/>
          </p:nvPr>
        </p:nvSpPr>
        <p:spPr/>
        <p:txBody>
          <a:bodyPr/>
          <a:lstStyle/>
          <a:p>
            <a:r>
              <a:rPr lang="en-US"/>
              <a:t>Sampling the Tests</a:t>
            </a:r>
          </a:p>
        </p:txBody>
      </p:sp>
      <p:sp>
        <p:nvSpPr>
          <p:cNvPr id="7" name="Content Placeholder 6">
            <a:extLst>
              <a:ext uri="{FF2B5EF4-FFF2-40B4-BE49-F238E27FC236}">
                <a16:creationId xmlns:a16="http://schemas.microsoft.com/office/drawing/2014/main" id="{C6264F41-6136-422D-87FC-EC7592982C3F}"/>
              </a:ext>
            </a:extLst>
          </p:cNvPr>
          <p:cNvSpPr>
            <a:spLocks noGrp="1"/>
          </p:cNvSpPr>
          <p:nvPr>
            <p:ph idx="1"/>
          </p:nvPr>
        </p:nvSpPr>
        <p:spPr/>
        <p:txBody>
          <a:bodyPr>
            <a:normAutofit fontScale="92500" lnSpcReduction="10000"/>
          </a:bodyPr>
          <a:lstStyle/>
          <a:p>
            <a:r>
              <a:rPr lang="en-US"/>
              <a:t>ACCESS for ELLs 2.0 sample items</a:t>
            </a:r>
          </a:p>
          <a:p>
            <a:pPr lvl="1"/>
            <a:r>
              <a:rPr lang="en-US">
                <a:hlinkClick r:id="rId3"/>
              </a:rPr>
              <a:t>https://wbte.drcedirect.com/WIDA/portals/wida</a:t>
            </a:r>
            <a:endParaRPr lang="en-US"/>
          </a:p>
          <a:p>
            <a:r>
              <a:rPr lang="en-US"/>
              <a:t>GAA 2.0 Sample Tasks</a:t>
            </a:r>
          </a:p>
          <a:p>
            <a:pPr lvl="1"/>
            <a:r>
              <a:rPr lang="en-US">
                <a:hlinkClick r:id="rId4"/>
              </a:rPr>
              <a:t>http://www.gadoe.org/Curriculum-Instruction-and-Assessment/Assessment/Pages/GAA-2.0-Sample-Tasks.aspx</a:t>
            </a:r>
            <a:r>
              <a:rPr lang="en-US"/>
              <a:t> </a:t>
            </a:r>
          </a:p>
          <a:p>
            <a:r>
              <a:rPr lang="en-US"/>
              <a:t>Georgia Milestones Technology Enhanced Items</a:t>
            </a:r>
          </a:p>
          <a:p>
            <a:pPr lvl="1"/>
            <a:r>
              <a:rPr lang="en-US">
                <a:hlinkClick r:id="rId5"/>
              </a:rPr>
              <a:t>http://www.gaexperienceonline.com/</a:t>
            </a:r>
            <a:endParaRPr lang="en-US"/>
          </a:p>
          <a:p>
            <a:r>
              <a:rPr lang="en-US"/>
              <a:t>Keenville</a:t>
            </a:r>
          </a:p>
          <a:p>
            <a:pPr lvl="1"/>
            <a:r>
              <a:rPr lang="en-US" err="1"/>
              <a:t>MyGaDOE</a:t>
            </a:r>
            <a:r>
              <a:rPr lang="en-US"/>
              <a:t> portal in the SLDS </a:t>
            </a:r>
          </a:p>
          <a:p>
            <a:r>
              <a:rPr lang="en-US"/>
              <a:t>TestPad</a:t>
            </a:r>
          </a:p>
          <a:p>
            <a:pPr lvl="1"/>
            <a:r>
              <a:rPr lang="en-US">
                <a:hlinkClick r:id="rId6"/>
              </a:rPr>
              <a:t>http://sldstrn.gadoe.org/SLDSDemoWeb/</a:t>
            </a:r>
            <a:r>
              <a:rPr lang="en-US"/>
              <a:t> 		</a:t>
            </a:r>
          </a:p>
          <a:p>
            <a:pPr lvl="1"/>
            <a:endParaRPr lang="en-US"/>
          </a:p>
          <a:p>
            <a:endParaRPr lang="en-US"/>
          </a:p>
        </p:txBody>
      </p:sp>
      <p:sp>
        <p:nvSpPr>
          <p:cNvPr id="4" name="Date Placeholder 3">
            <a:extLst>
              <a:ext uri="{FF2B5EF4-FFF2-40B4-BE49-F238E27FC236}">
                <a16:creationId xmlns:a16="http://schemas.microsoft.com/office/drawing/2014/main" id="{2FD6F7B7-DD89-4041-AAC3-4898F23FE80B}"/>
              </a:ext>
            </a:extLst>
          </p:cNvPr>
          <p:cNvSpPr>
            <a:spLocks noGrp="1"/>
          </p:cNvSpPr>
          <p:nvPr>
            <p:ph type="dt" sz="half" idx="2"/>
          </p:nvPr>
        </p:nvSpPr>
        <p:spPr/>
        <p:txBody>
          <a:bodyPr/>
          <a:lstStyle/>
          <a:p>
            <a:r>
              <a:rPr lang="en-US"/>
              <a:t>1/17/2019</a:t>
            </a:r>
          </a:p>
        </p:txBody>
      </p:sp>
      <p:sp>
        <p:nvSpPr>
          <p:cNvPr id="5" name="Slide Number Placeholder 4">
            <a:extLst>
              <a:ext uri="{FF2B5EF4-FFF2-40B4-BE49-F238E27FC236}">
                <a16:creationId xmlns:a16="http://schemas.microsoft.com/office/drawing/2014/main" id="{7BFDE118-0332-4D53-9325-8AB6E462658C}"/>
              </a:ext>
            </a:extLst>
          </p:cNvPr>
          <p:cNvSpPr>
            <a:spLocks noGrp="1"/>
          </p:cNvSpPr>
          <p:nvPr>
            <p:ph type="sldNum" sz="quarter" idx="4"/>
          </p:nvPr>
        </p:nvSpPr>
        <p:spPr/>
        <p:txBody>
          <a:bodyPr/>
          <a:lstStyle/>
          <a:p>
            <a:fld id="{B63E4CEF-BB1E-48C7-AE93-F39F6AA99AD7}" type="slidenum">
              <a:rPr lang="en-US" smtClean="0"/>
              <a:pPr/>
              <a:t>99</a:t>
            </a:fld>
            <a:endParaRPr lang="en-US"/>
          </a:p>
        </p:txBody>
      </p:sp>
      <p:pic>
        <p:nvPicPr>
          <p:cNvPr id="8" name="Picture 5" descr="Picture 5">
            <a:extLst>
              <a:ext uri="{FF2B5EF4-FFF2-40B4-BE49-F238E27FC236}">
                <a16:creationId xmlns:a16="http://schemas.microsoft.com/office/drawing/2014/main" id="{FB70BE7C-1D90-496F-A42A-C6004D9ED28D}"/>
              </a:ext>
            </a:extLst>
          </p:cNvPr>
          <p:cNvPicPr>
            <a:picLocks noChangeAspect="1"/>
          </p:cNvPicPr>
          <p:nvPr/>
        </p:nvPicPr>
        <p:blipFill>
          <a:blip r:embed="rId7">
            <a:extLst/>
          </a:blip>
          <a:stretch>
            <a:fillRect/>
          </a:stretch>
        </p:blipFill>
        <p:spPr>
          <a:xfrm>
            <a:off x="6792203" y="4554584"/>
            <a:ext cx="967092" cy="1622379"/>
          </a:xfrm>
          <a:prstGeom prst="rect">
            <a:avLst/>
          </a:prstGeom>
          <a:ln w="12700">
            <a:miter lim="400000"/>
          </a:ln>
        </p:spPr>
      </p:pic>
      <p:sp>
        <p:nvSpPr>
          <p:cNvPr id="9" name="Speech Bubble: Oval 8">
            <a:extLst>
              <a:ext uri="{FF2B5EF4-FFF2-40B4-BE49-F238E27FC236}">
                <a16:creationId xmlns:a16="http://schemas.microsoft.com/office/drawing/2014/main" id="{12764232-CE7A-468C-8904-6DB9136314B9}"/>
              </a:ext>
            </a:extLst>
          </p:cNvPr>
          <p:cNvSpPr/>
          <p:nvPr/>
        </p:nvSpPr>
        <p:spPr>
          <a:xfrm>
            <a:off x="7557672" y="3644835"/>
            <a:ext cx="1517929" cy="773723"/>
          </a:xfrm>
          <a:prstGeom prst="wedgeEllipseCallout">
            <a:avLst>
              <a:gd name="adj1" fmla="val -38378"/>
              <a:gd name="adj2" fmla="val 1347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Let’s Go</a:t>
            </a:r>
          </a:p>
        </p:txBody>
      </p:sp>
    </p:spTree>
    <p:extLst>
      <p:ext uri="{BB962C8B-B14F-4D97-AF65-F5344CB8AC3E}">
        <p14:creationId xmlns:p14="http://schemas.microsoft.com/office/powerpoint/2010/main" val="3809170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d496aed-39d0-4758-b3cf-4e4773287716"/>
    <Page xmlns="20a672bb-8554-40ed-8ef6-17ff2403b73b" xsi:nil="true"/>
    <PublishingExpirationDate xmlns="http://schemas.microsoft.com/sharepoint/v3" xsi:nil="true"/>
    <Page_x0020_SubHeader xmlns="20a672bb-8554-40ed-8ef6-17ff2403b73b"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F00EE7-5F6E-409F-88CA-8BEF9EFD5F4F}"/>
</file>

<file path=customXml/itemProps2.xml><?xml version="1.0" encoding="utf-8"?>
<ds:datastoreItem xmlns:ds="http://schemas.openxmlformats.org/officeDocument/2006/customXml" ds:itemID="{C088A7C3-2BB5-4A18-898A-30CE89B2372C}"/>
</file>

<file path=customXml/itemProps3.xml><?xml version="1.0" encoding="utf-8"?>
<ds:datastoreItem xmlns:ds="http://schemas.openxmlformats.org/officeDocument/2006/customXml" ds:itemID="{65096322-B468-4650-862F-A7778E154362}"/>
</file>

<file path=docProps/app.xml><?xml version="1.0" encoding="utf-8"?>
<Properties xmlns="http://schemas.openxmlformats.org/officeDocument/2006/extended-properties" xmlns:vt="http://schemas.openxmlformats.org/officeDocument/2006/docPropsVTypes">
  <Template>GaDOE-PowerPoint-WhiteTemplate</Template>
  <TotalTime>59</TotalTime>
  <Words>5891</Words>
  <Application>Microsoft Office PowerPoint</Application>
  <PresentationFormat>On-screen Show (4:3)</PresentationFormat>
  <Paragraphs>1382</Paragraphs>
  <Slides>108</Slides>
  <Notes>108</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108</vt:i4>
      </vt:variant>
    </vt:vector>
  </HeadingPairs>
  <TitlesOfParts>
    <vt:vector size="117" baseType="lpstr">
      <vt:lpstr>Arial</vt:lpstr>
      <vt:lpstr>Arial Black</vt:lpstr>
      <vt:lpstr>Arial Narrow</vt:lpstr>
      <vt:lpstr>Arial Rounded MT Bold</vt:lpstr>
      <vt:lpstr>Calibri</vt:lpstr>
      <vt:lpstr>Calibri Light</vt:lpstr>
      <vt:lpstr>Times New Roman</vt:lpstr>
      <vt:lpstr>Wingdings</vt:lpstr>
      <vt:lpstr>GaDOE-PowerPoint-Template</vt:lpstr>
      <vt:lpstr>Overview of Georgia’s  K-12 Student Assessment Program</vt:lpstr>
      <vt:lpstr>Agenda</vt:lpstr>
      <vt:lpstr>Introductions</vt:lpstr>
      <vt:lpstr>Test Development</vt:lpstr>
      <vt:lpstr>Test Development Activities District Nominations</vt:lpstr>
      <vt:lpstr>Georgia Milestones Test Development Process</vt:lpstr>
      <vt:lpstr>Test Development Activities Georgia Milestones</vt:lpstr>
      <vt:lpstr>Test Development Activities  Georgia Alternate Assessment (GAA)</vt:lpstr>
      <vt:lpstr>Committee Selection Process</vt:lpstr>
      <vt:lpstr>Expense Reimbursement for Educator Meetings</vt:lpstr>
      <vt:lpstr>Assessment Administration Resources</vt:lpstr>
      <vt:lpstr>DOE Notification of New Test Coordinators</vt:lpstr>
      <vt:lpstr>New Test Coordinators</vt:lpstr>
      <vt:lpstr>Links to Key Online Resources</vt:lpstr>
      <vt:lpstr>Test Coordinator Testing/Assessment Resources</vt:lpstr>
      <vt:lpstr>Program Management Guidance Resources</vt:lpstr>
      <vt:lpstr>Georgia Assessment and Training Calendar</vt:lpstr>
      <vt:lpstr>Assessment Update Newsletter</vt:lpstr>
      <vt:lpstr>PowerPoint Presentation</vt:lpstr>
      <vt:lpstr>MyGaDOE Login Page</vt:lpstr>
      <vt:lpstr>MyGaDOE Portal</vt:lpstr>
      <vt:lpstr>MyGaDOE Portal Online Forms https://portal.doe.k12.ga.us/login.aspx </vt:lpstr>
      <vt:lpstr>Entering Special Accommodation Request</vt:lpstr>
      <vt:lpstr>Entering the Superintendent Test Certification</vt:lpstr>
      <vt:lpstr>Entering the Assessment  Rescore Request</vt:lpstr>
      <vt:lpstr>Entering Irregularities into the MyGaDOE Portal</vt:lpstr>
      <vt:lpstr>MyGaDOE Portal &amp; Contractor Accounts</vt:lpstr>
      <vt:lpstr>Accommodations and Special Populations</vt:lpstr>
      <vt:lpstr>Accommodations</vt:lpstr>
      <vt:lpstr>Accommodations</vt:lpstr>
      <vt:lpstr>Accommodations – Test Administration</vt:lpstr>
      <vt:lpstr>Planning for Accommodations</vt:lpstr>
      <vt:lpstr>Assessment Accommodations</vt:lpstr>
      <vt:lpstr>Conditional Accommodations</vt:lpstr>
      <vt:lpstr>Break</vt:lpstr>
      <vt:lpstr>Test Security </vt:lpstr>
      <vt:lpstr>Professional Ethics</vt:lpstr>
      <vt:lpstr>Code of Ethics for Georgia Educators </vt:lpstr>
      <vt:lpstr>Security Hierarchy</vt:lpstr>
      <vt:lpstr>Roles and Responsibilities</vt:lpstr>
      <vt:lpstr>Roles and Responsibilities</vt:lpstr>
      <vt:lpstr>Roles and Responsibilities</vt:lpstr>
      <vt:lpstr>Roles and Responsibilities</vt:lpstr>
      <vt:lpstr>Roles and Responsibilities</vt:lpstr>
      <vt:lpstr>Roles and Responsibilities</vt:lpstr>
      <vt:lpstr>Training Plan</vt:lpstr>
      <vt:lpstr>Student Assessment Handbook</vt:lpstr>
      <vt:lpstr>Common Irregularities &amp; How to Avoid Them</vt:lpstr>
      <vt:lpstr>Assessment Overview</vt:lpstr>
      <vt:lpstr>Assessment Philosophy</vt:lpstr>
      <vt:lpstr>Overview</vt:lpstr>
      <vt:lpstr>Overview</vt:lpstr>
      <vt:lpstr>Innovative Assessment Pilot Program</vt:lpstr>
      <vt:lpstr>ACCESS  </vt:lpstr>
      <vt:lpstr>ACCESS </vt:lpstr>
      <vt:lpstr>ACCESS </vt:lpstr>
      <vt:lpstr>ACCESS Resources</vt:lpstr>
      <vt:lpstr>Georgia Alternate Assessment (GAA) 2.0</vt:lpstr>
      <vt:lpstr>Georgia Alternate Assessment (GAA) 2.0</vt:lpstr>
      <vt:lpstr>Georgia Alternate Assessment (GAA) 2.0 Sample Tasks (ELA &amp; Math)</vt:lpstr>
      <vt:lpstr>Georgia Alternate Assessment (GAA) 2.0</vt:lpstr>
      <vt:lpstr>Georgia Alternate Assessment (GAA) 2.0</vt:lpstr>
      <vt:lpstr>Georgia Milestones</vt:lpstr>
      <vt:lpstr>Georgia Milestones</vt:lpstr>
      <vt:lpstr>Central Office Services (COS)</vt:lpstr>
      <vt:lpstr>Georgia Milestones</vt:lpstr>
      <vt:lpstr>Participants EOG</vt:lpstr>
      <vt:lpstr>Participants EOC</vt:lpstr>
      <vt:lpstr>Participants EOC – continued</vt:lpstr>
      <vt:lpstr>Participants EOC – continued</vt:lpstr>
      <vt:lpstr>Georgia Milestones Administration Windows</vt:lpstr>
      <vt:lpstr>Georgia Milestones  Scheduling Flexibility</vt:lpstr>
      <vt:lpstr>Georgia Milestones EOG Scheduling Flexibility Example</vt:lpstr>
      <vt:lpstr>Georgia Milestones EOG Scheduling Flexibility Example</vt:lpstr>
      <vt:lpstr>Advantages of  Online Testing</vt:lpstr>
      <vt:lpstr>Online Readiness</vt:lpstr>
      <vt:lpstr>Technology Setup</vt:lpstr>
      <vt:lpstr>Georgia Milestones Enrollment Counts</vt:lpstr>
      <vt:lpstr>Georgia Milestones Preliminary Individual Student Report Timelines for Winter EOC</vt:lpstr>
      <vt:lpstr>eDIRECT Accounts</vt:lpstr>
      <vt:lpstr>Georgia Milestones</vt:lpstr>
      <vt:lpstr>Georgia Kindergarten Inventory of Developing Skills (GKIDS)</vt:lpstr>
      <vt:lpstr>Georgia Kindergarten Inventory of Developing Skills (GKIDS)</vt:lpstr>
      <vt:lpstr>GKIDS Readiness Check</vt:lpstr>
      <vt:lpstr>GKIDS: Administration Schedule</vt:lpstr>
      <vt:lpstr>GKIDS: Resources</vt:lpstr>
      <vt:lpstr>National Assessment of Educational Progress (NAEP)</vt:lpstr>
      <vt:lpstr>National Assessment of Educational Progress (NAEP)</vt:lpstr>
      <vt:lpstr>National Assessment of Educational Progress (NAEP)</vt:lpstr>
      <vt:lpstr>National Assessment of Educational Progress (NAEP)</vt:lpstr>
      <vt:lpstr>NAEP Resources</vt:lpstr>
      <vt:lpstr>Keenville: Overview</vt:lpstr>
      <vt:lpstr>Keenville: Benefits</vt:lpstr>
      <vt:lpstr>Keenville: What is Assessed? </vt:lpstr>
      <vt:lpstr>Keenville: Resources</vt:lpstr>
      <vt:lpstr>Keenville: Access</vt:lpstr>
      <vt:lpstr>Formative Assessment Resources</vt:lpstr>
      <vt:lpstr>GOFAR and TestPad</vt:lpstr>
      <vt:lpstr>Sampling the Tests</vt:lpstr>
      <vt:lpstr>Accountability</vt:lpstr>
      <vt:lpstr>2018 CCRPI Resources</vt:lpstr>
      <vt:lpstr>New Resources for 2019</vt:lpstr>
      <vt:lpstr>Accountability  Point of Contact</vt:lpstr>
      <vt:lpstr>2019 Lunch and Learns</vt:lpstr>
      <vt:lpstr>Thank you!</vt:lpstr>
      <vt:lpstr>GaDOE Assessment and Accountability Specialist Contacts</vt:lpstr>
      <vt:lpstr>Assessment &amp; Accountability Contact Information</vt:lpstr>
      <vt:lpstr>How Did We Do?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Beck</dc:creator>
  <cp:lastModifiedBy>Joseph Blessing</cp:lastModifiedBy>
  <cp:revision>11</cp:revision>
  <cp:lastPrinted>2019-01-16T20:15:47Z</cp:lastPrinted>
  <dcterms:created xsi:type="dcterms:W3CDTF">2015-12-01T02:44:20Z</dcterms:created>
  <dcterms:modified xsi:type="dcterms:W3CDTF">2019-01-17T14:39:57Z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