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comments/comment1.xml" ContentType="application/vnd.openxmlformats-officedocument.presentationml.comments+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41"/>
  </p:notesMasterIdLst>
  <p:handoutMasterIdLst>
    <p:handoutMasterId r:id="rId142"/>
  </p:handoutMasterIdLst>
  <p:sldIdLst>
    <p:sldId id="357" r:id="rId5"/>
    <p:sldId id="258" r:id="rId6"/>
    <p:sldId id="493" r:id="rId7"/>
    <p:sldId id="524" r:id="rId8"/>
    <p:sldId id="517" r:id="rId9"/>
    <p:sldId id="645" r:id="rId10"/>
    <p:sldId id="522" r:id="rId11"/>
    <p:sldId id="520" r:id="rId12"/>
    <p:sldId id="599" r:id="rId13"/>
    <p:sldId id="655" r:id="rId14"/>
    <p:sldId id="528" r:id="rId15"/>
    <p:sldId id="529" r:id="rId16"/>
    <p:sldId id="640" r:id="rId17"/>
    <p:sldId id="649" r:id="rId18"/>
    <p:sldId id="642" r:id="rId19"/>
    <p:sldId id="644" r:id="rId20"/>
    <p:sldId id="628" r:id="rId21"/>
    <p:sldId id="532" r:id="rId22"/>
    <p:sldId id="533" r:id="rId23"/>
    <p:sldId id="630" r:id="rId24"/>
    <p:sldId id="535" r:id="rId25"/>
    <p:sldId id="530" r:id="rId26"/>
    <p:sldId id="560" r:id="rId27"/>
    <p:sldId id="563" r:id="rId28"/>
    <p:sldId id="447" r:id="rId29"/>
    <p:sldId id="565" r:id="rId30"/>
    <p:sldId id="566" r:id="rId31"/>
    <p:sldId id="567" r:id="rId32"/>
    <p:sldId id="568" r:id="rId33"/>
    <p:sldId id="647" r:id="rId34"/>
    <p:sldId id="571" r:id="rId35"/>
    <p:sldId id="616" r:id="rId36"/>
    <p:sldId id="572" r:id="rId37"/>
    <p:sldId id="556" r:id="rId38"/>
    <p:sldId id="539" r:id="rId39"/>
    <p:sldId id="540" r:id="rId40"/>
    <p:sldId id="542" r:id="rId41"/>
    <p:sldId id="547" r:id="rId42"/>
    <p:sldId id="545" r:id="rId43"/>
    <p:sldId id="546" r:id="rId44"/>
    <p:sldId id="531" r:id="rId45"/>
    <p:sldId id="306" r:id="rId46"/>
    <p:sldId id="633" r:id="rId47"/>
    <p:sldId id="636" r:id="rId48"/>
    <p:sldId id="577" r:id="rId49"/>
    <p:sldId id="557" r:id="rId50"/>
    <p:sldId id="486" r:id="rId51"/>
    <p:sldId id="409" r:id="rId52"/>
    <p:sldId id="482" r:id="rId53"/>
    <p:sldId id="578" r:id="rId54"/>
    <p:sldId id="549" r:id="rId55"/>
    <p:sldId id="550" r:id="rId56"/>
    <p:sldId id="652" r:id="rId57"/>
    <p:sldId id="653" r:id="rId58"/>
    <p:sldId id="654" r:id="rId59"/>
    <p:sldId id="622" r:id="rId60"/>
    <p:sldId id="551" r:id="rId61"/>
    <p:sldId id="552" r:id="rId62"/>
    <p:sldId id="553" r:id="rId63"/>
    <p:sldId id="558" r:id="rId64"/>
    <p:sldId id="554" r:id="rId65"/>
    <p:sldId id="555" r:id="rId66"/>
    <p:sldId id="559" r:id="rId67"/>
    <p:sldId id="617" r:id="rId68"/>
    <p:sldId id="316" r:id="rId69"/>
    <p:sldId id="318" r:id="rId70"/>
    <p:sldId id="618" r:id="rId71"/>
    <p:sldId id="454" r:id="rId72"/>
    <p:sldId id="637" r:id="rId73"/>
    <p:sldId id="619" r:id="rId74"/>
    <p:sldId id="392" r:id="rId75"/>
    <p:sldId id="621" r:id="rId76"/>
    <p:sldId id="393" r:id="rId77"/>
    <p:sldId id="595" r:id="rId78"/>
    <p:sldId id="394" r:id="rId79"/>
    <p:sldId id="634" r:id="rId80"/>
    <p:sldId id="623" r:id="rId81"/>
    <p:sldId id="320" r:id="rId82"/>
    <p:sldId id="587" r:id="rId83"/>
    <p:sldId id="601" r:id="rId84"/>
    <p:sldId id="327" r:id="rId85"/>
    <p:sldId id="328" r:id="rId86"/>
    <p:sldId id="651" r:id="rId87"/>
    <p:sldId id="329" r:id="rId88"/>
    <p:sldId id="456" r:id="rId89"/>
    <p:sldId id="457" r:id="rId90"/>
    <p:sldId id="602" r:id="rId91"/>
    <p:sldId id="492" r:id="rId92"/>
    <p:sldId id="336" r:id="rId93"/>
    <p:sldId id="603" r:id="rId94"/>
    <p:sldId id="604" r:id="rId95"/>
    <p:sldId id="605" r:id="rId96"/>
    <p:sldId id="606" r:id="rId97"/>
    <p:sldId id="607" r:id="rId98"/>
    <p:sldId id="608" r:id="rId99"/>
    <p:sldId id="609" r:id="rId100"/>
    <p:sldId id="610" r:id="rId101"/>
    <p:sldId id="611" r:id="rId102"/>
    <p:sldId id="613" r:id="rId103"/>
    <p:sldId id="612" r:id="rId104"/>
    <p:sldId id="632" r:id="rId105"/>
    <p:sldId id="438" r:id="rId106"/>
    <p:sldId id="459" r:id="rId107"/>
    <p:sldId id="424" r:id="rId108"/>
    <p:sldId id="501" r:id="rId109"/>
    <p:sldId id="425" r:id="rId110"/>
    <p:sldId id="426" r:id="rId111"/>
    <p:sldId id="638" r:id="rId112"/>
    <p:sldId id="635" r:id="rId113"/>
    <p:sldId id="465" r:id="rId114"/>
    <p:sldId id="460" r:id="rId115"/>
    <p:sldId id="639" r:id="rId116"/>
    <p:sldId id="469" r:id="rId117"/>
    <p:sldId id="596" r:id="rId118"/>
    <p:sldId id="597" r:id="rId119"/>
    <p:sldId id="598" r:id="rId120"/>
    <p:sldId id="352" r:id="rId121"/>
    <p:sldId id="503" r:id="rId122"/>
    <p:sldId id="504" r:id="rId123"/>
    <p:sldId id="476" r:id="rId124"/>
    <p:sldId id="650" r:id="rId125"/>
    <p:sldId id="354" r:id="rId126"/>
    <p:sldId id="580" r:id="rId127"/>
    <p:sldId id="586" r:id="rId128"/>
    <p:sldId id="581" r:id="rId129"/>
    <p:sldId id="582" r:id="rId130"/>
    <p:sldId id="583" r:id="rId131"/>
    <p:sldId id="584" r:id="rId132"/>
    <p:sldId id="585" r:id="rId133"/>
    <p:sldId id="594" r:id="rId134"/>
    <p:sldId id="588" r:id="rId135"/>
    <p:sldId id="589" r:id="rId136"/>
    <p:sldId id="590" r:id="rId137"/>
    <p:sldId id="591" r:id="rId138"/>
    <p:sldId id="592" r:id="rId139"/>
    <p:sldId id="593" r:id="rId14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2" name="Author" initials="A" lastIdx="805" clrIdx="1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922FC"/>
    <a:srgbClr val="C7AFF7"/>
    <a:srgbClr val="F42ABA"/>
    <a:srgbClr val="5A21AF"/>
    <a:srgbClr val="0000CC"/>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643231-D854-4B74-98C9-DB9A13027E62}" v="983" dt="2017-02-27T14:27:07.866"/>
    <p1510:client id="{C0DC1EA4-2BBD-47D7-A6DF-15996C902860}" v="83" dt="2017-02-27T14:32:47.9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7" d="100"/>
          <a:sy n="37" d="100"/>
        </p:scale>
        <p:origin x="774" y="7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commentAuthors" Target="commentAuthors.xml"/><Relationship Id="rId14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notesMaster" Target="notesMasters/notesMaster1.xml"/><Relationship Id="rId14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2" dt="2017-01-31T10:13:07.125" idx="781">
    <p:pos x="10" y="10"/>
    <p:text>DRC Update if necessary</p:text>
    <p:extLst>
      <p:ext uri="{C676402C-5697-4E1C-873F-D02D1690AC5C}">
        <p15:threadingInfo xmlns:p15="http://schemas.microsoft.com/office/powerpoint/2012/main" timeZoneBias="300"/>
      </p:ext>
    </p:extLst>
  </p:cm>
  <p:cm authorId="12" dt="2017-02-14T14:20:31.844" idx="782">
    <p:pos x="10" y="106"/>
    <p:text>Updated image and slight modification of text</p:text>
    <p:extLst>
      <p:ext uri="{C676402C-5697-4E1C-873F-D02D1690AC5C}">
        <p15:threadingInfo xmlns:p15="http://schemas.microsoft.com/office/powerpoint/2012/main" timeZoneBias="360">
          <p15:parentCm authorId="12" idx="781"/>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52F6C1-75A4-40B2-8260-CB528243A8A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7E207BF8-66B4-4C4F-8B82-5C80D922A01F}">
      <dgm:prSet phldrT="[Text]" custT="1"/>
      <dgm:spPr/>
      <dgm:t>
        <a:bodyPr/>
        <a:lstStyle/>
        <a:p>
          <a:r>
            <a:rPr lang="en-US" sz="1700"/>
            <a:t>Students to be Tested</a:t>
          </a:r>
        </a:p>
      </dgm:t>
    </dgm:pt>
    <dgm:pt modelId="{847399FE-EB2C-446A-8BBA-A5A9A4EE7F12}" type="parTrans" cxnId="{E1111BFC-D9F3-4ADF-9759-D1418E6A71BD}">
      <dgm:prSet/>
      <dgm:spPr/>
      <dgm:t>
        <a:bodyPr/>
        <a:lstStyle/>
        <a:p>
          <a:endParaRPr lang="en-US"/>
        </a:p>
      </dgm:t>
    </dgm:pt>
    <dgm:pt modelId="{96D4E010-795E-414E-BEA8-8DAE5F74F9A3}" type="sibTrans" cxnId="{E1111BFC-D9F3-4ADF-9759-D1418E6A71BD}">
      <dgm:prSet/>
      <dgm:spPr/>
      <dgm:t>
        <a:bodyPr/>
        <a:lstStyle/>
        <a:p>
          <a:endParaRPr lang="en-US"/>
        </a:p>
      </dgm:t>
    </dgm:pt>
    <dgm:pt modelId="{9C5311A3-9EE0-4D15-83B2-E742C54A9AF1}">
      <dgm:prSet phldrT="[Text]" custT="1"/>
      <dgm:spPr/>
      <dgm:t>
        <a:bodyPr/>
        <a:lstStyle/>
        <a:p>
          <a:r>
            <a:rPr lang="en-US" sz="1700"/>
            <a:t>Makeup Testing</a:t>
          </a:r>
        </a:p>
      </dgm:t>
    </dgm:pt>
    <dgm:pt modelId="{9D8D8AD4-31BE-40DF-99C2-9BFFB4550D5E}" type="parTrans" cxnId="{63D2838F-AE97-428F-BE35-CD1C4BA11D75}">
      <dgm:prSet/>
      <dgm:spPr/>
      <dgm:t>
        <a:bodyPr/>
        <a:lstStyle/>
        <a:p>
          <a:endParaRPr lang="en-US"/>
        </a:p>
      </dgm:t>
    </dgm:pt>
    <dgm:pt modelId="{6144512F-62AC-4014-A0C7-CCA05DE97BD4}" type="sibTrans" cxnId="{63D2838F-AE97-428F-BE35-CD1C4BA11D75}">
      <dgm:prSet/>
      <dgm:spPr/>
      <dgm:t>
        <a:bodyPr/>
        <a:lstStyle/>
        <a:p>
          <a:endParaRPr lang="en-US"/>
        </a:p>
      </dgm:t>
    </dgm:pt>
    <dgm:pt modelId="{60D138FA-5365-419E-8A91-888B0BC16103}">
      <dgm:prSet phldrT="[Text]" custT="1"/>
      <dgm:spPr/>
      <dgm:t>
        <a:bodyPr/>
        <a:lstStyle/>
        <a:p>
          <a:r>
            <a:rPr lang="en-US" sz="1700"/>
            <a:t>Retest</a:t>
          </a:r>
        </a:p>
      </dgm:t>
    </dgm:pt>
    <dgm:pt modelId="{BBFB1C2B-4881-4F00-A59F-EB07F81F7236}" type="parTrans" cxnId="{B4A81ECB-3E9C-432D-A6D1-F61810A3FC37}">
      <dgm:prSet/>
      <dgm:spPr/>
      <dgm:t>
        <a:bodyPr/>
        <a:lstStyle/>
        <a:p>
          <a:endParaRPr lang="en-US"/>
        </a:p>
      </dgm:t>
    </dgm:pt>
    <dgm:pt modelId="{DB7FBA58-FCD9-4D67-9F71-328F395EE67D}" type="sibTrans" cxnId="{B4A81ECB-3E9C-432D-A6D1-F61810A3FC37}">
      <dgm:prSet/>
      <dgm:spPr/>
      <dgm:t>
        <a:bodyPr/>
        <a:lstStyle/>
        <a:p>
          <a:endParaRPr lang="en-US"/>
        </a:p>
      </dgm:t>
    </dgm:pt>
    <dgm:pt modelId="{01EB1F1A-81B2-42DB-9F8E-4A36C757B5E2}">
      <dgm:prSet custT="1"/>
      <dgm:spPr/>
      <dgm:t>
        <a:bodyPr/>
        <a:lstStyle/>
        <a:p>
          <a:pPr marL="228600" indent="-114300">
            <a:buFont typeface="Arial" panose="020B0604020202020204" pitchFamily="34" charset="0"/>
            <a:buChar char="•"/>
          </a:pPr>
          <a:r>
            <a:rPr lang="en-US" sz="1400" dirty="0"/>
            <a:t>Testing includes all students enrolled in grades 3 through 8, except for those participating in the GAA or who have an EL deferment for English Language Arts and Social Studies. EL deferred students MUST have participated in the 2017 ACCESS for ELLs.</a:t>
          </a:r>
        </a:p>
      </dgm:t>
    </dgm:pt>
    <dgm:pt modelId="{724AFA07-E2F5-4291-90C0-2F367A52106D}" type="parTrans" cxnId="{C6B3C793-8147-444F-9F6B-2E0800D1123C}">
      <dgm:prSet/>
      <dgm:spPr/>
      <dgm:t>
        <a:bodyPr/>
        <a:lstStyle/>
        <a:p>
          <a:endParaRPr lang="en-US"/>
        </a:p>
      </dgm:t>
    </dgm:pt>
    <dgm:pt modelId="{992A388F-FB36-4A1D-97C0-4C096686AB87}" type="sibTrans" cxnId="{C6B3C793-8147-444F-9F6B-2E0800D1123C}">
      <dgm:prSet/>
      <dgm:spPr/>
      <dgm:t>
        <a:bodyPr/>
        <a:lstStyle/>
        <a:p>
          <a:endParaRPr lang="en-US"/>
        </a:p>
      </dgm:t>
    </dgm:pt>
    <dgm:pt modelId="{2A1227CD-6D12-4F11-A07F-700C9563013F}">
      <dgm:prSet custT="1"/>
      <dgm:spPr/>
      <dgm:t>
        <a:bodyPr/>
        <a:lstStyle/>
        <a:p>
          <a:pPr>
            <a:buFont typeface="Arial" panose="020B0604020202020204" pitchFamily="34" charset="0"/>
            <a:buChar char="•"/>
          </a:pPr>
          <a:r>
            <a:rPr lang="en-US" sz="1400" dirty="0"/>
            <a:t>Make-up tests must be given within the system’s scheduled local administration window; the last day of the local window should be scheduled as a makeup day.</a:t>
          </a:r>
        </a:p>
      </dgm:t>
    </dgm:pt>
    <dgm:pt modelId="{A7248B33-5350-42A6-A05A-D7504F8147C1}" type="parTrans" cxnId="{DF3B6296-FB83-4527-9611-F750AFAD30CD}">
      <dgm:prSet/>
      <dgm:spPr/>
      <dgm:t>
        <a:bodyPr/>
        <a:lstStyle/>
        <a:p>
          <a:endParaRPr lang="en-US"/>
        </a:p>
      </dgm:t>
    </dgm:pt>
    <dgm:pt modelId="{D8E70ABF-7723-483F-83AA-C6461BAAA98C}" type="sibTrans" cxnId="{DF3B6296-FB83-4527-9611-F750AFAD30CD}">
      <dgm:prSet/>
      <dgm:spPr/>
      <dgm:t>
        <a:bodyPr/>
        <a:lstStyle/>
        <a:p>
          <a:endParaRPr lang="en-US"/>
        </a:p>
      </dgm:t>
    </dgm:pt>
    <dgm:pt modelId="{C90CB95C-BC40-40EF-94E1-A7503696F27F}">
      <dgm:prSet custT="1"/>
      <dgm:spPr/>
      <dgm:t>
        <a:bodyPr/>
        <a:lstStyle/>
        <a:p>
          <a:pPr>
            <a:buFont typeface="Arial" panose="020B0604020202020204" pitchFamily="34" charset="0"/>
            <a:buChar char="•"/>
          </a:pPr>
          <a:r>
            <a:rPr lang="en-US" sz="1400" dirty="0"/>
            <a:t>Students who are not on Grade Level for Reading in Grades 3,5,8</a:t>
          </a:r>
        </a:p>
      </dgm:t>
    </dgm:pt>
    <dgm:pt modelId="{9AEA6538-4CDB-4F7F-BEEF-FDDA5B101B43}" type="parTrans" cxnId="{ED235D58-5B59-4000-8842-F83C868AA925}">
      <dgm:prSet/>
      <dgm:spPr/>
      <dgm:t>
        <a:bodyPr/>
        <a:lstStyle/>
        <a:p>
          <a:endParaRPr lang="en-US"/>
        </a:p>
      </dgm:t>
    </dgm:pt>
    <dgm:pt modelId="{D4B09B33-EE00-450B-89B2-83C91506E49F}" type="sibTrans" cxnId="{ED235D58-5B59-4000-8842-F83C868AA925}">
      <dgm:prSet/>
      <dgm:spPr/>
      <dgm:t>
        <a:bodyPr/>
        <a:lstStyle/>
        <a:p>
          <a:endParaRPr lang="en-US"/>
        </a:p>
      </dgm:t>
    </dgm:pt>
    <dgm:pt modelId="{528CE2E0-7F7C-410E-9B2D-E180341FEF7C}">
      <dgm:prSet custT="1"/>
      <dgm:spPr/>
      <dgm:t>
        <a:bodyPr/>
        <a:lstStyle/>
        <a:p>
          <a:pPr>
            <a:buFont typeface="Arial" panose="020B0604020202020204" pitchFamily="34" charset="0"/>
            <a:buChar char="•"/>
          </a:pPr>
          <a:r>
            <a:rPr lang="en-US" sz="1400" dirty="0"/>
            <a:t>Students who score in the Beginning Learner achievement level in mathematics in Grades 5,8</a:t>
          </a:r>
        </a:p>
      </dgm:t>
    </dgm:pt>
    <dgm:pt modelId="{E582DB27-1EFC-4927-AEA8-808037C75E38}" type="parTrans" cxnId="{A9845CA4-7BCA-49D3-A80D-F7894AF4CEA4}">
      <dgm:prSet/>
      <dgm:spPr/>
      <dgm:t>
        <a:bodyPr/>
        <a:lstStyle/>
        <a:p>
          <a:endParaRPr lang="en-US"/>
        </a:p>
      </dgm:t>
    </dgm:pt>
    <dgm:pt modelId="{2036128C-F372-440B-9536-7F3908A30A8A}" type="sibTrans" cxnId="{A9845CA4-7BCA-49D3-A80D-F7894AF4CEA4}">
      <dgm:prSet/>
      <dgm:spPr/>
      <dgm:t>
        <a:bodyPr/>
        <a:lstStyle/>
        <a:p>
          <a:endParaRPr lang="en-US"/>
        </a:p>
      </dgm:t>
    </dgm:pt>
    <dgm:pt modelId="{E382FD24-B94D-40F6-9076-5D3774C08F94}">
      <dgm:prSet custT="1"/>
      <dgm:spPr/>
      <dgm:t>
        <a:bodyPr/>
        <a:lstStyle/>
        <a:p>
          <a:pPr>
            <a:buFont typeface="Arial" panose="020B0604020202020204" pitchFamily="34" charset="0"/>
            <a:buChar char="•"/>
          </a:pPr>
          <a:r>
            <a:rPr lang="en-US" sz="1400" dirty="0"/>
            <a:t>For Grades 3, 5, or 8 – a new student who has not tested should participate in the required promotion/retention EOG content assessment(s) for that grade level if the state window is still open</a:t>
          </a:r>
        </a:p>
      </dgm:t>
    </dgm:pt>
    <dgm:pt modelId="{B23A9263-6866-4DDD-B328-95D21B132709}" type="parTrans" cxnId="{3BA1F3BE-1DE7-40EE-ADCD-633930CDCAD5}">
      <dgm:prSet/>
      <dgm:spPr/>
      <dgm:t>
        <a:bodyPr/>
        <a:lstStyle/>
        <a:p>
          <a:endParaRPr lang="en-US"/>
        </a:p>
      </dgm:t>
    </dgm:pt>
    <dgm:pt modelId="{1ABC64D6-43B9-47DE-9037-742727A64010}" type="sibTrans" cxnId="{3BA1F3BE-1DE7-40EE-ADCD-633930CDCAD5}">
      <dgm:prSet/>
      <dgm:spPr/>
      <dgm:t>
        <a:bodyPr/>
        <a:lstStyle/>
        <a:p>
          <a:endParaRPr lang="en-US"/>
        </a:p>
      </dgm:t>
    </dgm:pt>
    <dgm:pt modelId="{B5EE342B-2A75-4F73-85AA-225FB615A128}">
      <dgm:prSet custT="1"/>
      <dgm:spPr/>
      <dgm:t>
        <a:bodyPr/>
        <a:lstStyle/>
        <a:p>
          <a:pPr>
            <a:buFont typeface="Arial" panose="020B0604020202020204" pitchFamily="34" charset="0"/>
            <a:buChar char="•"/>
          </a:pPr>
          <a:r>
            <a:rPr lang="en-US" sz="1400" dirty="0"/>
            <a:t>Strategic Waivers are managed locally.</a:t>
          </a:r>
        </a:p>
      </dgm:t>
    </dgm:pt>
    <dgm:pt modelId="{2E5234AE-417A-4A86-B2A7-4E87FFE59082}" type="parTrans" cxnId="{C2D125AF-C003-4E95-8FC3-361898EC497C}">
      <dgm:prSet/>
      <dgm:spPr/>
      <dgm:t>
        <a:bodyPr/>
        <a:lstStyle/>
        <a:p>
          <a:endParaRPr lang="en-US"/>
        </a:p>
      </dgm:t>
    </dgm:pt>
    <dgm:pt modelId="{55B79AC1-6B0E-4D20-9F35-F852A257D453}" type="sibTrans" cxnId="{C2D125AF-C003-4E95-8FC3-361898EC497C}">
      <dgm:prSet/>
      <dgm:spPr/>
      <dgm:t>
        <a:bodyPr/>
        <a:lstStyle/>
        <a:p>
          <a:endParaRPr lang="en-US"/>
        </a:p>
      </dgm:t>
    </dgm:pt>
    <dgm:pt modelId="{10E71DC9-0570-413D-A9C3-2F78270FA404}">
      <dgm:prSet custT="1"/>
      <dgm:spPr/>
      <dgm:t>
        <a:bodyPr/>
        <a:lstStyle/>
        <a:p>
          <a:pPr marL="177800" indent="-63500">
            <a:buFont typeface="Arial" panose="020B0604020202020204" pitchFamily="34" charset="0"/>
            <a:buChar char="•"/>
          </a:pPr>
          <a:r>
            <a:rPr lang="en-US" sz="1400" dirty="0"/>
            <a:t> Advanced middle school students enrolled in an EOC course MUST take the required EOC. </a:t>
          </a:r>
        </a:p>
      </dgm:t>
    </dgm:pt>
    <dgm:pt modelId="{95DECAEE-E25E-4BF3-A333-B9A61271B390}" type="parTrans" cxnId="{14D86503-2CF6-4617-837D-298A3F136D0A}">
      <dgm:prSet/>
      <dgm:spPr/>
      <dgm:t>
        <a:bodyPr/>
        <a:lstStyle/>
        <a:p>
          <a:endParaRPr lang="en-US"/>
        </a:p>
      </dgm:t>
    </dgm:pt>
    <dgm:pt modelId="{855504AD-11FC-407D-8FC9-3D31888A6F71}" type="sibTrans" cxnId="{14D86503-2CF6-4617-837D-298A3F136D0A}">
      <dgm:prSet/>
      <dgm:spPr/>
      <dgm:t>
        <a:bodyPr/>
        <a:lstStyle/>
        <a:p>
          <a:endParaRPr lang="en-US"/>
        </a:p>
      </dgm:t>
    </dgm:pt>
    <dgm:pt modelId="{27FC2A3B-D2F7-4132-AAF3-754E5704D9B9}">
      <dgm:prSet custT="1"/>
      <dgm:spPr/>
      <dgm:t>
        <a:bodyPr/>
        <a:lstStyle/>
        <a:p>
          <a:pPr marL="292100" indent="-114300">
            <a:buFont typeface="Arial" panose="020B0604020202020204" pitchFamily="34" charset="0"/>
            <a:buNone/>
          </a:pPr>
          <a:r>
            <a:rPr lang="en-US" sz="1400" dirty="0"/>
            <a:t>- If they are taking an ELA or a Social Studies EOC they MUST also take the grade level ELA and Social Studies EOG.</a:t>
          </a:r>
        </a:p>
      </dgm:t>
    </dgm:pt>
    <dgm:pt modelId="{A86DE013-DD9F-4ED3-BB99-8333482DD9F7}" type="parTrans" cxnId="{53D40383-3F52-450B-9F74-4A04A1ABBF29}">
      <dgm:prSet/>
      <dgm:spPr/>
      <dgm:t>
        <a:bodyPr/>
        <a:lstStyle/>
        <a:p>
          <a:endParaRPr lang="en-US"/>
        </a:p>
      </dgm:t>
    </dgm:pt>
    <dgm:pt modelId="{825E25A2-6A6B-456F-9A64-0CC8A82C638A}" type="sibTrans" cxnId="{53D40383-3F52-450B-9F74-4A04A1ABBF29}">
      <dgm:prSet/>
      <dgm:spPr/>
      <dgm:t>
        <a:bodyPr/>
        <a:lstStyle/>
        <a:p>
          <a:endParaRPr lang="en-US"/>
        </a:p>
      </dgm:t>
    </dgm:pt>
    <dgm:pt modelId="{0A8740AD-262F-4457-A1F4-5F2C12412E23}">
      <dgm:prSet custT="1"/>
      <dgm:spPr/>
      <dgm:t>
        <a:bodyPr/>
        <a:lstStyle/>
        <a:p>
          <a:pPr marL="292100" indent="-114300">
            <a:buFont typeface="Arial" panose="020B0604020202020204" pitchFamily="34" charset="0"/>
            <a:buNone/>
          </a:pPr>
          <a:r>
            <a:rPr lang="en-US" sz="1400" b="0" dirty="0"/>
            <a:t>- They must </a:t>
          </a:r>
          <a:r>
            <a:rPr lang="en-US" sz="1400" b="0" u="sng" dirty="0"/>
            <a:t>NOT</a:t>
          </a:r>
          <a:r>
            <a:rPr lang="en-US" sz="1400" b="0" dirty="0"/>
            <a:t> be administered the grade level mathematics or science EOG if taking a  mathematics or science EOC. </a:t>
          </a:r>
        </a:p>
      </dgm:t>
    </dgm:pt>
    <dgm:pt modelId="{F411B90D-3FDF-496F-AC93-60A3537CAC50}" type="parTrans" cxnId="{84882182-832D-4E9A-A83B-E7D015A8906E}">
      <dgm:prSet/>
      <dgm:spPr/>
      <dgm:t>
        <a:bodyPr/>
        <a:lstStyle/>
        <a:p>
          <a:endParaRPr lang="en-US"/>
        </a:p>
      </dgm:t>
    </dgm:pt>
    <dgm:pt modelId="{3A4CBB97-FAF5-4E78-9B10-8D271E0092A2}" type="sibTrans" cxnId="{84882182-832D-4E9A-A83B-E7D015A8906E}">
      <dgm:prSet/>
      <dgm:spPr/>
      <dgm:t>
        <a:bodyPr/>
        <a:lstStyle/>
        <a:p>
          <a:endParaRPr lang="en-US"/>
        </a:p>
      </dgm:t>
    </dgm:pt>
    <dgm:pt modelId="{28201286-D2B0-4272-B370-87B7E2AD6A63}" type="pres">
      <dgm:prSet presAssocID="{6D52F6C1-75A4-40B2-8260-CB528243A8A2}" presName="linear" presStyleCnt="0">
        <dgm:presLayoutVars>
          <dgm:animLvl val="lvl"/>
          <dgm:resizeHandles val="exact"/>
        </dgm:presLayoutVars>
      </dgm:prSet>
      <dgm:spPr/>
    </dgm:pt>
    <dgm:pt modelId="{6CA72E42-51BD-4961-B3A3-D46BB2F0D3C2}" type="pres">
      <dgm:prSet presAssocID="{7E207BF8-66B4-4C4F-8B82-5C80D922A01F}" presName="parentText" presStyleLbl="node1" presStyleIdx="0" presStyleCnt="3">
        <dgm:presLayoutVars>
          <dgm:chMax val="0"/>
          <dgm:bulletEnabled val="1"/>
        </dgm:presLayoutVars>
      </dgm:prSet>
      <dgm:spPr/>
    </dgm:pt>
    <dgm:pt modelId="{BCCBB92B-F160-43B9-8D56-F7F978BCDE3D}" type="pres">
      <dgm:prSet presAssocID="{7E207BF8-66B4-4C4F-8B82-5C80D922A01F}" presName="childText" presStyleLbl="revTx" presStyleIdx="0" presStyleCnt="3">
        <dgm:presLayoutVars>
          <dgm:bulletEnabled val="1"/>
        </dgm:presLayoutVars>
      </dgm:prSet>
      <dgm:spPr/>
    </dgm:pt>
    <dgm:pt modelId="{1805F9B1-CB4E-416F-96FA-12CB0611E280}" type="pres">
      <dgm:prSet presAssocID="{9C5311A3-9EE0-4D15-83B2-E742C54A9AF1}" presName="parentText" presStyleLbl="node1" presStyleIdx="1" presStyleCnt="3">
        <dgm:presLayoutVars>
          <dgm:chMax val="0"/>
          <dgm:bulletEnabled val="1"/>
        </dgm:presLayoutVars>
      </dgm:prSet>
      <dgm:spPr/>
    </dgm:pt>
    <dgm:pt modelId="{2A50D099-4F03-419A-B424-4137A3CD646D}" type="pres">
      <dgm:prSet presAssocID="{9C5311A3-9EE0-4D15-83B2-E742C54A9AF1}" presName="childText" presStyleLbl="revTx" presStyleIdx="1" presStyleCnt="3">
        <dgm:presLayoutVars>
          <dgm:bulletEnabled val="1"/>
        </dgm:presLayoutVars>
      </dgm:prSet>
      <dgm:spPr/>
    </dgm:pt>
    <dgm:pt modelId="{52ADD8F8-1DE7-4035-BE32-081C7D1C80F0}" type="pres">
      <dgm:prSet presAssocID="{60D138FA-5365-419E-8A91-888B0BC16103}" presName="parentText" presStyleLbl="node1" presStyleIdx="2" presStyleCnt="3">
        <dgm:presLayoutVars>
          <dgm:chMax val="0"/>
          <dgm:bulletEnabled val="1"/>
        </dgm:presLayoutVars>
      </dgm:prSet>
      <dgm:spPr/>
    </dgm:pt>
    <dgm:pt modelId="{7AFCCB45-7BEF-4135-A57A-06D9C464F72E}" type="pres">
      <dgm:prSet presAssocID="{60D138FA-5365-419E-8A91-888B0BC16103}" presName="childText" presStyleLbl="revTx" presStyleIdx="2" presStyleCnt="3">
        <dgm:presLayoutVars>
          <dgm:bulletEnabled val="1"/>
        </dgm:presLayoutVars>
      </dgm:prSet>
      <dgm:spPr/>
    </dgm:pt>
  </dgm:ptLst>
  <dgm:cxnLst>
    <dgm:cxn modelId="{C2D125AF-C003-4E95-8FC3-361898EC497C}" srcId="{60D138FA-5365-419E-8A91-888B0BC16103}" destId="{B5EE342B-2A75-4F73-85AA-225FB615A128}" srcOrd="2" destOrd="0" parTransId="{2E5234AE-417A-4A86-B2A7-4E87FFE59082}" sibTransId="{55B79AC1-6B0E-4D20-9F35-F852A257D453}"/>
    <dgm:cxn modelId="{DF3B6296-FB83-4527-9611-F750AFAD30CD}" srcId="{9C5311A3-9EE0-4D15-83B2-E742C54A9AF1}" destId="{2A1227CD-6D12-4F11-A07F-700C9563013F}" srcOrd="0" destOrd="0" parTransId="{A7248B33-5350-42A6-A05A-D7504F8147C1}" sibTransId="{D8E70ABF-7723-483F-83AA-C6461BAAA98C}"/>
    <dgm:cxn modelId="{84882182-832D-4E9A-A83B-E7D015A8906E}" srcId="{7E207BF8-66B4-4C4F-8B82-5C80D922A01F}" destId="{0A8740AD-262F-4457-A1F4-5F2C12412E23}" srcOrd="2" destOrd="0" parTransId="{F411B90D-3FDF-496F-AC93-60A3537CAC50}" sibTransId="{3A4CBB97-FAF5-4E78-9B10-8D271E0092A2}"/>
    <dgm:cxn modelId="{E416EA43-F600-41F0-BF40-5530078567CD}" type="presOf" srcId="{01EB1F1A-81B2-42DB-9F8E-4A36C757B5E2}" destId="{BCCBB92B-F160-43B9-8D56-F7F978BCDE3D}" srcOrd="0" destOrd="0" presId="urn:microsoft.com/office/officeart/2005/8/layout/vList2"/>
    <dgm:cxn modelId="{C6B3C793-8147-444F-9F6B-2E0800D1123C}" srcId="{7E207BF8-66B4-4C4F-8B82-5C80D922A01F}" destId="{01EB1F1A-81B2-42DB-9F8E-4A36C757B5E2}" srcOrd="0" destOrd="0" parTransId="{724AFA07-E2F5-4291-90C0-2F367A52106D}" sibTransId="{992A388F-FB36-4A1D-97C0-4C096686AB87}"/>
    <dgm:cxn modelId="{60ECC301-36AC-415F-BBF1-B6BA034F7CE6}" type="presOf" srcId="{7E207BF8-66B4-4C4F-8B82-5C80D922A01F}" destId="{6CA72E42-51BD-4961-B3A3-D46BB2F0D3C2}" srcOrd="0" destOrd="0" presId="urn:microsoft.com/office/officeart/2005/8/layout/vList2"/>
    <dgm:cxn modelId="{66042F9F-B80F-40D9-80FF-AAF8A7CF895D}" type="presOf" srcId="{27FC2A3B-D2F7-4132-AAF3-754E5704D9B9}" destId="{BCCBB92B-F160-43B9-8D56-F7F978BCDE3D}" srcOrd="0" destOrd="3" presId="urn:microsoft.com/office/officeart/2005/8/layout/vList2"/>
    <dgm:cxn modelId="{6DDBB411-9104-4CAC-83C9-0D8A81040514}" type="presOf" srcId="{0A8740AD-262F-4457-A1F4-5F2C12412E23}" destId="{BCCBB92B-F160-43B9-8D56-F7F978BCDE3D}" srcOrd="0" destOrd="2" presId="urn:microsoft.com/office/officeart/2005/8/layout/vList2"/>
    <dgm:cxn modelId="{6D2E774C-F274-438F-A504-6032AA6981B5}" type="presOf" srcId="{B5EE342B-2A75-4F73-85AA-225FB615A128}" destId="{7AFCCB45-7BEF-4135-A57A-06D9C464F72E}" srcOrd="0" destOrd="2" presId="urn:microsoft.com/office/officeart/2005/8/layout/vList2"/>
    <dgm:cxn modelId="{21447E23-16F8-40BC-8899-9BDA59F09E39}" type="presOf" srcId="{C90CB95C-BC40-40EF-94E1-A7503696F27F}" destId="{7AFCCB45-7BEF-4135-A57A-06D9C464F72E}" srcOrd="0" destOrd="0" presId="urn:microsoft.com/office/officeart/2005/8/layout/vList2"/>
    <dgm:cxn modelId="{44472A77-884F-45C9-B4F1-F6C243D7C93E}" type="presOf" srcId="{9C5311A3-9EE0-4D15-83B2-E742C54A9AF1}" destId="{1805F9B1-CB4E-416F-96FA-12CB0611E280}" srcOrd="0" destOrd="0" presId="urn:microsoft.com/office/officeart/2005/8/layout/vList2"/>
    <dgm:cxn modelId="{53D40383-3F52-450B-9F74-4A04A1ABBF29}" srcId="{7E207BF8-66B4-4C4F-8B82-5C80D922A01F}" destId="{27FC2A3B-D2F7-4132-AAF3-754E5704D9B9}" srcOrd="3" destOrd="0" parTransId="{A86DE013-DD9F-4ED3-BB99-8333482DD9F7}" sibTransId="{825E25A2-6A6B-456F-9A64-0CC8A82C638A}"/>
    <dgm:cxn modelId="{E1111BFC-D9F3-4ADF-9759-D1418E6A71BD}" srcId="{6D52F6C1-75A4-40B2-8260-CB528243A8A2}" destId="{7E207BF8-66B4-4C4F-8B82-5C80D922A01F}" srcOrd="0" destOrd="0" parTransId="{847399FE-EB2C-446A-8BBA-A5A9A4EE7F12}" sibTransId="{96D4E010-795E-414E-BEA8-8DAE5F74F9A3}"/>
    <dgm:cxn modelId="{40329942-2802-46B3-8ED1-F4B951C8D1F1}" type="presOf" srcId="{2A1227CD-6D12-4F11-A07F-700C9563013F}" destId="{2A50D099-4F03-419A-B424-4137A3CD646D}" srcOrd="0" destOrd="0" presId="urn:microsoft.com/office/officeart/2005/8/layout/vList2"/>
    <dgm:cxn modelId="{00561BF1-57B0-4D4C-A31B-B1D1DB795BD2}" type="presOf" srcId="{10E71DC9-0570-413D-A9C3-2F78270FA404}" destId="{BCCBB92B-F160-43B9-8D56-F7F978BCDE3D}" srcOrd="0" destOrd="1" presId="urn:microsoft.com/office/officeart/2005/8/layout/vList2"/>
    <dgm:cxn modelId="{ED235D58-5B59-4000-8842-F83C868AA925}" srcId="{60D138FA-5365-419E-8A91-888B0BC16103}" destId="{C90CB95C-BC40-40EF-94E1-A7503696F27F}" srcOrd="0" destOrd="0" parTransId="{9AEA6538-4CDB-4F7F-BEEF-FDDA5B101B43}" sibTransId="{D4B09B33-EE00-450B-89B2-83C91506E49F}"/>
    <dgm:cxn modelId="{10F97178-6C5E-42C0-9C75-5F522CFE4224}" type="presOf" srcId="{528CE2E0-7F7C-410E-9B2D-E180341FEF7C}" destId="{7AFCCB45-7BEF-4135-A57A-06D9C464F72E}" srcOrd="0" destOrd="1" presId="urn:microsoft.com/office/officeart/2005/8/layout/vList2"/>
    <dgm:cxn modelId="{5A94DAE4-E398-49C3-AAA2-9BCFAE7B0BAA}" type="presOf" srcId="{E382FD24-B94D-40F6-9076-5D3774C08F94}" destId="{2A50D099-4F03-419A-B424-4137A3CD646D}" srcOrd="0" destOrd="1" presId="urn:microsoft.com/office/officeart/2005/8/layout/vList2"/>
    <dgm:cxn modelId="{B4A81ECB-3E9C-432D-A6D1-F61810A3FC37}" srcId="{6D52F6C1-75A4-40B2-8260-CB528243A8A2}" destId="{60D138FA-5365-419E-8A91-888B0BC16103}" srcOrd="2" destOrd="0" parTransId="{BBFB1C2B-4881-4F00-A59F-EB07F81F7236}" sibTransId="{DB7FBA58-FCD9-4D67-9F71-328F395EE67D}"/>
    <dgm:cxn modelId="{A9845CA4-7BCA-49D3-A80D-F7894AF4CEA4}" srcId="{60D138FA-5365-419E-8A91-888B0BC16103}" destId="{528CE2E0-7F7C-410E-9B2D-E180341FEF7C}" srcOrd="1" destOrd="0" parTransId="{E582DB27-1EFC-4927-AEA8-808037C75E38}" sibTransId="{2036128C-F372-440B-9536-7F3908A30A8A}"/>
    <dgm:cxn modelId="{63D2838F-AE97-428F-BE35-CD1C4BA11D75}" srcId="{6D52F6C1-75A4-40B2-8260-CB528243A8A2}" destId="{9C5311A3-9EE0-4D15-83B2-E742C54A9AF1}" srcOrd="1" destOrd="0" parTransId="{9D8D8AD4-31BE-40DF-99C2-9BFFB4550D5E}" sibTransId="{6144512F-62AC-4014-A0C7-CCA05DE97BD4}"/>
    <dgm:cxn modelId="{A0432443-1C14-49A3-9D94-8531F9000A1C}" type="presOf" srcId="{60D138FA-5365-419E-8A91-888B0BC16103}" destId="{52ADD8F8-1DE7-4035-BE32-081C7D1C80F0}" srcOrd="0" destOrd="0" presId="urn:microsoft.com/office/officeart/2005/8/layout/vList2"/>
    <dgm:cxn modelId="{3BA1F3BE-1DE7-40EE-ADCD-633930CDCAD5}" srcId="{9C5311A3-9EE0-4D15-83B2-E742C54A9AF1}" destId="{E382FD24-B94D-40F6-9076-5D3774C08F94}" srcOrd="1" destOrd="0" parTransId="{B23A9263-6866-4DDD-B328-95D21B132709}" sibTransId="{1ABC64D6-43B9-47DE-9037-742727A64010}"/>
    <dgm:cxn modelId="{14D86503-2CF6-4617-837D-298A3F136D0A}" srcId="{7E207BF8-66B4-4C4F-8B82-5C80D922A01F}" destId="{10E71DC9-0570-413D-A9C3-2F78270FA404}" srcOrd="1" destOrd="0" parTransId="{95DECAEE-E25E-4BF3-A333-B9A61271B390}" sibTransId="{855504AD-11FC-407D-8FC9-3D31888A6F71}"/>
    <dgm:cxn modelId="{DD8AECCE-7207-4335-A5DD-82515CD4EA88}" type="presOf" srcId="{6D52F6C1-75A4-40B2-8260-CB528243A8A2}" destId="{28201286-D2B0-4272-B370-87B7E2AD6A63}" srcOrd="0" destOrd="0" presId="urn:microsoft.com/office/officeart/2005/8/layout/vList2"/>
    <dgm:cxn modelId="{2EE7F9BE-9E72-4812-8B8F-0839EB6035F1}" type="presParOf" srcId="{28201286-D2B0-4272-B370-87B7E2AD6A63}" destId="{6CA72E42-51BD-4961-B3A3-D46BB2F0D3C2}" srcOrd="0" destOrd="0" presId="urn:microsoft.com/office/officeart/2005/8/layout/vList2"/>
    <dgm:cxn modelId="{BE38EA56-2832-4AA5-B64C-886D6F644942}" type="presParOf" srcId="{28201286-D2B0-4272-B370-87B7E2AD6A63}" destId="{BCCBB92B-F160-43B9-8D56-F7F978BCDE3D}" srcOrd="1" destOrd="0" presId="urn:microsoft.com/office/officeart/2005/8/layout/vList2"/>
    <dgm:cxn modelId="{A6349625-5220-4F0E-B5B2-F92E67A5003C}" type="presParOf" srcId="{28201286-D2B0-4272-B370-87B7E2AD6A63}" destId="{1805F9B1-CB4E-416F-96FA-12CB0611E280}" srcOrd="2" destOrd="0" presId="urn:microsoft.com/office/officeart/2005/8/layout/vList2"/>
    <dgm:cxn modelId="{4F8FC37B-5773-41AE-837B-6C1C76AA8BBD}" type="presParOf" srcId="{28201286-D2B0-4272-B370-87B7E2AD6A63}" destId="{2A50D099-4F03-419A-B424-4137A3CD646D}" srcOrd="3" destOrd="0" presId="urn:microsoft.com/office/officeart/2005/8/layout/vList2"/>
    <dgm:cxn modelId="{AFE424D7-EF68-46EF-AC2A-5B7ECE7117B3}" type="presParOf" srcId="{28201286-D2B0-4272-B370-87B7E2AD6A63}" destId="{52ADD8F8-1DE7-4035-BE32-081C7D1C80F0}" srcOrd="4" destOrd="0" presId="urn:microsoft.com/office/officeart/2005/8/layout/vList2"/>
    <dgm:cxn modelId="{B0691663-7CB4-4AAD-8D09-76B0A4219211}" type="presParOf" srcId="{28201286-D2B0-4272-B370-87B7E2AD6A63}" destId="{7AFCCB45-7BEF-4135-A57A-06D9C464F72E}" srcOrd="5" destOrd="0" presId="urn:microsoft.com/office/officeart/2005/8/layout/vList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52F6C1-75A4-40B2-8260-CB528243A8A2}"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7E207BF8-66B4-4C4F-8B82-5C80D922A01F}">
      <dgm:prSet phldrT="[Text]" custT="1"/>
      <dgm:spPr/>
      <dgm:t>
        <a:bodyPr/>
        <a:lstStyle/>
        <a:p>
          <a:r>
            <a:rPr lang="en-US" sz="1700" dirty="0"/>
            <a:t>Enrolled in EOC Course(s) – Spring and Summer</a:t>
          </a:r>
        </a:p>
      </dgm:t>
    </dgm:pt>
    <dgm:pt modelId="{847399FE-EB2C-446A-8BBA-A5A9A4EE7F12}" type="parTrans" cxnId="{E1111BFC-D9F3-4ADF-9759-D1418E6A71BD}">
      <dgm:prSet/>
      <dgm:spPr/>
      <dgm:t>
        <a:bodyPr/>
        <a:lstStyle/>
        <a:p>
          <a:endParaRPr lang="en-US"/>
        </a:p>
      </dgm:t>
    </dgm:pt>
    <dgm:pt modelId="{96D4E010-795E-414E-BEA8-8DAE5F74F9A3}" type="sibTrans" cxnId="{E1111BFC-D9F3-4ADF-9759-D1418E6A71BD}">
      <dgm:prSet/>
      <dgm:spPr/>
      <dgm:t>
        <a:bodyPr/>
        <a:lstStyle/>
        <a:p>
          <a:endParaRPr lang="en-US"/>
        </a:p>
      </dgm:t>
    </dgm:pt>
    <dgm:pt modelId="{9C5311A3-9EE0-4D15-83B2-E742C54A9AF1}">
      <dgm:prSet phldrT="[Text]" custT="1"/>
      <dgm:spPr/>
      <dgm:t>
        <a:bodyPr/>
        <a:lstStyle/>
        <a:p>
          <a:r>
            <a:rPr lang="en-US" sz="1700" dirty="0"/>
            <a:t>Enrolled in specified courses/programs – Spring and possibly Summer </a:t>
          </a:r>
        </a:p>
      </dgm:t>
    </dgm:pt>
    <dgm:pt modelId="{9D8D8AD4-31BE-40DF-99C2-9BFFB4550D5E}" type="parTrans" cxnId="{63D2838F-AE97-428F-BE35-CD1C4BA11D75}">
      <dgm:prSet/>
      <dgm:spPr/>
      <dgm:t>
        <a:bodyPr/>
        <a:lstStyle/>
        <a:p>
          <a:endParaRPr lang="en-US"/>
        </a:p>
      </dgm:t>
    </dgm:pt>
    <dgm:pt modelId="{6144512F-62AC-4014-A0C7-CCA05DE97BD4}" type="sibTrans" cxnId="{63D2838F-AE97-428F-BE35-CD1C4BA11D75}">
      <dgm:prSet/>
      <dgm:spPr/>
      <dgm:t>
        <a:bodyPr/>
        <a:lstStyle/>
        <a:p>
          <a:endParaRPr lang="en-US"/>
        </a:p>
      </dgm:t>
    </dgm:pt>
    <dgm:pt modelId="{60D138FA-5365-419E-8A91-888B0BC16103}">
      <dgm:prSet phldrT="[Text]" custT="1"/>
      <dgm:spPr/>
      <dgm:t>
        <a:bodyPr/>
        <a:lstStyle/>
        <a:p>
          <a:r>
            <a:rPr lang="en-US" sz="1700" dirty="0"/>
            <a:t>Validation of Credit – Spring and Summer</a:t>
          </a:r>
        </a:p>
      </dgm:t>
    </dgm:pt>
    <dgm:pt modelId="{BBFB1C2B-4881-4F00-A59F-EB07F81F7236}" type="parTrans" cxnId="{B4A81ECB-3E9C-432D-A6D1-F61810A3FC37}">
      <dgm:prSet/>
      <dgm:spPr/>
      <dgm:t>
        <a:bodyPr/>
        <a:lstStyle/>
        <a:p>
          <a:endParaRPr lang="en-US"/>
        </a:p>
      </dgm:t>
    </dgm:pt>
    <dgm:pt modelId="{DB7FBA58-FCD9-4D67-9F71-328F395EE67D}" type="sibTrans" cxnId="{B4A81ECB-3E9C-432D-A6D1-F61810A3FC37}">
      <dgm:prSet/>
      <dgm:spPr/>
      <dgm:t>
        <a:bodyPr/>
        <a:lstStyle/>
        <a:p>
          <a:endParaRPr lang="en-US"/>
        </a:p>
      </dgm:t>
    </dgm:pt>
    <dgm:pt modelId="{01EB1F1A-81B2-42DB-9F8E-4A36C757B5E2}">
      <dgm:prSet/>
      <dgm:spPr/>
      <dgm:t>
        <a:bodyPr/>
        <a:lstStyle/>
        <a:p>
          <a:r>
            <a:rPr lang="en-US" dirty="0"/>
            <a:t>Counts as 20% of grade. </a:t>
          </a:r>
        </a:p>
      </dgm:t>
    </dgm:pt>
    <dgm:pt modelId="{724AFA07-E2F5-4291-90C0-2F367A52106D}" type="parTrans" cxnId="{C6B3C793-8147-444F-9F6B-2E0800D1123C}">
      <dgm:prSet/>
      <dgm:spPr/>
      <dgm:t>
        <a:bodyPr/>
        <a:lstStyle/>
        <a:p>
          <a:endParaRPr lang="en-US"/>
        </a:p>
      </dgm:t>
    </dgm:pt>
    <dgm:pt modelId="{992A388F-FB36-4A1D-97C0-4C096686AB87}" type="sibTrans" cxnId="{C6B3C793-8147-444F-9F6B-2E0800D1123C}">
      <dgm:prSet/>
      <dgm:spPr/>
      <dgm:t>
        <a:bodyPr/>
        <a:lstStyle/>
        <a:p>
          <a:endParaRPr lang="en-US"/>
        </a:p>
      </dgm:t>
    </dgm:pt>
    <dgm:pt modelId="{2A1227CD-6D12-4F11-A07F-700C9563013F}">
      <dgm:prSet/>
      <dgm:spPr/>
      <dgm:t>
        <a:bodyPr/>
        <a:lstStyle/>
        <a:p>
          <a:r>
            <a:rPr lang="en-US" sz="1300"/>
            <a:t>AP/IB Course enrollees in EOC associated courses</a:t>
          </a:r>
        </a:p>
      </dgm:t>
    </dgm:pt>
    <dgm:pt modelId="{A7248B33-5350-42A6-A05A-D7504F8147C1}" type="parTrans" cxnId="{DF3B6296-FB83-4527-9611-F750AFAD30CD}">
      <dgm:prSet/>
      <dgm:spPr/>
      <dgm:t>
        <a:bodyPr/>
        <a:lstStyle/>
        <a:p>
          <a:endParaRPr lang="en-US"/>
        </a:p>
      </dgm:t>
    </dgm:pt>
    <dgm:pt modelId="{D8E70ABF-7723-483F-83AA-C6461BAAA98C}" type="sibTrans" cxnId="{DF3B6296-FB83-4527-9611-F750AFAD30CD}">
      <dgm:prSet/>
      <dgm:spPr/>
      <dgm:t>
        <a:bodyPr/>
        <a:lstStyle/>
        <a:p>
          <a:endParaRPr lang="en-US"/>
        </a:p>
      </dgm:t>
    </dgm:pt>
    <dgm:pt modelId="{212A32BE-4098-41B9-93BC-A8B3BAD5E278}">
      <dgm:prSet custT="1"/>
      <dgm:spPr/>
      <dgm:t>
        <a:bodyPr/>
        <a:lstStyle/>
        <a:p>
          <a:r>
            <a:rPr lang="en-US" sz="1300"/>
            <a:t>GAVS </a:t>
          </a:r>
          <a:r>
            <a:rPr lang="en-US" sz="1800">
              <a:solidFill>
                <a:srgbClr val="FF0000"/>
              </a:solidFill>
            </a:rPr>
            <a:t>**</a:t>
          </a:r>
        </a:p>
      </dgm:t>
    </dgm:pt>
    <dgm:pt modelId="{753107DF-3B6B-4E52-B71B-4EEF8F00920B}" type="parTrans" cxnId="{4D359531-4250-4CC7-88D8-57AC01E733AA}">
      <dgm:prSet/>
      <dgm:spPr/>
      <dgm:t>
        <a:bodyPr/>
        <a:lstStyle/>
        <a:p>
          <a:endParaRPr lang="en-US"/>
        </a:p>
      </dgm:t>
    </dgm:pt>
    <dgm:pt modelId="{E37C4B66-8CE7-47DA-AEB9-D15B0A975A61}" type="sibTrans" cxnId="{4D359531-4250-4CC7-88D8-57AC01E733AA}">
      <dgm:prSet/>
      <dgm:spPr/>
      <dgm:t>
        <a:bodyPr/>
        <a:lstStyle/>
        <a:p>
          <a:endParaRPr lang="en-US"/>
        </a:p>
      </dgm:t>
    </dgm:pt>
    <dgm:pt modelId="{C01809C6-922E-4111-98D4-BF6B38A74BA0}">
      <dgm:prSet/>
      <dgm:spPr/>
      <dgm:t>
        <a:bodyPr/>
        <a:lstStyle/>
        <a:p>
          <a:r>
            <a:rPr lang="en-US" sz="1300"/>
            <a:t>Credit Recovery</a:t>
          </a:r>
        </a:p>
      </dgm:t>
    </dgm:pt>
    <dgm:pt modelId="{8235B8E1-CCF2-4DAF-9CE0-30BCFB69599B}" type="parTrans" cxnId="{C5D41665-02BD-4DC7-A179-0CF3B62D0F42}">
      <dgm:prSet/>
      <dgm:spPr/>
      <dgm:t>
        <a:bodyPr/>
        <a:lstStyle/>
        <a:p>
          <a:endParaRPr lang="en-US"/>
        </a:p>
      </dgm:t>
    </dgm:pt>
    <dgm:pt modelId="{6210BA25-1E5C-4AB5-984D-1351F7A0149D}" type="sibTrans" cxnId="{C5D41665-02BD-4DC7-A179-0CF3B62D0F42}">
      <dgm:prSet/>
      <dgm:spPr/>
      <dgm:t>
        <a:bodyPr/>
        <a:lstStyle/>
        <a:p>
          <a:endParaRPr lang="en-US"/>
        </a:p>
      </dgm:t>
    </dgm:pt>
    <dgm:pt modelId="{C90CB95C-BC40-40EF-94E1-A7503696F27F}">
      <dgm:prSet/>
      <dgm:spPr/>
      <dgm:t>
        <a:bodyPr/>
        <a:lstStyle/>
        <a:p>
          <a:r>
            <a:rPr lang="en-US" dirty="0"/>
            <a:t>Transfer students from home school, non-accredited entities</a:t>
          </a:r>
        </a:p>
      </dgm:t>
    </dgm:pt>
    <dgm:pt modelId="{9AEA6538-4CDB-4F7F-BEEF-FDDA5B101B43}" type="parTrans" cxnId="{ED235D58-5B59-4000-8842-F83C868AA925}">
      <dgm:prSet/>
      <dgm:spPr/>
      <dgm:t>
        <a:bodyPr/>
        <a:lstStyle/>
        <a:p>
          <a:endParaRPr lang="en-US"/>
        </a:p>
      </dgm:t>
    </dgm:pt>
    <dgm:pt modelId="{D4B09B33-EE00-450B-89B2-83C91506E49F}" type="sibTrans" cxnId="{ED235D58-5B59-4000-8842-F83C868AA925}">
      <dgm:prSet/>
      <dgm:spPr/>
      <dgm:t>
        <a:bodyPr/>
        <a:lstStyle/>
        <a:p>
          <a:endParaRPr lang="en-US"/>
        </a:p>
      </dgm:t>
    </dgm:pt>
    <dgm:pt modelId="{55D56600-9258-499B-9B1C-EFA3E52AAD7F}">
      <dgm:prSet/>
      <dgm:spPr/>
      <dgm:t>
        <a:bodyPr/>
        <a:lstStyle/>
        <a:p>
          <a:r>
            <a:rPr lang="en-US" dirty="0"/>
            <a:t>Includes: Students with Disabilities (SWD) and English Learners (EL)</a:t>
          </a:r>
        </a:p>
      </dgm:t>
    </dgm:pt>
    <dgm:pt modelId="{EF25195A-C5DC-41C9-A483-ECA13670B4B4}" type="parTrans" cxnId="{29F6A7E5-41AD-4AE1-9D1F-86E3F67371C9}">
      <dgm:prSet/>
      <dgm:spPr/>
      <dgm:t>
        <a:bodyPr/>
        <a:lstStyle/>
        <a:p>
          <a:endParaRPr lang="en-US"/>
        </a:p>
      </dgm:t>
    </dgm:pt>
    <dgm:pt modelId="{651DFC1C-BA2E-453A-B469-8EDE3A36CEE1}" type="sibTrans" cxnId="{29F6A7E5-41AD-4AE1-9D1F-86E3F67371C9}">
      <dgm:prSet/>
      <dgm:spPr/>
      <dgm:t>
        <a:bodyPr/>
        <a:lstStyle/>
        <a:p>
          <a:endParaRPr lang="en-US"/>
        </a:p>
      </dgm:t>
    </dgm:pt>
    <dgm:pt modelId="{DBCBB84D-5CD8-42FB-BE5B-76A057FF919B}">
      <dgm:prSet/>
      <dgm:spPr/>
      <dgm:t>
        <a:bodyPr/>
        <a:lstStyle/>
        <a:p>
          <a:r>
            <a:rPr lang="en-US" dirty="0"/>
            <a:t>No First Year in US School deferrals for EL students on EOCs</a:t>
          </a:r>
        </a:p>
      </dgm:t>
    </dgm:pt>
    <dgm:pt modelId="{1F45DDAF-9964-4FAC-8019-7242A3777C89}" type="parTrans" cxnId="{0292AABD-E768-4E0E-A0E9-054561862238}">
      <dgm:prSet/>
      <dgm:spPr/>
      <dgm:t>
        <a:bodyPr/>
        <a:lstStyle/>
        <a:p>
          <a:endParaRPr lang="en-US"/>
        </a:p>
      </dgm:t>
    </dgm:pt>
    <dgm:pt modelId="{9132CDD5-67DA-4874-B796-4D9BDD5BAB3A}" type="sibTrans" cxnId="{0292AABD-E768-4E0E-A0E9-054561862238}">
      <dgm:prSet/>
      <dgm:spPr/>
      <dgm:t>
        <a:bodyPr/>
        <a:lstStyle/>
        <a:p>
          <a:endParaRPr lang="en-US"/>
        </a:p>
      </dgm:t>
    </dgm:pt>
    <dgm:pt modelId="{528CE2E0-7F7C-410E-9B2D-E180341FEF7C}">
      <dgm:prSet/>
      <dgm:spPr/>
      <dgm:t>
        <a:bodyPr/>
        <a:lstStyle/>
        <a:p>
          <a:r>
            <a:rPr lang="en-US" dirty="0"/>
            <a:t>Students simultaneously enrolled in a GA public school and a private school or non-traditional entity</a:t>
          </a:r>
        </a:p>
      </dgm:t>
    </dgm:pt>
    <dgm:pt modelId="{E582DB27-1EFC-4927-AEA8-808037C75E38}" type="parTrans" cxnId="{A9845CA4-7BCA-49D3-A80D-F7894AF4CEA4}">
      <dgm:prSet/>
      <dgm:spPr/>
      <dgm:t>
        <a:bodyPr/>
        <a:lstStyle/>
        <a:p>
          <a:endParaRPr lang="en-US"/>
        </a:p>
      </dgm:t>
    </dgm:pt>
    <dgm:pt modelId="{2036128C-F372-440B-9536-7F3908A30A8A}" type="sibTrans" cxnId="{A9845CA4-7BCA-49D3-A80D-F7894AF4CEA4}">
      <dgm:prSet/>
      <dgm:spPr/>
      <dgm:t>
        <a:bodyPr/>
        <a:lstStyle/>
        <a:p>
          <a:endParaRPr lang="en-US"/>
        </a:p>
      </dgm:t>
    </dgm:pt>
    <dgm:pt modelId="{25C02BA1-FFEF-416B-9022-0CF1BB758BD8}">
      <dgm:prSet/>
      <dgm:spPr/>
      <dgm:t>
        <a:bodyPr/>
        <a:lstStyle/>
        <a:p>
          <a:r>
            <a:rPr lang="en-US" sz="1300" dirty="0"/>
            <a:t>Move on When Ready/Dual Enrollment students</a:t>
          </a:r>
        </a:p>
      </dgm:t>
    </dgm:pt>
    <dgm:pt modelId="{9A8965DD-1063-44EE-BFCB-1B6D595B95F4}" type="parTrans" cxnId="{13C54CB6-880C-40E9-B90F-3EB0C2C9B3F6}">
      <dgm:prSet/>
      <dgm:spPr/>
      <dgm:t>
        <a:bodyPr/>
        <a:lstStyle/>
        <a:p>
          <a:endParaRPr lang="en-US"/>
        </a:p>
      </dgm:t>
    </dgm:pt>
    <dgm:pt modelId="{AF0D4AEE-7D35-48E1-86D6-48E960329DDD}" type="sibTrans" cxnId="{13C54CB6-880C-40E9-B90F-3EB0C2C9B3F6}">
      <dgm:prSet/>
      <dgm:spPr/>
      <dgm:t>
        <a:bodyPr/>
        <a:lstStyle/>
        <a:p>
          <a:endParaRPr lang="en-US"/>
        </a:p>
      </dgm:t>
    </dgm:pt>
    <dgm:pt modelId="{9534EDDF-B883-4434-81E1-32C8B0139700}" type="pres">
      <dgm:prSet presAssocID="{6D52F6C1-75A4-40B2-8260-CB528243A8A2}" presName="linear" presStyleCnt="0">
        <dgm:presLayoutVars>
          <dgm:dir/>
          <dgm:animLvl val="lvl"/>
          <dgm:resizeHandles val="exact"/>
        </dgm:presLayoutVars>
      </dgm:prSet>
      <dgm:spPr/>
    </dgm:pt>
    <dgm:pt modelId="{46E61B38-EF22-4C7F-B2B3-A733CD78F9EF}" type="pres">
      <dgm:prSet presAssocID="{7E207BF8-66B4-4C4F-8B82-5C80D922A01F}" presName="parentLin" presStyleCnt="0"/>
      <dgm:spPr/>
    </dgm:pt>
    <dgm:pt modelId="{C0F5BB95-8A96-47E6-92B3-B0414040A323}" type="pres">
      <dgm:prSet presAssocID="{7E207BF8-66B4-4C4F-8B82-5C80D922A01F}" presName="parentLeftMargin" presStyleLbl="node1" presStyleIdx="0" presStyleCnt="3"/>
      <dgm:spPr/>
    </dgm:pt>
    <dgm:pt modelId="{170D00D1-F498-4DD8-842C-62A8B46A5623}" type="pres">
      <dgm:prSet presAssocID="{7E207BF8-66B4-4C4F-8B82-5C80D922A01F}" presName="parentText" presStyleLbl="node1" presStyleIdx="0" presStyleCnt="3" custScaleX="142857" custScaleY="154644" custLinFactNeighborX="-100000" custLinFactNeighborY="-7565">
        <dgm:presLayoutVars>
          <dgm:chMax val="0"/>
          <dgm:bulletEnabled val="1"/>
        </dgm:presLayoutVars>
      </dgm:prSet>
      <dgm:spPr/>
    </dgm:pt>
    <dgm:pt modelId="{BBAF05F8-D723-4321-B854-949928FAF740}" type="pres">
      <dgm:prSet presAssocID="{7E207BF8-66B4-4C4F-8B82-5C80D922A01F}" presName="negativeSpace" presStyleCnt="0"/>
      <dgm:spPr/>
    </dgm:pt>
    <dgm:pt modelId="{FE2AEBB5-DA9F-4D7F-B3C4-38338AE95776}" type="pres">
      <dgm:prSet presAssocID="{7E207BF8-66B4-4C4F-8B82-5C80D922A01F}" presName="childText" presStyleLbl="conFgAcc1" presStyleIdx="0" presStyleCnt="3">
        <dgm:presLayoutVars>
          <dgm:bulletEnabled val="1"/>
        </dgm:presLayoutVars>
      </dgm:prSet>
      <dgm:spPr/>
    </dgm:pt>
    <dgm:pt modelId="{20CF985A-BD39-4F69-8637-465439FEDA47}" type="pres">
      <dgm:prSet presAssocID="{96D4E010-795E-414E-BEA8-8DAE5F74F9A3}" presName="spaceBetweenRectangles" presStyleCnt="0"/>
      <dgm:spPr/>
    </dgm:pt>
    <dgm:pt modelId="{FC97755E-7C6D-49D3-A44F-902455BFB3F5}" type="pres">
      <dgm:prSet presAssocID="{9C5311A3-9EE0-4D15-83B2-E742C54A9AF1}" presName="parentLin" presStyleCnt="0"/>
      <dgm:spPr/>
    </dgm:pt>
    <dgm:pt modelId="{F4028585-3947-42D2-BEF2-5BA1368C789D}" type="pres">
      <dgm:prSet presAssocID="{9C5311A3-9EE0-4D15-83B2-E742C54A9AF1}" presName="parentLeftMargin" presStyleLbl="node1" presStyleIdx="0" presStyleCnt="3"/>
      <dgm:spPr/>
    </dgm:pt>
    <dgm:pt modelId="{D9F02E1E-0ACB-426E-B244-EA8311BC6987}" type="pres">
      <dgm:prSet presAssocID="{9C5311A3-9EE0-4D15-83B2-E742C54A9AF1}" presName="parentText" presStyleLbl="node1" presStyleIdx="1" presStyleCnt="3" custScaleX="142857" custScaleY="166062" custLinFactNeighborX="-100000" custLinFactNeighborY="-21377">
        <dgm:presLayoutVars>
          <dgm:chMax val="0"/>
          <dgm:bulletEnabled val="1"/>
        </dgm:presLayoutVars>
      </dgm:prSet>
      <dgm:spPr/>
    </dgm:pt>
    <dgm:pt modelId="{0A9D22F5-7103-491A-98A9-73F5D1195552}" type="pres">
      <dgm:prSet presAssocID="{9C5311A3-9EE0-4D15-83B2-E742C54A9AF1}" presName="negativeSpace" presStyleCnt="0"/>
      <dgm:spPr/>
    </dgm:pt>
    <dgm:pt modelId="{F0787717-AE05-4D77-A11B-9DAF2576428B}" type="pres">
      <dgm:prSet presAssocID="{9C5311A3-9EE0-4D15-83B2-E742C54A9AF1}" presName="childText" presStyleLbl="conFgAcc1" presStyleIdx="1" presStyleCnt="3">
        <dgm:presLayoutVars>
          <dgm:bulletEnabled val="1"/>
        </dgm:presLayoutVars>
      </dgm:prSet>
      <dgm:spPr/>
    </dgm:pt>
    <dgm:pt modelId="{2CE8EF97-F0BA-4CD4-81D8-53A46ABD4BDD}" type="pres">
      <dgm:prSet presAssocID="{6144512F-62AC-4014-A0C7-CCA05DE97BD4}" presName="spaceBetweenRectangles" presStyleCnt="0"/>
      <dgm:spPr/>
    </dgm:pt>
    <dgm:pt modelId="{8225826E-1C49-43D7-A8F6-498E282923B6}" type="pres">
      <dgm:prSet presAssocID="{60D138FA-5365-419E-8A91-888B0BC16103}" presName="parentLin" presStyleCnt="0"/>
      <dgm:spPr/>
    </dgm:pt>
    <dgm:pt modelId="{5E085767-2A6F-4D83-BBC5-8BA20C3E9481}" type="pres">
      <dgm:prSet presAssocID="{60D138FA-5365-419E-8A91-888B0BC16103}" presName="parentLeftMargin" presStyleLbl="node1" presStyleIdx="1" presStyleCnt="3"/>
      <dgm:spPr/>
    </dgm:pt>
    <dgm:pt modelId="{1DE8AF2B-19FB-4FAC-BFDC-50743FF1F894}" type="pres">
      <dgm:prSet presAssocID="{60D138FA-5365-419E-8A91-888B0BC16103}" presName="parentText" presStyleLbl="node1" presStyleIdx="2" presStyleCnt="3" custScaleX="142857" custScaleY="158759" custLinFactNeighborX="-100000" custLinFactNeighborY="-21876">
        <dgm:presLayoutVars>
          <dgm:chMax val="0"/>
          <dgm:bulletEnabled val="1"/>
        </dgm:presLayoutVars>
      </dgm:prSet>
      <dgm:spPr/>
    </dgm:pt>
    <dgm:pt modelId="{8D66773D-557F-42D6-B44E-22D1BB15B21D}" type="pres">
      <dgm:prSet presAssocID="{60D138FA-5365-419E-8A91-888B0BC16103}" presName="negativeSpace" presStyleCnt="0"/>
      <dgm:spPr/>
    </dgm:pt>
    <dgm:pt modelId="{E6AE2E5F-3466-45AF-A04D-00077F4AEA1E}" type="pres">
      <dgm:prSet presAssocID="{60D138FA-5365-419E-8A91-888B0BC16103}" presName="childText" presStyleLbl="conFgAcc1" presStyleIdx="2" presStyleCnt="3" custLinFactNeighborX="-672">
        <dgm:presLayoutVars>
          <dgm:bulletEnabled val="1"/>
        </dgm:presLayoutVars>
      </dgm:prSet>
      <dgm:spPr/>
    </dgm:pt>
  </dgm:ptLst>
  <dgm:cxnLst>
    <dgm:cxn modelId="{4D359531-4250-4CC7-88D8-57AC01E733AA}" srcId="{9C5311A3-9EE0-4D15-83B2-E742C54A9AF1}" destId="{212A32BE-4098-41B9-93BC-A8B3BAD5E278}" srcOrd="1" destOrd="0" parTransId="{753107DF-3B6B-4E52-B71B-4EEF8F00920B}" sibTransId="{E37C4B66-8CE7-47DA-AEB9-D15B0A975A61}"/>
    <dgm:cxn modelId="{63D2838F-AE97-428F-BE35-CD1C4BA11D75}" srcId="{6D52F6C1-75A4-40B2-8260-CB528243A8A2}" destId="{9C5311A3-9EE0-4D15-83B2-E742C54A9AF1}" srcOrd="1" destOrd="0" parTransId="{9D8D8AD4-31BE-40DF-99C2-9BFFB4550D5E}" sibTransId="{6144512F-62AC-4014-A0C7-CCA05DE97BD4}"/>
    <dgm:cxn modelId="{DF3B6296-FB83-4527-9611-F750AFAD30CD}" srcId="{9C5311A3-9EE0-4D15-83B2-E742C54A9AF1}" destId="{2A1227CD-6D12-4F11-A07F-700C9563013F}" srcOrd="0" destOrd="0" parTransId="{A7248B33-5350-42A6-A05A-D7504F8147C1}" sibTransId="{D8E70ABF-7723-483F-83AA-C6461BAAA98C}"/>
    <dgm:cxn modelId="{B4A81ECB-3E9C-432D-A6D1-F61810A3FC37}" srcId="{6D52F6C1-75A4-40B2-8260-CB528243A8A2}" destId="{60D138FA-5365-419E-8A91-888B0BC16103}" srcOrd="2" destOrd="0" parTransId="{BBFB1C2B-4881-4F00-A59F-EB07F81F7236}" sibTransId="{DB7FBA58-FCD9-4D67-9F71-328F395EE67D}"/>
    <dgm:cxn modelId="{DFEFF0B8-387D-4BBB-9837-8EB45394D3E3}" type="presOf" srcId="{6D52F6C1-75A4-40B2-8260-CB528243A8A2}" destId="{9534EDDF-B883-4434-81E1-32C8B0139700}" srcOrd="0" destOrd="0" presId="urn:microsoft.com/office/officeart/2005/8/layout/list1"/>
    <dgm:cxn modelId="{7E34F199-4B0C-42A3-B995-6AE6B3288D78}" type="presOf" srcId="{60D138FA-5365-419E-8A91-888B0BC16103}" destId="{5E085767-2A6F-4D83-BBC5-8BA20C3E9481}" srcOrd="0" destOrd="0" presId="urn:microsoft.com/office/officeart/2005/8/layout/list1"/>
    <dgm:cxn modelId="{29F6A7E5-41AD-4AE1-9D1F-86E3F67371C9}" srcId="{7E207BF8-66B4-4C4F-8B82-5C80D922A01F}" destId="{55D56600-9258-499B-9B1C-EFA3E52AAD7F}" srcOrd="1" destOrd="0" parTransId="{EF25195A-C5DC-41C9-A483-ECA13670B4B4}" sibTransId="{651DFC1C-BA2E-453A-B469-8EDE3A36CEE1}"/>
    <dgm:cxn modelId="{8BE226E5-75E1-4A7E-955C-7B469B8C1A7A}" type="presOf" srcId="{7E207BF8-66B4-4C4F-8B82-5C80D922A01F}" destId="{C0F5BB95-8A96-47E6-92B3-B0414040A323}" srcOrd="0" destOrd="0" presId="urn:microsoft.com/office/officeart/2005/8/layout/list1"/>
    <dgm:cxn modelId="{E1111BFC-D9F3-4ADF-9759-D1418E6A71BD}" srcId="{6D52F6C1-75A4-40B2-8260-CB528243A8A2}" destId="{7E207BF8-66B4-4C4F-8B82-5C80D922A01F}" srcOrd="0" destOrd="0" parTransId="{847399FE-EB2C-446A-8BBA-A5A9A4EE7F12}" sibTransId="{96D4E010-795E-414E-BEA8-8DAE5F74F9A3}"/>
    <dgm:cxn modelId="{0292AABD-E768-4E0E-A0E9-054561862238}" srcId="{7E207BF8-66B4-4C4F-8B82-5C80D922A01F}" destId="{DBCBB84D-5CD8-42FB-BE5B-76A057FF919B}" srcOrd="2" destOrd="0" parTransId="{1F45DDAF-9964-4FAC-8019-7242A3777C89}" sibTransId="{9132CDD5-67DA-4874-B796-4D9BDD5BAB3A}"/>
    <dgm:cxn modelId="{13C54CB6-880C-40E9-B90F-3EB0C2C9B3F6}" srcId="{9C5311A3-9EE0-4D15-83B2-E742C54A9AF1}" destId="{25C02BA1-FFEF-416B-9022-0CF1BB758BD8}" srcOrd="3" destOrd="0" parTransId="{9A8965DD-1063-44EE-BFCB-1B6D595B95F4}" sibTransId="{AF0D4AEE-7D35-48E1-86D6-48E960329DDD}"/>
    <dgm:cxn modelId="{7F939295-657B-4090-9529-2E3B639210F3}" type="presOf" srcId="{C01809C6-922E-4111-98D4-BF6B38A74BA0}" destId="{F0787717-AE05-4D77-A11B-9DAF2576428B}" srcOrd="0" destOrd="2" presId="urn:microsoft.com/office/officeart/2005/8/layout/list1"/>
    <dgm:cxn modelId="{28F7CE73-84FE-4C2C-AE8E-993605345D69}" type="presOf" srcId="{DBCBB84D-5CD8-42FB-BE5B-76A057FF919B}" destId="{FE2AEBB5-DA9F-4D7F-B3C4-38338AE95776}" srcOrd="0" destOrd="2" presId="urn:microsoft.com/office/officeart/2005/8/layout/list1"/>
    <dgm:cxn modelId="{8307C307-360E-4B69-93BA-A47FC70AAA95}" type="presOf" srcId="{55D56600-9258-499B-9B1C-EFA3E52AAD7F}" destId="{FE2AEBB5-DA9F-4D7F-B3C4-38338AE95776}" srcOrd="0" destOrd="1" presId="urn:microsoft.com/office/officeart/2005/8/layout/list1"/>
    <dgm:cxn modelId="{48E128D2-60D6-4C0E-AF54-900BC5F4F6CE}" type="presOf" srcId="{528CE2E0-7F7C-410E-9B2D-E180341FEF7C}" destId="{E6AE2E5F-3466-45AF-A04D-00077F4AEA1E}" srcOrd="0" destOrd="1" presId="urn:microsoft.com/office/officeart/2005/8/layout/list1"/>
    <dgm:cxn modelId="{434F05F6-318C-467E-908F-8744D0FCF4CB}" type="presOf" srcId="{C90CB95C-BC40-40EF-94E1-A7503696F27F}" destId="{E6AE2E5F-3466-45AF-A04D-00077F4AEA1E}" srcOrd="0" destOrd="0" presId="urn:microsoft.com/office/officeart/2005/8/layout/list1"/>
    <dgm:cxn modelId="{C5D41665-02BD-4DC7-A179-0CF3B62D0F42}" srcId="{9C5311A3-9EE0-4D15-83B2-E742C54A9AF1}" destId="{C01809C6-922E-4111-98D4-BF6B38A74BA0}" srcOrd="2" destOrd="0" parTransId="{8235B8E1-CCF2-4DAF-9CE0-30BCFB69599B}" sibTransId="{6210BA25-1E5C-4AB5-984D-1351F7A0149D}"/>
    <dgm:cxn modelId="{ED235D58-5B59-4000-8842-F83C868AA925}" srcId="{60D138FA-5365-419E-8A91-888B0BC16103}" destId="{C90CB95C-BC40-40EF-94E1-A7503696F27F}" srcOrd="0" destOrd="0" parTransId="{9AEA6538-4CDB-4F7F-BEEF-FDDA5B101B43}" sibTransId="{D4B09B33-EE00-450B-89B2-83C91506E49F}"/>
    <dgm:cxn modelId="{A9845CA4-7BCA-49D3-A80D-F7894AF4CEA4}" srcId="{60D138FA-5365-419E-8A91-888B0BC16103}" destId="{528CE2E0-7F7C-410E-9B2D-E180341FEF7C}" srcOrd="1" destOrd="0" parTransId="{E582DB27-1EFC-4927-AEA8-808037C75E38}" sibTransId="{2036128C-F372-440B-9536-7F3908A30A8A}"/>
    <dgm:cxn modelId="{9254492F-552C-4ABA-92BB-3599EA9032F4}" type="presOf" srcId="{2A1227CD-6D12-4F11-A07F-700C9563013F}" destId="{F0787717-AE05-4D77-A11B-9DAF2576428B}" srcOrd="0" destOrd="0" presId="urn:microsoft.com/office/officeart/2005/8/layout/list1"/>
    <dgm:cxn modelId="{C15F6966-9095-4B30-AD72-64EFEC1D636D}" type="presOf" srcId="{01EB1F1A-81B2-42DB-9F8E-4A36C757B5E2}" destId="{FE2AEBB5-DA9F-4D7F-B3C4-38338AE95776}" srcOrd="0" destOrd="0" presId="urn:microsoft.com/office/officeart/2005/8/layout/list1"/>
    <dgm:cxn modelId="{F6AE0AA7-6043-43C1-853B-0407F406E885}" type="presOf" srcId="{9C5311A3-9EE0-4D15-83B2-E742C54A9AF1}" destId="{D9F02E1E-0ACB-426E-B244-EA8311BC6987}" srcOrd="1" destOrd="0" presId="urn:microsoft.com/office/officeart/2005/8/layout/list1"/>
    <dgm:cxn modelId="{19AD36EC-0C28-478D-88F7-F25FC2A30A9B}" type="presOf" srcId="{60D138FA-5365-419E-8A91-888B0BC16103}" destId="{1DE8AF2B-19FB-4FAC-BFDC-50743FF1F894}" srcOrd="1" destOrd="0" presId="urn:microsoft.com/office/officeart/2005/8/layout/list1"/>
    <dgm:cxn modelId="{11520638-B9AA-4A29-A276-85BBCC2CB99B}" type="presOf" srcId="{9C5311A3-9EE0-4D15-83B2-E742C54A9AF1}" destId="{F4028585-3947-42D2-BEF2-5BA1368C789D}" srcOrd="0" destOrd="0" presId="urn:microsoft.com/office/officeart/2005/8/layout/list1"/>
    <dgm:cxn modelId="{FFB9B3A1-DC76-4B4D-8DB4-F01044DDE4D0}" type="presOf" srcId="{7E207BF8-66B4-4C4F-8B82-5C80D922A01F}" destId="{170D00D1-F498-4DD8-842C-62A8B46A5623}" srcOrd="1" destOrd="0" presId="urn:microsoft.com/office/officeart/2005/8/layout/list1"/>
    <dgm:cxn modelId="{4B09DF07-7B1B-4489-9E81-E767CBB26CCB}" type="presOf" srcId="{212A32BE-4098-41B9-93BC-A8B3BAD5E278}" destId="{F0787717-AE05-4D77-A11B-9DAF2576428B}" srcOrd="0" destOrd="1" presId="urn:microsoft.com/office/officeart/2005/8/layout/list1"/>
    <dgm:cxn modelId="{E0595412-3CAF-4C77-8674-8F43CD64563B}" type="presOf" srcId="{25C02BA1-FFEF-416B-9022-0CF1BB758BD8}" destId="{F0787717-AE05-4D77-A11B-9DAF2576428B}" srcOrd="0" destOrd="3" presId="urn:microsoft.com/office/officeart/2005/8/layout/list1"/>
    <dgm:cxn modelId="{C6B3C793-8147-444F-9F6B-2E0800D1123C}" srcId="{7E207BF8-66B4-4C4F-8B82-5C80D922A01F}" destId="{01EB1F1A-81B2-42DB-9F8E-4A36C757B5E2}" srcOrd="0" destOrd="0" parTransId="{724AFA07-E2F5-4291-90C0-2F367A52106D}" sibTransId="{992A388F-FB36-4A1D-97C0-4C096686AB87}"/>
    <dgm:cxn modelId="{3E4235CB-0675-49F4-BD32-8E0AE6567506}" type="presParOf" srcId="{9534EDDF-B883-4434-81E1-32C8B0139700}" destId="{46E61B38-EF22-4C7F-B2B3-A733CD78F9EF}" srcOrd="0" destOrd="0" presId="urn:microsoft.com/office/officeart/2005/8/layout/list1"/>
    <dgm:cxn modelId="{E09E5EF8-3A17-44C8-92BC-3969C5F7E7A1}" type="presParOf" srcId="{46E61B38-EF22-4C7F-B2B3-A733CD78F9EF}" destId="{C0F5BB95-8A96-47E6-92B3-B0414040A323}" srcOrd="0" destOrd="0" presId="urn:microsoft.com/office/officeart/2005/8/layout/list1"/>
    <dgm:cxn modelId="{EE1408AD-2353-48F0-87AE-7F1E65A75397}" type="presParOf" srcId="{46E61B38-EF22-4C7F-B2B3-A733CD78F9EF}" destId="{170D00D1-F498-4DD8-842C-62A8B46A5623}" srcOrd="1" destOrd="0" presId="urn:microsoft.com/office/officeart/2005/8/layout/list1"/>
    <dgm:cxn modelId="{C0FC41C0-5EA0-47BA-9D4A-CAD32759985C}" type="presParOf" srcId="{9534EDDF-B883-4434-81E1-32C8B0139700}" destId="{BBAF05F8-D723-4321-B854-949928FAF740}" srcOrd="1" destOrd="0" presId="urn:microsoft.com/office/officeart/2005/8/layout/list1"/>
    <dgm:cxn modelId="{D62478F5-0A48-4A0B-B78B-249681E37275}" type="presParOf" srcId="{9534EDDF-B883-4434-81E1-32C8B0139700}" destId="{FE2AEBB5-DA9F-4D7F-B3C4-38338AE95776}" srcOrd="2" destOrd="0" presId="urn:microsoft.com/office/officeart/2005/8/layout/list1"/>
    <dgm:cxn modelId="{D9EE281E-8596-4D95-91AE-DEE34E6E14BC}" type="presParOf" srcId="{9534EDDF-B883-4434-81E1-32C8B0139700}" destId="{20CF985A-BD39-4F69-8637-465439FEDA47}" srcOrd="3" destOrd="0" presId="urn:microsoft.com/office/officeart/2005/8/layout/list1"/>
    <dgm:cxn modelId="{23137CF5-2B6A-46EB-BC0E-70C608EED380}" type="presParOf" srcId="{9534EDDF-B883-4434-81E1-32C8B0139700}" destId="{FC97755E-7C6D-49D3-A44F-902455BFB3F5}" srcOrd="4" destOrd="0" presId="urn:microsoft.com/office/officeart/2005/8/layout/list1"/>
    <dgm:cxn modelId="{ACC82F69-3BCF-424C-B4D2-C475CA28E34E}" type="presParOf" srcId="{FC97755E-7C6D-49D3-A44F-902455BFB3F5}" destId="{F4028585-3947-42D2-BEF2-5BA1368C789D}" srcOrd="0" destOrd="0" presId="urn:microsoft.com/office/officeart/2005/8/layout/list1"/>
    <dgm:cxn modelId="{B5162B14-7059-4552-8F2C-D7D65C9A3641}" type="presParOf" srcId="{FC97755E-7C6D-49D3-A44F-902455BFB3F5}" destId="{D9F02E1E-0ACB-426E-B244-EA8311BC6987}" srcOrd="1" destOrd="0" presId="urn:microsoft.com/office/officeart/2005/8/layout/list1"/>
    <dgm:cxn modelId="{8A40FCB7-5696-49F0-8F6E-2BBD4061BFAC}" type="presParOf" srcId="{9534EDDF-B883-4434-81E1-32C8B0139700}" destId="{0A9D22F5-7103-491A-98A9-73F5D1195552}" srcOrd="5" destOrd="0" presId="urn:microsoft.com/office/officeart/2005/8/layout/list1"/>
    <dgm:cxn modelId="{0EFB534F-01C6-4D1B-8C39-F2D133E062C5}" type="presParOf" srcId="{9534EDDF-B883-4434-81E1-32C8B0139700}" destId="{F0787717-AE05-4D77-A11B-9DAF2576428B}" srcOrd="6" destOrd="0" presId="urn:microsoft.com/office/officeart/2005/8/layout/list1"/>
    <dgm:cxn modelId="{BCC58577-C09A-4DD1-8271-A959BAE6770A}" type="presParOf" srcId="{9534EDDF-B883-4434-81E1-32C8B0139700}" destId="{2CE8EF97-F0BA-4CD4-81D8-53A46ABD4BDD}" srcOrd="7" destOrd="0" presId="urn:microsoft.com/office/officeart/2005/8/layout/list1"/>
    <dgm:cxn modelId="{8E4E38EE-1120-427A-A7F1-93AF0E606A48}" type="presParOf" srcId="{9534EDDF-B883-4434-81E1-32C8B0139700}" destId="{8225826E-1C49-43D7-A8F6-498E282923B6}" srcOrd="8" destOrd="0" presId="urn:microsoft.com/office/officeart/2005/8/layout/list1"/>
    <dgm:cxn modelId="{FB35F087-D2D4-4FFD-85A8-7CB829C98C80}" type="presParOf" srcId="{8225826E-1C49-43D7-A8F6-498E282923B6}" destId="{5E085767-2A6F-4D83-BBC5-8BA20C3E9481}" srcOrd="0" destOrd="0" presId="urn:microsoft.com/office/officeart/2005/8/layout/list1"/>
    <dgm:cxn modelId="{514F8616-3520-4DE6-91A2-51CA1B84C3A0}" type="presParOf" srcId="{8225826E-1C49-43D7-A8F6-498E282923B6}" destId="{1DE8AF2B-19FB-4FAC-BFDC-50743FF1F894}" srcOrd="1" destOrd="0" presId="urn:microsoft.com/office/officeart/2005/8/layout/list1"/>
    <dgm:cxn modelId="{462B9B20-4911-48A7-B13E-C8894EA23AF6}" type="presParOf" srcId="{9534EDDF-B883-4434-81E1-32C8B0139700}" destId="{8D66773D-557F-42D6-B44E-22D1BB15B21D}" srcOrd="9" destOrd="0" presId="urn:microsoft.com/office/officeart/2005/8/layout/list1"/>
    <dgm:cxn modelId="{7E0161D5-F573-4B4E-A027-ECFB7573D9C5}" type="presParOf" srcId="{9534EDDF-B883-4434-81E1-32C8B0139700}" destId="{E6AE2E5F-3466-45AF-A04D-00077F4AEA1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52F6C1-75A4-40B2-8260-CB528243A8A2}"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7E207BF8-66B4-4C4F-8B82-5C80D922A01F}">
      <dgm:prSet phldrT="[Text]" custT="1"/>
      <dgm:spPr/>
      <dgm:t>
        <a:bodyPr/>
        <a:lstStyle/>
        <a:p>
          <a:r>
            <a:rPr lang="en-US" sz="1800" dirty="0"/>
            <a:t>Retest (Summer)</a:t>
          </a:r>
          <a:endParaRPr lang="en-US" sz="9600" dirty="0"/>
        </a:p>
      </dgm:t>
    </dgm:pt>
    <dgm:pt modelId="{847399FE-EB2C-446A-8BBA-A5A9A4EE7F12}" type="parTrans" cxnId="{E1111BFC-D9F3-4ADF-9759-D1418E6A71BD}">
      <dgm:prSet/>
      <dgm:spPr/>
      <dgm:t>
        <a:bodyPr/>
        <a:lstStyle/>
        <a:p>
          <a:endParaRPr lang="en-US"/>
        </a:p>
      </dgm:t>
    </dgm:pt>
    <dgm:pt modelId="{96D4E010-795E-414E-BEA8-8DAE5F74F9A3}" type="sibTrans" cxnId="{E1111BFC-D9F3-4ADF-9759-D1418E6A71BD}">
      <dgm:prSet/>
      <dgm:spPr/>
      <dgm:t>
        <a:bodyPr/>
        <a:lstStyle/>
        <a:p>
          <a:endParaRPr lang="en-US"/>
        </a:p>
      </dgm:t>
    </dgm:pt>
    <dgm:pt modelId="{9C5311A3-9EE0-4D15-83B2-E742C54A9AF1}">
      <dgm:prSet phldrT="[Text]" custT="1"/>
      <dgm:spPr/>
      <dgm:t>
        <a:bodyPr/>
        <a:lstStyle/>
        <a:p>
          <a:r>
            <a:rPr lang="en-US" sz="1800" dirty="0"/>
            <a:t> Test Out (Summer)</a:t>
          </a:r>
        </a:p>
      </dgm:t>
    </dgm:pt>
    <dgm:pt modelId="{9D8D8AD4-31BE-40DF-99C2-9BFFB4550D5E}" type="parTrans" cxnId="{63D2838F-AE97-428F-BE35-CD1C4BA11D75}">
      <dgm:prSet/>
      <dgm:spPr/>
      <dgm:t>
        <a:bodyPr/>
        <a:lstStyle/>
        <a:p>
          <a:endParaRPr lang="en-US"/>
        </a:p>
      </dgm:t>
    </dgm:pt>
    <dgm:pt modelId="{6144512F-62AC-4014-A0C7-CCA05DE97BD4}" type="sibTrans" cxnId="{63D2838F-AE97-428F-BE35-CD1C4BA11D75}">
      <dgm:prSet/>
      <dgm:spPr/>
      <dgm:t>
        <a:bodyPr/>
        <a:lstStyle/>
        <a:p>
          <a:endParaRPr lang="en-US"/>
        </a:p>
      </dgm:t>
    </dgm:pt>
    <dgm:pt modelId="{60D138FA-5365-419E-8A91-888B0BC16103}">
      <dgm:prSet phldrT="[Text]" custT="1"/>
      <dgm:spPr/>
      <dgm:t>
        <a:bodyPr/>
        <a:lstStyle/>
        <a:p>
          <a:r>
            <a:rPr lang="en-US" sz="1800" dirty="0"/>
            <a:t>Make up from Previous Administration (Summer)</a:t>
          </a:r>
        </a:p>
      </dgm:t>
    </dgm:pt>
    <dgm:pt modelId="{BBFB1C2B-4881-4F00-A59F-EB07F81F7236}" type="parTrans" cxnId="{B4A81ECB-3E9C-432D-A6D1-F61810A3FC37}">
      <dgm:prSet/>
      <dgm:spPr/>
      <dgm:t>
        <a:bodyPr/>
        <a:lstStyle/>
        <a:p>
          <a:endParaRPr lang="en-US"/>
        </a:p>
      </dgm:t>
    </dgm:pt>
    <dgm:pt modelId="{DB7FBA58-FCD9-4D67-9F71-328F395EE67D}" type="sibTrans" cxnId="{B4A81ECB-3E9C-432D-A6D1-F61810A3FC37}">
      <dgm:prSet/>
      <dgm:spPr/>
      <dgm:t>
        <a:bodyPr/>
        <a:lstStyle/>
        <a:p>
          <a:endParaRPr lang="en-US"/>
        </a:p>
      </dgm:t>
    </dgm:pt>
    <dgm:pt modelId="{2A1227CD-6D12-4F11-A07F-700C9563013F}">
      <dgm:prSet custT="1"/>
      <dgm:spPr/>
      <dgm:t>
        <a:bodyPr anchor="ctr" anchorCtr="0"/>
        <a:lstStyle/>
        <a:p>
          <a:pPr>
            <a:spcBef>
              <a:spcPts val="600"/>
            </a:spcBef>
          </a:pPr>
          <a:r>
            <a:rPr lang="en-US" sz="1600" dirty="0"/>
            <a:t>An eligible middle or high school student may test-out of any course that has an associated EOC.</a:t>
          </a:r>
        </a:p>
      </dgm:t>
    </dgm:pt>
    <dgm:pt modelId="{A7248B33-5350-42A6-A05A-D7504F8147C1}" type="parTrans" cxnId="{DF3B6296-FB83-4527-9611-F750AFAD30CD}">
      <dgm:prSet/>
      <dgm:spPr/>
      <dgm:t>
        <a:bodyPr/>
        <a:lstStyle/>
        <a:p>
          <a:endParaRPr lang="en-US"/>
        </a:p>
      </dgm:t>
    </dgm:pt>
    <dgm:pt modelId="{D8E70ABF-7723-483F-83AA-C6461BAAA98C}" type="sibTrans" cxnId="{DF3B6296-FB83-4527-9611-F750AFAD30CD}">
      <dgm:prSet/>
      <dgm:spPr/>
      <dgm:t>
        <a:bodyPr/>
        <a:lstStyle/>
        <a:p>
          <a:endParaRPr lang="en-US"/>
        </a:p>
      </dgm:t>
    </dgm:pt>
    <dgm:pt modelId="{C90CB95C-BC40-40EF-94E1-A7503696F27F}">
      <dgm:prSet custT="1"/>
      <dgm:spPr/>
      <dgm:t>
        <a:bodyPr anchor="ctr" anchorCtr="0"/>
        <a:lstStyle/>
        <a:p>
          <a:pPr>
            <a:spcBef>
              <a:spcPts val="600"/>
            </a:spcBef>
          </a:pPr>
          <a:r>
            <a:rPr lang="en-US" sz="1600" dirty="0"/>
            <a:t>The Summer 2017 EOC Administration can be a makeup opportunity for students who missed the Spring 2017 EOC Administration</a:t>
          </a:r>
        </a:p>
      </dgm:t>
    </dgm:pt>
    <dgm:pt modelId="{9AEA6538-4CDB-4F7F-BEEF-FDDA5B101B43}" type="parTrans" cxnId="{ED235D58-5B59-4000-8842-F83C868AA925}">
      <dgm:prSet/>
      <dgm:spPr/>
      <dgm:t>
        <a:bodyPr/>
        <a:lstStyle/>
        <a:p>
          <a:endParaRPr lang="en-US"/>
        </a:p>
      </dgm:t>
    </dgm:pt>
    <dgm:pt modelId="{D4B09B33-EE00-450B-89B2-83C91506E49F}" type="sibTrans" cxnId="{ED235D58-5B59-4000-8842-F83C868AA925}">
      <dgm:prSet/>
      <dgm:spPr/>
      <dgm:t>
        <a:bodyPr/>
        <a:lstStyle/>
        <a:p>
          <a:endParaRPr lang="en-US"/>
        </a:p>
      </dgm:t>
    </dgm:pt>
    <dgm:pt modelId="{822C4F6C-93AD-44F4-B69F-A25D5559E8A5}">
      <dgm:prSet custT="1"/>
      <dgm:spPr/>
      <dgm:t>
        <a:bodyPr anchor="ctr" anchorCtr="0"/>
        <a:lstStyle/>
        <a:p>
          <a:pPr>
            <a:spcBef>
              <a:spcPct val="0"/>
            </a:spcBef>
          </a:pPr>
          <a:r>
            <a:rPr lang="en-US" sz="1600" dirty="0"/>
            <a:t>If the student reaches the Distinguished Learner achievement level, the local board of education shall award the student associated course credit</a:t>
          </a:r>
          <a:r>
            <a:rPr lang="en-US" sz="1300" dirty="0"/>
            <a:t>.</a:t>
          </a:r>
        </a:p>
      </dgm:t>
    </dgm:pt>
    <dgm:pt modelId="{18CD5405-1218-464E-8ECA-89E2EBB8E00F}" type="parTrans" cxnId="{3AE7410A-5CA0-4D4B-ACC2-A77110C272D4}">
      <dgm:prSet/>
      <dgm:spPr/>
      <dgm:t>
        <a:bodyPr/>
        <a:lstStyle/>
        <a:p>
          <a:endParaRPr lang="en-US"/>
        </a:p>
      </dgm:t>
    </dgm:pt>
    <dgm:pt modelId="{6DC09CB8-0636-4706-942C-46A76D366047}" type="sibTrans" cxnId="{3AE7410A-5CA0-4D4B-ACC2-A77110C272D4}">
      <dgm:prSet/>
      <dgm:spPr/>
      <dgm:t>
        <a:bodyPr/>
        <a:lstStyle/>
        <a:p>
          <a:endParaRPr lang="en-US"/>
        </a:p>
      </dgm:t>
    </dgm:pt>
    <dgm:pt modelId="{B7233F2F-A68C-481F-8A60-710696E84CB7}">
      <dgm:prSet phldrT="[Text]" custT="1"/>
      <dgm:spPr/>
      <dgm:t>
        <a:bodyPr anchor="t" anchorCtr="0"/>
        <a:lstStyle/>
        <a:p>
          <a:pPr>
            <a:buFont typeface="Arial" panose="020B0604020202020204" pitchFamily="34" charset="0"/>
            <a:buChar char="•"/>
          </a:pPr>
          <a:r>
            <a:rPr lang="en-US" sz="1400" dirty="0"/>
            <a:t>May be made available to, but not required for, students who received a Grade Conversion Score below 70 on the Spring 2017 Administration. The Fall 2017 Mid-Month can be another option for retesting these students as well.</a:t>
          </a:r>
          <a:endParaRPr lang="en-US" sz="4000" dirty="0"/>
        </a:p>
      </dgm:t>
    </dgm:pt>
    <dgm:pt modelId="{A6C05E7C-D98C-4D65-A18E-94D5675CB3C3}" type="parTrans" cxnId="{00F68CCD-34DD-4183-B7C4-FE1335F6C265}">
      <dgm:prSet/>
      <dgm:spPr/>
      <dgm:t>
        <a:bodyPr/>
        <a:lstStyle/>
        <a:p>
          <a:endParaRPr lang="en-US"/>
        </a:p>
      </dgm:t>
    </dgm:pt>
    <dgm:pt modelId="{3473E99D-6AFA-43F9-B4BB-3C4759B0BBC7}" type="sibTrans" cxnId="{00F68CCD-34DD-4183-B7C4-FE1335F6C265}">
      <dgm:prSet/>
      <dgm:spPr/>
      <dgm:t>
        <a:bodyPr/>
        <a:lstStyle/>
        <a:p>
          <a:endParaRPr lang="en-US"/>
        </a:p>
      </dgm:t>
    </dgm:pt>
    <dgm:pt modelId="{9534EDDF-B883-4434-81E1-32C8B0139700}" type="pres">
      <dgm:prSet presAssocID="{6D52F6C1-75A4-40B2-8260-CB528243A8A2}" presName="linear" presStyleCnt="0">
        <dgm:presLayoutVars>
          <dgm:dir/>
          <dgm:animLvl val="lvl"/>
          <dgm:resizeHandles val="exact"/>
        </dgm:presLayoutVars>
      </dgm:prSet>
      <dgm:spPr/>
    </dgm:pt>
    <dgm:pt modelId="{46E61B38-EF22-4C7F-B2B3-A733CD78F9EF}" type="pres">
      <dgm:prSet presAssocID="{7E207BF8-66B4-4C4F-8B82-5C80D922A01F}" presName="parentLin" presStyleCnt="0"/>
      <dgm:spPr/>
    </dgm:pt>
    <dgm:pt modelId="{C0F5BB95-8A96-47E6-92B3-B0414040A323}" type="pres">
      <dgm:prSet presAssocID="{7E207BF8-66B4-4C4F-8B82-5C80D922A01F}" presName="parentLeftMargin" presStyleLbl="node1" presStyleIdx="0" presStyleCnt="3"/>
      <dgm:spPr/>
    </dgm:pt>
    <dgm:pt modelId="{170D00D1-F498-4DD8-842C-62A8B46A5623}" type="pres">
      <dgm:prSet presAssocID="{7E207BF8-66B4-4C4F-8B82-5C80D922A01F}" presName="parentText" presStyleLbl="node1" presStyleIdx="0" presStyleCnt="3" custScaleX="142857" custLinFactX="-1605" custLinFactNeighborX="-100000" custLinFactNeighborY="-13061">
        <dgm:presLayoutVars>
          <dgm:chMax val="0"/>
          <dgm:bulletEnabled val="1"/>
        </dgm:presLayoutVars>
      </dgm:prSet>
      <dgm:spPr/>
    </dgm:pt>
    <dgm:pt modelId="{BBAF05F8-D723-4321-B854-949928FAF740}" type="pres">
      <dgm:prSet presAssocID="{7E207BF8-66B4-4C4F-8B82-5C80D922A01F}" presName="negativeSpace" presStyleCnt="0"/>
      <dgm:spPr/>
    </dgm:pt>
    <dgm:pt modelId="{FE2AEBB5-DA9F-4D7F-B3C4-38338AE95776}" type="pres">
      <dgm:prSet presAssocID="{7E207BF8-66B4-4C4F-8B82-5C80D922A01F}" presName="childText" presStyleLbl="conFgAcc1" presStyleIdx="0" presStyleCnt="3" custLinFactY="6473" custLinFactNeighborX="-1069" custLinFactNeighborY="100000">
        <dgm:presLayoutVars>
          <dgm:bulletEnabled val="1"/>
        </dgm:presLayoutVars>
      </dgm:prSet>
      <dgm:spPr/>
    </dgm:pt>
    <dgm:pt modelId="{20CF985A-BD39-4F69-8637-465439FEDA47}" type="pres">
      <dgm:prSet presAssocID="{96D4E010-795E-414E-BEA8-8DAE5F74F9A3}" presName="spaceBetweenRectangles" presStyleCnt="0"/>
      <dgm:spPr/>
    </dgm:pt>
    <dgm:pt modelId="{FC97755E-7C6D-49D3-A44F-902455BFB3F5}" type="pres">
      <dgm:prSet presAssocID="{9C5311A3-9EE0-4D15-83B2-E742C54A9AF1}" presName="parentLin" presStyleCnt="0"/>
      <dgm:spPr/>
    </dgm:pt>
    <dgm:pt modelId="{F4028585-3947-42D2-BEF2-5BA1368C789D}" type="pres">
      <dgm:prSet presAssocID="{9C5311A3-9EE0-4D15-83B2-E742C54A9AF1}" presName="parentLeftMargin" presStyleLbl="node1" presStyleIdx="0" presStyleCnt="3"/>
      <dgm:spPr/>
    </dgm:pt>
    <dgm:pt modelId="{D9F02E1E-0ACB-426E-B244-EA8311BC6987}" type="pres">
      <dgm:prSet presAssocID="{9C5311A3-9EE0-4D15-83B2-E742C54A9AF1}" presName="parentText" presStyleLbl="node1" presStyleIdx="1" presStyleCnt="3" custScaleX="142857" custLinFactX="-1605" custLinFactNeighborX="-100000" custLinFactNeighborY="-33599">
        <dgm:presLayoutVars>
          <dgm:chMax val="0"/>
          <dgm:bulletEnabled val="1"/>
        </dgm:presLayoutVars>
      </dgm:prSet>
      <dgm:spPr/>
    </dgm:pt>
    <dgm:pt modelId="{0A9D22F5-7103-491A-98A9-73F5D1195552}" type="pres">
      <dgm:prSet presAssocID="{9C5311A3-9EE0-4D15-83B2-E742C54A9AF1}" presName="negativeSpace" presStyleCnt="0"/>
      <dgm:spPr/>
    </dgm:pt>
    <dgm:pt modelId="{F0787717-AE05-4D77-A11B-9DAF2576428B}" type="pres">
      <dgm:prSet presAssocID="{9C5311A3-9EE0-4D15-83B2-E742C54A9AF1}" presName="childText" presStyleLbl="conFgAcc1" presStyleIdx="1" presStyleCnt="3" custScaleY="85921" custLinFactNeighborY="-73349">
        <dgm:presLayoutVars>
          <dgm:bulletEnabled val="1"/>
        </dgm:presLayoutVars>
      </dgm:prSet>
      <dgm:spPr/>
    </dgm:pt>
    <dgm:pt modelId="{2CE8EF97-F0BA-4CD4-81D8-53A46ABD4BDD}" type="pres">
      <dgm:prSet presAssocID="{6144512F-62AC-4014-A0C7-CCA05DE97BD4}" presName="spaceBetweenRectangles" presStyleCnt="0"/>
      <dgm:spPr/>
    </dgm:pt>
    <dgm:pt modelId="{8225826E-1C49-43D7-A8F6-498E282923B6}" type="pres">
      <dgm:prSet presAssocID="{60D138FA-5365-419E-8A91-888B0BC16103}" presName="parentLin" presStyleCnt="0"/>
      <dgm:spPr/>
    </dgm:pt>
    <dgm:pt modelId="{5E085767-2A6F-4D83-BBC5-8BA20C3E9481}" type="pres">
      <dgm:prSet presAssocID="{60D138FA-5365-419E-8A91-888B0BC16103}" presName="parentLeftMargin" presStyleLbl="node1" presStyleIdx="1" presStyleCnt="3"/>
      <dgm:spPr/>
    </dgm:pt>
    <dgm:pt modelId="{1DE8AF2B-19FB-4FAC-BFDC-50743FF1F894}" type="pres">
      <dgm:prSet presAssocID="{60D138FA-5365-419E-8A91-888B0BC16103}" presName="parentText" presStyleLbl="node1" presStyleIdx="2" presStyleCnt="3" custScaleX="164551" custScaleY="85620" custLinFactX="-1605" custLinFactNeighborX="-100000" custLinFactNeighborY="-18530">
        <dgm:presLayoutVars>
          <dgm:chMax val="0"/>
          <dgm:bulletEnabled val="1"/>
        </dgm:presLayoutVars>
      </dgm:prSet>
      <dgm:spPr/>
    </dgm:pt>
    <dgm:pt modelId="{8D66773D-557F-42D6-B44E-22D1BB15B21D}" type="pres">
      <dgm:prSet presAssocID="{60D138FA-5365-419E-8A91-888B0BC16103}" presName="negativeSpace" presStyleCnt="0"/>
      <dgm:spPr/>
    </dgm:pt>
    <dgm:pt modelId="{E6AE2E5F-3466-45AF-A04D-00077F4AEA1E}" type="pres">
      <dgm:prSet presAssocID="{60D138FA-5365-419E-8A91-888B0BC16103}" presName="childText" presStyleLbl="conFgAcc1" presStyleIdx="2" presStyleCnt="3" custScaleY="131613" custLinFactNeighborY="50894">
        <dgm:presLayoutVars>
          <dgm:bulletEnabled val="1"/>
        </dgm:presLayoutVars>
      </dgm:prSet>
      <dgm:spPr/>
    </dgm:pt>
  </dgm:ptLst>
  <dgm:cxnLst>
    <dgm:cxn modelId="{00F68CCD-34DD-4183-B7C4-FE1335F6C265}" srcId="{7E207BF8-66B4-4C4F-8B82-5C80D922A01F}" destId="{B7233F2F-A68C-481F-8A60-710696E84CB7}" srcOrd="0" destOrd="0" parTransId="{A6C05E7C-D98C-4D65-A18E-94D5675CB3C3}" sibTransId="{3473E99D-6AFA-43F9-B4BB-3C4759B0BBC7}"/>
    <dgm:cxn modelId="{15CCA39F-7C89-413D-B62B-7940AE975DA7}" type="presOf" srcId="{9C5311A3-9EE0-4D15-83B2-E742C54A9AF1}" destId="{D9F02E1E-0ACB-426E-B244-EA8311BC6987}" srcOrd="1" destOrd="0" presId="urn:microsoft.com/office/officeart/2005/8/layout/list1"/>
    <dgm:cxn modelId="{8C35C08D-8B66-4749-89A0-FCF69188AA04}" type="presOf" srcId="{2A1227CD-6D12-4F11-A07F-700C9563013F}" destId="{F0787717-AE05-4D77-A11B-9DAF2576428B}" srcOrd="0" destOrd="0" presId="urn:microsoft.com/office/officeart/2005/8/layout/list1"/>
    <dgm:cxn modelId="{1A437A45-F882-4773-A493-154E3A989D59}" type="presOf" srcId="{822C4F6C-93AD-44F4-B69F-A25D5559E8A5}" destId="{F0787717-AE05-4D77-A11B-9DAF2576428B}" srcOrd="0" destOrd="1" presId="urn:microsoft.com/office/officeart/2005/8/layout/list1"/>
    <dgm:cxn modelId="{E1111BFC-D9F3-4ADF-9759-D1418E6A71BD}" srcId="{6D52F6C1-75A4-40B2-8260-CB528243A8A2}" destId="{7E207BF8-66B4-4C4F-8B82-5C80D922A01F}" srcOrd="0" destOrd="0" parTransId="{847399FE-EB2C-446A-8BBA-A5A9A4EE7F12}" sibTransId="{96D4E010-795E-414E-BEA8-8DAE5F74F9A3}"/>
    <dgm:cxn modelId="{63D2838F-AE97-428F-BE35-CD1C4BA11D75}" srcId="{6D52F6C1-75A4-40B2-8260-CB528243A8A2}" destId="{9C5311A3-9EE0-4D15-83B2-E742C54A9AF1}" srcOrd="1" destOrd="0" parTransId="{9D8D8AD4-31BE-40DF-99C2-9BFFB4550D5E}" sibTransId="{6144512F-62AC-4014-A0C7-CCA05DE97BD4}"/>
    <dgm:cxn modelId="{09BCF429-FDD6-4F06-BDAF-2BEF5E031F72}" type="presOf" srcId="{7E207BF8-66B4-4C4F-8B82-5C80D922A01F}" destId="{C0F5BB95-8A96-47E6-92B3-B0414040A323}" srcOrd="0" destOrd="0" presId="urn:microsoft.com/office/officeart/2005/8/layout/list1"/>
    <dgm:cxn modelId="{B4A81ECB-3E9C-432D-A6D1-F61810A3FC37}" srcId="{6D52F6C1-75A4-40B2-8260-CB528243A8A2}" destId="{60D138FA-5365-419E-8A91-888B0BC16103}" srcOrd="2" destOrd="0" parTransId="{BBFB1C2B-4881-4F00-A59F-EB07F81F7236}" sibTransId="{DB7FBA58-FCD9-4D67-9F71-328F395EE67D}"/>
    <dgm:cxn modelId="{77E57855-CC05-4181-AA44-EFF76976231F}" type="presOf" srcId="{6D52F6C1-75A4-40B2-8260-CB528243A8A2}" destId="{9534EDDF-B883-4434-81E1-32C8B0139700}" srcOrd="0" destOrd="0" presId="urn:microsoft.com/office/officeart/2005/8/layout/list1"/>
    <dgm:cxn modelId="{355B95A8-7E64-45B9-898B-4C06FDDE2E4F}" type="presOf" srcId="{60D138FA-5365-419E-8A91-888B0BC16103}" destId="{1DE8AF2B-19FB-4FAC-BFDC-50743FF1F894}" srcOrd="1" destOrd="0" presId="urn:microsoft.com/office/officeart/2005/8/layout/list1"/>
    <dgm:cxn modelId="{0E70A56C-A359-408D-AB18-D4780AB71950}" type="presOf" srcId="{7E207BF8-66B4-4C4F-8B82-5C80D922A01F}" destId="{170D00D1-F498-4DD8-842C-62A8B46A5623}" srcOrd="1" destOrd="0" presId="urn:microsoft.com/office/officeart/2005/8/layout/list1"/>
    <dgm:cxn modelId="{550DBD87-AD62-4817-9E97-223EE33934A5}" type="presOf" srcId="{B7233F2F-A68C-481F-8A60-710696E84CB7}" destId="{FE2AEBB5-DA9F-4D7F-B3C4-38338AE95776}" srcOrd="0" destOrd="0" presId="urn:microsoft.com/office/officeart/2005/8/layout/list1"/>
    <dgm:cxn modelId="{94C5C6B8-E4C8-4843-9C98-C2AB0F8FAC1F}" type="presOf" srcId="{9C5311A3-9EE0-4D15-83B2-E742C54A9AF1}" destId="{F4028585-3947-42D2-BEF2-5BA1368C789D}" srcOrd="0" destOrd="0" presId="urn:microsoft.com/office/officeart/2005/8/layout/list1"/>
    <dgm:cxn modelId="{53E921B3-A9BA-412C-B287-24144A6AB6E5}" type="presOf" srcId="{60D138FA-5365-419E-8A91-888B0BC16103}" destId="{5E085767-2A6F-4D83-BBC5-8BA20C3E9481}" srcOrd="0" destOrd="0" presId="urn:microsoft.com/office/officeart/2005/8/layout/list1"/>
    <dgm:cxn modelId="{ED235D58-5B59-4000-8842-F83C868AA925}" srcId="{60D138FA-5365-419E-8A91-888B0BC16103}" destId="{C90CB95C-BC40-40EF-94E1-A7503696F27F}" srcOrd="0" destOrd="0" parTransId="{9AEA6538-4CDB-4F7F-BEEF-FDDA5B101B43}" sibTransId="{D4B09B33-EE00-450B-89B2-83C91506E49F}"/>
    <dgm:cxn modelId="{3AE7410A-5CA0-4D4B-ACC2-A77110C272D4}" srcId="{9C5311A3-9EE0-4D15-83B2-E742C54A9AF1}" destId="{822C4F6C-93AD-44F4-B69F-A25D5559E8A5}" srcOrd="1" destOrd="0" parTransId="{18CD5405-1218-464E-8ECA-89E2EBB8E00F}" sibTransId="{6DC09CB8-0636-4706-942C-46A76D366047}"/>
    <dgm:cxn modelId="{DF3B6296-FB83-4527-9611-F750AFAD30CD}" srcId="{9C5311A3-9EE0-4D15-83B2-E742C54A9AF1}" destId="{2A1227CD-6D12-4F11-A07F-700C9563013F}" srcOrd="0" destOrd="0" parTransId="{A7248B33-5350-42A6-A05A-D7504F8147C1}" sibTransId="{D8E70ABF-7723-483F-83AA-C6461BAAA98C}"/>
    <dgm:cxn modelId="{E7BC497A-D170-47C4-A97C-E0C93F898637}" type="presOf" srcId="{C90CB95C-BC40-40EF-94E1-A7503696F27F}" destId="{E6AE2E5F-3466-45AF-A04D-00077F4AEA1E}" srcOrd="0" destOrd="0" presId="urn:microsoft.com/office/officeart/2005/8/layout/list1"/>
    <dgm:cxn modelId="{B61B95D9-0EA1-42B0-9B8A-66EE6ED6249B}" type="presParOf" srcId="{9534EDDF-B883-4434-81E1-32C8B0139700}" destId="{46E61B38-EF22-4C7F-B2B3-A733CD78F9EF}" srcOrd="0" destOrd="0" presId="urn:microsoft.com/office/officeart/2005/8/layout/list1"/>
    <dgm:cxn modelId="{34AB8B78-6599-4B42-9703-F6EA13FB7D78}" type="presParOf" srcId="{46E61B38-EF22-4C7F-B2B3-A733CD78F9EF}" destId="{C0F5BB95-8A96-47E6-92B3-B0414040A323}" srcOrd="0" destOrd="0" presId="urn:microsoft.com/office/officeart/2005/8/layout/list1"/>
    <dgm:cxn modelId="{38FC6276-A6C1-4F04-9CA9-27423E0221A8}" type="presParOf" srcId="{46E61B38-EF22-4C7F-B2B3-A733CD78F9EF}" destId="{170D00D1-F498-4DD8-842C-62A8B46A5623}" srcOrd="1" destOrd="0" presId="urn:microsoft.com/office/officeart/2005/8/layout/list1"/>
    <dgm:cxn modelId="{6A336919-3888-457E-BBF3-AB32AFAEBF33}" type="presParOf" srcId="{9534EDDF-B883-4434-81E1-32C8B0139700}" destId="{BBAF05F8-D723-4321-B854-949928FAF740}" srcOrd="1" destOrd="0" presId="urn:microsoft.com/office/officeart/2005/8/layout/list1"/>
    <dgm:cxn modelId="{B65B94DD-00D2-4335-9E00-06E3E055472E}" type="presParOf" srcId="{9534EDDF-B883-4434-81E1-32C8B0139700}" destId="{FE2AEBB5-DA9F-4D7F-B3C4-38338AE95776}" srcOrd="2" destOrd="0" presId="urn:microsoft.com/office/officeart/2005/8/layout/list1"/>
    <dgm:cxn modelId="{8934289D-D094-4594-8CF9-176BAEAE4348}" type="presParOf" srcId="{9534EDDF-B883-4434-81E1-32C8B0139700}" destId="{20CF985A-BD39-4F69-8637-465439FEDA47}" srcOrd="3" destOrd="0" presId="urn:microsoft.com/office/officeart/2005/8/layout/list1"/>
    <dgm:cxn modelId="{7F2B29AE-BCE9-4360-A149-867904F8C24E}" type="presParOf" srcId="{9534EDDF-B883-4434-81E1-32C8B0139700}" destId="{FC97755E-7C6D-49D3-A44F-902455BFB3F5}" srcOrd="4" destOrd="0" presId="urn:microsoft.com/office/officeart/2005/8/layout/list1"/>
    <dgm:cxn modelId="{15AD940D-707B-49C6-9605-0343510DF6BF}" type="presParOf" srcId="{FC97755E-7C6D-49D3-A44F-902455BFB3F5}" destId="{F4028585-3947-42D2-BEF2-5BA1368C789D}" srcOrd="0" destOrd="0" presId="urn:microsoft.com/office/officeart/2005/8/layout/list1"/>
    <dgm:cxn modelId="{B6A97724-DD6F-43F9-A5B2-081E4C837729}" type="presParOf" srcId="{FC97755E-7C6D-49D3-A44F-902455BFB3F5}" destId="{D9F02E1E-0ACB-426E-B244-EA8311BC6987}" srcOrd="1" destOrd="0" presId="urn:microsoft.com/office/officeart/2005/8/layout/list1"/>
    <dgm:cxn modelId="{F79E04E6-38B2-4475-817C-5BB36D663232}" type="presParOf" srcId="{9534EDDF-B883-4434-81E1-32C8B0139700}" destId="{0A9D22F5-7103-491A-98A9-73F5D1195552}" srcOrd="5" destOrd="0" presId="urn:microsoft.com/office/officeart/2005/8/layout/list1"/>
    <dgm:cxn modelId="{D52B7B9D-90B1-4846-928F-B72683162788}" type="presParOf" srcId="{9534EDDF-B883-4434-81E1-32C8B0139700}" destId="{F0787717-AE05-4D77-A11B-9DAF2576428B}" srcOrd="6" destOrd="0" presId="urn:microsoft.com/office/officeart/2005/8/layout/list1"/>
    <dgm:cxn modelId="{56C8E263-D52B-4DE7-AA16-D86D59587832}" type="presParOf" srcId="{9534EDDF-B883-4434-81E1-32C8B0139700}" destId="{2CE8EF97-F0BA-4CD4-81D8-53A46ABD4BDD}" srcOrd="7" destOrd="0" presId="urn:microsoft.com/office/officeart/2005/8/layout/list1"/>
    <dgm:cxn modelId="{05031F02-B570-4058-8C5A-7A20CC0E391E}" type="presParOf" srcId="{9534EDDF-B883-4434-81E1-32C8B0139700}" destId="{8225826E-1C49-43D7-A8F6-498E282923B6}" srcOrd="8" destOrd="0" presId="urn:microsoft.com/office/officeart/2005/8/layout/list1"/>
    <dgm:cxn modelId="{E0D9380D-F552-40E2-856F-DABC3518A81D}" type="presParOf" srcId="{8225826E-1C49-43D7-A8F6-498E282923B6}" destId="{5E085767-2A6F-4D83-BBC5-8BA20C3E9481}" srcOrd="0" destOrd="0" presId="urn:microsoft.com/office/officeart/2005/8/layout/list1"/>
    <dgm:cxn modelId="{024B258D-2E76-403B-9AAD-C9DAA8B918D0}" type="presParOf" srcId="{8225826E-1C49-43D7-A8F6-498E282923B6}" destId="{1DE8AF2B-19FB-4FAC-BFDC-50743FF1F894}" srcOrd="1" destOrd="0" presId="urn:microsoft.com/office/officeart/2005/8/layout/list1"/>
    <dgm:cxn modelId="{A4DE4463-003D-46FF-8D1B-922AB0263865}" type="presParOf" srcId="{9534EDDF-B883-4434-81E1-32C8B0139700}" destId="{8D66773D-557F-42D6-B44E-22D1BB15B21D}" srcOrd="9" destOrd="0" presId="urn:microsoft.com/office/officeart/2005/8/layout/list1"/>
    <dgm:cxn modelId="{2AA52E4D-D3E7-45D0-A838-60E0539D3B51}" type="presParOf" srcId="{9534EDDF-B883-4434-81E1-32C8B0139700}" destId="{E6AE2E5F-3466-45AF-A04D-00077F4AEA1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DD9E74-F6C4-43E6-867D-033E2657317C}"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61D81E1F-18EF-4276-9F14-C1D884346B8C}">
      <dgm:prSet phldrT="[Text]" custT="1"/>
      <dgm:spPr>
        <a:solidFill>
          <a:schemeClr val="accent6"/>
        </a:solidFill>
      </dgm:spPr>
      <dgm:t>
        <a:bodyPr/>
        <a:lstStyle/>
        <a:p>
          <a:r>
            <a:rPr lang="en-US" sz="1400" dirty="0">
              <a:latin typeface="Calibri" panose="020F0502020204030204" pitchFamily="34" charset="0"/>
            </a:rPr>
            <a:t>Example 1: </a:t>
          </a:r>
        </a:p>
        <a:p>
          <a:r>
            <a:rPr lang="en-US" sz="1400" dirty="0">
              <a:latin typeface="Calibri" panose="020F0502020204030204" pitchFamily="34" charset="0"/>
            </a:rPr>
            <a:t>5/2/17 Complete Testing ONLINE </a:t>
          </a:r>
        </a:p>
        <a:p>
          <a:r>
            <a:rPr lang="en-US" sz="1400" dirty="0">
              <a:latin typeface="Calibri" panose="020F0502020204030204" pitchFamily="34" charset="0"/>
            </a:rPr>
            <a:t>9</a:t>
          </a:r>
          <a:r>
            <a:rPr lang="en-US" sz="1400" baseline="30000" dirty="0">
              <a:latin typeface="Calibri" panose="020F0502020204030204" pitchFamily="34" charset="0"/>
            </a:rPr>
            <a:t>th</a:t>
          </a:r>
          <a:r>
            <a:rPr lang="en-US" sz="1400" dirty="0">
              <a:latin typeface="Calibri" panose="020F0502020204030204" pitchFamily="34" charset="0"/>
            </a:rPr>
            <a:t> Grade Lit EOC </a:t>
          </a:r>
        </a:p>
      </dgm:t>
    </dgm:pt>
    <dgm:pt modelId="{A128B01C-2F7A-4F3E-A031-F2DD845D9DD1}" type="parTrans" cxnId="{43F0BD8D-7458-4F77-B80A-244783000293}">
      <dgm:prSet/>
      <dgm:spPr/>
      <dgm:t>
        <a:bodyPr/>
        <a:lstStyle/>
        <a:p>
          <a:endParaRPr lang="en-US"/>
        </a:p>
      </dgm:t>
    </dgm:pt>
    <dgm:pt modelId="{BBB512B8-DFFD-42B1-B74E-D5D4C3A45568}" type="sibTrans" cxnId="{43F0BD8D-7458-4F77-B80A-244783000293}">
      <dgm:prSet/>
      <dgm:spPr/>
      <dgm:t>
        <a:bodyPr/>
        <a:lstStyle/>
        <a:p>
          <a:endParaRPr lang="en-US"/>
        </a:p>
      </dgm:t>
    </dgm:pt>
    <dgm:pt modelId="{B01FE458-F989-4AF8-BFF2-EF86743BDA97}">
      <dgm:prSet phldrT="[Text]" custT="1"/>
      <dgm:spPr>
        <a:solidFill>
          <a:schemeClr val="accent6">
            <a:lumMod val="60000"/>
            <a:lumOff val="40000"/>
            <a:alpha val="90000"/>
          </a:schemeClr>
        </a:solidFill>
      </dgm:spPr>
      <dgm:t>
        <a:bodyPr/>
        <a:lstStyle/>
        <a:p>
          <a:pPr algn="l">
            <a:buFont typeface="Arial" panose="020B0604020202020204" pitchFamily="34" charset="0"/>
            <a:buNone/>
          </a:pPr>
          <a:r>
            <a:rPr lang="en-US" sz="1050" dirty="0">
              <a:latin typeface="Calibri" panose="020F0502020204030204" pitchFamily="34" charset="0"/>
            </a:rPr>
            <a:t>Scoring proceeds as sections are completed</a:t>
          </a:r>
        </a:p>
        <a:p>
          <a:pPr algn="l">
            <a:buFont typeface="Arial" panose="020B0604020202020204" pitchFamily="34" charset="0"/>
            <a:buNone/>
          </a:pPr>
          <a:r>
            <a:rPr lang="en-US" sz="1050" dirty="0">
              <a:latin typeface="Calibri" panose="020F0502020204030204" pitchFamily="34" charset="0"/>
            </a:rPr>
            <a:t>Reporting does not proceed until all sections are complete for a student</a:t>
          </a:r>
        </a:p>
      </dgm:t>
    </dgm:pt>
    <dgm:pt modelId="{61DA022D-60F0-439E-A77E-9C30B313328C}" type="parTrans" cxnId="{DAEFDCB8-B259-4760-AD54-A66CA395FE63}">
      <dgm:prSet/>
      <dgm:spPr/>
      <dgm:t>
        <a:bodyPr/>
        <a:lstStyle/>
        <a:p>
          <a:endParaRPr lang="en-US"/>
        </a:p>
      </dgm:t>
    </dgm:pt>
    <dgm:pt modelId="{327F7EB8-1607-4805-87B6-CB2C4EB74141}" type="sibTrans" cxnId="{DAEFDCB8-B259-4760-AD54-A66CA395FE63}">
      <dgm:prSet/>
      <dgm:spPr/>
      <dgm:t>
        <a:bodyPr/>
        <a:lstStyle/>
        <a:p>
          <a:endParaRPr lang="en-US"/>
        </a:p>
      </dgm:t>
    </dgm:pt>
    <dgm:pt modelId="{54304CED-0BF8-4AC3-8D38-C3BA344D7376}">
      <dgm:prSet phldrT="[Text]" custT="1"/>
      <dgm:spPr>
        <a:solidFill>
          <a:schemeClr val="accent6">
            <a:lumMod val="20000"/>
            <a:lumOff val="80000"/>
            <a:alpha val="90000"/>
          </a:schemeClr>
        </a:solidFill>
      </dgm:spPr>
      <dgm:t>
        <a:bodyPr/>
        <a:lstStyle/>
        <a:p>
          <a:r>
            <a:rPr lang="en-US" sz="1400" dirty="0">
              <a:latin typeface="Calibri" panose="020F0502020204030204" pitchFamily="34" charset="0"/>
            </a:rPr>
            <a:t>Preliminary reports post no later than Friday, 5/19/17</a:t>
          </a:r>
        </a:p>
      </dgm:t>
    </dgm:pt>
    <dgm:pt modelId="{E00AF12A-F487-4D27-B6F5-71C69C858C9D}" type="parTrans" cxnId="{E97D4994-AE80-4D66-AD7E-42909FC75B29}">
      <dgm:prSet/>
      <dgm:spPr/>
      <dgm:t>
        <a:bodyPr/>
        <a:lstStyle/>
        <a:p>
          <a:endParaRPr lang="en-US"/>
        </a:p>
      </dgm:t>
    </dgm:pt>
    <dgm:pt modelId="{ECA71BC1-3E8A-4575-B5B8-8DA2607339E8}" type="sibTrans" cxnId="{E97D4994-AE80-4D66-AD7E-42909FC75B29}">
      <dgm:prSet/>
      <dgm:spPr/>
      <dgm:t>
        <a:bodyPr/>
        <a:lstStyle/>
        <a:p>
          <a:endParaRPr lang="en-US"/>
        </a:p>
      </dgm:t>
    </dgm:pt>
    <dgm:pt modelId="{6E4C6337-D3F6-45A1-9190-A7D5F1C9AC81}">
      <dgm:prSet phldrT="[Text]" custT="1"/>
      <dgm:spPr>
        <a:solidFill>
          <a:schemeClr val="accent6"/>
        </a:solidFill>
      </dgm:spPr>
      <dgm:t>
        <a:bodyPr/>
        <a:lstStyle/>
        <a:p>
          <a:r>
            <a:rPr lang="en-US" sz="1400" dirty="0">
              <a:latin typeface="Calibri" panose="020F0502020204030204" pitchFamily="34" charset="0"/>
            </a:rPr>
            <a:t>Example 3:</a:t>
          </a:r>
        </a:p>
        <a:p>
          <a:r>
            <a:rPr lang="en-US" sz="1400" dirty="0">
              <a:latin typeface="Calibri" panose="020F0502020204030204" pitchFamily="34" charset="0"/>
            </a:rPr>
            <a:t>4/14/17 Complete Testing PAPER</a:t>
          </a:r>
        </a:p>
        <a:p>
          <a:r>
            <a:rPr lang="en-US" sz="1400" dirty="0">
              <a:latin typeface="Calibri" panose="020F0502020204030204" pitchFamily="34" charset="0"/>
            </a:rPr>
            <a:t>Grade 3 ELA and Math </a:t>
          </a:r>
        </a:p>
      </dgm:t>
    </dgm:pt>
    <dgm:pt modelId="{4105D6B6-9415-4BAC-8ECD-D71C1D153B2B}" type="parTrans" cxnId="{2FD71A4B-AB16-4D0A-8CC3-7062CB3AE692}">
      <dgm:prSet/>
      <dgm:spPr/>
      <dgm:t>
        <a:bodyPr/>
        <a:lstStyle/>
        <a:p>
          <a:endParaRPr lang="en-US"/>
        </a:p>
      </dgm:t>
    </dgm:pt>
    <dgm:pt modelId="{7E882051-4CA6-4BDC-9D27-1DC3A09FB931}" type="sibTrans" cxnId="{2FD71A4B-AB16-4D0A-8CC3-7062CB3AE692}">
      <dgm:prSet/>
      <dgm:spPr/>
      <dgm:t>
        <a:bodyPr/>
        <a:lstStyle/>
        <a:p>
          <a:endParaRPr lang="en-US"/>
        </a:p>
      </dgm:t>
    </dgm:pt>
    <dgm:pt modelId="{73EE62B1-E1C4-40E5-931A-86BE2B33CEAF}">
      <dgm:prSet phldrT="[Text]" custT="1"/>
      <dgm:spPr>
        <a:solidFill>
          <a:schemeClr val="accent6">
            <a:lumMod val="60000"/>
            <a:lumOff val="40000"/>
            <a:alpha val="90000"/>
          </a:schemeClr>
        </a:solidFill>
      </dgm:spPr>
      <dgm:t>
        <a:bodyPr/>
        <a:lstStyle/>
        <a:p>
          <a:pPr algn="l"/>
          <a:br>
            <a:rPr lang="en-US" sz="1100" dirty="0">
              <a:latin typeface="Calibri" panose="020F0502020204030204" pitchFamily="34" charset="0"/>
            </a:rPr>
          </a:br>
          <a:r>
            <a:rPr lang="en-US" sz="1100" dirty="0">
              <a:latin typeface="Calibri" panose="020F0502020204030204" pitchFamily="34" charset="0"/>
            </a:rPr>
            <a:t>Return answer documents by UPS-RS 4/17/17</a:t>
          </a:r>
        </a:p>
        <a:p>
          <a:pPr algn="l"/>
          <a:r>
            <a:rPr lang="en-US" sz="1100" dirty="0">
              <a:latin typeface="Calibri" panose="020F0502020204030204" pitchFamily="34" charset="0"/>
            </a:rPr>
            <a:t>Material arrives DRC 4/19/17</a:t>
          </a:r>
        </a:p>
        <a:p>
          <a:pPr algn="ctr"/>
          <a:endParaRPr lang="en-US" sz="1100" dirty="0">
            <a:latin typeface="Calibri" panose="020F0502020204030204" pitchFamily="34" charset="0"/>
          </a:endParaRPr>
        </a:p>
      </dgm:t>
    </dgm:pt>
    <dgm:pt modelId="{B1579858-2137-4DDC-8428-0E66A1DA06FF}" type="parTrans" cxnId="{5B2865B7-738B-4D28-B95D-FB64E8FDB6C0}">
      <dgm:prSet/>
      <dgm:spPr/>
      <dgm:t>
        <a:bodyPr/>
        <a:lstStyle/>
        <a:p>
          <a:endParaRPr lang="en-US"/>
        </a:p>
      </dgm:t>
    </dgm:pt>
    <dgm:pt modelId="{FB56AC0E-9CCC-4D9C-9092-75CC30670C9B}" type="sibTrans" cxnId="{5B2865B7-738B-4D28-B95D-FB64E8FDB6C0}">
      <dgm:prSet/>
      <dgm:spPr/>
      <dgm:t>
        <a:bodyPr/>
        <a:lstStyle/>
        <a:p>
          <a:endParaRPr lang="en-US"/>
        </a:p>
      </dgm:t>
    </dgm:pt>
    <dgm:pt modelId="{EFF39CA1-4430-4CE4-A273-6E36E1BCB0E2}">
      <dgm:prSet phldrT="[Text]" custT="1"/>
      <dgm:spPr>
        <a:solidFill>
          <a:schemeClr val="accent1"/>
        </a:solidFill>
      </dgm:spPr>
      <dgm:t>
        <a:bodyPr/>
        <a:lstStyle/>
        <a:p>
          <a:r>
            <a:rPr lang="en-US" sz="1400" dirty="0">
              <a:latin typeface="Calibri" panose="020F0502020204030204" pitchFamily="34" charset="0"/>
            </a:rPr>
            <a:t>Example 4:</a:t>
          </a:r>
        </a:p>
        <a:p>
          <a:r>
            <a:rPr lang="en-US" sz="1400" dirty="0">
              <a:latin typeface="Calibri" panose="020F0502020204030204" pitchFamily="34" charset="0"/>
            </a:rPr>
            <a:t>4/28/17 Complete Testing PAPER</a:t>
          </a:r>
        </a:p>
        <a:p>
          <a:r>
            <a:rPr lang="en-US" sz="1400" dirty="0">
              <a:latin typeface="Calibri" panose="020F0502020204030204" pitchFamily="34" charset="0"/>
            </a:rPr>
            <a:t>EOC Economics</a:t>
          </a:r>
        </a:p>
      </dgm:t>
    </dgm:pt>
    <dgm:pt modelId="{B63FC974-556C-47BC-B8A9-FC5014FD6DDA}" type="parTrans" cxnId="{416D4217-8D6E-4301-BE49-1075B95BDC93}">
      <dgm:prSet/>
      <dgm:spPr/>
      <dgm:t>
        <a:bodyPr/>
        <a:lstStyle/>
        <a:p>
          <a:endParaRPr lang="en-US"/>
        </a:p>
      </dgm:t>
    </dgm:pt>
    <dgm:pt modelId="{21D388F2-5CAC-4B19-9CC9-893A4F738576}" type="sibTrans" cxnId="{416D4217-8D6E-4301-BE49-1075B95BDC93}">
      <dgm:prSet/>
      <dgm:spPr/>
      <dgm:t>
        <a:bodyPr/>
        <a:lstStyle/>
        <a:p>
          <a:endParaRPr lang="en-US"/>
        </a:p>
      </dgm:t>
    </dgm:pt>
    <dgm:pt modelId="{EB6CF544-D535-4BB3-B113-2284B96FCEAD}">
      <dgm:prSet phldrT="[Text]" custT="1"/>
      <dgm:spPr>
        <a:solidFill>
          <a:schemeClr val="accent1">
            <a:lumMod val="60000"/>
            <a:lumOff val="40000"/>
            <a:alpha val="90000"/>
          </a:schemeClr>
        </a:solidFill>
      </dgm:spPr>
      <dgm:t>
        <a:bodyPr/>
        <a:lstStyle/>
        <a:p>
          <a:pPr algn="l"/>
          <a:r>
            <a:rPr lang="en-US" sz="1100" dirty="0">
              <a:latin typeface="Calibri" panose="020F0502020204030204" pitchFamily="34" charset="0"/>
            </a:rPr>
            <a:t>Return answer documents by UPS-RS 5/1/17</a:t>
          </a:r>
        </a:p>
        <a:p>
          <a:pPr algn="l"/>
          <a:r>
            <a:rPr lang="en-US" sz="1100" dirty="0">
              <a:latin typeface="Calibri" panose="020F0502020204030204" pitchFamily="34" charset="0"/>
            </a:rPr>
            <a:t>Material arrives DRC 5/3/17</a:t>
          </a:r>
        </a:p>
      </dgm:t>
    </dgm:pt>
    <dgm:pt modelId="{A0B4D26C-C642-4BCC-A42E-C529D4A99681}" type="parTrans" cxnId="{22E2935F-2367-4D53-97DA-E03244EE85A9}">
      <dgm:prSet/>
      <dgm:spPr/>
      <dgm:t>
        <a:bodyPr/>
        <a:lstStyle/>
        <a:p>
          <a:endParaRPr lang="en-US"/>
        </a:p>
      </dgm:t>
    </dgm:pt>
    <dgm:pt modelId="{D1C6E4F1-B990-4F82-90F0-8A5A90E38990}" type="sibTrans" cxnId="{22E2935F-2367-4D53-97DA-E03244EE85A9}">
      <dgm:prSet/>
      <dgm:spPr/>
      <dgm:t>
        <a:bodyPr/>
        <a:lstStyle/>
        <a:p>
          <a:endParaRPr lang="en-US"/>
        </a:p>
      </dgm:t>
    </dgm:pt>
    <dgm:pt modelId="{3A174C3C-D3C7-433E-B358-F438152D1277}">
      <dgm:prSet phldrT="[Text]" custT="1"/>
      <dgm:spPr>
        <a:solidFill>
          <a:schemeClr val="accent1">
            <a:lumMod val="20000"/>
            <a:lumOff val="80000"/>
            <a:alpha val="90000"/>
          </a:schemeClr>
        </a:solidFill>
      </dgm:spPr>
      <dgm:t>
        <a:bodyPr/>
        <a:lstStyle/>
        <a:p>
          <a:r>
            <a:rPr lang="en-US" sz="1400" dirty="0">
              <a:latin typeface="Calibri" panose="020F0502020204030204" pitchFamily="34" charset="0"/>
            </a:rPr>
            <a:t>Preliminary reports post no later than Thursday, 5/11/17</a:t>
          </a:r>
        </a:p>
      </dgm:t>
    </dgm:pt>
    <dgm:pt modelId="{366EF25E-39AB-4E0F-B1A1-51A7DFD8271F}" type="parTrans" cxnId="{733FEDC3-B0A8-4893-A408-165D8FE46360}">
      <dgm:prSet/>
      <dgm:spPr/>
      <dgm:t>
        <a:bodyPr/>
        <a:lstStyle/>
        <a:p>
          <a:endParaRPr lang="en-US"/>
        </a:p>
      </dgm:t>
    </dgm:pt>
    <dgm:pt modelId="{AF3FA52A-0BB5-4E1B-B14E-0B34F903A567}" type="sibTrans" cxnId="{733FEDC3-B0A8-4893-A408-165D8FE46360}">
      <dgm:prSet/>
      <dgm:spPr/>
      <dgm:t>
        <a:bodyPr/>
        <a:lstStyle/>
        <a:p>
          <a:endParaRPr lang="en-US"/>
        </a:p>
      </dgm:t>
    </dgm:pt>
    <dgm:pt modelId="{E3B5FFEF-36A1-475F-88A3-FE00BA58CA4D}">
      <dgm:prSet phldrT="[Text]" custT="1"/>
      <dgm:spPr>
        <a:solidFill>
          <a:schemeClr val="accent1"/>
        </a:solidFill>
      </dgm:spPr>
      <dgm:t>
        <a:bodyPr/>
        <a:lstStyle/>
        <a:p>
          <a:r>
            <a:rPr lang="en-US" sz="1400" dirty="0">
              <a:latin typeface="Calibri" panose="020F0502020204030204" pitchFamily="34" charset="0"/>
            </a:rPr>
            <a:t>Example 2:</a:t>
          </a:r>
        </a:p>
        <a:p>
          <a:r>
            <a:rPr lang="en-US" sz="1400" dirty="0">
              <a:latin typeface="Calibri" panose="020F0502020204030204" pitchFamily="34" charset="0"/>
            </a:rPr>
            <a:t>5/1/17 Complete Testing ONLINE</a:t>
          </a:r>
        </a:p>
        <a:p>
          <a:r>
            <a:rPr lang="en-US" sz="1400" dirty="0">
              <a:latin typeface="Calibri" panose="020F0502020204030204" pitchFamily="34" charset="0"/>
            </a:rPr>
            <a:t>Grade 5 ELA and Math</a:t>
          </a:r>
        </a:p>
      </dgm:t>
    </dgm:pt>
    <dgm:pt modelId="{6F314205-6EF7-42B0-85EA-5F361736E084}" type="parTrans" cxnId="{FCD5C631-C6A1-4A23-BC22-55D210E57762}">
      <dgm:prSet/>
      <dgm:spPr/>
      <dgm:t>
        <a:bodyPr/>
        <a:lstStyle/>
        <a:p>
          <a:endParaRPr lang="en-US"/>
        </a:p>
      </dgm:t>
    </dgm:pt>
    <dgm:pt modelId="{86F0C87B-458C-4DD4-BA9F-BCA8F5BCB7F0}" type="sibTrans" cxnId="{FCD5C631-C6A1-4A23-BC22-55D210E57762}">
      <dgm:prSet/>
      <dgm:spPr/>
      <dgm:t>
        <a:bodyPr/>
        <a:lstStyle/>
        <a:p>
          <a:endParaRPr lang="en-US"/>
        </a:p>
      </dgm:t>
    </dgm:pt>
    <dgm:pt modelId="{F5273432-15CB-4707-95F7-3585F99EAD90}">
      <dgm:prSet phldrT="[Text]" custT="1"/>
      <dgm:spPr>
        <a:solidFill>
          <a:schemeClr val="accent1">
            <a:lumMod val="60000"/>
            <a:lumOff val="40000"/>
            <a:alpha val="90000"/>
          </a:schemeClr>
        </a:solidFill>
      </dgm:spPr>
      <dgm:t>
        <a:bodyPr/>
        <a:lstStyle/>
        <a:p>
          <a:pPr algn="l">
            <a:buFont typeface="Arial" panose="020B0604020202020204" pitchFamily="34" charset="0"/>
          </a:pPr>
          <a:r>
            <a:rPr lang="en-US" sz="1050" dirty="0">
              <a:latin typeface="Calibri" panose="020F0502020204030204" pitchFamily="34" charset="0"/>
            </a:rPr>
            <a:t>Scoring proceeds as sections are completed</a:t>
          </a:r>
        </a:p>
        <a:p>
          <a:pPr algn="l">
            <a:buFont typeface="Arial" panose="020B0604020202020204" pitchFamily="34" charset="0"/>
          </a:pPr>
          <a:r>
            <a:rPr lang="en-US" sz="1050" dirty="0">
              <a:latin typeface="Calibri" panose="020F0502020204030204" pitchFamily="34" charset="0"/>
            </a:rPr>
            <a:t>Reporting does not proceed until all sections are complete for a student</a:t>
          </a:r>
          <a:endParaRPr lang="en-US" sz="1050" dirty="0"/>
        </a:p>
      </dgm:t>
    </dgm:pt>
    <dgm:pt modelId="{E1B6EB05-7D47-4E18-9826-933D66EA6959}" type="parTrans" cxnId="{4F78BB41-06F2-409C-BD93-BC607A5594A5}">
      <dgm:prSet/>
      <dgm:spPr/>
      <dgm:t>
        <a:bodyPr/>
        <a:lstStyle/>
        <a:p>
          <a:endParaRPr lang="en-US"/>
        </a:p>
      </dgm:t>
    </dgm:pt>
    <dgm:pt modelId="{D02A7017-C57C-4487-8C13-479E6326AEC5}" type="sibTrans" cxnId="{4F78BB41-06F2-409C-BD93-BC607A5594A5}">
      <dgm:prSet/>
      <dgm:spPr/>
      <dgm:t>
        <a:bodyPr/>
        <a:lstStyle/>
        <a:p>
          <a:endParaRPr lang="en-US"/>
        </a:p>
      </dgm:t>
    </dgm:pt>
    <dgm:pt modelId="{AD661B6D-47CF-4C67-B60D-9F4CBA8CD682}">
      <dgm:prSet phldrT="[Text]" custT="1"/>
      <dgm:spPr>
        <a:solidFill>
          <a:schemeClr val="accent1">
            <a:lumMod val="20000"/>
            <a:lumOff val="80000"/>
            <a:alpha val="90000"/>
          </a:schemeClr>
        </a:solidFill>
      </dgm:spPr>
      <dgm:t>
        <a:bodyPr/>
        <a:lstStyle/>
        <a:p>
          <a:r>
            <a:rPr lang="en-US" sz="1400" dirty="0">
              <a:latin typeface="Calibri" panose="020F0502020204030204" pitchFamily="34" charset="0"/>
            </a:rPr>
            <a:t>Preliminary reports post no later than Wednesday, 5/17/17</a:t>
          </a:r>
          <a:endParaRPr lang="en-US" sz="1400" dirty="0"/>
        </a:p>
      </dgm:t>
    </dgm:pt>
    <dgm:pt modelId="{576463A9-926E-4219-AF9B-0A4EE05204E8}" type="parTrans" cxnId="{7A11478E-1C51-4B86-B327-092F13BD5048}">
      <dgm:prSet/>
      <dgm:spPr/>
      <dgm:t>
        <a:bodyPr/>
        <a:lstStyle/>
        <a:p>
          <a:endParaRPr lang="en-US"/>
        </a:p>
      </dgm:t>
    </dgm:pt>
    <dgm:pt modelId="{6BADE61E-1F40-4C50-BB3E-F19B3734E1A4}" type="sibTrans" cxnId="{7A11478E-1C51-4B86-B327-092F13BD5048}">
      <dgm:prSet/>
      <dgm:spPr/>
      <dgm:t>
        <a:bodyPr/>
        <a:lstStyle/>
        <a:p>
          <a:endParaRPr lang="en-US"/>
        </a:p>
      </dgm:t>
    </dgm:pt>
    <dgm:pt modelId="{D1B855B3-C8FD-4EE7-8BC4-03E1A9ADF560}">
      <dgm:prSet phldrT="[Text]" custT="1"/>
      <dgm:spPr>
        <a:solidFill>
          <a:schemeClr val="accent6">
            <a:lumMod val="20000"/>
            <a:lumOff val="80000"/>
            <a:alpha val="90000"/>
          </a:schemeClr>
        </a:solidFill>
      </dgm:spPr>
      <dgm:t>
        <a:bodyPr/>
        <a:lstStyle/>
        <a:p>
          <a:r>
            <a:rPr lang="en-US" sz="1400" dirty="0">
              <a:latin typeface="Calibri" panose="020F0502020204030204" pitchFamily="34" charset="0"/>
            </a:rPr>
            <a:t>Preliminary reports post no later than Thursday, 5/11/17</a:t>
          </a:r>
        </a:p>
      </dgm:t>
    </dgm:pt>
    <dgm:pt modelId="{DFF04310-C3FA-4A48-A0C3-275309C17A6E}" type="sibTrans" cxnId="{87F81362-F3C5-49C2-84BE-E6EB1438DADB}">
      <dgm:prSet/>
      <dgm:spPr/>
      <dgm:t>
        <a:bodyPr/>
        <a:lstStyle/>
        <a:p>
          <a:endParaRPr lang="en-US"/>
        </a:p>
      </dgm:t>
    </dgm:pt>
    <dgm:pt modelId="{66D8C158-E626-4DB0-8416-A8BD0307FB65}" type="parTrans" cxnId="{87F81362-F3C5-49C2-84BE-E6EB1438DADB}">
      <dgm:prSet/>
      <dgm:spPr/>
      <dgm:t>
        <a:bodyPr/>
        <a:lstStyle/>
        <a:p>
          <a:endParaRPr lang="en-US"/>
        </a:p>
      </dgm:t>
    </dgm:pt>
    <dgm:pt modelId="{C5287757-DA14-4F31-B995-5BFAD394047C}" type="pres">
      <dgm:prSet presAssocID="{32DD9E74-F6C4-43E6-867D-033E2657317C}" presName="Name0" presStyleCnt="0">
        <dgm:presLayoutVars>
          <dgm:chPref val="3"/>
          <dgm:dir/>
          <dgm:animLvl val="lvl"/>
          <dgm:resizeHandles/>
        </dgm:presLayoutVars>
      </dgm:prSet>
      <dgm:spPr/>
    </dgm:pt>
    <dgm:pt modelId="{8D9E38AF-478B-4B4A-AB4D-9E30CA0CE706}" type="pres">
      <dgm:prSet presAssocID="{61D81E1F-18EF-4276-9F14-C1D884346B8C}" presName="horFlow" presStyleCnt="0"/>
      <dgm:spPr/>
    </dgm:pt>
    <dgm:pt modelId="{34AB45C8-DEB0-49CC-9A92-FADDB55359E2}" type="pres">
      <dgm:prSet presAssocID="{61D81E1F-18EF-4276-9F14-C1D884346B8C}" presName="bigChev" presStyleLbl="node1" presStyleIdx="0" presStyleCnt="4"/>
      <dgm:spPr/>
    </dgm:pt>
    <dgm:pt modelId="{172F7B97-4D63-449D-9442-54A8EECC581D}" type="pres">
      <dgm:prSet presAssocID="{61DA022D-60F0-439E-A77E-9C30B313328C}" presName="parTrans" presStyleCnt="0"/>
      <dgm:spPr/>
    </dgm:pt>
    <dgm:pt modelId="{D10DD65B-85EA-42DF-8C63-46AAA1539EA0}" type="pres">
      <dgm:prSet presAssocID="{B01FE458-F989-4AF8-BFF2-EF86743BDA97}" presName="node" presStyleLbl="alignAccFollowNode1" presStyleIdx="0" presStyleCnt="8">
        <dgm:presLayoutVars>
          <dgm:bulletEnabled val="1"/>
        </dgm:presLayoutVars>
      </dgm:prSet>
      <dgm:spPr/>
    </dgm:pt>
    <dgm:pt modelId="{CA88C523-21AA-4794-A738-C5D9C7D6B2E1}" type="pres">
      <dgm:prSet presAssocID="{327F7EB8-1607-4805-87B6-CB2C4EB74141}" presName="sibTrans" presStyleCnt="0"/>
      <dgm:spPr/>
    </dgm:pt>
    <dgm:pt modelId="{4DA20604-99D1-4F13-8A91-C385E876D572}" type="pres">
      <dgm:prSet presAssocID="{54304CED-0BF8-4AC3-8D38-C3BA344D7376}" presName="node" presStyleLbl="alignAccFollowNode1" presStyleIdx="1" presStyleCnt="8">
        <dgm:presLayoutVars>
          <dgm:bulletEnabled val="1"/>
        </dgm:presLayoutVars>
      </dgm:prSet>
      <dgm:spPr/>
    </dgm:pt>
    <dgm:pt modelId="{AAC4EB79-CCBA-4874-92D7-5A96EE3D8288}" type="pres">
      <dgm:prSet presAssocID="{61D81E1F-18EF-4276-9F14-C1D884346B8C}" presName="vSp" presStyleCnt="0"/>
      <dgm:spPr/>
    </dgm:pt>
    <dgm:pt modelId="{24590D88-0C8C-42B6-9B8F-F6DBB6FBB10A}" type="pres">
      <dgm:prSet presAssocID="{6E4C6337-D3F6-45A1-9190-A7D5F1C9AC81}" presName="horFlow" presStyleCnt="0"/>
      <dgm:spPr/>
    </dgm:pt>
    <dgm:pt modelId="{A08CE1E7-956F-48B4-8B82-1F2BC713DA5D}" type="pres">
      <dgm:prSet presAssocID="{6E4C6337-D3F6-45A1-9190-A7D5F1C9AC81}" presName="bigChev" presStyleLbl="node1" presStyleIdx="1" presStyleCnt="4" custLinFactY="14744" custLinFactNeighborX="1866" custLinFactNeighborY="100000"/>
      <dgm:spPr/>
    </dgm:pt>
    <dgm:pt modelId="{062DF371-D328-48B7-9D7D-916BCC9172FA}" type="pres">
      <dgm:prSet presAssocID="{B1579858-2137-4DDC-8428-0E66A1DA06FF}" presName="parTrans" presStyleCnt="0"/>
      <dgm:spPr/>
    </dgm:pt>
    <dgm:pt modelId="{BDD4A759-4A0C-4BC5-9EC2-704367A579BA}" type="pres">
      <dgm:prSet presAssocID="{73EE62B1-E1C4-40E5-931A-86BE2B33CEAF}" presName="node" presStyleLbl="alignAccFollowNode1" presStyleIdx="2" presStyleCnt="8" custScaleY="99249" custLinFactY="38246" custLinFactNeighborX="2087" custLinFactNeighborY="100000">
        <dgm:presLayoutVars>
          <dgm:bulletEnabled val="1"/>
        </dgm:presLayoutVars>
      </dgm:prSet>
      <dgm:spPr/>
    </dgm:pt>
    <dgm:pt modelId="{5EF782D2-F671-4024-9D0E-3132D78FF55B}" type="pres">
      <dgm:prSet presAssocID="{FB56AC0E-9CCC-4D9C-9092-75CC30670C9B}" presName="sibTrans" presStyleCnt="0"/>
      <dgm:spPr/>
    </dgm:pt>
    <dgm:pt modelId="{C3CD54EC-E05F-41B8-BDAA-8E7C335967D2}" type="pres">
      <dgm:prSet presAssocID="{D1B855B3-C8FD-4EE7-8BC4-03E1A9ADF560}" presName="node" presStyleLbl="alignAccFollowNode1" presStyleIdx="3" presStyleCnt="8" custLinFactY="38246" custLinFactNeighborX="-3619" custLinFactNeighborY="100000">
        <dgm:presLayoutVars>
          <dgm:bulletEnabled val="1"/>
        </dgm:presLayoutVars>
      </dgm:prSet>
      <dgm:spPr/>
    </dgm:pt>
    <dgm:pt modelId="{6EB4CEE4-E01E-4117-9A9F-6EBD1976AF20}" type="pres">
      <dgm:prSet presAssocID="{6E4C6337-D3F6-45A1-9190-A7D5F1C9AC81}" presName="vSp" presStyleCnt="0"/>
      <dgm:spPr/>
    </dgm:pt>
    <dgm:pt modelId="{F50F4E13-D25C-4A79-8DC3-D6E2719E9683}" type="pres">
      <dgm:prSet presAssocID="{EFF39CA1-4430-4CE4-A273-6E36E1BCB0E2}" presName="horFlow" presStyleCnt="0"/>
      <dgm:spPr/>
    </dgm:pt>
    <dgm:pt modelId="{FBFEA4D6-BD5E-4C39-AD6D-E871510EAC54}" type="pres">
      <dgm:prSet presAssocID="{EFF39CA1-4430-4CE4-A273-6E36E1BCB0E2}" presName="bigChev" presStyleLbl="node1" presStyleIdx="2" presStyleCnt="4" custLinFactY="14552" custLinFactNeighborX="-2364" custLinFactNeighborY="100000"/>
      <dgm:spPr/>
    </dgm:pt>
    <dgm:pt modelId="{B03E5390-E5D1-4386-A0C0-2FBB243B8778}" type="pres">
      <dgm:prSet presAssocID="{A0B4D26C-C642-4BCC-A42E-C529D4A99681}" presName="parTrans" presStyleCnt="0"/>
      <dgm:spPr/>
    </dgm:pt>
    <dgm:pt modelId="{062F05CC-5562-470B-B45D-AA0129963765}" type="pres">
      <dgm:prSet presAssocID="{EB6CF544-D535-4BB3-B113-2284B96FCEAD}" presName="node" presStyleLbl="alignAccFollowNode1" presStyleIdx="4" presStyleCnt="8" custLinFactY="38015" custLinFactNeighborX="-4176" custLinFactNeighborY="100000">
        <dgm:presLayoutVars>
          <dgm:bulletEnabled val="1"/>
        </dgm:presLayoutVars>
      </dgm:prSet>
      <dgm:spPr/>
    </dgm:pt>
    <dgm:pt modelId="{559649BF-C15E-4358-B720-D929AD29BC9C}" type="pres">
      <dgm:prSet presAssocID="{D1C6E4F1-B990-4F82-90F0-8A5A90E38990}" presName="sibTrans" presStyleCnt="0"/>
      <dgm:spPr/>
    </dgm:pt>
    <dgm:pt modelId="{BE623633-5142-4BCC-B530-532E2C7ADC9D}" type="pres">
      <dgm:prSet presAssocID="{3A174C3C-D3C7-433E-B358-F438152D1277}" presName="node" presStyleLbl="alignAccFollowNode1" presStyleIdx="5" presStyleCnt="8" custLinFactY="38015" custLinFactNeighborX="-4176" custLinFactNeighborY="100000">
        <dgm:presLayoutVars>
          <dgm:bulletEnabled val="1"/>
        </dgm:presLayoutVars>
      </dgm:prSet>
      <dgm:spPr/>
    </dgm:pt>
    <dgm:pt modelId="{12CF7361-720E-44F5-8139-3FCBF4E38DED}" type="pres">
      <dgm:prSet presAssocID="{EFF39CA1-4430-4CE4-A273-6E36E1BCB0E2}" presName="vSp" presStyleCnt="0"/>
      <dgm:spPr/>
    </dgm:pt>
    <dgm:pt modelId="{F8F32EC9-104B-4E2F-9988-A083427797FB}" type="pres">
      <dgm:prSet presAssocID="{E3B5FFEF-36A1-475F-88A3-FE00BA58CA4D}" presName="horFlow" presStyleCnt="0"/>
      <dgm:spPr/>
    </dgm:pt>
    <dgm:pt modelId="{B07E3C5D-BA41-4A5E-B373-0124CFE0A196}" type="pres">
      <dgm:prSet presAssocID="{E3B5FFEF-36A1-475F-88A3-FE00BA58CA4D}" presName="bigChev" presStyleLbl="node1" presStyleIdx="3" presStyleCnt="4" custLinFactY="-100000" custLinFactNeighborX="-2364" custLinFactNeighborY="-128860"/>
      <dgm:spPr/>
    </dgm:pt>
    <dgm:pt modelId="{477F1505-5270-4B0B-8417-FF8E955C80A3}" type="pres">
      <dgm:prSet presAssocID="{E1B6EB05-7D47-4E18-9826-933D66EA6959}" presName="parTrans" presStyleCnt="0"/>
      <dgm:spPr/>
    </dgm:pt>
    <dgm:pt modelId="{0C676514-E760-402A-A5FA-1E6D5F478E36}" type="pres">
      <dgm:prSet presAssocID="{F5273432-15CB-4707-95F7-3585F99EAD90}" presName="node" presStyleLbl="alignAccFollowNode1" presStyleIdx="6" presStyleCnt="8" custLinFactY="-100000" custLinFactNeighborX="-16701" custLinFactNeighborY="-175736">
        <dgm:presLayoutVars>
          <dgm:bulletEnabled val="1"/>
        </dgm:presLayoutVars>
      </dgm:prSet>
      <dgm:spPr/>
    </dgm:pt>
    <dgm:pt modelId="{5916819B-60DA-4ABE-B862-1B87A832E074}" type="pres">
      <dgm:prSet presAssocID="{D02A7017-C57C-4487-8C13-479E6326AEC5}" presName="sibTrans" presStyleCnt="0"/>
      <dgm:spPr/>
    </dgm:pt>
    <dgm:pt modelId="{3DA8CC94-8E64-42C4-95CD-B06CCAF2848D}" type="pres">
      <dgm:prSet presAssocID="{AD661B6D-47CF-4C67-B60D-9F4CBA8CD682}" presName="node" presStyleLbl="alignAccFollowNode1" presStyleIdx="7" presStyleCnt="8" custLinFactY="-100000" custLinFactNeighborX="-16701" custLinFactNeighborY="-175736">
        <dgm:presLayoutVars>
          <dgm:bulletEnabled val="1"/>
        </dgm:presLayoutVars>
      </dgm:prSet>
      <dgm:spPr/>
    </dgm:pt>
  </dgm:ptLst>
  <dgm:cxnLst>
    <dgm:cxn modelId="{416D4217-8D6E-4301-BE49-1075B95BDC93}" srcId="{32DD9E74-F6C4-43E6-867D-033E2657317C}" destId="{EFF39CA1-4430-4CE4-A273-6E36E1BCB0E2}" srcOrd="2" destOrd="0" parTransId="{B63FC974-556C-47BC-B8A9-FC5014FD6DDA}" sibTransId="{21D388F2-5CAC-4B19-9CC9-893A4F738576}"/>
    <dgm:cxn modelId="{DAEFDCB8-B259-4760-AD54-A66CA395FE63}" srcId="{61D81E1F-18EF-4276-9F14-C1D884346B8C}" destId="{B01FE458-F989-4AF8-BFF2-EF86743BDA97}" srcOrd="0" destOrd="0" parTransId="{61DA022D-60F0-439E-A77E-9C30B313328C}" sibTransId="{327F7EB8-1607-4805-87B6-CB2C4EB74141}"/>
    <dgm:cxn modelId="{A5A84137-1A32-4B3F-87A0-81ACB40018D2}" type="presOf" srcId="{B01FE458-F989-4AF8-BFF2-EF86743BDA97}" destId="{D10DD65B-85EA-42DF-8C63-46AAA1539EA0}" srcOrd="0" destOrd="0" presId="urn:microsoft.com/office/officeart/2005/8/layout/lProcess3"/>
    <dgm:cxn modelId="{07C1F539-4DAF-427D-924C-ABEAC61D0130}" type="presOf" srcId="{32DD9E74-F6C4-43E6-867D-033E2657317C}" destId="{C5287757-DA14-4F31-B995-5BFAD394047C}" srcOrd="0" destOrd="0" presId="urn:microsoft.com/office/officeart/2005/8/layout/lProcess3"/>
    <dgm:cxn modelId="{2FD71A4B-AB16-4D0A-8CC3-7062CB3AE692}" srcId="{32DD9E74-F6C4-43E6-867D-033E2657317C}" destId="{6E4C6337-D3F6-45A1-9190-A7D5F1C9AC81}" srcOrd="1" destOrd="0" parTransId="{4105D6B6-9415-4BAC-8ECD-D71C1D153B2B}" sibTransId="{7E882051-4CA6-4BDC-9D27-1DC3A09FB931}"/>
    <dgm:cxn modelId="{B75E29D5-E82A-4AD0-B8BF-EC2D73C64297}" type="presOf" srcId="{E3B5FFEF-36A1-475F-88A3-FE00BA58CA4D}" destId="{B07E3C5D-BA41-4A5E-B373-0124CFE0A196}" srcOrd="0" destOrd="0" presId="urn:microsoft.com/office/officeart/2005/8/layout/lProcess3"/>
    <dgm:cxn modelId="{43F0BD8D-7458-4F77-B80A-244783000293}" srcId="{32DD9E74-F6C4-43E6-867D-033E2657317C}" destId="{61D81E1F-18EF-4276-9F14-C1D884346B8C}" srcOrd="0" destOrd="0" parTransId="{A128B01C-2F7A-4F3E-A031-F2DD845D9DD1}" sibTransId="{BBB512B8-DFFD-42B1-B74E-D5D4C3A45568}"/>
    <dgm:cxn modelId="{7A11478E-1C51-4B86-B327-092F13BD5048}" srcId="{E3B5FFEF-36A1-475F-88A3-FE00BA58CA4D}" destId="{AD661B6D-47CF-4C67-B60D-9F4CBA8CD682}" srcOrd="1" destOrd="0" parTransId="{576463A9-926E-4219-AF9B-0A4EE05204E8}" sibTransId="{6BADE61E-1F40-4C50-BB3E-F19B3734E1A4}"/>
    <dgm:cxn modelId="{429B2FAF-53B0-4CB9-A553-1FC303432B92}" type="presOf" srcId="{6E4C6337-D3F6-45A1-9190-A7D5F1C9AC81}" destId="{A08CE1E7-956F-48B4-8B82-1F2BC713DA5D}" srcOrd="0" destOrd="0" presId="urn:microsoft.com/office/officeart/2005/8/layout/lProcess3"/>
    <dgm:cxn modelId="{FCD5C631-C6A1-4A23-BC22-55D210E57762}" srcId="{32DD9E74-F6C4-43E6-867D-033E2657317C}" destId="{E3B5FFEF-36A1-475F-88A3-FE00BA58CA4D}" srcOrd="3" destOrd="0" parTransId="{6F314205-6EF7-42B0-85EA-5F361736E084}" sibTransId="{86F0C87B-458C-4DD4-BA9F-BCA8F5BCB7F0}"/>
    <dgm:cxn modelId="{418C21F8-D484-4A66-9A5F-007E5BB608FC}" type="presOf" srcId="{AD661B6D-47CF-4C67-B60D-9F4CBA8CD682}" destId="{3DA8CC94-8E64-42C4-95CD-B06CCAF2848D}" srcOrd="0" destOrd="0" presId="urn:microsoft.com/office/officeart/2005/8/layout/lProcess3"/>
    <dgm:cxn modelId="{FEFD72EF-516D-4AC8-AC23-F2B3F5333F2D}" type="presOf" srcId="{61D81E1F-18EF-4276-9F14-C1D884346B8C}" destId="{34AB45C8-DEB0-49CC-9A92-FADDB55359E2}" srcOrd="0" destOrd="0" presId="urn:microsoft.com/office/officeart/2005/8/layout/lProcess3"/>
    <dgm:cxn modelId="{04CD108E-12FF-415C-8A93-E0C019FF8F03}" type="presOf" srcId="{54304CED-0BF8-4AC3-8D38-C3BA344D7376}" destId="{4DA20604-99D1-4F13-8A91-C385E876D572}" srcOrd="0" destOrd="0" presId="urn:microsoft.com/office/officeart/2005/8/layout/lProcess3"/>
    <dgm:cxn modelId="{87F81362-F3C5-49C2-84BE-E6EB1438DADB}" srcId="{6E4C6337-D3F6-45A1-9190-A7D5F1C9AC81}" destId="{D1B855B3-C8FD-4EE7-8BC4-03E1A9ADF560}" srcOrd="1" destOrd="0" parTransId="{66D8C158-E626-4DB0-8416-A8BD0307FB65}" sibTransId="{DFF04310-C3FA-4A48-A0C3-275309C17A6E}"/>
    <dgm:cxn modelId="{546A4F33-2DB7-40F4-8477-6A35A93E2E0D}" type="presOf" srcId="{73EE62B1-E1C4-40E5-931A-86BE2B33CEAF}" destId="{BDD4A759-4A0C-4BC5-9EC2-704367A579BA}" srcOrd="0" destOrd="0" presId="urn:microsoft.com/office/officeart/2005/8/layout/lProcess3"/>
    <dgm:cxn modelId="{22E2935F-2367-4D53-97DA-E03244EE85A9}" srcId="{EFF39CA1-4430-4CE4-A273-6E36E1BCB0E2}" destId="{EB6CF544-D535-4BB3-B113-2284B96FCEAD}" srcOrd="0" destOrd="0" parTransId="{A0B4D26C-C642-4BCC-A42E-C529D4A99681}" sibTransId="{D1C6E4F1-B990-4F82-90F0-8A5A90E38990}"/>
    <dgm:cxn modelId="{150695DA-AFF6-4C24-BB95-9CA397D0CA4C}" type="presOf" srcId="{EFF39CA1-4430-4CE4-A273-6E36E1BCB0E2}" destId="{FBFEA4D6-BD5E-4C39-AD6D-E871510EAC54}" srcOrd="0" destOrd="0" presId="urn:microsoft.com/office/officeart/2005/8/layout/lProcess3"/>
    <dgm:cxn modelId="{4F78BB41-06F2-409C-BD93-BC607A5594A5}" srcId="{E3B5FFEF-36A1-475F-88A3-FE00BA58CA4D}" destId="{F5273432-15CB-4707-95F7-3585F99EAD90}" srcOrd="0" destOrd="0" parTransId="{E1B6EB05-7D47-4E18-9826-933D66EA6959}" sibTransId="{D02A7017-C57C-4487-8C13-479E6326AEC5}"/>
    <dgm:cxn modelId="{B1F77586-888A-4737-936F-EFB9ADAFE975}" type="presOf" srcId="{F5273432-15CB-4707-95F7-3585F99EAD90}" destId="{0C676514-E760-402A-A5FA-1E6D5F478E36}" srcOrd="0" destOrd="0" presId="urn:microsoft.com/office/officeart/2005/8/layout/lProcess3"/>
    <dgm:cxn modelId="{5B2865B7-738B-4D28-B95D-FB64E8FDB6C0}" srcId="{6E4C6337-D3F6-45A1-9190-A7D5F1C9AC81}" destId="{73EE62B1-E1C4-40E5-931A-86BE2B33CEAF}" srcOrd="0" destOrd="0" parTransId="{B1579858-2137-4DDC-8428-0E66A1DA06FF}" sibTransId="{FB56AC0E-9CCC-4D9C-9092-75CC30670C9B}"/>
    <dgm:cxn modelId="{A6D484A6-DE47-48E0-8AEC-0E6F5A833A72}" type="presOf" srcId="{D1B855B3-C8FD-4EE7-8BC4-03E1A9ADF560}" destId="{C3CD54EC-E05F-41B8-BDAA-8E7C335967D2}" srcOrd="0" destOrd="0" presId="urn:microsoft.com/office/officeart/2005/8/layout/lProcess3"/>
    <dgm:cxn modelId="{733FEDC3-B0A8-4893-A408-165D8FE46360}" srcId="{EFF39CA1-4430-4CE4-A273-6E36E1BCB0E2}" destId="{3A174C3C-D3C7-433E-B358-F438152D1277}" srcOrd="1" destOrd="0" parTransId="{366EF25E-39AB-4E0F-B1A1-51A7DFD8271F}" sibTransId="{AF3FA52A-0BB5-4E1B-B14E-0B34F903A567}"/>
    <dgm:cxn modelId="{28B84BD7-0601-4A6C-B773-21D36EA1F12F}" type="presOf" srcId="{EB6CF544-D535-4BB3-B113-2284B96FCEAD}" destId="{062F05CC-5562-470B-B45D-AA0129963765}" srcOrd="0" destOrd="0" presId="urn:microsoft.com/office/officeart/2005/8/layout/lProcess3"/>
    <dgm:cxn modelId="{E97D4994-AE80-4D66-AD7E-42909FC75B29}" srcId="{61D81E1F-18EF-4276-9F14-C1D884346B8C}" destId="{54304CED-0BF8-4AC3-8D38-C3BA344D7376}" srcOrd="1" destOrd="0" parTransId="{E00AF12A-F487-4D27-B6F5-71C69C858C9D}" sibTransId="{ECA71BC1-3E8A-4575-B5B8-8DA2607339E8}"/>
    <dgm:cxn modelId="{95727761-A3AE-4C3A-97C8-441B8988F7A4}" type="presOf" srcId="{3A174C3C-D3C7-433E-B358-F438152D1277}" destId="{BE623633-5142-4BCC-B530-532E2C7ADC9D}" srcOrd="0" destOrd="0" presId="urn:microsoft.com/office/officeart/2005/8/layout/lProcess3"/>
    <dgm:cxn modelId="{5ADF7BCD-5AD2-4C52-BD2C-0DAF63A17E3F}" type="presParOf" srcId="{C5287757-DA14-4F31-B995-5BFAD394047C}" destId="{8D9E38AF-478B-4B4A-AB4D-9E30CA0CE706}" srcOrd="0" destOrd="0" presId="urn:microsoft.com/office/officeart/2005/8/layout/lProcess3"/>
    <dgm:cxn modelId="{5C95FDBA-E42F-409C-92EB-24EBEF856569}" type="presParOf" srcId="{8D9E38AF-478B-4B4A-AB4D-9E30CA0CE706}" destId="{34AB45C8-DEB0-49CC-9A92-FADDB55359E2}" srcOrd="0" destOrd="0" presId="urn:microsoft.com/office/officeart/2005/8/layout/lProcess3"/>
    <dgm:cxn modelId="{A6EF7089-0F58-4345-AE92-2CC093C61473}" type="presParOf" srcId="{8D9E38AF-478B-4B4A-AB4D-9E30CA0CE706}" destId="{172F7B97-4D63-449D-9442-54A8EECC581D}" srcOrd="1" destOrd="0" presId="urn:microsoft.com/office/officeart/2005/8/layout/lProcess3"/>
    <dgm:cxn modelId="{62EB3F9B-E163-4227-AAAF-169C2E0EE56B}" type="presParOf" srcId="{8D9E38AF-478B-4B4A-AB4D-9E30CA0CE706}" destId="{D10DD65B-85EA-42DF-8C63-46AAA1539EA0}" srcOrd="2" destOrd="0" presId="urn:microsoft.com/office/officeart/2005/8/layout/lProcess3"/>
    <dgm:cxn modelId="{2B95638D-E87A-430A-AFD8-90C69BBD3900}" type="presParOf" srcId="{8D9E38AF-478B-4B4A-AB4D-9E30CA0CE706}" destId="{CA88C523-21AA-4794-A738-C5D9C7D6B2E1}" srcOrd="3" destOrd="0" presId="urn:microsoft.com/office/officeart/2005/8/layout/lProcess3"/>
    <dgm:cxn modelId="{277074B9-2EB0-41A0-8E21-B609820AFFC9}" type="presParOf" srcId="{8D9E38AF-478B-4B4A-AB4D-9E30CA0CE706}" destId="{4DA20604-99D1-4F13-8A91-C385E876D572}" srcOrd="4" destOrd="0" presId="urn:microsoft.com/office/officeart/2005/8/layout/lProcess3"/>
    <dgm:cxn modelId="{7E7FFC81-000D-4E87-B4F1-FBEEFD06AE79}" type="presParOf" srcId="{C5287757-DA14-4F31-B995-5BFAD394047C}" destId="{AAC4EB79-CCBA-4874-92D7-5A96EE3D8288}" srcOrd="1" destOrd="0" presId="urn:microsoft.com/office/officeart/2005/8/layout/lProcess3"/>
    <dgm:cxn modelId="{90F0217C-5470-4D58-B11A-67C050886E5D}" type="presParOf" srcId="{C5287757-DA14-4F31-B995-5BFAD394047C}" destId="{24590D88-0C8C-42B6-9B8F-F6DBB6FBB10A}" srcOrd="2" destOrd="0" presId="urn:microsoft.com/office/officeart/2005/8/layout/lProcess3"/>
    <dgm:cxn modelId="{F946F351-57F6-4855-B96C-02397D949F82}" type="presParOf" srcId="{24590D88-0C8C-42B6-9B8F-F6DBB6FBB10A}" destId="{A08CE1E7-956F-48B4-8B82-1F2BC713DA5D}" srcOrd="0" destOrd="0" presId="urn:microsoft.com/office/officeart/2005/8/layout/lProcess3"/>
    <dgm:cxn modelId="{FD76716D-7C88-45F4-BF39-EDE14CDE2AC7}" type="presParOf" srcId="{24590D88-0C8C-42B6-9B8F-F6DBB6FBB10A}" destId="{062DF371-D328-48B7-9D7D-916BCC9172FA}" srcOrd="1" destOrd="0" presId="urn:microsoft.com/office/officeart/2005/8/layout/lProcess3"/>
    <dgm:cxn modelId="{E8C3C4C8-DA48-4F2C-BB96-8C5BFFD3A5FC}" type="presParOf" srcId="{24590D88-0C8C-42B6-9B8F-F6DBB6FBB10A}" destId="{BDD4A759-4A0C-4BC5-9EC2-704367A579BA}" srcOrd="2" destOrd="0" presId="urn:microsoft.com/office/officeart/2005/8/layout/lProcess3"/>
    <dgm:cxn modelId="{5965DEAC-9EC0-44E3-B47A-43AFF3C62EC4}" type="presParOf" srcId="{24590D88-0C8C-42B6-9B8F-F6DBB6FBB10A}" destId="{5EF782D2-F671-4024-9D0E-3132D78FF55B}" srcOrd="3" destOrd="0" presId="urn:microsoft.com/office/officeart/2005/8/layout/lProcess3"/>
    <dgm:cxn modelId="{7D6F02D1-4472-42E6-B542-C0E5976E4AEA}" type="presParOf" srcId="{24590D88-0C8C-42B6-9B8F-F6DBB6FBB10A}" destId="{C3CD54EC-E05F-41B8-BDAA-8E7C335967D2}" srcOrd="4" destOrd="0" presId="urn:microsoft.com/office/officeart/2005/8/layout/lProcess3"/>
    <dgm:cxn modelId="{D4E068AC-6671-4B91-AECA-130855BB0409}" type="presParOf" srcId="{C5287757-DA14-4F31-B995-5BFAD394047C}" destId="{6EB4CEE4-E01E-4117-9A9F-6EBD1976AF20}" srcOrd="3" destOrd="0" presId="urn:microsoft.com/office/officeart/2005/8/layout/lProcess3"/>
    <dgm:cxn modelId="{10C22420-FDC6-42D3-9712-CC4FC2C04EB6}" type="presParOf" srcId="{C5287757-DA14-4F31-B995-5BFAD394047C}" destId="{F50F4E13-D25C-4A79-8DC3-D6E2719E9683}" srcOrd="4" destOrd="0" presId="urn:microsoft.com/office/officeart/2005/8/layout/lProcess3"/>
    <dgm:cxn modelId="{0FB38E6D-8A92-4069-A143-3BB9E250AA8E}" type="presParOf" srcId="{F50F4E13-D25C-4A79-8DC3-D6E2719E9683}" destId="{FBFEA4D6-BD5E-4C39-AD6D-E871510EAC54}" srcOrd="0" destOrd="0" presId="urn:microsoft.com/office/officeart/2005/8/layout/lProcess3"/>
    <dgm:cxn modelId="{A2C3CBF2-0997-43F1-8973-5A7FB6606CCB}" type="presParOf" srcId="{F50F4E13-D25C-4A79-8DC3-D6E2719E9683}" destId="{B03E5390-E5D1-4386-A0C0-2FBB243B8778}" srcOrd="1" destOrd="0" presId="urn:microsoft.com/office/officeart/2005/8/layout/lProcess3"/>
    <dgm:cxn modelId="{A8FB28E2-3989-4D31-AB56-C50026263909}" type="presParOf" srcId="{F50F4E13-D25C-4A79-8DC3-D6E2719E9683}" destId="{062F05CC-5562-470B-B45D-AA0129963765}" srcOrd="2" destOrd="0" presId="urn:microsoft.com/office/officeart/2005/8/layout/lProcess3"/>
    <dgm:cxn modelId="{55D6F01F-93A8-4EB0-A20A-140CD986C02F}" type="presParOf" srcId="{F50F4E13-D25C-4A79-8DC3-D6E2719E9683}" destId="{559649BF-C15E-4358-B720-D929AD29BC9C}" srcOrd="3" destOrd="0" presId="urn:microsoft.com/office/officeart/2005/8/layout/lProcess3"/>
    <dgm:cxn modelId="{E2BAB42F-E024-4420-8FBD-F114BCF1AA92}" type="presParOf" srcId="{F50F4E13-D25C-4A79-8DC3-D6E2719E9683}" destId="{BE623633-5142-4BCC-B530-532E2C7ADC9D}" srcOrd="4" destOrd="0" presId="urn:microsoft.com/office/officeart/2005/8/layout/lProcess3"/>
    <dgm:cxn modelId="{9B362E0C-96CC-487A-9DFA-8EDACD7F43E7}" type="presParOf" srcId="{C5287757-DA14-4F31-B995-5BFAD394047C}" destId="{12CF7361-720E-44F5-8139-3FCBF4E38DED}" srcOrd="5" destOrd="0" presId="urn:microsoft.com/office/officeart/2005/8/layout/lProcess3"/>
    <dgm:cxn modelId="{796F346A-0591-46A5-868E-BF7EC79C3158}" type="presParOf" srcId="{C5287757-DA14-4F31-B995-5BFAD394047C}" destId="{F8F32EC9-104B-4E2F-9988-A083427797FB}" srcOrd="6" destOrd="0" presId="urn:microsoft.com/office/officeart/2005/8/layout/lProcess3"/>
    <dgm:cxn modelId="{5DC202B1-63A0-4801-AEBE-65983D09BDEB}" type="presParOf" srcId="{F8F32EC9-104B-4E2F-9988-A083427797FB}" destId="{B07E3C5D-BA41-4A5E-B373-0124CFE0A196}" srcOrd="0" destOrd="0" presId="urn:microsoft.com/office/officeart/2005/8/layout/lProcess3"/>
    <dgm:cxn modelId="{306FC59A-C470-4735-B6F8-D2065B5DE918}" type="presParOf" srcId="{F8F32EC9-104B-4E2F-9988-A083427797FB}" destId="{477F1505-5270-4B0B-8417-FF8E955C80A3}" srcOrd="1" destOrd="0" presId="urn:microsoft.com/office/officeart/2005/8/layout/lProcess3"/>
    <dgm:cxn modelId="{E7CE5873-C0EE-4FAA-BE10-4B63195F3F79}" type="presParOf" srcId="{F8F32EC9-104B-4E2F-9988-A083427797FB}" destId="{0C676514-E760-402A-A5FA-1E6D5F478E36}" srcOrd="2" destOrd="0" presId="urn:microsoft.com/office/officeart/2005/8/layout/lProcess3"/>
    <dgm:cxn modelId="{84F8565F-77B2-4E2E-B231-BAD656CE948C}" type="presParOf" srcId="{F8F32EC9-104B-4E2F-9988-A083427797FB}" destId="{5916819B-60DA-4ABE-B862-1B87A832E074}" srcOrd="3" destOrd="0" presId="urn:microsoft.com/office/officeart/2005/8/layout/lProcess3"/>
    <dgm:cxn modelId="{A845A74B-20CF-42B3-A768-B0B12C669C66}" type="presParOf" srcId="{F8F32EC9-104B-4E2F-9988-A083427797FB}" destId="{3DA8CC94-8E64-42C4-95CD-B06CCAF2848D}" srcOrd="4" destOrd="0" presId="urn:microsoft.com/office/officeart/2005/8/layout/lProcess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72E42-51BD-4961-B3A3-D46BB2F0D3C2}">
      <dsp:nvSpPr>
        <dsp:cNvPr id="0" name=""/>
        <dsp:cNvSpPr/>
      </dsp:nvSpPr>
      <dsp:spPr>
        <a:xfrm>
          <a:off x="0" y="2392"/>
          <a:ext cx="7201423" cy="4047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Students to be Tested</a:t>
          </a:r>
        </a:p>
      </dsp:txBody>
      <dsp:txXfrm>
        <a:off x="19756" y="22148"/>
        <a:ext cx="7161911" cy="365193"/>
      </dsp:txXfrm>
    </dsp:sp>
    <dsp:sp modelId="{BCCBB92B-F160-43B9-8D56-F7F978BCDE3D}">
      <dsp:nvSpPr>
        <dsp:cNvPr id="0" name=""/>
        <dsp:cNvSpPr/>
      </dsp:nvSpPr>
      <dsp:spPr>
        <a:xfrm>
          <a:off x="0" y="407097"/>
          <a:ext cx="7201423" cy="1718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45" tIns="17780" rIns="99568" bIns="17780" numCol="1" spcCol="1270" anchor="t" anchorCtr="0">
          <a:noAutofit/>
        </a:bodyPr>
        <a:lstStyle/>
        <a:p>
          <a:pPr marL="228600" lvl="1" indent="-114300" algn="l" defTabSz="622300">
            <a:lnSpc>
              <a:spcPct val="90000"/>
            </a:lnSpc>
            <a:spcBef>
              <a:spcPct val="0"/>
            </a:spcBef>
            <a:spcAft>
              <a:spcPct val="20000"/>
            </a:spcAft>
            <a:buFont typeface="Arial" panose="020B0604020202020204" pitchFamily="34" charset="0"/>
            <a:buChar char="•"/>
          </a:pPr>
          <a:r>
            <a:rPr lang="en-US" sz="1400" kern="1200" dirty="0"/>
            <a:t>Testing includes all students enrolled in grades 3 through 8, except for those participating in the GAA or who have an EL deferment for English Language Arts and Social Studies. EL deferred students MUST have participated in the 2017 ACCESS for ELLs.</a:t>
          </a:r>
        </a:p>
        <a:p>
          <a:pPr marL="177800" lvl="1" indent="-63500" algn="l" defTabSz="622300">
            <a:lnSpc>
              <a:spcPct val="90000"/>
            </a:lnSpc>
            <a:spcBef>
              <a:spcPct val="0"/>
            </a:spcBef>
            <a:spcAft>
              <a:spcPct val="20000"/>
            </a:spcAft>
            <a:buFont typeface="Arial" panose="020B0604020202020204" pitchFamily="34" charset="0"/>
            <a:buChar char="•"/>
          </a:pPr>
          <a:r>
            <a:rPr lang="en-US" sz="1400" kern="1200" dirty="0"/>
            <a:t> Advanced middle school students enrolled in an EOC course MUST take the required EOC. </a:t>
          </a:r>
        </a:p>
        <a:p>
          <a:pPr marL="292100" lvl="1" indent="-114300" algn="l" defTabSz="622300">
            <a:lnSpc>
              <a:spcPct val="90000"/>
            </a:lnSpc>
            <a:spcBef>
              <a:spcPct val="0"/>
            </a:spcBef>
            <a:spcAft>
              <a:spcPct val="20000"/>
            </a:spcAft>
            <a:buFont typeface="Arial" panose="020B0604020202020204" pitchFamily="34" charset="0"/>
            <a:buNone/>
          </a:pPr>
          <a:r>
            <a:rPr lang="en-US" sz="1400" b="0" kern="1200" dirty="0"/>
            <a:t>- They must </a:t>
          </a:r>
          <a:r>
            <a:rPr lang="en-US" sz="1400" b="0" u="sng" kern="1200" dirty="0"/>
            <a:t>NOT</a:t>
          </a:r>
          <a:r>
            <a:rPr lang="en-US" sz="1400" b="0" kern="1200" dirty="0"/>
            <a:t> be administered the grade level mathematics or science EOG if taking a  mathematics or science EOC. </a:t>
          </a:r>
        </a:p>
        <a:p>
          <a:pPr marL="292100" lvl="1" indent="-114300" algn="l" defTabSz="622300">
            <a:lnSpc>
              <a:spcPct val="90000"/>
            </a:lnSpc>
            <a:spcBef>
              <a:spcPct val="0"/>
            </a:spcBef>
            <a:spcAft>
              <a:spcPct val="20000"/>
            </a:spcAft>
            <a:buFont typeface="Arial" panose="020B0604020202020204" pitchFamily="34" charset="0"/>
            <a:buNone/>
          </a:pPr>
          <a:r>
            <a:rPr lang="en-US" sz="1400" kern="1200" dirty="0"/>
            <a:t>- If they are taking an ELA or a Social Studies EOC they MUST also take the grade level ELA and Social Studies EOG.</a:t>
          </a:r>
        </a:p>
      </dsp:txBody>
      <dsp:txXfrm>
        <a:off x="0" y="407097"/>
        <a:ext cx="7201423" cy="1718441"/>
      </dsp:txXfrm>
    </dsp:sp>
    <dsp:sp modelId="{1805F9B1-CB4E-416F-96FA-12CB0611E280}">
      <dsp:nvSpPr>
        <dsp:cNvPr id="0" name=""/>
        <dsp:cNvSpPr/>
      </dsp:nvSpPr>
      <dsp:spPr>
        <a:xfrm>
          <a:off x="0" y="2125539"/>
          <a:ext cx="7201423" cy="4047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Makeup Testing</a:t>
          </a:r>
        </a:p>
      </dsp:txBody>
      <dsp:txXfrm>
        <a:off x="19756" y="2145295"/>
        <a:ext cx="7161911" cy="365193"/>
      </dsp:txXfrm>
    </dsp:sp>
    <dsp:sp modelId="{2A50D099-4F03-419A-B424-4137A3CD646D}">
      <dsp:nvSpPr>
        <dsp:cNvPr id="0" name=""/>
        <dsp:cNvSpPr/>
      </dsp:nvSpPr>
      <dsp:spPr>
        <a:xfrm>
          <a:off x="0" y="2530245"/>
          <a:ext cx="7201423" cy="1043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45" tIns="17780" rIns="99568" bIns="17780" numCol="1" spcCol="1270" anchor="t" anchorCtr="0">
          <a:noAutofit/>
        </a:bodyPr>
        <a:lstStyle/>
        <a:p>
          <a:pPr marL="114300" lvl="1" indent="-114300" algn="l" defTabSz="622300">
            <a:lnSpc>
              <a:spcPct val="90000"/>
            </a:lnSpc>
            <a:spcBef>
              <a:spcPct val="0"/>
            </a:spcBef>
            <a:spcAft>
              <a:spcPct val="20000"/>
            </a:spcAft>
            <a:buFont typeface="Arial" panose="020B0604020202020204" pitchFamily="34" charset="0"/>
            <a:buChar char="•"/>
          </a:pPr>
          <a:r>
            <a:rPr lang="en-US" sz="1400" kern="1200" dirty="0"/>
            <a:t>Make-up tests must be given within the system’s scheduled local administration window; the last day of the local window should be scheduled as a makeup day.</a:t>
          </a:r>
        </a:p>
        <a:p>
          <a:pPr marL="114300" lvl="1" indent="-114300" algn="l" defTabSz="622300">
            <a:lnSpc>
              <a:spcPct val="90000"/>
            </a:lnSpc>
            <a:spcBef>
              <a:spcPct val="0"/>
            </a:spcBef>
            <a:spcAft>
              <a:spcPct val="20000"/>
            </a:spcAft>
            <a:buFont typeface="Arial" panose="020B0604020202020204" pitchFamily="34" charset="0"/>
            <a:buChar char="•"/>
          </a:pPr>
          <a:r>
            <a:rPr lang="en-US" sz="1400" kern="1200" dirty="0"/>
            <a:t>For Grades 3, 5, or 8 – a new student who has not tested should participate in the required promotion/retention EOG content assessment(s) for that grade level if the state window is still open</a:t>
          </a:r>
        </a:p>
      </dsp:txBody>
      <dsp:txXfrm>
        <a:off x="0" y="2530245"/>
        <a:ext cx="7201423" cy="1043339"/>
      </dsp:txXfrm>
    </dsp:sp>
    <dsp:sp modelId="{52ADD8F8-1DE7-4035-BE32-081C7D1C80F0}">
      <dsp:nvSpPr>
        <dsp:cNvPr id="0" name=""/>
        <dsp:cNvSpPr/>
      </dsp:nvSpPr>
      <dsp:spPr>
        <a:xfrm>
          <a:off x="0" y="3573584"/>
          <a:ext cx="7201423" cy="4047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Retest</a:t>
          </a:r>
        </a:p>
      </dsp:txBody>
      <dsp:txXfrm>
        <a:off x="19756" y="3593340"/>
        <a:ext cx="7161911" cy="365193"/>
      </dsp:txXfrm>
    </dsp:sp>
    <dsp:sp modelId="{7AFCCB45-7BEF-4135-A57A-06D9C464F72E}">
      <dsp:nvSpPr>
        <dsp:cNvPr id="0" name=""/>
        <dsp:cNvSpPr/>
      </dsp:nvSpPr>
      <dsp:spPr>
        <a:xfrm>
          <a:off x="0" y="3978290"/>
          <a:ext cx="7201423" cy="716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45" tIns="17780" rIns="99568" bIns="17780" numCol="1" spcCol="1270" anchor="t" anchorCtr="0">
          <a:noAutofit/>
        </a:bodyPr>
        <a:lstStyle/>
        <a:p>
          <a:pPr marL="114300" lvl="1" indent="-114300" algn="l" defTabSz="622300">
            <a:lnSpc>
              <a:spcPct val="90000"/>
            </a:lnSpc>
            <a:spcBef>
              <a:spcPct val="0"/>
            </a:spcBef>
            <a:spcAft>
              <a:spcPct val="20000"/>
            </a:spcAft>
            <a:buFont typeface="Arial" panose="020B0604020202020204" pitchFamily="34" charset="0"/>
            <a:buChar char="•"/>
          </a:pPr>
          <a:r>
            <a:rPr lang="en-US" sz="1400" kern="1200" dirty="0"/>
            <a:t>Students who are not on Grade Level for Reading in Grades 3,5,8</a:t>
          </a:r>
        </a:p>
        <a:p>
          <a:pPr marL="114300" lvl="1" indent="-114300" algn="l" defTabSz="622300">
            <a:lnSpc>
              <a:spcPct val="90000"/>
            </a:lnSpc>
            <a:spcBef>
              <a:spcPct val="0"/>
            </a:spcBef>
            <a:spcAft>
              <a:spcPct val="20000"/>
            </a:spcAft>
            <a:buFont typeface="Arial" panose="020B0604020202020204" pitchFamily="34" charset="0"/>
            <a:buChar char="•"/>
          </a:pPr>
          <a:r>
            <a:rPr lang="en-US" sz="1400" kern="1200" dirty="0"/>
            <a:t>Students who score in the Beginning Learner achievement level in mathematics in Grades 5,8</a:t>
          </a:r>
        </a:p>
        <a:p>
          <a:pPr marL="114300" lvl="1" indent="-114300" algn="l" defTabSz="622300">
            <a:lnSpc>
              <a:spcPct val="90000"/>
            </a:lnSpc>
            <a:spcBef>
              <a:spcPct val="0"/>
            </a:spcBef>
            <a:spcAft>
              <a:spcPct val="20000"/>
            </a:spcAft>
            <a:buFont typeface="Arial" panose="020B0604020202020204" pitchFamily="34" charset="0"/>
            <a:buChar char="•"/>
          </a:pPr>
          <a:r>
            <a:rPr lang="en-US" sz="1400" kern="1200" dirty="0"/>
            <a:t>Strategic Waivers are managed locally.</a:t>
          </a:r>
        </a:p>
      </dsp:txBody>
      <dsp:txXfrm>
        <a:off x="0" y="3978290"/>
        <a:ext cx="7201423" cy="7160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AEBB5-DA9F-4D7F-B3C4-38338AE95776}">
      <dsp:nvSpPr>
        <dsp:cNvPr id="0" name=""/>
        <dsp:cNvSpPr/>
      </dsp:nvSpPr>
      <dsp:spPr>
        <a:xfrm>
          <a:off x="0" y="500448"/>
          <a:ext cx="6917357" cy="982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6864" tIns="270764" rIns="536864"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Counts as 20% of grade. </a:t>
          </a:r>
        </a:p>
        <a:p>
          <a:pPr marL="114300" lvl="1" indent="-114300" algn="l" defTabSz="577850">
            <a:lnSpc>
              <a:spcPct val="90000"/>
            </a:lnSpc>
            <a:spcBef>
              <a:spcPct val="0"/>
            </a:spcBef>
            <a:spcAft>
              <a:spcPct val="15000"/>
            </a:spcAft>
            <a:buChar char="•"/>
          </a:pPr>
          <a:r>
            <a:rPr lang="en-US" sz="1300" kern="1200" dirty="0"/>
            <a:t>Includes: Students with Disabilities (SWD) and English Learners (EL)</a:t>
          </a:r>
        </a:p>
        <a:p>
          <a:pPr marL="114300" lvl="1" indent="-114300" algn="l" defTabSz="577850">
            <a:lnSpc>
              <a:spcPct val="90000"/>
            </a:lnSpc>
            <a:spcBef>
              <a:spcPct val="0"/>
            </a:spcBef>
            <a:spcAft>
              <a:spcPct val="15000"/>
            </a:spcAft>
            <a:buChar char="•"/>
          </a:pPr>
          <a:r>
            <a:rPr lang="en-US" sz="1300" kern="1200" dirty="0"/>
            <a:t>No First Year in US School deferrals for EL students on EOCs</a:t>
          </a:r>
        </a:p>
      </dsp:txBody>
      <dsp:txXfrm>
        <a:off x="0" y="500448"/>
        <a:ext cx="6917357" cy="982800"/>
      </dsp:txXfrm>
    </dsp:sp>
    <dsp:sp modelId="{170D00D1-F498-4DD8-842C-62A8B46A5623}">
      <dsp:nvSpPr>
        <dsp:cNvPr id="0" name=""/>
        <dsp:cNvSpPr/>
      </dsp:nvSpPr>
      <dsp:spPr>
        <a:xfrm>
          <a:off x="0" y="69835"/>
          <a:ext cx="6586344" cy="59346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022" tIns="0" rIns="183022" bIns="0" numCol="1" spcCol="1270" anchor="ctr" anchorCtr="0">
          <a:noAutofit/>
        </a:bodyPr>
        <a:lstStyle/>
        <a:p>
          <a:pPr marL="0" lvl="0" indent="0" algn="l" defTabSz="755650">
            <a:lnSpc>
              <a:spcPct val="90000"/>
            </a:lnSpc>
            <a:spcBef>
              <a:spcPct val="0"/>
            </a:spcBef>
            <a:spcAft>
              <a:spcPct val="35000"/>
            </a:spcAft>
            <a:buNone/>
          </a:pPr>
          <a:r>
            <a:rPr lang="en-US" sz="1700" kern="1200" dirty="0"/>
            <a:t>Enrolled in EOC Course(s) – Spring and Summer</a:t>
          </a:r>
        </a:p>
      </dsp:txBody>
      <dsp:txXfrm>
        <a:off x="28970" y="98805"/>
        <a:ext cx="6528404" cy="535521"/>
      </dsp:txXfrm>
    </dsp:sp>
    <dsp:sp modelId="{F0787717-AE05-4D77-A11B-9DAF2576428B}">
      <dsp:nvSpPr>
        <dsp:cNvPr id="0" name=""/>
        <dsp:cNvSpPr/>
      </dsp:nvSpPr>
      <dsp:spPr>
        <a:xfrm>
          <a:off x="0" y="1998848"/>
          <a:ext cx="6917357" cy="12694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6864" tIns="270764" rIns="536864"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AP/IB Course enrollees in EOC associated courses</a:t>
          </a:r>
        </a:p>
        <a:p>
          <a:pPr marL="114300" lvl="1" indent="-114300" algn="l" defTabSz="577850">
            <a:lnSpc>
              <a:spcPct val="90000"/>
            </a:lnSpc>
            <a:spcBef>
              <a:spcPct val="0"/>
            </a:spcBef>
            <a:spcAft>
              <a:spcPct val="15000"/>
            </a:spcAft>
            <a:buChar char="•"/>
          </a:pPr>
          <a:r>
            <a:rPr lang="en-US" sz="1300" kern="1200"/>
            <a:t>GAVS </a:t>
          </a:r>
          <a:r>
            <a:rPr lang="en-US" sz="1800" kern="1200">
              <a:solidFill>
                <a:srgbClr val="FF0000"/>
              </a:solidFill>
            </a:rPr>
            <a:t>**</a:t>
          </a:r>
        </a:p>
        <a:p>
          <a:pPr marL="114300" lvl="1" indent="-114300" algn="l" defTabSz="577850">
            <a:lnSpc>
              <a:spcPct val="90000"/>
            </a:lnSpc>
            <a:spcBef>
              <a:spcPct val="0"/>
            </a:spcBef>
            <a:spcAft>
              <a:spcPct val="15000"/>
            </a:spcAft>
            <a:buChar char="•"/>
          </a:pPr>
          <a:r>
            <a:rPr lang="en-US" sz="1300" kern="1200"/>
            <a:t>Credit Recovery</a:t>
          </a:r>
        </a:p>
        <a:p>
          <a:pPr marL="114300" lvl="1" indent="-114300" algn="l" defTabSz="577850">
            <a:lnSpc>
              <a:spcPct val="90000"/>
            </a:lnSpc>
            <a:spcBef>
              <a:spcPct val="0"/>
            </a:spcBef>
            <a:spcAft>
              <a:spcPct val="15000"/>
            </a:spcAft>
            <a:buChar char="•"/>
          </a:pPr>
          <a:r>
            <a:rPr lang="en-US" sz="1300" kern="1200" dirty="0"/>
            <a:t>Move on When Ready/Dual Enrollment students</a:t>
          </a:r>
        </a:p>
      </dsp:txBody>
      <dsp:txXfrm>
        <a:off x="0" y="1998848"/>
        <a:ext cx="6917357" cy="1269450"/>
      </dsp:txXfrm>
    </dsp:sp>
    <dsp:sp modelId="{D9F02E1E-0ACB-426E-B244-EA8311BC6987}">
      <dsp:nvSpPr>
        <dsp:cNvPr id="0" name=""/>
        <dsp:cNvSpPr/>
      </dsp:nvSpPr>
      <dsp:spPr>
        <a:xfrm>
          <a:off x="0" y="1471412"/>
          <a:ext cx="6586344" cy="6372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022" tIns="0" rIns="183022" bIns="0" numCol="1" spcCol="1270" anchor="ctr" anchorCtr="0">
          <a:noAutofit/>
        </a:bodyPr>
        <a:lstStyle/>
        <a:p>
          <a:pPr marL="0" lvl="0" indent="0" algn="l" defTabSz="755650">
            <a:lnSpc>
              <a:spcPct val="90000"/>
            </a:lnSpc>
            <a:spcBef>
              <a:spcPct val="0"/>
            </a:spcBef>
            <a:spcAft>
              <a:spcPct val="35000"/>
            </a:spcAft>
            <a:buNone/>
          </a:pPr>
          <a:r>
            <a:rPr lang="en-US" sz="1700" kern="1200" dirty="0"/>
            <a:t>Enrolled in specified courses/programs – Spring and possibly Summer </a:t>
          </a:r>
        </a:p>
      </dsp:txBody>
      <dsp:txXfrm>
        <a:off x="31109" y="1502521"/>
        <a:ext cx="6524126" cy="575061"/>
      </dsp:txXfrm>
    </dsp:sp>
    <dsp:sp modelId="{E6AE2E5F-3466-45AF-A04D-00077F4AEA1E}">
      <dsp:nvSpPr>
        <dsp:cNvPr id="0" name=""/>
        <dsp:cNvSpPr/>
      </dsp:nvSpPr>
      <dsp:spPr>
        <a:xfrm>
          <a:off x="0" y="3755871"/>
          <a:ext cx="6917357" cy="9418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6864" tIns="270764" rIns="536864"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Transfer students from home school, non-accredited entities</a:t>
          </a:r>
        </a:p>
        <a:p>
          <a:pPr marL="114300" lvl="1" indent="-114300" algn="l" defTabSz="577850">
            <a:lnSpc>
              <a:spcPct val="90000"/>
            </a:lnSpc>
            <a:spcBef>
              <a:spcPct val="0"/>
            </a:spcBef>
            <a:spcAft>
              <a:spcPct val="15000"/>
            </a:spcAft>
            <a:buChar char="•"/>
          </a:pPr>
          <a:r>
            <a:rPr lang="en-US" sz="1300" kern="1200" dirty="0"/>
            <a:t>Students simultaneously enrolled in a GA public school and a private school or non-traditional entity</a:t>
          </a:r>
        </a:p>
      </dsp:txBody>
      <dsp:txXfrm>
        <a:off x="0" y="3755871"/>
        <a:ext cx="6917357" cy="941850"/>
      </dsp:txXfrm>
    </dsp:sp>
    <dsp:sp modelId="{1DE8AF2B-19FB-4FAC-BFDC-50743FF1F894}">
      <dsp:nvSpPr>
        <dsp:cNvPr id="0" name=""/>
        <dsp:cNvSpPr/>
      </dsp:nvSpPr>
      <dsp:spPr>
        <a:xfrm>
          <a:off x="0" y="3254547"/>
          <a:ext cx="6586344" cy="6092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022" tIns="0" rIns="183022" bIns="0" numCol="1" spcCol="1270" anchor="ctr" anchorCtr="0">
          <a:noAutofit/>
        </a:bodyPr>
        <a:lstStyle/>
        <a:p>
          <a:pPr marL="0" lvl="0" indent="0" algn="l" defTabSz="755650">
            <a:lnSpc>
              <a:spcPct val="90000"/>
            </a:lnSpc>
            <a:spcBef>
              <a:spcPct val="0"/>
            </a:spcBef>
            <a:spcAft>
              <a:spcPct val="35000"/>
            </a:spcAft>
            <a:buNone/>
          </a:pPr>
          <a:r>
            <a:rPr lang="en-US" sz="1700" kern="1200" dirty="0"/>
            <a:t>Validation of Credit – Spring and Summer</a:t>
          </a:r>
        </a:p>
      </dsp:txBody>
      <dsp:txXfrm>
        <a:off x="29741" y="3284288"/>
        <a:ext cx="6526862" cy="5497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AEBB5-DA9F-4D7F-B3C4-38338AE95776}">
      <dsp:nvSpPr>
        <dsp:cNvPr id="0" name=""/>
        <dsp:cNvSpPr/>
      </dsp:nvSpPr>
      <dsp:spPr>
        <a:xfrm>
          <a:off x="0" y="463516"/>
          <a:ext cx="6932202" cy="10773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8016" tIns="124968" rIns="538016" bIns="99568"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May be made available to, but not required for, students who received a Grade Conversion Score below 70 on the Spring 2017 Administration. The Fall 2017 Mid-Month can be another option for retesting these students as well.</a:t>
          </a:r>
          <a:endParaRPr lang="en-US" sz="4000" kern="1200" dirty="0"/>
        </a:p>
      </dsp:txBody>
      <dsp:txXfrm>
        <a:off x="0" y="463516"/>
        <a:ext cx="6932202" cy="1077300"/>
      </dsp:txXfrm>
    </dsp:sp>
    <dsp:sp modelId="{170D00D1-F498-4DD8-842C-62A8B46A5623}">
      <dsp:nvSpPr>
        <dsp:cNvPr id="0" name=""/>
        <dsp:cNvSpPr/>
      </dsp:nvSpPr>
      <dsp:spPr>
        <a:xfrm>
          <a:off x="0" y="0"/>
          <a:ext cx="6600478"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415" tIns="0" rIns="183415" bIns="0" numCol="1" spcCol="1270" anchor="ctr" anchorCtr="0">
          <a:noAutofit/>
        </a:bodyPr>
        <a:lstStyle/>
        <a:p>
          <a:pPr marL="0" lvl="0" indent="0" algn="l" defTabSz="800100">
            <a:lnSpc>
              <a:spcPct val="90000"/>
            </a:lnSpc>
            <a:spcBef>
              <a:spcPct val="0"/>
            </a:spcBef>
            <a:spcAft>
              <a:spcPct val="35000"/>
            </a:spcAft>
            <a:buNone/>
          </a:pPr>
          <a:r>
            <a:rPr lang="en-US" sz="1800" kern="1200" dirty="0"/>
            <a:t>Retest (Summer)</a:t>
          </a:r>
          <a:endParaRPr lang="en-US" sz="9600" kern="1200" dirty="0"/>
        </a:p>
      </dsp:txBody>
      <dsp:txXfrm>
        <a:off x="25939" y="25939"/>
        <a:ext cx="6548600" cy="479482"/>
      </dsp:txXfrm>
    </dsp:sp>
    <dsp:sp modelId="{F0787717-AE05-4D77-A11B-9DAF2576428B}">
      <dsp:nvSpPr>
        <dsp:cNvPr id="0" name=""/>
        <dsp:cNvSpPr/>
      </dsp:nvSpPr>
      <dsp:spPr>
        <a:xfrm>
          <a:off x="0" y="1665467"/>
          <a:ext cx="6932202" cy="1412799"/>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8016" tIns="124968" rIns="538016" bIns="113792"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An eligible middle or high school student may test-out of any course that has an associated EOC.</a:t>
          </a:r>
        </a:p>
        <a:p>
          <a:pPr marL="171450" lvl="1" indent="-171450" algn="l" defTabSz="711200">
            <a:lnSpc>
              <a:spcPct val="90000"/>
            </a:lnSpc>
            <a:spcBef>
              <a:spcPct val="0"/>
            </a:spcBef>
            <a:spcAft>
              <a:spcPct val="15000"/>
            </a:spcAft>
            <a:buChar char="•"/>
          </a:pPr>
          <a:r>
            <a:rPr lang="en-US" sz="1600" kern="1200" dirty="0"/>
            <a:t>If the student reaches the Distinguished Learner achievement level, the local board of education shall award the student associated course credit</a:t>
          </a:r>
          <a:r>
            <a:rPr lang="en-US" sz="1300" kern="1200" dirty="0"/>
            <a:t>.</a:t>
          </a:r>
        </a:p>
      </dsp:txBody>
      <dsp:txXfrm>
        <a:off x="0" y="1665467"/>
        <a:ext cx="6932202" cy="1412799"/>
      </dsp:txXfrm>
    </dsp:sp>
    <dsp:sp modelId="{D9F02E1E-0ACB-426E-B244-EA8311BC6987}">
      <dsp:nvSpPr>
        <dsp:cNvPr id="0" name=""/>
        <dsp:cNvSpPr/>
      </dsp:nvSpPr>
      <dsp:spPr>
        <a:xfrm>
          <a:off x="0" y="1292551"/>
          <a:ext cx="6600478"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415" tIns="0" rIns="183415" bIns="0" numCol="1" spcCol="1270" anchor="ctr" anchorCtr="0">
          <a:noAutofit/>
        </a:bodyPr>
        <a:lstStyle/>
        <a:p>
          <a:pPr marL="0" lvl="0" indent="0" algn="l" defTabSz="800100">
            <a:lnSpc>
              <a:spcPct val="90000"/>
            </a:lnSpc>
            <a:spcBef>
              <a:spcPct val="0"/>
            </a:spcBef>
            <a:spcAft>
              <a:spcPct val="35000"/>
            </a:spcAft>
            <a:buNone/>
          </a:pPr>
          <a:r>
            <a:rPr lang="en-US" sz="1800" kern="1200" dirty="0"/>
            <a:t> Test Out (Summer)</a:t>
          </a:r>
        </a:p>
      </dsp:txBody>
      <dsp:txXfrm>
        <a:off x="25939" y="1318490"/>
        <a:ext cx="6548600" cy="479482"/>
      </dsp:txXfrm>
    </dsp:sp>
    <dsp:sp modelId="{E6AE2E5F-3466-45AF-A04D-00077F4AEA1E}">
      <dsp:nvSpPr>
        <dsp:cNvPr id="0" name=""/>
        <dsp:cNvSpPr/>
      </dsp:nvSpPr>
      <dsp:spPr>
        <a:xfrm>
          <a:off x="0" y="3466935"/>
          <a:ext cx="6932202" cy="123130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8016" tIns="124968" rIns="538016" bIns="113792"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The Summer 2017 EOC Administration can be a makeup opportunity for students who missed the Spring 2017 EOC Administration</a:t>
          </a:r>
        </a:p>
      </dsp:txBody>
      <dsp:txXfrm>
        <a:off x="0" y="3466935"/>
        <a:ext cx="6932202" cy="1231305"/>
      </dsp:txXfrm>
    </dsp:sp>
    <dsp:sp modelId="{1DE8AF2B-19FB-4FAC-BFDC-50743FF1F894}">
      <dsp:nvSpPr>
        <dsp:cNvPr id="0" name=""/>
        <dsp:cNvSpPr/>
      </dsp:nvSpPr>
      <dsp:spPr>
        <a:xfrm>
          <a:off x="0" y="3148301"/>
          <a:ext cx="6643690" cy="4549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415" tIns="0" rIns="183415" bIns="0" numCol="1" spcCol="1270" anchor="ctr" anchorCtr="0">
          <a:noAutofit/>
        </a:bodyPr>
        <a:lstStyle/>
        <a:p>
          <a:pPr marL="0" lvl="0" indent="0" algn="l" defTabSz="800100">
            <a:lnSpc>
              <a:spcPct val="90000"/>
            </a:lnSpc>
            <a:spcBef>
              <a:spcPct val="0"/>
            </a:spcBef>
            <a:spcAft>
              <a:spcPct val="35000"/>
            </a:spcAft>
            <a:buNone/>
          </a:pPr>
          <a:r>
            <a:rPr lang="en-US" sz="1800" kern="1200" dirty="0"/>
            <a:t>Make up from Previous Administration (Summer)</a:t>
          </a:r>
        </a:p>
      </dsp:txBody>
      <dsp:txXfrm>
        <a:off x="22209" y="3170510"/>
        <a:ext cx="6599272" cy="4105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B45C8-DEB0-49CC-9A92-FADDB55359E2}">
      <dsp:nvSpPr>
        <dsp:cNvPr id="0" name=""/>
        <dsp:cNvSpPr/>
      </dsp:nvSpPr>
      <dsp:spPr>
        <a:xfrm>
          <a:off x="373089" y="840"/>
          <a:ext cx="2910854" cy="1164341"/>
        </a:xfrm>
        <a:prstGeom prst="chevron">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rPr>
            <a:t>Example 1: </a:t>
          </a:r>
        </a:p>
        <a:p>
          <a:pPr marL="0" lvl="0" indent="0" algn="ctr" defTabSz="622300">
            <a:lnSpc>
              <a:spcPct val="90000"/>
            </a:lnSpc>
            <a:spcBef>
              <a:spcPct val="0"/>
            </a:spcBef>
            <a:spcAft>
              <a:spcPct val="35000"/>
            </a:spcAft>
            <a:buNone/>
          </a:pPr>
          <a:r>
            <a:rPr lang="en-US" sz="1400" kern="1200" dirty="0">
              <a:latin typeface="Calibri" panose="020F0502020204030204" pitchFamily="34" charset="0"/>
            </a:rPr>
            <a:t>5/2/17 Complete Testing ONLINE </a:t>
          </a:r>
        </a:p>
        <a:p>
          <a:pPr marL="0" lvl="0" indent="0" algn="ctr" defTabSz="622300">
            <a:lnSpc>
              <a:spcPct val="90000"/>
            </a:lnSpc>
            <a:spcBef>
              <a:spcPct val="0"/>
            </a:spcBef>
            <a:spcAft>
              <a:spcPct val="35000"/>
            </a:spcAft>
            <a:buNone/>
          </a:pPr>
          <a:r>
            <a:rPr lang="en-US" sz="1400" kern="1200" dirty="0">
              <a:latin typeface="Calibri" panose="020F0502020204030204" pitchFamily="34" charset="0"/>
            </a:rPr>
            <a:t>9</a:t>
          </a:r>
          <a:r>
            <a:rPr lang="en-US" sz="1400" kern="1200" baseline="30000" dirty="0">
              <a:latin typeface="Calibri" panose="020F0502020204030204" pitchFamily="34" charset="0"/>
            </a:rPr>
            <a:t>th</a:t>
          </a:r>
          <a:r>
            <a:rPr lang="en-US" sz="1400" kern="1200" dirty="0">
              <a:latin typeface="Calibri" panose="020F0502020204030204" pitchFamily="34" charset="0"/>
            </a:rPr>
            <a:t> Grade Lit EOC </a:t>
          </a:r>
        </a:p>
      </dsp:txBody>
      <dsp:txXfrm>
        <a:off x="955260" y="840"/>
        <a:ext cx="1746513" cy="1164341"/>
      </dsp:txXfrm>
    </dsp:sp>
    <dsp:sp modelId="{D10DD65B-85EA-42DF-8C63-46AAA1539EA0}">
      <dsp:nvSpPr>
        <dsp:cNvPr id="0" name=""/>
        <dsp:cNvSpPr/>
      </dsp:nvSpPr>
      <dsp:spPr>
        <a:xfrm>
          <a:off x="2905532" y="99809"/>
          <a:ext cx="2416009" cy="966403"/>
        </a:xfrm>
        <a:prstGeom prst="chevron">
          <a:avLst/>
        </a:prstGeom>
        <a:solidFill>
          <a:schemeClr val="accent6">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l" defTabSz="466725">
            <a:lnSpc>
              <a:spcPct val="90000"/>
            </a:lnSpc>
            <a:spcBef>
              <a:spcPct val="0"/>
            </a:spcBef>
            <a:spcAft>
              <a:spcPct val="35000"/>
            </a:spcAft>
            <a:buFont typeface="Arial" panose="020B0604020202020204" pitchFamily="34" charset="0"/>
            <a:buNone/>
          </a:pPr>
          <a:r>
            <a:rPr lang="en-US" sz="1050" kern="1200" dirty="0">
              <a:latin typeface="Calibri" panose="020F0502020204030204" pitchFamily="34" charset="0"/>
            </a:rPr>
            <a:t>Scoring proceeds as sections are completed</a:t>
          </a:r>
        </a:p>
        <a:p>
          <a:pPr marL="0" lvl="0" indent="0" algn="l" defTabSz="466725">
            <a:lnSpc>
              <a:spcPct val="90000"/>
            </a:lnSpc>
            <a:spcBef>
              <a:spcPct val="0"/>
            </a:spcBef>
            <a:spcAft>
              <a:spcPct val="35000"/>
            </a:spcAft>
            <a:buFont typeface="Arial" panose="020B0604020202020204" pitchFamily="34" charset="0"/>
            <a:buNone/>
          </a:pPr>
          <a:r>
            <a:rPr lang="en-US" sz="1050" kern="1200" dirty="0">
              <a:latin typeface="Calibri" panose="020F0502020204030204" pitchFamily="34" charset="0"/>
            </a:rPr>
            <a:t>Reporting does not proceed until all sections are complete for a student</a:t>
          </a:r>
        </a:p>
      </dsp:txBody>
      <dsp:txXfrm>
        <a:off x="3388734" y="99809"/>
        <a:ext cx="1449606" cy="966403"/>
      </dsp:txXfrm>
    </dsp:sp>
    <dsp:sp modelId="{4DA20604-99D1-4F13-8A91-C385E876D572}">
      <dsp:nvSpPr>
        <dsp:cNvPr id="0" name=""/>
        <dsp:cNvSpPr/>
      </dsp:nvSpPr>
      <dsp:spPr>
        <a:xfrm>
          <a:off x="4983301" y="99809"/>
          <a:ext cx="2416009" cy="966403"/>
        </a:xfrm>
        <a:prstGeom prst="chevron">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rPr>
            <a:t>Preliminary reports post no later than Friday, 5/19/17</a:t>
          </a:r>
        </a:p>
      </dsp:txBody>
      <dsp:txXfrm>
        <a:off x="5466503" y="99809"/>
        <a:ext cx="1449606" cy="966403"/>
      </dsp:txXfrm>
    </dsp:sp>
    <dsp:sp modelId="{A08CE1E7-956F-48B4-8B82-1F2BC713DA5D}">
      <dsp:nvSpPr>
        <dsp:cNvPr id="0" name=""/>
        <dsp:cNvSpPr/>
      </dsp:nvSpPr>
      <dsp:spPr>
        <a:xfrm>
          <a:off x="380150" y="2664202"/>
          <a:ext cx="2910854" cy="1164341"/>
        </a:xfrm>
        <a:prstGeom prst="chevron">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rPr>
            <a:t>Example 3:</a:t>
          </a:r>
        </a:p>
        <a:p>
          <a:pPr marL="0" lvl="0" indent="0" algn="ctr" defTabSz="622300">
            <a:lnSpc>
              <a:spcPct val="90000"/>
            </a:lnSpc>
            <a:spcBef>
              <a:spcPct val="0"/>
            </a:spcBef>
            <a:spcAft>
              <a:spcPct val="35000"/>
            </a:spcAft>
            <a:buNone/>
          </a:pPr>
          <a:r>
            <a:rPr lang="en-US" sz="1400" kern="1200" dirty="0">
              <a:latin typeface="Calibri" panose="020F0502020204030204" pitchFamily="34" charset="0"/>
            </a:rPr>
            <a:t>4/14/17 Complete Testing PAPER</a:t>
          </a:r>
        </a:p>
        <a:p>
          <a:pPr marL="0" lvl="0" indent="0" algn="ctr" defTabSz="622300">
            <a:lnSpc>
              <a:spcPct val="90000"/>
            </a:lnSpc>
            <a:spcBef>
              <a:spcPct val="0"/>
            </a:spcBef>
            <a:spcAft>
              <a:spcPct val="35000"/>
            </a:spcAft>
            <a:buNone/>
          </a:pPr>
          <a:r>
            <a:rPr lang="en-US" sz="1400" kern="1200" dirty="0">
              <a:latin typeface="Calibri" panose="020F0502020204030204" pitchFamily="34" charset="0"/>
            </a:rPr>
            <a:t>Grade 3 ELA and Math </a:t>
          </a:r>
        </a:p>
      </dsp:txBody>
      <dsp:txXfrm>
        <a:off x="962321" y="2664202"/>
        <a:ext cx="1746513" cy="1164341"/>
      </dsp:txXfrm>
    </dsp:sp>
    <dsp:sp modelId="{BDD4A759-4A0C-4BC5-9EC2-704367A579BA}">
      <dsp:nvSpPr>
        <dsp:cNvPr id="0" name=""/>
        <dsp:cNvSpPr/>
      </dsp:nvSpPr>
      <dsp:spPr>
        <a:xfrm>
          <a:off x="2912592" y="2766802"/>
          <a:ext cx="2416009" cy="959146"/>
        </a:xfrm>
        <a:prstGeom prst="chevron">
          <a:avLst/>
        </a:prstGeom>
        <a:solidFill>
          <a:schemeClr val="accent6">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l" defTabSz="488950">
            <a:lnSpc>
              <a:spcPct val="90000"/>
            </a:lnSpc>
            <a:spcBef>
              <a:spcPct val="0"/>
            </a:spcBef>
            <a:spcAft>
              <a:spcPct val="35000"/>
            </a:spcAft>
            <a:buNone/>
          </a:pPr>
          <a:br>
            <a:rPr lang="en-US" sz="1100" kern="1200" dirty="0">
              <a:latin typeface="Calibri" panose="020F0502020204030204" pitchFamily="34" charset="0"/>
            </a:rPr>
          </a:br>
          <a:r>
            <a:rPr lang="en-US" sz="1100" kern="1200" dirty="0">
              <a:latin typeface="Calibri" panose="020F0502020204030204" pitchFamily="34" charset="0"/>
            </a:rPr>
            <a:t>Return answer documents by UPS-RS 4/17/17</a:t>
          </a:r>
        </a:p>
        <a:p>
          <a:pPr marL="0" lvl="0" indent="0" algn="l" defTabSz="488950">
            <a:lnSpc>
              <a:spcPct val="90000"/>
            </a:lnSpc>
            <a:spcBef>
              <a:spcPct val="0"/>
            </a:spcBef>
            <a:spcAft>
              <a:spcPct val="35000"/>
            </a:spcAft>
            <a:buNone/>
          </a:pPr>
          <a:r>
            <a:rPr lang="en-US" sz="1100" kern="1200" dirty="0">
              <a:latin typeface="Calibri" panose="020F0502020204030204" pitchFamily="34" charset="0"/>
            </a:rPr>
            <a:t>Material arrives DRC 4/19/17</a:t>
          </a:r>
        </a:p>
        <a:p>
          <a:pPr marL="0" lvl="0" indent="0" algn="ctr" defTabSz="488950">
            <a:lnSpc>
              <a:spcPct val="90000"/>
            </a:lnSpc>
            <a:spcBef>
              <a:spcPct val="0"/>
            </a:spcBef>
            <a:spcAft>
              <a:spcPct val="35000"/>
            </a:spcAft>
            <a:buNone/>
          </a:pPr>
          <a:endParaRPr lang="en-US" sz="1100" kern="1200" dirty="0">
            <a:latin typeface="Calibri" panose="020F0502020204030204" pitchFamily="34" charset="0"/>
          </a:endParaRPr>
        </a:p>
      </dsp:txBody>
      <dsp:txXfrm>
        <a:off x="3392165" y="2766802"/>
        <a:ext cx="1456863" cy="959146"/>
      </dsp:txXfrm>
    </dsp:sp>
    <dsp:sp modelId="{C3CD54EC-E05F-41B8-BDAA-8E7C335967D2}">
      <dsp:nvSpPr>
        <dsp:cNvPr id="0" name=""/>
        <dsp:cNvSpPr/>
      </dsp:nvSpPr>
      <dsp:spPr>
        <a:xfrm>
          <a:off x="4971060" y="2763173"/>
          <a:ext cx="2416009" cy="966403"/>
        </a:xfrm>
        <a:prstGeom prst="chevron">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rPr>
            <a:t>Preliminary reports post no later than Thursday, 5/11/17</a:t>
          </a:r>
        </a:p>
      </dsp:txBody>
      <dsp:txXfrm>
        <a:off x="5454262" y="2763173"/>
        <a:ext cx="1449606" cy="966403"/>
      </dsp:txXfrm>
    </dsp:sp>
    <dsp:sp modelId="{FBFEA4D6-BD5E-4C39-AD6D-E871510EAC54}">
      <dsp:nvSpPr>
        <dsp:cNvPr id="0" name=""/>
        <dsp:cNvSpPr/>
      </dsp:nvSpPr>
      <dsp:spPr>
        <a:xfrm>
          <a:off x="364143" y="3983730"/>
          <a:ext cx="2910854" cy="1164341"/>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rPr>
            <a:t>Example 4:</a:t>
          </a:r>
        </a:p>
        <a:p>
          <a:pPr marL="0" lvl="0" indent="0" algn="ctr" defTabSz="622300">
            <a:lnSpc>
              <a:spcPct val="90000"/>
            </a:lnSpc>
            <a:spcBef>
              <a:spcPct val="0"/>
            </a:spcBef>
            <a:spcAft>
              <a:spcPct val="35000"/>
            </a:spcAft>
            <a:buNone/>
          </a:pPr>
          <a:r>
            <a:rPr lang="en-US" sz="1400" kern="1200" dirty="0">
              <a:latin typeface="Calibri" panose="020F0502020204030204" pitchFamily="34" charset="0"/>
            </a:rPr>
            <a:t>4/28/17 Complete Testing PAPER</a:t>
          </a:r>
        </a:p>
        <a:p>
          <a:pPr marL="0" lvl="0" indent="0" algn="ctr" defTabSz="622300">
            <a:lnSpc>
              <a:spcPct val="90000"/>
            </a:lnSpc>
            <a:spcBef>
              <a:spcPct val="0"/>
            </a:spcBef>
            <a:spcAft>
              <a:spcPct val="35000"/>
            </a:spcAft>
            <a:buNone/>
          </a:pPr>
          <a:r>
            <a:rPr lang="en-US" sz="1400" kern="1200" dirty="0">
              <a:latin typeface="Calibri" panose="020F0502020204030204" pitchFamily="34" charset="0"/>
            </a:rPr>
            <a:t>EOC Economics</a:t>
          </a:r>
        </a:p>
      </dsp:txBody>
      <dsp:txXfrm>
        <a:off x="946314" y="3983730"/>
        <a:ext cx="1746513" cy="1164341"/>
      </dsp:txXfrm>
    </dsp:sp>
    <dsp:sp modelId="{062F05CC-5562-470B-B45D-AA0129963765}">
      <dsp:nvSpPr>
        <dsp:cNvPr id="0" name=""/>
        <dsp:cNvSpPr/>
      </dsp:nvSpPr>
      <dsp:spPr>
        <a:xfrm>
          <a:off x="2891408" y="4088291"/>
          <a:ext cx="2416009" cy="966403"/>
        </a:xfrm>
        <a:prstGeom prst="chevron">
          <a:avLst/>
        </a:prstGeom>
        <a:solidFill>
          <a:schemeClr val="accent1">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l" defTabSz="488950">
            <a:lnSpc>
              <a:spcPct val="90000"/>
            </a:lnSpc>
            <a:spcBef>
              <a:spcPct val="0"/>
            </a:spcBef>
            <a:spcAft>
              <a:spcPct val="35000"/>
            </a:spcAft>
            <a:buNone/>
          </a:pPr>
          <a:r>
            <a:rPr lang="en-US" sz="1100" kern="1200" dirty="0">
              <a:latin typeface="Calibri" panose="020F0502020204030204" pitchFamily="34" charset="0"/>
            </a:rPr>
            <a:t>Return answer documents by UPS-RS 5/1/17</a:t>
          </a:r>
        </a:p>
        <a:p>
          <a:pPr marL="0" lvl="0" indent="0" algn="l" defTabSz="488950">
            <a:lnSpc>
              <a:spcPct val="90000"/>
            </a:lnSpc>
            <a:spcBef>
              <a:spcPct val="0"/>
            </a:spcBef>
            <a:spcAft>
              <a:spcPct val="35000"/>
            </a:spcAft>
            <a:buNone/>
          </a:pPr>
          <a:r>
            <a:rPr lang="en-US" sz="1100" kern="1200" dirty="0">
              <a:latin typeface="Calibri" panose="020F0502020204030204" pitchFamily="34" charset="0"/>
            </a:rPr>
            <a:t>Material arrives DRC 5/3/17</a:t>
          </a:r>
        </a:p>
      </dsp:txBody>
      <dsp:txXfrm>
        <a:off x="3374610" y="4088291"/>
        <a:ext cx="1449606" cy="966403"/>
      </dsp:txXfrm>
    </dsp:sp>
    <dsp:sp modelId="{BE623633-5142-4BCC-B530-532E2C7ADC9D}">
      <dsp:nvSpPr>
        <dsp:cNvPr id="0" name=""/>
        <dsp:cNvSpPr/>
      </dsp:nvSpPr>
      <dsp:spPr>
        <a:xfrm>
          <a:off x="4969176" y="4088291"/>
          <a:ext cx="2416009" cy="966403"/>
        </a:xfrm>
        <a:prstGeom prst="chevron">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rPr>
            <a:t>Preliminary reports post no later than Thursday, 5/11/17</a:t>
          </a:r>
        </a:p>
      </dsp:txBody>
      <dsp:txXfrm>
        <a:off x="5452378" y="4088291"/>
        <a:ext cx="1449606" cy="966403"/>
      </dsp:txXfrm>
    </dsp:sp>
    <dsp:sp modelId="{B07E3C5D-BA41-4A5E-B373-0124CFE0A196}">
      <dsp:nvSpPr>
        <dsp:cNvPr id="0" name=""/>
        <dsp:cNvSpPr/>
      </dsp:nvSpPr>
      <dsp:spPr>
        <a:xfrm>
          <a:off x="364143" y="1318176"/>
          <a:ext cx="2910854" cy="1164341"/>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rPr>
            <a:t>Example 2:</a:t>
          </a:r>
        </a:p>
        <a:p>
          <a:pPr marL="0" lvl="0" indent="0" algn="ctr" defTabSz="622300">
            <a:lnSpc>
              <a:spcPct val="90000"/>
            </a:lnSpc>
            <a:spcBef>
              <a:spcPct val="0"/>
            </a:spcBef>
            <a:spcAft>
              <a:spcPct val="35000"/>
            </a:spcAft>
            <a:buNone/>
          </a:pPr>
          <a:r>
            <a:rPr lang="en-US" sz="1400" kern="1200" dirty="0">
              <a:latin typeface="Calibri" panose="020F0502020204030204" pitchFamily="34" charset="0"/>
            </a:rPr>
            <a:t>5/1/17 Complete Testing ONLINE</a:t>
          </a:r>
        </a:p>
        <a:p>
          <a:pPr marL="0" lvl="0" indent="0" algn="ctr" defTabSz="622300">
            <a:lnSpc>
              <a:spcPct val="90000"/>
            </a:lnSpc>
            <a:spcBef>
              <a:spcPct val="0"/>
            </a:spcBef>
            <a:spcAft>
              <a:spcPct val="35000"/>
            </a:spcAft>
            <a:buNone/>
          </a:pPr>
          <a:r>
            <a:rPr lang="en-US" sz="1400" kern="1200" dirty="0">
              <a:latin typeface="Calibri" panose="020F0502020204030204" pitchFamily="34" charset="0"/>
            </a:rPr>
            <a:t>Grade 5 ELA and Math</a:t>
          </a:r>
        </a:p>
      </dsp:txBody>
      <dsp:txXfrm>
        <a:off x="946314" y="1318176"/>
        <a:ext cx="1746513" cy="1164341"/>
      </dsp:txXfrm>
    </dsp:sp>
    <dsp:sp modelId="{0C676514-E760-402A-A5FA-1E6D5F478E36}">
      <dsp:nvSpPr>
        <dsp:cNvPr id="0" name=""/>
        <dsp:cNvSpPr/>
      </dsp:nvSpPr>
      <dsp:spPr>
        <a:xfrm>
          <a:off x="2849043" y="1417135"/>
          <a:ext cx="2416009" cy="966403"/>
        </a:xfrm>
        <a:prstGeom prst="chevron">
          <a:avLst/>
        </a:prstGeom>
        <a:solidFill>
          <a:schemeClr val="accent1">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l" defTabSz="466725">
            <a:lnSpc>
              <a:spcPct val="90000"/>
            </a:lnSpc>
            <a:spcBef>
              <a:spcPct val="0"/>
            </a:spcBef>
            <a:spcAft>
              <a:spcPct val="35000"/>
            </a:spcAft>
            <a:buFont typeface="Arial" panose="020B0604020202020204" pitchFamily="34" charset="0"/>
            <a:buNone/>
          </a:pPr>
          <a:r>
            <a:rPr lang="en-US" sz="1050" kern="1200" dirty="0">
              <a:latin typeface="Calibri" panose="020F0502020204030204" pitchFamily="34" charset="0"/>
            </a:rPr>
            <a:t>Scoring proceeds as sections are completed</a:t>
          </a:r>
        </a:p>
        <a:p>
          <a:pPr marL="0" lvl="0" indent="0" algn="l" defTabSz="466725">
            <a:lnSpc>
              <a:spcPct val="90000"/>
            </a:lnSpc>
            <a:spcBef>
              <a:spcPct val="0"/>
            </a:spcBef>
            <a:spcAft>
              <a:spcPct val="35000"/>
            </a:spcAft>
            <a:buFont typeface="Arial" panose="020B0604020202020204" pitchFamily="34" charset="0"/>
            <a:buNone/>
          </a:pPr>
          <a:r>
            <a:rPr lang="en-US" sz="1050" kern="1200" dirty="0">
              <a:latin typeface="Calibri" panose="020F0502020204030204" pitchFamily="34" charset="0"/>
            </a:rPr>
            <a:t>Reporting does not proceed until all sections are complete for a student</a:t>
          </a:r>
          <a:endParaRPr lang="en-US" sz="1050" kern="1200" dirty="0"/>
        </a:p>
      </dsp:txBody>
      <dsp:txXfrm>
        <a:off x="3332245" y="1417135"/>
        <a:ext cx="1449606" cy="966403"/>
      </dsp:txXfrm>
    </dsp:sp>
    <dsp:sp modelId="{3DA8CC94-8E64-42C4-95CD-B06CCAF2848D}">
      <dsp:nvSpPr>
        <dsp:cNvPr id="0" name=""/>
        <dsp:cNvSpPr/>
      </dsp:nvSpPr>
      <dsp:spPr>
        <a:xfrm>
          <a:off x="4926811" y="1417135"/>
          <a:ext cx="2416009" cy="966403"/>
        </a:xfrm>
        <a:prstGeom prst="chevron">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rPr>
            <a:t>Preliminary reports post no later than Wednesday, 5/17/17</a:t>
          </a:r>
          <a:endParaRPr lang="en-US" sz="1400" kern="1200" dirty="0"/>
        </a:p>
      </dsp:txBody>
      <dsp:txXfrm>
        <a:off x="5410013" y="1417135"/>
        <a:ext cx="1449606" cy="9664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sz="quarter" idx="1"/>
          </p:nvPr>
        </p:nvSpPr>
        <p:spPr>
          <a:xfrm>
            <a:off x="3978133" y="1"/>
            <a:ext cx="3043343" cy="467072"/>
          </a:xfrm>
          <a:prstGeom prst="rect">
            <a:avLst/>
          </a:prstGeom>
        </p:spPr>
        <p:txBody>
          <a:bodyPr vert="horz" lIns="93315" tIns="46657" rIns="93315" bIns="46657" rtlCol="0"/>
          <a:lstStyle>
            <a:lvl1pPr algn="r">
              <a:defRPr sz="1200"/>
            </a:lvl1pPr>
          </a:lstStyle>
          <a:p>
            <a:fld id="{144086D9-9344-40EE-B036-6F4A77DB3C76}" type="datetimeFigureOut">
              <a:rPr lang="en-US" smtClean="0"/>
              <a:t>2/28/2017</a:t>
            </a:fld>
            <a:endParaRPr lang="en-US"/>
          </a:p>
        </p:txBody>
      </p:sp>
      <p:sp>
        <p:nvSpPr>
          <p:cNvPr id="4" name="Footer Placeholder 3"/>
          <p:cNvSpPr>
            <a:spLocks noGrp="1"/>
          </p:cNvSpPr>
          <p:nvPr>
            <p:ph type="ftr" sz="quarter" idx="2"/>
          </p:nvPr>
        </p:nvSpPr>
        <p:spPr>
          <a:xfrm>
            <a:off x="0" y="8842031"/>
            <a:ext cx="3043343" cy="467071"/>
          </a:xfrm>
          <a:prstGeom prst="rect">
            <a:avLst/>
          </a:prstGeom>
        </p:spPr>
        <p:txBody>
          <a:bodyPr vert="horz" lIns="93315" tIns="46657" rIns="93315" bIns="46657"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1"/>
            <a:ext cx="3043343" cy="467071"/>
          </a:xfrm>
          <a:prstGeom prst="rect">
            <a:avLst/>
          </a:prstGeom>
        </p:spPr>
        <p:txBody>
          <a:bodyPr vert="horz" lIns="93315" tIns="46657" rIns="93315" bIns="46657" rtlCol="0" anchor="b"/>
          <a:lstStyle>
            <a:lvl1pPr algn="r">
              <a:defRPr sz="1200"/>
            </a:lvl1pPr>
          </a:lstStyle>
          <a:p>
            <a:fld id="{568132E6-B52C-4BAD-9034-F0FE2266D6F7}" type="slidenum">
              <a:rPr lang="en-US" smtClean="0"/>
              <a:t>‹#›</a:t>
            </a:fld>
            <a:endParaRPr lang="en-US"/>
          </a:p>
        </p:txBody>
      </p:sp>
    </p:spTree>
    <p:extLst>
      <p:ext uri="{BB962C8B-B14F-4D97-AF65-F5344CB8AC3E}">
        <p14:creationId xmlns:p14="http://schemas.microsoft.com/office/powerpoint/2010/main" val="3387042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idx="1"/>
          </p:nvPr>
        </p:nvSpPr>
        <p:spPr>
          <a:xfrm>
            <a:off x="3978133" y="0"/>
            <a:ext cx="3043343" cy="465455"/>
          </a:xfrm>
          <a:prstGeom prst="rect">
            <a:avLst/>
          </a:prstGeom>
        </p:spPr>
        <p:txBody>
          <a:bodyPr vert="horz" lIns="93315" tIns="46657" rIns="93315" bIns="46657" rtlCol="0"/>
          <a:lstStyle>
            <a:lvl1pPr algn="r">
              <a:defRPr sz="1200"/>
            </a:lvl1pPr>
          </a:lstStyle>
          <a:p>
            <a:fld id="{D8AB1433-BF8B-45C5-81D6-089F21EECCF9}" type="datetimeFigureOut">
              <a:rPr lang="en-US" smtClean="0"/>
              <a:t>2/28/2017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5" tIns="46657" rIns="93315" bIns="46657" rtlCol="0" anchor="ctr"/>
          <a:lstStyle/>
          <a:p>
            <a:endParaRPr lang="en-US"/>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15" tIns="46657" rIns="93315" bIns="46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5" tIns="46657" rIns="93315"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315" tIns="46657" rIns="93315" bIns="46657"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72CA38-3B7A-4D41-908B-227BC1400EF0}" type="slidenum">
              <a:rPr lang="en-US" smtClean="0"/>
              <a:pPr>
                <a:defRPr/>
              </a:pPr>
              <a:t>1</a:t>
            </a:fld>
            <a:endParaRPr lang="en-US"/>
          </a:p>
        </p:txBody>
      </p:sp>
    </p:spTree>
    <p:extLst>
      <p:ext uri="{BB962C8B-B14F-4D97-AF65-F5344CB8AC3E}">
        <p14:creationId xmlns:p14="http://schemas.microsoft.com/office/powerpoint/2010/main" val="2427400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11</a:t>
            </a:fld>
            <a:endParaRPr lang="en-US"/>
          </a:p>
        </p:txBody>
      </p:sp>
    </p:spTree>
    <p:extLst>
      <p:ext uri="{BB962C8B-B14F-4D97-AF65-F5344CB8AC3E}">
        <p14:creationId xmlns:p14="http://schemas.microsoft.com/office/powerpoint/2010/main" val="386240016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65519DFF-968E-46FD-B7A5-61924DF7BE79}" type="slidenum">
              <a:rPr lang="en-US" smtClean="0">
                <a:latin typeface="Calibri" pitchFamily="34" charset="0"/>
              </a:rPr>
              <a:pPr eaLnBrk="1" hangingPunct="1"/>
              <a:t>126</a:t>
            </a:fld>
            <a:endParaRPr lang="en-US">
              <a:latin typeface="Calibri" pitchFamily="34" charset="0"/>
            </a:endParaRPr>
          </a:p>
        </p:txBody>
      </p:sp>
    </p:spTree>
    <p:extLst>
      <p:ext uri="{BB962C8B-B14F-4D97-AF65-F5344CB8AC3E}">
        <p14:creationId xmlns:p14="http://schemas.microsoft.com/office/powerpoint/2010/main" val="79728102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2980EE65-11DA-48A6-A255-FB719CE5DB9A}" type="slidenum">
              <a:rPr lang="en-US" smtClean="0">
                <a:latin typeface="Calibri" pitchFamily="34" charset="0"/>
              </a:rPr>
              <a:pPr eaLnBrk="1" hangingPunct="1"/>
              <a:t>127</a:t>
            </a:fld>
            <a:endParaRPr lang="en-US">
              <a:latin typeface="Calibri" pitchFamily="34" charset="0"/>
            </a:endParaRPr>
          </a:p>
        </p:txBody>
      </p:sp>
    </p:spTree>
    <p:extLst>
      <p:ext uri="{BB962C8B-B14F-4D97-AF65-F5344CB8AC3E}">
        <p14:creationId xmlns:p14="http://schemas.microsoft.com/office/powerpoint/2010/main" val="55922531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7A4A4BAE-1460-488F-A682-3AA3226C0E61}" type="slidenum">
              <a:rPr lang="en-US" altLang="en-US" smtClean="0">
                <a:solidFill>
                  <a:srgbClr val="000000"/>
                </a:solidFill>
                <a:latin typeface="Calibri" pitchFamily="34" charset="0"/>
              </a:rPr>
              <a:pPr eaLnBrk="1" hangingPunct="1"/>
              <a:t>128</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97888908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C2905082-D5E7-49C0-9456-5B7E532048C3}" type="slidenum">
              <a:rPr lang="en-US" smtClean="0">
                <a:latin typeface="Calibri" pitchFamily="34" charset="0"/>
              </a:rPr>
              <a:pPr eaLnBrk="1" hangingPunct="1"/>
              <a:t>129</a:t>
            </a:fld>
            <a:endParaRPr lang="en-US">
              <a:latin typeface="Calibri" pitchFamily="34" charset="0"/>
            </a:endParaRPr>
          </a:p>
        </p:txBody>
      </p:sp>
    </p:spTree>
    <p:extLst>
      <p:ext uri="{BB962C8B-B14F-4D97-AF65-F5344CB8AC3E}">
        <p14:creationId xmlns:p14="http://schemas.microsoft.com/office/powerpoint/2010/main" val="332544436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F1E55D97-557B-4972-89F0-3C46E29A5C39}" type="slidenum">
              <a:rPr lang="en-US" smtClean="0">
                <a:latin typeface="Calibri" pitchFamily="34" charset="0"/>
              </a:rPr>
              <a:pPr eaLnBrk="1" hangingPunct="1"/>
              <a:t>131</a:t>
            </a:fld>
            <a:endParaRPr lang="en-US">
              <a:latin typeface="Calibri" pitchFamily="34" charset="0"/>
            </a:endParaRPr>
          </a:p>
        </p:txBody>
      </p:sp>
    </p:spTree>
    <p:extLst>
      <p:ext uri="{BB962C8B-B14F-4D97-AF65-F5344CB8AC3E}">
        <p14:creationId xmlns:p14="http://schemas.microsoft.com/office/powerpoint/2010/main" val="391669932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CCC7B204-3C7B-4A02-A406-63F075838D86}" type="slidenum">
              <a:rPr lang="en-US" smtClean="0">
                <a:latin typeface="Calibri" pitchFamily="34" charset="0"/>
              </a:rPr>
              <a:pPr eaLnBrk="1" hangingPunct="1"/>
              <a:t>132</a:t>
            </a:fld>
            <a:endParaRPr lang="en-US">
              <a:latin typeface="Calibri" pitchFamily="34" charset="0"/>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4551427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0408D5B2-C3EC-402C-A2D0-8D707E766BAB}" type="slidenum">
              <a:rPr lang="en-US" smtClean="0">
                <a:latin typeface="Calibri" pitchFamily="34" charset="0"/>
              </a:rPr>
              <a:pPr eaLnBrk="1" hangingPunct="1"/>
              <a:t>133</a:t>
            </a:fld>
            <a:endParaRPr lang="en-US">
              <a:latin typeface="Calibri" pitchFamily="34" charset="0"/>
            </a:endParaRPr>
          </a:p>
        </p:txBody>
      </p:sp>
    </p:spTree>
    <p:extLst>
      <p:ext uri="{BB962C8B-B14F-4D97-AF65-F5344CB8AC3E}">
        <p14:creationId xmlns:p14="http://schemas.microsoft.com/office/powerpoint/2010/main" val="229493324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C20BF2C3-7020-4986-89A0-8E9B642D72D3}" type="slidenum">
              <a:rPr lang="en-US" smtClean="0">
                <a:latin typeface="Calibri" pitchFamily="34" charset="0"/>
              </a:rPr>
              <a:pPr eaLnBrk="1" hangingPunct="1"/>
              <a:t>134</a:t>
            </a:fld>
            <a:endParaRPr lang="en-US">
              <a:latin typeface="Calibri" pitchFamily="34" charset="0"/>
            </a:endParaRPr>
          </a:p>
        </p:txBody>
      </p:sp>
    </p:spTree>
    <p:extLst>
      <p:ext uri="{BB962C8B-B14F-4D97-AF65-F5344CB8AC3E}">
        <p14:creationId xmlns:p14="http://schemas.microsoft.com/office/powerpoint/2010/main" val="386023935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D46C82D0-80E1-49E4-918F-01FEB89DCD6C}" type="slidenum">
              <a:rPr lang="en-US" smtClean="0">
                <a:latin typeface="Calibri" pitchFamily="34" charset="0"/>
              </a:rPr>
              <a:pPr eaLnBrk="1" hangingPunct="1"/>
              <a:t>135</a:t>
            </a:fld>
            <a:endParaRPr lang="en-US">
              <a:latin typeface="Calibri" pitchFamily="34" charset="0"/>
            </a:endParaRPr>
          </a:p>
        </p:txBody>
      </p:sp>
    </p:spTree>
    <p:extLst>
      <p:ext uri="{BB962C8B-B14F-4D97-AF65-F5344CB8AC3E}">
        <p14:creationId xmlns:p14="http://schemas.microsoft.com/office/powerpoint/2010/main" val="97622423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E862C66D-5B0B-4E12-9C76-5AC8C173E735}" type="slidenum">
              <a:rPr lang="en-US" smtClean="0">
                <a:latin typeface="Calibri" pitchFamily="34" charset="0"/>
              </a:rPr>
              <a:pPr eaLnBrk="1" hangingPunct="1"/>
              <a:t>136</a:t>
            </a:fld>
            <a:endParaRPr lang="en-US">
              <a:latin typeface="Calibri" pitchFamily="34" charset="0"/>
            </a:endParaRPr>
          </a:p>
        </p:txBody>
      </p:sp>
    </p:spTree>
    <p:extLst>
      <p:ext uri="{BB962C8B-B14F-4D97-AF65-F5344CB8AC3E}">
        <p14:creationId xmlns:p14="http://schemas.microsoft.com/office/powerpoint/2010/main" val="3310815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12</a:t>
            </a:fld>
            <a:endParaRPr lang="en-US"/>
          </a:p>
        </p:txBody>
      </p:sp>
    </p:spTree>
    <p:extLst>
      <p:ext uri="{BB962C8B-B14F-4D97-AF65-F5344CB8AC3E}">
        <p14:creationId xmlns:p14="http://schemas.microsoft.com/office/powerpoint/2010/main" val="2093873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13</a:t>
            </a:fld>
            <a:endParaRPr lang="en-US"/>
          </a:p>
        </p:txBody>
      </p:sp>
    </p:spTree>
    <p:extLst>
      <p:ext uri="{BB962C8B-B14F-4D97-AF65-F5344CB8AC3E}">
        <p14:creationId xmlns:p14="http://schemas.microsoft.com/office/powerpoint/2010/main" val="86811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18</a:t>
            </a:fld>
            <a:endParaRPr lang="en-US"/>
          </a:p>
        </p:txBody>
      </p:sp>
    </p:spTree>
    <p:extLst>
      <p:ext uri="{BB962C8B-B14F-4D97-AF65-F5344CB8AC3E}">
        <p14:creationId xmlns:p14="http://schemas.microsoft.com/office/powerpoint/2010/main" val="1706684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19</a:t>
            </a:fld>
            <a:endParaRPr lang="en-US"/>
          </a:p>
        </p:txBody>
      </p:sp>
    </p:spTree>
    <p:extLst>
      <p:ext uri="{BB962C8B-B14F-4D97-AF65-F5344CB8AC3E}">
        <p14:creationId xmlns:p14="http://schemas.microsoft.com/office/powerpoint/2010/main" val="3828508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A9FC4117-912B-41AE-A737-936AFF2B1B24}" type="slidenum">
              <a:rPr lang="en-US" smtClean="0">
                <a:latin typeface="Calibri" pitchFamily="34" charset="0"/>
              </a:rPr>
              <a:pPr eaLnBrk="1" hangingPunct="1"/>
              <a:t>21</a:t>
            </a:fld>
            <a:endParaRPr lang="en-US">
              <a:latin typeface="Calibri" pitchFamily="34" charset="0"/>
            </a:endParaRPr>
          </a:p>
        </p:txBody>
      </p:sp>
    </p:spTree>
    <p:extLst>
      <p:ext uri="{BB962C8B-B14F-4D97-AF65-F5344CB8AC3E}">
        <p14:creationId xmlns:p14="http://schemas.microsoft.com/office/powerpoint/2010/main" val="3152040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22</a:t>
            </a:fld>
            <a:endParaRPr lang="en-US"/>
          </a:p>
        </p:txBody>
      </p:sp>
    </p:spTree>
    <p:extLst>
      <p:ext uri="{BB962C8B-B14F-4D97-AF65-F5344CB8AC3E}">
        <p14:creationId xmlns:p14="http://schemas.microsoft.com/office/powerpoint/2010/main" val="1140720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23</a:t>
            </a:fld>
            <a:endParaRPr lang="en-US"/>
          </a:p>
        </p:txBody>
      </p:sp>
    </p:spTree>
    <p:extLst>
      <p:ext uri="{BB962C8B-B14F-4D97-AF65-F5344CB8AC3E}">
        <p14:creationId xmlns:p14="http://schemas.microsoft.com/office/powerpoint/2010/main" val="3097502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24</a:t>
            </a:fld>
            <a:endParaRPr lang="en-US"/>
          </a:p>
        </p:txBody>
      </p:sp>
    </p:spTree>
    <p:extLst>
      <p:ext uri="{BB962C8B-B14F-4D97-AF65-F5344CB8AC3E}">
        <p14:creationId xmlns:p14="http://schemas.microsoft.com/office/powerpoint/2010/main" val="2005421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530340-F5C0-43BA-9CC1-D63E860F355B}" type="slidenum">
              <a:rPr lang="en-US" smtClean="0"/>
              <a:t>25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43350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ACAD2B4E-EBAC-42BD-974C-73F33960B239}" type="slidenum">
              <a:rPr lang="en-US" altLang="en-US" smtClean="0">
                <a:latin typeface="Calibri" pitchFamily="34" charset="0"/>
              </a:rPr>
              <a:pPr eaLnBrk="1" hangingPunct="1"/>
              <a:t>2</a:t>
            </a:fld>
            <a:endParaRPr lang="en-US" altLang="en-US">
              <a:latin typeface="Calibri" pitchFamily="34" charset="0"/>
            </a:endParaRPr>
          </a:p>
        </p:txBody>
      </p:sp>
    </p:spTree>
    <p:extLst>
      <p:ext uri="{BB962C8B-B14F-4D97-AF65-F5344CB8AC3E}">
        <p14:creationId xmlns:p14="http://schemas.microsoft.com/office/powerpoint/2010/main" val="3704957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8374C4F1-D281-460D-B5CC-359EB7C0CE47}" type="slidenum">
              <a:rPr lang="en-US" smtClean="0">
                <a:latin typeface="Calibri" pitchFamily="34" charset="0"/>
              </a:rPr>
              <a:pPr eaLnBrk="1" hangingPunct="1"/>
              <a:t>26</a:t>
            </a:fld>
            <a:endParaRPr lang="en-US">
              <a:latin typeface="Calibri" pitchFamily="34" charset="0"/>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98955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8374C4F1-D281-460D-B5CC-359EB7C0CE47}" type="slidenum">
              <a:rPr lang="en-US" smtClean="0">
                <a:latin typeface="Calibri" pitchFamily="34" charset="0"/>
              </a:rPr>
              <a:pPr eaLnBrk="1" hangingPunct="1"/>
              <a:t>27</a:t>
            </a:fld>
            <a:endParaRPr lang="en-US">
              <a:latin typeface="Calibri" pitchFamily="34" charset="0"/>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133142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8374C4F1-D281-460D-B5CC-359EB7C0CE47}" type="slidenum">
              <a:rPr lang="en-US" smtClean="0">
                <a:latin typeface="Calibri" pitchFamily="34" charset="0"/>
              </a:rPr>
              <a:pPr eaLnBrk="1" hangingPunct="1"/>
              <a:t>28</a:t>
            </a:fld>
            <a:endParaRPr lang="en-US">
              <a:latin typeface="Calibri" pitchFamily="34" charset="0"/>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84684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8374C4F1-D281-460D-B5CC-359EB7C0CE47}" type="slidenum">
              <a:rPr lang="en-US" smtClean="0">
                <a:latin typeface="Calibri" pitchFamily="34" charset="0"/>
              </a:rPr>
              <a:pPr eaLnBrk="1" hangingPunct="1"/>
              <a:t>29</a:t>
            </a:fld>
            <a:endParaRPr lang="en-US">
              <a:latin typeface="Calibri" pitchFamily="34" charset="0"/>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6107593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D591B1AB-7225-43F4-98DF-E4FAD35890F4}" type="slidenum">
              <a:rPr lang="en-US" smtClean="0">
                <a:latin typeface="Calibri" pitchFamily="34" charset="0"/>
              </a:rPr>
              <a:pPr eaLnBrk="1" hangingPunct="1"/>
              <a:t>31</a:t>
            </a:fld>
            <a:endParaRPr lang="en-US">
              <a:latin typeface="Calibri" pitchFamily="34" charset="0"/>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804766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530340-F5C0-43BA-9CC1-D63E860F355B}" type="slidenum">
              <a:rPr lang="en-US" smtClean="0"/>
              <a:t>32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49767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530340-F5C0-43BA-9CC1-D63E860F355B}" type="slidenum">
              <a:rPr lang="en-US" smtClean="0"/>
              <a:t>33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7147474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530340-F5C0-43BA-9CC1-D63E860F355B}" type="slidenum">
              <a:rPr lang="en-US" smtClean="0"/>
              <a:t>35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8643802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530340-F5C0-43BA-9CC1-D63E860F355B}" type="slidenum">
              <a:rPr lang="en-US" smtClean="0"/>
              <a:t>36</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66021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530340-F5C0-43BA-9CC1-D63E860F355B}" type="slidenum">
              <a:rPr lang="en-US" smtClean="0"/>
              <a:t>37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73016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3</a:t>
            </a:fld>
            <a:endParaRPr lang="en-US"/>
          </a:p>
        </p:txBody>
      </p:sp>
    </p:spTree>
    <p:extLst>
      <p:ext uri="{BB962C8B-B14F-4D97-AF65-F5344CB8AC3E}">
        <p14:creationId xmlns:p14="http://schemas.microsoft.com/office/powerpoint/2010/main" val="2875787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8A344BFE-3D6F-45E3-B683-01A90E153C01}" type="slidenum">
              <a:rPr lang="en-US" smtClean="0">
                <a:latin typeface="Calibri" pitchFamily="34" charset="0"/>
              </a:rPr>
              <a:pPr eaLnBrk="1" hangingPunct="1"/>
              <a:t>38</a:t>
            </a:fld>
            <a:endParaRPr lang="en-US">
              <a:latin typeface="Calibri" pitchFamily="34" charset="0"/>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801718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6C97B61F-BD41-4D4A-AA94-EE7205EC7B2C}" type="slidenum">
              <a:rPr lang="en-US" smtClean="0">
                <a:latin typeface="Calibri" pitchFamily="34" charset="0"/>
              </a:rPr>
              <a:pPr eaLnBrk="1" hangingPunct="1"/>
              <a:t>39</a:t>
            </a:fld>
            <a:endParaRPr lang="en-US">
              <a:latin typeface="Calibri" pitchFamily="34" charset="0"/>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135551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530340-F5C0-43BA-9CC1-D63E860F355B}" type="slidenum">
              <a:rPr lang="en-US" smtClean="0"/>
              <a:t>40</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560050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1DA4869E-E26B-4D19-93D4-0F7243CB1230}" type="slidenum">
              <a:rPr lang="en-US" altLang="en-US" smtClean="0">
                <a:solidFill>
                  <a:srgbClr val="000000"/>
                </a:solidFill>
                <a:latin typeface="Calibri" pitchFamily="34" charset="0"/>
              </a:rPr>
              <a:pPr eaLnBrk="1" hangingPunct="1"/>
              <a:t>42</a:t>
            </a:fld>
            <a:endParaRPr lang="en-US" altLang="en-US">
              <a:solidFill>
                <a:srgbClr val="000000"/>
              </a:solidFill>
              <a:latin typeface="Calibri" pitchFamily="34" charset="0"/>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2581709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BD068DBE-F239-459D-AEE2-6352F298AFC7}" type="slidenum">
              <a:rPr lang="en-US" smtClean="0">
                <a:latin typeface="Calibri" pitchFamily="34" charset="0"/>
              </a:rPr>
              <a:pPr eaLnBrk="1" hangingPunct="1"/>
              <a:t>45</a:t>
            </a:fld>
            <a:endParaRPr lang="en-US">
              <a:latin typeface="Calibri" pitchFamily="34" charset="0"/>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807702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46</a:t>
            </a:fld>
            <a:endParaRPr lang="en-US"/>
          </a:p>
        </p:txBody>
      </p:sp>
    </p:spTree>
    <p:extLst>
      <p:ext uri="{BB962C8B-B14F-4D97-AF65-F5344CB8AC3E}">
        <p14:creationId xmlns:p14="http://schemas.microsoft.com/office/powerpoint/2010/main" val="37272346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571E913D-7ED4-4328-88EA-F11016053923}" type="slidenum">
              <a:rPr lang="en-US" altLang="en-US" smtClean="0">
                <a:latin typeface="Calibri" pitchFamily="34" charset="0"/>
              </a:rPr>
              <a:pPr eaLnBrk="1" hangingPunct="1"/>
              <a:t>47</a:t>
            </a:fld>
            <a:endParaRPr lang="en-US" altLang="en-US">
              <a:latin typeface="Calibri" pitchFamily="34" charset="0"/>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986397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530340-F5C0-43BA-9CC1-D63E860F355B}" type="slidenum">
              <a:rPr lang="en-US" smtClean="0"/>
              <a:t>48</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431474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49</a:t>
            </a:fld>
            <a:endParaRPr lang="en-US"/>
          </a:p>
        </p:txBody>
      </p:sp>
    </p:spTree>
    <p:extLst>
      <p:ext uri="{BB962C8B-B14F-4D97-AF65-F5344CB8AC3E}">
        <p14:creationId xmlns:p14="http://schemas.microsoft.com/office/powerpoint/2010/main" val="5023841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8A344BFE-3D6F-45E3-B683-01A90E153C01}" type="slidenum">
              <a:rPr lang="en-US" smtClean="0">
                <a:latin typeface="Calibri" pitchFamily="34" charset="0"/>
              </a:rPr>
              <a:pPr eaLnBrk="1" hangingPunct="1"/>
              <a:t>50</a:t>
            </a:fld>
            <a:endParaRPr lang="en-US">
              <a:latin typeface="Calibri" pitchFamily="34" charset="0"/>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661189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2CAFB065-9022-4E43-99DF-673E062207A3}" type="slidenum">
              <a:rPr lang="en-US" altLang="en-US" smtClean="0">
                <a:latin typeface="Calibri" pitchFamily="34" charset="0"/>
              </a:rPr>
              <a:pPr eaLnBrk="1" hangingPunct="1"/>
              <a:t>4</a:t>
            </a:fld>
            <a:endParaRPr lang="en-US" altLang="en-US">
              <a:latin typeface="Calibri" pitchFamily="34" charset="0"/>
            </a:endParaRPr>
          </a:p>
        </p:txBody>
      </p:sp>
    </p:spTree>
    <p:extLst>
      <p:ext uri="{BB962C8B-B14F-4D97-AF65-F5344CB8AC3E}">
        <p14:creationId xmlns:p14="http://schemas.microsoft.com/office/powerpoint/2010/main" val="35959584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6C97B61F-BD41-4D4A-AA94-EE7205EC7B2C}" type="slidenum">
              <a:rPr lang="en-US" smtClean="0">
                <a:latin typeface="Calibri" pitchFamily="34" charset="0"/>
              </a:rPr>
              <a:pPr eaLnBrk="1" hangingPunct="1"/>
              <a:t>51</a:t>
            </a:fld>
            <a:endParaRPr lang="en-US">
              <a:latin typeface="Calibri" pitchFamily="34" charset="0"/>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375111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6C97B61F-BD41-4D4A-AA94-EE7205EC7B2C}" type="slidenum">
              <a:rPr lang="en-US" smtClean="0">
                <a:latin typeface="Calibri" pitchFamily="34" charset="0"/>
              </a:rPr>
              <a:pPr eaLnBrk="1" hangingPunct="1"/>
              <a:t>52</a:t>
            </a:fld>
            <a:endParaRPr lang="en-US">
              <a:latin typeface="Calibri" pitchFamily="34" charset="0"/>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697093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ACAD2B4E-EBAC-42BD-974C-73F33960B239}" type="slidenum">
              <a:rPr lang="en-US" altLang="en-US" smtClean="0">
                <a:latin typeface="Calibri" pitchFamily="34" charset="0"/>
              </a:rPr>
              <a:pPr eaLnBrk="1" hangingPunct="1"/>
              <a:t>57</a:t>
            </a:fld>
            <a:endParaRPr lang="en-US" altLang="en-US">
              <a:latin typeface="Calibri" pitchFamily="34" charset="0"/>
            </a:endParaRPr>
          </a:p>
        </p:txBody>
      </p:sp>
    </p:spTree>
    <p:extLst>
      <p:ext uri="{BB962C8B-B14F-4D97-AF65-F5344CB8AC3E}">
        <p14:creationId xmlns:p14="http://schemas.microsoft.com/office/powerpoint/2010/main" val="36445700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ACAD2B4E-EBAC-42BD-974C-73F33960B239}" type="slidenum">
              <a:rPr lang="en-US" altLang="en-US" smtClean="0">
                <a:latin typeface="Calibri" pitchFamily="34" charset="0"/>
              </a:rPr>
              <a:pPr eaLnBrk="1" hangingPunct="1"/>
              <a:t>58</a:t>
            </a:fld>
            <a:endParaRPr lang="en-US" altLang="en-US">
              <a:latin typeface="Calibri" pitchFamily="34" charset="0"/>
            </a:endParaRPr>
          </a:p>
        </p:txBody>
      </p:sp>
    </p:spTree>
    <p:extLst>
      <p:ext uri="{BB962C8B-B14F-4D97-AF65-F5344CB8AC3E}">
        <p14:creationId xmlns:p14="http://schemas.microsoft.com/office/powerpoint/2010/main" val="9888037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ACAD2B4E-EBAC-42BD-974C-73F33960B239}" type="slidenum">
              <a:rPr lang="en-US" altLang="en-US" smtClean="0">
                <a:latin typeface="Calibri" pitchFamily="34" charset="0"/>
              </a:rPr>
              <a:pPr eaLnBrk="1" hangingPunct="1"/>
              <a:t>59</a:t>
            </a:fld>
            <a:endParaRPr lang="en-US" altLang="en-US">
              <a:latin typeface="Calibri" pitchFamily="34" charset="0"/>
            </a:endParaRPr>
          </a:p>
        </p:txBody>
      </p:sp>
    </p:spTree>
    <p:extLst>
      <p:ext uri="{BB962C8B-B14F-4D97-AF65-F5344CB8AC3E}">
        <p14:creationId xmlns:p14="http://schemas.microsoft.com/office/powerpoint/2010/main" val="6217707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ACAD2B4E-EBAC-42BD-974C-73F33960B239}" type="slidenum">
              <a:rPr lang="en-US" altLang="en-US" smtClean="0">
                <a:latin typeface="Calibri" pitchFamily="34" charset="0"/>
              </a:rPr>
              <a:pPr eaLnBrk="1" hangingPunct="1"/>
              <a:t>60</a:t>
            </a:fld>
            <a:endParaRPr lang="en-US" altLang="en-US">
              <a:latin typeface="Calibri" pitchFamily="34" charset="0"/>
            </a:endParaRPr>
          </a:p>
        </p:txBody>
      </p:sp>
    </p:spTree>
    <p:extLst>
      <p:ext uri="{BB962C8B-B14F-4D97-AF65-F5344CB8AC3E}">
        <p14:creationId xmlns:p14="http://schemas.microsoft.com/office/powerpoint/2010/main" val="316936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ACAD2B4E-EBAC-42BD-974C-73F33960B239}" type="slidenum">
              <a:rPr lang="en-US" altLang="en-US" smtClean="0">
                <a:latin typeface="Calibri" pitchFamily="34" charset="0"/>
              </a:rPr>
              <a:pPr eaLnBrk="1" hangingPunct="1"/>
              <a:t>61</a:t>
            </a:fld>
            <a:endParaRPr lang="en-US" altLang="en-US">
              <a:latin typeface="Calibri" pitchFamily="34" charset="0"/>
            </a:endParaRPr>
          </a:p>
        </p:txBody>
      </p:sp>
    </p:spTree>
    <p:extLst>
      <p:ext uri="{BB962C8B-B14F-4D97-AF65-F5344CB8AC3E}">
        <p14:creationId xmlns:p14="http://schemas.microsoft.com/office/powerpoint/2010/main" val="8403618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ACAD2B4E-EBAC-42BD-974C-73F33960B239}" type="slidenum">
              <a:rPr lang="en-US" altLang="en-US" smtClean="0">
                <a:latin typeface="Calibri" pitchFamily="34" charset="0"/>
              </a:rPr>
              <a:pPr eaLnBrk="1" hangingPunct="1"/>
              <a:t>62</a:t>
            </a:fld>
            <a:endParaRPr lang="en-US" altLang="en-US">
              <a:latin typeface="Calibri" pitchFamily="34" charset="0"/>
            </a:endParaRPr>
          </a:p>
        </p:txBody>
      </p:sp>
    </p:spTree>
    <p:extLst>
      <p:ext uri="{BB962C8B-B14F-4D97-AF65-F5344CB8AC3E}">
        <p14:creationId xmlns:p14="http://schemas.microsoft.com/office/powerpoint/2010/main" val="16329091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ACAD2B4E-EBAC-42BD-974C-73F33960B239}" type="slidenum">
              <a:rPr lang="en-US" altLang="en-US" smtClean="0">
                <a:latin typeface="Calibri" pitchFamily="34" charset="0"/>
              </a:rPr>
              <a:pPr eaLnBrk="1" hangingPunct="1"/>
              <a:t>63</a:t>
            </a:fld>
            <a:endParaRPr lang="en-US" altLang="en-US">
              <a:latin typeface="Calibri" pitchFamily="34" charset="0"/>
            </a:endParaRPr>
          </a:p>
        </p:txBody>
      </p:sp>
    </p:spTree>
    <p:extLst>
      <p:ext uri="{BB962C8B-B14F-4D97-AF65-F5344CB8AC3E}">
        <p14:creationId xmlns:p14="http://schemas.microsoft.com/office/powerpoint/2010/main" val="10736554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AB39C904-8426-4A26-A714-32C17E8C2F61}" type="slidenum">
              <a:rPr lang="en-US" smtClean="0">
                <a:latin typeface="Calibri" pitchFamily="34" charset="0"/>
              </a:rPr>
              <a:pPr eaLnBrk="1" hangingPunct="1"/>
              <a:t>65</a:t>
            </a:fld>
            <a:endParaRPr lang="en-US">
              <a:latin typeface="Calibri" pitchFamily="34" charset="0"/>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08710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itchFamily="2" charset="2"/>
              <a:buChar char="q"/>
            </a:pPr>
            <a:endParaRPr lang="en-US"/>
          </a:p>
        </p:txBody>
      </p:sp>
      <p:sp>
        <p:nvSpPr>
          <p:cNvPr id="83972" name="Slide Number Placeholder 3"/>
          <p:cNvSpPr txBox="1">
            <a:spLocks noGrp="1"/>
          </p:cNvSpPr>
          <p:nvPr/>
        </p:nvSpPr>
        <p:spPr bwMode="auto">
          <a:xfrm>
            <a:off x="3977532" y="8841739"/>
            <a:ext cx="3043980" cy="46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13" tIns="46207" rIns="92413" bIns="46207"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6CE8770C-5033-4BA7-94CC-724CC3C3C25B}" type="slidenum">
              <a:rPr lang="en-US" sz="1100"/>
              <a:pPr algn="r" eaLnBrk="1" hangingPunct="1"/>
              <a:t>5</a:t>
            </a:fld>
            <a:endParaRPr lang="en-US" sz="1100"/>
          </a:p>
        </p:txBody>
      </p:sp>
    </p:spTree>
    <p:extLst>
      <p:ext uri="{BB962C8B-B14F-4D97-AF65-F5344CB8AC3E}">
        <p14:creationId xmlns:p14="http://schemas.microsoft.com/office/powerpoint/2010/main" val="36400088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E62DB4B9-64BA-45BF-9A3E-C858306EA34C}" type="slidenum">
              <a:rPr lang="en-US" smtClean="0">
                <a:latin typeface="Calibri" pitchFamily="34" charset="0"/>
              </a:rPr>
              <a:pPr eaLnBrk="1" hangingPunct="1"/>
              <a:t>66</a:t>
            </a:fld>
            <a:endParaRPr lang="en-US">
              <a:latin typeface="Calibri" pitchFamily="34" charset="0"/>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5000359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E62DB4B9-64BA-45BF-9A3E-C858306EA34C}" type="slidenum">
              <a:rPr lang="en-US" smtClean="0">
                <a:latin typeface="Calibri" pitchFamily="34" charset="0"/>
              </a:rPr>
              <a:pPr eaLnBrk="1" hangingPunct="1"/>
              <a:t>67</a:t>
            </a:fld>
            <a:endParaRPr lang="en-US">
              <a:latin typeface="Calibri" pitchFamily="34" charset="0"/>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094155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68</a:t>
            </a:fld>
            <a:endParaRPr lang="en-US"/>
          </a:p>
        </p:txBody>
      </p:sp>
    </p:spTree>
    <p:extLst>
      <p:ext uri="{BB962C8B-B14F-4D97-AF65-F5344CB8AC3E}">
        <p14:creationId xmlns:p14="http://schemas.microsoft.com/office/powerpoint/2010/main" val="22004680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E62DB4B9-64BA-45BF-9A3E-C858306EA34C}" type="slidenum">
              <a:rPr lang="en-US" smtClean="0">
                <a:latin typeface="Calibri" pitchFamily="34" charset="0"/>
              </a:rPr>
              <a:pPr eaLnBrk="1" hangingPunct="1"/>
              <a:t>70</a:t>
            </a:fld>
            <a:endParaRPr lang="en-US">
              <a:latin typeface="Calibri" pitchFamily="34" charset="0"/>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32522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71</a:t>
            </a:fld>
            <a:endParaRPr lang="en-US"/>
          </a:p>
        </p:txBody>
      </p:sp>
    </p:spTree>
    <p:extLst>
      <p:ext uri="{BB962C8B-B14F-4D97-AF65-F5344CB8AC3E}">
        <p14:creationId xmlns:p14="http://schemas.microsoft.com/office/powerpoint/2010/main" val="20734970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72</a:t>
            </a:fld>
            <a:endParaRPr lang="en-US"/>
          </a:p>
        </p:txBody>
      </p:sp>
    </p:spTree>
    <p:extLst>
      <p:ext uri="{BB962C8B-B14F-4D97-AF65-F5344CB8AC3E}">
        <p14:creationId xmlns:p14="http://schemas.microsoft.com/office/powerpoint/2010/main" val="41203912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530340-F5C0-43BA-9CC1-D63E860F355B}" type="slidenum">
              <a:rPr lang="en-US" smtClean="0"/>
              <a:t>73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994327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74</a:t>
            </a:fld>
            <a:endParaRPr lang="en-US"/>
          </a:p>
        </p:txBody>
      </p:sp>
    </p:spTree>
    <p:extLst>
      <p:ext uri="{BB962C8B-B14F-4D97-AF65-F5344CB8AC3E}">
        <p14:creationId xmlns:p14="http://schemas.microsoft.com/office/powerpoint/2010/main" val="34453820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75</a:t>
            </a:fld>
            <a:endParaRPr lang="en-US"/>
          </a:p>
        </p:txBody>
      </p:sp>
    </p:spTree>
    <p:extLst>
      <p:ext uri="{BB962C8B-B14F-4D97-AF65-F5344CB8AC3E}">
        <p14:creationId xmlns:p14="http://schemas.microsoft.com/office/powerpoint/2010/main" val="22959779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t>
            </a: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FBE3D912-246D-4CA2-BF8B-88E879FB3D4C}" type="slidenum">
              <a:rPr lang="en-US" altLang="en-US" smtClean="0">
                <a:latin typeface="Calibri" pitchFamily="34" charset="0"/>
              </a:rPr>
              <a:pPr eaLnBrk="1" hangingPunct="1"/>
              <a:t>78</a:t>
            </a:fld>
            <a:endParaRPr lang="en-US" altLang="en-US">
              <a:latin typeface="Calibri" pitchFamily="34" charset="0"/>
            </a:endParaRPr>
          </a:p>
        </p:txBody>
      </p:sp>
    </p:spTree>
    <p:extLst>
      <p:ext uri="{BB962C8B-B14F-4D97-AF65-F5344CB8AC3E}">
        <p14:creationId xmlns:p14="http://schemas.microsoft.com/office/powerpoint/2010/main" val="871121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11EED8E6-9A5D-42F0-A5F5-AD07A2937122}" type="slidenum">
              <a:rPr lang="en-US" altLang="en-US" smtClean="0">
                <a:latin typeface="Calibri" pitchFamily="34" charset="0"/>
              </a:rPr>
              <a:pPr eaLnBrk="1" hangingPunct="1"/>
              <a:t>7</a:t>
            </a:fld>
            <a:endParaRPr lang="en-US" altLang="en-US">
              <a:latin typeface="Calibri" pitchFamily="34" charset="0"/>
            </a:endParaRPr>
          </a:p>
        </p:txBody>
      </p:sp>
    </p:spTree>
    <p:extLst>
      <p:ext uri="{BB962C8B-B14F-4D97-AF65-F5344CB8AC3E}">
        <p14:creationId xmlns:p14="http://schemas.microsoft.com/office/powerpoint/2010/main" val="37514017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1B14FBCD-2BD5-4E25-A229-A49ED64FE1BD}" type="slidenum">
              <a:rPr lang="en-US" altLang="en-US" smtClean="0">
                <a:latin typeface="Calibri" pitchFamily="34" charset="0"/>
              </a:rPr>
              <a:pPr eaLnBrk="1" hangingPunct="1"/>
              <a:t>79</a:t>
            </a:fld>
            <a:endParaRPr lang="en-US" altLang="en-US">
              <a:latin typeface="Calibri" pitchFamily="34" charset="0"/>
            </a:endParaRPr>
          </a:p>
        </p:txBody>
      </p:sp>
    </p:spTree>
    <p:extLst>
      <p:ext uri="{BB962C8B-B14F-4D97-AF65-F5344CB8AC3E}">
        <p14:creationId xmlns:p14="http://schemas.microsoft.com/office/powerpoint/2010/main" val="37035309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01" eaLnBrk="0" hangingPunct="0">
              <a:defRPr>
                <a:solidFill>
                  <a:schemeClr val="tx1"/>
                </a:solidFill>
                <a:latin typeface="Arial" charset="0"/>
              </a:defRPr>
            </a:lvl1pPr>
            <a:lvl2pPr marL="743999" indent="-286153" defTabSz="914101" eaLnBrk="0" hangingPunct="0">
              <a:defRPr>
                <a:solidFill>
                  <a:schemeClr val="tx1"/>
                </a:solidFill>
                <a:latin typeface="Arial" charset="0"/>
              </a:defRPr>
            </a:lvl2pPr>
            <a:lvl3pPr marL="1144613" indent="-228923" defTabSz="914101" eaLnBrk="0" hangingPunct="0">
              <a:defRPr>
                <a:solidFill>
                  <a:schemeClr val="tx1"/>
                </a:solidFill>
                <a:latin typeface="Arial" charset="0"/>
              </a:defRPr>
            </a:lvl3pPr>
            <a:lvl4pPr marL="1602460" indent="-228923" defTabSz="914101" eaLnBrk="0" hangingPunct="0">
              <a:defRPr>
                <a:solidFill>
                  <a:schemeClr val="tx1"/>
                </a:solidFill>
                <a:latin typeface="Arial" charset="0"/>
              </a:defRPr>
            </a:lvl4pPr>
            <a:lvl5pPr marL="2060306" indent="-228923" defTabSz="914101" eaLnBrk="0" hangingPunct="0">
              <a:defRPr>
                <a:solidFill>
                  <a:schemeClr val="tx1"/>
                </a:solidFill>
                <a:latin typeface="Arial" charset="0"/>
              </a:defRPr>
            </a:lvl5pPr>
            <a:lvl6pPr marL="2518152" indent="-228923" defTabSz="914101" eaLnBrk="0" fontAlgn="base" hangingPunct="0">
              <a:spcBef>
                <a:spcPct val="0"/>
              </a:spcBef>
              <a:spcAft>
                <a:spcPct val="0"/>
              </a:spcAft>
              <a:defRPr>
                <a:solidFill>
                  <a:schemeClr val="tx1"/>
                </a:solidFill>
                <a:latin typeface="Arial" charset="0"/>
              </a:defRPr>
            </a:lvl6pPr>
            <a:lvl7pPr marL="2975996" indent="-228923" defTabSz="914101" eaLnBrk="0" fontAlgn="base" hangingPunct="0">
              <a:spcBef>
                <a:spcPct val="0"/>
              </a:spcBef>
              <a:spcAft>
                <a:spcPct val="0"/>
              </a:spcAft>
              <a:defRPr>
                <a:solidFill>
                  <a:schemeClr val="tx1"/>
                </a:solidFill>
                <a:latin typeface="Arial" charset="0"/>
              </a:defRPr>
            </a:lvl7pPr>
            <a:lvl8pPr marL="3433842" indent="-228923" defTabSz="914101" eaLnBrk="0" fontAlgn="base" hangingPunct="0">
              <a:spcBef>
                <a:spcPct val="0"/>
              </a:spcBef>
              <a:spcAft>
                <a:spcPct val="0"/>
              </a:spcAft>
              <a:defRPr>
                <a:solidFill>
                  <a:schemeClr val="tx1"/>
                </a:solidFill>
                <a:latin typeface="Arial" charset="0"/>
              </a:defRPr>
            </a:lvl8pPr>
            <a:lvl9pPr marL="3891689" indent="-228923" defTabSz="914101" eaLnBrk="0" fontAlgn="base" hangingPunct="0">
              <a:spcBef>
                <a:spcPct val="0"/>
              </a:spcBef>
              <a:spcAft>
                <a:spcPct val="0"/>
              </a:spcAft>
              <a:defRPr>
                <a:solidFill>
                  <a:schemeClr val="tx1"/>
                </a:solidFill>
                <a:latin typeface="Arial" charset="0"/>
              </a:defRPr>
            </a:lvl9pPr>
          </a:lstStyle>
          <a:p>
            <a:pPr eaLnBrk="1" hangingPunct="1"/>
            <a:fld id="{034229AC-4449-4E0E-A2C4-1450A9000D73}" type="slidenum">
              <a:rPr lang="en-US" altLang="en-US" smtClean="0">
                <a:latin typeface="Calibri" pitchFamily="34" charset="0"/>
              </a:rPr>
              <a:pPr eaLnBrk="1" hangingPunct="1"/>
              <a:t>81</a:t>
            </a:fld>
            <a:endParaRPr lang="en-US" altLang="en-US">
              <a:latin typeface="Calibri" pitchFamily="34" charset="0"/>
            </a:endParaRPr>
          </a:p>
        </p:txBody>
      </p:sp>
    </p:spTree>
    <p:extLst>
      <p:ext uri="{BB962C8B-B14F-4D97-AF65-F5344CB8AC3E}">
        <p14:creationId xmlns:p14="http://schemas.microsoft.com/office/powerpoint/2010/main" val="25287507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01" eaLnBrk="0" hangingPunct="0">
              <a:defRPr>
                <a:solidFill>
                  <a:schemeClr val="tx1"/>
                </a:solidFill>
                <a:latin typeface="Arial" charset="0"/>
              </a:defRPr>
            </a:lvl1pPr>
            <a:lvl2pPr marL="743999" indent="-286153" defTabSz="914101" eaLnBrk="0" hangingPunct="0">
              <a:defRPr>
                <a:solidFill>
                  <a:schemeClr val="tx1"/>
                </a:solidFill>
                <a:latin typeface="Arial" charset="0"/>
              </a:defRPr>
            </a:lvl2pPr>
            <a:lvl3pPr marL="1144613" indent="-228923" defTabSz="914101" eaLnBrk="0" hangingPunct="0">
              <a:defRPr>
                <a:solidFill>
                  <a:schemeClr val="tx1"/>
                </a:solidFill>
                <a:latin typeface="Arial" charset="0"/>
              </a:defRPr>
            </a:lvl3pPr>
            <a:lvl4pPr marL="1602460" indent="-228923" defTabSz="914101" eaLnBrk="0" hangingPunct="0">
              <a:defRPr>
                <a:solidFill>
                  <a:schemeClr val="tx1"/>
                </a:solidFill>
                <a:latin typeface="Arial" charset="0"/>
              </a:defRPr>
            </a:lvl4pPr>
            <a:lvl5pPr marL="2060306" indent="-228923" defTabSz="914101" eaLnBrk="0" hangingPunct="0">
              <a:defRPr>
                <a:solidFill>
                  <a:schemeClr val="tx1"/>
                </a:solidFill>
                <a:latin typeface="Arial" charset="0"/>
              </a:defRPr>
            </a:lvl5pPr>
            <a:lvl6pPr marL="2518152" indent="-228923" defTabSz="914101" eaLnBrk="0" fontAlgn="base" hangingPunct="0">
              <a:spcBef>
                <a:spcPct val="0"/>
              </a:spcBef>
              <a:spcAft>
                <a:spcPct val="0"/>
              </a:spcAft>
              <a:defRPr>
                <a:solidFill>
                  <a:schemeClr val="tx1"/>
                </a:solidFill>
                <a:latin typeface="Arial" charset="0"/>
              </a:defRPr>
            </a:lvl6pPr>
            <a:lvl7pPr marL="2975996" indent="-228923" defTabSz="914101" eaLnBrk="0" fontAlgn="base" hangingPunct="0">
              <a:spcBef>
                <a:spcPct val="0"/>
              </a:spcBef>
              <a:spcAft>
                <a:spcPct val="0"/>
              </a:spcAft>
              <a:defRPr>
                <a:solidFill>
                  <a:schemeClr val="tx1"/>
                </a:solidFill>
                <a:latin typeface="Arial" charset="0"/>
              </a:defRPr>
            </a:lvl7pPr>
            <a:lvl8pPr marL="3433842" indent="-228923" defTabSz="914101" eaLnBrk="0" fontAlgn="base" hangingPunct="0">
              <a:spcBef>
                <a:spcPct val="0"/>
              </a:spcBef>
              <a:spcAft>
                <a:spcPct val="0"/>
              </a:spcAft>
              <a:defRPr>
                <a:solidFill>
                  <a:schemeClr val="tx1"/>
                </a:solidFill>
                <a:latin typeface="Arial" charset="0"/>
              </a:defRPr>
            </a:lvl8pPr>
            <a:lvl9pPr marL="3891689" indent="-228923" defTabSz="914101" eaLnBrk="0" fontAlgn="base" hangingPunct="0">
              <a:spcBef>
                <a:spcPct val="0"/>
              </a:spcBef>
              <a:spcAft>
                <a:spcPct val="0"/>
              </a:spcAft>
              <a:defRPr>
                <a:solidFill>
                  <a:schemeClr val="tx1"/>
                </a:solidFill>
                <a:latin typeface="Arial" charset="0"/>
              </a:defRPr>
            </a:lvl9pPr>
          </a:lstStyle>
          <a:p>
            <a:pPr eaLnBrk="1" hangingPunct="1"/>
            <a:fld id="{427B78D6-2750-4C1F-B857-61A09C5BE5B0}" type="slidenum">
              <a:rPr lang="en-US" altLang="en-US" smtClean="0">
                <a:latin typeface="Calibri" pitchFamily="34" charset="0"/>
              </a:rPr>
              <a:pPr eaLnBrk="1" hangingPunct="1"/>
              <a:t>82</a:t>
            </a:fld>
            <a:endParaRPr lang="en-US" altLang="en-US">
              <a:latin typeface="Calibri" pitchFamily="34" charset="0"/>
            </a:endParaRPr>
          </a:p>
        </p:txBody>
      </p:sp>
    </p:spTree>
    <p:extLst>
      <p:ext uri="{BB962C8B-B14F-4D97-AF65-F5344CB8AC3E}">
        <p14:creationId xmlns:p14="http://schemas.microsoft.com/office/powerpoint/2010/main" val="26543343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01" eaLnBrk="0" hangingPunct="0">
              <a:defRPr>
                <a:solidFill>
                  <a:schemeClr val="tx1"/>
                </a:solidFill>
                <a:latin typeface="Arial" charset="0"/>
              </a:defRPr>
            </a:lvl1pPr>
            <a:lvl2pPr marL="743999" indent="-286153" defTabSz="914101" eaLnBrk="0" hangingPunct="0">
              <a:defRPr>
                <a:solidFill>
                  <a:schemeClr val="tx1"/>
                </a:solidFill>
                <a:latin typeface="Arial" charset="0"/>
              </a:defRPr>
            </a:lvl2pPr>
            <a:lvl3pPr marL="1144613" indent="-228923" defTabSz="914101" eaLnBrk="0" hangingPunct="0">
              <a:defRPr>
                <a:solidFill>
                  <a:schemeClr val="tx1"/>
                </a:solidFill>
                <a:latin typeface="Arial" charset="0"/>
              </a:defRPr>
            </a:lvl3pPr>
            <a:lvl4pPr marL="1602460" indent="-228923" defTabSz="914101" eaLnBrk="0" hangingPunct="0">
              <a:defRPr>
                <a:solidFill>
                  <a:schemeClr val="tx1"/>
                </a:solidFill>
                <a:latin typeface="Arial" charset="0"/>
              </a:defRPr>
            </a:lvl4pPr>
            <a:lvl5pPr marL="2060306" indent="-228923" defTabSz="914101" eaLnBrk="0" hangingPunct="0">
              <a:defRPr>
                <a:solidFill>
                  <a:schemeClr val="tx1"/>
                </a:solidFill>
                <a:latin typeface="Arial" charset="0"/>
              </a:defRPr>
            </a:lvl5pPr>
            <a:lvl6pPr marL="2518152" indent="-228923" defTabSz="914101" eaLnBrk="0" fontAlgn="base" hangingPunct="0">
              <a:spcBef>
                <a:spcPct val="0"/>
              </a:spcBef>
              <a:spcAft>
                <a:spcPct val="0"/>
              </a:spcAft>
              <a:defRPr>
                <a:solidFill>
                  <a:schemeClr val="tx1"/>
                </a:solidFill>
                <a:latin typeface="Arial" charset="0"/>
              </a:defRPr>
            </a:lvl6pPr>
            <a:lvl7pPr marL="2975996" indent="-228923" defTabSz="914101" eaLnBrk="0" fontAlgn="base" hangingPunct="0">
              <a:spcBef>
                <a:spcPct val="0"/>
              </a:spcBef>
              <a:spcAft>
                <a:spcPct val="0"/>
              </a:spcAft>
              <a:defRPr>
                <a:solidFill>
                  <a:schemeClr val="tx1"/>
                </a:solidFill>
                <a:latin typeface="Arial" charset="0"/>
              </a:defRPr>
            </a:lvl7pPr>
            <a:lvl8pPr marL="3433842" indent="-228923" defTabSz="914101" eaLnBrk="0" fontAlgn="base" hangingPunct="0">
              <a:spcBef>
                <a:spcPct val="0"/>
              </a:spcBef>
              <a:spcAft>
                <a:spcPct val="0"/>
              </a:spcAft>
              <a:defRPr>
                <a:solidFill>
                  <a:schemeClr val="tx1"/>
                </a:solidFill>
                <a:latin typeface="Arial" charset="0"/>
              </a:defRPr>
            </a:lvl8pPr>
            <a:lvl9pPr marL="3891689" indent="-228923" defTabSz="914101" eaLnBrk="0" fontAlgn="base" hangingPunct="0">
              <a:spcBef>
                <a:spcPct val="0"/>
              </a:spcBef>
              <a:spcAft>
                <a:spcPct val="0"/>
              </a:spcAft>
              <a:defRPr>
                <a:solidFill>
                  <a:schemeClr val="tx1"/>
                </a:solidFill>
                <a:latin typeface="Arial" charset="0"/>
              </a:defRPr>
            </a:lvl9pPr>
          </a:lstStyle>
          <a:p>
            <a:pPr eaLnBrk="1" hangingPunct="1"/>
            <a:fld id="{2DE6A0C8-358C-47CE-8362-CA559FEF91DB}" type="slidenum">
              <a:rPr lang="en-US" altLang="en-US" smtClean="0">
                <a:latin typeface="Calibri" pitchFamily="34" charset="0"/>
              </a:rPr>
              <a:pPr eaLnBrk="1" hangingPunct="1"/>
              <a:t>84</a:t>
            </a:fld>
            <a:endParaRPr lang="en-US" altLang="en-US">
              <a:latin typeface="Calibri" pitchFamily="34" charset="0"/>
            </a:endParaRPr>
          </a:p>
        </p:txBody>
      </p:sp>
    </p:spTree>
    <p:extLst>
      <p:ext uri="{BB962C8B-B14F-4D97-AF65-F5344CB8AC3E}">
        <p14:creationId xmlns:p14="http://schemas.microsoft.com/office/powerpoint/2010/main" val="25497239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46762676-60A1-485D-8064-3613BFF3C018}" type="slidenum">
              <a:rPr lang="en-US" smtClean="0">
                <a:latin typeface="Calibri" pitchFamily="34" charset="0"/>
              </a:rPr>
              <a:pPr eaLnBrk="1" hangingPunct="1"/>
              <a:t>85</a:t>
            </a:fld>
            <a:endParaRPr lang="en-US">
              <a:latin typeface="Calibri" pitchFamily="34" charset="0"/>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0078488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Slide Number Placeholder 3"/>
          <p:cNvSpPr>
            <a:spLocks noGrp="1"/>
          </p:cNvSpPr>
          <p:nvPr>
            <p:ph type="sldNum" sz="quarter" idx="5"/>
          </p:nvPr>
        </p:nvSpPr>
        <p:spPr/>
        <p:txBody>
          <a:bodyPr/>
          <a:lstStyle/>
          <a:p>
            <a:pPr defTabSz="923531">
              <a:defRPr/>
            </a:pPr>
            <a:fld id="{67410ADD-EBEE-4D14-8AC4-FE078F5E65D2}" type="slidenum">
              <a:rPr lang="en-US" smtClean="0"/>
              <a:pPr defTabSz="923531">
                <a:defRPr/>
              </a:pPr>
              <a:t>86</a:t>
            </a:fld>
            <a:endParaRPr lang="en-US"/>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619340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88</a:t>
            </a:fld>
            <a:endParaRPr lang="en-US"/>
          </a:p>
        </p:txBody>
      </p:sp>
    </p:spTree>
    <p:extLst>
      <p:ext uri="{BB962C8B-B14F-4D97-AF65-F5344CB8AC3E}">
        <p14:creationId xmlns:p14="http://schemas.microsoft.com/office/powerpoint/2010/main" val="31781801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1594D8C3-E5A3-4015-8219-A09F91616105}" type="slidenum">
              <a:rPr lang="en-US" smtClean="0">
                <a:latin typeface="Calibri" pitchFamily="34" charset="0"/>
              </a:rPr>
              <a:pPr eaLnBrk="1" hangingPunct="1"/>
              <a:t>89</a:t>
            </a:fld>
            <a:endParaRPr lang="en-US">
              <a:latin typeface="Calibri" pitchFamily="34" charset="0"/>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2527720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530340-F5C0-43BA-9CC1-D63E860F355B}" type="slidenum">
              <a:rPr lang="en-US" smtClean="0"/>
              <a:t>90</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0016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91</a:t>
            </a:fld>
            <a:endParaRPr lang="en-US"/>
          </a:p>
        </p:txBody>
      </p:sp>
    </p:spTree>
    <p:extLst>
      <p:ext uri="{BB962C8B-B14F-4D97-AF65-F5344CB8AC3E}">
        <p14:creationId xmlns:p14="http://schemas.microsoft.com/office/powerpoint/2010/main" val="3123041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BD82796A-BA2B-4D98-95FE-4ADE846C5FA2}" type="slidenum">
              <a:rPr lang="en-US" altLang="en-US" smtClean="0">
                <a:latin typeface="Calibri" pitchFamily="34" charset="0"/>
              </a:rPr>
              <a:pPr eaLnBrk="1" hangingPunct="1"/>
              <a:t>8</a:t>
            </a:fld>
            <a:endParaRPr lang="en-US" altLang="en-US">
              <a:latin typeface="Calibri" pitchFamily="34" charset="0"/>
            </a:endParaRPr>
          </a:p>
        </p:txBody>
      </p:sp>
    </p:spTree>
    <p:extLst>
      <p:ext uri="{BB962C8B-B14F-4D97-AF65-F5344CB8AC3E}">
        <p14:creationId xmlns:p14="http://schemas.microsoft.com/office/powerpoint/2010/main" val="38223667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92</a:t>
            </a:fld>
            <a:endParaRPr lang="en-US"/>
          </a:p>
        </p:txBody>
      </p:sp>
    </p:spTree>
    <p:extLst>
      <p:ext uri="{BB962C8B-B14F-4D97-AF65-F5344CB8AC3E}">
        <p14:creationId xmlns:p14="http://schemas.microsoft.com/office/powerpoint/2010/main" val="15884939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0172CA38-3B7A-4D41-908B-227BC1400EF0}" type="slidenum">
              <a:rPr lang="en-US" smtClean="0"/>
              <a:pPr>
                <a:defRPr/>
              </a:pPr>
              <a:t>93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114273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72CA38-3B7A-4D41-908B-227BC1400EF0}" type="slidenum">
              <a:rPr lang="en-US" smtClean="0"/>
              <a:pPr>
                <a:defRPr/>
              </a:pPr>
              <a:t>94</a:t>
            </a:fld>
            <a:endParaRPr lang="en-US"/>
          </a:p>
        </p:txBody>
      </p:sp>
    </p:spTree>
    <p:extLst>
      <p:ext uri="{BB962C8B-B14F-4D97-AF65-F5344CB8AC3E}">
        <p14:creationId xmlns:p14="http://schemas.microsoft.com/office/powerpoint/2010/main" val="17643464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72CA38-3B7A-4D41-908B-227BC1400EF0}" type="slidenum">
              <a:rPr lang="en-US" smtClean="0"/>
              <a:pPr>
                <a:defRPr/>
              </a:pPr>
              <a:t>95</a:t>
            </a:fld>
            <a:endParaRPr lang="en-US"/>
          </a:p>
        </p:txBody>
      </p:sp>
    </p:spTree>
    <p:extLst>
      <p:ext uri="{BB962C8B-B14F-4D97-AF65-F5344CB8AC3E}">
        <p14:creationId xmlns:p14="http://schemas.microsoft.com/office/powerpoint/2010/main" val="376350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72CA38-3B7A-4D41-908B-227BC1400EF0}" type="slidenum">
              <a:rPr lang="en-US" smtClean="0"/>
              <a:pPr>
                <a:defRPr/>
              </a:pPr>
              <a:t>96</a:t>
            </a:fld>
            <a:endParaRPr lang="en-US"/>
          </a:p>
        </p:txBody>
      </p:sp>
    </p:spTree>
    <p:extLst>
      <p:ext uri="{BB962C8B-B14F-4D97-AF65-F5344CB8AC3E}">
        <p14:creationId xmlns:p14="http://schemas.microsoft.com/office/powerpoint/2010/main" val="396431420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itchFamily="2" charset="2"/>
              <a:buChar char="q"/>
            </a:pPr>
            <a:endParaRPr lang="en-US"/>
          </a:p>
        </p:txBody>
      </p:sp>
      <p:sp>
        <p:nvSpPr>
          <p:cNvPr id="94212" name="Slide Number Placeholder 3"/>
          <p:cNvSpPr txBox="1">
            <a:spLocks noGrp="1"/>
          </p:cNvSpPr>
          <p:nvPr/>
        </p:nvSpPr>
        <p:spPr bwMode="auto">
          <a:xfrm>
            <a:off x="3977532" y="8841739"/>
            <a:ext cx="3043980" cy="46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13" tIns="46207" rIns="92413" bIns="46207"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4843F668-2F19-42E6-8E37-80AA561BD77C}" type="slidenum">
              <a:rPr lang="en-US" sz="1100"/>
              <a:pPr algn="r" eaLnBrk="1" hangingPunct="1"/>
              <a:t>97</a:t>
            </a:fld>
            <a:endParaRPr lang="en-US" sz="1100"/>
          </a:p>
        </p:txBody>
      </p:sp>
    </p:spTree>
    <p:extLst>
      <p:ext uri="{BB962C8B-B14F-4D97-AF65-F5344CB8AC3E}">
        <p14:creationId xmlns:p14="http://schemas.microsoft.com/office/powerpoint/2010/main" val="23453661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itchFamily="2" charset="2"/>
              <a:buChar char="q"/>
            </a:pPr>
            <a:endParaRPr lang="en-US"/>
          </a:p>
        </p:txBody>
      </p:sp>
      <p:sp>
        <p:nvSpPr>
          <p:cNvPr id="96260" name="Slide Number Placeholder 3"/>
          <p:cNvSpPr txBox="1">
            <a:spLocks noGrp="1"/>
          </p:cNvSpPr>
          <p:nvPr/>
        </p:nvSpPr>
        <p:spPr bwMode="auto">
          <a:xfrm>
            <a:off x="3977532" y="8841739"/>
            <a:ext cx="3043980" cy="46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13" tIns="46207" rIns="92413" bIns="46207"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998F1E96-F0E6-44CD-B964-88C58DE31B16}" type="slidenum">
              <a:rPr lang="en-US" sz="1100"/>
              <a:pPr algn="r" eaLnBrk="1" hangingPunct="1"/>
              <a:t>98</a:t>
            </a:fld>
            <a:endParaRPr lang="en-US" sz="1100"/>
          </a:p>
        </p:txBody>
      </p:sp>
    </p:spTree>
    <p:extLst>
      <p:ext uri="{BB962C8B-B14F-4D97-AF65-F5344CB8AC3E}">
        <p14:creationId xmlns:p14="http://schemas.microsoft.com/office/powerpoint/2010/main" val="888625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itchFamily="2" charset="2"/>
              <a:buChar char="q"/>
            </a:pPr>
            <a:endParaRPr lang="en-US"/>
          </a:p>
        </p:txBody>
      </p:sp>
      <p:sp>
        <p:nvSpPr>
          <p:cNvPr id="94212" name="Slide Number Placeholder 3"/>
          <p:cNvSpPr txBox="1">
            <a:spLocks noGrp="1"/>
          </p:cNvSpPr>
          <p:nvPr/>
        </p:nvSpPr>
        <p:spPr bwMode="auto">
          <a:xfrm>
            <a:off x="3977532" y="8841739"/>
            <a:ext cx="3043980" cy="46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13" tIns="46207" rIns="92413" bIns="46207"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4843F668-2F19-42E6-8E37-80AA561BD77C}" type="slidenum">
              <a:rPr lang="en-US" sz="1100"/>
              <a:pPr algn="r" eaLnBrk="1" hangingPunct="1"/>
              <a:t>99</a:t>
            </a:fld>
            <a:endParaRPr lang="en-US" sz="1100"/>
          </a:p>
        </p:txBody>
      </p:sp>
    </p:spTree>
    <p:extLst>
      <p:ext uri="{BB962C8B-B14F-4D97-AF65-F5344CB8AC3E}">
        <p14:creationId xmlns:p14="http://schemas.microsoft.com/office/powerpoint/2010/main" val="22775147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100</a:t>
            </a:fld>
            <a:endParaRPr lang="en-US"/>
          </a:p>
        </p:txBody>
      </p:sp>
    </p:spTree>
    <p:extLst>
      <p:ext uri="{BB962C8B-B14F-4D97-AF65-F5344CB8AC3E}">
        <p14:creationId xmlns:p14="http://schemas.microsoft.com/office/powerpoint/2010/main" val="39422768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102</a:t>
            </a:fld>
            <a:endParaRPr lang="en-US"/>
          </a:p>
        </p:txBody>
      </p:sp>
    </p:spTree>
    <p:extLst>
      <p:ext uri="{BB962C8B-B14F-4D97-AF65-F5344CB8AC3E}">
        <p14:creationId xmlns:p14="http://schemas.microsoft.com/office/powerpoint/2010/main" val="2432856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860CA7F0-CB3B-429A-9B05-E7B90599EC63}" type="slidenum">
              <a:rPr lang="en-US" altLang="en-US" smtClean="0">
                <a:solidFill>
                  <a:srgbClr val="000000"/>
                </a:solidFill>
                <a:latin typeface="Calibri" pitchFamily="34" charset="0"/>
              </a:rPr>
              <a:pPr eaLnBrk="1" hangingPunct="1"/>
              <a:t>9</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9827953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103</a:t>
            </a:fld>
            <a:endParaRPr lang="en-US"/>
          </a:p>
        </p:txBody>
      </p:sp>
    </p:spTree>
    <p:extLst>
      <p:ext uri="{BB962C8B-B14F-4D97-AF65-F5344CB8AC3E}">
        <p14:creationId xmlns:p14="http://schemas.microsoft.com/office/powerpoint/2010/main" val="30633365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104</a:t>
            </a:fld>
            <a:endParaRPr lang="en-US"/>
          </a:p>
        </p:txBody>
      </p:sp>
    </p:spTree>
    <p:extLst>
      <p:ext uri="{BB962C8B-B14F-4D97-AF65-F5344CB8AC3E}">
        <p14:creationId xmlns:p14="http://schemas.microsoft.com/office/powerpoint/2010/main" val="91490664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105</a:t>
            </a:fld>
            <a:endParaRPr lang="en-US"/>
          </a:p>
        </p:txBody>
      </p:sp>
    </p:spTree>
    <p:extLst>
      <p:ext uri="{BB962C8B-B14F-4D97-AF65-F5344CB8AC3E}">
        <p14:creationId xmlns:p14="http://schemas.microsoft.com/office/powerpoint/2010/main" val="357129366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106</a:t>
            </a:fld>
            <a:endParaRPr lang="en-US"/>
          </a:p>
        </p:txBody>
      </p:sp>
    </p:spTree>
    <p:extLst>
      <p:ext uri="{BB962C8B-B14F-4D97-AF65-F5344CB8AC3E}">
        <p14:creationId xmlns:p14="http://schemas.microsoft.com/office/powerpoint/2010/main" val="26841049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107</a:t>
            </a:fld>
            <a:endParaRPr lang="en-US"/>
          </a:p>
        </p:txBody>
      </p:sp>
    </p:spTree>
    <p:extLst>
      <p:ext uri="{BB962C8B-B14F-4D97-AF65-F5344CB8AC3E}">
        <p14:creationId xmlns:p14="http://schemas.microsoft.com/office/powerpoint/2010/main" val="246030556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530340-F5C0-43BA-9CC1-D63E860F355B}" type="slidenum">
              <a:rPr lang="en-US" smtClean="0"/>
              <a:t>108</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9434000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01" eaLnBrk="0" hangingPunct="0">
              <a:defRPr>
                <a:solidFill>
                  <a:schemeClr val="tx1"/>
                </a:solidFill>
                <a:latin typeface="Arial" charset="0"/>
              </a:defRPr>
            </a:lvl1pPr>
            <a:lvl2pPr marL="743999" indent="-286153" defTabSz="914101" eaLnBrk="0" hangingPunct="0">
              <a:defRPr>
                <a:solidFill>
                  <a:schemeClr val="tx1"/>
                </a:solidFill>
                <a:latin typeface="Arial" charset="0"/>
              </a:defRPr>
            </a:lvl2pPr>
            <a:lvl3pPr marL="1144613" indent="-228923" defTabSz="914101" eaLnBrk="0" hangingPunct="0">
              <a:defRPr>
                <a:solidFill>
                  <a:schemeClr val="tx1"/>
                </a:solidFill>
                <a:latin typeface="Arial" charset="0"/>
              </a:defRPr>
            </a:lvl3pPr>
            <a:lvl4pPr marL="1602460" indent="-228923" defTabSz="914101" eaLnBrk="0" hangingPunct="0">
              <a:defRPr>
                <a:solidFill>
                  <a:schemeClr val="tx1"/>
                </a:solidFill>
                <a:latin typeface="Arial" charset="0"/>
              </a:defRPr>
            </a:lvl4pPr>
            <a:lvl5pPr marL="2060306" indent="-228923" defTabSz="914101" eaLnBrk="0" hangingPunct="0">
              <a:defRPr>
                <a:solidFill>
                  <a:schemeClr val="tx1"/>
                </a:solidFill>
                <a:latin typeface="Arial" charset="0"/>
              </a:defRPr>
            </a:lvl5pPr>
            <a:lvl6pPr marL="2518152" indent="-228923" defTabSz="914101" eaLnBrk="0" fontAlgn="base" hangingPunct="0">
              <a:spcBef>
                <a:spcPct val="0"/>
              </a:spcBef>
              <a:spcAft>
                <a:spcPct val="0"/>
              </a:spcAft>
              <a:defRPr>
                <a:solidFill>
                  <a:schemeClr val="tx1"/>
                </a:solidFill>
                <a:latin typeface="Arial" charset="0"/>
              </a:defRPr>
            </a:lvl6pPr>
            <a:lvl7pPr marL="2975996" indent="-228923" defTabSz="914101" eaLnBrk="0" fontAlgn="base" hangingPunct="0">
              <a:spcBef>
                <a:spcPct val="0"/>
              </a:spcBef>
              <a:spcAft>
                <a:spcPct val="0"/>
              </a:spcAft>
              <a:defRPr>
                <a:solidFill>
                  <a:schemeClr val="tx1"/>
                </a:solidFill>
                <a:latin typeface="Arial" charset="0"/>
              </a:defRPr>
            </a:lvl7pPr>
            <a:lvl8pPr marL="3433842" indent="-228923" defTabSz="914101" eaLnBrk="0" fontAlgn="base" hangingPunct="0">
              <a:spcBef>
                <a:spcPct val="0"/>
              </a:spcBef>
              <a:spcAft>
                <a:spcPct val="0"/>
              </a:spcAft>
              <a:defRPr>
                <a:solidFill>
                  <a:schemeClr val="tx1"/>
                </a:solidFill>
                <a:latin typeface="Arial" charset="0"/>
              </a:defRPr>
            </a:lvl8pPr>
            <a:lvl9pPr marL="3891689" indent="-228923" defTabSz="914101" eaLnBrk="0" fontAlgn="base" hangingPunct="0">
              <a:spcBef>
                <a:spcPct val="0"/>
              </a:spcBef>
              <a:spcAft>
                <a:spcPct val="0"/>
              </a:spcAft>
              <a:defRPr>
                <a:solidFill>
                  <a:schemeClr val="tx1"/>
                </a:solidFill>
                <a:latin typeface="Arial" charset="0"/>
              </a:defRPr>
            </a:lvl9pPr>
          </a:lstStyle>
          <a:p>
            <a:pPr eaLnBrk="1" hangingPunct="1"/>
            <a:fld id="{94D239D7-6D96-4680-85A9-44D6AFAC9461}" type="slidenum">
              <a:rPr lang="en-US" altLang="en-US" smtClean="0">
                <a:latin typeface="Calibri" pitchFamily="34" charset="0"/>
              </a:rPr>
              <a:pPr eaLnBrk="1" hangingPunct="1"/>
              <a:t>110</a:t>
            </a:fld>
            <a:endParaRPr lang="en-US" altLang="en-US">
              <a:latin typeface="Calibri" pitchFamily="34" charset="0"/>
            </a:endParaRPr>
          </a:p>
        </p:txBody>
      </p:sp>
    </p:spTree>
    <p:extLst>
      <p:ext uri="{BB962C8B-B14F-4D97-AF65-F5344CB8AC3E}">
        <p14:creationId xmlns:p14="http://schemas.microsoft.com/office/powerpoint/2010/main" val="136749332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67A47CC9-5529-4D3D-BB78-8FE1F0E8EB44}" type="slidenum">
              <a:rPr lang="en-US" smtClean="0">
                <a:latin typeface="Calibri" pitchFamily="34" charset="0"/>
              </a:rPr>
              <a:pPr eaLnBrk="1" hangingPunct="1"/>
              <a:t>111</a:t>
            </a:fld>
            <a:endParaRPr lang="en-US">
              <a:latin typeface="Calibri" pitchFamily="34" charset="0"/>
            </a:endParaRPr>
          </a:p>
        </p:txBody>
      </p:sp>
    </p:spTree>
    <p:extLst>
      <p:ext uri="{BB962C8B-B14F-4D97-AF65-F5344CB8AC3E}">
        <p14:creationId xmlns:p14="http://schemas.microsoft.com/office/powerpoint/2010/main" val="48347706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112</a:t>
            </a:fld>
            <a:endParaRPr lang="en-US"/>
          </a:p>
        </p:txBody>
      </p:sp>
    </p:spTree>
    <p:extLst>
      <p:ext uri="{BB962C8B-B14F-4D97-AF65-F5344CB8AC3E}">
        <p14:creationId xmlns:p14="http://schemas.microsoft.com/office/powerpoint/2010/main" val="274067537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910DC12B-A14E-425E-AE2B-E263EA46E1E6}" type="slidenum">
              <a:rPr lang="en-US" smtClean="0">
                <a:latin typeface="Calibri" pitchFamily="34" charset="0"/>
              </a:rPr>
              <a:pPr eaLnBrk="1" hangingPunct="1"/>
              <a:t>113</a:t>
            </a:fld>
            <a:endParaRPr lang="en-US">
              <a:latin typeface="Calibri" pitchFamily="34" charset="0"/>
            </a:endParaRPr>
          </a:p>
        </p:txBody>
      </p:sp>
    </p:spTree>
    <p:extLst>
      <p:ext uri="{BB962C8B-B14F-4D97-AF65-F5344CB8AC3E}">
        <p14:creationId xmlns:p14="http://schemas.microsoft.com/office/powerpoint/2010/main" val="1920797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10</a:t>
            </a:fld>
            <a:endParaRPr lang="en-US"/>
          </a:p>
        </p:txBody>
      </p:sp>
    </p:spTree>
    <p:extLst>
      <p:ext uri="{BB962C8B-B14F-4D97-AF65-F5344CB8AC3E}">
        <p14:creationId xmlns:p14="http://schemas.microsoft.com/office/powerpoint/2010/main" val="198145003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910DC12B-A14E-425E-AE2B-E263EA46E1E6}" type="slidenum">
              <a:rPr lang="en-US" smtClean="0">
                <a:latin typeface="Calibri" pitchFamily="34" charset="0"/>
              </a:rPr>
              <a:pPr eaLnBrk="1" hangingPunct="1"/>
              <a:t>114</a:t>
            </a:fld>
            <a:endParaRPr lang="en-US">
              <a:latin typeface="Calibri" pitchFamily="34" charset="0"/>
            </a:endParaRPr>
          </a:p>
        </p:txBody>
      </p:sp>
    </p:spTree>
    <p:extLst>
      <p:ext uri="{BB962C8B-B14F-4D97-AF65-F5344CB8AC3E}">
        <p14:creationId xmlns:p14="http://schemas.microsoft.com/office/powerpoint/2010/main" val="79208432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910DC12B-A14E-425E-AE2B-E263EA46E1E6}" type="slidenum">
              <a:rPr lang="en-US" smtClean="0">
                <a:latin typeface="Calibri" pitchFamily="34" charset="0"/>
              </a:rPr>
              <a:pPr eaLnBrk="1" hangingPunct="1"/>
              <a:t>115</a:t>
            </a:fld>
            <a:endParaRPr lang="en-US">
              <a:latin typeface="Calibri" pitchFamily="34" charset="0"/>
            </a:endParaRPr>
          </a:p>
        </p:txBody>
      </p:sp>
    </p:spTree>
    <p:extLst>
      <p:ext uri="{BB962C8B-B14F-4D97-AF65-F5344CB8AC3E}">
        <p14:creationId xmlns:p14="http://schemas.microsoft.com/office/powerpoint/2010/main" val="299118547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910DC12B-A14E-425E-AE2B-E263EA46E1E6}" type="slidenum">
              <a:rPr lang="en-US" smtClean="0">
                <a:latin typeface="Calibri" pitchFamily="34" charset="0"/>
              </a:rPr>
              <a:pPr eaLnBrk="1" hangingPunct="1"/>
              <a:t>116</a:t>
            </a:fld>
            <a:endParaRPr lang="en-US">
              <a:latin typeface="Calibri" pitchFamily="34" charset="0"/>
            </a:endParaRPr>
          </a:p>
        </p:txBody>
      </p:sp>
    </p:spTree>
    <p:extLst>
      <p:ext uri="{BB962C8B-B14F-4D97-AF65-F5344CB8AC3E}">
        <p14:creationId xmlns:p14="http://schemas.microsoft.com/office/powerpoint/2010/main" val="12948338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A93B322B-4DF8-45C9-885A-BFD3C364ECF2}" type="slidenum">
              <a:rPr lang="en-US" altLang="en-US" smtClean="0">
                <a:latin typeface="Calibri" pitchFamily="34" charset="0"/>
              </a:rPr>
              <a:pPr eaLnBrk="1" hangingPunct="1"/>
              <a:t>117</a:t>
            </a:fld>
            <a:endParaRPr lang="en-US" altLang="en-US">
              <a:latin typeface="Calibri" pitchFamily="34" charset="0"/>
            </a:endParaRPr>
          </a:p>
        </p:txBody>
      </p:sp>
    </p:spTree>
    <p:extLst>
      <p:ext uri="{BB962C8B-B14F-4D97-AF65-F5344CB8AC3E}">
        <p14:creationId xmlns:p14="http://schemas.microsoft.com/office/powerpoint/2010/main" val="1138919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A93B322B-4DF8-45C9-885A-BFD3C364ECF2}" type="slidenum">
              <a:rPr lang="en-US" altLang="en-US" smtClean="0">
                <a:latin typeface="Calibri" pitchFamily="34" charset="0"/>
              </a:rPr>
              <a:pPr eaLnBrk="1" hangingPunct="1"/>
              <a:t>118</a:t>
            </a:fld>
            <a:endParaRPr lang="en-US" altLang="en-US">
              <a:latin typeface="Calibri" pitchFamily="34" charset="0"/>
            </a:endParaRPr>
          </a:p>
        </p:txBody>
      </p:sp>
    </p:spTree>
    <p:extLst>
      <p:ext uri="{BB962C8B-B14F-4D97-AF65-F5344CB8AC3E}">
        <p14:creationId xmlns:p14="http://schemas.microsoft.com/office/powerpoint/2010/main" val="121909465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A93B322B-4DF8-45C9-885A-BFD3C364ECF2}" type="slidenum">
              <a:rPr lang="en-US" altLang="en-US" smtClean="0">
                <a:latin typeface="Calibri" pitchFamily="34" charset="0"/>
              </a:rPr>
              <a:pPr eaLnBrk="1" hangingPunct="1"/>
              <a:t>119</a:t>
            </a:fld>
            <a:endParaRPr lang="en-US" altLang="en-US">
              <a:latin typeface="Calibri" pitchFamily="34" charset="0"/>
            </a:endParaRPr>
          </a:p>
        </p:txBody>
      </p:sp>
    </p:spTree>
    <p:extLst>
      <p:ext uri="{BB962C8B-B14F-4D97-AF65-F5344CB8AC3E}">
        <p14:creationId xmlns:p14="http://schemas.microsoft.com/office/powerpoint/2010/main" val="255439097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120</a:t>
            </a:fld>
            <a:endParaRPr lang="en-US"/>
          </a:p>
        </p:txBody>
      </p:sp>
    </p:spTree>
    <p:extLst>
      <p:ext uri="{BB962C8B-B14F-4D97-AF65-F5344CB8AC3E}">
        <p14:creationId xmlns:p14="http://schemas.microsoft.com/office/powerpoint/2010/main" val="4842034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9501E21E-B2A7-4499-87D2-9EB9B4F905B3}" type="slidenum">
              <a:rPr lang="en-US" smtClean="0">
                <a:latin typeface="Calibri" pitchFamily="34" charset="0"/>
              </a:rPr>
              <a:pPr eaLnBrk="1" hangingPunct="1"/>
              <a:t>122</a:t>
            </a:fld>
            <a:endParaRPr lang="en-US">
              <a:latin typeface="Calibri" pitchFamily="34" charset="0"/>
            </a:endParaRPr>
          </a:p>
        </p:txBody>
      </p:sp>
    </p:spTree>
    <p:extLst>
      <p:ext uri="{BB962C8B-B14F-4D97-AF65-F5344CB8AC3E}">
        <p14:creationId xmlns:p14="http://schemas.microsoft.com/office/powerpoint/2010/main" val="262175727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t>
            </a: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FBE3D912-246D-4CA2-BF8B-88E879FB3D4C}" type="slidenum">
              <a:rPr lang="en-US" altLang="en-US" smtClean="0">
                <a:latin typeface="Calibri" pitchFamily="34" charset="0"/>
              </a:rPr>
              <a:pPr eaLnBrk="1" hangingPunct="1"/>
              <a:t>124</a:t>
            </a:fld>
            <a:endParaRPr lang="en-US" altLang="en-US">
              <a:latin typeface="Calibri" pitchFamily="34" charset="0"/>
            </a:endParaRPr>
          </a:p>
        </p:txBody>
      </p:sp>
    </p:spTree>
    <p:extLst>
      <p:ext uri="{BB962C8B-B14F-4D97-AF65-F5344CB8AC3E}">
        <p14:creationId xmlns:p14="http://schemas.microsoft.com/office/powerpoint/2010/main" val="236395169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179" eaLnBrk="0" hangingPunct="0">
              <a:defRPr>
                <a:solidFill>
                  <a:schemeClr val="tx1"/>
                </a:solidFill>
                <a:latin typeface="Arial" charset="0"/>
              </a:defRPr>
            </a:lvl1pPr>
            <a:lvl2pPr marL="743999" indent="-286153" defTabSz="933179" eaLnBrk="0" hangingPunct="0">
              <a:defRPr>
                <a:solidFill>
                  <a:schemeClr val="tx1"/>
                </a:solidFill>
                <a:latin typeface="Arial" charset="0"/>
              </a:defRPr>
            </a:lvl2pPr>
            <a:lvl3pPr marL="1144613" indent="-228923" defTabSz="933179" eaLnBrk="0" hangingPunct="0">
              <a:defRPr>
                <a:solidFill>
                  <a:schemeClr val="tx1"/>
                </a:solidFill>
                <a:latin typeface="Arial" charset="0"/>
              </a:defRPr>
            </a:lvl3pPr>
            <a:lvl4pPr marL="1602460" indent="-228923" defTabSz="933179" eaLnBrk="0" hangingPunct="0">
              <a:defRPr>
                <a:solidFill>
                  <a:schemeClr val="tx1"/>
                </a:solidFill>
                <a:latin typeface="Arial" charset="0"/>
              </a:defRPr>
            </a:lvl4pPr>
            <a:lvl5pPr marL="2060306" indent="-228923" defTabSz="933179" eaLnBrk="0" hangingPunct="0">
              <a:defRPr>
                <a:solidFill>
                  <a:schemeClr val="tx1"/>
                </a:solidFill>
                <a:latin typeface="Arial" charset="0"/>
              </a:defRPr>
            </a:lvl5pPr>
            <a:lvl6pPr marL="2518152" indent="-228923" defTabSz="933179" eaLnBrk="0" fontAlgn="base" hangingPunct="0">
              <a:spcBef>
                <a:spcPct val="0"/>
              </a:spcBef>
              <a:spcAft>
                <a:spcPct val="0"/>
              </a:spcAft>
              <a:defRPr>
                <a:solidFill>
                  <a:schemeClr val="tx1"/>
                </a:solidFill>
                <a:latin typeface="Arial" charset="0"/>
              </a:defRPr>
            </a:lvl6pPr>
            <a:lvl7pPr marL="2975996" indent="-228923" defTabSz="933179" eaLnBrk="0" fontAlgn="base" hangingPunct="0">
              <a:spcBef>
                <a:spcPct val="0"/>
              </a:spcBef>
              <a:spcAft>
                <a:spcPct val="0"/>
              </a:spcAft>
              <a:defRPr>
                <a:solidFill>
                  <a:schemeClr val="tx1"/>
                </a:solidFill>
                <a:latin typeface="Arial" charset="0"/>
              </a:defRPr>
            </a:lvl7pPr>
            <a:lvl8pPr marL="3433842" indent="-228923" defTabSz="933179" eaLnBrk="0" fontAlgn="base" hangingPunct="0">
              <a:spcBef>
                <a:spcPct val="0"/>
              </a:spcBef>
              <a:spcAft>
                <a:spcPct val="0"/>
              </a:spcAft>
              <a:defRPr>
                <a:solidFill>
                  <a:schemeClr val="tx1"/>
                </a:solidFill>
                <a:latin typeface="Arial" charset="0"/>
              </a:defRPr>
            </a:lvl8pPr>
            <a:lvl9pPr marL="3891689" indent="-228923" defTabSz="933179" eaLnBrk="0" fontAlgn="base" hangingPunct="0">
              <a:spcBef>
                <a:spcPct val="0"/>
              </a:spcBef>
              <a:spcAft>
                <a:spcPct val="0"/>
              </a:spcAft>
              <a:defRPr>
                <a:solidFill>
                  <a:schemeClr val="tx1"/>
                </a:solidFill>
                <a:latin typeface="Arial" charset="0"/>
              </a:defRPr>
            </a:lvl9pPr>
          </a:lstStyle>
          <a:p>
            <a:pPr eaLnBrk="1" hangingPunct="1"/>
            <a:fld id="{4F91AF37-ABC9-484C-A7B2-517F34CE4842}" type="slidenum">
              <a:rPr lang="en-US" smtClean="0">
                <a:latin typeface="Calibri" pitchFamily="34" charset="0"/>
              </a:rPr>
              <a:pPr eaLnBrk="1" hangingPunct="1"/>
              <a:t>125</a:t>
            </a:fld>
            <a:endParaRPr lang="en-US">
              <a:latin typeface="Calibri" pitchFamily="34" charset="0"/>
            </a:endParaRPr>
          </a:p>
        </p:txBody>
      </p:sp>
    </p:spTree>
    <p:extLst>
      <p:ext uri="{BB962C8B-B14F-4D97-AF65-F5344CB8AC3E}">
        <p14:creationId xmlns:p14="http://schemas.microsoft.com/office/powerpoint/2010/main" val="1019719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83EAB0EF-C88C-4064-BA08-48B09F21779D}" type="datetime1">
              <a:rPr lang="en-US" smtClean="0"/>
              <a:t>2/28/2017</a:t>
            </a:fld>
            <a:endParaRPr lang="en-US"/>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a:solidFill>
                  <a:schemeClr val="bg1"/>
                </a:solidFill>
              </a:rPr>
              <a:t>Richard</a:t>
            </a:r>
            <a:r>
              <a:rPr lang="en-US" sz="1400" b="1" baseline="0">
                <a:solidFill>
                  <a:schemeClr val="bg1"/>
                </a:solidFill>
              </a:rPr>
              <a:t> Woods, Georgia’s School Superintendent</a:t>
            </a:r>
          </a:p>
          <a:p>
            <a:pPr algn="r"/>
            <a:r>
              <a:rPr lang="en-US" sz="1200" b="1" i="1" u="none" baseline="0">
                <a:solidFill>
                  <a:schemeClr val="bg1"/>
                </a:solidFill>
              </a:rPr>
              <a:t>“Educating Georgia’s Future”</a:t>
            </a:r>
          </a:p>
          <a:p>
            <a:pPr algn="r"/>
            <a:r>
              <a:rPr lang="en-US" sz="1200" b="1" baseline="0">
                <a:solidFill>
                  <a:schemeClr val="bg1"/>
                </a:solidFill>
                <a:hlinkClick r:id="rId4"/>
              </a:rPr>
              <a:t>gadoe.org</a:t>
            </a:r>
            <a:endParaRPr lang="en-US" sz="1200" b="1">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6" name="Rectangle 15"/>
          <p:cNvSpPr/>
          <p:nvPr userDrawn="1"/>
        </p:nvSpPr>
        <p:spPr>
          <a:xfrm>
            <a:off x="-8207" y="-6822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864B8E7E-EB4A-46EF-8208-370906C47A1E}" type="datetime1">
              <a:rPr lang="en-US" smtClean="0"/>
              <a:t>2/28/2017</a:t>
            </a:fld>
            <a:endParaRPr lang="en-US"/>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4"/>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78F1281-21AE-4DC8-B3A4-CCAF4D3AE603}" type="datetime1">
              <a:rPr lang="en-US" smtClean="0"/>
              <a:t>2/28/2017</a:t>
            </a:fld>
            <a:endParaRPr lang="en-US"/>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5F840152-3A27-483A-8C30-5B51238177DD}" type="datetime1">
              <a:rPr lang="en-US" smtClean="0"/>
              <a:t>2/28/2017</a:t>
            </a:fld>
            <a:endParaRPr lang="en-US"/>
          </a:p>
        </p:txBody>
      </p:sp>
      <p:sp>
        <p:nvSpPr>
          <p:cNvPr id="5" name="Footer Placeholder 4"/>
          <p:cNvSpPr>
            <a:spLocks noGrp="1"/>
          </p:cNvSpPr>
          <p:nvPr>
            <p:ph type="ftr" sz="quarter" idx="11"/>
          </p:nvPr>
        </p:nvSpPr>
        <p:spPr>
          <a:xfrm>
            <a:off x="2489200" y="6356350"/>
            <a:ext cx="41402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E42DA9-8A01-4275-8D88-B9A342A177F2}" type="slidenum">
              <a:rPr lang="en-US"/>
              <a:pPr>
                <a:defRPr/>
              </a:pPr>
              <a:t>‹#›</a:t>
            </a:fld>
            <a:endParaRPr lang="en-US"/>
          </a:p>
        </p:txBody>
      </p:sp>
    </p:spTree>
    <p:extLst>
      <p:ext uri="{BB962C8B-B14F-4D97-AF65-F5344CB8AC3E}">
        <p14:creationId xmlns:p14="http://schemas.microsoft.com/office/powerpoint/2010/main" val="1418911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5" name="Rectangle 14"/>
          <p:cNvSpPr/>
          <p:nvPr userDrawn="1"/>
        </p:nvSpPr>
        <p:spPr>
          <a:xfrm>
            <a:off x="-8207" y="-6822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D0A264E2-A09D-4A85-B291-2B6329888C54}" type="datetime1">
              <a:rPr lang="en-US" smtClean="0"/>
              <a:t>2/28/2017</a:t>
            </a:fld>
            <a:endParaRPr lang="en-US"/>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4"/>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858129"/>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E8972D9-F452-43B4-8F28-283264AB01EB}" type="datetime1">
              <a:rPr lang="en-US" smtClean="0"/>
              <a:t>2/28/2017</a:t>
            </a:fld>
            <a:endParaRPr lang="en-US"/>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a:solidFill>
                  <a:schemeClr val="bg1"/>
                </a:solidFill>
              </a:rPr>
              <a:t>Richard</a:t>
            </a:r>
            <a:r>
              <a:rPr lang="en-US" sz="1400" b="1" baseline="0">
                <a:solidFill>
                  <a:schemeClr val="bg1"/>
                </a:solidFill>
              </a:rPr>
              <a:t> Woods, Georgia’s School Superintendent</a:t>
            </a:r>
          </a:p>
          <a:p>
            <a:pPr algn="r"/>
            <a:r>
              <a:rPr lang="en-US" sz="1200" b="1" i="1" u="none" baseline="0">
                <a:solidFill>
                  <a:schemeClr val="bg1"/>
                </a:solidFill>
              </a:rPr>
              <a:t>“Educating Georgia’s Future”</a:t>
            </a:r>
          </a:p>
          <a:p>
            <a:pPr algn="r"/>
            <a:r>
              <a:rPr lang="en-US" sz="1200" b="1" baseline="0">
                <a:solidFill>
                  <a:schemeClr val="bg1"/>
                </a:solidFill>
                <a:hlinkClick r:id="rId4"/>
              </a:rPr>
              <a:t>gadoe.org</a:t>
            </a:r>
            <a:endParaRPr lang="en-US" sz="1200" b="1">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6" name="Rectangle 15"/>
          <p:cNvSpPr/>
          <p:nvPr userDrawn="1"/>
        </p:nvSpPr>
        <p:spPr>
          <a:xfrm>
            <a:off x="-8207" y="-6822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03B62B8-8093-4986-B21E-9EC13345054E}" type="datetime1">
              <a:rPr lang="en-US" smtClean="0"/>
              <a:t>2/28/2017</a:t>
            </a:fld>
            <a:endParaRPr lang="en-US"/>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4"/>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7" name="Rectangle 16"/>
          <p:cNvSpPr/>
          <p:nvPr userDrawn="1"/>
        </p:nvSpPr>
        <p:spPr>
          <a:xfrm>
            <a:off x="-8207" y="-6822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5C53477-3FF0-4361-9BC3-DC0CFF794B85}" type="datetime1">
              <a:rPr lang="en-US" smtClean="0"/>
              <a:t>2/28/2017</a:t>
            </a:fld>
            <a:endParaRPr lang="en-US"/>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4"/>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userDrawn="1"/>
        </p:nvSpPr>
        <p:spPr>
          <a:xfrm>
            <a:off x="-8207" y="-6822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251CC8B2-1E80-42ED-B9F5-522A0379976D}" type="datetime1">
              <a:rPr lang="en-US" smtClean="0"/>
              <a:t>2/28/2017</a:t>
            </a:fld>
            <a:endParaRPr lang="en-US"/>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4"/>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4A9A5B8-1E3D-4A69-97E9-B431C17AC578}" type="datetime1">
              <a:rPr lang="en-US" smtClean="0"/>
              <a:t>2/28/2017</a:t>
            </a:fld>
            <a:endParaRPr lang="en-US"/>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a:solidFill>
                  <a:schemeClr val="bg1"/>
                </a:solidFill>
              </a:rPr>
              <a:t>Richard</a:t>
            </a:r>
            <a:r>
              <a:rPr lang="en-US" sz="1400" b="1" baseline="0">
                <a:solidFill>
                  <a:schemeClr val="bg1"/>
                </a:solidFill>
              </a:rPr>
              <a:t> Woods, Georgia’s School Superintendent</a:t>
            </a:r>
          </a:p>
          <a:p>
            <a:pPr algn="r"/>
            <a:r>
              <a:rPr lang="en-US" sz="1200" b="1" i="1" u="none" baseline="0">
                <a:solidFill>
                  <a:schemeClr val="bg1"/>
                </a:solidFill>
              </a:rPr>
              <a:t>“Educating Georgia’s Future”</a:t>
            </a:r>
          </a:p>
          <a:p>
            <a:pPr algn="r"/>
            <a:r>
              <a:rPr lang="en-US" sz="1200" b="1" baseline="0">
                <a:solidFill>
                  <a:schemeClr val="bg1"/>
                </a:solidFill>
                <a:hlinkClick r:id="rId3"/>
              </a:rPr>
              <a:t>gadoe.org</a:t>
            </a:r>
            <a:endParaRPr lang="en-US" sz="1200" b="1">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5" name="Rectangle 14"/>
          <p:cNvSpPr/>
          <p:nvPr userDrawn="1"/>
        </p:nvSpPr>
        <p:spPr>
          <a:xfrm>
            <a:off x="-8207" y="-6822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E213B1EC-B95C-40D2-BD9F-5E21762B8ADC}" type="datetime1">
              <a:rPr lang="en-US" smtClean="0"/>
              <a:t>2/28/2017</a:t>
            </a:fld>
            <a:endParaRPr lang="en-US"/>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4"/>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ectangle 14"/>
          <p:cNvSpPr/>
          <p:nvPr userDrawn="1"/>
        </p:nvSpPr>
        <p:spPr>
          <a:xfrm>
            <a:off x="-8207" y="-6822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AFB5020F-61C9-41E4-A59E-D85DAAC18278}" type="datetime1">
              <a:rPr lang="en-US" smtClean="0"/>
              <a:t>2/28/2017</a:t>
            </a:fld>
            <a:endParaRPr lang="en-US"/>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4"/>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https://www.gadoe.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4" name="Rectangle 13"/>
          <p:cNvSpPr/>
          <p:nvPr userDrawn="1"/>
        </p:nvSpPr>
        <p:spPr>
          <a:xfrm>
            <a:off x="0" y="-30593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1" name="Picture 10"/>
          <p:cNvPicPr>
            <a:picLocks noChangeAspect="1"/>
          </p:cNvPicPr>
          <p:nvPr/>
        </p:nvPicPr>
        <p:blipFill>
          <a:blip r:embed="rId14"/>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A70054B-1F68-47DC-A260-C831E9A5212F}" type="datetime1">
              <a:rPr lang="en-US" smtClean="0"/>
              <a:t>2/28/2017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16"/>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6.xml"/><Relationship Id="rId5" Type="http://schemas.openxmlformats.org/officeDocument/2006/relationships/image" Target="../media/image91.emf"/><Relationship Id="rId4" Type="http://schemas.openxmlformats.org/officeDocument/2006/relationships/image" Target="../media/image90.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1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8" Type="http://schemas.openxmlformats.org/officeDocument/2006/relationships/hyperlink" Target="https://attendee.gotowebinar.com/register/1141721158868018180" TargetMode="External"/><Relationship Id="rId3" Type="http://schemas.openxmlformats.org/officeDocument/2006/relationships/hyperlink" Target="https://attendee.gotowebinar.com/register/323127055407195140" TargetMode="External"/><Relationship Id="rId7" Type="http://schemas.openxmlformats.org/officeDocument/2006/relationships/hyperlink" Target="https://attendee.gotowebinar.com/register/5309566218999420420" TargetMode="External"/><Relationship Id="rId2" Type="http://schemas.openxmlformats.org/officeDocument/2006/relationships/notesSlide" Target="../notesSlides/notesSlide95.xml"/><Relationship Id="rId1" Type="http://schemas.openxmlformats.org/officeDocument/2006/relationships/slideLayout" Target="../slideLayouts/slideLayout12.xml"/><Relationship Id="rId6" Type="http://schemas.openxmlformats.org/officeDocument/2006/relationships/hyperlink" Target="https://attendee.gotowebinar.com/register/7975645521356198404" TargetMode="External"/><Relationship Id="rId5" Type="http://schemas.openxmlformats.org/officeDocument/2006/relationships/hyperlink" Target="https://attendee.gotowebinar.com/register/3283341111356985860" TargetMode="External"/><Relationship Id="rId4" Type="http://schemas.openxmlformats.org/officeDocument/2006/relationships/hyperlink" Target="https://attendee.gotowebinar.com/register/1310046493475746052" TargetMode="External"/><Relationship Id="rId9" Type="http://schemas.openxmlformats.org/officeDocument/2006/relationships/hyperlink" Target="https://attendee.gotowebinar.com/register/7396686678634567940"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0.xml.rels><?xml version="1.0" encoding="UTF-8" standalone="yes"?>
<Relationships xmlns="http://schemas.openxmlformats.org/package/2006/relationships"><Relationship Id="rId3" Type="http://schemas.openxmlformats.org/officeDocument/2006/relationships/hyperlink" Target="https://ga.drcedirect.com/default.aspx" TargetMode="External"/><Relationship Id="rId2" Type="http://schemas.openxmlformats.org/officeDocument/2006/relationships/notesSlide" Target="../notesSlides/notesSlide96.xml"/><Relationship Id="rId1" Type="http://schemas.openxmlformats.org/officeDocument/2006/relationships/slideLayout" Target="../slideLayouts/slideLayout6.xml"/><Relationship Id="rId5" Type="http://schemas.openxmlformats.org/officeDocument/2006/relationships/hyperlink" Target="https://www.gadoe.org/Curriculum-Instruction-and-Assessment/Assessment/Pages/Milestones_Training.aspx" TargetMode="External"/><Relationship Id="rId4" Type="http://schemas.openxmlformats.org/officeDocument/2006/relationships/hyperlink" Target="http://www.gaexperienceonline.com/" TargetMode="External"/></Relationships>
</file>

<file path=ppt/slides/_rels/slide121.xml.rels><?xml version="1.0" encoding="UTF-8" standalone="yes"?>
<Relationships xmlns="http://schemas.openxmlformats.org/package/2006/relationships"><Relationship Id="rId2" Type="http://schemas.openxmlformats.org/officeDocument/2006/relationships/hyperlink" Target="http://www.gaexperienceonline.com/"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mailto:GAHelpDesk@datarecognitioncorp.com" TargetMode="External"/><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hyperlink" Target="mailto:rmcleod@doe.k12.ga.us" TargetMode="External"/><Relationship Id="rId5" Type="http://schemas.openxmlformats.org/officeDocument/2006/relationships/hyperlink" Target="mailto:mmcbride@doe.k12.ga.us" TargetMode="External"/><Relationship Id="rId4" Type="http://schemas.openxmlformats.org/officeDocument/2006/relationships/hyperlink" Target="mailto:jblessing@doe.k12.ga.us" TargetMode="Externa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ga.drcedirect.com/Documents/Unsecure/Doc.aspx?id=09311f26-bef9-49d1-8516-8cbd3318030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eorgia-Milestones-Assessment-System.asp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adoe.org/Curriculum-Instruction-and-Assessment/Assessment/Documents/Milestones/EOC-Resources/GEORGIA%20MILESTONES_EOC_COURSES_2016-2017.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3.JPG"/></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gaexperienceonline.com/"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73.png"/></Relationships>
</file>

<file path=ppt/slides/_rels/slide7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75.png"/></Relationships>
</file>

<file path=ppt/slides/_rels/slide7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77.tiff"/></Relationships>
</file>

<file path=ppt/slides/_rels/slide7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www.gadoe.org/Curriculum-Instruction-and-Assessment/Assessment/Documents/Student%20Assessment%20Handbook%202015-2016%20August%202015(11).pdf"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s://www.gadoe.org/Curriculum-Instruction-and-Assessment/Assessment/Documents/Fall%202015%20Fall%20Assessment%20Conference%20General%20Session%20FINAL%208.12.15%202.pptx"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https://portal.doe.k12.ga.us/login.aspx" TargetMode="External"/><Relationship Id="rId1" Type="http://schemas.openxmlformats.org/officeDocument/2006/relationships/slideLayout" Target="../slideLayouts/slideLayout6.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mailto:GAHelpDesk@datarecognitioncorp.com"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prstGeom prst="rect">
            <a:avLst/>
          </a:prstGeom>
        </p:spPr>
        <p:txBody>
          <a:bodyPr/>
          <a:lstStyle/>
          <a:p>
            <a:pPr>
              <a:defRPr/>
            </a:pPr>
            <a:fld id="{D8207955-AD14-4B9D-84CB-C4C2D6297E17}" type="slidenum">
              <a:rPr lang="en-US" smtClean="0"/>
              <a:pPr>
                <a:defRPr/>
              </a:pPr>
              <a:t>1</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88" y="114107"/>
            <a:ext cx="3325577" cy="1732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1886" y="2016643"/>
            <a:ext cx="8123463" cy="3724096"/>
          </a:xfrm>
          <a:prstGeom prst="rect">
            <a:avLst/>
          </a:prstGeom>
          <a:noFill/>
        </p:spPr>
        <p:txBody>
          <a:bodyPr wrap="square" rtlCol="0" anchor="t">
            <a:spAutoFit/>
          </a:bodyPr>
          <a:lstStyle/>
          <a:p>
            <a:r>
              <a:rPr lang="en-US" sz="3200" dirty="0">
                <a:solidFill>
                  <a:srgbClr val="0000CC"/>
                </a:solidFill>
                <a:latin typeface="Arial Rounded MT Bold" panose="020F0704030504030204" pitchFamily="34" charset="0"/>
              </a:rPr>
              <a:t>PRE-ADMINISTRATION WORKSHOP</a:t>
            </a:r>
          </a:p>
          <a:p>
            <a:endParaRPr lang="en-US" sz="2000" dirty="0">
              <a:solidFill>
                <a:srgbClr val="0000CC"/>
              </a:solidFill>
              <a:latin typeface="Arial Rounded MT Bold" panose="020F0704030504030204" pitchFamily="34" charset="0"/>
              <a:ea typeface="+mj-ea"/>
              <a:cs typeface="+mj-cs"/>
            </a:endParaRPr>
          </a:p>
          <a:p>
            <a:r>
              <a:rPr lang="en-US" sz="3200" dirty="0">
                <a:solidFill>
                  <a:srgbClr val="0000CC"/>
                </a:solidFill>
                <a:latin typeface="Arial Rounded MT Bold" panose="020F0704030504030204" pitchFamily="34" charset="0"/>
                <a:ea typeface="+mj-ea"/>
                <a:cs typeface="+mj-cs"/>
              </a:rPr>
              <a:t>END OF GRADE (EOG)</a:t>
            </a:r>
          </a:p>
          <a:p>
            <a:pPr marL="342900" indent="-342900">
              <a:buFont typeface="Arial" panose="020B0604020202020204" pitchFamily="34" charset="0"/>
              <a:buChar char="•"/>
            </a:pPr>
            <a:r>
              <a:rPr lang="en-US" sz="2400" dirty="0">
                <a:solidFill>
                  <a:srgbClr val="0000CC"/>
                </a:solidFill>
                <a:latin typeface="Arial Rounded MT Bold"/>
                <a:ea typeface="+mj-ea"/>
                <a:cs typeface="+mj-cs"/>
              </a:rPr>
              <a:t>Spring Main &amp; Summer Retest 2017</a:t>
            </a:r>
            <a:r>
              <a:rPr lang="en-US" sz="2400" dirty="0">
                <a:solidFill>
                  <a:srgbClr val="000000"/>
                </a:solidFill>
                <a:latin typeface="Arial Rounded MT Bold"/>
                <a:ea typeface="+mj-ea"/>
                <a:cs typeface="+mj-cs"/>
              </a:rPr>
              <a:t> </a:t>
            </a:r>
            <a:endParaRPr lang="en-US" sz="2400" dirty="0">
              <a:solidFill>
                <a:prstClr val="black"/>
              </a:solidFill>
              <a:latin typeface="Arial Rounded MT Bold"/>
              <a:ea typeface="+mj-ea"/>
              <a:cs typeface="+mj-cs"/>
            </a:endParaRPr>
          </a:p>
          <a:p>
            <a:br>
              <a:rPr lang="en-US" sz="2000" dirty="0">
                <a:latin typeface="Arial Rounded MT Bold" panose="020F0704030504030204" pitchFamily="34" charset="0"/>
                <a:ea typeface="+mj-ea"/>
                <a:cs typeface="+mj-cs"/>
              </a:rPr>
            </a:br>
            <a:r>
              <a:rPr lang="en-US" sz="3200" dirty="0">
                <a:solidFill>
                  <a:srgbClr val="0000CC"/>
                </a:solidFill>
                <a:latin typeface="Arial Rounded MT Bold" panose="020F0704030504030204" pitchFamily="34" charset="0"/>
                <a:ea typeface="+mj-ea"/>
                <a:cs typeface="+mj-cs"/>
              </a:rPr>
              <a:t>END OF COURSE (EOC)</a:t>
            </a:r>
          </a:p>
          <a:p>
            <a:pPr marL="342900" indent="-342900">
              <a:buFont typeface="Arial" panose="020B0604020202020204" pitchFamily="34" charset="0"/>
              <a:buChar char="•"/>
            </a:pPr>
            <a:r>
              <a:rPr lang="en-US" sz="2400" dirty="0">
                <a:solidFill>
                  <a:srgbClr val="0000CC"/>
                </a:solidFill>
                <a:latin typeface="Arial Rounded MT Bold" panose="020F0704030504030204" pitchFamily="34" charset="0"/>
                <a:ea typeface="+mj-ea"/>
                <a:cs typeface="+mj-cs"/>
              </a:rPr>
              <a:t>Spring Main, Summer Main, &amp; Fall Mid-Month 2017</a:t>
            </a:r>
          </a:p>
          <a:p>
            <a:pPr lvl="1"/>
            <a:endParaRPr lang="en-US" sz="2000" dirty="0">
              <a:solidFill>
                <a:srgbClr val="0000CC"/>
              </a:solidFill>
              <a:latin typeface="Arial Rounded MT Bold" panose="020F0704030504030204" pitchFamily="34" charset="0"/>
              <a:ea typeface="+mj-ea"/>
              <a:cs typeface="+mj-cs"/>
            </a:endParaRPr>
          </a:p>
          <a:p>
            <a:r>
              <a:rPr lang="en-US" sz="3200" dirty="0">
                <a:solidFill>
                  <a:srgbClr val="0000CC"/>
                </a:solidFill>
                <a:latin typeface="Arial Rounded MT Bold"/>
                <a:ea typeface="+mj-ea"/>
                <a:cs typeface="+mj-cs"/>
              </a:rPr>
              <a:t>February 28 – March 2, 2017</a:t>
            </a:r>
            <a:endParaRPr lang="en-US" dirty="0"/>
          </a:p>
        </p:txBody>
      </p:sp>
    </p:spTree>
    <p:extLst>
      <p:ext uri="{BB962C8B-B14F-4D97-AF65-F5344CB8AC3E}">
        <p14:creationId xmlns:p14="http://schemas.microsoft.com/office/powerpoint/2010/main" val="1613147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316630" cy="1325563"/>
          </a:xfrm>
        </p:spPr>
        <p:txBody>
          <a:bodyPr/>
          <a:lstStyle/>
          <a:p>
            <a:r>
              <a:rPr lang="en-US" sz="4000" b="0" dirty="0">
                <a:solidFill>
                  <a:srgbClr val="0000CC"/>
                </a:solidFill>
              </a:rPr>
              <a:t>Participants EOG</a:t>
            </a:r>
            <a:r>
              <a:rPr lang="en-US" sz="3600" b="0" dirty="0">
                <a:solidFill>
                  <a:srgbClr val="FF0000"/>
                </a:solidFill>
              </a:rPr>
              <a:t>*</a:t>
            </a:r>
            <a:br>
              <a:rPr lang="en-US" sz="3600" b="0" dirty="0">
                <a:solidFill>
                  <a:srgbClr val="FF0000"/>
                </a:solidFill>
              </a:rPr>
            </a:br>
            <a:r>
              <a:rPr lang="en-US" sz="2800" b="0" dirty="0">
                <a:solidFill>
                  <a:srgbClr val="0000CC"/>
                </a:solidFill>
              </a:rPr>
              <a:t>Spring and Summer 2017</a:t>
            </a:r>
            <a:endParaRPr lang="en-US" sz="3600" b="0" dirty="0">
              <a:solidFill>
                <a:srgbClr val="FF0000"/>
              </a:solidFill>
            </a:endParaRPr>
          </a:p>
        </p:txBody>
      </p:sp>
      <p:sp>
        <p:nvSpPr>
          <p:cNvPr id="5" name="Slide Number Placeholder 4"/>
          <p:cNvSpPr>
            <a:spLocks noGrp="1"/>
          </p:cNvSpPr>
          <p:nvPr>
            <p:ph type="sldNum" sz="quarter" idx="4"/>
          </p:nvPr>
        </p:nvSpPr>
        <p:spPr/>
        <p:txBody>
          <a:bodyPr/>
          <a:lstStyle/>
          <a:p>
            <a:fld id="{B63E4CEF-BB1E-48C7-AE93-F39F6AA99AD7}" type="slidenum">
              <a:rPr lang="en-US" smtClean="0"/>
              <a:pPr/>
              <a:t>10</a:t>
            </a:fld>
            <a:endParaRPr lang="en-US"/>
          </a:p>
        </p:txBody>
      </p:sp>
      <p:sp>
        <p:nvSpPr>
          <p:cNvPr id="9" name="Rounded Rectangle 4"/>
          <p:cNvSpPr/>
          <p:nvPr/>
        </p:nvSpPr>
        <p:spPr>
          <a:xfrm>
            <a:off x="2483072" y="3016112"/>
            <a:ext cx="4177856"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endParaRPr lang="en-US" sz="3100" kern="1200"/>
          </a:p>
        </p:txBody>
      </p:sp>
      <p:graphicFrame>
        <p:nvGraphicFramePr>
          <p:cNvPr id="10" name="Diagram 9"/>
          <p:cNvGraphicFramePr/>
          <p:nvPr>
            <p:extLst>
              <p:ext uri="{D42A27DB-BD31-4B8C-83A1-F6EECF244321}">
                <p14:modId xmlns:p14="http://schemas.microsoft.com/office/powerpoint/2010/main" val="1797905141"/>
              </p:ext>
            </p:extLst>
          </p:nvPr>
        </p:nvGraphicFramePr>
        <p:xfrm>
          <a:off x="305506" y="1232152"/>
          <a:ext cx="7201423" cy="4696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6262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0" y="60382"/>
            <a:ext cx="6316630" cy="804591"/>
          </a:xfrm>
        </p:spPr>
        <p:txBody>
          <a:bodyPr>
            <a:normAutofit/>
          </a:bodyPr>
          <a:lstStyle/>
          <a:p>
            <a:r>
              <a:rPr lang="en-US" sz="4000" b="0">
                <a:solidFill>
                  <a:srgbClr val="0000CC"/>
                </a:solidFill>
              </a:rPr>
              <a:t>Before Testing</a:t>
            </a:r>
          </a:p>
        </p:txBody>
      </p:sp>
      <p:sp>
        <p:nvSpPr>
          <p:cNvPr id="4" name="Slide Number Placeholder 3"/>
          <p:cNvSpPr>
            <a:spLocks noGrp="1"/>
          </p:cNvSpPr>
          <p:nvPr>
            <p:ph type="sldNum" sz="quarter" idx="4"/>
          </p:nvPr>
        </p:nvSpPr>
        <p:spPr/>
        <p:txBody>
          <a:bodyPr/>
          <a:lstStyle/>
          <a:p>
            <a:fld id="{B63E4CEF-BB1E-48C7-AE93-F39F6AA99AD7}" type="slidenum">
              <a:rPr lang="en-US" smtClean="0"/>
              <a:pPr/>
              <a:t>100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474451514"/>
              </p:ext>
            </p:extLst>
          </p:nvPr>
        </p:nvGraphicFramePr>
        <p:xfrm>
          <a:off x="225889" y="1129446"/>
          <a:ext cx="8116503" cy="5663380"/>
        </p:xfrm>
        <a:graphic>
          <a:graphicData uri="http://schemas.openxmlformats.org/drawingml/2006/table">
            <a:tbl>
              <a:tblPr firstRow="1" bandRow="1">
                <a:tableStyleId>{21E4AEA4-8DFA-4A89-87EB-49C32662AFE0}</a:tableStyleId>
              </a:tblPr>
              <a:tblGrid>
                <a:gridCol w="6139202">
                  <a:extLst>
                    <a:ext uri="{9D8B030D-6E8A-4147-A177-3AD203B41FA5}">
                      <a16:colId xmlns:a16="http://schemas.microsoft.com/office/drawing/2014/main" val="20000"/>
                    </a:ext>
                  </a:extLst>
                </a:gridCol>
                <a:gridCol w="972704">
                  <a:extLst>
                    <a:ext uri="{9D8B030D-6E8A-4147-A177-3AD203B41FA5}">
                      <a16:colId xmlns:a16="http://schemas.microsoft.com/office/drawing/2014/main" val="20001"/>
                    </a:ext>
                  </a:extLst>
                </a:gridCol>
                <a:gridCol w="1004597">
                  <a:extLst>
                    <a:ext uri="{9D8B030D-6E8A-4147-A177-3AD203B41FA5}">
                      <a16:colId xmlns:a16="http://schemas.microsoft.com/office/drawing/2014/main" val="20002"/>
                    </a:ext>
                  </a:extLst>
                </a:gridCol>
              </a:tblGrid>
              <a:tr h="710591">
                <a:tc>
                  <a:txBody>
                    <a:bodyPr/>
                    <a:lstStyle/>
                    <a:p>
                      <a:r>
                        <a:rPr lang="en-US" sz="2000"/>
                        <a:t>School Test Coordinator Responsibilities</a:t>
                      </a:r>
                      <a:endParaRPr lang="en-US" sz="2000" b="1" dirty="0"/>
                    </a:p>
                  </a:txBody>
                  <a:tcPr anchor="ctr"/>
                </a:tc>
                <a:tc>
                  <a:txBody>
                    <a:bodyPr/>
                    <a:lstStyle/>
                    <a:p>
                      <a:pPr algn="ctr"/>
                      <a:r>
                        <a:rPr lang="en-US"/>
                        <a:t>Paper</a:t>
                      </a:r>
                    </a:p>
                  </a:txBody>
                  <a:tcPr anchor="ctr"/>
                </a:tc>
                <a:tc>
                  <a:txBody>
                    <a:bodyPr/>
                    <a:lstStyle/>
                    <a:p>
                      <a:pPr algn="ctr"/>
                      <a:r>
                        <a:rPr lang="en-US"/>
                        <a:t>Online</a:t>
                      </a:r>
                    </a:p>
                  </a:txBody>
                  <a:tcPr anchor="ctr"/>
                </a:tc>
                <a:extLst>
                  <a:ext uri="{0D108BD9-81ED-4DB2-BD59-A6C34878D82A}">
                    <a16:rowId xmlns:a16="http://schemas.microsoft.com/office/drawing/2014/main" val="10000"/>
                  </a:ext>
                </a:extLst>
              </a:tr>
              <a:tr h="6316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a:t>Read Test Coordinator’s Manual (TCM) and</a:t>
                      </a:r>
                      <a:r>
                        <a:rPr lang="en-US" sz="1600" baseline="0"/>
                        <a:t> </a:t>
                      </a:r>
                      <a:r>
                        <a:rPr lang="en-US" sz="1600"/>
                        <a:t>Test Examiner’s Manuals (TEM)</a:t>
                      </a:r>
                      <a:endParaRPr lang="en-US" sz="1600" i="1">
                        <a:latin typeface="+mn-lt"/>
                      </a:endParaRPr>
                    </a:p>
                  </a:txBody>
                  <a:tcPr anchor="ctr"/>
                </a:tc>
                <a:tc>
                  <a:txBody>
                    <a:bodyPr/>
                    <a:lstStyle/>
                    <a:p>
                      <a:pPr marL="0" indent="0" algn="ctr">
                        <a:buFont typeface="Wingdings" pitchFamily="2" charset="2"/>
                        <a:buNone/>
                      </a:pPr>
                      <a:r>
                        <a:rPr lang="en-US" sz="1800">
                          <a:sym typeface="Wingdings 2"/>
                        </a:rPr>
                        <a:t></a:t>
                      </a:r>
                      <a:endParaRPr lang="en-US" sz="1800" b="1">
                        <a:solidFill>
                          <a:srgbClr val="00B050"/>
                        </a:solidFill>
                      </a:endParaRPr>
                    </a:p>
                  </a:txBody>
                  <a:tcPr anchor="ctr"/>
                </a:tc>
                <a:tc>
                  <a:txBody>
                    <a:bodyPr/>
                    <a:lstStyle/>
                    <a:p>
                      <a:pPr marL="0" indent="0" algn="ctr">
                        <a:buFont typeface="Wingdings" pitchFamily="2" charset="2"/>
                        <a:buNone/>
                      </a:pPr>
                      <a:r>
                        <a:rPr lang="en-US" sz="2000">
                          <a:sym typeface="Wingdings 2"/>
                        </a:rPr>
                        <a:t></a:t>
                      </a:r>
                      <a:endParaRPr lang="en-US" sz="2000" b="1">
                        <a:solidFill>
                          <a:srgbClr val="00B050"/>
                        </a:solidFill>
                      </a:endParaRPr>
                    </a:p>
                  </a:txBody>
                  <a:tcPr anchor="ctr"/>
                </a:tc>
                <a:extLst>
                  <a:ext uri="{0D108BD9-81ED-4DB2-BD59-A6C34878D82A}">
                    <a16:rowId xmlns:a16="http://schemas.microsoft.com/office/drawing/2014/main" val="10001"/>
                  </a:ext>
                </a:extLst>
              </a:tr>
              <a:tr h="6118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a:t>Organize training sessions for Test Examiners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a:latin typeface="+mn-lt"/>
                        </a:rPr>
                        <a:t>Prepare the testing</a:t>
                      </a:r>
                      <a:r>
                        <a:rPr lang="en-US" sz="1600" baseline="0">
                          <a:latin typeface="+mn-lt"/>
                        </a:rPr>
                        <a:t> site and organize testing materials for distribution</a:t>
                      </a:r>
                    </a:p>
                  </a:txBody>
                  <a:tcPr anchor="ctr"/>
                </a:tc>
                <a:tc>
                  <a:txBody>
                    <a:bodyPr/>
                    <a:lstStyle/>
                    <a:p>
                      <a:pPr marL="0" indent="0" algn="ctr">
                        <a:buFont typeface="Wingdings" pitchFamily="2" charset="2"/>
                        <a:buNone/>
                      </a:pPr>
                      <a:r>
                        <a:rPr lang="en-US" sz="1800">
                          <a:sym typeface="Wingdings 2"/>
                        </a:rPr>
                        <a:t></a:t>
                      </a:r>
                      <a:endParaRPr lang="en-US" sz="1800" b="1">
                        <a:solidFill>
                          <a:srgbClr val="00B050"/>
                        </a:solidFill>
                      </a:endParaRPr>
                    </a:p>
                  </a:txBody>
                  <a:tcPr anchor="ctr"/>
                </a:tc>
                <a:tc>
                  <a:txBody>
                    <a:bodyPr/>
                    <a:lstStyle/>
                    <a:p>
                      <a:pPr marL="0" indent="0" algn="ctr">
                        <a:buFont typeface="Wingdings" pitchFamily="2" charset="2"/>
                        <a:buNone/>
                      </a:pPr>
                      <a:r>
                        <a:rPr lang="en-US" sz="2000">
                          <a:sym typeface="Wingdings 2"/>
                        </a:rPr>
                        <a:t></a:t>
                      </a:r>
                      <a:endParaRPr lang="en-US" sz="2000" b="1">
                        <a:solidFill>
                          <a:srgbClr val="00B050"/>
                        </a:solidFill>
                      </a:endParaRPr>
                    </a:p>
                  </a:txBody>
                  <a:tcPr anchor="ctr"/>
                </a:tc>
                <a:extLst>
                  <a:ext uri="{0D108BD9-81ED-4DB2-BD59-A6C34878D82A}">
                    <a16:rowId xmlns:a16="http://schemas.microsoft.com/office/drawing/2014/main" val="10002"/>
                  </a:ext>
                </a:extLst>
              </a:tr>
              <a:tr h="6908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a:t>Organize training for assessment of students with accommodations</a:t>
                      </a:r>
                      <a:endParaRPr lang="en-US" sz="1600">
                        <a:latin typeface="+mn-lt"/>
                      </a:endParaRPr>
                    </a:p>
                  </a:txBody>
                  <a:tcPr anchor="ctr"/>
                </a:tc>
                <a:tc>
                  <a:txBody>
                    <a:bodyPr/>
                    <a:lstStyle/>
                    <a:p>
                      <a:pPr marL="0" indent="0" algn="ctr">
                        <a:buFont typeface="Wingdings" pitchFamily="2" charset="2"/>
                        <a:buNone/>
                      </a:pPr>
                      <a:r>
                        <a:rPr lang="en-US" sz="1800">
                          <a:sym typeface="Wingdings 2"/>
                        </a:rPr>
                        <a:t></a:t>
                      </a:r>
                      <a:endParaRPr lang="en-US" sz="1800" b="1">
                        <a:solidFill>
                          <a:srgbClr val="00B050"/>
                        </a:solidFill>
                      </a:endParaRPr>
                    </a:p>
                  </a:txBody>
                  <a:tcPr anchor="ctr"/>
                </a:tc>
                <a:tc>
                  <a:txBody>
                    <a:bodyPr/>
                    <a:lstStyle/>
                    <a:p>
                      <a:pPr marL="0" indent="0" algn="ctr">
                        <a:buFont typeface="Wingdings" pitchFamily="2" charset="2"/>
                        <a:buNone/>
                      </a:pPr>
                      <a:r>
                        <a:rPr lang="en-US" sz="2000">
                          <a:sym typeface="Wingdings 2"/>
                        </a:rPr>
                        <a:t></a:t>
                      </a:r>
                      <a:endParaRPr lang="en-US" sz="2000" b="1">
                        <a:solidFill>
                          <a:srgbClr val="00B050"/>
                        </a:solidFill>
                      </a:endParaRPr>
                    </a:p>
                  </a:txBody>
                  <a:tcPr anchor="ctr"/>
                </a:tc>
                <a:extLst>
                  <a:ext uri="{0D108BD9-81ED-4DB2-BD59-A6C34878D82A}">
                    <a16:rowId xmlns:a16="http://schemas.microsoft.com/office/drawing/2014/main" val="10003"/>
                  </a:ext>
                </a:extLst>
              </a:tr>
              <a:tr h="680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a:t>Organize school security plan and monitor test administration</a:t>
                      </a:r>
                      <a:endParaRPr lang="en-US" sz="160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sym typeface="Wingdings 2"/>
                        </a:rPr>
                        <a:t></a:t>
                      </a:r>
                      <a:endParaRPr lang="en-US" sz="2000"/>
                    </a:p>
                  </a:txBody>
                  <a:tcPr anchor="ctr"/>
                </a:tc>
                <a:tc>
                  <a:txBody>
                    <a:bodyPr/>
                    <a:lstStyle/>
                    <a:p>
                      <a:pPr marL="0" indent="0" algn="ctr">
                        <a:buFont typeface="Wingdings" pitchFamily="2" charset="2"/>
                        <a:buNone/>
                      </a:pPr>
                      <a:r>
                        <a:rPr lang="en-US" sz="2400">
                          <a:sym typeface="Wingdings 2"/>
                        </a:rPr>
                        <a:t></a:t>
                      </a:r>
                      <a:endParaRPr lang="en-US" sz="2400" b="1">
                        <a:solidFill>
                          <a:srgbClr val="00B050"/>
                        </a:solidFill>
                      </a:endParaRPr>
                    </a:p>
                  </a:txBody>
                  <a:tcPr anchor="ctr"/>
                </a:tc>
                <a:extLst>
                  <a:ext uri="{0D108BD9-81ED-4DB2-BD59-A6C34878D82A}">
                    <a16:rowId xmlns:a16="http://schemas.microsoft.com/office/drawing/2014/main" val="10004"/>
                  </a:ext>
                </a:extLst>
              </a:tr>
              <a:tr h="1134970">
                <a:tc>
                  <a:txBody>
                    <a:bodyPr/>
                    <a:lstStyle/>
                    <a:p>
                      <a:pPr marL="285750" indent="-285750">
                        <a:buFont typeface="Arial" panose="020B0604020202020204" pitchFamily="34" charset="0"/>
                        <a:buChar char="•"/>
                      </a:pPr>
                      <a:r>
                        <a:rPr lang="en-US" sz="1600"/>
                        <a:t>Manage students and test sessions in eDIRECT</a:t>
                      </a:r>
                    </a:p>
                    <a:p>
                      <a:pPr marL="285750" indent="-285750">
                        <a:buFont typeface="Arial" panose="020B0604020202020204" pitchFamily="34" charset="0"/>
                        <a:buChar char="•"/>
                      </a:pPr>
                      <a:r>
                        <a:rPr lang="en-US" sz="1600"/>
                        <a:t>Assign</a:t>
                      </a:r>
                      <a:r>
                        <a:rPr lang="en-US" sz="1600" baseline="0"/>
                        <a:t> and code accommodations in eDIRECT</a:t>
                      </a:r>
                      <a:endParaRPr lang="en-US" sz="1600"/>
                    </a:p>
                    <a:p>
                      <a:pPr marL="285750" indent="-285750">
                        <a:buFont typeface="Arial" panose="020B0604020202020204" pitchFamily="34" charset="0"/>
                        <a:buChar char="•"/>
                      </a:pPr>
                      <a:r>
                        <a:rPr lang="en-US" sz="1600"/>
                        <a:t>Print and sort by testing location </a:t>
                      </a:r>
                      <a:r>
                        <a:rPr lang="en-US" sz="1600" baseline="0"/>
                        <a:t>Student Test Tickets and Student Test Rosters</a:t>
                      </a:r>
                      <a:endParaRPr lang="en-US" sz="1600" i="1" baseline="0">
                        <a:solidFill>
                          <a:schemeClr val="tx1"/>
                        </a:solidFill>
                      </a:endParaRPr>
                    </a:p>
                  </a:txBody>
                  <a:tcPr anchor="ctr"/>
                </a:tc>
                <a:tc>
                  <a:txBody>
                    <a:bodyPr/>
                    <a:lstStyle/>
                    <a:p>
                      <a:pPr algn="ctr"/>
                      <a:endParaRPr lang="en-US" sz="3200" b="1">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US" sz="2400">
                          <a:sym typeface="Wingdings 2"/>
                        </a:rPr>
                        <a:t></a:t>
                      </a:r>
                      <a:endParaRPr lang="en-US" sz="2400" b="1">
                        <a:solidFill>
                          <a:srgbClr val="00B050"/>
                        </a:solidFill>
                      </a:endParaRPr>
                    </a:p>
                  </a:txBody>
                  <a:tcPr anchor="ctr"/>
                </a:tc>
                <a:extLst>
                  <a:ext uri="{0D108BD9-81ED-4DB2-BD59-A6C34878D82A}">
                    <a16:rowId xmlns:a16="http://schemas.microsoft.com/office/drawing/2014/main" val="10005"/>
                  </a:ext>
                </a:extLst>
              </a:tr>
              <a:tr h="611898">
                <a:tc>
                  <a:txBody>
                    <a:bodyPr/>
                    <a:lstStyle/>
                    <a:p>
                      <a:pPr marL="285750" indent="-285750">
                        <a:buFont typeface="Arial" panose="020B0604020202020204" pitchFamily="34" charset="0"/>
                        <a:buChar char="•"/>
                      </a:pPr>
                      <a:r>
                        <a:rPr lang="en-US" sz="1600" baseline="0"/>
                        <a:t>Administer the Secure Practice Test to students. </a:t>
                      </a:r>
                      <a:endParaRPr lang="en-US" sz="1600" i="0" baseline="0">
                        <a:solidFill>
                          <a:schemeClr val="tx1"/>
                        </a:solidFill>
                      </a:endParaRPr>
                    </a:p>
                  </a:txBody>
                  <a:tcPr anchor="ctr"/>
                </a:tc>
                <a:tc>
                  <a:txBody>
                    <a:bodyPr/>
                    <a:lstStyle/>
                    <a:p>
                      <a:pPr algn="ctr"/>
                      <a:endParaRPr lang="en-US" sz="3200" b="1">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US" sz="2400">
                          <a:sym typeface="Wingdings 2"/>
                        </a:rPr>
                        <a:t></a:t>
                      </a:r>
                      <a:endParaRPr lang="en-US" sz="2400" b="1">
                        <a:solidFill>
                          <a:srgbClr val="00B050"/>
                        </a:solidFill>
                      </a:endParaRPr>
                    </a:p>
                  </a:txBody>
                  <a:tcPr anchor="ctr"/>
                </a:tc>
                <a:extLst>
                  <a:ext uri="{0D108BD9-81ED-4DB2-BD59-A6C34878D82A}">
                    <a16:rowId xmlns:a16="http://schemas.microsoft.com/office/drawing/2014/main" val="10006"/>
                  </a:ext>
                </a:extLst>
              </a:tr>
              <a:tr h="590549">
                <a:tc>
                  <a:txBody>
                    <a:bodyPr/>
                    <a:lstStyle/>
                    <a:p>
                      <a:pPr marL="285750" indent="-285750">
                        <a:buFont typeface="Arial" panose="020B0604020202020204" pitchFamily="34" charset="0"/>
                        <a:buChar char="•"/>
                      </a:pPr>
                      <a:r>
                        <a:rPr lang="en-US" sz="1600" i="0" baseline="0">
                          <a:solidFill>
                            <a:srgbClr val="000000"/>
                          </a:solidFill>
                        </a:rPr>
                        <a:t>Review technology readiness and school testing windows with local technology support</a:t>
                      </a:r>
                    </a:p>
                  </a:txBody>
                  <a:tcPr anchor="ctr"/>
                </a:tc>
                <a:tc>
                  <a:txBody>
                    <a:bodyPr/>
                    <a:lstStyle/>
                    <a:p>
                      <a:pPr algn="ctr"/>
                      <a:endParaRPr lang="en-US" sz="3200" b="1">
                        <a:solidFill>
                          <a:srgbClr val="FF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US" sz="2400">
                          <a:sym typeface="Wingdings 2"/>
                        </a:rPr>
                        <a:t></a:t>
                      </a:r>
                      <a:endParaRPr lang="en-US" sz="2400" b="1" dirty="0">
                        <a:solidFill>
                          <a:srgbClr val="00B050"/>
                        </a:solidFill>
                      </a:endParaRPr>
                    </a:p>
                  </a:txBody>
                  <a:tcPr anchor="ctr"/>
                </a:tc>
                <a:extLst>
                  <a:ext uri="{0D108BD9-81ED-4DB2-BD59-A6C34878D82A}">
                    <a16:rowId xmlns:a16="http://schemas.microsoft.com/office/drawing/2014/main" val="3205152601"/>
                  </a:ext>
                </a:extLst>
              </a:tr>
            </a:tbl>
          </a:graphicData>
        </a:graphic>
      </p:graphicFrame>
    </p:spTree>
    <p:extLst>
      <p:ext uri="{BB962C8B-B14F-4D97-AF65-F5344CB8AC3E}">
        <p14:creationId xmlns:p14="http://schemas.microsoft.com/office/powerpoint/2010/main" val="40785957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00CC"/>
                </a:solidFill>
              </a:rPr>
              <a:t>Training Test Examiners</a:t>
            </a:r>
          </a:p>
        </p:txBody>
      </p:sp>
      <p:sp>
        <p:nvSpPr>
          <p:cNvPr id="3" name="Slide Number Placeholder 2"/>
          <p:cNvSpPr>
            <a:spLocks noGrp="1"/>
          </p:cNvSpPr>
          <p:nvPr>
            <p:ph type="sldNum" sz="quarter" idx="4"/>
          </p:nvPr>
        </p:nvSpPr>
        <p:spPr/>
        <p:txBody>
          <a:bodyPr/>
          <a:lstStyle/>
          <a:p>
            <a:fld id="{B63E4CEF-BB1E-48C7-AE93-F39F6AA99AD7}" type="slidenum">
              <a:rPr lang="en-US" smtClean="0"/>
              <a:pPr/>
              <a:t>101</a:t>
            </a:fld>
            <a:endParaRPr lang="en-US"/>
          </a:p>
        </p:txBody>
      </p:sp>
      <p:sp>
        <p:nvSpPr>
          <p:cNvPr id="5" name="TextBox 4"/>
          <p:cNvSpPr txBox="1"/>
          <p:nvPr/>
        </p:nvSpPr>
        <p:spPr>
          <a:xfrm>
            <a:off x="603983" y="1659579"/>
            <a:ext cx="7180118" cy="3970318"/>
          </a:xfrm>
          <a:prstGeom prst="rect">
            <a:avLst/>
          </a:prstGeom>
          <a:noFill/>
        </p:spPr>
        <p:txBody>
          <a:bodyPr wrap="square" rtlCol="0" anchor="t">
            <a:spAutoFit/>
          </a:bodyPr>
          <a:lstStyle/>
          <a:p>
            <a:pPr marL="285750" indent="-285750">
              <a:buFont typeface="Arial" panose="020B0604020202020204" pitchFamily="34" charset="0"/>
              <a:buChar char="•"/>
            </a:pPr>
            <a:r>
              <a:rPr lang="en-US" sz="2800" dirty="0"/>
              <a:t>Review </a:t>
            </a:r>
            <a:r>
              <a:rPr lang="en-US" sz="2800" i="1" dirty="0"/>
              <a:t>Test</a:t>
            </a:r>
            <a:r>
              <a:rPr lang="en-US" sz="2800" dirty="0"/>
              <a:t> </a:t>
            </a:r>
            <a:r>
              <a:rPr lang="en-US" sz="2800" i="1" dirty="0"/>
              <a:t>Examiner’s Manual</a:t>
            </a:r>
            <a:r>
              <a:rPr lang="en-US" sz="2800" dirty="0"/>
              <a:t> with School Test Coordinators</a:t>
            </a:r>
          </a:p>
          <a:p>
            <a:pPr marL="285750" indent="-285750">
              <a:buFont typeface="Arial" panose="020B0604020202020204" pitchFamily="34" charset="0"/>
              <a:buChar char="•"/>
            </a:pPr>
            <a:r>
              <a:rPr lang="en-US" sz="2800" dirty="0"/>
              <a:t>Share targeted slides in this presentation with School Test Coordinators who should then share them with Examiners and Students as appropriate</a:t>
            </a:r>
          </a:p>
          <a:p>
            <a:pPr marL="285750" indent="-285750">
              <a:buFont typeface="Arial" panose="020B0604020202020204" pitchFamily="34" charset="0"/>
              <a:buChar char="•"/>
            </a:pPr>
            <a:r>
              <a:rPr lang="en-US" sz="2800" dirty="0"/>
              <a:t>Require that School Test Coordinators train Examiners directly from the Examiner’s script in the </a:t>
            </a:r>
            <a:r>
              <a:rPr lang="en-US" sz="2800" i="1" dirty="0"/>
              <a:t>Test Examiner’s Manual</a:t>
            </a:r>
            <a:endParaRPr lang="en-US" sz="2800" dirty="0"/>
          </a:p>
        </p:txBody>
      </p:sp>
    </p:spTree>
    <p:extLst>
      <p:ext uri="{BB962C8B-B14F-4D97-AF65-F5344CB8AC3E}">
        <p14:creationId xmlns:p14="http://schemas.microsoft.com/office/powerpoint/2010/main" val="15983702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6" y="73805"/>
            <a:ext cx="4753152" cy="865310"/>
          </a:xfrm>
        </p:spPr>
        <p:txBody>
          <a:bodyPr>
            <a:normAutofit/>
          </a:bodyPr>
          <a:lstStyle/>
          <a:p>
            <a:r>
              <a:rPr lang="en-US" sz="4000" b="0">
                <a:solidFill>
                  <a:srgbClr val="0000CC"/>
                </a:solidFill>
              </a:rPr>
              <a:t>During Testing</a:t>
            </a:r>
          </a:p>
        </p:txBody>
      </p:sp>
      <p:sp>
        <p:nvSpPr>
          <p:cNvPr id="3" name="Content Placeholder 2"/>
          <p:cNvSpPr>
            <a:spLocks noGrp="1"/>
          </p:cNvSpPr>
          <p:nvPr>
            <p:ph idx="1"/>
          </p:nvPr>
        </p:nvSpPr>
        <p:spPr>
          <a:xfrm>
            <a:off x="52926" y="1490376"/>
            <a:ext cx="8824374" cy="4592923"/>
          </a:xfrm>
        </p:spPr>
        <p:txBody>
          <a:bodyPr vert="horz" lIns="91440" tIns="45720" rIns="91440" bIns="45720" rtlCol="0" anchor="t">
            <a:normAutofit fontScale="70000" lnSpcReduction="20000"/>
          </a:bodyPr>
          <a:lstStyle/>
          <a:p>
            <a:pPr>
              <a:spcAft>
                <a:spcPts val="600"/>
              </a:spcAft>
            </a:pPr>
            <a:r>
              <a:rPr lang="en-US" sz="2400" dirty="0"/>
              <a:t>Examiners should check to see if students are responding in correct spaces.</a:t>
            </a:r>
          </a:p>
          <a:p>
            <a:pPr>
              <a:spcAft>
                <a:spcPts val="600"/>
              </a:spcAft>
            </a:pPr>
            <a:r>
              <a:rPr lang="en-US" sz="2400" dirty="0">
                <a:solidFill>
                  <a:srgbClr val="FF0000"/>
                </a:solidFill>
              </a:rPr>
              <a:t>For ELA, examiners should check to see if students are responding to Section 1, Item 5 in the correct location.</a:t>
            </a:r>
          </a:p>
          <a:p>
            <a:pPr>
              <a:spcAft>
                <a:spcPts val="600"/>
              </a:spcAft>
            </a:pPr>
            <a:r>
              <a:rPr lang="en-US" sz="2400" dirty="0"/>
              <a:t>For paper and pencil administrations, examiners should check to be sure students are in the correct section of the test; not going ahead or going back.</a:t>
            </a:r>
          </a:p>
          <a:p>
            <a:pPr>
              <a:spcAft>
                <a:spcPts val="600"/>
              </a:spcAft>
            </a:pPr>
            <a:r>
              <a:rPr lang="en-US" sz="2400" dirty="0"/>
              <a:t>Examiners should check to be sure students have completed Mathematics Section 1, Parts A and B</a:t>
            </a:r>
            <a:r>
              <a:rPr lang="en-US" dirty="0"/>
              <a:t>. </a:t>
            </a:r>
          </a:p>
          <a:p>
            <a:pPr>
              <a:spcAft>
                <a:spcPts val="600"/>
              </a:spcAft>
            </a:pPr>
            <a:r>
              <a:rPr lang="en-US" sz="2400" dirty="0"/>
              <a:t>For Mathematics, examiners should check to ensure students do not have a calculator in Section 1 Part A and should distribute Calculators (if necessary) starting in </a:t>
            </a:r>
            <a:br>
              <a:rPr lang="en-US" sz="2400" dirty="0"/>
            </a:br>
            <a:r>
              <a:rPr lang="en-US" sz="2400" dirty="0"/>
              <a:t>Section 1 Part B. </a:t>
            </a:r>
          </a:p>
          <a:p>
            <a:pPr>
              <a:spcAft>
                <a:spcPts val="600"/>
              </a:spcAft>
            </a:pPr>
            <a:r>
              <a:rPr lang="en-US" sz="2400" dirty="0">
                <a:solidFill>
                  <a:srgbClr val="FF0000"/>
                </a:solidFill>
              </a:rPr>
              <a:t>Examiners should check to see if online students click Review, End Test and Submit after each section. </a:t>
            </a:r>
          </a:p>
          <a:p>
            <a:pPr>
              <a:spcAft>
                <a:spcPts val="600"/>
              </a:spcAft>
            </a:pPr>
            <a:r>
              <a:rPr lang="en-US" sz="2400" dirty="0">
                <a:solidFill>
                  <a:srgbClr val="FF0000"/>
                </a:solidFill>
              </a:rPr>
              <a:t>School and system test coordinators should monitor “In Progress” sessions to ensure that all students end test sessions correctly. </a:t>
            </a:r>
          </a:p>
          <a:p>
            <a:pPr marL="236538" lvl="2" indent="0">
              <a:spcAft>
                <a:spcPts val="600"/>
              </a:spcAft>
              <a:buNone/>
            </a:pPr>
            <a:r>
              <a:rPr lang="en-US" sz="2300" b="1" dirty="0">
                <a:solidFill>
                  <a:srgbClr val="FF0000"/>
                </a:solidFill>
              </a:rPr>
              <a:t>Note:</a:t>
            </a:r>
            <a:r>
              <a:rPr lang="en-US" sz="2300" dirty="0">
                <a:solidFill>
                  <a:srgbClr val="FF0000"/>
                </a:solidFill>
              </a:rPr>
              <a:t> During the state window; responses for students “In Progress” will not export. At the close of the state window, student responses unless invalidated by DOE will be exported and scored “as is.”</a:t>
            </a:r>
          </a:p>
        </p:txBody>
      </p:sp>
      <p:sp>
        <p:nvSpPr>
          <p:cNvPr id="5" name="Slide Number Placeholder 4"/>
          <p:cNvSpPr>
            <a:spLocks noGrp="1"/>
          </p:cNvSpPr>
          <p:nvPr>
            <p:ph type="sldNum" sz="quarter" idx="4"/>
          </p:nvPr>
        </p:nvSpPr>
        <p:spPr/>
        <p:txBody>
          <a:bodyPr/>
          <a:lstStyle/>
          <a:p>
            <a:fld id="{B63E4CEF-BB1E-48C7-AE93-F39F6AA99AD7}" type="slidenum">
              <a:rPr lang="en-US" smtClean="0"/>
              <a:pPr/>
              <a:t>102</a:t>
            </a:fld>
            <a:endParaRPr lang="en-US"/>
          </a:p>
        </p:txBody>
      </p:sp>
    </p:spTree>
    <p:extLst>
      <p:ext uri="{BB962C8B-B14F-4D97-AF65-F5344CB8AC3E}">
        <p14:creationId xmlns:p14="http://schemas.microsoft.com/office/powerpoint/2010/main" val="229882414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42" y="19156"/>
            <a:ext cx="6316630" cy="1214421"/>
          </a:xfrm>
        </p:spPr>
        <p:txBody>
          <a:bodyPr/>
          <a:lstStyle/>
          <a:p>
            <a:r>
              <a:rPr lang="en-US" sz="4000" b="0">
                <a:solidFill>
                  <a:srgbClr val="0000CC"/>
                </a:solidFill>
              </a:rPr>
              <a:t>After Testing</a:t>
            </a:r>
            <a:br>
              <a:rPr lang="en-US" sz="4000" b="0">
                <a:solidFill>
                  <a:srgbClr val="0000CC"/>
                </a:solidFill>
              </a:rPr>
            </a:br>
            <a:r>
              <a:rPr lang="en-US" sz="2800" b="0">
                <a:solidFill>
                  <a:srgbClr val="0000CC"/>
                </a:solidFill>
              </a:rPr>
              <a:t>School Test Coordinator</a:t>
            </a:r>
          </a:p>
        </p:txBody>
      </p:sp>
      <p:sp>
        <p:nvSpPr>
          <p:cNvPr id="3" name="Content Placeholder 2"/>
          <p:cNvSpPr>
            <a:spLocks noGrp="1"/>
          </p:cNvSpPr>
          <p:nvPr>
            <p:ph idx="1"/>
          </p:nvPr>
        </p:nvSpPr>
        <p:spPr>
          <a:xfrm>
            <a:off x="237995" y="1546923"/>
            <a:ext cx="8277355" cy="4496081"/>
          </a:xfrm>
        </p:spPr>
        <p:txBody>
          <a:bodyPr vert="horz" lIns="91440" tIns="45720" rIns="91440" bIns="45720" rtlCol="0" anchor="t">
            <a:normAutofit fontScale="92500"/>
          </a:bodyPr>
          <a:lstStyle/>
          <a:p>
            <a:pPr marL="342900" lvl="0" indent="-342900" fontAlgn="base">
              <a:lnSpc>
                <a:spcPct val="80000"/>
              </a:lnSpc>
              <a:spcBef>
                <a:spcPts val="600"/>
              </a:spcBef>
              <a:spcAft>
                <a:spcPts val="200"/>
              </a:spcAft>
              <a:buFont typeface="Arial" charset="0"/>
              <a:buChar char="•"/>
            </a:pPr>
            <a:r>
              <a:rPr lang="en-US" sz="2400" dirty="0">
                <a:solidFill>
                  <a:prstClr val="black"/>
                </a:solidFill>
              </a:rPr>
              <a:t>Verify that Test Examiners have returned </a:t>
            </a:r>
            <a:r>
              <a:rPr lang="en-US" sz="2400" u="sng" dirty="0">
                <a:solidFill>
                  <a:prstClr val="black"/>
                </a:solidFill>
              </a:rPr>
              <a:t>all</a:t>
            </a:r>
            <a:r>
              <a:rPr lang="en-US" sz="2400" dirty="0">
                <a:solidFill>
                  <a:prstClr val="black"/>
                </a:solidFill>
              </a:rPr>
              <a:t> materials. </a:t>
            </a:r>
          </a:p>
          <a:p>
            <a:pPr marL="742950" lvl="1" indent="-285750" fontAlgn="base">
              <a:lnSpc>
                <a:spcPct val="80000"/>
              </a:lnSpc>
              <a:spcBef>
                <a:spcPts val="600"/>
              </a:spcBef>
              <a:spcAft>
                <a:spcPts val="200"/>
              </a:spcAft>
              <a:buFont typeface="Arial" charset="0"/>
              <a:buChar char="–"/>
            </a:pPr>
            <a:r>
              <a:rPr lang="en-US" sz="2300" dirty="0">
                <a:solidFill>
                  <a:prstClr val="black"/>
                </a:solidFill>
              </a:rPr>
              <a:t>The System Test Coordinator must order make-up test materials administered outside of the system’s scheduled window.</a:t>
            </a:r>
          </a:p>
          <a:p>
            <a:pPr marL="342900" lvl="0" indent="-342900" fontAlgn="base">
              <a:lnSpc>
                <a:spcPct val="80000"/>
              </a:lnSpc>
              <a:spcBef>
                <a:spcPts val="600"/>
              </a:spcBef>
              <a:spcAft>
                <a:spcPts val="200"/>
              </a:spcAft>
              <a:buFont typeface="Arial" charset="0"/>
              <a:buChar char="•"/>
            </a:pPr>
            <a:r>
              <a:rPr lang="en-US" sz="2400" dirty="0">
                <a:solidFill>
                  <a:prstClr val="black"/>
                </a:solidFill>
              </a:rPr>
              <a:t>Inventory scorable and non-scorable materials separately.</a:t>
            </a:r>
          </a:p>
          <a:p>
            <a:pPr marL="342900" lvl="0" indent="-342900" fontAlgn="base">
              <a:lnSpc>
                <a:spcPct val="80000"/>
              </a:lnSpc>
              <a:spcBef>
                <a:spcPts val="600"/>
              </a:spcBef>
              <a:spcAft>
                <a:spcPts val="200"/>
              </a:spcAft>
              <a:buFont typeface="Arial" charset="0"/>
              <a:buChar char="•"/>
            </a:pPr>
            <a:r>
              <a:rPr lang="en-US" sz="2400" dirty="0">
                <a:solidFill>
                  <a:prstClr val="black"/>
                </a:solidFill>
              </a:rPr>
              <a:t>Complete the School Security Checklist and place in the first box of scorable materials. </a:t>
            </a:r>
          </a:p>
          <a:p>
            <a:pPr marL="342900" lvl="0" indent="-342900" fontAlgn="base">
              <a:lnSpc>
                <a:spcPct val="80000"/>
              </a:lnSpc>
              <a:spcBef>
                <a:spcPts val="600"/>
              </a:spcBef>
              <a:spcAft>
                <a:spcPts val="200"/>
              </a:spcAft>
              <a:buFont typeface="Arial" charset="0"/>
              <a:buChar char="•"/>
            </a:pPr>
            <a:r>
              <a:rPr lang="en-US" sz="2400" u="sng" dirty="0">
                <a:solidFill>
                  <a:prstClr val="black"/>
                </a:solidFill>
              </a:rPr>
              <a:t>System Test Coordinators must make copies of any pages that indicate missing or non-returned materials and place these copies in the security checklist envelope for each school; System Coordinators will retain all original school security checklists.</a:t>
            </a:r>
            <a:endParaRPr lang="en-US" sz="2400" dirty="0">
              <a:solidFill>
                <a:prstClr val="black"/>
              </a:solidFill>
            </a:endParaRPr>
          </a:p>
          <a:p>
            <a:pPr marL="342900" indent="-342900" fontAlgn="base">
              <a:lnSpc>
                <a:spcPct val="80000"/>
              </a:lnSpc>
              <a:spcBef>
                <a:spcPts val="600"/>
              </a:spcBef>
              <a:spcAft>
                <a:spcPts val="200"/>
              </a:spcAft>
              <a:buFont typeface="Arial" charset="0"/>
              <a:buChar char="•"/>
            </a:pPr>
            <a:r>
              <a:rPr lang="en-US" sz="2400" dirty="0">
                <a:solidFill>
                  <a:prstClr val="black"/>
                </a:solidFill>
              </a:rPr>
              <a:t>Verify that a</a:t>
            </a:r>
            <a:r>
              <a:rPr lang="en-US" sz="2400" i="1" dirty="0">
                <a:solidFill>
                  <a:prstClr val="black"/>
                </a:solidFill>
              </a:rPr>
              <a:t> Do Not Score label </a:t>
            </a:r>
            <a:r>
              <a:rPr lang="en-US" sz="2400" dirty="0">
                <a:solidFill>
                  <a:prstClr val="black"/>
                </a:solidFill>
              </a:rPr>
              <a:t>is placed on any USED </a:t>
            </a:r>
            <a:r>
              <a:rPr lang="en-US" sz="2400" i="1" dirty="0">
                <a:solidFill>
                  <a:prstClr val="black"/>
                </a:solidFill>
              </a:rPr>
              <a:t>Student Answer Document</a:t>
            </a:r>
            <a:r>
              <a:rPr lang="en-US" sz="2400" dirty="0">
                <a:solidFill>
                  <a:prstClr val="black"/>
                </a:solidFill>
              </a:rPr>
              <a:t> that </a:t>
            </a:r>
            <a:r>
              <a:rPr lang="en-US" sz="2400" dirty="0"/>
              <a:t>that were labeled with Pre-ID or District/School labels but should </a:t>
            </a:r>
            <a:r>
              <a:rPr lang="en-US" sz="2400" u="sng" dirty="0"/>
              <a:t>not</a:t>
            </a:r>
            <a:r>
              <a:rPr lang="en-US" sz="2400" dirty="0"/>
              <a:t> be scored</a:t>
            </a:r>
            <a:r>
              <a:rPr lang="en-US" sz="2400" dirty="0">
                <a:solidFill>
                  <a:prstClr val="black"/>
                </a:solidFill>
              </a:rPr>
              <a:t>; return voided/Do Not Score documents with non-scorables.</a:t>
            </a:r>
          </a:p>
        </p:txBody>
      </p:sp>
      <p:sp>
        <p:nvSpPr>
          <p:cNvPr id="4" name="Date Placeholder 3"/>
          <p:cNvSpPr>
            <a:spLocks noGrp="1"/>
          </p:cNvSpPr>
          <p:nvPr>
            <p:ph type="dt" sz="half" idx="2"/>
          </p:nvPr>
        </p:nvSpPr>
        <p:spPr/>
        <p:txBody>
          <a:bodyPr/>
          <a:lstStyle/>
          <a:p>
            <a:fld id="{4DAE6870-AD18-448A-9B2A-0EFE6DC7B06B}" type="datetime1">
              <a:rPr lang="en-US" smtClean="0"/>
              <a:t>2/28/2017</a:t>
            </a:fld>
            <a:endParaRPr lang="en-US"/>
          </a:p>
        </p:txBody>
      </p:sp>
      <p:sp>
        <p:nvSpPr>
          <p:cNvPr id="5" name="Slide Number Placeholder 4"/>
          <p:cNvSpPr>
            <a:spLocks noGrp="1"/>
          </p:cNvSpPr>
          <p:nvPr>
            <p:ph type="sldNum" sz="quarter" idx="4"/>
          </p:nvPr>
        </p:nvSpPr>
        <p:spPr/>
        <p:txBody>
          <a:bodyPr/>
          <a:lstStyle/>
          <a:p>
            <a:fld id="{B63E4CEF-BB1E-48C7-AE93-F39F6AA99AD7}" type="slidenum">
              <a:rPr lang="en-US" smtClean="0"/>
              <a:pPr/>
              <a:t>103</a:t>
            </a:fld>
            <a:endParaRPr lang="en-US"/>
          </a:p>
        </p:txBody>
      </p:sp>
    </p:spTree>
    <p:extLst>
      <p:ext uri="{BB962C8B-B14F-4D97-AF65-F5344CB8AC3E}">
        <p14:creationId xmlns:p14="http://schemas.microsoft.com/office/powerpoint/2010/main" val="420449955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30" y="34504"/>
            <a:ext cx="6316630" cy="1233577"/>
          </a:xfrm>
        </p:spPr>
        <p:txBody>
          <a:bodyPr>
            <a:normAutofit/>
          </a:bodyPr>
          <a:lstStyle/>
          <a:p>
            <a:r>
              <a:rPr lang="en-US" sz="4000" b="0">
                <a:solidFill>
                  <a:srgbClr val="0000CC"/>
                </a:solidFill>
              </a:rPr>
              <a:t>After Testing</a:t>
            </a:r>
            <a:br>
              <a:rPr lang="en-US" sz="4000" b="0">
                <a:solidFill>
                  <a:srgbClr val="0000CC"/>
                </a:solidFill>
              </a:rPr>
            </a:br>
            <a:r>
              <a:rPr lang="en-US" sz="2800" b="0">
                <a:solidFill>
                  <a:srgbClr val="0000CC"/>
                </a:solidFill>
              </a:rPr>
              <a:t>School Test Coordinator</a:t>
            </a:r>
          </a:p>
        </p:txBody>
      </p:sp>
      <p:sp>
        <p:nvSpPr>
          <p:cNvPr id="3" name="Content Placeholder 2"/>
          <p:cNvSpPr>
            <a:spLocks noGrp="1"/>
          </p:cNvSpPr>
          <p:nvPr>
            <p:ph idx="1"/>
          </p:nvPr>
        </p:nvSpPr>
        <p:spPr>
          <a:xfrm>
            <a:off x="319459" y="1943099"/>
            <a:ext cx="8284791" cy="3225801"/>
          </a:xfrm>
        </p:spPr>
        <p:txBody>
          <a:bodyPr vert="horz" lIns="91440" tIns="45720" rIns="91440" bIns="45720" rtlCol="0" anchor="t">
            <a:normAutofit/>
          </a:bodyPr>
          <a:lstStyle/>
          <a:p>
            <a:pPr marL="342900" lvl="0" indent="-342900" fontAlgn="base">
              <a:lnSpc>
                <a:spcPct val="80000"/>
              </a:lnSpc>
              <a:spcBef>
                <a:spcPct val="0"/>
              </a:spcBef>
              <a:spcAft>
                <a:spcPts val="1200"/>
              </a:spcAft>
              <a:buFont typeface="Arial" charset="0"/>
              <a:buChar char="•"/>
            </a:pPr>
            <a:r>
              <a:rPr lang="en-US" sz="2400" dirty="0">
                <a:solidFill>
                  <a:prstClr val="black"/>
                </a:solidFill>
              </a:rPr>
              <a:t>Record any biohazard materials on the School Security Checklist.</a:t>
            </a:r>
          </a:p>
          <a:p>
            <a:pPr marL="342900" indent="-342900" fontAlgn="base">
              <a:lnSpc>
                <a:spcPct val="80000"/>
              </a:lnSpc>
              <a:spcBef>
                <a:spcPct val="0"/>
              </a:spcBef>
              <a:spcAft>
                <a:spcPts val="1200"/>
              </a:spcAft>
              <a:buFont typeface="Arial" charset="0"/>
              <a:buChar char="•"/>
            </a:pPr>
            <a:r>
              <a:rPr lang="en-US" sz="2400" dirty="0">
                <a:solidFill>
                  <a:prstClr val="black"/>
                </a:solidFill>
              </a:rPr>
              <a:t>Account for ALL Student Answer Documents and Student Test Booklets</a:t>
            </a:r>
          </a:p>
          <a:p>
            <a:pPr marL="342900" lvl="0" indent="-342900" fontAlgn="base">
              <a:lnSpc>
                <a:spcPct val="80000"/>
              </a:lnSpc>
              <a:spcBef>
                <a:spcPct val="0"/>
              </a:spcBef>
              <a:spcAft>
                <a:spcPts val="1200"/>
              </a:spcAft>
              <a:buFont typeface="Arial" charset="0"/>
              <a:buChar char="•"/>
            </a:pPr>
            <a:r>
              <a:rPr lang="en-US" sz="2400" dirty="0">
                <a:solidFill>
                  <a:prstClr val="black"/>
                </a:solidFill>
              </a:rPr>
              <a:t>Arrange all scorable documents with the student name face-up.</a:t>
            </a:r>
          </a:p>
          <a:p>
            <a:pPr marL="342900" lvl="0" indent="-342900" fontAlgn="base">
              <a:lnSpc>
                <a:spcPct val="80000"/>
              </a:lnSpc>
              <a:spcBef>
                <a:spcPct val="0"/>
              </a:spcBef>
              <a:spcAft>
                <a:spcPts val="1200"/>
              </a:spcAft>
              <a:buFont typeface="Arial" charset="0"/>
              <a:buChar char="•"/>
            </a:pPr>
            <a:r>
              <a:rPr lang="en-US" sz="2400" dirty="0">
                <a:solidFill>
                  <a:prstClr val="black"/>
                </a:solidFill>
              </a:rPr>
              <a:t>Follow instructions for packing materials for return on the following slides and in the Test Coordinator’s Manual</a:t>
            </a:r>
          </a:p>
          <a:p>
            <a:pPr marL="0" lvl="0" indent="0" fontAlgn="base">
              <a:lnSpc>
                <a:spcPct val="80000"/>
              </a:lnSpc>
              <a:spcBef>
                <a:spcPct val="0"/>
              </a:spcBef>
              <a:spcAft>
                <a:spcPts val="1200"/>
              </a:spcAft>
              <a:buNone/>
            </a:pPr>
            <a:endParaRPr lang="en-US" sz="2400" dirty="0">
              <a:solidFill>
                <a:prstClr val="black"/>
              </a:solidFill>
            </a:endParaRPr>
          </a:p>
        </p:txBody>
      </p:sp>
      <p:sp>
        <p:nvSpPr>
          <p:cNvPr id="5" name="Slide Number Placeholder 4"/>
          <p:cNvSpPr>
            <a:spLocks noGrp="1"/>
          </p:cNvSpPr>
          <p:nvPr>
            <p:ph type="sldNum" sz="quarter" idx="4"/>
          </p:nvPr>
        </p:nvSpPr>
        <p:spPr/>
        <p:txBody>
          <a:bodyPr/>
          <a:lstStyle/>
          <a:p>
            <a:fld id="{B63E4CEF-BB1E-48C7-AE93-F39F6AA99AD7}" type="slidenum">
              <a:rPr lang="en-US" smtClean="0"/>
              <a:pPr/>
              <a:t>104</a:t>
            </a:fld>
            <a:endParaRPr lang="en-US"/>
          </a:p>
        </p:txBody>
      </p:sp>
    </p:spTree>
    <p:extLst>
      <p:ext uri="{BB962C8B-B14F-4D97-AF65-F5344CB8AC3E}">
        <p14:creationId xmlns:p14="http://schemas.microsoft.com/office/powerpoint/2010/main" val="36178972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29" y="34504"/>
            <a:ext cx="6578519" cy="1450441"/>
          </a:xfrm>
        </p:spPr>
        <p:txBody>
          <a:bodyPr>
            <a:normAutofit/>
          </a:bodyPr>
          <a:lstStyle/>
          <a:p>
            <a:r>
              <a:rPr lang="en-US" sz="4000" b="0">
                <a:solidFill>
                  <a:srgbClr val="0000CC"/>
                </a:solidFill>
              </a:rPr>
              <a:t>After Testing</a:t>
            </a:r>
            <a:br>
              <a:rPr lang="en-US" sz="4000" b="0">
                <a:solidFill>
                  <a:srgbClr val="0000CC"/>
                </a:solidFill>
              </a:rPr>
            </a:br>
            <a:r>
              <a:rPr lang="en-US" sz="2800" b="0">
                <a:solidFill>
                  <a:srgbClr val="0000CC"/>
                </a:solidFill>
              </a:rPr>
              <a:t>School Test Coordinator</a:t>
            </a:r>
            <a:br>
              <a:rPr lang="en-US" sz="2800" b="0">
                <a:solidFill>
                  <a:srgbClr val="0000CC"/>
                </a:solidFill>
              </a:rPr>
            </a:br>
            <a:r>
              <a:rPr lang="en-US" sz="2800" b="0">
                <a:solidFill>
                  <a:srgbClr val="0000CC"/>
                </a:solidFill>
              </a:rPr>
              <a:t>Online</a:t>
            </a:r>
          </a:p>
        </p:txBody>
      </p:sp>
      <p:sp>
        <p:nvSpPr>
          <p:cNvPr id="3" name="Content Placeholder 2"/>
          <p:cNvSpPr>
            <a:spLocks noGrp="1"/>
          </p:cNvSpPr>
          <p:nvPr>
            <p:ph idx="1"/>
          </p:nvPr>
        </p:nvSpPr>
        <p:spPr>
          <a:xfrm>
            <a:off x="616945" y="1696597"/>
            <a:ext cx="7898405" cy="4516313"/>
          </a:xfrm>
        </p:spPr>
        <p:txBody>
          <a:bodyPr vert="horz" lIns="91440" tIns="45720" rIns="91440" bIns="45720" rtlCol="0" anchor="t">
            <a:normAutofit fontScale="92500"/>
          </a:bodyPr>
          <a:lstStyle/>
          <a:p>
            <a:pPr marL="342900" indent="-342900" fontAlgn="base">
              <a:lnSpc>
                <a:spcPct val="80000"/>
              </a:lnSpc>
              <a:spcBef>
                <a:spcPct val="0"/>
              </a:spcBef>
              <a:spcAft>
                <a:spcPts val="1200"/>
              </a:spcAft>
              <a:buFont typeface="Arial" charset="0"/>
              <a:buChar char="•"/>
            </a:pPr>
            <a:r>
              <a:rPr lang="en-US" dirty="0"/>
              <a:t>Check daily for students who are In Progress or Locked. Follow procedures for students who did not end a section correctly.</a:t>
            </a:r>
          </a:p>
          <a:p>
            <a:pPr marL="800100" lvl="1" indent="-342900" fontAlgn="base">
              <a:lnSpc>
                <a:spcPct val="80000"/>
              </a:lnSpc>
              <a:spcBef>
                <a:spcPct val="0"/>
              </a:spcBef>
              <a:spcAft>
                <a:spcPts val="1200"/>
              </a:spcAft>
              <a:buFont typeface="Arial" charset="0"/>
              <a:buChar char="•"/>
            </a:pPr>
            <a:r>
              <a:rPr lang="en-US" dirty="0"/>
              <a:t>See Sessions In Progress QuickStart Guide on eDIRECT</a:t>
            </a:r>
          </a:p>
          <a:p>
            <a:pPr marL="342900" indent="-342900" fontAlgn="base">
              <a:lnSpc>
                <a:spcPct val="80000"/>
              </a:lnSpc>
              <a:spcBef>
                <a:spcPct val="0"/>
              </a:spcBef>
              <a:spcAft>
                <a:spcPts val="1200"/>
              </a:spcAft>
              <a:buFont typeface="Arial" charset="0"/>
              <a:buChar char="•"/>
            </a:pPr>
            <a:r>
              <a:rPr lang="en-US" dirty="0">
                <a:latin typeface="Calibri" charset="0"/>
              </a:rPr>
              <a:t>Confirm with technology coordinator that all responses have been cleared from each TSM used during testing. </a:t>
            </a:r>
          </a:p>
          <a:p>
            <a:pPr marL="342900" indent="-342900" fontAlgn="base">
              <a:lnSpc>
                <a:spcPct val="80000"/>
              </a:lnSpc>
              <a:spcBef>
                <a:spcPct val="0"/>
              </a:spcBef>
              <a:spcAft>
                <a:spcPts val="1200"/>
              </a:spcAft>
              <a:buFont typeface="Arial" charset="0"/>
              <a:buChar char="•"/>
            </a:pPr>
            <a:endParaRPr lang="en-US" dirty="0">
              <a:latin typeface="Calibri" charset="0"/>
            </a:endParaRPr>
          </a:p>
          <a:p>
            <a:pPr marL="0" indent="0" fontAlgn="base">
              <a:lnSpc>
                <a:spcPct val="80000"/>
              </a:lnSpc>
              <a:spcBef>
                <a:spcPct val="0"/>
              </a:spcBef>
              <a:spcAft>
                <a:spcPts val="1200"/>
              </a:spcAft>
              <a:buNone/>
            </a:pPr>
            <a:r>
              <a:rPr lang="en-US" b="1" dirty="0">
                <a:solidFill>
                  <a:srgbClr val="FF0000"/>
                </a:solidFill>
                <a:latin typeface="Calibri" charset="0"/>
              </a:rPr>
              <a:t>Note:</a:t>
            </a:r>
            <a:r>
              <a:rPr lang="en-US" dirty="0">
                <a:solidFill>
                  <a:srgbClr val="FF0000"/>
                </a:solidFill>
                <a:latin typeface="Calibri" charset="0"/>
              </a:rPr>
              <a:t> During the state window; responses for students “In Progress” will not export. At the close of the state window, student responses unless invalidated by DOE will be exported and scored “as is.”</a:t>
            </a:r>
          </a:p>
        </p:txBody>
      </p:sp>
      <p:sp>
        <p:nvSpPr>
          <p:cNvPr id="5" name="Slide Number Placeholder 4"/>
          <p:cNvSpPr>
            <a:spLocks noGrp="1"/>
          </p:cNvSpPr>
          <p:nvPr>
            <p:ph type="sldNum" sz="quarter" idx="4"/>
          </p:nvPr>
        </p:nvSpPr>
        <p:spPr/>
        <p:txBody>
          <a:bodyPr/>
          <a:lstStyle/>
          <a:p>
            <a:fld id="{B63E4CEF-BB1E-48C7-AE93-F39F6AA99AD7}" type="slidenum">
              <a:rPr lang="en-US" smtClean="0"/>
              <a:pPr/>
              <a:t>105</a:t>
            </a:fld>
            <a:endParaRPr lang="en-US"/>
          </a:p>
        </p:txBody>
      </p:sp>
    </p:spTree>
    <p:extLst>
      <p:ext uri="{BB962C8B-B14F-4D97-AF65-F5344CB8AC3E}">
        <p14:creationId xmlns:p14="http://schemas.microsoft.com/office/powerpoint/2010/main" val="15626263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61" y="94896"/>
            <a:ext cx="6316630" cy="1135436"/>
          </a:xfrm>
        </p:spPr>
        <p:txBody>
          <a:bodyPr>
            <a:normAutofit fontScale="90000"/>
          </a:bodyPr>
          <a:lstStyle/>
          <a:p>
            <a:r>
              <a:rPr lang="en-US" sz="4000" dirty="0">
                <a:solidFill>
                  <a:srgbClr val="0000CC"/>
                </a:solidFill>
              </a:rPr>
              <a:t>After Testing </a:t>
            </a:r>
            <a:r>
              <a:rPr lang="en-US" sz="2800" dirty="0">
                <a:solidFill>
                  <a:srgbClr val="0000CC"/>
                </a:solidFill>
              </a:rPr>
              <a:t>– Paper and Pencil</a:t>
            </a:r>
            <a:br>
              <a:rPr lang="en-US" sz="3600" b="0" dirty="0">
                <a:solidFill>
                  <a:srgbClr val="0000CC"/>
                </a:solidFill>
                <a:latin typeface="Calibri"/>
              </a:rPr>
            </a:br>
            <a:r>
              <a:rPr lang="en-US" sz="2400" b="0" dirty="0">
                <a:solidFill>
                  <a:srgbClr val="0000CC"/>
                </a:solidFill>
              </a:rPr>
              <a:t>Packing Scorable Materials</a:t>
            </a:r>
            <a:endParaRPr lang="en-US" sz="2400" b="0">
              <a:solidFill>
                <a:srgbClr val="0000CC"/>
              </a:solidFill>
            </a:endParaRPr>
          </a:p>
        </p:txBody>
      </p:sp>
      <p:sp>
        <p:nvSpPr>
          <p:cNvPr id="5" name="Slide Number Placeholder 4"/>
          <p:cNvSpPr>
            <a:spLocks noGrp="1"/>
          </p:cNvSpPr>
          <p:nvPr>
            <p:ph type="sldNum" sz="quarter" idx="4"/>
          </p:nvPr>
        </p:nvSpPr>
        <p:spPr/>
        <p:txBody>
          <a:bodyPr/>
          <a:lstStyle/>
          <a:p>
            <a:fld id="{B63E4CEF-BB1E-48C7-AE93-F39F6AA99AD7}" type="slidenum">
              <a:rPr lang="en-US" smtClean="0"/>
              <a:pPr/>
              <a:t>106</a:t>
            </a:fld>
            <a:endParaRPr lang="en-US"/>
          </a:p>
        </p:txBody>
      </p:sp>
      <p:sp>
        <p:nvSpPr>
          <p:cNvPr id="9" name="Content Placeholder 2"/>
          <p:cNvSpPr txBox="1">
            <a:spLocks/>
          </p:cNvSpPr>
          <p:nvPr/>
        </p:nvSpPr>
        <p:spPr>
          <a:xfrm>
            <a:off x="649064" y="1719502"/>
            <a:ext cx="3483963" cy="4420899"/>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lnSpc>
                <a:spcPct val="120000"/>
              </a:lnSpc>
              <a:spcBef>
                <a:spcPct val="0"/>
              </a:spcBef>
              <a:spcAft>
                <a:spcPts val="1200"/>
              </a:spcAft>
              <a:buFont typeface="Arial" charset="0"/>
              <a:buChar char="•"/>
            </a:pPr>
            <a:r>
              <a:rPr lang="en-US" sz="2400" dirty="0">
                <a:solidFill>
                  <a:prstClr val="black"/>
                </a:solidFill>
              </a:rPr>
              <a:t>Ensure that all scorable Student Answer Documents have a Pre-ID label applied, or a District/School label applied along with the appropriate demographic information coded.</a:t>
            </a:r>
          </a:p>
          <a:p>
            <a:pPr marL="342900" indent="-342900" fontAlgn="base">
              <a:lnSpc>
                <a:spcPct val="120000"/>
              </a:lnSpc>
              <a:spcBef>
                <a:spcPct val="0"/>
              </a:spcBef>
              <a:spcAft>
                <a:spcPts val="1200"/>
              </a:spcAft>
              <a:buFont typeface="Arial" charset="0"/>
              <a:buChar char="•"/>
            </a:pPr>
            <a:r>
              <a:rPr lang="en-US" sz="2400" dirty="0">
                <a:solidFill>
                  <a:prstClr val="black"/>
                </a:solidFill>
              </a:rPr>
              <a:t>Place all scorable Student Answer Documents in plastic return bags provided by DRC, seal the bags tightly, and place them in the scorable return boxes.</a:t>
            </a:r>
          </a:p>
          <a:p>
            <a:pPr marL="342900" indent="-342900" fontAlgn="base">
              <a:lnSpc>
                <a:spcPct val="120000"/>
              </a:lnSpc>
              <a:spcBef>
                <a:spcPct val="0"/>
              </a:spcBef>
              <a:spcAft>
                <a:spcPts val="1200"/>
              </a:spcAft>
              <a:buFont typeface="Arial" charset="0"/>
              <a:buChar char="•"/>
            </a:pPr>
            <a:r>
              <a:rPr lang="en-US" sz="2400" dirty="0">
                <a:solidFill>
                  <a:prstClr val="black"/>
                </a:solidFill>
              </a:rPr>
              <a:t>Fill any empty space in boxes with crumpled paper or bubble wrap to ensure test material does not shift during transit. Make sure to fill voids to the top of the box.</a:t>
            </a:r>
          </a:p>
        </p:txBody>
      </p:sp>
      <p:sp>
        <p:nvSpPr>
          <p:cNvPr id="10" name="Slide Number Placeholder 4"/>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106</a:t>
            </a:fld>
            <a:endParaRPr lang="en-US"/>
          </a:p>
        </p:txBody>
      </p:sp>
      <p:pic>
        <p:nvPicPr>
          <p:cNvPr id="11" name="Picture 10"/>
          <p:cNvPicPr>
            <a:picLocks noChangeAspect="1"/>
          </p:cNvPicPr>
          <p:nvPr/>
        </p:nvPicPr>
        <p:blipFill>
          <a:blip r:embed="rId3"/>
          <a:stretch>
            <a:fillRect/>
          </a:stretch>
        </p:blipFill>
        <p:spPr>
          <a:xfrm>
            <a:off x="4133027" y="1763095"/>
            <a:ext cx="4806857" cy="4333715"/>
          </a:xfrm>
          <a:prstGeom prst="rect">
            <a:avLst/>
          </a:prstGeom>
        </p:spPr>
      </p:pic>
    </p:spTree>
    <p:extLst>
      <p:ext uri="{BB962C8B-B14F-4D97-AF65-F5344CB8AC3E}">
        <p14:creationId xmlns:p14="http://schemas.microsoft.com/office/powerpoint/2010/main" val="390824051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10" y="0"/>
            <a:ext cx="6316630" cy="1325563"/>
          </a:xfrm>
        </p:spPr>
        <p:txBody>
          <a:bodyPr>
            <a:normAutofit/>
          </a:bodyPr>
          <a:lstStyle/>
          <a:p>
            <a:r>
              <a:rPr lang="en-US" sz="4000" b="0">
                <a:solidFill>
                  <a:srgbClr val="0000CC"/>
                </a:solidFill>
              </a:rPr>
              <a:t>After Testing</a:t>
            </a:r>
            <a:br>
              <a:rPr lang="en-US" b="0">
                <a:solidFill>
                  <a:srgbClr val="0000CC"/>
                </a:solidFill>
              </a:rPr>
            </a:br>
            <a:r>
              <a:rPr lang="en-US" sz="2800" b="0">
                <a:solidFill>
                  <a:srgbClr val="0000CC"/>
                </a:solidFill>
              </a:rPr>
              <a:t>School Test Coordinator</a:t>
            </a:r>
            <a:endParaRPr lang="en-US" sz="2800" b="0"/>
          </a:p>
        </p:txBody>
      </p:sp>
      <p:sp>
        <p:nvSpPr>
          <p:cNvPr id="3" name="Content Placeholder 2"/>
          <p:cNvSpPr>
            <a:spLocks noGrp="1"/>
          </p:cNvSpPr>
          <p:nvPr>
            <p:ph idx="1"/>
          </p:nvPr>
        </p:nvSpPr>
        <p:spPr>
          <a:xfrm>
            <a:off x="242046" y="1686112"/>
            <a:ext cx="8273304" cy="3000188"/>
          </a:xfrm>
        </p:spPr>
        <p:txBody>
          <a:bodyPr vert="horz" lIns="91440" tIns="45720" rIns="91440" bIns="45720" rtlCol="0" anchor="t">
            <a:normAutofit/>
          </a:bodyPr>
          <a:lstStyle/>
          <a:p>
            <a:pPr marL="342900" lvl="0" indent="-342900" fontAlgn="base">
              <a:spcBef>
                <a:spcPct val="0"/>
              </a:spcBef>
              <a:spcAft>
                <a:spcPts val="300"/>
              </a:spcAft>
              <a:buFont typeface="Arial" charset="0"/>
              <a:buChar char="•"/>
            </a:pPr>
            <a:r>
              <a:rPr lang="en-US" sz="2400" dirty="0">
                <a:solidFill>
                  <a:prstClr val="black"/>
                </a:solidFill>
              </a:rPr>
              <a:t>Use original shipping boxes for return shipment; if additional boxes are required, notify the System Test Coordinator to order them through Additional Materials in eDIRECT.</a:t>
            </a:r>
          </a:p>
          <a:p>
            <a:pPr marL="342900" lvl="0" indent="-342900" fontAlgn="base">
              <a:spcBef>
                <a:spcPct val="0"/>
              </a:spcBef>
              <a:spcAft>
                <a:spcPts val="300"/>
              </a:spcAft>
              <a:buFont typeface="Arial" charset="0"/>
              <a:buChar char="•"/>
            </a:pPr>
            <a:r>
              <a:rPr lang="en-US" sz="2400" dirty="0">
                <a:solidFill>
                  <a:prstClr val="black"/>
                </a:solidFill>
              </a:rPr>
              <a:t>Pack scorable and nonscorable materials separately.</a:t>
            </a:r>
          </a:p>
          <a:p>
            <a:pPr marL="342900" lvl="0" indent="-342900" fontAlgn="base">
              <a:spcBef>
                <a:spcPct val="0"/>
              </a:spcBef>
              <a:spcAft>
                <a:spcPts val="300"/>
              </a:spcAft>
              <a:buFont typeface="Arial" charset="0"/>
              <a:buChar char="•"/>
            </a:pPr>
            <a:r>
              <a:rPr lang="en-US" sz="2400" dirty="0">
                <a:solidFill>
                  <a:prstClr val="black"/>
                </a:solidFill>
              </a:rPr>
              <a:t>All nonscorable materials must be returned to the System Test Coordinator within one week of the last day of the system’s scheduled test window.</a:t>
            </a:r>
          </a:p>
        </p:txBody>
      </p:sp>
      <p:sp>
        <p:nvSpPr>
          <p:cNvPr id="5" name="Slide Number Placeholder 4"/>
          <p:cNvSpPr>
            <a:spLocks noGrp="1"/>
          </p:cNvSpPr>
          <p:nvPr>
            <p:ph type="sldNum" sz="quarter" idx="4"/>
          </p:nvPr>
        </p:nvSpPr>
        <p:spPr/>
        <p:txBody>
          <a:bodyPr/>
          <a:lstStyle/>
          <a:p>
            <a:fld id="{B63E4CEF-BB1E-48C7-AE93-F39F6AA99AD7}" type="slidenum">
              <a:rPr lang="en-US" smtClean="0"/>
              <a:pPr/>
              <a:t>107</a:t>
            </a:fld>
            <a:endParaRPr lang="en-US"/>
          </a:p>
        </p:txBody>
      </p:sp>
    </p:spTree>
    <p:extLst>
      <p:ext uri="{BB962C8B-B14F-4D97-AF65-F5344CB8AC3E}">
        <p14:creationId xmlns:p14="http://schemas.microsoft.com/office/powerpoint/2010/main" val="182205834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05000" y="2118776"/>
            <a:ext cx="7239000" cy="3886200"/>
          </a:xfrm>
          <a:prstGeom prst="rect">
            <a:avLst/>
          </a:prstGeom>
        </p:spPr>
      </p:pic>
      <p:sp>
        <p:nvSpPr>
          <p:cNvPr id="19" name="Content Placeholder 2"/>
          <p:cNvSpPr>
            <a:spLocks noGrp="1"/>
          </p:cNvSpPr>
          <p:nvPr>
            <p:ph sz="half" idx="2"/>
          </p:nvPr>
        </p:nvSpPr>
        <p:spPr>
          <a:xfrm>
            <a:off x="293297" y="1259491"/>
            <a:ext cx="6314537" cy="1124923"/>
          </a:xfrm>
        </p:spPr>
        <p:txBody>
          <a:bodyPr>
            <a:normAutofit/>
          </a:bodyPr>
          <a:lstStyle/>
          <a:p>
            <a:r>
              <a:rPr lang="en-US" sz="2000" dirty="0"/>
              <a:t>Boxes contain single stack of materials. </a:t>
            </a:r>
          </a:p>
          <a:p>
            <a:r>
              <a:rPr lang="en-US" sz="2000" dirty="0"/>
              <a:t>System Test Coordinator’s Kit arrives in the last box of shipment – e.g., Box 120 of 120.</a:t>
            </a:r>
          </a:p>
          <a:p>
            <a:endParaRPr lang="en-US" dirty="0"/>
          </a:p>
        </p:txBody>
      </p:sp>
      <p:sp>
        <p:nvSpPr>
          <p:cNvPr id="18" name="Slide Number Placeholder 7"/>
          <p:cNvSpPr>
            <a:spLocks noGrp="1"/>
          </p:cNvSpPr>
          <p:nvPr>
            <p:ph type="sldNum" sz="quarter" idx="12"/>
          </p:nvPr>
        </p:nvSpPr>
        <p:spPr/>
        <p:txBody>
          <a:bodyPr/>
          <a:lstStyle/>
          <a:p>
            <a:fld id="{B63E4CEF-BB1E-48C7-AE93-F39F6AA99AD7}" type="slidenum">
              <a:rPr lang="en-US" smtClean="0"/>
              <a:pPr/>
              <a:t>108</a:t>
            </a:fld>
            <a:endParaRPr lang="en-US"/>
          </a:p>
        </p:txBody>
      </p:sp>
      <p:sp>
        <p:nvSpPr>
          <p:cNvPr id="21" name="TextBox 20"/>
          <p:cNvSpPr txBox="1"/>
          <p:nvPr/>
        </p:nvSpPr>
        <p:spPr>
          <a:xfrm>
            <a:off x="116973" y="5011112"/>
            <a:ext cx="2674189" cy="1169551"/>
          </a:xfrm>
          <a:prstGeom prst="rect">
            <a:avLst/>
          </a:prstGeom>
          <a:solidFill>
            <a:schemeClr val="accent2">
              <a:lumMod val="60000"/>
              <a:lumOff val="40000"/>
            </a:schemeClr>
          </a:solidFill>
          <a:ln w="25400">
            <a:solidFill>
              <a:schemeClr val="tx1">
                <a:lumMod val="95000"/>
                <a:lumOff val="5000"/>
                <a:alpha val="61000"/>
              </a:schemeClr>
            </a:solidFill>
          </a:ln>
        </p:spPr>
        <p:txBody>
          <a:bodyPr wrap="square" rtlCol="0">
            <a:spAutoFit/>
          </a:bodyPr>
          <a:lstStyle/>
          <a:p>
            <a:r>
              <a:rPr lang="en-US" sz="1200" b="1" u="sng"/>
              <a:t>Box Dimensions:</a:t>
            </a:r>
          </a:p>
          <a:p>
            <a:pPr lvl="0">
              <a:spcAft>
                <a:spcPts val="600"/>
              </a:spcAft>
            </a:pPr>
            <a:r>
              <a:rPr lang="en-US" sz="1200"/>
              <a:t>10” UPS (brown) = 11 </a:t>
            </a:r>
            <a:r>
              <a:rPr lang="en-US" sz="1200" baseline="30000"/>
              <a:t>1/4</a:t>
            </a:r>
            <a:r>
              <a:rPr lang="en-US" sz="1200"/>
              <a:t> x 8 </a:t>
            </a:r>
            <a:r>
              <a:rPr lang="en-US" sz="1200" baseline="30000"/>
              <a:t>3/4</a:t>
            </a:r>
            <a:r>
              <a:rPr lang="en-US" sz="1200"/>
              <a:t> x 11 </a:t>
            </a:r>
            <a:r>
              <a:rPr lang="en-US" sz="1200" baseline="30000"/>
              <a:t>1/8</a:t>
            </a:r>
            <a:endParaRPr lang="en-US" sz="1200"/>
          </a:p>
          <a:p>
            <a:pPr lvl="0">
              <a:spcAft>
                <a:spcPts val="600"/>
              </a:spcAft>
            </a:pPr>
            <a:r>
              <a:rPr lang="en-US" sz="1200"/>
              <a:t>5” UPS (brown) = 11 ¼ x 8 </a:t>
            </a:r>
            <a:r>
              <a:rPr lang="en-US" sz="1200" baseline="30000"/>
              <a:t>5/8</a:t>
            </a:r>
            <a:r>
              <a:rPr lang="en-US" sz="1200"/>
              <a:t> x 5 ¼</a:t>
            </a:r>
          </a:p>
          <a:p>
            <a:pPr lvl="0">
              <a:spcAft>
                <a:spcPts val="600"/>
              </a:spcAft>
            </a:pPr>
            <a:r>
              <a:rPr lang="en-US" sz="1200"/>
              <a:t>Large Print/Braille (brown) = 17 ¾ x 11 ¼ x 5 ½ </a:t>
            </a:r>
          </a:p>
        </p:txBody>
      </p:sp>
      <p:sp>
        <p:nvSpPr>
          <p:cNvPr id="22" name="Title 1"/>
          <p:cNvSpPr txBox="1">
            <a:spLocks/>
          </p:cNvSpPr>
          <p:nvPr/>
        </p:nvSpPr>
        <p:spPr>
          <a:xfrm>
            <a:off x="116973" y="61253"/>
            <a:ext cx="6680869" cy="119823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sz="4000" dirty="0">
                <a:solidFill>
                  <a:srgbClr val="0000CC"/>
                </a:solidFill>
              </a:rPr>
              <a:t>After Testing</a:t>
            </a:r>
            <a:r>
              <a:rPr lang="en-US" sz="2800" dirty="0">
                <a:solidFill>
                  <a:srgbClr val="0000CC"/>
                </a:solidFill>
              </a:rPr>
              <a:t> – Paper and Pencil</a:t>
            </a:r>
            <a:br>
              <a:rPr lang="en-US" sz="3600" b="0" dirty="0">
                <a:solidFill>
                  <a:srgbClr val="0000CC"/>
                </a:solidFill>
                <a:latin typeface="Calibri"/>
              </a:rPr>
            </a:br>
            <a:r>
              <a:rPr lang="en-US" sz="2400" b="0" dirty="0">
                <a:solidFill>
                  <a:srgbClr val="0000CC"/>
                </a:solidFill>
              </a:rPr>
              <a:t>Packing Scorable Materials</a:t>
            </a:r>
          </a:p>
          <a:p>
            <a:r>
              <a:rPr lang="en-US" sz="2400" b="0" dirty="0">
                <a:solidFill>
                  <a:srgbClr val="0000CC"/>
                </a:solidFill>
              </a:rPr>
              <a:t>School and System Test Coordinator</a:t>
            </a:r>
          </a:p>
        </p:txBody>
      </p:sp>
    </p:spTree>
    <p:extLst>
      <p:ext uri="{BB962C8B-B14F-4D97-AF65-F5344CB8AC3E}">
        <p14:creationId xmlns:p14="http://schemas.microsoft.com/office/powerpoint/2010/main" val="240173323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61612" y="0"/>
            <a:ext cx="6316630" cy="1325563"/>
          </a:xfrm>
        </p:spPr>
        <p:txBody>
          <a:bodyPr>
            <a:normAutofit fontScale="90000"/>
          </a:bodyPr>
          <a:lstStyle/>
          <a:p>
            <a:r>
              <a:rPr lang="en-US" sz="3600">
                <a:solidFill>
                  <a:srgbClr val="0000CC"/>
                </a:solidFill>
              </a:rPr>
              <a:t>DRC Applied </a:t>
            </a:r>
            <a:r>
              <a:rPr lang="en-US" sz="3600" dirty="0">
                <a:solidFill>
                  <a:srgbClr val="0000CC"/>
                </a:solidFill>
              </a:rPr>
              <a:t>Identification Labels by Test Administration Window</a:t>
            </a:r>
          </a:p>
        </p:txBody>
      </p:sp>
      <p:sp>
        <p:nvSpPr>
          <p:cNvPr id="7" name="Slide Number Placeholder 6"/>
          <p:cNvSpPr>
            <a:spLocks noGrp="1"/>
          </p:cNvSpPr>
          <p:nvPr>
            <p:ph type="sldNum" sz="quarter" idx="4"/>
          </p:nvPr>
        </p:nvSpPr>
        <p:spPr/>
        <p:txBody>
          <a:bodyPr/>
          <a:lstStyle/>
          <a:p>
            <a:fld id="{B63E4CEF-BB1E-48C7-AE93-F39F6AA99AD7}" type="slidenum">
              <a:rPr lang="en-US" smtClean="0"/>
              <a:pPr/>
              <a:t>109</a:t>
            </a:fld>
            <a:endParaRPr lang="en-US"/>
          </a:p>
        </p:txBody>
      </p:sp>
      <p:pic>
        <p:nvPicPr>
          <p:cNvPr id="9" name="Picture 8"/>
          <p:cNvPicPr/>
          <p:nvPr/>
        </p:nvPicPr>
        <p:blipFill rotWithShape="1">
          <a:blip r:embed="rId2">
            <a:duotone>
              <a:prstClr val="black"/>
              <a:schemeClr val="accent4">
                <a:tint val="45000"/>
                <a:satMod val="400000"/>
              </a:schemeClr>
            </a:duotone>
          </a:blip>
          <a:srcRect t="3409" b="5303"/>
          <a:stretch/>
        </p:blipFill>
        <p:spPr bwMode="auto">
          <a:xfrm>
            <a:off x="4133279" y="3812086"/>
            <a:ext cx="3387931" cy="2283008"/>
          </a:xfrm>
          <a:prstGeom prst="rect">
            <a:avLst/>
          </a:prstGeom>
          <a:ln w="31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10" name="Picture 9"/>
          <p:cNvPicPr/>
          <p:nvPr/>
        </p:nvPicPr>
        <p:blipFill>
          <a:blip r:embed="rId3">
            <a:duotone>
              <a:prstClr val="black"/>
              <a:srgbClr val="FF6600">
                <a:tint val="45000"/>
                <a:satMod val="400000"/>
              </a:srgbClr>
            </a:duotone>
          </a:blip>
          <a:stretch>
            <a:fillRect/>
          </a:stretch>
        </p:blipFill>
        <p:spPr>
          <a:xfrm>
            <a:off x="603983" y="3812086"/>
            <a:ext cx="3415145" cy="2283008"/>
          </a:xfrm>
          <a:prstGeom prst="rect">
            <a:avLst/>
          </a:prstGeom>
          <a:ln w="6350">
            <a:solidFill>
              <a:schemeClr val="tx1"/>
            </a:solidFill>
          </a:ln>
        </p:spPr>
      </p:pic>
      <p:pic>
        <p:nvPicPr>
          <p:cNvPr id="11" name="Picture 10"/>
          <p:cNvPicPr/>
          <p:nvPr/>
        </p:nvPicPr>
        <p:blipFill>
          <a:blip r:embed="rId4">
            <a:duotone>
              <a:prstClr val="black"/>
              <a:schemeClr val="accent1">
                <a:tint val="45000"/>
                <a:satMod val="400000"/>
              </a:schemeClr>
            </a:duotone>
          </a:blip>
          <a:stretch>
            <a:fillRect/>
          </a:stretch>
        </p:blipFill>
        <p:spPr>
          <a:xfrm>
            <a:off x="603983" y="1515588"/>
            <a:ext cx="3415145" cy="2257897"/>
          </a:xfrm>
          <a:prstGeom prst="rect">
            <a:avLst/>
          </a:prstGeom>
          <a:ln w="3175">
            <a:solidFill>
              <a:schemeClr val="tx1"/>
            </a:solidFill>
          </a:ln>
        </p:spPr>
      </p:pic>
      <p:pic>
        <p:nvPicPr>
          <p:cNvPr id="3" name="Picture 2"/>
          <p:cNvPicPr>
            <a:picLocks noChangeAspect="1"/>
          </p:cNvPicPr>
          <p:nvPr/>
        </p:nvPicPr>
        <p:blipFill rotWithShape="1">
          <a:blip r:embed="rId5">
            <a:duotone>
              <a:prstClr val="black"/>
              <a:schemeClr val="accent5">
                <a:tint val="45000"/>
                <a:satMod val="400000"/>
              </a:schemeClr>
            </a:duotone>
          </a:blip>
          <a:srcRect l="2479" t="314" r="5361" b="5277"/>
          <a:stretch/>
        </p:blipFill>
        <p:spPr>
          <a:xfrm>
            <a:off x="4133279" y="1511137"/>
            <a:ext cx="3387931" cy="2262348"/>
          </a:xfrm>
          <a:prstGeom prst="rect">
            <a:avLst/>
          </a:prstGeom>
          <a:ln w="3175">
            <a:solidFill>
              <a:schemeClr val="tx1"/>
            </a:solidFill>
          </a:ln>
        </p:spPr>
      </p:pic>
    </p:spTree>
    <p:extLst>
      <p:ext uri="{BB962C8B-B14F-4D97-AF65-F5344CB8AC3E}">
        <p14:creationId xmlns:p14="http://schemas.microsoft.com/office/powerpoint/2010/main" val="975371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986"/>
            <a:ext cx="6457950" cy="887793"/>
          </a:xfrm>
        </p:spPr>
        <p:txBody>
          <a:bodyPr>
            <a:normAutofit fontScale="90000"/>
          </a:bodyPr>
          <a:lstStyle/>
          <a:p>
            <a:r>
              <a:rPr lang="en-US" sz="4000" b="0" dirty="0">
                <a:solidFill>
                  <a:srgbClr val="0000CC"/>
                </a:solidFill>
              </a:rPr>
              <a:t>Participants EOC</a:t>
            </a:r>
            <a:r>
              <a:rPr lang="en-US" sz="3600" b="0" dirty="0">
                <a:solidFill>
                  <a:srgbClr val="FF0000"/>
                </a:solidFill>
              </a:rPr>
              <a:t>*</a:t>
            </a:r>
            <a:br>
              <a:rPr lang="en-US" sz="3600" b="0" dirty="0">
                <a:solidFill>
                  <a:srgbClr val="FF0000"/>
                </a:solidFill>
              </a:rPr>
            </a:br>
            <a:r>
              <a:rPr lang="en-US" sz="2400" b="0" dirty="0">
                <a:solidFill>
                  <a:srgbClr val="0000CC"/>
                </a:solidFill>
              </a:rPr>
              <a:t>Spring Main and Summer Main 2017</a:t>
            </a:r>
            <a:endParaRPr lang="en-US" sz="3600" b="0" dirty="0">
              <a:solidFill>
                <a:srgbClr val="FF0000"/>
              </a:solidFill>
            </a:endParaRPr>
          </a:p>
        </p:txBody>
      </p:sp>
      <p:sp>
        <p:nvSpPr>
          <p:cNvPr id="5" name="Slide Number Placeholder 4"/>
          <p:cNvSpPr>
            <a:spLocks noGrp="1"/>
          </p:cNvSpPr>
          <p:nvPr>
            <p:ph type="sldNum" sz="quarter" idx="4"/>
          </p:nvPr>
        </p:nvSpPr>
        <p:spPr/>
        <p:txBody>
          <a:bodyPr/>
          <a:lstStyle/>
          <a:p>
            <a:fld id="{B63E4CEF-BB1E-48C7-AE93-F39F6AA99AD7}" type="slidenum">
              <a:rPr lang="en-US" smtClean="0"/>
              <a:pPr/>
              <a:t>11</a:t>
            </a:fld>
            <a:endParaRPr lang="en-US"/>
          </a:p>
        </p:txBody>
      </p:sp>
      <p:sp>
        <p:nvSpPr>
          <p:cNvPr id="9" name="Rounded Rectangle 4"/>
          <p:cNvSpPr/>
          <p:nvPr/>
        </p:nvSpPr>
        <p:spPr>
          <a:xfrm>
            <a:off x="2483072" y="3016112"/>
            <a:ext cx="4177856"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endParaRPr lang="en-US" sz="3100" kern="1200"/>
          </a:p>
        </p:txBody>
      </p:sp>
      <p:graphicFrame>
        <p:nvGraphicFramePr>
          <p:cNvPr id="10" name="Diagram 9"/>
          <p:cNvGraphicFramePr/>
          <p:nvPr>
            <p:extLst>
              <p:ext uri="{D42A27DB-BD31-4B8C-83A1-F6EECF244321}">
                <p14:modId xmlns:p14="http://schemas.microsoft.com/office/powerpoint/2010/main" val="4237444330"/>
              </p:ext>
            </p:extLst>
          </p:nvPr>
        </p:nvGraphicFramePr>
        <p:xfrm>
          <a:off x="354437" y="938005"/>
          <a:ext cx="6917357" cy="4796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214746" y="5735329"/>
            <a:ext cx="8714508" cy="369332"/>
          </a:xfrm>
          <a:prstGeom prst="rect">
            <a:avLst/>
          </a:prstGeom>
          <a:noFill/>
        </p:spPr>
        <p:txBody>
          <a:bodyPr wrap="square" rtlCol="0">
            <a:spAutoFit/>
          </a:bodyPr>
          <a:lstStyle/>
          <a:p>
            <a:r>
              <a:rPr lang="en-US" dirty="0">
                <a:solidFill>
                  <a:srgbClr val="FF0000"/>
                </a:solidFill>
              </a:rPr>
              <a:t>*</a:t>
            </a:r>
            <a:r>
              <a:rPr lang="en-US" sz="1200" dirty="0"/>
              <a:t>See Student Assessment Handbook (SAH) </a:t>
            </a:r>
            <a:r>
              <a:rPr lang="en-US" dirty="0">
                <a:solidFill>
                  <a:srgbClr val="FF0000"/>
                </a:solidFill>
              </a:rPr>
              <a:t>** </a:t>
            </a:r>
            <a:r>
              <a:rPr lang="en-US" sz="1200" dirty="0"/>
              <a:t>Coordinators must bubble 30 in SDU-A for GAVS students.</a:t>
            </a:r>
          </a:p>
        </p:txBody>
      </p:sp>
    </p:spTree>
    <p:extLst>
      <p:ext uri="{BB962C8B-B14F-4D97-AF65-F5344CB8AC3E}">
        <p14:creationId xmlns:p14="http://schemas.microsoft.com/office/powerpoint/2010/main" val="165527024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176652" y="148436"/>
            <a:ext cx="6884894" cy="1143000"/>
          </a:xfrm>
        </p:spPr>
        <p:txBody>
          <a:bodyPr>
            <a:normAutofit fontScale="90000"/>
          </a:bodyPr>
          <a:lstStyle/>
          <a:p>
            <a:pPr eaLnBrk="1" hangingPunct="1"/>
            <a:r>
              <a:rPr lang="en-US" altLang="en-US" sz="4900" b="0">
                <a:solidFill>
                  <a:srgbClr val="0000CC"/>
                </a:solidFill>
              </a:rPr>
              <a:t>After</a:t>
            </a:r>
            <a:r>
              <a:rPr lang="en-US" altLang="en-US" b="0">
                <a:solidFill>
                  <a:srgbClr val="0000CC"/>
                </a:solidFill>
              </a:rPr>
              <a:t> Testing</a:t>
            </a:r>
            <a:br>
              <a:rPr lang="en-US" altLang="en-US" sz="3100" b="0">
                <a:solidFill>
                  <a:srgbClr val="0000CC"/>
                </a:solidFill>
              </a:rPr>
            </a:br>
            <a:r>
              <a:rPr lang="en-US" altLang="en-US" sz="3100" b="0">
                <a:solidFill>
                  <a:srgbClr val="0000CC"/>
                </a:solidFill>
              </a:rPr>
              <a:t>System Test Coordinator</a:t>
            </a:r>
          </a:p>
        </p:txBody>
      </p:sp>
      <p:sp>
        <p:nvSpPr>
          <p:cNvPr id="59395" name="Content Placeholder 2"/>
          <p:cNvSpPr>
            <a:spLocks noGrp="1"/>
          </p:cNvSpPr>
          <p:nvPr>
            <p:ph idx="1"/>
          </p:nvPr>
        </p:nvSpPr>
        <p:spPr>
          <a:xfrm>
            <a:off x="502318" y="1645133"/>
            <a:ext cx="8013032" cy="4357521"/>
          </a:xfrm>
        </p:spPr>
        <p:txBody>
          <a:bodyPr vert="horz" lIns="91440" tIns="45720" rIns="91440" bIns="45720" rtlCol="0" anchor="t">
            <a:normAutofit fontScale="92500" lnSpcReduction="10000"/>
          </a:bodyPr>
          <a:lstStyle/>
          <a:p>
            <a:pPr>
              <a:defRPr/>
            </a:pPr>
            <a:r>
              <a:rPr lang="en-US" sz="2400" dirty="0"/>
              <a:t>Return Scorable Materials to DRC in boxes</a:t>
            </a:r>
          </a:p>
          <a:p>
            <a:pPr>
              <a:defRPr/>
            </a:pPr>
            <a:r>
              <a:rPr lang="en-US" sz="2400" dirty="0"/>
              <a:t>Return test booklets to DRC. </a:t>
            </a:r>
            <a:endParaRPr lang="en-US" sz="2400" b="1" dirty="0"/>
          </a:p>
          <a:p>
            <a:pPr>
              <a:defRPr/>
            </a:pPr>
            <a:r>
              <a:rPr lang="en-US" sz="2450" dirty="0"/>
              <a:t>Test booklets (used and unused) are bar-coded and scanned upon receipt.</a:t>
            </a:r>
          </a:p>
          <a:p>
            <a:pPr>
              <a:defRPr/>
            </a:pPr>
            <a:r>
              <a:rPr lang="en-US" sz="2450" dirty="0"/>
              <a:t>Check each test booklet to ensure there are no Answer Documents in the books.</a:t>
            </a:r>
          </a:p>
          <a:p>
            <a:pPr>
              <a:defRPr/>
            </a:pPr>
            <a:r>
              <a:rPr lang="en-US" sz="2050" dirty="0"/>
              <a:t>It is critical to the success of the EOG/EOC that all documents </a:t>
            </a:r>
            <a:r>
              <a:rPr lang="en-US" sz="2050" b="1" dirty="0"/>
              <a:t>are returned immediately</a:t>
            </a:r>
            <a:r>
              <a:rPr lang="en-US" sz="2050" dirty="0"/>
              <a:t> after test administration. Promptly returning your materials helps ensure timely results can be returned to your system.</a:t>
            </a:r>
          </a:p>
          <a:p>
            <a:pPr lvl="1">
              <a:defRPr/>
            </a:pPr>
            <a:r>
              <a:rPr lang="en-US" sz="2050" dirty="0"/>
              <a:t>Scoreable materials may be shipped in multiple shipments immediately following the completed administration of an EOC course and/or completed grade level for EOG.</a:t>
            </a:r>
          </a:p>
          <a:p>
            <a:pPr lvl="1">
              <a:defRPr/>
            </a:pPr>
            <a:r>
              <a:rPr lang="en-US" sz="2050" dirty="0"/>
              <a:t>Failure to return secure testing materials may result in referral to the Georgia Professional Standards Commission (PSC).</a:t>
            </a:r>
          </a:p>
        </p:txBody>
      </p:sp>
      <p:sp>
        <p:nvSpPr>
          <p:cNvPr id="2" name="Slide Number Placeholder 1"/>
          <p:cNvSpPr>
            <a:spLocks noGrp="1"/>
          </p:cNvSpPr>
          <p:nvPr>
            <p:ph type="sldNum" sz="quarter" idx="4"/>
          </p:nvPr>
        </p:nvSpPr>
        <p:spPr/>
        <p:txBody>
          <a:bodyPr/>
          <a:lstStyle/>
          <a:p>
            <a:fld id="{B63E4CEF-BB1E-48C7-AE93-F39F6AA99AD7}" type="slidenum">
              <a:rPr lang="en-US" smtClean="0"/>
              <a:pPr/>
              <a:t>110</a:t>
            </a:fld>
            <a:endParaRPr lang="en-US"/>
          </a:p>
        </p:txBody>
      </p:sp>
    </p:spTree>
    <p:extLst>
      <p:ext uri="{BB962C8B-B14F-4D97-AF65-F5344CB8AC3E}">
        <p14:creationId xmlns:p14="http://schemas.microsoft.com/office/powerpoint/2010/main" val="31305052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82861" y="81406"/>
            <a:ext cx="8135471" cy="1169893"/>
          </a:xfrm>
        </p:spPr>
        <p:txBody>
          <a:bodyPr>
            <a:normAutofit fontScale="90000"/>
          </a:bodyPr>
          <a:lstStyle/>
          <a:p>
            <a:r>
              <a:rPr lang="en-US" altLang="en-US" sz="4900" b="0">
                <a:solidFill>
                  <a:srgbClr val="0000CC"/>
                </a:solidFill>
              </a:rPr>
              <a:t>After</a:t>
            </a:r>
            <a:r>
              <a:rPr lang="en-US" altLang="en-US" b="0">
                <a:solidFill>
                  <a:srgbClr val="0000CC"/>
                </a:solidFill>
              </a:rPr>
              <a:t> Testing</a:t>
            </a:r>
            <a:br>
              <a:rPr lang="en-US" altLang="en-US" b="0">
                <a:solidFill>
                  <a:srgbClr val="0000CC"/>
                </a:solidFill>
              </a:rPr>
            </a:br>
            <a:r>
              <a:rPr lang="en-US" altLang="en-US" sz="3100" b="0">
                <a:solidFill>
                  <a:srgbClr val="0000CC"/>
                </a:solidFill>
              </a:rPr>
              <a:t>System Test Coordinator</a:t>
            </a:r>
            <a:endParaRPr lang="en-US" altLang="en-US" b="0">
              <a:solidFill>
                <a:srgbClr val="0000CC"/>
              </a:solidFill>
            </a:endParaRPr>
          </a:p>
        </p:txBody>
      </p:sp>
      <p:sp>
        <p:nvSpPr>
          <p:cNvPr id="98307" name="Content Placeholder 2"/>
          <p:cNvSpPr>
            <a:spLocks noGrp="1"/>
          </p:cNvSpPr>
          <p:nvPr>
            <p:ph idx="1"/>
          </p:nvPr>
        </p:nvSpPr>
        <p:spPr>
          <a:xfrm>
            <a:off x="154237" y="1571203"/>
            <a:ext cx="8191226" cy="4315343"/>
          </a:xfrm>
        </p:spPr>
        <p:txBody>
          <a:bodyPr vert="horz" lIns="91440" tIns="45720" rIns="91440" bIns="45720" rtlCol="0" anchor="t">
            <a:normAutofit fontScale="92500" lnSpcReduction="20000"/>
          </a:bodyPr>
          <a:lstStyle/>
          <a:p>
            <a:pPr marL="461963" lvl="1" indent="-230188"/>
            <a:r>
              <a:rPr lang="en-US" altLang="en-US" dirty="0"/>
              <a:t>Do </a:t>
            </a:r>
            <a:r>
              <a:rPr lang="en-US" altLang="en-US" b="1" u="sng" dirty="0">
                <a:solidFill>
                  <a:srgbClr val="FF0000"/>
                </a:solidFill>
              </a:rPr>
              <a:t>NOT</a:t>
            </a:r>
            <a:r>
              <a:rPr lang="en-US" altLang="en-US" dirty="0"/>
              <a:t> return the following materials to DRC:</a:t>
            </a:r>
          </a:p>
          <a:p>
            <a:pPr marL="919163" lvl="3" indent="-230188">
              <a:buFont typeface="Arial" charset="0"/>
              <a:buChar char="•"/>
            </a:pPr>
            <a:r>
              <a:rPr lang="en-US" sz="2200" dirty="0"/>
              <a:t>Manuals and scratch paper.</a:t>
            </a:r>
          </a:p>
          <a:p>
            <a:pPr marL="919163" lvl="3" indent="-230188">
              <a:buFont typeface="Arial" charset="0"/>
              <a:buChar char="•"/>
            </a:pPr>
            <a:r>
              <a:rPr lang="en-US" sz="2200" dirty="0"/>
              <a:t>These must be securely destroyed </a:t>
            </a:r>
            <a:r>
              <a:rPr lang="en-US" sz="2200" b="1" dirty="0"/>
              <a:t>AT THE </a:t>
            </a:r>
            <a:r>
              <a:rPr lang="en-US" sz="2200" b="1" u="sng" dirty="0"/>
              <a:t>SYSTEM</a:t>
            </a:r>
            <a:r>
              <a:rPr lang="en-US" sz="2200" b="1" dirty="0"/>
              <a:t> LEVEL</a:t>
            </a:r>
            <a:r>
              <a:rPr lang="en-US" sz="2200" dirty="0"/>
              <a:t> immediately following the end of your local window. </a:t>
            </a:r>
          </a:p>
          <a:p>
            <a:pPr marL="688975" lvl="3" indent="0">
              <a:buNone/>
            </a:pPr>
            <a:endParaRPr lang="en-US" sz="2200" dirty="0"/>
          </a:p>
          <a:p>
            <a:pPr marL="461963" lvl="1" indent="-230188"/>
            <a:r>
              <a:rPr lang="en-US" dirty="0">
                <a:solidFill>
                  <a:prstClr val="black"/>
                </a:solidFill>
              </a:rPr>
              <a:t>Destroy any biohazard materials following the system’s hazardous materials procedures; record as soiled on the School Security Checklist.</a:t>
            </a:r>
          </a:p>
          <a:p>
            <a:pPr marL="461963" lvl="1" indent="-230188"/>
            <a:endParaRPr lang="en-US" altLang="en-US" dirty="0"/>
          </a:p>
          <a:p>
            <a:pPr marL="461963" lvl="1" indent="-230188"/>
            <a:r>
              <a:rPr lang="en-US" altLang="en-US" dirty="0"/>
              <a:t>Please </a:t>
            </a:r>
            <a:r>
              <a:rPr lang="en-US" altLang="en-US" b="1" u="sng" dirty="0">
                <a:solidFill>
                  <a:srgbClr val="FF0000"/>
                </a:solidFill>
              </a:rPr>
              <a:t>KEEP</a:t>
            </a:r>
            <a:r>
              <a:rPr lang="en-US" altLang="en-US" dirty="0"/>
              <a:t> the test booklet Security Checklist for your records. Return only copies of pages that reflect missing or locally retained materials</a:t>
            </a:r>
          </a:p>
          <a:p>
            <a:pPr marL="461963" lvl="1" indent="-230188"/>
            <a:endParaRPr lang="en-US" altLang="en-US" dirty="0"/>
          </a:p>
          <a:p>
            <a:pPr marL="461963" lvl="1" indent="-230188"/>
            <a:r>
              <a:rPr lang="en-US" altLang="en-US" b="1" dirty="0"/>
              <a:t>Please be sure School Test Coordinators retain student-signed </a:t>
            </a:r>
            <a:r>
              <a:rPr lang="en-US" altLang="en-US" b="1" dirty="0">
                <a:solidFill>
                  <a:srgbClr val="FF0000"/>
                </a:solidFill>
              </a:rPr>
              <a:t>test tickets </a:t>
            </a:r>
            <a:r>
              <a:rPr lang="en-US" altLang="en-US" b="1" dirty="0"/>
              <a:t>and </a:t>
            </a:r>
            <a:r>
              <a:rPr lang="en-US" altLang="en-US" b="1" dirty="0">
                <a:solidFill>
                  <a:srgbClr val="FF0000"/>
                </a:solidFill>
              </a:rPr>
              <a:t>student test rosters </a:t>
            </a:r>
            <a:r>
              <a:rPr lang="en-US" altLang="en-US" b="1" dirty="0"/>
              <a:t>SECURELY until electronic reports have been received for students.</a:t>
            </a:r>
          </a:p>
        </p:txBody>
      </p:sp>
      <p:sp>
        <p:nvSpPr>
          <p:cNvPr id="2" name="Slide Number Placeholder 1"/>
          <p:cNvSpPr>
            <a:spLocks noGrp="1"/>
          </p:cNvSpPr>
          <p:nvPr>
            <p:ph type="sldNum" sz="quarter" idx="4"/>
          </p:nvPr>
        </p:nvSpPr>
        <p:spPr/>
        <p:txBody>
          <a:bodyPr/>
          <a:lstStyle/>
          <a:p>
            <a:fld id="{B63E4CEF-BB1E-48C7-AE93-F39F6AA99AD7}" type="slidenum">
              <a:rPr lang="en-US" smtClean="0"/>
              <a:pPr/>
              <a:t>111</a:t>
            </a:fld>
            <a:endParaRPr lang="en-US"/>
          </a:p>
        </p:txBody>
      </p:sp>
    </p:spTree>
    <p:extLst>
      <p:ext uri="{BB962C8B-B14F-4D97-AF65-F5344CB8AC3E}">
        <p14:creationId xmlns:p14="http://schemas.microsoft.com/office/powerpoint/2010/main" val="73330598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316630" cy="1325563"/>
          </a:xfrm>
        </p:spPr>
        <p:txBody>
          <a:bodyPr>
            <a:normAutofit/>
          </a:bodyPr>
          <a:lstStyle/>
          <a:p>
            <a:r>
              <a:rPr lang="en-US" sz="4000" b="0">
                <a:solidFill>
                  <a:srgbClr val="0000CC"/>
                </a:solidFill>
              </a:rPr>
              <a:t>After Testing</a:t>
            </a:r>
            <a:br>
              <a:rPr lang="en-US" b="0">
                <a:solidFill>
                  <a:srgbClr val="0000CC"/>
                </a:solidFill>
              </a:rPr>
            </a:br>
            <a:r>
              <a:rPr lang="en-US" sz="2800" b="0">
                <a:solidFill>
                  <a:srgbClr val="0000CC"/>
                </a:solidFill>
              </a:rPr>
              <a:t>System Test Coordinator</a:t>
            </a:r>
          </a:p>
        </p:txBody>
      </p:sp>
      <p:sp>
        <p:nvSpPr>
          <p:cNvPr id="3" name="Content Placeholder 2"/>
          <p:cNvSpPr>
            <a:spLocks noGrp="1"/>
          </p:cNvSpPr>
          <p:nvPr>
            <p:ph idx="1"/>
          </p:nvPr>
        </p:nvSpPr>
        <p:spPr>
          <a:xfrm>
            <a:off x="112798" y="1448656"/>
            <a:ext cx="8168173" cy="4608604"/>
          </a:xfrm>
        </p:spPr>
        <p:txBody>
          <a:bodyPr vert="horz" lIns="91440" tIns="45720" rIns="91440" bIns="45720" rtlCol="0" anchor="t">
            <a:normAutofit fontScale="92500"/>
          </a:bodyPr>
          <a:lstStyle/>
          <a:p>
            <a:pPr marL="342900" lvl="0" indent="-342900" algn="ctr" fontAlgn="base">
              <a:spcBef>
                <a:spcPct val="20000"/>
              </a:spcBef>
              <a:spcAft>
                <a:spcPct val="0"/>
              </a:spcAft>
              <a:buNone/>
            </a:pPr>
            <a:r>
              <a:rPr lang="en-US" b="1" dirty="0">
                <a:solidFill>
                  <a:prstClr val="black"/>
                </a:solidFill>
              </a:rPr>
              <a:t>Packing Return Shipment</a:t>
            </a:r>
          </a:p>
          <a:p>
            <a:pPr marL="0" lvl="0" indent="-342900" fontAlgn="base">
              <a:spcBef>
                <a:spcPct val="20000"/>
              </a:spcBef>
              <a:spcAft>
                <a:spcPct val="0"/>
              </a:spcAft>
              <a:buNone/>
            </a:pPr>
            <a:r>
              <a:rPr lang="en-US" sz="2000" dirty="0">
                <a:solidFill>
                  <a:prstClr val="black"/>
                </a:solidFill>
              </a:rPr>
              <a:t>System Test Coordinators prepare materials for pick-up; details in the </a:t>
            </a:r>
            <a:r>
              <a:rPr lang="en-US" sz="2000" i="1" dirty="0">
                <a:solidFill>
                  <a:prstClr val="black"/>
                </a:solidFill>
              </a:rPr>
              <a:t>School and System Test Coordinator’s Manual</a:t>
            </a:r>
            <a:endParaRPr lang="en-US" sz="2000" dirty="0">
              <a:solidFill>
                <a:prstClr val="black"/>
              </a:solidFill>
            </a:endParaRPr>
          </a:p>
          <a:p>
            <a:pPr marL="342900" lvl="0" indent="-342900" fontAlgn="base">
              <a:spcBef>
                <a:spcPct val="20000"/>
              </a:spcBef>
              <a:spcAft>
                <a:spcPct val="0"/>
              </a:spcAft>
              <a:buNone/>
            </a:pPr>
            <a:r>
              <a:rPr lang="en-US" sz="2000" dirty="0">
                <a:solidFill>
                  <a:prstClr val="black"/>
                </a:solidFill>
              </a:rPr>
              <a:t>Reminders:</a:t>
            </a:r>
          </a:p>
          <a:p>
            <a:pPr marL="342900" lvl="0" indent="-342900" fontAlgn="base">
              <a:spcBef>
                <a:spcPct val="20000"/>
              </a:spcBef>
              <a:spcAft>
                <a:spcPct val="0"/>
              </a:spcAft>
              <a:buFont typeface="Arial" charset="0"/>
              <a:buChar char="•"/>
            </a:pPr>
            <a:r>
              <a:rPr lang="en-US" sz="2000" dirty="0">
                <a:solidFill>
                  <a:prstClr val="black"/>
                </a:solidFill>
              </a:rPr>
              <a:t>Do not consolidate materials from more than one school in the same box.</a:t>
            </a:r>
          </a:p>
          <a:p>
            <a:pPr marL="342900" lvl="0" indent="-342900" fontAlgn="base">
              <a:spcBef>
                <a:spcPct val="20000"/>
              </a:spcBef>
              <a:spcAft>
                <a:spcPct val="0"/>
              </a:spcAft>
              <a:buFont typeface="Arial" charset="0"/>
              <a:buChar char="•"/>
            </a:pPr>
            <a:r>
              <a:rPr lang="en-US" sz="2000" dirty="0">
                <a:solidFill>
                  <a:prstClr val="black"/>
                </a:solidFill>
              </a:rPr>
              <a:t>Use one label per box.</a:t>
            </a:r>
          </a:p>
          <a:p>
            <a:pPr marL="742950" lvl="1" indent="-285750" fontAlgn="base">
              <a:spcBef>
                <a:spcPct val="20000"/>
              </a:spcBef>
              <a:spcAft>
                <a:spcPct val="0"/>
              </a:spcAft>
              <a:buFont typeface="Arial" charset="0"/>
              <a:buChar char="–"/>
            </a:pPr>
            <a:r>
              <a:rPr lang="en-US" sz="1900" dirty="0">
                <a:solidFill>
                  <a:prstClr val="black"/>
                </a:solidFill>
              </a:rPr>
              <a:t>Use </a:t>
            </a:r>
            <a:r>
              <a:rPr lang="en-US" sz="1900" b="1" dirty="0">
                <a:ln w="22225">
                  <a:solidFill>
                    <a:schemeClr val="accent1">
                      <a:lumMod val="50000"/>
                    </a:schemeClr>
                  </a:solidFill>
                  <a:prstDash val="solid"/>
                </a:ln>
                <a:solidFill>
                  <a:schemeClr val="accent1">
                    <a:lumMod val="60000"/>
                    <a:lumOff val="40000"/>
                  </a:schemeClr>
                </a:solidFill>
              </a:rPr>
              <a:t>BLUE </a:t>
            </a:r>
            <a:r>
              <a:rPr lang="en-US" sz="1900" dirty="0">
                <a:solidFill>
                  <a:prstClr val="black"/>
                </a:solidFill>
              </a:rPr>
              <a:t>Return Shipping Labels for </a:t>
            </a:r>
            <a:r>
              <a:rPr lang="en-US" sz="1900" b="1" dirty="0">
                <a:solidFill>
                  <a:srgbClr val="0000FF"/>
                </a:solidFill>
              </a:rPr>
              <a:t>EOG</a:t>
            </a:r>
            <a:r>
              <a:rPr lang="en-US" sz="1900" dirty="0">
                <a:solidFill>
                  <a:srgbClr val="0000FF"/>
                </a:solidFill>
              </a:rPr>
              <a:t> </a:t>
            </a:r>
            <a:r>
              <a:rPr lang="en-US" sz="1900" dirty="0">
                <a:solidFill>
                  <a:prstClr val="black"/>
                </a:solidFill>
              </a:rPr>
              <a:t>scorable materials </a:t>
            </a:r>
            <a:r>
              <a:rPr lang="en-US" sz="1900" b="1" dirty="0">
                <a:solidFill>
                  <a:prstClr val="black"/>
                </a:solidFill>
              </a:rPr>
              <a:t>grades 4, 6, 7</a:t>
            </a:r>
            <a:r>
              <a:rPr lang="en-US" sz="1900" dirty="0">
                <a:solidFill>
                  <a:prstClr val="black"/>
                </a:solidFill>
              </a:rPr>
              <a:t>.</a:t>
            </a:r>
          </a:p>
          <a:p>
            <a:pPr marL="742950" lvl="1" indent="-285750" fontAlgn="base">
              <a:spcBef>
                <a:spcPct val="20000"/>
              </a:spcBef>
              <a:spcAft>
                <a:spcPct val="0"/>
              </a:spcAft>
              <a:buFont typeface="Arial" charset="0"/>
              <a:buChar char="–"/>
            </a:pPr>
            <a:r>
              <a:rPr lang="en-US" sz="1900" dirty="0">
                <a:solidFill>
                  <a:prstClr val="black"/>
                </a:solidFill>
              </a:rPr>
              <a:t>Use </a:t>
            </a:r>
            <a:r>
              <a:rPr lang="en-US" sz="1900" b="1" dirty="0">
                <a:ln w="22225">
                  <a:solidFill>
                    <a:schemeClr val="accent6">
                      <a:lumMod val="50000"/>
                    </a:schemeClr>
                  </a:solidFill>
                  <a:prstDash val="solid"/>
                </a:ln>
                <a:solidFill>
                  <a:schemeClr val="accent6">
                    <a:lumMod val="60000"/>
                    <a:lumOff val="40000"/>
                  </a:schemeClr>
                </a:solidFill>
              </a:rPr>
              <a:t>GREEN</a:t>
            </a:r>
            <a:r>
              <a:rPr lang="en-US" sz="1900" dirty="0">
                <a:solidFill>
                  <a:prstClr val="black"/>
                </a:solidFill>
              </a:rPr>
              <a:t> Return Shipping Labels for </a:t>
            </a:r>
            <a:r>
              <a:rPr lang="en-US" sz="1900" b="1" dirty="0">
                <a:solidFill>
                  <a:schemeClr val="accent6"/>
                </a:solidFill>
              </a:rPr>
              <a:t>EOG</a:t>
            </a:r>
            <a:r>
              <a:rPr lang="en-US" sz="1900" dirty="0">
                <a:solidFill>
                  <a:prstClr val="black"/>
                </a:solidFill>
              </a:rPr>
              <a:t> scorable materials </a:t>
            </a:r>
            <a:r>
              <a:rPr lang="en-US" sz="1900" b="1" dirty="0">
                <a:solidFill>
                  <a:prstClr val="black"/>
                </a:solidFill>
              </a:rPr>
              <a:t>grades 3, 5, 8</a:t>
            </a:r>
            <a:r>
              <a:rPr lang="en-US" sz="1900" dirty="0">
                <a:solidFill>
                  <a:prstClr val="black"/>
                </a:solidFill>
              </a:rPr>
              <a:t>.</a:t>
            </a:r>
            <a:r>
              <a:rPr lang="en-US" sz="1900">
                <a:solidFill>
                  <a:prstClr val="black"/>
                </a:solidFill>
              </a:rPr>
              <a:t> </a:t>
            </a:r>
          </a:p>
          <a:p>
            <a:pPr marL="742950" lvl="1" indent="-285750" fontAlgn="base">
              <a:spcBef>
                <a:spcPct val="20000"/>
              </a:spcBef>
              <a:spcAft>
                <a:spcPct val="0"/>
              </a:spcAft>
              <a:buFont typeface="Arial" charset="0"/>
              <a:buChar char="–"/>
            </a:pPr>
            <a:r>
              <a:rPr lang="en-US" sz="1900" dirty="0">
                <a:solidFill>
                  <a:prstClr val="black"/>
                </a:solidFill>
              </a:rPr>
              <a:t>Use </a:t>
            </a:r>
            <a:r>
              <a:rPr lang="en-US" sz="1900" b="1" dirty="0">
                <a:ln w="22225">
                  <a:solidFill>
                    <a:srgbClr val="A922FC"/>
                  </a:solidFill>
                  <a:prstDash val="solid"/>
                </a:ln>
                <a:solidFill>
                  <a:srgbClr val="C7AFF7"/>
                </a:solidFill>
              </a:rPr>
              <a:t>PURPLE</a:t>
            </a:r>
            <a:r>
              <a:rPr lang="en-US" sz="1900" dirty="0">
                <a:solidFill>
                  <a:srgbClr val="800080"/>
                </a:solidFill>
              </a:rPr>
              <a:t> </a:t>
            </a:r>
            <a:r>
              <a:rPr lang="en-US" sz="1900" dirty="0">
                <a:solidFill>
                  <a:prstClr val="black"/>
                </a:solidFill>
              </a:rPr>
              <a:t>Return Shipping Labels for </a:t>
            </a:r>
            <a:r>
              <a:rPr lang="en-US" sz="1900" b="1" dirty="0">
                <a:solidFill>
                  <a:srgbClr val="7030A0"/>
                </a:solidFill>
              </a:rPr>
              <a:t>EOC</a:t>
            </a:r>
            <a:r>
              <a:rPr lang="en-US" sz="1900" dirty="0">
                <a:solidFill>
                  <a:srgbClr val="7030A0"/>
                </a:solidFill>
              </a:rPr>
              <a:t> </a:t>
            </a:r>
            <a:r>
              <a:rPr lang="en-US" sz="1900" dirty="0">
                <a:solidFill>
                  <a:prstClr val="black"/>
                </a:solidFill>
              </a:rPr>
              <a:t>scorable materials.</a:t>
            </a:r>
          </a:p>
          <a:p>
            <a:pPr marL="742950" lvl="1" indent="-285750" fontAlgn="base">
              <a:spcBef>
                <a:spcPct val="20000"/>
              </a:spcBef>
              <a:spcAft>
                <a:spcPct val="0"/>
              </a:spcAft>
              <a:buFont typeface="Arial" charset="0"/>
              <a:buChar char="–"/>
            </a:pPr>
            <a:r>
              <a:rPr lang="en-US" sz="1900" dirty="0">
                <a:solidFill>
                  <a:prstClr val="black"/>
                </a:solidFill>
              </a:rPr>
              <a:t>Use </a:t>
            </a:r>
            <a:r>
              <a:rPr lang="en-US" sz="1900" b="1" dirty="0">
                <a:ln>
                  <a:solidFill>
                    <a:schemeClr val="tx1"/>
                  </a:solidFill>
                </a:ln>
                <a:solidFill>
                  <a:schemeClr val="bg1"/>
                </a:solidFill>
              </a:rPr>
              <a:t>WHITE</a:t>
            </a:r>
            <a:r>
              <a:rPr lang="en-US" sz="1900" dirty="0">
                <a:solidFill>
                  <a:prstClr val="black"/>
                </a:solidFill>
              </a:rPr>
              <a:t> Return Shipping Labels for all nonscorable materials.</a:t>
            </a:r>
          </a:p>
          <a:p>
            <a:pPr marL="342900" lvl="0" indent="-342900" fontAlgn="base">
              <a:spcBef>
                <a:spcPct val="20000"/>
              </a:spcBef>
              <a:spcAft>
                <a:spcPct val="0"/>
              </a:spcAft>
              <a:buFont typeface="Arial" charset="0"/>
              <a:buChar char="•"/>
            </a:pPr>
            <a:r>
              <a:rPr lang="en-US" sz="1900" dirty="0">
                <a:solidFill>
                  <a:prstClr val="black"/>
                </a:solidFill>
              </a:rPr>
              <a:t>Identify the sequence of boxes by filling in the line on the blue or purple scorable label that reads “BOX __ OF __ .”</a:t>
            </a:r>
          </a:p>
          <a:p>
            <a:pPr marL="342900" lvl="0" indent="-342900" fontAlgn="base">
              <a:spcBef>
                <a:spcPct val="20000"/>
              </a:spcBef>
              <a:spcAft>
                <a:spcPct val="0"/>
              </a:spcAft>
              <a:buFont typeface="Arial" charset="0"/>
              <a:buChar char="•"/>
            </a:pPr>
            <a:r>
              <a:rPr lang="en-US" sz="1900" dirty="0">
                <a:solidFill>
                  <a:prstClr val="black"/>
                </a:solidFill>
              </a:rPr>
              <a:t>Identify the sequence of boxes by filling in the line on the yellow nonscorable label that reads “BOX __ OF __ .”</a:t>
            </a:r>
          </a:p>
          <a:p>
            <a:pPr marL="342900" indent="-342900" fontAlgn="base">
              <a:spcBef>
                <a:spcPct val="20000"/>
              </a:spcBef>
              <a:spcAft>
                <a:spcPct val="0"/>
              </a:spcAft>
              <a:buFont typeface="Arial" charset="0"/>
              <a:buChar char="•"/>
            </a:pPr>
            <a:r>
              <a:rPr lang="en-US" sz="1900" dirty="0">
                <a:solidFill>
                  <a:prstClr val="black"/>
                </a:solidFill>
              </a:rPr>
              <a:t>Securely seal all boxes.</a:t>
            </a:r>
            <a:endParaRPr lang="en-US" sz="1900">
              <a:solidFill>
                <a:prstClr val="black"/>
              </a:solidFill>
            </a:endParaRPr>
          </a:p>
        </p:txBody>
      </p:sp>
      <p:sp>
        <p:nvSpPr>
          <p:cNvPr id="5" name="Slide Number Placeholder 4"/>
          <p:cNvSpPr>
            <a:spLocks noGrp="1"/>
          </p:cNvSpPr>
          <p:nvPr>
            <p:ph type="sldNum" sz="quarter" idx="4"/>
          </p:nvPr>
        </p:nvSpPr>
        <p:spPr/>
        <p:txBody>
          <a:bodyPr/>
          <a:lstStyle/>
          <a:p>
            <a:fld id="{B63E4CEF-BB1E-48C7-AE93-F39F6AA99AD7}" type="slidenum">
              <a:rPr lang="en-US" smtClean="0"/>
              <a:pPr/>
              <a:t>112</a:t>
            </a:fld>
            <a:endParaRPr lang="en-US"/>
          </a:p>
        </p:txBody>
      </p:sp>
    </p:spTree>
    <p:extLst>
      <p:ext uri="{BB962C8B-B14F-4D97-AF65-F5344CB8AC3E}">
        <p14:creationId xmlns:p14="http://schemas.microsoft.com/office/powerpoint/2010/main" val="225608230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0" y="121024"/>
            <a:ext cx="8229600" cy="1143000"/>
          </a:xfrm>
        </p:spPr>
        <p:txBody>
          <a:bodyPr>
            <a:normAutofit/>
          </a:bodyPr>
          <a:lstStyle/>
          <a:p>
            <a:pPr eaLnBrk="1" hangingPunct="1"/>
            <a:r>
              <a:rPr lang="en-US" altLang="en-US" sz="4000" b="0" dirty="0">
                <a:solidFill>
                  <a:srgbClr val="0000CC"/>
                </a:solidFill>
              </a:rPr>
              <a:t>After Testing</a:t>
            </a:r>
            <a:br>
              <a:rPr lang="en-US" altLang="en-US" b="0" dirty="0">
                <a:solidFill>
                  <a:srgbClr val="0000CC"/>
                </a:solidFill>
              </a:rPr>
            </a:br>
            <a:r>
              <a:rPr lang="en-US" altLang="en-US" sz="2800" b="0" dirty="0">
                <a:solidFill>
                  <a:srgbClr val="0000CC"/>
                </a:solidFill>
              </a:rPr>
              <a:t>System Test Coordinator</a:t>
            </a:r>
          </a:p>
        </p:txBody>
      </p:sp>
      <p:sp>
        <p:nvSpPr>
          <p:cNvPr id="99331" name="Content Placeholder 2"/>
          <p:cNvSpPr>
            <a:spLocks noGrp="1"/>
          </p:cNvSpPr>
          <p:nvPr>
            <p:ph idx="1"/>
          </p:nvPr>
        </p:nvSpPr>
        <p:spPr>
          <a:xfrm>
            <a:off x="295835" y="1397327"/>
            <a:ext cx="8081683" cy="4706470"/>
          </a:xfrm>
        </p:spPr>
        <p:txBody>
          <a:bodyPr vert="horz" lIns="91440" tIns="45720" rIns="91440" bIns="45720" rtlCol="0" anchor="t">
            <a:normAutofit/>
          </a:bodyPr>
          <a:lstStyle/>
          <a:p>
            <a:pPr marL="0" indent="0" algn="ctr" eaLnBrk="1" hangingPunct="1">
              <a:buNone/>
            </a:pPr>
            <a:r>
              <a:rPr lang="en-US" altLang="en-US" sz="2400" b="1" dirty="0"/>
              <a:t>Scorables and Nonscorables</a:t>
            </a:r>
          </a:p>
          <a:p>
            <a:pPr eaLnBrk="1" hangingPunct="1"/>
            <a:r>
              <a:rPr lang="en-US" altLang="en-US" sz="2400" dirty="0"/>
              <a:t>For the EOC, If your local window extends beyond 7 days you have the option to schedule weekly shipments. </a:t>
            </a:r>
          </a:p>
          <a:p>
            <a:pPr eaLnBrk="1" hangingPunct="1"/>
            <a:r>
              <a:rPr lang="en-US" altLang="en-US" sz="2400" dirty="0"/>
              <a:t>Scorable materials may be shipped in multiple shipments, but nonscorable materials should be returned in one shipment. </a:t>
            </a:r>
          </a:p>
          <a:p>
            <a:pPr eaLnBrk="1" hangingPunct="1"/>
            <a:r>
              <a:rPr lang="en-US" sz="2400" dirty="0"/>
              <a:t>Shipments received via UPS will be returned using UPS. </a:t>
            </a:r>
          </a:p>
          <a:p>
            <a:r>
              <a:rPr lang="en-US" sz="2400" dirty="0"/>
              <a:t>Shipments received via ADS will be returned using either UPS or ADS for scorable materials, and ADS for nonscorables. </a:t>
            </a:r>
          </a:p>
          <a:p>
            <a:pPr lvl="1"/>
            <a:r>
              <a:rPr lang="en-US" sz="2000" dirty="0"/>
              <a:t>Palletize materials returned via ADS according to instructions on page 41 of the</a:t>
            </a:r>
            <a:r>
              <a:rPr lang="en-US" sz="2000" i="1" dirty="0"/>
              <a:t> School and System Test Coordinator’s Manual</a:t>
            </a:r>
            <a:r>
              <a:rPr lang="en-US" sz="2000" dirty="0"/>
              <a:t>. </a:t>
            </a:r>
          </a:p>
          <a:p>
            <a:pPr lvl="1"/>
            <a:r>
              <a:rPr lang="en-US" sz="2000" dirty="0"/>
              <a:t>If your system received materials via ADS, ADS will contact you to schedule a pickup. </a:t>
            </a:r>
            <a:endParaRPr lang="en-US" altLang="en-US" sz="1600" dirty="0"/>
          </a:p>
        </p:txBody>
      </p:sp>
      <p:sp>
        <p:nvSpPr>
          <p:cNvPr id="2" name="Slide Number Placeholder 1"/>
          <p:cNvSpPr>
            <a:spLocks noGrp="1"/>
          </p:cNvSpPr>
          <p:nvPr>
            <p:ph type="sldNum" sz="quarter" idx="4"/>
          </p:nvPr>
        </p:nvSpPr>
        <p:spPr/>
        <p:txBody>
          <a:bodyPr/>
          <a:lstStyle/>
          <a:p>
            <a:fld id="{B63E4CEF-BB1E-48C7-AE93-F39F6AA99AD7}" type="slidenum">
              <a:rPr lang="en-US" smtClean="0"/>
              <a:pPr/>
              <a:t>113</a:t>
            </a:fld>
            <a:endParaRPr lang="en-US"/>
          </a:p>
        </p:txBody>
      </p:sp>
    </p:spTree>
    <p:extLst>
      <p:ext uri="{BB962C8B-B14F-4D97-AF65-F5344CB8AC3E}">
        <p14:creationId xmlns:p14="http://schemas.microsoft.com/office/powerpoint/2010/main" val="1537316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0" y="76440"/>
            <a:ext cx="8229600" cy="1252025"/>
          </a:xfrm>
        </p:spPr>
        <p:txBody>
          <a:bodyPr>
            <a:normAutofit/>
          </a:bodyPr>
          <a:lstStyle/>
          <a:p>
            <a:pPr eaLnBrk="1" hangingPunct="1"/>
            <a:r>
              <a:rPr lang="en-US" altLang="en-US" sz="4000" b="0" dirty="0">
                <a:solidFill>
                  <a:srgbClr val="0000CC"/>
                </a:solidFill>
              </a:rPr>
              <a:t>Answer Document Tracking</a:t>
            </a:r>
            <a:br>
              <a:rPr lang="en-US" altLang="en-US" b="0" dirty="0">
                <a:solidFill>
                  <a:srgbClr val="0000CC"/>
                </a:solidFill>
              </a:rPr>
            </a:br>
            <a:r>
              <a:rPr lang="en-US" altLang="en-US" sz="2800" b="0" dirty="0">
                <a:solidFill>
                  <a:srgbClr val="0000CC"/>
                </a:solidFill>
              </a:rPr>
              <a:t>System Test Coordinator</a:t>
            </a:r>
          </a:p>
        </p:txBody>
      </p:sp>
      <p:sp>
        <p:nvSpPr>
          <p:cNvPr id="99331" name="Content Placeholder 2"/>
          <p:cNvSpPr>
            <a:spLocks noGrp="1"/>
          </p:cNvSpPr>
          <p:nvPr>
            <p:ph idx="1"/>
          </p:nvPr>
        </p:nvSpPr>
        <p:spPr>
          <a:xfrm>
            <a:off x="295835" y="1328466"/>
            <a:ext cx="8081683" cy="4809835"/>
          </a:xfrm>
        </p:spPr>
        <p:txBody>
          <a:bodyPr vert="horz" lIns="91440" tIns="45720" rIns="91440" bIns="45720" rtlCol="0" anchor="t">
            <a:normAutofit lnSpcReduction="10000"/>
          </a:bodyPr>
          <a:lstStyle/>
          <a:p>
            <a:pPr eaLnBrk="1" hangingPunct="1">
              <a:spcBef>
                <a:spcPts val="0"/>
              </a:spcBef>
              <a:spcAft>
                <a:spcPts val="600"/>
              </a:spcAft>
              <a:buSzPct val="100000"/>
            </a:pPr>
            <a:r>
              <a:rPr lang="en-US" sz="2000" dirty="0"/>
              <a:t>Available </a:t>
            </a:r>
            <a:r>
              <a:rPr lang="en-US" sz="2000" dirty="0">
                <a:ea typeface="Calibri"/>
                <a:cs typeface="Times New Roman"/>
              </a:rPr>
              <a:t>on eDIRECT under Materials—Answer Document Tracking </a:t>
            </a:r>
          </a:p>
          <a:p>
            <a:pPr eaLnBrk="1" hangingPunct="1">
              <a:spcBef>
                <a:spcPts val="0"/>
              </a:spcBef>
              <a:spcAft>
                <a:spcPts val="600"/>
              </a:spcAft>
              <a:buSzPct val="100000"/>
            </a:pPr>
            <a:endParaRPr lang="en-US" sz="2000" dirty="0">
              <a:ea typeface="Calibri"/>
              <a:cs typeface="Times New Roman"/>
            </a:endParaRPr>
          </a:p>
          <a:p>
            <a:pPr eaLnBrk="1" hangingPunct="1">
              <a:spcBef>
                <a:spcPts val="0"/>
              </a:spcBef>
              <a:spcAft>
                <a:spcPts val="600"/>
              </a:spcAft>
              <a:buSzPct val="100000"/>
            </a:pPr>
            <a:endParaRPr lang="en-US" sz="2000" dirty="0">
              <a:ea typeface="Calibri"/>
              <a:cs typeface="Times New Roman"/>
            </a:endParaRPr>
          </a:p>
          <a:p>
            <a:pPr eaLnBrk="1" hangingPunct="1">
              <a:spcBef>
                <a:spcPts val="0"/>
              </a:spcBef>
              <a:spcAft>
                <a:spcPts val="600"/>
              </a:spcAft>
              <a:buSzPct val="100000"/>
            </a:pPr>
            <a:endParaRPr lang="en-US" sz="2000" dirty="0">
              <a:ea typeface="Calibri"/>
              <a:cs typeface="Times New Roman"/>
            </a:endParaRPr>
          </a:p>
          <a:p>
            <a:pPr eaLnBrk="1" hangingPunct="1">
              <a:spcBef>
                <a:spcPts val="0"/>
              </a:spcBef>
              <a:spcAft>
                <a:spcPts val="600"/>
              </a:spcAft>
              <a:buSzPct val="100000"/>
            </a:pPr>
            <a:endParaRPr lang="en-US" sz="2000" dirty="0">
              <a:ea typeface="Calibri"/>
              <a:cs typeface="Times New Roman"/>
            </a:endParaRPr>
          </a:p>
          <a:p>
            <a:pPr eaLnBrk="1" hangingPunct="1">
              <a:spcBef>
                <a:spcPts val="0"/>
              </a:spcBef>
              <a:spcAft>
                <a:spcPts val="600"/>
              </a:spcAft>
              <a:buSzPct val="100000"/>
            </a:pPr>
            <a:endParaRPr lang="en-US" sz="2000" dirty="0">
              <a:ea typeface="Calibri"/>
              <a:cs typeface="Times New Roman"/>
            </a:endParaRPr>
          </a:p>
          <a:p>
            <a:pPr>
              <a:spcBef>
                <a:spcPts val="0"/>
              </a:spcBef>
              <a:spcAft>
                <a:spcPts val="600"/>
              </a:spcAft>
              <a:buSzPct val="100000"/>
            </a:pPr>
            <a:r>
              <a:rPr lang="en-US" sz="2000" dirty="0">
                <a:ea typeface="Calibri"/>
                <a:cs typeface="Times New Roman"/>
              </a:rPr>
              <a:t>This report provides systems and schools with the following information:</a:t>
            </a:r>
          </a:p>
          <a:p>
            <a:pPr lvl="1">
              <a:spcBef>
                <a:spcPts val="0"/>
              </a:spcBef>
              <a:buSzPct val="100000"/>
            </a:pPr>
            <a:r>
              <a:rPr lang="en-US" sz="2000" dirty="0">
                <a:ea typeface="Calibri"/>
                <a:cs typeface="Times New Roman"/>
              </a:rPr>
              <a:t>Quantity of answer documents sent to systems by DRC</a:t>
            </a:r>
          </a:p>
          <a:p>
            <a:pPr lvl="1">
              <a:spcBef>
                <a:spcPts val="0"/>
              </a:spcBef>
              <a:buSzPct val="100000"/>
            </a:pPr>
            <a:r>
              <a:rPr lang="en-US" sz="2000" dirty="0">
                <a:ea typeface="Calibri"/>
                <a:cs typeface="Times New Roman"/>
              </a:rPr>
              <a:t>Quantity of answer documents received by DRC</a:t>
            </a:r>
          </a:p>
          <a:p>
            <a:pPr lvl="1">
              <a:spcBef>
                <a:spcPts val="0"/>
              </a:spcBef>
              <a:spcAft>
                <a:spcPts val="600"/>
              </a:spcAft>
              <a:buSzPct val="100000"/>
            </a:pPr>
            <a:r>
              <a:rPr lang="en-US" sz="2000" dirty="0">
                <a:ea typeface="Calibri"/>
                <a:cs typeface="Times New Roman"/>
              </a:rPr>
              <a:t>Quantity of answer documents checked in as “used”</a:t>
            </a:r>
          </a:p>
          <a:p>
            <a:pPr>
              <a:spcBef>
                <a:spcPts val="0"/>
              </a:spcBef>
              <a:spcAft>
                <a:spcPts val="600"/>
              </a:spcAft>
              <a:buSzPct val="100000"/>
            </a:pPr>
            <a:r>
              <a:rPr lang="en-US" sz="2000" dirty="0">
                <a:ea typeface="Calibri"/>
                <a:cs typeface="Times New Roman"/>
              </a:rPr>
              <a:t>Available on a summary screen, with more detail available as a file export</a:t>
            </a:r>
          </a:p>
          <a:p>
            <a:pPr>
              <a:spcBef>
                <a:spcPts val="0"/>
              </a:spcBef>
              <a:spcAft>
                <a:spcPts val="600"/>
              </a:spcAft>
              <a:buSzPct val="100000"/>
            </a:pPr>
            <a:r>
              <a:rPr lang="en-US" sz="2000" dirty="0">
                <a:ea typeface="Calibri"/>
                <a:cs typeface="Times New Roman"/>
              </a:rPr>
              <a:t>View this data after returning materials to DRC</a:t>
            </a:r>
          </a:p>
          <a:p>
            <a:pPr>
              <a:spcBef>
                <a:spcPts val="0"/>
              </a:spcBef>
              <a:spcAft>
                <a:spcPts val="600"/>
              </a:spcAft>
              <a:buSzPct val="100000"/>
            </a:pPr>
            <a:r>
              <a:rPr lang="en-US" sz="2000" dirty="0">
                <a:ea typeface="Calibri"/>
                <a:cs typeface="Times New Roman"/>
              </a:rPr>
              <a:t>Reports are updated daily</a:t>
            </a:r>
          </a:p>
          <a:p>
            <a:pPr>
              <a:spcBef>
                <a:spcPts val="0"/>
              </a:spcBef>
              <a:spcAft>
                <a:spcPts val="600"/>
              </a:spcAft>
              <a:buSzPct val="100000"/>
            </a:pPr>
            <a:r>
              <a:rPr lang="en-US" sz="2000" dirty="0">
                <a:ea typeface="Calibri"/>
                <a:cs typeface="Times New Roman"/>
              </a:rPr>
              <a:t>Systems will be responsible for reporting any discrepancies between what they returned and what DRC checked in as used</a:t>
            </a:r>
          </a:p>
        </p:txBody>
      </p:sp>
      <p:sp>
        <p:nvSpPr>
          <p:cNvPr id="2" name="Slide Number Placeholder 1"/>
          <p:cNvSpPr>
            <a:spLocks noGrp="1"/>
          </p:cNvSpPr>
          <p:nvPr>
            <p:ph type="sldNum" sz="quarter" idx="4"/>
          </p:nvPr>
        </p:nvSpPr>
        <p:spPr/>
        <p:txBody>
          <a:bodyPr/>
          <a:lstStyle/>
          <a:p>
            <a:fld id="{B63E4CEF-BB1E-48C7-AE93-F39F6AA99AD7}" type="slidenum">
              <a:rPr lang="en-US" smtClean="0"/>
              <a:pPr/>
              <a:t>114</a:t>
            </a:fld>
            <a:endParaRPr lang="en-US"/>
          </a:p>
        </p:txBody>
      </p:sp>
      <p:pic>
        <p:nvPicPr>
          <p:cNvPr id="6" name="Picture 5"/>
          <p:cNvPicPr>
            <a:picLocks noChangeAspect="1"/>
          </p:cNvPicPr>
          <p:nvPr/>
        </p:nvPicPr>
        <p:blipFill>
          <a:blip r:embed="rId3"/>
          <a:stretch>
            <a:fillRect/>
          </a:stretch>
        </p:blipFill>
        <p:spPr>
          <a:xfrm>
            <a:off x="1629995" y="1765990"/>
            <a:ext cx="4969610" cy="1280160"/>
          </a:xfrm>
          <a:prstGeom prst="rect">
            <a:avLst/>
          </a:prstGeom>
        </p:spPr>
      </p:pic>
    </p:spTree>
    <p:extLst>
      <p:ext uri="{BB962C8B-B14F-4D97-AF65-F5344CB8AC3E}">
        <p14:creationId xmlns:p14="http://schemas.microsoft.com/office/powerpoint/2010/main" val="78240829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0" y="121024"/>
            <a:ext cx="8229600" cy="1143000"/>
          </a:xfrm>
        </p:spPr>
        <p:txBody>
          <a:bodyPr>
            <a:normAutofit/>
          </a:bodyPr>
          <a:lstStyle/>
          <a:p>
            <a:r>
              <a:rPr lang="en-US" altLang="en-US" sz="4000" b="0">
                <a:solidFill>
                  <a:srgbClr val="0000CC"/>
                </a:solidFill>
              </a:rPr>
              <a:t>Answer Document Tracking</a:t>
            </a:r>
            <a:br>
              <a:rPr lang="en-US" altLang="en-US" b="0">
                <a:solidFill>
                  <a:srgbClr val="0000CC"/>
                </a:solidFill>
              </a:rPr>
            </a:br>
            <a:r>
              <a:rPr lang="en-US" altLang="en-US" sz="2800" b="0">
                <a:solidFill>
                  <a:srgbClr val="0000CC"/>
                </a:solidFill>
              </a:rPr>
              <a:t>System Test Coordinator</a:t>
            </a:r>
          </a:p>
        </p:txBody>
      </p:sp>
      <p:sp>
        <p:nvSpPr>
          <p:cNvPr id="99331" name="Content Placeholder 2"/>
          <p:cNvSpPr>
            <a:spLocks noGrp="1"/>
          </p:cNvSpPr>
          <p:nvPr>
            <p:ph idx="1"/>
          </p:nvPr>
        </p:nvSpPr>
        <p:spPr>
          <a:xfrm>
            <a:off x="295835" y="1509612"/>
            <a:ext cx="8408218" cy="4809835"/>
          </a:xfrm>
        </p:spPr>
        <p:txBody>
          <a:bodyPr>
            <a:normAutofit/>
          </a:bodyPr>
          <a:lstStyle/>
          <a:p>
            <a:pPr marL="0" indent="0" algn="ctr" eaLnBrk="1" hangingPunct="1">
              <a:spcBef>
                <a:spcPts val="0"/>
              </a:spcBef>
              <a:spcAft>
                <a:spcPts val="600"/>
              </a:spcAft>
              <a:buSzPct val="100000"/>
              <a:buNone/>
            </a:pPr>
            <a:r>
              <a:rPr lang="en-US" b="1">
                <a:ea typeface="Calibri"/>
                <a:cs typeface="Times New Roman"/>
              </a:rPr>
              <a:t>Sample Report – Summary </a:t>
            </a:r>
          </a:p>
        </p:txBody>
      </p:sp>
      <p:sp>
        <p:nvSpPr>
          <p:cNvPr id="2" name="Slide Number Placeholder 1"/>
          <p:cNvSpPr>
            <a:spLocks noGrp="1"/>
          </p:cNvSpPr>
          <p:nvPr>
            <p:ph type="sldNum" sz="quarter" idx="4"/>
          </p:nvPr>
        </p:nvSpPr>
        <p:spPr/>
        <p:txBody>
          <a:bodyPr/>
          <a:lstStyle/>
          <a:p>
            <a:fld id="{B63E4CEF-BB1E-48C7-AE93-F39F6AA99AD7}" type="slidenum">
              <a:rPr lang="en-US" smtClean="0"/>
              <a:pPr/>
              <a:t>115</a:t>
            </a:fld>
            <a:endParaRPr lang="en-US"/>
          </a:p>
        </p:txBody>
      </p:sp>
      <p:pic>
        <p:nvPicPr>
          <p:cNvPr id="7" name="table"/>
          <p:cNvPicPr>
            <a:picLocks noChangeAspect="1"/>
          </p:cNvPicPr>
          <p:nvPr/>
        </p:nvPicPr>
        <p:blipFill>
          <a:blip r:embed="rId3"/>
          <a:stretch>
            <a:fillRect/>
          </a:stretch>
        </p:blipFill>
        <p:spPr>
          <a:xfrm>
            <a:off x="1188720" y="2410260"/>
            <a:ext cx="6766560" cy="2710308"/>
          </a:xfrm>
          <a:prstGeom prst="rect">
            <a:avLst/>
          </a:prstGeom>
        </p:spPr>
      </p:pic>
    </p:spTree>
    <p:extLst>
      <p:ext uri="{BB962C8B-B14F-4D97-AF65-F5344CB8AC3E}">
        <p14:creationId xmlns:p14="http://schemas.microsoft.com/office/powerpoint/2010/main" val="325419327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0" y="121024"/>
            <a:ext cx="8229600" cy="1143000"/>
          </a:xfrm>
        </p:spPr>
        <p:txBody>
          <a:bodyPr>
            <a:normAutofit/>
          </a:bodyPr>
          <a:lstStyle/>
          <a:p>
            <a:r>
              <a:rPr lang="en-US" altLang="en-US" sz="4000" b="0">
                <a:solidFill>
                  <a:srgbClr val="0000CC"/>
                </a:solidFill>
              </a:rPr>
              <a:t>Answer Document Tracking</a:t>
            </a:r>
            <a:br>
              <a:rPr lang="en-US" altLang="en-US" b="0">
                <a:solidFill>
                  <a:srgbClr val="0000CC"/>
                </a:solidFill>
              </a:rPr>
            </a:br>
            <a:r>
              <a:rPr lang="en-US" altLang="en-US" sz="2800" b="0">
                <a:solidFill>
                  <a:srgbClr val="0000CC"/>
                </a:solidFill>
              </a:rPr>
              <a:t>System Test Coordinator</a:t>
            </a:r>
          </a:p>
        </p:txBody>
      </p:sp>
      <p:sp>
        <p:nvSpPr>
          <p:cNvPr id="99331" name="Content Placeholder 2"/>
          <p:cNvSpPr>
            <a:spLocks noGrp="1"/>
          </p:cNvSpPr>
          <p:nvPr>
            <p:ph idx="1"/>
          </p:nvPr>
        </p:nvSpPr>
        <p:spPr>
          <a:xfrm>
            <a:off x="295835" y="1509612"/>
            <a:ext cx="8408218" cy="4809835"/>
          </a:xfrm>
        </p:spPr>
        <p:txBody>
          <a:bodyPr>
            <a:normAutofit/>
          </a:bodyPr>
          <a:lstStyle/>
          <a:p>
            <a:pPr marL="0" indent="0" algn="ctr" eaLnBrk="1" hangingPunct="1">
              <a:spcBef>
                <a:spcPts val="0"/>
              </a:spcBef>
              <a:spcAft>
                <a:spcPts val="600"/>
              </a:spcAft>
              <a:buSzPct val="100000"/>
              <a:buNone/>
            </a:pPr>
            <a:r>
              <a:rPr lang="en-US" b="1">
                <a:ea typeface="Calibri"/>
                <a:cs typeface="Times New Roman"/>
              </a:rPr>
              <a:t>Sample Report – Export Detail </a:t>
            </a:r>
          </a:p>
        </p:txBody>
      </p:sp>
      <p:sp>
        <p:nvSpPr>
          <p:cNvPr id="2" name="Slide Number Placeholder 1"/>
          <p:cNvSpPr>
            <a:spLocks noGrp="1"/>
          </p:cNvSpPr>
          <p:nvPr>
            <p:ph type="sldNum" sz="quarter" idx="4"/>
          </p:nvPr>
        </p:nvSpPr>
        <p:spPr/>
        <p:txBody>
          <a:bodyPr/>
          <a:lstStyle/>
          <a:p>
            <a:fld id="{B63E4CEF-BB1E-48C7-AE93-F39F6AA99AD7}" type="slidenum">
              <a:rPr lang="en-US" smtClean="0"/>
              <a:pPr/>
              <a:t>116</a:t>
            </a:fld>
            <a:endParaRPr lang="en-US"/>
          </a:p>
        </p:txBody>
      </p:sp>
      <p:pic>
        <p:nvPicPr>
          <p:cNvPr id="6" name="table"/>
          <p:cNvPicPr>
            <a:picLocks noChangeAspect="1"/>
          </p:cNvPicPr>
          <p:nvPr/>
        </p:nvPicPr>
        <p:blipFill>
          <a:blip r:embed="rId3"/>
          <a:stretch>
            <a:fillRect/>
          </a:stretch>
        </p:blipFill>
        <p:spPr>
          <a:xfrm>
            <a:off x="1224651" y="2286522"/>
            <a:ext cx="6694698" cy="2699004"/>
          </a:xfrm>
          <a:prstGeom prst="rect">
            <a:avLst/>
          </a:prstGeom>
        </p:spPr>
      </p:pic>
      <p:cxnSp>
        <p:nvCxnSpPr>
          <p:cNvPr id="8" name="Straight Arrow Connector 7"/>
          <p:cNvCxnSpPr/>
          <p:nvPr/>
        </p:nvCxnSpPr>
        <p:spPr>
          <a:xfrm flipV="1">
            <a:off x="6202279" y="2700068"/>
            <a:ext cx="276159" cy="2614506"/>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 Box 2"/>
          <p:cNvSpPr txBox="1">
            <a:spLocks noChangeArrowheads="1"/>
          </p:cNvSpPr>
          <p:nvPr/>
        </p:nvSpPr>
        <p:spPr bwMode="auto">
          <a:xfrm>
            <a:off x="5010887" y="5326260"/>
            <a:ext cx="2124075" cy="4667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defPPr>
              <a:defRPr lang="en-US"/>
            </a:defPPr>
            <a:lvl1pPr algn="l" rtl="0" fontAlgn="base">
              <a:spcBef>
                <a:spcPct val="0"/>
              </a:spcBef>
              <a:spcAft>
                <a:spcPct val="0"/>
              </a:spcAft>
              <a:defRPr sz="1200" b="1" kern="1200">
                <a:solidFill>
                  <a:schemeClr val="tx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marL="0" marR="0">
              <a:lnSpc>
                <a:spcPct val="115000"/>
              </a:lnSpc>
              <a:spcBef>
                <a:spcPts val="0"/>
              </a:spcBef>
              <a:spcAft>
                <a:spcPts val="1000"/>
              </a:spcAft>
            </a:pPr>
            <a:r>
              <a:rPr lang="en-US" sz="1000">
                <a:effectLst/>
                <a:latin typeface="Calibri"/>
                <a:ea typeface="Calibri"/>
                <a:cs typeface="Times New Roman"/>
              </a:rPr>
              <a:t>“Check-in Date” is blank if document is not yet checked in by DRC.</a:t>
            </a:r>
            <a:endParaRPr lang="en-US" sz="1100">
              <a:effectLst/>
              <a:latin typeface="Calibri"/>
              <a:ea typeface="Calibri"/>
              <a:cs typeface="Times New Roman"/>
            </a:endParaRPr>
          </a:p>
        </p:txBody>
      </p:sp>
    </p:spTree>
    <p:extLst>
      <p:ext uri="{BB962C8B-B14F-4D97-AF65-F5344CB8AC3E}">
        <p14:creationId xmlns:p14="http://schemas.microsoft.com/office/powerpoint/2010/main" val="205845273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0" y="208666"/>
            <a:ext cx="6937525" cy="640762"/>
          </a:xfrm>
        </p:spPr>
        <p:txBody>
          <a:bodyPr>
            <a:noAutofit/>
          </a:bodyPr>
          <a:lstStyle/>
          <a:p>
            <a:pPr eaLnBrk="1" hangingPunct="1"/>
            <a:r>
              <a:rPr lang="en-US" altLang="en-US" sz="4000" b="0" dirty="0">
                <a:solidFill>
                  <a:srgbClr val="0000CC"/>
                </a:solidFill>
              </a:rPr>
              <a:t>Georgia Milestones </a:t>
            </a:r>
            <a:r>
              <a:rPr lang="en-US" altLang="en-US" sz="4000" b="0" dirty="0">
                <a:solidFill>
                  <a:srgbClr val="FF0000"/>
                </a:solidFill>
              </a:rPr>
              <a:t>EOG</a:t>
            </a:r>
            <a:br>
              <a:rPr lang="en-US" altLang="en-US" sz="4000" b="0"/>
            </a:br>
            <a:r>
              <a:rPr lang="en-US" altLang="en-US" sz="4000" b="0" dirty="0">
                <a:solidFill>
                  <a:srgbClr val="0000CC"/>
                </a:solidFill>
              </a:rPr>
              <a:t>Key Dates </a:t>
            </a:r>
            <a:r>
              <a:rPr lang="en-US" altLang="en-US" sz="4000" b="0">
                <a:solidFill>
                  <a:srgbClr val="0000CC"/>
                </a:solidFill>
              </a:rPr>
              <a:t>2016-2017</a:t>
            </a:r>
            <a:endParaRPr lang="en-US" altLang="en-US" sz="4000" b="0" dirty="0">
              <a:solidFill>
                <a:srgbClr val="7030A0"/>
              </a:solidFill>
            </a:endParaRPr>
          </a:p>
        </p:txBody>
      </p:sp>
      <p:sp>
        <p:nvSpPr>
          <p:cNvPr id="2" name="Slide Number Placeholder 1"/>
          <p:cNvSpPr>
            <a:spLocks noGrp="1"/>
          </p:cNvSpPr>
          <p:nvPr>
            <p:ph type="sldNum" sz="quarter" idx="12"/>
          </p:nvPr>
        </p:nvSpPr>
        <p:spPr/>
        <p:txBody>
          <a:bodyPr/>
          <a:lstStyle/>
          <a:p>
            <a:pPr>
              <a:defRPr/>
            </a:pPr>
            <a:fld id="{ACE42DA9-8A01-4275-8D88-B9A342A177F2}" type="slidenum">
              <a:rPr lang="en-US" smtClean="0"/>
              <a:pPr>
                <a:defRPr/>
              </a:pPr>
              <a:t>117</a:t>
            </a:fld>
            <a:endParaRPr lang="en-US"/>
          </a:p>
        </p:txBody>
      </p:sp>
      <p:sp>
        <p:nvSpPr>
          <p:cNvPr id="5" name="Content Placeholder 2"/>
          <p:cNvSpPr txBox="1">
            <a:spLocks/>
          </p:cNvSpPr>
          <p:nvPr/>
        </p:nvSpPr>
        <p:spPr>
          <a:xfrm>
            <a:off x="104775" y="1595616"/>
            <a:ext cx="8839200" cy="452596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defRPr/>
            </a:pPr>
            <a:r>
              <a:rPr lang="en-US" sz="2200" dirty="0"/>
              <a:t>Practice Test with Response Transmission available: March 6</a:t>
            </a:r>
          </a:p>
          <a:p>
            <a:pPr>
              <a:buFont typeface="Wingdings" panose="05000000000000000000" pitchFamily="2" charset="2"/>
              <a:buChar char="q"/>
              <a:defRPr/>
            </a:pPr>
            <a:r>
              <a:rPr lang="en-US" sz="2200" dirty="0"/>
              <a:t>Availability of DRC eDIRECT for EOG spring test session creation, etc.: March 6</a:t>
            </a:r>
          </a:p>
          <a:p>
            <a:pPr>
              <a:buFont typeface="Wingdings" panose="05000000000000000000" pitchFamily="2" charset="2"/>
              <a:buChar char="q"/>
              <a:defRPr/>
            </a:pPr>
            <a:r>
              <a:rPr lang="en-US" sz="2200" dirty="0"/>
              <a:t>Spring EOG Paper Materials Delivery Begin: March 15</a:t>
            </a:r>
          </a:p>
          <a:p>
            <a:pPr>
              <a:buFont typeface="Wingdings" panose="05000000000000000000" pitchFamily="2" charset="2"/>
              <a:buChar char="q"/>
              <a:defRPr/>
            </a:pPr>
            <a:r>
              <a:rPr lang="en-US" sz="2200" dirty="0"/>
              <a:t>Availability of DRC eDIRECT for EOG summer re-test session creation, etc.:</a:t>
            </a:r>
            <a:endParaRPr lang="en-US" sz="2200" dirty="0">
              <a:solidFill>
                <a:srgbClr val="FF0000"/>
              </a:solidFill>
            </a:endParaRPr>
          </a:p>
          <a:p>
            <a:pPr lvl="1">
              <a:buFont typeface="Wingdings" panose="05000000000000000000" pitchFamily="2" charset="2"/>
              <a:buChar char="q"/>
              <a:defRPr/>
            </a:pPr>
            <a:r>
              <a:rPr lang="en-US" sz="1800" dirty="0"/>
              <a:t>No later than April 24</a:t>
            </a:r>
          </a:p>
          <a:p>
            <a:pPr marL="0" indent="0">
              <a:buNone/>
              <a:defRPr/>
            </a:pPr>
            <a:r>
              <a:rPr lang="en-US" sz="2200" dirty="0"/>
              <a:t>EOG Main State Testing Window: April 3 – May 5</a:t>
            </a:r>
          </a:p>
          <a:p>
            <a:pPr>
              <a:buFont typeface="Wingdings" panose="05000000000000000000" pitchFamily="2" charset="2"/>
              <a:buChar char="q"/>
              <a:defRPr/>
            </a:pPr>
            <a:r>
              <a:rPr lang="en-US" sz="2200" dirty="0"/>
              <a:t>Summer EOG Retest Paper Materials Delivery Begins: Late April TBD</a:t>
            </a:r>
          </a:p>
          <a:p>
            <a:pPr>
              <a:buFont typeface="Wingdings" panose="05000000000000000000" pitchFamily="2" charset="2"/>
              <a:buChar char="q"/>
              <a:defRPr/>
            </a:pPr>
            <a:r>
              <a:rPr lang="en-US" sz="2200" dirty="0"/>
              <a:t>EOG Summer Retest Administration Window: May 15 – July 21</a:t>
            </a:r>
          </a:p>
        </p:txBody>
      </p:sp>
    </p:spTree>
    <p:extLst>
      <p:ext uri="{BB962C8B-B14F-4D97-AF65-F5344CB8AC3E}">
        <p14:creationId xmlns:p14="http://schemas.microsoft.com/office/powerpoint/2010/main" val="182161519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CE42DA9-8A01-4275-8D88-B9A342A177F2}" type="slidenum">
              <a:rPr lang="en-US" smtClean="0"/>
              <a:pPr>
                <a:defRPr/>
              </a:pPr>
              <a:t>118</a:t>
            </a:fld>
            <a:endParaRPr lang="en-US"/>
          </a:p>
        </p:txBody>
      </p:sp>
      <p:sp>
        <p:nvSpPr>
          <p:cNvPr id="5" name="Content Placeholder 2"/>
          <p:cNvSpPr txBox="1">
            <a:spLocks/>
          </p:cNvSpPr>
          <p:nvPr/>
        </p:nvSpPr>
        <p:spPr>
          <a:xfrm>
            <a:off x="104775" y="1595616"/>
            <a:ext cx="8839200" cy="452596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defRPr/>
            </a:pPr>
            <a:r>
              <a:rPr lang="en-US" sz="2200" dirty="0"/>
              <a:t>Practice Test with Response Transmission available: March 6</a:t>
            </a:r>
          </a:p>
          <a:p>
            <a:pPr>
              <a:buFont typeface="Wingdings" panose="05000000000000000000" pitchFamily="2" charset="2"/>
              <a:buChar char="q"/>
              <a:defRPr/>
            </a:pPr>
            <a:r>
              <a:rPr lang="en-US" sz="2200" dirty="0"/>
              <a:t>Availability of DRC eDIRECT for EOG spring test session creation, etc.: March 6</a:t>
            </a:r>
          </a:p>
          <a:p>
            <a:pPr>
              <a:buFont typeface="Wingdings" panose="05000000000000000000" pitchFamily="2" charset="2"/>
              <a:buChar char="q"/>
              <a:defRPr/>
            </a:pPr>
            <a:r>
              <a:rPr lang="en-US" sz="2200" dirty="0"/>
              <a:t> Materials Delivery Begin: April 12</a:t>
            </a:r>
          </a:p>
          <a:p>
            <a:pPr>
              <a:buFont typeface="Wingdings" panose="05000000000000000000" pitchFamily="2" charset="2"/>
              <a:buChar char="q"/>
              <a:defRPr/>
            </a:pPr>
            <a:r>
              <a:rPr lang="en-US" sz="2200" dirty="0"/>
              <a:t>Summer EOC Enrollment Counts Collected: April 10–21</a:t>
            </a:r>
          </a:p>
          <a:p>
            <a:pPr>
              <a:buFont typeface="Wingdings" panose="05000000000000000000" pitchFamily="2" charset="2"/>
              <a:buChar char="q"/>
              <a:defRPr/>
            </a:pPr>
            <a:r>
              <a:rPr lang="en-US" sz="2200" dirty="0"/>
              <a:t>EOC Main State Testing Window: April 24–June 2</a:t>
            </a:r>
          </a:p>
          <a:p>
            <a:pPr>
              <a:buFont typeface="Wingdings" panose="05000000000000000000" pitchFamily="2" charset="2"/>
              <a:buChar char="q"/>
              <a:defRPr/>
            </a:pPr>
            <a:r>
              <a:rPr lang="en-US" sz="2200" dirty="0"/>
              <a:t>Availability of DRC eDIRECT for EOC summer test session creation, etc.:</a:t>
            </a:r>
            <a:br>
              <a:rPr lang="en-US" sz="2200" dirty="0"/>
            </a:br>
            <a:r>
              <a:rPr lang="en-US" sz="2200" dirty="0"/>
              <a:t>No later than May 22</a:t>
            </a:r>
          </a:p>
          <a:p>
            <a:pPr>
              <a:buFont typeface="Wingdings" panose="05000000000000000000" pitchFamily="2" charset="2"/>
              <a:buChar char="q"/>
              <a:defRPr/>
            </a:pPr>
            <a:r>
              <a:rPr lang="en-US" sz="2200" dirty="0"/>
              <a:t>Summer 2016 EOC Paper Materials Delivery Begins: June 6</a:t>
            </a:r>
          </a:p>
          <a:p>
            <a:pPr>
              <a:buFont typeface="Wingdings" panose="05000000000000000000" pitchFamily="2" charset="2"/>
              <a:buChar char="q"/>
              <a:defRPr/>
            </a:pPr>
            <a:r>
              <a:rPr lang="en-US" sz="2200" dirty="0"/>
              <a:t>EOC Summer Main Administration: June 19–July 21</a:t>
            </a:r>
          </a:p>
          <a:p>
            <a:pPr lvl="1">
              <a:buFont typeface="Wingdings" panose="05000000000000000000" pitchFamily="2" charset="2"/>
              <a:buChar char="v"/>
              <a:defRPr/>
            </a:pPr>
            <a:r>
              <a:rPr lang="en-US" sz="1800" dirty="0"/>
              <a:t>Retests &amp; “Test-Outs” allowed</a:t>
            </a:r>
          </a:p>
        </p:txBody>
      </p:sp>
      <p:sp>
        <p:nvSpPr>
          <p:cNvPr id="6" name="Title 1"/>
          <p:cNvSpPr txBox="1">
            <a:spLocks/>
          </p:cNvSpPr>
          <p:nvPr/>
        </p:nvSpPr>
        <p:spPr>
          <a:xfrm>
            <a:off x="0" y="208666"/>
            <a:ext cx="6937525" cy="6407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altLang="en-US" sz="4000" b="0" dirty="0">
                <a:solidFill>
                  <a:srgbClr val="0000CC"/>
                </a:solidFill>
              </a:rPr>
              <a:t>Georgia Milestones </a:t>
            </a:r>
            <a:r>
              <a:rPr lang="en-US" altLang="en-US" sz="4000" b="0" dirty="0">
                <a:solidFill>
                  <a:srgbClr val="FF0000"/>
                </a:solidFill>
              </a:rPr>
              <a:t>EOC</a:t>
            </a:r>
            <a:br>
              <a:rPr lang="en-US" altLang="en-US" sz="4000" b="0"/>
            </a:br>
            <a:r>
              <a:rPr lang="en-US" altLang="en-US" sz="2800" b="0" dirty="0">
                <a:solidFill>
                  <a:srgbClr val="0000CC"/>
                </a:solidFill>
              </a:rPr>
              <a:t>Key Dates </a:t>
            </a:r>
            <a:r>
              <a:rPr lang="en-US" altLang="en-US" sz="2800" b="0">
                <a:solidFill>
                  <a:srgbClr val="0000CC"/>
                </a:solidFill>
              </a:rPr>
              <a:t>2016-2017</a:t>
            </a:r>
            <a:endParaRPr lang="en-US" altLang="en-US" sz="2800" b="0" dirty="0">
              <a:solidFill>
                <a:srgbClr val="7030A0"/>
              </a:solidFill>
            </a:endParaRPr>
          </a:p>
        </p:txBody>
      </p:sp>
    </p:spTree>
    <p:extLst>
      <p:ext uri="{BB962C8B-B14F-4D97-AF65-F5344CB8AC3E}">
        <p14:creationId xmlns:p14="http://schemas.microsoft.com/office/powerpoint/2010/main" val="267591950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CE42DA9-8A01-4275-8D88-B9A342A177F2}" type="slidenum">
              <a:rPr lang="en-US" smtClean="0"/>
              <a:pPr>
                <a:defRPr/>
              </a:pPr>
              <a:t>119</a:t>
            </a:fld>
            <a:endParaRPr lang="en-US"/>
          </a:p>
        </p:txBody>
      </p:sp>
      <p:sp>
        <p:nvSpPr>
          <p:cNvPr id="5" name="Content Placeholder 2"/>
          <p:cNvSpPr txBox="1">
            <a:spLocks/>
          </p:cNvSpPr>
          <p:nvPr/>
        </p:nvSpPr>
        <p:spPr>
          <a:xfrm>
            <a:off x="104727" y="1247775"/>
            <a:ext cx="9039225" cy="452596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600" b="1" dirty="0">
                <a:solidFill>
                  <a:srgbClr val="FF0000"/>
                </a:solidFill>
              </a:rPr>
              <a:t>INSIGHT Installation/eDIRECT Training</a:t>
            </a:r>
          </a:p>
          <a:p>
            <a:pPr>
              <a:defRPr/>
            </a:pPr>
            <a:r>
              <a:rPr lang="en-US" sz="1400" strike="sngStrike" dirty="0"/>
              <a:t>February 14 (1:00 PM) </a:t>
            </a:r>
            <a:r>
              <a:rPr lang="en-US" sz="1400" dirty="0"/>
              <a:t>Recording available; use link below</a:t>
            </a:r>
          </a:p>
          <a:p>
            <a:pPr lvl="1">
              <a:defRPr/>
            </a:pPr>
            <a:r>
              <a:rPr lang="en-US" sz="1400" u="sng" dirty="0">
                <a:hlinkClick r:id="rId3"/>
              </a:rPr>
              <a:t>https://attendee.gotowebinar.com/register/323127055407195140</a:t>
            </a:r>
            <a:r>
              <a:rPr lang="en-US" sz="1400" dirty="0"/>
              <a:t> </a:t>
            </a:r>
            <a:endParaRPr lang="en-US" sz="1400" u="sng" dirty="0"/>
          </a:p>
          <a:p>
            <a:pPr>
              <a:defRPr/>
            </a:pPr>
            <a:r>
              <a:rPr lang="en-US" sz="1400" strike="sngStrike" dirty="0"/>
              <a:t>February 21 (10:00 AM) </a:t>
            </a:r>
            <a:r>
              <a:rPr lang="en-US" sz="1400" dirty="0"/>
              <a:t>Recording available; use link below</a:t>
            </a:r>
          </a:p>
          <a:p>
            <a:pPr lvl="1">
              <a:defRPr/>
            </a:pPr>
            <a:r>
              <a:rPr lang="en-US" sz="1400" u="sng" dirty="0">
                <a:hlinkClick r:id="rId4"/>
              </a:rPr>
              <a:t>https://attendee.gotowebinar.com/register/1310046493475746052</a:t>
            </a:r>
            <a:endParaRPr lang="en-US" sz="1400" dirty="0"/>
          </a:p>
          <a:p>
            <a:pPr marL="0" indent="0">
              <a:buNone/>
              <a:defRPr/>
            </a:pPr>
            <a:r>
              <a:rPr lang="en-US" sz="1600" b="1" dirty="0">
                <a:solidFill>
                  <a:srgbClr val="FF0000"/>
                </a:solidFill>
              </a:rPr>
              <a:t>End-of-Grade/End-of-Course Spring Pre-administration Webinars</a:t>
            </a:r>
          </a:p>
          <a:p>
            <a:pPr>
              <a:defRPr/>
            </a:pPr>
            <a:r>
              <a:rPr lang="en-US" sz="1400" dirty="0"/>
              <a:t>February 28 (10:00 AM)</a:t>
            </a:r>
          </a:p>
          <a:p>
            <a:pPr lvl="1">
              <a:defRPr/>
            </a:pPr>
            <a:r>
              <a:rPr lang="en-US" sz="1400" u="sng" dirty="0">
                <a:hlinkClick r:id="rId5"/>
              </a:rPr>
              <a:t>https://attendee.gotowebinar.com/register/3283341111356985860</a:t>
            </a:r>
            <a:r>
              <a:rPr lang="en-US" sz="1400" dirty="0"/>
              <a:t> </a:t>
            </a:r>
          </a:p>
          <a:p>
            <a:pPr>
              <a:defRPr/>
            </a:pPr>
            <a:r>
              <a:rPr lang="en-US" sz="1400" dirty="0"/>
              <a:t>March 1 (1:00 PM) – Live repeat of February 28</a:t>
            </a:r>
          </a:p>
          <a:p>
            <a:pPr lvl="1">
              <a:defRPr/>
            </a:pPr>
            <a:r>
              <a:rPr lang="en-US" sz="1400" u="sng" dirty="0">
                <a:hlinkClick r:id="rId6"/>
              </a:rPr>
              <a:t>https://attendee.gotowebinar.com/register/7975645521356198404</a:t>
            </a:r>
            <a:r>
              <a:rPr lang="en-US" sz="1400" dirty="0"/>
              <a:t> </a:t>
            </a:r>
            <a:endParaRPr lang="en-US" sz="1400" u="sng" dirty="0"/>
          </a:p>
          <a:p>
            <a:pPr>
              <a:defRPr/>
            </a:pPr>
            <a:r>
              <a:rPr lang="en-US" sz="1400" dirty="0"/>
              <a:t>March 2 (10:00 AM) – Live repeat of March 1</a:t>
            </a:r>
          </a:p>
          <a:p>
            <a:pPr lvl="1">
              <a:defRPr/>
            </a:pPr>
            <a:r>
              <a:rPr lang="en-US" sz="1400" u="sng" dirty="0">
                <a:hlinkClick r:id="rId7"/>
              </a:rPr>
              <a:t>https://attendee.gotowebinar.com/register/5309566218999420420</a:t>
            </a:r>
            <a:r>
              <a:rPr lang="en-US" sz="1400" dirty="0"/>
              <a:t> </a:t>
            </a:r>
            <a:endParaRPr lang="en-US" sz="1400" u="sng" dirty="0"/>
          </a:p>
          <a:p>
            <a:pPr marL="0" lvl="1" indent="0">
              <a:buNone/>
              <a:defRPr/>
            </a:pPr>
            <a:r>
              <a:rPr lang="en-US" sz="1600" b="1" dirty="0">
                <a:solidFill>
                  <a:srgbClr val="FF0000"/>
                </a:solidFill>
              </a:rPr>
              <a:t>eDIRECT Test Setup Training</a:t>
            </a:r>
          </a:p>
          <a:p>
            <a:pPr>
              <a:defRPr/>
            </a:pPr>
            <a:r>
              <a:rPr lang="en-US" sz="1400" dirty="0"/>
              <a:t>March 6 (1:00 PM)</a:t>
            </a:r>
          </a:p>
          <a:p>
            <a:pPr lvl="1">
              <a:defRPr/>
            </a:pPr>
            <a:r>
              <a:rPr lang="en-US" sz="1400" u="sng" dirty="0">
                <a:hlinkClick r:id="rId8"/>
              </a:rPr>
              <a:t>https://attendee.gotowebinar.com/register/1141721158868018180</a:t>
            </a:r>
            <a:r>
              <a:rPr lang="en-US" sz="1400" dirty="0"/>
              <a:t> </a:t>
            </a:r>
          </a:p>
          <a:p>
            <a:pPr>
              <a:defRPr/>
            </a:pPr>
            <a:r>
              <a:rPr lang="en-US" sz="1400" dirty="0"/>
              <a:t>March 13 (9:00 AM) – Live repeat of March 6</a:t>
            </a:r>
          </a:p>
          <a:p>
            <a:pPr lvl="1">
              <a:defRPr/>
            </a:pPr>
            <a:r>
              <a:rPr lang="en-US" sz="1400" u="sng" dirty="0">
                <a:hlinkClick r:id="rId9"/>
              </a:rPr>
              <a:t>https://attendee.gotowebinar.com/register/7396686678634567940</a:t>
            </a:r>
            <a:endParaRPr lang="en-US" sz="1800" dirty="0"/>
          </a:p>
        </p:txBody>
      </p:sp>
      <p:sp>
        <p:nvSpPr>
          <p:cNvPr id="6" name="Title 1"/>
          <p:cNvSpPr txBox="1">
            <a:spLocks/>
          </p:cNvSpPr>
          <p:nvPr/>
        </p:nvSpPr>
        <p:spPr>
          <a:xfrm>
            <a:off x="0" y="208666"/>
            <a:ext cx="6937525" cy="6407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altLang="en-US" sz="4000" b="0">
                <a:solidFill>
                  <a:srgbClr val="0000CC"/>
                </a:solidFill>
              </a:rPr>
              <a:t>Georgia Milestones</a:t>
            </a:r>
            <a:br>
              <a:rPr lang="en-US" altLang="en-US" sz="4000" b="0"/>
            </a:br>
            <a:r>
              <a:rPr lang="en-US" altLang="en-US" sz="2800" b="0">
                <a:solidFill>
                  <a:srgbClr val="0000CC"/>
                </a:solidFill>
              </a:rPr>
              <a:t>Training Dates 2016-2017</a:t>
            </a:r>
          </a:p>
        </p:txBody>
      </p:sp>
    </p:spTree>
    <p:extLst>
      <p:ext uri="{BB962C8B-B14F-4D97-AF65-F5344CB8AC3E}">
        <p14:creationId xmlns:p14="http://schemas.microsoft.com/office/powerpoint/2010/main" val="2955482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B63E4CEF-BB1E-48C7-AE93-F39F6AA99AD7}" type="slidenum">
              <a:rPr lang="en-US" smtClean="0"/>
              <a:pPr/>
              <a:t>12</a:t>
            </a:fld>
            <a:endParaRPr lang="en-US"/>
          </a:p>
        </p:txBody>
      </p:sp>
      <p:sp>
        <p:nvSpPr>
          <p:cNvPr id="9" name="Rounded Rectangle 4"/>
          <p:cNvSpPr/>
          <p:nvPr/>
        </p:nvSpPr>
        <p:spPr>
          <a:xfrm>
            <a:off x="2483072" y="3016112"/>
            <a:ext cx="4177856"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endParaRPr lang="en-US" sz="3100" kern="1200"/>
          </a:p>
        </p:txBody>
      </p:sp>
      <p:graphicFrame>
        <p:nvGraphicFramePr>
          <p:cNvPr id="10" name="Diagram 9"/>
          <p:cNvGraphicFramePr/>
          <p:nvPr>
            <p:extLst>
              <p:ext uri="{D42A27DB-BD31-4B8C-83A1-F6EECF244321}">
                <p14:modId xmlns:p14="http://schemas.microsoft.com/office/powerpoint/2010/main" val="727394075"/>
              </p:ext>
            </p:extLst>
          </p:nvPr>
        </p:nvGraphicFramePr>
        <p:xfrm>
          <a:off x="231367" y="1043670"/>
          <a:ext cx="6932202" cy="4698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231367" y="5710020"/>
            <a:ext cx="8509677" cy="369332"/>
          </a:xfrm>
          <a:prstGeom prst="rect">
            <a:avLst/>
          </a:prstGeom>
          <a:noFill/>
        </p:spPr>
        <p:txBody>
          <a:bodyPr wrap="square" rtlCol="0" anchor="t">
            <a:spAutoFit/>
          </a:bodyPr>
          <a:lstStyle/>
          <a:p>
            <a:r>
              <a:rPr lang="en-US">
                <a:solidFill>
                  <a:srgbClr val="FF0000"/>
                </a:solidFill>
              </a:rPr>
              <a:t>*</a:t>
            </a:r>
            <a:r>
              <a:rPr lang="en-US" sz="1200"/>
              <a:t>See Student Assessment Handbook (SAH) pages 61-65.</a:t>
            </a:r>
          </a:p>
        </p:txBody>
      </p:sp>
      <p:sp>
        <p:nvSpPr>
          <p:cNvPr id="8" name="Title 1"/>
          <p:cNvSpPr txBox="1">
            <a:spLocks/>
          </p:cNvSpPr>
          <p:nvPr/>
        </p:nvSpPr>
        <p:spPr>
          <a:xfrm>
            <a:off x="0" y="123986"/>
            <a:ext cx="6457950" cy="88779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sz="4000" b="0" dirty="0">
                <a:solidFill>
                  <a:srgbClr val="0000CC"/>
                </a:solidFill>
              </a:rPr>
              <a:t>Participants EOC</a:t>
            </a:r>
            <a:r>
              <a:rPr lang="en-US" sz="3600" b="0" dirty="0">
                <a:solidFill>
                  <a:srgbClr val="FF0000"/>
                </a:solidFill>
              </a:rPr>
              <a:t>*</a:t>
            </a:r>
            <a:br>
              <a:rPr lang="en-US" sz="3600" b="0" dirty="0">
                <a:solidFill>
                  <a:srgbClr val="FF0000"/>
                </a:solidFill>
              </a:rPr>
            </a:br>
            <a:r>
              <a:rPr lang="en-US" sz="2400" b="0" dirty="0">
                <a:solidFill>
                  <a:srgbClr val="0000CC"/>
                </a:solidFill>
              </a:rPr>
              <a:t>Summer Main 2017</a:t>
            </a:r>
            <a:endParaRPr lang="en-US" sz="3600" b="0" dirty="0">
              <a:solidFill>
                <a:srgbClr val="FF0000"/>
              </a:solidFill>
            </a:endParaRPr>
          </a:p>
        </p:txBody>
      </p:sp>
    </p:spTree>
    <p:extLst>
      <p:ext uri="{BB962C8B-B14F-4D97-AF65-F5344CB8AC3E}">
        <p14:creationId xmlns:p14="http://schemas.microsoft.com/office/powerpoint/2010/main" val="132056562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30" y="110222"/>
            <a:ext cx="6316630" cy="853606"/>
          </a:xfrm>
        </p:spPr>
        <p:txBody>
          <a:bodyPr>
            <a:normAutofit/>
          </a:bodyPr>
          <a:lstStyle/>
          <a:p>
            <a:r>
              <a:rPr lang="en-US" sz="4000" b="0" dirty="0">
                <a:solidFill>
                  <a:srgbClr val="0000CC"/>
                </a:solidFill>
              </a:rPr>
              <a:t>Resources</a:t>
            </a:r>
          </a:p>
        </p:txBody>
      </p:sp>
      <p:sp>
        <p:nvSpPr>
          <p:cNvPr id="4" name="Slide Number Placeholder 3"/>
          <p:cNvSpPr>
            <a:spLocks noGrp="1"/>
          </p:cNvSpPr>
          <p:nvPr>
            <p:ph type="sldNum" sz="quarter" idx="4"/>
          </p:nvPr>
        </p:nvSpPr>
        <p:spPr/>
        <p:txBody>
          <a:bodyPr/>
          <a:lstStyle/>
          <a:p>
            <a:fld id="{B63E4CEF-BB1E-48C7-AE93-F39F6AA99AD7}" type="slidenum">
              <a:rPr lang="en-US" smtClean="0"/>
              <a:pPr/>
              <a:t>120</a:t>
            </a:fld>
            <a:endParaRPr lang="en-US"/>
          </a:p>
        </p:txBody>
      </p:sp>
      <p:sp>
        <p:nvSpPr>
          <p:cNvPr id="5" name="Rectangle 4"/>
          <p:cNvSpPr/>
          <p:nvPr/>
        </p:nvSpPr>
        <p:spPr>
          <a:xfrm>
            <a:off x="140677" y="847395"/>
            <a:ext cx="9003323" cy="5109091"/>
          </a:xfrm>
          <a:prstGeom prst="rect">
            <a:avLst/>
          </a:prstGeom>
        </p:spPr>
        <p:txBody>
          <a:bodyPr wrap="square" anchor="t">
            <a:spAutoFit/>
          </a:bodyPr>
          <a:lstStyle/>
          <a:p>
            <a:pPr marL="285750" indent="-285750">
              <a:buFont typeface="Arial" pitchFamily="34" charset="0"/>
              <a:buChar char="•"/>
            </a:pPr>
            <a:r>
              <a:rPr lang="en-US" altLang="en-US" sz="2200" dirty="0"/>
              <a:t>Student Assessment Handbook</a:t>
            </a:r>
          </a:p>
          <a:p>
            <a:pPr marL="285750" indent="-285750">
              <a:buFont typeface="Arial" pitchFamily="34" charset="0"/>
              <a:buChar char="•"/>
            </a:pPr>
            <a:r>
              <a:rPr lang="en-US" altLang="en-US" sz="2200" dirty="0"/>
              <a:t>Administration Manuals</a:t>
            </a:r>
          </a:p>
          <a:p>
            <a:pPr marL="285750" indent="-285750">
              <a:buFont typeface="Arial" pitchFamily="34" charset="0"/>
              <a:buChar char="•"/>
            </a:pPr>
            <a:r>
              <a:rPr lang="en-US" altLang="en-US" sz="2200" dirty="0"/>
              <a:t>Secure Practice Tests</a:t>
            </a:r>
          </a:p>
          <a:p>
            <a:pPr marL="285750" indent="-285750">
              <a:buFont typeface="Arial" pitchFamily="34" charset="0"/>
              <a:buChar char="•"/>
            </a:pPr>
            <a:r>
              <a:rPr lang="en-US" altLang="en-US" sz="2200" dirty="0"/>
              <a:t>Practice Test with Response Transmission</a:t>
            </a:r>
          </a:p>
          <a:p>
            <a:pPr marL="285750" indent="-285750">
              <a:buFont typeface="Arial" pitchFamily="34" charset="0"/>
              <a:buChar char="•"/>
            </a:pPr>
            <a:r>
              <a:rPr lang="en-US" altLang="en-US" sz="2200" dirty="0"/>
              <a:t>Assessment Guides</a:t>
            </a:r>
          </a:p>
          <a:p>
            <a:pPr marL="285750" indent="-285750">
              <a:buFont typeface="Arial" pitchFamily="34" charset="0"/>
              <a:buChar char="•"/>
            </a:pPr>
            <a:r>
              <a:rPr lang="en-US" altLang="en-US" sz="2200" dirty="0"/>
              <a:t>Mathematics Formula Sheets (4)</a:t>
            </a:r>
          </a:p>
          <a:p>
            <a:pPr marL="285750" indent="-285750">
              <a:buFont typeface="Arial" pitchFamily="34" charset="0"/>
              <a:buChar char="•"/>
            </a:pPr>
            <a:r>
              <a:rPr lang="en-US" altLang="en-US" sz="2200" dirty="0"/>
              <a:t>Graph Paper (1/4”) – sample posted</a:t>
            </a:r>
          </a:p>
          <a:p>
            <a:pPr marL="285750" indent="-285750">
              <a:buFont typeface="Arial" pitchFamily="34" charset="0"/>
              <a:buChar char="•"/>
            </a:pPr>
            <a:r>
              <a:rPr lang="en-US" altLang="en-US" sz="2200" dirty="0"/>
              <a:t>Physical Science Periodic Table &amp; Reference Sheet</a:t>
            </a:r>
          </a:p>
          <a:p>
            <a:pPr marL="285750" indent="-285750">
              <a:buFont typeface="Arial" pitchFamily="34" charset="0"/>
              <a:buChar char="•"/>
            </a:pPr>
            <a:r>
              <a:rPr lang="en-US" altLang="en-US" sz="2200" dirty="0"/>
              <a:t>Accountability Content Completer Presentation</a:t>
            </a:r>
          </a:p>
          <a:p>
            <a:pPr marL="285750" indent="-285750">
              <a:buFont typeface="Arial" pitchFamily="34" charset="0"/>
              <a:buChar char="•"/>
            </a:pPr>
            <a:r>
              <a:rPr lang="en-US" altLang="en-US" sz="2200" dirty="0"/>
              <a:t>Allowable Accommodations Charts (SWD and EL)</a:t>
            </a:r>
          </a:p>
          <a:p>
            <a:pPr marL="285750" indent="-285750">
              <a:buFont typeface="Arial" pitchFamily="34" charset="0"/>
              <a:buChar char="•"/>
            </a:pPr>
            <a:r>
              <a:rPr lang="en-US" altLang="en-US" sz="2200" dirty="0"/>
              <a:t>Technology Guidelines </a:t>
            </a:r>
          </a:p>
          <a:p>
            <a:pPr marL="285750" indent="-285750">
              <a:buFont typeface="Arial" pitchFamily="34" charset="0"/>
              <a:buChar char="•"/>
            </a:pPr>
            <a:r>
              <a:rPr lang="en-US" altLang="en-US" sz="2200" dirty="0"/>
              <a:t>eDIRECT (</a:t>
            </a:r>
            <a:r>
              <a:rPr lang="en-US" altLang="en-US" sz="2200" dirty="0">
                <a:hlinkClick r:id="rId3"/>
              </a:rPr>
              <a:t>https://ga.drcedirect.com/default.aspx</a:t>
            </a:r>
            <a:r>
              <a:rPr lang="en-US" altLang="en-US" sz="2200" dirty="0"/>
              <a:t>)</a:t>
            </a:r>
          </a:p>
          <a:p>
            <a:pPr marL="285750" indent="-285750">
              <a:buFont typeface="Arial" pitchFamily="34" charset="0"/>
              <a:buChar char="•"/>
            </a:pPr>
            <a:r>
              <a:rPr lang="en-US" altLang="en-US" sz="2200" dirty="0"/>
              <a:t>Experience Online Testing Georgia (</a:t>
            </a:r>
            <a:r>
              <a:rPr lang="en-US" sz="2200" u="sng" dirty="0">
                <a:hlinkClick r:id="rId4"/>
              </a:rPr>
              <a:t>http://www.gaexperienceonline.com/</a:t>
            </a:r>
            <a:r>
              <a:rPr lang="en-US" sz="2200" u="sng" dirty="0"/>
              <a:t>)</a:t>
            </a:r>
            <a:endParaRPr lang="en-US" altLang="en-US" sz="2200" dirty="0"/>
          </a:p>
          <a:p>
            <a:pPr marL="285750" indent="-285750">
              <a:buFont typeface="Arial" pitchFamily="34" charset="0"/>
              <a:buChar char="•"/>
            </a:pPr>
            <a:r>
              <a:rPr lang="en-US" altLang="en-US" sz="2200" dirty="0">
                <a:solidFill>
                  <a:srgbClr val="FF0000"/>
                </a:solidFill>
              </a:rPr>
              <a:t>NEW</a:t>
            </a:r>
            <a:r>
              <a:rPr lang="en-US" altLang="en-US" sz="2200" dirty="0"/>
              <a:t> Georgia Milestones Training (</a:t>
            </a:r>
            <a:r>
              <a:rPr lang="en-US" u="sng" dirty="0">
                <a:hlinkClick r:id="rId5"/>
              </a:rPr>
              <a:t>http://www.gadoe.org/Curriculum-Instruction-and-Assessment/Assessment/Pages/Milestones_Training.aspx</a:t>
            </a:r>
            <a:r>
              <a:rPr lang="en-US" u="sng" dirty="0"/>
              <a:t>)</a:t>
            </a:r>
            <a:endParaRPr lang="en-US" dirty="0"/>
          </a:p>
        </p:txBody>
      </p:sp>
    </p:spTree>
    <p:extLst>
      <p:ext uri="{BB962C8B-B14F-4D97-AF65-F5344CB8AC3E}">
        <p14:creationId xmlns:p14="http://schemas.microsoft.com/office/powerpoint/2010/main" val="4450833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8" y="0"/>
            <a:ext cx="6316630" cy="1325563"/>
          </a:xfrm>
        </p:spPr>
        <p:txBody>
          <a:bodyPr/>
          <a:lstStyle/>
          <a:p>
            <a:r>
              <a:rPr lang="en-US" sz="4000" b="0" dirty="0">
                <a:solidFill>
                  <a:srgbClr val="0000CC"/>
                </a:solidFill>
              </a:rPr>
              <a:t>Test Practice for Online Administrations</a:t>
            </a:r>
          </a:p>
        </p:txBody>
      </p:sp>
      <p:sp>
        <p:nvSpPr>
          <p:cNvPr id="3" name="Content Placeholder 2"/>
          <p:cNvSpPr>
            <a:spLocks noGrp="1"/>
          </p:cNvSpPr>
          <p:nvPr>
            <p:ph idx="1"/>
          </p:nvPr>
        </p:nvSpPr>
        <p:spPr>
          <a:xfrm>
            <a:off x="443568" y="1680858"/>
            <a:ext cx="2343404" cy="4351338"/>
          </a:xfrm>
          <a:ln>
            <a:solidFill>
              <a:schemeClr val="tx1"/>
            </a:solidFill>
          </a:ln>
        </p:spPr>
        <p:txBody>
          <a:bodyPr>
            <a:normAutofit/>
          </a:bodyPr>
          <a:lstStyle/>
          <a:p>
            <a:pPr marL="0" indent="0" algn="ctr">
              <a:buNone/>
            </a:pPr>
            <a:r>
              <a:rPr lang="en-US" sz="1800" dirty="0">
                <a:solidFill>
                  <a:srgbClr val="0000CC"/>
                </a:solidFill>
                <a:latin typeface="Arial Rounded MT Bold" panose="020F0704030504030204" pitchFamily="34" charset="0"/>
                <a:ea typeface="+mj-ea"/>
                <a:cs typeface="+mj-cs"/>
              </a:rPr>
              <a:t>Secure Practice Test</a:t>
            </a:r>
          </a:p>
          <a:p>
            <a:r>
              <a:rPr lang="en-US" sz="1800" dirty="0"/>
              <a:t>Tickets found in pdf format in General Information of eDIRECT</a:t>
            </a:r>
          </a:p>
          <a:p>
            <a:r>
              <a:rPr lang="en-US" sz="1800" dirty="0"/>
              <a:t>Test taken through INSIGHT platform</a:t>
            </a:r>
          </a:p>
          <a:p>
            <a:r>
              <a:rPr lang="en-US" sz="1800" dirty="0"/>
              <a:t>Available year-round</a:t>
            </a:r>
          </a:p>
        </p:txBody>
      </p:sp>
      <p:sp>
        <p:nvSpPr>
          <p:cNvPr id="4" name="Slide Number Placeholder 3"/>
          <p:cNvSpPr>
            <a:spLocks noGrp="1"/>
          </p:cNvSpPr>
          <p:nvPr>
            <p:ph type="sldNum" sz="quarter" idx="4"/>
          </p:nvPr>
        </p:nvSpPr>
        <p:spPr/>
        <p:txBody>
          <a:bodyPr/>
          <a:lstStyle/>
          <a:p>
            <a:fld id="{B63E4CEF-BB1E-48C7-AE93-F39F6AA99AD7}" type="slidenum">
              <a:rPr lang="en-US" smtClean="0"/>
              <a:pPr/>
              <a:t>121</a:t>
            </a:fld>
            <a:endParaRPr lang="en-US"/>
          </a:p>
        </p:txBody>
      </p:sp>
      <p:sp>
        <p:nvSpPr>
          <p:cNvPr id="5" name="Content Placeholder 2"/>
          <p:cNvSpPr txBox="1">
            <a:spLocks/>
          </p:cNvSpPr>
          <p:nvPr/>
        </p:nvSpPr>
        <p:spPr>
          <a:xfrm>
            <a:off x="3230453" y="1668158"/>
            <a:ext cx="2611456" cy="4351338"/>
          </a:xfrm>
          <a:prstGeom prst="rect">
            <a:avLst/>
          </a:prstGeom>
          <a:noFill/>
          <a:ln>
            <a:solidFill>
              <a:schemeClr val="tx1"/>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rgbClr val="0000CC"/>
                </a:solidFill>
                <a:latin typeface="Arial Rounded MT Bold" panose="020F0704030504030204" pitchFamily="34" charset="0"/>
                <a:ea typeface="+mj-ea"/>
                <a:cs typeface="+mj-cs"/>
              </a:rPr>
              <a:t>Practice Test with Response Transmission</a:t>
            </a:r>
          </a:p>
          <a:p>
            <a:r>
              <a:rPr lang="en-US" sz="1800" dirty="0"/>
              <a:t>Students scheduled and tests printed through Test Administration of eDIRECT</a:t>
            </a:r>
          </a:p>
          <a:p>
            <a:r>
              <a:rPr lang="en-US" sz="1800" dirty="0"/>
              <a:t>Test taken through INSIGHT platform</a:t>
            </a:r>
          </a:p>
          <a:p>
            <a:r>
              <a:rPr lang="en-US" sz="1800" dirty="0"/>
              <a:t>Responses are sent through TSM</a:t>
            </a:r>
          </a:p>
          <a:p>
            <a:r>
              <a:rPr lang="en-US" sz="1800" dirty="0"/>
              <a:t>Available March 6-March 31</a:t>
            </a:r>
          </a:p>
        </p:txBody>
      </p:sp>
      <p:sp>
        <p:nvSpPr>
          <p:cNvPr id="6" name="Content Placeholder 2"/>
          <p:cNvSpPr txBox="1">
            <a:spLocks/>
          </p:cNvSpPr>
          <p:nvPr/>
        </p:nvSpPr>
        <p:spPr>
          <a:xfrm>
            <a:off x="6285390" y="1659579"/>
            <a:ext cx="2591361" cy="4351338"/>
          </a:xfrm>
          <a:prstGeom prst="rect">
            <a:avLst/>
          </a:prstGeom>
          <a:ln>
            <a:solidFill>
              <a:schemeClr val="tx1"/>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rgbClr val="0000CC"/>
                </a:solidFill>
                <a:latin typeface="Arial Rounded MT Bold" panose="020F0704030504030204" pitchFamily="34" charset="0"/>
                <a:ea typeface="+mj-ea"/>
                <a:cs typeface="+mj-cs"/>
              </a:rPr>
              <a:t>Experience Online Testing Georgia</a:t>
            </a:r>
          </a:p>
          <a:p>
            <a:r>
              <a:rPr lang="en-US" sz="1800" dirty="0"/>
              <a:t>No tickets needed</a:t>
            </a:r>
          </a:p>
          <a:p>
            <a:r>
              <a:rPr lang="en-US" sz="1800" dirty="0"/>
              <a:t>Test taken online at </a:t>
            </a:r>
            <a:r>
              <a:rPr lang="en-US" sz="1200" dirty="0">
                <a:hlinkClick r:id="rId2"/>
              </a:rPr>
              <a:t>www.gaexperienceonline.com</a:t>
            </a:r>
            <a:endParaRPr lang="en-US" sz="1800" dirty="0"/>
          </a:p>
          <a:p>
            <a:r>
              <a:rPr lang="en-US" sz="1800" dirty="0"/>
              <a:t>Students, parents and teachers can all access this website</a:t>
            </a:r>
          </a:p>
          <a:p>
            <a:r>
              <a:rPr lang="en-US" sz="1800" dirty="0"/>
              <a:t>Sample of Section One ELA is presented</a:t>
            </a:r>
          </a:p>
          <a:p>
            <a:r>
              <a:rPr lang="en-US" sz="1800" dirty="0"/>
              <a:t>Available year-round from anywhere on the web</a:t>
            </a:r>
          </a:p>
        </p:txBody>
      </p:sp>
    </p:spTree>
    <p:extLst>
      <p:ext uri="{BB962C8B-B14F-4D97-AF65-F5344CB8AC3E}">
        <p14:creationId xmlns:p14="http://schemas.microsoft.com/office/powerpoint/2010/main" val="422069354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88311" y="73839"/>
            <a:ext cx="6316630" cy="889988"/>
          </a:xfrm>
        </p:spPr>
        <p:txBody>
          <a:bodyPr>
            <a:normAutofit/>
          </a:bodyPr>
          <a:lstStyle/>
          <a:p>
            <a:pPr eaLnBrk="1" hangingPunct="1"/>
            <a:r>
              <a:rPr lang="en-US" altLang="en-US" sz="4000" b="0" dirty="0">
                <a:solidFill>
                  <a:srgbClr val="0000CC"/>
                </a:solidFill>
              </a:rPr>
              <a:t>Contact Information</a:t>
            </a:r>
          </a:p>
        </p:txBody>
      </p:sp>
      <p:sp>
        <p:nvSpPr>
          <p:cNvPr id="112643" name="Content Placeholder 2"/>
          <p:cNvSpPr>
            <a:spLocks noGrp="1"/>
          </p:cNvSpPr>
          <p:nvPr>
            <p:ph idx="1"/>
          </p:nvPr>
        </p:nvSpPr>
        <p:spPr>
          <a:xfrm>
            <a:off x="179388" y="627625"/>
            <a:ext cx="8131175" cy="5523445"/>
          </a:xfrm>
        </p:spPr>
        <p:txBody>
          <a:bodyPr vert="horz" lIns="91440" tIns="45720" rIns="91440" bIns="45720" rtlCol="0" anchor="t">
            <a:noAutofit/>
          </a:bodyPr>
          <a:lstStyle/>
          <a:p>
            <a:pPr marL="0" indent="0">
              <a:lnSpc>
                <a:spcPct val="80000"/>
              </a:lnSpc>
              <a:buNone/>
            </a:pPr>
            <a:endParaRPr lang="en-US" sz="1400" b="1" dirty="0"/>
          </a:p>
          <a:p>
            <a:pPr marL="0" indent="0">
              <a:lnSpc>
                <a:spcPct val="80000"/>
              </a:lnSpc>
              <a:buNone/>
            </a:pPr>
            <a:r>
              <a:rPr lang="en-US" sz="1800" b="1" dirty="0"/>
              <a:t>DRC Customer Service Team</a:t>
            </a:r>
          </a:p>
          <a:p>
            <a:pPr marL="520700" lvl="1">
              <a:lnSpc>
                <a:spcPct val="80000"/>
              </a:lnSpc>
            </a:pPr>
            <a:r>
              <a:rPr lang="en-US" sz="1800" dirty="0"/>
              <a:t>Phone: (866) 282-2249</a:t>
            </a:r>
          </a:p>
          <a:p>
            <a:pPr marL="520700" lvl="1">
              <a:lnSpc>
                <a:spcPct val="80000"/>
              </a:lnSpc>
            </a:pPr>
            <a:r>
              <a:rPr lang="en-US" sz="1800" dirty="0"/>
              <a:t>Email: </a:t>
            </a:r>
            <a:r>
              <a:rPr lang="en-US" sz="1800" u="sng" dirty="0">
                <a:hlinkClick r:id="rId3"/>
              </a:rPr>
              <a:t>GAHelpDesk@datarecognitioncorp.com</a:t>
            </a:r>
            <a:endParaRPr lang="en-US" sz="1800" dirty="0"/>
          </a:p>
          <a:p>
            <a:pPr marL="520700" lvl="1">
              <a:lnSpc>
                <a:spcPct val="80000"/>
              </a:lnSpc>
            </a:pPr>
            <a:r>
              <a:rPr lang="en-US" sz="1800" dirty="0"/>
              <a:t>Hours: 7:00am to 8:00pm (Eastern)</a:t>
            </a:r>
          </a:p>
          <a:p>
            <a:pPr marL="0" lvl="1" indent="9525">
              <a:buNone/>
            </a:pPr>
            <a:r>
              <a:rPr lang="en-US" sz="1800" b="1" dirty="0"/>
              <a:t>Georgia Department of Education</a:t>
            </a:r>
          </a:p>
          <a:p>
            <a:pPr marL="234950" lvl="1" indent="0">
              <a:buNone/>
            </a:pPr>
            <a:r>
              <a:rPr lang="en-US" sz="1800" b="1" dirty="0"/>
              <a:t>Director of Assessment</a:t>
            </a:r>
          </a:p>
          <a:p>
            <a:pPr marL="571500" lvl="2" indent="-285750"/>
            <a:r>
              <a:rPr lang="en-US" sz="1800" dirty="0"/>
              <a:t>Sandy Greene (404) 656-0478; sgreene@doe.k12.ga.us</a:t>
            </a:r>
          </a:p>
          <a:p>
            <a:pPr marL="277813" lvl="1" indent="9525">
              <a:buNone/>
              <a:tabLst>
                <a:tab pos="179388" algn="l"/>
              </a:tabLst>
            </a:pPr>
            <a:r>
              <a:rPr lang="en-US" sz="1800" b="1" dirty="0"/>
              <a:t>Assessment Specialists (by district assignment)</a:t>
            </a:r>
            <a:endParaRPr lang="en-US" sz="1800" dirty="0"/>
          </a:p>
          <a:p>
            <a:pPr marL="563563" lvl="1" indent="-285750">
              <a:tabLst>
                <a:tab pos="179388" algn="l"/>
              </a:tabLst>
            </a:pPr>
            <a:r>
              <a:rPr lang="en-US" sz="1800" dirty="0"/>
              <a:t>Joe Blessing (404) 232-1208; </a:t>
            </a:r>
            <a:r>
              <a:rPr lang="en-US" sz="1800" dirty="0">
                <a:hlinkClick r:id="rId4"/>
              </a:rPr>
              <a:t>jblessing@doe.k12.ga.us</a:t>
            </a:r>
            <a:endParaRPr lang="en-US" sz="1400" dirty="0"/>
          </a:p>
          <a:p>
            <a:pPr marL="563563" lvl="1" indent="-285750">
              <a:tabLst>
                <a:tab pos="179388" algn="l"/>
              </a:tabLst>
            </a:pPr>
            <a:r>
              <a:rPr lang="en-US" sz="1800" dirty="0"/>
              <a:t>Mary Nesbit-McBride (404) 232-1207; </a:t>
            </a:r>
            <a:r>
              <a:rPr lang="en-US" sz="1800" dirty="0">
                <a:hlinkClick r:id="rId5"/>
              </a:rPr>
              <a:t>mmcbride@doe.k12.ga.us</a:t>
            </a:r>
            <a:r>
              <a:rPr lang="en-US" sz="1800" dirty="0"/>
              <a:t> </a:t>
            </a:r>
          </a:p>
          <a:p>
            <a:pPr marL="563563" lvl="1" indent="-285750">
              <a:tabLst>
                <a:tab pos="179388" algn="l"/>
              </a:tabLst>
            </a:pPr>
            <a:r>
              <a:rPr lang="en-US" sz="1800" dirty="0"/>
              <a:t>Robert McLeod (404) 656-2589; </a:t>
            </a:r>
            <a:r>
              <a:rPr lang="en-US" sz="1800" dirty="0">
                <a:hlinkClick r:id="rId6"/>
              </a:rPr>
              <a:t>rmcleod@doe.k12.ga.us</a:t>
            </a:r>
            <a:r>
              <a:rPr lang="en-US" sz="1800" dirty="0"/>
              <a:t> </a:t>
            </a:r>
          </a:p>
          <a:p>
            <a:pPr marL="277813" lvl="1" indent="9525">
              <a:buNone/>
              <a:tabLst>
                <a:tab pos="179388" algn="l"/>
              </a:tabLst>
            </a:pPr>
            <a:r>
              <a:rPr lang="en-US" sz="1800" b="1" dirty="0"/>
              <a:t>Special Testing Accommodations</a:t>
            </a:r>
          </a:p>
          <a:p>
            <a:pPr marL="563563" lvl="1" indent="-285750">
              <a:tabLst>
                <a:tab pos="179388" algn="l"/>
              </a:tabLst>
            </a:pPr>
            <a:r>
              <a:rPr lang="en-US" sz="1800" dirty="0"/>
              <a:t>Mary Nesbit-McBride (404) 232-1207; </a:t>
            </a:r>
            <a:r>
              <a:rPr lang="en-US" sz="1800" u="sng" dirty="0">
                <a:hlinkClick r:id="rId5"/>
              </a:rPr>
              <a:t>mmcbride@doe.k12.ga.us</a:t>
            </a:r>
            <a:endParaRPr lang="en-US" sz="1800" u="sng" dirty="0"/>
          </a:p>
          <a:p>
            <a:pPr marL="277813" lvl="1" indent="9525">
              <a:buNone/>
              <a:tabLst>
                <a:tab pos="179388" algn="l"/>
              </a:tabLst>
            </a:pPr>
            <a:r>
              <a:rPr lang="en-US" sz="1800" b="1" dirty="0"/>
              <a:t>INSIGHT Platform Questions</a:t>
            </a:r>
          </a:p>
          <a:p>
            <a:pPr marL="563563" lvl="1" indent="-285750">
              <a:tabLst>
                <a:tab pos="179388" algn="l"/>
              </a:tabLst>
            </a:pPr>
            <a:r>
              <a:rPr lang="en-US" sz="1800" dirty="0"/>
              <a:t>Joe Blessing (404) 232-1208; </a:t>
            </a:r>
            <a:r>
              <a:rPr lang="en-US" sz="1800" u="sng" dirty="0">
                <a:hlinkClick r:id="rId4"/>
              </a:rPr>
              <a:t>jblessing@doe.k12.ga.us</a:t>
            </a:r>
            <a:endParaRPr lang="en-US" sz="1800" b="1" dirty="0"/>
          </a:p>
          <a:p>
            <a:pPr marL="277813" lvl="1" indent="0">
              <a:buNone/>
              <a:tabLst>
                <a:tab pos="179388" algn="l"/>
              </a:tabLst>
            </a:pPr>
            <a:r>
              <a:rPr lang="en-US" sz="1800" b="1" dirty="0"/>
              <a:t>EOG Scheduling</a:t>
            </a:r>
          </a:p>
          <a:p>
            <a:pPr marL="571500" lvl="1" indent="-279400"/>
            <a:r>
              <a:rPr lang="en-US" sz="1800" dirty="0"/>
              <a:t>Robert McLeod (404) 656-2589; </a:t>
            </a:r>
            <a:r>
              <a:rPr lang="en-US" sz="1800" dirty="0">
                <a:hlinkClick r:id="rId6"/>
              </a:rPr>
              <a:t>rmcleod@doe.k12.ga.us</a:t>
            </a:r>
            <a:endParaRPr lang="en-US" altLang="en-US" sz="800" dirty="0"/>
          </a:p>
        </p:txBody>
      </p:sp>
      <p:sp>
        <p:nvSpPr>
          <p:cNvPr id="2" name="Slide Number Placeholder 1"/>
          <p:cNvSpPr>
            <a:spLocks noGrp="1"/>
          </p:cNvSpPr>
          <p:nvPr>
            <p:ph type="sldNum" sz="quarter" idx="4"/>
          </p:nvPr>
        </p:nvSpPr>
        <p:spPr/>
        <p:txBody>
          <a:bodyPr/>
          <a:lstStyle/>
          <a:p>
            <a:fld id="{B63E4CEF-BB1E-48C7-AE93-F39F6AA99AD7}" type="slidenum">
              <a:rPr lang="en-US" smtClean="0"/>
              <a:pPr/>
              <a:t>122</a:t>
            </a:fld>
            <a:endParaRPr lang="en-US"/>
          </a:p>
        </p:txBody>
      </p:sp>
    </p:spTree>
    <p:extLst>
      <p:ext uri="{BB962C8B-B14F-4D97-AF65-F5344CB8AC3E}">
        <p14:creationId xmlns:p14="http://schemas.microsoft.com/office/powerpoint/2010/main" val="45423055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70020" y="1629416"/>
            <a:ext cx="6659530" cy="3676009"/>
          </a:xfrm>
        </p:spPr>
        <p:txBody>
          <a:bodyPr/>
          <a:lstStyle/>
          <a:p>
            <a:pPr algn="ctr"/>
            <a:r>
              <a:rPr lang="en-US">
                <a:solidFill>
                  <a:srgbClr val="0000CC"/>
                </a:solidFill>
              </a:rPr>
              <a:t>Appendix A:</a:t>
            </a:r>
            <a:br>
              <a:rPr lang="en-US">
                <a:solidFill>
                  <a:srgbClr val="0000CC"/>
                </a:solidFill>
              </a:rPr>
            </a:br>
            <a:r>
              <a:rPr lang="en-US">
                <a:solidFill>
                  <a:srgbClr val="0000CC"/>
                </a:solidFill>
              </a:rPr>
              <a:t>Detailed Test Security Slides for Local Training</a:t>
            </a:r>
          </a:p>
        </p:txBody>
      </p:sp>
      <p:sp>
        <p:nvSpPr>
          <p:cNvPr id="4" name="Slide Number Placeholder 3"/>
          <p:cNvSpPr>
            <a:spLocks noGrp="1"/>
          </p:cNvSpPr>
          <p:nvPr>
            <p:ph type="sldNum" sz="quarter" idx="4"/>
          </p:nvPr>
        </p:nvSpPr>
        <p:spPr/>
        <p:txBody>
          <a:bodyPr/>
          <a:lstStyle/>
          <a:p>
            <a:fld id="{B63E4CEF-BB1E-48C7-AE93-F39F6AA99AD7}" type="slidenum">
              <a:rPr lang="en-US" smtClean="0"/>
              <a:pPr/>
              <a:t>123</a:t>
            </a:fld>
            <a:endParaRPr lang="en-US"/>
          </a:p>
        </p:txBody>
      </p:sp>
    </p:spTree>
    <p:extLst>
      <p:ext uri="{BB962C8B-B14F-4D97-AF65-F5344CB8AC3E}">
        <p14:creationId xmlns:p14="http://schemas.microsoft.com/office/powerpoint/2010/main" val="305900594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34339" y="67377"/>
            <a:ext cx="6872438" cy="792163"/>
          </a:xfrm>
        </p:spPr>
        <p:txBody>
          <a:bodyPr/>
          <a:lstStyle/>
          <a:p>
            <a:pPr eaLnBrk="1" hangingPunct="1"/>
            <a:r>
              <a:rPr lang="en-US" altLang="en-US" sz="4000" b="0">
                <a:solidFill>
                  <a:srgbClr val="0000CC"/>
                </a:solidFill>
              </a:rPr>
              <a:t>Security</a:t>
            </a:r>
          </a:p>
        </p:txBody>
      </p:sp>
      <p:sp>
        <p:nvSpPr>
          <p:cNvPr id="77827" name="Content Placeholder 2"/>
          <p:cNvSpPr>
            <a:spLocks noGrp="1"/>
          </p:cNvSpPr>
          <p:nvPr>
            <p:ph idx="1"/>
          </p:nvPr>
        </p:nvSpPr>
        <p:spPr>
          <a:xfrm>
            <a:off x="187307" y="1349973"/>
            <a:ext cx="8229600" cy="5029200"/>
          </a:xfrm>
        </p:spPr>
        <p:txBody>
          <a:bodyPr vert="horz" lIns="91440" tIns="45720" rIns="91440" bIns="45720" rtlCol="0" anchor="t">
            <a:normAutofit fontScale="92500" lnSpcReduction="10000"/>
          </a:bodyPr>
          <a:lstStyle/>
          <a:p>
            <a:pPr eaLnBrk="1" hangingPunct="1"/>
            <a:r>
              <a:rPr lang="en-US" altLang="en-US" sz="2600" dirty="0"/>
              <a:t>Maintaining test security and test integrity is critical.</a:t>
            </a:r>
          </a:p>
          <a:p>
            <a:pPr eaLnBrk="1" hangingPunct="1"/>
            <a:r>
              <a:rPr lang="en-US" altLang="en-US" sz="2600" b="1" dirty="0">
                <a:solidFill>
                  <a:srgbClr val="FF3300"/>
                </a:solidFill>
              </a:rPr>
              <a:t>All Examiners who administer a state assessment must hold a valid Georgia PSC-issued certificate.</a:t>
            </a:r>
          </a:p>
          <a:p>
            <a:pPr lvl="1"/>
            <a:r>
              <a:rPr lang="en-US" altLang="en-US" sz="2200" i="1" dirty="0"/>
              <a:t>Use of an uncertified examiner will result in invalidation.</a:t>
            </a:r>
          </a:p>
          <a:p>
            <a:r>
              <a:rPr lang="en-US" altLang="en-US" sz="2400" dirty="0"/>
              <a:t>Everyone involved in the testing process must be properly trained </a:t>
            </a:r>
            <a:r>
              <a:rPr lang="en-US" altLang="en-US" sz="2200" dirty="0"/>
              <a:t>and informed of their roles and responsibilities for test security.</a:t>
            </a:r>
          </a:p>
          <a:p>
            <a:pPr lvl="1"/>
            <a:r>
              <a:rPr lang="en-US" altLang="en-US" sz="2200" b="1" dirty="0"/>
              <a:t>Attendance at training must be mandatory and well-documented.</a:t>
            </a:r>
          </a:p>
          <a:p>
            <a:pPr lvl="1"/>
            <a:r>
              <a:rPr lang="en-US" altLang="en-US" sz="2200" b="1" dirty="0"/>
              <a:t>Untrained examiners must not be allowed to test. </a:t>
            </a:r>
            <a:endParaRPr lang="en-US" altLang="en-US" sz="2200" dirty="0"/>
          </a:p>
          <a:p>
            <a:pPr eaLnBrk="1" hangingPunct="1"/>
            <a:r>
              <a:rPr lang="en-US" altLang="en-US" sz="2400" dirty="0"/>
              <a:t>Students and teachers need to understand test protocols and the ramifications of not following testing procedures.</a:t>
            </a:r>
          </a:p>
          <a:p>
            <a:pPr eaLnBrk="1" hangingPunct="1"/>
            <a:r>
              <a:rPr lang="en-US" altLang="en-US" sz="2400" dirty="0"/>
              <a:t>The school principal must be made aware of any issues involving testing or test security.</a:t>
            </a:r>
          </a:p>
          <a:p>
            <a:pPr eaLnBrk="1" hangingPunct="1"/>
            <a:r>
              <a:rPr lang="en-US" altLang="en-US" sz="2400" dirty="0"/>
              <a:t>Violations may result in invalidation of students’ tests and/or referral to the Georgia Professional Standards Commission for disciplinary action.</a:t>
            </a:r>
          </a:p>
        </p:txBody>
      </p:sp>
      <p:sp>
        <p:nvSpPr>
          <p:cNvPr id="2" name="Slide Number Placeholder 1"/>
          <p:cNvSpPr>
            <a:spLocks noGrp="1"/>
          </p:cNvSpPr>
          <p:nvPr>
            <p:ph type="sldNum" sz="quarter" idx="4"/>
          </p:nvPr>
        </p:nvSpPr>
        <p:spPr/>
        <p:txBody>
          <a:bodyPr/>
          <a:lstStyle/>
          <a:p>
            <a:fld id="{B63E4CEF-BB1E-48C7-AE93-F39F6AA99AD7}" type="slidenum">
              <a:rPr lang="en-US" smtClean="0"/>
              <a:pPr/>
              <a:t>124</a:t>
            </a:fld>
            <a:endParaRPr lang="en-US"/>
          </a:p>
        </p:txBody>
      </p:sp>
    </p:spTree>
    <p:extLst>
      <p:ext uri="{BB962C8B-B14F-4D97-AF65-F5344CB8AC3E}">
        <p14:creationId xmlns:p14="http://schemas.microsoft.com/office/powerpoint/2010/main" val="346575392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255494" y="1573305"/>
            <a:ext cx="8305800" cy="4625614"/>
          </a:xfrm>
        </p:spPr>
        <p:txBody>
          <a:bodyPr vert="horz" lIns="91440" tIns="45720" rIns="91440" bIns="45720" rtlCol="0" anchor="t">
            <a:normAutofit fontScale="70000" lnSpcReduction="20000"/>
          </a:bodyPr>
          <a:lstStyle/>
          <a:p>
            <a:pPr eaLnBrk="1" hangingPunct="1">
              <a:lnSpc>
                <a:spcPct val="120000"/>
              </a:lnSpc>
            </a:pPr>
            <a:r>
              <a:rPr lang="en-US" altLang="en-US" sz="2200" b="1" dirty="0"/>
              <a:t>Student test booklets </a:t>
            </a:r>
            <a:r>
              <a:rPr lang="en-US" altLang="en-US" sz="2200" dirty="0"/>
              <a:t>and </a:t>
            </a:r>
            <a:r>
              <a:rPr lang="en-US" altLang="en-US" sz="2200" b="1" dirty="0"/>
              <a:t>online test tickets </a:t>
            </a:r>
            <a:r>
              <a:rPr lang="en-US" altLang="en-US" sz="2200" dirty="0"/>
              <a:t>must be kept stored in a secure place accessible only by the principal and the test coordinator except when actually in use for test administration.</a:t>
            </a:r>
          </a:p>
          <a:p>
            <a:pPr>
              <a:lnSpc>
                <a:spcPct val="120000"/>
              </a:lnSpc>
            </a:pPr>
            <a:r>
              <a:rPr lang="en-US" altLang="en-US" sz="2200" dirty="0"/>
              <a:t>Test materials must not be removed from their secure storage location for reasons other than the preparation of materials for testing, actual test administration, and the completion of tasks as prescribed by test manuals</a:t>
            </a:r>
            <a:r>
              <a:rPr lang="en-US" altLang="en-US" sz="2200" i="1" dirty="0"/>
              <a:t>. </a:t>
            </a:r>
            <a:endParaRPr lang="en-US" altLang="en-US" sz="2200" dirty="0"/>
          </a:p>
          <a:p>
            <a:pPr eaLnBrk="1" hangingPunct="1">
              <a:lnSpc>
                <a:spcPct val="120000"/>
              </a:lnSpc>
            </a:pPr>
            <a:r>
              <a:rPr lang="en-US" altLang="en-US" sz="2200" dirty="0"/>
              <a:t>Student test booklets must remain in their shrink-wrapped packages as late as possible to avoid security concerns prior to the first day of testing. The only exception is where a pack must be broken to count out for a class when an intact package is not sufficient to create read-aloud groups. In those cases, this must occur as late as possible to avoid security concerns.</a:t>
            </a:r>
          </a:p>
          <a:p>
            <a:pPr>
              <a:lnSpc>
                <a:spcPct val="120000"/>
              </a:lnSpc>
            </a:pPr>
            <a:r>
              <a:rPr lang="en-US" altLang="en-US" sz="2200" dirty="0"/>
              <a:t>Distribute testing materials as close to the actual testing time as possible. </a:t>
            </a:r>
          </a:p>
          <a:p>
            <a:pPr>
              <a:lnSpc>
                <a:spcPct val="120000"/>
              </a:lnSpc>
            </a:pPr>
            <a:r>
              <a:rPr lang="en-US" altLang="en-US" sz="2200" dirty="0"/>
              <a:t>Testing materials should only be issued to persons who have </a:t>
            </a:r>
            <a:r>
              <a:rPr lang="en-US" altLang="en-US" sz="2100" dirty="0"/>
              <a:t>been carefully advised of their responsibilities for test security. </a:t>
            </a:r>
          </a:p>
          <a:p>
            <a:pPr lvl="1">
              <a:lnSpc>
                <a:spcPct val="120000"/>
              </a:lnSpc>
            </a:pPr>
            <a:r>
              <a:rPr lang="en-US" altLang="en-US" sz="2000" b="1" dirty="0"/>
              <a:t>Only staff members who have been trained on the proper management of secure test materials should handle such materials. </a:t>
            </a:r>
          </a:p>
        </p:txBody>
      </p:sp>
      <p:sp>
        <p:nvSpPr>
          <p:cNvPr id="2" name="Slide Number Placeholder 1"/>
          <p:cNvSpPr>
            <a:spLocks noGrp="1"/>
          </p:cNvSpPr>
          <p:nvPr>
            <p:ph type="sldNum" sz="quarter" idx="4"/>
          </p:nvPr>
        </p:nvSpPr>
        <p:spPr/>
        <p:txBody>
          <a:bodyPr/>
          <a:lstStyle/>
          <a:p>
            <a:fld id="{B63E4CEF-BB1E-48C7-AE93-F39F6AA99AD7}" type="slidenum">
              <a:rPr lang="en-US" smtClean="0"/>
              <a:pPr/>
              <a:t>125</a:t>
            </a:fld>
            <a:endParaRPr lang="en-US"/>
          </a:p>
        </p:txBody>
      </p:sp>
      <p:sp>
        <p:nvSpPr>
          <p:cNvPr id="6" name="Title 1"/>
          <p:cNvSpPr txBox="1">
            <a:spLocks/>
          </p:cNvSpPr>
          <p:nvPr/>
        </p:nvSpPr>
        <p:spPr>
          <a:xfrm>
            <a:off x="34339" y="67377"/>
            <a:ext cx="6872438" cy="792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altLang="en-US" sz="4000" b="0">
                <a:solidFill>
                  <a:srgbClr val="0000CC"/>
                </a:solidFill>
              </a:rPr>
              <a:t>Security</a:t>
            </a:r>
          </a:p>
        </p:txBody>
      </p:sp>
    </p:spTree>
    <p:extLst>
      <p:ext uri="{BB962C8B-B14F-4D97-AF65-F5344CB8AC3E}">
        <p14:creationId xmlns:p14="http://schemas.microsoft.com/office/powerpoint/2010/main" val="367267567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300317" y="1613647"/>
            <a:ext cx="8077201" cy="4625788"/>
          </a:xfrm>
        </p:spPr>
        <p:txBody>
          <a:bodyPr vert="horz" lIns="91440" tIns="45720" rIns="91440" bIns="45720" rtlCol="0" anchor="t">
            <a:normAutofit lnSpcReduction="10000"/>
          </a:bodyPr>
          <a:lstStyle/>
          <a:p>
            <a:pPr>
              <a:defRPr/>
            </a:pPr>
            <a:r>
              <a:rPr lang="en-US" altLang="en-US" sz="2200"/>
              <a:t>All persons receiving testing materials must sign a checkout sheet when they receive the materials. This sheet should show date and time. </a:t>
            </a:r>
          </a:p>
          <a:p>
            <a:pPr>
              <a:defRPr/>
            </a:pPr>
            <a:r>
              <a:rPr lang="en-US" altLang="en-US" sz="2200"/>
              <a:t>All testing materials issued to persons administering tests must be counted carefully when given out and when returned. </a:t>
            </a:r>
          </a:p>
          <a:p>
            <a:pPr lvl="1">
              <a:defRPr/>
            </a:pPr>
            <a:r>
              <a:rPr lang="en-US" altLang="en-US" sz="2000" b="1"/>
              <a:t>If a problem occurs, School Test Coordinator should be notified immediately. </a:t>
            </a:r>
            <a:endParaRPr lang="en-US" altLang="en-US" sz="2000"/>
          </a:p>
          <a:p>
            <a:pPr eaLnBrk="1" hangingPunct="1">
              <a:buFontTx/>
              <a:buChar char="•"/>
              <a:defRPr/>
            </a:pPr>
            <a:r>
              <a:rPr lang="en-US" altLang="en-US" sz="2200"/>
              <a:t>Test Coordinators and/or Examiners should keep a record of all students tested for each test administration. </a:t>
            </a:r>
          </a:p>
          <a:p>
            <a:pPr lvl="1" eaLnBrk="1" hangingPunct="1">
              <a:buFontTx/>
              <a:buChar char="•"/>
              <a:defRPr/>
            </a:pPr>
            <a:r>
              <a:rPr lang="en-US" altLang="en-US" sz="2000" b="1"/>
              <a:t>In addition to student’s name and test administered, please remember to include </a:t>
            </a:r>
            <a:r>
              <a:rPr lang="en-US" altLang="en-US" sz="2000" b="1" u="sng"/>
              <a:t>form numbers</a:t>
            </a:r>
            <a:r>
              <a:rPr lang="en-US" altLang="en-US" sz="2000" b="1"/>
              <a:t> for each student in your documentation. Please be sure to keep copies of these records</a:t>
            </a:r>
            <a:r>
              <a:rPr lang="en-US" altLang="en-US" sz="2000"/>
              <a:t>.</a:t>
            </a:r>
          </a:p>
          <a:p>
            <a:pPr eaLnBrk="1" hangingPunct="1">
              <a:buFontTx/>
              <a:buChar char="•"/>
              <a:defRPr/>
            </a:pPr>
            <a:r>
              <a:rPr lang="en-US" altLang="en-US" sz="2400"/>
              <a:t>Students must write their names on the cover of their test booklet and any scratch paper.</a:t>
            </a:r>
          </a:p>
        </p:txBody>
      </p:sp>
      <p:sp>
        <p:nvSpPr>
          <p:cNvPr id="2" name="Slide Number Placeholder 1"/>
          <p:cNvSpPr>
            <a:spLocks noGrp="1"/>
          </p:cNvSpPr>
          <p:nvPr>
            <p:ph type="sldNum" sz="quarter" idx="4"/>
          </p:nvPr>
        </p:nvSpPr>
        <p:spPr/>
        <p:txBody>
          <a:bodyPr/>
          <a:lstStyle/>
          <a:p>
            <a:fld id="{B63E4CEF-BB1E-48C7-AE93-F39F6AA99AD7}" type="slidenum">
              <a:rPr lang="en-US" smtClean="0"/>
              <a:pPr/>
              <a:t>126</a:t>
            </a:fld>
            <a:endParaRPr lang="en-US"/>
          </a:p>
        </p:txBody>
      </p:sp>
      <p:sp>
        <p:nvSpPr>
          <p:cNvPr id="6" name="Title 1"/>
          <p:cNvSpPr txBox="1">
            <a:spLocks/>
          </p:cNvSpPr>
          <p:nvPr/>
        </p:nvSpPr>
        <p:spPr>
          <a:xfrm>
            <a:off x="34339" y="67377"/>
            <a:ext cx="6872438" cy="792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altLang="en-US" sz="4000" b="0">
                <a:solidFill>
                  <a:srgbClr val="0000CC"/>
                </a:solidFill>
              </a:rPr>
              <a:t>Security</a:t>
            </a:r>
          </a:p>
        </p:txBody>
      </p:sp>
    </p:spTree>
    <p:extLst>
      <p:ext uri="{BB962C8B-B14F-4D97-AF65-F5344CB8AC3E}">
        <p14:creationId xmlns:p14="http://schemas.microsoft.com/office/powerpoint/2010/main" val="168816337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a:xfrm>
            <a:off x="336176" y="1479176"/>
            <a:ext cx="7853083" cy="4719918"/>
          </a:xfrm>
        </p:spPr>
        <p:txBody>
          <a:bodyPr vert="horz" lIns="91440" tIns="45720" rIns="91440" bIns="45720" rtlCol="0" anchor="t">
            <a:normAutofit fontScale="92500" lnSpcReduction="10000"/>
          </a:bodyPr>
          <a:lstStyle/>
          <a:p>
            <a:pPr>
              <a:defRPr/>
            </a:pPr>
            <a:r>
              <a:rPr lang="en-US" altLang="en-US" sz="2400"/>
              <a:t>Please follow all instructions in the test manuals exactly.</a:t>
            </a:r>
          </a:p>
          <a:p>
            <a:pPr lvl="1">
              <a:defRPr/>
            </a:pPr>
            <a:r>
              <a:rPr lang="en-US" altLang="en-US" sz="2100" b="1"/>
              <a:t>Do not add anything to, or delete anything from, the directions in the test manual. This violates standardized test conditions and may invalidate scores. </a:t>
            </a:r>
          </a:p>
          <a:p>
            <a:pPr>
              <a:defRPr/>
            </a:pPr>
            <a:r>
              <a:rPr lang="en-US" altLang="en-US" sz="2400"/>
              <a:t>All testing materials must be collected and returned immediately after the testing session. </a:t>
            </a:r>
          </a:p>
          <a:p>
            <a:pPr lvl="1">
              <a:defRPr/>
            </a:pPr>
            <a:r>
              <a:rPr lang="en-US" altLang="en-US" sz="2000" b="1"/>
              <a:t>Please be reminded that test tickets and used scratch paper are considered secure materials and must be handled as such.</a:t>
            </a:r>
          </a:p>
          <a:p>
            <a:pPr lvl="1">
              <a:defRPr/>
            </a:pPr>
            <a:r>
              <a:rPr lang="en-US" altLang="en-US" sz="2000" b="1"/>
              <a:t>Examiners are responsible for turning in test tickets and used scratch paper and coordinators are responsible for verifying that they do. </a:t>
            </a:r>
          </a:p>
          <a:p>
            <a:pPr lvl="2">
              <a:defRPr/>
            </a:pPr>
            <a:r>
              <a:rPr lang="en-US" sz="1700"/>
              <a:t>For example, if an examiner is administering tests multiple times during a day, the collection/checking-in of secure materials should occur multiple times during that day. In other words and by way of this example, examiners should not be in possession of their morning session materials until the end of the school day.</a:t>
            </a:r>
          </a:p>
          <a:p>
            <a:pPr>
              <a:defRPr/>
            </a:pPr>
            <a:r>
              <a:rPr lang="en-US" altLang="en-US" sz="2400"/>
              <a:t>Please see Pages 17–39 of the Student Assessment Handbook for additional information</a:t>
            </a:r>
            <a:r>
              <a:rPr lang="en-US" altLang="en-US" sz="2400" b="1"/>
              <a:t>.</a:t>
            </a:r>
          </a:p>
        </p:txBody>
      </p:sp>
      <p:sp>
        <p:nvSpPr>
          <p:cNvPr id="2" name="Slide Number Placeholder 1"/>
          <p:cNvSpPr>
            <a:spLocks noGrp="1"/>
          </p:cNvSpPr>
          <p:nvPr>
            <p:ph type="sldNum" sz="quarter" idx="4"/>
          </p:nvPr>
        </p:nvSpPr>
        <p:spPr/>
        <p:txBody>
          <a:bodyPr/>
          <a:lstStyle/>
          <a:p>
            <a:fld id="{B63E4CEF-BB1E-48C7-AE93-F39F6AA99AD7}" type="slidenum">
              <a:rPr lang="en-US" smtClean="0"/>
              <a:pPr/>
              <a:t>127</a:t>
            </a:fld>
            <a:endParaRPr lang="en-US"/>
          </a:p>
        </p:txBody>
      </p:sp>
      <p:sp>
        <p:nvSpPr>
          <p:cNvPr id="6" name="Title 1"/>
          <p:cNvSpPr txBox="1">
            <a:spLocks/>
          </p:cNvSpPr>
          <p:nvPr/>
        </p:nvSpPr>
        <p:spPr>
          <a:xfrm>
            <a:off x="34339" y="67377"/>
            <a:ext cx="6872438" cy="792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altLang="en-US" sz="4000" b="0">
                <a:solidFill>
                  <a:srgbClr val="0000CC"/>
                </a:solidFill>
              </a:rPr>
              <a:t>Security</a:t>
            </a:r>
          </a:p>
        </p:txBody>
      </p:sp>
    </p:spTree>
    <p:extLst>
      <p:ext uri="{BB962C8B-B14F-4D97-AF65-F5344CB8AC3E}">
        <p14:creationId xmlns:p14="http://schemas.microsoft.com/office/powerpoint/2010/main" val="391903116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12357" y="68807"/>
            <a:ext cx="7036067" cy="784412"/>
          </a:xfrm>
        </p:spPr>
        <p:txBody>
          <a:bodyPr>
            <a:normAutofit fontScale="90000"/>
          </a:bodyPr>
          <a:lstStyle/>
          <a:p>
            <a:r>
              <a:rPr lang="en-US" altLang="en-US" sz="3600" b="0">
                <a:solidFill>
                  <a:srgbClr val="0000CC"/>
                </a:solidFill>
              </a:rPr>
              <a:t>Cell Phones &amp; Electronic Devices</a:t>
            </a:r>
          </a:p>
        </p:txBody>
      </p:sp>
      <p:sp>
        <p:nvSpPr>
          <p:cNvPr id="81923" name="Content Placeholder 2"/>
          <p:cNvSpPr>
            <a:spLocks noGrp="1"/>
          </p:cNvSpPr>
          <p:nvPr>
            <p:ph idx="1"/>
          </p:nvPr>
        </p:nvSpPr>
        <p:spPr>
          <a:xfrm>
            <a:off x="403412" y="1680881"/>
            <a:ext cx="8041341" cy="4424083"/>
          </a:xfrm>
        </p:spPr>
        <p:txBody>
          <a:bodyPr vert="horz" lIns="91440" tIns="45720" rIns="91440" bIns="45720" rtlCol="0" anchor="t">
            <a:normAutofit lnSpcReduction="10000"/>
          </a:bodyPr>
          <a:lstStyle/>
          <a:p>
            <a:r>
              <a:rPr lang="en-US" altLang="en-US" sz="2400"/>
              <a:t>Students are not permitted to use, or bring into the testing environment, any electronic device that could allow them to access, retain, or transmit information (e.g., cell phone, smartphone, PDA, electronic recording device, camera, playback device, etc.). </a:t>
            </a:r>
            <a:r>
              <a:rPr lang="en-US" altLang="en-US" sz="2400" u="sng"/>
              <a:t>Announcements </a:t>
            </a:r>
            <a:r>
              <a:rPr lang="en-US" altLang="en-US" sz="2400" b="1" u="sng"/>
              <a:t>must </a:t>
            </a:r>
            <a:r>
              <a:rPr lang="en-US" altLang="en-US" sz="2400" u="sng"/>
              <a:t>be made prior to testing that such devices are not allowed in the testing environment and that possession or improper use of such devices during testing may result in disciplinary action in accordance with the system's student code of conduct and/or test invalidation</a:t>
            </a:r>
            <a:r>
              <a:rPr lang="en-US" altLang="en-US" sz="2400"/>
              <a:t>.</a:t>
            </a:r>
            <a:endParaRPr lang="en-US" altLang="en-US" sz="2400" u="sng"/>
          </a:p>
          <a:p>
            <a:r>
              <a:rPr lang="en-US" altLang="en-US" sz="2400" b="1"/>
              <a:t>A script has been added to the Examiner’s Manual regarding this topic. This script, as with all scripts, MUST be read to students.</a:t>
            </a:r>
          </a:p>
        </p:txBody>
      </p:sp>
      <p:sp>
        <p:nvSpPr>
          <p:cNvPr id="2" name="Slide Number Placeholder 1"/>
          <p:cNvSpPr>
            <a:spLocks noGrp="1"/>
          </p:cNvSpPr>
          <p:nvPr>
            <p:ph type="sldNum" sz="quarter" idx="4"/>
          </p:nvPr>
        </p:nvSpPr>
        <p:spPr/>
        <p:txBody>
          <a:bodyPr/>
          <a:lstStyle/>
          <a:p>
            <a:fld id="{B63E4CEF-BB1E-48C7-AE93-F39F6AA99AD7}" type="slidenum">
              <a:rPr lang="en-US" smtClean="0"/>
              <a:pPr/>
              <a:t>128</a:t>
            </a:fld>
            <a:endParaRPr lang="en-US"/>
          </a:p>
        </p:txBody>
      </p:sp>
    </p:spTree>
    <p:extLst>
      <p:ext uri="{BB962C8B-B14F-4D97-AF65-F5344CB8AC3E}">
        <p14:creationId xmlns:p14="http://schemas.microsoft.com/office/powerpoint/2010/main" val="4112074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59562" y="98850"/>
            <a:ext cx="6865384" cy="716696"/>
          </a:xfrm>
        </p:spPr>
        <p:txBody>
          <a:bodyPr>
            <a:normAutofit/>
          </a:bodyPr>
          <a:lstStyle/>
          <a:p>
            <a:r>
              <a:rPr lang="en-US" altLang="en-US" sz="3200" b="0">
                <a:solidFill>
                  <a:srgbClr val="0000CC"/>
                </a:solidFill>
              </a:rPr>
              <a:t>Cell Phones &amp; Electronic Devices</a:t>
            </a:r>
            <a:endParaRPr lang="en-US" altLang="en-US" sz="3200" b="0"/>
          </a:p>
        </p:txBody>
      </p:sp>
      <p:sp>
        <p:nvSpPr>
          <p:cNvPr id="82947" name="Content Placeholder 2"/>
          <p:cNvSpPr>
            <a:spLocks noGrp="1"/>
          </p:cNvSpPr>
          <p:nvPr>
            <p:ph idx="1"/>
          </p:nvPr>
        </p:nvSpPr>
        <p:spPr>
          <a:xfrm>
            <a:off x="457200" y="1143000"/>
            <a:ext cx="8229600" cy="4983163"/>
          </a:xfrm>
        </p:spPr>
        <p:txBody>
          <a:bodyPr vert="horz" lIns="91440" tIns="45720" rIns="91440" bIns="45720" rtlCol="0" anchor="t">
            <a:normAutofit/>
          </a:bodyPr>
          <a:lstStyle/>
          <a:p>
            <a:endParaRPr lang="en-US" altLang="en-US" sz="1800" dirty="0"/>
          </a:p>
          <a:p>
            <a:r>
              <a:rPr lang="en-US" altLang="en-US" sz="1800" dirty="0"/>
              <a:t>In the event an examiner </a:t>
            </a:r>
            <a:r>
              <a:rPr lang="en-US" altLang="en-US" sz="1800" b="1" dirty="0"/>
              <a:t>confirms </a:t>
            </a:r>
            <a:r>
              <a:rPr lang="en-US" altLang="en-US" sz="1800" dirty="0"/>
              <a:t>during testing that a student is using a device to </a:t>
            </a:r>
            <a:r>
              <a:rPr lang="en-US" altLang="en-US" sz="1800" b="1" dirty="0"/>
              <a:t>access</a:t>
            </a:r>
            <a:r>
              <a:rPr lang="en-US" altLang="en-US" sz="1800" dirty="0"/>
              <a:t>, </a:t>
            </a:r>
            <a:r>
              <a:rPr lang="en-US" altLang="en-US" sz="1800" b="1" dirty="0"/>
              <a:t>retain</a:t>
            </a:r>
            <a:r>
              <a:rPr lang="en-US" altLang="en-US" sz="1800" dirty="0"/>
              <a:t>, or </a:t>
            </a:r>
            <a:r>
              <a:rPr lang="en-US" altLang="en-US" sz="1800" b="1" dirty="0"/>
              <a:t>share </a:t>
            </a:r>
            <a:r>
              <a:rPr lang="en-US" altLang="en-US" sz="1800" dirty="0"/>
              <a:t>information, the examiner, must with minimal disruption: </a:t>
            </a:r>
          </a:p>
          <a:p>
            <a:pPr lvl="1"/>
            <a:r>
              <a:rPr lang="en-US" altLang="en-US" sz="1600" dirty="0"/>
              <a:t>collect the device, </a:t>
            </a:r>
          </a:p>
          <a:p>
            <a:pPr lvl="1"/>
            <a:r>
              <a:rPr lang="en-US" altLang="en-US" sz="1600" b="1" dirty="0"/>
              <a:t>stop testing that student</a:t>
            </a:r>
            <a:r>
              <a:rPr lang="en-US" altLang="en-US" sz="1600" dirty="0"/>
              <a:t>, </a:t>
            </a:r>
          </a:p>
          <a:p>
            <a:pPr lvl="1"/>
            <a:r>
              <a:rPr lang="en-US" altLang="en-US" sz="1600" dirty="0"/>
              <a:t>remove the student from the testing session, and </a:t>
            </a:r>
          </a:p>
          <a:p>
            <a:pPr lvl="1"/>
            <a:r>
              <a:rPr lang="en-US" altLang="en-US" sz="1600" dirty="0"/>
              <a:t>notify the School Test Coordinator immediately. </a:t>
            </a:r>
          </a:p>
          <a:p>
            <a:r>
              <a:rPr lang="en-US" altLang="en-US" sz="1800" dirty="0"/>
              <a:t>In the event such actions are </a:t>
            </a:r>
            <a:r>
              <a:rPr lang="en-US" altLang="en-US" sz="1800" b="1" dirty="0"/>
              <a:t>suspected</a:t>
            </a:r>
            <a:r>
              <a:rPr lang="en-US" altLang="en-US" sz="1800" dirty="0"/>
              <a:t>, but not yet confirmed, the examiner must with minimal disruption</a:t>
            </a:r>
            <a:r>
              <a:rPr lang="en-US" altLang="en-US" sz="1600" dirty="0"/>
              <a:t>: </a:t>
            </a:r>
          </a:p>
          <a:p>
            <a:pPr lvl="1"/>
            <a:r>
              <a:rPr lang="en-US" altLang="en-US" sz="1600" dirty="0"/>
              <a:t>collect the device, </a:t>
            </a:r>
          </a:p>
          <a:p>
            <a:pPr lvl="1"/>
            <a:r>
              <a:rPr lang="en-US" altLang="en-US" sz="1600" b="1" dirty="0"/>
              <a:t>allow the student to complete testing</a:t>
            </a:r>
            <a:r>
              <a:rPr lang="en-US" altLang="en-US" sz="1600" dirty="0"/>
              <a:t>, </a:t>
            </a:r>
          </a:p>
          <a:p>
            <a:pPr lvl="1"/>
            <a:r>
              <a:rPr lang="en-US" altLang="en-US" sz="1600" dirty="0"/>
              <a:t>notify the School Test Coordinator immediately, and </a:t>
            </a:r>
          </a:p>
          <a:p>
            <a:pPr lvl="1"/>
            <a:r>
              <a:rPr lang="en-US" altLang="en-US" sz="1600" dirty="0"/>
              <a:t>as soon as it is appropriate attempt to confirm whether or not the device has been used in violation of the guidelines above. </a:t>
            </a:r>
          </a:p>
          <a:p>
            <a:r>
              <a:rPr lang="en-US" altLang="en-US" sz="1800" dirty="0"/>
              <a:t>Simple possession of a device (including the ringing of a phone during test administration) may be addressed in keeping with the system’s code of conduct and does not require an irregularity report to the GaDOE</a:t>
            </a:r>
            <a:r>
              <a:rPr lang="en-US" altLang="en-US" sz="1600" dirty="0"/>
              <a:t>.</a:t>
            </a:r>
          </a:p>
        </p:txBody>
      </p:sp>
      <p:sp>
        <p:nvSpPr>
          <p:cNvPr id="2" name="Slide Number Placeholder 1"/>
          <p:cNvSpPr>
            <a:spLocks noGrp="1"/>
          </p:cNvSpPr>
          <p:nvPr>
            <p:ph type="sldNum" sz="quarter" idx="4"/>
          </p:nvPr>
        </p:nvSpPr>
        <p:spPr/>
        <p:txBody>
          <a:bodyPr/>
          <a:lstStyle/>
          <a:p>
            <a:fld id="{B63E4CEF-BB1E-48C7-AE93-F39F6AA99AD7}" type="slidenum">
              <a:rPr lang="en-US" smtClean="0"/>
              <a:pPr/>
              <a:t>129</a:t>
            </a:fld>
            <a:endParaRPr lang="en-US"/>
          </a:p>
        </p:txBody>
      </p:sp>
    </p:spTree>
    <p:extLst>
      <p:ext uri="{BB962C8B-B14F-4D97-AF65-F5344CB8AC3E}">
        <p14:creationId xmlns:p14="http://schemas.microsoft.com/office/powerpoint/2010/main" val="3482762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5083" y="87361"/>
            <a:ext cx="6316630" cy="1325563"/>
          </a:xfrm>
        </p:spPr>
        <p:txBody>
          <a:bodyPr/>
          <a:lstStyle/>
          <a:p>
            <a:r>
              <a:rPr lang="en-US" sz="3900" b="0" dirty="0">
                <a:solidFill>
                  <a:srgbClr val="0000CC"/>
                </a:solidFill>
              </a:rPr>
              <a:t>MOWR EOC</a:t>
            </a:r>
            <a:br>
              <a:rPr lang="en-US" sz="3900" b="0" dirty="0">
                <a:solidFill>
                  <a:srgbClr val="0000CC"/>
                </a:solidFill>
              </a:rPr>
            </a:br>
            <a:r>
              <a:rPr lang="en-US" sz="3200" b="0" dirty="0">
                <a:solidFill>
                  <a:srgbClr val="0000CC"/>
                </a:solidFill>
              </a:rPr>
              <a:t>Required vs Exemptions</a:t>
            </a:r>
          </a:p>
        </p:txBody>
      </p:sp>
      <p:sp>
        <p:nvSpPr>
          <p:cNvPr id="5" name="Slide Number Placeholder 4"/>
          <p:cNvSpPr>
            <a:spLocks noGrp="1"/>
          </p:cNvSpPr>
          <p:nvPr>
            <p:ph type="sldNum" sz="quarter" idx="4"/>
          </p:nvPr>
        </p:nvSpPr>
        <p:spPr/>
        <p:txBody>
          <a:bodyPr/>
          <a:lstStyle/>
          <a:p>
            <a:fld id="{B63E4CEF-BB1E-48C7-AE93-F39F6AA99AD7}" type="slidenum">
              <a:rPr lang="en-US" smtClean="0"/>
              <a:pPr/>
              <a:t>13</a:t>
            </a:fld>
            <a:endParaRPr lang="en-US"/>
          </a:p>
        </p:txBody>
      </p:sp>
      <p:sp>
        <p:nvSpPr>
          <p:cNvPr id="9" name="Rounded Rectangle 4"/>
          <p:cNvSpPr/>
          <p:nvPr/>
        </p:nvSpPr>
        <p:spPr>
          <a:xfrm>
            <a:off x="2483072" y="3016112"/>
            <a:ext cx="4177856"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endParaRPr lang="en-US" sz="3100" kern="1200"/>
          </a:p>
        </p:txBody>
      </p:sp>
      <p:graphicFrame>
        <p:nvGraphicFramePr>
          <p:cNvPr id="11" name="Table 10"/>
          <p:cNvGraphicFramePr>
            <a:graphicFrameLocks noGrp="1"/>
          </p:cNvGraphicFramePr>
          <p:nvPr>
            <p:extLst>
              <p:ext uri="{D42A27DB-BD31-4B8C-83A1-F6EECF244321}">
                <p14:modId xmlns:p14="http://schemas.microsoft.com/office/powerpoint/2010/main" val="2658279918"/>
              </p:ext>
            </p:extLst>
          </p:nvPr>
        </p:nvGraphicFramePr>
        <p:xfrm>
          <a:off x="603983" y="1659579"/>
          <a:ext cx="7801610" cy="1828800"/>
        </p:xfrm>
        <a:graphic>
          <a:graphicData uri="http://schemas.openxmlformats.org/drawingml/2006/table">
            <a:tbl>
              <a:tblPr firstRow="1" bandRow="1">
                <a:tableStyleId>{21E4AEA4-8DFA-4A89-87EB-49C32662AFE0}</a:tableStyleId>
              </a:tblPr>
              <a:tblGrid>
                <a:gridCol w="3900805">
                  <a:extLst>
                    <a:ext uri="{9D8B030D-6E8A-4147-A177-3AD203B41FA5}">
                      <a16:colId xmlns:a16="http://schemas.microsoft.com/office/drawing/2014/main" val="2669864411"/>
                    </a:ext>
                  </a:extLst>
                </a:gridCol>
                <a:gridCol w="3900805">
                  <a:extLst>
                    <a:ext uri="{9D8B030D-6E8A-4147-A177-3AD203B41FA5}">
                      <a16:colId xmlns:a16="http://schemas.microsoft.com/office/drawing/2014/main" val="3810355007"/>
                    </a:ext>
                  </a:extLst>
                </a:gridCol>
              </a:tblGrid>
              <a:tr h="365760">
                <a:tc>
                  <a:txBody>
                    <a:bodyPr/>
                    <a:lstStyle/>
                    <a:p>
                      <a:pPr marL="0" marR="0">
                        <a:spcBef>
                          <a:spcPts val="0"/>
                        </a:spcBef>
                        <a:spcAft>
                          <a:spcPts val="0"/>
                        </a:spcAft>
                      </a:pPr>
                      <a:r>
                        <a:rPr lang="en-US" sz="1800" kern="1200" dirty="0">
                          <a:effectLst/>
                        </a:rPr>
                        <a:t>Required of All Students</a:t>
                      </a:r>
                      <a:endParaRPr lang="en-US" sz="11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kern="1200">
                          <a:effectLst/>
                        </a:rPr>
                        <a:t>Allowed Exemption</a:t>
                      </a:r>
                      <a:endParaRPr lang="en-US" sz="110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3732033128"/>
                  </a:ext>
                </a:extLst>
              </a:tr>
              <a:tr h="365760">
                <a:tc>
                  <a:txBody>
                    <a:bodyPr/>
                    <a:lstStyle/>
                    <a:p>
                      <a:pPr marL="0" marR="0">
                        <a:spcBef>
                          <a:spcPts val="0"/>
                        </a:spcBef>
                        <a:spcAft>
                          <a:spcPts val="0"/>
                        </a:spcAft>
                      </a:pPr>
                      <a:r>
                        <a:rPr lang="en-US" sz="1800" kern="1200" dirty="0">
                          <a:effectLst/>
                        </a:rPr>
                        <a:t>9th Grade Literature &amp; Composition</a:t>
                      </a:r>
                      <a:endParaRPr lang="en-US" sz="11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kern="1200">
                          <a:effectLst/>
                        </a:rPr>
                        <a:t>American Literature &amp; Composition</a:t>
                      </a:r>
                      <a:endParaRPr lang="en-US" sz="110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529399342"/>
                  </a:ext>
                </a:extLst>
              </a:tr>
              <a:tr h="365760">
                <a:tc>
                  <a:txBody>
                    <a:bodyPr/>
                    <a:lstStyle/>
                    <a:p>
                      <a:pPr marL="0" marR="0">
                        <a:spcBef>
                          <a:spcPts val="0"/>
                        </a:spcBef>
                        <a:spcAft>
                          <a:spcPts val="0"/>
                        </a:spcAft>
                      </a:pPr>
                      <a:r>
                        <a:rPr lang="en-US" sz="1800" kern="1200">
                          <a:effectLst/>
                        </a:rPr>
                        <a:t>Coordinate Algebra/Algebra I</a:t>
                      </a:r>
                      <a:endParaRPr lang="en-US" sz="11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kern="1200">
                          <a:effectLst/>
                        </a:rPr>
                        <a:t>Physical Science</a:t>
                      </a:r>
                      <a:endParaRPr lang="en-US" sz="110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4277589385"/>
                  </a:ext>
                </a:extLst>
              </a:tr>
              <a:tr h="365760">
                <a:tc>
                  <a:txBody>
                    <a:bodyPr/>
                    <a:lstStyle/>
                    <a:p>
                      <a:pPr marL="0" marR="0">
                        <a:spcBef>
                          <a:spcPts val="0"/>
                        </a:spcBef>
                        <a:spcAft>
                          <a:spcPts val="0"/>
                        </a:spcAft>
                      </a:pPr>
                      <a:r>
                        <a:rPr lang="en-US" sz="1800" kern="1200">
                          <a:effectLst/>
                        </a:rPr>
                        <a:t>Analytic Geometry/Geometry</a:t>
                      </a:r>
                      <a:endParaRPr lang="en-US" sz="11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kern="1200">
                          <a:effectLst/>
                        </a:rPr>
                        <a:t>United States History </a:t>
                      </a:r>
                      <a:endParaRPr lang="en-US" sz="110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391845252"/>
                  </a:ext>
                </a:extLst>
              </a:tr>
              <a:tr h="365760">
                <a:tc>
                  <a:txBody>
                    <a:bodyPr/>
                    <a:lstStyle/>
                    <a:p>
                      <a:pPr marL="0" marR="0">
                        <a:spcBef>
                          <a:spcPts val="0"/>
                        </a:spcBef>
                        <a:spcAft>
                          <a:spcPts val="0"/>
                        </a:spcAft>
                      </a:pPr>
                      <a:r>
                        <a:rPr lang="en-US" sz="1800" kern="1200" dirty="0">
                          <a:effectLst/>
                        </a:rPr>
                        <a:t>Biology</a:t>
                      </a:r>
                      <a:endParaRPr lang="en-US" sz="11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kern="1200" dirty="0">
                          <a:effectLst/>
                        </a:rPr>
                        <a:t>Economics</a:t>
                      </a:r>
                      <a:endParaRPr lang="en-US" sz="1100" dirty="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596449880"/>
                  </a:ext>
                </a:extLst>
              </a:tr>
            </a:tbl>
          </a:graphicData>
        </a:graphic>
      </p:graphicFrame>
      <p:sp>
        <p:nvSpPr>
          <p:cNvPr id="2" name="Rectangle 1"/>
          <p:cNvSpPr/>
          <p:nvPr/>
        </p:nvSpPr>
        <p:spPr>
          <a:xfrm>
            <a:off x="738407" y="3659780"/>
            <a:ext cx="7667186" cy="1754326"/>
          </a:xfrm>
          <a:prstGeom prst="rect">
            <a:avLst/>
          </a:prstGeom>
        </p:spPr>
        <p:txBody>
          <a:bodyPr wrap="square">
            <a:spAutoFit/>
          </a:bodyPr>
          <a:lstStyle/>
          <a:p>
            <a:r>
              <a:rPr lang="en-US" dirty="0"/>
              <a:t>To ensure high schools are not negatively impacted, use the college-issued grade in the CCRPI for remaining EOC-related courses, </a:t>
            </a:r>
            <a:r>
              <a:rPr lang="en-US" i="1" dirty="0"/>
              <a:t>for example</a:t>
            </a:r>
            <a:r>
              <a:rPr lang="en-US" dirty="0"/>
              <a:t>:</a:t>
            </a:r>
          </a:p>
          <a:p>
            <a:pPr lvl="1"/>
            <a:r>
              <a:rPr lang="en-US" dirty="0"/>
              <a:t>A = Distinguished Learner</a:t>
            </a:r>
          </a:p>
          <a:p>
            <a:pPr lvl="1"/>
            <a:r>
              <a:rPr lang="en-US" dirty="0"/>
              <a:t>B = Proficient Learner</a:t>
            </a:r>
          </a:p>
          <a:p>
            <a:pPr lvl="1"/>
            <a:r>
              <a:rPr lang="en-US" dirty="0"/>
              <a:t>C = Proficient Learner</a:t>
            </a:r>
          </a:p>
          <a:p>
            <a:pPr lvl="1"/>
            <a:r>
              <a:rPr lang="en-US" dirty="0"/>
              <a:t>D/F = Beginning Learner</a:t>
            </a:r>
          </a:p>
        </p:txBody>
      </p:sp>
    </p:spTree>
    <p:extLst>
      <p:ext uri="{BB962C8B-B14F-4D97-AF65-F5344CB8AC3E}">
        <p14:creationId xmlns:p14="http://schemas.microsoft.com/office/powerpoint/2010/main" val="385788040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70020" y="1629416"/>
            <a:ext cx="6659530" cy="3676009"/>
          </a:xfrm>
        </p:spPr>
        <p:txBody>
          <a:bodyPr/>
          <a:lstStyle/>
          <a:p>
            <a:pPr algn="ctr"/>
            <a:r>
              <a:rPr lang="en-US" dirty="0">
                <a:solidFill>
                  <a:srgbClr val="0000CC"/>
                </a:solidFill>
              </a:rPr>
              <a:t>Appendix B:</a:t>
            </a:r>
            <a:br>
              <a:rPr lang="en-US" dirty="0">
                <a:solidFill>
                  <a:srgbClr val="0000CC"/>
                </a:solidFill>
              </a:rPr>
            </a:br>
            <a:r>
              <a:rPr lang="en-US" dirty="0">
                <a:solidFill>
                  <a:srgbClr val="0000CC"/>
                </a:solidFill>
              </a:rPr>
              <a:t>Testing Irregularities</a:t>
            </a:r>
          </a:p>
        </p:txBody>
      </p:sp>
      <p:sp>
        <p:nvSpPr>
          <p:cNvPr id="4" name="Slide Number Placeholder 3"/>
          <p:cNvSpPr>
            <a:spLocks noGrp="1"/>
          </p:cNvSpPr>
          <p:nvPr>
            <p:ph type="sldNum" sz="quarter" idx="4"/>
          </p:nvPr>
        </p:nvSpPr>
        <p:spPr/>
        <p:txBody>
          <a:bodyPr/>
          <a:lstStyle/>
          <a:p>
            <a:fld id="{B63E4CEF-BB1E-48C7-AE93-F39F6AA99AD7}" type="slidenum">
              <a:rPr lang="en-US" smtClean="0"/>
              <a:pPr/>
              <a:t>130</a:t>
            </a:fld>
            <a:endParaRPr lang="en-US"/>
          </a:p>
        </p:txBody>
      </p:sp>
    </p:spTree>
    <p:extLst>
      <p:ext uri="{BB962C8B-B14F-4D97-AF65-F5344CB8AC3E}">
        <p14:creationId xmlns:p14="http://schemas.microsoft.com/office/powerpoint/2010/main" val="190933853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61785" y="74143"/>
            <a:ext cx="6316630" cy="716691"/>
          </a:xfrm>
        </p:spPr>
        <p:txBody>
          <a:bodyPr>
            <a:normAutofit/>
          </a:bodyPr>
          <a:lstStyle/>
          <a:p>
            <a:r>
              <a:rPr lang="en-US" altLang="en-US" sz="4000" b="0" dirty="0">
                <a:solidFill>
                  <a:srgbClr val="0000CC"/>
                </a:solidFill>
              </a:rPr>
              <a:t>Testing Irregularities </a:t>
            </a:r>
          </a:p>
        </p:txBody>
      </p:sp>
      <p:sp>
        <p:nvSpPr>
          <p:cNvPr id="88067" name="Content Placeholder 2"/>
          <p:cNvSpPr>
            <a:spLocks noGrp="1"/>
          </p:cNvSpPr>
          <p:nvPr>
            <p:ph idx="1"/>
          </p:nvPr>
        </p:nvSpPr>
        <p:spPr>
          <a:xfrm>
            <a:off x="310661" y="1518138"/>
            <a:ext cx="8229600" cy="4800600"/>
          </a:xfrm>
        </p:spPr>
        <p:txBody>
          <a:bodyPr vert="horz" lIns="91440" tIns="45720" rIns="91440" bIns="45720" rtlCol="0" anchor="t">
            <a:normAutofit/>
          </a:bodyPr>
          <a:lstStyle/>
          <a:p>
            <a:pPr>
              <a:buFont typeface="Arial" charset="0"/>
              <a:buNone/>
            </a:pPr>
            <a:r>
              <a:rPr lang="en-US" altLang="en-US" sz="2400" b="1"/>
              <a:t>Some examples</a:t>
            </a:r>
            <a:r>
              <a:rPr lang="en-US" altLang="en-US" sz="2400" b="1">
                <a:solidFill>
                  <a:srgbClr val="7030A0"/>
                </a:solidFill>
              </a:rPr>
              <a:t> </a:t>
            </a:r>
            <a:r>
              <a:rPr lang="en-US" altLang="en-US" sz="2400" b="1"/>
              <a:t>of irregularities</a:t>
            </a:r>
            <a:r>
              <a:rPr lang="en-US" altLang="en-US" sz="2400"/>
              <a:t>:</a:t>
            </a:r>
          </a:p>
          <a:p>
            <a:r>
              <a:rPr lang="en-US" altLang="en-US" sz="2400" b="1"/>
              <a:t>Cheating</a:t>
            </a:r>
          </a:p>
          <a:p>
            <a:pPr lvl="1"/>
            <a:r>
              <a:rPr lang="en-US" altLang="en-US"/>
              <a:t>Following an investigation and confirmation, student test scores will be </a:t>
            </a:r>
            <a:r>
              <a:rPr lang="en-US" altLang="en-US" b="1"/>
              <a:t>invalidated</a:t>
            </a:r>
            <a:r>
              <a:rPr lang="en-US" altLang="en-US"/>
              <a:t> by GaDOE.</a:t>
            </a:r>
          </a:p>
          <a:p>
            <a:pPr lvl="1"/>
            <a:r>
              <a:rPr lang="en-US" altLang="en-US"/>
              <a:t>If the incident involves improper conduct on the part of staff, a referral to the Georgia Professional Standards Commission for disciplinary action may result.</a:t>
            </a:r>
          </a:p>
          <a:p>
            <a:r>
              <a:rPr lang="en-US" altLang="en-US" sz="2400" b="1"/>
              <a:t>Using a prohibited device will result in an invalidation</a:t>
            </a:r>
            <a:r>
              <a:rPr lang="en-US" altLang="en-US" sz="2400"/>
              <a:t> </a:t>
            </a:r>
            <a:r>
              <a:rPr lang="en-US" altLang="en-US" sz="2400" b="1"/>
              <a:t>by GaDOE</a:t>
            </a:r>
            <a:r>
              <a:rPr lang="en-US" altLang="en-US" sz="2400"/>
              <a:t>.</a:t>
            </a:r>
          </a:p>
        </p:txBody>
      </p:sp>
      <p:sp>
        <p:nvSpPr>
          <p:cNvPr id="2" name="Slide Number Placeholder 1"/>
          <p:cNvSpPr>
            <a:spLocks noGrp="1"/>
          </p:cNvSpPr>
          <p:nvPr>
            <p:ph type="sldNum" sz="quarter" idx="4"/>
          </p:nvPr>
        </p:nvSpPr>
        <p:spPr/>
        <p:txBody>
          <a:bodyPr/>
          <a:lstStyle/>
          <a:p>
            <a:fld id="{B63E4CEF-BB1E-48C7-AE93-F39F6AA99AD7}" type="slidenum">
              <a:rPr lang="en-US" smtClean="0"/>
              <a:pPr/>
              <a:t>131</a:t>
            </a:fld>
            <a:endParaRPr lang="en-US"/>
          </a:p>
        </p:txBody>
      </p:sp>
    </p:spTree>
    <p:extLst>
      <p:ext uri="{BB962C8B-B14F-4D97-AF65-F5344CB8AC3E}">
        <p14:creationId xmlns:p14="http://schemas.microsoft.com/office/powerpoint/2010/main" val="182179113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Content Placeholder 2"/>
          <p:cNvSpPr>
            <a:spLocks noGrp="1"/>
          </p:cNvSpPr>
          <p:nvPr>
            <p:ph idx="1"/>
          </p:nvPr>
        </p:nvSpPr>
        <p:spPr>
          <a:xfrm>
            <a:off x="298938" y="1533525"/>
            <a:ext cx="8229600" cy="4446100"/>
          </a:xfrm>
        </p:spPr>
        <p:txBody>
          <a:bodyPr vert="horz" lIns="91440" tIns="45720" rIns="91440" bIns="45720" rtlCol="0" anchor="t">
            <a:normAutofit/>
          </a:bodyPr>
          <a:lstStyle/>
          <a:p>
            <a:r>
              <a:rPr lang="en-US" altLang="en-US" sz="2400" b="1"/>
              <a:t>Sickness during testing administration</a:t>
            </a:r>
          </a:p>
          <a:p>
            <a:pPr lvl="1"/>
            <a:r>
              <a:rPr lang="en-US" altLang="en-US" sz="2400"/>
              <a:t>Student gets sick </a:t>
            </a:r>
            <a:r>
              <a:rPr lang="en-US" altLang="en-US" sz="2400" b="1" u="sng"/>
              <a:t>prior</a:t>
            </a:r>
            <a:r>
              <a:rPr lang="en-US" altLang="en-US" sz="2400"/>
              <a:t> to starting the test.</a:t>
            </a:r>
          </a:p>
          <a:p>
            <a:pPr lvl="2"/>
            <a:r>
              <a:rPr lang="en-US" altLang="en-US"/>
              <a:t>Upon return to school student will complete the test in its entirety and test is </a:t>
            </a:r>
            <a:r>
              <a:rPr lang="en-US" altLang="en-US" b="1"/>
              <a:t>scored as is</a:t>
            </a:r>
            <a:r>
              <a:rPr lang="en-US" altLang="en-US"/>
              <a:t>; </a:t>
            </a:r>
            <a:r>
              <a:rPr lang="en-US" altLang="en-US" b="1"/>
              <a:t>does not require Portal entry.</a:t>
            </a:r>
          </a:p>
          <a:p>
            <a:pPr lvl="1"/>
            <a:r>
              <a:rPr lang="en-US" altLang="en-US" sz="2400"/>
              <a:t>Student gets sick </a:t>
            </a:r>
            <a:r>
              <a:rPr lang="en-US" altLang="en-US" sz="2400" b="1" u="sng"/>
              <a:t>after</a:t>
            </a:r>
            <a:r>
              <a:rPr lang="en-US" altLang="en-US" sz="2400"/>
              <a:t> having completed Section 1 but before starting Section 2.</a:t>
            </a:r>
          </a:p>
          <a:p>
            <a:pPr lvl="2"/>
            <a:r>
              <a:rPr lang="en-US" altLang="en-US"/>
              <a:t>Upon return to school, student will complete Section 2 of the test and test is </a:t>
            </a:r>
            <a:r>
              <a:rPr lang="en-US" altLang="en-US" b="1"/>
              <a:t>coded as an irregularity</a:t>
            </a:r>
            <a:r>
              <a:rPr lang="en-US" altLang="en-US"/>
              <a:t>; </a:t>
            </a:r>
            <a:r>
              <a:rPr lang="en-US" altLang="en-US" b="1"/>
              <a:t>requires Portal entry.</a:t>
            </a:r>
          </a:p>
          <a:p>
            <a:pPr lvl="1"/>
            <a:r>
              <a:rPr lang="en-US" altLang="en-US" sz="2400"/>
              <a:t>Student gets sick </a:t>
            </a:r>
            <a:r>
              <a:rPr lang="en-US" altLang="en-US" sz="2400" b="1" u="sng"/>
              <a:t>while</a:t>
            </a:r>
            <a:r>
              <a:rPr lang="en-US" altLang="en-US" sz="2400"/>
              <a:t> testing in either Section 1 or 2.</a:t>
            </a:r>
          </a:p>
          <a:p>
            <a:pPr lvl="2"/>
            <a:r>
              <a:rPr lang="en-US" altLang="en-US"/>
              <a:t>Test scores maybe </a:t>
            </a:r>
            <a:r>
              <a:rPr lang="en-US" altLang="en-US" b="1"/>
              <a:t>invalidated</a:t>
            </a:r>
            <a:r>
              <a:rPr lang="en-US" altLang="en-US"/>
              <a:t> by GaDOE;</a:t>
            </a:r>
            <a:r>
              <a:rPr lang="en-US" altLang="en-US">
                <a:solidFill>
                  <a:srgbClr val="7030A0"/>
                </a:solidFill>
              </a:rPr>
              <a:t> </a:t>
            </a:r>
            <a:r>
              <a:rPr lang="en-US" altLang="en-US" b="1"/>
              <a:t>requires Portal entry.</a:t>
            </a:r>
            <a:endParaRPr lang="en-US" altLang="en-US"/>
          </a:p>
        </p:txBody>
      </p:sp>
      <p:sp>
        <p:nvSpPr>
          <p:cNvPr id="2" name="Slide Number Placeholder 1"/>
          <p:cNvSpPr>
            <a:spLocks noGrp="1"/>
          </p:cNvSpPr>
          <p:nvPr>
            <p:ph type="sldNum" sz="quarter" idx="4"/>
          </p:nvPr>
        </p:nvSpPr>
        <p:spPr/>
        <p:txBody>
          <a:bodyPr/>
          <a:lstStyle/>
          <a:p>
            <a:fld id="{B63E4CEF-BB1E-48C7-AE93-F39F6AA99AD7}" type="slidenum">
              <a:rPr lang="en-US" smtClean="0"/>
              <a:pPr/>
              <a:t>132</a:t>
            </a:fld>
            <a:endParaRPr lang="en-US"/>
          </a:p>
        </p:txBody>
      </p:sp>
      <p:sp>
        <p:nvSpPr>
          <p:cNvPr id="6" name="Title 1"/>
          <p:cNvSpPr txBox="1">
            <a:spLocks/>
          </p:cNvSpPr>
          <p:nvPr/>
        </p:nvSpPr>
        <p:spPr>
          <a:xfrm>
            <a:off x="95098" y="75956"/>
            <a:ext cx="8229600" cy="7025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altLang="en-US" sz="4000" b="0">
                <a:solidFill>
                  <a:srgbClr val="0000CC"/>
                </a:solidFill>
              </a:rPr>
              <a:t>Testing Irregularities</a:t>
            </a:r>
            <a:endParaRPr lang="en-US" altLang="en-US" sz="4000" b="0">
              <a:solidFill>
                <a:srgbClr val="00FF00"/>
              </a:solidFill>
            </a:endParaRPr>
          </a:p>
        </p:txBody>
      </p:sp>
    </p:spTree>
    <p:extLst>
      <p:ext uri="{BB962C8B-B14F-4D97-AF65-F5344CB8AC3E}">
        <p14:creationId xmlns:p14="http://schemas.microsoft.com/office/powerpoint/2010/main" val="41829039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idx="1"/>
          </p:nvPr>
        </p:nvSpPr>
        <p:spPr>
          <a:xfrm>
            <a:off x="386862" y="1138998"/>
            <a:ext cx="7811916" cy="4633974"/>
          </a:xfrm>
        </p:spPr>
        <p:txBody>
          <a:bodyPr vert="horz" lIns="91440" tIns="45720" rIns="91440" bIns="45720" rtlCol="0" anchor="t">
            <a:normAutofit lnSpcReduction="10000"/>
          </a:bodyPr>
          <a:lstStyle/>
          <a:p>
            <a:pPr>
              <a:buFont typeface="Arial" charset="0"/>
              <a:buNone/>
            </a:pPr>
            <a:r>
              <a:rPr lang="en-US" altLang="en-US" sz="2400" b="1"/>
              <a:t>Some examples</a:t>
            </a:r>
            <a:r>
              <a:rPr lang="en-US" altLang="en-US" sz="2400" b="1">
                <a:solidFill>
                  <a:srgbClr val="7030A0"/>
                </a:solidFill>
              </a:rPr>
              <a:t> </a:t>
            </a:r>
            <a:r>
              <a:rPr lang="en-US" altLang="en-US" sz="2400" b="1"/>
              <a:t>of irregularities:</a:t>
            </a:r>
          </a:p>
          <a:p>
            <a:r>
              <a:rPr lang="en-US" altLang="en-US" sz="1900" b="1"/>
              <a:t>Accommodations</a:t>
            </a:r>
            <a:endParaRPr lang="en-US" altLang="en-US" sz="1900"/>
          </a:p>
          <a:p>
            <a:pPr lvl="1"/>
            <a:r>
              <a:rPr lang="en-US" altLang="en-US" sz="1900"/>
              <a:t>Examiners give students the wrong accommodation or do not provide students with the correct accommodation.</a:t>
            </a:r>
          </a:p>
          <a:p>
            <a:pPr lvl="2"/>
            <a:r>
              <a:rPr lang="en-US" altLang="en-US" sz="1900"/>
              <a:t>Test scores may be invalidated by GaDOE.</a:t>
            </a:r>
          </a:p>
          <a:p>
            <a:pPr lvl="2"/>
            <a:r>
              <a:rPr lang="en-US" altLang="en-US" sz="1900"/>
              <a:t>School or system notifies parent (as soon as possible).</a:t>
            </a:r>
          </a:p>
          <a:p>
            <a:pPr lvl="2"/>
            <a:r>
              <a:rPr lang="en-US" altLang="en-US" sz="1900" b="1"/>
              <a:t>System Test Coordinators must make a Portal entry.</a:t>
            </a:r>
          </a:p>
          <a:p>
            <a:pPr lvl="1"/>
            <a:r>
              <a:rPr lang="en-US" altLang="en-US" sz="1900"/>
              <a:t>Students refuse their accommodations.</a:t>
            </a:r>
          </a:p>
          <a:p>
            <a:pPr lvl="2"/>
            <a:r>
              <a:rPr lang="en-US" altLang="en-US" sz="1900"/>
              <a:t>School or system notifies parent (prior to the beginning of testing, if at all possible).</a:t>
            </a:r>
          </a:p>
          <a:p>
            <a:pPr lvl="2"/>
            <a:r>
              <a:rPr lang="en-US" altLang="en-US" sz="1900"/>
              <a:t>Test scores are coded as </a:t>
            </a:r>
            <a:r>
              <a:rPr lang="en-US" altLang="en-US" sz="1900" b="1"/>
              <a:t>an irregularity; requires Portal entry.</a:t>
            </a:r>
          </a:p>
          <a:p>
            <a:pPr lvl="2"/>
            <a:r>
              <a:rPr lang="en-US" altLang="en-US" sz="1900"/>
              <a:t>Please fill in the Accommodations code on student answer document or in the Test Administration System since the school attempted to provide the accommodation. </a:t>
            </a:r>
          </a:p>
          <a:p>
            <a:pPr lvl="2"/>
            <a:r>
              <a:rPr lang="en-US" altLang="en-US" sz="1900"/>
              <a:t>These irregularities might be prevented by involving students in the discussion of their accommodations.</a:t>
            </a:r>
          </a:p>
        </p:txBody>
      </p:sp>
      <p:sp>
        <p:nvSpPr>
          <p:cNvPr id="2" name="Slide Number Placeholder 1"/>
          <p:cNvSpPr>
            <a:spLocks noGrp="1"/>
          </p:cNvSpPr>
          <p:nvPr>
            <p:ph type="sldNum" sz="quarter" idx="4"/>
          </p:nvPr>
        </p:nvSpPr>
        <p:spPr/>
        <p:txBody>
          <a:bodyPr/>
          <a:lstStyle/>
          <a:p>
            <a:fld id="{B63E4CEF-BB1E-48C7-AE93-F39F6AA99AD7}" type="slidenum">
              <a:rPr lang="en-US" smtClean="0"/>
              <a:pPr/>
              <a:t>133</a:t>
            </a:fld>
            <a:endParaRPr lang="en-US"/>
          </a:p>
        </p:txBody>
      </p:sp>
      <p:sp>
        <p:nvSpPr>
          <p:cNvPr id="6" name="Title 1"/>
          <p:cNvSpPr txBox="1">
            <a:spLocks/>
          </p:cNvSpPr>
          <p:nvPr/>
        </p:nvSpPr>
        <p:spPr>
          <a:xfrm>
            <a:off x="95098" y="75956"/>
            <a:ext cx="8229600" cy="7025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altLang="en-US" sz="4000" b="0">
                <a:solidFill>
                  <a:srgbClr val="0000CC"/>
                </a:solidFill>
              </a:rPr>
              <a:t>Testing Irregularities</a:t>
            </a:r>
            <a:endParaRPr lang="en-US" altLang="en-US" sz="4000" b="0">
              <a:solidFill>
                <a:srgbClr val="00FF00"/>
              </a:solidFill>
            </a:endParaRPr>
          </a:p>
        </p:txBody>
      </p:sp>
    </p:spTree>
    <p:extLst>
      <p:ext uri="{BB962C8B-B14F-4D97-AF65-F5344CB8AC3E}">
        <p14:creationId xmlns:p14="http://schemas.microsoft.com/office/powerpoint/2010/main" val="373037011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Content Placeholder 2"/>
          <p:cNvSpPr>
            <a:spLocks noGrp="1"/>
          </p:cNvSpPr>
          <p:nvPr>
            <p:ph idx="1"/>
          </p:nvPr>
        </p:nvSpPr>
        <p:spPr>
          <a:xfrm>
            <a:off x="381000" y="1334530"/>
            <a:ext cx="8156825" cy="4563033"/>
          </a:xfrm>
        </p:spPr>
        <p:txBody>
          <a:bodyPr vert="horz" lIns="91440" tIns="45720" rIns="91440" bIns="45720" rtlCol="0" anchor="t">
            <a:normAutofit/>
          </a:bodyPr>
          <a:lstStyle/>
          <a:p>
            <a:pPr>
              <a:buFont typeface="Arial" charset="0"/>
              <a:buNone/>
            </a:pPr>
            <a:r>
              <a:rPr lang="en-US" altLang="en-US" sz="2800" b="1"/>
              <a:t>Some examples</a:t>
            </a:r>
            <a:r>
              <a:rPr lang="en-US" altLang="en-US" sz="2800" b="1">
                <a:solidFill>
                  <a:srgbClr val="7030A0"/>
                </a:solidFill>
              </a:rPr>
              <a:t> </a:t>
            </a:r>
            <a:r>
              <a:rPr lang="en-US" altLang="en-US" sz="2800" b="1"/>
              <a:t>of irregularities</a:t>
            </a:r>
            <a:r>
              <a:rPr lang="en-US" altLang="en-US" sz="2800"/>
              <a:t>:</a:t>
            </a:r>
          </a:p>
          <a:p>
            <a:r>
              <a:rPr lang="en-US" altLang="en-US" sz="2800" b="1"/>
              <a:t>A student takes the wrong test.</a:t>
            </a:r>
            <a:endParaRPr lang="en-US" altLang="en-US" sz="2800"/>
          </a:p>
          <a:p>
            <a:pPr lvl="2"/>
            <a:r>
              <a:rPr lang="en-US" altLang="en-US" sz="2400"/>
              <a:t>Test scores are </a:t>
            </a:r>
            <a:r>
              <a:rPr lang="en-US" altLang="en-US" sz="2400" b="1"/>
              <a:t>invalidated</a:t>
            </a:r>
            <a:r>
              <a:rPr lang="en-US" altLang="en-US" sz="2400"/>
              <a:t> by GaDOE; </a:t>
            </a:r>
            <a:r>
              <a:rPr lang="en-US" altLang="en-US" sz="2400" b="1"/>
              <a:t>requires Portal entry.</a:t>
            </a:r>
            <a:endParaRPr lang="en-US" altLang="en-US" sz="2400"/>
          </a:p>
          <a:p>
            <a:r>
              <a:rPr lang="en-US" altLang="en-US" sz="2800" b="1"/>
              <a:t>A student tests under wrong GTID.</a:t>
            </a:r>
            <a:r>
              <a:rPr lang="en-US" altLang="en-US" b="1"/>
              <a:t> </a:t>
            </a:r>
            <a:endParaRPr lang="en-US" altLang="en-US" sz="2800" b="1"/>
          </a:p>
          <a:p>
            <a:pPr lvl="2"/>
            <a:r>
              <a:rPr lang="en-US" altLang="en-US" sz="2400"/>
              <a:t>Contact GaDOE as soon as possible.</a:t>
            </a:r>
          </a:p>
          <a:p>
            <a:pPr lvl="3"/>
            <a:r>
              <a:rPr lang="en-US" altLang="en-US" sz="2400"/>
              <a:t>Much easier to fix during the administration or within the first 48</a:t>
            </a:r>
            <a:r>
              <a:rPr lang="en-US" altLang="en-US" sz="2400">
                <a:solidFill>
                  <a:srgbClr val="7030A0"/>
                </a:solidFill>
              </a:rPr>
              <a:t> </a:t>
            </a:r>
            <a:r>
              <a:rPr lang="en-US" altLang="en-US" sz="2400"/>
              <a:t>hours</a:t>
            </a:r>
            <a:r>
              <a:rPr lang="en-US" altLang="en-US" sz="2400">
                <a:solidFill>
                  <a:srgbClr val="7030A0"/>
                </a:solidFill>
              </a:rPr>
              <a:t> </a:t>
            </a:r>
            <a:r>
              <a:rPr lang="en-US" altLang="en-US" sz="2400"/>
              <a:t>after the close of the administration.</a:t>
            </a:r>
          </a:p>
        </p:txBody>
      </p:sp>
      <p:sp>
        <p:nvSpPr>
          <p:cNvPr id="2" name="Slide Number Placeholder 1"/>
          <p:cNvSpPr>
            <a:spLocks noGrp="1"/>
          </p:cNvSpPr>
          <p:nvPr>
            <p:ph type="sldNum" sz="quarter" idx="4"/>
          </p:nvPr>
        </p:nvSpPr>
        <p:spPr/>
        <p:txBody>
          <a:bodyPr/>
          <a:lstStyle/>
          <a:p>
            <a:fld id="{B63E4CEF-BB1E-48C7-AE93-F39F6AA99AD7}" type="slidenum">
              <a:rPr lang="en-US" smtClean="0"/>
              <a:pPr/>
              <a:t>134</a:t>
            </a:fld>
            <a:endParaRPr lang="en-US"/>
          </a:p>
        </p:txBody>
      </p:sp>
      <p:sp>
        <p:nvSpPr>
          <p:cNvPr id="6" name="Title 1"/>
          <p:cNvSpPr txBox="1">
            <a:spLocks/>
          </p:cNvSpPr>
          <p:nvPr/>
        </p:nvSpPr>
        <p:spPr>
          <a:xfrm>
            <a:off x="95098" y="75956"/>
            <a:ext cx="8229600" cy="7025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altLang="en-US" sz="4000" b="0">
                <a:solidFill>
                  <a:srgbClr val="0000CC"/>
                </a:solidFill>
              </a:rPr>
              <a:t>Testing Irregularities</a:t>
            </a:r>
            <a:endParaRPr lang="en-US" altLang="en-US" sz="4000" b="0">
              <a:solidFill>
                <a:srgbClr val="00FF00"/>
              </a:solidFill>
            </a:endParaRPr>
          </a:p>
        </p:txBody>
      </p:sp>
    </p:spTree>
    <p:extLst>
      <p:ext uri="{BB962C8B-B14F-4D97-AF65-F5344CB8AC3E}">
        <p14:creationId xmlns:p14="http://schemas.microsoft.com/office/powerpoint/2010/main" val="339765920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69416" y="49428"/>
            <a:ext cx="6898341" cy="803189"/>
          </a:xfrm>
        </p:spPr>
        <p:txBody>
          <a:bodyPr>
            <a:normAutofit fontScale="90000"/>
          </a:bodyPr>
          <a:lstStyle/>
          <a:p>
            <a:r>
              <a:rPr lang="en-US" altLang="en-US" sz="3600" b="0">
                <a:solidFill>
                  <a:srgbClr val="0000CC"/>
                </a:solidFill>
              </a:rPr>
              <a:t>Avoiding Testing Irregularities </a:t>
            </a:r>
          </a:p>
        </p:txBody>
      </p:sp>
      <p:sp>
        <p:nvSpPr>
          <p:cNvPr id="92163" name="Content Placeholder 2"/>
          <p:cNvSpPr>
            <a:spLocks noGrp="1"/>
          </p:cNvSpPr>
          <p:nvPr>
            <p:ph idx="1"/>
          </p:nvPr>
        </p:nvSpPr>
        <p:spPr>
          <a:xfrm>
            <a:off x="381000" y="1441292"/>
            <a:ext cx="8074631" cy="4509499"/>
          </a:xfrm>
        </p:spPr>
        <p:txBody>
          <a:bodyPr vert="horz" lIns="91440" tIns="45720" rIns="91440" bIns="45720" rtlCol="0" anchor="t">
            <a:normAutofit fontScale="85000" lnSpcReduction="10000"/>
          </a:bodyPr>
          <a:lstStyle/>
          <a:p>
            <a:r>
              <a:rPr lang="en-US" altLang="en-US" sz="2400"/>
              <a:t>Adhere to test security policies, protocols and procedures.</a:t>
            </a:r>
          </a:p>
          <a:p>
            <a:r>
              <a:rPr lang="en-US" altLang="en-US" sz="2400"/>
              <a:t>Reinforce the use of active monitoring in testing environments.</a:t>
            </a:r>
          </a:p>
          <a:p>
            <a:r>
              <a:rPr lang="en-US" altLang="en-US" sz="2400"/>
              <a:t>Immediately report any possible testing irregularities.</a:t>
            </a:r>
          </a:p>
          <a:p>
            <a:r>
              <a:rPr lang="en-US" altLang="en-US" sz="2400"/>
              <a:t>Properly identify all students who should receive accommodations </a:t>
            </a:r>
            <a:r>
              <a:rPr lang="en-US" altLang="en-US" sz="2400" b="1" u="sng"/>
              <a:t>prior</a:t>
            </a:r>
            <a:r>
              <a:rPr lang="en-US" altLang="en-US" sz="2400"/>
              <a:t> to testing. </a:t>
            </a:r>
          </a:p>
          <a:p>
            <a:r>
              <a:rPr lang="en-US" altLang="en-US" sz="2400"/>
              <a:t>Students’ IEP/IAP/TPC plans should be regularly reviewed to determine if accommodations are still appropriate or needed.</a:t>
            </a:r>
          </a:p>
          <a:p>
            <a:r>
              <a:rPr lang="en-US" altLang="en-US" sz="2400"/>
              <a:t>If a student is suspected of cheating, but there is no proof of his or her action, allow the student to complete the section and/or entire test.</a:t>
            </a:r>
          </a:p>
          <a:p>
            <a:pPr lvl="1"/>
            <a:r>
              <a:rPr lang="en-US" altLang="en-US"/>
              <a:t>An invalidation can always occur after all of the facts are collected.</a:t>
            </a:r>
          </a:p>
          <a:p>
            <a:r>
              <a:rPr lang="en-US" altLang="en-US" sz="2400"/>
              <a:t>In the event of an evacuation or other unexpected event, have a plan in place to quickly secure testing environments and/or materials. However, student safety should always be the primary concern.</a:t>
            </a:r>
          </a:p>
        </p:txBody>
      </p:sp>
      <p:sp>
        <p:nvSpPr>
          <p:cNvPr id="2" name="Slide Number Placeholder 1"/>
          <p:cNvSpPr>
            <a:spLocks noGrp="1"/>
          </p:cNvSpPr>
          <p:nvPr>
            <p:ph type="sldNum" sz="quarter" idx="4"/>
          </p:nvPr>
        </p:nvSpPr>
        <p:spPr/>
        <p:txBody>
          <a:bodyPr/>
          <a:lstStyle/>
          <a:p>
            <a:fld id="{B63E4CEF-BB1E-48C7-AE93-F39F6AA99AD7}" type="slidenum">
              <a:rPr lang="en-US" smtClean="0"/>
              <a:pPr/>
              <a:t>135</a:t>
            </a:fld>
            <a:endParaRPr lang="en-US"/>
          </a:p>
        </p:txBody>
      </p:sp>
    </p:spTree>
    <p:extLst>
      <p:ext uri="{BB962C8B-B14F-4D97-AF65-F5344CB8AC3E}">
        <p14:creationId xmlns:p14="http://schemas.microsoft.com/office/powerpoint/2010/main" val="31009844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49428" y="94130"/>
            <a:ext cx="6952129" cy="758486"/>
          </a:xfrm>
        </p:spPr>
        <p:txBody>
          <a:bodyPr>
            <a:normAutofit fontScale="90000"/>
          </a:bodyPr>
          <a:lstStyle/>
          <a:p>
            <a:r>
              <a:rPr lang="en-US" altLang="en-US" sz="3600" b="0">
                <a:solidFill>
                  <a:srgbClr val="0000CC"/>
                </a:solidFill>
              </a:rPr>
              <a:t>Avoiding Testing Irregularities </a:t>
            </a:r>
          </a:p>
        </p:txBody>
      </p:sp>
      <p:sp>
        <p:nvSpPr>
          <p:cNvPr id="99331" name="Content Placeholder 2"/>
          <p:cNvSpPr>
            <a:spLocks noGrp="1"/>
          </p:cNvSpPr>
          <p:nvPr>
            <p:ph idx="1"/>
          </p:nvPr>
        </p:nvSpPr>
        <p:spPr>
          <a:xfrm>
            <a:off x="310661" y="1248033"/>
            <a:ext cx="8229600" cy="4895716"/>
          </a:xfrm>
        </p:spPr>
        <p:txBody>
          <a:bodyPr vert="horz" lIns="91440" tIns="45720" rIns="91440" bIns="45720" rtlCol="0" anchor="t">
            <a:normAutofit lnSpcReduction="10000"/>
          </a:bodyPr>
          <a:lstStyle/>
          <a:p>
            <a:pPr>
              <a:buNone/>
              <a:defRPr/>
            </a:pPr>
            <a:r>
              <a:rPr lang="en-US" altLang="en-US" sz="2400" dirty="0"/>
              <a:t>Fo</a:t>
            </a:r>
            <a:r>
              <a:rPr lang="en-US" altLang="en-US" sz="2400" b="1" dirty="0"/>
              <a:t>r Online Testing</a:t>
            </a:r>
          </a:p>
          <a:p>
            <a:pPr>
              <a:defRPr/>
            </a:pPr>
            <a:r>
              <a:rPr lang="en-US" sz="2400" dirty="0"/>
              <a:t>Systems must complete all suggested readiness checks prior to and, where applicable, during testing. </a:t>
            </a:r>
          </a:p>
          <a:p>
            <a:pPr>
              <a:defRPr/>
            </a:pPr>
            <a:r>
              <a:rPr lang="en-US" sz="2400" dirty="0"/>
              <a:t>If you encounter connectivity issues </a:t>
            </a:r>
          </a:p>
          <a:p>
            <a:pPr lvl="1">
              <a:defRPr/>
            </a:pPr>
            <a:r>
              <a:rPr lang="en-US" sz="2000" b="1" dirty="0"/>
              <a:t>prior</a:t>
            </a:r>
            <a:r>
              <a:rPr lang="en-US" sz="2000" dirty="0"/>
              <a:t> to the start of testing, </a:t>
            </a:r>
            <a:r>
              <a:rPr lang="en-US" sz="2000" b="1" dirty="0"/>
              <a:t>use the appropriate troubleshooting tools available to correct the issues. If problems persist, </a:t>
            </a:r>
            <a:r>
              <a:rPr lang="en-US" sz="2000" dirty="0"/>
              <a:t>use your best judgment as to whether or not to allow students to begin testing</a:t>
            </a:r>
          </a:p>
          <a:p>
            <a:pPr lvl="1">
              <a:defRPr/>
            </a:pPr>
            <a:r>
              <a:rPr lang="en-US" sz="2000" b="1" dirty="0"/>
              <a:t>during </a:t>
            </a:r>
            <a:r>
              <a:rPr lang="en-US" sz="2000" dirty="0"/>
              <a:t>testing, </a:t>
            </a:r>
            <a:r>
              <a:rPr lang="en-US" sz="2000" b="1" dirty="0"/>
              <a:t>use the appropriate troubleshooting tools available to correct the issues.</a:t>
            </a:r>
            <a:r>
              <a:rPr lang="en-US" sz="2000" dirty="0"/>
              <a:t> </a:t>
            </a:r>
            <a:r>
              <a:rPr lang="en-US" sz="2000" b="1"/>
              <a:t>If problems persist</a:t>
            </a:r>
            <a:r>
              <a:rPr lang="en-US" sz="2000"/>
              <a:t> use your best judgment as to whether or not to allow students to continue </a:t>
            </a:r>
            <a:r>
              <a:rPr lang="en-US" sz="2000" b="1"/>
              <a:t>testing.</a:t>
            </a:r>
            <a:r>
              <a:rPr lang="en-US" sz="2000"/>
              <a:t> </a:t>
            </a:r>
          </a:p>
          <a:p>
            <a:pPr lvl="1">
              <a:defRPr/>
            </a:pPr>
            <a:r>
              <a:rPr lang="en-US" sz="2000" b="1" dirty="0">
                <a:solidFill>
                  <a:srgbClr val="FF0000"/>
                </a:solidFill>
              </a:rPr>
              <a:t>Student Test Tickets </a:t>
            </a:r>
            <a:r>
              <a:rPr lang="en-US" sz="2000" dirty="0">
                <a:solidFill>
                  <a:srgbClr val="FF0000"/>
                </a:solidFill>
              </a:rPr>
              <a:t>must be used to verify student name and GTID prior to testing.</a:t>
            </a:r>
          </a:p>
          <a:p>
            <a:pPr>
              <a:defRPr/>
            </a:pPr>
            <a:r>
              <a:rPr lang="en-US" dirty="0">
                <a:solidFill>
                  <a:srgbClr val="FF0000"/>
                </a:solidFill>
              </a:rPr>
              <a:t>Never take a picture/screenshot of any part of a test.</a:t>
            </a:r>
          </a:p>
          <a:p>
            <a:pPr>
              <a:defRPr/>
            </a:pPr>
            <a:r>
              <a:rPr lang="en-US" dirty="0"/>
              <a:t>DRC Customer Service: 866-282-2249</a:t>
            </a:r>
          </a:p>
        </p:txBody>
      </p:sp>
      <p:sp>
        <p:nvSpPr>
          <p:cNvPr id="2" name="Slide Number Placeholder 1"/>
          <p:cNvSpPr>
            <a:spLocks noGrp="1"/>
          </p:cNvSpPr>
          <p:nvPr>
            <p:ph type="sldNum" sz="quarter" idx="4"/>
          </p:nvPr>
        </p:nvSpPr>
        <p:spPr/>
        <p:txBody>
          <a:bodyPr/>
          <a:lstStyle/>
          <a:p>
            <a:fld id="{B63E4CEF-BB1E-48C7-AE93-F39F6AA99AD7}" type="slidenum">
              <a:rPr lang="en-US" smtClean="0"/>
              <a:pPr/>
              <a:t>136</a:t>
            </a:fld>
            <a:endParaRPr lang="en-US"/>
          </a:p>
        </p:txBody>
      </p:sp>
    </p:spTree>
    <p:extLst>
      <p:ext uri="{BB962C8B-B14F-4D97-AF65-F5344CB8AC3E}">
        <p14:creationId xmlns:p14="http://schemas.microsoft.com/office/powerpoint/2010/main" val="1938492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1320" y="0"/>
            <a:ext cx="6316630" cy="785338"/>
          </a:xfrm>
        </p:spPr>
        <p:txBody>
          <a:bodyPr>
            <a:normAutofit/>
          </a:bodyPr>
          <a:lstStyle/>
          <a:p>
            <a:r>
              <a:rPr lang="en-US" dirty="0">
                <a:solidFill>
                  <a:srgbClr val="0000FF"/>
                </a:solidFill>
              </a:rPr>
              <a:t>Report Distribution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58171849"/>
              </p:ext>
            </p:extLst>
          </p:nvPr>
        </p:nvGraphicFramePr>
        <p:xfrm>
          <a:off x="141320" y="785338"/>
          <a:ext cx="8158104" cy="4652001"/>
        </p:xfrm>
        <a:graphic>
          <a:graphicData uri="http://schemas.openxmlformats.org/drawingml/2006/table">
            <a:tbl>
              <a:tblPr firstRow="1" bandRow="1">
                <a:tableStyleId>{21E4AEA4-8DFA-4A89-87EB-49C32662AFE0}</a:tableStyleId>
              </a:tblPr>
              <a:tblGrid>
                <a:gridCol w="4500505">
                  <a:extLst>
                    <a:ext uri="{9D8B030D-6E8A-4147-A177-3AD203B41FA5}">
                      <a16:colId xmlns:a16="http://schemas.microsoft.com/office/drawing/2014/main" val="20000"/>
                    </a:ext>
                  </a:extLst>
                </a:gridCol>
                <a:gridCol w="1250302">
                  <a:extLst>
                    <a:ext uri="{9D8B030D-6E8A-4147-A177-3AD203B41FA5}">
                      <a16:colId xmlns:a16="http://schemas.microsoft.com/office/drawing/2014/main" val="20001"/>
                    </a:ext>
                  </a:extLst>
                </a:gridCol>
                <a:gridCol w="1167005">
                  <a:extLst>
                    <a:ext uri="{9D8B030D-6E8A-4147-A177-3AD203B41FA5}">
                      <a16:colId xmlns:a16="http://schemas.microsoft.com/office/drawing/2014/main" val="20002"/>
                    </a:ext>
                  </a:extLst>
                </a:gridCol>
                <a:gridCol w="1240292">
                  <a:extLst>
                    <a:ext uri="{9D8B030D-6E8A-4147-A177-3AD203B41FA5}">
                      <a16:colId xmlns:a16="http://schemas.microsoft.com/office/drawing/2014/main" val="20003"/>
                    </a:ext>
                  </a:extLst>
                </a:gridCol>
              </a:tblGrid>
              <a:tr h="568965">
                <a:tc>
                  <a:txBody>
                    <a:bodyPr/>
                    <a:lstStyle/>
                    <a:p>
                      <a:pPr marL="0" marR="0">
                        <a:spcBef>
                          <a:spcPts val="0"/>
                        </a:spcBef>
                        <a:spcAft>
                          <a:spcPts val="0"/>
                        </a:spcAft>
                      </a:pPr>
                      <a:r>
                        <a:rPr lang="en-US" sz="1600" dirty="0">
                          <a:effectLst/>
                        </a:rPr>
                        <a:t>Report Type/Data File</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eDIRECT</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MyGaDOE Portal</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Paper</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40253">
                <a:tc>
                  <a:txBody>
                    <a:bodyPr/>
                    <a:lstStyle/>
                    <a:p>
                      <a:pPr marL="0" marR="0">
                        <a:spcBef>
                          <a:spcPts val="0"/>
                        </a:spcBef>
                        <a:spcAft>
                          <a:spcPts val="0"/>
                        </a:spcAft>
                      </a:pPr>
                      <a:r>
                        <a:rPr lang="en-US" sz="1400">
                          <a:effectLst/>
                        </a:rPr>
                        <a:t>Individual Student Report (ISR)</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X</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 </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X</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40253">
                <a:tc>
                  <a:txBody>
                    <a:bodyPr/>
                    <a:lstStyle/>
                    <a:p>
                      <a:pPr marL="0" marR="0">
                        <a:spcBef>
                          <a:spcPts val="0"/>
                        </a:spcBef>
                        <a:spcAft>
                          <a:spcPts val="0"/>
                        </a:spcAft>
                      </a:pPr>
                      <a:r>
                        <a:rPr lang="en-US" sz="1400">
                          <a:effectLst/>
                        </a:rPr>
                        <a:t>Class Roster</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X</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 </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 </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40253">
                <a:tc>
                  <a:txBody>
                    <a:bodyPr/>
                    <a:lstStyle/>
                    <a:p>
                      <a:pPr marL="0" marR="0">
                        <a:spcBef>
                          <a:spcPts val="0"/>
                        </a:spcBef>
                        <a:spcAft>
                          <a:spcPts val="0"/>
                        </a:spcAft>
                      </a:pPr>
                      <a:r>
                        <a:rPr lang="en-US" sz="1400">
                          <a:effectLst/>
                        </a:rPr>
                        <a:t>Student Labels</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 </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 </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X</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40253">
                <a:tc>
                  <a:txBody>
                    <a:bodyPr/>
                    <a:lstStyle/>
                    <a:p>
                      <a:pPr marL="0" marR="0">
                        <a:spcBef>
                          <a:spcPts val="0"/>
                        </a:spcBef>
                        <a:spcAft>
                          <a:spcPts val="0"/>
                        </a:spcAft>
                      </a:pPr>
                      <a:r>
                        <a:rPr lang="en-US" sz="1400">
                          <a:effectLst/>
                        </a:rPr>
                        <a:t>Remediation/Retest Rosters (EOG Only)</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X</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40253">
                <a:tc>
                  <a:txBody>
                    <a:bodyPr/>
                    <a:lstStyle/>
                    <a:p>
                      <a:pPr marL="0" marR="0">
                        <a:spcBef>
                          <a:spcPts val="0"/>
                        </a:spcBef>
                        <a:spcAft>
                          <a:spcPts val="0"/>
                        </a:spcAft>
                      </a:pPr>
                      <a:r>
                        <a:rPr lang="en-US" sz="1400">
                          <a:effectLst/>
                        </a:rPr>
                        <a:t>Content Area Summary - School Level</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 </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X</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 </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40253">
                <a:tc>
                  <a:txBody>
                    <a:bodyPr/>
                    <a:lstStyle/>
                    <a:p>
                      <a:pPr marL="0" marR="0">
                        <a:spcBef>
                          <a:spcPts val="0"/>
                        </a:spcBef>
                        <a:spcAft>
                          <a:spcPts val="0"/>
                        </a:spcAft>
                      </a:pPr>
                      <a:r>
                        <a:rPr lang="en-US" sz="1400">
                          <a:effectLst/>
                        </a:rPr>
                        <a:t>Content Area Summary - System Level</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 </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X</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 </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40253">
                <a:tc>
                  <a:txBody>
                    <a:bodyPr/>
                    <a:lstStyle/>
                    <a:p>
                      <a:pPr marL="0" marR="0">
                        <a:spcBef>
                          <a:spcPts val="0"/>
                        </a:spcBef>
                        <a:spcAft>
                          <a:spcPts val="0"/>
                        </a:spcAft>
                      </a:pPr>
                      <a:r>
                        <a:rPr lang="en-US" sz="1400">
                          <a:effectLst/>
                        </a:rPr>
                        <a:t>Content Area Summary - State Level</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 </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X</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 </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340253">
                <a:tc>
                  <a:txBody>
                    <a:bodyPr/>
                    <a:lstStyle/>
                    <a:p>
                      <a:pPr marL="0" marR="0">
                        <a:spcBef>
                          <a:spcPts val="0"/>
                        </a:spcBef>
                        <a:spcAft>
                          <a:spcPts val="0"/>
                        </a:spcAft>
                      </a:pPr>
                      <a:r>
                        <a:rPr lang="en-US" sz="1400">
                          <a:effectLst/>
                        </a:rPr>
                        <a:t>Summary Report of All Student Populations - School Level</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 </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X</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 </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340253">
                <a:tc>
                  <a:txBody>
                    <a:bodyPr/>
                    <a:lstStyle/>
                    <a:p>
                      <a:pPr marL="0" marR="0">
                        <a:spcBef>
                          <a:spcPts val="0"/>
                        </a:spcBef>
                        <a:spcAft>
                          <a:spcPts val="0"/>
                        </a:spcAft>
                      </a:pPr>
                      <a:r>
                        <a:rPr lang="en-US" sz="1400">
                          <a:effectLst/>
                        </a:rPr>
                        <a:t>Summary Report of All Student Populations - System Level</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 </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X</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 </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340253">
                <a:tc>
                  <a:txBody>
                    <a:bodyPr/>
                    <a:lstStyle/>
                    <a:p>
                      <a:pPr marL="0" marR="0">
                        <a:spcBef>
                          <a:spcPts val="0"/>
                        </a:spcBef>
                        <a:spcAft>
                          <a:spcPts val="0"/>
                        </a:spcAft>
                      </a:pPr>
                      <a:r>
                        <a:rPr lang="en-US" sz="1400">
                          <a:effectLst/>
                        </a:rPr>
                        <a:t>Summary Report of All Student Populations - State Level</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 </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X</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 </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340253">
                <a:tc>
                  <a:txBody>
                    <a:bodyPr/>
                    <a:lstStyle/>
                    <a:p>
                      <a:pPr marL="0" marR="0">
                        <a:spcBef>
                          <a:spcPts val="0"/>
                        </a:spcBef>
                        <a:spcAft>
                          <a:spcPts val="0"/>
                        </a:spcAft>
                      </a:pPr>
                      <a:r>
                        <a:rPr lang="en-US" sz="1400">
                          <a:effectLst/>
                        </a:rPr>
                        <a:t>Student</a:t>
                      </a:r>
                      <a:r>
                        <a:rPr lang="en-US" sz="1400" baseline="0">
                          <a:effectLst/>
                        </a:rPr>
                        <a:t> Data File – System (.xlsx only)</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X</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r h="340253">
                <a:tc>
                  <a:txBody>
                    <a:bodyPr/>
                    <a:lstStyle/>
                    <a:p>
                      <a:pPr marL="0" marR="0">
                        <a:spcBef>
                          <a:spcPts val="0"/>
                        </a:spcBef>
                        <a:spcAft>
                          <a:spcPts val="0"/>
                        </a:spcAft>
                      </a:pPr>
                      <a:r>
                        <a:rPr lang="en-US" sz="1400">
                          <a:effectLst/>
                        </a:rPr>
                        <a:t>Student Data File - System (.txt and .xlsx)</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X</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2"/>
                  </a:ext>
                </a:extLst>
              </a:tr>
            </a:tbl>
          </a:graphicData>
        </a:graphic>
      </p:graphicFrame>
      <p:sp>
        <p:nvSpPr>
          <p:cNvPr id="4" name="Slide Number Placeholder 3"/>
          <p:cNvSpPr>
            <a:spLocks noGrp="1"/>
          </p:cNvSpPr>
          <p:nvPr>
            <p:ph type="sldNum" sz="quarter" idx="4"/>
          </p:nvPr>
        </p:nvSpPr>
        <p:spPr/>
        <p:txBody>
          <a:bodyPr/>
          <a:lstStyle/>
          <a:p>
            <a:fld id="{B63E4CEF-BB1E-48C7-AE93-F39F6AA99AD7}" type="slidenum">
              <a:rPr lang="en-US" smtClean="0"/>
              <a:pPr/>
              <a:t>14</a:t>
            </a:fld>
            <a:endParaRPr lang="en-US"/>
          </a:p>
        </p:txBody>
      </p:sp>
      <p:sp>
        <p:nvSpPr>
          <p:cNvPr id="2" name="Rectangle 1"/>
          <p:cNvSpPr/>
          <p:nvPr/>
        </p:nvSpPr>
        <p:spPr>
          <a:xfrm>
            <a:off x="-1" y="5484013"/>
            <a:ext cx="8515351" cy="646331"/>
          </a:xfrm>
          <a:prstGeom prst="rect">
            <a:avLst/>
          </a:prstGeom>
        </p:spPr>
        <p:txBody>
          <a:bodyPr wrap="square">
            <a:spAutoFit/>
          </a:bodyPr>
          <a:lstStyle/>
          <a:p>
            <a:r>
              <a:rPr lang="en-US" b="1" dirty="0"/>
              <a:t>Rosters and data files will populate by content as scores become available, refreshing overnight; all students testing in a common session might not post at the same time</a:t>
            </a:r>
          </a:p>
        </p:txBody>
      </p:sp>
    </p:spTree>
    <p:extLst>
      <p:ext uri="{BB962C8B-B14F-4D97-AF65-F5344CB8AC3E}">
        <p14:creationId xmlns:p14="http://schemas.microsoft.com/office/powerpoint/2010/main" val="1510427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6770" y="252668"/>
            <a:ext cx="5653811" cy="10254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sz="3600" dirty="0">
                <a:solidFill>
                  <a:srgbClr val="0000FF"/>
                </a:solidFill>
              </a:rPr>
              <a:t>Scoring and Reporting Timelines</a:t>
            </a:r>
          </a:p>
        </p:txBody>
      </p:sp>
      <p:graphicFrame>
        <p:nvGraphicFramePr>
          <p:cNvPr id="2" name="Table 1"/>
          <p:cNvGraphicFramePr>
            <a:graphicFrameLocks noGrp="1"/>
          </p:cNvGraphicFramePr>
          <p:nvPr>
            <p:extLst>
              <p:ext uri="{D42A27DB-BD31-4B8C-83A1-F6EECF244321}">
                <p14:modId xmlns:p14="http://schemas.microsoft.com/office/powerpoint/2010/main" val="2561420146"/>
              </p:ext>
            </p:extLst>
          </p:nvPr>
        </p:nvGraphicFramePr>
        <p:xfrm>
          <a:off x="533400" y="1428750"/>
          <a:ext cx="6858000" cy="2788287"/>
        </p:xfrm>
        <a:graphic>
          <a:graphicData uri="http://schemas.openxmlformats.org/drawingml/2006/table">
            <a:tbl>
              <a:tblPr firstRow="1" bandRow="1">
                <a:tableStyleId>{21E4AEA4-8DFA-4A89-87EB-49C32662AFE0}</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380352">
                <a:tc rowSpan="2">
                  <a:txBody>
                    <a:bodyPr/>
                    <a:lstStyle/>
                    <a:p>
                      <a:pPr algn="ctr"/>
                      <a:r>
                        <a:rPr lang="en-US" sz="1800" dirty="0"/>
                        <a:t>ELA/Mathematics</a:t>
                      </a:r>
                      <a:endParaRPr lang="en-US" sz="1400" b="1" dirty="0"/>
                    </a:p>
                  </a:txBody>
                  <a:tcPr anchor="ctr"/>
                </a:tc>
                <a:tc gridSpan="2">
                  <a:txBody>
                    <a:bodyPr/>
                    <a:lstStyle/>
                    <a:p>
                      <a:pPr algn="ctr"/>
                      <a:r>
                        <a:rPr lang="en-US" dirty="0"/>
                        <a:t>TEST MODE</a:t>
                      </a:r>
                    </a:p>
                  </a:txBody>
                  <a:tcPr/>
                </a:tc>
                <a:tc hMerge="1">
                  <a:txBody>
                    <a:bodyPr/>
                    <a:lstStyle/>
                    <a:p>
                      <a:endParaRPr lang="en-US" dirty="0"/>
                    </a:p>
                  </a:txBody>
                  <a:tcPr/>
                </a:tc>
                <a:extLst>
                  <a:ext uri="{0D108BD9-81ED-4DB2-BD59-A6C34878D82A}">
                    <a16:rowId xmlns:a16="http://schemas.microsoft.com/office/drawing/2014/main" val="10000"/>
                  </a:ext>
                </a:extLst>
              </a:tr>
              <a:tr h="687759">
                <a:tc vMerge="1">
                  <a:txBody>
                    <a:bodyPr/>
                    <a:lstStyle/>
                    <a:p>
                      <a:pPr algn="ctr"/>
                      <a:endParaRPr lang="en-US" sz="1400" b="1" dirty="0"/>
                    </a:p>
                  </a:txBody>
                  <a:tcPr/>
                </a:tc>
                <a:tc>
                  <a:txBody>
                    <a:bodyPr/>
                    <a:lstStyle/>
                    <a:p>
                      <a:pPr algn="ctr"/>
                      <a:r>
                        <a:rPr lang="en-US" sz="1400"/>
                        <a:t>Online</a:t>
                      </a:r>
                    </a:p>
                    <a:p>
                      <a:pPr algn="ctr"/>
                      <a:r>
                        <a:rPr lang="en-US" sz="1200"/>
                        <a:t>(from </a:t>
                      </a:r>
                      <a:r>
                        <a:rPr lang="en-US" sz="1200" u="sng"/>
                        <a:t>submission</a:t>
                      </a:r>
                      <a:r>
                        <a:rPr lang="en-US" sz="1200" baseline="0"/>
                        <a:t> of online test)</a:t>
                      </a:r>
                      <a:endParaRPr lang="en-US" sz="1200" b="1"/>
                    </a:p>
                  </a:txBody>
                  <a:tcPr anchor="ctr"/>
                </a:tc>
                <a:tc>
                  <a:txBody>
                    <a:bodyPr/>
                    <a:lstStyle/>
                    <a:p>
                      <a:pPr algn="ctr"/>
                      <a:r>
                        <a:rPr lang="en-US" sz="1400"/>
                        <a:t>Paper-Pencil</a:t>
                      </a:r>
                    </a:p>
                    <a:p>
                      <a:pPr algn="ctr"/>
                      <a:r>
                        <a:rPr lang="en-US" sz="1200"/>
                        <a:t>(from </a:t>
                      </a:r>
                      <a:r>
                        <a:rPr lang="en-US" sz="1200" u="sng"/>
                        <a:t>receipt</a:t>
                      </a:r>
                      <a:r>
                        <a:rPr lang="en-US" sz="1200"/>
                        <a:t> of scorable documents at scoring center)</a:t>
                      </a:r>
                      <a:endParaRPr lang="en-US" sz="1200" b="1"/>
                    </a:p>
                  </a:txBody>
                  <a:tcPr anchor="ctr"/>
                </a:tc>
                <a:extLst>
                  <a:ext uri="{0D108BD9-81ED-4DB2-BD59-A6C34878D82A}">
                    <a16:rowId xmlns:a16="http://schemas.microsoft.com/office/drawing/2014/main" val="10001"/>
                  </a:ext>
                </a:extLst>
              </a:tr>
              <a:tr h="380352">
                <a:tc>
                  <a:txBody>
                    <a:bodyPr/>
                    <a:lstStyle/>
                    <a:p>
                      <a:r>
                        <a:rPr lang="en-US" sz="1600" dirty="0"/>
                        <a:t>EOC</a:t>
                      </a:r>
                    </a:p>
                  </a:txBody>
                  <a:tcPr anchor="ctr"/>
                </a:tc>
                <a:tc>
                  <a:txBody>
                    <a:bodyPr/>
                    <a:lstStyle/>
                    <a:p>
                      <a:pPr algn="ctr"/>
                      <a:r>
                        <a:rPr lang="en-US" sz="1600"/>
                        <a:t>12 business</a:t>
                      </a:r>
                      <a:r>
                        <a:rPr lang="en-US" sz="1600" baseline="0"/>
                        <a:t> days</a:t>
                      </a:r>
                      <a:endParaRPr lang="en-US" sz="1600"/>
                    </a:p>
                  </a:txBody>
                  <a:tcPr anchor="ctr"/>
                </a:tc>
                <a:tc>
                  <a:txBody>
                    <a:bodyPr/>
                    <a:lstStyle/>
                    <a:p>
                      <a:pPr algn="ctr"/>
                      <a:r>
                        <a:rPr lang="en-US" sz="1600"/>
                        <a:t>15 business</a:t>
                      </a:r>
                      <a:r>
                        <a:rPr lang="en-US" sz="1600" baseline="0"/>
                        <a:t> days</a:t>
                      </a:r>
                      <a:endParaRPr lang="en-US" sz="1600"/>
                    </a:p>
                  </a:txBody>
                  <a:tcPr anchor="ctr"/>
                </a:tc>
                <a:extLst>
                  <a:ext uri="{0D108BD9-81ED-4DB2-BD59-A6C34878D82A}">
                    <a16:rowId xmlns:a16="http://schemas.microsoft.com/office/drawing/2014/main" val="10002"/>
                  </a:ext>
                </a:extLst>
              </a:tr>
              <a:tr h="380352">
                <a:tc>
                  <a:txBody>
                    <a:bodyPr/>
                    <a:lstStyle/>
                    <a:p>
                      <a:r>
                        <a:rPr lang="en-US" sz="1600"/>
                        <a:t>EOG (Grades 3, 5, and 8)</a:t>
                      </a:r>
                    </a:p>
                  </a:txBody>
                  <a:tcPr anchor="ctr"/>
                </a:tc>
                <a:tc>
                  <a:txBody>
                    <a:bodyPr/>
                    <a:lstStyle/>
                    <a:p>
                      <a:pPr algn="ctr"/>
                      <a:r>
                        <a:rPr lang="en-US" sz="1600"/>
                        <a:t>11 business days</a:t>
                      </a:r>
                    </a:p>
                  </a:txBody>
                  <a:tcPr anchor="ctr"/>
                </a:tc>
                <a:tc>
                  <a:txBody>
                    <a:bodyPr/>
                    <a:lstStyle/>
                    <a:p>
                      <a:pPr algn="ctr"/>
                      <a:r>
                        <a:rPr lang="en-US" sz="1600" strike="noStrike" baseline="0"/>
                        <a:t>15</a:t>
                      </a:r>
                      <a:r>
                        <a:rPr lang="en-US" sz="1600"/>
                        <a:t> business days</a:t>
                      </a:r>
                      <a:endParaRPr lang="en-US" sz="1600">
                        <a:solidFill>
                          <a:schemeClr val="tx1"/>
                        </a:solidFill>
                      </a:endParaRPr>
                    </a:p>
                  </a:txBody>
                  <a:tcPr anchor="ctr"/>
                </a:tc>
                <a:extLst>
                  <a:ext uri="{0D108BD9-81ED-4DB2-BD59-A6C34878D82A}">
                    <a16:rowId xmlns:a16="http://schemas.microsoft.com/office/drawing/2014/main" val="10003"/>
                  </a:ext>
                </a:extLst>
              </a:tr>
              <a:tr h="380352">
                <a:tc>
                  <a:txBody>
                    <a:bodyPr/>
                    <a:lstStyle/>
                    <a:p>
                      <a:r>
                        <a:rPr lang="en-US" sz="1600" dirty="0"/>
                        <a:t>EOG (Grades 4, 6, and 7)</a:t>
                      </a:r>
                    </a:p>
                  </a:txBody>
                  <a:tcPr anchor="ctr"/>
                </a:tc>
                <a:tc>
                  <a:txBody>
                    <a:bodyPr/>
                    <a:lstStyle/>
                    <a:p>
                      <a:pPr algn="ctr"/>
                      <a:r>
                        <a:rPr lang="en-US" sz="1600" dirty="0"/>
                        <a:t>16 business days</a:t>
                      </a:r>
                    </a:p>
                  </a:txBody>
                  <a:tcPr anchor="ctr"/>
                </a:tc>
                <a:tc>
                  <a:txBody>
                    <a:bodyPr/>
                    <a:lstStyle/>
                    <a:p>
                      <a:pPr algn="ctr"/>
                      <a:r>
                        <a:rPr lang="en-US" sz="1600" strike="noStrike"/>
                        <a:t>20</a:t>
                      </a:r>
                      <a:r>
                        <a:rPr lang="en-US" sz="1600"/>
                        <a:t> business days</a:t>
                      </a:r>
                      <a:endParaRPr lang="en-US" sz="1600">
                        <a:solidFill>
                          <a:schemeClr val="tx1"/>
                        </a:solidFill>
                      </a:endParaRPr>
                    </a:p>
                  </a:txBody>
                  <a:tcPr anchor="ctr"/>
                </a:tc>
                <a:extLst>
                  <a:ext uri="{0D108BD9-81ED-4DB2-BD59-A6C34878D82A}">
                    <a16:rowId xmlns:a16="http://schemas.microsoft.com/office/drawing/2014/main" val="10004"/>
                  </a:ext>
                </a:extLst>
              </a:tr>
              <a:tr h="380352">
                <a:tc>
                  <a:txBody>
                    <a:bodyPr/>
                    <a:lstStyle/>
                    <a:p>
                      <a:r>
                        <a:rPr lang="en-US" sz="1600"/>
                        <a:t>EOC/EOG Science and Social Studies</a:t>
                      </a:r>
                      <a:endParaRPr lang="en-US" sz="1600" dirty="0"/>
                    </a:p>
                  </a:txBody>
                  <a:tcPr anchor="ctr"/>
                </a:tc>
                <a:tc>
                  <a:txBody>
                    <a:bodyPr/>
                    <a:lstStyle/>
                    <a:p>
                      <a:pPr algn="ctr"/>
                      <a:r>
                        <a:rPr lang="en-US" sz="1600" dirty="0"/>
                        <a:t>5 business day</a:t>
                      </a:r>
                    </a:p>
                  </a:txBody>
                  <a:tcPr anchor="ctr"/>
                </a:tc>
                <a:tc>
                  <a:txBody>
                    <a:bodyPr/>
                    <a:lstStyle/>
                    <a:p>
                      <a:pPr algn="ctr"/>
                      <a:r>
                        <a:rPr lang="en-US" sz="1600" dirty="0"/>
                        <a:t>5 business days</a:t>
                      </a:r>
                      <a:endParaRPr lang="en-US" sz="1600" dirty="0">
                        <a:solidFill>
                          <a:schemeClr val="tx1"/>
                        </a:solidFill>
                      </a:endParaRPr>
                    </a:p>
                  </a:txBody>
                  <a:tcPr anchor="ctr"/>
                </a:tc>
                <a:extLst>
                  <a:ext uri="{0D108BD9-81ED-4DB2-BD59-A6C34878D82A}">
                    <a16:rowId xmlns:a16="http://schemas.microsoft.com/office/drawing/2014/main" val="3403008985"/>
                  </a:ext>
                </a:extLst>
              </a:tr>
            </a:tbl>
          </a:graphicData>
        </a:graphic>
      </p:graphicFrame>
      <p:sp>
        <p:nvSpPr>
          <p:cNvPr id="5" name="TextBox 4"/>
          <p:cNvSpPr txBox="1"/>
          <p:nvPr/>
        </p:nvSpPr>
        <p:spPr>
          <a:xfrm>
            <a:off x="617916" y="4711944"/>
            <a:ext cx="7698658"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solidFill>
                  <a:srgbClr val="FF0000"/>
                </a:solidFill>
              </a:rPr>
              <a:t>Important Note: </a:t>
            </a:r>
            <a:r>
              <a:rPr lang="en-US" dirty="0"/>
              <a:t>Failure to follow protocols and/or notify GaDOE and DRC of local testing windows </a:t>
            </a:r>
            <a:r>
              <a:rPr lang="en-US" u="sng" dirty="0"/>
              <a:t>will</a:t>
            </a:r>
            <a:r>
              <a:rPr lang="en-US" dirty="0"/>
              <a:t> impact (delay) reporting dates.</a:t>
            </a:r>
          </a:p>
          <a:p>
            <a:r>
              <a:rPr lang="en-US" b="1" dirty="0"/>
              <a:t>Enrollment Guide:</a:t>
            </a:r>
          </a:p>
          <a:p>
            <a:r>
              <a:rPr lang="en-US" dirty="0">
                <a:hlinkClick r:id="rId2"/>
              </a:rPr>
              <a:t>https://ga.drcedirect.com/Documents/Unsecure/Doc.aspx?id=09311f26-bef9-49d1-8516-8cbd33180302</a:t>
            </a:r>
            <a:r>
              <a:rPr lang="en-US" dirty="0"/>
              <a:t> </a:t>
            </a:r>
          </a:p>
        </p:txBody>
      </p:sp>
    </p:spTree>
    <p:extLst>
      <p:ext uri="{BB962C8B-B14F-4D97-AF65-F5344CB8AC3E}">
        <p14:creationId xmlns:p14="http://schemas.microsoft.com/office/powerpoint/2010/main" val="3812489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138" y="201282"/>
            <a:ext cx="7105650" cy="895350"/>
          </a:xfrm>
        </p:spPr>
        <p:txBody>
          <a:bodyPr>
            <a:noAutofit/>
          </a:bodyPr>
          <a:lstStyle/>
          <a:p>
            <a:pPr algn="l"/>
            <a:r>
              <a:rPr lang="en-US" sz="3600" b="1" dirty="0">
                <a:solidFill>
                  <a:srgbClr val="0000FF"/>
                </a:solidFill>
              </a:rPr>
              <a:t>Test Dates: Implications for Scoring and Reporting</a:t>
            </a:r>
            <a:endParaRPr lang="en-US" sz="3600" dirty="0">
              <a:solidFill>
                <a:srgbClr val="0000FF"/>
              </a:solidFill>
            </a:endParaRPr>
          </a:p>
        </p:txBody>
      </p:sp>
      <p:graphicFrame>
        <p:nvGraphicFramePr>
          <p:cNvPr id="6" name="Diagram 5"/>
          <p:cNvGraphicFramePr/>
          <p:nvPr>
            <p:extLst>
              <p:ext uri="{D42A27DB-BD31-4B8C-83A1-F6EECF244321}">
                <p14:modId xmlns:p14="http://schemas.microsoft.com/office/powerpoint/2010/main" val="4235728845"/>
              </p:ext>
            </p:extLst>
          </p:nvPr>
        </p:nvGraphicFramePr>
        <p:xfrm>
          <a:off x="0" y="1203837"/>
          <a:ext cx="7772400" cy="51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7436854" y="1317264"/>
            <a:ext cx="1638320" cy="1015663"/>
          </a:xfrm>
          <a:prstGeom prst="rect">
            <a:avLst/>
          </a:prstGeom>
          <a:solidFill>
            <a:srgbClr val="FF00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haroni" panose="02010803020104030203" pitchFamily="2" charset="-79"/>
                <a:ea typeface="+mn-ea"/>
                <a:cs typeface="Aharoni" panose="02010803020104030203" pitchFamily="2" charset="-79"/>
              </a:rPr>
              <a:t>Adequate time for grades to be entered prior to report cards being issued?</a:t>
            </a:r>
          </a:p>
        </p:txBody>
      </p:sp>
      <p:sp>
        <p:nvSpPr>
          <p:cNvPr id="13" name="TextBox 12"/>
          <p:cNvSpPr txBox="1"/>
          <p:nvPr/>
        </p:nvSpPr>
        <p:spPr>
          <a:xfrm>
            <a:off x="7652398" y="5336246"/>
            <a:ext cx="1045890" cy="1015663"/>
          </a:xfrm>
          <a:prstGeom prst="rect">
            <a:avLst/>
          </a:prstGeom>
          <a:solidFill>
            <a:srgbClr val="FF00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haroni" panose="02010803020104030203" pitchFamily="2" charset="-79"/>
                <a:ea typeface="+mn-ea"/>
                <a:cs typeface="Aharoni" panose="02010803020104030203" pitchFamily="2" charset="-79"/>
              </a:rPr>
              <a:t>Adequate time for graduation decisions to be made?</a:t>
            </a:r>
          </a:p>
        </p:txBody>
      </p:sp>
      <p:sp>
        <p:nvSpPr>
          <p:cNvPr id="14" name="TextBox 13"/>
          <p:cNvSpPr txBox="1"/>
          <p:nvPr/>
        </p:nvSpPr>
        <p:spPr>
          <a:xfrm>
            <a:off x="7436854" y="2842374"/>
            <a:ext cx="1476979" cy="1938992"/>
          </a:xfrm>
          <a:prstGeom prst="rect">
            <a:avLst/>
          </a:prstGeom>
          <a:solidFill>
            <a:srgbClr val="FF00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haroni" panose="02010803020104030203" pitchFamily="2" charset="-79"/>
              <a:ea typeface="+mn-ea"/>
              <a:cs typeface="Aharoni" panose="02010803020104030203" pitchFamily="2" charset="-79"/>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dirty="0">
              <a:solidFill>
                <a:srgbClr val="FFFFFF"/>
              </a:solidFill>
              <a:latin typeface="Aharoni" panose="02010803020104030203" pitchFamily="2" charset="-79"/>
              <a:cs typeface="Aharoni" panose="02010803020104030203" pitchFamily="2" charset="-79"/>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haroni" panose="02010803020104030203" pitchFamily="2" charset="-79"/>
              <a:ea typeface="+mn-ea"/>
              <a:cs typeface="Aharoni" panose="02010803020104030203" pitchFamily="2" charset="-79"/>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haroni" panose="02010803020104030203" pitchFamily="2" charset="-79"/>
                <a:ea typeface="+mn-ea"/>
                <a:cs typeface="Aharoni" panose="02010803020104030203" pitchFamily="2" charset="-79"/>
              </a:rPr>
              <a:t>Adequate time for remediation and retest?</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dirty="0">
              <a:solidFill>
                <a:srgbClr val="FFFFFF"/>
              </a:solidFill>
              <a:latin typeface="Aharoni" panose="02010803020104030203" pitchFamily="2" charset="-79"/>
              <a:cs typeface="Aharoni" panose="02010803020104030203" pitchFamily="2" charset="-79"/>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haroni" panose="02010803020104030203" pitchFamily="2" charset="-79"/>
              <a:ea typeface="+mn-ea"/>
              <a:cs typeface="Aharoni" panose="02010803020104030203" pitchFamily="2" charset="-79"/>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dirty="0">
              <a:solidFill>
                <a:srgbClr val="FFFFFF"/>
              </a:solidFill>
              <a:latin typeface="Aharoni" panose="02010803020104030203" pitchFamily="2" charset="-79"/>
              <a:cs typeface="Aharoni" panose="02010803020104030203" pitchFamily="2" charset="-79"/>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haroni" panose="02010803020104030203" pitchFamily="2" charset="-79"/>
              <a:ea typeface="+mn-ea"/>
              <a:cs typeface="Aharoni" panose="02010803020104030203" pitchFamily="2" charset="-79"/>
            </a:endParaRPr>
          </a:p>
        </p:txBody>
      </p:sp>
    </p:spTree>
    <p:extLst>
      <p:ext uri="{BB962C8B-B14F-4D97-AF65-F5344CB8AC3E}">
        <p14:creationId xmlns:p14="http://schemas.microsoft.com/office/powerpoint/2010/main" val="149044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8" y="94130"/>
            <a:ext cx="6906025" cy="1452282"/>
          </a:xfrm>
        </p:spPr>
        <p:txBody>
          <a:bodyPr>
            <a:normAutofit/>
          </a:bodyPr>
          <a:lstStyle/>
          <a:p>
            <a:r>
              <a:rPr lang="en-US" sz="2800" dirty="0">
                <a:solidFill>
                  <a:srgbClr val="0000CC"/>
                </a:solidFill>
              </a:rPr>
              <a:t>Report in eDIRECT for Local Coding Error (LCE)</a:t>
            </a:r>
          </a:p>
        </p:txBody>
      </p:sp>
      <p:sp>
        <p:nvSpPr>
          <p:cNvPr id="3" name="Content Placeholder 2"/>
          <p:cNvSpPr>
            <a:spLocks noGrp="1"/>
          </p:cNvSpPr>
          <p:nvPr>
            <p:ph idx="1"/>
          </p:nvPr>
        </p:nvSpPr>
        <p:spPr>
          <a:xfrm>
            <a:off x="429108" y="1521222"/>
            <a:ext cx="8086242" cy="2283861"/>
          </a:xfrm>
        </p:spPr>
        <p:txBody>
          <a:bodyPr vert="horz" lIns="91440" tIns="45720" rIns="91440" bIns="45720" rtlCol="0" anchor="t">
            <a:normAutofit lnSpcReduction="10000"/>
          </a:bodyPr>
          <a:lstStyle/>
          <a:p>
            <a:r>
              <a:rPr lang="en-US" sz="2000"/>
              <a:t>If there is an error with the entry of a </a:t>
            </a:r>
            <a:r>
              <a:rPr lang="en-US" sz="2000">
                <a:solidFill>
                  <a:srgbClr val="0000CC"/>
                </a:solidFill>
              </a:rPr>
              <a:t>Testing Irregularity</a:t>
            </a:r>
            <a:r>
              <a:rPr lang="en-US" sz="2000"/>
              <a:t>, a scoring designation of </a:t>
            </a:r>
            <a:r>
              <a:rPr lang="en-US" sz="2000">
                <a:solidFill>
                  <a:srgbClr val="0000CC"/>
                </a:solidFill>
              </a:rPr>
              <a:t>Local Coding Error</a:t>
            </a:r>
            <a:r>
              <a:rPr lang="en-US" sz="2000"/>
              <a:t> </a:t>
            </a:r>
            <a:r>
              <a:rPr lang="en-US" sz="2000">
                <a:solidFill>
                  <a:srgbClr val="0000CC"/>
                </a:solidFill>
              </a:rPr>
              <a:t>(LCE)</a:t>
            </a:r>
            <a:r>
              <a:rPr lang="en-US" sz="2000"/>
              <a:t> – will appear for the affected content on all reports</a:t>
            </a:r>
          </a:p>
          <a:p>
            <a:pPr marL="0" indent="0">
              <a:buNone/>
            </a:pPr>
            <a:r>
              <a:rPr lang="en-US" sz="2000"/>
              <a:t>Please check the LCE report and correct this error immediately</a:t>
            </a:r>
          </a:p>
          <a:p>
            <a:r>
              <a:rPr lang="en-US" sz="2000">
                <a:solidFill>
                  <a:srgbClr val="0000CC"/>
                </a:solidFill>
              </a:rPr>
              <a:t>Online Test Takers </a:t>
            </a:r>
            <a:r>
              <a:rPr lang="en-US" sz="2000"/>
              <a:t>- login to eDIRECT and correct the irregularity coding for affected students</a:t>
            </a:r>
          </a:p>
          <a:p>
            <a:r>
              <a:rPr lang="en-US" sz="2000">
                <a:solidFill>
                  <a:srgbClr val="0000CC"/>
                </a:solidFill>
              </a:rPr>
              <a:t>Paper and Pencil Test Takers </a:t>
            </a:r>
            <a:r>
              <a:rPr lang="en-US" sz="2000"/>
              <a:t>– Guidance to come</a:t>
            </a:r>
          </a:p>
        </p:txBody>
      </p:sp>
      <p:sp>
        <p:nvSpPr>
          <p:cNvPr id="4" name="Slide Number Placeholder 3"/>
          <p:cNvSpPr>
            <a:spLocks noGrp="1"/>
          </p:cNvSpPr>
          <p:nvPr>
            <p:ph type="sldNum" sz="quarter" idx="4"/>
          </p:nvPr>
        </p:nvSpPr>
        <p:spPr/>
        <p:txBody>
          <a:bodyPr/>
          <a:lstStyle/>
          <a:p>
            <a:fld id="{B63E4CEF-BB1E-48C7-AE93-F39F6AA99AD7}" type="slidenum">
              <a:rPr lang="en-US" smtClean="0"/>
              <a:pPr/>
              <a:t>17</a:t>
            </a:fld>
            <a:endParaRPr lang="en-US"/>
          </a:p>
        </p:txBody>
      </p:sp>
      <p:pic>
        <p:nvPicPr>
          <p:cNvPr id="5" name="Picture 4"/>
          <p:cNvPicPr>
            <a:picLocks noChangeAspect="1"/>
          </p:cNvPicPr>
          <p:nvPr/>
        </p:nvPicPr>
        <p:blipFill>
          <a:blip r:embed="rId2"/>
          <a:stretch>
            <a:fillRect/>
          </a:stretch>
        </p:blipFill>
        <p:spPr>
          <a:xfrm>
            <a:off x="247440" y="1546412"/>
            <a:ext cx="8734328" cy="4703099"/>
          </a:xfrm>
          <a:prstGeom prst="rect">
            <a:avLst/>
          </a:prstGeom>
        </p:spPr>
      </p:pic>
      <p:sp>
        <p:nvSpPr>
          <p:cNvPr id="6" name="TextBox 5"/>
          <p:cNvSpPr txBox="1"/>
          <p:nvPr/>
        </p:nvSpPr>
        <p:spPr>
          <a:xfrm>
            <a:off x="340208" y="5773647"/>
            <a:ext cx="2921000" cy="923330"/>
          </a:xfrm>
          <a:prstGeom prst="rect">
            <a:avLst/>
          </a:prstGeom>
          <a:solidFill>
            <a:schemeClr val="bg1"/>
          </a:solidFill>
          <a:ln>
            <a:solidFill>
              <a:srgbClr val="FF0000"/>
            </a:solidFill>
          </a:ln>
        </p:spPr>
        <p:txBody>
          <a:bodyPr wrap="square" rtlCol="0">
            <a:spAutoFit/>
          </a:bodyPr>
          <a:lstStyle/>
          <a:p>
            <a:r>
              <a:rPr lang="en-US" dirty="0">
                <a:solidFill>
                  <a:srgbClr val="FF0000"/>
                </a:solidFill>
              </a:rPr>
              <a:t>LCE also reports on Class Rosters and Individual Student Reports</a:t>
            </a:r>
          </a:p>
        </p:txBody>
      </p:sp>
    </p:spTree>
    <p:extLst>
      <p:ext uri="{BB962C8B-B14F-4D97-AF65-F5344CB8AC3E}">
        <p14:creationId xmlns:p14="http://schemas.microsoft.com/office/powerpoint/2010/main" val="3092565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05711" y="2340315"/>
            <a:ext cx="6316630" cy="1325563"/>
          </a:xfrm>
        </p:spPr>
        <p:txBody>
          <a:bodyPr/>
          <a:lstStyle/>
          <a:p>
            <a:pPr algn="ctr"/>
            <a:r>
              <a:rPr lang="en-US" b="0">
                <a:solidFill>
                  <a:srgbClr val="0000CC"/>
                </a:solidFill>
              </a:rPr>
              <a:t>Administration Considerations</a:t>
            </a:r>
          </a:p>
        </p:txBody>
      </p:sp>
      <p:sp>
        <p:nvSpPr>
          <p:cNvPr id="4" name="Slide Number Placeholder 3"/>
          <p:cNvSpPr>
            <a:spLocks noGrp="1"/>
          </p:cNvSpPr>
          <p:nvPr>
            <p:ph type="sldNum" sz="quarter" idx="4"/>
          </p:nvPr>
        </p:nvSpPr>
        <p:spPr/>
        <p:txBody>
          <a:bodyPr/>
          <a:lstStyle/>
          <a:p>
            <a:fld id="{B63E4CEF-BB1E-48C7-AE93-F39F6AA99AD7}" type="slidenum">
              <a:rPr lang="en-US" smtClean="0"/>
              <a:pPr/>
              <a:t>18</a:t>
            </a:fld>
            <a:endParaRPr lang="en-US"/>
          </a:p>
        </p:txBody>
      </p:sp>
    </p:spTree>
    <p:extLst>
      <p:ext uri="{BB962C8B-B14F-4D97-AF65-F5344CB8AC3E}">
        <p14:creationId xmlns:p14="http://schemas.microsoft.com/office/powerpoint/2010/main" val="170805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2" y="802245"/>
            <a:ext cx="7150052" cy="484850"/>
          </a:xfrm>
        </p:spPr>
        <p:txBody>
          <a:bodyPr>
            <a:noAutofit/>
          </a:bodyPr>
          <a:lstStyle/>
          <a:p>
            <a:r>
              <a:rPr lang="en-US" sz="4000" b="0">
                <a:solidFill>
                  <a:srgbClr val="0000CC"/>
                </a:solidFill>
              </a:rPr>
              <a:t>Scratch Paper</a:t>
            </a:r>
            <a:br>
              <a:rPr lang="en-US" sz="2800" b="0">
                <a:solidFill>
                  <a:srgbClr val="0000CC"/>
                </a:solidFill>
              </a:rPr>
            </a:br>
            <a:r>
              <a:rPr lang="en-US" sz="2800" b="0">
                <a:solidFill>
                  <a:srgbClr val="FF0000"/>
                </a:solidFill>
              </a:rPr>
              <a:t>REVISED 2015–2016</a:t>
            </a:r>
            <a:br>
              <a:rPr lang="en-US" sz="3600">
                <a:solidFill>
                  <a:srgbClr val="FF0000"/>
                </a:solidFill>
              </a:rPr>
            </a:br>
            <a:br>
              <a:rPr lang="en-US" sz="3600"/>
            </a:br>
            <a:endParaRPr lang="en-US" sz="3600"/>
          </a:p>
        </p:txBody>
      </p:sp>
      <p:sp>
        <p:nvSpPr>
          <p:cNvPr id="3" name="Content Placeholder 2"/>
          <p:cNvSpPr>
            <a:spLocks noGrp="1"/>
          </p:cNvSpPr>
          <p:nvPr>
            <p:ph idx="1"/>
          </p:nvPr>
        </p:nvSpPr>
        <p:spPr>
          <a:xfrm>
            <a:off x="123519" y="1287095"/>
            <a:ext cx="8644152" cy="4922636"/>
          </a:xfrm>
        </p:spPr>
        <p:txBody>
          <a:bodyPr vert="horz" lIns="91440" tIns="0" rIns="91440" bIns="45720" rtlCol="0" anchor="t">
            <a:normAutofit fontScale="32500" lnSpcReduction="20000"/>
          </a:bodyPr>
          <a:lstStyle/>
          <a:p>
            <a:pPr marL="0" indent="0">
              <a:buNone/>
            </a:pPr>
            <a:r>
              <a:rPr lang="en-US" sz="4900" b="1" dirty="0"/>
              <a:t>ENGLISH/LANGUAGE ARTS</a:t>
            </a:r>
          </a:p>
          <a:p>
            <a:pPr lvl="1">
              <a:buFont typeface="Wingdings" panose="05000000000000000000" pitchFamily="2" charset="2"/>
              <a:buChar char="v"/>
            </a:pPr>
            <a:r>
              <a:rPr lang="en-US" sz="4900" dirty="0"/>
              <a:t>Allowed in all Sections:</a:t>
            </a:r>
            <a:br>
              <a:rPr lang="en-US" sz="4900" dirty="0"/>
            </a:br>
            <a:r>
              <a:rPr lang="en-US" sz="4900" dirty="0"/>
              <a:t>Section 1 – start with two sheets </a:t>
            </a:r>
            <a:br>
              <a:rPr lang="en-US" sz="4900" dirty="0"/>
            </a:br>
            <a:r>
              <a:rPr lang="en-US" sz="4900" dirty="0"/>
              <a:t>Section 2 and 3 – start with one sheets</a:t>
            </a:r>
          </a:p>
          <a:p>
            <a:pPr marL="0" indent="0">
              <a:buNone/>
            </a:pPr>
            <a:r>
              <a:rPr lang="en-US" sz="4900" b="1" dirty="0"/>
              <a:t>MATHEMATICS</a:t>
            </a:r>
            <a:endParaRPr lang="en-US" sz="4900" b="1" dirty="0">
              <a:solidFill>
                <a:srgbClr val="FF0000"/>
              </a:solidFill>
            </a:endParaRPr>
          </a:p>
          <a:p>
            <a:pPr lvl="1">
              <a:buFont typeface="Wingdings" panose="05000000000000000000" pitchFamily="2" charset="2"/>
              <a:buChar char="v"/>
            </a:pPr>
            <a:r>
              <a:rPr lang="en-US" sz="4900" dirty="0"/>
              <a:t>Allowed in both Sections – start with two sheets</a:t>
            </a:r>
          </a:p>
          <a:p>
            <a:pPr lvl="1">
              <a:buFont typeface="Wingdings" panose="05000000000000000000" pitchFamily="2" charset="2"/>
              <a:buChar char="v"/>
            </a:pPr>
            <a:r>
              <a:rPr lang="en-US" sz="4900" dirty="0"/>
              <a:t>EOG – no graph paper</a:t>
            </a:r>
          </a:p>
          <a:p>
            <a:pPr lvl="1">
              <a:buFont typeface="Wingdings" panose="05000000000000000000" pitchFamily="2" charset="2"/>
              <a:buChar char="v"/>
            </a:pPr>
            <a:r>
              <a:rPr lang="en-US" sz="4900" dirty="0">
                <a:solidFill>
                  <a:prstClr val="black"/>
                </a:solidFill>
              </a:rPr>
              <a:t>EOC – ¼” graph paper may be provided FOR EOC MATHEMATICS ONLY </a:t>
            </a:r>
            <a:r>
              <a:rPr lang="en-US" sz="4900" dirty="0">
                <a:solidFill>
                  <a:prstClr val="black"/>
                </a:solidFill>
                <a:hlinkClick r:id="rId3"/>
              </a:rPr>
              <a:t>http://www.gadoe.org/Curriculum-Instruction-and-Assessment/Assessment/Pages/Georgia-Milestones-Assessment-System.aspx</a:t>
            </a:r>
            <a:endParaRPr lang="en-US" sz="4900" dirty="0"/>
          </a:p>
          <a:p>
            <a:pPr marL="0" indent="0">
              <a:buNone/>
            </a:pPr>
            <a:r>
              <a:rPr lang="en-US" sz="4900" b="1" dirty="0"/>
              <a:t>SCIENCE</a:t>
            </a:r>
          </a:p>
          <a:p>
            <a:pPr lvl="1">
              <a:buFont typeface="Wingdings" panose="05000000000000000000" pitchFamily="2" charset="2"/>
              <a:buChar char="v"/>
            </a:pPr>
            <a:r>
              <a:rPr lang="en-US" sz="4900" dirty="0"/>
              <a:t>Allowed in both Sections – start with one sheet</a:t>
            </a:r>
          </a:p>
          <a:p>
            <a:pPr marL="0" indent="0">
              <a:buNone/>
            </a:pPr>
            <a:r>
              <a:rPr lang="en-US" sz="4900" b="1" dirty="0"/>
              <a:t>SOCIAL STUDIES</a:t>
            </a:r>
          </a:p>
          <a:p>
            <a:pPr lvl="1">
              <a:buFont typeface="Wingdings" panose="05000000000000000000" pitchFamily="2" charset="2"/>
              <a:buChar char="v"/>
            </a:pPr>
            <a:r>
              <a:rPr lang="en-US" sz="4900" dirty="0"/>
              <a:t>Allowed in both Sections – start with one sheet</a:t>
            </a:r>
            <a:endParaRPr lang="en-US" sz="3800" dirty="0"/>
          </a:p>
          <a:p>
            <a:pPr marL="682625">
              <a:spcBef>
                <a:spcPts val="600"/>
              </a:spcBef>
              <a:buFont typeface="Courier New" panose="02070309020205020404" pitchFamily="49" charset="0"/>
              <a:buChar char="o"/>
            </a:pPr>
            <a:r>
              <a:rPr lang="en-US" sz="4500" dirty="0"/>
              <a:t>Applies to paper-pencil &amp; online settings.</a:t>
            </a:r>
          </a:p>
          <a:p>
            <a:pPr marL="682625">
              <a:spcBef>
                <a:spcPts val="600"/>
              </a:spcBef>
              <a:buFont typeface="Courier New" panose="02070309020205020404" pitchFamily="49" charset="0"/>
              <a:buChar char="o"/>
            </a:pPr>
            <a:r>
              <a:rPr lang="en-US" altLang="en-US" sz="4500" dirty="0"/>
              <a:t>Follow instructions in the test administration manuals regarding the distribution and return of scratch paper.</a:t>
            </a:r>
          </a:p>
          <a:p>
            <a:pPr marL="682625">
              <a:spcBef>
                <a:spcPts val="600"/>
              </a:spcBef>
              <a:buFont typeface="Courier New" panose="02070309020205020404" pitchFamily="49" charset="0"/>
              <a:buChar char="o"/>
            </a:pPr>
            <a:r>
              <a:rPr lang="en-US" sz="4500" dirty="0"/>
              <a:t>Students may write in their test booklet (but no highlighters).</a:t>
            </a:r>
          </a:p>
          <a:p>
            <a:pPr marL="682625">
              <a:spcBef>
                <a:spcPts val="600"/>
              </a:spcBef>
              <a:buFont typeface="Courier New" panose="02070309020205020404" pitchFamily="49" charset="0"/>
              <a:buChar char="o"/>
            </a:pPr>
            <a:r>
              <a:rPr lang="en-US" sz="4500" dirty="0"/>
              <a:t>Students can request additional scratch paper</a:t>
            </a:r>
          </a:p>
          <a:p>
            <a:pPr marL="0" indent="0">
              <a:buNone/>
            </a:pPr>
            <a:endParaRPr lang="en-US" sz="2200" dirty="0"/>
          </a:p>
          <a:p>
            <a:pPr marL="0" indent="0" algn="ctr">
              <a:lnSpc>
                <a:spcPct val="20000"/>
              </a:lnSpc>
              <a:spcBef>
                <a:spcPts val="0"/>
              </a:spcBef>
              <a:buNone/>
            </a:pPr>
            <a:r>
              <a:rPr lang="en-US" sz="5100" b="1" dirty="0">
                <a:solidFill>
                  <a:srgbClr val="7030A0"/>
                </a:solidFill>
              </a:rPr>
              <a:t>** Scratch paper is considered SECURE once used **</a:t>
            </a:r>
          </a:p>
        </p:txBody>
      </p:sp>
      <p:sp>
        <p:nvSpPr>
          <p:cNvPr id="4" name="Date Placeholder 3"/>
          <p:cNvSpPr>
            <a:spLocks noGrp="1"/>
          </p:cNvSpPr>
          <p:nvPr>
            <p:ph type="dt" sz="half" idx="2"/>
          </p:nvPr>
        </p:nvSpPr>
        <p:spPr/>
        <p:txBody>
          <a:bodyPr/>
          <a:lstStyle/>
          <a:p>
            <a:fld id="{4DAE6870-AD18-448A-9B2A-0EFE6DC7B06B}" type="datetime1">
              <a:rPr lang="en-US" smtClean="0"/>
              <a:t>2/28/2017</a:t>
            </a:fld>
            <a:endParaRPr lang="en-US"/>
          </a:p>
        </p:txBody>
      </p:sp>
      <p:sp>
        <p:nvSpPr>
          <p:cNvPr id="5" name="Slide Number Placeholder 4"/>
          <p:cNvSpPr>
            <a:spLocks noGrp="1"/>
          </p:cNvSpPr>
          <p:nvPr>
            <p:ph type="sldNum" sz="quarter" idx="4"/>
          </p:nvPr>
        </p:nvSpPr>
        <p:spPr/>
        <p:txBody>
          <a:bodyPr/>
          <a:lstStyle/>
          <a:p>
            <a:fld id="{B63E4CEF-BB1E-48C7-AE93-F39F6AA99AD7}" type="slidenum">
              <a:rPr lang="en-US" smtClean="0"/>
              <a:pPr/>
              <a:t>19</a:t>
            </a:fld>
            <a:endParaRPr lang="en-US"/>
          </a:p>
        </p:txBody>
      </p:sp>
      <p:sp>
        <p:nvSpPr>
          <p:cNvPr id="6" name="Down Ribbon 5"/>
          <p:cNvSpPr/>
          <p:nvPr/>
        </p:nvSpPr>
        <p:spPr>
          <a:xfrm>
            <a:off x="3733606" y="294722"/>
            <a:ext cx="1423978" cy="365125"/>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978004" y="361206"/>
            <a:ext cx="935182" cy="246221"/>
          </a:xfrm>
          <a:prstGeom prst="rect">
            <a:avLst/>
          </a:prstGeom>
          <a:noFill/>
        </p:spPr>
        <p:txBody>
          <a:bodyPr wrap="square" rtlCol="0">
            <a:spAutoFit/>
          </a:bodyPr>
          <a:lstStyle/>
          <a:p>
            <a:pPr algn="ctr"/>
            <a:r>
              <a:rPr lang="en-US" sz="1000">
                <a:solidFill>
                  <a:srgbClr val="FF0000"/>
                </a:solidFill>
              </a:rPr>
              <a:t>Examiners</a:t>
            </a:r>
          </a:p>
        </p:txBody>
      </p:sp>
    </p:spTree>
    <p:extLst>
      <p:ext uri="{BB962C8B-B14F-4D97-AF65-F5344CB8AC3E}">
        <p14:creationId xmlns:p14="http://schemas.microsoft.com/office/powerpoint/2010/main" val="2298482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5983" y="120769"/>
            <a:ext cx="6316630" cy="862641"/>
          </a:xfrm>
        </p:spPr>
        <p:txBody>
          <a:bodyPr/>
          <a:lstStyle/>
          <a:p>
            <a:pPr eaLnBrk="1" hangingPunct="1"/>
            <a:r>
              <a:rPr lang="en-US" altLang="en-US" sz="4000" b="0">
                <a:solidFill>
                  <a:srgbClr val="0000CC"/>
                </a:solidFill>
              </a:rPr>
              <a:t>AGENDA</a:t>
            </a:r>
          </a:p>
        </p:txBody>
      </p:sp>
      <p:sp>
        <p:nvSpPr>
          <p:cNvPr id="14339" name="Content Placeholder 2"/>
          <p:cNvSpPr>
            <a:spLocks noGrp="1"/>
          </p:cNvSpPr>
          <p:nvPr>
            <p:ph idx="1"/>
          </p:nvPr>
        </p:nvSpPr>
        <p:spPr>
          <a:xfrm>
            <a:off x="304800" y="1112705"/>
            <a:ext cx="8143875" cy="5009836"/>
          </a:xfrm>
        </p:spPr>
        <p:txBody>
          <a:bodyPr vert="horz" lIns="91440" tIns="45720" rIns="91440" bIns="45720" rtlCol="0" anchor="t">
            <a:normAutofit/>
          </a:bodyPr>
          <a:lstStyle/>
          <a:p>
            <a:pPr eaLnBrk="1" hangingPunct="1"/>
            <a:r>
              <a:rPr lang="en-US" altLang="en-US" dirty="0"/>
              <a:t>Georgia Milestones Program Overview</a:t>
            </a:r>
          </a:p>
          <a:p>
            <a:pPr eaLnBrk="1" hangingPunct="1"/>
            <a:r>
              <a:rPr lang="en-US" altLang="en-US" dirty="0"/>
              <a:t>Administration Considerations</a:t>
            </a:r>
          </a:p>
          <a:p>
            <a:pPr lvl="1"/>
            <a:r>
              <a:rPr lang="en-US" altLang="en-US" dirty="0"/>
              <a:t>Paper and Pencil Administrations</a:t>
            </a:r>
          </a:p>
          <a:p>
            <a:pPr lvl="1"/>
            <a:r>
              <a:rPr lang="en-US" altLang="en-US" dirty="0"/>
              <a:t>Online Administrations</a:t>
            </a:r>
          </a:p>
          <a:p>
            <a:pPr eaLnBrk="1" hangingPunct="1"/>
            <a:r>
              <a:rPr lang="en-US" altLang="en-US" dirty="0"/>
              <a:t>Testing Accommodations</a:t>
            </a:r>
          </a:p>
          <a:p>
            <a:pPr eaLnBrk="1" hangingPunct="1"/>
            <a:r>
              <a:rPr lang="en-US" altLang="en-US" dirty="0"/>
              <a:t>Test Security and Irregularities</a:t>
            </a:r>
          </a:p>
          <a:p>
            <a:pPr eaLnBrk="1" hangingPunct="1"/>
            <a:r>
              <a:rPr lang="en-US" altLang="en-US" dirty="0"/>
              <a:t>Before, During, and After Testing</a:t>
            </a:r>
          </a:p>
          <a:p>
            <a:pPr eaLnBrk="1" hangingPunct="1"/>
            <a:r>
              <a:rPr lang="en-US" altLang="en-US" dirty="0"/>
              <a:t>Important Dates, Resources, and Contacts</a:t>
            </a:r>
          </a:p>
          <a:p>
            <a:pPr eaLnBrk="1" hangingPunct="1"/>
            <a:r>
              <a:rPr lang="en-US" altLang="en-US" dirty="0"/>
              <a:t>Supplemental Slides for Local Training</a:t>
            </a:r>
          </a:p>
        </p:txBody>
      </p:sp>
      <p:sp>
        <p:nvSpPr>
          <p:cNvPr id="2" name="Slide Number Placeholder 1"/>
          <p:cNvSpPr>
            <a:spLocks noGrp="1"/>
          </p:cNvSpPr>
          <p:nvPr>
            <p:ph type="sldNum" sz="quarter" idx="4"/>
          </p:nvPr>
        </p:nvSpPr>
        <p:spPr/>
        <p:txBody>
          <a:bodyPr/>
          <a:lstStyle/>
          <a:p>
            <a:fld id="{B63E4CEF-BB1E-48C7-AE93-F39F6AA99AD7}" type="slidenum">
              <a:rPr lang="en-US" smtClean="0"/>
              <a:pPr/>
              <a:t>2</a:t>
            </a:fld>
            <a:endParaRPr lang="en-US"/>
          </a:p>
        </p:txBody>
      </p:sp>
      <p:sp>
        <p:nvSpPr>
          <p:cNvPr id="5" name="Down Ribbon 4"/>
          <p:cNvSpPr/>
          <p:nvPr/>
        </p:nvSpPr>
        <p:spPr>
          <a:xfrm>
            <a:off x="176222" y="6362993"/>
            <a:ext cx="1423978" cy="365125"/>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20620" y="6362993"/>
            <a:ext cx="935182" cy="400110"/>
          </a:xfrm>
          <a:prstGeom prst="rect">
            <a:avLst/>
          </a:prstGeom>
          <a:noFill/>
        </p:spPr>
        <p:txBody>
          <a:bodyPr wrap="square" rtlCol="0">
            <a:spAutoFit/>
          </a:bodyPr>
          <a:lstStyle/>
          <a:p>
            <a:pPr algn="ctr"/>
            <a:r>
              <a:rPr lang="en-US" sz="1000">
                <a:solidFill>
                  <a:srgbClr val="FF0000"/>
                </a:solidFill>
              </a:rPr>
              <a:t>Examiners &amp;</a:t>
            </a:r>
          </a:p>
          <a:p>
            <a:pPr algn="ctr"/>
            <a:r>
              <a:rPr lang="en-US" sz="1000">
                <a:solidFill>
                  <a:srgbClr val="FF0000"/>
                </a:solidFill>
              </a:rPr>
              <a:t>Students</a:t>
            </a:r>
          </a:p>
        </p:txBody>
      </p:sp>
    </p:spTree>
    <p:extLst>
      <p:ext uri="{BB962C8B-B14F-4D97-AF65-F5344CB8AC3E}">
        <p14:creationId xmlns:p14="http://schemas.microsoft.com/office/powerpoint/2010/main" val="666099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316630" cy="943429"/>
          </a:xfrm>
        </p:spPr>
        <p:txBody>
          <a:bodyPr>
            <a:normAutofit/>
          </a:bodyPr>
          <a:lstStyle/>
          <a:p>
            <a:r>
              <a:rPr lang="en-US" sz="4000">
                <a:solidFill>
                  <a:srgbClr val="0000CC"/>
                </a:solidFill>
              </a:rPr>
              <a:t>Calculator Policy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97405616"/>
              </p:ext>
            </p:extLst>
          </p:nvPr>
        </p:nvGraphicFramePr>
        <p:xfrm>
          <a:off x="174171" y="1247506"/>
          <a:ext cx="8853714" cy="3948607"/>
        </p:xfrm>
        <a:graphic>
          <a:graphicData uri="http://schemas.openxmlformats.org/drawingml/2006/table">
            <a:tbl>
              <a:tblPr firstRow="1" bandRow="1">
                <a:tableStyleId>{21E4AEA4-8DFA-4A89-87EB-49C32662AFE0}</a:tableStyleId>
              </a:tblPr>
              <a:tblGrid>
                <a:gridCol w="2951238">
                  <a:extLst>
                    <a:ext uri="{9D8B030D-6E8A-4147-A177-3AD203B41FA5}">
                      <a16:colId xmlns:a16="http://schemas.microsoft.com/office/drawing/2014/main" val="20000"/>
                    </a:ext>
                  </a:extLst>
                </a:gridCol>
                <a:gridCol w="2951238">
                  <a:extLst>
                    <a:ext uri="{9D8B030D-6E8A-4147-A177-3AD203B41FA5}">
                      <a16:colId xmlns:a16="http://schemas.microsoft.com/office/drawing/2014/main" val="20001"/>
                    </a:ext>
                  </a:extLst>
                </a:gridCol>
                <a:gridCol w="2951238">
                  <a:extLst>
                    <a:ext uri="{9D8B030D-6E8A-4147-A177-3AD203B41FA5}">
                      <a16:colId xmlns:a16="http://schemas.microsoft.com/office/drawing/2014/main" val="20002"/>
                    </a:ext>
                  </a:extLst>
                </a:gridCol>
              </a:tblGrid>
              <a:tr h="393753">
                <a:tc>
                  <a:txBody>
                    <a:bodyPr/>
                    <a:lstStyle/>
                    <a:p>
                      <a:pPr algn="ctr"/>
                      <a:r>
                        <a:rPr lang="en-US" sz="1800"/>
                        <a:t>Content Area</a:t>
                      </a:r>
                    </a:p>
                  </a:txBody>
                  <a:tcPr/>
                </a:tc>
                <a:tc>
                  <a:txBody>
                    <a:bodyPr/>
                    <a:lstStyle/>
                    <a:p>
                      <a:pPr algn="ctr"/>
                      <a:r>
                        <a:rPr lang="en-US" sz="1800"/>
                        <a:t>Grade Level/Course</a:t>
                      </a:r>
                    </a:p>
                  </a:txBody>
                  <a:tcPr/>
                </a:tc>
                <a:tc>
                  <a:txBody>
                    <a:bodyPr/>
                    <a:lstStyle/>
                    <a:p>
                      <a:pPr algn="ctr"/>
                      <a:r>
                        <a:rPr lang="en-US" sz="1800"/>
                        <a:t>Type of Calculator</a:t>
                      </a:r>
                    </a:p>
                  </a:txBody>
                  <a:tcPr/>
                </a:tc>
                <a:extLst>
                  <a:ext uri="{0D108BD9-81ED-4DB2-BD59-A6C34878D82A}">
                    <a16:rowId xmlns:a16="http://schemas.microsoft.com/office/drawing/2014/main" val="10000"/>
                  </a:ext>
                </a:extLst>
              </a:tr>
              <a:tr h="393753">
                <a:tc rowSpan="7">
                  <a:txBody>
                    <a:bodyPr/>
                    <a:lstStyle/>
                    <a:p>
                      <a:pPr algn="ctr"/>
                      <a:r>
                        <a:rPr lang="en-US" sz="1800"/>
                        <a:t>Mathematics</a:t>
                      </a:r>
                    </a:p>
                  </a:txBody>
                  <a:tcPr anchor="ctr"/>
                </a:tc>
                <a:tc>
                  <a:txBody>
                    <a:bodyPr/>
                    <a:lstStyle/>
                    <a:p>
                      <a:r>
                        <a:rPr lang="en-US" sz="1800"/>
                        <a:t>Grades 3-5</a:t>
                      </a:r>
                    </a:p>
                  </a:txBody>
                  <a:tcPr/>
                </a:tc>
                <a:tc>
                  <a:txBody>
                    <a:bodyPr/>
                    <a:lstStyle/>
                    <a:p>
                      <a:r>
                        <a:rPr lang="en-US" sz="1800" b="1" i="1"/>
                        <a:t>Not</a:t>
                      </a:r>
                      <a:r>
                        <a:rPr lang="en-US" sz="1800" b="1" i="1" baseline="0"/>
                        <a:t> Allowed</a:t>
                      </a:r>
                      <a:endParaRPr lang="en-US" sz="1800" b="1" i="1"/>
                    </a:p>
                  </a:txBody>
                  <a:tcPr/>
                </a:tc>
                <a:extLst>
                  <a:ext uri="{0D108BD9-81ED-4DB2-BD59-A6C34878D82A}">
                    <a16:rowId xmlns:a16="http://schemas.microsoft.com/office/drawing/2014/main" val="10001"/>
                  </a:ext>
                </a:extLst>
              </a:tr>
              <a:tr h="393753">
                <a:tc vMerge="1">
                  <a:txBody>
                    <a:bodyPr/>
                    <a:lstStyle/>
                    <a:p>
                      <a:endParaRPr lang="en-US"/>
                    </a:p>
                  </a:txBody>
                  <a:tcPr/>
                </a:tc>
                <a:tc>
                  <a:txBody>
                    <a:bodyPr/>
                    <a:lstStyle/>
                    <a:p>
                      <a:r>
                        <a:rPr lang="en-US" sz="1800"/>
                        <a:t>Grade 6</a:t>
                      </a:r>
                    </a:p>
                  </a:txBody>
                  <a:tcPr/>
                </a:tc>
                <a:tc>
                  <a:txBody>
                    <a:bodyPr/>
                    <a:lstStyle/>
                    <a:p>
                      <a:r>
                        <a:rPr lang="en-US" sz="1800"/>
                        <a:t>Basic</a:t>
                      </a:r>
                      <a:r>
                        <a:rPr lang="en-US" sz="1800" baseline="30000">
                          <a:solidFill>
                            <a:srgbClr val="FF0000"/>
                          </a:solidFill>
                        </a:rPr>
                        <a:t>1</a:t>
                      </a:r>
                      <a:endParaRPr lang="en-US" sz="1800"/>
                    </a:p>
                  </a:txBody>
                  <a:tcPr/>
                </a:tc>
                <a:extLst>
                  <a:ext uri="{0D108BD9-81ED-4DB2-BD59-A6C34878D82A}">
                    <a16:rowId xmlns:a16="http://schemas.microsoft.com/office/drawing/2014/main" val="10002"/>
                  </a:ext>
                </a:extLst>
              </a:tr>
              <a:tr h="393753">
                <a:tc vMerge="1">
                  <a:txBody>
                    <a:bodyPr/>
                    <a:lstStyle/>
                    <a:p>
                      <a:endParaRPr lang="en-US"/>
                    </a:p>
                  </a:txBody>
                  <a:tcPr/>
                </a:tc>
                <a:tc>
                  <a:txBody>
                    <a:bodyPr/>
                    <a:lstStyle/>
                    <a:p>
                      <a:r>
                        <a:rPr lang="en-US" sz="1800"/>
                        <a:t>Grades 7 and 8</a:t>
                      </a:r>
                    </a:p>
                  </a:txBody>
                  <a:tcPr/>
                </a:tc>
                <a:tc>
                  <a:txBody>
                    <a:bodyPr/>
                    <a:lstStyle/>
                    <a:p>
                      <a:r>
                        <a:rPr lang="en-US" sz="1800"/>
                        <a:t>Basic</a:t>
                      </a:r>
                      <a:r>
                        <a:rPr lang="en-US" sz="1800" baseline="30000">
                          <a:solidFill>
                            <a:srgbClr val="FF0000"/>
                          </a:solidFill>
                        </a:rPr>
                        <a:t>1</a:t>
                      </a:r>
                      <a:r>
                        <a:rPr lang="en-US" sz="1800" baseline="0">
                          <a:solidFill>
                            <a:schemeClr val="tx1"/>
                          </a:solidFill>
                        </a:rPr>
                        <a:t> or Scientific</a:t>
                      </a:r>
                      <a:endParaRPr lang="en-US" sz="1800"/>
                    </a:p>
                  </a:txBody>
                  <a:tcPr/>
                </a:tc>
                <a:extLst>
                  <a:ext uri="{0D108BD9-81ED-4DB2-BD59-A6C34878D82A}">
                    <a16:rowId xmlns:a16="http://schemas.microsoft.com/office/drawing/2014/main" val="10003"/>
                  </a:ext>
                </a:extLst>
              </a:tr>
              <a:tr h="393753">
                <a:tc vMerge="1">
                  <a:txBody>
                    <a:bodyPr/>
                    <a:lstStyle/>
                    <a:p>
                      <a:endParaRPr lang="en-US"/>
                    </a:p>
                  </a:txBody>
                  <a:tcPr/>
                </a:tc>
                <a:tc>
                  <a:txBody>
                    <a:bodyPr/>
                    <a:lstStyle/>
                    <a:p>
                      <a:r>
                        <a:rPr lang="en-US" sz="1800"/>
                        <a:t>Coordinate Algebra</a:t>
                      </a:r>
                    </a:p>
                  </a:txBody>
                  <a:tcPr/>
                </a:tc>
                <a:tc>
                  <a:txBody>
                    <a:bodyPr/>
                    <a:lstStyle/>
                    <a:p>
                      <a:r>
                        <a:rPr lang="en-US" sz="1800"/>
                        <a:t>Scientific or Graphing</a:t>
                      </a:r>
                    </a:p>
                  </a:txBody>
                  <a:tcPr/>
                </a:tc>
                <a:extLst>
                  <a:ext uri="{0D108BD9-81ED-4DB2-BD59-A6C34878D82A}">
                    <a16:rowId xmlns:a16="http://schemas.microsoft.com/office/drawing/2014/main" val="10004"/>
                  </a:ext>
                </a:extLst>
              </a:tr>
              <a:tr h="393753">
                <a:tc vMerge="1">
                  <a:txBody>
                    <a:bodyPr/>
                    <a:lstStyle/>
                    <a:p>
                      <a:endParaRPr lang="en-US"/>
                    </a:p>
                  </a:txBody>
                  <a:tcPr/>
                </a:tc>
                <a:tc>
                  <a:txBody>
                    <a:bodyPr/>
                    <a:lstStyle/>
                    <a:p>
                      <a:r>
                        <a:rPr lang="en-US" sz="1800"/>
                        <a:t>Analytic Geometry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a:t>Scientific or Graphing</a:t>
                      </a:r>
                    </a:p>
                  </a:txBody>
                  <a:tcPr/>
                </a:tc>
                <a:extLst>
                  <a:ext uri="{0D108BD9-81ED-4DB2-BD59-A6C34878D82A}">
                    <a16:rowId xmlns:a16="http://schemas.microsoft.com/office/drawing/2014/main" val="10005"/>
                  </a:ext>
                </a:extLst>
              </a:tr>
              <a:tr h="393753">
                <a:tc vMerge="1">
                  <a:txBody>
                    <a:bodyPr/>
                    <a:lstStyle/>
                    <a:p>
                      <a:endParaRPr lang="en-US"/>
                    </a:p>
                  </a:txBody>
                  <a:tcPr/>
                </a:tc>
                <a:tc>
                  <a:txBody>
                    <a:bodyPr/>
                    <a:lstStyle/>
                    <a:p>
                      <a:r>
                        <a:rPr lang="en-US" sz="1800"/>
                        <a:t>Algebra 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a:t>Scientific or Graphing</a:t>
                      </a:r>
                    </a:p>
                  </a:txBody>
                  <a:tcPr/>
                </a:tc>
                <a:extLst>
                  <a:ext uri="{0D108BD9-81ED-4DB2-BD59-A6C34878D82A}">
                    <a16:rowId xmlns:a16="http://schemas.microsoft.com/office/drawing/2014/main" val="10006"/>
                  </a:ext>
                </a:extLst>
              </a:tr>
              <a:tr h="393753">
                <a:tc vMerge="1">
                  <a:txBody>
                    <a:bodyPr/>
                    <a:lstStyle/>
                    <a:p>
                      <a:endParaRPr lang="en-US"/>
                    </a:p>
                  </a:txBody>
                  <a:tcPr/>
                </a:tc>
                <a:tc>
                  <a:txBody>
                    <a:bodyPr/>
                    <a:lstStyle/>
                    <a:p>
                      <a:r>
                        <a:rPr lang="en-US" sz="1800"/>
                        <a:t>Geometry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a:t>Scientific or Graphing</a:t>
                      </a:r>
                    </a:p>
                  </a:txBody>
                  <a:tcPr/>
                </a:tc>
                <a:extLst>
                  <a:ext uri="{0D108BD9-81ED-4DB2-BD59-A6C34878D82A}">
                    <a16:rowId xmlns:a16="http://schemas.microsoft.com/office/drawing/2014/main" val="10007"/>
                  </a:ext>
                </a:extLst>
              </a:tr>
              <a:tr h="393753">
                <a:tc>
                  <a:txBody>
                    <a:bodyPr/>
                    <a:lstStyle/>
                    <a:p>
                      <a:pPr algn="ctr"/>
                      <a:r>
                        <a:rPr lang="en-US" sz="1800"/>
                        <a:t>Science</a:t>
                      </a:r>
                    </a:p>
                  </a:txBody>
                  <a:tcPr/>
                </a:tc>
                <a:tc>
                  <a:txBody>
                    <a:bodyPr/>
                    <a:lstStyle/>
                    <a:p>
                      <a:r>
                        <a:rPr lang="en-US" sz="1800"/>
                        <a:t>Physical Science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a:t>Basic</a:t>
                      </a:r>
                      <a:r>
                        <a:rPr lang="en-US" sz="1800" baseline="30000">
                          <a:solidFill>
                            <a:srgbClr val="FF0000"/>
                          </a:solidFill>
                        </a:rPr>
                        <a:t>1</a:t>
                      </a:r>
                      <a:r>
                        <a:rPr lang="en-US" sz="1800" baseline="0">
                          <a:solidFill>
                            <a:schemeClr val="tx1"/>
                          </a:solidFill>
                        </a:rPr>
                        <a:t> or Scientific</a:t>
                      </a:r>
                      <a:endParaRPr lang="en-US" sz="1800"/>
                    </a:p>
                  </a:txBody>
                  <a:tcPr/>
                </a:tc>
                <a:extLst>
                  <a:ext uri="{0D108BD9-81ED-4DB2-BD59-A6C34878D82A}">
                    <a16:rowId xmlns:a16="http://schemas.microsoft.com/office/drawing/2014/main" val="10008"/>
                  </a:ext>
                </a:extLst>
              </a:tr>
              <a:tr h="404830">
                <a:tc>
                  <a:txBody>
                    <a:bodyPr/>
                    <a:lstStyle/>
                    <a:p>
                      <a:pPr algn="ctr"/>
                      <a:r>
                        <a:rPr lang="en-US" sz="1800"/>
                        <a:t>Social Studies</a:t>
                      </a:r>
                    </a:p>
                  </a:txBody>
                  <a:tcPr/>
                </a:tc>
                <a:tc>
                  <a:txBody>
                    <a:bodyPr/>
                    <a:lstStyle/>
                    <a:p>
                      <a:r>
                        <a:rPr lang="en-US" sz="1800"/>
                        <a:t>Economics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a:t>Basic</a:t>
                      </a:r>
                      <a:r>
                        <a:rPr lang="en-US" sz="1800" baseline="30000">
                          <a:solidFill>
                            <a:srgbClr val="FF0000"/>
                          </a:solidFill>
                        </a:rPr>
                        <a:t>1</a:t>
                      </a:r>
                      <a:r>
                        <a:rPr lang="en-US" sz="1800" baseline="0">
                          <a:solidFill>
                            <a:schemeClr val="tx1"/>
                          </a:solidFill>
                        </a:rPr>
                        <a:t> or Scientific</a:t>
                      </a:r>
                      <a:endParaRPr lang="en-US" sz="1800"/>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4"/>
          </p:nvPr>
        </p:nvSpPr>
        <p:spPr/>
        <p:txBody>
          <a:bodyPr/>
          <a:lstStyle/>
          <a:p>
            <a:fld id="{B63E4CEF-BB1E-48C7-AE93-F39F6AA99AD7}" type="slidenum">
              <a:rPr lang="en-US" smtClean="0"/>
              <a:pPr/>
              <a:t>20</a:t>
            </a:fld>
            <a:endParaRPr lang="en-US"/>
          </a:p>
        </p:txBody>
      </p:sp>
      <p:sp>
        <p:nvSpPr>
          <p:cNvPr id="6" name="TextBox 5"/>
          <p:cNvSpPr txBox="1"/>
          <p:nvPr/>
        </p:nvSpPr>
        <p:spPr>
          <a:xfrm>
            <a:off x="914400" y="5340688"/>
            <a:ext cx="8229600" cy="646331"/>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b="1" baseline="30000">
                <a:solidFill>
                  <a:srgbClr val="FF0000"/>
                </a:solidFill>
              </a:rPr>
              <a:t>1 </a:t>
            </a:r>
            <a:r>
              <a:rPr lang="en-US">
                <a:solidFill>
                  <a:prstClr val="black"/>
                </a:solidFill>
              </a:rPr>
              <a:t>The online calculator will be a basic four function calculator; a hand-held basic calculator can have square root and percentage functions</a:t>
            </a:r>
          </a:p>
        </p:txBody>
      </p:sp>
      <p:sp>
        <p:nvSpPr>
          <p:cNvPr id="7" name="TextBox 6"/>
          <p:cNvSpPr txBox="1"/>
          <p:nvPr/>
        </p:nvSpPr>
        <p:spPr>
          <a:xfrm>
            <a:off x="914400" y="5987019"/>
            <a:ext cx="8251453" cy="646331"/>
          </a:xfrm>
          <a:prstGeom prst="rect">
            <a:avLst/>
          </a:prstGeom>
        </p:spPr>
        <p:style>
          <a:lnRef idx="2">
            <a:schemeClr val="accent1"/>
          </a:lnRef>
          <a:fillRef idx="1">
            <a:schemeClr val="lt1"/>
          </a:fillRef>
          <a:effectRef idx="0">
            <a:schemeClr val="accent1"/>
          </a:effectRef>
          <a:fontRef idx="minor">
            <a:schemeClr val="dk1"/>
          </a:fontRef>
        </p:style>
        <p:txBody>
          <a:bodyPr wrap="square" anchor="t">
            <a:spAutoFit/>
          </a:bodyPr>
          <a:lstStyle/>
          <a:p>
            <a:pPr>
              <a:defRPr/>
            </a:pPr>
            <a:r>
              <a:rPr lang="en-US">
                <a:solidFill>
                  <a:prstClr val="black"/>
                </a:solidFill>
              </a:rPr>
              <a:t>Calculators are </a:t>
            </a:r>
            <a:r>
              <a:rPr lang="en-US" u="sng">
                <a:solidFill>
                  <a:prstClr val="black"/>
                </a:solidFill>
              </a:rPr>
              <a:t>not</a:t>
            </a:r>
            <a:r>
              <a:rPr lang="en-US">
                <a:solidFill>
                  <a:prstClr val="black"/>
                </a:solidFill>
              </a:rPr>
              <a:t> permitted on </a:t>
            </a:r>
            <a:r>
              <a:rPr lang="en-US" b="1">
                <a:solidFill>
                  <a:prstClr val="black"/>
                </a:solidFill>
              </a:rPr>
              <a:t>Section 1, Part A,</a:t>
            </a:r>
            <a:r>
              <a:rPr lang="en-US">
                <a:solidFill>
                  <a:prstClr val="black"/>
                </a:solidFill>
              </a:rPr>
              <a:t> of each mathematics test in grades 6–8 and high school. Calculators are not permitted at all in grades 3–5 mathematics.</a:t>
            </a:r>
          </a:p>
        </p:txBody>
      </p:sp>
      <p:sp>
        <p:nvSpPr>
          <p:cNvPr id="8" name="Down Ribbon 7"/>
          <p:cNvSpPr/>
          <p:nvPr/>
        </p:nvSpPr>
        <p:spPr>
          <a:xfrm>
            <a:off x="4426104" y="284311"/>
            <a:ext cx="1423978" cy="365125"/>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670502" y="333448"/>
            <a:ext cx="935182" cy="246221"/>
          </a:xfrm>
          <a:prstGeom prst="rect">
            <a:avLst/>
          </a:prstGeom>
          <a:noFill/>
        </p:spPr>
        <p:txBody>
          <a:bodyPr wrap="square" rtlCol="0">
            <a:spAutoFit/>
          </a:bodyPr>
          <a:lstStyle/>
          <a:p>
            <a:pPr algn="ctr"/>
            <a:r>
              <a:rPr lang="en-US" sz="1000">
                <a:solidFill>
                  <a:srgbClr val="FF0000"/>
                </a:solidFill>
              </a:rPr>
              <a:t>Examiners</a:t>
            </a:r>
          </a:p>
        </p:txBody>
      </p:sp>
    </p:spTree>
    <p:extLst>
      <p:ext uri="{BB962C8B-B14F-4D97-AF65-F5344CB8AC3E}">
        <p14:creationId xmlns:p14="http://schemas.microsoft.com/office/powerpoint/2010/main" val="744295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3152" y="74766"/>
            <a:ext cx="8229600" cy="727494"/>
          </a:xfrm>
        </p:spPr>
        <p:txBody>
          <a:bodyPr/>
          <a:lstStyle/>
          <a:p>
            <a:r>
              <a:rPr lang="en-US" altLang="en-US" sz="4000" b="0">
                <a:solidFill>
                  <a:srgbClr val="0000CC"/>
                </a:solidFill>
              </a:rPr>
              <a:t>Calculator Policy</a:t>
            </a:r>
          </a:p>
        </p:txBody>
      </p:sp>
      <p:sp>
        <p:nvSpPr>
          <p:cNvPr id="3" name="Content Placeholder 2"/>
          <p:cNvSpPr>
            <a:spLocks noGrp="1"/>
          </p:cNvSpPr>
          <p:nvPr>
            <p:ph idx="1"/>
          </p:nvPr>
        </p:nvSpPr>
        <p:spPr>
          <a:xfrm>
            <a:off x="506897" y="1482811"/>
            <a:ext cx="8006908" cy="4720989"/>
          </a:xfrm>
        </p:spPr>
        <p:txBody>
          <a:bodyPr vert="horz" lIns="91440" tIns="45720" rIns="91440" bIns="45720" rtlCol="0" anchor="t">
            <a:normAutofit fontScale="92500" lnSpcReduction="10000"/>
          </a:bodyPr>
          <a:lstStyle/>
          <a:p>
            <a:pPr>
              <a:defRPr/>
            </a:pPr>
            <a:r>
              <a:rPr lang="en-US" altLang="en-US" sz="2400"/>
              <a:t>System Test Coordinators, School Test Coordinators, and Test Examiners must ensure all calculator policies are implemented and followed. </a:t>
            </a:r>
          </a:p>
          <a:p>
            <a:pPr>
              <a:defRPr/>
            </a:pPr>
            <a:r>
              <a:rPr lang="en-US" altLang="en-US" sz="2400"/>
              <a:t>Given that many models of graphing calculators</a:t>
            </a:r>
            <a:r>
              <a:rPr lang="en-US" altLang="en-US" sz="2400">
                <a:solidFill>
                  <a:srgbClr val="FF0000"/>
                </a:solidFill>
              </a:rPr>
              <a:t> and some scientific calculators</a:t>
            </a:r>
            <a:r>
              <a:rPr lang="en-US" altLang="en-US" sz="2400"/>
              <a:t> possess the ability to store text, and may prevent that feature from being disabled, it is </a:t>
            </a:r>
            <a:r>
              <a:rPr lang="en-US" altLang="en-US" sz="2400" b="1" u="sng"/>
              <a:t>required</a:t>
            </a:r>
            <a:r>
              <a:rPr lang="en-US" altLang="en-US" sz="2400"/>
              <a:t> that System and School Test Coordinators, and Test Examiners, confirm </a:t>
            </a:r>
            <a:r>
              <a:rPr lang="en-US" altLang="en-US" sz="2400" b="1" i="1"/>
              <a:t>prior</a:t>
            </a:r>
            <a:r>
              <a:rPr lang="en-US" altLang="en-US" sz="2400"/>
              <a:t> to testing and immediately </a:t>
            </a:r>
            <a:r>
              <a:rPr lang="en-US" altLang="en-US" sz="2400" b="1" i="1"/>
              <a:t>after</a:t>
            </a:r>
            <a:r>
              <a:rPr lang="en-US" altLang="en-US" sz="2400"/>
              <a:t> testing (</a:t>
            </a:r>
            <a:r>
              <a:rPr lang="en-US" altLang="en-US" sz="2400" i="1"/>
              <a:t>before dismissing students</a:t>
            </a:r>
            <a:r>
              <a:rPr lang="en-US" altLang="en-US" sz="2400"/>
              <a:t>) that all graphing calculators are cleared of any stored text.</a:t>
            </a:r>
          </a:p>
          <a:p>
            <a:pPr lvl="1">
              <a:defRPr/>
            </a:pPr>
            <a:r>
              <a:rPr lang="en-US" altLang="en-US" sz="2200"/>
              <a:t>A failure to confirm that text is cleared may raise school-wide (and possibly system-wide) security concerns.</a:t>
            </a:r>
          </a:p>
          <a:p>
            <a:pPr lvl="1">
              <a:defRPr/>
            </a:pPr>
            <a:r>
              <a:rPr lang="en-US" altLang="en-US" sz="2200"/>
              <a:t>A failure to take these steps constitutes an irregularity that must be reported to </a:t>
            </a:r>
            <a:r>
              <a:rPr lang="en-US" altLang="en-US" sz="2200" dirty="0"/>
              <a:t>GaDOE</a:t>
            </a:r>
            <a:r>
              <a:rPr lang="en-US" altLang="en-US" sz="2200"/>
              <a:t>. </a:t>
            </a:r>
          </a:p>
          <a:p>
            <a:pPr lvl="1">
              <a:defRPr/>
            </a:pPr>
            <a:r>
              <a:rPr lang="en-US" altLang="en-US" sz="2200"/>
              <a:t>Failure to clear memory both BEFORE and AFTER may result in an invalidation.</a:t>
            </a:r>
          </a:p>
        </p:txBody>
      </p:sp>
      <p:sp>
        <p:nvSpPr>
          <p:cNvPr id="4" name="Slide Number Placeholder 3"/>
          <p:cNvSpPr>
            <a:spLocks noGrp="1"/>
          </p:cNvSpPr>
          <p:nvPr>
            <p:ph type="sldNum" sz="quarter" idx="4294967295"/>
          </p:nvPr>
        </p:nvSpPr>
        <p:spPr/>
        <p:txBody>
          <a:bodyPr/>
          <a:lstStyle/>
          <a:p>
            <a:pPr>
              <a:defRPr/>
            </a:pPr>
            <a:fld id="{01DD5CE0-1D19-40AD-9151-B96FCF4AD357}" type="slidenum">
              <a:rPr lang="en-US" smtClean="0">
                <a:solidFill>
                  <a:prstClr val="black"/>
                </a:solidFill>
              </a:rPr>
              <a:pPr>
                <a:defRPr/>
              </a:pPr>
              <a:t>21</a:t>
            </a:fld>
            <a:endParaRPr lang="en-US">
              <a:solidFill>
                <a:prstClr val="black"/>
              </a:solidFill>
            </a:endParaRPr>
          </a:p>
        </p:txBody>
      </p:sp>
      <p:sp>
        <p:nvSpPr>
          <p:cNvPr id="5" name="Down Ribbon 4"/>
          <p:cNvSpPr/>
          <p:nvPr/>
        </p:nvSpPr>
        <p:spPr>
          <a:xfrm>
            <a:off x="176222" y="6362993"/>
            <a:ext cx="1423978" cy="365125"/>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20620" y="6415802"/>
            <a:ext cx="935182" cy="246221"/>
          </a:xfrm>
          <a:prstGeom prst="rect">
            <a:avLst/>
          </a:prstGeom>
          <a:noFill/>
        </p:spPr>
        <p:txBody>
          <a:bodyPr wrap="square" rtlCol="0">
            <a:spAutoFit/>
          </a:bodyPr>
          <a:lstStyle/>
          <a:p>
            <a:pPr algn="ctr"/>
            <a:r>
              <a:rPr lang="en-US" sz="1000">
                <a:solidFill>
                  <a:srgbClr val="FF0000"/>
                </a:solidFill>
              </a:rPr>
              <a:t>Examiners</a:t>
            </a:r>
          </a:p>
        </p:txBody>
      </p:sp>
    </p:spTree>
    <p:extLst>
      <p:ext uri="{BB962C8B-B14F-4D97-AF65-F5344CB8AC3E}">
        <p14:creationId xmlns:p14="http://schemas.microsoft.com/office/powerpoint/2010/main" val="2774234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27629" y="567193"/>
            <a:ext cx="5363671" cy="1457325"/>
          </a:xfrm>
        </p:spPr>
        <p:txBody>
          <a:bodyPr>
            <a:normAutofit/>
          </a:bodyPr>
          <a:lstStyle/>
          <a:p>
            <a:pPr algn="ctr"/>
            <a:r>
              <a:rPr lang="en-US" b="0">
                <a:solidFill>
                  <a:srgbClr val="0000CC"/>
                </a:solidFill>
              </a:rPr>
              <a:t>Paper and Pencil Administrations</a:t>
            </a:r>
          </a:p>
        </p:txBody>
      </p:sp>
      <p:sp>
        <p:nvSpPr>
          <p:cNvPr id="4" name="Slide Number Placeholder 3"/>
          <p:cNvSpPr>
            <a:spLocks noGrp="1"/>
          </p:cNvSpPr>
          <p:nvPr>
            <p:ph type="sldNum" sz="quarter" idx="4"/>
          </p:nvPr>
        </p:nvSpPr>
        <p:spPr/>
        <p:txBody>
          <a:bodyPr/>
          <a:lstStyle/>
          <a:p>
            <a:fld id="{B63E4CEF-BB1E-48C7-AE93-F39F6AA99AD7}" type="slidenum">
              <a:rPr lang="en-US" smtClean="0"/>
              <a:pPr/>
              <a:t>22</a:t>
            </a:fld>
            <a:endParaRPr lang="en-US"/>
          </a:p>
        </p:txBody>
      </p:sp>
      <p:sp>
        <p:nvSpPr>
          <p:cNvPr id="2" name="TextBox 1"/>
          <p:cNvSpPr txBox="1"/>
          <p:nvPr/>
        </p:nvSpPr>
        <p:spPr>
          <a:xfrm>
            <a:off x="752476" y="3067050"/>
            <a:ext cx="7629524" cy="2246769"/>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sz="2800" dirty="0">
                <a:solidFill>
                  <a:srgbClr val="0000CC"/>
                </a:solidFill>
              </a:rPr>
              <a:t>Guidance for </a:t>
            </a:r>
            <a:r>
              <a:rPr lang="en-US" sz="2800" i="1" dirty="0">
                <a:solidFill>
                  <a:srgbClr val="0000CC"/>
                </a:solidFill>
              </a:rPr>
              <a:t>Student Answer Documents and Student Test Booklets</a:t>
            </a:r>
            <a:endParaRPr lang="en-US" sz="2800" dirty="0">
              <a:solidFill>
                <a:srgbClr val="0000CC"/>
              </a:solidFill>
            </a:endParaRPr>
          </a:p>
          <a:p>
            <a:pPr marL="285750" indent="-285750">
              <a:buFont typeface="Arial" panose="020B0604020202020204" pitchFamily="34" charset="0"/>
              <a:buChar char="•"/>
            </a:pPr>
            <a:r>
              <a:rPr lang="en-US" sz="2800" dirty="0">
                <a:solidFill>
                  <a:srgbClr val="0000CC"/>
                </a:solidFill>
              </a:rPr>
              <a:t>Coding </a:t>
            </a:r>
            <a:r>
              <a:rPr lang="en-US" sz="2800" i="1" dirty="0">
                <a:solidFill>
                  <a:srgbClr val="0000CC"/>
                </a:solidFill>
              </a:rPr>
              <a:t>Student Answer Documents</a:t>
            </a:r>
          </a:p>
          <a:p>
            <a:pPr marL="285750" indent="-285750">
              <a:buFont typeface="Arial" panose="020B0604020202020204" pitchFamily="34" charset="0"/>
              <a:buChar char="•"/>
            </a:pPr>
            <a:r>
              <a:rPr lang="en-US" sz="2800" dirty="0">
                <a:solidFill>
                  <a:srgbClr val="0000CC"/>
                </a:solidFill>
              </a:rPr>
              <a:t>Application of Labels to </a:t>
            </a:r>
            <a:r>
              <a:rPr lang="en-US" sz="2800" i="1" dirty="0">
                <a:solidFill>
                  <a:srgbClr val="0000CC"/>
                </a:solidFill>
              </a:rPr>
              <a:t>Student Answer Documents</a:t>
            </a:r>
            <a:endParaRPr lang="en-US" sz="2800" i="1" dirty="0"/>
          </a:p>
        </p:txBody>
      </p:sp>
    </p:spTree>
    <p:extLst>
      <p:ext uri="{BB962C8B-B14F-4D97-AF65-F5344CB8AC3E}">
        <p14:creationId xmlns:p14="http://schemas.microsoft.com/office/powerpoint/2010/main" val="407183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788" y="2576681"/>
            <a:ext cx="2624207" cy="338328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2238" y="2576681"/>
            <a:ext cx="2628542" cy="3383280"/>
          </a:xfrm>
          <a:prstGeom prst="rect">
            <a:avLst/>
          </a:prstGeom>
        </p:spPr>
      </p:pic>
      <p:sp>
        <p:nvSpPr>
          <p:cNvPr id="2" name="Title 1"/>
          <p:cNvSpPr>
            <a:spLocks noGrp="1"/>
          </p:cNvSpPr>
          <p:nvPr>
            <p:ph type="title"/>
          </p:nvPr>
        </p:nvSpPr>
        <p:spPr>
          <a:xfrm>
            <a:off x="0" y="1"/>
            <a:ext cx="6316630" cy="1212762"/>
          </a:xfrm>
        </p:spPr>
        <p:txBody>
          <a:bodyPr/>
          <a:lstStyle/>
          <a:p>
            <a:r>
              <a:rPr lang="en-US" b="0" dirty="0">
                <a:solidFill>
                  <a:srgbClr val="0000CC"/>
                </a:solidFill>
              </a:rPr>
              <a:t>Test Forms</a:t>
            </a:r>
          </a:p>
        </p:txBody>
      </p:sp>
      <p:sp>
        <p:nvSpPr>
          <p:cNvPr id="5" name="Slide Number Placeholder 4"/>
          <p:cNvSpPr>
            <a:spLocks noGrp="1"/>
          </p:cNvSpPr>
          <p:nvPr>
            <p:ph type="sldNum" sz="quarter" idx="4"/>
          </p:nvPr>
        </p:nvSpPr>
        <p:spPr/>
        <p:txBody>
          <a:bodyPr/>
          <a:lstStyle/>
          <a:p>
            <a:fld id="{B63E4CEF-BB1E-48C7-AE93-F39F6AA99AD7}" type="slidenum">
              <a:rPr lang="en-US" smtClean="0"/>
              <a:pPr/>
              <a:t>23</a:t>
            </a:fld>
            <a:endParaRPr lang="en-US"/>
          </a:p>
        </p:txBody>
      </p:sp>
      <p:sp>
        <p:nvSpPr>
          <p:cNvPr id="8" name="TextBox 7"/>
          <p:cNvSpPr txBox="1"/>
          <p:nvPr/>
        </p:nvSpPr>
        <p:spPr>
          <a:xfrm>
            <a:off x="257908" y="1230922"/>
            <a:ext cx="6811108" cy="1200329"/>
          </a:xfrm>
          <a:prstGeom prst="rect">
            <a:avLst/>
          </a:prstGeom>
          <a:noFill/>
        </p:spPr>
        <p:txBody>
          <a:bodyPr wrap="square" rtlCol="0" anchor="t">
            <a:spAutoFit/>
          </a:bodyPr>
          <a:lstStyle/>
          <a:p>
            <a:pPr marL="285750" indent="-285750">
              <a:buFont typeface="Arial" pitchFamily="34" charset="0"/>
              <a:buChar char="•"/>
            </a:pPr>
            <a:r>
              <a:rPr lang="en-US" altLang="en-US" dirty="0"/>
              <a:t>For paper administrations, only Form A1 and one answer document for each EOG grade level content and EOC subject. </a:t>
            </a:r>
            <a:endParaRPr lang="en-US" altLang="en-US" dirty="0">
              <a:solidFill>
                <a:srgbClr val="000000"/>
              </a:solidFill>
              <a:latin typeface="Calibri"/>
            </a:endParaRPr>
          </a:p>
          <a:p>
            <a:endParaRPr lang="en-US" altLang="en-US" dirty="0"/>
          </a:p>
          <a:p>
            <a:endParaRPr lang="en-US" altLang="en-US" dirty="0"/>
          </a:p>
        </p:txBody>
      </p:sp>
      <p:sp>
        <p:nvSpPr>
          <p:cNvPr id="15" name="Down Ribbon 14"/>
          <p:cNvSpPr/>
          <p:nvPr/>
        </p:nvSpPr>
        <p:spPr>
          <a:xfrm>
            <a:off x="176222" y="6362993"/>
            <a:ext cx="1423978" cy="365125"/>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20620" y="6422444"/>
            <a:ext cx="935182" cy="246221"/>
          </a:xfrm>
          <a:prstGeom prst="rect">
            <a:avLst/>
          </a:prstGeom>
          <a:noFill/>
        </p:spPr>
        <p:txBody>
          <a:bodyPr wrap="square" rtlCol="0">
            <a:spAutoFit/>
          </a:bodyPr>
          <a:lstStyle/>
          <a:p>
            <a:pPr algn="ctr"/>
            <a:r>
              <a:rPr lang="en-US" sz="1000">
                <a:solidFill>
                  <a:srgbClr val="FF0000"/>
                </a:solidFill>
              </a:rPr>
              <a:t>Examiners</a:t>
            </a:r>
          </a:p>
        </p:txBody>
      </p:sp>
      <p:sp>
        <p:nvSpPr>
          <p:cNvPr id="23" name="Oval 22"/>
          <p:cNvSpPr/>
          <p:nvPr/>
        </p:nvSpPr>
        <p:spPr>
          <a:xfrm>
            <a:off x="5643842" y="2667459"/>
            <a:ext cx="1422340" cy="2115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168451" y="2642001"/>
            <a:ext cx="1422340" cy="2115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9195" y="2998561"/>
            <a:ext cx="2828339" cy="3566160"/>
          </a:xfrm>
          <a:prstGeom prst="rect">
            <a:avLst/>
          </a:prstGeom>
        </p:spPr>
      </p:pic>
      <p:sp>
        <p:nvSpPr>
          <p:cNvPr id="27" name="Oval 26"/>
          <p:cNvSpPr/>
          <p:nvPr/>
        </p:nvSpPr>
        <p:spPr>
          <a:xfrm>
            <a:off x="1412156" y="4157386"/>
            <a:ext cx="1499924" cy="4046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a:off x="1879621" y="2918896"/>
            <a:ext cx="249616" cy="1325660"/>
          </a:xfrm>
          <a:prstGeom prst="straightConnector1">
            <a:avLst/>
          </a:prstGeom>
          <a:ln w="476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6575" y="3003084"/>
            <a:ext cx="2787620" cy="3566160"/>
          </a:xfrm>
          <a:prstGeom prst="rect">
            <a:avLst/>
          </a:prstGeom>
        </p:spPr>
      </p:pic>
      <p:sp>
        <p:nvSpPr>
          <p:cNvPr id="24" name="Oval 23"/>
          <p:cNvSpPr/>
          <p:nvPr/>
        </p:nvSpPr>
        <p:spPr>
          <a:xfrm>
            <a:off x="5896574" y="4170038"/>
            <a:ext cx="1725795" cy="4963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a:off x="6413038" y="2797021"/>
            <a:ext cx="191590" cy="1472993"/>
          </a:xfrm>
          <a:prstGeom prst="straightConnector1">
            <a:avLst/>
          </a:prstGeom>
          <a:ln w="476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451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84" y="126216"/>
            <a:ext cx="6767410" cy="1065253"/>
          </a:xfrm>
        </p:spPr>
        <p:txBody>
          <a:bodyPr>
            <a:noAutofit/>
          </a:bodyPr>
          <a:lstStyle/>
          <a:p>
            <a:r>
              <a:rPr lang="en-US" sz="4000" b="0">
                <a:solidFill>
                  <a:srgbClr val="0000CC"/>
                </a:solidFill>
              </a:rPr>
              <a:t>Paper and Pencil </a:t>
            </a:r>
            <a:br>
              <a:rPr lang="en-US" sz="3600" b="0"/>
            </a:br>
            <a:r>
              <a:rPr lang="en-US" sz="2800" b="0">
                <a:solidFill>
                  <a:srgbClr val="0000CC"/>
                </a:solidFill>
              </a:rPr>
              <a:t>Color Scheme</a:t>
            </a:r>
          </a:p>
        </p:txBody>
      </p:sp>
      <p:sp>
        <p:nvSpPr>
          <p:cNvPr id="5" name="Slide Number Placeholder 4"/>
          <p:cNvSpPr>
            <a:spLocks noGrp="1"/>
          </p:cNvSpPr>
          <p:nvPr>
            <p:ph type="sldNum" sz="quarter" idx="4"/>
          </p:nvPr>
        </p:nvSpPr>
        <p:spPr/>
        <p:txBody>
          <a:bodyPr/>
          <a:lstStyle/>
          <a:p>
            <a:fld id="{B63E4CEF-BB1E-48C7-AE93-F39F6AA99AD7}" type="slidenum">
              <a:rPr lang="en-US" smtClean="0"/>
              <a:pPr/>
              <a:t>24</a:t>
            </a:fld>
            <a:endParaRPr lang="en-US"/>
          </a:p>
        </p:txBody>
      </p:sp>
      <p:sp>
        <p:nvSpPr>
          <p:cNvPr id="8" name="Down Ribbon 7"/>
          <p:cNvSpPr/>
          <p:nvPr/>
        </p:nvSpPr>
        <p:spPr>
          <a:xfrm>
            <a:off x="176222" y="6362993"/>
            <a:ext cx="1423978" cy="365125"/>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20620" y="6422444"/>
            <a:ext cx="935182" cy="246221"/>
          </a:xfrm>
          <a:prstGeom prst="rect">
            <a:avLst/>
          </a:prstGeom>
          <a:noFill/>
        </p:spPr>
        <p:txBody>
          <a:bodyPr wrap="square" rtlCol="0">
            <a:spAutoFit/>
          </a:bodyPr>
          <a:lstStyle/>
          <a:p>
            <a:pPr algn="ctr"/>
            <a:r>
              <a:rPr lang="en-US" sz="1000">
                <a:solidFill>
                  <a:srgbClr val="FF0000"/>
                </a:solidFill>
              </a:rPr>
              <a:t>Examiners</a:t>
            </a:r>
          </a:p>
        </p:txBody>
      </p:sp>
      <p:sp>
        <p:nvSpPr>
          <p:cNvPr id="7" name="TextBox 6"/>
          <p:cNvSpPr txBox="1"/>
          <p:nvPr/>
        </p:nvSpPr>
        <p:spPr>
          <a:xfrm>
            <a:off x="985299" y="1430942"/>
            <a:ext cx="1083733" cy="400110"/>
          </a:xfrm>
          <a:prstGeom prst="rect">
            <a:avLst/>
          </a:prstGeom>
          <a:noFill/>
        </p:spPr>
        <p:txBody>
          <a:bodyPr wrap="square" rtlCol="0">
            <a:spAutoFit/>
          </a:bodyPr>
          <a:lstStyle/>
          <a:p>
            <a:pPr algn="ctr"/>
            <a:r>
              <a:rPr lang="en-US" sz="2000" b="1" dirty="0"/>
              <a:t>EOG</a:t>
            </a:r>
          </a:p>
        </p:txBody>
      </p:sp>
      <p:sp>
        <p:nvSpPr>
          <p:cNvPr id="11" name="TextBox 10"/>
          <p:cNvSpPr txBox="1"/>
          <p:nvPr/>
        </p:nvSpPr>
        <p:spPr>
          <a:xfrm>
            <a:off x="6259528" y="1428450"/>
            <a:ext cx="1083733" cy="400110"/>
          </a:xfrm>
          <a:prstGeom prst="rect">
            <a:avLst/>
          </a:prstGeom>
          <a:noFill/>
        </p:spPr>
        <p:txBody>
          <a:bodyPr wrap="square" rtlCol="0">
            <a:spAutoFit/>
          </a:bodyPr>
          <a:lstStyle/>
          <a:p>
            <a:pPr algn="ctr"/>
            <a:r>
              <a:rPr lang="en-US" sz="2000" b="1" dirty="0"/>
              <a:t>EOC</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222" y="1919890"/>
            <a:ext cx="2701886" cy="4114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2965" y="1828450"/>
            <a:ext cx="2036858" cy="4206240"/>
          </a:xfrm>
          <a:prstGeom prst="rect">
            <a:avLst/>
          </a:prstGeom>
        </p:spPr>
      </p:pic>
      <p:sp>
        <p:nvSpPr>
          <p:cNvPr id="12" name="TextBox 11"/>
          <p:cNvSpPr txBox="1"/>
          <p:nvPr/>
        </p:nvSpPr>
        <p:spPr>
          <a:xfrm>
            <a:off x="3504049" y="2354282"/>
            <a:ext cx="1652974" cy="400110"/>
          </a:xfrm>
          <a:prstGeom prst="rect">
            <a:avLst/>
          </a:prstGeom>
          <a:noFill/>
        </p:spPr>
        <p:txBody>
          <a:bodyPr wrap="square" rtlCol="0">
            <a:spAutoFit/>
          </a:bodyPr>
          <a:lstStyle/>
          <a:p>
            <a:pPr algn="ctr"/>
            <a:r>
              <a:rPr lang="en-US" sz="2000" b="1" dirty="0"/>
              <a:t>EOG Summer</a:t>
            </a:r>
          </a:p>
        </p:txBody>
      </p:sp>
      <p:pic>
        <p:nvPicPr>
          <p:cNvPr id="6" name="Picture 5"/>
          <p:cNvPicPr>
            <a:picLocks noChangeAspect="1"/>
          </p:cNvPicPr>
          <p:nvPr/>
        </p:nvPicPr>
        <p:blipFill>
          <a:blip r:embed="rId5"/>
          <a:stretch>
            <a:fillRect/>
          </a:stretch>
        </p:blipFill>
        <p:spPr>
          <a:xfrm>
            <a:off x="3150766" y="2754392"/>
            <a:ext cx="2359541" cy="1920240"/>
          </a:xfrm>
          <a:prstGeom prst="rect">
            <a:avLst/>
          </a:prstGeom>
        </p:spPr>
      </p:pic>
    </p:spTree>
    <p:extLst>
      <p:ext uri="{BB962C8B-B14F-4D97-AF65-F5344CB8AC3E}">
        <p14:creationId xmlns:p14="http://schemas.microsoft.com/office/powerpoint/2010/main" val="3534225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3" y="55111"/>
            <a:ext cx="6316630" cy="850663"/>
          </a:xfrm>
        </p:spPr>
        <p:txBody>
          <a:bodyPr>
            <a:normAutofit/>
          </a:bodyPr>
          <a:lstStyle/>
          <a:p>
            <a:r>
              <a:rPr lang="en-US" sz="4000" b="0">
                <a:solidFill>
                  <a:srgbClr val="0000CC"/>
                </a:solidFill>
              </a:rPr>
              <a:t>Answer Document</a:t>
            </a:r>
          </a:p>
        </p:txBody>
      </p:sp>
      <p:sp>
        <p:nvSpPr>
          <p:cNvPr id="5" name="Slide Number Placeholder 4"/>
          <p:cNvSpPr>
            <a:spLocks noGrp="1"/>
          </p:cNvSpPr>
          <p:nvPr>
            <p:ph type="sldNum" sz="quarter" idx="4"/>
          </p:nvPr>
        </p:nvSpPr>
        <p:spPr/>
        <p:txBody>
          <a:bodyPr/>
          <a:lstStyle/>
          <a:p>
            <a:fld id="{B63E4CEF-BB1E-48C7-AE93-F39F6AA99AD7}" type="slidenum">
              <a:rPr lang="en-US" smtClean="0"/>
              <a:pPr/>
              <a:t>25</a:t>
            </a:fld>
            <a:endParaRPr lang="en-US"/>
          </a:p>
        </p:txBody>
      </p:sp>
      <p:pic>
        <p:nvPicPr>
          <p:cNvPr id="1027" name="Picture 3" descr="C:\Users\Mary Nesbit-McBride\AppData\Local\Microsoft\Windows\Temporary Internet Files\Content.IE5\5H5WLF9C\WatermanPe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4269" y="1976190"/>
            <a:ext cx="2743200" cy="234044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19735" y="1807587"/>
            <a:ext cx="4266394" cy="4154984"/>
          </a:xfrm>
          <a:prstGeom prst="rect">
            <a:avLst/>
          </a:prstGeom>
          <a:noFill/>
        </p:spPr>
        <p:txBody>
          <a:bodyPr wrap="square" rtlCol="0" anchor="t">
            <a:spAutoFit/>
          </a:bodyPr>
          <a:lstStyle/>
          <a:p>
            <a:pPr marL="342900" indent="-342900">
              <a:buFont typeface="Arial" pitchFamily="34" charset="0"/>
              <a:buChar char="•"/>
            </a:pPr>
            <a:r>
              <a:rPr lang="en-US" sz="2400" b="1" dirty="0"/>
              <a:t>Use #2 pencils ONLY on Georgia Milestones.</a:t>
            </a:r>
          </a:p>
          <a:p>
            <a:endParaRPr lang="en-US" sz="2400" b="1" dirty="0"/>
          </a:p>
          <a:p>
            <a:pPr marL="342900" indent="-342900">
              <a:buFont typeface="Arial" pitchFamily="34" charset="0"/>
              <a:buChar char="•"/>
            </a:pPr>
            <a:r>
              <a:rPr lang="en-US" sz="2400" b="1" dirty="0"/>
              <a:t>Ink pens are </a:t>
            </a:r>
            <a:r>
              <a:rPr lang="en-US" sz="2400" b="1" u="sng" dirty="0"/>
              <a:t>NOT</a:t>
            </a:r>
            <a:r>
              <a:rPr lang="en-US" sz="2400" b="1" dirty="0"/>
              <a:t> allowed on Georgia Milestones.</a:t>
            </a:r>
          </a:p>
          <a:p>
            <a:pPr marL="342900" indent="-342900">
              <a:buFont typeface="Arial" pitchFamily="34" charset="0"/>
              <a:buChar char="•"/>
            </a:pPr>
            <a:endParaRPr lang="en-US" sz="2400" b="1" dirty="0"/>
          </a:p>
          <a:p>
            <a:pPr marL="342900" indent="-342900">
              <a:buFont typeface="Arial" pitchFamily="34" charset="0"/>
              <a:buChar char="•"/>
            </a:pPr>
            <a:r>
              <a:rPr lang="en-US" sz="2400" b="1" dirty="0"/>
              <a:t>This includes ELA Section </a:t>
            </a:r>
            <a:r>
              <a:rPr lang="en-US" sz="2400" b="1"/>
              <a:t>1</a:t>
            </a:r>
            <a:r>
              <a:rPr lang="en-US" sz="2400" b="1" dirty="0"/>
              <a:t>.</a:t>
            </a:r>
          </a:p>
          <a:p>
            <a:endParaRPr lang="en-US" sz="2400" b="1" dirty="0"/>
          </a:p>
          <a:p>
            <a:pPr marL="342900" indent="-342900">
              <a:buFont typeface="Arial" pitchFamily="34" charset="0"/>
              <a:buChar char="•"/>
            </a:pPr>
            <a:r>
              <a:rPr lang="en-US" sz="2400" b="1" dirty="0"/>
              <a:t>Responses written in ink cannot be scored.</a:t>
            </a:r>
          </a:p>
          <a:p>
            <a:pPr marL="342900" indent="-342900">
              <a:buFont typeface="Arial" pitchFamily="34" charset="0"/>
              <a:buChar char="•"/>
            </a:pPr>
            <a:endParaRPr lang="en-US" sz="2400" b="1" dirty="0"/>
          </a:p>
        </p:txBody>
      </p:sp>
      <p:grpSp>
        <p:nvGrpSpPr>
          <p:cNvPr id="9" name="Group 8"/>
          <p:cNvGrpSpPr/>
          <p:nvPr/>
        </p:nvGrpSpPr>
        <p:grpSpPr>
          <a:xfrm>
            <a:off x="4890499" y="1715784"/>
            <a:ext cx="3661336" cy="3195263"/>
            <a:chOff x="4004109" y="2184935"/>
            <a:chExt cx="3580598" cy="3445844"/>
          </a:xfrm>
        </p:grpSpPr>
        <p:sp>
          <p:nvSpPr>
            <p:cNvPr id="3" name="Oval 2"/>
            <p:cNvSpPr/>
            <p:nvPr/>
          </p:nvSpPr>
          <p:spPr>
            <a:xfrm>
              <a:off x="4004109" y="2184935"/>
              <a:ext cx="3580598" cy="344584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3" idx="1"/>
              <a:endCxn id="3" idx="5"/>
            </p:cNvCxnSpPr>
            <p:nvPr/>
          </p:nvCxnSpPr>
          <p:spPr>
            <a:xfrm>
              <a:off x="4528475" y="2689567"/>
              <a:ext cx="2531866" cy="243658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Down Ribbon 9"/>
          <p:cNvSpPr/>
          <p:nvPr/>
        </p:nvSpPr>
        <p:spPr>
          <a:xfrm>
            <a:off x="176222" y="6362993"/>
            <a:ext cx="1423978" cy="365125"/>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0620" y="6422444"/>
            <a:ext cx="935182" cy="246221"/>
          </a:xfrm>
          <a:prstGeom prst="rect">
            <a:avLst/>
          </a:prstGeom>
          <a:noFill/>
        </p:spPr>
        <p:txBody>
          <a:bodyPr wrap="square" rtlCol="0">
            <a:spAutoFit/>
          </a:bodyPr>
          <a:lstStyle/>
          <a:p>
            <a:pPr algn="ctr"/>
            <a:r>
              <a:rPr lang="en-US" sz="1000">
                <a:solidFill>
                  <a:srgbClr val="FF0000"/>
                </a:solidFill>
              </a:rPr>
              <a:t>Examiners</a:t>
            </a:r>
          </a:p>
        </p:txBody>
      </p:sp>
    </p:spTree>
    <p:extLst>
      <p:ext uri="{BB962C8B-B14F-4D97-AF65-F5344CB8AC3E}">
        <p14:creationId xmlns:p14="http://schemas.microsoft.com/office/powerpoint/2010/main" val="2815988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32392" y="0"/>
            <a:ext cx="6901808" cy="836809"/>
          </a:xfrm>
        </p:spPr>
        <p:txBody>
          <a:bodyPr>
            <a:normAutofit fontScale="90000"/>
          </a:bodyPr>
          <a:lstStyle/>
          <a:p>
            <a:r>
              <a:rPr lang="en-US" altLang="en-US" b="0">
                <a:solidFill>
                  <a:srgbClr val="0000CC"/>
                </a:solidFill>
              </a:rPr>
              <a:t>Answer Document – EOG </a:t>
            </a:r>
          </a:p>
        </p:txBody>
      </p:sp>
      <p:sp>
        <p:nvSpPr>
          <p:cNvPr id="2" name="Slide Number Placeholder 1"/>
          <p:cNvSpPr>
            <a:spLocks noGrp="1"/>
          </p:cNvSpPr>
          <p:nvPr>
            <p:ph type="sldNum" sz="quarter" idx="4"/>
          </p:nvPr>
        </p:nvSpPr>
        <p:spPr/>
        <p:txBody>
          <a:bodyPr/>
          <a:lstStyle/>
          <a:p>
            <a:fld id="{B63E4CEF-BB1E-48C7-AE93-F39F6AA99AD7}" type="slidenum">
              <a:rPr lang="en-US" smtClean="0"/>
              <a:pPr/>
              <a:t>26</a:t>
            </a:fld>
            <a:endParaRPr lang="en-US"/>
          </a:p>
        </p:txBody>
      </p:sp>
      <p:sp>
        <p:nvSpPr>
          <p:cNvPr id="56330" name="TextBox 28"/>
          <p:cNvSpPr txBox="1">
            <a:spLocks noChangeArrowheads="1"/>
          </p:cNvSpPr>
          <p:nvPr/>
        </p:nvSpPr>
        <p:spPr bwMode="auto">
          <a:xfrm>
            <a:off x="187622" y="2070209"/>
            <a:ext cx="2544379" cy="3785652"/>
          </a:xfrm>
          <a:prstGeom prst="rect">
            <a:avLst/>
          </a:prstGeom>
          <a:solidFill>
            <a:schemeClr val="bg1"/>
          </a:solidFill>
          <a:ln>
            <a:solidFill>
              <a:srgbClr val="FF0000"/>
            </a:solid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Affix:</a:t>
            </a:r>
          </a:p>
          <a:p>
            <a:pPr marL="285750" indent="-285750" eaLnBrk="1" hangingPunct="1">
              <a:buFont typeface="Arial" panose="020B0604020202020204" pitchFamily="34" charset="0"/>
              <a:buChar char="•"/>
            </a:pPr>
            <a:r>
              <a:rPr lang="en-US" altLang="en-US" sz="1600" dirty="0"/>
              <a:t>Student Label or</a:t>
            </a:r>
          </a:p>
          <a:p>
            <a:pPr marL="285750" indent="-285750" eaLnBrk="1" hangingPunct="1">
              <a:buFont typeface="Arial" panose="020B0604020202020204" pitchFamily="34" charset="0"/>
              <a:buChar char="•"/>
            </a:pPr>
            <a:r>
              <a:rPr lang="en-US" altLang="en-US" sz="1600" dirty="0"/>
              <a:t>District/School Label</a:t>
            </a:r>
          </a:p>
          <a:p>
            <a:pPr eaLnBrk="1" hangingPunct="1"/>
            <a:r>
              <a:rPr lang="en-US" altLang="en-US" sz="1600" dirty="0"/>
              <a:t>Do not submit documents to be </a:t>
            </a:r>
            <a:r>
              <a:rPr lang="en-US" altLang="en-US" sz="1600" b="1" dirty="0"/>
              <a:t>scored</a:t>
            </a:r>
            <a:r>
              <a:rPr lang="en-US" altLang="en-US" sz="1600" dirty="0"/>
              <a:t> without a Pre-ID or District/School label.</a:t>
            </a:r>
          </a:p>
          <a:p>
            <a:pPr eaLnBrk="1" hangingPunct="1"/>
            <a:endParaRPr lang="en-US" altLang="en-US" sz="1600" dirty="0"/>
          </a:p>
          <a:p>
            <a:pPr eaLnBrk="1" hangingPunct="1"/>
            <a:r>
              <a:rPr lang="en-US" altLang="en-US" sz="1600" b="1" dirty="0"/>
              <a:t>Critical </a:t>
            </a:r>
            <a:r>
              <a:rPr lang="en-US" altLang="en-US" sz="1600" dirty="0">
                <a:solidFill>
                  <a:srgbClr val="FF0000"/>
                </a:solidFill>
              </a:rPr>
              <a:t>If you do not have a Pre-ID label for a student, place a District/School label on the document and bubble all demographic information.</a:t>
            </a:r>
          </a:p>
        </p:txBody>
      </p:sp>
      <p:sp>
        <p:nvSpPr>
          <p:cNvPr id="56332" name="TextBox 30"/>
          <p:cNvSpPr txBox="1">
            <a:spLocks noChangeArrowheads="1"/>
          </p:cNvSpPr>
          <p:nvPr/>
        </p:nvSpPr>
        <p:spPr bwMode="auto">
          <a:xfrm>
            <a:off x="187622" y="1118980"/>
            <a:ext cx="2220783" cy="584775"/>
          </a:xfrm>
          <a:prstGeom prst="rect">
            <a:avLst/>
          </a:prstGeom>
          <a:solidFill>
            <a:schemeClr val="bg1"/>
          </a:solidFill>
          <a:ln>
            <a:solidFill>
              <a:srgbClr val="FF0000"/>
            </a:solid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a:t>Print Name, School </a:t>
            </a:r>
          </a:p>
          <a:p>
            <a:pPr eaLnBrk="1" hangingPunct="1"/>
            <a:r>
              <a:rPr lang="en-US" altLang="en-US" sz="1600"/>
              <a:t>and System</a:t>
            </a:r>
          </a:p>
        </p:txBody>
      </p:sp>
      <p:pic>
        <p:nvPicPr>
          <p:cNvPr id="4" name="Picture 3"/>
          <p:cNvPicPr>
            <a:picLocks noChangeAspect="1"/>
          </p:cNvPicPr>
          <p:nvPr/>
        </p:nvPicPr>
        <p:blipFill>
          <a:blip r:embed="rId3"/>
          <a:stretch>
            <a:fillRect/>
          </a:stretch>
        </p:blipFill>
        <p:spPr>
          <a:xfrm>
            <a:off x="3191553" y="1118980"/>
            <a:ext cx="4080006" cy="5237371"/>
          </a:xfrm>
          <a:prstGeom prst="rect">
            <a:avLst/>
          </a:prstGeom>
          <a:ln>
            <a:solidFill>
              <a:schemeClr val="tx1"/>
            </a:solidFill>
          </a:ln>
        </p:spPr>
      </p:pic>
      <p:sp>
        <p:nvSpPr>
          <p:cNvPr id="20" name="Left Arrow 19"/>
          <p:cNvSpPr/>
          <p:nvPr/>
        </p:nvSpPr>
        <p:spPr>
          <a:xfrm rot="10800000">
            <a:off x="1349365" y="5721816"/>
            <a:ext cx="1842188" cy="314365"/>
          </a:xfrm>
          <a:prstGeom prst="leftArrow">
            <a:avLst/>
          </a:prstGeom>
          <a:solidFill>
            <a:srgbClr val="FF33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Left Arrow 21"/>
          <p:cNvSpPr/>
          <p:nvPr/>
        </p:nvSpPr>
        <p:spPr>
          <a:xfrm rot="10800000">
            <a:off x="1782763" y="1567477"/>
            <a:ext cx="975391" cy="235194"/>
          </a:xfrm>
          <a:prstGeom prst="leftArrow">
            <a:avLst/>
          </a:prstGeom>
          <a:solidFill>
            <a:srgbClr val="FF33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534097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171231" y="680476"/>
            <a:ext cx="4528262" cy="5765800"/>
          </a:xfrm>
          <a:prstGeom prst="rect">
            <a:avLst/>
          </a:prstGeom>
        </p:spPr>
      </p:pic>
      <p:sp>
        <p:nvSpPr>
          <p:cNvPr id="56322" name="Title 1"/>
          <p:cNvSpPr>
            <a:spLocks noGrp="1"/>
          </p:cNvSpPr>
          <p:nvPr>
            <p:ph type="title"/>
          </p:nvPr>
        </p:nvSpPr>
        <p:spPr>
          <a:xfrm>
            <a:off x="32392" y="0"/>
            <a:ext cx="6869723" cy="965733"/>
          </a:xfrm>
        </p:spPr>
        <p:txBody>
          <a:bodyPr>
            <a:normAutofit fontScale="90000"/>
          </a:bodyPr>
          <a:lstStyle/>
          <a:p>
            <a:r>
              <a:rPr lang="en-US" altLang="en-US" b="0">
                <a:solidFill>
                  <a:srgbClr val="0000CC"/>
                </a:solidFill>
              </a:rPr>
              <a:t>Answer Document – EOG </a:t>
            </a:r>
          </a:p>
        </p:txBody>
      </p:sp>
      <p:sp>
        <p:nvSpPr>
          <p:cNvPr id="2" name="Slide Number Placeholder 1"/>
          <p:cNvSpPr>
            <a:spLocks noGrp="1"/>
          </p:cNvSpPr>
          <p:nvPr>
            <p:ph type="sldNum" sz="quarter" idx="4"/>
          </p:nvPr>
        </p:nvSpPr>
        <p:spPr/>
        <p:txBody>
          <a:bodyPr/>
          <a:lstStyle/>
          <a:p>
            <a:fld id="{B63E4CEF-BB1E-48C7-AE93-F39F6AA99AD7}" type="slidenum">
              <a:rPr lang="en-US" smtClean="0"/>
              <a:pPr/>
              <a:t>27</a:t>
            </a:fld>
            <a:endParaRPr lang="en-US"/>
          </a:p>
        </p:txBody>
      </p:sp>
      <p:sp>
        <p:nvSpPr>
          <p:cNvPr id="8" name="TextBox 7"/>
          <p:cNvSpPr txBox="1"/>
          <p:nvPr/>
        </p:nvSpPr>
        <p:spPr>
          <a:xfrm>
            <a:off x="2826289" y="926108"/>
            <a:ext cx="917292" cy="369332"/>
          </a:xfrm>
          <a:prstGeom prst="rect">
            <a:avLst/>
          </a:prstGeom>
          <a:solidFill>
            <a:schemeClr val="bg1"/>
          </a:solidFill>
          <a:ln>
            <a:solidFill>
              <a:srgbClr val="FF0000"/>
            </a:solidFill>
          </a:ln>
        </p:spPr>
        <p:txBody>
          <a:bodyPr wrap="square" rtlCol="0">
            <a:spAutoFit/>
          </a:bodyPr>
          <a:lstStyle/>
          <a:p>
            <a:r>
              <a:rPr lang="en-US"/>
              <a:t>GNETS</a:t>
            </a:r>
          </a:p>
        </p:txBody>
      </p:sp>
      <p:sp>
        <p:nvSpPr>
          <p:cNvPr id="13" name="TextBox 12"/>
          <p:cNvSpPr txBox="1"/>
          <p:nvPr/>
        </p:nvSpPr>
        <p:spPr>
          <a:xfrm>
            <a:off x="123568" y="978530"/>
            <a:ext cx="1754205" cy="923330"/>
          </a:xfrm>
          <a:prstGeom prst="rect">
            <a:avLst/>
          </a:prstGeom>
          <a:solidFill>
            <a:schemeClr val="bg1"/>
          </a:solidFill>
          <a:ln>
            <a:solidFill>
              <a:srgbClr val="FF0000"/>
            </a:solidFill>
          </a:ln>
        </p:spPr>
        <p:txBody>
          <a:bodyPr wrap="square" rtlCol="0">
            <a:spAutoFit/>
          </a:bodyPr>
          <a:lstStyle/>
          <a:p>
            <a:r>
              <a:rPr lang="en-US"/>
              <a:t>Required if accommodation type is selected</a:t>
            </a:r>
          </a:p>
        </p:txBody>
      </p:sp>
      <p:cxnSp>
        <p:nvCxnSpPr>
          <p:cNvPr id="14" name="Straight Arrow Connector 13"/>
          <p:cNvCxnSpPr>
            <a:cxnSpLocks/>
          </p:cNvCxnSpPr>
          <p:nvPr/>
        </p:nvCxnSpPr>
        <p:spPr>
          <a:xfrm>
            <a:off x="1877773" y="1404229"/>
            <a:ext cx="1263360" cy="4926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6305" y="2106759"/>
            <a:ext cx="1791468" cy="646331"/>
          </a:xfrm>
          <a:prstGeom prst="rect">
            <a:avLst/>
          </a:prstGeom>
          <a:solidFill>
            <a:schemeClr val="bg1"/>
          </a:solidFill>
          <a:ln>
            <a:solidFill>
              <a:srgbClr val="FF0000"/>
            </a:solidFill>
          </a:ln>
        </p:spPr>
        <p:txBody>
          <a:bodyPr wrap="square" rtlCol="0">
            <a:spAutoFit/>
          </a:bodyPr>
          <a:lstStyle/>
          <a:p>
            <a:r>
              <a:rPr lang="en-US"/>
              <a:t>More than one can be selected</a:t>
            </a:r>
          </a:p>
        </p:txBody>
      </p:sp>
      <p:cxnSp>
        <p:nvCxnSpPr>
          <p:cNvPr id="16" name="Straight Arrow Connector 15"/>
          <p:cNvCxnSpPr>
            <a:cxnSpLocks/>
            <a:stCxn id="15" idx="3"/>
          </p:cNvCxnSpPr>
          <p:nvPr/>
        </p:nvCxnSpPr>
        <p:spPr>
          <a:xfrm flipV="1">
            <a:off x="1877773" y="2295399"/>
            <a:ext cx="2406360" cy="1345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6305" y="2924769"/>
            <a:ext cx="2132445" cy="1477328"/>
          </a:xfrm>
          <a:prstGeom prst="rect">
            <a:avLst/>
          </a:prstGeom>
          <a:solidFill>
            <a:schemeClr val="bg1"/>
          </a:solidFill>
          <a:ln>
            <a:solidFill>
              <a:srgbClr val="FF0000"/>
            </a:solidFill>
          </a:ln>
        </p:spPr>
        <p:txBody>
          <a:bodyPr wrap="square" rtlCol="0">
            <a:spAutoFit/>
          </a:bodyPr>
          <a:lstStyle/>
          <a:p>
            <a:r>
              <a:rPr lang="en-US"/>
              <a:t>Must be completed for each content for which student received an accommodation</a:t>
            </a:r>
          </a:p>
        </p:txBody>
      </p:sp>
      <p:sp>
        <p:nvSpPr>
          <p:cNvPr id="23" name="TextBox 22"/>
          <p:cNvSpPr txBox="1"/>
          <p:nvPr/>
        </p:nvSpPr>
        <p:spPr>
          <a:xfrm>
            <a:off x="7233625" y="4565361"/>
            <a:ext cx="1625334" cy="923330"/>
          </a:xfrm>
          <a:prstGeom prst="rect">
            <a:avLst/>
          </a:prstGeom>
          <a:solidFill>
            <a:schemeClr val="bg1"/>
          </a:solidFill>
          <a:ln>
            <a:solidFill>
              <a:srgbClr val="FF0000"/>
            </a:solidFill>
          </a:ln>
        </p:spPr>
        <p:txBody>
          <a:bodyPr wrap="square" rtlCol="0">
            <a:spAutoFit/>
          </a:bodyPr>
          <a:lstStyle/>
          <a:p>
            <a:r>
              <a:rPr lang="en-US"/>
              <a:t>Complete with guidance from GaDOE</a:t>
            </a:r>
          </a:p>
        </p:txBody>
      </p:sp>
      <p:sp>
        <p:nvSpPr>
          <p:cNvPr id="24" name="TextBox 23"/>
          <p:cNvSpPr txBox="1"/>
          <p:nvPr/>
        </p:nvSpPr>
        <p:spPr>
          <a:xfrm>
            <a:off x="7233625" y="1941815"/>
            <a:ext cx="1587917" cy="923330"/>
          </a:xfrm>
          <a:prstGeom prst="rect">
            <a:avLst/>
          </a:prstGeom>
          <a:solidFill>
            <a:schemeClr val="bg1"/>
          </a:solidFill>
          <a:ln>
            <a:solidFill>
              <a:srgbClr val="FF0000"/>
            </a:solidFill>
          </a:ln>
        </p:spPr>
        <p:txBody>
          <a:bodyPr wrap="square" rtlCol="0">
            <a:spAutoFit/>
          </a:bodyPr>
          <a:lstStyle/>
          <a:p>
            <a:r>
              <a:rPr lang="en-US" dirty="0"/>
              <a:t>Present, Test Not Attempted by content</a:t>
            </a:r>
          </a:p>
        </p:txBody>
      </p:sp>
      <p:cxnSp>
        <p:nvCxnSpPr>
          <p:cNvPr id="25" name="Straight Arrow Connector 24"/>
          <p:cNvCxnSpPr>
            <a:cxnSpLocks/>
            <a:stCxn id="24" idx="1"/>
          </p:cNvCxnSpPr>
          <p:nvPr/>
        </p:nvCxnSpPr>
        <p:spPr>
          <a:xfrm flipH="1" flipV="1">
            <a:off x="5706533" y="1646209"/>
            <a:ext cx="1527092" cy="7572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233625" y="3006957"/>
            <a:ext cx="1588373" cy="1477328"/>
          </a:xfrm>
          <a:prstGeom prst="rect">
            <a:avLst/>
          </a:prstGeom>
          <a:solidFill>
            <a:schemeClr val="bg1"/>
          </a:solidFill>
          <a:ln>
            <a:solidFill>
              <a:srgbClr val="FF0000"/>
            </a:solidFill>
          </a:ln>
        </p:spPr>
        <p:txBody>
          <a:bodyPr wrap="square" rtlCol="0">
            <a:spAutoFit/>
          </a:bodyPr>
          <a:lstStyle/>
          <a:p>
            <a:r>
              <a:rPr lang="en-US"/>
              <a:t>Complete for </a:t>
            </a:r>
            <a:r>
              <a:rPr lang="en-US" b="1"/>
              <a:t>Grades 6–8 </a:t>
            </a:r>
            <a:r>
              <a:rPr lang="en-US"/>
              <a:t>if student took EOC in lieu of EOG</a:t>
            </a:r>
          </a:p>
        </p:txBody>
      </p:sp>
      <p:cxnSp>
        <p:nvCxnSpPr>
          <p:cNvPr id="27" name="Straight Arrow Connector 26"/>
          <p:cNvCxnSpPr>
            <a:cxnSpLocks/>
            <a:stCxn id="26" idx="1"/>
          </p:cNvCxnSpPr>
          <p:nvPr/>
        </p:nvCxnSpPr>
        <p:spPr>
          <a:xfrm flipH="1" flipV="1">
            <a:off x="6412967" y="2994210"/>
            <a:ext cx="820658" cy="7514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321" name="TextBox 56320"/>
          <p:cNvSpPr txBox="1"/>
          <p:nvPr/>
        </p:nvSpPr>
        <p:spPr>
          <a:xfrm>
            <a:off x="7233625" y="767743"/>
            <a:ext cx="1833237" cy="923330"/>
          </a:xfrm>
          <a:prstGeom prst="rect">
            <a:avLst/>
          </a:prstGeom>
          <a:solidFill>
            <a:schemeClr val="bg1"/>
          </a:solidFill>
          <a:ln>
            <a:solidFill>
              <a:srgbClr val="FF0000"/>
            </a:solidFill>
          </a:ln>
        </p:spPr>
        <p:txBody>
          <a:bodyPr wrap="square" rtlCol="0">
            <a:spAutoFit/>
          </a:bodyPr>
          <a:lstStyle/>
          <a:p>
            <a:r>
              <a:rPr lang="en-US"/>
              <a:t>Districts have the option of coding for local analysis</a:t>
            </a:r>
          </a:p>
        </p:txBody>
      </p:sp>
      <p:cxnSp>
        <p:nvCxnSpPr>
          <p:cNvPr id="29" name="Straight Arrow Connector 28"/>
          <p:cNvCxnSpPr>
            <a:cxnSpLocks/>
            <a:stCxn id="56321" idx="1"/>
          </p:cNvCxnSpPr>
          <p:nvPr/>
        </p:nvCxnSpPr>
        <p:spPr>
          <a:xfrm flipH="1">
            <a:off x="6023907" y="1229408"/>
            <a:ext cx="1209718" cy="292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cxnSpLocks/>
          </p:cNvCxnSpPr>
          <p:nvPr/>
        </p:nvCxnSpPr>
        <p:spPr>
          <a:xfrm flipH="1">
            <a:off x="2602645" y="1283790"/>
            <a:ext cx="233008" cy="3272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cxnSpLocks/>
            <a:stCxn id="23" idx="1"/>
          </p:cNvCxnSpPr>
          <p:nvPr/>
        </p:nvCxnSpPr>
        <p:spPr>
          <a:xfrm flipH="1" flipV="1">
            <a:off x="5706533" y="3741969"/>
            <a:ext cx="1527092" cy="12850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cxnSpLocks/>
            <a:stCxn id="21" idx="3"/>
          </p:cNvCxnSpPr>
          <p:nvPr/>
        </p:nvCxnSpPr>
        <p:spPr>
          <a:xfrm flipV="1">
            <a:off x="2218750" y="3403846"/>
            <a:ext cx="685317" cy="2595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342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8787" y="917211"/>
            <a:ext cx="4404592" cy="5669280"/>
          </a:xfrm>
          <a:prstGeom prst="rect">
            <a:avLst/>
          </a:prstGeom>
        </p:spPr>
      </p:pic>
      <p:sp>
        <p:nvSpPr>
          <p:cNvPr id="56322" name="Title 1"/>
          <p:cNvSpPr>
            <a:spLocks noGrp="1"/>
          </p:cNvSpPr>
          <p:nvPr>
            <p:ph type="title"/>
          </p:nvPr>
        </p:nvSpPr>
        <p:spPr>
          <a:xfrm>
            <a:off x="23766" y="43130"/>
            <a:ext cx="6869723" cy="845389"/>
          </a:xfrm>
        </p:spPr>
        <p:txBody>
          <a:bodyPr>
            <a:normAutofit/>
          </a:bodyPr>
          <a:lstStyle/>
          <a:p>
            <a:r>
              <a:rPr lang="en-US" altLang="en-US" sz="4000" b="0">
                <a:solidFill>
                  <a:srgbClr val="0000CC"/>
                </a:solidFill>
              </a:rPr>
              <a:t>Answer Document – EOC</a:t>
            </a:r>
          </a:p>
        </p:txBody>
      </p:sp>
      <p:sp>
        <p:nvSpPr>
          <p:cNvPr id="2" name="Slide Number Placeholder 1"/>
          <p:cNvSpPr>
            <a:spLocks noGrp="1"/>
          </p:cNvSpPr>
          <p:nvPr>
            <p:ph type="sldNum" sz="quarter" idx="4"/>
          </p:nvPr>
        </p:nvSpPr>
        <p:spPr/>
        <p:txBody>
          <a:bodyPr/>
          <a:lstStyle/>
          <a:p>
            <a:fld id="{B63E4CEF-BB1E-48C7-AE93-F39F6AA99AD7}" type="slidenum">
              <a:rPr lang="en-US" smtClean="0"/>
              <a:pPr/>
              <a:t>28</a:t>
            </a:fld>
            <a:endParaRPr lang="en-US"/>
          </a:p>
        </p:txBody>
      </p:sp>
      <p:sp>
        <p:nvSpPr>
          <p:cNvPr id="22" name="Left Arrow 21"/>
          <p:cNvSpPr/>
          <p:nvPr/>
        </p:nvSpPr>
        <p:spPr>
          <a:xfrm flipH="1">
            <a:off x="2143123" y="1571625"/>
            <a:ext cx="977747" cy="369747"/>
          </a:xfrm>
          <a:prstGeom prst="leftArrow">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TextBox 28"/>
          <p:cNvSpPr txBox="1">
            <a:spLocks noChangeArrowheads="1"/>
          </p:cNvSpPr>
          <p:nvPr/>
        </p:nvSpPr>
        <p:spPr bwMode="auto">
          <a:xfrm>
            <a:off x="150767" y="2800192"/>
            <a:ext cx="2505122" cy="3785652"/>
          </a:xfrm>
          <a:prstGeom prst="rect">
            <a:avLst/>
          </a:prstGeom>
          <a:solidFill>
            <a:schemeClr val="bg1"/>
          </a:solidFill>
          <a:ln>
            <a:solidFill>
              <a:srgbClr val="FF0000"/>
            </a:solid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Affix:</a:t>
            </a:r>
          </a:p>
          <a:p>
            <a:pPr marL="285750" indent="-285750" eaLnBrk="1" hangingPunct="1">
              <a:buFont typeface="Arial" panose="020B0604020202020204" pitchFamily="34" charset="0"/>
              <a:buChar char="•"/>
            </a:pPr>
            <a:r>
              <a:rPr lang="en-US" altLang="en-US" sz="1600" dirty="0"/>
              <a:t>Student Label or</a:t>
            </a:r>
          </a:p>
          <a:p>
            <a:pPr marL="285750" indent="-285750" eaLnBrk="1" hangingPunct="1">
              <a:buFont typeface="Arial" panose="020B0604020202020204" pitchFamily="34" charset="0"/>
              <a:buChar char="•"/>
            </a:pPr>
            <a:r>
              <a:rPr lang="en-US" altLang="en-US" sz="1600" dirty="0"/>
              <a:t>District/School Label</a:t>
            </a:r>
          </a:p>
          <a:p>
            <a:pPr eaLnBrk="1" hangingPunct="1"/>
            <a:r>
              <a:rPr lang="en-US" altLang="en-US" sz="1600" dirty="0"/>
              <a:t>Do not submit documents to be </a:t>
            </a:r>
            <a:r>
              <a:rPr lang="en-US" altLang="en-US" sz="1600" b="1" dirty="0"/>
              <a:t>scored</a:t>
            </a:r>
            <a:r>
              <a:rPr lang="en-US" altLang="en-US" sz="1600" dirty="0"/>
              <a:t> without a Pre-ID or District/ School label.</a:t>
            </a:r>
          </a:p>
          <a:p>
            <a:pPr eaLnBrk="1" hangingPunct="1"/>
            <a:endParaRPr lang="en-US" altLang="en-US" sz="1600" dirty="0"/>
          </a:p>
          <a:p>
            <a:pPr eaLnBrk="1" hangingPunct="1"/>
            <a:r>
              <a:rPr lang="en-US" altLang="en-US" sz="1600" b="1" dirty="0"/>
              <a:t>Critical: </a:t>
            </a:r>
            <a:r>
              <a:rPr lang="en-US" altLang="en-US" sz="1600" dirty="0">
                <a:solidFill>
                  <a:srgbClr val="FF0000"/>
                </a:solidFill>
              </a:rPr>
              <a:t>If you do not have a Pre-ID label for a student, place a District/School label on the document and bubble all demographic information.</a:t>
            </a:r>
          </a:p>
        </p:txBody>
      </p:sp>
      <p:sp>
        <p:nvSpPr>
          <p:cNvPr id="15" name="Left Arrow 14"/>
          <p:cNvSpPr/>
          <p:nvPr/>
        </p:nvSpPr>
        <p:spPr>
          <a:xfrm flipH="1">
            <a:off x="2655888" y="4374211"/>
            <a:ext cx="461104" cy="385763"/>
          </a:xfrm>
          <a:prstGeom prst="leftArrow">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6332" name="TextBox 30"/>
          <p:cNvSpPr txBox="1">
            <a:spLocks noChangeArrowheads="1"/>
          </p:cNvSpPr>
          <p:nvPr/>
        </p:nvSpPr>
        <p:spPr bwMode="auto">
          <a:xfrm>
            <a:off x="209112" y="1448662"/>
            <a:ext cx="2082825" cy="584775"/>
          </a:xfrm>
          <a:prstGeom prst="rect">
            <a:avLst/>
          </a:prstGeom>
          <a:solidFill>
            <a:schemeClr val="bg1"/>
          </a:solidFill>
          <a:ln>
            <a:solidFill>
              <a:srgbClr val="FF0000"/>
            </a:solid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Print Name, School, </a:t>
            </a:r>
          </a:p>
          <a:p>
            <a:pPr eaLnBrk="1" hangingPunct="1"/>
            <a:r>
              <a:rPr lang="en-US" altLang="en-US" sz="1600" dirty="0"/>
              <a:t>and System</a:t>
            </a:r>
          </a:p>
        </p:txBody>
      </p:sp>
    </p:spTree>
    <p:extLst>
      <p:ext uri="{BB962C8B-B14F-4D97-AF65-F5344CB8AC3E}">
        <p14:creationId xmlns:p14="http://schemas.microsoft.com/office/powerpoint/2010/main" val="3291010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730" y="927952"/>
            <a:ext cx="4395697" cy="5669280"/>
          </a:xfrm>
          <a:prstGeom prst="rect">
            <a:avLst/>
          </a:prstGeom>
        </p:spPr>
      </p:pic>
      <p:sp>
        <p:nvSpPr>
          <p:cNvPr id="56322" name="Title 1"/>
          <p:cNvSpPr>
            <a:spLocks noGrp="1"/>
          </p:cNvSpPr>
          <p:nvPr>
            <p:ph type="title"/>
          </p:nvPr>
        </p:nvSpPr>
        <p:spPr>
          <a:xfrm>
            <a:off x="23766" y="43130"/>
            <a:ext cx="6869723" cy="845389"/>
          </a:xfrm>
        </p:spPr>
        <p:txBody>
          <a:bodyPr>
            <a:normAutofit/>
          </a:bodyPr>
          <a:lstStyle/>
          <a:p>
            <a:r>
              <a:rPr lang="en-US" altLang="en-US" sz="4000" b="0">
                <a:solidFill>
                  <a:srgbClr val="0000CC"/>
                </a:solidFill>
              </a:rPr>
              <a:t>Answer Document – EOC</a:t>
            </a:r>
          </a:p>
        </p:txBody>
      </p:sp>
      <p:sp>
        <p:nvSpPr>
          <p:cNvPr id="2" name="Slide Number Placeholder 1"/>
          <p:cNvSpPr>
            <a:spLocks noGrp="1"/>
          </p:cNvSpPr>
          <p:nvPr>
            <p:ph type="sldNum" sz="quarter" idx="4"/>
          </p:nvPr>
        </p:nvSpPr>
        <p:spPr/>
        <p:txBody>
          <a:bodyPr/>
          <a:lstStyle/>
          <a:p>
            <a:fld id="{B63E4CEF-BB1E-48C7-AE93-F39F6AA99AD7}" type="slidenum">
              <a:rPr lang="en-US" smtClean="0"/>
              <a:pPr/>
              <a:t>29</a:t>
            </a:fld>
            <a:endParaRPr lang="en-US"/>
          </a:p>
        </p:txBody>
      </p:sp>
      <p:sp>
        <p:nvSpPr>
          <p:cNvPr id="5" name="TextBox 4"/>
          <p:cNvSpPr txBox="1"/>
          <p:nvPr/>
        </p:nvSpPr>
        <p:spPr>
          <a:xfrm>
            <a:off x="4715454" y="4697580"/>
            <a:ext cx="2081116" cy="646331"/>
          </a:xfrm>
          <a:prstGeom prst="rect">
            <a:avLst/>
          </a:prstGeom>
          <a:solidFill>
            <a:schemeClr val="bg1"/>
          </a:solidFill>
          <a:ln>
            <a:solidFill>
              <a:srgbClr val="FF0000"/>
            </a:solidFill>
          </a:ln>
        </p:spPr>
        <p:txBody>
          <a:bodyPr wrap="square" rtlCol="0">
            <a:spAutoFit/>
          </a:bodyPr>
          <a:lstStyle/>
          <a:p>
            <a:r>
              <a:rPr lang="en-US"/>
              <a:t>Additional detail on subsequent slides</a:t>
            </a:r>
          </a:p>
        </p:txBody>
      </p:sp>
      <p:sp>
        <p:nvSpPr>
          <p:cNvPr id="8" name="TextBox 7"/>
          <p:cNvSpPr txBox="1"/>
          <p:nvPr/>
        </p:nvSpPr>
        <p:spPr>
          <a:xfrm>
            <a:off x="345067" y="2158593"/>
            <a:ext cx="928993" cy="646331"/>
          </a:xfrm>
          <a:prstGeom prst="rect">
            <a:avLst/>
          </a:prstGeom>
          <a:solidFill>
            <a:schemeClr val="bg1"/>
          </a:solidFill>
          <a:ln>
            <a:solidFill>
              <a:srgbClr val="FF0000"/>
            </a:solidFill>
          </a:ln>
        </p:spPr>
        <p:txBody>
          <a:bodyPr wrap="square" rtlCol="0">
            <a:spAutoFit/>
          </a:bodyPr>
          <a:lstStyle/>
          <a:p>
            <a:r>
              <a:rPr lang="en-US"/>
              <a:t>GNETS</a:t>
            </a:r>
          </a:p>
          <a:p>
            <a:r>
              <a:rPr lang="en-US"/>
              <a:t>GAVS</a:t>
            </a:r>
          </a:p>
        </p:txBody>
      </p:sp>
      <p:cxnSp>
        <p:nvCxnSpPr>
          <p:cNvPr id="10" name="Straight Arrow Connector 9"/>
          <p:cNvCxnSpPr/>
          <p:nvPr/>
        </p:nvCxnSpPr>
        <p:spPr>
          <a:xfrm flipH="1">
            <a:off x="4471988" y="1525114"/>
            <a:ext cx="1508405" cy="4510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977919" y="2281109"/>
            <a:ext cx="1781163" cy="923330"/>
          </a:xfrm>
          <a:prstGeom prst="rect">
            <a:avLst/>
          </a:prstGeom>
          <a:solidFill>
            <a:schemeClr val="bg1"/>
          </a:solidFill>
          <a:ln>
            <a:noFill/>
          </a:ln>
        </p:spPr>
        <p:txBody>
          <a:bodyPr wrap="square" rtlCol="0">
            <a:spAutoFit/>
          </a:bodyPr>
          <a:lstStyle/>
          <a:p>
            <a:r>
              <a:rPr lang="en-US" dirty="0"/>
              <a:t>Complete with guidance from GaDOE</a:t>
            </a:r>
          </a:p>
        </p:txBody>
      </p:sp>
      <p:sp>
        <p:nvSpPr>
          <p:cNvPr id="18" name="TextBox 17"/>
          <p:cNvSpPr txBox="1"/>
          <p:nvPr/>
        </p:nvSpPr>
        <p:spPr>
          <a:xfrm>
            <a:off x="5956700" y="1494334"/>
            <a:ext cx="1679740" cy="646331"/>
          </a:xfrm>
          <a:prstGeom prst="rect">
            <a:avLst/>
          </a:prstGeom>
          <a:solidFill>
            <a:schemeClr val="bg1"/>
          </a:solidFill>
          <a:ln>
            <a:solidFill>
              <a:srgbClr val="FF0000"/>
            </a:solidFill>
          </a:ln>
        </p:spPr>
        <p:txBody>
          <a:bodyPr wrap="square" rtlCol="0">
            <a:spAutoFit/>
          </a:bodyPr>
          <a:lstStyle/>
          <a:p>
            <a:r>
              <a:rPr lang="en-US" dirty="0"/>
              <a:t>Present, Test Not Attempted</a:t>
            </a:r>
          </a:p>
        </p:txBody>
      </p:sp>
      <p:sp>
        <p:nvSpPr>
          <p:cNvPr id="23" name="TextBox 22"/>
          <p:cNvSpPr txBox="1"/>
          <p:nvPr/>
        </p:nvSpPr>
        <p:spPr>
          <a:xfrm>
            <a:off x="58583" y="769866"/>
            <a:ext cx="1902605" cy="923330"/>
          </a:xfrm>
          <a:prstGeom prst="rect">
            <a:avLst/>
          </a:prstGeom>
          <a:solidFill>
            <a:schemeClr val="bg1"/>
          </a:solidFill>
          <a:ln>
            <a:solidFill>
              <a:srgbClr val="FF0000"/>
            </a:solidFill>
          </a:ln>
        </p:spPr>
        <p:txBody>
          <a:bodyPr wrap="square" rtlCol="0">
            <a:spAutoFit/>
          </a:bodyPr>
          <a:lstStyle/>
          <a:p>
            <a:r>
              <a:rPr lang="en-US" dirty="0"/>
              <a:t>Required if accommodation type is selected</a:t>
            </a:r>
          </a:p>
        </p:txBody>
      </p:sp>
      <p:cxnSp>
        <p:nvCxnSpPr>
          <p:cNvPr id="25" name="Straight Arrow Connector 24"/>
          <p:cNvCxnSpPr>
            <a:stCxn id="23" idx="3"/>
          </p:cNvCxnSpPr>
          <p:nvPr/>
        </p:nvCxnSpPr>
        <p:spPr>
          <a:xfrm>
            <a:off x="1961188" y="1231531"/>
            <a:ext cx="421443" cy="7446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924425" y="768732"/>
            <a:ext cx="1787814" cy="646331"/>
          </a:xfrm>
          <a:prstGeom prst="rect">
            <a:avLst/>
          </a:prstGeom>
          <a:solidFill>
            <a:schemeClr val="bg1"/>
          </a:solidFill>
          <a:ln>
            <a:solidFill>
              <a:srgbClr val="FF0000"/>
            </a:solidFill>
          </a:ln>
        </p:spPr>
        <p:txBody>
          <a:bodyPr wrap="square" rtlCol="0">
            <a:spAutoFit/>
          </a:bodyPr>
          <a:lstStyle/>
          <a:p>
            <a:r>
              <a:rPr lang="en-US"/>
              <a:t>More than one can be selected</a:t>
            </a:r>
          </a:p>
        </p:txBody>
      </p:sp>
      <p:cxnSp>
        <p:nvCxnSpPr>
          <p:cNvPr id="28" name="Straight Arrow Connector 27"/>
          <p:cNvCxnSpPr/>
          <p:nvPr/>
        </p:nvCxnSpPr>
        <p:spPr>
          <a:xfrm flipH="1">
            <a:off x="4019551" y="1117354"/>
            <a:ext cx="904874" cy="10824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958311" y="2255101"/>
            <a:ext cx="1678129" cy="10175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flipH="1">
            <a:off x="4772025" y="3268209"/>
            <a:ext cx="1184675" cy="1638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3"/>
          </p:cNvCxnSpPr>
          <p:nvPr/>
        </p:nvCxnSpPr>
        <p:spPr>
          <a:xfrm flipV="1">
            <a:off x="1274060" y="1976171"/>
            <a:ext cx="543174" cy="5055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29"/>
          <p:cNvSpPr txBox="1">
            <a:spLocks noChangeArrowheads="1"/>
          </p:cNvSpPr>
          <p:nvPr/>
        </p:nvSpPr>
        <p:spPr bwMode="auto">
          <a:xfrm>
            <a:off x="58583" y="3612760"/>
            <a:ext cx="1336057" cy="1077218"/>
          </a:xfrm>
          <a:prstGeom prst="rect">
            <a:avLst/>
          </a:prstGeom>
          <a:solidFill>
            <a:schemeClr val="bg1"/>
          </a:solidFill>
          <a:ln>
            <a:solidFill>
              <a:srgbClr val="FF0000"/>
            </a:solid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a:t>Bubble Purpose for Taking the EOC</a:t>
            </a:r>
            <a:endParaRPr lang="en-US" altLang="en-US" sz="1600" b="1"/>
          </a:p>
        </p:txBody>
      </p:sp>
      <p:cxnSp>
        <p:nvCxnSpPr>
          <p:cNvPr id="34" name="Straight Arrow Connector 33"/>
          <p:cNvCxnSpPr/>
          <p:nvPr/>
        </p:nvCxnSpPr>
        <p:spPr>
          <a:xfrm>
            <a:off x="1394640" y="4151369"/>
            <a:ext cx="433092" cy="3539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78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580" y="1920240"/>
            <a:ext cx="7599680" cy="3393440"/>
          </a:xfrm>
        </p:spPr>
        <p:txBody>
          <a:bodyPr>
            <a:noAutofit/>
          </a:bodyPr>
          <a:lstStyle/>
          <a:p>
            <a:pPr algn="ctr"/>
            <a:r>
              <a:rPr lang="en-US" sz="5400" b="0" dirty="0">
                <a:solidFill>
                  <a:srgbClr val="0000CC"/>
                </a:solidFill>
              </a:rPr>
              <a:t>Georgia Milestones</a:t>
            </a:r>
            <a:br>
              <a:rPr lang="en-US" sz="5400" b="0" dirty="0"/>
            </a:br>
            <a:r>
              <a:rPr lang="en-US" sz="5400" b="0" dirty="0">
                <a:solidFill>
                  <a:srgbClr val="0000CC"/>
                </a:solidFill>
              </a:rPr>
              <a:t>Program Overview</a:t>
            </a:r>
            <a:br>
              <a:rPr lang="en-US" sz="4000" b="0" dirty="0"/>
            </a:br>
            <a:endParaRPr lang="en-US" sz="4000" b="0" dirty="0">
              <a:latin typeface="Arial Rounded MT Bold"/>
            </a:endParaRPr>
          </a:p>
        </p:txBody>
      </p:sp>
      <p:sp>
        <p:nvSpPr>
          <p:cNvPr id="4" name="Date Placeholder 3"/>
          <p:cNvSpPr>
            <a:spLocks noGrp="1"/>
          </p:cNvSpPr>
          <p:nvPr>
            <p:ph type="dt" sz="half" idx="4294967295"/>
          </p:nvPr>
        </p:nvSpPr>
        <p:spPr>
          <a:xfrm>
            <a:off x="1614488" y="5624514"/>
            <a:ext cx="1543050" cy="273844"/>
          </a:xfrm>
          <a:prstGeom prst="rect">
            <a:avLst/>
          </a:prstGeom>
        </p:spPr>
        <p:txBody>
          <a:bodyPr/>
          <a:lstStyle/>
          <a:p>
            <a:fld id="{4DAE6870-AD18-448A-9B2A-0EFE6DC7B06B}" type="datetime1">
              <a:rPr lang="en-US" smtClean="0">
                <a:solidFill>
                  <a:prstClr val="white"/>
                </a:solidFill>
              </a:rPr>
              <a:pPr/>
              <a:t>2/28/2017</a:t>
            </a:fld>
            <a:endParaRPr lang="en-US">
              <a:solidFill>
                <a:prstClr val="white"/>
              </a:solidFill>
            </a:endParaRPr>
          </a:p>
        </p:txBody>
      </p:sp>
      <p:sp>
        <p:nvSpPr>
          <p:cNvPr id="5" name="Slide Number Placeholder 4"/>
          <p:cNvSpPr>
            <a:spLocks noGrp="1"/>
          </p:cNvSpPr>
          <p:nvPr>
            <p:ph type="sldNum" sz="quarter" idx="4294967295"/>
          </p:nvPr>
        </p:nvSpPr>
        <p:spPr>
          <a:xfrm>
            <a:off x="5986463" y="5624514"/>
            <a:ext cx="1543050" cy="273844"/>
          </a:xfrm>
          <a:prstGeom prst="rect">
            <a:avLst/>
          </a:prstGeom>
        </p:spPr>
        <p:txBody>
          <a:bodyPr/>
          <a:lstStyle/>
          <a:p>
            <a:fld id="{B63E4CEF-BB1E-48C7-AE93-F39F6AA99AD7}" type="slidenum">
              <a:rPr lang="en-US" smtClean="0">
                <a:solidFill>
                  <a:prstClr val="white"/>
                </a:solidFill>
              </a:rPr>
              <a:pPr/>
              <a:t>3</a:t>
            </a:fld>
            <a:endParaRPr lang="en-US">
              <a:solidFill>
                <a:prstClr val="white"/>
              </a:solidFill>
            </a:endParaRPr>
          </a:p>
        </p:txBody>
      </p:sp>
    </p:spTree>
    <p:extLst>
      <p:ext uri="{BB962C8B-B14F-4D97-AF65-F5344CB8AC3E}">
        <p14:creationId xmlns:p14="http://schemas.microsoft.com/office/powerpoint/2010/main" val="949573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3E4CEF-BB1E-48C7-AE93-F39F6AA99AD7}" type="slidenum">
              <a:rPr lang="en-US" smtClean="0"/>
              <a:pPr/>
              <a:t>30</a:t>
            </a:fld>
            <a:endParaRPr lang="en-US"/>
          </a:p>
        </p:txBody>
      </p:sp>
      <p:sp>
        <p:nvSpPr>
          <p:cNvPr id="4" name="Content Placeholder 2"/>
          <p:cNvSpPr txBox="1">
            <a:spLocks/>
          </p:cNvSpPr>
          <p:nvPr/>
        </p:nvSpPr>
        <p:spPr>
          <a:xfrm>
            <a:off x="3025236" y="1626850"/>
            <a:ext cx="2438212" cy="2992776"/>
          </a:xfrm>
          <a:prstGeom prst="rect">
            <a:avLst/>
          </a:prstGeom>
          <a:ln>
            <a:solidFill>
              <a:schemeClr val="tx1"/>
            </a:solidFill>
          </a:ln>
        </p:spPr>
        <p:txBody>
          <a:bodyPr vert="horz" lIns="91440" tIns="45720" rIns="91440" bIns="45720" rtlCol="0" anchor="t" anchorCtr="0">
            <a:normAutofit/>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600"/>
              </a:spcBef>
            </a:pPr>
            <a:r>
              <a:rPr lang="en-US" sz="1800" b="1" dirty="0">
                <a:solidFill>
                  <a:schemeClr val="tx1"/>
                </a:solidFill>
              </a:rPr>
              <a:t>District School Label</a:t>
            </a:r>
          </a:p>
          <a:p>
            <a:pPr>
              <a:spcBef>
                <a:spcPts val="600"/>
              </a:spcBef>
            </a:pPr>
            <a:r>
              <a:rPr lang="en-US" sz="1800" dirty="0">
                <a:solidFill>
                  <a:schemeClr val="tx1"/>
                </a:solidFill>
              </a:rPr>
              <a:t>For who were not in students the Pre-ID file.</a:t>
            </a:r>
          </a:p>
          <a:p>
            <a:pPr>
              <a:spcBef>
                <a:spcPts val="600"/>
              </a:spcBef>
            </a:pPr>
            <a:r>
              <a:rPr lang="en-US" sz="1800" dirty="0">
                <a:solidFill>
                  <a:schemeClr val="tx1"/>
                </a:solidFill>
              </a:rPr>
              <a:t>Indicates that the answer document is scorable and links to the specific system and school.</a:t>
            </a:r>
          </a:p>
          <a:p>
            <a:pPr>
              <a:spcBef>
                <a:spcPts val="600"/>
              </a:spcBef>
            </a:pPr>
            <a:r>
              <a:rPr lang="en-US" sz="1800" dirty="0">
                <a:solidFill>
                  <a:schemeClr val="tx1"/>
                </a:solidFill>
              </a:rPr>
              <a:t>Labels are </a:t>
            </a:r>
            <a:r>
              <a:rPr lang="en-US" sz="1800" dirty="0">
                <a:ln>
                  <a:solidFill>
                    <a:schemeClr val="tx1"/>
                  </a:solidFill>
                </a:ln>
                <a:solidFill>
                  <a:schemeClr val="tx1"/>
                </a:solidFill>
              </a:rPr>
              <a:t>WHITE</a:t>
            </a:r>
            <a:r>
              <a:rPr lang="en-US" sz="1800" dirty="0">
                <a:solidFill>
                  <a:schemeClr val="tx1"/>
                </a:solidFill>
              </a:rPr>
              <a:t>.</a:t>
            </a:r>
          </a:p>
        </p:txBody>
      </p:sp>
      <p:sp>
        <p:nvSpPr>
          <p:cNvPr id="5" name="Content Placeholder 6"/>
          <p:cNvSpPr txBox="1">
            <a:spLocks/>
          </p:cNvSpPr>
          <p:nvPr/>
        </p:nvSpPr>
        <p:spPr>
          <a:xfrm>
            <a:off x="5966138" y="1596768"/>
            <a:ext cx="2549212" cy="3022858"/>
          </a:xfrm>
          <a:prstGeom prst="rect">
            <a:avLst/>
          </a:prstGeom>
          <a:ln>
            <a:solidFill>
              <a:schemeClr val="tx1"/>
            </a:solidFill>
          </a:ln>
        </p:spPr>
        <p:txBody>
          <a:bodyPr vert="horz" lIns="91440" tIns="45720" rIns="91440" bIns="45720" rtlCol="0" anchor="t" anchorCtr="0">
            <a:normAutofit fontScale="85000" lnSpcReduction="10000"/>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600"/>
              </a:spcBef>
            </a:pPr>
            <a:r>
              <a:rPr lang="en-US" sz="1900" b="1" dirty="0">
                <a:solidFill>
                  <a:schemeClr val="tx1"/>
                </a:solidFill>
              </a:rPr>
              <a:t>Do Not Score Label</a:t>
            </a:r>
          </a:p>
          <a:p>
            <a:pPr algn="l">
              <a:spcBef>
                <a:spcPts val="600"/>
              </a:spcBef>
            </a:pPr>
            <a:r>
              <a:rPr lang="en-US" sz="1900" dirty="0">
                <a:solidFill>
                  <a:schemeClr val="tx1"/>
                </a:solidFill>
              </a:rPr>
              <a:t>Use for answer documents with Pre-ID or District/School labels affixed but should </a:t>
            </a:r>
            <a:r>
              <a:rPr lang="en-US" sz="1900" u="sng" dirty="0">
                <a:solidFill>
                  <a:schemeClr val="tx1"/>
                </a:solidFill>
              </a:rPr>
              <a:t>not</a:t>
            </a:r>
            <a:r>
              <a:rPr lang="en-US" sz="1900" dirty="0">
                <a:solidFill>
                  <a:schemeClr val="tx1"/>
                </a:solidFill>
              </a:rPr>
              <a:t> be scored.</a:t>
            </a:r>
          </a:p>
          <a:p>
            <a:pPr algn="l">
              <a:spcBef>
                <a:spcPts val="600"/>
              </a:spcBef>
            </a:pPr>
            <a:r>
              <a:rPr lang="en-US" sz="1900" dirty="0">
                <a:solidFill>
                  <a:schemeClr val="tx1"/>
                </a:solidFill>
              </a:rPr>
              <a:t>Should also include voided answer sheets that contain student responses but might not have a label applied</a:t>
            </a:r>
          </a:p>
          <a:p>
            <a:pPr algn="l">
              <a:spcBef>
                <a:spcPts val="600"/>
              </a:spcBef>
            </a:pPr>
            <a:r>
              <a:rPr lang="en-US" sz="1900" dirty="0">
                <a:solidFill>
                  <a:schemeClr val="tx1"/>
                </a:solidFill>
              </a:rPr>
              <a:t>Labels are </a:t>
            </a:r>
            <a:r>
              <a:rPr lang="en-US" sz="2000" dirty="0">
                <a:solidFill>
                  <a:schemeClr val="tx1"/>
                </a:solidFill>
              </a:rPr>
              <a:t>fluorescent </a:t>
            </a:r>
            <a:r>
              <a:rPr lang="en-US" sz="2000" b="1" dirty="0">
                <a:ln w="3175">
                  <a:solidFill>
                    <a:schemeClr val="tx1"/>
                  </a:solidFill>
                  <a:prstDash val="solid"/>
                </a:ln>
                <a:solidFill>
                  <a:schemeClr val="tx1"/>
                </a:solidFill>
                <a:effectLst>
                  <a:outerShdw blurRad="50800" dist="50800" dir="5400000" algn="ctr" rotWithShape="0">
                    <a:srgbClr val="FF0000"/>
                  </a:outerShdw>
                </a:effectLst>
              </a:rPr>
              <a:t>RED</a:t>
            </a:r>
            <a:r>
              <a:rPr lang="en-US" sz="2000" dirty="0">
                <a:solidFill>
                  <a:schemeClr val="tx1"/>
                </a:solidFill>
              </a:rPr>
              <a:t>.</a:t>
            </a:r>
          </a:p>
        </p:txBody>
      </p:sp>
      <p:sp>
        <p:nvSpPr>
          <p:cNvPr id="6" name="Content Placeholder 2"/>
          <p:cNvSpPr txBox="1">
            <a:spLocks/>
          </p:cNvSpPr>
          <p:nvPr/>
        </p:nvSpPr>
        <p:spPr>
          <a:xfrm>
            <a:off x="203146" y="1626850"/>
            <a:ext cx="2438212" cy="2992776"/>
          </a:xfrm>
          <a:prstGeom prst="rect">
            <a:avLst/>
          </a:prstGeom>
          <a:ln>
            <a:solidFill>
              <a:schemeClr val="tx1"/>
            </a:solidFill>
          </a:ln>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US" sz="4500" b="1" dirty="0"/>
              <a:t>Pre-ID Label</a:t>
            </a:r>
          </a:p>
          <a:p>
            <a:r>
              <a:rPr lang="en-US" sz="3500" dirty="0"/>
              <a:t>Links the answer document to the student in eDIRECT. </a:t>
            </a:r>
          </a:p>
          <a:p>
            <a:r>
              <a:rPr lang="en-US" sz="3500" b="1" dirty="0">
                <a:solidFill>
                  <a:srgbClr val="FF0000"/>
                </a:solidFill>
              </a:rPr>
              <a:t>Two labels </a:t>
            </a:r>
            <a:r>
              <a:rPr lang="en-US" sz="3500" dirty="0"/>
              <a:t>provided for each EOG student enrolled for paper or online test.</a:t>
            </a:r>
          </a:p>
          <a:p>
            <a:r>
              <a:rPr lang="en-US" sz="3500" b="1" dirty="0">
                <a:solidFill>
                  <a:srgbClr val="FF0000"/>
                </a:solidFill>
              </a:rPr>
              <a:t>One label </a:t>
            </a:r>
            <a:r>
              <a:rPr lang="en-US" sz="3500" dirty="0"/>
              <a:t>provided for each EOC student enrolled for paper test.</a:t>
            </a:r>
          </a:p>
          <a:p>
            <a:r>
              <a:rPr lang="en-US" sz="3500" dirty="0">
                <a:solidFill>
                  <a:srgbClr val="00B0F0"/>
                </a:solidFill>
              </a:rPr>
              <a:t>EOG:</a:t>
            </a:r>
            <a:r>
              <a:rPr lang="en-US" sz="3500" dirty="0"/>
              <a:t> White with a horizontal stripe of </a:t>
            </a:r>
            <a:r>
              <a:rPr lang="en-US" sz="3500" b="1" dirty="0">
                <a:solidFill>
                  <a:srgbClr val="00B0F0"/>
                </a:solidFill>
              </a:rPr>
              <a:t>BLUE</a:t>
            </a:r>
            <a:r>
              <a:rPr lang="en-US" sz="3500" dirty="0">
                <a:solidFill>
                  <a:srgbClr val="0000CC"/>
                </a:solidFill>
              </a:rPr>
              <a:t> </a:t>
            </a:r>
            <a:r>
              <a:rPr lang="en-US" sz="3500" dirty="0"/>
              <a:t>at the top.</a:t>
            </a:r>
            <a:r>
              <a:rPr lang="en-US" sz="3500" dirty="0">
                <a:ln>
                  <a:solidFill>
                    <a:schemeClr val="tx1"/>
                  </a:solidFill>
                </a:ln>
                <a:solidFill>
                  <a:srgbClr val="FFFF00"/>
                </a:solidFill>
              </a:rPr>
              <a:t> EOC:</a:t>
            </a:r>
            <a:r>
              <a:rPr lang="en-US" sz="3500" dirty="0"/>
              <a:t> White with a horizontal stripe of </a:t>
            </a:r>
            <a:r>
              <a:rPr lang="en-US" sz="3500" b="1" dirty="0">
                <a:ln w="3175">
                  <a:solidFill>
                    <a:schemeClr val="tx1"/>
                  </a:solidFill>
                  <a:prstDash val="solid"/>
                </a:ln>
                <a:solidFill>
                  <a:srgbClr val="FFFF00"/>
                </a:solidFill>
              </a:rPr>
              <a:t>YELLOW</a:t>
            </a:r>
            <a:r>
              <a:rPr lang="en-US" sz="3500" dirty="0"/>
              <a:t> at the top</a:t>
            </a:r>
            <a:endParaRPr lang="en-US" sz="3000" dirty="0"/>
          </a:p>
        </p:txBody>
      </p:sp>
      <p:sp>
        <p:nvSpPr>
          <p:cNvPr id="12" name="Title 1"/>
          <p:cNvSpPr txBox="1">
            <a:spLocks/>
          </p:cNvSpPr>
          <p:nvPr/>
        </p:nvSpPr>
        <p:spPr>
          <a:xfrm>
            <a:off x="398219" y="488246"/>
            <a:ext cx="3208794" cy="970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sz="4000">
                <a:solidFill>
                  <a:srgbClr val="0000CC"/>
                </a:solidFill>
              </a:rPr>
              <a:t>Labels</a:t>
            </a:r>
            <a:endParaRPr lang="en-US" sz="4000" dirty="0"/>
          </a:p>
        </p:txBody>
      </p:sp>
      <p:pic>
        <p:nvPicPr>
          <p:cNvPr id="13" name="Picture 12"/>
          <p:cNvPicPr>
            <a:picLocks noChangeAspect="1"/>
          </p:cNvPicPr>
          <p:nvPr/>
        </p:nvPicPr>
        <p:blipFill>
          <a:blip r:embed="rId2"/>
          <a:stretch>
            <a:fillRect/>
          </a:stretch>
        </p:blipFill>
        <p:spPr>
          <a:xfrm>
            <a:off x="5792248" y="4756897"/>
            <a:ext cx="2819048" cy="1457143"/>
          </a:xfrm>
          <a:prstGeom prst="rect">
            <a:avLst/>
          </a:prstGeom>
        </p:spPr>
      </p:pic>
      <p:pic>
        <p:nvPicPr>
          <p:cNvPr id="14" name="Picture 13"/>
          <p:cNvPicPr>
            <a:picLocks noChangeAspect="1"/>
          </p:cNvPicPr>
          <p:nvPr/>
        </p:nvPicPr>
        <p:blipFill>
          <a:blip r:embed="rId3"/>
          <a:stretch>
            <a:fillRect/>
          </a:stretch>
        </p:blipFill>
        <p:spPr>
          <a:xfrm>
            <a:off x="182375" y="4766421"/>
            <a:ext cx="2809524" cy="1438095"/>
          </a:xfrm>
          <a:prstGeom prst="rect">
            <a:avLst/>
          </a:prstGeom>
        </p:spPr>
      </p:pic>
      <p:pic>
        <p:nvPicPr>
          <p:cNvPr id="15" name="Picture 14"/>
          <p:cNvPicPr>
            <a:picLocks noChangeAspect="1"/>
          </p:cNvPicPr>
          <p:nvPr/>
        </p:nvPicPr>
        <p:blipFill>
          <a:blip r:embed="rId4"/>
          <a:stretch>
            <a:fillRect/>
          </a:stretch>
        </p:blipFill>
        <p:spPr>
          <a:xfrm>
            <a:off x="3025236" y="4771183"/>
            <a:ext cx="2780952" cy="1428571"/>
          </a:xfrm>
          <a:prstGeom prst="rect">
            <a:avLst/>
          </a:prstGeom>
        </p:spPr>
      </p:pic>
    </p:spTree>
    <p:extLst>
      <p:ext uri="{BB962C8B-B14F-4D97-AF65-F5344CB8AC3E}">
        <p14:creationId xmlns:p14="http://schemas.microsoft.com/office/powerpoint/2010/main" val="719775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167240" y="1209295"/>
            <a:ext cx="4428704" cy="4851871"/>
          </a:xfrm>
        </p:spPr>
        <p:txBody>
          <a:bodyPr vert="horz" lIns="91440" tIns="45720" rIns="91440" bIns="45720" rtlCol="0" anchor="t">
            <a:normAutofit fontScale="92500"/>
          </a:bodyPr>
          <a:lstStyle/>
          <a:p>
            <a:pPr eaLnBrk="1" hangingPunct="1">
              <a:buFontTx/>
              <a:buNone/>
            </a:pPr>
            <a:endParaRPr lang="en-US" altLang="en-US" sz="2800" u="sng" dirty="0"/>
          </a:p>
          <a:p>
            <a:pPr marL="0" indent="0" eaLnBrk="1" hangingPunct="1">
              <a:buFontTx/>
              <a:buNone/>
            </a:pPr>
            <a:r>
              <a:rPr lang="en-US" altLang="en-US" sz="2400" u="sng" dirty="0"/>
              <a:t>Complete Following Sections Only if Applicable</a:t>
            </a:r>
          </a:p>
          <a:p>
            <a:pPr eaLnBrk="1" hangingPunct="1"/>
            <a:r>
              <a:rPr lang="en-US" altLang="en-US" sz="2400" dirty="0"/>
              <a:t>SRC must be coded for students with IEP, EL/TPC, or 504 IAP, with or without accommodations </a:t>
            </a:r>
          </a:p>
          <a:p>
            <a:pPr eaLnBrk="1" hangingPunct="1"/>
            <a:r>
              <a:rPr lang="en-US" altLang="en-US" sz="2400" dirty="0"/>
              <a:t>Types of accommodations (more than one can be selected):</a:t>
            </a:r>
          </a:p>
          <a:p>
            <a:pPr lvl="1" eaLnBrk="1" hangingPunct="1"/>
            <a:r>
              <a:rPr lang="en-US" altLang="en-US" sz="1600" dirty="0"/>
              <a:t>S – Setting</a:t>
            </a:r>
          </a:p>
          <a:p>
            <a:pPr lvl="1" eaLnBrk="1" hangingPunct="1"/>
            <a:r>
              <a:rPr lang="en-US" altLang="en-US" sz="1600" dirty="0"/>
              <a:t>P – Presentation</a:t>
            </a:r>
          </a:p>
          <a:p>
            <a:pPr lvl="1" eaLnBrk="1" hangingPunct="1"/>
            <a:r>
              <a:rPr lang="en-US" altLang="en-US" sz="1600" dirty="0"/>
              <a:t>R – Response</a:t>
            </a:r>
          </a:p>
          <a:p>
            <a:pPr lvl="1" eaLnBrk="1" hangingPunct="1"/>
            <a:r>
              <a:rPr lang="en-US" altLang="en-US" sz="1600" dirty="0"/>
              <a:t>SC – Scheduling</a:t>
            </a:r>
          </a:p>
          <a:p>
            <a:pPr eaLnBrk="1" hangingPunct="1"/>
            <a:r>
              <a:rPr lang="en-US" altLang="en-US" sz="2400" dirty="0"/>
              <a:t>Identify basis of accommodations:</a:t>
            </a:r>
          </a:p>
          <a:p>
            <a:pPr lvl="1" eaLnBrk="1" hangingPunct="1"/>
            <a:r>
              <a:rPr lang="en-US" altLang="en-US" sz="2000" dirty="0"/>
              <a:t> IEP, EL/TPC, or 504 IAP</a:t>
            </a:r>
          </a:p>
        </p:txBody>
      </p:sp>
      <p:sp>
        <p:nvSpPr>
          <p:cNvPr id="2" name="Slide Number Placeholder 1"/>
          <p:cNvSpPr>
            <a:spLocks noGrp="1"/>
          </p:cNvSpPr>
          <p:nvPr>
            <p:ph type="sldNum" sz="quarter" idx="4"/>
          </p:nvPr>
        </p:nvSpPr>
        <p:spPr/>
        <p:txBody>
          <a:bodyPr/>
          <a:lstStyle/>
          <a:p>
            <a:fld id="{B63E4CEF-BB1E-48C7-AE93-F39F6AA99AD7}" type="slidenum">
              <a:rPr lang="en-US" smtClean="0"/>
              <a:pPr/>
              <a:t>31</a:t>
            </a:fld>
            <a:endParaRPr lang="en-US"/>
          </a:p>
        </p:txBody>
      </p:sp>
      <p:sp>
        <p:nvSpPr>
          <p:cNvPr id="90115" name="Title 1"/>
          <p:cNvSpPr>
            <a:spLocks/>
          </p:cNvSpPr>
          <p:nvPr/>
        </p:nvSpPr>
        <p:spPr bwMode="auto">
          <a:xfrm>
            <a:off x="105878" y="102670"/>
            <a:ext cx="69961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defRPr/>
            </a:pPr>
            <a:r>
              <a:rPr lang="en-US" altLang="en-US" sz="4000">
                <a:solidFill>
                  <a:srgbClr val="0000CC"/>
                </a:solidFill>
                <a:latin typeface="Arial Rounded MT Bold" pitchFamily="34" charset="0"/>
              </a:rPr>
              <a:t>Answer Documents</a:t>
            </a:r>
          </a:p>
          <a:p>
            <a:pPr eaLnBrk="0" hangingPunct="0">
              <a:defRPr/>
            </a:pPr>
            <a:r>
              <a:rPr lang="en-US" altLang="en-US" sz="2400">
                <a:solidFill>
                  <a:srgbClr val="0000CC"/>
                </a:solidFill>
                <a:latin typeface="Arial Rounded MT Bold" pitchFamily="34" charset="0"/>
              </a:rPr>
              <a:t>FOR TEACHER USE ONLY</a:t>
            </a:r>
          </a:p>
          <a:p>
            <a:pPr eaLnBrk="0" hangingPunct="0">
              <a:defRPr/>
            </a:pPr>
            <a:r>
              <a:rPr lang="en-US" altLang="en-US" sz="2400">
                <a:solidFill>
                  <a:srgbClr val="0000CC"/>
                </a:solidFill>
                <a:latin typeface="Arial Rounded MT Bold" pitchFamily="34" charset="0"/>
              </a:rPr>
              <a:t>SRC and Accommodations</a:t>
            </a:r>
          </a:p>
        </p:txBody>
      </p:sp>
      <p:sp>
        <p:nvSpPr>
          <p:cNvPr id="6" name="TextBox 5"/>
          <p:cNvSpPr txBox="1"/>
          <p:nvPr/>
        </p:nvSpPr>
        <p:spPr>
          <a:xfrm>
            <a:off x="4874579" y="527604"/>
            <a:ext cx="1323822" cy="369332"/>
          </a:xfrm>
          <a:prstGeom prst="rect">
            <a:avLst/>
          </a:prstGeom>
          <a:noFill/>
        </p:spPr>
        <p:txBody>
          <a:bodyPr wrap="square" rtlCol="0">
            <a:spAutoFit/>
          </a:bodyPr>
          <a:lstStyle/>
          <a:p>
            <a:pPr algn="ctr"/>
            <a:r>
              <a:rPr lang="en-US" b="1" dirty="0">
                <a:solidFill>
                  <a:srgbClr val="0000CC"/>
                </a:solidFill>
              </a:rPr>
              <a:t>EOG</a:t>
            </a:r>
          </a:p>
        </p:txBody>
      </p:sp>
      <p:sp>
        <p:nvSpPr>
          <p:cNvPr id="9" name="TextBox 8"/>
          <p:cNvSpPr txBox="1"/>
          <p:nvPr/>
        </p:nvSpPr>
        <p:spPr>
          <a:xfrm>
            <a:off x="7325764" y="1944801"/>
            <a:ext cx="1323822" cy="369332"/>
          </a:xfrm>
          <a:prstGeom prst="rect">
            <a:avLst/>
          </a:prstGeom>
          <a:noFill/>
        </p:spPr>
        <p:txBody>
          <a:bodyPr wrap="square" rtlCol="0">
            <a:spAutoFit/>
          </a:bodyPr>
          <a:lstStyle/>
          <a:p>
            <a:pPr algn="ctr"/>
            <a:r>
              <a:rPr lang="en-US" b="1" dirty="0">
                <a:solidFill>
                  <a:srgbClr val="FF0000"/>
                </a:solidFill>
              </a:rPr>
              <a:t>EOC</a:t>
            </a:r>
          </a:p>
        </p:txBody>
      </p:sp>
      <p:pic>
        <p:nvPicPr>
          <p:cNvPr id="7" name="Picture 6"/>
          <p:cNvPicPr>
            <a:picLocks noChangeAspect="1"/>
          </p:cNvPicPr>
          <p:nvPr/>
        </p:nvPicPr>
        <p:blipFill>
          <a:blip r:embed="rId3"/>
          <a:stretch>
            <a:fillRect/>
          </a:stretch>
        </p:blipFill>
        <p:spPr>
          <a:xfrm>
            <a:off x="4421977" y="808077"/>
            <a:ext cx="2465661" cy="5320228"/>
          </a:xfrm>
          <a:prstGeom prst="rect">
            <a:avLst/>
          </a:prstGeom>
        </p:spPr>
      </p:pic>
      <p:pic>
        <p:nvPicPr>
          <p:cNvPr id="3" name="Picture 2"/>
          <p:cNvPicPr>
            <a:picLocks noChangeAspect="1"/>
          </p:cNvPicPr>
          <p:nvPr/>
        </p:nvPicPr>
        <p:blipFill>
          <a:blip r:embed="rId4"/>
          <a:stretch>
            <a:fillRect/>
          </a:stretch>
        </p:blipFill>
        <p:spPr>
          <a:xfrm>
            <a:off x="6887638" y="2358391"/>
            <a:ext cx="2232078" cy="2834640"/>
          </a:xfrm>
          <a:prstGeom prst="rect">
            <a:avLst/>
          </a:prstGeom>
        </p:spPr>
      </p:pic>
    </p:spTree>
    <p:extLst>
      <p:ext uri="{BB962C8B-B14F-4D97-AF65-F5344CB8AC3E}">
        <p14:creationId xmlns:p14="http://schemas.microsoft.com/office/powerpoint/2010/main" val="89176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297271" y="1455395"/>
            <a:ext cx="1967129" cy="4712169"/>
          </a:xfrm>
          <a:prstGeom prst="rect">
            <a:avLst/>
          </a:prstGeom>
        </p:spPr>
      </p:pic>
      <p:sp>
        <p:nvSpPr>
          <p:cNvPr id="2" name="Title 1"/>
          <p:cNvSpPr>
            <a:spLocks noGrp="1"/>
          </p:cNvSpPr>
          <p:nvPr>
            <p:ph type="title"/>
          </p:nvPr>
        </p:nvSpPr>
        <p:spPr>
          <a:xfrm>
            <a:off x="100549" y="107985"/>
            <a:ext cx="6316630" cy="1325563"/>
          </a:xfrm>
        </p:spPr>
        <p:txBody>
          <a:bodyPr>
            <a:normAutofit fontScale="90000"/>
          </a:bodyPr>
          <a:lstStyle/>
          <a:p>
            <a:pPr eaLnBrk="0" hangingPunct="0">
              <a:defRPr/>
            </a:pPr>
            <a:br>
              <a:rPr lang="en-US" altLang="en-US">
                <a:solidFill>
                  <a:srgbClr val="0000CC"/>
                </a:solidFill>
              </a:rPr>
            </a:br>
            <a:r>
              <a:rPr lang="en-US" altLang="en-US" b="0">
                <a:solidFill>
                  <a:srgbClr val="0000CC"/>
                </a:solidFill>
              </a:rPr>
              <a:t>Answer Documents</a:t>
            </a:r>
            <a:br>
              <a:rPr lang="en-US" altLang="en-US" sz="6600" b="0">
                <a:solidFill>
                  <a:srgbClr val="0000CC"/>
                </a:solidFill>
              </a:rPr>
            </a:br>
            <a:r>
              <a:rPr lang="en-US" altLang="en-US" sz="2700" b="0">
                <a:solidFill>
                  <a:srgbClr val="0000CC"/>
                </a:solidFill>
              </a:rPr>
              <a:t>FOR TEACHER USE ONLY</a:t>
            </a:r>
            <a:br>
              <a:rPr lang="en-US" altLang="en-US" sz="2700" b="0">
                <a:solidFill>
                  <a:srgbClr val="0000CC"/>
                </a:solidFill>
              </a:rPr>
            </a:br>
            <a:r>
              <a:rPr lang="en-US" altLang="en-US" sz="2700" b="0">
                <a:solidFill>
                  <a:srgbClr val="0000CC"/>
                </a:solidFill>
              </a:rPr>
              <a:t>Additional Coding – EOG</a:t>
            </a:r>
            <a:br>
              <a:rPr lang="en-US" altLang="en-US">
                <a:solidFill>
                  <a:srgbClr val="0000CC"/>
                </a:solidFill>
              </a:rPr>
            </a:br>
            <a:endParaRPr lang="en-US"/>
          </a:p>
        </p:txBody>
      </p:sp>
      <p:sp>
        <p:nvSpPr>
          <p:cNvPr id="3" name="Content Placeholder 2"/>
          <p:cNvSpPr>
            <a:spLocks noGrp="1"/>
          </p:cNvSpPr>
          <p:nvPr>
            <p:ph sz="half" idx="1"/>
          </p:nvPr>
        </p:nvSpPr>
        <p:spPr>
          <a:xfrm>
            <a:off x="100549" y="1744633"/>
            <a:ext cx="3883494" cy="4351338"/>
          </a:xfrm>
        </p:spPr>
        <p:txBody>
          <a:bodyPr>
            <a:normAutofit/>
          </a:bodyPr>
          <a:lstStyle/>
          <a:p>
            <a:r>
              <a:rPr lang="en-US" altLang="en-US" sz="2400"/>
              <a:t>The PTNA option should only be bubbled by the Examiner if a student is present and can not or will not take a test. </a:t>
            </a:r>
            <a:r>
              <a:rPr lang="en-US" altLang="en-US" sz="2400" b="1"/>
              <a:t>If a student answers one question on any section of the test, PTNA should </a:t>
            </a:r>
            <a:r>
              <a:rPr lang="en-US" altLang="en-US" sz="2400" b="1" u="sng">
                <a:solidFill>
                  <a:srgbClr val="FF0000"/>
                </a:solidFill>
              </a:rPr>
              <a:t>NOT</a:t>
            </a:r>
            <a:r>
              <a:rPr lang="en-US" altLang="en-US" sz="2400" b="1"/>
              <a:t> be bubbled.</a:t>
            </a:r>
            <a:r>
              <a:rPr lang="en-US" altLang="en-US" sz="2400"/>
              <a:t> </a:t>
            </a:r>
          </a:p>
          <a:p>
            <a:r>
              <a:rPr lang="en-US" altLang="en-US" sz="2400"/>
              <a:t>If applicable, code Braille or Large Print.</a:t>
            </a:r>
          </a:p>
          <a:p>
            <a:endParaRPr lang="en-US" altLang="en-US" sz="2400" b="1"/>
          </a:p>
          <a:p>
            <a:endParaRPr lang="en-US"/>
          </a:p>
        </p:txBody>
      </p:sp>
      <p:sp>
        <p:nvSpPr>
          <p:cNvPr id="6" name="Slide Number Placeholder 5"/>
          <p:cNvSpPr>
            <a:spLocks noGrp="1"/>
          </p:cNvSpPr>
          <p:nvPr>
            <p:ph type="sldNum" sz="quarter" idx="4"/>
          </p:nvPr>
        </p:nvSpPr>
        <p:spPr/>
        <p:txBody>
          <a:bodyPr/>
          <a:lstStyle/>
          <a:p>
            <a:fld id="{B63E4CEF-BB1E-48C7-AE93-F39F6AA99AD7}" type="slidenum">
              <a:rPr lang="en-US" smtClean="0"/>
              <a:pPr/>
              <a:t>32</a:t>
            </a:fld>
            <a:endParaRPr lang="en-US"/>
          </a:p>
        </p:txBody>
      </p:sp>
      <p:cxnSp>
        <p:nvCxnSpPr>
          <p:cNvPr id="16" name="Straight Arrow Connector 15"/>
          <p:cNvCxnSpPr>
            <a:cxnSpLocks/>
          </p:cNvCxnSpPr>
          <p:nvPr/>
        </p:nvCxnSpPr>
        <p:spPr>
          <a:xfrm flipV="1">
            <a:off x="3828433" y="2714247"/>
            <a:ext cx="1468838" cy="34327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V="1">
            <a:off x="3828433" y="3368610"/>
            <a:ext cx="1539434" cy="168106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297271" y="4043146"/>
            <a:ext cx="1591347" cy="21514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511529" y="2472749"/>
            <a:ext cx="1400176" cy="1169551"/>
          </a:xfrm>
          <a:prstGeom prst="rect">
            <a:avLst/>
          </a:prstGeom>
          <a:solidFill>
            <a:schemeClr val="bg1"/>
          </a:solidFill>
          <a:ln>
            <a:solidFill>
              <a:srgbClr val="FF0000"/>
            </a:solidFill>
          </a:ln>
        </p:spPr>
        <p:txBody>
          <a:bodyPr wrap="square" rtlCol="0">
            <a:spAutoFit/>
          </a:bodyPr>
          <a:lstStyle/>
          <a:p>
            <a:r>
              <a:rPr lang="en-US" sz="1400">
                <a:solidFill>
                  <a:srgbClr val="FF0000"/>
                </a:solidFill>
              </a:rPr>
              <a:t>Complete for </a:t>
            </a:r>
            <a:r>
              <a:rPr lang="en-US" sz="1400" b="1">
                <a:solidFill>
                  <a:srgbClr val="FF0000"/>
                </a:solidFill>
              </a:rPr>
              <a:t>Grades 6–8 </a:t>
            </a:r>
            <a:r>
              <a:rPr lang="en-US" sz="1400">
                <a:solidFill>
                  <a:srgbClr val="FF0000"/>
                </a:solidFill>
              </a:rPr>
              <a:t>if student will take EOC in lieu of EOG</a:t>
            </a:r>
          </a:p>
        </p:txBody>
      </p:sp>
      <p:sp>
        <p:nvSpPr>
          <p:cNvPr id="15" name="TextBox 14"/>
          <p:cNvSpPr txBox="1"/>
          <p:nvPr/>
        </p:nvSpPr>
        <p:spPr>
          <a:xfrm>
            <a:off x="4306146" y="689704"/>
            <a:ext cx="1645365" cy="738664"/>
          </a:xfrm>
          <a:prstGeom prst="rect">
            <a:avLst/>
          </a:prstGeom>
          <a:solidFill>
            <a:schemeClr val="bg1">
              <a:lumMod val="95000"/>
            </a:schemeClr>
          </a:solidFill>
          <a:ln>
            <a:solidFill>
              <a:srgbClr val="FF0000"/>
            </a:solidFill>
          </a:ln>
        </p:spPr>
        <p:txBody>
          <a:bodyPr wrap="square" rtlCol="0">
            <a:spAutoFit/>
          </a:bodyPr>
          <a:lstStyle/>
          <a:p>
            <a:r>
              <a:rPr lang="en-US" sz="1400" dirty="0">
                <a:solidFill>
                  <a:srgbClr val="FF0000"/>
                </a:solidFill>
              </a:rPr>
              <a:t>Students must have participated in ACCESS for ELLs</a:t>
            </a:r>
            <a:endParaRPr lang="en-US" sz="1400" i="1" dirty="0">
              <a:solidFill>
                <a:srgbClr val="FF0000"/>
              </a:solidFill>
            </a:endParaRPr>
          </a:p>
        </p:txBody>
      </p:sp>
      <p:sp>
        <p:nvSpPr>
          <p:cNvPr id="12" name="TextBox 11"/>
          <p:cNvSpPr txBox="1"/>
          <p:nvPr/>
        </p:nvSpPr>
        <p:spPr>
          <a:xfrm>
            <a:off x="6888618" y="5323846"/>
            <a:ext cx="2320741" cy="1384995"/>
          </a:xfrm>
          <a:prstGeom prst="rect">
            <a:avLst/>
          </a:prstGeom>
          <a:solidFill>
            <a:schemeClr val="bg1">
              <a:lumMod val="95000"/>
            </a:schemeClr>
          </a:solidFill>
          <a:ln>
            <a:solidFill>
              <a:srgbClr val="FF0000"/>
            </a:solidFill>
          </a:ln>
        </p:spPr>
        <p:txBody>
          <a:bodyPr wrap="square" rtlCol="0">
            <a:spAutoFit/>
          </a:bodyPr>
          <a:lstStyle/>
          <a:p>
            <a:r>
              <a:rPr lang="en-US" sz="1400">
                <a:solidFill>
                  <a:srgbClr val="FF0000"/>
                </a:solidFill>
              </a:rPr>
              <a:t>Bubble one Irregularity Status and enter 5 digit Irregularity Code as provided by GaDOE. </a:t>
            </a:r>
            <a:r>
              <a:rPr lang="en-US" sz="1400" b="1">
                <a:solidFill>
                  <a:srgbClr val="FF0000"/>
                </a:solidFill>
              </a:rPr>
              <a:t>Note:</a:t>
            </a:r>
            <a:r>
              <a:rPr lang="en-US" sz="1400">
                <a:solidFill>
                  <a:srgbClr val="FF0000"/>
                </a:solidFill>
              </a:rPr>
              <a:t> All content areas will be on the EOG </a:t>
            </a:r>
            <a:r>
              <a:rPr lang="en-US" sz="1400" i="1">
                <a:solidFill>
                  <a:srgbClr val="FF0000"/>
                </a:solidFill>
              </a:rPr>
              <a:t>Student Answer Document</a:t>
            </a:r>
          </a:p>
        </p:txBody>
      </p:sp>
      <p:cxnSp>
        <p:nvCxnSpPr>
          <p:cNvPr id="17" name="Straight Arrow Connector 16"/>
          <p:cNvCxnSpPr>
            <a:cxnSpLocks/>
          </p:cNvCxnSpPr>
          <p:nvPr/>
        </p:nvCxnSpPr>
        <p:spPr>
          <a:xfrm flipH="1">
            <a:off x="7192369" y="3355255"/>
            <a:ext cx="294281" cy="28458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a:off x="4826000" y="1450215"/>
            <a:ext cx="541359" cy="39059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634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9340" y="1433548"/>
            <a:ext cx="5023259" cy="5120640"/>
          </a:xfrm>
          <a:prstGeom prst="rect">
            <a:avLst/>
          </a:prstGeom>
        </p:spPr>
      </p:pic>
      <p:sp>
        <p:nvSpPr>
          <p:cNvPr id="2" name="Title 1"/>
          <p:cNvSpPr>
            <a:spLocks noGrp="1"/>
          </p:cNvSpPr>
          <p:nvPr>
            <p:ph type="title"/>
          </p:nvPr>
        </p:nvSpPr>
        <p:spPr>
          <a:xfrm>
            <a:off x="100549" y="107985"/>
            <a:ext cx="6316630" cy="1325563"/>
          </a:xfrm>
        </p:spPr>
        <p:txBody>
          <a:bodyPr>
            <a:normAutofit fontScale="90000"/>
          </a:bodyPr>
          <a:lstStyle/>
          <a:p>
            <a:pPr eaLnBrk="0" hangingPunct="0">
              <a:defRPr/>
            </a:pPr>
            <a:br>
              <a:rPr lang="en-US" altLang="en-US" dirty="0">
                <a:solidFill>
                  <a:srgbClr val="0000CC"/>
                </a:solidFill>
              </a:rPr>
            </a:br>
            <a:r>
              <a:rPr lang="en-US" altLang="en-US" b="0" dirty="0">
                <a:solidFill>
                  <a:srgbClr val="0000CC"/>
                </a:solidFill>
              </a:rPr>
              <a:t>Answer Documents</a:t>
            </a:r>
            <a:br>
              <a:rPr lang="en-US" altLang="en-US" sz="6600" b="0" dirty="0">
                <a:solidFill>
                  <a:srgbClr val="0000CC"/>
                </a:solidFill>
              </a:rPr>
            </a:br>
            <a:r>
              <a:rPr lang="en-US" altLang="en-US" sz="2700" b="0" dirty="0">
                <a:solidFill>
                  <a:srgbClr val="0000CC"/>
                </a:solidFill>
              </a:rPr>
              <a:t>FOR TEACHER USE ONLY</a:t>
            </a:r>
            <a:br>
              <a:rPr lang="en-US" altLang="en-US" sz="2700" b="0" dirty="0">
                <a:solidFill>
                  <a:srgbClr val="0000CC"/>
                </a:solidFill>
              </a:rPr>
            </a:br>
            <a:r>
              <a:rPr lang="en-US" altLang="en-US" sz="2700" b="0" dirty="0">
                <a:solidFill>
                  <a:srgbClr val="0000CC"/>
                </a:solidFill>
              </a:rPr>
              <a:t>Additional Coding – EOC</a:t>
            </a:r>
            <a:br>
              <a:rPr lang="en-US" altLang="en-US" dirty="0">
                <a:solidFill>
                  <a:srgbClr val="0000CC"/>
                </a:solidFill>
              </a:rPr>
            </a:br>
            <a:endParaRPr lang="en-US" dirty="0"/>
          </a:p>
        </p:txBody>
      </p:sp>
      <p:sp>
        <p:nvSpPr>
          <p:cNvPr id="3" name="Content Placeholder 2"/>
          <p:cNvSpPr>
            <a:spLocks noGrp="1"/>
          </p:cNvSpPr>
          <p:nvPr>
            <p:ph sz="half" idx="1"/>
          </p:nvPr>
        </p:nvSpPr>
        <p:spPr>
          <a:xfrm>
            <a:off x="5122599" y="1766007"/>
            <a:ext cx="3883494" cy="4351338"/>
          </a:xfrm>
        </p:spPr>
        <p:txBody>
          <a:bodyPr>
            <a:normAutofit/>
          </a:bodyPr>
          <a:lstStyle/>
          <a:p>
            <a:r>
              <a:rPr lang="en-US" altLang="en-US" sz="2400" dirty="0"/>
              <a:t>The PTNA option should only be bubbled by the Examiner if a student is present and can not or will not take a test. </a:t>
            </a:r>
            <a:r>
              <a:rPr lang="en-US" altLang="en-US" sz="2400" b="1" dirty="0"/>
              <a:t>If a student answers one question on any section of the test, PTNA should </a:t>
            </a:r>
            <a:r>
              <a:rPr lang="en-US" altLang="en-US" sz="2400" b="1" u="sng" dirty="0">
                <a:solidFill>
                  <a:srgbClr val="FF0000"/>
                </a:solidFill>
              </a:rPr>
              <a:t>NOT</a:t>
            </a:r>
            <a:r>
              <a:rPr lang="en-US" altLang="en-US" sz="2400" b="1" dirty="0"/>
              <a:t> be bubbled.</a:t>
            </a:r>
            <a:r>
              <a:rPr lang="en-US" altLang="en-US" sz="2400" dirty="0"/>
              <a:t> </a:t>
            </a:r>
          </a:p>
          <a:p>
            <a:r>
              <a:rPr lang="en-US" altLang="en-US" sz="2400" dirty="0"/>
              <a:t>If applicable, code Braille or Large Print</a:t>
            </a:r>
          </a:p>
          <a:p>
            <a:pPr marL="0" indent="0">
              <a:buNone/>
            </a:pPr>
            <a:endParaRPr lang="en-US" altLang="en-US" sz="2400" dirty="0"/>
          </a:p>
          <a:p>
            <a:endParaRPr lang="en-US" altLang="en-US" sz="2400" b="1" dirty="0"/>
          </a:p>
          <a:p>
            <a:endParaRPr lang="en-US" dirty="0"/>
          </a:p>
        </p:txBody>
      </p:sp>
      <p:sp>
        <p:nvSpPr>
          <p:cNvPr id="6" name="Slide Number Placeholder 5"/>
          <p:cNvSpPr>
            <a:spLocks noGrp="1"/>
          </p:cNvSpPr>
          <p:nvPr>
            <p:ph type="sldNum" sz="quarter" idx="4"/>
          </p:nvPr>
        </p:nvSpPr>
        <p:spPr/>
        <p:txBody>
          <a:bodyPr/>
          <a:lstStyle/>
          <a:p>
            <a:fld id="{B63E4CEF-BB1E-48C7-AE93-F39F6AA99AD7}" type="slidenum">
              <a:rPr lang="en-US" smtClean="0"/>
              <a:pPr/>
              <a:t>33</a:t>
            </a:fld>
            <a:endParaRPr lang="en-US"/>
          </a:p>
        </p:txBody>
      </p:sp>
      <p:sp>
        <p:nvSpPr>
          <p:cNvPr id="12" name="TextBox 11"/>
          <p:cNvSpPr txBox="1"/>
          <p:nvPr/>
        </p:nvSpPr>
        <p:spPr>
          <a:xfrm>
            <a:off x="2436492" y="4457744"/>
            <a:ext cx="1221709" cy="1107996"/>
          </a:xfrm>
          <a:prstGeom prst="rect">
            <a:avLst/>
          </a:prstGeom>
          <a:solidFill>
            <a:schemeClr val="bg1"/>
          </a:solidFill>
          <a:ln>
            <a:solidFill>
              <a:srgbClr val="FF0000"/>
            </a:solidFill>
          </a:ln>
        </p:spPr>
        <p:txBody>
          <a:bodyPr wrap="square" rtlCol="0">
            <a:spAutoFit/>
          </a:bodyPr>
          <a:lstStyle/>
          <a:p>
            <a:r>
              <a:rPr lang="en-US" sz="1100">
                <a:solidFill>
                  <a:srgbClr val="FF0000"/>
                </a:solidFill>
              </a:rPr>
              <a:t>Bubble one Irregularity Status and enter 5 digit Irregularity Code if directed by GaDOE</a:t>
            </a:r>
          </a:p>
        </p:txBody>
      </p:sp>
      <p:cxnSp>
        <p:nvCxnSpPr>
          <p:cNvPr id="16" name="Straight Arrow Connector 15"/>
          <p:cNvCxnSpPr>
            <a:cxnSpLocks/>
          </p:cNvCxnSpPr>
          <p:nvPr/>
        </p:nvCxnSpPr>
        <p:spPr>
          <a:xfrm flipH="1">
            <a:off x="3853274" y="2024743"/>
            <a:ext cx="1325118" cy="2612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H="1" flipV="1">
            <a:off x="4102100" y="2999937"/>
            <a:ext cx="1073281" cy="20118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685653" y="2530578"/>
            <a:ext cx="1221709" cy="938719"/>
          </a:xfrm>
          <a:prstGeom prst="rect">
            <a:avLst/>
          </a:prstGeom>
          <a:solidFill>
            <a:schemeClr val="bg1"/>
          </a:solidFill>
          <a:ln>
            <a:solidFill>
              <a:srgbClr val="FF0000"/>
            </a:solidFill>
          </a:ln>
        </p:spPr>
        <p:txBody>
          <a:bodyPr wrap="square" rtlCol="0">
            <a:spAutoFit/>
          </a:bodyPr>
          <a:lstStyle/>
          <a:p>
            <a:r>
              <a:rPr lang="en-US" sz="1100">
                <a:solidFill>
                  <a:srgbClr val="FF0000"/>
                </a:solidFill>
              </a:rPr>
              <a:t>State Required Codes and Accommodations addressed on a previous slide</a:t>
            </a:r>
          </a:p>
        </p:txBody>
      </p:sp>
    </p:spTree>
    <p:extLst>
      <p:ext uri="{BB962C8B-B14F-4D97-AF65-F5344CB8AC3E}">
        <p14:creationId xmlns:p14="http://schemas.microsoft.com/office/powerpoint/2010/main" val="2706838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88040" y="1815700"/>
            <a:ext cx="6921080" cy="3248633"/>
          </a:xfrm>
        </p:spPr>
        <p:txBody>
          <a:bodyPr>
            <a:normAutofit fontScale="90000"/>
          </a:bodyPr>
          <a:lstStyle/>
          <a:p>
            <a:pPr algn="ctr"/>
            <a:r>
              <a:rPr lang="en-US" b="0">
                <a:solidFill>
                  <a:srgbClr val="0000CC"/>
                </a:solidFill>
              </a:rPr>
              <a:t>Orient Students and Examiners Prior to Testing and Monitor Carefully During the Test Session</a:t>
            </a:r>
            <a:br>
              <a:rPr lang="en-US" b="0">
                <a:solidFill>
                  <a:srgbClr val="0000CC"/>
                </a:solidFill>
              </a:rPr>
            </a:br>
            <a:r>
              <a:rPr lang="en-US" b="0">
                <a:solidFill>
                  <a:srgbClr val="FF0000"/>
                </a:solidFill>
              </a:rPr>
              <a:t>Paper and Pencil</a:t>
            </a:r>
            <a:br>
              <a:rPr lang="en-US" b="0">
                <a:solidFill>
                  <a:srgbClr val="0000CC"/>
                </a:solidFill>
              </a:rPr>
            </a:br>
            <a:endParaRPr lang="en-US" b="0">
              <a:solidFill>
                <a:srgbClr val="FF0000"/>
              </a:solidFill>
            </a:endParaRPr>
          </a:p>
        </p:txBody>
      </p:sp>
      <p:sp>
        <p:nvSpPr>
          <p:cNvPr id="4" name="Slide Number Placeholder 3"/>
          <p:cNvSpPr>
            <a:spLocks noGrp="1"/>
          </p:cNvSpPr>
          <p:nvPr>
            <p:ph type="sldNum" sz="quarter" idx="4"/>
          </p:nvPr>
        </p:nvSpPr>
        <p:spPr/>
        <p:txBody>
          <a:bodyPr/>
          <a:lstStyle/>
          <a:p>
            <a:fld id="{B63E4CEF-BB1E-48C7-AE93-F39F6AA99AD7}" type="slidenum">
              <a:rPr lang="en-US" smtClean="0"/>
              <a:pPr/>
              <a:t>34</a:t>
            </a:fld>
            <a:endParaRPr lang="en-US"/>
          </a:p>
        </p:txBody>
      </p:sp>
      <p:sp>
        <p:nvSpPr>
          <p:cNvPr id="6" name="Down Ribbon 5"/>
          <p:cNvSpPr/>
          <p:nvPr/>
        </p:nvSpPr>
        <p:spPr>
          <a:xfrm>
            <a:off x="176222" y="6362993"/>
            <a:ext cx="1423978" cy="365125"/>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20620" y="6362993"/>
            <a:ext cx="935182" cy="400110"/>
          </a:xfrm>
          <a:prstGeom prst="rect">
            <a:avLst/>
          </a:prstGeom>
          <a:noFill/>
        </p:spPr>
        <p:txBody>
          <a:bodyPr wrap="square" rtlCol="0">
            <a:spAutoFit/>
          </a:bodyPr>
          <a:lstStyle/>
          <a:p>
            <a:pPr algn="ctr"/>
            <a:r>
              <a:rPr lang="en-US" sz="1000">
                <a:solidFill>
                  <a:srgbClr val="FF0000"/>
                </a:solidFill>
              </a:rPr>
              <a:t>Examiners &amp;</a:t>
            </a:r>
          </a:p>
          <a:p>
            <a:pPr algn="ctr"/>
            <a:r>
              <a:rPr lang="en-US" sz="1000">
                <a:solidFill>
                  <a:srgbClr val="FF0000"/>
                </a:solidFill>
              </a:rPr>
              <a:t>Students</a:t>
            </a:r>
          </a:p>
        </p:txBody>
      </p:sp>
    </p:spTree>
    <p:extLst>
      <p:ext uri="{BB962C8B-B14F-4D97-AF65-F5344CB8AC3E}">
        <p14:creationId xmlns:p14="http://schemas.microsoft.com/office/powerpoint/2010/main" val="1404715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4223E7AD-C90F-4339-B0B1-6120D25B5B32" descr="407F5996-DAEE-4B43-99C4-D48FF949952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422" y="1496093"/>
            <a:ext cx="3508848" cy="4542397"/>
          </a:xfrm>
          <a:prstGeom prst="rect">
            <a:avLst/>
          </a:prstGeom>
          <a:noFill/>
          <a:ln w="9525">
            <a:solidFill>
              <a:srgbClr val="000000">
                <a:alpha val="47000"/>
              </a:srgbClr>
            </a:solidFill>
            <a:miter lim="800000"/>
            <a:headEnd/>
            <a:tailEnd/>
          </a:ln>
          <a:extLst>
            <a:ext uri="{909E8E84-426E-40DD-AFC4-6F175D3DCCD1}">
              <a14:hiddenFill xmlns:a14="http://schemas.microsoft.com/office/drawing/2010/main">
                <a:solidFill>
                  <a:srgbClr val="FFFFFF"/>
                </a:solidFill>
              </a14:hiddenFill>
            </a:ext>
          </a:extLst>
        </p:spPr>
      </p:pic>
      <p:pic>
        <p:nvPicPr>
          <p:cNvPr id="2051" name="3DE2BB55-FE81-472E-9B95-0185E4AF74E6" descr="FE6B145A-4274-481E-A20F-80810852FF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9262" y="1496092"/>
            <a:ext cx="3501765" cy="4542397"/>
          </a:xfrm>
          <a:prstGeom prst="rect">
            <a:avLst/>
          </a:prstGeom>
          <a:noFill/>
          <a:ln w="9525">
            <a:solidFill>
              <a:srgbClr val="000000">
                <a:alpha val="46000"/>
              </a:srgbClr>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833" y="55111"/>
            <a:ext cx="6316630" cy="850663"/>
          </a:xfrm>
        </p:spPr>
        <p:txBody>
          <a:bodyPr>
            <a:normAutofit/>
          </a:bodyPr>
          <a:lstStyle/>
          <a:p>
            <a:r>
              <a:rPr lang="en-US" sz="4000" b="0">
                <a:solidFill>
                  <a:srgbClr val="0000CC"/>
                </a:solidFill>
              </a:rPr>
              <a:t>Answer Document</a:t>
            </a:r>
          </a:p>
        </p:txBody>
      </p:sp>
      <p:sp>
        <p:nvSpPr>
          <p:cNvPr id="5" name="Slide Number Placeholder 4"/>
          <p:cNvSpPr>
            <a:spLocks noGrp="1"/>
          </p:cNvSpPr>
          <p:nvPr>
            <p:ph type="sldNum" sz="quarter" idx="4"/>
          </p:nvPr>
        </p:nvSpPr>
        <p:spPr/>
        <p:txBody>
          <a:bodyPr/>
          <a:lstStyle/>
          <a:p>
            <a:fld id="{B63E4CEF-BB1E-48C7-AE93-F39F6AA99AD7}" type="slidenum">
              <a:rPr lang="en-US" smtClean="0"/>
              <a:pPr/>
              <a:t>35</a:t>
            </a:fld>
            <a:endParaRPr lang="en-US"/>
          </a:p>
        </p:txBody>
      </p:sp>
      <p:sp>
        <p:nvSpPr>
          <p:cNvPr id="12" name="TextBox 11"/>
          <p:cNvSpPr txBox="1"/>
          <p:nvPr/>
        </p:nvSpPr>
        <p:spPr>
          <a:xfrm>
            <a:off x="4330986" y="2462180"/>
            <a:ext cx="1069166" cy="646331"/>
          </a:xfrm>
          <a:prstGeom prst="rect">
            <a:avLst/>
          </a:prstGeom>
          <a:solidFill>
            <a:schemeClr val="accent1">
              <a:lumMod val="40000"/>
              <a:lumOff val="60000"/>
            </a:schemeClr>
          </a:solidFill>
          <a:ln>
            <a:solidFill>
              <a:srgbClr val="FF0000">
                <a:alpha val="42000"/>
              </a:srgbClr>
            </a:solidFill>
          </a:ln>
        </p:spPr>
        <p:txBody>
          <a:bodyPr wrap="square" rtlCol="0">
            <a:spAutoFit/>
          </a:bodyPr>
          <a:lstStyle/>
          <a:p>
            <a:pPr lvl="0">
              <a:spcAft>
                <a:spcPts val="1200"/>
              </a:spcAft>
            </a:pPr>
            <a:r>
              <a:rPr lang="en-US" dirty="0"/>
              <a:t>Stop signs</a:t>
            </a:r>
          </a:p>
        </p:txBody>
      </p:sp>
      <p:sp>
        <p:nvSpPr>
          <p:cNvPr id="4" name="TextBox 3"/>
          <p:cNvSpPr txBox="1"/>
          <p:nvPr/>
        </p:nvSpPr>
        <p:spPr>
          <a:xfrm>
            <a:off x="785177" y="2237929"/>
            <a:ext cx="1828799" cy="1200329"/>
          </a:xfrm>
          <a:prstGeom prst="rect">
            <a:avLst/>
          </a:prstGeom>
          <a:solidFill>
            <a:schemeClr val="accent1">
              <a:lumMod val="40000"/>
              <a:lumOff val="60000"/>
            </a:schemeClr>
          </a:solidFill>
          <a:ln>
            <a:solidFill>
              <a:srgbClr val="FF0000"/>
            </a:solidFill>
          </a:ln>
        </p:spPr>
        <p:txBody>
          <a:bodyPr wrap="square" rtlCol="0">
            <a:spAutoFit/>
          </a:bodyPr>
          <a:lstStyle/>
          <a:p>
            <a:pPr lvl="0"/>
            <a:r>
              <a:rPr lang="en-US" dirty="0"/>
              <a:t>Course name banner across the top of document</a:t>
            </a:r>
          </a:p>
        </p:txBody>
      </p:sp>
      <p:sp>
        <p:nvSpPr>
          <p:cNvPr id="6" name="TextBox 5"/>
          <p:cNvSpPr txBox="1"/>
          <p:nvPr/>
        </p:nvSpPr>
        <p:spPr>
          <a:xfrm>
            <a:off x="2255143" y="4076297"/>
            <a:ext cx="2016973" cy="923330"/>
          </a:xfrm>
          <a:prstGeom prst="rect">
            <a:avLst/>
          </a:prstGeom>
          <a:solidFill>
            <a:schemeClr val="accent1">
              <a:lumMod val="40000"/>
              <a:lumOff val="60000"/>
            </a:schemeClr>
          </a:solidFill>
          <a:ln>
            <a:solidFill>
              <a:srgbClr val="FF0000">
                <a:alpha val="39000"/>
              </a:srgbClr>
            </a:solidFill>
          </a:ln>
        </p:spPr>
        <p:txBody>
          <a:bodyPr wrap="square" rtlCol="0">
            <a:spAutoFit/>
          </a:bodyPr>
          <a:lstStyle/>
          <a:p>
            <a:pPr lvl="0">
              <a:spcAft>
                <a:spcPts val="1200"/>
              </a:spcAft>
            </a:pPr>
            <a:r>
              <a:rPr lang="en-US" dirty="0"/>
              <a:t>All item numbers to assist item answer clarity </a:t>
            </a:r>
          </a:p>
        </p:txBody>
      </p:sp>
      <p:sp>
        <p:nvSpPr>
          <p:cNvPr id="13" name="TextBox 12"/>
          <p:cNvSpPr txBox="1"/>
          <p:nvPr/>
        </p:nvSpPr>
        <p:spPr>
          <a:xfrm>
            <a:off x="4219181" y="5238277"/>
            <a:ext cx="1336252" cy="646331"/>
          </a:xfrm>
          <a:prstGeom prst="rect">
            <a:avLst/>
          </a:prstGeom>
          <a:solidFill>
            <a:schemeClr val="accent1">
              <a:lumMod val="40000"/>
              <a:lumOff val="60000"/>
            </a:schemeClr>
          </a:solidFill>
          <a:ln>
            <a:solidFill>
              <a:srgbClr val="FF0000">
                <a:alpha val="48000"/>
              </a:srgbClr>
            </a:solidFill>
          </a:ln>
        </p:spPr>
        <p:txBody>
          <a:bodyPr wrap="square" rtlCol="0">
            <a:spAutoFit/>
          </a:bodyPr>
          <a:lstStyle/>
          <a:p>
            <a:pPr lvl="0">
              <a:spcAft>
                <a:spcPts val="1200"/>
              </a:spcAft>
            </a:pPr>
            <a:r>
              <a:rPr lang="en-US" dirty="0"/>
              <a:t>Go-on arrows</a:t>
            </a:r>
          </a:p>
        </p:txBody>
      </p:sp>
      <p:cxnSp>
        <p:nvCxnSpPr>
          <p:cNvPr id="15" name="Straight Arrow Connector 14"/>
          <p:cNvCxnSpPr>
            <a:stCxn id="4" idx="0"/>
          </p:cNvCxnSpPr>
          <p:nvPr/>
        </p:nvCxnSpPr>
        <p:spPr>
          <a:xfrm flipV="1">
            <a:off x="1699577" y="1759789"/>
            <a:ext cx="0" cy="4781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000664" y="4330461"/>
            <a:ext cx="1254479" cy="32780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3"/>
          </p:cNvCxnSpPr>
          <p:nvPr/>
        </p:nvCxnSpPr>
        <p:spPr>
          <a:xfrm flipV="1">
            <a:off x="5400152" y="2754570"/>
            <a:ext cx="698723" cy="3077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3338423" y="5451759"/>
            <a:ext cx="828423"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Down Ribbon 13"/>
          <p:cNvSpPr/>
          <p:nvPr/>
        </p:nvSpPr>
        <p:spPr>
          <a:xfrm>
            <a:off x="176222" y="6362993"/>
            <a:ext cx="1423978" cy="365125"/>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20620" y="6362993"/>
            <a:ext cx="935182" cy="400110"/>
          </a:xfrm>
          <a:prstGeom prst="rect">
            <a:avLst/>
          </a:prstGeom>
          <a:noFill/>
        </p:spPr>
        <p:txBody>
          <a:bodyPr wrap="square" rtlCol="0">
            <a:spAutoFit/>
          </a:bodyPr>
          <a:lstStyle/>
          <a:p>
            <a:pPr algn="ctr"/>
            <a:r>
              <a:rPr lang="en-US" sz="1000">
                <a:solidFill>
                  <a:srgbClr val="FF0000"/>
                </a:solidFill>
              </a:rPr>
              <a:t>Examiners &amp;</a:t>
            </a:r>
          </a:p>
          <a:p>
            <a:pPr algn="ctr"/>
            <a:r>
              <a:rPr lang="en-US" sz="1000">
                <a:solidFill>
                  <a:srgbClr val="FF0000"/>
                </a:solidFill>
              </a:rPr>
              <a:t>Students</a:t>
            </a:r>
          </a:p>
        </p:txBody>
      </p:sp>
    </p:spTree>
    <p:extLst>
      <p:ext uri="{BB962C8B-B14F-4D97-AF65-F5344CB8AC3E}">
        <p14:creationId xmlns:p14="http://schemas.microsoft.com/office/powerpoint/2010/main" val="2301966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eborah_meloche\AppData\Local\Microsoft\Windows\Temporary Internet Files\Content.Outlook\GBOR86H0\PastedGraphic-10.ti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2683" y="1461331"/>
            <a:ext cx="3284220" cy="44272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p:txBody>
          <a:bodyPr/>
          <a:lstStyle/>
          <a:p>
            <a:fld id="{B63E4CEF-BB1E-48C7-AE93-F39F6AA99AD7}" type="slidenum">
              <a:rPr lang="en-US" smtClean="0">
                <a:solidFill>
                  <a:prstClr val="white"/>
                </a:solidFill>
              </a:rPr>
              <a:pPr/>
              <a:t>36</a:t>
            </a:fld>
            <a:endParaRPr lang="en-US">
              <a:solidFill>
                <a:prstClr val="white"/>
              </a:solidFill>
            </a:endParaRPr>
          </a:p>
        </p:txBody>
      </p:sp>
      <p:sp>
        <p:nvSpPr>
          <p:cNvPr id="12" name="Title 1"/>
          <p:cNvSpPr txBox="1">
            <a:spLocks/>
          </p:cNvSpPr>
          <p:nvPr/>
        </p:nvSpPr>
        <p:spPr>
          <a:xfrm>
            <a:off x="0" y="0"/>
            <a:ext cx="6939185" cy="146133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sz="4000" b="0">
                <a:solidFill>
                  <a:srgbClr val="0000CC"/>
                </a:solidFill>
              </a:rPr>
              <a:t>Section Breaks in Student Test Booklet</a:t>
            </a:r>
          </a:p>
          <a:p>
            <a:r>
              <a:rPr lang="en-US" sz="2800" b="0">
                <a:solidFill>
                  <a:srgbClr val="0000CC"/>
                </a:solidFill>
              </a:rPr>
              <a:t>Paper and Pencil Administration Only</a:t>
            </a:r>
          </a:p>
        </p:txBody>
      </p:sp>
      <p:sp>
        <p:nvSpPr>
          <p:cNvPr id="8" name="Down Ribbon 7"/>
          <p:cNvSpPr/>
          <p:nvPr/>
        </p:nvSpPr>
        <p:spPr>
          <a:xfrm>
            <a:off x="176222" y="6362993"/>
            <a:ext cx="1423978" cy="365125"/>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20620" y="6362993"/>
            <a:ext cx="935182" cy="400110"/>
          </a:xfrm>
          <a:prstGeom prst="rect">
            <a:avLst/>
          </a:prstGeom>
          <a:noFill/>
        </p:spPr>
        <p:txBody>
          <a:bodyPr wrap="square" rtlCol="0">
            <a:spAutoFit/>
          </a:bodyPr>
          <a:lstStyle/>
          <a:p>
            <a:pPr algn="ctr"/>
            <a:r>
              <a:rPr lang="en-US" sz="1000">
                <a:solidFill>
                  <a:srgbClr val="FF0000"/>
                </a:solidFill>
              </a:rPr>
              <a:t>Examiners &amp;</a:t>
            </a:r>
          </a:p>
          <a:p>
            <a:pPr algn="ctr"/>
            <a:r>
              <a:rPr lang="en-US" sz="1000">
                <a:solidFill>
                  <a:srgbClr val="FF0000"/>
                </a:solidFill>
              </a:rPr>
              <a:t>Students</a:t>
            </a:r>
          </a:p>
        </p:txBody>
      </p:sp>
    </p:spTree>
    <p:extLst>
      <p:ext uri="{BB962C8B-B14F-4D97-AF65-F5344CB8AC3E}">
        <p14:creationId xmlns:p14="http://schemas.microsoft.com/office/powerpoint/2010/main" val="3761311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63E4CEF-BB1E-48C7-AE93-F39F6AA99AD7}" type="slidenum">
              <a:rPr lang="en-US" smtClean="0">
                <a:solidFill>
                  <a:prstClr val="white"/>
                </a:solidFill>
              </a:rPr>
              <a:pPr/>
              <a:t>37</a:t>
            </a:fld>
            <a:endParaRPr lang="en-US">
              <a:solidFill>
                <a:prstClr val="white"/>
              </a:solidFill>
            </a:endParaRPr>
          </a:p>
        </p:txBody>
      </p:sp>
      <p:sp>
        <p:nvSpPr>
          <p:cNvPr id="12" name="Title 1"/>
          <p:cNvSpPr txBox="1">
            <a:spLocks/>
          </p:cNvSpPr>
          <p:nvPr/>
        </p:nvSpPr>
        <p:spPr>
          <a:xfrm>
            <a:off x="0" y="-167614"/>
            <a:ext cx="6920613" cy="15849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sz="4000" b="0" dirty="0">
                <a:solidFill>
                  <a:srgbClr val="0000CC"/>
                </a:solidFill>
              </a:rPr>
              <a:t>ELA, Reading and Evidence-Based Writing</a:t>
            </a:r>
          </a:p>
        </p:txBody>
      </p:sp>
      <p:sp>
        <p:nvSpPr>
          <p:cNvPr id="3" name="TextBox 2"/>
          <p:cNvSpPr txBox="1"/>
          <p:nvPr/>
        </p:nvSpPr>
        <p:spPr>
          <a:xfrm>
            <a:off x="141285" y="1300935"/>
            <a:ext cx="5529496" cy="1107996"/>
          </a:xfrm>
          <a:prstGeom prst="rect">
            <a:avLst/>
          </a:prstGeom>
          <a:noFill/>
        </p:spPr>
        <p:txBody>
          <a:bodyPr wrap="square" rtlCol="0">
            <a:spAutoFit/>
          </a:bodyPr>
          <a:lstStyle/>
          <a:p>
            <a:pPr marL="285750" indent="-285750">
              <a:buFont typeface="Arial" panose="020B0604020202020204" pitchFamily="34" charset="0"/>
              <a:buChar char="•"/>
            </a:pPr>
            <a:r>
              <a:rPr lang="en-US" sz="2200" dirty="0"/>
              <a:t>Section 1 for ELA</a:t>
            </a:r>
          </a:p>
          <a:p>
            <a:pPr marL="285750" indent="-285750">
              <a:buFont typeface="Arial" panose="020B0604020202020204" pitchFamily="34" charset="0"/>
              <a:buChar char="•"/>
            </a:pPr>
            <a:r>
              <a:rPr lang="en-US" sz="2200" dirty="0"/>
              <a:t>Comparable layouts for EOG and EOC</a:t>
            </a:r>
          </a:p>
          <a:p>
            <a:pPr marL="285750" indent="-285750">
              <a:buFont typeface="Arial" panose="020B0604020202020204" pitchFamily="34" charset="0"/>
              <a:buChar char="•"/>
            </a:pPr>
            <a:r>
              <a:rPr lang="en-US" sz="2200" dirty="0"/>
              <a:t>Item 5 is the 7 point Extended Writing Task</a:t>
            </a:r>
          </a:p>
        </p:txBody>
      </p:sp>
      <p:sp>
        <p:nvSpPr>
          <p:cNvPr id="13" name="Down Ribbon 12"/>
          <p:cNvSpPr/>
          <p:nvPr/>
        </p:nvSpPr>
        <p:spPr>
          <a:xfrm>
            <a:off x="176222" y="6362993"/>
            <a:ext cx="1423978" cy="365125"/>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20620" y="6362993"/>
            <a:ext cx="935182" cy="400110"/>
          </a:xfrm>
          <a:prstGeom prst="rect">
            <a:avLst/>
          </a:prstGeom>
          <a:noFill/>
        </p:spPr>
        <p:txBody>
          <a:bodyPr wrap="square" rtlCol="0">
            <a:spAutoFit/>
          </a:bodyPr>
          <a:lstStyle/>
          <a:p>
            <a:pPr algn="ctr"/>
            <a:r>
              <a:rPr lang="en-US" sz="1000">
                <a:solidFill>
                  <a:srgbClr val="FF0000"/>
                </a:solidFill>
              </a:rPr>
              <a:t>Examiners &amp;</a:t>
            </a:r>
          </a:p>
          <a:p>
            <a:pPr algn="ctr"/>
            <a:r>
              <a:rPr lang="en-US" sz="1000">
                <a:solidFill>
                  <a:srgbClr val="FF0000"/>
                </a:solidFill>
              </a:rPr>
              <a:t>Students</a:t>
            </a:r>
          </a:p>
        </p:txBody>
      </p:sp>
      <p:pic>
        <p:nvPicPr>
          <p:cNvPr id="2" name="Picture 1"/>
          <p:cNvPicPr>
            <a:picLocks noChangeAspect="1"/>
          </p:cNvPicPr>
          <p:nvPr/>
        </p:nvPicPr>
        <p:blipFill>
          <a:blip r:embed="rId3"/>
          <a:stretch>
            <a:fillRect/>
          </a:stretch>
        </p:blipFill>
        <p:spPr>
          <a:xfrm>
            <a:off x="87697" y="2515585"/>
            <a:ext cx="2652480" cy="3727229"/>
          </a:xfrm>
          <a:prstGeom prst="rect">
            <a:avLst/>
          </a:prstGeom>
          <a:ln>
            <a:solidFill>
              <a:schemeClr val="tx1"/>
            </a:solidFill>
          </a:ln>
        </p:spPr>
      </p:pic>
      <p:pic>
        <p:nvPicPr>
          <p:cNvPr id="5" name="Picture 4"/>
          <p:cNvPicPr>
            <a:picLocks/>
          </p:cNvPicPr>
          <p:nvPr/>
        </p:nvPicPr>
        <p:blipFill>
          <a:blip r:embed="rId4"/>
          <a:stretch>
            <a:fillRect/>
          </a:stretch>
        </p:blipFill>
        <p:spPr>
          <a:xfrm>
            <a:off x="2928748" y="2515585"/>
            <a:ext cx="2651760" cy="3730752"/>
          </a:xfrm>
          <a:prstGeom prst="rect">
            <a:avLst/>
          </a:prstGeom>
          <a:ln>
            <a:solidFill>
              <a:schemeClr val="tx1"/>
            </a:solidFill>
          </a:ln>
        </p:spPr>
      </p:pic>
      <p:pic>
        <p:nvPicPr>
          <p:cNvPr id="19" name="Picture 18"/>
          <p:cNvPicPr>
            <a:picLocks/>
          </p:cNvPicPr>
          <p:nvPr/>
        </p:nvPicPr>
        <p:blipFill>
          <a:blip r:embed="rId5"/>
          <a:stretch>
            <a:fillRect/>
          </a:stretch>
        </p:blipFill>
        <p:spPr>
          <a:xfrm>
            <a:off x="6311307" y="1691826"/>
            <a:ext cx="2734056" cy="3730752"/>
          </a:xfrm>
          <a:prstGeom prst="rect">
            <a:avLst/>
          </a:prstGeom>
          <a:ln>
            <a:solidFill>
              <a:schemeClr val="tx1"/>
            </a:solidFill>
          </a:ln>
        </p:spPr>
      </p:pic>
      <p:pic>
        <p:nvPicPr>
          <p:cNvPr id="8" name="Picture 7"/>
          <p:cNvPicPr>
            <a:picLocks/>
          </p:cNvPicPr>
          <p:nvPr/>
        </p:nvPicPr>
        <p:blipFill>
          <a:blip r:embed="rId5"/>
          <a:stretch>
            <a:fillRect/>
          </a:stretch>
        </p:blipFill>
        <p:spPr>
          <a:xfrm>
            <a:off x="6102074" y="1881947"/>
            <a:ext cx="2734056" cy="3730752"/>
          </a:xfrm>
          <a:prstGeom prst="rect">
            <a:avLst/>
          </a:prstGeom>
          <a:ln>
            <a:solidFill>
              <a:schemeClr val="tx1"/>
            </a:solidFill>
          </a:ln>
        </p:spPr>
      </p:pic>
      <p:pic>
        <p:nvPicPr>
          <p:cNvPr id="7" name="Picture 6"/>
          <p:cNvPicPr>
            <a:picLocks/>
          </p:cNvPicPr>
          <p:nvPr/>
        </p:nvPicPr>
        <p:blipFill>
          <a:blip r:embed="rId6"/>
          <a:stretch>
            <a:fillRect/>
          </a:stretch>
        </p:blipFill>
        <p:spPr>
          <a:xfrm>
            <a:off x="5880014" y="2209800"/>
            <a:ext cx="2734056" cy="3730752"/>
          </a:xfrm>
          <a:prstGeom prst="rect">
            <a:avLst/>
          </a:prstGeom>
          <a:ln>
            <a:solidFill>
              <a:schemeClr val="tx1"/>
            </a:solidFill>
          </a:ln>
        </p:spPr>
      </p:pic>
      <p:pic>
        <p:nvPicPr>
          <p:cNvPr id="6" name="Picture 5"/>
          <p:cNvPicPr>
            <a:picLocks/>
          </p:cNvPicPr>
          <p:nvPr/>
        </p:nvPicPr>
        <p:blipFill>
          <a:blip r:embed="rId7"/>
          <a:stretch>
            <a:fillRect/>
          </a:stretch>
        </p:blipFill>
        <p:spPr>
          <a:xfrm>
            <a:off x="5769078" y="2515585"/>
            <a:ext cx="2734056" cy="3730752"/>
          </a:xfrm>
          <a:prstGeom prst="rect">
            <a:avLst/>
          </a:prstGeom>
          <a:ln>
            <a:solidFill>
              <a:schemeClr val="tx1"/>
            </a:solidFill>
          </a:ln>
        </p:spPr>
      </p:pic>
      <p:sp>
        <p:nvSpPr>
          <p:cNvPr id="11" name="TextBox 10"/>
          <p:cNvSpPr txBox="1"/>
          <p:nvPr/>
        </p:nvSpPr>
        <p:spPr>
          <a:xfrm>
            <a:off x="7136106" y="4740223"/>
            <a:ext cx="1382461" cy="1200329"/>
          </a:xfrm>
          <a:prstGeom prst="rect">
            <a:avLst/>
          </a:prstGeom>
          <a:solidFill>
            <a:schemeClr val="accent1">
              <a:lumMod val="60000"/>
              <a:lumOff val="40000"/>
            </a:schemeClr>
          </a:solidFill>
          <a:ln>
            <a:solidFill>
              <a:schemeClr val="tx1"/>
            </a:solidFill>
          </a:ln>
        </p:spPr>
        <p:txBody>
          <a:bodyPr wrap="square" rtlCol="0">
            <a:spAutoFit/>
          </a:bodyPr>
          <a:lstStyle/>
          <a:p>
            <a:r>
              <a:rPr lang="en-US" dirty="0"/>
              <a:t>Item 5 extended response section</a:t>
            </a:r>
          </a:p>
        </p:txBody>
      </p:sp>
      <p:sp>
        <p:nvSpPr>
          <p:cNvPr id="20" name="TextBox 19"/>
          <p:cNvSpPr txBox="1"/>
          <p:nvPr/>
        </p:nvSpPr>
        <p:spPr>
          <a:xfrm>
            <a:off x="4085153" y="4740222"/>
            <a:ext cx="1382461" cy="1200329"/>
          </a:xfrm>
          <a:prstGeom prst="rect">
            <a:avLst/>
          </a:prstGeom>
          <a:solidFill>
            <a:schemeClr val="accent1">
              <a:lumMod val="40000"/>
              <a:lumOff val="60000"/>
            </a:schemeClr>
          </a:solidFill>
          <a:ln>
            <a:solidFill>
              <a:schemeClr val="tx1"/>
            </a:solidFill>
          </a:ln>
        </p:spPr>
        <p:txBody>
          <a:bodyPr wrap="square" rtlCol="0">
            <a:spAutoFit/>
          </a:bodyPr>
          <a:lstStyle/>
          <a:p>
            <a:r>
              <a:rPr lang="en-US" dirty="0"/>
              <a:t>Item 4 constructed response section</a:t>
            </a:r>
          </a:p>
        </p:txBody>
      </p:sp>
      <p:sp>
        <p:nvSpPr>
          <p:cNvPr id="21" name="TextBox 20"/>
          <p:cNvSpPr txBox="1"/>
          <p:nvPr/>
        </p:nvSpPr>
        <p:spPr>
          <a:xfrm>
            <a:off x="1285742" y="4740221"/>
            <a:ext cx="1382461" cy="1200329"/>
          </a:xfrm>
          <a:prstGeom prst="rect">
            <a:avLst/>
          </a:prstGeom>
          <a:solidFill>
            <a:schemeClr val="accent1">
              <a:lumMod val="40000"/>
              <a:lumOff val="60000"/>
            </a:schemeClr>
          </a:solidFill>
          <a:ln>
            <a:solidFill>
              <a:schemeClr val="tx1"/>
            </a:solidFill>
          </a:ln>
        </p:spPr>
        <p:txBody>
          <a:bodyPr wrap="square" rtlCol="0">
            <a:spAutoFit/>
          </a:bodyPr>
          <a:lstStyle/>
          <a:p>
            <a:r>
              <a:rPr lang="en-US" dirty="0"/>
              <a:t>Items 1-3 selected response</a:t>
            </a:r>
          </a:p>
          <a:p>
            <a:r>
              <a:rPr lang="en-US" dirty="0"/>
              <a:t>section</a:t>
            </a:r>
          </a:p>
        </p:txBody>
      </p:sp>
    </p:spTree>
    <p:extLst>
      <p:ext uri="{BB962C8B-B14F-4D97-AF65-F5344CB8AC3E}">
        <p14:creationId xmlns:p14="http://schemas.microsoft.com/office/powerpoint/2010/main" val="30446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03" y="1754693"/>
            <a:ext cx="8030817" cy="641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706" name="Title 1"/>
          <p:cNvSpPr>
            <a:spLocks noGrp="1"/>
          </p:cNvSpPr>
          <p:nvPr>
            <p:ph type="title"/>
          </p:nvPr>
        </p:nvSpPr>
        <p:spPr>
          <a:xfrm>
            <a:off x="38826" y="33370"/>
            <a:ext cx="6778594" cy="1325873"/>
          </a:xfrm>
        </p:spPr>
        <p:txBody>
          <a:bodyPr>
            <a:normAutofit fontScale="90000"/>
          </a:bodyPr>
          <a:lstStyle/>
          <a:p>
            <a:r>
              <a:rPr lang="en-US" altLang="en-US" b="0">
                <a:solidFill>
                  <a:srgbClr val="0000CC"/>
                </a:solidFill>
              </a:rPr>
              <a:t>Mathematics</a:t>
            </a:r>
            <a:br>
              <a:rPr lang="en-US" altLang="en-US" b="0">
                <a:solidFill>
                  <a:srgbClr val="0000CC"/>
                </a:solidFill>
              </a:rPr>
            </a:br>
            <a:r>
              <a:rPr lang="en-US" altLang="en-US" sz="3100" b="0">
                <a:solidFill>
                  <a:srgbClr val="0000CC"/>
                </a:solidFill>
              </a:rPr>
              <a:t>Section 1, Part A</a:t>
            </a:r>
            <a:br>
              <a:rPr lang="en-US" altLang="en-US" sz="3100" b="0">
                <a:solidFill>
                  <a:srgbClr val="0000CC"/>
                </a:solidFill>
              </a:rPr>
            </a:br>
            <a:r>
              <a:rPr lang="en-US" altLang="en-US" sz="3100" b="0">
                <a:solidFill>
                  <a:srgbClr val="0000CC"/>
                </a:solidFill>
              </a:rPr>
              <a:t>Paper and Pencil Administration Only</a:t>
            </a:r>
          </a:p>
        </p:txBody>
      </p:sp>
      <p:sp>
        <p:nvSpPr>
          <p:cNvPr id="2" name="Slide Number Placeholder 1"/>
          <p:cNvSpPr>
            <a:spLocks noGrp="1"/>
          </p:cNvSpPr>
          <p:nvPr>
            <p:ph type="sldNum" sz="quarter" idx="4"/>
          </p:nvPr>
        </p:nvSpPr>
        <p:spPr/>
        <p:txBody>
          <a:bodyPr/>
          <a:lstStyle/>
          <a:p>
            <a:fld id="{B63E4CEF-BB1E-48C7-AE93-F39F6AA99AD7}" type="slidenum">
              <a:rPr lang="en-US" smtClean="0"/>
              <a:pPr/>
              <a:t>38</a:t>
            </a:fld>
            <a:endParaRPr lang="en-US"/>
          </a:p>
        </p:txBody>
      </p:sp>
      <p:sp>
        <p:nvSpPr>
          <p:cNvPr id="4" name="TextBox 3"/>
          <p:cNvSpPr txBox="1"/>
          <p:nvPr/>
        </p:nvSpPr>
        <p:spPr>
          <a:xfrm>
            <a:off x="849313" y="2544763"/>
            <a:ext cx="7455860" cy="2246769"/>
          </a:xfrm>
          <a:prstGeom prst="rect">
            <a:avLst/>
          </a:prstGeom>
          <a:noFill/>
        </p:spPr>
        <p:txBody>
          <a:bodyPr wrap="square" anchor="t">
            <a:spAutoFit/>
          </a:bodyPr>
          <a:lstStyle/>
          <a:p>
            <a:pPr marL="342900" indent="-342900">
              <a:spcAft>
                <a:spcPts val="1200"/>
              </a:spcAft>
              <a:buFont typeface="Arial" pitchFamily="34" charset="0"/>
              <a:buChar char="•"/>
              <a:defRPr/>
            </a:pPr>
            <a:r>
              <a:rPr lang="en-US" sz="2400" dirty="0">
                <a:solidFill>
                  <a:prstClr val="black"/>
                </a:solidFill>
              </a:rPr>
              <a:t>All pages in Mathematics in Section 1, Part A will have a similar unique heading for Grades 6-8 EOG and EOC.</a:t>
            </a:r>
          </a:p>
          <a:p>
            <a:pPr marL="342900" indent="-342900">
              <a:spcAft>
                <a:spcPts val="1200"/>
              </a:spcAft>
              <a:buFont typeface="Arial" pitchFamily="34" charset="0"/>
              <a:buChar char="•"/>
              <a:defRPr/>
            </a:pPr>
            <a:r>
              <a:rPr lang="en-US" sz="2400" dirty="0">
                <a:solidFill>
                  <a:prstClr val="black"/>
                </a:solidFill>
              </a:rPr>
              <a:t>This heading should be readily visible from a distance. </a:t>
            </a:r>
            <a:endParaRPr lang="en-US" sz="2400" dirty="0">
              <a:solidFill>
                <a:srgbClr val="000000"/>
              </a:solidFill>
            </a:endParaRPr>
          </a:p>
          <a:p>
            <a:pPr marL="342900" indent="-342900">
              <a:buFont typeface="Arial" pitchFamily="34" charset="0"/>
              <a:buChar char="•"/>
              <a:defRPr/>
            </a:pPr>
            <a:r>
              <a:rPr lang="en-US" sz="2400" dirty="0">
                <a:solidFill>
                  <a:srgbClr val="000000"/>
                </a:solidFill>
              </a:rPr>
              <a:t>The script in the Examiner’s Manual will also identify the item numbers that comprise the Section 1, Parts A.</a:t>
            </a:r>
          </a:p>
        </p:txBody>
      </p:sp>
      <p:sp>
        <p:nvSpPr>
          <p:cNvPr id="6" name="Down Ribbon 5"/>
          <p:cNvSpPr/>
          <p:nvPr/>
        </p:nvSpPr>
        <p:spPr>
          <a:xfrm>
            <a:off x="176222" y="6362993"/>
            <a:ext cx="1423978" cy="365125"/>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20620" y="6362993"/>
            <a:ext cx="935182" cy="400110"/>
          </a:xfrm>
          <a:prstGeom prst="rect">
            <a:avLst/>
          </a:prstGeom>
          <a:noFill/>
        </p:spPr>
        <p:txBody>
          <a:bodyPr wrap="square" rtlCol="0">
            <a:spAutoFit/>
          </a:bodyPr>
          <a:lstStyle/>
          <a:p>
            <a:pPr algn="ctr"/>
            <a:r>
              <a:rPr lang="en-US" sz="1000">
                <a:solidFill>
                  <a:srgbClr val="FF0000"/>
                </a:solidFill>
              </a:rPr>
              <a:t>Examiners &amp;</a:t>
            </a:r>
          </a:p>
          <a:p>
            <a:pPr algn="ctr"/>
            <a:r>
              <a:rPr lang="en-US" sz="1000">
                <a:solidFill>
                  <a:srgbClr val="FF0000"/>
                </a:solidFill>
              </a:rPr>
              <a:t>Students</a:t>
            </a:r>
          </a:p>
        </p:txBody>
      </p:sp>
    </p:spTree>
    <p:extLst>
      <p:ext uri="{BB962C8B-B14F-4D97-AF65-F5344CB8AC3E}">
        <p14:creationId xmlns:p14="http://schemas.microsoft.com/office/powerpoint/2010/main" val="5741443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212" y="1443069"/>
            <a:ext cx="4504626" cy="4754880"/>
          </a:xfrm>
          <a:prstGeom prst="rect">
            <a:avLst/>
          </a:prstGeom>
          <a:ln>
            <a:solidFill>
              <a:schemeClr val="tx1"/>
            </a:solidFill>
          </a:ln>
        </p:spPr>
      </p:pic>
      <p:cxnSp>
        <p:nvCxnSpPr>
          <p:cNvPr id="3" name="Straight Arrow Connector 2"/>
          <p:cNvCxnSpPr/>
          <p:nvPr/>
        </p:nvCxnSpPr>
        <p:spPr>
          <a:xfrm flipH="1" flipV="1">
            <a:off x="5216577" y="2827678"/>
            <a:ext cx="1435049" cy="35488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685" name="TextBox 3"/>
          <p:cNvSpPr txBox="1">
            <a:spLocks noChangeArrowheads="1"/>
          </p:cNvSpPr>
          <p:nvPr/>
        </p:nvSpPr>
        <p:spPr bwMode="auto">
          <a:xfrm>
            <a:off x="6651625" y="2716311"/>
            <a:ext cx="2233958" cy="1754326"/>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000000"/>
                </a:solidFill>
              </a:rPr>
              <a:t>This language will appear at the beginning of Section 1, Part A, of the paper and pencil test.</a:t>
            </a:r>
          </a:p>
        </p:txBody>
      </p:sp>
      <p:sp>
        <p:nvSpPr>
          <p:cNvPr id="71686" name="Title 1"/>
          <p:cNvSpPr txBox="1">
            <a:spLocks/>
          </p:cNvSpPr>
          <p:nvPr/>
        </p:nvSpPr>
        <p:spPr bwMode="auto">
          <a:xfrm>
            <a:off x="938213" y="1279525"/>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altLang="en-US" sz="3600" b="1">
              <a:solidFill>
                <a:srgbClr val="0000CC"/>
              </a:solidFill>
              <a:latin typeface="Calibri" pitchFamily="34" charset="0"/>
            </a:endParaRPr>
          </a:p>
        </p:txBody>
      </p:sp>
      <p:sp>
        <p:nvSpPr>
          <p:cNvPr id="71687" name="Title 1"/>
          <p:cNvSpPr>
            <a:spLocks noGrp="1"/>
          </p:cNvSpPr>
          <p:nvPr>
            <p:ph type="title"/>
          </p:nvPr>
        </p:nvSpPr>
        <p:spPr>
          <a:xfrm>
            <a:off x="60643" y="137778"/>
            <a:ext cx="6842484" cy="949151"/>
          </a:xfrm>
        </p:spPr>
        <p:txBody>
          <a:bodyPr>
            <a:normAutofit fontScale="90000"/>
          </a:bodyPr>
          <a:lstStyle/>
          <a:p>
            <a:r>
              <a:rPr lang="en-US" altLang="en-US" b="0">
                <a:solidFill>
                  <a:srgbClr val="0000CC"/>
                </a:solidFill>
              </a:rPr>
              <a:t>Mathematics</a:t>
            </a:r>
            <a:br>
              <a:rPr lang="en-US" altLang="en-US" b="0">
                <a:solidFill>
                  <a:srgbClr val="0000CC"/>
                </a:solidFill>
              </a:rPr>
            </a:br>
            <a:r>
              <a:rPr lang="en-US" altLang="en-US" sz="3100" b="0">
                <a:solidFill>
                  <a:srgbClr val="0000CC"/>
                </a:solidFill>
              </a:rPr>
              <a:t>Grades 6–8 and EOC</a:t>
            </a:r>
            <a:br>
              <a:rPr lang="en-US" altLang="en-US" sz="3100" b="0">
                <a:solidFill>
                  <a:srgbClr val="0000CC"/>
                </a:solidFill>
              </a:rPr>
            </a:br>
            <a:r>
              <a:rPr lang="en-US" altLang="en-US" sz="3100" b="0">
                <a:solidFill>
                  <a:srgbClr val="0000CC"/>
                </a:solidFill>
              </a:rPr>
              <a:t>No-Calculator Subsection</a:t>
            </a:r>
          </a:p>
        </p:txBody>
      </p:sp>
      <p:sp>
        <p:nvSpPr>
          <p:cNvPr id="2" name="Slide Number Placeholder 1"/>
          <p:cNvSpPr>
            <a:spLocks noGrp="1"/>
          </p:cNvSpPr>
          <p:nvPr>
            <p:ph type="sldNum" sz="quarter" idx="4"/>
          </p:nvPr>
        </p:nvSpPr>
        <p:spPr/>
        <p:txBody>
          <a:bodyPr/>
          <a:lstStyle/>
          <a:p>
            <a:fld id="{B63E4CEF-BB1E-48C7-AE93-F39F6AA99AD7}" type="slidenum">
              <a:rPr lang="en-US" smtClean="0"/>
              <a:pPr/>
              <a:t>39</a:t>
            </a:fld>
            <a:endParaRPr lang="en-US"/>
          </a:p>
        </p:txBody>
      </p:sp>
      <p:sp>
        <p:nvSpPr>
          <p:cNvPr id="9" name="TextBox 3"/>
          <p:cNvSpPr txBox="1">
            <a:spLocks noChangeArrowheads="1"/>
          </p:cNvSpPr>
          <p:nvPr/>
        </p:nvSpPr>
        <p:spPr bwMode="auto">
          <a:xfrm>
            <a:off x="5757863" y="4582003"/>
            <a:ext cx="3127720" cy="1477328"/>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Do NOT distribute calculators until Section 1, Part B, to students taking Grades 6–8 and EOC Mathematics</a:t>
            </a:r>
          </a:p>
        </p:txBody>
      </p:sp>
      <p:sp>
        <p:nvSpPr>
          <p:cNvPr id="10" name="Down Ribbon 9"/>
          <p:cNvSpPr/>
          <p:nvPr/>
        </p:nvSpPr>
        <p:spPr>
          <a:xfrm>
            <a:off x="176222" y="6362993"/>
            <a:ext cx="1423978" cy="365125"/>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0620" y="6362993"/>
            <a:ext cx="935182" cy="400110"/>
          </a:xfrm>
          <a:prstGeom prst="rect">
            <a:avLst/>
          </a:prstGeom>
          <a:noFill/>
        </p:spPr>
        <p:txBody>
          <a:bodyPr wrap="square" rtlCol="0">
            <a:spAutoFit/>
          </a:bodyPr>
          <a:lstStyle/>
          <a:p>
            <a:pPr algn="ctr"/>
            <a:r>
              <a:rPr lang="en-US" sz="1000">
                <a:solidFill>
                  <a:srgbClr val="FF0000"/>
                </a:solidFill>
              </a:rPr>
              <a:t>Examiners &amp;</a:t>
            </a:r>
          </a:p>
          <a:p>
            <a:pPr algn="ctr"/>
            <a:r>
              <a:rPr lang="en-US" sz="1000">
                <a:solidFill>
                  <a:srgbClr val="FF0000"/>
                </a:solidFill>
              </a:rPr>
              <a:t>Students</a:t>
            </a:r>
          </a:p>
        </p:txBody>
      </p:sp>
    </p:spTree>
    <p:extLst>
      <p:ext uri="{BB962C8B-B14F-4D97-AF65-F5344CB8AC3E}">
        <p14:creationId xmlns:p14="http://schemas.microsoft.com/office/powerpoint/2010/main" val="939079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1320" y="199202"/>
            <a:ext cx="6316630" cy="650722"/>
          </a:xfrm>
        </p:spPr>
        <p:txBody>
          <a:bodyPr>
            <a:normAutofit fontScale="90000"/>
          </a:bodyPr>
          <a:lstStyle/>
          <a:p>
            <a:r>
              <a:rPr lang="en-US" b="0">
                <a:solidFill>
                  <a:srgbClr val="0000CC"/>
                </a:solidFill>
              </a:rPr>
              <a:t>Content Tested</a:t>
            </a:r>
          </a:p>
        </p:txBody>
      </p:sp>
      <p:sp>
        <p:nvSpPr>
          <p:cNvPr id="2" name="Slide Number Placeholder 1"/>
          <p:cNvSpPr>
            <a:spLocks noGrp="1"/>
          </p:cNvSpPr>
          <p:nvPr>
            <p:ph type="sldNum" sz="quarter" idx="4"/>
          </p:nvPr>
        </p:nvSpPr>
        <p:spPr/>
        <p:txBody>
          <a:bodyPr/>
          <a:lstStyle/>
          <a:p>
            <a:fld id="{B63E4CEF-BB1E-48C7-AE93-F39F6AA99AD7}" type="slidenum">
              <a:rPr lang="en-US" smtClean="0"/>
              <a:pPr/>
              <a:t>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814205823"/>
              </p:ext>
            </p:extLst>
          </p:nvPr>
        </p:nvGraphicFramePr>
        <p:xfrm>
          <a:off x="773723" y="1851513"/>
          <a:ext cx="7495171" cy="3842639"/>
        </p:xfrm>
        <a:graphic>
          <a:graphicData uri="http://schemas.openxmlformats.org/drawingml/2006/table">
            <a:tbl>
              <a:tblPr firstRow="1" bandRow="1">
                <a:tableStyleId>{21E4AEA4-8DFA-4A89-87EB-49C32662AFE0}</a:tableStyleId>
              </a:tblPr>
              <a:tblGrid>
                <a:gridCol w="3052105">
                  <a:extLst>
                    <a:ext uri="{9D8B030D-6E8A-4147-A177-3AD203B41FA5}">
                      <a16:colId xmlns:a16="http://schemas.microsoft.com/office/drawing/2014/main" val="20000"/>
                    </a:ext>
                  </a:extLst>
                </a:gridCol>
                <a:gridCol w="4443066">
                  <a:extLst>
                    <a:ext uri="{9D8B030D-6E8A-4147-A177-3AD203B41FA5}">
                      <a16:colId xmlns:a16="http://schemas.microsoft.com/office/drawing/2014/main" val="20001"/>
                    </a:ext>
                  </a:extLst>
                </a:gridCol>
              </a:tblGrid>
              <a:tr h="398399">
                <a:tc>
                  <a:txBody>
                    <a:bodyPr/>
                    <a:lstStyle/>
                    <a:p>
                      <a:pPr algn="ctr"/>
                      <a:r>
                        <a:rPr lang="en-US" sz="2000" b="1"/>
                        <a:t>EOG</a:t>
                      </a:r>
                    </a:p>
                  </a:txBody>
                  <a:tcPr/>
                </a:tc>
                <a:tc>
                  <a:txBody>
                    <a:bodyPr/>
                    <a:lstStyle/>
                    <a:p>
                      <a:pPr algn="ctr"/>
                      <a:r>
                        <a:rPr lang="en-US" sz="2000" b="1"/>
                        <a:t>EOC</a:t>
                      </a:r>
                    </a:p>
                  </a:txBody>
                  <a:tcPr/>
                </a:tc>
                <a:extLst>
                  <a:ext uri="{0D108BD9-81ED-4DB2-BD59-A6C34878D82A}">
                    <a16:rowId xmlns:a16="http://schemas.microsoft.com/office/drawing/2014/main" val="10000"/>
                  </a:ext>
                </a:extLst>
              </a:tr>
              <a:tr h="3340004">
                <a:tc>
                  <a:txBody>
                    <a:bodyPr/>
                    <a:lstStyle/>
                    <a:p>
                      <a:r>
                        <a:rPr lang="en-US" sz="2000" b="1"/>
                        <a:t>Grades 3–8</a:t>
                      </a:r>
                    </a:p>
                    <a:p>
                      <a:pPr marL="285750" indent="-285750">
                        <a:buFont typeface="Arial" panose="020B0604020202020204" pitchFamily="34" charset="0"/>
                        <a:buChar char="•"/>
                      </a:pPr>
                      <a:r>
                        <a:rPr lang="en-US" sz="2000" b="1"/>
                        <a:t>English</a:t>
                      </a:r>
                      <a:r>
                        <a:rPr lang="en-US" sz="2000" b="1" baseline="0"/>
                        <a:t> Language Arts</a:t>
                      </a:r>
                    </a:p>
                    <a:p>
                      <a:pPr marL="285750" indent="-285750">
                        <a:buFont typeface="Arial" panose="020B0604020202020204" pitchFamily="34" charset="0"/>
                        <a:buChar char="•"/>
                      </a:pPr>
                      <a:r>
                        <a:rPr lang="en-US" sz="2000" b="1" baseline="0"/>
                        <a:t>Mathematics</a:t>
                      </a:r>
                    </a:p>
                    <a:p>
                      <a:pPr marL="0" indent="0">
                        <a:buFont typeface="Arial" panose="020B0604020202020204" pitchFamily="34" charset="0"/>
                        <a:buNone/>
                      </a:pPr>
                      <a:r>
                        <a:rPr lang="en-US" sz="2000" b="1" baseline="0"/>
                        <a:t>Grades 5 and 8</a:t>
                      </a:r>
                    </a:p>
                    <a:p>
                      <a:pPr marL="285750" indent="-285750">
                        <a:buFont typeface="Arial" panose="020B0604020202020204" pitchFamily="34" charset="0"/>
                        <a:buChar char="•"/>
                      </a:pPr>
                      <a:r>
                        <a:rPr lang="en-US" sz="2000" b="1" baseline="0"/>
                        <a:t>Science</a:t>
                      </a:r>
                    </a:p>
                    <a:p>
                      <a:pPr marL="285750" indent="-285750">
                        <a:buFont typeface="Arial" panose="020B0604020202020204" pitchFamily="34" charset="0"/>
                        <a:buChar char="•"/>
                      </a:pPr>
                      <a:r>
                        <a:rPr lang="en-US" sz="2000" b="1" baseline="0"/>
                        <a:t>Social Studies</a:t>
                      </a:r>
                      <a:endParaRPr lang="en-US" sz="2000" b="1"/>
                    </a:p>
                  </a:txBody>
                  <a:tcPr/>
                </a:tc>
                <a:tc>
                  <a:txBody>
                    <a:bodyPr/>
                    <a:lstStyle/>
                    <a:p>
                      <a:pPr marL="337820" lvl="1" indent="-285750">
                        <a:buFont typeface="Arial" panose="020B0604020202020204" pitchFamily="34" charset="0"/>
                        <a:buChar char="•"/>
                      </a:pPr>
                      <a:r>
                        <a:rPr lang="en-US" altLang="en-US" sz="2000" b="1"/>
                        <a:t>9th Grade Literature &amp; Composition</a:t>
                      </a:r>
                    </a:p>
                    <a:p>
                      <a:pPr marL="337820" lvl="1" indent="-285750">
                        <a:buFont typeface="Arial" panose="020B0604020202020204" pitchFamily="34" charset="0"/>
                        <a:buChar char="•"/>
                      </a:pPr>
                      <a:r>
                        <a:rPr lang="en-US" altLang="en-US" sz="2000" b="1"/>
                        <a:t>American Literature &amp; Composition</a:t>
                      </a:r>
                    </a:p>
                    <a:p>
                      <a:pPr marL="337820" lvl="1" indent="-285750">
                        <a:buFont typeface="Arial" panose="020B0604020202020204" pitchFamily="34" charset="0"/>
                        <a:buChar char="•"/>
                      </a:pPr>
                      <a:r>
                        <a:rPr lang="en-US" altLang="en-US" sz="2000" b="1"/>
                        <a:t>Coordinate Algebra</a:t>
                      </a:r>
                    </a:p>
                    <a:p>
                      <a:pPr marL="337820" lvl="1" indent="-285750">
                        <a:buFont typeface="Arial" panose="020B0604020202020204" pitchFamily="34" charset="0"/>
                        <a:buChar char="•"/>
                      </a:pPr>
                      <a:r>
                        <a:rPr lang="en-US" altLang="en-US" sz="2000" b="1"/>
                        <a:t>Analytic Geometry</a:t>
                      </a:r>
                    </a:p>
                    <a:p>
                      <a:pPr marL="337820" lvl="1" indent="-285750">
                        <a:buFont typeface="Arial" panose="020B0604020202020204" pitchFamily="34" charset="0"/>
                        <a:buChar char="•"/>
                      </a:pPr>
                      <a:r>
                        <a:rPr lang="en-US" altLang="en-US" sz="2000" b="1"/>
                        <a:t>Algebra I</a:t>
                      </a:r>
                    </a:p>
                    <a:p>
                      <a:pPr marL="337820" lvl="1" indent="-285750">
                        <a:buFont typeface="Arial" panose="020B0604020202020204" pitchFamily="34" charset="0"/>
                        <a:buChar char="•"/>
                      </a:pPr>
                      <a:r>
                        <a:rPr lang="en-US" altLang="en-US" sz="2000" b="1"/>
                        <a:t>Geometry</a:t>
                      </a:r>
                    </a:p>
                    <a:p>
                      <a:pPr marL="337820" lvl="1" indent="-285750">
                        <a:buFont typeface="Arial" panose="020B0604020202020204" pitchFamily="34" charset="0"/>
                        <a:buChar char="•"/>
                      </a:pPr>
                      <a:r>
                        <a:rPr lang="en-US" altLang="en-US" sz="2000" b="1"/>
                        <a:t>Biology</a:t>
                      </a:r>
                    </a:p>
                    <a:p>
                      <a:pPr marL="337820" lvl="1" indent="-285750">
                        <a:buFont typeface="Arial" panose="020B0604020202020204" pitchFamily="34" charset="0"/>
                        <a:buChar char="•"/>
                      </a:pPr>
                      <a:r>
                        <a:rPr lang="en-US" altLang="en-US" sz="2000" b="1"/>
                        <a:t>Physical Science</a:t>
                      </a:r>
                    </a:p>
                    <a:p>
                      <a:pPr marL="337820" lvl="1" indent="-285750">
                        <a:buFont typeface="Arial" panose="020B0604020202020204" pitchFamily="34" charset="0"/>
                        <a:buChar char="•"/>
                      </a:pPr>
                      <a:r>
                        <a:rPr lang="en-US" altLang="en-US" sz="2000" b="1"/>
                        <a:t>United States History</a:t>
                      </a:r>
                    </a:p>
                    <a:p>
                      <a:pPr marL="337820" lvl="1" indent="-285750">
                        <a:buFont typeface="Arial" panose="020B0604020202020204" pitchFamily="34" charset="0"/>
                        <a:buChar char="•"/>
                      </a:pPr>
                      <a:r>
                        <a:rPr lang="en-US" altLang="en-US" sz="2000" b="1"/>
                        <a:t>Economics/Business/Free Enterprise</a:t>
                      </a:r>
                    </a:p>
                    <a:p>
                      <a:pPr algn="ctr"/>
                      <a:endParaRPr lang="en-US" sz="2000" b="1"/>
                    </a:p>
                  </a:txBody>
                  <a:tcPr/>
                </a:tc>
                <a:extLst>
                  <a:ext uri="{0D108BD9-81ED-4DB2-BD59-A6C34878D82A}">
                    <a16:rowId xmlns:a16="http://schemas.microsoft.com/office/drawing/2014/main" val="10001"/>
                  </a:ext>
                </a:extLst>
              </a:tr>
            </a:tbl>
          </a:graphicData>
        </a:graphic>
      </p:graphicFrame>
      <p:sp>
        <p:nvSpPr>
          <p:cNvPr id="7" name="TextBox 6"/>
          <p:cNvSpPr txBox="1"/>
          <p:nvPr/>
        </p:nvSpPr>
        <p:spPr>
          <a:xfrm>
            <a:off x="3838379" y="5325268"/>
            <a:ext cx="3520481" cy="369332"/>
          </a:xfrm>
          <a:prstGeom prst="rect">
            <a:avLst/>
          </a:prstGeom>
          <a:noFill/>
        </p:spPr>
        <p:txBody>
          <a:bodyPr wrap="square" rtlCol="0" anchor="t">
            <a:spAutoFit/>
          </a:bodyPr>
          <a:lstStyle/>
          <a:p>
            <a:r>
              <a:rPr lang="en-US" b="1" dirty="0">
                <a:solidFill>
                  <a:srgbClr val="0000CC"/>
                </a:solidFill>
                <a:hlinkClick r:id="rId3"/>
              </a:rPr>
              <a:t>Link to detailed list of EOC courses</a:t>
            </a:r>
            <a:endParaRPr lang="en-US" b="1" dirty="0">
              <a:solidFill>
                <a:srgbClr val="0000CC"/>
              </a:solidFill>
            </a:endParaRPr>
          </a:p>
        </p:txBody>
      </p:sp>
    </p:spTree>
    <p:extLst>
      <p:ext uri="{BB962C8B-B14F-4D97-AF65-F5344CB8AC3E}">
        <p14:creationId xmlns:p14="http://schemas.microsoft.com/office/powerpoint/2010/main" val="35291373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82" y="1"/>
            <a:ext cx="6903750" cy="1358922"/>
          </a:xfrm>
        </p:spPr>
        <p:txBody>
          <a:bodyPr>
            <a:normAutofit fontScale="90000"/>
          </a:bodyPr>
          <a:lstStyle/>
          <a:p>
            <a:r>
              <a:rPr lang="en-US" altLang="en-US" b="0">
                <a:solidFill>
                  <a:srgbClr val="0000CC"/>
                </a:solidFill>
              </a:rPr>
              <a:t>Mathematics</a:t>
            </a:r>
            <a:br>
              <a:rPr lang="en-US" altLang="en-US" b="0">
                <a:solidFill>
                  <a:srgbClr val="0000CC"/>
                </a:solidFill>
              </a:rPr>
            </a:br>
            <a:r>
              <a:rPr lang="en-US" altLang="en-US" sz="3100" b="0">
                <a:solidFill>
                  <a:srgbClr val="0000CC"/>
                </a:solidFill>
              </a:rPr>
              <a:t>Grades 6–8 and EOC Transition to Calculator Subsection </a:t>
            </a:r>
            <a:endParaRPr lang="en-US" sz="3100" b="0"/>
          </a:p>
        </p:txBody>
      </p:sp>
      <p:sp>
        <p:nvSpPr>
          <p:cNvPr id="5" name="Slide Number Placeholder 4"/>
          <p:cNvSpPr>
            <a:spLocks noGrp="1"/>
          </p:cNvSpPr>
          <p:nvPr>
            <p:ph type="sldNum" sz="quarter" idx="4"/>
          </p:nvPr>
        </p:nvSpPr>
        <p:spPr/>
        <p:txBody>
          <a:bodyPr/>
          <a:lstStyle/>
          <a:p>
            <a:fld id="{B63E4CEF-BB1E-48C7-AE93-F39F6AA99AD7}" type="slidenum">
              <a:rPr lang="en-US" smtClean="0"/>
              <a:pPr/>
              <a:t>40</a:t>
            </a:fld>
            <a:endParaRPr lang="en-US"/>
          </a:p>
        </p:txBody>
      </p:sp>
      <p:sp>
        <p:nvSpPr>
          <p:cNvPr id="7" name="TextBox 6"/>
          <p:cNvSpPr txBox="1"/>
          <p:nvPr/>
        </p:nvSpPr>
        <p:spPr>
          <a:xfrm>
            <a:off x="5307421" y="2022738"/>
            <a:ext cx="3389318"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prstClr val="black"/>
                </a:solidFill>
              </a:rPr>
              <a:t>Stop sign and guidance to not return to Section 1, Part A, from paper-and-pencil answer document and transition page.</a:t>
            </a:r>
          </a:p>
          <a:p>
            <a:pPr marL="342900" indent="-342900">
              <a:buFont typeface="Arial" panose="020B0604020202020204" pitchFamily="34" charset="0"/>
              <a:buChar char="•"/>
            </a:pPr>
            <a:r>
              <a:rPr lang="en-US" sz="2400" b="1" dirty="0">
                <a:solidFill>
                  <a:srgbClr val="FF0000"/>
                </a:solidFill>
              </a:rPr>
              <a:t>Note:</a:t>
            </a:r>
            <a:r>
              <a:rPr lang="en-US" sz="2400" dirty="0">
                <a:solidFill>
                  <a:prstClr val="black"/>
                </a:solidFill>
              </a:rPr>
              <a:t> Student is prompted to raise hand to receive a calculator</a:t>
            </a:r>
            <a:endParaRPr lang="en-US" sz="2400" b="1" dirty="0">
              <a:solidFill>
                <a:prstClr val="black"/>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277" y="1739923"/>
            <a:ext cx="4184167" cy="42825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Down Ribbon 5"/>
          <p:cNvSpPr/>
          <p:nvPr/>
        </p:nvSpPr>
        <p:spPr>
          <a:xfrm>
            <a:off x="176222" y="6362993"/>
            <a:ext cx="1423978" cy="365125"/>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20620" y="6362993"/>
            <a:ext cx="935182" cy="400110"/>
          </a:xfrm>
          <a:prstGeom prst="rect">
            <a:avLst/>
          </a:prstGeom>
          <a:noFill/>
        </p:spPr>
        <p:txBody>
          <a:bodyPr wrap="square" rtlCol="0">
            <a:spAutoFit/>
          </a:bodyPr>
          <a:lstStyle/>
          <a:p>
            <a:pPr algn="ctr"/>
            <a:r>
              <a:rPr lang="en-US" sz="1000">
                <a:solidFill>
                  <a:srgbClr val="FF0000"/>
                </a:solidFill>
              </a:rPr>
              <a:t>Examiners &amp;</a:t>
            </a:r>
          </a:p>
          <a:p>
            <a:pPr algn="ctr"/>
            <a:r>
              <a:rPr lang="en-US" sz="1000">
                <a:solidFill>
                  <a:srgbClr val="FF0000"/>
                </a:solidFill>
              </a:rPr>
              <a:t>Students</a:t>
            </a:r>
          </a:p>
        </p:txBody>
      </p:sp>
      <p:sp>
        <p:nvSpPr>
          <p:cNvPr id="3" name="Oval 2"/>
          <p:cNvSpPr/>
          <p:nvPr/>
        </p:nvSpPr>
        <p:spPr>
          <a:xfrm>
            <a:off x="774700" y="4838700"/>
            <a:ext cx="4056744" cy="50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890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1215" y="1008246"/>
            <a:ext cx="7090256" cy="3812311"/>
          </a:xfrm>
        </p:spPr>
        <p:txBody>
          <a:bodyPr>
            <a:normAutofit/>
          </a:bodyPr>
          <a:lstStyle/>
          <a:p>
            <a:pPr algn="ctr"/>
            <a:r>
              <a:rPr lang="en-US" sz="6000" b="0" dirty="0">
                <a:solidFill>
                  <a:srgbClr val="0000CC"/>
                </a:solidFill>
              </a:rPr>
              <a:t>Online Test Administration</a:t>
            </a:r>
          </a:p>
        </p:txBody>
      </p:sp>
      <p:sp>
        <p:nvSpPr>
          <p:cNvPr id="4" name="Slide Number Placeholder 3"/>
          <p:cNvSpPr>
            <a:spLocks noGrp="1"/>
          </p:cNvSpPr>
          <p:nvPr>
            <p:ph type="sldNum" sz="quarter" idx="4"/>
          </p:nvPr>
        </p:nvSpPr>
        <p:spPr/>
        <p:txBody>
          <a:bodyPr/>
          <a:lstStyle/>
          <a:p>
            <a:fld id="{B63E4CEF-BB1E-48C7-AE93-F39F6AA99AD7}" type="slidenum">
              <a:rPr lang="en-US" smtClean="0"/>
              <a:pPr/>
              <a:t>41</a:t>
            </a:fld>
            <a:endParaRPr lang="en-US"/>
          </a:p>
        </p:txBody>
      </p:sp>
    </p:spTree>
    <p:extLst>
      <p:ext uri="{BB962C8B-B14F-4D97-AF65-F5344CB8AC3E}">
        <p14:creationId xmlns:p14="http://schemas.microsoft.com/office/powerpoint/2010/main" val="5661529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78258" y="90616"/>
            <a:ext cx="6903308" cy="1378742"/>
          </a:xfrm>
        </p:spPr>
        <p:txBody>
          <a:bodyPr>
            <a:normAutofit/>
          </a:bodyPr>
          <a:lstStyle/>
          <a:p>
            <a:r>
              <a:rPr lang="en-US" altLang="en-US" sz="4000" b="0">
                <a:solidFill>
                  <a:srgbClr val="0000CC"/>
                </a:solidFill>
                <a:cs typeface="Calibri" pitchFamily="34" charset="0"/>
              </a:rPr>
              <a:t>eDIRECT contains…</a:t>
            </a:r>
          </a:p>
        </p:txBody>
      </p:sp>
      <p:sp>
        <p:nvSpPr>
          <p:cNvPr id="63491" name="Content Placeholder 2"/>
          <p:cNvSpPr>
            <a:spLocks noGrp="1"/>
          </p:cNvSpPr>
          <p:nvPr>
            <p:ph idx="1"/>
          </p:nvPr>
        </p:nvSpPr>
        <p:spPr>
          <a:xfrm>
            <a:off x="172545" y="1190992"/>
            <a:ext cx="8229600" cy="4707125"/>
          </a:xfrm>
          <a:ln>
            <a:solidFill>
              <a:srgbClr val="FF0000"/>
            </a:solidFill>
          </a:ln>
        </p:spPr>
        <p:txBody>
          <a:bodyPr vert="horz" lIns="91440" tIns="45720" rIns="91440" bIns="45720" rtlCol="0" anchor="t">
            <a:normAutofit lnSpcReduction="10000"/>
          </a:bodyPr>
          <a:lstStyle/>
          <a:p>
            <a:r>
              <a:rPr lang="en-US" altLang="en-US" sz="2400" dirty="0"/>
              <a:t>Students will be loaded from the State Pre-ID File.</a:t>
            </a:r>
            <a:r>
              <a:rPr lang="en-US" altLang="en-US" sz="2400"/>
              <a:t> </a:t>
            </a:r>
            <a:endParaRPr lang="en-US" altLang="en-US" sz="2400" dirty="0"/>
          </a:p>
          <a:p>
            <a:pPr lvl="1"/>
            <a:r>
              <a:rPr lang="en-US" altLang="en-US" sz="2000" dirty="0"/>
              <a:t>This includes students who were marked as “Yes” in the Online Field and paper testers.</a:t>
            </a:r>
          </a:p>
          <a:p>
            <a:pPr lvl="1"/>
            <a:r>
              <a:rPr lang="en-US" altLang="en-US" sz="2000" dirty="0"/>
              <a:t>Students will be loaded into online Test Sessions only if they were marked as “Yes” in the Online Field.</a:t>
            </a:r>
          </a:p>
          <a:p>
            <a:pPr lvl="1"/>
            <a:r>
              <a:rPr lang="en-US" altLang="en-US" sz="2000" dirty="0"/>
              <a:t>All other students will be loaded into Paper/Pencil test sessions.</a:t>
            </a:r>
          </a:p>
          <a:p>
            <a:r>
              <a:rPr lang="en-US" altLang="en-US" sz="2400" dirty="0"/>
              <a:t>Students loaded manually via the Manage Students function in eDIRECT Test Setup</a:t>
            </a:r>
          </a:p>
          <a:p>
            <a:r>
              <a:rPr lang="en-US" altLang="en-US" sz="2400" dirty="0"/>
              <a:t>Students bulk loaded via the Multiple Student Uploads function in eDIRECT Test Setup.</a:t>
            </a:r>
          </a:p>
          <a:p>
            <a:r>
              <a:rPr lang="en-US" altLang="en-US" sz="2400" dirty="0"/>
              <a:t>Students testing on paper once their answer documents have been scanned (if they were not previously loaded).</a:t>
            </a:r>
          </a:p>
          <a:p>
            <a:r>
              <a:rPr lang="en-US" altLang="en-US" sz="2400" b="1">
                <a:solidFill>
                  <a:srgbClr val="2F5496"/>
                </a:solidFill>
              </a:rPr>
              <a:t>Details will be provided in the upcoming </a:t>
            </a:r>
            <a:r>
              <a:rPr lang="en-US" altLang="en-US" sz="2400" b="1" dirty="0">
                <a:solidFill>
                  <a:srgbClr val="2F5496"/>
                </a:solidFill>
              </a:rPr>
              <a:t>eDIRECT</a:t>
            </a:r>
            <a:r>
              <a:rPr lang="en-US" altLang="en-US" sz="2400" b="1">
                <a:solidFill>
                  <a:srgbClr val="2F5496"/>
                </a:solidFill>
              </a:rPr>
              <a:t> Test Setup training sessions (March 6 &amp; March 13, 2017).</a:t>
            </a:r>
          </a:p>
          <a:p>
            <a:pPr marL="0" indent="0">
              <a:buNone/>
            </a:pPr>
            <a:endParaRPr lang="en-US" altLang="en-US" sz="2400" dirty="0"/>
          </a:p>
          <a:p>
            <a:endParaRPr lang="en-US" altLang="en-US" dirty="0"/>
          </a:p>
        </p:txBody>
      </p:sp>
      <p:sp>
        <p:nvSpPr>
          <p:cNvPr id="2" name="Slide Number Placeholder 1"/>
          <p:cNvSpPr>
            <a:spLocks noGrp="1"/>
          </p:cNvSpPr>
          <p:nvPr>
            <p:ph type="sldNum" sz="quarter" idx="4"/>
          </p:nvPr>
        </p:nvSpPr>
        <p:spPr/>
        <p:txBody>
          <a:bodyPr/>
          <a:lstStyle/>
          <a:p>
            <a:fld id="{B63E4CEF-BB1E-48C7-AE93-F39F6AA99AD7}" type="slidenum">
              <a:rPr lang="en-US" smtClean="0"/>
              <a:pPr/>
              <a:t>42</a:t>
            </a:fld>
            <a:endParaRPr lang="en-US"/>
          </a:p>
        </p:txBody>
      </p:sp>
    </p:spTree>
    <p:extLst>
      <p:ext uri="{BB962C8B-B14F-4D97-AF65-F5344CB8AC3E}">
        <p14:creationId xmlns:p14="http://schemas.microsoft.com/office/powerpoint/2010/main" val="26447441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267"/>
            <a:ext cx="6316630" cy="1325563"/>
          </a:xfrm>
        </p:spPr>
        <p:txBody>
          <a:bodyPr>
            <a:normAutofit/>
          </a:bodyPr>
          <a:lstStyle/>
          <a:p>
            <a:r>
              <a:rPr lang="en-US" sz="3600" dirty="0">
                <a:solidFill>
                  <a:srgbClr val="0000CC"/>
                </a:solidFill>
              </a:rPr>
              <a:t>Edit Student Information EOC Online</a:t>
            </a:r>
          </a:p>
        </p:txBody>
      </p:sp>
      <p:sp>
        <p:nvSpPr>
          <p:cNvPr id="4" name="Slide Number Placeholder 3"/>
          <p:cNvSpPr>
            <a:spLocks noGrp="1"/>
          </p:cNvSpPr>
          <p:nvPr>
            <p:ph type="sldNum" sz="quarter" idx="4"/>
          </p:nvPr>
        </p:nvSpPr>
        <p:spPr/>
        <p:txBody>
          <a:bodyPr/>
          <a:lstStyle/>
          <a:p>
            <a:fld id="{B63E4CEF-BB1E-48C7-AE93-F39F6AA99AD7}" type="slidenum">
              <a:rPr lang="en-US" smtClean="0"/>
              <a:pPr/>
              <a:t>43</a:t>
            </a:fld>
            <a:endParaRPr lang="en-US"/>
          </a:p>
        </p:txBody>
      </p:sp>
      <p:pic>
        <p:nvPicPr>
          <p:cNvPr id="5" name="Picture 4"/>
          <p:cNvPicPr>
            <a:picLocks noChangeAspect="1"/>
          </p:cNvPicPr>
          <p:nvPr/>
        </p:nvPicPr>
        <p:blipFill>
          <a:blip r:embed="rId2"/>
          <a:stretch>
            <a:fillRect/>
          </a:stretch>
        </p:blipFill>
        <p:spPr>
          <a:xfrm>
            <a:off x="190728" y="2221657"/>
            <a:ext cx="8953271" cy="2213168"/>
          </a:xfrm>
          <a:prstGeom prst="rect">
            <a:avLst/>
          </a:prstGeom>
        </p:spPr>
      </p:pic>
      <p:sp>
        <p:nvSpPr>
          <p:cNvPr id="6" name="TextBox 5"/>
          <p:cNvSpPr txBox="1"/>
          <p:nvPr/>
        </p:nvSpPr>
        <p:spPr>
          <a:xfrm>
            <a:off x="2776250" y="1463905"/>
            <a:ext cx="3139809" cy="307777"/>
          </a:xfrm>
          <a:prstGeom prst="rect">
            <a:avLst/>
          </a:prstGeom>
          <a:solidFill>
            <a:schemeClr val="bg1">
              <a:lumMod val="95000"/>
            </a:schemeClr>
          </a:solidFill>
          <a:ln>
            <a:solidFill>
              <a:srgbClr val="FF0000"/>
            </a:solidFill>
          </a:ln>
        </p:spPr>
        <p:txBody>
          <a:bodyPr wrap="square" rtlCol="0">
            <a:spAutoFit/>
          </a:bodyPr>
          <a:lstStyle/>
          <a:p>
            <a:r>
              <a:rPr lang="en-US" sz="1400" dirty="0">
                <a:solidFill>
                  <a:srgbClr val="FF0000"/>
                </a:solidFill>
              </a:rPr>
              <a:t>Test Setup Training, March 6 and 13</a:t>
            </a:r>
          </a:p>
        </p:txBody>
      </p:sp>
      <p:cxnSp>
        <p:nvCxnSpPr>
          <p:cNvPr id="8" name="Straight Arrow Connector 7"/>
          <p:cNvCxnSpPr/>
          <p:nvPr/>
        </p:nvCxnSpPr>
        <p:spPr>
          <a:xfrm flipH="1">
            <a:off x="1167020" y="1837489"/>
            <a:ext cx="1837828" cy="3728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930487" y="1900339"/>
            <a:ext cx="148723" cy="2973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90729" y="3892419"/>
            <a:ext cx="8953271" cy="5184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498294" y="4020872"/>
            <a:ext cx="1432193" cy="523220"/>
          </a:xfrm>
          <a:prstGeom prst="rect">
            <a:avLst/>
          </a:prstGeom>
          <a:solidFill>
            <a:schemeClr val="bg1">
              <a:lumMod val="95000"/>
            </a:schemeClr>
          </a:solidFill>
          <a:ln>
            <a:solidFill>
              <a:srgbClr val="FF0000"/>
            </a:solidFill>
          </a:ln>
        </p:spPr>
        <p:txBody>
          <a:bodyPr wrap="square" rtlCol="0">
            <a:spAutoFit/>
          </a:bodyPr>
          <a:lstStyle/>
          <a:p>
            <a:r>
              <a:rPr lang="en-US" sz="1400">
                <a:solidFill>
                  <a:srgbClr val="FF0000"/>
                </a:solidFill>
              </a:rPr>
              <a:t>Directions in subsequent slide</a:t>
            </a:r>
          </a:p>
        </p:txBody>
      </p:sp>
      <p:sp>
        <p:nvSpPr>
          <p:cNvPr id="17" name="TextBox 16"/>
          <p:cNvSpPr txBox="1"/>
          <p:nvPr/>
        </p:nvSpPr>
        <p:spPr>
          <a:xfrm>
            <a:off x="2930483" y="2784437"/>
            <a:ext cx="297455" cy="307777"/>
          </a:xfrm>
          <a:prstGeom prst="rect">
            <a:avLst/>
          </a:prstGeom>
          <a:solidFill>
            <a:schemeClr val="accent2">
              <a:lumMod val="20000"/>
              <a:lumOff val="80000"/>
            </a:schemeClr>
          </a:solidFill>
          <a:ln>
            <a:solidFill>
              <a:srgbClr val="FF0000"/>
            </a:solidFill>
          </a:ln>
        </p:spPr>
        <p:txBody>
          <a:bodyPr wrap="square" rtlCol="0">
            <a:spAutoFit/>
          </a:bodyPr>
          <a:lstStyle/>
          <a:p>
            <a:r>
              <a:rPr lang="en-US" sz="1400">
                <a:solidFill>
                  <a:srgbClr val="FF0000"/>
                </a:solidFill>
                <a:sym typeface="Wingdings 2" panose="05020102010507070707" pitchFamily="18" charset="2"/>
              </a:rPr>
              <a:t></a:t>
            </a:r>
            <a:endParaRPr lang="en-US" sz="1400">
              <a:solidFill>
                <a:srgbClr val="FF0000"/>
              </a:solidFill>
            </a:endParaRPr>
          </a:p>
        </p:txBody>
      </p:sp>
      <p:sp>
        <p:nvSpPr>
          <p:cNvPr id="18" name="TextBox 17"/>
          <p:cNvSpPr txBox="1"/>
          <p:nvPr/>
        </p:nvSpPr>
        <p:spPr>
          <a:xfrm>
            <a:off x="2930485" y="3060053"/>
            <a:ext cx="297455" cy="307777"/>
          </a:xfrm>
          <a:prstGeom prst="rect">
            <a:avLst/>
          </a:prstGeom>
          <a:solidFill>
            <a:schemeClr val="accent2">
              <a:lumMod val="20000"/>
              <a:lumOff val="80000"/>
            </a:schemeClr>
          </a:solidFill>
          <a:ln>
            <a:solidFill>
              <a:srgbClr val="FF0000"/>
            </a:solidFill>
          </a:ln>
        </p:spPr>
        <p:txBody>
          <a:bodyPr wrap="square" rtlCol="0">
            <a:spAutoFit/>
          </a:bodyPr>
          <a:lstStyle/>
          <a:p>
            <a:r>
              <a:rPr lang="en-US" sz="1400">
                <a:solidFill>
                  <a:srgbClr val="FF0000"/>
                </a:solidFill>
                <a:sym typeface="Wingdings 2" panose="05020102010507070707" pitchFamily="18" charset="2"/>
              </a:rPr>
              <a:t></a:t>
            </a:r>
            <a:endParaRPr lang="en-US" sz="1400">
              <a:solidFill>
                <a:srgbClr val="FF0000"/>
              </a:solidFill>
            </a:endParaRPr>
          </a:p>
        </p:txBody>
      </p:sp>
      <p:sp>
        <p:nvSpPr>
          <p:cNvPr id="19" name="TextBox 18"/>
          <p:cNvSpPr txBox="1"/>
          <p:nvPr/>
        </p:nvSpPr>
        <p:spPr>
          <a:xfrm>
            <a:off x="2930486" y="3278168"/>
            <a:ext cx="297456" cy="307777"/>
          </a:xfrm>
          <a:prstGeom prst="rect">
            <a:avLst/>
          </a:prstGeom>
          <a:solidFill>
            <a:schemeClr val="accent2">
              <a:lumMod val="20000"/>
              <a:lumOff val="80000"/>
            </a:schemeClr>
          </a:solidFill>
          <a:ln>
            <a:solidFill>
              <a:srgbClr val="FF0000"/>
            </a:solidFill>
          </a:ln>
        </p:spPr>
        <p:txBody>
          <a:bodyPr wrap="square" rtlCol="0">
            <a:spAutoFit/>
          </a:bodyPr>
          <a:lstStyle/>
          <a:p>
            <a:r>
              <a:rPr lang="en-US" sz="1400">
                <a:solidFill>
                  <a:srgbClr val="FF0000"/>
                </a:solidFill>
                <a:sym typeface="Wingdings 2" panose="05020102010507070707" pitchFamily="18" charset="2"/>
              </a:rPr>
              <a:t></a:t>
            </a:r>
            <a:endParaRPr lang="en-US" sz="1400">
              <a:solidFill>
                <a:srgbClr val="FF0000"/>
              </a:solidFill>
            </a:endParaRPr>
          </a:p>
        </p:txBody>
      </p:sp>
      <p:sp>
        <p:nvSpPr>
          <p:cNvPr id="20" name="Rectangle 19"/>
          <p:cNvSpPr/>
          <p:nvPr/>
        </p:nvSpPr>
        <p:spPr>
          <a:xfrm>
            <a:off x="3547431" y="2197710"/>
            <a:ext cx="1119932" cy="2810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930487" y="3560695"/>
            <a:ext cx="297455" cy="307777"/>
          </a:xfrm>
          <a:prstGeom prst="rect">
            <a:avLst/>
          </a:prstGeom>
          <a:solidFill>
            <a:schemeClr val="accent2">
              <a:lumMod val="20000"/>
              <a:lumOff val="80000"/>
            </a:schemeClr>
          </a:solidFill>
          <a:ln>
            <a:solidFill>
              <a:srgbClr val="FF0000"/>
            </a:solidFill>
          </a:ln>
        </p:spPr>
        <p:txBody>
          <a:bodyPr wrap="square" rtlCol="0">
            <a:spAutoFit/>
          </a:bodyPr>
          <a:lstStyle/>
          <a:p>
            <a:r>
              <a:rPr lang="en-US" sz="1400">
                <a:solidFill>
                  <a:srgbClr val="FF0000"/>
                </a:solidFill>
                <a:sym typeface="Wingdings 2" panose="05020102010507070707" pitchFamily="18" charset="2"/>
              </a:rPr>
              <a:t></a:t>
            </a:r>
            <a:endParaRPr lang="en-US" sz="1400">
              <a:solidFill>
                <a:srgbClr val="FF0000"/>
              </a:solidFill>
            </a:endParaRPr>
          </a:p>
        </p:txBody>
      </p:sp>
      <p:sp>
        <p:nvSpPr>
          <p:cNvPr id="25" name="TextBox 24"/>
          <p:cNvSpPr txBox="1"/>
          <p:nvPr/>
        </p:nvSpPr>
        <p:spPr>
          <a:xfrm>
            <a:off x="782197" y="1240097"/>
            <a:ext cx="1432193" cy="523220"/>
          </a:xfrm>
          <a:prstGeom prst="rect">
            <a:avLst/>
          </a:prstGeom>
          <a:solidFill>
            <a:schemeClr val="bg1">
              <a:lumMod val="95000"/>
            </a:schemeClr>
          </a:solidFill>
          <a:ln>
            <a:solidFill>
              <a:srgbClr val="FF0000"/>
            </a:solidFill>
          </a:ln>
        </p:spPr>
        <p:txBody>
          <a:bodyPr wrap="square" rtlCol="0">
            <a:spAutoFit/>
          </a:bodyPr>
          <a:lstStyle/>
          <a:p>
            <a:r>
              <a:rPr lang="en-US" sz="1400">
                <a:solidFill>
                  <a:srgbClr val="FF0000"/>
                </a:solidFill>
              </a:rPr>
              <a:t>Directions in subsequent slide</a:t>
            </a:r>
          </a:p>
        </p:txBody>
      </p:sp>
      <p:cxnSp>
        <p:nvCxnSpPr>
          <p:cNvPr id="26" name="Straight Arrow Connector 25"/>
          <p:cNvCxnSpPr>
            <a:stCxn id="25" idx="2"/>
          </p:cNvCxnSpPr>
          <p:nvPr/>
        </p:nvCxnSpPr>
        <p:spPr>
          <a:xfrm>
            <a:off x="1498294" y="1763317"/>
            <a:ext cx="306122" cy="4343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0275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 y="90748"/>
            <a:ext cx="7132102" cy="1320247"/>
          </a:xfrm>
        </p:spPr>
        <p:txBody>
          <a:bodyPr>
            <a:normAutofit fontScale="90000"/>
          </a:bodyPr>
          <a:lstStyle/>
          <a:p>
            <a:r>
              <a:rPr lang="en-US" dirty="0">
                <a:solidFill>
                  <a:srgbClr val="0000CC"/>
                </a:solidFill>
              </a:rPr>
              <a:t>Edit Student Information</a:t>
            </a:r>
            <a:br>
              <a:rPr lang="en-US" dirty="0">
                <a:solidFill>
                  <a:srgbClr val="0000CC"/>
                </a:solidFill>
              </a:rPr>
            </a:br>
            <a:r>
              <a:rPr lang="en-US" dirty="0">
                <a:solidFill>
                  <a:srgbClr val="0000CC"/>
                </a:solidFill>
              </a:rPr>
              <a:t>EOG – Coding EOC in lieu of EOG</a:t>
            </a:r>
          </a:p>
        </p:txBody>
      </p:sp>
      <p:sp>
        <p:nvSpPr>
          <p:cNvPr id="4" name="Slide Number Placeholder 3"/>
          <p:cNvSpPr>
            <a:spLocks noGrp="1"/>
          </p:cNvSpPr>
          <p:nvPr>
            <p:ph type="sldNum" sz="quarter" idx="4"/>
          </p:nvPr>
        </p:nvSpPr>
        <p:spPr/>
        <p:txBody>
          <a:bodyPr/>
          <a:lstStyle/>
          <a:p>
            <a:fld id="{B63E4CEF-BB1E-48C7-AE93-F39F6AA99AD7}" type="slidenum">
              <a:rPr lang="en-US" smtClean="0"/>
              <a:pPr/>
              <a:t>44</a:t>
            </a:fld>
            <a:endParaRPr lang="en-US"/>
          </a:p>
        </p:txBody>
      </p:sp>
      <p:pic>
        <p:nvPicPr>
          <p:cNvPr id="7" name="Picture 6"/>
          <p:cNvPicPr>
            <a:picLocks noChangeAspect="1"/>
          </p:cNvPicPr>
          <p:nvPr/>
        </p:nvPicPr>
        <p:blipFill>
          <a:blip r:embed="rId2"/>
          <a:stretch>
            <a:fillRect/>
          </a:stretch>
        </p:blipFill>
        <p:spPr>
          <a:xfrm>
            <a:off x="20657" y="2448729"/>
            <a:ext cx="9020175" cy="1962150"/>
          </a:xfrm>
          <a:prstGeom prst="rect">
            <a:avLst/>
          </a:prstGeom>
        </p:spPr>
      </p:pic>
      <p:sp>
        <p:nvSpPr>
          <p:cNvPr id="9" name="TextBox 8"/>
          <p:cNvSpPr txBox="1"/>
          <p:nvPr/>
        </p:nvSpPr>
        <p:spPr>
          <a:xfrm>
            <a:off x="2520550" y="3234980"/>
            <a:ext cx="297455" cy="307777"/>
          </a:xfrm>
          <a:prstGeom prst="rect">
            <a:avLst/>
          </a:prstGeom>
          <a:solidFill>
            <a:schemeClr val="bg1"/>
          </a:solidFill>
          <a:ln>
            <a:solidFill>
              <a:srgbClr val="FF0000"/>
            </a:solidFill>
          </a:ln>
        </p:spPr>
        <p:txBody>
          <a:bodyPr wrap="square" rtlCol="0">
            <a:spAutoFit/>
          </a:bodyPr>
          <a:lstStyle/>
          <a:p>
            <a:r>
              <a:rPr lang="en-US" sz="1400">
                <a:solidFill>
                  <a:srgbClr val="FF0000"/>
                </a:solidFill>
                <a:sym typeface="Wingdings 2" panose="05020102010507070707" pitchFamily="18" charset="2"/>
              </a:rPr>
              <a:t></a:t>
            </a:r>
            <a:endParaRPr lang="en-US" sz="1400">
              <a:solidFill>
                <a:srgbClr val="FF0000"/>
              </a:solidFill>
            </a:endParaRPr>
          </a:p>
        </p:txBody>
      </p:sp>
      <p:sp>
        <p:nvSpPr>
          <p:cNvPr id="10" name="TextBox 9"/>
          <p:cNvSpPr txBox="1"/>
          <p:nvPr/>
        </p:nvSpPr>
        <p:spPr>
          <a:xfrm>
            <a:off x="2520551" y="3498697"/>
            <a:ext cx="297454" cy="307777"/>
          </a:xfrm>
          <a:prstGeom prst="rect">
            <a:avLst/>
          </a:prstGeom>
          <a:solidFill>
            <a:schemeClr val="bg1">
              <a:lumMod val="95000"/>
            </a:schemeClr>
          </a:solidFill>
          <a:ln>
            <a:solidFill>
              <a:srgbClr val="FF0000"/>
            </a:solidFill>
          </a:ln>
        </p:spPr>
        <p:txBody>
          <a:bodyPr wrap="square" rtlCol="0">
            <a:spAutoFit/>
          </a:bodyPr>
          <a:lstStyle/>
          <a:p>
            <a:r>
              <a:rPr lang="en-US" sz="1400">
                <a:solidFill>
                  <a:srgbClr val="FF0000"/>
                </a:solidFill>
                <a:sym typeface="Wingdings 2" panose="05020102010507070707" pitchFamily="18" charset="2"/>
              </a:rPr>
              <a:t></a:t>
            </a:r>
            <a:endParaRPr lang="en-US" sz="1400">
              <a:solidFill>
                <a:srgbClr val="FF0000"/>
              </a:solidFill>
            </a:endParaRPr>
          </a:p>
        </p:txBody>
      </p:sp>
      <p:sp>
        <p:nvSpPr>
          <p:cNvPr id="8" name="TextBox 7"/>
          <p:cNvSpPr txBox="1"/>
          <p:nvPr/>
        </p:nvSpPr>
        <p:spPr>
          <a:xfrm>
            <a:off x="1995324" y="2994505"/>
            <a:ext cx="822681" cy="276999"/>
          </a:xfrm>
          <a:prstGeom prst="rect">
            <a:avLst/>
          </a:prstGeom>
          <a:solidFill>
            <a:schemeClr val="bg1">
              <a:lumMod val="95000"/>
            </a:schemeClr>
          </a:solidFill>
          <a:ln>
            <a:solidFill>
              <a:srgbClr val="FF0000"/>
            </a:solidFill>
          </a:ln>
        </p:spPr>
        <p:txBody>
          <a:bodyPr wrap="square" rtlCol="0">
            <a:spAutoFit/>
          </a:bodyPr>
          <a:lstStyle/>
          <a:p>
            <a:r>
              <a:rPr lang="en-US" sz="1200">
                <a:solidFill>
                  <a:srgbClr val="FF0000"/>
                </a:solidFill>
              </a:rPr>
              <a:t>EOC Only</a:t>
            </a:r>
          </a:p>
        </p:txBody>
      </p:sp>
      <p:sp>
        <p:nvSpPr>
          <p:cNvPr id="13" name="Rectangle 12"/>
          <p:cNvSpPr/>
          <p:nvPr/>
        </p:nvSpPr>
        <p:spPr>
          <a:xfrm>
            <a:off x="3452067" y="2447925"/>
            <a:ext cx="974460" cy="2455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922070" y="5477594"/>
            <a:ext cx="3139809" cy="307777"/>
          </a:xfrm>
          <a:prstGeom prst="rect">
            <a:avLst/>
          </a:prstGeom>
          <a:solidFill>
            <a:schemeClr val="bg1">
              <a:lumMod val="95000"/>
            </a:schemeClr>
          </a:solidFill>
          <a:ln>
            <a:solidFill>
              <a:srgbClr val="FF0000"/>
            </a:solidFill>
          </a:ln>
        </p:spPr>
        <p:txBody>
          <a:bodyPr wrap="square" rtlCol="0">
            <a:spAutoFit/>
          </a:bodyPr>
          <a:lstStyle/>
          <a:p>
            <a:r>
              <a:rPr lang="en-US" sz="1400" dirty="0">
                <a:solidFill>
                  <a:srgbClr val="FF0000"/>
                </a:solidFill>
              </a:rPr>
              <a:t>Test Setup Training, March 6 and 13</a:t>
            </a:r>
          </a:p>
        </p:txBody>
      </p:sp>
      <p:sp>
        <p:nvSpPr>
          <p:cNvPr id="17" name="TextBox 16"/>
          <p:cNvSpPr txBox="1"/>
          <p:nvPr/>
        </p:nvSpPr>
        <p:spPr>
          <a:xfrm>
            <a:off x="505335" y="1624222"/>
            <a:ext cx="1432193" cy="523220"/>
          </a:xfrm>
          <a:prstGeom prst="rect">
            <a:avLst/>
          </a:prstGeom>
          <a:solidFill>
            <a:schemeClr val="bg1">
              <a:lumMod val="95000"/>
            </a:schemeClr>
          </a:solidFill>
          <a:ln>
            <a:solidFill>
              <a:srgbClr val="FF0000"/>
            </a:solidFill>
          </a:ln>
        </p:spPr>
        <p:txBody>
          <a:bodyPr wrap="square" rtlCol="0">
            <a:spAutoFit/>
          </a:bodyPr>
          <a:lstStyle/>
          <a:p>
            <a:r>
              <a:rPr lang="en-US" sz="1400">
                <a:solidFill>
                  <a:srgbClr val="FF0000"/>
                </a:solidFill>
              </a:rPr>
              <a:t>Directions in subsequent slide</a:t>
            </a:r>
          </a:p>
        </p:txBody>
      </p:sp>
      <p:cxnSp>
        <p:nvCxnSpPr>
          <p:cNvPr id="18" name="Straight Arrow Connector 17"/>
          <p:cNvCxnSpPr>
            <a:stCxn id="17" idx="2"/>
          </p:cNvCxnSpPr>
          <p:nvPr/>
        </p:nvCxnSpPr>
        <p:spPr>
          <a:xfrm>
            <a:off x="1221432" y="2147442"/>
            <a:ext cx="306122" cy="4343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1912" y="3817279"/>
            <a:ext cx="8936616" cy="593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385812" y="3830019"/>
            <a:ext cx="1432193" cy="523220"/>
          </a:xfrm>
          <a:prstGeom prst="rect">
            <a:avLst/>
          </a:prstGeom>
          <a:solidFill>
            <a:schemeClr val="bg1">
              <a:lumMod val="95000"/>
            </a:schemeClr>
          </a:solidFill>
          <a:ln>
            <a:solidFill>
              <a:srgbClr val="FF0000"/>
            </a:solidFill>
          </a:ln>
        </p:spPr>
        <p:txBody>
          <a:bodyPr wrap="square" rtlCol="0">
            <a:spAutoFit/>
          </a:bodyPr>
          <a:lstStyle/>
          <a:p>
            <a:r>
              <a:rPr lang="en-US" sz="1400">
                <a:solidFill>
                  <a:srgbClr val="FF0000"/>
                </a:solidFill>
              </a:rPr>
              <a:t>Directions in subsequent slide</a:t>
            </a:r>
          </a:p>
        </p:txBody>
      </p:sp>
      <p:pic>
        <p:nvPicPr>
          <p:cNvPr id="11" name="Picture 10"/>
          <p:cNvPicPr>
            <a:picLocks noChangeAspect="1"/>
          </p:cNvPicPr>
          <p:nvPr/>
        </p:nvPicPr>
        <p:blipFill>
          <a:blip r:embed="rId3"/>
          <a:stretch>
            <a:fillRect/>
          </a:stretch>
        </p:blipFill>
        <p:spPr>
          <a:xfrm>
            <a:off x="61912" y="4456095"/>
            <a:ext cx="3705225" cy="2286000"/>
          </a:xfrm>
          <a:prstGeom prst="rect">
            <a:avLst/>
          </a:prstGeom>
        </p:spPr>
      </p:pic>
      <p:sp>
        <p:nvSpPr>
          <p:cNvPr id="23" name="Rectangle 22"/>
          <p:cNvSpPr/>
          <p:nvPr/>
        </p:nvSpPr>
        <p:spPr>
          <a:xfrm>
            <a:off x="61912" y="5860473"/>
            <a:ext cx="1122653"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52029" y="4523772"/>
            <a:ext cx="633972" cy="1616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H="1">
            <a:off x="988806" y="4685401"/>
            <a:ext cx="1006518" cy="11750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3583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25" y="1163489"/>
            <a:ext cx="5052480" cy="3474720"/>
          </a:xfrm>
          <a:prstGeom prst="rect">
            <a:avLst/>
          </a:prstGeom>
        </p:spPr>
      </p:pic>
      <p:pic>
        <p:nvPicPr>
          <p:cNvPr id="15" name="Picture 14"/>
          <p:cNvPicPr>
            <a:picLocks noChangeAspect="1"/>
          </p:cNvPicPr>
          <p:nvPr/>
        </p:nvPicPr>
        <p:blipFill>
          <a:blip r:embed="rId4"/>
          <a:stretch>
            <a:fillRect/>
          </a:stretch>
        </p:blipFill>
        <p:spPr>
          <a:xfrm>
            <a:off x="2507975" y="2742120"/>
            <a:ext cx="6546574" cy="1828800"/>
          </a:xfrm>
          <a:prstGeom prst="rect">
            <a:avLst/>
          </a:prstGeom>
        </p:spPr>
      </p:pic>
      <p:sp>
        <p:nvSpPr>
          <p:cNvPr id="61442" name="Title 1"/>
          <p:cNvSpPr>
            <a:spLocks noGrp="1"/>
          </p:cNvSpPr>
          <p:nvPr>
            <p:ph type="title"/>
          </p:nvPr>
        </p:nvSpPr>
        <p:spPr>
          <a:xfrm>
            <a:off x="228601" y="93784"/>
            <a:ext cx="4204252" cy="1143000"/>
          </a:xfrm>
        </p:spPr>
        <p:txBody>
          <a:bodyPr>
            <a:normAutofit fontScale="90000"/>
          </a:bodyPr>
          <a:lstStyle/>
          <a:p>
            <a:r>
              <a:rPr lang="en-US" altLang="en-US" b="0">
                <a:solidFill>
                  <a:srgbClr val="0000CC"/>
                </a:solidFill>
                <a:cs typeface="Calibri" pitchFamily="34" charset="0"/>
              </a:rPr>
              <a:t>Test Tickets Test Rosters </a:t>
            </a:r>
          </a:p>
        </p:txBody>
      </p:sp>
      <p:sp>
        <p:nvSpPr>
          <p:cNvPr id="2" name="Slide Number Placeholder 1"/>
          <p:cNvSpPr>
            <a:spLocks noGrp="1"/>
          </p:cNvSpPr>
          <p:nvPr>
            <p:ph type="sldNum" sz="quarter" idx="4"/>
          </p:nvPr>
        </p:nvSpPr>
        <p:spPr/>
        <p:txBody>
          <a:bodyPr/>
          <a:lstStyle/>
          <a:p>
            <a:fld id="{B63E4CEF-BB1E-48C7-AE93-F39F6AA99AD7}" type="slidenum">
              <a:rPr lang="en-US" smtClean="0"/>
              <a:pPr/>
              <a:t>45</a:t>
            </a:fld>
            <a:endParaRPr lang="en-US"/>
          </a:p>
        </p:txBody>
      </p:sp>
      <p:sp>
        <p:nvSpPr>
          <p:cNvPr id="6" name="Text Box 4"/>
          <p:cNvSpPr txBox="1">
            <a:spLocks noChangeArrowheads="1"/>
          </p:cNvSpPr>
          <p:nvPr/>
        </p:nvSpPr>
        <p:spPr bwMode="auto">
          <a:xfrm>
            <a:off x="387626" y="4569523"/>
            <a:ext cx="8127724" cy="1938992"/>
          </a:xfrm>
          <a:prstGeom prst="rect">
            <a:avLst/>
          </a:prstGeom>
          <a:noFill/>
          <a:ln w="9525">
            <a:noFill/>
            <a:miter lim="800000"/>
            <a:headEnd/>
            <a:tailEnd/>
          </a:ln>
        </p:spPr>
        <p:txBody>
          <a:bodyPr wrap="square" anchor="t">
            <a:spAutoFit/>
          </a:bodyPr>
          <a:lstStyle/>
          <a:p>
            <a:pPr>
              <a:defRPr/>
            </a:pPr>
            <a:r>
              <a:rPr lang="en-US" sz="1700" dirty="0"/>
              <a:t>To avoid a student testing under another student’s GTID, you </a:t>
            </a:r>
            <a:r>
              <a:rPr lang="en-US" sz="1700" u="sng" dirty="0"/>
              <a:t>must</a:t>
            </a:r>
            <a:r>
              <a:rPr lang="en-US" sz="1700" dirty="0"/>
              <a:t>:</a:t>
            </a:r>
          </a:p>
          <a:p>
            <a:pPr marL="342900" indent="-342900">
              <a:buFont typeface="+mj-lt"/>
              <a:buAutoNum type="arabicPeriod"/>
              <a:defRPr/>
            </a:pPr>
            <a:r>
              <a:rPr lang="en-US" sz="1700" dirty="0"/>
              <a:t>Print </a:t>
            </a:r>
            <a:r>
              <a:rPr lang="en-US" sz="1700" u="sng" dirty="0">
                <a:solidFill>
                  <a:srgbClr val="FF0000"/>
                </a:solidFill>
              </a:rPr>
              <a:t>ALL</a:t>
            </a:r>
            <a:r>
              <a:rPr lang="en-US" sz="1700" dirty="0"/>
              <a:t> Student Tickets. </a:t>
            </a:r>
          </a:p>
          <a:p>
            <a:pPr marL="342900" indent="-342900">
              <a:buFont typeface="+mj-lt"/>
              <a:buAutoNum type="arabicPeriod"/>
              <a:defRPr/>
            </a:pPr>
            <a:r>
              <a:rPr lang="en-US" sz="1700" dirty="0"/>
              <a:t>Have students verify their name and test name are correct and sign the ticket next to their name.</a:t>
            </a:r>
          </a:p>
          <a:p>
            <a:pPr marL="342900" indent="-342900">
              <a:buFont typeface="+mj-lt"/>
              <a:buAutoNum type="arabicPeriod"/>
              <a:defRPr/>
            </a:pPr>
            <a:r>
              <a:rPr lang="en-US" sz="1700" dirty="0"/>
              <a:t>If a change is made to a student record (e.g., adding an accommodation), </a:t>
            </a:r>
            <a:r>
              <a:rPr lang="en-US" sz="1700" dirty="0">
                <a:solidFill>
                  <a:srgbClr val="FF0000"/>
                </a:solidFill>
              </a:rPr>
              <a:t>create a new test ticket for that student</a:t>
            </a:r>
            <a:r>
              <a:rPr lang="en-US" sz="1700" dirty="0"/>
              <a:t>, which will have a new login/password.</a:t>
            </a:r>
          </a:p>
          <a:p>
            <a:pPr marL="342900" indent="-342900">
              <a:buFont typeface="+mj-lt"/>
              <a:buAutoNum type="arabicPeriod"/>
              <a:defRPr/>
            </a:pPr>
            <a:endParaRPr lang="en-US" b="1" dirty="0"/>
          </a:p>
        </p:txBody>
      </p:sp>
      <p:sp>
        <p:nvSpPr>
          <p:cNvPr id="4" name="TextBox 3"/>
          <p:cNvSpPr txBox="1"/>
          <p:nvPr/>
        </p:nvSpPr>
        <p:spPr>
          <a:xfrm>
            <a:off x="4684947" y="205732"/>
            <a:ext cx="2518176" cy="2062103"/>
          </a:xfrm>
          <a:prstGeom prst="rect">
            <a:avLst/>
          </a:prstGeom>
          <a:solidFill>
            <a:schemeClr val="accent6">
              <a:lumMod val="20000"/>
              <a:lumOff val="80000"/>
            </a:schemeClr>
          </a:solidFill>
          <a:ln>
            <a:solidFill>
              <a:srgbClr val="000000">
                <a:alpha val="65000"/>
              </a:srgbClr>
            </a:solidFill>
          </a:ln>
        </p:spPr>
        <p:txBody>
          <a:bodyPr wrap="square" rtlCol="0">
            <a:spAutoFit/>
          </a:bodyPr>
          <a:lstStyle/>
          <a:p>
            <a:r>
              <a:rPr lang="en-US" sz="1600" i="1" dirty="0"/>
              <a:t>Test Tickets </a:t>
            </a:r>
            <a:r>
              <a:rPr lang="en-US" sz="1600" dirty="0"/>
              <a:t>will print </a:t>
            </a:r>
            <a:r>
              <a:rPr lang="en-US" sz="1600" dirty="0">
                <a:solidFill>
                  <a:srgbClr val="FF0000"/>
                </a:solidFill>
              </a:rPr>
              <a:t>one to a page</a:t>
            </a:r>
            <a:r>
              <a:rPr lang="en-US" sz="1600" dirty="0"/>
              <a:t>, and Each </a:t>
            </a:r>
            <a:r>
              <a:rPr lang="en-US" sz="1600" i="1" dirty="0"/>
              <a:t>Test Ticket </a:t>
            </a:r>
            <a:r>
              <a:rPr lang="en-US" sz="1600" dirty="0"/>
              <a:t>contains the student’s username and password for the test session. Note that the student will have a separate </a:t>
            </a:r>
            <a:r>
              <a:rPr lang="en-US" sz="1600" i="1" dirty="0"/>
              <a:t>Test Ticket </a:t>
            </a:r>
            <a:r>
              <a:rPr lang="en-US" sz="1600" dirty="0"/>
              <a:t>for each section of the test.</a:t>
            </a:r>
          </a:p>
        </p:txBody>
      </p:sp>
      <p:cxnSp>
        <p:nvCxnSpPr>
          <p:cNvPr id="8" name="Straight Arrow Connector 7"/>
          <p:cNvCxnSpPr>
            <a:stCxn id="4" idx="1"/>
          </p:cNvCxnSpPr>
          <p:nvPr/>
        </p:nvCxnSpPr>
        <p:spPr>
          <a:xfrm flipH="1">
            <a:off x="4185299" y="1236784"/>
            <a:ext cx="499648" cy="170433"/>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1" name="Down Ribbon 10"/>
          <p:cNvSpPr/>
          <p:nvPr/>
        </p:nvSpPr>
        <p:spPr>
          <a:xfrm>
            <a:off x="176222" y="6362993"/>
            <a:ext cx="1423978" cy="365125"/>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20620" y="6362993"/>
            <a:ext cx="935182" cy="400110"/>
          </a:xfrm>
          <a:prstGeom prst="rect">
            <a:avLst/>
          </a:prstGeom>
          <a:noFill/>
        </p:spPr>
        <p:txBody>
          <a:bodyPr wrap="square" rtlCol="0">
            <a:spAutoFit/>
          </a:bodyPr>
          <a:lstStyle/>
          <a:p>
            <a:pPr algn="ctr"/>
            <a:r>
              <a:rPr lang="en-US" sz="1000">
                <a:solidFill>
                  <a:srgbClr val="FF0000"/>
                </a:solidFill>
              </a:rPr>
              <a:t>Examiners &amp;</a:t>
            </a:r>
          </a:p>
          <a:p>
            <a:pPr algn="ctr"/>
            <a:r>
              <a:rPr lang="en-US" sz="1000">
                <a:solidFill>
                  <a:srgbClr val="FF0000"/>
                </a:solidFill>
              </a:rPr>
              <a:t>Students</a:t>
            </a:r>
          </a:p>
        </p:txBody>
      </p:sp>
      <p:cxnSp>
        <p:nvCxnSpPr>
          <p:cNvPr id="14" name="Straight Arrow Connector 13"/>
          <p:cNvCxnSpPr/>
          <p:nvPr/>
        </p:nvCxnSpPr>
        <p:spPr>
          <a:xfrm flipH="1">
            <a:off x="6692537" y="2557463"/>
            <a:ext cx="510586" cy="230825"/>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203123" y="1800225"/>
            <a:ext cx="1851426" cy="1569660"/>
          </a:xfrm>
          <a:prstGeom prst="rect">
            <a:avLst/>
          </a:prstGeom>
          <a:solidFill>
            <a:schemeClr val="accent5">
              <a:lumMod val="20000"/>
              <a:lumOff val="80000"/>
            </a:schemeClr>
          </a:solidFill>
          <a:ln>
            <a:solidFill>
              <a:schemeClr val="tx2">
                <a:alpha val="67000"/>
              </a:schemeClr>
            </a:solidFill>
          </a:ln>
        </p:spPr>
        <p:txBody>
          <a:bodyPr wrap="square" rtlCol="0">
            <a:spAutoFit/>
          </a:bodyPr>
          <a:lstStyle/>
          <a:p>
            <a:r>
              <a:rPr lang="en-US" sz="1600" dirty="0"/>
              <a:t>The </a:t>
            </a:r>
            <a:r>
              <a:rPr lang="en-US" sz="1600" i="1" dirty="0"/>
              <a:t>Student Test Roster </a:t>
            </a:r>
            <a:r>
              <a:rPr lang="en-US" sz="1600" dirty="0"/>
              <a:t>contains a list of students and the usernames and passwords for each student. </a:t>
            </a:r>
          </a:p>
        </p:txBody>
      </p:sp>
      <p:sp>
        <p:nvSpPr>
          <p:cNvPr id="3" name="Oval 2"/>
          <p:cNvSpPr/>
          <p:nvPr/>
        </p:nvSpPr>
        <p:spPr>
          <a:xfrm>
            <a:off x="7181850" y="3891979"/>
            <a:ext cx="609600" cy="5852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296156" y="3316545"/>
            <a:ext cx="1910334" cy="646331"/>
          </a:xfrm>
          <a:prstGeom prst="rect">
            <a:avLst/>
          </a:prstGeom>
          <a:noFill/>
          <a:ln>
            <a:solidFill>
              <a:srgbClr val="FF0000"/>
            </a:solidFill>
          </a:ln>
        </p:spPr>
        <p:txBody>
          <a:bodyPr wrap="square" rtlCol="0">
            <a:spAutoFit/>
          </a:bodyPr>
          <a:lstStyle/>
          <a:p>
            <a:r>
              <a:rPr lang="en-US" sz="1200" dirty="0">
                <a:solidFill>
                  <a:srgbClr val="FF0000"/>
                </a:solidFill>
              </a:rPr>
              <a:t>Note: Paper Test Booklet Form A1 is equivalent to online Form 01</a:t>
            </a:r>
          </a:p>
        </p:txBody>
      </p:sp>
    </p:spTree>
    <p:extLst>
      <p:ext uri="{BB962C8B-B14F-4D97-AF65-F5344CB8AC3E}">
        <p14:creationId xmlns:p14="http://schemas.microsoft.com/office/powerpoint/2010/main" val="2280205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9440" y="1526775"/>
            <a:ext cx="6921080" cy="3248633"/>
          </a:xfrm>
        </p:spPr>
        <p:txBody>
          <a:bodyPr>
            <a:normAutofit/>
          </a:bodyPr>
          <a:lstStyle/>
          <a:p>
            <a:pPr algn="ctr"/>
            <a:r>
              <a:rPr lang="en-US" b="0" dirty="0">
                <a:solidFill>
                  <a:srgbClr val="0000CC"/>
                </a:solidFill>
              </a:rPr>
              <a:t>Orient Students Prior to Testing and Monitor Carefully During the Test Session</a:t>
            </a:r>
            <a:br>
              <a:rPr lang="en-US" b="0" dirty="0">
                <a:solidFill>
                  <a:srgbClr val="FF0000"/>
                </a:solidFill>
              </a:rPr>
            </a:br>
            <a:r>
              <a:rPr lang="en-US" b="0" dirty="0">
                <a:solidFill>
                  <a:srgbClr val="FF0000"/>
                </a:solidFill>
              </a:rPr>
              <a:t>Online</a:t>
            </a:r>
            <a:endParaRPr lang="en-US" b="0" dirty="0">
              <a:solidFill>
                <a:srgbClr val="0000CC"/>
              </a:solidFill>
            </a:endParaRPr>
          </a:p>
        </p:txBody>
      </p:sp>
      <p:sp>
        <p:nvSpPr>
          <p:cNvPr id="4" name="Slide Number Placeholder 3"/>
          <p:cNvSpPr>
            <a:spLocks noGrp="1"/>
          </p:cNvSpPr>
          <p:nvPr>
            <p:ph type="sldNum" sz="quarter" idx="4"/>
          </p:nvPr>
        </p:nvSpPr>
        <p:spPr/>
        <p:txBody>
          <a:bodyPr/>
          <a:lstStyle/>
          <a:p>
            <a:fld id="{B63E4CEF-BB1E-48C7-AE93-F39F6AA99AD7}" type="slidenum">
              <a:rPr lang="en-US" smtClean="0"/>
              <a:pPr/>
              <a:t>46</a:t>
            </a:fld>
            <a:endParaRPr lang="en-US"/>
          </a:p>
        </p:txBody>
      </p:sp>
    </p:spTree>
    <p:extLst>
      <p:ext uri="{BB962C8B-B14F-4D97-AF65-F5344CB8AC3E}">
        <p14:creationId xmlns:p14="http://schemas.microsoft.com/office/powerpoint/2010/main" val="15351647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1636" y="99966"/>
            <a:ext cx="6688341" cy="1086283"/>
          </a:xfrm>
        </p:spPr>
        <p:txBody>
          <a:bodyPr>
            <a:normAutofit/>
          </a:bodyPr>
          <a:lstStyle/>
          <a:p>
            <a:r>
              <a:rPr lang="en-US" altLang="en-US" sz="4000" b="0">
                <a:solidFill>
                  <a:srgbClr val="0000CC"/>
                </a:solidFill>
              </a:rPr>
              <a:t>Online Tools </a:t>
            </a:r>
            <a:br>
              <a:rPr lang="en-US" altLang="en-US" sz="4000" b="0">
                <a:solidFill>
                  <a:srgbClr val="0000CC"/>
                </a:solidFill>
              </a:rPr>
            </a:br>
            <a:r>
              <a:rPr lang="en-US" altLang="en-US" sz="2800" b="0" u="sng">
                <a:solidFill>
                  <a:srgbClr val="0000CC"/>
                </a:solidFill>
              </a:rPr>
              <a:t>All</a:t>
            </a:r>
            <a:r>
              <a:rPr lang="en-US" altLang="en-US" sz="2800" b="0">
                <a:solidFill>
                  <a:srgbClr val="0000CC"/>
                </a:solidFill>
              </a:rPr>
              <a:t> Students</a:t>
            </a:r>
          </a:p>
        </p:txBody>
      </p:sp>
      <p:sp>
        <p:nvSpPr>
          <p:cNvPr id="2" name="Slide Number Placeholder 1"/>
          <p:cNvSpPr>
            <a:spLocks noGrp="1"/>
          </p:cNvSpPr>
          <p:nvPr>
            <p:ph type="sldNum" sz="quarter" idx="4"/>
          </p:nvPr>
        </p:nvSpPr>
        <p:spPr/>
        <p:txBody>
          <a:bodyPr/>
          <a:lstStyle/>
          <a:p>
            <a:fld id="{B63E4CEF-BB1E-48C7-AE93-F39F6AA99AD7}" type="slidenum">
              <a:rPr lang="en-US" smtClean="0"/>
              <a:pPr/>
              <a:t>47</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806701683"/>
              </p:ext>
            </p:extLst>
          </p:nvPr>
        </p:nvGraphicFramePr>
        <p:xfrm>
          <a:off x="150812" y="1057275"/>
          <a:ext cx="8993188" cy="5274156"/>
        </p:xfrm>
        <a:graphic>
          <a:graphicData uri="http://schemas.openxmlformats.org/drawingml/2006/table">
            <a:tbl>
              <a:tblPr firstRow="1" bandRow="1">
                <a:tableStyleId>{5C22544A-7EE6-4342-B048-85BDC9FD1C3A}</a:tableStyleId>
              </a:tblPr>
              <a:tblGrid>
                <a:gridCol w="3878263">
                  <a:extLst>
                    <a:ext uri="{9D8B030D-6E8A-4147-A177-3AD203B41FA5}">
                      <a16:colId xmlns:a16="http://schemas.microsoft.com/office/drawing/2014/main" val="20000"/>
                    </a:ext>
                  </a:extLst>
                </a:gridCol>
                <a:gridCol w="1271588">
                  <a:extLst>
                    <a:ext uri="{9D8B030D-6E8A-4147-A177-3AD203B41FA5}">
                      <a16:colId xmlns:a16="http://schemas.microsoft.com/office/drawing/2014/main" val="20001"/>
                    </a:ext>
                  </a:extLst>
                </a:gridCol>
                <a:gridCol w="3843337">
                  <a:extLst>
                    <a:ext uri="{9D8B030D-6E8A-4147-A177-3AD203B41FA5}">
                      <a16:colId xmlns:a16="http://schemas.microsoft.com/office/drawing/2014/main" val="20002"/>
                    </a:ext>
                  </a:extLst>
                </a:gridCol>
              </a:tblGrid>
              <a:tr h="519276">
                <a:tc>
                  <a:txBody>
                    <a:bodyPr/>
                    <a:lstStyle/>
                    <a:p>
                      <a:pPr algn="ctr"/>
                      <a:r>
                        <a:rPr lang="en-US"/>
                        <a:t>TOOL</a:t>
                      </a:r>
                    </a:p>
                  </a:txBody>
                  <a:tcPr anchor="ctr"/>
                </a:tc>
                <a:tc>
                  <a:txBody>
                    <a:bodyPr/>
                    <a:lstStyle/>
                    <a:p>
                      <a:pPr algn="ctr"/>
                      <a:r>
                        <a:rPr lang="en-US"/>
                        <a:t>ICON</a:t>
                      </a:r>
                    </a:p>
                  </a:txBody>
                  <a:tcPr anchor="ctr"/>
                </a:tc>
                <a:tc>
                  <a:txBody>
                    <a:bodyPr/>
                    <a:lstStyle/>
                    <a:p>
                      <a:pPr algn="ctr"/>
                      <a:r>
                        <a:rPr lang="en-US"/>
                        <a:t>CONTENT</a:t>
                      </a:r>
                      <a:r>
                        <a:rPr lang="en-US" baseline="0"/>
                        <a:t> AREA</a:t>
                      </a:r>
                      <a:endParaRPr lang="en-US"/>
                    </a:p>
                  </a:txBody>
                  <a:tcPr anchor="ctr"/>
                </a:tc>
                <a:extLst>
                  <a:ext uri="{0D108BD9-81ED-4DB2-BD59-A6C34878D82A}">
                    <a16:rowId xmlns:a16="http://schemas.microsoft.com/office/drawing/2014/main" val="10000"/>
                  </a:ext>
                </a:extLst>
              </a:tr>
              <a:tr h="370840">
                <a:tc>
                  <a:txBody>
                    <a:bodyPr/>
                    <a:lstStyle/>
                    <a:p>
                      <a:pPr eaLnBrk="1" fontAlgn="t" hangingPunct="1">
                        <a:spcBef>
                          <a:spcPts val="600"/>
                        </a:spcBef>
                        <a:buFont typeface="Arial" charset="0"/>
                        <a:buNone/>
                      </a:pPr>
                      <a:r>
                        <a:rPr lang="en-US" altLang="en-US" sz="2800"/>
                        <a:t>Periodic Table</a:t>
                      </a:r>
                    </a:p>
                  </a:txBody>
                  <a:tcPr/>
                </a:tc>
                <a:tc>
                  <a:txBody>
                    <a:bodyPr/>
                    <a:lstStyle/>
                    <a:p>
                      <a:endParaRPr lang="en-US"/>
                    </a:p>
                  </a:txBody>
                  <a:tcPr/>
                </a:tc>
                <a:tc>
                  <a:txBody>
                    <a:bodyPr/>
                    <a:lstStyle/>
                    <a:p>
                      <a:pPr algn="ctr"/>
                      <a:r>
                        <a:rPr lang="en-US" sz="1700" b="1"/>
                        <a:t>EOG and EOC Science</a:t>
                      </a:r>
                    </a:p>
                  </a:txBody>
                  <a:tcPr anchor="ct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altLang="en-US" sz="2800"/>
                        <a:t>Reference/Formula Sheet</a:t>
                      </a:r>
                    </a:p>
                  </a:txBody>
                  <a:tcPr/>
                </a:tc>
                <a:tc>
                  <a:txBody>
                    <a:bodyPr/>
                    <a:lstStyle/>
                    <a:p>
                      <a:pPr algn="ctr"/>
                      <a:endParaRPr lang="en-US"/>
                    </a:p>
                  </a:txBody>
                  <a:tcPr/>
                </a:tc>
                <a:tc>
                  <a:txBody>
                    <a:bodyPr/>
                    <a:lstStyle/>
                    <a:p>
                      <a:pPr algn="ctr"/>
                      <a:r>
                        <a:rPr lang="en-US" sz="1700" b="1"/>
                        <a:t>EOG and EOC Math, EOC Science</a:t>
                      </a:r>
                    </a:p>
                  </a:txBody>
                  <a:tcPr anchor="ct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altLang="en-US" sz="2800">
                          <a:solidFill>
                            <a:srgbClr val="000000"/>
                          </a:solidFill>
                        </a:rPr>
                        <a:t>Highlighter</a:t>
                      </a:r>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1"/>
                        <a:t>ALL</a:t>
                      </a:r>
                    </a:p>
                  </a:txBody>
                  <a:tcPr anchor="ctr"/>
                </a:tc>
                <a:extLst>
                  <a:ext uri="{0D108BD9-81ED-4DB2-BD59-A6C34878D82A}">
                    <a16:rowId xmlns:a16="http://schemas.microsoft.com/office/drawing/2014/main" val="10003"/>
                  </a:ext>
                </a:extLst>
              </a:tr>
              <a:tr h="370840">
                <a:tc>
                  <a:txBody>
                    <a:bodyPr/>
                    <a:lstStyle/>
                    <a:p>
                      <a:pPr eaLnBrk="1" fontAlgn="t" hangingPunct="1">
                        <a:spcBef>
                          <a:spcPts val="600"/>
                        </a:spcBef>
                        <a:buFont typeface="Arial" charset="0"/>
                        <a:buNone/>
                      </a:pPr>
                      <a:r>
                        <a:rPr lang="en-US" altLang="en-US" sz="2800">
                          <a:solidFill>
                            <a:srgbClr val="000000"/>
                          </a:solidFill>
                        </a:rPr>
                        <a:t>Sticky Note</a:t>
                      </a:r>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1"/>
                        <a:t>ALL</a:t>
                      </a:r>
                    </a:p>
                  </a:txBody>
                  <a:tcPr anchor="ctr"/>
                </a:tc>
                <a:extLst>
                  <a:ext uri="{0D108BD9-81ED-4DB2-BD59-A6C34878D82A}">
                    <a16:rowId xmlns:a16="http://schemas.microsoft.com/office/drawing/2014/main" val="10004"/>
                  </a:ext>
                </a:extLst>
              </a:tr>
              <a:tr h="370840">
                <a:tc>
                  <a:txBody>
                    <a:bodyPr/>
                    <a:lstStyle/>
                    <a:p>
                      <a:pPr eaLnBrk="1" fontAlgn="t" hangingPunct="1">
                        <a:spcBef>
                          <a:spcPts val="600"/>
                        </a:spcBef>
                        <a:buFont typeface="Arial" charset="0"/>
                        <a:buNone/>
                      </a:pPr>
                      <a:r>
                        <a:rPr lang="en-US" altLang="en-US" sz="2800">
                          <a:solidFill>
                            <a:srgbClr val="000000"/>
                          </a:solidFill>
                        </a:rPr>
                        <a:t>Flag</a:t>
                      </a:r>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1"/>
                        <a:t>ALL</a:t>
                      </a:r>
                    </a:p>
                  </a:txBody>
                  <a:tcPr anchor="ctr"/>
                </a:tc>
                <a:extLst>
                  <a:ext uri="{0D108BD9-81ED-4DB2-BD59-A6C34878D82A}">
                    <a16:rowId xmlns:a16="http://schemas.microsoft.com/office/drawing/2014/main" val="10005"/>
                  </a:ext>
                </a:extLst>
              </a:tr>
              <a:tr h="370840">
                <a:tc>
                  <a:txBody>
                    <a:bodyPr/>
                    <a:lstStyle/>
                    <a:p>
                      <a:pPr eaLnBrk="1" fontAlgn="t" hangingPunct="1">
                        <a:spcBef>
                          <a:spcPts val="600"/>
                        </a:spcBef>
                        <a:buFont typeface="Arial" charset="0"/>
                        <a:buNone/>
                      </a:pPr>
                      <a:r>
                        <a:rPr lang="en-US" altLang="en-US" sz="2800">
                          <a:solidFill>
                            <a:srgbClr val="000000"/>
                          </a:solidFill>
                        </a:rPr>
                        <a:t>Line Guide</a:t>
                      </a:r>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1"/>
                        <a:t>ALL</a:t>
                      </a:r>
                    </a:p>
                  </a:txBody>
                  <a:tcPr anchor="ctr"/>
                </a:tc>
                <a:extLst>
                  <a:ext uri="{0D108BD9-81ED-4DB2-BD59-A6C34878D82A}">
                    <a16:rowId xmlns:a16="http://schemas.microsoft.com/office/drawing/2014/main" val="10006"/>
                  </a:ext>
                </a:extLst>
              </a:tr>
              <a:tr h="370840">
                <a:tc>
                  <a:txBody>
                    <a:bodyPr/>
                    <a:lstStyle/>
                    <a:p>
                      <a:pPr eaLnBrk="1" fontAlgn="t" hangingPunct="1">
                        <a:spcBef>
                          <a:spcPts val="600"/>
                        </a:spcBef>
                        <a:buFont typeface="Arial" charset="0"/>
                        <a:buNone/>
                      </a:pPr>
                      <a:r>
                        <a:rPr lang="en-US" altLang="en-US" sz="2800">
                          <a:solidFill>
                            <a:srgbClr val="000000"/>
                          </a:solidFill>
                        </a:rPr>
                        <a:t>Online Calculator </a:t>
                      </a:r>
                      <a:endParaRPr lang="en-US" altLang="en-US" sz="2800">
                        <a:solidFill>
                          <a:srgbClr val="000000"/>
                        </a:solidFill>
                        <a:latin typeface="Calibri" pitchFamily="34" charset="0"/>
                      </a:endParaRPr>
                    </a:p>
                  </a:txBody>
                  <a:tcPr/>
                </a:tc>
                <a:tc>
                  <a:txBody>
                    <a:bodyPr/>
                    <a:lstStyle/>
                    <a:p>
                      <a:endParaRPr lang="en-US"/>
                    </a:p>
                  </a:txBody>
                  <a:tcPr/>
                </a:tc>
                <a:tc>
                  <a:txBody>
                    <a:bodyPr/>
                    <a:lstStyle/>
                    <a:p>
                      <a:pPr algn="ctr"/>
                      <a:r>
                        <a:rPr lang="en-US" sz="1700" b="1"/>
                        <a:t>Grades 6–8 and EOC Mathematics; EOC Science;</a:t>
                      </a:r>
                      <a:r>
                        <a:rPr lang="en-US" sz="1700" b="1" baseline="0"/>
                        <a:t> EOC Economics</a:t>
                      </a:r>
                      <a:endParaRPr lang="en-US" sz="1700" b="1"/>
                    </a:p>
                  </a:txBody>
                  <a:tcPr anchor="ctr"/>
                </a:tc>
                <a:extLst>
                  <a:ext uri="{0D108BD9-81ED-4DB2-BD59-A6C34878D82A}">
                    <a16:rowId xmlns:a16="http://schemas.microsoft.com/office/drawing/2014/main" val="10007"/>
                  </a:ext>
                </a:extLst>
              </a:tr>
              <a:tr h="370840">
                <a:tc>
                  <a:txBody>
                    <a:bodyPr/>
                    <a:lstStyle/>
                    <a:p>
                      <a:pPr eaLnBrk="1" fontAlgn="t" hangingPunct="1">
                        <a:spcBef>
                          <a:spcPts val="600"/>
                        </a:spcBef>
                        <a:buFont typeface="Arial" charset="0"/>
                        <a:buNone/>
                      </a:pPr>
                      <a:r>
                        <a:rPr lang="en-US" altLang="en-US" sz="2800">
                          <a:solidFill>
                            <a:srgbClr val="000000"/>
                          </a:solidFill>
                        </a:rPr>
                        <a:t>Graphing Tool </a:t>
                      </a:r>
                      <a:endParaRPr lang="en-US" altLang="en-US" sz="2800">
                        <a:solidFill>
                          <a:srgbClr val="000000"/>
                        </a:solidFill>
                        <a:latin typeface="Calibri" pitchFamily="34" charset="0"/>
                      </a:endParaRPr>
                    </a:p>
                  </a:txBody>
                  <a:tcPr/>
                </a:tc>
                <a:tc>
                  <a:txBody>
                    <a:bodyPr/>
                    <a:lstStyle/>
                    <a:p>
                      <a:endParaRPr lang="en-US"/>
                    </a:p>
                  </a:txBody>
                  <a:tcPr/>
                </a:tc>
                <a:tc>
                  <a:txBody>
                    <a:bodyPr/>
                    <a:lstStyle/>
                    <a:p>
                      <a:pPr algn="ctr"/>
                      <a:r>
                        <a:rPr lang="en-US" sz="1700" b="1"/>
                        <a:t>EOC Mathematics only</a:t>
                      </a:r>
                    </a:p>
                  </a:txBody>
                  <a:tcPr anchor="ctr"/>
                </a:tc>
                <a:extLst>
                  <a:ext uri="{0D108BD9-81ED-4DB2-BD59-A6C34878D82A}">
                    <a16:rowId xmlns:a16="http://schemas.microsoft.com/office/drawing/2014/main" val="10008"/>
                  </a:ext>
                </a:extLst>
              </a:tr>
              <a:tr h="370840">
                <a:tc>
                  <a:txBody>
                    <a:bodyPr/>
                    <a:lstStyle/>
                    <a:p>
                      <a:pPr eaLnBrk="1" fontAlgn="t" hangingPunct="1">
                        <a:spcBef>
                          <a:spcPts val="600"/>
                        </a:spcBef>
                        <a:buFont typeface="Arial" charset="0"/>
                        <a:buNone/>
                      </a:pPr>
                      <a:r>
                        <a:rPr lang="en-US" altLang="en-US" sz="2800"/>
                        <a:t>Cross-off Tool</a:t>
                      </a:r>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1"/>
                        <a:t>ALL</a:t>
                      </a:r>
                    </a:p>
                  </a:txBody>
                  <a:tcPr anchor="ctr"/>
                </a:tc>
                <a:extLst>
                  <a:ext uri="{0D108BD9-81ED-4DB2-BD59-A6C34878D82A}">
                    <a16:rowId xmlns:a16="http://schemas.microsoft.com/office/drawing/2014/main" val="10009"/>
                  </a:ext>
                </a:extLst>
              </a:tr>
            </a:tbl>
          </a:graphicData>
        </a:graphic>
      </p:graphicFrame>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9272" y="1667245"/>
            <a:ext cx="456306" cy="401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3538" y="2624745"/>
            <a:ext cx="422040" cy="422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3715" y="3130387"/>
            <a:ext cx="449282" cy="4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9810" y="3684547"/>
            <a:ext cx="997091" cy="46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9272" y="4246995"/>
            <a:ext cx="429124" cy="442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6473" y="4740245"/>
            <a:ext cx="496170" cy="496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93749" y="5321469"/>
            <a:ext cx="467352" cy="440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75914" y="5897745"/>
            <a:ext cx="503022" cy="426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EFD2A173-619D-4A06-BE5F-59DF3EC663A3" descr="E9503BA3-46CC-420C-B617-325F56FCB91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9272" y="2130710"/>
            <a:ext cx="415943" cy="38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own Ribbon 15"/>
          <p:cNvSpPr/>
          <p:nvPr/>
        </p:nvSpPr>
        <p:spPr>
          <a:xfrm>
            <a:off x="176222" y="6362993"/>
            <a:ext cx="1423978" cy="365125"/>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20620" y="6362993"/>
            <a:ext cx="935182" cy="400110"/>
          </a:xfrm>
          <a:prstGeom prst="rect">
            <a:avLst/>
          </a:prstGeom>
          <a:noFill/>
        </p:spPr>
        <p:txBody>
          <a:bodyPr wrap="square" rtlCol="0">
            <a:spAutoFit/>
          </a:bodyPr>
          <a:lstStyle/>
          <a:p>
            <a:pPr algn="ctr"/>
            <a:r>
              <a:rPr lang="en-US" sz="1000">
                <a:solidFill>
                  <a:srgbClr val="FF0000"/>
                </a:solidFill>
              </a:rPr>
              <a:t>Examiners &amp;</a:t>
            </a:r>
          </a:p>
          <a:p>
            <a:pPr algn="ctr"/>
            <a:r>
              <a:rPr lang="en-US" sz="1000">
                <a:solidFill>
                  <a:srgbClr val="FF0000"/>
                </a:solidFill>
              </a:rPr>
              <a:t>Students</a:t>
            </a:r>
          </a:p>
        </p:txBody>
      </p:sp>
    </p:spTree>
    <p:extLst>
      <p:ext uri="{BB962C8B-B14F-4D97-AF65-F5344CB8AC3E}">
        <p14:creationId xmlns:p14="http://schemas.microsoft.com/office/powerpoint/2010/main" val="2276118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200658"/>
            <a:ext cx="7870459" cy="486889"/>
          </a:xfrm>
        </p:spPr>
        <p:txBody>
          <a:bodyPr>
            <a:noAutofit/>
          </a:bodyPr>
          <a:lstStyle/>
          <a:p>
            <a:r>
              <a:rPr lang="en-US" sz="2400" b="0" dirty="0">
                <a:latin typeface="+mn-lt"/>
              </a:rPr>
              <a:t>ELA Section 1 Online Item 4, 2 point Constructed Response</a:t>
            </a:r>
          </a:p>
        </p:txBody>
      </p:sp>
      <p:sp>
        <p:nvSpPr>
          <p:cNvPr id="4" name="Slide Number Placeholder 3"/>
          <p:cNvSpPr>
            <a:spLocks noGrp="1"/>
          </p:cNvSpPr>
          <p:nvPr>
            <p:ph type="sldNum" sz="quarter" idx="4"/>
          </p:nvPr>
        </p:nvSpPr>
        <p:spPr/>
        <p:txBody>
          <a:bodyPr/>
          <a:lstStyle/>
          <a:p>
            <a:fld id="{B63E4CEF-BB1E-48C7-AE93-F39F6AA99AD7}" type="slidenum">
              <a:rPr lang="en-US" smtClean="0">
                <a:solidFill>
                  <a:prstClr val="white"/>
                </a:solidFill>
              </a:rPr>
              <a:pPr/>
              <a:t>48</a:t>
            </a:fld>
            <a:endParaRPr lang="en-US">
              <a:solidFill>
                <a:prstClr val="white"/>
              </a:solidFill>
            </a:endParaRPr>
          </a:p>
        </p:txBody>
      </p:sp>
      <p:sp>
        <p:nvSpPr>
          <p:cNvPr id="9" name="TextBox 8"/>
          <p:cNvSpPr txBox="1"/>
          <p:nvPr/>
        </p:nvSpPr>
        <p:spPr>
          <a:xfrm>
            <a:off x="0" y="1673243"/>
            <a:ext cx="2189806" cy="4401205"/>
          </a:xfrm>
          <a:prstGeom prst="rect">
            <a:avLst/>
          </a:prstGeom>
          <a:noFill/>
        </p:spPr>
        <p:txBody>
          <a:bodyPr wrap="square" rtlCol="0" anchor="t">
            <a:spAutoFit/>
          </a:bodyPr>
          <a:lstStyle/>
          <a:p>
            <a:pPr marL="285750" indent="-285750">
              <a:spcAft>
                <a:spcPts val="1200"/>
              </a:spcAft>
              <a:buFont typeface="Arial" panose="020B0604020202020204" pitchFamily="34" charset="0"/>
              <a:buChar char="•"/>
            </a:pPr>
            <a:r>
              <a:rPr lang="en-US">
                <a:solidFill>
                  <a:prstClr val="black"/>
                </a:solidFill>
              </a:rPr>
              <a:t>The left side of the screen with the Reading Passage and the right side of the screen with the test items and Writing Task function independently.</a:t>
            </a:r>
          </a:p>
          <a:p>
            <a:pPr marL="285750" indent="-285750">
              <a:buFont typeface="Arial" panose="020B0604020202020204" pitchFamily="34" charset="0"/>
              <a:buChar char="•"/>
            </a:pPr>
            <a:r>
              <a:rPr lang="en-US">
                <a:solidFill>
                  <a:prstClr val="black"/>
                </a:solidFill>
              </a:rPr>
              <a:t>Students can refer to either passage or Writing Task while typing a response.</a:t>
            </a:r>
          </a:p>
        </p:txBody>
      </p:sp>
      <p:sp>
        <p:nvSpPr>
          <p:cNvPr id="7" name="Title 1"/>
          <p:cNvSpPr txBox="1">
            <a:spLocks/>
          </p:cNvSpPr>
          <p:nvPr/>
        </p:nvSpPr>
        <p:spPr>
          <a:xfrm>
            <a:off x="0" y="0"/>
            <a:ext cx="6920613" cy="1065011"/>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sz="4000" b="0" dirty="0">
                <a:solidFill>
                  <a:srgbClr val="0000CC"/>
                </a:solidFill>
              </a:rPr>
              <a:t>ELA Section 1, Reading and Evidence-Based Writing</a:t>
            </a:r>
          </a:p>
          <a:p>
            <a:r>
              <a:rPr lang="en-US" sz="3000" b="0" dirty="0">
                <a:solidFill>
                  <a:srgbClr val="0000CC"/>
                </a:solidFill>
              </a:rPr>
              <a:t>Online Test Takers</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6415" y="1878230"/>
            <a:ext cx="6574403" cy="39912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5913421" y="4133237"/>
            <a:ext cx="2393755" cy="1477328"/>
          </a:xfrm>
          <a:prstGeom prst="rect">
            <a:avLst/>
          </a:prstGeom>
          <a:ln>
            <a:solidFill>
              <a:srgbClr val="000000"/>
            </a:solidFill>
          </a:ln>
        </p:spPr>
        <p:txBody>
          <a:bodyPr wrap="square" rtlCol="0">
            <a:spAutoFit/>
          </a:bodyPr>
          <a:lstStyle/>
          <a:p>
            <a:pPr algn="ctr"/>
            <a:r>
              <a:rPr lang="en-US" u="sng"/>
              <a:t>Short cut keys for Text Entry Boxes</a:t>
            </a:r>
          </a:p>
          <a:p>
            <a:pPr marL="285750" indent="-285750">
              <a:buFont typeface="Arial" panose="020B0604020202020204" pitchFamily="34" charset="0"/>
              <a:buChar char="•"/>
            </a:pPr>
            <a:r>
              <a:rPr lang="en-US"/>
              <a:t>Ctrl + C = Copy</a:t>
            </a:r>
          </a:p>
          <a:p>
            <a:pPr marL="285750" indent="-285750">
              <a:buFont typeface="Arial" panose="020B0604020202020204" pitchFamily="34" charset="0"/>
              <a:buChar char="•"/>
            </a:pPr>
            <a:r>
              <a:rPr lang="en-US"/>
              <a:t>Ctrl + X = Cut</a:t>
            </a:r>
          </a:p>
          <a:p>
            <a:pPr marL="285750" indent="-285750">
              <a:buFont typeface="Arial" panose="020B0604020202020204" pitchFamily="34" charset="0"/>
              <a:buChar char="•"/>
            </a:pPr>
            <a:r>
              <a:rPr lang="en-US"/>
              <a:t>Ctrl = V = Paste</a:t>
            </a:r>
          </a:p>
        </p:txBody>
      </p:sp>
      <p:sp>
        <p:nvSpPr>
          <p:cNvPr id="11" name="Down Ribbon 10"/>
          <p:cNvSpPr/>
          <p:nvPr/>
        </p:nvSpPr>
        <p:spPr>
          <a:xfrm>
            <a:off x="176222" y="6362993"/>
            <a:ext cx="1423978" cy="365125"/>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20620" y="6362993"/>
            <a:ext cx="935182" cy="400110"/>
          </a:xfrm>
          <a:prstGeom prst="rect">
            <a:avLst/>
          </a:prstGeom>
          <a:noFill/>
        </p:spPr>
        <p:txBody>
          <a:bodyPr wrap="square" rtlCol="0">
            <a:spAutoFit/>
          </a:bodyPr>
          <a:lstStyle/>
          <a:p>
            <a:pPr algn="ctr"/>
            <a:r>
              <a:rPr lang="en-US" sz="1000">
                <a:solidFill>
                  <a:srgbClr val="FF0000"/>
                </a:solidFill>
              </a:rPr>
              <a:t>Examiners &amp;</a:t>
            </a:r>
          </a:p>
          <a:p>
            <a:pPr algn="ctr"/>
            <a:r>
              <a:rPr lang="en-US" sz="1000">
                <a:solidFill>
                  <a:srgbClr val="FF0000"/>
                </a:solidFill>
              </a:rPr>
              <a:t>Students</a:t>
            </a:r>
          </a:p>
        </p:txBody>
      </p:sp>
    </p:spTree>
    <p:extLst>
      <p:ext uri="{BB962C8B-B14F-4D97-AF65-F5344CB8AC3E}">
        <p14:creationId xmlns:p14="http://schemas.microsoft.com/office/powerpoint/2010/main" val="25968334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832249"/>
            <a:ext cx="6943422" cy="4190600"/>
          </a:xfrm>
          <a:prstGeom prst="rect">
            <a:avLst/>
          </a:prstGeom>
        </p:spPr>
      </p:pic>
      <p:sp>
        <p:nvSpPr>
          <p:cNvPr id="2" name="Title 1"/>
          <p:cNvSpPr>
            <a:spLocks noGrp="1"/>
          </p:cNvSpPr>
          <p:nvPr>
            <p:ph type="title"/>
          </p:nvPr>
        </p:nvSpPr>
        <p:spPr>
          <a:xfrm>
            <a:off x="15875" y="4763"/>
            <a:ext cx="6786563" cy="1530451"/>
          </a:xfrm>
        </p:spPr>
        <p:txBody>
          <a:bodyPr>
            <a:noAutofit/>
          </a:bodyPr>
          <a:lstStyle/>
          <a:p>
            <a:r>
              <a:rPr lang="en-US" sz="4000" b="0" dirty="0">
                <a:solidFill>
                  <a:srgbClr val="0000CC"/>
                </a:solidFill>
              </a:rPr>
              <a:t>ELA Section 1, Reading and Evidence-Based Writing - Item 5</a:t>
            </a:r>
          </a:p>
        </p:txBody>
      </p:sp>
      <p:sp>
        <p:nvSpPr>
          <p:cNvPr id="3" name="Slide Number Placeholder 2"/>
          <p:cNvSpPr>
            <a:spLocks noGrp="1"/>
          </p:cNvSpPr>
          <p:nvPr>
            <p:ph type="sldNum" sz="quarter" idx="4"/>
          </p:nvPr>
        </p:nvSpPr>
        <p:spPr/>
        <p:txBody>
          <a:bodyPr/>
          <a:lstStyle/>
          <a:p>
            <a:fld id="{B63E4CEF-BB1E-48C7-AE93-F39F6AA99AD7}" type="slidenum">
              <a:rPr lang="en-US" smtClean="0"/>
              <a:pPr/>
              <a:t>49</a:t>
            </a:fld>
            <a:endParaRPr lang="en-US"/>
          </a:p>
        </p:txBody>
      </p:sp>
      <p:cxnSp>
        <p:nvCxnSpPr>
          <p:cNvPr id="9" name="Straight Arrow Connector 8"/>
          <p:cNvCxnSpPr>
            <a:cxnSpLocks/>
          </p:cNvCxnSpPr>
          <p:nvPr/>
        </p:nvCxnSpPr>
        <p:spPr>
          <a:xfrm flipH="1">
            <a:off x="5413248" y="1752336"/>
            <a:ext cx="579207" cy="21637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8403" y="5450936"/>
            <a:ext cx="2263593" cy="738664"/>
          </a:xfrm>
          <a:prstGeom prst="rect">
            <a:avLst/>
          </a:prstGeom>
          <a:solidFill>
            <a:schemeClr val="bg1"/>
          </a:solidFill>
          <a:ln>
            <a:solidFill>
              <a:srgbClr val="FF0000"/>
            </a:solidFill>
          </a:ln>
        </p:spPr>
        <p:txBody>
          <a:bodyPr wrap="square" rtlCol="0">
            <a:spAutoFit/>
          </a:bodyPr>
          <a:lstStyle/>
          <a:p>
            <a:r>
              <a:rPr lang="en-US" sz="1400">
                <a:solidFill>
                  <a:srgbClr val="FF0000"/>
                </a:solidFill>
              </a:rPr>
              <a:t>Turning pages requires clicking on the left or right side of the Reading Passage</a:t>
            </a:r>
          </a:p>
        </p:txBody>
      </p:sp>
      <p:cxnSp>
        <p:nvCxnSpPr>
          <p:cNvPr id="12" name="Straight Arrow Connector 11"/>
          <p:cNvCxnSpPr/>
          <p:nvPr/>
        </p:nvCxnSpPr>
        <p:spPr>
          <a:xfrm>
            <a:off x="236410" y="5278524"/>
            <a:ext cx="2727578" cy="18965"/>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Down Ribbon 12"/>
          <p:cNvSpPr/>
          <p:nvPr/>
        </p:nvSpPr>
        <p:spPr>
          <a:xfrm>
            <a:off x="176222" y="6362993"/>
            <a:ext cx="1423978" cy="365125"/>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20620" y="6362993"/>
            <a:ext cx="935182" cy="400110"/>
          </a:xfrm>
          <a:prstGeom prst="rect">
            <a:avLst/>
          </a:prstGeom>
          <a:noFill/>
        </p:spPr>
        <p:txBody>
          <a:bodyPr wrap="square" rtlCol="0">
            <a:spAutoFit/>
          </a:bodyPr>
          <a:lstStyle/>
          <a:p>
            <a:pPr algn="ctr"/>
            <a:r>
              <a:rPr lang="en-US" sz="1000">
                <a:solidFill>
                  <a:srgbClr val="FF0000"/>
                </a:solidFill>
              </a:rPr>
              <a:t>Examiners &amp;</a:t>
            </a:r>
          </a:p>
          <a:p>
            <a:pPr algn="ctr"/>
            <a:r>
              <a:rPr lang="en-US" sz="1000">
                <a:solidFill>
                  <a:srgbClr val="FF0000"/>
                </a:solidFill>
              </a:rPr>
              <a:t>Students</a:t>
            </a:r>
          </a:p>
        </p:txBody>
      </p:sp>
      <p:sp>
        <p:nvSpPr>
          <p:cNvPr id="8" name="TextBox 7"/>
          <p:cNvSpPr txBox="1"/>
          <p:nvPr/>
        </p:nvSpPr>
        <p:spPr>
          <a:xfrm>
            <a:off x="3933563" y="5479246"/>
            <a:ext cx="2263593" cy="523220"/>
          </a:xfrm>
          <a:prstGeom prst="rect">
            <a:avLst/>
          </a:prstGeom>
          <a:solidFill>
            <a:schemeClr val="bg1"/>
          </a:solidFill>
          <a:ln>
            <a:solidFill>
              <a:srgbClr val="FF0000"/>
            </a:solidFill>
          </a:ln>
        </p:spPr>
        <p:txBody>
          <a:bodyPr wrap="square" rtlCol="0">
            <a:spAutoFit/>
          </a:bodyPr>
          <a:lstStyle/>
          <a:p>
            <a:r>
              <a:rPr lang="en-US" sz="1400" dirty="0">
                <a:solidFill>
                  <a:srgbClr val="FF0000"/>
                </a:solidFill>
              </a:rPr>
              <a:t>Top of response field displays at bottom of screen</a:t>
            </a:r>
          </a:p>
        </p:txBody>
      </p:sp>
      <p:sp>
        <p:nvSpPr>
          <p:cNvPr id="6" name="TextBox 5"/>
          <p:cNvSpPr txBox="1"/>
          <p:nvPr/>
        </p:nvSpPr>
        <p:spPr>
          <a:xfrm>
            <a:off x="4378802" y="1020836"/>
            <a:ext cx="2423636" cy="738664"/>
          </a:xfrm>
          <a:prstGeom prst="rect">
            <a:avLst/>
          </a:prstGeom>
          <a:solidFill>
            <a:schemeClr val="bg1"/>
          </a:solidFill>
          <a:ln>
            <a:solidFill>
              <a:srgbClr val="FF0000"/>
            </a:solidFill>
          </a:ln>
        </p:spPr>
        <p:txBody>
          <a:bodyPr wrap="square" rtlCol="0">
            <a:spAutoFit/>
          </a:bodyPr>
          <a:lstStyle/>
          <a:p>
            <a:pPr algn="ctr"/>
            <a:r>
              <a:rPr lang="en-US" sz="1400" dirty="0">
                <a:solidFill>
                  <a:srgbClr val="FF0000"/>
                </a:solidFill>
              </a:rPr>
              <a:t>The Extended Writing Task is displayed on right side of the screen.</a:t>
            </a:r>
          </a:p>
        </p:txBody>
      </p:sp>
      <p:pic>
        <p:nvPicPr>
          <p:cNvPr id="15" name="Picture 14"/>
          <p:cNvPicPr>
            <a:picLocks noChangeAspect="1"/>
          </p:cNvPicPr>
          <p:nvPr/>
        </p:nvPicPr>
        <p:blipFill>
          <a:blip r:embed="rId4"/>
          <a:stretch>
            <a:fillRect/>
          </a:stretch>
        </p:blipFill>
        <p:spPr>
          <a:xfrm>
            <a:off x="6264269" y="2429893"/>
            <a:ext cx="2783690" cy="2867596"/>
          </a:xfrm>
          <a:prstGeom prst="rect">
            <a:avLst/>
          </a:prstGeom>
        </p:spPr>
      </p:pic>
      <p:cxnSp>
        <p:nvCxnSpPr>
          <p:cNvPr id="16" name="Straight Arrow Connector 15"/>
          <p:cNvCxnSpPr>
            <a:cxnSpLocks/>
          </p:cNvCxnSpPr>
          <p:nvPr/>
        </p:nvCxnSpPr>
        <p:spPr>
          <a:xfrm flipV="1">
            <a:off x="5303520" y="2818362"/>
            <a:ext cx="1847088" cy="1358266"/>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364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280" y="-102428"/>
            <a:ext cx="7086347" cy="1414304"/>
          </a:xfrm>
        </p:spPr>
        <p:txBody>
          <a:bodyPr>
            <a:normAutofit/>
          </a:bodyPr>
          <a:lstStyle/>
          <a:p>
            <a:r>
              <a:rPr lang="en-US" b="0">
                <a:solidFill>
                  <a:srgbClr val="0000CC"/>
                </a:solidFill>
              </a:rPr>
              <a:t>Georgia Milestones</a:t>
            </a:r>
            <a:br>
              <a:rPr lang="en-US" b="0">
                <a:solidFill>
                  <a:srgbClr val="0000CC"/>
                </a:solidFill>
              </a:rPr>
            </a:br>
            <a:r>
              <a:rPr lang="en-US" sz="3100" b="0">
                <a:solidFill>
                  <a:srgbClr val="0000CC"/>
                </a:solidFill>
              </a:rPr>
              <a:t>Test Construction – EOG/EOC</a:t>
            </a:r>
          </a:p>
        </p:txBody>
      </p:sp>
      <p:sp>
        <p:nvSpPr>
          <p:cNvPr id="7" name="Slide Number Placeholder 6"/>
          <p:cNvSpPr>
            <a:spLocks noGrp="1"/>
          </p:cNvSpPr>
          <p:nvPr>
            <p:ph type="sldNum" sz="quarter" idx="4"/>
          </p:nvPr>
        </p:nvSpPr>
        <p:spPr>
          <a:prstGeom prst="rect">
            <a:avLst/>
          </a:prstGeom>
        </p:spPr>
        <p:txBody>
          <a:bodyPr/>
          <a:lstStyle/>
          <a:p>
            <a:pPr>
              <a:defRPr/>
            </a:pPr>
            <a:fld id="{3B923452-FA34-4466-AE92-AC21BB988876}" type="slidenum">
              <a:rPr lang="en-US" smtClean="0"/>
              <a:pPr>
                <a:defRPr/>
              </a:pPr>
              <a:t>5</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059831690"/>
              </p:ext>
            </p:extLst>
          </p:nvPr>
        </p:nvGraphicFramePr>
        <p:xfrm>
          <a:off x="133350" y="1752600"/>
          <a:ext cx="8873675" cy="3937641"/>
        </p:xfrm>
        <a:graphic>
          <a:graphicData uri="http://schemas.openxmlformats.org/drawingml/2006/table">
            <a:tbl>
              <a:tblPr firstRow="1" firstCol="1" lastRow="1" lastCol="1" bandRow="1" bandCol="1">
                <a:tableStyleId>{72833802-FEF1-4C79-8D5D-14CF1EAF98D9}</a:tableStyleId>
              </a:tblPr>
              <a:tblGrid>
                <a:gridCol w="2114796">
                  <a:extLst>
                    <a:ext uri="{9D8B030D-6E8A-4147-A177-3AD203B41FA5}">
                      <a16:colId xmlns:a16="http://schemas.microsoft.com/office/drawing/2014/main" val="20000"/>
                    </a:ext>
                  </a:extLst>
                </a:gridCol>
                <a:gridCol w="1059436">
                  <a:extLst>
                    <a:ext uri="{9D8B030D-6E8A-4147-A177-3AD203B41FA5}">
                      <a16:colId xmlns:a16="http://schemas.microsoft.com/office/drawing/2014/main" val="20001"/>
                    </a:ext>
                  </a:extLst>
                </a:gridCol>
                <a:gridCol w="1502995">
                  <a:extLst>
                    <a:ext uri="{9D8B030D-6E8A-4147-A177-3AD203B41FA5}">
                      <a16:colId xmlns:a16="http://schemas.microsoft.com/office/drawing/2014/main" val="20002"/>
                    </a:ext>
                  </a:extLst>
                </a:gridCol>
                <a:gridCol w="1326896">
                  <a:extLst>
                    <a:ext uri="{9D8B030D-6E8A-4147-A177-3AD203B41FA5}">
                      <a16:colId xmlns:a16="http://schemas.microsoft.com/office/drawing/2014/main" val="20003"/>
                    </a:ext>
                  </a:extLst>
                </a:gridCol>
                <a:gridCol w="1351303">
                  <a:extLst>
                    <a:ext uri="{9D8B030D-6E8A-4147-A177-3AD203B41FA5}">
                      <a16:colId xmlns:a16="http://schemas.microsoft.com/office/drawing/2014/main" val="20004"/>
                    </a:ext>
                  </a:extLst>
                </a:gridCol>
                <a:gridCol w="1518249">
                  <a:extLst>
                    <a:ext uri="{9D8B030D-6E8A-4147-A177-3AD203B41FA5}">
                      <a16:colId xmlns:a16="http://schemas.microsoft.com/office/drawing/2014/main" val="20005"/>
                    </a:ext>
                  </a:extLst>
                </a:gridCol>
              </a:tblGrid>
              <a:tr h="1285875">
                <a:tc>
                  <a:txBody>
                    <a:bodyPr/>
                    <a:lstStyle/>
                    <a:p>
                      <a:pPr marL="0" marR="0" indent="0" algn="ctr">
                        <a:lnSpc>
                          <a:spcPct val="115000"/>
                        </a:lnSpc>
                        <a:spcBef>
                          <a:spcPts val="0"/>
                        </a:spcBef>
                        <a:spcAft>
                          <a:spcPts val="0"/>
                        </a:spcAft>
                      </a:pPr>
                      <a:r>
                        <a:rPr lang="en-US" sz="1400" dirty="0">
                          <a:effectLst/>
                        </a:rPr>
                        <a:t>Content</a:t>
                      </a:r>
                      <a:r>
                        <a:rPr lang="en-US" sz="1400" spc="35" dirty="0">
                          <a:effectLst/>
                        </a:rPr>
                        <a:t> </a:t>
                      </a:r>
                      <a:r>
                        <a:rPr lang="en-US" sz="1400" dirty="0">
                          <a:effectLst/>
                        </a:rPr>
                        <a:t>Area and </a:t>
                      </a:r>
                      <a:br>
                        <a:rPr lang="en-US" sz="1400" dirty="0">
                          <a:effectLst/>
                        </a:rPr>
                      </a:br>
                      <a:r>
                        <a:rPr lang="en-US" sz="1400" dirty="0">
                          <a:effectLst/>
                        </a:rPr>
                        <a:t>Number</a:t>
                      </a:r>
                      <a:r>
                        <a:rPr lang="en-US" sz="1400" baseline="0" dirty="0">
                          <a:effectLst/>
                        </a:rPr>
                        <a:t> of Sections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500"/>
                        </a:lnSpc>
                        <a:spcBef>
                          <a:spcPts val="35"/>
                        </a:spcBef>
                        <a:spcAft>
                          <a:spcPts val="0"/>
                        </a:spcAft>
                      </a:pPr>
                      <a:endParaRPr lang="en-US" sz="1400">
                        <a:effectLst/>
                      </a:endParaRPr>
                    </a:p>
                    <a:p>
                      <a:pPr marL="136525" marR="0" algn="ctr">
                        <a:lnSpc>
                          <a:spcPct val="115000"/>
                        </a:lnSpc>
                        <a:spcBef>
                          <a:spcPts val="0"/>
                        </a:spcBef>
                        <a:spcAft>
                          <a:spcPts val="0"/>
                        </a:spcAft>
                      </a:pPr>
                      <a:r>
                        <a:rPr lang="en-US" sz="1400">
                          <a:effectLst/>
                        </a:rPr>
                        <a:t>Selected</a:t>
                      </a:r>
                    </a:p>
                    <a:p>
                      <a:pPr marL="105410" marR="0" algn="ctr">
                        <a:lnSpc>
                          <a:spcPct val="115000"/>
                        </a:lnSpc>
                        <a:spcBef>
                          <a:spcPts val="35"/>
                        </a:spcBef>
                        <a:spcAft>
                          <a:spcPts val="0"/>
                        </a:spcAft>
                      </a:pPr>
                      <a:r>
                        <a:rPr lang="en-US" sz="1400">
                          <a:effectLst/>
                        </a:rPr>
                        <a:t>Response</a:t>
                      </a:r>
                    </a:p>
                    <a:p>
                      <a:pPr marL="105410" marR="0" algn="ctr">
                        <a:lnSpc>
                          <a:spcPct val="115000"/>
                        </a:lnSpc>
                        <a:spcBef>
                          <a:spcPts val="35"/>
                        </a:spcBef>
                        <a:spcAft>
                          <a:spcPts val="0"/>
                        </a:spcAft>
                      </a:pPr>
                      <a:endParaRPr lang="en-US" sz="1400">
                        <a:solidFill>
                          <a:schemeClr val="tx1"/>
                        </a:solidFill>
                        <a:effectLst/>
                        <a:latin typeface="Calibri" panose="020F0502020204030204" pitchFamily="34" charset="0"/>
                        <a:cs typeface="Times New Roman" panose="02020603050405020304" pitchFamily="18" charset="0"/>
                      </a:endParaRPr>
                    </a:p>
                  </a:txBody>
                  <a:tcPr marL="0" marR="0" marT="0" marB="0" anchor="ctr"/>
                </a:tc>
                <a:tc>
                  <a:txBody>
                    <a:bodyPr/>
                    <a:lstStyle/>
                    <a:p>
                      <a:pPr marL="160020" marR="49530" indent="-74295" algn="ctr">
                        <a:lnSpc>
                          <a:spcPct val="102000"/>
                        </a:lnSpc>
                        <a:spcBef>
                          <a:spcPts val="0"/>
                        </a:spcBef>
                        <a:spcAft>
                          <a:spcPts val="0"/>
                        </a:spcAft>
                      </a:pPr>
                      <a:r>
                        <a:rPr lang="en-US" sz="1400">
                          <a:effectLst/>
                        </a:rPr>
                        <a:t>Constructed Response</a:t>
                      </a:r>
                    </a:p>
                  </a:txBody>
                  <a:tcPr marL="0" marR="0" marT="0" marB="0" anchor="ctr"/>
                </a:tc>
                <a:tc>
                  <a:txBody>
                    <a:bodyPr/>
                    <a:lstStyle/>
                    <a:p>
                      <a:pPr marL="66675" marR="53975" algn="ctr">
                        <a:lnSpc>
                          <a:spcPct val="102000"/>
                        </a:lnSpc>
                        <a:spcBef>
                          <a:spcPts val="235"/>
                        </a:spcBef>
                        <a:spcAft>
                          <a:spcPts val="0"/>
                        </a:spcAft>
                      </a:pPr>
                      <a:r>
                        <a:rPr lang="en-US" sz="1400">
                          <a:effectLst/>
                        </a:rPr>
                        <a:t>Extended Constructed Response</a:t>
                      </a:r>
                    </a:p>
                  </a:txBody>
                  <a:tcPr marL="0" marR="0" marT="0" marB="0" anchor="ctr"/>
                </a:tc>
                <a:tc>
                  <a:txBody>
                    <a:bodyPr/>
                    <a:lstStyle/>
                    <a:p>
                      <a:pPr marL="173990" marR="161925" algn="ctr">
                        <a:lnSpc>
                          <a:spcPct val="102000"/>
                        </a:lnSpc>
                        <a:spcBef>
                          <a:spcPts val="235"/>
                        </a:spcBef>
                        <a:spcAft>
                          <a:spcPts val="0"/>
                        </a:spcAft>
                      </a:pPr>
                      <a:r>
                        <a:rPr lang="en-US" sz="1400">
                          <a:effectLst/>
                        </a:rPr>
                        <a:t>Extended Writing Response</a:t>
                      </a:r>
                    </a:p>
                  </a:txBody>
                  <a:tcPr marL="0" marR="0" marT="0" marB="0" anchor="ctr"/>
                </a:tc>
                <a:tc>
                  <a:txBody>
                    <a:bodyPr/>
                    <a:lstStyle/>
                    <a:p>
                      <a:pPr marL="173990" marR="161925" algn="ctr">
                        <a:lnSpc>
                          <a:spcPct val="102000"/>
                        </a:lnSpc>
                        <a:spcBef>
                          <a:spcPts val="235"/>
                        </a:spcBef>
                        <a:spcAft>
                          <a:spcPts val="0"/>
                        </a:spcAft>
                      </a:pPr>
                      <a:r>
                        <a:rPr lang="en-US" sz="1400" baseline="0" dirty="0">
                          <a:solidFill>
                            <a:srgbClr val="FFFFFF"/>
                          </a:solidFill>
                          <a:effectLst/>
                          <a:ea typeface="Calibri" panose="020F0502020204030204" pitchFamily="34" charset="0"/>
                          <a:cs typeface="Times New Roman"/>
                        </a:rPr>
                        <a:t>Technology Enhanced Evidence -Based/Multiple Part Items</a:t>
                      </a:r>
                    </a:p>
                  </a:txBody>
                  <a:tcPr marL="0" marR="0" marT="0" marB="0" anchor="ctr"/>
                </a:tc>
                <a:extLst>
                  <a:ext uri="{0D108BD9-81ED-4DB2-BD59-A6C34878D82A}">
                    <a16:rowId xmlns:a16="http://schemas.microsoft.com/office/drawing/2014/main" val="10000"/>
                  </a:ext>
                </a:extLst>
              </a:tr>
              <a:tr h="285750">
                <a:tc>
                  <a:txBody>
                    <a:bodyPr/>
                    <a:lstStyle/>
                    <a:p>
                      <a:pPr marL="0" marR="0" indent="0" algn="ctr">
                        <a:lnSpc>
                          <a:spcPct val="115000"/>
                        </a:lnSpc>
                        <a:spcBef>
                          <a:spcPts val="0"/>
                        </a:spcBef>
                        <a:spcAft>
                          <a:spcPts val="0"/>
                        </a:spcAft>
                      </a:pP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lumMod val="40000"/>
                        <a:lumOff val="60000"/>
                      </a:schemeClr>
                    </a:solidFill>
                  </a:tcPr>
                </a:tc>
                <a:tc>
                  <a:txBody>
                    <a:bodyPr/>
                    <a:lstStyle/>
                    <a:p>
                      <a:pPr marL="105410" marR="0" algn="ctr">
                        <a:lnSpc>
                          <a:spcPct val="115000"/>
                        </a:lnSpc>
                        <a:spcBef>
                          <a:spcPts val="35"/>
                        </a:spcBef>
                        <a:spcAft>
                          <a:spcPts val="0"/>
                        </a:spcAft>
                      </a:pPr>
                      <a:r>
                        <a:rPr lang="en-US" sz="1200" b="1">
                          <a:solidFill>
                            <a:srgbClr val="000000"/>
                          </a:solidFill>
                          <a:effectLst/>
                          <a:ea typeface="Calibri" panose="020F0502020204030204" pitchFamily="34" charset="0"/>
                          <a:cs typeface="Times New Roman"/>
                        </a:rPr>
                        <a:t>1 point</a:t>
                      </a:r>
                    </a:p>
                  </a:txBody>
                  <a:tcPr marL="0" marR="0" marT="0" marB="0" anchor="ctr">
                    <a:solidFill>
                      <a:schemeClr val="accent4">
                        <a:lumMod val="40000"/>
                        <a:lumOff val="60000"/>
                      </a:schemeClr>
                    </a:solidFill>
                  </a:tcPr>
                </a:tc>
                <a:tc>
                  <a:txBody>
                    <a:bodyPr/>
                    <a:lstStyle/>
                    <a:p>
                      <a:pPr marL="160020" marR="49530" indent="-74295" algn="ctr">
                        <a:lnSpc>
                          <a:spcPct val="102000"/>
                        </a:lnSpc>
                        <a:spcBef>
                          <a:spcPts val="0"/>
                        </a:spcBef>
                        <a:spcAft>
                          <a:spcPts val="0"/>
                        </a:spcAft>
                      </a:pPr>
                      <a:r>
                        <a:rPr lang="en-US" sz="1200" b="1">
                          <a:solidFill>
                            <a:srgbClr val="000000"/>
                          </a:solidFill>
                          <a:effectLst/>
                          <a:ea typeface="Calibri" panose="020F0502020204030204" pitchFamily="34" charset="0"/>
                          <a:cs typeface="Times New Roman"/>
                        </a:rPr>
                        <a:t>2 points</a:t>
                      </a:r>
                    </a:p>
                  </a:txBody>
                  <a:tcPr marL="0" marR="0" marT="0" marB="0" anchor="ctr">
                    <a:solidFill>
                      <a:schemeClr val="accent4">
                        <a:lumMod val="40000"/>
                        <a:lumOff val="60000"/>
                      </a:schemeClr>
                    </a:solidFill>
                  </a:tcPr>
                </a:tc>
                <a:tc>
                  <a:txBody>
                    <a:bodyPr/>
                    <a:lstStyle/>
                    <a:p>
                      <a:pPr marL="134620" marR="122555" algn="ctr">
                        <a:lnSpc>
                          <a:spcPct val="115000"/>
                        </a:lnSpc>
                        <a:spcBef>
                          <a:spcPts val="0"/>
                        </a:spcBef>
                        <a:spcAft>
                          <a:spcPts val="0"/>
                        </a:spcAft>
                      </a:pPr>
                      <a:r>
                        <a:rPr lang="en-US" sz="1200" b="1">
                          <a:solidFill>
                            <a:srgbClr val="000000"/>
                          </a:solidFill>
                          <a:effectLst/>
                          <a:ea typeface="Calibri" panose="020F0502020204030204" pitchFamily="34" charset="0"/>
                          <a:cs typeface="Times New Roman"/>
                        </a:rPr>
                        <a:t>4 points</a:t>
                      </a:r>
                    </a:p>
                  </a:txBody>
                  <a:tcPr marL="0" marR="0" marT="0" marB="0" anchor="ctr">
                    <a:solidFill>
                      <a:schemeClr val="accent4">
                        <a:lumMod val="40000"/>
                        <a:lumOff val="60000"/>
                      </a:schemeClr>
                    </a:solidFill>
                  </a:tcPr>
                </a:tc>
                <a:tc>
                  <a:txBody>
                    <a:bodyPr/>
                    <a:lstStyle/>
                    <a:p>
                      <a:pPr marL="173990" marR="161925" algn="ctr">
                        <a:lnSpc>
                          <a:spcPct val="102000"/>
                        </a:lnSpc>
                        <a:spcBef>
                          <a:spcPts val="235"/>
                        </a:spcBef>
                        <a:spcAft>
                          <a:spcPts val="0"/>
                        </a:spcAft>
                      </a:pPr>
                      <a:r>
                        <a:rPr lang="en-US" sz="1200" b="1">
                          <a:solidFill>
                            <a:srgbClr val="000000"/>
                          </a:solidFill>
                          <a:effectLst/>
                          <a:ea typeface="Calibri" panose="020F0502020204030204" pitchFamily="34" charset="0"/>
                          <a:cs typeface="Times New Roman"/>
                        </a:rPr>
                        <a:t>7 points</a:t>
                      </a:r>
                    </a:p>
                  </a:txBody>
                  <a:tcPr marL="0" marR="0" marT="0" marB="0" anchor="ctr">
                    <a:solidFill>
                      <a:schemeClr val="accent4">
                        <a:lumMod val="40000"/>
                        <a:lumOff val="60000"/>
                      </a:schemeClr>
                    </a:solidFill>
                  </a:tcPr>
                </a:tc>
                <a:tc>
                  <a:txBody>
                    <a:bodyPr/>
                    <a:lstStyle/>
                    <a:p>
                      <a:pPr marL="173990" marR="161925" algn="ctr">
                        <a:lnSpc>
                          <a:spcPct val="102000"/>
                        </a:lnSpc>
                        <a:spcBef>
                          <a:spcPts val="235"/>
                        </a:spcBef>
                        <a:spcAft>
                          <a:spcPts val="0"/>
                        </a:spcAft>
                      </a:pPr>
                      <a:r>
                        <a:rPr lang="en-US" sz="1200" baseline="0">
                          <a:solidFill>
                            <a:srgbClr val="000000"/>
                          </a:solidFill>
                          <a:effectLst/>
                          <a:ea typeface="Calibri" panose="020F0502020204030204" pitchFamily="34" charset="0"/>
                          <a:cs typeface="Times New Roman"/>
                        </a:rPr>
                        <a:t>2 points</a:t>
                      </a:r>
                      <a:endParaRPr lang="en-US" sz="1200">
                        <a:solidFill>
                          <a:srgbClr val="000000"/>
                        </a:solidFill>
                        <a:effectLst/>
                        <a:ea typeface="Calibri" panose="020F0502020204030204" pitchFamily="34" charset="0"/>
                        <a:cs typeface="Times New Roman"/>
                      </a:endParaRPr>
                    </a:p>
                  </a:txBody>
                  <a:tcPr marL="0" marR="0" marT="0" marB="0" anchor="ctr">
                    <a:solidFill>
                      <a:schemeClr val="accent4">
                        <a:lumMod val="40000"/>
                        <a:lumOff val="60000"/>
                      </a:schemeClr>
                    </a:solidFill>
                  </a:tcPr>
                </a:tc>
                <a:extLst>
                  <a:ext uri="{0D108BD9-81ED-4DB2-BD59-A6C34878D82A}">
                    <a16:rowId xmlns:a16="http://schemas.microsoft.com/office/drawing/2014/main" val="823649542"/>
                  </a:ext>
                </a:extLst>
              </a:tr>
              <a:tr h="591504">
                <a:tc>
                  <a:txBody>
                    <a:bodyPr/>
                    <a:lstStyle/>
                    <a:p>
                      <a:pPr marL="43815" marR="0">
                        <a:lnSpc>
                          <a:spcPct val="115000"/>
                        </a:lnSpc>
                        <a:spcBef>
                          <a:spcPts val="245"/>
                        </a:spcBef>
                        <a:spcAft>
                          <a:spcPts val="0"/>
                        </a:spcAft>
                      </a:pPr>
                      <a:r>
                        <a:rPr lang="en-US" sz="1400">
                          <a:effectLst/>
                        </a:rPr>
                        <a:t>English</a:t>
                      </a:r>
                      <a:r>
                        <a:rPr lang="en-US" sz="1400" spc="70">
                          <a:effectLst/>
                        </a:rPr>
                        <a:t> </a:t>
                      </a:r>
                      <a:r>
                        <a:rPr lang="en-US" sz="1400">
                          <a:effectLst/>
                        </a:rPr>
                        <a:t>Language</a:t>
                      </a:r>
                      <a:r>
                        <a:rPr lang="en-US" sz="1400" spc="35">
                          <a:effectLst/>
                        </a:rPr>
                        <a:t> </a:t>
                      </a:r>
                      <a:r>
                        <a:rPr lang="en-US" sz="1400">
                          <a:effectLst/>
                        </a:rPr>
                        <a:t>Arts (3)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35915" marR="324485" algn="ctr">
                        <a:lnSpc>
                          <a:spcPct val="115000"/>
                        </a:lnSpc>
                        <a:spcBef>
                          <a:spcPts val="265"/>
                        </a:spcBef>
                        <a:spcAft>
                          <a:spcPts val="0"/>
                        </a:spcAft>
                      </a:pPr>
                      <a:r>
                        <a:rPr lang="en-US" sz="1800" b="1">
                          <a:solidFill>
                            <a:srgbClr val="000000"/>
                          </a:solidFill>
                          <a:effectLst/>
                          <a:ea typeface="Calibri" panose="020F0502020204030204" pitchFamily="34" charset="0"/>
                          <a:cs typeface="Times New Roman"/>
                          <a:sym typeface="Wingdings 2" panose="05020102010507070707" pitchFamily="18" charset="2"/>
                        </a:rPr>
                        <a:t></a:t>
                      </a:r>
                      <a:endParaRPr lang="en-US" sz="1800" b="1">
                        <a:solidFill>
                          <a:srgbClr val="000000"/>
                        </a:solidFill>
                        <a:effectLst/>
                        <a:ea typeface="Calibri" panose="020F0502020204030204" pitchFamily="34" charset="0"/>
                        <a:cs typeface="Times New Roman"/>
                      </a:endParaRPr>
                    </a:p>
                  </a:txBody>
                  <a:tcPr marL="0" marR="0" marT="0" marB="0" anchor="ctr"/>
                </a:tc>
                <a:tc>
                  <a:txBody>
                    <a:bodyPr/>
                    <a:lstStyle/>
                    <a:p>
                      <a:pPr marL="391160" marR="379730" indent="0" algn="ctr" defTabSz="914400" rtl="0" eaLnBrk="1" fontAlgn="auto" latinLnBrk="0" hangingPunct="1">
                        <a:lnSpc>
                          <a:spcPct val="115000"/>
                        </a:lnSpc>
                        <a:spcBef>
                          <a:spcPts val="265"/>
                        </a:spcBef>
                        <a:spcAft>
                          <a:spcPts val="0"/>
                        </a:spcAft>
                        <a:buClrTx/>
                        <a:buSzTx/>
                        <a:buFontTx/>
                        <a:buNone/>
                        <a:tabLst/>
                        <a:defRPr/>
                      </a:pPr>
                      <a:r>
                        <a:rPr lang="en-US" sz="1800" b="1">
                          <a:solidFill>
                            <a:srgbClr val="000000"/>
                          </a:solidFill>
                          <a:effectLst/>
                          <a:ea typeface="Calibri" panose="020F0502020204030204" pitchFamily="34" charset="0"/>
                          <a:cs typeface="Times New Roman"/>
                          <a:sym typeface="Wingdings 2" panose="05020102010507070707" pitchFamily="18" charset="2"/>
                        </a:rPr>
                        <a:t></a:t>
                      </a:r>
                      <a:endParaRPr lang="en-US" sz="1800" b="1">
                        <a:solidFill>
                          <a:srgbClr val="000000"/>
                        </a:solidFill>
                        <a:effectLst/>
                        <a:ea typeface="Calibri" panose="020F0502020204030204" pitchFamily="34" charset="0"/>
                        <a:cs typeface="Times New Roman"/>
                      </a:endParaRPr>
                    </a:p>
                  </a:txBody>
                  <a:tcPr marL="0" marR="0" marT="0" marB="0" anchor="ctr"/>
                </a:tc>
                <a:tc>
                  <a:txBody>
                    <a:bodyPr/>
                    <a:lstStyle/>
                    <a:p>
                      <a:pPr marL="384175" marR="372110" indent="0" algn="ctr" defTabSz="914400" rtl="0" eaLnBrk="1" fontAlgn="auto" latinLnBrk="0" hangingPunct="1">
                        <a:lnSpc>
                          <a:spcPct val="115000"/>
                        </a:lnSpc>
                        <a:spcBef>
                          <a:spcPts val="265"/>
                        </a:spcBef>
                        <a:spcAft>
                          <a:spcPts val="0"/>
                        </a:spcAft>
                        <a:buClrTx/>
                        <a:buSzTx/>
                        <a:buFontTx/>
                        <a:buNone/>
                        <a:tabLst/>
                        <a:defRPr/>
                      </a:pPr>
                      <a:r>
                        <a:rPr lang="en-US" sz="1800" b="1">
                          <a:solidFill>
                            <a:srgbClr val="000000"/>
                          </a:solidFill>
                          <a:effectLst/>
                          <a:ea typeface="Calibri" panose="020F0502020204030204" pitchFamily="34" charset="0"/>
                          <a:cs typeface="Times New Roman"/>
                          <a:sym typeface="Wingdings 2" panose="05020102010507070707" pitchFamily="18" charset="2"/>
                        </a:rPr>
                        <a:t></a:t>
                      </a:r>
                      <a:endParaRPr lang="en-US" sz="1800" b="1">
                        <a:solidFill>
                          <a:srgbClr val="000000"/>
                        </a:solidFill>
                        <a:effectLst/>
                        <a:ea typeface="Calibri" panose="020F0502020204030204" pitchFamily="34" charset="0"/>
                        <a:cs typeface="Times New Roman"/>
                      </a:endParaRPr>
                    </a:p>
                  </a:txBody>
                  <a:tcPr marL="0" marR="0" marT="0" marB="0" anchor="ctr"/>
                </a:tc>
                <a:tc>
                  <a:txBody>
                    <a:bodyPr/>
                    <a:lstStyle/>
                    <a:p>
                      <a:pPr marL="422275" marR="409575" indent="0" algn="ctr" defTabSz="914400" rtl="0" eaLnBrk="1" fontAlgn="auto" latinLnBrk="0" hangingPunct="1">
                        <a:lnSpc>
                          <a:spcPct val="115000"/>
                        </a:lnSpc>
                        <a:spcBef>
                          <a:spcPts val="265"/>
                        </a:spcBef>
                        <a:spcAft>
                          <a:spcPts val="0"/>
                        </a:spcAft>
                        <a:buClrTx/>
                        <a:buSzTx/>
                        <a:buFontTx/>
                        <a:buNone/>
                        <a:tabLst/>
                        <a:defRPr/>
                      </a:pPr>
                      <a:r>
                        <a:rPr lang="en-US" sz="1800" b="1">
                          <a:solidFill>
                            <a:srgbClr val="000000"/>
                          </a:solidFill>
                          <a:effectLst/>
                          <a:ea typeface="Calibri" panose="020F0502020204030204" pitchFamily="34" charset="0"/>
                          <a:cs typeface="Times New Roman"/>
                          <a:sym typeface="Wingdings 2" panose="05020102010507070707" pitchFamily="18" charset="2"/>
                        </a:rPr>
                        <a:t></a:t>
                      </a:r>
                      <a:endParaRPr lang="en-US" sz="1800" b="1">
                        <a:solidFill>
                          <a:srgbClr val="000000"/>
                        </a:solidFill>
                        <a:effectLst/>
                        <a:ea typeface="Calibri" panose="020F0502020204030204" pitchFamily="34" charset="0"/>
                        <a:cs typeface="Times New Roman"/>
                      </a:endParaRPr>
                    </a:p>
                  </a:txBody>
                  <a:tcPr marL="0" marR="0" marT="0" marB="0" anchor="ctr"/>
                </a:tc>
                <a:tc>
                  <a:txBody>
                    <a:bodyPr/>
                    <a:lstStyle/>
                    <a:p>
                      <a:pPr marL="422275" marR="409575" indent="0" algn="ctr" defTabSz="914400" rtl="0" eaLnBrk="1" fontAlgn="auto" latinLnBrk="0" hangingPunct="1">
                        <a:lnSpc>
                          <a:spcPct val="115000"/>
                        </a:lnSpc>
                        <a:spcBef>
                          <a:spcPts val="265"/>
                        </a:spcBef>
                        <a:spcAft>
                          <a:spcPts val="0"/>
                        </a:spcAft>
                        <a:buClrTx/>
                        <a:buSzTx/>
                        <a:buFontTx/>
                        <a:buNone/>
                        <a:tabLst/>
                        <a:defRPr/>
                      </a:pPr>
                      <a:r>
                        <a:rPr lang="en-US" sz="1800" b="1">
                          <a:solidFill>
                            <a:srgbClr val="000000"/>
                          </a:solidFill>
                          <a:effectLst/>
                          <a:ea typeface="Calibri" panose="020F0502020204030204" pitchFamily="34" charset="0"/>
                          <a:cs typeface="Times New Roman"/>
                          <a:sym typeface="Wingdings 2" panose="05020102010507070707" pitchFamily="18" charset="2"/>
                        </a:rPr>
                        <a:t></a:t>
                      </a:r>
                      <a:endParaRPr lang="en-US" sz="1800" b="1">
                        <a:solidFill>
                          <a:srgbClr val="000000"/>
                        </a:solidFill>
                        <a:effectLst/>
                        <a:ea typeface="Calibri" panose="020F0502020204030204" pitchFamily="34" charset="0"/>
                        <a:cs typeface="Times New Roman"/>
                      </a:endParaRPr>
                    </a:p>
                  </a:txBody>
                  <a:tcPr marL="0" marR="0" marT="0" marB="0" anchor="ctr"/>
                </a:tc>
                <a:extLst>
                  <a:ext uri="{0D108BD9-81ED-4DB2-BD59-A6C34878D82A}">
                    <a16:rowId xmlns:a16="http://schemas.microsoft.com/office/drawing/2014/main" val="10001"/>
                  </a:ext>
                </a:extLst>
              </a:tr>
              <a:tr h="591504">
                <a:tc>
                  <a:txBody>
                    <a:bodyPr/>
                    <a:lstStyle/>
                    <a:p>
                      <a:pPr marL="43815" marR="0">
                        <a:lnSpc>
                          <a:spcPct val="115000"/>
                        </a:lnSpc>
                        <a:spcBef>
                          <a:spcPts val="245"/>
                        </a:spcBef>
                        <a:spcAft>
                          <a:spcPts val="0"/>
                        </a:spcAft>
                      </a:pPr>
                      <a:r>
                        <a:rPr lang="en-US" sz="1400">
                          <a:effectLst/>
                        </a:rPr>
                        <a:t>Mathematics (2)</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35915" marR="324485" indent="0" algn="ctr" defTabSz="914400" rtl="0" eaLnBrk="1" fontAlgn="auto" latinLnBrk="0" hangingPunct="1">
                        <a:lnSpc>
                          <a:spcPct val="115000"/>
                        </a:lnSpc>
                        <a:spcBef>
                          <a:spcPts val="265"/>
                        </a:spcBef>
                        <a:spcAft>
                          <a:spcPts val="0"/>
                        </a:spcAft>
                        <a:buClrTx/>
                        <a:buSzTx/>
                        <a:buFontTx/>
                        <a:buNone/>
                        <a:tabLst/>
                        <a:defRPr/>
                      </a:pPr>
                      <a:r>
                        <a:rPr lang="en-US" sz="1800" b="1">
                          <a:solidFill>
                            <a:srgbClr val="000000"/>
                          </a:solidFill>
                          <a:effectLst/>
                          <a:ea typeface="Calibri" panose="020F0502020204030204" pitchFamily="34" charset="0"/>
                          <a:cs typeface="Times New Roman"/>
                          <a:sym typeface="Wingdings 2" panose="05020102010507070707" pitchFamily="18" charset="2"/>
                        </a:rPr>
                        <a:t></a:t>
                      </a:r>
                      <a:endParaRPr lang="en-US" sz="1800" b="1">
                        <a:solidFill>
                          <a:srgbClr val="000000"/>
                        </a:solidFill>
                        <a:effectLst/>
                        <a:ea typeface="Calibri" panose="020F0502020204030204" pitchFamily="34" charset="0"/>
                        <a:cs typeface="Times New Roman"/>
                      </a:endParaRPr>
                    </a:p>
                  </a:txBody>
                  <a:tcPr marL="0" marR="0" marT="0" marB="0" anchor="ctr"/>
                </a:tc>
                <a:tc>
                  <a:txBody>
                    <a:bodyPr/>
                    <a:lstStyle/>
                    <a:p>
                      <a:pPr marL="391160" marR="379730" indent="0" algn="ctr" defTabSz="914400" rtl="0" eaLnBrk="1" fontAlgn="auto" latinLnBrk="0" hangingPunct="1">
                        <a:lnSpc>
                          <a:spcPct val="115000"/>
                        </a:lnSpc>
                        <a:spcBef>
                          <a:spcPts val="265"/>
                        </a:spcBef>
                        <a:spcAft>
                          <a:spcPts val="0"/>
                        </a:spcAft>
                        <a:buClrTx/>
                        <a:buSzTx/>
                        <a:buFontTx/>
                        <a:buNone/>
                        <a:tabLst/>
                        <a:defRPr/>
                      </a:pPr>
                      <a:r>
                        <a:rPr lang="en-US" sz="1800" b="1">
                          <a:solidFill>
                            <a:srgbClr val="000000"/>
                          </a:solidFill>
                          <a:effectLst/>
                          <a:ea typeface="Calibri" panose="020F0502020204030204" pitchFamily="34" charset="0"/>
                          <a:cs typeface="Times New Roman"/>
                          <a:sym typeface="Wingdings 2" panose="05020102010507070707" pitchFamily="18" charset="2"/>
                        </a:rPr>
                        <a:t></a:t>
                      </a:r>
                      <a:endParaRPr lang="en-US" sz="1800" b="1">
                        <a:solidFill>
                          <a:srgbClr val="000000"/>
                        </a:solidFill>
                        <a:effectLst/>
                        <a:ea typeface="Calibri" panose="020F0502020204030204" pitchFamily="34" charset="0"/>
                        <a:cs typeface="Times New Roman"/>
                      </a:endParaRPr>
                    </a:p>
                  </a:txBody>
                  <a:tcPr marL="0" marR="0" marT="0" marB="0" anchor="ctr"/>
                </a:tc>
                <a:tc>
                  <a:txBody>
                    <a:bodyPr/>
                    <a:lstStyle/>
                    <a:p>
                      <a:pPr marL="384175" marR="372110" indent="0" algn="ctr" defTabSz="914400" rtl="0" eaLnBrk="1" fontAlgn="auto" latinLnBrk="0" hangingPunct="1">
                        <a:lnSpc>
                          <a:spcPct val="115000"/>
                        </a:lnSpc>
                        <a:spcBef>
                          <a:spcPts val="265"/>
                        </a:spcBef>
                        <a:spcAft>
                          <a:spcPts val="0"/>
                        </a:spcAft>
                        <a:buClrTx/>
                        <a:buSzTx/>
                        <a:buFontTx/>
                        <a:buNone/>
                        <a:tabLst/>
                        <a:defRPr/>
                      </a:pPr>
                      <a:r>
                        <a:rPr lang="en-US" sz="1800" b="1">
                          <a:solidFill>
                            <a:srgbClr val="000000"/>
                          </a:solidFill>
                          <a:effectLst/>
                          <a:ea typeface="Calibri" panose="020F0502020204030204" pitchFamily="34" charset="0"/>
                          <a:cs typeface="Times New Roman"/>
                          <a:sym typeface="Wingdings 2" panose="05020102010507070707" pitchFamily="18" charset="2"/>
                        </a:rPr>
                        <a:t></a:t>
                      </a:r>
                      <a:endParaRPr lang="en-US" sz="1800" b="1">
                        <a:solidFill>
                          <a:srgbClr val="000000"/>
                        </a:solidFill>
                        <a:effectLst/>
                        <a:ea typeface="Calibri" panose="020F0502020204030204" pitchFamily="34" charset="0"/>
                        <a:cs typeface="Times New Roman"/>
                      </a:endParaRPr>
                    </a:p>
                  </a:txBody>
                  <a:tcPr marL="0" marR="0" marT="0" marB="0" anchor="ctr"/>
                </a:tc>
                <a:tc>
                  <a:txBody>
                    <a:bodyPr/>
                    <a:lstStyle/>
                    <a:p>
                      <a:pPr marL="0" marR="0" algn="ctr">
                        <a:lnSpc>
                          <a:spcPct val="115000"/>
                        </a:lnSpc>
                        <a:spcBef>
                          <a:spcPts val="0"/>
                        </a:spcBef>
                        <a:spcAft>
                          <a:spcPts val="1000"/>
                        </a:spcAft>
                      </a:pP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422275" marR="409575" indent="0" algn="ctr" defTabSz="914400" rtl="0" eaLnBrk="1" fontAlgn="auto" latinLnBrk="0" hangingPunct="1">
                        <a:lnSpc>
                          <a:spcPct val="115000"/>
                        </a:lnSpc>
                        <a:spcBef>
                          <a:spcPts val="265"/>
                        </a:spcBef>
                        <a:spcAft>
                          <a:spcPts val="0"/>
                        </a:spcAft>
                        <a:buClrTx/>
                        <a:buSzTx/>
                        <a:buFontTx/>
                        <a:buNone/>
                        <a:tabLst/>
                        <a:defRPr/>
                      </a:pPr>
                      <a:r>
                        <a:rPr lang="en-US" sz="1800" b="1">
                          <a:solidFill>
                            <a:srgbClr val="000000"/>
                          </a:solidFill>
                          <a:effectLst/>
                          <a:ea typeface="Calibri" panose="020F0502020204030204" pitchFamily="34" charset="0"/>
                          <a:cs typeface="Times New Roman"/>
                          <a:sym typeface="Wingdings 2" panose="05020102010507070707" pitchFamily="18" charset="2"/>
                        </a:rPr>
                        <a:t></a:t>
                      </a:r>
                      <a:endParaRPr lang="en-US" sz="1800" b="1">
                        <a:solidFill>
                          <a:srgbClr val="000000"/>
                        </a:solidFill>
                        <a:effectLst/>
                        <a:ea typeface="Calibri" panose="020F0502020204030204" pitchFamily="34" charset="0"/>
                        <a:cs typeface="Times New Roman"/>
                      </a:endParaRPr>
                    </a:p>
                  </a:txBody>
                  <a:tcPr marL="0" marR="0" marT="0" marB="0" anchor="ctr"/>
                </a:tc>
                <a:extLst>
                  <a:ext uri="{0D108BD9-81ED-4DB2-BD59-A6C34878D82A}">
                    <a16:rowId xmlns:a16="http://schemas.microsoft.com/office/drawing/2014/main" val="10002"/>
                  </a:ext>
                </a:extLst>
              </a:tr>
              <a:tr h="591504">
                <a:tc>
                  <a:txBody>
                    <a:bodyPr/>
                    <a:lstStyle/>
                    <a:p>
                      <a:pPr marL="43815" marR="0">
                        <a:lnSpc>
                          <a:spcPct val="115000"/>
                        </a:lnSpc>
                        <a:spcBef>
                          <a:spcPts val="245"/>
                        </a:spcBef>
                        <a:spcAft>
                          <a:spcPts val="0"/>
                        </a:spcAft>
                      </a:pPr>
                      <a:r>
                        <a:rPr lang="en-US" sz="1400">
                          <a:effectLst/>
                        </a:rPr>
                        <a:t>Science (2)</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12700" cap="flat" cmpd="sng" algn="ctr">
                      <a:solidFill>
                        <a:schemeClr val="accent2"/>
                      </a:solidFill>
                      <a:prstDash val="solid"/>
                      <a:round/>
                      <a:headEnd type="none" w="med" len="med"/>
                      <a:tailEnd type="none" w="med" len="med"/>
                    </a:lnB>
                  </a:tcPr>
                </a:tc>
                <a:tc>
                  <a:txBody>
                    <a:bodyPr/>
                    <a:lstStyle/>
                    <a:p>
                      <a:pPr marL="335915" marR="324485" indent="0" algn="ctr" defTabSz="914400" rtl="0" eaLnBrk="1" fontAlgn="auto" latinLnBrk="0" hangingPunct="1">
                        <a:lnSpc>
                          <a:spcPct val="115000"/>
                        </a:lnSpc>
                        <a:spcBef>
                          <a:spcPts val="265"/>
                        </a:spcBef>
                        <a:spcAft>
                          <a:spcPts val="0"/>
                        </a:spcAft>
                        <a:buClrTx/>
                        <a:buSzTx/>
                        <a:buFontTx/>
                        <a:buNone/>
                        <a:tabLst/>
                        <a:defRPr/>
                      </a:pPr>
                      <a:r>
                        <a:rPr lang="en-US" sz="1800" b="1">
                          <a:solidFill>
                            <a:srgbClr val="000000"/>
                          </a:solidFill>
                          <a:effectLst/>
                          <a:ea typeface="Calibri" panose="020F0502020204030204" pitchFamily="34" charset="0"/>
                          <a:cs typeface="Times New Roman"/>
                          <a:sym typeface="Wingdings 2" panose="05020102010507070707" pitchFamily="18" charset="2"/>
                        </a:rPr>
                        <a:t></a:t>
                      </a:r>
                      <a:endParaRPr lang="en-US" sz="1800" b="1">
                        <a:solidFill>
                          <a:srgbClr val="000000"/>
                        </a:solidFill>
                        <a:effectLst/>
                        <a:ea typeface="Calibri" panose="020F0502020204030204" pitchFamily="34" charset="0"/>
                        <a:cs typeface="Times New Roman"/>
                      </a:endParaRPr>
                    </a:p>
                  </a:txBody>
                  <a:tcPr marL="0" marR="0" marT="0" marB="0" anchor="ctr">
                    <a:lnB w="12700" cap="flat" cmpd="sng" algn="ctr">
                      <a:solidFill>
                        <a:schemeClr val="accent2"/>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12700" cap="flat" cmpd="sng" algn="ctr">
                      <a:solidFill>
                        <a:schemeClr val="accent2"/>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12700" cap="flat" cmpd="sng" algn="ctr">
                      <a:solidFill>
                        <a:schemeClr val="accent2"/>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12700" cap="flat" cmpd="sng" algn="ctr">
                      <a:solidFill>
                        <a:schemeClr val="accent2"/>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b="1">
                          <a:solidFill>
                            <a:srgbClr val="000000"/>
                          </a:solidFill>
                          <a:effectLst/>
                          <a:ea typeface="Calibri" panose="020F0502020204030204" pitchFamily="34" charset="0"/>
                          <a:cs typeface="Times New Roman"/>
                          <a:sym typeface="Wingdings 2" panose="05020102010507070707" pitchFamily="18" charset="2"/>
                        </a:rPr>
                        <a:t></a:t>
                      </a:r>
                      <a:r>
                        <a:rPr lang="en-US" sz="1800" b="1" baseline="30000">
                          <a:solidFill>
                            <a:srgbClr val="000000"/>
                          </a:solidFill>
                          <a:effectLst/>
                          <a:ea typeface="Calibri" panose="020F0502020204030204" pitchFamily="34" charset="0"/>
                          <a:cs typeface="Times New Roman"/>
                          <a:sym typeface="Wingdings 2" panose="05020102010507070707" pitchFamily="18" charset="2"/>
                        </a:rPr>
                        <a:t>*</a:t>
                      </a:r>
                    </a:p>
                  </a:txBody>
                  <a:tcPr marL="0" marR="0" marT="0" marB="0" anchor="ctr">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3"/>
                  </a:ext>
                </a:extLst>
              </a:tr>
              <a:tr h="591504">
                <a:tc>
                  <a:txBody>
                    <a:bodyPr/>
                    <a:lstStyle/>
                    <a:p>
                      <a:pPr marL="43815" marR="0">
                        <a:lnSpc>
                          <a:spcPct val="115000"/>
                        </a:lnSpc>
                        <a:spcBef>
                          <a:spcPts val="245"/>
                        </a:spcBef>
                        <a:spcAft>
                          <a:spcPts val="0"/>
                        </a:spcAft>
                      </a:pPr>
                      <a:r>
                        <a:rPr lang="en-US" sz="1400">
                          <a:effectLst/>
                        </a:rPr>
                        <a:t>Social</a:t>
                      </a:r>
                      <a:r>
                        <a:rPr lang="en-US" sz="1400" spc="-105">
                          <a:effectLst/>
                        </a:rPr>
                        <a:t> </a:t>
                      </a:r>
                      <a:r>
                        <a:rPr lang="en-US" sz="1400">
                          <a:effectLst/>
                        </a:rPr>
                        <a:t>Studies (2)</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chemeClr val="accent2"/>
                      </a:solidFill>
                      <a:prstDash val="solid"/>
                      <a:round/>
                      <a:headEnd type="none" w="med" len="med"/>
                      <a:tailEnd type="none" w="med" len="med"/>
                    </a:lnT>
                  </a:tcPr>
                </a:tc>
                <a:tc>
                  <a:txBody>
                    <a:bodyPr/>
                    <a:lstStyle/>
                    <a:p>
                      <a:pPr marL="335915" marR="324485" indent="0" algn="ctr" defTabSz="914400" rtl="0" eaLnBrk="1" fontAlgn="auto" latinLnBrk="0" hangingPunct="1">
                        <a:lnSpc>
                          <a:spcPct val="115000"/>
                        </a:lnSpc>
                        <a:spcBef>
                          <a:spcPts val="265"/>
                        </a:spcBef>
                        <a:spcAft>
                          <a:spcPts val="0"/>
                        </a:spcAft>
                        <a:buClrTx/>
                        <a:buSzTx/>
                        <a:buFontTx/>
                        <a:buNone/>
                        <a:tabLst/>
                        <a:defRPr/>
                      </a:pPr>
                      <a:r>
                        <a:rPr lang="en-US" sz="1800" b="1">
                          <a:solidFill>
                            <a:srgbClr val="000000"/>
                          </a:solidFill>
                          <a:effectLst/>
                          <a:ea typeface="Calibri" panose="020F0502020204030204" pitchFamily="34" charset="0"/>
                          <a:cs typeface="Times New Roman"/>
                          <a:sym typeface="Wingdings 2" panose="05020102010507070707" pitchFamily="18" charset="2"/>
                        </a:rPr>
                        <a:t></a:t>
                      </a:r>
                      <a:endParaRPr lang="en-US" sz="1800" b="1">
                        <a:solidFill>
                          <a:srgbClr val="000000"/>
                        </a:solidFill>
                        <a:effectLst/>
                        <a:ea typeface="Calibri" panose="020F0502020204030204" pitchFamily="34" charset="0"/>
                        <a:cs typeface="Times New Roman"/>
                      </a:endParaRPr>
                    </a:p>
                  </a:txBody>
                  <a:tcPr marL="0" marR="0" marT="0" marB="0" anchor="ctr">
                    <a:lnT w="12700" cap="flat" cmpd="sng" algn="ctr">
                      <a:solidFill>
                        <a:schemeClr val="accent2"/>
                      </a:solidFill>
                      <a:prstDash val="solid"/>
                      <a:round/>
                      <a:headEnd type="none" w="med" len="med"/>
                      <a:tailEnd type="none" w="med" len="med"/>
                    </a:lnT>
                  </a:tcPr>
                </a:tc>
                <a:tc>
                  <a:txBody>
                    <a:bodyPr/>
                    <a:lstStyle/>
                    <a:p>
                      <a:pPr marL="0" marR="0" algn="ctr">
                        <a:lnSpc>
                          <a:spcPct val="115000"/>
                        </a:lnSpc>
                        <a:spcBef>
                          <a:spcPts val="0"/>
                        </a:spcBef>
                        <a:spcAft>
                          <a:spcPts val="1000"/>
                        </a:spcAft>
                      </a:pP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chemeClr val="accent2"/>
                      </a:solidFill>
                      <a:prstDash val="solid"/>
                      <a:round/>
                      <a:headEnd type="none" w="med" len="med"/>
                      <a:tailEnd type="none" w="med" len="med"/>
                    </a:lnT>
                  </a:tcPr>
                </a:tc>
                <a:tc>
                  <a:txBody>
                    <a:bodyPr/>
                    <a:lstStyle/>
                    <a:p>
                      <a:pPr marL="0" marR="0" algn="ctr">
                        <a:lnSpc>
                          <a:spcPct val="115000"/>
                        </a:lnSpc>
                        <a:spcBef>
                          <a:spcPts val="0"/>
                        </a:spcBef>
                        <a:spcAft>
                          <a:spcPts val="1000"/>
                        </a:spcAft>
                      </a:pP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chemeClr val="accent2"/>
                      </a:solidFill>
                      <a:prstDash val="solid"/>
                      <a:round/>
                      <a:headEnd type="none" w="med" len="med"/>
                      <a:tailEnd type="none" w="med" len="med"/>
                    </a:lnT>
                  </a:tcPr>
                </a:tc>
                <a:tc>
                  <a:txBody>
                    <a:bodyPr/>
                    <a:lstStyle/>
                    <a:p>
                      <a:pPr marL="0" marR="0" algn="ctr">
                        <a:lnSpc>
                          <a:spcPct val="115000"/>
                        </a:lnSpc>
                        <a:spcBef>
                          <a:spcPts val="0"/>
                        </a:spcBef>
                        <a:spcAft>
                          <a:spcPts val="1000"/>
                        </a:spcAft>
                      </a:pP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b="1" dirty="0">
                          <a:solidFill>
                            <a:srgbClr val="000000"/>
                          </a:solidFill>
                          <a:effectLst/>
                          <a:ea typeface="Calibri" panose="020F0502020204030204" pitchFamily="34" charset="0"/>
                          <a:cs typeface="Times New Roman"/>
                          <a:sym typeface="Wingdings 2" panose="05020102010507070707" pitchFamily="18" charset="2"/>
                        </a:rPr>
                        <a:t></a:t>
                      </a:r>
                      <a:r>
                        <a:rPr lang="en-US" sz="1800" b="1" baseline="30000" dirty="0">
                          <a:solidFill>
                            <a:srgbClr val="000000"/>
                          </a:solidFill>
                          <a:effectLst/>
                          <a:ea typeface="Calibri" panose="020F0502020204030204" pitchFamily="34" charset="0"/>
                          <a:cs typeface="Times New Roman"/>
                          <a:sym typeface="Wingdings 2" panose="05020102010507070707" pitchFamily="18" charset="2"/>
                        </a:rPr>
                        <a:t>*</a:t>
                      </a:r>
                      <a:endParaRPr lang="en-US" sz="1800" b="1" dirty="0">
                        <a:solidFill>
                          <a:srgbClr val="000000"/>
                        </a:solidFill>
                        <a:effectLst/>
                        <a:ea typeface="Calibri" panose="020F0502020204030204" pitchFamily="34" charset="0"/>
                        <a:cs typeface="Times New Roman"/>
                      </a:endParaRPr>
                    </a:p>
                  </a:txBody>
                  <a:tcPr marL="0" marR="0" marT="0" marB="0"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
        <p:nvSpPr>
          <p:cNvPr id="5" name="TextBox 4"/>
          <p:cNvSpPr txBox="1"/>
          <p:nvPr/>
        </p:nvSpPr>
        <p:spPr>
          <a:xfrm>
            <a:off x="136492" y="5820038"/>
            <a:ext cx="4095874" cy="307777"/>
          </a:xfrm>
          <a:prstGeom prst="rect">
            <a:avLst/>
          </a:prstGeom>
          <a:noFill/>
        </p:spPr>
        <p:txBody>
          <a:bodyPr wrap="square" rtlCol="0">
            <a:spAutoFit/>
          </a:bodyPr>
          <a:lstStyle/>
          <a:p>
            <a:r>
              <a:rPr lang="en-US" sz="1400" b="1" baseline="30000">
                <a:solidFill>
                  <a:prstClr val="black"/>
                </a:solidFill>
              </a:rPr>
              <a:t>*</a:t>
            </a:r>
            <a:r>
              <a:rPr lang="en-US" sz="1400" b="1">
                <a:solidFill>
                  <a:prstClr val="black"/>
                </a:solidFill>
              </a:rPr>
              <a:t>Field Test Slots</a:t>
            </a:r>
            <a:endParaRPr lang="en-US" baseline="30000"/>
          </a:p>
        </p:txBody>
      </p:sp>
    </p:spTree>
    <p:extLst>
      <p:ext uri="{BB962C8B-B14F-4D97-AF65-F5344CB8AC3E}">
        <p14:creationId xmlns:p14="http://schemas.microsoft.com/office/powerpoint/2010/main" val="84946556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2816" y="1801573"/>
            <a:ext cx="4621533" cy="3931920"/>
          </a:xfrm>
          <a:prstGeom prst="rect">
            <a:avLst/>
          </a:prstGeom>
        </p:spPr>
      </p:pic>
      <p:sp>
        <p:nvSpPr>
          <p:cNvPr id="72706" name="Title 1"/>
          <p:cNvSpPr>
            <a:spLocks noGrp="1"/>
          </p:cNvSpPr>
          <p:nvPr>
            <p:ph type="title"/>
          </p:nvPr>
        </p:nvSpPr>
        <p:spPr>
          <a:xfrm>
            <a:off x="38826" y="33370"/>
            <a:ext cx="6778594" cy="1165709"/>
          </a:xfrm>
        </p:spPr>
        <p:txBody>
          <a:bodyPr>
            <a:normAutofit/>
          </a:bodyPr>
          <a:lstStyle/>
          <a:p>
            <a:r>
              <a:rPr lang="en-US" altLang="en-US" sz="4000" b="0">
                <a:solidFill>
                  <a:srgbClr val="0000CC"/>
                </a:solidFill>
              </a:rPr>
              <a:t>Mathematics</a:t>
            </a:r>
            <a:br>
              <a:rPr lang="en-US" altLang="en-US" b="0">
                <a:solidFill>
                  <a:srgbClr val="0000CC"/>
                </a:solidFill>
              </a:rPr>
            </a:br>
            <a:r>
              <a:rPr lang="en-US" altLang="en-US" sz="2700" b="0">
                <a:solidFill>
                  <a:srgbClr val="0000CC"/>
                </a:solidFill>
              </a:rPr>
              <a:t>Section 1, Part A , Online</a:t>
            </a:r>
          </a:p>
        </p:txBody>
      </p:sp>
      <p:sp>
        <p:nvSpPr>
          <p:cNvPr id="2" name="Slide Number Placeholder 1"/>
          <p:cNvSpPr>
            <a:spLocks noGrp="1"/>
          </p:cNvSpPr>
          <p:nvPr>
            <p:ph type="sldNum" sz="quarter" idx="4"/>
          </p:nvPr>
        </p:nvSpPr>
        <p:spPr/>
        <p:txBody>
          <a:bodyPr/>
          <a:lstStyle/>
          <a:p>
            <a:fld id="{B63E4CEF-BB1E-48C7-AE93-F39F6AA99AD7}" type="slidenum">
              <a:rPr lang="en-US" smtClean="0"/>
              <a:pPr/>
              <a:t>50</a:t>
            </a:fld>
            <a:endParaRPr lang="en-US"/>
          </a:p>
        </p:txBody>
      </p:sp>
      <p:sp>
        <p:nvSpPr>
          <p:cNvPr id="4" name="TextBox 3"/>
          <p:cNvSpPr txBox="1"/>
          <p:nvPr/>
        </p:nvSpPr>
        <p:spPr>
          <a:xfrm>
            <a:off x="175653" y="1374003"/>
            <a:ext cx="4207163" cy="3108543"/>
          </a:xfrm>
          <a:prstGeom prst="rect">
            <a:avLst/>
          </a:prstGeom>
          <a:noFill/>
        </p:spPr>
        <p:txBody>
          <a:bodyPr wrap="square">
            <a:spAutoFit/>
          </a:bodyPr>
          <a:lstStyle/>
          <a:p>
            <a:pPr marL="342900" indent="-342900">
              <a:buFont typeface="Arial" pitchFamily="34" charset="0"/>
              <a:buChar char="•"/>
              <a:defRPr/>
            </a:pPr>
            <a:r>
              <a:rPr lang="en-US" dirty="0">
                <a:solidFill>
                  <a:srgbClr val="000000"/>
                </a:solidFill>
              </a:rPr>
              <a:t>The Examiner’s Manual will identify the item numbers that comprise the Section 1, Part A.</a:t>
            </a:r>
          </a:p>
          <a:p>
            <a:pPr marL="342900" indent="-342900">
              <a:buFont typeface="Arial" pitchFamily="34" charset="0"/>
              <a:buChar char="•"/>
              <a:defRPr/>
            </a:pPr>
            <a:r>
              <a:rPr lang="en-US" dirty="0">
                <a:solidFill>
                  <a:srgbClr val="000000"/>
                </a:solidFill>
              </a:rPr>
              <a:t>The section is preceded by instructions indicating that calculator use is not allowed in this section.</a:t>
            </a:r>
          </a:p>
          <a:p>
            <a:pPr marL="342900" indent="-342900">
              <a:buFont typeface="Arial" pitchFamily="34" charset="0"/>
              <a:buChar char="•"/>
              <a:defRPr/>
            </a:pPr>
            <a:r>
              <a:rPr lang="en-US" dirty="0">
                <a:solidFill>
                  <a:srgbClr val="000000"/>
                </a:solidFill>
              </a:rPr>
              <a:t>At the end of the section, the student will be stopped before proceeding to the calculator use section.</a:t>
            </a:r>
          </a:p>
          <a:p>
            <a:pPr marL="342900" indent="-342900">
              <a:buFont typeface="Arial" pitchFamily="34" charset="0"/>
              <a:buChar char="•"/>
              <a:defRPr/>
            </a:pPr>
            <a:endParaRPr lang="en-US" dirty="0">
              <a:solidFill>
                <a:srgbClr val="000000"/>
              </a:solidFill>
            </a:endParaRPr>
          </a:p>
          <a:p>
            <a:pPr marL="342900" indent="-342900">
              <a:buFont typeface="Arial" pitchFamily="34" charset="0"/>
              <a:buChar char="•"/>
              <a:defRPr/>
            </a:pPr>
            <a:endParaRPr lang="en-US" sz="1600" dirty="0">
              <a:solidFill>
                <a:prstClr val="black"/>
              </a:solidFill>
            </a:endParaRPr>
          </a:p>
        </p:txBody>
      </p:sp>
      <p:sp>
        <p:nvSpPr>
          <p:cNvPr id="7" name="Down Ribbon 6"/>
          <p:cNvSpPr/>
          <p:nvPr/>
        </p:nvSpPr>
        <p:spPr>
          <a:xfrm>
            <a:off x="176222" y="6362993"/>
            <a:ext cx="1423978" cy="365125"/>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20620" y="6362993"/>
            <a:ext cx="935182" cy="400110"/>
          </a:xfrm>
          <a:prstGeom prst="rect">
            <a:avLst/>
          </a:prstGeom>
          <a:noFill/>
        </p:spPr>
        <p:txBody>
          <a:bodyPr wrap="square" rtlCol="0">
            <a:spAutoFit/>
          </a:bodyPr>
          <a:lstStyle/>
          <a:p>
            <a:pPr algn="ctr"/>
            <a:r>
              <a:rPr lang="en-US" sz="1000">
                <a:solidFill>
                  <a:srgbClr val="FF0000"/>
                </a:solidFill>
              </a:rPr>
              <a:t>Examiners &amp;</a:t>
            </a:r>
          </a:p>
          <a:p>
            <a:pPr algn="ctr"/>
            <a:r>
              <a:rPr lang="en-US" sz="1000">
                <a:solidFill>
                  <a:srgbClr val="FF0000"/>
                </a:solidFill>
              </a:rPr>
              <a:t>Students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4986" y="3875063"/>
            <a:ext cx="6059363" cy="2286000"/>
          </a:xfrm>
          <a:prstGeom prst="rect">
            <a:avLst/>
          </a:prstGeom>
        </p:spPr>
      </p:pic>
      <p:sp>
        <p:nvSpPr>
          <p:cNvPr id="6" name="Oval 5"/>
          <p:cNvSpPr/>
          <p:nvPr/>
        </p:nvSpPr>
        <p:spPr>
          <a:xfrm>
            <a:off x="2944986" y="4482546"/>
            <a:ext cx="5856114" cy="3053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7416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63E4CEF-BB1E-48C7-AE93-F39F6AA99AD7}" type="slidenum">
              <a:rPr lang="en-US" smtClean="0"/>
              <a:pPr/>
              <a:t>51</a:t>
            </a:fld>
            <a:endParaRPr lang="en-US"/>
          </a:p>
        </p:txBody>
      </p:sp>
      <p:sp>
        <p:nvSpPr>
          <p:cNvPr id="10" name="Title 1"/>
          <p:cNvSpPr txBox="1">
            <a:spLocks/>
          </p:cNvSpPr>
          <p:nvPr/>
        </p:nvSpPr>
        <p:spPr>
          <a:xfrm>
            <a:off x="60382" y="1"/>
            <a:ext cx="6903750" cy="173885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altLang="en-US" sz="4000" b="0">
                <a:solidFill>
                  <a:srgbClr val="0000CC"/>
                </a:solidFill>
              </a:rPr>
              <a:t>Mathematics</a:t>
            </a:r>
            <a:br>
              <a:rPr lang="en-US" altLang="en-US" b="0">
                <a:solidFill>
                  <a:srgbClr val="0000CC"/>
                </a:solidFill>
              </a:rPr>
            </a:br>
            <a:r>
              <a:rPr lang="en-US" altLang="en-US" sz="2800" b="0">
                <a:solidFill>
                  <a:srgbClr val="0000CC"/>
                </a:solidFill>
              </a:rPr>
              <a:t>EOG </a:t>
            </a:r>
            <a:r>
              <a:rPr lang="en-US" altLang="en-US" sz="3000" b="0">
                <a:solidFill>
                  <a:srgbClr val="0000CC"/>
                </a:solidFill>
              </a:rPr>
              <a:t>– Grades 6–8</a:t>
            </a:r>
          </a:p>
          <a:p>
            <a:r>
              <a:rPr lang="en-US" altLang="en-US" sz="3000" b="0">
                <a:solidFill>
                  <a:srgbClr val="0000CC"/>
                </a:solidFill>
              </a:rPr>
              <a:t>Transition to Section 1, Part B</a:t>
            </a:r>
          </a:p>
          <a:p>
            <a:r>
              <a:rPr lang="en-US" altLang="en-US" sz="2800" b="0">
                <a:solidFill>
                  <a:srgbClr val="0000CC"/>
                </a:solidFill>
              </a:rPr>
              <a:t> </a:t>
            </a:r>
            <a:endParaRPr lang="en-US" sz="2800" b="0"/>
          </a:p>
        </p:txBody>
      </p:sp>
      <p:sp>
        <p:nvSpPr>
          <p:cNvPr id="6" name="Down Ribbon 5"/>
          <p:cNvSpPr/>
          <p:nvPr/>
        </p:nvSpPr>
        <p:spPr>
          <a:xfrm>
            <a:off x="176222" y="6362993"/>
            <a:ext cx="1423978" cy="365125"/>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20620" y="6362993"/>
            <a:ext cx="935182" cy="400110"/>
          </a:xfrm>
          <a:prstGeom prst="rect">
            <a:avLst/>
          </a:prstGeom>
          <a:noFill/>
        </p:spPr>
        <p:txBody>
          <a:bodyPr wrap="square" rtlCol="0">
            <a:spAutoFit/>
          </a:bodyPr>
          <a:lstStyle/>
          <a:p>
            <a:pPr algn="ctr"/>
            <a:r>
              <a:rPr lang="en-US" sz="1000">
                <a:solidFill>
                  <a:srgbClr val="FF0000"/>
                </a:solidFill>
              </a:rPr>
              <a:t>Examiners &amp;</a:t>
            </a:r>
          </a:p>
          <a:p>
            <a:pPr algn="ctr"/>
            <a:r>
              <a:rPr lang="en-US" sz="1000">
                <a:solidFill>
                  <a:srgbClr val="FF0000"/>
                </a:solidFill>
              </a:rPr>
              <a:t>Students</a:t>
            </a:r>
          </a:p>
        </p:txBody>
      </p:sp>
      <p:pic>
        <p:nvPicPr>
          <p:cNvPr id="12" name="Picture 11"/>
          <p:cNvPicPr>
            <a:picLocks noChangeAspect="1"/>
          </p:cNvPicPr>
          <p:nvPr/>
        </p:nvPicPr>
        <p:blipFill>
          <a:blip r:embed="rId3"/>
          <a:stretch>
            <a:fillRect/>
          </a:stretch>
        </p:blipFill>
        <p:spPr>
          <a:xfrm>
            <a:off x="1600200" y="3565334"/>
            <a:ext cx="6437884" cy="2651760"/>
          </a:xfrm>
          <a:prstGeom prst="rect">
            <a:avLst/>
          </a:prstGeom>
        </p:spPr>
      </p:pic>
      <p:pic>
        <p:nvPicPr>
          <p:cNvPr id="8" name="Picture 7"/>
          <p:cNvPicPr>
            <a:picLocks noChangeAspect="1"/>
          </p:cNvPicPr>
          <p:nvPr/>
        </p:nvPicPr>
        <p:blipFill>
          <a:blip r:embed="rId4"/>
          <a:stretch>
            <a:fillRect/>
          </a:stretch>
        </p:blipFill>
        <p:spPr>
          <a:xfrm>
            <a:off x="420620" y="1371937"/>
            <a:ext cx="6297435" cy="2560320"/>
          </a:xfrm>
          <a:prstGeom prst="rect">
            <a:avLst/>
          </a:prstGeom>
        </p:spPr>
      </p:pic>
    </p:spTree>
    <p:extLst>
      <p:ext uri="{BB962C8B-B14F-4D97-AF65-F5344CB8AC3E}">
        <p14:creationId xmlns:p14="http://schemas.microsoft.com/office/powerpoint/2010/main" val="19698510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63E4CEF-BB1E-48C7-AE93-F39F6AA99AD7}" type="slidenum">
              <a:rPr lang="en-US" smtClean="0"/>
              <a:pPr/>
              <a:t>52</a:t>
            </a:fld>
            <a:endParaRPr lang="en-US"/>
          </a:p>
        </p:txBody>
      </p:sp>
      <p:sp>
        <p:nvSpPr>
          <p:cNvPr id="10" name="Title 1"/>
          <p:cNvSpPr txBox="1">
            <a:spLocks/>
          </p:cNvSpPr>
          <p:nvPr/>
        </p:nvSpPr>
        <p:spPr>
          <a:xfrm>
            <a:off x="60382" y="1"/>
            <a:ext cx="6903750" cy="17388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altLang="en-US" sz="4000" b="0">
                <a:solidFill>
                  <a:srgbClr val="0000CC"/>
                </a:solidFill>
              </a:rPr>
              <a:t>Mathematics</a:t>
            </a:r>
            <a:br>
              <a:rPr lang="en-US" altLang="en-US" b="0">
                <a:solidFill>
                  <a:srgbClr val="0000CC"/>
                </a:solidFill>
              </a:rPr>
            </a:br>
            <a:r>
              <a:rPr lang="en-US" altLang="en-US" sz="2800" b="0">
                <a:solidFill>
                  <a:srgbClr val="0000CC"/>
                </a:solidFill>
              </a:rPr>
              <a:t>EOC</a:t>
            </a:r>
          </a:p>
          <a:p>
            <a:r>
              <a:rPr lang="en-US" altLang="en-US" sz="2800" b="0">
                <a:solidFill>
                  <a:srgbClr val="0000CC"/>
                </a:solidFill>
              </a:rPr>
              <a:t>Transition to Section 1, Part B</a:t>
            </a:r>
            <a:endParaRPr lang="en-US" sz="2800" b="0"/>
          </a:p>
        </p:txBody>
      </p:sp>
      <p:pic>
        <p:nvPicPr>
          <p:cNvPr id="3" name="Picture 2"/>
          <p:cNvPicPr>
            <a:picLocks noChangeAspect="1"/>
          </p:cNvPicPr>
          <p:nvPr/>
        </p:nvPicPr>
        <p:blipFill>
          <a:blip r:embed="rId3"/>
          <a:stretch>
            <a:fillRect/>
          </a:stretch>
        </p:blipFill>
        <p:spPr>
          <a:xfrm>
            <a:off x="561057" y="1738859"/>
            <a:ext cx="7867650" cy="4048125"/>
          </a:xfrm>
          <a:prstGeom prst="rect">
            <a:avLst/>
          </a:prstGeom>
        </p:spPr>
      </p:pic>
      <p:sp>
        <p:nvSpPr>
          <p:cNvPr id="6" name="Down Ribbon 5"/>
          <p:cNvSpPr/>
          <p:nvPr/>
        </p:nvSpPr>
        <p:spPr>
          <a:xfrm>
            <a:off x="176222" y="6362993"/>
            <a:ext cx="1423978" cy="365125"/>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20620" y="6362993"/>
            <a:ext cx="935182" cy="400110"/>
          </a:xfrm>
          <a:prstGeom prst="rect">
            <a:avLst/>
          </a:prstGeom>
          <a:noFill/>
        </p:spPr>
        <p:txBody>
          <a:bodyPr wrap="square" rtlCol="0">
            <a:spAutoFit/>
          </a:bodyPr>
          <a:lstStyle/>
          <a:p>
            <a:pPr algn="ctr"/>
            <a:r>
              <a:rPr lang="en-US" sz="1000">
                <a:solidFill>
                  <a:srgbClr val="FF0000"/>
                </a:solidFill>
              </a:rPr>
              <a:t>Examiners &amp;</a:t>
            </a:r>
          </a:p>
          <a:p>
            <a:pPr algn="ctr"/>
            <a:r>
              <a:rPr lang="en-US" sz="1000">
                <a:solidFill>
                  <a:srgbClr val="FF0000"/>
                </a:solidFill>
              </a:rPr>
              <a:t>Students</a:t>
            </a:r>
          </a:p>
        </p:txBody>
      </p:sp>
    </p:spTree>
    <p:extLst>
      <p:ext uri="{BB962C8B-B14F-4D97-AF65-F5344CB8AC3E}">
        <p14:creationId xmlns:p14="http://schemas.microsoft.com/office/powerpoint/2010/main" val="9106032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00CC"/>
                </a:solidFill>
              </a:rPr>
              <a:t>To Correctly Close Out a Section</a:t>
            </a:r>
            <a:br>
              <a:rPr lang="en-US" sz="2800" dirty="0">
                <a:solidFill>
                  <a:srgbClr val="0000CC"/>
                </a:solidFill>
              </a:rPr>
            </a:br>
            <a:r>
              <a:rPr lang="en-US" sz="2000" dirty="0">
                <a:solidFill>
                  <a:srgbClr val="0000CC"/>
                </a:solidFill>
              </a:rPr>
              <a:t>After the last question in a section the Next button displays this screen; select End Test</a:t>
            </a:r>
            <a:endParaRPr lang="en-US" sz="2800" dirty="0">
              <a:solidFill>
                <a:srgbClr val="0000CC"/>
              </a:solidFill>
            </a:endParaRPr>
          </a:p>
        </p:txBody>
      </p:sp>
      <p:pic>
        <p:nvPicPr>
          <p:cNvPr id="5" name="Content Placeholder 4"/>
          <p:cNvPicPr>
            <a:picLocks noGrp="1" noChangeAspect="1"/>
          </p:cNvPicPr>
          <p:nvPr>
            <p:ph idx="1"/>
          </p:nvPr>
        </p:nvPicPr>
        <p:blipFill>
          <a:blip r:embed="rId2"/>
          <a:stretch>
            <a:fillRect/>
          </a:stretch>
        </p:blipFill>
        <p:spPr>
          <a:xfrm>
            <a:off x="1583139" y="1825625"/>
            <a:ext cx="6170483" cy="4219522"/>
          </a:xfrm>
          <a:prstGeom prst="rect">
            <a:avLst/>
          </a:prstGeom>
        </p:spPr>
      </p:pic>
      <p:sp>
        <p:nvSpPr>
          <p:cNvPr id="4" name="Slide Number Placeholder 3"/>
          <p:cNvSpPr>
            <a:spLocks noGrp="1"/>
          </p:cNvSpPr>
          <p:nvPr>
            <p:ph type="sldNum" sz="quarter" idx="4"/>
          </p:nvPr>
        </p:nvSpPr>
        <p:spPr/>
        <p:txBody>
          <a:bodyPr/>
          <a:lstStyle/>
          <a:p>
            <a:fld id="{B63E4CEF-BB1E-48C7-AE93-F39F6AA99AD7}" type="slidenum">
              <a:rPr lang="en-US" smtClean="0"/>
              <a:pPr/>
              <a:t>53</a:t>
            </a:fld>
            <a:endParaRPr lang="en-US"/>
          </a:p>
        </p:txBody>
      </p:sp>
      <p:sp>
        <p:nvSpPr>
          <p:cNvPr id="6" name="Rectangle 5"/>
          <p:cNvSpPr/>
          <p:nvPr/>
        </p:nvSpPr>
        <p:spPr>
          <a:xfrm>
            <a:off x="4817660" y="5622878"/>
            <a:ext cx="887104" cy="5732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Ribbon 5"/>
          <p:cNvSpPr/>
          <p:nvPr/>
        </p:nvSpPr>
        <p:spPr>
          <a:xfrm>
            <a:off x="176222" y="6362993"/>
            <a:ext cx="1423978" cy="365125"/>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20620" y="6362993"/>
            <a:ext cx="935182" cy="400110"/>
          </a:xfrm>
          <a:prstGeom prst="rect">
            <a:avLst/>
          </a:prstGeom>
          <a:noFill/>
        </p:spPr>
        <p:txBody>
          <a:bodyPr wrap="square" rtlCol="0">
            <a:spAutoFit/>
          </a:bodyPr>
          <a:lstStyle/>
          <a:p>
            <a:pPr algn="ctr"/>
            <a:r>
              <a:rPr lang="en-US" sz="1000" dirty="0">
                <a:solidFill>
                  <a:srgbClr val="FF0000"/>
                </a:solidFill>
              </a:rPr>
              <a:t>Examiners &amp;</a:t>
            </a:r>
          </a:p>
          <a:p>
            <a:pPr algn="ctr"/>
            <a:r>
              <a:rPr lang="en-US" sz="1000" dirty="0">
                <a:solidFill>
                  <a:srgbClr val="FF0000"/>
                </a:solidFill>
              </a:rPr>
              <a:t>Students</a:t>
            </a:r>
          </a:p>
        </p:txBody>
      </p:sp>
    </p:spTree>
    <p:extLst>
      <p:ext uri="{BB962C8B-B14F-4D97-AF65-F5344CB8AC3E}">
        <p14:creationId xmlns:p14="http://schemas.microsoft.com/office/powerpoint/2010/main" val="26042277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00CC"/>
                </a:solidFill>
              </a:rPr>
              <a:t>To Correctly Close Out a Section</a:t>
            </a:r>
            <a:br>
              <a:rPr lang="en-US" sz="2800" dirty="0">
                <a:solidFill>
                  <a:srgbClr val="0000CC"/>
                </a:solidFill>
              </a:rPr>
            </a:br>
            <a:r>
              <a:rPr lang="en-US" sz="2000" dirty="0">
                <a:solidFill>
                  <a:srgbClr val="0000CC"/>
                </a:solidFill>
              </a:rPr>
              <a:t>Submit button sets the section to complete</a:t>
            </a:r>
          </a:p>
        </p:txBody>
      </p:sp>
      <p:sp>
        <p:nvSpPr>
          <p:cNvPr id="4" name="Slide Number Placeholder 3"/>
          <p:cNvSpPr>
            <a:spLocks noGrp="1"/>
          </p:cNvSpPr>
          <p:nvPr>
            <p:ph type="sldNum" sz="quarter" idx="4"/>
          </p:nvPr>
        </p:nvSpPr>
        <p:spPr/>
        <p:txBody>
          <a:bodyPr/>
          <a:lstStyle/>
          <a:p>
            <a:fld id="{B63E4CEF-BB1E-48C7-AE93-F39F6AA99AD7}" type="slidenum">
              <a:rPr lang="en-US" smtClean="0"/>
              <a:pPr/>
              <a:t>54</a:t>
            </a:fld>
            <a:endParaRPr lang="en-US"/>
          </a:p>
        </p:txBody>
      </p:sp>
      <p:sp>
        <p:nvSpPr>
          <p:cNvPr id="3" name="Content Placeholder 2"/>
          <p:cNvSpPr>
            <a:spLocks noGrp="1"/>
          </p:cNvSpPr>
          <p:nvPr>
            <p:ph idx="1"/>
          </p:nvPr>
        </p:nvSpPr>
        <p:spPr>
          <a:xfrm>
            <a:off x="1364776" y="1825625"/>
            <a:ext cx="7150574" cy="3592536"/>
          </a:xfrm>
        </p:spPr>
        <p:txBody>
          <a:bodyPr/>
          <a:lstStyle/>
          <a:p>
            <a:pPr marL="0" indent="0">
              <a:buNone/>
            </a:pPr>
            <a:endParaRPr lang="en-US" dirty="0"/>
          </a:p>
        </p:txBody>
      </p:sp>
      <p:pic>
        <p:nvPicPr>
          <p:cNvPr id="7" name="Picture 6"/>
          <p:cNvPicPr>
            <a:picLocks noChangeAspect="1"/>
          </p:cNvPicPr>
          <p:nvPr/>
        </p:nvPicPr>
        <p:blipFill>
          <a:blip r:embed="rId2"/>
          <a:stretch>
            <a:fillRect/>
          </a:stretch>
        </p:blipFill>
        <p:spPr>
          <a:xfrm>
            <a:off x="2575162" y="2597769"/>
            <a:ext cx="5143500" cy="1933288"/>
          </a:xfrm>
          <a:prstGeom prst="rect">
            <a:avLst/>
          </a:prstGeom>
        </p:spPr>
      </p:pic>
      <p:sp>
        <p:nvSpPr>
          <p:cNvPr id="6" name="Rectangle 5"/>
          <p:cNvSpPr/>
          <p:nvPr/>
        </p:nvSpPr>
        <p:spPr>
          <a:xfrm>
            <a:off x="5315377" y="3809006"/>
            <a:ext cx="887104" cy="5732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Ribbon 5"/>
          <p:cNvSpPr/>
          <p:nvPr/>
        </p:nvSpPr>
        <p:spPr>
          <a:xfrm>
            <a:off x="176222" y="6362993"/>
            <a:ext cx="1423978" cy="365125"/>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20620" y="6362993"/>
            <a:ext cx="935182" cy="400110"/>
          </a:xfrm>
          <a:prstGeom prst="rect">
            <a:avLst/>
          </a:prstGeom>
          <a:noFill/>
        </p:spPr>
        <p:txBody>
          <a:bodyPr wrap="square" rtlCol="0">
            <a:spAutoFit/>
          </a:bodyPr>
          <a:lstStyle/>
          <a:p>
            <a:pPr algn="ctr"/>
            <a:r>
              <a:rPr lang="en-US" sz="1000" dirty="0">
                <a:solidFill>
                  <a:srgbClr val="FF0000"/>
                </a:solidFill>
              </a:rPr>
              <a:t>Examiners &amp;</a:t>
            </a:r>
          </a:p>
          <a:p>
            <a:pPr algn="ctr"/>
            <a:r>
              <a:rPr lang="en-US" sz="1000" dirty="0">
                <a:solidFill>
                  <a:srgbClr val="FF0000"/>
                </a:solidFill>
              </a:rPr>
              <a:t>Students</a:t>
            </a:r>
          </a:p>
        </p:txBody>
      </p:sp>
    </p:spTree>
    <p:extLst>
      <p:ext uri="{BB962C8B-B14F-4D97-AF65-F5344CB8AC3E}">
        <p14:creationId xmlns:p14="http://schemas.microsoft.com/office/powerpoint/2010/main" val="16708695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00CC"/>
                </a:solidFill>
              </a:rPr>
              <a:t>In order for student responses to automatically export for scoring</a:t>
            </a:r>
            <a:endParaRPr lang="en-US" sz="2000" dirty="0">
              <a:solidFill>
                <a:srgbClr val="0000CC"/>
              </a:solidFill>
            </a:endParaRPr>
          </a:p>
        </p:txBody>
      </p:sp>
      <p:sp>
        <p:nvSpPr>
          <p:cNvPr id="4" name="Slide Number Placeholder 3"/>
          <p:cNvSpPr>
            <a:spLocks noGrp="1"/>
          </p:cNvSpPr>
          <p:nvPr>
            <p:ph type="sldNum" sz="quarter" idx="4"/>
          </p:nvPr>
        </p:nvSpPr>
        <p:spPr/>
        <p:txBody>
          <a:bodyPr/>
          <a:lstStyle/>
          <a:p>
            <a:fld id="{B63E4CEF-BB1E-48C7-AE93-F39F6AA99AD7}" type="slidenum">
              <a:rPr lang="en-US" smtClean="0"/>
              <a:pPr/>
              <a:t>55</a:t>
            </a:fld>
            <a:endParaRPr lang="en-US"/>
          </a:p>
        </p:txBody>
      </p:sp>
      <p:sp>
        <p:nvSpPr>
          <p:cNvPr id="3" name="Content Placeholder 2"/>
          <p:cNvSpPr>
            <a:spLocks noGrp="1"/>
          </p:cNvSpPr>
          <p:nvPr>
            <p:ph idx="1"/>
          </p:nvPr>
        </p:nvSpPr>
        <p:spPr>
          <a:xfrm>
            <a:off x="887104" y="1659579"/>
            <a:ext cx="7150574" cy="3744934"/>
          </a:xfrm>
        </p:spPr>
        <p:txBody>
          <a:bodyPr>
            <a:normAutofit fontScale="70000" lnSpcReduction="20000"/>
          </a:bodyPr>
          <a:lstStyle/>
          <a:p>
            <a:r>
              <a:rPr lang="en-US" dirty="0"/>
              <a:t>All sections of a test must be in completed status</a:t>
            </a:r>
          </a:p>
          <a:p>
            <a:pPr marL="0" indent="0">
              <a:buNone/>
            </a:pPr>
            <a:endParaRPr lang="en-US" dirty="0"/>
          </a:p>
          <a:p>
            <a:r>
              <a:rPr lang="en-US" dirty="0"/>
              <a:t>Using the Student Status option, the School and/or System Testing Coordinators should verify that test sections believed to be complete are not in “in progress”, “locked”, or “not started” status.</a:t>
            </a:r>
          </a:p>
          <a:p>
            <a:pPr marL="0" indent="0">
              <a:buNone/>
            </a:pPr>
            <a:endParaRPr lang="en-US" dirty="0"/>
          </a:p>
          <a:p>
            <a:r>
              <a:rPr lang="en-US" dirty="0"/>
              <a:t> </a:t>
            </a:r>
          </a:p>
          <a:p>
            <a:pPr marL="0" indent="0">
              <a:buNone/>
            </a:pPr>
            <a:endParaRPr lang="en-US" dirty="0"/>
          </a:p>
          <a:p>
            <a:r>
              <a:rPr lang="en-US" dirty="0"/>
              <a:t>Sections believed to be complete but not in completed status can be logged into by the student and under supervision set to Completed status using the End Test and Submit buttons.</a:t>
            </a:r>
          </a:p>
        </p:txBody>
      </p:sp>
      <p:pic>
        <p:nvPicPr>
          <p:cNvPr id="5" name="Picture 4"/>
          <p:cNvPicPr>
            <a:picLocks noChangeAspect="1"/>
          </p:cNvPicPr>
          <p:nvPr/>
        </p:nvPicPr>
        <p:blipFill>
          <a:blip r:embed="rId2"/>
          <a:stretch>
            <a:fillRect/>
          </a:stretch>
        </p:blipFill>
        <p:spPr>
          <a:xfrm>
            <a:off x="1185414" y="3532046"/>
            <a:ext cx="3276977" cy="548776"/>
          </a:xfrm>
          <a:prstGeom prst="rect">
            <a:avLst/>
          </a:prstGeom>
        </p:spPr>
      </p:pic>
    </p:spTree>
    <p:extLst>
      <p:ext uri="{BB962C8B-B14F-4D97-AF65-F5344CB8AC3E}">
        <p14:creationId xmlns:p14="http://schemas.microsoft.com/office/powerpoint/2010/main" val="27346290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97006"/>
            <a:ext cx="8795657" cy="2019492"/>
          </a:xfrm>
        </p:spPr>
        <p:txBody>
          <a:bodyPr>
            <a:normAutofit fontScale="90000"/>
          </a:bodyPr>
          <a:lstStyle/>
          <a:p>
            <a:pPr algn="ctr"/>
            <a:r>
              <a:rPr lang="en-US" b="0" dirty="0">
                <a:solidFill>
                  <a:srgbClr val="0000CC"/>
                </a:solidFill>
              </a:rPr>
              <a:t>Different Item Types</a:t>
            </a:r>
            <a:br>
              <a:rPr lang="en-US" b="0" dirty="0">
                <a:solidFill>
                  <a:srgbClr val="0000CC"/>
                </a:solidFill>
              </a:rPr>
            </a:br>
            <a:r>
              <a:rPr lang="en-US" b="0" dirty="0">
                <a:solidFill>
                  <a:srgbClr val="0000CC"/>
                </a:solidFill>
              </a:rPr>
              <a:t>Orient Students and Examiners</a:t>
            </a:r>
            <a:br>
              <a:rPr lang="en-US" b="0" dirty="0">
                <a:solidFill>
                  <a:srgbClr val="0000CC"/>
                </a:solidFill>
              </a:rPr>
            </a:br>
            <a:r>
              <a:rPr lang="en-US" b="0" dirty="0">
                <a:solidFill>
                  <a:srgbClr val="FF0000"/>
                </a:solidFill>
              </a:rPr>
              <a:t>Paper and Pencil and Online</a:t>
            </a:r>
            <a:br>
              <a:rPr lang="en-US" b="0" dirty="0">
                <a:solidFill>
                  <a:srgbClr val="FF0000"/>
                </a:solidFill>
              </a:rPr>
            </a:br>
            <a:r>
              <a:rPr lang="en-US" sz="3600" b="0" dirty="0">
                <a:solidFill>
                  <a:srgbClr val="FF0000"/>
                </a:solidFill>
                <a:hlinkClick r:id="rId2"/>
              </a:rPr>
              <a:t>www.gaexperienceonline.com</a:t>
            </a:r>
            <a:r>
              <a:rPr lang="en-US" sz="3600" b="0" dirty="0">
                <a:solidFill>
                  <a:srgbClr val="FF0000"/>
                </a:solidFill>
              </a:rPr>
              <a:t> </a:t>
            </a:r>
            <a:endParaRPr lang="en-US" b="0" dirty="0">
              <a:solidFill>
                <a:srgbClr val="0000CC"/>
              </a:solidFill>
            </a:endParaRPr>
          </a:p>
        </p:txBody>
      </p:sp>
      <p:sp>
        <p:nvSpPr>
          <p:cNvPr id="4" name="Slide Number Placeholder 3"/>
          <p:cNvSpPr>
            <a:spLocks noGrp="1"/>
          </p:cNvSpPr>
          <p:nvPr>
            <p:ph type="sldNum" sz="quarter" idx="4"/>
          </p:nvPr>
        </p:nvSpPr>
        <p:spPr/>
        <p:txBody>
          <a:bodyPr/>
          <a:lstStyle/>
          <a:p>
            <a:fld id="{B63E4CEF-BB1E-48C7-AE93-F39F6AA99AD7}" type="slidenum">
              <a:rPr lang="en-US" smtClean="0"/>
              <a:pPr/>
              <a:t>56</a:t>
            </a:fld>
            <a:endParaRPr lang="en-US"/>
          </a:p>
        </p:txBody>
      </p:sp>
    </p:spTree>
    <p:extLst>
      <p:ext uri="{BB962C8B-B14F-4D97-AF65-F5344CB8AC3E}">
        <p14:creationId xmlns:p14="http://schemas.microsoft.com/office/powerpoint/2010/main" val="25303597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5982" y="-6231"/>
            <a:ext cx="7563992" cy="1349038"/>
          </a:xfrm>
        </p:spPr>
        <p:txBody>
          <a:bodyPr>
            <a:normAutofit/>
          </a:bodyPr>
          <a:lstStyle/>
          <a:p>
            <a:pPr eaLnBrk="1" hangingPunct="1"/>
            <a:r>
              <a:rPr lang="en-US" altLang="en-US" sz="4000" b="0" dirty="0">
                <a:solidFill>
                  <a:srgbClr val="0000CC"/>
                </a:solidFill>
              </a:rPr>
              <a:t>Item Types</a:t>
            </a:r>
            <a:br>
              <a:rPr lang="en-US" altLang="en-US" sz="4000" b="0" dirty="0">
                <a:solidFill>
                  <a:srgbClr val="0000CC"/>
                </a:solidFill>
              </a:rPr>
            </a:br>
            <a:r>
              <a:rPr lang="en-US" altLang="en-US" sz="3100" b="0" dirty="0">
                <a:solidFill>
                  <a:srgbClr val="0000CC"/>
                </a:solidFill>
              </a:rPr>
              <a:t>Orient Students Prior to Testing</a:t>
            </a:r>
          </a:p>
        </p:txBody>
      </p:sp>
      <p:sp>
        <p:nvSpPr>
          <p:cNvPr id="14339" name="Content Placeholder 2"/>
          <p:cNvSpPr>
            <a:spLocks noGrp="1"/>
          </p:cNvSpPr>
          <p:nvPr>
            <p:ph idx="1"/>
          </p:nvPr>
        </p:nvSpPr>
        <p:spPr>
          <a:xfrm>
            <a:off x="123926" y="1550879"/>
            <a:ext cx="8305800" cy="4724400"/>
          </a:xfrm>
        </p:spPr>
        <p:txBody>
          <a:bodyPr>
            <a:normAutofit/>
          </a:bodyPr>
          <a:lstStyle/>
          <a:p>
            <a:pPr marL="457200" lvl="1" indent="0">
              <a:buNone/>
            </a:pPr>
            <a:endParaRPr lang="en-US" altLang="en-US" sz="1400"/>
          </a:p>
          <a:p>
            <a:pPr marL="0" indent="0" eaLnBrk="1" hangingPunct="1">
              <a:buNone/>
            </a:pPr>
            <a:endParaRPr lang="en-US" altLang="en-US" sz="2200"/>
          </a:p>
          <a:p>
            <a:pPr marL="457200" indent="-457200" eaLnBrk="1" hangingPunct="1">
              <a:buFont typeface="+mj-lt"/>
              <a:buAutoNum type="arabicPeriod"/>
            </a:pPr>
            <a:endParaRPr lang="en-US" altLang="en-US" sz="2200"/>
          </a:p>
        </p:txBody>
      </p:sp>
      <p:sp>
        <p:nvSpPr>
          <p:cNvPr id="2" name="Slide Number Placeholder 1"/>
          <p:cNvSpPr>
            <a:spLocks noGrp="1"/>
          </p:cNvSpPr>
          <p:nvPr>
            <p:ph type="sldNum" sz="quarter" idx="4"/>
          </p:nvPr>
        </p:nvSpPr>
        <p:spPr/>
        <p:txBody>
          <a:bodyPr/>
          <a:lstStyle/>
          <a:p>
            <a:fld id="{B63E4CEF-BB1E-48C7-AE93-F39F6AA99AD7}" type="slidenum">
              <a:rPr lang="en-US" smtClean="0"/>
              <a:pPr/>
              <a:t>57</a:t>
            </a:fld>
            <a:endParaRPr lang="en-US"/>
          </a:p>
        </p:txBody>
      </p:sp>
      <p:sp>
        <p:nvSpPr>
          <p:cNvPr id="5" name="Content Placeholder 2"/>
          <p:cNvSpPr txBox="1">
            <a:spLocks/>
          </p:cNvSpPr>
          <p:nvPr/>
        </p:nvSpPr>
        <p:spPr>
          <a:xfrm>
            <a:off x="123926" y="1929103"/>
            <a:ext cx="8064558" cy="3967952"/>
          </a:xfrm>
          <a:prstGeom prst="rect">
            <a:avLst/>
          </a:prstGeom>
          <a:solidFill>
            <a:schemeClr val="bg1"/>
          </a:solidFill>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nSpc>
                <a:spcPct val="110000"/>
              </a:lnSpc>
              <a:spcBef>
                <a:spcPts val="1000"/>
              </a:spcBef>
            </a:pPr>
            <a:r>
              <a:rPr lang="en-US" altLang="en-US" dirty="0"/>
              <a:t>Multiple-Part Items</a:t>
            </a:r>
          </a:p>
          <a:p>
            <a:pPr lvl="1">
              <a:lnSpc>
                <a:spcPct val="110000"/>
              </a:lnSpc>
            </a:pPr>
            <a:r>
              <a:rPr lang="en-US" dirty="0"/>
              <a:t>Operational test items in ELA and mathematics, Field test items in science and social studies</a:t>
            </a:r>
          </a:p>
          <a:p>
            <a:pPr lvl="1">
              <a:lnSpc>
                <a:spcPct val="110000"/>
              </a:lnSpc>
            </a:pPr>
            <a:r>
              <a:rPr lang="en-US" altLang="en-US" dirty="0"/>
              <a:t>Evidence-Based Selected-Response (EBSR) Items for English Language Arts – a </a:t>
            </a:r>
            <a:r>
              <a:rPr lang="en-US" dirty="0"/>
              <a:t>two-part multiple-choice item that requires students to complete both parts </a:t>
            </a:r>
          </a:p>
          <a:p>
            <a:pPr lvl="2">
              <a:lnSpc>
                <a:spcPct val="110000"/>
              </a:lnSpc>
            </a:pPr>
            <a:r>
              <a:rPr lang="en-US" dirty="0"/>
              <a:t>First part answers inferential or key concept question related to text. Includes one correct response</a:t>
            </a:r>
          </a:p>
          <a:p>
            <a:pPr lvl="2">
              <a:lnSpc>
                <a:spcPct val="110000"/>
              </a:lnSpc>
            </a:pPr>
            <a:r>
              <a:rPr lang="en-US" dirty="0"/>
              <a:t>Second part is evidence from the text used to support the inference or idea. May include one or more correct response(s)</a:t>
            </a:r>
          </a:p>
          <a:p>
            <a:pPr lvl="2">
              <a:lnSpc>
                <a:spcPct val="110000"/>
              </a:lnSpc>
            </a:pPr>
            <a:r>
              <a:rPr lang="en-US" dirty="0"/>
              <a:t>Two-point score value with opportunity for partial credit. Part One and Two must be correct to receive 2-Points. One-Point if only Part One is correct.</a:t>
            </a:r>
          </a:p>
        </p:txBody>
      </p:sp>
      <p:pic>
        <p:nvPicPr>
          <p:cNvPr id="3" name="Picture 2"/>
          <p:cNvPicPr>
            <a:picLocks noChangeAspect="1"/>
          </p:cNvPicPr>
          <p:nvPr/>
        </p:nvPicPr>
        <p:blipFill>
          <a:blip r:embed="rId3"/>
          <a:stretch>
            <a:fillRect/>
          </a:stretch>
        </p:blipFill>
        <p:spPr>
          <a:xfrm>
            <a:off x="95982" y="6319438"/>
            <a:ext cx="1463167" cy="438950"/>
          </a:xfrm>
          <a:prstGeom prst="rect">
            <a:avLst/>
          </a:prstGeom>
        </p:spPr>
      </p:pic>
    </p:spTree>
    <p:extLst>
      <p:ext uri="{BB962C8B-B14F-4D97-AF65-F5344CB8AC3E}">
        <p14:creationId xmlns:p14="http://schemas.microsoft.com/office/powerpoint/2010/main" val="29033786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5983" y="120769"/>
            <a:ext cx="6694284" cy="1528148"/>
          </a:xfrm>
        </p:spPr>
        <p:txBody>
          <a:bodyPr>
            <a:normAutofit/>
          </a:bodyPr>
          <a:lstStyle/>
          <a:p>
            <a:pPr eaLnBrk="1" hangingPunct="1"/>
            <a:r>
              <a:rPr lang="en-US" altLang="en-US" sz="4000" b="0">
                <a:solidFill>
                  <a:srgbClr val="0000CC"/>
                </a:solidFill>
              </a:rPr>
              <a:t>Evidence-Based Selected Response – Part I Online</a:t>
            </a:r>
          </a:p>
        </p:txBody>
      </p:sp>
      <p:pic>
        <p:nvPicPr>
          <p:cNvPr id="6" name="Content Placeholder 4"/>
          <p:cNvPicPr>
            <a:picLocks noGrp="1"/>
          </p:cNvPicPr>
          <p:nvPr>
            <p:ph idx="1"/>
          </p:nvPr>
        </p:nvPicPr>
        <p:blipFill>
          <a:blip r:embed="rId3"/>
          <a:stretch>
            <a:fillRect/>
          </a:stretch>
        </p:blipFill>
        <p:spPr>
          <a:xfrm>
            <a:off x="230528" y="1648917"/>
            <a:ext cx="7729249" cy="4302177"/>
          </a:xfrm>
          <a:prstGeom prst="rect">
            <a:avLst/>
          </a:prstGeom>
        </p:spPr>
      </p:pic>
      <p:sp>
        <p:nvSpPr>
          <p:cNvPr id="2" name="Slide Number Placeholder 1"/>
          <p:cNvSpPr>
            <a:spLocks noGrp="1"/>
          </p:cNvSpPr>
          <p:nvPr>
            <p:ph type="sldNum" sz="quarter" idx="4"/>
          </p:nvPr>
        </p:nvSpPr>
        <p:spPr/>
        <p:txBody>
          <a:bodyPr/>
          <a:lstStyle/>
          <a:p>
            <a:fld id="{B63E4CEF-BB1E-48C7-AE93-F39F6AA99AD7}" type="slidenum">
              <a:rPr lang="en-US" smtClean="0"/>
              <a:pPr/>
              <a:t>58</a:t>
            </a:fld>
            <a:endParaRPr lang="en-US"/>
          </a:p>
        </p:txBody>
      </p:sp>
      <p:sp>
        <p:nvSpPr>
          <p:cNvPr id="5" name="Down Ribbon 4"/>
          <p:cNvSpPr/>
          <p:nvPr/>
        </p:nvSpPr>
        <p:spPr>
          <a:xfrm>
            <a:off x="176222" y="6362993"/>
            <a:ext cx="1423978" cy="365125"/>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20620" y="6362993"/>
            <a:ext cx="935182" cy="400110"/>
          </a:xfrm>
          <a:prstGeom prst="rect">
            <a:avLst/>
          </a:prstGeom>
          <a:noFill/>
        </p:spPr>
        <p:txBody>
          <a:bodyPr wrap="square" rtlCol="0">
            <a:spAutoFit/>
          </a:bodyPr>
          <a:lstStyle/>
          <a:p>
            <a:pPr algn="ctr"/>
            <a:r>
              <a:rPr lang="en-US" sz="1000">
                <a:solidFill>
                  <a:srgbClr val="FF0000"/>
                </a:solidFill>
              </a:rPr>
              <a:t>Examiners &amp;</a:t>
            </a:r>
          </a:p>
          <a:p>
            <a:pPr algn="ctr"/>
            <a:r>
              <a:rPr lang="en-US" sz="1000">
                <a:solidFill>
                  <a:srgbClr val="FF0000"/>
                </a:solidFill>
              </a:rPr>
              <a:t>Students</a:t>
            </a:r>
          </a:p>
        </p:txBody>
      </p:sp>
    </p:spTree>
    <p:extLst>
      <p:ext uri="{BB962C8B-B14F-4D97-AF65-F5344CB8AC3E}">
        <p14:creationId xmlns:p14="http://schemas.microsoft.com/office/powerpoint/2010/main" val="23041970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5983" y="120769"/>
            <a:ext cx="6677350" cy="1360369"/>
          </a:xfrm>
        </p:spPr>
        <p:txBody>
          <a:bodyPr>
            <a:normAutofit/>
          </a:bodyPr>
          <a:lstStyle/>
          <a:p>
            <a:pPr eaLnBrk="1" hangingPunct="1"/>
            <a:r>
              <a:rPr lang="en-US" altLang="en-US" sz="4000" b="0">
                <a:solidFill>
                  <a:srgbClr val="0000CC"/>
                </a:solidFill>
              </a:rPr>
              <a:t>Evidence-Based Selected Response – Part 2 Online</a:t>
            </a:r>
          </a:p>
        </p:txBody>
      </p:sp>
      <p:sp>
        <p:nvSpPr>
          <p:cNvPr id="2" name="Slide Number Placeholder 1"/>
          <p:cNvSpPr>
            <a:spLocks noGrp="1"/>
          </p:cNvSpPr>
          <p:nvPr>
            <p:ph type="sldNum" sz="quarter" idx="4"/>
          </p:nvPr>
        </p:nvSpPr>
        <p:spPr/>
        <p:txBody>
          <a:bodyPr/>
          <a:lstStyle/>
          <a:p>
            <a:fld id="{B63E4CEF-BB1E-48C7-AE93-F39F6AA99AD7}" type="slidenum">
              <a:rPr lang="en-US" smtClean="0"/>
              <a:pPr/>
              <a:t>59</a:t>
            </a:fld>
            <a:endParaRPr lang="en-US"/>
          </a:p>
        </p:txBody>
      </p:sp>
      <p:pic>
        <p:nvPicPr>
          <p:cNvPr id="7" name="Content Placeholder 5"/>
          <p:cNvPicPr>
            <a:picLocks/>
          </p:cNvPicPr>
          <p:nvPr/>
        </p:nvPicPr>
        <p:blipFill>
          <a:blip r:embed="rId3"/>
          <a:stretch>
            <a:fillRect/>
          </a:stretch>
        </p:blipFill>
        <p:spPr>
          <a:xfrm>
            <a:off x="836983" y="1481138"/>
            <a:ext cx="7470033" cy="4525962"/>
          </a:xfrm>
          <a:prstGeom prst="rect">
            <a:avLst/>
          </a:prstGeom>
        </p:spPr>
      </p:pic>
      <p:sp>
        <p:nvSpPr>
          <p:cNvPr id="5" name="Down Ribbon 4"/>
          <p:cNvSpPr/>
          <p:nvPr/>
        </p:nvSpPr>
        <p:spPr>
          <a:xfrm>
            <a:off x="176222" y="6362993"/>
            <a:ext cx="1423978" cy="365125"/>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20620" y="6362993"/>
            <a:ext cx="935182" cy="400110"/>
          </a:xfrm>
          <a:prstGeom prst="rect">
            <a:avLst/>
          </a:prstGeom>
          <a:noFill/>
        </p:spPr>
        <p:txBody>
          <a:bodyPr wrap="square" rtlCol="0">
            <a:spAutoFit/>
          </a:bodyPr>
          <a:lstStyle/>
          <a:p>
            <a:pPr algn="ctr"/>
            <a:r>
              <a:rPr lang="en-US" sz="1000">
                <a:solidFill>
                  <a:srgbClr val="FF0000"/>
                </a:solidFill>
              </a:rPr>
              <a:t>Examiners &amp;</a:t>
            </a:r>
          </a:p>
          <a:p>
            <a:pPr algn="ctr"/>
            <a:r>
              <a:rPr lang="en-US" sz="1000">
                <a:solidFill>
                  <a:srgbClr val="FF0000"/>
                </a:solidFill>
              </a:rPr>
              <a:t>Students</a:t>
            </a:r>
          </a:p>
        </p:txBody>
      </p:sp>
    </p:spTree>
    <p:extLst>
      <p:ext uri="{BB962C8B-B14F-4D97-AF65-F5344CB8AC3E}">
        <p14:creationId xmlns:p14="http://schemas.microsoft.com/office/powerpoint/2010/main" val="3507555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206196"/>
            <a:ext cx="7520940" cy="1325563"/>
          </a:xfrm>
        </p:spPr>
        <p:txBody>
          <a:bodyPr>
            <a:noAutofit/>
          </a:bodyPr>
          <a:lstStyle/>
          <a:p>
            <a:r>
              <a:rPr lang="en-US" sz="3600" dirty="0">
                <a:solidFill>
                  <a:srgbClr val="0000FF"/>
                </a:solidFill>
              </a:rPr>
              <a:t>Reading &amp; </a:t>
            </a:r>
            <a:br>
              <a:rPr lang="en-US" sz="3600" dirty="0">
                <a:solidFill>
                  <a:srgbClr val="0000FF"/>
                </a:solidFill>
              </a:rPr>
            </a:br>
            <a:r>
              <a:rPr lang="en-US" sz="3600" dirty="0">
                <a:solidFill>
                  <a:srgbClr val="0000FF"/>
                </a:solidFill>
              </a:rPr>
              <a:t>Evidence-Based Writing</a:t>
            </a:r>
            <a:br>
              <a:rPr lang="en-US" sz="3600" dirty="0">
                <a:solidFill>
                  <a:srgbClr val="0000FF"/>
                </a:solidFill>
              </a:rPr>
            </a:br>
            <a:r>
              <a:rPr lang="en-US" sz="3600" dirty="0">
                <a:solidFill>
                  <a:srgbClr val="FF0000"/>
                </a:solidFill>
              </a:rPr>
              <a:t>Spring 2017</a:t>
            </a:r>
          </a:p>
        </p:txBody>
      </p:sp>
      <p:sp>
        <p:nvSpPr>
          <p:cNvPr id="3" name="Content Placeholder 2"/>
          <p:cNvSpPr>
            <a:spLocks noGrp="1"/>
          </p:cNvSpPr>
          <p:nvPr>
            <p:ph idx="1"/>
          </p:nvPr>
        </p:nvSpPr>
        <p:spPr>
          <a:xfrm>
            <a:off x="316377" y="1722120"/>
            <a:ext cx="8495686" cy="4249900"/>
          </a:xfrm>
        </p:spPr>
        <p:txBody>
          <a:bodyPr>
            <a:normAutofit/>
          </a:bodyPr>
          <a:lstStyle/>
          <a:p>
            <a:r>
              <a:rPr lang="en-US" sz="2400" dirty="0"/>
              <a:t>Beginning in </a:t>
            </a:r>
            <a:r>
              <a:rPr lang="en-US" sz="2400" b="1" dirty="0">
                <a:solidFill>
                  <a:srgbClr val="FF0000"/>
                </a:solidFill>
              </a:rPr>
              <a:t>Spring 2017</a:t>
            </a:r>
            <a:r>
              <a:rPr lang="en-US" sz="2400" dirty="0"/>
              <a:t>, students will take the 5-question section of the ELA test that contains the extended writing prompt on day 1 of testing.</a:t>
            </a:r>
          </a:p>
          <a:p>
            <a:pPr lvl="1">
              <a:buFont typeface="Calibri" panose="020F0502020204030204" pitchFamily="34" charset="0"/>
              <a:buChar char="‒"/>
            </a:pPr>
            <a:r>
              <a:rPr lang="en-US" sz="2000" dirty="0"/>
              <a:t>Within this section, students read two short passages, answer 3 multiple-choice and 1 constructed-response items, and then answer an extended-writing prompt.</a:t>
            </a:r>
          </a:p>
          <a:p>
            <a:pPr lvl="1">
              <a:buFont typeface="Calibri" panose="020F0502020204030204" pitchFamily="34" charset="0"/>
              <a:buChar char="‒"/>
            </a:pPr>
            <a:r>
              <a:rPr lang="en-US" sz="2000" dirty="0"/>
              <a:t>The structure of this section remains the same – </a:t>
            </a:r>
            <a:r>
              <a:rPr lang="en-US" sz="2000" i="1" dirty="0">
                <a:solidFill>
                  <a:srgbClr val="7030A0"/>
                </a:solidFill>
              </a:rPr>
              <a:t>only the order of administration has changed.</a:t>
            </a:r>
          </a:p>
          <a:p>
            <a:pPr lvl="1">
              <a:buFont typeface="Calibri" panose="020F0502020204030204" pitchFamily="34" charset="0"/>
              <a:buChar char="‒"/>
            </a:pPr>
            <a:r>
              <a:rPr lang="en-US" sz="2000" dirty="0"/>
              <a:t>This decision was made based on feedback as well as to allow additional time for scoring.</a:t>
            </a:r>
          </a:p>
          <a:p>
            <a:pPr lvl="1">
              <a:buFont typeface="Calibri" panose="020F0502020204030204" pitchFamily="34" charset="0"/>
              <a:buChar char="‒"/>
            </a:pPr>
            <a:r>
              <a:rPr lang="en-US" sz="2000" dirty="0"/>
              <a:t>If a student does not complete Section 1 ELA on the day it is started due to illness or another situation, please contact DOE for guidance before testing ELA Sections 2 and 3.</a:t>
            </a:r>
          </a:p>
        </p:txBody>
      </p:sp>
      <p:sp>
        <p:nvSpPr>
          <p:cNvPr id="6" name="TextBox 5"/>
          <p:cNvSpPr txBox="1"/>
          <p:nvPr/>
        </p:nvSpPr>
        <p:spPr>
          <a:xfrm>
            <a:off x="2974848" y="5810767"/>
            <a:ext cx="6169152"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a:solidFill>
                  <a:srgbClr val="FF0000"/>
                </a:solidFill>
              </a:rPr>
              <a:t>Remember: </a:t>
            </a:r>
            <a:r>
              <a:rPr lang="en-US" dirty="0">
                <a:solidFill>
                  <a:srgbClr val="FF0000"/>
                </a:solidFill>
              </a:rPr>
              <a:t>Four of the items contribute to the Reading and Vocabulary domain, with only the extended writing task contributing to the Writing and Language domain.</a:t>
            </a:r>
            <a:endParaRPr lang="en-US" dirty="0"/>
          </a:p>
        </p:txBody>
      </p:sp>
    </p:spTree>
    <p:extLst>
      <p:ext uri="{BB962C8B-B14F-4D97-AF65-F5344CB8AC3E}">
        <p14:creationId xmlns:p14="http://schemas.microsoft.com/office/powerpoint/2010/main" val="28850721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5983" y="120769"/>
            <a:ext cx="6846684" cy="862641"/>
          </a:xfrm>
        </p:spPr>
        <p:txBody>
          <a:bodyPr>
            <a:normAutofit fontScale="90000"/>
          </a:bodyPr>
          <a:lstStyle/>
          <a:p>
            <a:pPr eaLnBrk="1" hangingPunct="1"/>
            <a:r>
              <a:rPr lang="en-US" altLang="en-US" sz="4000" b="0">
                <a:solidFill>
                  <a:srgbClr val="0000CC"/>
                </a:solidFill>
              </a:rPr>
              <a:t>Evidence-Based Selected Response – Paper and Pencil</a:t>
            </a:r>
          </a:p>
        </p:txBody>
      </p:sp>
      <p:sp>
        <p:nvSpPr>
          <p:cNvPr id="2" name="Slide Number Placeholder 1"/>
          <p:cNvSpPr>
            <a:spLocks noGrp="1"/>
          </p:cNvSpPr>
          <p:nvPr>
            <p:ph type="sldNum" sz="quarter" idx="4"/>
          </p:nvPr>
        </p:nvSpPr>
        <p:spPr/>
        <p:txBody>
          <a:bodyPr/>
          <a:lstStyle/>
          <a:p>
            <a:fld id="{B63E4CEF-BB1E-48C7-AE93-F39F6AA99AD7}" type="slidenum">
              <a:rPr lang="en-US" smtClean="0"/>
              <a:pPr/>
              <a:t>60</a:t>
            </a:fld>
            <a:endParaRPr lang="en-US"/>
          </a:p>
        </p:txBody>
      </p:sp>
      <p:pic>
        <p:nvPicPr>
          <p:cNvPr id="5" name="Picture 4"/>
          <p:cNvPicPr>
            <a:picLocks noChangeAspect="1"/>
          </p:cNvPicPr>
          <p:nvPr/>
        </p:nvPicPr>
        <p:blipFill>
          <a:blip r:embed="rId3"/>
          <a:stretch>
            <a:fillRect/>
          </a:stretch>
        </p:blipFill>
        <p:spPr>
          <a:xfrm>
            <a:off x="95983" y="1155701"/>
            <a:ext cx="4676775" cy="5200650"/>
          </a:xfrm>
          <a:prstGeom prst="rect">
            <a:avLst/>
          </a:prstGeom>
        </p:spPr>
      </p:pic>
      <p:pic>
        <p:nvPicPr>
          <p:cNvPr id="8" name="Picture 7"/>
          <p:cNvPicPr>
            <a:picLocks noChangeAspect="1"/>
          </p:cNvPicPr>
          <p:nvPr/>
        </p:nvPicPr>
        <p:blipFill>
          <a:blip r:embed="rId4"/>
          <a:stretch>
            <a:fillRect/>
          </a:stretch>
        </p:blipFill>
        <p:spPr>
          <a:xfrm>
            <a:off x="5507738" y="5566763"/>
            <a:ext cx="1809750" cy="495300"/>
          </a:xfrm>
          <a:prstGeom prst="rect">
            <a:avLst/>
          </a:prstGeom>
        </p:spPr>
      </p:pic>
      <p:pic>
        <p:nvPicPr>
          <p:cNvPr id="9" name="Picture 8"/>
          <p:cNvPicPr>
            <a:picLocks noChangeAspect="1"/>
          </p:cNvPicPr>
          <p:nvPr/>
        </p:nvPicPr>
        <p:blipFill>
          <a:blip r:embed="rId5"/>
          <a:stretch>
            <a:fillRect/>
          </a:stretch>
        </p:blipFill>
        <p:spPr>
          <a:xfrm>
            <a:off x="4351088" y="1852760"/>
            <a:ext cx="4581525" cy="3248025"/>
          </a:xfrm>
          <a:prstGeom prst="rect">
            <a:avLst/>
          </a:prstGeom>
        </p:spPr>
      </p:pic>
      <p:sp>
        <p:nvSpPr>
          <p:cNvPr id="7" name="Down Ribbon 6"/>
          <p:cNvSpPr/>
          <p:nvPr/>
        </p:nvSpPr>
        <p:spPr>
          <a:xfrm>
            <a:off x="176222" y="6362993"/>
            <a:ext cx="1423978" cy="365125"/>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20620" y="6362993"/>
            <a:ext cx="935182" cy="400110"/>
          </a:xfrm>
          <a:prstGeom prst="rect">
            <a:avLst/>
          </a:prstGeom>
          <a:noFill/>
        </p:spPr>
        <p:txBody>
          <a:bodyPr wrap="square" rtlCol="0">
            <a:spAutoFit/>
          </a:bodyPr>
          <a:lstStyle/>
          <a:p>
            <a:pPr algn="ctr"/>
            <a:r>
              <a:rPr lang="en-US" sz="1000">
                <a:solidFill>
                  <a:srgbClr val="FF0000"/>
                </a:solidFill>
              </a:rPr>
              <a:t>Examiners &amp;</a:t>
            </a:r>
          </a:p>
          <a:p>
            <a:pPr algn="ctr"/>
            <a:r>
              <a:rPr lang="en-US" sz="1000">
                <a:solidFill>
                  <a:srgbClr val="FF0000"/>
                </a:solidFill>
              </a:rPr>
              <a:t>Students</a:t>
            </a:r>
          </a:p>
        </p:txBody>
      </p:sp>
    </p:spTree>
    <p:extLst>
      <p:ext uri="{BB962C8B-B14F-4D97-AF65-F5344CB8AC3E}">
        <p14:creationId xmlns:p14="http://schemas.microsoft.com/office/powerpoint/2010/main" val="524452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5983" y="120769"/>
            <a:ext cx="7504030" cy="1138405"/>
          </a:xfrm>
        </p:spPr>
        <p:txBody>
          <a:bodyPr>
            <a:normAutofit/>
          </a:bodyPr>
          <a:lstStyle/>
          <a:p>
            <a:pPr eaLnBrk="1" hangingPunct="1"/>
            <a:r>
              <a:rPr lang="en-US" altLang="en-US" sz="4000" b="0" dirty="0">
                <a:solidFill>
                  <a:srgbClr val="0000CC"/>
                </a:solidFill>
              </a:rPr>
              <a:t>Item Types</a:t>
            </a:r>
            <a:br>
              <a:rPr lang="en-US" altLang="en-US" sz="4000" b="0" dirty="0">
                <a:solidFill>
                  <a:srgbClr val="0000CC"/>
                </a:solidFill>
              </a:rPr>
            </a:br>
            <a:r>
              <a:rPr lang="en-US" altLang="en-US" sz="2800" b="0" dirty="0">
                <a:solidFill>
                  <a:srgbClr val="0000CC"/>
                </a:solidFill>
              </a:rPr>
              <a:t>Orient Students Prior to Testing</a:t>
            </a:r>
          </a:p>
        </p:txBody>
      </p:sp>
      <p:sp>
        <p:nvSpPr>
          <p:cNvPr id="14339" name="Content Placeholder 2"/>
          <p:cNvSpPr>
            <a:spLocks noGrp="1"/>
          </p:cNvSpPr>
          <p:nvPr>
            <p:ph idx="1"/>
          </p:nvPr>
        </p:nvSpPr>
        <p:spPr>
          <a:xfrm>
            <a:off x="123926" y="1550879"/>
            <a:ext cx="8305800" cy="4724400"/>
          </a:xfrm>
        </p:spPr>
        <p:txBody>
          <a:bodyPr>
            <a:normAutofit/>
          </a:bodyPr>
          <a:lstStyle/>
          <a:p>
            <a:pPr marL="457200" lvl="1" indent="0">
              <a:buNone/>
            </a:pPr>
            <a:endParaRPr lang="en-US" altLang="en-US" sz="1400"/>
          </a:p>
          <a:p>
            <a:pPr marL="0" indent="0" eaLnBrk="1" hangingPunct="1">
              <a:buNone/>
            </a:pPr>
            <a:endParaRPr lang="en-US" altLang="en-US" sz="2200"/>
          </a:p>
          <a:p>
            <a:pPr marL="457200" indent="-457200" eaLnBrk="1" hangingPunct="1">
              <a:buFont typeface="+mj-lt"/>
              <a:buAutoNum type="arabicPeriod"/>
            </a:pPr>
            <a:endParaRPr lang="en-US" altLang="en-US" sz="2200"/>
          </a:p>
        </p:txBody>
      </p:sp>
      <p:sp>
        <p:nvSpPr>
          <p:cNvPr id="2" name="Slide Number Placeholder 1"/>
          <p:cNvSpPr>
            <a:spLocks noGrp="1"/>
          </p:cNvSpPr>
          <p:nvPr>
            <p:ph type="sldNum" sz="quarter" idx="4"/>
          </p:nvPr>
        </p:nvSpPr>
        <p:spPr/>
        <p:txBody>
          <a:bodyPr/>
          <a:lstStyle/>
          <a:p>
            <a:fld id="{B63E4CEF-BB1E-48C7-AE93-F39F6AA99AD7}" type="slidenum">
              <a:rPr lang="en-US" smtClean="0"/>
              <a:pPr/>
              <a:t>61</a:t>
            </a:fld>
            <a:endParaRPr lang="en-US"/>
          </a:p>
        </p:txBody>
      </p:sp>
      <p:sp>
        <p:nvSpPr>
          <p:cNvPr id="5" name="Content Placeholder 2"/>
          <p:cNvSpPr txBox="1">
            <a:spLocks/>
          </p:cNvSpPr>
          <p:nvPr/>
        </p:nvSpPr>
        <p:spPr>
          <a:xfrm>
            <a:off x="539796" y="2184399"/>
            <a:ext cx="7749764" cy="3526853"/>
          </a:xfrm>
          <a:prstGeom prst="rect">
            <a:avLst/>
          </a:prstGeom>
          <a:solidFill>
            <a:schemeClr val="bg1"/>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spcBef>
                <a:spcPts val="1000"/>
              </a:spcBef>
            </a:pPr>
            <a:r>
              <a:rPr lang="en-US" altLang="en-US" sz="2800" dirty="0"/>
              <a:t>Multiple-Select Items</a:t>
            </a:r>
          </a:p>
          <a:p>
            <a:pPr lvl="1"/>
            <a:r>
              <a:rPr lang="en-US" dirty="0"/>
              <a:t>Operational test items in ELA and mathematics, Field test items in science and social studies</a:t>
            </a:r>
          </a:p>
          <a:p>
            <a:pPr lvl="1"/>
            <a:r>
              <a:rPr lang="en-US" dirty="0"/>
              <a:t>Allows for more than one correct answer</a:t>
            </a:r>
          </a:p>
          <a:p>
            <a:pPr lvl="1"/>
            <a:r>
              <a:rPr lang="en-US" dirty="0"/>
              <a:t>There are five or six options listed</a:t>
            </a:r>
          </a:p>
          <a:p>
            <a:pPr lvl="1"/>
            <a:r>
              <a:rPr lang="en-US" dirty="0"/>
              <a:t>Number of selections are limited to the number of correct responses</a:t>
            </a:r>
          </a:p>
          <a:p>
            <a:pPr lvl="1"/>
            <a:r>
              <a:rPr lang="en-US" dirty="0"/>
              <a:t>Provides students with the opportunity to show fluency and/or multiple representations </a:t>
            </a:r>
          </a:p>
          <a:p>
            <a:pPr lvl="1"/>
            <a:r>
              <a:rPr lang="en-US" dirty="0"/>
              <a:t>2 points for all correct or 1 point for a specific combination(s).</a:t>
            </a:r>
          </a:p>
        </p:txBody>
      </p:sp>
      <p:sp>
        <p:nvSpPr>
          <p:cNvPr id="6" name="Down Ribbon 5"/>
          <p:cNvSpPr/>
          <p:nvPr/>
        </p:nvSpPr>
        <p:spPr>
          <a:xfrm>
            <a:off x="176222" y="6362993"/>
            <a:ext cx="1423978" cy="365125"/>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20620" y="6362993"/>
            <a:ext cx="935182" cy="400110"/>
          </a:xfrm>
          <a:prstGeom prst="rect">
            <a:avLst/>
          </a:prstGeom>
          <a:noFill/>
        </p:spPr>
        <p:txBody>
          <a:bodyPr wrap="square" rtlCol="0">
            <a:spAutoFit/>
          </a:bodyPr>
          <a:lstStyle/>
          <a:p>
            <a:pPr algn="ctr"/>
            <a:r>
              <a:rPr lang="en-US" sz="1000">
                <a:solidFill>
                  <a:srgbClr val="FF0000"/>
                </a:solidFill>
              </a:rPr>
              <a:t>Examiners &amp;</a:t>
            </a:r>
          </a:p>
          <a:p>
            <a:pPr algn="ctr"/>
            <a:r>
              <a:rPr lang="en-US" sz="1000">
                <a:solidFill>
                  <a:srgbClr val="FF0000"/>
                </a:solidFill>
              </a:rPr>
              <a:t>Students</a:t>
            </a:r>
          </a:p>
        </p:txBody>
      </p:sp>
    </p:spTree>
    <p:extLst>
      <p:ext uri="{BB962C8B-B14F-4D97-AF65-F5344CB8AC3E}">
        <p14:creationId xmlns:p14="http://schemas.microsoft.com/office/powerpoint/2010/main" val="36874030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5983" y="120769"/>
            <a:ext cx="6316630" cy="1132284"/>
          </a:xfrm>
        </p:spPr>
        <p:txBody>
          <a:bodyPr>
            <a:normAutofit/>
          </a:bodyPr>
          <a:lstStyle/>
          <a:p>
            <a:pPr eaLnBrk="1" hangingPunct="1"/>
            <a:r>
              <a:rPr lang="en-US" altLang="en-US" sz="4000" b="0">
                <a:solidFill>
                  <a:srgbClr val="0000CC"/>
                </a:solidFill>
              </a:rPr>
              <a:t>Multi-Select Item</a:t>
            </a:r>
            <a:br>
              <a:rPr lang="en-US" altLang="en-US" sz="4000" b="0">
                <a:solidFill>
                  <a:srgbClr val="0000CC"/>
                </a:solidFill>
              </a:rPr>
            </a:br>
            <a:r>
              <a:rPr lang="en-US" altLang="en-US" sz="2800" b="0">
                <a:solidFill>
                  <a:srgbClr val="0000CC"/>
                </a:solidFill>
              </a:rPr>
              <a:t>Online</a:t>
            </a:r>
          </a:p>
        </p:txBody>
      </p:sp>
      <p:sp>
        <p:nvSpPr>
          <p:cNvPr id="14339" name="Content Placeholder 2"/>
          <p:cNvSpPr>
            <a:spLocks noGrp="1"/>
          </p:cNvSpPr>
          <p:nvPr>
            <p:ph idx="1"/>
          </p:nvPr>
        </p:nvSpPr>
        <p:spPr>
          <a:xfrm>
            <a:off x="123926" y="1550879"/>
            <a:ext cx="8305800" cy="4724400"/>
          </a:xfrm>
        </p:spPr>
        <p:txBody>
          <a:bodyPr>
            <a:normAutofit/>
          </a:bodyPr>
          <a:lstStyle/>
          <a:p>
            <a:pPr marL="457200" lvl="1" indent="0">
              <a:buNone/>
            </a:pPr>
            <a:endParaRPr lang="en-US" altLang="en-US" sz="1400"/>
          </a:p>
          <a:p>
            <a:pPr marL="0" indent="0" eaLnBrk="1" hangingPunct="1">
              <a:buNone/>
            </a:pPr>
            <a:endParaRPr lang="en-US" altLang="en-US" sz="2200"/>
          </a:p>
          <a:p>
            <a:pPr marL="457200" indent="-457200" eaLnBrk="1" hangingPunct="1">
              <a:buFont typeface="+mj-lt"/>
              <a:buAutoNum type="arabicPeriod"/>
            </a:pPr>
            <a:endParaRPr lang="en-US" altLang="en-US" sz="2200"/>
          </a:p>
        </p:txBody>
      </p:sp>
      <p:sp>
        <p:nvSpPr>
          <p:cNvPr id="2" name="Slide Number Placeholder 1"/>
          <p:cNvSpPr>
            <a:spLocks noGrp="1"/>
          </p:cNvSpPr>
          <p:nvPr>
            <p:ph type="sldNum" sz="quarter" idx="4"/>
          </p:nvPr>
        </p:nvSpPr>
        <p:spPr/>
        <p:txBody>
          <a:bodyPr/>
          <a:lstStyle/>
          <a:p>
            <a:fld id="{B63E4CEF-BB1E-48C7-AE93-F39F6AA99AD7}" type="slidenum">
              <a:rPr lang="en-US" smtClean="0"/>
              <a:pPr/>
              <a:t>62</a:t>
            </a:fld>
            <a:endParaRPr lang="en-US"/>
          </a:p>
        </p:txBody>
      </p:sp>
      <p:pic>
        <p:nvPicPr>
          <p:cNvPr id="7" name="Picture 6"/>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475" y="1537110"/>
            <a:ext cx="7598978" cy="460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Ribbon 5"/>
          <p:cNvSpPr/>
          <p:nvPr/>
        </p:nvSpPr>
        <p:spPr>
          <a:xfrm>
            <a:off x="176222" y="6362993"/>
            <a:ext cx="1423978" cy="365125"/>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20620" y="6362993"/>
            <a:ext cx="935182" cy="400110"/>
          </a:xfrm>
          <a:prstGeom prst="rect">
            <a:avLst/>
          </a:prstGeom>
          <a:noFill/>
        </p:spPr>
        <p:txBody>
          <a:bodyPr wrap="square" rtlCol="0">
            <a:spAutoFit/>
          </a:bodyPr>
          <a:lstStyle/>
          <a:p>
            <a:pPr algn="ctr"/>
            <a:r>
              <a:rPr lang="en-US" sz="1000">
                <a:solidFill>
                  <a:srgbClr val="FF0000"/>
                </a:solidFill>
              </a:rPr>
              <a:t>Examiners &amp;</a:t>
            </a:r>
          </a:p>
          <a:p>
            <a:pPr algn="ctr"/>
            <a:r>
              <a:rPr lang="en-US" sz="1000">
                <a:solidFill>
                  <a:srgbClr val="FF0000"/>
                </a:solidFill>
              </a:rPr>
              <a:t>Students</a:t>
            </a:r>
          </a:p>
        </p:txBody>
      </p:sp>
      <p:sp>
        <p:nvSpPr>
          <p:cNvPr id="3" name="Oval 2"/>
          <p:cNvSpPr/>
          <p:nvPr/>
        </p:nvSpPr>
        <p:spPr>
          <a:xfrm>
            <a:off x="1167788" y="1537110"/>
            <a:ext cx="550843" cy="3297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9469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5983" y="120769"/>
            <a:ext cx="6575750" cy="1349038"/>
          </a:xfrm>
        </p:spPr>
        <p:txBody>
          <a:bodyPr>
            <a:normAutofit/>
          </a:bodyPr>
          <a:lstStyle/>
          <a:p>
            <a:pPr eaLnBrk="1" hangingPunct="1"/>
            <a:r>
              <a:rPr lang="en-US" altLang="en-US" sz="4000" b="0">
                <a:solidFill>
                  <a:srgbClr val="0000CC"/>
                </a:solidFill>
              </a:rPr>
              <a:t>Multi-Select Item</a:t>
            </a:r>
            <a:br>
              <a:rPr lang="en-US" altLang="en-US" sz="4000" b="0">
                <a:solidFill>
                  <a:srgbClr val="0000CC"/>
                </a:solidFill>
              </a:rPr>
            </a:br>
            <a:r>
              <a:rPr lang="en-US" altLang="en-US" sz="2800" b="0">
                <a:solidFill>
                  <a:srgbClr val="0000CC"/>
                </a:solidFill>
              </a:rPr>
              <a:t>Paper and Pencil</a:t>
            </a:r>
          </a:p>
        </p:txBody>
      </p:sp>
      <p:sp>
        <p:nvSpPr>
          <p:cNvPr id="14339" name="Content Placeholder 2"/>
          <p:cNvSpPr>
            <a:spLocks noGrp="1"/>
          </p:cNvSpPr>
          <p:nvPr>
            <p:ph idx="1"/>
          </p:nvPr>
        </p:nvSpPr>
        <p:spPr>
          <a:xfrm>
            <a:off x="123926" y="1550879"/>
            <a:ext cx="8305800" cy="4724400"/>
          </a:xfrm>
        </p:spPr>
        <p:txBody>
          <a:bodyPr>
            <a:normAutofit/>
          </a:bodyPr>
          <a:lstStyle/>
          <a:p>
            <a:pPr marL="457200" lvl="1" indent="0">
              <a:buNone/>
            </a:pPr>
            <a:endParaRPr lang="en-US" altLang="en-US" sz="1400"/>
          </a:p>
          <a:p>
            <a:pPr marL="0" indent="0" eaLnBrk="1" hangingPunct="1">
              <a:buNone/>
            </a:pPr>
            <a:endParaRPr lang="en-US" altLang="en-US" sz="2200"/>
          </a:p>
          <a:p>
            <a:pPr marL="457200" indent="-457200" eaLnBrk="1" hangingPunct="1">
              <a:buFont typeface="+mj-lt"/>
              <a:buAutoNum type="arabicPeriod"/>
            </a:pPr>
            <a:endParaRPr lang="en-US" altLang="en-US" sz="2200"/>
          </a:p>
        </p:txBody>
      </p:sp>
      <p:sp>
        <p:nvSpPr>
          <p:cNvPr id="2" name="Slide Number Placeholder 1"/>
          <p:cNvSpPr>
            <a:spLocks noGrp="1"/>
          </p:cNvSpPr>
          <p:nvPr>
            <p:ph type="sldNum" sz="quarter" idx="4"/>
          </p:nvPr>
        </p:nvSpPr>
        <p:spPr/>
        <p:txBody>
          <a:bodyPr/>
          <a:lstStyle/>
          <a:p>
            <a:fld id="{B63E4CEF-BB1E-48C7-AE93-F39F6AA99AD7}" type="slidenum">
              <a:rPr lang="en-US" smtClean="0"/>
              <a:pPr/>
              <a:t>63</a:t>
            </a:fld>
            <a:endParaRPr lang="en-US"/>
          </a:p>
        </p:txBody>
      </p:sp>
      <p:pic>
        <p:nvPicPr>
          <p:cNvPr id="3" name="Picture 2"/>
          <p:cNvPicPr>
            <a:picLocks noChangeAspect="1"/>
          </p:cNvPicPr>
          <p:nvPr/>
        </p:nvPicPr>
        <p:blipFill>
          <a:blip r:embed="rId3"/>
          <a:stretch>
            <a:fillRect/>
          </a:stretch>
        </p:blipFill>
        <p:spPr>
          <a:xfrm>
            <a:off x="888211" y="1557521"/>
            <a:ext cx="7102388" cy="3658806"/>
          </a:xfrm>
          <a:prstGeom prst="rect">
            <a:avLst/>
          </a:prstGeom>
        </p:spPr>
      </p:pic>
      <p:pic>
        <p:nvPicPr>
          <p:cNvPr id="4" name="Picture 3"/>
          <p:cNvPicPr>
            <a:picLocks noChangeAspect="1"/>
          </p:cNvPicPr>
          <p:nvPr/>
        </p:nvPicPr>
        <p:blipFill>
          <a:blip r:embed="rId4"/>
          <a:stretch>
            <a:fillRect/>
          </a:stretch>
        </p:blipFill>
        <p:spPr>
          <a:xfrm>
            <a:off x="2881133" y="5467673"/>
            <a:ext cx="1476375" cy="285750"/>
          </a:xfrm>
          <a:prstGeom prst="rect">
            <a:avLst/>
          </a:prstGeom>
          <a:ln>
            <a:solidFill>
              <a:schemeClr val="tx1"/>
            </a:solidFill>
          </a:ln>
        </p:spPr>
      </p:pic>
      <p:sp>
        <p:nvSpPr>
          <p:cNvPr id="7" name="Down Ribbon 6"/>
          <p:cNvSpPr/>
          <p:nvPr/>
        </p:nvSpPr>
        <p:spPr>
          <a:xfrm>
            <a:off x="176222" y="6362993"/>
            <a:ext cx="1423978" cy="365125"/>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20620" y="6362993"/>
            <a:ext cx="935182" cy="400110"/>
          </a:xfrm>
          <a:prstGeom prst="rect">
            <a:avLst/>
          </a:prstGeom>
          <a:noFill/>
        </p:spPr>
        <p:txBody>
          <a:bodyPr wrap="square" rtlCol="0">
            <a:spAutoFit/>
          </a:bodyPr>
          <a:lstStyle/>
          <a:p>
            <a:pPr algn="ctr"/>
            <a:r>
              <a:rPr lang="en-US" sz="1000">
                <a:solidFill>
                  <a:srgbClr val="FF0000"/>
                </a:solidFill>
              </a:rPr>
              <a:t>Examiners &amp;</a:t>
            </a:r>
          </a:p>
          <a:p>
            <a:pPr algn="ctr"/>
            <a:r>
              <a:rPr lang="en-US" sz="1000">
                <a:solidFill>
                  <a:srgbClr val="FF0000"/>
                </a:solidFill>
              </a:rPr>
              <a:t>Students</a:t>
            </a:r>
          </a:p>
        </p:txBody>
      </p:sp>
      <p:sp>
        <p:nvSpPr>
          <p:cNvPr id="5" name="Oval 4"/>
          <p:cNvSpPr/>
          <p:nvPr/>
        </p:nvSpPr>
        <p:spPr>
          <a:xfrm>
            <a:off x="1762698" y="2445745"/>
            <a:ext cx="675701" cy="3609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57069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8250" y="1333082"/>
            <a:ext cx="6316630" cy="3865451"/>
          </a:xfrm>
        </p:spPr>
        <p:txBody>
          <a:bodyPr>
            <a:normAutofit/>
          </a:bodyPr>
          <a:lstStyle/>
          <a:p>
            <a:pPr algn="ctr"/>
            <a:r>
              <a:rPr lang="en-US" sz="5400" b="0" dirty="0">
                <a:solidFill>
                  <a:srgbClr val="0000CC"/>
                </a:solidFill>
              </a:rPr>
              <a:t>Testing Accommodations</a:t>
            </a:r>
          </a:p>
        </p:txBody>
      </p:sp>
      <p:sp>
        <p:nvSpPr>
          <p:cNvPr id="4" name="Slide Number Placeholder 3"/>
          <p:cNvSpPr>
            <a:spLocks noGrp="1"/>
          </p:cNvSpPr>
          <p:nvPr>
            <p:ph type="sldNum" sz="quarter" idx="4"/>
          </p:nvPr>
        </p:nvSpPr>
        <p:spPr/>
        <p:txBody>
          <a:bodyPr/>
          <a:lstStyle/>
          <a:p>
            <a:fld id="{B63E4CEF-BB1E-48C7-AE93-F39F6AA99AD7}" type="slidenum">
              <a:rPr lang="en-US" smtClean="0"/>
              <a:pPr/>
              <a:t>64</a:t>
            </a:fld>
            <a:endParaRPr lang="en-US"/>
          </a:p>
        </p:txBody>
      </p:sp>
    </p:spTree>
    <p:extLst>
      <p:ext uri="{BB962C8B-B14F-4D97-AF65-F5344CB8AC3E}">
        <p14:creationId xmlns:p14="http://schemas.microsoft.com/office/powerpoint/2010/main" val="14431459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51756" y="17252"/>
            <a:ext cx="8229600" cy="931653"/>
          </a:xfrm>
        </p:spPr>
        <p:txBody>
          <a:bodyPr/>
          <a:lstStyle/>
          <a:p>
            <a:r>
              <a:rPr lang="en-US" altLang="en-US" b="0">
                <a:solidFill>
                  <a:srgbClr val="0000CC"/>
                </a:solidFill>
              </a:rPr>
              <a:t>Accommodations</a:t>
            </a:r>
          </a:p>
        </p:txBody>
      </p:sp>
      <p:sp>
        <p:nvSpPr>
          <p:cNvPr id="73731" name="Content Placeholder 2"/>
          <p:cNvSpPr>
            <a:spLocks noGrp="1"/>
          </p:cNvSpPr>
          <p:nvPr>
            <p:ph idx="1"/>
          </p:nvPr>
        </p:nvSpPr>
        <p:spPr>
          <a:xfrm>
            <a:off x="51757" y="1506071"/>
            <a:ext cx="8271974" cy="4787153"/>
          </a:xfrm>
        </p:spPr>
        <p:txBody>
          <a:bodyPr>
            <a:normAutofit lnSpcReduction="10000"/>
          </a:bodyPr>
          <a:lstStyle/>
          <a:p>
            <a:r>
              <a:rPr lang="en-US" altLang="en-US" sz="2400" dirty="0"/>
              <a:t>Follow accommodations guidance from the </a:t>
            </a:r>
            <a:r>
              <a:rPr lang="en-US" altLang="en-US" sz="2400" i="1" dirty="0"/>
              <a:t>Accommodations Manual </a:t>
            </a:r>
            <a:r>
              <a:rPr lang="en-US" altLang="en-US" sz="2400" dirty="0"/>
              <a:t>and the </a:t>
            </a:r>
            <a:r>
              <a:rPr lang="en-US" altLang="en-US" sz="2400" i="1" dirty="0"/>
              <a:t>Student Assessment Handbook.</a:t>
            </a:r>
            <a:endParaRPr lang="en-US" altLang="en-US" sz="2400" dirty="0"/>
          </a:p>
          <a:p>
            <a:r>
              <a:rPr lang="en-US" altLang="en-US" sz="2400" dirty="0"/>
              <a:t>Oral reading/signing of reading passages is an accommodation that results in a </a:t>
            </a:r>
            <a:r>
              <a:rPr lang="en-US" altLang="en-US" sz="2400" b="1" dirty="0">
                <a:solidFill>
                  <a:srgbClr val="FF0000"/>
                </a:solidFill>
              </a:rPr>
              <a:t>Conditional Administration</a:t>
            </a:r>
            <a:r>
              <a:rPr lang="en-US" altLang="en-US" sz="2400" dirty="0"/>
              <a:t> for English Language Arts EOG and EOC content and requires specific coding</a:t>
            </a:r>
          </a:p>
          <a:p>
            <a:r>
              <a:rPr lang="en-US" altLang="en-US" sz="2400" dirty="0"/>
              <a:t>Students responses not collected directly on a paper and pencil </a:t>
            </a:r>
            <a:r>
              <a:rPr lang="en-US" altLang="en-US" sz="2400" i="1" dirty="0"/>
              <a:t>Student Answer Document </a:t>
            </a:r>
            <a:r>
              <a:rPr lang="en-US" altLang="en-US" sz="2400" dirty="0"/>
              <a:t>or</a:t>
            </a:r>
            <a:r>
              <a:rPr lang="en-US" altLang="en-US" sz="2400" i="1" dirty="0"/>
              <a:t> </a:t>
            </a:r>
            <a:r>
              <a:rPr lang="en-US" altLang="en-US" sz="2400" dirty="0"/>
              <a:t>in an online test form will require transcription. Student responses printed from a word processor must be transcribed and not inserted into the </a:t>
            </a:r>
            <a:r>
              <a:rPr lang="en-US" altLang="en-US" sz="2400" i="1" dirty="0"/>
              <a:t>Student Answer Document</a:t>
            </a:r>
            <a:endParaRPr lang="en-US" altLang="en-US" sz="2400" dirty="0"/>
          </a:p>
          <a:p>
            <a:r>
              <a:rPr lang="en-US" altLang="en-US" sz="2400" dirty="0"/>
              <a:t>Georgia Milestones scribing and transcribing procedures can be found in the </a:t>
            </a:r>
            <a:r>
              <a:rPr lang="en-US" altLang="en-US" sz="2400" i="1" dirty="0"/>
              <a:t>Student Assessment Handbook </a:t>
            </a:r>
            <a:r>
              <a:rPr lang="en-US" altLang="en-US" sz="2400" dirty="0"/>
              <a:t>and the Coordinator’s Manuals</a:t>
            </a:r>
            <a:endParaRPr lang="en-US" altLang="en-US" sz="2400" i="1" dirty="0"/>
          </a:p>
        </p:txBody>
      </p:sp>
      <p:sp>
        <p:nvSpPr>
          <p:cNvPr id="2" name="Slide Number Placeholder 1"/>
          <p:cNvSpPr>
            <a:spLocks noGrp="1"/>
          </p:cNvSpPr>
          <p:nvPr>
            <p:ph type="sldNum" sz="quarter" idx="4"/>
          </p:nvPr>
        </p:nvSpPr>
        <p:spPr/>
        <p:txBody>
          <a:bodyPr/>
          <a:lstStyle/>
          <a:p>
            <a:fld id="{B63E4CEF-BB1E-48C7-AE93-F39F6AA99AD7}" type="slidenum">
              <a:rPr lang="en-US" smtClean="0"/>
              <a:pPr/>
              <a:t>65</a:t>
            </a:fld>
            <a:endParaRPr lang="en-US"/>
          </a:p>
        </p:txBody>
      </p:sp>
    </p:spTree>
    <p:extLst>
      <p:ext uri="{BB962C8B-B14F-4D97-AF65-F5344CB8AC3E}">
        <p14:creationId xmlns:p14="http://schemas.microsoft.com/office/powerpoint/2010/main" val="4744858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119889" y="1"/>
            <a:ext cx="6316630" cy="1037968"/>
          </a:xfrm>
        </p:spPr>
        <p:txBody>
          <a:bodyPr/>
          <a:lstStyle/>
          <a:p>
            <a:r>
              <a:rPr lang="en-US" altLang="en-US" b="0">
                <a:solidFill>
                  <a:srgbClr val="0000CC"/>
                </a:solidFill>
              </a:rPr>
              <a:t>Accommodations</a:t>
            </a:r>
          </a:p>
        </p:txBody>
      </p:sp>
      <p:sp>
        <p:nvSpPr>
          <p:cNvPr id="3" name="Content Placeholder 2"/>
          <p:cNvSpPr>
            <a:spLocks noGrp="1"/>
          </p:cNvSpPr>
          <p:nvPr>
            <p:ph idx="1"/>
          </p:nvPr>
        </p:nvSpPr>
        <p:spPr>
          <a:xfrm>
            <a:off x="215778" y="1520457"/>
            <a:ext cx="7928761" cy="4528916"/>
          </a:xfrm>
        </p:spPr>
        <p:txBody>
          <a:bodyPr>
            <a:normAutofit fontScale="85000" lnSpcReduction="20000"/>
          </a:bodyPr>
          <a:lstStyle/>
          <a:p>
            <a:pPr>
              <a:defRPr/>
            </a:pPr>
            <a:r>
              <a:rPr lang="en-US" altLang="en-US" sz="2800"/>
              <a:t>Mode of administration (online/paper-and-pencil) should be considered – some accommodations are not applicable for a particular mode.</a:t>
            </a:r>
          </a:p>
          <a:p>
            <a:pPr lvl="1">
              <a:defRPr/>
            </a:pPr>
            <a:r>
              <a:rPr lang="en-US" sz="2600"/>
              <a:t>For example, Braille students should test via paper-and-pencil instead of through an online administration.</a:t>
            </a:r>
          </a:p>
          <a:p>
            <a:pPr lvl="1">
              <a:defRPr/>
            </a:pPr>
            <a:r>
              <a:rPr lang="en-US" sz="2600"/>
              <a:t>Note that accommodations that require the use of a scribe are likely to require that student responses are transcribed to an answer document or an online test form</a:t>
            </a:r>
          </a:p>
          <a:p>
            <a:pPr>
              <a:defRPr/>
            </a:pPr>
            <a:r>
              <a:rPr lang="en-US" altLang="en-US" b="1"/>
              <a:t>To avoid an irregularity, please ensure that students who should receive accommodations are properly identified </a:t>
            </a:r>
            <a:r>
              <a:rPr lang="en-US" altLang="en-US" b="1" u="sng"/>
              <a:t>prior</a:t>
            </a:r>
            <a:r>
              <a:rPr lang="en-US" altLang="en-US" b="1"/>
              <a:t> to testing. </a:t>
            </a:r>
          </a:p>
          <a:p>
            <a:pPr>
              <a:defRPr/>
            </a:pPr>
            <a:r>
              <a:rPr lang="en-US" altLang="en-US" sz="2800"/>
              <a:t>If a student is provided an </a:t>
            </a:r>
            <a:r>
              <a:rPr lang="en-US" altLang="en-US"/>
              <a:t>accommodation for which they are not eligible, and it results </a:t>
            </a:r>
            <a:r>
              <a:rPr lang="en-US" altLang="en-US" sz="2800"/>
              <a:t>in a Conditional Administration, this will result in a Participation Invalidation (PIV).</a:t>
            </a:r>
          </a:p>
        </p:txBody>
      </p:sp>
      <p:sp>
        <p:nvSpPr>
          <p:cNvPr id="2" name="Slide Number Placeholder 1"/>
          <p:cNvSpPr>
            <a:spLocks noGrp="1"/>
          </p:cNvSpPr>
          <p:nvPr>
            <p:ph type="sldNum" sz="quarter" idx="4"/>
          </p:nvPr>
        </p:nvSpPr>
        <p:spPr/>
        <p:txBody>
          <a:bodyPr/>
          <a:lstStyle/>
          <a:p>
            <a:fld id="{B63E4CEF-BB1E-48C7-AE93-F39F6AA99AD7}" type="slidenum">
              <a:rPr lang="en-US" smtClean="0"/>
              <a:pPr/>
              <a:t>66</a:t>
            </a:fld>
            <a:endParaRPr lang="en-US"/>
          </a:p>
        </p:txBody>
      </p:sp>
    </p:spTree>
    <p:extLst>
      <p:ext uri="{BB962C8B-B14F-4D97-AF65-F5344CB8AC3E}">
        <p14:creationId xmlns:p14="http://schemas.microsoft.com/office/powerpoint/2010/main" val="16869526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95983" y="54920"/>
            <a:ext cx="6316630" cy="1350660"/>
          </a:xfrm>
        </p:spPr>
        <p:txBody>
          <a:bodyPr/>
          <a:lstStyle/>
          <a:p>
            <a:r>
              <a:rPr lang="en-US" altLang="en-US" sz="4000" b="0">
                <a:solidFill>
                  <a:srgbClr val="0000CC"/>
                </a:solidFill>
              </a:rPr>
              <a:t>Accommodations</a:t>
            </a:r>
            <a:br>
              <a:rPr lang="en-US" altLang="en-US" b="0">
                <a:solidFill>
                  <a:srgbClr val="0000CC"/>
                </a:solidFill>
              </a:rPr>
            </a:br>
            <a:r>
              <a:rPr lang="en-US" altLang="en-US" sz="2800" b="0">
                <a:solidFill>
                  <a:srgbClr val="0000CC"/>
                </a:solidFill>
              </a:rPr>
              <a:t>Oral Reading</a:t>
            </a:r>
          </a:p>
        </p:txBody>
      </p:sp>
      <p:sp>
        <p:nvSpPr>
          <p:cNvPr id="3" name="Content Placeholder 2"/>
          <p:cNvSpPr>
            <a:spLocks noGrp="1"/>
          </p:cNvSpPr>
          <p:nvPr>
            <p:ph idx="1"/>
          </p:nvPr>
        </p:nvSpPr>
        <p:spPr/>
        <p:txBody>
          <a:bodyPr>
            <a:normAutofit/>
          </a:bodyPr>
          <a:lstStyle/>
          <a:p>
            <a:pPr marL="0" indent="0">
              <a:buFont typeface="Arial" charset="0"/>
              <a:buNone/>
              <a:defRPr/>
            </a:pPr>
            <a:endParaRPr lang="en-US" altLang="en-US" sz="2800"/>
          </a:p>
          <a:p>
            <a:pPr>
              <a:defRPr/>
            </a:pPr>
            <a:endParaRPr lang="en-US"/>
          </a:p>
        </p:txBody>
      </p:sp>
      <p:sp>
        <p:nvSpPr>
          <p:cNvPr id="2" name="Slide Number Placeholder 1"/>
          <p:cNvSpPr>
            <a:spLocks noGrp="1"/>
          </p:cNvSpPr>
          <p:nvPr>
            <p:ph type="sldNum" sz="quarter" idx="4"/>
          </p:nvPr>
        </p:nvSpPr>
        <p:spPr/>
        <p:txBody>
          <a:bodyPr/>
          <a:lstStyle/>
          <a:p>
            <a:fld id="{B63E4CEF-BB1E-48C7-AE93-F39F6AA99AD7}" type="slidenum">
              <a:rPr lang="en-US" smtClean="0"/>
              <a:pPr/>
              <a:t>67</a:t>
            </a:fld>
            <a:endParaRPr lang="en-US"/>
          </a:p>
        </p:txBody>
      </p:sp>
      <p:sp>
        <p:nvSpPr>
          <p:cNvPr id="4" name="TextBox 3"/>
          <p:cNvSpPr txBox="1"/>
          <p:nvPr/>
        </p:nvSpPr>
        <p:spPr>
          <a:xfrm>
            <a:off x="442031" y="1553253"/>
            <a:ext cx="7632192"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t>Students receiving a read-aloud accommodation from a Human Reader must have a Form A1 </a:t>
            </a:r>
            <a:r>
              <a:rPr lang="en-US" sz="2800" i="1" dirty="0"/>
              <a:t>Student Test Booklet </a:t>
            </a:r>
            <a:r>
              <a:rPr lang="en-US" sz="2800" dirty="0"/>
              <a:t>or</a:t>
            </a:r>
            <a:r>
              <a:rPr lang="en-US" sz="2800" i="1" dirty="0"/>
              <a:t> </a:t>
            </a:r>
            <a:r>
              <a:rPr lang="en-US" sz="2800" dirty="0"/>
              <a:t>be assigned the </a:t>
            </a:r>
            <a:r>
              <a:rPr lang="en-US" sz="2800" dirty="0">
                <a:solidFill>
                  <a:srgbClr val="FF0000"/>
                </a:solidFill>
              </a:rPr>
              <a:t>Human Reading/Human Signer </a:t>
            </a:r>
            <a:r>
              <a:rPr lang="en-US" sz="2800" dirty="0"/>
              <a:t>online Form 01 form </a:t>
            </a:r>
            <a:r>
              <a:rPr lang="en-US" sz="2800" dirty="0">
                <a:solidFill>
                  <a:srgbClr val="FF0000"/>
                </a:solidFill>
              </a:rPr>
              <a:t>prior</a:t>
            </a:r>
            <a:r>
              <a:rPr lang="en-US" sz="2800" dirty="0"/>
              <a:t> to logging in to the test</a:t>
            </a:r>
          </a:p>
          <a:p>
            <a:pPr marL="285750" indent="-285750">
              <a:buFont typeface="Arial" panose="020B0604020202020204" pitchFamily="34" charset="0"/>
              <a:buChar char="•"/>
            </a:pPr>
            <a:r>
              <a:rPr lang="en-US" sz="2800" dirty="0"/>
              <a:t>Students receiving the read-aloud accommodation from the </a:t>
            </a:r>
            <a:r>
              <a:rPr lang="en-US" sz="2800" dirty="0">
                <a:solidFill>
                  <a:srgbClr val="FF0000"/>
                </a:solidFill>
              </a:rPr>
              <a:t>Text-to-Speech </a:t>
            </a:r>
            <a:r>
              <a:rPr lang="en-US" sz="2800" dirty="0"/>
              <a:t>online accommodation must have this accommodation assigned in eDIRECT </a:t>
            </a:r>
            <a:r>
              <a:rPr lang="en-US" sz="2800" dirty="0">
                <a:solidFill>
                  <a:srgbClr val="FF0000"/>
                </a:solidFill>
              </a:rPr>
              <a:t>prior</a:t>
            </a:r>
            <a:r>
              <a:rPr lang="en-US" sz="2800" b="1" dirty="0">
                <a:solidFill>
                  <a:srgbClr val="FF0000"/>
                </a:solidFill>
              </a:rPr>
              <a:t> </a:t>
            </a:r>
            <a:r>
              <a:rPr lang="en-US" sz="2800" dirty="0"/>
              <a:t>logging in to the online form.</a:t>
            </a:r>
            <a:endParaRPr lang="en-US" sz="2800" dirty="0">
              <a:solidFill>
                <a:srgbClr val="FF0000"/>
              </a:solidFill>
            </a:endParaRPr>
          </a:p>
        </p:txBody>
      </p:sp>
    </p:spTree>
    <p:extLst>
      <p:ext uri="{BB962C8B-B14F-4D97-AF65-F5344CB8AC3E}">
        <p14:creationId xmlns:p14="http://schemas.microsoft.com/office/powerpoint/2010/main" val="918439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1213" y="111213"/>
            <a:ext cx="6077243" cy="1110939"/>
          </a:xfrm>
        </p:spPr>
        <p:txBody>
          <a:bodyPr>
            <a:noAutofit/>
          </a:bodyPr>
          <a:lstStyle/>
          <a:p>
            <a:r>
              <a:rPr lang="en-US" sz="4000" b="0">
                <a:solidFill>
                  <a:srgbClr val="0000CC"/>
                </a:solidFill>
              </a:rPr>
              <a:t>Accommodations </a:t>
            </a:r>
            <a:br>
              <a:rPr lang="en-US" sz="4000" b="0">
                <a:solidFill>
                  <a:srgbClr val="0000CC"/>
                </a:solidFill>
              </a:rPr>
            </a:br>
            <a:r>
              <a:rPr lang="en-US" sz="2800" b="0">
                <a:solidFill>
                  <a:srgbClr val="0000CC"/>
                </a:solidFill>
              </a:rPr>
              <a:t>Online</a:t>
            </a:r>
          </a:p>
        </p:txBody>
      </p:sp>
      <p:sp>
        <p:nvSpPr>
          <p:cNvPr id="5" name="Slide Number Placeholder 4"/>
          <p:cNvSpPr>
            <a:spLocks noGrp="1"/>
          </p:cNvSpPr>
          <p:nvPr>
            <p:ph type="sldNum" sz="quarter" idx="4"/>
          </p:nvPr>
        </p:nvSpPr>
        <p:spPr/>
        <p:txBody>
          <a:bodyPr/>
          <a:lstStyle/>
          <a:p>
            <a:fld id="{B63E4CEF-BB1E-48C7-AE93-F39F6AA99AD7}" type="slidenum">
              <a:rPr lang="en-US" smtClean="0"/>
              <a:pPr/>
              <a:t>68</a:t>
            </a:fld>
            <a:endParaRPr lang="en-US"/>
          </a:p>
        </p:txBody>
      </p:sp>
      <p:sp>
        <p:nvSpPr>
          <p:cNvPr id="10" name="TextBox 9"/>
          <p:cNvSpPr txBox="1"/>
          <p:nvPr/>
        </p:nvSpPr>
        <p:spPr>
          <a:xfrm>
            <a:off x="316090" y="1222152"/>
            <a:ext cx="7189470" cy="954107"/>
          </a:xfrm>
          <a:prstGeom prst="rect">
            <a:avLst/>
          </a:prstGeom>
          <a:noFill/>
        </p:spPr>
        <p:txBody>
          <a:bodyPr wrap="square" rtlCol="0">
            <a:spAutoFit/>
          </a:bodyPr>
          <a:lstStyle/>
          <a:p>
            <a:pPr algn="ctr"/>
            <a:r>
              <a:rPr lang="en-US" sz="2800" b="1" dirty="0"/>
              <a:t>Assigning the Human Reader/Signer Form</a:t>
            </a:r>
          </a:p>
          <a:p>
            <a:pPr algn="ctr"/>
            <a:r>
              <a:rPr lang="en-US" sz="2800" b="1" dirty="0"/>
              <a:t>Logins</a:t>
            </a:r>
          </a:p>
        </p:txBody>
      </p:sp>
      <p:sp>
        <p:nvSpPr>
          <p:cNvPr id="3" name="TextBox 2"/>
          <p:cNvSpPr txBox="1"/>
          <p:nvPr/>
        </p:nvSpPr>
        <p:spPr>
          <a:xfrm>
            <a:off x="218554" y="2304746"/>
            <a:ext cx="8199260" cy="3785652"/>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t>Examiners will be able to access an online test form utilizing INSIGHT.</a:t>
            </a:r>
          </a:p>
          <a:p>
            <a:pPr marL="800100" lvl="1" indent="-342900">
              <a:buFont typeface="Arial" panose="020B0604020202020204" pitchFamily="34" charset="0"/>
              <a:buChar char="•"/>
            </a:pPr>
            <a:r>
              <a:rPr lang="en-US" sz="2400" dirty="0"/>
              <a:t>The School Test Coordinators will obtain a test login for the human readers from the eDIRECT Documents tab. </a:t>
            </a:r>
          </a:p>
          <a:p>
            <a:pPr marL="742950" lvl="1" indent="-285750">
              <a:buFont typeface="Arial" panose="020B0604020202020204" pitchFamily="34" charset="0"/>
              <a:buChar char="•"/>
            </a:pPr>
            <a:r>
              <a:rPr lang="en-US" sz="2400" dirty="0"/>
              <a:t>Login should remain secure and returned to the School Test Coordinator immediately following the administration. </a:t>
            </a:r>
            <a:r>
              <a:rPr lang="en-US" sz="2400" dirty="0">
                <a:solidFill>
                  <a:srgbClr val="FF0000"/>
                </a:solidFill>
              </a:rPr>
              <a:t>DO </a:t>
            </a:r>
            <a:r>
              <a:rPr lang="en-US" sz="2400" u="sng" dirty="0">
                <a:solidFill>
                  <a:srgbClr val="FF0000"/>
                </a:solidFill>
              </a:rPr>
              <a:t>NOT</a:t>
            </a:r>
            <a:r>
              <a:rPr lang="en-US" sz="2400" dirty="0">
                <a:solidFill>
                  <a:srgbClr val="FF0000"/>
                </a:solidFill>
              </a:rPr>
              <a:t> EMAIL THE LOG-IN TO USERS.</a:t>
            </a:r>
          </a:p>
          <a:p>
            <a:pPr marL="742950" lvl="1" indent="-285750">
              <a:buFont typeface="Arial" panose="020B0604020202020204" pitchFamily="34" charset="0"/>
              <a:buChar char="•"/>
            </a:pPr>
            <a:r>
              <a:rPr lang="en-US" sz="2400" dirty="0"/>
              <a:t>Directions for downloading Examiner Test Tickets are in the Online section of the </a:t>
            </a:r>
            <a:r>
              <a:rPr lang="en-US" sz="2400" i="1" dirty="0"/>
              <a:t>School and Test Coordinator’s Manual </a:t>
            </a:r>
            <a:r>
              <a:rPr lang="en-US" sz="2400" dirty="0"/>
              <a:t>and on the following slide. </a:t>
            </a:r>
          </a:p>
        </p:txBody>
      </p:sp>
    </p:spTree>
    <p:extLst>
      <p:ext uri="{BB962C8B-B14F-4D97-AF65-F5344CB8AC3E}">
        <p14:creationId xmlns:p14="http://schemas.microsoft.com/office/powerpoint/2010/main" val="7716613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50843" y="2345984"/>
            <a:ext cx="7243337" cy="3840480"/>
          </a:xfrm>
          <a:prstGeom prst="rect">
            <a:avLst/>
          </a:prstGeom>
        </p:spPr>
      </p:pic>
      <p:sp>
        <p:nvSpPr>
          <p:cNvPr id="2" name="Title 1"/>
          <p:cNvSpPr>
            <a:spLocks noGrp="1"/>
          </p:cNvSpPr>
          <p:nvPr>
            <p:ph type="title"/>
          </p:nvPr>
        </p:nvSpPr>
        <p:spPr>
          <a:xfrm>
            <a:off x="108223" y="91645"/>
            <a:ext cx="6920537" cy="1638003"/>
          </a:xfrm>
        </p:spPr>
        <p:txBody>
          <a:bodyPr>
            <a:normAutofit fontScale="90000"/>
          </a:bodyPr>
          <a:lstStyle/>
          <a:p>
            <a:r>
              <a:rPr lang="en-US">
                <a:solidFill>
                  <a:srgbClr val="0000CC"/>
                </a:solidFill>
              </a:rPr>
              <a:t>Examiner Test Tickets for Online Human Reader Administration</a:t>
            </a:r>
          </a:p>
        </p:txBody>
      </p:sp>
      <p:sp>
        <p:nvSpPr>
          <p:cNvPr id="3" name="Slide Number Placeholder 2"/>
          <p:cNvSpPr>
            <a:spLocks noGrp="1"/>
          </p:cNvSpPr>
          <p:nvPr>
            <p:ph type="sldNum" sz="quarter" idx="4"/>
          </p:nvPr>
        </p:nvSpPr>
        <p:spPr/>
        <p:txBody>
          <a:bodyPr/>
          <a:lstStyle/>
          <a:p>
            <a:fld id="{B63E4CEF-BB1E-48C7-AE93-F39F6AA99AD7}" type="slidenum">
              <a:rPr lang="en-US" smtClean="0"/>
              <a:pPr/>
              <a:t>69</a:t>
            </a:fld>
            <a:endParaRPr lang="en-US"/>
          </a:p>
        </p:txBody>
      </p:sp>
      <p:sp>
        <p:nvSpPr>
          <p:cNvPr id="5" name="Oval 4"/>
          <p:cNvSpPr/>
          <p:nvPr/>
        </p:nvSpPr>
        <p:spPr>
          <a:xfrm>
            <a:off x="2729271" y="2955141"/>
            <a:ext cx="980501" cy="27542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449360" y="5857794"/>
            <a:ext cx="2238261" cy="32867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50843" y="1806766"/>
            <a:ext cx="7645706" cy="369332"/>
          </a:xfrm>
          <a:prstGeom prst="rect">
            <a:avLst/>
          </a:prstGeom>
          <a:noFill/>
        </p:spPr>
        <p:txBody>
          <a:bodyPr wrap="square" rtlCol="0">
            <a:spAutoFit/>
          </a:bodyPr>
          <a:lstStyle/>
          <a:p>
            <a:r>
              <a:rPr lang="en-US"/>
              <a:t>Requires logging in to </a:t>
            </a:r>
            <a:r>
              <a:rPr lang="en-US" dirty="0"/>
              <a:t>eDIRECT</a:t>
            </a:r>
            <a:r>
              <a:rPr lang="en-US"/>
              <a:t> and selecting administration window </a:t>
            </a:r>
          </a:p>
        </p:txBody>
      </p:sp>
    </p:spTree>
    <p:extLst>
      <p:ext uri="{BB962C8B-B14F-4D97-AF65-F5344CB8AC3E}">
        <p14:creationId xmlns:p14="http://schemas.microsoft.com/office/powerpoint/2010/main" val="3939909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070" y="33402"/>
            <a:ext cx="7182078" cy="1461134"/>
          </a:xfrm>
        </p:spPr>
        <p:txBody>
          <a:bodyPr>
            <a:normAutofit fontScale="90000"/>
          </a:bodyPr>
          <a:lstStyle/>
          <a:p>
            <a:r>
              <a:rPr lang="en-US" altLang="en-US" b="0">
                <a:solidFill>
                  <a:srgbClr val="0000CC"/>
                </a:solidFill>
              </a:rPr>
              <a:t>Administration Times </a:t>
            </a:r>
            <a:br>
              <a:rPr lang="en-US" altLang="en-US" sz="4000" b="0">
                <a:solidFill>
                  <a:srgbClr val="0000CC"/>
                </a:solidFill>
              </a:rPr>
            </a:br>
            <a:r>
              <a:rPr lang="en-US" altLang="en-US" sz="3100" b="0">
                <a:solidFill>
                  <a:srgbClr val="0000CC"/>
                </a:solidFill>
              </a:rPr>
              <a:t>EOG/EOC</a:t>
            </a:r>
            <a:br>
              <a:rPr lang="en-US" altLang="en-US" sz="3100" b="0">
                <a:solidFill>
                  <a:srgbClr val="0000CC"/>
                </a:solidFill>
              </a:rPr>
            </a:br>
            <a:r>
              <a:rPr lang="en-US" altLang="en-US" sz="3100" b="0">
                <a:solidFill>
                  <a:srgbClr val="FF0000"/>
                </a:solidFill>
              </a:rPr>
              <a:t>ELA Order Revised 2016–2017</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28779837"/>
              </p:ext>
            </p:extLst>
          </p:nvPr>
        </p:nvGraphicFramePr>
        <p:xfrm>
          <a:off x="230659" y="1629075"/>
          <a:ext cx="7226298" cy="3596772"/>
        </p:xfrm>
        <a:graphic>
          <a:graphicData uri="http://schemas.openxmlformats.org/drawingml/2006/table">
            <a:tbl>
              <a:tblPr firstRow="1" bandRow="1">
                <a:tableStyleId>{21E4AEA4-8DFA-4A89-87EB-49C32662AFE0}</a:tableStyleId>
              </a:tblPr>
              <a:tblGrid>
                <a:gridCol w="2571750">
                  <a:extLst>
                    <a:ext uri="{9D8B030D-6E8A-4147-A177-3AD203B41FA5}">
                      <a16:colId xmlns:a16="http://schemas.microsoft.com/office/drawing/2014/main" val="20000"/>
                    </a:ext>
                  </a:extLst>
                </a:gridCol>
                <a:gridCol w="1238249">
                  <a:extLst>
                    <a:ext uri="{9D8B030D-6E8A-4147-A177-3AD203B41FA5}">
                      <a16:colId xmlns:a16="http://schemas.microsoft.com/office/drawing/2014/main" val="20001"/>
                    </a:ext>
                  </a:extLst>
                </a:gridCol>
                <a:gridCol w="1674656">
                  <a:extLst>
                    <a:ext uri="{9D8B030D-6E8A-4147-A177-3AD203B41FA5}">
                      <a16:colId xmlns:a16="http://schemas.microsoft.com/office/drawing/2014/main" val="20002"/>
                    </a:ext>
                  </a:extLst>
                </a:gridCol>
                <a:gridCol w="1741643">
                  <a:extLst>
                    <a:ext uri="{9D8B030D-6E8A-4147-A177-3AD203B41FA5}">
                      <a16:colId xmlns:a16="http://schemas.microsoft.com/office/drawing/2014/main" val="20003"/>
                    </a:ext>
                  </a:extLst>
                </a:gridCol>
              </a:tblGrid>
              <a:tr h="983491">
                <a:tc>
                  <a:txBody>
                    <a:bodyPr/>
                    <a:lstStyle/>
                    <a:p>
                      <a:pPr algn="ctr"/>
                      <a:r>
                        <a:rPr lang="en-US" sz="2000"/>
                        <a:t>Content Area/Course</a:t>
                      </a:r>
                    </a:p>
                  </a:txBody>
                  <a:tcPr marT="45731" marB="45731" anchor="ctr"/>
                </a:tc>
                <a:tc>
                  <a:txBody>
                    <a:bodyPr/>
                    <a:lstStyle/>
                    <a:p>
                      <a:pPr algn="ctr"/>
                      <a:r>
                        <a:rPr lang="en-US" sz="2000"/>
                        <a:t>Test</a:t>
                      </a:r>
                      <a:r>
                        <a:rPr lang="en-US" sz="2000" baseline="0"/>
                        <a:t> Section(s)</a:t>
                      </a:r>
                      <a:endParaRPr lang="en-US" sz="2000"/>
                    </a:p>
                  </a:txBody>
                  <a:tcPr marT="45731" marB="45731" anchor="ctr"/>
                </a:tc>
                <a:tc>
                  <a:txBody>
                    <a:bodyPr/>
                    <a:lstStyle/>
                    <a:p>
                      <a:pPr algn="ctr"/>
                      <a:r>
                        <a:rPr lang="en-US" sz="2000"/>
                        <a:t>Minimum Time Per Section(s)</a:t>
                      </a:r>
                    </a:p>
                  </a:txBody>
                  <a:tcPr marT="45731" marB="45731" anchor="ctr"/>
                </a:tc>
                <a:tc>
                  <a:txBody>
                    <a:bodyPr/>
                    <a:lstStyle/>
                    <a:p>
                      <a:pPr algn="ctr"/>
                      <a:r>
                        <a:rPr lang="en-US" sz="2000"/>
                        <a:t>Maximum</a:t>
                      </a:r>
                      <a:r>
                        <a:rPr lang="en-US" sz="2000" baseline="0"/>
                        <a:t> Time Per Section(s)</a:t>
                      </a:r>
                      <a:endParaRPr lang="en-US" sz="2000"/>
                    </a:p>
                  </a:txBody>
                  <a:tcPr marT="45731" marB="45731" anchor="ctr"/>
                </a:tc>
                <a:extLst>
                  <a:ext uri="{0D108BD9-81ED-4DB2-BD59-A6C34878D82A}">
                    <a16:rowId xmlns:a16="http://schemas.microsoft.com/office/drawing/2014/main" val="10000"/>
                  </a:ext>
                </a:extLst>
              </a:tr>
              <a:tr h="384047">
                <a:tc>
                  <a:txBody>
                    <a:bodyPr/>
                    <a:lstStyle/>
                    <a:p>
                      <a:r>
                        <a:rPr lang="en-US" sz="2000"/>
                        <a:t>English Language</a:t>
                      </a:r>
                      <a:r>
                        <a:rPr lang="en-US" sz="2000" baseline="0"/>
                        <a:t> Arts, Reading and Evidence-Based Writing</a:t>
                      </a:r>
                      <a:endParaRPr lang="en-US" sz="2000"/>
                    </a:p>
                  </a:txBody>
                  <a:tcPr marT="45731" marB="45731"/>
                </a:tc>
                <a:tc>
                  <a:txBody>
                    <a:bodyPr/>
                    <a:lstStyle/>
                    <a:p>
                      <a:pPr algn="ctr"/>
                      <a:r>
                        <a:rPr lang="en-US" sz="2000"/>
                        <a:t>1</a:t>
                      </a:r>
                    </a:p>
                  </a:txBody>
                  <a:tcPr marT="45731" marB="45731" anchor="ctr"/>
                </a:tc>
                <a:tc>
                  <a:txBody>
                    <a:bodyPr/>
                    <a:lstStyle/>
                    <a:p>
                      <a:pPr algn="ctr"/>
                      <a:r>
                        <a:rPr lang="en-US" sz="2000"/>
                        <a:t>70</a:t>
                      </a:r>
                    </a:p>
                  </a:txBody>
                  <a:tcPr marT="45731" marB="45731" anchor="ctr"/>
                </a:tc>
                <a:tc>
                  <a:txBody>
                    <a:bodyPr/>
                    <a:lstStyle/>
                    <a:p>
                      <a:pPr algn="ctr"/>
                      <a:r>
                        <a:rPr lang="en-US" sz="2000"/>
                        <a:t>90</a:t>
                      </a:r>
                    </a:p>
                  </a:txBody>
                  <a:tcPr marT="45731" marB="45731" anchor="ctr"/>
                </a:tc>
                <a:extLst>
                  <a:ext uri="{0D108BD9-81ED-4DB2-BD59-A6C34878D82A}">
                    <a16:rowId xmlns:a16="http://schemas.microsoft.com/office/drawing/2014/main" val="10001"/>
                  </a:ext>
                </a:extLst>
              </a:tr>
              <a:tr h="384047">
                <a:tc>
                  <a:txBody>
                    <a:bodyPr/>
                    <a:lstStyle/>
                    <a:p>
                      <a:r>
                        <a:rPr lang="en-US" sz="2000"/>
                        <a:t>English Language</a:t>
                      </a:r>
                      <a:r>
                        <a:rPr lang="en-US" sz="2000" baseline="0"/>
                        <a:t> Arts</a:t>
                      </a:r>
                      <a:endParaRPr lang="en-US" sz="2000"/>
                    </a:p>
                  </a:txBody>
                  <a:tcPr marT="45731" marB="45731"/>
                </a:tc>
                <a:tc>
                  <a:txBody>
                    <a:bodyPr/>
                    <a:lstStyle/>
                    <a:p>
                      <a:pPr algn="ctr"/>
                      <a:r>
                        <a:rPr lang="en-US" sz="2000"/>
                        <a:t>2 and 3</a:t>
                      </a:r>
                    </a:p>
                  </a:txBody>
                  <a:tcPr marT="45731" marB="45731"/>
                </a:tc>
                <a:tc>
                  <a:txBody>
                    <a:bodyPr/>
                    <a:lstStyle/>
                    <a:p>
                      <a:pPr algn="ctr"/>
                      <a:r>
                        <a:rPr lang="en-US" sz="2000"/>
                        <a:t>60</a:t>
                      </a:r>
                    </a:p>
                  </a:txBody>
                  <a:tcPr marT="45731" marB="45731"/>
                </a:tc>
                <a:tc>
                  <a:txBody>
                    <a:bodyPr/>
                    <a:lstStyle/>
                    <a:p>
                      <a:pPr algn="ctr"/>
                      <a:r>
                        <a:rPr lang="en-US" sz="2000"/>
                        <a:t>75</a:t>
                      </a:r>
                    </a:p>
                  </a:txBody>
                  <a:tcPr marT="45731" marB="45731"/>
                </a:tc>
                <a:extLst>
                  <a:ext uri="{0D108BD9-81ED-4DB2-BD59-A6C34878D82A}">
                    <a16:rowId xmlns:a16="http://schemas.microsoft.com/office/drawing/2014/main" val="10002"/>
                  </a:ext>
                </a:extLst>
              </a:tr>
              <a:tr h="387449">
                <a:tc>
                  <a:txBody>
                    <a:bodyPr/>
                    <a:lstStyle/>
                    <a:p>
                      <a:r>
                        <a:rPr lang="en-US" sz="2000"/>
                        <a:t>Mathematics</a:t>
                      </a:r>
                    </a:p>
                  </a:txBody>
                  <a:tcPr marT="45731" marB="45731"/>
                </a:tc>
                <a:tc>
                  <a:txBody>
                    <a:bodyPr/>
                    <a:lstStyle/>
                    <a:p>
                      <a:pPr algn="ctr"/>
                      <a:r>
                        <a:rPr lang="en-US" sz="2000"/>
                        <a:t>1 and 2</a:t>
                      </a:r>
                    </a:p>
                  </a:txBody>
                  <a:tcPr marT="45731" marB="45731"/>
                </a:tc>
                <a:tc>
                  <a:txBody>
                    <a:bodyPr/>
                    <a:lstStyle/>
                    <a:p>
                      <a:pPr algn="ctr"/>
                      <a:r>
                        <a:rPr lang="en-US" sz="2000"/>
                        <a:t>60</a:t>
                      </a:r>
                    </a:p>
                  </a:txBody>
                  <a:tcPr marT="45731" marB="45731"/>
                </a:tc>
                <a:tc>
                  <a:txBody>
                    <a:bodyPr/>
                    <a:lstStyle/>
                    <a:p>
                      <a:pPr algn="ctr"/>
                      <a:r>
                        <a:rPr lang="en-US" sz="2000"/>
                        <a:t>85</a:t>
                      </a:r>
                    </a:p>
                  </a:txBody>
                  <a:tcPr marT="45731" marB="45731"/>
                </a:tc>
                <a:extLst>
                  <a:ext uri="{0D108BD9-81ED-4DB2-BD59-A6C34878D82A}">
                    <a16:rowId xmlns:a16="http://schemas.microsoft.com/office/drawing/2014/main" val="10003"/>
                  </a:ext>
                </a:extLst>
              </a:tr>
              <a:tr h="384047">
                <a:tc>
                  <a:txBody>
                    <a:bodyPr/>
                    <a:lstStyle/>
                    <a:p>
                      <a:r>
                        <a:rPr lang="en-US" sz="2000"/>
                        <a:t>Science</a:t>
                      </a:r>
                    </a:p>
                  </a:txBody>
                  <a:tcPr marT="45731" marB="45731"/>
                </a:tc>
                <a:tc>
                  <a:txBody>
                    <a:bodyPr/>
                    <a:lstStyle/>
                    <a:p>
                      <a:pPr algn="ctr"/>
                      <a:r>
                        <a:rPr lang="en-US" sz="2000"/>
                        <a:t>1 and 2</a:t>
                      </a:r>
                    </a:p>
                  </a:txBody>
                  <a:tcPr marT="45731" marB="45731"/>
                </a:tc>
                <a:tc>
                  <a:txBody>
                    <a:bodyPr/>
                    <a:lstStyle/>
                    <a:p>
                      <a:pPr algn="ctr"/>
                      <a:r>
                        <a:rPr lang="en-US" sz="2000"/>
                        <a:t>45</a:t>
                      </a:r>
                    </a:p>
                  </a:txBody>
                  <a:tcPr marT="45731" marB="45731"/>
                </a:tc>
                <a:tc>
                  <a:txBody>
                    <a:bodyPr/>
                    <a:lstStyle/>
                    <a:p>
                      <a:pPr algn="ctr"/>
                      <a:r>
                        <a:rPr lang="en-US" sz="2000"/>
                        <a:t>70</a:t>
                      </a:r>
                    </a:p>
                  </a:txBody>
                  <a:tcPr marT="45731" marB="45731"/>
                </a:tc>
                <a:extLst>
                  <a:ext uri="{0D108BD9-81ED-4DB2-BD59-A6C34878D82A}">
                    <a16:rowId xmlns:a16="http://schemas.microsoft.com/office/drawing/2014/main" val="10004"/>
                  </a:ext>
                </a:extLst>
              </a:tr>
              <a:tr h="387449">
                <a:tc>
                  <a:txBody>
                    <a:bodyPr/>
                    <a:lstStyle/>
                    <a:p>
                      <a:r>
                        <a:rPr lang="en-US" sz="2000"/>
                        <a:t>Social Studies</a:t>
                      </a:r>
                    </a:p>
                  </a:txBody>
                  <a:tcPr marT="45731" marB="45731"/>
                </a:tc>
                <a:tc>
                  <a:txBody>
                    <a:bodyPr/>
                    <a:lstStyle/>
                    <a:p>
                      <a:pPr algn="ctr"/>
                      <a:r>
                        <a:rPr lang="en-US" sz="2000"/>
                        <a:t>1 and 2</a:t>
                      </a:r>
                    </a:p>
                  </a:txBody>
                  <a:tcPr marT="45731" marB="45731"/>
                </a:tc>
                <a:tc>
                  <a:txBody>
                    <a:bodyPr/>
                    <a:lstStyle/>
                    <a:p>
                      <a:pPr algn="ctr"/>
                      <a:r>
                        <a:rPr lang="en-US" sz="2000"/>
                        <a:t>45</a:t>
                      </a:r>
                    </a:p>
                  </a:txBody>
                  <a:tcPr marT="45731" marB="45731"/>
                </a:tc>
                <a:tc>
                  <a:txBody>
                    <a:bodyPr/>
                    <a:lstStyle/>
                    <a:p>
                      <a:pPr algn="ctr"/>
                      <a:r>
                        <a:rPr lang="en-US" sz="2000"/>
                        <a:t>70</a:t>
                      </a:r>
                    </a:p>
                  </a:txBody>
                  <a:tcPr marT="45731" marB="45731"/>
                </a:tc>
                <a:extLst>
                  <a:ext uri="{0D108BD9-81ED-4DB2-BD59-A6C34878D82A}">
                    <a16:rowId xmlns:a16="http://schemas.microsoft.com/office/drawing/2014/main" val="10005"/>
                  </a:ext>
                </a:extLst>
              </a:tr>
            </a:tbl>
          </a:graphicData>
        </a:graphic>
      </p:graphicFrame>
      <p:sp>
        <p:nvSpPr>
          <p:cNvPr id="35880" name="Slide Number Placeholder 4"/>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E23AFC31-9E15-410C-9492-81E1A0EC1EAA}" type="slidenum">
              <a:rPr lang="en-US" altLang="en-US" smtClean="0">
                <a:latin typeface="Calibri" pitchFamily="34" charset="0"/>
                <a:cs typeface="Arial" charset="0"/>
              </a:rPr>
              <a:pPr eaLnBrk="1" fontAlgn="base" hangingPunct="1">
                <a:spcBef>
                  <a:spcPct val="0"/>
                </a:spcBef>
                <a:spcAft>
                  <a:spcPct val="0"/>
                </a:spcAft>
              </a:pPr>
              <a:t>7</a:t>
            </a:fld>
            <a:endParaRPr lang="en-US" altLang="en-US">
              <a:latin typeface="Calibri" pitchFamily="34" charset="0"/>
              <a:cs typeface="Arial" charset="0"/>
            </a:endParaRPr>
          </a:p>
        </p:txBody>
      </p:sp>
      <p:sp>
        <p:nvSpPr>
          <p:cNvPr id="9" name="TextBox 8"/>
          <p:cNvSpPr txBox="1"/>
          <p:nvPr/>
        </p:nvSpPr>
        <p:spPr>
          <a:xfrm>
            <a:off x="230659" y="5493316"/>
            <a:ext cx="5105036"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600" b="1">
                <a:solidFill>
                  <a:srgbClr val="FF0000"/>
                </a:solidFill>
              </a:rPr>
              <a:t>Note: </a:t>
            </a:r>
            <a:r>
              <a:rPr lang="en-US" sz="1600"/>
              <a:t>These maximum time limits do not apply to those students who have the accommodation of extended time.</a:t>
            </a:r>
          </a:p>
        </p:txBody>
      </p:sp>
    </p:spTree>
    <p:extLst>
      <p:ext uri="{BB962C8B-B14F-4D97-AF65-F5344CB8AC3E}">
        <p14:creationId xmlns:p14="http://schemas.microsoft.com/office/powerpoint/2010/main" val="15672151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628650" y="358401"/>
            <a:ext cx="5577078" cy="1104640"/>
          </a:xfrm>
        </p:spPr>
        <p:txBody>
          <a:bodyPr>
            <a:normAutofit fontScale="90000"/>
          </a:bodyPr>
          <a:lstStyle/>
          <a:p>
            <a:r>
              <a:rPr lang="en-US" altLang="en-US" b="0">
                <a:solidFill>
                  <a:srgbClr val="0000CC"/>
                </a:solidFill>
              </a:rPr>
              <a:t>Accommodations</a:t>
            </a:r>
            <a:br>
              <a:rPr lang="en-US" altLang="en-US" b="0">
                <a:solidFill>
                  <a:srgbClr val="0000CC"/>
                </a:solidFill>
              </a:rPr>
            </a:br>
            <a:r>
              <a:rPr lang="en-US" altLang="en-US" sz="4000" b="0">
                <a:solidFill>
                  <a:srgbClr val="0000CC"/>
                </a:solidFill>
              </a:rPr>
              <a:t>Transcribing Options</a:t>
            </a:r>
          </a:p>
        </p:txBody>
      </p:sp>
      <p:sp>
        <p:nvSpPr>
          <p:cNvPr id="3" name="Content Placeholder 2"/>
          <p:cNvSpPr>
            <a:spLocks noGrp="1"/>
          </p:cNvSpPr>
          <p:nvPr>
            <p:ph idx="1"/>
          </p:nvPr>
        </p:nvSpPr>
        <p:spPr/>
        <p:txBody>
          <a:bodyPr>
            <a:normAutofit/>
          </a:bodyPr>
          <a:lstStyle/>
          <a:p>
            <a:pPr marL="0" indent="0">
              <a:buFont typeface="Arial" charset="0"/>
              <a:buNone/>
              <a:defRPr/>
            </a:pPr>
            <a:endParaRPr lang="en-US" altLang="en-US" sz="2800"/>
          </a:p>
          <a:p>
            <a:pPr>
              <a:defRPr/>
            </a:pPr>
            <a:endParaRPr lang="en-US"/>
          </a:p>
        </p:txBody>
      </p:sp>
      <p:sp>
        <p:nvSpPr>
          <p:cNvPr id="2" name="Slide Number Placeholder 1"/>
          <p:cNvSpPr>
            <a:spLocks noGrp="1"/>
          </p:cNvSpPr>
          <p:nvPr>
            <p:ph type="sldNum" sz="quarter" idx="4"/>
          </p:nvPr>
        </p:nvSpPr>
        <p:spPr/>
        <p:txBody>
          <a:bodyPr/>
          <a:lstStyle/>
          <a:p>
            <a:fld id="{B63E4CEF-BB1E-48C7-AE93-F39F6AA99AD7}" type="slidenum">
              <a:rPr lang="en-US" smtClean="0"/>
              <a:pPr/>
              <a:t>70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859506453"/>
              </p:ext>
            </p:extLst>
          </p:nvPr>
        </p:nvGraphicFramePr>
        <p:xfrm>
          <a:off x="451104" y="2569337"/>
          <a:ext cx="7729728" cy="2016760"/>
        </p:xfrm>
        <a:graphic>
          <a:graphicData uri="http://schemas.openxmlformats.org/drawingml/2006/table">
            <a:tbl>
              <a:tblPr firstRow="1" bandRow="1">
                <a:tableStyleId>{21E4AEA4-8DFA-4A89-87EB-49C32662AFE0}</a:tableStyleId>
              </a:tblPr>
              <a:tblGrid>
                <a:gridCol w="2072640">
                  <a:extLst>
                    <a:ext uri="{9D8B030D-6E8A-4147-A177-3AD203B41FA5}">
                      <a16:colId xmlns:a16="http://schemas.microsoft.com/office/drawing/2014/main" val="20000"/>
                    </a:ext>
                  </a:extLst>
                </a:gridCol>
                <a:gridCol w="5657088">
                  <a:extLst>
                    <a:ext uri="{9D8B030D-6E8A-4147-A177-3AD203B41FA5}">
                      <a16:colId xmlns:a16="http://schemas.microsoft.com/office/drawing/2014/main" val="20001"/>
                    </a:ext>
                  </a:extLst>
                </a:gridCol>
              </a:tblGrid>
              <a:tr h="370840">
                <a:tc>
                  <a:txBody>
                    <a:bodyPr/>
                    <a:lstStyle/>
                    <a:p>
                      <a:pPr algn="ctr"/>
                      <a:r>
                        <a:rPr lang="en-US"/>
                        <a:t>Transcribe to</a:t>
                      </a:r>
                    </a:p>
                  </a:txBody>
                  <a:tcPr/>
                </a:tc>
                <a:tc>
                  <a:txBody>
                    <a:bodyPr/>
                    <a:lstStyle/>
                    <a:p>
                      <a:pPr algn="ctr"/>
                      <a:r>
                        <a:rPr lang="en-US"/>
                        <a:t>Transcription</a:t>
                      </a:r>
                      <a:r>
                        <a:rPr lang="en-US" baseline="0"/>
                        <a:t> guidance</a:t>
                      </a:r>
                      <a:endParaRPr lang="en-US"/>
                    </a:p>
                  </a:txBody>
                  <a:tcPr/>
                </a:tc>
                <a:extLst>
                  <a:ext uri="{0D108BD9-81ED-4DB2-BD59-A6C34878D82A}">
                    <a16:rowId xmlns:a16="http://schemas.microsoft.com/office/drawing/2014/main" val="10000"/>
                  </a:ext>
                </a:extLst>
              </a:tr>
              <a:tr h="370840">
                <a:tc>
                  <a:txBody>
                    <a:bodyPr/>
                    <a:lstStyle/>
                    <a:p>
                      <a:r>
                        <a:rPr lang="en-US" sz="1600"/>
                        <a:t>Standard paper</a:t>
                      </a:r>
                      <a:r>
                        <a:rPr lang="en-US" sz="1600" baseline="0"/>
                        <a:t> answer document</a:t>
                      </a:r>
                      <a:endParaRPr lang="en-US" sz="1600"/>
                    </a:p>
                  </a:txBody>
                  <a:tcPr/>
                </a:tc>
                <a:tc>
                  <a:txBody>
                    <a:bodyPr/>
                    <a:lstStyle/>
                    <a:p>
                      <a:pPr marL="285750" indent="-285750">
                        <a:buFont typeface="Arial" panose="020B0604020202020204" pitchFamily="34" charset="0"/>
                        <a:buChar char="•"/>
                      </a:pPr>
                      <a:r>
                        <a:rPr lang="en-US" sz="1600"/>
                        <a:t>Assign</a:t>
                      </a:r>
                      <a:r>
                        <a:rPr lang="en-US" sz="1600" baseline="0"/>
                        <a:t> Form A1 for the test booklet</a:t>
                      </a:r>
                    </a:p>
                    <a:p>
                      <a:pPr marL="285750" indent="-285750">
                        <a:buFont typeface="Arial" panose="020B0604020202020204" pitchFamily="34" charset="0"/>
                        <a:buChar char="•"/>
                      </a:pPr>
                      <a:r>
                        <a:rPr lang="en-US" sz="1600" baseline="0"/>
                        <a:t>Braille and Large Print test booklets are Form A1 by default</a:t>
                      </a:r>
                    </a:p>
                    <a:p>
                      <a:pPr marL="285750" indent="-285750">
                        <a:buFont typeface="Arial" panose="020B0604020202020204" pitchFamily="34" charset="0"/>
                        <a:buChar char="•"/>
                      </a:pPr>
                      <a:r>
                        <a:rPr lang="en-US" sz="1600" baseline="0"/>
                        <a:t>Be sure the standard answer document is Form A</a:t>
                      </a:r>
                      <a:endParaRPr lang="en-US" sz="1600"/>
                    </a:p>
                  </a:txBody>
                  <a:tcPr/>
                </a:tc>
                <a:extLst>
                  <a:ext uri="{0D108BD9-81ED-4DB2-BD59-A6C34878D82A}">
                    <a16:rowId xmlns:a16="http://schemas.microsoft.com/office/drawing/2014/main" val="10001"/>
                  </a:ext>
                </a:extLst>
              </a:tr>
              <a:tr h="370840">
                <a:tc>
                  <a:txBody>
                    <a:bodyPr/>
                    <a:lstStyle/>
                    <a:p>
                      <a:r>
                        <a:rPr lang="en-US" sz="1600"/>
                        <a:t>Online test form</a:t>
                      </a:r>
                    </a:p>
                  </a:txBody>
                  <a:tcPr/>
                </a:tc>
                <a:tc>
                  <a:txBody>
                    <a:bodyPr/>
                    <a:lstStyle/>
                    <a:p>
                      <a:pPr marL="285750" indent="-285750">
                        <a:buFont typeface="Arial" panose="020B0604020202020204" pitchFamily="34" charset="0"/>
                        <a:buChar char="•"/>
                      </a:pPr>
                      <a:r>
                        <a:rPr lang="en-US" sz="1600"/>
                        <a:t>Assign the appropriate online form prior to</a:t>
                      </a:r>
                      <a:r>
                        <a:rPr lang="en-US" sz="1600" baseline="0"/>
                        <a:t> logging in</a:t>
                      </a:r>
                    </a:p>
                    <a:p>
                      <a:pPr marL="512763" lvl="1" indent="-285750">
                        <a:buFont typeface="Courier New" panose="02070309020205020404" pitchFamily="49" charset="0"/>
                        <a:buChar char="o"/>
                      </a:pPr>
                      <a:r>
                        <a:rPr lang="en-US" sz="1600" baseline="0"/>
                        <a:t>Braille or</a:t>
                      </a:r>
                    </a:p>
                    <a:p>
                      <a:pPr marL="512763" lvl="1" indent="-285750">
                        <a:buFont typeface="Courier New" panose="02070309020205020404" pitchFamily="49" charset="0"/>
                        <a:buChar char="o"/>
                      </a:pPr>
                      <a:r>
                        <a:rPr lang="en-US" sz="1600" baseline="0"/>
                        <a:t>Large Print/Marks Answers in Test Booklet</a:t>
                      </a:r>
                      <a:endParaRPr lang="en-US" sz="160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22343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61" y="1930586"/>
            <a:ext cx="8235863" cy="4739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a:xfrm>
            <a:off x="62046" y="74142"/>
            <a:ext cx="6500683" cy="1164928"/>
          </a:xfrm>
        </p:spPr>
        <p:txBody>
          <a:bodyPr>
            <a:noAutofit/>
          </a:bodyPr>
          <a:lstStyle/>
          <a:p>
            <a:r>
              <a:rPr lang="en-US" sz="4000" b="0">
                <a:solidFill>
                  <a:srgbClr val="0000CC"/>
                </a:solidFill>
              </a:rPr>
              <a:t>Accommodations </a:t>
            </a:r>
            <a:br>
              <a:rPr lang="en-US" sz="4000" b="0">
                <a:solidFill>
                  <a:srgbClr val="0000CC"/>
                </a:solidFill>
              </a:rPr>
            </a:br>
            <a:r>
              <a:rPr lang="en-US" sz="2800" b="0">
                <a:solidFill>
                  <a:srgbClr val="0000CC"/>
                </a:solidFill>
              </a:rPr>
              <a:t>Online</a:t>
            </a:r>
          </a:p>
        </p:txBody>
      </p:sp>
      <p:sp>
        <p:nvSpPr>
          <p:cNvPr id="5" name="Slide Number Placeholder 4"/>
          <p:cNvSpPr>
            <a:spLocks noGrp="1"/>
          </p:cNvSpPr>
          <p:nvPr>
            <p:ph type="sldNum" sz="quarter" idx="4"/>
          </p:nvPr>
        </p:nvSpPr>
        <p:spPr/>
        <p:txBody>
          <a:bodyPr/>
          <a:lstStyle/>
          <a:p>
            <a:fld id="{B63E4CEF-BB1E-48C7-AE93-F39F6AA99AD7}" type="slidenum">
              <a:rPr lang="en-US" smtClean="0"/>
              <a:pPr/>
              <a:t>71</a:t>
            </a:fld>
            <a:endParaRPr lang="en-US"/>
          </a:p>
        </p:txBody>
      </p:sp>
      <p:sp>
        <p:nvSpPr>
          <p:cNvPr id="11" name="TextBox 10"/>
          <p:cNvSpPr txBox="1"/>
          <p:nvPr/>
        </p:nvSpPr>
        <p:spPr>
          <a:xfrm>
            <a:off x="524785" y="1099589"/>
            <a:ext cx="6680553" cy="830997"/>
          </a:xfrm>
          <a:prstGeom prst="rect">
            <a:avLst/>
          </a:prstGeom>
          <a:noFill/>
        </p:spPr>
        <p:txBody>
          <a:bodyPr wrap="square" rtlCol="0">
            <a:spAutoFit/>
          </a:bodyPr>
          <a:lstStyle/>
          <a:p>
            <a:r>
              <a:rPr lang="en-US" sz="2400"/>
              <a:t>Assigning Oral Reading and Transcription Forms eDIRECT Test Set-Up</a:t>
            </a:r>
          </a:p>
        </p:txBody>
      </p:sp>
      <p:sp>
        <p:nvSpPr>
          <p:cNvPr id="2" name="Rectangle 1"/>
          <p:cNvSpPr/>
          <p:nvPr/>
        </p:nvSpPr>
        <p:spPr>
          <a:xfrm>
            <a:off x="598355" y="3878317"/>
            <a:ext cx="2239436" cy="735724"/>
          </a:xfrm>
          <a:prstGeom prst="rect">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Rectangle 6"/>
          <p:cNvSpPr/>
          <p:nvPr/>
        </p:nvSpPr>
        <p:spPr>
          <a:xfrm>
            <a:off x="598355" y="4614041"/>
            <a:ext cx="2239436" cy="5044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29584" y="4061513"/>
            <a:ext cx="5804634" cy="369332"/>
          </a:xfrm>
          <a:prstGeom prst="rect">
            <a:avLst/>
          </a:prstGeom>
          <a:solidFill>
            <a:schemeClr val="bg1"/>
          </a:solidFill>
          <a:ln>
            <a:solidFill>
              <a:srgbClr val="FF0000"/>
            </a:solidFill>
          </a:ln>
        </p:spPr>
        <p:txBody>
          <a:bodyPr wrap="square" rtlCol="0">
            <a:spAutoFit/>
          </a:bodyPr>
          <a:lstStyle/>
          <a:p>
            <a:r>
              <a:rPr lang="en-US">
                <a:solidFill>
                  <a:srgbClr val="FF0000"/>
                </a:solidFill>
              </a:rPr>
              <a:t>Assign/Activate Accommodation and Form for Student Use</a:t>
            </a:r>
          </a:p>
        </p:txBody>
      </p:sp>
      <p:sp>
        <p:nvSpPr>
          <p:cNvPr id="9" name="TextBox 8"/>
          <p:cNvSpPr txBox="1"/>
          <p:nvPr/>
        </p:nvSpPr>
        <p:spPr>
          <a:xfrm>
            <a:off x="3029584" y="4681623"/>
            <a:ext cx="5612840" cy="369332"/>
          </a:xfrm>
          <a:prstGeom prst="rect">
            <a:avLst/>
          </a:prstGeom>
          <a:solidFill>
            <a:schemeClr val="bg1"/>
          </a:solidFill>
          <a:ln>
            <a:solidFill>
              <a:srgbClr val="FF0000"/>
            </a:solidFill>
          </a:ln>
        </p:spPr>
        <p:txBody>
          <a:bodyPr wrap="square" rtlCol="0">
            <a:spAutoFit/>
          </a:bodyPr>
          <a:lstStyle/>
          <a:p>
            <a:r>
              <a:rPr lang="en-US">
                <a:solidFill>
                  <a:srgbClr val="FF0000"/>
                </a:solidFill>
              </a:rPr>
              <a:t>Assign Form for Transcribing – No Student Interaction</a:t>
            </a:r>
          </a:p>
        </p:txBody>
      </p:sp>
    </p:spTree>
    <p:extLst>
      <p:ext uri="{BB962C8B-B14F-4D97-AF65-F5344CB8AC3E}">
        <p14:creationId xmlns:p14="http://schemas.microsoft.com/office/powerpoint/2010/main" val="14563136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046" y="74142"/>
            <a:ext cx="6500683" cy="847910"/>
          </a:xfrm>
        </p:spPr>
        <p:txBody>
          <a:bodyPr>
            <a:noAutofit/>
          </a:bodyPr>
          <a:lstStyle/>
          <a:p>
            <a:r>
              <a:rPr lang="en-US" sz="4000" b="0">
                <a:solidFill>
                  <a:srgbClr val="0000CC"/>
                </a:solidFill>
              </a:rPr>
              <a:t>Accommodations </a:t>
            </a:r>
            <a:r>
              <a:rPr lang="en-US" sz="3200" b="0">
                <a:solidFill>
                  <a:srgbClr val="0000CC"/>
                </a:solidFill>
              </a:rPr>
              <a:t>Online</a:t>
            </a:r>
          </a:p>
        </p:txBody>
      </p:sp>
      <p:sp>
        <p:nvSpPr>
          <p:cNvPr id="5" name="Slide Number Placeholder 4"/>
          <p:cNvSpPr>
            <a:spLocks noGrp="1"/>
          </p:cNvSpPr>
          <p:nvPr>
            <p:ph type="sldNum" sz="quarter" idx="4"/>
          </p:nvPr>
        </p:nvSpPr>
        <p:spPr/>
        <p:txBody>
          <a:bodyPr/>
          <a:lstStyle/>
          <a:p>
            <a:fld id="{B63E4CEF-BB1E-48C7-AE93-F39F6AA99AD7}" type="slidenum">
              <a:rPr lang="en-US" smtClean="0"/>
              <a:pPr/>
              <a:t>72</a:t>
            </a:fld>
            <a:endParaRPr lang="en-US"/>
          </a:p>
        </p:txBody>
      </p:sp>
      <p:sp>
        <p:nvSpPr>
          <p:cNvPr id="11" name="TextBox 10"/>
          <p:cNvSpPr txBox="1"/>
          <p:nvPr/>
        </p:nvSpPr>
        <p:spPr>
          <a:xfrm>
            <a:off x="159025" y="1126733"/>
            <a:ext cx="6680553" cy="461665"/>
          </a:xfrm>
          <a:prstGeom prst="rect">
            <a:avLst/>
          </a:prstGeom>
          <a:noFill/>
        </p:spPr>
        <p:txBody>
          <a:bodyPr wrap="square" rtlCol="0">
            <a:spAutoFit/>
          </a:bodyPr>
          <a:lstStyle/>
          <a:p>
            <a:r>
              <a:rPr lang="en-US" sz="2400"/>
              <a:t>Assigning Contrasting Text and Masking</a:t>
            </a:r>
          </a:p>
        </p:txBody>
      </p:sp>
      <p:pic>
        <p:nvPicPr>
          <p:cNvPr id="3" name="Picture 2"/>
          <p:cNvPicPr>
            <a:picLocks noChangeAspect="1"/>
          </p:cNvPicPr>
          <p:nvPr/>
        </p:nvPicPr>
        <p:blipFill>
          <a:blip r:embed="rId3"/>
          <a:stretch>
            <a:fillRect/>
          </a:stretch>
        </p:blipFill>
        <p:spPr>
          <a:xfrm>
            <a:off x="271272" y="1793079"/>
            <a:ext cx="8701266" cy="2425353"/>
          </a:xfrm>
          <a:prstGeom prst="rect">
            <a:avLst/>
          </a:prstGeom>
        </p:spPr>
      </p:pic>
      <p:sp>
        <p:nvSpPr>
          <p:cNvPr id="8" name="Rectangle 7"/>
          <p:cNvSpPr/>
          <p:nvPr/>
        </p:nvSpPr>
        <p:spPr>
          <a:xfrm>
            <a:off x="271272" y="3462528"/>
            <a:ext cx="2569464" cy="7559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87696" y="3655814"/>
            <a:ext cx="5167746" cy="369332"/>
          </a:xfrm>
          <a:prstGeom prst="rect">
            <a:avLst/>
          </a:prstGeom>
          <a:solidFill>
            <a:schemeClr val="bg1"/>
          </a:solidFill>
          <a:ln>
            <a:solidFill>
              <a:srgbClr val="FF0000"/>
            </a:solidFill>
          </a:ln>
        </p:spPr>
        <p:txBody>
          <a:bodyPr wrap="square" rtlCol="0">
            <a:spAutoFit/>
          </a:bodyPr>
          <a:lstStyle/>
          <a:p>
            <a:r>
              <a:rPr lang="en-US">
                <a:solidFill>
                  <a:srgbClr val="FF0000"/>
                </a:solidFill>
              </a:rPr>
              <a:t>Assign Accommodation for Student Use</a:t>
            </a:r>
          </a:p>
        </p:txBody>
      </p:sp>
    </p:spTree>
    <p:extLst>
      <p:ext uri="{BB962C8B-B14F-4D97-AF65-F5344CB8AC3E}">
        <p14:creationId xmlns:p14="http://schemas.microsoft.com/office/powerpoint/2010/main" val="29742575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041" y="108423"/>
            <a:ext cx="6585890" cy="966615"/>
          </a:xfrm>
        </p:spPr>
        <p:txBody>
          <a:bodyPr>
            <a:noAutofit/>
          </a:bodyPr>
          <a:lstStyle/>
          <a:p>
            <a:r>
              <a:rPr lang="en-US" sz="4000" b="0">
                <a:solidFill>
                  <a:srgbClr val="0000CC"/>
                </a:solidFill>
              </a:rPr>
              <a:t>Accommodations</a:t>
            </a:r>
            <a:br>
              <a:rPr lang="en-US" sz="4000" b="0">
                <a:solidFill>
                  <a:srgbClr val="0000CC"/>
                </a:solidFill>
              </a:rPr>
            </a:br>
            <a:r>
              <a:rPr lang="en-US" sz="2800" b="0">
                <a:solidFill>
                  <a:srgbClr val="0000CC"/>
                </a:solidFill>
              </a:rPr>
              <a:t>Online</a:t>
            </a:r>
          </a:p>
        </p:txBody>
      </p:sp>
      <p:sp>
        <p:nvSpPr>
          <p:cNvPr id="5" name="Slide Number Placeholder 4"/>
          <p:cNvSpPr>
            <a:spLocks noGrp="1"/>
          </p:cNvSpPr>
          <p:nvPr>
            <p:ph type="sldNum" sz="quarter" idx="4"/>
          </p:nvPr>
        </p:nvSpPr>
        <p:spPr/>
        <p:txBody>
          <a:bodyPr/>
          <a:lstStyle/>
          <a:p>
            <a:fld id="{B63E4CEF-BB1E-48C7-AE93-F39F6AA99AD7}" type="slidenum">
              <a:rPr lang="en-US" smtClean="0"/>
              <a:pPr/>
              <a:t>73</a:t>
            </a:fld>
            <a:endParaRPr lang="en-US"/>
          </a:p>
        </p:txBody>
      </p:sp>
      <p:sp>
        <p:nvSpPr>
          <p:cNvPr id="2" name="TextBox 1"/>
          <p:cNvSpPr txBox="1"/>
          <p:nvPr/>
        </p:nvSpPr>
        <p:spPr>
          <a:xfrm>
            <a:off x="931644" y="1436160"/>
            <a:ext cx="3312544" cy="830997"/>
          </a:xfrm>
          <a:prstGeom prst="rect">
            <a:avLst/>
          </a:prstGeom>
          <a:noFill/>
        </p:spPr>
        <p:txBody>
          <a:bodyPr wrap="square" rtlCol="0">
            <a:spAutoFit/>
          </a:bodyPr>
          <a:lstStyle/>
          <a:p>
            <a:pPr algn="ctr"/>
            <a:r>
              <a:rPr lang="en-US" sz="2400" b="1"/>
              <a:t>Contrasting Background and Text Color Options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899" y="2391025"/>
            <a:ext cx="2786297" cy="2603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946" y="2381457"/>
            <a:ext cx="3991939" cy="2612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610898" y="1436160"/>
            <a:ext cx="2400300" cy="830997"/>
          </a:xfrm>
          <a:prstGeom prst="rect">
            <a:avLst/>
          </a:prstGeom>
          <a:noFill/>
        </p:spPr>
        <p:txBody>
          <a:bodyPr wrap="square" rtlCol="0">
            <a:spAutoFit/>
          </a:bodyPr>
          <a:lstStyle/>
          <a:p>
            <a:pPr algn="ctr"/>
            <a:r>
              <a:rPr lang="en-US" sz="2400" b="1"/>
              <a:t>Background Color Options </a:t>
            </a:r>
          </a:p>
        </p:txBody>
      </p:sp>
    </p:spTree>
    <p:extLst>
      <p:ext uri="{BB962C8B-B14F-4D97-AF65-F5344CB8AC3E}">
        <p14:creationId xmlns:p14="http://schemas.microsoft.com/office/powerpoint/2010/main" val="24949578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046" y="74142"/>
            <a:ext cx="6500683" cy="1164928"/>
          </a:xfrm>
        </p:spPr>
        <p:txBody>
          <a:bodyPr>
            <a:noAutofit/>
          </a:bodyPr>
          <a:lstStyle/>
          <a:p>
            <a:r>
              <a:rPr lang="en-US" sz="4000" b="0">
                <a:solidFill>
                  <a:srgbClr val="0000CC"/>
                </a:solidFill>
              </a:rPr>
              <a:t>Accommodations </a:t>
            </a:r>
            <a:br>
              <a:rPr lang="en-US" sz="4000" b="0">
                <a:solidFill>
                  <a:srgbClr val="0000CC"/>
                </a:solidFill>
              </a:rPr>
            </a:br>
            <a:r>
              <a:rPr lang="en-US" sz="2400" b="0">
                <a:solidFill>
                  <a:srgbClr val="0000CC"/>
                </a:solidFill>
              </a:rPr>
              <a:t>Online Audio</a:t>
            </a:r>
            <a:endParaRPr lang="en-US" sz="2800" b="0">
              <a:solidFill>
                <a:srgbClr val="0000CC"/>
              </a:solidFill>
            </a:endParaRPr>
          </a:p>
        </p:txBody>
      </p:sp>
      <p:sp>
        <p:nvSpPr>
          <p:cNvPr id="5" name="Slide Number Placeholder 4"/>
          <p:cNvSpPr>
            <a:spLocks noGrp="1"/>
          </p:cNvSpPr>
          <p:nvPr>
            <p:ph type="sldNum" sz="quarter" idx="4"/>
          </p:nvPr>
        </p:nvSpPr>
        <p:spPr/>
        <p:txBody>
          <a:bodyPr/>
          <a:lstStyle/>
          <a:p>
            <a:fld id="{B63E4CEF-BB1E-48C7-AE93-F39F6AA99AD7}" type="slidenum">
              <a:rPr lang="en-US" smtClean="0"/>
              <a:pPr/>
              <a:t>74</a:t>
            </a:fld>
            <a:endParaRPr lang="en-US"/>
          </a:p>
        </p:txBody>
      </p:sp>
      <p:sp>
        <p:nvSpPr>
          <p:cNvPr id="11" name="TextBox 10"/>
          <p:cNvSpPr txBox="1"/>
          <p:nvPr/>
        </p:nvSpPr>
        <p:spPr>
          <a:xfrm>
            <a:off x="398858" y="1169124"/>
            <a:ext cx="4583046" cy="4401205"/>
          </a:xfrm>
          <a:prstGeom prst="rect">
            <a:avLst/>
          </a:prstGeom>
          <a:noFill/>
        </p:spPr>
        <p:txBody>
          <a:bodyPr wrap="square" rtlCol="0">
            <a:spAutoFit/>
          </a:bodyPr>
          <a:lstStyle/>
          <a:p>
            <a:pPr marL="342900" indent="-342900">
              <a:buFont typeface="Arial" panose="020B0604020202020204" pitchFamily="34" charset="0"/>
              <a:buChar char="•"/>
            </a:pPr>
            <a:r>
              <a:rPr lang="en-US" sz="2000" dirty="0"/>
              <a:t>Pre-recorded computer voice.</a:t>
            </a:r>
          </a:p>
          <a:p>
            <a:pPr marL="342900" indent="-342900">
              <a:buFont typeface="Arial" panose="020B0604020202020204" pitchFamily="34" charset="0"/>
              <a:buChar char="•"/>
            </a:pPr>
            <a:r>
              <a:rPr lang="en-US" sz="2000" dirty="0"/>
              <a:t>Audio plays automatically for each page.</a:t>
            </a:r>
          </a:p>
          <a:p>
            <a:pPr marL="342900" indent="-342900">
              <a:buFont typeface="Arial" panose="020B0604020202020204" pitchFamily="34" charset="0"/>
              <a:buChar char="•"/>
            </a:pPr>
            <a:r>
              <a:rPr lang="en-US" sz="2000" dirty="0"/>
              <a:t>Can be restarted for the whole page or at Start Points. </a:t>
            </a:r>
          </a:p>
          <a:p>
            <a:pPr marL="800100" lvl="1" indent="-342900">
              <a:buFont typeface="Arial" panose="020B0604020202020204" pitchFamily="34" charset="0"/>
              <a:buChar char="•"/>
            </a:pPr>
            <a:r>
              <a:rPr lang="en-US" sz="2000" dirty="0"/>
              <a:t>Each passage contains at least one Start Point per page</a:t>
            </a:r>
          </a:p>
          <a:p>
            <a:pPr marL="342900" indent="-342900">
              <a:buFont typeface="Arial" panose="020B0604020202020204" pitchFamily="34" charset="0"/>
              <a:buChar char="•"/>
            </a:pPr>
            <a:r>
              <a:rPr lang="en-US" sz="2000" dirty="0">
                <a:solidFill>
                  <a:srgbClr val="FF0000"/>
                </a:solidFill>
              </a:rPr>
              <a:t>Online audio requires Content Caching from Testing Site Manager (TSM)</a:t>
            </a:r>
          </a:p>
          <a:p>
            <a:pPr marL="800100" lvl="1" indent="-342900">
              <a:buFont typeface="Arial" panose="020B0604020202020204" pitchFamily="34" charset="0"/>
              <a:buChar char="•"/>
            </a:pPr>
            <a:r>
              <a:rPr lang="en-US" sz="2000" dirty="0">
                <a:solidFill>
                  <a:srgbClr val="FF0000"/>
                </a:solidFill>
              </a:rPr>
              <a:t>Be sure to check the TTS check box in the TSM prior to testing</a:t>
            </a:r>
          </a:p>
          <a:p>
            <a:pPr marL="800100" lvl="1" indent="-342900">
              <a:buFont typeface="Arial" panose="020B0604020202020204" pitchFamily="34" charset="0"/>
              <a:buChar char="•"/>
            </a:pPr>
            <a:r>
              <a:rPr lang="en-US" sz="2000" dirty="0">
                <a:solidFill>
                  <a:srgbClr val="FF0000"/>
                </a:solidFill>
              </a:rPr>
              <a:t>Be sure TTS content has been downloaded to TSM prior to student logging in to test</a:t>
            </a:r>
          </a:p>
        </p:txBody>
      </p:sp>
      <p:pic>
        <p:nvPicPr>
          <p:cNvPr id="7" name="Picture 5"/>
          <p:cNvPicPr>
            <a:picLocks noChangeAspect="1" noChangeArrowheads="1"/>
          </p:cNvPicPr>
          <p:nvPr/>
        </p:nvPicPr>
        <p:blipFill>
          <a:blip r:embed="rId3" cstate="print"/>
          <a:srcRect/>
          <a:stretch>
            <a:fillRect/>
          </a:stretch>
        </p:blipFill>
        <p:spPr bwMode="auto">
          <a:xfrm>
            <a:off x="5182288" y="1490072"/>
            <a:ext cx="3789986" cy="4615277"/>
          </a:xfrm>
          <a:prstGeom prst="rect">
            <a:avLst/>
          </a:prstGeom>
          <a:noFill/>
          <a:ln w="9525">
            <a:solidFill>
              <a:schemeClr val="tx1"/>
            </a:solid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2347187" y="5630478"/>
            <a:ext cx="1485900" cy="619125"/>
          </a:xfrm>
          <a:prstGeom prst="rect">
            <a:avLst/>
          </a:prstGeom>
          <a:noFill/>
          <a:ln w="9525">
            <a:noFill/>
            <a:miter lim="800000"/>
            <a:headEnd/>
            <a:tailEnd/>
          </a:ln>
        </p:spPr>
      </p:pic>
    </p:spTree>
    <p:extLst>
      <p:ext uri="{BB962C8B-B14F-4D97-AF65-F5344CB8AC3E}">
        <p14:creationId xmlns:p14="http://schemas.microsoft.com/office/powerpoint/2010/main" val="35385950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3659" y="1372405"/>
            <a:ext cx="4696506" cy="3629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C:\Users\deborah_meloche\AppData\Local\Microsoft\Windows\Temporary Internet Files\Content.Outlook\GBOR86H0\PastedGraphic-12.tif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9447" y="2642498"/>
            <a:ext cx="4718679" cy="33251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7634" y="239913"/>
            <a:ext cx="6908382" cy="891564"/>
          </a:xfrm>
        </p:spPr>
        <p:txBody>
          <a:bodyPr>
            <a:normAutofit fontScale="90000"/>
          </a:bodyPr>
          <a:lstStyle/>
          <a:p>
            <a:r>
              <a:rPr lang="en-US" b="0">
                <a:solidFill>
                  <a:srgbClr val="0000CC"/>
                </a:solidFill>
              </a:rPr>
              <a:t>Online Tools</a:t>
            </a:r>
            <a:br>
              <a:rPr lang="en-US" sz="3100" b="0">
                <a:solidFill>
                  <a:srgbClr val="0000CC"/>
                </a:solidFill>
              </a:rPr>
            </a:br>
            <a:r>
              <a:rPr lang="en-US" sz="3100" b="0">
                <a:solidFill>
                  <a:srgbClr val="0000CC"/>
                </a:solidFill>
              </a:rPr>
              <a:t>Magnifier for Large Print Accommodation</a:t>
            </a:r>
          </a:p>
        </p:txBody>
      </p:sp>
      <p:sp>
        <p:nvSpPr>
          <p:cNvPr id="3" name="Content Placeholder 2"/>
          <p:cNvSpPr>
            <a:spLocks noGrp="1"/>
          </p:cNvSpPr>
          <p:nvPr>
            <p:ph idx="1"/>
          </p:nvPr>
        </p:nvSpPr>
        <p:spPr>
          <a:xfrm>
            <a:off x="6017740" y="4516546"/>
            <a:ext cx="2545491" cy="1081066"/>
          </a:xfrm>
          <a:solidFill>
            <a:schemeClr val="accent2">
              <a:lumMod val="20000"/>
              <a:lumOff val="80000"/>
            </a:schemeClr>
          </a:solidFill>
          <a:ln>
            <a:solidFill>
              <a:schemeClr val="tx1"/>
            </a:solidFill>
          </a:ln>
        </p:spPr>
        <p:txBody>
          <a:bodyPr>
            <a:noAutofit/>
          </a:bodyPr>
          <a:lstStyle/>
          <a:p>
            <a:pPr marL="0" indent="0">
              <a:buNone/>
            </a:pPr>
            <a:r>
              <a:rPr lang="en-US" sz="1800" b="1"/>
              <a:t>The Magnifier Tool increases the size of selected items 1.5x or 2x the standard size.</a:t>
            </a:r>
          </a:p>
        </p:txBody>
      </p:sp>
      <p:sp>
        <p:nvSpPr>
          <p:cNvPr id="5" name="Slide Number Placeholder 4"/>
          <p:cNvSpPr>
            <a:spLocks noGrp="1"/>
          </p:cNvSpPr>
          <p:nvPr>
            <p:ph type="sldNum" sz="quarter" idx="4"/>
          </p:nvPr>
        </p:nvSpPr>
        <p:spPr/>
        <p:txBody>
          <a:bodyPr/>
          <a:lstStyle/>
          <a:p>
            <a:fld id="{B63E4CEF-BB1E-48C7-AE93-F39F6AA99AD7}" type="slidenum">
              <a:rPr lang="en-US" smtClean="0"/>
              <a:pPr/>
              <a:t>75</a:t>
            </a:fld>
            <a:endParaRPr lang="en-US"/>
          </a:p>
        </p:txBody>
      </p:sp>
      <p:sp>
        <p:nvSpPr>
          <p:cNvPr id="6" name="Rectangle 5"/>
          <p:cNvSpPr/>
          <p:nvPr/>
        </p:nvSpPr>
        <p:spPr>
          <a:xfrm>
            <a:off x="213823" y="3663641"/>
            <a:ext cx="3295491" cy="2246769"/>
          </a:xfrm>
          <a:prstGeom prst="rect">
            <a:avLst/>
          </a:prstGeom>
          <a:solidFill>
            <a:schemeClr val="accent1">
              <a:lumMod val="20000"/>
              <a:lumOff val="80000"/>
            </a:schemeClr>
          </a:solidFill>
          <a:ln>
            <a:solidFill>
              <a:srgbClr val="FF0000"/>
            </a:solidFill>
          </a:ln>
        </p:spPr>
        <p:txBody>
          <a:bodyPr wrap="square">
            <a:spAutoFit/>
          </a:bodyPr>
          <a:lstStyle/>
          <a:p>
            <a:r>
              <a:rPr lang="en-US" sz="2000" b="1"/>
              <a:t>INSIGHT uses Scalable Vector Graphics</a:t>
            </a:r>
          </a:p>
          <a:p>
            <a:pPr marL="285750" indent="-285750">
              <a:buFont typeface="Arial" panose="020B0604020202020204" pitchFamily="34" charset="0"/>
              <a:buChar char="•"/>
            </a:pPr>
            <a:r>
              <a:rPr lang="en-US" sz="2000" b="1"/>
              <a:t>Allows for students to use many sizes of monitors, including larger monitors</a:t>
            </a:r>
          </a:p>
          <a:p>
            <a:pPr marL="285750" indent="-285750">
              <a:buFont typeface="Arial" panose="020B0604020202020204" pitchFamily="34" charset="0"/>
              <a:buChar char="•"/>
            </a:pPr>
            <a:r>
              <a:rPr lang="en-US" sz="2000" b="1"/>
              <a:t>No distortion of the content</a:t>
            </a:r>
          </a:p>
        </p:txBody>
      </p:sp>
    </p:spTree>
    <p:extLst>
      <p:ext uri="{BB962C8B-B14F-4D97-AF65-F5344CB8AC3E}">
        <p14:creationId xmlns:p14="http://schemas.microsoft.com/office/powerpoint/2010/main" val="36423139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56981" cy="1325563"/>
          </a:xfrm>
        </p:spPr>
        <p:txBody>
          <a:bodyPr>
            <a:normAutofit/>
          </a:bodyPr>
          <a:lstStyle/>
          <a:p>
            <a:r>
              <a:rPr lang="en-US" sz="4000">
                <a:solidFill>
                  <a:srgbClr val="0000CC"/>
                </a:solidFill>
              </a:rPr>
              <a:t>Coding Accommodations Online</a:t>
            </a:r>
          </a:p>
        </p:txBody>
      </p:sp>
      <p:sp>
        <p:nvSpPr>
          <p:cNvPr id="4" name="Slide Number Placeholder 3"/>
          <p:cNvSpPr>
            <a:spLocks noGrp="1"/>
          </p:cNvSpPr>
          <p:nvPr>
            <p:ph type="sldNum" sz="quarter" idx="4"/>
          </p:nvPr>
        </p:nvSpPr>
        <p:spPr/>
        <p:txBody>
          <a:bodyPr/>
          <a:lstStyle/>
          <a:p>
            <a:fld id="{B63E4CEF-BB1E-48C7-AE93-F39F6AA99AD7}" type="slidenum">
              <a:rPr lang="en-US" smtClean="0"/>
              <a:pPr/>
              <a:t>76</a:t>
            </a:fld>
            <a:endParaRPr lang="en-US"/>
          </a:p>
        </p:txBody>
      </p:sp>
      <p:pic>
        <p:nvPicPr>
          <p:cNvPr id="5" name="Picture 4"/>
          <p:cNvPicPr>
            <a:picLocks noChangeAspect="1"/>
          </p:cNvPicPr>
          <p:nvPr/>
        </p:nvPicPr>
        <p:blipFill>
          <a:blip r:embed="rId2"/>
          <a:stretch>
            <a:fillRect/>
          </a:stretch>
        </p:blipFill>
        <p:spPr>
          <a:xfrm>
            <a:off x="165253" y="2196586"/>
            <a:ext cx="8838338" cy="2990291"/>
          </a:xfrm>
          <a:prstGeom prst="rect">
            <a:avLst/>
          </a:prstGeom>
        </p:spPr>
      </p:pic>
      <p:sp>
        <p:nvSpPr>
          <p:cNvPr id="6" name="Rectangle 5"/>
          <p:cNvSpPr/>
          <p:nvPr/>
        </p:nvSpPr>
        <p:spPr>
          <a:xfrm>
            <a:off x="165253" y="3349128"/>
            <a:ext cx="8838338" cy="179575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33869" y="5147831"/>
            <a:ext cx="2875402" cy="830997"/>
          </a:xfrm>
          <a:prstGeom prst="rect">
            <a:avLst/>
          </a:prstGeom>
          <a:solidFill>
            <a:schemeClr val="bg1">
              <a:lumMod val="95000"/>
            </a:schemeClr>
          </a:solidFill>
          <a:ln>
            <a:solidFill>
              <a:srgbClr val="FF0000"/>
            </a:solidFill>
          </a:ln>
        </p:spPr>
        <p:txBody>
          <a:bodyPr wrap="square" rtlCol="0">
            <a:spAutoFit/>
          </a:bodyPr>
          <a:lstStyle/>
          <a:p>
            <a:pPr marL="285750" indent="-285750">
              <a:buFont typeface="Arial" panose="020B0604020202020204" pitchFamily="34" charset="0"/>
              <a:buChar char="•"/>
            </a:pPr>
            <a:r>
              <a:rPr lang="en-US" sz="1600" dirty="0">
                <a:solidFill>
                  <a:srgbClr val="FF0000"/>
                </a:solidFill>
              </a:rPr>
              <a:t>By Content</a:t>
            </a:r>
          </a:p>
          <a:p>
            <a:pPr marL="285750" indent="-285750">
              <a:buFont typeface="Arial" panose="020B0604020202020204" pitchFamily="34" charset="0"/>
              <a:buChar char="•"/>
            </a:pPr>
            <a:r>
              <a:rPr lang="en-US" sz="1600" dirty="0">
                <a:solidFill>
                  <a:srgbClr val="FF0000"/>
                </a:solidFill>
              </a:rPr>
              <a:t>Select Accommodation Type</a:t>
            </a:r>
          </a:p>
          <a:p>
            <a:pPr marL="285750" indent="-285750">
              <a:buFont typeface="Arial" panose="020B0604020202020204" pitchFamily="34" charset="0"/>
              <a:buChar char="•"/>
            </a:pPr>
            <a:r>
              <a:rPr lang="en-US" sz="1600" dirty="0">
                <a:solidFill>
                  <a:srgbClr val="FF0000"/>
                </a:solidFill>
              </a:rPr>
              <a:t>Basis of Accommodation</a:t>
            </a:r>
          </a:p>
        </p:txBody>
      </p:sp>
      <p:cxnSp>
        <p:nvCxnSpPr>
          <p:cNvPr id="9" name="Straight Arrow Connector 8"/>
          <p:cNvCxnSpPr>
            <a:cxnSpLocks/>
            <a:stCxn id="7" idx="1"/>
          </p:cNvCxnSpPr>
          <p:nvPr/>
        </p:nvCxnSpPr>
        <p:spPr>
          <a:xfrm flipH="1" flipV="1">
            <a:off x="1167791" y="3877938"/>
            <a:ext cx="2666078" cy="16853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H="1" flipV="1">
            <a:off x="2489813" y="4745784"/>
            <a:ext cx="1344056" cy="10931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H="1" flipV="1">
            <a:off x="3657603" y="2933631"/>
            <a:ext cx="308469" cy="22532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255923" y="2154588"/>
            <a:ext cx="1134737" cy="26912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08443" y="3716318"/>
            <a:ext cx="3785630" cy="338554"/>
          </a:xfrm>
          <a:prstGeom prst="rect">
            <a:avLst/>
          </a:prstGeom>
          <a:solidFill>
            <a:schemeClr val="bg1">
              <a:lumMod val="95000"/>
            </a:schemeClr>
          </a:solidFill>
          <a:ln>
            <a:solidFill>
              <a:srgbClr val="FF0000"/>
            </a:solidFill>
          </a:ln>
        </p:spPr>
        <p:txBody>
          <a:bodyPr wrap="square" rtlCol="0">
            <a:spAutoFit/>
          </a:bodyPr>
          <a:lstStyle/>
          <a:p>
            <a:r>
              <a:rPr lang="en-US" sz="1600">
                <a:solidFill>
                  <a:srgbClr val="FF0000"/>
                </a:solidFill>
              </a:rPr>
              <a:t>Coding Accommodation for Data File </a:t>
            </a:r>
          </a:p>
        </p:txBody>
      </p:sp>
    </p:spTree>
    <p:extLst>
      <p:ext uri="{BB962C8B-B14F-4D97-AF65-F5344CB8AC3E}">
        <p14:creationId xmlns:p14="http://schemas.microsoft.com/office/powerpoint/2010/main" val="24403235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940" y="1467080"/>
            <a:ext cx="7040879" cy="3261360"/>
          </a:xfrm>
        </p:spPr>
        <p:txBody>
          <a:bodyPr>
            <a:normAutofit/>
          </a:bodyPr>
          <a:lstStyle/>
          <a:p>
            <a:pPr algn="ctr"/>
            <a:r>
              <a:rPr lang="en-US" sz="5400" b="0" dirty="0">
                <a:solidFill>
                  <a:srgbClr val="0000CC"/>
                </a:solidFill>
              </a:rPr>
              <a:t>Security and Irregularities</a:t>
            </a:r>
          </a:p>
        </p:txBody>
      </p:sp>
      <p:sp>
        <p:nvSpPr>
          <p:cNvPr id="4" name="Slide Number Placeholder 3"/>
          <p:cNvSpPr>
            <a:spLocks noGrp="1"/>
          </p:cNvSpPr>
          <p:nvPr>
            <p:ph type="sldNum" sz="quarter" idx="4"/>
          </p:nvPr>
        </p:nvSpPr>
        <p:spPr/>
        <p:txBody>
          <a:bodyPr/>
          <a:lstStyle/>
          <a:p>
            <a:fld id="{B63E4CEF-BB1E-48C7-AE93-F39F6AA99AD7}" type="slidenum">
              <a:rPr lang="en-US" smtClean="0"/>
              <a:pPr/>
              <a:t>77</a:t>
            </a:fld>
            <a:endParaRPr lang="en-US"/>
          </a:p>
        </p:txBody>
      </p:sp>
    </p:spTree>
    <p:extLst>
      <p:ext uri="{BB962C8B-B14F-4D97-AF65-F5344CB8AC3E}">
        <p14:creationId xmlns:p14="http://schemas.microsoft.com/office/powerpoint/2010/main" val="28567338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noAutofit/>
          </a:bodyPr>
          <a:lstStyle/>
          <a:p>
            <a:pPr eaLnBrk="1" hangingPunct="1"/>
            <a:r>
              <a:rPr lang="en-US" altLang="en-US" sz="4000" b="0">
                <a:solidFill>
                  <a:srgbClr val="0000CC"/>
                </a:solidFill>
              </a:rPr>
              <a:t>Security and Irregularities</a:t>
            </a:r>
          </a:p>
        </p:txBody>
      </p:sp>
      <p:sp>
        <p:nvSpPr>
          <p:cNvPr id="77827" name="Content Placeholder 2"/>
          <p:cNvSpPr>
            <a:spLocks noGrp="1"/>
          </p:cNvSpPr>
          <p:nvPr>
            <p:ph idx="1"/>
          </p:nvPr>
        </p:nvSpPr>
        <p:spPr/>
        <p:txBody>
          <a:bodyPr vert="horz" lIns="91440" tIns="45720" rIns="91440" bIns="45720" rtlCol="0" anchor="t">
            <a:normAutofit fontScale="85000" lnSpcReduction="20000"/>
          </a:bodyPr>
          <a:lstStyle/>
          <a:p>
            <a:pPr marL="342900" indent="-342900" eaLnBrk="1" hangingPunct="1">
              <a:buFont typeface="Arial" panose="020B0604020202020204" pitchFamily="34" charset="0"/>
              <a:buChar char="•"/>
            </a:pPr>
            <a:r>
              <a:rPr lang="en-US" altLang="en-US" sz="2200" dirty="0"/>
              <a:t>As a part of SchTC and Examiner training, review the </a:t>
            </a:r>
            <a:r>
              <a:rPr lang="en-US" altLang="en-US" sz="2200" i="1" dirty="0">
                <a:hlinkClick r:id="rId3"/>
              </a:rPr>
              <a:t>Student Assessment Handbook</a:t>
            </a:r>
            <a:r>
              <a:rPr lang="en-US" altLang="en-US" sz="2200" i="1" dirty="0"/>
              <a:t> </a:t>
            </a:r>
            <a:r>
              <a:rPr lang="en-US" altLang="en-US" sz="2200" dirty="0"/>
              <a:t>starting on Pages 17–40 - </a:t>
            </a:r>
            <a:r>
              <a:rPr lang="en-US" altLang="en-US" sz="2200" b="1" dirty="0"/>
              <a:t>Security and Accountability.</a:t>
            </a:r>
          </a:p>
          <a:p>
            <a:pPr marL="342900" indent="-342900" eaLnBrk="1" hangingPunct="1">
              <a:buFont typeface="Arial" panose="020B0604020202020204" pitchFamily="34" charset="0"/>
              <a:buChar char="•"/>
            </a:pPr>
            <a:r>
              <a:rPr lang="en-US" altLang="en-US" sz="2200" dirty="0"/>
              <a:t>Signed acknowledgements of </a:t>
            </a:r>
            <a:r>
              <a:rPr lang="en-US" altLang="en-US" sz="2200" b="1" dirty="0">
                <a:solidFill>
                  <a:srgbClr val="0000CC"/>
                </a:solidFill>
              </a:rPr>
              <a:t>Roles and Responsibilities</a:t>
            </a:r>
            <a:r>
              <a:rPr lang="en-US" altLang="en-US" sz="2200" dirty="0"/>
              <a:t> and </a:t>
            </a:r>
            <a:r>
              <a:rPr lang="en-US" altLang="en-US" sz="2200" b="1" dirty="0">
                <a:solidFill>
                  <a:srgbClr val="0000CC"/>
                </a:solidFill>
              </a:rPr>
              <a:t>Examiner’s Certificate</a:t>
            </a:r>
            <a:r>
              <a:rPr lang="en-US" altLang="en-US" sz="2200" dirty="0">
                <a:solidFill>
                  <a:srgbClr val="000000"/>
                </a:solidFill>
              </a:rPr>
              <a:t>.</a:t>
            </a:r>
          </a:p>
          <a:p>
            <a:pPr marL="342900" indent="-342900">
              <a:buFont typeface="Arial" panose="020B0604020202020204" pitchFamily="34" charset="0"/>
              <a:buChar char="•"/>
            </a:pPr>
            <a:r>
              <a:rPr lang="en-US" altLang="en-US" sz="2200" dirty="0"/>
              <a:t>Materials Management &amp; Security and Irregularities from the </a:t>
            </a:r>
            <a:r>
              <a:rPr lang="en-US" altLang="en-US" sz="2200" dirty="0">
                <a:hlinkClick r:id="rId4"/>
              </a:rPr>
              <a:t>Fall Assessment Conference General Session August 2015</a:t>
            </a:r>
            <a:r>
              <a:rPr lang="en-US" altLang="en-US" sz="2200" dirty="0"/>
              <a:t>.</a:t>
            </a:r>
          </a:p>
          <a:p>
            <a:r>
              <a:rPr lang="en-US" altLang="en-US" sz="2200" dirty="0"/>
              <a:t>Common causes of security breaches and irregularities</a:t>
            </a:r>
          </a:p>
          <a:p>
            <a:pPr marL="514350" lvl="1">
              <a:buFont typeface="Wingdings" panose="05000000000000000000" pitchFamily="2" charset="2"/>
              <a:buChar char="Ø"/>
            </a:pPr>
            <a:r>
              <a:rPr lang="en-US" altLang="en-US" sz="1600" dirty="0">
                <a:solidFill>
                  <a:schemeClr val="tx1"/>
                </a:solidFill>
              </a:rPr>
              <a:t>Examiners must hold a valid certificate issued by the Georgia PSC</a:t>
            </a:r>
          </a:p>
          <a:p>
            <a:pPr marL="514350" lvl="1">
              <a:buFont typeface="Wingdings" panose="05000000000000000000" pitchFamily="2" charset="2"/>
              <a:buChar char="Ø"/>
            </a:pPr>
            <a:r>
              <a:rPr lang="en-US" altLang="en-US" sz="1600" dirty="0">
                <a:solidFill>
                  <a:schemeClr val="tx1"/>
                </a:solidFill>
              </a:rPr>
              <a:t>Accessing/sharing secure test content</a:t>
            </a:r>
          </a:p>
          <a:p>
            <a:pPr marL="514350" lvl="1">
              <a:buFont typeface="Wingdings" panose="05000000000000000000" pitchFamily="2" charset="2"/>
              <a:buChar char="Ø"/>
            </a:pPr>
            <a:r>
              <a:rPr lang="en-US" altLang="en-US" sz="1600" dirty="0">
                <a:solidFill>
                  <a:schemeClr val="tx1"/>
                </a:solidFill>
              </a:rPr>
              <a:t>Untrained Coordinators, Examiners, Proctors, and other personnel who help manage secure testing materials</a:t>
            </a:r>
          </a:p>
          <a:p>
            <a:pPr marL="514350" lvl="1">
              <a:buFont typeface="Wingdings" panose="05000000000000000000" pitchFamily="2" charset="2"/>
              <a:buChar char="Ø"/>
            </a:pPr>
            <a:r>
              <a:rPr lang="en-US" altLang="en-US" sz="1600" dirty="0">
                <a:solidFill>
                  <a:schemeClr val="tx1"/>
                </a:solidFill>
              </a:rPr>
              <a:t>Failure to establish sound accounting procedures for secure testing materials</a:t>
            </a:r>
          </a:p>
          <a:p>
            <a:pPr marL="514350" lvl="1">
              <a:buFont typeface="Wingdings" panose="05000000000000000000" pitchFamily="2" charset="2"/>
              <a:buChar char="Ø"/>
            </a:pPr>
            <a:r>
              <a:rPr lang="en-US" altLang="en-US" sz="1600" dirty="0">
                <a:solidFill>
                  <a:schemeClr val="tx1"/>
                </a:solidFill>
              </a:rPr>
              <a:t>Unsecured (lock and key) testing materials</a:t>
            </a:r>
          </a:p>
          <a:p>
            <a:pPr marL="514350" lvl="1">
              <a:buFont typeface="Wingdings" panose="05000000000000000000" pitchFamily="2" charset="2"/>
              <a:buChar char="Ø"/>
            </a:pPr>
            <a:r>
              <a:rPr lang="en-US" altLang="en-US" sz="1600" dirty="0">
                <a:solidFill>
                  <a:schemeClr val="tx1"/>
                </a:solidFill>
              </a:rPr>
              <a:t>Poor management and monitoring of the testing site by Examiners and Coordinators</a:t>
            </a:r>
          </a:p>
          <a:p>
            <a:pPr marL="514350" lvl="1">
              <a:buFont typeface="Wingdings" panose="05000000000000000000" pitchFamily="2" charset="2"/>
              <a:buChar char="Ø"/>
            </a:pPr>
            <a:r>
              <a:rPr lang="en-US" altLang="en-US" sz="1600" dirty="0">
                <a:solidFill>
                  <a:schemeClr val="tx1"/>
                </a:solidFill>
              </a:rPr>
              <a:t>Student failure to follow directions</a:t>
            </a:r>
          </a:p>
          <a:p>
            <a:pPr marL="514350" lvl="1">
              <a:buFont typeface="Wingdings" panose="05000000000000000000" pitchFamily="2" charset="2"/>
              <a:buChar char="Ø"/>
            </a:pPr>
            <a:r>
              <a:rPr lang="en-US" altLang="en-US" sz="1600" dirty="0">
                <a:solidFill>
                  <a:schemeClr val="tx1"/>
                </a:solidFill>
              </a:rPr>
              <a:t>Prohibited devices and materials in the testing site</a:t>
            </a:r>
          </a:p>
          <a:p>
            <a:pPr marL="514350" lvl="1">
              <a:buFont typeface="Wingdings" panose="05000000000000000000" pitchFamily="2" charset="2"/>
              <a:buChar char="Ø"/>
            </a:pPr>
            <a:r>
              <a:rPr lang="en-US" altLang="en-US" sz="1600" dirty="0">
                <a:solidFill>
                  <a:schemeClr val="tx1"/>
                </a:solidFill>
              </a:rPr>
              <a:t>Detailed slides for local delivery of security and irregularity guidance included in</a:t>
            </a:r>
            <a:r>
              <a:rPr lang="en-US" altLang="en-US" sz="1600" dirty="0">
                <a:solidFill>
                  <a:srgbClr val="0000CC"/>
                </a:solidFill>
              </a:rPr>
              <a:t> </a:t>
            </a:r>
            <a:r>
              <a:rPr lang="en-US" altLang="en-US" sz="1600" b="1" dirty="0">
                <a:solidFill>
                  <a:srgbClr val="0000CC"/>
                </a:solidFill>
              </a:rPr>
              <a:t>Appendix A</a:t>
            </a:r>
            <a:r>
              <a:rPr lang="en-US" altLang="en-US" sz="1600" dirty="0">
                <a:solidFill>
                  <a:srgbClr val="0000CC"/>
                </a:solidFill>
              </a:rPr>
              <a:t> </a:t>
            </a:r>
            <a:r>
              <a:rPr lang="en-US" altLang="en-US" sz="1600" dirty="0">
                <a:solidFill>
                  <a:schemeClr val="tx1"/>
                </a:solidFill>
              </a:rPr>
              <a:t>of this presentation</a:t>
            </a:r>
          </a:p>
        </p:txBody>
      </p:sp>
      <p:sp>
        <p:nvSpPr>
          <p:cNvPr id="2" name="Slide Number Placeholder 1"/>
          <p:cNvSpPr>
            <a:spLocks noGrp="1"/>
          </p:cNvSpPr>
          <p:nvPr>
            <p:ph type="sldNum" sz="quarter" idx="4"/>
          </p:nvPr>
        </p:nvSpPr>
        <p:spPr/>
        <p:txBody>
          <a:bodyPr/>
          <a:lstStyle/>
          <a:p>
            <a:fld id="{B63E4CEF-BB1E-48C7-AE93-F39F6AA99AD7}" type="slidenum">
              <a:rPr lang="en-US" smtClean="0"/>
              <a:pPr/>
              <a:t>78</a:t>
            </a:fld>
            <a:endParaRPr lang="en-US"/>
          </a:p>
        </p:txBody>
      </p:sp>
      <p:sp>
        <p:nvSpPr>
          <p:cNvPr id="3" name="TextBox 2"/>
          <p:cNvSpPr txBox="1"/>
          <p:nvPr/>
        </p:nvSpPr>
        <p:spPr>
          <a:xfrm>
            <a:off x="3458683" y="5853670"/>
            <a:ext cx="4457701" cy="738664"/>
          </a:xfrm>
          <a:prstGeom prst="rect">
            <a:avLst/>
          </a:prstGeom>
          <a:solidFill>
            <a:schemeClr val="bg1"/>
          </a:solidFill>
          <a:ln>
            <a:solidFill>
              <a:schemeClr val="tx1"/>
            </a:solidFill>
          </a:ln>
        </p:spPr>
        <p:txBody>
          <a:bodyPr wrap="square" rtlCol="0">
            <a:spAutoFit/>
          </a:bodyPr>
          <a:lstStyle/>
          <a:p>
            <a:r>
              <a:rPr lang="en-US" sz="1400" b="1">
                <a:solidFill>
                  <a:srgbClr val="FF0000"/>
                </a:solidFill>
              </a:rPr>
              <a:t>Note:</a:t>
            </a:r>
            <a:r>
              <a:rPr lang="en-US" sz="1400">
                <a:solidFill>
                  <a:srgbClr val="FF0000"/>
                </a:solidFill>
              </a:rPr>
              <a:t> Probably the most common, preventable irregularity involves the student moving ahead or back a test section during a paper and pencil test session</a:t>
            </a:r>
          </a:p>
        </p:txBody>
      </p:sp>
    </p:spTree>
    <p:extLst>
      <p:ext uri="{BB962C8B-B14F-4D97-AF65-F5344CB8AC3E}">
        <p14:creationId xmlns:p14="http://schemas.microsoft.com/office/powerpoint/2010/main" val="13555863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0" y="0"/>
            <a:ext cx="6905625" cy="1343269"/>
          </a:xfrm>
        </p:spPr>
        <p:txBody>
          <a:bodyPr>
            <a:noAutofit/>
          </a:bodyPr>
          <a:lstStyle/>
          <a:p>
            <a:pPr eaLnBrk="1" hangingPunct="1"/>
            <a:r>
              <a:rPr lang="en-US" altLang="en-US" sz="3200" b="0">
                <a:solidFill>
                  <a:srgbClr val="0000CC"/>
                </a:solidFill>
              </a:rPr>
              <a:t>Managing Security Breaches and Testing Irregularities</a:t>
            </a:r>
            <a:endParaRPr lang="en-US" altLang="en-US" sz="3200" b="0">
              <a:solidFill>
                <a:srgbClr val="00FF00"/>
              </a:solidFill>
            </a:endParaRPr>
          </a:p>
        </p:txBody>
      </p:sp>
      <p:sp>
        <p:nvSpPr>
          <p:cNvPr id="83971" name="Content Placeholder 2"/>
          <p:cNvSpPr>
            <a:spLocks noGrp="1"/>
          </p:cNvSpPr>
          <p:nvPr>
            <p:ph idx="1"/>
          </p:nvPr>
        </p:nvSpPr>
        <p:spPr>
          <a:xfrm>
            <a:off x="381000" y="1510301"/>
            <a:ext cx="8084906" cy="4685016"/>
          </a:xfrm>
        </p:spPr>
        <p:txBody>
          <a:bodyPr vert="horz" lIns="91440" tIns="45720" rIns="91440" bIns="45720" rtlCol="0" anchor="t">
            <a:normAutofit lnSpcReduction="10000"/>
          </a:bodyPr>
          <a:lstStyle/>
          <a:p>
            <a:pPr eaLnBrk="1" hangingPunct="1"/>
            <a:r>
              <a:rPr lang="en-US" altLang="en-US" sz="2400" dirty="0"/>
              <a:t>Signs of any testing irregularity/security breach must be dealt with immediately. </a:t>
            </a:r>
          </a:p>
          <a:p>
            <a:pPr lvl="1" eaLnBrk="1" hangingPunct="1"/>
            <a:r>
              <a:rPr lang="en-US" altLang="en-US" sz="2000" b="1" dirty="0"/>
              <a:t>Test Examiner &gt; School Test Coordinator &gt; Principal &gt; System Test Coordinator &gt; GaDOE Assessment Specialist</a:t>
            </a:r>
          </a:p>
          <a:p>
            <a:r>
              <a:rPr lang="en-US" altLang="en-US" sz="2400" dirty="0"/>
              <a:t>A SchTC or SysTC seeking guidance through email, </a:t>
            </a:r>
            <a:r>
              <a:rPr lang="en-US" altLang="en-US" sz="2400" b="1" u="sng" dirty="0">
                <a:solidFill>
                  <a:srgbClr val="FF0000"/>
                </a:solidFill>
              </a:rPr>
              <a:t>should not </a:t>
            </a:r>
            <a:r>
              <a:rPr lang="en-US" altLang="en-US" sz="2400" b="1" dirty="0">
                <a:solidFill>
                  <a:srgbClr val="FF0000"/>
                </a:solidFill>
              </a:rPr>
              <a:t>include identifiable student information such as, social security numbers, GTID, or FTE numbers in emails.</a:t>
            </a:r>
          </a:p>
          <a:p>
            <a:r>
              <a:rPr lang="en-US" altLang="en-US" sz="2400" dirty="0"/>
              <a:t>If guidance from GaDOE is obtained by phone or email for any incident is deemed an irregularity, the SysTC should follow with an “official” report on the MyGaDOE Portal Irregularity Survey Form</a:t>
            </a:r>
          </a:p>
          <a:p>
            <a:r>
              <a:rPr lang="en-US" altLang="en-US" sz="2400" dirty="0"/>
              <a:t>Detailed slides for local delivery of irregularity management guidance are included in </a:t>
            </a:r>
            <a:r>
              <a:rPr lang="en-US" altLang="en-US" sz="2400" b="1" dirty="0">
                <a:solidFill>
                  <a:srgbClr val="0000CC"/>
                </a:solidFill>
              </a:rPr>
              <a:t>Appendix B</a:t>
            </a:r>
            <a:r>
              <a:rPr lang="en-US" altLang="en-US" sz="2400" dirty="0"/>
              <a:t> of this presentation</a:t>
            </a:r>
          </a:p>
          <a:p>
            <a:pPr marL="0" indent="0">
              <a:buNone/>
            </a:pPr>
            <a:endParaRPr lang="en-US" altLang="en-US" sz="2400" dirty="0"/>
          </a:p>
          <a:p>
            <a:endParaRPr lang="en-US" altLang="en-US" sz="2400" dirty="0"/>
          </a:p>
          <a:p>
            <a:pPr lvl="1" eaLnBrk="1" hangingPunct="1">
              <a:buFont typeface="Arial" charset="0"/>
              <a:buNone/>
            </a:pPr>
            <a:endParaRPr lang="en-US" altLang="en-US" sz="2000" dirty="0"/>
          </a:p>
        </p:txBody>
      </p:sp>
      <p:sp>
        <p:nvSpPr>
          <p:cNvPr id="2" name="Slide Number Placeholder 1"/>
          <p:cNvSpPr>
            <a:spLocks noGrp="1"/>
          </p:cNvSpPr>
          <p:nvPr>
            <p:ph type="sldNum" sz="quarter" idx="4"/>
          </p:nvPr>
        </p:nvSpPr>
        <p:spPr/>
        <p:txBody>
          <a:bodyPr/>
          <a:lstStyle/>
          <a:p>
            <a:fld id="{B63E4CEF-BB1E-48C7-AE93-F39F6AA99AD7}" type="slidenum">
              <a:rPr lang="en-US" smtClean="0"/>
              <a:pPr/>
              <a:t>79</a:t>
            </a:fld>
            <a:endParaRPr lang="en-US"/>
          </a:p>
        </p:txBody>
      </p:sp>
    </p:spTree>
    <p:extLst>
      <p:ext uri="{BB962C8B-B14F-4D97-AF65-F5344CB8AC3E}">
        <p14:creationId xmlns:p14="http://schemas.microsoft.com/office/powerpoint/2010/main" val="3854264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8392"/>
            <a:ext cx="6905253" cy="1226069"/>
          </a:xfrm>
        </p:spPr>
        <p:txBody>
          <a:bodyPr>
            <a:normAutofit/>
          </a:bodyPr>
          <a:lstStyle/>
          <a:p>
            <a:r>
              <a:rPr lang="en-US" altLang="en-US" sz="4000" b="0" dirty="0">
                <a:solidFill>
                  <a:srgbClr val="0000CC"/>
                </a:solidFill>
              </a:rPr>
              <a:t>Test Windows</a:t>
            </a:r>
            <a:br>
              <a:rPr lang="en-US" altLang="en-US" sz="4000" b="0" dirty="0">
                <a:solidFill>
                  <a:srgbClr val="0000CC"/>
                </a:solidFill>
              </a:rPr>
            </a:br>
            <a:r>
              <a:rPr lang="en-US" altLang="en-US" sz="2800" b="0" dirty="0">
                <a:solidFill>
                  <a:srgbClr val="0000CC"/>
                </a:solidFill>
              </a:rPr>
              <a:t>Spring and Summer 2017</a:t>
            </a:r>
          </a:p>
        </p:txBody>
      </p:sp>
      <p:sp>
        <p:nvSpPr>
          <p:cNvPr id="3" name="Slide Number Placeholder 2"/>
          <p:cNvSpPr>
            <a:spLocks noGrp="1"/>
          </p:cNvSpPr>
          <p:nvPr>
            <p:ph type="sldNum" sz="quarter" idx="4"/>
          </p:nvPr>
        </p:nvSpPr>
        <p:spPr/>
        <p:txBody>
          <a:bodyPr/>
          <a:lstStyle/>
          <a:p>
            <a:fld id="{B63E4CEF-BB1E-48C7-AE93-F39F6AA99AD7}" type="slidenum">
              <a:rPr lang="en-US" smtClean="0"/>
              <a:pPr/>
              <a:t>8</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910279864"/>
              </p:ext>
            </p:extLst>
          </p:nvPr>
        </p:nvGraphicFramePr>
        <p:xfrm>
          <a:off x="298938" y="1795252"/>
          <a:ext cx="8375065" cy="4070995"/>
        </p:xfrm>
        <a:graphic>
          <a:graphicData uri="http://schemas.openxmlformats.org/drawingml/2006/table">
            <a:tbl>
              <a:tblPr firstRow="1" bandRow="1">
                <a:tableStyleId>{21E4AEA4-8DFA-4A89-87EB-49C32662AFE0}</a:tableStyleId>
              </a:tblPr>
              <a:tblGrid>
                <a:gridCol w="4149970">
                  <a:extLst>
                    <a:ext uri="{9D8B030D-6E8A-4147-A177-3AD203B41FA5}">
                      <a16:colId xmlns:a16="http://schemas.microsoft.com/office/drawing/2014/main" val="20000"/>
                    </a:ext>
                  </a:extLst>
                </a:gridCol>
                <a:gridCol w="4225095">
                  <a:extLst>
                    <a:ext uri="{9D8B030D-6E8A-4147-A177-3AD203B41FA5}">
                      <a16:colId xmlns:a16="http://schemas.microsoft.com/office/drawing/2014/main" val="20001"/>
                    </a:ext>
                  </a:extLst>
                </a:gridCol>
              </a:tblGrid>
              <a:tr h="731520">
                <a:tc>
                  <a:txBody>
                    <a:bodyPr/>
                    <a:lstStyle/>
                    <a:p>
                      <a:pPr algn="ctr"/>
                      <a:r>
                        <a:rPr lang="en-US" sz="4000" dirty="0"/>
                        <a:t>EOG</a:t>
                      </a:r>
                    </a:p>
                  </a:txBody>
                  <a:tcPr marT="45725" marB="45725"/>
                </a:tc>
                <a:tc>
                  <a:txBody>
                    <a:bodyPr/>
                    <a:lstStyle/>
                    <a:p>
                      <a:pPr algn="ctr"/>
                      <a:r>
                        <a:rPr lang="en-US" sz="4000"/>
                        <a:t>EOC</a:t>
                      </a:r>
                    </a:p>
                  </a:txBody>
                  <a:tcPr marT="45725" marB="45725"/>
                </a:tc>
                <a:extLst>
                  <a:ext uri="{0D108BD9-81ED-4DB2-BD59-A6C34878D82A}">
                    <a16:rowId xmlns:a16="http://schemas.microsoft.com/office/drawing/2014/main" val="10000"/>
                  </a:ext>
                </a:extLst>
              </a:tr>
              <a:tr h="1048286">
                <a:tc>
                  <a:txBody>
                    <a:bodyPr/>
                    <a:lstStyle/>
                    <a:p>
                      <a:r>
                        <a:rPr lang="en-US" dirty="0"/>
                        <a:t>Spring Main: April 3 – May 5</a:t>
                      </a:r>
                    </a:p>
                    <a:p>
                      <a:pPr marL="285750" indent="-285750">
                        <a:buFont typeface="Arial" panose="020B0604020202020204" pitchFamily="34" charset="0"/>
                        <a:buChar char="•"/>
                      </a:pPr>
                      <a:r>
                        <a:rPr lang="en-US" dirty="0"/>
                        <a:t>9 consecutive</a:t>
                      </a:r>
                      <a:r>
                        <a:rPr lang="en-US" baseline="0" dirty="0"/>
                        <a:t> school day window for paper and pencil administrations</a:t>
                      </a:r>
                    </a:p>
                    <a:p>
                      <a:pPr marL="285750" indent="-285750">
                        <a:buFont typeface="Arial" panose="020B0604020202020204" pitchFamily="34" charset="0"/>
                        <a:buChar char="•"/>
                      </a:pPr>
                      <a:r>
                        <a:rPr lang="en-US" baseline="0" dirty="0"/>
                        <a:t>12 consecutive school day window for online/mixed mode administrations</a:t>
                      </a:r>
                      <a:endParaRPr lang="en-US" dirty="0"/>
                    </a:p>
                  </a:txBody>
                  <a:tcPr marT="45725" marB="4572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Spring Main: April 24–June 2</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System</a:t>
                      </a:r>
                      <a:r>
                        <a:rPr lang="en-US" baseline="0" dirty="0"/>
                        <a:t> can use entire state testing window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The test day for each particular EOC should be consistent throughout the system; however, the actual time of day for test administration may vary from school to school. </a:t>
                      </a:r>
                    </a:p>
                  </a:txBody>
                  <a:tcPr marT="45725" marB="45725" anchor="ctr"/>
                </a:tc>
                <a:extLst>
                  <a:ext uri="{0D108BD9-81ED-4DB2-BD59-A6C34878D82A}">
                    <a16:rowId xmlns:a16="http://schemas.microsoft.com/office/drawing/2014/main" val="10003"/>
                  </a:ext>
                </a:extLst>
              </a:tr>
              <a:tr h="1571625">
                <a:tc>
                  <a:txBody>
                    <a:bodyPr/>
                    <a:lstStyle/>
                    <a:p>
                      <a:pPr marL="0" indent="0">
                        <a:buFont typeface="Arial" panose="020B0604020202020204" pitchFamily="34" charset="0"/>
                        <a:buNone/>
                      </a:pPr>
                      <a:r>
                        <a:rPr lang="en-US" dirty="0"/>
                        <a:t>Summer Retest: May 15–July 21</a:t>
                      </a:r>
                    </a:p>
                    <a:p>
                      <a:pPr marL="285750" indent="-285750">
                        <a:buFont typeface="Arial" panose="020B0604020202020204" pitchFamily="34" charset="0"/>
                        <a:buChar char="•"/>
                      </a:pPr>
                      <a:r>
                        <a:rPr lang="en-US" dirty="0"/>
                        <a:t>5 consecutive school day</a:t>
                      </a:r>
                      <a:r>
                        <a:rPr lang="en-US" baseline="0" dirty="0"/>
                        <a:t> window; up to two local windows (i.e.; Grades 3 and 5 one week, and Grade 8 another week)</a:t>
                      </a:r>
                      <a:endParaRPr lang="en-US" dirty="0"/>
                    </a:p>
                  </a:txBody>
                  <a:tcPr marT="45725" marB="4572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Summer Main (Retests allowed) </a:t>
                      </a:r>
                      <a:br>
                        <a:rPr lang="en-US" dirty="0"/>
                      </a:br>
                      <a:r>
                        <a:rPr lang="en-US" dirty="0"/>
                        <a:t>June 19</a:t>
                      </a:r>
                      <a:r>
                        <a:rPr lang="en-US" baseline="0" dirty="0"/>
                        <a:t>–July 21</a:t>
                      </a:r>
                      <a:r>
                        <a:rPr lang="en-US" baseline="0" dirty="0">
                          <a:solidFill>
                            <a:srgbClr val="FF0000"/>
                          </a:solidFill>
                        </a:rPr>
                        <a:t>*</a:t>
                      </a:r>
                      <a:endParaRPr lang="en-US" dirty="0">
                        <a:solidFill>
                          <a:srgbClr val="FF0000"/>
                        </a:solidFill>
                      </a:endParaRPr>
                    </a:p>
                  </a:txBody>
                  <a:tcPr marT="45725" marB="45725"/>
                </a:tc>
                <a:extLst>
                  <a:ext uri="{0D108BD9-81ED-4DB2-BD59-A6C34878D82A}">
                    <a16:rowId xmlns:a16="http://schemas.microsoft.com/office/drawing/2014/main" val="10004"/>
                  </a:ext>
                </a:extLst>
              </a:tr>
            </a:tbl>
          </a:graphicData>
        </a:graphic>
      </p:graphicFrame>
      <p:sp>
        <p:nvSpPr>
          <p:cNvPr id="22552" name="TextBox 2"/>
          <p:cNvSpPr txBox="1">
            <a:spLocks noChangeArrowheads="1"/>
          </p:cNvSpPr>
          <p:nvPr/>
        </p:nvSpPr>
        <p:spPr bwMode="auto">
          <a:xfrm>
            <a:off x="4449799" y="4733925"/>
            <a:ext cx="422420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sz="1600" dirty="0">
              <a:latin typeface="Calibri"/>
            </a:endParaRPr>
          </a:p>
          <a:p>
            <a:pPr algn="ctr" eaLnBrk="1" hangingPunct="1">
              <a:defRPr/>
            </a:pPr>
            <a:r>
              <a:rPr lang="en-US" sz="2000" dirty="0">
                <a:solidFill>
                  <a:srgbClr val="FF0000"/>
                </a:solidFill>
                <a:latin typeface="Calibri"/>
              </a:rPr>
              <a:t>*</a:t>
            </a:r>
            <a:r>
              <a:rPr lang="en-US" sz="2000" dirty="0">
                <a:latin typeface="Calibri"/>
              </a:rPr>
              <a:t>Test-out administrations allowed.</a:t>
            </a:r>
          </a:p>
          <a:p>
            <a:pPr algn="ctr" eaLnBrk="1" hangingPunct="1">
              <a:defRPr/>
            </a:pPr>
            <a:endParaRPr lang="en-US" sz="1600" strike="sngStrike" dirty="0">
              <a:latin typeface="Calibri"/>
            </a:endParaRPr>
          </a:p>
        </p:txBody>
      </p:sp>
    </p:spTree>
    <p:extLst>
      <p:ext uri="{BB962C8B-B14F-4D97-AF65-F5344CB8AC3E}">
        <p14:creationId xmlns:p14="http://schemas.microsoft.com/office/powerpoint/2010/main" val="18311511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70020" y="2268324"/>
            <a:ext cx="6316630" cy="1325563"/>
          </a:xfrm>
        </p:spPr>
        <p:txBody>
          <a:bodyPr>
            <a:normAutofit/>
          </a:bodyPr>
          <a:lstStyle/>
          <a:p>
            <a:pPr algn="ctr"/>
            <a:r>
              <a:rPr lang="en-US" b="0">
                <a:solidFill>
                  <a:srgbClr val="0000CC"/>
                </a:solidFill>
              </a:rPr>
              <a:t>Reporting and Coding Irregularities</a:t>
            </a:r>
          </a:p>
        </p:txBody>
      </p:sp>
      <p:sp>
        <p:nvSpPr>
          <p:cNvPr id="4" name="Slide Number Placeholder 3"/>
          <p:cNvSpPr>
            <a:spLocks noGrp="1"/>
          </p:cNvSpPr>
          <p:nvPr>
            <p:ph type="sldNum" sz="quarter" idx="4"/>
          </p:nvPr>
        </p:nvSpPr>
        <p:spPr/>
        <p:txBody>
          <a:bodyPr/>
          <a:lstStyle/>
          <a:p>
            <a:fld id="{B63E4CEF-BB1E-48C7-AE93-F39F6AA99AD7}" type="slidenum">
              <a:rPr lang="en-US" smtClean="0"/>
              <a:pPr/>
              <a:t>80</a:t>
            </a:fld>
            <a:endParaRPr lang="en-US"/>
          </a:p>
        </p:txBody>
      </p:sp>
    </p:spTree>
    <p:extLst>
      <p:ext uri="{BB962C8B-B14F-4D97-AF65-F5344CB8AC3E}">
        <p14:creationId xmlns:p14="http://schemas.microsoft.com/office/powerpoint/2010/main" val="42855966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p:cNvSpPr>
            <a:spLocks noGrp="1"/>
          </p:cNvSpPr>
          <p:nvPr>
            <p:ph idx="1"/>
          </p:nvPr>
        </p:nvSpPr>
        <p:spPr>
          <a:xfrm>
            <a:off x="381000" y="1586752"/>
            <a:ext cx="8130988" cy="4433047"/>
          </a:xfrm>
        </p:spPr>
        <p:txBody>
          <a:bodyPr vert="horz" lIns="91440" tIns="45720" rIns="91440" bIns="45720" rtlCol="0" anchor="t">
            <a:normAutofit/>
          </a:bodyPr>
          <a:lstStyle/>
          <a:p>
            <a:pPr eaLnBrk="1" hangingPunct="1">
              <a:defRPr/>
            </a:pPr>
            <a:r>
              <a:rPr lang="en-US" altLang="en-US" sz="2800" dirty="0"/>
              <a:t>All irregularities must be coded, documentation completed and submitted on the Testing Irregularity Form in the </a:t>
            </a:r>
            <a:r>
              <a:rPr lang="en-US" altLang="en-US" sz="2800" b="1" dirty="0"/>
              <a:t>MyGaDOE Portal</a:t>
            </a:r>
            <a:r>
              <a:rPr lang="en-US" altLang="en-US" sz="2800" dirty="0"/>
              <a:t>. </a:t>
            </a:r>
          </a:p>
          <a:p>
            <a:pPr eaLnBrk="1" hangingPunct="1">
              <a:defRPr/>
            </a:pPr>
            <a:r>
              <a:rPr lang="en-US" altLang="en-US" sz="2800" dirty="0"/>
              <a:t>When entering the documentation into the Portal, please:</a:t>
            </a:r>
          </a:p>
          <a:p>
            <a:pPr lvl="1" eaLnBrk="1" hangingPunct="1">
              <a:defRPr/>
            </a:pPr>
            <a:r>
              <a:rPr lang="en-US" altLang="en-US" dirty="0"/>
              <a:t>Select the appropriate “Administration Cycle” – </a:t>
            </a:r>
            <a:br>
              <a:rPr lang="en-US" altLang="en-US" dirty="0"/>
            </a:br>
            <a:r>
              <a:rPr lang="en-US" altLang="en-US" b="1" dirty="0">
                <a:solidFill>
                  <a:srgbClr val="FF3300"/>
                </a:solidFill>
              </a:rPr>
              <a:t>For example, </a:t>
            </a:r>
            <a:r>
              <a:rPr lang="en-US" altLang="en-US" b="1" dirty="0">
                <a:solidFill>
                  <a:srgbClr val="FF0000"/>
                </a:solidFill>
              </a:rPr>
              <a:t>Spring 2017</a:t>
            </a:r>
            <a:r>
              <a:rPr lang="en-US" altLang="en-US" dirty="0">
                <a:solidFill>
                  <a:srgbClr val="000000"/>
                </a:solidFill>
              </a:rPr>
              <a:t>.</a:t>
            </a:r>
          </a:p>
          <a:p>
            <a:pPr lvl="1" eaLnBrk="1" hangingPunct="1">
              <a:defRPr/>
            </a:pPr>
            <a:r>
              <a:rPr lang="en-US" altLang="en-US" dirty="0"/>
              <a:t>Select the appropriate “Administration” – </a:t>
            </a:r>
            <a:br>
              <a:rPr lang="en-US" altLang="en-US" dirty="0"/>
            </a:br>
            <a:r>
              <a:rPr lang="en-US" altLang="en-US" b="1" dirty="0">
                <a:solidFill>
                  <a:srgbClr val="FF3300"/>
                </a:solidFill>
              </a:rPr>
              <a:t>For example, </a:t>
            </a:r>
            <a:r>
              <a:rPr lang="en-US" altLang="en-US" b="1" dirty="0">
                <a:solidFill>
                  <a:srgbClr val="FF0000"/>
                </a:solidFill>
              </a:rPr>
              <a:t>EOC Main</a:t>
            </a:r>
            <a:r>
              <a:rPr lang="en-US" altLang="en-US" dirty="0"/>
              <a:t>.</a:t>
            </a:r>
          </a:p>
          <a:p>
            <a:pPr lvl="1" eaLnBrk="1" hangingPunct="1">
              <a:defRPr/>
            </a:pPr>
            <a:r>
              <a:rPr lang="en-US" altLang="en-US" dirty="0"/>
              <a:t>Include the form number of the test that needs to be coded as an Irregularity or Invalidation.</a:t>
            </a:r>
          </a:p>
          <a:p>
            <a:pPr marL="457200" lvl="1" indent="0" eaLnBrk="1" hangingPunct="1">
              <a:buFont typeface="Arial" charset="0"/>
              <a:buNone/>
              <a:defRPr/>
            </a:pPr>
            <a:endParaRPr lang="en-US" altLang="en-US" sz="2000" dirty="0"/>
          </a:p>
          <a:p>
            <a:pPr eaLnBrk="1" hangingPunct="1">
              <a:defRPr/>
            </a:pPr>
            <a:endParaRPr lang="en-US" altLang="en-US" sz="2400" dirty="0"/>
          </a:p>
          <a:p>
            <a:pPr eaLnBrk="1" hangingPunct="1">
              <a:defRPr/>
            </a:pPr>
            <a:endParaRPr lang="en-US" altLang="en-US" dirty="0"/>
          </a:p>
        </p:txBody>
      </p:sp>
      <p:sp>
        <p:nvSpPr>
          <p:cNvPr id="2" name="Slide Number Placeholder 1"/>
          <p:cNvSpPr>
            <a:spLocks noGrp="1"/>
          </p:cNvSpPr>
          <p:nvPr>
            <p:ph type="sldNum" sz="quarter" idx="4"/>
          </p:nvPr>
        </p:nvSpPr>
        <p:spPr/>
        <p:txBody>
          <a:bodyPr/>
          <a:lstStyle/>
          <a:p>
            <a:fld id="{B63E4CEF-BB1E-48C7-AE93-F39F6AA99AD7}" type="slidenum">
              <a:rPr lang="en-US" smtClean="0"/>
              <a:pPr/>
              <a:t>81</a:t>
            </a:fld>
            <a:endParaRPr lang="en-US"/>
          </a:p>
        </p:txBody>
      </p:sp>
      <p:sp>
        <p:nvSpPr>
          <p:cNvPr id="6" name="Title 1"/>
          <p:cNvSpPr txBox="1">
            <a:spLocks/>
          </p:cNvSpPr>
          <p:nvPr/>
        </p:nvSpPr>
        <p:spPr>
          <a:xfrm>
            <a:off x="95098" y="75956"/>
            <a:ext cx="8229600" cy="11742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altLang="en-US" sz="4000" b="0">
                <a:solidFill>
                  <a:srgbClr val="0000CC"/>
                </a:solidFill>
              </a:rPr>
              <a:t>Testing Irregularities</a:t>
            </a:r>
          </a:p>
          <a:p>
            <a:r>
              <a:rPr lang="en-US" altLang="en-US" sz="2800" b="0">
                <a:solidFill>
                  <a:srgbClr val="0000CC"/>
                </a:solidFill>
              </a:rPr>
              <a:t>Reporting and Coding</a:t>
            </a:r>
            <a:endParaRPr lang="en-US" altLang="en-US" sz="2800" b="0">
              <a:solidFill>
                <a:srgbClr val="00FF00"/>
              </a:solidFill>
            </a:endParaRPr>
          </a:p>
        </p:txBody>
      </p:sp>
    </p:spTree>
    <p:extLst>
      <p:ext uri="{BB962C8B-B14F-4D97-AF65-F5344CB8AC3E}">
        <p14:creationId xmlns:p14="http://schemas.microsoft.com/office/powerpoint/2010/main" val="30220862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Content Placeholder 2"/>
          <p:cNvSpPr>
            <a:spLocks noGrp="1"/>
          </p:cNvSpPr>
          <p:nvPr>
            <p:ph idx="1"/>
          </p:nvPr>
        </p:nvSpPr>
        <p:spPr>
          <a:xfrm>
            <a:off x="254944" y="1582747"/>
            <a:ext cx="8229600" cy="4525963"/>
          </a:xfrm>
        </p:spPr>
        <p:txBody>
          <a:bodyPr vert="horz" lIns="91440" tIns="45720" rIns="91440" bIns="45720" rtlCol="0" anchor="t">
            <a:normAutofit/>
          </a:bodyPr>
          <a:lstStyle/>
          <a:p>
            <a:pPr eaLnBrk="1" hangingPunct="1"/>
            <a:r>
              <a:rPr lang="en-US" altLang="en-US" dirty="0"/>
              <a:t>When entering the documentation into the Portal, please:</a:t>
            </a:r>
          </a:p>
          <a:p>
            <a:pPr lvl="1" eaLnBrk="1" hangingPunct="1"/>
            <a:r>
              <a:rPr lang="en-US" altLang="en-US" dirty="0"/>
              <a:t>Clearly indicate if a score should be </a:t>
            </a:r>
            <a:r>
              <a:rPr lang="en-US" altLang="en-US" i="1" dirty="0"/>
              <a:t>invalidated </a:t>
            </a:r>
            <a:r>
              <a:rPr lang="en-US" altLang="en-US" dirty="0"/>
              <a:t>(DOE must authorize) by setting the Invalidation field to “Yes” or “No”.</a:t>
            </a:r>
          </a:p>
          <a:p>
            <a:pPr lvl="2"/>
            <a:r>
              <a:rPr lang="en-US" altLang="en-US" sz="2400" dirty="0"/>
              <a:t>If tests needs to be invalidated, describe in detail the circumstances surrounding the reason for invalidating the test in the Reason for Invalidation field.</a:t>
            </a:r>
          </a:p>
          <a:p>
            <a:pPr lvl="1" eaLnBrk="1" hangingPunct="1"/>
            <a:r>
              <a:rPr lang="en-US" altLang="en-US" dirty="0"/>
              <a:t>Use the Comments field to provide any other pertinent information</a:t>
            </a:r>
            <a:endParaRPr lang="en-US" altLang="en-US" sz="2400" dirty="0"/>
          </a:p>
        </p:txBody>
      </p:sp>
      <p:sp>
        <p:nvSpPr>
          <p:cNvPr id="2" name="Slide Number Placeholder 1"/>
          <p:cNvSpPr>
            <a:spLocks noGrp="1"/>
          </p:cNvSpPr>
          <p:nvPr>
            <p:ph type="sldNum" sz="quarter" idx="4"/>
          </p:nvPr>
        </p:nvSpPr>
        <p:spPr/>
        <p:txBody>
          <a:bodyPr/>
          <a:lstStyle/>
          <a:p>
            <a:fld id="{B63E4CEF-BB1E-48C7-AE93-F39F6AA99AD7}" type="slidenum">
              <a:rPr lang="en-US" smtClean="0"/>
              <a:pPr/>
              <a:t>82</a:t>
            </a:fld>
            <a:endParaRPr lang="en-US"/>
          </a:p>
        </p:txBody>
      </p:sp>
      <p:sp>
        <p:nvSpPr>
          <p:cNvPr id="6" name="Title 1"/>
          <p:cNvSpPr txBox="1">
            <a:spLocks/>
          </p:cNvSpPr>
          <p:nvPr/>
        </p:nvSpPr>
        <p:spPr>
          <a:xfrm>
            <a:off x="95098" y="75956"/>
            <a:ext cx="8229600" cy="1259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altLang="en-US" sz="4000" b="0">
                <a:solidFill>
                  <a:srgbClr val="0000CC"/>
                </a:solidFill>
              </a:rPr>
              <a:t>Testing Irregularities</a:t>
            </a:r>
          </a:p>
          <a:p>
            <a:r>
              <a:rPr lang="en-US" altLang="en-US" sz="2800" b="0">
                <a:solidFill>
                  <a:srgbClr val="0000CC"/>
                </a:solidFill>
              </a:rPr>
              <a:t>Reporting and Coding</a:t>
            </a:r>
            <a:endParaRPr lang="en-US" altLang="en-US" sz="2800" b="0">
              <a:solidFill>
                <a:srgbClr val="00FF00"/>
              </a:solidFill>
            </a:endParaRPr>
          </a:p>
        </p:txBody>
      </p:sp>
    </p:spTree>
    <p:extLst>
      <p:ext uri="{BB962C8B-B14F-4D97-AF65-F5344CB8AC3E}">
        <p14:creationId xmlns:p14="http://schemas.microsoft.com/office/powerpoint/2010/main" val="34791964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52400"/>
            <a:ext cx="6619875" cy="914400"/>
          </a:xfrm>
        </p:spPr>
        <p:txBody>
          <a:bodyPr rtlCol="0">
            <a:normAutofit fontScale="90000"/>
          </a:bodyPr>
          <a:lstStyle/>
          <a:p>
            <a:pPr eaLnBrk="1" fontAlgn="auto" hangingPunct="1">
              <a:spcAft>
                <a:spcPts val="0"/>
              </a:spcAft>
              <a:defRPr/>
            </a:pPr>
            <a:r>
              <a:rPr lang="en-US" altLang="en-US" dirty="0"/>
              <a:t>Entering IRs into the MyGaDOE Portal</a:t>
            </a:r>
          </a:p>
        </p:txBody>
      </p:sp>
      <p:sp>
        <p:nvSpPr>
          <p:cNvPr id="2" name="Slide Number Placeholder 1"/>
          <p:cNvSpPr>
            <a:spLocks noGrp="1"/>
          </p:cNvSpPr>
          <p:nvPr>
            <p:ph type="sldNum" sz="quarter" idx="4"/>
          </p:nvPr>
        </p:nvSpPr>
        <p:spPr/>
        <p:txBody>
          <a:bodyPr/>
          <a:lstStyle/>
          <a:p>
            <a:fld id="{B63E4CEF-BB1E-48C7-AE93-F39F6AA99AD7}" type="slidenum">
              <a:rPr lang="en-US" smtClean="0"/>
              <a:pPr/>
              <a:t>83</a:t>
            </a:fld>
            <a:endParaRPr lang="en-US"/>
          </a:p>
        </p:txBody>
      </p:sp>
      <p:sp>
        <p:nvSpPr>
          <p:cNvPr id="5" name="Content Placeholder 2"/>
          <p:cNvSpPr txBox="1">
            <a:spLocks/>
          </p:cNvSpPr>
          <p:nvPr/>
        </p:nvSpPr>
        <p:spPr>
          <a:xfrm>
            <a:off x="5438775" y="1558925"/>
            <a:ext cx="3162300" cy="1419225"/>
          </a:xfrm>
          <a:prstGeom prst="rect">
            <a:avLst/>
          </a:prstGeom>
        </p:spPr>
        <p:txBody>
          <a:bodyPr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defRPr/>
            </a:pPr>
            <a:r>
              <a:rPr lang="en-US" altLang="en-US" sz="2000"/>
              <a:t>In the MyGaDOE Portal, find the “Surveys” section and click on “More”</a:t>
            </a:r>
          </a:p>
          <a:p>
            <a:pPr marL="0" indent="0">
              <a:buFont typeface="Arial" charset="0"/>
              <a:buNone/>
              <a:defRPr/>
            </a:pPr>
            <a:endParaRPr lang="en-US" altLang="en-US" sz="800"/>
          </a:p>
          <a:p>
            <a:pPr marL="0" indent="0" algn="ctr">
              <a:buFont typeface="Arial" charset="0"/>
              <a:buNone/>
              <a:defRPr/>
            </a:pPr>
            <a:r>
              <a:rPr lang="en-US" altLang="en-US" sz="1400">
                <a:hlinkClick r:id="rId2"/>
              </a:rPr>
              <a:t>https://portal.doe.k12.ga.us/login.aspx</a:t>
            </a:r>
            <a:r>
              <a:rPr lang="en-US" altLang="en-US" sz="1400"/>
              <a:t> </a:t>
            </a:r>
            <a:endParaRPr lang="en-US" altLang="en-US" sz="14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95388"/>
            <a:ext cx="513397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978150"/>
            <a:ext cx="55118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114801"/>
            <a:ext cx="532546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bwMode="auto">
          <a:xfrm>
            <a:off x="304800" y="2819400"/>
            <a:ext cx="2895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20000"/>
              </a:spcBef>
              <a:buFont typeface="Arial" panose="020B0604020202020204" pitchFamily="34" charset="0"/>
              <a:buNone/>
            </a:pPr>
            <a:r>
              <a:rPr lang="en-US" altLang="en-US" sz="2000">
                <a:solidFill>
                  <a:srgbClr val="000000"/>
                </a:solidFill>
              </a:rPr>
              <a:t>Click on “View Summary” next to Testing Irregularity Form</a:t>
            </a:r>
          </a:p>
        </p:txBody>
      </p:sp>
      <p:sp>
        <p:nvSpPr>
          <p:cNvPr id="10" name="Content Placeholder 2"/>
          <p:cNvSpPr txBox="1">
            <a:spLocks/>
          </p:cNvSpPr>
          <p:nvPr/>
        </p:nvSpPr>
        <p:spPr bwMode="auto">
          <a:xfrm>
            <a:off x="5892800" y="4386263"/>
            <a:ext cx="2895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20000"/>
              </a:spcBef>
              <a:buFont typeface="Arial" panose="020B0604020202020204" pitchFamily="34" charset="0"/>
              <a:buNone/>
            </a:pPr>
            <a:r>
              <a:rPr lang="en-US" altLang="en-US" sz="2000">
                <a:solidFill>
                  <a:srgbClr val="000000"/>
                </a:solidFill>
              </a:rPr>
              <a:t>Click on “Add New Record”</a:t>
            </a:r>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6150" y="5233988"/>
            <a:ext cx="657225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457200" y="5638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20000"/>
              </a:spcBef>
              <a:buFont typeface="Arial" panose="020B0604020202020204" pitchFamily="34" charset="0"/>
              <a:buNone/>
            </a:pPr>
            <a:r>
              <a:rPr lang="en-US" altLang="en-US" sz="2000">
                <a:solidFill>
                  <a:srgbClr val="000000"/>
                </a:solidFill>
              </a:rPr>
              <a:t>Click on “Start”</a:t>
            </a:r>
          </a:p>
        </p:txBody>
      </p:sp>
      <p:sp>
        <p:nvSpPr>
          <p:cNvPr id="13" name="Oval 12"/>
          <p:cNvSpPr/>
          <p:nvPr/>
        </p:nvSpPr>
        <p:spPr>
          <a:xfrm>
            <a:off x="4724400" y="2133600"/>
            <a:ext cx="609600"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4" name="Oval 13"/>
          <p:cNvSpPr/>
          <p:nvPr/>
        </p:nvSpPr>
        <p:spPr>
          <a:xfrm>
            <a:off x="5197475" y="6221413"/>
            <a:ext cx="609600"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5" name="Oval 14"/>
          <p:cNvSpPr/>
          <p:nvPr/>
        </p:nvSpPr>
        <p:spPr>
          <a:xfrm>
            <a:off x="3940836" y="4271511"/>
            <a:ext cx="1143000" cy="657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6" name="Oval 15"/>
          <p:cNvSpPr/>
          <p:nvPr/>
        </p:nvSpPr>
        <p:spPr>
          <a:xfrm>
            <a:off x="7772400" y="3481388"/>
            <a:ext cx="1143000" cy="657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7" name="Slide Number Placeholder 1"/>
          <p:cNvSpPr txBox="1">
            <a:spLocks/>
          </p:cNvSpPr>
          <p:nvPr/>
        </p:nvSpPr>
        <p:spPr bwMode="auto">
          <a:xfrm>
            <a:off x="6457950" y="63563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a:lnSpc>
                <a:spcPct val="100000"/>
              </a:lnSpc>
              <a:spcBef>
                <a:spcPct val="0"/>
              </a:spcBef>
              <a:buFontTx/>
              <a:buNone/>
            </a:pPr>
            <a:fld id="{4AA42B95-3AF1-4C47-B1E7-3000F6C4B788}" type="slidenum">
              <a:rPr lang="en-US" altLang="en-US" sz="1200" smtClean="0">
                <a:solidFill>
                  <a:schemeClr val="bg1"/>
                </a:solidFill>
              </a:rPr>
              <a:pPr>
                <a:lnSpc>
                  <a:spcPct val="100000"/>
                </a:lnSpc>
                <a:spcBef>
                  <a:spcPct val="0"/>
                </a:spcBef>
                <a:buFontTx/>
                <a:buNone/>
              </a:pPr>
              <a:t>83</a:t>
            </a:fld>
            <a:endParaRPr lang="en-US" altLang="en-US" sz="1200">
              <a:solidFill>
                <a:schemeClr val="bg1"/>
              </a:solidFill>
            </a:endParaRPr>
          </a:p>
        </p:txBody>
      </p:sp>
    </p:spTree>
    <p:extLst>
      <p:ext uri="{BB962C8B-B14F-4D97-AF65-F5344CB8AC3E}">
        <p14:creationId xmlns:p14="http://schemas.microsoft.com/office/powerpoint/2010/main" val="27677840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Content Placeholder 2"/>
          <p:cNvSpPr>
            <a:spLocks noGrp="1"/>
          </p:cNvSpPr>
          <p:nvPr>
            <p:ph idx="1"/>
          </p:nvPr>
        </p:nvSpPr>
        <p:spPr>
          <a:xfrm>
            <a:off x="267984" y="1671379"/>
            <a:ext cx="7900656" cy="4140142"/>
          </a:xfrm>
        </p:spPr>
        <p:txBody>
          <a:bodyPr vert="horz" lIns="91440" tIns="45720" rIns="91440" bIns="45720" rtlCol="0" anchor="t">
            <a:normAutofit/>
          </a:bodyPr>
          <a:lstStyle/>
          <a:p>
            <a:pPr eaLnBrk="1" hangingPunct="1"/>
            <a:r>
              <a:rPr lang="en-US" altLang="en-US" sz="2400"/>
              <a:t>In addition to entering irregularities into the Portal once </a:t>
            </a:r>
            <a:r>
              <a:rPr lang="en-US" altLang="en-US" sz="2400" b="1"/>
              <a:t>Irregularity</a:t>
            </a:r>
            <a:r>
              <a:rPr lang="en-US" altLang="en-US" sz="2400"/>
              <a:t>, </a:t>
            </a:r>
            <a:r>
              <a:rPr lang="en-US" altLang="en-US" sz="2400" b="1"/>
              <a:t>Invalidation, or Participation Invalidation</a:t>
            </a:r>
            <a:r>
              <a:rPr lang="en-US" altLang="en-US" sz="2400"/>
              <a:t> codes are received, you </a:t>
            </a:r>
            <a:r>
              <a:rPr lang="en-US" altLang="en-US" sz="2400" b="1" u="sng"/>
              <a:t>MUST</a:t>
            </a:r>
            <a:r>
              <a:rPr lang="en-US" altLang="en-US" sz="2400"/>
              <a:t>:</a:t>
            </a:r>
          </a:p>
          <a:p>
            <a:pPr marL="914400" lvl="1" indent="-457200" eaLnBrk="1" hangingPunct="1">
              <a:buFont typeface="Arial" charset="0"/>
              <a:buChar char="•"/>
            </a:pPr>
            <a:r>
              <a:rPr lang="en-US" altLang="en-US" sz="2400"/>
              <a:t>Grid and bubble student answer documents (if the test was administered via paper-and-pencil).</a:t>
            </a:r>
          </a:p>
          <a:p>
            <a:pPr marL="914400" lvl="1" indent="-457200" eaLnBrk="1" hangingPunct="1">
              <a:buFont typeface="Arial" charset="0"/>
              <a:buChar char="•"/>
            </a:pPr>
            <a:r>
              <a:rPr lang="en-US" altLang="en-US" sz="2400"/>
              <a:t>Enter code into </a:t>
            </a:r>
            <a:r>
              <a:rPr lang="en-US" altLang="en-US" dirty="0"/>
              <a:t>eDIRECT</a:t>
            </a:r>
            <a:r>
              <a:rPr lang="en-US" altLang="en-US"/>
              <a:t> Test Setup</a:t>
            </a:r>
            <a:r>
              <a:rPr lang="en-US" altLang="en-US" sz="2400"/>
              <a:t> (if the test was administered online).</a:t>
            </a:r>
          </a:p>
          <a:p>
            <a:pPr eaLnBrk="1" hangingPunct="1"/>
            <a:r>
              <a:rPr lang="en-US" altLang="en-US" sz="2400"/>
              <a:t>Once received, codes can be used on all future irregularities but documentation must be entered into the Portal.</a:t>
            </a:r>
          </a:p>
          <a:p>
            <a:pPr eaLnBrk="1" hangingPunct="1"/>
            <a:r>
              <a:rPr lang="en-US" altLang="en-US" sz="2400" b="1" i="1">
                <a:solidFill>
                  <a:srgbClr val="FF0000"/>
                </a:solidFill>
              </a:rPr>
              <a:t>Only the </a:t>
            </a:r>
            <a:r>
              <a:rPr lang="en-US" altLang="en-US" sz="2400" b="1" i="1" dirty="0">
                <a:solidFill>
                  <a:srgbClr val="FF0000"/>
                </a:solidFill>
              </a:rPr>
              <a:t>GaDOE</a:t>
            </a:r>
            <a:r>
              <a:rPr lang="en-US" altLang="en-US" sz="2400" b="1" i="1">
                <a:solidFill>
                  <a:srgbClr val="FF0000"/>
                </a:solidFill>
              </a:rPr>
              <a:t> may invalidate assessments.</a:t>
            </a:r>
            <a:r>
              <a:rPr lang="en-US" altLang="en-US" sz="2400" i="1">
                <a:solidFill>
                  <a:srgbClr val="FF0000"/>
                </a:solidFill>
              </a:rPr>
              <a:t> </a:t>
            </a:r>
          </a:p>
        </p:txBody>
      </p:sp>
      <p:sp>
        <p:nvSpPr>
          <p:cNvPr id="2" name="Slide Number Placeholder 1"/>
          <p:cNvSpPr>
            <a:spLocks noGrp="1"/>
          </p:cNvSpPr>
          <p:nvPr>
            <p:ph type="sldNum" sz="quarter" idx="4"/>
          </p:nvPr>
        </p:nvSpPr>
        <p:spPr/>
        <p:txBody>
          <a:bodyPr/>
          <a:lstStyle/>
          <a:p>
            <a:fld id="{B63E4CEF-BB1E-48C7-AE93-F39F6AA99AD7}" type="slidenum">
              <a:rPr lang="en-US" smtClean="0"/>
              <a:pPr/>
              <a:t>84</a:t>
            </a:fld>
            <a:endParaRPr lang="en-US"/>
          </a:p>
        </p:txBody>
      </p:sp>
      <p:sp>
        <p:nvSpPr>
          <p:cNvPr id="6" name="Title 1"/>
          <p:cNvSpPr txBox="1">
            <a:spLocks/>
          </p:cNvSpPr>
          <p:nvPr/>
        </p:nvSpPr>
        <p:spPr>
          <a:xfrm>
            <a:off x="95098" y="75956"/>
            <a:ext cx="8229600" cy="1244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altLang="en-US" sz="4000" b="0">
                <a:solidFill>
                  <a:srgbClr val="0000CC"/>
                </a:solidFill>
              </a:rPr>
              <a:t>Testing Irregularities</a:t>
            </a:r>
          </a:p>
          <a:p>
            <a:r>
              <a:rPr lang="en-US" altLang="en-US" sz="2800" b="0">
                <a:solidFill>
                  <a:srgbClr val="0000CC"/>
                </a:solidFill>
              </a:rPr>
              <a:t>Reporting and Coding</a:t>
            </a:r>
            <a:endParaRPr lang="en-US" altLang="en-US" sz="2800" b="0">
              <a:solidFill>
                <a:srgbClr val="00FF00"/>
              </a:solidFill>
            </a:endParaRPr>
          </a:p>
        </p:txBody>
      </p:sp>
    </p:spTree>
    <p:extLst>
      <p:ext uri="{BB962C8B-B14F-4D97-AF65-F5344CB8AC3E}">
        <p14:creationId xmlns:p14="http://schemas.microsoft.com/office/powerpoint/2010/main" val="34579997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idx="1"/>
          </p:nvPr>
        </p:nvSpPr>
        <p:spPr>
          <a:xfrm>
            <a:off x="461524" y="5594150"/>
            <a:ext cx="8229600" cy="457200"/>
          </a:xfrm>
        </p:spPr>
        <p:txBody>
          <a:bodyPr vert="horz" lIns="91440" tIns="45720" rIns="91440" bIns="45720" rtlCol="0" anchor="t">
            <a:normAutofit/>
          </a:bodyPr>
          <a:lstStyle/>
          <a:p>
            <a:pPr algn="ctr">
              <a:buNone/>
            </a:pPr>
            <a:r>
              <a:rPr lang="en-US" sz="2400" b="1" u="sng">
                <a:solidFill>
                  <a:srgbClr val="FF0000"/>
                </a:solidFill>
              </a:rPr>
              <a:t>Incorrect coding may result in delayed reports</a:t>
            </a:r>
            <a:r>
              <a:rPr lang="en-US" sz="2400" b="1">
                <a:solidFill>
                  <a:srgbClr val="FF0000"/>
                </a:solidFill>
              </a:rPr>
              <a:t>.</a:t>
            </a:r>
            <a:endParaRPr lang="en-US" sz="2400" b="1">
              <a:solidFill>
                <a:srgbClr val="FF0000"/>
              </a:solidFill>
              <a:latin typeface="Calibri"/>
            </a:endParaRPr>
          </a:p>
        </p:txBody>
      </p:sp>
      <p:sp>
        <p:nvSpPr>
          <p:cNvPr id="4" name="Text Placeholder 3"/>
          <p:cNvSpPr>
            <a:spLocks noGrp="1"/>
          </p:cNvSpPr>
          <p:nvPr>
            <p:ph type="body" sz="half" idx="2"/>
          </p:nvPr>
        </p:nvSpPr>
        <p:spPr>
          <a:xfrm>
            <a:off x="552651" y="2004019"/>
            <a:ext cx="4735342" cy="2703904"/>
          </a:xfrm>
        </p:spPr>
        <p:txBody>
          <a:bodyPr vert="horz" lIns="91440" tIns="45720" rIns="91440" bIns="45720" rtlCol="0" anchor="t">
            <a:normAutofit lnSpcReduction="10000"/>
          </a:bodyPr>
          <a:lstStyle/>
          <a:p>
            <a:pPr eaLnBrk="1" hangingPunct="1">
              <a:defRPr/>
            </a:pPr>
            <a:r>
              <a:rPr lang="en-US" altLang="en-US" sz="1800" b="1" dirty="0"/>
              <a:t>If directed by GaDOE, the System Testing Coordinator or designee:</a:t>
            </a:r>
            <a:endParaRPr lang="en-US" altLang="en-US" sz="1800" dirty="0"/>
          </a:p>
          <a:p>
            <a:pPr marL="457200" indent="-457200" eaLnBrk="1" hangingPunct="1">
              <a:buFont typeface="Arial" pitchFamily="34" charset="0"/>
              <a:buChar char="•"/>
              <a:defRPr/>
            </a:pPr>
            <a:r>
              <a:rPr lang="en-US" altLang="en-US" sz="1800" dirty="0"/>
              <a:t>Fill-in the appropriate irregularity or invalidation field.</a:t>
            </a:r>
          </a:p>
          <a:p>
            <a:pPr marL="457200" indent="-457200" eaLnBrk="1" hangingPunct="1">
              <a:buFont typeface="Arial" pitchFamily="34" charset="0"/>
              <a:buChar char="•"/>
              <a:defRPr/>
            </a:pPr>
            <a:r>
              <a:rPr lang="en-US" altLang="en-US" sz="1800" dirty="0"/>
              <a:t>Grid the 5-digit irregularity code.</a:t>
            </a:r>
          </a:p>
          <a:p>
            <a:pPr marL="457200" indent="-457200" eaLnBrk="1" hangingPunct="1">
              <a:buFont typeface="Arial" pitchFamily="34" charset="0"/>
              <a:buChar char="•"/>
              <a:defRPr/>
            </a:pPr>
            <a:r>
              <a:rPr lang="en-US" altLang="en-US" sz="1800" dirty="0">
                <a:solidFill>
                  <a:srgbClr val="FF0000"/>
                </a:solidFill>
              </a:rPr>
              <a:t>Irregularities reported incorrectly will result in a score designation of Local Coding Error (LCE) that will require investigation by the System Testing Coordinator and a correction </a:t>
            </a:r>
            <a:r>
              <a:rPr lang="en-US" altLang="en-US" sz="1800">
                <a:solidFill>
                  <a:srgbClr val="FF0000"/>
                </a:solidFill>
              </a:rPr>
              <a:t>in eDIRECT.</a:t>
            </a:r>
            <a:endParaRPr lang="en-US" altLang="en-US" sz="1800" dirty="0">
              <a:solidFill>
                <a:srgbClr val="FF0000"/>
              </a:solidFill>
            </a:endParaRPr>
          </a:p>
        </p:txBody>
      </p:sp>
      <p:sp>
        <p:nvSpPr>
          <p:cNvPr id="2" name="Slide Number Placeholder 1"/>
          <p:cNvSpPr>
            <a:spLocks noGrp="1"/>
          </p:cNvSpPr>
          <p:nvPr>
            <p:ph type="sldNum" sz="quarter" idx="4"/>
          </p:nvPr>
        </p:nvSpPr>
        <p:spPr/>
        <p:txBody>
          <a:bodyPr/>
          <a:lstStyle/>
          <a:p>
            <a:fld id="{B63E4CEF-BB1E-48C7-AE93-F39F6AA99AD7}" type="slidenum">
              <a:rPr lang="en-US" smtClean="0"/>
              <a:pPr/>
              <a:t>85</a:t>
            </a:fld>
            <a:endParaRPr lang="en-US"/>
          </a:p>
        </p:txBody>
      </p:sp>
      <p:pic>
        <p:nvPicPr>
          <p:cNvPr id="6146" name="0D023245-4E99-41AE-950E-0CA3380B27B5" descr="9464DD8C-2BC1-4A66-BF54-477226DC74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6213" y="1487931"/>
            <a:ext cx="1464240" cy="397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0" y="578707"/>
            <a:ext cx="7587049" cy="90922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chemeClr val="tx1"/>
                </a:solidFill>
                <a:latin typeface="Arial Rounded MT Bold" panose="020F0704030504030204" pitchFamily="34" charset="0"/>
                <a:ea typeface="+mj-ea"/>
                <a:cs typeface="+mj-cs"/>
              </a:defRPr>
            </a:lvl1pPr>
          </a:lstStyle>
          <a:p>
            <a:r>
              <a:rPr lang="en-US" altLang="en-US" sz="4000" b="0">
                <a:solidFill>
                  <a:srgbClr val="0000CC"/>
                </a:solidFill>
              </a:rPr>
              <a:t>Testing Irregularities</a:t>
            </a:r>
          </a:p>
          <a:p>
            <a:r>
              <a:rPr lang="en-US" altLang="en-US" sz="2800" b="0">
                <a:solidFill>
                  <a:srgbClr val="0000CC"/>
                </a:solidFill>
              </a:rPr>
              <a:t>Coding a Paper and Pencil Answer Document</a:t>
            </a:r>
            <a:endParaRPr lang="en-US" altLang="en-US" sz="2800" b="0">
              <a:solidFill>
                <a:srgbClr val="00FF00"/>
              </a:solidFill>
            </a:endParaRPr>
          </a:p>
        </p:txBody>
      </p:sp>
    </p:spTree>
    <p:extLst>
      <p:ext uri="{BB962C8B-B14F-4D97-AF65-F5344CB8AC3E}">
        <p14:creationId xmlns:p14="http://schemas.microsoft.com/office/powerpoint/2010/main" val="36817340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3"/>
          <p:cNvSpPr>
            <a:spLocks noGrp="1"/>
          </p:cNvSpPr>
          <p:nvPr>
            <p:ph idx="1"/>
          </p:nvPr>
        </p:nvSpPr>
        <p:spPr>
          <a:xfrm>
            <a:off x="461524" y="5594150"/>
            <a:ext cx="8229600" cy="457200"/>
          </a:xfrm>
        </p:spPr>
        <p:txBody>
          <a:bodyPr vert="horz" lIns="91440" tIns="45720" rIns="91440" bIns="45720" rtlCol="0" anchor="t">
            <a:normAutofit/>
          </a:bodyPr>
          <a:lstStyle/>
          <a:p>
            <a:pPr algn="ctr">
              <a:buNone/>
            </a:pPr>
            <a:r>
              <a:rPr lang="en-US" sz="2400" b="1" u="sng" dirty="0">
                <a:solidFill>
                  <a:srgbClr val="FF0000"/>
                </a:solidFill>
              </a:rPr>
              <a:t>Incorrect coding may result in delayed reports</a:t>
            </a:r>
            <a:r>
              <a:rPr lang="en-US" sz="2400" b="1" dirty="0">
                <a:solidFill>
                  <a:srgbClr val="FF0000"/>
                </a:solidFill>
              </a:rPr>
              <a:t>.</a:t>
            </a:r>
            <a:endParaRPr lang="en-US" sz="2400" b="1" dirty="0">
              <a:solidFill>
                <a:srgbClr val="FF0000"/>
              </a:solidFill>
              <a:latin typeface="Calibri"/>
            </a:endParaRPr>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p>
            <a:pPr>
              <a:defRPr/>
            </a:pPr>
            <a:fld id="{FA50A6F7-6F8F-464C-A4AB-A109C9092625}" type="slidenum">
              <a:rPr lang="en-US" smtClean="0"/>
              <a:pPr>
                <a:defRPr/>
              </a:pPr>
              <a:t>86</a:t>
            </a:fld>
            <a:endParaRPr lang="en-US"/>
          </a:p>
        </p:txBody>
      </p:sp>
      <p:sp>
        <p:nvSpPr>
          <p:cNvPr id="3" name="TextBox 2"/>
          <p:cNvSpPr txBox="1"/>
          <p:nvPr/>
        </p:nvSpPr>
        <p:spPr>
          <a:xfrm>
            <a:off x="129397" y="1511859"/>
            <a:ext cx="3045125" cy="3970318"/>
          </a:xfrm>
          <a:prstGeom prst="rect">
            <a:avLst/>
          </a:prstGeom>
          <a:noFill/>
        </p:spPr>
        <p:txBody>
          <a:bodyPr wrap="square" rtlCol="0">
            <a:spAutoFit/>
          </a:bodyPr>
          <a:lstStyle/>
          <a:p>
            <a:r>
              <a:rPr lang="en-US" altLang="en-US" b="1"/>
              <a:t>If directed by GaDOE, the System Testing Coordinator or designee will f</a:t>
            </a:r>
            <a:r>
              <a:rPr lang="en-US" b="1"/>
              <a:t>or the affected course:</a:t>
            </a:r>
            <a:endParaRPr lang="en-US"/>
          </a:p>
          <a:p>
            <a:pPr marL="285750" indent="-285750">
              <a:buFont typeface="Arial" panose="020B0604020202020204" pitchFamily="34" charset="0"/>
              <a:buChar char="•"/>
            </a:pPr>
            <a:r>
              <a:rPr lang="en-US"/>
              <a:t>From the Student List in eDIRECT Test Set-Up, select the student to be coded.</a:t>
            </a:r>
          </a:p>
          <a:p>
            <a:pPr marL="285750" indent="-285750">
              <a:buFont typeface="Arial" panose="020B0604020202020204" pitchFamily="34" charset="0"/>
              <a:buChar char="•"/>
            </a:pPr>
            <a:r>
              <a:rPr lang="en-US"/>
              <a:t>Access the Testing Codes tab.</a:t>
            </a:r>
          </a:p>
          <a:p>
            <a:pPr marL="285750" indent="-285750">
              <a:buFont typeface="Arial" panose="020B0604020202020204" pitchFamily="34" charset="0"/>
              <a:buChar char="•"/>
            </a:pPr>
            <a:r>
              <a:rPr lang="en-US"/>
              <a:t>Select the Irregularity Status.</a:t>
            </a:r>
          </a:p>
          <a:p>
            <a:pPr marL="285750" indent="-285750">
              <a:buFont typeface="Arial" panose="020B0604020202020204" pitchFamily="34" charset="0"/>
              <a:buChar char="•"/>
            </a:pPr>
            <a:r>
              <a:rPr lang="en-US"/>
              <a:t>Select the Irregularity Code provided by GaDOE from the dropdown option.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522" y="1645783"/>
            <a:ext cx="5886986" cy="3719832"/>
          </a:xfrm>
          <a:prstGeom prst="rect">
            <a:avLst/>
          </a:prstGeom>
          <a:noFill/>
          <a:ln w="9525">
            <a:solidFill>
              <a:schemeClr val="tx1">
                <a:alpha val="46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8" name="Title 1"/>
          <p:cNvSpPr txBox="1">
            <a:spLocks/>
          </p:cNvSpPr>
          <p:nvPr/>
        </p:nvSpPr>
        <p:spPr>
          <a:xfrm>
            <a:off x="0" y="1"/>
            <a:ext cx="6799006" cy="14116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altLang="en-US" sz="4000" b="0">
                <a:solidFill>
                  <a:srgbClr val="0000CC"/>
                </a:solidFill>
              </a:rPr>
              <a:t>Testing Irregularities</a:t>
            </a:r>
          </a:p>
          <a:p>
            <a:r>
              <a:rPr lang="en-US" altLang="en-US" sz="2800" b="0">
                <a:solidFill>
                  <a:srgbClr val="0000CC"/>
                </a:solidFill>
              </a:rPr>
              <a:t>Coding Online</a:t>
            </a:r>
          </a:p>
        </p:txBody>
      </p:sp>
      <p:sp>
        <p:nvSpPr>
          <p:cNvPr id="2" name="Oval 1"/>
          <p:cNvSpPr/>
          <p:nvPr/>
        </p:nvSpPr>
        <p:spPr>
          <a:xfrm>
            <a:off x="6533535" y="3790335"/>
            <a:ext cx="1297859" cy="5604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474781" y="4315900"/>
            <a:ext cx="3072384" cy="738664"/>
          </a:xfrm>
          <a:prstGeom prst="rect">
            <a:avLst/>
          </a:prstGeom>
          <a:solidFill>
            <a:schemeClr val="bg1"/>
          </a:solidFill>
          <a:ln>
            <a:solidFill>
              <a:srgbClr val="FF0000"/>
            </a:solidFill>
          </a:ln>
        </p:spPr>
        <p:txBody>
          <a:bodyPr wrap="square" rtlCol="0">
            <a:spAutoFit/>
          </a:bodyPr>
          <a:lstStyle/>
          <a:p>
            <a:r>
              <a:rPr lang="en-US" sz="1400" dirty="0">
                <a:solidFill>
                  <a:srgbClr val="FF0000"/>
                </a:solidFill>
              </a:rPr>
              <a:t>Note: Correct Local Coding Errors (LCE) here for both paper and online administrations.</a:t>
            </a:r>
          </a:p>
        </p:txBody>
      </p:sp>
    </p:spTree>
    <p:extLst>
      <p:ext uri="{BB962C8B-B14F-4D97-AF65-F5344CB8AC3E}">
        <p14:creationId xmlns:p14="http://schemas.microsoft.com/office/powerpoint/2010/main" val="22448813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58706" y="2264416"/>
            <a:ext cx="6551580" cy="2002784"/>
          </a:xfrm>
        </p:spPr>
        <p:txBody>
          <a:bodyPr/>
          <a:lstStyle/>
          <a:p>
            <a:pPr algn="ctr"/>
            <a:r>
              <a:rPr lang="en-US">
                <a:solidFill>
                  <a:srgbClr val="0000CC"/>
                </a:solidFill>
              </a:rPr>
              <a:t>Before, During, and After Testing </a:t>
            </a:r>
          </a:p>
        </p:txBody>
      </p:sp>
      <p:sp>
        <p:nvSpPr>
          <p:cNvPr id="4" name="Slide Number Placeholder 3"/>
          <p:cNvSpPr>
            <a:spLocks noGrp="1"/>
          </p:cNvSpPr>
          <p:nvPr>
            <p:ph type="sldNum" sz="quarter" idx="4"/>
          </p:nvPr>
        </p:nvSpPr>
        <p:spPr/>
        <p:txBody>
          <a:bodyPr/>
          <a:lstStyle/>
          <a:p>
            <a:fld id="{B63E4CEF-BB1E-48C7-AE93-F39F6AA99AD7}" type="slidenum">
              <a:rPr lang="en-US" smtClean="0"/>
              <a:pPr/>
              <a:t>87</a:t>
            </a:fld>
            <a:endParaRPr lang="en-US"/>
          </a:p>
        </p:txBody>
      </p:sp>
    </p:spTree>
    <p:extLst>
      <p:ext uri="{BB962C8B-B14F-4D97-AF65-F5344CB8AC3E}">
        <p14:creationId xmlns:p14="http://schemas.microsoft.com/office/powerpoint/2010/main" val="25975049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20" y="0"/>
            <a:ext cx="6316630" cy="1646237"/>
          </a:xfrm>
        </p:spPr>
        <p:txBody>
          <a:bodyPr>
            <a:normAutofit/>
          </a:bodyPr>
          <a:lstStyle/>
          <a:p>
            <a:r>
              <a:rPr lang="en-US" sz="4000" b="0">
                <a:solidFill>
                  <a:srgbClr val="0000CC"/>
                </a:solidFill>
              </a:rPr>
              <a:t>Before Testing</a:t>
            </a:r>
            <a:br>
              <a:rPr lang="en-US" sz="4000" b="0">
                <a:solidFill>
                  <a:srgbClr val="0000CC"/>
                </a:solidFill>
              </a:rPr>
            </a:br>
            <a:r>
              <a:rPr lang="en-US" sz="2800" b="0">
                <a:solidFill>
                  <a:srgbClr val="0000CC"/>
                </a:solidFill>
              </a:rPr>
              <a:t>System Test Coordinator Receives and Accounts for:</a:t>
            </a:r>
          </a:p>
        </p:txBody>
      </p:sp>
      <p:sp>
        <p:nvSpPr>
          <p:cNvPr id="3" name="Content Placeholder 2"/>
          <p:cNvSpPr>
            <a:spLocks noGrp="1"/>
          </p:cNvSpPr>
          <p:nvPr>
            <p:ph idx="1"/>
          </p:nvPr>
        </p:nvSpPr>
        <p:spPr>
          <a:xfrm>
            <a:off x="362858" y="1465943"/>
            <a:ext cx="8026400" cy="4711020"/>
          </a:xfrm>
        </p:spPr>
        <p:txBody>
          <a:bodyPr>
            <a:normAutofit fontScale="92500"/>
          </a:bodyPr>
          <a:lstStyle/>
          <a:p>
            <a:r>
              <a:rPr lang="en-US" b="1" dirty="0"/>
              <a:t>System Test Coordinator’s Kit</a:t>
            </a:r>
          </a:p>
          <a:p>
            <a:pPr lvl="1"/>
            <a:r>
              <a:rPr lang="en-US" dirty="0"/>
              <a:t>System Packing List</a:t>
            </a:r>
          </a:p>
          <a:p>
            <a:pPr lvl="1"/>
            <a:r>
              <a:rPr lang="en-US" dirty="0"/>
              <a:t>Return Shipping Labels </a:t>
            </a:r>
          </a:p>
          <a:p>
            <a:pPr lvl="1"/>
            <a:r>
              <a:rPr lang="en-US" dirty="0"/>
              <a:t>Coordinator’s Manuals</a:t>
            </a:r>
          </a:p>
          <a:p>
            <a:pPr lvl="1"/>
            <a:r>
              <a:rPr lang="en-US" dirty="0"/>
              <a:t>School Packages</a:t>
            </a:r>
          </a:p>
          <a:p>
            <a:pPr lvl="1"/>
            <a:r>
              <a:rPr lang="en-US" dirty="0"/>
              <a:t>Overage materials</a:t>
            </a:r>
          </a:p>
          <a:p>
            <a:r>
              <a:rPr lang="en-US" b="1" dirty="0"/>
              <a:t>Administration Materials for Distribution to Schools</a:t>
            </a:r>
          </a:p>
          <a:p>
            <a:pPr lvl="1"/>
            <a:r>
              <a:rPr lang="en-US" dirty="0"/>
              <a:t>School Packing List</a:t>
            </a:r>
          </a:p>
          <a:p>
            <a:pPr lvl="1"/>
            <a:r>
              <a:rPr lang="en-US" dirty="0"/>
              <a:t>School Security Checklist</a:t>
            </a:r>
          </a:p>
          <a:p>
            <a:pPr lvl="1"/>
            <a:r>
              <a:rPr lang="en-US" dirty="0"/>
              <a:t>Examiner’s and Coordinator’s Manuals</a:t>
            </a:r>
          </a:p>
          <a:p>
            <a:pPr lvl="1"/>
            <a:r>
              <a:rPr lang="en-US" dirty="0"/>
              <a:t>Test Booklets and Answer documents</a:t>
            </a:r>
          </a:p>
          <a:p>
            <a:pPr lvl="1"/>
            <a:r>
              <a:rPr lang="en-US" dirty="0"/>
              <a:t>Pre-ID, School/System, and Do Not Score labels</a:t>
            </a:r>
          </a:p>
        </p:txBody>
      </p:sp>
      <p:sp>
        <p:nvSpPr>
          <p:cNvPr id="4" name="Slide Number Placeholder 3"/>
          <p:cNvSpPr>
            <a:spLocks noGrp="1"/>
          </p:cNvSpPr>
          <p:nvPr>
            <p:ph type="sldNum" sz="quarter" idx="4"/>
          </p:nvPr>
        </p:nvSpPr>
        <p:spPr/>
        <p:txBody>
          <a:bodyPr/>
          <a:lstStyle/>
          <a:p>
            <a:fld id="{B63E4CEF-BB1E-48C7-AE93-F39F6AA99AD7}" type="slidenum">
              <a:rPr lang="en-US" smtClean="0"/>
              <a:pPr/>
              <a:t>88</a:t>
            </a:fld>
            <a:endParaRPr lang="en-US"/>
          </a:p>
        </p:txBody>
      </p:sp>
    </p:spTree>
    <p:extLst>
      <p:ext uri="{BB962C8B-B14F-4D97-AF65-F5344CB8AC3E}">
        <p14:creationId xmlns:p14="http://schemas.microsoft.com/office/powerpoint/2010/main" val="9260640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Content Placeholder 2"/>
          <p:cNvSpPr>
            <a:spLocks noGrp="1"/>
          </p:cNvSpPr>
          <p:nvPr>
            <p:ph idx="1"/>
          </p:nvPr>
        </p:nvSpPr>
        <p:spPr>
          <a:xfrm>
            <a:off x="261425" y="1544595"/>
            <a:ext cx="8253925" cy="4572000"/>
          </a:xfrm>
        </p:spPr>
        <p:txBody>
          <a:bodyPr vert="horz" lIns="91440" tIns="45720" rIns="91440" bIns="45720" rtlCol="0" anchor="t">
            <a:normAutofit fontScale="92500" lnSpcReduction="20000"/>
          </a:bodyPr>
          <a:lstStyle/>
          <a:p>
            <a:pPr marL="0" indent="0" algn="ctr" eaLnBrk="1" hangingPunct="1">
              <a:buFont typeface="Arial" charset="0"/>
              <a:buNone/>
              <a:defRPr/>
            </a:pPr>
            <a:r>
              <a:rPr lang="en-US" altLang="en-US" sz="2400" b="1" dirty="0"/>
              <a:t>Receipt</a:t>
            </a:r>
            <a:r>
              <a:rPr lang="en-US" altLang="en-US" b="1" dirty="0"/>
              <a:t> </a:t>
            </a:r>
            <a:r>
              <a:rPr lang="en-US" altLang="en-US" sz="2400" b="1" dirty="0"/>
              <a:t>of Materials</a:t>
            </a:r>
          </a:p>
          <a:p>
            <a:pPr eaLnBrk="1" hangingPunct="1">
              <a:defRPr/>
            </a:pPr>
            <a:r>
              <a:rPr lang="en-US" altLang="en-US" sz="2200" dirty="0"/>
              <a:t>Materials will be delivered approximately 2 weeks before test administration dates.</a:t>
            </a:r>
          </a:p>
          <a:p>
            <a:pPr eaLnBrk="1" hangingPunct="1">
              <a:defRPr/>
            </a:pPr>
            <a:r>
              <a:rPr lang="en-US" altLang="en-US" sz="2200" dirty="0"/>
              <a:t>Use the packing list(s) to inventory materials.</a:t>
            </a:r>
            <a:endParaRPr lang="en-US" altLang="en-US" sz="2200" strike="sngStrike" dirty="0"/>
          </a:p>
          <a:p>
            <a:pPr lvl="1" eaLnBrk="1" hangingPunct="1">
              <a:defRPr/>
            </a:pPr>
            <a:r>
              <a:rPr lang="en-US" altLang="en-US" sz="2000" dirty="0"/>
              <a:t>Braille and Large-Print test booklets will ship separately.</a:t>
            </a:r>
          </a:p>
          <a:p>
            <a:pPr lvl="1">
              <a:defRPr/>
            </a:pPr>
            <a:r>
              <a:rPr lang="en-US" altLang="en-US" sz="2000" dirty="0"/>
              <a:t>For any discrepancies, contact DRC at </a:t>
            </a:r>
            <a:r>
              <a:rPr lang="en-US" sz="2000" u="sng" dirty="0">
                <a:hlinkClick r:id="rId3"/>
              </a:rPr>
              <a:t>GAHelpDesk@datarecognitioncorp.com</a:t>
            </a:r>
            <a:r>
              <a:rPr lang="en-US" altLang="en-US" sz="2000" dirty="0"/>
              <a:t>.</a:t>
            </a:r>
          </a:p>
          <a:p>
            <a:pPr eaLnBrk="1" hangingPunct="1">
              <a:defRPr/>
            </a:pPr>
            <a:r>
              <a:rPr lang="en-US" altLang="en-US" sz="2200" dirty="0"/>
              <a:t>Store all test materials in a secure/locked area.</a:t>
            </a:r>
          </a:p>
          <a:p>
            <a:pPr eaLnBrk="1" hangingPunct="1">
              <a:defRPr/>
            </a:pPr>
            <a:r>
              <a:rPr lang="en-US" altLang="en-US" sz="2200" dirty="0"/>
              <a:t>Sufficient overage will be packed in each school’s boxes.</a:t>
            </a:r>
          </a:p>
          <a:p>
            <a:pPr eaLnBrk="1" hangingPunct="1">
              <a:defRPr/>
            </a:pPr>
            <a:r>
              <a:rPr lang="en-US" altLang="en-US" sz="2200" dirty="0"/>
              <a:t>The shipping labels and the original boxes are to be used when returning test materials.</a:t>
            </a:r>
          </a:p>
          <a:p>
            <a:pPr eaLnBrk="1" hangingPunct="1">
              <a:defRPr/>
            </a:pPr>
            <a:r>
              <a:rPr lang="en-US" altLang="en-US" sz="2200" dirty="0">
                <a:solidFill>
                  <a:schemeClr val="tx1">
                    <a:lumMod val="95000"/>
                    <a:lumOff val="5000"/>
                  </a:schemeClr>
                </a:solidFill>
              </a:rPr>
              <a:t>Additional orders will not be approved and shipped until the system has received their initial shipment.</a:t>
            </a:r>
          </a:p>
          <a:p>
            <a:pPr eaLnBrk="1" hangingPunct="1">
              <a:defRPr/>
            </a:pPr>
            <a:r>
              <a:rPr lang="en-US" altLang="en-US" sz="2200" dirty="0">
                <a:solidFill>
                  <a:schemeClr val="tx1">
                    <a:lumMod val="95000"/>
                    <a:lumOff val="5000"/>
                  </a:schemeClr>
                </a:solidFill>
              </a:rPr>
              <a:t>Develop a process to account for all test booklets and answer documents at each testing site on a daily basis and at the close of test administration.</a:t>
            </a:r>
          </a:p>
        </p:txBody>
      </p:sp>
      <p:sp>
        <p:nvSpPr>
          <p:cNvPr id="2" name="Slide Number Placeholder 1"/>
          <p:cNvSpPr>
            <a:spLocks noGrp="1"/>
          </p:cNvSpPr>
          <p:nvPr>
            <p:ph type="sldNum" sz="quarter" idx="4"/>
          </p:nvPr>
        </p:nvSpPr>
        <p:spPr/>
        <p:txBody>
          <a:bodyPr/>
          <a:lstStyle/>
          <a:p>
            <a:fld id="{B63E4CEF-BB1E-48C7-AE93-F39F6AA99AD7}" type="slidenum">
              <a:rPr lang="en-US" smtClean="0"/>
              <a:pPr/>
              <a:t>89</a:t>
            </a:fld>
            <a:endParaRPr lang="en-US"/>
          </a:p>
        </p:txBody>
      </p:sp>
      <p:sp>
        <p:nvSpPr>
          <p:cNvPr id="6" name="Title 1"/>
          <p:cNvSpPr txBox="1">
            <a:spLocks/>
          </p:cNvSpPr>
          <p:nvPr/>
        </p:nvSpPr>
        <p:spPr>
          <a:xfrm>
            <a:off x="141320" y="0"/>
            <a:ext cx="6316630" cy="1544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sz="4000" b="0">
                <a:solidFill>
                  <a:srgbClr val="0000CC"/>
                </a:solidFill>
              </a:rPr>
              <a:t>Before Testing</a:t>
            </a:r>
            <a:br>
              <a:rPr lang="en-US" sz="4000" b="0">
                <a:solidFill>
                  <a:srgbClr val="0000CC"/>
                </a:solidFill>
              </a:rPr>
            </a:br>
            <a:r>
              <a:rPr lang="en-US" sz="2800" b="0">
                <a:solidFill>
                  <a:srgbClr val="0000CC"/>
                </a:solidFill>
              </a:rPr>
              <a:t>System Test Coordinator</a:t>
            </a:r>
          </a:p>
        </p:txBody>
      </p:sp>
      <p:sp>
        <p:nvSpPr>
          <p:cNvPr id="3" name="TextBox 2"/>
          <p:cNvSpPr txBox="1"/>
          <p:nvPr/>
        </p:nvSpPr>
        <p:spPr>
          <a:xfrm>
            <a:off x="539827" y="5987019"/>
            <a:ext cx="2864386" cy="738664"/>
          </a:xfrm>
          <a:prstGeom prst="rect">
            <a:avLst/>
          </a:prstGeom>
          <a:solidFill>
            <a:schemeClr val="bg1">
              <a:lumMod val="95000"/>
            </a:schemeClr>
          </a:solidFill>
          <a:ln>
            <a:solidFill>
              <a:srgbClr val="FF0000"/>
            </a:solidFill>
          </a:ln>
        </p:spPr>
        <p:txBody>
          <a:bodyPr wrap="square" rtlCol="0">
            <a:spAutoFit/>
          </a:bodyPr>
          <a:lstStyle/>
          <a:p>
            <a:r>
              <a:rPr lang="en-US" sz="1400" dirty="0">
                <a:solidFill>
                  <a:srgbClr val="FF0000"/>
                </a:solidFill>
              </a:rPr>
              <a:t>Contact your Assessment Specialist if you want a sample of an inventory resolution sheet </a:t>
            </a:r>
          </a:p>
        </p:txBody>
      </p:sp>
    </p:spTree>
    <p:extLst>
      <p:ext uri="{BB962C8B-B14F-4D97-AF65-F5344CB8AC3E}">
        <p14:creationId xmlns:p14="http://schemas.microsoft.com/office/powerpoint/2010/main" val="225284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9047" y="67414"/>
            <a:ext cx="6832600" cy="1200997"/>
          </a:xfrm>
        </p:spPr>
        <p:txBody>
          <a:bodyPr>
            <a:normAutofit fontScale="90000"/>
          </a:bodyPr>
          <a:lstStyle/>
          <a:p>
            <a:r>
              <a:rPr lang="en-US" altLang="en-US" b="0" dirty="0">
                <a:solidFill>
                  <a:srgbClr val="0000CC"/>
                </a:solidFill>
              </a:rPr>
              <a:t>Scheduling Consideration </a:t>
            </a:r>
            <a:r>
              <a:rPr lang="en-US" altLang="en-US" sz="3100" b="0" dirty="0">
                <a:solidFill>
                  <a:srgbClr val="0000CC"/>
                </a:solidFill>
              </a:rPr>
              <a:t>Reminders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2611491"/>
              </p:ext>
            </p:extLst>
          </p:nvPr>
        </p:nvGraphicFramePr>
        <p:xfrm>
          <a:off x="49047" y="1732635"/>
          <a:ext cx="8939970" cy="3698240"/>
        </p:xfrm>
        <a:graphic>
          <a:graphicData uri="http://schemas.openxmlformats.org/drawingml/2006/table">
            <a:tbl>
              <a:tblPr firstRow="1" bandRow="1">
                <a:tableStyleId>{21E4AEA4-8DFA-4A89-87EB-49C32662AFE0}</a:tableStyleId>
              </a:tblPr>
              <a:tblGrid>
                <a:gridCol w="4469985">
                  <a:extLst>
                    <a:ext uri="{9D8B030D-6E8A-4147-A177-3AD203B41FA5}">
                      <a16:colId xmlns:a16="http://schemas.microsoft.com/office/drawing/2014/main" val="20000"/>
                    </a:ext>
                  </a:extLst>
                </a:gridCol>
                <a:gridCol w="4469985">
                  <a:extLst>
                    <a:ext uri="{9D8B030D-6E8A-4147-A177-3AD203B41FA5}">
                      <a16:colId xmlns:a16="http://schemas.microsoft.com/office/drawing/2014/main" val="20001"/>
                    </a:ext>
                  </a:extLst>
                </a:gridCol>
              </a:tblGrid>
              <a:tr h="370840">
                <a:tc>
                  <a:txBody>
                    <a:bodyPr/>
                    <a:lstStyle/>
                    <a:p>
                      <a:pPr algn="ctr"/>
                      <a:r>
                        <a:rPr lang="en-US" sz="1700" dirty="0"/>
                        <a:t>EOG</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r>
                        <a:rPr lang="en-US" sz="1700"/>
                        <a:t>EOC</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0000"/>
                  </a:ext>
                </a:extLst>
              </a:tr>
              <a:tr h="542440">
                <a:tc>
                  <a:txBody>
                    <a:bodyPr/>
                    <a:lstStyle/>
                    <a:p>
                      <a:r>
                        <a:rPr lang="en-US" sz="1700" dirty="0"/>
                        <a:t>The EOG must be given in this order – ELA, Mathematics, Science, and Social Studies.</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t>The school district can set the order of the EOC administration.</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0002"/>
                  </a:ext>
                </a:extLst>
              </a:tr>
              <a:tr h="370840">
                <a:tc gridSpan="2">
                  <a:txBody>
                    <a:bodyPr/>
                    <a:lstStyle/>
                    <a:p>
                      <a:r>
                        <a:rPr lang="en-US" sz="1700" dirty="0"/>
                        <a:t>Section 1 English</a:t>
                      </a:r>
                      <a:r>
                        <a:rPr lang="en-US" sz="1700" baseline="0" dirty="0"/>
                        <a:t> Language Arts should be scheduled exclusively on a day separate from English Languages Arts Sections 2 and 3 or any other content. ELA </a:t>
                      </a:r>
                      <a:r>
                        <a:rPr lang="en-US" sz="1700" baseline="0" dirty="0">
                          <a:solidFill>
                            <a:srgbClr val="000000"/>
                          </a:solidFill>
                        </a:rPr>
                        <a:t>Sections 2 and 3 and Sections 1 and 2 of other content must be scheduled such that both will be completed in a single day or over the course of two consecutive days. </a:t>
                      </a:r>
                      <a:endParaRPr lang="en-US" sz="1700" dirty="0"/>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3"/>
                  </a:ext>
                </a:extLst>
              </a:tr>
              <a:tr h="370840">
                <a:tc gridSpan="2">
                  <a:txBody>
                    <a:bodyPr/>
                    <a:lstStyle/>
                    <a:p>
                      <a:r>
                        <a:rPr lang="en-US" sz="1700" dirty="0"/>
                        <a:t>The break between sections</a:t>
                      </a:r>
                      <a:r>
                        <a:rPr lang="en-US" sz="1700" baseline="0" dirty="0"/>
                        <a:t> administered on the same day should be 10 minutes and not used as a break for lunch.</a:t>
                      </a:r>
                      <a:endParaRPr lang="en-US" sz="1700" dirty="0"/>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4"/>
                  </a:ext>
                </a:extLst>
              </a:tr>
              <a:tr h="370840">
                <a:tc gridSpan="2">
                  <a:txBody>
                    <a:bodyPr/>
                    <a:lstStyle/>
                    <a:p>
                      <a:r>
                        <a:rPr lang="en-US" sz="1700" dirty="0"/>
                        <a:t>Administrations for an EOG</a:t>
                      </a:r>
                      <a:r>
                        <a:rPr lang="en-US" sz="1700" baseline="0" dirty="0"/>
                        <a:t> grade level content or EOC subject must be completed within the same week. The exception is ELA Section 1 which can start the week before ELA Sections 2 and 3.</a:t>
                      </a:r>
                      <a:endParaRPr lang="en-US" sz="1700" dirty="0"/>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5"/>
                  </a:ext>
                </a:extLst>
              </a:tr>
              <a:tr h="370840">
                <a:tc gridSpan="2">
                  <a:txBody>
                    <a:bodyPr/>
                    <a:lstStyle/>
                    <a:p>
                      <a:r>
                        <a:rPr lang="en-US" sz="1700" dirty="0"/>
                        <a:t>The last day of the local window should be a scheduled makeup</a:t>
                      </a:r>
                      <a:r>
                        <a:rPr lang="en-US" sz="1700" baseline="0" dirty="0"/>
                        <a:t> day.</a:t>
                      </a:r>
                      <a:endParaRPr lang="en-US" sz="1700" dirty="0"/>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2" name="Slide Number Placeholder 1"/>
          <p:cNvSpPr>
            <a:spLocks noGrp="1"/>
          </p:cNvSpPr>
          <p:nvPr>
            <p:ph type="sldNum" sz="quarter" idx="4"/>
          </p:nvPr>
        </p:nvSpPr>
        <p:spPr/>
        <p:txBody>
          <a:bodyPr/>
          <a:lstStyle/>
          <a:p>
            <a:fld id="{B63E4CEF-BB1E-48C7-AE93-F39F6AA99AD7}" type="slidenum">
              <a:rPr lang="en-US" smtClean="0"/>
              <a:pPr/>
              <a:t>9</a:t>
            </a:fld>
            <a:endParaRPr lang="en-US"/>
          </a:p>
        </p:txBody>
      </p:sp>
    </p:spTree>
    <p:extLst>
      <p:ext uri="{BB962C8B-B14F-4D97-AF65-F5344CB8AC3E}">
        <p14:creationId xmlns:p14="http://schemas.microsoft.com/office/powerpoint/2010/main" val="42319464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18" y="128764"/>
            <a:ext cx="6290772" cy="686782"/>
          </a:xfrm>
        </p:spPr>
        <p:txBody>
          <a:bodyPr>
            <a:normAutofit/>
          </a:bodyPr>
          <a:lstStyle/>
          <a:p>
            <a:r>
              <a:rPr lang="en-US" sz="4000" b="0">
                <a:solidFill>
                  <a:srgbClr val="0000CC"/>
                </a:solidFill>
              </a:rPr>
              <a:t>Before Testing</a:t>
            </a: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2103606903"/>
              </p:ext>
            </p:extLst>
          </p:nvPr>
        </p:nvGraphicFramePr>
        <p:xfrm>
          <a:off x="381910" y="1784547"/>
          <a:ext cx="8458200" cy="4347337"/>
        </p:xfrm>
        <a:graphic>
          <a:graphicData uri="http://schemas.openxmlformats.org/drawingml/2006/table">
            <a:tbl>
              <a:tblPr firstRow="1" bandRow="1">
                <a:tableStyleId>{21E4AEA4-8DFA-4A89-87EB-49C32662AFE0}</a:tableStyleId>
              </a:tblPr>
              <a:tblGrid>
                <a:gridCol w="6552736">
                  <a:extLst>
                    <a:ext uri="{9D8B030D-6E8A-4147-A177-3AD203B41FA5}">
                      <a16:colId xmlns:a16="http://schemas.microsoft.com/office/drawing/2014/main" val="20000"/>
                    </a:ext>
                  </a:extLst>
                </a:gridCol>
                <a:gridCol w="964170">
                  <a:extLst>
                    <a:ext uri="{9D8B030D-6E8A-4147-A177-3AD203B41FA5}">
                      <a16:colId xmlns:a16="http://schemas.microsoft.com/office/drawing/2014/main" val="20001"/>
                    </a:ext>
                  </a:extLst>
                </a:gridCol>
                <a:gridCol w="941294">
                  <a:extLst>
                    <a:ext uri="{9D8B030D-6E8A-4147-A177-3AD203B41FA5}">
                      <a16:colId xmlns:a16="http://schemas.microsoft.com/office/drawing/2014/main" val="20002"/>
                    </a:ext>
                  </a:extLst>
                </a:gridCol>
              </a:tblGrid>
              <a:tr h="5256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System Test Coordinator Responsibilities</a:t>
                      </a:r>
                      <a:endParaRPr lang="en-US" sz="2400" b="0" dirty="0">
                        <a:solidFill>
                          <a:schemeClr val="bg1"/>
                        </a:solidFill>
                      </a:endParaRPr>
                    </a:p>
                  </a:txBody>
                  <a:tcPr/>
                </a:tc>
                <a:tc>
                  <a:txBody>
                    <a:bodyPr/>
                    <a:lstStyle/>
                    <a:p>
                      <a:r>
                        <a:rPr lang="en-US"/>
                        <a:t>Paper</a:t>
                      </a:r>
                    </a:p>
                  </a:txBody>
                  <a:tcPr/>
                </a:tc>
                <a:tc>
                  <a:txBody>
                    <a:bodyPr/>
                    <a:lstStyle/>
                    <a:p>
                      <a:r>
                        <a:rPr lang="en-US"/>
                        <a:t>Online</a:t>
                      </a:r>
                    </a:p>
                  </a:txBody>
                  <a:tcPr/>
                </a:tc>
                <a:extLst>
                  <a:ext uri="{0D108BD9-81ED-4DB2-BD59-A6C34878D82A}">
                    <a16:rowId xmlns:a16="http://schemas.microsoft.com/office/drawing/2014/main" val="10000"/>
                  </a:ext>
                </a:extLst>
              </a:tr>
              <a:tr h="606468">
                <a:tc>
                  <a:txBody>
                    <a:bodyPr/>
                    <a:lstStyle/>
                    <a:p>
                      <a:pPr marL="285750" indent="-285750">
                        <a:buFont typeface="Arial" pitchFamily="34" charset="0"/>
                        <a:buChar char="•"/>
                      </a:pPr>
                      <a:r>
                        <a:rPr lang="en-US" sz="1600" dirty="0"/>
                        <a:t>Review Test Coordinator’s Manual (TCM) Test Examiner’s Manuals, both Paper-and-Pencil (P/P TEM) and Online (OL TEM)</a:t>
                      </a:r>
                    </a:p>
                  </a:txBody>
                  <a:tcPr anchor="ctr"/>
                </a:tc>
                <a:tc>
                  <a:txBody>
                    <a:bodyPr/>
                    <a:lstStyle/>
                    <a:p>
                      <a:pPr marL="0" indent="0" algn="ctr">
                        <a:buFont typeface="Wingdings" pitchFamily="2" charset="2"/>
                        <a:buNone/>
                      </a:pPr>
                      <a:r>
                        <a:rPr lang="en-US" sz="2400">
                          <a:sym typeface="Wingdings 2"/>
                        </a:rPr>
                        <a:t></a:t>
                      </a:r>
                      <a:endParaRPr lang="en-US" sz="2400" b="1">
                        <a:solidFill>
                          <a:srgbClr val="00B05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US" sz="2400">
                          <a:sym typeface="Wingdings 2"/>
                        </a:rPr>
                        <a:t></a:t>
                      </a:r>
                      <a:endParaRPr lang="en-US" sz="2400"/>
                    </a:p>
                  </a:txBody>
                  <a:tcPr anchor="ctr"/>
                </a:tc>
                <a:extLst>
                  <a:ext uri="{0D108BD9-81ED-4DB2-BD59-A6C34878D82A}">
                    <a16:rowId xmlns:a16="http://schemas.microsoft.com/office/drawing/2014/main" val="10001"/>
                  </a:ext>
                </a:extLst>
              </a:tr>
              <a:tr h="444743">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a:t>Review the Secure</a:t>
                      </a:r>
                      <a:r>
                        <a:rPr lang="en-US" sz="1600" baseline="0"/>
                        <a:t> Practice Test</a:t>
                      </a:r>
                      <a:r>
                        <a:rPr lang="en-US" sz="1600"/>
                        <a:t> examiner’s script</a:t>
                      </a:r>
                    </a:p>
                  </a:txBody>
                  <a:tcPr anchor="ctr"/>
                </a:tc>
                <a:tc>
                  <a:txBody>
                    <a:bodyPr/>
                    <a:lstStyle/>
                    <a:p>
                      <a:pPr marL="0" indent="0" algn="ctr">
                        <a:buFont typeface="Wingdings" pitchFamily="2" charset="2"/>
                        <a:buNone/>
                      </a:pPr>
                      <a:endParaRPr lang="en-US" sz="2400" b="1">
                        <a:solidFill>
                          <a:srgbClr val="00B050"/>
                        </a:solidFill>
                      </a:endParaRPr>
                    </a:p>
                  </a:txBody>
                  <a:tcPr anchor="ctr"/>
                </a:tc>
                <a:tc>
                  <a:txBody>
                    <a:bodyPr/>
                    <a:lstStyle/>
                    <a:p>
                      <a:pPr marL="0" indent="0" algn="ctr">
                        <a:buFont typeface="Wingdings" pitchFamily="2" charset="2"/>
                        <a:buNone/>
                      </a:pPr>
                      <a:r>
                        <a:rPr lang="en-US" sz="2400">
                          <a:sym typeface="Wingdings 2"/>
                        </a:rPr>
                        <a:t></a:t>
                      </a:r>
                      <a:endParaRPr lang="en-US" sz="2400" b="1">
                        <a:solidFill>
                          <a:srgbClr val="00B050"/>
                        </a:solidFill>
                      </a:endParaRPr>
                    </a:p>
                  </a:txBody>
                  <a:tcPr anchor="ctr"/>
                </a:tc>
                <a:extLst>
                  <a:ext uri="{0D108BD9-81ED-4DB2-BD59-A6C34878D82A}">
                    <a16:rowId xmlns:a16="http://schemas.microsoft.com/office/drawing/2014/main" val="10002"/>
                  </a:ext>
                </a:extLst>
              </a:tr>
              <a:tr h="443508">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a:t>Organize training sessions for School Test Coordinators </a:t>
                      </a:r>
                      <a:endParaRPr lang="en-US" sz="1600" dirty="0">
                        <a:solidFill>
                          <a:srgbClr val="FF0000"/>
                        </a:solidFill>
                      </a:endParaRPr>
                    </a:p>
                  </a:txBody>
                  <a:tcPr anchor="ctr"/>
                </a:tc>
                <a:tc>
                  <a:txBody>
                    <a:bodyPr/>
                    <a:lstStyle/>
                    <a:p>
                      <a:pPr marL="0" indent="0" algn="ctr">
                        <a:buFont typeface="Wingdings" pitchFamily="2" charset="2"/>
                        <a:buNone/>
                      </a:pPr>
                      <a:r>
                        <a:rPr lang="en-US" sz="2400">
                          <a:sym typeface="Wingdings 2"/>
                        </a:rPr>
                        <a:t></a:t>
                      </a:r>
                      <a:endParaRPr lang="en-US" sz="2400" b="1">
                        <a:solidFill>
                          <a:srgbClr val="00B050"/>
                        </a:solidFill>
                      </a:endParaRPr>
                    </a:p>
                  </a:txBody>
                  <a:tcPr anchor="ctr"/>
                </a:tc>
                <a:tc>
                  <a:txBody>
                    <a:bodyPr/>
                    <a:lstStyle/>
                    <a:p>
                      <a:pPr marL="0" indent="0" algn="ctr">
                        <a:buFont typeface="Wingdings" pitchFamily="2" charset="2"/>
                        <a:buNone/>
                      </a:pPr>
                      <a:r>
                        <a:rPr lang="en-US" sz="2400">
                          <a:sym typeface="Wingdings 2"/>
                        </a:rPr>
                        <a:t></a:t>
                      </a:r>
                      <a:endParaRPr lang="en-US" sz="2400" b="1">
                        <a:solidFill>
                          <a:srgbClr val="00B050"/>
                        </a:solidFill>
                      </a:endParaRPr>
                    </a:p>
                  </a:txBody>
                  <a:tcPr anchor="ctr"/>
                </a:tc>
                <a:extLst>
                  <a:ext uri="{0D108BD9-81ED-4DB2-BD59-A6C34878D82A}">
                    <a16:rowId xmlns:a16="http://schemas.microsoft.com/office/drawing/2014/main" val="10003"/>
                  </a:ext>
                </a:extLst>
              </a:tr>
              <a:tr h="443508">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a:t>Organize system security plan</a:t>
                      </a:r>
                    </a:p>
                  </a:txBody>
                  <a:tcPr anchor="ctr"/>
                </a:tc>
                <a:tc>
                  <a:txBody>
                    <a:bodyPr/>
                    <a:lstStyle/>
                    <a:p>
                      <a:pPr marL="0" indent="0" algn="ctr">
                        <a:buFont typeface="Wingdings" pitchFamily="2" charset="2"/>
                        <a:buNone/>
                      </a:pPr>
                      <a:r>
                        <a:rPr lang="en-US" sz="2400">
                          <a:sym typeface="Wingdings 2"/>
                        </a:rPr>
                        <a:t></a:t>
                      </a:r>
                      <a:endParaRPr lang="en-US" sz="2400" b="1">
                        <a:solidFill>
                          <a:srgbClr val="00B050"/>
                        </a:solidFill>
                      </a:endParaRPr>
                    </a:p>
                  </a:txBody>
                  <a:tcPr anchor="ctr"/>
                </a:tc>
                <a:tc>
                  <a:txBody>
                    <a:bodyPr/>
                    <a:lstStyle/>
                    <a:p>
                      <a:pPr marL="0" indent="0" algn="ctr">
                        <a:buFont typeface="Wingdings" pitchFamily="2" charset="2"/>
                        <a:buNone/>
                      </a:pPr>
                      <a:r>
                        <a:rPr lang="en-US" sz="2400">
                          <a:sym typeface="Wingdings 2"/>
                        </a:rPr>
                        <a:t></a:t>
                      </a:r>
                      <a:endParaRPr lang="en-US" sz="2400" b="1">
                        <a:solidFill>
                          <a:srgbClr val="00B050"/>
                        </a:solidFill>
                      </a:endParaRPr>
                    </a:p>
                  </a:txBody>
                  <a:tcPr anchor="ctr"/>
                </a:tc>
                <a:extLst>
                  <a:ext uri="{0D108BD9-81ED-4DB2-BD59-A6C34878D82A}">
                    <a16:rowId xmlns:a16="http://schemas.microsoft.com/office/drawing/2014/main" val="10004"/>
                  </a:ext>
                </a:extLst>
              </a:tr>
              <a:tr h="921832">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a:t>Receive Paper-and-Pencil (P/P) administration materials and verify that all boxes have been received and develop a process to verify that all numbers from System and School Packing Lists are correct</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2"/>
                        </a:rPr>
                        <a:t></a:t>
                      </a:r>
                      <a:endParaRPr lang="en-US" sz="2400" dirty="0"/>
                    </a:p>
                  </a:txBody>
                  <a:tcPr anchor="ctr"/>
                </a:tc>
                <a:tc>
                  <a:txBody>
                    <a:bodyPr/>
                    <a:lstStyle/>
                    <a:p>
                      <a:pPr algn="ctr"/>
                      <a:endParaRPr lang="en-US" dirty="0"/>
                    </a:p>
                  </a:txBody>
                  <a:tcPr/>
                </a:tc>
                <a:extLst>
                  <a:ext uri="{0D108BD9-81ED-4DB2-BD59-A6C34878D82A}">
                    <a16:rowId xmlns:a16="http://schemas.microsoft.com/office/drawing/2014/main" val="10005"/>
                  </a:ext>
                </a:extLst>
              </a:tr>
              <a:tr h="921832">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a:t>Review technology readiness and district testing windows with Technology Director</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a:sym typeface="Wingdings 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ym typeface="Wingdings 2"/>
                        </a:rPr>
                        <a:t></a:t>
                      </a:r>
                      <a:endParaRPr lang="en-US" sz="1800" b="1">
                        <a:solidFill>
                          <a:srgbClr val="00B050"/>
                        </a:solidFill>
                      </a:endParaRPr>
                    </a:p>
                    <a:p>
                      <a:pPr algn="ctr"/>
                      <a:endParaRPr lang="en-US" dirty="0"/>
                    </a:p>
                  </a:txBody>
                  <a:tcPr anchor="ctr"/>
                </a:tc>
                <a:extLst>
                  <a:ext uri="{0D108BD9-81ED-4DB2-BD59-A6C34878D82A}">
                    <a16:rowId xmlns:a16="http://schemas.microsoft.com/office/drawing/2014/main" val="1192078816"/>
                  </a:ext>
                </a:extLst>
              </a:tr>
            </a:tbl>
          </a:graphicData>
        </a:graphic>
      </p:graphicFrame>
      <p:sp>
        <p:nvSpPr>
          <p:cNvPr id="8" name="Slide Number Placeholder 7"/>
          <p:cNvSpPr>
            <a:spLocks noGrp="1"/>
          </p:cNvSpPr>
          <p:nvPr>
            <p:ph type="sldNum" sz="quarter" idx="12"/>
          </p:nvPr>
        </p:nvSpPr>
        <p:spPr/>
        <p:txBody>
          <a:bodyPr/>
          <a:lstStyle/>
          <a:p>
            <a:fld id="{B63E4CEF-BB1E-48C7-AE93-F39F6AA99AD7}" type="slidenum">
              <a:rPr lang="en-US" smtClean="0"/>
              <a:pPr/>
              <a:t>90</a:t>
            </a:fld>
            <a:endParaRPr lang="en-US"/>
          </a:p>
        </p:txBody>
      </p:sp>
    </p:spTree>
    <p:extLst>
      <p:ext uri="{BB962C8B-B14F-4D97-AF65-F5344CB8AC3E}">
        <p14:creationId xmlns:p14="http://schemas.microsoft.com/office/powerpoint/2010/main" val="18585287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63E4CEF-BB1E-48C7-AE93-F39F6AA99AD7}" type="slidenum">
              <a:rPr lang="en-US" smtClean="0"/>
              <a:pPr/>
              <a:t>91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302824886"/>
              </p:ext>
            </p:extLst>
          </p:nvPr>
        </p:nvGraphicFramePr>
        <p:xfrm>
          <a:off x="480760" y="1760322"/>
          <a:ext cx="8259858" cy="3915284"/>
        </p:xfrm>
        <a:graphic>
          <a:graphicData uri="http://schemas.openxmlformats.org/drawingml/2006/table">
            <a:tbl>
              <a:tblPr firstRow="1" bandRow="1">
                <a:tableStyleId>{21E4AEA4-8DFA-4A89-87EB-49C32662AFE0}</a:tableStyleId>
              </a:tblPr>
              <a:tblGrid>
                <a:gridCol w="6399076">
                  <a:extLst>
                    <a:ext uri="{9D8B030D-6E8A-4147-A177-3AD203B41FA5}">
                      <a16:colId xmlns:a16="http://schemas.microsoft.com/office/drawing/2014/main" val="20000"/>
                    </a:ext>
                  </a:extLst>
                </a:gridCol>
                <a:gridCol w="941561">
                  <a:extLst>
                    <a:ext uri="{9D8B030D-6E8A-4147-A177-3AD203B41FA5}">
                      <a16:colId xmlns:a16="http://schemas.microsoft.com/office/drawing/2014/main" val="20001"/>
                    </a:ext>
                  </a:extLst>
                </a:gridCol>
                <a:gridCol w="919221">
                  <a:extLst>
                    <a:ext uri="{9D8B030D-6E8A-4147-A177-3AD203B41FA5}">
                      <a16:colId xmlns:a16="http://schemas.microsoft.com/office/drawing/2014/main" val="20002"/>
                    </a:ext>
                  </a:extLst>
                </a:gridCol>
              </a:tblGrid>
              <a:tr h="8249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t>System Test Coordinator Responsibilities</a:t>
                      </a:r>
                      <a:endParaRPr lang="en-US" sz="2400" b="0">
                        <a:solidFill>
                          <a:schemeClr val="bg1"/>
                        </a:solidFill>
                      </a:endParaRPr>
                    </a:p>
                  </a:txBody>
                  <a:tcPr/>
                </a:tc>
                <a:tc>
                  <a:txBody>
                    <a:bodyPr/>
                    <a:lstStyle/>
                    <a:p>
                      <a:r>
                        <a:rPr lang="en-US"/>
                        <a:t>Paper</a:t>
                      </a:r>
                    </a:p>
                  </a:txBody>
                  <a:tcPr/>
                </a:tc>
                <a:tc>
                  <a:txBody>
                    <a:bodyPr/>
                    <a:lstStyle/>
                    <a:p>
                      <a:r>
                        <a:rPr lang="en-US"/>
                        <a:t>Online</a:t>
                      </a:r>
                    </a:p>
                  </a:txBody>
                  <a:tcPr/>
                </a:tc>
                <a:extLst>
                  <a:ext uri="{0D108BD9-81ED-4DB2-BD59-A6C34878D82A}">
                    <a16:rowId xmlns:a16="http://schemas.microsoft.com/office/drawing/2014/main" val="10000"/>
                  </a:ext>
                </a:extLst>
              </a:tr>
              <a:tr h="1659058">
                <a:tc>
                  <a:txBody>
                    <a:bodyPr/>
                    <a:lstStyle/>
                    <a:p>
                      <a:pPr marL="342900" indent="-342900">
                        <a:spcBef>
                          <a:spcPct val="20000"/>
                        </a:spcBef>
                        <a:buFont typeface="Arial" panose="020B0604020202020204" pitchFamily="34" charset="0"/>
                        <a:buChar char="•"/>
                        <a:defRPr/>
                      </a:pPr>
                      <a:r>
                        <a:rPr lang="en-US" sz="1600"/>
                        <a:t>Training sessions should include</a:t>
                      </a:r>
                    </a:p>
                    <a:p>
                      <a:pPr marL="800100" lvl="1" indent="-342900">
                        <a:buFont typeface="Calibri" panose="020F0502020204030204" pitchFamily="34" charset="0"/>
                        <a:buChar char="–"/>
                        <a:defRPr/>
                      </a:pPr>
                      <a:r>
                        <a:rPr lang="en-US" sz="1600"/>
                        <a:t>Adding/Editing Students and Test Sessions (Test Setup) (PP &amp; online)</a:t>
                      </a:r>
                    </a:p>
                    <a:p>
                      <a:pPr marL="800100" lvl="1" indent="-342900">
                        <a:buFont typeface="Calibri" panose="020F0502020204030204" pitchFamily="34" charset="0"/>
                        <a:buChar char="–"/>
                        <a:defRPr/>
                      </a:pPr>
                      <a:r>
                        <a:rPr lang="en-US" sz="1600"/>
                        <a:t>Printing</a:t>
                      </a:r>
                      <a:r>
                        <a:rPr lang="en-US" sz="1600" baseline="0"/>
                        <a:t> and </a:t>
                      </a:r>
                      <a:r>
                        <a:rPr lang="en-US" sz="1600"/>
                        <a:t>distributing Test Tickets (Test Setup)</a:t>
                      </a:r>
                    </a:p>
                    <a:p>
                      <a:pPr marL="800100" lvl="1" indent="-342900">
                        <a:buFont typeface="Calibri" panose="020F0502020204030204" pitchFamily="34" charset="0"/>
                        <a:buChar char="–"/>
                        <a:defRPr/>
                      </a:pPr>
                      <a:r>
                        <a:rPr lang="en-US" sz="1600"/>
                        <a:t>Review of the Online Examiner's Manual</a:t>
                      </a:r>
                    </a:p>
                    <a:p>
                      <a:pPr marL="800100" lvl="1" indent="-342900">
                        <a:buFont typeface="Calibri" panose="020F0502020204030204" pitchFamily="34" charset="0"/>
                        <a:buChar char="–"/>
                        <a:defRPr/>
                      </a:pPr>
                      <a:r>
                        <a:rPr lang="en-US" sz="1600"/>
                        <a:t>Managing and coding accommodations (Test Setup)</a:t>
                      </a:r>
                      <a:endParaRPr lang="en-US" sz="1600" dirty="0"/>
                    </a:p>
                  </a:txBody>
                  <a:tcPr anchor="ctr"/>
                </a:tc>
                <a:tc>
                  <a:txBody>
                    <a:bodyPr/>
                    <a:lstStyle/>
                    <a:p>
                      <a:pPr marL="0" indent="0" algn="ctr">
                        <a:buFont typeface="Wingdings" pitchFamily="2" charset="2"/>
                        <a:buNone/>
                      </a:pPr>
                      <a:endParaRPr lang="en-US" sz="2400" b="1">
                        <a:solidFill>
                          <a:srgbClr val="00B05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US" sz="2400">
                          <a:sym typeface="Wingdings 2"/>
                        </a:rPr>
                        <a:t></a:t>
                      </a:r>
                      <a:endParaRPr lang="en-US" sz="2400"/>
                    </a:p>
                  </a:txBody>
                  <a:tcPr anchor="ctr"/>
                </a:tc>
                <a:extLst>
                  <a:ext uri="{0D108BD9-81ED-4DB2-BD59-A6C34878D82A}">
                    <a16:rowId xmlns:a16="http://schemas.microsoft.com/office/drawing/2014/main" val="10001"/>
                  </a:ext>
                </a:extLst>
              </a:tr>
              <a:tr h="1431235">
                <a:tc>
                  <a:txBody>
                    <a:bodyPr/>
                    <a:lstStyle/>
                    <a:p>
                      <a:pPr marL="285750" indent="-285750">
                        <a:spcBef>
                          <a:spcPct val="20000"/>
                        </a:spcBef>
                        <a:buFont typeface="Arial" pitchFamily="34" charset="0"/>
                        <a:buChar char="•"/>
                        <a:defRPr/>
                      </a:pPr>
                      <a:r>
                        <a:rPr lang="en-US" sz="1600"/>
                        <a:t>Distribute P/P materials and Pre-ID labels to School Test Coordinators</a:t>
                      </a:r>
                    </a:p>
                    <a:p>
                      <a:pPr marL="285750" lvl="0" indent="-285750">
                        <a:spcBef>
                          <a:spcPct val="20000"/>
                        </a:spcBef>
                        <a:buFont typeface="Arial" panose="020B0604020202020204" pitchFamily="34" charset="0"/>
                        <a:buChar char="•"/>
                        <a:defRPr/>
                      </a:pPr>
                      <a:r>
                        <a:rPr lang="en-US" sz="1600"/>
                        <a:t>Training</a:t>
                      </a:r>
                      <a:r>
                        <a:rPr lang="en-US" sz="1600" baseline="0"/>
                        <a:t> sessions for P/P administrations should include a review of the administration procedures from the P/P TEM</a:t>
                      </a:r>
                      <a:endParaRPr lang="en-US" sz="1600"/>
                    </a:p>
                  </a:txBody>
                  <a:tcPr anchor="ctr"/>
                </a:tc>
                <a:tc>
                  <a:txBody>
                    <a:bodyPr/>
                    <a:lstStyle/>
                    <a:p>
                      <a:pPr marL="0" indent="0" algn="ctr">
                        <a:buFont typeface="Wingdings" pitchFamily="2" charset="2"/>
                        <a:buNone/>
                      </a:pPr>
                      <a:r>
                        <a:rPr lang="en-US" sz="2400">
                          <a:sym typeface="Wingdings 2"/>
                        </a:rPr>
                        <a:t></a:t>
                      </a:r>
                      <a:endParaRPr lang="en-US" sz="2400" b="1">
                        <a:solidFill>
                          <a:srgbClr val="00B050"/>
                        </a:solidFill>
                      </a:endParaRPr>
                    </a:p>
                  </a:txBody>
                  <a:tcPr anchor="ctr"/>
                </a:tc>
                <a:tc>
                  <a:txBody>
                    <a:bodyPr/>
                    <a:lstStyle/>
                    <a:p>
                      <a:pPr marL="0" indent="0" algn="ctr">
                        <a:buFont typeface="Wingdings" pitchFamily="2" charset="2"/>
                        <a:buNone/>
                      </a:pPr>
                      <a:endParaRPr lang="en-US" sz="2400" b="1">
                        <a:solidFill>
                          <a:srgbClr val="00B050"/>
                        </a:solidFill>
                      </a:endParaRPr>
                    </a:p>
                  </a:txBody>
                  <a:tcPr/>
                </a:tc>
                <a:extLst>
                  <a:ext uri="{0D108BD9-81ED-4DB2-BD59-A6C34878D82A}">
                    <a16:rowId xmlns:a16="http://schemas.microsoft.com/office/drawing/2014/main" val="10002"/>
                  </a:ext>
                </a:extLst>
              </a:tr>
            </a:tbl>
          </a:graphicData>
        </a:graphic>
      </p:graphicFrame>
      <p:sp>
        <p:nvSpPr>
          <p:cNvPr id="7" name="Title 1"/>
          <p:cNvSpPr txBox="1">
            <a:spLocks/>
          </p:cNvSpPr>
          <p:nvPr/>
        </p:nvSpPr>
        <p:spPr>
          <a:xfrm>
            <a:off x="40518" y="128764"/>
            <a:ext cx="6290772" cy="6867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sz="4000" b="0">
                <a:solidFill>
                  <a:srgbClr val="0000CC"/>
                </a:solidFill>
              </a:rPr>
              <a:t>Before Testing</a:t>
            </a:r>
          </a:p>
        </p:txBody>
      </p:sp>
    </p:spTree>
    <p:extLst>
      <p:ext uri="{BB962C8B-B14F-4D97-AF65-F5344CB8AC3E}">
        <p14:creationId xmlns:p14="http://schemas.microsoft.com/office/powerpoint/2010/main" val="2593500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63E4CEF-BB1E-48C7-AE93-F39F6AA99AD7}" type="slidenum">
              <a:rPr lang="en-US" smtClean="0"/>
              <a:pPr/>
              <a:t>92</a:t>
            </a:fld>
            <a:endParaRPr lang="en-US"/>
          </a:p>
        </p:txBody>
      </p:sp>
      <p:graphicFrame>
        <p:nvGraphicFramePr>
          <p:cNvPr id="7" name="Table 1"/>
          <p:cNvGraphicFramePr>
            <a:graphicFrameLocks noGrp="1"/>
          </p:cNvGraphicFramePr>
          <p:nvPr>
            <p:extLst>
              <p:ext uri="{D42A27DB-BD31-4B8C-83A1-F6EECF244321}">
                <p14:modId xmlns:p14="http://schemas.microsoft.com/office/powerpoint/2010/main" val="1777217218"/>
              </p:ext>
            </p:extLst>
          </p:nvPr>
        </p:nvGraphicFramePr>
        <p:xfrm>
          <a:off x="433670" y="1828800"/>
          <a:ext cx="8320638" cy="3901353"/>
        </p:xfrm>
        <a:graphic>
          <a:graphicData uri="http://schemas.openxmlformats.org/drawingml/2006/table">
            <a:tbl>
              <a:tblPr firstRow="1" bandRow="1">
                <a:tableStyleId>{21E4AEA4-8DFA-4A89-87EB-49C32662AFE0}</a:tableStyleId>
              </a:tblPr>
              <a:tblGrid>
                <a:gridCol w="6425735">
                  <a:extLst>
                    <a:ext uri="{9D8B030D-6E8A-4147-A177-3AD203B41FA5}">
                      <a16:colId xmlns:a16="http://schemas.microsoft.com/office/drawing/2014/main" val="20000"/>
                    </a:ext>
                  </a:extLst>
                </a:gridCol>
                <a:gridCol w="1060101">
                  <a:extLst>
                    <a:ext uri="{9D8B030D-6E8A-4147-A177-3AD203B41FA5}">
                      <a16:colId xmlns:a16="http://schemas.microsoft.com/office/drawing/2014/main" val="20001"/>
                    </a:ext>
                  </a:extLst>
                </a:gridCol>
                <a:gridCol w="834802">
                  <a:extLst>
                    <a:ext uri="{9D8B030D-6E8A-4147-A177-3AD203B41FA5}">
                      <a16:colId xmlns:a16="http://schemas.microsoft.com/office/drawing/2014/main" val="20002"/>
                    </a:ext>
                  </a:extLst>
                </a:gridCol>
              </a:tblGrid>
              <a:tr h="6058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System Test Coordinator Responsibilities</a:t>
                      </a:r>
                      <a:endParaRPr lang="en-US" sz="2400" b="0" dirty="0">
                        <a:solidFill>
                          <a:schemeClr val="bg1"/>
                        </a:solidFill>
                      </a:endParaRPr>
                    </a:p>
                  </a:txBody>
                  <a:tcPr anchor="ctr"/>
                </a:tc>
                <a:tc>
                  <a:txBody>
                    <a:bodyPr/>
                    <a:lstStyle/>
                    <a:p>
                      <a:pPr algn="ctr"/>
                      <a:r>
                        <a:rPr lang="en-US"/>
                        <a:t>Paper</a:t>
                      </a:r>
                    </a:p>
                  </a:txBody>
                  <a:tcPr anchor="ctr"/>
                </a:tc>
                <a:tc>
                  <a:txBody>
                    <a:bodyPr/>
                    <a:lstStyle/>
                    <a:p>
                      <a:pPr algn="ctr"/>
                      <a:r>
                        <a:rPr lang="en-US"/>
                        <a:t>Online</a:t>
                      </a:r>
                    </a:p>
                  </a:txBody>
                  <a:tcPr anchor="ctr"/>
                </a:tc>
                <a:extLst>
                  <a:ext uri="{0D108BD9-81ED-4DB2-BD59-A6C34878D82A}">
                    <a16:rowId xmlns:a16="http://schemas.microsoft.com/office/drawing/2014/main" val="10000"/>
                  </a:ext>
                </a:extLst>
              </a:tr>
              <a:tr h="1546542">
                <a:tc>
                  <a:txBody>
                    <a:bodyPr/>
                    <a:lstStyle/>
                    <a:p>
                      <a:pPr marL="342900" indent="-342900">
                        <a:spcBef>
                          <a:spcPct val="20000"/>
                        </a:spcBef>
                        <a:buFontTx/>
                        <a:buChar char="•"/>
                        <a:defRPr/>
                      </a:pPr>
                      <a:r>
                        <a:rPr lang="en-US" sz="1600" dirty="0"/>
                        <a:t>Distribute EOC P/P materials and Pre-ID labels to School Test Coordinators</a:t>
                      </a:r>
                    </a:p>
                    <a:p>
                      <a:pPr marL="800100" marR="0" lvl="1" indent="-342900"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a:pPr>
                      <a:r>
                        <a:rPr lang="en-US" sz="1600" dirty="0"/>
                        <a:t>If needed, please order additional materials as soon as possible once you have received your initial shipment.</a:t>
                      </a:r>
                      <a:r>
                        <a:rPr lang="en-US" sz="1600" baseline="0" dirty="0"/>
                        <a:t> </a:t>
                      </a:r>
                      <a:r>
                        <a:rPr lang="en-US" sz="1600" dirty="0">
                          <a:solidFill>
                            <a:srgbClr val="000000"/>
                          </a:solidFill>
                        </a:rPr>
                        <a:t>Additional Materials can be ordered after systems have received and inventories the initial shipment.</a:t>
                      </a:r>
                    </a:p>
                  </a:txBody>
                  <a:tcPr anchor="ctr"/>
                </a:tc>
                <a:tc>
                  <a:txBody>
                    <a:bodyPr/>
                    <a:lstStyle/>
                    <a:p>
                      <a:pPr marL="0" indent="0" algn="ctr">
                        <a:buFont typeface="Wingdings" pitchFamily="2" charset="2"/>
                        <a:buNone/>
                      </a:pPr>
                      <a:r>
                        <a:rPr lang="en-US" sz="2400">
                          <a:sym typeface="Wingdings 2"/>
                        </a:rPr>
                        <a:t></a:t>
                      </a:r>
                      <a:endParaRPr lang="en-US" sz="2400" b="1">
                        <a:solidFill>
                          <a:srgbClr val="00B050"/>
                        </a:solidFill>
                      </a:endParaRPr>
                    </a:p>
                  </a:txBody>
                  <a:tcPr anchor="ctr"/>
                </a:tc>
                <a:tc>
                  <a:txBody>
                    <a:bodyPr/>
                    <a:lstStyle/>
                    <a:p>
                      <a:pPr marL="0" indent="0" algn="ctr">
                        <a:buFont typeface="Wingdings" pitchFamily="2" charset="2"/>
                        <a:buNone/>
                      </a:pPr>
                      <a:endParaRPr lang="en-US"/>
                    </a:p>
                  </a:txBody>
                  <a:tcPr anchor="ctr"/>
                </a:tc>
                <a:extLst>
                  <a:ext uri="{0D108BD9-81ED-4DB2-BD59-A6C34878D82A}">
                    <a16:rowId xmlns:a16="http://schemas.microsoft.com/office/drawing/2014/main" val="10001"/>
                  </a:ext>
                </a:extLst>
              </a:tr>
              <a:tr h="1692258">
                <a:tc>
                  <a:txBody>
                    <a:bodyPr/>
                    <a:lstStyle/>
                    <a:p>
                      <a:pPr marL="342900" indent="-342900">
                        <a:buFont typeface="Arial" panose="020B0604020202020204" pitchFamily="34" charset="0"/>
                        <a:buChar char="•"/>
                        <a:defRPr/>
                      </a:pPr>
                      <a:r>
                        <a:rPr lang="en-US" sz="1600"/>
                        <a:t>Verify School Test Coordinators have scheduled Online Tools Training Tests</a:t>
                      </a:r>
                    </a:p>
                    <a:p>
                      <a:pPr marL="800100" lvl="1" indent="-342900">
                        <a:buFont typeface="Calibri" panose="020F0502020204030204" pitchFamily="34" charset="0"/>
                        <a:buChar char="–"/>
                        <a:defRPr/>
                      </a:pPr>
                      <a:r>
                        <a:rPr lang="en-US" sz="1600" strike="noStrike"/>
                        <a:t>OTT Directions from Georgia Milestones Website and eDIRECT</a:t>
                      </a:r>
                    </a:p>
                    <a:p>
                      <a:pPr marL="1257300" lvl="2" indent="-342900">
                        <a:buFont typeface="Calibri" panose="020F0502020204030204" pitchFamily="34" charset="0"/>
                        <a:buChar char="–"/>
                        <a:defRPr/>
                      </a:pPr>
                      <a:r>
                        <a:rPr lang="en-US" sz="1600"/>
                        <a:t>Examiners will find directions to help familiarize students with</a:t>
                      </a:r>
                      <a:r>
                        <a:rPr lang="en-US" sz="1600" baseline="0"/>
                        <a:t> the TTS in the TCM.</a:t>
                      </a:r>
                      <a:endParaRPr lang="en-US" sz="1600" dirty="0"/>
                    </a:p>
                  </a:txBody>
                  <a:tcPr anchor="ctr"/>
                </a:tc>
                <a:tc>
                  <a:txBody>
                    <a:bodyPr/>
                    <a:lstStyle/>
                    <a:p>
                      <a:pPr marL="0" indent="0" algn="ctr">
                        <a:buFont typeface="Wingdings" pitchFamily="2" charset="2"/>
                        <a:buNone/>
                      </a:pPr>
                      <a:endParaRPr lang="en-US" sz="2400" b="1">
                        <a:solidFill>
                          <a:srgbClr val="00B050"/>
                        </a:solidFill>
                      </a:endParaRPr>
                    </a:p>
                  </a:txBody>
                  <a:tcPr anchor="ctr"/>
                </a:tc>
                <a:tc>
                  <a:txBody>
                    <a:bodyPr/>
                    <a:lstStyle/>
                    <a:p>
                      <a:pPr marL="0" indent="0" algn="ctr">
                        <a:buFont typeface="Wingdings" pitchFamily="2" charset="2"/>
                        <a:buNone/>
                      </a:pPr>
                      <a:r>
                        <a:rPr lang="en-US" sz="2400" dirty="0">
                          <a:sym typeface="Wingdings 2"/>
                        </a:rPr>
                        <a:t></a:t>
                      </a:r>
                      <a:endParaRPr lang="en-US" sz="2400" b="1" dirty="0">
                        <a:solidFill>
                          <a:srgbClr val="00B050"/>
                        </a:solidFill>
                      </a:endParaRPr>
                    </a:p>
                  </a:txBody>
                  <a:tcPr anchor="ctr"/>
                </a:tc>
                <a:extLst>
                  <a:ext uri="{0D108BD9-81ED-4DB2-BD59-A6C34878D82A}">
                    <a16:rowId xmlns:a16="http://schemas.microsoft.com/office/drawing/2014/main" val="10002"/>
                  </a:ext>
                </a:extLst>
              </a:tr>
            </a:tbl>
          </a:graphicData>
        </a:graphic>
      </p:graphicFrame>
      <p:sp>
        <p:nvSpPr>
          <p:cNvPr id="6" name="Title 1"/>
          <p:cNvSpPr txBox="1">
            <a:spLocks/>
          </p:cNvSpPr>
          <p:nvPr/>
        </p:nvSpPr>
        <p:spPr>
          <a:xfrm>
            <a:off x="40518" y="128764"/>
            <a:ext cx="6290772" cy="6867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sz="4000" b="0">
                <a:solidFill>
                  <a:srgbClr val="0000CC"/>
                </a:solidFill>
              </a:rPr>
              <a:t>Before Testing</a:t>
            </a:r>
          </a:p>
        </p:txBody>
      </p:sp>
    </p:spTree>
    <p:extLst>
      <p:ext uri="{BB962C8B-B14F-4D97-AF65-F5344CB8AC3E}">
        <p14:creationId xmlns:p14="http://schemas.microsoft.com/office/powerpoint/2010/main" val="25537791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prstGeom prst="rect">
            <a:avLst/>
          </a:prstGeom>
        </p:spPr>
        <p:txBody>
          <a:bodyPr/>
          <a:lstStyle/>
          <a:p>
            <a:pPr>
              <a:defRPr/>
            </a:pPr>
            <a:fld id="{3872E541-65DD-42DF-988C-72EF44765B6C}" type="slidenum">
              <a:rPr lang="en-US" smtClean="0"/>
              <a:pPr>
                <a:defRPr/>
              </a:pPr>
              <a:t>93</a:t>
            </a:fld>
            <a:endParaRPr lang="en-US"/>
          </a:p>
        </p:txBody>
      </p:sp>
      <p:sp>
        <p:nvSpPr>
          <p:cNvPr id="24579"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8" name="TextBox 17"/>
          <p:cNvSpPr txBox="1"/>
          <p:nvPr/>
        </p:nvSpPr>
        <p:spPr>
          <a:xfrm>
            <a:off x="366621" y="92535"/>
            <a:ext cx="6591630" cy="1138773"/>
          </a:xfrm>
          <a:prstGeom prst="rect">
            <a:avLst/>
          </a:prstGeom>
          <a:noFill/>
        </p:spPr>
        <p:txBody>
          <a:bodyPr wrap="square">
            <a:spAutoFit/>
          </a:bodyPr>
          <a:lstStyle/>
          <a:p>
            <a:pPr>
              <a:defRPr/>
            </a:pPr>
            <a:r>
              <a:rPr lang="en-US" sz="4000" dirty="0">
                <a:solidFill>
                  <a:srgbClr val="0000CC"/>
                </a:solidFill>
                <a:latin typeface="Arial Rounded MT Bold" panose="020F0704030504030204" pitchFamily="34" charset="0"/>
              </a:rPr>
              <a:t>Before Testing </a:t>
            </a:r>
          </a:p>
          <a:p>
            <a:pPr>
              <a:defRPr/>
            </a:pPr>
            <a:r>
              <a:rPr lang="en-US" sz="2800" dirty="0">
                <a:solidFill>
                  <a:srgbClr val="0000CC"/>
                </a:solidFill>
                <a:latin typeface="Arial Rounded MT Bold" panose="020F0704030504030204" pitchFamily="34" charset="0"/>
              </a:rPr>
              <a:t>Additional Materials</a:t>
            </a:r>
          </a:p>
        </p:txBody>
      </p:sp>
      <p:pic>
        <p:nvPicPr>
          <p:cNvPr id="10" name="Picture 9"/>
          <p:cNvPicPr>
            <a:picLocks noChangeAspect="1"/>
          </p:cNvPicPr>
          <p:nvPr/>
        </p:nvPicPr>
        <p:blipFill>
          <a:blip r:embed="rId3"/>
          <a:stretch>
            <a:fillRect/>
          </a:stretch>
        </p:blipFill>
        <p:spPr>
          <a:xfrm>
            <a:off x="800428" y="1321502"/>
            <a:ext cx="6534150" cy="4419600"/>
          </a:xfrm>
          <a:prstGeom prst="rect">
            <a:avLst/>
          </a:prstGeom>
        </p:spPr>
      </p:pic>
      <p:cxnSp>
        <p:nvCxnSpPr>
          <p:cNvPr id="11" name="Straight Arrow Connector 10"/>
          <p:cNvCxnSpPr/>
          <p:nvPr/>
        </p:nvCxnSpPr>
        <p:spPr>
          <a:xfrm flipH="1" flipV="1">
            <a:off x="3155529" y="2249334"/>
            <a:ext cx="2289658" cy="12819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45187" y="3505246"/>
            <a:ext cx="3026127" cy="1200329"/>
          </a:xfrm>
          <a:prstGeom prst="rect">
            <a:avLst/>
          </a:prstGeom>
          <a:solidFill>
            <a:schemeClr val="bg1"/>
          </a:solidFill>
          <a:ln>
            <a:solidFill>
              <a:srgbClr val="FF0000"/>
            </a:solidFill>
          </a:ln>
        </p:spPr>
        <p:txBody>
          <a:bodyPr wrap="square" rtlCol="0">
            <a:spAutoFit/>
          </a:bodyPr>
          <a:lstStyle/>
          <a:p>
            <a:r>
              <a:rPr lang="en-US" dirty="0">
                <a:solidFill>
                  <a:srgbClr val="FF0000"/>
                </a:solidFill>
              </a:rPr>
              <a:t>Additional Materials can be ordered after systems have received and inventoried the initial shipment </a:t>
            </a:r>
          </a:p>
        </p:txBody>
      </p:sp>
    </p:spTree>
    <p:extLst>
      <p:ext uri="{BB962C8B-B14F-4D97-AF65-F5344CB8AC3E}">
        <p14:creationId xmlns:p14="http://schemas.microsoft.com/office/powerpoint/2010/main" val="31426930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6920613" cy="1325563"/>
          </a:xfrm>
        </p:spPr>
        <p:txBody>
          <a:bodyPr>
            <a:normAutofit/>
          </a:bodyPr>
          <a:lstStyle/>
          <a:p>
            <a:r>
              <a:rPr lang="en-US" sz="4000" b="0">
                <a:solidFill>
                  <a:srgbClr val="0000CC"/>
                </a:solidFill>
              </a:rPr>
              <a:t>Before Testing</a:t>
            </a:r>
            <a:br>
              <a:rPr lang="en-US" b="0">
                <a:solidFill>
                  <a:srgbClr val="0000CC"/>
                </a:solidFill>
              </a:rPr>
            </a:br>
            <a:r>
              <a:rPr lang="en-US" sz="2800" b="0">
                <a:solidFill>
                  <a:srgbClr val="0000CC"/>
                </a:solidFill>
              </a:rPr>
              <a:t>GNETS Students – Paper-and-Pencil</a:t>
            </a:r>
          </a:p>
        </p:txBody>
      </p:sp>
      <p:sp>
        <p:nvSpPr>
          <p:cNvPr id="4" name="Content Placeholder 3"/>
          <p:cNvSpPr>
            <a:spLocks noGrp="1"/>
          </p:cNvSpPr>
          <p:nvPr>
            <p:ph idx="1"/>
          </p:nvPr>
        </p:nvSpPr>
        <p:spPr>
          <a:xfrm>
            <a:off x="760164" y="1894901"/>
            <a:ext cx="7317036" cy="3956625"/>
          </a:xfrm>
        </p:spPr>
        <p:txBody>
          <a:bodyPr vert="horz" lIns="91440" tIns="45720" rIns="91440" bIns="45720" rtlCol="0" anchor="t">
            <a:normAutofit/>
          </a:bodyPr>
          <a:lstStyle/>
          <a:p>
            <a:r>
              <a:rPr lang="en-US" sz="2400" dirty="0"/>
              <a:t>System Test Coordinators within the area served should coordinate the source of paper-and-pencil testing materials with the GNETS School Test Coordinator.</a:t>
            </a:r>
          </a:p>
          <a:p>
            <a:r>
              <a:rPr lang="en-US" sz="2400" dirty="0"/>
              <a:t>GNETS sites who manage their own materials should coordinate with their students’ home school systems regarding the shipping of scorable materials.</a:t>
            </a:r>
          </a:p>
          <a:p>
            <a:r>
              <a:rPr lang="en-US" sz="2400" dirty="0"/>
              <a:t>Ideally, scorable materials for GNETS students will be returned with those of the student’s home system.</a:t>
            </a:r>
          </a:p>
        </p:txBody>
      </p:sp>
      <p:sp>
        <p:nvSpPr>
          <p:cNvPr id="2" name="Slide Number Placeholder 1"/>
          <p:cNvSpPr>
            <a:spLocks noGrp="1"/>
          </p:cNvSpPr>
          <p:nvPr>
            <p:ph type="sldNum" sz="quarter" idx="4294967295"/>
          </p:nvPr>
        </p:nvSpPr>
        <p:spPr>
          <a:xfrm>
            <a:off x="8077200" y="6356350"/>
            <a:ext cx="609600" cy="365125"/>
          </a:xfrm>
          <a:prstGeom prst="rect">
            <a:avLst/>
          </a:prstGeom>
        </p:spPr>
        <p:txBody>
          <a:bodyPr/>
          <a:lstStyle/>
          <a:p>
            <a:pPr>
              <a:defRPr/>
            </a:pPr>
            <a:fld id="{31CA350E-7E78-4B54-A1D0-067692C0170C}" type="slidenum">
              <a:rPr lang="en-US" smtClean="0"/>
              <a:pPr>
                <a:defRPr/>
              </a:pPr>
              <a:t>94</a:t>
            </a:fld>
            <a:endParaRPr lang="en-US"/>
          </a:p>
        </p:txBody>
      </p:sp>
    </p:spTree>
    <p:extLst>
      <p:ext uri="{BB962C8B-B14F-4D97-AF65-F5344CB8AC3E}">
        <p14:creationId xmlns:p14="http://schemas.microsoft.com/office/powerpoint/2010/main" val="16781605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28" y="77003"/>
            <a:ext cx="6771986" cy="1133960"/>
          </a:xfrm>
        </p:spPr>
        <p:txBody>
          <a:bodyPr>
            <a:normAutofit/>
          </a:bodyPr>
          <a:lstStyle/>
          <a:p>
            <a:r>
              <a:rPr lang="en-US" sz="4000" b="0">
                <a:solidFill>
                  <a:srgbClr val="0000CC"/>
                </a:solidFill>
              </a:rPr>
              <a:t>Before Testing</a:t>
            </a:r>
            <a:br>
              <a:rPr lang="en-US" sz="2800" b="0">
                <a:solidFill>
                  <a:srgbClr val="0000CC"/>
                </a:solidFill>
              </a:rPr>
            </a:br>
            <a:r>
              <a:rPr lang="en-US" sz="2800" b="0">
                <a:solidFill>
                  <a:srgbClr val="0000CC"/>
                </a:solidFill>
              </a:rPr>
              <a:t>GNETS Students – Online</a:t>
            </a:r>
            <a:endParaRPr lang="en-US" sz="2800" b="0">
              <a:solidFill>
                <a:schemeClr val="accent6">
                  <a:lumMod val="50000"/>
                </a:schemeClr>
              </a:solidFill>
            </a:endParaRPr>
          </a:p>
        </p:txBody>
      </p:sp>
      <p:sp>
        <p:nvSpPr>
          <p:cNvPr id="3" name="Content Placeholder 2"/>
          <p:cNvSpPr>
            <a:spLocks noGrp="1"/>
          </p:cNvSpPr>
          <p:nvPr>
            <p:ph idx="1"/>
          </p:nvPr>
        </p:nvSpPr>
        <p:spPr>
          <a:xfrm>
            <a:off x="465162" y="1667434"/>
            <a:ext cx="8229600" cy="4128247"/>
          </a:xfrm>
        </p:spPr>
        <p:txBody>
          <a:bodyPr vert="horz" lIns="91440" tIns="45720" rIns="91440" bIns="45720" rtlCol="0" anchor="t">
            <a:normAutofit fontScale="92500"/>
          </a:bodyPr>
          <a:lstStyle/>
          <a:p>
            <a:r>
              <a:rPr lang="en-US" sz="2600" dirty="0"/>
              <a:t>Each GNETS site testing online will need to have DRC INSIGHT installed on workstations that students will use for testing.</a:t>
            </a:r>
          </a:p>
          <a:p>
            <a:r>
              <a:rPr lang="en-US" sz="2600" dirty="0"/>
              <a:t>The School Test Coordinator at each online GNETS site should be familiar with the contents of this Pre-Admin Webinar and the upcoming Online Test Set-Up training though collaboration with a designated System Test Coordinator within the service area.</a:t>
            </a:r>
          </a:p>
          <a:p>
            <a:r>
              <a:rPr lang="en-US" sz="2600" dirty="0"/>
              <a:t>Test sessions (including the Secure Practice Test/Online Tools Training) for GNETS students testing online will need to be setup by the System Test Coordinator from the students’ home school/system.</a:t>
            </a:r>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F155EB93-04D4-439F-BB87-2173B6A3F026}" type="slidenum">
              <a:rPr lang="en-US" smtClean="0"/>
              <a:pPr>
                <a:defRPr/>
              </a:pPr>
              <a:t>95</a:t>
            </a:fld>
            <a:endParaRPr lang="en-US"/>
          </a:p>
        </p:txBody>
      </p:sp>
    </p:spTree>
    <p:extLst>
      <p:ext uri="{BB962C8B-B14F-4D97-AF65-F5344CB8AC3E}">
        <p14:creationId xmlns:p14="http://schemas.microsoft.com/office/powerpoint/2010/main" val="260359079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5" y="71540"/>
            <a:ext cx="6959065" cy="1065282"/>
          </a:xfrm>
        </p:spPr>
        <p:txBody>
          <a:bodyPr>
            <a:normAutofit/>
          </a:bodyPr>
          <a:lstStyle/>
          <a:p>
            <a:r>
              <a:rPr lang="en-US" sz="4000" b="0">
                <a:solidFill>
                  <a:srgbClr val="0000CC"/>
                </a:solidFill>
              </a:rPr>
              <a:t>Before Testing</a:t>
            </a:r>
            <a:br>
              <a:rPr lang="en-US" sz="4000" b="0">
                <a:solidFill>
                  <a:srgbClr val="0000CC"/>
                </a:solidFill>
              </a:rPr>
            </a:br>
            <a:r>
              <a:rPr lang="en-US" sz="2800" b="0">
                <a:solidFill>
                  <a:srgbClr val="0000CC"/>
                </a:solidFill>
              </a:rPr>
              <a:t>GNETS Students – Online</a:t>
            </a:r>
          </a:p>
        </p:txBody>
      </p:sp>
      <p:sp>
        <p:nvSpPr>
          <p:cNvPr id="3" name="Content Placeholder 2"/>
          <p:cNvSpPr>
            <a:spLocks noGrp="1"/>
          </p:cNvSpPr>
          <p:nvPr>
            <p:ph idx="1"/>
          </p:nvPr>
        </p:nvSpPr>
        <p:spPr>
          <a:xfrm>
            <a:off x="465162" y="1578544"/>
            <a:ext cx="7908817" cy="4553316"/>
          </a:xfrm>
        </p:spPr>
        <p:txBody>
          <a:bodyPr vert="horz" lIns="91440" tIns="45720" rIns="91440" bIns="45720" rtlCol="0" anchor="t">
            <a:normAutofit/>
          </a:bodyPr>
          <a:lstStyle/>
          <a:p>
            <a:r>
              <a:rPr lang="en-US" sz="2400" dirty="0"/>
              <a:t>The GNETS School Test Coordinator should collaborate with the students’ home districts for assigning testing accommodations and coding program and accommodation information</a:t>
            </a:r>
            <a:r>
              <a:rPr lang="en-US" sz="2400"/>
              <a:t>.</a:t>
            </a:r>
            <a:endParaRPr lang="en-US" sz="2400" dirty="0"/>
          </a:p>
          <a:p>
            <a:r>
              <a:rPr lang="en-US" sz="2400" dirty="0"/>
              <a:t>The GNETS School Test Coordinator should work with the System Test Coordinator within the service area to receive by a secure means the</a:t>
            </a:r>
            <a:r>
              <a:rPr lang="en-US" sz="2400" i="1" dirty="0"/>
              <a:t> Student Test Tickets</a:t>
            </a:r>
            <a:r>
              <a:rPr lang="en-US" sz="2400" dirty="0"/>
              <a:t> (ex. return receipt mail, UPS/FEDEX, courier, hand delivery, attachment in MyGaDOE email, transfer via secure FTP folder</a:t>
            </a:r>
            <a:r>
              <a:rPr lang="en-US" sz="2400"/>
              <a:t>).</a:t>
            </a:r>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F155EB93-04D4-439F-BB87-2173B6A3F026}" type="slidenum">
              <a:rPr lang="en-US" smtClean="0"/>
              <a:pPr>
                <a:defRPr/>
              </a:pPr>
              <a:t>96</a:t>
            </a:fld>
            <a:endParaRPr lang="en-US"/>
          </a:p>
        </p:txBody>
      </p:sp>
    </p:spTree>
    <p:extLst>
      <p:ext uri="{BB962C8B-B14F-4D97-AF65-F5344CB8AC3E}">
        <p14:creationId xmlns:p14="http://schemas.microsoft.com/office/powerpoint/2010/main" val="39051955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71"/>
            <a:ext cx="6737733" cy="1179679"/>
          </a:xfrm>
        </p:spPr>
        <p:txBody>
          <a:bodyPr>
            <a:normAutofit fontScale="90000"/>
          </a:bodyPr>
          <a:lstStyle/>
          <a:p>
            <a:r>
              <a:rPr lang="en-US" sz="4000" b="0">
                <a:solidFill>
                  <a:srgbClr val="0000CC"/>
                </a:solidFill>
              </a:rPr>
              <a:t>Before Testing</a:t>
            </a:r>
            <a:br>
              <a:rPr lang="en-US" b="0">
                <a:solidFill>
                  <a:srgbClr val="0000CC"/>
                </a:solidFill>
              </a:rPr>
            </a:br>
            <a:r>
              <a:rPr lang="en-US" sz="3100" b="0">
                <a:solidFill>
                  <a:srgbClr val="0000CC"/>
                </a:solidFill>
              </a:rPr>
              <a:t>School Test Coordinator</a:t>
            </a:r>
            <a:br>
              <a:rPr lang="en-US" sz="3100" b="0">
                <a:solidFill>
                  <a:srgbClr val="0000CC"/>
                </a:solidFill>
              </a:rPr>
            </a:br>
            <a:r>
              <a:rPr lang="en-US" sz="3100" b="0">
                <a:solidFill>
                  <a:srgbClr val="0000CC"/>
                </a:solidFill>
              </a:rPr>
              <a:t>Receive Paper and Pencil Materials</a:t>
            </a:r>
          </a:p>
        </p:txBody>
      </p:sp>
      <p:sp>
        <p:nvSpPr>
          <p:cNvPr id="7" name="Slide Number Placeholder 6"/>
          <p:cNvSpPr>
            <a:spLocks noGrp="1"/>
          </p:cNvSpPr>
          <p:nvPr>
            <p:ph type="sldNum" sz="quarter" idx="4"/>
          </p:nvPr>
        </p:nvSpPr>
        <p:spPr>
          <a:prstGeom prst="rect">
            <a:avLst/>
          </a:prstGeom>
        </p:spPr>
        <p:txBody>
          <a:bodyPr/>
          <a:lstStyle/>
          <a:p>
            <a:pPr>
              <a:defRPr/>
            </a:pPr>
            <a:fld id="{1D5E1A1C-595B-4D6B-B0A5-68A9C3A98FF2}" type="slidenum">
              <a:rPr lang="en-US" smtClean="0"/>
              <a:pPr>
                <a:defRPr/>
              </a:pPr>
              <a:t>97</a:t>
            </a:fld>
            <a:endParaRPr lang="en-US"/>
          </a:p>
        </p:txBody>
      </p:sp>
      <p:sp>
        <p:nvSpPr>
          <p:cNvPr id="25602" name="Rectangle 3"/>
          <p:cNvSpPr>
            <a:spLocks noGrp="1"/>
          </p:cNvSpPr>
          <p:nvPr>
            <p:ph type="subTitle" idx="4294967295"/>
          </p:nvPr>
        </p:nvSpPr>
        <p:spPr>
          <a:xfrm>
            <a:off x="0" y="3886200"/>
            <a:ext cx="6400800" cy="1752600"/>
          </a:xfrm>
        </p:spPr>
        <p:txBody>
          <a:bodyPr/>
          <a:lstStyle/>
          <a:p>
            <a:pPr marL="746125" indent="-609600" eaLnBrk="1" hangingPunct="1">
              <a:lnSpc>
                <a:spcPct val="90000"/>
              </a:lnSpc>
              <a:spcBef>
                <a:spcPct val="0"/>
              </a:spcBef>
              <a:buClr>
                <a:schemeClr val="tx1"/>
              </a:buClr>
              <a:buSzPct val="60000"/>
              <a:buFontTx/>
              <a:buNone/>
            </a:pPr>
            <a:endParaRPr lang="en-US"/>
          </a:p>
          <a:p>
            <a:pPr marL="746125" indent="-609600" eaLnBrk="1" hangingPunct="1">
              <a:lnSpc>
                <a:spcPct val="90000"/>
              </a:lnSpc>
              <a:spcBef>
                <a:spcPct val="0"/>
              </a:spcBef>
              <a:buClr>
                <a:schemeClr val="tx1"/>
              </a:buClr>
              <a:buSzPct val="60000"/>
              <a:buFontTx/>
              <a:buNone/>
            </a:pPr>
            <a:endParaRPr lang="en-US" sz="3600">
              <a:solidFill>
                <a:schemeClr val="hlink"/>
              </a:solidFill>
              <a:latin typeface="Arial" charset="0"/>
              <a:cs typeface="Arial" charset="0"/>
            </a:endParaRPr>
          </a:p>
          <a:p>
            <a:pPr marL="746125" indent="-609600" eaLnBrk="1" hangingPunct="1">
              <a:lnSpc>
                <a:spcPct val="90000"/>
              </a:lnSpc>
              <a:spcBef>
                <a:spcPct val="0"/>
              </a:spcBef>
              <a:buClr>
                <a:schemeClr val="tx1"/>
              </a:buClr>
              <a:buSzPct val="60000"/>
              <a:buFontTx/>
              <a:buNone/>
            </a:pPr>
            <a:endParaRPr lang="en-US" sz="3600">
              <a:solidFill>
                <a:schemeClr val="hlink"/>
              </a:solidFill>
              <a:latin typeface="Arial" charset="0"/>
              <a:cs typeface="Arial" charset="0"/>
            </a:endParaRPr>
          </a:p>
        </p:txBody>
      </p:sp>
      <p:sp>
        <p:nvSpPr>
          <p:cNvPr id="25606" name="Rectangle 3"/>
          <p:cNvSpPr>
            <a:spLocks noChangeArrowheads="1"/>
          </p:cNvSpPr>
          <p:nvPr/>
        </p:nvSpPr>
        <p:spPr bwMode="auto">
          <a:xfrm>
            <a:off x="1156771" y="1784732"/>
            <a:ext cx="6282254" cy="438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Arial" pitchFamily="34" charset="0"/>
              <a:buChar char="•"/>
              <a:defRPr/>
            </a:pPr>
            <a:r>
              <a:rPr lang="en-US" sz="2300" dirty="0"/>
              <a:t>Complete School Inventory Checklist provided in </a:t>
            </a:r>
            <a:r>
              <a:rPr lang="en-US" sz="2300" i="1" dirty="0"/>
              <a:t>TCM</a:t>
            </a:r>
            <a:r>
              <a:rPr lang="en-US" sz="2300" dirty="0"/>
              <a:t>; when School Testing Coordinators verify their school’s packing list, a signed copy should be provided to the System Test Coordinator.</a:t>
            </a:r>
          </a:p>
          <a:p>
            <a:pPr marL="342900" indent="-342900">
              <a:lnSpc>
                <a:spcPct val="90000"/>
              </a:lnSpc>
              <a:spcBef>
                <a:spcPct val="20000"/>
              </a:spcBef>
              <a:buFontTx/>
              <a:buChar char="•"/>
              <a:defRPr/>
            </a:pPr>
            <a:r>
              <a:rPr lang="en-US" sz="2300" dirty="0">
                <a:latin typeface="+mn-lt"/>
              </a:rPr>
              <a:t>Boxes are labeled for each school and include:</a:t>
            </a:r>
            <a:endParaRPr lang="en-US" sz="2300" u="sng" dirty="0">
              <a:latin typeface="+mn-lt"/>
            </a:endParaRPr>
          </a:p>
          <a:p>
            <a:pPr marL="742950" lvl="1" indent="-285750">
              <a:lnSpc>
                <a:spcPct val="90000"/>
              </a:lnSpc>
              <a:spcBef>
                <a:spcPct val="20000"/>
              </a:spcBef>
              <a:buFontTx/>
              <a:buChar char="–"/>
              <a:defRPr/>
            </a:pPr>
            <a:r>
              <a:rPr lang="en-US" sz="1700" dirty="0">
                <a:latin typeface="+mn-lt"/>
              </a:rPr>
              <a:t>School Packing List and School Security Checklist</a:t>
            </a:r>
          </a:p>
          <a:p>
            <a:pPr marL="742950" lvl="1" indent="-285750">
              <a:lnSpc>
                <a:spcPct val="90000"/>
              </a:lnSpc>
              <a:spcBef>
                <a:spcPct val="20000"/>
              </a:spcBef>
              <a:buFontTx/>
              <a:buChar char="–"/>
              <a:defRPr/>
            </a:pPr>
            <a:r>
              <a:rPr lang="en-US" sz="1700" i="1" dirty="0">
                <a:latin typeface="+mn-lt"/>
              </a:rPr>
              <a:t>Test Coordinator’s Manual </a:t>
            </a:r>
            <a:r>
              <a:rPr lang="en-US" sz="1700" dirty="0">
                <a:latin typeface="+mn-lt"/>
              </a:rPr>
              <a:t>and </a:t>
            </a:r>
            <a:r>
              <a:rPr lang="en-US" sz="1700" i="1" dirty="0">
                <a:latin typeface="+mn-lt"/>
              </a:rPr>
              <a:t>Test Examiner’s Manuals</a:t>
            </a:r>
          </a:p>
          <a:p>
            <a:pPr marL="742950" lvl="1" indent="-285750">
              <a:lnSpc>
                <a:spcPct val="90000"/>
              </a:lnSpc>
              <a:spcBef>
                <a:spcPct val="20000"/>
              </a:spcBef>
              <a:buFontTx/>
              <a:buChar char="–"/>
              <a:defRPr/>
            </a:pPr>
            <a:r>
              <a:rPr lang="en-US" sz="1700" dirty="0">
                <a:latin typeface="+mn-lt"/>
              </a:rPr>
              <a:t>Test booklets and answer sheets</a:t>
            </a:r>
          </a:p>
          <a:p>
            <a:pPr marL="342900" indent="-342900">
              <a:lnSpc>
                <a:spcPct val="90000"/>
              </a:lnSpc>
              <a:spcBef>
                <a:spcPct val="20000"/>
              </a:spcBef>
              <a:buFontTx/>
              <a:buChar char="•"/>
              <a:defRPr/>
            </a:pPr>
            <a:r>
              <a:rPr lang="en-US" sz="2300" dirty="0">
                <a:latin typeface="+mn-lt"/>
              </a:rPr>
              <a:t>Schools receive an overage of materials:</a:t>
            </a:r>
          </a:p>
          <a:p>
            <a:pPr marL="742950" lvl="1" indent="-285750">
              <a:lnSpc>
                <a:spcPct val="90000"/>
              </a:lnSpc>
              <a:spcBef>
                <a:spcPct val="20000"/>
              </a:spcBef>
              <a:buFontTx/>
              <a:buChar char="–"/>
              <a:defRPr/>
            </a:pPr>
            <a:r>
              <a:rPr lang="en-US" sz="1700" dirty="0">
                <a:latin typeface="+mn-lt"/>
              </a:rPr>
              <a:t>If additional materials are needed, School Test Coordinators contact the System Test Coordinator</a:t>
            </a:r>
          </a:p>
          <a:p>
            <a:pPr marL="342900" indent="-342900">
              <a:lnSpc>
                <a:spcPct val="90000"/>
              </a:lnSpc>
              <a:spcBef>
                <a:spcPct val="20000"/>
              </a:spcBef>
              <a:buFontTx/>
              <a:buChar char="•"/>
              <a:defRPr/>
            </a:pPr>
            <a:r>
              <a:rPr lang="en-US" sz="2300" dirty="0">
                <a:latin typeface="+mn-lt"/>
              </a:rPr>
              <a:t>Retain boxes for return shipping.</a:t>
            </a:r>
          </a:p>
        </p:txBody>
      </p:sp>
    </p:spTree>
    <p:extLst>
      <p:ext uri="{BB962C8B-B14F-4D97-AF65-F5344CB8AC3E}">
        <p14:creationId xmlns:p14="http://schemas.microsoft.com/office/powerpoint/2010/main" val="2214951362"/>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1" y="68807"/>
            <a:ext cx="6583680" cy="1179225"/>
          </a:xfrm>
        </p:spPr>
        <p:txBody>
          <a:bodyPr>
            <a:normAutofit/>
          </a:bodyPr>
          <a:lstStyle/>
          <a:p>
            <a:r>
              <a:rPr lang="en-US" sz="4000" b="0">
                <a:solidFill>
                  <a:srgbClr val="0000CC"/>
                </a:solidFill>
              </a:rPr>
              <a:t>Before Testing</a:t>
            </a:r>
            <a:br>
              <a:rPr lang="en-US" b="0">
                <a:solidFill>
                  <a:srgbClr val="0000CC"/>
                </a:solidFill>
              </a:rPr>
            </a:br>
            <a:r>
              <a:rPr lang="en-US" sz="2800" b="0">
                <a:solidFill>
                  <a:srgbClr val="0000CC"/>
                </a:solidFill>
              </a:rPr>
              <a:t>Pre-ID Labels</a:t>
            </a:r>
          </a:p>
        </p:txBody>
      </p:sp>
      <p:sp>
        <p:nvSpPr>
          <p:cNvPr id="8" name="Slide Number Placeholder 7"/>
          <p:cNvSpPr>
            <a:spLocks noGrp="1"/>
          </p:cNvSpPr>
          <p:nvPr>
            <p:ph type="sldNum" sz="quarter" idx="4"/>
          </p:nvPr>
        </p:nvSpPr>
        <p:spPr>
          <a:prstGeom prst="rect">
            <a:avLst/>
          </a:prstGeom>
        </p:spPr>
        <p:txBody>
          <a:bodyPr/>
          <a:lstStyle/>
          <a:p>
            <a:pPr>
              <a:defRPr/>
            </a:pPr>
            <a:fld id="{8DB6A1C5-7A87-479B-9B55-FC644E232AF1}" type="slidenum">
              <a:rPr lang="en-US" smtClean="0"/>
              <a:pPr>
                <a:defRPr/>
              </a:pPr>
              <a:t>98</a:t>
            </a:fld>
            <a:endParaRPr lang="en-US"/>
          </a:p>
        </p:txBody>
      </p:sp>
      <p:sp>
        <p:nvSpPr>
          <p:cNvPr id="27650" name="Rectangle 3"/>
          <p:cNvSpPr>
            <a:spLocks noGrp="1"/>
          </p:cNvSpPr>
          <p:nvPr>
            <p:ph type="subTitle" idx="4294967295"/>
          </p:nvPr>
        </p:nvSpPr>
        <p:spPr>
          <a:xfrm>
            <a:off x="0" y="3886200"/>
            <a:ext cx="6400800" cy="1752600"/>
          </a:xfrm>
        </p:spPr>
        <p:txBody>
          <a:bodyPr/>
          <a:lstStyle/>
          <a:p>
            <a:pPr marL="746125" indent="-609600" eaLnBrk="1" hangingPunct="1">
              <a:lnSpc>
                <a:spcPct val="90000"/>
              </a:lnSpc>
              <a:spcBef>
                <a:spcPct val="0"/>
              </a:spcBef>
              <a:buClr>
                <a:schemeClr val="tx1"/>
              </a:buClr>
              <a:buSzPct val="60000"/>
              <a:buFontTx/>
              <a:buNone/>
            </a:pPr>
            <a:endParaRPr lang="en-US"/>
          </a:p>
          <a:p>
            <a:pPr marL="746125" indent="-609600" eaLnBrk="1" hangingPunct="1">
              <a:lnSpc>
                <a:spcPct val="90000"/>
              </a:lnSpc>
              <a:spcBef>
                <a:spcPct val="0"/>
              </a:spcBef>
              <a:buClr>
                <a:schemeClr val="tx1"/>
              </a:buClr>
              <a:buSzPct val="60000"/>
              <a:buFontTx/>
              <a:buNone/>
            </a:pPr>
            <a:endParaRPr lang="en-US" sz="3600">
              <a:solidFill>
                <a:schemeClr val="hlink"/>
              </a:solidFill>
              <a:latin typeface="Arial" charset="0"/>
              <a:cs typeface="Arial" charset="0"/>
            </a:endParaRPr>
          </a:p>
          <a:p>
            <a:pPr marL="746125" indent="-609600" eaLnBrk="1" hangingPunct="1">
              <a:lnSpc>
                <a:spcPct val="90000"/>
              </a:lnSpc>
              <a:spcBef>
                <a:spcPct val="0"/>
              </a:spcBef>
              <a:buClr>
                <a:schemeClr val="tx1"/>
              </a:buClr>
              <a:buSzPct val="60000"/>
              <a:buFontTx/>
              <a:buNone/>
            </a:pPr>
            <a:endParaRPr lang="en-US" sz="3600">
              <a:solidFill>
                <a:schemeClr val="hlink"/>
              </a:solidFill>
              <a:latin typeface="Arial" charset="0"/>
              <a:cs typeface="Arial" charset="0"/>
            </a:endParaRPr>
          </a:p>
        </p:txBody>
      </p:sp>
      <p:sp>
        <p:nvSpPr>
          <p:cNvPr id="27654" name="Rectangle 3"/>
          <p:cNvSpPr>
            <a:spLocks noChangeArrowheads="1"/>
          </p:cNvSpPr>
          <p:nvPr/>
        </p:nvSpPr>
        <p:spPr bwMode="auto">
          <a:xfrm>
            <a:off x="381000" y="1248032"/>
            <a:ext cx="8168863" cy="442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marL="342900" indent="-342900">
              <a:lnSpc>
                <a:spcPct val="80000"/>
              </a:lnSpc>
              <a:spcBef>
                <a:spcPct val="20000"/>
              </a:spcBef>
              <a:buFontTx/>
              <a:buChar char="•"/>
              <a:defRPr/>
            </a:pPr>
            <a:r>
              <a:rPr lang="en-US" sz="2350" dirty="0"/>
              <a:t>School Test Coordinator Kit</a:t>
            </a:r>
            <a:r>
              <a:rPr lang="en-US" sz="2350"/>
              <a:t>.</a:t>
            </a:r>
            <a:endParaRPr lang="en-US" sz="2350">
              <a:solidFill>
                <a:srgbClr val="000000"/>
              </a:solidFill>
              <a:latin typeface="Calibri"/>
            </a:endParaRPr>
          </a:p>
          <a:p>
            <a:pPr marL="342900" indent="-342900">
              <a:lnSpc>
                <a:spcPct val="80000"/>
              </a:lnSpc>
              <a:spcBef>
                <a:spcPct val="20000"/>
              </a:spcBef>
              <a:buFontTx/>
              <a:buChar char="•"/>
              <a:defRPr/>
            </a:pPr>
            <a:r>
              <a:rPr lang="en-US" sz="2350" dirty="0"/>
              <a:t>One label for each student and course</a:t>
            </a:r>
            <a:r>
              <a:rPr lang="en-US" sz="2350"/>
              <a:t>.</a:t>
            </a:r>
            <a:endParaRPr lang="en-US" sz="2350" dirty="0"/>
          </a:p>
          <a:p>
            <a:pPr marL="342900" indent="-342900">
              <a:lnSpc>
                <a:spcPct val="80000"/>
              </a:lnSpc>
              <a:spcBef>
                <a:spcPct val="20000"/>
              </a:spcBef>
              <a:buFontTx/>
              <a:buChar char="•"/>
              <a:defRPr/>
            </a:pPr>
            <a:r>
              <a:rPr lang="en-US" sz="2350" dirty="0"/>
              <a:t>Visible information includes:</a:t>
            </a:r>
          </a:p>
          <a:p>
            <a:pPr marL="800100" lvl="1" indent="-342900">
              <a:lnSpc>
                <a:spcPct val="80000"/>
              </a:lnSpc>
              <a:spcBef>
                <a:spcPct val="20000"/>
              </a:spcBef>
              <a:buFontTx/>
              <a:buChar char="–"/>
              <a:defRPr/>
            </a:pPr>
            <a:r>
              <a:rPr lang="en-US" sz="2350" dirty="0"/>
              <a:t>Student name and GTID </a:t>
            </a:r>
          </a:p>
          <a:p>
            <a:pPr marL="800100" lvl="1" indent="-342900">
              <a:lnSpc>
                <a:spcPct val="80000"/>
              </a:lnSpc>
              <a:spcBef>
                <a:spcPct val="20000"/>
              </a:spcBef>
              <a:buFontTx/>
              <a:buChar char="–"/>
              <a:defRPr/>
            </a:pPr>
            <a:r>
              <a:rPr lang="en-US" sz="2350" dirty="0"/>
              <a:t>School and System names and codes</a:t>
            </a:r>
          </a:p>
          <a:p>
            <a:pPr marL="800100" lvl="1" indent="-342900">
              <a:lnSpc>
                <a:spcPct val="80000"/>
              </a:lnSpc>
              <a:spcBef>
                <a:spcPct val="20000"/>
              </a:spcBef>
              <a:buFontTx/>
              <a:buChar char="–"/>
              <a:defRPr/>
            </a:pPr>
            <a:r>
              <a:rPr lang="en-US" sz="2350" dirty="0"/>
              <a:t>Grade</a:t>
            </a:r>
          </a:p>
          <a:p>
            <a:pPr marL="800100" lvl="1" indent="-342900">
              <a:lnSpc>
                <a:spcPct val="80000"/>
              </a:lnSpc>
              <a:spcBef>
                <a:spcPct val="20000"/>
              </a:spcBef>
              <a:buFontTx/>
              <a:buChar char="–"/>
              <a:defRPr/>
            </a:pPr>
            <a:r>
              <a:rPr lang="en-US" sz="2350" dirty="0"/>
              <a:t>Student Date of Birth and gender</a:t>
            </a:r>
          </a:p>
          <a:p>
            <a:pPr marL="800100" lvl="1" indent="-342900">
              <a:lnSpc>
                <a:spcPct val="80000"/>
              </a:lnSpc>
              <a:spcBef>
                <a:spcPct val="20000"/>
              </a:spcBef>
              <a:buFontTx/>
              <a:buChar char="–"/>
              <a:defRPr/>
            </a:pPr>
            <a:r>
              <a:rPr lang="en-US" sz="2350" dirty="0"/>
              <a:t>Ethnicity and race</a:t>
            </a:r>
          </a:p>
          <a:p>
            <a:pPr marL="800100" lvl="1" indent="-342900">
              <a:lnSpc>
                <a:spcPct val="80000"/>
              </a:lnSpc>
              <a:spcBef>
                <a:spcPct val="20000"/>
              </a:spcBef>
              <a:buFontTx/>
              <a:buChar char="–"/>
              <a:defRPr/>
            </a:pPr>
            <a:r>
              <a:rPr lang="en-US" sz="2350" dirty="0"/>
              <a:t>Barcode number</a:t>
            </a:r>
          </a:p>
          <a:p>
            <a:pPr marL="342900" indent="-342900">
              <a:lnSpc>
                <a:spcPct val="80000"/>
              </a:lnSpc>
              <a:spcBef>
                <a:spcPct val="20000"/>
              </a:spcBef>
              <a:buFontTx/>
              <a:buChar char="•"/>
              <a:defRPr/>
            </a:pPr>
            <a:r>
              <a:rPr lang="en-US" sz="2350" dirty="0"/>
              <a:t>Retain a copy of the Pre-ID File from Cycle 1 Data Collections as a resource for all student information collected but not visible on the label, ex. Title I, EL</a:t>
            </a:r>
            <a:r>
              <a:rPr lang="en-US" sz="2350" dirty="0">
                <a:latin typeface="+mj-lt"/>
              </a:rPr>
              <a:t>.</a:t>
            </a:r>
          </a:p>
          <a:p>
            <a:pPr marL="342900" indent="-342900">
              <a:lnSpc>
                <a:spcPct val="80000"/>
              </a:lnSpc>
              <a:spcBef>
                <a:spcPct val="20000"/>
              </a:spcBef>
              <a:buFontTx/>
              <a:buChar char="•"/>
              <a:defRPr/>
            </a:pPr>
            <a:r>
              <a:rPr lang="en-US" sz="2350" dirty="0"/>
              <a:t>Apply to the </a:t>
            </a:r>
            <a:r>
              <a:rPr lang="en-US" sz="2350" i="1" dirty="0"/>
              <a:t>Student Answer Document </a:t>
            </a:r>
            <a:r>
              <a:rPr lang="en-US" sz="2350" dirty="0"/>
              <a:t>prior to testing</a:t>
            </a:r>
            <a:r>
              <a:rPr lang="en-US" sz="2350"/>
              <a:t>.</a:t>
            </a:r>
          </a:p>
        </p:txBody>
      </p:sp>
    </p:spTree>
    <p:extLst>
      <p:ext uri="{BB962C8B-B14F-4D97-AF65-F5344CB8AC3E}">
        <p14:creationId xmlns:p14="http://schemas.microsoft.com/office/powerpoint/2010/main" val="776776737"/>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111211"/>
            <a:ext cx="6737733" cy="1203039"/>
          </a:xfrm>
        </p:spPr>
        <p:txBody>
          <a:bodyPr>
            <a:normAutofit fontScale="90000"/>
          </a:bodyPr>
          <a:lstStyle/>
          <a:p>
            <a:r>
              <a:rPr lang="en-US" sz="4000" b="0">
                <a:solidFill>
                  <a:srgbClr val="0000CC"/>
                </a:solidFill>
              </a:rPr>
              <a:t>Before Testing</a:t>
            </a:r>
            <a:br>
              <a:rPr lang="en-US" b="0">
                <a:solidFill>
                  <a:srgbClr val="0000CC"/>
                </a:solidFill>
              </a:rPr>
            </a:br>
            <a:r>
              <a:rPr lang="en-US" sz="3100" b="0">
                <a:solidFill>
                  <a:srgbClr val="0000CC"/>
                </a:solidFill>
              </a:rPr>
              <a:t>School Test Coordinator</a:t>
            </a:r>
            <a:br>
              <a:rPr lang="en-US" sz="3100" b="0">
                <a:solidFill>
                  <a:srgbClr val="0000CC"/>
                </a:solidFill>
              </a:rPr>
            </a:br>
            <a:r>
              <a:rPr lang="en-US" sz="3100" b="0">
                <a:solidFill>
                  <a:srgbClr val="0000CC"/>
                </a:solidFill>
              </a:rPr>
              <a:t>Online</a:t>
            </a:r>
          </a:p>
        </p:txBody>
      </p:sp>
      <p:sp>
        <p:nvSpPr>
          <p:cNvPr id="7" name="Slide Number Placeholder 6"/>
          <p:cNvSpPr>
            <a:spLocks noGrp="1"/>
          </p:cNvSpPr>
          <p:nvPr>
            <p:ph type="sldNum" sz="quarter" idx="4"/>
          </p:nvPr>
        </p:nvSpPr>
        <p:spPr>
          <a:prstGeom prst="rect">
            <a:avLst/>
          </a:prstGeom>
        </p:spPr>
        <p:txBody>
          <a:bodyPr/>
          <a:lstStyle/>
          <a:p>
            <a:pPr>
              <a:defRPr/>
            </a:pPr>
            <a:fld id="{1D5E1A1C-595B-4D6B-B0A5-68A9C3A98FF2}" type="slidenum">
              <a:rPr lang="en-US" smtClean="0"/>
              <a:pPr>
                <a:defRPr/>
              </a:pPr>
              <a:t>99</a:t>
            </a:fld>
            <a:endParaRPr lang="en-US"/>
          </a:p>
        </p:txBody>
      </p:sp>
      <p:sp>
        <p:nvSpPr>
          <p:cNvPr id="25606" name="Rectangle 3"/>
          <p:cNvSpPr>
            <a:spLocks noChangeArrowheads="1"/>
          </p:cNvSpPr>
          <p:nvPr/>
        </p:nvSpPr>
        <p:spPr bwMode="auto">
          <a:xfrm>
            <a:off x="275770" y="1451428"/>
            <a:ext cx="8239579" cy="476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marL="342900" indent="-342900">
              <a:lnSpc>
                <a:spcPct val="90000"/>
              </a:lnSpc>
              <a:spcBef>
                <a:spcPct val="20000"/>
              </a:spcBef>
              <a:buFont typeface="Arial" pitchFamily="34" charset="0"/>
              <a:buChar char="•"/>
              <a:defRPr/>
            </a:pPr>
            <a:r>
              <a:rPr lang="en-US" sz="2000" dirty="0"/>
              <a:t>Verify that all online test takers are in a Test Session</a:t>
            </a:r>
          </a:p>
          <a:p>
            <a:pPr marL="342900" indent="-342900">
              <a:lnSpc>
                <a:spcPct val="90000"/>
              </a:lnSpc>
              <a:spcBef>
                <a:spcPct val="20000"/>
              </a:spcBef>
              <a:buFont typeface="Arial" pitchFamily="34" charset="0"/>
              <a:buChar char="•"/>
              <a:defRPr/>
            </a:pPr>
            <a:r>
              <a:rPr lang="en-US" sz="2000" dirty="0"/>
              <a:t>Assign online accommodations, especially read-aloud/text-to-speech in the Accommodations Form in eDIRECT prior to testing</a:t>
            </a:r>
          </a:p>
          <a:p>
            <a:pPr marL="342900" indent="-342900">
              <a:lnSpc>
                <a:spcPct val="90000"/>
              </a:lnSpc>
              <a:spcBef>
                <a:spcPct val="20000"/>
              </a:spcBef>
              <a:buFont typeface="Arial" pitchFamily="34" charset="0"/>
              <a:buChar char="•"/>
              <a:defRPr/>
            </a:pPr>
            <a:r>
              <a:rPr lang="en-US" sz="2000" dirty="0"/>
              <a:t>Verify that students whose responses from a paper and pencil administration will be transcribed into an online form:</a:t>
            </a:r>
          </a:p>
          <a:p>
            <a:pPr marL="914400" lvl="1" indent="-457200">
              <a:lnSpc>
                <a:spcPct val="90000"/>
              </a:lnSpc>
              <a:spcBef>
                <a:spcPct val="20000"/>
              </a:spcBef>
              <a:buFont typeface="+mj-lt"/>
              <a:buAutoNum type="arabicPeriod"/>
              <a:defRPr/>
            </a:pPr>
            <a:r>
              <a:rPr lang="en-US" sz="2000" dirty="0"/>
              <a:t>are coded correctly in the appropriate Accommodations Form in eDIRECT</a:t>
            </a:r>
          </a:p>
          <a:p>
            <a:pPr marL="914400" lvl="1" indent="-457200">
              <a:lnSpc>
                <a:spcPct val="90000"/>
              </a:lnSpc>
              <a:spcBef>
                <a:spcPct val="20000"/>
              </a:spcBef>
              <a:buFont typeface="+mj-lt"/>
              <a:buAutoNum type="arabicPeriod"/>
              <a:defRPr/>
            </a:pPr>
            <a:r>
              <a:rPr lang="en-US" sz="2000" dirty="0"/>
              <a:t>Paper Braille and Large Print are forms are A1 by default and are equivalent for online Form 01</a:t>
            </a:r>
            <a:endParaRPr lang="en-US" sz="2000" i="1" dirty="0"/>
          </a:p>
          <a:p>
            <a:pPr marL="457200" indent="-457200">
              <a:lnSpc>
                <a:spcPct val="90000"/>
              </a:lnSpc>
              <a:spcBef>
                <a:spcPct val="20000"/>
              </a:spcBef>
              <a:buFont typeface="Arial" panose="020B0604020202020204" pitchFamily="34" charset="0"/>
              <a:buChar char="•"/>
              <a:defRPr/>
            </a:pPr>
            <a:r>
              <a:rPr lang="en-US" sz="2000" dirty="0"/>
              <a:t>Prior to testing print and sort </a:t>
            </a:r>
            <a:r>
              <a:rPr lang="en-US" sz="2000" i="1" dirty="0"/>
              <a:t>Student Test Tickets</a:t>
            </a:r>
            <a:endParaRPr lang="en-US" sz="2000" dirty="0"/>
          </a:p>
          <a:p>
            <a:pPr marL="457200" indent="-457200">
              <a:lnSpc>
                <a:spcPct val="90000"/>
              </a:lnSpc>
              <a:spcBef>
                <a:spcPct val="20000"/>
              </a:spcBef>
              <a:buFont typeface="Arial" panose="020B0604020202020204" pitchFamily="34" charset="0"/>
              <a:buChar char="•"/>
              <a:defRPr/>
            </a:pPr>
            <a:r>
              <a:rPr lang="en-US" sz="2000" dirty="0"/>
              <a:t>Verify that Insight and the Testing Site Manager are installed and that online testing devices are ready for testing</a:t>
            </a:r>
          </a:p>
          <a:p>
            <a:pPr marL="457200" indent="-457200">
              <a:lnSpc>
                <a:spcPct val="90000"/>
              </a:lnSpc>
              <a:spcBef>
                <a:spcPct val="20000"/>
              </a:spcBef>
              <a:buFont typeface="Arial" panose="020B0604020202020204" pitchFamily="34" charset="0"/>
              <a:buChar char="•"/>
              <a:defRPr/>
            </a:pPr>
            <a:r>
              <a:rPr lang="en-US" sz="2000" dirty="0"/>
              <a:t>Be sure online test takers are oriented to ELA Section 1, Items 59 and 60, and the Grades 6-8 and EOC Mathematics transition from the no-Calculator Section 1, Part A, to the calculator-allowed Section 1, Part B.</a:t>
            </a:r>
          </a:p>
        </p:txBody>
      </p:sp>
    </p:spTree>
    <p:extLst>
      <p:ext uri="{BB962C8B-B14F-4D97-AF65-F5344CB8AC3E}">
        <p14:creationId xmlns:p14="http://schemas.microsoft.com/office/powerpoint/2010/main" val="2924866417"/>
      </p:ext>
    </p:extLst>
  </p:cSld>
  <p:clrMapOvr>
    <a:masterClrMapping/>
  </p:clrMapOvr>
  <p:transition/>
</p:sld>
</file>

<file path=ppt/theme/theme1.xml><?xml version="1.0" encoding="utf-8"?>
<a:theme xmlns:a="http://schemas.openxmlformats.org/drawingml/2006/main" name="GaDOE-PowerPoint-White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789993-DB7B-4E38-81D5-E883BE12F66F}"/>
</file>

<file path=customXml/itemProps2.xml><?xml version="1.0" encoding="utf-8"?>
<ds:datastoreItem xmlns:ds="http://schemas.openxmlformats.org/officeDocument/2006/customXml" ds:itemID="{1793A657-88EF-4368-A608-DF7CC11F0AC5}"/>
</file>

<file path=customXml/itemProps3.xml><?xml version="1.0" encoding="utf-8"?>
<ds:datastoreItem xmlns:ds="http://schemas.openxmlformats.org/officeDocument/2006/customXml" ds:itemID="{D5B749BA-3895-4426-B9F6-31540D695021}"/>
</file>

<file path=docProps/app.xml><?xml version="1.0" encoding="utf-8"?>
<Properties xmlns="http://schemas.openxmlformats.org/officeDocument/2006/extended-properties" xmlns:vt="http://schemas.openxmlformats.org/officeDocument/2006/docPropsVTypes">
  <TotalTime>0</TotalTime>
  <Words>8274</Words>
  <Application>Microsoft Office PowerPoint</Application>
  <PresentationFormat>On-screen Show (4:3)</PresentationFormat>
  <Paragraphs>1442</Paragraphs>
  <Slides>136</Slides>
  <Notes>109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136</vt:i4>
      </vt:variant>
    </vt:vector>
  </HeadingPairs>
  <TitlesOfParts>
    <vt:vector size="146" baseType="lpstr">
      <vt:lpstr>Aharoni</vt:lpstr>
      <vt:lpstr>Arial</vt:lpstr>
      <vt:lpstr>Arial Rounded MT Bold</vt:lpstr>
      <vt:lpstr>Calibri</vt:lpstr>
      <vt:lpstr>Calibri Light</vt:lpstr>
      <vt:lpstr>Courier New</vt:lpstr>
      <vt:lpstr>Times New Roman</vt:lpstr>
      <vt:lpstr>Wingdings</vt:lpstr>
      <vt:lpstr>Wingdings 2</vt:lpstr>
      <vt:lpstr>GaDOE-PowerPoint-WhiteTemplate</vt:lpstr>
      <vt:lpstr>PowerPoint Presentation</vt:lpstr>
      <vt:lpstr>AGENDA</vt:lpstr>
      <vt:lpstr>Georgia Milestones Program Overview </vt:lpstr>
      <vt:lpstr>Content Tested</vt:lpstr>
      <vt:lpstr>Georgia Milestones Test Construction – EOG/EOC</vt:lpstr>
      <vt:lpstr>Reading &amp;  Evidence-Based Writing Spring 2017</vt:lpstr>
      <vt:lpstr>Administration Times  EOG/EOC ELA Order Revised 2016–2017</vt:lpstr>
      <vt:lpstr>Test Windows Spring and Summer 2017</vt:lpstr>
      <vt:lpstr>Scheduling Consideration Reminders</vt:lpstr>
      <vt:lpstr>Participants EOG* Spring and Summer 2017</vt:lpstr>
      <vt:lpstr>Participants EOC* Spring Main and Summer Main 2017</vt:lpstr>
      <vt:lpstr>PowerPoint Presentation</vt:lpstr>
      <vt:lpstr>MOWR EOC Required vs Exemptions</vt:lpstr>
      <vt:lpstr>Report Distribution</vt:lpstr>
      <vt:lpstr>PowerPoint Presentation</vt:lpstr>
      <vt:lpstr>Test Dates: Implications for Scoring and Reporting</vt:lpstr>
      <vt:lpstr>Report in eDIRECT for Local Coding Error (LCE)</vt:lpstr>
      <vt:lpstr>Administration Considerations</vt:lpstr>
      <vt:lpstr>Scratch Paper REVISED 2015–2016  </vt:lpstr>
      <vt:lpstr>Calculator Policy</vt:lpstr>
      <vt:lpstr>Calculator Policy</vt:lpstr>
      <vt:lpstr>Paper and Pencil Administrations</vt:lpstr>
      <vt:lpstr>Test Forms</vt:lpstr>
      <vt:lpstr>Paper and Pencil  Color Scheme</vt:lpstr>
      <vt:lpstr>Answer Document</vt:lpstr>
      <vt:lpstr>Answer Document – EOG </vt:lpstr>
      <vt:lpstr>Answer Document – EOG </vt:lpstr>
      <vt:lpstr>Answer Document – EOC</vt:lpstr>
      <vt:lpstr>Answer Document – EOC</vt:lpstr>
      <vt:lpstr>PowerPoint Presentation</vt:lpstr>
      <vt:lpstr>PowerPoint Presentation</vt:lpstr>
      <vt:lpstr> Answer Documents FOR TEACHER USE ONLY Additional Coding – EOG </vt:lpstr>
      <vt:lpstr> Answer Documents FOR TEACHER USE ONLY Additional Coding – EOC </vt:lpstr>
      <vt:lpstr>Orient Students and Examiners Prior to Testing and Monitor Carefully During the Test Session Paper and Pencil </vt:lpstr>
      <vt:lpstr>Answer Document</vt:lpstr>
      <vt:lpstr>PowerPoint Presentation</vt:lpstr>
      <vt:lpstr>PowerPoint Presentation</vt:lpstr>
      <vt:lpstr>Mathematics Section 1, Part A Paper and Pencil Administration Only</vt:lpstr>
      <vt:lpstr>Mathematics Grades 6–8 and EOC No-Calculator Subsection</vt:lpstr>
      <vt:lpstr>Mathematics Grades 6–8 and EOC Transition to Calculator Subsection </vt:lpstr>
      <vt:lpstr>Online Test Administration</vt:lpstr>
      <vt:lpstr>eDIRECT contains…</vt:lpstr>
      <vt:lpstr>Edit Student Information EOC Online</vt:lpstr>
      <vt:lpstr>Edit Student Information EOG – Coding EOC in lieu of EOG</vt:lpstr>
      <vt:lpstr>Test Tickets Test Rosters </vt:lpstr>
      <vt:lpstr>Orient Students Prior to Testing and Monitor Carefully During the Test Session Online</vt:lpstr>
      <vt:lpstr>Online Tools  All Students</vt:lpstr>
      <vt:lpstr>ELA Section 1 Online Item 4, 2 point Constructed Response</vt:lpstr>
      <vt:lpstr>ELA Section 1, Reading and Evidence-Based Writing - Item 5</vt:lpstr>
      <vt:lpstr>Mathematics Section 1, Part A , Online</vt:lpstr>
      <vt:lpstr>PowerPoint Presentation</vt:lpstr>
      <vt:lpstr>PowerPoint Presentation</vt:lpstr>
      <vt:lpstr>To Correctly Close Out a Section After the last question in a section the Next button displays this screen; select End Test</vt:lpstr>
      <vt:lpstr>To Correctly Close Out a Section Submit button sets the section to complete</vt:lpstr>
      <vt:lpstr>In order for student responses to automatically export for scoring</vt:lpstr>
      <vt:lpstr>Different Item Types Orient Students and Examiners Paper and Pencil and Online www.gaexperienceonline.com </vt:lpstr>
      <vt:lpstr>Item Types Orient Students Prior to Testing</vt:lpstr>
      <vt:lpstr>Evidence-Based Selected Response – Part I Online</vt:lpstr>
      <vt:lpstr>Evidence-Based Selected Response – Part 2 Online</vt:lpstr>
      <vt:lpstr>Evidence-Based Selected Response – Paper and Pencil</vt:lpstr>
      <vt:lpstr>Item Types Orient Students Prior to Testing</vt:lpstr>
      <vt:lpstr>Multi-Select Item Online</vt:lpstr>
      <vt:lpstr>Multi-Select Item Paper and Pencil</vt:lpstr>
      <vt:lpstr>Testing Accommodations</vt:lpstr>
      <vt:lpstr>Accommodations</vt:lpstr>
      <vt:lpstr>Accommodations</vt:lpstr>
      <vt:lpstr>Accommodations Oral Reading</vt:lpstr>
      <vt:lpstr>Accommodations  Online</vt:lpstr>
      <vt:lpstr>Examiner Test Tickets for Online Human Reader Administration</vt:lpstr>
      <vt:lpstr>Accommodations Transcribing Options</vt:lpstr>
      <vt:lpstr>Accommodations  Online</vt:lpstr>
      <vt:lpstr>Accommodations Online</vt:lpstr>
      <vt:lpstr>Accommodations Online</vt:lpstr>
      <vt:lpstr>Accommodations  Online Audio</vt:lpstr>
      <vt:lpstr>Online Tools Magnifier for Large Print Accommodation</vt:lpstr>
      <vt:lpstr>Coding Accommodations Online</vt:lpstr>
      <vt:lpstr>Security and Irregularities</vt:lpstr>
      <vt:lpstr>Security and Irregularities</vt:lpstr>
      <vt:lpstr>Managing Security Breaches and Testing Irregularities</vt:lpstr>
      <vt:lpstr>Reporting and Coding Irregularities</vt:lpstr>
      <vt:lpstr>PowerPoint Presentation</vt:lpstr>
      <vt:lpstr>PowerPoint Presentation</vt:lpstr>
      <vt:lpstr>Entering IRs into the MyGaDOE Portal</vt:lpstr>
      <vt:lpstr>PowerPoint Presentation</vt:lpstr>
      <vt:lpstr>PowerPoint Presentation</vt:lpstr>
      <vt:lpstr>PowerPoint Presentation</vt:lpstr>
      <vt:lpstr>Before, During, and After Testing </vt:lpstr>
      <vt:lpstr>Before Testing System Test Coordinator Receives and Accounts for:</vt:lpstr>
      <vt:lpstr>PowerPoint Presentation</vt:lpstr>
      <vt:lpstr>Before Testing</vt:lpstr>
      <vt:lpstr>PowerPoint Presentation</vt:lpstr>
      <vt:lpstr>PowerPoint Presentation</vt:lpstr>
      <vt:lpstr>PowerPoint Presentation</vt:lpstr>
      <vt:lpstr>Before Testing GNETS Students – Paper-and-Pencil</vt:lpstr>
      <vt:lpstr>Before Testing GNETS Students – Online</vt:lpstr>
      <vt:lpstr>Before Testing GNETS Students – Online</vt:lpstr>
      <vt:lpstr>Before Testing School Test Coordinator Receive Paper and Pencil Materials</vt:lpstr>
      <vt:lpstr>Before Testing Pre-ID Labels</vt:lpstr>
      <vt:lpstr>Before Testing School Test Coordinator Online</vt:lpstr>
      <vt:lpstr>Before Testing</vt:lpstr>
      <vt:lpstr>Training Test Examiners</vt:lpstr>
      <vt:lpstr>During Testing</vt:lpstr>
      <vt:lpstr>After Testing School Test Coordinator</vt:lpstr>
      <vt:lpstr>After Testing School Test Coordinator</vt:lpstr>
      <vt:lpstr>After Testing School Test Coordinator Online</vt:lpstr>
      <vt:lpstr>After Testing – Paper and Pencil Packing Scorable Materials</vt:lpstr>
      <vt:lpstr>After Testing School Test Coordinator</vt:lpstr>
      <vt:lpstr>PowerPoint Presentation</vt:lpstr>
      <vt:lpstr>DRC Applied Identification Labels by Test Administration Window</vt:lpstr>
      <vt:lpstr>After Testing System Test Coordinator</vt:lpstr>
      <vt:lpstr>After Testing System Test Coordinator</vt:lpstr>
      <vt:lpstr>After Testing System Test Coordinator</vt:lpstr>
      <vt:lpstr>After Testing System Test Coordinator</vt:lpstr>
      <vt:lpstr>Answer Document Tracking System Test Coordinator</vt:lpstr>
      <vt:lpstr>Answer Document Tracking System Test Coordinator</vt:lpstr>
      <vt:lpstr>Answer Document Tracking System Test Coordinator</vt:lpstr>
      <vt:lpstr>Georgia Milestones EOG Key Dates 2016-2017</vt:lpstr>
      <vt:lpstr>PowerPoint Presentation</vt:lpstr>
      <vt:lpstr>PowerPoint Presentation</vt:lpstr>
      <vt:lpstr>Resources</vt:lpstr>
      <vt:lpstr>Test Practice for Online Administrations</vt:lpstr>
      <vt:lpstr>Contact Information</vt:lpstr>
      <vt:lpstr>Appendix A: Detailed Test Security Slides for Local Training</vt:lpstr>
      <vt:lpstr>Security</vt:lpstr>
      <vt:lpstr>PowerPoint Presentation</vt:lpstr>
      <vt:lpstr>PowerPoint Presentation</vt:lpstr>
      <vt:lpstr>PowerPoint Presentation</vt:lpstr>
      <vt:lpstr>Cell Phones &amp; Electronic Devices</vt:lpstr>
      <vt:lpstr>Cell Phones &amp; Electronic Devices</vt:lpstr>
      <vt:lpstr>Appendix B: Testing Irregularities</vt:lpstr>
      <vt:lpstr>Testing Irregularities </vt:lpstr>
      <vt:lpstr>PowerPoint Presentation</vt:lpstr>
      <vt:lpstr>PowerPoint Presentation</vt:lpstr>
      <vt:lpstr>PowerPoint Presentation</vt:lpstr>
      <vt:lpstr>Avoiding Testing Irregularities </vt:lpstr>
      <vt:lpstr>Avoiding Testing Irregularities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modified xsi:type="dcterms:W3CDTF">2017-02-28T14:32:42Z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