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presentation.xml" ContentType="application/vnd.openxmlformats-officedocument.presentationml.presentation.main+xml"/>
  <Override PartName="/ppt/slides/slide61.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68.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0.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26.xml" ContentType="application/vnd.openxmlformats-officedocument.presentationml.notesSlide+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charts/chart1.xml" ContentType="application/vnd.openxmlformats-officedocument.drawingml.chart+xml"/>
  <Override PartName="/ppt/notesMasters/notesMaster1.xml" ContentType="application/vnd.openxmlformats-officedocument.presentationml.notesMaster+xml"/>
  <Override PartName="/ppt/charts/chart2.xml" ContentType="application/vnd.openxmlformats-officedocument.drawingml.chart+xml"/>
  <Override PartName="/ppt/charts/chart3.xml" ContentType="application/vnd.openxmlformats-officedocument.drawingml.chart+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charts/chart15.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charts/chart14.xml" ContentType="application/vnd.openxmlformats-officedocument.drawingml.chart+xml"/>
  <Override PartName="/ppt/charts/chart13.xml" ContentType="application/vnd.openxmlformats-officedocument.drawingml.chart+xml"/>
  <Override PartName="/ppt/charts/chart7.xml" ContentType="application/vnd.openxmlformats-officedocument.drawingml.chart+xml"/>
  <Override PartName="/ppt/charts/chart6.xml" ContentType="application/vnd.openxmlformats-officedocument.drawingml.chart+xml"/>
  <Override PartName="/ppt/charts/chart5.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charts/chart10.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handoutMasterIdLst>
    <p:handoutMasterId r:id="rId71"/>
  </p:handoutMasterIdLst>
  <p:sldIdLst>
    <p:sldId id="430" r:id="rId2"/>
    <p:sldId id="429" r:id="rId3"/>
    <p:sldId id="437" r:id="rId4"/>
    <p:sldId id="431" r:id="rId5"/>
    <p:sldId id="432" r:id="rId6"/>
    <p:sldId id="433" r:id="rId7"/>
    <p:sldId id="434" r:id="rId8"/>
    <p:sldId id="435" r:id="rId9"/>
    <p:sldId id="436" r:id="rId10"/>
    <p:sldId id="387" r:id="rId11"/>
    <p:sldId id="409" r:id="rId12"/>
    <p:sldId id="390" r:id="rId13"/>
    <p:sldId id="391" r:id="rId14"/>
    <p:sldId id="392" r:id="rId15"/>
    <p:sldId id="393" r:id="rId16"/>
    <p:sldId id="394" r:id="rId17"/>
    <p:sldId id="395" r:id="rId18"/>
    <p:sldId id="396" r:id="rId19"/>
    <p:sldId id="397" r:id="rId20"/>
    <p:sldId id="398" r:id="rId21"/>
    <p:sldId id="399" r:id="rId22"/>
    <p:sldId id="400" r:id="rId23"/>
    <p:sldId id="401" r:id="rId24"/>
    <p:sldId id="402" r:id="rId25"/>
    <p:sldId id="403" r:id="rId26"/>
    <p:sldId id="404" r:id="rId27"/>
    <p:sldId id="421" r:id="rId28"/>
    <p:sldId id="422" r:id="rId29"/>
    <p:sldId id="423" r:id="rId30"/>
    <p:sldId id="366" r:id="rId31"/>
    <p:sldId id="410" r:id="rId32"/>
    <p:sldId id="411" r:id="rId33"/>
    <p:sldId id="412" r:id="rId34"/>
    <p:sldId id="414" r:id="rId35"/>
    <p:sldId id="413" r:id="rId36"/>
    <p:sldId id="424" r:id="rId37"/>
    <p:sldId id="425" r:id="rId38"/>
    <p:sldId id="426" r:id="rId39"/>
    <p:sldId id="382" r:id="rId40"/>
    <p:sldId id="438" r:id="rId41"/>
    <p:sldId id="384" r:id="rId42"/>
    <p:sldId id="383" r:id="rId43"/>
    <p:sldId id="381" r:id="rId44"/>
    <p:sldId id="427" r:id="rId45"/>
    <p:sldId id="428" r:id="rId46"/>
    <p:sldId id="439" r:id="rId47"/>
    <p:sldId id="440" r:id="rId48"/>
    <p:sldId id="441" r:id="rId49"/>
    <p:sldId id="442" r:id="rId50"/>
    <p:sldId id="443" r:id="rId51"/>
    <p:sldId id="444" r:id="rId52"/>
    <p:sldId id="445" r:id="rId53"/>
    <p:sldId id="447" r:id="rId54"/>
    <p:sldId id="449" r:id="rId55"/>
    <p:sldId id="450" r:id="rId56"/>
    <p:sldId id="451" r:id="rId57"/>
    <p:sldId id="452" r:id="rId58"/>
    <p:sldId id="454" r:id="rId59"/>
    <p:sldId id="455" r:id="rId60"/>
    <p:sldId id="457" r:id="rId61"/>
    <p:sldId id="458" r:id="rId62"/>
    <p:sldId id="459" r:id="rId63"/>
    <p:sldId id="461" r:id="rId64"/>
    <p:sldId id="460" r:id="rId65"/>
    <p:sldId id="462" r:id="rId66"/>
    <p:sldId id="463" r:id="rId67"/>
    <p:sldId id="464" r:id="rId68"/>
    <p:sldId id="289" r:id="rId6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3460" autoAdjust="0"/>
  </p:normalViewPr>
  <p:slideViewPr>
    <p:cSldViewPr snapToGrid="0">
      <p:cViewPr varScale="1">
        <p:scale>
          <a:sx n="97" d="100"/>
          <a:sy n="97" d="100"/>
        </p:scale>
        <p:origin x="1434" y="78"/>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78"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Number</a:t>
            </a:r>
            <a:r>
              <a:rPr lang="en-US" baseline="0" dirty="0" smtClean="0"/>
              <a:t> of</a:t>
            </a:r>
            <a:r>
              <a:rPr lang="en-US" dirty="0" smtClean="0"/>
              <a:t> Districts/Charters</a:t>
            </a:r>
            <a:r>
              <a:rPr lang="en-US" baseline="0" dirty="0" smtClean="0"/>
              <a:t> </a:t>
            </a:r>
          </a:p>
          <a:p>
            <a:pPr>
              <a:defRPr/>
            </a:pPr>
            <a:r>
              <a:rPr lang="en-US" baseline="0" dirty="0" smtClean="0"/>
              <a:t>Responding to the Teacher Surveys</a:t>
            </a:r>
            <a:endParaRPr lang="en-US" dirty="0"/>
          </a:p>
        </c:rich>
      </c:tx>
      <c:layout/>
      <c:overlay val="0"/>
    </c:title>
    <c:autoTitleDeleted val="0"/>
    <c:plotArea>
      <c:layout>
        <c:manualLayout>
          <c:layoutTarget val="inner"/>
          <c:xMode val="edge"/>
          <c:yMode val="edge"/>
          <c:x val="0.12828313648293962"/>
          <c:y val="0.25849212598425197"/>
          <c:w val="0.87171686351706035"/>
          <c:h val="0.5637682086614173"/>
        </c:manualLayout>
      </c:layout>
      <c:barChart>
        <c:barDir val="col"/>
        <c:grouping val="clustered"/>
        <c:varyColors val="0"/>
        <c:ser>
          <c:idx val="0"/>
          <c:order val="0"/>
          <c:tx>
            <c:strRef>
              <c:f>Sheet1!$B$1</c:f>
              <c:strCache>
                <c:ptCount val="1"/>
                <c:pt idx="0">
                  <c:v># Districts/Charters (of 199)</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Elementary School Teachers</c:v>
                </c:pt>
                <c:pt idx="1">
                  <c:v>Middle School Teachers</c:v>
                </c:pt>
                <c:pt idx="2">
                  <c:v>High School Teachers</c:v>
                </c:pt>
                <c:pt idx="3">
                  <c:v>Total</c:v>
                </c:pt>
              </c:strCache>
            </c:strRef>
          </c:cat>
          <c:val>
            <c:numRef>
              <c:f>Sheet1!$B$2:$B$5</c:f>
              <c:numCache>
                <c:formatCode>General</c:formatCode>
                <c:ptCount val="4"/>
                <c:pt idx="0">
                  <c:v>160</c:v>
                </c:pt>
                <c:pt idx="1">
                  <c:v>163</c:v>
                </c:pt>
                <c:pt idx="2">
                  <c:v>161</c:v>
                </c:pt>
                <c:pt idx="3">
                  <c:v>175</c:v>
                </c:pt>
              </c:numCache>
            </c:numRef>
          </c:val>
        </c:ser>
        <c:dLbls>
          <c:showLegendKey val="0"/>
          <c:showVal val="0"/>
          <c:showCatName val="0"/>
          <c:showSerName val="0"/>
          <c:showPercent val="0"/>
          <c:showBubbleSize val="0"/>
        </c:dLbls>
        <c:gapWidth val="150"/>
        <c:axId val="335025296"/>
        <c:axId val="335022552"/>
      </c:barChart>
      <c:catAx>
        <c:axId val="335025296"/>
        <c:scaling>
          <c:orientation val="minMax"/>
        </c:scaling>
        <c:delete val="0"/>
        <c:axPos val="b"/>
        <c:numFmt formatCode="General" sourceLinked="1"/>
        <c:majorTickMark val="none"/>
        <c:minorTickMark val="none"/>
        <c:tickLblPos val="nextTo"/>
        <c:txPr>
          <a:bodyPr/>
          <a:lstStyle/>
          <a:p>
            <a:pPr>
              <a:defRPr sz="1400"/>
            </a:pPr>
            <a:endParaRPr lang="en-US"/>
          </a:p>
        </c:txPr>
        <c:crossAx val="335022552"/>
        <c:crosses val="autoZero"/>
        <c:auto val="1"/>
        <c:lblAlgn val="ctr"/>
        <c:lblOffset val="100"/>
        <c:noMultiLvlLbl val="0"/>
      </c:catAx>
      <c:valAx>
        <c:axId val="335022552"/>
        <c:scaling>
          <c:orientation val="minMax"/>
        </c:scaling>
        <c:delete val="0"/>
        <c:axPos val="l"/>
        <c:numFmt formatCode="General" sourceLinked="1"/>
        <c:majorTickMark val="out"/>
        <c:minorTickMark val="none"/>
        <c:tickLblPos val="nextTo"/>
        <c:crossAx val="335025296"/>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Middle School Teacher Perceptions on Whether There Were Any Tests for Which the Majority of Students Did NOT Have Sufficient Time to Complete, </a:t>
            </a:r>
          </a:p>
          <a:p>
            <a:pPr>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or Had TOO Much Time to Complete</a:t>
            </a:r>
            <a:endParaRPr lang="en-US" sz="2000" b="1" dirty="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Students did NOT have sufficient time to complete.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ELA (Sections 1 &amp; 2)</c:v>
                </c:pt>
                <c:pt idx="1">
                  <c:v>ELA (Section 3)</c:v>
                </c:pt>
                <c:pt idx="2">
                  <c:v>Mathematics</c:v>
                </c:pt>
                <c:pt idx="3">
                  <c:v>Science</c:v>
                </c:pt>
                <c:pt idx="4">
                  <c:v>Social Studies</c:v>
                </c:pt>
              </c:strCache>
            </c:strRef>
          </c:cat>
          <c:val>
            <c:numRef>
              <c:f>Sheet1!$B$2:$B$6</c:f>
              <c:numCache>
                <c:formatCode>General</c:formatCode>
                <c:ptCount val="5"/>
                <c:pt idx="0">
                  <c:v>20</c:v>
                </c:pt>
                <c:pt idx="1">
                  <c:v>14</c:v>
                </c:pt>
                <c:pt idx="2">
                  <c:v>27</c:v>
                </c:pt>
                <c:pt idx="3">
                  <c:v>1</c:v>
                </c:pt>
                <c:pt idx="4">
                  <c:v>1</c:v>
                </c:pt>
              </c:numCache>
            </c:numRef>
          </c:val>
        </c:ser>
        <c:ser>
          <c:idx val="1"/>
          <c:order val="1"/>
          <c:tx>
            <c:strRef>
              <c:f>Sheet1!$C$1</c:f>
              <c:strCache>
                <c:ptCount val="1"/>
                <c:pt idx="0">
                  <c:v>Students had TOO much time to complete.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ELA (Sections 1 &amp; 2)</c:v>
                </c:pt>
                <c:pt idx="1">
                  <c:v>ELA (Section 3)</c:v>
                </c:pt>
                <c:pt idx="2">
                  <c:v>Mathematics</c:v>
                </c:pt>
                <c:pt idx="3">
                  <c:v>Science</c:v>
                </c:pt>
                <c:pt idx="4">
                  <c:v>Social Studies</c:v>
                </c:pt>
              </c:strCache>
            </c:strRef>
          </c:cat>
          <c:val>
            <c:numRef>
              <c:f>Sheet1!$C$2:$C$6</c:f>
              <c:numCache>
                <c:formatCode>General</c:formatCode>
                <c:ptCount val="5"/>
                <c:pt idx="0">
                  <c:v>5</c:v>
                </c:pt>
                <c:pt idx="1">
                  <c:v>6</c:v>
                </c:pt>
                <c:pt idx="2">
                  <c:v>3</c:v>
                </c:pt>
                <c:pt idx="3">
                  <c:v>30</c:v>
                </c:pt>
                <c:pt idx="4">
                  <c:v>40</c:v>
                </c:pt>
              </c:numCache>
            </c:numRef>
          </c:val>
        </c:ser>
        <c:dLbls>
          <c:showLegendKey val="0"/>
          <c:showVal val="0"/>
          <c:showCatName val="0"/>
          <c:showSerName val="0"/>
          <c:showPercent val="0"/>
          <c:showBubbleSize val="0"/>
        </c:dLbls>
        <c:gapWidth val="219"/>
        <c:overlap val="-27"/>
        <c:axId val="338051696"/>
        <c:axId val="338052088"/>
      </c:barChart>
      <c:catAx>
        <c:axId val="33805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52088"/>
        <c:crosses val="autoZero"/>
        <c:auto val="1"/>
        <c:lblAlgn val="ctr"/>
        <c:lblOffset val="100"/>
        <c:noMultiLvlLbl val="0"/>
      </c:catAx>
      <c:valAx>
        <c:axId val="338052088"/>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51696"/>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High School Teacher Perceptions on Whether There Were Any Tests for Which the Majority of Students Did NOT Have Sufficient Time to Complete, or Had TOO Much Time to Complete</a:t>
            </a:r>
            <a:endParaRPr lang="en-US" sz="2000" b="1" dirty="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Students did NOT have sufficient time to complete.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9th Gr. Lit. (Sections 1 &amp; 2)</c:v>
                </c:pt>
                <c:pt idx="1">
                  <c:v>9th Gr. Lit. (Section 3)</c:v>
                </c:pt>
                <c:pt idx="2">
                  <c:v>Am. Lit. (Sections 1 &amp; 2)</c:v>
                </c:pt>
                <c:pt idx="3">
                  <c:v>Am. Lit. (Section 3)</c:v>
                </c:pt>
                <c:pt idx="4">
                  <c:v>Coordinate Algebra</c:v>
                </c:pt>
                <c:pt idx="5">
                  <c:v>Analytic Geometry</c:v>
                </c:pt>
                <c:pt idx="6">
                  <c:v>Physical Science</c:v>
                </c:pt>
                <c:pt idx="7">
                  <c:v>Biology</c:v>
                </c:pt>
                <c:pt idx="8">
                  <c:v>US History</c:v>
                </c:pt>
                <c:pt idx="9">
                  <c:v>Economics</c:v>
                </c:pt>
              </c:strCache>
            </c:strRef>
          </c:cat>
          <c:val>
            <c:numRef>
              <c:f>Sheet1!$B$2:$B$11</c:f>
              <c:numCache>
                <c:formatCode>General</c:formatCode>
                <c:ptCount val="10"/>
                <c:pt idx="0">
                  <c:v>6</c:v>
                </c:pt>
                <c:pt idx="1">
                  <c:v>8</c:v>
                </c:pt>
                <c:pt idx="2">
                  <c:v>2</c:v>
                </c:pt>
                <c:pt idx="3">
                  <c:v>3</c:v>
                </c:pt>
                <c:pt idx="4">
                  <c:v>11</c:v>
                </c:pt>
                <c:pt idx="5">
                  <c:v>8</c:v>
                </c:pt>
                <c:pt idx="6">
                  <c:v>0</c:v>
                </c:pt>
                <c:pt idx="7">
                  <c:v>1</c:v>
                </c:pt>
                <c:pt idx="8">
                  <c:v>0</c:v>
                </c:pt>
                <c:pt idx="9">
                  <c:v>1</c:v>
                </c:pt>
              </c:numCache>
            </c:numRef>
          </c:val>
        </c:ser>
        <c:ser>
          <c:idx val="1"/>
          <c:order val="1"/>
          <c:tx>
            <c:strRef>
              <c:f>Sheet1!$C$1</c:f>
              <c:strCache>
                <c:ptCount val="1"/>
                <c:pt idx="0">
                  <c:v>Students had TOO much time to complete.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9th Gr. Lit. (Sections 1 &amp; 2)</c:v>
                </c:pt>
                <c:pt idx="1">
                  <c:v>9th Gr. Lit. (Section 3)</c:v>
                </c:pt>
                <c:pt idx="2">
                  <c:v>Am. Lit. (Sections 1 &amp; 2)</c:v>
                </c:pt>
                <c:pt idx="3">
                  <c:v>Am. Lit. (Section 3)</c:v>
                </c:pt>
                <c:pt idx="4">
                  <c:v>Coordinate Algebra</c:v>
                </c:pt>
                <c:pt idx="5">
                  <c:v>Analytic Geometry</c:v>
                </c:pt>
                <c:pt idx="6">
                  <c:v>Physical Science</c:v>
                </c:pt>
                <c:pt idx="7">
                  <c:v>Biology</c:v>
                </c:pt>
                <c:pt idx="8">
                  <c:v>US History</c:v>
                </c:pt>
                <c:pt idx="9">
                  <c:v>Economics</c:v>
                </c:pt>
              </c:strCache>
            </c:strRef>
          </c:cat>
          <c:val>
            <c:numRef>
              <c:f>Sheet1!$C$2:$C$11</c:f>
              <c:numCache>
                <c:formatCode>General</c:formatCode>
                <c:ptCount val="10"/>
                <c:pt idx="0">
                  <c:v>11</c:v>
                </c:pt>
                <c:pt idx="1">
                  <c:v>8</c:v>
                </c:pt>
                <c:pt idx="2">
                  <c:v>5</c:v>
                </c:pt>
                <c:pt idx="3">
                  <c:v>5</c:v>
                </c:pt>
                <c:pt idx="4">
                  <c:v>3</c:v>
                </c:pt>
                <c:pt idx="5">
                  <c:v>3</c:v>
                </c:pt>
                <c:pt idx="6">
                  <c:v>6</c:v>
                </c:pt>
                <c:pt idx="7">
                  <c:v>9</c:v>
                </c:pt>
                <c:pt idx="8">
                  <c:v>8</c:v>
                </c:pt>
                <c:pt idx="9">
                  <c:v>6</c:v>
                </c:pt>
              </c:numCache>
            </c:numRef>
          </c:val>
        </c:ser>
        <c:dLbls>
          <c:showLegendKey val="0"/>
          <c:showVal val="0"/>
          <c:showCatName val="0"/>
          <c:showSerName val="0"/>
          <c:showPercent val="0"/>
          <c:showBubbleSize val="0"/>
        </c:dLbls>
        <c:gapWidth val="219"/>
        <c:overlap val="-27"/>
        <c:axId val="338054440"/>
        <c:axId val="338276240"/>
      </c:barChart>
      <c:catAx>
        <c:axId val="338054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38276240"/>
        <c:crosses val="autoZero"/>
        <c:auto val="1"/>
        <c:lblAlgn val="ctr"/>
        <c:lblOffset val="100"/>
        <c:noMultiLvlLbl val="0"/>
      </c:catAx>
      <c:valAx>
        <c:axId val="338276240"/>
        <c:scaling>
          <c:orientation val="minMax"/>
          <c:max val="1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54440"/>
        <c:crosses val="autoZero"/>
        <c:crossBetween val="between"/>
        <c:majorUnit val="5"/>
      </c:valAx>
      <c:spPr>
        <a:noFill/>
        <a:ln>
          <a:noFill/>
        </a:ln>
        <a:effectLst/>
      </c:spPr>
    </c:plotArea>
    <c:legend>
      <c:legendPos val="b"/>
      <c:layout>
        <c:manualLayout>
          <c:xMode val="edge"/>
          <c:yMode val="edge"/>
          <c:x val="8.6104707926002014E-2"/>
          <c:y val="0.85429043089604362"/>
          <c:w val="0.88898221055701365"/>
          <c:h val="0.1298627566216592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Teacher Perceptions Of Whether S</a:t>
            </a:r>
            <a:r>
              <a:rPr lang="en-US" sz="2000" b="1" dirty="0" smtClean="0">
                <a:solidFill>
                  <a:schemeClr val="tx1"/>
                </a:solidFill>
              </a:rPr>
              <a:t>tudents in Grades 6 through 8, Coordinate Algebra and/or Analytic Geometry Found the Directions to Turn In Their Calculator at the End of the Mathematics Section 1, Part 1, Clear</a:t>
            </a:r>
            <a:endParaRPr lang="en-US" sz="2000" b="1" dirty="0">
              <a:solidFill>
                <a:schemeClr val="tx1"/>
              </a:solidFill>
            </a:endParaRPr>
          </a:p>
        </c:rich>
      </c:tx>
      <c:layout>
        <c:manualLayout>
          <c:xMode val="edge"/>
          <c:yMode val="edge"/>
          <c:x val="0.13586151368760063"/>
          <c:y val="1.7511854974263087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Strongly Agree / Agree</c:v>
                </c:pt>
              </c:strCache>
            </c:strRef>
          </c:tx>
          <c:spPr>
            <a:solidFill>
              <a:schemeClr val="accent1"/>
            </a:solidFill>
            <a:ln>
              <a:noFill/>
            </a:ln>
            <a:effectLst/>
          </c:spPr>
          <c:invertIfNegative val="0"/>
          <c:dLbls>
            <c:dLbl>
              <c:idx val="0"/>
              <c:layout>
                <c:manualLayout>
                  <c:x val="0"/>
                  <c:y val="2.599934735496513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Grades 6-8</c:v>
                </c:pt>
                <c:pt idx="1">
                  <c:v>Coordinate Algebra</c:v>
                </c:pt>
                <c:pt idx="2">
                  <c:v>Analytic Geometry</c:v>
                </c:pt>
              </c:strCache>
            </c:strRef>
          </c:cat>
          <c:val>
            <c:numRef>
              <c:f>Sheet1!$B$2:$B$4</c:f>
              <c:numCache>
                <c:formatCode>General</c:formatCode>
                <c:ptCount val="3"/>
                <c:pt idx="0">
                  <c:v>53</c:v>
                </c:pt>
                <c:pt idx="1">
                  <c:v>59</c:v>
                </c:pt>
                <c:pt idx="2">
                  <c:v>59</c:v>
                </c:pt>
              </c:numCache>
            </c:numRef>
          </c:val>
        </c:ser>
        <c:ser>
          <c:idx val="1"/>
          <c:order val="1"/>
          <c:tx>
            <c:strRef>
              <c:f>Sheet1!$C$1</c:f>
              <c:strCache>
                <c:ptCount val="1"/>
                <c:pt idx="0">
                  <c:v>Strongly Disagree / Disagree</c:v>
                </c:pt>
              </c:strCache>
            </c:strRef>
          </c:tx>
          <c:spPr>
            <a:solidFill>
              <a:schemeClr val="accent2"/>
            </a:solidFill>
            <a:ln>
              <a:noFill/>
            </a:ln>
            <a:effectLst/>
          </c:spPr>
          <c:invertIfNegative val="0"/>
          <c:dLbls>
            <c:dLbl>
              <c:idx val="0"/>
              <c:layout>
                <c:manualLayout>
                  <c:x val="-6.4412238325282098E-3"/>
                  <c:y val="-4.7664919521552566E-1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Grades 6-8</c:v>
                </c:pt>
                <c:pt idx="1">
                  <c:v>Coordinate Algebra</c:v>
                </c:pt>
                <c:pt idx="2">
                  <c:v>Analytic Geometry</c:v>
                </c:pt>
              </c:strCache>
            </c:strRef>
          </c:cat>
          <c:val>
            <c:numRef>
              <c:f>Sheet1!$C$2:$C$4</c:f>
              <c:numCache>
                <c:formatCode>General</c:formatCode>
                <c:ptCount val="3"/>
                <c:pt idx="0">
                  <c:v>33</c:v>
                </c:pt>
                <c:pt idx="1">
                  <c:v>28</c:v>
                </c:pt>
                <c:pt idx="2">
                  <c:v>26</c:v>
                </c:pt>
              </c:numCache>
            </c:numRef>
          </c:val>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Grades 6-8</c:v>
                </c:pt>
                <c:pt idx="1">
                  <c:v>Coordinate Algebra</c:v>
                </c:pt>
                <c:pt idx="2">
                  <c:v>Analytic Geometry</c:v>
                </c:pt>
              </c:strCache>
            </c:strRef>
          </c:cat>
          <c:val>
            <c:numRef>
              <c:f>Sheet1!$D$2:$D$4</c:f>
              <c:numCache>
                <c:formatCode>General</c:formatCode>
                <c:ptCount val="3"/>
                <c:pt idx="0">
                  <c:v>14</c:v>
                </c:pt>
                <c:pt idx="1">
                  <c:v>13</c:v>
                </c:pt>
                <c:pt idx="2">
                  <c:v>14</c:v>
                </c:pt>
              </c:numCache>
            </c:numRef>
          </c:val>
        </c:ser>
        <c:dLbls>
          <c:showLegendKey val="0"/>
          <c:showVal val="0"/>
          <c:showCatName val="0"/>
          <c:showSerName val="0"/>
          <c:showPercent val="0"/>
          <c:showBubbleSize val="0"/>
        </c:dLbls>
        <c:gapWidth val="219"/>
        <c:overlap val="-27"/>
        <c:axId val="338272320"/>
        <c:axId val="338273888"/>
      </c:barChart>
      <c:catAx>
        <c:axId val="33827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273888"/>
        <c:crosses val="autoZero"/>
        <c:auto val="1"/>
        <c:lblAlgn val="ctr"/>
        <c:lblOffset val="100"/>
        <c:noMultiLvlLbl val="0"/>
      </c:catAx>
      <c:valAx>
        <c:axId val="338273888"/>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272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Teacher Perceptions Of Whether</a:t>
            </a:r>
            <a:r>
              <a:rPr lang="en-US" sz="2000" b="1" dirty="0" smtClean="0">
                <a:solidFill>
                  <a:schemeClr val="tx1"/>
                </a:solidFill>
              </a:rPr>
              <a:t> the Online Testing Interface was Easy for Students to Navigate</a:t>
            </a:r>
            <a:endParaRPr lang="en-US" sz="2000" b="1" dirty="0">
              <a:solidFill>
                <a:schemeClr val="tx1"/>
              </a:solidFill>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Strongly Agree / Agree</c:v>
                </c:pt>
              </c:strCache>
            </c:strRef>
          </c:tx>
          <c:spPr>
            <a:solidFill>
              <a:schemeClr val="accent1"/>
            </a:solidFill>
            <a:ln>
              <a:noFill/>
            </a:ln>
            <a:effectLst/>
          </c:spPr>
          <c:invertIfNegative val="0"/>
          <c:dLbls>
            <c:dLbl>
              <c:idx val="0"/>
              <c:layout>
                <c:manualLayout>
                  <c:x val="0"/>
                  <c:y val="-2.483700471199048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67</c:v>
                </c:pt>
                <c:pt idx="1">
                  <c:v>82</c:v>
                </c:pt>
                <c:pt idx="2">
                  <c:v>81</c:v>
                </c:pt>
              </c:numCache>
            </c:numRef>
          </c:val>
        </c:ser>
        <c:ser>
          <c:idx val="1"/>
          <c:order val="1"/>
          <c:tx>
            <c:strRef>
              <c:f>Sheet1!$C$1</c:f>
              <c:strCache>
                <c:ptCount val="1"/>
                <c:pt idx="0">
                  <c:v>Strongly Disagree / Disagree</c:v>
                </c:pt>
              </c:strCache>
            </c:strRef>
          </c:tx>
          <c:spPr>
            <a:solidFill>
              <a:schemeClr val="accent2"/>
            </a:solidFill>
            <a:ln>
              <a:noFill/>
            </a:ln>
            <a:effectLst/>
          </c:spPr>
          <c:invertIfNegative val="0"/>
          <c:dLbls>
            <c:dLbl>
              <c:idx val="0"/>
              <c:layout>
                <c:manualLayout>
                  <c:x val="0"/>
                  <c:y val="7.451101413597145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24</c:v>
                </c:pt>
                <c:pt idx="1">
                  <c:v>11</c:v>
                </c:pt>
                <c:pt idx="2">
                  <c:v>11</c:v>
                </c:pt>
              </c:numCache>
            </c:numRef>
          </c:val>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9</c:v>
                </c:pt>
                <c:pt idx="1">
                  <c:v>7</c:v>
                </c:pt>
                <c:pt idx="2">
                  <c:v>8</c:v>
                </c:pt>
              </c:numCache>
            </c:numRef>
          </c:val>
        </c:ser>
        <c:dLbls>
          <c:showLegendKey val="0"/>
          <c:showVal val="0"/>
          <c:showCatName val="0"/>
          <c:showSerName val="0"/>
          <c:showPercent val="0"/>
          <c:showBubbleSize val="0"/>
        </c:dLbls>
        <c:gapWidth val="219"/>
        <c:overlap val="-27"/>
        <c:axId val="338277024"/>
        <c:axId val="338278592"/>
      </c:barChart>
      <c:catAx>
        <c:axId val="33827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278592"/>
        <c:crosses val="autoZero"/>
        <c:auto val="1"/>
        <c:lblAlgn val="ctr"/>
        <c:lblOffset val="100"/>
        <c:noMultiLvlLbl val="0"/>
      </c:catAx>
      <c:valAx>
        <c:axId val="33827859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277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Teacher Perceptions Of Whether, W</a:t>
            </a:r>
            <a:r>
              <a:rPr lang="en-US" sz="2000" b="1" dirty="0" smtClean="0">
                <a:solidFill>
                  <a:schemeClr val="tx1"/>
                </a:solidFill>
              </a:rPr>
              <a:t>hile Acknowledging </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dirty="0" smtClean="0">
                <a:solidFill>
                  <a:schemeClr val="tx1"/>
                </a:solidFill>
              </a:rPr>
              <a:t>an</a:t>
            </a:r>
            <a:r>
              <a:rPr lang="en-US" sz="2000" b="1" baseline="0" dirty="0" smtClean="0">
                <a:solidFill>
                  <a:schemeClr val="tx1"/>
                </a:solidFill>
              </a:rPr>
              <a:t> Occasional Glitch May Have Occurred, the Overall Performance of the Online Testing Platform Provided for a Successful Testing Experience for Students</a:t>
            </a:r>
            <a:endParaRPr lang="en-US" sz="2000" b="1" dirty="0">
              <a:solidFill>
                <a:schemeClr val="tx1"/>
              </a:solidFill>
            </a:endParaRPr>
          </a:p>
        </c:rich>
      </c:tx>
      <c:layout>
        <c:manualLayout>
          <c:xMode val="edge"/>
          <c:yMode val="edge"/>
          <c:x val="9.6775330619904398E-2"/>
          <c:y val="1.4683388001012807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Strongly Agree / Agree</c:v>
                </c:pt>
              </c:strCache>
            </c:strRef>
          </c:tx>
          <c:spPr>
            <a:solidFill>
              <a:schemeClr val="accent1"/>
            </a:solidFill>
            <a:ln>
              <a:noFill/>
            </a:ln>
            <a:effectLst/>
          </c:spPr>
          <c:invertIfNegative val="0"/>
          <c:dLbls>
            <c:dLbl>
              <c:idx val="0"/>
              <c:layout>
                <c:manualLayout>
                  <c:x val="0"/>
                  <c:y val="-2.44723133350213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2206119162640902E-3"/>
                  <c:y val="-1.223615666751062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65</c:v>
                </c:pt>
                <c:pt idx="1">
                  <c:v>77</c:v>
                </c:pt>
                <c:pt idx="2">
                  <c:v>75</c:v>
                </c:pt>
              </c:numCache>
            </c:numRef>
          </c:val>
        </c:ser>
        <c:ser>
          <c:idx val="1"/>
          <c:order val="1"/>
          <c:tx>
            <c:strRef>
              <c:f>Sheet1!$C$1</c:f>
              <c:strCache>
                <c:ptCount val="1"/>
                <c:pt idx="0">
                  <c:v>Strongly Disagree / Disagree</c:v>
                </c:pt>
              </c:strCache>
            </c:strRef>
          </c:tx>
          <c:spPr>
            <a:solidFill>
              <a:schemeClr val="accent2"/>
            </a:solidFill>
            <a:ln>
              <a:noFill/>
            </a:ln>
            <a:effectLst/>
          </c:spPr>
          <c:invertIfNegative val="0"/>
          <c:dLbls>
            <c:dLbl>
              <c:idx val="0"/>
              <c:layout>
                <c:manualLayout>
                  <c:x val="0"/>
                  <c:y val="-2.44723133350213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103059581320451E-3"/>
                  <c:y val="-1.95778506680169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2206119162640902E-3"/>
                  <c:y val="-1.957785066801698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25</c:v>
                </c:pt>
                <c:pt idx="1">
                  <c:v>15</c:v>
                </c:pt>
                <c:pt idx="2">
                  <c:v>15</c:v>
                </c:pt>
              </c:numCache>
            </c:numRef>
          </c:val>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10</c:v>
                </c:pt>
                <c:pt idx="1">
                  <c:v>8</c:v>
                </c:pt>
                <c:pt idx="2">
                  <c:v>9</c:v>
                </c:pt>
              </c:numCache>
            </c:numRef>
          </c:val>
        </c:ser>
        <c:dLbls>
          <c:showLegendKey val="0"/>
          <c:showVal val="0"/>
          <c:showCatName val="0"/>
          <c:showSerName val="0"/>
          <c:showPercent val="0"/>
          <c:showBubbleSize val="0"/>
        </c:dLbls>
        <c:gapWidth val="219"/>
        <c:overlap val="-27"/>
        <c:axId val="338274280"/>
        <c:axId val="338274672"/>
      </c:barChart>
      <c:catAx>
        <c:axId val="338274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274672"/>
        <c:crosses val="autoZero"/>
        <c:auto val="1"/>
        <c:lblAlgn val="ctr"/>
        <c:lblOffset val="100"/>
        <c:noMultiLvlLbl val="0"/>
      </c:catAx>
      <c:valAx>
        <c:axId val="33827467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2742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Percentage of</a:t>
            </a:r>
            <a:r>
              <a:rPr lang="en-US" sz="2000" b="1" baseline="0" dirty="0" smtClean="0">
                <a:solidFill>
                  <a:schemeClr val="tx1"/>
                </a:solidFill>
              </a:rPr>
              <a:t> Teachers Who Felt Scratch Paper Was Needed by Students, But was Not Permitted</a:t>
            </a:r>
            <a:endParaRPr lang="en-US" sz="2000" b="1" dirty="0">
              <a:solidFill>
                <a:schemeClr val="tx1"/>
              </a:solidFill>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ELA (Sections 1 &amp; 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11</c:v>
                </c:pt>
                <c:pt idx="1">
                  <c:v>11</c:v>
                </c:pt>
                <c:pt idx="2">
                  <c:v>6</c:v>
                </c:pt>
              </c:numCache>
            </c:numRef>
          </c:val>
        </c:ser>
        <c:ser>
          <c:idx val="1"/>
          <c:order val="1"/>
          <c:tx>
            <c:strRef>
              <c:f>Sheet1!$C$1</c:f>
              <c:strCache>
                <c:ptCount val="1"/>
                <c:pt idx="0">
                  <c:v>Science (Grades 3-8 &amp; Biology)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18</c:v>
                </c:pt>
                <c:pt idx="1">
                  <c:v>16</c:v>
                </c:pt>
                <c:pt idx="2">
                  <c:v>11</c:v>
                </c:pt>
              </c:numCache>
            </c:numRef>
          </c:val>
        </c:ser>
        <c:ser>
          <c:idx val="2"/>
          <c:order val="2"/>
          <c:tx>
            <c:strRef>
              <c:f>Sheet1!$D$1</c:f>
              <c:strCache>
                <c:ptCount val="1"/>
                <c:pt idx="0">
                  <c:v>Social Studies (Grades 3-8 &amp; US History)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4</c:v>
                </c:pt>
                <c:pt idx="1">
                  <c:v>4</c:v>
                </c:pt>
                <c:pt idx="2">
                  <c:v>2</c:v>
                </c:pt>
              </c:numCache>
            </c:numRef>
          </c:val>
        </c:ser>
        <c:dLbls>
          <c:showLegendKey val="0"/>
          <c:showVal val="0"/>
          <c:showCatName val="0"/>
          <c:showSerName val="0"/>
          <c:showPercent val="0"/>
          <c:showBubbleSize val="0"/>
        </c:dLbls>
        <c:gapWidth val="219"/>
        <c:overlap val="-27"/>
        <c:axId val="338273104"/>
        <c:axId val="338275064"/>
      </c:barChart>
      <c:catAx>
        <c:axId val="338273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275064"/>
        <c:crosses val="autoZero"/>
        <c:auto val="1"/>
        <c:lblAlgn val="ctr"/>
        <c:lblOffset val="100"/>
        <c:noMultiLvlLbl val="0"/>
      </c:catAx>
      <c:valAx>
        <c:axId val="338275064"/>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273104"/>
        <c:crosses val="autoZero"/>
        <c:crossBetween val="between"/>
        <c:majorUnit val="5"/>
      </c:valAx>
      <c:spPr>
        <a:noFill/>
        <a:ln>
          <a:noFill/>
        </a:ln>
        <a:effectLst/>
      </c:spPr>
    </c:plotArea>
    <c:legend>
      <c:legendPos val="b"/>
      <c:layout>
        <c:manualLayout>
          <c:xMode val="edge"/>
          <c:yMode val="edge"/>
          <c:x val="9.1552867485767148E-3"/>
          <c:y val="0.87070171375636873"/>
          <c:w val="0.98491003841911051"/>
          <c:h val="0.11459240389069013"/>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r>
              <a:rPr lang="en-US" sz="2160" b="1" baseline="0" dirty="0" smtClean="0">
                <a:solidFill>
                  <a:schemeClr val="tx1"/>
                </a:solidFill>
              </a:rPr>
              <a:t>Number of Respondents by Grade Level Taught</a:t>
            </a:r>
          </a:p>
        </c:rich>
      </c:tx>
      <c:layout>
        <c:manualLayout>
          <c:xMode val="edge"/>
          <c:yMode val="edge"/>
          <c:x val="0.1555663430420712"/>
          <c:y val="4.3478260869565216E-2"/>
        </c:manualLayout>
      </c:layout>
      <c:overlay val="0"/>
      <c:spPr>
        <a:noFill/>
        <a:ln>
          <a:noFill/>
        </a:ln>
        <a:effectLst/>
      </c:spPr>
    </c:title>
    <c:autoTitleDeleted val="0"/>
    <c:plotArea>
      <c:layout>
        <c:manualLayout>
          <c:layoutTarget val="inner"/>
          <c:xMode val="edge"/>
          <c:yMode val="edge"/>
          <c:x val="0.26340684962923322"/>
          <c:y val="0.1888561755867473"/>
          <c:w val="0.49364179598909363"/>
          <c:h val="0.73688557951995137"/>
        </c:manualLayout>
      </c:layout>
      <c:pieChart>
        <c:varyColors val="1"/>
        <c:ser>
          <c:idx val="0"/>
          <c:order val="0"/>
          <c:tx>
            <c:strRef>
              <c:f>Sheet1!$B$1</c:f>
              <c:strCache>
                <c:ptCount val="1"/>
                <c:pt idx="0">
                  <c:v>Grade Levels Taught</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0.20877952755905513"/>
                  <c:y val="9.4073533147066291E-2"/>
                </c:manualLayout>
              </c:layout>
              <c:tx>
                <c:rich>
                  <a:bodyPr/>
                  <a:lstStyle/>
                  <a:p>
                    <a:r>
                      <a:rPr lang="en-US" sz="1400" dirty="0" smtClean="0">
                        <a:solidFill>
                          <a:schemeClr val="tx1"/>
                        </a:solidFill>
                      </a:rPr>
                      <a:t>Elementary </a:t>
                    </a:r>
                    <a:r>
                      <a:rPr lang="en-US" sz="1400" dirty="0">
                        <a:solidFill>
                          <a:schemeClr val="tx1"/>
                        </a:solidFill>
                      </a:rPr>
                      <a:t>School
</a:t>
                    </a:r>
                    <a:r>
                      <a:rPr lang="en-US" sz="1400" dirty="0" smtClean="0">
                        <a:solidFill>
                          <a:schemeClr val="tx1"/>
                        </a:solidFill>
                      </a:rPr>
                      <a:t>6,213</a:t>
                    </a:r>
                    <a:endParaRPr lang="en-US" dirty="0"/>
                  </a:p>
                </c:rich>
              </c:tx>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4.5413449532400681E-2"/>
                  <c:y val="-0.19837536612271284"/>
                </c:manualLayout>
              </c:layout>
              <c:tx>
                <c:rich>
                  <a:bodyPr/>
                  <a:lstStyle/>
                  <a:p>
                    <a:r>
                      <a:rPr lang="en-US" sz="1400" dirty="0" smtClean="0">
                        <a:solidFill>
                          <a:schemeClr val="tx1"/>
                        </a:solidFill>
                      </a:rPr>
                      <a:t>Middle School </a:t>
                    </a:r>
                  </a:p>
                  <a:p>
                    <a:r>
                      <a:rPr lang="en-US" sz="1400" dirty="0" smtClean="0">
                        <a:solidFill>
                          <a:schemeClr val="tx1"/>
                        </a:solidFill>
                      </a:rPr>
                      <a:t>4,867</a:t>
                    </a:r>
                  </a:p>
                </c:rich>
              </c:tx>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0.16007582385535141"/>
                  <c:y val="0.12038825758881522"/>
                </c:manualLayout>
              </c:layout>
              <c:tx>
                <c:rich>
                  <a:bodyPr/>
                  <a:lstStyle/>
                  <a:p>
                    <a:r>
                      <a:rPr lang="en-US" sz="1400" dirty="0">
                        <a:solidFill>
                          <a:schemeClr val="tx1"/>
                        </a:solidFill>
                      </a:rPr>
                      <a:t>High </a:t>
                    </a:r>
                    <a:r>
                      <a:rPr lang="en-US" sz="1400" dirty="0" smtClean="0">
                        <a:solidFill>
                          <a:schemeClr val="tx1"/>
                        </a:solidFill>
                      </a:rPr>
                      <a:t>School </a:t>
                    </a:r>
                  </a:p>
                  <a:p>
                    <a:r>
                      <a:rPr lang="en-US" sz="1400" dirty="0" smtClean="0">
                        <a:solidFill>
                          <a:schemeClr val="tx1"/>
                        </a:solidFill>
                      </a:rPr>
                      <a:t>5,361</a:t>
                    </a:r>
                  </a:p>
                </c:rich>
              </c:tx>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Elementary School</c:v>
                </c:pt>
                <c:pt idx="1">
                  <c:v>Middle School</c:v>
                </c:pt>
                <c:pt idx="2">
                  <c:v>High School</c:v>
                </c:pt>
              </c:strCache>
            </c:strRef>
          </c:cat>
          <c:val>
            <c:numRef>
              <c:f>Sheet1!$B$2:$B$4</c:f>
              <c:numCache>
                <c:formatCode>#,##0</c:formatCode>
                <c:ptCount val="3"/>
                <c:pt idx="0">
                  <c:v>6213</c:v>
                </c:pt>
                <c:pt idx="1">
                  <c:v>4867</c:v>
                </c:pt>
                <c:pt idx="2">
                  <c:v>5361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Online Only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40</c:v>
                </c:pt>
                <c:pt idx="1">
                  <c:v>43</c:v>
                </c:pt>
                <c:pt idx="2">
                  <c:v>56</c:v>
                </c:pt>
              </c:numCache>
            </c:numRef>
          </c:val>
        </c:ser>
        <c:ser>
          <c:idx val="1"/>
          <c:order val="1"/>
          <c:tx>
            <c:strRef>
              <c:f>Sheet1!$C$1</c:f>
              <c:strCache>
                <c:ptCount val="1"/>
                <c:pt idx="0">
                  <c:v>Paper &amp; Pencil Only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52</c:v>
                </c:pt>
                <c:pt idx="1">
                  <c:v>49</c:v>
                </c:pt>
                <c:pt idx="2">
                  <c:v>27</c:v>
                </c:pt>
              </c:numCache>
            </c:numRef>
          </c:val>
        </c:ser>
        <c:ser>
          <c:idx val="2"/>
          <c:order val="2"/>
          <c:tx>
            <c:strRef>
              <c:f>Sheet1!$D$1</c:f>
              <c:strCache>
                <c:ptCount val="1"/>
                <c:pt idx="0">
                  <c:v>Both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8</c:v>
                </c:pt>
                <c:pt idx="1">
                  <c:v>9</c:v>
                </c:pt>
                <c:pt idx="2">
                  <c:v>17</c:v>
                </c:pt>
              </c:numCache>
            </c:numRef>
          </c:val>
        </c:ser>
        <c:dLbls>
          <c:showLegendKey val="0"/>
          <c:showVal val="0"/>
          <c:showCatName val="0"/>
          <c:showSerName val="0"/>
          <c:showPercent val="0"/>
          <c:showBubbleSize val="0"/>
        </c:dLbls>
        <c:gapWidth val="219"/>
        <c:overlap val="100"/>
        <c:axId val="335022944"/>
        <c:axId val="335023336"/>
      </c:barChart>
      <c:catAx>
        <c:axId val="335022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5023336"/>
        <c:crosses val="autoZero"/>
        <c:auto val="1"/>
        <c:lblAlgn val="ctr"/>
        <c:lblOffset val="100"/>
        <c:noMultiLvlLbl val="0"/>
      </c:catAx>
      <c:valAx>
        <c:axId val="3350233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5022944"/>
        <c:crosses val="autoZero"/>
        <c:crossBetween val="between"/>
      </c:valAx>
      <c:spPr>
        <a:noFill/>
        <a:ln>
          <a:noFill/>
        </a:ln>
        <a:effectLst/>
      </c:spPr>
    </c:plotArea>
    <c:legend>
      <c:legendPos val="b"/>
      <c:layout>
        <c:manualLayout>
          <c:xMode val="edge"/>
          <c:yMode val="edge"/>
          <c:x val="0.22159242775812443"/>
          <c:y val="0.90854537156157489"/>
          <c:w val="0.71301469562681474"/>
          <c:h val="7.394277346416205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b="1" baseline="0" dirty="0" smtClean="0">
                <a:solidFill>
                  <a:schemeClr val="tx1"/>
                </a:solidFill>
              </a:rPr>
              <a:t>Teacher Perceptions Of Whether Sufficient Time Was Allotted for Students to Complete Sections 1 &amp; 2 of the ELA Test</a:t>
            </a:r>
            <a:endParaRPr lang="en-US" b="1" baseline="0" dirty="0">
              <a:solidFill>
                <a:schemeClr val="tx1"/>
              </a:solidFill>
            </a:endParaRPr>
          </a:p>
        </c:rich>
      </c:tx>
      <c:layout>
        <c:manualLayout>
          <c:xMode val="edge"/>
          <c:yMode val="edge"/>
          <c:x val="9.7583842579847438E-2"/>
          <c:y val="2.108731247391327E-2"/>
        </c:manualLayout>
      </c:layout>
      <c:overlay val="0"/>
      <c:spPr>
        <a:noFill/>
        <a:ln>
          <a:noFill/>
        </a:ln>
        <a:effectLst/>
      </c:spPr>
    </c:title>
    <c:autoTitleDeleted val="0"/>
    <c:plotArea>
      <c:layout>
        <c:manualLayout>
          <c:layoutTarget val="inner"/>
          <c:xMode val="edge"/>
          <c:yMode val="edge"/>
          <c:x val="0.11151061799093295"/>
          <c:y val="0.2984514731334979"/>
          <c:w val="0.85818635170603674"/>
          <c:h val="0.5634305736558447"/>
        </c:manualLayout>
      </c:layout>
      <c:barChart>
        <c:barDir val="col"/>
        <c:grouping val="clustered"/>
        <c:varyColors val="0"/>
        <c:ser>
          <c:idx val="0"/>
          <c:order val="0"/>
          <c:tx>
            <c:strRef>
              <c:f>Sheet1!$B$1</c:f>
              <c:strCache>
                <c:ptCount val="1"/>
                <c:pt idx="0">
                  <c:v>Strongly Agree / Agree</c:v>
                </c:pt>
              </c:strCache>
            </c:strRef>
          </c:tx>
          <c:spPr>
            <a:solidFill>
              <a:schemeClr val="accent1"/>
            </a:solidFill>
            <a:ln>
              <a:noFill/>
            </a:ln>
            <a:effectLst/>
          </c:spPr>
          <c:invertIfNegative val="0"/>
          <c:dLbls>
            <c:dLbl>
              <c:idx val="0"/>
              <c:layout>
                <c:manualLayout>
                  <c:x val="0"/>
                  <c:y val="-2.10873124739132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303030303030303E-3"/>
                  <c:y val="-2.10873124739132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581548435543495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75</c:v>
                </c:pt>
                <c:pt idx="1">
                  <c:v>75</c:v>
                </c:pt>
                <c:pt idx="2">
                  <c:v>85</c:v>
                </c:pt>
              </c:numCache>
            </c:numRef>
          </c:val>
        </c:ser>
        <c:ser>
          <c:idx val="1"/>
          <c:order val="1"/>
          <c:tx>
            <c:strRef>
              <c:f>Sheet1!$C$1</c:f>
              <c:strCache>
                <c:ptCount val="1"/>
                <c:pt idx="0">
                  <c:v>Strongly Disagree / Disagree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20</c:v>
                </c:pt>
                <c:pt idx="1">
                  <c:v>20</c:v>
                </c:pt>
                <c:pt idx="2">
                  <c:v>10</c:v>
                </c:pt>
              </c:numCache>
            </c:numRef>
          </c:val>
        </c:ser>
        <c:ser>
          <c:idx val="2"/>
          <c:order val="2"/>
          <c:tx>
            <c:strRef>
              <c:f>Sheet1!$D$1</c:f>
              <c:strCache>
                <c:ptCount val="1"/>
                <c:pt idx="0">
                  <c:v>Neutral</c:v>
                </c:pt>
              </c:strCache>
            </c:strRef>
          </c:tx>
          <c:spPr>
            <a:solidFill>
              <a:schemeClr val="accent3"/>
            </a:solidFill>
            <a:ln>
              <a:noFill/>
            </a:ln>
            <a:effectLst/>
          </c:spPr>
          <c:invertIfNegative val="0"/>
          <c:dLbls>
            <c:dLbl>
              <c:idx val="0"/>
              <c:layout>
                <c:manualLayout>
                  <c:x val="9.0909090909090905E-3"/>
                  <c:y val="-1.581548435543495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1.84513984146741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0303030303030303E-3"/>
                  <c:y val="-1.317957029619579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5</c:v>
                </c:pt>
                <c:pt idx="1">
                  <c:v>5</c:v>
                </c:pt>
                <c:pt idx="2">
                  <c:v>5</c:v>
                </c:pt>
              </c:numCache>
            </c:numRef>
          </c:val>
        </c:ser>
        <c:dLbls>
          <c:showLegendKey val="0"/>
          <c:showVal val="0"/>
          <c:showCatName val="0"/>
          <c:showSerName val="0"/>
          <c:showPercent val="0"/>
          <c:showBubbleSize val="0"/>
        </c:dLbls>
        <c:gapWidth val="219"/>
        <c:overlap val="-27"/>
        <c:axId val="275067536"/>
        <c:axId val="275065576"/>
      </c:barChart>
      <c:catAx>
        <c:axId val="27506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5065576"/>
        <c:crosses val="autoZero"/>
        <c:auto val="1"/>
        <c:lblAlgn val="ctr"/>
        <c:lblOffset val="100"/>
        <c:noMultiLvlLbl val="0"/>
      </c:catAx>
      <c:valAx>
        <c:axId val="2750655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75067536"/>
        <c:crosses val="autoZero"/>
        <c:crossBetween val="between"/>
      </c:valAx>
      <c:spPr>
        <a:noFill/>
        <a:ln>
          <a:noFill/>
        </a:ln>
        <a:effectLst/>
      </c:spPr>
    </c:plotArea>
    <c:legend>
      <c:legendPos val="b"/>
      <c:layout>
        <c:manualLayout>
          <c:xMode val="edge"/>
          <c:yMode val="edge"/>
          <c:x val="3.5995943688857078E-2"/>
          <c:y val="0.93249693912263065"/>
          <c:w val="0.9242424242424242"/>
          <c:h val="6.5085284272953681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62" b="1" i="0" u="none" strike="noStrike" kern="1200" spc="0" baseline="0">
                <a:solidFill>
                  <a:schemeClr val="tx1"/>
                </a:solidFill>
                <a:latin typeface="+mn-lt"/>
                <a:ea typeface="+mn-ea"/>
                <a:cs typeface="+mn-cs"/>
              </a:defRPr>
            </a:pPr>
            <a:r>
              <a:rPr lang="en-US" sz="1862" b="1" i="0" baseline="0" dirty="0" smtClean="0">
                <a:solidFill>
                  <a:schemeClr val="tx1"/>
                </a:solidFill>
                <a:effectLst/>
              </a:rPr>
              <a:t>Teacher Perceptions Of Whether Sufficient Time Was Allotted for Students to Complete Section 3 of the ELA Test</a:t>
            </a:r>
            <a:endParaRPr lang="en-US" sz="1862" b="1" baseline="0" dirty="0" smtClean="0">
              <a:solidFill>
                <a:schemeClr val="tx1"/>
              </a:solidFill>
              <a:effectLst/>
            </a:endParaRPr>
          </a:p>
        </c:rich>
      </c:tx>
      <c:layout/>
      <c:overlay val="0"/>
      <c:spPr>
        <a:noFill/>
        <a:ln>
          <a:noFill/>
        </a:ln>
        <a:effectLst/>
      </c:spPr>
    </c:title>
    <c:autoTitleDeleted val="0"/>
    <c:plotArea>
      <c:layout>
        <c:manualLayout>
          <c:layoutTarget val="inner"/>
          <c:xMode val="edge"/>
          <c:yMode val="edge"/>
          <c:x val="0.11716490180106796"/>
          <c:y val="0.29908382287989532"/>
          <c:w val="0.85122590279663313"/>
          <c:h val="0.56104817204586743"/>
        </c:manualLayout>
      </c:layout>
      <c:barChart>
        <c:barDir val="col"/>
        <c:grouping val="clustered"/>
        <c:varyColors val="0"/>
        <c:ser>
          <c:idx val="0"/>
          <c:order val="0"/>
          <c:tx>
            <c:strRef>
              <c:f>Sheet1!$B$1</c:f>
              <c:strCache>
                <c:ptCount val="1"/>
                <c:pt idx="0">
                  <c:v>Strongly Agree / Agree</c:v>
                </c:pt>
              </c:strCache>
            </c:strRef>
          </c:tx>
          <c:spPr>
            <a:solidFill>
              <a:schemeClr val="accent1"/>
            </a:solidFill>
            <a:ln>
              <a:noFill/>
            </a:ln>
            <a:effectLst/>
          </c:spPr>
          <c:invertIfNegative val="0"/>
          <c:dLbls>
            <c:dLbl>
              <c:idx val="0"/>
              <c:layout>
                <c:manualLayout>
                  <c:x val="0"/>
                  <c:y val="1.581548107289566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73</c:v>
                </c:pt>
                <c:pt idx="1">
                  <c:v>81</c:v>
                </c:pt>
                <c:pt idx="2">
                  <c:v>80</c:v>
                </c:pt>
              </c:numCache>
            </c:numRef>
          </c:val>
        </c:ser>
        <c:ser>
          <c:idx val="1"/>
          <c:order val="1"/>
          <c:tx>
            <c:strRef>
              <c:f>Sheet1!$C$1</c:f>
              <c:strCache>
                <c:ptCount val="1"/>
                <c:pt idx="0">
                  <c:v>Strongly Disagree / Disagree</c:v>
                </c:pt>
              </c:strCache>
            </c:strRef>
          </c:tx>
          <c:spPr>
            <a:solidFill>
              <a:schemeClr val="accent2"/>
            </a:solidFill>
            <a:ln>
              <a:noFill/>
            </a:ln>
            <a:effectLst/>
          </c:spPr>
          <c:invertIfNegative val="0"/>
          <c:dLbls>
            <c:dLbl>
              <c:idx val="1"/>
              <c:layout>
                <c:manualLayout>
                  <c:x val="0"/>
                  <c:y val="1.58154810728956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054365404859711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21</c:v>
                </c:pt>
                <c:pt idx="1">
                  <c:v>14</c:v>
                </c:pt>
                <c:pt idx="2">
                  <c:v>13</c:v>
                </c:pt>
              </c:numCache>
            </c:numRef>
          </c:val>
        </c:ser>
        <c:ser>
          <c:idx val="2"/>
          <c:order val="2"/>
          <c:tx>
            <c:strRef>
              <c:f>Sheet1!$D$1</c:f>
              <c:strCache>
                <c:ptCount val="1"/>
                <c:pt idx="0">
                  <c:v>Neutral</c:v>
                </c:pt>
              </c:strCache>
            </c:strRef>
          </c:tx>
          <c:spPr>
            <a:solidFill>
              <a:schemeClr val="accent3"/>
            </a:solidFill>
            <a:ln>
              <a:noFill/>
            </a:ln>
            <a:effectLst/>
          </c:spPr>
          <c:invertIfNegative val="0"/>
          <c:dLbls>
            <c:dLbl>
              <c:idx val="1"/>
              <c:layout>
                <c:manualLayout>
                  <c:x val="2.8735632183908046E-3"/>
                  <c:y val="-1.054365404859711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7</c:v>
                </c:pt>
                <c:pt idx="1">
                  <c:v>5</c:v>
                </c:pt>
                <c:pt idx="2">
                  <c:v>7</c:v>
                </c:pt>
              </c:numCache>
            </c:numRef>
          </c:val>
        </c:ser>
        <c:dLbls>
          <c:showLegendKey val="0"/>
          <c:showVal val="0"/>
          <c:showCatName val="0"/>
          <c:showSerName val="0"/>
          <c:showPercent val="0"/>
          <c:showBubbleSize val="0"/>
        </c:dLbls>
        <c:gapWidth val="219"/>
        <c:overlap val="-27"/>
        <c:axId val="331897408"/>
        <c:axId val="338053656"/>
      </c:barChart>
      <c:catAx>
        <c:axId val="331897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38053656"/>
        <c:crosses val="autoZero"/>
        <c:auto val="1"/>
        <c:lblAlgn val="ctr"/>
        <c:lblOffset val="100"/>
        <c:noMultiLvlLbl val="0"/>
      </c:catAx>
      <c:valAx>
        <c:axId val="33805365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1897408"/>
        <c:crosses val="autoZero"/>
        <c:crossBetween val="between"/>
      </c:valAx>
      <c:spPr>
        <a:noFill/>
        <a:ln>
          <a:noFill/>
        </a:ln>
        <a:effectLst/>
      </c:spPr>
    </c:plotArea>
    <c:legend>
      <c:legendPos val="b"/>
      <c:layout>
        <c:manualLayout>
          <c:xMode val="edge"/>
          <c:yMode val="edge"/>
          <c:x val="1.8390804597701146E-2"/>
          <c:y val="0.93491472923564323"/>
          <c:w val="0.9632183908045977"/>
          <c:h val="6.2449357252207523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Teacher Perceptions Of Whether Sufficient Time </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Was Allotted for Students to Complete the </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Mathematics Test (Sections 1 &amp; 2)</a:t>
            </a:r>
            <a:endParaRPr lang="en-US" sz="2000" b="1" dirty="0" smtClean="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Strongly Agree /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73</c:v>
                </c:pt>
                <c:pt idx="1">
                  <c:v>68</c:v>
                </c:pt>
                <c:pt idx="2">
                  <c:v>62</c:v>
                </c:pt>
              </c:numCache>
            </c:numRef>
          </c:val>
        </c:ser>
        <c:ser>
          <c:idx val="1"/>
          <c:order val="1"/>
          <c:tx>
            <c:strRef>
              <c:f>Sheet1!$C$1</c:f>
              <c:strCache>
                <c:ptCount val="1"/>
                <c:pt idx="0">
                  <c:v>Strongly Disagree / Disagree</c:v>
                </c:pt>
              </c:strCache>
            </c:strRef>
          </c:tx>
          <c:spPr>
            <a:solidFill>
              <a:schemeClr val="accent2"/>
            </a:solidFill>
            <a:ln>
              <a:noFill/>
            </a:ln>
            <a:effectLst/>
          </c:spPr>
          <c:invertIfNegative val="0"/>
          <c:dLbls>
            <c:dLbl>
              <c:idx val="1"/>
              <c:layout>
                <c:manualLayout>
                  <c:x val="0"/>
                  <c:y val="9.996719160104987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22</c:v>
                </c:pt>
                <c:pt idx="1">
                  <c:v>25</c:v>
                </c:pt>
                <c:pt idx="2">
                  <c:v>31</c:v>
                </c:pt>
              </c:numCache>
            </c:numRef>
          </c:val>
        </c:ser>
        <c:ser>
          <c:idx val="2"/>
          <c:order val="2"/>
          <c:tx>
            <c:strRef>
              <c:f>Sheet1!$D$1</c:f>
              <c:strCache>
                <c:ptCount val="1"/>
                <c:pt idx="0">
                  <c:v>Neutral</c:v>
                </c:pt>
              </c:strCache>
            </c:strRef>
          </c:tx>
          <c:spPr>
            <a:solidFill>
              <a:schemeClr val="accent3"/>
            </a:solidFill>
            <a:ln>
              <a:noFill/>
            </a:ln>
            <a:effectLst/>
          </c:spPr>
          <c:invertIfNegative val="0"/>
          <c:dLbls>
            <c:dLbl>
              <c:idx val="0"/>
              <c:layout>
                <c:manualLayout>
                  <c:x val="1.6103059581320451E-3"/>
                  <c:y val="1.30208333333333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103059581320451E-3"/>
                  <c:y val="1.302083333333333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6</c:v>
                </c:pt>
                <c:pt idx="1">
                  <c:v>6</c:v>
                </c:pt>
                <c:pt idx="2">
                  <c:v>7</c:v>
                </c:pt>
              </c:numCache>
            </c:numRef>
          </c:val>
        </c:ser>
        <c:dLbls>
          <c:showLegendKey val="0"/>
          <c:showVal val="0"/>
          <c:showCatName val="0"/>
          <c:showSerName val="0"/>
          <c:showPercent val="0"/>
          <c:showBubbleSize val="0"/>
        </c:dLbls>
        <c:gapWidth val="219"/>
        <c:overlap val="-27"/>
        <c:axId val="338049736"/>
        <c:axId val="338051304"/>
      </c:barChart>
      <c:catAx>
        <c:axId val="338049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51304"/>
        <c:crosses val="autoZero"/>
        <c:auto val="1"/>
        <c:lblAlgn val="ctr"/>
        <c:lblOffset val="100"/>
        <c:noMultiLvlLbl val="0"/>
      </c:catAx>
      <c:valAx>
        <c:axId val="338051304"/>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49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Teacher Perceptions Of Whether Sufficient Time </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Was Allotted for Students to Complete the Science Test (Sections 1 &amp; 2)</a:t>
            </a:r>
            <a:endParaRPr lang="en-US" sz="2000" b="1" dirty="0" smtClean="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Strongly Agree / Agree</c:v>
                </c:pt>
              </c:strCache>
            </c:strRef>
          </c:tx>
          <c:spPr>
            <a:solidFill>
              <a:schemeClr val="accent1"/>
            </a:solidFill>
            <a:ln>
              <a:noFill/>
            </a:ln>
            <a:effectLst/>
          </c:spPr>
          <c:invertIfNegative val="0"/>
          <c:dLbls>
            <c:dLbl>
              <c:idx val="0"/>
              <c:layout>
                <c:manualLayout>
                  <c:x val="0"/>
                  <c:y val="7.895149104346103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103059581321041E-3"/>
                  <c:y val="1.31585818405768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92</c:v>
                </c:pt>
                <c:pt idx="1">
                  <c:v>93</c:v>
                </c:pt>
                <c:pt idx="2">
                  <c:v>90</c:v>
                </c:pt>
              </c:numCache>
            </c:numRef>
          </c:val>
        </c:ser>
        <c:ser>
          <c:idx val="1"/>
          <c:order val="1"/>
          <c:tx>
            <c:strRef>
              <c:f>Sheet1!$C$1</c:f>
              <c:strCache>
                <c:ptCount val="1"/>
                <c:pt idx="0">
                  <c:v>Strongly Disagree / Disagree</c:v>
                </c:pt>
              </c:strCache>
            </c:strRef>
          </c:tx>
          <c:spPr>
            <a:solidFill>
              <a:schemeClr val="accent2"/>
            </a:solidFill>
            <a:ln>
              <a:noFill/>
            </a:ln>
            <a:effectLst/>
          </c:spPr>
          <c:invertIfNegative val="0"/>
          <c:dLbls>
            <c:dLbl>
              <c:idx val="0"/>
              <c:layout>
                <c:manualLayout>
                  <c:x val="3.2206119162641197E-3"/>
                  <c:y val="1.052686547246147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7.895149104346103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31585818405768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4</c:v>
                </c:pt>
                <c:pt idx="1">
                  <c:v>3</c:v>
                </c:pt>
                <c:pt idx="2">
                  <c:v>3</c:v>
                </c:pt>
              </c:numCache>
            </c:numRef>
          </c:val>
        </c:ser>
        <c:ser>
          <c:idx val="2"/>
          <c:order val="2"/>
          <c:tx>
            <c:strRef>
              <c:f>Sheet1!$D$1</c:f>
              <c:strCache>
                <c:ptCount val="1"/>
                <c:pt idx="0">
                  <c:v>Neutral</c:v>
                </c:pt>
              </c:strCache>
            </c:strRef>
          </c:tx>
          <c:spPr>
            <a:solidFill>
              <a:schemeClr val="accent3"/>
            </a:solidFill>
            <a:ln>
              <a:noFill/>
            </a:ln>
            <a:effectLst/>
          </c:spPr>
          <c:invertIfNegative val="0"/>
          <c:dLbls>
            <c:dLbl>
              <c:idx val="0"/>
              <c:layout>
                <c:manualLayout>
                  <c:x val="0"/>
                  <c:y val="7.895149104346103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103059581320451E-3"/>
                  <c:y val="1.052686547246147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4</c:v>
                </c:pt>
                <c:pt idx="1">
                  <c:v>4</c:v>
                </c:pt>
                <c:pt idx="2">
                  <c:v>7</c:v>
                </c:pt>
              </c:numCache>
            </c:numRef>
          </c:val>
        </c:ser>
        <c:dLbls>
          <c:showLegendKey val="0"/>
          <c:showVal val="0"/>
          <c:showCatName val="0"/>
          <c:showSerName val="0"/>
          <c:showPercent val="0"/>
          <c:showBubbleSize val="0"/>
        </c:dLbls>
        <c:gapWidth val="219"/>
        <c:overlap val="-27"/>
        <c:axId val="338054048"/>
        <c:axId val="338053264"/>
      </c:barChart>
      <c:catAx>
        <c:axId val="33805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53264"/>
        <c:crosses val="autoZero"/>
        <c:auto val="1"/>
        <c:lblAlgn val="ctr"/>
        <c:lblOffset val="100"/>
        <c:noMultiLvlLbl val="0"/>
      </c:catAx>
      <c:valAx>
        <c:axId val="33805326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54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Teacher Perceptions Of Whether Sufficient Time </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Was Allotted for Students to Complete the </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baseline="0" dirty="0" smtClean="0">
                <a:solidFill>
                  <a:schemeClr val="tx1"/>
                </a:solidFill>
                <a:effectLst/>
              </a:rPr>
              <a:t>Social Studies Test (Sections 1 &amp; 2)</a:t>
            </a:r>
            <a:endParaRPr lang="en-US" sz="2000" b="1" dirty="0" smtClean="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Strongly Agree / Agree</c:v>
                </c:pt>
              </c:strCache>
            </c:strRef>
          </c:tx>
          <c:spPr>
            <a:solidFill>
              <a:schemeClr val="accent1"/>
            </a:solidFill>
            <a:ln>
              <a:noFill/>
            </a:ln>
            <a:effectLst/>
          </c:spPr>
          <c:invertIfNegative val="0"/>
          <c:dLbls>
            <c:dLbl>
              <c:idx val="1"/>
              <c:layout>
                <c:manualLayout>
                  <c:x val="1.6103059581321041E-3"/>
                  <c:y val="7.8951491043461035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Sheet1!$B$2:$B$4</c:f>
              <c:numCache>
                <c:formatCode>General</c:formatCode>
                <c:ptCount val="3"/>
                <c:pt idx="0">
                  <c:v>92</c:v>
                </c:pt>
                <c:pt idx="1">
                  <c:v>94</c:v>
                </c:pt>
                <c:pt idx="2">
                  <c:v>87</c:v>
                </c:pt>
              </c:numCache>
            </c:numRef>
          </c:val>
        </c:ser>
        <c:ser>
          <c:idx val="1"/>
          <c:order val="1"/>
          <c:tx>
            <c:strRef>
              <c:f>Sheet1!$C$1</c:f>
              <c:strCache>
                <c:ptCount val="1"/>
                <c:pt idx="0">
                  <c:v>Strongly Disagree / Disagree</c:v>
                </c:pt>
              </c:strCache>
            </c:strRef>
          </c:tx>
          <c:spPr>
            <a:solidFill>
              <a:schemeClr val="accent2"/>
            </a:solidFill>
            <a:ln>
              <a:noFill/>
            </a:ln>
            <a:effectLst/>
          </c:spPr>
          <c:invertIfNegative val="0"/>
          <c:dLbls>
            <c:dLbl>
              <c:idx val="0"/>
              <c:layout>
                <c:manualLayout>
                  <c:x val="2.9521934859176797E-17"/>
                  <c:y val="1.57902982086922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5.26343273623073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579029820869220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Sheet1!$C$2:$C$4</c:f>
              <c:numCache>
                <c:formatCode>General</c:formatCode>
                <c:ptCount val="3"/>
                <c:pt idx="0">
                  <c:v>4</c:v>
                </c:pt>
                <c:pt idx="1">
                  <c:v>3</c:v>
                </c:pt>
                <c:pt idx="2">
                  <c:v>4</c:v>
                </c:pt>
              </c:numCache>
            </c:numRef>
          </c:val>
        </c:ser>
        <c:ser>
          <c:idx val="2"/>
          <c:order val="2"/>
          <c:tx>
            <c:strRef>
              <c:f>Sheet1!$D$1</c:f>
              <c:strCache>
                <c:ptCount val="1"/>
                <c:pt idx="0">
                  <c:v>Neutral</c:v>
                </c:pt>
              </c:strCache>
            </c:strRef>
          </c:tx>
          <c:spPr>
            <a:solidFill>
              <a:schemeClr val="accent3"/>
            </a:solidFill>
            <a:ln>
              <a:noFill/>
            </a:ln>
            <a:effectLst/>
          </c:spPr>
          <c:invertIfNegative val="0"/>
          <c:dLbls>
            <c:dLbl>
              <c:idx val="0"/>
              <c:layout>
                <c:manualLayout>
                  <c:x val="0"/>
                  <c:y val="1.052686547246147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1.579029820869220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Elementary School</c:v>
                </c:pt>
                <c:pt idx="1">
                  <c:v>Middle School</c:v>
                </c:pt>
                <c:pt idx="2">
                  <c:v>High School</c:v>
                </c:pt>
              </c:strCache>
            </c:strRef>
          </c:cat>
          <c:val>
            <c:numRef>
              <c:f>Sheet1!$D$2:$D$4</c:f>
              <c:numCache>
                <c:formatCode>General</c:formatCode>
                <c:ptCount val="3"/>
                <c:pt idx="0">
                  <c:v>4</c:v>
                </c:pt>
                <c:pt idx="1">
                  <c:v>4</c:v>
                </c:pt>
                <c:pt idx="2">
                  <c:v>9</c:v>
                </c:pt>
              </c:numCache>
            </c:numRef>
          </c:val>
        </c:ser>
        <c:dLbls>
          <c:showLegendKey val="0"/>
          <c:showVal val="0"/>
          <c:showCatName val="0"/>
          <c:showSerName val="0"/>
          <c:showPercent val="0"/>
          <c:showBubbleSize val="0"/>
        </c:dLbls>
        <c:gapWidth val="219"/>
        <c:overlap val="-27"/>
        <c:axId val="338048952"/>
        <c:axId val="338047384"/>
      </c:barChart>
      <c:catAx>
        <c:axId val="338048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47384"/>
        <c:crosses val="autoZero"/>
        <c:auto val="1"/>
        <c:lblAlgn val="ctr"/>
        <c:lblOffset val="100"/>
        <c:noMultiLvlLbl val="0"/>
      </c:catAx>
      <c:valAx>
        <c:axId val="33804738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48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Elementary School Teacher Perceptions on Whether</a:t>
            </a:r>
            <a:r>
              <a:rPr lang="en-US" sz="2000" b="1" baseline="0" dirty="0" smtClean="0">
                <a:solidFill>
                  <a:schemeClr val="tx1"/>
                </a:solidFill>
              </a:rPr>
              <a:t> There Were Any Tests for Which the Majority of Students Did NOT Have Sufficient Time to Complete, </a:t>
            </a:r>
          </a:p>
          <a:p>
            <a:pPr>
              <a:defRPr sz="2000" b="1" i="0" u="none" strike="noStrike" kern="1200" spc="0" baseline="0">
                <a:solidFill>
                  <a:schemeClr val="tx1"/>
                </a:solidFill>
                <a:latin typeface="+mn-lt"/>
                <a:ea typeface="+mn-ea"/>
                <a:cs typeface="+mn-cs"/>
              </a:defRPr>
            </a:pPr>
            <a:r>
              <a:rPr lang="en-US" sz="2000" b="1" baseline="0" dirty="0" smtClean="0">
                <a:solidFill>
                  <a:schemeClr val="tx1"/>
                </a:solidFill>
              </a:rPr>
              <a:t>or Had TOO Much Time to Complete</a:t>
            </a:r>
            <a:endParaRPr lang="en-US" sz="2000" b="1" dirty="0">
              <a:solidFill>
                <a:schemeClr val="tx1"/>
              </a:solidFill>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Students did NOT have sufficient time to complete.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ELA (Sections 1 &amp; 2)</c:v>
                </c:pt>
                <c:pt idx="1">
                  <c:v>ELA (Section 3)</c:v>
                </c:pt>
                <c:pt idx="2">
                  <c:v>Mathematics</c:v>
                </c:pt>
                <c:pt idx="3">
                  <c:v>Science</c:v>
                </c:pt>
                <c:pt idx="4">
                  <c:v>Social Studies</c:v>
                </c:pt>
              </c:strCache>
            </c:strRef>
          </c:cat>
          <c:val>
            <c:numRef>
              <c:f>Sheet1!$B$2:$B$6</c:f>
              <c:numCache>
                <c:formatCode>General</c:formatCode>
                <c:ptCount val="5"/>
                <c:pt idx="0">
                  <c:v>21</c:v>
                </c:pt>
                <c:pt idx="1">
                  <c:v>20</c:v>
                </c:pt>
                <c:pt idx="2">
                  <c:v>21</c:v>
                </c:pt>
                <c:pt idx="3">
                  <c:v>1</c:v>
                </c:pt>
                <c:pt idx="4">
                  <c:v>1</c:v>
                </c:pt>
              </c:numCache>
            </c:numRef>
          </c:val>
        </c:ser>
        <c:ser>
          <c:idx val="1"/>
          <c:order val="1"/>
          <c:tx>
            <c:strRef>
              <c:f>Sheet1!$C$1</c:f>
              <c:strCache>
                <c:ptCount val="1"/>
                <c:pt idx="0">
                  <c:v>Students had TOO much time to complete.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ELA (Sections 1 &amp; 2)</c:v>
                </c:pt>
                <c:pt idx="1">
                  <c:v>ELA (Section 3)</c:v>
                </c:pt>
                <c:pt idx="2">
                  <c:v>Mathematics</c:v>
                </c:pt>
                <c:pt idx="3">
                  <c:v>Science</c:v>
                </c:pt>
                <c:pt idx="4">
                  <c:v>Social Studies</c:v>
                </c:pt>
              </c:strCache>
            </c:strRef>
          </c:cat>
          <c:val>
            <c:numRef>
              <c:f>Sheet1!$C$2:$C$6</c:f>
              <c:numCache>
                <c:formatCode>General</c:formatCode>
                <c:ptCount val="5"/>
                <c:pt idx="0">
                  <c:v>3</c:v>
                </c:pt>
                <c:pt idx="1">
                  <c:v>5</c:v>
                </c:pt>
                <c:pt idx="2">
                  <c:v>3</c:v>
                </c:pt>
                <c:pt idx="3">
                  <c:v>22</c:v>
                </c:pt>
                <c:pt idx="4">
                  <c:v>24</c:v>
                </c:pt>
              </c:numCache>
            </c:numRef>
          </c:val>
        </c:ser>
        <c:dLbls>
          <c:showLegendKey val="0"/>
          <c:showVal val="0"/>
          <c:showCatName val="0"/>
          <c:showSerName val="0"/>
          <c:showPercent val="0"/>
          <c:showBubbleSize val="0"/>
        </c:dLbls>
        <c:gapWidth val="219"/>
        <c:overlap val="-27"/>
        <c:axId val="338052872"/>
        <c:axId val="338047776"/>
      </c:barChart>
      <c:catAx>
        <c:axId val="338052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47776"/>
        <c:crosses val="autoZero"/>
        <c:auto val="1"/>
        <c:lblAlgn val="ctr"/>
        <c:lblOffset val="100"/>
        <c:noMultiLvlLbl val="0"/>
      </c:catAx>
      <c:valAx>
        <c:axId val="338047776"/>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8052872"/>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0.40625</cdr:x>
      <cdr:y>0.08516</cdr:y>
    </cdr:from>
    <cdr:to>
      <cdr:x>0.55625</cdr:x>
      <cdr:y>0.31016</cdr:y>
    </cdr:to>
    <cdr:sp macro="" textlink="">
      <cdr:nvSpPr>
        <cdr:cNvPr id="2" name="TextBox 1"/>
        <cdr:cNvSpPr txBox="1"/>
      </cdr:nvSpPr>
      <cdr:spPr>
        <a:xfrm xmlns:a="http://schemas.openxmlformats.org/drawingml/2006/main">
          <a:off x="2476500" y="3460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85AC2DC4-5415-48D6-AAC7-C9E899605623}" type="datetimeFigureOut">
              <a:rPr lang="en-US" smtClean="0"/>
              <a:t>9/30/2015</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B3999EF-4795-4ED0-819F-48E7174615F5}" type="slidenum">
              <a:rPr lang="en-US" smtClean="0"/>
              <a:t>‹#›</a:t>
            </a:fld>
            <a:endParaRPr lang="en-US" dirty="0"/>
          </a:p>
        </p:txBody>
      </p:sp>
    </p:spTree>
    <p:extLst>
      <p:ext uri="{BB962C8B-B14F-4D97-AF65-F5344CB8AC3E}">
        <p14:creationId xmlns:p14="http://schemas.microsoft.com/office/powerpoint/2010/main" val="2255162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9/30/2015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7FD63D61-0D8A-44AC-961E-9752F3925667}" type="slidenum">
              <a:rPr lang="en-US" smtClean="0"/>
              <a:pPr>
                <a:defRPr/>
              </a:pPr>
              <a:t>3</a:t>
            </a:fld>
            <a:endParaRPr lang="en-US" dirty="0"/>
          </a:p>
        </p:txBody>
      </p:sp>
    </p:spTree>
    <p:extLst>
      <p:ext uri="{BB962C8B-B14F-4D97-AF65-F5344CB8AC3E}">
        <p14:creationId xmlns:p14="http://schemas.microsoft.com/office/powerpoint/2010/main" val="1147895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20</a:t>
            </a:fld>
            <a:endParaRPr lang="en-US" dirty="0"/>
          </a:p>
        </p:txBody>
      </p:sp>
    </p:spTree>
    <p:extLst>
      <p:ext uri="{BB962C8B-B14F-4D97-AF65-F5344CB8AC3E}">
        <p14:creationId xmlns:p14="http://schemas.microsoft.com/office/powerpoint/2010/main" val="615898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21</a:t>
            </a:fld>
            <a:endParaRPr lang="en-US" dirty="0"/>
          </a:p>
        </p:txBody>
      </p:sp>
    </p:spTree>
    <p:extLst>
      <p:ext uri="{BB962C8B-B14F-4D97-AF65-F5344CB8AC3E}">
        <p14:creationId xmlns:p14="http://schemas.microsoft.com/office/powerpoint/2010/main" val="726434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22</a:t>
            </a:fld>
            <a:endParaRPr lang="en-US" dirty="0"/>
          </a:p>
        </p:txBody>
      </p:sp>
    </p:spTree>
    <p:extLst>
      <p:ext uri="{BB962C8B-B14F-4D97-AF65-F5344CB8AC3E}">
        <p14:creationId xmlns:p14="http://schemas.microsoft.com/office/powerpoint/2010/main" val="3612885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Middle School Teachers - N =</a:t>
            </a:r>
            <a:r>
              <a:rPr lang="en-US" baseline="0" dirty="0" smtClean="0"/>
              <a:t> 4,615; Coordinate Algebra Teachers – N = 670; Analytic Geometry Teachers – N = 584.</a:t>
            </a:r>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23</a:t>
            </a:fld>
            <a:endParaRPr lang="en-US" dirty="0"/>
          </a:p>
        </p:txBody>
      </p:sp>
    </p:spTree>
    <p:extLst>
      <p:ext uri="{BB962C8B-B14F-4D97-AF65-F5344CB8AC3E}">
        <p14:creationId xmlns:p14="http://schemas.microsoft.com/office/powerpoint/2010/main" val="2593592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N-counts only include those teachers who said they tested</a:t>
            </a:r>
            <a:r>
              <a:rPr lang="en-US" baseline="0" dirty="0" smtClean="0"/>
              <a:t> online only. ES: 2,388; MS: 1,982; HS: 2,624</a:t>
            </a:r>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24</a:t>
            </a:fld>
            <a:endParaRPr lang="en-US" dirty="0"/>
          </a:p>
        </p:txBody>
      </p:sp>
    </p:spTree>
    <p:extLst>
      <p:ext uri="{BB962C8B-B14F-4D97-AF65-F5344CB8AC3E}">
        <p14:creationId xmlns:p14="http://schemas.microsoft.com/office/powerpoint/2010/main" val="1262483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N-counts only include those teachers who said they tested</a:t>
            </a:r>
            <a:r>
              <a:rPr lang="en-US" baseline="0" dirty="0" smtClean="0"/>
              <a:t> online only. ES: 2,397; MS: 1,986; HS: 2,635</a:t>
            </a:r>
          </a:p>
          <a:p>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25</a:t>
            </a:fld>
            <a:endParaRPr lang="en-US" dirty="0"/>
          </a:p>
        </p:txBody>
      </p:sp>
    </p:spTree>
    <p:extLst>
      <p:ext uri="{BB962C8B-B14F-4D97-AF65-F5344CB8AC3E}">
        <p14:creationId xmlns:p14="http://schemas.microsoft.com/office/powerpoint/2010/main" val="520125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26</a:t>
            </a:fld>
            <a:endParaRPr lang="en-US" dirty="0"/>
          </a:p>
        </p:txBody>
      </p:sp>
    </p:spTree>
    <p:extLst>
      <p:ext uri="{BB962C8B-B14F-4D97-AF65-F5344CB8AC3E}">
        <p14:creationId xmlns:p14="http://schemas.microsoft.com/office/powerpoint/2010/main" val="44445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27</a:t>
            </a:fld>
            <a:endParaRPr lang="en-US" dirty="0"/>
          </a:p>
        </p:txBody>
      </p:sp>
    </p:spTree>
    <p:extLst>
      <p:ext uri="{BB962C8B-B14F-4D97-AF65-F5344CB8AC3E}">
        <p14:creationId xmlns:p14="http://schemas.microsoft.com/office/powerpoint/2010/main" val="1828109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28</a:t>
            </a:fld>
            <a:endParaRPr lang="en-US" dirty="0"/>
          </a:p>
        </p:txBody>
      </p:sp>
    </p:spTree>
    <p:extLst>
      <p:ext uri="{BB962C8B-B14F-4D97-AF65-F5344CB8AC3E}">
        <p14:creationId xmlns:p14="http://schemas.microsoft.com/office/powerpoint/2010/main" val="1707668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BE04FE-6C10-429A-829D-8378356A6C4D}" type="slidenum">
              <a:rPr lang="en-US" smtClean="0"/>
              <a:pPr>
                <a:defRPr/>
              </a:pPr>
              <a:t>29</a:t>
            </a:fld>
            <a:endParaRPr lang="en-US"/>
          </a:p>
        </p:txBody>
      </p:sp>
    </p:spTree>
    <p:extLst>
      <p:ext uri="{BB962C8B-B14F-4D97-AF65-F5344CB8AC3E}">
        <p14:creationId xmlns:p14="http://schemas.microsoft.com/office/powerpoint/2010/main" val="63757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4</a:t>
            </a:fld>
            <a:endParaRPr lang="en-US" dirty="0"/>
          </a:p>
        </p:txBody>
      </p:sp>
    </p:spTree>
    <p:extLst>
      <p:ext uri="{BB962C8B-B14F-4D97-AF65-F5344CB8AC3E}">
        <p14:creationId xmlns:p14="http://schemas.microsoft.com/office/powerpoint/2010/main" val="1938465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30</a:t>
            </a:fld>
            <a:endParaRPr lang="en-US" dirty="0"/>
          </a:p>
        </p:txBody>
      </p:sp>
    </p:spTree>
    <p:extLst>
      <p:ext uri="{BB962C8B-B14F-4D97-AF65-F5344CB8AC3E}">
        <p14:creationId xmlns:p14="http://schemas.microsoft.com/office/powerpoint/2010/main" val="3975028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31</a:t>
            </a:fld>
            <a:endParaRPr lang="en-US" dirty="0"/>
          </a:p>
        </p:txBody>
      </p:sp>
    </p:spTree>
    <p:extLst>
      <p:ext uri="{BB962C8B-B14F-4D97-AF65-F5344CB8AC3E}">
        <p14:creationId xmlns:p14="http://schemas.microsoft.com/office/powerpoint/2010/main" val="680784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35</a:t>
            </a:fld>
            <a:endParaRPr lang="en-US" dirty="0"/>
          </a:p>
        </p:txBody>
      </p:sp>
    </p:spTree>
    <p:extLst>
      <p:ext uri="{BB962C8B-B14F-4D97-AF65-F5344CB8AC3E}">
        <p14:creationId xmlns:p14="http://schemas.microsoft.com/office/powerpoint/2010/main" val="1192993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39</a:t>
            </a:fld>
            <a:endParaRPr lang="en-US" dirty="0"/>
          </a:p>
        </p:txBody>
      </p:sp>
    </p:spTree>
    <p:extLst>
      <p:ext uri="{BB962C8B-B14F-4D97-AF65-F5344CB8AC3E}">
        <p14:creationId xmlns:p14="http://schemas.microsoft.com/office/powerpoint/2010/main" val="3975028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40</a:t>
            </a:fld>
            <a:endParaRPr lang="en-US" dirty="0"/>
          </a:p>
        </p:txBody>
      </p:sp>
    </p:spTree>
    <p:extLst>
      <p:ext uri="{BB962C8B-B14F-4D97-AF65-F5344CB8AC3E}">
        <p14:creationId xmlns:p14="http://schemas.microsoft.com/office/powerpoint/2010/main" val="1718065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41</a:t>
            </a:fld>
            <a:endParaRPr lang="en-US" dirty="0"/>
          </a:p>
        </p:txBody>
      </p:sp>
    </p:spTree>
    <p:extLst>
      <p:ext uri="{BB962C8B-B14F-4D97-AF65-F5344CB8AC3E}">
        <p14:creationId xmlns:p14="http://schemas.microsoft.com/office/powerpoint/2010/main" val="39750285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42</a:t>
            </a:fld>
            <a:endParaRPr lang="en-US" dirty="0"/>
          </a:p>
        </p:txBody>
      </p:sp>
    </p:spTree>
    <p:extLst>
      <p:ext uri="{BB962C8B-B14F-4D97-AF65-F5344CB8AC3E}">
        <p14:creationId xmlns:p14="http://schemas.microsoft.com/office/powerpoint/2010/main" val="3975028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5</a:t>
            </a:fld>
            <a:endParaRPr lang="en-US" dirty="0"/>
          </a:p>
        </p:txBody>
      </p:sp>
    </p:spTree>
    <p:extLst>
      <p:ext uri="{BB962C8B-B14F-4D97-AF65-F5344CB8AC3E}">
        <p14:creationId xmlns:p14="http://schemas.microsoft.com/office/powerpoint/2010/main" val="3748975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6</a:t>
            </a:fld>
            <a:endParaRPr lang="en-US" dirty="0"/>
          </a:p>
        </p:txBody>
      </p:sp>
    </p:spTree>
    <p:extLst>
      <p:ext uri="{BB962C8B-B14F-4D97-AF65-F5344CB8AC3E}">
        <p14:creationId xmlns:p14="http://schemas.microsoft.com/office/powerpoint/2010/main" val="3335757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7</a:t>
            </a:fld>
            <a:endParaRPr lang="en-US" dirty="0"/>
          </a:p>
        </p:txBody>
      </p:sp>
    </p:spTree>
    <p:extLst>
      <p:ext uri="{BB962C8B-B14F-4D97-AF65-F5344CB8AC3E}">
        <p14:creationId xmlns:p14="http://schemas.microsoft.com/office/powerpoint/2010/main" val="352481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High School only includes 9</a:t>
            </a:r>
            <a:r>
              <a:rPr lang="en-US" baseline="30000" dirty="0" smtClean="0"/>
              <a:t>th</a:t>
            </a:r>
            <a:r>
              <a:rPr lang="en-US" dirty="0" smtClean="0"/>
              <a:t> Grade Lit &amp; American Lit teachers</a:t>
            </a:r>
            <a:r>
              <a:rPr lang="en-US" baseline="0" dirty="0" smtClean="0"/>
              <a:t> – N=933 or N=932.</a:t>
            </a:r>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16</a:t>
            </a:fld>
            <a:endParaRPr lang="en-US" dirty="0"/>
          </a:p>
        </p:txBody>
      </p:sp>
    </p:spTree>
    <p:extLst>
      <p:ext uri="{BB962C8B-B14F-4D97-AF65-F5344CB8AC3E}">
        <p14:creationId xmlns:p14="http://schemas.microsoft.com/office/powerpoint/2010/main" val="311102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High School only includes Coordinate Algebra or Analytic Geometry teachers – N=1,001.</a:t>
            </a:r>
          </a:p>
          <a:p>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17</a:t>
            </a:fld>
            <a:endParaRPr lang="en-US" dirty="0"/>
          </a:p>
        </p:txBody>
      </p:sp>
    </p:spTree>
    <p:extLst>
      <p:ext uri="{BB962C8B-B14F-4D97-AF65-F5344CB8AC3E}">
        <p14:creationId xmlns:p14="http://schemas.microsoft.com/office/powerpoint/2010/main" val="4142954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High School only includes Physical Science and Biology teachers – N=779.</a:t>
            </a:r>
          </a:p>
          <a:p>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18</a:t>
            </a:fld>
            <a:endParaRPr lang="en-US" dirty="0"/>
          </a:p>
        </p:txBody>
      </p:sp>
    </p:spTree>
    <p:extLst>
      <p:ext uri="{BB962C8B-B14F-4D97-AF65-F5344CB8AC3E}">
        <p14:creationId xmlns:p14="http://schemas.microsoft.com/office/powerpoint/2010/main" val="3576768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High School only includes US History and Economics teachers – N=625.</a:t>
            </a:r>
          </a:p>
          <a:p>
            <a:endParaRPr lang="en-US" dirty="0"/>
          </a:p>
        </p:txBody>
      </p:sp>
      <p:sp>
        <p:nvSpPr>
          <p:cNvPr id="4" name="Slide Number Placeholder 3"/>
          <p:cNvSpPr>
            <a:spLocks noGrp="1"/>
          </p:cNvSpPr>
          <p:nvPr>
            <p:ph type="sldNum" sz="quarter" idx="10"/>
          </p:nvPr>
        </p:nvSpPr>
        <p:spPr/>
        <p:txBody>
          <a:bodyPr/>
          <a:lstStyle/>
          <a:p>
            <a:fld id="{9026AF65-9AD1-4A0A-91B5-5E4951EECFFC}" type="slidenum">
              <a:rPr lang="en-US" smtClean="0"/>
              <a:t>19</a:t>
            </a:fld>
            <a:endParaRPr lang="en-US" dirty="0"/>
          </a:p>
        </p:txBody>
      </p:sp>
    </p:spTree>
    <p:extLst>
      <p:ext uri="{BB962C8B-B14F-4D97-AF65-F5344CB8AC3E}">
        <p14:creationId xmlns:p14="http://schemas.microsoft.com/office/powerpoint/2010/main" val="32743503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E6B3C085-7E90-4143-A748-9EA86515BEEC}" type="datetime1">
              <a:rPr lang="en-US" smtClean="0"/>
              <a:t>9/30/2015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623E40D-CBF5-4C31-9CDE-351071DC20F2}" type="datetime1">
              <a:rPr lang="en-US" smtClean="0"/>
              <a:t>9/30/2015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E867A62-73AE-4DB9-B354-BEDC30BEC62F}" type="datetime1">
              <a:rPr lang="en-US" smtClean="0"/>
              <a:t>9/30/2015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DDDF91-71E1-4836-8C93-A250022F61B9}" type="datetime1">
              <a:rPr lang="en-US" smtClean="0"/>
              <a:t>9/30/2015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35D6D0E-4749-4F06-9E98-F2C8AF36CB8A}" type="datetime1">
              <a:rPr lang="en-US" smtClean="0"/>
              <a:t>9/30/2015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21317CFA-43AE-4229-B7F0-D37E1ADD72E1}" type="datetime1">
              <a:rPr lang="en-US" smtClean="0"/>
              <a:t>9/30/2015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7A7E783-0B25-4739-9A44-EC26DEF71CB3}" type="datetime1">
              <a:rPr lang="en-US" smtClean="0"/>
              <a:t>9/30/2015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351B76A-77D0-4F25-AC76-4754905F9C75}" type="datetime1">
              <a:rPr lang="en-US" smtClean="0"/>
              <a:t>9/30/2015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889CCF7-AE72-4D1C-A72A-F1120000B9F9}" type="datetime1">
              <a:rPr lang="en-US" smtClean="0"/>
              <a:t>9/30/2015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9AB40AB-DFCE-4841-AB86-40CBCEC0786D}" type="datetime1">
              <a:rPr lang="en-US" smtClean="0"/>
              <a:t>9/30/2015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C98EB319-CA43-41FA-B2E0-8268CCD5C5DB}" type="datetime1">
              <a:rPr lang="en-US" smtClean="0"/>
              <a:t>9/30/2015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B607-5E4E-49C0-9B40-F697D3D414AD}" type="datetime1">
              <a:rPr lang="en-US" smtClean="0"/>
              <a:t>9/30/2015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fincher@doe.k12.ga.us"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825907" y="4140803"/>
            <a:ext cx="7443019" cy="1305232"/>
          </a:xfrm>
        </p:spPr>
        <p:txBody>
          <a:bodyPr>
            <a:normAutofit fontScale="92500" lnSpcReduction="10000"/>
          </a:bodyPr>
          <a:lstStyle/>
          <a:p>
            <a:pPr marL="0" indent="0">
              <a:buNone/>
            </a:pPr>
            <a:r>
              <a:rPr lang="en-US" sz="3200" b="1" dirty="0" smtClean="0">
                <a:solidFill>
                  <a:srgbClr val="FF0000"/>
                </a:solidFill>
              </a:rPr>
              <a:t>The Rearview Mirror and the Road Ahead</a:t>
            </a:r>
            <a:endParaRPr lang="en-US" sz="2800" b="1" dirty="0" smtClean="0">
              <a:solidFill>
                <a:srgbClr val="FF0000"/>
              </a:solidFill>
            </a:endParaRPr>
          </a:p>
          <a:p>
            <a:pPr marL="0" indent="0">
              <a:buNone/>
            </a:pPr>
            <a:r>
              <a:rPr lang="en-US" sz="2200" b="1" dirty="0" smtClean="0"/>
              <a:t>Fall GACIS Conference</a:t>
            </a:r>
          </a:p>
          <a:p>
            <a:pPr marL="0" indent="0">
              <a:buNone/>
            </a:pPr>
            <a:r>
              <a:rPr lang="en-US" sz="2200" b="1" dirty="0" smtClean="0"/>
              <a:t>September 2015</a:t>
            </a:r>
            <a:endParaRPr lang="en-US" sz="2200"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2488" y="1268362"/>
            <a:ext cx="5869858" cy="2861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465871" y="5446035"/>
            <a:ext cx="5599472"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r">
              <a:defRPr/>
            </a:pPr>
            <a:r>
              <a:rPr lang="en-US" sz="1600" dirty="0"/>
              <a:t>Melissa Fincher, Ph.D.</a:t>
            </a:r>
            <a:br>
              <a:rPr lang="en-US" sz="1600" dirty="0"/>
            </a:br>
            <a:r>
              <a:rPr lang="en-US" sz="1400" dirty="0"/>
              <a:t>Deputy Superintendent, Assessment &amp; Accountability</a:t>
            </a:r>
            <a:br>
              <a:rPr lang="en-US" sz="1400" dirty="0"/>
            </a:br>
            <a:r>
              <a:rPr lang="en-US" sz="1400" dirty="0">
                <a:hlinkClick r:id="rId3"/>
              </a:rPr>
              <a:t>mfincher@doe.k12.ga.us</a:t>
            </a:r>
            <a:endParaRPr lang="en-US" sz="1600" dirty="0"/>
          </a:p>
        </p:txBody>
      </p:sp>
    </p:spTree>
    <p:extLst>
      <p:ext uri="{BB962C8B-B14F-4D97-AF65-F5344CB8AC3E}">
        <p14:creationId xmlns:p14="http://schemas.microsoft.com/office/powerpoint/2010/main" val="102233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860" y="348457"/>
            <a:ext cx="6896100" cy="1325563"/>
          </a:xfrm>
        </p:spPr>
        <p:txBody>
          <a:bodyPr>
            <a:noAutofit/>
          </a:bodyPr>
          <a:lstStyle/>
          <a:p>
            <a:r>
              <a:rPr lang="en-US" sz="3600" dirty="0" smtClean="0">
                <a:solidFill>
                  <a:srgbClr val="0033CC"/>
                </a:solidFill>
              </a:rPr>
              <a:t>Georgia Milestones</a:t>
            </a:r>
            <a:br>
              <a:rPr lang="en-US" sz="3600" dirty="0" smtClean="0">
                <a:solidFill>
                  <a:srgbClr val="0033CC"/>
                </a:solidFill>
              </a:rPr>
            </a:br>
            <a:r>
              <a:rPr lang="en-US" sz="3600" dirty="0" smtClean="0">
                <a:solidFill>
                  <a:srgbClr val="0033CC"/>
                </a:solidFill>
              </a:rPr>
              <a:t>Online Testing 2014-2015</a:t>
            </a:r>
            <a:br>
              <a:rPr lang="en-US" sz="3600" dirty="0" smtClean="0">
                <a:solidFill>
                  <a:srgbClr val="0033CC"/>
                </a:solidFill>
              </a:rPr>
            </a:br>
            <a:r>
              <a:rPr lang="en-US" sz="3600" dirty="0" smtClean="0">
                <a:solidFill>
                  <a:srgbClr val="0033CC"/>
                </a:solidFill>
              </a:rPr>
              <a:t>by the Numbers….</a:t>
            </a:r>
            <a:endParaRPr lang="en-US" sz="3600" dirty="0">
              <a:solidFill>
                <a:srgbClr val="0033CC"/>
              </a:solidFill>
            </a:endParaRPr>
          </a:p>
        </p:txBody>
      </p:sp>
      <p:sp>
        <p:nvSpPr>
          <p:cNvPr id="3" name="Content Placeholder 2"/>
          <p:cNvSpPr>
            <a:spLocks noGrp="1"/>
          </p:cNvSpPr>
          <p:nvPr>
            <p:ph idx="1"/>
          </p:nvPr>
        </p:nvSpPr>
        <p:spPr>
          <a:xfrm>
            <a:off x="226579" y="2042968"/>
            <a:ext cx="7886700" cy="4351338"/>
          </a:xfrm>
        </p:spPr>
        <p:txBody>
          <a:bodyPr>
            <a:normAutofit/>
          </a:bodyPr>
          <a:lstStyle/>
          <a:p>
            <a:pPr marL="0" indent="0">
              <a:buNone/>
            </a:pPr>
            <a:r>
              <a:rPr lang="en-US" b="1" dirty="0" smtClean="0">
                <a:solidFill>
                  <a:srgbClr val="FF0000"/>
                </a:solidFill>
              </a:rPr>
              <a:t>Online Administrations</a:t>
            </a:r>
          </a:p>
          <a:p>
            <a:pPr lvl="1">
              <a:buFont typeface="Calibri" panose="020F0502020204030204" pitchFamily="34" charset="0"/>
              <a:buChar char="‒"/>
            </a:pPr>
            <a:r>
              <a:rPr lang="en-US" dirty="0" smtClean="0"/>
              <a:t>Spring EOG:		~233,000 (30%)</a:t>
            </a:r>
          </a:p>
          <a:p>
            <a:pPr lvl="1">
              <a:buFont typeface="Calibri" panose="020F0502020204030204" pitchFamily="34" charset="0"/>
              <a:buChar char="‒"/>
            </a:pPr>
            <a:r>
              <a:rPr lang="en-US" dirty="0" smtClean="0"/>
              <a:t>Winter EOC:		~129,000 (73%)</a:t>
            </a:r>
          </a:p>
          <a:p>
            <a:pPr lvl="1">
              <a:buFont typeface="Calibri" panose="020F0502020204030204" pitchFamily="34" charset="0"/>
              <a:buChar char="‒"/>
            </a:pPr>
            <a:r>
              <a:rPr lang="en-US" dirty="0" smtClean="0"/>
              <a:t>Spring EOC:		~557,000 (71%)</a:t>
            </a:r>
          </a:p>
          <a:p>
            <a:pPr lvl="1">
              <a:buFont typeface="Calibri" panose="020F0502020204030204" pitchFamily="34" charset="0"/>
              <a:buChar char="‒"/>
            </a:pPr>
            <a:endParaRPr lang="en-US" dirty="0"/>
          </a:p>
          <a:p>
            <a:pPr marL="0" indent="0">
              <a:buNone/>
            </a:pPr>
            <a:r>
              <a:rPr lang="en-US" b="1" dirty="0" smtClean="0">
                <a:solidFill>
                  <a:srgbClr val="FF0000"/>
                </a:solidFill>
              </a:rPr>
              <a:t>Grand Total 2014-2015 School Year</a:t>
            </a:r>
          </a:p>
          <a:p>
            <a:pPr lvl="1">
              <a:buFont typeface="Calibri" panose="020F0502020204030204" pitchFamily="34" charset="0"/>
              <a:buChar char="‒"/>
            </a:pPr>
            <a:r>
              <a:rPr lang="en-US" dirty="0" smtClean="0"/>
              <a:t>Online Administrations:  919,636</a:t>
            </a:r>
          </a:p>
          <a:p>
            <a:pPr lvl="1">
              <a:buFont typeface="Calibri" panose="020F0502020204030204" pitchFamily="34" charset="0"/>
              <a:buChar char="‒"/>
            </a:pPr>
            <a:r>
              <a:rPr lang="en-US" dirty="0" smtClean="0"/>
              <a:t>Paper-Pencil Administrations:  819,078</a:t>
            </a:r>
          </a:p>
          <a:p>
            <a:pPr lvl="1">
              <a:buFont typeface="Calibri" panose="020F0502020204030204" pitchFamily="34" charset="0"/>
              <a:buChar char="‒"/>
            </a:pPr>
            <a:r>
              <a:rPr lang="en-US" dirty="0" smtClean="0"/>
              <a:t>Grand Total:  1,738,714</a:t>
            </a:r>
          </a:p>
          <a:p>
            <a:pPr lvl="1">
              <a:buFont typeface="Calibri" panose="020F0502020204030204" pitchFamily="34" charset="0"/>
              <a:buChar char="‒"/>
            </a:pPr>
            <a:r>
              <a:rPr lang="en-US" dirty="0" smtClean="0">
                <a:solidFill>
                  <a:srgbClr val="0000FF"/>
                </a:solidFill>
              </a:rPr>
              <a:t>Overall % Online: 53%</a:t>
            </a:r>
          </a:p>
        </p:txBody>
      </p:sp>
    </p:spTree>
    <p:extLst>
      <p:ext uri="{BB962C8B-B14F-4D97-AF65-F5344CB8AC3E}">
        <p14:creationId xmlns:p14="http://schemas.microsoft.com/office/powerpoint/2010/main" val="4288003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182246" y="1583142"/>
            <a:ext cx="8816454" cy="4702254"/>
          </a:xfrm>
        </p:spPr>
        <p:txBody>
          <a:bodyPr>
            <a:normAutofit/>
          </a:bodyPr>
          <a:lstStyle/>
          <a:p>
            <a:pPr marL="0" indent="0">
              <a:buNone/>
            </a:pPr>
            <a:r>
              <a:rPr lang="en-US" sz="3200" b="1" dirty="0" smtClean="0">
                <a:solidFill>
                  <a:srgbClr val="FF0000"/>
                </a:solidFill>
              </a:rPr>
              <a:t>Survey Participation</a:t>
            </a:r>
          </a:p>
          <a:p>
            <a:pPr marL="0" indent="0">
              <a:buNone/>
            </a:pPr>
            <a:endParaRPr lang="en-US" sz="3200" b="1" dirty="0">
              <a:solidFill>
                <a:srgbClr val="FF0000"/>
              </a:solidFill>
            </a:endParaRPr>
          </a:p>
          <a:p>
            <a:pPr lvl="1">
              <a:buFont typeface="Calibri" panose="020F0502020204030204" pitchFamily="34" charset="0"/>
              <a:buChar char="‒"/>
            </a:pPr>
            <a:r>
              <a:rPr lang="en-US" sz="2800" dirty="0"/>
              <a:t>EOG Online Students:	83,557 	192 </a:t>
            </a:r>
            <a:r>
              <a:rPr lang="en-US" sz="2800" dirty="0" smtClean="0"/>
              <a:t>districts</a:t>
            </a:r>
          </a:p>
          <a:p>
            <a:pPr lvl="1">
              <a:buFont typeface="Calibri" panose="020F0502020204030204" pitchFamily="34" charset="0"/>
              <a:buChar char="‒"/>
            </a:pPr>
            <a:endParaRPr lang="en-US" sz="2800" dirty="0"/>
          </a:p>
          <a:p>
            <a:pPr lvl="1">
              <a:buFont typeface="Calibri" panose="020F0502020204030204" pitchFamily="34" charset="0"/>
              <a:buChar char="‒"/>
            </a:pPr>
            <a:r>
              <a:rPr lang="en-US" sz="2800" dirty="0"/>
              <a:t>EOC Online Students:	13,007	</a:t>
            </a:r>
            <a:r>
              <a:rPr lang="en-US" sz="2800" dirty="0" smtClean="0"/>
              <a:t>199 districts</a:t>
            </a:r>
          </a:p>
          <a:p>
            <a:pPr lvl="1">
              <a:buFont typeface="Calibri" panose="020F0502020204030204" pitchFamily="34" charset="0"/>
              <a:buChar char="‒"/>
            </a:pPr>
            <a:endParaRPr lang="en-US" sz="2800" dirty="0"/>
          </a:p>
          <a:p>
            <a:pPr lvl="1">
              <a:buFont typeface="Calibri" panose="020F0502020204030204" pitchFamily="34" charset="0"/>
              <a:buChar char="‒"/>
            </a:pPr>
            <a:r>
              <a:rPr lang="en-US" sz="2800" dirty="0"/>
              <a:t>EOG/EOC Teachers:	</a:t>
            </a:r>
            <a:r>
              <a:rPr lang="en-US" sz="2800" dirty="0" smtClean="0"/>
              <a:t>	16,446</a:t>
            </a:r>
            <a:r>
              <a:rPr lang="en-US" sz="2800" dirty="0"/>
              <a:t>	</a:t>
            </a:r>
            <a:r>
              <a:rPr lang="en-US" sz="2800" dirty="0" smtClean="0"/>
              <a:t>175 districts</a:t>
            </a:r>
          </a:p>
          <a:p>
            <a:pPr marL="457200" lvl="1" indent="0">
              <a:buNone/>
            </a:pPr>
            <a:endParaRPr lang="en-US" sz="2800" dirty="0" smtClean="0"/>
          </a:p>
          <a:p>
            <a:pPr marL="0" indent="0">
              <a:buNone/>
            </a:pPr>
            <a:endParaRPr lang="en-US" sz="2000" dirty="0"/>
          </a:p>
          <a:p>
            <a:pPr marL="0" indent="0">
              <a:buNone/>
            </a:pPr>
            <a:endParaRPr lang="en-US" dirty="0"/>
          </a:p>
          <a:p>
            <a:pPr marL="0" indent="0">
              <a:buNone/>
            </a:pPr>
            <a:endParaRPr lang="en-US" altLang="en-US" sz="2400" dirty="0" smtClean="0"/>
          </a:p>
        </p:txBody>
      </p:sp>
      <p:sp>
        <p:nvSpPr>
          <p:cNvPr id="3075" name="Slide Number Placeholder 4"/>
          <p:cNvSpPr>
            <a:spLocks noGrp="1"/>
          </p:cNvSpPr>
          <p:nvPr>
            <p:ph type="sldNum" sz="quarter" idx="4294967295"/>
          </p:nvPr>
        </p:nvSpPr>
        <p:spPr bwMode="auto">
          <a:xfrm>
            <a:off x="8077200" y="6356350"/>
            <a:ext cx="609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318410B-D88F-4C5E-A329-7F0C2D7BD6A2}" type="slidenum">
              <a:rPr lang="en-US" altLang="en-US" sz="1200" smtClean="0">
                <a:solidFill>
                  <a:srgbClr val="000000"/>
                </a:solidFill>
              </a:rPr>
              <a:pPr>
                <a:spcBef>
                  <a:spcPct val="0"/>
                </a:spcBef>
                <a:buFontTx/>
                <a:buNone/>
              </a:pPr>
              <a:t>11</a:t>
            </a:fld>
            <a:endParaRPr lang="en-US" altLang="en-US" sz="1200" dirty="0" smtClean="0">
              <a:solidFill>
                <a:srgbClr val="000000"/>
              </a:solidFill>
            </a:endParaRPr>
          </a:p>
        </p:txBody>
      </p:sp>
      <p:sp>
        <p:nvSpPr>
          <p:cNvPr id="3076" name="Title 1"/>
          <p:cNvSpPr>
            <a:spLocks noGrp="1"/>
          </p:cNvSpPr>
          <p:nvPr>
            <p:ph type="title"/>
          </p:nvPr>
        </p:nvSpPr>
        <p:spPr>
          <a:xfrm>
            <a:off x="457200" y="168676"/>
            <a:ext cx="5889009" cy="1056442"/>
          </a:xfrm>
        </p:spPr>
        <p:txBody>
          <a:bodyPr>
            <a:normAutofit/>
          </a:bodyPr>
          <a:lstStyle/>
          <a:p>
            <a:pPr eaLnBrk="1" hangingPunct="1"/>
            <a:r>
              <a:rPr lang="en-US" altLang="en-US" dirty="0" smtClean="0">
                <a:solidFill>
                  <a:srgbClr val="0000CC"/>
                </a:solidFill>
              </a:rPr>
              <a:t>Feedback Surveys</a:t>
            </a:r>
          </a:p>
        </p:txBody>
      </p:sp>
    </p:spTree>
    <p:extLst>
      <p:ext uri="{BB962C8B-B14F-4D97-AF65-F5344CB8AC3E}">
        <p14:creationId xmlns:p14="http://schemas.microsoft.com/office/powerpoint/2010/main" val="3702677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369343" y="1361601"/>
            <a:ext cx="8024030" cy="2459772"/>
          </a:xfrm>
        </p:spPr>
        <p:txBody>
          <a:bodyPr anchor="ctr">
            <a:noAutofit/>
          </a:bodyPr>
          <a:lstStyle/>
          <a:p>
            <a:pPr marL="0" indent="0" algn="ctr">
              <a:buNone/>
            </a:pPr>
            <a:r>
              <a:rPr lang="en-US" sz="4400" b="1" dirty="0" smtClean="0">
                <a:solidFill>
                  <a:srgbClr val="0000FF"/>
                </a:solidFill>
              </a:rPr>
              <a:t>Results of Teacher Surveys for the Georgia Milestones Assessment</a:t>
            </a:r>
            <a:endParaRPr lang="en-US" sz="4400" b="1" dirty="0">
              <a:solidFill>
                <a:srgbClr val="0000FF"/>
              </a:solidFill>
            </a:endParaRPr>
          </a:p>
        </p:txBody>
      </p:sp>
    </p:spTree>
    <p:extLst>
      <p:ext uri="{BB962C8B-B14F-4D97-AF65-F5344CB8AC3E}">
        <p14:creationId xmlns:p14="http://schemas.microsoft.com/office/powerpoint/2010/main" val="1160976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nvPr>
        </p:nvGraphicFramePr>
        <p:xfrm>
          <a:off x="228600" y="1371600"/>
          <a:ext cx="8610600" cy="4576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2739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ormAutofit/>
          </a:bodyPr>
          <a:lstStyle/>
          <a:p>
            <a:r>
              <a:rPr lang="en-US" sz="3200" dirty="0" smtClean="0"/>
              <a:t>Grade Levels</a:t>
            </a:r>
            <a:endParaRPr lang="en-US" sz="3200" dirty="0"/>
          </a:p>
        </p:txBody>
      </p:sp>
      <p:graphicFrame>
        <p:nvGraphicFramePr>
          <p:cNvPr id="13" name="Content Placeholder 12"/>
          <p:cNvGraphicFramePr>
            <a:graphicFrameLocks noGrp="1"/>
          </p:cNvGraphicFramePr>
          <p:nvPr>
            <p:ph idx="1"/>
            <p:extLst/>
          </p:nvPr>
        </p:nvGraphicFramePr>
        <p:xfrm>
          <a:off x="533400" y="990600"/>
          <a:ext cx="78486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1597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4016"/>
            <a:ext cx="6768213" cy="1325563"/>
          </a:xfrm>
        </p:spPr>
        <p:txBody>
          <a:bodyPr anchor="t">
            <a:noAutofit/>
          </a:bodyPr>
          <a:lstStyle/>
          <a:p>
            <a:r>
              <a:rPr lang="en-US" sz="3200" dirty="0" smtClean="0"/>
              <a:t>Mode of Administration: Percentage of Respondents </a:t>
            </a:r>
            <a:br>
              <a:rPr lang="en-US" sz="3200" dirty="0" smtClean="0"/>
            </a:br>
            <a:r>
              <a:rPr lang="en-US" sz="3200" dirty="0" smtClean="0"/>
              <a:t>by Grade Level</a:t>
            </a:r>
            <a:endParaRPr lang="en-US" sz="3200" dirty="0"/>
          </a:p>
        </p:txBody>
      </p:sp>
      <p:graphicFrame>
        <p:nvGraphicFramePr>
          <p:cNvPr id="9" name="Content Placeholder 8"/>
          <p:cNvGraphicFramePr>
            <a:graphicFrameLocks noGrp="1"/>
          </p:cNvGraphicFramePr>
          <p:nvPr>
            <p:ph idx="1"/>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6433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290772" cy="1173163"/>
          </a:xfrm>
        </p:spPr>
        <p:txBody>
          <a:bodyPr anchor="t">
            <a:normAutofit/>
          </a:bodyPr>
          <a:lstStyle/>
          <a:p>
            <a:r>
              <a:rPr lang="en-US" sz="3200" dirty="0" smtClean="0"/>
              <a:t>English Language Arts Test </a:t>
            </a:r>
            <a:endParaRPr lang="en-US" sz="3200" dirty="0"/>
          </a:p>
        </p:txBody>
      </p:sp>
      <p:graphicFrame>
        <p:nvGraphicFramePr>
          <p:cNvPr id="9" name="Content Placeholder 8"/>
          <p:cNvGraphicFramePr>
            <a:graphicFrameLocks noGrp="1"/>
          </p:cNvGraphicFramePr>
          <p:nvPr>
            <p:ph sz="half" idx="2"/>
            <p:extLst/>
          </p:nvPr>
        </p:nvGraphicFramePr>
        <p:xfrm>
          <a:off x="152400" y="1371600"/>
          <a:ext cx="4191000" cy="4818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4"/>
          <p:cNvGraphicFramePr>
            <a:graphicFrameLocks noGrp="1"/>
          </p:cNvGraphicFramePr>
          <p:nvPr>
            <p:ph sz="quarter" idx="4"/>
            <p:extLst/>
          </p:nvPr>
        </p:nvGraphicFramePr>
        <p:xfrm>
          <a:off x="4572000" y="1371600"/>
          <a:ext cx="4419600" cy="48180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6731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Mathematics Test</a:t>
            </a:r>
            <a:endParaRPr lang="en-US" sz="3200" dirty="0"/>
          </a:p>
        </p:txBody>
      </p:sp>
      <p:graphicFrame>
        <p:nvGraphicFramePr>
          <p:cNvPr id="10" name="Content Placeholder 9"/>
          <p:cNvGraphicFramePr>
            <a:graphicFrameLocks noGrp="1"/>
          </p:cNvGraphicFramePr>
          <p:nvPr>
            <p:ph idx="1"/>
            <p:extLst/>
          </p:nvPr>
        </p:nvGraphicFramePr>
        <p:xfrm>
          <a:off x="457200" y="990600"/>
          <a:ext cx="78867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9183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Science Test</a:t>
            </a:r>
            <a:endParaRPr lang="en-US" sz="3200" dirty="0"/>
          </a:p>
        </p:txBody>
      </p:sp>
      <p:graphicFrame>
        <p:nvGraphicFramePr>
          <p:cNvPr id="10" name="Content Placeholder 9"/>
          <p:cNvGraphicFramePr>
            <a:graphicFrameLocks noGrp="1"/>
          </p:cNvGraphicFramePr>
          <p:nvPr>
            <p:ph idx="1"/>
            <p:extLst/>
          </p:nvPr>
        </p:nvGraphicFramePr>
        <p:xfrm>
          <a:off x="457200" y="990600"/>
          <a:ext cx="7886700" cy="50543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20198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Social Studies Test</a:t>
            </a:r>
            <a:endParaRPr lang="en-US" sz="3200" dirty="0"/>
          </a:p>
        </p:txBody>
      </p:sp>
      <p:graphicFrame>
        <p:nvGraphicFramePr>
          <p:cNvPr id="10" name="Content Placeholder 9"/>
          <p:cNvGraphicFramePr>
            <a:graphicFrameLocks noGrp="1"/>
          </p:cNvGraphicFramePr>
          <p:nvPr>
            <p:ph idx="1"/>
            <p:extLst/>
          </p:nvPr>
        </p:nvGraphicFramePr>
        <p:xfrm>
          <a:off x="457200" y="914400"/>
          <a:ext cx="7886700" cy="51305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470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57193" y="157316"/>
            <a:ext cx="7284638" cy="1023771"/>
          </a:xfrm>
        </p:spPr>
        <p:txBody>
          <a:bodyPr>
            <a:noAutofit/>
          </a:bodyPr>
          <a:lstStyle/>
          <a:p>
            <a:pPr eaLnBrk="1" hangingPunct="1"/>
            <a:r>
              <a:rPr lang="en-US" altLang="en-US" sz="3600" dirty="0" smtClean="0">
                <a:solidFill>
                  <a:srgbClr val="0000FF"/>
                </a:solidFill>
              </a:rPr>
              <a:t>Georgia’s Student Assessment Landscape</a:t>
            </a:r>
          </a:p>
        </p:txBody>
      </p:sp>
      <p:sp>
        <p:nvSpPr>
          <p:cNvPr id="67587" name="Content Placeholder 2"/>
          <p:cNvSpPr>
            <a:spLocks noGrp="1"/>
          </p:cNvSpPr>
          <p:nvPr>
            <p:ph idx="1"/>
          </p:nvPr>
        </p:nvSpPr>
        <p:spPr>
          <a:xfrm>
            <a:off x="57193" y="1349452"/>
            <a:ext cx="8908610" cy="5364163"/>
          </a:xfrm>
        </p:spPr>
        <p:txBody>
          <a:bodyPr>
            <a:normAutofit/>
          </a:bodyPr>
          <a:lstStyle/>
          <a:p>
            <a:pPr marL="0" indent="0" eaLnBrk="1" hangingPunct="1">
              <a:buNone/>
            </a:pPr>
            <a:r>
              <a:rPr lang="en-US" altLang="en-US" sz="2000" b="1" dirty="0" smtClean="0">
                <a:solidFill>
                  <a:srgbClr val="FF0000"/>
                </a:solidFill>
              </a:rPr>
              <a:t>Current Programs</a:t>
            </a:r>
          </a:p>
          <a:p>
            <a:pPr lvl="1"/>
            <a:r>
              <a:rPr lang="en-US" altLang="en-US" sz="1800" dirty="0"/>
              <a:t>Georgia Milestones Assessment System (Georgia Milestones) (Gr. 3-8 and HS)</a:t>
            </a:r>
          </a:p>
          <a:p>
            <a:pPr lvl="1"/>
            <a:r>
              <a:rPr lang="en-US" altLang="en-US" sz="1800" dirty="0"/>
              <a:t>Georgia Kindergarten Inventory of Developing Skills (GKIDS</a:t>
            </a:r>
            <a:r>
              <a:rPr lang="en-US" altLang="en-US" sz="1800" dirty="0" smtClean="0"/>
              <a:t>)</a:t>
            </a:r>
          </a:p>
          <a:p>
            <a:pPr marL="0" indent="0">
              <a:buNone/>
            </a:pPr>
            <a:r>
              <a:rPr lang="en-US" altLang="en-US" sz="2000" b="1" i="1" dirty="0"/>
              <a:t> </a:t>
            </a:r>
            <a:r>
              <a:rPr lang="en-US" altLang="en-US" sz="2000" b="1" i="1" dirty="0" smtClean="0"/>
              <a:t>       </a:t>
            </a:r>
            <a:r>
              <a:rPr lang="en-US" altLang="en-US" sz="1800" i="1" dirty="0" smtClean="0"/>
              <a:t>Special Population Programs</a:t>
            </a:r>
          </a:p>
          <a:p>
            <a:pPr lvl="1" eaLnBrk="1" hangingPunct="1"/>
            <a:r>
              <a:rPr lang="en-US" altLang="en-US" sz="1800" dirty="0" smtClean="0"/>
              <a:t>ACCESS for ELLs (K-12) and Alternate ACCESS for ELLs (1-12)</a:t>
            </a:r>
          </a:p>
          <a:p>
            <a:pPr lvl="1"/>
            <a:r>
              <a:rPr lang="en-US" altLang="en-US" sz="1800" dirty="0" smtClean="0"/>
              <a:t>Georgia Alternate Assessment (GAA) (Gr. 3-8 and HS)</a:t>
            </a:r>
          </a:p>
          <a:p>
            <a:pPr marL="0" indent="0">
              <a:buNone/>
            </a:pPr>
            <a:r>
              <a:rPr lang="en-US" altLang="en-US" sz="2000" b="1" i="1" dirty="0" smtClean="0"/>
              <a:t>        </a:t>
            </a:r>
            <a:r>
              <a:rPr lang="en-US" altLang="en-US" sz="1800" i="1" dirty="0" smtClean="0"/>
              <a:t>National Assessment</a:t>
            </a:r>
          </a:p>
          <a:p>
            <a:pPr lvl="1"/>
            <a:r>
              <a:rPr lang="en-US" altLang="en-US" sz="1800" dirty="0" smtClean="0"/>
              <a:t>National Assessment of Educational Progress (NAEP) (Gr. 4, 8, and 12)</a:t>
            </a:r>
            <a:endParaRPr lang="en-US" altLang="en-US" sz="1050" dirty="0" smtClean="0">
              <a:solidFill>
                <a:srgbClr val="0000FF"/>
              </a:solidFill>
            </a:endParaRPr>
          </a:p>
          <a:p>
            <a:pPr marL="0" indent="0" algn="ctr" eaLnBrk="1" hangingPunct="1">
              <a:buNone/>
            </a:pPr>
            <a:r>
              <a:rPr lang="en-US" altLang="en-US" sz="800" b="1" dirty="0" smtClean="0">
                <a:solidFill>
                  <a:srgbClr val="0000FF"/>
                </a:solidFill>
              </a:rPr>
              <a:t>____________________________________________________________________________________________________________________________</a:t>
            </a:r>
          </a:p>
          <a:p>
            <a:pPr marL="0" indent="0" eaLnBrk="1" hangingPunct="1">
              <a:buNone/>
            </a:pPr>
            <a:r>
              <a:rPr lang="en-US" altLang="en-US" sz="2000" b="1" dirty="0" smtClean="0">
                <a:solidFill>
                  <a:srgbClr val="FF0000"/>
                </a:solidFill>
              </a:rPr>
              <a:t>Discontinued/Former Programs</a:t>
            </a:r>
          </a:p>
          <a:p>
            <a:pPr lvl="1"/>
            <a:r>
              <a:rPr lang="en-US" altLang="en-US" sz="1800" dirty="0" smtClean="0"/>
              <a:t>CRCT </a:t>
            </a:r>
            <a:r>
              <a:rPr lang="en-US" altLang="en-US" sz="1200" dirty="0" smtClean="0"/>
              <a:t>[replaced by Georgia Milestones in grades 3-8]</a:t>
            </a:r>
          </a:p>
          <a:p>
            <a:pPr lvl="1"/>
            <a:r>
              <a:rPr lang="en-US" altLang="en-US" sz="1800" dirty="0" smtClean="0"/>
              <a:t>End </a:t>
            </a:r>
            <a:r>
              <a:rPr lang="en-US" altLang="en-US" sz="1800" dirty="0"/>
              <a:t>of Course Tests (EOCT) </a:t>
            </a:r>
            <a:r>
              <a:rPr lang="en-US" altLang="en-US" sz="1200" dirty="0" smtClean="0"/>
              <a:t>[replaced </a:t>
            </a:r>
            <a:r>
              <a:rPr lang="en-US" altLang="en-US" sz="1200" dirty="0"/>
              <a:t>by Georgia Milestones in </a:t>
            </a:r>
            <a:r>
              <a:rPr lang="en-US" altLang="en-US" sz="1200" dirty="0" smtClean="0"/>
              <a:t>high school]</a:t>
            </a:r>
            <a:endParaRPr lang="en-US" altLang="en-US" sz="1200" dirty="0"/>
          </a:p>
          <a:p>
            <a:pPr lvl="1"/>
            <a:r>
              <a:rPr lang="en-US" altLang="en-US" sz="1800" dirty="0" smtClean="0"/>
              <a:t>Georgia </a:t>
            </a:r>
            <a:r>
              <a:rPr lang="en-US" altLang="en-US" sz="1800" dirty="0"/>
              <a:t>High School Graduation Tests (</a:t>
            </a:r>
            <a:r>
              <a:rPr lang="en-US" altLang="en-US" sz="1800" dirty="0" smtClean="0"/>
              <a:t>GHSGT)</a:t>
            </a:r>
            <a:endParaRPr lang="en-US" altLang="en-US" sz="1200" dirty="0"/>
          </a:p>
          <a:p>
            <a:pPr lvl="1"/>
            <a:r>
              <a:rPr lang="en-US" altLang="en-US" sz="1800" dirty="0" smtClean="0"/>
              <a:t>Georgia High School Writing Test (GHSWT)</a:t>
            </a:r>
          </a:p>
          <a:p>
            <a:pPr lvl="1"/>
            <a:r>
              <a:rPr lang="en-US" altLang="en-US" sz="1800" dirty="0" smtClean="0"/>
              <a:t>Writing Assessments (Grades 3, 5, and 8)</a:t>
            </a:r>
            <a:endParaRPr lang="en-US" altLang="en-US" dirty="0" smtClean="0"/>
          </a:p>
          <a:p>
            <a:pPr eaLnBrk="1" hangingPunct="1">
              <a:buFont typeface="Arial" charset="0"/>
              <a:buNone/>
            </a:pPr>
            <a:endParaRPr lang="en-US" altLang="en-US" dirty="0" smtClean="0"/>
          </a:p>
        </p:txBody>
      </p:sp>
    </p:spTree>
    <p:extLst>
      <p:ext uri="{BB962C8B-B14F-4D97-AF65-F5344CB8AC3E}">
        <p14:creationId xmlns:p14="http://schemas.microsoft.com/office/powerpoint/2010/main" val="332819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34016"/>
            <a:ext cx="6939818" cy="1325563"/>
          </a:xfrm>
        </p:spPr>
        <p:txBody>
          <a:bodyPr anchor="t">
            <a:noAutofit/>
          </a:bodyPr>
          <a:lstStyle/>
          <a:p>
            <a:r>
              <a:rPr lang="en-US" sz="3200" dirty="0" smtClean="0"/>
              <a:t>Time to Complete </a:t>
            </a:r>
            <a:br>
              <a:rPr lang="en-US" sz="3200" dirty="0" smtClean="0"/>
            </a:br>
            <a:r>
              <a:rPr lang="en-US" sz="3200" dirty="0" smtClean="0"/>
              <a:t>Assessments – Elementary School</a:t>
            </a:r>
            <a:endParaRPr lang="en-US" sz="3200" dirty="0"/>
          </a:p>
        </p:txBody>
      </p:sp>
      <p:graphicFrame>
        <p:nvGraphicFramePr>
          <p:cNvPr id="10" name="Content Placeholder 9"/>
          <p:cNvGraphicFramePr>
            <a:graphicFrameLocks noGrp="1"/>
          </p:cNvGraphicFramePr>
          <p:nvPr>
            <p:ph idx="1"/>
            <p:extLst/>
          </p:nvPr>
        </p:nvGraphicFramePr>
        <p:xfrm>
          <a:off x="457200" y="1295400"/>
          <a:ext cx="78867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9753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Time to Complete Assessments – Middle School</a:t>
            </a:r>
            <a:endParaRPr lang="en-US" sz="3200" dirty="0"/>
          </a:p>
        </p:txBody>
      </p:sp>
      <p:graphicFrame>
        <p:nvGraphicFramePr>
          <p:cNvPr id="10" name="Content Placeholder 9"/>
          <p:cNvGraphicFramePr>
            <a:graphicFrameLocks noGrp="1"/>
          </p:cNvGraphicFramePr>
          <p:nvPr>
            <p:ph idx="1"/>
            <p:extLst/>
          </p:nvPr>
        </p:nvGraphicFramePr>
        <p:xfrm>
          <a:off x="457200" y="1295400"/>
          <a:ext cx="7886700" cy="4884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9337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Time to Complete Assessments – High School</a:t>
            </a:r>
            <a:endParaRPr lang="en-US" sz="3200" dirty="0"/>
          </a:p>
        </p:txBody>
      </p:sp>
      <p:graphicFrame>
        <p:nvGraphicFramePr>
          <p:cNvPr id="10" name="Content Placeholder 9"/>
          <p:cNvGraphicFramePr>
            <a:graphicFrameLocks noGrp="1"/>
          </p:cNvGraphicFramePr>
          <p:nvPr>
            <p:ph idx="1"/>
            <p:extLst/>
          </p:nvPr>
        </p:nvGraphicFramePr>
        <p:xfrm>
          <a:off x="152400" y="1295400"/>
          <a:ext cx="88392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0602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Mathematics</a:t>
            </a:r>
            <a:br>
              <a:rPr lang="en-US" sz="3200" dirty="0" smtClean="0"/>
            </a:br>
            <a:r>
              <a:rPr lang="en-US" sz="3200" dirty="0" smtClean="0"/>
              <a:t>No-Calculator Section</a:t>
            </a:r>
            <a:endParaRPr lang="en-US" sz="3200" dirty="0"/>
          </a:p>
        </p:txBody>
      </p:sp>
      <p:graphicFrame>
        <p:nvGraphicFramePr>
          <p:cNvPr id="10" name="Content Placeholder 9"/>
          <p:cNvGraphicFramePr>
            <a:graphicFrameLocks noGrp="1"/>
          </p:cNvGraphicFramePr>
          <p:nvPr>
            <p:ph idx="1"/>
            <p:extLst/>
          </p:nvPr>
        </p:nvGraphicFramePr>
        <p:xfrm>
          <a:off x="457200" y="1295400"/>
          <a:ext cx="7886700" cy="4884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4578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Online Testing</a:t>
            </a:r>
            <a:endParaRPr lang="en-US" sz="3200" dirty="0"/>
          </a:p>
        </p:txBody>
      </p:sp>
      <p:graphicFrame>
        <p:nvGraphicFramePr>
          <p:cNvPr id="10" name="Content Placeholder 9"/>
          <p:cNvGraphicFramePr>
            <a:graphicFrameLocks noGrp="1"/>
          </p:cNvGraphicFramePr>
          <p:nvPr>
            <p:ph idx="1"/>
            <p:extLst/>
          </p:nvPr>
        </p:nvGraphicFramePr>
        <p:xfrm>
          <a:off x="457200" y="990600"/>
          <a:ext cx="7886700" cy="51895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36608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Online Testing</a:t>
            </a:r>
            <a:endParaRPr lang="en-US" sz="3200" dirty="0"/>
          </a:p>
        </p:txBody>
      </p:sp>
      <p:graphicFrame>
        <p:nvGraphicFramePr>
          <p:cNvPr id="10" name="Content Placeholder 9"/>
          <p:cNvGraphicFramePr>
            <a:graphicFrameLocks noGrp="1"/>
          </p:cNvGraphicFramePr>
          <p:nvPr>
            <p:ph idx="1"/>
            <p:extLst/>
          </p:nvPr>
        </p:nvGraphicFramePr>
        <p:xfrm>
          <a:off x="457200" y="990600"/>
          <a:ext cx="7886700" cy="51895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7402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smtClean="0"/>
              <a:t>Scratch Paper</a:t>
            </a:r>
            <a:br>
              <a:rPr lang="en-US" sz="3200" dirty="0" smtClean="0"/>
            </a:br>
            <a:endParaRPr lang="en-US" sz="3200" dirty="0"/>
          </a:p>
        </p:txBody>
      </p:sp>
      <p:graphicFrame>
        <p:nvGraphicFramePr>
          <p:cNvPr id="10" name="Content Placeholder 9"/>
          <p:cNvGraphicFramePr>
            <a:graphicFrameLocks noGrp="1"/>
          </p:cNvGraphicFramePr>
          <p:nvPr>
            <p:ph idx="1"/>
            <p:extLst/>
          </p:nvPr>
        </p:nvGraphicFramePr>
        <p:xfrm>
          <a:off x="457200" y="990600"/>
          <a:ext cx="78867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95842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205" y="183096"/>
            <a:ext cx="6444887" cy="1325563"/>
          </a:xfrm>
        </p:spPr>
        <p:txBody>
          <a:bodyPr>
            <a:normAutofit/>
          </a:bodyPr>
          <a:lstStyle/>
          <a:p>
            <a:r>
              <a:rPr lang="en-US" dirty="0" smtClean="0">
                <a:solidFill>
                  <a:srgbClr val="0000FF"/>
                </a:solidFill>
              </a:rPr>
              <a:t>Uses of </a:t>
            </a:r>
            <a:br>
              <a:rPr lang="en-US" dirty="0" smtClean="0">
                <a:solidFill>
                  <a:srgbClr val="0000FF"/>
                </a:solidFill>
              </a:rPr>
            </a:br>
            <a:r>
              <a:rPr lang="en-US" dirty="0" smtClean="0">
                <a:solidFill>
                  <a:srgbClr val="0000FF"/>
                </a:solidFill>
              </a:rPr>
              <a:t>Georgia Milestones</a:t>
            </a:r>
            <a:endParaRPr lang="en-US" dirty="0">
              <a:solidFill>
                <a:srgbClr val="0000FF"/>
              </a:solidFill>
            </a:endParaRPr>
          </a:p>
        </p:txBody>
      </p:sp>
      <p:sp>
        <p:nvSpPr>
          <p:cNvPr id="3" name="Content Placeholder 2"/>
          <p:cNvSpPr>
            <a:spLocks noGrp="1"/>
          </p:cNvSpPr>
          <p:nvPr>
            <p:ph idx="1"/>
          </p:nvPr>
        </p:nvSpPr>
        <p:spPr>
          <a:xfrm>
            <a:off x="494736" y="1697786"/>
            <a:ext cx="8053711" cy="4351338"/>
          </a:xfrm>
        </p:spPr>
        <p:txBody>
          <a:bodyPr>
            <a:normAutofit fontScale="92500" lnSpcReduction="10000"/>
          </a:bodyPr>
          <a:lstStyle/>
          <a:p>
            <a:r>
              <a:rPr lang="en-US" dirty="0" smtClean="0"/>
              <a:t>Uses of the test results</a:t>
            </a:r>
          </a:p>
          <a:p>
            <a:pPr lvl="1">
              <a:buFont typeface="Calibri" panose="020F0502020204030204" pitchFamily="34" charset="0"/>
              <a:buChar char="‒"/>
            </a:pPr>
            <a:r>
              <a:rPr lang="en-US" dirty="0" smtClean="0"/>
              <a:t>communicates student achievement</a:t>
            </a:r>
          </a:p>
          <a:p>
            <a:pPr lvl="1">
              <a:buFont typeface="Calibri" panose="020F0502020204030204" pitchFamily="34" charset="0"/>
              <a:buChar char="‒"/>
            </a:pPr>
            <a:r>
              <a:rPr lang="en-US" dirty="0" smtClean="0"/>
              <a:t>grade promotion (grades 3, 5, and 8)</a:t>
            </a:r>
            <a:r>
              <a:rPr lang="en-US" sz="1600" dirty="0" smtClean="0">
                <a:solidFill>
                  <a:srgbClr val="FF0000"/>
                </a:solidFill>
              </a:rPr>
              <a:t>*</a:t>
            </a:r>
          </a:p>
          <a:p>
            <a:pPr lvl="1">
              <a:buFont typeface="Calibri" panose="020F0502020204030204" pitchFamily="34" charset="0"/>
              <a:buChar char="‒"/>
            </a:pPr>
            <a:r>
              <a:rPr lang="en-US" dirty="0" smtClean="0"/>
              <a:t>course final exam (20%)</a:t>
            </a:r>
            <a:r>
              <a:rPr lang="en-US" sz="1600" dirty="0" smtClean="0">
                <a:solidFill>
                  <a:srgbClr val="FF0000"/>
                </a:solidFill>
              </a:rPr>
              <a:t>*</a:t>
            </a:r>
            <a:endParaRPr lang="en-US" dirty="0" smtClean="0">
              <a:solidFill>
                <a:srgbClr val="FF0000"/>
              </a:solidFill>
            </a:endParaRPr>
          </a:p>
          <a:p>
            <a:pPr lvl="1">
              <a:buFont typeface="Calibri" panose="020F0502020204030204" pitchFamily="34" charset="0"/>
              <a:buChar char="‒"/>
            </a:pPr>
            <a:r>
              <a:rPr lang="en-US" dirty="0" smtClean="0"/>
              <a:t>accountability (CCRPI – TKES – LKES)</a:t>
            </a:r>
          </a:p>
          <a:p>
            <a:pPr lvl="1">
              <a:buFont typeface="Calibri" panose="020F0502020204030204" pitchFamily="34" charset="0"/>
              <a:buChar char="‒"/>
            </a:pPr>
            <a:r>
              <a:rPr lang="en-US" dirty="0" smtClean="0"/>
              <a:t>college &amp; career readiness signal</a:t>
            </a:r>
            <a:endParaRPr lang="en-US" dirty="0"/>
          </a:p>
          <a:p>
            <a:pPr marL="0" indent="0" algn="r">
              <a:buNone/>
            </a:pPr>
            <a:r>
              <a:rPr lang="en-US" sz="1600" dirty="0">
                <a:solidFill>
                  <a:srgbClr val="FF0000"/>
                </a:solidFill>
              </a:rPr>
              <a:t>*State Board of Education waived  for 2014-2015 school year.</a:t>
            </a:r>
          </a:p>
          <a:p>
            <a:pPr marL="0" indent="0">
              <a:buNone/>
            </a:pPr>
            <a:endParaRPr lang="en-US" sz="1600" dirty="0" smtClean="0"/>
          </a:p>
          <a:p>
            <a:r>
              <a:rPr lang="en-US" dirty="0" smtClean="0"/>
              <a:t>Given the uses of the test results, concerns expressed include:</a:t>
            </a:r>
          </a:p>
          <a:p>
            <a:pPr lvl="1">
              <a:buFont typeface="Calibri" panose="020F0502020204030204" pitchFamily="34" charset="0"/>
              <a:buChar char="‒"/>
            </a:pPr>
            <a:r>
              <a:rPr lang="en-US" dirty="0" smtClean="0"/>
              <a:t>the online interruptions during the Spring EOG</a:t>
            </a:r>
          </a:p>
          <a:p>
            <a:pPr lvl="1">
              <a:buFont typeface="Calibri" panose="020F0502020204030204" pitchFamily="34" charset="0"/>
              <a:buChar char="‒"/>
            </a:pPr>
            <a:r>
              <a:rPr lang="en-US" dirty="0" smtClean="0"/>
              <a:t>the impact of increased expectations on growth</a:t>
            </a:r>
          </a:p>
          <a:p>
            <a:pPr marL="0" indent="0">
              <a:buNone/>
            </a:pPr>
            <a:endParaRPr lang="en-US" sz="1300" dirty="0"/>
          </a:p>
          <a:p>
            <a:endParaRPr lang="en-US" dirty="0" smtClean="0"/>
          </a:p>
        </p:txBody>
      </p:sp>
    </p:spTree>
    <p:extLst>
      <p:ext uri="{BB962C8B-B14F-4D97-AF65-F5344CB8AC3E}">
        <p14:creationId xmlns:p14="http://schemas.microsoft.com/office/powerpoint/2010/main" val="488605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595" y="200851"/>
            <a:ext cx="6316630" cy="1325563"/>
          </a:xfrm>
        </p:spPr>
        <p:txBody>
          <a:bodyPr>
            <a:normAutofit/>
          </a:bodyPr>
          <a:lstStyle/>
          <a:p>
            <a:r>
              <a:rPr lang="en-US" dirty="0" smtClean="0">
                <a:solidFill>
                  <a:srgbClr val="0033CC"/>
                </a:solidFill>
              </a:rPr>
              <a:t>Spring 2015</a:t>
            </a:r>
            <a:endParaRPr lang="en-US" dirty="0">
              <a:solidFill>
                <a:srgbClr val="0033CC"/>
              </a:solidFill>
            </a:endParaRPr>
          </a:p>
        </p:txBody>
      </p:sp>
      <p:sp>
        <p:nvSpPr>
          <p:cNvPr id="3" name="Content Placeholder 2"/>
          <p:cNvSpPr>
            <a:spLocks noGrp="1"/>
          </p:cNvSpPr>
          <p:nvPr>
            <p:ph idx="1"/>
          </p:nvPr>
        </p:nvSpPr>
        <p:spPr>
          <a:xfrm>
            <a:off x="397831" y="1541540"/>
            <a:ext cx="8302286" cy="4351338"/>
          </a:xfrm>
        </p:spPr>
        <p:txBody>
          <a:bodyPr/>
          <a:lstStyle/>
          <a:p>
            <a:pPr marL="0" indent="0">
              <a:buNone/>
            </a:pPr>
            <a:r>
              <a:rPr lang="en-US" dirty="0" smtClean="0"/>
              <a:t>Online interruptions and delays, particularly –  but not exclusively – for students using screen reader application</a:t>
            </a:r>
          </a:p>
          <a:p>
            <a:pPr marL="0" indent="0">
              <a:buNone/>
            </a:pPr>
            <a:endParaRPr lang="en-US" sz="2000" dirty="0" smtClean="0"/>
          </a:p>
          <a:p>
            <a:pPr marL="0" indent="0">
              <a:buNone/>
            </a:pPr>
            <a:r>
              <a:rPr lang="en-US" dirty="0" smtClean="0">
                <a:solidFill>
                  <a:srgbClr val="FF0000"/>
                </a:solidFill>
              </a:rPr>
              <a:t>So what is being done to address this?</a:t>
            </a:r>
          </a:p>
          <a:p>
            <a:r>
              <a:rPr lang="en-US" sz="2400" dirty="0"/>
              <a:t>To investigate the impact of these delays, a </a:t>
            </a:r>
            <a:r>
              <a:rPr lang="en-US" sz="2400" dirty="0">
                <a:solidFill>
                  <a:srgbClr val="0000FF"/>
                </a:solidFill>
              </a:rPr>
              <a:t>forensic analysis </a:t>
            </a:r>
            <a:r>
              <a:rPr lang="en-US" sz="2400" dirty="0"/>
              <a:t>is being completed by an independent third party</a:t>
            </a:r>
            <a:r>
              <a:rPr lang="en-US" sz="2400" dirty="0" smtClean="0"/>
              <a:t>.</a:t>
            </a:r>
          </a:p>
          <a:p>
            <a:r>
              <a:rPr lang="en-US" sz="2400" dirty="0"/>
              <a:t>A </a:t>
            </a:r>
            <a:r>
              <a:rPr lang="en-US" sz="2400" dirty="0">
                <a:solidFill>
                  <a:srgbClr val="0000FF"/>
                </a:solidFill>
              </a:rPr>
              <a:t>mode comparability study</a:t>
            </a:r>
            <a:r>
              <a:rPr lang="en-US" sz="2400" dirty="0"/>
              <a:t> is also being </a:t>
            </a:r>
            <a:r>
              <a:rPr lang="en-US" sz="2400" dirty="0" smtClean="0"/>
              <a:t>conducted to ensure students were not advantaged or disadvantaged by the mode of administration (online/paper-pencil).</a:t>
            </a:r>
            <a:endParaRPr lang="en-US" sz="2400" dirty="0"/>
          </a:p>
          <a:p>
            <a:pPr marL="0" indent="0">
              <a:buNone/>
            </a:pPr>
            <a:endParaRPr lang="en-US" dirty="0"/>
          </a:p>
        </p:txBody>
      </p:sp>
    </p:spTree>
    <p:extLst>
      <p:ext uri="{BB962C8B-B14F-4D97-AF65-F5344CB8AC3E}">
        <p14:creationId xmlns:p14="http://schemas.microsoft.com/office/powerpoint/2010/main" val="3744258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3983" y="192611"/>
            <a:ext cx="6316630" cy="1325563"/>
          </a:xfrm>
        </p:spPr>
        <p:txBody>
          <a:bodyPr>
            <a:normAutofit/>
          </a:bodyPr>
          <a:lstStyle/>
          <a:p>
            <a:r>
              <a:rPr lang="en-US" sz="3600" dirty="0" smtClean="0">
                <a:solidFill>
                  <a:srgbClr val="0000FF"/>
                </a:solidFill>
              </a:rPr>
              <a:t>Achievement vs. Growth</a:t>
            </a:r>
          </a:p>
        </p:txBody>
      </p:sp>
      <p:sp>
        <p:nvSpPr>
          <p:cNvPr id="16387" name="Content Placeholder 2"/>
          <p:cNvSpPr>
            <a:spLocks noGrp="1"/>
          </p:cNvSpPr>
          <p:nvPr>
            <p:ph idx="1"/>
          </p:nvPr>
        </p:nvSpPr>
        <p:spPr>
          <a:xfrm>
            <a:off x="457200" y="1437589"/>
            <a:ext cx="8229600" cy="4525963"/>
          </a:xfrm>
        </p:spPr>
        <p:txBody>
          <a:bodyPr>
            <a:normAutofit/>
          </a:bodyPr>
          <a:lstStyle/>
          <a:p>
            <a:r>
              <a:rPr lang="en-US" sz="2800" dirty="0"/>
              <a:t>Achievement</a:t>
            </a:r>
          </a:p>
          <a:p>
            <a:pPr lvl="1"/>
            <a:r>
              <a:rPr lang="en-US" sz="2400" dirty="0"/>
              <a:t>How well students are meeting </a:t>
            </a:r>
            <a:r>
              <a:rPr lang="en-US" sz="2400" dirty="0" smtClean="0"/>
              <a:t>state expectations</a:t>
            </a:r>
            <a:endParaRPr lang="en-US" sz="2400" dirty="0"/>
          </a:p>
          <a:p>
            <a:pPr lvl="1"/>
            <a:r>
              <a:rPr lang="en-US" sz="2400" dirty="0"/>
              <a:t>Snapshot look at student performance</a:t>
            </a:r>
          </a:p>
          <a:p>
            <a:r>
              <a:rPr lang="en-US" sz="2800" dirty="0"/>
              <a:t>Growth</a:t>
            </a:r>
            <a:endParaRPr lang="en-US" sz="2400" dirty="0"/>
          </a:p>
          <a:p>
            <a:pPr lvl="1"/>
            <a:r>
              <a:rPr lang="en-US" sz="2400" dirty="0"/>
              <a:t>How students are progressing from year to </a:t>
            </a:r>
            <a:r>
              <a:rPr lang="en-US" sz="2400" dirty="0" smtClean="0"/>
              <a:t>year</a:t>
            </a:r>
          </a:p>
          <a:p>
            <a:pPr lvl="1"/>
            <a:r>
              <a:rPr lang="en-US" sz="2400" dirty="0" smtClean="0"/>
              <a:t>Takes students’ starting points into consideration</a:t>
            </a:r>
            <a:endParaRPr lang="en-US" sz="2400" dirty="0"/>
          </a:p>
          <a:p>
            <a:r>
              <a:rPr lang="en-US" sz="2800" dirty="0"/>
              <a:t>GSGM ≠ gain score </a:t>
            </a:r>
            <a:r>
              <a:rPr lang="en-US" sz="2800" dirty="0" smtClean="0"/>
              <a:t>model</a:t>
            </a:r>
          </a:p>
          <a:p>
            <a:r>
              <a:rPr lang="en-US" dirty="0" smtClean="0"/>
              <a:t>GSGM uses the scale not the performance classification</a:t>
            </a:r>
            <a:endParaRPr lang="en-US" sz="2400" dirty="0" smtClean="0"/>
          </a:p>
          <a:p>
            <a:pPr marL="0" indent="0" algn="ctr">
              <a:buNone/>
            </a:pPr>
            <a:r>
              <a:rPr lang="en-US" sz="2800" dirty="0" smtClean="0">
                <a:solidFill>
                  <a:srgbClr val="FF0000"/>
                </a:solidFill>
              </a:rPr>
              <a:t>Growth is independent of proficiency cuts</a:t>
            </a:r>
            <a:endParaRPr lang="en-US" sz="2800" dirty="0">
              <a:solidFill>
                <a:srgbClr val="FF0000"/>
              </a:solidFill>
            </a:endParaRPr>
          </a:p>
        </p:txBody>
      </p:sp>
      <p:sp>
        <p:nvSpPr>
          <p:cNvPr id="2" name="Rectangle 1"/>
          <p:cNvSpPr/>
          <p:nvPr/>
        </p:nvSpPr>
        <p:spPr>
          <a:xfrm>
            <a:off x="955472" y="5381661"/>
            <a:ext cx="6961909" cy="581891"/>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60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152400"/>
            <a:ext cx="8229600" cy="914400"/>
          </a:xfrm>
        </p:spPr>
        <p:txBody>
          <a:bodyPr/>
          <a:lstStyle/>
          <a:p>
            <a:r>
              <a:rPr lang="en-US" altLang="en-US" sz="4800" dirty="0" smtClean="0">
                <a:solidFill>
                  <a:srgbClr val="0000CC"/>
                </a:solidFill>
              </a:rPr>
              <a:t>Georgia Milestones</a:t>
            </a:r>
          </a:p>
        </p:txBody>
      </p:sp>
      <p:sp>
        <p:nvSpPr>
          <p:cNvPr id="14339" name="Content Placeholder 2"/>
          <p:cNvSpPr>
            <a:spLocks noGrp="1"/>
          </p:cNvSpPr>
          <p:nvPr>
            <p:ph idx="1"/>
          </p:nvPr>
        </p:nvSpPr>
        <p:spPr>
          <a:xfrm>
            <a:off x="389878" y="1182209"/>
            <a:ext cx="8229600" cy="5181600"/>
          </a:xfrm>
        </p:spPr>
        <p:txBody>
          <a:bodyPr/>
          <a:lstStyle/>
          <a:p>
            <a:pPr marL="0" indent="0">
              <a:buFont typeface="Arial" charset="0"/>
              <a:buNone/>
            </a:pPr>
            <a:r>
              <a:rPr lang="en-US" altLang="en-US" sz="2200" b="1" dirty="0" smtClean="0">
                <a:solidFill>
                  <a:srgbClr val="FF0000"/>
                </a:solidFill>
              </a:rPr>
              <a:t>Comprehensive</a:t>
            </a:r>
          </a:p>
          <a:p>
            <a:pPr lvl="1"/>
            <a:r>
              <a:rPr lang="en-US" altLang="en-US" sz="2000" dirty="0" smtClean="0"/>
              <a:t>single program – an assessment system –  not series of tests (e.g., CRCT; EOCT; Writing Assessment)</a:t>
            </a:r>
          </a:p>
          <a:p>
            <a:pPr marL="0" indent="0">
              <a:buFont typeface="Arial" charset="0"/>
              <a:buNone/>
            </a:pPr>
            <a:r>
              <a:rPr lang="en-US" altLang="en-US" sz="2200" b="1" dirty="0" smtClean="0">
                <a:solidFill>
                  <a:srgbClr val="FF0000"/>
                </a:solidFill>
              </a:rPr>
              <a:t>Coherent</a:t>
            </a:r>
            <a:r>
              <a:rPr lang="en-US" altLang="en-US" sz="2400" dirty="0" smtClean="0"/>
              <a:t> </a:t>
            </a:r>
          </a:p>
          <a:p>
            <a:pPr lvl="1"/>
            <a:r>
              <a:rPr lang="en-US" altLang="en-US" sz="2000" dirty="0" smtClean="0"/>
              <a:t>consistent expectations and challenge to position Georgia students to compete with peers nationally and internationally</a:t>
            </a:r>
          </a:p>
          <a:p>
            <a:pPr lvl="1"/>
            <a:r>
              <a:rPr lang="en-US" altLang="en-US" sz="2000" dirty="0" smtClean="0"/>
              <a:t>consistent signal about student preparedness for the next level, be it the next grade, course, or college/career</a:t>
            </a:r>
          </a:p>
          <a:p>
            <a:pPr lvl="1"/>
            <a:r>
              <a:rPr lang="en-US" altLang="en-US" sz="2000" dirty="0" smtClean="0"/>
              <a:t>consistent signal about student achievement both within system (across grades and courses) and with external measures (NAEP; PSAT; SAT; ACT)</a:t>
            </a:r>
          </a:p>
          <a:p>
            <a:pPr marL="0" indent="0">
              <a:buFont typeface="Arial" charset="0"/>
              <a:buNone/>
            </a:pPr>
            <a:r>
              <a:rPr lang="en-US" altLang="en-US" sz="2200" b="1" dirty="0" smtClean="0">
                <a:solidFill>
                  <a:srgbClr val="FF0000"/>
                </a:solidFill>
              </a:rPr>
              <a:t>Consolidate</a:t>
            </a:r>
          </a:p>
          <a:p>
            <a:pPr lvl="1"/>
            <a:r>
              <a:rPr lang="en-US" altLang="en-US" sz="2000" dirty="0" smtClean="0"/>
              <a:t>combine reading, language arts, and writing into a single measure to align to the standards; reduce number of mandated tests</a:t>
            </a:r>
          </a:p>
        </p:txBody>
      </p:sp>
      <p:sp>
        <p:nvSpPr>
          <p:cNvPr id="2" name="TextBox 1"/>
          <p:cNvSpPr txBox="1"/>
          <p:nvPr/>
        </p:nvSpPr>
        <p:spPr>
          <a:xfrm>
            <a:off x="3810000" y="5867400"/>
            <a:ext cx="5181600" cy="830263"/>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en-US" sz="1600" dirty="0">
                <a:solidFill>
                  <a:srgbClr val="0000FF"/>
                </a:solidFill>
              </a:rPr>
              <a:t>The Department </a:t>
            </a:r>
            <a:r>
              <a:rPr lang="en-US" sz="1600" dirty="0" smtClean="0">
                <a:solidFill>
                  <a:srgbClr val="0000FF"/>
                </a:solidFill>
              </a:rPr>
              <a:t>has worked with </a:t>
            </a:r>
            <a:r>
              <a:rPr lang="en-US" sz="1600" dirty="0">
                <a:solidFill>
                  <a:srgbClr val="0000FF"/>
                </a:solidFill>
              </a:rPr>
              <a:t>the University and Technical College Systems, as well as business and industry </a:t>
            </a:r>
            <a:r>
              <a:rPr lang="en-US" sz="1600" dirty="0" smtClean="0">
                <a:solidFill>
                  <a:srgbClr val="0000FF"/>
                </a:solidFill>
              </a:rPr>
              <a:t>representatives, </a:t>
            </a:r>
            <a:r>
              <a:rPr lang="en-US" sz="1600" dirty="0">
                <a:solidFill>
                  <a:srgbClr val="0000FF"/>
                </a:solidFill>
              </a:rPr>
              <a:t>to define college and career readiness.</a:t>
            </a:r>
          </a:p>
        </p:txBody>
      </p:sp>
    </p:spTree>
    <p:extLst>
      <p:ext uri="{BB962C8B-B14F-4D97-AF65-F5344CB8AC3E}">
        <p14:creationId xmlns:p14="http://schemas.microsoft.com/office/powerpoint/2010/main" val="16925158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230107"/>
            <a:ext cx="6380285" cy="1325563"/>
          </a:xfrm>
        </p:spPr>
        <p:txBody>
          <a:bodyPr/>
          <a:lstStyle/>
          <a:p>
            <a:r>
              <a:rPr lang="en-US" dirty="0" smtClean="0">
                <a:solidFill>
                  <a:srgbClr val="0033CC"/>
                </a:solidFill>
              </a:rPr>
              <a:t>Achievement Levels</a:t>
            </a:r>
            <a:endParaRPr lang="en-US" dirty="0">
              <a:solidFill>
                <a:srgbClr val="0033CC"/>
              </a:solidFill>
            </a:endParaRPr>
          </a:p>
        </p:txBody>
      </p:sp>
      <p:sp>
        <p:nvSpPr>
          <p:cNvPr id="3" name="Content Placeholder 2"/>
          <p:cNvSpPr>
            <a:spLocks noGrp="1"/>
          </p:cNvSpPr>
          <p:nvPr>
            <p:ph idx="1"/>
          </p:nvPr>
        </p:nvSpPr>
        <p:spPr>
          <a:xfrm>
            <a:off x="363682" y="1548245"/>
            <a:ext cx="8427027" cy="4759036"/>
          </a:xfrm>
        </p:spPr>
        <p:txBody>
          <a:bodyPr>
            <a:noAutofit/>
          </a:bodyPr>
          <a:lstStyle/>
          <a:p>
            <a:pPr marL="0" indent="0">
              <a:buNone/>
            </a:pPr>
            <a:r>
              <a:rPr lang="en-US" sz="1800" b="1" dirty="0">
                <a:solidFill>
                  <a:srgbClr val="FF0000"/>
                </a:solidFill>
              </a:rPr>
              <a:t>Beginning Learners</a:t>
            </a:r>
            <a:r>
              <a:rPr lang="en-US" sz="1800" dirty="0">
                <a:solidFill>
                  <a:srgbClr val="FF0000"/>
                </a:solidFill>
              </a:rPr>
              <a:t> </a:t>
            </a:r>
            <a:r>
              <a:rPr lang="en-US" sz="1800" b="1" dirty="0"/>
              <a:t>do not yet demonstrate proficiency in the knowledge and skills</a:t>
            </a:r>
            <a:r>
              <a:rPr lang="en-US" sz="1800" dirty="0"/>
              <a:t> necessary at this grade level/course of learning, as specified in Georgia’s content standards.  The students </a:t>
            </a:r>
            <a:r>
              <a:rPr lang="en-US" sz="1800" i="1" dirty="0">
                <a:solidFill>
                  <a:srgbClr val="0033CC"/>
                </a:solidFill>
              </a:rPr>
              <a:t>need substantial academic support </a:t>
            </a:r>
            <a:r>
              <a:rPr lang="en-US" sz="1800" dirty="0"/>
              <a:t>to be prepared for the next grade level or course and to be on track for</a:t>
            </a:r>
            <a:r>
              <a:rPr lang="en-US" sz="1800" i="1" dirty="0"/>
              <a:t> </a:t>
            </a:r>
            <a:r>
              <a:rPr lang="en-US" sz="1800" dirty="0"/>
              <a:t>college and career readiness</a:t>
            </a:r>
            <a:r>
              <a:rPr lang="en-US" sz="1800" i="1" dirty="0" smtClean="0"/>
              <a:t>.</a:t>
            </a:r>
            <a:endParaRPr lang="en-US" sz="800" i="1" dirty="0" smtClean="0"/>
          </a:p>
          <a:p>
            <a:pPr marL="0" indent="0">
              <a:buNone/>
            </a:pPr>
            <a:r>
              <a:rPr lang="en-US" sz="1800" b="1" dirty="0">
                <a:solidFill>
                  <a:srgbClr val="FF0000"/>
                </a:solidFill>
              </a:rPr>
              <a:t>Developing Learners </a:t>
            </a:r>
            <a:r>
              <a:rPr lang="en-US" sz="1800" b="1" dirty="0"/>
              <a:t>demonstrate partial proficiency in the knowledge and skills</a:t>
            </a:r>
            <a:r>
              <a:rPr lang="en-US" sz="1800" dirty="0"/>
              <a:t> necessary at this grade level/course of learning, as specified by in Georgia’s content standards.  The students </a:t>
            </a:r>
            <a:r>
              <a:rPr lang="en-US" sz="1800" i="1" dirty="0">
                <a:solidFill>
                  <a:srgbClr val="0033CC"/>
                </a:solidFill>
              </a:rPr>
              <a:t>need additional academic support </a:t>
            </a:r>
            <a:r>
              <a:rPr lang="en-US" sz="1800" dirty="0"/>
              <a:t>to </a:t>
            </a:r>
            <a:r>
              <a:rPr lang="en-US" sz="1800" dirty="0" smtClean="0"/>
              <a:t>ensure success in the </a:t>
            </a:r>
            <a:r>
              <a:rPr lang="en-US" sz="1800" dirty="0"/>
              <a:t>next grade level or course and to be on track for</a:t>
            </a:r>
            <a:r>
              <a:rPr lang="en-US" sz="1800" i="1" dirty="0"/>
              <a:t> </a:t>
            </a:r>
            <a:r>
              <a:rPr lang="en-US" sz="1800" dirty="0"/>
              <a:t>college and career readiness</a:t>
            </a:r>
            <a:r>
              <a:rPr lang="en-US" sz="1800" i="1" dirty="0"/>
              <a:t>.</a:t>
            </a:r>
            <a:endParaRPr lang="en-US" sz="1800" dirty="0"/>
          </a:p>
          <a:p>
            <a:pPr marL="0" indent="0">
              <a:buNone/>
            </a:pPr>
            <a:r>
              <a:rPr lang="en-US" sz="1800" b="1" dirty="0" smtClean="0">
                <a:solidFill>
                  <a:srgbClr val="FF0000"/>
                </a:solidFill>
              </a:rPr>
              <a:t>Proficient </a:t>
            </a:r>
            <a:r>
              <a:rPr lang="en-US" sz="1800" b="1" dirty="0">
                <a:solidFill>
                  <a:srgbClr val="FF0000"/>
                </a:solidFill>
              </a:rPr>
              <a:t>Learners </a:t>
            </a:r>
            <a:r>
              <a:rPr lang="en-US" sz="1800" b="1" dirty="0"/>
              <a:t>demonstrate</a:t>
            </a:r>
            <a:r>
              <a:rPr lang="en-US" sz="1800" dirty="0"/>
              <a:t> </a:t>
            </a:r>
            <a:r>
              <a:rPr lang="en-US" sz="1800" b="1" dirty="0"/>
              <a:t>proficiency in the knowledge and skills</a:t>
            </a:r>
            <a:r>
              <a:rPr lang="en-US" sz="1800" dirty="0"/>
              <a:t> necessary at this grade level/course of learning, as specified in Georgia’s content standards. The students </a:t>
            </a:r>
            <a:r>
              <a:rPr lang="en-US" sz="1800" i="1" dirty="0">
                <a:solidFill>
                  <a:srgbClr val="0033CC"/>
                </a:solidFill>
              </a:rPr>
              <a:t>are prepared</a:t>
            </a:r>
            <a:r>
              <a:rPr lang="en-US" sz="1800" dirty="0"/>
              <a:t> for the next grade level or course and are on track for college and career readiness</a:t>
            </a:r>
            <a:r>
              <a:rPr lang="en-US" sz="1800" i="1" dirty="0" smtClean="0"/>
              <a:t>.</a:t>
            </a:r>
            <a:endParaRPr lang="en-US" sz="1800" dirty="0"/>
          </a:p>
          <a:p>
            <a:pPr marL="0" indent="0">
              <a:buNone/>
            </a:pPr>
            <a:r>
              <a:rPr lang="en-US" sz="1800" b="1" dirty="0">
                <a:solidFill>
                  <a:srgbClr val="FF0000"/>
                </a:solidFill>
              </a:rPr>
              <a:t>Distinguished Learners </a:t>
            </a:r>
            <a:r>
              <a:rPr lang="en-US" sz="1800" b="1" dirty="0"/>
              <a:t>demonstrate</a:t>
            </a:r>
            <a:r>
              <a:rPr lang="en-US" sz="1800" dirty="0"/>
              <a:t> </a:t>
            </a:r>
            <a:r>
              <a:rPr lang="en-US" sz="1800" b="1" dirty="0"/>
              <a:t>advanced proficiency in the knowledge and skills</a:t>
            </a:r>
            <a:r>
              <a:rPr lang="en-US" sz="1800" dirty="0"/>
              <a:t> necessary at this grade level/course of learning, as specified in Georgia’s content standards. The students </a:t>
            </a:r>
            <a:r>
              <a:rPr lang="en-US" sz="1800" i="1" dirty="0">
                <a:solidFill>
                  <a:srgbClr val="0033CC"/>
                </a:solidFill>
              </a:rPr>
              <a:t>are well prepared </a:t>
            </a:r>
            <a:r>
              <a:rPr lang="en-US" sz="1800" dirty="0"/>
              <a:t>for the next grade level or course and are well prepared for</a:t>
            </a:r>
            <a:r>
              <a:rPr lang="en-US" sz="1800" i="1" dirty="0"/>
              <a:t> </a:t>
            </a:r>
            <a:r>
              <a:rPr lang="en-US" sz="1800" dirty="0"/>
              <a:t>college and career readiness</a:t>
            </a:r>
            <a:r>
              <a:rPr lang="en-US" sz="1800" i="1" dirty="0" smtClean="0"/>
              <a:t>.</a:t>
            </a:r>
            <a:endParaRPr lang="en-US" sz="1800" dirty="0"/>
          </a:p>
        </p:txBody>
      </p:sp>
    </p:spTree>
    <p:extLst>
      <p:ext uri="{BB962C8B-B14F-4D97-AF65-F5344CB8AC3E}">
        <p14:creationId xmlns:p14="http://schemas.microsoft.com/office/powerpoint/2010/main" val="200188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230107"/>
            <a:ext cx="6380285" cy="1325563"/>
          </a:xfrm>
        </p:spPr>
        <p:txBody>
          <a:bodyPr/>
          <a:lstStyle/>
          <a:p>
            <a:r>
              <a:rPr lang="en-US" dirty="0" smtClean="0">
                <a:solidFill>
                  <a:srgbClr val="0033CC"/>
                </a:solidFill>
              </a:rPr>
              <a:t>Developing Learners</a:t>
            </a:r>
            <a:endParaRPr lang="en-US" dirty="0">
              <a:solidFill>
                <a:srgbClr val="0033CC"/>
              </a:solidFill>
            </a:endParaRPr>
          </a:p>
        </p:txBody>
      </p:sp>
      <p:sp>
        <p:nvSpPr>
          <p:cNvPr id="3" name="Content Placeholder 2"/>
          <p:cNvSpPr>
            <a:spLocks noGrp="1"/>
          </p:cNvSpPr>
          <p:nvPr>
            <p:ph idx="1"/>
          </p:nvPr>
        </p:nvSpPr>
        <p:spPr>
          <a:xfrm>
            <a:off x="363682" y="1548245"/>
            <a:ext cx="8602188" cy="4759036"/>
          </a:xfrm>
        </p:spPr>
        <p:txBody>
          <a:bodyPr>
            <a:noAutofit/>
          </a:bodyPr>
          <a:lstStyle/>
          <a:p>
            <a:pPr marL="0" indent="0">
              <a:buNone/>
            </a:pPr>
            <a:r>
              <a:rPr lang="en-US" sz="1800" b="1" dirty="0" smtClean="0">
                <a:solidFill>
                  <a:srgbClr val="FF0000"/>
                </a:solidFill>
              </a:rPr>
              <a:t>Developing </a:t>
            </a:r>
            <a:r>
              <a:rPr lang="en-US" sz="1800" b="1" dirty="0">
                <a:solidFill>
                  <a:srgbClr val="FF0000"/>
                </a:solidFill>
              </a:rPr>
              <a:t>Learners </a:t>
            </a:r>
            <a:r>
              <a:rPr lang="en-US" sz="1800" b="1" dirty="0"/>
              <a:t>demonstrate partial proficiency in the knowledge and skills</a:t>
            </a:r>
            <a:r>
              <a:rPr lang="en-US" sz="1800" dirty="0"/>
              <a:t> necessary at this grade level/course of learning, as specified by in Georgia’s content standards.  The students </a:t>
            </a:r>
            <a:r>
              <a:rPr lang="en-US" sz="1800" i="1" dirty="0">
                <a:solidFill>
                  <a:srgbClr val="0033CC"/>
                </a:solidFill>
              </a:rPr>
              <a:t>need additional academic support </a:t>
            </a:r>
            <a:r>
              <a:rPr lang="en-US" sz="1800" dirty="0"/>
              <a:t>to </a:t>
            </a:r>
            <a:r>
              <a:rPr lang="en-US" sz="1800" dirty="0" smtClean="0"/>
              <a:t>ensure success in the </a:t>
            </a:r>
            <a:r>
              <a:rPr lang="en-US" sz="1800" dirty="0"/>
              <a:t>next grade level or course and to be on track for</a:t>
            </a:r>
            <a:r>
              <a:rPr lang="en-US" sz="1800" i="1" dirty="0"/>
              <a:t> </a:t>
            </a:r>
            <a:r>
              <a:rPr lang="en-US" sz="1800" dirty="0"/>
              <a:t>college and career readiness</a:t>
            </a:r>
            <a:r>
              <a:rPr lang="en-US" sz="1800" i="1" dirty="0" smtClean="0"/>
              <a:t>.</a:t>
            </a:r>
          </a:p>
          <a:p>
            <a:pPr marL="0" indent="0">
              <a:buNone/>
            </a:pPr>
            <a:endParaRPr lang="en-US" sz="900" i="1" dirty="0"/>
          </a:p>
          <a:p>
            <a:pPr marL="0" indent="0">
              <a:buNone/>
            </a:pPr>
            <a:r>
              <a:rPr lang="en-US" sz="1900" b="1" dirty="0"/>
              <a:t>The Developing Learner</a:t>
            </a:r>
            <a:r>
              <a:rPr lang="en-US" sz="1900" dirty="0"/>
              <a:t> achievement level consists of students who have demonstrated partial proficiency; they have a partial command of the knowledge and skills inherent in their grade level or course content standards.  </a:t>
            </a:r>
            <a:r>
              <a:rPr lang="en-US" sz="1900" b="1" dirty="0"/>
              <a:t>These students can be successful in future learning but will likely need some type of focused remediation in their weaker areas</a:t>
            </a:r>
            <a:r>
              <a:rPr lang="en-US" sz="1900" dirty="0"/>
              <a:t>; they do not, necessarily, need a support class.  Their learning should be monitored to ensure their success and to increase their opportunity to reach proficiency.  </a:t>
            </a:r>
            <a:endParaRPr lang="en-US" sz="1900" dirty="0" smtClean="0"/>
          </a:p>
          <a:p>
            <a:pPr marL="0" indent="0">
              <a:buNone/>
            </a:pPr>
            <a:r>
              <a:rPr lang="en-US" sz="1900" dirty="0" smtClean="0"/>
              <a:t>In </a:t>
            </a:r>
            <a:r>
              <a:rPr lang="en-US" sz="1900" dirty="0"/>
              <a:t>short, this achievement level allows for the recognition of those students who have demonstrated some command, albeit partial, of the grade-level expectations but have not yet reached the full command necessary to signal proficiency.  Proficient students demonstrate a strong, solid command of the grade-level or course content and skills.</a:t>
            </a:r>
          </a:p>
        </p:txBody>
      </p:sp>
    </p:spTree>
    <p:extLst>
      <p:ext uri="{BB962C8B-B14F-4D97-AF65-F5344CB8AC3E}">
        <p14:creationId xmlns:p14="http://schemas.microsoft.com/office/powerpoint/2010/main" val="45899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3" end="3"/>
                                            </p:txEl>
                                          </p:spTgt>
                                        </p:tgtEl>
                                      </p:cBhvr>
                                    </p:animEffect>
                                    <p:animScale>
                                      <p:cBhvr>
                                        <p:cTn id="1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56" y="158686"/>
            <a:ext cx="6316630" cy="1325563"/>
          </a:xfrm>
        </p:spPr>
        <p:txBody>
          <a:bodyPr/>
          <a:lstStyle/>
          <a:p>
            <a:r>
              <a:rPr lang="en-US" dirty="0" smtClean="0">
                <a:solidFill>
                  <a:srgbClr val="0000FF"/>
                </a:solidFill>
              </a:rPr>
              <a:t>Types of Scores</a:t>
            </a:r>
            <a:endParaRPr lang="en-US" dirty="0">
              <a:solidFill>
                <a:srgbClr val="0000FF"/>
              </a:solidFill>
            </a:endParaRPr>
          </a:p>
        </p:txBody>
      </p:sp>
      <p:sp>
        <p:nvSpPr>
          <p:cNvPr id="3" name="Content Placeholder 2"/>
          <p:cNvSpPr>
            <a:spLocks noGrp="1"/>
          </p:cNvSpPr>
          <p:nvPr>
            <p:ph idx="1"/>
          </p:nvPr>
        </p:nvSpPr>
        <p:spPr>
          <a:xfrm>
            <a:off x="396972" y="1316334"/>
            <a:ext cx="7886700" cy="4779666"/>
          </a:xfrm>
        </p:spPr>
        <p:txBody>
          <a:bodyPr>
            <a:normAutofit fontScale="92500" lnSpcReduction="20000"/>
          </a:bodyPr>
          <a:lstStyle/>
          <a:p>
            <a:pPr lvl="0">
              <a:lnSpc>
                <a:spcPct val="120000"/>
              </a:lnSpc>
              <a:spcBef>
                <a:spcPts val="0"/>
              </a:spcBef>
            </a:pPr>
            <a:r>
              <a:rPr lang="en-US" sz="2400" b="1" dirty="0">
                <a:solidFill>
                  <a:prstClr val="black"/>
                </a:solidFill>
              </a:rPr>
              <a:t>Scale Scores</a:t>
            </a:r>
          </a:p>
          <a:p>
            <a:pPr lvl="1">
              <a:lnSpc>
                <a:spcPct val="120000"/>
              </a:lnSpc>
              <a:spcBef>
                <a:spcPts val="0"/>
              </a:spcBef>
            </a:pPr>
            <a:r>
              <a:rPr lang="en-US" sz="2000" dirty="0" smtClean="0">
                <a:solidFill>
                  <a:prstClr val="black"/>
                </a:solidFill>
              </a:rPr>
              <a:t>Range varies </a:t>
            </a:r>
            <a:r>
              <a:rPr lang="en-US" sz="2000" dirty="0">
                <a:solidFill>
                  <a:prstClr val="black"/>
                </a:solidFill>
              </a:rPr>
              <a:t>depending on grade level and content </a:t>
            </a:r>
            <a:r>
              <a:rPr lang="en-US" sz="2000" dirty="0" smtClean="0">
                <a:solidFill>
                  <a:prstClr val="black"/>
                </a:solidFill>
              </a:rPr>
              <a:t>area </a:t>
            </a:r>
          </a:p>
          <a:p>
            <a:pPr lvl="0">
              <a:lnSpc>
                <a:spcPct val="120000"/>
              </a:lnSpc>
              <a:spcBef>
                <a:spcPts val="0"/>
              </a:spcBef>
            </a:pPr>
            <a:r>
              <a:rPr lang="en-US" sz="2400" b="1" dirty="0" smtClean="0">
                <a:solidFill>
                  <a:prstClr val="black"/>
                </a:solidFill>
              </a:rPr>
              <a:t>Achievement Levels</a:t>
            </a:r>
          </a:p>
          <a:p>
            <a:pPr lvl="1">
              <a:lnSpc>
                <a:spcPct val="120000"/>
              </a:lnSpc>
              <a:spcBef>
                <a:spcPts val="0"/>
              </a:spcBef>
            </a:pPr>
            <a:r>
              <a:rPr lang="en-US" sz="2200" b="1" dirty="0" smtClean="0">
                <a:solidFill>
                  <a:prstClr val="black"/>
                </a:solidFill>
              </a:rPr>
              <a:t>Achievement Level Cuts</a:t>
            </a:r>
            <a:endParaRPr lang="en-US" sz="2200" b="1" dirty="0">
              <a:solidFill>
                <a:prstClr val="black"/>
              </a:solidFill>
            </a:endParaRPr>
          </a:p>
          <a:p>
            <a:pPr lvl="2">
              <a:lnSpc>
                <a:spcPct val="120000"/>
              </a:lnSpc>
              <a:spcBef>
                <a:spcPts val="0"/>
              </a:spcBef>
            </a:pPr>
            <a:r>
              <a:rPr lang="en-US" sz="2200" dirty="0">
                <a:solidFill>
                  <a:prstClr val="black"/>
                </a:solidFill>
              </a:rPr>
              <a:t>Developing Learner: </a:t>
            </a:r>
            <a:r>
              <a:rPr lang="en-US" sz="2200" dirty="0" smtClean="0">
                <a:solidFill>
                  <a:prstClr val="black"/>
                </a:solidFill>
              </a:rPr>
              <a:t>	475</a:t>
            </a:r>
            <a:endParaRPr lang="en-US" sz="2200" dirty="0">
              <a:solidFill>
                <a:prstClr val="black"/>
              </a:solidFill>
            </a:endParaRPr>
          </a:p>
          <a:p>
            <a:pPr lvl="2">
              <a:lnSpc>
                <a:spcPct val="120000"/>
              </a:lnSpc>
              <a:spcBef>
                <a:spcPts val="0"/>
              </a:spcBef>
            </a:pPr>
            <a:r>
              <a:rPr lang="en-US" sz="2200" dirty="0">
                <a:solidFill>
                  <a:prstClr val="black"/>
                </a:solidFill>
              </a:rPr>
              <a:t>Proficient Learner: </a:t>
            </a:r>
            <a:r>
              <a:rPr lang="en-US" sz="2200" dirty="0" smtClean="0">
                <a:solidFill>
                  <a:prstClr val="black"/>
                </a:solidFill>
              </a:rPr>
              <a:t>	525</a:t>
            </a:r>
            <a:endParaRPr lang="en-US" sz="2200" dirty="0">
              <a:solidFill>
                <a:prstClr val="black"/>
              </a:solidFill>
            </a:endParaRPr>
          </a:p>
          <a:p>
            <a:pPr lvl="2">
              <a:lnSpc>
                <a:spcPct val="120000"/>
              </a:lnSpc>
              <a:spcBef>
                <a:spcPts val="0"/>
              </a:spcBef>
            </a:pPr>
            <a:r>
              <a:rPr lang="en-US" sz="2200" dirty="0">
                <a:solidFill>
                  <a:prstClr val="black"/>
                </a:solidFill>
              </a:rPr>
              <a:t>Distinguished Learner: </a:t>
            </a:r>
            <a:r>
              <a:rPr lang="en-US" sz="2200" dirty="0" smtClean="0">
                <a:solidFill>
                  <a:prstClr val="black"/>
                </a:solidFill>
              </a:rPr>
              <a:t>	varies </a:t>
            </a:r>
            <a:r>
              <a:rPr lang="en-US" sz="2200" dirty="0">
                <a:solidFill>
                  <a:prstClr val="black"/>
                </a:solidFill>
              </a:rPr>
              <a:t>from </a:t>
            </a:r>
            <a:r>
              <a:rPr lang="en-US" sz="2200" dirty="0" smtClean="0">
                <a:solidFill>
                  <a:prstClr val="black"/>
                </a:solidFill>
              </a:rPr>
              <a:t>555 </a:t>
            </a:r>
            <a:r>
              <a:rPr lang="en-US" sz="2200" dirty="0">
                <a:solidFill>
                  <a:prstClr val="black"/>
                </a:solidFill>
              </a:rPr>
              <a:t>to 610</a:t>
            </a:r>
          </a:p>
          <a:p>
            <a:pPr lvl="0">
              <a:lnSpc>
                <a:spcPct val="120000"/>
              </a:lnSpc>
              <a:spcBef>
                <a:spcPts val="0"/>
              </a:spcBef>
            </a:pPr>
            <a:r>
              <a:rPr lang="en-US" sz="2400" b="1" dirty="0">
                <a:solidFill>
                  <a:prstClr val="black"/>
                </a:solidFill>
              </a:rPr>
              <a:t>Grade </a:t>
            </a:r>
            <a:r>
              <a:rPr lang="en-US" sz="2400" b="1" dirty="0" smtClean="0">
                <a:solidFill>
                  <a:prstClr val="black"/>
                </a:solidFill>
              </a:rPr>
              <a:t>Conversion Scores (EOC Only)</a:t>
            </a:r>
            <a:endParaRPr lang="en-US" sz="2400" b="1" dirty="0">
              <a:solidFill>
                <a:prstClr val="black"/>
              </a:solidFill>
            </a:endParaRPr>
          </a:p>
          <a:p>
            <a:pPr lvl="1">
              <a:lnSpc>
                <a:spcPct val="120000"/>
              </a:lnSpc>
              <a:spcBef>
                <a:spcPts val="0"/>
              </a:spcBef>
            </a:pPr>
            <a:r>
              <a:rPr lang="en-US" sz="2200" dirty="0" smtClean="0">
                <a:solidFill>
                  <a:prstClr val="black"/>
                </a:solidFill>
              </a:rPr>
              <a:t>Grade </a:t>
            </a:r>
            <a:r>
              <a:rPr lang="en-US" sz="2200" dirty="0">
                <a:solidFill>
                  <a:prstClr val="black"/>
                </a:solidFill>
              </a:rPr>
              <a:t>Conversion Score Ranges</a:t>
            </a:r>
          </a:p>
          <a:p>
            <a:pPr lvl="2">
              <a:lnSpc>
                <a:spcPct val="120000"/>
              </a:lnSpc>
              <a:spcBef>
                <a:spcPts val="0"/>
              </a:spcBef>
            </a:pPr>
            <a:r>
              <a:rPr lang="en-US" sz="2200" dirty="0">
                <a:solidFill>
                  <a:prstClr val="black"/>
                </a:solidFill>
              </a:rPr>
              <a:t>Beginning Learner: </a:t>
            </a:r>
            <a:r>
              <a:rPr lang="en-US" sz="2200" dirty="0" smtClean="0">
                <a:solidFill>
                  <a:prstClr val="black"/>
                </a:solidFill>
              </a:rPr>
              <a:t>	0-67</a:t>
            </a:r>
            <a:endParaRPr lang="en-US" sz="2200" dirty="0">
              <a:solidFill>
                <a:prstClr val="black"/>
              </a:solidFill>
            </a:endParaRPr>
          </a:p>
          <a:p>
            <a:pPr lvl="2">
              <a:lnSpc>
                <a:spcPct val="120000"/>
              </a:lnSpc>
              <a:spcBef>
                <a:spcPts val="0"/>
              </a:spcBef>
            </a:pPr>
            <a:r>
              <a:rPr lang="en-US" sz="2200" dirty="0">
                <a:solidFill>
                  <a:prstClr val="black"/>
                </a:solidFill>
              </a:rPr>
              <a:t>Developing Learner: </a:t>
            </a:r>
            <a:r>
              <a:rPr lang="en-US" sz="2200" dirty="0" smtClean="0">
                <a:solidFill>
                  <a:prstClr val="black"/>
                </a:solidFill>
              </a:rPr>
              <a:t>	68-79</a:t>
            </a:r>
            <a:endParaRPr lang="en-US" sz="2200" dirty="0">
              <a:solidFill>
                <a:prstClr val="black"/>
              </a:solidFill>
            </a:endParaRPr>
          </a:p>
          <a:p>
            <a:pPr lvl="2">
              <a:lnSpc>
                <a:spcPct val="120000"/>
              </a:lnSpc>
              <a:spcBef>
                <a:spcPts val="0"/>
              </a:spcBef>
            </a:pPr>
            <a:r>
              <a:rPr lang="en-US" sz="2200" dirty="0">
                <a:solidFill>
                  <a:prstClr val="black"/>
                </a:solidFill>
              </a:rPr>
              <a:t>Proficient Learner: </a:t>
            </a:r>
            <a:r>
              <a:rPr lang="en-US" sz="2200" dirty="0" smtClean="0">
                <a:solidFill>
                  <a:prstClr val="black"/>
                </a:solidFill>
              </a:rPr>
              <a:t>	80-91</a:t>
            </a:r>
            <a:endParaRPr lang="en-US" sz="2200" dirty="0">
              <a:solidFill>
                <a:prstClr val="black"/>
              </a:solidFill>
            </a:endParaRPr>
          </a:p>
          <a:p>
            <a:pPr lvl="2">
              <a:lnSpc>
                <a:spcPct val="120000"/>
              </a:lnSpc>
              <a:spcBef>
                <a:spcPts val="0"/>
              </a:spcBef>
            </a:pPr>
            <a:r>
              <a:rPr lang="en-US" sz="2200" dirty="0">
                <a:solidFill>
                  <a:prstClr val="black"/>
                </a:solidFill>
              </a:rPr>
              <a:t>Distinguished Learner: </a:t>
            </a:r>
            <a:r>
              <a:rPr lang="en-US" sz="2200" dirty="0" smtClean="0">
                <a:solidFill>
                  <a:prstClr val="black"/>
                </a:solidFill>
              </a:rPr>
              <a:t>	92-100</a:t>
            </a:r>
          </a:p>
          <a:p>
            <a:pPr>
              <a:lnSpc>
                <a:spcPct val="120000"/>
              </a:lnSpc>
              <a:spcBef>
                <a:spcPts val="0"/>
              </a:spcBef>
            </a:pPr>
            <a:r>
              <a:rPr lang="en-US" sz="2400" b="1" dirty="0" smtClean="0">
                <a:solidFill>
                  <a:prstClr val="black"/>
                </a:solidFill>
              </a:rPr>
              <a:t>Domain Signals</a:t>
            </a:r>
            <a:endParaRPr lang="en-US" sz="2400" b="1" dirty="0">
              <a:solidFill>
                <a:prstClr val="black"/>
              </a:solidFill>
            </a:endParaRPr>
          </a:p>
          <a:p>
            <a:endParaRPr lang="en-US" dirty="0"/>
          </a:p>
        </p:txBody>
      </p:sp>
    </p:spTree>
    <p:extLst>
      <p:ext uri="{BB962C8B-B14F-4D97-AF65-F5344CB8AC3E}">
        <p14:creationId xmlns:p14="http://schemas.microsoft.com/office/powerpoint/2010/main" val="10634550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57" y="98442"/>
            <a:ext cx="6316630" cy="1049223"/>
          </a:xfrm>
        </p:spPr>
        <p:txBody>
          <a:bodyPr>
            <a:normAutofit fontScale="90000"/>
          </a:bodyPr>
          <a:lstStyle/>
          <a:p>
            <a:r>
              <a:rPr lang="en-US" dirty="0" smtClean="0">
                <a:solidFill>
                  <a:srgbClr val="0000FF"/>
                </a:solidFill>
              </a:rPr>
              <a:t>EOG Scale Score Range</a:t>
            </a:r>
            <a:endParaRPr lang="en-US" dirty="0">
              <a:solidFill>
                <a:srgbClr val="0000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93035252"/>
              </p:ext>
            </p:extLst>
          </p:nvPr>
        </p:nvGraphicFramePr>
        <p:xfrm>
          <a:off x="296436" y="1761469"/>
          <a:ext cx="8310353" cy="3985615"/>
        </p:xfrm>
        <a:graphic>
          <a:graphicData uri="http://schemas.openxmlformats.org/drawingml/2006/table">
            <a:tbl>
              <a:tblPr/>
              <a:tblGrid>
                <a:gridCol w="1463784"/>
                <a:gridCol w="1263235"/>
                <a:gridCol w="1068099"/>
                <a:gridCol w="1091450"/>
                <a:gridCol w="963684"/>
                <a:gridCol w="1303112"/>
                <a:gridCol w="1156989"/>
              </a:tblGrid>
              <a:tr h="679012">
                <a:tc>
                  <a:txBody>
                    <a:bodyPr/>
                    <a:lstStyle/>
                    <a:p>
                      <a:pPr algn="ctr" fontAlgn="ctr"/>
                      <a:r>
                        <a:rPr lang="en-US" sz="1600" b="1" i="0" u="none" strike="noStrike" dirty="0">
                          <a:solidFill>
                            <a:srgbClr val="000000"/>
                          </a:solidFill>
                          <a:effectLst/>
                          <a:latin typeface="Calibri" panose="020F0502020204030204" pitchFamily="34" charset="0"/>
                        </a:rPr>
                        <a:t>Content Area</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Grade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Lowest Obtainable Scale Score (LOSS)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Developing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Proficient Learner Cut 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Distinguished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Highest Obtainable Scale Score (HOSS)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rowSpan="6">
                  <a:txBody>
                    <a:bodyPr/>
                    <a:lstStyle/>
                    <a:p>
                      <a:pPr algn="ctr" fontAlgn="ctr"/>
                      <a:r>
                        <a:rPr lang="en-US" sz="1600" b="1" i="0" u="none" strike="noStrike" dirty="0">
                          <a:solidFill>
                            <a:srgbClr val="000000"/>
                          </a:solidFill>
                          <a:effectLst/>
                          <a:latin typeface="Calibri" panose="020F0502020204030204" pitchFamily="34" charset="0"/>
                        </a:rPr>
                        <a:t>English </a:t>
                      </a:r>
                      <a:endParaRPr lang="en-US" sz="1600" b="1" i="0" u="none" strike="noStrike" dirty="0" smtClean="0">
                        <a:solidFill>
                          <a:srgbClr val="000000"/>
                        </a:solidFill>
                        <a:effectLst/>
                        <a:latin typeface="Calibri" panose="020F0502020204030204" pitchFamily="34" charset="0"/>
                      </a:endParaRPr>
                    </a:p>
                    <a:p>
                      <a:pPr algn="ctr" fontAlgn="ctr"/>
                      <a:r>
                        <a:rPr lang="en-US" sz="1600" b="1" i="0" u="none" strike="noStrike" dirty="0" smtClean="0">
                          <a:solidFill>
                            <a:srgbClr val="000000"/>
                          </a:solidFill>
                          <a:effectLst/>
                          <a:latin typeface="Calibri" panose="020F0502020204030204" pitchFamily="34" charset="0"/>
                        </a:rPr>
                        <a:t>Language </a:t>
                      </a:r>
                      <a:r>
                        <a:rPr lang="en-US" sz="1600" b="1" i="0" u="none" strike="noStrike" dirty="0">
                          <a:solidFill>
                            <a:srgbClr val="000000"/>
                          </a:solidFill>
                          <a:effectLst/>
                          <a:latin typeface="Calibri" panose="020F0502020204030204" pitchFamily="34" charset="0"/>
                        </a:rPr>
                        <a:t>Arts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rgbClr val="000000"/>
                          </a:solidFill>
                          <a:effectLst/>
                          <a:latin typeface="Calibri" panose="020F0502020204030204" pitchFamily="34" charset="0"/>
                        </a:rPr>
                        <a:t>Grade 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581</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830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210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574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210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587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760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140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599</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820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592</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581</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730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rowSpan="6">
                  <a:txBody>
                    <a:bodyPr/>
                    <a:lstStyle/>
                    <a:p>
                      <a:pPr algn="ctr" fontAlgn="ctr"/>
                      <a:r>
                        <a:rPr lang="en-US" sz="1600" b="1" i="0" u="none" strike="noStrike" dirty="0">
                          <a:solidFill>
                            <a:srgbClr val="000000"/>
                          </a:solidFill>
                          <a:effectLst/>
                          <a:latin typeface="Calibri" panose="020F0502020204030204" pitchFamily="34" charset="0"/>
                        </a:rPr>
                        <a:t>Mathematics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1" i="0" u="none" strike="noStrike" dirty="0">
                          <a:solidFill>
                            <a:srgbClr val="000000"/>
                          </a:solidFill>
                          <a:effectLst/>
                          <a:latin typeface="Calibri" panose="020F0502020204030204" pitchFamily="34" charset="0"/>
                        </a:rPr>
                        <a:t>Grade 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290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705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270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715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700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740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8634">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579</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755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56963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57" y="98442"/>
            <a:ext cx="6316630" cy="1049223"/>
          </a:xfrm>
        </p:spPr>
        <p:txBody>
          <a:bodyPr>
            <a:normAutofit fontScale="90000"/>
          </a:bodyPr>
          <a:lstStyle/>
          <a:p>
            <a:r>
              <a:rPr lang="en-US" dirty="0" smtClean="0">
                <a:solidFill>
                  <a:srgbClr val="0000FF"/>
                </a:solidFill>
              </a:rPr>
              <a:t>EOG Scale Score Range</a:t>
            </a:r>
            <a:endParaRPr lang="en-US" dirty="0">
              <a:solidFill>
                <a:srgbClr val="0000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60372577"/>
              </p:ext>
            </p:extLst>
          </p:nvPr>
        </p:nvGraphicFramePr>
        <p:xfrm>
          <a:off x="285006" y="1852909"/>
          <a:ext cx="8310353" cy="3985615"/>
        </p:xfrm>
        <a:graphic>
          <a:graphicData uri="http://schemas.openxmlformats.org/drawingml/2006/table">
            <a:tbl>
              <a:tblPr/>
              <a:tblGrid>
                <a:gridCol w="1463784"/>
                <a:gridCol w="1263235"/>
                <a:gridCol w="1068099"/>
                <a:gridCol w="1091450"/>
                <a:gridCol w="963684"/>
                <a:gridCol w="1303112"/>
                <a:gridCol w="1156989"/>
              </a:tblGrid>
              <a:tr h="679012">
                <a:tc>
                  <a:txBody>
                    <a:bodyPr/>
                    <a:lstStyle/>
                    <a:p>
                      <a:pPr algn="ctr" fontAlgn="ctr"/>
                      <a:r>
                        <a:rPr lang="en-US" sz="1600" b="1" i="0" u="none" strike="noStrike" dirty="0">
                          <a:solidFill>
                            <a:srgbClr val="000000"/>
                          </a:solidFill>
                          <a:effectLst/>
                          <a:latin typeface="Calibri" panose="020F0502020204030204" pitchFamily="34" charset="0"/>
                        </a:rPr>
                        <a:t>Content Area</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Grade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Lowest Obtainable Scale Score (LOSS)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Developing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Proficient Learner Cut 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Distinguished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Highest Obtainable Scale Score (HOSS)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rowSpan="6">
                  <a:txBody>
                    <a:bodyPr/>
                    <a:lstStyle/>
                    <a:p>
                      <a:pPr algn="ctr" fontAlgn="ctr"/>
                      <a:r>
                        <a:rPr lang="en-US" sz="1600" b="1" i="0" u="none" strike="noStrike" dirty="0">
                          <a:solidFill>
                            <a:srgbClr val="000000"/>
                          </a:solidFill>
                          <a:effectLst/>
                          <a:latin typeface="Calibri" panose="020F0502020204030204" pitchFamily="34" charset="0"/>
                        </a:rPr>
                        <a:t>Science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rgbClr val="000000"/>
                          </a:solidFill>
                          <a:effectLst/>
                          <a:latin typeface="Calibri" panose="020F0502020204030204" pitchFamily="34" charset="0"/>
                        </a:rPr>
                        <a:t>Grade 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566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695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230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578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730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160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595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610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215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589</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745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593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rowSpan="6">
                  <a:txBody>
                    <a:bodyPr/>
                    <a:lstStyle/>
                    <a:p>
                      <a:pPr algn="ctr" fontAlgn="ctr"/>
                      <a:r>
                        <a:rPr lang="en-US" sz="1600" b="1" i="0" u="none" strike="noStrike" dirty="0">
                          <a:solidFill>
                            <a:srgbClr val="000000"/>
                          </a:solidFill>
                          <a:effectLst/>
                          <a:latin typeface="Calibri" panose="020F0502020204030204" pitchFamily="34" charset="0"/>
                        </a:rPr>
                        <a:t>Social Studies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1" i="0" u="none" strike="noStrike" dirty="0">
                          <a:solidFill>
                            <a:srgbClr val="000000"/>
                          </a:solidFill>
                          <a:effectLst/>
                          <a:latin typeface="Calibri" panose="020F0502020204030204" pitchFamily="34" charset="0"/>
                        </a:rPr>
                        <a:t>Grade 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560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680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250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570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700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290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555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665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295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560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670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564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685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240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572</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715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4300148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6" y="184726"/>
            <a:ext cx="6316630" cy="813649"/>
          </a:xfrm>
        </p:spPr>
        <p:txBody>
          <a:bodyPr>
            <a:normAutofit fontScale="90000"/>
          </a:bodyPr>
          <a:lstStyle/>
          <a:p>
            <a:r>
              <a:rPr lang="en-US" dirty="0" smtClean="0">
                <a:solidFill>
                  <a:srgbClr val="0000FF"/>
                </a:solidFill>
              </a:rPr>
              <a:t>EOC Scale Score Range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04335169"/>
              </p:ext>
            </p:extLst>
          </p:nvPr>
        </p:nvGraphicFramePr>
        <p:xfrm>
          <a:off x="221426" y="1527353"/>
          <a:ext cx="8602537" cy="4743390"/>
        </p:xfrm>
        <a:graphic>
          <a:graphicData uri="http://schemas.openxmlformats.org/drawingml/2006/table">
            <a:tbl>
              <a:tblPr/>
              <a:tblGrid>
                <a:gridCol w="2762007"/>
                <a:gridCol w="1168106"/>
                <a:gridCol w="1168106"/>
                <a:gridCol w="1168106"/>
                <a:gridCol w="1168106"/>
                <a:gridCol w="1168106"/>
              </a:tblGrid>
              <a:tr h="1090117">
                <a:tc>
                  <a:txBody>
                    <a:bodyPr/>
                    <a:lstStyle/>
                    <a:p>
                      <a:pPr algn="ctr" fontAlgn="ctr"/>
                      <a:r>
                        <a:rPr lang="en-US" sz="1600" b="1" i="0" u="none" strike="noStrike" dirty="0">
                          <a:solidFill>
                            <a:srgbClr val="000000"/>
                          </a:solidFill>
                          <a:effectLst/>
                          <a:latin typeface="Calibri" panose="020F0502020204030204" pitchFamily="34" charset="0"/>
                        </a:rPr>
                        <a:t>Content Area</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Lowest Obtainable Scale Score (LOSS)</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Developing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Proficient Learner Cut Score</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Distinguished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Highest Obtainable Scale Score (HOSS)</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9083">
                <a:tc>
                  <a:txBody>
                    <a:bodyPr/>
                    <a:lstStyle/>
                    <a:p>
                      <a:pPr algn="ctr" fontAlgn="ctr"/>
                      <a:r>
                        <a:rPr lang="en-US" sz="1600" b="1" i="0" u="none" strike="noStrike" dirty="0">
                          <a:solidFill>
                            <a:srgbClr val="000000"/>
                          </a:solidFill>
                          <a:effectLst/>
                          <a:latin typeface="Calibri" panose="020F0502020204030204" pitchFamily="34" charset="0"/>
                        </a:rPr>
                        <a:t>9th Grade </a:t>
                      </a:r>
                      <a:r>
                        <a:rPr lang="en-US" sz="1600" b="1" i="0" u="none" strike="noStrike" dirty="0" smtClean="0">
                          <a:solidFill>
                            <a:srgbClr val="000000"/>
                          </a:solidFill>
                          <a:effectLst/>
                          <a:latin typeface="Calibri" panose="020F0502020204030204" pitchFamily="34" charset="0"/>
                        </a:rPr>
                        <a:t>Literature </a:t>
                      </a:r>
                      <a:r>
                        <a:rPr lang="en-US" sz="1600" b="1" i="0" u="none" strike="noStrike" dirty="0">
                          <a:solidFill>
                            <a:srgbClr val="000000"/>
                          </a:solidFill>
                          <a:effectLst/>
                          <a:latin typeface="Calibri" panose="020F0502020204030204" pitchFamily="34" charset="0"/>
                        </a:rPr>
                        <a:t>&amp; Composition</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220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587</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735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477267">
                <a:tc>
                  <a:txBody>
                    <a:bodyPr/>
                    <a:lstStyle/>
                    <a:p>
                      <a:pPr algn="ctr" fontAlgn="ctr"/>
                      <a:r>
                        <a:rPr lang="en-US" sz="1600" b="1" i="0" u="none" strike="noStrike" dirty="0">
                          <a:solidFill>
                            <a:srgbClr val="000000"/>
                          </a:solidFill>
                          <a:effectLst/>
                          <a:latin typeface="Calibri" panose="020F0502020204030204" pitchFamily="34" charset="0"/>
                        </a:rPr>
                        <a:t>American </a:t>
                      </a:r>
                      <a:r>
                        <a:rPr lang="en-US" sz="1600" b="1" i="0" u="none" strike="noStrike" dirty="0" smtClean="0">
                          <a:solidFill>
                            <a:srgbClr val="000000"/>
                          </a:solidFill>
                          <a:effectLst/>
                          <a:latin typeface="Calibri" panose="020F0502020204030204" pitchFamily="34" charset="0"/>
                        </a:rPr>
                        <a:t>Literature &amp; </a:t>
                      </a:r>
                      <a:r>
                        <a:rPr lang="en-US" sz="1600" b="1" i="0" u="none" strike="noStrike" dirty="0">
                          <a:solidFill>
                            <a:srgbClr val="000000"/>
                          </a:solidFill>
                          <a:effectLst/>
                          <a:latin typeface="Calibri" panose="020F0502020204030204" pitchFamily="34" charset="0"/>
                        </a:rPr>
                        <a:t>Composition</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190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590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750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447">
                <a:tc>
                  <a:txBody>
                    <a:bodyPr/>
                    <a:lstStyle/>
                    <a:p>
                      <a:pPr algn="ctr" fontAlgn="ctr"/>
                      <a:r>
                        <a:rPr lang="en-US" sz="1600" b="1" i="0" u="none" strike="noStrike" dirty="0">
                          <a:solidFill>
                            <a:srgbClr val="000000"/>
                          </a:solidFill>
                          <a:effectLst/>
                          <a:latin typeface="Calibri" panose="020F0502020204030204" pitchFamily="34" charset="0"/>
                        </a:rPr>
                        <a:t>Coordinate Algebra</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215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594</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790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424237">
                <a:tc>
                  <a:txBody>
                    <a:bodyPr/>
                    <a:lstStyle/>
                    <a:p>
                      <a:pPr algn="ctr" fontAlgn="ctr"/>
                      <a:r>
                        <a:rPr lang="en-US" sz="1600" b="1" i="0" u="none" strike="noStrike" dirty="0">
                          <a:solidFill>
                            <a:srgbClr val="000000"/>
                          </a:solidFill>
                          <a:effectLst/>
                          <a:latin typeface="Calibri" panose="020F0502020204030204" pitchFamily="34" charset="0"/>
                        </a:rPr>
                        <a:t>Analytic Geometry</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185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596</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810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236">
                <a:tc>
                  <a:txBody>
                    <a:bodyPr/>
                    <a:lstStyle/>
                    <a:p>
                      <a:pPr algn="ctr" fontAlgn="ctr"/>
                      <a:r>
                        <a:rPr lang="en-US" sz="1600" b="1" i="0" u="none" strike="noStrike" dirty="0">
                          <a:solidFill>
                            <a:srgbClr val="000000"/>
                          </a:solidFill>
                          <a:effectLst/>
                          <a:latin typeface="Calibri" panose="020F0502020204030204" pitchFamily="34" charset="0"/>
                        </a:rPr>
                        <a:t>Biology</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140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609</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820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445448">
                <a:tc>
                  <a:txBody>
                    <a:bodyPr/>
                    <a:lstStyle/>
                    <a:p>
                      <a:pPr algn="ctr" fontAlgn="ctr"/>
                      <a:r>
                        <a:rPr lang="en-US" sz="1600" b="1" i="0" u="none" strike="noStrike" dirty="0">
                          <a:solidFill>
                            <a:srgbClr val="000000"/>
                          </a:solidFill>
                          <a:effectLst/>
                          <a:latin typeface="Calibri" panose="020F0502020204030204" pitchFamily="34" charset="0"/>
                        </a:rPr>
                        <a:t>Physical Science</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145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604</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815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6053">
                <a:tc>
                  <a:txBody>
                    <a:bodyPr/>
                    <a:lstStyle/>
                    <a:p>
                      <a:pPr algn="ctr" fontAlgn="ctr"/>
                      <a:r>
                        <a:rPr lang="en-US" sz="1600" b="1" i="0" u="none" strike="noStrike" dirty="0" smtClean="0">
                          <a:solidFill>
                            <a:srgbClr val="000000"/>
                          </a:solidFill>
                          <a:effectLst/>
                          <a:latin typeface="Calibri" panose="020F0502020204030204" pitchFamily="34" charset="0"/>
                        </a:rPr>
                        <a:t>U. S. </a:t>
                      </a:r>
                      <a:r>
                        <a:rPr lang="en-US" sz="1600" b="1" i="0" u="none" strike="noStrike" dirty="0">
                          <a:solidFill>
                            <a:srgbClr val="000000"/>
                          </a:solidFill>
                          <a:effectLst/>
                          <a:latin typeface="Calibri" panose="020F0502020204030204" pitchFamily="34" charset="0"/>
                        </a:rPr>
                        <a:t>History</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215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590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smtClean="0">
                          <a:solidFill>
                            <a:srgbClr val="000000"/>
                          </a:solidFill>
                          <a:effectLst/>
                          <a:latin typeface="Calibri" panose="020F0502020204030204" pitchFamily="34" charset="0"/>
                        </a:rPr>
                        <a:t>765</a:t>
                      </a:r>
                      <a:endParaRPr lang="en-US" sz="1800" b="0" i="0" u="none" strike="noStrike" dirty="0">
                        <a:solidFill>
                          <a:srgbClr val="000000"/>
                        </a:solidFill>
                        <a:effectLst/>
                        <a:latin typeface="Calibri" panose="020F0502020204030204" pitchFamily="34" charset="0"/>
                      </a:endParaRP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456053">
                <a:tc>
                  <a:txBody>
                    <a:bodyPr/>
                    <a:lstStyle/>
                    <a:p>
                      <a:pPr algn="ctr" fontAlgn="ctr"/>
                      <a:r>
                        <a:rPr lang="en-US" sz="1600" b="1" i="0" u="none" strike="noStrike" dirty="0">
                          <a:solidFill>
                            <a:srgbClr val="000000"/>
                          </a:solidFill>
                          <a:effectLst/>
                          <a:latin typeface="Calibri" panose="020F0502020204030204" pitchFamily="34" charset="0"/>
                        </a:rPr>
                        <a:t>Economics</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140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610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830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62211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53" y="245455"/>
            <a:ext cx="6795560" cy="868969"/>
          </a:xfrm>
        </p:spPr>
        <p:txBody>
          <a:bodyPr>
            <a:noAutofit/>
          </a:bodyPr>
          <a:lstStyle/>
          <a:p>
            <a:r>
              <a:rPr lang="en-US" dirty="0" smtClean="0">
                <a:solidFill>
                  <a:srgbClr val="0000FF"/>
                </a:solidFill>
              </a:rPr>
              <a:t>Domain Signals</a:t>
            </a:r>
            <a:endParaRPr lang="en-US" sz="3600" dirty="0">
              <a:solidFill>
                <a:srgbClr val="0000FF"/>
              </a:solidFill>
            </a:endParaRPr>
          </a:p>
        </p:txBody>
      </p:sp>
      <p:sp>
        <p:nvSpPr>
          <p:cNvPr id="7" name="Content Placeholder 6"/>
          <p:cNvSpPr>
            <a:spLocks noGrp="1"/>
          </p:cNvSpPr>
          <p:nvPr>
            <p:ph idx="1"/>
          </p:nvPr>
        </p:nvSpPr>
        <p:spPr>
          <a:xfrm>
            <a:off x="88490" y="1202761"/>
            <a:ext cx="8967020" cy="5100637"/>
          </a:xfrm>
        </p:spPr>
        <p:txBody>
          <a:bodyPr>
            <a:normAutofit/>
          </a:bodyPr>
          <a:lstStyle/>
          <a:p>
            <a:pPr marL="0" indent="0" algn="ctr">
              <a:lnSpc>
                <a:spcPct val="100000"/>
              </a:lnSpc>
              <a:spcBef>
                <a:spcPts val="600"/>
              </a:spcBef>
              <a:buNone/>
            </a:pPr>
            <a:r>
              <a:rPr lang="en-US" sz="3200" b="1" dirty="0" smtClean="0">
                <a:solidFill>
                  <a:srgbClr val="FF0000"/>
                </a:solidFill>
              </a:rPr>
              <a:t>English Language Arts</a:t>
            </a:r>
          </a:p>
          <a:p>
            <a:pPr>
              <a:lnSpc>
                <a:spcPct val="100000"/>
              </a:lnSpc>
              <a:spcBef>
                <a:spcPts val="600"/>
              </a:spcBef>
            </a:pPr>
            <a:r>
              <a:rPr lang="en-US" b="1" dirty="0">
                <a:solidFill>
                  <a:prstClr val="black"/>
                </a:solidFill>
              </a:rPr>
              <a:t>Reading Status </a:t>
            </a:r>
          </a:p>
          <a:p>
            <a:pPr lvl="1">
              <a:lnSpc>
                <a:spcPct val="100000"/>
              </a:lnSpc>
              <a:spcBef>
                <a:spcPts val="600"/>
              </a:spcBef>
            </a:pPr>
            <a:r>
              <a:rPr lang="en-US" sz="2900" dirty="0">
                <a:solidFill>
                  <a:prstClr val="black"/>
                </a:solidFill>
              </a:rPr>
              <a:t>Below </a:t>
            </a:r>
            <a:r>
              <a:rPr lang="en-US" sz="2900" dirty="0" smtClean="0">
                <a:solidFill>
                  <a:prstClr val="black"/>
                </a:solidFill>
              </a:rPr>
              <a:t>Grade Level</a:t>
            </a:r>
            <a:endParaRPr lang="en-US" sz="2900" dirty="0">
              <a:solidFill>
                <a:prstClr val="black"/>
              </a:solidFill>
            </a:endParaRPr>
          </a:p>
          <a:p>
            <a:pPr lvl="1">
              <a:lnSpc>
                <a:spcPct val="100000"/>
              </a:lnSpc>
              <a:spcBef>
                <a:spcPts val="600"/>
              </a:spcBef>
            </a:pPr>
            <a:r>
              <a:rPr lang="en-US" sz="2900" dirty="0">
                <a:solidFill>
                  <a:prstClr val="black"/>
                </a:solidFill>
              </a:rPr>
              <a:t>On </a:t>
            </a:r>
            <a:r>
              <a:rPr lang="en-US" sz="2900" dirty="0" smtClean="0">
                <a:solidFill>
                  <a:prstClr val="black"/>
                </a:solidFill>
              </a:rPr>
              <a:t>Grade Level </a:t>
            </a:r>
            <a:r>
              <a:rPr lang="en-US" sz="2900" dirty="0">
                <a:solidFill>
                  <a:prstClr val="black"/>
                </a:solidFill>
              </a:rPr>
              <a:t>or </a:t>
            </a:r>
            <a:r>
              <a:rPr lang="en-US" sz="2900" dirty="0" smtClean="0">
                <a:solidFill>
                  <a:prstClr val="black"/>
                </a:solidFill>
              </a:rPr>
              <a:t>Above</a:t>
            </a:r>
            <a:endParaRPr lang="en-US" sz="2900" dirty="0">
              <a:solidFill>
                <a:prstClr val="black"/>
              </a:solidFill>
            </a:endParaRPr>
          </a:p>
          <a:p>
            <a:pPr>
              <a:lnSpc>
                <a:spcPct val="100000"/>
              </a:lnSpc>
              <a:spcBef>
                <a:spcPts val="600"/>
              </a:spcBef>
            </a:pPr>
            <a:r>
              <a:rPr lang="en-US" b="1" dirty="0" smtClean="0">
                <a:solidFill>
                  <a:prstClr val="black"/>
                </a:solidFill>
              </a:rPr>
              <a:t>Lexile Score</a:t>
            </a:r>
            <a:endParaRPr lang="en-US" b="1" dirty="0">
              <a:solidFill>
                <a:prstClr val="black"/>
              </a:solidFill>
            </a:endParaRPr>
          </a:p>
          <a:p>
            <a:pPr>
              <a:lnSpc>
                <a:spcPct val="100000"/>
              </a:lnSpc>
              <a:spcBef>
                <a:spcPts val="600"/>
              </a:spcBef>
            </a:pPr>
            <a:r>
              <a:rPr lang="en-US" b="1" dirty="0" smtClean="0">
                <a:solidFill>
                  <a:prstClr val="black"/>
                </a:solidFill>
              </a:rPr>
              <a:t>Writing Scores</a:t>
            </a:r>
          </a:p>
          <a:p>
            <a:pPr lvl="1">
              <a:lnSpc>
                <a:spcPct val="100000"/>
              </a:lnSpc>
              <a:spcBef>
                <a:spcPts val="600"/>
              </a:spcBef>
            </a:pPr>
            <a:r>
              <a:rPr lang="en-US" sz="2800" dirty="0" smtClean="0">
                <a:solidFill>
                  <a:prstClr val="black"/>
                </a:solidFill>
              </a:rPr>
              <a:t>Extended Writing Task – rubric score by trait</a:t>
            </a:r>
          </a:p>
          <a:p>
            <a:pPr lvl="2">
              <a:lnSpc>
                <a:spcPct val="100000"/>
              </a:lnSpc>
              <a:spcBef>
                <a:spcPts val="600"/>
              </a:spcBef>
            </a:pPr>
            <a:r>
              <a:rPr lang="en-US" sz="2600" dirty="0" smtClean="0">
                <a:solidFill>
                  <a:prstClr val="black"/>
                </a:solidFill>
              </a:rPr>
              <a:t>Ideas, Organization &amp; Coherence </a:t>
            </a:r>
            <a:r>
              <a:rPr lang="en-US" sz="1400" dirty="0" smtClean="0">
                <a:solidFill>
                  <a:prstClr val="black"/>
                </a:solidFill>
              </a:rPr>
              <a:t> </a:t>
            </a:r>
            <a:r>
              <a:rPr lang="en-US" sz="1600" dirty="0" smtClean="0">
                <a:solidFill>
                  <a:prstClr val="black"/>
                </a:solidFill>
              </a:rPr>
              <a:t>[number of points earned out of 4]</a:t>
            </a:r>
            <a:endParaRPr lang="en-US" sz="2400" dirty="0" smtClean="0">
              <a:solidFill>
                <a:prstClr val="black"/>
              </a:solidFill>
            </a:endParaRPr>
          </a:p>
          <a:p>
            <a:pPr lvl="2">
              <a:lnSpc>
                <a:spcPct val="100000"/>
              </a:lnSpc>
              <a:spcBef>
                <a:spcPts val="600"/>
              </a:spcBef>
            </a:pPr>
            <a:r>
              <a:rPr lang="en-US" sz="2600" dirty="0" smtClean="0">
                <a:solidFill>
                  <a:prstClr val="black"/>
                </a:solidFill>
              </a:rPr>
              <a:t>Language Usage and Conventions  </a:t>
            </a:r>
            <a:r>
              <a:rPr lang="en-US" sz="1600" dirty="0" smtClean="0">
                <a:solidFill>
                  <a:prstClr val="black"/>
                </a:solidFill>
              </a:rPr>
              <a:t>[number of points earned out of 3] </a:t>
            </a:r>
          </a:p>
          <a:p>
            <a:pPr lvl="1">
              <a:lnSpc>
                <a:spcPct val="100000"/>
              </a:lnSpc>
              <a:spcBef>
                <a:spcPts val="600"/>
              </a:spcBef>
            </a:pPr>
            <a:r>
              <a:rPr lang="en-US" sz="2800" dirty="0" smtClean="0">
                <a:solidFill>
                  <a:prstClr val="black"/>
                </a:solidFill>
              </a:rPr>
              <a:t>Narrative Writing  </a:t>
            </a:r>
            <a:r>
              <a:rPr lang="en-US" sz="1600" dirty="0" smtClean="0">
                <a:solidFill>
                  <a:prstClr val="black"/>
                </a:solidFill>
              </a:rPr>
              <a:t>[number of points earned out of 4 possible]</a:t>
            </a:r>
            <a:endParaRPr lang="en-US" sz="1800" dirty="0" smtClean="0">
              <a:solidFill>
                <a:prstClr val="black"/>
              </a:solidFill>
            </a:endParaRPr>
          </a:p>
        </p:txBody>
      </p:sp>
    </p:spTree>
    <p:extLst>
      <p:ext uri="{BB962C8B-B14F-4D97-AF65-F5344CB8AC3E}">
        <p14:creationId xmlns:p14="http://schemas.microsoft.com/office/powerpoint/2010/main" val="27446005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Domain Signals</a:t>
            </a:r>
            <a:endParaRPr lang="en-US" dirty="0"/>
          </a:p>
        </p:txBody>
      </p:sp>
      <p:sp>
        <p:nvSpPr>
          <p:cNvPr id="3" name="Content Placeholder 2"/>
          <p:cNvSpPr>
            <a:spLocks noGrp="1"/>
          </p:cNvSpPr>
          <p:nvPr>
            <p:ph idx="1"/>
          </p:nvPr>
        </p:nvSpPr>
        <p:spPr>
          <a:xfrm>
            <a:off x="628650" y="1659579"/>
            <a:ext cx="7886700" cy="4517384"/>
          </a:xfrm>
        </p:spPr>
        <p:txBody>
          <a:bodyPr/>
          <a:lstStyle/>
          <a:p>
            <a:pPr marL="0" indent="0" algn="ctr">
              <a:buNone/>
            </a:pPr>
            <a:r>
              <a:rPr lang="en-US" sz="3200" b="1" dirty="0" smtClean="0">
                <a:solidFill>
                  <a:srgbClr val="FF0000"/>
                </a:solidFill>
              </a:rPr>
              <a:t>Mathematics, Science, Social Studies</a:t>
            </a:r>
          </a:p>
          <a:p>
            <a:endParaRPr lang="en-US" dirty="0" smtClean="0"/>
          </a:p>
          <a:p>
            <a:r>
              <a:rPr lang="en-US" dirty="0" smtClean="0"/>
              <a:t>Remediate Learning</a:t>
            </a:r>
          </a:p>
          <a:p>
            <a:r>
              <a:rPr lang="en-US" dirty="0" smtClean="0"/>
              <a:t>Monitor Learning</a:t>
            </a:r>
          </a:p>
          <a:p>
            <a:r>
              <a:rPr lang="en-US" dirty="0" smtClean="0"/>
              <a:t>Accelerate Learning</a:t>
            </a:r>
          </a:p>
          <a:p>
            <a:pPr marL="0" indent="0">
              <a:buNone/>
            </a:pPr>
            <a:endParaRPr lang="en-US" dirty="0"/>
          </a:p>
          <a:p>
            <a:pPr marL="0" indent="0">
              <a:buNone/>
            </a:pPr>
            <a:r>
              <a:rPr lang="en-US" b="1" dirty="0" smtClean="0">
                <a:solidFill>
                  <a:srgbClr val="0000FF"/>
                </a:solidFill>
              </a:rPr>
              <a:t>Domain Performance:</a:t>
            </a:r>
          </a:p>
          <a:p>
            <a:pPr marL="0" indent="0">
              <a:buNone/>
            </a:pPr>
            <a:r>
              <a:rPr lang="en-US" sz="2400" i="1" dirty="0" smtClean="0"/>
              <a:t>What is the likelihood the student would achieve proficiency on the test given his/her performance in the domain?</a:t>
            </a:r>
            <a:endParaRPr lang="en-US" sz="2400" i="1" dirty="0"/>
          </a:p>
        </p:txBody>
      </p:sp>
    </p:spTree>
    <p:extLst>
      <p:ext uri="{BB962C8B-B14F-4D97-AF65-F5344CB8AC3E}">
        <p14:creationId xmlns:p14="http://schemas.microsoft.com/office/powerpoint/2010/main" val="24589574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838" y="245455"/>
            <a:ext cx="6884453" cy="863017"/>
          </a:xfrm>
        </p:spPr>
        <p:txBody>
          <a:bodyPr>
            <a:noAutofit/>
          </a:bodyPr>
          <a:lstStyle/>
          <a:p>
            <a:r>
              <a:rPr lang="en-US" sz="4000" dirty="0" smtClean="0">
                <a:solidFill>
                  <a:srgbClr val="0000FF"/>
                </a:solidFill>
              </a:rPr>
              <a:t>Norm-Referenced Scores</a:t>
            </a:r>
            <a:endParaRPr lang="en-US" sz="3200" dirty="0">
              <a:solidFill>
                <a:srgbClr val="0000FF"/>
              </a:solidFill>
            </a:endParaRPr>
          </a:p>
        </p:txBody>
      </p:sp>
      <p:sp>
        <p:nvSpPr>
          <p:cNvPr id="7" name="Content Placeholder 6"/>
          <p:cNvSpPr>
            <a:spLocks noGrp="1"/>
          </p:cNvSpPr>
          <p:nvPr>
            <p:ph idx="1"/>
          </p:nvPr>
        </p:nvSpPr>
        <p:spPr>
          <a:xfrm>
            <a:off x="180939" y="1356385"/>
            <a:ext cx="8471447" cy="5119688"/>
          </a:xfrm>
        </p:spPr>
        <p:txBody>
          <a:bodyPr>
            <a:normAutofit/>
          </a:bodyPr>
          <a:lstStyle/>
          <a:p>
            <a:pPr>
              <a:lnSpc>
                <a:spcPct val="100000"/>
              </a:lnSpc>
              <a:spcBef>
                <a:spcPts val="600"/>
              </a:spcBef>
            </a:pPr>
            <a:r>
              <a:rPr lang="en-US" sz="2400" b="1" dirty="0" smtClean="0">
                <a:solidFill>
                  <a:prstClr val="black"/>
                </a:solidFill>
              </a:rPr>
              <a:t>National </a:t>
            </a:r>
            <a:r>
              <a:rPr lang="en-US" sz="2400" b="1" dirty="0">
                <a:solidFill>
                  <a:prstClr val="black"/>
                </a:solidFill>
              </a:rPr>
              <a:t>Percentile </a:t>
            </a:r>
            <a:r>
              <a:rPr lang="en-US" sz="2400" b="1" dirty="0" smtClean="0">
                <a:solidFill>
                  <a:prstClr val="black"/>
                </a:solidFill>
              </a:rPr>
              <a:t>Rank </a:t>
            </a:r>
            <a:r>
              <a:rPr lang="en-US" sz="2400" b="1" dirty="0">
                <a:solidFill>
                  <a:prstClr val="black"/>
                </a:solidFill>
              </a:rPr>
              <a:t>(NPR) </a:t>
            </a:r>
            <a:endParaRPr lang="en-US" sz="2400" b="1" dirty="0" smtClean="0">
              <a:solidFill>
                <a:prstClr val="black"/>
              </a:solidFill>
            </a:endParaRPr>
          </a:p>
          <a:p>
            <a:pPr lvl="1">
              <a:lnSpc>
                <a:spcPct val="100000"/>
              </a:lnSpc>
              <a:spcBef>
                <a:spcPts val="600"/>
              </a:spcBef>
              <a:buFont typeface="Arial Black" panose="020B0A04020102020204" pitchFamily="34" charset="0"/>
              <a:buChar char="–"/>
            </a:pPr>
            <a:r>
              <a:rPr lang="en-US" sz="2000" dirty="0" smtClean="0">
                <a:solidFill>
                  <a:prstClr val="black"/>
                </a:solidFill>
              </a:rPr>
              <a:t>NPR Range (based on SEM)</a:t>
            </a:r>
          </a:p>
          <a:p>
            <a:pPr>
              <a:lnSpc>
                <a:spcPct val="100000"/>
              </a:lnSpc>
              <a:spcBef>
                <a:spcPts val="600"/>
              </a:spcBef>
            </a:pPr>
            <a:r>
              <a:rPr lang="en-US" sz="2400" b="1" dirty="0" smtClean="0">
                <a:solidFill>
                  <a:prstClr val="black"/>
                </a:solidFill>
              </a:rPr>
              <a:t>Norm Curve Equivalencies (NCE)</a:t>
            </a:r>
          </a:p>
          <a:p>
            <a:pPr lvl="1">
              <a:lnSpc>
                <a:spcPct val="100000"/>
              </a:lnSpc>
              <a:spcBef>
                <a:spcPts val="600"/>
              </a:spcBef>
              <a:buFont typeface="Arial Black" panose="020B0A04020102020204" pitchFamily="34" charset="0"/>
              <a:buChar char="–"/>
            </a:pPr>
            <a:r>
              <a:rPr lang="en-US" sz="2000" dirty="0" smtClean="0">
                <a:solidFill>
                  <a:prstClr val="black"/>
                </a:solidFill>
              </a:rPr>
              <a:t>Provided on summary reports only</a:t>
            </a:r>
            <a:endParaRPr lang="en-US" sz="2000" dirty="0">
              <a:solidFill>
                <a:prstClr val="black"/>
              </a:solidFill>
            </a:endParaRPr>
          </a:p>
          <a:p>
            <a:pPr marL="0" indent="0">
              <a:lnSpc>
                <a:spcPct val="100000"/>
              </a:lnSpc>
              <a:spcBef>
                <a:spcPts val="600"/>
              </a:spcBef>
              <a:buNone/>
            </a:pPr>
            <a:endParaRPr lang="en-US" sz="2400" b="1" dirty="0" smtClean="0">
              <a:solidFill>
                <a:srgbClr val="FF0000"/>
              </a:solidFill>
            </a:endParaRPr>
          </a:p>
          <a:p>
            <a:pPr marL="0" indent="0">
              <a:lnSpc>
                <a:spcPct val="100000"/>
              </a:lnSpc>
              <a:spcBef>
                <a:spcPts val="600"/>
              </a:spcBef>
              <a:buNone/>
            </a:pPr>
            <a:r>
              <a:rPr lang="en-US" sz="2400" b="1" dirty="0" smtClean="0">
                <a:solidFill>
                  <a:srgbClr val="FF0000"/>
                </a:solidFill>
              </a:rPr>
              <a:t>Remember:</a:t>
            </a:r>
          </a:p>
          <a:p>
            <a:pPr lvl="1">
              <a:lnSpc>
                <a:spcPct val="100000"/>
              </a:lnSpc>
              <a:spcBef>
                <a:spcPts val="600"/>
              </a:spcBef>
              <a:buFont typeface="Arial Black" panose="020B0A04020102020204" pitchFamily="34" charset="0"/>
              <a:buChar char="–"/>
            </a:pPr>
            <a:r>
              <a:rPr lang="en-US" sz="2000" dirty="0" smtClean="0">
                <a:solidFill>
                  <a:prstClr val="black"/>
                </a:solidFill>
              </a:rPr>
              <a:t>A </a:t>
            </a:r>
            <a:r>
              <a:rPr lang="en-US" sz="2000" dirty="0">
                <a:solidFill>
                  <a:prstClr val="black"/>
                </a:solidFill>
              </a:rPr>
              <a:t>sample of </a:t>
            </a:r>
            <a:r>
              <a:rPr lang="en-US" sz="2000" dirty="0" smtClean="0">
                <a:solidFill>
                  <a:prstClr val="black"/>
                </a:solidFill>
              </a:rPr>
              <a:t>norm-referenced items </a:t>
            </a:r>
            <a:r>
              <a:rPr lang="en-US" sz="2000" dirty="0">
                <a:solidFill>
                  <a:prstClr val="black"/>
                </a:solidFill>
              </a:rPr>
              <a:t>were administered, not an intact form</a:t>
            </a:r>
            <a:r>
              <a:rPr lang="en-US" sz="2000" dirty="0" smtClean="0">
                <a:solidFill>
                  <a:prstClr val="black"/>
                </a:solidFill>
              </a:rPr>
              <a:t>.</a:t>
            </a:r>
          </a:p>
          <a:p>
            <a:pPr lvl="1">
              <a:lnSpc>
                <a:spcPct val="100000"/>
              </a:lnSpc>
              <a:spcBef>
                <a:spcPts val="600"/>
              </a:spcBef>
              <a:buFont typeface="Arial Black" panose="020B0A04020102020204" pitchFamily="34" charset="0"/>
              <a:buChar char="–"/>
            </a:pPr>
            <a:r>
              <a:rPr lang="en-US" sz="2000" dirty="0">
                <a:solidFill>
                  <a:prstClr val="black"/>
                </a:solidFill>
              </a:rPr>
              <a:t>Norm-referenced Testing (NRT) data should be utilized as an </a:t>
            </a:r>
            <a:r>
              <a:rPr lang="en-US" sz="2000" i="1" dirty="0">
                <a:solidFill>
                  <a:prstClr val="black"/>
                </a:solidFill>
              </a:rPr>
              <a:t>indicator</a:t>
            </a:r>
            <a:r>
              <a:rPr lang="en-US" sz="2000" dirty="0">
                <a:solidFill>
                  <a:prstClr val="black"/>
                </a:solidFill>
              </a:rPr>
              <a:t> or </a:t>
            </a:r>
            <a:r>
              <a:rPr lang="en-US" sz="2000" i="1" dirty="0">
                <a:solidFill>
                  <a:prstClr val="black"/>
                </a:solidFill>
              </a:rPr>
              <a:t>barometer</a:t>
            </a:r>
            <a:r>
              <a:rPr lang="en-US" sz="2000" dirty="0">
                <a:solidFill>
                  <a:prstClr val="black"/>
                </a:solidFill>
              </a:rPr>
              <a:t> of student performance relative to their peers nationally.  </a:t>
            </a:r>
          </a:p>
          <a:p>
            <a:pPr lvl="1">
              <a:lnSpc>
                <a:spcPct val="100000"/>
              </a:lnSpc>
              <a:spcBef>
                <a:spcPts val="600"/>
              </a:spcBef>
              <a:buFont typeface="Arial Black" panose="020B0A04020102020204" pitchFamily="34" charset="0"/>
              <a:buChar char="–"/>
            </a:pPr>
            <a:r>
              <a:rPr lang="en-US" sz="2000" dirty="0" smtClean="0">
                <a:solidFill>
                  <a:prstClr val="black"/>
                </a:solidFill>
              </a:rPr>
              <a:t>NPRs </a:t>
            </a:r>
            <a:r>
              <a:rPr lang="en-US" sz="2000" b="1" dirty="0">
                <a:solidFill>
                  <a:prstClr val="black"/>
                </a:solidFill>
              </a:rPr>
              <a:t>may not </a:t>
            </a:r>
            <a:r>
              <a:rPr lang="en-US" sz="2000" dirty="0">
                <a:solidFill>
                  <a:prstClr val="black"/>
                </a:solidFill>
              </a:rPr>
              <a:t>be used for gifted program identification.</a:t>
            </a:r>
          </a:p>
          <a:p>
            <a:endParaRPr lang="en-US" dirty="0"/>
          </a:p>
        </p:txBody>
      </p:sp>
    </p:spTree>
    <p:extLst>
      <p:ext uri="{BB962C8B-B14F-4D97-AF65-F5344CB8AC3E}">
        <p14:creationId xmlns:p14="http://schemas.microsoft.com/office/powerpoint/2010/main" val="12222479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346364"/>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sz="2400" b="1" dirty="0" smtClean="0">
                <a:solidFill>
                  <a:srgbClr val="FF0000"/>
                </a:solidFill>
              </a:rPr>
              <a:t>Reading</a:t>
            </a:r>
            <a:r>
              <a:rPr lang="en-US" sz="2400" dirty="0" smtClean="0"/>
              <a:t> – Grades 3, 5, and 8</a:t>
            </a:r>
            <a:endParaRPr lang="en-US" sz="2400" dirty="0"/>
          </a:p>
          <a:p>
            <a:pPr marL="0" indent="0">
              <a:buNone/>
            </a:pPr>
            <a:r>
              <a:rPr lang="en-US" sz="2400" dirty="0" smtClean="0"/>
              <a:t>Student performance on the reading portion of the ELA test will be used to provide a grade level reading determination:  </a:t>
            </a:r>
          </a:p>
          <a:p>
            <a:pPr marL="0" indent="0">
              <a:buNone/>
            </a:pPr>
            <a:r>
              <a:rPr lang="en-US" sz="2400" dirty="0"/>
              <a:t>	</a:t>
            </a:r>
            <a:r>
              <a:rPr lang="en-US" sz="2400" dirty="0" smtClean="0"/>
              <a:t>Below Grade Level </a:t>
            </a:r>
            <a:r>
              <a:rPr lang="en-US" sz="2400" u="sng" dirty="0" smtClean="0"/>
              <a:t>or</a:t>
            </a:r>
            <a:r>
              <a:rPr lang="en-US" sz="2400" dirty="0" smtClean="0"/>
              <a:t> On/Above Grade Level</a:t>
            </a:r>
          </a:p>
          <a:p>
            <a:pPr marL="0" indent="0">
              <a:buNone/>
            </a:pPr>
            <a:r>
              <a:rPr lang="en-US" sz="2400" dirty="0" smtClean="0"/>
              <a:t>The determination is based on the linkage of the Lexile scale to Georgia Milestones.  To be eligible for promotion, students must demonstrate reading skill at the beginning of the grade-level stretch-band.  The stretch-bands were developed to signal the reading level at each grade students need to achieve to be college and career-ready upon graduation.</a:t>
            </a:r>
          </a:p>
        </p:txBody>
      </p:sp>
    </p:spTree>
    <p:extLst>
      <p:ext uri="{BB962C8B-B14F-4D97-AF65-F5344CB8AC3E}">
        <p14:creationId xmlns:p14="http://schemas.microsoft.com/office/powerpoint/2010/main" val="207256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smtClean="0">
                <a:solidFill>
                  <a:srgbClr val="0000FF"/>
                </a:solidFill>
              </a:rPr>
              <a:t>Georgia Student Achievement</a:t>
            </a:r>
          </a:p>
        </p:txBody>
      </p:sp>
      <p:sp>
        <p:nvSpPr>
          <p:cNvPr id="3" name="Content Placeholder 2"/>
          <p:cNvSpPr>
            <a:spLocks noGrp="1"/>
          </p:cNvSpPr>
          <p:nvPr>
            <p:ph idx="1"/>
          </p:nvPr>
        </p:nvSpPr>
        <p:spPr>
          <a:xfrm>
            <a:off x="304800" y="1590260"/>
            <a:ext cx="8686800" cy="4505739"/>
          </a:xfrm>
        </p:spPr>
        <p:txBody>
          <a:bodyPr>
            <a:normAutofit/>
          </a:bodyPr>
          <a:lstStyle/>
          <a:p>
            <a:pPr marL="0" indent="0">
              <a:buFont typeface="Arial" charset="0"/>
              <a:buNone/>
              <a:defRPr/>
            </a:pPr>
            <a:r>
              <a:rPr lang="en-US" sz="3200" b="1" dirty="0" smtClean="0">
                <a:solidFill>
                  <a:srgbClr val="FF0000"/>
                </a:solidFill>
              </a:rPr>
              <a:t>Reading</a:t>
            </a:r>
          </a:p>
          <a:p>
            <a:pPr marL="0" indent="0">
              <a:buFont typeface="Arial" charset="0"/>
              <a:buNone/>
              <a:defRPr/>
            </a:pPr>
            <a:r>
              <a:rPr lang="en-US" dirty="0" smtClean="0">
                <a:solidFill>
                  <a:srgbClr val="FF0000"/>
                </a:solidFill>
              </a:rPr>
              <a:t>2013</a:t>
            </a:r>
          </a:p>
          <a:p>
            <a:pPr>
              <a:defRPr/>
            </a:pPr>
            <a:r>
              <a:rPr lang="en-US" dirty="0" smtClean="0"/>
              <a:t>NAEP – Grade 4:  	34%  at/above proficient	</a:t>
            </a:r>
          </a:p>
          <a:p>
            <a:pPr>
              <a:defRPr/>
            </a:pPr>
            <a:r>
              <a:rPr lang="en-US" dirty="0" smtClean="0">
                <a:solidFill>
                  <a:srgbClr val="0000FF"/>
                </a:solidFill>
              </a:rPr>
              <a:t>CRCT – Grade 4:		93%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4:</a:t>
            </a:r>
            <a:r>
              <a:rPr lang="en-US" dirty="0">
                <a:solidFill>
                  <a:srgbClr val="0000FF"/>
                </a:solidFill>
              </a:rPr>
              <a:t>		</a:t>
            </a:r>
            <a:r>
              <a:rPr lang="en-US" dirty="0" smtClean="0">
                <a:solidFill>
                  <a:srgbClr val="0000FF"/>
                </a:solidFill>
              </a:rPr>
              <a:t>94%  met/exceeded</a:t>
            </a:r>
          </a:p>
          <a:p>
            <a:pPr marL="0" indent="0">
              <a:buNone/>
              <a:defRPr/>
            </a:pPr>
            <a:r>
              <a:rPr lang="en-US" dirty="0" smtClean="0">
                <a:solidFill>
                  <a:srgbClr val="FF0000"/>
                </a:solidFill>
              </a:rPr>
              <a:t>2015</a:t>
            </a:r>
          </a:p>
          <a:p>
            <a:pPr>
              <a:defRPr/>
            </a:pPr>
            <a:r>
              <a:rPr lang="en-US" dirty="0" smtClean="0">
                <a:solidFill>
                  <a:srgbClr val="00B050"/>
                </a:solidFill>
              </a:rPr>
              <a:t>GM ELA – Grade 4:	37% proficient/distinguished</a:t>
            </a:r>
          </a:p>
        </p:txBody>
      </p:sp>
    </p:spTree>
    <p:extLst>
      <p:ext uri="{BB962C8B-B14F-4D97-AF65-F5344CB8AC3E}">
        <p14:creationId xmlns:p14="http://schemas.microsoft.com/office/powerpoint/2010/main" val="23718837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381990"/>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b="1" dirty="0" smtClean="0">
                <a:solidFill>
                  <a:srgbClr val="FF0000"/>
                </a:solidFill>
              </a:rPr>
              <a:t>Reading</a:t>
            </a:r>
            <a:r>
              <a:rPr lang="en-US" dirty="0" smtClean="0"/>
              <a:t> – Grades 3, 5, and 8</a:t>
            </a:r>
          </a:p>
          <a:p>
            <a:pPr marL="0" indent="0">
              <a:buNone/>
            </a:pPr>
            <a:r>
              <a:rPr lang="en-US" sz="2400" dirty="0" smtClean="0"/>
              <a:t>Students who receive </a:t>
            </a:r>
            <a:r>
              <a:rPr lang="en-US" sz="2400" dirty="0" smtClean="0">
                <a:solidFill>
                  <a:srgbClr val="0000FF"/>
                </a:solidFill>
              </a:rPr>
              <a:t>Reading and Vocabulary</a:t>
            </a:r>
            <a:r>
              <a:rPr lang="en-US" sz="2400" dirty="0" smtClean="0"/>
              <a:t> </a:t>
            </a:r>
            <a:r>
              <a:rPr lang="en-US" sz="2400" dirty="0" smtClean="0">
                <a:solidFill>
                  <a:srgbClr val="FF0000"/>
                </a:solidFill>
              </a:rPr>
              <a:t>domain designation </a:t>
            </a:r>
            <a:r>
              <a:rPr lang="en-US" sz="2400" dirty="0" smtClean="0"/>
              <a:t>of </a:t>
            </a:r>
            <a:r>
              <a:rPr lang="en-US" sz="2400" dirty="0" smtClean="0">
                <a:solidFill>
                  <a:srgbClr val="0000FF"/>
                </a:solidFill>
              </a:rPr>
              <a:t>Below Grade Level </a:t>
            </a:r>
            <a:r>
              <a:rPr lang="en-US" sz="2400" dirty="0" smtClean="0"/>
              <a:t>need remediation and are eligible to retest in ELA.</a:t>
            </a:r>
          </a:p>
          <a:p>
            <a:pPr marL="0" indent="0">
              <a:buNone/>
            </a:pPr>
            <a:r>
              <a:rPr lang="en-US" sz="2400" dirty="0" smtClean="0"/>
              <a:t>Generally speaking, this will be students in the Beginning Learner achievement level and some at the lower end of Developing Learner.</a:t>
            </a:r>
          </a:p>
          <a:p>
            <a:pPr lvl="1">
              <a:buFont typeface="Calibri" panose="020F0502020204030204" pitchFamily="34" charset="0"/>
              <a:buChar char="‒"/>
            </a:pPr>
            <a:r>
              <a:rPr lang="en-US" sz="2000" dirty="0" smtClean="0"/>
              <a:t>Students who achieve the beginning range of Developing Learner demonstrated sufficient writing and language skills to increase their achievement level but may still be reading below grade level.</a:t>
            </a:r>
          </a:p>
          <a:p>
            <a:pPr lvl="1">
              <a:buFont typeface="Calibri" panose="020F0502020204030204" pitchFamily="34" charset="0"/>
              <a:buChar char="‒"/>
            </a:pPr>
            <a:r>
              <a:rPr lang="en-US" sz="2000" dirty="0" smtClean="0"/>
              <a:t>The reading domain classification </a:t>
            </a:r>
            <a:r>
              <a:rPr lang="en-US" sz="2000" i="1" dirty="0" smtClean="0"/>
              <a:t>is based on the student’s performance on the reading items</a:t>
            </a:r>
            <a:r>
              <a:rPr lang="en-US" sz="2000" dirty="0" smtClean="0"/>
              <a:t>.</a:t>
            </a:r>
          </a:p>
          <a:p>
            <a:pPr marL="0" indent="0">
              <a:buNone/>
            </a:pPr>
            <a:endParaRPr lang="en-US"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66428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par>
                                <p:cTn id="23" presetID="26" presetClass="emph" presetSubtype="0" fill="hold" grpId="0" nodeType="withEffect">
                                  <p:stCondLst>
                                    <p:cond delay="0"/>
                                  </p:stCondLst>
                                  <p:childTnLst>
                                    <p:animEffect transition="out" filter="fade">
                                      <p:cBhvr>
                                        <p:cTn id="24" dur="500" tmFilter="0, 0; .2, .5; .8, .5; 1, 0"/>
                                        <p:tgtEl>
                                          <p:spTgt spid="3">
                                            <p:txEl>
                                              <p:pRg st="4" end="4"/>
                                            </p:txEl>
                                          </p:spTgt>
                                        </p:tgtEl>
                                      </p:cBhvr>
                                    </p:animEffect>
                                    <p:animScale>
                                      <p:cBhvr>
                                        <p:cTn id="25" dur="250" autoRev="1" fill="hold"/>
                                        <p:tgtEl>
                                          <p:spTgt spid="3">
                                            <p:txEl>
                                              <p:pRg st="4" end="4"/>
                                            </p:txEl>
                                          </p:spTgt>
                                        </p:tgtEl>
                                      </p:cBhvr>
                                      <p:by x="105000" y="105000"/>
                                    </p:animScale>
                                  </p:childTnLst>
                                </p:cTn>
                              </p:par>
                              <p:par>
                                <p:cTn id="26" presetID="26" presetClass="emph" presetSubtype="0" fill="hold" grpId="0" nodeType="withEffect">
                                  <p:stCondLst>
                                    <p:cond delay="0"/>
                                  </p:stCondLst>
                                  <p:childTnLst>
                                    <p:animEffect transition="out" filter="fade">
                                      <p:cBhvr>
                                        <p:cTn id="27" dur="500" tmFilter="0, 0; .2, .5; .8, .5; 1, 0"/>
                                        <p:tgtEl>
                                          <p:spTgt spid="3">
                                            <p:txEl>
                                              <p:pRg st="5" end="5"/>
                                            </p:txEl>
                                          </p:spTgt>
                                        </p:tgtEl>
                                      </p:cBhvr>
                                    </p:animEffect>
                                    <p:animScale>
                                      <p:cBhvr>
                                        <p:cTn id="28"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285024" y="1372158"/>
            <a:ext cx="8427027" cy="4759036"/>
          </a:xfrm>
        </p:spPr>
        <p:txBody>
          <a:bodyPr>
            <a:noAutofit/>
          </a:bodyPr>
          <a:lstStyle/>
          <a:p>
            <a:pPr marL="0" indent="0" algn="ctr">
              <a:buNone/>
            </a:pPr>
            <a:endParaRPr lang="en-US" sz="500" b="1" dirty="0" smtClean="0">
              <a:solidFill>
                <a:srgbClr val="FF0000"/>
              </a:solidFill>
            </a:endParaRPr>
          </a:p>
          <a:p>
            <a:pPr marL="0" indent="0" algn="ctr">
              <a:buNone/>
            </a:pPr>
            <a:r>
              <a:rPr lang="en-US" b="1" dirty="0" smtClean="0">
                <a:solidFill>
                  <a:srgbClr val="FF0000"/>
                </a:solidFill>
              </a:rPr>
              <a:t>Spring 2015 Preliminary Reading Performance</a:t>
            </a:r>
          </a:p>
          <a:p>
            <a:pPr marL="0" indent="0">
              <a:buNone/>
            </a:pPr>
            <a:endParaRPr lang="en-US" dirty="0" smtClean="0"/>
          </a:p>
          <a:p>
            <a:pPr marL="0" indent="0">
              <a:buNone/>
            </a:pPr>
            <a:endParaRPr lang="en-US" sz="2400" dirty="0"/>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074765923"/>
              </p:ext>
            </p:extLst>
          </p:nvPr>
        </p:nvGraphicFramePr>
        <p:xfrm>
          <a:off x="1529195" y="2048994"/>
          <a:ext cx="6096000" cy="397764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US" dirty="0" smtClean="0"/>
                        <a:t>Preliminary</a:t>
                      </a:r>
                      <a:r>
                        <a:rPr lang="en-US" baseline="0" dirty="0" smtClean="0"/>
                        <a:t> Reading Performance</a:t>
                      </a:r>
                      <a:endParaRPr lang="en-US" dirty="0"/>
                    </a:p>
                  </a:txBody>
                  <a:tcPr anchor="ct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b="1" dirty="0" smtClean="0"/>
                        <a:t>Grade</a:t>
                      </a:r>
                      <a:endParaRPr lang="en-US" b="1" dirty="0"/>
                    </a:p>
                  </a:txBody>
                  <a:tcPr anchor="ctr"/>
                </a:tc>
                <a:tc>
                  <a:txBody>
                    <a:bodyPr/>
                    <a:lstStyle/>
                    <a:p>
                      <a:pPr algn="ctr"/>
                      <a:r>
                        <a:rPr lang="en-US" b="1" dirty="0" smtClean="0"/>
                        <a:t>Below </a:t>
                      </a:r>
                    </a:p>
                    <a:p>
                      <a:pPr algn="ctr"/>
                      <a:r>
                        <a:rPr lang="en-US" b="1" dirty="0" smtClean="0"/>
                        <a:t>Grade</a:t>
                      </a:r>
                      <a:r>
                        <a:rPr lang="en-US" b="1" baseline="0" dirty="0" smtClean="0"/>
                        <a:t> Level</a:t>
                      </a:r>
                      <a:endParaRPr lang="en-US" b="1" dirty="0"/>
                    </a:p>
                  </a:txBody>
                  <a:tcPr/>
                </a:tc>
                <a:tc>
                  <a:txBody>
                    <a:bodyPr/>
                    <a:lstStyle/>
                    <a:p>
                      <a:pPr algn="ctr"/>
                      <a:r>
                        <a:rPr lang="en-US" b="1" dirty="0" smtClean="0"/>
                        <a:t>On/Above</a:t>
                      </a:r>
                    </a:p>
                    <a:p>
                      <a:pPr algn="ctr"/>
                      <a:r>
                        <a:rPr lang="en-US" b="1" dirty="0" smtClean="0"/>
                        <a:t>Grade level</a:t>
                      </a:r>
                      <a:endParaRPr lang="en-US" b="1" dirty="0"/>
                    </a:p>
                  </a:txBody>
                  <a:tcPr/>
                </a:tc>
              </a:tr>
              <a:tr h="370840">
                <a:tc>
                  <a:txBody>
                    <a:bodyPr/>
                    <a:lstStyle/>
                    <a:p>
                      <a:pPr algn="ctr"/>
                      <a:r>
                        <a:rPr lang="en-US" dirty="0" smtClean="0">
                          <a:solidFill>
                            <a:srgbClr val="0000FF"/>
                          </a:solidFill>
                        </a:rPr>
                        <a:t>3</a:t>
                      </a:r>
                      <a:endParaRPr lang="en-US" dirty="0">
                        <a:solidFill>
                          <a:srgbClr val="0000FF"/>
                        </a:solidFill>
                      </a:endParaRPr>
                    </a:p>
                  </a:txBody>
                  <a:tcPr/>
                </a:tc>
                <a:tc>
                  <a:txBody>
                    <a:bodyPr/>
                    <a:lstStyle/>
                    <a:p>
                      <a:pPr algn="ctr"/>
                      <a:r>
                        <a:rPr lang="en-US" dirty="0" smtClean="0">
                          <a:solidFill>
                            <a:srgbClr val="0000FF"/>
                          </a:solidFill>
                        </a:rPr>
                        <a:t>32%</a:t>
                      </a:r>
                      <a:endParaRPr lang="en-US" dirty="0">
                        <a:solidFill>
                          <a:srgbClr val="0000FF"/>
                        </a:solidFill>
                      </a:endParaRPr>
                    </a:p>
                  </a:txBody>
                  <a:tcPr/>
                </a:tc>
                <a:tc>
                  <a:txBody>
                    <a:bodyPr/>
                    <a:lstStyle/>
                    <a:p>
                      <a:pPr algn="ctr"/>
                      <a:r>
                        <a:rPr lang="en-US" dirty="0" smtClean="0">
                          <a:solidFill>
                            <a:srgbClr val="0000FF"/>
                          </a:solidFill>
                        </a:rPr>
                        <a:t>68%</a:t>
                      </a:r>
                      <a:endParaRPr lang="en-US" dirty="0">
                        <a:solidFill>
                          <a:srgbClr val="0000FF"/>
                        </a:solidFill>
                      </a:endParaRPr>
                    </a:p>
                  </a:txBody>
                  <a:tcPr/>
                </a:tc>
              </a:tr>
              <a:tr h="370840">
                <a:tc>
                  <a:txBody>
                    <a:bodyPr/>
                    <a:lstStyle/>
                    <a:p>
                      <a:pPr algn="ctr"/>
                      <a:r>
                        <a:rPr lang="en-US" dirty="0" smtClean="0"/>
                        <a:t>4</a:t>
                      </a:r>
                      <a:endParaRPr lang="en-US" dirty="0"/>
                    </a:p>
                  </a:txBody>
                  <a:tcPr/>
                </a:tc>
                <a:tc>
                  <a:txBody>
                    <a:bodyPr/>
                    <a:lstStyle/>
                    <a:p>
                      <a:pPr algn="ctr"/>
                      <a:r>
                        <a:rPr lang="en-US" dirty="0" smtClean="0"/>
                        <a:t>41%</a:t>
                      </a:r>
                      <a:endParaRPr lang="en-US" dirty="0"/>
                    </a:p>
                  </a:txBody>
                  <a:tcPr/>
                </a:tc>
                <a:tc>
                  <a:txBody>
                    <a:bodyPr/>
                    <a:lstStyle/>
                    <a:p>
                      <a:pPr algn="ctr"/>
                      <a:r>
                        <a:rPr lang="en-US" dirty="0" smtClean="0"/>
                        <a:t>59%</a:t>
                      </a:r>
                      <a:endParaRPr lang="en-US" dirty="0"/>
                    </a:p>
                  </a:txBody>
                  <a:tcPr/>
                </a:tc>
              </a:tr>
              <a:tr h="370840">
                <a:tc>
                  <a:txBody>
                    <a:bodyPr/>
                    <a:lstStyle/>
                    <a:p>
                      <a:pPr algn="ctr"/>
                      <a:r>
                        <a:rPr lang="en-US" dirty="0" smtClean="0">
                          <a:solidFill>
                            <a:srgbClr val="0000FF"/>
                          </a:solidFill>
                        </a:rPr>
                        <a:t>5</a:t>
                      </a:r>
                      <a:endParaRPr lang="en-US" dirty="0">
                        <a:solidFill>
                          <a:srgbClr val="0000FF"/>
                        </a:solidFill>
                      </a:endParaRPr>
                    </a:p>
                  </a:txBody>
                  <a:tcPr/>
                </a:tc>
                <a:tc>
                  <a:txBody>
                    <a:bodyPr/>
                    <a:lstStyle/>
                    <a:p>
                      <a:pPr algn="ctr"/>
                      <a:r>
                        <a:rPr lang="en-US" dirty="0" smtClean="0">
                          <a:solidFill>
                            <a:srgbClr val="0000FF"/>
                          </a:solidFill>
                        </a:rPr>
                        <a:t>34%</a:t>
                      </a:r>
                      <a:endParaRPr lang="en-US" dirty="0">
                        <a:solidFill>
                          <a:srgbClr val="0000FF"/>
                        </a:solidFill>
                      </a:endParaRPr>
                    </a:p>
                  </a:txBody>
                  <a:tcPr/>
                </a:tc>
                <a:tc>
                  <a:txBody>
                    <a:bodyPr/>
                    <a:lstStyle/>
                    <a:p>
                      <a:pPr algn="ctr"/>
                      <a:r>
                        <a:rPr lang="en-US" dirty="0" smtClean="0">
                          <a:solidFill>
                            <a:srgbClr val="0000FF"/>
                          </a:solidFill>
                        </a:rPr>
                        <a:t>66%</a:t>
                      </a:r>
                      <a:endParaRPr lang="en-US" dirty="0">
                        <a:solidFill>
                          <a:srgbClr val="0000FF"/>
                        </a:solidFill>
                      </a:endParaRPr>
                    </a:p>
                  </a:txBody>
                  <a:tcPr/>
                </a:tc>
              </a:tr>
              <a:tr h="370840">
                <a:tc>
                  <a:txBody>
                    <a:bodyPr/>
                    <a:lstStyle/>
                    <a:p>
                      <a:pPr algn="ctr"/>
                      <a:r>
                        <a:rPr lang="en-US" dirty="0" smtClean="0"/>
                        <a:t>6</a:t>
                      </a:r>
                      <a:endParaRPr lang="en-US" dirty="0"/>
                    </a:p>
                  </a:txBody>
                  <a:tcPr/>
                </a:tc>
                <a:tc>
                  <a:txBody>
                    <a:bodyPr/>
                    <a:lstStyle/>
                    <a:p>
                      <a:pPr algn="ctr"/>
                      <a:r>
                        <a:rPr lang="en-US" dirty="0" smtClean="0"/>
                        <a:t>40%</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29%</a:t>
                      </a:r>
                      <a:endParaRPr lang="en-US" dirty="0"/>
                    </a:p>
                  </a:txBody>
                  <a:tcPr/>
                </a:tc>
                <a:tc>
                  <a:txBody>
                    <a:bodyPr/>
                    <a:lstStyle/>
                    <a:p>
                      <a:pPr algn="ctr"/>
                      <a:r>
                        <a:rPr lang="en-US" dirty="0" smtClean="0"/>
                        <a:t>71%</a:t>
                      </a:r>
                      <a:endParaRPr lang="en-US" dirty="0"/>
                    </a:p>
                  </a:txBody>
                  <a:tcPr/>
                </a:tc>
              </a:tr>
              <a:tr h="370840">
                <a:tc>
                  <a:txBody>
                    <a:bodyPr/>
                    <a:lstStyle/>
                    <a:p>
                      <a:pPr algn="ctr"/>
                      <a:r>
                        <a:rPr lang="en-US" dirty="0" smtClean="0">
                          <a:solidFill>
                            <a:srgbClr val="0000FF"/>
                          </a:solidFill>
                        </a:rPr>
                        <a:t>8</a:t>
                      </a:r>
                      <a:endParaRPr lang="en-US" dirty="0">
                        <a:solidFill>
                          <a:srgbClr val="0000FF"/>
                        </a:solidFill>
                      </a:endParaRPr>
                    </a:p>
                  </a:txBody>
                  <a:tcPr/>
                </a:tc>
                <a:tc>
                  <a:txBody>
                    <a:bodyPr/>
                    <a:lstStyle/>
                    <a:p>
                      <a:pPr algn="ctr"/>
                      <a:r>
                        <a:rPr lang="en-US" dirty="0" smtClean="0">
                          <a:solidFill>
                            <a:srgbClr val="0000FF"/>
                          </a:solidFill>
                        </a:rPr>
                        <a:t>30%</a:t>
                      </a:r>
                      <a:endParaRPr lang="en-US" dirty="0">
                        <a:solidFill>
                          <a:srgbClr val="0000FF"/>
                        </a:solidFill>
                      </a:endParaRPr>
                    </a:p>
                  </a:txBody>
                  <a:tcPr/>
                </a:tc>
                <a:tc>
                  <a:txBody>
                    <a:bodyPr/>
                    <a:lstStyle/>
                    <a:p>
                      <a:pPr algn="ctr"/>
                      <a:r>
                        <a:rPr lang="en-US" dirty="0" smtClean="0">
                          <a:solidFill>
                            <a:srgbClr val="0000FF"/>
                          </a:solidFill>
                        </a:rPr>
                        <a:t>70%</a:t>
                      </a:r>
                      <a:endParaRPr lang="en-US" dirty="0">
                        <a:solidFill>
                          <a:srgbClr val="0000FF"/>
                        </a:solidFill>
                      </a:endParaRPr>
                    </a:p>
                  </a:txBody>
                  <a:tcPr/>
                </a:tc>
              </a:tr>
              <a:tr h="370840">
                <a:tc>
                  <a:txBody>
                    <a:bodyPr/>
                    <a:lstStyle/>
                    <a:p>
                      <a:pPr algn="ctr"/>
                      <a:r>
                        <a:rPr lang="en-US" dirty="0" smtClean="0"/>
                        <a:t>9</a:t>
                      </a:r>
                      <a:r>
                        <a:rPr lang="en-US" baseline="30000" dirty="0" smtClean="0"/>
                        <a:t>th</a:t>
                      </a:r>
                      <a:r>
                        <a:rPr lang="en-US" dirty="0" smtClean="0"/>
                        <a:t> Grade Lit</a:t>
                      </a:r>
                      <a:endParaRPr lang="en-US" dirty="0"/>
                    </a:p>
                  </a:txBody>
                  <a:tcPr/>
                </a:tc>
                <a:tc>
                  <a:txBody>
                    <a:bodyPr/>
                    <a:lstStyle/>
                    <a:p>
                      <a:pPr algn="ctr"/>
                      <a:r>
                        <a:rPr lang="en-US" dirty="0" smtClean="0"/>
                        <a:t>26%</a:t>
                      </a:r>
                      <a:endParaRPr lang="en-US" dirty="0"/>
                    </a:p>
                  </a:txBody>
                  <a:tcPr/>
                </a:tc>
                <a:tc>
                  <a:txBody>
                    <a:bodyPr/>
                    <a:lstStyle/>
                    <a:p>
                      <a:pPr algn="ctr"/>
                      <a:r>
                        <a:rPr lang="en-US" dirty="0" smtClean="0"/>
                        <a:t>74%</a:t>
                      </a:r>
                      <a:endParaRPr lang="en-US" dirty="0"/>
                    </a:p>
                  </a:txBody>
                  <a:tcPr/>
                </a:tc>
              </a:tr>
              <a:tr h="370840">
                <a:tc>
                  <a:txBody>
                    <a:bodyPr/>
                    <a:lstStyle/>
                    <a:p>
                      <a:pPr algn="ctr"/>
                      <a:r>
                        <a:rPr lang="en-US" dirty="0" smtClean="0"/>
                        <a:t>American Lit</a:t>
                      </a:r>
                      <a:endParaRPr lang="en-US" dirty="0"/>
                    </a:p>
                  </a:txBody>
                  <a:tcPr/>
                </a:tc>
                <a:tc>
                  <a:txBody>
                    <a:bodyPr/>
                    <a:lstStyle/>
                    <a:p>
                      <a:pPr algn="ctr"/>
                      <a:r>
                        <a:rPr lang="en-US" dirty="0" smtClean="0"/>
                        <a:t>30%</a:t>
                      </a:r>
                      <a:endParaRPr lang="en-US" dirty="0"/>
                    </a:p>
                  </a:txBody>
                  <a:tcPr/>
                </a:tc>
                <a:tc>
                  <a:txBody>
                    <a:bodyPr/>
                    <a:lstStyle/>
                    <a:p>
                      <a:pPr algn="ctr"/>
                      <a:r>
                        <a:rPr lang="en-US" dirty="0" smtClean="0"/>
                        <a:t>70%</a:t>
                      </a:r>
                      <a:endParaRPr lang="en-US" dirty="0"/>
                    </a:p>
                  </a:txBody>
                  <a:tcPr/>
                </a:tc>
              </a:tr>
            </a:tbl>
          </a:graphicData>
        </a:graphic>
      </p:graphicFrame>
    </p:spTree>
    <p:extLst>
      <p:ext uri="{BB962C8B-B14F-4D97-AF65-F5344CB8AC3E}">
        <p14:creationId xmlns:p14="http://schemas.microsoft.com/office/powerpoint/2010/main" val="138326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548245"/>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b="1" dirty="0" smtClean="0">
                <a:solidFill>
                  <a:srgbClr val="FF0000"/>
                </a:solidFill>
              </a:rPr>
              <a:t>Mathematics</a:t>
            </a:r>
            <a:r>
              <a:rPr lang="en-US" dirty="0" smtClean="0"/>
              <a:t> – Grades 5 and 8</a:t>
            </a:r>
            <a:endParaRPr lang="en-US" dirty="0"/>
          </a:p>
          <a:p>
            <a:pPr marL="0" indent="0">
              <a:buNone/>
            </a:pPr>
            <a:r>
              <a:rPr lang="en-US" sz="2400" dirty="0" smtClean="0"/>
              <a:t>Students must achieve the </a:t>
            </a:r>
            <a:r>
              <a:rPr lang="en-US" sz="2400" dirty="0" smtClean="0">
                <a:solidFill>
                  <a:srgbClr val="0000FF"/>
                </a:solidFill>
              </a:rPr>
              <a:t>Developing Learner</a:t>
            </a:r>
            <a:r>
              <a:rPr lang="en-US" sz="2400" dirty="0" smtClean="0"/>
              <a:t> achievement level to be considered eligible for promotion.  </a:t>
            </a:r>
          </a:p>
          <a:p>
            <a:pPr lvl="1">
              <a:buFont typeface="Calibri" panose="020F0502020204030204" pitchFamily="34" charset="0"/>
              <a:buChar char="‒"/>
            </a:pPr>
            <a:r>
              <a:rPr lang="en-US" sz="2000" dirty="0" smtClean="0"/>
              <a:t>These students have demonstrated partial proficiency of the grade level concepts and skills and can proceed to the next grade level when provided focused instructional support in the needed areas; their learning should be actively monitored to ensure their success.</a:t>
            </a:r>
          </a:p>
          <a:p>
            <a:pPr marL="0" indent="0">
              <a:buNone/>
            </a:pPr>
            <a:r>
              <a:rPr lang="en-US" sz="2400" dirty="0" smtClean="0"/>
              <a:t>Student who achieve the </a:t>
            </a:r>
            <a:r>
              <a:rPr lang="en-US" sz="2400" dirty="0" smtClean="0">
                <a:solidFill>
                  <a:srgbClr val="0000FF"/>
                </a:solidFill>
              </a:rPr>
              <a:t>Beginning Learner</a:t>
            </a:r>
            <a:r>
              <a:rPr lang="en-US" sz="2400" dirty="0" smtClean="0"/>
              <a:t> should receive remediation and be provided the opportunity to retest.  These students need substantial academic support.</a:t>
            </a:r>
          </a:p>
        </p:txBody>
      </p:sp>
    </p:spTree>
    <p:extLst>
      <p:ext uri="{BB962C8B-B14F-4D97-AF65-F5344CB8AC3E}">
        <p14:creationId xmlns:p14="http://schemas.microsoft.com/office/powerpoint/2010/main" val="127812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par>
                                <p:cTn id="18" presetID="26" presetClass="emph" presetSubtype="0" fill="hold" grpId="0" nodeType="withEffect">
                                  <p:stCondLst>
                                    <p:cond delay="0"/>
                                  </p:stCondLst>
                                  <p:childTnLst>
                                    <p:animEffect transition="out" filter="fade">
                                      <p:cBhvr>
                                        <p:cTn id="19" dur="500" tmFilter="0, 0; .2, .5; .8, .5; 1, 0"/>
                                        <p:tgtEl>
                                          <p:spTgt spid="3">
                                            <p:txEl>
                                              <p:pRg st="3" end="3"/>
                                            </p:txEl>
                                          </p:spTgt>
                                        </p:tgtEl>
                                      </p:cBhvr>
                                    </p:animEffect>
                                    <p:animScale>
                                      <p:cBhvr>
                                        <p:cTn id="20" dur="250" autoRev="1" fill="hold"/>
                                        <p:tgtEl>
                                          <p:spTgt spid="3">
                                            <p:txEl>
                                              <p:pRg st="3" end="3"/>
                                            </p:txEl>
                                          </p:spTgt>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26" presetClass="emph" presetSubtype="0" fill="hold" grpId="0" nodeType="clickEffect">
                                  <p:stCondLst>
                                    <p:cond delay="0"/>
                                  </p:stCondLst>
                                  <p:childTnLst>
                                    <p:animEffect transition="out" filter="fade">
                                      <p:cBhvr>
                                        <p:cTn id="24" dur="500" tmFilter="0, 0; .2, .5; .8, .5; 1, 0"/>
                                        <p:tgtEl>
                                          <p:spTgt spid="3">
                                            <p:txEl>
                                              <p:pRg st="4" end="4"/>
                                            </p:txEl>
                                          </p:spTgt>
                                        </p:tgtEl>
                                      </p:cBhvr>
                                    </p:animEffect>
                                    <p:animScale>
                                      <p:cBhvr>
                                        <p:cTn id="25"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Grade Conversion Scores for EOC</a:t>
            </a:r>
            <a:endParaRPr lang="en-US" dirty="0">
              <a:solidFill>
                <a:srgbClr val="0000FF"/>
              </a:solidFill>
            </a:endParaRPr>
          </a:p>
        </p:txBody>
      </p:sp>
      <p:sp>
        <p:nvSpPr>
          <p:cNvPr id="6" name="Content Placeholder 5"/>
          <p:cNvSpPr>
            <a:spLocks noGrp="1"/>
          </p:cNvSpPr>
          <p:nvPr>
            <p:ph sz="half" idx="1"/>
          </p:nvPr>
        </p:nvSpPr>
        <p:spPr>
          <a:xfrm>
            <a:off x="628650" y="1825625"/>
            <a:ext cx="3886200" cy="4530726"/>
          </a:xfrm>
        </p:spPr>
        <p:txBody>
          <a:bodyPr>
            <a:normAutofit lnSpcReduction="10000"/>
          </a:bodyPr>
          <a:lstStyle/>
          <a:p>
            <a:pPr marL="0" indent="0">
              <a:buNone/>
            </a:pPr>
            <a:r>
              <a:rPr lang="en-US" dirty="0" smtClean="0"/>
              <a:t>The grade conversion score is another form of a scale score.</a:t>
            </a:r>
          </a:p>
          <a:p>
            <a:pPr>
              <a:buFont typeface="Arial Black" panose="020B0A04020102020204" pitchFamily="34" charset="0"/>
              <a:buChar char="–"/>
            </a:pPr>
            <a:r>
              <a:rPr lang="en-US" sz="2400" dirty="0" smtClean="0"/>
              <a:t>It is derived from the three-digit scale score.</a:t>
            </a:r>
          </a:p>
          <a:p>
            <a:pPr>
              <a:buFont typeface="Arial Black" panose="020B0A04020102020204" pitchFamily="34" charset="0"/>
              <a:buChar char="–"/>
            </a:pPr>
            <a:r>
              <a:rPr lang="en-US" sz="2400" dirty="0" smtClean="0"/>
              <a:t>It was developed to contribute to the course grade, as required by SBOE rule.</a:t>
            </a:r>
          </a:p>
          <a:p>
            <a:pPr>
              <a:buFont typeface="Arial Black" panose="020B0A04020102020204" pitchFamily="34" charset="0"/>
              <a:buChar char="–"/>
            </a:pPr>
            <a:r>
              <a:rPr lang="en-US" sz="2400" dirty="0" smtClean="0"/>
              <a:t>Each course has a grade conversion score table based on the scale for the course.</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67015607"/>
              </p:ext>
            </p:extLst>
          </p:nvPr>
        </p:nvGraphicFramePr>
        <p:xfrm>
          <a:off x="4629150" y="2130425"/>
          <a:ext cx="4277344" cy="1981200"/>
        </p:xfrm>
        <a:graphic>
          <a:graphicData uri="http://schemas.openxmlformats.org/drawingml/2006/table">
            <a:tbl>
              <a:tblPr firstRow="1" bandRow="1">
                <a:tableStyleId>{5C22544A-7EE6-4342-B048-85BDC9FD1C3A}</a:tableStyleId>
              </a:tblPr>
              <a:tblGrid>
                <a:gridCol w="2138672"/>
                <a:gridCol w="2138672"/>
              </a:tblGrid>
              <a:tr h="370840">
                <a:tc>
                  <a:txBody>
                    <a:bodyPr/>
                    <a:lstStyle/>
                    <a:p>
                      <a:r>
                        <a:rPr lang="en-US" sz="2000" dirty="0" smtClean="0"/>
                        <a:t>Test Score</a:t>
                      </a:r>
                      <a:endParaRPr lang="en-US" sz="2000" dirty="0"/>
                    </a:p>
                  </a:txBody>
                  <a:tcPr/>
                </a:tc>
                <a:tc>
                  <a:txBody>
                    <a:bodyPr/>
                    <a:lstStyle/>
                    <a:p>
                      <a:r>
                        <a:rPr lang="en-US" sz="2000" dirty="0" smtClean="0"/>
                        <a:t>Grade Conversion</a:t>
                      </a:r>
                      <a:endParaRPr lang="en-US" sz="2000" dirty="0"/>
                    </a:p>
                  </a:txBody>
                  <a:tcPr/>
                </a:tc>
              </a:tr>
              <a:tr h="370840">
                <a:tc>
                  <a:txBody>
                    <a:bodyPr/>
                    <a:lstStyle/>
                    <a:p>
                      <a:r>
                        <a:rPr lang="en-US" sz="2000" b="1" dirty="0" smtClean="0"/>
                        <a:t>Below Developing</a:t>
                      </a:r>
                      <a:endParaRPr lang="en-US" sz="2000" b="1" dirty="0"/>
                    </a:p>
                  </a:txBody>
                  <a:tcPr/>
                </a:tc>
                <a:tc>
                  <a:txBody>
                    <a:bodyPr/>
                    <a:lstStyle/>
                    <a:p>
                      <a:pPr algn="ctr"/>
                      <a:r>
                        <a:rPr lang="en-US" sz="2000" b="1" dirty="0" smtClean="0"/>
                        <a:t>0–67</a:t>
                      </a:r>
                      <a:endParaRPr lang="en-US" sz="2000" b="1" dirty="0"/>
                    </a:p>
                  </a:txBody>
                  <a:tcPr/>
                </a:tc>
              </a:tr>
              <a:tr h="370840">
                <a:tc>
                  <a:txBody>
                    <a:bodyPr/>
                    <a:lstStyle/>
                    <a:p>
                      <a:r>
                        <a:rPr lang="en-US" sz="2000" b="1" dirty="0" smtClean="0"/>
                        <a:t>Developing</a:t>
                      </a:r>
                      <a:endParaRPr lang="en-US" sz="2000" b="1" dirty="0"/>
                    </a:p>
                  </a:txBody>
                  <a:tcPr/>
                </a:tc>
                <a:tc>
                  <a:txBody>
                    <a:bodyPr/>
                    <a:lstStyle/>
                    <a:p>
                      <a:pPr algn="ctr"/>
                      <a:r>
                        <a:rPr lang="en-US" sz="2000" b="1" dirty="0" smtClean="0"/>
                        <a:t>68 – 79</a:t>
                      </a:r>
                      <a:endParaRPr lang="en-US" sz="2000" b="1" dirty="0"/>
                    </a:p>
                  </a:txBody>
                  <a:tcPr/>
                </a:tc>
              </a:tr>
              <a:tr h="370840">
                <a:tc>
                  <a:txBody>
                    <a:bodyPr/>
                    <a:lstStyle/>
                    <a:p>
                      <a:r>
                        <a:rPr lang="en-US" sz="2000" b="1" dirty="0" smtClean="0"/>
                        <a:t>Proficient </a:t>
                      </a:r>
                      <a:endParaRPr lang="en-US" sz="2000" b="1" dirty="0"/>
                    </a:p>
                  </a:txBody>
                  <a:tcPr/>
                </a:tc>
                <a:tc>
                  <a:txBody>
                    <a:bodyPr/>
                    <a:lstStyle/>
                    <a:p>
                      <a:pPr algn="ctr"/>
                      <a:r>
                        <a:rPr lang="en-US" sz="2000" b="1" dirty="0" smtClean="0"/>
                        <a:t>80 – 91</a:t>
                      </a:r>
                      <a:endParaRPr lang="en-US" sz="2000" b="1" dirty="0"/>
                    </a:p>
                  </a:txBody>
                  <a:tcPr/>
                </a:tc>
              </a:tr>
              <a:tr h="370840">
                <a:tc>
                  <a:txBody>
                    <a:bodyPr/>
                    <a:lstStyle/>
                    <a:p>
                      <a:r>
                        <a:rPr lang="en-US" sz="2000" b="1" dirty="0" smtClean="0"/>
                        <a:t>Distinguished</a:t>
                      </a:r>
                      <a:endParaRPr lang="en-US" sz="2000" b="1" dirty="0"/>
                    </a:p>
                  </a:txBody>
                  <a:tcPr/>
                </a:tc>
                <a:tc>
                  <a:txBody>
                    <a:bodyPr/>
                    <a:lstStyle/>
                    <a:p>
                      <a:pPr algn="ctr"/>
                      <a:r>
                        <a:rPr lang="en-US" sz="2000" b="1" dirty="0" smtClean="0"/>
                        <a:t>92 – 100 </a:t>
                      </a:r>
                      <a:endParaRPr lang="en-US" sz="2000" b="1" dirty="0"/>
                    </a:p>
                  </a:txBody>
                  <a:tcPr/>
                </a:tc>
              </a:tr>
            </a:tbl>
          </a:graphicData>
        </a:graphic>
      </p:graphicFrame>
    </p:spTree>
    <p:extLst>
      <p:ext uri="{BB962C8B-B14F-4D97-AF65-F5344CB8AC3E}">
        <p14:creationId xmlns:p14="http://schemas.microsoft.com/office/powerpoint/2010/main" val="22388056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171628"/>
            <a:ext cx="8055429" cy="1325563"/>
          </a:xfrm>
        </p:spPr>
        <p:txBody>
          <a:bodyPr>
            <a:normAutofit/>
          </a:bodyPr>
          <a:lstStyle/>
          <a:p>
            <a:r>
              <a:rPr lang="en-US" sz="4000" dirty="0" smtClean="0">
                <a:solidFill>
                  <a:srgbClr val="0000FF"/>
                </a:solidFill>
              </a:rPr>
              <a:t>Achievement Level </a:t>
            </a:r>
            <a:br>
              <a:rPr lang="en-US" sz="4000" dirty="0" smtClean="0">
                <a:solidFill>
                  <a:srgbClr val="0000FF"/>
                </a:solidFill>
              </a:rPr>
            </a:br>
            <a:r>
              <a:rPr lang="en-US" sz="4000" dirty="0" smtClean="0">
                <a:solidFill>
                  <a:srgbClr val="0000FF"/>
                </a:solidFill>
              </a:rPr>
              <a:t>Descriptors</a:t>
            </a:r>
            <a:endParaRPr lang="en-US" sz="4000" dirty="0">
              <a:solidFill>
                <a:srgbClr val="0000FF"/>
              </a:solidFill>
            </a:endParaRPr>
          </a:p>
        </p:txBody>
      </p:sp>
      <p:graphicFrame>
        <p:nvGraphicFramePr>
          <p:cNvPr id="5" name="Content Placeholder 4"/>
          <p:cNvGraphicFramePr>
            <a:graphicFrameLocks noGrp="1"/>
          </p:cNvGraphicFramePr>
          <p:nvPr>
            <p:ph idx="1"/>
            <p:extLst/>
          </p:nvPr>
        </p:nvGraphicFramePr>
        <p:xfrm>
          <a:off x="121920" y="1789630"/>
          <a:ext cx="8699862" cy="4284569"/>
        </p:xfrm>
        <a:graphic>
          <a:graphicData uri="http://schemas.openxmlformats.org/drawingml/2006/table">
            <a:tbl>
              <a:tblPr firstRow="1" firstCol="1" bandRow="1">
                <a:tableStyleId>{5C22544A-7EE6-4342-B048-85BDC9FD1C3A}</a:tableStyleId>
              </a:tblPr>
              <a:tblGrid>
                <a:gridCol w="608990"/>
                <a:gridCol w="668150"/>
                <a:gridCol w="1865251"/>
                <a:gridCol w="1866990"/>
                <a:gridCol w="1866990"/>
                <a:gridCol w="1823491"/>
              </a:tblGrid>
              <a:tr h="232477">
                <a:tc>
                  <a:txBody>
                    <a:bodyPr/>
                    <a:lstStyle/>
                    <a:p>
                      <a:pPr marL="0" marR="0" algn="ctr">
                        <a:lnSpc>
                          <a:spcPct val="115000"/>
                        </a:lnSpc>
                        <a:spcBef>
                          <a:spcPts val="0"/>
                        </a:spcBef>
                        <a:spcAft>
                          <a:spcPts val="0"/>
                        </a:spcAft>
                      </a:pPr>
                      <a:r>
                        <a:rPr lang="en-US" sz="1000" dirty="0">
                          <a:effectLst/>
                        </a:rPr>
                        <a:t>ALD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Standard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Beginning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Developing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Proficient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Distinguished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r h="1060727">
                <a:tc>
                  <a:txBody>
                    <a:bodyPr/>
                    <a:lstStyle/>
                    <a:p>
                      <a:pPr marL="0" marR="0" algn="ctr">
                        <a:lnSpc>
                          <a:spcPct val="115000"/>
                        </a:lnSpc>
                        <a:spcBef>
                          <a:spcPts val="0"/>
                        </a:spcBef>
                        <a:spcAft>
                          <a:spcPts val="0"/>
                        </a:spcAft>
                      </a:pPr>
                      <a:r>
                        <a:rPr lang="en-US" sz="1000" dirty="0">
                          <a:effectLst/>
                        </a:rPr>
                        <a:t>Policy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Beginning Learners do not yet demonstrate proficiency in the knowledge and skills necessary at this grade level/course of learning, as specified in Georgia’s content standards. The students need substantial academic support to be prepared for the next grade level or course and to be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Developing Learners demonstrate partial proficiency in the knowledge and skills necessary at this grade level/course of learning, as specified in Georgia’s content standards. The students need additional academic support to ensure success in the next grade level or course and to be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Proficient Learners demonstrate proficiency in the knowledge and skills necessary at this grade level/course of learning, as specified in Georgia’s content standards. The students are prepared for the next grade level or course and are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Distinguished Learners demonstrate advanced proficiency in the knowledge and skills necessary at this grade level/course of learning, as specified in Georgia’s content standards. The students are well prepared for the next grade level or course and are well prepared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r h="117696">
                <a:tc gridSpan="6">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16156">
                <a:tc>
                  <a:txBody>
                    <a:bodyPr/>
                    <a:lstStyle/>
                    <a:p>
                      <a:pPr marL="0" marR="0" algn="ctr">
                        <a:spcBef>
                          <a:spcPts val="0"/>
                        </a:spcBef>
                        <a:spcAft>
                          <a:spcPts val="0"/>
                        </a:spcAft>
                      </a:pPr>
                      <a:r>
                        <a:rPr lang="en-US" sz="1000" dirty="0">
                          <a:effectLst/>
                        </a:rPr>
                        <a:t>Range</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gn="ctr">
                        <a:spcBef>
                          <a:spcPts val="0"/>
                        </a:spcBef>
                        <a:spcAft>
                          <a:spcPts val="0"/>
                        </a:spcAft>
                      </a:pPr>
                      <a:r>
                        <a:rPr lang="en-US" sz="9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nSpc>
                          <a:spcPct val="115000"/>
                        </a:lnSpc>
                        <a:spcBef>
                          <a:spcPts val="0"/>
                        </a:spcBef>
                        <a:spcAft>
                          <a:spcPts val="0"/>
                        </a:spcAft>
                      </a:pPr>
                      <a:r>
                        <a:rPr lang="en-US" sz="900" dirty="0">
                          <a:effectLst/>
                        </a:rPr>
                        <a:t>A student who achieves at the Beginning Learner level tends to read and comprehend informational texts and literature that do not meet the demands of grade level texts that would signal this student is on track for college and career readiness and requires substantial instructional support to improve reading skills.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spcBef>
                          <a:spcPts val="0"/>
                        </a:spcBef>
                        <a:spcAft>
                          <a:spcPts val="0"/>
                        </a:spcAft>
                      </a:pPr>
                      <a:r>
                        <a:rPr lang="en-US" sz="900" dirty="0">
                          <a:effectLst/>
                        </a:rPr>
                        <a:t>A student who achieves at the Developing Learner level tends to read and comprehend informational texts and literature of low-to-moderate complexity and sometimes struggle to meet the demands of grade level texts that would signal this student is on track for college and career readiness and requires some instructional support to enhance reading skills.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5715" marR="0">
                        <a:spcBef>
                          <a:spcPts val="0"/>
                        </a:spcBef>
                        <a:spcAft>
                          <a:spcPts val="0"/>
                        </a:spcAft>
                      </a:pPr>
                      <a:r>
                        <a:rPr lang="en-US" sz="900" dirty="0">
                          <a:effectLst/>
                        </a:rPr>
                        <a:t>A student who achieves at the Proficient Learner level reads and comprehends informational texts and literature of moderate-to-high complexity and is meeting the demands of grade level texts that signal this student is on track for college and career readiness.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spcBef>
                          <a:spcPts val="0"/>
                        </a:spcBef>
                        <a:spcAft>
                          <a:spcPts val="0"/>
                        </a:spcAft>
                      </a:pPr>
                      <a:r>
                        <a:rPr lang="en-US" sz="900" dirty="0">
                          <a:effectLst/>
                        </a:rPr>
                        <a:t>A student who achieves at the Distinguished Learner level reads and comprehends informational texts and literature of high complexity and is meeting and often exceeding the demands of grade level texts that clearly signal this student is on track for college and career readiness.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r>
              <a:tr h="102344">
                <a:tc gridSpan="6">
                  <a:txBody>
                    <a:bodyPr/>
                    <a:lstStyle/>
                    <a:p>
                      <a:pPr marL="0" marR="0">
                        <a:spcBef>
                          <a:spcPts val="0"/>
                        </a:spcBef>
                        <a:spcAft>
                          <a:spcPts val="0"/>
                        </a:spcAft>
                      </a:pPr>
                      <a:r>
                        <a:rPr lang="en-US" sz="1000" dirty="0">
                          <a:effectLst/>
                        </a:rPr>
                        <a:t> </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81193">
                <a:tc>
                  <a:txBody>
                    <a:bodyPr/>
                    <a:lstStyle/>
                    <a:p>
                      <a:pPr marL="0" marR="0">
                        <a:spcBef>
                          <a:spcPts val="0"/>
                        </a:spcBef>
                        <a:spcAft>
                          <a:spcPts val="0"/>
                        </a:spcAft>
                      </a:pPr>
                      <a:r>
                        <a:rPr lang="en-US" sz="9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gn="ctr">
                        <a:lnSpc>
                          <a:spcPct val="115000"/>
                        </a:lnSpc>
                        <a:spcBef>
                          <a:spcPts val="0"/>
                        </a:spcBef>
                        <a:spcAft>
                          <a:spcPts val="0"/>
                        </a:spcAft>
                      </a:pPr>
                      <a:r>
                        <a:rPr lang="en-US" sz="900" dirty="0">
                          <a:effectLst/>
                        </a:rPr>
                        <a:t>3.RL.1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Answers simple questions to demonstrate understanding of texts.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Answers questions to demonstrate understanding of texts, referring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Asks and answers questions to demonstrate understanding of texts, referring explicitly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Asks and answers complex questions to demonstrate understanding of texts, referring explicitly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bl>
          </a:graphicData>
        </a:graphic>
      </p:graphicFrame>
      <p:sp>
        <p:nvSpPr>
          <p:cNvPr id="6" name="Oval 5"/>
          <p:cNvSpPr>
            <a:spLocks noChangeArrowheads="1"/>
          </p:cNvSpPr>
          <p:nvPr/>
        </p:nvSpPr>
        <p:spPr bwMode="auto">
          <a:xfrm>
            <a:off x="14768195" y="9345930"/>
            <a:ext cx="457200" cy="457200"/>
          </a:xfrm>
          <a:prstGeom prst="ellipse">
            <a:avLst/>
          </a:prstGeom>
          <a:solidFill>
            <a:schemeClr val="bg1">
              <a:lumMod val="100000"/>
              <a:lumOff val="0"/>
            </a:schemeClr>
          </a:solidFill>
          <a:ln w="12700">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 name="TextBox 6"/>
          <p:cNvSpPr txBox="1"/>
          <p:nvPr/>
        </p:nvSpPr>
        <p:spPr>
          <a:xfrm>
            <a:off x="4929050" y="1400412"/>
            <a:ext cx="229035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Sample Grade 3 ELA</a:t>
            </a:r>
            <a:endParaRPr lang="en-US" dirty="0"/>
          </a:p>
        </p:txBody>
      </p:sp>
    </p:spTree>
    <p:extLst>
      <p:ext uri="{BB962C8B-B14F-4D97-AF65-F5344CB8AC3E}">
        <p14:creationId xmlns:p14="http://schemas.microsoft.com/office/powerpoint/2010/main" val="32896893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469" y="149350"/>
            <a:ext cx="8203474" cy="1325563"/>
          </a:xfrm>
        </p:spPr>
        <p:txBody>
          <a:bodyPr>
            <a:normAutofit/>
          </a:bodyPr>
          <a:lstStyle/>
          <a:p>
            <a:r>
              <a:rPr lang="en-US" sz="4000" dirty="0">
                <a:solidFill>
                  <a:srgbClr val="0000FF"/>
                </a:solidFill>
              </a:rPr>
              <a:t>Achievement Level </a:t>
            </a:r>
            <a:r>
              <a:rPr lang="en-US" sz="4000" dirty="0" smtClean="0">
                <a:solidFill>
                  <a:srgbClr val="0000FF"/>
                </a:solidFill>
              </a:rPr>
              <a:t/>
            </a:r>
            <a:br>
              <a:rPr lang="en-US" sz="4000" dirty="0" smtClean="0">
                <a:solidFill>
                  <a:srgbClr val="0000FF"/>
                </a:solidFill>
              </a:rPr>
            </a:br>
            <a:r>
              <a:rPr lang="en-US" sz="4000" dirty="0" smtClean="0">
                <a:solidFill>
                  <a:srgbClr val="0000FF"/>
                </a:solidFill>
              </a:rPr>
              <a:t>Descriptors</a:t>
            </a:r>
            <a:endParaRPr lang="en-US" sz="4000" dirty="0"/>
          </a:p>
        </p:txBody>
      </p:sp>
      <p:graphicFrame>
        <p:nvGraphicFramePr>
          <p:cNvPr id="5" name="Content Placeholder 4"/>
          <p:cNvGraphicFramePr>
            <a:graphicFrameLocks noGrp="1"/>
          </p:cNvGraphicFramePr>
          <p:nvPr>
            <p:ph idx="1"/>
            <p:extLst/>
          </p:nvPr>
        </p:nvGraphicFramePr>
        <p:xfrm>
          <a:off x="261257" y="1708580"/>
          <a:ext cx="8647613" cy="4547427"/>
        </p:xfrm>
        <a:graphic>
          <a:graphicData uri="http://schemas.openxmlformats.org/drawingml/2006/table">
            <a:tbl>
              <a:tblPr firstRow="1" firstCol="1" bandRow="1">
                <a:tableStyleId>{5C22544A-7EE6-4342-B048-85BDC9FD1C3A}</a:tableStyleId>
              </a:tblPr>
              <a:tblGrid>
                <a:gridCol w="605335"/>
                <a:gridCol w="664136"/>
                <a:gridCol w="1854048"/>
                <a:gridCol w="1855778"/>
                <a:gridCol w="1855778"/>
                <a:gridCol w="1812538"/>
              </a:tblGrid>
              <a:tr h="201651">
                <a:tc>
                  <a:txBody>
                    <a:bodyPr/>
                    <a:lstStyle/>
                    <a:p>
                      <a:pPr marL="0" marR="0" algn="ctr">
                        <a:lnSpc>
                          <a:spcPct val="115000"/>
                        </a:lnSpc>
                        <a:spcBef>
                          <a:spcPts val="0"/>
                        </a:spcBef>
                        <a:spcAft>
                          <a:spcPts val="0"/>
                        </a:spcAft>
                      </a:pPr>
                      <a:r>
                        <a:rPr lang="en-US" sz="1100" dirty="0">
                          <a:effectLst/>
                        </a:rPr>
                        <a:t>ALD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Standard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Beginning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Developing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Proficient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Distinguished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r>
              <a:tr h="1877654">
                <a:tc>
                  <a:txBody>
                    <a:bodyPr/>
                    <a:lstStyle/>
                    <a:p>
                      <a:pPr marL="0" marR="0" algn="ctr">
                        <a:lnSpc>
                          <a:spcPct val="115000"/>
                        </a:lnSpc>
                        <a:spcBef>
                          <a:spcPts val="0"/>
                        </a:spcBef>
                        <a:spcAft>
                          <a:spcPts val="0"/>
                        </a:spcAft>
                      </a:pPr>
                      <a:r>
                        <a:rPr lang="en-US" sz="1100" dirty="0">
                          <a:effectLst/>
                        </a:rPr>
                        <a:t>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Beginning Learners do not yet demonstrate proficiency in the knowledge and skills necessary at this grade level/course of learning, as specified in Georgia’s content standards. The students need substantial academic support to be prepared for the next grade level or course and to be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Developing Learners demonstrate partial proficiency in the knowledge and skills necessary at this grade level/course of learning, as specified in Georgia’s content standards. The students need additional academic support to ensure success in the next grade level or course and to be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Proficient Learners demonstrate proficiency in the knowledge and skills necessary at this grade level/course of learning, as specified in Georgia’s content standards. The students are prepared for the next grade level or course and are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Distinguished Learners demonstrate advanced proficiency in the knowledge and skills necessary at this grade level/course of learning, as specified in Georgia’s content standards. The students are well prepared for the next grade level or course and are well prepared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r>
              <a:tr h="177705">
                <a:tc gridSpan="6">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6137">
                <a:tc>
                  <a:txBody>
                    <a:bodyPr/>
                    <a:lstStyle/>
                    <a:p>
                      <a:pPr marL="0" marR="0" algn="ctr">
                        <a:spcBef>
                          <a:spcPts val="0"/>
                        </a:spcBef>
                        <a:spcAft>
                          <a:spcPts val="0"/>
                        </a:spcAft>
                      </a:pPr>
                      <a:r>
                        <a:rPr lang="en-US" sz="1100" dirty="0">
                          <a:effectLst/>
                        </a:rPr>
                        <a:t>Range</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lgn="ctr">
                        <a:spcBef>
                          <a:spcPts val="0"/>
                        </a:spcBef>
                        <a:spcAft>
                          <a:spcPts val="0"/>
                        </a:spcAft>
                      </a:pPr>
                      <a:r>
                        <a:rPr lang="en-US" sz="10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lnSpc>
                          <a:spcPct val="115000"/>
                        </a:lnSpc>
                        <a:spcBef>
                          <a:spcPts val="0"/>
                        </a:spcBef>
                        <a:spcAft>
                          <a:spcPts val="0"/>
                        </a:spcAft>
                      </a:pPr>
                      <a:r>
                        <a:rPr lang="en-US" sz="1000" dirty="0">
                          <a:effectLst/>
                        </a:rPr>
                        <a:t>A student who achieves at the Beginning Learner level demonstrates minimal command of the grade-level standards.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spcBef>
                          <a:spcPts val="0"/>
                        </a:spcBef>
                        <a:spcAft>
                          <a:spcPts val="0"/>
                        </a:spcAft>
                      </a:pPr>
                      <a:r>
                        <a:rPr lang="en-US" sz="1000" dirty="0">
                          <a:effectLst/>
                        </a:rPr>
                        <a:t>A student who achieves at the Developing Learner level demonstrates partial command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5715" marR="0">
                        <a:spcBef>
                          <a:spcPts val="0"/>
                        </a:spcBef>
                        <a:spcAft>
                          <a:spcPts val="0"/>
                        </a:spcAft>
                      </a:pPr>
                      <a:r>
                        <a:rPr lang="en-US" sz="1000" dirty="0">
                          <a:effectLst/>
                        </a:rPr>
                        <a:t>A student who achieves at the Proficient Learner level demonstrates proficiency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spcBef>
                          <a:spcPts val="0"/>
                        </a:spcBef>
                        <a:spcAft>
                          <a:spcPts val="0"/>
                        </a:spcAft>
                      </a:pPr>
                      <a:r>
                        <a:rPr lang="en-US" sz="1000" dirty="0">
                          <a:effectLst/>
                        </a:rPr>
                        <a:t>A student who achieves at the Distinguished Learner level demonstrates advanced proficiency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r>
              <a:tr h="149227">
                <a:tc gridSpan="6">
                  <a:txBody>
                    <a:bodyPr/>
                    <a:lstStyle/>
                    <a:p>
                      <a:pPr marL="0" marR="0">
                        <a:spcBef>
                          <a:spcPts val="0"/>
                        </a:spcBef>
                        <a:spcAft>
                          <a:spcPts val="0"/>
                        </a:spcAft>
                      </a:pPr>
                      <a:r>
                        <a:rPr lang="en-US" sz="10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0730">
                <a:tc>
                  <a:txBody>
                    <a:bodyPr/>
                    <a:lstStyle/>
                    <a:p>
                      <a:pPr marL="0"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3.NBT.1</a:t>
                      </a:r>
                      <a:b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3.NBT.2</a:t>
                      </a:r>
                      <a:b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Understands place value to 1000 and multiplies single-digit numbers.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Adds and subtracts within 1000.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Uses place value relationships to round numbers, multiplies whole numbers by multiples of ten, adds and subtracts fluently, and explains arithmetic patterns.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Recognizes that each place value, left to right, is ten times the one before it, rounding to specific whole-number place values, and multiplies multiples of ten by each other.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5"/>
          <p:cNvSpPr/>
          <p:nvPr/>
        </p:nvSpPr>
        <p:spPr>
          <a:xfrm>
            <a:off x="4149875" y="1290247"/>
            <a:ext cx="2950488"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dirty="0"/>
              <a:t>Sample Grade 3 </a:t>
            </a:r>
            <a:r>
              <a:rPr lang="en-US" dirty="0" smtClean="0"/>
              <a:t>Mathematics</a:t>
            </a:r>
            <a:endParaRPr lang="en-US" dirty="0"/>
          </a:p>
        </p:txBody>
      </p:sp>
    </p:spTree>
    <p:extLst>
      <p:ext uri="{BB962C8B-B14F-4D97-AF65-F5344CB8AC3E}">
        <p14:creationId xmlns:p14="http://schemas.microsoft.com/office/powerpoint/2010/main" val="2546672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ELA Constructed Response: </a:t>
            </a: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p:txBody>
          <a:bodyPr/>
          <a:lstStyle/>
          <a:p>
            <a:r>
              <a:rPr lang="en-US" dirty="0"/>
              <a:t>Students responding </a:t>
            </a:r>
            <a:r>
              <a:rPr lang="en-US" dirty="0" smtClean="0"/>
              <a:t>to </a:t>
            </a:r>
            <a:r>
              <a:rPr lang="en-US" dirty="0"/>
              <a:t>items that </a:t>
            </a:r>
            <a:r>
              <a:rPr lang="en-US" dirty="0" smtClean="0"/>
              <a:t>require </a:t>
            </a:r>
            <a:r>
              <a:rPr lang="en-US" dirty="0"/>
              <a:t>comparing the viewpoints/main ideas </a:t>
            </a:r>
            <a:r>
              <a:rPr lang="en-US" dirty="0" smtClean="0"/>
              <a:t>of two authors/passages may </a:t>
            </a:r>
            <a:r>
              <a:rPr lang="en-US" i="1" dirty="0"/>
              <a:t>only focus on explaining the </a:t>
            </a:r>
            <a:r>
              <a:rPr lang="en-US" i="1" dirty="0" smtClean="0"/>
              <a:t>viewpoint/main idea </a:t>
            </a:r>
            <a:r>
              <a:rPr lang="en-US" i="1" dirty="0"/>
              <a:t>of </a:t>
            </a:r>
            <a:r>
              <a:rPr lang="en-US" i="1" dirty="0" smtClean="0"/>
              <a:t>one of the authors/passages</a:t>
            </a:r>
            <a:r>
              <a:rPr lang="en-US" dirty="0" smtClean="0"/>
              <a:t>.</a:t>
            </a:r>
          </a:p>
          <a:p>
            <a:r>
              <a:rPr lang="en-US" dirty="0" smtClean="0"/>
              <a:t>Students may provide a basic answer to the prompt </a:t>
            </a:r>
            <a:r>
              <a:rPr lang="en-US" i="1" dirty="0" smtClean="0"/>
              <a:t>without providing supporting details from the passage(s).</a:t>
            </a:r>
          </a:p>
          <a:p>
            <a:r>
              <a:rPr lang="en-US" dirty="0" smtClean="0"/>
              <a:t>Students may provide details from the passage(s) </a:t>
            </a:r>
            <a:r>
              <a:rPr lang="en-US" i="1" dirty="0" smtClean="0"/>
              <a:t>without addressing the question in the prompt</a:t>
            </a:r>
            <a:r>
              <a:rPr lang="en-US" dirty="0" smtClean="0"/>
              <a:t>.</a:t>
            </a:r>
          </a:p>
          <a:p>
            <a:endParaRPr lang="en-US" dirty="0"/>
          </a:p>
        </p:txBody>
      </p:sp>
    </p:spTree>
    <p:extLst>
      <p:ext uri="{BB962C8B-B14F-4D97-AF65-F5344CB8AC3E}">
        <p14:creationId xmlns:p14="http://schemas.microsoft.com/office/powerpoint/2010/main" val="10021687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ELA Constructed Response</a:t>
            </a:r>
            <a:endParaRPr lang="en-US" sz="3200"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solidFill>
                  <a:srgbClr val="0000FF"/>
                </a:solidFill>
              </a:rPr>
              <a:t>Sample Grade 3 ELA Constructed Response</a:t>
            </a:r>
          </a:p>
          <a:p>
            <a:pPr marL="0" indent="0">
              <a:buNone/>
            </a:pPr>
            <a:r>
              <a:rPr lang="en-US" dirty="0"/>
              <a:t>How are the main points in “The Story of Money” different from the main points in “Make </a:t>
            </a:r>
            <a:r>
              <a:rPr lang="en-US" dirty="0" smtClean="0"/>
              <a:t>Your Money </a:t>
            </a:r>
            <a:r>
              <a:rPr lang="en-US" dirty="0"/>
              <a:t>Work for You</a:t>
            </a:r>
            <a:r>
              <a:rPr lang="en-US" dirty="0" smtClean="0"/>
              <a:t>”? </a:t>
            </a:r>
          </a:p>
          <a:p>
            <a:pPr marL="0" indent="0">
              <a:buNone/>
            </a:pPr>
            <a:r>
              <a:rPr lang="en-US" dirty="0" smtClean="0"/>
              <a:t>Use </a:t>
            </a:r>
            <a:r>
              <a:rPr lang="en-US" dirty="0"/>
              <a:t>details from </a:t>
            </a:r>
            <a:r>
              <a:rPr lang="en-US" dirty="0" smtClean="0"/>
              <a:t>BOTH </a:t>
            </a:r>
            <a:r>
              <a:rPr lang="en-US" dirty="0"/>
              <a:t>passages to support your answer. </a:t>
            </a:r>
            <a:r>
              <a:rPr lang="en-US" b="1" dirty="0"/>
              <a:t>Write your answer on the lines </a:t>
            </a:r>
            <a:r>
              <a:rPr lang="en-US" b="1" dirty="0" smtClean="0"/>
              <a:t>on your </a:t>
            </a:r>
            <a:r>
              <a:rPr lang="en-US" b="1" dirty="0"/>
              <a:t>answer document.</a:t>
            </a:r>
            <a:endParaRPr lang="en-US" dirty="0"/>
          </a:p>
        </p:txBody>
      </p:sp>
    </p:spTree>
    <p:extLst>
      <p:ext uri="{BB962C8B-B14F-4D97-AF65-F5344CB8AC3E}">
        <p14:creationId xmlns:p14="http://schemas.microsoft.com/office/powerpoint/2010/main" val="32611323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00FF"/>
                </a:solidFill>
              </a:rPr>
              <a:t>ELA Constructed </a:t>
            </a:r>
            <a:r>
              <a:rPr lang="en-US" sz="3200" dirty="0" smtClean="0">
                <a:solidFill>
                  <a:srgbClr val="0000FF"/>
                </a:solidFill>
              </a:rPr>
              <a:t>Response: </a:t>
            </a:r>
            <a:r>
              <a:rPr lang="en-US" sz="3200" dirty="0" smtClean="0"/>
              <a:t>Sample Response #1</a:t>
            </a:r>
            <a:endParaRPr lang="en-US" sz="3200" dirty="0"/>
          </a:p>
        </p:txBody>
      </p:sp>
      <p:sp>
        <p:nvSpPr>
          <p:cNvPr id="3" name="Content Placeholder 2"/>
          <p:cNvSpPr>
            <a:spLocks noGrp="1"/>
          </p:cNvSpPr>
          <p:nvPr>
            <p:ph idx="1"/>
          </p:nvPr>
        </p:nvSpPr>
        <p:spPr>
          <a:xfrm>
            <a:off x="811529" y="4962143"/>
            <a:ext cx="7886700" cy="990982"/>
          </a:xfrm>
        </p:spPr>
        <p:txBody>
          <a:bodyPr>
            <a:normAutofit/>
          </a:bodyPr>
          <a:lstStyle/>
          <a:p>
            <a:pPr marL="0" indent="0">
              <a:buNone/>
            </a:pPr>
            <a:r>
              <a:rPr lang="en-US" dirty="0" smtClean="0">
                <a:solidFill>
                  <a:srgbClr val="33363A"/>
                </a:solidFill>
              </a:rPr>
              <a:t>Score: 2</a:t>
            </a:r>
          </a:p>
          <a:p>
            <a:pPr marL="0" indent="0">
              <a:buNone/>
            </a:pPr>
            <a:r>
              <a:rPr lang="en-US" dirty="0" smtClean="0">
                <a:solidFill>
                  <a:srgbClr val="33363A"/>
                </a:solidFill>
              </a:rPr>
              <a:t>Example </a:t>
            </a:r>
            <a:r>
              <a:rPr lang="en-US" dirty="0">
                <a:solidFill>
                  <a:srgbClr val="33363A"/>
                </a:solidFill>
              </a:rPr>
              <a:t>of a student response receiving full credit</a:t>
            </a:r>
          </a:p>
          <a:p>
            <a:pPr marL="0" indent="0">
              <a:buNone/>
            </a:pP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7" y="1968437"/>
            <a:ext cx="7267575" cy="2847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3993084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535423"/>
            <a:ext cx="7886700" cy="1007555"/>
          </a:xfrm>
        </p:spPr>
        <p:txBody>
          <a:bodyPr>
            <a:normAutofit fontScale="85000" lnSpcReduction="20000"/>
          </a:bodyPr>
          <a:lstStyle/>
          <a:p>
            <a:pPr marL="0" indent="0">
              <a:buNone/>
            </a:pPr>
            <a:r>
              <a:rPr lang="en-US" dirty="0" smtClean="0"/>
              <a:t>Score: 1</a:t>
            </a:r>
          </a:p>
          <a:p>
            <a:pPr marL="0" indent="0">
              <a:buNone/>
            </a:pPr>
            <a:r>
              <a:rPr lang="en-US" dirty="0" smtClean="0"/>
              <a:t>The student has answered the question but has not provided any specific details from either of the passages.</a:t>
            </a:r>
            <a:endParaRPr lang="en-US" dirty="0"/>
          </a:p>
        </p:txBody>
      </p:sp>
      <p:sp>
        <p:nvSpPr>
          <p:cNvPr id="6" name="Title 1"/>
          <p:cNvSpPr>
            <a:spLocks noGrp="1"/>
          </p:cNvSpPr>
          <p:nvPr>
            <p:ph type="title"/>
          </p:nvPr>
        </p:nvSpPr>
        <p:spPr>
          <a:xfrm>
            <a:off x="780963" y="334016"/>
            <a:ext cx="6316630" cy="1325563"/>
          </a:xfrm>
        </p:spPr>
        <p:txBody>
          <a:bodyPr>
            <a:normAutofit/>
          </a:bodyPr>
          <a:lstStyle/>
          <a:p>
            <a:r>
              <a:rPr lang="en-US" sz="3200" dirty="0">
                <a:solidFill>
                  <a:srgbClr val="0000FF"/>
                </a:solidFill>
              </a:rPr>
              <a:t>ELA Constructed </a:t>
            </a:r>
            <a:r>
              <a:rPr lang="en-US" sz="3200" dirty="0" smtClean="0">
                <a:solidFill>
                  <a:srgbClr val="0000FF"/>
                </a:solidFill>
              </a:rPr>
              <a:t>Response:  </a:t>
            </a:r>
            <a:r>
              <a:rPr lang="en-US" sz="3200" dirty="0" smtClean="0"/>
              <a:t>Sample Response #2</a:t>
            </a:r>
            <a:endParaRPr lang="en-US" sz="32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975" y="2024444"/>
            <a:ext cx="7258050" cy="20288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13341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a:bodyPr>
          <a:lstStyle/>
          <a:p>
            <a:pPr marL="0" indent="0">
              <a:buFont typeface="Arial" charset="0"/>
              <a:buNone/>
              <a:defRPr/>
            </a:pPr>
            <a:r>
              <a:rPr lang="en-US" sz="3200" b="1" dirty="0" smtClean="0">
                <a:solidFill>
                  <a:srgbClr val="FF0000"/>
                </a:solidFill>
              </a:rPr>
              <a:t>Reading</a:t>
            </a:r>
          </a:p>
          <a:p>
            <a:pPr marL="0" indent="0">
              <a:buFont typeface="Arial" charset="0"/>
              <a:buNone/>
              <a:defRPr/>
            </a:pPr>
            <a:r>
              <a:rPr lang="en-US" dirty="0" smtClean="0">
                <a:solidFill>
                  <a:srgbClr val="FF0000"/>
                </a:solidFill>
              </a:rPr>
              <a:t>2013</a:t>
            </a:r>
          </a:p>
          <a:p>
            <a:pPr>
              <a:defRPr/>
            </a:pPr>
            <a:r>
              <a:rPr lang="en-US" dirty="0" smtClean="0"/>
              <a:t>NAEP – Grade 8:  	32%  at/above proficient</a:t>
            </a:r>
          </a:p>
          <a:p>
            <a:pPr>
              <a:defRPr/>
            </a:pPr>
            <a:r>
              <a:rPr lang="en-US" dirty="0" smtClean="0">
                <a:solidFill>
                  <a:srgbClr val="0000FF"/>
                </a:solidFill>
              </a:rPr>
              <a:t>CRCT – Grade 8:		97%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a:t>
            </a:r>
            <a:r>
              <a:rPr lang="en-US" dirty="0">
                <a:solidFill>
                  <a:srgbClr val="0000FF"/>
                </a:solidFill>
              </a:rPr>
              <a:t>8:		97%  </a:t>
            </a:r>
            <a:r>
              <a:rPr lang="en-US" dirty="0" smtClean="0">
                <a:solidFill>
                  <a:srgbClr val="0000FF"/>
                </a:solidFill>
              </a:rPr>
              <a:t>met/exceeded</a:t>
            </a:r>
          </a:p>
          <a:p>
            <a:pPr marL="0" indent="0">
              <a:buNone/>
              <a:defRPr/>
            </a:pPr>
            <a:r>
              <a:rPr lang="en-US" dirty="0" smtClean="0">
                <a:solidFill>
                  <a:srgbClr val="FF0000"/>
                </a:solidFill>
              </a:rPr>
              <a:t>2015</a:t>
            </a:r>
          </a:p>
          <a:p>
            <a:pPr>
              <a:defRPr/>
            </a:pPr>
            <a:r>
              <a:rPr lang="en-US" dirty="0" smtClean="0">
                <a:solidFill>
                  <a:srgbClr val="00B050"/>
                </a:solidFill>
              </a:rPr>
              <a:t>GM ELA – Grade 8:	38% proficient/distinguished</a:t>
            </a:r>
          </a:p>
        </p:txBody>
      </p:sp>
    </p:spTree>
    <p:extLst>
      <p:ext uri="{BB962C8B-B14F-4D97-AF65-F5344CB8AC3E}">
        <p14:creationId xmlns:p14="http://schemas.microsoft.com/office/powerpoint/2010/main" val="8229231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791455"/>
            <a:ext cx="7886700" cy="1237870"/>
          </a:xfrm>
        </p:spPr>
        <p:txBody>
          <a:bodyPr>
            <a:normAutofit fontScale="92500" lnSpcReduction="10000"/>
          </a:bodyPr>
          <a:lstStyle/>
          <a:p>
            <a:pPr marL="0" indent="0">
              <a:buNone/>
            </a:pPr>
            <a:r>
              <a:rPr lang="en-US" dirty="0" smtClean="0"/>
              <a:t>Score: 0</a:t>
            </a:r>
          </a:p>
          <a:p>
            <a:pPr marL="0" indent="0">
              <a:buNone/>
            </a:pPr>
            <a:r>
              <a:rPr lang="en-US" dirty="0" smtClean="0"/>
              <a:t>The student response refers to the main point of only one of the two passages.</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2525047"/>
            <a:ext cx="6972300" cy="1866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7" name="Title 1"/>
          <p:cNvSpPr>
            <a:spLocks noGrp="1"/>
          </p:cNvSpPr>
          <p:nvPr>
            <p:ph type="title"/>
          </p:nvPr>
        </p:nvSpPr>
        <p:spPr/>
        <p:txBody>
          <a:bodyPr>
            <a:normAutofit/>
          </a:bodyPr>
          <a:lstStyle/>
          <a:p>
            <a:r>
              <a:rPr lang="en-US" sz="3200" dirty="0">
                <a:solidFill>
                  <a:srgbClr val="0000FF"/>
                </a:solidFill>
              </a:rPr>
              <a:t>ELA Constructed </a:t>
            </a:r>
            <a:r>
              <a:rPr lang="en-US" sz="3200" dirty="0" smtClean="0">
                <a:solidFill>
                  <a:srgbClr val="0000FF"/>
                </a:solidFill>
              </a:rPr>
              <a:t>Response: </a:t>
            </a:r>
            <a:r>
              <a:rPr lang="en-US" sz="3200" dirty="0" smtClean="0"/>
              <a:t>Sample Response #3</a:t>
            </a:r>
            <a:endParaRPr lang="en-US" sz="3200" dirty="0"/>
          </a:p>
        </p:txBody>
      </p:sp>
    </p:spTree>
    <p:extLst>
      <p:ext uri="{BB962C8B-B14F-4D97-AF65-F5344CB8AC3E}">
        <p14:creationId xmlns:p14="http://schemas.microsoft.com/office/powerpoint/2010/main" val="35608549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Math Constructed Response:  </a:t>
            </a: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p:txBody>
          <a:bodyPr/>
          <a:lstStyle/>
          <a:p>
            <a:r>
              <a:rPr lang="en-US" dirty="0" smtClean="0"/>
              <a:t>For multistep processes, students were sometimes able to start the process correctly but were unsure how to complete the process.</a:t>
            </a:r>
          </a:p>
          <a:p>
            <a:r>
              <a:rPr lang="en-US" dirty="0"/>
              <a:t>Students would sometimes arrive at the correct answer using an unexpected process. Many prompts allowed for the students to take multiple correct </a:t>
            </a:r>
            <a:r>
              <a:rPr lang="en-US" dirty="0" smtClean="0"/>
              <a:t>approaches </a:t>
            </a:r>
            <a:r>
              <a:rPr lang="en-US" dirty="0"/>
              <a:t>for full credit.</a:t>
            </a:r>
          </a:p>
          <a:p>
            <a:r>
              <a:rPr lang="en-US" dirty="0" smtClean="0"/>
              <a:t>Students would sometimes not provide a complete explanation or a complete process for how they arrived at the answer.</a:t>
            </a:r>
          </a:p>
          <a:p>
            <a:pPr marL="0" indent="0">
              <a:buNone/>
            </a:pPr>
            <a:endParaRPr lang="en-US" dirty="0"/>
          </a:p>
        </p:txBody>
      </p:sp>
    </p:spTree>
    <p:extLst>
      <p:ext uri="{BB962C8B-B14F-4D97-AF65-F5344CB8AC3E}">
        <p14:creationId xmlns:p14="http://schemas.microsoft.com/office/powerpoint/2010/main" val="34802838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dirty="0" smtClean="0">
                <a:solidFill>
                  <a:srgbClr val="0000FF"/>
                </a:solidFill>
              </a:rPr>
              <a:t>Grade 5 Math Constructed Response</a:t>
            </a:r>
          </a:p>
          <a:p>
            <a:pPr marL="0" indent="0">
              <a:buNone/>
            </a:pPr>
            <a:r>
              <a:rPr lang="en-US" dirty="0" smtClean="0"/>
              <a:t>Peyton </a:t>
            </a:r>
            <a:r>
              <a:rPr lang="en-US" dirty="0"/>
              <a:t>has a goal to walk 10,000 steps each day. On Tuesday afternoon, Peyton walked 7,338 steps. She averages 2.5 feet per step.</a:t>
            </a:r>
          </a:p>
          <a:p>
            <a:pPr marL="0" indent="0">
              <a:buNone/>
            </a:pPr>
            <a:r>
              <a:rPr lang="en-US" b="1" dirty="0"/>
              <a:t>Part A</a:t>
            </a:r>
            <a:r>
              <a:rPr lang="en-US" dirty="0"/>
              <a:t>  How many more feet does Peyton need to walk to reach her goal of 10,000 steps? Write your answer in the space provided on your answer document.</a:t>
            </a:r>
          </a:p>
          <a:p>
            <a:pPr marL="0" indent="0">
              <a:buNone/>
            </a:pPr>
            <a:r>
              <a:rPr lang="en-US" b="1" dirty="0"/>
              <a:t>Part B</a:t>
            </a:r>
            <a:r>
              <a:rPr lang="en-US" dirty="0"/>
              <a:t> </a:t>
            </a:r>
            <a:r>
              <a:rPr lang="en-US" dirty="0" smtClean="0"/>
              <a:t> Explain </a:t>
            </a:r>
            <a:r>
              <a:rPr lang="en-US" dirty="0"/>
              <a:t>with words or numbers how you found your answer. Write your answer in the space provided on your answer document.</a:t>
            </a:r>
          </a:p>
          <a:p>
            <a:pPr marL="0" indent="0">
              <a:buNone/>
            </a:pPr>
            <a:endParaRPr lang="en-US" dirty="0"/>
          </a:p>
        </p:txBody>
      </p:sp>
      <p:sp>
        <p:nvSpPr>
          <p:cNvPr id="6" name="Title 1"/>
          <p:cNvSpPr>
            <a:spLocks noGrp="1"/>
          </p:cNvSpPr>
          <p:nvPr>
            <p:ph type="title"/>
          </p:nvPr>
        </p:nvSpPr>
        <p:spPr/>
        <p:txBody>
          <a:bodyPr>
            <a:normAutofit/>
          </a:bodyPr>
          <a:lstStyle/>
          <a:p>
            <a:r>
              <a:rPr lang="en-US" sz="3200" dirty="0" smtClean="0">
                <a:solidFill>
                  <a:srgbClr val="FF0000"/>
                </a:solidFill>
              </a:rPr>
              <a:t>Math Constructed Response</a:t>
            </a:r>
            <a:endParaRPr lang="en-US" sz="3200" dirty="0">
              <a:solidFill>
                <a:srgbClr val="FF0000"/>
              </a:solidFill>
            </a:endParaRPr>
          </a:p>
        </p:txBody>
      </p:sp>
    </p:spTree>
    <p:extLst>
      <p:ext uri="{BB962C8B-B14F-4D97-AF65-F5344CB8AC3E}">
        <p14:creationId xmlns:p14="http://schemas.microsoft.com/office/powerpoint/2010/main" val="36027291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Math Constructed Response: </a:t>
            </a:r>
            <a:r>
              <a:rPr lang="en-US" sz="3200" dirty="0" smtClean="0"/>
              <a:t>Sample Responses #1 and #2</a:t>
            </a:r>
            <a:endParaRPr lang="en-US" sz="3200" dirty="0"/>
          </a:p>
        </p:txBody>
      </p:sp>
      <p:sp>
        <p:nvSpPr>
          <p:cNvPr id="3" name="Content Placeholder 2"/>
          <p:cNvSpPr>
            <a:spLocks noGrp="1"/>
          </p:cNvSpPr>
          <p:nvPr>
            <p:ph idx="1"/>
          </p:nvPr>
        </p:nvSpPr>
        <p:spPr>
          <a:xfrm>
            <a:off x="603983" y="5149742"/>
            <a:ext cx="7886700" cy="922211"/>
          </a:xfrm>
        </p:spPr>
        <p:txBody>
          <a:bodyPr>
            <a:normAutofit fontScale="70000" lnSpcReduction="20000"/>
          </a:bodyPr>
          <a:lstStyle/>
          <a:p>
            <a:pPr marL="0" indent="0">
              <a:buNone/>
            </a:pPr>
            <a:r>
              <a:rPr lang="en-US" dirty="0" smtClean="0"/>
              <a:t>Score: 2</a:t>
            </a:r>
          </a:p>
          <a:p>
            <a:pPr marL="0" indent="0">
              <a:buNone/>
            </a:pPr>
            <a:r>
              <a:rPr lang="en-US" dirty="0" smtClean="0"/>
              <a:t>Two examples of full credit responses using different, valid processes</a:t>
            </a:r>
            <a:endParaRPr lang="en-US" dirty="0"/>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5358" y="2275612"/>
            <a:ext cx="5553075" cy="838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2675" y="3784808"/>
            <a:ext cx="3629025" cy="5143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36255779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114" y="3535680"/>
            <a:ext cx="7886700" cy="1331595"/>
          </a:xfrm>
        </p:spPr>
        <p:txBody>
          <a:bodyPr>
            <a:normAutofit lnSpcReduction="10000"/>
          </a:bodyPr>
          <a:lstStyle/>
          <a:p>
            <a:pPr marL="0" indent="0">
              <a:buNone/>
            </a:pPr>
            <a:r>
              <a:rPr lang="en-US" dirty="0" smtClean="0"/>
              <a:t>Score: 1</a:t>
            </a:r>
          </a:p>
          <a:p>
            <a:pPr marL="0" indent="0">
              <a:buNone/>
            </a:pPr>
            <a:r>
              <a:rPr lang="en-US" dirty="0" smtClean="0"/>
              <a:t>The student has the correct answer but does not provide a complete explanation of the process used.</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Math Extended Response:</a:t>
            </a:r>
            <a:r>
              <a:rPr lang="en-US" sz="3200" dirty="0" smtClean="0"/>
              <a:t/>
            </a:r>
            <a:br>
              <a:rPr lang="en-US" sz="3200" dirty="0" smtClean="0"/>
            </a:br>
            <a:r>
              <a:rPr lang="en-US" sz="3200" dirty="0" smtClean="0"/>
              <a:t>Sample Response #4</a:t>
            </a:r>
            <a:endParaRPr lang="en-US" sz="3200"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9841" y="2480501"/>
            <a:ext cx="1885950" cy="4095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5350364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924300"/>
            <a:ext cx="7886700" cy="1271587"/>
          </a:xfrm>
        </p:spPr>
        <p:txBody>
          <a:bodyPr>
            <a:normAutofit fontScale="92500" lnSpcReduction="10000"/>
          </a:bodyPr>
          <a:lstStyle/>
          <a:p>
            <a:pPr marL="0" indent="0">
              <a:buNone/>
            </a:pPr>
            <a:r>
              <a:rPr lang="en-US" dirty="0" smtClean="0"/>
              <a:t>Score: 1</a:t>
            </a:r>
          </a:p>
          <a:p>
            <a:pPr marL="0" indent="0">
              <a:buNone/>
            </a:pPr>
            <a:r>
              <a:rPr lang="en-US" dirty="0" smtClean="0"/>
              <a:t>The student has an incorrect response but does have a correct complete process.</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Math Extended Response:</a:t>
            </a:r>
            <a:br>
              <a:rPr lang="en-US" sz="3200" dirty="0" smtClean="0">
                <a:solidFill>
                  <a:srgbClr val="0000FF"/>
                </a:solidFill>
              </a:rPr>
            </a:br>
            <a:r>
              <a:rPr lang="en-US" sz="3200" dirty="0" smtClean="0"/>
              <a:t>Sample Response #5</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5" y="2524125"/>
            <a:ext cx="6038850" cy="666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348767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ELA Narrative:</a:t>
            </a:r>
            <a:br>
              <a:rPr lang="en-US" sz="3200" dirty="0" smtClean="0">
                <a:solidFill>
                  <a:srgbClr val="FF0000"/>
                </a:solidFill>
              </a:rPr>
            </a:b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a:xfrm>
            <a:off x="603983" y="1825625"/>
            <a:ext cx="8072898" cy="4351338"/>
          </a:xfrm>
        </p:spPr>
        <p:txBody>
          <a:bodyPr>
            <a:normAutofit fontScale="92500" lnSpcReduction="20000"/>
          </a:bodyPr>
          <a:lstStyle/>
          <a:p>
            <a:r>
              <a:rPr lang="en-US" dirty="0" smtClean="0"/>
              <a:t>Students may </a:t>
            </a:r>
            <a:r>
              <a:rPr lang="en-US" i="1" dirty="0" smtClean="0"/>
              <a:t>restate or summarize the existing text in narrative form rather than provide an original narrative response</a:t>
            </a:r>
            <a:r>
              <a:rPr lang="en-US" dirty="0" smtClean="0"/>
              <a:t>.</a:t>
            </a:r>
          </a:p>
          <a:p>
            <a:r>
              <a:rPr lang="en-US" dirty="0" smtClean="0"/>
              <a:t>For prompts that ask the student to provide a narrative from a specific point of view, students may </a:t>
            </a:r>
            <a:r>
              <a:rPr lang="en-US" i="1" dirty="0" smtClean="0"/>
              <a:t>provide a narrative from a different point of view</a:t>
            </a:r>
            <a:r>
              <a:rPr lang="en-US" dirty="0" smtClean="0"/>
              <a:t>.</a:t>
            </a:r>
          </a:p>
          <a:p>
            <a:r>
              <a:rPr lang="en-US" dirty="0" smtClean="0"/>
              <a:t>For prompts that ask the student to rewrite the story with a different ending or a different point of view, students </a:t>
            </a:r>
            <a:r>
              <a:rPr lang="en-US" i="1" dirty="0" smtClean="0"/>
              <a:t>may copy large portions of the given text with minimal changes</a:t>
            </a:r>
            <a:r>
              <a:rPr lang="en-US" dirty="0" smtClean="0"/>
              <a:t>.</a:t>
            </a:r>
          </a:p>
          <a:p>
            <a:r>
              <a:rPr lang="en-US" dirty="0" smtClean="0"/>
              <a:t>Student responses </a:t>
            </a:r>
            <a:r>
              <a:rPr lang="en-US" i="1" dirty="0" smtClean="0"/>
              <a:t>may have only limited narrative elements or may use narrative elements such as dialogue in ways that do not effectively advance the narrative</a:t>
            </a:r>
            <a:r>
              <a:rPr lang="en-US" dirty="0" smtClean="0"/>
              <a:t>.</a:t>
            </a:r>
          </a:p>
        </p:txBody>
      </p:sp>
    </p:spTree>
    <p:extLst>
      <p:ext uri="{BB962C8B-B14F-4D97-AF65-F5344CB8AC3E}">
        <p14:creationId xmlns:p14="http://schemas.microsoft.com/office/powerpoint/2010/main" val="39707235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328" y="1796128"/>
            <a:ext cx="8092562" cy="3847588"/>
          </a:xfrm>
        </p:spPr>
        <p:txBody>
          <a:bodyPr/>
          <a:lstStyle/>
          <a:p>
            <a:pPr marL="0" indent="0">
              <a:buNone/>
            </a:pPr>
            <a:r>
              <a:rPr lang="en-US" b="1" dirty="0" smtClean="0">
                <a:solidFill>
                  <a:srgbClr val="FF0000"/>
                </a:solidFill>
              </a:rPr>
              <a:t>Grade 7 ELA Narrative Prompt</a:t>
            </a:r>
          </a:p>
          <a:p>
            <a:pPr marL="0" indent="0">
              <a:buNone/>
            </a:pPr>
            <a:endParaRPr lang="en-US" b="1" dirty="0" smtClean="0">
              <a:solidFill>
                <a:srgbClr val="FF0000"/>
              </a:solidFill>
            </a:endParaRPr>
          </a:p>
          <a:p>
            <a:pPr marL="0" indent="0">
              <a:buNone/>
            </a:pPr>
            <a:r>
              <a:rPr lang="en-US" dirty="0" smtClean="0"/>
              <a:t>Imagine </a:t>
            </a:r>
            <a:r>
              <a:rPr lang="en-US" dirty="0"/>
              <a:t>that, after reading </a:t>
            </a:r>
            <a:r>
              <a:rPr lang="en-US" dirty="0" smtClean="0"/>
              <a:t>“The </a:t>
            </a:r>
            <a:r>
              <a:rPr lang="en-US" dirty="0"/>
              <a:t>Importance of Tribal Masks</a:t>
            </a:r>
            <a:r>
              <a:rPr lang="en-US" dirty="0" smtClean="0"/>
              <a:t>,” </a:t>
            </a:r>
            <a:r>
              <a:rPr lang="en-US" dirty="0"/>
              <a:t>you are going to create </a:t>
            </a:r>
            <a:r>
              <a:rPr lang="en-US" dirty="0" smtClean="0"/>
              <a:t>an African </a:t>
            </a:r>
            <a:r>
              <a:rPr lang="en-US" dirty="0"/>
              <a:t>tribal mask. Write a letter to a friend describing your mask, what it will look </a:t>
            </a:r>
            <a:r>
              <a:rPr lang="en-US" dirty="0" smtClean="0"/>
              <a:t>like, and </a:t>
            </a:r>
            <a:r>
              <a:rPr lang="en-US" dirty="0"/>
              <a:t>the significance of each feature.</a:t>
            </a:r>
          </a:p>
        </p:txBody>
      </p:sp>
      <p:sp>
        <p:nvSpPr>
          <p:cNvPr id="6" name="Title 1"/>
          <p:cNvSpPr>
            <a:spLocks noGrp="1"/>
          </p:cNvSpPr>
          <p:nvPr>
            <p:ph type="title"/>
          </p:nvPr>
        </p:nvSpPr>
        <p:spPr/>
        <p:txBody>
          <a:bodyPr>
            <a:normAutofit/>
          </a:bodyPr>
          <a:lstStyle/>
          <a:p>
            <a:r>
              <a:rPr lang="en-US" sz="3200" dirty="0" smtClean="0">
                <a:solidFill>
                  <a:srgbClr val="0000FF"/>
                </a:solidFill>
              </a:rPr>
              <a:t>ELA Narrative</a:t>
            </a:r>
            <a:endParaRPr lang="en-US" sz="3200" dirty="0">
              <a:solidFill>
                <a:srgbClr val="0000FF"/>
              </a:solidFill>
            </a:endParaRPr>
          </a:p>
        </p:txBody>
      </p:sp>
    </p:spTree>
    <p:extLst>
      <p:ext uri="{BB962C8B-B14F-4D97-AF65-F5344CB8AC3E}">
        <p14:creationId xmlns:p14="http://schemas.microsoft.com/office/powerpoint/2010/main" val="13946095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048249"/>
            <a:ext cx="7886700" cy="1128713"/>
          </a:xfrm>
        </p:spPr>
        <p:txBody>
          <a:bodyPr>
            <a:normAutofit fontScale="85000" lnSpcReduction="10000"/>
          </a:bodyPr>
          <a:lstStyle/>
          <a:p>
            <a:pPr marL="0" indent="0">
              <a:buNone/>
            </a:pPr>
            <a:r>
              <a:rPr lang="en-US" dirty="0" smtClean="0"/>
              <a:t>Score: </a:t>
            </a:r>
            <a:r>
              <a:rPr lang="en-US" dirty="0" smtClean="0"/>
              <a:t>1</a:t>
            </a:r>
            <a:endParaRPr lang="en-US" dirty="0" smtClean="0"/>
          </a:p>
          <a:p>
            <a:pPr marL="0" indent="0">
              <a:buNone/>
            </a:pPr>
            <a:r>
              <a:rPr lang="en-US" dirty="0" smtClean="0"/>
              <a:t>The student has provided a summary of the text </a:t>
            </a:r>
            <a:r>
              <a:rPr lang="en-US" dirty="0" smtClean="0"/>
              <a:t>rather than responding </a:t>
            </a:r>
            <a:r>
              <a:rPr lang="en-US" dirty="0" smtClean="0"/>
              <a:t>to the </a:t>
            </a:r>
            <a:r>
              <a:rPr lang="en-US" dirty="0" smtClean="0"/>
              <a:t>prompt (write a letter to a friend).</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ELA Narrative</a:t>
            </a:r>
            <a:r>
              <a:rPr lang="en-US" sz="3200" dirty="0" smtClean="0"/>
              <a:t/>
            </a:r>
            <a:br>
              <a:rPr lang="en-US" sz="3200" dirty="0" smtClean="0"/>
            </a:br>
            <a:r>
              <a:rPr lang="en-US" sz="3200" dirty="0" smtClean="0"/>
              <a:t>Sample Response #7</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2038350"/>
            <a:ext cx="6743700" cy="2095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829980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ELA Narrative</a:t>
            </a:r>
            <a:endParaRPr lang="en-US" sz="3200" dirty="0">
              <a:solidFill>
                <a:srgbClr val="0000FF"/>
              </a:solidFill>
            </a:endParaRPr>
          </a:p>
        </p:txBody>
      </p:sp>
      <p:sp>
        <p:nvSpPr>
          <p:cNvPr id="3" name="Content Placeholder 2"/>
          <p:cNvSpPr>
            <a:spLocks noGrp="1"/>
          </p:cNvSpPr>
          <p:nvPr>
            <p:ph idx="1"/>
          </p:nvPr>
        </p:nvSpPr>
        <p:spPr>
          <a:xfrm>
            <a:off x="628650" y="1825625"/>
            <a:ext cx="7403523" cy="4351338"/>
          </a:xfrm>
        </p:spPr>
        <p:txBody>
          <a:bodyPr/>
          <a:lstStyle/>
          <a:p>
            <a:pPr marL="0" indent="0">
              <a:buNone/>
            </a:pPr>
            <a:r>
              <a:rPr lang="en-US" b="1" dirty="0" smtClean="0">
                <a:solidFill>
                  <a:srgbClr val="FF0000"/>
                </a:solidFill>
              </a:rPr>
              <a:t>Grade 3 Narrative Prompt</a:t>
            </a:r>
          </a:p>
          <a:p>
            <a:pPr marL="0" indent="0">
              <a:buNone/>
            </a:pPr>
            <a:endParaRPr lang="en-US" sz="1600" dirty="0" smtClean="0"/>
          </a:p>
          <a:p>
            <a:pPr marL="0" indent="0">
              <a:buNone/>
            </a:pPr>
            <a:r>
              <a:rPr lang="en-US" dirty="0" smtClean="0"/>
              <a:t>At the end of the story, Max decides to start a dog-washing business. Write your own story about Max’s first day washing dogs.</a:t>
            </a:r>
          </a:p>
          <a:p>
            <a:pPr marL="0" indent="0">
              <a:buNone/>
            </a:pPr>
            <a:r>
              <a:rPr lang="en-US" dirty="0" smtClean="0"/>
              <a:t>Be sure to include ideas from the text when writing your own story. </a:t>
            </a:r>
            <a:r>
              <a:rPr lang="en-US" b="1" dirty="0"/>
              <a:t>Type your answer in the space provided.</a:t>
            </a:r>
            <a:endParaRPr lang="en-US" dirty="0"/>
          </a:p>
          <a:p>
            <a:pPr marL="0" indent="0">
              <a:buNone/>
            </a:pPr>
            <a:endParaRPr lang="en-US" dirty="0"/>
          </a:p>
        </p:txBody>
      </p:sp>
    </p:spTree>
    <p:extLst>
      <p:ext uri="{BB962C8B-B14F-4D97-AF65-F5344CB8AC3E}">
        <p14:creationId xmlns:p14="http://schemas.microsoft.com/office/powerpoint/2010/main" val="2168568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a:bodyPr>
          <a:lstStyle/>
          <a:p>
            <a:pPr marL="0" indent="0">
              <a:buFont typeface="Arial" charset="0"/>
              <a:buNone/>
              <a:defRPr/>
            </a:pPr>
            <a:r>
              <a:rPr lang="en-US" sz="3200" b="1" dirty="0" smtClean="0">
                <a:solidFill>
                  <a:srgbClr val="FF0000"/>
                </a:solidFill>
              </a:rPr>
              <a:t>Mathematics</a:t>
            </a:r>
          </a:p>
          <a:p>
            <a:pPr marL="0" indent="0">
              <a:buFont typeface="Arial" charset="0"/>
              <a:buNone/>
              <a:defRPr/>
            </a:pPr>
            <a:r>
              <a:rPr lang="en-US" dirty="0" smtClean="0">
                <a:solidFill>
                  <a:srgbClr val="FF0000"/>
                </a:solidFill>
              </a:rPr>
              <a:t>2013</a:t>
            </a:r>
          </a:p>
          <a:p>
            <a:pPr>
              <a:defRPr/>
            </a:pPr>
            <a:r>
              <a:rPr lang="en-US" dirty="0" smtClean="0"/>
              <a:t>NAEP – Grade 4:  	39%  at/above proficient	</a:t>
            </a:r>
          </a:p>
          <a:p>
            <a:pPr>
              <a:defRPr/>
            </a:pPr>
            <a:r>
              <a:rPr lang="en-US" dirty="0" smtClean="0">
                <a:solidFill>
                  <a:srgbClr val="0000FF"/>
                </a:solidFill>
              </a:rPr>
              <a:t>CRCT – Grade 4:		84%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4:</a:t>
            </a:r>
            <a:r>
              <a:rPr lang="en-US" dirty="0">
                <a:solidFill>
                  <a:srgbClr val="0000FF"/>
                </a:solidFill>
              </a:rPr>
              <a:t>		</a:t>
            </a:r>
            <a:r>
              <a:rPr lang="en-US" dirty="0" smtClean="0">
                <a:solidFill>
                  <a:srgbClr val="0000FF"/>
                </a:solidFill>
              </a:rPr>
              <a:t>82%  met/exceeded</a:t>
            </a:r>
          </a:p>
          <a:p>
            <a:pPr marL="0" indent="0">
              <a:buNone/>
              <a:defRPr/>
            </a:pPr>
            <a:r>
              <a:rPr lang="en-US" dirty="0" smtClean="0">
                <a:solidFill>
                  <a:srgbClr val="FF0000"/>
                </a:solidFill>
              </a:rPr>
              <a:t>2015</a:t>
            </a:r>
          </a:p>
          <a:p>
            <a:pPr>
              <a:defRPr/>
            </a:pPr>
            <a:r>
              <a:rPr lang="en-US" dirty="0" smtClean="0">
                <a:solidFill>
                  <a:srgbClr val="00B050"/>
                </a:solidFill>
              </a:rPr>
              <a:t>GM – Grade 4:		39% proficient/distinguished</a:t>
            </a:r>
          </a:p>
        </p:txBody>
      </p:sp>
    </p:spTree>
    <p:extLst>
      <p:ext uri="{BB962C8B-B14F-4D97-AF65-F5344CB8AC3E}">
        <p14:creationId xmlns:p14="http://schemas.microsoft.com/office/powerpoint/2010/main" val="4064200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75" y="4848226"/>
            <a:ext cx="7886700" cy="1147762"/>
          </a:xfrm>
        </p:spPr>
        <p:txBody>
          <a:bodyPr>
            <a:normAutofit/>
          </a:bodyPr>
          <a:lstStyle/>
          <a:p>
            <a:pPr marL="0" indent="0">
              <a:buNone/>
            </a:pPr>
            <a:r>
              <a:rPr lang="en-US" dirty="0" smtClean="0"/>
              <a:t>Score: 4</a:t>
            </a:r>
          </a:p>
          <a:p>
            <a:pPr marL="0" indent="0">
              <a:buNone/>
            </a:pPr>
            <a:r>
              <a:rPr lang="en-US" dirty="0" smtClean="0"/>
              <a:t>Example of a student response receiving full credit</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ELA Narrative:</a:t>
            </a:r>
            <a:r>
              <a:rPr lang="en-US" sz="3200" dirty="0" smtClean="0"/>
              <a:t/>
            </a:r>
            <a:br>
              <a:rPr lang="en-US" sz="3200" dirty="0" smtClean="0"/>
            </a:br>
            <a:r>
              <a:rPr lang="en-US" sz="3200" dirty="0" smtClean="0"/>
              <a:t>Sample Response #1</a:t>
            </a:r>
            <a:endParaRPr lang="en-US" sz="3200"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935" y="1976284"/>
            <a:ext cx="6924675" cy="26833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492082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ELA Narrative:</a:t>
            </a:r>
            <a:br>
              <a:rPr lang="en-US" sz="3200" dirty="0" smtClean="0">
                <a:solidFill>
                  <a:srgbClr val="0000FF"/>
                </a:solidFill>
              </a:rPr>
            </a:br>
            <a:r>
              <a:rPr lang="en-US" sz="3200" dirty="0" smtClean="0"/>
              <a:t>Sample Response #2</a:t>
            </a:r>
            <a:endParaRPr lang="en-US" sz="3200" dirty="0"/>
          </a:p>
        </p:txBody>
      </p:sp>
      <p:sp>
        <p:nvSpPr>
          <p:cNvPr id="3" name="Content Placeholder 2"/>
          <p:cNvSpPr>
            <a:spLocks noGrp="1"/>
          </p:cNvSpPr>
          <p:nvPr>
            <p:ph idx="1"/>
          </p:nvPr>
        </p:nvSpPr>
        <p:spPr>
          <a:xfrm>
            <a:off x="684277" y="4511039"/>
            <a:ext cx="7886700" cy="1280161"/>
          </a:xfrm>
        </p:spPr>
        <p:txBody>
          <a:bodyPr>
            <a:normAutofit fontScale="85000" lnSpcReduction="20000"/>
          </a:bodyPr>
          <a:lstStyle/>
          <a:p>
            <a:pPr marL="0" indent="0">
              <a:buNone/>
            </a:pPr>
            <a:r>
              <a:rPr lang="en-US" dirty="0" smtClean="0"/>
              <a:t>Score: 1</a:t>
            </a:r>
          </a:p>
          <a:p>
            <a:pPr marL="0" indent="0">
              <a:buNone/>
            </a:pPr>
            <a:r>
              <a:rPr lang="en-US" dirty="0" smtClean="0"/>
              <a:t>The student has provided a summary of events from the text rather than an original narrative about the events after the story.</a:t>
            </a:r>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983" y="2098915"/>
            <a:ext cx="7778497" cy="1773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4043484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135" y="284855"/>
            <a:ext cx="6699026" cy="1325563"/>
          </a:xfrm>
        </p:spPr>
        <p:txBody>
          <a:bodyPr>
            <a:normAutofit/>
          </a:bodyPr>
          <a:lstStyle/>
          <a:p>
            <a:r>
              <a:rPr lang="en-US" sz="3200" dirty="0">
                <a:solidFill>
                  <a:srgbClr val="FF0000"/>
                </a:solidFill>
              </a:rPr>
              <a:t>Argumentative/Opinion </a:t>
            </a:r>
            <a:r>
              <a:rPr lang="en-US" sz="3200" dirty="0" smtClean="0">
                <a:solidFill>
                  <a:srgbClr val="FF0000"/>
                </a:solidFill>
              </a:rPr>
              <a:t>Writing:</a:t>
            </a:r>
            <a:br>
              <a:rPr lang="en-US" sz="3200" dirty="0" smtClean="0">
                <a:solidFill>
                  <a:srgbClr val="FF0000"/>
                </a:solidFill>
              </a:rPr>
            </a:b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a:xfrm>
            <a:off x="285135" y="1717471"/>
            <a:ext cx="8475407" cy="4351338"/>
          </a:xfrm>
        </p:spPr>
        <p:txBody>
          <a:bodyPr>
            <a:normAutofit fontScale="85000" lnSpcReduction="20000"/>
          </a:bodyPr>
          <a:lstStyle/>
          <a:p>
            <a:r>
              <a:rPr lang="en-US" dirty="0" smtClean="0">
                <a:solidFill>
                  <a:srgbClr val="33363A"/>
                </a:solidFill>
              </a:rPr>
              <a:t>Students may provide an essay that introduces a claim, but  </a:t>
            </a:r>
            <a:r>
              <a:rPr lang="en-US" i="1" dirty="0" smtClean="0">
                <a:solidFill>
                  <a:srgbClr val="33363A"/>
                </a:solidFill>
              </a:rPr>
              <a:t>provide little development with few details drawn from the passages</a:t>
            </a:r>
            <a:r>
              <a:rPr lang="en-US" dirty="0" smtClean="0">
                <a:solidFill>
                  <a:srgbClr val="33363A"/>
                </a:solidFill>
              </a:rPr>
              <a:t>.</a:t>
            </a:r>
          </a:p>
          <a:p>
            <a:r>
              <a:rPr lang="en-US" dirty="0" smtClean="0">
                <a:solidFill>
                  <a:srgbClr val="33363A"/>
                </a:solidFill>
              </a:rPr>
              <a:t>Students may </a:t>
            </a:r>
            <a:r>
              <a:rPr lang="en-US" i="1" dirty="0" smtClean="0">
                <a:solidFill>
                  <a:srgbClr val="33363A"/>
                </a:solidFill>
              </a:rPr>
              <a:t>copy or closely paraphrase</a:t>
            </a:r>
            <a:r>
              <a:rPr lang="en-US" dirty="0" smtClean="0">
                <a:solidFill>
                  <a:srgbClr val="33363A"/>
                </a:solidFill>
              </a:rPr>
              <a:t> large portions of the prompt or passages (with or without attribution) while </a:t>
            </a:r>
            <a:r>
              <a:rPr lang="en-US" i="1" dirty="0" smtClean="0">
                <a:solidFill>
                  <a:srgbClr val="33363A"/>
                </a:solidFill>
              </a:rPr>
              <a:t>providing little original work</a:t>
            </a:r>
            <a:r>
              <a:rPr lang="en-US" dirty="0" smtClean="0">
                <a:solidFill>
                  <a:srgbClr val="33363A"/>
                </a:solidFill>
              </a:rPr>
              <a:t> (also seen in Informative/Explanatory Writing).</a:t>
            </a:r>
          </a:p>
          <a:p>
            <a:r>
              <a:rPr lang="en-US" dirty="0">
                <a:solidFill>
                  <a:srgbClr val="33363A"/>
                </a:solidFill>
              </a:rPr>
              <a:t>Students may present both sides of the argument </a:t>
            </a:r>
            <a:r>
              <a:rPr lang="en-US" i="1" dirty="0">
                <a:solidFill>
                  <a:srgbClr val="33363A"/>
                </a:solidFill>
              </a:rPr>
              <a:t>without choosing a </a:t>
            </a:r>
            <a:r>
              <a:rPr lang="en-US" i="1" dirty="0" smtClean="0">
                <a:solidFill>
                  <a:srgbClr val="33363A"/>
                </a:solidFill>
              </a:rPr>
              <a:t>side</a:t>
            </a:r>
            <a:r>
              <a:rPr lang="en-US" dirty="0" smtClean="0">
                <a:solidFill>
                  <a:srgbClr val="33363A"/>
                </a:solidFill>
              </a:rPr>
              <a:t> (or simply writing an Informative essay) or </a:t>
            </a:r>
            <a:r>
              <a:rPr lang="en-US" i="1" dirty="0" smtClean="0">
                <a:solidFill>
                  <a:srgbClr val="33363A"/>
                </a:solidFill>
              </a:rPr>
              <a:t>may choose </a:t>
            </a:r>
            <a:r>
              <a:rPr lang="en-US" i="1" dirty="0">
                <a:solidFill>
                  <a:srgbClr val="33363A"/>
                </a:solidFill>
              </a:rPr>
              <a:t>both </a:t>
            </a:r>
            <a:r>
              <a:rPr lang="en-US" i="1" dirty="0" smtClean="0">
                <a:solidFill>
                  <a:srgbClr val="33363A"/>
                </a:solidFill>
              </a:rPr>
              <a:t>sides</a:t>
            </a:r>
            <a:r>
              <a:rPr lang="en-US" dirty="0" smtClean="0">
                <a:solidFill>
                  <a:srgbClr val="33363A"/>
                </a:solidFill>
              </a:rPr>
              <a:t>.</a:t>
            </a:r>
            <a:endParaRPr lang="en-US" dirty="0">
              <a:solidFill>
                <a:srgbClr val="33363A"/>
              </a:solidFill>
            </a:endParaRPr>
          </a:p>
          <a:p>
            <a:r>
              <a:rPr lang="en-US" dirty="0" smtClean="0">
                <a:solidFill>
                  <a:srgbClr val="33363A"/>
                </a:solidFill>
              </a:rPr>
              <a:t>Students may </a:t>
            </a:r>
            <a:r>
              <a:rPr lang="en-US" i="1" dirty="0" smtClean="0">
                <a:solidFill>
                  <a:srgbClr val="33363A"/>
                </a:solidFill>
              </a:rPr>
              <a:t>choose support from only one of the two passages </a:t>
            </a:r>
            <a:r>
              <a:rPr lang="en-US" dirty="0" smtClean="0">
                <a:solidFill>
                  <a:srgbClr val="33363A"/>
                </a:solidFill>
              </a:rPr>
              <a:t>(i.e., whichever passage best supports their claim or opinion).</a:t>
            </a:r>
          </a:p>
          <a:p>
            <a:r>
              <a:rPr lang="en-US" dirty="0" smtClean="0">
                <a:solidFill>
                  <a:srgbClr val="33363A"/>
                </a:solidFill>
              </a:rPr>
              <a:t>For grades 7 and 8 and </a:t>
            </a:r>
            <a:r>
              <a:rPr lang="en-US" dirty="0">
                <a:solidFill>
                  <a:srgbClr val="33363A"/>
                </a:solidFill>
              </a:rPr>
              <a:t>H</a:t>
            </a:r>
            <a:r>
              <a:rPr lang="en-US" dirty="0" smtClean="0">
                <a:solidFill>
                  <a:srgbClr val="33363A"/>
                </a:solidFill>
              </a:rPr>
              <a:t>igh School: Students may </a:t>
            </a:r>
            <a:r>
              <a:rPr lang="en-US" i="1" dirty="0" smtClean="0">
                <a:solidFill>
                  <a:srgbClr val="33363A"/>
                </a:solidFill>
              </a:rPr>
              <a:t>present only one side of the argument, omitting a counterclaim</a:t>
            </a:r>
            <a:r>
              <a:rPr lang="en-US" dirty="0" smtClean="0">
                <a:solidFill>
                  <a:srgbClr val="33363A"/>
                </a:solidFill>
              </a:rPr>
              <a:t>. </a:t>
            </a:r>
          </a:p>
          <a:p>
            <a:endParaRPr lang="en-US" dirty="0">
              <a:solidFill>
                <a:srgbClr val="33363A"/>
              </a:solidFill>
            </a:endParaRPr>
          </a:p>
        </p:txBody>
      </p:sp>
    </p:spTree>
    <p:extLst>
      <p:ext uri="{BB962C8B-B14F-4D97-AF65-F5344CB8AC3E}">
        <p14:creationId xmlns:p14="http://schemas.microsoft.com/office/powerpoint/2010/main" val="33943743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2" y="334016"/>
            <a:ext cx="6638066" cy="1325563"/>
          </a:xfrm>
        </p:spPr>
        <p:txBody>
          <a:bodyPr>
            <a:normAutofit/>
          </a:bodyPr>
          <a:lstStyle/>
          <a:p>
            <a:r>
              <a:rPr lang="en-US" sz="3200" dirty="0">
                <a:solidFill>
                  <a:srgbClr val="0000FF"/>
                </a:solidFill>
              </a:rPr>
              <a:t>Argumentative/Opinion </a:t>
            </a:r>
            <a:r>
              <a:rPr lang="en-US" sz="3200" dirty="0" smtClean="0">
                <a:solidFill>
                  <a:srgbClr val="0000FF"/>
                </a:solidFill>
              </a:rPr>
              <a:t>Writing: </a:t>
            </a:r>
            <a:r>
              <a:rPr lang="en-US" sz="3200" dirty="0" smtClean="0"/>
              <a:t>Sample Response #3</a:t>
            </a:r>
            <a:endParaRPr lang="en-US" sz="3200" dirty="0"/>
          </a:p>
        </p:txBody>
      </p:sp>
      <p:sp>
        <p:nvSpPr>
          <p:cNvPr id="7" name="Content Placeholder 2"/>
          <p:cNvSpPr txBox="1">
            <a:spLocks/>
          </p:cNvSpPr>
          <p:nvPr/>
        </p:nvSpPr>
        <p:spPr>
          <a:xfrm>
            <a:off x="628650" y="4962143"/>
            <a:ext cx="7886700" cy="114338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srgbClr val="33363A"/>
                </a:solidFill>
              </a:rPr>
              <a:t>Score: 1, 1</a:t>
            </a:r>
          </a:p>
          <a:p>
            <a:pPr marL="0" indent="0">
              <a:buFont typeface="Arial" panose="020B0604020202020204" pitchFamily="34" charset="0"/>
              <a:buNone/>
            </a:pPr>
            <a:r>
              <a:rPr lang="en-US" dirty="0" smtClean="0">
                <a:solidFill>
                  <a:srgbClr val="33363A"/>
                </a:solidFill>
              </a:rPr>
              <a:t>Text in blue is a restatement of the text from the prompt. Text in yellow is copied or closely paraphrased from the passages. The student does not attribute any of the copied text.</a:t>
            </a:r>
            <a:endParaRPr lang="en-US" dirty="0">
              <a:solidFill>
                <a:srgbClr val="33363A"/>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713357"/>
            <a:ext cx="7949184" cy="30785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 name="TextBox 2"/>
          <p:cNvSpPr txBox="1"/>
          <p:nvPr/>
        </p:nvSpPr>
        <p:spPr>
          <a:xfrm>
            <a:off x="4247536" y="5906436"/>
            <a:ext cx="472597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solidFill>
                  <a:srgbClr val="0000FF"/>
                </a:solidFill>
              </a:rPr>
              <a:t>Sample from 9</a:t>
            </a:r>
            <a:r>
              <a:rPr lang="en-US" baseline="30000" dirty="0" smtClean="0">
                <a:solidFill>
                  <a:srgbClr val="0000FF"/>
                </a:solidFill>
              </a:rPr>
              <a:t>th</a:t>
            </a:r>
            <a:r>
              <a:rPr lang="en-US" dirty="0" smtClean="0">
                <a:solidFill>
                  <a:srgbClr val="0000FF"/>
                </a:solidFill>
              </a:rPr>
              <a:t> Grade Literature &amp; Composition</a:t>
            </a:r>
            <a:endParaRPr lang="en-US" dirty="0">
              <a:solidFill>
                <a:srgbClr val="0000FF"/>
              </a:solidFill>
            </a:endParaRPr>
          </a:p>
        </p:txBody>
      </p:sp>
    </p:spTree>
    <p:extLst>
      <p:ext uri="{BB962C8B-B14F-4D97-AF65-F5344CB8AC3E}">
        <p14:creationId xmlns:p14="http://schemas.microsoft.com/office/powerpoint/2010/main" val="18094071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787" y="334016"/>
            <a:ext cx="6715432" cy="1325563"/>
          </a:xfrm>
        </p:spPr>
        <p:txBody>
          <a:bodyPr>
            <a:normAutofit/>
          </a:bodyPr>
          <a:lstStyle/>
          <a:p>
            <a:r>
              <a:rPr lang="en-US" sz="3200" dirty="0" smtClean="0">
                <a:solidFill>
                  <a:srgbClr val="FF0000"/>
                </a:solidFill>
              </a:rPr>
              <a:t>Informative/Explanatory Writing:  </a:t>
            </a:r>
            <a:r>
              <a:rPr lang="en-US" sz="3200" dirty="0" smtClean="0">
                <a:solidFill>
                  <a:srgbClr val="0000FF"/>
                </a:solidFill>
              </a:rPr>
              <a:t>Noteworthy Trends</a:t>
            </a:r>
            <a:endParaRPr lang="en-US" sz="3200" dirty="0">
              <a:solidFill>
                <a:srgbClr val="FF0000"/>
              </a:solidFill>
            </a:endParaRPr>
          </a:p>
        </p:txBody>
      </p:sp>
      <p:sp>
        <p:nvSpPr>
          <p:cNvPr id="3" name="Content Placeholder 2"/>
          <p:cNvSpPr>
            <a:spLocks noGrp="1"/>
          </p:cNvSpPr>
          <p:nvPr>
            <p:ph idx="1"/>
          </p:nvPr>
        </p:nvSpPr>
        <p:spPr>
          <a:xfrm>
            <a:off x="422787" y="1825625"/>
            <a:ext cx="8092563" cy="4351338"/>
          </a:xfrm>
        </p:spPr>
        <p:txBody>
          <a:bodyPr>
            <a:normAutofit/>
          </a:bodyPr>
          <a:lstStyle/>
          <a:p>
            <a:r>
              <a:rPr lang="en-US" sz="2400" dirty="0">
                <a:solidFill>
                  <a:srgbClr val="33363A"/>
                </a:solidFill>
              </a:rPr>
              <a:t>Students may provide an informative essay with some details drawn from the </a:t>
            </a:r>
            <a:r>
              <a:rPr lang="en-US" sz="2400" dirty="0" smtClean="0">
                <a:solidFill>
                  <a:srgbClr val="33363A"/>
                </a:solidFill>
              </a:rPr>
              <a:t>passage </a:t>
            </a:r>
            <a:r>
              <a:rPr lang="en-US" sz="2400" dirty="0">
                <a:solidFill>
                  <a:srgbClr val="33363A"/>
                </a:solidFill>
              </a:rPr>
              <a:t>but </a:t>
            </a:r>
            <a:r>
              <a:rPr lang="en-US" sz="2400" i="1" dirty="0">
                <a:solidFill>
                  <a:srgbClr val="33363A"/>
                </a:solidFill>
              </a:rPr>
              <a:t>with little organizational </a:t>
            </a:r>
            <a:r>
              <a:rPr lang="en-US" sz="2400" i="1" dirty="0" smtClean="0">
                <a:solidFill>
                  <a:srgbClr val="33363A"/>
                </a:solidFill>
              </a:rPr>
              <a:t>structure</a:t>
            </a:r>
            <a:r>
              <a:rPr lang="en-US" sz="2400" dirty="0" smtClean="0">
                <a:solidFill>
                  <a:srgbClr val="33363A"/>
                </a:solidFill>
              </a:rPr>
              <a:t>.</a:t>
            </a:r>
            <a:endParaRPr lang="en-US" sz="2400" dirty="0">
              <a:solidFill>
                <a:srgbClr val="33363A"/>
              </a:solidFill>
            </a:endParaRPr>
          </a:p>
          <a:p>
            <a:r>
              <a:rPr lang="en-US" sz="2400" dirty="0">
                <a:solidFill>
                  <a:srgbClr val="33363A"/>
                </a:solidFill>
              </a:rPr>
              <a:t>Students may </a:t>
            </a:r>
            <a:r>
              <a:rPr lang="en-US" sz="2400" i="1" dirty="0">
                <a:solidFill>
                  <a:srgbClr val="33363A"/>
                </a:solidFill>
              </a:rPr>
              <a:t>provide little development with few details drawn from the </a:t>
            </a:r>
            <a:r>
              <a:rPr lang="en-US" sz="2400" i="1" dirty="0" smtClean="0">
                <a:solidFill>
                  <a:srgbClr val="33363A"/>
                </a:solidFill>
              </a:rPr>
              <a:t>passages </a:t>
            </a:r>
            <a:r>
              <a:rPr lang="en-US" sz="2400" i="1" dirty="0">
                <a:solidFill>
                  <a:srgbClr val="33363A"/>
                </a:solidFill>
              </a:rPr>
              <a:t>or with support drawn from only one passage</a:t>
            </a:r>
            <a:r>
              <a:rPr lang="en-US" sz="2400" dirty="0">
                <a:solidFill>
                  <a:srgbClr val="33363A"/>
                </a:solidFill>
              </a:rPr>
              <a:t>.</a:t>
            </a:r>
          </a:p>
          <a:p>
            <a:r>
              <a:rPr lang="en-US" sz="2400" dirty="0" smtClean="0">
                <a:solidFill>
                  <a:srgbClr val="33363A"/>
                </a:solidFill>
              </a:rPr>
              <a:t>Students may </a:t>
            </a:r>
            <a:r>
              <a:rPr lang="en-US" sz="2400" i="1" dirty="0" smtClean="0">
                <a:solidFill>
                  <a:srgbClr val="33363A"/>
                </a:solidFill>
              </a:rPr>
              <a:t>copy or closely paraphrase</a:t>
            </a:r>
            <a:r>
              <a:rPr lang="en-US" sz="2400" dirty="0" smtClean="0">
                <a:solidFill>
                  <a:srgbClr val="33363A"/>
                </a:solidFill>
              </a:rPr>
              <a:t> large portions of the prompt or passages (with or without attribution) </a:t>
            </a:r>
            <a:r>
              <a:rPr lang="en-US" sz="2400" i="1" dirty="0" smtClean="0">
                <a:solidFill>
                  <a:srgbClr val="33363A"/>
                </a:solidFill>
              </a:rPr>
              <a:t>while providing little original work </a:t>
            </a:r>
            <a:r>
              <a:rPr lang="en-US" sz="2400" dirty="0" smtClean="0">
                <a:solidFill>
                  <a:srgbClr val="33363A"/>
                </a:solidFill>
              </a:rPr>
              <a:t>(also seen in Argumentative/Opinion Writing).</a:t>
            </a:r>
          </a:p>
        </p:txBody>
      </p:sp>
    </p:spTree>
    <p:extLst>
      <p:ext uri="{BB962C8B-B14F-4D97-AF65-F5344CB8AC3E}">
        <p14:creationId xmlns:p14="http://schemas.microsoft.com/office/powerpoint/2010/main" val="289673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169407"/>
            <a:ext cx="7886700" cy="1007555"/>
          </a:xfrm>
        </p:spPr>
        <p:txBody>
          <a:bodyPr>
            <a:normAutofit fontScale="77500" lnSpcReduction="20000"/>
          </a:bodyPr>
          <a:lstStyle/>
          <a:p>
            <a:pPr marL="0" indent="0">
              <a:buNone/>
            </a:pPr>
            <a:r>
              <a:rPr lang="en-US" dirty="0" smtClean="0">
                <a:solidFill>
                  <a:srgbClr val="33363A"/>
                </a:solidFill>
              </a:rPr>
              <a:t>Score: B (Copied)</a:t>
            </a:r>
          </a:p>
          <a:p>
            <a:pPr marL="0" indent="0">
              <a:buNone/>
            </a:pPr>
            <a:r>
              <a:rPr lang="en-US" dirty="0" smtClean="0">
                <a:solidFill>
                  <a:srgbClr val="33363A"/>
                </a:solidFill>
              </a:rPr>
              <a:t>Text </a:t>
            </a:r>
            <a:r>
              <a:rPr lang="en-US" dirty="0">
                <a:solidFill>
                  <a:srgbClr val="33363A"/>
                </a:solidFill>
              </a:rPr>
              <a:t>in yellow is copied or closely paraphrased from the passages. The student does not attribute any of the copied text.</a:t>
            </a:r>
          </a:p>
          <a:p>
            <a:endParaRPr lang="en-US" dirty="0"/>
          </a:p>
        </p:txBody>
      </p:sp>
      <p:sp>
        <p:nvSpPr>
          <p:cNvPr id="6" name="Title 1"/>
          <p:cNvSpPr>
            <a:spLocks noGrp="1"/>
          </p:cNvSpPr>
          <p:nvPr>
            <p:ph type="title"/>
          </p:nvPr>
        </p:nvSpPr>
        <p:spPr>
          <a:xfrm>
            <a:off x="323849" y="171639"/>
            <a:ext cx="6843867" cy="1325563"/>
          </a:xfrm>
        </p:spPr>
        <p:txBody>
          <a:bodyPr>
            <a:noAutofit/>
          </a:bodyPr>
          <a:lstStyle/>
          <a:p>
            <a:r>
              <a:rPr lang="en-US" sz="3200" dirty="0" smtClean="0">
                <a:solidFill>
                  <a:srgbClr val="0000FF"/>
                </a:solidFill>
              </a:rPr>
              <a:t>Informational/Explanatory Writing</a:t>
            </a:r>
            <a:br>
              <a:rPr lang="en-US" sz="3200" dirty="0" smtClean="0">
                <a:solidFill>
                  <a:srgbClr val="0000FF"/>
                </a:solidFill>
              </a:rPr>
            </a:br>
            <a:r>
              <a:rPr lang="en-US" sz="3200" dirty="0" smtClean="0"/>
              <a:t>Sample Response #1</a:t>
            </a:r>
            <a:endParaRPr lang="en-US" sz="32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10" y="1676591"/>
            <a:ext cx="7324725" cy="31146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extBox 1"/>
          <p:cNvSpPr txBox="1"/>
          <p:nvPr/>
        </p:nvSpPr>
        <p:spPr>
          <a:xfrm>
            <a:off x="5251039" y="5105946"/>
            <a:ext cx="324464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0000FF"/>
                </a:solidFill>
              </a:rPr>
              <a:t>Sample from Grade 3</a:t>
            </a:r>
            <a:endParaRPr lang="en-US" dirty="0">
              <a:solidFill>
                <a:srgbClr val="0000FF"/>
              </a:solidFill>
            </a:endParaRPr>
          </a:p>
        </p:txBody>
      </p:sp>
    </p:spTree>
    <p:extLst>
      <p:ext uri="{BB962C8B-B14F-4D97-AF65-F5344CB8AC3E}">
        <p14:creationId xmlns:p14="http://schemas.microsoft.com/office/powerpoint/2010/main" val="21806826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047487"/>
            <a:ext cx="7886700" cy="1129475"/>
          </a:xfrm>
        </p:spPr>
        <p:txBody>
          <a:bodyPr>
            <a:normAutofit fontScale="92500" lnSpcReduction="20000"/>
          </a:bodyPr>
          <a:lstStyle/>
          <a:p>
            <a:pPr marL="0" indent="0">
              <a:buNone/>
            </a:pPr>
            <a:r>
              <a:rPr lang="en-US" dirty="0" smtClean="0"/>
              <a:t>Score: 2, 2</a:t>
            </a:r>
          </a:p>
          <a:p>
            <a:pPr marL="0" indent="0">
              <a:buNone/>
            </a:pPr>
            <a:r>
              <a:rPr lang="en-US" dirty="0" smtClean="0"/>
              <a:t>The student provides a minimal introduction and then a list of details.</a:t>
            </a:r>
            <a:endParaRPr lang="en-US" dirty="0"/>
          </a:p>
        </p:txBody>
      </p:sp>
      <p:sp>
        <p:nvSpPr>
          <p:cNvPr id="6" name="Title 1"/>
          <p:cNvSpPr>
            <a:spLocks noGrp="1"/>
          </p:cNvSpPr>
          <p:nvPr>
            <p:ph type="title"/>
          </p:nvPr>
        </p:nvSpPr>
        <p:spPr>
          <a:xfrm>
            <a:off x="328679" y="342265"/>
            <a:ext cx="6957023" cy="1325563"/>
          </a:xfrm>
        </p:spPr>
        <p:txBody>
          <a:bodyPr>
            <a:noAutofit/>
          </a:bodyPr>
          <a:lstStyle/>
          <a:p>
            <a:r>
              <a:rPr lang="en-US" sz="3200" dirty="0" smtClean="0">
                <a:solidFill>
                  <a:srgbClr val="0000FF"/>
                </a:solidFill>
              </a:rPr>
              <a:t>Informational/Explanatory Writing</a:t>
            </a:r>
            <a:r>
              <a:rPr lang="en-US" sz="3200" dirty="0"/>
              <a:t/>
            </a:r>
            <a:br>
              <a:rPr lang="en-US" sz="3200" dirty="0"/>
            </a:br>
            <a:r>
              <a:rPr lang="en-US" sz="3200" dirty="0" smtClean="0"/>
              <a:t>Sample Response #2</a:t>
            </a:r>
            <a:endParaRPr lang="en-US" sz="3200"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325" y="1848921"/>
            <a:ext cx="7439025" cy="27908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658157" y="4945314"/>
            <a:ext cx="217354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a:solidFill>
                  <a:srgbClr val="0000FF"/>
                </a:solidFill>
              </a:rPr>
              <a:t>Sample from Grade 3</a:t>
            </a:r>
          </a:p>
        </p:txBody>
      </p:sp>
    </p:spTree>
    <p:extLst>
      <p:ext uri="{BB962C8B-B14F-4D97-AF65-F5344CB8AC3E}">
        <p14:creationId xmlns:p14="http://schemas.microsoft.com/office/powerpoint/2010/main" val="9913208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242559"/>
            <a:ext cx="7886700" cy="934403"/>
          </a:xfrm>
        </p:spPr>
        <p:txBody>
          <a:bodyPr>
            <a:normAutofit fontScale="77500" lnSpcReduction="20000"/>
          </a:bodyPr>
          <a:lstStyle/>
          <a:p>
            <a:pPr marL="0" indent="0">
              <a:buNone/>
            </a:pPr>
            <a:r>
              <a:rPr lang="en-US" dirty="0" smtClean="0"/>
              <a:t>Score: 2, 2</a:t>
            </a:r>
          </a:p>
          <a:p>
            <a:pPr marL="0" indent="0">
              <a:buNone/>
            </a:pPr>
            <a:r>
              <a:rPr lang="en-US" dirty="0" smtClean="0"/>
              <a:t>The student provides an informative essay that draws details from only one of the two passages.</a:t>
            </a:r>
            <a:endParaRPr lang="en-US" dirty="0"/>
          </a:p>
        </p:txBody>
      </p:sp>
      <p:sp>
        <p:nvSpPr>
          <p:cNvPr id="6" name="Title 1"/>
          <p:cNvSpPr>
            <a:spLocks noGrp="1"/>
          </p:cNvSpPr>
          <p:nvPr>
            <p:ph type="title"/>
          </p:nvPr>
        </p:nvSpPr>
        <p:spPr>
          <a:xfrm>
            <a:off x="422787" y="395286"/>
            <a:ext cx="6902246" cy="1325563"/>
          </a:xfrm>
        </p:spPr>
        <p:txBody>
          <a:bodyPr>
            <a:noAutofit/>
          </a:bodyPr>
          <a:lstStyle/>
          <a:p>
            <a:r>
              <a:rPr lang="en-US" sz="3200" dirty="0">
                <a:solidFill>
                  <a:srgbClr val="0000FF"/>
                </a:solidFill>
              </a:rPr>
              <a:t>Informational/Explanatory Writing</a:t>
            </a:r>
            <a:r>
              <a:rPr lang="en-US" sz="3200" dirty="0"/>
              <a:t/>
            </a:r>
            <a:br>
              <a:rPr lang="en-US" sz="3200" dirty="0"/>
            </a:br>
            <a:r>
              <a:rPr lang="en-US" sz="3200" dirty="0"/>
              <a:t>Sample Response </a:t>
            </a:r>
            <a:r>
              <a:rPr lang="en-US" sz="3200" dirty="0" smtClean="0"/>
              <a:t>#</a:t>
            </a:r>
            <a:r>
              <a:rPr lang="en-US" sz="3200" dirty="0"/>
              <a:t>3</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847535"/>
            <a:ext cx="7162800" cy="30575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805641" y="5137152"/>
            <a:ext cx="217354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a:solidFill>
                  <a:srgbClr val="0000FF"/>
                </a:solidFill>
              </a:rPr>
              <a:t>Sample from Grade 3</a:t>
            </a:r>
          </a:p>
        </p:txBody>
      </p:sp>
    </p:spTree>
    <p:extLst>
      <p:ext uri="{BB962C8B-B14F-4D97-AF65-F5344CB8AC3E}">
        <p14:creationId xmlns:p14="http://schemas.microsoft.com/office/powerpoint/2010/main" val="21148308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385193"/>
            <a:ext cx="7886700" cy="1599963"/>
          </a:xfrm>
        </p:spPr>
        <p:txBody>
          <a:bodyPr>
            <a:noAutofit/>
          </a:bodyPr>
          <a:lstStyle/>
          <a:p>
            <a:pPr marL="0" indent="0" algn="ctr">
              <a:buNone/>
            </a:pPr>
            <a:r>
              <a:rPr lang="en-US" sz="4800" b="1" dirty="0" smtClean="0">
                <a:solidFill>
                  <a:srgbClr val="0000FF"/>
                </a:solidFill>
                <a:latin typeface="Arial Rounded MT Bold" panose="020F0704030504030204" pitchFamily="34" charset="0"/>
              </a:rPr>
              <a:t>Questions &amp; Answers</a:t>
            </a:r>
            <a:endParaRPr lang="en-US" sz="4800" b="1" dirty="0">
              <a:solidFill>
                <a:srgbClr val="0000FF"/>
              </a:solidFill>
              <a:latin typeface="Arial Rounded MT Bold" panose="020F0704030504030204" pitchFamily="34" charset="0"/>
            </a:endParaRPr>
          </a:p>
        </p:txBody>
      </p:sp>
    </p:spTree>
    <p:extLst>
      <p:ext uri="{BB962C8B-B14F-4D97-AF65-F5344CB8AC3E}">
        <p14:creationId xmlns:p14="http://schemas.microsoft.com/office/powerpoint/2010/main" val="2903572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a:bodyPr>
          <a:lstStyle/>
          <a:p>
            <a:pPr marL="0" indent="0">
              <a:buFont typeface="Arial" charset="0"/>
              <a:buNone/>
              <a:defRPr/>
            </a:pPr>
            <a:r>
              <a:rPr lang="en-US" sz="3200" b="1" dirty="0" smtClean="0">
                <a:solidFill>
                  <a:srgbClr val="FF0000"/>
                </a:solidFill>
              </a:rPr>
              <a:t>Mathematics</a:t>
            </a:r>
          </a:p>
          <a:p>
            <a:pPr marL="0" indent="0">
              <a:buFont typeface="Arial" charset="0"/>
              <a:buNone/>
              <a:defRPr/>
            </a:pPr>
            <a:r>
              <a:rPr lang="en-US" dirty="0" smtClean="0">
                <a:solidFill>
                  <a:srgbClr val="FF0000"/>
                </a:solidFill>
              </a:rPr>
              <a:t>2013</a:t>
            </a:r>
          </a:p>
          <a:p>
            <a:pPr>
              <a:defRPr/>
            </a:pPr>
            <a:r>
              <a:rPr lang="en-US" dirty="0" smtClean="0"/>
              <a:t>NAEP – Grade 8:  	29%  at/above proficient</a:t>
            </a:r>
          </a:p>
          <a:p>
            <a:pPr>
              <a:defRPr/>
            </a:pPr>
            <a:r>
              <a:rPr lang="en-US" dirty="0" smtClean="0">
                <a:solidFill>
                  <a:srgbClr val="0000FF"/>
                </a:solidFill>
              </a:rPr>
              <a:t>CRCT – Grade 8:		83%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a:t>
            </a:r>
            <a:r>
              <a:rPr lang="en-US" dirty="0">
                <a:solidFill>
                  <a:srgbClr val="0000FF"/>
                </a:solidFill>
              </a:rPr>
              <a:t>8:		</a:t>
            </a:r>
            <a:r>
              <a:rPr lang="en-US" dirty="0" smtClean="0">
                <a:solidFill>
                  <a:srgbClr val="0000FF"/>
                </a:solidFill>
              </a:rPr>
              <a:t>82%  met/exceeded</a:t>
            </a:r>
          </a:p>
          <a:p>
            <a:pPr marL="0" indent="0">
              <a:buNone/>
              <a:defRPr/>
            </a:pPr>
            <a:r>
              <a:rPr lang="en-US" dirty="0" smtClean="0">
                <a:solidFill>
                  <a:srgbClr val="FF0000"/>
                </a:solidFill>
              </a:rPr>
              <a:t>2015</a:t>
            </a:r>
          </a:p>
          <a:p>
            <a:pPr>
              <a:defRPr/>
            </a:pPr>
            <a:r>
              <a:rPr lang="en-US" dirty="0" smtClean="0">
                <a:solidFill>
                  <a:srgbClr val="00B050"/>
                </a:solidFill>
              </a:rPr>
              <a:t>GM ELA – Grade 8:	37% proficient/distinguished</a:t>
            </a:r>
          </a:p>
        </p:txBody>
      </p:sp>
    </p:spTree>
    <p:extLst>
      <p:ext uri="{BB962C8B-B14F-4D97-AF65-F5344CB8AC3E}">
        <p14:creationId xmlns:p14="http://schemas.microsoft.com/office/powerpoint/2010/main" val="898727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1" y="132136"/>
            <a:ext cx="6814265" cy="1325563"/>
          </a:xfrm>
        </p:spPr>
        <p:txBody>
          <a:bodyPr>
            <a:normAutofit/>
          </a:bodyPr>
          <a:lstStyle/>
          <a:p>
            <a:r>
              <a:rPr lang="en-US" altLang="en-US" sz="3600" dirty="0">
                <a:solidFill>
                  <a:srgbClr val="0000FF"/>
                </a:solidFill>
              </a:rPr>
              <a:t>Georgia </a:t>
            </a:r>
            <a:r>
              <a:rPr lang="en-US" altLang="en-US" sz="3600" dirty="0" smtClean="0">
                <a:solidFill>
                  <a:srgbClr val="0000FF"/>
                </a:solidFill>
              </a:rPr>
              <a:t>Student Achievement</a:t>
            </a:r>
            <a:endParaRPr lang="en-US" sz="3600" dirty="0">
              <a:solidFill>
                <a:srgbClr val="0000FF"/>
              </a:solidFill>
            </a:endParaRPr>
          </a:p>
        </p:txBody>
      </p:sp>
      <p:sp>
        <p:nvSpPr>
          <p:cNvPr id="3" name="Content Placeholder 2"/>
          <p:cNvSpPr>
            <a:spLocks noGrp="1"/>
          </p:cNvSpPr>
          <p:nvPr>
            <p:ph idx="1"/>
          </p:nvPr>
        </p:nvSpPr>
        <p:spPr>
          <a:xfrm>
            <a:off x="225631" y="1365663"/>
            <a:ext cx="8633361" cy="4821381"/>
          </a:xfrm>
        </p:spPr>
        <p:txBody>
          <a:bodyPr>
            <a:normAutofit fontScale="92500" lnSpcReduction="10000"/>
          </a:bodyPr>
          <a:lstStyle/>
          <a:p>
            <a:pPr marL="0" indent="0">
              <a:buNone/>
              <a:defRPr/>
            </a:pPr>
            <a:r>
              <a:rPr lang="en-US" sz="3200" b="1" dirty="0" smtClean="0">
                <a:solidFill>
                  <a:srgbClr val="FF0000"/>
                </a:solidFill>
              </a:rPr>
              <a:t>Reading</a:t>
            </a:r>
          </a:p>
          <a:p>
            <a:pPr>
              <a:defRPr/>
            </a:pPr>
            <a:r>
              <a:rPr lang="en-US" sz="2400" dirty="0" smtClean="0"/>
              <a:t>SAT </a:t>
            </a:r>
            <a:r>
              <a:rPr lang="en-US" sz="2400" dirty="0"/>
              <a:t>– Class of </a:t>
            </a:r>
            <a:r>
              <a:rPr lang="en-US" sz="2400" dirty="0" smtClean="0"/>
              <a:t>2013:	</a:t>
            </a:r>
            <a:r>
              <a:rPr lang="en-US" sz="2400" dirty="0"/>
              <a:t>	</a:t>
            </a:r>
            <a:r>
              <a:rPr lang="en-US" sz="2400" dirty="0" smtClean="0"/>
              <a:t>43%</a:t>
            </a:r>
            <a:endParaRPr lang="en-US" sz="1400" dirty="0" smtClean="0"/>
          </a:p>
          <a:p>
            <a:pPr>
              <a:defRPr/>
            </a:pPr>
            <a:r>
              <a:rPr lang="en-US" sz="2400" dirty="0" smtClean="0"/>
              <a:t>SAT – Class of 2014:  		44% </a:t>
            </a:r>
          </a:p>
          <a:p>
            <a:pPr>
              <a:defRPr/>
            </a:pPr>
            <a:r>
              <a:rPr lang="en-US" sz="2400" dirty="0" smtClean="0"/>
              <a:t>SAT – Class of 2015:		44%</a:t>
            </a:r>
          </a:p>
          <a:p>
            <a:pPr>
              <a:defRPr/>
            </a:pPr>
            <a:endParaRPr lang="en-US" sz="1400" dirty="0"/>
          </a:p>
          <a:p>
            <a:pPr>
              <a:defRPr/>
            </a:pPr>
            <a:r>
              <a:rPr lang="en-US" sz="2400" dirty="0"/>
              <a:t>ACT – Class of 2013:		43</a:t>
            </a:r>
            <a:r>
              <a:rPr lang="en-US" sz="2400" dirty="0" smtClean="0"/>
              <a:t>%</a:t>
            </a:r>
          </a:p>
          <a:p>
            <a:pPr>
              <a:defRPr/>
            </a:pPr>
            <a:r>
              <a:rPr lang="en-US" sz="2400" dirty="0" smtClean="0"/>
              <a:t>ACT – Class of 2014:  		44%</a:t>
            </a:r>
          </a:p>
          <a:p>
            <a:pPr>
              <a:defRPr/>
            </a:pPr>
            <a:r>
              <a:rPr lang="en-US" sz="2400" dirty="0" smtClean="0"/>
              <a:t>ACT – Class of 2015:		46%</a:t>
            </a:r>
          </a:p>
          <a:p>
            <a:pPr>
              <a:defRPr/>
            </a:pPr>
            <a:endParaRPr lang="en-US" sz="1800" b="1" dirty="0"/>
          </a:p>
          <a:p>
            <a:pPr>
              <a:defRPr/>
            </a:pPr>
            <a:r>
              <a:rPr lang="en-US" sz="2400" dirty="0" smtClean="0"/>
              <a:t>PSAT </a:t>
            </a:r>
            <a:r>
              <a:rPr lang="en-US" sz="2400" dirty="0"/>
              <a:t>– </a:t>
            </a:r>
            <a:r>
              <a:rPr lang="en-US" sz="2400" dirty="0" smtClean="0"/>
              <a:t>2012 Sophomores</a:t>
            </a:r>
            <a:r>
              <a:rPr lang="en-US" sz="2400" dirty="0"/>
              <a:t>:	</a:t>
            </a:r>
            <a:r>
              <a:rPr lang="en-US" sz="2400" dirty="0" smtClean="0"/>
              <a:t>40</a:t>
            </a:r>
            <a:r>
              <a:rPr lang="en-US" sz="2400" dirty="0"/>
              <a:t>%  on track to be </a:t>
            </a:r>
            <a:r>
              <a:rPr lang="en-US" sz="2400" dirty="0" smtClean="0"/>
              <a:t>CCR</a:t>
            </a:r>
          </a:p>
          <a:p>
            <a:pPr>
              <a:defRPr/>
            </a:pPr>
            <a:r>
              <a:rPr lang="en-US" sz="2400" dirty="0" smtClean="0"/>
              <a:t>PSAT – 2013 Sophomores:	30% on track to be CCR</a:t>
            </a:r>
          </a:p>
          <a:p>
            <a:pPr>
              <a:defRPr/>
            </a:pPr>
            <a:r>
              <a:rPr lang="en-US" sz="2400" dirty="0"/>
              <a:t>PSAT – </a:t>
            </a:r>
            <a:r>
              <a:rPr lang="en-US" sz="2400" dirty="0" smtClean="0"/>
              <a:t>2014 </a:t>
            </a:r>
            <a:r>
              <a:rPr lang="en-US" sz="2400" dirty="0"/>
              <a:t>Sophomores:	</a:t>
            </a:r>
            <a:r>
              <a:rPr lang="en-US" sz="2400" dirty="0" smtClean="0"/>
              <a:t>39% </a:t>
            </a:r>
            <a:r>
              <a:rPr lang="en-US" sz="2400" dirty="0"/>
              <a:t>on track to be CCR</a:t>
            </a:r>
          </a:p>
          <a:p>
            <a:pPr>
              <a:defRPr/>
            </a:pPr>
            <a:endParaRPr lang="en-US" sz="2400" dirty="0"/>
          </a:p>
        </p:txBody>
      </p:sp>
      <p:sp>
        <p:nvSpPr>
          <p:cNvPr id="4" name="TextBox 3"/>
          <p:cNvSpPr txBox="1"/>
          <p:nvPr/>
        </p:nvSpPr>
        <p:spPr>
          <a:xfrm>
            <a:off x="4816957" y="1608433"/>
            <a:ext cx="3765754"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solidFill>
                  <a:srgbClr val="0000FF"/>
                </a:solidFill>
              </a:rPr>
              <a:t>EOCT - 2013</a:t>
            </a:r>
          </a:p>
          <a:p>
            <a:r>
              <a:rPr lang="en-US" dirty="0">
                <a:solidFill>
                  <a:srgbClr val="0000FF"/>
                </a:solidFill>
              </a:rPr>
              <a:t>9</a:t>
            </a:r>
            <a:r>
              <a:rPr lang="en-US" baseline="30000" dirty="0">
                <a:solidFill>
                  <a:srgbClr val="0000FF"/>
                </a:solidFill>
              </a:rPr>
              <a:t>th</a:t>
            </a:r>
            <a:r>
              <a:rPr lang="en-US" dirty="0">
                <a:solidFill>
                  <a:srgbClr val="0000FF"/>
                </a:solidFill>
              </a:rPr>
              <a:t> Grade Literature:	</a:t>
            </a:r>
            <a:r>
              <a:rPr lang="en-US" dirty="0" smtClean="0">
                <a:solidFill>
                  <a:srgbClr val="0000FF"/>
                </a:solidFill>
              </a:rPr>
              <a:t>86%</a:t>
            </a:r>
            <a:endParaRPr lang="en-US" dirty="0">
              <a:solidFill>
                <a:srgbClr val="0000FF"/>
              </a:solidFill>
            </a:endParaRPr>
          </a:p>
          <a:p>
            <a:r>
              <a:rPr lang="en-US" dirty="0">
                <a:solidFill>
                  <a:srgbClr val="0000FF"/>
                </a:solidFill>
              </a:rPr>
              <a:t>American Literature:	</a:t>
            </a:r>
            <a:r>
              <a:rPr lang="en-US" dirty="0" smtClean="0">
                <a:solidFill>
                  <a:srgbClr val="0000FF"/>
                </a:solidFill>
              </a:rPr>
              <a:t>91%</a:t>
            </a:r>
            <a:endParaRPr lang="en-US" dirty="0">
              <a:solidFill>
                <a:srgbClr val="0000FF"/>
              </a:solidFill>
            </a:endParaRPr>
          </a:p>
          <a:p>
            <a:pPr algn="ctr"/>
            <a:endParaRPr lang="en-US" dirty="0" smtClean="0">
              <a:solidFill>
                <a:srgbClr val="0000FF"/>
              </a:solidFill>
            </a:endParaRPr>
          </a:p>
          <a:p>
            <a:pPr algn="ctr"/>
            <a:r>
              <a:rPr lang="en-US" dirty="0" smtClean="0">
                <a:solidFill>
                  <a:srgbClr val="0000FF"/>
                </a:solidFill>
              </a:rPr>
              <a:t>EOCT </a:t>
            </a:r>
            <a:r>
              <a:rPr lang="en-US" dirty="0">
                <a:solidFill>
                  <a:srgbClr val="0000FF"/>
                </a:solidFill>
              </a:rPr>
              <a:t>- </a:t>
            </a:r>
            <a:r>
              <a:rPr lang="en-US" dirty="0" smtClean="0">
                <a:solidFill>
                  <a:srgbClr val="0000FF"/>
                </a:solidFill>
              </a:rPr>
              <a:t>2014</a:t>
            </a:r>
            <a:endParaRPr lang="en-US" dirty="0">
              <a:solidFill>
                <a:srgbClr val="0000FF"/>
              </a:solidFill>
            </a:endParaRPr>
          </a:p>
          <a:p>
            <a:r>
              <a:rPr lang="en-US" dirty="0">
                <a:solidFill>
                  <a:srgbClr val="0000FF"/>
                </a:solidFill>
              </a:rPr>
              <a:t>9</a:t>
            </a:r>
            <a:r>
              <a:rPr lang="en-US" baseline="30000" dirty="0">
                <a:solidFill>
                  <a:srgbClr val="0000FF"/>
                </a:solidFill>
              </a:rPr>
              <a:t>th</a:t>
            </a:r>
            <a:r>
              <a:rPr lang="en-US" dirty="0">
                <a:solidFill>
                  <a:srgbClr val="0000FF"/>
                </a:solidFill>
              </a:rPr>
              <a:t> Grade Literature:	</a:t>
            </a:r>
            <a:r>
              <a:rPr lang="en-US" dirty="0" smtClean="0">
                <a:solidFill>
                  <a:srgbClr val="0000FF"/>
                </a:solidFill>
              </a:rPr>
              <a:t>88%</a:t>
            </a:r>
            <a:endParaRPr lang="en-US" dirty="0">
              <a:solidFill>
                <a:srgbClr val="0000FF"/>
              </a:solidFill>
            </a:endParaRPr>
          </a:p>
          <a:p>
            <a:r>
              <a:rPr lang="en-US" dirty="0">
                <a:solidFill>
                  <a:srgbClr val="0000FF"/>
                </a:solidFill>
              </a:rPr>
              <a:t>American Literature:	</a:t>
            </a:r>
            <a:r>
              <a:rPr lang="en-US" dirty="0" smtClean="0">
                <a:solidFill>
                  <a:srgbClr val="0000FF"/>
                </a:solidFill>
              </a:rPr>
              <a:t>93%</a:t>
            </a:r>
            <a:endParaRPr lang="en-US" dirty="0">
              <a:solidFill>
                <a:srgbClr val="0000FF"/>
              </a:solidFill>
            </a:endParaRPr>
          </a:p>
          <a:p>
            <a:endParaRPr lang="en-US" dirty="0" smtClean="0">
              <a:solidFill>
                <a:srgbClr val="0000FF"/>
              </a:solidFill>
            </a:endParaRPr>
          </a:p>
          <a:p>
            <a:pPr algn="ctr"/>
            <a:r>
              <a:rPr lang="en-US" dirty="0" smtClean="0">
                <a:solidFill>
                  <a:srgbClr val="FF0000"/>
                </a:solidFill>
              </a:rPr>
              <a:t>Georgia Milestones - 2015</a:t>
            </a:r>
          </a:p>
          <a:p>
            <a:r>
              <a:rPr lang="en-US" dirty="0" smtClean="0">
                <a:solidFill>
                  <a:srgbClr val="00B050"/>
                </a:solidFill>
              </a:rPr>
              <a:t>9</a:t>
            </a:r>
            <a:r>
              <a:rPr lang="en-US" baseline="30000" dirty="0" smtClean="0">
                <a:solidFill>
                  <a:srgbClr val="00B050"/>
                </a:solidFill>
              </a:rPr>
              <a:t>th</a:t>
            </a:r>
            <a:r>
              <a:rPr lang="en-US" dirty="0" smtClean="0">
                <a:solidFill>
                  <a:srgbClr val="00B050"/>
                </a:solidFill>
              </a:rPr>
              <a:t> Grade Literature:	38%</a:t>
            </a:r>
          </a:p>
          <a:p>
            <a:r>
              <a:rPr lang="en-US" dirty="0" smtClean="0">
                <a:solidFill>
                  <a:srgbClr val="00B050"/>
                </a:solidFill>
              </a:rPr>
              <a:t>American Literature:	35%</a:t>
            </a:r>
            <a:endParaRPr lang="en-US" dirty="0">
              <a:solidFill>
                <a:srgbClr val="00B050"/>
              </a:solidFill>
            </a:endParaRPr>
          </a:p>
        </p:txBody>
      </p:sp>
    </p:spTree>
    <p:extLst>
      <p:ext uri="{BB962C8B-B14F-4D97-AF65-F5344CB8AC3E}">
        <p14:creationId xmlns:p14="http://schemas.microsoft.com/office/powerpoint/2010/main" val="2760331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1" y="132136"/>
            <a:ext cx="6883091" cy="1325563"/>
          </a:xfrm>
        </p:spPr>
        <p:txBody>
          <a:bodyPr>
            <a:normAutofit/>
          </a:bodyPr>
          <a:lstStyle/>
          <a:p>
            <a:r>
              <a:rPr lang="en-US" altLang="en-US" sz="3600" dirty="0">
                <a:solidFill>
                  <a:srgbClr val="0000FF"/>
                </a:solidFill>
              </a:rPr>
              <a:t>Georgia Student Achievement</a:t>
            </a:r>
            <a:endParaRPr lang="en-US" sz="3600" dirty="0">
              <a:solidFill>
                <a:srgbClr val="0000FF"/>
              </a:solidFill>
            </a:endParaRPr>
          </a:p>
        </p:txBody>
      </p:sp>
      <p:sp>
        <p:nvSpPr>
          <p:cNvPr id="3" name="Content Placeholder 2"/>
          <p:cNvSpPr>
            <a:spLocks noGrp="1"/>
          </p:cNvSpPr>
          <p:nvPr>
            <p:ph idx="1"/>
          </p:nvPr>
        </p:nvSpPr>
        <p:spPr>
          <a:xfrm>
            <a:off x="225631" y="1365663"/>
            <a:ext cx="8633361" cy="4821381"/>
          </a:xfrm>
        </p:spPr>
        <p:txBody>
          <a:bodyPr>
            <a:normAutofit fontScale="92500" lnSpcReduction="10000"/>
          </a:bodyPr>
          <a:lstStyle/>
          <a:p>
            <a:pPr marL="0" indent="0">
              <a:buNone/>
              <a:defRPr/>
            </a:pPr>
            <a:r>
              <a:rPr lang="en-US" sz="3200" b="1" dirty="0" smtClean="0">
                <a:solidFill>
                  <a:srgbClr val="FF0000"/>
                </a:solidFill>
              </a:rPr>
              <a:t>Mathematics</a:t>
            </a:r>
          </a:p>
          <a:p>
            <a:pPr>
              <a:defRPr/>
            </a:pPr>
            <a:r>
              <a:rPr lang="en-US" sz="2400" dirty="0" smtClean="0"/>
              <a:t>SAT </a:t>
            </a:r>
            <a:r>
              <a:rPr lang="en-US" sz="2400" dirty="0"/>
              <a:t>– Class of </a:t>
            </a:r>
            <a:r>
              <a:rPr lang="en-US" sz="2400" dirty="0" smtClean="0"/>
              <a:t>2013:		42%</a:t>
            </a:r>
            <a:endParaRPr lang="en-US" sz="1400" dirty="0" smtClean="0"/>
          </a:p>
          <a:p>
            <a:pPr>
              <a:defRPr/>
            </a:pPr>
            <a:r>
              <a:rPr lang="en-US" sz="2400" dirty="0" smtClean="0"/>
              <a:t>SAT – Class of 2014:  		41% </a:t>
            </a:r>
          </a:p>
          <a:p>
            <a:pPr>
              <a:defRPr/>
            </a:pPr>
            <a:r>
              <a:rPr lang="en-US" sz="2400" dirty="0" smtClean="0"/>
              <a:t>SAT – Class of 2015:		42%</a:t>
            </a:r>
          </a:p>
          <a:p>
            <a:pPr>
              <a:defRPr/>
            </a:pPr>
            <a:endParaRPr lang="en-US" sz="1400" dirty="0"/>
          </a:p>
          <a:p>
            <a:pPr>
              <a:defRPr/>
            </a:pPr>
            <a:r>
              <a:rPr lang="en-US" sz="2400" dirty="0"/>
              <a:t>ACT – Class of 2013:		</a:t>
            </a:r>
            <a:r>
              <a:rPr lang="en-US" sz="2400" dirty="0" smtClean="0"/>
              <a:t>38%</a:t>
            </a:r>
          </a:p>
          <a:p>
            <a:pPr>
              <a:defRPr/>
            </a:pPr>
            <a:r>
              <a:rPr lang="en-US" sz="2400" dirty="0" smtClean="0"/>
              <a:t>ACT – Class of 2014:  		38%</a:t>
            </a:r>
          </a:p>
          <a:p>
            <a:pPr>
              <a:defRPr/>
            </a:pPr>
            <a:r>
              <a:rPr lang="en-US" sz="2400" dirty="0" smtClean="0"/>
              <a:t>ACT – Class of 2015:		38%</a:t>
            </a:r>
          </a:p>
          <a:p>
            <a:pPr>
              <a:defRPr/>
            </a:pPr>
            <a:endParaRPr lang="en-US" sz="1800" b="1" dirty="0"/>
          </a:p>
          <a:p>
            <a:pPr>
              <a:defRPr/>
            </a:pPr>
            <a:r>
              <a:rPr lang="en-US" sz="2400" dirty="0" smtClean="0"/>
              <a:t>PSAT </a:t>
            </a:r>
            <a:r>
              <a:rPr lang="en-US" sz="2400" dirty="0"/>
              <a:t>– </a:t>
            </a:r>
            <a:r>
              <a:rPr lang="en-US" sz="2400" dirty="0" smtClean="0"/>
              <a:t>2012 Sophomores:</a:t>
            </a:r>
            <a:r>
              <a:rPr lang="en-US" sz="2400" dirty="0"/>
              <a:t>	</a:t>
            </a:r>
            <a:r>
              <a:rPr lang="en-US" sz="2400" dirty="0" smtClean="0"/>
              <a:t>32%  </a:t>
            </a:r>
            <a:r>
              <a:rPr lang="en-US" sz="2400" dirty="0"/>
              <a:t>on track to be </a:t>
            </a:r>
            <a:r>
              <a:rPr lang="en-US" sz="2400" dirty="0" smtClean="0"/>
              <a:t>CCR</a:t>
            </a:r>
          </a:p>
          <a:p>
            <a:pPr>
              <a:defRPr/>
            </a:pPr>
            <a:r>
              <a:rPr lang="en-US" sz="2400" dirty="0" smtClean="0"/>
              <a:t>PSAT – 2013 Sophomores:	35% on track to be CCR</a:t>
            </a:r>
          </a:p>
          <a:p>
            <a:pPr>
              <a:defRPr/>
            </a:pPr>
            <a:r>
              <a:rPr lang="en-US" sz="2400" dirty="0"/>
              <a:t>PSAT – </a:t>
            </a:r>
            <a:r>
              <a:rPr lang="en-US" sz="2400" dirty="0" smtClean="0"/>
              <a:t>2014 </a:t>
            </a:r>
            <a:r>
              <a:rPr lang="en-US" sz="2400" dirty="0"/>
              <a:t>Sophomores</a:t>
            </a:r>
            <a:r>
              <a:rPr lang="en-US" sz="2400" dirty="0" smtClean="0"/>
              <a:t>:</a:t>
            </a:r>
            <a:r>
              <a:rPr lang="en-US" sz="2400" dirty="0"/>
              <a:t>	</a:t>
            </a:r>
            <a:r>
              <a:rPr lang="en-US" sz="2400" dirty="0" smtClean="0"/>
              <a:t>35% </a:t>
            </a:r>
            <a:r>
              <a:rPr lang="en-US" sz="2400" dirty="0"/>
              <a:t>on track to be CCR</a:t>
            </a:r>
          </a:p>
          <a:p>
            <a:pPr>
              <a:defRPr/>
            </a:pPr>
            <a:endParaRPr lang="en-US" dirty="0"/>
          </a:p>
        </p:txBody>
      </p:sp>
      <p:sp>
        <p:nvSpPr>
          <p:cNvPr id="4" name="Rectangle 3"/>
          <p:cNvSpPr/>
          <p:nvPr/>
        </p:nvSpPr>
        <p:spPr>
          <a:xfrm>
            <a:off x="4744192" y="1680292"/>
            <a:ext cx="4114800" cy="28623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smtClean="0">
                <a:solidFill>
                  <a:srgbClr val="7030A0"/>
                </a:solidFill>
              </a:rPr>
              <a:t>EOCT – 2013</a:t>
            </a:r>
            <a:endParaRPr lang="en-US" dirty="0">
              <a:solidFill>
                <a:srgbClr val="7030A0"/>
              </a:solidFill>
            </a:endParaRPr>
          </a:p>
          <a:p>
            <a:r>
              <a:rPr lang="en-US" dirty="0">
                <a:solidFill>
                  <a:srgbClr val="7030A0"/>
                </a:solidFill>
              </a:rPr>
              <a:t>Coordinate Algebra:	</a:t>
            </a:r>
            <a:r>
              <a:rPr lang="en-US" dirty="0" smtClean="0">
                <a:solidFill>
                  <a:srgbClr val="7030A0"/>
                </a:solidFill>
              </a:rPr>
              <a:t>37%</a:t>
            </a:r>
            <a:endParaRPr lang="en-US" dirty="0">
              <a:solidFill>
                <a:srgbClr val="7030A0"/>
              </a:solidFill>
            </a:endParaRPr>
          </a:p>
          <a:p>
            <a:endParaRPr lang="en-US" dirty="0" smtClean="0">
              <a:solidFill>
                <a:srgbClr val="0000FF"/>
              </a:solidFill>
            </a:endParaRPr>
          </a:p>
          <a:p>
            <a:pPr algn="ctr"/>
            <a:r>
              <a:rPr lang="en-US" dirty="0" smtClean="0">
                <a:solidFill>
                  <a:srgbClr val="7030A0"/>
                </a:solidFill>
              </a:rPr>
              <a:t>EOCT - 2014</a:t>
            </a:r>
            <a:endParaRPr lang="en-US" dirty="0">
              <a:solidFill>
                <a:srgbClr val="7030A0"/>
              </a:solidFill>
            </a:endParaRPr>
          </a:p>
          <a:p>
            <a:r>
              <a:rPr lang="en-US" dirty="0" smtClean="0">
                <a:solidFill>
                  <a:srgbClr val="7030A0"/>
                </a:solidFill>
              </a:rPr>
              <a:t>Coordinate Algebra:	40%</a:t>
            </a:r>
          </a:p>
          <a:p>
            <a:r>
              <a:rPr lang="en-US" dirty="0" smtClean="0">
                <a:solidFill>
                  <a:srgbClr val="7030A0"/>
                </a:solidFill>
              </a:rPr>
              <a:t>Analytic </a:t>
            </a:r>
            <a:r>
              <a:rPr lang="en-US" dirty="0">
                <a:solidFill>
                  <a:srgbClr val="7030A0"/>
                </a:solidFill>
              </a:rPr>
              <a:t>Geometry:		</a:t>
            </a:r>
            <a:r>
              <a:rPr lang="en-US" dirty="0" smtClean="0">
                <a:solidFill>
                  <a:srgbClr val="7030A0"/>
                </a:solidFill>
              </a:rPr>
              <a:t>35%</a:t>
            </a:r>
            <a:endParaRPr lang="en-US" dirty="0">
              <a:solidFill>
                <a:srgbClr val="7030A0"/>
              </a:solidFill>
            </a:endParaRPr>
          </a:p>
          <a:p>
            <a:pPr algn="ctr"/>
            <a:endParaRPr lang="en-US" dirty="0" smtClean="0">
              <a:solidFill>
                <a:srgbClr val="FF0000"/>
              </a:solidFill>
            </a:endParaRPr>
          </a:p>
          <a:p>
            <a:pPr algn="ctr"/>
            <a:r>
              <a:rPr lang="en-US" dirty="0" smtClean="0">
                <a:solidFill>
                  <a:srgbClr val="FF0000"/>
                </a:solidFill>
              </a:rPr>
              <a:t>Georgia Milestones – 2015</a:t>
            </a:r>
            <a:endParaRPr lang="en-US" dirty="0">
              <a:solidFill>
                <a:srgbClr val="FF0000"/>
              </a:solidFill>
            </a:endParaRPr>
          </a:p>
          <a:p>
            <a:r>
              <a:rPr lang="en-US" dirty="0" smtClean="0">
                <a:solidFill>
                  <a:srgbClr val="00B050"/>
                </a:solidFill>
              </a:rPr>
              <a:t>Coordinate Algebra:</a:t>
            </a:r>
            <a:r>
              <a:rPr lang="en-US" dirty="0">
                <a:solidFill>
                  <a:srgbClr val="00B050"/>
                </a:solidFill>
              </a:rPr>
              <a:t>	</a:t>
            </a:r>
            <a:r>
              <a:rPr lang="en-US" dirty="0" smtClean="0">
                <a:solidFill>
                  <a:srgbClr val="00B050"/>
                </a:solidFill>
              </a:rPr>
              <a:t>34%</a:t>
            </a:r>
            <a:endParaRPr lang="en-US" dirty="0">
              <a:solidFill>
                <a:srgbClr val="00B050"/>
              </a:solidFill>
            </a:endParaRPr>
          </a:p>
          <a:p>
            <a:r>
              <a:rPr lang="en-US" dirty="0" smtClean="0">
                <a:solidFill>
                  <a:srgbClr val="00B050"/>
                </a:solidFill>
              </a:rPr>
              <a:t>Analytic Geometry:</a:t>
            </a:r>
            <a:r>
              <a:rPr lang="en-US" dirty="0">
                <a:solidFill>
                  <a:srgbClr val="00B050"/>
                </a:solidFill>
              </a:rPr>
              <a:t>	</a:t>
            </a:r>
            <a:r>
              <a:rPr lang="en-US" dirty="0" smtClean="0">
                <a:solidFill>
                  <a:srgbClr val="00B050"/>
                </a:solidFill>
              </a:rPr>
              <a:t>	33%</a:t>
            </a:r>
            <a:endParaRPr lang="en-US" dirty="0">
              <a:solidFill>
                <a:srgbClr val="00B050"/>
              </a:solidFill>
            </a:endParaRPr>
          </a:p>
        </p:txBody>
      </p:sp>
    </p:spTree>
    <p:extLst>
      <p:ext uri="{BB962C8B-B14F-4D97-AF65-F5344CB8AC3E}">
        <p14:creationId xmlns:p14="http://schemas.microsoft.com/office/powerpoint/2010/main" val="2529505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age_x0020_SubHeader xmlns="20a672bb-8554-40ed-8ef6-17ff2403b73b" xsi:nil="true"/>
    <PublishingStartDate xmlns="http://schemas.microsoft.com/sharepoint/v3" xsi:nil="true"/>
    <PublishingExpirationDate xmlns="http://schemas.microsoft.com/sharepoint/v3" xsi:nil="true"/>
    <TaxCatchAll xmlns="1d496aed-39d0-4758-b3cf-4e4773287716"/>
    <Page xmlns="20a672bb-8554-40ed-8ef6-17ff2403b73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ADBD73-7241-456B-A9AF-332DA80E6486}"/>
</file>

<file path=customXml/itemProps2.xml><?xml version="1.0" encoding="utf-8"?>
<ds:datastoreItem xmlns:ds="http://schemas.openxmlformats.org/officeDocument/2006/customXml" ds:itemID="{3BB3F7BB-DB86-42FA-BA65-D635DA7908F0}"/>
</file>

<file path=customXml/itemProps3.xml><?xml version="1.0" encoding="utf-8"?>
<ds:datastoreItem xmlns:ds="http://schemas.openxmlformats.org/officeDocument/2006/customXml" ds:itemID="{51AF8ABD-7433-48D6-AEC5-DB4FD8FE2651}"/>
</file>

<file path=docProps/app.xml><?xml version="1.0" encoding="utf-8"?>
<Properties xmlns="http://schemas.openxmlformats.org/officeDocument/2006/extended-properties" xmlns:vt="http://schemas.openxmlformats.org/officeDocument/2006/docPropsVTypes">
  <Template>GaDOE-PowerPoint-WhiteTemplate</Template>
  <TotalTime>3664</TotalTime>
  <Words>4250</Words>
  <Application>Microsoft Office PowerPoint</Application>
  <PresentationFormat>On-screen Show (4:3)</PresentationFormat>
  <Paragraphs>764</Paragraphs>
  <Slides>68</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68</vt:i4>
      </vt:variant>
    </vt:vector>
  </HeadingPairs>
  <TitlesOfParts>
    <vt:vector size="74" baseType="lpstr">
      <vt:lpstr>Arial</vt:lpstr>
      <vt:lpstr>Arial Black</vt:lpstr>
      <vt:lpstr>Arial Rounded MT Bold</vt:lpstr>
      <vt:lpstr>Calibri</vt:lpstr>
      <vt:lpstr>Times New Roman</vt:lpstr>
      <vt:lpstr>GaDOE-PowerPoint-WhiteTemplate</vt:lpstr>
      <vt:lpstr>PowerPoint Presentation</vt:lpstr>
      <vt:lpstr>Georgia’s Student Assessment Landscape</vt:lpstr>
      <vt:lpstr>Georgia Milestones</vt:lpstr>
      <vt:lpstr>Georgia Student Achievement</vt:lpstr>
      <vt:lpstr>Georgia Student Achievement</vt:lpstr>
      <vt:lpstr>Georgia Student Achievement</vt:lpstr>
      <vt:lpstr>Georgia Student Achievement</vt:lpstr>
      <vt:lpstr>Georgia Student Achievement</vt:lpstr>
      <vt:lpstr>Georgia Student Achievement</vt:lpstr>
      <vt:lpstr>Georgia Milestones Online Testing 2014-2015 by the Numbers….</vt:lpstr>
      <vt:lpstr>Feedback Surveys</vt:lpstr>
      <vt:lpstr>PowerPoint Presentation</vt:lpstr>
      <vt:lpstr>PowerPoint Presentation</vt:lpstr>
      <vt:lpstr>Grade Levels</vt:lpstr>
      <vt:lpstr>Mode of Administration: Percentage of Respondents  by Grade Level</vt:lpstr>
      <vt:lpstr>English Language Arts Test </vt:lpstr>
      <vt:lpstr>Mathematics Test</vt:lpstr>
      <vt:lpstr>Science Test</vt:lpstr>
      <vt:lpstr>Social Studies Test</vt:lpstr>
      <vt:lpstr>Time to Complete  Assessments – Elementary School</vt:lpstr>
      <vt:lpstr>Time to Complete Assessments – Middle School</vt:lpstr>
      <vt:lpstr>Time to Complete Assessments – High School</vt:lpstr>
      <vt:lpstr>Mathematics No-Calculator Section</vt:lpstr>
      <vt:lpstr>Online Testing</vt:lpstr>
      <vt:lpstr>Online Testing</vt:lpstr>
      <vt:lpstr>Scratch Paper </vt:lpstr>
      <vt:lpstr>Uses of  Georgia Milestones</vt:lpstr>
      <vt:lpstr>Spring 2015</vt:lpstr>
      <vt:lpstr>Achievement vs. Growth</vt:lpstr>
      <vt:lpstr>Achievement Levels</vt:lpstr>
      <vt:lpstr>Developing Learners</vt:lpstr>
      <vt:lpstr>Types of Scores</vt:lpstr>
      <vt:lpstr>EOG Scale Score Range</vt:lpstr>
      <vt:lpstr>EOG Scale Score Range</vt:lpstr>
      <vt:lpstr>EOC Scale Score Range</vt:lpstr>
      <vt:lpstr>Domain Signals</vt:lpstr>
      <vt:lpstr>Domain Signals</vt:lpstr>
      <vt:lpstr>Norm-Referenced Scores</vt:lpstr>
      <vt:lpstr>Promotion &amp; Retention</vt:lpstr>
      <vt:lpstr>Promotion &amp; Retention</vt:lpstr>
      <vt:lpstr>Promotion &amp; Retention</vt:lpstr>
      <vt:lpstr>Promotion &amp; Retention</vt:lpstr>
      <vt:lpstr>Grade Conversion Scores for EOC</vt:lpstr>
      <vt:lpstr>Achievement Level  Descriptors</vt:lpstr>
      <vt:lpstr>Achievement Level  Descriptors</vt:lpstr>
      <vt:lpstr>ELA Constructed Response: Noteworthy Trends</vt:lpstr>
      <vt:lpstr>ELA Constructed Response</vt:lpstr>
      <vt:lpstr>ELA Constructed Response: Sample Response #1</vt:lpstr>
      <vt:lpstr>ELA Constructed Response:  Sample Response #2</vt:lpstr>
      <vt:lpstr>ELA Constructed Response: Sample Response #3</vt:lpstr>
      <vt:lpstr>Math Constructed Response:  Noteworthy Trends</vt:lpstr>
      <vt:lpstr>Math Constructed Response</vt:lpstr>
      <vt:lpstr>Math Constructed Response: Sample Responses #1 and #2</vt:lpstr>
      <vt:lpstr>Math Extended Response: Sample Response #4</vt:lpstr>
      <vt:lpstr>Math Extended Response: Sample Response #5</vt:lpstr>
      <vt:lpstr>ELA Narrative: Noteworthy Trends</vt:lpstr>
      <vt:lpstr>ELA Narrative</vt:lpstr>
      <vt:lpstr>ELA Narrative Sample Response #7</vt:lpstr>
      <vt:lpstr>ELA Narrative</vt:lpstr>
      <vt:lpstr>ELA Narrative: Sample Response #1</vt:lpstr>
      <vt:lpstr>ELA Narrative: Sample Response #2</vt:lpstr>
      <vt:lpstr>Argumentative/Opinion Writing: Noteworthy Trends</vt:lpstr>
      <vt:lpstr>Argumentative/Opinion Writing: Sample Response #3</vt:lpstr>
      <vt:lpstr>Informative/Explanatory Writing:  Noteworthy Trends</vt:lpstr>
      <vt:lpstr>Informational/Explanatory Writing Sample Response #1</vt:lpstr>
      <vt:lpstr>Informational/Explanatory Writing Sample Response #2</vt:lpstr>
      <vt:lpstr>Informational/Explanatory Writing Sample Response #3</vt:lpstr>
      <vt:lpstr>PowerPoint Presentation</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dc:creator>
  <cp:lastModifiedBy>Melissa Fincher</cp:lastModifiedBy>
  <cp:revision>138</cp:revision>
  <cp:lastPrinted>2015-09-23T15:22:26Z</cp:lastPrinted>
  <dcterms:created xsi:type="dcterms:W3CDTF">2015-02-02T18:43:19Z</dcterms:created>
  <dcterms:modified xsi:type="dcterms:W3CDTF">2015-09-30T13:40:55Z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