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9"/>
  </p:notesMasterIdLst>
  <p:handoutMasterIdLst>
    <p:handoutMasterId r:id="rId50"/>
  </p:handoutMasterIdLst>
  <p:sldIdLst>
    <p:sldId id="451" r:id="rId5"/>
    <p:sldId id="791" r:id="rId6"/>
    <p:sldId id="794" r:id="rId7"/>
    <p:sldId id="584" r:id="rId8"/>
    <p:sldId id="844" r:id="rId9"/>
    <p:sldId id="795" r:id="rId10"/>
    <p:sldId id="346" r:id="rId11"/>
    <p:sldId id="347" r:id="rId12"/>
    <p:sldId id="348" r:id="rId13"/>
    <p:sldId id="349" r:id="rId14"/>
    <p:sldId id="879" r:id="rId15"/>
    <p:sldId id="796" r:id="rId16"/>
    <p:sldId id="799" r:id="rId17"/>
    <p:sldId id="800" r:id="rId18"/>
    <p:sldId id="528" r:id="rId19"/>
    <p:sldId id="601" r:id="rId20"/>
    <p:sldId id="884" r:id="rId21"/>
    <p:sldId id="632" r:id="rId22"/>
    <p:sldId id="562" r:id="rId23"/>
    <p:sldId id="563" r:id="rId24"/>
    <p:sldId id="767" r:id="rId25"/>
    <p:sldId id="768" r:id="rId26"/>
    <p:sldId id="769" r:id="rId27"/>
    <p:sldId id="770" r:id="rId28"/>
    <p:sldId id="771" r:id="rId29"/>
    <p:sldId id="772" r:id="rId30"/>
    <p:sldId id="777" r:id="rId31"/>
    <p:sldId id="778" r:id="rId32"/>
    <p:sldId id="779" r:id="rId33"/>
    <p:sldId id="780" r:id="rId34"/>
    <p:sldId id="782" r:id="rId35"/>
    <p:sldId id="785" r:id="rId36"/>
    <p:sldId id="786" r:id="rId37"/>
    <p:sldId id="787" r:id="rId38"/>
    <p:sldId id="797" r:id="rId39"/>
    <p:sldId id="345" r:id="rId40"/>
    <p:sldId id="789" r:id="rId41"/>
    <p:sldId id="790" r:id="rId42"/>
    <p:sldId id="462" r:id="rId43"/>
    <p:sldId id="891" r:id="rId44"/>
    <p:sldId id="881" r:id="rId45"/>
    <p:sldId id="882" r:id="rId46"/>
    <p:sldId id="589" r:id="rId47"/>
    <p:sldId id="788" r:id="rId4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lison Timberlake" initials="AT" lastIdx="14" clrIdx="0">
    <p:extLst/>
  </p:cmAuthor>
  <p:cmAuthor id="2" name="Jonathan Rollins" initials="JR" lastIdx="55" clrIdx="1">
    <p:extLst/>
  </p:cmAuthor>
  <p:cmAuthor id="3" name="Paula Swartzberg" initials="PS" lastIdx="47" clrIdx="2">
    <p:extLst/>
  </p:cmAuthor>
  <p:cmAuthor id="4" name="Sandy Greene" initials="SG" lastIdx="11" clrIdx="3">
    <p:extLst/>
  </p:cmAuthor>
  <p:cmAuthor id="5" name="Kelli Wright" initials="KW" lastIdx="5" clrIdx="4">
    <p:extLst>
      <p:ext uri="{19B8F6BF-5375-455C-9EA6-DF929625EA0E}">
        <p15:presenceInfo xmlns:p15="http://schemas.microsoft.com/office/powerpoint/2012/main" userId="S-1-5-21-4138756018-1546103158-1358996498-27035" providerId="AD"/>
      </p:ext>
    </p:extLst>
  </p:cmAuthor>
  <p:cmAuthor id="6" name="Jan Reyes" initials="JR" lastIdx="23" clrIdx="5">
    <p:extLst>
      <p:ext uri="{19B8F6BF-5375-455C-9EA6-DF929625EA0E}">
        <p15:presenceInfo xmlns:p15="http://schemas.microsoft.com/office/powerpoint/2012/main" userId="S-1-5-21-4138756018-1546103158-1358996498-28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CAB43"/>
    <a:srgbClr val="F7971C"/>
    <a:srgbClr val="664288"/>
    <a:srgbClr val="FFDF01"/>
    <a:srgbClr val="50902D"/>
    <a:srgbClr val="F26400"/>
    <a:srgbClr val="66FF33"/>
    <a:srgbClr val="FFFFFF"/>
    <a:srgbClr val="ACDB79"/>
    <a:srgbClr val="1AC45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4" autoAdjust="0"/>
    <p:restoredTop sz="83515" autoAdjust="0"/>
  </p:normalViewPr>
  <p:slideViewPr>
    <p:cSldViewPr snapToGrid="0">
      <p:cViewPr varScale="1">
        <p:scale>
          <a:sx n="100" d="100"/>
          <a:sy n="100" d="100"/>
        </p:scale>
        <p:origin x="1716" y="78"/>
      </p:cViewPr>
      <p:guideLst>
        <p:guide orient="horz" pos="2160"/>
        <p:guide pos="2880"/>
      </p:guideLst>
    </p:cSldViewPr>
  </p:slideViewPr>
  <p:notesTextViewPr>
    <p:cViewPr>
      <p:scale>
        <a:sx n="3" d="2"/>
        <a:sy n="3" d="2"/>
      </p:scale>
      <p:origin x="0" y="0"/>
    </p:cViewPr>
  </p:notesTextViewPr>
  <p:sorterViewPr>
    <p:cViewPr>
      <p:scale>
        <a:sx n="100" d="100"/>
        <a:sy n="100" d="100"/>
      </p:scale>
      <p:origin x="0" y="-1152"/>
    </p:cViewPr>
  </p:sorterViewPr>
  <p:notesViewPr>
    <p:cSldViewPr snapToGrid="0">
      <p:cViewPr varScale="1">
        <p:scale>
          <a:sx n="77" d="100"/>
          <a:sy n="77" d="100"/>
        </p:scale>
        <p:origin x="3264" y="5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0381945019605432"/>
          <c:y val="7.6785513616766221E-2"/>
          <c:w val="0.69642554680664914"/>
          <c:h val="0.82449362468744658"/>
        </c:manualLayout>
      </c:layout>
      <c:lineChart>
        <c:grouping val="standard"/>
        <c:varyColors val="0"/>
        <c:ser>
          <c:idx val="4"/>
          <c:order val="0"/>
          <c:tx>
            <c:strRef>
              <c:f>'Fig 1'!$A$33</c:f>
              <c:strCache>
                <c:ptCount val="1"/>
                <c:pt idx="0">
                  <c:v>Beginning Learner </c:v>
                </c:pt>
              </c:strCache>
            </c:strRef>
          </c:tx>
          <c:spPr>
            <a:ln>
              <a:solidFill>
                <a:srgbClr val="70AD47">
                  <a:lumMod val="60000"/>
                  <a:lumOff val="40000"/>
                </a:srgbClr>
              </a:solidFill>
            </a:ln>
          </c:spPr>
          <c:marker>
            <c:symbol val="diamond"/>
            <c:size val="7"/>
            <c:spPr>
              <a:solidFill>
                <a:srgbClr val="92D050"/>
              </a:solidFill>
              <a:ln>
                <a:solidFill>
                  <a:srgbClr val="92D050"/>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1'!$B$33:$I$33</c:f>
              <c:numCache>
                <c:formatCode>General</c:formatCode>
                <c:ptCount val="8"/>
                <c:pt idx="0">
                  <c:v>425</c:v>
                </c:pt>
                <c:pt idx="1">
                  <c:v>535</c:v>
                </c:pt>
                <c:pt idx="2">
                  <c:v>685</c:v>
                </c:pt>
                <c:pt idx="3">
                  <c:v>750</c:v>
                </c:pt>
                <c:pt idx="4">
                  <c:v>850</c:v>
                </c:pt>
                <c:pt idx="5">
                  <c:v>875</c:v>
                </c:pt>
                <c:pt idx="6">
                  <c:v>940</c:v>
                </c:pt>
                <c:pt idx="7">
                  <c:v>1015</c:v>
                </c:pt>
              </c:numCache>
            </c:numRef>
          </c:val>
          <c:smooth val="0"/>
          <c:extLst>
            <c:ext xmlns:c16="http://schemas.microsoft.com/office/drawing/2014/chart" uri="{C3380CC4-5D6E-409C-BE32-E72D297353CC}">
              <c16:uniqueId val="{00000000-4E9D-422E-A439-09C533CF7C41}"/>
            </c:ext>
          </c:extLst>
        </c:ser>
        <c:ser>
          <c:idx val="3"/>
          <c:order val="1"/>
          <c:tx>
            <c:strRef>
              <c:f>'Fig 1'!$A$34</c:f>
              <c:strCache>
                <c:ptCount val="1"/>
                <c:pt idx="0">
                  <c:v>Developing Learner </c:v>
                </c:pt>
              </c:strCache>
            </c:strRef>
          </c:tx>
          <c:spPr>
            <a:ln>
              <a:solidFill>
                <a:srgbClr val="92D050"/>
              </a:solidFill>
            </a:ln>
          </c:spPr>
          <c:marker>
            <c:spPr>
              <a:solidFill>
                <a:srgbClr val="69AD2B"/>
              </a:solidFill>
              <a:ln>
                <a:solidFill>
                  <a:srgbClr val="69AD2B"/>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1'!$B$34:$I$34</c:f>
              <c:numCache>
                <c:formatCode>General</c:formatCode>
                <c:ptCount val="8"/>
                <c:pt idx="0">
                  <c:v>645</c:v>
                </c:pt>
                <c:pt idx="1">
                  <c:v>795</c:v>
                </c:pt>
                <c:pt idx="2">
                  <c:v>880</c:v>
                </c:pt>
                <c:pt idx="3">
                  <c:v>945</c:v>
                </c:pt>
                <c:pt idx="4">
                  <c:v>1080</c:v>
                </c:pt>
                <c:pt idx="5">
                  <c:v>1105</c:v>
                </c:pt>
                <c:pt idx="6">
                  <c:v>1170</c:v>
                </c:pt>
                <c:pt idx="7">
                  <c:v>1290</c:v>
                </c:pt>
              </c:numCache>
            </c:numRef>
          </c:val>
          <c:smooth val="0"/>
          <c:extLst>
            <c:ext xmlns:c16="http://schemas.microsoft.com/office/drawing/2014/chart" uri="{C3380CC4-5D6E-409C-BE32-E72D297353CC}">
              <c16:uniqueId val="{00000001-4E9D-422E-A439-09C533CF7C41}"/>
            </c:ext>
          </c:extLst>
        </c:ser>
        <c:ser>
          <c:idx val="2"/>
          <c:order val="2"/>
          <c:tx>
            <c:strRef>
              <c:f>'Fig 1'!$A$35</c:f>
              <c:strCache>
                <c:ptCount val="1"/>
                <c:pt idx="0">
                  <c:v>Proficient Learner </c:v>
                </c:pt>
              </c:strCache>
            </c:strRef>
          </c:tx>
          <c:spPr>
            <a:ln>
              <a:solidFill>
                <a:srgbClr val="639828"/>
              </a:solidFill>
            </a:ln>
          </c:spPr>
          <c:marker>
            <c:symbol val="circle"/>
            <c:size val="7"/>
            <c:spPr>
              <a:solidFill>
                <a:srgbClr val="558236"/>
              </a:solidFill>
              <a:ln>
                <a:solidFill>
                  <a:srgbClr val="558236"/>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1'!$B$35:$I$35</c:f>
              <c:numCache>
                <c:formatCode>General</c:formatCode>
                <c:ptCount val="8"/>
                <c:pt idx="0">
                  <c:v>820</c:v>
                </c:pt>
                <c:pt idx="1">
                  <c:v>975</c:v>
                </c:pt>
                <c:pt idx="2">
                  <c:v>1075</c:v>
                </c:pt>
                <c:pt idx="3">
                  <c:v>1140</c:v>
                </c:pt>
                <c:pt idx="4">
                  <c:v>1280</c:v>
                </c:pt>
                <c:pt idx="5">
                  <c:v>1295</c:v>
                </c:pt>
                <c:pt idx="6">
                  <c:v>1400</c:v>
                </c:pt>
                <c:pt idx="7">
                  <c:v>1510</c:v>
                </c:pt>
              </c:numCache>
            </c:numRef>
          </c:val>
          <c:smooth val="0"/>
          <c:extLst>
            <c:ext xmlns:c16="http://schemas.microsoft.com/office/drawing/2014/chart" uri="{C3380CC4-5D6E-409C-BE32-E72D297353CC}">
              <c16:uniqueId val="{00000002-4E9D-422E-A439-09C533CF7C41}"/>
            </c:ext>
          </c:extLst>
        </c:ser>
        <c:ser>
          <c:idx val="5"/>
          <c:order val="3"/>
          <c:tx>
            <c:strRef>
              <c:f>'Fig 1'!$A$36</c:f>
              <c:strCache>
                <c:ptCount val="1"/>
                <c:pt idx="0">
                  <c:v>Distinguished Learner</c:v>
                </c:pt>
              </c:strCache>
            </c:strRef>
          </c:tx>
          <c:spPr>
            <a:ln>
              <a:solidFill>
                <a:srgbClr val="70AD47">
                  <a:lumMod val="50000"/>
                </a:srgbClr>
              </a:solidFill>
            </a:ln>
          </c:spPr>
          <c:marker>
            <c:symbol val="triangle"/>
            <c:size val="7"/>
            <c:spPr>
              <a:solidFill>
                <a:srgbClr val="70AD47">
                  <a:lumMod val="50000"/>
                </a:srgbClr>
              </a:solidFill>
              <a:ln>
                <a:solidFill>
                  <a:srgbClr val="70AD47">
                    <a:lumMod val="50000"/>
                  </a:srgbClr>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1'!$B$36:$I$36</c:f>
              <c:numCache>
                <c:formatCode>General</c:formatCode>
                <c:ptCount val="8"/>
                <c:pt idx="0">
                  <c:v>1015</c:v>
                </c:pt>
                <c:pt idx="1">
                  <c:v>1135</c:v>
                </c:pt>
                <c:pt idx="2">
                  <c:v>1330</c:v>
                </c:pt>
                <c:pt idx="3">
                  <c:v>1370</c:v>
                </c:pt>
                <c:pt idx="4">
                  <c:v>1475</c:v>
                </c:pt>
                <c:pt idx="5">
                  <c:v>1470</c:v>
                </c:pt>
                <c:pt idx="6">
                  <c:v>1630</c:v>
                </c:pt>
                <c:pt idx="7">
                  <c:v>1785</c:v>
                </c:pt>
              </c:numCache>
            </c:numRef>
          </c:val>
          <c:smooth val="0"/>
          <c:extLst>
            <c:ext xmlns:c16="http://schemas.microsoft.com/office/drawing/2014/chart" uri="{C3380CC4-5D6E-409C-BE32-E72D297353CC}">
              <c16:uniqueId val="{00000003-4E9D-422E-A439-09C533CF7C41}"/>
            </c:ext>
          </c:extLst>
        </c:ser>
        <c:ser>
          <c:idx val="0"/>
          <c:order val="4"/>
          <c:tx>
            <c:strRef>
              <c:f>'Fig 1'!$A$37</c:f>
              <c:strCache>
                <c:ptCount val="1"/>
                <c:pt idx="0">
                  <c:v>Lower Text Band for Grade</c:v>
                </c:pt>
              </c:strCache>
            </c:strRef>
          </c:tx>
          <c:spPr>
            <a:ln>
              <a:solidFill>
                <a:srgbClr val="C00000"/>
              </a:solidFill>
            </a:ln>
          </c:spPr>
          <c:marker>
            <c:symbol val="star"/>
            <c:size val="8"/>
            <c:spPr>
              <a:noFill/>
              <a:ln>
                <a:solidFill>
                  <a:srgbClr val="C00000"/>
                </a:solidFill>
              </a:ln>
            </c:spPr>
          </c:marker>
          <c:dPt>
            <c:idx val="4"/>
            <c:bubble3D val="0"/>
            <c:extLst>
              <c:ext xmlns:c16="http://schemas.microsoft.com/office/drawing/2014/chart" uri="{C3380CC4-5D6E-409C-BE32-E72D297353CC}">
                <c16:uniqueId val="{00000004-4E9D-422E-A439-09C533CF7C41}"/>
              </c:ext>
            </c:extLst>
          </c:dPt>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1'!$B$37:$I$37</c:f>
              <c:numCache>
                <c:formatCode>General</c:formatCode>
                <c:ptCount val="8"/>
                <c:pt idx="0">
                  <c:v>520</c:v>
                </c:pt>
                <c:pt idx="1">
                  <c:v>740</c:v>
                </c:pt>
                <c:pt idx="2">
                  <c:v>830</c:v>
                </c:pt>
                <c:pt idx="3">
                  <c:v>925</c:v>
                </c:pt>
                <c:pt idx="4">
                  <c:v>970</c:v>
                </c:pt>
                <c:pt idx="5">
                  <c:v>1010</c:v>
                </c:pt>
                <c:pt idx="6">
                  <c:v>1050</c:v>
                </c:pt>
                <c:pt idx="7">
                  <c:v>1185</c:v>
                </c:pt>
              </c:numCache>
            </c:numRef>
          </c:val>
          <c:smooth val="0"/>
          <c:extLst>
            <c:ext xmlns:c16="http://schemas.microsoft.com/office/drawing/2014/chart" uri="{C3380CC4-5D6E-409C-BE32-E72D297353CC}">
              <c16:uniqueId val="{00000005-4E9D-422E-A439-09C533CF7C41}"/>
            </c:ext>
          </c:extLst>
        </c:ser>
        <c:ser>
          <c:idx val="1"/>
          <c:order val="5"/>
          <c:tx>
            <c:strRef>
              <c:f>'Fig 1'!$A$38</c:f>
              <c:strCache>
                <c:ptCount val="1"/>
                <c:pt idx="0">
                  <c:v>Upper Text Band for Grade</c:v>
                </c:pt>
              </c:strCache>
            </c:strRef>
          </c:tx>
          <c:spPr>
            <a:ln>
              <a:solidFill>
                <a:srgbClr val="C00000"/>
              </a:solidFill>
            </a:ln>
          </c:spPr>
          <c:marker>
            <c:symbol val="star"/>
            <c:size val="8"/>
            <c:spPr>
              <a:noFill/>
              <a:ln>
                <a:solidFill>
                  <a:srgbClr val="C00000"/>
                </a:solidFill>
              </a:ln>
            </c:spPr>
          </c:marker>
          <c:cat>
            <c:strRef>
              <c:f>'Fig 1'!$B$32:$I$32</c:f>
              <c:strCache>
                <c:ptCount val="8"/>
                <c:pt idx="0">
                  <c:v>3</c:v>
                </c:pt>
                <c:pt idx="1">
                  <c:v>4</c:v>
                </c:pt>
                <c:pt idx="2">
                  <c:v>5</c:v>
                </c:pt>
                <c:pt idx="3">
                  <c:v>6</c:v>
                </c:pt>
                <c:pt idx="4">
                  <c:v>7</c:v>
                </c:pt>
                <c:pt idx="5">
                  <c:v>8</c:v>
                </c:pt>
                <c:pt idx="6">
                  <c:v>9th Grade Literature</c:v>
                </c:pt>
                <c:pt idx="7">
                  <c:v>American Literature</c:v>
                </c:pt>
              </c:strCache>
            </c:strRef>
          </c:cat>
          <c:val>
            <c:numRef>
              <c:f>'Fig 1'!$B$38:$I$38</c:f>
              <c:numCache>
                <c:formatCode>General</c:formatCode>
                <c:ptCount val="8"/>
                <c:pt idx="0">
                  <c:v>820</c:v>
                </c:pt>
                <c:pt idx="1">
                  <c:v>940</c:v>
                </c:pt>
                <c:pt idx="2">
                  <c:v>1010</c:v>
                </c:pt>
                <c:pt idx="3">
                  <c:v>1070</c:v>
                </c:pt>
                <c:pt idx="4">
                  <c:v>1120</c:v>
                </c:pt>
                <c:pt idx="5">
                  <c:v>1185</c:v>
                </c:pt>
                <c:pt idx="6">
                  <c:v>1260</c:v>
                </c:pt>
                <c:pt idx="7">
                  <c:v>1385</c:v>
                </c:pt>
              </c:numCache>
            </c:numRef>
          </c:val>
          <c:smooth val="0"/>
          <c:extLst>
            <c:ext xmlns:c16="http://schemas.microsoft.com/office/drawing/2014/chart" uri="{C3380CC4-5D6E-409C-BE32-E72D297353CC}">
              <c16:uniqueId val="{00000006-4E9D-422E-A439-09C533CF7C41}"/>
            </c:ext>
          </c:extLst>
        </c:ser>
        <c:dLbls>
          <c:showLegendKey val="0"/>
          <c:showVal val="0"/>
          <c:showCatName val="0"/>
          <c:showSerName val="0"/>
          <c:showPercent val="0"/>
          <c:showBubbleSize val="0"/>
        </c:dLbls>
        <c:marker val="1"/>
        <c:smooth val="0"/>
        <c:axId val="41287040"/>
        <c:axId val="40965632"/>
      </c:lineChart>
      <c:catAx>
        <c:axId val="41287040"/>
        <c:scaling>
          <c:orientation val="minMax"/>
        </c:scaling>
        <c:delete val="0"/>
        <c:axPos val="b"/>
        <c:title>
          <c:tx>
            <c:rich>
              <a:bodyPr/>
              <a:lstStyle/>
              <a:p>
                <a:pPr>
                  <a:defRPr sz="1400" b="1" i="0" u="none" strike="noStrike" baseline="0">
                    <a:solidFill>
                      <a:srgbClr val="000000"/>
                    </a:solidFill>
                    <a:latin typeface="Times New Roman"/>
                    <a:ea typeface="Times New Roman"/>
                    <a:cs typeface="Times New Roman"/>
                  </a:defRPr>
                </a:pPr>
                <a:r>
                  <a:rPr lang="en-US" sz="1400" dirty="0"/>
                  <a:t>Grade</a:t>
                </a:r>
                <a:r>
                  <a:rPr lang="en-US" sz="1400" baseline="0" dirty="0"/>
                  <a:t> Level</a:t>
                </a:r>
                <a:r>
                  <a:rPr lang="en-US" sz="1400" dirty="0"/>
                  <a:t>/Course</a:t>
                </a:r>
              </a:p>
            </c:rich>
          </c:tx>
          <c:layout>
            <c:manualLayout>
              <c:xMode val="edge"/>
              <c:yMode val="edge"/>
              <c:x val="0.39031193576707274"/>
              <c:y val="0.95663249073006162"/>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0965632"/>
        <c:crosses val="autoZero"/>
        <c:auto val="1"/>
        <c:lblAlgn val="ctr"/>
        <c:lblOffset val="100"/>
        <c:noMultiLvlLbl val="0"/>
      </c:catAx>
      <c:valAx>
        <c:axId val="40965632"/>
        <c:scaling>
          <c:orientation val="minMax"/>
          <c:max val="1800"/>
          <c:min val="200"/>
        </c:scaling>
        <c:delete val="0"/>
        <c:axPos val="l"/>
        <c:majorGridlines/>
        <c:title>
          <c:tx>
            <c:rich>
              <a:bodyPr/>
              <a:lstStyle/>
              <a:p>
                <a:pPr>
                  <a:defRPr sz="1400" b="1" i="0" u="none" strike="noStrike" baseline="0">
                    <a:solidFill>
                      <a:srgbClr val="000000"/>
                    </a:solidFill>
                    <a:latin typeface="Times New Roman"/>
                    <a:ea typeface="Times New Roman"/>
                    <a:cs typeface="Times New Roman"/>
                  </a:defRPr>
                </a:pPr>
                <a:r>
                  <a:rPr lang="en-US" sz="1400"/>
                  <a:t>Lexile</a:t>
                </a:r>
              </a:p>
            </c:rich>
          </c:tx>
          <c:layout>
            <c:manualLayout>
              <c:xMode val="edge"/>
              <c:yMode val="edge"/>
              <c:x val="2.1989554813565019E-2"/>
              <c:y val="0.4007843399693668"/>
            </c:manualLayout>
          </c:layout>
          <c:overlay val="0"/>
        </c:title>
        <c:numFmt formatCode="General"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1287040"/>
        <c:crosses val="autoZero"/>
        <c:crossBetween val="between"/>
        <c:majorUnit val="200"/>
      </c:valAx>
    </c:plotArea>
    <c:legend>
      <c:legendPos val="r"/>
      <c:legendEntry>
        <c:idx val="0"/>
        <c:txPr>
          <a:bodyPr/>
          <a:lstStyle/>
          <a:p>
            <a:pPr>
              <a:defRPr sz="900" b="0" i="0" u="none" strike="noStrike" baseline="0">
                <a:solidFill>
                  <a:srgbClr val="000000"/>
                </a:solidFill>
                <a:latin typeface="Calibri"/>
                <a:ea typeface="Calibri"/>
                <a:cs typeface="Calibri"/>
              </a:defRPr>
            </a:pPr>
            <a:endParaRPr lang="en-US"/>
          </a:p>
        </c:txPr>
      </c:legendEntry>
      <c:legendEntry>
        <c:idx val="1"/>
        <c:txPr>
          <a:bodyPr/>
          <a:lstStyle/>
          <a:p>
            <a:pPr>
              <a:defRPr sz="900" b="0" i="0" u="none" strike="noStrike" baseline="0">
                <a:solidFill>
                  <a:srgbClr val="000000"/>
                </a:solidFill>
                <a:latin typeface="Calibri"/>
                <a:ea typeface="Calibri"/>
                <a:cs typeface="Calibri"/>
              </a:defRPr>
            </a:pPr>
            <a:endParaRPr lang="en-US"/>
          </a:p>
        </c:txPr>
      </c:legendEntry>
      <c:legendEntry>
        <c:idx val="2"/>
        <c:txPr>
          <a:bodyPr/>
          <a:lstStyle/>
          <a:p>
            <a:pPr>
              <a:defRPr sz="900" b="0" i="0" u="none" strike="noStrike" baseline="0">
                <a:solidFill>
                  <a:srgbClr val="000000"/>
                </a:solidFill>
                <a:latin typeface="Calibri"/>
                <a:ea typeface="Calibri"/>
                <a:cs typeface="Calibri"/>
              </a:defRPr>
            </a:pPr>
            <a:endParaRPr lang="en-US"/>
          </a:p>
        </c:txPr>
      </c:legendEntry>
      <c:legendEntry>
        <c:idx val="3"/>
        <c:txPr>
          <a:bodyPr/>
          <a:lstStyle/>
          <a:p>
            <a:pPr>
              <a:defRPr sz="900" b="0" i="0" u="none" strike="noStrike" baseline="0">
                <a:solidFill>
                  <a:srgbClr val="000000"/>
                </a:solidFill>
                <a:latin typeface="Calibri"/>
                <a:ea typeface="Calibri"/>
                <a:cs typeface="Calibri"/>
              </a:defRPr>
            </a:pPr>
            <a:endParaRPr lang="en-US"/>
          </a:p>
        </c:txPr>
      </c:legendEntry>
      <c:legendEntry>
        <c:idx val="4"/>
        <c:txPr>
          <a:bodyPr/>
          <a:lstStyle/>
          <a:p>
            <a:pPr>
              <a:defRPr sz="900" b="0" i="0" u="none" strike="noStrike" baseline="0">
                <a:solidFill>
                  <a:srgbClr val="000000"/>
                </a:solidFill>
                <a:latin typeface="Calibri"/>
                <a:ea typeface="Calibri"/>
                <a:cs typeface="Calibri"/>
              </a:defRPr>
            </a:pPr>
            <a:endParaRPr lang="en-US"/>
          </a:p>
        </c:txPr>
      </c:legendEntry>
      <c:legendEntry>
        <c:idx val="5"/>
        <c:txPr>
          <a:bodyPr/>
          <a:lstStyle/>
          <a:p>
            <a:pPr>
              <a:defRPr sz="900" b="0" i="0" u="none" strike="noStrike" baseline="0">
                <a:solidFill>
                  <a:srgbClr val="000000"/>
                </a:solidFill>
                <a:latin typeface="Calibri"/>
                <a:ea typeface="Calibri"/>
                <a:cs typeface="Calibri"/>
              </a:defRPr>
            </a:pPr>
            <a:endParaRPr lang="en-US"/>
          </a:p>
        </c:txPr>
      </c:legendEntry>
      <c:layout>
        <c:manualLayout>
          <c:xMode val="edge"/>
          <c:yMode val="edge"/>
          <c:x val="0.82192632019942147"/>
          <c:y val="0.50010454126885051"/>
          <c:w val="0.17663100029716927"/>
          <c:h val="0.41328790123877052"/>
        </c:manualLayout>
      </c:layout>
      <c:overlay val="0"/>
      <c:txPr>
        <a:bodyPr/>
        <a:lstStyle/>
        <a:p>
          <a:pPr>
            <a:defRPr sz="675"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5A88B92-BC67-45F8-B780-22D7B6E5A86D}"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66956A5A-3500-48EC-91AA-0D894A7C8AD0}">
      <dgm:prSet phldrT="[Text]"/>
      <dgm:spPr>
        <a:solidFill>
          <a:srgbClr val="70AD47"/>
        </a:solidFill>
      </dgm:spPr>
      <dgm:t>
        <a:bodyPr/>
        <a:lstStyle/>
        <a:p>
          <a:pPr>
            <a:lnSpc>
              <a:spcPct val="100000"/>
            </a:lnSpc>
            <a:spcAft>
              <a:spcPts val="0"/>
            </a:spcAft>
          </a:pPr>
          <a:r>
            <a:rPr lang="en-US" dirty="0"/>
            <a:t>Extended </a:t>
          </a:r>
        </a:p>
        <a:p>
          <a:pPr>
            <a:lnSpc>
              <a:spcPct val="100000"/>
            </a:lnSpc>
            <a:spcAft>
              <a:spcPts val="0"/>
            </a:spcAft>
          </a:pPr>
          <a:r>
            <a:rPr lang="en-US" dirty="0"/>
            <a:t>Writing </a:t>
          </a:r>
        </a:p>
        <a:p>
          <a:pPr>
            <a:lnSpc>
              <a:spcPct val="100000"/>
            </a:lnSpc>
            <a:spcAft>
              <a:spcPts val="0"/>
            </a:spcAft>
          </a:pPr>
          <a:r>
            <a:rPr lang="en-US" dirty="0"/>
            <a:t>Prompt</a:t>
          </a:r>
        </a:p>
      </dgm:t>
    </dgm:pt>
    <dgm:pt modelId="{0F1DD2E9-B3DD-40F6-A56D-65DCD8CDCCC2}" type="parTrans" cxnId="{32013084-AE48-4187-AF7C-8D7DBAAC8581}">
      <dgm:prSet/>
      <dgm:spPr/>
      <dgm:t>
        <a:bodyPr/>
        <a:lstStyle/>
        <a:p>
          <a:endParaRPr lang="en-US"/>
        </a:p>
      </dgm:t>
    </dgm:pt>
    <dgm:pt modelId="{26F380BD-5F2D-4EB2-92C1-768A76141834}" type="sibTrans" cxnId="{32013084-AE48-4187-AF7C-8D7DBAAC8581}">
      <dgm:prSet/>
      <dgm:spPr/>
      <dgm:t>
        <a:bodyPr/>
        <a:lstStyle/>
        <a:p>
          <a:endParaRPr lang="en-US"/>
        </a:p>
      </dgm:t>
    </dgm:pt>
    <dgm:pt modelId="{FC492C1F-FF88-40D8-852E-24A6946834A1}">
      <dgm:prSet phldrT="[Text]"/>
      <dgm:spPr>
        <a:solidFill>
          <a:srgbClr val="D5E3CF">
            <a:alpha val="89804"/>
          </a:srgbClr>
        </a:solidFill>
        <a:ln>
          <a:solidFill>
            <a:schemeClr val="accent6"/>
          </a:solidFill>
        </a:ln>
      </dgm:spPr>
      <dgm:t>
        <a:bodyPr/>
        <a:lstStyle/>
        <a:p>
          <a:pPr>
            <a:buNone/>
          </a:pPr>
          <a:r>
            <a:rPr lang="en-US" b="0" dirty="0"/>
            <a:t>Informational/</a:t>
          </a:r>
        </a:p>
        <a:p>
          <a:pPr>
            <a:buNone/>
          </a:pPr>
          <a:r>
            <a:rPr lang="en-US" b="0" dirty="0"/>
            <a:t>Explanatory</a:t>
          </a:r>
        </a:p>
      </dgm:t>
    </dgm:pt>
    <dgm:pt modelId="{3E61A952-BDAE-4BC2-BF46-A5EC6514BF6A}" type="parTrans" cxnId="{DFF93C2B-DCF1-4CFC-A52B-57DAD29F259F}">
      <dgm:prSet/>
      <dgm:spPr>
        <a:ln>
          <a:solidFill>
            <a:schemeClr val="accent6"/>
          </a:solidFill>
        </a:ln>
      </dgm:spPr>
      <dgm:t>
        <a:bodyPr/>
        <a:lstStyle/>
        <a:p>
          <a:endParaRPr lang="en-US"/>
        </a:p>
      </dgm:t>
    </dgm:pt>
    <dgm:pt modelId="{53827217-F716-4024-9286-914AB3D3130B}" type="sibTrans" cxnId="{DFF93C2B-DCF1-4CFC-A52B-57DAD29F259F}">
      <dgm:prSet/>
      <dgm:spPr/>
      <dgm:t>
        <a:bodyPr/>
        <a:lstStyle/>
        <a:p>
          <a:endParaRPr lang="en-US"/>
        </a:p>
      </dgm:t>
    </dgm:pt>
    <dgm:pt modelId="{286FF6F2-297C-4E5F-8342-DBA9CDB847DB}">
      <dgm:prSet phldrT="[Text]"/>
      <dgm:spPr>
        <a:solidFill>
          <a:srgbClr val="D5E3CF">
            <a:alpha val="89804"/>
          </a:srgbClr>
        </a:solidFill>
        <a:ln>
          <a:solidFill>
            <a:schemeClr val="accent6"/>
          </a:solidFill>
        </a:ln>
      </dgm:spPr>
      <dgm:t>
        <a:bodyPr/>
        <a:lstStyle/>
        <a:p>
          <a:pPr>
            <a:buNone/>
          </a:pPr>
          <a:r>
            <a:rPr lang="en-US" b="0" dirty="0"/>
            <a:t>Opinion/</a:t>
          </a:r>
        </a:p>
        <a:p>
          <a:pPr>
            <a:buNone/>
          </a:pPr>
          <a:r>
            <a:rPr lang="en-US" b="0" dirty="0"/>
            <a:t>Argumentative</a:t>
          </a:r>
        </a:p>
      </dgm:t>
    </dgm:pt>
    <dgm:pt modelId="{717A6E04-13E0-4AF3-95C3-E7F1BB091897}" type="parTrans" cxnId="{FB718BBF-CC4D-43BC-A483-21B0FE1AEFEE}">
      <dgm:prSet/>
      <dgm:spPr>
        <a:ln>
          <a:solidFill>
            <a:schemeClr val="accent6"/>
          </a:solidFill>
        </a:ln>
      </dgm:spPr>
      <dgm:t>
        <a:bodyPr/>
        <a:lstStyle/>
        <a:p>
          <a:endParaRPr lang="en-US"/>
        </a:p>
      </dgm:t>
    </dgm:pt>
    <dgm:pt modelId="{D281DA79-5712-492D-A693-0236CFB9767C}" type="sibTrans" cxnId="{FB718BBF-CC4D-43BC-A483-21B0FE1AEFEE}">
      <dgm:prSet/>
      <dgm:spPr/>
      <dgm:t>
        <a:bodyPr/>
        <a:lstStyle/>
        <a:p>
          <a:endParaRPr lang="en-US"/>
        </a:p>
      </dgm:t>
    </dgm:pt>
    <dgm:pt modelId="{4A715078-8A1A-44EF-8442-9DC0A1FB7AE0}">
      <dgm:prSet phldrT="[Text]"/>
      <dgm:spPr>
        <a:solidFill>
          <a:srgbClr val="70AD47"/>
        </a:solidFill>
      </dgm:spPr>
      <dgm:t>
        <a:bodyPr/>
        <a:lstStyle/>
        <a:p>
          <a:pPr>
            <a:lnSpc>
              <a:spcPct val="100000"/>
            </a:lnSpc>
            <a:spcAft>
              <a:spcPts val="0"/>
            </a:spcAft>
          </a:pPr>
          <a:r>
            <a:rPr lang="en-US" dirty="0"/>
            <a:t>Extended </a:t>
          </a:r>
        </a:p>
        <a:p>
          <a:pPr>
            <a:lnSpc>
              <a:spcPct val="100000"/>
            </a:lnSpc>
            <a:spcAft>
              <a:spcPts val="0"/>
            </a:spcAft>
          </a:pPr>
          <a:r>
            <a:rPr lang="en-US" dirty="0"/>
            <a:t>Constructed Response</a:t>
          </a:r>
        </a:p>
      </dgm:t>
    </dgm:pt>
    <dgm:pt modelId="{912E490C-8D73-46C7-8F49-FA6B95327B25}" type="parTrans" cxnId="{90C56496-E489-4234-A41D-F8C696DCB7C5}">
      <dgm:prSet/>
      <dgm:spPr/>
      <dgm:t>
        <a:bodyPr/>
        <a:lstStyle/>
        <a:p>
          <a:endParaRPr lang="en-US"/>
        </a:p>
      </dgm:t>
    </dgm:pt>
    <dgm:pt modelId="{5F7A6A68-DCF3-4DC1-9FAD-48A57D116D8B}" type="sibTrans" cxnId="{90C56496-E489-4234-A41D-F8C696DCB7C5}">
      <dgm:prSet/>
      <dgm:spPr/>
      <dgm:t>
        <a:bodyPr/>
        <a:lstStyle/>
        <a:p>
          <a:endParaRPr lang="en-US"/>
        </a:p>
      </dgm:t>
    </dgm:pt>
    <dgm:pt modelId="{12E2945C-7D76-4E87-8504-B098156115C7}">
      <dgm:prSet phldrT="[Text]"/>
      <dgm:spPr>
        <a:solidFill>
          <a:srgbClr val="D5E3CF">
            <a:alpha val="89804"/>
          </a:srgbClr>
        </a:solidFill>
        <a:ln>
          <a:solidFill>
            <a:schemeClr val="accent6"/>
          </a:solidFill>
        </a:ln>
      </dgm:spPr>
      <dgm:t>
        <a:bodyPr/>
        <a:lstStyle/>
        <a:p>
          <a:r>
            <a:rPr lang="en-US" dirty="0"/>
            <a:t>Narrative</a:t>
          </a:r>
        </a:p>
      </dgm:t>
    </dgm:pt>
    <dgm:pt modelId="{332C99BC-4522-46C3-BFEE-19C14BC3D8F3}" type="parTrans" cxnId="{2930FE1F-1334-42A9-A75E-D3FFAB823DAC}">
      <dgm:prSet/>
      <dgm:spPr>
        <a:ln>
          <a:solidFill>
            <a:schemeClr val="accent6"/>
          </a:solidFill>
        </a:ln>
      </dgm:spPr>
      <dgm:t>
        <a:bodyPr/>
        <a:lstStyle/>
        <a:p>
          <a:endParaRPr lang="en-US"/>
        </a:p>
      </dgm:t>
    </dgm:pt>
    <dgm:pt modelId="{362E81B5-517E-4F8A-9000-69546B2FEF05}" type="sibTrans" cxnId="{2930FE1F-1334-42A9-A75E-D3FFAB823DAC}">
      <dgm:prSet/>
      <dgm:spPr/>
      <dgm:t>
        <a:bodyPr/>
        <a:lstStyle/>
        <a:p>
          <a:endParaRPr lang="en-US"/>
        </a:p>
      </dgm:t>
    </dgm:pt>
    <dgm:pt modelId="{3EAA96C0-15D8-4946-BF73-F8310BD64F4F}" type="pres">
      <dgm:prSet presAssocID="{D5A88B92-BC67-45F8-B780-22D7B6E5A86D}" presName="diagram" presStyleCnt="0">
        <dgm:presLayoutVars>
          <dgm:chPref val="1"/>
          <dgm:dir/>
          <dgm:animOne val="branch"/>
          <dgm:animLvl val="lvl"/>
          <dgm:resizeHandles/>
        </dgm:presLayoutVars>
      </dgm:prSet>
      <dgm:spPr/>
    </dgm:pt>
    <dgm:pt modelId="{600ECEF1-D6D3-4676-B9BF-29A60805B00A}" type="pres">
      <dgm:prSet presAssocID="{66956A5A-3500-48EC-91AA-0D894A7C8AD0}" presName="root" presStyleCnt="0"/>
      <dgm:spPr/>
    </dgm:pt>
    <dgm:pt modelId="{98556CBC-6AF3-47C5-9241-3921F3283332}" type="pres">
      <dgm:prSet presAssocID="{66956A5A-3500-48EC-91AA-0D894A7C8AD0}" presName="rootComposite" presStyleCnt="0"/>
      <dgm:spPr/>
    </dgm:pt>
    <dgm:pt modelId="{F5B7DD7F-B84C-4587-AAA0-34D60EB34AAC}" type="pres">
      <dgm:prSet presAssocID="{66956A5A-3500-48EC-91AA-0D894A7C8AD0}" presName="rootText" presStyleLbl="node1" presStyleIdx="0" presStyleCnt="2"/>
      <dgm:spPr/>
    </dgm:pt>
    <dgm:pt modelId="{C4EBF196-0E57-4492-B64F-7ADA1F34F9F9}" type="pres">
      <dgm:prSet presAssocID="{66956A5A-3500-48EC-91AA-0D894A7C8AD0}" presName="rootConnector" presStyleLbl="node1" presStyleIdx="0" presStyleCnt="2"/>
      <dgm:spPr/>
    </dgm:pt>
    <dgm:pt modelId="{02A7D065-F111-4B82-B6BC-E11B5567E186}" type="pres">
      <dgm:prSet presAssocID="{66956A5A-3500-48EC-91AA-0D894A7C8AD0}" presName="childShape" presStyleCnt="0"/>
      <dgm:spPr/>
    </dgm:pt>
    <dgm:pt modelId="{52A83F88-B189-4F4E-A8BC-01127A7452D3}" type="pres">
      <dgm:prSet presAssocID="{3E61A952-BDAE-4BC2-BF46-A5EC6514BF6A}" presName="Name13" presStyleLbl="parChTrans1D2" presStyleIdx="0" presStyleCnt="3"/>
      <dgm:spPr/>
    </dgm:pt>
    <dgm:pt modelId="{F65E5701-3E09-42CA-B30F-6A382895559F}" type="pres">
      <dgm:prSet presAssocID="{FC492C1F-FF88-40D8-852E-24A6946834A1}" presName="childText" presStyleLbl="bgAcc1" presStyleIdx="0" presStyleCnt="3">
        <dgm:presLayoutVars>
          <dgm:bulletEnabled val="1"/>
        </dgm:presLayoutVars>
      </dgm:prSet>
      <dgm:spPr/>
    </dgm:pt>
    <dgm:pt modelId="{4C1DFFC7-364D-43A5-B061-19437B985066}" type="pres">
      <dgm:prSet presAssocID="{717A6E04-13E0-4AF3-95C3-E7F1BB091897}" presName="Name13" presStyleLbl="parChTrans1D2" presStyleIdx="1" presStyleCnt="3"/>
      <dgm:spPr/>
    </dgm:pt>
    <dgm:pt modelId="{8E9BC5E8-A491-489D-8C6C-CFB72C7313C7}" type="pres">
      <dgm:prSet presAssocID="{286FF6F2-297C-4E5F-8342-DBA9CDB847DB}" presName="childText" presStyleLbl="bgAcc1" presStyleIdx="1" presStyleCnt="3">
        <dgm:presLayoutVars>
          <dgm:bulletEnabled val="1"/>
        </dgm:presLayoutVars>
      </dgm:prSet>
      <dgm:spPr/>
    </dgm:pt>
    <dgm:pt modelId="{02036503-3862-4A0A-B79A-F7786ABF464E}" type="pres">
      <dgm:prSet presAssocID="{4A715078-8A1A-44EF-8442-9DC0A1FB7AE0}" presName="root" presStyleCnt="0"/>
      <dgm:spPr/>
    </dgm:pt>
    <dgm:pt modelId="{D82E6601-43E5-49C8-9E2B-190F3659747A}" type="pres">
      <dgm:prSet presAssocID="{4A715078-8A1A-44EF-8442-9DC0A1FB7AE0}" presName="rootComposite" presStyleCnt="0"/>
      <dgm:spPr/>
    </dgm:pt>
    <dgm:pt modelId="{F424E8E8-9340-401C-B169-CBBE63AFC37B}" type="pres">
      <dgm:prSet presAssocID="{4A715078-8A1A-44EF-8442-9DC0A1FB7AE0}" presName="rootText" presStyleLbl="node1" presStyleIdx="1" presStyleCnt="2"/>
      <dgm:spPr/>
    </dgm:pt>
    <dgm:pt modelId="{C934D121-6C9C-4F6F-8F4F-D943F5ED76A9}" type="pres">
      <dgm:prSet presAssocID="{4A715078-8A1A-44EF-8442-9DC0A1FB7AE0}" presName="rootConnector" presStyleLbl="node1" presStyleIdx="1" presStyleCnt="2"/>
      <dgm:spPr/>
    </dgm:pt>
    <dgm:pt modelId="{257529F2-6EC9-49E9-B1E0-E63A80F78693}" type="pres">
      <dgm:prSet presAssocID="{4A715078-8A1A-44EF-8442-9DC0A1FB7AE0}" presName="childShape" presStyleCnt="0"/>
      <dgm:spPr/>
    </dgm:pt>
    <dgm:pt modelId="{F31E665D-7389-44CB-ABF5-5DBDC590DCA9}" type="pres">
      <dgm:prSet presAssocID="{332C99BC-4522-46C3-BFEE-19C14BC3D8F3}" presName="Name13" presStyleLbl="parChTrans1D2" presStyleIdx="2" presStyleCnt="3"/>
      <dgm:spPr/>
    </dgm:pt>
    <dgm:pt modelId="{F70ED3AD-80C5-4110-A11D-510A8D42F0B1}" type="pres">
      <dgm:prSet presAssocID="{12E2945C-7D76-4E87-8504-B098156115C7}" presName="childText" presStyleLbl="bgAcc1" presStyleIdx="2" presStyleCnt="3">
        <dgm:presLayoutVars>
          <dgm:bulletEnabled val="1"/>
        </dgm:presLayoutVars>
      </dgm:prSet>
      <dgm:spPr/>
    </dgm:pt>
  </dgm:ptLst>
  <dgm:cxnLst>
    <dgm:cxn modelId="{F0FFAE1B-13EC-4545-8888-2188BE2DFD4D}" type="presOf" srcId="{332C99BC-4522-46C3-BFEE-19C14BC3D8F3}" destId="{F31E665D-7389-44CB-ABF5-5DBDC590DCA9}" srcOrd="0" destOrd="0" presId="urn:microsoft.com/office/officeart/2005/8/layout/hierarchy3"/>
    <dgm:cxn modelId="{2930FE1F-1334-42A9-A75E-D3FFAB823DAC}" srcId="{4A715078-8A1A-44EF-8442-9DC0A1FB7AE0}" destId="{12E2945C-7D76-4E87-8504-B098156115C7}" srcOrd="0" destOrd="0" parTransId="{332C99BC-4522-46C3-BFEE-19C14BC3D8F3}" sibTransId="{362E81B5-517E-4F8A-9000-69546B2FEF05}"/>
    <dgm:cxn modelId="{DFF93C2B-DCF1-4CFC-A52B-57DAD29F259F}" srcId="{66956A5A-3500-48EC-91AA-0D894A7C8AD0}" destId="{FC492C1F-FF88-40D8-852E-24A6946834A1}" srcOrd="0" destOrd="0" parTransId="{3E61A952-BDAE-4BC2-BF46-A5EC6514BF6A}" sibTransId="{53827217-F716-4024-9286-914AB3D3130B}"/>
    <dgm:cxn modelId="{7F2AB63B-4A29-4801-A40B-0912C2AED59D}" type="presOf" srcId="{4A715078-8A1A-44EF-8442-9DC0A1FB7AE0}" destId="{C934D121-6C9C-4F6F-8F4F-D943F5ED76A9}" srcOrd="1" destOrd="0" presId="urn:microsoft.com/office/officeart/2005/8/layout/hierarchy3"/>
    <dgm:cxn modelId="{77D30E6C-809F-4D2C-813E-1D2641D30A31}" type="presOf" srcId="{D5A88B92-BC67-45F8-B780-22D7B6E5A86D}" destId="{3EAA96C0-15D8-4946-BF73-F8310BD64F4F}" srcOrd="0" destOrd="0" presId="urn:microsoft.com/office/officeart/2005/8/layout/hierarchy3"/>
    <dgm:cxn modelId="{A77EB570-5582-4107-BF1E-57369A294E00}" type="presOf" srcId="{12E2945C-7D76-4E87-8504-B098156115C7}" destId="{F70ED3AD-80C5-4110-A11D-510A8D42F0B1}" srcOrd="0" destOrd="0" presId="urn:microsoft.com/office/officeart/2005/8/layout/hierarchy3"/>
    <dgm:cxn modelId="{32013084-AE48-4187-AF7C-8D7DBAAC8581}" srcId="{D5A88B92-BC67-45F8-B780-22D7B6E5A86D}" destId="{66956A5A-3500-48EC-91AA-0D894A7C8AD0}" srcOrd="0" destOrd="0" parTransId="{0F1DD2E9-B3DD-40F6-A56D-65DCD8CDCCC2}" sibTransId="{26F380BD-5F2D-4EB2-92C1-768A76141834}"/>
    <dgm:cxn modelId="{0C49468C-330C-4F40-8659-34CC6A8808E4}" type="presOf" srcId="{286FF6F2-297C-4E5F-8342-DBA9CDB847DB}" destId="{8E9BC5E8-A491-489D-8C6C-CFB72C7313C7}" srcOrd="0" destOrd="0" presId="urn:microsoft.com/office/officeart/2005/8/layout/hierarchy3"/>
    <dgm:cxn modelId="{90C56496-E489-4234-A41D-F8C696DCB7C5}" srcId="{D5A88B92-BC67-45F8-B780-22D7B6E5A86D}" destId="{4A715078-8A1A-44EF-8442-9DC0A1FB7AE0}" srcOrd="1" destOrd="0" parTransId="{912E490C-8D73-46C7-8F49-FA6B95327B25}" sibTransId="{5F7A6A68-DCF3-4DC1-9FAD-48A57D116D8B}"/>
    <dgm:cxn modelId="{9EFBB099-A334-4724-B1D4-4CE38E07D1D2}" type="presOf" srcId="{3E61A952-BDAE-4BC2-BF46-A5EC6514BF6A}" destId="{52A83F88-B189-4F4E-A8BC-01127A7452D3}" srcOrd="0" destOrd="0" presId="urn:microsoft.com/office/officeart/2005/8/layout/hierarchy3"/>
    <dgm:cxn modelId="{94C9AFA6-C4AA-46F2-8558-0CF573C8AA0F}" type="presOf" srcId="{66956A5A-3500-48EC-91AA-0D894A7C8AD0}" destId="{C4EBF196-0E57-4492-B64F-7ADA1F34F9F9}" srcOrd="1" destOrd="0" presId="urn:microsoft.com/office/officeart/2005/8/layout/hierarchy3"/>
    <dgm:cxn modelId="{51D50AAF-8F3A-420F-8FA3-ACDF36E6A050}" type="presOf" srcId="{66956A5A-3500-48EC-91AA-0D894A7C8AD0}" destId="{F5B7DD7F-B84C-4587-AAA0-34D60EB34AAC}" srcOrd="0" destOrd="0" presId="urn:microsoft.com/office/officeart/2005/8/layout/hierarchy3"/>
    <dgm:cxn modelId="{FB718BBF-CC4D-43BC-A483-21B0FE1AEFEE}" srcId="{66956A5A-3500-48EC-91AA-0D894A7C8AD0}" destId="{286FF6F2-297C-4E5F-8342-DBA9CDB847DB}" srcOrd="1" destOrd="0" parTransId="{717A6E04-13E0-4AF3-95C3-E7F1BB091897}" sibTransId="{D281DA79-5712-492D-A693-0236CFB9767C}"/>
    <dgm:cxn modelId="{B33BFFD1-9445-4F99-985E-B8E8050BBB03}" type="presOf" srcId="{717A6E04-13E0-4AF3-95C3-E7F1BB091897}" destId="{4C1DFFC7-364D-43A5-B061-19437B985066}" srcOrd="0" destOrd="0" presId="urn:microsoft.com/office/officeart/2005/8/layout/hierarchy3"/>
    <dgm:cxn modelId="{F12757E2-006E-480B-9B97-F643C6985F1B}" type="presOf" srcId="{FC492C1F-FF88-40D8-852E-24A6946834A1}" destId="{F65E5701-3E09-42CA-B30F-6A382895559F}" srcOrd="0" destOrd="0" presId="urn:microsoft.com/office/officeart/2005/8/layout/hierarchy3"/>
    <dgm:cxn modelId="{12B5D4E7-EF73-413F-BAC1-AA4443FB2F1B}" type="presOf" srcId="{4A715078-8A1A-44EF-8442-9DC0A1FB7AE0}" destId="{F424E8E8-9340-401C-B169-CBBE63AFC37B}" srcOrd="0" destOrd="0" presId="urn:microsoft.com/office/officeart/2005/8/layout/hierarchy3"/>
    <dgm:cxn modelId="{2D54800D-EC18-46C3-B498-437DCB0415CF}" type="presParOf" srcId="{3EAA96C0-15D8-4946-BF73-F8310BD64F4F}" destId="{600ECEF1-D6D3-4676-B9BF-29A60805B00A}" srcOrd="0" destOrd="0" presId="urn:microsoft.com/office/officeart/2005/8/layout/hierarchy3"/>
    <dgm:cxn modelId="{044F3BE6-3E59-4941-92B0-B8E9C6D2CE97}" type="presParOf" srcId="{600ECEF1-D6D3-4676-B9BF-29A60805B00A}" destId="{98556CBC-6AF3-47C5-9241-3921F3283332}" srcOrd="0" destOrd="0" presId="urn:microsoft.com/office/officeart/2005/8/layout/hierarchy3"/>
    <dgm:cxn modelId="{3361A3CF-B0F7-4826-A180-4E97DD0239D3}" type="presParOf" srcId="{98556CBC-6AF3-47C5-9241-3921F3283332}" destId="{F5B7DD7F-B84C-4587-AAA0-34D60EB34AAC}" srcOrd="0" destOrd="0" presId="urn:microsoft.com/office/officeart/2005/8/layout/hierarchy3"/>
    <dgm:cxn modelId="{DC1A204C-C42B-4FB9-A9AA-531A97090E76}" type="presParOf" srcId="{98556CBC-6AF3-47C5-9241-3921F3283332}" destId="{C4EBF196-0E57-4492-B64F-7ADA1F34F9F9}" srcOrd="1" destOrd="0" presId="urn:microsoft.com/office/officeart/2005/8/layout/hierarchy3"/>
    <dgm:cxn modelId="{9C64BEC4-8FDD-4590-AFCE-C7B812476140}" type="presParOf" srcId="{600ECEF1-D6D3-4676-B9BF-29A60805B00A}" destId="{02A7D065-F111-4B82-B6BC-E11B5567E186}" srcOrd="1" destOrd="0" presId="urn:microsoft.com/office/officeart/2005/8/layout/hierarchy3"/>
    <dgm:cxn modelId="{915DB8C6-3822-4620-80AA-B70DD52E10B5}" type="presParOf" srcId="{02A7D065-F111-4B82-B6BC-E11B5567E186}" destId="{52A83F88-B189-4F4E-A8BC-01127A7452D3}" srcOrd="0" destOrd="0" presId="urn:microsoft.com/office/officeart/2005/8/layout/hierarchy3"/>
    <dgm:cxn modelId="{1425A5A2-749B-43E4-A7C2-C8F827969F59}" type="presParOf" srcId="{02A7D065-F111-4B82-B6BC-E11B5567E186}" destId="{F65E5701-3E09-42CA-B30F-6A382895559F}" srcOrd="1" destOrd="0" presId="urn:microsoft.com/office/officeart/2005/8/layout/hierarchy3"/>
    <dgm:cxn modelId="{974DE68B-4B0F-40B6-9574-C2D004CF57EF}" type="presParOf" srcId="{02A7D065-F111-4B82-B6BC-E11B5567E186}" destId="{4C1DFFC7-364D-43A5-B061-19437B985066}" srcOrd="2" destOrd="0" presId="urn:microsoft.com/office/officeart/2005/8/layout/hierarchy3"/>
    <dgm:cxn modelId="{AC6426B5-F3AB-46D8-A9DE-BC8C4D95CA4B}" type="presParOf" srcId="{02A7D065-F111-4B82-B6BC-E11B5567E186}" destId="{8E9BC5E8-A491-489D-8C6C-CFB72C7313C7}" srcOrd="3" destOrd="0" presId="urn:microsoft.com/office/officeart/2005/8/layout/hierarchy3"/>
    <dgm:cxn modelId="{D236100C-6CB5-4687-9E69-1D85CE55BA46}" type="presParOf" srcId="{3EAA96C0-15D8-4946-BF73-F8310BD64F4F}" destId="{02036503-3862-4A0A-B79A-F7786ABF464E}" srcOrd="1" destOrd="0" presId="urn:microsoft.com/office/officeart/2005/8/layout/hierarchy3"/>
    <dgm:cxn modelId="{38C49362-07A8-47D0-A24A-BEFD9CF66A49}" type="presParOf" srcId="{02036503-3862-4A0A-B79A-F7786ABF464E}" destId="{D82E6601-43E5-49C8-9E2B-190F3659747A}" srcOrd="0" destOrd="0" presId="urn:microsoft.com/office/officeart/2005/8/layout/hierarchy3"/>
    <dgm:cxn modelId="{EE0FFBF9-8A9D-43E1-8818-AC1A22394664}" type="presParOf" srcId="{D82E6601-43E5-49C8-9E2B-190F3659747A}" destId="{F424E8E8-9340-401C-B169-CBBE63AFC37B}" srcOrd="0" destOrd="0" presId="urn:microsoft.com/office/officeart/2005/8/layout/hierarchy3"/>
    <dgm:cxn modelId="{09E5D99F-297E-4CEC-AFE2-68C8AA0D2688}" type="presParOf" srcId="{D82E6601-43E5-49C8-9E2B-190F3659747A}" destId="{C934D121-6C9C-4F6F-8F4F-D943F5ED76A9}" srcOrd="1" destOrd="0" presId="urn:microsoft.com/office/officeart/2005/8/layout/hierarchy3"/>
    <dgm:cxn modelId="{9BE26057-32C2-4676-BBCE-506E25CB989E}" type="presParOf" srcId="{02036503-3862-4A0A-B79A-F7786ABF464E}" destId="{257529F2-6EC9-49E9-B1E0-E63A80F78693}" srcOrd="1" destOrd="0" presId="urn:microsoft.com/office/officeart/2005/8/layout/hierarchy3"/>
    <dgm:cxn modelId="{79431769-4534-4044-84D6-A9233683C110}" type="presParOf" srcId="{257529F2-6EC9-49E9-B1E0-E63A80F78693}" destId="{F31E665D-7389-44CB-ABF5-5DBDC590DCA9}" srcOrd="0" destOrd="0" presId="urn:microsoft.com/office/officeart/2005/8/layout/hierarchy3"/>
    <dgm:cxn modelId="{411663F6-3552-42B5-827B-288DC8BCC813}" type="presParOf" srcId="{257529F2-6EC9-49E9-B1E0-E63A80F78693}" destId="{F70ED3AD-80C5-4110-A11D-510A8D42F0B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A1177D-CDAA-49D6-8C11-28AB639CC794}"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DDF13C79-6C81-44F6-AB9D-7E3E16274490}">
      <dgm:prSet phldrT="[Text]" custT="1"/>
      <dgm:spPr/>
      <dgm:t>
        <a:bodyPr/>
        <a:lstStyle/>
        <a:p>
          <a:r>
            <a:rPr lang="en-US" sz="1800" dirty="0"/>
            <a:t>Presentation Format</a:t>
          </a:r>
        </a:p>
      </dgm:t>
    </dgm:pt>
    <dgm:pt modelId="{1A9C0ACA-5BCB-479F-A49A-51E14E6A22D0}" type="parTrans" cxnId="{F5720EBB-B990-464A-82CF-7637113E1659}">
      <dgm:prSet/>
      <dgm:spPr/>
      <dgm:t>
        <a:bodyPr/>
        <a:lstStyle/>
        <a:p>
          <a:endParaRPr lang="en-US"/>
        </a:p>
      </dgm:t>
    </dgm:pt>
    <dgm:pt modelId="{C670D7A4-5498-4CB3-89E7-A6069FF8BB57}" type="sibTrans" cxnId="{F5720EBB-B990-464A-82CF-7637113E1659}">
      <dgm:prSet/>
      <dgm:spPr/>
      <dgm:t>
        <a:bodyPr/>
        <a:lstStyle/>
        <a:p>
          <a:endParaRPr lang="en-US"/>
        </a:p>
      </dgm:t>
    </dgm:pt>
    <dgm:pt modelId="{501B971D-ACF3-403E-AC1D-63ED57E9A07E}">
      <dgm:prSet phldrT="[Text]" custT="1"/>
      <dgm:spPr/>
      <dgm:t>
        <a:bodyPr/>
        <a:lstStyle/>
        <a:p>
          <a:r>
            <a:rPr lang="en-US" sz="1800" dirty="0"/>
            <a:t>Scripted Tasks</a:t>
          </a:r>
        </a:p>
      </dgm:t>
    </dgm:pt>
    <dgm:pt modelId="{BF9ACD2E-D7C4-46C9-A4E5-ABB9A9E1F1B0}" type="parTrans" cxnId="{4143B47C-C634-474D-A298-3376C2829661}">
      <dgm:prSet/>
      <dgm:spPr/>
      <dgm:t>
        <a:bodyPr/>
        <a:lstStyle/>
        <a:p>
          <a:endParaRPr lang="en-US"/>
        </a:p>
      </dgm:t>
    </dgm:pt>
    <dgm:pt modelId="{8F71DEC9-7448-4805-B3D6-99FAC507810B}" type="sibTrans" cxnId="{4143B47C-C634-474D-A298-3376C2829661}">
      <dgm:prSet/>
      <dgm:spPr/>
      <dgm:t>
        <a:bodyPr/>
        <a:lstStyle/>
        <a:p>
          <a:endParaRPr lang="en-US"/>
        </a:p>
      </dgm:t>
    </dgm:pt>
    <dgm:pt modelId="{67008306-7FF2-4EE6-9EDA-8B7D74FA2A07}">
      <dgm:prSet phldrT="[Text]" custT="1"/>
      <dgm:spPr/>
      <dgm:t>
        <a:bodyPr/>
        <a:lstStyle/>
        <a:p>
          <a:r>
            <a:rPr lang="en-US" sz="1800" dirty="0"/>
            <a:t>Test Examiner has scripted “say” and “do” statements</a:t>
          </a:r>
        </a:p>
      </dgm:t>
    </dgm:pt>
    <dgm:pt modelId="{617CD432-F140-4987-8C0F-3337DD56AE4D}" type="parTrans" cxnId="{F430C7AF-1482-418F-BC63-8FA5C059564A}">
      <dgm:prSet/>
      <dgm:spPr/>
      <dgm:t>
        <a:bodyPr/>
        <a:lstStyle/>
        <a:p>
          <a:endParaRPr lang="en-US"/>
        </a:p>
      </dgm:t>
    </dgm:pt>
    <dgm:pt modelId="{829FAEEE-1202-49D9-9B81-E1EE13A83C7B}" type="sibTrans" cxnId="{F430C7AF-1482-418F-BC63-8FA5C059564A}">
      <dgm:prSet/>
      <dgm:spPr/>
      <dgm:t>
        <a:bodyPr/>
        <a:lstStyle/>
        <a:p>
          <a:endParaRPr lang="en-US"/>
        </a:p>
      </dgm:t>
    </dgm:pt>
    <dgm:pt modelId="{E28849D7-B871-4270-BE9A-A8DF83D7456F}">
      <dgm:prSet phldrT="[Text]" custT="1"/>
      <dgm:spPr/>
      <dgm:t>
        <a:bodyPr/>
        <a:lstStyle/>
        <a:p>
          <a:r>
            <a:rPr lang="en-US" sz="1800" dirty="0"/>
            <a:t>Test Examiner presents in mode </a:t>
          </a:r>
          <a:r>
            <a:rPr lang="en-US" sz="1800" b="1" i="1" u="sng" dirty="0"/>
            <a:t>most accessible</a:t>
          </a:r>
          <a:r>
            <a:rPr lang="en-US" sz="1800" b="1" i="1" u="none" dirty="0"/>
            <a:t> </a:t>
          </a:r>
          <a:r>
            <a:rPr lang="en-US" sz="1800" dirty="0"/>
            <a:t>for the individual student.</a:t>
          </a:r>
        </a:p>
      </dgm:t>
    </dgm:pt>
    <dgm:pt modelId="{1EF84AF9-867A-4B09-94E5-51E8833732D9}" type="parTrans" cxnId="{CDABD2F3-9D0F-40AD-9969-21E669795E97}">
      <dgm:prSet/>
      <dgm:spPr/>
      <dgm:t>
        <a:bodyPr/>
        <a:lstStyle/>
        <a:p>
          <a:endParaRPr lang="en-US"/>
        </a:p>
      </dgm:t>
    </dgm:pt>
    <dgm:pt modelId="{3BB9A06E-52A8-48F8-A6D4-05A5666AE9E2}" type="sibTrans" cxnId="{CDABD2F3-9D0F-40AD-9969-21E669795E97}">
      <dgm:prSet/>
      <dgm:spPr/>
      <dgm:t>
        <a:bodyPr/>
        <a:lstStyle/>
        <a:p>
          <a:endParaRPr lang="en-US"/>
        </a:p>
      </dgm:t>
    </dgm:pt>
    <dgm:pt modelId="{98107B17-95C6-4E1C-82D8-832531AEA40E}">
      <dgm:prSet phldrT="[Text]" custT="1"/>
      <dgm:spPr/>
      <dgm:t>
        <a:bodyPr/>
        <a:lstStyle/>
        <a:p>
          <a:r>
            <a:rPr lang="en-US" sz="1800" dirty="0"/>
            <a:t>Scaffolding (if needed)</a:t>
          </a:r>
        </a:p>
      </dgm:t>
    </dgm:pt>
    <dgm:pt modelId="{B0693C2E-AFC5-4238-88E8-D35B81AA12A1}" type="parTrans" cxnId="{7D935561-0F65-460C-8FFA-B15815B68F7D}">
      <dgm:prSet/>
      <dgm:spPr/>
      <dgm:t>
        <a:bodyPr/>
        <a:lstStyle/>
        <a:p>
          <a:endParaRPr lang="en-US"/>
        </a:p>
      </dgm:t>
    </dgm:pt>
    <dgm:pt modelId="{D54BCA2F-0AB6-4788-9C6E-7AD920E09205}" type="sibTrans" cxnId="{7D935561-0F65-460C-8FFA-B15815B68F7D}">
      <dgm:prSet/>
      <dgm:spPr/>
      <dgm:t>
        <a:bodyPr/>
        <a:lstStyle/>
        <a:p>
          <a:endParaRPr lang="en-US"/>
        </a:p>
      </dgm:t>
    </dgm:pt>
    <dgm:pt modelId="{291DC57A-9151-4489-B35B-477619CEF0CA}">
      <dgm:prSet phldrT="[Text]" custT="1"/>
      <dgm:spPr/>
      <dgm:t>
        <a:bodyPr/>
        <a:lstStyle/>
        <a:p>
          <a:r>
            <a:rPr lang="en-US" sz="1800" dirty="0"/>
            <a:t>Test Examiner will have access to assessment materials in advance to determine most accessible presentation and response modes</a:t>
          </a:r>
        </a:p>
      </dgm:t>
    </dgm:pt>
    <dgm:pt modelId="{CF76F459-3BB2-42A8-B81A-7B8F9ACA0623}" type="sibTrans" cxnId="{B91D8813-26F9-4601-88FA-82C0C5929A95}">
      <dgm:prSet/>
      <dgm:spPr/>
      <dgm:t>
        <a:bodyPr/>
        <a:lstStyle/>
        <a:p>
          <a:endParaRPr lang="en-US"/>
        </a:p>
      </dgm:t>
    </dgm:pt>
    <dgm:pt modelId="{589811F5-E8A0-400F-8EF4-2BED939A2ED0}" type="parTrans" cxnId="{B91D8813-26F9-4601-88FA-82C0C5929A95}">
      <dgm:prSet/>
      <dgm:spPr/>
      <dgm:t>
        <a:bodyPr/>
        <a:lstStyle/>
        <a:p>
          <a:endParaRPr lang="en-US"/>
        </a:p>
      </dgm:t>
    </dgm:pt>
    <dgm:pt modelId="{69495F42-DB93-46AB-89FB-CD901BA3DDAB}">
      <dgm:prSet phldrT="[Text]" custT="1"/>
      <dgm:spPr/>
      <dgm:t>
        <a:bodyPr/>
        <a:lstStyle/>
        <a:p>
          <a:r>
            <a:rPr lang="en-US" sz="1800" dirty="0"/>
            <a:t>Advance Preparation</a:t>
          </a:r>
        </a:p>
      </dgm:t>
    </dgm:pt>
    <dgm:pt modelId="{4D58A031-77B1-40FB-AB2F-C3C5C31D35CA}" type="sibTrans" cxnId="{41F2B7A4-5560-43A2-8A62-1629743D5A1B}">
      <dgm:prSet/>
      <dgm:spPr/>
      <dgm:t>
        <a:bodyPr/>
        <a:lstStyle/>
        <a:p>
          <a:endParaRPr lang="en-US"/>
        </a:p>
      </dgm:t>
    </dgm:pt>
    <dgm:pt modelId="{DF62DCC2-FEB7-4D61-AB3A-508AAEECF095}" type="parTrans" cxnId="{41F2B7A4-5560-43A2-8A62-1629743D5A1B}">
      <dgm:prSet/>
      <dgm:spPr/>
      <dgm:t>
        <a:bodyPr/>
        <a:lstStyle/>
        <a:p>
          <a:endParaRPr lang="en-US"/>
        </a:p>
      </dgm:t>
    </dgm:pt>
    <dgm:pt modelId="{5387EDE3-DCB8-417F-B9E7-F8F6FF86A19C}">
      <dgm:prSet phldrT="[Text]" custT="1"/>
      <dgm:spPr/>
      <dgm:t>
        <a:bodyPr/>
        <a:lstStyle/>
        <a:p>
          <a:r>
            <a:rPr lang="en-US" sz="1800" dirty="0"/>
            <a:t>If the student does not provide the response as outlined in the test examiner script, additional scaffolding may be provided. All scaffolding instructions are provided. </a:t>
          </a:r>
        </a:p>
      </dgm:t>
    </dgm:pt>
    <dgm:pt modelId="{E69ED320-2599-49EB-9CC5-FA76E58978C1}" type="parTrans" cxnId="{E34F7473-34E7-4B2E-B87D-B892E4A3FEEE}">
      <dgm:prSet/>
      <dgm:spPr/>
      <dgm:t>
        <a:bodyPr/>
        <a:lstStyle/>
        <a:p>
          <a:endParaRPr lang="en-US"/>
        </a:p>
      </dgm:t>
    </dgm:pt>
    <dgm:pt modelId="{C937F286-AAEA-4B04-A9C6-52CB1A973D20}" type="sibTrans" cxnId="{E34F7473-34E7-4B2E-B87D-B892E4A3FEEE}">
      <dgm:prSet/>
      <dgm:spPr/>
      <dgm:t>
        <a:bodyPr/>
        <a:lstStyle/>
        <a:p>
          <a:endParaRPr lang="en-US"/>
        </a:p>
      </dgm:t>
    </dgm:pt>
    <dgm:pt modelId="{CC895990-0A90-42CB-BE0B-64F084D3A0E0}">
      <dgm:prSet phldrT="[Text]" custT="1"/>
      <dgm:spPr/>
      <dgm:t>
        <a:bodyPr/>
        <a:lstStyle/>
        <a:p>
          <a:r>
            <a:rPr lang="en-US" sz="1800" dirty="0"/>
            <a:t>Stimulus Cards</a:t>
          </a:r>
        </a:p>
      </dgm:t>
    </dgm:pt>
    <dgm:pt modelId="{8D1E5ADA-ECF0-4A75-8CCF-2FC73E8810B1}" type="parTrans" cxnId="{114D8BE1-60BF-4A61-8A6E-451ACAC4C2A0}">
      <dgm:prSet/>
      <dgm:spPr/>
      <dgm:t>
        <a:bodyPr/>
        <a:lstStyle/>
        <a:p>
          <a:endParaRPr lang="en-US"/>
        </a:p>
      </dgm:t>
    </dgm:pt>
    <dgm:pt modelId="{9A729DC0-9950-43AF-A452-A7CBCB87541E}" type="sibTrans" cxnId="{114D8BE1-60BF-4A61-8A6E-451ACAC4C2A0}">
      <dgm:prSet/>
      <dgm:spPr/>
      <dgm:t>
        <a:bodyPr/>
        <a:lstStyle/>
        <a:p>
          <a:endParaRPr lang="en-US"/>
        </a:p>
      </dgm:t>
    </dgm:pt>
    <dgm:pt modelId="{FDC80FDE-5F3E-477A-9714-1B74AB306F1F}">
      <dgm:prSet phldrT="[Text]" custT="1"/>
      <dgm:spPr/>
      <dgm:t>
        <a:bodyPr/>
        <a:lstStyle/>
        <a:p>
          <a:r>
            <a:rPr lang="en-US" sz="1800" dirty="0"/>
            <a:t>There are student facing stimulus cards with the information needed to answer a question. Usually graphics or words/short sentences.</a:t>
          </a:r>
        </a:p>
      </dgm:t>
    </dgm:pt>
    <dgm:pt modelId="{2E035181-F92E-4E57-81A9-CC849DC50FBC}" type="parTrans" cxnId="{7BA177BA-165B-4764-935B-EBC16AD17F73}">
      <dgm:prSet/>
      <dgm:spPr/>
    </dgm:pt>
    <dgm:pt modelId="{230A3690-C09B-4D68-A060-8D8EFD0A3CEB}" type="sibTrans" cxnId="{7BA177BA-165B-4764-935B-EBC16AD17F73}">
      <dgm:prSet/>
      <dgm:spPr/>
    </dgm:pt>
    <dgm:pt modelId="{7FBF1234-1B33-45EA-A8D1-C7EAD746C5F3}" type="pres">
      <dgm:prSet presAssocID="{F3A1177D-CDAA-49D6-8C11-28AB639CC794}" presName="Name0" presStyleCnt="0">
        <dgm:presLayoutVars>
          <dgm:dir/>
          <dgm:animLvl val="lvl"/>
          <dgm:resizeHandles val="exact"/>
        </dgm:presLayoutVars>
      </dgm:prSet>
      <dgm:spPr/>
    </dgm:pt>
    <dgm:pt modelId="{22AED0A3-A80D-4D56-803C-F09F3991982C}" type="pres">
      <dgm:prSet presAssocID="{DDF13C79-6C81-44F6-AB9D-7E3E16274490}" presName="linNode" presStyleCnt="0"/>
      <dgm:spPr/>
    </dgm:pt>
    <dgm:pt modelId="{9FC5FDE5-F180-4591-9D15-400458653125}" type="pres">
      <dgm:prSet presAssocID="{DDF13C79-6C81-44F6-AB9D-7E3E16274490}" presName="parTx" presStyleLbl="revTx" presStyleIdx="0" presStyleCnt="5">
        <dgm:presLayoutVars>
          <dgm:chMax val="1"/>
          <dgm:bulletEnabled val="1"/>
        </dgm:presLayoutVars>
      </dgm:prSet>
      <dgm:spPr/>
    </dgm:pt>
    <dgm:pt modelId="{EC54F610-D33E-4F3C-A43F-DAA3B5CAD9FB}" type="pres">
      <dgm:prSet presAssocID="{DDF13C79-6C81-44F6-AB9D-7E3E16274490}" presName="bracket" presStyleLbl="parChTrans1D1" presStyleIdx="0" presStyleCnt="5"/>
      <dgm:spPr/>
    </dgm:pt>
    <dgm:pt modelId="{1AA7E7B2-D39E-4D6E-9F06-39689480BF55}" type="pres">
      <dgm:prSet presAssocID="{DDF13C79-6C81-44F6-AB9D-7E3E16274490}" presName="spH" presStyleCnt="0"/>
      <dgm:spPr/>
    </dgm:pt>
    <dgm:pt modelId="{9358F081-F72D-48D2-A0DF-508445C64F64}" type="pres">
      <dgm:prSet presAssocID="{DDF13C79-6C81-44F6-AB9D-7E3E16274490}" presName="desTx" presStyleLbl="node1" presStyleIdx="0" presStyleCnt="5">
        <dgm:presLayoutVars>
          <dgm:bulletEnabled val="1"/>
        </dgm:presLayoutVars>
      </dgm:prSet>
      <dgm:spPr/>
    </dgm:pt>
    <dgm:pt modelId="{3B79266A-CB77-4D22-88FB-3AB901ED0EBD}" type="pres">
      <dgm:prSet presAssocID="{C670D7A4-5498-4CB3-89E7-A6069FF8BB57}" presName="spV" presStyleCnt="0"/>
      <dgm:spPr/>
    </dgm:pt>
    <dgm:pt modelId="{EC730718-B393-4261-940F-55B5CAD37DC0}" type="pres">
      <dgm:prSet presAssocID="{501B971D-ACF3-403E-AC1D-63ED57E9A07E}" presName="linNode" presStyleCnt="0"/>
      <dgm:spPr/>
    </dgm:pt>
    <dgm:pt modelId="{D0482F6A-36C8-4D42-ADBC-3EFC7B785723}" type="pres">
      <dgm:prSet presAssocID="{501B971D-ACF3-403E-AC1D-63ED57E9A07E}" presName="parTx" presStyleLbl="revTx" presStyleIdx="1" presStyleCnt="5">
        <dgm:presLayoutVars>
          <dgm:chMax val="1"/>
          <dgm:bulletEnabled val="1"/>
        </dgm:presLayoutVars>
      </dgm:prSet>
      <dgm:spPr/>
    </dgm:pt>
    <dgm:pt modelId="{569E548B-FBB3-4B66-B517-9C00DD413E26}" type="pres">
      <dgm:prSet presAssocID="{501B971D-ACF3-403E-AC1D-63ED57E9A07E}" presName="bracket" presStyleLbl="parChTrans1D1" presStyleIdx="1" presStyleCnt="5"/>
      <dgm:spPr/>
    </dgm:pt>
    <dgm:pt modelId="{FAB82D18-E906-4C54-9052-3D7A8F448EA9}" type="pres">
      <dgm:prSet presAssocID="{501B971D-ACF3-403E-AC1D-63ED57E9A07E}" presName="spH" presStyleCnt="0"/>
      <dgm:spPr/>
    </dgm:pt>
    <dgm:pt modelId="{3088CE84-922E-46C7-BF77-73809C7DB078}" type="pres">
      <dgm:prSet presAssocID="{501B971D-ACF3-403E-AC1D-63ED57E9A07E}" presName="desTx" presStyleLbl="node1" presStyleIdx="1" presStyleCnt="5" custLinFactNeighborX="-4181" custLinFactNeighborY="-3239">
        <dgm:presLayoutVars>
          <dgm:bulletEnabled val="1"/>
        </dgm:presLayoutVars>
      </dgm:prSet>
      <dgm:spPr/>
    </dgm:pt>
    <dgm:pt modelId="{C40AF9C1-BEB4-4099-8461-F73355550CDA}" type="pres">
      <dgm:prSet presAssocID="{8F71DEC9-7448-4805-B3D6-99FAC507810B}" presName="spV" presStyleCnt="0"/>
      <dgm:spPr/>
    </dgm:pt>
    <dgm:pt modelId="{3B7244E5-A081-4348-BF11-34D91E034251}" type="pres">
      <dgm:prSet presAssocID="{CC895990-0A90-42CB-BE0B-64F084D3A0E0}" presName="linNode" presStyleCnt="0"/>
      <dgm:spPr/>
    </dgm:pt>
    <dgm:pt modelId="{A42A811D-8589-4EF5-A094-7D95CE2E5E45}" type="pres">
      <dgm:prSet presAssocID="{CC895990-0A90-42CB-BE0B-64F084D3A0E0}" presName="parTx" presStyleLbl="revTx" presStyleIdx="2" presStyleCnt="5">
        <dgm:presLayoutVars>
          <dgm:chMax val="1"/>
          <dgm:bulletEnabled val="1"/>
        </dgm:presLayoutVars>
      </dgm:prSet>
      <dgm:spPr/>
    </dgm:pt>
    <dgm:pt modelId="{54A0A938-EB3F-4218-B106-23B3C2672E43}" type="pres">
      <dgm:prSet presAssocID="{CC895990-0A90-42CB-BE0B-64F084D3A0E0}" presName="bracket" presStyleLbl="parChTrans1D1" presStyleIdx="2" presStyleCnt="5"/>
      <dgm:spPr/>
    </dgm:pt>
    <dgm:pt modelId="{6829EBD4-33E7-4251-91CB-4C3AF54B7B2A}" type="pres">
      <dgm:prSet presAssocID="{CC895990-0A90-42CB-BE0B-64F084D3A0E0}" presName="spH" presStyleCnt="0"/>
      <dgm:spPr/>
    </dgm:pt>
    <dgm:pt modelId="{9BACED60-61EB-44E0-A969-32EABA1B05AB}" type="pres">
      <dgm:prSet presAssocID="{CC895990-0A90-42CB-BE0B-64F084D3A0E0}" presName="desTx" presStyleLbl="node1" presStyleIdx="2" presStyleCnt="5">
        <dgm:presLayoutVars>
          <dgm:bulletEnabled val="1"/>
        </dgm:presLayoutVars>
      </dgm:prSet>
      <dgm:spPr/>
    </dgm:pt>
    <dgm:pt modelId="{47DD24D6-C307-4914-9442-0AB28E775DD1}" type="pres">
      <dgm:prSet presAssocID="{9A729DC0-9950-43AF-A452-A7CBCB87541E}" presName="spV" presStyleCnt="0"/>
      <dgm:spPr/>
    </dgm:pt>
    <dgm:pt modelId="{4ABC703D-00F0-4C8E-919E-9677D33C9007}" type="pres">
      <dgm:prSet presAssocID="{98107B17-95C6-4E1C-82D8-832531AEA40E}" presName="linNode" presStyleCnt="0"/>
      <dgm:spPr/>
    </dgm:pt>
    <dgm:pt modelId="{DC0112AC-286C-4196-BC7C-5279EDA8D5EB}" type="pres">
      <dgm:prSet presAssocID="{98107B17-95C6-4E1C-82D8-832531AEA40E}" presName="parTx" presStyleLbl="revTx" presStyleIdx="3" presStyleCnt="5">
        <dgm:presLayoutVars>
          <dgm:chMax val="1"/>
          <dgm:bulletEnabled val="1"/>
        </dgm:presLayoutVars>
      </dgm:prSet>
      <dgm:spPr/>
    </dgm:pt>
    <dgm:pt modelId="{7F548B7E-8D19-4268-A242-D29EFEA06D11}" type="pres">
      <dgm:prSet presAssocID="{98107B17-95C6-4E1C-82D8-832531AEA40E}" presName="bracket" presStyleLbl="parChTrans1D1" presStyleIdx="3" presStyleCnt="5"/>
      <dgm:spPr/>
    </dgm:pt>
    <dgm:pt modelId="{FDB37B34-C204-4CEC-9DC6-F19D87C6925E}" type="pres">
      <dgm:prSet presAssocID="{98107B17-95C6-4E1C-82D8-832531AEA40E}" presName="spH" presStyleCnt="0"/>
      <dgm:spPr/>
    </dgm:pt>
    <dgm:pt modelId="{E3C816A4-5C59-47DE-B4FB-28C5BEAE0F70}" type="pres">
      <dgm:prSet presAssocID="{98107B17-95C6-4E1C-82D8-832531AEA40E}" presName="desTx" presStyleLbl="node1" presStyleIdx="3" presStyleCnt="5">
        <dgm:presLayoutVars>
          <dgm:bulletEnabled val="1"/>
        </dgm:presLayoutVars>
      </dgm:prSet>
      <dgm:spPr/>
    </dgm:pt>
    <dgm:pt modelId="{34DC4112-396A-4E5A-B5AC-8F04591B0913}" type="pres">
      <dgm:prSet presAssocID="{D54BCA2F-0AB6-4788-9C6E-7AD920E09205}" presName="spV" presStyleCnt="0"/>
      <dgm:spPr/>
    </dgm:pt>
    <dgm:pt modelId="{F5C9F7E8-6608-4494-891D-EA099C04D91F}" type="pres">
      <dgm:prSet presAssocID="{69495F42-DB93-46AB-89FB-CD901BA3DDAB}" presName="linNode" presStyleCnt="0"/>
      <dgm:spPr/>
    </dgm:pt>
    <dgm:pt modelId="{9BD0DA7E-56D5-44B7-B541-4A2B788A96B8}" type="pres">
      <dgm:prSet presAssocID="{69495F42-DB93-46AB-89FB-CD901BA3DDAB}" presName="parTx" presStyleLbl="revTx" presStyleIdx="4" presStyleCnt="5">
        <dgm:presLayoutVars>
          <dgm:chMax val="1"/>
          <dgm:bulletEnabled val="1"/>
        </dgm:presLayoutVars>
      </dgm:prSet>
      <dgm:spPr/>
    </dgm:pt>
    <dgm:pt modelId="{45386A43-1CFF-4790-95C9-19F1DFCBFF34}" type="pres">
      <dgm:prSet presAssocID="{69495F42-DB93-46AB-89FB-CD901BA3DDAB}" presName="bracket" presStyleLbl="parChTrans1D1" presStyleIdx="4" presStyleCnt="5"/>
      <dgm:spPr/>
    </dgm:pt>
    <dgm:pt modelId="{14676596-A99B-4528-A212-DB8E4C7F487E}" type="pres">
      <dgm:prSet presAssocID="{69495F42-DB93-46AB-89FB-CD901BA3DDAB}" presName="spH" presStyleCnt="0"/>
      <dgm:spPr/>
    </dgm:pt>
    <dgm:pt modelId="{DF6375F0-5494-4D3B-A0BA-C22DA9C62B9D}" type="pres">
      <dgm:prSet presAssocID="{69495F42-DB93-46AB-89FB-CD901BA3DDAB}" presName="desTx" presStyleLbl="node1" presStyleIdx="4" presStyleCnt="5" custLinFactNeighborX="4888" custLinFactNeighborY="5057">
        <dgm:presLayoutVars>
          <dgm:bulletEnabled val="1"/>
        </dgm:presLayoutVars>
      </dgm:prSet>
      <dgm:spPr/>
    </dgm:pt>
  </dgm:ptLst>
  <dgm:cxnLst>
    <dgm:cxn modelId="{B91D8813-26F9-4601-88FA-82C0C5929A95}" srcId="{69495F42-DB93-46AB-89FB-CD901BA3DDAB}" destId="{291DC57A-9151-4489-B35B-477619CEF0CA}" srcOrd="0" destOrd="0" parTransId="{589811F5-E8A0-400F-8EF4-2BED939A2ED0}" sibTransId="{CF76F459-3BB2-42A8-B81A-7B8F9ACA0623}"/>
    <dgm:cxn modelId="{432AE215-4B61-4D66-999D-E8632CD06779}" type="presOf" srcId="{501B971D-ACF3-403E-AC1D-63ED57E9A07E}" destId="{D0482F6A-36C8-4D42-ADBC-3EFC7B785723}" srcOrd="0" destOrd="0" presId="urn:diagrams.loki3.com/BracketList"/>
    <dgm:cxn modelId="{7D935561-0F65-460C-8FFA-B15815B68F7D}" srcId="{F3A1177D-CDAA-49D6-8C11-28AB639CC794}" destId="{98107B17-95C6-4E1C-82D8-832531AEA40E}" srcOrd="3" destOrd="0" parTransId="{B0693C2E-AFC5-4238-88E8-D35B81AA12A1}" sibTransId="{D54BCA2F-0AB6-4788-9C6E-7AD920E09205}"/>
    <dgm:cxn modelId="{51D57263-0575-4138-A70E-1AF20B28FE60}" type="presOf" srcId="{E28849D7-B871-4270-BE9A-A8DF83D7456F}" destId="{9358F081-F72D-48D2-A0DF-508445C64F64}" srcOrd="0" destOrd="0" presId="urn:diagrams.loki3.com/BracketList"/>
    <dgm:cxn modelId="{D9943571-D98B-424D-9010-F05FEA8B61C8}" type="presOf" srcId="{291DC57A-9151-4489-B35B-477619CEF0CA}" destId="{DF6375F0-5494-4D3B-A0BA-C22DA9C62B9D}" srcOrd="0" destOrd="0" presId="urn:diagrams.loki3.com/BracketList"/>
    <dgm:cxn modelId="{E34F7473-34E7-4B2E-B87D-B892E4A3FEEE}" srcId="{98107B17-95C6-4E1C-82D8-832531AEA40E}" destId="{5387EDE3-DCB8-417F-B9E7-F8F6FF86A19C}" srcOrd="0" destOrd="0" parTransId="{E69ED320-2599-49EB-9CC5-FA76E58978C1}" sibTransId="{C937F286-AAEA-4B04-A9C6-52CB1A973D20}"/>
    <dgm:cxn modelId="{A81D0278-1B4D-4B89-8393-4AD3BECCEB00}" type="presOf" srcId="{67008306-7FF2-4EE6-9EDA-8B7D74FA2A07}" destId="{3088CE84-922E-46C7-BF77-73809C7DB078}" srcOrd="0" destOrd="0" presId="urn:diagrams.loki3.com/BracketList"/>
    <dgm:cxn modelId="{4143B47C-C634-474D-A298-3376C2829661}" srcId="{F3A1177D-CDAA-49D6-8C11-28AB639CC794}" destId="{501B971D-ACF3-403E-AC1D-63ED57E9A07E}" srcOrd="1" destOrd="0" parTransId="{BF9ACD2E-D7C4-46C9-A4E5-ABB9A9E1F1B0}" sibTransId="{8F71DEC9-7448-4805-B3D6-99FAC507810B}"/>
    <dgm:cxn modelId="{E44EA985-85B9-47BB-8098-B5410E486536}" type="presOf" srcId="{69495F42-DB93-46AB-89FB-CD901BA3DDAB}" destId="{9BD0DA7E-56D5-44B7-B541-4A2B788A96B8}" srcOrd="0" destOrd="0" presId="urn:diagrams.loki3.com/BracketList"/>
    <dgm:cxn modelId="{FA699DA3-DEDD-4653-BF9D-155263C610F6}" type="presOf" srcId="{FDC80FDE-5F3E-477A-9714-1B74AB306F1F}" destId="{9BACED60-61EB-44E0-A969-32EABA1B05AB}" srcOrd="0" destOrd="0" presId="urn:diagrams.loki3.com/BracketList"/>
    <dgm:cxn modelId="{2992B7A4-AA29-406F-AF22-9D8084F43BB1}" type="presOf" srcId="{98107B17-95C6-4E1C-82D8-832531AEA40E}" destId="{DC0112AC-286C-4196-BC7C-5279EDA8D5EB}" srcOrd="0" destOrd="0" presId="urn:diagrams.loki3.com/BracketList"/>
    <dgm:cxn modelId="{41F2B7A4-5560-43A2-8A62-1629743D5A1B}" srcId="{F3A1177D-CDAA-49D6-8C11-28AB639CC794}" destId="{69495F42-DB93-46AB-89FB-CD901BA3DDAB}" srcOrd="4" destOrd="0" parTransId="{DF62DCC2-FEB7-4D61-AB3A-508AAEECF095}" sibTransId="{4D58A031-77B1-40FB-AB2F-C3C5C31D35CA}"/>
    <dgm:cxn modelId="{F430C7AF-1482-418F-BC63-8FA5C059564A}" srcId="{501B971D-ACF3-403E-AC1D-63ED57E9A07E}" destId="{67008306-7FF2-4EE6-9EDA-8B7D74FA2A07}" srcOrd="0" destOrd="0" parTransId="{617CD432-F140-4987-8C0F-3337DD56AE4D}" sibTransId="{829FAEEE-1202-49D9-9B81-E1EE13A83C7B}"/>
    <dgm:cxn modelId="{7BA177BA-165B-4764-935B-EBC16AD17F73}" srcId="{CC895990-0A90-42CB-BE0B-64F084D3A0E0}" destId="{FDC80FDE-5F3E-477A-9714-1B74AB306F1F}" srcOrd="0" destOrd="0" parTransId="{2E035181-F92E-4E57-81A9-CC849DC50FBC}" sibTransId="{230A3690-C09B-4D68-A060-8D8EFD0A3CEB}"/>
    <dgm:cxn modelId="{F5720EBB-B990-464A-82CF-7637113E1659}" srcId="{F3A1177D-CDAA-49D6-8C11-28AB639CC794}" destId="{DDF13C79-6C81-44F6-AB9D-7E3E16274490}" srcOrd="0" destOrd="0" parTransId="{1A9C0ACA-5BCB-479F-A49A-51E14E6A22D0}" sibTransId="{C670D7A4-5498-4CB3-89E7-A6069FF8BB57}"/>
    <dgm:cxn modelId="{E971DBD0-2AFC-4BE3-AB8B-EC1663DBFF06}" type="presOf" srcId="{F3A1177D-CDAA-49D6-8C11-28AB639CC794}" destId="{7FBF1234-1B33-45EA-A8D1-C7EAD746C5F3}" srcOrd="0" destOrd="0" presId="urn:diagrams.loki3.com/BracketList"/>
    <dgm:cxn modelId="{59A998D4-B8F9-4457-83E6-5B0D0E2BEC0D}" type="presOf" srcId="{CC895990-0A90-42CB-BE0B-64F084D3A0E0}" destId="{A42A811D-8589-4EF5-A094-7D95CE2E5E45}" srcOrd="0" destOrd="0" presId="urn:diagrams.loki3.com/BracketList"/>
    <dgm:cxn modelId="{114D8BE1-60BF-4A61-8A6E-451ACAC4C2A0}" srcId="{F3A1177D-CDAA-49D6-8C11-28AB639CC794}" destId="{CC895990-0A90-42CB-BE0B-64F084D3A0E0}" srcOrd="2" destOrd="0" parTransId="{8D1E5ADA-ECF0-4A75-8CCF-2FC73E8810B1}" sibTransId="{9A729DC0-9950-43AF-A452-A7CBCB87541E}"/>
    <dgm:cxn modelId="{91437AE9-235E-4606-9F11-584C50AD90DF}" type="presOf" srcId="{5387EDE3-DCB8-417F-B9E7-F8F6FF86A19C}" destId="{E3C816A4-5C59-47DE-B4FB-28C5BEAE0F70}" srcOrd="0" destOrd="0" presId="urn:diagrams.loki3.com/BracketList"/>
    <dgm:cxn modelId="{A8B83CF0-AEC8-4594-BC26-A7A1B8EE84B6}" type="presOf" srcId="{DDF13C79-6C81-44F6-AB9D-7E3E16274490}" destId="{9FC5FDE5-F180-4591-9D15-400458653125}" srcOrd="0" destOrd="0" presId="urn:diagrams.loki3.com/BracketList"/>
    <dgm:cxn modelId="{CDABD2F3-9D0F-40AD-9969-21E669795E97}" srcId="{DDF13C79-6C81-44F6-AB9D-7E3E16274490}" destId="{E28849D7-B871-4270-BE9A-A8DF83D7456F}" srcOrd="0" destOrd="0" parTransId="{1EF84AF9-867A-4B09-94E5-51E8833732D9}" sibTransId="{3BB9A06E-52A8-48F8-A6D4-05A5666AE9E2}"/>
    <dgm:cxn modelId="{81AB713E-F183-47B3-9B7F-3291984CDA20}" type="presParOf" srcId="{7FBF1234-1B33-45EA-A8D1-C7EAD746C5F3}" destId="{22AED0A3-A80D-4D56-803C-F09F3991982C}" srcOrd="0" destOrd="0" presId="urn:diagrams.loki3.com/BracketList"/>
    <dgm:cxn modelId="{464E9B73-F8A7-4A23-BB26-F9592DFBD395}" type="presParOf" srcId="{22AED0A3-A80D-4D56-803C-F09F3991982C}" destId="{9FC5FDE5-F180-4591-9D15-400458653125}" srcOrd="0" destOrd="0" presId="urn:diagrams.loki3.com/BracketList"/>
    <dgm:cxn modelId="{5BBEBF94-F587-4684-A230-DDB8A21E08E8}" type="presParOf" srcId="{22AED0A3-A80D-4D56-803C-F09F3991982C}" destId="{EC54F610-D33E-4F3C-A43F-DAA3B5CAD9FB}" srcOrd="1" destOrd="0" presId="urn:diagrams.loki3.com/BracketList"/>
    <dgm:cxn modelId="{0E765170-01F5-483A-95DC-85F671B50BCE}" type="presParOf" srcId="{22AED0A3-A80D-4D56-803C-F09F3991982C}" destId="{1AA7E7B2-D39E-4D6E-9F06-39689480BF55}" srcOrd="2" destOrd="0" presId="urn:diagrams.loki3.com/BracketList"/>
    <dgm:cxn modelId="{931FE23A-C49A-4855-A237-A3F62F8EC128}" type="presParOf" srcId="{22AED0A3-A80D-4D56-803C-F09F3991982C}" destId="{9358F081-F72D-48D2-A0DF-508445C64F64}" srcOrd="3" destOrd="0" presId="urn:diagrams.loki3.com/BracketList"/>
    <dgm:cxn modelId="{3EA4E582-5C41-4780-A40B-64806F11DDC4}" type="presParOf" srcId="{7FBF1234-1B33-45EA-A8D1-C7EAD746C5F3}" destId="{3B79266A-CB77-4D22-88FB-3AB901ED0EBD}" srcOrd="1" destOrd="0" presId="urn:diagrams.loki3.com/BracketList"/>
    <dgm:cxn modelId="{438F50AE-C3EB-4417-89D8-D30EAB1B6B70}" type="presParOf" srcId="{7FBF1234-1B33-45EA-A8D1-C7EAD746C5F3}" destId="{EC730718-B393-4261-940F-55B5CAD37DC0}" srcOrd="2" destOrd="0" presId="urn:diagrams.loki3.com/BracketList"/>
    <dgm:cxn modelId="{C05C902F-1053-46C2-AEF9-8C334C396C8E}" type="presParOf" srcId="{EC730718-B393-4261-940F-55B5CAD37DC0}" destId="{D0482F6A-36C8-4D42-ADBC-3EFC7B785723}" srcOrd="0" destOrd="0" presId="urn:diagrams.loki3.com/BracketList"/>
    <dgm:cxn modelId="{0E65DEE3-9DAE-4DB9-9959-078F3B3AAB82}" type="presParOf" srcId="{EC730718-B393-4261-940F-55B5CAD37DC0}" destId="{569E548B-FBB3-4B66-B517-9C00DD413E26}" srcOrd="1" destOrd="0" presId="urn:diagrams.loki3.com/BracketList"/>
    <dgm:cxn modelId="{E53EA7E0-643D-4B5F-81C8-05159E7392C3}" type="presParOf" srcId="{EC730718-B393-4261-940F-55B5CAD37DC0}" destId="{FAB82D18-E906-4C54-9052-3D7A8F448EA9}" srcOrd="2" destOrd="0" presId="urn:diagrams.loki3.com/BracketList"/>
    <dgm:cxn modelId="{F5423720-CCF3-4D44-ABE2-F1B4AABA9D20}" type="presParOf" srcId="{EC730718-B393-4261-940F-55B5CAD37DC0}" destId="{3088CE84-922E-46C7-BF77-73809C7DB078}" srcOrd="3" destOrd="0" presId="urn:diagrams.loki3.com/BracketList"/>
    <dgm:cxn modelId="{C6CA5C65-0FBB-4AF7-9253-44B627B087C3}" type="presParOf" srcId="{7FBF1234-1B33-45EA-A8D1-C7EAD746C5F3}" destId="{C40AF9C1-BEB4-4099-8461-F73355550CDA}" srcOrd="3" destOrd="0" presId="urn:diagrams.loki3.com/BracketList"/>
    <dgm:cxn modelId="{FB7750D9-E54F-42F5-B1D7-6CE771AAA2BF}" type="presParOf" srcId="{7FBF1234-1B33-45EA-A8D1-C7EAD746C5F3}" destId="{3B7244E5-A081-4348-BF11-34D91E034251}" srcOrd="4" destOrd="0" presId="urn:diagrams.loki3.com/BracketList"/>
    <dgm:cxn modelId="{F6C7569A-969C-4CB5-89BC-31B788C854DB}" type="presParOf" srcId="{3B7244E5-A081-4348-BF11-34D91E034251}" destId="{A42A811D-8589-4EF5-A094-7D95CE2E5E45}" srcOrd="0" destOrd="0" presId="urn:diagrams.loki3.com/BracketList"/>
    <dgm:cxn modelId="{543120C5-C0AE-4335-B18B-AC6EB8DFFF31}" type="presParOf" srcId="{3B7244E5-A081-4348-BF11-34D91E034251}" destId="{54A0A938-EB3F-4218-B106-23B3C2672E43}" srcOrd="1" destOrd="0" presId="urn:diagrams.loki3.com/BracketList"/>
    <dgm:cxn modelId="{35192B8A-0592-4729-BF73-528287C240EE}" type="presParOf" srcId="{3B7244E5-A081-4348-BF11-34D91E034251}" destId="{6829EBD4-33E7-4251-91CB-4C3AF54B7B2A}" srcOrd="2" destOrd="0" presId="urn:diagrams.loki3.com/BracketList"/>
    <dgm:cxn modelId="{6B13F91A-5AA2-4DC3-A4D8-A4EE6BDF47FC}" type="presParOf" srcId="{3B7244E5-A081-4348-BF11-34D91E034251}" destId="{9BACED60-61EB-44E0-A969-32EABA1B05AB}" srcOrd="3" destOrd="0" presId="urn:diagrams.loki3.com/BracketList"/>
    <dgm:cxn modelId="{EA0C27DF-80B9-45E1-9510-EDAD7A36E5C7}" type="presParOf" srcId="{7FBF1234-1B33-45EA-A8D1-C7EAD746C5F3}" destId="{47DD24D6-C307-4914-9442-0AB28E775DD1}" srcOrd="5" destOrd="0" presId="urn:diagrams.loki3.com/BracketList"/>
    <dgm:cxn modelId="{52E5F5C0-2F05-4DF6-B1F6-3F3107EF505A}" type="presParOf" srcId="{7FBF1234-1B33-45EA-A8D1-C7EAD746C5F3}" destId="{4ABC703D-00F0-4C8E-919E-9677D33C9007}" srcOrd="6" destOrd="0" presId="urn:diagrams.loki3.com/BracketList"/>
    <dgm:cxn modelId="{7CF09626-3EF9-4826-9563-B6B0F2E3EE6E}" type="presParOf" srcId="{4ABC703D-00F0-4C8E-919E-9677D33C9007}" destId="{DC0112AC-286C-4196-BC7C-5279EDA8D5EB}" srcOrd="0" destOrd="0" presId="urn:diagrams.loki3.com/BracketList"/>
    <dgm:cxn modelId="{AB5F7035-409B-401D-AB85-646D274D19AE}" type="presParOf" srcId="{4ABC703D-00F0-4C8E-919E-9677D33C9007}" destId="{7F548B7E-8D19-4268-A242-D29EFEA06D11}" srcOrd="1" destOrd="0" presId="urn:diagrams.loki3.com/BracketList"/>
    <dgm:cxn modelId="{6E3B0314-7115-4DA4-B381-D050C3AB6E59}" type="presParOf" srcId="{4ABC703D-00F0-4C8E-919E-9677D33C9007}" destId="{FDB37B34-C204-4CEC-9DC6-F19D87C6925E}" srcOrd="2" destOrd="0" presId="urn:diagrams.loki3.com/BracketList"/>
    <dgm:cxn modelId="{A5EEB284-622D-43D9-AC35-5B318F2DAA13}" type="presParOf" srcId="{4ABC703D-00F0-4C8E-919E-9677D33C9007}" destId="{E3C816A4-5C59-47DE-B4FB-28C5BEAE0F70}" srcOrd="3" destOrd="0" presId="urn:diagrams.loki3.com/BracketList"/>
    <dgm:cxn modelId="{B7C5B6C7-D02A-45B8-934A-9E95FA1FD497}" type="presParOf" srcId="{7FBF1234-1B33-45EA-A8D1-C7EAD746C5F3}" destId="{34DC4112-396A-4E5A-B5AC-8F04591B0913}" srcOrd="7" destOrd="0" presId="urn:diagrams.loki3.com/BracketList"/>
    <dgm:cxn modelId="{1A606B14-E7B1-45E4-A35F-BE23711EE717}" type="presParOf" srcId="{7FBF1234-1B33-45EA-A8D1-C7EAD746C5F3}" destId="{F5C9F7E8-6608-4494-891D-EA099C04D91F}" srcOrd="8" destOrd="0" presId="urn:diagrams.loki3.com/BracketList"/>
    <dgm:cxn modelId="{D284743D-AF12-4706-979D-7BC0ABEAAB9C}" type="presParOf" srcId="{F5C9F7E8-6608-4494-891D-EA099C04D91F}" destId="{9BD0DA7E-56D5-44B7-B541-4A2B788A96B8}" srcOrd="0" destOrd="0" presId="urn:diagrams.loki3.com/BracketList"/>
    <dgm:cxn modelId="{D0A3412C-9750-46C1-B776-08E3781F0530}" type="presParOf" srcId="{F5C9F7E8-6608-4494-891D-EA099C04D91F}" destId="{45386A43-1CFF-4790-95C9-19F1DFCBFF34}" srcOrd="1" destOrd="0" presId="urn:diagrams.loki3.com/BracketList"/>
    <dgm:cxn modelId="{E3878DF5-006A-4DF5-9849-1A2DE3FEDF42}" type="presParOf" srcId="{F5C9F7E8-6608-4494-891D-EA099C04D91F}" destId="{14676596-A99B-4528-A212-DB8E4C7F487E}" srcOrd="2" destOrd="0" presId="urn:diagrams.loki3.com/BracketList"/>
    <dgm:cxn modelId="{CB9DD92E-B3E2-4099-9475-2F3465BE54B1}" type="presParOf" srcId="{F5C9F7E8-6608-4494-891D-EA099C04D91F}" destId="{DF6375F0-5494-4D3B-A0BA-C22DA9C62B9D}" srcOrd="3" destOrd="0" presId="urn:diagrams.loki3.com/Bracke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B7DD7F-B84C-4587-AAA0-34D60EB34AAC}">
      <dsp:nvSpPr>
        <dsp:cNvPr id="0" name=""/>
        <dsp:cNvSpPr/>
      </dsp:nvSpPr>
      <dsp:spPr>
        <a:xfrm>
          <a:off x="634060" y="1533"/>
          <a:ext cx="2050822" cy="1025411"/>
        </a:xfrm>
        <a:prstGeom prst="roundRect">
          <a:avLst>
            <a:gd name="adj" fmla="val 10000"/>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ts val="0"/>
            </a:spcAft>
            <a:buNone/>
          </a:pPr>
          <a:r>
            <a:rPr lang="en-US" sz="1900" kern="1200" dirty="0"/>
            <a:t>Extended </a:t>
          </a:r>
        </a:p>
        <a:p>
          <a:pPr marL="0" lvl="0" indent="0" algn="ctr" defTabSz="844550">
            <a:lnSpc>
              <a:spcPct val="100000"/>
            </a:lnSpc>
            <a:spcBef>
              <a:spcPct val="0"/>
            </a:spcBef>
            <a:spcAft>
              <a:spcPts val="0"/>
            </a:spcAft>
            <a:buNone/>
          </a:pPr>
          <a:r>
            <a:rPr lang="en-US" sz="1900" kern="1200" dirty="0"/>
            <a:t>Writing </a:t>
          </a:r>
        </a:p>
        <a:p>
          <a:pPr marL="0" lvl="0" indent="0" algn="ctr" defTabSz="844550">
            <a:lnSpc>
              <a:spcPct val="100000"/>
            </a:lnSpc>
            <a:spcBef>
              <a:spcPct val="0"/>
            </a:spcBef>
            <a:spcAft>
              <a:spcPts val="0"/>
            </a:spcAft>
            <a:buNone/>
          </a:pPr>
          <a:r>
            <a:rPr lang="en-US" sz="1900" kern="1200" dirty="0"/>
            <a:t>Prompt</a:t>
          </a:r>
        </a:p>
      </dsp:txBody>
      <dsp:txXfrm>
        <a:off x="664093" y="31566"/>
        <a:ext cx="1990756" cy="965345"/>
      </dsp:txXfrm>
    </dsp:sp>
    <dsp:sp modelId="{52A83F88-B189-4F4E-A8BC-01127A7452D3}">
      <dsp:nvSpPr>
        <dsp:cNvPr id="0" name=""/>
        <dsp:cNvSpPr/>
      </dsp:nvSpPr>
      <dsp:spPr>
        <a:xfrm>
          <a:off x="839142" y="1026944"/>
          <a:ext cx="205082" cy="769058"/>
        </a:xfrm>
        <a:custGeom>
          <a:avLst/>
          <a:gdLst/>
          <a:ahLst/>
          <a:cxnLst/>
          <a:rect l="0" t="0" r="0" b="0"/>
          <a:pathLst>
            <a:path>
              <a:moveTo>
                <a:pt x="0" y="0"/>
              </a:moveTo>
              <a:lnTo>
                <a:pt x="0" y="769058"/>
              </a:lnTo>
              <a:lnTo>
                <a:pt x="205082" y="769058"/>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F65E5701-3E09-42CA-B30F-6A382895559F}">
      <dsp:nvSpPr>
        <dsp:cNvPr id="0" name=""/>
        <dsp:cNvSpPr/>
      </dsp:nvSpPr>
      <dsp:spPr>
        <a:xfrm>
          <a:off x="1044224" y="1283297"/>
          <a:ext cx="1640658" cy="1025411"/>
        </a:xfrm>
        <a:prstGeom prst="roundRect">
          <a:avLst>
            <a:gd name="adj" fmla="val 10000"/>
          </a:avLst>
        </a:prstGeom>
        <a:solidFill>
          <a:srgbClr val="D5E3CF">
            <a:alpha val="89804"/>
          </a:srgb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Informational/</a:t>
          </a:r>
        </a:p>
        <a:p>
          <a:pPr marL="0" lvl="0" indent="0" algn="ctr" defTabSz="844550">
            <a:lnSpc>
              <a:spcPct val="90000"/>
            </a:lnSpc>
            <a:spcBef>
              <a:spcPct val="0"/>
            </a:spcBef>
            <a:spcAft>
              <a:spcPct val="35000"/>
            </a:spcAft>
            <a:buNone/>
          </a:pPr>
          <a:r>
            <a:rPr lang="en-US" sz="1900" b="0" kern="1200" dirty="0"/>
            <a:t>Explanatory</a:t>
          </a:r>
        </a:p>
      </dsp:txBody>
      <dsp:txXfrm>
        <a:off x="1074257" y="1313330"/>
        <a:ext cx="1580592" cy="965345"/>
      </dsp:txXfrm>
    </dsp:sp>
    <dsp:sp modelId="{4C1DFFC7-364D-43A5-B061-19437B985066}">
      <dsp:nvSpPr>
        <dsp:cNvPr id="0" name=""/>
        <dsp:cNvSpPr/>
      </dsp:nvSpPr>
      <dsp:spPr>
        <a:xfrm>
          <a:off x="839142" y="1026944"/>
          <a:ext cx="205082" cy="2050822"/>
        </a:xfrm>
        <a:custGeom>
          <a:avLst/>
          <a:gdLst/>
          <a:ahLst/>
          <a:cxnLst/>
          <a:rect l="0" t="0" r="0" b="0"/>
          <a:pathLst>
            <a:path>
              <a:moveTo>
                <a:pt x="0" y="0"/>
              </a:moveTo>
              <a:lnTo>
                <a:pt x="0" y="2050822"/>
              </a:lnTo>
              <a:lnTo>
                <a:pt x="205082" y="2050822"/>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8E9BC5E8-A491-489D-8C6C-CFB72C7313C7}">
      <dsp:nvSpPr>
        <dsp:cNvPr id="0" name=""/>
        <dsp:cNvSpPr/>
      </dsp:nvSpPr>
      <dsp:spPr>
        <a:xfrm>
          <a:off x="1044224" y="2565061"/>
          <a:ext cx="1640658" cy="1025411"/>
        </a:xfrm>
        <a:prstGeom prst="roundRect">
          <a:avLst>
            <a:gd name="adj" fmla="val 10000"/>
          </a:avLst>
        </a:prstGeom>
        <a:solidFill>
          <a:srgbClr val="D5E3CF">
            <a:alpha val="89804"/>
          </a:srgb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b="0" kern="1200" dirty="0"/>
            <a:t>Opinion/</a:t>
          </a:r>
        </a:p>
        <a:p>
          <a:pPr marL="0" lvl="0" indent="0" algn="ctr" defTabSz="844550">
            <a:lnSpc>
              <a:spcPct val="90000"/>
            </a:lnSpc>
            <a:spcBef>
              <a:spcPct val="0"/>
            </a:spcBef>
            <a:spcAft>
              <a:spcPct val="35000"/>
            </a:spcAft>
            <a:buNone/>
          </a:pPr>
          <a:r>
            <a:rPr lang="en-US" sz="1900" b="0" kern="1200" dirty="0"/>
            <a:t>Argumentative</a:t>
          </a:r>
        </a:p>
      </dsp:txBody>
      <dsp:txXfrm>
        <a:off x="1074257" y="2595094"/>
        <a:ext cx="1580592" cy="965345"/>
      </dsp:txXfrm>
    </dsp:sp>
    <dsp:sp modelId="{F424E8E8-9340-401C-B169-CBBE63AFC37B}">
      <dsp:nvSpPr>
        <dsp:cNvPr id="0" name=""/>
        <dsp:cNvSpPr/>
      </dsp:nvSpPr>
      <dsp:spPr>
        <a:xfrm>
          <a:off x="3197588" y="1533"/>
          <a:ext cx="2050822" cy="1025411"/>
        </a:xfrm>
        <a:prstGeom prst="roundRect">
          <a:avLst>
            <a:gd name="adj" fmla="val 10000"/>
          </a:avLst>
        </a:prstGeom>
        <a:solidFill>
          <a:srgbClr val="70AD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100000"/>
            </a:lnSpc>
            <a:spcBef>
              <a:spcPct val="0"/>
            </a:spcBef>
            <a:spcAft>
              <a:spcPts val="0"/>
            </a:spcAft>
            <a:buNone/>
          </a:pPr>
          <a:r>
            <a:rPr lang="en-US" sz="1900" kern="1200" dirty="0"/>
            <a:t>Extended </a:t>
          </a:r>
        </a:p>
        <a:p>
          <a:pPr marL="0" lvl="0" indent="0" algn="ctr" defTabSz="844550">
            <a:lnSpc>
              <a:spcPct val="100000"/>
            </a:lnSpc>
            <a:spcBef>
              <a:spcPct val="0"/>
            </a:spcBef>
            <a:spcAft>
              <a:spcPts val="0"/>
            </a:spcAft>
            <a:buNone/>
          </a:pPr>
          <a:r>
            <a:rPr lang="en-US" sz="1900" kern="1200" dirty="0"/>
            <a:t>Constructed Response</a:t>
          </a:r>
        </a:p>
      </dsp:txBody>
      <dsp:txXfrm>
        <a:off x="3227621" y="31566"/>
        <a:ext cx="1990756" cy="965345"/>
      </dsp:txXfrm>
    </dsp:sp>
    <dsp:sp modelId="{F31E665D-7389-44CB-ABF5-5DBDC590DCA9}">
      <dsp:nvSpPr>
        <dsp:cNvPr id="0" name=""/>
        <dsp:cNvSpPr/>
      </dsp:nvSpPr>
      <dsp:spPr>
        <a:xfrm>
          <a:off x="3402671" y="1026944"/>
          <a:ext cx="205082" cy="769058"/>
        </a:xfrm>
        <a:custGeom>
          <a:avLst/>
          <a:gdLst/>
          <a:ahLst/>
          <a:cxnLst/>
          <a:rect l="0" t="0" r="0" b="0"/>
          <a:pathLst>
            <a:path>
              <a:moveTo>
                <a:pt x="0" y="0"/>
              </a:moveTo>
              <a:lnTo>
                <a:pt x="0" y="769058"/>
              </a:lnTo>
              <a:lnTo>
                <a:pt x="205082" y="769058"/>
              </a:lnTo>
            </a:path>
          </a:pathLst>
        </a:custGeom>
        <a:noFill/>
        <a:ln w="12700" cap="flat" cmpd="sng" algn="ctr">
          <a:solidFill>
            <a:schemeClr val="accent6"/>
          </a:solidFill>
          <a:prstDash val="solid"/>
          <a:miter lim="800000"/>
        </a:ln>
        <a:effectLst/>
      </dsp:spPr>
      <dsp:style>
        <a:lnRef idx="2">
          <a:scrgbClr r="0" g="0" b="0"/>
        </a:lnRef>
        <a:fillRef idx="0">
          <a:scrgbClr r="0" g="0" b="0"/>
        </a:fillRef>
        <a:effectRef idx="0">
          <a:scrgbClr r="0" g="0" b="0"/>
        </a:effectRef>
        <a:fontRef idx="minor"/>
      </dsp:style>
    </dsp:sp>
    <dsp:sp modelId="{F70ED3AD-80C5-4110-A11D-510A8D42F0B1}">
      <dsp:nvSpPr>
        <dsp:cNvPr id="0" name=""/>
        <dsp:cNvSpPr/>
      </dsp:nvSpPr>
      <dsp:spPr>
        <a:xfrm>
          <a:off x="3607753" y="1283297"/>
          <a:ext cx="1640658" cy="1025411"/>
        </a:xfrm>
        <a:prstGeom prst="roundRect">
          <a:avLst>
            <a:gd name="adj" fmla="val 10000"/>
          </a:avLst>
        </a:prstGeom>
        <a:solidFill>
          <a:srgbClr val="D5E3CF">
            <a:alpha val="89804"/>
          </a:srgbClr>
        </a:solidFill>
        <a:ln w="12700" cap="flat" cmpd="sng" algn="ctr">
          <a:solidFill>
            <a:schemeClr val="accent6"/>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t>Narrative</a:t>
          </a:r>
        </a:p>
      </dsp:txBody>
      <dsp:txXfrm>
        <a:off x="3637786" y="1313330"/>
        <a:ext cx="1580592" cy="9653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5FDE5-F180-4591-9D15-400458653125}">
      <dsp:nvSpPr>
        <dsp:cNvPr id="0" name=""/>
        <dsp:cNvSpPr/>
      </dsp:nvSpPr>
      <dsp:spPr>
        <a:xfrm>
          <a:off x="0" y="36265"/>
          <a:ext cx="2048583"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Presentation Format</a:t>
          </a:r>
        </a:p>
      </dsp:txBody>
      <dsp:txXfrm>
        <a:off x="0" y="36265"/>
        <a:ext cx="2048583" cy="653400"/>
      </dsp:txXfrm>
    </dsp:sp>
    <dsp:sp modelId="{EC54F610-D33E-4F3C-A43F-DAA3B5CAD9FB}">
      <dsp:nvSpPr>
        <dsp:cNvPr id="0" name=""/>
        <dsp:cNvSpPr/>
      </dsp:nvSpPr>
      <dsp:spPr>
        <a:xfrm>
          <a:off x="2048582" y="36265"/>
          <a:ext cx="409716" cy="65340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58F081-F72D-48D2-A0DF-508445C64F64}">
      <dsp:nvSpPr>
        <dsp:cNvPr id="0" name=""/>
        <dsp:cNvSpPr/>
      </dsp:nvSpPr>
      <dsp:spPr>
        <a:xfrm>
          <a:off x="2622186" y="36265"/>
          <a:ext cx="5572145" cy="6534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Test Examiner presents in mode </a:t>
          </a:r>
          <a:r>
            <a:rPr lang="en-US" sz="1800" b="1" i="1" u="sng" kern="1200" dirty="0"/>
            <a:t>most accessible</a:t>
          </a:r>
          <a:r>
            <a:rPr lang="en-US" sz="1800" b="1" i="1" u="none" kern="1200" dirty="0"/>
            <a:t> </a:t>
          </a:r>
          <a:r>
            <a:rPr lang="en-US" sz="1800" kern="1200" dirty="0"/>
            <a:t>for the individual student.</a:t>
          </a:r>
        </a:p>
      </dsp:txBody>
      <dsp:txXfrm>
        <a:off x="2622186" y="36265"/>
        <a:ext cx="5572145" cy="653400"/>
      </dsp:txXfrm>
    </dsp:sp>
    <dsp:sp modelId="{D0482F6A-36C8-4D42-ADBC-3EFC7B785723}">
      <dsp:nvSpPr>
        <dsp:cNvPr id="0" name=""/>
        <dsp:cNvSpPr/>
      </dsp:nvSpPr>
      <dsp:spPr>
        <a:xfrm>
          <a:off x="0" y="808465"/>
          <a:ext cx="2048583"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Scripted Tasks</a:t>
          </a:r>
        </a:p>
      </dsp:txBody>
      <dsp:txXfrm>
        <a:off x="0" y="808465"/>
        <a:ext cx="2048583" cy="653400"/>
      </dsp:txXfrm>
    </dsp:sp>
    <dsp:sp modelId="{569E548B-FBB3-4B66-B517-9C00DD413E26}">
      <dsp:nvSpPr>
        <dsp:cNvPr id="0" name=""/>
        <dsp:cNvSpPr/>
      </dsp:nvSpPr>
      <dsp:spPr>
        <a:xfrm>
          <a:off x="2048582" y="808465"/>
          <a:ext cx="409716" cy="65340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088CE84-922E-46C7-BF77-73809C7DB078}">
      <dsp:nvSpPr>
        <dsp:cNvPr id="0" name=""/>
        <dsp:cNvSpPr/>
      </dsp:nvSpPr>
      <dsp:spPr>
        <a:xfrm>
          <a:off x="2615334" y="787301"/>
          <a:ext cx="5572145" cy="65340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Test Examiner has scripted “say” and “do” statements</a:t>
          </a:r>
        </a:p>
      </dsp:txBody>
      <dsp:txXfrm>
        <a:off x="2615334" y="787301"/>
        <a:ext cx="5572145" cy="653400"/>
      </dsp:txXfrm>
    </dsp:sp>
    <dsp:sp modelId="{A42A811D-8589-4EF5-A094-7D95CE2E5E45}">
      <dsp:nvSpPr>
        <dsp:cNvPr id="0" name=""/>
        <dsp:cNvSpPr/>
      </dsp:nvSpPr>
      <dsp:spPr>
        <a:xfrm>
          <a:off x="0" y="1703177"/>
          <a:ext cx="2048583"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Stimulus Cards</a:t>
          </a:r>
        </a:p>
      </dsp:txBody>
      <dsp:txXfrm>
        <a:off x="0" y="1703177"/>
        <a:ext cx="2048583" cy="653400"/>
      </dsp:txXfrm>
    </dsp:sp>
    <dsp:sp modelId="{54A0A938-EB3F-4218-B106-23B3C2672E43}">
      <dsp:nvSpPr>
        <dsp:cNvPr id="0" name=""/>
        <dsp:cNvSpPr/>
      </dsp:nvSpPr>
      <dsp:spPr>
        <a:xfrm>
          <a:off x="2048582" y="1580665"/>
          <a:ext cx="409716" cy="89842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ACED60-61EB-44E0-A969-32EABA1B05AB}">
      <dsp:nvSpPr>
        <dsp:cNvPr id="0" name=""/>
        <dsp:cNvSpPr/>
      </dsp:nvSpPr>
      <dsp:spPr>
        <a:xfrm>
          <a:off x="2622186" y="1580665"/>
          <a:ext cx="5572145" cy="8984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There are student facing stimulus cards with the information needed to answer a question. Usually graphics or words/short sentences.</a:t>
          </a:r>
        </a:p>
      </dsp:txBody>
      <dsp:txXfrm>
        <a:off x="2622186" y="1580665"/>
        <a:ext cx="5572145" cy="898425"/>
      </dsp:txXfrm>
    </dsp:sp>
    <dsp:sp modelId="{DC0112AC-286C-4196-BC7C-5279EDA8D5EB}">
      <dsp:nvSpPr>
        <dsp:cNvPr id="0" name=""/>
        <dsp:cNvSpPr/>
      </dsp:nvSpPr>
      <dsp:spPr>
        <a:xfrm>
          <a:off x="0" y="2720402"/>
          <a:ext cx="2048583"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Scaffolding (if needed)</a:t>
          </a:r>
        </a:p>
      </dsp:txBody>
      <dsp:txXfrm>
        <a:off x="0" y="2720402"/>
        <a:ext cx="2048583" cy="653400"/>
      </dsp:txXfrm>
    </dsp:sp>
    <dsp:sp modelId="{7F548B7E-8D19-4268-A242-D29EFEA06D11}">
      <dsp:nvSpPr>
        <dsp:cNvPr id="0" name=""/>
        <dsp:cNvSpPr/>
      </dsp:nvSpPr>
      <dsp:spPr>
        <a:xfrm>
          <a:off x="2048582" y="2597890"/>
          <a:ext cx="409716" cy="89842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C816A4-5C59-47DE-B4FB-28C5BEAE0F70}">
      <dsp:nvSpPr>
        <dsp:cNvPr id="0" name=""/>
        <dsp:cNvSpPr/>
      </dsp:nvSpPr>
      <dsp:spPr>
        <a:xfrm>
          <a:off x="2622186" y="2597890"/>
          <a:ext cx="5572145" cy="8984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If the student does not provide the response as outlined in the test examiner script, additional scaffolding may be provided. All scaffolding instructions are provided. </a:t>
          </a:r>
        </a:p>
      </dsp:txBody>
      <dsp:txXfrm>
        <a:off x="2622186" y="2597890"/>
        <a:ext cx="5572145" cy="898425"/>
      </dsp:txXfrm>
    </dsp:sp>
    <dsp:sp modelId="{9BD0DA7E-56D5-44B7-B541-4A2B788A96B8}">
      <dsp:nvSpPr>
        <dsp:cNvPr id="0" name=""/>
        <dsp:cNvSpPr/>
      </dsp:nvSpPr>
      <dsp:spPr>
        <a:xfrm>
          <a:off x="0" y="3737627"/>
          <a:ext cx="2048583" cy="653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45720" rIns="128016" bIns="45720" numCol="1" spcCol="1270" anchor="ctr" anchorCtr="0">
          <a:noAutofit/>
        </a:bodyPr>
        <a:lstStyle/>
        <a:p>
          <a:pPr marL="0" lvl="0" indent="0" algn="r" defTabSz="800100">
            <a:lnSpc>
              <a:spcPct val="90000"/>
            </a:lnSpc>
            <a:spcBef>
              <a:spcPct val="0"/>
            </a:spcBef>
            <a:spcAft>
              <a:spcPct val="35000"/>
            </a:spcAft>
            <a:buNone/>
          </a:pPr>
          <a:r>
            <a:rPr lang="en-US" sz="1800" kern="1200" dirty="0"/>
            <a:t>Advance Preparation</a:t>
          </a:r>
        </a:p>
      </dsp:txBody>
      <dsp:txXfrm>
        <a:off x="0" y="3737627"/>
        <a:ext cx="2048583" cy="653400"/>
      </dsp:txXfrm>
    </dsp:sp>
    <dsp:sp modelId="{45386A43-1CFF-4790-95C9-19F1DFCBFF34}">
      <dsp:nvSpPr>
        <dsp:cNvPr id="0" name=""/>
        <dsp:cNvSpPr/>
      </dsp:nvSpPr>
      <dsp:spPr>
        <a:xfrm>
          <a:off x="2048582" y="3615115"/>
          <a:ext cx="409716" cy="898425"/>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F6375F0-5494-4D3B-A0BA-C22DA9C62B9D}">
      <dsp:nvSpPr>
        <dsp:cNvPr id="0" name=""/>
        <dsp:cNvSpPr/>
      </dsp:nvSpPr>
      <dsp:spPr>
        <a:xfrm>
          <a:off x="2622186" y="3651380"/>
          <a:ext cx="5572145" cy="89842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171450" lvl="1" indent="-171450" algn="l" defTabSz="800100">
            <a:lnSpc>
              <a:spcPct val="90000"/>
            </a:lnSpc>
            <a:spcBef>
              <a:spcPct val="0"/>
            </a:spcBef>
            <a:spcAft>
              <a:spcPct val="15000"/>
            </a:spcAft>
            <a:buChar char="•"/>
          </a:pPr>
          <a:r>
            <a:rPr lang="en-US" sz="1800" kern="1200" dirty="0"/>
            <a:t>Test Examiner will have access to assessment materials in advance to determine most accessible presentation and response modes</a:t>
          </a:r>
        </a:p>
      </dsp:txBody>
      <dsp:txXfrm>
        <a:off x="2622186" y="3651380"/>
        <a:ext cx="5572145" cy="89842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735" cy="466088"/>
          </a:xfrm>
          <a:prstGeom prst="rect">
            <a:avLst/>
          </a:prstGeom>
        </p:spPr>
        <p:txBody>
          <a:bodyPr vert="horz" lIns="91294" tIns="45647" rIns="91294" bIns="45647" rtlCol="0"/>
          <a:lstStyle>
            <a:lvl1pPr algn="l">
              <a:defRPr sz="1200"/>
            </a:lvl1pPr>
          </a:lstStyle>
          <a:p>
            <a:endParaRPr lang="en-US"/>
          </a:p>
        </p:txBody>
      </p:sp>
      <p:sp>
        <p:nvSpPr>
          <p:cNvPr id="3" name="Date Placeholder 2"/>
          <p:cNvSpPr>
            <a:spLocks noGrp="1"/>
          </p:cNvSpPr>
          <p:nvPr>
            <p:ph type="dt" sz="quarter" idx="1"/>
          </p:nvPr>
        </p:nvSpPr>
        <p:spPr>
          <a:xfrm>
            <a:off x="3971081" y="1"/>
            <a:ext cx="3037735" cy="466088"/>
          </a:xfrm>
          <a:prstGeom prst="rect">
            <a:avLst/>
          </a:prstGeom>
        </p:spPr>
        <p:txBody>
          <a:bodyPr vert="horz" lIns="91294" tIns="45647" rIns="91294" bIns="45647" rtlCol="0"/>
          <a:lstStyle>
            <a:lvl1pPr algn="r">
              <a:defRPr sz="1200"/>
            </a:lvl1pPr>
          </a:lstStyle>
          <a:p>
            <a:fld id="{CB1DC78F-B74E-462C-B5EC-0F70FC2B9783}" type="datetimeFigureOut">
              <a:rPr lang="en-US" smtClean="0"/>
              <a:t>9/28/2018</a:t>
            </a:fld>
            <a:endParaRPr lang="en-US"/>
          </a:p>
        </p:txBody>
      </p:sp>
      <p:sp>
        <p:nvSpPr>
          <p:cNvPr id="4" name="Footer Placeholder 3"/>
          <p:cNvSpPr>
            <a:spLocks noGrp="1"/>
          </p:cNvSpPr>
          <p:nvPr>
            <p:ph type="ftr" sz="quarter" idx="2"/>
          </p:nvPr>
        </p:nvSpPr>
        <p:spPr>
          <a:xfrm>
            <a:off x="0" y="8830312"/>
            <a:ext cx="3037735" cy="466088"/>
          </a:xfrm>
          <a:prstGeom prst="rect">
            <a:avLst/>
          </a:prstGeom>
        </p:spPr>
        <p:txBody>
          <a:bodyPr vert="horz" lIns="91294" tIns="45647" rIns="91294" bIns="45647" rtlCol="0" anchor="b"/>
          <a:lstStyle>
            <a:lvl1pPr algn="l">
              <a:defRPr sz="1200"/>
            </a:lvl1pPr>
          </a:lstStyle>
          <a:p>
            <a:endParaRPr lang="en-US"/>
          </a:p>
        </p:txBody>
      </p:sp>
      <p:sp>
        <p:nvSpPr>
          <p:cNvPr id="5" name="Slide Number Placeholder 4"/>
          <p:cNvSpPr>
            <a:spLocks noGrp="1"/>
          </p:cNvSpPr>
          <p:nvPr>
            <p:ph type="sldNum" sz="quarter" idx="3"/>
          </p:nvPr>
        </p:nvSpPr>
        <p:spPr>
          <a:xfrm>
            <a:off x="3971081" y="8830312"/>
            <a:ext cx="3037735" cy="466088"/>
          </a:xfrm>
          <a:prstGeom prst="rect">
            <a:avLst/>
          </a:prstGeom>
        </p:spPr>
        <p:txBody>
          <a:bodyPr vert="horz" lIns="91294" tIns="45647" rIns="91294" bIns="45647" rtlCol="0" anchor="b"/>
          <a:lstStyle>
            <a:lvl1pPr algn="r">
              <a:defRPr sz="1200"/>
            </a:lvl1pPr>
          </a:lstStyle>
          <a:p>
            <a:fld id="{50F5316C-2457-40C4-9EE5-0431147AF79C}" type="slidenum">
              <a:rPr lang="en-US" smtClean="0"/>
              <a:t>‹#›</a:t>
            </a:fld>
            <a:endParaRPr lang="en-US"/>
          </a:p>
        </p:txBody>
      </p:sp>
    </p:spTree>
    <p:extLst>
      <p:ext uri="{BB962C8B-B14F-4D97-AF65-F5344CB8AC3E}">
        <p14:creationId xmlns:p14="http://schemas.microsoft.com/office/powerpoint/2010/main" val="37853578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D8AB1433-BF8B-45C5-81D6-089F21EECCF9}" type="datetimeFigureOut">
              <a:rPr lang="en-US" smtClean="0"/>
              <a:t>9/28/2018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E6530340-F5C0-43BA-9CC1-D63E860F355B}" type="slidenum">
              <a:rPr lang="en-US" smtClean="0"/>
              <a:t>‹#›</a:t>
            </a:fld>
            <a:endParaRPr lang="en-US"/>
          </a:p>
        </p:txBody>
      </p:sp>
    </p:spTree>
    <p:extLst>
      <p:ext uri="{BB962C8B-B14F-4D97-AF65-F5344CB8AC3E}">
        <p14:creationId xmlns:p14="http://schemas.microsoft.com/office/powerpoint/2010/main" val="19122362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6530340-F5C0-43BA-9CC1-D63E860F355B}" type="slidenum">
              <a:rPr lang="en-US" smtClean="0"/>
              <a:t>11</a:t>
            </a:fld>
            <a:endParaRPr lang="en-US"/>
          </a:p>
        </p:txBody>
      </p:sp>
    </p:spTree>
    <p:extLst>
      <p:ext uri="{BB962C8B-B14F-4D97-AF65-F5344CB8AC3E}">
        <p14:creationId xmlns:p14="http://schemas.microsoft.com/office/powerpoint/2010/main" val="2063952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6530340-F5C0-43BA-9CC1-D63E860F355B}" type="slidenum">
              <a:rPr lang="en-US" smtClean="0"/>
              <a:t>39</a:t>
            </a:fld>
            <a:endParaRPr lang="en-US" dirty="0"/>
          </a:p>
        </p:txBody>
      </p:sp>
    </p:spTree>
    <p:extLst>
      <p:ext uri="{BB962C8B-B14F-4D97-AF65-F5344CB8AC3E}">
        <p14:creationId xmlns:p14="http://schemas.microsoft.com/office/powerpoint/2010/main" val="22776004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www.gadoe.org/" TargetMode="External"/><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hyperlink" Target="https://www.gadoe.or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ctrTitle"/>
          </p:nvPr>
        </p:nvSpPr>
        <p:spPr>
          <a:xfrm>
            <a:off x="685800" y="1122363"/>
            <a:ext cx="7772400" cy="2387600"/>
          </a:xfrm>
        </p:spPr>
        <p:txBody>
          <a:bodyPr anchor="b"/>
          <a:lstStyle>
            <a:lvl1pPr algn="ctr">
              <a:defRPr sz="6000" b="1">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4E1784F-24CF-40F5-8E66-5A671CE0558F}" type="datetime1">
              <a:rPr lang="en-US" smtClean="0"/>
              <a:t>9/28/2018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813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0FD5ACBA-BC96-4E48-BAD5-E7E116EC4687}" type="datetime1">
              <a:rPr lang="en-US" smtClean="0"/>
              <a:t>9/28/2018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5" name="Date Placeholder 3"/>
          <p:cNvSpPr txBox="1">
            <a:spLocks/>
          </p:cNvSpPr>
          <p:nvPr userDrawn="1"/>
        </p:nvSpPr>
        <p:spPr>
          <a:xfrm>
            <a:off x="7055141" y="1019660"/>
            <a:ext cx="2078037"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06360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3" name="Picture 12"/>
          <p:cNvPicPr>
            <a:picLocks noChangeAspect="1"/>
          </p:cNvPicPr>
          <p:nvPr userDrawn="1"/>
        </p:nvPicPr>
        <p:blipFill>
          <a:blip r:embed="rId2"/>
          <a:stretch>
            <a:fillRect/>
          </a:stretch>
        </p:blipFill>
        <p:spPr>
          <a:xfrm>
            <a:off x="119105" y="1434648"/>
            <a:ext cx="8856454" cy="4537566"/>
          </a:xfrm>
          <a:prstGeom prst="rect">
            <a:avLst/>
          </a:prstGeom>
        </p:spPr>
      </p:pic>
      <p:sp>
        <p:nvSpPr>
          <p:cNvPr id="2" name="Vertical Title 1"/>
          <p:cNvSpPr>
            <a:spLocks noGrp="1"/>
          </p:cNvSpPr>
          <p:nvPr>
            <p:ph type="title" orient="vert"/>
          </p:nvPr>
        </p:nvSpPr>
        <p:spPr>
          <a:xfrm>
            <a:off x="6543675" y="365125"/>
            <a:ext cx="1971675" cy="5811838"/>
          </a:xfrm>
        </p:spPr>
        <p:txBody>
          <a:bodyPr vert="eaVert"/>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98194362-26A2-411B-A63E-F202E3AFF173}" type="datetime1">
              <a:rPr lang="en-US" smtClean="0"/>
              <a:t>9/28/2018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5126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4DAE6870-AD18-448A-9B2A-0EFE6DC7B06B}" type="datetime1">
              <a:rPr lang="en-US" smtClean="0"/>
              <a:t>9/28/2018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7" name="Date Placeholder 3"/>
          <p:cNvSpPr txBox="1">
            <a:spLocks/>
          </p:cNvSpPr>
          <p:nvPr userDrawn="1"/>
        </p:nvSpPr>
        <p:spPr>
          <a:xfrm>
            <a:off x="7206143" y="1019660"/>
            <a:ext cx="1927035"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11204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pic>
        <p:nvPicPr>
          <p:cNvPr id="17" name="Picture 16"/>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3888" y="1709739"/>
            <a:ext cx="7886700" cy="2852737"/>
          </a:xfrm>
        </p:spPr>
        <p:txBody>
          <a:bodyPr anchor="b"/>
          <a:lstStyle>
            <a:lvl1pPr>
              <a:defRPr sz="60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Rectangle 7"/>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35B3B41-2E1F-40FB-8308-AA0E18F0B9DC}" type="datetime1">
              <a:rPr lang="en-US" smtClean="0"/>
              <a:t>9/28/2018</a:t>
            </a:fld>
            <a:endParaRPr lang="en-US" dirty="0"/>
          </a:p>
        </p:txBody>
      </p:sp>
      <p:sp>
        <p:nvSpPr>
          <p:cNvPr id="10"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1"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2" name="Rectangle 11"/>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p:cNvPicPr>
            <a:picLocks noChangeAspect="1"/>
          </p:cNvPicPr>
          <p:nvPr userDrawn="1"/>
        </p:nvPicPr>
        <p:blipFill>
          <a:blip r:embed="rId3"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5"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4"/>
              </a:rPr>
              <a:t>gadoe.org</a:t>
            </a:r>
            <a:endParaRPr lang="en-US" sz="1200" b="1" dirty="0">
              <a:solidFill>
                <a:schemeClr val="bg1"/>
              </a:solidFill>
            </a:endParaRPr>
          </a:p>
        </p:txBody>
      </p:sp>
      <p:sp>
        <p:nvSpPr>
          <p:cNvPr id="16" name="Rectangle 15"/>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4231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3CB0378-FFD4-4CBB-858D-32EE1C82268A}" type="datetime1">
              <a:rPr lang="en-US" smtClean="0"/>
              <a:t>9/28/2018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105475" y="1019660"/>
            <a:ext cx="2027703"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1526820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365126"/>
            <a:ext cx="6290772" cy="1325563"/>
          </a:xfrm>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Rectangle 10"/>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6DE48FE1-C959-4842-929B-B952E86448B4}" type="datetime1">
              <a:rPr lang="en-US" smtClean="0"/>
              <a:t>9/28/2018</a:t>
            </a:fld>
            <a:endParaRPr lang="en-US" dirty="0"/>
          </a:p>
        </p:txBody>
      </p:sp>
      <p:sp>
        <p:nvSpPr>
          <p:cNvPr id="13" name="Footer Placeholder 4"/>
          <p:cNvSpPr>
            <a:spLocks noGrp="1"/>
          </p:cNvSpPr>
          <p:nvPr>
            <p:ph type="ftr" sz="quarter" idx="11"/>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4" name="Slide Number Placeholder 5"/>
          <p:cNvSpPr>
            <a:spLocks noGrp="1"/>
          </p:cNvSpPr>
          <p:nvPr>
            <p:ph type="sldNum" sz="quarter" idx="12"/>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5" name="Rectangle 14"/>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18"/>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20"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21406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p:txBody>
          <a:bodyPr/>
          <a:lstStyle>
            <a:lvl1pPr>
              <a:defRPr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7" name="Rectangle 6"/>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16A82E43-F334-4B83-9151-C0C24AE8A2BC}" type="datetime1">
              <a:rPr lang="en-US" smtClean="0"/>
              <a:t>9/28/2018</a:t>
            </a:fld>
            <a:endParaRPr lang="en-US" dirty="0"/>
          </a:p>
        </p:txBody>
      </p:sp>
      <p:sp>
        <p:nvSpPr>
          <p:cNvPr id="9"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0"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1" name="Rectangle 10"/>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6"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3588918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26400"/>
              </a:solidFill>
            </a:endParaRPr>
          </a:p>
        </p:txBody>
      </p:sp>
      <p:sp>
        <p:nvSpPr>
          <p:cNvPr id="6" name="Rectangle 5"/>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F0D42744-81F0-410B-A1C2-96529C47C04D}" type="datetime1">
              <a:rPr lang="en-US" smtClean="0"/>
              <a:t>9/28/2018</a:t>
            </a:fld>
            <a:endParaRPr lang="en-US" dirty="0"/>
          </a:p>
        </p:txBody>
      </p:sp>
      <p:sp>
        <p:nvSpPr>
          <p:cNvPr id="8"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9"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0" name="Rectangle 9"/>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0"/>
            <a:ext cx="9144000" cy="1025869"/>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userDrawn="1"/>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15442"/>
            <a:ext cx="1978056" cy="1052325"/>
          </a:xfrm>
          <a:prstGeom prst="rect">
            <a:avLst/>
          </a:prstGeom>
        </p:spPr>
      </p:pic>
      <p:sp>
        <p:nvSpPr>
          <p:cNvPr id="13" name="Date Placeholder 3"/>
          <p:cNvSpPr txBox="1">
            <a:spLocks/>
          </p:cNvSpPr>
          <p:nvPr userDrawn="1"/>
        </p:nvSpPr>
        <p:spPr>
          <a:xfrm>
            <a:off x="3157025" y="213626"/>
            <a:ext cx="58786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400" b="1" dirty="0">
                <a:solidFill>
                  <a:schemeClr val="bg1"/>
                </a:solidFill>
              </a:rPr>
              <a:t>Richard</a:t>
            </a:r>
            <a:r>
              <a:rPr lang="en-US" sz="1400" b="1" baseline="0" dirty="0">
                <a:solidFill>
                  <a:schemeClr val="bg1"/>
                </a:solidFill>
              </a:rPr>
              <a:t> Woods, Georgia’s School Superintendent</a:t>
            </a:r>
          </a:p>
          <a:p>
            <a:pPr algn="r"/>
            <a:r>
              <a:rPr lang="en-US" sz="1200" b="1" i="1" u="none" baseline="0" dirty="0">
                <a:solidFill>
                  <a:schemeClr val="bg1"/>
                </a:solidFill>
              </a:rPr>
              <a:t>“Educating Georgia’s Future”</a:t>
            </a:r>
          </a:p>
          <a:p>
            <a:pPr algn="r"/>
            <a:r>
              <a:rPr lang="en-US" sz="1200" b="1" baseline="0" dirty="0">
                <a:solidFill>
                  <a:schemeClr val="bg1"/>
                </a:solidFill>
                <a:hlinkClick r:id="rId3"/>
              </a:rPr>
              <a:t>gadoe.org</a:t>
            </a:r>
            <a:endParaRPr lang="en-US" sz="1200" b="1" dirty="0">
              <a:solidFill>
                <a:schemeClr val="bg1"/>
              </a:solidFill>
            </a:endParaRPr>
          </a:p>
        </p:txBody>
      </p:sp>
      <p:sp>
        <p:nvSpPr>
          <p:cNvPr id="14" name="Rectangle 13"/>
          <p:cNvSpPr/>
          <p:nvPr userDrawn="1"/>
        </p:nvSpPr>
        <p:spPr>
          <a:xfrm flipV="1">
            <a:off x="1" y="1042277"/>
            <a:ext cx="9144000" cy="45719"/>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4"/>
          <a:stretch>
            <a:fillRect/>
          </a:stretch>
        </p:blipFill>
        <p:spPr>
          <a:xfrm>
            <a:off x="119105" y="1434648"/>
            <a:ext cx="8856454" cy="4537566"/>
          </a:xfrm>
          <a:prstGeom prst="rect">
            <a:avLst/>
          </a:prstGeom>
        </p:spPr>
      </p:pic>
    </p:spTree>
    <p:extLst>
      <p:ext uri="{BB962C8B-B14F-4D97-AF65-F5344CB8AC3E}">
        <p14:creationId xmlns:p14="http://schemas.microsoft.com/office/powerpoint/2010/main" val="791068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3887391" y="1664163"/>
            <a:ext cx="4629150" cy="41968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55BC54F9-6F4B-41F9-912C-6E88152A8FF5}" type="datetime1">
              <a:rPr lang="en-US" smtClean="0"/>
              <a:t>9/28/2018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63530" y="1019660"/>
            <a:ext cx="2069648"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77671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stretch>
            <a:fillRect/>
          </a:stretch>
        </p:blipFill>
        <p:spPr>
          <a:xfrm>
            <a:off x="119105" y="1434648"/>
            <a:ext cx="8856454" cy="4537566"/>
          </a:xfrm>
          <a:prstGeom prst="rect">
            <a:avLst/>
          </a:prstGeom>
        </p:spPr>
      </p:pic>
      <p:sp>
        <p:nvSpPr>
          <p:cNvPr id="2" name="Title 1"/>
          <p:cNvSpPr>
            <a:spLocks noGrp="1"/>
          </p:cNvSpPr>
          <p:nvPr>
            <p:ph type="title"/>
          </p:nvPr>
        </p:nvSpPr>
        <p:spPr>
          <a:xfrm>
            <a:off x="629841" y="457200"/>
            <a:ext cx="2949178" cy="1600200"/>
          </a:xfrm>
        </p:spPr>
        <p:txBody>
          <a:bodyPr anchor="b"/>
          <a:lstStyle>
            <a:lvl1pPr>
              <a:defRPr sz="3200" b="0" i="0">
                <a:latin typeface="Tahoma" panose="020B0604030504040204" pitchFamily="34" charset="0"/>
                <a:ea typeface="Tahoma" panose="020B0604030504040204" pitchFamily="34" charset="0"/>
                <a:cs typeface="Tahoma" panose="020B0604030504040204" pitchFamily="34" charset="0"/>
              </a:defRPr>
            </a:lvl1pPr>
          </a:lstStyle>
          <a:p>
            <a:r>
              <a:rPr lang="en-US" dirty="0"/>
              <a:t>Click to edit Master title style</a:t>
            </a:r>
          </a:p>
        </p:txBody>
      </p:sp>
      <p:sp>
        <p:nvSpPr>
          <p:cNvPr id="3" name="Picture Placeholder 2"/>
          <p:cNvSpPr>
            <a:spLocks noGrp="1" noChangeAspect="1"/>
          </p:cNvSpPr>
          <p:nvPr>
            <p:ph type="pic" idx="1"/>
          </p:nvPr>
        </p:nvSpPr>
        <p:spPr>
          <a:xfrm>
            <a:off x="3887391" y="1801091"/>
            <a:ext cx="4629150" cy="405996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Rectangle 8"/>
          <p:cNvSpPr/>
          <p:nvPr userDrawn="1"/>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383A17E0-28EC-493A-A2BA-E1070EBF6E76}" type="datetime1">
              <a:rPr lang="en-US" smtClean="0"/>
              <a:t>9/28/2018</a:t>
            </a:fld>
            <a:endParaRPr lang="en-US" dirty="0"/>
          </a:p>
        </p:txBody>
      </p:sp>
      <p:sp>
        <p:nvSpPr>
          <p:cNvPr id="11"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12"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13" name="Rectangle 12"/>
          <p:cNvSpPr/>
          <p:nvPr userDrawn="1"/>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p:cNvPicPr>
            <a:picLocks noChangeAspect="1"/>
          </p:cNvPicPr>
          <p:nvPr userDrawn="1"/>
        </p:nvPicPr>
        <p:blipFill rotWithShape="1">
          <a:blip r:embed="rId3"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8" name="Date Placeholder 3"/>
          <p:cNvSpPr txBox="1">
            <a:spLocks/>
          </p:cNvSpPr>
          <p:nvPr userDrawn="1"/>
        </p:nvSpPr>
        <p:spPr>
          <a:xfrm>
            <a:off x="7080308" y="1019660"/>
            <a:ext cx="2052870"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4"/>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42673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s://www.gadoe.org/"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13"/>
          <a:stretch>
            <a:fillRect/>
          </a:stretch>
        </p:blipFill>
        <p:spPr>
          <a:xfrm>
            <a:off x="119105" y="1434648"/>
            <a:ext cx="8856454" cy="4537566"/>
          </a:xfrm>
          <a:prstGeom prst="rect">
            <a:avLst/>
          </a:prstGeom>
        </p:spPr>
      </p:pic>
      <p:sp>
        <p:nvSpPr>
          <p:cNvPr id="8" name="Rectangle 7"/>
          <p:cNvSpPr/>
          <p:nvPr/>
        </p:nvSpPr>
        <p:spPr>
          <a:xfrm>
            <a:off x="0" y="6314359"/>
            <a:ext cx="9144000" cy="47542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03983" y="334016"/>
            <a:ext cx="631663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bg1"/>
                </a:solidFill>
              </a:defRPr>
            </a:lvl1pPr>
          </a:lstStyle>
          <a:p>
            <a:fld id="{BF81D28A-6477-4EA0-9A4C-03300D2262AB}" type="datetime1">
              <a:rPr lang="en-US" smtClean="0"/>
              <a:t>9/28/2018</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bg1"/>
                </a:solidFill>
              </a:defRPr>
            </a:lvl1pPr>
          </a:lstStyle>
          <a:p>
            <a:fld id="{B63E4CEF-BB1E-48C7-AE93-F39F6AA99AD7}" type="slidenum">
              <a:rPr lang="en-US" smtClean="0"/>
              <a:pPr/>
              <a:t>‹#›</a:t>
            </a:fld>
            <a:endParaRPr lang="en-US" dirty="0"/>
          </a:p>
        </p:txBody>
      </p:sp>
      <p:sp>
        <p:nvSpPr>
          <p:cNvPr id="9" name="Rectangle 8"/>
          <p:cNvSpPr/>
          <p:nvPr/>
        </p:nvSpPr>
        <p:spPr>
          <a:xfrm flipV="1">
            <a:off x="-16415" y="6236140"/>
            <a:ext cx="9160416" cy="51907"/>
          </a:xfrm>
          <a:prstGeom prst="rect">
            <a:avLst/>
          </a:prstGeom>
          <a:solidFill>
            <a:srgbClr val="EC02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rotWithShape="1">
          <a:blip r:embed="rId14" cstate="print">
            <a:extLst>
              <a:ext uri="{28A0092B-C50C-407E-A947-70E740481C1C}">
                <a14:useLocalDpi xmlns:a14="http://schemas.microsoft.com/office/drawing/2010/main" val="0"/>
              </a:ext>
            </a:extLst>
          </a:blip>
          <a:srcRect b="19613"/>
          <a:stretch/>
        </p:blipFill>
        <p:spPr>
          <a:xfrm>
            <a:off x="6920613" y="50571"/>
            <a:ext cx="2212566" cy="946227"/>
          </a:xfrm>
          <a:prstGeom prst="rect">
            <a:avLst/>
          </a:prstGeom>
        </p:spPr>
      </p:pic>
      <p:sp>
        <p:nvSpPr>
          <p:cNvPr id="13" name="Date Placeholder 3"/>
          <p:cNvSpPr txBox="1">
            <a:spLocks/>
          </p:cNvSpPr>
          <p:nvPr/>
        </p:nvSpPr>
        <p:spPr>
          <a:xfrm>
            <a:off x="7172587" y="1019660"/>
            <a:ext cx="1960591" cy="644503"/>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 b="1" dirty="0">
                <a:solidFill>
                  <a:schemeClr val="tx1">
                    <a:lumMod val="65000"/>
                    <a:lumOff val="35000"/>
                  </a:schemeClr>
                </a:solidFill>
              </a:rPr>
              <a:t>Richard</a:t>
            </a:r>
            <a:r>
              <a:rPr lang="en-US" sz="1000" b="1" baseline="0" dirty="0">
                <a:solidFill>
                  <a:schemeClr val="tx1">
                    <a:lumMod val="65000"/>
                    <a:lumOff val="35000"/>
                  </a:schemeClr>
                </a:solidFill>
              </a:rPr>
              <a:t> Woods, </a:t>
            </a:r>
          </a:p>
          <a:p>
            <a:pPr algn="r"/>
            <a:r>
              <a:rPr lang="en-US" sz="1000" b="1" baseline="0" dirty="0">
                <a:solidFill>
                  <a:schemeClr val="tx1">
                    <a:lumMod val="65000"/>
                    <a:lumOff val="35000"/>
                  </a:schemeClr>
                </a:solidFill>
              </a:rPr>
              <a:t>Georgia’s School Superintendent</a:t>
            </a:r>
          </a:p>
          <a:p>
            <a:pPr algn="r"/>
            <a:r>
              <a:rPr lang="en-US" sz="1000" b="1" i="1" u="none" baseline="0" dirty="0">
                <a:solidFill>
                  <a:schemeClr val="tx1">
                    <a:lumMod val="65000"/>
                    <a:lumOff val="35000"/>
                  </a:schemeClr>
                </a:solidFill>
              </a:rPr>
              <a:t>“Educating Georgia’s Future”</a:t>
            </a:r>
          </a:p>
          <a:p>
            <a:pPr algn="r"/>
            <a:r>
              <a:rPr lang="en-US" sz="1000" b="1" baseline="0" dirty="0">
                <a:solidFill>
                  <a:schemeClr val="tx1">
                    <a:lumMod val="65000"/>
                    <a:lumOff val="35000"/>
                  </a:schemeClr>
                </a:solidFill>
                <a:hlinkClick r:id="rId15"/>
              </a:rPr>
              <a:t>gadoe.org</a:t>
            </a:r>
            <a:endParaRPr lang="en-US" sz="1000" b="1" dirty="0">
              <a:solidFill>
                <a:schemeClr val="tx1">
                  <a:lumMod val="65000"/>
                  <a:lumOff val="35000"/>
                </a:schemeClr>
              </a:solidFill>
            </a:endParaRPr>
          </a:p>
        </p:txBody>
      </p:sp>
    </p:spTree>
    <p:extLst>
      <p:ext uri="{BB962C8B-B14F-4D97-AF65-F5344CB8AC3E}">
        <p14:creationId xmlns:p14="http://schemas.microsoft.com/office/powerpoint/2010/main" val="214998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914400" rtl="0" eaLnBrk="1" latinLnBrk="0" hangingPunct="1">
        <a:lnSpc>
          <a:spcPct val="90000"/>
        </a:lnSpc>
        <a:spcBef>
          <a:spcPct val="0"/>
        </a:spcBef>
        <a:buNone/>
        <a:defRPr sz="4400" b="0" i="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keenville.gadoe.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fab.lexile.com/fab/ga/"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www.gaexperienceonline.com/"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gadoe.org/Curriculum-Instruction-and-Assessment/Accountability/Pages/default.aspx" TargetMode="External"/><Relationship Id="rId2" Type="http://schemas.openxmlformats.org/officeDocument/2006/relationships/hyperlink" Target="https://www.gadoe.org/Curriculum-Instruction-and-Assessment/Assessment/Pages/default.aspx" TargetMode="Externa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hyperlink" Target="mailto:atimberlake@doe.k12.ga.us"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763B3-815B-490F-8ED1-22B89E87BE44}"/>
              </a:ext>
            </a:extLst>
          </p:cNvPr>
          <p:cNvSpPr>
            <a:spLocks noGrp="1"/>
          </p:cNvSpPr>
          <p:nvPr>
            <p:ph type="ctrTitle"/>
          </p:nvPr>
        </p:nvSpPr>
        <p:spPr>
          <a:xfrm>
            <a:off x="685800" y="1782758"/>
            <a:ext cx="7772400" cy="2387600"/>
          </a:xfrm>
        </p:spPr>
        <p:txBody>
          <a:bodyPr>
            <a:noAutofit/>
          </a:bodyPr>
          <a:lstStyle/>
          <a:p>
            <a:r>
              <a:rPr lang="en-US" sz="3200" dirty="0"/>
              <a:t>A New School Year: </a:t>
            </a:r>
            <a:br>
              <a:rPr lang="en-US" sz="3200" dirty="0"/>
            </a:br>
            <a:r>
              <a:rPr lang="en-US" sz="3200" dirty="0"/>
              <a:t>GKIDS 2.0, </a:t>
            </a:r>
            <a:r>
              <a:rPr lang="en-US" sz="3200" dirty="0" err="1"/>
              <a:t>Keenville</a:t>
            </a:r>
            <a:r>
              <a:rPr lang="en-US" sz="3200" dirty="0"/>
              <a:t>, Georgia Milestones, and GAA 2.0!</a:t>
            </a:r>
          </a:p>
        </p:txBody>
      </p:sp>
      <p:sp>
        <p:nvSpPr>
          <p:cNvPr id="3" name="Subtitle 2">
            <a:extLst>
              <a:ext uri="{FF2B5EF4-FFF2-40B4-BE49-F238E27FC236}">
                <a16:creationId xmlns:a16="http://schemas.microsoft.com/office/drawing/2014/main" id="{593F2247-7214-4CAA-A70E-BC77390D86C1}"/>
              </a:ext>
            </a:extLst>
          </p:cNvPr>
          <p:cNvSpPr>
            <a:spLocks noGrp="1"/>
          </p:cNvSpPr>
          <p:nvPr>
            <p:ph type="subTitle" idx="1"/>
          </p:nvPr>
        </p:nvSpPr>
        <p:spPr>
          <a:xfrm>
            <a:off x="1143000" y="4334931"/>
            <a:ext cx="6858000" cy="1380067"/>
          </a:xfrm>
        </p:spPr>
        <p:txBody>
          <a:bodyPr/>
          <a:lstStyle/>
          <a:p>
            <a:r>
              <a:rPr lang="en-US" dirty="0">
                <a:solidFill>
                  <a:srgbClr val="50902D"/>
                </a:solidFill>
              </a:rPr>
              <a:t>2018 GACIS Fall Conference </a:t>
            </a:r>
          </a:p>
          <a:p>
            <a:r>
              <a:rPr lang="en-US" dirty="0">
                <a:solidFill>
                  <a:srgbClr val="50902D"/>
                </a:solidFill>
              </a:rPr>
              <a:t>September 27, 2018</a:t>
            </a:r>
          </a:p>
        </p:txBody>
      </p:sp>
      <p:sp>
        <p:nvSpPr>
          <p:cNvPr id="5" name="Slide Number Placeholder 4">
            <a:extLst>
              <a:ext uri="{FF2B5EF4-FFF2-40B4-BE49-F238E27FC236}">
                <a16:creationId xmlns:a16="http://schemas.microsoft.com/office/drawing/2014/main" id="{580CB313-A974-4739-8469-BB023612C18A}"/>
              </a:ext>
            </a:extLst>
          </p:cNvPr>
          <p:cNvSpPr>
            <a:spLocks noGrp="1"/>
          </p:cNvSpPr>
          <p:nvPr>
            <p:ph type="sldNum" sz="quarter" idx="4"/>
          </p:nvPr>
        </p:nvSpPr>
        <p:spPr/>
        <p:txBody>
          <a:bodyPr/>
          <a:lstStyle/>
          <a:p>
            <a:fld id="{B63E4CEF-BB1E-48C7-AE93-F39F6AA99AD7}" type="slidenum">
              <a:rPr lang="en-US" smtClean="0"/>
              <a:pPr/>
              <a:t>1</a:t>
            </a:fld>
            <a:endParaRPr lang="en-US" dirty="0"/>
          </a:p>
        </p:txBody>
      </p:sp>
    </p:spTree>
    <p:extLst>
      <p:ext uri="{BB962C8B-B14F-4D97-AF65-F5344CB8AC3E}">
        <p14:creationId xmlns:p14="http://schemas.microsoft.com/office/powerpoint/2010/main" val="3986304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3579-572D-45EF-B638-A626DF5843B6}"/>
              </a:ext>
            </a:extLst>
          </p:cNvPr>
          <p:cNvSpPr>
            <a:spLocks noGrp="1"/>
          </p:cNvSpPr>
          <p:nvPr>
            <p:ph type="title"/>
          </p:nvPr>
        </p:nvSpPr>
        <p:spPr/>
        <p:txBody>
          <a:bodyPr/>
          <a:lstStyle/>
          <a:p>
            <a:r>
              <a:rPr lang="en-US" dirty="0" err="1"/>
              <a:t>Keenville</a:t>
            </a:r>
            <a:r>
              <a:rPr lang="en-US" dirty="0"/>
              <a:t> Dashboard</a:t>
            </a:r>
          </a:p>
        </p:txBody>
      </p:sp>
      <p:sp>
        <p:nvSpPr>
          <p:cNvPr id="3" name="Content Placeholder 2">
            <a:extLst>
              <a:ext uri="{FF2B5EF4-FFF2-40B4-BE49-F238E27FC236}">
                <a16:creationId xmlns:a16="http://schemas.microsoft.com/office/drawing/2014/main" id="{E75AC4BC-2BAC-4BF5-BC97-4D442EBA02B9}"/>
              </a:ext>
            </a:extLst>
          </p:cNvPr>
          <p:cNvSpPr>
            <a:spLocks noGrp="1"/>
          </p:cNvSpPr>
          <p:nvPr>
            <p:ph idx="1"/>
          </p:nvPr>
        </p:nvSpPr>
        <p:spPr>
          <a:xfrm>
            <a:off x="628650" y="1825625"/>
            <a:ext cx="7886700" cy="2539341"/>
          </a:xfrm>
        </p:spPr>
        <p:txBody>
          <a:bodyPr>
            <a:normAutofit/>
          </a:bodyPr>
          <a:lstStyle/>
          <a:p>
            <a:r>
              <a:rPr lang="en-US" sz="2400" dirty="0" err="1"/>
              <a:t>Keenville</a:t>
            </a:r>
            <a:r>
              <a:rPr lang="en-US" sz="2400" dirty="0"/>
              <a:t> games and real-time, interactive dashboards will be accessible through the Statewide Longitudinal Data System (SLDS)</a:t>
            </a:r>
          </a:p>
          <a:p>
            <a:r>
              <a:rPr lang="en-US" sz="2400" dirty="0"/>
              <a:t>Teachers will be able to drill down to individual students, reporting categories, standards, and games to analyze progress</a:t>
            </a:r>
          </a:p>
        </p:txBody>
      </p:sp>
      <p:sp>
        <p:nvSpPr>
          <p:cNvPr id="5" name="Slide Number Placeholder 4">
            <a:extLst>
              <a:ext uri="{FF2B5EF4-FFF2-40B4-BE49-F238E27FC236}">
                <a16:creationId xmlns:a16="http://schemas.microsoft.com/office/drawing/2014/main" id="{493E4B69-5F75-4E87-B1FD-289964A041BE}"/>
              </a:ext>
            </a:extLst>
          </p:cNvPr>
          <p:cNvSpPr>
            <a:spLocks noGrp="1"/>
          </p:cNvSpPr>
          <p:nvPr>
            <p:ph type="sldNum" sz="quarter" idx="4"/>
          </p:nvPr>
        </p:nvSpPr>
        <p:spPr/>
        <p:txBody>
          <a:bodyPr/>
          <a:lstStyle/>
          <a:p>
            <a:fld id="{B63E4CEF-BB1E-48C7-AE93-F39F6AA99AD7}" type="slidenum">
              <a:rPr lang="en-US" smtClean="0"/>
              <a:pPr/>
              <a:t>10</a:t>
            </a:fld>
            <a:endParaRPr lang="en-US" dirty="0"/>
          </a:p>
        </p:txBody>
      </p:sp>
      <p:pic>
        <p:nvPicPr>
          <p:cNvPr id="6" name="Picture 5" descr="A screenshot of a cell phone&#10;&#10;Description generated with very high confidence">
            <a:extLst>
              <a:ext uri="{FF2B5EF4-FFF2-40B4-BE49-F238E27FC236}">
                <a16:creationId xmlns:a16="http://schemas.microsoft.com/office/drawing/2014/main" id="{2F37D568-0F7B-4975-A799-7F58F016FB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59" t="2751" r="2474" b="36994"/>
          <a:stretch/>
        </p:blipFill>
        <p:spPr>
          <a:xfrm>
            <a:off x="5124091" y="3801907"/>
            <a:ext cx="3787244" cy="2167572"/>
          </a:xfrm>
          <a:prstGeom prst="rect">
            <a:avLst/>
          </a:prstGeom>
          <a:ln>
            <a:noFill/>
          </a:ln>
          <a:effectLst>
            <a:outerShdw blurRad="292100" dist="139700" dir="2700000" algn="tl" rotWithShape="0">
              <a:srgbClr val="333333">
                <a:alpha val="65000"/>
              </a:srgbClr>
            </a:outerShdw>
          </a:effectLst>
        </p:spPr>
      </p:pic>
      <p:sp>
        <p:nvSpPr>
          <p:cNvPr id="7" name="Content Placeholder 2">
            <a:extLst>
              <a:ext uri="{FF2B5EF4-FFF2-40B4-BE49-F238E27FC236}">
                <a16:creationId xmlns:a16="http://schemas.microsoft.com/office/drawing/2014/main" id="{B009C2DC-20B6-498F-ABE2-ABBFF2A315DE}"/>
              </a:ext>
            </a:extLst>
          </p:cNvPr>
          <p:cNvSpPr txBox="1">
            <a:spLocks/>
          </p:cNvSpPr>
          <p:nvPr/>
        </p:nvSpPr>
        <p:spPr>
          <a:xfrm>
            <a:off x="605061" y="4083437"/>
            <a:ext cx="4519030" cy="1604513"/>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Dashboards will report Lexile and Quantile scores</a:t>
            </a:r>
          </a:p>
          <a:p>
            <a:r>
              <a:rPr lang="en-US" dirty="0"/>
              <a:t>Class-level data will be available to inform instructional decision making and planning</a:t>
            </a:r>
          </a:p>
        </p:txBody>
      </p:sp>
      <p:pic>
        <p:nvPicPr>
          <p:cNvPr id="8" name="Picture 7">
            <a:extLst>
              <a:ext uri="{FF2B5EF4-FFF2-40B4-BE49-F238E27FC236}">
                <a16:creationId xmlns:a16="http://schemas.microsoft.com/office/drawing/2014/main" id="{EB8033B9-04A4-408C-9648-D3091B8F810A}"/>
              </a:ext>
            </a:extLst>
          </p:cNvPr>
          <p:cNvPicPr>
            <a:picLocks noChangeAspect="1"/>
          </p:cNvPicPr>
          <p:nvPr/>
        </p:nvPicPr>
        <p:blipFill>
          <a:blip r:embed="rId3"/>
          <a:stretch>
            <a:fillRect/>
          </a:stretch>
        </p:blipFill>
        <p:spPr>
          <a:xfrm flipH="1">
            <a:off x="8093610" y="2310946"/>
            <a:ext cx="817725" cy="1118054"/>
          </a:xfrm>
          <a:prstGeom prst="rect">
            <a:avLst/>
          </a:prstGeom>
        </p:spPr>
      </p:pic>
    </p:spTree>
    <p:extLst>
      <p:ext uri="{BB962C8B-B14F-4D97-AF65-F5344CB8AC3E}">
        <p14:creationId xmlns:p14="http://schemas.microsoft.com/office/powerpoint/2010/main" val="3319867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0827C-F132-4B35-AA7F-2F19BA49CF35}"/>
              </a:ext>
            </a:extLst>
          </p:cNvPr>
          <p:cNvSpPr>
            <a:spLocks noGrp="1"/>
          </p:cNvSpPr>
          <p:nvPr>
            <p:ph type="title"/>
          </p:nvPr>
        </p:nvSpPr>
        <p:spPr/>
        <p:txBody>
          <a:bodyPr/>
          <a:lstStyle/>
          <a:p>
            <a:r>
              <a:rPr lang="en-US" dirty="0" err="1"/>
              <a:t>Keenville</a:t>
            </a:r>
            <a:r>
              <a:rPr lang="en-US" dirty="0"/>
              <a:t> Resources</a:t>
            </a:r>
          </a:p>
        </p:txBody>
      </p:sp>
      <p:sp>
        <p:nvSpPr>
          <p:cNvPr id="3" name="Content Placeholder 2">
            <a:extLst>
              <a:ext uri="{FF2B5EF4-FFF2-40B4-BE49-F238E27FC236}">
                <a16:creationId xmlns:a16="http://schemas.microsoft.com/office/drawing/2014/main" id="{D8E672B3-4398-4D93-B61A-AFF41C7F70DF}"/>
              </a:ext>
            </a:extLst>
          </p:cNvPr>
          <p:cNvSpPr>
            <a:spLocks noGrp="1"/>
          </p:cNvSpPr>
          <p:nvPr>
            <p:ph idx="1"/>
          </p:nvPr>
        </p:nvSpPr>
        <p:spPr>
          <a:xfrm>
            <a:off x="628650" y="1825625"/>
            <a:ext cx="7886700" cy="3726678"/>
          </a:xfrm>
        </p:spPr>
        <p:txBody>
          <a:bodyPr>
            <a:normAutofit lnSpcReduction="10000"/>
          </a:bodyPr>
          <a:lstStyle/>
          <a:p>
            <a:r>
              <a:rPr lang="en-US" dirty="0" err="1"/>
              <a:t>Keenville</a:t>
            </a:r>
            <a:r>
              <a:rPr lang="en-US" dirty="0"/>
              <a:t> User Guide</a:t>
            </a:r>
          </a:p>
          <a:p>
            <a:pPr lvl="1"/>
            <a:r>
              <a:rPr lang="en-US" dirty="0"/>
              <a:t>Overview of </a:t>
            </a:r>
            <a:r>
              <a:rPr lang="en-US" dirty="0" err="1"/>
              <a:t>Keenville</a:t>
            </a:r>
            <a:endParaRPr lang="en-US" dirty="0"/>
          </a:p>
          <a:p>
            <a:pPr lvl="1"/>
            <a:r>
              <a:rPr lang="en-US" dirty="0"/>
              <a:t>Game Descriptions</a:t>
            </a:r>
          </a:p>
          <a:p>
            <a:pPr lvl="1"/>
            <a:r>
              <a:rPr lang="en-US" dirty="0"/>
              <a:t>How to Play the Games</a:t>
            </a:r>
          </a:p>
          <a:p>
            <a:pPr lvl="1"/>
            <a:r>
              <a:rPr lang="en-US" dirty="0"/>
              <a:t>Access to </a:t>
            </a:r>
            <a:r>
              <a:rPr lang="en-US" dirty="0" err="1"/>
              <a:t>Keenville</a:t>
            </a:r>
            <a:endParaRPr lang="en-US" dirty="0"/>
          </a:p>
          <a:p>
            <a:r>
              <a:rPr lang="en-US" dirty="0"/>
              <a:t>Pre-recorded Introduction to </a:t>
            </a:r>
            <a:r>
              <a:rPr lang="en-US" dirty="0" err="1"/>
              <a:t>Keenville</a:t>
            </a:r>
            <a:r>
              <a:rPr lang="en-US" dirty="0"/>
              <a:t> webinar for teachers</a:t>
            </a:r>
          </a:p>
          <a:p>
            <a:r>
              <a:rPr lang="en-US" dirty="0"/>
              <a:t>Coming soon….additional pre-recorded webinars: </a:t>
            </a:r>
          </a:p>
          <a:p>
            <a:pPr lvl="1"/>
            <a:r>
              <a:rPr lang="en-US" dirty="0" err="1"/>
              <a:t>Keenville</a:t>
            </a:r>
            <a:r>
              <a:rPr lang="en-US" dirty="0"/>
              <a:t> Dashboard and Reporting</a:t>
            </a:r>
          </a:p>
        </p:txBody>
      </p:sp>
      <p:sp>
        <p:nvSpPr>
          <p:cNvPr id="5" name="Slide Number Placeholder 4">
            <a:extLst>
              <a:ext uri="{FF2B5EF4-FFF2-40B4-BE49-F238E27FC236}">
                <a16:creationId xmlns:a16="http://schemas.microsoft.com/office/drawing/2014/main" id="{494ECC26-3361-4CC5-8D06-980DFFB2F5BD}"/>
              </a:ext>
            </a:extLst>
          </p:cNvPr>
          <p:cNvSpPr>
            <a:spLocks noGrp="1"/>
          </p:cNvSpPr>
          <p:nvPr>
            <p:ph type="sldNum" sz="quarter" idx="4"/>
          </p:nvPr>
        </p:nvSpPr>
        <p:spPr/>
        <p:txBody>
          <a:bodyPr/>
          <a:lstStyle/>
          <a:p>
            <a:fld id="{B63E4CEF-BB1E-48C7-AE93-F39F6AA99AD7}" type="slidenum">
              <a:rPr lang="en-US" smtClean="0"/>
              <a:pPr/>
              <a:t>11</a:t>
            </a:fld>
            <a:endParaRPr lang="en-US"/>
          </a:p>
        </p:txBody>
      </p:sp>
      <p:sp>
        <p:nvSpPr>
          <p:cNvPr id="6" name="TextBox 5">
            <a:extLst>
              <a:ext uri="{FF2B5EF4-FFF2-40B4-BE49-F238E27FC236}">
                <a16:creationId xmlns:a16="http://schemas.microsoft.com/office/drawing/2014/main" id="{C30268A1-FD3D-425E-B34F-4958B41B26AF}"/>
              </a:ext>
            </a:extLst>
          </p:cNvPr>
          <p:cNvSpPr txBox="1"/>
          <p:nvPr/>
        </p:nvSpPr>
        <p:spPr>
          <a:xfrm>
            <a:off x="603983" y="5552303"/>
            <a:ext cx="7911367" cy="646331"/>
          </a:xfrm>
          <a:prstGeom prst="rect">
            <a:avLst/>
          </a:prstGeom>
          <a:noFill/>
        </p:spPr>
        <p:txBody>
          <a:bodyPr wrap="square" rtlCol="0">
            <a:spAutoFit/>
          </a:bodyPr>
          <a:lstStyle/>
          <a:p>
            <a:pPr algn="ctr"/>
            <a:r>
              <a:rPr lang="en-US" sz="3600" b="1" dirty="0">
                <a:hlinkClick r:id="rId3"/>
              </a:rPr>
              <a:t>keenville.gadoe.org</a:t>
            </a:r>
            <a:endParaRPr lang="en-US" sz="3600" b="1" dirty="0"/>
          </a:p>
        </p:txBody>
      </p:sp>
      <p:pic>
        <p:nvPicPr>
          <p:cNvPr id="7" name="Picture 6">
            <a:extLst>
              <a:ext uri="{FF2B5EF4-FFF2-40B4-BE49-F238E27FC236}">
                <a16:creationId xmlns:a16="http://schemas.microsoft.com/office/drawing/2014/main" id="{74BEB124-9E4F-4FA3-BC37-C20146E32E43}"/>
              </a:ext>
            </a:extLst>
          </p:cNvPr>
          <p:cNvPicPr>
            <a:picLocks noChangeAspect="1"/>
          </p:cNvPicPr>
          <p:nvPr/>
        </p:nvPicPr>
        <p:blipFill>
          <a:blip r:embed="rId4"/>
          <a:stretch>
            <a:fillRect/>
          </a:stretch>
        </p:blipFill>
        <p:spPr>
          <a:xfrm>
            <a:off x="7625617" y="5009645"/>
            <a:ext cx="914400" cy="1085316"/>
          </a:xfrm>
          <a:prstGeom prst="rect">
            <a:avLst/>
          </a:prstGeom>
        </p:spPr>
      </p:pic>
    </p:spTree>
    <p:extLst>
      <p:ext uri="{BB962C8B-B14F-4D97-AF65-F5344CB8AC3E}">
        <p14:creationId xmlns:p14="http://schemas.microsoft.com/office/powerpoint/2010/main" val="1701505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Georgia Milestones</a:t>
            </a:r>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12</a:t>
            </a:fld>
            <a:endParaRPr lang="en-US" dirty="0"/>
          </a:p>
        </p:txBody>
      </p:sp>
      <p:sp>
        <p:nvSpPr>
          <p:cNvPr id="8" name="Text Placeholder 6">
            <a:extLst>
              <a:ext uri="{FF2B5EF4-FFF2-40B4-BE49-F238E27FC236}">
                <a16:creationId xmlns:a16="http://schemas.microsoft.com/office/drawing/2014/main" id="{39EFD744-1F38-400E-9204-FC9F4E28FEC5}"/>
              </a:ext>
            </a:extLst>
          </p:cNvPr>
          <p:cNvSpPr>
            <a:spLocks noGrp="1"/>
          </p:cNvSpPr>
          <p:nvPr>
            <p:ph type="body" idx="1"/>
          </p:nvPr>
        </p:nvSpPr>
        <p:spPr>
          <a:xfrm>
            <a:off x="623888" y="4589464"/>
            <a:ext cx="7886700" cy="1500187"/>
          </a:xfrm>
        </p:spPr>
        <p:txBody>
          <a:bodyPr/>
          <a:lstStyle/>
          <a:p>
            <a:endParaRPr lang="en-US" dirty="0"/>
          </a:p>
        </p:txBody>
      </p:sp>
    </p:spTree>
    <p:extLst>
      <p:ext uri="{BB962C8B-B14F-4D97-AF65-F5344CB8AC3E}">
        <p14:creationId xmlns:p14="http://schemas.microsoft.com/office/powerpoint/2010/main" val="87927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C4FB0-1465-415E-8700-CDDF6137DDB4}"/>
              </a:ext>
            </a:extLst>
          </p:cNvPr>
          <p:cNvSpPr>
            <a:spLocks noGrp="1"/>
          </p:cNvSpPr>
          <p:nvPr>
            <p:ph type="title"/>
          </p:nvPr>
        </p:nvSpPr>
        <p:spPr/>
        <p:txBody>
          <a:bodyPr/>
          <a:lstStyle/>
          <a:p>
            <a:r>
              <a:rPr lang="en-US" dirty="0"/>
              <a:t>Scheduling Flexibility</a:t>
            </a:r>
          </a:p>
        </p:txBody>
      </p:sp>
      <p:sp>
        <p:nvSpPr>
          <p:cNvPr id="3" name="Content Placeholder 2">
            <a:extLst>
              <a:ext uri="{FF2B5EF4-FFF2-40B4-BE49-F238E27FC236}">
                <a16:creationId xmlns:a16="http://schemas.microsoft.com/office/drawing/2014/main" id="{6C4F95F4-336A-4804-BB56-22270F6990A6}"/>
              </a:ext>
            </a:extLst>
          </p:cNvPr>
          <p:cNvSpPr>
            <a:spLocks noGrp="1"/>
          </p:cNvSpPr>
          <p:nvPr>
            <p:ph idx="1"/>
          </p:nvPr>
        </p:nvSpPr>
        <p:spPr/>
        <p:txBody>
          <a:bodyPr>
            <a:normAutofit fontScale="92500"/>
          </a:bodyPr>
          <a:lstStyle/>
          <a:p>
            <a:r>
              <a:rPr lang="en-US" b="1" dirty="0"/>
              <a:t>New for 2018-2019: </a:t>
            </a:r>
            <a:r>
              <a:rPr lang="en-US" dirty="0"/>
              <a:t>Spring EOG Scheduling Flexibility</a:t>
            </a:r>
          </a:p>
          <a:p>
            <a:pPr lvl="1"/>
            <a:r>
              <a:rPr lang="en-US" dirty="0"/>
              <a:t>The local testing calendar can encompass the entire state testing window.</a:t>
            </a:r>
          </a:p>
          <a:p>
            <a:pPr lvl="1"/>
            <a:r>
              <a:rPr lang="en-US" dirty="0"/>
              <a:t>Individual grade-level content assessments must maintain the same testing dates across all schools within the district.</a:t>
            </a:r>
          </a:p>
          <a:p>
            <a:pPr lvl="1"/>
            <a:r>
              <a:rPr lang="en-US" dirty="0"/>
              <a:t>All sections of a grade-level content assessment must be completed on the same day or on consecutive days during the same week.</a:t>
            </a:r>
          </a:p>
          <a:p>
            <a:pPr lvl="1"/>
            <a:r>
              <a:rPr lang="en-US" dirty="0"/>
              <a:t>Section 1 of ELA must be administered on a separate day from (and prior to) Sections 2 and 3 of ELA.</a:t>
            </a:r>
          </a:p>
          <a:p>
            <a:pPr lvl="1"/>
            <a:r>
              <a:rPr lang="en-US" dirty="0"/>
              <a:t>The local district sets the order of administration for EOG grade-level content.</a:t>
            </a:r>
          </a:p>
        </p:txBody>
      </p:sp>
      <p:sp>
        <p:nvSpPr>
          <p:cNvPr id="5" name="Slide Number Placeholder 4">
            <a:extLst>
              <a:ext uri="{FF2B5EF4-FFF2-40B4-BE49-F238E27FC236}">
                <a16:creationId xmlns:a16="http://schemas.microsoft.com/office/drawing/2014/main" id="{7FA1A096-D7B6-424E-9FFB-F9F61A426BCC}"/>
              </a:ext>
            </a:extLst>
          </p:cNvPr>
          <p:cNvSpPr>
            <a:spLocks noGrp="1"/>
          </p:cNvSpPr>
          <p:nvPr>
            <p:ph type="sldNum" sz="quarter" idx="4"/>
          </p:nvPr>
        </p:nvSpPr>
        <p:spPr/>
        <p:txBody>
          <a:bodyPr/>
          <a:lstStyle/>
          <a:p>
            <a:fld id="{B63E4CEF-BB1E-48C7-AE93-F39F6AA99AD7}" type="slidenum">
              <a:rPr lang="en-US" smtClean="0"/>
              <a:pPr/>
              <a:t>13</a:t>
            </a:fld>
            <a:endParaRPr lang="en-US" dirty="0"/>
          </a:p>
        </p:txBody>
      </p:sp>
      <p:sp>
        <p:nvSpPr>
          <p:cNvPr id="6" name="TextBox 5">
            <a:extLst>
              <a:ext uri="{FF2B5EF4-FFF2-40B4-BE49-F238E27FC236}">
                <a16:creationId xmlns:a16="http://schemas.microsoft.com/office/drawing/2014/main" id="{080401B7-6AFA-4F55-9532-9B24227B0FA3}"/>
              </a:ext>
            </a:extLst>
          </p:cNvPr>
          <p:cNvSpPr txBox="1"/>
          <p:nvPr/>
        </p:nvSpPr>
        <p:spPr>
          <a:xfrm>
            <a:off x="5580823" y="5653743"/>
            <a:ext cx="2679580" cy="5232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a:solidFill>
                  <a:schemeClr val="tx1"/>
                </a:solidFill>
              </a:rPr>
              <a:t>See the Student Assessment Handbook for more details.</a:t>
            </a:r>
          </a:p>
        </p:txBody>
      </p:sp>
    </p:spTree>
    <p:extLst>
      <p:ext uri="{BB962C8B-B14F-4D97-AF65-F5344CB8AC3E}">
        <p14:creationId xmlns:p14="http://schemas.microsoft.com/office/powerpoint/2010/main" val="591914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New TE Item Types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1" y="1825625"/>
            <a:ext cx="5829300" cy="4351338"/>
          </a:xfrm>
        </p:spPr>
        <p:txBody>
          <a:bodyPr>
            <a:normAutofit fontScale="92500" lnSpcReduction="20000"/>
          </a:bodyPr>
          <a:lstStyle/>
          <a:p>
            <a:r>
              <a:rPr lang="en-US" b="1" dirty="0"/>
              <a:t>New for 2018-2019: </a:t>
            </a:r>
            <a:r>
              <a:rPr lang="en-US" dirty="0"/>
              <a:t>Two new types of technology-enhanced items will be field-tested.</a:t>
            </a:r>
          </a:p>
          <a:p>
            <a:pPr lvl="1"/>
            <a:r>
              <a:rPr lang="en-US" dirty="0"/>
              <a:t>Graphing (mathematics)</a:t>
            </a:r>
          </a:p>
          <a:p>
            <a:pPr lvl="2"/>
            <a:r>
              <a:rPr lang="en-US" dirty="0"/>
              <a:t>Allows students to graph and label points and lines and shade regions </a:t>
            </a:r>
          </a:p>
          <a:p>
            <a:pPr lvl="2"/>
            <a:r>
              <a:rPr lang="en-US" dirty="0"/>
              <a:t>Allows students to demonstrate depth of understanding and ability through performance on math tasks</a:t>
            </a:r>
          </a:p>
          <a:p>
            <a:pPr lvl="1"/>
            <a:r>
              <a:rPr lang="en-US" dirty="0"/>
              <a:t>Drag and drop (mathematics, science, social studies)</a:t>
            </a:r>
          </a:p>
          <a:p>
            <a:pPr lvl="2"/>
            <a:r>
              <a:rPr lang="en-US" dirty="0"/>
              <a:t>Response choices (such as numbers, words, or phrases) can be moved and placed in another location (such as a chart or map)</a:t>
            </a:r>
          </a:p>
          <a:p>
            <a:pPr lvl="2"/>
            <a:r>
              <a:rPr lang="en-US" dirty="0"/>
              <a:t>Allows students to demonstrate depth of understanding by identifying, classifying, comparing, or organizing information</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14</a:t>
            </a:fld>
            <a:endParaRPr lang="en-US" dirty="0"/>
          </a:p>
        </p:txBody>
      </p:sp>
      <p:pic>
        <p:nvPicPr>
          <p:cNvPr id="10" name="Picture 9">
            <a:extLst>
              <a:ext uri="{FF2B5EF4-FFF2-40B4-BE49-F238E27FC236}">
                <a16:creationId xmlns:a16="http://schemas.microsoft.com/office/drawing/2014/main" id="{7585B7A4-8CFA-44F5-B857-14D017C8830F}"/>
              </a:ext>
            </a:extLst>
          </p:cNvPr>
          <p:cNvPicPr/>
          <p:nvPr/>
        </p:nvPicPr>
        <p:blipFill>
          <a:blip r:embed="rId2"/>
          <a:stretch>
            <a:fillRect/>
          </a:stretch>
        </p:blipFill>
        <p:spPr>
          <a:xfrm>
            <a:off x="6536863" y="2373805"/>
            <a:ext cx="2138659" cy="1997487"/>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6606429A-583C-4928-880B-E26F3F964E63}"/>
              </a:ext>
            </a:extLst>
          </p:cNvPr>
          <p:cNvPicPr/>
          <p:nvPr/>
        </p:nvPicPr>
        <p:blipFill>
          <a:blip r:embed="rId3"/>
          <a:stretch>
            <a:fillRect/>
          </a:stretch>
        </p:blipFill>
        <p:spPr>
          <a:xfrm>
            <a:off x="6536863" y="4719930"/>
            <a:ext cx="2415487" cy="13877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30339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Educator Involvement</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fontScale="70000" lnSpcReduction="20000"/>
          </a:bodyPr>
          <a:lstStyle/>
          <a:p>
            <a:pPr marL="0" indent="0">
              <a:buNone/>
            </a:pPr>
            <a:r>
              <a:rPr lang="en-US" sz="3400" b="1" dirty="0"/>
              <a:t>Educator Involvement</a:t>
            </a:r>
          </a:p>
          <a:p>
            <a:r>
              <a:rPr lang="en-US" dirty="0"/>
              <a:t>Test Planning and Specifications</a:t>
            </a:r>
          </a:p>
          <a:p>
            <a:pPr lvl="1"/>
            <a:r>
              <a:rPr lang="en-US" dirty="0"/>
              <a:t>Blueprint (number of items, item types, content weights)</a:t>
            </a:r>
          </a:p>
          <a:p>
            <a:pPr lvl="1"/>
            <a:r>
              <a:rPr lang="en-US" dirty="0"/>
              <a:t>Achievement Level Descriptors (ALDs)</a:t>
            </a:r>
          </a:p>
          <a:p>
            <a:r>
              <a:rPr lang="en-US" dirty="0"/>
              <a:t>Item Review</a:t>
            </a:r>
          </a:p>
          <a:p>
            <a:pPr lvl="1"/>
            <a:r>
              <a:rPr lang="en-US" dirty="0"/>
              <a:t>Review newly-developed test items for alignment to standards, depth of knowledge, bias and sensitivity</a:t>
            </a:r>
          </a:p>
          <a:p>
            <a:r>
              <a:rPr lang="en-US" dirty="0" err="1"/>
              <a:t>Rangefinding</a:t>
            </a:r>
            <a:endParaRPr lang="en-US" dirty="0"/>
          </a:p>
          <a:p>
            <a:pPr lvl="1"/>
            <a:r>
              <a:rPr lang="en-US" dirty="0"/>
              <a:t>Review sets of student responses from recently field-tested constructed-response items, assess rubric effectiveness, recommend anchor papers to be used in </a:t>
            </a:r>
            <a:r>
              <a:rPr lang="en-US" dirty="0" err="1"/>
              <a:t>handscoring</a:t>
            </a:r>
            <a:endParaRPr lang="en-US" dirty="0"/>
          </a:p>
          <a:p>
            <a:r>
              <a:rPr lang="en-US" dirty="0"/>
              <a:t>Data Review</a:t>
            </a:r>
          </a:p>
          <a:p>
            <a:pPr lvl="1"/>
            <a:r>
              <a:rPr lang="en-US" dirty="0"/>
              <a:t>Review flagged items from recent field test</a:t>
            </a:r>
          </a:p>
          <a:p>
            <a:pPr lvl="1"/>
            <a:r>
              <a:rPr lang="en-US" dirty="0"/>
              <a:t>Accepted items added to item bank</a:t>
            </a:r>
          </a:p>
          <a:p>
            <a:r>
              <a:rPr lang="en-US" dirty="0"/>
              <a:t>Standard Setting/Standards Validation</a:t>
            </a:r>
          </a:p>
          <a:p>
            <a:pPr lvl="1"/>
            <a:r>
              <a:rPr lang="en-US" dirty="0"/>
              <a:t>Inform cut scores for the achievement levels</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15</a:t>
            </a:fld>
            <a:endParaRPr lang="en-US" dirty="0"/>
          </a:p>
        </p:txBody>
      </p:sp>
      <p:sp>
        <p:nvSpPr>
          <p:cNvPr id="10" name="TextBox 9">
            <a:extLst>
              <a:ext uri="{FF2B5EF4-FFF2-40B4-BE49-F238E27FC236}">
                <a16:creationId xmlns:a16="http://schemas.microsoft.com/office/drawing/2014/main" id="{461310C2-95A2-4551-837C-FEF0571E1BDD}"/>
              </a:ext>
            </a:extLst>
          </p:cNvPr>
          <p:cNvSpPr txBox="1"/>
          <p:nvPr/>
        </p:nvSpPr>
        <p:spPr>
          <a:xfrm>
            <a:off x="5684808" y="4744528"/>
            <a:ext cx="2924356" cy="1323439"/>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1600" b="1" dirty="0"/>
              <a:t>300-400+ </a:t>
            </a:r>
            <a:r>
              <a:rPr lang="en-US" sz="1600" dirty="0"/>
              <a:t>Georgia educators, including higher education, participate in test development activities for Georgia Milestones every year!</a:t>
            </a:r>
          </a:p>
        </p:txBody>
      </p:sp>
    </p:spTree>
    <p:extLst>
      <p:ext uri="{BB962C8B-B14F-4D97-AF65-F5344CB8AC3E}">
        <p14:creationId xmlns:p14="http://schemas.microsoft.com/office/powerpoint/2010/main" val="2309167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3" y="334016"/>
            <a:ext cx="7135760" cy="1325563"/>
          </a:xfrm>
        </p:spPr>
        <p:txBody>
          <a:bodyPr/>
          <a:lstStyle/>
          <a:p>
            <a:r>
              <a:rPr lang="en-US" dirty="0"/>
              <a:t>Resources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4183289"/>
          </a:xfrm>
        </p:spPr>
        <p:txBody>
          <a:bodyPr>
            <a:normAutofit fontScale="92500" lnSpcReduction="20000"/>
          </a:bodyPr>
          <a:lstStyle/>
          <a:p>
            <a:r>
              <a:rPr lang="en-US" dirty="0"/>
              <a:t>Georgia Milestones scores and resources can be used to understand student performance, inform instructional practice, and continuously improve the instructional program.</a:t>
            </a:r>
          </a:p>
          <a:p>
            <a:pPr lvl="1"/>
            <a:r>
              <a:rPr lang="en-US" dirty="0"/>
              <a:t>Scale scores, achievement level descriptors (ALDs), domain scores, reading indicator (</a:t>
            </a:r>
            <a:r>
              <a:rPr lang="en-US" dirty="0" err="1"/>
              <a:t>Lexiles</a:t>
            </a:r>
            <a:r>
              <a:rPr lang="en-US" dirty="0"/>
              <a:t>)</a:t>
            </a:r>
          </a:p>
          <a:p>
            <a:pPr lvl="1"/>
            <a:r>
              <a:rPr lang="en-US" dirty="0"/>
              <a:t>Assessment guides and blueprints, range ALDs, released items and student samples</a:t>
            </a:r>
          </a:p>
          <a:p>
            <a:r>
              <a:rPr lang="en-US" dirty="0" err="1"/>
              <a:t>Lexiles</a:t>
            </a:r>
            <a:r>
              <a:rPr lang="en-US" dirty="0"/>
              <a:t> describe students’ reading ability and can describe books’ reading demand or difficulty. </a:t>
            </a:r>
          </a:p>
          <a:p>
            <a:pPr lvl="1"/>
            <a:r>
              <a:rPr lang="en-US" dirty="0"/>
              <a:t>Together, </a:t>
            </a:r>
            <a:r>
              <a:rPr lang="en-US" dirty="0" err="1"/>
              <a:t>Lexiles</a:t>
            </a:r>
            <a:r>
              <a:rPr lang="en-US" dirty="0"/>
              <a:t> can help match a reader with reading material at the appropriate level of difficulty and suggest how well a reader will comprehend a text.</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16</a:t>
            </a:fld>
            <a:endParaRPr lang="en-US" dirty="0"/>
          </a:p>
        </p:txBody>
      </p:sp>
      <p:pic>
        <p:nvPicPr>
          <p:cNvPr id="3" name="Picture 2">
            <a:hlinkClick r:id="rId2"/>
            <a:extLst>
              <a:ext uri="{FF2B5EF4-FFF2-40B4-BE49-F238E27FC236}">
                <a16:creationId xmlns:a16="http://schemas.microsoft.com/office/drawing/2014/main" id="{BDEC46E0-A0C5-4BB3-8F7C-31F022E3270C}"/>
              </a:ext>
            </a:extLst>
          </p:cNvPr>
          <p:cNvPicPr>
            <a:picLocks noChangeAspect="1"/>
          </p:cNvPicPr>
          <p:nvPr/>
        </p:nvPicPr>
        <p:blipFill>
          <a:blip r:embed="rId3"/>
          <a:stretch>
            <a:fillRect/>
          </a:stretch>
        </p:blipFill>
        <p:spPr>
          <a:xfrm>
            <a:off x="7001691" y="5345793"/>
            <a:ext cx="1904803" cy="132624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0428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CEE3B-5BB3-4D1F-8A86-ED05EE4661CA}"/>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7C1E52DB-F158-4169-BA78-A2BD5154448F}"/>
              </a:ext>
            </a:extLst>
          </p:cNvPr>
          <p:cNvSpPr>
            <a:spLocks noGrp="1"/>
          </p:cNvSpPr>
          <p:nvPr>
            <p:ph idx="1"/>
          </p:nvPr>
        </p:nvSpPr>
        <p:spPr/>
        <p:txBody>
          <a:bodyPr/>
          <a:lstStyle/>
          <a:p>
            <a:r>
              <a:rPr lang="en-US" dirty="0"/>
              <a:t>Updated ELA and mathematics resources</a:t>
            </a:r>
          </a:p>
          <a:p>
            <a:pPr lvl="1"/>
            <a:r>
              <a:rPr lang="en-US" b="1" dirty="0"/>
              <a:t>Assessment Guides </a:t>
            </a:r>
            <a:r>
              <a:rPr lang="en-US" dirty="0"/>
              <a:t>are provided to acquaint Georgia educators and other stakeholders with the structure of and content assessed on the Georgia Milestones assessments</a:t>
            </a:r>
          </a:p>
          <a:p>
            <a:pPr lvl="1"/>
            <a:r>
              <a:rPr lang="en-US" b="1" dirty="0"/>
              <a:t>Study/Resource Guides </a:t>
            </a:r>
            <a:r>
              <a:rPr lang="en-US" dirty="0"/>
              <a:t>are intended to serve as a resource for parents and students. They contain practice questions and learning activities for each content area. The standards identified in the guides address a sampling of the state-mandated content standards.</a:t>
            </a:r>
          </a:p>
          <a:p>
            <a:pPr lvl="1"/>
            <a:r>
              <a:rPr lang="en-US" b="1" dirty="0"/>
              <a:t>Item and Scoring Samplers</a:t>
            </a:r>
            <a:r>
              <a:rPr lang="en-US" dirty="0"/>
              <a:t> provide examples of CR items along with annotated student responses.</a:t>
            </a:r>
            <a:endParaRPr lang="en-US" b="1" dirty="0"/>
          </a:p>
        </p:txBody>
      </p:sp>
      <p:sp>
        <p:nvSpPr>
          <p:cNvPr id="5" name="Slide Number Placeholder 4">
            <a:extLst>
              <a:ext uri="{FF2B5EF4-FFF2-40B4-BE49-F238E27FC236}">
                <a16:creationId xmlns:a16="http://schemas.microsoft.com/office/drawing/2014/main" id="{006FD19D-EE1D-437A-9506-2749E4503C56}"/>
              </a:ext>
            </a:extLst>
          </p:cNvPr>
          <p:cNvSpPr>
            <a:spLocks noGrp="1"/>
          </p:cNvSpPr>
          <p:nvPr>
            <p:ph type="sldNum" sz="quarter" idx="4"/>
          </p:nvPr>
        </p:nvSpPr>
        <p:spPr/>
        <p:txBody>
          <a:bodyPr/>
          <a:lstStyle/>
          <a:p>
            <a:fld id="{B63E4CEF-BB1E-48C7-AE93-F39F6AA99AD7}" type="slidenum">
              <a:rPr lang="en-US" smtClean="0"/>
              <a:pPr/>
              <a:t>17</a:t>
            </a:fld>
            <a:endParaRPr lang="en-US" dirty="0"/>
          </a:p>
        </p:txBody>
      </p:sp>
    </p:spTree>
    <p:extLst>
      <p:ext uri="{BB962C8B-B14F-4D97-AF65-F5344CB8AC3E}">
        <p14:creationId xmlns:p14="http://schemas.microsoft.com/office/powerpoint/2010/main" val="2020305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Georgia Milestones</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r>
              <a:rPr lang="en-US" dirty="0"/>
              <a:t>Experience Online Testing Georgia</a:t>
            </a:r>
          </a:p>
          <a:p>
            <a:pPr lvl="1"/>
            <a:r>
              <a:rPr lang="en-US" dirty="0"/>
              <a:t>Provides students, parents, and educators with an opportunity to experience the online testing platform, allowing users to view and practice different item types, use available tools, and experience available accommodations.</a:t>
            </a:r>
          </a:p>
          <a:p>
            <a:pPr lvl="1"/>
            <a:r>
              <a:rPr lang="en-US" dirty="0">
                <a:hlinkClick r:id="rId2"/>
              </a:rPr>
              <a:t>www.gaexperienceonline.com</a:t>
            </a:r>
            <a:endParaRPr lang="en-US" dirty="0"/>
          </a:p>
          <a:p>
            <a:pPr lvl="1"/>
            <a:r>
              <a:rPr lang="en-US" dirty="0"/>
              <a:t>Will be updated to include                                                                 new item types in November</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18</a:t>
            </a:fld>
            <a:endParaRPr lang="en-US" dirty="0"/>
          </a:p>
        </p:txBody>
      </p:sp>
      <p:pic>
        <p:nvPicPr>
          <p:cNvPr id="3" name="Picture 2">
            <a:extLst>
              <a:ext uri="{FF2B5EF4-FFF2-40B4-BE49-F238E27FC236}">
                <a16:creationId xmlns:a16="http://schemas.microsoft.com/office/drawing/2014/main" id="{EA3D7110-3C6C-4AC3-8B78-25BF7BDC7524}"/>
              </a:ext>
            </a:extLst>
          </p:cNvPr>
          <p:cNvPicPr>
            <a:picLocks noChangeAspect="1"/>
          </p:cNvPicPr>
          <p:nvPr/>
        </p:nvPicPr>
        <p:blipFill>
          <a:blip r:embed="rId3"/>
          <a:stretch>
            <a:fillRect/>
          </a:stretch>
        </p:blipFill>
        <p:spPr>
          <a:xfrm>
            <a:off x="5271791" y="3824748"/>
            <a:ext cx="3684099" cy="224406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0437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8AC59-72CD-4934-925B-EE270D43B530}"/>
              </a:ext>
            </a:extLst>
          </p:cNvPr>
          <p:cNvSpPr>
            <a:spLocks noGrp="1"/>
          </p:cNvSpPr>
          <p:nvPr>
            <p:ph type="title"/>
          </p:nvPr>
        </p:nvSpPr>
        <p:spPr/>
        <p:txBody>
          <a:bodyPr/>
          <a:lstStyle/>
          <a:p>
            <a:r>
              <a:rPr lang="en-US" dirty="0"/>
              <a:t>Analyses</a:t>
            </a:r>
          </a:p>
        </p:txBody>
      </p:sp>
      <p:sp>
        <p:nvSpPr>
          <p:cNvPr id="3" name="Content Placeholder 2">
            <a:extLst>
              <a:ext uri="{FF2B5EF4-FFF2-40B4-BE49-F238E27FC236}">
                <a16:creationId xmlns:a16="http://schemas.microsoft.com/office/drawing/2014/main" id="{083F0420-294D-4BCF-BC35-8B07118DB112}"/>
              </a:ext>
            </a:extLst>
          </p:cNvPr>
          <p:cNvSpPr>
            <a:spLocks noGrp="1"/>
          </p:cNvSpPr>
          <p:nvPr>
            <p:ph idx="1"/>
          </p:nvPr>
        </p:nvSpPr>
        <p:spPr/>
        <p:txBody>
          <a:bodyPr>
            <a:normAutofit lnSpcReduction="10000"/>
          </a:bodyPr>
          <a:lstStyle/>
          <a:p>
            <a:r>
              <a:rPr lang="en-US" dirty="0"/>
              <a:t>The following slides present findings from a preliminary state-level analysis of spring 2018 Georgia Milestones results.</a:t>
            </a:r>
          </a:p>
          <a:p>
            <a:r>
              <a:rPr lang="en-US" dirty="0"/>
              <a:t>Research questions include:</a:t>
            </a:r>
          </a:p>
          <a:p>
            <a:pPr lvl="1"/>
            <a:r>
              <a:rPr lang="en-US" dirty="0"/>
              <a:t>Q1: How did students perform on Georgia Milestones in 2018?</a:t>
            </a:r>
          </a:p>
          <a:p>
            <a:pPr lvl="1"/>
            <a:r>
              <a:rPr lang="en-US" dirty="0"/>
              <a:t>Q2: What trends are observed over time with Georgia Milestones results?</a:t>
            </a:r>
          </a:p>
          <a:p>
            <a:pPr lvl="1"/>
            <a:r>
              <a:rPr lang="en-US" dirty="0"/>
              <a:t>Q3: What differences are observed in the performance between subgroups of students?</a:t>
            </a:r>
          </a:p>
          <a:p>
            <a:pPr lvl="1"/>
            <a:r>
              <a:rPr lang="en-US" dirty="0"/>
              <a:t>Q4: What trends are observed over time with reading and writing performance?</a:t>
            </a:r>
          </a:p>
        </p:txBody>
      </p:sp>
      <p:sp>
        <p:nvSpPr>
          <p:cNvPr id="5" name="Slide Number Placeholder 4">
            <a:extLst>
              <a:ext uri="{FF2B5EF4-FFF2-40B4-BE49-F238E27FC236}">
                <a16:creationId xmlns:a16="http://schemas.microsoft.com/office/drawing/2014/main" id="{31809173-1DE5-4589-8931-C218148BBFBB}"/>
              </a:ext>
            </a:extLst>
          </p:cNvPr>
          <p:cNvSpPr>
            <a:spLocks noGrp="1"/>
          </p:cNvSpPr>
          <p:nvPr>
            <p:ph type="sldNum" sz="quarter" idx="4"/>
          </p:nvPr>
        </p:nvSpPr>
        <p:spPr/>
        <p:txBody>
          <a:bodyPr/>
          <a:lstStyle/>
          <a:p>
            <a:fld id="{B63E4CEF-BB1E-48C7-AE93-F39F6AA99AD7}" type="slidenum">
              <a:rPr lang="en-US" smtClean="0"/>
              <a:pPr/>
              <a:t>19</a:t>
            </a:fld>
            <a:endParaRPr lang="en-US" dirty="0"/>
          </a:p>
        </p:txBody>
      </p:sp>
    </p:spTree>
    <p:extLst>
      <p:ext uri="{BB962C8B-B14F-4D97-AF65-F5344CB8AC3E}">
        <p14:creationId xmlns:p14="http://schemas.microsoft.com/office/powerpoint/2010/main" val="4147580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Assessment Philosophy</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pPr marL="0" indent="0">
              <a:buNone/>
            </a:pPr>
            <a:endParaRPr lang="en-US" dirty="0"/>
          </a:p>
          <a:p>
            <a:pPr marL="0" indent="0">
              <a:buNone/>
            </a:pPr>
            <a:r>
              <a:rPr lang="en-US" dirty="0"/>
              <a:t>The primary purpose of schools is </a:t>
            </a:r>
            <a:r>
              <a:rPr lang="en-US" dirty="0">
                <a:solidFill>
                  <a:srgbClr val="50902D"/>
                </a:solidFill>
              </a:rPr>
              <a:t>teaching and learning</a:t>
            </a:r>
            <a:r>
              <a:rPr lang="en-US" dirty="0"/>
              <a:t>.</a:t>
            </a:r>
          </a:p>
          <a:p>
            <a:endParaRPr lang="en-US" dirty="0"/>
          </a:p>
          <a:p>
            <a:pPr marL="0" indent="0">
              <a:buNone/>
            </a:pPr>
            <a:r>
              <a:rPr lang="en-US" dirty="0"/>
              <a:t>Assessment and accountability play a significant role, but importantly – </a:t>
            </a:r>
            <a:r>
              <a:rPr lang="en-US" dirty="0">
                <a:solidFill>
                  <a:srgbClr val="50902D"/>
                </a:solidFill>
              </a:rPr>
              <a:t>that role is supporting, </a:t>
            </a:r>
            <a:r>
              <a:rPr lang="en-US" i="1" dirty="0">
                <a:solidFill>
                  <a:srgbClr val="50902D"/>
                </a:solidFill>
              </a:rPr>
              <a:t>with the primary focus being teaching and learning</a:t>
            </a:r>
            <a:r>
              <a:rPr lang="en-US" dirty="0">
                <a:solidFill>
                  <a:srgbClr val="50902D"/>
                </a:solidFill>
              </a:rPr>
              <a:t>.</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2</a:t>
            </a:fld>
            <a:endParaRPr lang="en-US" dirty="0"/>
          </a:p>
        </p:txBody>
      </p:sp>
    </p:spTree>
    <p:extLst>
      <p:ext uri="{BB962C8B-B14F-4D97-AF65-F5344CB8AC3E}">
        <p14:creationId xmlns:p14="http://schemas.microsoft.com/office/powerpoint/2010/main" val="266723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35E632-DEDB-49A0-BB15-682263643E46}"/>
              </a:ext>
            </a:extLst>
          </p:cNvPr>
          <p:cNvSpPr>
            <a:spLocks noGrp="1"/>
          </p:cNvSpPr>
          <p:nvPr>
            <p:ph type="title"/>
          </p:nvPr>
        </p:nvSpPr>
        <p:spPr/>
        <p:txBody>
          <a:bodyPr/>
          <a:lstStyle/>
          <a:p>
            <a:r>
              <a:rPr lang="en-US" dirty="0"/>
              <a:t>Q1: Spring 2018</a:t>
            </a:r>
          </a:p>
        </p:txBody>
      </p:sp>
      <p:sp>
        <p:nvSpPr>
          <p:cNvPr id="3" name="Content Placeholder 2">
            <a:extLst>
              <a:ext uri="{FF2B5EF4-FFF2-40B4-BE49-F238E27FC236}">
                <a16:creationId xmlns:a16="http://schemas.microsoft.com/office/drawing/2014/main" id="{55264B1D-3922-4363-A516-37EF812EC26E}"/>
              </a:ext>
            </a:extLst>
          </p:cNvPr>
          <p:cNvSpPr>
            <a:spLocks noGrp="1"/>
          </p:cNvSpPr>
          <p:nvPr>
            <p:ph idx="1"/>
          </p:nvPr>
        </p:nvSpPr>
        <p:spPr/>
        <p:txBody>
          <a:bodyPr>
            <a:normAutofit lnSpcReduction="10000"/>
          </a:bodyPr>
          <a:lstStyle/>
          <a:p>
            <a:r>
              <a:rPr lang="en-US" sz="2400" dirty="0"/>
              <a:t>The percentage of students achieving </a:t>
            </a:r>
            <a:r>
              <a:rPr lang="en-US" sz="2400" i="1" dirty="0"/>
              <a:t>Developing Learner or Above </a:t>
            </a:r>
            <a:r>
              <a:rPr lang="en-US" sz="2400" dirty="0"/>
              <a:t>ranged from 61% to 84%.</a:t>
            </a:r>
          </a:p>
          <a:p>
            <a:pPr lvl="1"/>
            <a:r>
              <a:rPr lang="en-US" dirty="0"/>
              <a:t>EOG:  Grades 3 and 4 mathematics had the highest percentages at 83% and 84%, respectively.</a:t>
            </a:r>
          </a:p>
          <a:p>
            <a:pPr lvl="1"/>
            <a:r>
              <a:rPr lang="en-US" dirty="0"/>
              <a:t>EOC:  American Literature and 9</a:t>
            </a:r>
            <a:r>
              <a:rPr lang="en-US" baseline="30000" dirty="0"/>
              <a:t>th</a:t>
            </a:r>
            <a:r>
              <a:rPr lang="en-US" dirty="0"/>
              <a:t> Grade Literature had the highest percentages at 80% and 82%, respectively.</a:t>
            </a:r>
          </a:p>
          <a:p>
            <a:r>
              <a:rPr lang="en-US" sz="2400" dirty="0"/>
              <a:t>The percentage of students achieving </a:t>
            </a:r>
            <a:r>
              <a:rPr lang="en-US" sz="2400" i="1" dirty="0"/>
              <a:t>Proficient Learner or Above </a:t>
            </a:r>
            <a:r>
              <a:rPr lang="en-US" sz="2400" dirty="0"/>
              <a:t>ranged from 30% to 52%.</a:t>
            </a:r>
          </a:p>
          <a:p>
            <a:pPr lvl="1"/>
            <a:r>
              <a:rPr lang="en-US" dirty="0"/>
              <a:t>EOG:  Grades 3 and 4 mathematics had the highest percentages at 46% and 47%, respectively.</a:t>
            </a:r>
          </a:p>
          <a:p>
            <a:pPr lvl="1"/>
            <a:r>
              <a:rPr lang="en-US" dirty="0"/>
              <a:t>EOC:  Economics, Biology, and 9</a:t>
            </a:r>
            <a:r>
              <a:rPr lang="en-US" baseline="30000" dirty="0"/>
              <a:t>th</a:t>
            </a:r>
            <a:r>
              <a:rPr lang="en-US" dirty="0"/>
              <a:t> Grade Literature had the highest percentages at 49%, 49%, and 52%, respectively.</a:t>
            </a:r>
          </a:p>
        </p:txBody>
      </p:sp>
      <p:sp>
        <p:nvSpPr>
          <p:cNvPr id="5" name="Slide Number Placeholder 4">
            <a:extLst>
              <a:ext uri="{FF2B5EF4-FFF2-40B4-BE49-F238E27FC236}">
                <a16:creationId xmlns:a16="http://schemas.microsoft.com/office/drawing/2014/main" id="{ED6F9FEE-9430-4282-9AC1-8B936437D37C}"/>
              </a:ext>
            </a:extLst>
          </p:cNvPr>
          <p:cNvSpPr>
            <a:spLocks noGrp="1"/>
          </p:cNvSpPr>
          <p:nvPr>
            <p:ph type="sldNum" sz="quarter" idx="4"/>
          </p:nvPr>
        </p:nvSpPr>
        <p:spPr/>
        <p:txBody>
          <a:bodyPr/>
          <a:lstStyle/>
          <a:p>
            <a:fld id="{B63E4CEF-BB1E-48C7-AE93-F39F6AA99AD7}" type="slidenum">
              <a:rPr lang="en-US" smtClean="0"/>
              <a:pPr/>
              <a:t>20</a:t>
            </a:fld>
            <a:endParaRPr lang="en-US" dirty="0"/>
          </a:p>
        </p:txBody>
      </p:sp>
    </p:spTree>
    <p:extLst>
      <p:ext uri="{BB962C8B-B14F-4D97-AF65-F5344CB8AC3E}">
        <p14:creationId xmlns:p14="http://schemas.microsoft.com/office/powerpoint/2010/main" val="1409982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Q2: Trends</a:t>
            </a:r>
          </a:p>
        </p:txBody>
      </p:sp>
      <p:sp>
        <p:nvSpPr>
          <p:cNvPr id="3" name="Content Placeholder 2">
            <a:extLst>
              <a:ext uri="{FF2B5EF4-FFF2-40B4-BE49-F238E27FC236}">
                <a16:creationId xmlns:a16="http://schemas.microsoft.com/office/drawing/2014/main" id="{6247060C-BF19-47EC-81F9-A1AC710F4B69}"/>
              </a:ext>
            </a:extLst>
          </p:cNvPr>
          <p:cNvSpPr>
            <a:spLocks noGrp="1"/>
          </p:cNvSpPr>
          <p:nvPr>
            <p:ph idx="1"/>
          </p:nvPr>
        </p:nvSpPr>
        <p:spPr/>
        <p:txBody>
          <a:bodyPr>
            <a:normAutofit fontScale="92500" lnSpcReduction="10000"/>
          </a:bodyPr>
          <a:lstStyle/>
          <a:p>
            <a:r>
              <a:rPr lang="en-US" dirty="0"/>
              <a:t>Greatest gains from 2016 to 2018</a:t>
            </a:r>
          </a:p>
          <a:p>
            <a:pPr lvl="1"/>
            <a:r>
              <a:rPr lang="en-US" dirty="0"/>
              <a:t>Grade 3 Mathematics</a:t>
            </a:r>
          </a:p>
          <a:p>
            <a:pPr lvl="1"/>
            <a:r>
              <a:rPr lang="en-US" dirty="0"/>
              <a:t>Grade 4 Mathematics</a:t>
            </a:r>
          </a:p>
          <a:p>
            <a:pPr lvl="1"/>
            <a:r>
              <a:rPr lang="en-US" dirty="0"/>
              <a:t>9</a:t>
            </a:r>
            <a:r>
              <a:rPr lang="en-US" baseline="30000" dirty="0"/>
              <a:t>th</a:t>
            </a:r>
            <a:r>
              <a:rPr lang="en-US" dirty="0"/>
              <a:t> Grade Literature &amp; Composition</a:t>
            </a:r>
          </a:p>
          <a:p>
            <a:pPr lvl="1"/>
            <a:r>
              <a:rPr lang="en-US" dirty="0"/>
              <a:t>American Literature &amp; Composition</a:t>
            </a:r>
          </a:p>
          <a:p>
            <a:pPr lvl="1"/>
            <a:r>
              <a:rPr lang="en-US" dirty="0"/>
              <a:t>Physical Science</a:t>
            </a:r>
          </a:p>
          <a:p>
            <a:pPr lvl="1"/>
            <a:r>
              <a:rPr lang="en-US" dirty="0"/>
              <a:t>Biology</a:t>
            </a:r>
          </a:p>
          <a:p>
            <a:r>
              <a:rPr lang="en-US" dirty="0"/>
              <a:t>Losses from 2016 to 2018</a:t>
            </a:r>
          </a:p>
          <a:p>
            <a:pPr lvl="1"/>
            <a:r>
              <a:rPr lang="en-US" dirty="0"/>
              <a:t>Losses were limited to 1-2 percentage points, with the exception of Analytic Geometry.</a:t>
            </a:r>
          </a:p>
          <a:p>
            <a:pPr lvl="1"/>
            <a:r>
              <a:rPr lang="en-US" dirty="0"/>
              <a:t>Analytic Geometry had a decrease of 7 percentage points in the </a:t>
            </a:r>
            <a:r>
              <a:rPr lang="en-US" i="1" dirty="0"/>
              <a:t>Developing Learner &amp; Above </a:t>
            </a:r>
            <a:r>
              <a:rPr lang="en-US" dirty="0"/>
              <a:t>category; however, the N size decreased from 80,713 in 2016 to 20,250 in 2018.</a:t>
            </a:r>
          </a:p>
        </p:txBody>
      </p:sp>
      <p:sp>
        <p:nvSpPr>
          <p:cNvPr id="4" name="Rectangle 3">
            <a:extLst>
              <a:ext uri="{FF2B5EF4-FFF2-40B4-BE49-F238E27FC236}">
                <a16:creationId xmlns:a16="http://schemas.microsoft.com/office/drawing/2014/main" id="{ACAF62C9-58C9-481D-95F3-5F66BB844643}"/>
              </a:ext>
            </a:extLst>
          </p:cNvPr>
          <p:cNvSpPr/>
          <p:nvPr/>
        </p:nvSpPr>
        <p:spPr>
          <a:xfrm>
            <a:off x="5880608" y="2157635"/>
            <a:ext cx="2283049" cy="127136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dirty="0"/>
              <a:t>Greatest gains is defined as 4 percentage points or more in both </a:t>
            </a:r>
            <a:r>
              <a:rPr lang="en-US" sz="1400" i="1" dirty="0"/>
              <a:t>Developing Learner &amp; Above </a:t>
            </a:r>
            <a:r>
              <a:rPr lang="en-US" sz="1400" dirty="0"/>
              <a:t>and </a:t>
            </a:r>
            <a:r>
              <a:rPr lang="en-US" sz="1400" i="1" dirty="0"/>
              <a:t>Proficient Learner &amp; Above</a:t>
            </a:r>
            <a:r>
              <a:rPr lang="en-US" sz="1400" dirty="0"/>
              <a:t>.</a:t>
            </a:r>
            <a:endParaRPr lang="en-US" sz="1400" i="1" dirty="0"/>
          </a:p>
        </p:txBody>
      </p:sp>
    </p:spTree>
    <p:extLst>
      <p:ext uri="{BB962C8B-B14F-4D97-AF65-F5344CB8AC3E}">
        <p14:creationId xmlns:p14="http://schemas.microsoft.com/office/powerpoint/2010/main" val="98698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Q3: Subgroups</a:t>
            </a:r>
          </a:p>
        </p:txBody>
      </p:sp>
      <p:sp>
        <p:nvSpPr>
          <p:cNvPr id="3" name="Content Placeholder 2">
            <a:extLst>
              <a:ext uri="{FF2B5EF4-FFF2-40B4-BE49-F238E27FC236}">
                <a16:creationId xmlns:a16="http://schemas.microsoft.com/office/drawing/2014/main" id="{6247060C-BF19-47EC-81F9-A1AC710F4B69}"/>
              </a:ext>
            </a:extLst>
          </p:cNvPr>
          <p:cNvSpPr>
            <a:spLocks noGrp="1"/>
          </p:cNvSpPr>
          <p:nvPr>
            <p:ph idx="1"/>
          </p:nvPr>
        </p:nvSpPr>
        <p:spPr/>
        <p:txBody>
          <a:bodyPr>
            <a:normAutofit/>
          </a:bodyPr>
          <a:lstStyle/>
          <a:p>
            <a:r>
              <a:rPr lang="en-US" dirty="0"/>
              <a:t>The largest subgroup differences exist between:</a:t>
            </a:r>
          </a:p>
          <a:p>
            <a:pPr lvl="1"/>
            <a:r>
              <a:rPr lang="en-US" dirty="0"/>
              <a:t>SWD compared with non-SWD</a:t>
            </a:r>
          </a:p>
          <a:p>
            <a:pPr lvl="1"/>
            <a:r>
              <a:rPr lang="en-US" dirty="0"/>
              <a:t>EL compared with non-EL</a:t>
            </a:r>
          </a:p>
          <a:p>
            <a:pPr lvl="1"/>
            <a:r>
              <a:rPr lang="en-US" dirty="0"/>
              <a:t>Black and Hispanic students compared                          with White students</a:t>
            </a:r>
          </a:p>
          <a:p>
            <a:r>
              <a:rPr lang="en-US" dirty="0"/>
              <a:t>In general, females performed better than males on ELA assessments. No gender differences were observed in other content areas.</a:t>
            </a:r>
          </a:p>
          <a:p>
            <a:r>
              <a:rPr lang="en-US" dirty="0"/>
              <a:t>It is important to note that subgroup differences are not indicative of item and test bias.</a:t>
            </a:r>
          </a:p>
        </p:txBody>
      </p:sp>
      <p:sp>
        <p:nvSpPr>
          <p:cNvPr id="5" name="Rectangle 4">
            <a:extLst>
              <a:ext uri="{FF2B5EF4-FFF2-40B4-BE49-F238E27FC236}">
                <a16:creationId xmlns:a16="http://schemas.microsoft.com/office/drawing/2014/main" id="{613F7D50-F377-4C41-9904-06C337D027A2}"/>
              </a:ext>
            </a:extLst>
          </p:cNvPr>
          <p:cNvSpPr/>
          <p:nvPr/>
        </p:nvSpPr>
        <p:spPr>
          <a:xfrm>
            <a:off x="6438920" y="2444510"/>
            <a:ext cx="2283049" cy="116284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r>
              <a:rPr lang="en-US" sz="1400" dirty="0"/>
              <a:t>Note: The subgroup analysis was limited to SWD and non-SWD; EL and non-EL; and Black, Hispanic, and White.</a:t>
            </a:r>
          </a:p>
        </p:txBody>
      </p:sp>
    </p:spTree>
    <p:extLst>
      <p:ext uri="{BB962C8B-B14F-4D97-AF65-F5344CB8AC3E}">
        <p14:creationId xmlns:p14="http://schemas.microsoft.com/office/powerpoint/2010/main" val="18275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Q4: Reading and Writing</a:t>
            </a:r>
          </a:p>
        </p:txBody>
      </p:sp>
      <p:sp>
        <p:nvSpPr>
          <p:cNvPr id="8" name="Rectangle: Rounded Corners 7">
            <a:extLst>
              <a:ext uri="{FF2B5EF4-FFF2-40B4-BE49-F238E27FC236}">
                <a16:creationId xmlns:a16="http://schemas.microsoft.com/office/drawing/2014/main" id="{632786F0-EE1D-4A4E-AEFD-61CDBD8CA125}"/>
              </a:ext>
            </a:extLst>
          </p:cNvPr>
          <p:cNvSpPr/>
          <p:nvPr/>
        </p:nvSpPr>
        <p:spPr>
          <a:xfrm>
            <a:off x="96984" y="1371600"/>
            <a:ext cx="4419600" cy="4800600"/>
          </a:xfrm>
          <a:prstGeom prst="roundRect">
            <a:avLst/>
          </a:prstGeom>
          <a:noFill/>
          <a:ln w="101600">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aphicFrame>
        <p:nvGraphicFramePr>
          <p:cNvPr id="10" name="Content Placeholder 6">
            <a:extLst>
              <a:ext uri="{FF2B5EF4-FFF2-40B4-BE49-F238E27FC236}">
                <a16:creationId xmlns:a16="http://schemas.microsoft.com/office/drawing/2014/main" id="{0FA52E33-6537-4DD1-95C3-80464C96B6AB}"/>
              </a:ext>
            </a:extLst>
          </p:cNvPr>
          <p:cNvGraphicFramePr>
            <a:graphicFrameLocks/>
          </p:cNvGraphicFramePr>
          <p:nvPr>
            <p:extLst/>
          </p:nvPr>
        </p:nvGraphicFramePr>
        <p:xfrm>
          <a:off x="304800" y="2035463"/>
          <a:ext cx="4027487" cy="1435100"/>
        </p:xfrm>
        <a:graphic>
          <a:graphicData uri="http://schemas.openxmlformats.org/drawingml/2006/table">
            <a:tbl>
              <a:tblPr firstRow="1" bandRow="1">
                <a:tableStyleId>{5C22544A-7EE6-4342-B048-85BDC9FD1C3A}</a:tableStyleId>
              </a:tblPr>
              <a:tblGrid>
                <a:gridCol w="3097735">
                  <a:extLst>
                    <a:ext uri="{9D8B030D-6E8A-4147-A177-3AD203B41FA5}">
                      <a16:colId xmlns:a16="http://schemas.microsoft.com/office/drawing/2014/main" val="20000"/>
                    </a:ext>
                  </a:extLst>
                </a:gridCol>
                <a:gridCol w="929752">
                  <a:extLst>
                    <a:ext uri="{9D8B030D-6E8A-4147-A177-3AD203B41FA5}">
                      <a16:colId xmlns:a16="http://schemas.microsoft.com/office/drawing/2014/main" val="20001"/>
                    </a:ext>
                  </a:extLst>
                </a:gridCol>
              </a:tblGrid>
              <a:tr h="287020">
                <a:tc>
                  <a:txBody>
                    <a:bodyPr/>
                    <a:lstStyle/>
                    <a:p>
                      <a:r>
                        <a:rPr lang="en-US" sz="1400" dirty="0"/>
                        <a:t># Item Type</a:t>
                      </a:r>
                    </a:p>
                  </a:txBody>
                  <a:tcPr marL="68601" marR="68601" marT="34295" marB="34295">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601" marR="68601" marT="34295" marB="34295">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7020">
                <a:tc>
                  <a:txBody>
                    <a:bodyPr/>
                    <a:lstStyle/>
                    <a:p>
                      <a:r>
                        <a:rPr lang="en-US" sz="1400" dirty="0"/>
                        <a:t>23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23</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7020">
                <a:tc>
                  <a:txBody>
                    <a:bodyPr/>
                    <a:lstStyle/>
                    <a:p>
                      <a:r>
                        <a:rPr lang="en-US" sz="1400" dirty="0"/>
                        <a:t>1 Evidence-Based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287020">
                <a:tc>
                  <a:txBody>
                    <a:bodyPr/>
                    <a:lstStyle/>
                    <a:p>
                      <a:r>
                        <a:rPr lang="en-US" sz="1400" dirty="0"/>
                        <a:t>2 Constructed Response (2 points each)</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7020">
                <a:tc>
                  <a:txBody>
                    <a:bodyPr/>
                    <a:lstStyle/>
                    <a:p>
                      <a:r>
                        <a:rPr lang="en-US" sz="1400" b="1" dirty="0"/>
                        <a:t>Total Points</a:t>
                      </a:r>
                    </a:p>
                  </a:txBody>
                  <a:tcPr marL="68601" marR="68601" marT="34295" marB="34295">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29</a:t>
                      </a:r>
                    </a:p>
                  </a:txBody>
                  <a:tcPr marL="68601" marR="68601" marT="34295" marB="34295">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Content Placeholder 7">
            <a:extLst>
              <a:ext uri="{FF2B5EF4-FFF2-40B4-BE49-F238E27FC236}">
                <a16:creationId xmlns:a16="http://schemas.microsoft.com/office/drawing/2014/main" id="{17B3775A-297E-40FE-9795-33874E61D74E}"/>
              </a:ext>
            </a:extLst>
          </p:cNvPr>
          <p:cNvGraphicFramePr>
            <a:graphicFrameLocks/>
          </p:cNvGraphicFramePr>
          <p:nvPr>
            <p:extLst/>
          </p:nvPr>
        </p:nvGraphicFramePr>
        <p:xfrm>
          <a:off x="4629150" y="2035463"/>
          <a:ext cx="4141788" cy="2350825"/>
        </p:xfrm>
        <a:graphic>
          <a:graphicData uri="http://schemas.openxmlformats.org/drawingml/2006/table">
            <a:tbl>
              <a:tblPr firstRow="1" bandRow="1">
                <a:tableStyleId>{5C22544A-7EE6-4342-B048-85BDC9FD1C3A}</a:tableStyleId>
              </a:tblPr>
              <a:tblGrid>
                <a:gridCol w="3407046">
                  <a:extLst>
                    <a:ext uri="{9D8B030D-6E8A-4147-A177-3AD203B41FA5}">
                      <a16:colId xmlns:a16="http://schemas.microsoft.com/office/drawing/2014/main" val="20000"/>
                    </a:ext>
                  </a:extLst>
                </a:gridCol>
                <a:gridCol w="734742">
                  <a:extLst>
                    <a:ext uri="{9D8B030D-6E8A-4147-A177-3AD203B41FA5}">
                      <a16:colId xmlns:a16="http://schemas.microsoft.com/office/drawing/2014/main" val="20001"/>
                    </a:ext>
                  </a:extLst>
                </a:gridCol>
              </a:tblGrid>
              <a:tr h="288281">
                <a:tc>
                  <a:txBody>
                    <a:bodyPr/>
                    <a:lstStyle/>
                    <a:p>
                      <a:r>
                        <a:rPr lang="en-US" sz="1400" dirty="0"/>
                        <a:t># Item Type</a:t>
                      </a:r>
                    </a:p>
                  </a:txBody>
                  <a:tcPr marL="68584" marR="68584" marT="34294" marB="34294">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584" marR="68584" marT="34294" marB="34294">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8281">
                <a:tc>
                  <a:txBody>
                    <a:bodyPr/>
                    <a:lstStyle/>
                    <a:p>
                      <a:r>
                        <a:rPr lang="en-US" sz="1400" dirty="0"/>
                        <a:t>15 Selected Response</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15</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8281">
                <a:tc>
                  <a:txBody>
                    <a:bodyPr/>
                    <a:lstStyle/>
                    <a:p>
                      <a:r>
                        <a:rPr lang="en-US" sz="1400" dirty="0"/>
                        <a:t>1 Extended Writing Prompt</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7</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8281">
                <a:tc>
                  <a:txBody>
                    <a:bodyPr/>
                    <a:lstStyle/>
                    <a:p>
                      <a:pPr marL="742950" lvl="1" indent="-285750" algn="l">
                        <a:buFont typeface="Wingdings" panose="05000000000000000000" pitchFamily="2" charset="2"/>
                        <a:buChar char="§"/>
                      </a:pPr>
                      <a:r>
                        <a:rPr lang="en-US" sz="1400" dirty="0"/>
                        <a:t>Idea Development, Organization, and Coherence (4 points)</a:t>
                      </a:r>
                    </a:p>
                    <a:p>
                      <a:pPr marL="742950" lvl="1" indent="-285750" algn="l">
                        <a:buFont typeface="Wingdings" panose="05000000000000000000" pitchFamily="2" charset="2"/>
                        <a:buChar char="§"/>
                      </a:pPr>
                      <a:r>
                        <a:rPr lang="en-US" sz="1400" dirty="0"/>
                        <a:t>Language Usage and Convention (3 points)</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endParaRPr lang="en-US" sz="1400" dirty="0"/>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20383495"/>
                  </a:ext>
                </a:extLst>
              </a:tr>
              <a:tr h="281977">
                <a:tc>
                  <a:txBody>
                    <a:bodyPr/>
                    <a:lstStyle/>
                    <a:p>
                      <a:r>
                        <a:rPr lang="en-US" sz="1400" dirty="0"/>
                        <a:t>1 Extended Constructed Response Narrative </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64803224"/>
                  </a:ext>
                </a:extLst>
              </a:tr>
              <a:tr h="281977">
                <a:tc>
                  <a:txBody>
                    <a:bodyPr/>
                    <a:lstStyle/>
                    <a:p>
                      <a:r>
                        <a:rPr lang="en-US" sz="1400" b="1" dirty="0"/>
                        <a:t>Total Points</a:t>
                      </a:r>
                    </a:p>
                  </a:txBody>
                  <a:tcPr marL="68584" marR="68584" marT="34294" marB="34294">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26</a:t>
                      </a:r>
                    </a:p>
                  </a:txBody>
                  <a:tcPr marL="68584" marR="68584" marT="34294" marB="34294">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Down Arrow 3">
            <a:extLst>
              <a:ext uri="{FF2B5EF4-FFF2-40B4-BE49-F238E27FC236}">
                <a16:creationId xmlns:a16="http://schemas.microsoft.com/office/drawing/2014/main" id="{C5388030-1F37-4DE1-BB67-9B7C25FD5286}"/>
              </a:ext>
            </a:extLst>
          </p:cNvPr>
          <p:cNvSpPr/>
          <p:nvPr/>
        </p:nvSpPr>
        <p:spPr>
          <a:xfrm>
            <a:off x="1893370" y="3521461"/>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a:extLst>
              <a:ext uri="{FF2B5EF4-FFF2-40B4-BE49-F238E27FC236}">
                <a16:creationId xmlns:a16="http://schemas.microsoft.com/office/drawing/2014/main" id="{A951A67A-D1A8-4243-BDD4-90FF034F7550}"/>
              </a:ext>
            </a:extLst>
          </p:cNvPr>
          <p:cNvSpPr txBox="1"/>
          <p:nvPr/>
        </p:nvSpPr>
        <p:spPr>
          <a:xfrm>
            <a:off x="1485382" y="4059157"/>
            <a:ext cx="1209675" cy="4619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Lexile</a:t>
            </a:r>
          </a:p>
        </p:txBody>
      </p:sp>
      <p:sp>
        <p:nvSpPr>
          <p:cNvPr id="15" name="Down Arrow 3">
            <a:extLst>
              <a:ext uri="{FF2B5EF4-FFF2-40B4-BE49-F238E27FC236}">
                <a16:creationId xmlns:a16="http://schemas.microsoft.com/office/drawing/2014/main" id="{B943A72B-BCEC-47F8-A3AD-0F72B7F12565}"/>
              </a:ext>
            </a:extLst>
          </p:cNvPr>
          <p:cNvSpPr/>
          <p:nvPr/>
        </p:nvSpPr>
        <p:spPr>
          <a:xfrm>
            <a:off x="1915136" y="4597594"/>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a:extLst>
              <a:ext uri="{FF2B5EF4-FFF2-40B4-BE49-F238E27FC236}">
                <a16:creationId xmlns:a16="http://schemas.microsoft.com/office/drawing/2014/main" id="{934B4FA2-582B-4CBC-AE4B-874A80225E19}"/>
              </a:ext>
            </a:extLst>
          </p:cNvPr>
          <p:cNvSpPr txBox="1"/>
          <p:nvPr/>
        </p:nvSpPr>
        <p:spPr>
          <a:xfrm>
            <a:off x="798944" y="5125961"/>
            <a:ext cx="2631233"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Reading Status Designation</a:t>
            </a:r>
          </a:p>
        </p:txBody>
      </p:sp>
      <p:sp>
        <p:nvSpPr>
          <p:cNvPr id="17" name="Text Placeholder 2">
            <a:extLst>
              <a:ext uri="{FF2B5EF4-FFF2-40B4-BE49-F238E27FC236}">
                <a16:creationId xmlns:a16="http://schemas.microsoft.com/office/drawing/2014/main" id="{C3201660-12A5-4B98-8239-FDB7774737D8}"/>
              </a:ext>
            </a:extLst>
          </p:cNvPr>
          <p:cNvSpPr txBox="1">
            <a:spLocks/>
          </p:cNvSpPr>
          <p:nvPr/>
        </p:nvSpPr>
        <p:spPr>
          <a:xfrm>
            <a:off x="381000" y="1619538"/>
            <a:ext cx="3868737" cy="420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200" b="1" dirty="0">
                <a:solidFill>
                  <a:srgbClr val="FF0000"/>
                </a:solidFill>
              </a:rPr>
              <a:t>Reading and Vocabulary</a:t>
            </a:r>
          </a:p>
        </p:txBody>
      </p:sp>
      <p:sp>
        <p:nvSpPr>
          <p:cNvPr id="18" name="Text Placeholder 4">
            <a:extLst>
              <a:ext uri="{FF2B5EF4-FFF2-40B4-BE49-F238E27FC236}">
                <a16:creationId xmlns:a16="http://schemas.microsoft.com/office/drawing/2014/main" id="{B42B14ED-FD80-4392-B4EC-AC38A04A0AA6}"/>
              </a:ext>
            </a:extLst>
          </p:cNvPr>
          <p:cNvSpPr txBox="1">
            <a:spLocks/>
          </p:cNvSpPr>
          <p:nvPr/>
        </p:nvSpPr>
        <p:spPr>
          <a:xfrm>
            <a:off x="5108575" y="1632238"/>
            <a:ext cx="2930525" cy="3905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200" b="1" dirty="0">
                <a:solidFill>
                  <a:srgbClr val="FF0000"/>
                </a:solidFill>
              </a:rPr>
              <a:t>Writing and Language</a:t>
            </a:r>
          </a:p>
        </p:txBody>
      </p:sp>
    </p:spTree>
    <p:extLst>
      <p:ext uri="{BB962C8B-B14F-4D97-AF65-F5344CB8AC3E}">
        <p14:creationId xmlns:p14="http://schemas.microsoft.com/office/powerpoint/2010/main" val="1950287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A63F0-9971-4436-A58D-238062E68268}"/>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693B8237-270A-404E-894F-9DE2EA726020}"/>
              </a:ext>
            </a:extLst>
          </p:cNvPr>
          <p:cNvSpPr>
            <a:spLocks noGrp="1"/>
          </p:cNvSpPr>
          <p:nvPr>
            <p:ph idx="1"/>
          </p:nvPr>
        </p:nvSpPr>
        <p:spPr/>
        <p:txBody>
          <a:bodyPr>
            <a:normAutofit lnSpcReduction="10000"/>
          </a:bodyPr>
          <a:lstStyle/>
          <a:p>
            <a:r>
              <a:rPr lang="en-US" dirty="0"/>
              <a:t>For each grade, overall median Lexile values have remained stable for the past three years.</a:t>
            </a:r>
          </a:p>
          <a:p>
            <a:r>
              <a:rPr lang="en-US" dirty="0"/>
              <a:t>Median Lexile values, by achievement level on the ELA Georgia Milestones test, correspond with grade-level text bands as expected.</a:t>
            </a:r>
          </a:p>
          <a:p>
            <a:pPr lvl="1"/>
            <a:r>
              <a:rPr lang="en-US" dirty="0"/>
              <a:t>Median Lexile values for </a:t>
            </a:r>
            <a:r>
              <a:rPr lang="en-US" i="1" dirty="0"/>
              <a:t>Beginning Learners</a:t>
            </a:r>
            <a:r>
              <a:rPr lang="en-US" dirty="0"/>
              <a:t> fall below the text bands for all grade levels and courses.</a:t>
            </a:r>
          </a:p>
          <a:p>
            <a:pPr lvl="1"/>
            <a:r>
              <a:rPr lang="en-US" dirty="0"/>
              <a:t>Median Lexile values for </a:t>
            </a:r>
            <a:r>
              <a:rPr lang="en-US" i="1" dirty="0"/>
              <a:t>Developing Learners</a:t>
            </a:r>
            <a:r>
              <a:rPr lang="en-US" dirty="0"/>
              <a:t> fall within the text bands for all grade levels and courses.</a:t>
            </a:r>
          </a:p>
          <a:p>
            <a:pPr lvl="1"/>
            <a:r>
              <a:rPr lang="en-US" i="1" dirty="0"/>
              <a:t>Proficient Learners</a:t>
            </a:r>
            <a:r>
              <a:rPr lang="en-US" dirty="0"/>
              <a:t> and </a:t>
            </a:r>
            <a:r>
              <a:rPr lang="en-US" i="1" dirty="0"/>
              <a:t>Distinguished Learners</a:t>
            </a:r>
            <a:r>
              <a:rPr lang="en-US" dirty="0"/>
              <a:t> gradually perform increasingly better than the expected grade-level text bands.</a:t>
            </a:r>
          </a:p>
        </p:txBody>
      </p:sp>
      <p:sp>
        <p:nvSpPr>
          <p:cNvPr id="5" name="Slide Number Placeholder 4">
            <a:extLst>
              <a:ext uri="{FF2B5EF4-FFF2-40B4-BE49-F238E27FC236}">
                <a16:creationId xmlns:a16="http://schemas.microsoft.com/office/drawing/2014/main" id="{05B4A51F-7154-4049-A059-FFA75108D5C7}"/>
              </a:ext>
            </a:extLst>
          </p:cNvPr>
          <p:cNvSpPr>
            <a:spLocks noGrp="1"/>
          </p:cNvSpPr>
          <p:nvPr>
            <p:ph type="sldNum" sz="quarter" idx="4"/>
          </p:nvPr>
        </p:nvSpPr>
        <p:spPr/>
        <p:txBody>
          <a:bodyPr/>
          <a:lstStyle/>
          <a:p>
            <a:fld id="{B63E4CEF-BB1E-48C7-AE93-F39F6AA99AD7}" type="slidenum">
              <a:rPr lang="en-US" smtClean="0"/>
              <a:pPr/>
              <a:t>24</a:t>
            </a:fld>
            <a:endParaRPr lang="en-US" dirty="0"/>
          </a:p>
        </p:txBody>
      </p:sp>
    </p:spTree>
    <p:extLst>
      <p:ext uri="{BB962C8B-B14F-4D97-AF65-F5344CB8AC3E}">
        <p14:creationId xmlns:p14="http://schemas.microsoft.com/office/powerpoint/2010/main" val="4124642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4C44-611B-4DFF-8C8F-68DE86240CBC}"/>
              </a:ext>
            </a:extLst>
          </p:cNvPr>
          <p:cNvSpPr>
            <a:spLocks noGrp="1"/>
          </p:cNvSpPr>
          <p:nvPr>
            <p:ph type="title"/>
          </p:nvPr>
        </p:nvSpPr>
        <p:spPr/>
        <p:txBody>
          <a:bodyPr/>
          <a:lstStyle/>
          <a:p>
            <a:r>
              <a:rPr lang="en-US" dirty="0"/>
              <a:t>Q4: Reading and Writing</a:t>
            </a:r>
          </a:p>
        </p:txBody>
      </p:sp>
      <p:sp>
        <p:nvSpPr>
          <p:cNvPr id="5" name="Slide Number Placeholder 4">
            <a:extLst>
              <a:ext uri="{FF2B5EF4-FFF2-40B4-BE49-F238E27FC236}">
                <a16:creationId xmlns:a16="http://schemas.microsoft.com/office/drawing/2014/main" id="{D3049595-E842-43E0-A4DD-0C72384E2AEA}"/>
              </a:ext>
            </a:extLst>
          </p:cNvPr>
          <p:cNvSpPr>
            <a:spLocks noGrp="1"/>
          </p:cNvSpPr>
          <p:nvPr>
            <p:ph type="sldNum" sz="quarter" idx="4"/>
          </p:nvPr>
        </p:nvSpPr>
        <p:spPr/>
        <p:txBody>
          <a:bodyPr/>
          <a:lstStyle/>
          <a:p>
            <a:fld id="{B63E4CEF-BB1E-48C7-AE93-F39F6AA99AD7}" type="slidenum">
              <a:rPr lang="en-US" smtClean="0"/>
              <a:pPr/>
              <a:t>25</a:t>
            </a:fld>
            <a:endParaRPr lang="en-US" dirty="0"/>
          </a:p>
        </p:txBody>
      </p:sp>
      <p:graphicFrame>
        <p:nvGraphicFramePr>
          <p:cNvPr id="6" name="Table 5">
            <a:extLst>
              <a:ext uri="{FF2B5EF4-FFF2-40B4-BE49-F238E27FC236}">
                <a16:creationId xmlns:a16="http://schemas.microsoft.com/office/drawing/2014/main" id="{A4850463-CDA9-45A9-B1DC-705B2517DF83}"/>
              </a:ext>
            </a:extLst>
          </p:cNvPr>
          <p:cNvGraphicFramePr>
            <a:graphicFrameLocks noGrp="1"/>
          </p:cNvGraphicFramePr>
          <p:nvPr>
            <p:extLst/>
          </p:nvPr>
        </p:nvGraphicFramePr>
        <p:xfrm>
          <a:off x="238223" y="1531428"/>
          <a:ext cx="8255325" cy="4435242"/>
        </p:xfrm>
        <a:graphic>
          <a:graphicData uri="http://schemas.openxmlformats.org/drawingml/2006/table">
            <a:tbl>
              <a:tblPr firstRow="1" firstCol="1" bandRow="1"/>
              <a:tblGrid>
                <a:gridCol w="2552111">
                  <a:extLst>
                    <a:ext uri="{9D8B030D-6E8A-4147-A177-3AD203B41FA5}">
                      <a16:colId xmlns:a16="http://schemas.microsoft.com/office/drawing/2014/main" val="20000"/>
                    </a:ext>
                  </a:extLst>
                </a:gridCol>
                <a:gridCol w="892404">
                  <a:extLst>
                    <a:ext uri="{9D8B030D-6E8A-4147-A177-3AD203B41FA5}">
                      <a16:colId xmlns:a16="http://schemas.microsoft.com/office/drawing/2014/main" val="20007"/>
                    </a:ext>
                  </a:extLst>
                </a:gridCol>
                <a:gridCol w="892404">
                  <a:extLst>
                    <a:ext uri="{9D8B030D-6E8A-4147-A177-3AD203B41FA5}">
                      <a16:colId xmlns:a16="http://schemas.microsoft.com/office/drawing/2014/main" val="20008"/>
                    </a:ext>
                  </a:extLst>
                </a:gridCol>
                <a:gridCol w="892404">
                  <a:extLst>
                    <a:ext uri="{9D8B030D-6E8A-4147-A177-3AD203B41FA5}">
                      <a16:colId xmlns:a16="http://schemas.microsoft.com/office/drawing/2014/main" val="20009"/>
                    </a:ext>
                  </a:extLst>
                </a:gridCol>
                <a:gridCol w="1513001">
                  <a:extLst>
                    <a:ext uri="{9D8B030D-6E8A-4147-A177-3AD203B41FA5}">
                      <a16:colId xmlns:a16="http://schemas.microsoft.com/office/drawing/2014/main" val="20010"/>
                    </a:ext>
                  </a:extLst>
                </a:gridCol>
                <a:gridCol w="1513001">
                  <a:extLst>
                    <a:ext uri="{9D8B030D-6E8A-4147-A177-3AD203B41FA5}">
                      <a16:colId xmlns:a16="http://schemas.microsoft.com/office/drawing/2014/main" val="20011"/>
                    </a:ext>
                  </a:extLst>
                </a:gridCol>
              </a:tblGrid>
              <a:tr h="413457">
                <a:tc gridSpan="6">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2000" b="1" dirty="0">
                          <a:solidFill>
                            <a:srgbClr val="FF0000"/>
                          </a:solidFill>
                          <a:latin typeface="Times New Roman" panose="02020603050405020304" pitchFamily="18" charset="0"/>
                          <a:cs typeface="Times New Roman" panose="02020603050405020304" pitchFamily="18" charset="0"/>
                        </a:rPr>
                        <a:t>Median Lexile for Georgia Students by Grade</a:t>
                      </a:r>
                      <a:r>
                        <a:rPr lang="en-US" sz="2000" b="1" baseline="0" dirty="0">
                          <a:solidFill>
                            <a:srgbClr val="FF0000"/>
                          </a:solidFill>
                          <a:latin typeface="Times New Roman" panose="02020603050405020304" pitchFamily="18" charset="0"/>
                          <a:cs typeface="Times New Roman" panose="02020603050405020304" pitchFamily="18" charset="0"/>
                        </a:rPr>
                        <a:t> Level</a:t>
                      </a:r>
                      <a:r>
                        <a:rPr lang="en-US" sz="2000" b="1" dirty="0">
                          <a:solidFill>
                            <a:srgbClr val="FF0000"/>
                          </a:solidFill>
                          <a:latin typeface="Times New Roman" panose="02020603050405020304" pitchFamily="18" charset="0"/>
                          <a:cs typeface="Times New Roman" panose="02020603050405020304" pitchFamily="18" charset="0"/>
                        </a:rPr>
                        <a:t>/Course</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8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845449">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Grade Level/</a:t>
                      </a:r>
                      <a:endParaRPr lang="en-US" sz="1600" dirty="0">
                        <a:effectLst/>
                        <a:latin typeface="Calibri"/>
                        <a:ea typeface="Calibri"/>
                        <a:cs typeface="Times New Roman"/>
                      </a:endParaRPr>
                    </a:p>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Course</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rgbClr val="000000"/>
                          </a:solidFill>
                          <a:effectLst/>
                          <a:latin typeface="Times New Roman"/>
                          <a:ea typeface="Times New Roman"/>
                          <a:cs typeface="Times New Roman"/>
                        </a:rPr>
                        <a:t>2016</a:t>
                      </a:r>
                      <a:endParaRPr lang="en-US" sz="16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rgbClr val="000000"/>
                          </a:solidFill>
                          <a:effectLst/>
                          <a:latin typeface="Times New Roman"/>
                          <a:ea typeface="Times New Roman"/>
                          <a:cs typeface="Times New Roman"/>
                        </a:rPr>
                        <a:t>2017</a:t>
                      </a:r>
                      <a:endParaRPr lang="en-US" sz="16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600" b="1" dirty="0">
                          <a:solidFill>
                            <a:srgbClr val="000000"/>
                          </a:solidFill>
                          <a:effectLst/>
                          <a:latin typeface="Times New Roman"/>
                          <a:ea typeface="Times New Roman"/>
                          <a:cs typeface="Times New Roman"/>
                        </a:rPr>
                        <a:t>2018</a:t>
                      </a:r>
                      <a:endParaRPr lang="en-US" sz="1600" b="1" kern="1200" baseline="30000" dirty="0">
                        <a:solidFill>
                          <a:srgbClr val="000000"/>
                        </a:solidFill>
                        <a:effectLst/>
                        <a:latin typeface="Times New Roman"/>
                        <a:ea typeface="Times New Roman"/>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Suggested</a:t>
                      </a:r>
                      <a:endParaRPr lang="en-US" sz="16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Text Demand:</a:t>
                      </a:r>
                    </a:p>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Lower Limit</a:t>
                      </a:r>
                      <a:endParaRPr lang="en-US" sz="16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b="1" dirty="0">
                          <a:solidFill>
                            <a:srgbClr val="0000CC"/>
                          </a:solidFill>
                          <a:effectLst/>
                          <a:latin typeface="Times New Roman"/>
                          <a:ea typeface="Calibri"/>
                          <a:cs typeface="Times New Roman"/>
                        </a:rPr>
                        <a:t>Suggested</a:t>
                      </a:r>
                      <a:endParaRPr lang="en-US" sz="1600" dirty="0">
                        <a:solidFill>
                          <a:srgbClr val="0000CC"/>
                        </a:solidFill>
                        <a:effectLst/>
                        <a:latin typeface="Calibri"/>
                        <a:ea typeface="Calibri"/>
                        <a:cs typeface="Times New Roman"/>
                      </a:endParaRPr>
                    </a:p>
                    <a:p>
                      <a:pPr marL="0" marR="0" algn="ctr">
                        <a:lnSpc>
                          <a:spcPct val="115000"/>
                        </a:lnSpc>
                        <a:spcBef>
                          <a:spcPts val="0"/>
                        </a:spcBef>
                        <a:spcAft>
                          <a:spcPts val="0"/>
                        </a:spcAft>
                      </a:pPr>
                      <a:r>
                        <a:rPr lang="en-US" sz="1600" b="1" dirty="0">
                          <a:solidFill>
                            <a:srgbClr val="0000CC"/>
                          </a:solidFill>
                          <a:effectLst/>
                          <a:latin typeface="Times New Roman"/>
                          <a:ea typeface="Times New Roman"/>
                          <a:cs typeface="Times New Roman"/>
                        </a:rPr>
                        <a:t>Text Demand: Upper Limit</a:t>
                      </a:r>
                      <a:endParaRPr lang="en-US" sz="1600" dirty="0">
                        <a:solidFill>
                          <a:srgbClr val="0000CC"/>
                        </a:solidFill>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3</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645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655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520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4</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795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810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810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740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5</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940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950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830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6</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980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990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975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925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7</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1115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1100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970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1120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8</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1175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1170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1165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1010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9</a:t>
                      </a:r>
                      <a:r>
                        <a:rPr lang="en-US" sz="1600" b="1" baseline="30000" dirty="0">
                          <a:solidFill>
                            <a:srgbClr val="000000"/>
                          </a:solidFill>
                          <a:effectLst/>
                          <a:latin typeface="Times New Roman"/>
                          <a:ea typeface="Times New Roman"/>
                          <a:cs typeface="Times New Roman"/>
                        </a:rPr>
                        <a:t>th</a:t>
                      </a:r>
                      <a:r>
                        <a:rPr lang="en-US" sz="1600" b="1" dirty="0">
                          <a:solidFill>
                            <a:srgbClr val="000000"/>
                          </a:solidFill>
                          <a:effectLst/>
                          <a:latin typeface="Times New Roman"/>
                          <a:ea typeface="Times New Roman"/>
                          <a:cs typeface="Times New Roman"/>
                        </a:rPr>
                        <a:t> Grade Lit. &amp; Comp.</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1230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1265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1255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1050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1260</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97042">
                <a:tc>
                  <a:txBody>
                    <a:bodyPr/>
                    <a:lstStyle/>
                    <a:p>
                      <a:pPr marL="0" marR="0" algn="ctr">
                        <a:lnSpc>
                          <a:spcPct val="115000"/>
                        </a:lnSpc>
                        <a:spcBef>
                          <a:spcPts val="0"/>
                        </a:spcBef>
                        <a:spcAft>
                          <a:spcPts val="0"/>
                        </a:spcAft>
                      </a:pPr>
                      <a:r>
                        <a:rPr lang="en-US" sz="1600" b="1" dirty="0">
                          <a:solidFill>
                            <a:srgbClr val="000000"/>
                          </a:solidFill>
                          <a:effectLst/>
                          <a:latin typeface="Times New Roman"/>
                          <a:ea typeface="Times New Roman"/>
                          <a:cs typeface="Times New Roman"/>
                        </a:rPr>
                        <a:t>American Lit. &amp; Comp.</a:t>
                      </a:r>
                      <a:endParaRPr lang="en-US" sz="1600" dirty="0">
                        <a:effectLst/>
                        <a:latin typeface="Calibri"/>
                        <a:ea typeface="Calibri"/>
                        <a:cs typeface="Times New Roman"/>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1345</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1370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lnSpc>
                          <a:spcPct val="115000"/>
                        </a:lnSpc>
                        <a:spcBef>
                          <a:spcPts val="0"/>
                        </a:spcBef>
                        <a:spcAft>
                          <a:spcPts val="0"/>
                        </a:spcAft>
                      </a:pPr>
                      <a:r>
                        <a:rPr lang="en-US" sz="1600" kern="1200" dirty="0">
                          <a:solidFill>
                            <a:srgbClr val="000000"/>
                          </a:solidFill>
                          <a:effectLst/>
                          <a:latin typeface="Times New Roman"/>
                          <a:ea typeface="Times New Roman"/>
                          <a:cs typeface="Times New Roman"/>
                        </a:rPr>
                        <a:t>1360</a:t>
                      </a: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1185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600" dirty="0">
                          <a:solidFill>
                            <a:srgbClr val="0000CC"/>
                          </a:solidFill>
                          <a:effectLst/>
                          <a:latin typeface="Times New Roman" panose="02020603050405020304" pitchFamily="18" charset="0"/>
                          <a:ea typeface="Times New Roman"/>
                          <a:cs typeface="Times New Roman" panose="02020603050405020304" pitchFamily="18" charset="0"/>
                        </a:rPr>
                        <a:t>1385</a:t>
                      </a:r>
                      <a:endParaRPr lang="en-US" sz="1600" dirty="0">
                        <a:solidFill>
                          <a:srgbClr val="0000CC"/>
                        </a:solidFill>
                        <a:effectLst/>
                        <a:latin typeface="Times New Roman" panose="02020603050405020304" pitchFamily="18" charset="0"/>
                        <a:ea typeface="Calibri"/>
                        <a:cs typeface="Times New Roman" panose="02020603050405020304" pitchFamily="18" charset="0"/>
                      </a:endParaRPr>
                    </a:p>
                  </a:txBody>
                  <a:tcPr marL="68584" marR="6858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084513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53DB9-A984-465A-AC88-B20B2923A8B0}"/>
              </a:ext>
            </a:extLst>
          </p:cNvPr>
          <p:cNvSpPr>
            <a:spLocks noGrp="1"/>
          </p:cNvSpPr>
          <p:nvPr>
            <p:ph type="title"/>
          </p:nvPr>
        </p:nvSpPr>
        <p:spPr/>
        <p:txBody>
          <a:bodyPr/>
          <a:lstStyle/>
          <a:p>
            <a:r>
              <a:rPr lang="en-US" dirty="0"/>
              <a:t>Q4: Reading and Writing</a:t>
            </a:r>
          </a:p>
        </p:txBody>
      </p:sp>
      <p:sp>
        <p:nvSpPr>
          <p:cNvPr id="5" name="Slide Number Placeholder 4">
            <a:extLst>
              <a:ext uri="{FF2B5EF4-FFF2-40B4-BE49-F238E27FC236}">
                <a16:creationId xmlns:a16="http://schemas.microsoft.com/office/drawing/2014/main" id="{673125F3-694E-4D09-BDF1-0D7ED2303593}"/>
              </a:ext>
            </a:extLst>
          </p:cNvPr>
          <p:cNvSpPr>
            <a:spLocks noGrp="1"/>
          </p:cNvSpPr>
          <p:nvPr>
            <p:ph type="sldNum" sz="quarter" idx="4"/>
          </p:nvPr>
        </p:nvSpPr>
        <p:spPr/>
        <p:txBody>
          <a:bodyPr/>
          <a:lstStyle/>
          <a:p>
            <a:fld id="{B63E4CEF-BB1E-48C7-AE93-F39F6AA99AD7}" type="slidenum">
              <a:rPr lang="en-US" smtClean="0"/>
              <a:pPr/>
              <a:t>26</a:t>
            </a:fld>
            <a:endParaRPr lang="en-US" dirty="0"/>
          </a:p>
        </p:txBody>
      </p:sp>
      <p:graphicFrame>
        <p:nvGraphicFramePr>
          <p:cNvPr id="6" name="Object 1">
            <a:extLst>
              <a:ext uri="{FF2B5EF4-FFF2-40B4-BE49-F238E27FC236}">
                <a16:creationId xmlns:a16="http://schemas.microsoft.com/office/drawing/2014/main" id="{2D1B98C7-7CF8-4888-AF9C-B60275613BD4}"/>
              </a:ext>
            </a:extLst>
          </p:cNvPr>
          <p:cNvGraphicFramePr>
            <a:graphicFrameLocks noGrp="1"/>
          </p:cNvGraphicFramePr>
          <p:nvPr>
            <p:ph idx="1"/>
            <p:extLst/>
          </p:nvPr>
        </p:nvGraphicFramePr>
        <p:xfrm>
          <a:off x="142671" y="1254369"/>
          <a:ext cx="8803064" cy="49701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00632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C75A0-E7C2-444A-B90C-AF47751F0FA5}"/>
              </a:ext>
            </a:extLst>
          </p:cNvPr>
          <p:cNvSpPr>
            <a:spLocks noGrp="1"/>
          </p:cNvSpPr>
          <p:nvPr>
            <p:ph type="title"/>
          </p:nvPr>
        </p:nvSpPr>
        <p:spPr/>
        <p:txBody>
          <a:bodyPr/>
          <a:lstStyle/>
          <a:p>
            <a:r>
              <a:rPr lang="en-US" dirty="0"/>
              <a:t>Q4: Reading and Writing</a:t>
            </a:r>
          </a:p>
        </p:txBody>
      </p:sp>
      <p:sp>
        <p:nvSpPr>
          <p:cNvPr id="8" name="Rectangle: Rounded Corners 7">
            <a:extLst>
              <a:ext uri="{FF2B5EF4-FFF2-40B4-BE49-F238E27FC236}">
                <a16:creationId xmlns:a16="http://schemas.microsoft.com/office/drawing/2014/main" id="{632786F0-EE1D-4A4E-AEFD-61CDBD8CA125}"/>
              </a:ext>
            </a:extLst>
          </p:cNvPr>
          <p:cNvSpPr/>
          <p:nvPr/>
        </p:nvSpPr>
        <p:spPr>
          <a:xfrm>
            <a:off x="4490244" y="1352142"/>
            <a:ext cx="4419600" cy="4800600"/>
          </a:xfrm>
          <a:prstGeom prst="roundRect">
            <a:avLst/>
          </a:prstGeom>
          <a:noFill/>
          <a:ln w="101600">
            <a:solidFill>
              <a:srgbClr val="0096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76200">
                <a:solidFill>
                  <a:schemeClr val="tx1"/>
                </a:solidFill>
              </a:ln>
            </a:endParaRPr>
          </a:p>
        </p:txBody>
      </p:sp>
      <p:graphicFrame>
        <p:nvGraphicFramePr>
          <p:cNvPr id="10" name="Content Placeholder 6">
            <a:extLst>
              <a:ext uri="{FF2B5EF4-FFF2-40B4-BE49-F238E27FC236}">
                <a16:creationId xmlns:a16="http://schemas.microsoft.com/office/drawing/2014/main" id="{0FA52E33-6537-4DD1-95C3-80464C96B6AB}"/>
              </a:ext>
            </a:extLst>
          </p:cNvPr>
          <p:cNvGraphicFramePr>
            <a:graphicFrameLocks/>
          </p:cNvGraphicFramePr>
          <p:nvPr>
            <p:extLst/>
          </p:nvPr>
        </p:nvGraphicFramePr>
        <p:xfrm>
          <a:off x="304800" y="2035463"/>
          <a:ext cx="4027487" cy="1435100"/>
        </p:xfrm>
        <a:graphic>
          <a:graphicData uri="http://schemas.openxmlformats.org/drawingml/2006/table">
            <a:tbl>
              <a:tblPr firstRow="1" bandRow="1">
                <a:tableStyleId>{5C22544A-7EE6-4342-B048-85BDC9FD1C3A}</a:tableStyleId>
              </a:tblPr>
              <a:tblGrid>
                <a:gridCol w="3097735">
                  <a:extLst>
                    <a:ext uri="{9D8B030D-6E8A-4147-A177-3AD203B41FA5}">
                      <a16:colId xmlns:a16="http://schemas.microsoft.com/office/drawing/2014/main" val="20000"/>
                    </a:ext>
                  </a:extLst>
                </a:gridCol>
                <a:gridCol w="929752">
                  <a:extLst>
                    <a:ext uri="{9D8B030D-6E8A-4147-A177-3AD203B41FA5}">
                      <a16:colId xmlns:a16="http://schemas.microsoft.com/office/drawing/2014/main" val="20001"/>
                    </a:ext>
                  </a:extLst>
                </a:gridCol>
              </a:tblGrid>
              <a:tr h="287020">
                <a:tc>
                  <a:txBody>
                    <a:bodyPr/>
                    <a:lstStyle/>
                    <a:p>
                      <a:r>
                        <a:rPr lang="en-US" sz="1400" dirty="0"/>
                        <a:t># Item Type</a:t>
                      </a:r>
                    </a:p>
                  </a:txBody>
                  <a:tcPr marL="68601" marR="68601" marT="34295" marB="34295">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601" marR="68601" marT="34295" marB="34295">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7020">
                <a:tc>
                  <a:txBody>
                    <a:bodyPr/>
                    <a:lstStyle/>
                    <a:p>
                      <a:r>
                        <a:rPr lang="en-US" sz="1400" dirty="0"/>
                        <a:t>23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23</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7020">
                <a:tc>
                  <a:txBody>
                    <a:bodyPr/>
                    <a:lstStyle/>
                    <a:p>
                      <a:r>
                        <a:rPr lang="en-US" sz="1400" dirty="0"/>
                        <a:t>1 Evidence-Based Selected Response</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2</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2"/>
                  </a:ext>
                </a:extLst>
              </a:tr>
              <a:tr h="287020">
                <a:tc>
                  <a:txBody>
                    <a:bodyPr/>
                    <a:lstStyle/>
                    <a:p>
                      <a:r>
                        <a:rPr lang="en-US" sz="1400" dirty="0"/>
                        <a:t>2 Constructed Response (2 points each)</a:t>
                      </a:r>
                    </a:p>
                  </a:txBody>
                  <a:tcPr marL="68601" marR="68601" marT="34295" marB="34295">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601" marR="68601" marT="34295" marB="34295">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7020">
                <a:tc>
                  <a:txBody>
                    <a:bodyPr/>
                    <a:lstStyle/>
                    <a:p>
                      <a:r>
                        <a:rPr lang="en-US" sz="1400" b="1" dirty="0"/>
                        <a:t>Total Points</a:t>
                      </a:r>
                    </a:p>
                  </a:txBody>
                  <a:tcPr marL="68601" marR="68601" marT="34295" marB="34295">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29</a:t>
                      </a:r>
                    </a:p>
                  </a:txBody>
                  <a:tcPr marL="68601" marR="68601" marT="34295" marB="34295">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12" name="Content Placeholder 7">
            <a:extLst>
              <a:ext uri="{FF2B5EF4-FFF2-40B4-BE49-F238E27FC236}">
                <a16:creationId xmlns:a16="http://schemas.microsoft.com/office/drawing/2014/main" id="{17B3775A-297E-40FE-9795-33874E61D74E}"/>
              </a:ext>
            </a:extLst>
          </p:cNvPr>
          <p:cNvGraphicFramePr>
            <a:graphicFrameLocks/>
          </p:cNvGraphicFramePr>
          <p:nvPr>
            <p:extLst/>
          </p:nvPr>
        </p:nvGraphicFramePr>
        <p:xfrm>
          <a:off x="4629150" y="2035463"/>
          <a:ext cx="4141788" cy="2350825"/>
        </p:xfrm>
        <a:graphic>
          <a:graphicData uri="http://schemas.openxmlformats.org/drawingml/2006/table">
            <a:tbl>
              <a:tblPr firstRow="1" bandRow="1">
                <a:tableStyleId>{5C22544A-7EE6-4342-B048-85BDC9FD1C3A}</a:tableStyleId>
              </a:tblPr>
              <a:tblGrid>
                <a:gridCol w="3407046">
                  <a:extLst>
                    <a:ext uri="{9D8B030D-6E8A-4147-A177-3AD203B41FA5}">
                      <a16:colId xmlns:a16="http://schemas.microsoft.com/office/drawing/2014/main" val="20000"/>
                    </a:ext>
                  </a:extLst>
                </a:gridCol>
                <a:gridCol w="734742">
                  <a:extLst>
                    <a:ext uri="{9D8B030D-6E8A-4147-A177-3AD203B41FA5}">
                      <a16:colId xmlns:a16="http://schemas.microsoft.com/office/drawing/2014/main" val="20001"/>
                    </a:ext>
                  </a:extLst>
                </a:gridCol>
              </a:tblGrid>
              <a:tr h="288281">
                <a:tc>
                  <a:txBody>
                    <a:bodyPr/>
                    <a:lstStyle/>
                    <a:p>
                      <a:r>
                        <a:rPr lang="en-US" sz="1400" dirty="0"/>
                        <a:t># Item Type</a:t>
                      </a:r>
                    </a:p>
                  </a:txBody>
                  <a:tcPr marL="68584" marR="68584" marT="34294" marB="34294">
                    <a:lnL w="12700" cap="flat" cmpd="sng" algn="ctr">
                      <a:solidFill>
                        <a:schemeClr val="accent1"/>
                      </a:solidFill>
                      <a:prstDash val="solid"/>
                      <a:round/>
                      <a:headEnd type="none" w="med" len="med"/>
                      <a:tailEnd type="none" w="med" len="med"/>
                    </a:lnL>
                    <a:lnT w="12700" cap="flat" cmpd="sng" algn="ctr">
                      <a:solidFill>
                        <a:schemeClr val="accent1"/>
                      </a:solidFill>
                      <a:prstDash val="solid"/>
                      <a:round/>
                      <a:headEnd type="none" w="med" len="med"/>
                      <a:tailEnd type="none" w="med" len="med"/>
                    </a:lnT>
                  </a:tcPr>
                </a:tc>
                <a:tc>
                  <a:txBody>
                    <a:bodyPr/>
                    <a:lstStyle/>
                    <a:p>
                      <a:r>
                        <a:rPr lang="en-US" sz="1400" dirty="0"/>
                        <a:t># Points</a:t>
                      </a:r>
                    </a:p>
                  </a:txBody>
                  <a:tcPr marL="68584" marR="68584" marT="34294" marB="34294">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0"/>
                  </a:ext>
                </a:extLst>
              </a:tr>
              <a:tr h="288281">
                <a:tc>
                  <a:txBody>
                    <a:bodyPr/>
                    <a:lstStyle/>
                    <a:p>
                      <a:r>
                        <a:rPr lang="en-US" sz="1400" dirty="0"/>
                        <a:t>15 Selected Response</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15</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1"/>
                  </a:ext>
                </a:extLst>
              </a:tr>
              <a:tr h="288281">
                <a:tc>
                  <a:txBody>
                    <a:bodyPr/>
                    <a:lstStyle/>
                    <a:p>
                      <a:r>
                        <a:rPr lang="en-US" sz="1400" dirty="0"/>
                        <a:t>1 Extended Writing Prompt</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7</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10003"/>
                  </a:ext>
                </a:extLst>
              </a:tr>
              <a:tr h="288281">
                <a:tc>
                  <a:txBody>
                    <a:bodyPr/>
                    <a:lstStyle/>
                    <a:p>
                      <a:pPr marL="742950" lvl="1" indent="-285750" algn="l">
                        <a:buFont typeface="Wingdings" panose="05000000000000000000" pitchFamily="2" charset="2"/>
                        <a:buChar char="§"/>
                      </a:pPr>
                      <a:r>
                        <a:rPr lang="en-US" sz="1400" dirty="0"/>
                        <a:t>Idea Development, Organization, and Coherence (4 points)</a:t>
                      </a:r>
                    </a:p>
                    <a:p>
                      <a:pPr marL="742950" lvl="1" indent="-285750" algn="l">
                        <a:buFont typeface="Wingdings" panose="05000000000000000000" pitchFamily="2" charset="2"/>
                        <a:buChar char="§"/>
                      </a:pPr>
                      <a:r>
                        <a:rPr lang="en-US" sz="1400" dirty="0"/>
                        <a:t>Language Usage and Convention (3 points)</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endParaRPr lang="en-US" sz="1400" dirty="0"/>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320383495"/>
                  </a:ext>
                </a:extLst>
              </a:tr>
              <a:tr h="281977">
                <a:tc>
                  <a:txBody>
                    <a:bodyPr/>
                    <a:lstStyle/>
                    <a:p>
                      <a:r>
                        <a:rPr lang="en-US" sz="1400" dirty="0"/>
                        <a:t>1 Extended Constructed Response Narrative </a:t>
                      </a:r>
                    </a:p>
                  </a:txBody>
                  <a:tcPr marL="68584" marR="68584" marT="34294" marB="34294">
                    <a:lnL w="12700" cap="flat" cmpd="sng" algn="ctr">
                      <a:solidFill>
                        <a:schemeClr val="accent1"/>
                      </a:solidFill>
                      <a:prstDash val="solid"/>
                      <a:round/>
                      <a:headEnd type="none" w="med" len="med"/>
                      <a:tailEnd type="none" w="med" len="med"/>
                    </a:lnL>
                  </a:tcPr>
                </a:tc>
                <a:tc>
                  <a:txBody>
                    <a:bodyPr/>
                    <a:lstStyle/>
                    <a:p>
                      <a:pPr algn="ctr"/>
                      <a:r>
                        <a:rPr lang="en-US" sz="1400" dirty="0"/>
                        <a:t>4</a:t>
                      </a:r>
                    </a:p>
                  </a:txBody>
                  <a:tcPr marL="68584" marR="68584" marT="34294" marB="34294">
                    <a:lnR w="12700" cap="flat" cmpd="sng" algn="ctr">
                      <a:solidFill>
                        <a:schemeClr val="accent1"/>
                      </a:solidFill>
                      <a:prstDash val="solid"/>
                      <a:round/>
                      <a:headEnd type="none" w="med" len="med"/>
                      <a:tailEnd type="none" w="med" len="med"/>
                    </a:lnR>
                  </a:tcPr>
                </a:tc>
                <a:extLst>
                  <a:ext uri="{0D108BD9-81ED-4DB2-BD59-A6C34878D82A}">
                    <a16:rowId xmlns:a16="http://schemas.microsoft.com/office/drawing/2014/main" val="2564803224"/>
                  </a:ext>
                </a:extLst>
              </a:tr>
              <a:tr h="281977">
                <a:tc>
                  <a:txBody>
                    <a:bodyPr/>
                    <a:lstStyle/>
                    <a:p>
                      <a:r>
                        <a:rPr lang="en-US" sz="1400" b="1" dirty="0"/>
                        <a:t>Total Points</a:t>
                      </a:r>
                    </a:p>
                  </a:txBody>
                  <a:tcPr marL="68584" marR="68584" marT="34294" marB="34294">
                    <a:lnL w="12700" cap="flat" cmpd="sng" algn="ctr">
                      <a:solidFill>
                        <a:schemeClr val="accent1"/>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a:r>
                        <a:rPr lang="en-US" sz="1400" b="1" dirty="0"/>
                        <a:t>26</a:t>
                      </a:r>
                    </a:p>
                  </a:txBody>
                  <a:tcPr marL="68584" marR="68584" marT="34294" marB="34294">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3" name="Down Arrow 3">
            <a:extLst>
              <a:ext uri="{FF2B5EF4-FFF2-40B4-BE49-F238E27FC236}">
                <a16:creationId xmlns:a16="http://schemas.microsoft.com/office/drawing/2014/main" id="{C5388030-1F37-4DE1-BB67-9B7C25FD5286}"/>
              </a:ext>
            </a:extLst>
          </p:cNvPr>
          <p:cNvSpPr/>
          <p:nvPr/>
        </p:nvSpPr>
        <p:spPr>
          <a:xfrm>
            <a:off x="1893370" y="3521461"/>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TextBox 13">
            <a:extLst>
              <a:ext uri="{FF2B5EF4-FFF2-40B4-BE49-F238E27FC236}">
                <a16:creationId xmlns:a16="http://schemas.microsoft.com/office/drawing/2014/main" id="{A951A67A-D1A8-4243-BDD4-90FF034F7550}"/>
              </a:ext>
            </a:extLst>
          </p:cNvPr>
          <p:cNvSpPr txBox="1"/>
          <p:nvPr/>
        </p:nvSpPr>
        <p:spPr>
          <a:xfrm>
            <a:off x="1485382" y="4059157"/>
            <a:ext cx="1209675" cy="461962"/>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Lexile</a:t>
            </a:r>
          </a:p>
        </p:txBody>
      </p:sp>
      <p:sp>
        <p:nvSpPr>
          <p:cNvPr id="15" name="Down Arrow 3">
            <a:extLst>
              <a:ext uri="{FF2B5EF4-FFF2-40B4-BE49-F238E27FC236}">
                <a16:creationId xmlns:a16="http://schemas.microsoft.com/office/drawing/2014/main" id="{B943A72B-BCEC-47F8-A3AD-0F72B7F12565}"/>
              </a:ext>
            </a:extLst>
          </p:cNvPr>
          <p:cNvSpPr/>
          <p:nvPr/>
        </p:nvSpPr>
        <p:spPr>
          <a:xfrm>
            <a:off x="1915136" y="4597594"/>
            <a:ext cx="393700" cy="4619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6" name="TextBox 15">
            <a:extLst>
              <a:ext uri="{FF2B5EF4-FFF2-40B4-BE49-F238E27FC236}">
                <a16:creationId xmlns:a16="http://schemas.microsoft.com/office/drawing/2014/main" id="{934B4FA2-582B-4CBC-AE4B-874A80225E19}"/>
              </a:ext>
            </a:extLst>
          </p:cNvPr>
          <p:cNvSpPr txBox="1"/>
          <p:nvPr/>
        </p:nvSpPr>
        <p:spPr>
          <a:xfrm>
            <a:off x="798944" y="5125961"/>
            <a:ext cx="2631233" cy="830997"/>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lang="en-US" sz="2400" b="1" dirty="0">
                <a:solidFill>
                  <a:srgbClr val="00B050"/>
                </a:solidFill>
              </a:rPr>
              <a:t>Reading Status Designation</a:t>
            </a:r>
          </a:p>
        </p:txBody>
      </p:sp>
      <p:sp>
        <p:nvSpPr>
          <p:cNvPr id="17" name="Text Placeholder 2">
            <a:extLst>
              <a:ext uri="{FF2B5EF4-FFF2-40B4-BE49-F238E27FC236}">
                <a16:creationId xmlns:a16="http://schemas.microsoft.com/office/drawing/2014/main" id="{C3201660-12A5-4B98-8239-FDB7774737D8}"/>
              </a:ext>
            </a:extLst>
          </p:cNvPr>
          <p:cNvSpPr txBox="1">
            <a:spLocks/>
          </p:cNvSpPr>
          <p:nvPr/>
        </p:nvSpPr>
        <p:spPr>
          <a:xfrm>
            <a:off x="381000" y="1619538"/>
            <a:ext cx="3868737" cy="42068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en-US" sz="2200" b="1" dirty="0">
                <a:solidFill>
                  <a:srgbClr val="FF0000"/>
                </a:solidFill>
              </a:rPr>
              <a:t>Reading and Vocabulary</a:t>
            </a:r>
          </a:p>
        </p:txBody>
      </p:sp>
      <p:sp>
        <p:nvSpPr>
          <p:cNvPr id="18" name="Text Placeholder 4">
            <a:extLst>
              <a:ext uri="{FF2B5EF4-FFF2-40B4-BE49-F238E27FC236}">
                <a16:creationId xmlns:a16="http://schemas.microsoft.com/office/drawing/2014/main" id="{B42B14ED-FD80-4392-B4EC-AC38A04A0AA6}"/>
              </a:ext>
            </a:extLst>
          </p:cNvPr>
          <p:cNvSpPr txBox="1">
            <a:spLocks/>
          </p:cNvSpPr>
          <p:nvPr/>
        </p:nvSpPr>
        <p:spPr>
          <a:xfrm>
            <a:off x="5108575" y="1632238"/>
            <a:ext cx="2930525" cy="390525"/>
          </a:xfrm>
          <a:prstGeom prst="rect">
            <a:avLst/>
          </a:prstGeom>
        </p:spPr>
        <p:txBody>
          <a:bodyPr vert="horz" lIns="91440" tIns="45720" rIns="91440" bIns="45720" rtlCol="0" anchor="ctr">
            <a:noAutofit/>
          </a:bodyPr>
          <a:lstStyle>
            <a:defPPr>
              <a:defRPr lang="en-US"/>
            </a:defPPr>
            <a:lvl1pPr marL="0" algn="ct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2200" b="1" dirty="0">
                <a:solidFill>
                  <a:srgbClr val="FF0000"/>
                </a:solidFill>
              </a:rPr>
              <a:t>Writing and Language</a:t>
            </a:r>
          </a:p>
        </p:txBody>
      </p:sp>
    </p:spTree>
    <p:extLst>
      <p:ext uri="{BB962C8B-B14F-4D97-AF65-F5344CB8AC3E}">
        <p14:creationId xmlns:p14="http://schemas.microsoft.com/office/powerpoint/2010/main" val="3614175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60CBD-9076-4551-A39F-C30B8BD70688}"/>
              </a:ext>
            </a:extLst>
          </p:cNvPr>
          <p:cNvSpPr>
            <a:spLocks noGrp="1"/>
          </p:cNvSpPr>
          <p:nvPr>
            <p:ph type="title"/>
          </p:nvPr>
        </p:nvSpPr>
        <p:spPr/>
        <p:txBody>
          <a:bodyPr/>
          <a:lstStyle/>
          <a:p>
            <a:r>
              <a:rPr lang="en-US" dirty="0"/>
              <a:t>Q4: Reading and Writing</a:t>
            </a:r>
          </a:p>
        </p:txBody>
      </p:sp>
      <p:sp>
        <p:nvSpPr>
          <p:cNvPr id="5" name="Slide Number Placeholder 4">
            <a:extLst>
              <a:ext uri="{FF2B5EF4-FFF2-40B4-BE49-F238E27FC236}">
                <a16:creationId xmlns:a16="http://schemas.microsoft.com/office/drawing/2014/main" id="{3AFD25F3-CA9F-4A39-A12C-F9382EAFC3E2}"/>
              </a:ext>
            </a:extLst>
          </p:cNvPr>
          <p:cNvSpPr>
            <a:spLocks noGrp="1"/>
          </p:cNvSpPr>
          <p:nvPr>
            <p:ph type="sldNum" sz="quarter" idx="4"/>
          </p:nvPr>
        </p:nvSpPr>
        <p:spPr/>
        <p:txBody>
          <a:bodyPr/>
          <a:lstStyle/>
          <a:p>
            <a:fld id="{B63E4CEF-BB1E-48C7-AE93-F39F6AA99AD7}" type="slidenum">
              <a:rPr lang="en-US" smtClean="0"/>
              <a:pPr/>
              <a:t>28</a:t>
            </a:fld>
            <a:endParaRPr lang="en-US" dirty="0"/>
          </a:p>
        </p:txBody>
      </p:sp>
      <p:graphicFrame>
        <p:nvGraphicFramePr>
          <p:cNvPr id="6" name="Diagram 5">
            <a:extLst>
              <a:ext uri="{FF2B5EF4-FFF2-40B4-BE49-F238E27FC236}">
                <a16:creationId xmlns:a16="http://schemas.microsoft.com/office/drawing/2014/main" id="{E570A46D-CFAA-4EBF-AAD0-E1428C3CD724}"/>
              </a:ext>
            </a:extLst>
          </p:cNvPr>
          <p:cNvGraphicFramePr/>
          <p:nvPr>
            <p:extLst/>
          </p:nvPr>
        </p:nvGraphicFramePr>
        <p:xfrm>
          <a:off x="1436914" y="2331218"/>
          <a:ext cx="5882472" cy="359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a:extLst>
              <a:ext uri="{FF2B5EF4-FFF2-40B4-BE49-F238E27FC236}">
                <a16:creationId xmlns:a16="http://schemas.microsoft.com/office/drawing/2014/main" id="{88AD331E-7DE1-438C-99D5-B6529908B433}"/>
              </a:ext>
            </a:extLst>
          </p:cNvPr>
          <p:cNvSpPr txBox="1"/>
          <p:nvPr/>
        </p:nvSpPr>
        <p:spPr>
          <a:xfrm>
            <a:off x="3020146" y="4588099"/>
            <a:ext cx="514716" cy="369332"/>
          </a:xfrm>
          <a:prstGeom prst="rect">
            <a:avLst/>
          </a:prstGeom>
          <a:noFill/>
        </p:spPr>
        <p:txBody>
          <a:bodyPr wrap="square" rtlCol="0">
            <a:spAutoFit/>
          </a:bodyPr>
          <a:lstStyle/>
          <a:p>
            <a:r>
              <a:rPr lang="en-US" dirty="0"/>
              <a:t>OR</a:t>
            </a:r>
          </a:p>
        </p:txBody>
      </p:sp>
      <p:sp>
        <p:nvSpPr>
          <p:cNvPr id="8" name="TextBox 7">
            <a:extLst>
              <a:ext uri="{FF2B5EF4-FFF2-40B4-BE49-F238E27FC236}">
                <a16:creationId xmlns:a16="http://schemas.microsoft.com/office/drawing/2014/main" id="{B7D67AA5-2B52-446D-8074-BD1780EA9279}"/>
              </a:ext>
            </a:extLst>
          </p:cNvPr>
          <p:cNvSpPr txBox="1"/>
          <p:nvPr/>
        </p:nvSpPr>
        <p:spPr>
          <a:xfrm>
            <a:off x="628650" y="1691476"/>
            <a:ext cx="5467350" cy="369332"/>
          </a:xfrm>
          <a:prstGeom prst="rect">
            <a:avLst/>
          </a:prstGeom>
          <a:noFill/>
        </p:spPr>
        <p:txBody>
          <a:bodyPr wrap="square" rtlCol="0">
            <a:spAutoFit/>
          </a:bodyPr>
          <a:lstStyle/>
          <a:p>
            <a:r>
              <a:rPr lang="en-US" b="1" dirty="0"/>
              <a:t>Extended Writing Genres</a:t>
            </a:r>
          </a:p>
        </p:txBody>
      </p:sp>
    </p:spTree>
    <p:extLst>
      <p:ext uri="{BB962C8B-B14F-4D97-AF65-F5344CB8AC3E}">
        <p14:creationId xmlns:p14="http://schemas.microsoft.com/office/powerpoint/2010/main" val="22774418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E5B87A-9EF8-4ED4-80D5-110EDEE4B592}"/>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6E692DBA-61B3-487D-85A7-DF6EDA63AACC}"/>
              </a:ext>
            </a:extLst>
          </p:cNvPr>
          <p:cNvSpPr>
            <a:spLocks noGrp="1"/>
          </p:cNvSpPr>
          <p:nvPr>
            <p:ph idx="1"/>
          </p:nvPr>
        </p:nvSpPr>
        <p:spPr/>
        <p:txBody>
          <a:bodyPr>
            <a:normAutofit fontScale="77500" lnSpcReduction="20000"/>
          </a:bodyPr>
          <a:lstStyle/>
          <a:p>
            <a:r>
              <a:rPr lang="en-US" dirty="0"/>
              <a:t>Extended Writing Prompt Trait 1:  </a:t>
            </a:r>
            <a:r>
              <a:rPr lang="en-US" i="1" dirty="0">
                <a:solidFill>
                  <a:srgbClr val="0070C0"/>
                </a:solidFill>
              </a:rPr>
              <a:t>Idea Development, Organization, and Coherence </a:t>
            </a:r>
            <a:r>
              <a:rPr lang="en-US" dirty="0"/>
              <a:t>(4 points)</a:t>
            </a:r>
          </a:p>
          <a:p>
            <a:pPr lvl="1"/>
            <a:r>
              <a:rPr lang="en-US" dirty="0"/>
              <a:t>A smaller percentage of students scored 3 or 4 points in 2018 compared to 2016, with the exception of grade 4.</a:t>
            </a:r>
          </a:p>
          <a:p>
            <a:r>
              <a:rPr lang="en-US" dirty="0"/>
              <a:t>Extended Writing Prompt Trait 2:  </a:t>
            </a:r>
            <a:r>
              <a:rPr lang="en-US" i="1" dirty="0">
                <a:solidFill>
                  <a:srgbClr val="0070C0"/>
                </a:solidFill>
              </a:rPr>
              <a:t>Language Usage and Conventions</a:t>
            </a:r>
            <a:r>
              <a:rPr lang="en-US" i="1" dirty="0"/>
              <a:t> </a:t>
            </a:r>
            <a:r>
              <a:rPr lang="en-US" dirty="0"/>
              <a:t>(3 points)</a:t>
            </a:r>
          </a:p>
          <a:p>
            <a:pPr lvl="1"/>
            <a:r>
              <a:rPr lang="en-US" dirty="0"/>
              <a:t>Grade 4 and American Literature had a higher percentage of students scoring 3 points in 2018 compared to 2016. Other grades had a smaller percentage of students scoring 3 points over this time period.</a:t>
            </a:r>
          </a:p>
          <a:p>
            <a:r>
              <a:rPr lang="en-US" dirty="0"/>
              <a:t>Extended Constructed Response </a:t>
            </a:r>
            <a:r>
              <a:rPr lang="en-US" i="1" dirty="0">
                <a:solidFill>
                  <a:srgbClr val="0070C0"/>
                </a:solidFill>
              </a:rPr>
              <a:t>Narrative</a:t>
            </a:r>
            <a:r>
              <a:rPr lang="en-US" dirty="0"/>
              <a:t> (4 points)</a:t>
            </a:r>
          </a:p>
          <a:p>
            <a:pPr lvl="1"/>
            <a:r>
              <a:rPr lang="en-US" dirty="0"/>
              <a:t>Grades 7 and 8 showed increases in the percentage of students scoring 2, 3 and 4 points in 2018 compared to 2016.</a:t>
            </a:r>
          </a:p>
          <a:p>
            <a:r>
              <a:rPr lang="en-US" dirty="0"/>
              <a:t>Minor differences are explainable by the slight variations in the difficulty of individual writing items across years. To address this limitation, future research is needed to account for differences in difficulty among items.</a:t>
            </a:r>
          </a:p>
        </p:txBody>
      </p:sp>
      <p:sp>
        <p:nvSpPr>
          <p:cNvPr id="5" name="Slide Number Placeholder 4">
            <a:extLst>
              <a:ext uri="{FF2B5EF4-FFF2-40B4-BE49-F238E27FC236}">
                <a16:creationId xmlns:a16="http://schemas.microsoft.com/office/drawing/2014/main" id="{9960088A-B58B-4DEA-89AC-1850113BA2FA}"/>
              </a:ext>
            </a:extLst>
          </p:cNvPr>
          <p:cNvSpPr>
            <a:spLocks noGrp="1"/>
          </p:cNvSpPr>
          <p:nvPr>
            <p:ph type="sldNum" sz="quarter" idx="4"/>
          </p:nvPr>
        </p:nvSpPr>
        <p:spPr/>
        <p:txBody>
          <a:bodyPr/>
          <a:lstStyle/>
          <a:p>
            <a:fld id="{B63E4CEF-BB1E-48C7-AE93-F39F6AA99AD7}" type="slidenum">
              <a:rPr lang="en-US" smtClean="0"/>
              <a:pPr/>
              <a:t>29</a:t>
            </a:fld>
            <a:endParaRPr lang="en-US" dirty="0"/>
          </a:p>
        </p:txBody>
      </p:sp>
    </p:spTree>
    <p:extLst>
      <p:ext uri="{BB962C8B-B14F-4D97-AF65-F5344CB8AC3E}">
        <p14:creationId xmlns:p14="http://schemas.microsoft.com/office/powerpoint/2010/main" val="3570902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GKIDS 2.0</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3</a:t>
            </a:fld>
            <a:endParaRPr lang="en-US" dirty="0"/>
          </a:p>
        </p:txBody>
      </p:sp>
    </p:spTree>
    <p:extLst>
      <p:ext uri="{BB962C8B-B14F-4D97-AF65-F5344CB8AC3E}">
        <p14:creationId xmlns:p14="http://schemas.microsoft.com/office/powerpoint/2010/main" val="2333317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15EC-C11A-40DF-833B-50AC07B7C3D1}"/>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22A6F805-DE55-4793-B402-13E7F80B80CC}"/>
              </a:ext>
            </a:extLst>
          </p:cNvPr>
          <p:cNvSpPr>
            <a:spLocks noGrp="1"/>
          </p:cNvSpPr>
          <p:nvPr>
            <p:ph idx="1"/>
          </p:nvPr>
        </p:nvSpPr>
        <p:spPr/>
        <p:txBody>
          <a:bodyPr>
            <a:normAutofit/>
          </a:bodyPr>
          <a:lstStyle/>
          <a:p>
            <a:r>
              <a:rPr lang="en-US" dirty="0"/>
              <a:t>Extended Writing Prompt Noteworthy Trends</a:t>
            </a:r>
          </a:p>
          <a:p>
            <a:pPr lvl="1"/>
            <a:r>
              <a:rPr lang="en-US" dirty="0"/>
              <a:t>Some students followed a format that was </a:t>
            </a:r>
            <a:r>
              <a:rPr lang="en-US" i="1" dirty="0"/>
              <a:t>so formulaic that their responses appeared to be plagiarized</a:t>
            </a:r>
            <a:r>
              <a:rPr lang="en-US" dirty="0"/>
              <a:t>.</a:t>
            </a:r>
          </a:p>
          <a:p>
            <a:pPr lvl="1"/>
            <a:r>
              <a:rPr lang="en-US" dirty="0"/>
              <a:t>Some students copied large blocks of the passage(s) </a:t>
            </a:r>
            <a:r>
              <a:rPr lang="en-US" i="1" dirty="0"/>
              <a:t>while providing little original work</a:t>
            </a:r>
            <a:r>
              <a:rPr lang="en-US" dirty="0"/>
              <a:t>.</a:t>
            </a:r>
          </a:p>
          <a:p>
            <a:pPr lvl="1"/>
            <a:r>
              <a:rPr lang="en-US" dirty="0"/>
              <a:t>A </a:t>
            </a:r>
            <a:r>
              <a:rPr lang="en-US" dirty="0">
                <a:solidFill>
                  <a:srgbClr val="0070C0"/>
                </a:solidFill>
              </a:rPr>
              <a:t>positive trend </a:t>
            </a:r>
            <a:r>
              <a:rPr lang="en-US" dirty="0"/>
              <a:t>shows that some students who rewrite passage information in </a:t>
            </a:r>
            <a:r>
              <a:rPr lang="en-US" i="1" dirty="0"/>
              <a:t>their own words </a:t>
            </a:r>
            <a:r>
              <a:rPr lang="en-US" dirty="0"/>
              <a:t>to fit the purpose of the prompt are now able to create </a:t>
            </a:r>
            <a:r>
              <a:rPr lang="en-US" i="1" dirty="0"/>
              <a:t>more effective, higher-scoring essays</a:t>
            </a:r>
            <a:r>
              <a:rPr lang="en-US" dirty="0"/>
              <a:t>.</a:t>
            </a:r>
          </a:p>
        </p:txBody>
      </p:sp>
      <p:sp>
        <p:nvSpPr>
          <p:cNvPr id="5" name="Slide Number Placeholder 4">
            <a:extLst>
              <a:ext uri="{FF2B5EF4-FFF2-40B4-BE49-F238E27FC236}">
                <a16:creationId xmlns:a16="http://schemas.microsoft.com/office/drawing/2014/main" id="{C9640D5D-B4D5-43A4-97B7-1B08B835F36D}"/>
              </a:ext>
            </a:extLst>
          </p:cNvPr>
          <p:cNvSpPr>
            <a:spLocks noGrp="1"/>
          </p:cNvSpPr>
          <p:nvPr>
            <p:ph type="sldNum" sz="quarter" idx="4"/>
          </p:nvPr>
        </p:nvSpPr>
        <p:spPr/>
        <p:txBody>
          <a:bodyPr/>
          <a:lstStyle/>
          <a:p>
            <a:fld id="{B63E4CEF-BB1E-48C7-AE93-F39F6AA99AD7}" type="slidenum">
              <a:rPr lang="en-US" smtClean="0"/>
              <a:pPr/>
              <a:t>30</a:t>
            </a:fld>
            <a:endParaRPr lang="en-US" dirty="0"/>
          </a:p>
        </p:txBody>
      </p:sp>
    </p:spTree>
    <p:extLst>
      <p:ext uri="{BB962C8B-B14F-4D97-AF65-F5344CB8AC3E}">
        <p14:creationId xmlns:p14="http://schemas.microsoft.com/office/powerpoint/2010/main" val="228571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815EC-C11A-40DF-833B-50AC07B7C3D1}"/>
              </a:ext>
            </a:extLst>
          </p:cNvPr>
          <p:cNvSpPr>
            <a:spLocks noGrp="1"/>
          </p:cNvSpPr>
          <p:nvPr>
            <p:ph type="title"/>
          </p:nvPr>
        </p:nvSpPr>
        <p:spPr/>
        <p:txBody>
          <a:bodyPr/>
          <a:lstStyle/>
          <a:p>
            <a:r>
              <a:rPr lang="en-US" dirty="0"/>
              <a:t>Q4: Reading and Writing</a:t>
            </a:r>
          </a:p>
        </p:txBody>
      </p:sp>
      <p:sp>
        <p:nvSpPr>
          <p:cNvPr id="3" name="Content Placeholder 2">
            <a:extLst>
              <a:ext uri="{FF2B5EF4-FFF2-40B4-BE49-F238E27FC236}">
                <a16:creationId xmlns:a16="http://schemas.microsoft.com/office/drawing/2014/main" id="{22A6F805-DE55-4793-B402-13E7F80B80CC}"/>
              </a:ext>
            </a:extLst>
          </p:cNvPr>
          <p:cNvSpPr>
            <a:spLocks noGrp="1"/>
          </p:cNvSpPr>
          <p:nvPr>
            <p:ph idx="1"/>
          </p:nvPr>
        </p:nvSpPr>
        <p:spPr/>
        <p:txBody>
          <a:bodyPr>
            <a:normAutofit/>
          </a:bodyPr>
          <a:lstStyle/>
          <a:p>
            <a:r>
              <a:rPr lang="en-US" dirty="0"/>
              <a:t>Narrative Prompt Noteworthy Trends</a:t>
            </a:r>
          </a:p>
          <a:p>
            <a:pPr lvl="1"/>
            <a:r>
              <a:rPr lang="en-US" dirty="0"/>
              <a:t>Particularly for items with an informational passage, some students </a:t>
            </a:r>
            <a:r>
              <a:rPr lang="en-US" i="1" dirty="0"/>
              <a:t>struggled to write a response in a narrative mode</a:t>
            </a:r>
            <a:r>
              <a:rPr lang="en-US" dirty="0"/>
              <a:t>.</a:t>
            </a:r>
          </a:p>
          <a:p>
            <a:pPr lvl="1"/>
            <a:r>
              <a:rPr lang="en-US" dirty="0"/>
              <a:t>Students may be aware of the need to use narrative elements, but are </a:t>
            </a:r>
            <a:r>
              <a:rPr lang="en-US" i="1" dirty="0"/>
              <a:t>unable to effectively use the element(s) to advance the plot or enhance the story</a:t>
            </a:r>
            <a:r>
              <a:rPr lang="en-US" dirty="0"/>
              <a:t>.</a:t>
            </a:r>
          </a:p>
          <a:p>
            <a:pPr lvl="1"/>
            <a:r>
              <a:rPr lang="en-US" dirty="0"/>
              <a:t>A </a:t>
            </a:r>
            <a:r>
              <a:rPr lang="en-US" dirty="0">
                <a:solidFill>
                  <a:srgbClr val="0070C0"/>
                </a:solidFill>
              </a:rPr>
              <a:t>positive trend </a:t>
            </a:r>
            <a:r>
              <a:rPr lang="en-US" dirty="0"/>
              <a:t>is that some students did </a:t>
            </a:r>
            <a:r>
              <a:rPr lang="en-US" i="1" dirty="0"/>
              <a:t>smoothly integrate details from the passage into their responses</a:t>
            </a:r>
            <a:r>
              <a:rPr lang="en-US" dirty="0"/>
              <a:t>.</a:t>
            </a:r>
          </a:p>
        </p:txBody>
      </p:sp>
      <p:sp>
        <p:nvSpPr>
          <p:cNvPr id="5" name="Slide Number Placeholder 4">
            <a:extLst>
              <a:ext uri="{FF2B5EF4-FFF2-40B4-BE49-F238E27FC236}">
                <a16:creationId xmlns:a16="http://schemas.microsoft.com/office/drawing/2014/main" id="{C9640D5D-B4D5-43A4-97B7-1B08B835F36D}"/>
              </a:ext>
            </a:extLst>
          </p:cNvPr>
          <p:cNvSpPr>
            <a:spLocks noGrp="1"/>
          </p:cNvSpPr>
          <p:nvPr>
            <p:ph type="sldNum" sz="quarter" idx="4"/>
          </p:nvPr>
        </p:nvSpPr>
        <p:spPr/>
        <p:txBody>
          <a:bodyPr/>
          <a:lstStyle/>
          <a:p>
            <a:fld id="{B63E4CEF-BB1E-48C7-AE93-F39F6AA99AD7}" type="slidenum">
              <a:rPr lang="en-US" smtClean="0"/>
              <a:pPr/>
              <a:t>31</a:t>
            </a:fld>
            <a:endParaRPr lang="en-US" dirty="0"/>
          </a:p>
        </p:txBody>
      </p:sp>
    </p:spTree>
    <p:extLst>
      <p:ext uri="{BB962C8B-B14F-4D97-AF65-F5344CB8AC3E}">
        <p14:creationId xmlns:p14="http://schemas.microsoft.com/office/powerpoint/2010/main" val="4261300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DF-55AC-4B8E-BD09-93AD2FCA829B}"/>
              </a:ext>
            </a:extLst>
          </p:cNvPr>
          <p:cNvSpPr>
            <a:spLocks noGrp="1"/>
          </p:cNvSpPr>
          <p:nvPr>
            <p:ph type="title"/>
          </p:nvPr>
        </p:nvSpPr>
        <p:spPr/>
        <p:txBody>
          <a:bodyPr/>
          <a:lstStyle/>
          <a:p>
            <a:r>
              <a:rPr lang="en-US" dirty="0"/>
              <a:t>What do teachers need to know?</a:t>
            </a:r>
          </a:p>
        </p:txBody>
      </p:sp>
      <p:sp>
        <p:nvSpPr>
          <p:cNvPr id="3" name="Content Placeholder 2">
            <a:extLst>
              <a:ext uri="{FF2B5EF4-FFF2-40B4-BE49-F238E27FC236}">
                <a16:creationId xmlns:a16="http://schemas.microsoft.com/office/drawing/2014/main" id="{C66136E5-4F5F-49E2-9DE4-726A46710744}"/>
              </a:ext>
            </a:extLst>
          </p:cNvPr>
          <p:cNvSpPr>
            <a:spLocks noGrp="1"/>
          </p:cNvSpPr>
          <p:nvPr>
            <p:ph idx="1"/>
          </p:nvPr>
        </p:nvSpPr>
        <p:spPr/>
        <p:txBody>
          <a:bodyPr>
            <a:normAutofit/>
          </a:bodyPr>
          <a:lstStyle/>
          <a:p>
            <a:r>
              <a:rPr lang="en-US" sz="2600" dirty="0">
                <a:solidFill>
                  <a:srgbClr val="0070C0"/>
                </a:solidFill>
              </a:rPr>
              <a:t>A few comments from ELA teachers who attended item/data review:</a:t>
            </a:r>
          </a:p>
          <a:p>
            <a:pPr lvl="1"/>
            <a:r>
              <a:rPr lang="en-US" sz="2200" dirty="0"/>
              <a:t>That passages/questions are vetted by real teachers and their perspectives, and that they try to ensure equity for the ELA part.</a:t>
            </a:r>
          </a:p>
          <a:p>
            <a:pPr lvl="1"/>
            <a:r>
              <a:rPr lang="en-US" sz="2200" dirty="0"/>
              <a:t>That students need to be able to see a variety of texts, and need to show their knowledge in more than one way.</a:t>
            </a:r>
          </a:p>
          <a:p>
            <a:pPr lvl="1"/>
            <a:r>
              <a:rPr lang="en-US" sz="2200" dirty="0"/>
              <a:t>We need to focus on critical reading and thinking skills (not content alone), and we need to ensure that students are prepared to add depth to their writing.</a:t>
            </a:r>
          </a:p>
        </p:txBody>
      </p:sp>
      <p:sp>
        <p:nvSpPr>
          <p:cNvPr id="5" name="Slide Number Placeholder 4">
            <a:extLst>
              <a:ext uri="{FF2B5EF4-FFF2-40B4-BE49-F238E27FC236}">
                <a16:creationId xmlns:a16="http://schemas.microsoft.com/office/drawing/2014/main" id="{364FE3FC-790D-4742-8889-31CB63BAAD96}"/>
              </a:ext>
            </a:extLst>
          </p:cNvPr>
          <p:cNvSpPr>
            <a:spLocks noGrp="1"/>
          </p:cNvSpPr>
          <p:nvPr>
            <p:ph type="sldNum" sz="quarter" idx="4"/>
          </p:nvPr>
        </p:nvSpPr>
        <p:spPr/>
        <p:txBody>
          <a:bodyPr/>
          <a:lstStyle/>
          <a:p>
            <a:fld id="{B63E4CEF-BB1E-48C7-AE93-F39F6AA99AD7}" type="slidenum">
              <a:rPr lang="en-US" smtClean="0"/>
              <a:pPr/>
              <a:t>32</a:t>
            </a:fld>
            <a:endParaRPr lang="en-US" dirty="0"/>
          </a:p>
        </p:txBody>
      </p:sp>
    </p:spTree>
    <p:extLst>
      <p:ext uri="{BB962C8B-B14F-4D97-AF65-F5344CB8AC3E}">
        <p14:creationId xmlns:p14="http://schemas.microsoft.com/office/powerpoint/2010/main" val="3789892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DF-55AC-4B8E-BD09-93AD2FCA829B}"/>
              </a:ext>
            </a:extLst>
          </p:cNvPr>
          <p:cNvSpPr>
            <a:spLocks noGrp="1"/>
          </p:cNvSpPr>
          <p:nvPr>
            <p:ph type="title"/>
          </p:nvPr>
        </p:nvSpPr>
        <p:spPr/>
        <p:txBody>
          <a:bodyPr/>
          <a:lstStyle/>
          <a:p>
            <a:r>
              <a:rPr lang="en-US" dirty="0"/>
              <a:t>What do teachers need to know?</a:t>
            </a:r>
          </a:p>
        </p:txBody>
      </p:sp>
      <p:sp>
        <p:nvSpPr>
          <p:cNvPr id="3" name="Content Placeholder 2">
            <a:extLst>
              <a:ext uri="{FF2B5EF4-FFF2-40B4-BE49-F238E27FC236}">
                <a16:creationId xmlns:a16="http://schemas.microsoft.com/office/drawing/2014/main" id="{C66136E5-4F5F-49E2-9DE4-726A46710744}"/>
              </a:ext>
            </a:extLst>
          </p:cNvPr>
          <p:cNvSpPr>
            <a:spLocks noGrp="1"/>
          </p:cNvSpPr>
          <p:nvPr>
            <p:ph idx="1"/>
          </p:nvPr>
        </p:nvSpPr>
        <p:spPr/>
        <p:txBody>
          <a:bodyPr>
            <a:normAutofit fontScale="92500" lnSpcReduction="10000"/>
          </a:bodyPr>
          <a:lstStyle/>
          <a:p>
            <a:r>
              <a:rPr lang="en-US" dirty="0">
                <a:solidFill>
                  <a:srgbClr val="0070C0"/>
                </a:solidFill>
              </a:rPr>
              <a:t>A few comments from ELA teachers who attended </a:t>
            </a:r>
            <a:r>
              <a:rPr lang="en-US" dirty="0" err="1">
                <a:solidFill>
                  <a:srgbClr val="0070C0"/>
                </a:solidFill>
              </a:rPr>
              <a:t>rangefinding</a:t>
            </a:r>
            <a:r>
              <a:rPr lang="en-US" dirty="0">
                <a:solidFill>
                  <a:srgbClr val="0070C0"/>
                </a:solidFill>
              </a:rPr>
              <a:t>:</a:t>
            </a:r>
          </a:p>
          <a:p>
            <a:pPr lvl="1"/>
            <a:r>
              <a:rPr lang="en-US" dirty="0"/>
              <a:t>Students often provided cursory responses where more detail is needed. </a:t>
            </a:r>
          </a:p>
          <a:p>
            <a:pPr lvl="1"/>
            <a:r>
              <a:rPr lang="en-US" dirty="0"/>
              <a:t>How a one-sentence answer can qualify as a 2 better than an entire paragraph depending on what the answer contains.</a:t>
            </a:r>
          </a:p>
          <a:p>
            <a:pPr lvl="1"/>
            <a:r>
              <a:rPr lang="en-US" dirty="0"/>
              <a:t>Emphasis for students to respond to all parts of the question. They also should encourage students to answer straight to the point and not encourage fluff.</a:t>
            </a:r>
          </a:p>
          <a:p>
            <a:pPr lvl="1"/>
            <a:r>
              <a:rPr lang="en-US" dirty="0"/>
              <a:t>Many students are simply picking out quotes and not doing much explaining. The students are getting better at answering the questions. However, many students simply rely on pulling details from the text with little or no support.</a:t>
            </a:r>
          </a:p>
        </p:txBody>
      </p:sp>
      <p:sp>
        <p:nvSpPr>
          <p:cNvPr id="5" name="Slide Number Placeholder 4">
            <a:extLst>
              <a:ext uri="{FF2B5EF4-FFF2-40B4-BE49-F238E27FC236}">
                <a16:creationId xmlns:a16="http://schemas.microsoft.com/office/drawing/2014/main" id="{364FE3FC-790D-4742-8889-31CB63BAAD96}"/>
              </a:ext>
            </a:extLst>
          </p:cNvPr>
          <p:cNvSpPr>
            <a:spLocks noGrp="1"/>
          </p:cNvSpPr>
          <p:nvPr>
            <p:ph type="sldNum" sz="quarter" idx="4"/>
          </p:nvPr>
        </p:nvSpPr>
        <p:spPr/>
        <p:txBody>
          <a:bodyPr/>
          <a:lstStyle/>
          <a:p>
            <a:fld id="{B63E4CEF-BB1E-48C7-AE93-F39F6AA99AD7}" type="slidenum">
              <a:rPr lang="en-US" smtClean="0"/>
              <a:pPr/>
              <a:t>33</a:t>
            </a:fld>
            <a:endParaRPr lang="en-US" dirty="0"/>
          </a:p>
        </p:txBody>
      </p:sp>
    </p:spTree>
    <p:extLst>
      <p:ext uri="{BB962C8B-B14F-4D97-AF65-F5344CB8AC3E}">
        <p14:creationId xmlns:p14="http://schemas.microsoft.com/office/powerpoint/2010/main" val="2927686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9CBDF-55AC-4B8E-BD09-93AD2FCA829B}"/>
              </a:ext>
            </a:extLst>
          </p:cNvPr>
          <p:cNvSpPr>
            <a:spLocks noGrp="1"/>
          </p:cNvSpPr>
          <p:nvPr>
            <p:ph type="title"/>
          </p:nvPr>
        </p:nvSpPr>
        <p:spPr/>
        <p:txBody>
          <a:bodyPr/>
          <a:lstStyle/>
          <a:p>
            <a:r>
              <a:rPr lang="en-US" dirty="0"/>
              <a:t>What do teachers need to know?</a:t>
            </a:r>
          </a:p>
        </p:txBody>
      </p:sp>
      <p:sp>
        <p:nvSpPr>
          <p:cNvPr id="3" name="Content Placeholder 2">
            <a:extLst>
              <a:ext uri="{FF2B5EF4-FFF2-40B4-BE49-F238E27FC236}">
                <a16:creationId xmlns:a16="http://schemas.microsoft.com/office/drawing/2014/main" id="{C66136E5-4F5F-49E2-9DE4-726A46710744}"/>
              </a:ext>
            </a:extLst>
          </p:cNvPr>
          <p:cNvSpPr>
            <a:spLocks noGrp="1"/>
          </p:cNvSpPr>
          <p:nvPr>
            <p:ph idx="1"/>
          </p:nvPr>
        </p:nvSpPr>
        <p:spPr/>
        <p:txBody>
          <a:bodyPr>
            <a:normAutofit fontScale="92500" lnSpcReduction="10000"/>
          </a:bodyPr>
          <a:lstStyle/>
          <a:p>
            <a:r>
              <a:rPr lang="en-US" dirty="0">
                <a:solidFill>
                  <a:srgbClr val="0070C0"/>
                </a:solidFill>
              </a:rPr>
              <a:t>A few comments from ELA teachers who attended </a:t>
            </a:r>
            <a:r>
              <a:rPr lang="en-US" dirty="0" err="1">
                <a:solidFill>
                  <a:srgbClr val="0070C0"/>
                </a:solidFill>
              </a:rPr>
              <a:t>rangefinding</a:t>
            </a:r>
            <a:r>
              <a:rPr lang="en-US" dirty="0">
                <a:solidFill>
                  <a:srgbClr val="0070C0"/>
                </a:solidFill>
              </a:rPr>
              <a:t> (continued):</a:t>
            </a:r>
          </a:p>
          <a:p>
            <a:pPr lvl="1"/>
            <a:r>
              <a:rPr lang="en-US" dirty="0"/>
              <a:t>I did not realize how much students struggled with ‘how’ questions.</a:t>
            </a:r>
          </a:p>
          <a:p>
            <a:pPr lvl="1"/>
            <a:r>
              <a:rPr lang="en-US" dirty="0"/>
              <a:t>Students are answering the prompts but are still not as developed in providing relevant textual evidence with clear elaboration or connection to their claims.</a:t>
            </a:r>
          </a:p>
          <a:p>
            <a:pPr lvl="1"/>
            <a:r>
              <a:rPr lang="en-US" dirty="0"/>
              <a:t>Most questions require students to explain something and provide details. Selecting quality support and tying that support to the explanation is a key skill.</a:t>
            </a:r>
          </a:p>
          <a:p>
            <a:pPr lvl="1"/>
            <a:r>
              <a:rPr lang="en-US" dirty="0"/>
              <a:t>The constructed-response items are directly correlated to the standards. Don’t box students in with framed responses – there is wide room for success if students have been taught the standard to understand the task.</a:t>
            </a:r>
          </a:p>
        </p:txBody>
      </p:sp>
      <p:sp>
        <p:nvSpPr>
          <p:cNvPr id="5" name="Slide Number Placeholder 4">
            <a:extLst>
              <a:ext uri="{FF2B5EF4-FFF2-40B4-BE49-F238E27FC236}">
                <a16:creationId xmlns:a16="http://schemas.microsoft.com/office/drawing/2014/main" id="{364FE3FC-790D-4742-8889-31CB63BAAD96}"/>
              </a:ext>
            </a:extLst>
          </p:cNvPr>
          <p:cNvSpPr>
            <a:spLocks noGrp="1"/>
          </p:cNvSpPr>
          <p:nvPr>
            <p:ph type="sldNum" sz="quarter" idx="4"/>
          </p:nvPr>
        </p:nvSpPr>
        <p:spPr/>
        <p:txBody>
          <a:bodyPr/>
          <a:lstStyle/>
          <a:p>
            <a:fld id="{B63E4CEF-BB1E-48C7-AE93-F39F6AA99AD7}" type="slidenum">
              <a:rPr lang="en-US" smtClean="0"/>
              <a:pPr/>
              <a:t>34</a:t>
            </a:fld>
            <a:endParaRPr lang="en-US" dirty="0"/>
          </a:p>
        </p:txBody>
      </p:sp>
    </p:spTree>
    <p:extLst>
      <p:ext uri="{BB962C8B-B14F-4D97-AF65-F5344CB8AC3E}">
        <p14:creationId xmlns:p14="http://schemas.microsoft.com/office/powerpoint/2010/main" val="417063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a:t>Georgia Alternate Assessment 2.0</a:t>
            </a:r>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35</a:t>
            </a:fld>
            <a:endParaRPr lang="en-US" dirty="0"/>
          </a:p>
        </p:txBody>
      </p:sp>
    </p:spTree>
    <p:extLst>
      <p:ext uri="{BB962C8B-B14F-4D97-AF65-F5344CB8AC3E}">
        <p14:creationId xmlns:p14="http://schemas.microsoft.com/office/powerpoint/2010/main" val="1410486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2F96-2351-4A52-8EA2-A680C9695B6D}"/>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5E71740C-8754-4684-94DD-57FC069B9F6B}"/>
              </a:ext>
            </a:extLst>
          </p:cNvPr>
          <p:cNvSpPr>
            <a:spLocks noGrp="1"/>
          </p:cNvSpPr>
          <p:nvPr>
            <p:ph idx="1"/>
          </p:nvPr>
        </p:nvSpPr>
        <p:spPr/>
        <p:txBody>
          <a:bodyPr>
            <a:normAutofit fontScale="70000" lnSpcReduction="20000"/>
          </a:bodyPr>
          <a:lstStyle/>
          <a:p>
            <a:r>
              <a:rPr lang="en-US" sz="3400" dirty="0"/>
              <a:t>The Georgia Alternate Assessment is being redesigned to better ensure that students with significant cognitive disabilities are provided access to the state academic content standards and given the opportunity to demonstrate achievement of the knowledge, concepts, and skills inherent in the standards.</a:t>
            </a:r>
          </a:p>
          <a:p>
            <a:r>
              <a:rPr lang="en-US" sz="3400" dirty="0"/>
              <a:t>The new GAA 2.0 will: </a:t>
            </a:r>
          </a:p>
          <a:p>
            <a:pPr lvl="1"/>
            <a:r>
              <a:rPr lang="en-US" sz="2800" dirty="0"/>
              <a:t>align to the Georgia Standards of Excellence;</a:t>
            </a:r>
          </a:p>
          <a:p>
            <a:pPr lvl="1"/>
            <a:r>
              <a:rPr lang="en-US" sz="2800" dirty="0"/>
              <a:t>reduce teachers’ burden related to selecting or developing tasks;</a:t>
            </a:r>
          </a:p>
          <a:p>
            <a:pPr lvl="1"/>
            <a:r>
              <a:rPr lang="en-US" sz="2800" dirty="0"/>
              <a:t>bring greater standardization to the administration;</a:t>
            </a:r>
          </a:p>
          <a:p>
            <a:pPr lvl="1"/>
            <a:r>
              <a:rPr lang="en-US" sz="2800" dirty="0"/>
              <a:t>improve scoring reliability;</a:t>
            </a:r>
          </a:p>
          <a:p>
            <a:pPr lvl="1"/>
            <a:r>
              <a:rPr lang="en-US" sz="2800" dirty="0"/>
              <a:t>have standardized and scripted tasks with multiple access points; </a:t>
            </a:r>
          </a:p>
          <a:p>
            <a:pPr lvl="1"/>
            <a:r>
              <a:rPr lang="en-US" sz="2800" dirty="0"/>
              <a:t>have one assessment window in the spring; and</a:t>
            </a:r>
          </a:p>
          <a:p>
            <a:pPr lvl="1"/>
            <a:r>
              <a:rPr lang="en-US" sz="2800" dirty="0"/>
              <a:t>be administered statewide in 2018-2019.</a:t>
            </a:r>
          </a:p>
        </p:txBody>
      </p:sp>
      <p:sp>
        <p:nvSpPr>
          <p:cNvPr id="5" name="Slide Number Placeholder 4">
            <a:extLst>
              <a:ext uri="{FF2B5EF4-FFF2-40B4-BE49-F238E27FC236}">
                <a16:creationId xmlns:a16="http://schemas.microsoft.com/office/drawing/2014/main" id="{BC65D3EE-81E4-41CC-9E78-210D9929EA73}"/>
              </a:ext>
            </a:extLst>
          </p:cNvPr>
          <p:cNvSpPr>
            <a:spLocks noGrp="1"/>
          </p:cNvSpPr>
          <p:nvPr>
            <p:ph type="sldNum" sz="quarter" idx="4"/>
          </p:nvPr>
        </p:nvSpPr>
        <p:spPr/>
        <p:txBody>
          <a:bodyPr/>
          <a:lstStyle/>
          <a:p>
            <a:fld id="{B63E4CEF-BB1E-48C7-AE93-F39F6AA99AD7}" type="slidenum">
              <a:rPr lang="en-US" smtClean="0"/>
              <a:pPr/>
              <a:t>36</a:t>
            </a:fld>
            <a:endParaRPr lang="en-US" dirty="0"/>
          </a:p>
        </p:txBody>
      </p:sp>
    </p:spTree>
    <p:extLst>
      <p:ext uri="{BB962C8B-B14F-4D97-AF65-F5344CB8AC3E}">
        <p14:creationId xmlns:p14="http://schemas.microsoft.com/office/powerpoint/2010/main" val="27389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46CD-B33D-4049-A186-6C3561456D10}"/>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C9CF4517-E4B5-4110-9C91-DDBD99BAF1A8}"/>
              </a:ext>
            </a:extLst>
          </p:cNvPr>
          <p:cNvSpPr>
            <a:spLocks noGrp="1"/>
          </p:cNvSpPr>
          <p:nvPr>
            <p:ph idx="1"/>
          </p:nvPr>
        </p:nvSpPr>
        <p:spPr/>
        <p:txBody>
          <a:bodyPr>
            <a:normAutofit/>
          </a:bodyPr>
          <a:lstStyle/>
          <a:p>
            <a:r>
              <a:rPr lang="en-US" dirty="0"/>
              <a:t>Structure</a:t>
            </a:r>
          </a:p>
          <a:p>
            <a:pPr lvl="1"/>
            <a:r>
              <a:rPr lang="en-US" dirty="0"/>
              <a:t>Discrete tasks developed for each grade and content area.</a:t>
            </a:r>
          </a:p>
          <a:p>
            <a:pPr lvl="1"/>
            <a:r>
              <a:rPr lang="en-US" dirty="0"/>
              <a:t>Tasks written to three levels of complexity, starting with the least complex part and increasing in complexity.</a:t>
            </a:r>
          </a:p>
          <a:p>
            <a:pPr lvl="1"/>
            <a:r>
              <a:rPr lang="en-US" dirty="0"/>
              <a:t>A scenario or passage is provided at the beginning of each task and serves as an introduction.</a:t>
            </a:r>
          </a:p>
          <a:p>
            <a:pPr lvl="1"/>
            <a:r>
              <a:rPr lang="en-US" dirty="0"/>
              <a:t>Support (scaffolding) is built into the task to increase a student’s ability to access various levels of complexity within a task.</a:t>
            </a:r>
          </a:p>
        </p:txBody>
      </p:sp>
      <p:sp>
        <p:nvSpPr>
          <p:cNvPr id="5" name="Slide Number Placeholder 4">
            <a:extLst>
              <a:ext uri="{FF2B5EF4-FFF2-40B4-BE49-F238E27FC236}">
                <a16:creationId xmlns:a16="http://schemas.microsoft.com/office/drawing/2014/main" id="{FCB46040-8EE7-4967-8BC0-82F4D1C96D88}"/>
              </a:ext>
            </a:extLst>
          </p:cNvPr>
          <p:cNvSpPr>
            <a:spLocks noGrp="1"/>
          </p:cNvSpPr>
          <p:nvPr>
            <p:ph type="sldNum" sz="quarter" idx="4"/>
          </p:nvPr>
        </p:nvSpPr>
        <p:spPr/>
        <p:txBody>
          <a:bodyPr/>
          <a:lstStyle/>
          <a:p>
            <a:fld id="{B63E4CEF-BB1E-48C7-AE93-F39F6AA99AD7}" type="slidenum">
              <a:rPr lang="en-US" smtClean="0"/>
              <a:pPr/>
              <a:t>37</a:t>
            </a:fld>
            <a:endParaRPr lang="en-US" dirty="0"/>
          </a:p>
        </p:txBody>
      </p:sp>
    </p:spTree>
    <p:extLst>
      <p:ext uri="{BB962C8B-B14F-4D97-AF65-F5344CB8AC3E}">
        <p14:creationId xmlns:p14="http://schemas.microsoft.com/office/powerpoint/2010/main" val="1003391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46CD-B33D-4049-A186-6C3561456D10}"/>
              </a:ext>
            </a:extLst>
          </p:cNvPr>
          <p:cNvSpPr>
            <a:spLocks noGrp="1"/>
          </p:cNvSpPr>
          <p:nvPr>
            <p:ph type="title"/>
          </p:nvPr>
        </p:nvSpPr>
        <p:spPr/>
        <p:txBody>
          <a:bodyPr/>
          <a:lstStyle/>
          <a:p>
            <a:r>
              <a:rPr lang="en-US" dirty="0"/>
              <a:t>GAA 2.0</a:t>
            </a:r>
          </a:p>
        </p:txBody>
      </p:sp>
      <p:sp>
        <p:nvSpPr>
          <p:cNvPr id="3" name="Content Placeholder 2">
            <a:extLst>
              <a:ext uri="{FF2B5EF4-FFF2-40B4-BE49-F238E27FC236}">
                <a16:creationId xmlns:a16="http://schemas.microsoft.com/office/drawing/2014/main" id="{C9CF4517-E4B5-4110-9C91-DDBD99BAF1A8}"/>
              </a:ext>
            </a:extLst>
          </p:cNvPr>
          <p:cNvSpPr>
            <a:spLocks noGrp="1"/>
          </p:cNvSpPr>
          <p:nvPr>
            <p:ph idx="1"/>
          </p:nvPr>
        </p:nvSpPr>
        <p:spPr/>
        <p:txBody>
          <a:bodyPr>
            <a:normAutofit fontScale="92500"/>
          </a:bodyPr>
          <a:lstStyle/>
          <a:p>
            <a:r>
              <a:rPr lang="en-US" dirty="0"/>
              <a:t>Features</a:t>
            </a:r>
          </a:p>
          <a:p>
            <a:pPr lvl="1"/>
            <a:r>
              <a:rPr lang="en-US" dirty="0"/>
              <a:t>Use of scenarios to engage student interest and activate background knowledge</a:t>
            </a:r>
          </a:p>
          <a:p>
            <a:pPr lvl="1"/>
            <a:r>
              <a:rPr lang="en-US" dirty="0"/>
              <a:t>Large simple graphics</a:t>
            </a:r>
          </a:p>
          <a:p>
            <a:pPr lvl="1"/>
            <a:r>
              <a:rPr lang="en-US" dirty="0"/>
              <a:t>Accessible font size</a:t>
            </a:r>
          </a:p>
          <a:p>
            <a:pPr lvl="1"/>
            <a:r>
              <a:rPr lang="en-US" dirty="0"/>
              <a:t>Short simple sentences</a:t>
            </a:r>
          </a:p>
          <a:p>
            <a:pPr lvl="1"/>
            <a:r>
              <a:rPr lang="en-US" dirty="0"/>
              <a:t>Avoids extraneous wording</a:t>
            </a:r>
          </a:p>
          <a:p>
            <a:pPr lvl="1"/>
            <a:r>
              <a:rPr lang="en-US" dirty="0"/>
              <a:t>Use of common proper nouns (names)</a:t>
            </a:r>
          </a:p>
          <a:p>
            <a:pPr lvl="1"/>
            <a:r>
              <a:rPr lang="en-US" dirty="0"/>
              <a:t>Directive questions</a:t>
            </a:r>
          </a:p>
          <a:p>
            <a:r>
              <a:rPr lang="en-US" dirty="0"/>
              <a:t>Additional information is available through </a:t>
            </a:r>
            <a:r>
              <a:rPr lang="en-US" dirty="0" err="1"/>
              <a:t>GaDOE</a:t>
            </a:r>
            <a:r>
              <a:rPr lang="en-US" dirty="0"/>
              <a:t> trainings and will be coming soon to the GAA website.</a:t>
            </a:r>
          </a:p>
        </p:txBody>
      </p:sp>
      <p:sp>
        <p:nvSpPr>
          <p:cNvPr id="5" name="Slide Number Placeholder 4">
            <a:extLst>
              <a:ext uri="{FF2B5EF4-FFF2-40B4-BE49-F238E27FC236}">
                <a16:creationId xmlns:a16="http://schemas.microsoft.com/office/drawing/2014/main" id="{FCB46040-8EE7-4967-8BC0-82F4D1C96D88}"/>
              </a:ext>
            </a:extLst>
          </p:cNvPr>
          <p:cNvSpPr>
            <a:spLocks noGrp="1"/>
          </p:cNvSpPr>
          <p:nvPr>
            <p:ph type="sldNum" sz="quarter" idx="4"/>
          </p:nvPr>
        </p:nvSpPr>
        <p:spPr/>
        <p:txBody>
          <a:bodyPr/>
          <a:lstStyle/>
          <a:p>
            <a:fld id="{B63E4CEF-BB1E-48C7-AE93-F39F6AA99AD7}" type="slidenum">
              <a:rPr lang="en-US" smtClean="0"/>
              <a:pPr/>
              <a:t>38</a:t>
            </a:fld>
            <a:endParaRPr lang="en-US" dirty="0"/>
          </a:p>
        </p:txBody>
      </p:sp>
    </p:spTree>
    <p:extLst>
      <p:ext uri="{BB962C8B-B14F-4D97-AF65-F5344CB8AC3E}">
        <p14:creationId xmlns:p14="http://schemas.microsoft.com/office/powerpoint/2010/main" val="3718764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983" y="222803"/>
            <a:ext cx="6316630" cy="1325563"/>
          </a:xfrm>
        </p:spPr>
        <p:txBody>
          <a:bodyPr/>
          <a:lstStyle/>
          <a:p>
            <a:r>
              <a:rPr lang="en-US" dirty="0"/>
              <a:t>Presentation of Task</a:t>
            </a:r>
          </a:p>
        </p:txBody>
      </p:sp>
      <p:sp>
        <p:nvSpPr>
          <p:cNvPr id="5" name="Slide Number Placeholder 4"/>
          <p:cNvSpPr>
            <a:spLocks noGrp="1"/>
          </p:cNvSpPr>
          <p:nvPr>
            <p:ph type="sldNum" sz="quarter" idx="4"/>
          </p:nvPr>
        </p:nvSpPr>
        <p:spPr/>
        <p:txBody>
          <a:bodyPr/>
          <a:lstStyle/>
          <a:p>
            <a:fld id="{B63E4CEF-BB1E-48C7-AE93-F39F6AA99AD7}" type="slidenum">
              <a:rPr lang="en-US" smtClean="0"/>
              <a:pPr/>
              <a:t>39</a:t>
            </a:fld>
            <a:endParaRPr lang="en-US" dirty="0"/>
          </a:p>
        </p:txBody>
      </p:sp>
      <p:graphicFrame>
        <p:nvGraphicFramePr>
          <p:cNvPr id="8" name="Content Placeholder 7"/>
          <p:cNvGraphicFramePr>
            <a:graphicFrameLocks noGrp="1"/>
          </p:cNvGraphicFramePr>
          <p:nvPr>
            <p:ph idx="1"/>
            <p:extLst/>
          </p:nvPr>
        </p:nvGraphicFramePr>
        <p:xfrm>
          <a:off x="-116840" y="1527498"/>
          <a:ext cx="8194332" cy="45498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732697"/>
      </p:ext>
    </p:extLst>
  </p:cSld>
  <p:clrMapOvr>
    <a:masterClrMapping/>
  </p:clrMapOvr>
  <mc:AlternateContent xmlns:mc="http://schemas.openxmlformats.org/markup-compatibility/2006" xmlns:p14="http://schemas.microsoft.com/office/powerpoint/2010/main">
    <mc:Choice Requires="p14">
      <p:transition spd="med" p14:dur="700" advTm="284">
        <p:fade/>
      </p:transition>
    </mc:Choice>
    <mc:Fallback xmlns="">
      <p:transition spd="med" advTm="284">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a:xfrm>
            <a:off x="603982" y="334016"/>
            <a:ext cx="6941295" cy="1325563"/>
          </a:xfrm>
        </p:spPr>
        <p:txBody>
          <a:bodyPr/>
          <a:lstStyle/>
          <a:p>
            <a:r>
              <a:rPr lang="en-US" dirty="0"/>
              <a:t>GKIDS 2.0</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a:xfrm>
            <a:off x="628650" y="1825625"/>
            <a:ext cx="7886700" cy="3186322"/>
          </a:xfrm>
        </p:spPr>
        <p:txBody>
          <a:bodyPr>
            <a:normAutofit fontScale="92500" lnSpcReduction="10000"/>
          </a:bodyPr>
          <a:lstStyle/>
          <a:p>
            <a:r>
              <a:rPr lang="en-US" sz="2400" dirty="0"/>
              <a:t>GKIDS 2.0 is a progression-based formative assessment, integrated into classroom work, that is aligned to the state content standards.</a:t>
            </a:r>
          </a:p>
          <a:p>
            <a:pPr lvl="1"/>
            <a:r>
              <a:rPr lang="en-US" sz="1800" dirty="0"/>
              <a:t>A </a:t>
            </a:r>
            <a:r>
              <a:rPr lang="en-US" sz="1800" b="1" dirty="0">
                <a:solidFill>
                  <a:srgbClr val="50902D"/>
                </a:solidFill>
              </a:rPr>
              <a:t>big idea </a:t>
            </a:r>
            <a:r>
              <a:rPr lang="en-US" sz="1800" dirty="0"/>
              <a:t>describes the integration of concepts and skills from the kindergarten standards that are most important for success in first grade.</a:t>
            </a:r>
          </a:p>
          <a:p>
            <a:pPr lvl="1"/>
            <a:r>
              <a:rPr lang="en-US" sz="1800" dirty="0"/>
              <a:t>A </a:t>
            </a:r>
            <a:r>
              <a:rPr lang="en-US" sz="1800" b="1" dirty="0">
                <a:solidFill>
                  <a:srgbClr val="50902D"/>
                </a:solidFill>
              </a:rPr>
              <a:t>learning progression </a:t>
            </a:r>
            <a:r>
              <a:rPr lang="en-US" sz="1800" dirty="0"/>
              <a:t>shows where the student is in the learning continuum of content and reasoning development regarding the big idea from the GSE.</a:t>
            </a:r>
          </a:p>
          <a:p>
            <a:pPr lvl="2"/>
            <a:r>
              <a:rPr lang="en-US" sz="1600" dirty="0"/>
              <a:t>Provides the big picture of what is to be learned across the year, relates standards across grades and increased reasoning of standards within the grades, and supports instructional planning.</a:t>
            </a:r>
          </a:p>
          <a:p>
            <a:pPr lvl="1"/>
            <a:r>
              <a:rPr lang="en-US" sz="1800" dirty="0"/>
              <a:t>Provides teachers with one source of real-time information to adjust instruction</a:t>
            </a:r>
          </a:p>
          <a:p>
            <a:pPr lvl="2"/>
            <a:r>
              <a:rPr lang="en-US" sz="1600" dirty="0"/>
              <a:t>Identifies what a student already knows, what the student needs next, and allows teachers to monitor growth</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4</a:t>
            </a:fld>
            <a:endParaRPr lang="en-US" dirty="0"/>
          </a:p>
        </p:txBody>
      </p:sp>
      <p:pic>
        <p:nvPicPr>
          <p:cNvPr id="2" name="Picture 1">
            <a:extLst>
              <a:ext uri="{FF2B5EF4-FFF2-40B4-BE49-F238E27FC236}">
                <a16:creationId xmlns:a16="http://schemas.microsoft.com/office/drawing/2014/main" id="{1AE7E4F7-55B3-4986-A273-4D5FC09F2B6C}"/>
              </a:ext>
            </a:extLst>
          </p:cNvPr>
          <p:cNvPicPr>
            <a:picLocks noChangeAspect="1"/>
          </p:cNvPicPr>
          <p:nvPr/>
        </p:nvPicPr>
        <p:blipFill>
          <a:blip r:embed="rId2"/>
          <a:stretch>
            <a:fillRect/>
          </a:stretch>
        </p:blipFill>
        <p:spPr>
          <a:xfrm>
            <a:off x="3303916" y="4948217"/>
            <a:ext cx="5724144" cy="1909783"/>
          </a:xfrm>
          <a:prstGeom prst="rect">
            <a:avLst/>
          </a:prstGeom>
          <a:ln>
            <a:noFill/>
          </a:ln>
          <a:effectLst>
            <a:outerShdw blurRad="292100" dist="139700" dir="2700000" algn="tl" rotWithShape="0">
              <a:srgbClr val="333333">
                <a:alpha val="65000"/>
              </a:srgbClr>
            </a:outerShdw>
          </a:effectLst>
        </p:spPr>
      </p:pic>
      <p:pic>
        <p:nvPicPr>
          <p:cNvPr id="15" name="Picture 14" descr="A close up of a logo&#10;&#10;Description generated with high confidence">
            <a:extLst>
              <a:ext uri="{FF2B5EF4-FFF2-40B4-BE49-F238E27FC236}">
                <a16:creationId xmlns:a16="http://schemas.microsoft.com/office/drawing/2014/main" id="{C4554676-E85E-4D23-9C41-914F7371CFB5}"/>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a:off x="7545278" y="5776593"/>
            <a:ext cx="275555" cy="284904"/>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02E16A56-CE06-4D34-9251-7F23CB461296}"/>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a:off x="6274605" y="5800921"/>
            <a:ext cx="275555" cy="284904"/>
          </a:xfrm>
          <a:prstGeom prst="rect">
            <a:avLst/>
          </a:prstGeom>
        </p:spPr>
      </p:pic>
      <p:pic>
        <p:nvPicPr>
          <p:cNvPr id="18" name="Picture 17" descr="A close up of a logo&#10;&#10;Description generated with high confidence">
            <a:extLst>
              <a:ext uri="{FF2B5EF4-FFF2-40B4-BE49-F238E27FC236}">
                <a16:creationId xmlns:a16="http://schemas.microsoft.com/office/drawing/2014/main" id="{C9D6B18E-0471-431C-9CD1-93B4144E0C07}"/>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a:off x="4011143" y="5639660"/>
            <a:ext cx="275555" cy="284904"/>
          </a:xfrm>
          <a:prstGeom prst="rect">
            <a:avLst/>
          </a:prstGeom>
        </p:spPr>
      </p:pic>
      <p:pic>
        <p:nvPicPr>
          <p:cNvPr id="19" name="Picture 18" descr="A close up of a logo&#10;&#10;Description generated with high confidence">
            <a:extLst>
              <a:ext uri="{FF2B5EF4-FFF2-40B4-BE49-F238E27FC236}">
                <a16:creationId xmlns:a16="http://schemas.microsoft.com/office/drawing/2014/main" id="{B247FA4B-6BAE-4E71-953C-036949757AC2}"/>
              </a:ext>
            </a:extLst>
          </p:cNvPr>
          <p:cNvPicPr>
            <a:picLocks noChangeAspect="1"/>
          </p:cNvPicPr>
          <p:nvPr/>
        </p:nvPicPr>
        <p:blipFill>
          <a:blip r:embed="rId3" cstate="print">
            <a:duotone>
              <a:prstClr val="black"/>
              <a:srgbClr val="66FF33">
                <a:tint val="45000"/>
                <a:satMod val="400000"/>
              </a:srgbClr>
            </a:duotone>
            <a:extLst>
              <a:ext uri="{28A0092B-C50C-407E-A947-70E740481C1C}">
                <a14:useLocalDpi xmlns:a14="http://schemas.microsoft.com/office/drawing/2010/main" val="0"/>
              </a:ext>
            </a:extLst>
          </a:blip>
          <a:stretch>
            <a:fillRect/>
          </a:stretch>
        </p:blipFill>
        <p:spPr>
          <a:xfrm flipH="1">
            <a:off x="5229881" y="5618204"/>
            <a:ext cx="275555" cy="284904"/>
          </a:xfrm>
          <a:prstGeom prst="rect">
            <a:avLst/>
          </a:prstGeom>
        </p:spPr>
      </p:pic>
      <p:pic>
        <p:nvPicPr>
          <p:cNvPr id="12" name="Picture 11">
            <a:extLst>
              <a:ext uri="{FF2B5EF4-FFF2-40B4-BE49-F238E27FC236}">
                <a16:creationId xmlns:a16="http://schemas.microsoft.com/office/drawing/2014/main" id="{AE7D8F93-E233-4BD8-B174-F604F4A5B5B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983" y="4806345"/>
            <a:ext cx="1123781" cy="1413457"/>
          </a:xfrm>
          <a:prstGeom prst="rect">
            <a:avLst/>
          </a:prstGeom>
        </p:spPr>
      </p:pic>
    </p:spTree>
    <p:extLst>
      <p:ext uri="{BB962C8B-B14F-4D97-AF65-F5344CB8AC3E}">
        <p14:creationId xmlns:p14="http://schemas.microsoft.com/office/powerpoint/2010/main" val="1720090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7FF92-4AA1-447E-AB5F-C8ED0CB2254C}"/>
              </a:ext>
            </a:extLst>
          </p:cNvPr>
          <p:cNvSpPr>
            <a:spLocks noGrp="1"/>
          </p:cNvSpPr>
          <p:nvPr>
            <p:ph type="title"/>
          </p:nvPr>
        </p:nvSpPr>
        <p:spPr/>
        <p:txBody>
          <a:bodyPr/>
          <a:lstStyle/>
          <a:p>
            <a:r>
              <a:rPr lang="en-US" dirty="0"/>
              <a:t>Resources</a:t>
            </a:r>
          </a:p>
        </p:txBody>
      </p:sp>
      <p:sp>
        <p:nvSpPr>
          <p:cNvPr id="3" name="Content Placeholder 2">
            <a:extLst>
              <a:ext uri="{FF2B5EF4-FFF2-40B4-BE49-F238E27FC236}">
                <a16:creationId xmlns:a16="http://schemas.microsoft.com/office/drawing/2014/main" id="{DF600D3E-9B23-439E-AF5C-43E2BCEB405C}"/>
              </a:ext>
            </a:extLst>
          </p:cNvPr>
          <p:cNvSpPr>
            <a:spLocks noGrp="1"/>
          </p:cNvSpPr>
          <p:nvPr>
            <p:ph idx="1"/>
          </p:nvPr>
        </p:nvSpPr>
        <p:spPr/>
        <p:txBody>
          <a:bodyPr>
            <a:normAutofit/>
          </a:bodyPr>
          <a:lstStyle/>
          <a:p>
            <a:r>
              <a:rPr lang="en-US" sz="3200" dirty="0"/>
              <a:t>Resources currently available on the GAA 2.0 website:</a:t>
            </a:r>
          </a:p>
          <a:p>
            <a:pPr lvl="1"/>
            <a:r>
              <a:rPr lang="en-US" sz="2800" dirty="0"/>
              <a:t>Test design training</a:t>
            </a:r>
          </a:p>
          <a:p>
            <a:pPr lvl="1"/>
            <a:r>
              <a:rPr lang="en-US" sz="2800" dirty="0"/>
              <a:t>Eligibility criteria</a:t>
            </a:r>
          </a:p>
          <a:p>
            <a:pPr lvl="1"/>
            <a:r>
              <a:rPr lang="en-US" sz="2800" dirty="0"/>
              <a:t>Test blueprints</a:t>
            </a:r>
          </a:p>
          <a:p>
            <a:pPr lvl="1"/>
            <a:r>
              <a:rPr lang="en-US" sz="2800" dirty="0"/>
              <a:t>Extended content standards</a:t>
            </a:r>
          </a:p>
        </p:txBody>
      </p:sp>
      <p:sp>
        <p:nvSpPr>
          <p:cNvPr id="5" name="Slide Number Placeholder 4">
            <a:extLst>
              <a:ext uri="{FF2B5EF4-FFF2-40B4-BE49-F238E27FC236}">
                <a16:creationId xmlns:a16="http://schemas.microsoft.com/office/drawing/2014/main" id="{E8F7D571-57DD-4C95-A1E1-3CB4D5ACCFD5}"/>
              </a:ext>
            </a:extLst>
          </p:cNvPr>
          <p:cNvSpPr>
            <a:spLocks noGrp="1"/>
          </p:cNvSpPr>
          <p:nvPr>
            <p:ph type="sldNum" sz="quarter" idx="4"/>
          </p:nvPr>
        </p:nvSpPr>
        <p:spPr/>
        <p:txBody>
          <a:bodyPr/>
          <a:lstStyle/>
          <a:p>
            <a:fld id="{B63E4CEF-BB1E-48C7-AE93-F39F6AA99AD7}" type="slidenum">
              <a:rPr lang="en-US" smtClean="0"/>
              <a:pPr/>
              <a:t>40</a:t>
            </a:fld>
            <a:endParaRPr lang="en-US" dirty="0"/>
          </a:p>
        </p:txBody>
      </p:sp>
    </p:spTree>
    <p:extLst>
      <p:ext uri="{BB962C8B-B14F-4D97-AF65-F5344CB8AC3E}">
        <p14:creationId xmlns:p14="http://schemas.microsoft.com/office/powerpoint/2010/main" val="2145396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46CD-B33D-4049-A186-6C3561456D10}"/>
              </a:ext>
            </a:extLst>
          </p:cNvPr>
          <p:cNvSpPr>
            <a:spLocks noGrp="1"/>
          </p:cNvSpPr>
          <p:nvPr>
            <p:ph type="title"/>
          </p:nvPr>
        </p:nvSpPr>
        <p:spPr/>
        <p:txBody>
          <a:bodyPr/>
          <a:lstStyle/>
          <a:p>
            <a:r>
              <a:rPr lang="en-US" dirty="0"/>
              <a:t>Innovative Assessment Pilot Program</a:t>
            </a:r>
          </a:p>
        </p:txBody>
      </p:sp>
      <p:sp>
        <p:nvSpPr>
          <p:cNvPr id="3" name="Content Placeholder 2">
            <a:extLst>
              <a:ext uri="{FF2B5EF4-FFF2-40B4-BE49-F238E27FC236}">
                <a16:creationId xmlns:a16="http://schemas.microsoft.com/office/drawing/2014/main" id="{C9CF4517-E4B5-4110-9C91-DDBD99BAF1A8}"/>
              </a:ext>
            </a:extLst>
          </p:cNvPr>
          <p:cNvSpPr>
            <a:spLocks noGrp="1"/>
          </p:cNvSpPr>
          <p:nvPr>
            <p:ph idx="1"/>
          </p:nvPr>
        </p:nvSpPr>
        <p:spPr>
          <a:xfrm>
            <a:off x="628650" y="1825624"/>
            <a:ext cx="7886700" cy="4698359"/>
          </a:xfrm>
        </p:spPr>
        <p:txBody>
          <a:bodyPr>
            <a:normAutofit fontScale="85000" lnSpcReduction="10000"/>
          </a:bodyPr>
          <a:lstStyle/>
          <a:p>
            <a:r>
              <a:rPr lang="en-US" dirty="0"/>
              <a:t>The State of Georgia established an Innovative Assessment Pilot Program that allows up to 10 school districts or groups of districts to develop alternate assessment and accountability systems aligned with state academic content standards beginning in 2018 (SB 362).</a:t>
            </a:r>
          </a:p>
          <a:p>
            <a:r>
              <a:rPr lang="en-US" dirty="0"/>
              <a:t>The State Board of Education (SBOE) held two rounds of applications, due August 1 and September 1, for the 2018-2019 school year.</a:t>
            </a:r>
          </a:p>
          <a:p>
            <a:r>
              <a:rPr lang="en-US" dirty="0"/>
              <a:t>Per SB 362, the SBOE and </a:t>
            </a:r>
            <a:r>
              <a:rPr lang="en-US" dirty="0" err="1"/>
              <a:t>GaDOE</a:t>
            </a:r>
            <a:r>
              <a:rPr lang="en-US" dirty="0"/>
              <a:t> will pursue maximum flexibility from the U.S. Department of Education in support of the state’s Innovative Assessment Pilot Program.</a:t>
            </a:r>
          </a:p>
          <a:p>
            <a:pPr lvl="1"/>
            <a:r>
              <a:rPr lang="en-US" dirty="0"/>
              <a:t>Georgia will submit an intent to apply for the federal Innovative Assessment Demonstration Authority (IADA). Applications are due December 17, 2018.</a:t>
            </a:r>
          </a:p>
        </p:txBody>
      </p:sp>
      <p:sp>
        <p:nvSpPr>
          <p:cNvPr id="5" name="Slide Number Placeholder 4">
            <a:extLst>
              <a:ext uri="{FF2B5EF4-FFF2-40B4-BE49-F238E27FC236}">
                <a16:creationId xmlns:a16="http://schemas.microsoft.com/office/drawing/2014/main" id="{FCB46040-8EE7-4967-8BC0-82F4D1C96D88}"/>
              </a:ext>
            </a:extLst>
          </p:cNvPr>
          <p:cNvSpPr>
            <a:spLocks noGrp="1"/>
          </p:cNvSpPr>
          <p:nvPr>
            <p:ph type="sldNum" sz="quarter" idx="4"/>
          </p:nvPr>
        </p:nvSpPr>
        <p:spPr/>
        <p:txBody>
          <a:bodyPr/>
          <a:lstStyle/>
          <a:p>
            <a:fld id="{B63E4CEF-BB1E-48C7-AE93-F39F6AA99AD7}" type="slidenum">
              <a:rPr lang="en-US" smtClean="0"/>
              <a:pPr/>
              <a:t>41</a:t>
            </a:fld>
            <a:endParaRPr lang="en-US" dirty="0"/>
          </a:p>
        </p:txBody>
      </p:sp>
    </p:spTree>
    <p:extLst>
      <p:ext uri="{BB962C8B-B14F-4D97-AF65-F5344CB8AC3E}">
        <p14:creationId xmlns:p14="http://schemas.microsoft.com/office/powerpoint/2010/main" val="91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E46CD-B33D-4049-A186-6C3561456D10}"/>
              </a:ext>
            </a:extLst>
          </p:cNvPr>
          <p:cNvSpPr>
            <a:spLocks noGrp="1"/>
          </p:cNvSpPr>
          <p:nvPr>
            <p:ph type="title"/>
          </p:nvPr>
        </p:nvSpPr>
        <p:spPr/>
        <p:txBody>
          <a:bodyPr/>
          <a:lstStyle/>
          <a:p>
            <a:r>
              <a:rPr lang="en-US" dirty="0"/>
              <a:t>Innovative Assessment Pilot Program</a:t>
            </a:r>
          </a:p>
        </p:txBody>
      </p:sp>
      <p:sp>
        <p:nvSpPr>
          <p:cNvPr id="3" name="Content Placeholder 2">
            <a:extLst>
              <a:ext uri="{FF2B5EF4-FFF2-40B4-BE49-F238E27FC236}">
                <a16:creationId xmlns:a16="http://schemas.microsoft.com/office/drawing/2014/main" id="{C9CF4517-E4B5-4110-9C91-DDBD99BAF1A8}"/>
              </a:ext>
            </a:extLst>
          </p:cNvPr>
          <p:cNvSpPr>
            <a:spLocks noGrp="1"/>
          </p:cNvSpPr>
          <p:nvPr>
            <p:ph idx="1"/>
          </p:nvPr>
        </p:nvSpPr>
        <p:spPr>
          <a:xfrm>
            <a:off x="628650" y="1825625"/>
            <a:ext cx="7886700" cy="4530726"/>
          </a:xfrm>
        </p:spPr>
        <p:txBody>
          <a:bodyPr>
            <a:normAutofit fontScale="92500" lnSpcReduction="10000"/>
          </a:bodyPr>
          <a:lstStyle/>
          <a:p>
            <a:r>
              <a:rPr lang="en-US" dirty="0"/>
              <a:t>At its August meeting, the SBOE approved one application:</a:t>
            </a:r>
          </a:p>
          <a:p>
            <a:pPr lvl="1"/>
            <a:r>
              <a:rPr lang="en-US" dirty="0"/>
              <a:t>The Putnam County Consortium proposed using </a:t>
            </a:r>
            <a:r>
              <a:rPr lang="en-US" dirty="0" err="1"/>
              <a:t>Navvy</a:t>
            </a:r>
            <a:r>
              <a:rPr lang="en-US" dirty="0"/>
              <a:t>, a diagnostic assessment system created by </a:t>
            </a:r>
            <a:r>
              <a:rPr lang="en-US" dirty="0" err="1"/>
              <a:t>Navvy</a:t>
            </a:r>
            <a:r>
              <a:rPr lang="en-US" dirty="0"/>
              <a:t> Education, LLC.</a:t>
            </a:r>
          </a:p>
          <a:p>
            <a:r>
              <a:rPr lang="en-US" dirty="0"/>
              <a:t>At its September meeting, the SBOE is considering three applications:</a:t>
            </a:r>
          </a:p>
          <a:p>
            <a:pPr lvl="1"/>
            <a:r>
              <a:rPr lang="en-US" dirty="0"/>
              <a:t>The Cobb County School District has proposed utilizing Cobb Metrics, a district-developed formative assessment system.</a:t>
            </a:r>
          </a:p>
          <a:p>
            <a:pPr lvl="1"/>
            <a:r>
              <a:rPr lang="en-US" dirty="0"/>
              <a:t>The Georgia MAP Assessment Partnership has proposed utilizing MAP Growth for Georgia created by NWEA.</a:t>
            </a:r>
          </a:p>
          <a:p>
            <a:pPr lvl="1"/>
            <a:r>
              <a:rPr lang="en-US" dirty="0"/>
              <a:t>The Newton County School System has proposed utilizing a combination of Iowa Assessments, The Cognitive Abilities Test, and FAST assessments.</a:t>
            </a:r>
          </a:p>
        </p:txBody>
      </p:sp>
      <p:sp>
        <p:nvSpPr>
          <p:cNvPr id="5" name="Slide Number Placeholder 4">
            <a:extLst>
              <a:ext uri="{FF2B5EF4-FFF2-40B4-BE49-F238E27FC236}">
                <a16:creationId xmlns:a16="http://schemas.microsoft.com/office/drawing/2014/main" id="{FCB46040-8EE7-4967-8BC0-82F4D1C96D88}"/>
              </a:ext>
            </a:extLst>
          </p:cNvPr>
          <p:cNvSpPr>
            <a:spLocks noGrp="1"/>
          </p:cNvSpPr>
          <p:nvPr>
            <p:ph type="sldNum" sz="quarter" idx="4"/>
          </p:nvPr>
        </p:nvSpPr>
        <p:spPr/>
        <p:txBody>
          <a:bodyPr/>
          <a:lstStyle/>
          <a:p>
            <a:fld id="{B63E4CEF-BB1E-48C7-AE93-F39F6AA99AD7}" type="slidenum">
              <a:rPr lang="en-US" smtClean="0"/>
              <a:pPr/>
              <a:t>42</a:t>
            </a:fld>
            <a:endParaRPr lang="en-US" dirty="0"/>
          </a:p>
        </p:txBody>
      </p:sp>
    </p:spTree>
    <p:extLst>
      <p:ext uri="{BB962C8B-B14F-4D97-AF65-F5344CB8AC3E}">
        <p14:creationId xmlns:p14="http://schemas.microsoft.com/office/powerpoint/2010/main" val="188826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DB050B4-3B08-44AB-89C8-A15C66B23F2F}"/>
              </a:ext>
            </a:extLst>
          </p:cNvPr>
          <p:cNvSpPr>
            <a:spLocks noGrp="1"/>
          </p:cNvSpPr>
          <p:nvPr>
            <p:ph type="title"/>
          </p:nvPr>
        </p:nvSpPr>
        <p:spPr/>
        <p:txBody>
          <a:bodyPr/>
          <a:lstStyle/>
          <a:p>
            <a:r>
              <a:rPr lang="en-US" dirty="0"/>
              <a:t>Assessment Philosophy</a:t>
            </a:r>
          </a:p>
        </p:txBody>
      </p:sp>
      <p:sp>
        <p:nvSpPr>
          <p:cNvPr id="8" name="Content Placeholder 7">
            <a:extLst>
              <a:ext uri="{FF2B5EF4-FFF2-40B4-BE49-F238E27FC236}">
                <a16:creationId xmlns:a16="http://schemas.microsoft.com/office/drawing/2014/main" id="{C7BCA5EA-9808-49CE-B73D-0F7D0A2BCA3E}"/>
              </a:ext>
            </a:extLst>
          </p:cNvPr>
          <p:cNvSpPr>
            <a:spLocks noGrp="1"/>
          </p:cNvSpPr>
          <p:nvPr>
            <p:ph idx="1"/>
          </p:nvPr>
        </p:nvSpPr>
        <p:spPr/>
        <p:txBody>
          <a:bodyPr>
            <a:normAutofit/>
          </a:bodyPr>
          <a:lstStyle/>
          <a:p>
            <a:pPr marL="0" indent="0">
              <a:buNone/>
            </a:pPr>
            <a:endParaRPr lang="en-US" dirty="0"/>
          </a:p>
          <a:p>
            <a:pPr marL="0" indent="0">
              <a:buNone/>
            </a:pPr>
            <a:r>
              <a:rPr lang="en-US" dirty="0"/>
              <a:t>The primary purpose of schools is </a:t>
            </a:r>
            <a:r>
              <a:rPr lang="en-US" dirty="0">
                <a:solidFill>
                  <a:srgbClr val="50902D"/>
                </a:solidFill>
              </a:rPr>
              <a:t>teaching and learning</a:t>
            </a:r>
            <a:r>
              <a:rPr lang="en-US" dirty="0"/>
              <a:t>.</a:t>
            </a:r>
          </a:p>
          <a:p>
            <a:endParaRPr lang="en-US" dirty="0"/>
          </a:p>
          <a:p>
            <a:pPr marL="0" indent="0">
              <a:buNone/>
            </a:pPr>
            <a:r>
              <a:rPr lang="en-US" dirty="0"/>
              <a:t>Assessment and accountability play a significant role, but importantly – </a:t>
            </a:r>
            <a:r>
              <a:rPr lang="en-US" dirty="0">
                <a:solidFill>
                  <a:srgbClr val="50902D"/>
                </a:solidFill>
              </a:rPr>
              <a:t>that role is supporting, </a:t>
            </a:r>
            <a:r>
              <a:rPr lang="en-US" i="1" dirty="0">
                <a:solidFill>
                  <a:srgbClr val="50902D"/>
                </a:solidFill>
              </a:rPr>
              <a:t>with the primary focus being teaching and learning</a:t>
            </a:r>
            <a:r>
              <a:rPr lang="en-US" dirty="0">
                <a:solidFill>
                  <a:srgbClr val="50902D"/>
                </a:solidFill>
              </a:rPr>
              <a:t>.</a:t>
            </a:r>
          </a:p>
        </p:txBody>
      </p:sp>
      <p:sp>
        <p:nvSpPr>
          <p:cNvPr id="6" name="Slide Number Placeholder 5">
            <a:extLst>
              <a:ext uri="{FF2B5EF4-FFF2-40B4-BE49-F238E27FC236}">
                <a16:creationId xmlns:a16="http://schemas.microsoft.com/office/drawing/2014/main" id="{FFB1BD65-97AA-4B3B-AB5D-79BE69F17544}"/>
              </a:ext>
            </a:extLst>
          </p:cNvPr>
          <p:cNvSpPr>
            <a:spLocks noGrp="1"/>
          </p:cNvSpPr>
          <p:nvPr>
            <p:ph type="sldNum" sz="quarter" idx="4"/>
          </p:nvPr>
        </p:nvSpPr>
        <p:spPr/>
        <p:txBody>
          <a:bodyPr/>
          <a:lstStyle/>
          <a:p>
            <a:fld id="{B63E4CEF-BB1E-48C7-AE93-F39F6AA99AD7}" type="slidenum">
              <a:rPr lang="en-US" smtClean="0"/>
              <a:pPr/>
              <a:t>43</a:t>
            </a:fld>
            <a:endParaRPr lang="en-US" dirty="0"/>
          </a:p>
        </p:txBody>
      </p:sp>
    </p:spTree>
    <p:extLst>
      <p:ext uri="{BB962C8B-B14F-4D97-AF65-F5344CB8AC3E}">
        <p14:creationId xmlns:p14="http://schemas.microsoft.com/office/powerpoint/2010/main" val="2729741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F442E-EE87-4BD6-B7C5-89B131C561BC}"/>
              </a:ext>
            </a:extLst>
          </p:cNvPr>
          <p:cNvSpPr>
            <a:spLocks noGrp="1"/>
          </p:cNvSpPr>
          <p:nvPr>
            <p:ph type="title"/>
          </p:nvPr>
        </p:nvSpPr>
        <p:spPr/>
        <p:txBody>
          <a:bodyPr/>
          <a:lstStyle/>
          <a:p>
            <a:r>
              <a:rPr lang="en-US" dirty="0"/>
              <a:t>Thank you!</a:t>
            </a:r>
          </a:p>
        </p:txBody>
      </p:sp>
      <p:sp>
        <p:nvSpPr>
          <p:cNvPr id="3" name="Content Placeholder 2">
            <a:extLst>
              <a:ext uri="{FF2B5EF4-FFF2-40B4-BE49-F238E27FC236}">
                <a16:creationId xmlns:a16="http://schemas.microsoft.com/office/drawing/2014/main" id="{131DD01C-0F55-44A0-B4CF-55DBB46438C5}"/>
              </a:ext>
            </a:extLst>
          </p:cNvPr>
          <p:cNvSpPr>
            <a:spLocks noGrp="1"/>
          </p:cNvSpPr>
          <p:nvPr>
            <p:ph idx="1"/>
          </p:nvPr>
        </p:nvSpPr>
        <p:spPr>
          <a:xfrm>
            <a:off x="628650" y="1825625"/>
            <a:ext cx="8515350" cy="4351338"/>
          </a:xfrm>
        </p:spPr>
        <p:txBody>
          <a:bodyPr>
            <a:normAutofit/>
          </a:bodyPr>
          <a:lstStyle/>
          <a:p>
            <a:pPr marL="0" indent="0">
              <a:buNone/>
            </a:pPr>
            <a:r>
              <a:rPr lang="en-US" dirty="0">
                <a:hlinkClick r:id="rId2"/>
              </a:rPr>
              <a:t>testing.gadoe.org</a:t>
            </a:r>
            <a:endParaRPr lang="en-US" dirty="0"/>
          </a:p>
          <a:p>
            <a:pPr marL="0" indent="0">
              <a:buNone/>
            </a:pPr>
            <a:r>
              <a:rPr lang="en-US" dirty="0">
                <a:hlinkClick r:id="rId3"/>
              </a:rPr>
              <a:t>accountability.gadoe.org</a:t>
            </a:r>
            <a:endParaRPr lang="en-US" dirty="0"/>
          </a:p>
          <a:p>
            <a:pPr marL="0" indent="0">
              <a:buNone/>
            </a:pPr>
            <a:endParaRPr lang="en-US" dirty="0"/>
          </a:p>
          <a:p>
            <a:pPr marL="0" indent="0">
              <a:buNone/>
            </a:pPr>
            <a:endParaRPr lang="en-US" dirty="0"/>
          </a:p>
          <a:p>
            <a:pPr marL="0" indent="0">
              <a:buNone/>
            </a:pPr>
            <a:r>
              <a:rPr lang="en-US" dirty="0"/>
              <a:t>Allison Timberlake, Ph.D.</a:t>
            </a:r>
          </a:p>
          <a:p>
            <a:pPr marL="0" indent="0">
              <a:buNone/>
            </a:pPr>
            <a:r>
              <a:rPr lang="en-US" dirty="0"/>
              <a:t>Deputy Superintendent for Assessment &amp; Accountability</a:t>
            </a:r>
          </a:p>
          <a:p>
            <a:pPr marL="0" indent="0">
              <a:buNone/>
            </a:pPr>
            <a:r>
              <a:rPr lang="en-US" dirty="0">
                <a:hlinkClick r:id="rId4"/>
              </a:rPr>
              <a:t>atimberlake@doe.k12.ga.us</a:t>
            </a:r>
            <a:endParaRPr lang="en-US" dirty="0"/>
          </a:p>
          <a:p>
            <a:pPr marL="0" indent="0">
              <a:buNone/>
            </a:pPr>
            <a:r>
              <a:rPr lang="en-US" dirty="0"/>
              <a:t>(404) 463-6666</a:t>
            </a:r>
          </a:p>
        </p:txBody>
      </p:sp>
      <p:sp>
        <p:nvSpPr>
          <p:cNvPr id="5" name="Slide Number Placeholder 4">
            <a:extLst>
              <a:ext uri="{FF2B5EF4-FFF2-40B4-BE49-F238E27FC236}">
                <a16:creationId xmlns:a16="http://schemas.microsoft.com/office/drawing/2014/main" id="{4C208406-5D22-4431-8033-DA8FB89BA55B}"/>
              </a:ext>
            </a:extLst>
          </p:cNvPr>
          <p:cNvSpPr>
            <a:spLocks noGrp="1"/>
          </p:cNvSpPr>
          <p:nvPr>
            <p:ph type="sldNum" sz="quarter" idx="4"/>
          </p:nvPr>
        </p:nvSpPr>
        <p:spPr/>
        <p:txBody>
          <a:bodyPr/>
          <a:lstStyle/>
          <a:p>
            <a:fld id="{B63E4CEF-BB1E-48C7-AE93-F39F6AA99AD7}" type="slidenum">
              <a:rPr lang="en-US" smtClean="0"/>
              <a:pPr/>
              <a:t>44</a:t>
            </a:fld>
            <a:endParaRPr lang="en-US" dirty="0"/>
          </a:p>
        </p:txBody>
      </p:sp>
      <p:pic>
        <p:nvPicPr>
          <p:cNvPr id="6" name="Picture 5" descr="A close up of a logo&#10;&#10;Description generated with very high confidence">
            <a:extLst>
              <a:ext uri="{FF2B5EF4-FFF2-40B4-BE49-F238E27FC236}">
                <a16:creationId xmlns:a16="http://schemas.microsoft.com/office/drawing/2014/main" id="{BFDB658B-6842-4AC1-BC67-D0E789989B5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593" r="31441"/>
          <a:stretch/>
        </p:blipFill>
        <p:spPr>
          <a:xfrm>
            <a:off x="6700648" y="2214700"/>
            <a:ext cx="1166423" cy="1786594"/>
          </a:xfrm>
          <a:prstGeom prst="rect">
            <a:avLst/>
          </a:prstGeom>
        </p:spPr>
      </p:pic>
    </p:spTree>
    <p:extLst>
      <p:ext uri="{BB962C8B-B14F-4D97-AF65-F5344CB8AC3E}">
        <p14:creationId xmlns:p14="http://schemas.microsoft.com/office/powerpoint/2010/main" val="1866304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70F06-AA96-47B8-8E01-EAD9F6E4A87C}"/>
              </a:ext>
            </a:extLst>
          </p:cNvPr>
          <p:cNvSpPr>
            <a:spLocks noGrp="1"/>
          </p:cNvSpPr>
          <p:nvPr>
            <p:ph type="title"/>
          </p:nvPr>
        </p:nvSpPr>
        <p:spPr/>
        <p:txBody>
          <a:bodyPr/>
          <a:lstStyle/>
          <a:p>
            <a:r>
              <a:rPr lang="en-US" dirty="0"/>
              <a:t>Learning Progression – Counting Objects</a:t>
            </a:r>
          </a:p>
        </p:txBody>
      </p:sp>
      <p:pic>
        <p:nvPicPr>
          <p:cNvPr id="6" name="Content Placeholder 5">
            <a:extLst>
              <a:ext uri="{FF2B5EF4-FFF2-40B4-BE49-F238E27FC236}">
                <a16:creationId xmlns:a16="http://schemas.microsoft.com/office/drawing/2014/main" id="{7EFA9974-0B7A-4A3E-B41D-1289426C484E}"/>
              </a:ext>
            </a:extLst>
          </p:cNvPr>
          <p:cNvPicPr>
            <a:picLocks noGrp="1" noChangeAspect="1"/>
          </p:cNvPicPr>
          <p:nvPr>
            <p:ph idx="1"/>
          </p:nvPr>
        </p:nvPicPr>
        <p:blipFill rotWithShape="1">
          <a:blip r:embed="rId2"/>
          <a:srcRect l="21655" t="27209" r="19769" b="12319"/>
          <a:stretch/>
        </p:blipFill>
        <p:spPr>
          <a:xfrm>
            <a:off x="728144" y="1659579"/>
            <a:ext cx="7687712" cy="4464390"/>
          </a:xfrm>
          <a:prstGeom prst="rect">
            <a:avLst/>
          </a:prstGeom>
          <a:ln>
            <a:noFill/>
          </a:ln>
          <a:effectLst>
            <a:outerShdw blurRad="292100" dist="139700" dir="2700000" algn="tl" rotWithShape="0">
              <a:srgbClr val="333333">
                <a:alpha val="65000"/>
              </a:srgbClr>
            </a:outerShdw>
          </a:effectLst>
        </p:spPr>
      </p:pic>
      <p:sp>
        <p:nvSpPr>
          <p:cNvPr id="5" name="Slide Number Placeholder 4">
            <a:extLst>
              <a:ext uri="{FF2B5EF4-FFF2-40B4-BE49-F238E27FC236}">
                <a16:creationId xmlns:a16="http://schemas.microsoft.com/office/drawing/2014/main" id="{6DCF43F7-FEE7-4701-B19D-F9E71E0607BE}"/>
              </a:ext>
            </a:extLst>
          </p:cNvPr>
          <p:cNvSpPr>
            <a:spLocks noGrp="1"/>
          </p:cNvSpPr>
          <p:nvPr>
            <p:ph type="sldNum" sz="quarter" idx="4"/>
          </p:nvPr>
        </p:nvSpPr>
        <p:spPr/>
        <p:txBody>
          <a:bodyPr/>
          <a:lstStyle/>
          <a:p>
            <a:fld id="{B63E4CEF-BB1E-48C7-AE93-F39F6AA99AD7}" type="slidenum">
              <a:rPr lang="en-US" smtClean="0"/>
              <a:pPr/>
              <a:t>5</a:t>
            </a:fld>
            <a:endParaRPr lang="en-US" dirty="0"/>
          </a:p>
        </p:txBody>
      </p:sp>
    </p:spTree>
    <p:extLst>
      <p:ext uri="{BB962C8B-B14F-4D97-AF65-F5344CB8AC3E}">
        <p14:creationId xmlns:p14="http://schemas.microsoft.com/office/powerpoint/2010/main" val="1833735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C20AD85A-C3E2-4F9B-AA93-4086C5D02060}"/>
              </a:ext>
            </a:extLst>
          </p:cNvPr>
          <p:cNvSpPr>
            <a:spLocks noGrp="1"/>
          </p:cNvSpPr>
          <p:nvPr>
            <p:ph type="title"/>
          </p:nvPr>
        </p:nvSpPr>
        <p:spPr/>
        <p:txBody>
          <a:bodyPr/>
          <a:lstStyle/>
          <a:p>
            <a:r>
              <a:rPr lang="en-US" dirty="0" err="1"/>
              <a:t>Keenville</a:t>
            </a:r>
            <a:endParaRPr lang="en-US" dirty="0"/>
          </a:p>
        </p:txBody>
      </p:sp>
      <p:sp>
        <p:nvSpPr>
          <p:cNvPr id="7" name="Text Placeholder 6">
            <a:extLst>
              <a:ext uri="{FF2B5EF4-FFF2-40B4-BE49-F238E27FC236}">
                <a16:creationId xmlns:a16="http://schemas.microsoft.com/office/drawing/2014/main" id="{AF0E4AF6-413B-4845-AFAC-FA231F0E8736}"/>
              </a:ext>
            </a:extLst>
          </p:cNvPr>
          <p:cNvSpPr>
            <a:spLocks noGrp="1"/>
          </p:cNvSpPr>
          <p:nvPr>
            <p:ph type="body" idx="1"/>
          </p:nvPr>
        </p:nvSpPr>
        <p:spPr/>
        <p:txBody>
          <a:bodyPr/>
          <a:lstStyle/>
          <a:p>
            <a:endParaRPr lang="en-US"/>
          </a:p>
        </p:txBody>
      </p:sp>
      <p:sp>
        <p:nvSpPr>
          <p:cNvPr id="5" name="Slide Number Placeholder 4">
            <a:extLst>
              <a:ext uri="{FF2B5EF4-FFF2-40B4-BE49-F238E27FC236}">
                <a16:creationId xmlns:a16="http://schemas.microsoft.com/office/drawing/2014/main" id="{10A1F343-B619-4CB2-9246-57BB9C9A524B}"/>
              </a:ext>
            </a:extLst>
          </p:cNvPr>
          <p:cNvSpPr>
            <a:spLocks noGrp="1"/>
          </p:cNvSpPr>
          <p:nvPr>
            <p:ph type="sldNum" sz="quarter" idx="4"/>
          </p:nvPr>
        </p:nvSpPr>
        <p:spPr/>
        <p:txBody>
          <a:bodyPr/>
          <a:lstStyle/>
          <a:p>
            <a:fld id="{B63E4CEF-BB1E-48C7-AE93-F39F6AA99AD7}" type="slidenum">
              <a:rPr lang="en-US" smtClean="0"/>
              <a:pPr/>
              <a:t>6</a:t>
            </a:fld>
            <a:endParaRPr lang="en-US" dirty="0"/>
          </a:p>
        </p:txBody>
      </p:sp>
    </p:spTree>
    <p:extLst>
      <p:ext uri="{BB962C8B-B14F-4D97-AF65-F5344CB8AC3E}">
        <p14:creationId xmlns:p14="http://schemas.microsoft.com/office/powerpoint/2010/main" val="212419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D71FA-109B-4632-A3AE-8EAE99FC01BD}"/>
              </a:ext>
            </a:extLst>
          </p:cNvPr>
          <p:cNvSpPr>
            <a:spLocks noGrp="1"/>
          </p:cNvSpPr>
          <p:nvPr>
            <p:ph type="title"/>
          </p:nvPr>
        </p:nvSpPr>
        <p:spPr>
          <a:xfrm>
            <a:off x="603983" y="334016"/>
            <a:ext cx="6316630" cy="1325563"/>
          </a:xfrm>
        </p:spPr>
        <p:txBody>
          <a:bodyPr/>
          <a:lstStyle/>
          <a:p>
            <a:r>
              <a:rPr lang="en-US" dirty="0" err="1"/>
              <a:t>Keenville</a:t>
            </a:r>
            <a:endParaRPr lang="en-US" dirty="0"/>
          </a:p>
        </p:txBody>
      </p:sp>
      <p:sp>
        <p:nvSpPr>
          <p:cNvPr id="3" name="Content Placeholder 2">
            <a:extLst>
              <a:ext uri="{FF2B5EF4-FFF2-40B4-BE49-F238E27FC236}">
                <a16:creationId xmlns:a16="http://schemas.microsoft.com/office/drawing/2014/main" id="{4F73214B-2D5D-4BF4-9425-FF9A88B9265A}"/>
              </a:ext>
            </a:extLst>
          </p:cNvPr>
          <p:cNvSpPr>
            <a:spLocks noGrp="1"/>
          </p:cNvSpPr>
          <p:nvPr>
            <p:ph idx="1"/>
          </p:nvPr>
        </p:nvSpPr>
        <p:spPr>
          <a:xfrm>
            <a:off x="628650" y="1825625"/>
            <a:ext cx="4284994" cy="4351338"/>
          </a:xfrm>
        </p:spPr>
        <p:txBody>
          <a:bodyPr>
            <a:normAutofit fontScale="92500" lnSpcReduction="10000"/>
          </a:bodyPr>
          <a:lstStyle/>
          <a:p>
            <a:r>
              <a:rPr lang="en-US" dirty="0" err="1"/>
              <a:t>Keenville</a:t>
            </a:r>
            <a:r>
              <a:rPr lang="en-US" dirty="0"/>
              <a:t> is a game-based, formative assessment in literacy and mathematics for grades 1 and 2.</a:t>
            </a:r>
          </a:p>
          <a:p>
            <a:pPr lvl="1"/>
            <a:r>
              <a:rPr lang="en-US" dirty="0"/>
              <a:t>Students will explore </a:t>
            </a:r>
            <a:r>
              <a:rPr lang="en-US" dirty="0" err="1"/>
              <a:t>Keenville</a:t>
            </a:r>
            <a:r>
              <a:rPr lang="en-US" dirty="0"/>
              <a:t> and help the Keens by engaging in challenges.</a:t>
            </a:r>
          </a:p>
          <a:p>
            <a:pPr lvl="1"/>
            <a:r>
              <a:rPr lang="en-US" dirty="0" err="1"/>
              <a:t>Keenville</a:t>
            </a:r>
            <a:r>
              <a:rPr lang="en-US" dirty="0"/>
              <a:t> is designed to be integrated alongside instruction, supporting teachers with real-time feedback to differentiate instruction and improve learning.</a:t>
            </a:r>
          </a:p>
        </p:txBody>
      </p:sp>
      <p:sp>
        <p:nvSpPr>
          <p:cNvPr id="5" name="Slide Number Placeholder 4">
            <a:extLst>
              <a:ext uri="{FF2B5EF4-FFF2-40B4-BE49-F238E27FC236}">
                <a16:creationId xmlns:a16="http://schemas.microsoft.com/office/drawing/2014/main" id="{1161D47B-121B-4118-9812-B51E7B249967}"/>
              </a:ext>
            </a:extLst>
          </p:cNvPr>
          <p:cNvSpPr>
            <a:spLocks noGrp="1"/>
          </p:cNvSpPr>
          <p:nvPr>
            <p:ph type="sldNum" sz="quarter" idx="4"/>
          </p:nvPr>
        </p:nvSpPr>
        <p:spPr>
          <a:xfrm>
            <a:off x="6457950" y="6356351"/>
            <a:ext cx="2057400" cy="365125"/>
          </a:xfrm>
        </p:spPr>
        <p:txBody>
          <a:bodyPr/>
          <a:lstStyle/>
          <a:p>
            <a:fld id="{B63E4CEF-BB1E-48C7-AE93-F39F6AA99AD7}" type="slidenum">
              <a:rPr lang="en-US" smtClean="0"/>
              <a:pPr/>
              <a:t>7</a:t>
            </a:fld>
            <a:endParaRPr lang="en-US" dirty="0"/>
          </a:p>
        </p:txBody>
      </p:sp>
      <p:pic>
        <p:nvPicPr>
          <p:cNvPr id="11" name="Picture 10">
            <a:extLst>
              <a:ext uri="{FF2B5EF4-FFF2-40B4-BE49-F238E27FC236}">
                <a16:creationId xmlns:a16="http://schemas.microsoft.com/office/drawing/2014/main" id="{6C7EC0D3-88B1-4171-BC99-95A2495A9EA3}"/>
              </a:ext>
            </a:extLst>
          </p:cNvPr>
          <p:cNvPicPr>
            <a:picLocks noChangeAspect="1"/>
          </p:cNvPicPr>
          <p:nvPr/>
        </p:nvPicPr>
        <p:blipFill>
          <a:blip r:embed="rId2"/>
          <a:stretch>
            <a:fillRect/>
          </a:stretch>
        </p:blipFill>
        <p:spPr>
          <a:xfrm>
            <a:off x="4842090" y="4325009"/>
            <a:ext cx="4157045" cy="2353824"/>
          </a:xfrm>
          <a:prstGeom prst="rect">
            <a:avLst/>
          </a:prstGeom>
          <a:ln>
            <a:noFill/>
          </a:ln>
          <a:effectLst>
            <a:outerShdw blurRad="292100" dist="139700" dir="2700000" algn="tl" rotWithShape="0">
              <a:srgbClr val="333333">
                <a:alpha val="65000"/>
              </a:srgbClr>
            </a:outerShdw>
          </a:effectLst>
        </p:spPr>
      </p:pic>
      <p:pic>
        <p:nvPicPr>
          <p:cNvPr id="12" name="Content Placeholder 6">
            <a:extLst>
              <a:ext uri="{FF2B5EF4-FFF2-40B4-BE49-F238E27FC236}">
                <a16:creationId xmlns:a16="http://schemas.microsoft.com/office/drawing/2014/main" id="{AF3C791D-9D15-43C5-884E-0F0435D911B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1848"/>
          <a:stretch/>
        </p:blipFill>
        <p:spPr>
          <a:xfrm>
            <a:off x="4838615" y="1900809"/>
            <a:ext cx="4160520" cy="2258154"/>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4DB00E1-3E12-4235-BC41-7BC9127316C9}"/>
              </a:ext>
            </a:extLst>
          </p:cNvPr>
          <p:cNvSpPr txBox="1"/>
          <p:nvPr/>
        </p:nvSpPr>
        <p:spPr>
          <a:xfrm>
            <a:off x="1730770" y="6367571"/>
            <a:ext cx="2841230" cy="307777"/>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1400" dirty="0"/>
              <a:t>Learn more at keenville.gadoe.org!</a:t>
            </a:r>
          </a:p>
        </p:txBody>
      </p:sp>
    </p:spTree>
    <p:extLst>
      <p:ext uri="{BB962C8B-B14F-4D97-AF65-F5344CB8AC3E}">
        <p14:creationId xmlns:p14="http://schemas.microsoft.com/office/powerpoint/2010/main" val="3576187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F188D-4189-417A-B3B7-580B7C61F863}"/>
              </a:ext>
            </a:extLst>
          </p:cNvPr>
          <p:cNvSpPr>
            <a:spLocks noGrp="1"/>
          </p:cNvSpPr>
          <p:nvPr>
            <p:ph type="title"/>
          </p:nvPr>
        </p:nvSpPr>
        <p:spPr/>
        <p:txBody>
          <a:bodyPr/>
          <a:lstStyle/>
          <a:p>
            <a:r>
              <a:rPr lang="en-US" dirty="0" err="1"/>
              <a:t>Keenville</a:t>
            </a:r>
            <a:r>
              <a:rPr lang="en-US" dirty="0"/>
              <a:t> Games</a:t>
            </a:r>
          </a:p>
        </p:txBody>
      </p:sp>
      <p:sp>
        <p:nvSpPr>
          <p:cNvPr id="5" name="Slide Number Placeholder 4">
            <a:extLst>
              <a:ext uri="{FF2B5EF4-FFF2-40B4-BE49-F238E27FC236}">
                <a16:creationId xmlns:a16="http://schemas.microsoft.com/office/drawing/2014/main" id="{C0B9FAF3-9FEF-42EC-84B0-22E09B976E23}"/>
              </a:ext>
            </a:extLst>
          </p:cNvPr>
          <p:cNvSpPr>
            <a:spLocks noGrp="1"/>
          </p:cNvSpPr>
          <p:nvPr>
            <p:ph type="sldNum" sz="quarter" idx="4"/>
          </p:nvPr>
        </p:nvSpPr>
        <p:spPr/>
        <p:txBody>
          <a:bodyPr/>
          <a:lstStyle/>
          <a:p>
            <a:fld id="{B63E4CEF-BB1E-48C7-AE93-F39F6AA99AD7}" type="slidenum">
              <a:rPr lang="en-US" smtClean="0"/>
              <a:pPr/>
              <a:t>8</a:t>
            </a:fld>
            <a:endParaRPr lang="en-US" dirty="0"/>
          </a:p>
        </p:txBody>
      </p:sp>
      <p:sp>
        <p:nvSpPr>
          <p:cNvPr id="6" name="TextBox 5">
            <a:extLst>
              <a:ext uri="{FF2B5EF4-FFF2-40B4-BE49-F238E27FC236}">
                <a16:creationId xmlns:a16="http://schemas.microsoft.com/office/drawing/2014/main" id="{918DD1B6-1DEF-4F69-A6B1-2D1E0CA18CB1}"/>
              </a:ext>
            </a:extLst>
          </p:cNvPr>
          <p:cNvSpPr txBox="1"/>
          <p:nvPr/>
        </p:nvSpPr>
        <p:spPr>
          <a:xfrm>
            <a:off x="5865962" y="1967636"/>
            <a:ext cx="3128854" cy="150810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2000" b="1" u="sng" dirty="0"/>
              <a:t>ELA Skills Assessed</a:t>
            </a:r>
          </a:p>
          <a:p>
            <a:pPr marL="285750" indent="-285750">
              <a:buFont typeface="Wingdings" panose="05000000000000000000" pitchFamily="2" charset="2"/>
              <a:buChar char="ü"/>
            </a:pPr>
            <a:r>
              <a:rPr lang="en-US" dirty="0"/>
              <a:t>Reading comprehension (literary and informational)</a:t>
            </a:r>
          </a:p>
          <a:p>
            <a:pPr marL="285750" indent="-285750">
              <a:buFont typeface="Wingdings" panose="05000000000000000000" pitchFamily="2" charset="2"/>
              <a:buChar char="ü"/>
            </a:pPr>
            <a:r>
              <a:rPr lang="en-US" dirty="0"/>
              <a:t>Phonics and word recognition</a:t>
            </a:r>
          </a:p>
        </p:txBody>
      </p:sp>
      <p:sp>
        <p:nvSpPr>
          <p:cNvPr id="7" name="TextBox 6">
            <a:extLst>
              <a:ext uri="{FF2B5EF4-FFF2-40B4-BE49-F238E27FC236}">
                <a16:creationId xmlns:a16="http://schemas.microsoft.com/office/drawing/2014/main" id="{A3C498B4-4C22-40B1-BFAA-61DED63B6025}"/>
              </a:ext>
            </a:extLst>
          </p:cNvPr>
          <p:cNvSpPr txBox="1"/>
          <p:nvPr/>
        </p:nvSpPr>
        <p:spPr>
          <a:xfrm>
            <a:off x="5865962" y="3711510"/>
            <a:ext cx="3128854" cy="233910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2000" b="1" u="sng" dirty="0"/>
              <a:t>Math Skills Assessed</a:t>
            </a:r>
          </a:p>
          <a:p>
            <a:pPr marL="285750" indent="-285750">
              <a:buFont typeface="Wingdings" panose="05000000000000000000" pitchFamily="2" charset="2"/>
              <a:buChar char="ü"/>
            </a:pPr>
            <a:r>
              <a:rPr lang="en-US" dirty="0"/>
              <a:t>Addition and subtraction</a:t>
            </a:r>
          </a:p>
          <a:p>
            <a:pPr marL="285750" indent="-285750">
              <a:buFont typeface="Wingdings" panose="05000000000000000000" pitchFamily="2" charset="2"/>
              <a:buChar char="ü"/>
            </a:pPr>
            <a:r>
              <a:rPr lang="en-US" dirty="0"/>
              <a:t>Interpreting data with tables and graphs</a:t>
            </a:r>
          </a:p>
          <a:p>
            <a:pPr marL="285750" indent="-285750">
              <a:buFont typeface="Wingdings" panose="05000000000000000000" pitchFamily="2" charset="2"/>
              <a:buChar char="ü"/>
            </a:pPr>
            <a:r>
              <a:rPr lang="en-US" dirty="0"/>
              <a:t>Comparing numbers (&lt;, &gt;, =)</a:t>
            </a:r>
          </a:p>
          <a:p>
            <a:pPr marL="285750" indent="-285750">
              <a:buFont typeface="Wingdings" panose="05000000000000000000" pitchFamily="2" charset="2"/>
              <a:buChar char="ü"/>
            </a:pPr>
            <a:r>
              <a:rPr lang="en-US" dirty="0"/>
              <a:t>Time</a:t>
            </a:r>
          </a:p>
          <a:p>
            <a:pPr marL="285750" indent="-285750">
              <a:buFont typeface="Wingdings" panose="05000000000000000000" pitchFamily="2" charset="2"/>
              <a:buChar char="ü"/>
            </a:pPr>
            <a:r>
              <a:rPr lang="en-US" dirty="0"/>
              <a:t>Place value</a:t>
            </a:r>
          </a:p>
          <a:p>
            <a:pPr marL="285750" indent="-285750">
              <a:buFont typeface="Wingdings" panose="05000000000000000000" pitchFamily="2" charset="2"/>
              <a:buChar char="ü"/>
            </a:pPr>
            <a:r>
              <a:rPr lang="en-US" dirty="0"/>
              <a:t>Money</a:t>
            </a:r>
          </a:p>
        </p:txBody>
      </p:sp>
      <p:sp>
        <p:nvSpPr>
          <p:cNvPr id="8" name="TextBox 7">
            <a:extLst>
              <a:ext uri="{FF2B5EF4-FFF2-40B4-BE49-F238E27FC236}">
                <a16:creationId xmlns:a16="http://schemas.microsoft.com/office/drawing/2014/main" id="{7F4E86A2-1490-47B7-9199-A992959F434D}"/>
              </a:ext>
            </a:extLst>
          </p:cNvPr>
          <p:cNvSpPr txBox="1"/>
          <p:nvPr/>
        </p:nvSpPr>
        <p:spPr>
          <a:xfrm>
            <a:off x="202987" y="1690689"/>
            <a:ext cx="2350208" cy="3170099"/>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rtlCol="0">
            <a:spAutoFit/>
          </a:bodyPr>
          <a:lstStyle/>
          <a:p>
            <a:r>
              <a:rPr lang="en-US" sz="2000" b="1" u="sng" dirty="0"/>
              <a:t>Fall 2018 Games</a:t>
            </a:r>
          </a:p>
          <a:p>
            <a:r>
              <a:rPr lang="en-US" dirty="0"/>
              <a:t>River Clean-Up</a:t>
            </a:r>
          </a:p>
          <a:p>
            <a:r>
              <a:rPr lang="en-US" dirty="0"/>
              <a:t>River Patrol</a:t>
            </a:r>
          </a:p>
          <a:p>
            <a:r>
              <a:rPr lang="en-US" dirty="0"/>
              <a:t>Cave Explorer</a:t>
            </a:r>
          </a:p>
          <a:p>
            <a:r>
              <a:rPr lang="en-US" dirty="0" err="1"/>
              <a:t>Peachling</a:t>
            </a:r>
            <a:r>
              <a:rPr lang="en-US" dirty="0"/>
              <a:t> Playground</a:t>
            </a:r>
          </a:p>
          <a:p>
            <a:r>
              <a:rPr lang="en-US" dirty="0"/>
              <a:t>River Tubing</a:t>
            </a:r>
          </a:p>
          <a:p>
            <a:r>
              <a:rPr lang="en-US" dirty="0"/>
              <a:t>Treat Factory</a:t>
            </a:r>
          </a:p>
          <a:p>
            <a:r>
              <a:rPr lang="en-US" dirty="0" err="1"/>
              <a:t>Peachling</a:t>
            </a:r>
            <a:r>
              <a:rPr lang="en-US" dirty="0"/>
              <a:t> Gym</a:t>
            </a:r>
          </a:p>
          <a:p>
            <a:r>
              <a:rPr lang="en-US" dirty="0"/>
              <a:t>Carnival Time</a:t>
            </a:r>
          </a:p>
          <a:p>
            <a:r>
              <a:rPr lang="en-US" dirty="0" err="1"/>
              <a:t>Peachling</a:t>
            </a:r>
            <a:r>
              <a:rPr lang="en-US" dirty="0"/>
              <a:t> Café</a:t>
            </a:r>
          </a:p>
          <a:p>
            <a:r>
              <a:rPr lang="en-US" dirty="0"/>
              <a:t>Farmers Market</a:t>
            </a:r>
          </a:p>
        </p:txBody>
      </p:sp>
      <p:pic>
        <p:nvPicPr>
          <p:cNvPr id="9" name="Picture 8">
            <a:extLst>
              <a:ext uri="{FF2B5EF4-FFF2-40B4-BE49-F238E27FC236}">
                <a16:creationId xmlns:a16="http://schemas.microsoft.com/office/drawing/2014/main" id="{69435942-B93F-402B-9797-B0B5278AD86B}"/>
              </a:ext>
            </a:extLst>
          </p:cNvPr>
          <p:cNvPicPr>
            <a:picLocks noChangeAspect="1"/>
          </p:cNvPicPr>
          <p:nvPr/>
        </p:nvPicPr>
        <p:blipFill>
          <a:blip r:embed="rId2"/>
          <a:stretch>
            <a:fillRect/>
          </a:stretch>
        </p:blipFill>
        <p:spPr>
          <a:xfrm>
            <a:off x="2352441" y="1973536"/>
            <a:ext cx="3366018" cy="1883784"/>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6D6D65B5-10C5-4E20-8378-6054DA1495B8}"/>
              </a:ext>
            </a:extLst>
          </p:cNvPr>
          <p:cNvPicPr>
            <a:picLocks noChangeAspect="1"/>
          </p:cNvPicPr>
          <p:nvPr/>
        </p:nvPicPr>
        <p:blipFill>
          <a:blip r:embed="rId3"/>
          <a:stretch>
            <a:fillRect/>
          </a:stretch>
        </p:blipFill>
        <p:spPr>
          <a:xfrm>
            <a:off x="2352441" y="4139514"/>
            <a:ext cx="3379059" cy="1882967"/>
          </a:xfrm>
          <a:prstGeom prst="rect">
            <a:avLst/>
          </a:prstGeom>
          <a:ln>
            <a:noFill/>
          </a:ln>
          <a:effectLst>
            <a:outerShdw blurRad="292100" dist="139700" dir="2700000" algn="tl" rotWithShape="0">
              <a:srgbClr val="333333">
                <a:alpha val="65000"/>
              </a:srgbClr>
            </a:outerShdw>
          </a:effectLst>
        </p:spPr>
      </p:pic>
      <p:pic>
        <p:nvPicPr>
          <p:cNvPr id="11" name="Picture 5" descr="Picture 5">
            <a:extLst>
              <a:ext uri="{FF2B5EF4-FFF2-40B4-BE49-F238E27FC236}">
                <a16:creationId xmlns:a16="http://schemas.microsoft.com/office/drawing/2014/main" id="{94A33A87-E59C-4D87-881F-4FA3965A7AEB}"/>
              </a:ext>
            </a:extLst>
          </p:cNvPr>
          <p:cNvPicPr>
            <a:picLocks noChangeAspect="1"/>
          </p:cNvPicPr>
          <p:nvPr/>
        </p:nvPicPr>
        <p:blipFill>
          <a:blip r:embed="rId4">
            <a:extLst/>
          </a:blip>
          <a:stretch>
            <a:fillRect/>
          </a:stretch>
        </p:blipFill>
        <p:spPr>
          <a:xfrm>
            <a:off x="274162" y="4863573"/>
            <a:ext cx="704059" cy="1181118"/>
          </a:xfrm>
          <a:prstGeom prst="rect">
            <a:avLst/>
          </a:prstGeom>
          <a:ln w="12700">
            <a:miter lim="400000"/>
          </a:ln>
        </p:spPr>
      </p:pic>
      <p:pic>
        <p:nvPicPr>
          <p:cNvPr id="12" name="Picture 6" descr="Picture 6">
            <a:extLst>
              <a:ext uri="{FF2B5EF4-FFF2-40B4-BE49-F238E27FC236}">
                <a16:creationId xmlns:a16="http://schemas.microsoft.com/office/drawing/2014/main" id="{C5B4A32C-3854-43E9-A956-2B7AFA9271A0}"/>
              </a:ext>
            </a:extLst>
          </p:cNvPr>
          <p:cNvPicPr>
            <a:picLocks noChangeAspect="1"/>
          </p:cNvPicPr>
          <p:nvPr/>
        </p:nvPicPr>
        <p:blipFill>
          <a:blip r:embed="rId5">
            <a:extLst/>
          </a:blip>
          <a:stretch>
            <a:fillRect/>
          </a:stretch>
        </p:blipFill>
        <p:spPr>
          <a:xfrm>
            <a:off x="1182075" y="4885741"/>
            <a:ext cx="938102" cy="1136781"/>
          </a:xfrm>
          <a:prstGeom prst="rect">
            <a:avLst/>
          </a:prstGeom>
          <a:ln w="12700">
            <a:miter lim="400000"/>
          </a:ln>
        </p:spPr>
      </p:pic>
      <p:sp>
        <p:nvSpPr>
          <p:cNvPr id="3" name="TextBox 2">
            <a:extLst>
              <a:ext uri="{FF2B5EF4-FFF2-40B4-BE49-F238E27FC236}">
                <a16:creationId xmlns:a16="http://schemas.microsoft.com/office/drawing/2014/main" id="{5D12A13A-5668-4C56-8D94-D8AD914F3680}"/>
              </a:ext>
            </a:extLst>
          </p:cNvPr>
          <p:cNvSpPr txBox="1"/>
          <p:nvPr/>
        </p:nvSpPr>
        <p:spPr>
          <a:xfrm>
            <a:off x="2403630" y="6356310"/>
            <a:ext cx="4951763"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1400" dirty="0"/>
              <a:t>An additional 21 games will become available throughout 2019!</a:t>
            </a:r>
          </a:p>
        </p:txBody>
      </p:sp>
    </p:spTree>
    <p:extLst>
      <p:ext uri="{BB962C8B-B14F-4D97-AF65-F5344CB8AC3E}">
        <p14:creationId xmlns:p14="http://schemas.microsoft.com/office/powerpoint/2010/main" val="667194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9B3579-572D-45EF-B638-A626DF5843B6}"/>
              </a:ext>
            </a:extLst>
          </p:cNvPr>
          <p:cNvSpPr>
            <a:spLocks noGrp="1"/>
          </p:cNvSpPr>
          <p:nvPr>
            <p:ph type="title"/>
          </p:nvPr>
        </p:nvSpPr>
        <p:spPr/>
        <p:txBody>
          <a:bodyPr/>
          <a:lstStyle/>
          <a:p>
            <a:r>
              <a:rPr lang="en-US" dirty="0" err="1"/>
              <a:t>Keenville</a:t>
            </a:r>
            <a:r>
              <a:rPr lang="en-US" dirty="0"/>
              <a:t> Features</a:t>
            </a:r>
          </a:p>
        </p:txBody>
      </p:sp>
      <p:sp>
        <p:nvSpPr>
          <p:cNvPr id="3" name="Content Placeholder 2">
            <a:extLst>
              <a:ext uri="{FF2B5EF4-FFF2-40B4-BE49-F238E27FC236}">
                <a16:creationId xmlns:a16="http://schemas.microsoft.com/office/drawing/2014/main" id="{E75AC4BC-2BAC-4BF5-BC97-4D442EBA02B9}"/>
              </a:ext>
            </a:extLst>
          </p:cNvPr>
          <p:cNvSpPr>
            <a:spLocks noGrp="1"/>
          </p:cNvSpPr>
          <p:nvPr>
            <p:ph idx="1"/>
          </p:nvPr>
        </p:nvSpPr>
        <p:spPr>
          <a:xfrm>
            <a:off x="628650" y="1825624"/>
            <a:ext cx="7886700" cy="3801453"/>
          </a:xfrm>
        </p:spPr>
        <p:txBody>
          <a:bodyPr>
            <a:normAutofit fontScale="77500" lnSpcReduction="20000"/>
          </a:bodyPr>
          <a:lstStyle/>
          <a:p>
            <a:r>
              <a:rPr lang="en-US" dirty="0"/>
              <a:t>Designed to engage students </a:t>
            </a:r>
          </a:p>
          <a:p>
            <a:pPr lvl="1"/>
            <a:r>
              <a:rPr lang="en-US" dirty="0"/>
              <a:t>Avatar builder; earning beans and </a:t>
            </a:r>
            <a:r>
              <a:rPr lang="en-US" dirty="0" err="1"/>
              <a:t>Peachlings</a:t>
            </a:r>
            <a:r>
              <a:rPr lang="en-US" dirty="0"/>
              <a:t>; decorating their house; fun sights, sounds and reactions</a:t>
            </a:r>
          </a:p>
          <a:p>
            <a:r>
              <a:rPr lang="en-US" dirty="0"/>
              <a:t>Tutorials orient students to the world and each game</a:t>
            </a:r>
          </a:p>
          <a:p>
            <a:r>
              <a:rPr lang="en-US" dirty="0"/>
              <a:t>Students receive ongoing support through motivational prompts and feedback</a:t>
            </a:r>
          </a:p>
          <a:p>
            <a:r>
              <a:rPr lang="en-US" dirty="0"/>
              <a:t>Games often include Georgia-specific themes and integrate other GSE standards and initiatives </a:t>
            </a:r>
          </a:p>
          <a:p>
            <a:pPr lvl="1"/>
            <a:r>
              <a:rPr lang="en-US" dirty="0"/>
              <a:t>Nutrition, health, science, social studies, PE, and the arts</a:t>
            </a:r>
          </a:p>
          <a:p>
            <a:r>
              <a:rPr lang="en-US" dirty="0"/>
              <a:t>Each game is designed with multiple levels to </a:t>
            </a:r>
          </a:p>
          <a:p>
            <a:pPr lvl="1"/>
            <a:r>
              <a:rPr lang="en-US" dirty="0"/>
              <a:t>allow students of varying levels of ability to engage with challenges </a:t>
            </a:r>
          </a:p>
          <a:p>
            <a:pPr lvl="1"/>
            <a:r>
              <a:rPr lang="en-US" dirty="0"/>
              <a:t>identify students’ current level of knowledge, skill, and concept development</a:t>
            </a:r>
          </a:p>
        </p:txBody>
      </p:sp>
      <p:sp>
        <p:nvSpPr>
          <p:cNvPr id="5" name="Slide Number Placeholder 4">
            <a:extLst>
              <a:ext uri="{FF2B5EF4-FFF2-40B4-BE49-F238E27FC236}">
                <a16:creationId xmlns:a16="http://schemas.microsoft.com/office/drawing/2014/main" id="{493E4B69-5F75-4E87-B1FD-289964A041BE}"/>
              </a:ext>
            </a:extLst>
          </p:cNvPr>
          <p:cNvSpPr>
            <a:spLocks noGrp="1"/>
          </p:cNvSpPr>
          <p:nvPr>
            <p:ph type="sldNum" sz="quarter" idx="4"/>
          </p:nvPr>
        </p:nvSpPr>
        <p:spPr/>
        <p:txBody>
          <a:bodyPr/>
          <a:lstStyle/>
          <a:p>
            <a:fld id="{B63E4CEF-BB1E-48C7-AE93-F39F6AA99AD7}" type="slidenum">
              <a:rPr lang="en-US" smtClean="0"/>
              <a:pPr/>
              <a:t>9</a:t>
            </a:fld>
            <a:endParaRPr lang="en-US" dirty="0"/>
          </a:p>
        </p:txBody>
      </p:sp>
      <p:pic>
        <p:nvPicPr>
          <p:cNvPr id="6" name="Picture 5">
            <a:extLst>
              <a:ext uri="{FF2B5EF4-FFF2-40B4-BE49-F238E27FC236}">
                <a16:creationId xmlns:a16="http://schemas.microsoft.com/office/drawing/2014/main" id="{B0EB2557-3D1A-4ECA-A11E-0B55E06E5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8650" y="3563818"/>
            <a:ext cx="7886700" cy="4548545"/>
          </a:xfrm>
          <a:prstGeom prst="rect">
            <a:avLst/>
          </a:prstGeom>
        </p:spPr>
      </p:pic>
    </p:spTree>
    <p:extLst>
      <p:ext uri="{BB962C8B-B14F-4D97-AF65-F5344CB8AC3E}">
        <p14:creationId xmlns:p14="http://schemas.microsoft.com/office/powerpoint/2010/main" val="783678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GaDOE-PowerPoint-Templat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B34819C3326640A5C369F682C5BCEC" ma:contentTypeVersion="3" ma:contentTypeDescription="Create a new document." ma:contentTypeScope="" ma:versionID="b4d03f235370e36574effe2eb9849c75">
  <xsd:schema xmlns:xsd="http://www.w3.org/2001/XMLSchema" xmlns:xs="http://www.w3.org/2001/XMLSchema" xmlns:p="http://schemas.microsoft.com/office/2006/metadata/properties" xmlns:ns1="http://schemas.microsoft.com/sharepoint/v3" xmlns:ns2="1d496aed-39d0-4758-b3cf-4e4773287716" xmlns:ns3="20a672bb-8554-40ed-8ef6-17ff2403b73b" targetNamespace="http://schemas.microsoft.com/office/2006/metadata/properties" ma:root="true" ma:fieldsID="dc85d28dfa76c5fff1f4bca85981001c" ns1:_="" ns2:_="" ns3:_="">
    <xsd:import namespace="http://schemas.microsoft.com/sharepoint/v3"/>
    <xsd:import namespace="1d496aed-39d0-4758-b3cf-4e4773287716"/>
    <xsd:import namespace="20a672bb-8554-40ed-8ef6-17ff2403b73b"/>
    <xsd:element name="properties">
      <xsd:complexType>
        <xsd:sequence>
          <xsd:element name="documentManagement">
            <xsd:complexType>
              <xsd:all>
                <xsd:element ref="ns2:TaxCatchAll" minOccurs="0"/>
                <xsd:element ref="ns2:TaxCatchAllLabel" minOccurs="0"/>
                <xsd:element ref="ns1:PublishingStartDate" minOccurs="0"/>
                <xsd:element ref="ns1:PublishingExpirationDate" minOccurs="0"/>
                <xsd:element ref="ns3:Page" minOccurs="0"/>
                <xsd:element ref="ns3:Page_x0020_SubHead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internalName="PublishingStartDate">
      <xsd:simpleType>
        <xsd:restriction base="dms:Unknown"/>
      </xsd:simpleType>
    </xsd:element>
    <xsd:element name="PublishingExpirationDate" ma:index="11"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d496aed-39d0-4758-b3cf-4e4773287716" elementFormDefault="qualified">
    <xsd:import namespace="http://schemas.microsoft.com/office/2006/documentManagement/types"/>
    <xsd:import namespace="http://schemas.microsoft.com/office/infopath/2007/PartnerControls"/>
    <xsd:element name="TaxCatchAll" ma:index="8" nillable="true" ma:displayName="Taxonomy Catch All Column" ma:description="" ma:hidden="true" ma:list="{c9dd594f-b3c3-485c-979e-10fa5fdd8c85}" ma:internalName="TaxCatchAll" ma:showField="CatchAllData" ma:web="f9e61c99-8b37-4962-a864-d7fde1b0d03b">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description="" ma:hidden="true" ma:list="{c9dd594f-b3c3-485c-979e-10fa5fdd8c85}" ma:internalName="TaxCatchAllLabel" ma:readOnly="true" ma:showField="CatchAllDataLabel" ma:web="f9e61c99-8b37-4962-a864-d7fde1b0d03b">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0a672bb-8554-40ed-8ef6-17ff2403b73b" elementFormDefault="qualified">
    <xsd:import namespace="http://schemas.microsoft.com/office/2006/documentManagement/types"/>
    <xsd:import namespace="http://schemas.microsoft.com/office/infopath/2007/PartnerControls"/>
    <xsd:element name="Page" ma:index="12" nillable="true" ma:displayName="Page" ma:list="{812383B8-FDBA-42DE-9B28-EFCB3124A900}" ma:internalName="Page">
      <xsd:simpleType>
        <xsd:restriction base="dms:Lookup"/>
      </xsd:simpleType>
    </xsd:element>
    <xsd:element name="Page_x0020_SubHeader" ma:index="13" nillable="true" ma:displayName="Page SubHeader" ma:internalName="Page_x0020_SubHeader">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d496aed-39d0-4758-b3cf-4e4773287716"/>
    <PublishingExpirationDate xmlns="http://schemas.microsoft.com/sharepoint/v3" xsi:nil="true"/>
    <PublishingStartDate xmlns="http://schemas.microsoft.com/sharepoint/v3" xsi:nil="true"/>
    <Page_x0020_SubHeader xmlns="20a672bb-8554-40ed-8ef6-17ff2403b73b" xsi:nil="true"/>
    <Page xmlns="20a672bb-8554-40ed-8ef6-17ff2403b73b" xsi:nil="true"/>
  </documentManagement>
</p:properties>
</file>

<file path=customXml/itemProps1.xml><?xml version="1.0" encoding="utf-8"?>
<ds:datastoreItem xmlns:ds="http://schemas.openxmlformats.org/officeDocument/2006/customXml" ds:itemID="{B6B91A51-EC34-43B4-857D-3A770153853B}"/>
</file>

<file path=customXml/itemProps2.xml><?xml version="1.0" encoding="utf-8"?>
<ds:datastoreItem xmlns:ds="http://schemas.openxmlformats.org/officeDocument/2006/customXml" ds:itemID="{1CF00EE7-5F6E-409F-88CA-8BEF9EFD5F4F}"/>
</file>

<file path=customXml/itemProps3.xml><?xml version="1.0" encoding="utf-8"?>
<ds:datastoreItem xmlns:ds="http://schemas.openxmlformats.org/officeDocument/2006/customXml" ds:itemID="{C088A7C3-2BB5-4A18-898A-30CE89B2372C}"/>
</file>

<file path=docProps/app.xml><?xml version="1.0" encoding="utf-8"?>
<Properties xmlns="http://schemas.openxmlformats.org/officeDocument/2006/extended-properties" xmlns:vt="http://schemas.openxmlformats.org/officeDocument/2006/docPropsVTypes">
  <Template>GaDOE-PowerPoint-WhiteTemplate</Template>
  <TotalTime>16139</TotalTime>
  <Words>3242</Words>
  <Application>Microsoft Office PowerPoint</Application>
  <PresentationFormat>On-screen Show (4:3)</PresentationFormat>
  <Paragraphs>436</Paragraphs>
  <Slides>44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Calibri</vt:lpstr>
      <vt:lpstr>Tahoma</vt:lpstr>
      <vt:lpstr>Times New Roman</vt:lpstr>
      <vt:lpstr>Wingdings</vt:lpstr>
      <vt:lpstr>GaDOE-PowerPoint-Template</vt:lpstr>
      <vt:lpstr>A New School Year:  GKIDS 2.0, Keenville, Georgia Milestones, and GAA 2.0!</vt:lpstr>
      <vt:lpstr>Assessment Philosophy</vt:lpstr>
      <vt:lpstr>GKIDS 2.0</vt:lpstr>
      <vt:lpstr>GKIDS 2.0</vt:lpstr>
      <vt:lpstr>Learning Progression – Counting Objects</vt:lpstr>
      <vt:lpstr>Keenville</vt:lpstr>
      <vt:lpstr>Keenville</vt:lpstr>
      <vt:lpstr>Keenville Games</vt:lpstr>
      <vt:lpstr>Keenville Features</vt:lpstr>
      <vt:lpstr>Keenville Dashboard</vt:lpstr>
      <vt:lpstr>Keenville Resources</vt:lpstr>
      <vt:lpstr>Georgia Milestones</vt:lpstr>
      <vt:lpstr>Scheduling Flexibility</vt:lpstr>
      <vt:lpstr>New TE Item Types</vt:lpstr>
      <vt:lpstr>Educator Involvement</vt:lpstr>
      <vt:lpstr>Resources</vt:lpstr>
      <vt:lpstr>Resources</vt:lpstr>
      <vt:lpstr>Georgia Milestones</vt:lpstr>
      <vt:lpstr>Analyses</vt:lpstr>
      <vt:lpstr>Q1: Spring 2018</vt:lpstr>
      <vt:lpstr>Q2: Trends</vt:lpstr>
      <vt:lpstr>Q3: Subgroups</vt:lpstr>
      <vt:lpstr>Q4: Reading and Writing</vt:lpstr>
      <vt:lpstr>Q4: Reading and Writing</vt:lpstr>
      <vt:lpstr>Q4: Reading and Writing</vt:lpstr>
      <vt:lpstr>Q4: Reading and Writing</vt:lpstr>
      <vt:lpstr>Q4: Reading and Writing</vt:lpstr>
      <vt:lpstr>Q4: Reading and Writing</vt:lpstr>
      <vt:lpstr>Q4: Reading and Writing</vt:lpstr>
      <vt:lpstr>Q4: Reading and Writing</vt:lpstr>
      <vt:lpstr>Q4: Reading and Writing</vt:lpstr>
      <vt:lpstr>What do teachers need to know?</vt:lpstr>
      <vt:lpstr>What do teachers need to know?</vt:lpstr>
      <vt:lpstr>What do teachers need to know?</vt:lpstr>
      <vt:lpstr>Georgia Alternate Assessment 2.0</vt:lpstr>
      <vt:lpstr>GAA 2.0</vt:lpstr>
      <vt:lpstr>GAA 2.0</vt:lpstr>
      <vt:lpstr>GAA 2.0</vt:lpstr>
      <vt:lpstr>Presentation of Task</vt:lpstr>
      <vt:lpstr>Resources</vt:lpstr>
      <vt:lpstr>Innovative Assessment Pilot Program</vt:lpstr>
      <vt:lpstr>Innovative Assessment Pilot Program</vt:lpstr>
      <vt:lpstr>Assessment Philosophy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Beck</dc:creator>
  <cp:lastModifiedBy>Sandy Greene</cp:lastModifiedBy>
  <cp:revision>950</cp:revision>
  <cp:lastPrinted>2018-05-23T19:38:08Z</cp:lastPrinted>
  <dcterms:created xsi:type="dcterms:W3CDTF">2015-12-01T02:44:20Z</dcterms:created>
  <dcterms:modified xsi:type="dcterms:W3CDTF">2018-09-28T12:28:37Z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0x01010098B34819C3326640A5C369F682C5BCEC</vt:lpwstr>
  </property>
</Properties>
</file>