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5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charts/chart3.xml" ContentType="application/vnd.openxmlformats-officedocument.drawingml.chart+xml"/>
  <Override PartName="/ppt/charts/colors3.xml" ContentType="application/vnd.ms-office.chartcolor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style3.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24.xml" ContentType="application/vnd.openxmlformats-officedocument.presentationml.tags+xml"/>
  <Override PartName="/ppt/tags/tag26.xml" ContentType="application/vnd.openxmlformats-officedocument.presentationml.tags+xml"/>
  <Override PartName="/ppt/tags/tag17.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5.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73" r:id="rId3"/>
    <p:sldId id="262" r:id="rId4"/>
    <p:sldId id="261" r:id="rId5"/>
    <p:sldId id="663" r:id="rId6"/>
    <p:sldId id="666" r:id="rId7"/>
    <p:sldId id="667" r:id="rId8"/>
    <p:sldId id="825" r:id="rId9"/>
    <p:sldId id="329" r:id="rId10"/>
    <p:sldId id="951" r:id="rId11"/>
    <p:sldId id="726" r:id="rId12"/>
    <p:sldId id="674" r:id="rId13"/>
    <p:sldId id="675" r:id="rId14"/>
    <p:sldId id="946" r:id="rId15"/>
    <p:sldId id="677" r:id="rId16"/>
    <p:sldId id="729" r:id="rId17"/>
    <p:sldId id="933" r:id="rId18"/>
    <p:sldId id="934" r:id="rId19"/>
    <p:sldId id="935" r:id="rId20"/>
    <p:sldId id="936" r:id="rId21"/>
    <p:sldId id="937" r:id="rId22"/>
    <p:sldId id="939" r:id="rId23"/>
    <p:sldId id="279" r:id="rId24"/>
    <p:sldId id="280" r:id="rId25"/>
    <p:sldId id="938" r:id="rId26"/>
    <p:sldId id="940" r:id="rId27"/>
    <p:sldId id="950" r:id="rId28"/>
    <p:sldId id="917" r:id="rId29"/>
    <p:sldId id="941" r:id="rId30"/>
    <p:sldId id="942" r:id="rId31"/>
    <p:sldId id="943" r:id="rId32"/>
    <p:sldId id="918" r:id="rId33"/>
    <p:sldId id="919" r:id="rId34"/>
    <p:sldId id="278" r:id="rId35"/>
    <p:sldId id="920" r:id="rId36"/>
    <p:sldId id="921" r:id="rId37"/>
    <p:sldId id="922" r:id="rId38"/>
    <p:sldId id="923" r:id="rId39"/>
    <p:sldId id="924" r:id="rId40"/>
    <p:sldId id="925" r:id="rId41"/>
    <p:sldId id="926" r:id="rId42"/>
    <p:sldId id="686" r:id="rId43"/>
    <p:sldId id="685" r:id="rId44"/>
    <p:sldId id="687" r:id="rId45"/>
    <p:sldId id="947" r:id="rId46"/>
    <p:sldId id="953" r:id="rId47"/>
    <p:sldId id="954" r:id="rId48"/>
    <p:sldId id="259" r:id="rId49"/>
    <p:sldId id="692" r:id="rId50"/>
    <p:sldId id="694" r:id="rId51"/>
    <p:sldId id="948" r:id="rId52"/>
    <p:sldId id="276" r:id="rId53"/>
    <p:sldId id="664" r:id="rId54"/>
    <p:sldId id="306" r:id="rId55"/>
    <p:sldId id="949" r:id="rId56"/>
    <p:sldId id="952" r:id="rId57"/>
    <p:sldId id="944" r:id="rId58"/>
    <p:sldId id="84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122" clrIdx="0"/>
  <p:cmAuthor id="2" name="Missy Shealy" initials="MS" lastIdx="4" clrIdx="1">
    <p:extLst>
      <p:ext uri="{19B8F6BF-5375-455C-9EA6-DF929625EA0E}">
        <p15:presenceInfo xmlns:p15="http://schemas.microsoft.com/office/powerpoint/2012/main" userId="S::Missy.Shealy@doe.k12.ga.us::921a2060-1a52-4962-b77a-47179b23f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32"/>
      </p:cViewPr>
      <p:guideLst>
        <p:guide orient="horz" pos="2160"/>
        <p:guide pos="2880"/>
      </p:guideLst>
    </p:cSldViewPr>
  </p:slideViewPr>
  <p:notesTextViewPr>
    <p:cViewPr>
      <p:scale>
        <a:sx n="1" d="1"/>
        <a:sy n="1" d="1"/>
      </p:scale>
      <p:origin x="0" y="0"/>
    </p:cViewPr>
  </p:notesTextViewPr>
  <p:sorterViewPr>
    <p:cViewPr>
      <p:scale>
        <a:sx n="100" d="100"/>
        <a:sy n="100" d="100"/>
      </p:scale>
      <p:origin x="0" y="-89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D6_9663731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_2D6_9663731A.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Online Percent Goal</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Online Goal</c:v>
                </c:pt>
              </c:strCache>
            </c:strRef>
          </c:tx>
          <c:spPr>
            <a:solidFill>
              <a:schemeClr val="accent1">
                <a:lumMod val="60000"/>
                <a:lumOff val="40000"/>
              </a:schemeClr>
            </a:solidFill>
            <a:ln>
              <a:noFill/>
            </a:ln>
            <a:effectLst/>
            <a:sp3d/>
          </c:spPr>
          <c:invertIfNegative val="0"/>
          <c:dPt>
            <c:idx val="1"/>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3-6E11-4F72-9AEE-F587CEEEA12F}"/>
              </c:ext>
            </c:extLst>
          </c:dPt>
          <c:dPt>
            <c:idx val="2"/>
            <c:invertIfNegative val="0"/>
            <c:bubble3D val="0"/>
            <c:spPr>
              <a:solidFill>
                <a:schemeClr val="accent1">
                  <a:lumMod val="50000"/>
                </a:schemeClr>
              </a:solidFill>
              <a:ln>
                <a:noFill/>
              </a:ln>
              <a:effectLst/>
              <a:sp3d/>
            </c:spPr>
            <c:extLst>
              <c:ext xmlns:c16="http://schemas.microsoft.com/office/drawing/2014/chart" uri="{C3380CC4-5D6E-409C-BE32-E72D297353CC}">
                <c16:uniqueId val="{00000004-6E11-4F72-9AEE-F587CEEEA12F}"/>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2016-2017</c:v>
                </c:pt>
                <c:pt idx="2">
                  <c:v>2018-2019</c:v>
                </c:pt>
              </c:strCache>
            </c:strRef>
          </c:cat>
          <c:val>
            <c:numRef>
              <c:f>Sheet1!$B$2:$B$4</c:f>
              <c:numCache>
                <c:formatCode>0%</c:formatCode>
                <c:ptCount val="3"/>
                <c:pt idx="0">
                  <c:v>0.5</c:v>
                </c:pt>
                <c:pt idx="1">
                  <c:v>0.8</c:v>
                </c:pt>
                <c:pt idx="2">
                  <c:v>1</c:v>
                </c:pt>
              </c:numCache>
            </c:numRef>
          </c:val>
          <c:extLst>
            <c:ext xmlns:c16="http://schemas.microsoft.com/office/drawing/2014/chart" uri="{C3380CC4-5D6E-409C-BE32-E72D297353CC}">
              <c16:uniqueId val="{00000000-6E11-4F72-9AEE-F587CEEEA12F}"/>
            </c:ext>
          </c:extLst>
        </c:ser>
        <c:dLbls>
          <c:showLegendKey val="0"/>
          <c:showVal val="0"/>
          <c:showCatName val="0"/>
          <c:showSerName val="0"/>
          <c:showPercent val="0"/>
          <c:showBubbleSize val="0"/>
        </c:dLbls>
        <c:gapWidth val="150"/>
        <c:shape val="box"/>
        <c:axId val="954310504"/>
        <c:axId val="954310832"/>
        <c:axId val="0"/>
      </c:bar3DChart>
      <c:catAx>
        <c:axId val="954310504"/>
        <c:scaling>
          <c:orientation val="minMax"/>
        </c:scaling>
        <c:delete val="1"/>
        <c:axPos val="b"/>
        <c:numFmt formatCode="General" sourceLinked="1"/>
        <c:majorTickMark val="none"/>
        <c:minorTickMark val="none"/>
        <c:tickLblPos val="nextTo"/>
        <c:crossAx val="954310832"/>
        <c:crosses val="autoZero"/>
        <c:auto val="1"/>
        <c:lblAlgn val="ctr"/>
        <c:lblOffset val="100"/>
        <c:noMultiLvlLbl val="0"/>
      </c:catAx>
      <c:valAx>
        <c:axId val="95431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310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Spring 2018 Percent Online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Spring 2018</c:v>
                </c:pt>
              </c:strCache>
            </c:strRef>
          </c:tx>
          <c:spPr>
            <a:solidFill>
              <a:schemeClr val="accent2">
                <a:lumMod val="60000"/>
                <a:lumOff val="40000"/>
              </a:schemeClr>
            </a:solidFill>
            <a:ln>
              <a:noFill/>
            </a:ln>
            <a:effectLst/>
            <a:sp3d/>
          </c:spPr>
          <c:invertIfNegative val="0"/>
          <c:dPt>
            <c:idx val="1"/>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3-823C-4069-9BFC-FAF39040200A}"/>
              </c:ext>
            </c:extLst>
          </c:dPt>
          <c:dPt>
            <c:idx val="2"/>
            <c:invertIfNegative val="0"/>
            <c:bubble3D val="0"/>
            <c:spPr>
              <a:solidFill>
                <a:schemeClr val="accent2">
                  <a:lumMod val="50000"/>
                </a:schemeClr>
              </a:solidFill>
              <a:ln>
                <a:noFill/>
              </a:ln>
              <a:effectLst/>
              <a:sp3d/>
            </c:spPr>
            <c:extLst>
              <c:ext xmlns:c16="http://schemas.microsoft.com/office/drawing/2014/chart" uri="{C3380CC4-5D6E-409C-BE32-E72D297353CC}">
                <c16:uniqueId val="{00000004-823C-4069-9BFC-FAF39040200A}"/>
              </c:ext>
            </c:extLst>
          </c:dPt>
          <c:dLbls>
            <c:dLbl>
              <c:idx val="0"/>
              <c:layout>
                <c:manualLayout>
                  <c:x val="2.9956080960047044E-17"/>
                  <c:y val="0.28018967958820939"/>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none" lIns="38100" tIns="19050" rIns="38100" bIns="19050" anchor="ctr" anchorCtr="0">
                  <a:spAutoFit/>
                </a:bodyPr>
                <a:lstStyle/>
                <a:p>
                  <a:pPr algn="ctr">
                    <a:defRPr lang="en-US"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0"/>
                        <a:gd name="adj2" fmla="val 37781"/>
                      </a:avLst>
                    </a:prstGeom>
                    <a:noFill/>
                    <a:ln>
                      <a:noFill/>
                    </a:ln>
                  </c15:spPr>
                </c:ext>
                <c:ext xmlns:c16="http://schemas.microsoft.com/office/drawing/2014/chart" uri="{C3380CC4-5D6E-409C-BE32-E72D297353CC}">
                  <c16:uniqueId val="{00000004-85EC-4770-BBFC-336A5207A36C}"/>
                </c:ext>
              </c:extLst>
            </c:dLbl>
            <c:dLbl>
              <c:idx val="1"/>
              <c:layout>
                <c:manualLayout>
                  <c:x val="6.5359477124183009E-3"/>
                  <c:y val="0.28894560707534095"/>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none" lIns="38100" tIns="19050" rIns="38100" bIns="19050" anchor="ctr" anchorCtr="0">
                  <a:spAutoFit/>
                </a:bodyPr>
                <a:lstStyle/>
                <a:p>
                  <a:pPr algn="ctr">
                    <a:defRPr lang="en-US"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8044"/>
                        <a:gd name="adj2" fmla="val 33850"/>
                      </a:avLst>
                    </a:prstGeom>
                    <a:noFill/>
                    <a:ln>
                      <a:noFill/>
                    </a:ln>
                  </c15:spPr>
                </c:ext>
                <c:ext xmlns:c16="http://schemas.microsoft.com/office/drawing/2014/chart" uri="{C3380CC4-5D6E-409C-BE32-E72D297353CC}">
                  <c16:uniqueId val="{00000003-823C-4069-9BFC-FAF39040200A}"/>
                </c:ext>
              </c:extLst>
            </c:dLbl>
            <c:dLbl>
              <c:idx val="2"/>
              <c:layout>
                <c:manualLayout>
                  <c:x val="3.2679738562091504E-3"/>
                  <c:y val="0.26267782461394634"/>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none" lIns="38100" tIns="19050" rIns="38100" bIns="19050" anchor="ctr" anchorCtr="0">
                  <a:spAutoFit/>
                </a:bodyPr>
                <a:lstStyle/>
                <a:p>
                  <a:pPr algn="ctr">
                    <a:defRPr lang="en-US"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9154"/>
                        <a:gd name="adj2" fmla="val -8410"/>
                      </a:avLst>
                    </a:prstGeom>
                    <a:noFill/>
                    <a:ln>
                      <a:noFill/>
                    </a:ln>
                  </c15:spPr>
                </c:ext>
                <c:ext xmlns:c16="http://schemas.microsoft.com/office/drawing/2014/chart" uri="{C3380CC4-5D6E-409C-BE32-E72D297353CC}">
                  <c16:uniqueId val="{00000004-823C-4069-9BFC-FAF39040200A}"/>
                </c:ext>
              </c:extLst>
            </c:dLbl>
            <c:spPr>
              <a:solidFill>
                <a:prstClr val="white"/>
              </a:solidFill>
              <a:ln>
                <a:solidFill>
                  <a:prstClr val="black">
                    <a:lumMod val="25000"/>
                    <a:lumOff val="75000"/>
                  </a:prstClr>
                </a:solidFill>
              </a:ln>
              <a:effectLst/>
            </c:spPr>
            <c:txPr>
              <a:bodyPr rot="0" spcFirstLastPara="1" vertOverflow="clip" horzOverflow="clip" vert="horz" wrap="none" lIns="38100" tIns="19050" rIns="38100" bIns="19050" anchor="ctr" anchorCtr="0">
                <a:spAutoFit/>
              </a:bodyPr>
              <a:lstStyle/>
              <a:p>
                <a:pPr algn="ctr">
                  <a:defRPr lang="en-US"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EOG</c:v>
                </c:pt>
                <c:pt idx="1">
                  <c:v>EOC</c:v>
                </c:pt>
                <c:pt idx="2">
                  <c:v>Overall</c:v>
                </c:pt>
              </c:strCache>
            </c:strRef>
          </c:cat>
          <c:val>
            <c:numRef>
              <c:f>Sheet1!$B$2:$B$4</c:f>
              <c:numCache>
                <c:formatCode>0%</c:formatCode>
                <c:ptCount val="3"/>
                <c:pt idx="0">
                  <c:v>0.83</c:v>
                </c:pt>
                <c:pt idx="1">
                  <c:v>0.99</c:v>
                </c:pt>
                <c:pt idx="2">
                  <c:v>0.87</c:v>
                </c:pt>
              </c:numCache>
            </c:numRef>
          </c:val>
          <c:extLst>
            <c:ext xmlns:c16="http://schemas.microsoft.com/office/drawing/2014/chart" uri="{C3380CC4-5D6E-409C-BE32-E72D297353CC}">
              <c16:uniqueId val="{00000000-823C-4069-9BFC-FAF39040200A}"/>
            </c:ext>
          </c:extLst>
        </c:ser>
        <c:dLbls>
          <c:showLegendKey val="0"/>
          <c:showVal val="0"/>
          <c:showCatName val="0"/>
          <c:showSerName val="0"/>
          <c:showPercent val="0"/>
          <c:showBubbleSize val="0"/>
        </c:dLbls>
        <c:gapWidth val="150"/>
        <c:shape val="box"/>
        <c:axId val="684615272"/>
        <c:axId val="684615600"/>
        <c:axId val="0"/>
      </c:bar3DChart>
      <c:catAx>
        <c:axId val="684615272"/>
        <c:scaling>
          <c:orientation val="minMax"/>
        </c:scaling>
        <c:delete val="1"/>
        <c:axPos val="b"/>
        <c:numFmt formatCode="General" sourceLinked="1"/>
        <c:majorTickMark val="none"/>
        <c:minorTickMark val="none"/>
        <c:tickLblPos val="nextTo"/>
        <c:crossAx val="684615600"/>
        <c:crosses val="autoZero"/>
        <c:auto val="1"/>
        <c:lblAlgn val="ctr"/>
        <c:lblOffset val="100"/>
        <c:noMultiLvlLbl val="0"/>
      </c:catAx>
      <c:valAx>
        <c:axId val="6846156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4615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Sheet5!$B$1</c:f>
              <c:strCache>
                <c:ptCount val="1"/>
                <c:pt idx="0">
                  <c:v>EOG</c:v>
                </c:pt>
              </c:strCache>
            </c:strRef>
          </c:tx>
          <c:spPr>
            <a:solidFill>
              <a:schemeClr val="accent1"/>
            </a:solidFill>
            <a:ln w="57150">
              <a:noFill/>
            </a:ln>
            <a:effectLst/>
          </c:spPr>
          <c:invertIfNegative val="0"/>
          <c:cat>
            <c:numRef>
              <c:f>Sheet5!$A$2:$A$8</c:f>
              <c:numCache>
                <c:formatCode>d\-mmm</c:formatCode>
                <c:ptCount val="7"/>
                <c:pt idx="0">
                  <c:v>43199</c:v>
                </c:pt>
                <c:pt idx="1">
                  <c:v>43206</c:v>
                </c:pt>
                <c:pt idx="2">
                  <c:v>43213</c:v>
                </c:pt>
                <c:pt idx="3">
                  <c:v>43220</c:v>
                </c:pt>
                <c:pt idx="4">
                  <c:v>43227</c:v>
                </c:pt>
                <c:pt idx="5">
                  <c:v>43234</c:v>
                </c:pt>
                <c:pt idx="6">
                  <c:v>43241</c:v>
                </c:pt>
              </c:numCache>
            </c:numRef>
          </c:cat>
          <c:val>
            <c:numRef>
              <c:f>Sheet5!$B$2:$B$8</c:f>
              <c:numCache>
                <c:formatCode>General</c:formatCode>
                <c:ptCount val="7"/>
                <c:pt idx="0">
                  <c:v>635161</c:v>
                </c:pt>
                <c:pt idx="1">
                  <c:v>1390585</c:v>
                </c:pt>
                <c:pt idx="2">
                  <c:v>1052531</c:v>
                </c:pt>
                <c:pt idx="3">
                  <c:v>525657</c:v>
                </c:pt>
                <c:pt idx="4">
                  <c:v>325227</c:v>
                </c:pt>
                <c:pt idx="5">
                  <c:v>150369</c:v>
                </c:pt>
                <c:pt idx="6">
                  <c:v>0</c:v>
                </c:pt>
              </c:numCache>
            </c:numRef>
          </c:val>
          <c:extLst>
            <c:ext xmlns:c16="http://schemas.microsoft.com/office/drawing/2014/chart" uri="{C3380CC4-5D6E-409C-BE32-E72D297353CC}">
              <c16:uniqueId val="{00000000-C81D-4CAC-AF94-714D1D65430E}"/>
            </c:ext>
          </c:extLst>
        </c:ser>
        <c:ser>
          <c:idx val="1"/>
          <c:order val="1"/>
          <c:tx>
            <c:strRef>
              <c:f>Sheet5!$C$1</c:f>
              <c:strCache>
                <c:ptCount val="1"/>
                <c:pt idx="0">
                  <c:v>EOC</c:v>
                </c:pt>
              </c:strCache>
            </c:strRef>
          </c:tx>
          <c:spPr>
            <a:solidFill>
              <a:schemeClr val="accent2"/>
            </a:solidFill>
            <a:ln>
              <a:noFill/>
            </a:ln>
            <a:effectLst>
              <a:glow>
                <a:schemeClr val="accent1">
                  <a:alpha val="40000"/>
                </a:schemeClr>
              </a:glow>
            </a:effectLst>
          </c:spPr>
          <c:invertIfNegative val="0"/>
          <c:cat>
            <c:numRef>
              <c:f>Sheet5!$A$2:$A$8</c:f>
              <c:numCache>
                <c:formatCode>d\-mmm</c:formatCode>
                <c:ptCount val="7"/>
                <c:pt idx="0">
                  <c:v>43199</c:v>
                </c:pt>
                <c:pt idx="1">
                  <c:v>43206</c:v>
                </c:pt>
                <c:pt idx="2">
                  <c:v>43213</c:v>
                </c:pt>
                <c:pt idx="3">
                  <c:v>43220</c:v>
                </c:pt>
                <c:pt idx="4">
                  <c:v>43227</c:v>
                </c:pt>
                <c:pt idx="5">
                  <c:v>43234</c:v>
                </c:pt>
                <c:pt idx="6">
                  <c:v>43241</c:v>
                </c:pt>
              </c:numCache>
            </c:numRef>
          </c:cat>
          <c:val>
            <c:numRef>
              <c:f>Sheet5!$C$2:$C$8</c:f>
              <c:numCache>
                <c:formatCode>General</c:formatCode>
                <c:ptCount val="7"/>
                <c:pt idx="0">
                  <c:v>0</c:v>
                </c:pt>
                <c:pt idx="1">
                  <c:v>0</c:v>
                </c:pt>
                <c:pt idx="2">
                  <c:v>418275</c:v>
                </c:pt>
                <c:pt idx="3">
                  <c:v>687224</c:v>
                </c:pt>
                <c:pt idx="4">
                  <c:v>487746</c:v>
                </c:pt>
                <c:pt idx="5">
                  <c:v>126093</c:v>
                </c:pt>
                <c:pt idx="6">
                  <c:v>5377</c:v>
                </c:pt>
              </c:numCache>
            </c:numRef>
          </c:val>
          <c:extLst>
            <c:ext xmlns:c16="http://schemas.microsoft.com/office/drawing/2014/chart" uri="{C3380CC4-5D6E-409C-BE32-E72D297353CC}">
              <c16:uniqueId val="{00000001-C81D-4CAC-AF94-714D1D65430E}"/>
            </c:ext>
          </c:extLst>
        </c:ser>
        <c:dLbls>
          <c:showLegendKey val="0"/>
          <c:showVal val="0"/>
          <c:showCatName val="0"/>
          <c:showSerName val="0"/>
          <c:showPercent val="0"/>
          <c:showBubbleSize val="0"/>
        </c:dLbls>
        <c:gapWidth val="0"/>
        <c:overlap val="100"/>
        <c:axId val="449359472"/>
        <c:axId val="333202840"/>
      </c:barChart>
      <c:dateAx>
        <c:axId val="449359472"/>
        <c:scaling>
          <c:orientation val="minMax"/>
        </c:scaling>
        <c:delete val="0"/>
        <c:axPos val="b"/>
        <c:numFmt formatCode="m/d/yyyy" sourceLinked="0"/>
        <c:majorTickMark val="cross"/>
        <c:minorTickMark val="none"/>
        <c:tickLblPos val="nextTo"/>
        <c:spPr>
          <a:noFill/>
          <a:ln w="9525" cap="flat" cmpd="sng" algn="ctr">
            <a:solidFill>
              <a:schemeClr val="tx1">
                <a:lumMod val="15000"/>
                <a:lumOff val="85000"/>
                <a:alpha val="96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202840"/>
        <c:crosses val="autoZero"/>
        <c:auto val="1"/>
        <c:lblOffset val="100"/>
        <c:baseTimeUnit val="days"/>
        <c:majorUnit val="7"/>
        <c:majorTimeUnit val="days"/>
      </c:dateAx>
      <c:valAx>
        <c:axId val="333202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35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alpha val="91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50-4DF8-B6E3-921FF67858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50-4DF8-B6E3-921FF67858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50-4DF8-B6E3-921FF67858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50-4DF8-B6E3-921FF67858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A50-4DF8-B6E3-921FF6785875}"/>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fld id="{CEBBEFD7-05D3-49F8-BA9C-18F97A7701FA}" type="CATEGORYNAME">
                      <a:rPr lang="en-US" smtClean="0"/>
                      <a:pPr>
                        <a:defRPr sz="1800" b="1">
                          <a:solidFill>
                            <a:schemeClr val="bg1"/>
                          </a:solidFill>
                        </a:defRPr>
                      </a:pPr>
                      <a:t>[CATEGORY NAME]</a:t>
                    </a:fld>
                    <a:r>
                      <a:rPr lang="en-US" baseline="0"/>
                      <a:t>, </a:t>
                    </a:r>
                    <a:fld id="{F0AD8314-ACBF-42B5-BE2B-41B781700A7E}" type="VALUE">
                      <a:rPr lang="en-US" baseline="0"/>
                      <a:pPr>
                        <a:defRPr sz="1800" b="1">
                          <a:solidFill>
                            <a:schemeClr val="bg1"/>
                          </a:solidFill>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50-4DF8-B6E3-921FF6785875}"/>
                </c:ext>
              </c:extLst>
            </c:dLbl>
            <c:dLbl>
              <c:idx val="1"/>
              <c:tx>
                <c:rich>
                  <a:bodyPr/>
                  <a:lstStyle/>
                  <a:p>
                    <a:r>
                      <a:rPr lang="en-US" baseline="0"/>
                      <a:t>iPad, </a:t>
                    </a:r>
                    <a:fld id="{534800F3-4629-438B-B5D1-8391AC8E103B}" type="VALUE">
                      <a:rPr lang="en-US" baseline="0"/>
                      <a:pPr/>
                      <a:t>[VALUE]</a:t>
                    </a:fld>
                    <a:endParaRPr lang="en-US" baseline="0"/>
                  </a:p>
                </c:rich>
              </c:tx>
              <c:dLblPos val="bestFit"/>
              <c:showLegendKey val="0"/>
              <c:showVal val="1"/>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A50-4DF8-B6E3-921FF6785875}"/>
                </c:ext>
              </c:extLst>
            </c:dLbl>
            <c:dLbl>
              <c:idx val="2"/>
              <c:tx>
                <c:rich>
                  <a:bodyPr/>
                  <a:lstStyle/>
                  <a:p>
                    <a:r>
                      <a:rPr lang="en-US" baseline="0"/>
                      <a:t>Linux, </a:t>
                    </a:r>
                    <a:fld id="{83923F7B-9768-44EA-9983-14D175649759}" type="VALUE">
                      <a:rPr lang="en-US" baseline="0"/>
                      <a:pPr/>
                      <a:t>[VALUE]</a:t>
                    </a:fld>
                    <a:endParaRPr lang="en-US" baseline="0"/>
                  </a:p>
                </c:rich>
              </c:tx>
              <c:dLblPos val="bestFit"/>
              <c:showLegendKey val="0"/>
              <c:showVal val="1"/>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A50-4DF8-B6E3-921FF6785875}"/>
                </c:ext>
              </c:extLst>
            </c:dLbl>
            <c:dLbl>
              <c:idx val="3"/>
              <c:layout>
                <c:manualLayout>
                  <c:x val="-0.12511391321882379"/>
                  <c:y val="-4.6747374109433332E-3"/>
                </c:manualLayout>
              </c:layout>
              <c:tx>
                <c:rich>
                  <a:bodyPr/>
                  <a:lstStyle/>
                  <a:p>
                    <a:r>
                      <a:rPr lang="en-US"/>
                      <a:t>Mac</a:t>
                    </a:r>
                    <a:r>
                      <a:rPr lang="en-US" baseline="0"/>
                      <a:t>, </a:t>
                    </a:r>
                    <a:fld id="{E2D81590-6284-4965-949A-70474D03A2FA}" type="VALUE">
                      <a:rPr lang="en-US" baseline="0"/>
                      <a:pPr/>
                      <a:t>[VALUE]</a:t>
                    </a:fld>
                    <a:endParaRPr lang="en-US" baseline="0"/>
                  </a:p>
                </c:rich>
              </c:tx>
              <c:dLblPos val="bestFit"/>
              <c:showLegendKey val="0"/>
              <c:showVal val="1"/>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A50-4DF8-B6E3-921FF6785875}"/>
                </c:ext>
              </c:extLst>
            </c:dLbl>
            <c:dLbl>
              <c:idx val="4"/>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r>
                      <a:rPr lang="en-US"/>
                      <a:t>Windows</a:t>
                    </a:r>
                    <a:r>
                      <a:rPr lang="en-US" baseline="0"/>
                      <a:t>, </a:t>
                    </a:r>
                    <a:fld id="{7A650402-A60F-46CB-B174-5497831A2CB3}" type="VALUE">
                      <a:rPr lang="en-US" baseline="0"/>
                      <a:pPr>
                        <a:defRPr sz="1800" b="1">
                          <a:solidFill>
                            <a:schemeClr val="bg1"/>
                          </a:solidFill>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A50-4DF8-B6E3-921FF67858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Sheet2!$A$1:$A$5</c:f>
              <c:strCache>
                <c:ptCount val="5"/>
                <c:pt idx="0">
                  <c:v>Chrome</c:v>
                </c:pt>
                <c:pt idx="1">
                  <c:v>iPad</c:v>
                </c:pt>
                <c:pt idx="2">
                  <c:v>Linux</c:v>
                </c:pt>
                <c:pt idx="3">
                  <c:v>Mac</c:v>
                </c:pt>
                <c:pt idx="4">
                  <c:v>Windows</c:v>
                </c:pt>
              </c:strCache>
            </c:strRef>
          </c:cat>
          <c:val>
            <c:numRef>
              <c:f>Sheet2!$B$1:$B$5</c:f>
              <c:numCache>
                <c:formatCode>0%</c:formatCode>
                <c:ptCount val="5"/>
                <c:pt idx="0">
                  <c:v>0.46</c:v>
                </c:pt>
                <c:pt idx="1">
                  <c:v>0.02</c:v>
                </c:pt>
                <c:pt idx="2">
                  <c:v>0</c:v>
                </c:pt>
                <c:pt idx="3">
                  <c:v>0.01</c:v>
                </c:pt>
                <c:pt idx="4">
                  <c:v>0.51</c:v>
                </c:pt>
              </c:numCache>
            </c:numRef>
          </c:val>
          <c:extLst>
            <c:ext xmlns:c16="http://schemas.microsoft.com/office/drawing/2014/chart" uri="{C3380CC4-5D6E-409C-BE32-E72D297353CC}">
              <c16:uniqueId val="{0000000A-FA50-4DF8-B6E3-921FF678587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7172827145441925"/>
          <c:y val="0.31267549934883299"/>
          <c:w val="0.11129651801377673"/>
          <c:h val="0.324688029914344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8AA35-8E33-4DB0-804B-116DC386EF1B}" type="slidenum">
              <a:rPr lang="en-US" smtClean="0"/>
              <a:t>12</a:t>
            </a:fld>
            <a:endParaRPr lang="en-US"/>
          </a:p>
        </p:txBody>
      </p:sp>
    </p:spTree>
    <p:extLst>
      <p:ext uri="{BB962C8B-B14F-4D97-AF65-F5344CB8AC3E}">
        <p14:creationId xmlns:p14="http://schemas.microsoft.com/office/powerpoint/2010/main" val="153614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8AA35-8E33-4DB0-804B-116DC386EF1B}" type="slidenum">
              <a:rPr lang="en-US" smtClean="0"/>
              <a:t>14</a:t>
            </a:fld>
            <a:endParaRPr lang="en-US"/>
          </a:p>
        </p:txBody>
      </p:sp>
    </p:spTree>
    <p:extLst>
      <p:ext uri="{BB962C8B-B14F-4D97-AF65-F5344CB8AC3E}">
        <p14:creationId xmlns:p14="http://schemas.microsoft.com/office/powerpoint/2010/main" val="51353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Each testing setup is unique so make sure to preview your test environment before test day. Test administrators should consider how desks, tables or computers are distributed and the proximity of students. Physical barriers limit distractions and discourage cheating.  Make sure all instructional materials are covered. If there is a question about whether materials should be covered, it is best to be safe and cover them. Make sure that INSIGHT is functioning on testing devices. You can check the system using the Secure Practice Test or Secure Practice Test with Response Transmission. Schools should have a plan to minimize background noise and for test monitors in the halls to manage any students. Make sure that there is a Do Not Disturb and No Electronic Devices Sign for the Door. You should also have a plan for gathering cell phones and other electronic devices so students do not use them during testing. </a:t>
            </a:r>
          </a:p>
        </p:txBody>
      </p:sp>
      <p:sp>
        <p:nvSpPr>
          <p:cNvPr id="4" name="Slide Number Placeholder 3"/>
          <p:cNvSpPr>
            <a:spLocks noGrp="1"/>
          </p:cNvSpPr>
          <p:nvPr>
            <p:ph type="sldNum" sz="quarter" idx="5"/>
          </p:nvPr>
        </p:nvSpPr>
        <p:spPr/>
        <p:txBody>
          <a:bodyPr/>
          <a:lstStyle/>
          <a:p>
            <a:fld id="{DDAE735D-4965-47BB-9CDE-C5384D8F0D1A}" type="slidenum">
              <a:rPr lang="en-US" smtClean="0"/>
              <a:t>48</a:t>
            </a:fld>
            <a:endParaRPr lang="en-US"/>
          </a:p>
        </p:txBody>
      </p:sp>
    </p:spTree>
    <p:extLst>
      <p:ext uri="{BB962C8B-B14F-4D97-AF65-F5344CB8AC3E}">
        <p14:creationId xmlns:p14="http://schemas.microsoft.com/office/powerpoint/2010/main" val="313924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52</a:t>
            </a:fld>
            <a:endParaRPr lang="en-US"/>
          </a:p>
        </p:txBody>
      </p:sp>
    </p:spTree>
    <p:extLst>
      <p:ext uri="{BB962C8B-B14F-4D97-AF65-F5344CB8AC3E}">
        <p14:creationId xmlns:p14="http://schemas.microsoft.com/office/powerpoint/2010/main" val="372950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a:solidFill>
                  <a:schemeClr val="tx1"/>
                </a:solidFill>
                <a:latin typeface="Arial" charset="0"/>
              </a:defRPr>
            </a:lvl1pPr>
            <a:lvl2pPr marL="744076" indent="-286182" defTabSz="933274" eaLnBrk="0" hangingPunct="0">
              <a:defRPr>
                <a:solidFill>
                  <a:schemeClr val="tx1"/>
                </a:solidFill>
                <a:latin typeface="Arial" charset="0"/>
              </a:defRPr>
            </a:lvl2pPr>
            <a:lvl3pPr marL="1144731" indent="-228946" defTabSz="933274" eaLnBrk="0" hangingPunct="0">
              <a:defRPr>
                <a:solidFill>
                  <a:schemeClr val="tx1"/>
                </a:solidFill>
                <a:latin typeface="Arial" charset="0"/>
              </a:defRPr>
            </a:lvl3pPr>
            <a:lvl4pPr marL="1602624" indent="-228946" defTabSz="933274" eaLnBrk="0" hangingPunct="0">
              <a:defRPr>
                <a:solidFill>
                  <a:schemeClr val="tx1"/>
                </a:solidFill>
                <a:latin typeface="Arial" charset="0"/>
              </a:defRPr>
            </a:lvl4pPr>
            <a:lvl5pPr marL="2060517" indent="-228946" defTabSz="933274" eaLnBrk="0" hangingPunct="0">
              <a:defRPr>
                <a:solidFill>
                  <a:schemeClr val="tx1"/>
                </a:solidFill>
                <a:latin typeface="Arial" charset="0"/>
              </a:defRPr>
            </a:lvl5pPr>
            <a:lvl6pPr marL="2518409" indent="-228946" defTabSz="933274" eaLnBrk="0" fontAlgn="base" hangingPunct="0">
              <a:spcBef>
                <a:spcPct val="0"/>
              </a:spcBef>
              <a:spcAft>
                <a:spcPct val="0"/>
              </a:spcAft>
              <a:defRPr>
                <a:solidFill>
                  <a:schemeClr val="tx1"/>
                </a:solidFill>
                <a:latin typeface="Arial" charset="0"/>
              </a:defRPr>
            </a:lvl6pPr>
            <a:lvl7pPr marL="2976301" indent="-228946" defTabSz="933274" eaLnBrk="0" fontAlgn="base" hangingPunct="0">
              <a:spcBef>
                <a:spcPct val="0"/>
              </a:spcBef>
              <a:spcAft>
                <a:spcPct val="0"/>
              </a:spcAft>
              <a:defRPr>
                <a:solidFill>
                  <a:schemeClr val="tx1"/>
                </a:solidFill>
                <a:latin typeface="Arial" charset="0"/>
              </a:defRPr>
            </a:lvl7pPr>
            <a:lvl8pPr marL="3434194" indent="-228946" defTabSz="933274" eaLnBrk="0" fontAlgn="base" hangingPunct="0">
              <a:spcBef>
                <a:spcPct val="0"/>
              </a:spcBef>
              <a:spcAft>
                <a:spcPct val="0"/>
              </a:spcAft>
              <a:defRPr>
                <a:solidFill>
                  <a:schemeClr val="tx1"/>
                </a:solidFill>
                <a:latin typeface="Arial" charset="0"/>
              </a:defRPr>
            </a:lvl8pPr>
            <a:lvl9pPr marL="3892087" indent="-228946" defTabSz="933274" eaLnBrk="0" fontAlgn="base" hangingPunct="0">
              <a:spcBef>
                <a:spcPct val="0"/>
              </a:spcBef>
              <a:spcAft>
                <a:spcPct val="0"/>
              </a:spcAft>
              <a:defRPr>
                <a:solidFill>
                  <a:schemeClr val="tx1"/>
                </a:solidFill>
                <a:latin typeface="Arial" charset="0"/>
              </a:defRPr>
            </a:lvl9pPr>
          </a:lstStyle>
          <a:p>
            <a:pPr eaLnBrk="1" hangingPunct="1"/>
            <a:fld id="{9501E21E-B2A7-4499-87D2-9EB9B4F905B3}" type="slidenum">
              <a:rPr lang="en-US" smtClean="0">
                <a:latin typeface="Calibri" pitchFamily="34" charset="0"/>
              </a:rPr>
              <a:pPr eaLnBrk="1" hangingPunct="1"/>
              <a:t>58</a:t>
            </a:fld>
            <a:endParaRPr lang="en-US">
              <a:latin typeface="Calibri" pitchFamily="34" charset="0"/>
            </a:endParaRPr>
          </a:p>
        </p:txBody>
      </p:sp>
    </p:spTree>
    <p:extLst>
      <p:ext uri="{BB962C8B-B14F-4D97-AF65-F5344CB8AC3E}">
        <p14:creationId xmlns:p14="http://schemas.microsoft.com/office/powerpoint/2010/main" val="1127331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11/6/2018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extLst>
                    <a:ext uri="{A12FA001-AC4F-418D-AE19-62706E023703}">
                      <ahyp:hlinkClr xmlns:ahyp="http://schemas.microsoft.com/office/drawing/2018/hyperlinkcolor" val="tx"/>
                    </a:ext>
                  </a:extLst>
                </a:hlinkClick>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11/6/2018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11/6/2018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212927B3-6216-4EC3-BC36-FC806F86B215}" type="datetime1">
              <a:rPr lang="en-US" smtClean="0"/>
              <a:t>11/6/2018</a:t>
            </a:fld>
            <a:endParaRPr lang="en-US"/>
          </a:p>
        </p:txBody>
      </p:sp>
      <p:sp>
        <p:nvSpPr>
          <p:cNvPr id="5" name="Footer Placeholder 4"/>
          <p:cNvSpPr>
            <a:spLocks noGrp="1"/>
          </p:cNvSpPr>
          <p:nvPr>
            <p:ph type="ftr" sz="quarter" idx="11"/>
          </p:nvPr>
        </p:nvSpPr>
        <p:spPr>
          <a:xfrm>
            <a:off x="2489200" y="6356350"/>
            <a:ext cx="41402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E42DA9-8A01-4275-8D88-B9A342A177F2}" type="slidenum">
              <a:rPr lang="en-US"/>
              <a:pPr>
                <a:defRPr/>
              </a:pPr>
              <a:t>‹#›</a:t>
            </a:fld>
            <a:endParaRPr lang="en-US"/>
          </a:p>
        </p:txBody>
      </p:sp>
    </p:spTree>
    <p:extLst>
      <p:ext uri="{BB962C8B-B14F-4D97-AF65-F5344CB8AC3E}">
        <p14:creationId xmlns:p14="http://schemas.microsoft.com/office/powerpoint/2010/main" val="319557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11/6/2018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11/6/2018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extLst>
                    <a:ext uri="{A12FA001-AC4F-418D-AE19-62706E023703}">
                      <ahyp:hlinkClr xmlns:ahyp="http://schemas.microsoft.com/office/drawing/2018/hyperlinkcolor" val="tx"/>
                    </a:ext>
                  </a:extLst>
                </a:hlinkClick>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11/6/2018</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11/6/2018</a:t>
            </a:fld>
            <a:endParaRPr lang="en-US"/>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11/6/2018</a:t>
            </a:fld>
            <a:endParaRPr lang="en-US"/>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11/6/2018</a:t>
            </a:fld>
            <a:endParaRPr lang="en-US"/>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3">
                  <a:extLst>
                    <a:ext uri="{A12FA001-AC4F-418D-AE19-62706E023703}">
                      <ahyp:hlinkClr xmlns:ahyp="http://schemas.microsoft.com/office/drawing/2018/hyperlinkcolor" val="tx"/>
                    </a:ext>
                  </a:extLst>
                </a:hlinkClick>
              </a:rPr>
              <a:t>gadoe.org</a:t>
            </a:r>
            <a:endParaRPr lang="en-US" sz="1200" b="1">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11/6/2018</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11/6/2018</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11/6/2018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1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rgbClr val="0000CC"/>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EOG-Resources.aspx"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www.gaexperienceonline.com/"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ga.drcedirect.com/" TargetMode="External"/><Relationship Id="rId3" Type="http://schemas.openxmlformats.org/officeDocument/2006/relationships/hyperlink" Target="https://dtk.drcedirect.com/" TargetMode="External"/><Relationship Id="rId7" Type="http://schemas.openxmlformats.org/officeDocument/2006/relationships/hyperlink" Target="https://api-gateway.drcedirect.com/" TargetMode="External"/><Relationship Id="rId12" Type="http://schemas.openxmlformats.org/officeDocument/2006/relationships/hyperlink" Target="https://wbte.drcedirect.com/" TargetMode="External"/><Relationship Id="rId2" Type="http://schemas.openxmlformats.org/officeDocument/2006/relationships/hyperlink" Target="https://drc-centraloffice.com/" TargetMode="External"/><Relationship Id="rId1" Type="http://schemas.openxmlformats.org/officeDocument/2006/relationships/slideLayout" Target="../slideLayouts/slideLayout2.xml"/><Relationship Id="rId6" Type="http://schemas.openxmlformats.org/officeDocument/2006/relationships/hyperlink" Target="https://ga-insight.drcedirect.com/" TargetMode="External"/><Relationship Id="rId11" Type="http://schemas.openxmlformats.org/officeDocument/2006/relationships/hyperlink" Target="https://cdn-download-prod.drcedirect.com/" TargetMode="External"/><Relationship Id="rId5" Type="http://schemas.openxmlformats.org/officeDocument/2006/relationships/hyperlink" Target="https://api-gateway-cloud.drcedirect.com/" TargetMode="External"/><Relationship Id="rId10" Type="http://schemas.openxmlformats.org/officeDocument/2006/relationships/hyperlink" Target="https://www.drcedirect.com/" TargetMode="External"/><Relationship Id="rId4" Type="http://schemas.openxmlformats.org/officeDocument/2006/relationships/hyperlink" Target="https://ga-insight-client.drcedirect.com/" TargetMode="External"/><Relationship Id="rId9" Type="http://schemas.openxmlformats.org/officeDocument/2006/relationships/hyperlink" Target="https://cdn-content-prod.drcedirect.com/"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ga.drcedirec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slideLayout" Target="../slideLayouts/slideLayout6.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attendee.gotowebinar.com/register/979773003912609794&#160;" TargetMode="External"/><Relationship Id="rId2" Type="http://schemas.openxmlformats.org/officeDocument/2006/relationships/hyperlink" Target="https://attendee.gotowebinar.com/register/342256370918720514&#160;" TargetMode="External"/><Relationship Id="rId1" Type="http://schemas.openxmlformats.org/officeDocument/2006/relationships/slideLayout" Target="../slideLayouts/slideLayout2.xml"/><Relationship Id="rId5" Type="http://schemas.openxmlformats.org/officeDocument/2006/relationships/hyperlink" Target="https://attendee.gotowebinar.com/register/7243752320004708098" TargetMode="External"/><Relationship Id="rId4" Type="http://schemas.openxmlformats.org/officeDocument/2006/relationships/hyperlink" Target="https://attendee.gotowebinar.com/register/7971554250801720066"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ga.drcedirec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gahelpdesk@datarecognitioncorp.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0000CC"/>
                </a:solidFill>
              </a:rPr>
              <a:t>Technical Tips for Districts</a:t>
            </a:r>
          </a:p>
        </p:txBody>
      </p:sp>
      <p:sp>
        <p:nvSpPr>
          <p:cNvPr id="3" name="Subtitle 2"/>
          <p:cNvSpPr>
            <a:spLocks noGrp="1"/>
          </p:cNvSpPr>
          <p:nvPr>
            <p:ph type="subTitle" idx="1"/>
          </p:nvPr>
        </p:nvSpPr>
        <p:spPr>
          <a:xfrm>
            <a:off x="1143000" y="3602037"/>
            <a:ext cx="6858000" cy="2563631"/>
          </a:xfrm>
        </p:spPr>
        <p:txBody>
          <a:bodyPr>
            <a:normAutofit fontScale="92500" lnSpcReduction="10000"/>
          </a:bodyPr>
          <a:lstStyle/>
          <a:p>
            <a:pPr>
              <a:lnSpc>
                <a:spcPct val="120000"/>
              </a:lnSpc>
            </a:pPr>
            <a:r>
              <a:rPr lang="en-US" sz="4300">
                <a:solidFill>
                  <a:srgbClr val="0000CC"/>
                </a:solidFill>
                <a:latin typeface="Arial Rounded MT Bold" panose="020F0704030504030204" pitchFamily="34" charset="0"/>
              </a:rPr>
              <a:t>in Preparing for</a:t>
            </a:r>
            <a:br>
              <a:rPr lang="en-US" sz="4300">
                <a:solidFill>
                  <a:srgbClr val="0000CC"/>
                </a:solidFill>
                <a:latin typeface="Arial Rounded MT Bold" panose="020F0704030504030204" pitchFamily="34" charset="0"/>
              </a:rPr>
            </a:br>
            <a:r>
              <a:rPr lang="en-US" sz="4300">
                <a:solidFill>
                  <a:srgbClr val="0000CC"/>
                </a:solidFill>
                <a:latin typeface="Arial Rounded MT Bold" panose="020F0704030504030204" pitchFamily="34" charset="0"/>
              </a:rPr>
              <a:t>Online Administrations of</a:t>
            </a:r>
            <a:br>
              <a:rPr lang="en-US" sz="4300">
                <a:solidFill>
                  <a:srgbClr val="0000CC"/>
                </a:solidFill>
                <a:latin typeface="Arial Rounded MT Bold" panose="020F0704030504030204" pitchFamily="34" charset="0"/>
              </a:rPr>
            </a:br>
            <a:r>
              <a:rPr lang="en-US" sz="4300">
                <a:solidFill>
                  <a:srgbClr val="0000CC"/>
                </a:solidFill>
                <a:latin typeface="Arial Rounded MT Bold" panose="020F0704030504030204" pitchFamily="34" charset="0"/>
              </a:rPr>
              <a:t>Georgia Milestones</a:t>
            </a:r>
          </a:p>
          <a:p>
            <a:r>
              <a:rPr lang="en-US"/>
              <a:t>November 7, 2018</a:t>
            </a:r>
          </a:p>
        </p:txBody>
      </p:sp>
      <p:sp>
        <p:nvSpPr>
          <p:cNvPr id="6" name="Date Placeholder 5"/>
          <p:cNvSpPr>
            <a:spLocks noGrp="1"/>
          </p:cNvSpPr>
          <p:nvPr>
            <p:ph type="dt" sz="half" idx="2"/>
          </p:nvPr>
        </p:nvSpPr>
        <p:spPr/>
        <p:txBody>
          <a:bodyPr/>
          <a:lstStyle/>
          <a:p>
            <a:fld id="{494CCCB8-5C83-404E-A3A7-8BF440FEC32E}" type="datetime1">
              <a:rPr lang="en-US" smtClean="0"/>
              <a:t>11/6/2018</a:t>
            </a:fld>
            <a:endParaRPr lang="en-US"/>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3584-F658-4967-AC48-490B3EB17817}"/>
              </a:ext>
            </a:extLst>
          </p:cNvPr>
          <p:cNvSpPr>
            <a:spLocks noGrp="1"/>
          </p:cNvSpPr>
          <p:nvPr>
            <p:ph type="title"/>
          </p:nvPr>
        </p:nvSpPr>
        <p:spPr/>
        <p:txBody>
          <a:bodyPr/>
          <a:lstStyle/>
          <a:p>
            <a:r>
              <a:rPr lang="en-US"/>
              <a:t>Status of Georgia Milestones</a:t>
            </a:r>
          </a:p>
        </p:txBody>
      </p:sp>
      <p:sp>
        <p:nvSpPr>
          <p:cNvPr id="3" name="Text Placeholder 2">
            <a:extLst>
              <a:ext uri="{FF2B5EF4-FFF2-40B4-BE49-F238E27FC236}">
                <a16:creationId xmlns:a16="http://schemas.microsoft.com/office/drawing/2014/main" id="{8F4F069F-A21B-41CB-9B39-0E3EFDA9BF9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A264C57-F354-4DA9-875C-223298405E4A}"/>
              </a:ext>
            </a:extLst>
          </p:cNvPr>
          <p:cNvSpPr>
            <a:spLocks noGrp="1"/>
          </p:cNvSpPr>
          <p:nvPr>
            <p:ph type="dt" sz="half" idx="2"/>
          </p:nvPr>
        </p:nvSpPr>
        <p:spPr/>
        <p:txBody>
          <a:bodyPr/>
          <a:lstStyle/>
          <a:p>
            <a:fld id="{535B3B41-2E1F-40FB-8308-AA0E18F0B9DC}" type="datetime1">
              <a:rPr lang="en-US" smtClean="0"/>
              <a:t>11/6/2018</a:t>
            </a:fld>
            <a:endParaRPr lang="en-US"/>
          </a:p>
        </p:txBody>
      </p:sp>
      <p:sp>
        <p:nvSpPr>
          <p:cNvPr id="5" name="Slide Number Placeholder 4">
            <a:extLst>
              <a:ext uri="{FF2B5EF4-FFF2-40B4-BE49-F238E27FC236}">
                <a16:creationId xmlns:a16="http://schemas.microsoft.com/office/drawing/2014/main" id="{69D3D148-C948-4F14-A170-AEBFF42AECDC}"/>
              </a:ext>
            </a:extLst>
          </p:cNvPr>
          <p:cNvSpPr>
            <a:spLocks noGrp="1"/>
          </p:cNvSpPr>
          <p:nvPr>
            <p:ph type="sldNum" sz="quarter" idx="4"/>
          </p:nvPr>
        </p:nvSpPr>
        <p:spPr/>
        <p:txBody>
          <a:bodyPr/>
          <a:lstStyle/>
          <a:p>
            <a:fld id="{B63E4CEF-BB1E-48C7-AE93-F39F6AA99AD7}" type="slidenum">
              <a:rPr lang="en-US" smtClean="0"/>
              <a:pPr/>
              <a:t>10</a:t>
            </a:fld>
            <a:endParaRPr lang="en-US"/>
          </a:p>
        </p:txBody>
      </p:sp>
    </p:spTree>
    <p:extLst>
      <p:ext uri="{BB962C8B-B14F-4D97-AF65-F5344CB8AC3E}">
        <p14:creationId xmlns:p14="http://schemas.microsoft.com/office/powerpoint/2010/main" val="46937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2AB8FE-159C-4AEA-8AB9-3EE1DBE47AD4}"/>
              </a:ext>
            </a:extLst>
          </p:cNvPr>
          <p:cNvSpPr>
            <a:spLocks noGrp="1"/>
          </p:cNvSpPr>
          <p:nvPr>
            <p:ph type="title"/>
          </p:nvPr>
        </p:nvSpPr>
        <p:spPr/>
        <p:txBody>
          <a:bodyPr>
            <a:normAutofit/>
          </a:bodyPr>
          <a:lstStyle/>
          <a:p>
            <a:r>
              <a:rPr lang="en-US"/>
              <a:t>Georgia Milestones Online Testing</a:t>
            </a:r>
          </a:p>
        </p:txBody>
      </p:sp>
      <p:graphicFrame>
        <p:nvGraphicFramePr>
          <p:cNvPr id="14" name="Content Placeholder 13">
            <a:extLst>
              <a:ext uri="{FF2B5EF4-FFF2-40B4-BE49-F238E27FC236}">
                <a16:creationId xmlns:a16="http://schemas.microsoft.com/office/drawing/2014/main" id="{2B6E0598-4777-414B-BDE1-049CBA4B404D}"/>
              </a:ext>
            </a:extLst>
          </p:cNvPr>
          <p:cNvGraphicFramePr>
            <a:graphicFrameLocks noGrp="1"/>
          </p:cNvGraphicFramePr>
          <p:nvPr>
            <p:ph sz="half" idx="1"/>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id="{8A19C4CA-BC91-4C73-B802-5CFCF4A92E0B}"/>
              </a:ext>
            </a:extLst>
          </p:cNvPr>
          <p:cNvGraphicFramePr>
            <a:graphicFrameLocks noGrp="1"/>
          </p:cNvGraphicFramePr>
          <p:nvPr>
            <p:ph sz="half" idx="2"/>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a:extLst>
              <a:ext uri="{FF2B5EF4-FFF2-40B4-BE49-F238E27FC236}">
                <a16:creationId xmlns:a16="http://schemas.microsoft.com/office/drawing/2014/main" id="{ACD7DAA0-9BE9-4099-8030-5D7ACC6A4E64}"/>
              </a:ext>
            </a:extLst>
          </p:cNvPr>
          <p:cNvSpPr>
            <a:spLocks noGrp="1"/>
          </p:cNvSpPr>
          <p:nvPr>
            <p:ph type="dt" sz="half" idx="10"/>
          </p:nvPr>
        </p:nvSpPr>
        <p:spPr/>
        <p:txBody>
          <a:bodyPr/>
          <a:lstStyle/>
          <a:p>
            <a:fld id="{A0883F24-A3ED-43FE-8C0A-77B839B89A4C}" type="datetime1">
              <a:rPr lang="en-US" smtClean="0"/>
              <a:t>11/6/2018</a:t>
            </a:fld>
            <a:endParaRPr lang="en-US"/>
          </a:p>
        </p:txBody>
      </p:sp>
      <p:sp>
        <p:nvSpPr>
          <p:cNvPr id="8" name="Slide Number Placeholder 7">
            <a:extLst>
              <a:ext uri="{FF2B5EF4-FFF2-40B4-BE49-F238E27FC236}">
                <a16:creationId xmlns:a16="http://schemas.microsoft.com/office/drawing/2014/main" id="{548B66A5-C3CA-4454-AEE2-388154B6FA1C}"/>
              </a:ext>
            </a:extLst>
          </p:cNvPr>
          <p:cNvSpPr>
            <a:spLocks noGrp="1"/>
          </p:cNvSpPr>
          <p:nvPr>
            <p:ph type="sldNum" sz="quarter" idx="4"/>
          </p:nvPr>
        </p:nvSpPr>
        <p:spPr/>
        <p:txBody>
          <a:bodyPr/>
          <a:lstStyle/>
          <a:p>
            <a:fld id="{B63E4CEF-BB1E-48C7-AE93-F39F6AA99AD7}" type="slidenum">
              <a:rPr lang="en-US" smtClean="0"/>
              <a:pPr/>
              <a:t>11</a:t>
            </a:fld>
            <a:endParaRPr lang="en-US"/>
          </a:p>
        </p:txBody>
      </p:sp>
    </p:spTree>
    <p:extLst>
      <p:ext uri="{BB962C8B-B14F-4D97-AF65-F5344CB8AC3E}">
        <p14:creationId xmlns:p14="http://schemas.microsoft.com/office/powerpoint/2010/main" val="252309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Total tests taken online Spring 2018 </a:t>
            </a:r>
            <a:br>
              <a:rPr lang="en-US"/>
            </a:br>
            <a:r>
              <a:rPr lang="en-US"/>
              <a:t>(EOC and EOG)</a:t>
            </a:r>
          </a:p>
        </p:txBody>
      </p:sp>
      <p:graphicFrame>
        <p:nvGraphicFramePr>
          <p:cNvPr id="5" name="Content Placeholder 4"/>
          <p:cNvGraphicFramePr>
            <a:graphicFrameLocks noGrp="1"/>
          </p:cNvGraphicFramePr>
          <p:nvPr>
            <p:ph idx="1"/>
            <p:extLst/>
          </p:nvPr>
        </p:nvGraphicFramePr>
        <p:xfrm>
          <a:off x="603983" y="2272509"/>
          <a:ext cx="7886700" cy="185420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1205304138"/>
                    </a:ext>
                  </a:extLst>
                </a:gridCol>
                <a:gridCol w="1577340">
                  <a:extLst>
                    <a:ext uri="{9D8B030D-6E8A-4147-A177-3AD203B41FA5}">
                      <a16:colId xmlns:a16="http://schemas.microsoft.com/office/drawing/2014/main" val="3990928217"/>
                    </a:ext>
                  </a:extLst>
                </a:gridCol>
                <a:gridCol w="1577340">
                  <a:extLst>
                    <a:ext uri="{9D8B030D-6E8A-4147-A177-3AD203B41FA5}">
                      <a16:colId xmlns:a16="http://schemas.microsoft.com/office/drawing/2014/main" val="2170644931"/>
                    </a:ext>
                  </a:extLst>
                </a:gridCol>
                <a:gridCol w="1577340">
                  <a:extLst>
                    <a:ext uri="{9D8B030D-6E8A-4147-A177-3AD203B41FA5}">
                      <a16:colId xmlns:a16="http://schemas.microsoft.com/office/drawing/2014/main" val="4095897679"/>
                    </a:ext>
                  </a:extLst>
                </a:gridCol>
                <a:gridCol w="1577340">
                  <a:extLst>
                    <a:ext uri="{9D8B030D-6E8A-4147-A177-3AD203B41FA5}">
                      <a16:colId xmlns:a16="http://schemas.microsoft.com/office/drawing/2014/main" val="213735142"/>
                    </a:ext>
                  </a:extLst>
                </a:gridCol>
              </a:tblGrid>
              <a:tr h="370840">
                <a:tc gridSpan="5">
                  <a:txBody>
                    <a:bodyPr/>
                    <a:lstStyle/>
                    <a:p>
                      <a:pPr algn="ctr"/>
                      <a:r>
                        <a:rPr lang="en-US"/>
                        <a:t>EOC and EOG by Test</a:t>
                      </a:r>
                    </a:p>
                  </a:txBody>
                  <a:tcPr anchor="ctr"/>
                </a:tc>
                <a:tc hMerge="1">
                  <a:txBody>
                    <a:bodyPr/>
                    <a:lstStyle/>
                    <a:p>
                      <a:pPr algn="ctr"/>
                      <a:endParaRPr lang="en-US"/>
                    </a:p>
                  </a:txBody>
                  <a:tcPr anchor="ctr"/>
                </a:tc>
                <a:tc hMerge="1">
                  <a:txBody>
                    <a:bodyPr/>
                    <a:lstStyle/>
                    <a:p>
                      <a:pPr algn="ctr"/>
                      <a:endParaRPr lang="en-US"/>
                    </a:p>
                  </a:txBody>
                  <a:tcPr anchor="ctr"/>
                </a:tc>
                <a:tc hMerge="1">
                  <a:txBody>
                    <a:bodyPr/>
                    <a:lstStyle/>
                    <a:p>
                      <a:pPr algn="ctr"/>
                      <a:endParaRPr lang="en-US"/>
                    </a:p>
                  </a:txBody>
                  <a:tcPr anchor="ctr"/>
                </a:tc>
                <a:tc hMerge="1">
                  <a:txBody>
                    <a:bodyPr/>
                    <a:lstStyle/>
                    <a:p>
                      <a:pPr algn="r"/>
                      <a:endParaRPr lang="en-US"/>
                    </a:p>
                  </a:txBody>
                  <a:tcPr anchor="ctr"/>
                </a:tc>
                <a:extLst>
                  <a:ext uri="{0D108BD9-81ED-4DB2-BD59-A6C34878D82A}">
                    <a16:rowId xmlns:a16="http://schemas.microsoft.com/office/drawing/2014/main" val="2492891245"/>
                  </a:ext>
                </a:extLst>
              </a:tr>
              <a:tr h="370840">
                <a:tc>
                  <a:txBody>
                    <a:bodyPr/>
                    <a:lstStyle/>
                    <a:p>
                      <a:endParaRPr lang="en-US"/>
                    </a:p>
                  </a:txBody>
                  <a:tcPr anchor="ctr"/>
                </a:tc>
                <a:tc>
                  <a:txBody>
                    <a:bodyPr/>
                    <a:lstStyle/>
                    <a:p>
                      <a:pPr algn="ctr"/>
                      <a:r>
                        <a:rPr lang="en-US" b="1"/>
                        <a:t>Total</a:t>
                      </a:r>
                    </a:p>
                  </a:txBody>
                  <a:tcPr anchor="ctr"/>
                </a:tc>
                <a:tc>
                  <a:txBody>
                    <a:bodyPr/>
                    <a:lstStyle/>
                    <a:p>
                      <a:pPr algn="ctr"/>
                      <a:r>
                        <a:rPr lang="en-US" b="1"/>
                        <a:t>Online</a:t>
                      </a:r>
                    </a:p>
                  </a:txBody>
                  <a:tcPr anchor="ctr"/>
                </a:tc>
                <a:tc>
                  <a:txBody>
                    <a:bodyPr/>
                    <a:lstStyle/>
                    <a:p>
                      <a:pPr algn="ctr"/>
                      <a:r>
                        <a:rPr lang="en-US" b="1"/>
                        <a:t>Paper</a:t>
                      </a:r>
                    </a:p>
                  </a:txBody>
                  <a:tcPr anchor="ctr"/>
                </a:tc>
                <a:tc>
                  <a:txBody>
                    <a:bodyPr/>
                    <a:lstStyle/>
                    <a:p>
                      <a:pPr algn="ctr"/>
                      <a:r>
                        <a:rPr lang="en-US" b="1"/>
                        <a:t>% Online</a:t>
                      </a:r>
                    </a:p>
                  </a:txBody>
                  <a:tcPr anchor="ctr"/>
                </a:tc>
                <a:extLst>
                  <a:ext uri="{0D108BD9-81ED-4DB2-BD59-A6C34878D82A}">
                    <a16:rowId xmlns:a16="http://schemas.microsoft.com/office/drawing/2014/main" val="139348394"/>
                  </a:ext>
                </a:extLst>
              </a:tr>
              <a:tr h="370840">
                <a:tc>
                  <a:txBody>
                    <a:bodyPr/>
                    <a:lstStyle/>
                    <a:p>
                      <a:r>
                        <a:rPr lang="en-US" b="1"/>
                        <a:t>EOC</a:t>
                      </a:r>
                    </a:p>
                  </a:txBody>
                  <a:tcPr anchor="ctr"/>
                </a:tc>
                <a:tc>
                  <a:txBody>
                    <a:bodyPr/>
                    <a:lstStyle/>
                    <a:p>
                      <a:pPr algn="r"/>
                      <a:r>
                        <a:rPr lang="en-US"/>
                        <a:t>768,827</a:t>
                      </a:r>
                    </a:p>
                  </a:txBody>
                  <a:tcPr anchor="ctr"/>
                </a:tc>
                <a:tc>
                  <a:txBody>
                    <a:bodyPr/>
                    <a:lstStyle/>
                    <a:p>
                      <a:pPr algn="r"/>
                      <a:r>
                        <a:rPr lang="en-US"/>
                        <a:t>761,489</a:t>
                      </a:r>
                    </a:p>
                  </a:txBody>
                  <a:tcPr anchor="ctr"/>
                </a:tc>
                <a:tc>
                  <a:txBody>
                    <a:bodyPr/>
                    <a:lstStyle/>
                    <a:p>
                      <a:pPr algn="r"/>
                      <a:r>
                        <a:rPr lang="en-US"/>
                        <a:t>7,338</a:t>
                      </a:r>
                    </a:p>
                  </a:txBody>
                  <a:tcPr anchor="ctr"/>
                </a:tc>
                <a:tc>
                  <a:txBody>
                    <a:bodyPr/>
                    <a:lstStyle/>
                    <a:p>
                      <a:pPr algn="r"/>
                      <a:r>
                        <a:rPr lang="en-US"/>
                        <a:t>99%</a:t>
                      </a:r>
                    </a:p>
                  </a:txBody>
                  <a:tcPr anchor="ctr"/>
                </a:tc>
                <a:extLst>
                  <a:ext uri="{0D108BD9-81ED-4DB2-BD59-A6C34878D82A}">
                    <a16:rowId xmlns:a16="http://schemas.microsoft.com/office/drawing/2014/main" val="3718150816"/>
                  </a:ext>
                </a:extLst>
              </a:tr>
              <a:tr h="370840">
                <a:tc>
                  <a:txBody>
                    <a:bodyPr/>
                    <a:lstStyle/>
                    <a:p>
                      <a:r>
                        <a:rPr lang="en-US" b="1"/>
                        <a:t>EOG</a:t>
                      </a:r>
                    </a:p>
                  </a:txBody>
                  <a:tcPr anchor="ctr"/>
                </a:tc>
                <a:tc>
                  <a:txBody>
                    <a:bodyPr/>
                    <a:lstStyle/>
                    <a:p>
                      <a:pPr algn="r"/>
                      <a:r>
                        <a:rPr lang="en-US"/>
                        <a:t>2,139,858</a:t>
                      </a:r>
                    </a:p>
                  </a:txBody>
                  <a:tcPr anchor="ctr"/>
                </a:tc>
                <a:tc>
                  <a:txBody>
                    <a:bodyPr/>
                    <a:lstStyle/>
                    <a:p>
                      <a:pPr algn="r"/>
                      <a:r>
                        <a:rPr lang="en-US"/>
                        <a:t>1,767,408</a:t>
                      </a:r>
                    </a:p>
                  </a:txBody>
                  <a:tcPr anchor="ctr"/>
                </a:tc>
                <a:tc>
                  <a:txBody>
                    <a:bodyPr/>
                    <a:lstStyle/>
                    <a:p>
                      <a:pPr algn="r"/>
                      <a:r>
                        <a:rPr lang="en-US"/>
                        <a:t>372,450</a:t>
                      </a:r>
                    </a:p>
                  </a:txBody>
                  <a:tcPr anchor="ctr"/>
                </a:tc>
                <a:tc>
                  <a:txBody>
                    <a:bodyPr/>
                    <a:lstStyle/>
                    <a:p>
                      <a:pPr algn="r"/>
                      <a:r>
                        <a:rPr lang="en-US"/>
                        <a:t>83%</a:t>
                      </a:r>
                    </a:p>
                  </a:txBody>
                  <a:tcPr anchor="ctr"/>
                </a:tc>
                <a:extLst>
                  <a:ext uri="{0D108BD9-81ED-4DB2-BD59-A6C34878D82A}">
                    <a16:rowId xmlns:a16="http://schemas.microsoft.com/office/drawing/2014/main" val="754521255"/>
                  </a:ext>
                </a:extLst>
              </a:tr>
              <a:tr h="370840">
                <a:tc>
                  <a:txBody>
                    <a:bodyPr/>
                    <a:lstStyle/>
                    <a:p>
                      <a:r>
                        <a:rPr lang="en-US" b="1"/>
                        <a:t>Totals</a:t>
                      </a:r>
                    </a:p>
                  </a:txBody>
                  <a:tcPr anchor="ctr"/>
                </a:tc>
                <a:tc>
                  <a:txBody>
                    <a:bodyPr/>
                    <a:lstStyle/>
                    <a:p>
                      <a:pPr algn="r"/>
                      <a:r>
                        <a:rPr lang="en-US"/>
                        <a:t>2,908,685</a:t>
                      </a:r>
                    </a:p>
                  </a:txBody>
                  <a:tcPr anchor="ctr"/>
                </a:tc>
                <a:tc>
                  <a:txBody>
                    <a:bodyPr/>
                    <a:lstStyle/>
                    <a:p>
                      <a:pPr algn="r"/>
                      <a:r>
                        <a:rPr lang="en-US"/>
                        <a:t>2,528,987</a:t>
                      </a:r>
                    </a:p>
                  </a:txBody>
                  <a:tcPr anchor="ctr"/>
                </a:tc>
                <a:tc>
                  <a:txBody>
                    <a:bodyPr/>
                    <a:lstStyle/>
                    <a:p>
                      <a:pPr algn="r"/>
                      <a:r>
                        <a:rPr lang="en-US"/>
                        <a:t>379,788</a:t>
                      </a:r>
                    </a:p>
                  </a:txBody>
                  <a:tcPr anchor="ctr"/>
                </a:tc>
                <a:tc>
                  <a:txBody>
                    <a:bodyPr/>
                    <a:lstStyle/>
                    <a:p>
                      <a:pPr algn="r"/>
                      <a:r>
                        <a:rPr lang="en-US"/>
                        <a:t>87%</a:t>
                      </a:r>
                    </a:p>
                  </a:txBody>
                  <a:tcPr anchor="ctr"/>
                </a:tc>
                <a:extLst>
                  <a:ext uri="{0D108BD9-81ED-4DB2-BD59-A6C34878D82A}">
                    <a16:rowId xmlns:a16="http://schemas.microsoft.com/office/drawing/2014/main" val="2464383650"/>
                  </a:ext>
                </a:extLst>
              </a:tr>
            </a:tbl>
          </a:graphicData>
        </a:graphic>
      </p:graphicFrame>
      <p:graphicFrame>
        <p:nvGraphicFramePr>
          <p:cNvPr id="3" name="Table 2">
            <a:extLst>
              <a:ext uri="{FF2B5EF4-FFF2-40B4-BE49-F238E27FC236}">
                <a16:creationId xmlns:a16="http://schemas.microsoft.com/office/drawing/2014/main" id="{F51D6379-F6FA-4CB7-BAE2-915CC54C32CC}"/>
              </a:ext>
            </a:extLst>
          </p:cNvPr>
          <p:cNvGraphicFramePr>
            <a:graphicFrameLocks noGrp="1"/>
          </p:cNvGraphicFramePr>
          <p:nvPr>
            <p:extLst/>
          </p:nvPr>
        </p:nvGraphicFramePr>
        <p:xfrm>
          <a:off x="1499333" y="442595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05339367"/>
                    </a:ext>
                  </a:extLst>
                </a:gridCol>
                <a:gridCol w="2032000">
                  <a:extLst>
                    <a:ext uri="{9D8B030D-6E8A-4147-A177-3AD203B41FA5}">
                      <a16:colId xmlns:a16="http://schemas.microsoft.com/office/drawing/2014/main" val="3833174283"/>
                    </a:ext>
                  </a:extLst>
                </a:gridCol>
                <a:gridCol w="2032000">
                  <a:extLst>
                    <a:ext uri="{9D8B030D-6E8A-4147-A177-3AD203B41FA5}">
                      <a16:colId xmlns:a16="http://schemas.microsoft.com/office/drawing/2014/main" val="1639434943"/>
                    </a:ext>
                  </a:extLst>
                </a:gridCol>
              </a:tblGrid>
              <a:tr h="370840">
                <a:tc gridSpan="3">
                  <a:txBody>
                    <a:bodyPr/>
                    <a:lstStyle/>
                    <a:p>
                      <a:pPr algn="ctr"/>
                      <a:r>
                        <a:rPr lang="en-US"/>
                        <a:t>EOC by Test and EOG by Student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9445994"/>
                  </a:ext>
                </a:extLst>
              </a:tr>
              <a:tr h="370840">
                <a:tc>
                  <a:txBody>
                    <a:bodyPr/>
                    <a:lstStyle/>
                    <a:p>
                      <a:pPr algn="ctr"/>
                      <a:r>
                        <a:rPr lang="en-US" b="1"/>
                        <a:t>Total Tested</a:t>
                      </a:r>
                    </a:p>
                  </a:txBody>
                  <a:tcPr/>
                </a:tc>
                <a:tc>
                  <a:txBody>
                    <a:bodyPr/>
                    <a:lstStyle/>
                    <a:p>
                      <a:pPr algn="ctr"/>
                      <a:r>
                        <a:rPr lang="en-US" b="1"/>
                        <a:t>Online Tested</a:t>
                      </a:r>
                    </a:p>
                  </a:txBody>
                  <a:tcPr/>
                </a:tc>
                <a:tc>
                  <a:txBody>
                    <a:bodyPr/>
                    <a:lstStyle/>
                    <a:p>
                      <a:pPr algn="ctr"/>
                      <a:r>
                        <a:rPr lang="en-US" b="1"/>
                        <a:t>Paper Tested</a:t>
                      </a:r>
                    </a:p>
                  </a:txBody>
                  <a:tcPr/>
                </a:tc>
                <a:extLst>
                  <a:ext uri="{0D108BD9-81ED-4DB2-BD59-A6C34878D82A}">
                    <a16:rowId xmlns:a16="http://schemas.microsoft.com/office/drawing/2014/main" val="1315890783"/>
                  </a:ext>
                </a:extLst>
              </a:tr>
              <a:tr h="370840">
                <a:tc>
                  <a:txBody>
                    <a:bodyPr/>
                    <a:lstStyle/>
                    <a:p>
                      <a:pPr algn="ctr"/>
                      <a:r>
                        <a:rPr lang="en-US"/>
                        <a:t>1,570,750</a:t>
                      </a:r>
                    </a:p>
                  </a:txBody>
                  <a:tcPr/>
                </a:tc>
                <a:tc>
                  <a:txBody>
                    <a:bodyPr/>
                    <a:lstStyle/>
                    <a:p>
                      <a:pPr algn="ctr"/>
                      <a:r>
                        <a:rPr lang="en-US"/>
                        <a:t>1,415,333</a:t>
                      </a:r>
                    </a:p>
                  </a:txBody>
                  <a:tcPr/>
                </a:tc>
                <a:tc>
                  <a:txBody>
                    <a:bodyPr/>
                    <a:lstStyle/>
                    <a:p>
                      <a:pPr algn="ctr"/>
                      <a:r>
                        <a:rPr lang="en-US"/>
                        <a:t>155,417</a:t>
                      </a:r>
                    </a:p>
                  </a:txBody>
                  <a:tcPr/>
                </a:tc>
                <a:extLst>
                  <a:ext uri="{0D108BD9-81ED-4DB2-BD59-A6C34878D82A}">
                    <a16:rowId xmlns:a16="http://schemas.microsoft.com/office/drawing/2014/main" val="3964400997"/>
                  </a:ext>
                </a:extLst>
              </a:tr>
              <a:tr h="370840">
                <a:tc>
                  <a:txBody>
                    <a:bodyPr/>
                    <a:lstStyle/>
                    <a:p>
                      <a:pPr algn="ctr"/>
                      <a:endParaRPr lang="en-US"/>
                    </a:p>
                  </a:txBody>
                  <a:tcPr/>
                </a:tc>
                <a:tc>
                  <a:txBody>
                    <a:bodyPr/>
                    <a:lstStyle/>
                    <a:p>
                      <a:pPr algn="ctr"/>
                      <a:r>
                        <a:rPr lang="en-US"/>
                        <a:t>90%</a:t>
                      </a:r>
                    </a:p>
                  </a:txBody>
                  <a:tcPr/>
                </a:tc>
                <a:tc>
                  <a:txBody>
                    <a:bodyPr/>
                    <a:lstStyle/>
                    <a:p>
                      <a:pPr algn="ctr"/>
                      <a:r>
                        <a:rPr lang="en-US"/>
                        <a:t>10%</a:t>
                      </a:r>
                    </a:p>
                  </a:txBody>
                  <a:tcPr/>
                </a:tc>
                <a:extLst>
                  <a:ext uri="{0D108BD9-81ED-4DB2-BD59-A6C34878D82A}">
                    <a16:rowId xmlns:a16="http://schemas.microsoft.com/office/drawing/2014/main" val="2597435440"/>
                  </a:ext>
                </a:extLst>
              </a:tr>
            </a:tbl>
          </a:graphicData>
        </a:graphic>
      </p:graphicFrame>
      <p:sp>
        <p:nvSpPr>
          <p:cNvPr id="4" name="Date Placeholder 3">
            <a:extLst>
              <a:ext uri="{FF2B5EF4-FFF2-40B4-BE49-F238E27FC236}">
                <a16:creationId xmlns:a16="http://schemas.microsoft.com/office/drawing/2014/main" id="{F665F2DA-15C3-4200-A26B-012C3CF025CF}"/>
              </a:ext>
            </a:extLst>
          </p:cNvPr>
          <p:cNvSpPr>
            <a:spLocks noGrp="1"/>
          </p:cNvSpPr>
          <p:nvPr>
            <p:ph type="dt" sz="half" idx="2"/>
          </p:nvPr>
        </p:nvSpPr>
        <p:spPr/>
        <p:txBody>
          <a:bodyPr/>
          <a:lstStyle/>
          <a:p>
            <a:fld id="{7FC12FEC-C42E-426F-9244-F221BC896795}" type="datetime1">
              <a:rPr lang="en-US" smtClean="0"/>
              <a:t>11/6/2018</a:t>
            </a:fld>
            <a:endParaRPr lang="en-US"/>
          </a:p>
        </p:txBody>
      </p:sp>
      <p:sp>
        <p:nvSpPr>
          <p:cNvPr id="6" name="Slide Number Placeholder 5">
            <a:extLst>
              <a:ext uri="{FF2B5EF4-FFF2-40B4-BE49-F238E27FC236}">
                <a16:creationId xmlns:a16="http://schemas.microsoft.com/office/drawing/2014/main" id="{2728DF41-CE04-42BA-B8E0-2B674057E601}"/>
              </a:ext>
            </a:extLst>
          </p:cNvPr>
          <p:cNvSpPr>
            <a:spLocks noGrp="1"/>
          </p:cNvSpPr>
          <p:nvPr>
            <p:ph type="sldNum" sz="quarter" idx="4"/>
          </p:nvPr>
        </p:nvSpPr>
        <p:spPr/>
        <p:txBody>
          <a:bodyPr/>
          <a:lstStyle/>
          <a:p>
            <a:fld id="{B63E4CEF-BB1E-48C7-AE93-F39F6AA99AD7}" type="slidenum">
              <a:rPr lang="en-US" smtClean="0"/>
              <a:pPr/>
              <a:t>12</a:t>
            </a:fld>
            <a:endParaRPr lang="en-US"/>
          </a:p>
        </p:txBody>
      </p:sp>
    </p:spTree>
    <p:extLst>
      <p:ext uri="{BB962C8B-B14F-4D97-AF65-F5344CB8AC3E}">
        <p14:creationId xmlns:p14="http://schemas.microsoft.com/office/powerpoint/2010/main" val="132951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23C6-46F2-4127-A13A-A4D2E3F42D6A}"/>
              </a:ext>
            </a:extLst>
          </p:cNvPr>
          <p:cNvSpPr>
            <a:spLocks noGrp="1"/>
          </p:cNvSpPr>
          <p:nvPr>
            <p:ph type="title"/>
          </p:nvPr>
        </p:nvSpPr>
        <p:spPr/>
        <p:txBody>
          <a:bodyPr>
            <a:normAutofit fontScale="90000"/>
          </a:bodyPr>
          <a:lstStyle/>
          <a:p>
            <a:r>
              <a:rPr lang="en-US"/>
              <a:t>EOG and EOC Online Tests completed by Week Spring 2018</a:t>
            </a:r>
          </a:p>
        </p:txBody>
      </p:sp>
      <p:sp>
        <p:nvSpPr>
          <p:cNvPr id="4" name="Date Placeholder 3">
            <a:extLst>
              <a:ext uri="{FF2B5EF4-FFF2-40B4-BE49-F238E27FC236}">
                <a16:creationId xmlns:a16="http://schemas.microsoft.com/office/drawing/2014/main" id="{E3C78DA4-68D5-4FAD-BB6B-86BDB3724F4D}"/>
              </a:ext>
            </a:extLst>
          </p:cNvPr>
          <p:cNvSpPr>
            <a:spLocks noGrp="1"/>
          </p:cNvSpPr>
          <p:nvPr>
            <p:ph type="dt" sz="half" idx="2"/>
          </p:nvPr>
        </p:nvSpPr>
        <p:spPr>
          <a:xfrm>
            <a:off x="628650" y="6477001"/>
            <a:ext cx="3514725" cy="365125"/>
          </a:xfrm>
        </p:spPr>
        <p:txBody>
          <a:bodyPr/>
          <a:lstStyle/>
          <a:p>
            <a:fld id="{88344032-0B89-4AF9-BEA0-9D12C3DDCEE7}" type="datetime1">
              <a:rPr lang="en-US" smtClean="0"/>
              <a:t>11/6/2018</a:t>
            </a:fld>
            <a:endParaRPr lang="en-US"/>
          </a:p>
        </p:txBody>
      </p:sp>
      <p:sp>
        <p:nvSpPr>
          <p:cNvPr id="5" name="Slide Number Placeholder 4">
            <a:extLst>
              <a:ext uri="{FF2B5EF4-FFF2-40B4-BE49-F238E27FC236}">
                <a16:creationId xmlns:a16="http://schemas.microsoft.com/office/drawing/2014/main" id="{22D73B0A-15DB-4DAA-B98C-6B85C66B99F0}"/>
              </a:ext>
            </a:extLst>
          </p:cNvPr>
          <p:cNvSpPr>
            <a:spLocks noGrp="1"/>
          </p:cNvSpPr>
          <p:nvPr>
            <p:ph type="sldNum" sz="quarter" idx="4"/>
          </p:nvPr>
        </p:nvSpPr>
        <p:spPr/>
        <p:txBody>
          <a:bodyPr/>
          <a:lstStyle/>
          <a:p>
            <a:fld id="{B63E4CEF-BB1E-48C7-AE93-F39F6AA99AD7}" type="slidenum">
              <a:rPr lang="en-US" smtClean="0"/>
              <a:pPr/>
              <a:t>13</a:t>
            </a:fld>
            <a:endParaRPr lang="en-US"/>
          </a:p>
        </p:txBody>
      </p:sp>
      <p:graphicFrame>
        <p:nvGraphicFramePr>
          <p:cNvPr id="7" name="Chart 6"/>
          <p:cNvGraphicFramePr>
            <a:graphicFrameLocks/>
          </p:cNvGraphicFramePr>
          <p:nvPr>
            <p:extLst/>
          </p:nvPr>
        </p:nvGraphicFramePr>
        <p:xfrm>
          <a:off x="371781" y="1952624"/>
          <a:ext cx="8625915" cy="4222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850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649" y="334016"/>
            <a:ext cx="6773964" cy="1325563"/>
          </a:xfrm>
        </p:spPr>
        <p:txBody>
          <a:bodyPr>
            <a:normAutofit fontScale="90000"/>
          </a:bodyPr>
          <a:lstStyle/>
          <a:p>
            <a:r>
              <a:rPr lang="en-US"/>
              <a:t>Concurrent Test Activity, April 17, 2018</a:t>
            </a:r>
            <a:br>
              <a:rPr lang="en-US"/>
            </a:br>
            <a:r>
              <a:rPr lang="en-US"/>
              <a:t>EOG Spring 2018</a:t>
            </a:r>
          </a:p>
        </p:txBody>
      </p:sp>
      <p:pic>
        <p:nvPicPr>
          <p:cNvPr id="2" name="Picture 1"/>
          <p:cNvPicPr>
            <a:picLocks noChangeAspect="1"/>
          </p:cNvPicPr>
          <p:nvPr/>
        </p:nvPicPr>
        <p:blipFill>
          <a:blip r:embed="rId3"/>
          <a:stretch>
            <a:fillRect/>
          </a:stretch>
        </p:blipFill>
        <p:spPr>
          <a:xfrm>
            <a:off x="1451690" y="2121215"/>
            <a:ext cx="6157494" cy="4444369"/>
          </a:xfrm>
          <a:prstGeom prst="rect">
            <a:avLst/>
          </a:prstGeom>
        </p:spPr>
      </p:pic>
      <p:sp>
        <p:nvSpPr>
          <p:cNvPr id="4" name="Date Placeholder 3">
            <a:extLst>
              <a:ext uri="{FF2B5EF4-FFF2-40B4-BE49-F238E27FC236}">
                <a16:creationId xmlns:a16="http://schemas.microsoft.com/office/drawing/2014/main" id="{D90CD1E2-4A6D-4000-AEBD-41F3D985FF1A}"/>
              </a:ext>
            </a:extLst>
          </p:cNvPr>
          <p:cNvSpPr>
            <a:spLocks noGrp="1"/>
          </p:cNvSpPr>
          <p:nvPr>
            <p:ph type="dt" sz="half" idx="2"/>
          </p:nvPr>
        </p:nvSpPr>
        <p:spPr/>
        <p:txBody>
          <a:bodyPr/>
          <a:lstStyle/>
          <a:p>
            <a:fld id="{8196B2F9-C30B-4D3A-A295-6F7F9DAA04FE}" type="datetime1">
              <a:rPr lang="en-US" smtClean="0"/>
              <a:t>11/6/2018</a:t>
            </a:fld>
            <a:endParaRPr lang="en-US"/>
          </a:p>
        </p:txBody>
      </p:sp>
      <p:sp>
        <p:nvSpPr>
          <p:cNvPr id="5" name="Slide Number Placeholder 4">
            <a:extLst>
              <a:ext uri="{FF2B5EF4-FFF2-40B4-BE49-F238E27FC236}">
                <a16:creationId xmlns:a16="http://schemas.microsoft.com/office/drawing/2014/main" id="{3A8EF67A-87F3-4120-9942-1EF780640283}"/>
              </a:ext>
            </a:extLst>
          </p:cNvPr>
          <p:cNvSpPr>
            <a:spLocks noGrp="1"/>
          </p:cNvSpPr>
          <p:nvPr>
            <p:ph type="sldNum" sz="quarter" idx="4"/>
          </p:nvPr>
        </p:nvSpPr>
        <p:spPr/>
        <p:txBody>
          <a:bodyPr/>
          <a:lstStyle/>
          <a:p>
            <a:fld id="{B63E4CEF-BB1E-48C7-AE93-F39F6AA99AD7}" type="slidenum">
              <a:rPr lang="en-US" smtClean="0"/>
              <a:pPr/>
              <a:t>14</a:t>
            </a:fld>
            <a:endParaRPr lang="en-US"/>
          </a:p>
        </p:txBody>
      </p:sp>
    </p:spTree>
    <p:extLst>
      <p:ext uri="{BB962C8B-B14F-4D97-AF65-F5344CB8AC3E}">
        <p14:creationId xmlns:p14="http://schemas.microsoft.com/office/powerpoint/2010/main" val="5809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34016"/>
            <a:ext cx="6453637" cy="1325563"/>
          </a:xfrm>
        </p:spPr>
        <p:txBody>
          <a:bodyPr>
            <a:normAutofit/>
          </a:bodyPr>
          <a:lstStyle/>
          <a:p>
            <a:r>
              <a:rPr lang="en-US"/>
              <a:t>OS Breakdown</a:t>
            </a:r>
            <a:br>
              <a:rPr lang="en-US"/>
            </a:br>
            <a:r>
              <a:rPr lang="en-US" sz="3100"/>
              <a:t>EOG and EOC Spring 2017</a:t>
            </a:r>
            <a:endParaRPr lang="en-US"/>
          </a:p>
        </p:txBody>
      </p:sp>
      <p:graphicFrame>
        <p:nvGraphicFramePr>
          <p:cNvPr id="9" name="Chart 8"/>
          <p:cNvGraphicFramePr>
            <a:graphicFrameLocks/>
          </p:cNvGraphicFramePr>
          <p:nvPr>
            <p:extLst>
              <p:ext uri="{D42A27DB-BD31-4B8C-83A1-F6EECF244321}">
                <p14:modId xmlns:p14="http://schemas.microsoft.com/office/powerpoint/2010/main" val="2340354805"/>
              </p:ext>
            </p:extLst>
          </p:nvPr>
        </p:nvGraphicFramePr>
        <p:xfrm>
          <a:off x="191267" y="1327355"/>
          <a:ext cx="9119881" cy="482979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06F4D45C-D084-4D11-9D29-8E52DDE45C1D}"/>
              </a:ext>
            </a:extLst>
          </p:cNvPr>
          <p:cNvSpPr>
            <a:spLocks noGrp="1"/>
          </p:cNvSpPr>
          <p:nvPr>
            <p:ph type="dt" sz="half" idx="2"/>
          </p:nvPr>
        </p:nvSpPr>
        <p:spPr/>
        <p:txBody>
          <a:bodyPr/>
          <a:lstStyle/>
          <a:p>
            <a:fld id="{29BCC9DB-E167-4CF4-BAF5-1C58EB0DDB52}" type="datetime1">
              <a:rPr lang="en-US" smtClean="0"/>
              <a:t>11/6/2018</a:t>
            </a:fld>
            <a:endParaRPr lang="en-US"/>
          </a:p>
        </p:txBody>
      </p:sp>
      <p:sp>
        <p:nvSpPr>
          <p:cNvPr id="4" name="Slide Number Placeholder 3">
            <a:extLst>
              <a:ext uri="{FF2B5EF4-FFF2-40B4-BE49-F238E27FC236}">
                <a16:creationId xmlns:a16="http://schemas.microsoft.com/office/drawing/2014/main" id="{DE09B334-99AE-4092-AFB3-B80BE940EDB8}"/>
              </a:ext>
            </a:extLst>
          </p:cNvPr>
          <p:cNvSpPr>
            <a:spLocks noGrp="1"/>
          </p:cNvSpPr>
          <p:nvPr>
            <p:ph type="sldNum" sz="quarter" idx="4"/>
          </p:nvPr>
        </p:nvSpPr>
        <p:spPr/>
        <p:txBody>
          <a:bodyPr/>
          <a:lstStyle/>
          <a:p>
            <a:fld id="{B63E4CEF-BB1E-48C7-AE93-F39F6AA99AD7}" type="slidenum">
              <a:rPr lang="en-US" smtClean="0"/>
              <a:pPr/>
              <a:t>15</a:t>
            </a:fld>
            <a:endParaRPr lang="en-US"/>
          </a:p>
        </p:txBody>
      </p:sp>
    </p:spTree>
    <p:extLst>
      <p:ext uri="{BB962C8B-B14F-4D97-AF65-F5344CB8AC3E}">
        <p14:creationId xmlns:p14="http://schemas.microsoft.com/office/powerpoint/2010/main" val="156042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C4B4-7ED0-4A38-8317-72040565A446}"/>
              </a:ext>
            </a:extLst>
          </p:cNvPr>
          <p:cNvSpPr>
            <a:spLocks noGrp="1"/>
          </p:cNvSpPr>
          <p:nvPr>
            <p:ph type="title"/>
          </p:nvPr>
        </p:nvSpPr>
        <p:spPr>
          <a:xfrm>
            <a:off x="457200" y="-109182"/>
            <a:ext cx="6202907" cy="1815152"/>
          </a:xfrm>
        </p:spPr>
        <p:txBody>
          <a:bodyPr>
            <a:normAutofit fontScale="90000"/>
          </a:bodyPr>
          <a:lstStyle/>
          <a:p>
            <a:r>
              <a:rPr lang="en-US"/>
              <a:t>Getting Ready for Milestones and ACCESS for ELLs 2.0</a:t>
            </a:r>
          </a:p>
        </p:txBody>
      </p:sp>
      <p:sp>
        <p:nvSpPr>
          <p:cNvPr id="4" name="Date Placeholder 3">
            <a:extLst>
              <a:ext uri="{FF2B5EF4-FFF2-40B4-BE49-F238E27FC236}">
                <a16:creationId xmlns:a16="http://schemas.microsoft.com/office/drawing/2014/main" id="{F3C7BD97-E623-4FE5-8E1C-3D4CD986E359}"/>
              </a:ext>
            </a:extLst>
          </p:cNvPr>
          <p:cNvSpPr>
            <a:spLocks noGrp="1"/>
          </p:cNvSpPr>
          <p:nvPr>
            <p:ph type="dt" sz="half" idx="10"/>
          </p:nvPr>
        </p:nvSpPr>
        <p:spPr/>
        <p:txBody>
          <a:bodyPr/>
          <a:lstStyle/>
          <a:p>
            <a:pPr>
              <a:defRPr/>
            </a:pPr>
            <a:fld id="{212927B3-6216-4EC3-BC36-FC806F86B215}" type="datetime1">
              <a:rPr lang="en-US" smtClean="0"/>
              <a:t>11/6/2018</a:t>
            </a:fld>
            <a:endParaRPr lang="en-US"/>
          </a:p>
        </p:txBody>
      </p:sp>
      <p:sp>
        <p:nvSpPr>
          <p:cNvPr id="5" name="Slide Number Placeholder 4">
            <a:extLst>
              <a:ext uri="{FF2B5EF4-FFF2-40B4-BE49-F238E27FC236}">
                <a16:creationId xmlns:a16="http://schemas.microsoft.com/office/drawing/2014/main" id="{4908C45A-0A2E-49CD-85BF-B26F26E5781C}"/>
              </a:ext>
            </a:extLst>
          </p:cNvPr>
          <p:cNvSpPr>
            <a:spLocks noGrp="1"/>
          </p:cNvSpPr>
          <p:nvPr>
            <p:ph type="sldNum" sz="quarter" idx="12"/>
          </p:nvPr>
        </p:nvSpPr>
        <p:spPr/>
        <p:txBody>
          <a:bodyPr/>
          <a:lstStyle/>
          <a:p>
            <a:pPr>
              <a:defRPr/>
            </a:pPr>
            <a:fld id="{ACE42DA9-8A01-4275-8D88-B9A342A177F2}" type="slidenum">
              <a:rPr lang="en-US" smtClean="0"/>
              <a:pPr>
                <a:defRPr/>
              </a:pPr>
              <a:t>16</a:t>
            </a:fld>
            <a:endParaRPr lang="en-US"/>
          </a:p>
        </p:txBody>
      </p:sp>
      <p:graphicFrame>
        <p:nvGraphicFramePr>
          <p:cNvPr id="11" name="Table Placeholder 10">
            <a:extLst>
              <a:ext uri="{FF2B5EF4-FFF2-40B4-BE49-F238E27FC236}">
                <a16:creationId xmlns:a16="http://schemas.microsoft.com/office/drawing/2014/main" id="{1DCDA820-F7F5-4017-A24F-56F808863E7B}"/>
              </a:ext>
            </a:extLst>
          </p:cNvPr>
          <p:cNvGraphicFramePr>
            <a:graphicFrameLocks noGrp="1"/>
          </p:cNvGraphicFramePr>
          <p:nvPr>
            <p:ph type="tbl" idx="1"/>
            <p:extLst>
              <p:ext uri="{D42A27DB-BD31-4B8C-83A1-F6EECF244321}">
                <p14:modId xmlns:p14="http://schemas.microsoft.com/office/powerpoint/2010/main" val="3893069438"/>
              </p:ext>
            </p:extLst>
          </p:nvPr>
        </p:nvGraphicFramePr>
        <p:xfrm>
          <a:off x="94130" y="1705970"/>
          <a:ext cx="8928846" cy="4372942"/>
        </p:xfrm>
        <a:graphic>
          <a:graphicData uri="http://schemas.openxmlformats.org/drawingml/2006/table">
            <a:tbl>
              <a:tblPr firstRow="1" bandRow="1">
                <a:tableStyleId>{5C22544A-7EE6-4342-B048-85BDC9FD1C3A}</a:tableStyleId>
              </a:tblPr>
              <a:tblGrid>
                <a:gridCol w="3088346">
                  <a:extLst>
                    <a:ext uri="{9D8B030D-6E8A-4147-A177-3AD203B41FA5}">
                      <a16:colId xmlns:a16="http://schemas.microsoft.com/office/drawing/2014/main" val="118161772"/>
                    </a:ext>
                  </a:extLst>
                </a:gridCol>
                <a:gridCol w="3050540">
                  <a:extLst>
                    <a:ext uri="{9D8B030D-6E8A-4147-A177-3AD203B41FA5}">
                      <a16:colId xmlns:a16="http://schemas.microsoft.com/office/drawing/2014/main" val="3267261215"/>
                    </a:ext>
                  </a:extLst>
                </a:gridCol>
                <a:gridCol w="2789960">
                  <a:extLst>
                    <a:ext uri="{9D8B030D-6E8A-4147-A177-3AD203B41FA5}">
                      <a16:colId xmlns:a16="http://schemas.microsoft.com/office/drawing/2014/main" val="3088551093"/>
                    </a:ext>
                  </a:extLst>
                </a:gridCol>
              </a:tblGrid>
              <a:tr h="715342">
                <a:tc>
                  <a:txBody>
                    <a:bodyPr/>
                    <a:lstStyle/>
                    <a:p>
                      <a:pPr algn="ctr"/>
                      <a:r>
                        <a:rPr lang="en-US"/>
                        <a:t>System Test Coordinator</a:t>
                      </a:r>
                    </a:p>
                  </a:txBody>
                  <a:tcPr anchor="ctr"/>
                </a:tc>
                <a:tc>
                  <a:txBody>
                    <a:bodyPr/>
                    <a:lstStyle/>
                    <a:p>
                      <a:pPr algn="ctr"/>
                      <a:r>
                        <a:rPr lang="en-US"/>
                        <a:t>Technology Coordinator</a:t>
                      </a:r>
                    </a:p>
                  </a:txBody>
                  <a:tcPr anchor="ctr"/>
                </a:tc>
                <a:tc>
                  <a:txBody>
                    <a:bodyPr/>
                    <a:lstStyle/>
                    <a:p>
                      <a:pPr algn="ctr"/>
                      <a:r>
                        <a:rPr lang="en-US"/>
                        <a:t>Student Information Coordinator</a:t>
                      </a:r>
                    </a:p>
                  </a:txBody>
                  <a:tcPr anchor="ctr"/>
                </a:tc>
                <a:extLst>
                  <a:ext uri="{0D108BD9-81ED-4DB2-BD59-A6C34878D82A}">
                    <a16:rowId xmlns:a16="http://schemas.microsoft.com/office/drawing/2014/main" val="4244557915"/>
                  </a:ext>
                </a:extLst>
              </a:tr>
              <a:tr h="3474521">
                <a:tc>
                  <a:txBody>
                    <a:bodyPr/>
                    <a:lstStyle/>
                    <a:p>
                      <a:pPr marL="285750" indent="-285750">
                        <a:buFont typeface="Arial" panose="020B0604020202020204" pitchFamily="34" charset="0"/>
                        <a:buChar char="•"/>
                      </a:pPr>
                      <a:r>
                        <a:rPr lang="en-US"/>
                        <a:t>Develop and communicate the system testing calendar</a:t>
                      </a:r>
                    </a:p>
                    <a:p>
                      <a:pPr marL="285750" indent="-285750">
                        <a:buFont typeface="Arial" panose="020B0604020202020204" pitchFamily="34" charset="0"/>
                        <a:buChar char="•"/>
                      </a:pPr>
                      <a:r>
                        <a:rPr lang="en-US"/>
                        <a:t>Provide test management and administration training</a:t>
                      </a:r>
                    </a:p>
                    <a:p>
                      <a:pPr marL="285750" indent="-285750">
                        <a:buFont typeface="Arial" panose="020B0604020202020204" pitchFamily="34" charset="0"/>
                        <a:buChar char="•"/>
                      </a:pPr>
                      <a:r>
                        <a:rPr lang="en-US"/>
                        <a:t>Coordinate adding local user profiles into eDIRECT or AMS</a:t>
                      </a:r>
                    </a:p>
                    <a:p>
                      <a:pPr marL="285750" indent="-285750">
                        <a:buFont typeface="Arial" panose="020B0604020202020204" pitchFamily="34" charset="0"/>
                        <a:buChar char="•"/>
                      </a:pPr>
                      <a:r>
                        <a:rPr lang="en-US"/>
                        <a:t>Coordinate setting up student test sessions in eDIRECT</a:t>
                      </a:r>
                    </a:p>
                    <a:p>
                      <a:pPr marL="285750" indent="-285750">
                        <a:buFont typeface="Arial" panose="020B0604020202020204" pitchFamily="34" charset="0"/>
                        <a:buChar char="•"/>
                      </a:pPr>
                      <a:r>
                        <a:rPr lang="en-US"/>
                        <a:t>Establish a process to verify testing infrastructure functions correctly</a:t>
                      </a:r>
                    </a:p>
                  </a:txBody>
                  <a:tcPr/>
                </a:tc>
                <a:tc>
                  <a:txBody>
                    <a:bodyPr/>
                    <a:lstStyle/>
                    <a:p>
                      <a:pPr marL="285750" indent="-285750">
                        <a:buFont typeface="Arial" panose="020B0604020202020204" pitchFamily="34" charset="0"/>
                        <a:buChar char="•"/>
                      </a:pPr>
                      <a:r>
                        <a:rPr lang="en-US"/>
                        <a:t>Install and configure Central Office Services for content management</a:t>
                      </a:r>
                    </a:p>
                    <a:p>
                      <a:pPr marL="285750" indent="-285750">
                        <a:buFont typeface="Arial" panose="020B0604020202020204" pitchFamily="34" charset="0"/>
                        <a:buChar char="•"/>
                      </a:pPr>
                      <a:r>
                        <a:rPr lang="en-US"/>
                        <a:t>Install and configure INSIGHT on student testing devices</a:t>
                      </a:r>
                    </a:p>
                    <a:p>
                      <a:pPr marL="285750" indent="-285750">
                        <a:buFont typeface="Arial" panose="020B0604020202020204" pitchFamily="34" charset="0"/>
                        <a:buChar char="•"/>
                      </a:pPr>
                      <a:r>
                        <a:rPr lang="en-US"/>
                        <a:t>Coordinate with System Test Coordinator a process to verify testing infrastructure functions correctly</a:t>
                      </a:r>
                    </a:p>
                  </a:txBody>
                  <a:tcPr/>
                </a:tc>
                <a:tc>
                  <a:txBody>
                    <a:bodyPr/>
                    <a:lstStyle/>
                    <a:p>
                      <a:pPr marL="285750" indent="-285750">
                        <a:buFont typeface="Arial" panose="020B0604020202020204" pitchFamily="34" charset="0"/>
                        <a:buChar char="•"/>
                      </a:pPr>
                      <a:r>
                        <a:rPr lang="en-US"/>
                        <a:t>Verify student information is correct and up to date</a:t>
                      </a:r>
                    </a:p>
                    <a:p>
                      <a:pPr marL="285750" indent="-285750">
                        <a:buFont typeface="Arial" panose="020B0604020202020204" pitchFamily="34" charset="0"/>
                        <a:buChar char="•"/>
                      </a:pPr>
                      <a:r>
                        <a:rPr lang="en-US"/>
                        <a:t>Coordinate providing student demographic information to Data Collections during the Pre-ID transmission window</a:t>
                      </a:r>
                    </a:p>
                  </a:txBody>
                  <a:tcPr/>
                </a:tc>
                <a:extLst>
                  <a:ext uri="{0D108BD9-81ED-4DB2-BD59-A6C34878D82A}">
                    <a16:rowId xmlns:a16="http://schemas.microsoft.com/office/drawing/2014/main" val="1277279620"/>
                  </a:ext>
                </a:extLst>
              </a:tr>
            </a:tbl>
          </a:graphicData>
        </a:graphic>
      </p:graphicFrame>
    </p:spTree>
    <p:extLst>
      <p:ext uri="{BB962C8B-B14F-4D97-AF65-F5344CB8AC3E}">
        <p14:creationId xmlns:p14="http://schemas.microsoft.com/office/powerpoint/2010/main" val="168128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3DDE-2295-420B-914C-42093795F92E}"/>
              </a:ext>
            </a:extLst>
          </p:cNvPr>
          <p:cNvSpPr>
            <a:spLocks noGrp="1"/>
          </p:cNvSpPr>
          <p:nvPr>
            <p:ph type="title"/>
          </p:nvPr>
        </p:nvSpPr>
        <p:spPr/>
        <p:txBody>
          <a:bodyPr/>
          <a:lstStyle/>
          <a:p>
            <a:r>
              <a:rPr lang="en-US"/>
              <a:t>Available Technology Resources</a:t>
            </a:r>
          </a:p>
        </p:txBody>
      </p:sp>
      <p:sp>
        <p:nvSpPr>
          <p:cNvPr id="3" name="Text Placeholder 2">
            <a:extLst>
              <a:ext uri="{FF2B5EF4-FFF2-40B4-BE49-F238E27FC236}">
                <a16:creationId xmlns:a16="http://schemas.microsoft.com/office/drawing/2014/main" id="{FC709F87-3835-437B-B077-1D4820620BD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8453584-9DD4-441C-ACB9-FEF10133B14B}"/>
              </a:ext>
            </a:extLst>
          </p:cNvPr>
          <p:cNvSpPr>
            <a:spLocks noGrp="1"/>
          </p:cNvSpPr>
          <p:nvPr>
            <p:ph type="dt" sz="half" idx="2"/>
          </p:nvPr>
        </p:nvSpPr>
        <p:spPr/>
        <p:txBody>
          <a:bodyPr/>
          <a:lstStyle/>
          <a:p>
            <a:fld id="{535B3B41-2E1F-40FB-8308-AA0E18F0B9DC}" type="datetime1">
              <a:rPr lang="en-US" smtClean="0"/>
              <a:t>11/6/2018</a:t>
            </a:fld>
            <a:endParaRPr lang="en-US"/>
          </a:p>
        </p:txBody>
      </p:sp>
      <p:sp>
        <p:nvSpPr>
          <p:cNvPr id="5" name="Slide Number Placeholder 4">
            <a:extLst>
              <a:ext uri="{FF2B5EF4-FFF2-40B4-BE49-F238E27FC236}">
                <a16:creationId xmlns:a16="http://schemas.microsoft.com/office/drawing/2014/main" id="{39C402F7-7E0A-4B01-9523-3E922C01DD12}"/>
              </a:ext>
            </a:extLst>
          </p:cNvPr>
          <p:cNvSpPr>
            <a:spLocks noGrp="1"/>
          </p:cNvSpPr>
          <p:nvPr>
            <p:ph type="sldNum" sz="quarter" idx="4"/>
          </p:nvPr>
        </p:nvSpPr>
        <p:spPr/>
        <p:txBody>
          <a:bodyPr/>
          <a:lstStyle/>
          <a:p>
            <a:fld id="{B63E4CEF-BB1E-48C7-AE93-F39F6AA99AD7}" type="slidenum">
              <a:rPr lang="en-US" smtClean="0"/>
              <a:pPr/>
              <a:t>17</a:t>
            </a:fld>
            <a:endParaRPr lang="en-US"/>
          </a:p>
        </p:txBody>
      </p:sp>
    </p:spTree>
    <p:extLst>
      <p:ext uri="{BB962C8B-B14F-4D97-AF65-F5344CB8AC3E}">
        <p14:creationId xmlns:p14="http://schemas.microsoft.com/office/powerpoint/2010/main" val="168977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A1FE-2BBE-4355-992F-5931AD6D6E6D}"/>
              </a:ext>
            </a:extLst>
          </p:cNvPr>
          <p:cNvSpPr>
            <a:spLocks noGrp="1"/>
          </p:cNvSpPr>
          <p:nvPr>
            <p:ph type="title"/>
          </p:nvPr>
        </p:nvSpPr>
        <p:spPr/>
        <p:txBody>
          <a:bodyPr/>
          <a:lstStyle/>
          <a:p>
            <a:r>
              <a:rPr lang="en-US"/>
              <a:t>Available Technology Resources</a:t>
            </a:r>
          </a:p>
        </p:txBody>
      </p:sp>
      <p:sp>
        <p:nvSpPr>
          <p:cNvPr id="3" name="Content Placeholder 2">
            <a:extLst>
              <a:ext uri="{FF2B5EF4-FFF2-40B4-BE49-F238E27FC236}">
                <a16:creationId xmlns:a16="http://schemas.microsoft.com/office/drawing/2014/main" id="{822F0D47-0760-4D91-913C-522B61C8F285}"/>
              </a:ext>
            </a:extLst>
          </p:cNvPr>
          <p:cNvSpPr>
            <a:spLocks noGrp="1"/>
          </p:cNvSpPr>
          <p:nvPr>
            <p:ph idx="1"/>
          </p:nvPr>
        </p:nvSpPr>
        <p:spPr/>
        <p:txBody>
          <a:bodyPr>
            <a:normAutofit fontScale="47500" lnSpcReduction="20000"/>
          </a:bodyPr>
          <a:lstStyle/>
          <a:p>
            <a:r>
              <a:rPr lang="en-US" sz="3800"/>
              <a:t>DRC Testing Site Capacity Estimator v.4</a:t>
            </a:r>
          </a:p>
          <a:p>
            <a:r>
              <a:rPr lang="en-US" sz="3800"/>
              <a:t>DRC Computer Usage Estimator v. 1</a:t>
            </a:r>
          </a:p>
          <a:p>
            <a:r>
              <a:rPr lang="en-US" sz="3800"/>
              <a:t>DRC Online Testing Network Evaluation and Troubleshooting</a:t>
            </a:r>
          </a:p>
          <a:p>
            <a:r>
              <a:rPr lang="en-US" sz="3800"/>
              <a:t>DRC Site Technology Readiness Checklist</a:t>
            </a:r>
          </a:p>
          <a:p>
            <a:r>
              <a:rPr lang="en-US" sz="3800"/>
              <a:t>DRC System Requirements </a:t>
            </a:r>
            <a:br>
              <a:rPr lang="en-US" sz="3800"/>
            </a:br>
            <a:r>
              <a:rPr lang="en-US" sz="3800"/>
              <a:t>(Effective 10/1/2018)</a:t>
            </a:r>
          </a:p>
          <a:p>
            <a:r>
              <a:rPr lang="en-US" sz="3800"/>
              <a:t>Experience Online Testing </a:t>
            </a:r>
            <a:br>
              <a:rPr lang="en-US" sz="3800"/>
            </a:br>
            <a:r>
              <a:rPr lang="en-US" sz="3800"/>
              <a:t>Georgia</a:t>
            </a:r>
          </a:p>
          <a:p>
            <a:r>
              <a:rPr lang="en-US" sz="3800"/>
              <a:t>Georgia Milestones Online </a:t>
            </a:r>
            <a:br>
              <a:rPr lang="en-US" sz="3800"/>
            </a:br>
            <a:r>
              <a:rPr lang="en-US" sz="3800"/>
              <a:t>Test Administration </a:t>
            </a:r>
            <a:br>
              <a:rPr lang="en-US" sz="3800"/>
            </a:br>
            <a:r>
              <a:rPr lang="en-US" sz="3800"/>
              <a:t>Demonstration</a:t>
            </a:r>
          </a:p>
          <a:p>
            <a:r>
              <a:rPr lang="en-US" sz="3800"/>
              <a:t>Georgia Milestones Troubleshooting </a:t>
            </a:r>
            <a:br>
              <a:rPr lang="en-US" sz="3800"/>
            </a:br>
            <a:r>
              <a:rPr lang="en-US" sz="3800"/>
              <a:t>Guide for Online Testing</a:t>
            </a:r>
          </a:p>
          <a:p>
            <a:r>
              <a:rPr lang="en-US" sz="3800"/>
              <a:t>INSIGHT Keyboard Shortcuts</a:t>
            </a:r>
          </a:p>
          <a:p>
            <a:r>
              <a:rPr lang="en-US" sz="3800"/>
              <a:t>Tips for Keyboard Settings</a:t>
            </a:r>
            <a:endParaRPr lang="en-US"/>
          </a:p>
        </p:txBody>
      </p:sp>
      <p:sp>
        <p:nvSpPr>
          <p:cNvPr id="4" name="Date Placeholder 3">
            <a:extLst>
              <a:ext uri="{FF2B5EF4-FFF2-40B4-BE49-F238E27FC236}">
                <a16:creationId xmlns:a16="http://schemas.microsoft.com/office/drawing/2014/main" id="{D0FFA901-ABA9-4D6F-B9CC-D9AE5FCBB4F1}"/>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5C61E9C7-8039-412E-A4C7-CA3EB91D1C22}"/>
              </a:ext>
            </a:extLst>
          </p:cNvPr>
          <p:cNvSpPr>
            <a:spLocks noGrp="1"/>
          </p:cNvSpPr>
          <p:nvPr>
            <p:ph type="sldNum" sz="quarter" idx="4"/>
          </p:nvPr>
        </p:nvSpPr>
        <p:spPr/>
        <p:txBody>
          <a:bodyPr/>
          <a:lstStyle/>
          <a:p>
            <a:fld id="{B63E4CEF-BB1E-48C7-AE93-F39F6AA99AD7}" type="slidenum">
              <a:rPr lang="en-US" smtClean="0"/>
              <a:pPr/>
              <a:t>18</a:t>
            </a:fld>
            <a:endParaRPr lang="en-US"/>
          </a:p>
        </p:txBody>
      </p:sp>
      <p:pic>
        <p:nvPicPr>
          <p:cNvPr id="6" name="Picture 5">
            <a:extLst>
              <a:ext uri="{FF2B5EF4-FFF2-40B4-BE49-F238E27FC236}">
                <a16:creationId xmlns:a16="http://schemas.microsoft.com/office/drawing/2014/main" id="{61204B91-B0D7-4696-B2B0-7B2C9FDC2FB4}"/>
              </a:ext>
            </a:extLst>
          </p:cNvPr>
          <p:cNvPicPr>
            <a:picLocks noChangeAspect="1"/>
          </p:cNvPicPr>
          <p:nvPr/>
        </p:nvPicPr>
        <p:blipFill>
          <a:blip r:embed="rId2"/>
          <a:stretch>
            <a:fillRect/>
          </a:stretch>
        </p:blipFill>
        <p:spPr>
          <a:xfrm>
            <a:off x="4792631" y="2805730"/>
            <a:ext cx="4098524" cy="2537597"/>
          </a:xfrm>
          <a:prstGeom prst="rect">
            <a:avLst/>
          </a:prstGeom>
          <a:ln>
            <a:solidFill>
              <a:schemeClr val="tx1"/>
            </a:solidFill>
          </a:ln>
        </p:spPr>
      </p:pic>
      <p:sp>
        <p:nvSpPr>
          <p:cNvPr id="7" name="Rectangle 6">
            <a:extLst>
              <a:ext uri="{FF2B5EF4-FFF2-40B4-BE49-F238E27FC236}">
                <a16:creationId xmlns:a16="http://schemas.microsoft.com/office/drawing/2014/main" id="{0AED50B8-493A-43EE-9446-3C86DC94CCFC}"/>
              </a:ext>
            </a:extLst>
          </p:cNvPr>
          <p:cNvSpPr/>
          <p:nvPr/>
        </p:nvSpPr>
        <p:spPr>
          <a:xfrm>
            <a:off x="4792631" y="5343327"/>
            <a:ext cx="4098524" cy="830997"/>
          </a:xfrm>
          <a:prstGeom prst="rect">
            <a:avLst/>
          </a:prstGeom>
          <a:solidFill>
            <a:srgbClr val="FFC000"/>
          </a:solidFill>
          <a:ln>
            <a:solidFill>
              <a:schemeClr val="tx1"/>
            </a:solidFill>
          </a:ln>
        </p:spPr>
        <p:txBody>
          <a:bodyPr wrap="square">
            <a:spAutoFit/>
          </a:bodyPr>
          <a:lstStyle/>
          <a:p>
            <a:pPr algn="ctr"/>
            <a:r>
              <a:rPr lang="en-US" sz="1600">
                <a:hlinkClick r:id="rId3"/>
              </a:rPr>
              <a:t>http://www.gadoe.org/Curriculum-Instruction-and-Assessment/Assessment/Pages/Georgia-Milestones-EOG-Resources.aspx</a:t>
            </a:r>
            <a:endParaRPr lang="en-US" sz="1600"/>
          </a:p>
        </p:txBody>
      </p:sp>
    </p:spTree>
    <p:extLst>
      <p:ext uri="{BB962C8B-B14F-4D97-AF65-F5344CB8AC3E}">
        <p14:creationId xmlns:p14="http://schemas.microsoft.com/office/powerpoint/2010/main" val="146262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0514-AC99-40AE-895F-C845045952DD}"/>
              </a:ext>
            </a:extLst>
          </p:cNvPr>
          <p:cNvSpPr>
            <a:spLocks noGrp="1"/>
          </p:cNvSpPr>
          <p:nvPr>
            <p:ph type="title"/>
          </p:nvPr>
        </p:nvSpPr>
        <p:spPr/>
        <p:txBody>
          <a:bodyPr/>
          <a:lstStyle/>
          <a:p>
            <a:r>
              <a:rPr lang="en-US"/>
              <a:t>DRC Testing Site Capacity Estimator v.4</a:t>
            </a:r>
          </a:p>
        </p:txBody>
      </p:sp>
      <p:sp>
        <p:nvSpPr>
          <p:cNvPr id="4" name="Date Placeholder 3">
            <a:extLst>
              <a:ext uri="{FF2B5EF4-FFF2-40B4-BE49-F238E27FC236}">
                <a16:creationId xmlns:a16="http://schemas.microsoft.com/office/drawing/2014/main" id="{93863736-5F06-4D48-8990-3C1AB5F563F5}"/>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99A109F7-CEC6-4427-A8F2-D0BDC2F4E9FF}"/>
              </a:ext>
            </a:extLst>
          </p:cNvPr>
          <p:cNvSpPr>
            <a:spLocks noGrp="1"/>
          </p:cNvSpPr>
          <p:nvPr>
            <p:ph type="sldNum" sz="quarter" idx="4"/>
          </p:nvPr>
        </p:nvSpPr>
        <p:spPr/>
        <p:txBody>
          <a:bodyPr/>
          <a:lstStyle/>
          <a:p>
            <a:fld id="{B63E4CEF-BB1E-48C7-AE93-F39F6AA99AD7}" type="slidenum">
              <a:rPr lang="en-US" smtClean="0"/>
              <a:pPr/>
              <a:t>19</a:t>
            </a:fld>
            <a:endParaRPr lang="en-US"/>
          </a:p>
        </p:txBody>
      </p:sp>
      <p:pic>
        <p:nvPicPr>
          <p:cNvPr id="6" name="Picture 5">
            <a:extLst>
              <a:ext uri="{FF2B5EF4-FFF2-40B4-BE49-F238E27FC236}">
                <a16:creationId xmlns:a16="http://schemas.microsoft.com/office/drawing/2014/main" id="{4753B9F3-A072-4AF9-A51C-A22DD6B4BE8A}"/>
              </a:ext>
            </a:extLst>
          </p:cNvPr>
          <p:cNvPicPr>
            <a:picLocks noChangeAspect="1"/>
          </p:cNvPicPr>
          <p:nvPr/>
        </p:nvPicPr>
        <p:blipFill>
          <a:blip r:embed="rId2"/>
          <a:stretch>
            <a:fillRect/>
          </a:stretch>
        </p:blipFill>
        <p:spPr>
          <a:xfrm>
            <a:off x="1175657" y="1673910"/>
            <a:ext cx="6644640" cy="4516618"/>
          </a:xfrm>
          <a:prstGeom prst="rect">
            <a:avLst/>
          </a:prstGeom>
        </p:spPr>
      </p:pic>
    </p:spTree>
    <p:extLst>
      <p:ext uri="{BB962C8B-B14F-4D97-AF65-F5344CB8AC3E}">
        <p14:creationId xmlns:p14="http://schemas.microsoft.com/office/powerpoint/2010/main" val="146418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CC"/>
                </a:solidFill>
              </a:rPr>
              <a:t>Welcome!</a:t>
            </a:r>
          </a:p>
        </p:txBody>
      </p:sp>
      <p:sp>
        <p:nvSpPr>
          <p:cNvPr id="3" name="Content Placeholder 2"/>
          <p:cNvSpPr>
            <a:spLocks noGrp="1"/>
          </p:cNvSpPr>
          <p:nvPr>
            <p:ph idx="1"/>
          </p:nvPr>
        </p:nvSpPr>
        <p:spPr/>
        <p:txBody>
          <a:bodyPr>
            <a:normAutofit/>
          </a:bodyPr>
          <a:lstStyle/>
          <a:p>
            <a:pPr marL="0" indent="0">
              <a:buNone/>
            </a:pPr>
            <a:r>
              <a:rPr lang="en-US" sz="3600" b="1">
                <a:solidFill>
                  <a:srgbClr val="0000CC"/>
                </a:solidFill>
                <a:latin typeface="Calibri" panose="020F0502020204030204" pitchFamily="34" charset="0"/>
              </a:rPr>
              <a:t>GaDOE</a:t>
            </a:r>
          </a:p>
          <a:p>
            <a:pPr lvl="1"/>
            <a:r>
              <a:rPr lang="en-US" sz="2800">
                <a:latin typeface="Calibri" panose="020F0502020204030204" pitchFamily="34" charset="0"/>
              </a:rPr>
              <a:t>Chris Shealy, Director, Technology Services</a:t>
            </a:r>
          </a:p>
          <a:p>
            <a:pPr lvl="1"/>
            <a:r>
              <a:rPr lang="en-US" sz="2800">
                <a:latin typeface="Calibri" panose="020F0502020204030204" pitchFamily="34" charset="0"/>
              </a:rPr>
              <a:t>Joe Blessing, Assessment Specialist</a:t>
            </a:r>
          </a:p>
          <a:p>
            <a:pPr marL="0" indent="0">
              <a:buNone/>
            </a:pPr>
            <a:r>
              <a:rPr lang="en-US" sz="3600" b="1">
                <a:solidFill>
                  <a:srgbClr val="0000CC"/>
                </a:solidFill>
                <a:latin typeface="Calibri" panose="020F0502020204030204" pitchFamily="34" charset="0"/>
              </a:rPr>
              <a:t>DRC</a:t>
            </a:r>
          </a:p>
          <a:p>
            <a:pPr lvl="1"/>
            <a:r>
              <a:rPr lang="en-US" sz="2800">
                <a:latin typeface="Calibri" panose="020F0502020204030204" pitchFamily="34" charset="0"/>
              </a:rPr>
              <a:t>Dirk Austin, Field Support Engineering</a:t>
            </a:r>
          </a:p>
          <a:p>
            <a:pPr lvl="1"/>
            <a:r>
              <a:rPr lang="en-US" sz="2800">
                <a:latin typeface="Calibri" panose="020F0502020204030204" pitchFamily="34" charset="0"/>
              </a:rPr>
              <a:t>Missy Shealy, Program Management</a:t>
            </a:r>
          </a:p>
        </p:txBody>
      </p:sp>
      <p:sp>
        <p:nvSpPr>
          <p:cNvPr id="4" name="Date Placeholder 3"/>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a:p>
        </p:txBody>
      </p:sp>
    </p:spTree>
    <p:extLst>
      <p:ext uri="{BB962C8B-B14F-4D97-AF65-F5344CB8AC3E}">
        <p14:creationId xmlns:p14="http://schemas.microsoft.com/office/powerpoint/2010/main" val="215776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4328-77E7-4C83-AA6B-0427CFD74BF5}"/>
              </a:ext>
            </a:extLst>
          </p:cNvPr>
          <p:cNvSpPr>
            <a:spLocks noGrp="1"/>
          </p:cNvSpPr>
          <p:nvPr>
            <p:ph type="title"/>
          </p:nvPr>
        </p:nvSpPr>
        <p:spPr>
          <a:xfrm>
            <a:off x="603983" y="334016"/>
            <a:ext cx="3114577" cy="3602258"/>
          </a:xfrm>
        </p:spPr>
        <p:txBody>
          <a:bodyPr>
            <a:normAutofit/>
          </a:bodyPr>
          <a:lstStyle/>
          <a:p>
            <a:r>
              <a:rPr lang="en-US"/>
              <a:t>DRC Computer Usage Estimator v.1</a:t>
            </a:r>
          </a:p>
        </p:txBody>
      </p:sp>
      <p:pic>
        <p:nvPicPr>
          <p:cNvPr id="6" name="Content Placeholder 5">
            <a:extLst>
              <a:ext uri="{FF2B5EF4-FFF2-40B4-BE49-F238E27FC236}">
                <a16:creationId xmlns:a16="http://schemas.microsoft.com/office/drawing/2014/main" id="{9457CE04-DAE8-4090-A675-5965B0207B2F}"/>
              </a:ext>
            </a:extLst>
          </p:cNvPr>
          <p:cNvPicPr>
            <a:picLocks noGrp="1" noChangeAspect="1"/>
          </p:cNvPicPr>
          <p:nvPr>
            <p:ph idx="1"/>
          </p:nvPr>
        </p:nvPicPr>
        <p:blipFill>
          <a:blip r:embed="rId2"/>
          <a:stretch>
            <a:fillRect/>
          </a:stretch>
        </p:blipFill>
        <p:spPr>
          <a:xfrm>
            <a:off x="3547056" y="234779"/>
            <a:ext cx="3367550" cy="6388442"/>
          </a:xfrm>
          <a:prstGeom prst="rect">
            <a:avLst/>
          </a:prstGeom>
        </p:spPr>
      </p:pic>
      <p:sp>
        <p:nvSpPr>
          <p:cNvPr id="4" name="Date Placeholder 3">
            <a:extLst>
              <a:ext uri="{FF2B5EF4-FFF2-40B4-BE49-F238E27FC236}">
                <a16:creationId xmlns:a16="http://schemas.microsoft.com/office/drawing/2014/main" id="{7778CF9F-3794-4DAD-A037-58E8673915B3}"/>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A6C4C147-5BF9-495E-ABEC-1D3B4EFCF01E}"/>
              </a:ext>
            </a:extLst>
          </p:cNvPr>
          <p:cNvSpPr>
            <a:spLocks noGrp="1"/>
          </p:cNvSpPr>
          <p:nvPr>
            <p:ph type="sldNum" sz="quarter" idx="4"/>
          </p:nvPr>
        </p:nvSpPr>
        <p:spPr/>
        <p:txBody>
          <a:bodyPr/>
          <a:lstStyle/>
          <a:p>
            <a:fld id="{B63E4CEF-BB1E-48C7-AE93-F39F6AA99AD7}" type="slidenum">
              <a:rPr lang="en-US" smtClean="0"/>
              <a:pPr/>
              <a:t>20</a:t>
            </a:fld>
            <a:endParaRPr lang="en-US"/>
          </a:p>
        </p:txBody>
      </p:sp>
    </p:spTree>
    <p:extLst>
      <p:ext uri="{BB962C8B-B14F-4D97-AF65-F5344CB8AC3E}">
        <p14:creationId xmlns:p14="http://schemas.microsoft.com/office/powerpoint/2010/main" val="1169154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240F-8CBC-43E7-B1B2-B50BAD041938}"/>
              </a:ext>
            </a:extLst>
          </p:cNvPr>
          <p:cNvSpPr>
            <a:spLocks noGrp="1"/>
          </p:cNvSpPr>
          <p:nvPr>
            <p:ph type="title"/>
          </p:nvPr>
        </p:nvSpPr>
        <p:spPr/>
        <p:txBody>
          <a:bodyPr>
            <a:normAutofit/>
          </a:bodyPr>
          <a:lstStyle/>
          <a:p>
            <a:r>
              <a:rPr lang="en-US"/>
              <a:t>Resource Materials</a:t>
            </a:r>
          </a:p>
        </p:txBody>
      </p:sp>
      <p:pic>
        <p:nvPicPr>
          <p:cNvPr id="6" name="Content Placeholder 5">
            <a:extLst>
              <a:ext uri="{FF2B5EF4-FFF2-40B4-BE49-F238E27FC236}">
                <a16:creationId xmlns:a16="http://schemas.microsoft.com/office/drawing/2014/main" id="{CB19148D-7346-47CE-9E37-E2222510709E}"/>
              </a:ext>
            </a:extLst>
          </p:cNvPr>
          <p:cNvPicPr>
            <a:picLocks noGrp="1" noChangeAspect="1"/>
          </p:cNvPicPr>
          <p:nvPr>
            <p:ph idx="1"/>
          </p:nvPr>
        </p:nvPicPr>
        <p:blipFill>
          <a:blip r:embed="rId2"/>
          <a:stretch>
            <a:fillRect/>
          </a:stretch>
        </p:blipFill>
        <p:spPr>
          <a:xfrm>
            <a:off x="417148" y="2029097"/>
            <a:ext cx="3109368" cy="3889102"/>
          </a:xfrm>
          <a:prstGeom prst="rect">
            <a:avLst/>
          </a:prstGeom>
          <a:ln>
            <a:solidFill>
              <a:schemeClr val="tx1"/>
            </a:solidFill>
          </a:ln>
        </p:spPr>
      </p:pic>
      <p:sp>
        <p:nvSpPr>
          <p:cNvPr id="4" name="Date Placeholder 3">
            <a:extLst>
              <a:ext uri="{FF2B5EF4-FFF2-40B4-BE49-F238E27FC236}">
                <a16:creationId xmlns:a16="http://schemas.microsoft.com/office/drawing/2014/main" id="{25B48D94-44E1-479D-B022-D844AA932B46}"/>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CD68228E-4EEB-496C-97B0-ADC5B5070686}"/>
              </a:ext>
            </a:extLst>
          </p:cNvPr>
          <p:cNvSpPr>
            <a:spLocks noGrp="1"/>
          </p:cNvSpPr>
          <p:nvPr>
            <p:ph type="sldNum" sz="quarter" idx="4"/>
          </p:nvPr>
        </p:nvSpPr>
        <p:spPr/>
        <p:txBody>
          <a:bodyPr/>
          <a:lstStyle/>
          <a:p>
            <a:fld id="{B63E4CEF-BB1E-48C7-AE93-F39F6AA99AD7}" type="slidenum">
              <a:rPr lang="en-US" smtClean="0"/>
              <a:pPr/>
              <a:t>21</a:t>
            </a:fld>
            <a:endParaRPr lang="en-US"/>
          </a:p>
        </p:txBody>
      </p:sp>
      <p:pic>
        <p:nvPicPr>
          <p:cNvPr id="7" name="Picture 6">
            <a:extLst>
              <a:ext uri="{FF2B5EF4-FFF2-40B4-BE49-F238E27FC236}">
                <a16:creationId xmlns:a16="http://schemas.microsoft.com/office/drawing/2014/main" id="{ECBB163F-790E-4F6B-829F-454E34DCCE35}"/>
              </a:ext>
            </a:extLst>
          </p:cNvPr>
          <p:cNvPicPr>
            <a:picLocks noChangeAspect="1"/>
          </p:cNvPicPr>
          <p:nvPr/>
        </p:nvPicPr>
        <p:blipFill>
          <a:blip r:embed="rId3"/>
          <a:stretch>
            <a:fillRect/>
          </a:stretch>
        </p:blipFill>
        <p:spPr>
          <a:xfrm>
            <a:off x="3738288" y="1933298"/>
            <a:ext cx="3108960" cy="4038786"/>
          </a:xfrm>
          <a:prstGeom prst="rect">
            <a:avLst/>
          </a:prstGeom>
          <a:ln>
            <a:solidFill>
              <a:schemeClr val="tx1"/>
            </a:solidFill>
          </a:ln>
        </p:spPr>
      </p:pic>
    </p:spTree>
    <p:extLst>
      <p:ext uri="{BB962C8B-B14F-4D97-AF65-F5344CB8AC3E}">
        <p14:creationId xmlns:p14="http://schemas.microsoft.com/office/powerpoint/2010/main" val="75820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3E0D-70AD-4A52-97C0-4E3073A57E46}"/>
              </a:ext>
            </a:extLst>
          </p:cNvPr>
          <p:cNvSpPr>
            <a:spLocks noGrp="1"/>
          </p:cNvSpPr>
          <p:nvPr>
            <p:ph type="title"/>
          </p:nvPr>
        </p:nvSpPr>
        <p:spPr/>
        <p:txBody>
          <a:bodyPr>
            <a:normAutofit fontScale="90000"/>
          </a:bodyPr>
          <a:lstStyle/>
          <a:p>
            <a:r>
              <a:rPr lang="en-US"/>
              <a:t>DRC System Requirements </a:t>
            </a:r>
            <a:br>
              <a:rPr lang="en-US"/>
            </a:br>
            <a:r>
              <a:rPr lang="en-US" sz="2200"/>
              <a:t>(Effective 10/1/2018)</a:t>
            </a:r>
            <a:endParaRPr lang="en-US"/>
          </a:p>
        </p:txBody>
      </p:sp>
      <p:sp>
        <p:nvSpPr>
          <p:cNvPr id="4" name="Date Placeholder 3">
            <a:extLst>
              <a:ext uri="{FF2B5EF4-FFF2-40B4-BE49-F238E27FC236}">
                <a16:creationId xmlns:a16="http://schemas.microsoft.com/office/drawing/2014/main" id="{8C8F0359-EE1C-4032-A113-907C13FAA371}"/>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02803350-32DF-4298-8C5D-462929DEA5E0}"/>
              </a:ext>
            </a:extLst>
          </p:cNvPr>
          <p:cNvSpPr>
            <a:spLocks noGrp="1"/>
          </p:cNvSpPr>
          <p:nvPr>
            <p:ph type="sldNum" sz="quarter" idx="4"/>
          </p:nvPr>
        </p:nvSpPr>
        <p:spPr/>
        <p:txBody>
          <a:bodyPr/>
          <a:lstStyle/>
          <a:p>
            <a:fld id="{B63E4CEF-BB1E-48C7-AE93-F39F6AA99AD7}" type="slidenum">
              <a:rPr lang="en-US" smtClean="0"/>
              <a:pPr/>
              <a:t>22</a:t>
            </a:fld>
            <a:endParaRPr lang="en-US"/>
          </a:p>
        </p:txBody>
      </p:sp>
      <p:pic>
        <p:nvPicPr>
          <p:cNvPr id="6" name="Content Placeholder 5">
            <a:extLst>
              <a:ext uri="{FF2B5EF4-FFF2-40B4-BE49-F238E27FC236}">
                <a16:creationId xmlns:a16="http://schemas.microsoft.com/office/drawing/2014/main" id="{FFEB2BB5-0623-441C-87E9-5633067A4C02}"/>
              </a:ext>
            </a:extLst>
          </p:cNvPr>
          <p:cNvPicPr>
            <a:picLocks noGrp="1" noChangeAspect="1"/>
          </p:cNvPicPr>
          <p:nvPr>
            <p:ph idx="1"/>
          </p:nvPr>
        </p:nvPicPr>
        <p:blipFill>
          <a:blip r:embed="rId2"/>
          <a:stretch>
            <a:fillRect/>
          </a:stretch>
        </p:blipFill>
        <p:spPr>
          <a:xfrm>
            <a:off x="1753762" y="1825625"/>
            <a:ext cx="5636475" cy="4351338"/>
          </a:xfrm>
          <a:prstGeom prst="rect">
            <a:avLst/>
          </a:prstGeom>
          <a:ln>
            <a:solidFill>
              <a:schemeClr val="tx1"/>
            </a:solidFill>
          </a:ln>
        </p:spPr>
      </p:pic>
    </p:spTree>
    <p:extLst>
      <p:ext uri="{BB962C8B-B14F-4D97-AF65-F5344CB8AC3E}">
        <p14:creationId xmlns:p14="http://schemas.microsoft.com/office/powerpoint/2010/main" val="7907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09" y="357717"/>
            <a:ext cx="6029420" cy="1418831"/>
          </a:xfrm>
        </p:spPr>
        <p:txBody>
          <a:bodyPr>
            <a:normAutofit/>
          </a:bodyPr>
          <a:lstStyle/>
          <a:p>
            <a:r>
              <a:rPr lang="en-US" sz="3000"/>
              <a:t>Test Practice for Online Administrations – Georgia Milestones</a:t>
            </a:r>
          </a:p>
        </p:txBody>
      </p:sp>
      <p:sp>
        <p:nvSpPr>
          <p:cNvPr id="3" name="Content Placeholder 2"/>
          <p:cNvSpPr>
            <a:spLocks noGrp="1"/>
          </p:cNvSpPr>
          <p:nvPr>
            <p:ph idx="1"/>
          </p:nvPr>
        </p:nvSpPr>
        <p:spPr>
          <a:xfrm>
            <a:off x="614405" y="1994473"/>
            <a:ext cx="2155445" cy="3366330"/>
          </a:xfrm>
          <a:solidFill>
            <a:schemeClr val="accent2">
              <a:lumMod val="20000"/>
              <a:lumOff val="80000"/>
            </a:schemeClr>
          </a:solidFill>
          <a:ln>
            <a:solidFill>
              <a:schemeClr val="tx1"/>
            </a:solidFill>
          </a:ln>
        </p:spPr>
        <p:txBody>
          <a:bodyPr vert="horz" lIns="91440" tIns="45720" rIns="91440" bIns="45720" rtlCol="0" anchor="t">
            <a:normAutofit/>
          </a:bodyPr>
          <a:lstStyle/>
          <a:p>
            <a:pPr marL="0" indent="0" algn="ctr">
              <a:buNone/>
            </a:pPr>
            <a:r>
              <a:rPr lang="en-US" sz="1400" u="sng">
                <a:solidFill>
                  <a:srgbClr val="0000CC"/>
                </a:solidFill>
                <a:latin typeface="Arial Rounded MT Bold" panose="020F0704030504030204" pitchFamily="34" charset="0"/>
                <a:ea typeface="+mj-ea"/>
                <a:cs typeface="+mj-cs"/>
              </a:rPr>
              <a:t>Secure Practice Test</a:t>
            </a:r>
          </a:p>
          <a:p>
            <a:r>
              <a:rPr lang="en-US" sz="1400"/>
              <a:t>Tickets found in pdf format in General Information of </a:t>
            </a:r>
            <a:r>
              <a:rPr lang="en-US" sz="1400" err="1"/>
              <a:t>eDIRECT</a:t>
            </a:r>
            <a:endParaRPr lang="en-US" sz="1400" err="1">
              <a:cs typeface="Calibri"/>
            </a:endParaRPr>
          </a:p>
          <a:p>
            <a:r>
              <a:rPr lang="en-US" sz="1400"/>
              <a:t>Test taken through INSIGHT platform</a:t>
            </a:r>
          </a:p>
          <a:p>
            <a:r>
              <a:rPr lang="en-US" sz="1400"/>
              <a:t>Will include a single, sample TE item form (November target)</a:t>
            </a:r>
          </a:p>
          <a:p>
            <a:r>
              <a:rPr lang="en-US" sz="1400"/>
              <a:t>Available year-round</a:t>
            </a:r>
          </a:p>
        </p:txBody>
      </p:sp>
      <p:sp>
        <p:nvSpPr>
          <p:cNvPr id="5" name="Content Placeholder 2"/>
          <p:cNvSpPr txBox="1">
            <a:spLocks/>
          </p:cNvSpPr>
          <p:nvPr/>
        </p:nvSpPr>
        <p:spPr>
          <a:xfrm>
            <a:off x="3323707" y="1995245"/>
            <a:ext cx="2252212" cy="3366330"/>
          </a:xfrm>
          <a:prstGeom prst="rect">
            <a:avLst/>
          </a:prstGeom>
          <a:solidFill>
            <a:schemeClr val="accent2">
              <a:lumMod val="20000"/>
              <a:lumOff val="80000"/>
            </a:schemeClr>
          </a:solidFill>
          <a:ln>
            <a:solidFill>
              <a:schemeClr val="tx1"/>
            </a:solidFill>
          </a:ln>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50" u="sng">
                <a:solidFill>
                  <a:srgbClr val="0000CC"/>
                </a:solidFill>
                <a:latin typeface="Arial Rounded MT Bold" panose="020F0704030504030204" pitchFamily="34" charset="0"/>
                <a:ea typeface="+mj-ea"/>
                <a:cs typeface="+mj-cs"/>
              </a:rPr>
              <a:t>Secure Practice Test with Response Transmission</a:t>
            </a:r>
          </a:p>
          <a:p>
            <a:r>
              <a:rPr lang="en-US" sz="1350"/>
              <a:t>Students scheduled and tests printed through Test Administration of eDIRECT</a:t>
            </a:r>
          </a:p>
          <a:p>
            <a:r>
              <a:rPr lang="en-US" sz="1350"/>
              <a:t>Records Network and Bandwidth usage during a simulated test administration</a:t>
            </a:r>
          </a:p>
          <a:p>
            <a:r>
              <a:rPr lang="en-US" sz="1350"/>
              <a:t>Test taken through INSIGHT platform</a:t>
            </a:r>
          </a:p>
          <a:p>
            <a:r>
              <a:rPr lang="en-US" sz="1350"/>
              <a:t>Extended Retry Logic </a:t>
            </a:r>
          </a:p>
          <a:p>
            <a:r>
              <a:rPr lang="en-US" sz="1350"/>
              <a:t>Available August 6, 2018 – May 31, 2019</a:t>
            </a:r>
          </a:p>
        </p:txBody>
      </p:sp>
      <p:sp>
        <p:nvSpPr>
          <p:cNvPr id="6" name="Content Placeholder 2"/>
          <p:cNvSpPr txBox="1">
            <a:spLocks/>
          </p:cNvSpPr>
          <p:nvPr/>
        </p:nvSpPr>
        <p:spPr>
          <a:xfrm>
            <a:off x="6017179" y="1999108"/>
            <a:ext cx="2257062" cy="3366330"/>
          </a:xfrm>
          <a:prstGeom prst="rect">
            <a:avLst/>
          </a:prstGeom>
          <a:solidFill>
            <a:schemeClr val="accent2">
              <a:lumMod val="20000"/>
              <a:lumOff val="80000"/>
            </a:schemeClr>
          </a:solidFill>
          <a:ln>
            <a:solidFill>
              <a:schemeClr val="tx1"/>
            </a:solidFill>
          </a:ln>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50" u="sng">
                <a:solidFill>
                  <a:srgbClr val="0000CC"/>
                </a:solidFill>
                <a:latin typeface="Arial Rounded MT Bold" panose="020F0704030504030204" pitchFamily="34" charset="0"/>
                <a:ea typeface="+mj-ea"/>
                <a:cs typeface="+mj-cs"/>
              </a:rPr>
              <a:t>Experience Online Testing Georgia</a:t>
            </a:r>
          </a:p>
          <a:p>
            <a:r>
              <a:rPr lang="en-US" sz="1350"/>
              <a:t>No tickets needed</a:t>
            </a:r>
          </a:p>
          <a:p>
            <a:r>
              <a:rPr lang="en-US" sz="1350"/>
              <a:t>Test taken online at </a:t>
            </a:r>
            <a:r>
              <a:rPr lang="en-US" sz="1200">
                <a:hlinkClick r:id="rId2"/>
              </a:rPr>
              <a:t>www.gaexperienceonline.com</a:t>
            </a:r>
            <a:endParaRPr lang="en-US" sz="2000"/>
          </a:p>
          <a:p>
            <a:r>
              <a:rPr lang="en-US" sz="1350"/>
              <a:t>Students, parents and teachers can all access this website</a:t>
            </a:r>
          </a:p>
          <a:p>
            <a:r>
              <a:rPr lang="en-US" sz="1350"/>
              <a:t>Sample of Section One ELA is presented</a:t>
            </a:r>
          </a:p>
          <a:p>
            <a:r>
              <a:rPr lang="en-US" sz="1350"/>
              <a:t>Will include a single, sample TE item form (November)</a:t>
            </a:r>
          </a:p>
          <a:p>
            <a:r>
              <a:rPr lang="en-US" sz="1350"/>
              <a:t>Available year-round from anywhere on the web</a:t>
            </a:r>
          </a:p>
        </p:txBody>
      </p:sp>
      <p:sp>
        <p:nvSpPr>
          <p:cNvPr id="4" name="Slide Number Placeholder 3">
            <a:extLst>
              <a:ext uri="{FF2B5EF4-FFF2-40B4-BE49-F238E27FC236}">
                <a16:creationId xmlns:a16="http://schemas.microsoft.com/office/drawing/2014/main" id="{4ECF57DB-252E-4942-830E-14EE615B0F02}"/>
              </a:ext>
            </a:extLst>
          </p:cNvPr>
          <p:cNvSpPr>
            <a:spLocks noGrp="1"/>
          </p:cNvSpPr>
          <p:nvPr>
            <p:ph type="sldNum" sz="quarter" idx="4"/>
          </p:nvPr>
        </p:nvSpPr>
        <p:spPr/>
        <p:txBody>
          <a:bodyPr/>
          <a:lstStyle/>
          <a:p>
            <a:fld id="{B63E4CEF-BB1E-48C7-AE93-F39F6AA99AD7}" type="slidenum">
              <a:rPr lang="en-US" smtClean="0"/>
              <a:pPr/>
              <a:t>23</a:t>
            </a:fld>
            <a:endParaRPr lang="en-US"/>
          </a:p>
        </p:txBody>
      </p:sp>
      <p:sp>
        <p:nvSpPr>
          <p:cNvPr id="7" name="Date Placeholder 6">
            <a:extLst>
              <a:ext uri="{FF2B5EF4-FFF2-40B4-BE49-F238E27FC236}">
                <a16:creationId xmlns:a16="http://schemas.microsoft.com/office/drawing/2014/main" id="{242650A6-BB75-458E-B0F9-B9CD88677698}"/>
              </a:ext>
            </a:extLst>
          </p:cNvPr>
          <p:cNvSpPr>
            <a:spLocks noGrp="1"/>
          </p:cNvSpPr>
          <p:nvPr>
            <p:ph type="dt" sz="half" idx="2"/>
          </p:nvPr>
        </p:nvSpPr>
        <p:spPr/>
        <p:txBody>
          <a:bodyPr/>
          <a:lstStyle/>
          <a:p>
            <a:fld id="{B98279F4-D4D2-416A-A50A-8FA6C0C88687}" type="datetime1">
              <a:rPr lang="en-US" smtClean="0"/>
              <a:t>11/6/2018</a:t>
            </a:fld>
            <a:endParaRPr lang="en-US"/>
          </a:p>
        </p:txBody>
      </p:sp>
    </p:spTree>
    <p:extLst>
      <p:ext uri="{BB962C8B-B14F-4D97-AF65-F5344CB8AC3E}">
        <p14:creationId xmlns:p14="http://schemas.microsoft.com/office/powerpoint/2010/main" val="422069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Georgia Milestones</a:t>
            </a:r>
            <a:br>
              <a:rPr lang="en-US"/>
            </a:br>
            <a:r>
              <a:rPr lang="en-US"/>
              <a:t>Experience Online Testing Georgia</a:t>
            </a:r>
          </a:p>
        </p:txBody>
      </p:sp>
      <p:pic>
        <p:nvPicPr>
          <p:cNvPr id="5" name="Picture 4"/>
          <p:cNvPicPr>
            <a:picLocks noChangeAspect="1"/>
          </p:cNvPicPr>
          <p:nvPr/>
        </p:nvPicPr>
        <p:blipFill>
          <a:blip r:embed="rId2"/>
          <a:stretch>
            <a:fillRect/>
          </a:stretch>
        </p:blipFill>
        <p:spPr>
          <a:xfrm>
            <a:off x="969942" y="2690145"/>
            <a:ext cx="3607774" cy="236571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3018932" y="3035732"/>
            <a:ext cx="3820850" cy="240110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4929357" y="3533967"/>
            <a:ext cx="3709046" cy="240110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1B6B9EB9-08FD-4BC0-B8BA-C25EEC8726B2}"/>
              </a:ext>
            </a:extLst>
          </p:cNvPr>
          <p:cNvSpPr>
            <a:spLocks noGrp="1"/>
          </p:cNvSpPr>
          <p:nvPr>
            <p:ph type="sldNum" sz="quarter" idx="4"/>
          </p:nvPr>
        </p:nvSpPr>
        <p:spPr/>
        <p:txBody>
          <a:bodyPr/>
          <a:lstStyle/>
          <a:p>
            <a:fld id="{B63E4CEF-BB1E-48C7-AE93-F39F6AA99AD7}" type="slidenum">
              <a:rPr lang="en-US" smtClean="0"/>
              <a:pPr/>
              <a:t>24</a:t>
            </a:fld>
            <a:endParaRPr lang="en-US"/>
          </a:p>
        </p:txBody>
      </p:sp>
      <p:sp>
        <p:nvSpPr>
          <p:cNvPr id="8" name="Date Placeholder 7">
            <a:extLst>
              <a:ext uri="{FF2B5EF4-FFF2-40B4-BE49-F238E27FC236}">
                <a16:creationId xmlns:a16="http://schemas.microsoft.com/office/drawing/2014/main" id="{69BB10A0-26C1-4BFB-8B90-87EC35251327}"/>
              </a:ext>
            </a:extLst>
          </p:cNvPr>
          <p:cNvSpPr>
            <a:spLocks noGrp="1"/>
          </p:cNvSpPr>
          <p:nvPr>
            <p:ph type="dt" sz="half" idx="2"/>
          </p:nvPr>
        </p:nvSpPr>
        <p:spPr/>
        <p:txBody>
          <a:bodyPr/>
          <a:lstStyle/>
          <a:p>
            <a:fld id="{FFB6FBA3-F662-4EF8-BE5B-E16424EF4D0B}" type="datetime1">
              <a:rPr lang="en-US" smtClean="0"/>
              <a:t>11/6/2018</a:t>
            </a:fld>
            <a:endParaRPr lang="en-US"/>
          </a:p>
        </p:txBody>
      </p:sp>
      <p:sp>
        <p:nvSpPr>
          <p:cNvPr id="4" name="Rectangle 3">
            <a:extLst>
              <a:ext uri="{FF2B5EF4-FFF2-40B4-BE49-F238E27FC236}">
                <a16:creationId xmlns:a16="http://schemas.microsoft.com/office/drawing/2014/main" id="{3A03D56B-3B47-4B60-80A9-235A79DA41BC}"/>
              </a:ext>
            </a:extLst>
          </p:cNvPr>
          <p:cNvSpPr/>
          <p:nvPr/>
        </p:nvSpPr>
        <p:spPr>
          <a:xfrm>
            <a:off x="741215" y="5750405"/>
            <a:ext cx="3021083" cy="369332"/>
          </a:xfrm>
          <a:prstGeom prst="rect">
            <a:avLst/>
          </a:prstGeom>
        </p:spPr>
        <p:txBody>
          <a:bodyPr wrap="none">
            <a:spAutoFit/>
          </a:bodyPr>
          <a:lstStyle/>
          <a:p>
            <a:r>
              <a:rPr lang="en-US">
                <a:hlinkClick r:id="rId5"/>
              </a:rPr>
              <a:t>www.gaexperienceonline.com</a:t>
            </a:r>
            <a:endParaRPr lang="en-US" sz="3200"/>
          </a:p>
        </p:txBody>
      </p:sp>
    </p:spTree>
    <p:extLst>
      <p:ext uri="{BB962C8B-B14F-4D97-AF65-F5344CB8AC3E}">
        <p14:creationId xmlns:p14="http://schemas.microsoft.com/office/powerpoint/2010/main" val="199299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2BDF-A5AA-422B-B6A2-D4F7798103E2}"/>
              </a:ext>
            </a:extLst>
          </p:cNvPr>
          <p:cNvSpPr>
            <a:spLocks noGrp="1"/>
          </p:cNvSpPr>
          <p:nvPr>
            <p:ph type="title"/>
          </p:nvPr>
        </p:nvSpPr>
        <p:spPr/>
        <p:txBody>
          <a:bodyPr>
            <a:normAutofit fontScale="90000"/>
          </a:bodyPr>
          <a:lstStyle/>
          <a:p>
            <a:r>
              <a:rPr lang="en-US"/>
              <a:t>Georgia Milestones Online Test Administration Demo</a:t>
            </a:r>
          </a:p>
        </p:txBody>
      </p:sp>
      <p:pic>
        <p:nvPicPr>
          <p:cNvPr id="6" name="Content Placeholder 5">
            <a:extLst>
              <a:ext uri="{FF2B5EF4-FFF2-40B4-BE49-F238E27FC236}">
                <a16:creationId xmlns:a16="http://schemas.microsoft.com/office/drawing/2014/main" id="{AFEC605F-0E61-4053-A34E-1C4FF798717E}"/>
              </a:ext>
            </a:extLst>
          </p:cNvPr>
          <p:cNvPicPr>
            <a:picLocks noGrp="1" noChangeAspect="1"/>
          </p:cNvPicPr>
          <p:nvPr>
            <p:ph idx="1"/>
          </p:nvPr>
        </p:nvPicPr>
        <p:blipFill>
          <a:blip r:embed="rId2"/>
          <a:stretch>
            <a:fillRect/>
          </a:stretch>
        </p:blipFill>
        <p:spPr>
          <a:xfrm>
            <a:off x="916469" y="1825625"/>
            <a:ext cx="7311062" cy="4351338"/>
          </a:xfrm>
          <a:prstGeom prst="rect">
            <a:avLst/>
          </a:prstGeom>
        </p:spPr>
      </p:pic>
      <p:sp>
        <p:nvSpPr>
          <p:cNvPr id="4" name="Date Placeholder 3">
            <a:extLst>
              <a:ext uri="{FF2B5EF4-FFF2-40B4-BE49-F238E27FC236}">
                <a16:creationId xmlns:a16="http://schemas.microsoft.com/office/drawing/2014/main" id="{F3AEA5DD-08EB-4C7C-BD13-C8493BFFD6DD}"/>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4D1A4877-CFE8-4724-96A8-1BABAD4BC3A6}"/>
              </a:ext>
            </a:extLst>
          </p:cNvPr>
          <p:cNvSpPr>
            <a:spLocks noGrp="1"/>
          </p:cNvSpPr>
          <p:nvPr>
            <p:ph type="sldNum" sz="quarter" idx="4"/>
          </p:nvPr>
        </p:nvSpPr>
        <p:spPr/>
        <p:txBody>
          <a:bodyPr/>
          <a:lstStyle/>
          <a:p>
            <a:fld id="{B63E4CEF-BB1E-48C7-AE93-F39F6AA99AD7}" type="slidenum">
              <a:rPr lang="en-US" smtClean="0"/>
              <a:pPr/>
              <a:t>25</a:t>
            </a:fld>
            <a:endParaRPr lang="en-US"/>
          </a:p>
        </p:txBody>
      </p:sp>
    </p:spTree>
    <p:extLst>
      <p:ext uri="{BB962C8B-B14F-4D97-AF65-F5344CB8AC3E}">
        <p14:creationId xmlns:p14="http://schemas.microsoft.com/office/powerpoint/2010/main" val="2993841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630B-66A9-44C7-AB90-79F148E4BD1A}"/>
              </a:ext>
            </a:extLst>
          </p:cNvPr>
          <p:cNvSpPr>
            <a:spLocks noGrp="1"/>
          </p:cNvSpPr>
          <p:nvPr>
            <p:ph type="title"/>
          </p:nvPr>
        </p:nvSpPr>
        <p:spPr>
          <a:xfrm>
            <a:off x="243830" y="334016"/>
            <a:ext cx="2872761" cy="2835904"/>
          </a:xfrm>
        </p:spPr>
        <p:txBody>
          <a:bodyPr>
            <a:normAutofit/>
          </a:bodyPr>
          <a:lstStyle/>
          <a:p>
            <a:r>
              <a:rPr lang="en-US"/>
              <a:t>Tips for Keyboard Settings</a:t>
            </a:r>
          </a:p>
        </p:txBody>
      </p:sp>
      <p:sp>
        <p:nvSpPr>
          <p:cNvPr id="4" name="Date Placeholder 3">
            <a:extLst>
              <a:ext uri="{FF2B5EF4-FFF2-40B4-BE49-F238E27FC236}">
                <a16:creationId xmlns:a16="http://schemas.microsoft.com/office/drawing/2014/main" id="{0F3ED57D-F193-42B8-8C70-1C46B13B4EFB}"/>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B5C4D8C5-B907-4164-9B9A-75CE4A76DF6F}"/>
              </a:ext>
            </a:extLst>
          </p:cNvPr>
          <p:cNvSpPr>
            <a:spLocks noGrp="1"/>
          </p:cNvSpPr>
          <p:nvPr>
            <p:ph type="sldNum" sz="quarter" idx="4"/>
          </p:nvPr>
        </p:nvSpPr>
        <p:spPr/>
        <p:txBody>
          <a:bodyPr/>
          <a:lstStyle/>
          <a:p>
            <a:fld id="{B63E4CEF-BB1E-48C7-AE93-F39F6AA99AD7}" type="slidenum">
              <a:rPr lang="en-US" smtClean="0"/>
              <a:pPr/>
              <a:t>26</a:t>
            </a:fld>
            <a:endParaRPr lang="en-US"/>
          </a:p>
        </p:txBody>
      </p:sp>
      <p:pic>
        <p:nvPicPr>
          <p:cNvPr id="10" name="Content Placeholder 9">
            <a:extLst>
              <a:ext uri="{FF2B5EF4-FFF2-40B4-BE49-F238E27FC236}">
                <a16:creationId xmlns:a16="http://schemas.microsoft.com/office/drawing/2014/main" id="{4B5D5E93-C10F-4AD2-979C-FCEE82880C69}"/>
              </a:ext>
            </a:extLst>
          </p:cNvPr>
          <p:cNvPicPr>
            <a:picLocks noGrp="1" noChangeAspect="1"/>
          </p:cNvPicPr>
          <p:nvPr>
            <p:ph idx="1"/>
          </p:nvPr>
        </p:nvPicPr>
        <p:blipFill>
          <a:blip r:embed="rId2"/>
          <a:stretch>
            <a:fillRect/>
          </a:stretch>
        </p:blipFill>
        <p:spPr>
          <a:xfrm>
            <a:off x="3122110" y="746218"/>
            <a:ext cx="3848708" cy="4988182"/>
          </a:xfrm>
          <a:prstGeom prst="rect">
            <a:avLst/>
          </a:prstGeom>
          <a:ln>
            <a:solidFill>
              <a:schemeClr val="tx1"/>
            </a:solidFill>
          </a:ln>
        </p:spPr>
      </p:pic>
    </p:spTree>
    <p:extLst>
      <p:ext uri="{BB962C8B-B14F-4D97-AF65-F5344CB8AC3E}">
        <p14:creationId xmlns:p14="http://schemas.microsoft.com/office/powerpoint/2010/main" val="257372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3DDE-2295-420B-914C-42093795F92E}"/>
              </a:ext>
            </a:extLst>
          </p:cNvPr>
          <p:cNvSpPr>
            <a:spLocks noGrp="1"/>
          </p:cNvSpPr>
          <p:nvPr>
            <p:ph type="title"/>
          </p:nvPr>
        </p:nvSpPr>
        <p:spPr/>
        <p:txBody>
          <a:bodyPr/>
          <a:lstStyle/>
          <a:p>
            <a:r>
              <a:rPr lang="en-US"/>
              <a:t>What’s New</a:t>
            </a:r>
          </a:p>
        </p:txBody>
      </p:sp>
      <p:sp>
        <p:nvSpPr>
          <p:cNvPr id="3" name="Text Placeholder 2">
            <a:extLst>
              <a:ext uri="{FF2B5EF4-FFF2-40B4-BE49-F238E27FC236}">
                <a16:creationId xmlns:a16="http://schemas.microsoft.com/office/drawing/2014/main" id="{FC709F87-3835-437B-B077-1D4820620BD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8453584-9DD4-441C-ACB9-FEF10133B14B}"/>
              </a:ext>
            </a:extLst>
          </p:cNvPr>
          <p:cNvSpPr>
            <a:spLocks noGrp="1"/>
          </p:cNvSpPr>
          <p:nvPr>
            <p:ph type="dt" sz="half" idx="2"/>
          </p:nvPr>
        </p:nvSpPr>
        <p:spPr/>
        <p:txBody>
          <a:bodyPr/>
          <a:lstStyle/>
          <a:p>
            <a:fld id="{535B3B41-2E1F-40FB-8308-AA0E18F0B9DC}" type="datetime1">
              <a:rPr lang="en-US" smtClean="0"/>
              <a:t>11/6/2018</a:t>
            </a:fld>
            <a:endParaRPr lang="en-US"/>
          </a:p>
        </p:txBody>
      </p:sp>
      <p:sp>
        <p:nvSpPr>
          <p:cNvPr id="5" name="Slide Number Placeholder 4">
            <a:extLst>
              <a:ext uri="{FF2B5EF4-FFF2-40B4-BE49-F238E27FC236}">
                <a16:creationId xmlns:a16="http://schemas.microsoft.com/office/drawing/2014/main" id="{39C402F7-7E0A-4B01-9523-3E922C01DD12}"/>
              </a:ext>
            </a:extLst>
          </p:cNvPr>
          <p:cNvSpPr>
            <a:spLocks noGrp="1"/>
          </p:cNvSpPr>
          <p:nvPr>
            <p:ph type="sldNum" sz="quarter" idx="4"/>
          </p:nvPr>
        </p:nvSpPr>
        <p:spPr/>
        <p:txBody>
          <a:bodyPr/>
          <a:lstStyle/>
          <a:p>
            <a:fld id="{B63E4CEF-BB1E-48C7-AE93-F39F6AA99AD7}" type="slidenum">
              <a:rPr lang="en-US" smtClean="0"/>
              <a:pPr/>
              <a:t>27</a:t>
            </a:fld>
            <a:endParaRPr lang="en-US"/>
          </a:p>
        </p:txBody>
      </p:sp>
    </p:spTree>
    <p:extLst>
      <p:ext uri="{BB962C8B-B14F-4D97-AF65-F5344CB8AC3E}">
        <p14:creationId xmlns:p14="http://schemas.microsoft.com/office/powerpoint/2010/main" val="372617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719D-25A8-4D0E-B97F-67CAEF162973}"/>
              </a:ext>
            </a:extLst>
          </p:cNvPr>
          <p:cNvSpPr>
            <a:spLocks noGrp="1"/>
          </p:cNvSpPr>
          <p:nvPr>
            <p:ph type="title"/>
          </p:nvPr>
        </p:nvSpPr>
        <p:spPr/>
        <p:txBody>
          <a:bodyPr/>
          <a:lstStyle/>
          <a:p>
            <a:r>
              <a:rPr lang="en-US"/>
              <a:t>What’s New – Extended Retry Logic</a:t>
            </a:r>
          </a:p>
        </p:txBody>
      </p:sp>
      <p:sp>
        <p:nvSpPr>
          <p:cNvPr id="3" name="Content Placeholder 2">
            <a:extLst>
              <a:ext uri="{FF2B5EF4-FFF2-40B4-BE49-F238E27FC236}">
                <a16:creationId xmlns:a16="http://schemas.microsoft.com/office/drawing/2014/main" id="{53954D7B-D412-44F0-A0D3-0E8F159303D7}"/>
              </a:ext>
            </a:extLst>
          </p:cNvPr>
          <p:cNvSpPr>
            <a:spLocks noGrp="1"/>
          </p:cNvSpPr>
          <p:nvPr>
            <p:ph idx="1"/>
          </p:nvPr>
        </p:nvSpPr>
        <p:spPr>
          <a:xfrm>
            <a:off x="628649" y="1825625"/>
            <a:ext cx="8106047" cy="4351338"/>
          </a:xfrm>
        </p:spPr>
        <p:txBody>
          <a:bodyPr vert="horz" lIns="91440" tIns="45720" rIns="91440" bIns="45720" rtlCol="0" anchor="t">
            <a:normAutofit/>
          </a:bodyPr>
          <a:lstStyle/>
          <a:p>
            <a:r>
              <a:rPr lang="en-US"/>
              <a:t>Provides solution to avoid a network connection error that disconnected students from testing or caused error flags on the TSM</a:t>
            </a:r>
          </a:p>
          <a:p>
            <a:r>
              <a:rPr lang="en-US"/>
              <a:t>Results in fewer students disconnected from testing</a:t>
            </a:r>
          </a:p>
          <a:p>
            <a:r>
              <a:rPr lang="en-US"/>
              <a:t>Functions for Georgia Milestones</a:t>
            </a:r>
            <a:endParaRPr lang="en-US">
              <a:cs typeface="Calibri"/>
            </a:endParaRPr>
          </a:p>
          <a:p>
            <a:r>
              <a:rPr lang="en-US"/>
              <a:t>Continues attempting to connect for five minutes</a:t>
            </a:r>
            <a:endParaRPr lang="en-US">
              <a:cs typeface="Calibri"/>
            </a:endParaRPr>
          </a:p>
          <a:p>
            <a:r>
              <a:rPr lang="en-US"/>
              <a:t>Does not work with Response Caching</a:t>
            </a:r>
          </a:p>
        </p:txBody>
      </p:sp>
      <p:sp>
        <p:nvSpPr>
          <p:cNvPr id="4" name="Date Placeholder 3">
            <a:extLst>
              <a:ext uri="{FF2B5EF4-FFF2-40B4-BE49-F238E27FC236}">
                <a16:creationId xmlns:a16="http://schemas.microsoft.com/office/drawing/2014/main" id="{C43DF781-1BEB-4A63-BDEA-0F959BE98544}"/>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F48C96F9-4121-4A69-97A9-C778FAE06A35}"/>
              </a:ext>
            </a:extLst>
          </p:cNvPr>
          <p:cNvSpPr>
            <a:spLocks noGrp="1"/>
          </p:cNvSpPr>
          <p:nvPr>
            <p:ph type="sldNum" sz="quarter" idx="4"/>
          </p:nvPr>
        </p:nvSpPr>
        <p:spPr/>
        <p:txBody>
          <a:bodyPr/>
          <a:lstStyle/>
          <a:p>
            <a:fld id="{B63E4CEF-BB1E-48C7-AE93-F39F6AA99AD7}" type="slidenum">
              <a:rPr lang="en-US" smtClean="0"/>
              <a:pPr/>
              <a:t>28</a:t>
            </a:fld>
            <a:endParaRPr lang="en-US"/>
          </a:p>
        </p:txBody>
      </p:sp>
    </p:spTree>
    <p:extLst>
      <p:ext uri="{BB962C8B-B14F-4D97-AF65-F5344CB8AC3E}">
        <p14:creationId xmlns:p14="http://schemas.microsoft.com/office/powerpoint/2010/main" val="1003365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9829-E2C4-40E1-8958-207968A84BEE}"/>
              </a:ext>
            </a:extLst>
          </p:cNvPr>
          <p:cNvSpPr>
            <a:spLocks noGrp="1"/>
          </p:cNvSpPr>
          <p:nvPr>
            <p:ph type="title"/>
          </p:nvPr>
        </p:nvSpPr>
        <p:spPr/>
        <p:txBody>
          <a:bodyPr/>
          <a:lstStyle/>
          <a:p>
            <a:r>
              <a:rPr lang="en-US"/>
              <a:t>What’s New – Extended Retry Logic</a:t>
            </a:r>
          </a:p>
        </p:txBody>
      </p:sp>
      <p:sp>
        <p:nvSpPr>
          <p:cNvPr id="3" name="Content Placeholder 2">
            <a:extLst>
              <a:ext uri="{FF2B5EF4-FFF2-40B4-BE49-F238E27FC236}">
                <a16:creationId xmlns:a16="http://schemas.microsoft.com/office/drawing/2014/main" id="{76FC804E-9F9E-4AF6-B6B4-5607E53F1479}"/>
              </a:ext>
            </a:extLst>
          </p:cNvPr>
          <p:cNvSpPr>
            <a:spLocks noGrp="1"/>
          </p:cNvSpPr>
          <p:nvPr>
            <p:ph idx="1"/>
          </p:nvPr>
        </p:nvSpPr>
        <p:spPr/>
        <p:txBody>
          <a:bodyPr>
            <a:normAutofit lnSpcReduction="10000"/>
          </a:bodyPr>
          <a:lstStyle/>
          <a:p>
            <a:r>
              <a:rPr lang="en-US"/>
              <a:t>INSIGHT attempts to send the test response to DRC for five minutes. During this time, the following scenarios may occur:</a:t>
            </a:r>
          </a:p>
          <a:p>
            <a:pPr lvl="1"/>
            <a:r>
              <a:rPr lang="en-US"/>
              <a:t>Scenario I: A connection is re-established quickly.</a:t>
            </a:r>
          </a:p>
          <a:p>
            <a:pPr lvl="2"/>
            <a:r>
              <a:rPr lang="en-US"/>
              <a:t>In this situation, the error message closes and the tester continues testing. Note that this situation could occur very quickly, even before a test proctor has had time to contact the tester.</a:t>
            </a:r>
          </a:p>
          <a:p>
            <a:pPr lvl="1"/>
            <a:r>
              <a:rPr lang="en-US"/>
              <a:t>Scenario II: The tester is directed to close the message (clicks Exit the Test).</a:t>
            </a:r>
          </a:p>
          <a:p>
            <a:pPr lvl="2"/>
            <a:r>
              <a:rPr lang="en-US"/>
              <a:t>In this situation, a test proctor directs the tester to click Exit the Test, INSIGHT closes, and testing ends for the tester.</a:t>
            </a:r>
          </a:p>
          <a:p>
            <a:pPr lvl="2"/>
            <a:r>
              <a:rPr lang="en-US"/>
              <a:t>Note: All test information is saved and tester can resume testing at same point in the test when they re-enter the test.</a:t>
            </a:r>
          </a:p>
        </p:txBody>
      </p:sp>
      <p:sp>
        <p:nvSpPr>
          <p:cNvPr id="4" name="Date Placeholder 3">
            <a:extLst>
              <a:ext uri="{FF2B5EF4-FFF2-40B4-BE49-F238E27FC236}">
                <a16:creationId xmlns:a16="http://schemas.microsoft.com/office/drawing/2014/main" id="{20715AD0-E542-459B-9027-1A3F8B601BAA}"/>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C5C96ADB-E788-4185-9A21-00EDEA8A6DED}"/>
              </a:ext>
            </a:extLst>
          </p:cNvPr>
          <p:cNvSpPr>
            <a:spLocks noGrp="1"/>
          </p:cNvSpPr>
          <p:nvPr>
            <p:ph type="sldNum" sz="quarter" idx="4"/>
          </p:nvPr>
        </p:nvSpPr>
        <p:spPr/>
        <p:txBody>
          <a:bodyPr/>
          <a:lstStyle/>
          <a:p>
            <a:fld id="{B63E4CEF-BB1E-48C7-AE93-F39F6AA99AD7}" type="slidenum">
              <a:rPr lang="en-US" smtClean="0"/>
              <a:pPr/>
              <a:t>29</a:t>
            </a:fld>
            <a:endParaRPr lang="en-US"/>
          </a:p>
        </p:txBody>
      </p:sp>
    </p:spTree>
    <p:extLst>
      <p:ext uri="{BB962C8B-B14F-4D97-AF65-F5344CB8AC3E}">
        <p14:creationId xmlns:p14="http://schemas.microsoft.com/office/powerpoint/2010/main" val="374964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solidFill>
                  <a:srgbClr val="0000CC"/>
                </a:solidFill>
              </a:rPr>
              <a:t>Georgia Milestones</a:t>
            </a:r>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nvPr>
        </p:nvGraphicFramePr>
        <p:xfrm>
          <a:off x="773723" y="1657989"/>
          <a:ext cx="7495171" cy="3738403"/>
        </p:xfrm>
        <a:graphic>
          <a:graphicData uri="http://schemas.openxmlformats.org/drawingml/2006/table">
            <a:tbl>
              <a:tblPr firstRow="1" bandRow="1">
                <a:tableStyleId>{9DCAF9ED-07DC-4A11-8D7F-57B35C25682E}</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a:t>EOG</a:t>
                      </a:r>
                      <a:endParaRPr lang="en-US" sz="2000" b="1">
                        <a:solidFill>
                          <a:schemeClr val="tx1"/>
                        </a:solidFill>
                      </a:endParaRPr>
                    </a:p>
                  </a:txBody>
                  <a:tcPr/>
                </a:tc>
                <a:tc>
                  <a:txBody>
                    <a:bodyPr/>
                    <a:lstStyle/>
                    <a:p>
                      <a:pPr algn="ctr"/>
                      <a:r>
                        <a:rPr lang="en-US" sz="2000"/>
                        <a:t>EOC</a:t>
                      </a:r>
                      <a:endParaRPr lang="en-US" sz="2000" b="1">
                        <a:solidFill>
                          <a:schemeClr val="tx1"/>
                        </a:solidFill>
                      </a:endParaRPr>
                    </a:p>
                  </a:txBody>
                  <a:tcPr/>
                </a:tc>
                <a:extLst>
                  <a:ext uri="{0D108BD9-81ED-4DB2-BD59-A6C34878D82A}">
                    <a16:rowId xmlns:a16="http://schemas.microsoft.com/office/drawing/2014/main" val="10000"/>
                  </a:ext>
                </a:extLst>
              </a:tr>
              <a:tr h="3340004">
                <a:tc>
                  <a:txBody>
                    <a:bodyPr/>
                    <a:lstStyle/>
                    <a:p>
                      <a:r>
                        <a:rPr lang="en-US" sz="2000" b="1"/>
                        <a:t>Grades 3–8</a:t>
                      </a:r>
                    </a:p>
                    <a:p>
                      <a:pPr marL="285750" indent="-285750">
                        <a:buFont typeface="Arial" panose="020B0604020202020204" pitchFamily="34" charset="0"/>
                        <a:buChar char="•"/>
                      </a:pPr>
                      <a:r>
                        <a:rPr lang="en-US" sz="2000"/>
                        <a:t>English</a:t>
                      </a:r>
                      <a:r>
                        <a:rPr lang="en-US" sz="2000" baseline="0"/>
                        <a:t> Language Arts</a:t>
                      </a:r>
                    </a:p>
                    <a:p>
                      <a:pPr marL="285750" indent="-285750">
                        <a:buFont typeface="Arial" panose="020B0604020202020204" pitchFamily="34" charset="0"/>
                        <a:buChar char="•"/>
                      </a:pPr>
                      <a:r>
                        <a:rPr lang="en-US" sz="2000" baseline="0"/>
                        <a:t>Mathematics</a:t>
                      </a:r>
                    </a:p>
                    <a:p>
                      <a:pPr marL="0" indent="0">
                        <a:buFont typeface="Arial" panose="020B0604020202020204" pitchFamily="34" charset="0"/>
                        <a:buNone/>
                      </a:pPr>
                      <a:endParaRPr lang="en-US" sz="2000" baseline="0"/>
                    </a:p>
                    <a:p>
                      <a:pPr marL="0" indent="0">
                        <a:buFont typeface="Arial" panose="020B0604020202020204" pitchFamily="34" charset="0"/>
                        <a:buNone/>
                      </a:pPr>
                      <a:r>
                        <a:rPr lang="en-US" sz="2000" b="1" baseline="0"/>
                        <a:t>Grades 5 and 8</a:t>
                      </a:r>
                    </a:p>
                    <a:p>
                      <a:pPr marL="285750" indent="-285750">
                        <a:buFont typeface="Arial" panose="020B0604020202020204" pitchFamily="34" charset="0"/>
                        <a:buChar char="•"/>
                      </a:pPr>
                      <a:r>
                        <a:rPr lang="en-US" sz="2000" baseline="0"/>
                        <a:t>Science </a:t>
                      </a:r>
                    </a:p>
                    <a:p>
                      <a:pPr marL="285750" indent="-285750">
                        <a:buFont typeface="Arial" panose="020B0604020202020204" pitchFamily="34" charset="0"/>
                        <a:buChar char="•"/>
                      </a:pPr>
                      <a:r>
                        <a:rPr lang="en-US" sz="2000" baseline="0"/>
                        <a:t>Social Studies</a:t>
                      </a:r>
                      <a:endParaRPr lang="en-US" sz="2000" b="1">
                        <a:solidFill>
                          <a:schemeClr val="tx1"/>
                        </a:solidFill>
                      </a:endParaRPr>
                    </a:p>
                  </a:txBody>
                  <a:tcPr/>
                </a:tc>
                <a:tc>
                  <a:txBody>
                    <a:bodyPr/>
                    <a:lstStyle/>
                    <a:p>
                      <a:pPr marL="337820" lvl="1" indent="-285750">
                        <a:buFont typeface="Arial" panose="020B0604020202020204" pitchFamily="34" charset="0"/>
                        <a:buChar char="•"/>
                      </a:pPr>
                      <a:r>
                        <a:rPr lang="en-US" altLang="en-US" sz="2000"/>
                        <a:t>Ninth Grade Literature &amp; Composition</a:t>
                      </a:r>
                    </a:p>
                    <a:p>
                      <a:pPr marL="337820" lvl="1" indent="-285750">
                        <a:buFont typeface="Arial" panose="020B0604020202020204" pitchFamily="34" charset="0"/>
                        <a:buChar char="•"/>
                      </a:pPr>
                      <a:r>
                        <a:rPr lang="en-US" altLang="en-US" sz="2000"/>
                        <a:t>American Literature &amp; Composition</a:t>
                      </a:r>
                    </a:p>
                    <a:p>
                      <a:pPr marL="337820" lvl="1" indent="-285750">
                        <a:buFont typeface="Arial" panose="020B0604020202020204" pitchFamily="34" charset="0"/>
                        <a:buChar char="•"/>
                      </a:pPr>
                      <a:r>
                        <a:rPr lang="en-US" altLang="en-US" sz="2000"/>
                        <a:t>Coordinate Algebra</a:t>
                      </a:r>
                    </a:p>
                    <a:p>
                      <a:pPr marL="337820" lvl="1" indent="-285750">
                        <a:buFont typeface="Arial" panose="020B0604020202020204" pitchFamily="34" charset="0"/>
                        <a:buChar char="•"/>
                      </a:pPr>
                      <a:r>
                        <a:rPr lang="en-US" altLang="en-US" sz="2000"/>
                        <a:t>Analytic Geometry</a:t>
                      </a:r>
                    </a:p>
                    <a:p>
                      <a:pPr marL="337820" lvl="1" indent="-285750">
                        <a:buFont typeface="Arial" panose="020B0604020202020204" pitchFamily="34" charset="0"/>
                        <a:buChar char="•"/>
                      </a:pPr>
                      <a:r>
                        <a:rPr lang="en-US" altLang="en-US" sz="2000"/>
                        <a:t>Algebra I</a:t>
                      </a:r>
                    </a:p>
                    <a:p>
                      <a:pPr marL="337820" lvl="1" indent="-285750">
                        <a:buFont typeface="Arial" panose="020B0604020202020204" pitchFamily="34" charset="0"/>
                        <a:buChar char="•"/>
                      </a:pPr>
                      <a:r>
                        <a:rPr lang="en-US" altLang="en-US" sz="2000"/>
                        <a:t>Geometry</a:t>
                      </a:r>
                    </a:p>
                    <a:p>
                      <a:pPr marL="337820" lvl="1" indent="-285750">
                        <a:buFont typeface="Arial" panose="020B0604020202020204" pitchFamily="34" charset="0"/>
                        <a:buChar char="•"/>
                      </a:pPr>
                      <a:r>
                        <a:rPr lang="en-US" altLang="en-US" sz="2000"/>
                        <a:t>Biology</a:t>
                      </a:r>
                    </a:p>
                    <a:p>
                      <a:pPr marL="337820" lvl="1" indent="-285750">
                        <a:buFont typeface="Arial" panose="020B0604020202020204" pitchFamily="34" charset="0"/>
                        <a:buChar char="•"/>
                      </a:pPr>
                      <a:r>
                        <a:rPr lang="en-US" altLang="en-US" sz="2000"/>
                        <a:t>Physical Science</a:t>
                      </a:r>
                    </a:p>
                    <a:p>
                      <a:pPr marL="337820" lvl="1" indent="-285750">
                        <a:buFont typeface="Arial" panose="020B0604020202020204" pitchFamily="34" charset="0"/>
                        <a:buChar char="•"/>
                      </a:pPr>
                      <a:r>
                        <a:rPr lang="en-US" altLang="en-US" sz="2000"/>
                        <a:t>United States History</a:t>
                      </a:r>
                    </a:p>
                    <a:p>
                      <a:pPr marL="337820" lvl="1" indent="-285750">
                        <a:buFont typeface="Arial" panose="020B0604020202020204" pitchFamily="34" charset="0"/>
                        <a:buChar char="•"/>
                      </a:pPr>
                      <a:r>
                        <a:rPr lang="en-US" altLang="en-US" sz="2000"/>
                        <a:t>Economics/Business/Free Enterprise</a:t>
                      </a:r>
                    </a:p>
                  </a:txBody>
                  <a:tcPr anchor="ct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3</a:t>
            </a:fld>
            <a:endParaRPr lang="en-US"/>
          </a:p>
        </p:txBody>
      </p:sp>
      <p:sp>
        <p:nvSpPr>
          <p:cNvPr id="5" name="Date Placeholder 4">
            <a:extLst>
              <a:ext uri="{FF2B5EF4-FFF2-40B4-BE49-F238E27FC236}">
                <a16:creationId xmlns:a16="http://schemas.microsoft.com/office/drawing/2014/main" id="{91EBB64E-3E0B-455A-8BFC-CCFB09EE6805}"/>
              </a:ext>
            </a:extLst>
          </p:cNvPr>
          <p:cNvSpPr>
            <a:spLocks noGrp="1"/>
          </p:cNvSpPr>
          <p:nvPr>
            <p:ph type="dt" sz="half" idx="2"/>
          </p:nvPr>
        </p:nvSpPr>
        <p:spPr/>
        <p:txBody>
          <a:bodyPr/>
          <a:lstStyle/>
          <a:p>
            <a:fld id="{F12C5F25-06B1-4C93-8A47-E6060E265B2C}" type="datetime1">
              <a:rPr lang="en-US" smtClean="0"/>
              <a:t>11/6/2018</a:t>
            </a:fld>
            <a:endParaRPr lang="en-US"/>
          </a:p>
        </p:txBody>
      </p:sp>
    </p:spTree>
    <p:extLst>
      <p:ext uri="{BB962C8B-B14F-4D97-AF65-F5344CB8AC3E}">
        <p14:creationId xmlns:p14="http://schemas.microsoft.com/office/powerpoint/2010/main" val="3753102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47D3-1151-4094-AE93-696ADBEEB274}"/>
              </a:ext>
            </a:extLst>
          </p:cNvPr>
          <p:cNvSpPr>
            <a:spLocks noGrp="1"/>
          </p:cNvSpPr>
          <p:nvPr>
            <p:ph type="title"/>
          </p:nvPr>
        </p:nvSpPr>
        <p:spPr/>
        <p:txBody>
          <a:bodyPr/>
          <a:lstStyle/>
          <a:p>
            <a:r>
              <a:rPr lang="en-US"/>
              <a:t>What’s New – Extended Retry Logic</a:t>
            </a:r>
          </a:p>
        </p:txBody>
      </p:sp>
      <p:sp>
        <p:nvSpPr>
          <p:cNvPr id="3" name="Content Placeholder 2">
            <a:extLst>
              <a:ext uri="{FF2B5EF4-FFF2-40B4-BE49-F238E27FC236}">
                <a16:creationId xmlns:a16="http://schemas.microsoft.com/office/drawing/2014/main" id="{B1E67A80-3E3F-45EE-87F4-C49F1776C0AB}"/>
              </a:ext>
            </a:extLst>
          </p:cNvPr>
          <p:cNvSpPr>
            <a:spLocks noGrp="1"/>
          </p:cNvSpPr>
          <p:nvPr>
            <p:ph idx="1"/>
          </p:nvPr>
        </p:nvSpPr>
        <p:spPr>
          <a:xfrm>
            <a:off x="628650" y="1825625"/>
            <a:ext cx="7886700" cy="1325563"/>
          </a:xfrm>
        </p:spPr>
        <p:txBody>
          <a:bodyPr/>
          <a:lstStyle/>
          <a:p>
            <a:r>
              <a:rPr lang="en-US"/>
              <a:t>If INSIGHT cannot send a test response to DRC due to connectivity issues, it displays the following error message.</a:t>
            </a:r>
          </a:p>
        </p:txBody>
      </p:sp>
      <p:sp>
        <p:nvSpPr>
          <p:cNvPr id="4" name="Date Placeholder 3">
            <a:extLst>
              <a:ext uri="{FF2B5EF4-FFF2-40B4-BE49-F238E27FC236}">
                <a16:creationId xmlns:a16="http://schemas.microsoft.com/office/drawing/2014/main" id="{A0A9F6E0-6ECE-4FA6-9D24-2B56E7D92753}"/>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A04A67A6-CE74-4DF9-8C40-A739D63D5D7C}"/>
              </a:ext>
            </a:extLst>
          </p:cNvPr>
          <p:cNvSpPr>
            <a:spLocks noGrp="1"/>
          </p:cNvSpPr>
          <p:nvPr>
            <p:ph type="sldNum" sz="quarter" idx="4"/>
          </p:nvPr>
        </p:nvSpPr>
        <p:spPr/>
        <p:txBody>
          <a:bodyPr/>
          <a:lstStyle/>
          <a:p>
            <a:fld id="{B63E4CEF-BB1E-48C7-AE93-F39F6AA99AD7}" type="slidenum">
              <a:rPr lang="en-US" smtClean="0"/>
              <a:pPr/>
              <a:t>30</a:t>
            </a:fld>
            <a:endParaRPr lang="en-US"/>
          </a:p>
        </p:txBody>
      </p:sp>
      <p:pic>
        <p:nvPicPr>
          <p:cNvPr id="6" name="Picture 6" descr="A screenshot of a cell phone&#10;&#10;Description generated with very high confidence">
            <a:extLst>
              <a:ext uri="{FF2B5EF4-FFF2-40B4-BE49-F238E27FC236}">
                <a16:creationId xmlns:a16="http://schemas.microsoft.com/office/drawing/2014/main" id="{75717256-2020-40FC-9FE5-8995EEFF5112}"/>
              </a:ext>
            </a:extLst>
          </p:cNvPr>
          <p:cNvPicPr>
            <a:picLocks noChangeAspect="1"/>
          </p:cNvPicPr>
          <p:nvPr/>
        </p:nvPicPr>
        <p:blipFill>
          <a:blip r:embed="rId2"/>
          <a:stretch>
            <a:fillRect/>
          </a:stretch>
        </p:blipFill>
        <p:spPr>
          <a:xfrm>
            <a:off x="2631353" y="2803644"/>
            <a:ext cx="6451818" cy="3350300"/>
          </a:xfrm>
          <a:prstGeom prst="rect">
            <a:avLst/>
          </a:prstGeom>
        </p:spPr>
      </p:pic>
    </p:spTree>
    <p:extLst>
      <p:ext uri="{BB962C8B-B14F-4D97-AF65-F5344CB8AC3E}">
        <p14:creationId xmlns:p14="http://schemas.microsoft.com/office/powerpoint/2010/main" val="1219031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873A-305B-4D8D-8281-05F7D270560B}"/>
              </a:ext>
            </a:extLst>
          </p:cNvPr>
          <p:cNvSpPr>
            <a:spLocks noGrp="1"/>
          </p:cNvSpPr>
          <p:nvPr>
            <p:ph type="title"/>
          </p:nvPr>
        </p:nvSpPr>
        <p:spPr/>
        <p:txBody>
          <a:bodyPr/>
          <a:lstStyle/>
          <a:p>
            <a:r>
              <a:rPr lang="en-US"/>
              <a:t>What’s New – Extended Retry Logic</a:t>
            </a:r>
          </a:p>
        </p:txBody>
      </p:sp>
      <p:sp>
        <p:nvSpPr>
          <p:cNvPr id="3" name="Content Placeholder 2">
            <a:extLst>
              <a:ext uri="{FF2B5EF4-FFF2-40B4-BE49-F238E27FC236}">
                <a16:creationId xmlns:a16="http://schemas.microsoft.com/office/drawing/2014/main" id="{EC869DB0-D587-4E61-89A7-272F60F1FDE3}"/>
              </a:ext>
            </a:extLst>
          </p:cNvPr>
          <p:cNvSpPr>
            <a:spLocks noGrp="1"/>
          </p:cNvSpPr>
          <p:nvPr>
            <p:ph idx="1"/>
          </p:nvPr>
        </p:nvSpPr>
        <p:spPr>
          <a:xfrm>
            <a:off x="628650" y="1825625"/>
            <a:ext cx="7886700" cy="3251472"/>
          </a:xfrm>
        </p:spPr>
        <p:txBody>
          <a:bodyPr>
            <a:normAutofit lnSpcReduction="10000"/>
          </a:bodyPr>
          <a:lstStyle/>
          <a:p>
            <a:r>
              <a:rPr lang="en-US"/>
              <a:t>Scenario III: The tester is directed to wait and to leave the message displayed.</a:t>
            </a:r>
          </a:p>
          <a:p>
            <a:pPr lvl="1"/>
            <a:r>
              <a:rPr lang="en-US"/>
              <a:t>In this situation, one of two things occur: </a:t>
            </a:r>
          </a:p>
          <a:p>
            <a:pPr lvl="2"/>
            <a:r>
              <a:rPr lang="en-US"/>
              <a:t>If a network connection is re-established within five minutes, the test response is sent to DRC, the message closes automatically, and the tester can continue testing.</a:t>
            </a:r>
          </a:p>
          <a:p>
            <a:pPr lvl="2"/>
            <a:r>
              <a:rPr lang="en-US"/>
              <a:t>If a network connection is not re-established within five minutes, the message closes and an Internet Connection Error message displays, requiring the tester to exit INSIGHT by clicking OK.</a:t>
            </a:r>
          </a:p>
        </p:txBody>
      </p:sp>
      <p:sp>
        <p:nvSpPr>
          <p:cNvPr id="4" name="Date Placeholder 3">
            <a:extLst>
              <a:ext uri="{FF2B5EF4-FFF2-40B4-BE49-F238E27FC236}">
                <a16:creationId xmlns:a16="http://schemas.microsoft.com/office/drawing/2014/main" id="{E035F412-2A5C-45C3-BB0E-391593CA600A}"/>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B52BB0FF-B557-4053-80AC-A71BE94552AD}"/>
              </a:ext>
            </a:extLst>
          </p:cNvPr>
          <p:cNvSpPr>
            <a:spLocks noGrp="1"/>
          </p:cNvSpPr>
          <p:nvPr>
            <p:ph type="sldNum" sz="quarter" idx="4"/>
          </p:nvPr>
        </p:nvSpPr>
        <p:spPr/>
        <p:txBody>
          <a:bodyPr/>
          <a:lstStyle/>
          <a:p>
            <a:fld id="{B63E4CEF-BB1E-48C7-AE93-F39F6AA99AD7}" type="slidenum">
              <a:rPr lang="en-US" smtClean="0"/>
              <a:pPr/>
              <a:t>31</a:t>
            </a:fld>
            <a:endParaRPr lang="en-US"/>
          </a:p>
        </p:txBody>
      </p:sp>
      <p:pic>
        <p:nvPicPr>
          <p:cNvPr id="10" name="Picture 9">
            <a:extLst>
              <a:ext uri="{FF2B5EF4-FFF2-40B4-BE49-F238E27FC236}">
                <a16:creationId xmlns:a16="http://schemas.microsoft.com/office/drawing/2014/main" id="{B128AC8B-B93F-421B-A286-6A85727A66BA}"/>
              </a:ext>
            </a:extLst>
          </p:cNvPr>
          <p:cNvPicPr>
            <a:picLocks noChangeAspect="1"/>
          </p:cNvPicPr>
          <p:nvPr/>
        </p:nvPicPr>
        <p:blipFill rotWithShape="1">
          <a:blip r:embed="rId2"/>
          <a:srcRect b="16016"/>
          <a:stretch/>
        </p:blipFill>
        <p:spPr>
          <a:xfrm>
            <a:off x="2020389" y="4748481"/>
            <a:ext cx="5674428" cy="1936486"/>
          </a:xfrm>
          <a:prstGeom prst="rect">
            <a:avLst/>
          </a:prstGeom>
          <a:ln w="3175">
            <a:solidFill>
              <a:schemeClr val="tx1"/>
            </a:solidFill>
          </a:ln>
        </p:spPr>
      </p:pic>
    </p:spTree>
    <p:extLst>
      <p:ext uri="{BB962C8B-B14F-4D97-AF65-F5344CB8AC3E}">
        <p14:creationId xmlns:p14="http://schemas.microsoft.com/office/powerpoint/2010/main" val="993810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63B8-045C-491B-92B4-5FA3E6EBD602}"/>
              </a:ext>
            </a:extLst>
          </p:cNvPr>
          <p:cNvSpPr>
            <a:spLocks noGrp="1"/>
          </p:cNvSpPr>
          <p:nvPr>
            <p:ph type="title"/>
          </p:nvPr>
        </p:nvSpPr>
        <p:spPr/>
        <p:txBody>
          <a:bodyPr/>
          <a:lstStyle/>
          <a:p>
            <a:r>
              <a:rPr lang="en-US"/>
              <a:t>What’s New – COS</a:t>
            </a:r>
          </a:p>
        </p:txBody>
      </p:sp>
      <p:sp>
        <p:nvSpPr>
          <p:cNvPr id="3" name="Content Placeholder 2">
            <a:extLst>
              <a:ext uri="{FF2B5EF4-FFF2-40B4-BE49-F238E27FC236}">
                <a16:creationId xmlns:a16="http://schemas.microsoft.com/office/drawing/2014/main" id="{AF3C55D9-A5A7-4944-9A9B-9D65B4D74037}"/>
              </a:ext>
            </a:extLst>
          </p:cNvPr>
          <p:cNvSpPr>
            <a:spLocks noGrp="1"/>
          </p:cNvSpPr>
          <p:nvPr>
            <p:ph idx="1"/>
          </p:nvPr>
        </p:nvSpPr>
        <p:spPr/>
        <p:txBody>
          <a:bodyPr/>
          <a:lstStyle/>
          <a:p>
            <a:r>
              <a:rPr lang="en-US"/>
              <a:t>All districts were instructed to complete the transition from the TSM to COS Service Devices by the EOC August Mid-Month (August 6, 2018).</a:t>
            </a:r>
          </a:p>
          <a:p>
            <a:r>
              <a:rPr lang="en-US"/>
              <a:t>DRC is no longer supporting the TSM for Content Caching.</a:t>
            </a:r>
          </a:p>
          <a:p>
            <a:r>
              <a:rPr lang="en-US"/>
              <a:t>Extended Retry Logic removes the need for Response Caching.</a:t>
            </a:r>
          </a:p>
        </p:txBody>
      </p:sp>
      <p:sp>
        <p:nvSpPr>
          <p:cNvPr id="4" name="Date Placeholder 3">
            <a:extLst>
              <a:ext uri="{FF2B5EF4-FFF2-40B4-BE49-F238E27FC236}">
                <a16:creationId xmlns:a16="http://schemas.microsoft.com/office/drawing/2014/main" id="{739D87B9-9FAC-449B-A919-3B8F258C605E}"/>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CA026070-F970-4D8E-8836-BE2F59C95E6E}"/>
              </a:ext>
            </a:extLst>
          </p:cNvPr>
          <p:cNvSpPr>
            <a:spLocks noGrp="1"/>
          </p:cNvSpPr>
          <p:nvPr>
            <p:ph type="sldNum" sz="quarter" idx="4"/>
          </p:nvPr>
        </p:nvSpPr>
        <p:spPr/>
        <p:txBody>
          <a:bodyPr/>
          <a:lstStyle/>
          <a:p>
            <a:fld id="{B63E4CEF-BB1E-48C7-AE93-F39F6AA99AD7}" type="slidenum">
              <a:rPr lang="en-US" smtClean="0"/>
              <a:pPr/>
              <a:t>32</a:t>
            </a:fld>
            <a:endParaRPr lang="en-US"/>
          </a:p>
        </p:txBody>
      </p:sp>
    </p:spTree>
    <p:extLst>
      <p:ext uri="{BB962C8B-B14F-4D97-AF65-F5344CB8AC3E}">
        <p14:creationId xmlns:p14="http://schemas.microsoft.com/office/powerpoint/2010/main" val="153231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AA442-AA99-4B77-BE8E-7AE880426937}"/>
              </a:ext>
            </a:extLst>
          </p:cNvPr>
          <p:cNvSpPr>
            <a:spLocks noGrp="1"/>
          </p:cNvSpPr>
          <p:nvPr>
            <p:ph type="title"/>
          </p:nvPr>
        </p:nvSpPr>
        <p:spPr/>
        <p:txBody>
          <a:bodyPr/>
          <a:lstStyle/>
          <a:p>
            <a:r>
              <a:rPr lang="en-US"/>
              <a:t>Getting Started – The Basics</a:t>
            </a:r>
          </a:p>
        </p:txBody>
      </p:sp>
      <p:sp>
        <p:nvSpPr>
          <p:cNvPr id="7" name="Text Placeholder 6">
            <a:extLst>
              <a:ext uri="{FF2B5EF4-FFF2-40B4-BE49-F238E27FC236}">
                <a16:creationId xmlns:a16="http://schemas.microsoft.com/office/drawing/2014/main" id="{EBE7E51B-9DAA-43B2-8811-13BC75096B1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29E8D47-6AB5-4704-A2EB-4D3F5D1A79FF}"/>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15D10D3C-DC82-424F-9ADB-886612B072DF}"/>
              </a:ext>
            </a:extLst>
          </p:cNvPr>
          <p:cNvSpPr>
            <a:spLocks noGrp="1"/>
          </p:cNvSpPr>
          <p:nvPr>
            <p:ph type="sldNum" sz="quarter" idx="4"/>
          </p:nvPr>
        </p:nvSpPr>
        <p:spPr/>
        <p:txBody>
          <a:bodyPr/>
          <a:lstStyle/>
          <a:p>
            <a:fld id="{B63E4CEF-BB1E-48C7-AE93-F39F6AA99AD7}" type="slidenum">
              <a:rPr lang="en-US" smtClean="0"/>
              <a:pPr/>
              <a:t>33</a:t>
            </a:fld>
            <a:endParaRPr lang="en-US"/>
          </a:p>
        </p:txBody>
      </p:sp>
    </p:spTree>
    <p:extLst>
      <p:ext uri="{BB962C8B-B14F-4D97-AF65-F5344CB8AC3E}">
        <p14:creationId xmlns:p14="http://schemas.microsoft.com/office/powerpoint/2010/main" val="238785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30" y="510026"/>
            <a:ext cx="6316663" cy="750358"/>
          </a:xfrm>
        </p:spPr>
        <p:txBody>
          <a:bodyPr/>
          <a:lstStyle/>
          <a:p>
            <a:r>
              <a:rPr lang="en-US"/>
              <a:t>Online Readiness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250" y="1831975"/>
            <a:ext cx="4044558" cy="4351338"/>
          </a:xfrm>
          <a:prstGeom prst="rect">
            <a:avLst/>
          </a:prstGeom>
        </p:spPr>
      </p:pic>
      <p:sp>
        <p:nvSpPr>
          <p:cNvPr id="3" name="Slide Number Placeholder 2">
            <a:extLst>
              <a:ext uri="{FF2B5EF4-FFF2-40B4-BE49-F238E27FC236}">
                <a16:creationId xmlns:a16="http://schemas.microsoft.com/office/drawing/2014/main" id="{A33FAD3F-69B4-47B9-B051-333A7A389C79}"/>
              </a:ext>
            </a:extLst>
          </p:cNvPr>
          <p:cNvSpPr>
            <a:spLocks noGrp="1"/>
          </p:cNvSpPr>
          <p:nvPr>
            <p:ph type="sldNum" sz="quarter" idx="4"/>
          </p:nvPr>
        </p:nvSpPr>
        <p:spPr/>
        <p:txBody>
          <a:bodyPr/>
          <a:lstStyle/>
          <a:p>
            <a:fld id="{B63E4CEF-BB1E-48C7-AE93-F39F6AA99AD7}" type="slidenum">
              <a:rPr lang="en-US" smtClean="0"/>
              <a:pPr/>
              <a:t>34</a:t>
            </a:fld>
            <a:endParaRPr lang="en-US"/>
          </a:p>
        </p:txBody>
      </p:sp>
      <p:sp>
        <p:nvSpPr>
          <p:cNvPr id="5" name="Date Placeholder 4">
            <a:extLst>
              <a:ext uri="{FF2B5EF4-FFF2-40B4-BE49-F238E27FC236}">
                <a16:creationId xmlns:a16="http://schemas.microsoft.com/office/drawing/2014/main" id="{7424AFF8-5B0F-4772-88FB-885141D1F390}"/>
              </a:ext>
            </a:extLst>
          </p:cNvPr>
          <p:cNvSpPr>
            <a:spLocks noGrp="1"/>
          </p:cNvSpPr>
          <p:nvPr>
            <p:ph type="dt" sz="half" idx="2"/>
          </p:nvPr>
        </p:nvSpPr>
        <p:spPr/>
        <p:txBody>
          <a:bodyPr/>
          <a:lstStyle/>
          <a:p>
            <a:fld id="{D6FB5C33-8D98-4136-AF36-D6FADB7D3601}" type="datetime1">
              <a:rPr lang="en-US" smtClean="0"/>
              <a:t>11/6/2018</a:t>
            </a:fld>
            <a:endParaRPr lang="en-US"/>
          </a:p>
        </p:txBody>
      </p:sp>
      <p:sp>
        <p:nvSpPr>
          <p:cNvPr id="7" name="TextBox 6"/>
          <p:cNvSpPr txBox="1"/>
          <p:nvPr/>
        </p:nvSpPr>
        <p:spPr>
          <a:xfrm>
            <a:off x="4921857" y="1658938"/>
            <a:ext cx="3593493" cy="4247317"/>
          </a:xfrm>
          <a:prstGeom prst="rect">
            <a:avLst/>
          </a:prstGeom>
          <a:noFill/>
        </p:spPr>
        <p:txBody>
          <a:bodyPr wrap="square" rtlCol="0">
            <a:spAutoFit/>
          </a:bodyPr>
          <a:lstStyle/>
          <a:p>
            <a:pPr marL="285750" indent="-285750">
              <a:buFont typeface="Arial" panose="020B0604020202020204" pitchFamily="34" charset="0"/>
              <a:buChar char="•"/>
            </a:pPr>
            <a:r>
              <a:rPr lang="en-US"/>
              <a:t>Meeting with Technology Director and Site Technology Technicians</a:t>
            </a:r>
          </a:p>
          <a:p>
            <a:pPr marL="285750" indent="-285750">
              <a:buFont typeface="Arial" panose="020B0604020202020204" pitchFamily="34" charset="0"/>
              <a:buChar char="•"/>
            </a:pPr>
            <a:r>
              <a:rPr lang="en-US"/>
              <a:t>Ensure technology staff is aware of the local assessment calendar</a:t>
            </a:r>
          </a:p>
          <a:p>
            <a:pPr marL="285750" indent="-285750">
              <a:buFont typeface="Arial" panose="020B0604020202020204" pitchFamily="34" charset="0"/>
              <a:buChar char="•"/>
            </a:pPr>
            <a:r>
              <a:rPr lang="en-US"/>
              <a:t>Determine Site Readiness</a:t>
            </a:r>
          </a:p>
          <a:p>
            <a:pPr marL="285750" indent="-285750">
              <a:buFont typeface="Arial" panose="020B0604020202020204" pitchFamily="34" charset="0"/>
              <a:buChar char="•"/>
            </a:pPr>
            <a:r>
              <a:rPr lang="en-US"/>
              <a:t>Review Bandwidth and Network Needs</a:t>
            </a:r>
          </a:p>
          <a:p>
            <a:pPr marL="285750" indent="-285750">
              <a:buFont typeface="Arial" panose="020B0604020202020204" pitchFamily="34" charset="0"/>
              <a:buChar char="•"/>
            </a:pPr>
            <a:r>
              <a:rPr lang="en-US"/>
              <a:t>Ensure installation of Central Office Services (COS)</a:t>
            </a:r>
          </a:p>
          <a:p>
            <a:pPr marL="285750" indent="-285750">
              <a:buFont typeface="Arial" panose="020B0604020202020204" pitchFamily="34" charset="0"/>
              <a:buChar char="•"/>
            </a:pPr>
            <a:r>
              <a:rPr lang="en-US"/>
              <a:t>Ensure installation of INSIGHT</a:t>
            </a:r>
          </a:p>
          <a:p>
            <a:pPr marL="285750" indent="-285750">
              <a:buFont typeface="Arial" panose="020B0604020202020204" pitchFamily="34" charset="0"/>
              <a:buChar char="•"/>
            </a:pPr>
            <a:r>
              <a:rPr lang="en-US"/>
              <a:t>Along with technology staff, participate in training webinars</a:t>
            </a:r>
          </a:p>
          <a:p>
            <a:pPr marL="285750" indent="-285750">
              <a:buFont typeface="Arial" panose="020B0604020202020204" pitchFamily="34" charset="0"/>
              <a:buChar char="•"/>
            </a:pPr>
            <a:r>
              <a:rPr lang="en-US"/>
              <a:t>Establish and review technology troubleshooting protocols</a:t>
            </a:r>
          </a:p>
        </p:txBody>
      </p:sp>
    </p:spTree>
    <p:extLst>
      <p:ext uri="{BB962C8B-B14F-4D97-AF65-F5344CB8AC3E}">
        <p14:creationId xmlns:p14="http://schemas.microsoft.com/office/powerpoint/2010/main" val="411979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DAAD-28B4-4086-8D85-267B16C5B88B}"/>
              </a:ext>
            </a:extLst>
          </p:cNvPr>
          <p:cNvSpPr>
            <a:spLocks noGrp="1"/>
          </p:cNvSpPr>
          <p:nvPr>
            <p:ph type="title"/>
          </p:nvPr>
        </p:nvSpPr>
        <p:spPr/>
        <p:txBody>
          <a:bodyPr/>
          <a:lstStyle/>
          <a:p>
            <a:r>
              <a:rPr lang="en-US"/>
              <a:t>Technology and Testing</a:t>
            </a:r>
          </a:p>
        </p:txBody>
      </p:sp>
      <p:sp>
        <p:nvSpPr>
          <p:cNvPr id="3" name="Content Placeholder 2">
            <a:extLst>
              <a:ext uri="{FF2B5EF4-FFF2-40B4-BE49-F238E27FC236}">
                <a16:creationId xmlns:a16="http://schemas.microsoft.com/office/drawing/2014/main" id="{C9751D33-094C-4F07-AEB4-5A921C000645}"/>
              </a:ext>
            </a:extLst>
          </p:cNvPr>
          <p:cNvSpPr>
            <a:spLocks noGrp="1"/>
          </p:cNvSpPr>
          <p:nvPr>
            <p:ph idx="1"/>
          </p:nvPr>
        </p:nvSpPr>
        <p:spPr/>
        <p:txBody>
          <a:bodyPr>
            <a:normAutofit fontScale="92500" lnSpcReduction="20000"/>
          </a:bodyPr>
          <a:lstStyle/>
          <a:p>
            <a:r>
              <a:rPr lang="en-US"/>
              <a:t>Testing and Technology teams should work closely together</a:t>
            </a:r>
          </a:p>
          <a:p>
            <a:r>
              <a:rPr lang="en-US"/>
              <a:t>Review training dates and times</a:t>
            </a:r>
          </a:p>
          <a:p>
            <a:r>
              <a:rPr lang="en-US"/>
              <a:t>Review testing schedule, number of testers, amount of time testing</a:t>
            </a:r>
          </a:p>
          <a:p>
            <a:pPr lvl="1"/>
            <a:r>
              <a:rPr lang="en-US"/>
              <a:t>Capacity Estimator</a:t>
            </a:r>
          </a:p>
          <a:p>
            <a:pPr lvl="1"/>
            <a:r>
              <a:rPr lang="en-US"/>
              <a:t>Computer Use Estimator</a:t>
            </a:r>
          </a:p>
          <a:p>
            <a:pPr lvl="1"/>
            <a:r>
              <a:rPr lang="en-US"/>
              <a:t>Readiness Checklist</a:t>
            </a:r>
          </a:p>
          <a:p>
            <a:r>
              <a:rPr lang="en-US"/>
              <a:t>Plan for Secure Practice Test sessions</a:t>
            </a:r>
          </a:p>
          <a:p>
            <a:r>
              <a:rPr lang="en-US"/>
              <a:t>Verify that any new district technology works with INSIGHT</a:t>
            </a:r>
          </a:p>
          <a:p>
            <a:pPr lvl="1"/>
            <a:r>
              <a:rPr lang="en-US"/>
              <a:t>Check Firewall Settings and Whitelisting</a:t>
            </a:r>
          </a:p>
        </p:txBody>
      </p:sp>
      <p:sp>
        <p:nvSpPr>
          <p:cNvPr id="4" name="Date Placeholder 3">
            <a:extLst>
              <a:ext uri="{FF2B5EF4-FFF2-40B4-BE49-F238E27FC236}">
                <a16:creationId xmlns:a16="http://schemas.microsoft.com/office/drawing/2014/main" id="{9A88E927-7271-4352-9BCE-A52AF5EA215B}"/>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146A7E39-7EC3-4B76-9DA0-83A9C37B5074}"/>
              </a:ext>
            </a:extLst>
          </p:cNvPr>
          <p:cNvSpPr>
            <a:spLocks noGrp="1"/>
          </p:cNvSpPr>
          <p:nvPr>
            <p:ph type="sldNum" sz="quarter" idx="4"/>
          </p:nvPr>
        </p:nvSpPr>
        <p:spPr/>
        <p:txBody>
          <a:bodyPr/>
          <a:lstStyle/>
          <a:p>
            <a:fld id="{B63E4CEF-BB1E-48C7-AE93-F39F6AA99AD7}" type="slidenum">
              <a:rPr lang="en-US" smtClean="0"/>
              <a:pPr/>
              <a:t>35</a:t>
            </a:fld>
            <a:endParaRPr lang="en-US"/>
          </a:p>
        </p:txBody>
      </p:sp>
    </p:spTree>
    <p:extLst>
      <p:ext uri="{BB962C8B-B14F-4D97-AF65-F5344CB8AC3E}">
        <p14:creationId xmlns:p14="http://schemas.microsoft.com/office/powerpoint/2010/main" val="361862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1525-E560-4B38-8B3F-0495C37D5C57}"/>
              </a:ext>
            </a:extLst>
          </p:cNvPr>
          <p:cNvSpPr>
            <a:spLocks noGrp="1"/>
          </p:cNvSpPr>
          <p:nvPr>
            <p:ph type="title"/>
          </p:nvPr>
        </p:nvSpPr>
        <p:spPr/>
        <p:txBody>
          <a:bodyPr/>
          <a:lstStyle/>
          <a:p>
            <a:r>
              <a:rPr lang="en-US"/>
              <a:t>Network Requirements</a:t>
            </a:r>
          </a:p>
        </p:txBody>
      </p:sp>
      <p:sp>
        <p:nvSpPr>
          <p:cNvPr id="3" name="Content Placeholder 2">
            <a:extLst>
              <a:ext uri="{FF2B5EF4-FFF2-40B4-BE49-F238E27FC236}">
                <a16:creationId xmlns:a16="http://schemas.microsoft.com/office/drawing/2014/main" id="{DBD7B1ED-FDB9-49D3-B5B6-49325A5B9A60}"/>
              </a:ext>
            </a:extLst>
          </p:cNvPr>
          <p:cNvSpPr>
            <a:spLocks noGrp="1"/>
          </p:cNvSpPr>
          <p:nvPr>
            <p:ph idx="1"/>
          </p:nvPr>
        </p:nvSpPr>
        <p:spPr>
          <a:xfrm>
            <a:off x="599217" y="1825625"/>
            <a:ext cx="8288957" cy="4351338"/>
          </a:xfrm>
        </p:spPr>
        <p:txBody>
          <a:bodyPr vert="horz" lIns="91440" tIns="45720" rIns="91440" bIns="45720" rtlCol="0" anchor="t">
            <a:normAutofit fontScale="70000" lnSpcReduction="20000"/>
          </a:bodyPr>
          <a:lstStyle/>
          <a:p>
            <a:r>
              <a:rPr lang="en-US"/>
              <a:t>All testing devices should have access to the Internet and DRC servers using HTTP/HTTPS protocols on ports 80 and 443</a:t>
            </a:r>
            <a:endParaRPr lang="en-US">
              <a:cs typeface="Calibri"/>
            </a:endParaRPr>
          </a:p>
          <a:p>
            <a:r>
              <a:rPr lang="en-US"/>
              <a:t>All firewalls should allow connectivity on ports 80, 443</a:t>
            </a:r>
            <a:r>
              <a:rPr lang="en-US">
                <a:cs typeface="Calibri"/>
              </a:rPr>
              <a:t>, and 55222-55225</a:t>
            </a:r>
          </a:p>
          <a:p>
            <a:r>
              <a:rPr lang="en-US"/>
              <a:t>Whitelist the following file types, both internally and externally: enc, exe (for updates), gif, html, jar, jpeg, xml</a:t>
            </a:r>
          </a:p>
          <a:p>
            <a:r>
              <a:rPr lang="en-US"/>
              <a:t>Prioritize/whitelist INSIGHT traffic on: firewalls, internet packet shaper, routers, switches, proxies, other network devices</a:t>
            </a:r>
          </a:p>
          <a:p>
            <a:r>
              <a:rPr lang="en-US"/>
              <a:t>Whitelist these URLs on content filtering systems or other proxy/firewall software that is used locally:</a:t>
            </a:r>
          </a:p>
          <a:p>
            <a:pPr marL="457200" lvl="1" indent="0">
              <a:buNone/>
              <a:tabLst>
                <a:tab pos="4119563" algn="l"/>
              </a:tabLst>
            </a:pPr>
            <a:r>
              <a:rPr lang="en-US" sz="2100">
                <a:hlinkClick r:id="rId2"/>
              </a:rPr>
              <a:t>https://drc-centraloffice.com</a:t>
            </a:r>
            <a:r>
              <a:rPr lang="en-US" sz="2100"/>
              <a:t>	</a:t>
            </a:r>
            <a:r>
              <a:rPr lang="en-US" sz="2100">
                <a:hlinkClick r:id="rId3"/>
              </a:rPr>
              <a:t>https://dtk.drcedirect.com</a:t>
            </a:r>
            <a:endParaRPr lang="en-US" sz="2100"/>
          </a:p>
          <a:p>
            <a:pPr marL="457200" lvl="1" indent="0">
              <a:buNone/>
              <a:tabLst>
                <a:tab pos="4119563" algn="l"/>
              </a:tabLst>
            </a:pPr>
            <a:r>
              <a:rPr lang="en-US" sz="2100">
                <a:hlinkClick r:id="rId4"/>
              </a:rPr>
              <a:t>https://ga-insight-client.drcedirect.com</a:t>
            </a:r>
            <a:r>
              <a:rPr lang="en-US" sz="2100"/>
              <a:t>	</a:t>
            </a:r>
            <a:r>
              <a:rPr lang="en-US" sz="2100">
                <a:hlinkClick r:id="rId5"/>
              </a:rPr>
              <a:t>https://api-gateway-cloud.drcedirect.com</a:t>
            </a:r>
            <a:endParaRPr lang="en-US" sz="2100"/>
          </a:p>
          <a:p>
            <a:pPr marL="457200" lvl="1" indent="0">
              <a:buNone/>
              <a:tabLst>
                <a:tab pos="4119563" algn="l"/>
              </a:tabLst>
            </a:pPr>
            <a:r>
              <a:rPr lang="en-US" sz="2100">
                <a:hlinkClick r:id="rId6"/>
              </a:rPr>
              <a:t>https://ga-insight.drcedirect.com</a:t>
            </a:r>
            <a:r>
              <a:rPr lang="en-US" sz="2100"/>
              <a:t>	</a:t>
            </a:r>
            <a:r>
              <a:rPr lang="en-US" sz="2100">
                <a:hlinkClick r:id="rId7"/>
              </a:rPr>
              <a:t>https://api-gateway.drcedirect.com</a:t>
            </a:r>
            <a:endParaRPr lang="en-US" sz="2100"/>
          </a:p>
          <a:p>
            <a:pPr marL="457200" lvl="1" indent="0">
              <a:buNone/>
              <a:tabLst>
                <a:tab pos="4119563" algn="l"/>
              </a:tabLst>
            </a:pPr>
            <a:r>
              <a:rPr lang="en-US" sz="2100">
                <a:hlinkClick r:id="rId8"/>
              </a:rPr>
              <a:t>https://ga.drcedirect.com</a:t>
            </a:r>
            <a:r>
              <a:rPr lang="en-US" sz="2100"/>
              <a:t>	</a:t>
            </a:r>
            <a:r>
              <a:rPr lang="en-US" sz="2100">
                <a:hlinkClick r:id="rId9"/>
              </a:rPr>
              <a:t>https://cdn-content-prod.drcedirect.com</a:t>
            </a:r>
            <a:endParaRPr lang="en-US" sz="2100"/>
          </a:p>
          <a:p>
            <a:pPr marL="457200" lvl="1" indent="0">
              <a:buNone/>
              <a:tabLst>
                <a:tab pos="4119563" algn="l"/>
              </a:tabLst>
            </a:pPr>
            <a:r>
              <a:rPr lang="en-US" sz="2100">
                <a:hlinkClick r:id="rId10"/>
              </a:rPr>
              <a:t>https://www.drcedirect.com</a:t>
            </a:r>
            <a:r>
              <a:rPr lang="en-US" sz="2100"/>
              <a:t>	</a:t>
            </a:r>
            <a:r>
              <a:rPr lang="en-US" sz="2100">
                <a:hlinkClick r:id="rId11"/>
              </a:rPr>
              <a:t>https://cdn-download-prod.drcedirect.com</a:t>
            </a:r>
            <a:endParaRPr lang="en-US" sz="2100"/>
          </a:p>
          <a:p>
            <a:pPr marL="457200" lvl="1" indent="0">
              <a:buNone/>
              <a:tabLst>
                <a:tab pos="4119563" algn="l"/>
              </a:tabLst>
            </a:pPr>
            <a:r>
              <a:rPr lang="en-US" sz="2100">
                <a:hlinkClick r:id="rId12"/>
              </a:rPr>
              <a:t>https://wbte.drcedirect.com</a:t>
            </a:r>
            <a:endParaRPr lang="en-US" sz="2100"/>
          </a:p>
        </p:txBody>
      </p:sp>
      <p:sp>
        <p:nvSpPr>
          <p:cNvPr id="4" name="Date Placeholder 3">
            <a:extLst>
              <a:ext uri="{FF2B5EF4-FFF2-40B4-BE49-F238E27FC236}">
                <a16:creationId xmlns:a16="http://schemas.microsoft.com/office/drawing/2014/main" id="{7901AC2D-5CD5-4EFE-847D-4B020930E058}"/>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6D6576D5-1807-4C05-B19B-6801F5071BC7}"/>
              </a:ext>
            </a:extLst>
          </p:cNvPr>
          <p:cNvSpPr>
            <a:spLocks noGrp="1"/>
          </p:cNvSpPr>
          <p:nvPr>
            <p:ph type="sldNum" sz="quarter" idx="4"/>
          </p:nvPr>
        </p:nvSpPr>
        <p:spPr/>
        <p:txBody>
          <a:bodyPr/>
          <a:lstStyle/>
          <a:p>
            <a:fld id="{B63E4CEF-BB1E-48C7-AE93-F39F6AA99AD7}" type="slidenum">
              <a:rPr lang="en-US" smtClean="0"/>
              <a:pPr/>
              <a:t>36</a:t>
            </a:fld>
            <a:endParaRPr lang="en-US"/>
          </a:p>
        </p:txBody>
      </p:sp>
    </p:spTree>
    <p:extLst>
      <p:ext uri="{BB962C8B-B14F-4D97-AF65-F5344CB8AC3E}">
        <p14:creationId xmlns:p14="http://schemas.microsoft.com/office/powerpoint/2010/main" val="395442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FA43-9D7F-44DB-92E5-6DACCAE3E551}"/>
              </a:ext>
            </a:extLst>
          </p:cNvPr>
          <p:cNvSpPr>
            <a:spLocks noGrp="1"/>
          </p:cNvSpPr>
          <p:nvPr>
            <p:ph type="title"/>
          </p:nvPr>
        </p:nvSpPr>
        <p:spPr/>
        <p:txBody>
          <a:bodyPr/>
          <a:lstStyle/>
          <a:p>
            <a:r>
              <a:rPr lang="en-US"/>
              <a:t>System Requirements</a:t>
            </a:r>
          </a:p>
        </p:txBody>
      </p:sp>
      <p:sp>
        <p:nvSpPr>
          <p:cNvPr id="3" name="Content Placeholder 2">
            <a:extLst>
              <a:ext uri="{FF2B5EF4-FFF2-40B4-BE49-F238E27FC236}">
                <a16:creationId xmlns:a16="http://schemas.microsoft.com/office/drawing/2014/main" id="{47D03FB2-496E-4992-940D-0485AE98F921}"/>
              </a:ext>
            </a:extLst>
          </p:cNvPr>
          <p:cNvSpPr>
            <a:spLocks noGrp="1"/>
          </p:cNvSpPr>
          <p:nvPr>
            <p:ph idx="1"/>
          </p:nvPr>
        </p:nvSpPr>
        <p:spPr/>
        <p:txBody>
          <a:bodyPr>
            <a:normAutofit fontScale="85000" lnSpcReduction="20000"/>
          </a:bodyPr>
          <a:lstStyle/>
          <a:p>
            <a:r>
              <a:rPr lang="en-US"/>
              <a:t>DRC provides updates of system requirements every 3-4 months</a:t>
            </a:r>
          </a:p>
          <a:p>
            <a:r>
              <a:rPr lang="en-US"/>
              <a:t>Goal to provide guidance based on device/operating system vendor support plans</a:t>
            </a:r>
          </a:p>
          <a:p>
            <a:r>
              <a:rPr lang="en-US"/>
              <a:t>Please note – If you experienced satisfactory performance from the hardware you used for online testing in 2017-2018, you should experience the same performance, or better, this year using the updated DRC INSIGHT secure browser and COS Service Device software – IF the device/operating system vendor still supports the device/operating system</a:t>
            </a:r>
          </a:p>
          <a:p>
            <a:r>
              <a:rPr lang="en-US"/>
              <a:t>Details of the System Requirements are located in eDIRECT</a:t>
            </a:r>
          </a:p>
          <a:p>
            <a:pPr lvl="1"/>
            <a:r>
              <a:rPr lang="en-US">
                <a:hlinkClick r:id="rId2"/>
              </a:rPr>
              <a:t>https://ga.drcedirect.com</a:t>
            </a:r>
            <a:endParaRPr lang="en-US"/>
          </a:p>
          <a:p>
            <a:pPr lvl="1"/>
            <a:r>
              <a:rPr lang="en-US"/>
              <a:t>General Information/Documents/</a:t>
            </a:r>
          </a:p>
          <a:p>
            <a:pPr lvl="1"/>
            <a:r>
              <a:rPr lang="en-US"/>
              <a:t>Document Type of Manuals</a:t>
            </a:r>
          </a:p>
        </p:txBody>
      </p:sp>
      <p:sp>
        <p:nvSpPr>
          <p:cNvPr id="4" name="Date Placeholder 3">
            <a:extLst>
              <a:ext uri="{FF2B5EF4-FFF2-40B4-BE49-F238E27FC236}">
                <a16:creationId xmlns:a16="http://schemas.microsoft.com/office/drawing/2014/main" id="{CED5CEBD-912B-4287-BB1E-3D65FBD85BE7}"/>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B0BC4C9D-112B-4D09-AD60-74011C1AB3FB}"/>
              </a:ext>
            </a:extLst>
          </p:cNvPr>
          <p:cNvSpPr>
            <a:spLocks noGrp="1"/>
          </p:cNvSpPr>
          <p:nvPr>
            <p:ph type="sldNum" sz="quarter" idx="4"/>
          </p:nvPr>
        </p:nvSpPr>
        <p:spPr/>
        <p:txBody>
          <a:bodyPr/>
          <a:lstStyle/>
          <a:p>
            <a:fld id="{B63E4CEF-BB1E-48C7-AE93-F39F6AA99AD7}" type="slidenum">
              <a:rPr lang="en-US" smtClean="0"/>
              <a:pPr/>
              <a:t>37</a:t>
            </a:fld>
            <a:endParaRPr lang="en-US"/>
          </a:p>
        </p:txBody>
      </p:sp>
    </p:spTree>
    <p:extLst>
      <p:ext uri="{BB962C8B-B14F-4D97-AF65-F5344CB8AC3E}">
        <p14:creationId xmlns:p14="http://schemas.microsoft.com/office/powerpoint/2010/main" val="2766664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8355-EC73-445E-B30E-46AC3C68730A}"/>
              </a:ext>
            </a:extLst>
          </p:cNvPr>
          <p:cNvSpPr>
            <a:spLocks noGrp="1"/>
          </p:cNvSpPr>
          <p:nvPr>
            <p:ph type="title"/>
          </p:nvPr>
        </p:nvSpPr>
        <p:spPr/>
        <p:txBody>
          <a:bodyPr/>
          <a:lstStyle/>
          <a:p>
            <a:r>
              <a:rPr lang="en-US"/>
              <a:t>Getting Started – </a:t>
            </a:r>
            <a:br>
              <a:rPr lang="en-US"/>
            </a:br>
            <a:r>
              <a:rPr lang="en-US"/>
              <a:t>The Basics</a:t>
            </a:r>
          </a:p>
        </p:txBody>
      </p:sp>
      <p:sp>
        <p:nvSpPr>
          <p:cNvPr id="3" name="Content Placeholder 2">
            <a:extLst>
              <a:ext uri="{FF2B5EF4-FFF2-40B4-BE49-F238E27FC236}">
                <a16:creationId xmlns:a16="http://schemas.microsoft.com/office/drawing/2014/main" id="{24A15D23-400D-4C8A-879D-E208DD125540}"/>
              </a:ext>
            </a:extLst>
          </p:cNvPr>
          <p:cNvSpPr>
            <a:spLocks noGrp="1"/>
          </p:cNvSpPr>
          <p:nvPr>
            <p:ph idx="1"/>
          </p:nvPr>
        </p:nvSpPr>
        <p:spPr/>
        <p:txBody>
          <a:bodyPr>
            <a:normAutofit fontScale="92500" lnSpcReduction="10000"/>
          </a:bodyPr>
          <a:lstStyle/>
          <a:p>
            <a:r>
              <a:rPr lang="en-US"/>
              <a:t>Think about how you will group your testing machines</a:t>
            </a:r>
          </a:p>
          <a:p>
            <a:pPr lvl="1"/>
            <a:r>
              <a:rPr lang="en-US"/>
              <a:t>Local Testing Schedule – New Scheduling Flexibility</a:t>
            </a:r>
          </a:p>
          <a:p>
            <a:pPr lvl="1"/>
            <a:r>
              <a:rPr lang="en-US"/>
              <a:t>Computer Usage Estimator</a:t>
            </a:r>
          </a:p>
          <a:p>
            <a:r>
              <a:rPr lang="en-US"/>
              <a:t>COS Service Device</a:t>
            </a:r>
          </a:p>
          <a:p>
            <a:pPr lvl="1"/>
            <a:r>
              <a:rPr lang="en-US"/>
              <a:t>Capacity Estimator</a:t>
            </a:r>
          </a:p>
          <a:p>
            <a:pPr lvl="1"/>
            <a:r>
              <a:rPr lang="en-US"/>
              <a:t>Decide where and how you will deploy it </a:t>
            </a:r>
          </a:p>
          <a:p>
            <a:pPr lvl="1"/>
            <a:r>
              <a:rPr lang="en-US"/>
              <a:t>Install it</a:t>
            </a:r>
          </a:p>
          <a:p>
            <a:r>
              <a:rPr lang="en-US"/>
              <a:t>Setup Configurations in the Central Office Services – Device Toolkit (COS-DTK) for each group</a:t>
            </a:r>
          </a:p>
          <a:p>
            <a:r>
              <a:rPr lang="en-US"/>
              <a:t>Install DRC INSIGHT</a:t>
            </a:r>
          </a:p>
          <a:p>
            <a:pPr lvl="1"/>
            <a:r>
              <a:rPr lang="en-US"/>
              <a:t>One installation for Milestones (EOC and EOG), WIDA Screener, and ACCESS for ELLs 2.0</a:t>
            </a:r>
          </a:p>
        </p:txBody>
      </p:sp>
      <p:sp>
        <p:nvSpPr>
          <p:cNvPr id="4" name="Date Placeholder 3">
            <a:extLst>
              <a:ext uri="{FF2B5EF4-FFF2-40B4-BE49-F238E27FC236}">
                <a16:creationId xmlns:a16="http://schemas.microsoft.com/office/drawing/2014/main" id="{19740B6A-BE53-4360-BB57-1EB1C63BC65F}"/>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6C8B8F4C-0CF0-4BF6-B12A-808DC2606785}"/>
              </a:ext>
            </a:extLst>
          </p:cNvPr>
          <p:cNvSpPr>
            <a:spLocks noGrp="1"/>
          </p:cNvSpPr>
          <p:nvPr>
            <p:ph type="sldNum" sz="quarter" idx="4"/>
          </p:nvPr>
        </p:nvSpPr>
        <p:spPr/>
        <p:txBody>
          <a:bodyPr/>
          <a:lstStyle/>
          <a:p>
            <a:fld id="{B63E4CEF-BB1E-48C7-AE93-F39F6AA99AD7}" type="slidenum">
              <a:rPr lang="en-US" smtClean="0"/>
              <a:pPr/>
              <a:t>38</a:t>
            </a:fld>
            <a:endParaRPr lang="en-US"/>
          </a:p>
        </p:txBody>
      </p:sp>
    </p:spTree>
    <p:extLst>
      <p:ext uri="{BB962C8B-B14F-4D97-AF65-F5344CB8AC3E}">
        <p14:creationId xmlns:p14="http://schemas.microsoft.com/office/powerpoint/2010/main" val="251192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D5B6-3206-471E-9D3F-706513A556BE}"/>
              </a:ext>
            </a:extLst>
          </p:cNvPr>
          <p:cNvSpPr>
            <a:spLocks noGrp="1"/>
          </p:cNvSpPr>
          <p:nvPr>
            <p:ph type="title"/>
          </p:nvPr>
        </p:nvSpPr>
        <p:spPr/>
        <p:txBody>
          <a:bodyPr/>
          <a:lstStyle/>
          <a:p>
            <a:r>
              <a:rPr lang="en-US"/>
              <a:t>Grouping Machines</a:t>
            </a:r>
          </a:p>
        </p:txBody>
      </p:sp>
      <p:sp>
        <p:nvSpPr>
          <p:cNvPr id="3" name="Content Placeholder 2">
            <a:extLst>
              <a:ext uri="{FF2B5EF4-FFF2-40B4-BE49-F238E27FC236}">
                <a16:creationId xmlns:a16="http://schemas.microsoft.com/office/drawing/2014/main" id="{581A4772-8E88-40A9-A154-99956BD7E17A}"/>
              </a:ext>
            </a:extLst>
          </p:cNvPr>
          <p:cNvSpPr>
            <a:spLocks noGrp="1"/>
          </p:cNvSpPr>
          <p:nvPr>
            <p:ph idx="1"/>
          </p:nvPr>
        </p:nvSpPr>
        <p:spPr/>
        <p:txBody>
          <a:bodyPr>
            <a:normAutofit fontScale="92500" lnSpcReduction="20000"/>
          </a:bodyPr>
          <a:lstStyle/>
          <a:p>
            <a:r>
              <a:rPr lang="en-US"/>
              <a:t>Consider the local testing calendar and work with the System Test Coordinator to determine any scheduling flexibility options to maximize devices and bandwidth.</a:t>
            </a:r>
          </a:p>
          <a:p>
            <a:r>
              <a:rPr lang="en-US"/>
              <a:t>Think about how you will group your testing machines</a:t>
            </a:r>
          </a:p>
          <a:p>
            <a:pPr lvl="1"/>
            <a:r>
              <a:rPr lang="en-US"/>
              <a:t>Location</a:t>
            </a:r>
          </a:p>
          <a:p>
            <a:pPr lvl="1"/>
            <a:r>
              <a:rPr lang="en-US"/>
              <a:t>Lab/Cart</a:t>
            </a:r>
          </a:p>
          <a:p>
            <a:pPr lvl="1"/>
            <a:r>
              <a:rPr lang="en-US"/>
              <a:t>Device OS</a:t>
            </a:r>
          </a:p>
          <a:p>
            <a:pPr lvl="1"/>
            <a:r>
              <a:rPr lang="en-US"/>
              <a:t>Grade</a:t>
            </a:r>
          </a:p>
          <a:p>
            <a:pPr lvl="1"/>
            <a:r>
              <a:rPr lang="en-US"/>
              <a:t>Other</a:t>
            </a:r>
          </a:p>
          <a:p>
            <a:r>
              <a:rPr lang="en-US"/>
              <a:t>Consider using an organized naming convention</a:t>
            </a:r>
          </a:p>
          <a:p>
            <a:r>
              <a:rPr lang="en-US"/>
              <a:t>You will use this information later in the COS-DTK to set up configurations.</a:t>
            </a:r>
          </a:p>
        </p:txBody>
      </p:sp>
      <p:sp>
        <p:nvSpPr>
          <p:cNvPr id="4" name="Date Placeholder 3">
            <a:extLst>
              <a:ext uri="{FF2B5EF4-FFF2-40B4-BE49-F238E27FC236}">
                <a16:creationId xmlns:a16="http://schemas.microsoft.com/office/drawing/2014/main" id="{981F55BF-C78D-4AE5-B691-0B4E3257A5FF}"/>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5F91F020-730D-4FD8-A5B9-70070C4003C9}"/>
              </a:ext>
            </a:extLst>
          </p:cNvPr>
          <p:cNvSpPr>
            <a:spLocks noGrp="1"/>
          </p:cNvSpPr>
          <p:nvPr>
            <p:ph type="sldNum" sz="quarter" idx="4"/>
          </p:nvPr>
        </p:nvSpPr>
        <p:spPr/>
        <p:txBody>
          <a:bodyPr/>
          <a:lstStyle/>
          <a:p>
            <a:fld id="{B63E4CEF-BB1E-48C7-AE93-F39F6AA99AD7}" type="slidenum">
              <a:rPr lang="en-US" smtClean="0"/>
              <a:pPr/>
              <a:t>39</a:t>
            </a:fld>
            <a:endParaRPr lang="en-US"/>
          </a:p>
        </p:txBody>
      </p:sp>
    </p:spTree>
    <p:extLst>
      <p:ext uri="{BB962C8B-B14F-4D97-AF65-F5344CB8AC3E}">
        <p14:creationId xmlns:p14="http://schemas.microsoft.com/office/powerpoint/2010/main" val="31740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3CC5-1D13-43B9-BA34-286E16210803}"/>
              </a:ext>
            </a:extLst>
          </p:cNvPr>
          <p:cNvSpPr>
            <a:spLocks noGrp="1"/>
          </p:cNvSpPr>
          <p:nvPr>
            <p:ph type="title"/>
          </p:nvPr>
        </p:nvSpPr>
        <p:spPr/>
        <p:txBody>
          <a:bodyPr/>
          <a:lstStyle/>
          <a:p>
            <a:r>
              <a:rPr lang="en-US">
                <a:solidFill>
                  <a:srgbClr val="0000CC"/>
                </a:solidFill>
              </a:rPr>
              <a:t>Georgia Milestones</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a:xfrm>
            <a:off x="508907" y="1575254"/>
            <a:ext cx="7886700" cy="4351338"/>
          </a:xfrm>
        </p:spPr>
        <p:txBody>
          <a:bodyPr vert="horz" lIns="91440" tIns="45720" rIns="91440" bIns="45720" rtlCol="0" anchor="t">
            <a:normAutofit/>
          </a:bodyPr>
          <a:lstStyle/>
          <a:p>
            <a:r>
              <a:rPr lang="en-US" altLang="en-US"/>
              <a:t>Georgia Milestones will be administered 100% online this school year.</a:t>
            </a:r>
          </a:p>
          <a:p>
            <a:pPr>
              <a:lnSpc>
                <a:spcPct val="80000"/>
              </a:lnSpc>
              <a:defRPr/>
            </a:pPr>
            <a:r>
              <a:rPr lang="en-US" altLang="en-US"/>
              <a:t>Paper forms are available for those students who cannot access the online assessment due to their disability.</a:t>
            </a:r>
          </a:p>
          <a:p>
            <a:pPr>
              <a:lnSpc>
                <a:spcPct val="80000"/>
              </a:lnSpc>
              <a:defRPr/>
            </a:pPr>
            <a:r>
              <a:rPr lang="en-US" altLang="en-US">
                <a:cs typeface="Calibri"/>
              </a:rPr>
              <a:t>Central Office Services (COS) will be used for content caching.</a:t>
            </a:r>
          </a:p>
          <a:p>
            <a:pPr>
              <a:lnSpc>
                <a:spcPct val="80000"/>
              </a:lnSpc>
              <a:defRPr/>
            </a:pPr>
            <a:r>
              <a:rPr lang="en-US" altLang="en-US" b="1">
                <a:solidFill>
                  <a:srgbClr val="FF0000"/>
                </a:solidFill>
                <a:cs typeface="Calibri"/>
              </a:rPr>
              <a:t>The TSM will no longer be supported.</a:t>
            </a:r>
          </a:p>
        </p:txBody>
      </p:sp>
      <p:sp>
        <p:nvSpPr>
          <p:cNvPr id="4" name="Slide Number Placeholder 3"/>
          <p:cNvSpPr>
            <a:spLocks noGrp="1"/>
          </p:cNvSpPr>
          <p:nvPr>
            <p:ph type="sldNum" sz="quarter" idx="4"/>
          </p:nvPr>
        </p:nvSpPr>
        <p:spPr/>
        <p:txBody>
          <a:bodyPr/>
          <a:lstStyle/>
          <a:p>
            <a:fld id="{B63E4CEF-BB1E-48C7-AE93-F39F6AA99AD7}" type="slidenum">
              <a:rPr lang="en-US" smtClean="0"/>
              <a:pPr/>
              <a:t>4</a:t>
            </a:fld>
            <a:endParaRPr lang="en-US"/>
          </a:p>
        </p:txBody>
      </p:sp>
      <p:sp>
        <p:nvSpPr>
          <p:cNvPr id="6" name="Date Placeholder 5">
            <a:extLst>
              <a:ext uri="{FF2B5EF4-FFF2-40B4-BE49-F238E27FC236}">
                <a16:creationId xmlns:a16="http://schemas.microsoft.com/office/drawing/2014/main" id="{4E418CF7-22AC-4332-AB77-78750532379C}"/>
              </a:ext>
            </a:extLst>
          </p:cNvPr>
          <p:cNvSpPr>
            <a:spLocks noGrp="1"/>
          </p:cNvSpPr>
          <p:nvPr>
            <p:ph type="dt" sz="half" idx="2"/>
          </p:nvPr>
        </p:nvSpPr>
        <p:spPr/>
        <p:txBody>
          <a:bodyPr/>
          <a:lstStyle/>
          <a:p>
            <a:fld id="{25A38D5B-3648-4DBB-A743-63DDE7202A85}" type="datetime1">
              <a:rPr lang="en-US" smtClean="0"/>
              <a:t>11/6/2018</a:t>
            </a:fld>
            <a:endParaRPr lang="en-US"/>
          </a:p>
        </p:txBody>
      </p:sp>
    </p:spTree>
    <p:extLst>
      <p:ext uri="{BB962C8B-B14F-4D97-AF65-F5344CB8AC3E}">
        <p14:creationId xmlns:p14="http://schemas.microsoft.com/office/powerpoint/2010/main" val="2501536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4478-E4DF-4353-9AB7-862FFA4A2AC3}"/>
              </a:ext>
            </a:extLst>
          </p:cNvPr>
          <p:cNvSpPr>
            <a:spLocks noGrp="1"/>
          </p:cNvSpPr>
          <p:nvPr>
            <p:ph type="title"/>
          </p:nvPr>
        </p:nvSpPr>
        <p:spPr/>
        <p:txBody>
          <a:bodyPr/>
          <a:lstStyle/>
          <a:p>
            <a:r>
              <a:rPr lang="en-US"/>
              <a:t>COS Service Device</a:t>
            </a:r>
          </a:p>
        </p:txBody>
      </p:sp>
      <p:sp>
        <p:nvSpPr>
          <p:cNvPr id="3" name="Content Placeholder 2">
            <a:extLst>
              <a:ext uri="{FF2B5EF4-FFF2-40B4-BE49-F238E27FC236}">
                <a16:creationId xmlns:a16="http://schemas.microsoft.com/office/drawing/2014/main" id="{4344E36D-4EC5-4955-895E-8F1357B9B3D0}"/>
              </a:ext>
            </a:extLst>
          </p:cNvPr>
          <p:cNvSpPr>
            <a:spLocks noGrp="1"/>
          </p:cNvSpPr>
          <p:nvPr>
            <p:ph idx="1"/>
          </p:nvPr>
        </p:nvSpPr>
        <p:spPr/>
        <p:txBody>
          <a:bodyPr/>
          <a:lstStyle/>
          <a:p>
            <a:r>
              <a:rPr lang="en-US"/>
              <a:t>COS includes two major components:</a:t>
            </a:r>
          </a:p>
          <a:p>
            <a:pPr lvl="1"/>
            <a:r>
              <a:rPr lang="en-US"/>
              <a:t>COS-Device Toolkit (COS-DTK) Interface</a:t>
            </a:r>
          </a:p>
          <a:p>
            <a:pPr lvl="2"/>
            <a:r>
              <a:rPr lang="en-US"/>
              <a:t>Configuration User Interface replaced stand-alone Device Toolkit</a:t>
            </a:r>
          </a:p>
          <a:p>
            <a:pPr lvl="2"/>
            <a:r>
              <a:rPr lang="en-US"/>
              <a:t>Enhanced integration into eDIRECT for improved security and usability</a:t>
            </a:r>
          </a:p>
          <a:p>
            <a:pPr lvl="1"/>
            <a:r>
              <a:rPr lang="en-US"/>
              <a:t>COS Service Devices</a:t>
            </a:r>
          </a:p>
          <a:p>
            <a:pPr lvl="2"/>
            <a:r>
              <a:rPr lang="en-US"/>
              <a:t>Content Management and Content Hosting services that replace TSM</a:t>
            </a:r>
          </a:p>
          <a:p>
            <a:pPr lvl="2"/>
            <a:r>
              <a:rPr lang="en-US"/>
              <a:t>Service device software is installed locally on one or more dedicated devices at testing sites</a:t>
            </a:r>
          </a:p>
        </p:txBody>
      </p:sp>
      <p:sp>
        <p:nvSpPr>
          <p:cNvPr id="4" name="Date Placeholder 3">
            <a:extLst>
              <a:ext uri="{FF2B5EF4-FFF2-40B4-BE49-F238E27FC236}">
                <a16:creationId xmlns:a16="http://schemas.microsoft.com/office/drawing/2014/main" id="{B14D3F3B-1F34-4C68-9B70-36E8F64CE956}"/>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926C45B4-9047-433E-ACB0-CD619675E44C}"/>
              </a:ext>
            </a:extLst>
          </p:cNvPr>
          <p:cNvSpPr>
            <a:spLocks noGrp="1"/>
          </p:cNvSpPr>
          <p:nvPr>
            <p:ph type="sldNum" sz="quarter" idx="4"/>
          </p:nvPr>
        </p:nvSpPr>
        <p:spPr/>
        <p:txBody>
          <a:bodyPr/>
          <a:lstStyle/>
          <a:p>
            <a:fld id="{B63E4CEF-BB1E-48C7-AE93-F39F6AA99AD7}" type="slidenum">
              <a:rPr lang="en-US" smtClean="0"/>
              <a:pPr/>
              <a:t>40</a:t>
            </a:fld>
            <a:endParaRPr lang="en-US"/>
          </a:p>
        </p:txBody>
      </p:sp>
    </p:spTree>
    <p:extLst>
      <p:ext uri="{BB962C8B-B14F-4D97-AF65-F5344CB8AC3E}">
        <p14:creationId xmlns:p14="http://schemas.microsoft.com/office/powerpoint/2010/main" val="1550884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7596-8E1C-4818-9387-AFD49F181E96}"/>
              </a:ext>
            </a:extLst>
          </p:cNvPr>
          <p:cNvSpPr>
            <a:spLocks noGrp="1"/>
          </p:cNvSpPr>
          <p:nvPr>
            <p:ph type="title"/>
          </p:nvPr>
        </p:nvSpPr>
        <p:spPr/>
        <p:txBody>
          <a:bodyPr/>
          <a:lstStyle/>
          <a:p>
            <a:r>
              <a:rPr lang="en-US"/>
              <a:t>Overview of COS</a:t>
            </a:r>
          </a:p>
        </p:txBody>
      </p:sp>
      <p:sp>
        <p:nvSpPr>
          <p:cNvPr id="3" name="Content Placeholder 2">
            <a:extLst>
              <a:ext uri="{FF2B5EF4-FFF2-40B4-BE49-F238E27FC236}">
                <a16:creationId xmlns:a16="http://schemas.microsoft.com/office/drawing/2014/main" id="{74D65260-EAA6-413B-97D4-BD57EE291447}"/>
              </a:ext>
            </a:extLst>
          </p:cNvPr>
          <p:cNvSpPr>
            <a:spLocks noGrp="1"/>
          </p:cNvSpPr>
          <p:nvPr>
            <p:ph idx="1"/>
          </p:nvPr>
        </p:nvSpPr>
        <p:spPr/>
        <p:txBody>
          <a:bodyPr/>
          <a:lstStyle/>
          <a:p>
            <a:r>
              <a:rPr lang="en-US"/>
              <a:t>Central Office Services Service Devices (COS Service Device) replace the content caching feature currently found in the Testing Site Manager (TSM) software. These features in the COS Service Device are called Content Management and Content Hosting.</a:t>
            </a:r>
          </a:p>
          <a:p>
            <a:pPr lvl="1"/>
            <a:r>
              <a:rPr lang="en-US"/>
              <a:t>Content Management (CM) is the service that manages the download of test content to each site.</a:t>
            </a:r>
          </a:p>
          <a:p>
            <a:pPr lvl="1"/>
            <a:r>
              <a:rPr lang="en-US"/>
              <a:t>Content Hosting (CH) is the service that provides content to student testing devices.</a:t>
            </a:r>
          </a:p>
        </p:txBody>
      </p:sp>
      <p:sp>
        <p:nvSpPr>
          <p:cNvPr id="4" name="Date Placeholder 3">
            <a:extLst>
              <a:ext uri="{FF2B5EF4-FFF2-40B4-BE49-F238E27FC236}">
                <a16:creationId xmlns:a16="http://schemas.microsoft.com/office/drawing/2014/main" id="{8858D8B3-1577-4B69-8B02-8E2C9EEB8411}"/>
              </a:ext>
            </a:extLst>
          </p:cNvPr>
          <p:cNvSpPr>
            <a:spLocks noGrp="1"/>
          </p:cNvSpPr>
          <p:nvPr>
            <p:ph type="dt" sz="half" idx="2"/>
          </p:nvPr>
        </p:nvSpPr>
        <p:spPr/>
        <p:txBody>
          <a:bodyPr/>
          <a:lstStyle/>
          <a:p>
            <a:fld id="{4DAE6870-AD18-448A-9B2A-0EFE6DC7B06B}" type="datetime1">
              <a:rPr lang="en-US" smtClean="0"/>
              <a:pPr/>
              <a:t>11/6/2018</a:t>
            </a:fld>
            <a:endParaRPr lang="en-US"/>
          </a:p>
        </p:txBody>
      </p:sp>
      <p:sp>
        <p:nvSpPr>
          <p:cNvPr id="5" name="Slide Number Placeholder 4">
            <a:extLst>
              <a:ext uri="{FF2B5EF4-FFF2-40B4-BE49-F238E27FC236}">
                <a16:creationId xmlns:a16="http://schemas.microsoft.com/office/drawing/2014/main" id="{BEBCA30B-AE67-46F0-A6B0-7F31B8C0A453}"/>
              </a:ext>
            </a:extLst>
          </p:cNvPr>
          <p:cNvSpPr>
            <a:spLocks noGrp="1"/>
          </p:cNvSpPr>
          <p:nvPr>
            <p:ph type="sldNum" sz="quarter" idx="4"/>
          </p:nvPr>
        </p:nvSpPr>
        <p:spPr/>
        <p:txBody>
          <a:bodyPr/>
          <a:lstStyle/>
          <a:p>
            <a:fld id="{B63E4CEF-BB1E-48C7-AE93-F39F6AA99AD7}" type="slidenum">
              <a:rPr lang="en-US" smtClean="0"/>
              <a:pPr/>
              <a:t>41</a:t>
            </a:fld>
            <a:endParaRPr lang="en-US"/>
          </a:p>
        </p:txBody>
      </p:sp>
    </p:spTree>
    <p:extLst>
      <p:ext uri="{BB962C8B-B14F-4D97-AF65-F5344CB8AC3E}">
        <p14:creationId xmlns:p14="http://schemas.microsoft.com/office/powerpoint/2010/main" val="1887760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BDA9-3D7D-4EB2-AD08-B0E74F64A514}"/>
              </a:ext>
            </a:extLst>
          </p:cNvPr>
          <p:cNvSpPr>
            <a:spLocks noGrp="1"/>
          </p:cNvSpPr>
          <p:nvPr>
            <p:ph type="title"/>
          </p:nvPr>
        </p:nvSpPr>
        <p:spPr/>
        <p:txBody>
          <a:bodyPr/>
          <a:lstStyle/>
          <a:p>
            <a:r>
              <a:rPr lang="en-US"/>
              <a:t>Benefits of COS Service Devices</a:t>
            </a:r>
          </a:p>
        </p:txBody>
      </p:sp>
      <p:sp>
        <p:nvSpPr>
          <p:cNvPr id="3" name="Content Placeholder 2">
            <a:extLst>
              <a:ext uri="{FF2B5EF4-FFF2-40B4-BE49-F238E27FC236}">
                <a16:creationId xmlns:a16="http://schemas.microsoft.com/office/drawing/2014/main" id="{29693890-AF8B-42DE-8E04-4FB2550F5621}"/>
              </a:ext>
            </a:extLst>
          </p:cNvPr>
          <p:cNvSpPr>
            <a:spLocks noGrp="1"/>
          </p:cNvSpPr>
          <p:nvPr>
            <p:ph idx="1"/>
          </p:nvPr>
        </p:nvSpPr>
        <p:spPr/>
        <p:txBody>
          <a:bodyPr>
            <a:normAutofit fontScale="77500" lnSpcReduction="20000"/>
          </a:bodyPr>
          <a:lstStyle/>
          <a:p>
            <a:r>
              <a:rPr lang="en-US"/>
              <a:t>Creating separate features, referred to as Content Management and Content Hosting, allows for additional flexibility.</a:t>
            </a:r>
          </a:p>
          <a:p>
            <a:pPr lvl="1"/>
            <a:r>
              <a:rPr lang="en-US"/>
              <a:t>Download only the content appropriate for a specific testing site.</a:t>
            </a:r>
          </a:p>
          <a:p>
            <a:pPr lvl="1"/>
            <a:r>
              <a:rPr lang="en-US"/>
              <a:t>Download content once for use by multiple COS Service Devices.</a:t>
            </a:r>
          </a:p>
          <a:p>
            <a:r>
              <a:rPr lang="en-US"/>
              <a:t>More testing devices supported per service device without manipulating settings on machine</a:t>
            </a:r>
          </a:p>
          <a:p>
            <a:pPr lvl="1"/>
            <a:r>
              <a:rPr lang="en-US"/>
              <a:t>500 testing devices per TSM</a:t>
            </a:r>
          </a:p>
          <a:p>
            <a:pPr lvl="1"/>
            <a:r>
              <a:rPr lang="en-US"/>
              <a:t>900+ testing devices per COS Service Device</a:t>
            </a:r>
          </a:p>
          <a:p>
            <a:r>
              <a:rPr lang="en-US"/>
              <a:t>All configuration and management of COS Service Devices completed in the COS-DTK page in eDIRECT</a:t>
            </a:r>
          </a:p>
          <a:p>
            <a:r>
              <a:rPr lang="en-US"/>
              <a:t>Ability to manage multiple testing programs on a single device.</a:t>
            </a:r>
          </a:p>
          <a:p>
            <a:pPr lvl="1"/>
            <a:r>
              <a:rPr lang="en-US"/>
              <a:t>Can support Georgia Milestones and WIDA ACCESS on the same device</a:t>
            </a:r>
          </a:p>
          <a:p>
            <a:r>
              <a:rPr lang="en-US"/>
              <a:t>Supports silent installations.</a:t>
            </a:r>
          </a:p>
        </p:txBody>
      </p:sp>
      <p:sp>
        <p:nvSpPr>
          <p:cNvPr id="4" name="Date Placeholder 3">
            <a:extLst>
              <a:ext uri="{FF2B5EF4-FFF2-40B4-BE49-F238E27FC236}">
                <a16:creationId xmlns:a16="http://schemas.microsoft.com/office/drawing/2014/main" id="{F57EF39F-6379-4050-8205-AD5A7AB4F124}"/>
              </a:ext>
            </a:extLst>
          </p:cNvPr>
          <p:cNvSpPr>
            <a:spLocks noGrp="1"/>
          </p:cNvSpPr>
          <p:nvPr>
            <p:ph type="dt" sz="half" idx="2"/>
          </p:nvPr>
        </p:nvSpPr>
        <p:spPr/>
        <p:txBody>
          <a:bodyPr/>
          <a:lstStyle/>
          <a:p>
            <a:fld id="{550D1275-BE23-4594-9676-76ECE7D270E5}" type="datetime1">
              <a:rPr lang="en-US" smtClean="0"/>
              <a:t>11/6/2018</a:t>
            </a:fld>
            <a:endParaRPr lang="en-US"/>
          </a:p>
        </p:txBody>
      </p:sp>
      <p:sp>
        <p:nvSpPr>
          <p:cNvPr id="5" name="Slide Number Placeholder 4">
            <a:extLst>
              <a:ext uri="{FF2B5EF4-FFF2-40B4-BE49-F238E27FC236}">
                <a16:creationId xmlns:a16="http://schemas.microsoft.com/office/drawing/2014/main" id="{39783615-070E-40C5-96E8-5F23D9F7097F}"/>
              </a:ext>
            </a:extLst>
          </p:cNvPr>
          <p:cNvSpPr>
            <a:spLocks noGrp="1"/>
          </p:cNvSpPr>
          <p:nvPr>
            <p:ph type="sldNum" sz="quarter" idx="4"/>
          </p:nvPr>
        </p:nvSpPr>
        <p:spPr/>
        <p:txBody>
          <a:bodyPr/>
          <a:lstStyle/>
          <a:p>
            <a:fld id="{B63E4CEF-BB1E-48C7-AE93-F39F6AA99AD7}" type="slidenum">
              <a:rPr lang="en-US" smtClean="0"/>
              <a:pPr/>
              <a:t>42</a:t>
            </a:fld>
            <a:endParaRPr lang="en-US"/>
          </a:p>
        </p:txBody>
      </p:sp>
    </p:spTree>
    <p:extLst>
      <p:ext uri="{BB962C8B-B14F-4D97-AF65-F5344CB8AC3E}">
        <p14:creationId xmlns:p14="http://schemas.microsoft.com/office/powerpoint/2010/main" val="3625391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F781-A251-4EB1-A9C5-189F75675496}"/>
              </a:ext>
            </a:extLst>
          </p:cNvPr>
          <p:cNvSpPr>
            <a:spLocks noGrp="1"/>
          </p:cNvSpPr>
          <p:nvPr>
            <p:ph type="title"/>
          </p:nvPr>
        </p:nvSpPr>
        <p:spPr/>
        <p:txBody>
          <a:bodyPr/>
          <a:lstStyle/>
          <a:p>
            <a:r>
              <a:rPr lang="en-US"/>
              <a:t>COS-DTK Dashboard</a:t>
            </a:r>
          </a:p>
        </p:txBody>
      </p:sp>
      <p:sp>
        <p:nvSpPr>
          <p:cNvPr id="4" name="Date Placeholder 3">
            <a:extLst>
              <a:ext uri="{FF2B5EF4-FFF2-40B4-BE49-F238E27FC236}">
                <a16:creationId xmlns:a16="http://schemas.microsoft.com/office/drawing/2014/main" id="{6C72CF8C-EEAF-45CC-A424-462DEFE545F4}"/>
              </a:ext>
            </a:extLst>
          </p:cNvPr>
          <p:cNvSpPr>
            <a:spLocks noGrp="1"/>
          </p:cNvSpPr>
          <p:nvPr>
            <p:ph type="dt" sz="half" idx="2"/>
          </p:nvPr>
        </p:nvSpPr>
        <p:spPr/>
        <p:txBody>
          <a:bodyPr/>
          <a:lstStyle/>
          <a:p>
            <a:fld id="{8D1D153B-2B32-486C-B668-7586AB363B23}" type="datetime1">
              <a:rPr lang="en-US" smtClean="0"/>
              <a:t>11/6/2018</a:t>
            </a:fld>
            <a:endParaRPr lang="en-US"/>
          </a:p>
        </p:txBody>
      </p:sp>
      <p:sp>
        <p:nvSpPr>
          <p:cNvPr id="5" name="Slide Number Placeholder 4">
            <a:extLst>
              <a:ext uri="{FF2B5EF4-FFF2-40B4-BE49-F238E27FC236}">
                <a16:creationId xmlns:a16="http://schemas.microsoft.com/office/drawing/2014/main" id="{C9C4ED4C-0EAE-4A63-88D1-61928F465FF1}"/>
              </a:ext>
            </a:extLst>
          </p:cNvPr>
          <p:cNvSpPr>
            <a:spLocks noGrp="1"/>
          </p:cNvSpPr>
          <p:nvPr>
            <p:ph type="sldNum" sz="quarter" idx="4"/>
          </p:nvPr>
        </p:nvSpPr>
        <p:spPr/>
        <p:txBody>
          <a:bodyPr/>
          <a:lstStyle/>
          <a:p>
            <a:fld id="{B63E4CEF-BB1E-48C7-AE93-F39F6AA99AD7}" type="slidenum">
              <a:rPr lang="en-US" smtClean="0"/>
              <a:pPr/>
              <a:t>43</a:t>
            </a:fld>
            <a:endParaRPr lang="en-US"/>
          </a:p>
        </p:txBody>
      </p:sp>
      <p:pic>
        <p:nvPicPr>
          <p:cNvPr id="10" name="Picture 9">
            <a:extLst>
              <a:ext uri="{FF2B5EF4-FFF2-40B4-BE49-F238E27FC236}">
                <a16:creationId xmlns:a16="http://schemas.microsoft.com/office/drawing/2014/main" id="{1354BF5D-B182-4EFA-8B4C-7EB6BA902921}"/>
              </a:ext>
            </a:extLst>
          </p:cNvPr>
          <p:cNvPicPr>
            <a:picLocks noChangeAspect="1"/>
          </p:cNvPicPr>
          <p:nvPr/>
        </p:nvPicPr>
        <p:blipFill>
          <a:blip r:embed="rId2"/>
          <a:stretch>
            <a:fillRect/>
          </a:stretch>
        </p:blipFill>
        <p:spPr>
          <a:xfrm>
            <a:off x="-8467" y="1246188"/>
            <a:ext cx="8119697" cy="3833812"/>
          </a:xfrm>
          <a:prstGeom prst="rect">
            <a:avLst/>
          </a:prstGeom>
        </p:spPr>
      </p:pic>
      <p:pic>
        <p:nvPicPr>
          <p:cNvPr id="11" name="Picture 10">
            <a:extLst>
              <a:ext uri="{FF2B5EF4-FFF2-40B4-BE49-F238E27FC236}">
                <a16:creationId xmlns:a16="http://schemas.microsoft.com/office/drawing/2014/main" id="{CD0B13C8-1F2F-468E-B0A6-8709B6A15512}"/>
              </a:ext>
            </a:extLst>
          </p:cNvPr>
          <p:cNvPicPr>
            <a:picLocks noChangeAspect="1"/>
          </p:cNvPicPr>
          <p:nvPr/>
        </p:nvPicPr>
        <p:blipFill>
          <a:blip r:embed="rId3"/>
          <a:stretch>
            <a:fillRect/>
          </a:stretch>
        </p:blipFill>
        <p:spPr>
          <a:xfrm>
            <a:off x="1583207" y="4035093"/>
            <a:ext cx="7560793" cy="2822907"/>
          </a:xfrm>
          <a:prstGeom prst="rect">
            <a:avLst/>
          </a:prstGeom>
          <a:ln w="12700">
            <a:solidFill>
              <a:schemeClr val="tx1"/>
            </a:solidFill>
          </a:ln>
        </p:spPr>
      </p:pic>
    </p:spTree>
    <p:extLst>
      <p:ext uri="{BB962C8B-B14F-4D97-AF65-F5344CB8AC3E}">
        <p14:creationId xmlns:p14="http://schemas.microsoft.com/office/powerpoint/2010/main" val="539253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49BD-3A29-4E94-A047-6176566E7E65}"/>
              </a:ext>
            </a:extLst>
          </p:cNvPr>
          <p:cNvSpPr>
            <a:spLocks noGrp="1"/>
          </p:cNvSpPr>
          <p:nvPr>
            <p:ph type="title"/>
          </p:nvPr>
        </p:nvSpPr>
        <p:spPr/>
        <p:txBody>
          <a:bodyPr/>
          <a:lstStyle/>
          <a:p>
            <a:r>
              <a:rPr lang="en-US"/>
              <a:t>COS Service Device</a:t>
            </a:r>
          </a:p>
        </p:txBody>
      </p:sp>
      <p:sp>
        <p:nvSpPr>
          <p:cNvPr id="4" name="Date Placeholder 3">
            <a:extLst>
              <a:ext uri="{FF2B5EF4-FFF2-40B4-BE49-F238E27FC236}">
                <a16:creationId xmlns:a16="http://schemas.microsoft.com/office/drawing/2014/main" id="{AC72FB38-C05F-4ACA-925F-4FCF0E61F3E2}"/>
              </a:ext>
            </a:extLst>
          </p:cNvPr>
          <p:cNvSpPr>
            <a:spLocks noGrp="1"/>
          </p:cNvSpPr>
          <p:nvPr>
            <p:ph type="dt" sz="half" idx="2"/>
          </p:nvPr>
        </p:nvSpPr>
        <p:spPr/>
        <p:txBody>
          <a:bodyPr/>
          <a:lstStyle/>
          <a:p>
            <a:fld id="{5E8429A0-A933-48ED-8E9D-BCF6B1AD0D3E}" type="datetime1">
              <a:rPr lang="en-US" smtClean="0"/>
              <a:t>11/6/2018</a:t>
            </a:fld>
            <a:endParaRPr lang="en-US"/>
          </a:p>
        </p:txBody>
      </p:sp>
      <p:sp>
        <p:nvSpPr>
          <p:cNvPr id="5" name="Slide Number Placeholder 4">
            <a:extLst>
              <a:ext uri="{FF2B5EF4-FFF2-40B4-BE49-F238E27FC236}">
                <a16:creationId xmlns:a16="http://schemas.microsoft.com/office/drawing/2014/main" id="{FAC90508-1A11-4635-8592-ECCCE22F18F8}"/>
              </a:ext>
            </a:extLst>
          </p:cNvPr>
          <p:cNvSpPr>
            <a:spLocks noGrp="1"/>
          </p:cNvSpPr>
          <p:nvPr>
            <p:ph type="sldNum" sz="quarter" idx="4"/>
          </p:nvPr>
        </p:nvSpPr>
        <p:spPr/>
        <p:txBody>
          <a:bodyPr/>
          <a:lstStyle/>
          <a:p>
            <a:fld id="{B63E4CEF-BB1E-48C7-AE93-F39F6AA99AD7}" type="slidenum">
              <a:rPr lang="en-US" smtClean="0"/>
              <a:pPr/>
              <a:t>44</a:t>
            </a:fld>
            <a:endParaRPr lang="en-US"/>
          </a:p>
        </p:txBody>
      </p:sp>
      <p:pic>
        <p:nvPicPr>
          <p:cNvPr id="10" name="Picture 2" descr="A close up of a map&#10;&#10;Description generated with high confidence">
            <a:extLst>
              <a:ext uri="{FF2B5EF4-FFF2-40B4-BE49-F238E27FC236}">
                <a16:creationId xmlns:a16="http://schemas.microsoft.com/office/drawing/2014/main" id="{9FD21042-1427-41E6-AC38-EC29DEB983A0}"/>
              </a:ext>
            </a:extLst>
          </p:cNvPr>
          <p:cNvPicPr>
            <a:picLocks noChangeAspect="1"/>
          </p:cNvPicPr>
          <p:nvPr/>
        </p:nvPicPr>
        <p:blipFill>
          <a:blip r:embed="rId2"/>
          <a:stretch>
            <a:fillRect/>
          </a:stretch>
        </p:blipFill>
        <p:spPr>
          <a:xfrm>
            <a:off x="250333" y="1315530"/>
            <a:ext cx="7827043" cy="5040821"/>
          </a:xfrm>
          <a:prstGeom prst="rect">
            <a:avLst/>
          </a:prstGeom>
        </p:spPr>
      </p:pic>
    </p:spTree>
    <p:extLst>
      <p:ext uri="{BB962C8B-B14F-4D97-AF65-F5344CB8AC3E}">
        <p14:creationId xmlns:p14="http://schemas.microsoft.com/office/powerpoint/2010/main" val="2272357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85DE54-9F53-4B35-8019-F0E37DE8F2DB}"/>
              </a:ext>
            </a:extLst>
          </p:cNvPr>
          <p:cNvSpPr>
            <a:spLocks noGrp="1"/>
          </p:cNvSpPr>
          <p:nvPr>
            <p:ph type="title"/>
          </p:nvPr>
        </p:nvSpPr>
        <p:spPr/>
        <p:txBody>
          <a:bodyPr/>
          <a:lstStyle/>
          <a:p>
            <a:r>
              <a:rPr lang="en-US"/>
              <a:t>Technology</a:t>
            </a:r>
          </a:p>
        </p:txBody>
      </p:sp>
      <p:sp>
        <p:nvSpPr>
          <p:cNvPr id="4" name="Date Placeholder 3">
            <a:extLst>
              <a:ext uri="{FF2B5EF4-FFF2-40B4-BE49-F238E27FC236}">
                <a16:creationId xmlns:a16="http://schemas.microsoft.com/office/drawing/2014/main" id="{F0C265D2-CB5F-40A2-BD75-09EBB68442BF}"/>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D429B228-92B2-4CB1-9B93-67D6EAA37491}"/>
              </a:ext>
            </a:extLst>
          </p:cNvPr>
          <p:cNvSpPr>
            <a:spLocks noGrp="1"/>
          </p:cNvSpPr>
          <p:nvPr>
            <p:ph type="sldNum" sz="quarter" idx="4"/>
          </p:nvPr>
        </p:nvSpPr>
        <p:spPr/>
        <p:txBody>
          <a:bodyPr/>
          <a:lstStyle/>
          <a:p>
            <a:fld id="{B63E4CEF-BB1E-48C7-AE93-F39F6AA99AD7}" type="slidenum">
              <a:rPr lang="en-US" smtClean="0"/>
              <a:pPr/>
              <a:t>45</a:t>
            </a:fld>
            <a:endParaRPr lang="en-US"/>
          </a:p>
        </p:txBody>
      </p:sp>
    </p:spTree>
    <p:extLst>
      <p:ext uri="{BB962C8B-B14F-4D97-AF65-F5344CB8AC3E}">
        <p14:creationId xmlns:p14="http://schemas.microsoft.com/office/powerpoint/2010/main" val="3847860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947F-494C-4B50-8F51-A5659751D2C8}"/>
              </a:ext>
            </a:extLst>
          </p:cNvPr>
          <p:cNvSpPr>
            <a:spLocks noGrp="1"/>
          </p:cNvSpPr>
          <p:nvPr>
            <p:ph type="title"/>
          </p:nvPr>
        </p:nvSpPr>
        <p:spPr/>
        <p:txBody>
          <a:bodyPr/>
          <a:lstStyle/>
          <a:p>
            <a:r>
              <a:rPr lang="en-US"/>
              <a:t>Testing and the Hardware Puzzle</a:t>
            </a:r>
          </a:p>
        </p:txBody>
      </p:sp>
      <p:sp>
        <p:nvSpPr>
          <p:cNvPr id="7" name="Freeform: Shape 6">
            <a:extLst>
              <a:ext uri="{FF2B5EF4-FFF2-40B4-BE49-F238E27FC236}">
                <a16:creationId xmlns:a16="http://schemas.microsoft.com/office/drawing/2014/main" id="{A500FD54-CF7F-42C2-81A4-B402E4136260}"/>
              </a:ext>
            </a:extLst>
          </p:cNvPr>
          <p:cNvSpPr/>
          <p:nvPr/>
        </p:nvSpPr>
        <p:spPr>
          <a:xfrm>
            <a:off x="7056460" y="1827222"/>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6912" tIns="347757" rIns="316912" bIns="347757" numCol="1" spcCol="1270" anchor="ctr" anchorCtr="0">
            <a:noAutofit/>
          </a:bodyPr>
          <a:lstStyle/>
          <a:p>
            <a:pPr marL="0" lvl="0" indent="0" algn="ctr" defTabSz="1289050">
              <a:lnSpc>
                <a:spcPct val="90000"/>
              </a:lnSpc>
              <a:spcBef>
                <a:spcPct val="0"/>
              </a:spcBef>
              <a:spcAft>
                <a:spcPct val="35000"/>
              </a:spcAft>
              <a:buNone/>
            </a:pPr>
            <a:r>
              <a:rPr lang="en-US" sz="2900" kern="1200"/>
              <a:t>Labs</a:t>
            </a:r>
          </a:p>
        </p:txBody>
      </p:sp>
      <p:sp>
        <p:nvSpPr>
          <p:cNvPr id="8" name="Freeform: Shape 7">
            <a:extLst>
              <a:ext uri="{FF2B5EF4-FFF2-40B4-BE49-F238E27FC236}">
                <a16:creationId xmlns:a16="http://schemas.microsoft.com/office/drawing/2014/main" id="{C4543A8E-7D1E-4278-B4A6-A0ECD29115F1}"/>
              </a:ext>
            </a:extLst>
          </p:cNvPr>
          <p:cNvSpPr/>
          <p:nvPr/>
        </p:nvSpPr>
        <p:spPr>
          <a:xfrm>
            <a:off x="5613437" y="2131736"/>
            <a:ext cx="1699188" cy="913542"/>
          </a:xfrm>
          <a:custGeom>
            <a:avLst/>
            <a:gdLst>
              <a:gd name="connsiteX0" fmla="*/ 0 w 1699188"/>
              <a:gd name="connsiteY0" fmla="*/ 0 h 913542"/>
              <a:gd name="connsiteX1" fmla="*/ 1699188 w 1699188"/>
              <a:gd name="connsiteY1" fmla="*/ 0 h 913542"/>
              <a:gd name="connsiteX2" fmla="*/ 1699188 w 1699188"/>
              <a:gd name="connsiteY2" fmla="*/ 913542 h 913542"/>
              <a:gd name="connsiteX3" fmla="*/ 0 w 1699188"/>
              <a:gd name="connsiteY3" fmla="*/ 913542 h 913542"/>
              <a:gd name="connsiteX4" fmla="*/ 0 w 1699188"/>
              <a:gd name="connsiteY4" fmla="*/ 0 h 9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188" h="913542">
                <a:moveTo>
                  <a:pt x="0" y="0"/>
                </a:moveTo>
                <a:lnTo>
                  <a:pt x="1699188" y="0"/>
                </a:lnTo>
                <a:lnTo>
                  <a:pt x="1699188" y="913542"/>
                </a:lnTo>
                <a:lnTo>
                  <a:pt x="0" y="9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a:p>
        </p:txBody>
      </p:sp>
      <p:sp>
        <p:nvSpPr>
          <p:cNvPr id="9" name="Freeform: Shape 8">
            <a:extLst>
              <a:ext uri="{FF2B5EF4-FFF2-40B4-BE49-F238E27FC236}">
                <a16:creationId xmlns:a16="http://schemas.microsoft.com/office/drawing/2014/main" id="{8EF20D5B-C202-4663-B810-484411B04436}"/>
              </a:ext>
            </a:extLst>
          </p:cNvPr>
          <p:cNvSpPr/>
          <p:nvPr/>
        </p:nvSpPr>
        <p:spPr>
          <a:xfrm>
            <a:off x="1328924" y="1975004"/>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6422" tIns="237267" rIns="206422" bIns="237267" numCol="1" spcCol="1270" anchor="ctr" anchorCtr="0">
            <a:noAutofit/>
          </a:bodyPr>
          <a:lstStyle/>
          <a:p>
            <a:pPr marL="0" lvl="0" indent="0" algn="ctr" defTabSz="977900">
              <a:lnSpc>
                <a:spcPct val="90000"/>
              </a:lnSpc>
              <a:spcBef>
                <a:spcPct val="0"/>
              </a:spcBef>
              <a:spcAft>
                <a:spcPct val="35000"/>
              </a:spcAft>
              <a:buNone/>
            </a:pPr>
            <a:r>
              <a:rPr lang="en-US" sz="2200" kern="1200"/>
              <a:t>Laptops</a:t>
            </a:r>
          </a:p>
        </p:txBody>
      </p:sp>
      <p:sp>
        <p:nvSpPr>
          <p:cNvPr id="10" name="Freeform: Shape 9">
            <a:extLst>
              <a:ext uri="{FF2B5EF4-FFF2-40B4-BE49-F238E27FC236}">
                <a16:creationId xmlns:a16="http://schemas.microsoft.com/office/drawing/2014/main" id="{CB10A684-C6BC-4C5D-B344-4D1B9A824EA1}"/>
              </a:ext>
            </a:extLst>
          </p:cNvPr>
          <p:cNvSpPr/>
          <p:nvPr/>
        </p:nvSpPr>
        <p:spPr>
          <a:xfrm>
            <a:off x="4910801" y="1872194"/>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6422" tIns="237267" rIns="206422" bIns="237267" numCol="1" spcCol="1270" anchor="ctr" anchorCtr="0">
            <a:noAutofit/>
          </a:bodyPr>
          <a:lstStyle/>
          <a:p>
            <a:pPr marL="0" lvl="0" indent="0" algn="ctr" defTabSz="622300">
              <a:lnSpc>
                <a:spcPct val="90000"/>
              </a:lnSpc>
              <a:spcBef>
                <a:spcPct val="0"/>
              </a:spcBef>
              <a:spcAft>
                <a:spcPct val="35000"/>
              </a:spcAft>
              <a:buNone/>
            </a:pPr>
            <a:r>
              <a:rPr lang="en-US" sz="1400" kern="1200"/>
              <a:t>Peripherals</a:t>
            </a:r>
          </a:p>
        </p:txBody>
      </p:sp>
      <p:sp>
        <p:nvSpPr>
          <p:cNvPr id="11" name="Freeform: Shape 10">
            <a:extLst>
              <a:ext uri="{FF2B5EF4-FFF2-40B4-BE49-F238E27FC236}">
                <a16:creationId xmlns:a16="http://schemas.microsoft.com/office/drawing/2014/main" id="{94721816-255C-4312-B496-AF16723CC765}"/>
              </a:ext>
            </a:extLst>
          </p:cNvPr>
          <p:cNvSpPr/>
          <p:nvPr/>
        </p:nvSpPr>
        <p:spPr>
          <a:xfrm>
            <a:off x="1831373" y="3424093"/>
            <a:ext cx="1644375" cy="913542"/>
          </a:xfrm>
          <a:custGeom>
            <a:avLst/>
            <a:gdLst>
              <a:gd name="connsiteX0" fmla="*/ 0 w 1644375"/>
              <a:gd name="connsiteY0" fmla="*/ 0 h 913542"/>
              <a:gd name="connsiteX1" fmla="*/ 1644375 w 1644375"/>
              <a:gd name="connsiteY1" fmla="*/ 0 h 913542"/>
              <a:gd name="connsiteX2" fmla="*/ 1644375 w 1644375"/>
              <a:gd name="connsiteY2" fmla="*/ 913542 h 913542"/>
              <a:gd name="connsiteX3" fmla="*/ 0 w 1644375"/>
              <a:gd name="connsiteY3" fmla="*/ 913542 h 913542"/>
              <a:gd name="connsiteX4" fmla="*/ 0 w 1644375"/>
              <a:gd name="connsiteY4" fmla="*/ 0 h 9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375" h="913542">
                <a:moveTo>
                  <a:pt x="0" y="0"/>
                </a:moveTo>
                <a:lnTo>
                  <a:pt x="1644375" y="0"/>
                </a:lnTo>
                <a:lnTo>
                  <a:pt x="1644375" y="913542"/>
                </a:lnTo>
                <a:lnTo>
                  <a:pt x="0" y="9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r" defTabSz="1289050">
              <a:lnSpc>
                <a:spcPct val="90000"/>
              </a:lnSpc>
              <a:spcBef>
                <a:spcPct val="0"/>
              </a:spcBef>
              <a:spcAft>
                <a:spcPct val="35000"/>
              </a:spcAft>
              <a:buNone/>
            </a:pPr>
            <a:endParaRPr lang="en-US" sz="2900" kern="1200"/>
          </a:p>
        </p:txBody>
      </p:sp>
      <p:sp>
        <p:nvSpPr>
          <p:cNvPr id="12" name="Freeform: Shape 11">
            <a:extLst>
              <a:ext uri="{FF2B5EF4-FFF2-40B4-BE49-F238E27FC236}">
                <a16:creationId xmlns:a16="http://schemas.microsoft.com/office/drawing/2014/main" id="{F5D3B501-87D3-4EC5-AE20-362180898EEB}"/>
              </a:ext>
            </a:extLst>
          </p:cNvPr>
          <p:cNvSpPr/>
          <p:nvPr/>
        </p:nvSpPr>
        <p:spPr>
          <a:xfrm>
            <a:off x="7190714" y="4297682"/>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6422" tIns="237267" rIns="206422" bIns="237267" numCol="1" spcCol="1270" anchor="ctr" anchorCtr="0">
            <a:noAutofit/>
          </a:bodyPr>
          <a:lstStyle/>
          <a:p>
            <a:pPr marL="0" lvl="0" indent="0" algn="ctr" defTabSz="1111250">
              <a:lnSpc>
                <a:spcPct val="90000"/>
              </a:lnSpc>
              <a:spcBef>
                <a:spcPct val="0"/>
              </a:spcBef>
              <a:spcAft>
                <a:spcPct val="35000"/>
              </a:spcAft>
              <a:buNone/>
            </a:pPr>
            <a:r>
              <a:rPr lang="en-US" sz="2500" kern="1200"/>
              <a:t>Tablets</a:t>
            </a:r>
          </a:p>
        </p:txBody>
      </p:sp>
      <p:sp>
        <p:nvSpPr>
          <p:cNvPr id="13" name="Freeform: Shape 12">
            <a:extLst>
              <a:ext uri="{FF2B5EF4-FFF2-40B4-BE49-F238E27FC236}">
                <a16:creationId xmlns:a16="http://schemas.microsoft.com/office/drawing/2014/main" id="{C7CE3633-5145-4426-B3B6-A282A26BECC8}"/>
              </a:ext>
            </a:extLst>
          </p:cNvPr>
          <p:cNvSpPr/>
          <p:nvPr/>
        </p:nvSpPr>
        <p:spPr>
          <a:xfrm>
            <a:off x="3475748" y="4047239"/>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82622" tIns="313467" rIns="282622" bIns="313467" numCol="1" spcCol="1270" anchor="ctr" anchorCtr="0">
            <a:noAutofit/>
          </a:bodyPr>
          <a:lstStyle/>
          <a:p>
            <a:pPr marL="0" lvl="0" indent="0" algn="ctr" defTabSz="889000">
              <a:lnSpc>
                <a:spcPct val="90000"/>
              </a:lnSpc>
              <a:spcBef>
                <a:spcPct val="0"/>
              </a:spcBef>
              <a:spcAft>
                <a:spcPct val="35000"/>
              </a:spcAft>
              <a:buNone/>
            </a:pPr>
            <a:r>
              <a:rPr lang="en-US" sz="1950" kern="1200" dirty="0"/>
              <a:t>Servers</a:t>
            </a:r>
          </a:p>
        </p:txBody>
      </p:sp>
      <p:sp>
        <p:nvSpPr>
          <p:cNvPr id="14" name="Freeform: Shape 13">
            <a:extLst>
              <a:ext uri="{FF2B5EF4-FFF2-40B4-BE49-F238E27FC236}">
                <a16:creationId xmlns:a16="http://schemas.microsoft.com/office/drawing/2014/main" id="{872B9BC4-4EF9-4B24-BCAC-C758CA8B062B}"/>
              </a:ext>
            </a:extLst>
          </p:cNvPr>
          <p:cNvSpPr/>
          <p:nvPr/>
        </p:nvSpPr>
        <p:spPr>
          <a:xfrm>
            <a:off x="5613437" y="4716451"/>
            <a:ext cx="1699188" cy="913542"/>
          </a:xfrm>
          <a:custGeom>
            <a:avLst/>
            <a:gdLst>
              <a:gd name="connsiteX0" fmla="*/ 0 w 1699188"/>
              <a:gd name="connsiteY0" fmla="*/ 0 h 913542"/>
              <a:gd name="connsiteX1" fmla="*/ 1699188 w 1699188"/>
              <a:gd name="connsiteY1" fmla="*/ 0 h 913542"/>
              <a:gd name="connsiteX2" fmla="*/ 1699188 w 1699188"/>
              <a:gd name="connsiteY2" fmla="*/ 913542 h 913542"/>
              <a:gd name="connsiteX3" fmla="*/ 0 w 1699188"/>
              <a:gd name="connsiteY3" fmla="*/ 913542 h 913542"/>
              <a:gd name="connsiteX4" fmla="*/ 0 w 1699188"/>
              <a:gd name="connsiteY4" fmla="*/ 0 h 9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188" h="913542">
                <a:moveTo>
                  <a:pt x="0" y="0"/>
                </a:moveTo>
                <a:lnTo>
                  <a:pt x="1699188" y="0"/>
                </a:lnTo>
                <a:lnTo>
                  <a:pt x="1699188" y="913542"/>
                </a:lnTo>
                <a:lnTo>
                  <a:pt x="0" y="9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a:p>
        </p:txBody>
      </p:sp>
      <p:sp>
        <p:nvSpPr>
          <p:cNvPr id="15" name="Freeform: Shape 14">
            <a:extLst>
              <a:ext uri="{FF2B5EF4-FFF2-40B4-BE49-F238E27FC236}">
                <a16:creationId xmlns:a16="http://schemas.microsoft.com/office/drawing/2014/main" id="{EB17F623-1909-4D76-800A-3C9BFBA7E73F}"/>
              </a:ext>
            </a:extLst>
          </p:cNvPr>
          <p:cNvSpPr/>
          <p:nvPr/>
        </p:nvSpPr>
        <p:spPr>
          <a:xfrm>
            <a:off x="758289" y="4185377"/>
            <a:ext cx="1324636" cy="1522571"/>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6422" tIns="237267" rIns="206422" bIns="237268" numCol="1" spcCol="1270" anchor="ctr" anchorCtr="0">
            <a:noAutofit/>
          </a:bodyPr>
          <a:lstStyle/>
          <a:p>
            <a:pPr marL="0" lvl="0" indent="0" algn="ctr" defTabSz="1111250">
              <a:lnSpc>
                <a:spcPct val="90000"/>
              </a:lnSpc>
              <a:spcBef>
                <a:spcPct val="0"/>
              </a:spcBef>
              <a:spcAft>
                <a:spcPct val="35000"/>
              </a:spcAft>
              <a:buNone/>
            </a:pPr>
            <a:r>
              <a:rPr lang="en-US" sz="2500" kern="1200"/>
              <a:t>One-to-One</a:t>
            </a:r>
          </a:p>
        </p:txBody>
      </p:sp>
      <p:sp>
        <p:nvSpPr>
          <p:cNvPr id="4" name="Date Placeholder 3">
            <a:extLst>
              <a:ext uri="{FF2B5EF4-FFF2-40B4-BE49-F238E27FC236}">
                <a16:creationId xmlns:a16="http://schemas.microsoft.com/office/drawing/2014/main" id="{098C8C64-28DD-4AD6-B729-3B4D1F3870A9}"/>
              </a:ext>
            </a:extLst>
          </p:cNvPr>
          <p:cNvSpPr>
            <a:spLocks noGrp="1"/>
          </p:cNvSpPr>
          <p:nvPr>
            <p:ph type="dt" sz="half" idx="2"/>
          </p:nvPr>
        </p:nvSpPr>
        <p:spPr/>
        <p:txBody>
          <a:bodyPr/>
          <a:lstStyle/>
          <a:p>
            <a:fld id="{C0B1ED68-A55A-4608-9391-A56D5CDBC733}" type="datetime1">
              <a:rPr lang="en-US" smtClean="0"/>
              <a:t>11/6/2018</a:t>
            </a:fld>
            <a:endParaRPr lang="en-US"/>
          </a:p>
        </p:txBody>
      </p:sp>
      <p:sp>
        <p:nvSpPr>
          <p:cNvPr id="5" name="Slide Number Placeholder 4">
            <a:extLst>
              <a:ext uri="{FF2B5EF4-FFF2-40B4-BE49-F238E27FC236}">
                <a16:creationId xmlns:a16="http://schemas.microsoft.com/office/drawing/2014/main" id="{EC677D4D-850F-431A-AA61-48A5B9A8E219}"/>
              </a:ext>
            </a:extLst>
          </p:cNvPr>
          <p:cNvSpPr>
            <a:spLocks noGrp="1"/>
          </p:cNvSpPr>
          <p:nvPr>
            <p:ph type="sldNum" sz="quarter" idx="4"/>
          </p:nvPr>
        </p:nvSpPr>
        <p:spPr/>
        <p:txBody>
          <a:bodyPr/>
          <a:lstStyle/>
          <a:p>
            <a:fld id="{B63E4CEF-BB1E-48C7-AE93-F39F6AA99AD7}" type="slidenum">
              <a:rPr lang="en-US" smtClean="0"/>
              <a:pPr/>
              <a:t>46</a:t>
            </a:fld>
            <a:endParaRPr lang="en-US"/>
          </a:p>
        </p:txBody>
      </p:sp>
    </p:spTree>
    <p:extLst>
      <p:ext uri="{BB962C8B-B14F-4D97-AF65-F5344CB8AC3E}">
        <p14:creationId xmlns:p14="http://schemas.microsoft.com/office/powerpoint/2010/main" val="2208736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947F-494C-4B50-8F51-A5659751D2C8}"/>
              </a:ext>
            </a:extLst>
          </p:cNvPr>
          <p:cNvSpPr>
            <a:spLocks noGrp="1"/>
          </p:cNvSpPr>
          <p:nvPr>
            <p:ph type="title"/>
          </p:nvPr>
        </p:nvSpPr>
        <p:spPr/>
        <p:txBody>
          <a:bodyPr/>
          <a:lstStyle/>
          <a:p>
            <a:r>
              <a:rPr lang="en-US"/>
              <a:t>Testing and the Hardware Puzzle</a:t>
            </a:r>
          </a:p>
        </p:txBody>
      </p:sp>
      <p:sp>
        <p:nvSpPr>
          <p:cNvPr id="7" name="Freeform: Shape 6">
            <a:extLst>
              <a:ext uri="{FF2B5EF4-FFF2-40B4-BE49-F238E27FC236}">
                <a16:creationId xmlns:a16="http://schemas.microsoft.com/office/drawing/2014/main" id="{2033EC57-EE1E-4095-89CB-02A60F1E49EC}"/>
              </a:ext>
            </a:extLst>
          </p:cNvPr>
          <p:cNvSpPr/>
          <p:nvPr/>
        </p:nvSpPr>
        <p:spPr>
          <a:xfrm>
            <a:off x="4248605" y="1827222"/>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6912" tIns="347757" rIns="316912" bIns="347757" numCol="1" spcCol="1270" anchor="ctr" anchorCtr="0">
            <a:noAutofit/>
          </a:bodyPr>
          <a:lstStyle/>
          <a:p>
            <a:pPr marL="0" lvl="0" indent="0" algn="ctr" defTabSz="1289050">
              <a:lnSpc>
                <a:spcPct val="90000"/>
              </a:lnSpc>
              <a:spcBef>
                <a:spcPct val="0"/>
              </a:spcBef>
              <a:spcAft>
                <a:spcPct val="35000"/>
              </a:spcAft>
              <a:buNone/>
            </a:pPr>
            <a:r>
              <a:rPr lang="en-US" sz="2900" kern="1200"/>
              <a:t>Labs</a:t>
            </a:r>
          </a:p>
        </p:txBody>
      </p:sp>
      <p:sp>
        <p:nvSpPr>
          <p:cNvPr id="8" name="Freeform: Shape 7">
            <a:extLst>
              <a:ext uri="{FF2B5EF4-FFF2-40B4-BE49-F238E27FC236}">
                <a16:creationId xmlns:a16="http://schemas.microsoft.com/office/drawing/2014/main" id="{575AFD50-0BF7-4281-8A51-FB6892A668DB}"/>
              </a:ext>
            </a:extLst>
          </p:cNvPr>
          <p:cNvSpPr/>
          <p:nvPr/>
        </p:nvSpPr>
        <p:spPr>
          <a:xfrm>
            <a:off x="5613437" y="2131736"/>
            <a:ext cx="1699188" cy="913542"/>
          </a:xfrm>
          <a:custGeom>
            <a:avLst/>
            <a:gdLst>
              <a:gd name="connsiteX0" fmla="*/ 0 w 1699188"/>
              <a:gd name="connsiteY0" fmla="*/ 0 h 913542"/>
              <a:gd name="connsiteX1" fmla="*/ 1699188 w 1699188"/>
              <a:gd name="connsiteY1" fmla="*/ 0 h 913542"/>
              <a:gd name="connsiteX2" fmla="*/ 1699188 w 1699188"/>
              <a:gd name="connsiteY2" fmla="*/ 913542 h 913542"/>
              <a:gd name="connsiteX3" fmla="*/ 0 w 1699188"/>
              <a:gd name="connsiteY3" fmla="*/ 913542 h 913542"/>
              <a:gd name="connsiteX4" fmla="*/ 0 w 1699188"/>
              <a:gd name="connsiteY4" fmla="*/ 0 h 9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188" h="913542">
                <a:moveTo>
                  <a:pt x="0" y="0"/>
                </a:moveTo>
                <a:lnTo>
                  <a:pt x="1699188" y="0"/>
                </a:lnTo>
                <a:lnTo>
                  <a:pt x="1699188" y="913542"/>
                </a:lnTo>
                <a:lnTo>
                  <a:pt x="0" y="9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a:p>
        </p:txBody>
      </p:sp>
      <p:sp>
        <p:nvSpPr>
          <p:cNvPr id="9" name="Freeform: Shape 8">
            <a:extLst>
              <a:ext uri="{FF2B5EF4-FFF2-40B4-BE49-F238E27FC236}">
                <a16:creationId xmlns:a16="http://schemas.microsoft.com/office/drawing/2014/main" id="{D1DF96F6-42B3-457A-9675-077B4240369B}"/>
              </a:ext>
            </a:extLst>
          </p:cNvPr>
          <p:cNvSpPr/>
          <p:nvPr/>
        </p:nvSpPr>
        <p:spPr>
          <a:xfrm>
            <a:off x="2817998" y="1827222"/>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6422" tIns="237267" rIns="206422" bIns="237267" numCol="1" spcCol="1270" anchor="ctr" anchorCtr="0">
            <a:noAutofit/>
          </a:bodyPr>
          <a:lstStyle/>
          <a:p>
            <a:pPr marL="0" lvl="0" indent="0" algn="ctr" defTabSz="977900">
              <a:lnSpc>
                <a:spcPct val="90000"/>
              </a:lnSpc>
              <a:spcBef>
                <a:spcPct val="0"/>
              </a:spcBef>
              <a:spcAft>
                <a:spcPct val="35000"/>
              </a:spcAft>
              <a:buNone/>
            </a:pPr>
            <a:r>
              <a:rPr lang="en-US" sz="2200" kern="1200"/>
              <a:t>Laptops</a:t>
            </a:r>
          </a:p>
        </p:txBody>
      </p:sp>
      <p:sp>
        <p:nvSpPr>
          <p:cNvPr id="10" name="Freeform: Shape 9">
            <a:extLst>
              <a:ext uri="{FF2B5EF4-FFF2-40B4-BE49-F238E27FC236}">
                <a16:creationId xmlns:a16="http://schemas.microsoft.com/office/drawing/2014/main" id="{31BEED3E-147E-45D3-AD5D-C4D6031BDBD7}"/>
              </a:ext>
            </a:extLst>
          </p:cNvPr>
          <p:cNvSpPr/>
          <p:nvPr/>
        </p:nvSpPr>
        <p:spPr>
          <a:xfrm>
            <a:off x="3530561" y="3119579"/>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6422" tIns="237267" rIns="206422" bIns="237267" numCol="1" spcCol="1270" anchor="ctr" anchorCtr="0">
            <a:noAutofit/>
          </a:bodyPr>
          <a:lstStyle/>
          <a:p>
            <a:pPr marL="0" lvl="0" indent="0" algn="ctr" defTabSz="622300">
              <a:lnSpc>
                <a:spcPct val="90000"/>
              </a:lnSpc>
              <a:spcBef>
                <a:spcPct val="0"/>
              </a:spcBef>
              <a:spcAft>
                <a:spcPct val="35000"/>
              </a:spcAft>
              <a:buNone/>
            </a:pPr>
            <a:r>
              <a:rPr lang="en-US" sz="1400" kern="1200"/>
              <a:t>Peripherals</a:t>
            </a:r>
          </a:p>
        </p:txBody>
      </p:sp>
      <p:sp>
        <p:nvSpPr>
          <p:cNvPr id="11" name="Freeform: Shape 10">
            <a:extLst>
              <a:ext uri="{FF2B5EF4-FFF2-40B4-BE49-F238E27FC236}">
                <a16:creationId xmlns:a16="http://schemas.microsoft.com/office/drawing/2014/main" id="{23BD2C20-D819-4EF5-84B2-57EC934CBFE5}"/>
              </a:ext>
            </a:extLst>
          </p:cNvPr>
          <p:cNvSpPr/>
          <p:nvPr/>
        </p:nvSpPr>
        <p:spPr>
          <a:xfrm>
            <a:off x="1831373" y="3424093"/>
            <a:ext cx="1644375" cy="913542"/>
          </a:xfrm>
          <a:custGeom>
            <a:avLst/>
            <a:gdLst>
              <a:gd name="connsiteX0" fmla="*/ 0 w 1644375"/>
              <a:gd name="connsiteY0" fmla="*/ 0 h 913542"/>
              <a:gd name="connsiteX1" fmla="*/ 1644375 w 1644375"/>
              <a:gd name="connsiteY1" fmla="*/ 0 h 913542"/>
              <a:gd name="connsiteX2" fmla="*/ 1644375 w 1644375"/>
              <a:gd name="connsiteY2" fmla="*/ 913542 h 913542"/>
              <a:gd name="connsiteX3" fmla="*/ 0 w 1644375"/>
              <a:gd name="connsiteY3" fmla="*/ 913542 h 913542"/>
              <a:gd name="connsiteX4" fmla="*/ 0 w 1644375"/>
              <a:gd name="connsiteY4" fmla="*/ 0 h 9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375" h="913542">
                <a:moveTo>
                  <a:pt x="0" y="0"/>
                </a:moveTo>
                <a:lnTo>
                  <a:pt x="1644375" y="0"/>
                </a:lnTo>
                <a:lnTo>
                  <a:pt x="1644375" y="913542"/>
                </a:lnTo>
                <a:lnTo>
                  <a:pt x="0" y="9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r" defTabSz="1289050">
              <a:lnSpc>
                <a:spcPct val="90000"/>
              </a:lnSpc>
              <a:spcBef>
                <a:spcPct val="0"/>
              </a:spcBef>
              <a:spcAft>
                <a:spcPct val="35000"/>
              </a:spcAft>
              <a:buNone/>
            </a:pPr>
            <a:endParaRPr lang="en-US" sz="2900" kern="1200"/>
          </a:p>
        </p:txBody>
      </p:sp>
      <p:sp>
        <p:nvSpPr>
          <p:cNvPr id="12" name="Freeform: Shape 11">
            <a:extLst>
              <a:ext uri="{FF2B5EF4-FFF2-40B4-BE49-F238E27FC236}">
                <a16:creationId xmlns:a16="http://schemas.microsoft.com/office/drawing/2014/main" id="{A174C2FA-2201-43AD-A544-41BE079BF7CE}"/>
              </a:ext>
            </a:extLst>
          </p:cNvPr>
          <p:cNvSpPr/>
          <p:nvPr/>
        </p:nvSpPr>
        <p:spPr>
          <a:xfrm>
            <a:off x="4961168" y="3119579"/>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6422" tIns="237267" rIns="206422" bIns="237267" numCol="1" spcCol="1270" anchor="ctr" anchorCtr="0">
            <a:noAutofit/>
          </a:bodyPr>
          <a:lstStyle/>
          <a:p>
            <a:pPr marL="0" lvl="0" indent="0" algn="ctr" defTabSz="1111250">
              <a:lnSpc>
                <a:spcPct val="90000"/>
              </a:lnSpc>
              <a:spcBef>
                <a:spcPct val="0"/>
              </a:spcBef>
              <a:spcAft>
                <a:spcPct val="35000"/>
              </a:spcAft>
              <a:buNone/>
            </a:pPr>
            <a:r>
              <a:rPr lang="en-US" sz="2500" kern="1200"/>
              <a:t>Tablets</a:t>
            </a:r>
          </a:p>
        </p:txBody>
      </p:sp>
      <p:sp>
        <p:nvSpPr>
          <p:cNvPr id="13" name="Freeform: Shape 12">
            <a:extLst>
              <a:ext uri="{FF2B5EF4-FFF2-40B4-BE49-F238E27FC236}">
                <a16:creationId xmlns:a16="http://schemas.microsoft.com/office/drawing/2014/main" id="{7686AA30-D0D0-4E7D-9703-FCA529EFAD4D}"/>
              </a:ext>
            </a:extLst>
          </p:cNvPr>
          <p:cNvSpPr/>
          <p:nvPr/>
        </p:nvSpPr>
        <p:spPr>
          <a:xfrm>
            <a:off x="4248605" y="4411937"/>
            <a:ext cx="1324636" cy="1522570"/>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82622" tIns="313467" rIns="282622" bIns="313467" numCol="1" spcCol="1270" anchor="ctr" anchorCtr="0">
            <a:noAutofit/>
          </a:bodyPr>
          <a:lstStyle/>
          <a:p>
            <a:pPr marL="0" lvl="0" indent="0" algn="ctr" defTabSz="889000">
              <a:lnSpc>
                <a:spcPct val="90000"/>
              </a:lnSpc>
              <a:spcBef>
                <a:spcPct val="0"/>
              </a:spcBef>
              <a:spcAft>
                <a:spcPct val="35000"/>
              </a:spcAft>
              <a:buNone/>
            </a:pPr>
            <a:r>
              <a:rPr lang="en-US" sz="1950" kern="1200" dirty="0"/>
              <a:t>Servers</a:t>
            </a:r>
          </a:p>
        </p:txBody>
      </p:sp>
      <p:sp>
        <p:nvSpPr>
          <p:cNvPr id="14" name="Freeform: Shape 13">
            <a:extLst>
              <a:ext uri="{FF2B5EF4-FFF2-40B4-BE49-F238E27FC236}">
                <a16:creationId xmlns:a16="http://schemas.microsoft.com/office/drawing/2014/main" id="{E38BBD56-3BFE-489B-9A22-41BD1BFFE52C}"/>
              </a:ext>
            </a:extLst>
          </p:cNvPr>
          <p:cNvSpPr/>
          <p:nvPr/>
        </p:nvSpPr>
        <p:spPr>
          <a:xfrm>
            <a:off x="5613437" y="4716451"/>
            <a:ext cx="1699188" cy="913542"/>
          </a:xfrm>
          <a:custGeom>
            <a:avLst/>
            <a:gdLst>
              <a:gd name="connsiteX0" fmla="*/ 0 w 1699188"/>
              <a:gd name="connsiteY0" fmla="*/ 0 h 913542"/>
              <a:gd name="connsiteX1" fmla="*/ 1699188 w 1699188"/>
              <a:gd name="connsiteY1" fmla="*/ 0 h 913542"/>
              <a:gd name="connsiteX2" fmla="*/ 1699188 w 1699188"/>
              <a:gd name="connsiteY2" fmla="*/ 913542 h 913542"/>
              <a:gd name="connsiteX3" fmla="*/ 0 w 1699188"/>
              <a:gd name="connsiteY3" fmla="*/ 913542 h 913542"/>
              <a:gd name="connsiteX4" fmla="*/ 0 w 1699188"/>
              <a:gd name="connsiteY4" fmla="*/ 0 h 9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188" h="913542">
                <a:moveTo>
                  <a:pt x="0" y="0"/>
                </a:moveTo>
                <a:lnTo>
                  <a:pt x="1699188" y="0"/>
                </a:lnTo>
                <a:lnTo>
                  <a:pt x="1699188" y="913542"/>
                </a:lnTo>
                <a:lnTo>
                  <a:pt x="0" y="9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a:p>
        </p:txBody>
      </p:sp>
      <p:sp>
        <p:nvSpPr>
          <p:cNvPr id="15" name="Freeform: Shape 14">
            <a:extLst>
              <a:ext uri="{FF2B5EF4-FFF2-40B4-BE49-F238E27FC236}">
                <a16:creationId xmlns:a16="http://schemas.microsoft.com/office/drawing/2014/main" id="{B0E77A4E-E238-4E02-83CE-92963D4EDC8F}"/>
              </a:ext>
            </a:extLst>
          </p:cNvPr>
          <p:cNvSpPr/>
          <p:nvPr/>
        </p:nvSpPr>
        <p:spPr>
          <a:xfrm>
            <a:off x="2817998" y="4411937"/>
            <a:ext cx="1324636" cy="1522571"/>
          </a:xfrm>
          <a:custGeom>
            <a:avLst/>
            <a:gdLst>
              <a:gd name="connsiteX0" fmla="*/ 0 w 1522570"/>
              <a:gd name="connsiteY0" fmla="*/ 662318 h 1324636"/>
              <a:gd name="connsiteX1" fmla="*/ 331159 w 1522570"/>
              <a:gd name="connsiteY1" fmla="*/ 0 h 1324636"/>
              <a:gd name="connsiteX2" fmla="*/ 1191411 w 1522570"/>
              <a:gd name="connsiteY2" fmla="*/ 0 h 1324636"/>
              <a:gd name="connsiteX3" fmla="*/ 1522570 w 1522570"/>
              <a:gd name="connsiteY3" fmla="*/ 662318 h 1324636"/>
              <a:gd name="connsiteX4" fmla="*/ 1191411 w 1522570"/>
              <a:gd name="connsiteY4" fmla="*/ 1324636 h 1324636"/>
              <a:gd name="connsiteX5" fmla="*/ 331159 w 1522570"/>
              <a:gd name="connsiteY5" fmla="*/ 1324636 h 1324636"/>
              <a:gd name="connsiteX6" fmla="*/ 0 w 1522570"/>
              <a:gd name="connsiteY6" fmla="*/ 662318 h 13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570" h="1324636">
                <a:moveTo>
                  <a:pt x="761285" y="0"/>
                </a:moveTo>
                <a:lnTo>
                  <a:pt x="1522570" y="288108"/>
                </a:lnTo>
                <a:lnTo>
                  <a:pt x="1522570" y="1036528"/>
                </a:lnTo>
                <a:lnTo>
                  <a:pt x="761285" y="1324636"/>
                </a:lnTo>
                <a:lnTo>
                  <a:pt x="0" y="1036528"/>
                </a:lnTo>
                <a:lnTo>
                  <a:pt x="0" y="288108"/>
                </a:lnTo>
                <a:lnTo>
                  <a:pt x="761285"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6422" tIns="237267" rIns="206422" bIns="237268" numCol="1" spcCol="1270" anchor="ctr" anchorCtr="0">
            <a:noAutofit/>
          </a:bodyPr>
          <a:lstStyle/>
          <a:p>
            <a:pPr marL="0" lvl="0" indent="0" algn="ctr" defTabSz="1111250">
              <a:lnSpc>
                <a:spcPct val="90000"/>
              </a:lnSpc>
              <a:spcBef>
                <a:spcPct val="0"/>
              </a:spcBef>
              <a:spcAft>
                <a:spcPct val="35000"/>
              </a:spcAft>
              <a:buNone/>
            </a:pPr>
            <a:r>
              <a:rPr lang="en-US" sz="2500" kern="1200"/>
              <a:t>One-to-One</a:t>
            </a:r>
          </a:p>
        </p:txBody>
      </p:sp>
      <p:sp>
        <p:nvSpPr>
          <p:cNvPr id="4" name="Date Placeholder 3">
            <a:extLst>
              <a:ext uri="{FF2B5EF4-FFF2-40B4-BE49-F238E27FC236}">
                <a16:creationId xmlns:a16="http://schemas.microsoft.com/office/drawing/2014/main" id="{098C8C64-28DD-4AD6-B729-3B4D1F3870A9}"/>
              </a:ext>
            </a:extLst>
          </p:cNvPr>
          <p:cNvSpPr>
            <a:spLocks noGrp="1"/>
          </p:cNvSpPr>
          <p:nvPr>
            <p:ph type="dt" sz="half" idx="2"/>
          </p:nvPr>
        </p:nvSpPr>
        <p:spPr/>
        <p:txBody>
          <a:bodyPr/>
          <a:lstStyle/>
          <a:p>
            <a:fld id="{C0B1ED68-A55A-4608-9391-A56D5CDBC733}" type="datetime1">
              <a:rPr lang="en-US" smtClean="0"/>
              <a:t>11/6/2018</a:t>
            </a:fld>
            <a:endParaRPr lang="en-US"/>
          </a:p>
        </p:txBody>
      </p:sp>
      <p:sp>
        <p:nvSpPr>
          <p:cNvPr id="5" name="Slide Number Placeholder 4">
            <a:extLst>
              <a:ext uri="{FF2B5EF4-FFF2-40B4-BE49-F238E27FC236}">
                <a16:creationId xmlns:a16="http://schemas.microsoft.com/office/drawing/2014/main" id="{EC677D4D-850F-431A-AA61-48A5B9A8E219}"/>
              </a:ext>
            </a:extLst>
          </p:cNvPr>
          <p:cNvSpPr>
            <a:spLocks noGrp="1"/>
          </p:cNvSpPr>
          <p:nvPr>
            <p:ph type="sldNum" sz="quarter" idx="4"/>
          </p:nvPr>
        </p:nvSpPr>
        <p:spPr/>
        <p:txBody>
          <a:bodyPr/>
          <a:lstStyle/>
          <a:p>
            <a:fld id="{B63E4CEF-BB1E-48C7-AE93-F39F6AA99AD7}" type="slidenum">
              <a:rPr lang="en-US" smtClean="0"/>
              <a:pPr/>
              <a:t>47</a:t>
            </a:fld>
            <a:endParaRPr lang="en-US"/>
          </a:p>
        </p:txBody>
      </p:sp>
    </p:spTree>
    <p:extLst>
      <p:ext uri="{BB962C8B-B14F-4D97-AF65-F5344CB8AC3E}">
        <p14:creationId xmlns:p14="http://schemas.microsoft.com/office/powerpoint/2010/main" val="34943181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E8FD-DCA3-4083-9A05-7114EE9420E1}"/>
              </a:ext>
            </a:extLst>
          </p:cNvPr>
          <p:cNvSpPr>
            <a:spLocks noGrp="1"/>
          </p:cNvSpPr>
          <p:nvPr>
            <p:ph type="title"/>
          </p:nvPr>
        </p:nvSpPr>
        <p:spPr/>
        <p:txBody>
          <a:bodyPr/>
          <a:lstStyle/>
          <a:p>
            <a:r>
              <a:rPr lang="en-US" b="1"/>
              <a:t>Testing</a:t>
            </a:r>
            <a:r>
              <a:rPr lang="en-US" b="1">
                <a:cs typeface="Calibri Light"/>
              </a:rPr>
              <a:t> Environment – Setup</a:t>
            </a:r>
            <a:endParaRPr lang="en-US"/>
          </a:p>
        </p:txBody>
      </p:sp>
      <p:sp>
        <p:nvSpPr>
          <p:cNvPr id="3" name="Content Placeholder 2">
            <a:extLst>
              <a:ext uri="{FF2B5EF4-FFF2-40B4-BE49-F238E27FC236}">
                <a16:creationId xmlns:a16="http://schemas.microsoft.com/office/drawing/2014/main" id="{6829ADCE-2D0E-4B27-B0D3-A4DA4AA443D9}"/>
              </a:ext>
            </a:extLst>
          </p:cNvPr>
          <p:cNvSpPr>
            <a:spLocks noGrp="1"/>
          </p:cNvSpPr>
          <p:nvPr>
            <p:ph idx="1"/>
          </p:nvPr>
        </p:nvSpPr>
        <p:spPr>
          <a:xfrm>
            <a:off x="3303449" y="2125269"/>
            <a:ext cx="2537102" cy="2703909"/>
          </a:xfrm>
        </p:spPr>
        <p:txBody>
          <a:bodyPr vert="horz" lIns="68580" tIns="34290" rIns="68580" bIns="34290" rtlCol="0" anchor="t">
            <a:normAutofit fontScale="77500" lnSpcReduction="20000"/>
          </a:bodyPr>
          <a:lstStyle/>
          <a:p>
            <a:r>
              <a:rPr lang="en-US"/>
              <a:t>Space and/or dividers between computers</a:t>
            </a:r>
          </a:p>
          <a:p>
            <a:r>
              <a:rPr lang="en-US"/>
              <a:t>Cover instructional materials</a:t>
            </a:r>
            <a:endParaRPr lang="en-US">
              <a:cs typeface="Calibri"/>
            </a:endParaRPr>
          </a:p>
          <a:p>
            <a:r>
              <a:rPr lang="en-US"/>
              <a:t>INSIGHT software on devices</a:t>
            </a:r>
          </a:p>
          <a:p>
            <a:r>
              <a:rPr lang="en-US"/>
              <a:t>Enough power to testing devices</a:t>
            </a:r>
          </a:p>
        </p:txBody>
      </p:sp>
      <p:pic>
        <p:nvPicPr>
          <p:cNvPr id="6" name="Picture 5">
            <a:extLst>
              <a:ext uri="{FF2B5EF4-FFF2-40B4-BE49-F238E27FC236}">
                <a16:creationId xmlns:a16="http://schemas.microsoft.com/office/drawing/2014/main" id="{3108A71A-CD32-47CE-85EC-FA1E4043CAEF}"/>
              </a:ext>
            </a:extLst>
          </p:cNvPr>
          <p:cNvPicPr>
            <a:picLocks/>
          </p:cNvPicPr>
          <p:nvPr/>
        </p:nvPicPr>
        <p:blipFill>
          <a:blip r:embed="rId3"/>
          <a:stretch>
            <a:fillRect/>
          </a:stretch>
        </p:blipFill>
        <p:spPr>
          <a:xfrm>
            <a:off x="5934110" y="2253258"/>
            <a:ext cx="3140964" cy="2400300"/>
          </a:xfrm>
          <a:prstGeom prst="rect">
            <a:avLst/>
          </a:prstGeom>
          <a:ln>
            <a:solidFill>
              <a:schemeClr val="tx1"/>
            </a:solidFill>
          </a:ln>
        </p:spPr>
      </p:pic>
      <p:pic>
        <p:nvPicPr>
          <p:cNvPr id="7" name="Picture 6">
            <a:extLst>
              <a:ext uri="{FF2B5EF4-FFF2-40B4-BE49-F238E27FC236}">
                <a16:creationId xmlns:a16="http://schemas.microsoft.com/office/drawing/2014/main" id="{5A49AC8E-1543-4B3A-8EA5-1E846B6A3BD1}"/>
              </a:ext>
            </a:extLst>
          </p:cNvPr>
          <p:cNvPicPr>
            <a:picLocks noChangeAspect="1"/>
          </p:cNvPicPr>
          <p:nvPr/>
        </p:nvPicPr>
        <p:blipFill>
          <a:blip r:embed="rId4"/>
          <a:stretch>
            <a:fillRect/>
          </a:stretch>
        </p:blipFill>
        <p:spPr>
          <a:xfrm>
            <a:off x="68927" y="2253258"/>
            <a:ext cx="3137448" cy="2400300"/>
          </a:xfrm>
          <a:prstGeom prst="rect">
            <a:avLst/>
          </a:prstGeom>
          <a:ln>
            <a:solidFill>
              <a:schemeClr val="tx1"/>
            </a:solidFill>
          </a:ln>
        </p:spPr>
      </p:pic>
    </p:spTree>
    <p:extLst>
      <p:ext uri="{BB962C8B-B14F-4D97-AF65-F5344CB8AC3E}">
        <p14:creationId xmlns:p14="http://schemas.microsoft.com/office/powerpoint/2010/main" val="3821938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E619-A009-4025-83E1-8EA614980955}"/>
              </a:ext>
            </a:extLst>
          </p:cNvPr>
          <p:cNvSpPr>
            <a:spLocks noGrp="1"/>
          </p:cNvSpPr>
          <p:nvPr>
            <p:ph type="title"/>
          </p:nvPr>
        </p:nvSpPr>
        <p:spPr/>
        <p:txBody>
          <a:bodyPr/>
          <a:lstStyle/>
          <a:p>
            <a:r>
              <a:rPr lang="en-US"/>
              <a:t>Wireless Considerations</a:t>
            </a:r>
          </a:p>
        </p:txBody>
      </p:sp>
      <p:sp>
        <p:nvSpPr>
          <p:cNvPr id="3" name="Content Placeholder 2">
            <a:extLst>
              <a:ext uri="{FF2B5EF4-FFF2-40B4-BE49-F238E27FC236}">
                <a16:creationId xmlns:a16="http://schemas.microsoft.com/office/drawing/2014/main" id="{688E99A4-A109-44E3-BF3F-74341A2EF8FA}"/>
              </a:ext>
            </a:extLst>
          </p:cNvPr>
          <p:cNvSpPr>
            <a:spLocks noGrp="1"/>
          </p:cNvSpPr>
          <p:nvPr>
            <p:ph idx="1"/>
          </p:nvPr>
        </p:nvSpPr>
        <p:spPr/>
        <p:txBody>
          <a:bodyPr>
            <a:normAutofit/>
          </a:bodyPr>
          <a:lstStyle/>
          <a:p>
            <a:r>
              <a:rPr lang="en-US"/>
              <a:t>If the site is using wireless connectivity, complete a wireless site survey to assess sufficient wireless coverage in testing areas. The areas to review in this survey include:</a:t>
            </a:r>
          </a:p>
          <a:p>
            <a:r>
              <a:rPr lang="en-US"/>
              <a:t>Device Density</a:t>
            </a:r>
          </a:p>
          <a:p>
            <a:r>
              <a:rPr lang="en-US"/>
              <a:t>Radio Frequency Interference</a:t>
            </a:r>
          </a:p>
          <a:p>
            <a:r>
              <a:rPr lang="en-US"/>
              <a:t>Connection Consistency</a:t>
            </a:r>
          </a:p>
          <a:p>
            <a:r>
              <a:rPr lang="en-US"/>
              <a:t>2.4 GHz vs. 5 GHz Bands</a:t>
            </a:r>
          </a:p>
          <a:p>
            <a:endParaRPr lang="en-US"/>
          </a:p>
          <a:p>
            <a:endParaRPr lang="en-US"/>
          </a:p>
        </p:txBody>
      </p:sp>
      <p:sp>
        <p:nvSpPr>
          <p:cNvPr id="4" name="Date Placeholder 3">
            <a:extLst>
              <a:ext uri="{FF2B5EF4-FFF2-40B4-BE49-F238E27FC236}">
                <a16:creationId xmlns:a16="http://schemas.microsoft.com/office/drawing/2014/main" id="{A4304CDB-387F-41A5-ADE0-54CFE11473EB}"/>
              </a:ext>
            </a:extLst>
          </p:cNvPr>
          <p:cNvSpPr>
            <a:spLocks noGrp="1"/>
          </p:cNvSpPr>
          <p:nvPr>
            <p:ph type="dt" sz="half" idx="2"/>
          </p:nvPr>
        </p:nvSpPr>
        <p:spPr/>
        <p:txBody>
          <a:bodyPr/>
          <a:lstStyle/>
          <a:p>
            <a:fld id="{C0B1ED68-A55A-4608-9391-A56D5CDBC733}" type="datetime1">
              <a:rPr lang="en-US" smtClean="0"/>
              <a:pPr/>
              <a:t>11/6/2018</a:t>
            </a:fld>
            <a:endParaRPr lang="en-US"/>
          </a:p>
        </p:txBody>
      </p:sp>
      <p:sp>
        <p:nvSpPr>
          <p:cNvPr id="5" name="Slide Number Placeholder 4">
            <a:extLst>
              <a:ext uri="{FF2B5EF4-FFF2-40B4-BE49-F238E27FC236}">
                <a16:creationId xmlns:a16="http://schemas.microsoft.com/office/drawing/2014/main" id="{52BA7199-834A-466F-A9B5-984A2D03469E}"/>
              </a:ext>
            </a:extLst>
          </p:cNvPr>
          <p:cNvSpPr>
            <a:spLocks noGrp="1"/>
          </p:cNvSpPr>
          <p:nvPr>
            <p:ph type="sldNum" sz="quarter" idx="4"/>
          </p:nvPr>
        </p:nvSpPr>
        <p:spPr/>
        <p:txBody>
          <a:bodyPr/>
          <a:lstStyle/>
          <a:p>
            <a:fld id="{B63E4CEF-BB1E-48C7-AE93-F39F6AA99AD7}" type="slidenum">
              <a:rPr lang="en-US" smtClean="0"/>
              <a:pPr/>
              <a:t>49</a:t>
            </a:fld>
            <a:endParaRPr lang="en-US"/>
          </a:p>
        </p:txBody>
      </p:sp>
    </p:spTree>
    <p:extLst>
      <p:ext uri="{BB962C8B-B14F-4D97-AF65-F5344CB8AC3E}">
        <p14:creationId xmlns:p14="http://schemas.microsoft.com/office/powerpoint/2010/main" val="87376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BFC2-2CDB-4CCA-A0EF-2ED1B5E7AC54}"/>
              </a:ext>
            </a:extLst>
          </p:cNvPr>
          <p:cNvSpPr>
            <a:spLocks noGrp="1"/>
          </p:cNvSpPr>
          <p:nvPr>
            <p:ph type="title"/>
          </p:nvPr>
        </p:nvSpPr>
        <p:spPr/>
        <p:txBody>
          <a:bodyPr/>
          <a:lstStyle/>
          <a:p>
            <a:r>
              <a:rPr lang="en-US"/>
              <a:t>Advantages of Online Testing</a:t>
            </a:r>
          </a:p>
        </p:txBody>
      </p:sp>
      <p:sp>
        <p:nvSpPr>
          <p:cNvPr id="5" name="Content Placeholder 4">
            <a:extLst>
              <a:ext uri="{FF2B5EF4-FFF2-40B4-BE49-F238E27FC236}">
                <a16:creationId xmlns:a16="http://schemas.microsoft.com/office/drawing/2014/main" id="{2801D461-528C-4F94-A0C0-864AABFBA849}"/>
              </a:ext>
            </a:extLst>
          </p:cNvPr>
          <p:cNvSpPr>
            <a:spLocks noGrp="1"/>
          </p:cNvSpPr>
          <p:nvPr>
            <p:ph idx="1"/>
          </p:nvPr>
        </p:nvSpPr>
        <p:spPr/>
        <p:txBody>
          <a:bodyPr vert="horz" lIns="91440" tIns="45720" rIns="91440" bIns="45720" rtlCol="0" anchor="t">
            <a:normAutofit fontScale="85000" lnSpcReduction="20000"/>
          </a:bodyPr>
          <a:lstStyle/>
          <a:p>
            <a:r>
              <a:rPr lang="en-US"/>
              <a:t>Improved student experience</a:t>
            </a:r>
          </a:p>
          <a:p>
            <a:r>
              <a:rPr lang="en-US"/>
              <a:t>Increased interactivity</a:t>
            </a:r>
          </a:p>
          <a:p>
            <a:r>
              <a:rPr lang="en-US"/>
              <a:t>Standard administration of accommodations</a:t>
            </a:r>
          </a:p>
          <a:p>
            <a:r>
              <a:rPr lang="en-US"/>
              <a:t>Reduced irregular test administration</a:t>
            </a:r>
          </a:p>
          <a:p>
            <a:r>
              <a:rPr lang="en-US"/>
              <a:t>Reduced stress on district, school, and teachers</a:t>
            </a:r>
            <a:endParaRPr lang="en-US">
              <a:cs typeface="Calibri"/>
            </a:endParaRPr>
          </a:p>
          <a:p>
            <a:r>
              <a:rPr lang="en-US"/>
              <a:t>Improved test security</a:t>
            </a:r>
            <a:endParaRPr lang="en-US">
              <a:cs typeface="Calibri"/>
            </a:endParaRPr>
          </a:p>
          <a:p>
            <a:r>
              <a:rPr lang="en-US">
                <a:cs typeface="Calibri"/>
              </a:rPr>
              <a:t>Matches Georgia Standards of Excellence for use of technology in writing</a:t>
            </a:r>
          </a:p>
          <a:p>
            <a:pPr lvl="1"/>
            <a:r>
              <a:rPr lang="en-US">
                <a:cs typeface="Calibri"/>
              </a:rPr>
              <a:t>Example: </a:t>
            </a:r>
            <a:r>
              <a:rPr lang="en-US"/>
              <a:t>ELAGSE3W6: With guidance and support from adults, use technology to produce and publish writing (using keyboarding skills) as well as to interact and collaborate with others.</a:t>
            </a:r>
            <a:endParaRPr lang="en-US">
              <a:cs typeface="Calibri"/>
            </a:endParaRPr>
          </a:p>
          <a:p>
            <a:r>
              <a:rPr lang="en-US">
                <a:cs typeface="Calibri"/>
              </a:rPr>
              <a:t>Reflects technology use found in college and career</a:t>
            </a:r>
          </a:p>
        </p:txBody>
      </p:sp>
      <p:sp>
        <p:nvSpPr>
          <p:cNvPr id="3" name="Date Placeholder 2">
            <a:extLst>
              <a:ext uri="{FF2B5EF4-FFF2-40B4-BE49-F238E27FC236}">
                <a16:creationId xmlns:a16="http://schemas.microsoft.com/office/drawing/2014/main" id="{A9E7BDF4-9D2D-41F2-AAAD-1981857481C7}"/>
              </a:ext>
            </a:extLst>
          </p:cNvPr>
          <p:cNvSpPr>
            <a:spLocks noGrp="1"/>
          </p:cNvSpPr>
          <p:nvPr>
            <p:ph type="dt" sz="half" idx="2"/>
          </p:nvPr>
        </p:nvSpPr>
        <p:spPr/>
        <p:txBody>
          <a:bodyPr/>
          <a:lstStyle/>
          <a:p>
            <a:fld id="{2A0E6E58-F6C0-454E-8916-9CAE3E503A8E}" type="datetime1">
              <a:rPr lang="en-US" smtClean="0"/>
              <a:t>11/6/2018</a:t>
            </a:fld>
            <a:endParaRPr lang="en-US"/>
          </a:p>
        </p:txBody>
      </p:sp>
      <p:sp>
        <p:nvSpPr>
          <p:cNvPr id="4" name="Slide Number Placeholder 3">
            <a:extLst>
              <a:ext uri="{FF2B5EF4-FFF2-40B4-BE49-F238E27FC236}">
                <a16:creationId xmlns:a16="http://schemas.microsoft.com/office/drawing/2014/main" id="{B7FF7F70-89E5-4330-95D7-9F9C91A1321D}"/>
              </a:ext>
            </a:extLst>
          </p:cNvPr>
          <p:cNvSpPr>
            <a:spLocks noGrp="1"/>
          </p:cNvSpPr>
          <p:nvPr>
            <p:ph type="sldNum" sz="quarter" idx="4"/>
          </p:nvPr>
        </p:nvSpPr>
        <p:spPr/>
        <p:txBody>
          <a:bodyPr/>
          <a:lstStyle/>
          <a:p>
            <a:fld id="{B63E4CEF-BB1E-48C7-AE93-F39F6AA99AD7}" type="slidenum">
              <a:rPr lang="en-US" smtClean="0"/>
              <a:pPr/>
              <a:t>5</a:t>
            </a:fld>
            <a:endParaRPr lang="en-US"/>
          </a:p>
        </p:txBody>
      </p:sp>
    </p:spTree>
    <p:extLst>
      <p:ext uri="{BB962C8B-B14F-4D97-AF65-F5344CB8AC3E}">
        <p14:creationId xmlns:p14="http://schemas.microsoft.com/office/powerpoint/2010/main" val="2809443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2F48-92DA-4EFB-9247-1D5518C6066F}"/>
              </a:ext>
            </a:extLst>
          </p:cNvPr>
          <p:cNvSpPr>
            <a:spLocks noGrp="1"/>
          </p:cNvSpPr>
          <p:nvPr>
            <p:ph type="title"/>
          </p:nvPr>
        </p:nvSpPr>
        <p:spPr/>
        <p:txBody>
          <a:bodyPr/>
          <a:lstStyle/>
          <a:p>
            <a:r>
              <a:rPr lang="en-US"/>
              <a:t>Network Considerations</a:t>
            </a:r>
          </a:p>
        </p:txBody>
      </p:sp>
      <p:sp>
        <p:nvSpPr>
          <p:cNvPr id="3" name="Content Placeholder 2">
            <a:extLst>
              <a:ext uri="{FF2B5EF4-FFF2-40B4-BE49-F238E27FC236}">
                <a16:creationId xmlns:a16="http://schemas.microsoft.com/office/drawing/2014/main" id="{E0FB2CF0-2332-44CF-8774-59515AFCD44E}"/>
              </a:ext>
            </a:extLst>
          </p:cNvPr>
          <p:cNvSpPr>
            <a:spLocks noGrp="1"/>
          </p:cNvSpPr>
          <p:nvPr>
            <p:ph idx="1"/>
          </p:nvPr>
        </p:nvSpPr>
        <p:spPr/>
        <p:txBody>
          <a:bodyPr>
            <a:normAutofit fontScale="77500" lnSpcReduction="20000"/>
          </a:bodyPr>
          <a:lstStyle/>
          <a:p>
            <a:r>
              <a:rPr lang="en-US"/>
              <a:t>Connection and bandwidth requirements are greatest at the beginning of the test .</a:t>
            </a:r>
          </a:p>
          <a:p>
            <a:r>
              <a:rPr lang="en-US"/>
              <a:t>Are the firewall and filters on the computer network configured correctly?</a:t>
            </a:r>
          </a:p>
          <a:p>
            <a:r>
              <a:rPr lang="en-US"/>
              <a:t>Verify that there is available capacity for the number of students taking the test at the same time. </a:t>
            </a:r>
          </a:p>
          <a:p>
            <a:r>
              <a:rPr lang="en-US"/>
              <a:t>Take into account competing network bandwidth.</a:t>
            </a:r>
          </a:p>
          <a:p>
            <a:r>
              <a:rPr lang="en-US"/>
              <a:t>Estimated available bandwidth needed from testing client to COS Service Device</a:t>
            </a:r>
          </a:p>
          <a:p>
            <a:pPr lvl="1"/>
            <a:r>
              <a:rPr lang="en-US"/>
              <a:t>Up to 450 Concurrent Testers: 200 Mb</a:t>
            </a:r>
          </a:p>
          <a:p>
            <a:pPr lvl="1"/>
            <a:r>
              <a:rPr lang="en-US"/>
              <a:t>Up to 900 Concurrent Testers: 400 Mb</a:t>
            </a:r>
          </a:p>
          <a:p>
            <a:pPr lvl="1"/>
            <a:r>
              <a:rPr lang="en-US"/>
              <a:t>Over 900 Concurrent Testers: 800 Mb</a:t>
            </a:r>
          </a:p>
          <a:p>
            <a:r>
              <a:rPr lang="en-US"/>
              <a:t>Consider using traffic shaping to give DRC INSIGHT testing traffic priority over other network traffic</a:t>
            </a:r>
          </a:p>
        </p:txBody>
      </p:sp>
      <p:sp>
        <p:nvSpPr>
          <p:cNvPr id="4" name="Date Placeholder 3">
            <a:extLst>
              <a:ext uri="{FF2B5EF4-FFF2-40B4-BE49-F238E27FC236}">
                <a16:creationId xmlns:a16="http://schemas.microsoft.com/office/drawing/2014/main" id="{7F510486-BB2F-4784-BE3E-3A3BD0C2CBB8}"/>
              </a:ext>
            </a:extLst>
          </p:cNvPr>
          <p:cNvSpPr>
            <a:spLocks noGrp="1"/>
          </p:cNvSpPr>
          <p:nvPr>
            <p:ph type="dt" sz="half" idx="2"/>
          </p:nvPr>
        </p:nvSpPr>
        <p:spPr/>
        <p:txBody>
          <a:bodyPr/>
          <a:lstStyle/>
          <a:p>
            <a:fld id="{C0B1ED68-A55A-4608-9391-A56D5CDBC733}" type="datetime1">
              <a:rPr lang="en-US" smtClean="0"/>
              <a:pPr/>
              <a:t>11/6/2018</a:t>
            </a:fld>
            <a:endParaRPr lang="en-US"/>
          </a:p>
        </p:txBody>
      </p:sp>
      <p:sp>
        <p:nvSpPr>
          <p:cNvPr id="5" name="Slide Number Placeholder 4">
            <a:extLst>
              <a:ext uri="{FF2B5EF4-FFF2-40B4-BE49-F238E27FC236}">
                <a16:creationId xmlns:a16="http://schemas.microsoft.com/office/drawing/2014/main" id="{88967091-F590-4036-B8DF-848C0B2C3220}"/>
              </a:ext>
            </a:extLst>
          </p:cNvPr>
          <p:cNvSpPr>
            <a:spLocks noGrp="1"/>
          </p:cNvSpPr>
          <p:nvPr>
            <p:ph type="sldNum" sz="quarter" idx="4"/>
          </p:nvPr>
        </p:nvSpPr>
        <p:spPr/>
        <p:txBody>
          <a:bodyPr/>
          <a:lstStyle/>
          <a:p>
            <a:fld id="{B63E4CEF-BB1E-48C7-AE93-F39F6AA99AD7}" type="slidenum">
              <a:rPr lang="en-US" smtClean="0"/>
              <a:pPr/>
              <a:t>50</a:t>
            </a:fld>
            <a:endParaRPr lang="en-US"/>
          </a:p>
        </p:txBody>
      </p:sp>
    </p:spTree>
    <p:extLst>
      <p:ext uri="{BB962C8B-B14F-4D97-AF65-F5344CB8AC3E}">
        <p14:creationId xmlns:p14="http://schemas.microsoft.com/office/powerpoint/2010/main" val="22555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4B8D-9498-4092-8015-2B83872B4EFA}"/>
              </a:ext>
            </a:extLst>
          </p:cNvPr>
          <p:cNvSpPr>
            <a:spLocks noGrp="1"/>
          </p:cNvSpPr>
          <p:nvPr>
            <p:ph type="title"/>
          </p:nvPr>
        </p:nvSpPr>
        <p:spPr/>
        <p:txBody>
          <a:bodyPr/>
          <a:lstStyle/>
          <a:p>
            <a:r>
              <a:rPr lang="en-US"/>
              <a:t>Administration</a:t>
            </a:r>
          </a:p>
        </p:txBody>
      </p:sp>
      <p:sp>
        <p:nvSpPr>
          <p:cNvPr id="3" name="Text Placeholder 2">
            <a:extLst>
              <a:ext uri="{FF2B5EF4-FFF2-40B4-BE49-F238E27FC236}">
                <a16:creationId xmlns:a16="http://schemas.microsoft.com/office/drawing/2014/main" id="{90320B85-B26F-4677-B400-7F5242FB786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113B19A-3958-46C9-B823-79DBFE9DF42C}"/>
              </a:ext>
            </a:extLst>
          </p:cNvPr>
          <p:cNvSpPr>
            <a:spLocks noGrp="1"/>
          </p:cNvSpPr>
          <p:nvPr>
            <p:ph type="dt" sz="half" idx="2"/>
          </p:nvPr>
        </p:nvSpPr>
        <p:spPr/>
        <p:txBody>
          <a:bodyPr/>
          <a:lstStyle/>
          <a:p>
            <a:fld id="{535B3B41-2E1F-40FB-8308-AA0E18F0B9DC}" type="datetime1">
              <a:rPr lang="en-US" smtClean="0"/>
              <a:t>11/6/2018</a:t>
            </a:fld>
            <a:endParaRPr lang="en-US"/>
          </a:p>
        </p:txBody>
      </p:sp>
      <p:sp>
        <p:nvSpPr>
          <p:cNvPr id="5" name="Slide Number Placeholder 4">
            <a:extLst>
              <a:ext uri="{FF2B5EF4-FFF2-40B4-BE49-F238E27FC236}">
                <a16:creationId xmlns:a16="http://schemas.microsoft.com/office/drawing/2014/main" id="{D49AF4B2-BE9F-4883-82E1-C715FD59779A}"/>
              </a:ext>
            </a:extLst>
          </p:cNvPr>
          <p:cNvSpPr>
            <a:spLocks noGrp="1"/>
          </p:cNvSpPr>
          <p:nvPr>
            <p:ph type="sldNum" sz="quarter" idx="4"/>
          </p:nvPr>
        </p:nvSpPr>
        <p:spPr/>
        <p:txBody>
          <a:bodyPr/>
          <a:lstStyle/>
          <a:p>
            <a:fld id="{B63E4CEF-BB1E-48C7-AE93-F39F6AA99AD7}" type="slidenum">
              <a:rPr lang="en-US" smtClean="0"/>
              <a:pPr/>
              <a:t>51</a:t>
            </a:fld>
            <a:endParaRPr lang="en-US"/>
          </a:p>
        </p:txBody>
      </p:sp>
    </p:spTree>
    <p:extLst>
      <p:ext uri="{BB962C8B-B14F-4D97-AF65-F5344CB8AC3E}">
        <p14:creationId xmlns:p14="http://schemas.microsoft.com/office/powerpoint/2010/main" val="3699342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06A9-389D-47EC-A1C9-65E26AB49EB1}"/>
              </a:ext>
            </a:extLst>
          </p:cNvPr>
          <p:cNvSpPr>
            <a:spLocks noGrp="1"/>
          </p:cNvSpPr>
          <p:nvPr>
            <p:ph type="title"/>
          </p:nvPr>
        </p:nvSpPr>
        <p:spPr>
          <a:xfrm>
            <a:off x="330925" y="440487"/>
            <a:ext cx="6457950" cy="988347"/>
          </a:xfrm>
        </p:spPr>
        <p:txBody>
          <a:bodyPr>
            <a:normAutofit fontScale="90000"/>
          </a:bodyPr>
          <a:lstStyle/>
          <a:p>
            <a:r>
              <a:rPr lang="en-US"/>
              <a:t>Georgia Milestones Administration Windows</a:t>
            </a:r>
          </a:p>
        </p:txBody>
      </p:sp>
      <p:graphicFrame>
        <p:nvGraphicFramePr>
          <p:cNvPr id="5" name="Content Placeholder 4">
            <a:extLst>
              <a:ext uri="{FF2B5EF4-FFF2-40B4-BE49-F238E27FC236}">
                <a16:creationId xmlns:a16="http://schemas.microsoft.com/office/drawing/2014/main" id="{E45206C6-DBFD-45E9-B157-6E0E45B7F8C0}"/>
              </a:ext>
            </a:extLst>
          </p:cNvPr>
          <p:cNvGraphicFramePr>
            <a:graphicFrameLocks noGrp="1"/>
          </p:cNvGraphicFramePr>
          <p:nvPr>
            <p:ph idx="1"/>
            <p:extLst>
              <p:ext uri="{D42A27DB-BD31-4B8C-83A1-F6EECF244321}">
                <p14:modId xmlns:p14="http://schemas.microsoft.com/office/powerpoint/2010/main" val="1305527736"/>
              </p:ext>
            </p:extLst>
          </p:nvPr>
        </p:nvGraphicFramePr>
        <p:xfrm>
          <a:off x="512806" y="1698441"/>
          <a:ext cx="8455390" cy="4714874"/>
        </p:xfrm>
        <a:graphic>
          <a:graphicData uri="http://schemas.openxmlformats.org/drawingml/2006/table">
            <a:tbl>
              <a:tblPr firstRow="1" bandRow="1">
                <a:tableStyleId>{5C22544A-7EE6-4342-B048-85BDC9FD1C3A}</a:tableStyleId>
              </a:tblPr>
              <a:tblGrid>
                <a:gridCol w="4497931">
                  <a:extLst>
                    <a:ext uri="{9D8B030D-6E8A-4147-A177-3AD203B41FA5}">
                      <a16:colId xmlns:a16="http://schemas.microsoft.com/office/drawing/2014/main" val="4118133183"/>
                    </a:ext>
                  </a:extLst>
                </a:gridCol>
                <a:gridCol w="3957459">
                  <a:extLst>
                    <a:ext uri="{9D8B030D-6E8A-4147-A177-3AD203B41FA5}">
                      <a16:colId xmlns:a16="http://schemas.microsoft.com/office/drawing/2014/main" val="3928725801"/>
                    </a:ext>
                  </a:extLst>
                </a:gridCol>
              </a:tblGrid>
              <a:tr h="404132">
                <a:tc gridSpan="2">
                  <a:txBody>
                    <a:bodyPr/>
                    <a:lstStyle/>
                    <a:p>
                      <a:pPr algn="ctr"/>
                      <a:r>
                        <a:rPr lang="en-US" sz="1800" kern="1200">
                          <a:solidFill>
                            <a:schemeClr val="bg1"/>
                          </a:solidFill>
                          <a:latin typeface="+mn-lt"/>
                          <a:ea typeface="+mn-ea"/>
                          <a:cs typeface="+mn-cs"/>
                        </a:rPr>
                        <a:t>Secure Practice Test with Response Transmission</a:t>
                      </a:r>
                    </a:p>
                  </a:txBody>
                  <a:tcPr anchor="ctr">
                    <a:solidFill>
                      <a:schemeClr val="accent1"/>
                    </a:solidFill>
                  </a:tcPr>
                </a:tc>
                <a:tc hMerge="1">
                  <a:txBody>
                    <a:bodyPr/>
                    <a:lstStyle/>
                    <a:p>
                      <a:endParaRPr lang="en-US"/>
                    </a:p>
                  </a:txBody>
                  <a:tcPr/>
                </a:tc>
                <a:extLst>
                  <a:ext uri="{0D108BD9-81ED-4DB2-BD59-A6C34878D82A}">
                    <a16:rowId xmlns:a16="http://schemas.microsoft.com/office/drawing/2014/main" val="355021687"/>
                  </a:ext>
                </a:extLst>
              </a:tr>
              <a:tr h="442513">
                <a:tc>
                  <a:txBody>
                    <a:bodyPr/>
                    <a:lstStyle/>
                    <a:p>
                      <a:r>
                        <a:rPr lang="en-US"/>
                        <a:t>Secure Practice Test with Response Transmission</a:t>
                      </a:r>
                    </a:p>
                  </a:txBody>
                  <a:tcPr anchor="ctr"/>
                </a:tc>
                <a:tc>
                  <a:txBody>
                    <a:bodyPr/>
                    <a:lstStyle/>
                    <a:p>
                      <a:r>
                        <a:rPr lang="en-US"/>
                        <a:t>August 6, 2018 – May 31, 2019</a:t>
                      </a:r>
                    </a:p>
                  </a:txBody>
                  <a:tcPr anchor="ctr"/>
                </a:tc>
                <a:extLst>
                  <a:ext uri="{0D108BD9-81ED-4DB2-BD59-A6C34878D82A}">
                    <a16:rowId xmlns:a16="http://schemas.microsoft.com/office/drawing/2014/main" val="891286963"/>
                  </a:ext>
                </a:extLst>
              </a:tr>
              <a:tr h="418011">
                <a:tc gridSpan="2">
                  <a:txBody>
                    <a:bodyPr/>
                    <a:lstStyle/>
                    <a:p>
                      <a:pPr marL="0" algn="ctr" defTabSz="914400" rtl="0" eaLnBrk="1" latinLnBrk="0" hangingPunct="1">
                        <a:buNone/>
                      </a:pPr>
                      <a:r>
                        <a:rPr lang="en-US" sz="1800" b="1" kern="1200">
                          <a:solidFill>
                            <a:schemeClr val="bg1"/>
                          </a:solidFill>
                          <a:latin typeface="+mn-lt"/>
                          <a:ea typeface="+mn-ea"/>
                          <a:cs typeface="+mn-cs"/>
                        </a:rPr>
                        <a:t>End of Course (EOC)</a:t>
                      </a:r>
                    </a:p>
                  </a:txBody>
                  <a:tcPr anchor="ctr">
                    <a:solidFill>
                      <a:schemeClr val="accent1"/>
                    </a:solidFill>
                  </a:tcPr>
                </a:tc>
                <a:tc hMerge="1">
                  <a:txBody>
                    <a:bodyPr/>
                    <a:lstStyle/>
                    <a:p>
                      <a:pPr>
                        <a:buNone/>
                      </a:pPr>
                      <a:endParaRPr lang="en-US"/>
                    </a:p>
                  </a:txBody>
                  <a:tcPr anchor="ctr"/>
                </a:tc>
                <a:extLst>
                  <a:ext uri="{0D108BD9-81ED-4DB2-BD59-A6C34878D82A}">
                    <a16:rowId xmlns:a16="http://schemas.microsoft.com/office/drawing/2014/main" val="1878787710"/>
                  </a:ext>
                </a:extLst>
              </a:tr>
              <a:tr h="418011">
                <a:tc>
                  <a:txBody>
                    <a:bodyPr/>
                    <a:lstStyle/>
                    <a:p>
                      <a:pPr>
                        <a:buNone/>
                      </a:pPr>
                      <a:r>
                        <a:rPr lang="en-US"/>
                        <a:t>EOC November 2018 Mid-Month</a:t>
                      </a:r>
                    </a:p>
                  </a:txBody>
                  <a:tcPr anchor="ctr"/>
                </a:tc>
                <a:tc>
                  <a:txBody>
                    <a:bodyPr/>
                    <a:lstStyle/>
                    <a:p>
                      <a:pPr>
                        <a:buNone/>
                      </a:pPr>
                      <a:r>
                        <a:rPr lang="en-US"/>
                        <a:t>November 5-16, 2018</a:t>
                      </a:r>
                    </a:p>
                  </a:txBody>
                  <a:tcPr anchor="ctr"/>
                </a:tc>
                <a:extLst>
                  <a:ext uri="{0D108BD9-81ED-4DB2-BD59-A6C34878D82A}">
                    <a16:rowId xmlns:a16="http://schemas.microsoft.com/office/drawing/2014/main" val="6480564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EOC Winter 2018 Administration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November 26, 2018 – January 4, 2019</a:t>
                      </a:r>
                    </a:p>
                  </a:txBody>
                  <a:tcPr anchor="ctr"/>
                </a:tc>
                <a:extLst>
                  <a:ext uri="{0D108BD9-81ED-4DB2-BD59-A6C34878D82A}">
                    <a16:rowId xmlns:a16="http://schemas.microsoft.com/office/drawing/2014/main" val="16859524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EOC Spring 2019 Mid-Month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January 14-25, 2019; February 11-22, 2019; March 11-22, 2019</a:t>
                      </a:r>
                    </a:p>
                  </a:txBody>
                  <a:tcPr anchor="ctr"/>
                </a:tc>
                <a:extLst>
                  <a:ext uri="{0D108BD9-81ED-4DB2-BD59-A6C34878D82A}">
                    <a16:rowId xmlns:a16="http://schemas.microsoft.com/office/drawing/2014/main" val="9445633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EOC Spring 2019 Main Administration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April 22 – May 31, 2019</a:t>
                      </a:r>
                    </a:p>
                  </a:txBody>
                  <a:tcPr anchor="ctr"/>
                </a:tc>
                <a:extLst>
                  <a:ext uri="{0D108BD9-81ED-4DB2-BD59-A6C34878D82A}">
                    <a16:rowId xmlns:a16="http://schemas.microsoft.com/office/drawing/2014/main" val="41444138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EOC Summer 2019 Administration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June 17 – July 19, 2019</a:t>
                      </a:r>
                    </a:p>
                  </a:txBody>
                  <a:tcPr anchor="ctr"/>
                </a:tc>
                <a:extLst>
                  <a:ext uri="{0D108BD9-81ED-4DB2-BD59-A6C34878D82A}">
                    <a16:rowId xmlns:a16="http://schemas.microsoft.com/office/drawing/2014/main" val="3664902741"/>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solidFill>
                          <a:latin typeface="+mn-lt"/>
                          <a:ea typeface="+mn-ea"/>
                          <a:cs typeface="+mn-cs"/>
                        </a:rPr>
                        <a:t>End of Grade (EOG)</a:t>
                      </a:r>
                    </a:p>
                  </a:txBody>
                  <a:tcPr anchor="ct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chor="ctr"/>
                </a:tc>
                <a:extLst>
                  <a:ext uri="{0D108BD9-81ED-4DB2-BD59-A6C34878D82A}">
                    <a16:rowId xmlns:a16="http://schemas.microsoft.com/office/drawing/2014/main" val="32446425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EOG Spring 2019 Main Administration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April 8 – May 17, 2019</a:t>
                      </a:r>
                    </a:p>
                  </a:txBody>
                  <a:tcPr anchor="ctr"/>
                </a:tc>
                <a:extLst>
                  <a:ext uri="{0D108BD9-81ED-4DB2-BD59-A6C34878D82A}">
                    <a16:rowId xmlns:a16="http://schemas.microsoft.com/office/drawing/2014/main" val="422296602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EOG Grades 3, 5, and 8 EOG Summer Retest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May 13 – July 19, 2019</a:t>
                      </a:r>
                    </a:p>
                  </a:txBody>
                  <a:tcPr anchor="ctr"/>
                </a:tc>
                <a:extLst>
                  <a:ext uri="{0D108BD9-81ED-4DB2-BD59-A6C34878D82A}">
                    <a16:rowId xmlns:a16="http://schemas.microsoft.com/office/drawing/2014/main" val="3938798567"/>
                  </a:ext>
                </a:extLst>
              </a:tr>
            </a:tbl>
          </a:graphicData>
        </a:graphic>
      </p:graphicFrame>
      <p:sp>
        <p:nvSpPr>
          <p:cNvPr id="4" name="Slide Number Placeholder 3">
            <a:extLst>
              <a:ext uri="{FF2B5EF4-FFF2-40B4-BE49-F238E27FC236}">
                <a16:creationId xmlns:a16="http://schemas.microsoft.com/office/drawing/2014/main" id="{A181E577-D9B7-4A56-A3D0-2624C4A67C90}"/>
              </a:ext>
            </a:extLst>
          </p:cNvPr>
          <p:cNvSpPr>
            <a:spLocks noGrp="1"/>
          </p:cNvSpPr>
          <p:nvPr>
            <p:ph type="sldNum" sz="quarter" idx="4"/>
          </p:nvPr>
        </p:nvSpPr>
        <p:spPr/>
        <p:txBody>
          <a:bodyPr/>
          <a:lstStyle/>
          <a:p>
            <a:fld id="{B63E4CEF-BB1E-48C7-AE93-F39F6AA99AD7}" type="slidenum">
              <a:rPr lang="en-US" smtClean="0"/>
              <a:pPr/>
              <a:t>52</a:t>
            </a:fld>
            <a:endParaRPr lang="en-US"/>
          </a:p>
        </p:txBody>
      </p:sp>
      <p:sp>
        <p:nvSpPr>
          <p:cNvPr id="6" name="Date Placeholder 5">
            <a:extLst>
              <a:ext uri="{FF2B5EF4-FFF2-40B4-BE49-F238E27FC236}">
                <a16:creationId xmlns:a16="http://schemas.microsoft.com/office/drawing/2014/main" id="{BC70014A-0D49-4623-ACCE-99FC9E406959}"/>
              </a:ext>
            </a:extLst>
          </p:cNvPr>
          <p:cNvSpPr>
            <a:spLocks noGrp="1"/>
          </p:cNvSpPr>
          <p:nvPr>
            <p:ph type="dt" sz="half" idx="2"/>
          </p:nvPr>
        </p:nvSpPr>
        <p:spPr/>
        <p:txBody>
          <a:bodyPr/>
          <a:lstStyle/>
          <a:p>
            <a:fld id="{AE8D2EA7-0B82-4797-87D5-C8712DF27D9A}" type="datetime1">
              <a:rPr lang="en-US" smtClean="0"/>
              <a:t>11/6/2018</a:t>
            </a:fld>
            <a:endParaRPr lang="en-US"/>
          </a:p>
        </p:txBody>
      </p:sp>
    </p:spTree>
    <p:extLst>
      <p:ext uri="{BB962C8B-B14F-4D97-AF65-F5344CB8AC3E}">
        <p14:creationId xmlns:p14="http://schemas.microsoft.com/office/powerpoint/2010/main" val="588660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23FACF63-FC0B-403A-8F98-A2136EBDE383}"/>
              </a:ext>
            </a:extLst>
          </p:cNvPr>
          <p:cNvSpPr/>
          <p:nvPr/>
        </p:nvSpPr>
        <p:spPr>
          <a:xfrm>
            <a:off x="2720839" y="1218037"/>
            <a:ext cx="1545455" cy="222881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TLSHAPE_M_a58f29487c0343c08abcf41913e40cae_Title">
            <a:extLst>
              <a:ext uri="{FF2B5EF4-FFF2-40B4-BE49-F238E27FC236}">
                <a16:creationId xmlns:a16="http://schemas.microsoft.com/office/drawing/2014/main" id="{88F766E6-9DD3-47B1-B64E-B8D25BB4159E}"/>
              </a:ext>
            </a:extLst>
          </p:cNvPr>
          <p:cNvSpPr txBox="1"/>
          <p:nvPr>
            <p:custDataLst>
              <p:tags r:id="rId2"/>
            </p:custDataLst>
          </p:nvPr>
        </p:nvSpPr>
        <p:spPr>
          <a:xfrm>
            <a:off x="2720839" y="1383618"/>
            <a:ext cx="1545455" cy="153888"/>
          </a:xfrm>
          <a:prstGeom prst="rect">
            <a:avLst/>
          </a:prstGeom>
          <a:noFill/>
        </p:spPr>
        <p:txBody>
          <a:bodyPr vert="horz" wrap="square" lIns="0" tIns="0" rIns="0" bIns="0" rtlCol="0" anchor="ctr" anchorCtr="0">
            <a:spAutoFit/>
          </a:bodyPr>
          <a:lstStyle/>
          <a:p>
            <a:pPr algn="ctr"/>
            <a:r>
              <a:rPr lang="en-US" sz="1000" b="1" spc="-6">
                <a:solidFill>
                  <a:schemeClr val="bg1"/>
                </a:solidFill>
                <a:latin typeface="Calibri" panose="020F0502020204030204" pitchFamily="34" charset="0"/>
              </a:rPr>
              <a:t>Spring 2019 GAA 2.0</a:t>
            </a:r>
          </a:p>
        </p:txBody>
      </p:sp>
      <p:sp>
        <p:nvSpPr>
          <p:cNvPr id="9237" name="OTLSHAPE_TB_00000000000000000000000000000000_ElapsedTime" hidden="1"/>
          <p:cNvSpPr/>
          <p:nvPr>
            <p:custDataLst>
              <p:tags r:id="rId3"/>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8" name="OTLSHAPE_TB_00000000000000000000000000000000_TodayMarkerShape" hidden="1"/>
          <p:cNvSpPr/>
          <p:nvPr>
            <p:custDataLst>
              <p:tags r:id="rId4"/>
            </p:custDataLst>
          </p:nvPr>
        </p:nvSpPr>
        <p:spPr>
          <a:xfrm>
            <a:off x="917206" y="329565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9" name="OTLSHAPE_TB_00000000000000000000000000000000_TodayMarkerText" hidden="1"/>
          <p:cNvSpPr txBox="1"/>
          <p:nvPr>
            <p:custDataLst>
              <p:tags r:id="rId5"/>
            </p:custDataLst>
          </p:nvPr>
        </p:nvSpPr>
        <p:spPr>
          <a:xfrm>
            <a:off x="971635" y="3422650"/>
            <a:ext cx="254878" cy="123111"/>
          </a:xfrm>
          <a:prstGeom prst="rect">
            <a:avLst/>
          </a:prstGeom>
          <a:noFill/>
        </p:spPr>
        <p:txBody>
          <a:bodyPr vert="horz" wrap="none" lIns="0" tIns="0" rIns="0" bIns="0" rtlCol="0" anchor="ctr" anchorCtr="0">
            <a:spAutoFit/>
          </a:bodyPr>
          <a:lstStyle/>
          <a:p>
            <a:pPr algn="ctr"/>
            <a:r>
              <a:rPr lang="en-US" sz="800">
                <a:solidFill>
                  <a:schemeClr val="dk1"/>
                </a:solidFill>
                <a:latin typeface="Calibri" panose="020F0502020204030204" pitchFamily="34" charset="0"/>
              </a:rPr>
              <a:t>Today</a:t>
            </a:r>
          </a:p>
        </p:txBody>
      </p:sp>
      <p:sp>
        <p:nvSpPr>
          <p:cNvPr id="9274" name="OTLSHAPE_M_6a283b367375415b92b0e5fc4e16a0cc_Date" hidden="1"/>
          <p:cNvSpPr txBox="1"/>
          <p:nvPr>
            <p:custDataLst>
              <p:tags r:id="rId6"/>
            </p:custDataLst>
          </p:nvPr>
        </p:nvSpPr>
        <p:spPr>
          <a:xfrm>
            <a:off x="5937904" y="2439589"/>
            <a:ext cx="0" cy="615553"/>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Nov 7</a:t>
            </a:r>
          </a:p>
        </p:txBody>
      </p:sp>
      <p:sp>
        <p:nvSpPr>
          <p:cNvPr id="9277" name="OTLSHAPE_M_7b0996464ffd4cd3a3b383ab1ba22438_Date" hidden="1"/>
          <p:cNvSpPr txBox="1"/>
          <p:nvPr>
            <p:custDataLst>
              <p:tags r:id="rId7"/>
            </p:custDataLst>
          </p:nvPr>
        </p:nvSpPr>
        <p:spPr>
          <a:xfrm>
            <a:off x="7055965" y="2730664"/>
            <a:ext cx="0" cy="738664"/>
          </a:xfrm>
          <a:prstGeom prst="rect">
            <a:avLst/>
          </a:prstGeom>
          <a:noFill/>
        </p:spPr>
        <p:txBody>
          <a:bodyPr vert="horz" wrap="square" lIns="0" tIns="0" rIns="0" bIns="0" rtlCol="0" anchor="ctr" anchorCtr="0">
            <a:spAutoFit/>
          </a:bodyPr>
          <a:lstStyle/>
          <a:p>
            <a:pPr algn="ctr"/>
            <a:r>
              <a:rPr lang="en-US" sz="800">
                <a:solidFill>
                  <a:srgbClr val="D1282E"/>
                </a:solidFill>
                <a:latin typeface="Calibri" panose="020F0502020204030204" pitchFamily="34" charset="0"/>
              </a:rPr>
              <a:t>Dec 20</a:t>
            </a:r>
          </a:p>
        </p:txBody>
      </p:sp>
      <p:sp>
        <p:nvSpPr>
          <p:cNvPr id="9283" name="OTLSHAPE_T_7c518fb37f2142bb8e0445920d0403b5_ShapePercentage" hidden="1"/>
          <p:cNvSpPr/>
          <p:nvPr>
            <p:custDataLst>
              <p:tags r:id="rId8"/>
            </p:custDataLst>
          </p:nvPr>
        </p:nvSpPr>
        <p:spPr>
          <a:xfrm>
            <a:off x="3181755"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4" name="OTLSHAPE_T_7c518fb37f2142bb8e0445920d0403b5_Duration" hidden="1"/>
          <p:cNvSpPr txBox="1"/>
          <p:nvPr>
            <p:custDataLst>
              <p:tags r:id="rId9"/>
            </p:custDataLst>
          </p:nvPr>
        </p:nvSpPr>
        <p:spPr>
          <a:xfrm>
            <a:off x="0" y="3498850"/>
            <a:ext cx="3302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6 days</a:t>
            </a:r>
          </a:p>
        </p:txBody>
      </p:sp>
      <p:sp>
        <p:nvSpPr>
          <p:cNvPr id="9285" name="OTLSHAPE_T_7c518fb37f2142bb8e0445920d0403b5_TextPercentage" hidden="1"/>
          <p:cNvSpPr txBox="1"/>
          <p:nvPr>
            <p:custDataLst>
              <p:tags r:id="rId10"/>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86" name="OTLSHAPE_T_7c518fb37f2142bb8e0445920d0403b5_StartDate" hidden="1"/>
          <p:cNvSpPr txBox="1"/>
          <p:nvPr>
            <p:custDataLst>
              <p:tags r:id="rId11"/>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87" name="OTLSHAPE_T_7c518fb37f2142bb8e0445920d0403b5_EndDate" hidden="1"/>
          <p:cNvSpPr txBox="1"/>
          <p:nvPr>
            <p:custDataLst>
              <p:tags r:id="rId12"/>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91" name="OTLSHAPE_T_be3ae38f60b3402d8a13f1e91eec41f5_ShapePercentage" hidden="1"/>
          <p:cNvSpPr/>
          <p:nvPr>
            <p:custDataLst>
              <p:tags r:id="rId13"/>
            </p:custDataLst>
          </p:nvPr>
        </p:nvSpPr>
        <p:spPr>
          <a:xfrm>
            <a:off x="3727784"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2" name="OTLSHAPE_T_be3ae38f60b3402d8a13f1e91eec41f5_Duration" hidden="1"/>
          <p:cNvSpPr txBox="1"/>
          <p:nvPr>
            <p:custDataLst>
              <p:tags r:id="rId14"/>
            </p:custDataLst>
          </p:nvPr>
        </p:nvSpPr>
        <p:spPr>
          <a:xfrm>
            <a:off x="0" y="3765550"/>
            <a:ext cx="3937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18 days</a:t>
            </a:r>
          </a:p>
        </p:txBody>
      </p:sp>
      <p:sp>
        <p:nvSpPr>
          <p:cNvPr id="9293" name="OTLSHAPE_T_be3ae38f60b3402d8a13f1e91eec41f5_TextPercentage" hidden="1"/>
          <p:cNvSpPr txBox="1"/>
          <p:nvPr>
            <p:custDataLst>
              <p:tags r:id="rId15"/>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94" name="OTLSHAPE_T_be3ae38f60b3402d8a13f1e91eec41f5_StartDate" hidden="1"/>
          <p:cNvSpPr txBox="1"/>
          <p:nvPr>
            <p:custDataLst>
              <p:tags r:id="rId16"/>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95" name="OTLSHAPE_T_be3ae38f60b3402d8a13f1e91eec41f5_EndDate" hidden="1"/>
          <p:cNvSpPr txBox="1"/>
          <p:nvPr>
            <p:custDataLst>
              <p:tags r:id="rId17"/>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99" name="OTLSHAPE_T_9aa183d65df24b0c8fecd0a002471583_ShapePercentage" hidden="1"/>
          <p:cNvSpPr/>
          <p:nvPr>
            <p:custDataLst>
              <p:tags r:id="rId18"/>
            </p:custDataLst>
          </p:nvPr>
        </p:nvSpPr>
        <p:spPr>
          <a:xfrm>
            <a:off x="3727784"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0" name="OTLSHAPE_T_9aa183d65df24b0c8fecd0a002471583_Duration" hidden="1"/>
          <p:cNvSpPr txBox="1"/>
          <p:nvPr>
            <p:custDataLst>
              <p:tags r:id="rId19"/>
            </p:custDataLst>
          </p:nvPr>
        </p:nvSpPr>
        <p:spPr>
          <a:xfrm>
            <a:off x="0" y="4032250"/>
            <a:ext cx="3937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24 days</a:t>
            </a:r>
          </a:p>
        </p:txBody>
      </p:sp>
      <p:sp>
        <p:nvSpPr>
          <p:cNvPr id="9301" name="OTLSHAPE_T_9aa183d65df24b0c8fecd0a002471583_TextPercentage" hidden="1"/>
          <p:cNvSpPr txBox="1"/>
          <p:nvPr>
            <p:custDataLst>
              <p:tags r:id="rId20"/>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302" name="OTLSHAPE_T_9aa183d65df24b0c8fecd0a002471583_StartDate" hidden="1"/>
          <p:cNvSpPr txBox="1"/>
          <p:nvPr>
            <p:custDataLst>
              <p:tags r:id="rId21"/>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03" name="OTLSHAPE_T_9aa183d65df24b0c8fecd0a002471583_EndDate" hidden="1"/>
          <p:cNvSpPr txBox="1"/>
          <p:nvPr>
            <p:custDataLst>
              <p:tags r:id="rId22"/>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07" name="OTLSHAPE_T_06a6a20021ea4acdac20b41f7b37b0dd_ShapePercentage" hidden="1"/>
          <p:cNvSpPr/>
          <p:nvPr>
            <p:custDataLst>
              <p:tags r:id="rId23"/>
            </p:custDataLst>
          </p:nvPr>
        </p:nvSpPr>
        <p:spPr>
          <a:xfrm>
            <a:off x="4351818"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8" name="OTLSHAPE_T_06a6a20021ea4acdac20b41f7b37b0dd_Duration" hidden="1"/>
          <p:cNvSpPr txBox="1"/>
          <p:nvPr>
            <p:custDataLst>
              <p:tags r:id="rId24"/>
            </p:custDataLst>
          </p:nvPr>
        </p:nvSpPr>
        <p:spPr>
          <a:xfrm>
            <a:off x="0" y="4298950"/>
            <a:ext cx="3937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16 days</a:t>
            </a:r>
          </a:p>
        </p:txBody>
      </p:sp>
      <p:sp>
        <p:nvSpPr>
          <p:cNvPr id="9309" name="OTLSHAPE_T_06a6a20021ea4acdac20b41f7b37b0dd_TextPercentage" hidden="1"/>
          <p:cNvSpPr txBox="1"/>
          <p:nvPr>
            <p:custDataLst>
              <p:tags r:id="rId25"/>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310" name="OTLSHAPE_T_06a6a20021ea4acdac20b41f7b37b0dd_StartDate" hidden="1"/>
          <p:cNvSpPr txBox="1"/>
          <p:nvPr>
            <p:custDataLst>
              <p:tags r:id="rId26"/>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11" name="OTLSHAPE_T_06a6a20021ea4acdac20b41f7b37b0dd_EndDate" hidden="1"/>
          <p:cNvSpPr txBox="1"/>
          <p:nvPr>
            <p:custDataLst>
              <p:tags r:id="rId27"/>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15" name="OTLSHAPE_T_e6f5c918bdd649a1ac919cf22468a23b_ShapePercentage" hidden="1"/>
          <p:cNvSpPr/>
          <p:nvPr>
            <p:custDataLst>
              <p:tags r:id="rId28"/>
            </p:custDataLst>
          </p:nvPr>
        </p:nvSpPr>
        <p:spPr>
          <a:xfrm>
            <a:off x="5027855"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6" name="OTLSHAPE_T_e6f5c918bdd649a1ac919cf22468a23b_Duration" hidden="1"/>
          <p:cNvSpPr txBox="1"/>
          <p:nvPr>
            <p:custDataLst>
              <p:tags r:id="rId29"/>
            </p:custDataLst>
          </p:nvPr>
        </p:nvSpPr>
        <p:spPr>
          <a:xfrm>
            <a:off x="0" y="4565650"/>
            <a:ext cx="3937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25 days</a:t>
            </a:r>
          </a:p>
        </p:txBody>
      </p:sp>
      <p:sp>
        <p:nvSpPr>
          <p:cNvPr id="9317" name="OTLSHAPE_T_e6f5c918bdd649a1ac919cf22468a23b_TextPercentage" hidden="1"/>
          <p:cNvSpPr txBox="1"/>
          <p:nvPr>
            <p:custDataLst>
              <p:tags r:id="rId30"/>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318" name="OTLSHAPE_T_e6f5c918bdd649a1ac919cf22468a23b_StartDate" hidden="1"/>
          <p:cNvSpPr txBox="1"/>
          <p:nvPr>
            <p:custDataLst>
              <p:tags r:id="rId3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19" name="OTLSHAPE_T_e6f5c918bdd649a1ac919cf22468a23b_EndDate" hidden="1"/>
          <p:cNvSpPr txBox="1"/>
          <p:nvPr>
            <p:custDataLst>
              <p:tags r:id="rId32"/>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499895" y="200235"/>
            <a:ext cx="6477544" cy="968345"/>
          </a:xfrm>
        </p:spPr>
        <p:txBody>
          <a:bodyPr>
            <a:normAutofit fontScale="90000"/>
          </a:bodyPr>
          <a:lstStyle/>
          <a:p>
            <a:r>
              <a:rPr lang="en-US"/>
              <a:t>Spring/Summer 2019 Testing Overlap</a:t>
            </a:r>
          </a:p>
        </p:txBody>
      </p:sp>
      <p:sp>
        <p:nvSpPr>
          <p:cNvPr id="6" name="Date Placeholder 5">
            <a:extLst>
              <a:ext uri="{FF2B5EF4-FFF2-40B4-BE49-F238E27FC236}">
                <a16:creationId xmlns:a16="http://schemas.microsoft.com/office/drawing/2014/main" id="{26477C44-E541-4800-9977-F3D92E0E013C}"/>
              </a:ext>
            </a:extLst>
          </p:cNvPr>
          <p:cNvSpPr>
            <a:spLocks noGrp="1"/>
          </p:cNvSpPr>
          <p:nvPr>
            <p:ph type="dt" sz="half" idx="2"/>
          </p:nvPr>
        </p:nvSpPr>
        <p:spPr/>
        <p:txBody>
          <a:bodyPr/>
          <a:lstStyle/>
          <a:p>
            <a:fld id="{C875C6A2-CCF2-454B-98F7-8AEF87EFB5CF}" type="datetime1">
              <a:rPr lang="en-US" smtClean="0"/>
              <a:t>11/6/2018</a:t>
            </a:fld>
            <a:endParaRPr lang="en-US"/>
          </a:p>
        </p:txBody>
      </p:sp>
      <p:sp>
        <p:nvSpPr>
          <p:cNvPr id="7" name="Slide Number Placeholder 6">
            <a:extLst>
              <a:ext uri="{FF2B5EF4-FFF2-40B4-BE49-F238E27FC236}">
                <a16:creationId xmlns:a16="http://schemas.microsoft.com/office/drawing/2014/main" id="{53C20297-7DE4-4DD5-8A4C-34518CCC1C00}"/>
              </a:ext>
            </a:extLst>
          </p:cNvPr>
          <p:cNvSpPr>
            <a:spLocks noGrp="1"/>
          </p:cNvSpPr>
          <p:nvPr>
            <p:ph type="sldNum" sz="quarter" idx="4"/>
          </p:nvPr>
        </p:nvSpPr>
        <p:spPr/>
        <p:txBody>
          <a:bodyPr/>
          <a:lstStyle/>
          <a:p>
            <a:fld id="{B63E4CEF-BB1E-48C7-AE93-F39F6AA99AD7}" type="slidenum">
              <a:rPr lang="en-US" smtClean="0"/>
              <a:pPr/>
              <a:t>53</a:t>
            </a:fld>
            <a:endParaRPr lang="en-US"/>
          </a:p>
        </p:txBody>
      </p:sp>
      <p:grpSp>
        <p:nvGrpSpPr>
          <p:cNvPr id="58" name="Group 57">
            <a:extLst>
              <a:ext uri="{FF2B5EF4-FFF2-40B4-BE49-F238E27FC236}">
                <a16:creationId xmlns:a16="http://schemas.microsoft.com/office/drawing/2014/main" id="{14215F1A-FC7E-4A0F-86FB-CDC406CE5BDF}"/>
              </a:ext>
            </a:extLst>
          </p:cNvPr>
          <p:cNvGrpSpPr/>
          <p:nvPr/>
        </p:nvGrpSpPr>
        <p:grpSpPr>
          <a:xfrm>
            <a:off x="527973" y="1587652"/>
            <a:ext cx="7886063" cy="4419955"/>
            <a:chOff x="1233960" y="1827619"/>
            <a:chExt cx="6560619" cy="2648295"/>
          </a:xfrm>
        </p:grpSpPr>
        <p:sp>
          <p:nvSpPr>
            <p:cNvPr id="59" name="Rectangle 58">
              <a:extLst>
                <a:ext uri="{FF2B5EF4-FFF2-40B4-BE49-F238E27FC236}">
                  <a16:creationId xmlns:a16="http://schemas.microsoft.com/office/drawing/2014/main" id="{23E1471F-BC2E-4E48-A658-FAF00E86244A}"/>
                </a:ext>
              </a:extLst>
            </p:cNvPr>
            <p:cNvSpPr/>
            <p:nvPr/>
          </p:nvSpPr>
          <p:spPr>
            <a:xfrm>
              <a:off x="3564917" y="1827619"/>
              <a:ext cx="1082312" cy="11505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TLSHAPE_T_7c518fb37f2142bb8e0445920d0403b5_Shape">
              <a:extLst>
                <a:ext uri="{FF2B5EF4-FFF2-40B4-BE49-F238E27FC236}">
                  <a16:creationId xmlns:a16="http://schemas.microsoft.com/office/drawing/2014/main" id="{F739B79A-D820-4F97-A35C-24BA527C1A4E}"/>
                </a:ext>
              </a:extLst>
            </p:cNvPr>
            <p:cNvSpPr/>
            <p:nvPr>
              <p:custDataLst>
                <p:tags r:id="rId33"/>
              </p:custDataLst>
            </p:nvPr>
          </p:nvSpPr>
          <p:spPr>
            <a:xfrm>
              <a:off x="3564917" y="3586514"/>
              <a:ext cx="1082312" cy="20320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T_7c518fb37f2142bb8e0445920d0403b5_Title">
              <a:extLst>
                <a:ext uri="{FF2B5EF4-FFF2-40B4-BE49-F238E27FC236}">
                  <a16:creationId xmlns:a16="http://schemas.microsoft.com/office/drawing/2014/main" id="{9C78D0EE-99F6-4BF7-83EE-C380631F729B}"/>
                </a:ext>
              </a:extLst>
            </p:cNvPr>
            <p:cNvSpPr txBox="1"/>
            <p:nvPr>
              <p:custDataLst>
                <p:tags r:id="rId34"/>
              </p:custDataLst>
            </p:nvPr>
          </p:nvSpPr>
          <p:spPr>
            <a:xfrm>
              <a:off x="2440312" y="3637294"/>
              <a:ext cx="1082315" cy="101637"/>
            </a:xfrm>
            <a:prstGeom prst="rect">
              <a:avLst/>
            </a:prstGeom>
            <a:noFill/>
          </p:spPr>
          <p:txBody>
            <a:bodyPr vert="horz" wrap="square" lIns="0" tIns="0" rIns="0" bIns="0" rtlCol="0" anchor="ctr" anchorCtr="0">
              <a:spAutoFit/>
            </a:bodyPr>
            <a:lstStyle/>
            <a:p>
              <a:pPr algn="r"/>
              <a:r>
                <a:rPr lang="en-US" sz="1000" b="1" spc="-8">
                  <a:solidFill>
                    <a:srgbClr val="0070C0"/>
                  </a:solidFill>
                  <a:latin typeface="Calibri" panose="020F0502020204030204" pitchFamily="34" charset="0"/>
                </a:rPr>
                <a:t>Spring 2019 EOG</a:t>
              </a:r>
            </a:p>
          </p:txBody>
        </p:sp>
        <p:sp>
          <p:nvSpPr>
            <p:cNvPr id="62" name="OTLSHAPE_T_7c518fb37f2142bb8e0445920d0403b5_JoinedDate">
              <a:extLst>
                <a:ext uri="{FF2B5EF4-FFF2-40B4-BE49-F238E27FC236}">
                  <a16:creationId xmlns:a16="http://schemas.microsoft.com/office/drawing/2014/main" id="{FDD8D60F-B27F-47E0-ADA8-84C009670921}"/>
                </a:ext>
              </a:extLst>
            </p:cNvPr>
            <p:cNvSpPr txBox="1"/>
            <p:nvPr>
              <p:custDataLst>
                <p:tags r:id="rId35"/>
              </p:custDataLst>
            </p:nvPr>
          </p:nvSpPr>
          <p:spPr>
            <a:xfrm>
              <a:off x="4712011" y="3642010"/>
              <a:ext cx="2497338" cy="92205"/>
            </a:xfrm>
            <a:prstGeom prst="rect">
              <a:avLst/>
            </a:prstGeom>
            <a:noFill/>
          </p:spPr>
          <p:txBody>
            <a:bodyPr vert="horz" wrap="square" lIns="0" tIns="0" rIns="0" bIns="0" rtlCol="0" anchor="ctr" anchorCtr="0">
              <a:spAutoFit/>
            </a:bodyPr>
            <a:lstStyle/>
            <a:p>
              <a:r>
                <a:rPr lang="en-US" sz="1000" spc="-4" dirty="0">
                  <a:latin typeface="Calibri" panose="020F0502020204030204" pitchFamily="34" charset="0"/>
                </a:rPr>
                <a:t>April 8 – May 17, 2019</a:t>
              </a:r>
            </a:p>
          </p:txBody>
        </p:sp>
        <p:sp>
          <p:nvSpPr>
            <p:cNvPr id="63" name="OTLSHAPE_T_be3ae38f60b3402d8a13f1e91eec41f5_Shape">
              <a:extLst>
                <a:ext uri="{FF2B5EF4-FFF2-40B4-BE49-F238E27FC236}">
                  <a16:creationId xmlns:a16="http://schemas.microsoft.com/office/drawing/2014/main" id="{58B2F984-2330-445F-BA10-BA2D9CF2CA08}"/>
                </a:ext>
              </a:extLst>
            </p:cNvPr>
            <p:cNvSpPr/>
            <p:nvPr>
              <p:custDataLst>
                <p:tags r:id="rId36"/>
              </p:custDataLst>
            </p:nvPr>
          </p:nvSpPr>
          <p:spPr>
            <a:xfrm>
              <a:off x="3832292" y="3820340"/>
              <a:ext cx="1124388" cy="193316"/>
            </a:xfrm>
            <a:prstGeom prst="roundRect">
              <a:avLst>
                <a:gd name="adj" fmla="val 100000"/>
              </a:avLst>
            </a:prstGeom>
            <a:solidFill>
              <a:srgbClr val="D2472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TLSHAPE_T_be3ae38f60b3402d8a13f1e91eec41f5_Title">
              <a:extLst>
                <a:ext uri="{FF2B5EF4-FFF2-40B4-BE49-F238E27FC236}">
                  <a16:creationId xmlns:a16="http://schemas.microsoft.com/office/drawing/2014/main" id="{9069AED4-B8ED-4FB6-944D-F7F5D3F1B229}"/>
                </a:ext>
              </a:extLst>
            </p:cNvPr>
            <p:cNvSpPr txBox="1"/>
            <p:nvPr>
              <p:custDataLst>
                <p:tags r:id="rId37"/>
              </p:custDataLst>
            </p:nvPr>
          </p:nvSpPr>
          <p:spPr>
            <a:xfrm>
              <a:off x="2544820" y="3871121"/>
              <a:ext cx="1245181" cy="101637"/>
            </a:xfrm>
            <a:prstGeom prst="rect">
              <a:avLst/>
            </a:prstGeom>
            <a:noFill/>
          </p:spPr>
          <p:txBody>
            <a:bodyPr vert="horz" wrap="square" lIns="0" tIns="0" rIns="0" bIns="0" rtlCol="0" anchor="ctr" anchorCtr="0">
              <a:spAutoFit/>
            </a:bodyPr>
            <a:lstStyle/>
            <a:p>
              <a:pPr algn="r"/>
              <a:r>
                <a:rPr lang="en-US" sz="1000" b="1" spc="-8">
                  <a:solidFill>
                    <a:srgbClr val="D24726"/>
                  </a:solidFill>
                  <a:latin typeface="Calibri" panose="020F0502020204030204" pitchFamily="34" charset="0"/>
                </a:rPr>
                <a:t>Spring 2019 EOC</a:t>
              </a:r>
            </a:p>
          </p:txBody>
        </p:sp>
        <p:sp>
          <p:nvSpPr>
            <p:cNvPr id="65" name="OTLSHAPE_T_be3ae38f60b3402d8a13f1e91eec41f5_JoinedDate">
              <a:extLst>
                <a:ext uri="{FF2B5EF4-FFF2-40B4-BE49-F238E27FC236}">
                  <a16:creationId xmlns:a16="http://schemas.microsoft.com/office/drawing/2014/main" id="{64F8793B-43B3-4784-8324-028D725724BD}"/>
                </a:ext>
              </a:extLst>
            </p:cNvPr>
            <p:cNvSpPr txBox="1"/>
            <p:nvPr>
              <p:custDataLst>
                <p:tags r:id="rId38"/>
              </p:custDataLst>
            </p:nvPr>
          </p:nvSpPr>
          <p:spPr>
            <a:xfrm>
              <a:off x="5160268" y="3875837"/>
              <a:ext cx="2033016" cy="92205"/>
            </a:xfrm>
            <a:prstGeom prst="rect">
              <a:avLst/>
            </a:prstGeom>
            <a:noFill/>
          </p:spPr>
          <p:txBody>
            <a:bodyPr vert="horz" wrap="square" lIns="0" tIns="0" rIns="0" bIns="0" rtlCol="0" anchor="ctr" anchorCtr="0">
              <a:spAutoFit/>
            </a:bodyPr>
            <a:lstStyle/>
            <a:p>
              <a:r>
                <a:rPr lang="en-US" sz="1000" spc="-4" dirty="0">
                  <a:latin typeface="Calibri" panose="020F0502020204030204" pitchFamily="34" charset="0"/>
                </a:rPr>
                <a:t>April 22 – May 31, 2019</a:t>
              </a:r>
            </a:p>
          </p:txBody>
        </p:sp>
        <p:sp>
          <p:nvSpPr>
            <p:cNvPr id="66" name="OTLSHAPE_M_a58f29487c0343c08abcf41913e40cae_Title">
              <a:extLst>
                <a:ext uri="{FF2B5EF4-FFF2-40B4-BE49-F238E27FC236}">
                  <a16:creationId xmlns:a16="http://schemas.microsoft.com/office/drawing/2014/main" id="{EDB5F7C2-AA70-42F3-BC16-B72A0DCEC000}"/>
                </a:ext>
              </a:extLst>
            </p:cNvPr>
            <p:cNvSpPr txBox="1"/>
            <p:nvPr>
              <p:custDataLst>
                <p:tags r:id="rId39"/>
              </p:custDataLst>
            </p:nvPr>
          </p:nvSpPr>
          <p:spPr>
            <a:xfrm>
              <a:off x="3564917" y="1922114"/>
              <a:ext cx="1082312" cy="101637"/>
            </a:xfrm>
            <a:prstGeom prst="rect">
              <a:avLst/>
            </a:prstGeom>
            <a:noFill/>
          </p:spPr>
          <p:txBody>
            <a:bodyPr vert="horz" wrap="square" lIns="0" tIns="0" rIns="0" bIns="0" rtlCol="0" anchor="ctr" anchorCtr="0">
              <a:spAutoFit/>
            </a:bodyPr>
            <a:lstStyle/>
            <a:p>
              <a:pPr algn="ctr"/>
              <a:r>
                <a:rPr lang="en-US" sz="1000" b="1" spc="-6">
                  <a:solidFill>
                    <a:schemeClr val="bg1"/>
                  </a:solidFill>
                  <a:latin typeface="Calibri" panose="020F0502020204030204" pitchFamily="34" charset="0"/>
                </a:rPr>
                <a:t>Spring 2019 EOG</a:t>
              </a:r>
            </a:p>
          </p:txBody>
        </p:sp>
        <p:sp>
          <p:nvSpPr>
            <p:cNvPr id="67" name="OTLSHAPE_T_7c518fb37f2142bb8e0445920d0403b5_Shape">
              <a:extLst>
                <a:ext uri="{FF2B5EF4-FFF2-40B4-BE49-F238E27FC236}">
                  <a16:creationId xmlns:a16="http://schemas.microsoft.com/office/drawing/2014/main" id="{AD31B704-4A62-4E3B-AFFA-E14E465E8241}"/>
                </a:ext>
              </a:extLst>
            </p:cNvPr>
            <p:cNvSpPr/>
            <p:nvPr>
              <p:custDataLst>
                <p:tags r:id="rId40"/>
              </p:custDataLst>
            </p:nvPr>
          </p:nvSpPr>
          <p:spPr>
            <a:xfrm>
              <a:off x="4513977" y="4043293"/>
              <a:ext cx="1851956" cy="20320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TLSHAPE_T_7c518fb37f2142bb8e0445920d0403b5_Title">
              <a:extLst>
                <a:ext uri="{FF2B5EF4-FFF2-40B4-BE49-F238E27FC236}">
                  <a16:creationId xmlns:a16="http://schemas.microsoft.com/office/drawing/2014/main" id="{CC410C4B-A011-4A3C-819D-829447BD3F14}"/>
                </a:ext>
              </a:extLst>
            </p:cNvPr>
            <p:cNvSpPr txBox="1"/>
            <p:nvPr>
              <p:custDataLst>
                <p:tags r:id="rId41"/>
              </p:custDataLst>
            </p:nvPr>
          </p:nvSpPr>
          <p:spPr>
            <a:xfrm>
              <a:off x="3034911" y="4094074"/>
              <a:ext cx="1414286" cy="101637"/>
            </a:xfrm>
            <a:prstGeom prst="rect">
              <a:avLst/>
            </a:prstGeom>
            <a:noFill/>
          </p:spPr>
          <p:txBody>
            <a:bodyPr vert="horz" wrap="square" lIns="0" tIns="0" rIns="0" bIns="0" rtlCol="0" anchor="ctr" anchorCtr="0">
              <a:spAutoFit/>
            </a:bodyPr>
            <a:lstStyle/>
            <a:p>
              <a:pPr algn="r"/>
              <a:r>
                <a:rPr lang="en-US" sz="1000" b="1" spc="-8">
                  <a:solidFill>
                    <a:srgbClr val="0070C0"/>
                  </a:solidFill>
                  <a:latin typeface="Calibri" panose="020F0502020204030204" pitchFamily="34" charset="0"/>
                </a:rPr>
                <a:t>Summer Retest 2019 EOG</a:t>
              </a:r>
            </a:p>
          </p:txBody>
        </p:sp>
        <p:sp>
          <p:nvSpPr>
            <p:cNvPr id="69" name="OTLSHAPE_T_7c518fb37f2142bb8e0445920d0403b5_JoinedDate">
              <a:extLst>
                <a:ext uri="{FF2B5EF4-FFF2-40B4-BE49-F238E27FC236}">
                  <a16:creationId xmlns:a16="http://schemas.microsoft.com/office/drawing/2014/main" id="{9690D239-2241-4946-BA36-5D4FFB52D819}"/>
                </a:ext>
              </a:extLst>
            </p:cNvPr>
            <p:cNvSpPr txBox="1"/>
            <p:nvPr>
              <p:custDataLst>
                <p:tags r:id="rId42"/>
              </p:custDataLst>
            </p:nvPr>
          </p:nvSpPr>
          <p:spPr>
            <a:xfrm>
              <a:off x="6412740" y="4098790"/>
              <a:ext cx="1000127" cy="92205"/>
            </a:xfrm>
            <a:prstGeom prst="rect">
              <a:avLst/>
            </a:prstGeom>
            <a:noFill/>
          </p:spPr>
          <p:txBody>
            <a:bodyPr vert="horz" wrap="square" lIns="0" tIns="0" rIns="0" bIns="0" rtlCol="0" anchor="ctr" anchorCtr="0">
              <a:spAutoFit/>
            </a:bodyPr>
            <a:lstStyle/>
            <a:p>
              <a:r>
                <a:rPr lang="en-US" sz="1000" spc="-4" dirty="0">
                  <a:latin typeface="Calibri" panose="020F0502020204030204" pitchFamily="34" charset="0"/>
                </a:rPr>
                <a:t>May 13 – July 19, 2019</a:t>
              </a:r>
            </a:p>
          </p:txBody>
        </p:sp>
        <p:sp>
          <p:nvSpPr>
            <p:cNvPr id="70" name="OTLSHAPE_T_be3ae38f60b3402d8a13f1e91eec41f5_Shape">
              <a:extLst>
                <a:ext uri="{FF2B5EF4-FFF2-40B4-BE49-F238E27FC236}">
                  <a16:creationId xmlns:a16="http://schemas.microsoft.com/office/drawing/2014/main" id="{DF24D532-7181-4366-8928-3BC1ABEC0A76}"/>
                </a:ext>
              </a:extLst>
            </p:cNvPr>
            <p:cNvSpPr/>
            <p:nvPr>
              <p:custDataLst>
                <p:tags r:id="rId43"/>
              </p:custDataLst>
            </p:nvPr>
          </p:nvSpPr>
          <p:spPr>
            <a:xfrm>
              <a:off x="5365959" y="4282598"/>
              <a:ext cx="1001901" cy="193316"/>
            </a:xfrm>
            <a:prstGeom prst="roundRect">
              <a:avLst>
                <a:gd name="adj" fmla="val 100000"/>
              </a:avLst>
            </a:prstGeom>
            <a:solidFill>
              <a:srgbClr val="D2472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TLSHAPE_T_be3ae38f60b3402d8a13f1e91eec41f5_Title">
              <a:extLst>
                <a:ext uri="{FF2B5EF4-FFF2-40B4-BE49-F238E27FC236}">
                  <a16:creationId xmlns:a16="http://schemas.microsoft.com/office/drawing/2014/main" id="{F8805EA9-F688-4A15-A4B2-38E30C5AF663}"/>
                </a:ext>
              </a:extLst>
            </p:cNvPr>
            <p:cNvSpPr txBox="1"/>
            <p:nvPr>
              <p:custDataLst>
                <p:tags r:id="rId44"/>
              </p:custDataLst>
            </p:nvPr>
          </p:nvSpPr>
          <p:spPr>
            <a:xfrm>
              <a:off x="3612721" y="4333379"/>
              <a:ext cx="1670443" cy="101637"/>
            </a:xfrm>
            <a:prstGeom prst="rect">
              <a:avLst/>
            </a:prstGeom>
            <a:noFill/>
          </p:spPr>
          <p:txBody>
            <a:bodyPr vert="horz" wrap="square" lIns="0" tIns="0" rIns="0" bIns="0" rtlCol="0" anchor="ctr" anchorCtr="0">
              <a:spAutoFit/>
            </a:bodyPr>
            <a:lstStyle/>
            <a:p>
              <a:pPr algn="r"/>
              <a:r>
                <a:rPr lang="en-US" sz="1000" b="1" spc="-8">
                  <a:solidFill>
                    <a:srgbClr val="D24726"/>
                  </a:solidFill>
                  <a:latin typeface="Calibri" panose="020F0502020204030204" pitchFamily="34" charset="0"/>
                </a:rPr>
                <a:t>Summer 2019 EOC</a:t>
              </a:r>
            </a:p>
          </p:txBody>
        </p:sp>
        <p:sp>
          <p:nvSpPr>
            <p:cNvPr id="72" name="OTLSHAPE_T_be3ae38f60b3402d8a13f1e91eec41f5_JoinedDate">
              <a:extLst>
                <a:ext uri="{FF2B5EF4-FFF2-40B4-BE49-F238E27FC236}">
                  <a16:creationId xmlns:a16="http://schemas.microsoft.com/office/drawing/2014/main" id="{62258D42-4837-4E1D-9486-EB0CD07D3065}"/>
                </a:ext>
              </a:extLst>
            </p:cNvPr>
            <p:cNvSpPr txBox="1"/>
            <p:nvPr>
              <p:custDataLst>
                <p:tags r:id="rId45"/>
              </p:custDataLst>
            </p:nvPr>
          </p:nvSpPr>
          <p:spPr>
            <a:xfrm>
              <a:off x="6412740" y="4338095"/>
              <a:ext cx="1000127" cy="92205"/>
            </a:xfrm>
            <a:prstGeom prst="rect">
              <a:avLst/>
            </a:prstGeom>
            <a:noFill/>
          </p:spPr>
          <p:txBody>
            <a:bodyPr vert="horz" wrap="square" lIns="0" tIns="0" rIns="0" bIns="0" rtlCol="0" anchor="ctr" anchorCtr="0">
              <a:spAutoFit/>
            </a:bodyPr>
            <a:lstStyle/>
            <a:p>
              <a:r>
                <a:rPr lang="en-US" sz="1000" spc="-4" dirty="0">
                  <a:latin typeface="Calibri" panose="020F0502020204030204" pitchFamily="34" charset="0"/>
                </a:rPr>
                <a:t>June 17 – July 19, 2019</a:t>
              </a:r>
            </a:p>
          </p:txBody>
        </p:sp>
        <p:sp>
          <p:nvSpPr>
            <p:cNvPr id="73" name="Rectangle 72">
              <a:extLst>
                <a:ext uri="{FF2B5EF4-FFF2-40B4-BE49-F238E27FC236}">
                  <a16:creationId xmlns:a16="http://schemas.microsoft.com/office/drawing/2014/main" id="{8F6449C3-1F03-4C31-84DE-D491F90E8144}"/>
                </a:ext>
              </a:extLst>
            </p:cNvPr>
            <p:cNvSpPr/>
            <p:nvPr/>
          </p:nvSpPr>
          <p:spPr>
            <a:xfrm>
              <a:off x="4513976" y="2062407"/>
              <a:ext cx="1851957" cy="8862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TLSHAPE_M_a58f29487c0343c08abcf41913e40cae_Title">
              <a:extLst>
                <a:ext uri="{FF2B5EF4-FFF2-40B4-BE49-F238E27FC236}">
                  <a16:creationId xmlns:a16="http://schemas.microsoft.com/office/drawing/2014/main" id="{3CB7F0AC-11F2-4DA1-BCAD-6201B92170AF}"/>
                </a:ext>
              </a:extLst>
            </p:cNvPr>
            <p:cNvSpPr txBox="1"/>
            <p:nvPr>
              <p:custDataLst>
                <p:tags r:id="rId46"/>
              </p:custDataLst>
            </p:nvPr>
          </p:nvSpPr>
          <p:spPr>
            <a:xfrm>
              <a:off x="4956679" y="2184954"/>
              <a:ext cx="1409254" cy="92205"/>
            </a:xfrm>
            <a:prstGeom prst="rect">
              <a:avLst/>
            </a:prstGeom>
            <a:noFill/>
          </p:spPr>
          <p:txBody>
            <a:bodyPr vert="horz" wrap="square" lIns="0" tIns="0" rIns="0" bIns="0" rtlCol="0" anchor="ctr" anchorCtr="0">
              <a:spAutoFit/>
            </a:bodyPr>
            <a:lstStyle/>
            <a:p>
              <a:pPr algn="ctr"/>
              <a:r>
                <a:rPr lang="en-US" sz="1000" b="1" spc="-6">
                  <a:solidFill>
                    <a:schemeClr val="bg1"/>
                  </a:solidFill>
                  <a:latin typeface="Calibri" panose="020F0502020204030204" pitchFamily="34" charset="0"/>
                </a:rPr>
                <a:t>Summer Retest 2019 EOG</a:t>
              </a:r>
            </a:p>
          </p:txBody>
        </p:sp>
        <p:sp>
          <p:nvSpPr>
            <p:cNvPr id="75" name="Rectangle 74">
              <a:extLst>
                <a:ext uri="{FF2B5EF4-FFF2-40B4-BE49-F238E27FC236}">
                  <a16:creationId xmlns:a16="http://schemas.microsoft.com/office/drawing/2014/main" id="{0EB60102-203D-4322-9521-A30791290312}"/>
                </a:ext>
              </a:extLst>
            </p:cNvPr>
            <p:cNvSpPr/>
            <p:nvPr/>
          </p:nvSpPr>
          <p:spPr>
            <a:xfrm>
              <a:off x="3832283" y="2135142"/>
              <a:ext cx="1124396" cy="830477"/>
            </a:xfrm>
            <a:prstGeom prst="rect">
              <a:avLst/>
            </a:prstGeom>
            <a:solidFill>
              <a:srgbClr val="D247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TLSHAPE_M_52743de8bb6d4044896f473898fe9da7_Title">
              <a:extLst>
                <a:ext uri="{FF2B5EF4-FFF2-40B4-BE49-F238E27FC236}">
                  <a16:creationId xmlns:a16="http://schemas.microsoft.com/office/drawing/2014/main" id="{6D59D7EE-DF77-4EBB-B57E-6212ED9056E6}"/>
                </a:ext>
              </a:extLst>
            </p:cNvPr>
            <p:cNvSpPr txBox="1"/>
            <p:nvPr>
              <p:custDataLst>
                <p:tags r:id="rId47"/>
              </p:custDataLst>
            </p:nvPr>
          </p:nvSpPr>
          <p:spPr>
            <a:xfrm>
              <a:off x="3832283" y="2212188"/>
              <a:ext cx="1117567" cy="92205"/>
            </a:xfrm>
            <a:prstGeom prst="rect">
              <a:avLst/>
            </a:prstGeom>
            <a:noFill/>
          </p:spPr>
          <p:txBody>
            <a:bodyPr vert="horz" wrap="square" lIns="0" tIns="0" rIns="0" bIns="0" rtlCol="0" anchor="ctr" anchorCtr="0">
              <a:spAutoFit/>
            </a:bodyPr>
            <a:lstStyle/>
            <a:p>
              <a:pPr algn="ctr"/>
              <a:r>
                <a:rPr lang="en-US" sz="1000" b="1" spc="-6">
                  <a:solidFill>
                    <a:schemeClr val="bg1"/>
                  </a:solidFill>
                  <a:latin typeface="Calibri" panose="020F0502020204030204" pitchFamily="34" charset="0"/>
                </a:rPr>
                <a:t>Spring 2019 EOC</a:t>
              </a:r>
            </a:p>
          </p:txBody>
        </p:sp>
        <p:sp>
          <p:nvSpPr>
            <p:cNvPr id="77" name="Rectangle 76">
              <a:extLst>
                <a:ext uri="{FF2B5EF4-FFF2-40B4-BE49-F238E27FC236}">
                  <a16:creationId xmlns:a16="http://schemas.microsoft.com/office/drawing/2014/main" id="{C4F6B79F-9F50-47A2-BB20-E89C9917A10B}"/>
                </a:ext>
              </a:extLst>
            </p:cNvPr>
            <p:cNvSpPr/>
            <p:nvPr/>
          </p:nvSpPr>
          <p:spPr>
            <a:xfrm>
              <a:off x="5365960" y="2399705"/>
              <a:ext cx="999974" cy="620721"/>
            </a:xfrm>
            <a:prstGeom prst="rect">
              <a:avLst/>
            </a:prstGeom>
            <a:solidFill>
              <a:srgbClr val="D247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TLSHAPE_M_52743de8bb6d4044896f473898fe9da7_Title">
              <a:extLst>
                <a:ext uri="{FF2B5EF4-FFF2-40B4-BE49-F238E27FC236}">
                  <a16:creationId xmlns:a16="http://schemas.microsoft.com/office/drawing/2014/main" id="{B51E0BC7-F47E-435A-93E6-4D12625B11A8}"/>
                </a:ext>
              </a:extLst>
            </p:cNvPr>
            <p:cNvSpPr txBox="1"/>
            <p:nvPr>
              <p:custDataLst>
                <p:tags r:id="rId48"/>
              </p:custDataLst>
            </p:nvPr>
          </p:nvSpPr>
          <p:spPr>
            <a:xfrm>
              <a:off x="5365959" y="2486424"/>
              <a:ext cx="999974" cy="101637"/>
            </a:xfrm>
            <a:prstGeom prst="rect">
              <a:avLst/>
            </a:prstGeom>
            <a:noFill/>
          </p:spPr>
          <p:txBody>
            <a:bodyPr vert="horz" wrap="square" lIns="0" tIns="0" rIns="0" bIns="0" rtlCol="0" anchor="ctr" anchorCtr="0">
              <a:spAutoFit/>
            </a:bodyPr>
            <a:lstStyle/>
            <a:p>
              <a:pPr algn="ctr"/>
              <a:r>
                <a:rPr lang="en-US" sz="1000" b="1" spc="-6">
                  <a:solidFill>
                    <a:schemeClr val="bg1"/>
                  </a:solidFill>
                  <a:latin typeface="Calibri" panose="020F0502020204030204" pitchFamily="34" charset="0"/>
                </a:rPr>
                <a:t>Summer 2019 EOC</a:t>
              </a:r>
            </a:p>
          </p:txBody>
        </p:sp>
        <p:grpSp>
          <p:nvGrpSpPr>
            <p:cNvPr id="79" name="Group 78">
              <a:extLst>
                <a:ext uri="{FF2B5EF4-FFF2-40B4-BE49-F238E27FC236}">
                  <a16:creationId xmlns:a16="http://schemas.microsoft.com/office/drawing/2014/main" id="{480DF164-B998-46F3-968F-1F653FC6B1B0}"/>
                </a:ext>
              </a:extLst>
            </p:cNvPr>
            <p:cNvGrpSpPr/>
            <p:nvPr/>
          </p:nvGrpSpPr>
          <p:grpSpPr>
            <a:xfrm>
              <a:off x="1233960" y="2914650"/>
              <a:ext cx="6560619" cy="381000"/>
              <a:chOff x="1233960" y="2914650"/>
              <a:chExt cx="6560619" cy="381000"/>
            </a:xfrm>
          </p:grpSpPr>
          <p:sp>
            <p:nvSpPr>
              <p:cNvPr id="80" name="OTLSHAPE_TB_00000000000000000000000000000000_LeftEndCaps">
                <a:extLst>
                  <a:ext uri="{FF2B5EF4-FFF2-40B4-BE49-F238E27FC236}">
                    <a16:creationId xmlns:a16="http://schemas.microsoft.com/office/drawing/2014/main" id="{278306B4-F313-4BE7-85BD-A133F065EC3B}"/>
                  </a:ext>
                </a:extLst>
              </p:cNvPr>
              <p:cNvSpPr txBox="1"/>
              <p:nvPr>
                <p:custDataLst>
                  <p:tags r:id="rId52"/>
                </p:custDataLst>
              </p:nvPr>
            </p:nvSpPr>
            <p:spPr>
              <a:xfrm>
                <a:off x="1233960" y="3022165"/>
                <a:ext cx="375643" cy="165969"/>
              </a:xfrm>
              <a:prstGeom prst="rect">
                <a:avLst/>
              </a:prstGeom>
              <a:noFill/>
            </p:spPr>
            <p:txBody>
              <a:bodyPr vert="horz" wrap="none" lIns="0" tIns="0" rIns="0" bIns="0" rtlCol="0" anchor="ctr" anchorCtr="0">
                <a:spAutoFit/>
              </a:bodyPr>
              <a:lstStyle/>
              <a:p>
                <a:pPr algn="ctr"/>
                <a:r>
                  <a:rPr lang="en-US" b="1" spc="-36">
                    <a:solidFill>
                      <a:srgbClr val="C0504D"/>
                    </a:solidFill>
                    <a:latin typeface="Corbel" panose="020B0503020204020204" pitchFamily="34" charset="0"/>
                  </a:rPr>
                  <a:t>2019</a:t>
                </a:r>
              </a:p>
            </p:txBody>
          </p:sp>
          <p:sp>
            <p:nvSpPr>
              <p:cNvPr id="81" name="OTLSHAPE_TB_00000000000000000000000000000000_RightEndCaps">
                <a:extLst>
                  <a:ext uri="{FF2B5EF4-FFF2-40B4-BE49-F238E27FC236}">
                    <a16:creationId xmlns:a16="http://schemas.microsoft.com/office/drawing/2014/main" id="{4948CAFC-6396-476E-BA59-1947F70CC619}"/>
                  </a:ext>
                </a:extLst>
              </p:cNvPr>
              <p:cNvSpPr txBox="1"/>
              <p:nvPr>
                <p:custDataLst>
                  <p:tags r:id="rId53"/>
                </p:custDataLst>
              </p:nvPr>
            </p:nvSpPr>
            <p:spPr>
              <a:xfrm>
                <a:off x="7418936" y="3022165"/>
                <a:ext cx="375643" cy="165969"/>
              </a:xfrm>
              <a:prstGeom prst="rect">
                <a:avLst/>
              </a:prstGeom>
              <a:noFill/>
            </p:spPr>
            <p:txBody>
              <a:bodyPr vert="horz" wrap="none" lIns="0" tIns="0" rIns="0" bIns="0" rtlCol="0" anchor="ctr" anchorCtr="0">
                <a:spAutoFit/>
              </a:bodyPr>
              <a:lstStyle/>
              <a:p>
                <a:pPr algn="ctr"/>
                <a:r>
                  <a:rPr lang="en-US" b="1" spc="-36">
                    <a:solidFill>
                      <a:srgbClr val="C0504D"/>
                    </a:solidFill>
                    <a:latin typeface="Corbel" panose="020B0503020204020204" pitchFamily="34" charset="0"/>
                  </a:rPr>
                  <a:t>2019</a:t>
                </a:r>
              </a:p>
            </p:txBody>
          </p:sp>
          <p:sp>
            <p:nvSpPr>
              <p:cNvPr id="82" name="OTLSHAPE_TB_00000000000000000000000000000000_ScaleContainer">
                <a:extLst>
                  <a:ext uri="{FF2B5EF4-FFF2-40B4-BE49-F238E27FC236}">
                    <a16:creationId xmlns:a16="http://schemas.microsoft.com/office/drawing/2014/main" id="{3D1E48EC-F5F8-437C-A62A-8048F7006A1F}"/>
                  </a:ext>
                </a:extLst>
              </p:cNvPr>
              <p:cNvSpPr/>
              <p:nvPr>
                <p:custDataLst>
                  <p:tags r:id="rId54"/>
                </p:custDataLst>
              </p:nvPr>
            </p:nvSpPr>
            <p:spPr>
              <a:xfrm>
                <a:off x="1708727" y="2914650"/>
                <a:ext cx="5594095" cy="3810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TLSHAPE_TB_00000000000000000000000000000000_TimescaleInterval2">
                <a:extLst>
                  <a:ext uri="{FF2B5EF4-FFF2-40B4-BE49-F238E27FC236}">
                    <a16:creationId xmlns:a16="http://schemas.microsoft.com/office/drawing/2014/main" id="{75480120-A0C7-4497-A887-7D29DD54EDB3}"/>
                  </a:ext>
                </a:extLst>
              </p:cNvPr>
              <p:cNvSpPr txBox="1"/>
              <p:nvPr>
                <p:custDataLst>
                  <p:tags r:id="rId55"/>
                </p:custDataLst>
              </p:nvPr>
            </p:nvSpPr>
            <p:spPr>
              <a:xfrm>
                <a:off x="1841178" y="3012123"/>
                <a:ext cx="206916" cy="186055"/>
              </a:xfrm>
              <a:prstGeom prst="rect">
                <a:avLst/>
              </a:prstGeom>
              <a:noFill/>
            </p:spPr>
            <p:txBody>
              <a:bodyPr vert="horz" wrap="none" lIns="0" tIns="0" rIns="0" bIns="0" rtlCol="0" anchor="ctr" anchorCtr="0">
                <a:noAutofit/>
              </a:bodyPr>
              <a:lstStyle/>
              <a:p>
                <a:r>
                  <a:rPr lang="en-US" sz="1200" b="1" spc="-18">
                    <a:solidFill>
                      <a:schemeClr val="lt2"/>
                    </a:solidFill>
                    <a:latin typeface="Calibri" panose="020F0502020204030204" pitchFamily="34" charset="0"/>
                  </a:rPr>
                  <a:t>February</a:t>
                </a:r>
              </a:p>
            </p:txBody>
          </p:sp>
          <p:cxnSp>
            <p:nvCxnSpPr>
              <p:cNvPr id="84" name="OTLSHAPE_TB_00000000000000000000000000000000_Separator2">
                <a:extLst>
                  <a:ext uri="{FF2B5EF4-FFF2-40B4-BE49-F238E27FC236}">
                    <a16:creationId xmlns:a16="http://schemas.microsoft.com/office/drawing/2014/main" id="{6DFD4A21-AA01-4C5E-A06E-9C17A7191CD7}"/>
                  </a:ext>
                </a:extLst>
              </p:cNvPr>
              <p:cNvCxnSpPr/>
              <p:nvPr>
                <p:custDataLst>
                  <p:tags r:id="rId56"/>
                </p:custDataLst>
              </p:nvPr>
            </p:nvCxnSpPr>
            <p:spPr>
              <a:xfrm>
                <a:off x="2557720"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TLSHAPE_TB_00000000000000000000000000000000_TimescaleInterval3">
                <a:extLst>
                  <a:ext uri="{FF2B5EF4-FFF2-40B4-BE49-F238E27FC236}">
                    <a16:creationId xmlns:a16="http://schemas.microsoft.com/office/drawing/2014/main" id="{657D4D7E-7F15-4A5D-8D9A-A229AAB70C43}"/>
                  </a:ext>
                </a:extLst>
              </p:cNvPr>
              <p:cNvSpPr txBox="1"/>
              <p:nvPr>
                <p:custDataLst>
                  <p:tags r:id="rId57"/>
                </p:custDataLst>
              </p:nvPr>
            </p:nvSpPr>
            <p:spPr>
              <a:xfrm>
                <a:off x="2621221" y="3012123"/>
                <a:ext cx="158185" cy="186055"/>
              </a:xfrm>
              <a:prstGeom prst="rect">
                <a:avLst/>
              </a:prstGeom>
              <a:noFill/>
            </p:spPr>
            <p:txBody>
              <a:bodyPr vert="horz" wrap="none" lIns="0" tIns="0" rIns="0" bIns="0" rtlCol="0" anchor="ctr" anchorCtr="0">
                <a:noAutofit/>
              </a:bodyPr>
              <a:lstStyle/>
              <a:p>
                <a:r>
                  <a:rPr lang="en-US" sz="1200" b="1" spc="-20">
                    <a:solidFill>
                      <a:schemeClr val="lt2"/>
                    </a:solidFill>
                    <a:latin typeface="Calibri" panose="020F0502020204030204" pitchFamily="34" charset="0"/>
                  </a:rPr>
                  <a:t>March</a:t>
                </a:r>
              </a:p>
            </p:txBody>
          </p:sp>
          <p:cxnSp>
            <p:nvCxnSpPr>
              <p:cNvPr id="86" name="OTLSHAPE_TB_00000000000000000000000000000000_Separator3">
                <a:extLst>
                  <a:ext uri="{FF2B5EF4-FFF2-40B4-BE49-F238E27FC236}">
                    <a16:creationId xmlns:a16="http://schemas.microsoft.com/office/drawing/2014/main" id="{FE802677-E191-45C5-946A-1B8A46C0406E}"/>
                  </a:ext>
                </a:extLst>
              </p:cNvPr>
              <p:cNvCxnSpPr/>
              <p:nvPr>
                <p:custDataLst>
                  <p:tags r:id="rId58"/>
                </p:custDataLst>
              </p:nvPr>
            </p:nvCxnSpPr>
            <p:spPr>
              <a:xfrm>
                <a:off x="3363764"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OTLSHAPE_TB_00000000000000000000000000000000_TimescaleInterval4">
                <a:extLst>
                  <a:ext uri="{FF2B5EF4-FFF2-40B4-BE49-F238E27FC236}">
                    <a16:creationId xmlns:a16="http://schemas.microsoft.com/office/drawing/2014/main" id="{2D0749E6-3102-4FBF-ACA5-E259F4FA90A3}"/>
                  </a:ext>
                </a:extLst>
              </p:cNvPr>
              <p:cNvSpPr txBox="1"/>
              <p:nvPr>
                <p:custDataLst>
                  <p:tags r:id="rId59"/>
                </p:custDataLst>
              </p:nvPr>
            </p:nvSpPr>
            <p:spPr>
              <a:xfrm>
                <a:off x="3427264" y="3012123"/>
                <a:ext cx="241300" cy="186055"/>
              </a:xfrm>
              <a:prstGeom prst="rect">
                <a:avLst/>
              </a:prstGeom>
              <a:noFill/>
            </p:spPr>
            <p:txBody>
              <a:bodyPr vert="horz" wrap="none" lIns="0" tIns="0" rIns="0" bIns="0" rtlCol="0" anchor="ctr" anchorCtr="0">
                <a:noAutofit/>
              </a:bodyPr>
              <a:lstStyle/>
              <a:p>
                <a:r>
                  <a:rPr lang="en-US" sz="1200" b="1" spc="-20">
                    <a:solidFill>
                      <a:schemeClr val="lt2"/>
                    </a:solidFill>
                    <a:latin typeface="Calibri" panose="020F0502020204030204" pitchFamily="34" charset="0"/>
                  </a:rPr>
                  <a:t>April</a:t>
                </a:r>
              </a:p>
            </p:txBody>
          </p:sp>
          <p:cxnSp>
            <p:nvCxnSpPr>
              <p:cNvPr id="88" name="OTLSHAPE_TB_00000000000000000000000000000000_Separator4">
                <a:extLst>
                  <a:ext uri="{FF2B5EF4-FFF2-40B4-BE49-F238E27FC236}">
                    <a16:creationId xmlns:a16="http://schemas.microsoft.com/office/drawing/2014/main" id="{F19D83E7-872E-4D37-8E03-FB293BA3C456}"/>
                  </a:ext>
                </a:extLst>
              </p:cNvPr>
              <p:cNvCxnSpPr/>
              <p:nvPr>
                <p:custDataLst>
                  <p:tags r:id="rId60"/>
                </p:custDataLst>
              </p:nvPr>
            </p:nvCxnSpPr>
            <p:spPr>
              <a:xfrm>
                <a:off x="416980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OTLSHAPE_TB_00000000000000000000000000000000_TimescaleInterval5">
                <a:extLst>
                  <a:ext uri="{FF2B5EF4-FFF2-40B4-BE49-F238E27FC236}">
                    <a16:creationId xmlns:a16="http://schemas.microsoft.com/office/drawing/2014/main" id="{11A4E4A2-9BE4-4B93-B3F3-0062F34C2638}"/>
                  </a:ext>
                </a:extLst>
              </p:cNvPr>
              <p:cNvSpPr txBox="1"/>
              <p:nvPr>
                <p:custDataLst>
                  <p:tags r:id="rId61"/>
                </p:custDataLst>
              </p:nvPr>
            </p:nvSpPr>
            <p:spPr>
              <a:xfrm>
                <a:off x="4233308" y="3012123"/>
                <a:ext cx="228600" cy="186055"/>
              </a:xfrm>
              <a:prstGeom prst="rect">
                <a:avLst/>
              </a:prstGeom>
              <a:noFill/>
            </p:spPr>
            <p:txBody>
              <a:bodyPr vert="horz" wrap="none" lIns="0" tIns="0" rIns="0" bIns="0" rtlCol="0" anchor="ctr" anchorCtr="0">
                <a:noAutofit/>
              </a:bodyPr>
              <a:lstStyle/>
              <a:p>
                <a:r>
                  <a:rPr lang="en-US" sz="1200" b="1" spc="-18">
                    <a:solidFill>
                      <a:schemeClr val="lt2"/>
                    </a:solidFill>
                    <a:latin typeface="Calibri" panose="020F0502020204030204" pitchFamily="34" charset="0"/>
                  </a:rPr>
                  <a:t>May</a:t>
                </a:r>
              </a:p>
            </p:txBody>
          </p:sp>
          <p:cxnSp>
            <p:nvCxnSpPr>
              <p:cNvPr id="90" name="OTLSHAPE_TB_00000000000000000000000000000000_Separator5">
                <a:extLst>
                  <a:ext uri="{FF2B5EF4-FFF2-40B4-BE49-F238E27FC236}">
                    <a16:creationId xmlns:a16="http://schemas.microsoft.com/office/drawing/2014/main" id="{48A55982-FB18-4BCA-B745-3D7C47BC51CF}"/>
                  </a:ext>
                </a:extLst>
              </p:cNvPr>
              <p:cNvCxnSpPr/>
              <p:nvPr>
                <p:custDataLst>
                  <p:tags r:id="rId62"/>
                </p:custDataLst>
              </p:nvPr>
            </p:nvCxnSpPr>
            <p:spPr>
              <a:xfrm>
                <a:off x="4949850"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TLSHAPE_TB_00000000000000000000000000000000_TimescaleInterval6">
                <a:extLst>
                  <a:ext uri="{FF2B5EF4-FFF2-40B4-BE49-F238E27FC236}">
                    <a16:creationId xmlns:a16="http://schemas.microsoft.com/office/drawing/2014/main" id="{556F69D4-3E5E-40C7-86BC-E5D769D194E1}"/>
                  </a:ext>
                </a:extLst>
              </p:cNvPr>
              <p:cNvSpPr txBox="1"/>
              <p:nvPr>
                <p:custDataLst>
                  <p:tags r:id="rId63"/>
                </p:custDataLst>
              </p:nvPr>
            </p:nvSpPr>
            <p:spPr>
              <a:xfrm>
                <a:off x="5013351" y="3012123"/>
                <a:ext cx="211148" cy="186055"/>
              </a:xfrm>
              <a:prstGeom prst="rect">
                <a:avLst/>
              </a:prstGeom>
              <a:noFill/>
            </p:spPr>
            <p:txBody>
              <a:bodyPr vert="horz" wrap="none" lIns="0" tIns="0" rIns="0" bIns="0" rtlCol="0" anchor="ctr" anchorCtr="0">
                <a:noAutofit/>
              </a:bodyPr>
              <a:lstStyle/>
              <a:p>
                <a:r>
                  <a:rPr lang="en-US" sz="1200" b="1" spc="-22">
                    <a:solidFill>
                      <a:schemeClr val="lt2"/>
                    </a:solidFill>
                    <a:latin typeface="Calibri" panose="020F0502020204030204" pitchFamily="34" charset="0"/>
                  </a:rPr>
                  <a:t>June</a:t>
                </a:r>
              </a:p>
            </p:txBody>
          </p:sp>
          <p:cxnSp>
            <p:nvCxnSpPr>
              <p:cNvPr id="92" name="OTLSHAPE_TB_00000000000000000000000000000000_Separator6">
                <a:extLst>
                  <a:ext uri="{FF2B5EF4-FFF2-40B4-BE49-F238E27FC236}">
                    <a16:creationId xmlns:a16="http://schemas.microsoft.com/office/drawing/2014/main" id="{4B5803F2-3C39-4A70-A0C8-F3EA709B2739}"/>
                  </a:ext>
                </a:extLst>
              </p:cNvPr>
              <p:cNvCxnSpPr/>
              <p:nvPr>
                <p:custDataLst>
                  <p:tags r:id="rId64"/>
                </p:custDataLst>
              </p:nvPr>
            </p:nvCxnSpPr>
            <p:spPr>
              <a:xfrm>
                <a:off x="5755894"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OTLSHAPE_TB_00000000000000000000000000000000_TimescaleInterval7">
                <a:extLst>
                  <a:ext uri="{FF2B5EF4-FFF2-40B4-BE49-F238E27FC236}">
                    <a16:creationId xmlns:a16="http://schemas.microsoft.com/office/drawing/2014/main" id="{F85749E8-F637-4BA2-BD8A-01E190E7B791}"/>
                  </a:ext>
                </a:extLst>
              </p:cNvPr>
              <p:cNvSpPr txBox="1"/>
              <p:nvPr>
                <p:custDataLst>
                  <p:tags r:id="rId65"/>
                </p:custDataLst>
              </p:nvPr>
            </p:nvSpPr>
            <p:spPr>
              <a:xfrm>
                <a:off x="5819394" y="3012123"/>
                <a:ext cx="243978" cy="186055"/>
              </a:xfrm>
              <a:prstGeom prst="rect">
                <a:avLst/>
              </a:prstGeom>
              <a:noFill/>
            </p:spPr>
            <p:txBody>
              <a:bodyPr vert="horz" wrap="none" lIns="0" tIns="0" rIns="0" bIns="0" rtlCol="0" anchor="ctr" anchorCtr="0">
                <a:noAutofit/>
              </a:bodyPr>
              <a:lstStyle/>
              <a:p>
                <a:r>
                  <a:rPr lang="en-US" sz="1200" b="1" spc="-20">
                    <a:solidFill>
                      <a:schemeClr val="lt2"/>
                    </a:solidFill>
                    <a:latin typeface="Calibri" panose="020F0502020204030204" pitchFamily="34" charset="0"/>
                  </a:rPr>
                  <a:t>July</a:t>
                </a:r>
              </a:p>
            </p:txBody>
          </p:sp>
          <p:cxnSp>
            <p:nvCxnSpPr>
              <p:cNvPr id="94" name="OTLSHAPE_TB_00000000000000000000000000000000_Separator7">
                <a:extLst>
                  <a:ext uri="{FF2B5EF4-FFF2-40B4-BE49-F238E27FC236}">
                    <a16:creationId xmlns:a16="http://schemas.microsoft.com/office/drawing/2014/main" id="{C38AC88B-5AB0-414A-B19E-B5FDA1D694D2}"/>
                  </a:ext>
                </a:extLst>
              </p:cNvPr>
              <p:cNvCxnSpPr/>
              <p:nvPr>
                <p:custDataLst>
                  <p:tags r:id="rId66"/>
                </p:custDataLst>
              </p:nvPr>
            </p:nvCxnSpPr>
            <p:spPr>
              <a:xfrm>
                <a:off x="6535936"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TLSHAPE_TB_00000000000000000000000000000000_TimescaleInterval8">
                <a:extLst>
                  <a:ext uri="{FF2B5EF4-FFF2-40B4-BE49-F238E27FC236}">
                    <a16:creationId xmlns:a16="http://schemas.microsoft.com/office/drawing/2014/main" id="{F0585121-0B8A-4CA1-BA14-9290A73203CB}"/>
                  </a:ext>
                </a:extLst>
              </p:cNvPr>
              <p:cNvSpPr txBox="1"/>
              <p:nvPr>
                <p:custDataLst>
                  <p:tags r:id="rId67"/>
                </p:custDataLst>
              </p:nvPr>
            </p:nvSpPr>
            <p:spPr>
              <a:xfrm>
                <a:off x="6599437" y="3012123"/>
                <a:ext cx="231858" cy="186055"/>
              </a:xfrm>
              <a:prstGeom prst="rect">
                <a:avLst/>
              </a:prstGeom>
              <a:noFill/>
            </p:spPr>
            <p:txBody>
              <a:bodyPr vert="horz" wrap="none" lIns="0" tIns="0" rIns="0" bIns="0" rtlCol="0" anchor="ctr" anchorCtr="0">
                <a:noAutofit/>
              </a:bodyPr>
              <a:lstStyle/>
              <a:p>
                <a:r>
                  <a:rPr lang="en-US" sz="1200" b="1" spc="-22">
                    <a:solidFill>
                      <a:schemeClr val="lt2"/>
                    </a:solidFill>
                    <a:latin typeface="Calibri" panose="020F0502020204030204" pitchFamily="34" charset="0"/>
                  </a:rPr>
                  <a:t>August</a:t>
                </a:r>
              </a:p>
            </p:txBody>
          </p:sp>
        </p:grpSp>
        <p:sp>
          <p:nvSpPr>
            <p:cNvPr id="96" name="OTLSHAPE_T_7c518fb37f2142bb8e0445920d0403b5_Shape">
              <a:extLst>
                <a:ext uri="{FF2B5EF4-FFF2-40B4-BE49-F238E27FC236}">
                  <a16:creationId xmlns:a16="http://schemas.microsoft.com/office/drawing/2014/main" id="{CCE96DC5-9DBB-4A06-897E-26AE38CE0A1C}"/>
                </a:ext>
              </a:extLst>
            </p:cNvPr>
            <p:cNvSpPr/>
            <p:nvPr>
              <p:custDataLst>
                <p:tags r:id="rId49"/>
              </p:custDataLst>
            </p:nvPr>
          </p:nvSpPr>
          <p:spPr>
            <a:xfrm>
              <a:off x="3058262" y="3346758"/>
              <a:ext cx="1285704" cy="203200"/>
            </a:xfrm>
            <a:prstGeom prst="roundRect">
              <a:avLst>
                <a:gd name="adj" fmla="val 100000"/>
              </a:avLst>
            </a:prstGeom>
            <a:solidFill>
              <a:schemeClr val="accent6">
                <a:lumMod val="75000"/>
              </a:schemeClr>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TLSHAPE_T_7c518fb37f2142bb8e0445920d0403b5_Title">
              <a:extLst>
                <a:ext uri="{FF2B5EF4-FFF2-40B4-BE49-F238E27FC236}">
                  <a16:creationId xmlns:a16="http://schemas.microsoft.com/office/drawing/2014/main" id="{17B8C946-B9A5-464D-9C09-D5968DAB5574}"/>
                </a:ext>
              </a:extLst>
            </p:cNvPr>
            <p:cNvSpPr txBox="1"/>
            <p:nvPr>
              <p:custDataLst>
                <p:tags r:id="rId50"/>
              </p:custDataLst>
            </p:nvPr>
          </p:nvSpPr>
          <p:spPr>
            <a:xfrm>
              <a:off x="1869779" y="3402255"/>
              <a:ext cx="1082315" cy="92205"/>
            </a:xfrm>
            <a:prstGeom prst="rect">
              <a:avLst/>
            </a:prstGeom>
            <a:noFill/>
          </p:spPr>
          <p:txBody>
            <a:bodyPr vert="horz" wrap="square" lIns="0" tIns="0" rIns="0" bIns="0" rtlCol="0" anchor="ctr" anchorCtr="0">
              <a:spAutoFit/>
            </a:bodyPr>
            <a:lstStyle/>
            <a:p>
              <a:pPr algn="r"/>
              <a:r>
                <a:rPr lang="en-US" sz="1000" b="1" spc="-8">
                  <a:solidFill>
                    <a:schemeClr val="accent6">
                      <a:lumMod val="75000"/>
                    </a:schemeClr>
                  </a:solidFill>
                  <a:latin typeface="Calibri" panose="020F0502020204030204" pitchFamily="34" charset="0"/>
                </a:rPr>
                <a:t>Spring 2019 GAA 2.0</a:t>
              </a:r>
            </a:p>
          </p:txBody>
        </p:sp>
        <p:sp>
          <p:nvSpPr>
            <p:cNvPr id="98" name="OTLSHAPE_T_7c518fb37f2142bb8e0445920d0403b5_JoinedDate">
              <a:extLst>
                <a:ext uri="{FF2B5EF4-FFF2-40B4-BE49-F238E27FC236}">
                  <a16:creationId xmlns:a16="http://schemas.microsoft.com/office/drawing/2014/main" id="{8844F338-2621-4161-9758-87032B9D1372}"/>
                </a:ext>
              </a:extLst>
            </p:cNvPr>
            <p:cNvSpPr txBox="1"/>
            <p:nvPr>
              <p:custDataLst>
                <p:tags r:id="rId51"/>
              </p:custDataLst>
            </p:nvPr>
          </p:nvSpPr>
          <p:spPr>
            <a:xfrm>
              <a:off x="4453370" y="3402255"/>
              <a:ext cx="2497338" cy="92205"/>
            </a:xfrm>
            <a:prstGeom prst="rect">
              <a:avLst/>
            </a:prstGeom>
            <a:noFill/>
          </p:spPr>
          <p:txBody>
            <a:bodyPr vert="horz" wrap="square" lIns="0" tIns="0" rIns="0" bIns="0" rtlCol="0" anchor="ctr" anchorCtr="0">
              <a:spAutoFit/>
            </a:bodyPr>
            <a:lstStyle/>
            <a:p>
              <a:r>
                <a:rPr lang="en-US" sz="1000" spc="-4" dirty="0">
                  <a:latin typeface="Calibri" panose="020F0502020204030204" pitchFamily="34" charset="0"/>
                </a:rPr>
                <a:t>March 25 – May 3, 2019</a:t>
              </a:r>
            </a:p>
          </p:txBody>
        </p:sp>
      </p:grpSp>
    </p:spTree>
    <p:custDataLst>
      <p:tags r:id="rId1"/>
    </p:custDataLst>
    <p:extLst>
      <p:ext uri="{BB962C8B-B14F-4D97-AF65-F5344CB8AC3E}">
        <p14:creationId xmlns:p14="http://schemas.microsoft.com/office/powerpoint/2010/main" val="58941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138363"/>
            <a:ext cx="7772400" cy="2387600"/>
          </a:xfrm>
        </p:spPr>
        <p:txBody>
          <a:bodyPr/>
          <a:lstStyle/>
          <a:p>
            <a:pPr algn="l"/>
            <a:r>
              <a:rPr lang="en-US"/>
              <a:t>Monitoring Online Test Sessions</a:t>
            </a:r>
          </a:p>
        </p:txBody>
      </p:sp>
      <p:sp>
        <p:nvSpPr>
          <p:cNvPr id="6" name="Date Placeholder 5">
            <a:extLst>
              <a:ext uri="{FF2B5EF4-FFF2-40B4-BE49-F238E27FC236}">
                <a16:creationId xmlns:a16="http://schemas.microsoft.com/office/drawing/2014/main" id="{AD278047-FF6C-4585-A7AB-167591CCC840}"/>
              </a:ext>
            </a:extLst>
          </p:cNvPr>
          <p:cNvSpPr>
            <a:spLocks noGrp="1"/>
          </p:cNvSpPr>
          <p:nvPr>
            <p:ph type="dt" sz="half" idx="2"/>
          </p:nvPr>
        </p:nvSpPr>
        <p:spPr/>
        <p:txBody>
          <a:bodyPr/>
          <a:lstStyle/>
          <a:p>
            <a:fld id="{528210CC-1F83-4E4D-A67C-058D8DEA0F87}" type="datetime1">
              <a:rPr lang="en-US" smtClean="0"/>
              <a:t>11/6/2018</a:t>
            </a:fld>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a:p>
        </p:txBody>
      </p:sp>
    </p:spTree>
    <p:extLst>
      <p:ext uri="{BB962C8B-B14F-4D97-AF65-F5344CB8AC3E}">
        <p14:creationId xmlns:p14="http://schemas.microsoft.com/office/powerpoint/2010/main" val="4271580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8966-4F11-43ED-9066-D87504B9A198}"/>
              </a:ext>
            </a:extLst>
          </p:cNvPr>
          <p:cNvSpPr>
            <a:spLocks noGrp="1"/>
          </p:cNvSpPr>
          <p:nvPr>
            <p:ph type="title"/>
          </p:nvPr>
        </p:nvSpPr>
        <p:spPr/>
        <p:txBody>
          <a:bodyPr/>
          <a:lstStyle/>
          <a:p>
            <a:r>
              <a:rPr lang="en-US"/>
              <a:t>COS Monitoring During Testing</a:t>
            </a:r>
          </a:p>
        </p:txBody>
      </p:sp>
      <p:sp>
        <p:nvSpPr>
          <p:cNvPr id="4" name="Date Placeholder 3">
            <a:extLst>
              <a:ext uri="{FF2B5EF4-FFF2-40B4-BE49-F238E27FC236}">
                <a16:creationId xmlns:a16="http://schemas.microsoft.com/office/drawing/2014/main" id="{4ECF3C6B-B328-436F-9143-3D62FD124609}"/>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45ED572A-7EB2-43CB-91A2-7E2C6E29372A}"/>
              </a:ext>
            </a:extLst>
          </p:cNvPr>
          <p:cNvSpPr>
            <a:spLocks noGrp="1"/>
          </p:cNvSpPr>
          <p:nvPr>
            <p:ph type="sldNum" sz="quarter" idx="4"/>
          </p:nvPr>
        </p:nvSpPr>
        <p:spPr/>
        <p:txBody>
          <a:bodyPr/>
          <a:lstStyle/>
          <a:p>
            <a:fld id="{B63E4CEF-BB1E-48C7-AE93-F39F6AA99AD7}" type="slidenum">
              <a:rPr lang="en-US" smtClean="0"/>
              <a:pPr/>
              <a:t>55</a:t>
            </a:fld>
            <a:endParaRPr lang="en-US"/>
          </a:p>
        </p:txBody>
      </p:sp>
      <p:pic>
        <p:nvPicPr>
          <p:cNvPr id="6" name="Picture 5">
            <a:extLst>
              <a:ext uri="{FF2B5EF4-FFF2-40B4-BE49-F238E27FC236}">
                <a16:creationId xmlns:a16="http://schemas.microsoft.com/office/drawing/2014/main" id="{B230A4B2-ECEF-4041-B971-86F03A6238D5}"/>
              </a:ext>
            </a:extLst>
          </p:cNvPr>
          <p:cNvPicPr>
            <a:picLocks noChangeAspect="1"/>
          </p:cNvPicPr>
          <p:nvPr/>
        </p:nvPicPr>
        <p:blipFill rotWithShape="1">
          <a:blip r:embed="rId2"/>
          <a:srcRect l="537" r="516"/>
          <a:stretch/>
        </p:blipFill>
        <p:spPr>
          <a:xfrm>
            <a:off x="152400" y="2004543"/>
            <a:ext cx="8839200" cy="2442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1596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8966-4F11-43ED-9066-D87504B9A198}"/>
              </a:ext>
            </a:extLst>
          </p:cNvPr>
          <p:cNvSpPr>
            <a:spLocks noGrp="1"/>
          </p:cNvSpPr>
          <p:nvPr>
            <p:ph type="title"/>
          </p:nvPr>
        </p:nvSpPr>
        <p:spPr/>
        <p:txBody>
          <a:bodyPr/>
          <a:lstStyle/>
          <a:p>
            <a:r>
              <a:rPr lang="en-US"/>
              <a:t>COS Monitoring During Testing</a:t>
            </a:r>
          </a:p>
        </p:txBody>
      </p:sp>
      <p:sp>
        <p:nvSpPr>
          <p:cNvPr id="3" name="Content Placeholder 2">
            <a:extLst>
              <a:ext uri="{FF2B5EF4-FFF2-40B4-BE49-F238E27FC236}">
                <a16:creationId xmlns:a16="http://schemas.microsoft.com/office/drawing/2014/main" id="{9ED61C2E-163B-475D-BBD8-8272B2C48FC5}"/>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ECF3C6B-B328-436F-9143-3D62FD124609}"/>
              </a:ext>
            </a:extLst>
          </p:cNvPr>
          <p:cNvSpPr>
            <a:spLocks noGrp="1"/>
          </p:cNvSpPr>
          <p:nvPr>
            <p:ph type="dt" sz="half" idx="2"/>
          </p:nvPr>
        </p:nvSpPr>
        <p:spPr/>
        <p:txBody>
          <a:bodyPr/>
          <a:lstStyle/>
          <a:p>
            <a:fld id="{4DAE6870-AD18-448A-9B2A-0EFE6DC7B06B}" type="datetime1">
              <a:rPr lang="en-US" smtClean="0"/>
              <a:t>11/6/2018</a:t>
            </a:fld>
            <a:endParaRPr lang="en-US"/>
          </a:p>
        </p:txBody>
      </p:sp>
      <p:sp>
        <p:nvSpPr>
          <p:cNvPr id="5" name="Slide Number Placeholder 4">
            <a:extLst>
              <a:ext uri="{FF2B5EF4-FFF2-40B4-BE49-F238E27FC236}">
                <a16:creationId xmlns:a16="http://schemas.microsoft.com/office/drawing/2014/main" id="{45ED572A-7EB2-43CB-91A2-7E2C6E29372A}"/>
              </a:ext>
            </a:extLst>
          </p:cNvPr>
          <p:cNvSpPr>
            <a:spLocks noGrp="1"/>
          </p:cNvSpPr>
          <p:nvPr>
            <p:ph type="sldNum" sz="quarter" idx="4"/>
          </p:nvPr>
        </p:nvSpPr>
        <p:spPr/>
        <p:txBody>
          <a:bodyPr/>
          <a:lstStyle/>
          <a:p>
            <a:fld id="{B63E4CEF-BB1E-48C7-AE93-F39F6AA99AD7}" type="slidenum">
              <a:rPr lang="en-US" smtClean="0"/>
              <a:pPr/>
              <a:t>56</a:t>
            </a:fld>
            <a:endParaRPr lang="en-US"/>
          </a:p>
        </p:txBody>
      </p:sp>
      <p:pic>
        <p:nvPicPr>
          <p:cNvPr id="7" name="Picture 6">
            <a:extLst>
              <a:ext uri="{FF2B5EF4-FFF2-40B4-BE49-F238E27FC236}">
                <a16:creationId xmlns:a16="http://schemas.microsoft.com/office/drawing/2014/main" id="{2BF4CB8B-263B-4DB0-9EC0-9979F8F9D2DE}"/>
              </a:ext>
            </a:extLst>
          </p:cNvPr>
          <p:cNvPicPr>
            <a:picLocks noChangeAspect="1"/>
          </p:cNvPicPr>
          <p:nvPr/>
        </p:nvPicPr>
        <p:blipFill>
          <a:blip r:embed="rId2"/>
          <a:stretch>
            <a:fillRect/>
          </a:stretch>
        </p:blipFill>
        <p:spPr>
          <a:xfrm>
            <a:off x="0" y="1950621"/>
            <a:ext cx="9144000" cy="4226342"/>
          </a:xfrm>
          <a:prstGeom prst="rect">
            <a:avLst/>
          </a:prstGeom>
        </p:spPr>
      </p:pic>
    </p:spTree>
    <p:extLst>
      <p:ext uri="{BB962C8B-B14F-4D97-AF65-F5344CB8AC3E}">
        <p14:creationId xmlns:p14="http://schemas.microsoft.com/office/powerpoint/2010/main" val="2790340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F7127A3-0A6B-485D-8D08-E056E27FACCC}"/>
              </a:ext>
            </a:extLst>
          </p:cNvPr>
          <p:cNvSpPr>
            <a:spLocks noGrp="1"/>
          </p:cNvSpPr>
          <p:nvPr>
            <p:ph type="title"/>
          </p:nvPr>
        </p:nvSpPr>
        <p:spPr/>
        <p:txBody>
          <a:bodyPr/>
          <a:lstStyle/>
          <a:p>
            <a:r>
              <a:rPr lang="en-US"/>
              <a:t>Technology-Related Webinars</a:t>
            </a:r>
          </a:p>
        </p:txBody>
      </p:sp>
      <p:sp>
        <p:nvSpPr>
          <p:cNvPr id="4" name="Date Placeholder 3">
            <a:extLst>
              <a:ext uri="{FF2B5EF4-FFF2-40B4-BE49-F238E27FC236}">
                <a16:creationId xmlns:a16="http://schemas.microsoft.com/office/drawing/2014/main" id="{0496051E-14A5-4B25-82E5-C762D5D0E1BB}"/>
              </a:ext>
            </a:extLst>
          </p:cNvPr>
          <p:cNvSpPr>
            <a:spLocks noGrp="1"/>
          </p:cNvSpPr>
          <p:nvPr>
            <p:ph type="dt" sz="half" idx="2"/>
          </p:nvPr>
        </p:nvSpPr>
        <p:spPr/>
        <p:txBody>
          <a:bodyPr/>
          <a:lstStyle/>
          <a:p>
            <a:fld id="{535B3B41-2E1F-40FB-8308-AA0E18F0B9DC}" type="datetime1">
              <a:rPr lang="en-US" smtClean="0"/>
              <a:pPr/>
              <a:t>11/6/2018</a:t>
            </a:fld>
            <a:endParaRPr lang="en-US"/>
          </a:p>
        </p:txBody>
      </p:sp>
      <p:sp>
        <p:nvSpPr>
          <p:cNvPr id="5" name="Slide Number Placeholder 4">
            <a:extLst>
              <a:ext uri="{FF2B5EF4-FFF2-40B4-BE49-F238E27FC236}">
                <a16:creationId xmlns:a16="http://schemas.microsoft.com/office/drawing/2014/main" id="{5CE56141-33D3-4745-95F4-3EFB509CB68C}"/>
              </a:ext>
            </a:extLst>
          </p:cNvPr>
          <p:cNvSpPr>
            <a:spLocks noGrp="1"/>
          </p:cNvSpPr>
          <p:nvPr>
            <p:ph type="sldNum" sz="quarter" idx="4"/>
          </p:nvPr>
        </p:nvSpPr>
        <p:spPr/>
        <p:txBody>
          <a:bodyPr/>
          <a:lstStyle/>
          <a:p>
            <a:fld id="{B63E4CEF-BB1E-48C7-AE93-F39F6AA99AD7}" type="slidenum">
              <a:rPr lang="en-US" smtClean="0"/>
              <a:pPr/>
              <a:t>57</a:t>
            </a:fld>
            <a:endParaRPr lang="en-US"/>
          </a:p>
        </p:txBody>
      </p:sp>
      <p:graphicFrame>
        <p:nvGraphicFramePr>
          <p:cNvPr id="6" name="Content Placeholder 5">
            <a:extLst>
              <a:ext uri="{FF2B5EF4-FFF2-40B4-BE49-F238E27FC236}">
                <a16:creationId xmlns:a16="http://schemas.microsoft.com/office/drawing/2014/main" id="{6BECDBDB-24DB-4C9D-B4B6-8F442F9FFCCB}"/>
              </a:ext>
            </a:extLst>
          </p:cNvPr>
          <p:cNvGraphicFramePr>
            <a:graphicFrameLocks noGrp="1"/>
          </p:cNvGraphicFramePr>
          <p:nvPr>
            <p:ph idx="1"/>
            <p:extLst>
              <p:ext uri="{D42A27DB-BD31-4B8C-83A1-F6EECF244321}">
                <p14:modId xmlns:p14="http://schemas.microsoft.com/office/powerpoint/2010/main" val="1076734448"/>
              </p:ext>
            </p:extLst>
          </p:nvPr>
        </p:nvGraphicFramePr>
        <p:xfrm>
          <a:off x="314587" y="2305517"/>
          <a:ext cx="8514825" cy="1461989"/>
        </p:xfrm>
        <a:graphic>
          <a:graphicData uri="http://schemas.openxmlformats.org/drawingml/2006/table">
            <a:tbl>
              <a:tblPr>
                <a:tableStyleId>{5C22544A-7EE6-4342-B048-85BDC9FD1C3A}</a:tableStyleId>
              </a:tblPr>
              <a:tblGrid>
                <a:gridCol w="770321">
                  <a:extLst>
                    <a:ext uri="{9D8B030D-6E8A-4147-A177-3AD203B41FA5}">
                      <a16:colId xmlns:a16="http://schemas.microsoft.com/office/drawing/2014/main" val="1340269131"/>
                    </a:ext>
                  </a:extLst>
                </a:gridCol>
                <a:gridCol w="2233127">
                  <a:extLst>
                    <a:ext uri="{9D8B030D-6E8A-4147-A177-3AD203B41FA5}">
                      <a16:colId xmlns:a16="http://schemas.microsoft.com/office/drawing/2014/main" val="3568512866"/>
                    </a:ext>
                  </a:extLst>
                </a:gridCol>
                <a:gridCol w="1409160">
                  <a:extLst>
                    <a:ext uri="{9D8B030D-6E8A-4147-A177-3AD203B41FA5}">
                      <a16:colId xmlns:a16="http://schemas.microsoft.com/office/drawing/2014/main" val="3661733300"/>
                    </a:ext>
                  </a:extLst>
                </a:gridCol>
                <a:gridCol w="4102217">
                  <a:extLst>
                    <a:ext uri="{9D8B030D-6E8A-4147-A177-3AD203B41FA5}">
                      <a16:colId xmlns:a16="http://schemas.microsoft.com/office/drawing/2014/main" val="4274478259"/>
                    </a:ext>
                  </a:extLst>
                </a:gridCol>
              </a:tblGrid>
              <a:tr h="346676">
                <a:tc>
                  <a:txBody>
                    <a:bodyPr/>
                    <a:lstStyle/>
                    <a:p>
                      <a:pPr algn="ctr" fontAlgn="ctr"/>
                      <a:r>
                        <a:rPr lang="en-US" sz="1200" u="none" strike="noStrike">
                          <a:effectLst/>
                        </a:rPr>
                        <a:t>9/25/2018</a:t>
                      </a:r>
                      <a:endParaRPr lang="en-US" sz="1200" b="0" i="0" u="none" strike="noStrike">
                        <a:solidFill>
                          <a:srgbClr val="000000"/>
                        </a:solidFill>
                        <a:effectLst/>
                        <a:latin typeface="Calibri"/>
                      </a:endParaRPr>
                    </a:p>
                  </a:txBody>
                  <a:tcPr marL="6011" marR="6011" marT="6011" marB="0" anchor="ctr"/>
                </a:tc>
                <a:tc>
                  <a:txBody>
                    <a:bodyPr/>
                    <a:lstStyle/>
                    <a:p>
                      <a:pPr algn="l" fontAlgn="ctr"/>
                      <a:r>
                        <a:rPr lang="en-US" sz="1200" u="none" strike="noStrike">
                          <a:effectLst/>
                        </a:rPr>
                        <a:t>INSIGHT/eDIRECT Training; COS Install/Q&amp;A</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200" u="none" strike="noStrike">
                          <a:effectLst/>
                        </a:rPr>
                        <a:t>10:00 am - 12:00 pm</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100" u="sng" strike="noStrike">
                          <a:effectLst/>
                          <a:hlinkClick r:id="rId2"/>
                        </a:rPr>
                        <a:t>https://attendee.gotowebinar.com/register/342256370918720514 </a:t>
                      </a:r>
                      <a:endParaRPr lang="en-US" sz="1100" b="0" i="0" u="sng" strike="noStrike">
                        <a:solidFill>
                          <a:srgbClr val="0563C1"/>
                        </a:solidFill>
                        <a:effectLst/>
                        <a:latin typeface="Calibri"/>
                      </a:endParaRPr>
                    </a:p>
                  </a:txBody>
                  <a:tcPr marL="6011" marR="6011" marT="6011" marB="0" anchor="ctr"/>
                </a:tc>
                <a:extLst>
                  <a:ext uri="{0D108BD9-81ED-4DB2-BD59-A6C34878D82A}">
                    <a16:rowId xmlns:a16="http://schemas.microsoft.com/office/drawing/2014/main" val="717340210"/>
                  </a:ext>
                </a:extLst>
              </a:tr>
              <a:tr h="346676">
                <a:tc>
                  <a:txBody>
                    <a:bodyPr/>
                    <a:lstStyle/>
                    <a:p>
                      <a:pPr algn="ctr" fontAlgn="ctr"/>
                      <a:r>
                        <a:rPr lang="en-US" sz="1200" u="none" strike="noStrike">
                          <a:effectLst/>
                        </a:rPr>
                        <a:t>9/27/2018</a:t>
                      </a:r>
                      <a:endParaRPr lang="en-US" sz="1200" b="0" i="0" u="none" strike="noStrike">
                        <a:solidFill>
                          <a:srgbClr val="000000"/>
                        </a:solidFill>
                        <a:effectLst/>
                        <a:latin typeface="Calibri"/>
                      </a:endParaRPr>
                    </a:p>
                  </a:txBody>
                  <a:tcPr marL="6011" marR="6011" marT="6011" marB="0" anchor="ctr"/>
                </a:tc>
                <a:tc>
                  <a:txBody>
                    <a:bodyPr/>
                    <a:lstStyle/>
                    <a:p>
                      <a:pPr algn="l" fontAlgn="ctr"/>
                      <a:r>
                        <a:rPr lang="en-US" sz="1200" u="none" strike="noStrike">
                          <a:effectLst/>
                        </a:rPr>
                        <a:t>INSIGHT/</a:t>
                      </a:r>
                      <a:r>
                        <a:rPr lang="en-US" sz="1200" u="none" strike="noStrike" err="1">
                          <a:effectLst/>
                        </a:rPr>
                        <a:t>eDIRECT</a:t>
                      </a:r>
                      <a:r>
                        <a:rPr lang="en-US" sz="1200" u="none" strike="noStrike">
                          <a:effectLst/>
                        </a:rPr>
                        <a:t> Training; COS Install/Q&amp;A - LIVE Repeat</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200" u="none" strike="noStrike">
                          <a:effectLst/>
                        </a:rPr>
                        <a:t>1:00 pm - 3:00 pm</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100" u="sng" strike="noStrike">
                          <a:effectLst/>
                          <a:hlinkClick r:id="rId3"/>
                        </a:rPr>
                        <a:t>https://attendee.gotowebinar.com/register/979773003912609794 </a:t>
                      </a:r>
                      <a:endParaRPr lang="en-US" sz="1100" b="0" i="0" u="sng" strike="noStrike">
                        <a:solidFill>
                          <a:srgbClr val="0563C1"/>
                        </a:solidFill>
                        <a:effectLst/>
                        <a:latin typeface="Calibri"/>
                      </a:endParaRPr>
                    </a:p>
                  </a:txBody>
                  <a:tcPr marL="6011" marR="6011" marT="6011" marB="0" anchor="ctr"/>
                </a:tc>
                <a:extLst>
                  <a:ext uri="{0D108BD9-81ED-4DB2-BD59-A6C34878D82A}">
                    <a16:rowId xmlns:a16="http://schemas.microsoft.com/office/drawing/2014/main" val="3530527028"/>
                  </a:ext>
                </a:extLst>
              </a:tr>
              <a:tr h="346676">
                <a:tc>
                  <a:txBody>
                    <a:bodyPr/>
                    <a:lstStyle/>
                    <a:p>
                      <a:pPr algn="ctr" fontAlgn="ctr"/>
                      <a:r>
                        <a:rPr lang="en-US" sz="1200" u="none" strike="noStrike">
                          <a:effectLst/>
                        </a:rPr>
                        <a:t>2/19/2019</a:t>
                      </a:r>
                      <a:endParaRPr lang="en-US" sz="1200" b="0" i="0" u="none" strike="noStrike">
                        <a:solidFill>
                          <a:srgbClr val="000000"/>
                        </a:solidFill>
                        <a:effectLst/>
                        <a:latin typeface="Calibri"/>
                      </a:endParaRPr>
                    </a:p>
                  </a:txBody>
                  <a:tcPr marL="6011" marR="6011" marT="6011" marB="0" anchor="ctr"/>
                </a:tc>
                <a:tc>
                  <a:txBody>
                    <a:bodyPr/>
                    <a:lstStyle/>
                    <a:p>
                      <a:pPr algn="l" fontAlgn="ctr"/>
                      <a:r>
                        <a:rPr lang="en-US" sz="1200" u="none" strike="noStrike">
                          <a:effectLst/>
                        </a:rPr>
                        <a:t>INSIGHT/</a:t>
                      </a:r>
                      <a:r>
                        <a:rPr lang="en-US" sz="1200" u="none" strike="noStrike" err="1">
                          <a:effectLst/>
                        </a:rPr>
                        <a:t>eDIRECT</a:t>
                      </a:r>
                      <a:r>
                        <a:rPr lang="en-US" sz="1200" u="none" strike="noStrike">
                          <a:effectLst/>
                        </a:rPr>
                        <a:t> Training Webinars</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200" u="none" strike="noStrike">
                          <a:effectLst/>
                        </a:rPr>
                        <a:t>10:00 am - 12:00 pm</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100" u="sng" strike="noStrike">
                          <a:effectLst/>
                          <a:hlinkClick r:id="rId4"/>
                        </a:rPr>
                        <a:t>https://attendee.gotowebinar.com/register/7971554250801720066 </a:t>
                      </a:r>
                      <a:endParaRPr lang="en-US" sz="1100" b="0" i="0" u="sng" strike="noStrike">
                        <a:solidFill>
                          <a:srgbClr val="0563C1"/>
                        </a:solidFill>
                        <a:effectLst/>
                        <a:latin typeface="Calibri"/>
                      </a:endParaRPr>
                    </a:p>
                  </a:txBody>
                  <a:tcPr marL="6011" marR="6011" marT="6011" marB="0" anchor="ctr"/>
                </a:tc>
                <a:extLst>
                  <a:ext uri="{0D108BD9-81ED-4DB2-BD59-A6C34878D82A}">
                    <a16:rowId xmlns:a16="http://schemas.microsoft.com/office/drawing/2014/main" val="1692502936"/>
                  </a:ext>
                </a:extLst>
              </a:tr>
              <a:tr h="346676">
                <a:tc>
                  <a:txBody>
                    <a:bodyPr/>
                    <a:lstStyle/>
                    <a:p>
                      <a:pPr algn="ctr" fontAlgn="ctr"/>
                      <a:r>
                        <a:rPr lang="en-US" sz="1200" u="none" strike="noStrike">
                          <a:effectLst/>
                        </a:rPr>
                        <a:t>2/21/2019</a:t>
                      </a:r>
                      <a:endParaRPr lang="en-US" sz="1200" b="0" i="0" u="none" strike="noStrike">
                        <a:solidFill>
                          <a:srgbClr val="000000"/>
                        </a:solidFill>
                        <a:effectLst/>
                        <a:latin typeface="Calibri"/>
                      </a:endParaRPr>
                    </a:p>
                  </a:txBody>
                  <a:tcPr marL="6011" marR="6011" marT="6011" marB="0" anchor="ctr"/>
                </a:tc>
                <a:tc>
                  <a:txBody>
                    <a:bodyPr/>
                    <a:lstStyle/>
                    <a:p>
                      <a:pPr algn="l" fontAlgn="ctr"/>
                      <a:r>
                        <a:rPr lang="en-US" sz="1200" u="none" strike="noStrike">
                          <a:effectLst/>
                        </a:rPr>
                        <a:t>INSIGHT/</a:t>
                      </a:r>
                      <a:r>
                        <a:rPr lang="en-US" sz="1200" u="none" strike="noStrike" err="1">
                          <a:effectLst/>
                        </a:rPr>
                        <a:t>eDIRECT</a:t>
                      </a:r>
                      <a:r>
                        <a:rPr lang="en-US" sz="1200" u="none" strike="noStrike">
                          <a:effectLst/>
                        </a:rPr>
                        <a:t> Training Webinars - LIVE Repeat</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200" u="none" strike="noStrike">
                          <a:effectLst/>
                        </a:rPr>
                        <a:t>1:00 pm - 3:00 pm</a:t>
                      </a:r>
                      <a:endParaRPr lang="en-US" sz="1200" b="0" i="0" u="none" strike="noStrike">
                        <a:solidFill>
                          <a:srgbClr val="000000"/>
                        </a:solidFill>
                        <a:effectLst/>
                        <a:latin typeface="Calibri"/>
                      </a:endParaRPr>
                    </a:p>
                  </a:txBody>
                  <a:tcPr marL="6011" marR="6011" marT="6011" marB="0" anchor="ctr"/>
                </a:tc>
                <a:tc>
                  <a:txBody>
                    <a:bodyPr/>
                    <a:lstStyle/>
                    <a:p>
                      <a:pPr algn="ctr" fontAlgn="ctr"/>
                      <a:r>
                        <a:rPr lang="en-US" sz="1100" u="sng" strike="noStrike">
                          <a:effectLst/>
                          <a:hlinkClick r:id="rId5"/>
                        </a:rPr>
                        <a:t>https://attendee.gotowebinar.com/register/7243752320004708098 </a:t>
                      </a:r>
                      <a:endParaRPr lang="en-US" sz="1100" b="0" i="0" u="sng" strike="noStrike">
                        <a:solidFill>
                          <a:srgbClr val="0563C1"/>
                        </a:solidFill>
                        <a:effectLst/>
                        <a:latin typeface="Calibri"/>
                      </a:endParaRPr>
                    </a:p>
                  </a:txBody>
                  <a:tcPr marL="6011" marR="6011" marT="6011" marB="0" anchor="ctr"/>
                </a:tc>
                <a:extLst>
                  <a:ext uri="{0D108BD9-81ED-4DB2-BD59-A6C34878D82A}">
                    <a16:rowId xmlns:a16="http://schemas.microsoft.com/office/drawing/2014/main" val="1889861129"/>
                  </a:ext>
                </a:extLst>
              </a:tr>
            </a:tbl>
          </a:graphicData>
        </a:graphic>
      </p:graphicFrame>
    </p:spTree>
    <p:extLst>
      <p:ext uri="{BB962C8B-B14F-4D97-AF65-F5344CB8AC3E}">
        <p14:creationId xmlns:p14="http://schemas.microsoft.com/office/powerpoint/2010/main" val="381128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75694" y="409754"/>
            <a:ext cx="6316630" cy="889988"/>
          </a:xfrm>
        </p:spPr>
        <p:txBody>
          <a:bodyPr>
            <a:normAutofit/>
          </a:bodyPr>
          <a:lstStyle/>
          <a:p>
            <a:pPr eaLnBrk="1" hangingPunct="1"/>
            <a:r>
              <a:rPr lang="en-US" altLang="en-US" sz="4000"/>
              <a:t>Thank you!</a:t>
            </a:r>
          </a:p>
        </p:txBody>
      </p:sp>
      <p:sp>
        <p:nvSpPr>
          <p:cNvPr id="112643" name="Content Placeholder 2"/>
          <p:cNvSpPr>
            <a:spLocks noGrp="1"/>
          </p:cNvSpPr>
          <p:nvPr>
            <p:ph idx="1"/>
          </p:nvPr>
        </p:nvSpPr>
        <p:spPr>
          <a:xfrm>
            <a:off x="791299" y="1385078"/>
            <a:ext cx="6976747" cy="4800600"/>
          </a:xfrm>
        </p:spPr>
        <p:txBody>
          <a:bodyPr vert="horz" lIns="91440" tIns="45720" rIns="91440" bIns="45720" rtlCol="0" anchor="t">
            <a:normAutofit fontScale="92500" lnSpcReduction="10000"/>
          </a:bodyPr>
          <a:lstStyle/>
          <a:p>
            <a:pPr marL="0" indent="0">
              <a:buNone/>
            </a:pPr>
            <a:r>
              <a:rPr lang="en-US" b="1"/>
              <a:t>Helpful Documents</a:t>
            </a:r>
          </a:p>
          <a:p>
            <a:r>
              <a:rPr lang="en-US"/>
              <a:t>Central Office Services (COS) – Device Toolkit Transition Guide</a:t>
            </a:r>
          </a:p>
          <a:p>
            <a:r>
              <a:rPr lang="en-US"/>
              <a:t>DRC INSIGHT System Requirements</a:t>
            </a:r>
          </a:p>
          <a:p>
            <a:r>
              <a:rPr lang="en-US"/>
              <a:t>Technology User Guide (Volumes I-V)</a:t>
            </a:r>
          </a:p>
          <a:p>
            <a:pPr lvl="1"/>
            <a:r>
              <a:rPr lang="en-US"/>
              <a:t>All found on eDIRECT: </a:t>
            </a:r>
            <a:r>
              <a:rPr lang="en-US">
                <a:hlinkClick r:id="rId3"/>
              </a:rPr>
              <a:t>https://ga.drcedirect.com</a:t>
            </a:r>
            <a:r>
              <a:rPr lang="en-US"/>
              <a:t> under General Information/Documents/Manuals</a:t>
            </a:r>
          </a:p>
          <a:p>
            <a:pPr marL="0" indent="0">
              <a:buNone/>
            </a:pPr>
            <a:r>
              <a:rPr lang="en-US" b="1">
                <a:solidFill>
                  <a:srgbClr val="0000CC"/>
                </a:solidFill>
              </a:rPr>
              <a:t>DRC Georgia Customer Care</a:t>
            </a:r>
          </a:p>
          <a:p>
            <a:r>
              <a:rPr lang="en-US"/>
              <a:t>Hours of Operation: 7 am </a:t>
            </a:r>
            <a:r>
              <a:rPr lang="en-US">
                <a:latin typeface="Calibri" panose="020F0502020204030204" pitchFamily="34" charset="0"/>
              </a:rPr>
              <a:t>– </a:t>
            </a:r>
            <a:r>
              <a:rPr lang="en-US"/>
              <a:t>8 pm ET</a:t>
            </a:r>
          </a:p>
          <a:p>
            <a:r>
              <a:rPr lang="en-US"/>
              <a:t>Phone: (866) 282-2249</a:t>
            </a:r>
          </a:p>
          <a:p>
            <a:r>
              <a:rPr lang="en-US"/>
              <a:t>Email: </a:t>
            </a:r>
            <a:r>
              <a:rPr lang="en-US">
                <a:hlinkClick r:id="rId4"/>
              </a:rPr>
              <a:t>gahelpdesk@datarecognitioncorp.com</a:t>
            </a:r>
            <a:endParaRPr 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58</a:t>
            </a:fld>
            <a:endParaRPr lang="en-US"/>
          </a:p>
        </p:txBody>
      </p:sp>
      <p:sp>
        <p:nvSpPr>
          <p:cNvPr id="3" name="Date Placeholder 2">
            <a:extLst>
              <a:ext uri="{FF2B5EF4-FFF2-40B4-BE49-F238E27FC236}">
                <a16:creationId xmlns:a16="http://schemas.microsoft.com/office/drawing/2014/main" id="{55FFAE3E-12A1-4B11-B29B-DCA4757C9590}"/>
              </a:ext>
            </a:extLst>
          </p:cNvPr>
          <p:cNvSpPr>
            <a:spLocks noGrp="1"/>
          </p:cNvSpPr>
          <p:nvPr>
            <p:ph type="dt" sz="half" idx="2"/>
          </p:nvPr>
        </p:nvSpPr>
        <p:spPr/>
        <p:txBody>
          <a:bodyPr/>
          <a:lstStyle/>
          <a:p>
            <a:fld id="{721DDC97-B08C-461D-AE52-4E16B6F46AD7}" type="datetime1">
              <a:rPr lang="en-US" smtClean="0"/>
              <a:t>11/6/2018</a:t>
            </a:fld>
            <a:endParaRPr lang="en-US"/>
          </a:p>
        </p:txBody>
      </p:sp>
    </p:spTree>
    <p:extLst>
      <p:ext uri="{BB962C8B-B14F-4D97-AF65-F5344CB8AC3E}">
        <p14:creationId xmlns:p14="http://schemas.microsoft.com/office/powerpoint/2010/main" val="45423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04B5-C89B-496E-8CBF-5F5647700381}"/>
              </a:ext>
            </a:extLst>
          </p:cNvPr>
          <p:cNvSpPr>
            <a:spLocks noGrp="1"/>
          </p:cNvSpPr>
          <p:nvPr>
            <p:ph type="title"/>
          </p:nvPr>
        </p:nvSpPr>
        <p:spPr/>
        <p:txBody>
          <a:bodyPr/>
          <a:lstStyle/>
          <a:p>
            <a:r>
              <a:rPr lang="en-US"/>
              <a:t>Paper/Pencil</a:t>
            </a:r>
          </a:p>
        </p:txBody>
      </p:sp>
      <p:sp>
        <p:nvSpPr>
          <p:cNvPr id="3" name="Date Placeholder 2">
            <a:extLst>
              <a:ext uri="{FF2B5EF4-FFF2-40B4-BE49-F238E27FC236}">
                <a16:creationId xmlns:a16="http://schemas.microsoft.com/office/drawing/2014/main" id="{A90A0B9B-6F51-4C8B-8D1F-DD4AD6492D98}"/>
              </a:ext>
            </a:extLst>
          </p:cNvPr>
          <p:cNvSpPr>
            <a:spLocks noGrp="1"/>
          </p:cNvSpPr>
          <p:nvPr>
            <p:ph type="dt" sz="half" idx="2"/>
          </p:nvPr>
        </p:nvSpPr>
        <p:spPr/>
        <p:txBody>
          <a:bodyPr/>
          <a:lstStyle/>
          <a:p>
            <a:fld id="{53983B52-FB3A-4978-A986-96966E0FA90C}" type="datetime1">
              <a:rPr lang="en-US" smtClean="0"/>
              <a:t>11/6/2018</a:t>
            </a:fld>
            <a:endParaRPr lang="en-US"/>
          </a:p>
        </p:txBody>
      </p:sp>
      <p:sp>
        <p:nvSpPr>
          <p:cNvPr id="4" name="Slide Number Placeholder 3">
            <a:extLst>
              <a:ext uri="{FF2B5EF4-FFF2-40B4-BE49-F238E27FC236}">
                <a16:creationId xmlns:a16="http://schemas.microsoft.com/office/drawing/2014/main" id="{57EF13FD-CECF-4407-BB8E-6BE4DEC3C3E2}"/>
              </a:ext>
            </a:extLst>
          </p:cNvPr>
          <p:cNvSpPr>
            <a:spLocks noGrp="1"/>
          </p:cNvSpPr>
          <p:nvPr>
            <p:ph type="sldNum" sz="quarter" idx="4"/>
          </p:nvPr>
        </p:nvSpPr>
        <p:spPr/>
        <p:txBody>
          <a:bodyPr/>
          <a:lstStyle/>
          <a:p>
            <a:fld id="{B63E4CEF-BB1E-48C7-AE93-F39F6AA99AD7}" type="slidenum">
              <a:rPr lang="en-US" smtClean="0"/>
              <a:pPr/>
              <a:t>6</a:t>
            </a:fld>
            <a:endParaRPr lang="en-US"/>
          </a:p>
        </p:txBody>
      </p:sp>
      <p:pic>
        <p:nvPicPr>
          <p:cNvPr id="7" name="Picture 7" descr="A screenshot of a cell phone screen with text&#10;&#10;Description generated with very high confidence">
            <a:extLst>
              <a:ext uri="{FF2B5EF4-FFF2-40B4-BE49-F238E27FC236}">
                <a16:creationId xmlns:a16="http://schemas.microsoft.com/office/drawing/2014/main" id="{2B7924F3-C6F3-4400-AE11-9607F9862210}"/>
              </a:ext>
            </a:extLst>
          </p:cNvPr>
          <p:cNvPicPr>
            <a:picLocks noChangeAspect="1"/>
          </p:cNvPicPr>
          <p:nvPr/>
        </p:nvPicPr>
        <p:blipFill>
          <a:blip r:embed="rId2"/>
          <a:stretch>
            <a:fillRect/>
          </a:stretch>
        </p:blipFill>
        <p:spPr>
          <a:xfrm>
            <a:off x="762000" y="1486267"/>
            <a:ext cx="7372702" cy="4642646"/>
          </a:xfrm>
          <a:prstGeom prst="rect">
            <a:avLst/>
          </a:prstGeom>
          <a:ln>
            <a:solidFill>
              <a:schemeClr val="tx1"/>
            </a:solidFill>
          </a:ln>
        </p:spPr>
      </p:pic>
      <p:sp>
        <p:nvSpPr>
          <p:cNvPr id="6" name="Callout: Line 5">
            <a:extLst>
              <a:ext uri="{FF2B5EF4-FFF2-40B4-BE49-F238E27FC236}">
                <a16:creationId xmlns:a16="http://schemas.microsoft.com/office/drawing/2014/main" id="{BFCA2E84-6F46-4BCA-A22E-AE053EF26DEB}"/>
              </a:ext>
            </a:extLst>
          </p:cNvPr>
          <p:cNvSpPr/>
          <p:nvPr/>
        </p:nvSpPr>
        <p:spPr>
          <a:xfrm>
            <a:off x="8056219" y="3429000"/>
            <a:ext cx="914400" cy="78815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Transfer of responses to answer document</a:t>
            </a:r>
          </a:p>
        </p:txBody>
      </p:sp>
      <p:sp>
        <p:nvSpPr>
          <p:cNvPr id="8" name="Callout: Line 7">
            <a:extLst>
              <a:ext uri="{FF2B5EF4-FFF2-40B4-BE49-F238E27FC236}">
                <a16:creationId xmlns:a16="http://schemas.microsoft.com/office/drawing/2014/main" id="{0A5F4707-F1DC-4D61-B873-AC18BFA13F64}"/>
              </a:ext>
            </a:extLst>
          </p:cNvPr>
          <p:cNvSpPr/>
          <p:nvPr/>
        </p:nvSpPr>
        <p:spPr>
          <a:xfrm>
            <a:off x="5543550" y="606659"/>
            <a:ext cx="914400" cy="78815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Multiple items on page</a:t>
            </a:r>
          </a:p>
        </p:txBody>
      </p:sp>
    </p:spTree>
    <p:extLst>
      <p:ext uri="{BB962C8B-B14F-4D97-AF65-F5344CB8AC3E}">
        <p14:creationId xmlns:p14="http://schemas.microsoft.com/office/powerpoint/2010/main" val="233868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04B5-C89B-496E-8CBF-5F5647700381}"/>
              </a:ext>
            </a:extLst>
          </p:cNvPr>
          <p:cNvSpPr>
            <a:spLocks noGrp="1"/>
          </p:cNvSpPr>
          <p:nvPr>
            <p:ph type="title"/>
          </p:nvPr>
        </p:nvSpPr>
        <p:spPr/>
        <p:txBody>
          <a:bodyPr/>
          <a:lstStyle/>
          <a:p>
            <a:r>
              <a:rPr lang="en-US"/>
              <a:t>Online</a:t>
            </a:r>
          </a:p>
        </p:txBody>
      </p:sp>
      <p:sp>
        <p:nvSpPr>
          <p:cNvPr id="3" name="Date Placeholder 2">
            <a:extLst>
              <a:ext uri="{FF2B5EF4-FFF2-40B4-BE49-F238E27FC236}">
                <a16:creationId xmlns:a16="http://schemas.microsoft.com/office/drawing/2014/main" id="{A90A0B9B-6F51-4C8B-8D1F-DD4AD6492D98}"/>
              </a:ext>
            </a:extLst>
          </p:cNvPr>
          <p:cNvSpPr>
            <a:spLocks noGrp="1"/>
          </p:cNvSpPr>
          <p:nvPr>
            <p:ph type="dt" sz="half" idx="2"/>
          </p:nvPr>
        </p:nvSpPr>
        <p:spPr/>
        <p:txBody>
          <a:bodyPr/>
          <a:lstStyle/>
          <a:p>
            <a:fld id="{51C29078-A60E-4785-9551-DCDE2EECD644}" type="datetime1">
              <a:rPr lang="en-US" smtClean="0"/>
              <a:t>11/6/2018</a:t>
            </a:fld>
            <a:endParaRPr lang="en-US"/>
          </a:p>
        </p:txBody>
      </p:sp>
      <p:sp>
        <p:nvSpPr>
          <p:cNvPr id="4" name="Slide Number Placeholder 3">
            <a:extLst>
              <a:ext uri="{FF2B5EF4-FFF2-40B4-BE49-F238E27FC236}">
                <a16:creationId xmlns:a16="http://schemas.microsoft.com/office/drawing/2014/main" id="{57EF13FD-CECF-4407-BB8E-6BE4DEC3C3E2}"/>
              </a:ext>
            </a:extLst>
          </p:cNvPr>
          <p:cNvSpPr>
            <a:spLocks noGrp="1"/>
          </p:cNvSpPr>
          <p:nvPr>
            <p:ph type="sldNum" sz="quarter" idx="4"/>
          </p:nvPr>
        </p:nvSpPr>
        <p:spPr/>
        <p:txBody>
          <a:bodyPr/>
          <a:lstStyle/>
          <a:p>
            <a:fld id="{B63E4CEF-BB1E-48C7-AE93-F39F6AA99AD7}" type="slidenum">
              <a:rPr lang="en-US" smtClean="0"/>
              <a:pPr/>
              <a:t>7</a:t>
            </a:fld>
            <a:endParaRPr lang="en-US"/>
          </a:p>
        </p:txBody>
      </p:sp>
      <p:pic>
        <p:nvPicPr>
          <p:cNvPr id="5" name="Picture 5" descr="A screenshot of a cell phone&#10;&#10;Description generated with very high confidence">
            <a:extLst>
              <a:ext uri="{FF2B5EF4-FFF2-40B4-BE49-F238E27FC236}">
                <a16:creationId xmlns:a16="http://schemas.microsoft.com/office/drawing/2014/main" id="{BD9A302F-1F8E-4BE8-B3B3-29FA2B891068}"/>
              </a:ext>
            </a:extLst>
          </p:cNvPr>
          <p:cNvPicPr>
            <a:picLocks noChangeAspect="1"/>
          </p:cNvPicPr>
          <p:nvPr/>
        </p:nvPicPr>
        <p:blipFill>
          <a:blip r:embed="rId2"/>
          <a:stretch>
            <a:fillRect/>
          </a:stretch>
        </p:blipFill>
        <p:spPr>
          <a:xfrm>
            <a:off x="485775" y="1428750"/>
            <a:ext cx="7570444" cy="5273640"/>
          </a:xfrm>
          <a:prstGeom prst="rect">
            <a:avLst/>
          </a:prstGeom>
        </p:spPr>
      </p:pic>
      <p:sp>
        <p:nvSpPr>
          <p:cNvPr id="6" name="Callout: Line 5">
            <a:extLst>
              <a:ext uri="{FF2B5EF4-FFF2-40B4-BE49-F238E27FC236}">
                <a16:creationId xmlns:a16="http://schemas.microsoft.com/office/drawing/2014/main" id="{F9EF1EB9-2E8C-4644-8EBE-D44225BB779A}"/>
              </a:ext>
            </a:extLst>
          </p:cNvPr>
          <p:cNvSpPr/>
          <p:nvPr/>
        </p:nvSpPr>
        <p:spPr>
          <a:xfrm>
            <a:off x="2020722" y="5196336"/>
            <a:ext cx="914400" cy="612648"/>
          </a:xfrm>
          <a:prstGeom prst="borderCallout1">
            <a:avLst>
              <a:gd name="adj1" fmla="val 96718"/>
              <a:gd name="adj2" fmla="val 91667"/>
              <a:gd name="adj3" fmla="val 94679"/>
              <a:gd name="adj4" fmla="val 87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One test item per page</a:t>
            </a:r>
          </a:p>
        </p:txBody>
      </p:sp>
      <p:sp>
        <p:nvSpPr>
          <p:cNvPr id="7" name="Callout: Line 6">
            <a:extLst>
              <a:ext uri="{FF2B5EF4-FFF2-40B4-BE49-F238E27FC236}">
                <a16:creationId xmlns:a16="http://schemas.microsoft.com/office/drawing/2014/main" id="{4E750719-4C07-475B-989F-64E69E3F535A}"/>
              </a:ext>
            </a:extLst>
          </p:cNvPr>
          <p:cNvSpPr/>
          <p:nvPr/>
        </p:nvSpPr>
        <p:spPr>
          <a:xfrm>
            <a:off x="3147394" y="958785"/>
            <a:ext cx="914400" cy="61264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Interactive supports</a:t>
            </a:r>
          </a:p>
        </p:txBody>
      </p:sp>
      <p:sp>
        <p:nvSpPr>
          <p:cNvPr id="8" name="Callout: Line 7">
            <a:extLst>
              <a:ext uri="{FF2B5EF4-FFF2-40B4-BE49-F238E27FC236}">
                <a16:creationId xmlns:a16="http://schemas.microsoft.com/office/drawing/2014/main" id="{8D056B22-717D-43D2-9397-AE4527F9E517}"/>
              </a:ext>
            </a:extLst>
          </p:cNvPr>
          <p:cNvSpPr/>
          <p:nvPr/>
        </p:nvSpPr>
        <p:spPr>
          <a:xfrm>
            <a:off x="5713704" y="786061"/>
            <a:ext cx="1053044" cy="794691"/>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Calculators and reference documents</a:t>
            </a:r>
          </a:p>
        </p:txBody>
      </p:sp>
      <p:sp>
        <p:nvSpPr>
          <p:cNvPr id="9" name="Callout: Line 8">
            <a:extLst>
              <a:ext uri="{FF2B5EF4-FFF2-40B4-BE49-F238E27FC236}">
                <a16:creationId xmlns:a16="http://schemas.microsoft.com/office/drawing/2014/main" id="{361D71A0-D669-4B8F-A248-C39ABB33406A}"/>
              </a:ext>
            </a:extLst>
          </p:cNvPr>
          <p:cNvSpPr/>
          <p:nvPr/>
        </p:nvSpPr>
        <p:spPr>
          <a:xfrm>
            <a:off x="8056219" y="3429000"/>
            <a:ext cx="914400" cy="61264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Different item types</a:t>
            </a:r>
          </a:p>
        </p:txBody>
      </p:sp>
      <p:sp>
        <p:nvSpPr>
          <p:cNvPr id="10" name="Callout: Line 9">
            <a:extLst>
              <a:ext uri="{FF2B5EF4-FFF2-40B4-BE49-F238E27FC236}">
                <a16:creationId xmlns:a16="http://schemas.microsoft.com/office/drawing/2014/main" id="{CBF14F52-5387-4CFE-8596-2245C1198006}"/>
              </a:ext>
            </a:extLst>
          </p:cNvPr>
          <p:cNvSpPr/>
          <p:nvPr/>
        </p:nvSpPr>
        <p:spPr>
          <a:xfrm>
            <a:off x="4362490" y="786061"/>
            <a:ext cx="914400" cy="785372"/>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Zoom available for all students</a:t>
            </a:r>
          </a:p>
        </p:txBody>
      </p:sp>
    </p:spTree>
    <p:extLst>
      <p:ext uri="{BB962C8B-B14F-4D97-AF65-F5344CB8AC3E}">
        <p14:creationId xmlns:p14="http://schemas.microsoft.com/office/powerpoint/2010/main" val="306670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8238"/>
            <a:ext cx="7518525" cy="1325563"/>
          </a:xfrm>
        </p:spPr>
        <p:txBody>
          <a:bodyPr>
            <a:normAutofit/>
          </a:bodyPr>
          <a:lstStyle/>
          <a:p>
            <a:r>
              <a:rPr lang="en-US" sz="4000"/>
              <a:t>Universal Tools: Milestones</a:t>
            </a:r>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a:p>
        </p:txBody>
      </p:sp>
      <p:sp>
        <p:nvSpPr>
          <p:cNvPr id="3" name="Date Placeholder 2">
            <a:extLst>
              <a:ext uri="{FF2B5EF4-FFF2-40B4-BE49-F238E27FC236}">
                <a16:creationId xmlns:a16="http://schemas.microsoft.com/office/drawing/2014/main" id="{D8094063-F174-4E9C-8AC3-7EC7D89EF172}"/>
              </a:ext>
            </a:extLst>
          </p:cNvPr>
          <p:cNvSpPr>
            <a:spLocks noGrp="1"/>
          </p:cNvSpPr>
          <p:nvPr>
            <p:ph type="dt" sz="half" idx="2"/>
          </p:nvPr>
        </p:nvSpPr>
        <p:spPr/>
        <p:txBody>
          <a:bodyPr/>
          <a:lstStyle/>
          <a:p>
            <a:fld id="{8CB86CFF-217B-42A3-9D00-30ABE6DBA11C}" type="datetime1">
              <a:rPr lang="en-US" smtClean="0"/>
              <a:t>11/6/2018</a:t>
            </a:fld>
            <a:endParaRPr lang="en-US"/>
          </a:p>
        </p:txBody>
      </p:sp>
      <p:graphicFrame>
        <p:nvGraphicFramePr>
          <p:cNvPr id="28" name="Table 27">
            <a:extLst>
              <a:ext uri="{FF2B5EF4-FFF2-40B4-BE49-F238E27FC236}">
                <a16:creationId xmlns:a16="http://schemas.microsoft.com/office/drawing/2014/main" id="{358C5F89-1E72-4D22-9B07-DF3BEC100800}"/>
              </a:ext>
            </a:extLst>
          </p:cNvPr>
          <p:cNvGraphicFramePr>
            <a:graphicFrameLocks noGrp="1"/>
          </p:cNvGraphicFramePr>
          <p:nvPr>
            <p:extLst/>
          </p:nvPr>
        </p:nvGraphicFramePr>
        <p:xfrm>
          <a:off x="150812" y="1057275"/>
          <a:ext cx="8993188" cy="5700876"/>
        </p:xfrm>
        <a:graphic>
          <a:graphicData uri="http://schemas.openxmlformats.org/drawingml/2006/table">
            <a:tbl>
              <a:tblPr firstRow="1" bandRow="1">
                <a:tableStyleId>{F5AB1C69-6EDB-4FF4-983F-18BD219EF322}</a:tableStyleId>
              </a:tblPr>
              <a:tblGrid>
                <a:gridCol w="3878263">
                  <a:extLst>
                    <a:ext uri="{9D8B030D-6E8A-4147-A177-3AD203B41FA5}">
                      <a16:colId xmlns:a16="http://schemas.microsoft.com/office/drawing/2014/main" val="20000"/>
                    </a:ext>
                  </a:extLst>
                </a:gridCol>
                <a:gridCol w="1271588">
                  <a:extLst>
                    <a:ext uri="{9D8B030D-6E8A-4147-A177-3AD203B41FA5}">
                      <a16:colId xmlns:a16="http://schemas.microsoft.com/office/drawing/2014/main" val="20001"/>
                    </a:ext>
                  </a:extLst>
                </a:gridCol>
                <a:gridCol w="3843337">
                  <a:extLst>
                    <a:ext uri="{9D8B030D-6E8A-4147-A177-3AD203B41FA5}">
                      <a16:colId xmlns:a16="http://schemas.microsoft.com/office/drawing/2014/main" val="20002"/>
                    </a:ext>
                  </a:extLst>
                </a:gridCol>
              </a:tblGrid>
              <a:tr h="519276">
                <a:tc>
                  <a:txBody>
                    <a:bodyPr/>
                    <a:lstStyle/>
                    <a:p>
                      <a:pPr algn="ctr"/>
                      <a:r>
                        <a:rPr lang="en-US"/>
                        <a:t>Tool</a:t>
                      </a:r>
                    </a:p>
                  </a:txBody>
                  <a:tcPr anchor="ctr"/>
                </a:tc>
                <a:tc>
                  <a:txBody>
                    <a:bodyPr/>
                    <a:lstStyle/>
                    <a:p>
                      <a:pPr algn="ctr"/>
                      <a:r>
                        <a:rPr lang="en-US"/>
                        <a:t>Icon</a:t>
                      </a:r>
                    </a:p>
                  </a:txBody>
                  <a:tcPr anchor="ctr"/>
                </a:tc>
                <a:tc>
                  <a:txBody>
                    <a:bodyPr/>
                    <a:lstStyle/>
                    <a:p>
                      <a:pPr algn="ctr"/>
                      <a:r>
                        <a:rPr lang="en-US"/>
                        <a:t>Content</a:t>
                      </a:r>
                      <a:r>
                        <a:rPr lang="en-US" baseline="0"/>
                        <a:t> Area</a:t>
                      </a:r>
                      <a:endParaRPr lang="en-US"/>
                    </a:p>
                  </a:txBody>
                  <a:tcPr anchor="ctr"/>
                </a:tc>
                <a:extLst>
                  <a:ext uri="{0D108BD9-81ED-4DB2-BD59-A6C34878D82A}">
                    <a16:rowId xmlns:a16="http://schemas.microsoft.com/office/drawing/2014/main" val="10000"/>
                  </a:ext>
                </a:extLst>
              </a:tr>
              <a:tr h="370840">
                <a:tc>
                  <a:txBody>
                    <a:bodyPr/>
                    <a:lstStyle/>
                    <a:p>
                      <a:pPr eaLnBrk="1" fontAlgn="t" hangingPunct="1">
                        <a:spcBef>
                          <a:spcPts val="600"/>
                        </a:spcBef>
                        <a:buFont typeface="Arial" charset="0"/>
                        <a:buNone/>
                      </a:pPr>
                      <a:r>
                        <a:rPr lang="en-US" altLang="en-US" sz="2800"/>
                        <a:t>Periodic Table</a:t>
                      </a:r>
                      <a:endParaRPr lang="en-US" altLang="en-US" sz="2800">
                        <a:latin typeface="Calibri" pitchFamily="34" charset="0"/>
                      </a:endParaRPr>
                    </a:p>
                  </a:txBody>
                  <a:tcPr/>
                </a:tc>
                <a:tc>
                  <a:txBody>
                    <a:bodyPr/>
                    <a:lstStyle/>
                    <a:p>
                      <a:endParaRPr lang="en-US"/>
                    </a:p>
                  </a:txBody>
                  <a:tcPr/>
                </a:tc>
                <a:tc>
                  <a:txBody>
                    <a:bodyPr/>
                    <a:lstStyle/>
                    <a:p>
                      <a:pPr algn="ctr"/>
                      <a:r>
                        <a:rPr lang="en-US" sz="1700"/>
                        <a:t>Science</a:t>
                      </a:r>
                      <a:endParaRPr lang="en-US" sz="1700" b="1"/>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2800"/>
                        <a:t>Reference/Formula Sheet</a:t>
                      </a:r>
                      <a:endParaRPr lang="en-US" altLang="en-US" sz="2800">
                        <a:latin typeface="Calibri" pitchFamily="34" charset="0"/>
                      </a:endParaRPr>
                    </a:p>
                  </a:txBody>
                  <a:tcPr/>
                </a:tc>
                <a:tc>
                  <a:txBody>
                    <a:bodyPr/>
                    <a:lstStyle/>
                    <a:p>
                      <a:pPr algn="ctr"/>
                      <a:endParaRPr lang="en-US"/>
                    </a:p>
                  </a:txBody>
                  <a:tcPr/>
                </a:tc>
                <a:tc>
                  <a:txBody>
                    <a:bodyPr/>
                    <a:lstStyle/>
                    <a:p>
                      <a:pPr algn="ctr"/>
                      <a:r>
                        <a:rPr lang="en-US" sz="1700"/>
                        <a:t>Math,</a:t>
                      </a:r>
                      <a:r>
                        <a:rPr lang="en-US" sz="1700" baseline="0"/>
                        <a:t> </a:t>
                      </a:r>
                      <a:r>
                        <a:rPr lang="en-US" sz="1700"/>
                        <a:t>Science</a:t>
                      </a:r>
                      <a:endParaRPr lang="en-US" sz="1700" b="1"/>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2800"/>
                        <a:t>Highlighter</a:t>
                      </a:r>
                      <a:endParaRPr lang="en-US" altLang="en-US" sz="2800">
                        <a:solidFill>
                          <a:srgbClr val="000000"/>
                        </a:solidFill>
                        <a:latin typeface="Calibri" pitchFamily="34" charset="0"/>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a:t>ALL</a:t>
                      </a:r>
                      <a:endParaRPr lang="en-US" sz="1700" b="1"/>
                    </a:p>
                  </a:txBody>
                  <a:tcPr anchor="ctr"/>
                </a:tc>
                <a:extLst>
                  <a:ext uri="{0D108BD9-81ED-4DB2-BD59-A6C34878D82A}">
                    <a16:rowId xmlns:a16="http://schemas.microsoft.com/office/drawing/2014/main" val="10003"/>
                  </a:ext>
                </a:extLst>
              </a:tr>
              <a:tr h="370840">
                <a:tc>
                  <a:txBody>
                    <a:bodyPr/>
                    <a:lstStyle/>
                    <a:p>
                      <a:pPr eaLnBrk="1" fontAlgn="t" hangingPunct="1">
                        <a:spcBef>
                          <a:spcPts val="600"/>
                        </a:spcBef>
                        <a:buFont typeface="Arial" charset="0"/>
                        <a:buNone/>
                      </a:pPr>
                      <a:r>
                        <a:rPr lang="en-US" altLang="en-US" sz="2800"/>
                        <a:t>Sticky Note</a:t>
                      </a:r>
                      <a:endParaRPr lang="en-US" altLang="en-US" sz="2800">
                        <a:solidFill>
                          <a:srgbClr val="000000"/>
                        </a:solidFill>
                        <a:latin typeface="Calibri" pitchFamily="34" charset="0"/>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a:t>ALL</a:t>
                      </a:r>
                      <a:endParaRPr lang="en-US" sz="1700" b="1"/>
                    </a:p>
                  </a:txBody>
                  <a:tcPr anchor="ctr"/>
                </a:tc>
                <a:extLst>
                  <a:ext uri="{0D108BD9-81ED-4DB2-BD59-A6C34878D82A}">
                    <a16:rowId xmlns:a16="http://schemas.microsoft.com/office/drawing/2014/main" val="10004"/>
                  </a:ext>
                </a:extLst>
              </a:tr>
              <a:tr h="370840">
                <a:tc>
                  <a:txBody>
                    <a:bodyPr/>
                    <a:lstStyle/>
                    <a:p>
                      <a:pPr eaLnBrk="1" fontAlgn="t" hangingPunct="1">
                        <a:spcBef>
                          <a:spcPts val="600"/>
                        </a:spcBef>
                        <a:buFont typeface="Arial" charset="0"/>
                        <a:buNone/>
                      </a:pPr>
                      <a:r>
                        <a:rPr lang="en-US" altLang="en-US" sz="2800"/>
                        <a:t>Flag</a:t>
                      </a:r>
                      <a:endParaRPr lang="en-US" altLang="en-US" sz="2800">
                        <a:solidFill>
                          <a:srgbClr val="000000"/>
                        </a:solidFill>
                        <a:latin typeface="Calibri" pitchFamily="34" charset="0"/>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a:t>ALL</a:t>
                      </a:r>
                      <a:endParaRPr lang="en-US" sz="1700" b="1"/>
                    </a:p>
                  </a:txBody>
                  <a:tcPr anchor="ctr"/>
                </a:tc>
                <a:extLst>
                  <a:ext uri="{0D108BD9-81ED-4DB2-BD59-A6C34878D82A}">
                    <a16:rowId xmlns:a16="http://schemas.microsoft.com/office/drawing/2014/main" val="10005"/>
                  </a:ext>
                </a:extLst>
              </a:tr>
              <a:tr h="370840">
                <a:tc>
                  <a:txBody>
                    <a:bodyPr/>
                    <a:lstStyle/>
                    <a:p>
                      <a:pPr eaLnBrk="1" fontAlgn="t" hangingPunct="1">
                        <a:spcBef>
                          <a:spcPts val="600"/>
                        </a:spcBef>
                        <a:buFont typeface="Arial" charset="0"/>
                        <a:buNone/>
                      </a:pPr>
                      <a:r>
                        <a:rPr lang="en-US" altLang="en-US" sz="2800"/>
                        <a:t>Line Guide</a:t>
                      </a:r>
                      <a:endParaRPr lang="en-US" altLang="en-US" sz="2800">
                        <a:solidFill>
                          <a:srgbClr val="000000"/>
                        </a:solidFill>
                        <a:latin typeface="Calibri" pitchFamily="34" charset="0"/>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a:t>ALL</a:t>
                      </a:r>
                      <a:endParaRPr lang="en-US" sz="1700" b="1"/>
                    </a:p>
                  </a:txBody>
                  <a:tcPr anchor="ctr"/>
                </a:tc>
                <a:extLst>
                  <a:ext uri="{0D108BD9-81ED-4DB2-BD59-A6C34878D82A}">
                    <a16:rowId xmlns:a16="http://schemas.microsoft.com/office/drawing/2014/main" val="10006"/>
                  </a:ext>
                </a:extLst>
              </a:tr>
              <a:tr h="370840">
                <a:tc>
                  <a:txBody>
                    <a:bodyPr/>
                    <a:lstStyle/>
                    <a:p>
                      <a:pPr eaLnBrk="1" fontAlgn="t" hangingPunct="1">
                        <a:spcBef>
                          <a:spcPts val="600"/>
                        </a:spcBef>
                        <a:buFont typeface="Arial" charset="0"/>
                        <a:buNone/>
                      </a:pPr>
                      <a:r>
                        <a:rPr lang="en-US" altLang="en-US" sz="2800"/>
                        <a:t>Online Calculator </a:t>
                      </a:r>
                      <a:endParaRPr lang="en-US" altLang="en-US" sz="2800">
                        <a:solidFill>
                          <a:srgbClr val="000000"/>
                        </a:solidFill>
                        <a:latin typeface="Calibri" pitchFamily="34" charset="0"/>
                      </a:endParaRPr>
                    </a:p>
                  </a:txBody>
                  <a:tcPr/>
                </a:tc>
                <a:tc>
                  <a:txBody>
                    <a:bodyPr/>
                    <a:lstStyle/>
                    <a:p>
                      <a:endParaRPr lang="en-US"/>
                    </a:p>
                  </a:txBody>
                  <a:tcPr/>
                </a:tc>
                <a:tc>
                  <a:txBody>
                    <a:bodyPr/>
                    <a:lstStyle/>
                    <a:p>
                      <a:pPr algn="ctr"/>
                      <a:r>
                        <a:rPr lang="en-US" sz="1700"/>
                        <a:t>Mathematics; Science;</a:t>
                      </a:r>
                      <a:r>
                        <a:rPr lang="en-US" sz="1700" baseline="0"/>
                        <a:t> Economics</a:t>
                      </a:r>
                      <a:endParaRPr lang="en-US" sz="1700" b="1"/>
                    </a:p>
                  </a:txBody>
                  <a:tcPr anchor="ctr"/>
                </a:tc>
                <a:extLst>
                  <a:ext uri="{0D108BD9-81ED-4DB2-BD59-A6C34878D82A}">
                    <a16:rowId xmlns:a16="http://schemas.microsoft.com/office/drawing/2014/main" val="10007"/>
                  </a:ext>
                </a:extLst>
              </a:tr>
              <a:tr h="370840">
                <a:tc>
                  <a:txBody>
                    <a:bodyPr/>
                    <a:lstStyle/>
                    <a:p>
                      <a:pPr eaLnBrk="1" fontAlgn="t" hangingPunct="1">
                        <a:spcBef>
                          <a:spcPts val="600"/>
                        </a:spcBef>
                        <a:buFont typeface="Arial" charset="0"/>
                        <a:buNone/>
                      </a:pPr>
                      <a:r>
                        <a:rPr lang="en-US" altLang="en-US" sz="2800"/>
                        <a:t>Graphing Tool </a:t>
                      </a:r>
                      <a:endParaRPr lang="en-US" altLang="en-US" sz="2800">
                        <a:solidFill>
                          <a:srgbClr val="000000"/>
                        </a:solidFill>
                        <a:latin typeface="Calibri" pitchFamily="34" charset="0"/>
                      </a:endParaRPr>
                    </a:p>
                  </a:txBody>
                  <a:tcPr/>
                </a:tc>
                <a:tc>
                  <a:txBody>
                    <a:bodyPr/>
                    <a:lstStyle/>
                    <a:p>
                      <a:endParaRPr lang="en-US"/>
                    </a:p>
                  </a:txBody>
                  <a:tcPr/>
                </a:tc>
                <a:tc>
                  <a:txBody>
                    <a:bodyPr/>
                    <a:lstStyle/>
                    <a:p>
                      <a:pPr algn="ctr"/>
                      <a:r>
                        <a:rPr lang="en-US" sz="1700"/>
                        <a:t>Mathematics only</a:t>
                      </a:r>
                      <a:endParaRPr lang="en-US" sz="1700" b="1"/>
                    </a:p>
                  </a:txBody>
                  <a:tcPr anchor="ctr"/>
                </a:tc>
                <a:extLst>
                  <a:ext uri="{0D108BD9-81ED-4DB2-BD59-A6C34878D82A}">
                    <a16:rowId xmlns:a16="http://schemas.microsoft.com/office/drawing/2014/main" val="10008"/>
                  </a:ext>
                </a:extLst>
              </a:tr>
              <a:tr h="370840">
                <a:tc>
                  <a:txBody>
                    <a:bodyPr/>
                    <a:lstStyle/>
                    <a:p>
                      <a:pPr eaLnBrk="1" fontAlgn="t" hangingPunct="1">
                        <a:spcBef>
                          <a:spcPts val="600"/>
                        </a:spcBef>
                        <a:buFont typeface="Arial" charset="0"/>
                        <a:buNone/>
                      </a:pPr>
                      <a:r>
                        <a:rPr lang="en-US" altLang="en-US" sz="2800"/>
                        <a:t>Cross-off Tool</a:t>
                      </a:r>
                      <a:endParaRPr lang="en-US" altLang="en-US" sz="2800">
                        <a:latin typeface="Calibri" pitchFamily="34" charset="0"/>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a:t>ALL</a:t>
                      </a:r>
                      <a:endParaRPr lang="en-US" sz="1700" b="1"/>
                    </a:p>
                  </a:txBody>
                  <a:tcPr anchor="ctr"/>
                </a:tc>
                <a:extLst>
                  <a:ext uri="{0D108BD9-81ED-4DB2-BD59-A6C34878D82A}">
                    <a16:rowId xmlns:a16="http://schemas.microsoft.com/office/drawing/2014/main" val="10009"/>
                  </a:ext>
                </a:extLst>
              </a:tr>
              <a:tr h="370840">
                <a:tc>
                  <a:txBody>
                    <a:bodyPr/>
                    <a:lstStyle/>
                    <a:p>
                      <a:pPr eaLnBrk="1" fontAlgn="t" hangingPunct="1">
                        <a:spcBef>
                          <a:spcPts val="600"/>
                        </a:spcBef>
                        <a:buFont typeface="Arial" charset="0"/>
                        <a:buNone/>
                      </a:pPr>
                      <a:r>
                        <a:rPr lang="en-US" altLang="en-US" sz="2800">
                          <a:latin typeface="Calibri" pitchFamily="34" charset="0"/>
                        </a:rPr>
                        <a:t>Magnifier</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a:t>ALL</a:t>
                      </a:r>
                    </a:p>
                  </a:txBody>
                  <a:tcPr anchor="ctr"/>
                </a:tc>
                <a:extLst>
                  <a:ext uri="{0D108BD9-81ED-4DB2-BD59-A6C34878D82A}">
                    <a16:rowId xmlns:a16="http://schemas.microsoft.com/office/drawing/2014/main" val="1134434384"/>
                  </a:ext>
                </a:extLst>
              </a:tr>
            </a:tbl>
          </a:graphicData>
        </a:graphic>
      </p:graphicFrame>
      <p:pic>
        <p:nvPicPr>
          <p:cNvPr id="29" name="Picture 9">
            <a:extLst>
              <a:ext uri="{FF2B5EF4-FFF2-40B4-BE49-F238E27FC236}">
                <a16:creationId xmlns:a16="http://schemas.microsoft.com/office/drawing/2014/main" id="{F7B11E77-21F0-40B3-8465-D30F07207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272" y="1641118"/>
            <a:ext cx="456306" cy="40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141E3B7D-2A6A-4D85-9A54-AE237B7E9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538" y="2650872"/>
            <a:ext cx="422040" cy="42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a:extLst>
              <a:ext uri="{FF2B5EF4-FFF2-40B4-BE49-F238E27FC236}">
                <a16:creationId xmlns:a16="http://schemas.microsoft.com/office/drawing/2014/main" id="{E22AE348-0A1C-4A2E-8FAC-9B5FC22CA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715" y="3130387"/>
            <a:ext cx="449282" cy="4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a:extLst>
              <a:ext uri="{FF2B5EF4-FFF2-40B4-BE49-F238E27FC236}">
                <a16:creationId xmlns:a16="http://schemas.microsoft.com/office/drawing/2014/main" id="{82DADBCF-FE55-4079-8735-D0D5CDDDA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810" y="3684547"/>
            <a:ext cx="997091" cy="46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a:extLst>
              <a:ext uri="{FF2B5EF4-FFF2-40B4-BE49-F238E27FC236}">
                <a16:creationId xmlns:a16="http://schemas.microsoft.com/office/drawing/2014/main" id="{94FACD8A-C868-44CA-B634-F24616949C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272" y="4246995"/>
            <a:ext cx="429124" cy="44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a:extLst>
              <a:ext uri="{FF2B5EF4-FFF2-40B4-BE49-F238E27FC236}">
                <a16:creationId xmlns:a16="http://schemas.microsoft.com/office/drawing/2014/main" id="{F5325244-4BAE-4EC1-BA5E-DB65D16BC6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6473" y="4740245"/>
            <a:ext cx="496170" cy="49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a:extLst>
              <a:ext uri="{FF2B5EF4-FFF2-40B4-BE49-F238E27FC236}">
                <a16:creationId xmlns:a16="http://schemas.microsoft.com/office/drawing/2014/main" id="{5F839001-1924-4C09-BCE4-5D25E89190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3749" y="5269215"/>
            <a:ext cx="467352" cy="44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EFD2A173-619D-4A06-BE5F-59DF3EC663A3" descr="E9503BA3-46CC-420C-B617-325F56FCB914">
            <a:extLst>
              <a:ext uri="{FF2B5EF4-FFF2-40B4-BE49-F238E27FC236}">
                <a16:creationId xmlns:a16="http://schemas.microsoft.com/office/drawing/2014/main" id="{29ED6FD5-7CAF-49B3-BDC5-1E70059DB5F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9272" y="2148128"/>
            <a:ext cx="415943"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a:extLst>
              <a:ext uri="{FF2B5EF4-FFF2-40B4-BE49-F238E27FC236}">
                <a16:creationId xmlns:a16="http://schemas.microsoft.com/office/drawing/2014/main" id="{FC055B87-E9A9-4A22-B2B4-2EE2EA4471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5914" y="5767110"/>
            <a:ext cx="503022" cy="42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7D807321-A6FD-4953-9F97-B99909EE5CC9}"/>
              </a:ext>
            </a:extLst>
          </p:cNvPr>
          <p:cNvPicPr>
            <a:picLocks noChangeAspect="1"/>
          </p:cNvPicPr>
          <p:nvPr/>
        </p:nvPicPr>
        <p:blipFill>
          <a:blip r:embed="rId11"/>
          <a:stretch>
            <a:fillRect/>
          </a:stretch>
        </p:blipFill>
        <p:spPr>
          <a:xfrm>
            <a:off x="4385715" y="6280371"/>
            <a:ext cx="506928" cy="469654"/>
          </a:xfrm>
          <a:prstGeom prst="rect">
            <a:avLst/>
          </a:prstGeom>
        </p:spPr>
      </p:pic>
    </p:spTree>
    <p:extLst>
      <p:ext uri="{BB962C8B-B14F-4D97-AF65-F5344CB8AC3E}">
        <p14:creationId xmlns:p14="http://schemas.microsoft.com/office/powerpoint/2010/main" val="359897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p:cNvSpPr>
            <a:spLocks noGrp="1"/>
          </p:cNvSpPr>
          <p:nvPr>
            <p:ph type="title"/>
          </p:nvPr>
        </p:nvSpPr>
        <p:spPr/>
        <p:txBody>
          <a:bodyPr/>
          <a:lstStyle/>
          <a:p>
            <a:r>
              <a:rPr lang="en-US" altLang="en-US"/>
              <a:t>New Item Types</a:t>
            </a:r>
            <a:br>
              <a:rPr lang="en-US" altLang="en-US"/>
            </a:br>
            <a:r>
              <a:rPr lang="en-US" altLang="en-US" sz="2200"/>
              <a:t>Field Tested Spring 2019</a:t>
            </a:r>
          </a:p>
        </p:txBody>
      </p:sp>
      <p:pic>
        <p:nvPicPr>
          <p:cNvPr id="10" name="Picture 9">
            <a:extLst>
              <a:ext uri="{FF2B5EF4-FFF2-40B4-BE49-F238E27FC236}">
                <a16:creationId xmlns:a16="http://schemas.microsoft.com/office/drawing/2014/main" id="{7585B7A4-8CFA-44F5-B857-14D017C8830F}"/>
              </a:ext>
            </a:extLst>
          </p:cNvPr>
          <p:cNvPicPr/>
          <p:nvPr/>
        </p:nvPicPr>
        <p:blipFill>
          <a:blip r:embed="rId2"/>
          <a:stretch>
            <a:fillRect/>
          </a:stretch>
        </p:blipFill>
        <p:spPr>
          <a:xfrm>
            <a:off x="68989" y="2589649"/>
            <a:ext cx="4234563" cy="395791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606429A-583C-4928-880B-E26F3F964E63}"/>
              </a:ext>
            </a:extLst>
          </p:cNvPr>
          <p:cNvPicPr/>
          <p:nvPr/>
        </p:nvPicPr>
        <p:blipFill>
          <a:blip r:embed="rId3"/>
          <a:stretch>
            <a:fillRect/>
          </a:stretch>
        </p:blipFill>
        <p:spPr>
          <a:xfrm>
            <a:off x="4384399" y="2667429"/>
            <a:ext cx="4535531" cy="2606215"/>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C0A8D37B-78D2-41B2-AD1D-8935B7CB00D9}"/>
              </a:ext>
            </a:extLst>
          </p:cNvPr>
          <p:cNvSpPr>
            <a:spLocks noGrp="1"/>
          </p:cNvSpPr>
          <p:nvPr>
            <p:ph type="sldNum" sz="quarter" idx="4"/>
          </p:nvPr>
        </p:nvSpPr>
        <p:spPr/>
        <p:txBody>
          <a:bodyPr/>
          <a:lstStyle/>
          <a:p>
            <a:fld id="{B63E4CEF-BB1E-48C7-AE93-F39F6AA99AD7}" type="slidenum">
              <a:rPr lang="en-US" smtClean="0"/>
              <a:pPr/>
              <a:t>9</a:t>
            </a:fld>
            <a:endParaRPr lang="en-US"/>
          </a:p>
        </p:txBody>
      </p:sp>
      <p:sp>
        <p:nvSpPr>
          <p:cNvPr id="3" name="Date Placeholder 2">
            <a:extLst>
              <a:ext uri="{FF2B5EF4-FFF2-40B4-BE49-F238E27FC236}">
                <a16:creationId xmlns:a16="http://schemas.microsoft.com/office/drawing/2014/main" id="{12F8E77D-F680-48F6-B4CE-CC177C8CA921}"/>
              </a:ext>
            </a:extLst>
          </p:cNvPr>
          <p:cNvSpPr>
            <a:spLocks noGrp="1"/>
          </p:cNvSpPr>
          <p:nvPr>
            <p:ph type="dt" sz="half" idx="2"/>
          </p:nvPr>
        </p:nvSpPr>
        <p:spPr/>
        <p:txBody>
          <a:bodyPr/>
          <a:lstStyle/>
          <a:p>
            <a:fld id="{5D5BA6CE-5C31-4F86-9DD5-68133B0E7F45}" type="datetime1">
              <a:rPr lang="en-US" smtClean="0"/>
              <a:t>11/6/2018</a:t>
            </a:fld>
            <a:endParaRPr lang="en-US"/>
          </a:p>
        </p:txBody>
      </p:sp>
      <p:sp>
        <p:nvSpPr>
          <p:cNvPr id="9" name="Content Placeholder 7">
            <a:extLst>
              <a:ext uri="{FF2B5EF4-FFF2-40B4-BE49-F238E27FC236}">
                <a16:creationId xmlns:a16="http://schemas.microsoft.com/office/drawing/2014/main" id="{6CF052D8-A72D-4F98-9C18-FAFE79A0129D}"/>
              </a:ext>
            </a:extLst>
          </p:cNvPr>
          <p:cNvSpPr txBox="1">
            <a:spLocks/>
          </p:cNvSpPr>
          <p:nvPr/>
        </p:nvSpPr>
        <p:spPr>
          <a:xfrm>
            <a:off x="3923646" y="1698468"/>
            <a:ext cx="5829300" cy="8522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t>Drag and drop </a:t>
            </a:r>
          </a:p>
          <a:p>
            <a:pPr marL="0" indent="0" algn="ctr">
              <a:buFont typeface="Arial" panose="020B0604020202020204" pitchFamily="34" charset="0"/>
              <a:buNone/>
              <a:defRPr/>
            </a:pPr>
            <a:r>
              <a:rPr lang="en-US" sz="2000"/>
              <a:t>mathematics, science, social studies</a:t>
            </a:r>
          </a:p>
        </p:txBody>
      </p:sp>
      <p:sp>
        <p:nvSpPr>
          <p:cNvPr id="12" name="Content Placeholder 7">
            <a:extLst>
              <a:ext uri="{FF2B5EF4-FFF2-40B4-BE49-F238E27FC236}">
                <a16:creationId xmlns:a16="http://schemas.microsoft.com/office/drawing/2014/main" id="{A1D6C73A-371B-4C7F-834D-3D1E93A99D80}"/>
              </a:ext>
            </a:extLst>
          </p:cNvPr>
          <p:cNvSpPr txBox="1">
            <a:spLocks/>
          </p:cNvSpPr>
          <p:nvPr/>
        </p:nvSpPr>
        <p:spPr>
          <a:xfrm>
            <a:off x="-497048" y="1737358"/>
            <a:ext cx="5829300" cy="8522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t>Graphing</a:t>
            </a:r>
          </a:p>
          <a:p>
            <a:pPr marL="0" indent="0" algn="ctr">
              <a:buFont typeface="Arial" panose="020B0604020202020204" pitchFamily="34" charset="0"/>
              <a:buNone/>
              <a:defRPr/>
            </a:pPr>
            <a:r>
              <a:rPr lang="en-US" sz="2000"/>
              <a:t>mathematics</a:t>
            </a:r>
          </a:p>
        </p:txBody>
      </p:sp>
    </p:spTree>
    <p:extLst>
      <p:ext uri="{BB962C8B-B14F-4D97-AF65-F5344CB8AC3E}">
        <p14:creationId xmlns:p14="http://schemas.microsoft.com/office/powerpoint/2010/main" val="126202056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PowerPoint-WhiteTemplate.potx" id="{AB4CFD3F-EED7-4B69-A7A7-1BF27D2A8072}" vid="{1CE16A9C-0A15-4954-B908-4325E15310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F412FEB1-0DDC-4BC8-8570-BC17F84F4A27}"/>
</file>

<file path=customXml/itemProps2.xml><?xml version="1.0" encoding="utf-8"?>
<ds:datastoreItem xmlns:ds="http://schemas.openxmlformats.org/officeDocument/2006/customXml" ds:itemID="{053AA1D9-5560-4D7A-A2AA-66D4A1FDB5A6}"/>
</file>

<file path=customXml/itemProps3.xml><?xml version="1.0" encoding="utf-8"?>
<ds:datastoreItem xmlns:ds="http://schemas.openxmlformats.org/officeDocument/2006/customXml" ds:itemID="{0F9E65C9-C794-48AE-96F0-22CDFD2455CC}"/>
</file>

<file path=docProps/app.xml><?xml version="1.0" encoding="utf-8"?>
<Properties xmlns="http://schemas.openxmlformats.org/officeDocument/2006/extended-properties" xmlns:vt="http://schemas.openxmlformats.org/officeDocument/2006/docPropsVTypes">
  <Template/>
  <TotalTime>6</TotalTime>
  <Words>2557</Words>
  <Application>Microsoft Office PowerPoint</Application>
  <PresentationFormat>On-screen Show (4:3)</PresentationFormat>
  <Paragraphs>530</Paragraphs>
  <Slides>58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Rounded MT Bold</vt:lpstr>
      <vt:lpstr>Calibri</vt:lpstr>
      <vt:lpstr>Calibri Light</vt:lpstr>
      <vt:lpstr>Corbel</vt:lpstr>
      <vt:lpstr>GaDOE-PowerPoint-Template</vt:lpstr>
      <vt:lpstr>Technical Tips for Districts</vt:lpstr>
      <vt:lpstr>Welcome!</vt:lpstr>
      <vt:lpstr>Georgia Milestones</vt:lpstr>
      <vt:lpstr>Georgia Milestones</vt:lpstr>
      <vt:lpstr>Advantages of Online Testing</vt:lpstr>
      <vt:lpstr>Paper/Pencil</vt:lpstr>
      <vt:lpstr>Online</vt:lpstr>
      <vt:lpstr>Universal Tools: Milestones</vt:lpstr>
      <vt:lpstr>New Item Types Field Tested Spring 2019</vt:lpstr>
      <vt:lpstr>Status of Georgia Milestones</vt:lpstr>
      <vt:lpstr>Georgia Milestones Online Testing</vt:lpstr>
      <vt:lpstr>Total tests taken online Spring 2018  (EOC and EOG)</vt:lpstr>
      <vt:lpstr>EOG and EOC Online Tests completed by Week Spring 2018</vt:lpstr>
      <vt:lpstr>Concurrent Test Activity, April 17, 2018 EOG Spring 2018</vt:lpstr>
      <vt:lpstr>OS Breakdown EOG and EOC Spring 2017</vt:lpstr>
      <vt:lpstr>Getting Ready for Milestones and ACCESS for ELLs 2.0</vt:lpstr>
      <vt:lpstr>Available Technology Resources</vt:lpstr>
      <vt:lpstr>Available Technology Resources</vt:lpstr>
      <vt:lpstr>DRC Testing Site Capacity Estimator v.4</vt:lpstr>
      <vt:lpstr>DRC Computer Usage Estimator v.1</vt:lpstr>
      <vt:lpstr>Resource Materials</vt:lpstr>
      <vt:lpstr>DRC System Requirements  (Effective 10/1/2018)</vt:lpstr>
      <vt:lpstr>Test Practice for Online Administrations – Georgia Milestones</vt:lpstr>
      <vt:lpstr>Georgia Milestones Experience Online Testing Georgia</vt:lpstr>
      <vt:lpstr>Georgia Milestones Online Test Administration Demo</vt:lpstr>
      <vt:lpstr>Tips for Keyboard Settings</vt:lpstr>
      <vt:lpstr>What’s New</vt:lpstr>
      <vt:lpstr>What’s New – Extended Retry Logic</vt:lpstr>
      <vt:lpstr>What’s New – Extended Retry Logic</vt:lpstr>
      <vt:lpstr>What’s New – Extended Retry Logic</vt:lpstr>
      <vt:lpstr>What’s New – Extended Retry Logic</vt:lpstr>
      <vt:lpstr>What’s New – COS</vt:lpstr>
      <vt:lpstr>Getting Started – The Basics</vt:lpstr>
      <vt:lpstr>Online Readiness</vt:lpstr>
      <vt:lpstr>Technology and Testing</vt:lpstr>
      <vt:lpstr>Network Requirements</vt:lpstr>
      <vt:lpstr>System Requirements</vt:lpstr>
      <vt:lpstr>Getting Started –  The Basics</vt:lpstr>
      <vt:lpstr>Grouping Machines</vt:lpstr>
      <vt:lpstr>COS Service Device</vt:lpstr>
      <vt:lpstr>Overview of COS</vt:lpstr>
      <vt:lpstr>Benefits of COS Service Devices</vt:lpstr>
      <vt:lpstr>COS-DTK Dashboard</vt:lpstr>
      <vt:lpstr>COS Service Device</vt:lpstr>
      <vt:lpstr>Technology</vt:lpstr>
      <vt:lpstr>Testing and the Hardware Puzzle</vt:lpstr>
      <vt:lpstr>Testing and the Hardware Puzzle</vt:lpstr>
      <vt:lpstr>Testing Environment – Setup</vt:lpstr>
      <vt:lpstr>Wireless Considerations</vt:lpstr>
      <vt:lpstr>Network Considerations</vt:lpstr>
      <vt:lpstr>Administration</vt:lpstr>
      <vt:lpstr>Georgia Milestones Administration Windows</vt:lpstr>
      <vt:lpstr>Spring/Summer 2019 Testing Overlap</vt:lpstr>
      <vt:lpstr>Monitoring Online Test Sessions</vt:lpstr>
      <vt:lpstr>COS Monitoring During Testing</vt:lpstr>
      <vt:lpstr>COS Monitoring During Testing</vt:lpstr>
      <vt:lpstr>Technology-Related Webinars</vt:lpstr>
      <vt:lpstr>Thank you!</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GaDOE</dc:creator>
  <cp:lastModifiedBy>Missy Shealy</cp:lastModifiedBy>
  <cp:revision>3</cp:revision>
  <dcterms:created xsi:type="dcterms:W3CDTF">2015-02-02T18:15:53Z</dcterms:created>
  <dcterms:modified xsi:type="dcterms:W3CDTF">2018-11-06T14:04:05Z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