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handoutMasterIdLst>
    <p:handoutMasterId r:id="rId62"/>
  </p:handoutMasterIdLst>
  <p:sldIdLst>
    <p:sldId id="430" r:id="rId5"/>
    <p:sldId id="502" r:id="rId6"/>
    <p:sldId id="526" r:id="rId7"/>
    <p:sldId id="445" r:id="rId8"/>
    <p:sldId id="450" r:id="rId9"/>
    <p:sldId id="451" r:id="rId10"/>
    <p:sldId id="499" r:id="rId11"/>
    <p:sldId id="500" r:id="rId12"/>
    <p:sldId id="501" r:id="rId13"/>
    <p:sldId id="503" r:id="rId14"/>
    <p:sldId id="504" r:id="rId15"/>
    <p:sldId id="505" r:id="rId16"/>
    <p:sldId id="506"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20" r:id="rId31"/>
    <p:sldId id="521" r:id="rId32"/>
    <p:sldId id="522" r:id="rId33"/>
    <p:sldId id="523" r:id="rId34"/>
    <p:sldId id="524" r:id="rId35"/>
    <p:sldId id="525" r:id="rId36"/>
    <p:sldId id="527" r:id="rId37"/>
    <p:sldId id="495" r:id="rId38"/>
    <p:sldId id="461" r:id="rId39"/>
    <p:sldId id="485" r:id="rId40"/>
    <p:sldId id="486" r:id="rId41"/>
    <p:sldId id="488" r:id="rId42"/>
    <p:sldId id="489" r:id="rId43"/>
    <p:sldId id="490" r:id="rId44"/>
    <p:sldId id="492" r:id="rId45"/>
    <p:sldId id="491" r:id="rId46"/>
    <p:sldId id="493" r:id="rId47"/>
    <p:sldId id="494" r:id="rId48"/>
    <p:sldId id="453" r:id="rId49"/>
    <p:sldId id="469" r:id="rId50"/>
    <p:sldId id="462" r:id="rId51"/>
    <p:sldId id="454" r:id="rId52"/>
    <p:sldId id="463" r:id="rId53"/>
    <p:sldId id="458" r:id="rId54"/>
    <p:sldId id="467" r:id="rId55"/>
    <p:sldId id="473" r:id="rId56"/>
    <p:sldId id="468" r:id="rId57"/>
    <p:sldId id="497" r:id="rId58"/>
    <p:sldId id="496" r:id="rId59"/>
    <p:sldId id="498"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3460" autoAdjust="0"/>
  </p:normalViewPr>
  <p:slideViewPr>
    <p:cSldViewPr snapToGrid="0">
      <p:cViewPr varScale="1">
        <p:scale>
          <a:sx n="72" d="100"/>
          <a:sy n="72" d="100"/>
        </p:scale>
        <p:origin x="1622" y="6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1945019605432"/>
          <c:y val="7.6785513616766221E-2"/>
          <c:w val="0.69642554680664914"/>
          <c:h val="0.82449362468744658"/>
        </c:manualLayout>
      </c:layout>
      <c:lineChart>
        <c:grouping val="standard"/>
        <c:varyColors val="0"/>
        <c:ser>
          <c:idx val="4"/>
          <c:order val="0"/>
          <c:tx>
            <c:strRef>
              <c:f>'Fig 1'!$A$33</c:f>
              <c:strCache>
                <c:ptCount val="1"/>
                <c:pt idx="0">
                  <c:v>Beginning Learner </c:v>
                </c:pt>
              </c:strCache>
            </c:strRef>
          </c:tx>
          <c:spPr>
            <a:ln>
              <a:solidFill>
                <a:srgbClr val="70AD47">
                  <a:lumMod val="60000"/>
                  <a:lumOff val="40000"/>
                </a:srgbClr>
              </a:solidFill>
            </a:ln>
          </c:spPr>
          <c:marker>
            <c:symbol val="diamond"/>
            <c:size val="7"/>
            <c:spPr>
              <a:solidFill>
                <a:srgbClr val="92D050"/>
              </a:solidFill>
              <a:ln>
                <a:solidFill>
                  <a:srgbClr val="92D050"/>
                </a:solidFill>
              </a:ln>
            </c:spPr>
          </c:marker>
          <c:dLbls>
            <c:dLbl>
              <c:idx val="2"/>
              <c:layout>
                <c:manualLayout>
                  <c:x val="-4.5079474759043697E-3"/>
                  <c:y val="7.369144020732541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85359006818535E-3"/>
                  <c:y val="9.82552536097684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0158949518088505E-3"/>
                  <c:y val="1.32665868117079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85359006818535E-3"/>
                  <c:y val="7.3691440207326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0497408629540807E-2"/>
                  <c:y val="2.48643816388781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85359006818535E-3"/>
                  <c:y val="-1.47382880414652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solidFill>
                      <a:srgbClr val="69AD2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1'!$B$33:$I$33</c:f>
              <c:numCache>
                <c:formatCode>General</c:formatCode>
                <c:ptCount val="8"/>
                <c:pt idx="0">
                  <c:v>425</c:v>
                </c:pt>
                <c:pt idx="1">
                  <c:v>535</c:v>
                </c:pt>
                <c:pt idx="2">
                  <c:v>685</c:v>
                </c:pt>
                <c:pt idx="3">
                  <c:v>750</c:v>
                </c:pt>
                <c:pt idx="4">
                  <c:v>850</c:v>
                </c:pt>
                <c:pt idx="5">
                  <c:v>875</c:v>
                </c:pt>
                <c:pt idx="6">
                  <c:v>940</c:v>
                </c:pt>
                <c:pt idx="7">
                  <c:v>1015</c:v>
                </c:pt>
              </c:numCache>
            </c:numRef>
          </c:val>
          <c:smooth val="0"/>
        </c:ser>
        <c:ser>
          <c:idx val="3"/>
          <c:order val="1"/>
          <c:tx>
            <c:strRef>
              <c:f>'Fig 1'!$A$34</c:f>
              <c:strCache>
                <c:ptCount val="1"/>
                <c:pt idx="0">
                  <c:v>Developing Learner </c:v>
                </c:pt>
              </c:strCache>
            </c:strRef>
          </c:tx>
          <c:spPr>
            <a:ln>
              <a:solidFill>
                <a:srgbClr val="92D050"/>
              </a:solidFill>
            </a:ln>
          </c:spPr>
          <c:marker>
            <c:spPr>
              <a:solidFill>
                <a:srgbClr val="69AD2B"/>
              </a:solidFill>
              <a:ln>
                <a:solidFill>
                  <a:srgbClr val="69AD2B"/>
                </a:solidFill>
              </a:ln>
            </c:spPr>
          </c:marker>
          <c:dLbls>
            <c:dLbl>
              <c:idx val="0"/>
              <c:layout>
                <c:manualLayout>
                  <c:x val="-3.6767766314092454E-2"/>
                  <c:y val="-2.21074320621978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365396947847427E-2"/>
                  <c:y val="-2.84918959724437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580618902143227E-2"/>
                  <c:y val="-2.27913505203950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689794054242138E-2"/>
                  <c:y val="-1.39505052699051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882446384577006E-2"/>
                  <c:y val="1.93609269416098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882447665056361E-2"/>
                  <c:y val="1.85731787420881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7.95993374660919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1132414804663469E-3"/>
                  <c:y val="-8.8100921297735275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baseline="0">
                    <a:solidFill>
                      <a:srgbClr val="69A12B"/>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1'!$B$34:$I$34</c:f>
              <c:numCache>
                <c:formatCode>General</c:formatCode>
                <c:ptCount val="8"/>
                <c:pt idx="0">
                  <c:v>645</c:v>
                </c:pt>
                <c:pt idx="1">
                  <c:v>795</c:v>
                </c:pt>
                <c:pt idx="2">
                  <c:v>880</c:v>
                </c:pt>
                <c:pt idx="3">
                  <c:v>945</c:v>
                </c:pt>
                <c:pt idx="4">
                  <c:v>1080</c:v>
                </c:pt>
                <c:pt idx="5">
                  <c:v>1105</c:v>
                </c:pt>
                <c:pt idx="6">
                  <c:v>1170</c:v>
                </c:pt>
                <c:pt idx="7">
                  <c:v>1290</c:v>
                </c:pt>
              </c:numCache>
            </c:numRef>
          </c:val>
          <c:smooth val="0"/>
        </c:ser>
        <c:ser>
          <c:idx val="2"/>
          <c:order val="2"/>
          <c:tx>
            <c:strRef>
              <c:f>'Fig 1'!$A$35</c:f>
              <c:strCache>
                <c:ptCount val="1"/>
                <c:pt idx="0">
                  <c:v>Proficient Learner </c:v>
                </c:pt>
              </c:strCache>
            </c:strRef>
          </c:tx>
          <c:spPr>
            <a:ln>
              <a:solidFill>
                <a:srgbClr val="639828"/>
              </a:solidFill>
            </a:ln>
          </c:spPr>
          <c:marker>
            <c:symbol val="circle"/>
            <c:size val="7"/>
            <c:spPr>
              <a:solidFill>
                <a:srgbClr val="558236"/>
              </a:solidFill>
              <a:ln>
                <a:solidFill>
                  <a:srgbClr val="558236"/>
                </a:solidFill>
              </a:ln>
            </c:spPr>
          </c:marker>
          <c:dLbls>
            <c:dLbl>
              <c:idx val="0"/>
              <c:layout>
                <c:manualLayout>
                  <c:x val="-3.7895214666166251E-2"/>
                  <c:y val="-2.41087058990094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574466322911048E-2"/>
                  <c:y val="-2.75547417805849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204781500614074E-2"/>
                  <c:y val="-3.57998542559112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854048988728949E-2"/>
                  <c:y val="-4.80272317481435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394306421208218E-2"/>
                  <c:y val="-3.77299735071771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0019780136178629E-2"/>
                  <c:y val="-3.50765657879122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880330176119291E-2"/>
                  <c:y val="-2.72689362854311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1">
                <a:noFill/>
              </a:ln>
            </c:spPr>
            <c:txPr>
              <a:bodyPr/>
              <a:lstStyle/>
              <a:p>
                <a:pPr>
                  <a:defRPr sz="900" b="1" i="0" u="none" strike="noStrike" baseline="0">
                    <a:solidFill>
                      <a:srgbClr val="558236"/>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1'!$B$35:$I$35</c:f>
              <c:numCache>
                <c:formatCode>General</c:formatCode>
                <c:ptCount val="8"/>
                <c:pt idx="0">
                  <c:v>820</c:v>
                </c:pt>
                <c:pt idx="1">
                  <c:v>975</c:v>
                </c:pt>
                <c:pt idx="2">
                  <c:v>1075</c:v>
                </c:pt>
                <c:pt idx="3">
                  <c:v>1140</c:v>
                </c:pt>
                <c:pt idx="4">
                  <c:v>1280</c:v>
                </c:pt>
                <c:pt idx="5">
                  <c:v>1295</c:v>
                </c:pt>
                <c:pt idx="6">
                  <c:v>1400</c:v>
                </c:pt>
                <c:pt idx="7">
                  <c:v>1510</c:v>
                </c:pt>
              </c:numCache>
            </c:numRef>
          </c:val>
          <c:smooth val="0"/>
        </c:ser>
        <c:ser>
          <c:idx val="5"/>
          <c:order val="3"/>
          <c:tx>
            <c:strRef>
              <c:f>'Fig 1'!$A$36</c:f>
              <c:strCache>
                <c:ptCount val="1"/>
                <c:pt idx="0">
                  <c:v>Distinguished Learner</c:v>
                </c:pt>
              </c:strCache>
            </c:strRef>
          </c:tx>
          <c:spPr>
            <a:ln>
              <a:solidFill>
                <a:srgbClr val="70AD47">
                  <a:lumMod val="50000"/>
                </a:srgbClr>
              </a:solidFill>
            </a:ln>
          </c:spPr>
          <c:marker>
            <c:symbol val="triangle"/>
            <c:size val="7"/>
            <c:spPr>
              <a:solidFill>
                <a:srgbClr val="70AD47">
                  <a:lumMod val="50000"/>
                </a:srgbClr>
              </a:solidFill>
              <a:ln>
                <a:solidFill>
                  <a:srgbClr val="70AD47">
                    <a:lumMod val="50000"/>
                  </a:srgbClr>
                </a:solidFill>
              </a:ln>
            </c:spPr>
          </c:marker>
          <c:dLbls>
            <c:dLbl>
              <c:idx val="0"/>
              <c:layout>
                <c:manualLayout>
                  <c:x val="-4.1301431523958057E-2"/>
                  <c:y val="-2.45529483928872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248797918542908E-2"/>
                  <c:y val="-1.86126010041764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363438911724372E-2"/>
                  <c:y val="-1.97475652328813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004608395440495E-2"/>
                  <c:y val="-3.08533101285886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988918051910178E-2"/>
                  <c:y val="-2.97699432901728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1055320983427797E-2"/>
                  <c:y val="-2.45776012060657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943667937314697E-2"/>
                  <c:y val="-3.06136960152708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1">
                <a:noFill/>
              </a:ln>
            </c:spPr>
            <c:txPr>
              <a:bodyPr/>
              <a:lstStyle/>
              <a:p>
                <a:pPr>
                  <a:defRPr sz="900" b="1" i="0" u="none" strike="noStrike" baseline="0">
                    <a:solidFill>
                      <a:srgbClr val="10541B"/>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1'!$B$36:$I$36</c:f>
              <c:numCache>
                <c:formatCode>General</c:formatCode>
                <c:ptCount val="8"/>
                <c:pt idx="0">
                  <c:v>1015</c:v>
                </c:pt>
                <c:pt idx="1">
                  <c:v>1135</c:v>
                </c:pt>
                <c:pt idx="2">
                  <c:v>1330</c:v>
                </c:pt>
                <c:pt idx="3">
                  <c:v>1370</c:v>
                </c:pt>
                <c:pt idx="4">
                  <c:v>1475</c:v>
                </c:pt>
                <c:pt idx="5">
                  <c:v>1470</c:v>
                </c:pt>
                <c:pt idx="6">
                  <c:v>1630</c:v>
                </c:pt>
                <c:pt idx="7">
                  <c:v>1785</c:v>
                </c:pt>
              </c:numCache>
            </c:numRef>
          </c:val>
          <c:smooth val="0"/>
        </c:ser>
        <c:ser>
          <c:idx val="0"/>
          <c:order val="4"/>
          <c:tx>
            <c:strRef>
              <c:f>'Fig 1'!$A$37</c:f>
              <c:strCache>
                <c:ptCount val="1"/>
                <c:pt idx="0">
                  <c:v>Lower Text Band for Grade</c:v>
                </c:pt>
              </c:strCache>
            </c:strRef>
          </c:tx>
          <c:spPr>
            <a:ln>
              <a:solidFill>
                <a:srgbClr val="C00000"/>
              </a:solidFill>
            </a:ln>
          </c:spPr>
          <c:marker>
            <c:symbol val="star"/>
            <c:size val="8"/>
            <c:spPr>
              <a:noFill/>
              <a:ln>
                <a:solidFill>
                  <a:srgbClr val="C00000"/>
                </a:solidFill>
              </a:ln>
            </c:spPr>
          </c:marker>
          <c:dPt>
            <c:idx val="4"/>
            <c:bubble3D val="0"/>
          </c:dPt>
          <c:dLbls>
            <c:dLbl>
              <c:idx val="0"/>
              <c:layout>
                <c:manualLayout>
                  <c:x val="-2.885359006818535E-3"/>
                  <c:y val="4.9127626804884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021193269078348E-2"/>
                  <c:y val="1.96510507219536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02119326907832E-2"/>
                  <c:y val="1.96510507219536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0158949518087395E-3"/>
                  <c:y val="1.71946693817094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079474759044799E-3"/>
                  <c:y val="1.71946693817094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54143602727414E-2"/>
                  <c:y val="1.96510507219536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885359006818535E-3"/>
                  <c:y val="9.825525360976842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1'!$B$37:$I$37</c:f>
              <c:numCache>
                <c:formatCode>General</c:formatCode>
                <c:ptCount val="8"/>
                <c:pt idx="0">
                  <c:v>520</c:v>
                </c:pt>
                <c:pt idx="1">
                  <c:v>740</c:v>
                </c:pt>
                <c:pt idx="2">
                  <c:v>830</c:v>
                </c:pt>
                <c:pt idx="3">
                  <c:v>925</c:v>
                </c:pt>
                <c:pt idx="4">
                  <c:v>970</c:v>
                </c:pt>
                <c:pt idx="5">
                  <c:v>1010</c:v>
                </c:pt>
                <c:pt idx="6">
                  <c:v>1050</c:v>
                </c:pt>
                <c:pt idx="7">
                  <c:v>1185</c:v>
                </c:pt>
              </c:numCache>
            </c:numRef>
          </c:val>
          <c:smooth val="0"/>
        </c:ser>
        <c:ser>
          <c:idx val="1"/>
          <c:order val="5"/>
          <c:tx>
            <c:strRef>
              <c:f>'Fig 1'!$A$38</c:f>
              <c:strCache>
                <c:ptCount val="1"/>
                <c:pt idx="0">
                  <c:v>Upper Text Band for Grade</c:v>
                </c:pt>
              </c:strCache>
            </c:strRef>
          </c:tx>
          <c:spPr>
            <a:ln>
              <a:solidFill>
                <a:srgbClr val="C00000"/>
              </a:solidFill>
            </a:ln>
          </c:spPr>
          <c:marker>
            <c:symbol val="star"/>
            <c:size val="8"/>
            <c:spPr>
              <a:noFill/>
              <a:ln>
                <a:solidFill>
                  <a:srgbClr val="C00000"/>
                </a:solidFill>
              </a:ln>
            </c:spPr>
          </c:marker>
          <c:dLbls>
            <c:dLbl>
              <c:idx val="1"/>
              <c:layout>
                <c:manualLayout>
                  <c:x val="-2.885359006818535E-3"/>
                  <c:y val="1.22819067012210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6560770204556058E-3"/>
                  <c:y val="1.47382880414652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079474759044252E-3"/>
                  <c:y val="1.22819067012209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407549007936328E-3"/>
                  <c:y val="4.42574156121795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426795034092675E-3"/>
                  <c:y val="4.91276268048842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1'!$B$38:$I$38</c:f>
              <c:numCache>
                <c:formatCode>General</c:formatCode>
                <c:ptCount val="8"/>
                <c:pt idx="0">
                  <c:v>820</c:v>
                </c:pt>
                <c:pt idx="1">
                  <c:v>940</c:v>
                </c:pt>
                <c:pt idx="2">
                  <c:v>1010</c:v>
                </c:pt>
                <c:pt idx="3">
                  <c:v>1070</c:v>
                </c:pt>
                <c:pt idx="4">
                  <c:v>1120</c:v>
                </c:pt>
                <c:pt idx="5">
                  <c:v>1185</c:v>
                </c:pt>
                <c:pt idx="6">
                  <c:v>1260</c:v>
                </c:pt>
                <c:pt idx="7">
                  <c:v>1385</c:v>
                </c:pt>
              </c:numCache>
            </c:numRef>
          </c:val>
          <c:smooth val="0"/>
        </c:ser>
        <c:dLbls>
          <c:showLegendKey val="0"/>
          <c:showVal val="0"/>
          <c:showCatName val="0"/>
          <c:showSerName val="0"/>
          <c:showPercent val="0"/>
          <c:showBubbleSize val="0"/>
        </c:dLbls>
        <c:marker val="1"/>
        <c:smooth val="0"/>
        <c:axId val="515813312"/>
        <c:axId val="515807824"/>
      </c:lineChart>
      <c:catAx>
        <c:axId val="515813312"/>
        <c:scaling>
          <c:orientation val="minMax"/>
        </c:scaling>
        <c:delete val="0"/>
        <c:axPos val="b"/>
        <c:title>
          <c:tx>
            <c:rich>
              <a:bodyPr/>
              <a:lstStyle/>
              <a:p>
                <a:pPr>
                  <a:defRPr sz="1100" b="1" i="0" u="none" strike="noStrike" baseline="0">
                    <a:solidFill>
                      <a:srgbClr val="000000"/>
                    </a:solidFill>
                    <a:latin typeface="Times New Roman"/>
                    <a:ea typeface="Times New Roman"/>
                    <a:cs typeface="Times New Roman"/>
                  </a:defRPr>
                </a:pPr>
                <a:r>
                  <a:rPr lang="en-US" dirty="0" smtClean="0"/>
                  <a:t>Grade</a:t>
                </a:r>
                <a:r>
                  <a:rPr lang="en-US" baseline="0" dirty="0" smtClean="0"/>
                  <a:t> Level</a:t>
                </a:r>
                <a:r>
                  <a:rPr lang="en-US" dirty="0" smtClean="0"/>
                  <a:t>/Course</a:t>
                </a:r>
                <a:endParaRPr lang="en-US" dirty="0"/>
              </a:p>
            </c:rich>
          </c:tx>
          <c:layout>
            <c:manualLayout>
              <c:xMode val="edge"/>
              <c:yMode val="edge"/>
              <c:x val="0.39031193576707274"/>
              <c:y val="0.95663249073006162"/>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15807824"/>
        <c:crosses val="autoZero"/>
        <c:auto val="1"/>
        <c:lblAlgn val="ctr"/>
        <c:lblOffset val="100"/>
        <c:noMultiLvlLbl val="0"/>
      </c:catAx>
      <c:valAx>
        <c:axId val="515807824"/>
        <c:scaling>
          <c:orientation val="minMax"/>
          <c:max val="1800"/>
          <c:min val="200"/>
        </c:scaling>
        <c:delete val="0"/>
        <c:axPos val="l"/>
        <c:majorGridlines/>
        <c:title>
          <c:tx>
            <c:rich>
              <a:bodyPr/>
              <a:lstStyle/>
              <a:p>
                <a:pPr>
                  <a:defRPr sz="1100" b="1" i="0" u="none" strike="noStrike" baseline="0">
                    <a:solidFill>
                      <a:srgbClr val="000000"/>
                    </a:solidFill>
                    <a:latin typeface="Times New Roman"/>
                    <a:ea typeface="Times New Roman"/>
                    <a:cs typeface="Times New Roman"/>
                  </a:defRPr>
                </a:pPr>
                <a:r>
                  <a:rPr lang="en-US"/>
                  <a:t>Lexile</a:t>
                </a:r>
              </a:p>
            </c:rich>
          </c:tx>
          <c:layout>
            <c:manualLayout>
              <c:xMode val="edge"/>
              <c:yMode val="edge"/>
              <c:x val="2.1989554813565019E-2"/>
              <c:y val="0.4007843399693668"/>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15813312"/>
        <c:crosses val="autoZero"/>
        <c:crossBetween val="between"/>
        <c:majorUnit val="200"/>
      </c:valAx>
    </c:plotArea>
    <c:legend>
      <c:legendPos val="r"/>
      <c:legendEntry>
        <c:idx val="0"/>
        <c:txPr>
          <a:bodyPr/>
          <a:lstStyle/>
          <a:p>
            <a:pPr>
              <a:defRPr sz="900" b="0" i="0" u="none" strike="noStrike" baseline="0">
                <a:solidFill>
                  <a:srgbClr val="000000"/>
                </a:solidFill>
                <a:latin typeface="Calibri"/>
                <a:ea typeface="Calibri"/>
                <a:cs typeface="Calibri"/>
              </a:defRPr>
            </a:pPr>
            <a:endParaRPr lang="en-US"/>
          </a:p>
        </c:txPr>
      </c:legendEntry>
      <c:legendEntry>
        <c:idx val="1"/>
        <c:txPr>
          <a:bodyPr/>
          <a:lstStyle/>
          <a:p>
            <a:pPr>
              <a:defRPr sz="900" b="0" i="0" u="none" strike="noStrike" baseline="0">
                <a:solidFill>
                  <a:srgbClr val="000000"/>
                </a:solidFill>
                <a:latin typeface="Calibri"/>
                <a:ea typeface="Calibri"/>
                <a:cs typeface="Calibri"/>
              </a:defRPr>
            </a:pPr>
            <a:endParaRPr lang="en-US"/>
          </a:p>
        </c:txPr>
      </c:legendEntry>
      <c:legendEntry>
        <c:idx val="2"/>
        <c:txPr>
          <a:bodyPr/>
          <a:lstStyle/>
          <a:p>
            <a:pPr>
              <a:defRPr sz="900" b="0" i="0" u="none" strike="noStrike" baseline="0">
                <a:solidFill>
                  <a:srgbClr val="000000"/>
                </a:solidFill>
                <a:latin typeface="Calibri"/>
                <a:ea typeface="Calibri"/>
                <a:cs typeface="Calibri"/>
              </a:defRPr>
            </a:pPr>
            <a:endParaRPr lang="en-US"/>
          </a:p>
        </c:txPr>
      </c:legendEntry>
      <c:legendEntry>
        <c:idx val="3"/>
        <c:txPr>
          <a:bodyPr/>
          <a:lstStyle/>
          <a:p>
            <a:pPr>
              <a:defRPr sz="900" b="0" i="0" u="none" strike="noStrike" baseline="0">
                <a:solidFill>
                  <a:srgbClr val="000000"/>
                </a:solidFill>
                <a:latin typeface="Calibri"/>
                <a:ea typeface="Calibri"/>
                <a:cs typeface="Calibri"/>
              </a:defRPr>
            </a:pPr>
            <a:endParaRPr lang="en-US"/>
          </a:p>
        </c:txPr>
      </c:legendEntry>
      <c:legendEntry>
        <c:idx val="4"/>
        <c:txPr>
          <a:bodyPr/>
          <a:lstStyle/>
          <a:p>
            <a:pPr>
              <a:defRPr sz="900" b="0" i="0" u="none" strike="noStrike" baseline="0">
                <a:solidFill>
                  <a:srgbClr val="000000"/>
                </a:solidFill>
                <a:latin typeface="Calibri"/>
                <a:ea typeface="Calibri"/>
                <a:cs typeface="Calibri"/>
              </a:defRPr>
            </a:pPr>
            <a:endParaRPr lang="en-US"/>
          </a:p>
        </c:txPr>
      </c:legendEntry>
      <c:legendEntry>
        <c:idx val="5"/>
        <c:txPr>
          <a:bodyPr/>
          <a:lstStyle/>
          <a:p>
            <a:pPr>
              <a:defRPr sz="900" b="0" i="0" u="none" strike="noStrike" baseline="0">
                <a:solidFill>
                  <a:srgbClr val="000000"/>
                </a:solidFill>
                <a:latin typeface="Calibri"/>
                <a:ea typeface="Calibri"/>
                <a:cs typeface="Calibri"/>
              </a:defRPr>
            </a:pPr>
            <a:endParaRPr lang="en-US"/>
          </a:p>
        </c:txPr>
      </c:legendEntry>
      <c:layout>
        <c:manualLayout>
          <c:xMode val="edge"/>
          <c:yMode val="edge"/>
          <c:x val="0.82192632019942147"/>
          <c:y val="0.50010454126885051"/>
          <c:w val="0.17663100029716927"/>
          <c:h val="0.41328790123877052"/>
        </c:manualLayout>
      </c:layout>
      <c:overlay val="0"/>
      <c:txPr>
        <a:bodyPr/>
        <a:lstStyle/>
        <a:p>
          <a:pPr>
            <a:defRPr sz="67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85AC2DC4-5415-48D6-AAC7-C9E899605623}" type="datetimeFigureOut">
              <a:rPr lang="en-US" smtClean="0"/>
              <a:t>9/7/2016</a:t>
            </a:fld>
            <a:endParaRPr lang="en-US" dirty="0"/>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AB3999EF-4795-4ED0-819F-48E7174615F5}" type="slidenum">
              <a:rPr lang="en-US" smtClean="0"/>
              <a:t>‹#›</a:t>
            </a:fld>
            <a:endParaRPr lang="en-US" dirty="0"/>
          </a:p>
        </p:txBody>
      </p:sp>
    </p:spTree>
    <p:extLst>
      <p:ext uri="{BB962C8B-B14F-4D97-AF65-F5344CB8AC3E}">
        <p14:creationId xmlns:p14="http://schemas.microsoft.com/office/powerpoint/2010/main" val="225516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AB1433-BF8B-45C5-81D6-089F21EECCF9}" type="datetimeFigureOut">
              <a:rPr lang="en-US" smtClean="0"/>
              <a:t>9/7/2016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dirty="0"/>
          </a:p>
        </p:txBody>
      </p:sp>
    </p:spTree>
    <p:extLst>
      <p:ext uri="{BB962C8B-B14F-4D97-AF65-F5344CB8AC3E}">
        <p14:creationId xmlns:p14="http://schemas.microsoft.com/office/powerpoint/2010/main" val="66780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dirty="0"/>
          </a:p>
        </p:txBody>
      </p:sp>
    </p:spTree>
    <p:extLst>
      <p:ext uri="{BB962C8B-B14F-4D97-AF65-F5344CB8AC3E}">
        <p14:creationId xmlns:p14="http://schemas.microsoft.com/office/powerpoint/2010/main" val="337530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dirty="0"/>
          </a:p>
        </p:txBody>
      </p:sp>
    </p:spTree>
    <p:extLst>
      <p:ext uri="{BB962C8B-B14F-4D97-AF65-F5344CB8AC3E}">
        <p14:creationId xmlns:p14="http://schemas.microsoft.com/office/powerpoint/2010/main" val="166253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dirty="0"/>
          </a:p>
        </p:txBody>
      </p:sp>
    </p:spTree>
    <p:extLst>
      <p:ext uri="{BB962C8B-B14F-4D97-AF65-F5344CB8AC3E}">
        <p14:creationId xmlns:p14="http://schemas.microsoft.com/office/powerpoint/2010/main" val="368867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dirty="0"/>
          </a:p>
        </p:txBody>
      </p:sp>
    </p:spTree>
    <p:extLst>
      <p:ext uri="{BB962C8B-B14F-4D97-AF65-F5344CB8AC3E}">
        <p14:creationId xmlns:p14="http://schemas.microsoft.com/office/powerpoint/2010/main" val="52428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2057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dirty="0"/>
          </a:p>
        </p:txBody>
      </p:sp>
    </p:spTree>
    <p:extLst>
      <p:ext uri="{BB962C8B-B14F-4D97-AF65-F5344CB8AC3E}">
        <p14:creationId xmlns:p14="http://schemas.microsoft.com/office/powerpoint/2010/main" val="3209404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6B3C085-7E90-4143-A748-9EA86515BEEC}"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623E40D-CBF5-4C31-9CDE-351071DC20F2}"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E867A62-73AE-4DB9-B354-BEDC30BEC62F}"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03983" y="334017"/>
            <a:ext cx="6316630" cy="836706"/>
          </a:xfrm>
        </p:spPr>
        <p:txBody>
          <a:bodyPr>
            <a:normAutofit/>
          </a:bodyPr>
          <a:lstStyle>
            <a:lvl1pPr>
              <a:defRPr sz="2900"/>
            </a:lvl1pPr>
          </a:lstStyle>
          <a:p>
            <a:r>
              <a:rPr lang="en-US" dirty="0"/>
              <a:t>Click to edit Master 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365CB73-4836-4BBC-837A-FE40C681FC2F}"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92428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03983" y="334017"/>
            <a:ext cx="6316630" cy="836706"/>
          </a:xfrm>
        </p:spPr>
        <p:txBody>
          <a:bodyPr>
            <a:normAutofit/>
          </a:bodyPr>
          <a:lstStyle>
            <a:lvl1pPr>
              <a:defRPr sz="2900"/>
            </a:lvl1pPr>
          </a:lstStyle>
          <a:p>
            <a:r>
              <a:rPr lang="en-US" dirty="0"/>
              <a:t>Click to edit Master 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365CB73-4836-4BBC-837A-FE40C681FC2F}"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8677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03983" y="334017"/>
            <a:ext cx="6316630" cy="836706"/>
          </a:xfrm>
        </p:spPr>
        <p:txBody>
          <a:bodyPr>
            <a:normAutofit/>
          </a:bodyPr>
          <a:lstStyle>
            <a:lvl1pPr>
              <a:defRPr sz="2900"/>
            </a:lvl1pPr>
          </a:lstStyle>
          <a:p>
            <a:r>
              <a:rPr lang="en-US" dirty="0"/>
              <a:t>Click to edit Master 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365CB73-4836-4BBC-837A-FE40C681FC2F}"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08919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D35D6D0E-4749-4F06-9E98-F2C8AF36CB8A}" type="datetime1">
              <a:rPr lang="en-US" smtClean="0"/>
              <a:t>9/7/2016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21317CFA-43AE-4229-B7F0-D37E1ADD72E1}" type="datetime1">
              <a:rPr lang="en-US" smtClean="0"/>
              <a:t>9/7/2016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7A7E783-0B25-4739-9A44-EC26DEF71CB3}" type="datetime1">
              <a:rPr lang="en-US" smtClean="0"/>
              <a:t>9/7/2016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351B76A-77D0-4F25-AC76-4754905F9C75}" type="datetime1">
              <a:rPr lang="en-US" smtClean="0"/>
              <a:t>9/7/2016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8889CCF7-AE72-4D1C-A72A-F1120000B9F9}" type="datetime1">
              <a:rPr lang="en-US" smtClean="0"/>
              <a:t>9/7/2016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9AB40AB-DFCE-4841-AB86-40CBCEC0786D}" type="datetime1">
              <a:rPr lang="en-US" smtClean="0"/>
              <a:t>9/7/2016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98EB319-CA43-41FA-B2E0-8268CCD5C5DB}" type="datetime1">
              <a:rPr lang="en-US" smtClean="0"/>
              <a:t>9/7/2016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ga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6"/>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B607-5E4E-49C0-9B40-F697D3D414AD}" type="datetime1">
              <a:rPr lang="en-US" smtClean="0"/>
              <a:t>9/7/2016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2014-2015 Georgia Milestones Preliminary State Results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7"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8"/>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fincher@doe.k12.ga.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gaexperienceonline.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gadoe.org/surveys/AsAc-H8PBVZ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5871" y="5446035"/>
            <a:ext cx="5599472" cy="76944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r">
              <a:defRPr/>
            </a:pPr>
            <a:r>
              <a:rPr lang="en-US" sz="1600" dirty="0"/>
              <a:t>Melissa Fincher, Ph.D.</a:t>
            </a:r>
            <a:br>
              <a:rPr lang="en-US" sz="1600" dirty="0"/>
            </a:br>
            <a:r>
              <a:rPr lang="en-US" sz="1400" dirty="0"/>
              <a:t>Deputy Superintendent, Assessment &amp; Accountability</a:t>
            </a:r>
            <a:br>
              <a:rPr lang="en-US" sz="1400" dirty="0"/>
            </a:br>
            <a:r>
              <a:rPr lang="en-US" sz="1400" dirty="0">
                <a:hlinkClick r:id="rId2"/>
              </a:rPr>
              <a:t>mfincher@doe.k12.ga.us</a:t>
            </a:r>
            <a:endParaRPr lang="en-US" sz="1600" dirty="0"/>
          </a:p>
        </p:txBody>
      </p:sp>
      <p:sp>
        <p:nvSpPr>
          <p:cNvPr id="2" name="Title 1"/>
          <p:cNvSpPr>
            <a:spLocks noGrp="1"/>
          </p:cNvSpPr>
          <p:nvPr>
            <p:ph type="ctrTitle"/>
          </p:nvPr>
        </p:nvSpPr>
        <p:spPr>
          <a:xfrm>
            <a:off x="360860" y="2540921"/>
            <a:ext cx="8372901" cy="1500137"/>
          </a:xfrm>
        </p:spPr>
        <p:txBody>
          <a:bodyPr>
            <a:normAutofit fontScale="90000"/>
          </a:bodyPr>
          <a:lstStyle/>
          <a:p>
            <a:r>
              <a:rPr lang="en-US" sz="4400" dirty="0" smtClean="0">
                <a:solidFill>
                  <a:srgbClr val="FF0000"/>
                </a:solidFill>
              </a:rPr>
              <a:t>Georgia Milestones Update</a:t>
            </a:r>
            <a:br>
              <a:rPr lang="en-US" sz="4400" dirty="0" smtClean="0">
                <a:solidFill>
                  <a:srgbClr val="FF0000"/>
                </a:solidFill>
              </a:rPr>
            </a:br>
            <a:r>
              <a:rPr lang="en-US" sz="3600" dirty="0" smtClean="0">
                <a:solidFill>
                  <a:srgbClr val="00B050"/>
                </a:solidFill>
              </a:rPr>
              <a:t>Georgia Education Leadership Institute</a:t>
            </a:r>
            <a:r>
              <a:rPr lang="en-US" sz="4000" dirty="0" smtClean="0">
                <a:solidFill>
                  <a:srgbClr val="FF0000"/>
                </a:solidFill>
              </a:rPr>
              <a:t/>
            </a:r>
            <a:br>
              <a:rPr lang="en-US" sz="4000" dirty="0" smtClean="0">
                <a:solidFill>
                  <a:srgbClr val="FF0000"/>
                </a:solidFill>
              </a:rPr>
            </a:br>
            <a:r>
              <a:rPr lang="en-US" sz="2400" dirty="0" smtClean="0">
                <a:solidFill>
                  <a:srgbClr val="0000FF"/>
                </a:solidFill>
              </a:rPr>
              <a:t>September </a:t>
            </a:r>
            <a:r>
              <a:rPr lang="en-US" sz="2400" dirty="0" smtClean="0">
                <a:solidFill>
                  <a:srgbClr val="0000FF"/>
                </a:solidFill>
              </a:rPr>
              <a:t>2016</a:t>
            </a:r>
            <a:endParaRPr lang="en-US" sz="4400" dirty="0">
              <a:solidFill>
                <a:srgbClr val="0000FF"/>
              </a:solidFill>
            </a:endParaRPr>
          </a:p>
        </p:txBody>
      </p:sp>
    </p:spTree>
    <p:extLst>
      <p:ext uri="{BB962C8B-B14F-4D97-AF65-F5344CB8AC3E}">
        <p14:creationId xmlns:p14="http://schemas.microsoft.com/office/powerpoint/2010/main" val="102233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Domain Signals</a:t>
            </a:r>
            <a:endParaRPr lang="en-US" dirty="0"/>
          </a:p>
        </p:txBody>
      </p:sp>
      <p:sp>
        <p:nvSpPr>
          <p:cNvPr id="3" name="Content Placeholder 2"/>
          <p:cNvSpPr>
            <a:spLocks noGrp="1"/>
          </p:cNvSpPr>
          <p:nvPr>
            <p:ph idx="1"/>
          </p:nvPr>
        </p:nvSpPr>
        <p:spPr>
          <a:xfrm>
            <a:off x="628650" y="1659579"/>
            <a:ext cx="7886700" cy="4517384"/>
          </a:xfrm>
        </p:spPr>
        <p:txBody>
          <a:bodyPr>
            <a:normAutofit/>
          </a:bodyPr>
          <a:lstStyle/>
          <a:p>
            <a:pPr marL="0" indent="0" algn="ctr">
              <a:buNone/>
            </a:pPr>
            <a:r>
              <a:rPr lang="en-US" sz="3200" b="1" dirty="0" smtClean="0">
                <a:solidFill>
                  <a:srgbClr val="FF0000"/>
                </a:solidFill>
              </a:rPr>
              <a:t>All Content Areas/Courses</a:t>
            </a:r>
            <a:endParaRPr lang="en-US" sz="3200" b="1" dirty="0" smtClean="0">
              <a:solidFill>
                <a:srgbClr val="FF0000"/>
              </a:solidFill>
            </a:endParaRPr>
          </a:p>
          <a:p>
            <a:endParaRPr lang="en-US" sz="1600" dirty="0" smtClean="0"/>
          </a:p>
          <a:p>
            <a:r>
              <a:rPr lang="en-US" dirty="0" smtClean="0"/>
              <a:t>Remediate Learning</a:t>
            </a:r>
          </a:p>
          <a:p>
            <a:r>
              <a:rPr lang="en-US" dirty="0" smtClean="0"/>
              <a:t>Monitor Learning</a:t>
            </a:r>
          </a:p>
          <a:p>
            <a:r>
              <a:rPr lang="en-US" dirty="0" smtClean="0"/>
              <a:t>Accelerate Learning</a:t>
            </a:r>
          </a:p>
          <a:p>
            <a:pPr marL="0" indent="0">
              <a:buNone/>
            </a:pPr>
            <a:endParaRPr lang="en-US" dirty="0"/>
          </a:p>
          <a:p>
            <a:pPr marL="0" indent="0">
              <a:buNone/>
            </a:pPr>
            <a:r>
              <a:rPr lang="en-US" b="1" dirty="0" smtClean="0">
                <a:solidFill>
                  <a:srgbClr val="0000FF"/>
                </a:solidFill>
              </a:rPr>
              <a:t>Domain Performance:</a:t>
            </a:r>
          </a:p>
          <a:p>
            <a:pPr marL="0" indent="0">
              <a:buNone/>
            </a:pPr>
            <a:r>
              <a:rPr lang="en-US" sz="2400" i="1" dirty="0" smtClean="0"/>
              <a:t>What is the likelihood the student would achieve </a:t>
            </a:r>
            <a:r>
              <a:rPr lang="en-US" sz="2400" i="1" dirty="0" smtClean="0">
                <a:solidFill>
                  <a:srgbClr val="FF0000"/>
                </a:solidFill>
              </a:rPr>
              <a:t>proficiency</a:t>
            </a:r>
            <a:r>
              <a:rPr lang="en-US" sz="2400" i="1" dirty="0" smtClean="0"/>
              <a:t> on the test given his/her performance in the domain?</a:t>
            </a:r>
            <a:endParaRPr lang="en-US" sz="2400" i="1" dirty="0"/>
          </a:p>
        </p:txBody>
      </p:sp>
      <p:sp>
        <p:nvSpPr>
          <p:cNvPr id="4" name="TextBox 3"/>
          <p:cNvSpPr txBox="1"/>
          <p:nvPr/>
        </p:nvSpPr>
        <p:spPr>
          <a:xfrm>
            <a:off x="5014452" y="3097161"/>
            <a:ext cx="33921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7030A0"/>
                </a:solidFill>
              </a:rPr>
              <a:t>Domain performance is reported in terms of the </a:t>
            </a:r>
            <a:r>
              <a:rPr lang="en-US" dirty="0" smtClean="0">
                <a:solidFill>
                  <a:srgbClr val="FF0000"/>
                </a:solidFill>
              </a:rPr>
              <a:t>Proficient Learner </a:t>
            </a:r>
            <a:r>
              <a:rPr lang="en-US" dirty="0" smtClean="0">
                <a:solidFill>
                  <a:srgbClr val="7030A0"/>
                </a:solidFill>
              </a:rPr>
              <a:t>achievement level.</a:t>
            </a:r>
            <a:endParaRPr lang="en-US" dirty="0">
              <a:solidFill>
                <a:srgbClr val="7030A0"/>
              </a:solidFill>
            </a:endParaRPr>
          </a:p>
        </p:txBody>
      </p:sp>
    </p:spTree>
    <p:extLst>
      <p:ext uri="{BB962C8B-B14F-4D97-AF65-F5344CB8AC3E}">
        <p14:creationId xmlns:p14="http://schemas.microsoft.com/office/powerpoint/2010/main" val="3056635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346364"/>
            <a:ext cx="8427027" cy="4759036"/>
          </a:xfrm>
        </p:spPr>
        <p:txBody>
          <a:bodyPr>
            <a:noAutofit/>
          </a:bodyPr>
          <a:lstStyle/>
          <a:p>
            <a:pPr marL="0" indent="0">
              <a:buNone/>
            </a:pPr>
            <a:r>
              <a:rPr lang="en-US" sz="2400" b="1" dirty="0" smtClean="0">
                <a:solidFill>
                  <a:srgbClr val="FF0000"/>
                </a:solidFill>
              </a:rPr>
              <a:t>Reading</a:t>
            </a:r>
            <a:r>
              <a:rPr lang="en-US" sz="2400" dirty="0" smtClean="0"/>
              <a:t> – Grades 3, 5, and 8</a:t>
            </a:r>
            <a:endParaRPr lang="en-US" sz="2400" dirty="0"/>
          </a:p>
          <a:p>
            <a:pPr marL="0" indent="0">
              <a:buNone/>
            </a:pPr>
            <a:r>
              <a:rPr lang="en-US" sz="2400" dirty="0" smtClean="0"/>
              <a:t>Student performance on the reading portion of the ELA test will be used to provide a grade level reading determination:  </a:t>
            </a:r>
          </a:p>
          <a:p>
            <a:pPr marL="0" indent="0">
              <a:buNone/>
            </a:pPr>
            <a:r>
              <a:rPr lang="en-US" sz="2400" dirty="0"/>
              <a:t>	</a:t>
            </a:r>
            <a:r>
              <a:rPr lang="en-US" sz="2400" dirty="0" smtClean="0">
                <a:solidFill>
                  <a:srgbClr val="FF0000"/>
                </a:solidFill>
              </a:rPr>
              <a:t>Below Grade Level</a:t>
            </a:r>
            <a:r>
              <a:rPr lang="en-US" sz="2400" dirty="0" smtClean="0"/>
              <a:t> </a:t>
            </a:r>
            <a:r>
              <a:rPr lang="en-US" sz="2400" u="sng" dirty="0" smtClean="0"/>
              <a:t>or</a:t>
            </a:r>
            <a:r>
              <a:rPr lang="en-US" sz="2400" dirty="0" smtClean="0"/>
              <a:t> </a:t>
            </a:r>
            <a:r>
              <a:rPr lang="en-US" sz="2400" dirty="0" smtClean="0">
                <a:solidFill>
                  <a:schemeClr val="accent6">
                    <a:lumMod val="75000"/>
                  </a:schemeClr>
                </a:solidFill>
              </a:rPr>
              <a:t>On/Above Grade Level</a:t>
            </a:r>
          </a:p>
          <a:p>
            <a:pPr marL="0" indent="0">
              <a:buNone/>
            </a:pPr>
            <a:r>
              <a:rPr lang="en-US" sz="2400" dirty="0" smtClean="0"/>
              <a:t>The determination is based on the linkage of the Lexile scale to Georgia Milestones.  To be eligible for promotion, students must demonstrate reading skill at the beginning of the grade-level stretch-band.  The stretch-bands were developed to signal the reading level at each grade students need to achieve to be college and career-ready upon graduation.</a:t>
            </a:r>
          </a:p>
        </p:txBody>
      </p:sp>
    </p:spTree>
    <p:extLst>
      <p:ext uri="{BB962C8B-B14F-4D97-AF65-F5344CB8AC3E}">
        <p14:creationId xmlns:p14="http://schemas.microsoft.com/office/powerpoint/2010/main" val="3118936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381990"/>
            <a:ext cx="8427027" cy="4759036"/>
          </a:xfrm>
        </p:spPr>
        <p:txBody>
          <a:bodyPr>
            <a:noAutofit/>
          </a:bodyPr>
          <a:lstStyle/>
          <a:p>
            <a:pPr marL="0" indent="0" algn="ctr">
              <a:buNone/>
            </a:pPr>
            <a:endParaRPr lang="en-US" b="1" dirty="0" smtClean="0">
              <a:solidFill>
                <a:srgbClr val="FF0000"/>
              </a:solidFill>
            </a:endParaRPr>
          </a:p>
          <a:p>
            <a:pPr marL="0" indent="0">
              <a:buNone/>
            </a:pPr>
            <a:r>
              <a:rPr lang="en-US" b="1" dirty="0" smtClean="0">
                <a:solidFill>
                  <a:srgbClr val="FF0000"/>
                </a:solidFill>
              </a:rPr>
              <a:t>Reading</a:t>
            </a:r>
            <a:r>
              <a:rPr lang="en-US" dirty="0" smtClean="0"/>
              <a:t> – Grades 3, 5, and 8</a:t>
            </a:r>
          </a:p>
          <a:p>
            <a:pPr marL="0" indent="0">
              <a:buNone/>
            </a:pPr>
            <a:r>
              <a:rPr lang="en-US" sz="2400" dirty="0" smtClean="0"/>
              <a:t>Generally speaking, students in the Beginning Learner achievement level and some at the lower end of Developing Learner will need reading remediation and are eligible to retest.</a:t>
            </a:r>
          </a:p>
          <a:p>
            <a:pPr lvl="1">
              <a:buFont typeface="Calibri" panose="020F0502020204030204" pitchFamily="34" charset="0"/>
              <a:buChar char="‒"/>
            </a:pPr>
            <a:r>
              <a:rPr lang="en-US" sz="2000" dirty="0" smtClean="0"/>
              <a:t>Students who achieve the beginning range of Developing Learner demonstrated sufficient writing and language skills to increase their achievement level but may still be reading below grade level.</a:t>
            </a:r>
          </a:p>
          <a:p>
            <a:pPr lvl="1">
              <a:buFont typeface="Calibri" panose="020F0502020204030204" pitchFamily="34" charset="0"/>
              <a:buChar char="‒"/>
            </a:pPr>
            <a:r>
              <a:rPr lang="en-US" sz="2000" dirty="0" smtClean="0"/>
              <a:t>Conversely, some students who achieve the upper range of Beginning Learner may be reading on grade level (although they may not be strong readers); their writing and language skills have decreased their achievement level.</a:t>
            </a:r>
          </a:p>
          <a:p>
            <a:pPr marL="0" indent="0">
              <a:buNone/>
            </a:pPr>
            <a:endParaRPr lang="en-US" dirty="0" smtClean="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004209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graphicFrame>
        <p:nvGraphicFramePr>
          <p:cNvPr id="4" name="Table 3"/>
          <p:cNvGraphicFramePr>
            <a:graphicFrameLocks noGrp="1"/>
          </p:cNvGraphicFramePr>
          <p:nvPr>
            <p:extLst/>
          </p:nvPr>
        </p:nvGraphicFramePr>
        <p:xfrm>
          <a:off x="1022200" y="1804550"/>
          <a:ext cx="6096000" cy="3977640"/>
        </p:xfrm>
        <a:graphic>
          <a:graphicData uri="http://schemas.openxmlformats.org/drawingml/2006/table">
            <a:tbl>
              <a:tblPr bandRow="1">
                <a:tableStyleId>{5C22544A-7EE6-4342-B048-85BDC9FD1C3A}</a:tableStyleId>
              </a:tblPr>
              <a:tblGrid>
                <a:gridCol w="2032000"/>
                <a:gridCol w="1016000"/>
                <a:gridCol w="1016000"/>
                <a:gridCol w="1016000"/>
                <a:gridCol w="1016000"/>
              </a:tblGrid>
              <a:tr h="370840">
                <a:tc rowSpan="2">
                  <a:txBody>
                    <a:bodyPr/>
                    <a:lstStyle/>
                    <a:p>
                      <a:pPr algn="ctr"/>
                      <a:r>
                        <a:rPr lang="en-US" b="1" dirty="0" smtClean="0">
                          <a:solidFill>
                            <a:schemeClr val="bg1"/>
                          </a:solidFill>
                        </a:rPr>
                        <a:t>Grade/Course</a:t>
                      </a:r>
                      <a:endParaRPr lang="en-US" b="1" dirty="0">
                        <a:solidFill>
                          <a:schemeClr val="bg1"/>
                        </a:solidFill>
                      </a:endParaRPr>
                    </a:p>
                  </a:txBody>
                  <a:tcPr anchor="ctr">
                    <a:solidFill>
                      <a:srgbClr val="5B9BD5"/>
                    </a:solidFill>
                  </a:tcPr>
                </a:tc>
                <a:tc gridSpan="2">
                  <a:txBody>
                    <a:bodyPr/>
                    <a:lstStyle/>
                    <a:p>
                      <a:pPr algn="ctr"/>
                      <a:r>
                        <a:rPr lang="en-US" b="1" dirty="0" smtClean="0">
                          <a:solidFill>
                            <a:schemeClr val="bg1"/>
                          </a:solidFill>
                        </a:rPr>
                        <a:t>Below </a:t>
                      </a:r>
                    </a:p>
                    <a:p>
                      <a:pPr algn="ctr"/>
                      <a:r>
                        <a:rPr lang="en-US" b="1" dirty="0" smtClean="0">
                          <a:solidFill>
                            <a:schemeClr val="bg1"/>
                          </a:solidFill>
                        </a:rPr>
                        <a:t>Grade</a:t>
                      </a:r>
                      <a:r>
                        <a:rPr lang="en-US" b="1" baseline="0" dirty="0" smtClean="0">
                          <a:solidFill>
                            <a:schemeClr val="bg1"/>
                          </a:solidFill>
                        </a:rPr>
                        <a:t> Level</a:t>
                      </a:r>
                      <a:endParaRPr lang="en-US" b="1" dirty="0">
                        <a:solidFill>
                          <a:schemeClr val="bg1"/>
                        </a:solidFill>
                      </a:endParaRPr>
                    </a:p>
                  </a:txBody>
                  <a:tcPr>
                    <a:solidFill>
                      <a:srgbClr val="5B9BD5"/>
                    </a:solidFill>
                  </a:tcPr>
                </a:tc>
                <a:tc hMerge="1">
                  <a:txBody>
                    <a:bodyPr/>
                    <a:lstStyle/>
                    <a:p>
                      <a:endParaRPr lang="en-US"/>
                    </a:p>
                  </a:txBody>
                  <a:tcPr/>
                </a:tc>
                <a:tc gridSpan="2">
                  <a:txBody>
                    <a:bodyPr/>
                    <a:lstStyle/>
                    <a:p>
                      <a:pPr algn="ctr"/>
                      <a:r>
                        <a:rPr lang="en-US" b="1" dirty="0" smtClean="0">
                          <a:solidFill>
                            <a:schemeClr val="bg1"/>
                          </a:solidFill>
                        </a:rPr>
                        <a:t>Grade Level </a:t>
                      </a:r>
                    </a:p>
                    <a:p>
                      <a:pPr algn="ctr"/>
                      <a:r>
                        <a:rPr lang="en-US" b="1" dirty="0" smtClean="0">
                          <a:solidFill>
                            <a:schemeClr val="bg1"/>
                          </a:solidFill>
                        </a:rPr>
                        <a:t>or Above</a:t>
                      </a:r>
                      <a:endParaRPr lang="en-US" b="1" dirty="0">
                        <a:solidFill>
                          <a:schemeClr val="bg1"/>
                        </a:solidFill>
                      </a:endParaRPr>
                    </a:p>
                  </a:txBody>
                  <a:tcPr>
                    <a:solidFill>
                      <a:srgbClr val="5B9BD5"/>
                    </a:solidFill>
                  </a:tcPr>
                </a:tc>
                <a:tc hMerge="1">
                  <a:txBody>
                    <a:bodyPr/>
                    <a:lstStyle/>
                    <a:p>
                      <a:endParaRPr lang="en-US"/>
                    </a:p>
                  </a:txBody>
                  <a:tcPr/>
                </a:tc>
              </a:tr>
              <a:tr h="370840">
                <a:tc vMerge="1">
                  <a:txBody>
                    <a:bodyPr/>
                    <a:lstStyle/>
                    <a:p>
                      <a:pPr algn="ctr"/>
                      <a:endParaRPr lang="en-US" b="1" dirty="0"/>
                    </a:p>
                  </a:txBody>
                  <a:tcPr anchor="ct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r>
              <a:tr h="370840">
                <a:tc>
                  <a:txBody>
                    <a:bodyPr/>
                    <a:lstStyle/>
                    <a:p>
                      <a:pPr algn="ctr"/>
                      <a:r>
                        <a:rPr lang="en-US" dirty="0" smtClean="0">
                          <a:solidFill>
                            <a:srgbClr val="0000FF"/>
                          </a:solidFill>
                        </a:rPr>
                        <a:t>3</a:t>
                      </a:r>
                      <a:endParaRPr lang="en-US" dirty="0">
                        <a:solidFill>
                          <a:srgbClr val="0000FF"/>
                        </a:solidFill>
                      </a:endParaRPr>
                    </a:p>
                  </a:txBody>
                  <a:tcPr/>
                </a:tc>
                <a:tc>
                  <a:txBody>
                    <a:bodyPr/>
                    <a:lstStyle/>
                    <a:p>
                      <a:pPr algn="ctr"/>
                      <a:r>
                        <a:rPr lang="en-US" dirty="0" smtClean="0">
                          <a:solidFill>
                            <a:srgbClr val="0000FF"/>
                          </a:solidFill>
                        </a:rPr>
                        <a:t>31%</a:t>
                      </a:r>
                      <a:endParaRPr lang="en-US" dirty="0">
                        <a:solidFill>
                          <a:srgbClr val="0000FF"/>
                        </a:solidFill>
                      </a:endParaRPr>
                    </a:p>
                  </a:txBody>
                  <a:tcPr/>
                </a:tc>
                <a:tc>
                  <a:txBody>
                    <a:bodyPr/>
                    <a:lstStyle/>
                    <a:p>
                      <a:pPr algn="ctr"/>
                      <a:r>
                        <a:rPr lang="en-US" dirty="0" smtClean="0">
                          <a:solidFill>
                            <a:srgbClr val="0000FF"/>
                          </a:solidFill>
                        </a:rPr>
                        <a:t>28%</a:t>
                      </a:r>
                      <a:endParaRPr lang="en-US" dirty="0">
                        <a:solidFill>
                          <a:srgbClr val="0000FF"/>
                        </a:solidFill>
                      </a:endParaRPr>
                    </a:p>
                  </a:txBody>
                  <a:tcPr/>
                </a:tc>
                <a:tc>
                  <a:txBody>
                    <a:bodyPr/>
                    <a:lstStyle/>
                    <a:p>
                      <a:pPr algn="ctr"/>
                      <a:r>
                        <a:rPr lang="en-US" dirty="0" smtClean="0">
                          <a:solidFill>
                            <a:srgbClr val="0000FF"/>
                          </a:solidFill>
                        </a:rPr>
                        <a:t>69%</a:t>
                      </a:r>
                      <a:endParaRPr lang="en-US" dirty="0">
                        <a:solidFill>
                          <a:srgbClr val="0000FF"/>
                        </a:solidFill>
                      </a:endParaRPr>
                    </a:p>
                  </a:txBody>
                  <a:tcPr/>
                </a:tc>
                <a:tc>
                  <a:txBody>
                    <a:bodyPr/>
                    <a:lstStyle/>
                    <a:p>
                      <a:pPr algn="ctr"/>
                      <a:r>
                        <a:rPr lang="en-US" dirty="0" smtClean="0">
                          <a:solidFill>
                            <a:srgbClr val="0000FF"/>
                          </a:solidFill>
                        </a:rPr>
                        <a:t>72%</a:t>
                      </a:r>
                      <a:endParaRPr lang="en-US" dirty="0">
                        <a:solidFill>
                          <a:srgbClr val="0000FF"/>
                        </a:solidFill>
                      </a:endParaRPr>
                    </a:p>
                  </a:txBody>
                  <a:tcPr/>
                </a:tc>
              </a:tr>
              <a:tr h="370840">
                <a:tc>
                  <a:txBody>
                    <a:bodyPr/>
                    <a:lstStyle/>
                    <a:p>
                      <a:pPr algn="ctr"/>
                      <a:r>
                        <a:rPr lang="en-US" dirty="0" smtClean="0"/>
                        <a:t>4</a:t>
                      </a:r>
                      <a:endParaRPr lang="en-US" dirty="0"/>
                    </a:p>
                  </a:txBody>
                  <a:tcPr/>
                </a:tc>
                <a:tc>
                  <a:txBody>
                    <a:bodyPr/>
                    <a:lstStyle/>
                    <a:p>
                      <a:pPr algn="ctr"/>
                      <a:r>
                        <a:rPr lang="en-US" dirty="0" smtClean="0"/>
                        <a:t>41%</a:t>
                      </a:r>
                      <a:endParaRPr lang="en-US" dirty="0"/>
                    </a:p>
                  </a:txBody>
                  <a:tcPr/>
                </a:tc>
                <a:tc>
                  <a:txBody>
                    <a:bodyPr/>
                    <a:lstStyle/>
                    <a:p>
                      <a:pPr algn="ctr"/>
                      <a:r>
                        <a:rPr lang="en-US" dirty="0" smtClean="0"/>
                        <a:t>42%</a:t>
                      </a:r>
                      <a:endParaRPr lang="en-US" dirty="0"/>
                    </a:p>
                  </a:txBody>
                  <a:tcPr/>
                </a:tc>
                <a:tc>
                  <a:txBody>
                    <a:bodyPr/>
                    <a:lstStyle/>
                    <a:p>
                      <a:pPr algn="ctr"/>
                      <a:r>
                        <a:rPr lang="en-US" dirty="0" smtClean="0"/>
                        <a:t>59%</a:t>
                      </a:r>
                      <a:endParaRPr lang="en-US" dirty="0"/>
                    </a:p>
                  </a:txBody>
                  <a:tcPr/>
                </a:tc>
                <a:tc>
                  <a:txBody>
                    <a:bodyPr/>
                    <a:lstStyle/>
                    <a:p>
                      <a:pPr algn="ctr"/>
                      <a:r>
                        <a:rPr lang="en-US" dirty="0" smtClean="0"/>
                        <a:t>58%</a:t>
                      </a:r>
                      <a:endParaRPr lang="en-US" dirty="0"/>
                    </a:p>
                  </a:txBody>
                  <a:tcPr/>
                </a:tc>
              </a:tr>
              <a:tr h="370840">
                <a:tc>
                  <a:txBody>
                    <a:bodyPr/>
                    <a:lstStyle/>
                    <a:p>
                      <a:pPr algn="ctr"/>
                      <a:r>
                        <a:rPr lang="en-US" dirty="0" smtClean="0">
                          <a:solidFill>
                            <a:srgbClr val="0000FF"/>
                          </a:solidFill>
                        </a:rPr>
                        <a:t>5</a:t>
                      </a:r>
                      <a:endParaRPr lang="en-US" dirty="0">
                        <a:solidFill>
                          <a:srgbClr val="0000FF"/>
                        </a:solidFill>
                      </a:endParaRPr>
                    </a:p>
                  </a:txBody>
                  <a:tcPr/>
                </a:tc>
                <a:tc>
                  <a:txBody>
                    <a:bodyPr/>
                    <a:lstStyle/>
                    <a:p>
                      <a:pPr algn="ctr"/>
                      <a:r>
                        <a:rPr lang="en-US" dirty="0" smtClean="0">
                          <a:solidFill>
                            <a:srgbClr val="0000FF"/>
                          </a:solidFill>
                        </a:rPr>
                        <a:t>34%</a:t>
                      </a:r>
                      <a:endParaRPr lang="en-US" dirty="0">
                        <a:solidFill>
                          <a:srgbClr val="0000FF"/>
                        </a:solidFill>
                      </a:endParaRPr>
                    </a:p>
                  </a:txBody>
                  <a:tcPr/>
                </a:tc>
                <a:tc>
                  <a:txBody>
                    <a:bodyPr/>
                    <a:lstStyle/>
                    <a:p>
                      <a:pPr algn="ctr"/>
                      <a:r>
                        <a:rPr lang="en-US" dirty="0" smtClean="0">
                          <a:solidFill>
                            <a:srgbClr val="0000FF"/>
                          </a:solidFill>
                        </a:rPr>
                        <a:t>32%</a:t>
                      </a:r>
                      <a:endParaRPr lang="en-US" dirty="0">
                        <a:solidFill>
                          <a:srgbClr val="0000FF"/>
                        </a:solidFill>
                      </a:endParaRPr>
                    </a:p>
                  </a:txBody>
                  <a:tcPr/>
                </a:tc>
                <a:tc>
                  <a:txBody>
                    <a:bodyPr/>
                    <a:lstStyle/>
                    <a:p>
                      <a:pPr algn="ctr"/>
                      <a:r>
                        <a:rPr lang="en-US" dirty="0" smtClean="0">
                          <a:solidFill>
                            <a:srgbClr val="0000FF"/>
                          </a:solidFill>
                        </a:rPr>
                        <a:t>66%</a:t>
                      </a:r>
                      <a:endParaRPr lang="en-US" dirty="0">
                        <a:solidFill>
                          <a:srgbClr val="0000FF"/>
                        </a:solidFill>
                      </a:endParaRPr>
                    </a:p>
                  </a:txBody>
                  <a:tcPr/>
                </a:tc>
                <a:tc>
                  <a:txBody>
                    <a:bodyPr/>
                    <a:lstStyle/>
                    <a:p>
                      <a:pPr algn="ctr"/>
                      <a:r>
                        <a:rPr lang="en-US" dirty="0" smtClean="0">
                          <a:solidFill>
                            <a:srgbClr val="0000FF"/>
                          </a:solidFill>
                        </a:rPr>
                        <a:t>68%</a:t>
                      </a:r>
                      <a:endParaRPr lang="en-US" dirty="0">
                        <a:solidFill>
                          <a:srgbClr val="0000FF"/>
                        </a:solidFill>
                      </a:endParaRPr>
                    </a:p>
                  </a:txBody>
                  <a:tcPr/>
                </a:tc>
              </a:tr>
              <a:tr h="370840">
                <a:tc>
                  <a:txBody>
                    <a:bodyPr/>
                    <a:lstStyle/>
                    <a:p>
                      <a:pPr algn="ctr"/>
                      <a:r>
                        <a:rPr lang="en-US" dirty="0" smtClean="0"/>
                        <a:t>6</a:t>
                      </a:r>
                      <a:endParaRPr lang="en-US" dirty="0"/>
                    </a:p>
                  </a:txBody>
                  <a:tcPr/>
                </a:tc>
                <a:tc>
                  <a:txBody>
                    <a:bodyPr/>
                    <a:lstStyle/>
                    <a:p>
                      <a:pPr algn="ctr"/>
                      <a:r>
                        <a:rPr lang="en-US" dirty="0" smtClean="0"/>
                        <a:t>40%</a:t>
                      </a:r>
                      <a:endParaRPr lang="en-US" dirty="0"/>
                    </a:p>
                  </a:txBody>
                  <a:tcPr/>
                </a:tc>
                <a:tc>
                  <a:txBody>
                    <a:bodyPr/>
                    <a:lstStyle/>
                    <a:p>
                      <a:pPr algn="ctr"/>
                      <a:r>
                        <a:rPr lang="en-US" dirty="0" smtClean="0"/>
                        <a:t>41%</a:t>
                      </a:r>
                      <a:endParaRPr lang="en-US" dirty="0"/>
                    </a:p>
                  </a:txBody>
                  <a:tcPr/>
                </a:tc>
                <a:tc>
                  <a:txBody>
                    <a:bodyPr/>
                    <a:lstStyle/>
                    <a:p>
                      <a:pPr algn="ctr"/>
                      <a:r>
                        <a:rPr lang="en-US" dirty="0" smtClean="0"/>
                        <a:t>60%</a:t>
                      </a:r>
                      <a:endParaRPr lang="en-US" dirty="0"/>
                    </a:p>
                  </a:txBody>
                  <a:tcPr/>
                </a:tc>
                <a:tc>
                  <a:txBody>
                    <a:bodyPr/>
                    <a:lstStyle/>
                    <a:p>
                      <a:pPr algn="ctr"/>
                      <a:r>
                        <a:rPr lang="en-US" dirty="0" smtClean="0"/>
                        <a:t>59%</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29%</a:t>
                      </a:r>
                      <a:endParaRPr lang="en-US" dirty="0"/>
                    </a:p>
                  </a:txBody>
                  <a:tcPr/>
                </a:tc>
                <a:tc>
                  <a:txBody>
                    <a:bodyPr/>
                    <a:lstStyle/>
                    <a:p>
                      <a:pPr algn="ctr"/>
                      <a:r>
                        <a:rPr lang="en-US" dirty="0" smtClean="0"/>
                        <a:t>26%</a:t>
                      </a:r>
                      <a:endParaRPr lang="en-US" dirty="0"/>
                    </a:p>
                  </a:txBody>
                  <a:tcPr/>
                </a:tc>
                <a:tc>
                  <a:txBody>
                    <a:bodyPr/>
                    <a:lstStyle/>
                    <a:p>
                      <a:pPr algn="ctr"/>
                      <a:r>
                        <a:rPr lang="en-US" dirty="0" smtClean="0"/>
                        <a:t>71%</a:t>
                      </a:r>
                      <a:endParaRPr lang="en-US" dirty="0"/>
                    </a:p>
                  </a:txBody>
                  <a:tcPr/>
                </a:tc>
                <a:tc>
                  <a:txBody>
                    <a:bodyPr/>
                    <a:lstStyle/>
                    <a:p>
                      <a:pPr algn="ctr"/>
                      <a:r>
                        <a:rPr lang="en-US" dirty="0" smtClean="0"/>
                        <a:t>74%</a:t>
                      </a:r>
                      <a:endParaRPr lang="en-US" dirty="0"/>
                    </a:p>
                  </a:txBody>
                  <a:tcPr/>
                </a:tc>
              </a:tr>
              <a:tr h="370840">
                <a:tc>
                  <a:txBody>
                    <a:bodyPr/>
                    <a:lstStyle/>
                    <a:p>
                      <a:pPr algn="ctr"/>
                      <a:r>
                        <a:rPr lang="en-US" dirty="0" smtClean="0">
                          <a:solidFill>
                            <a:srgbClr val="0000FF"/>
                          </a:solidFill>
                        </a:rPr>
                        <a:t>8</a:t>
                      </a:r>
                      <a:endParaRPr lang="en-US" dirty="0">
                        <a:solidFill>
                          <a:srgbClr val="0000FF"/>
                        </a:solidFill>
                      </a:endParaRPr>
                    </a:p>
                  </a:txBody>
                  <a:tcPr/>
                </a:tc>
                <a:tc>
                  <a:txBody>
                    <a:bodyPr/>
                    <a:lstStyle/>
                    <a:p>
                      <a:pPr algn="ctr"/>
                      <a:r>
                        <a:rPr lang="en-US" dirty="0" smtClean="0">
                          <a:solidFill>
                            <a:srgbClr val="0000FF"/>
                          </a:solidFill>
                        </a:rPr>
                        <a:t>29%</a:t>
                      </a:r>
                      <a:endParaRPr lang="en-US" dirty="0">
                        <a:solidFill>
                          <a:srgbClr val="0000FF"/>
                        </a:solidFill>
                      </a:endParaRPr>
                    </a:p>
                  </a:txBody>
                  <a:tcPr/>
                </a:tc>
                <a:tc>
                  <a:txBody>
                    <a:bodyPr/>
                    <a:lstStyle/>
                    <a:p>
                      <a:pPr algn="ctr"/>
                      <a:r>
                        <a:rPr lang="en-US" dirty="0" smtClean="0">
                          <a:solidFill>
                            <a:srgbClr val="0000FF"/>
                          </a:solidFill>
                        </a:rPr>
                        <a:t>24%</a:t>
                      </a:r>
                      <a:endParaRPr lang="en-US" dirty="0">
                        <a:solidFill>
                          <a:srgbClr val="0000FF"/>
                        </a:solidFill>
                      </a:endParaRPr>
                    </a:p>
                  </a:txBody>
                  <a:tcPr/>
                </a:tc>
                <a:tc>
                  <a:txBody>
                    <a:bodyPr/>
                    <a:lstStyle/>
                    <a:p>
                      <a:pPr algn="ctr"/>
                      <a:r>
                        <a:rPr lang="en-US" dirty="0" smtClean="0">
                          <a:solidFill>
                            <a:srgbClr val="0000FF"/>
                          </a:solidFill>
                        </a:rPr>
                        <a:t>71%</a:t>
                      </a:r>
                      <a:endParaRPr lang="en-US" dirty="0">
                        <a:solidFill>
                          <a:srgbClr val="0000FF"/>
                        </a:solidFill>
                      </a:endParaRPr>
                    </a:p>
                  </a:txBody>
                  <a:tcPr/>
                </a:tc>
                <a:tc>
                  <a:txBody>
                    <a:bodyPr/>
                    <a:lstStyle/>
                    <a:p>
                      <a:pPr algn="ctr"/>
                      <a:r>
                        <a:rPr lang="en-US" dirty="0" smtClean="0">
                          <a:solidFill>
                            <a:srgbClr val="0000FF"/>
                          </a:solidFill>
                        </a:rPr>
                        <a:t>76%</a:t>
                      </a:r>
                      <a:endParaRPr lang="en-US" dirty="0">
                        <a:solidFill>
                          <a:srgbClr val="0000FF"/>
                        </a:solidFill>
                      </a:endParaRPr>
                    </a:p>
                  </a:txBody>
                  <a:tcPr/>
                </a:tc>
              </a:tr>
              <a:tr h="370840">
                <a:tc>
                  <a:txBody>
                    <a:bodyPr/>
                    <a:lstStyle/>
                    <a:p>
                      <a:pPr algn="ctr"/>
                      <a:r>
                        <a:rPr lang="en-US" dirty="0" smtClean="0"/>
                        <a:t>9</a:t>
                      </a:r>
                      <a:r>
                        <a:rPr lang="en-US" baseline="30000" dirty="0" smtClean="0"/>
                        <a:t>th</a:t>
                      </a:r>
                      <a:r>
                        <a:rPr lang="en-US" dirty="0" smtClean="0"/>
                        <a:t> Grade Literature</a:t>
                      </a:r>
                      <a:endParaRPr lang="en-US" dirty="0"/>
                    </a:p>
                  </a:txBody>
                  <a:tcPr/>
                </a:tc>
                <a:tc>
                  <a:txBody>
                    <a:bodyPr/>
                    <a:lstStyle/>
                    <a:p>
                      <a:pPr algn="ctr"/>
                      <a:r>
                        <a:rPr lang="en-US" dirty="0" smtClean="0"/>
                        <a:t>27%</a:t>
                      </a:r>
                      <a:endParaRPr lang="en-US" dirty="0"/>
                    </a:p>
                  </a:txBody>
                  <a:tcPr/>
                </a:tc>
                <a:tc>
                  <a:txBody>
                    <a:bodyPr/>
                    <a:lstStyle/>
                    <a:p>
                      <a:pPr algn="ctr"/>
                      <a:r>
                        <a:rPr lang="en-US" dirty="0" smtClean="0"/>
                        <a:t>22%</a:t>
                      </a:r>
                      <a:endParaRPr lang="en-US" dirty="0"/>
                    </a:p>
                  </a:txBody>
                  <a:tcPr/>
                </a:tc>
                <a:tc>
                  <a:txBody>
                    <a:bodyPr/>
                    <a:lstStyle/>
                    <a:p>
                      <a:pPr algn="ctr"/>
                      <a:r>
                        <a:rPr lang="en-US" dirty="0" smtClean="0"/>
                        <a:t>73%</a:t>
                      </a:r>
                      <a:endParaRPr lang="en-US" dirty="0"/>
                    </a:p>
                  </a:txBody>
                  <a:tcPr/>
                </a:tc>
                <a:tc>
                  <a:txBody>
                    <a:bodyPr/>
                    <a:lstStyle/>
                    <a:p>
                      <a:pPr algn="ctr"/>
                      <a:r>
                        <a:rPr lang="en-US" dirty="0" smtClean="0"/>
                        <a:t>78%</a:t>
                      </a:r>
                      <a:endParaRPr lang="en-US" dirty="0"/>
                    </a:p>
                  </a:txBody>
                  <a:tcPr/>
                </a:tc>
              </a:tr>
              <a:tr h="370840">
                <a:tc>
                  <a:txBody>
                    <a:bodyPr/>
                    <a:lstStyle/>
                    <a:p>
                      <a:pPr algn="ctr"/>
                      <a:r>
                        <a:rPr lang="en-US" dirty="0" smtClean="0"/>
                        <a:t>American Literature</a:t>
                      </a:r>
                      <a:endParaRPr lang="en-US" dirty="0"/>
                    </a:p>
                  </a:txBody>
                  <a:tcPr/>
                </a:tc>
                <a:tc>
                  <a:txBody>
                    <a:bodyPr/>
                    <a:lstStyle/>
                    <a:p>
                      <a:pPr algn="ctr"/>
                      <a:r>
                        <a:rPr lang="en-US" dirty="0" smtClean="0"/>
                        <a:t>30%</a:t>
                      </a:r>
                      <a:endParaRPr lang="en-US" dirty="0"/>
                    </a:p>
                  </a:txBody>
                  <a:tcPr/>
                </a:tc>
                <a:tc>
                  <a:txBody>
                    <a:bodyPr/>
                    <a:lstStyle/>
                    <a:p>
                      <a:pPr algn="ctr"/>
                      <a:r>
                        <a:rPr lang="en-US" dirty="0" smtClean="0"/>
                        <a:t>27%</a:t>
                      </a:r>
                      <a:endParaRPr lang="en-US" dirty="0"/>
                    </a:p>
                  </a:txBody>
                  <a:tcPr/>
                </a:tc>
                <a:tc>
                  <a:txBody>
                    <a:bodyPr/>
                    <a:lstStyle/>
                    <a:p>
                      <a:pPr algn="ctr"/>
                      <a:r>
                        <a:rPr lang="en-US" dirty="0" smtClean="0"/>
                        <a:t>70%</a:t>
                      </a:r>
                      <a:endParaRPr lang="en-US" dirty="0"/>
                    </a:p>
                  </a:txBody>
                  <a:tcPr/>
                </a:tc>
                <a:tc>
                  <a:txBody>
                    <a:bodyPr/>
                    <a:lstStyle/>
                    <a:p>
                      <a:pPr algn="ctr"/>
                      <a:r>
                        <a:rPr lang="en-US" dirty="0" smtClean="0"/>
                        <a:t>73%</a:t>
                      </a:r>
                      <a:endParaRPr lang="en-US" dirty="0"/>
                    </a:p>
                  </a:txBody>
                  <a:tcPr/>
                </a:tc>
              </a:tr>
            </a:tbl>
          </a:graphicData>
        </a:graphic>
      </p:graphicFrame>
      <p:sp>
        <p:nvSpPr>
          <p:cNvPr id="6" name="TextBox 5"/>
          <p:cNvSpPr txBox="1"/>
          <p:nvPr/>
        </p:nvSpPr>
        <p:spPr>
          <a:xfrm>
            <a:off x="1013988" y="1249378"/>
            <a:ext cx="6092982" cy="461665"/>
          </a:xfrm>
          <a:prstGeom prst="rect">
            <a:avLst/>
          </a:prstGeom>
          <a:noFill/>
        </p:spPr>
        <p:txBody>
          <a:bodyPr wrap="square" rtlCol="0">
            <a:spAutoFit/>
          </a:bodyPr>
          <a:lstStyle/>
          <a:p>
            <a:pPr algn="ctr"/>
            <a:r>
              <a:rPr lang="en-US" sz="2400" b="1" dirty="0" smtClean="0">
                <a:solidFill>
                  <a:srgbClr val="FF0000"/>
                </a:solidFill>
              </a:rPr>
              <a:t>Spring Reading Performance</a:t>
            </a:r>
            <a:endParaRPr lang="en-US" sz="2400" b="1" dirty="0">
              <a:solidFill>
                <a:srgbClr val="FF0000"/>
              </a:solidFill>
            </a:endParaRPr>
          </a:p>
        </p:txBody>
      </p:sp>
    </p:spTree>
    <p:extLst>
      <p:ext uri="{BB962C8B-B14F-4D97-AF65-F5344CB8AC3E}">
        <p14:creationId xmlns:p14="http://schemas.microsoft.com/office/powerpoint/2010/main" val="49870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19456" y="242455"/>
            <a:ext cx="6707817" cy="1132248"/>
          </a:xfrm>
        </p:spPr>
        <p:txBody>
          <a:bodyPr>
            <a:normAutofit/>
          </a:bodyPr>
          <a:lstStyle/>
          <a:p>
            <a:r>
              <a:rPr lang="en-US" altLang="en-US" sz="3200" dirty="0" smtClean="0">
                <a:solidFill>
                  <a:srgbClr val="3E12FA"/>
                </a:solidFill>
              </a:rPr>
              <a:t>Lexile Results for</a:t>
            </a:r>
            <a:br>
              <a:rPr lang="en-US" altLang="en-US" sz="3200" dirty="0" smtClean="0">
                <a:solidFill>
                  <a:srgbClr val="3E12FA"/>
                </a:solidFill>
              </a:rPr>
            </a:br>
            <a:r>
              <a:rPr lang="en-US" altLang="en-US" sz="3200" dirty="0" smtClean="0">
                <a:solidFill>
                  <a:srgbClr val="3E12FA"/>
                </a:solidFill>
              </a:rPr>
              <a:t>Georgia Students:  2008 - 2016</a:t>
            </a:r>
          </a:p>
        </p:txBody>
      </p:sp>
      <p:graphicFrame>
        <p:nvGraphicFramePr>
          <p:cNvPr id="2" name="Table 1"/>
          <p:cNvGraphicFramePr>
            <a:graphicFrameLocks noGrp="1"/>
          </p:cNvGraphicFramePr>
          <p:nvPr>
            <p:extLst/>
          </p:nvPr>
        </p:nvGraphicFramePr>
        <p:xfrm>
          <a:off x="429206" y="1635125"/>
          <a:ext cx="8490858" cy="3948116"/>
        </p:xfrm>
        <a:graphic>
          <a:graphicData uri="http://schemas.openxmlformats.org/drawingml/2006/table">
            <a:tbl>
              <a:tblPr firstRow="1" firstCol="1" bandRow="1"/>
              <a:tblGrid>
                <a:gridCol w="978352"/>
                <a:gridCol w="628405"/>
                <a:gridCol w="628405"/>
                <a:gridCol w="628405"/>
                <a:gridCol w="629214"/>
                <a:gridCol w="628405"/>
                <a:gridCol w="628405"/>
                <a:gridCol w="628405"/>
                <a:gridCol w="578079"/>
                <a:gridCol w="578079"/>
                <a:gridCol w="978352"/>
                <a:gridCol w="978352"/>
              </a:tblGrid>
              <a:tr h="380882">
                <a:tc gridSpan="1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FF0000"/>
                          </a:solidFill>
                          <a:latin typeface="Times New Roman" panose="02020603050405020304" pitchFamily="18" charset="0"/>
                          <a:cs typeface="Times New Roman" panose="02020603050405020304" pitchFamily="18" charset="0"/>
                        </a:rPr>
                        <a:t>Median </a:t>
                      </a:r>
                      <a:r>
                        <a:rPr lang="en-US" sz="2000" b="1" dirty="0" err="1" smtClean="0">
                          <a:solidFill>
                            <a:srgbClr val="FF0000"/>
                          </a:solidFill>
                          <a:latin typeface="Times New Roman" panose="02020603050405020304" pitchFamily="18" charset="0"/>
                          <a:cs typeface="Times New Roman" panose="02020603050405020304" pitchFamily="18" charset="0"/>
                        </a:rPr>
                        <a:t>Lexile</a:t>
                      </a:r>
                      <a:r>
                        <a:rPr lang="en-US" sz="2000" b="1" dirty="0" smtClean="0">
                          <a:solidFill>
                            <a:srgbClr val="FF0000"/>
                          </a:solidFill>
                          <a:latin typeface="Times New Roman" panose="02020603050405020304" pitchFamily="18" charset="0"/>
                          <a:cs typeface="Times New Roman" panose="02020603050405020304" pitchFamily="18" charset="0"/>
                        </a:rPr>
                        <a:t> for Georgia Students by Grade</a:t>
                      </a:r>
                      <a:r>
                        <a:rPr lang="en-US" sz="2000" b="1" baseline="0" dirty="0" smtClean="0">
                          <a:solidFill>
                            <a:srgbClr val="FF0000"/>
                          </a:solidFill>
                          <a:latin typeface="Times New Roman" panose="02020603050405020304" pitchFamily="18" charset="0"/>
                          <a:cs typeface="Times New Roman" panose="02020603050405020304" pitchFamily="18" charset="0"/>
                        </a:rPr>
                        <a:t> Level</a:t>
                      </a:r>
                      <a:r>
                        <a:rPr lang="en-US" sz="2000" b="1" dirty="0" smtClean="0">
                          <a:solidFill>
                            <a:srgbClr val="FF0000"/>
                          </a:solidFill>
                          <a:latin typeface="Times New Roman" panose="02020603050405020304" pitchFamily="18" charset="0"/>
                          <a:cs typeface="Times New Roman" panose="02020603050405020304" pitchFamily="18" charset="0"/>
                        </a:rPr>
                        <a:t>/Course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818">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Grade Level/</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Course</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2008</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2009</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2010</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2011</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2012</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2013</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2014</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300" b="1" kern="1200" dirty="0" smtClean="0">
                          <a:solidFill>
                            <a:srgbClr val="000000"/>
                          </a:solidFill>
                          <a:effectLst/>
                          <a:latin typeface="Times New Roman"/>
                          <a:ea typeface="Times New Roman"/>
                          <a:cs typeface="Times New Roman"/>
                        </a:rPr>
                        <a:t>2015</a:t>
                      </a:r>
                      <a:endParaRPr lang="en-US" sz="13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300" b="1" dirty="0" smtClean="0">
                          <a:solidFill>
                            <a:srgbClr val="000000"/>
                          </a:solidFill>
                          <a:effectLst/>
                          <a:latin typeface="Times New Roman"/>
                          <a:ea typeface="Times New Roman"/>
                          <a:cs typeface="Times New Roman"/>
                        </a:rPr>
                        <a:t>2016</a:t>
                      </a:r>
                      <a:endParaRPr lang="en-US" sz="13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smtClean="0">
                          <a:solidFill>
                            <a:srgbClr val="0000CC"/>
                          </a:solidFill>
                          <a:effectLst/>
                          <a:latin typeface="Times New Roman"/>
                          <a:ea typeface="Times New Roman"/>
                          <a:cs typeface="Times New Roman"/>
                        </a:rPr>
                        <a:t>Suggested</a:t>
                      </a:r>
                      <a:endParaRPr lang="en-US" sz="13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Text </a:t>
                      </a:r>
                      <a:r>
                        <a:rPr lang="en-US" sz="1300" b="1" dirty="0" smtClean="0">
                          <a:solidFill>
                            <a:srgbClr val="0000CC"/>
                          </a:solidFill>
                          <a:effectLst/>
                          <a:latin typeface="Times New Roman"/>
                          <a:ea typeface="Times New Roman"/>
                          <a:cs typeface="Times New Roman"/>
                        </a:rPr>
                        <a:t>Demand:</a:t>
                      </a:r>
                    </a:p>
                    <a:p>
                      <a:pPr marL="0" marR="0" algn="ctr">
                        <a:lnSpc>
                          <a:spcPct val="115000"/>
                        </a:lnSpc>
                        <a:spcBef>
                          <a:spcPts val="0"/>
                        </a:spcBef>
                        <a:spcAft>
                          <a:spcPts val="0"/>
                        </a:spcAft>
                      </a:pPr>
                      <a:r>
                        <a:rPr lang="en-US" sz="1300" b="1" dirty="0" smtClean="0">
                          <a:solidFill>
                            <a:srgbClr val="0000CC"/>
                          </a:solidFill>
                          <a:effectLst/>
                          <a:latin typeface="Times New Roman"/>
                          <a:ea typeface="Times New Roman"/>
                          <a:cs typeface="Times New Roman"/>
                        </a:rPr>
                        <a:t>Lower </a:t>
                      </a:r>
                      <a:r>
                        <a:rPr lang="en-US" sz="1300" b="1" dirty="0">
                          <a:solidFill>
                            <a:srgbClr val="0000CC"/>
                          </a:solidFill>
                          <a:effectLst/>
                          <a:latin typeface="Times New Roman"/>
                          <a:ea typeface="Times New Roman"/>
                          <a:cs typeface="Times New Roman"/>
                        </a:rPr>
                        <a:t>Limit</a:t>
                      </a:r>
                      <a:endParaRPr lang="en-US" sz="13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smtClean="0">
                          <a:solidFill>
                            <a:srgbClr val="0000CC"/>
                          </a:solidFill>
                          <a:effectLst/>
                          <a:latin typeface="Times New Roman"/>
                          <a:ea typeface="Calibri"/>
                          <a:cs typeface="Times New Roman"/>
                        </a:rPr>
                        <a:t>Suggested</a:t>
                      </a:r>
                      <a:endParaRPr lang="en-US" sz="13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Text </a:t>
                      </a:r>
                      <a:r>
                        <a:rPr lang="en-US" sz="1300" b="1" dirty="0" smtClean="0">
                          <a:solidFill>
                            <a:srgbClr val="0000CC"/>
                          </a:solidFill>
                          <a:effectLst/>
                          <a:latin typeface="Times New Roman"/>
                          <a:ea typeface="Times New Roman"/>
                          <a:cs typeface="Times New Roman"/>
                        </a:rPr>
                        <a:t>Demand: </a:t>
                      </a:r>
                      <a:r>
                        <a:rPr lang="en-US" sz="1300" b="1" dirty="0">
                          <a:solidFill>
                            <a:srgbClr val="0000CC"/>
                          </a:solidFill>
                          <a:effectLst/>
                          <a:latin typeface="Times New Roman"/>
                          <a:ea typeface="Times New Roman"/>
                          <a:cs typeface="Times New Roman"/>
                        </a:rPr>
                        <a:t>Upper Limit</a:t>
                      </a:r>
                      <a:endParaRPr lang="en-US" sz="13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645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685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720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790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755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650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645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520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4</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790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810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805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860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915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790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795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740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940</a:t>
                      </a:r>
                      <a:endParaRPr lang="en-US" sz="11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870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885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935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940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920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940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830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955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1000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1075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975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980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925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995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1040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1095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1120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1095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1115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1110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1150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1180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1210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1130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1175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9</a:t>
                      </a:r>
                      <a:r>
                        <a:rPr lang="en-US" sz="1600" b="1" baseline="30000" dirty="0">
                          <a:solidFill>
                            <a:srgbClr val="000000"/>
                          </a:solidFill>
                          <a:effectLst/>
                          <a:latin typeface="Times New Roman"/>
                          <a:ea typeface="Times New Roman"/>
                          <a:cs typeface="Times New Roman"/>
                        </a:rPr>
                        <a:t>th</a:t>
                      </a:r>
                      <a:r>
                        <a:rPr lang="en-US" sz="1600" b="1" dirty="0">
                          <a:solidFill>
                            <a:srgbClr val="000000"/>
                          </a:solidFill>
                          <a:effectLst/>
                          <a:latin typeface="Times New Roman"/>
                          <a:ea typeface="Times New Roman"/>
                          <a:cs typeface="Times New Roman"/>
                        </a:rPr>
                        <a:t> </a:t>
                      </a:r>
                      <a:r>
                        <a:rPr lang="en-US" sz="1600" b="1" dirty="0" smtClean="0">
                          <a:solidFill>
                            <a:srgbClr val="000000"/>
                          </a:solidFill>
                          <a:effectLst/>
                          <a:latin typeface="Times New Roman"/>
                          <a:ea typeface="Times New Roman"/>
                          <a:cs typeface="Times New Roman"/>
                        </a:rPr>
                        <a:t>Lit</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 </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1205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1215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1205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1230</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1050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1260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Am. </a:t>
                      </a:r>
                      <a:r>
                        <a:rPr lang="en-US" sz="1600" b="1" dirty="0" smtClean="0">
                          <a:solidFill>
                            <a:srgbClr val="000000"/>
                          </a:solidFill>
                          <a:effectLst/>
                          <a:latin typeface="Times New Roman"/>
                          <a:ea typeface="Times New Roman"/>
                          <a:cs typeface="Times New Roman"/>
                        </a:rPr>
                        <a:t>Lit</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1220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1305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smtClean="0">
                          <a:solidFill>
                            <a:srgbClr val="000000"/>
                          </a:solidFill>
                          <a:effectLst/>
                          <a:latin typeface="Times New Roman"/>
                          <a:ea typeface="Times New Roman"/>
                          <a:cs typeface="Times New Roman"/>
                        </a:rPr>
                        <a:t>1345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1385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Lightning Bolt 2"/>
          <p:cNvSpPr/>
          <p:nvPr/>
        </p:nvSpPr>
        <p:spPr>
          <a:xfrm rot="237409">
            <a:off x="5637623" y="2074508"/>
            <a:ext cx="279272" cy="348031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456" y="5634263"/>
            <a:ext cx="8796528" cy="461665"/>
          </a:xfrm>
          <a:prstGeom prst="rect">
            <a:avLst/>
          </a:prstGeom>
          <a:noFill/>
        </p:spPr>
        <p:txBody>
          <a:bodyPr wrap="square" rtlCol="0">
            <a:spAutoFit/>
          </a:bodyPr>
          <a:lstStyle/>
          <a:p>
            <a:r>
              <a:rPr lang="en-US" sz="1200" dirty="0" smtClean="0"/>
              <a:t>The median </a:t>
            </a:r>
            <a:r>
              <a:rPr lang="en-US" sz="1200" dirty="0" err="1" smtClean="0"/>
              <a:t>Lexiles</a:t>
            </a:r>
            <a:r>
              <a:rPr lang="en-US" sz="1200" dirty="0" smtClean="0"/>
              <a:t> obtained from the Georgia Milestones Assessments are not comparable </a:t>
            </a:r>
            <a:r>
              <a:rPr lang="en-US" sz="1200" dirty="0"/>
              <a:t>to prior years because </a:t>
            </a:r>
            <a:r>
              <a:rPr lang="en-US" sz="1200" dirty="0" smtClean="0"/>
              <a:t>the new test is more rigorous with different performance standards than its predecessors.</a:t>
            </a:r>
            <a:endParaRPr lang="en-US" sz="1200" dirty="0"/>
          </a:p>
        </p:txBody>
      </p:sp>
    </p:spTree>
    <p:extLst>
      <p:ext uri="{BB962C8B-B14F-4D97-AF65-F5344CB8AC3E}">
        <p14:creationId xmlns:p14="http://schemas.microsoft.com/office/powerpoint/2010/main" val="3251894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14561"/>
            <a:ext cx="6316630" cy="844284"/>
          </a:xfrm>
        </p:spPr>
        <p:txBody>
          <a:bodyPr/>
          <a:lstStyle/>
          <a:p>
            <a:r>
              <a:rPr lang="en-US" dirty="0" smtClean="0">
                <a:solidFill>
                  <a:srgbClr val="0000CC"/>
                </a:solidFill>
              </a:rPr>
              <a:t>Spring Median </a:t>
            </a:r>
            <a:r>
              <a:rPr lang="en-US" dirty="0" err="1" smtClean="0">
                <a:solidFill>
                  <a:srgbClr val="0000CC"/>
                </a:solidFill>
              </a:rPr>
              <a:t>Lexiles</a:t>
            </a:r>
            <a:endParaRPr lang="en-US" dirty="0">
              <a:solidFill>
                <a:srgbClr val="0000CC"/>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8953341"/>
              </p:ext>
            </p:extLst>
          </p:nvPr>
        </p:nvGraphicFramePr>
        <p:xfrm>
          <a:off x="289038" y="1604421"/>
          <a:ext cx="8248755" cy="4591846"/>
        </p:xfrm>
        <a:graphic>
          <a:graphicData uri="http://schemas.openxmlformats.org/drawingml/2006/table">
            <a:tbl>
              <a:tblPr firstCol="1" bandRow="1">
                <a:tableStyleId>{5C22544A-7EE6-4342-B048-85BDC9FD1C3A}</a:tableStyleId>
              </a:tblPr>
              <a:tblGrid>
                <a:gridCol w="1375040"/>
                <a:gridCol w="1262411"/>
                <a:gridCol w="701413"/>
                <a:gridCol w="701413"/>
                <a:gridCol w="701413"/>
                <a:gridCol w="701413"/>
                <a:gridCol w="701413"/>
                <a:gridCol w="701413"/>
                <a:gridCol w="701413"/>
                <a:gridCol w="701413"/>
              </a:tblGrid>
              <a:tr h="736126">
                <a:tc rowSpan="2">
                  <a:txBody>
                    <a:bodyPr/>
                    <a:lstStyle/>
                    <a:p>
                      <a:pPr marL="0" marR="0" algn="ctr">
                        <a:spcBef>
                          <a:spcPts val="0"/>
                        </a:spcBef>
                        <a:spcAft>
                          <a:spcPts val="0"/>
                        </a:spcAft>
                      </a:pPr>
                      <a:r>
                        <a:rPr lang="en-US" sz="1600" b="1" dirty="0" smtClean="0">
                          <a:solidFill>
                            <a:schemeClr val="bg1"/>
                          </a:solidFill>
                          <a:effectLst/>
                        </a:rPr>
                        <a:t>Grade/Course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rowSpan="2">
                  <a:txBody>
                    <a:bodyPr/>
                    <a:lstStyle/>
                    <a:p>
                      <a:pPr marL="0" marR="0" algn="ctr">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Lower Bound of Text Band</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gridSpan="2">
                  <a:txBody>
                    <a:bodyPr/>
                    <a:lstStyle/>
                    <a:p>
                      <a:pPr marL="0" marR="0" algn="ctr">
                        <a:spcBef>
                          <a:spcPts val="0"/>
                        </a:spcBef>
                        <a:spcAft>
                          <a:spcPts val="0"/>
                        </a:spcAft>
                      </a:pPr>
                      <a:r>
                        <a:rPr lang="en-US" sz="1600" b="1" dirty="0">
                          <a:solidFill>
                            <a:schemeClr val="bg1"/>
                          </a:solidFill>
                          <a:effectLst/>
                        </a:rPr>
                        <a:t>Beginning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Developing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Proficient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chemeClr val="bg1"/>
                          </a:solidFill>
                          <a:effectLst/>
                        </a:rPr>
                        <a:t>Distinguished Learner</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hMerge="1">
                  <a:txBody>
                    <a:bodyPr/>
                    <a:lstStyle/>
                    <a:p>
                      <a:endParaRPr lang="en-US"/>
                    </a:p>
                  </a:txBody>
                  <a:tcPr/>
                </a:tc>
              </a:tr>
              <a:tr h="411480">
                <a:tc vMerge="1">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vMerge="1">
                  <a:txBody>
                    <a:bodyPr/>
                    <a:lstStyle/>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c>
                  <a:txBody>
                    <a:bodyPr/>
                    <a:lstStyle/>
                    <a:p>
                      <a:pPr marL="0" marR="0" algn="ctr">
                        <a:spcBef>
                          <a:spcPts val="0"/>
                        </a:spcBef>
                        <a:spcAft>
                          <a:spcPts val="0"/>
                        </a:spcAft>
                      </a:pPr>
                      <a:r>
                        <a:rPr lang="en-US" sz="1600" b="1" u="none"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b="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B9BD5"/>
                    </a:solidFill>
                  </a:tcP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520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740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830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925</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970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1010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a:t>
                      </a:r>
                      <a:r>
                        <a:rPr lang="en-US" sz="1600" baseline="30000" dirty="0" smtClean="0">
                          <a:effectLst/>
                          <a:latin typeface="Calibri" panose="020F0502020204030204" pitchFamily="34" charset="0"/>
                          <a:ea typeface="Calibri" panose="020F0502020204030204" pitchFamily="34" charset="0"/>
                          <a:cs typeface="Times New Roman" panose="02020603050405020304" pitchFamily="18" charset="0"/>
                        </a:rPr>
                        <a:t>th</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Grade Literature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1050</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940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1170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1370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1630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1480">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American Literature</a:t>
                      </a:r>
                    </a:p>
                  </a:txBody>
                  <a:tcPr marL="68580" marR="68580" marT="0" marB="0" anchor="ctr"/>
                </a:tc>
                <a:tc>
                  <a:txBody>
                    <a:bodyPr/>
                    <a:lstStyle/>
                    <a:p>
                      <a:pPr marL="0" marR="0" algn="ctr">
                        <a:spcBef>
                          <a:spcPts val="0"/>
                        </a:spcBef>
                        <a:spcAft>
                          <a:spcPts val="0"/>
                        </a:spcAft>
                      </a:pPr>
                      <a:r>
                        <a:rPr lang="en-US" sz="1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1185</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1290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1785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1785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TextBox 8"/>
          <p:cNvSpPr txBox="1"/>
          <p:nvPr/>
        </p:nvSpPr>
        <p:spPr>
          <a:xfrm>
            <a:off x="638355" y="1103587"/>
            <a:ext cx="65388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FF0000"/>
                </a:solidFill>
              </a:rPr>
              <a:t>Median Lexile Score by Grade/Course and Achievement Level</a:t>
            </a:r>
            <a:endParaRPr lang="en-US" b="1" dirty="0">
              <a:solidFill>
                <a:srgbClr val="FF0000"/>
              </a:solidFill>
            </a:endParaRPr>
          </a:p>
        </p:txBody>
      </p:sp>
    </p:spTree>
    <p:extLst>
      <p:ext uri="{BB962C8B-B14F-4D97-AF65-F5344CB8AC3E}">
        <p14:creationId xmlns:p14="http://schemas.microsoft.com/office/powerpoint/2010/main" val="2743390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17917" y="163901"/>
            <a:ext cx="7592682" cy="1112807"/>
          </a:xfrm>
        </p:spPr>
        <p:txBody>
          <a:bodyPr>
            <a:noAutofit/>
          </a:bodyPr>
          <a:lstStyle/>
          <a:p>
            <a:pPr eaLnBrk="1" hangingPunct="1">
              <a:defRPr/>
            </a:pPr>
            <a:r>
              <a:rPr lang="en-US" altLang="en-US" sz="2800" dirty="0" smtClean="0">
                <a:solidFill>
                  <a:srgbClr val="0000CC"/>
                </a:solidFill>
              </a:rPr>
              <a:t>2016 Median Lexile within each </a:t>
            </a:r>
            <a:r>
              <a:rPr lang="en-US" altLang="en-US" sz="2800" dirty="0" smtClean="0">
                <a:solidFill>
                  <a:schemeClr val="accent6">
                    <a:lumMod val="75000"/>
                  </a:schemeClr>
                </a:solidFill>
              </a:rPr>
              <a:t/>
            </a:r>
            <a:br>
              <a:rPr lang="en-US" altLang="en-US" sz="2800" dirty="0" smtClean="0">
                <a:solidFill>
                  <a:schemeClr val="accent6">
                    <a:lumMod val="75000"/>
                  </a:schemeClr>
                </a:solidFill>
              </a:rPr>
            </a:br>
            <a:r>
              <a:rPr lang="en-US" altLang="en-US" sz="2800" dirty="0" smtClean="0">
                <a:solidFill>
                  <a:schemeClr val="accent6">
                    <a:lumMod val="75000"/>
                  </a:schemeClr>
                </a:solidFill>
              </a:rPr>
              <a:t>Achievement Level </a:t>
            </a:r>
            <a:r>
              <a:rPr lang="en-US" altLang="en-US" sz="2800" dirty="0" smtClean="0">
                <a:solidFill>
                  <a:srgbClr val="0000CC"/>
                </a:solidFill>
              </a:rPr>
              <a:t>&amp;</a:t>
            </a:r>
            <a:r>
              <a:rPr lang="en-US" altLang="en-US" sz="2800" dirty="0" smtClean="0">
                <a:solidFill>
                  <a:schemeClr val="accent6">
                    <a:lumMod val="75000"/>
                  </a:schemeClr>
                </a:solidFill>
              </a:rPr>
              <a:t> </a:t>
            </a:r>
            <a:r>
              <a:rPr lang="en-US" altLang="en-US" sz="2800" dirty="0" smtClean="0">
                <a:solidFill>
                  <a:srgbClr val="FF0000"/>
                </a:solidFill>
              </a:rPr>
              <a:t>Suggested </a:t>
            </a:r>
            <a:br>
              <a:rPr lang="en-US" altLang="en-US" sz="2800" dirty="0" smtClean="0">
                <a:solidFill>
                  <a:srgbClr val="FF0000"/>
                </a:solidFill>
              </a:rPr>
            </a:br>
            <a:r>
              <a:rPr lang="en-US" altLang="en-US" sz="2800" dirty="0" smtClean="0">
                <a:solidFill>
                  <a:srgbClr val="FF0000"/>
                </a:solidFill>
              </a:rPr>
              <a:t>Text Bands  </a:t>
            </a:r>
          </a:p>
        </p:txBody>
      </p:sp>
      <p:graphicFrame>
        <p:nvGraphicFramePr>
          <p:cNvPr id="6" name="Object 1"/>
          <p:cNvGraphicFramePr>
            <a:graphicFrameLocks noGrp="1"/>
          </p:cNvGraphicFramePr>
          <p:nvPr>
            <p:ph idx="1"/>
            <p:extLst/>
          </p:nvPr>
        </p:nvGraphicFramePr>
        <p:xfrm>
          <a:off x="142671" y="1054343"/>
          <a:ext cx="8803064" cy="5170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9714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325563"/>
          </a:xfrm>
        </p:spPr>
        <p:txBody>
          <a:bodyPr/>
          <a:lstStyle/>
          <a:p>
            <a:r>
              <a:rPr lang="en-US" dirty="0" smtClean="0">
                <a:solidFill>
                  <a:srgbClr val="0033CC"/>
                </a:solidFill>
              </a:rPr>
              <a:t>Promotion &amp; Retention</a:t>
            </a:r>
            <a:endParaRPr lang="en-US" dirty="0">
              <a:solidFill>
                <a:srgbClr val="0033CC"/>
              </a:solidFill>
            </a:endParaRPr>
          </a:p>
        </p:txBody>
      </p:sp>
      <p:sp>
        <p:nvSpPr>
          <p:cNvPr id="3" name="Content Placeholder 2"/>
          <p:cNvSpPr>
            <a:spLocks noGrp="1"/>
          </p:cNvSpPr>
          <p:nvPr>
            <p:ph idx="1"/>
          </p:nvPr>
        </p:nvSpPr>
        <p:spPr>
          <a:xfrm>
            <a:off x="363682" y="1548245"/>
            <a:ext cx="8427027" cy="4759036"/>
          </a:xfrm>
        </p:spPr>
        <p:txBody>
          <a:bodyPr>
            <a:noAutofit/>
          </a:bodyPr>
          <a:lstStyle/>
          <a:p>
            <a:pPr marL="0" indent="0">
              <a:buNone/>
            </a:pPr>
            <a:r>
              <a:rPr lang="en-US" b="1" smtClean="0">
                <a:solidFill>
                  <a:srgbClr val="FF0000"/>
                </a:solidFill>
              </a:rPr>
              <a:t>Mathematics</a:t>
            </a:r>
            <a:r>
              <a:rPr lang="en-US" smtClean="0"/>
              <a:t> </a:t>
            </a:r>
            <a:r>
              <a:rPr lang="en-US" dirty="0" smtClean="0"/>
              <a:t>– Grades 5 and 8</a:t>
            </a:r>
            <a:endParaRPr lang="en-US" dirty="0"/>
          </a:p>
          <a:p>
            <a:pPr marL="0" indent="0">
              <a:buNone/>
            </a:pPr>
            <a:r>
              <a:rPr lang="en-US" sz="2400" dirty="0" smtClean="0"/>
              <a:t>Students must achieve the </a:t>
            </a:r>
            <a:r>
              <a:rPr lang="en-US" sz="2400" dirty="0" smtClean="0">
                <a:solidFill>
                  <a:srgbClr val="0000FF"/>
                </a:solidFill>
              </a:rPr>
              <a:t>Developing Learner</a:t>
            </a:r>
            <a:r>
              <a:rPr lang="en-US" sz="2400" dirty="0" smtClean="0"/>
              <a:t> achievement level to be considered eligible for promotion.  </a:t>
            </a:r>
          </a:p>
          <a:p>
            <a:pPr lvl="1">
              <a:buFont typeface="Calibri" panose="020F0502020204030204" pitchFamily="34" charset="0"/>
              <a:buChar char="‒"/>
            </a:pPr>
            <a:r>
              <a:rPr lang="en-US" sz="2000" dirty="0" smtClean="0"/>
              <a:t>These students have demonstrated partial proficiency of the grade level concepts and skills and can proceed to the next grade level when provided focused instructional support in the needed areas; their learning should be actively monitored to ensure their success.</a:t>
            </a:r>
          </a:p>
          <a:p>
            <a:pPr marL="0" indent="0">
              <a:buNone/>
            </a:pPr>
            <a:r>
              <a:rPr lang="en-US" sz="2400" dirty="0" smtClean="0"/>
              <a:t>Student who achieve the </a:t>
            </a:r>
            <a:r>
              <a:rPr lang="en-US" sz="2400" dirty="0" smtClean="0">
                <a:solidFill>
                  <a:srgbClr val="0000FF"/>
                </a:solidFill>
              </a:rPr>
              <a:t>Beginning Learner</a:t>
            </a:r>
            <a:r>
              <a:rPr lang="en-US" sz="2400" dirty="0" smtClean="0"/>
              <a:t> should receive remediation and be provided the opportunity to retest.  These students need substantial academic support.</a:t>
            </a:r>
          </a:p>
        </p:txBody>
      </p:sp>
    </p:spTree>
    <p:extLst>
      <p:ext uri="{BB962C8B-B14F-4D97-AF65-F5344CB8AC3E}">
        <p14:creationId xmlns:p14="http://schemas.microsoft.com/office/powerpoint/2010/main" val="3481006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70730"/>
            <a:ext cx="6380285" cy="1132969"/>
          </a:xfrm>
        </p:spPr>
        <p:txBody>
          <a:bodyPr/>
          <a:lstStyle/>
          <a:p>
            <a:r>
              <a:rPr lang="en-US" dirty="0" smtClean="0">
                <a:solidFill>
                  <a:srgbClr val="0033CC"/>
                </a:solidFill>
              </a:rPr>
              <a:t>Promotion &amp; Retention</a:t>
            </a:r>
            <a:endParaRPr lang="en-US" dirty="0">
              <a:solidFill>
                <a:srgbClr val="0033CC"/>
              </a:solidFill>
            </a:endParaRPr>
          </a:p>
        </p:txBody>
      </p:sp>
      <p:graphicFrame>
        <p:nvGraphicFramePr>
          <p:cNvPr id="4" name="Table 3"/>
          <p:cNvGraphicFramePr>
            <a:graphicFrameLocks noGrp="1"/>
          </p:cNvGraphicFramePr>
          <p:nvPr>
            <p:extLst/>
          </p:nvPr>
        </p:nvGraphicFramePr>
        <p:xfrm>
          <a:off x="1149790" y="1520920"/>
          <a:ext cx="6096000" cy="4663440"/>
        </p:xfrm>
        <a:graphic>
          <a:graphicData uri="http://schemas.openxmlformats.org/drawingml/2006/table">
            <a:tbl>
              <a:tblPr bandRow="1">
                <a:tableStyleId>{5C22544A-7EE6-4342-B048-85BDC9FD1C3A}</a:tableStyleId>
              </a:tblPr>
              <a:tblGrid>
                <a:gridCol w="2032000"/>
                <a:gridCol w="1016000"/>
                <a:gridCol w="1016000"/>
                <a:gridCol w="1016000"/>
                <a:gridCol w="1016000"/>
              </a:tblGrid>
              <a:tr h="631266">
                <a:tc rowSpan="2">
                  <a:txBody>
                    <a:bodyPr/>
                    <a:lstStyle/>
                    <a:p>
                      <a:pPr algn="ctr"/>
                      <a:r>
                        <a:rPr lang="en-US" b="1" dirty="0" smtClean="0">
                          <a:solidFill>
                            <a:schemeClr val="bg1"/>
                          </a:solidFill>
                        </a:rPr>
                        <a:t>Grade/Course</a:t>
                      </a:r>
                      <a:endParaRPr lang="en-US" b="1" dirty="0">
                        <a:solidFill>
                          <a:schemeClr val="bg1"/>
                        </a:solidFill>
                      </a:endParaRPr>
                    </a:p>
                  </a:txBody>
                  <a:tcPr anchor="ctr">
                    <a:solidFill>
                      <a:srgbClr val="5B9BD5"/>
                    </a:solidFill>
                  </a:tcPr>
                </a:tc>
                <a:tc gridSpan="2">
                  <a:txBody>
                    <a:bodyPr/>
                    <a:lstStyle/>
                    <a:p>
                      <a:pPr algn="ctr"/>
                      <a:r>
                        <a:rPr lang="en-US" b="1" dirty="0" smtClean="0">
                          <a:solidFill>
                            <a:schemeClr val="bg1"/>
                          </a:solidFill>
                        </a:rPr>
                        <a:t>Beginning</a:t>
                      </a:r>
                    </a:p>
                    <a:p>
                      <a:pPr algn="ctr"/>
                      <a:r>
                        <a:rPr lang="en-US" b="1" dirty="0" smtClean="0">
                          <a:solidFill>
                            <a:schemeClr val="bg1"/>
                          </a:solidFill>
                        </a:rPr>
                        <a:t>Learner</a:t>
                      </a:r>
                      <a:endParaRPr lang="en-US" b="1" dirty="0">
                        <a:solidFill>
                          <a:schemeClr val="bg1"/>
                        </a:solidFill>
                      </a:endParaRPr>
                    </a:p>
                  </a:txBody>
                  <a:tcPr>
                    <a:solidFill>
                      <a:srgbClr val="5B9BD5"/>
                    </a:solidFill>
                  </a:tcPr>
                </a:tc>
                <a:tc hMerge="1">
                  <a:txBody>
                    <a:bodyPr/>
                    <a:lstStyle/>
                    <a:p>
                      <a:endParaRPr lang="en-US"/>
                    </a:p>
                  </a:txBody>
                  <a:tcPr/>
                </a:tc>
                <a:tc gridSpan="2">
                  <a:txBody>
                    <a:bodyPr/>
                    <a:lstStyle/>
                    <a:p>
                      <a:pPr algn="ctr"/>
                      <a:r>
                        <a:rPr lang="en-US" b="1" dirty="0" smtClean="0">
                          <a:solidFill>
                            <a:schemeClr val="bg1"/>
                          </a:solidFill>
                        </a:rPr>
                        <a:t>Developing Learner &amp; Above</a:t>
                      </a:r>
                      <a:endParaRPr lang="en-US" b="1" dirty="0">
                        <a:solidFill>
                          <a:schemeClr val="bg1"/>
                        </a:solidFill>
                      </a:endParaRPr>
                    </a:p>
                  </a:txBody>
                  <a:tcPr>
                    <a:solidFill>
                      <a:srgbClr val="5B9BD5"/>
                    </a:solidFill>
                  </a:tcPr>
                </a:tc>
                <a:tc hMerge="1">
                  <a:txBody>
                    <a:bodyPr/>
                    <a:lstStyle/>
                    <a:p>
                      <a:endParaRPr lang="en-US"/>
                    </a:p>
                  </a:txBody>
                  <a:tcPr/>
                </a:tc>
              </a:tr>
              <a:tr h="360723">
                <a:tc vMerge="1">
                  <a:txBody>
                    <a:bodyPr/>
                    <a:lstStyle/>
                    <a:p>
                      <a:pPr algn="ctr"/>
                      <a:endParaRPr lang="en-US" b="1" dirty="0">
                        <a:solidFill>
                          <a:schemeClr val="bg1"/>
                        </a:solidFill>
                      </a:endParaRPr>
                    </a:p>
                  </a:txBody>
                  <a:tcPr anchor="ct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2015</a:t>
                      </a:r>
                      <a:endParaRPr lang="en-US" b="1" u="none" dirty="0">
                        <a:solidFill>
                          <a:schemeClr val="bg1"/>
                        </a:solidFill>
                      </a:endParaRPr>
                    </a:p>
                  </a:txBody>
                  <a:tcPr>
                    <a:solidFill>
                      <a:srgbClr val="5B9BD5"/>
                    </a:solidFill>
                  </a:tcPr>
                </a:tc>
                <a:tc>
                  <a:txBody>
                    <a:bodyPr/>
                    <a:lstStyle/>
                    <a:p>
                      <a:pPr algn="ctr"/>
                      <a:r>
                        <a:rPr lang="en-US" b="1" u="none" dirty="0" smtClean="0">
                          <a:solidFill>
                            <a:schemeClr val="bg1"/>
                          </a:solidFill>
                        </a:rPr>
                        <a:t>2016</a:t>
                      </a:r>
                      <a:endParaRPr lang="en-US" b="1" u="none" dirty="0">
                        <a:solidFill>
                          <a:schemeClr val="bg1"/>
                        </a:solidFill>
                      </a:endParaRPr>
                    </a:p>
                  </a:txBody>
                  <a:tcPr>
                    <a:solidFill>
                      <a:srgbClr val="5B9BD5"/>
                    </a:solidFill>
                  </a:tcPr>
                </a:tc>
              </a:tr>
              <a:tr h="360723">
                <a:tc>
                  <a:txBody>
                    <a:bodyPr/>
                    <a:lstStyle/>
                    <a:p>
                      <a:pPr algn="ctr"/>
                      <a:r>
                        <a:rPr lang="en-US" dirty="0" smtClean="0">
                          <a:solidFill>
                            <a:schemeClr val="tx1"/>
                          </a:solidFill>
                        </a:rPr>
                        <a:t>3</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79%</a:t>
                      </a:r>
                      <a:endParaRPr lang="en-US" dirty="0">
                        <a:solidFill>
                          <a:schemeClr val="tx1"/>
                        </a:solidFill>
                      </a:endParaRPr>
                    </a:p>
                  </a:txBody>
                  <a:tcPr/>
                </a:tc>
                <a:tc>
                  <a:txBody>
                    <a:bodyPr/>
                    <a:lstStyle/>
                    <a:p>
                      <a:pPr algn="ctr"/>
                      <a:r>
                        <a:rPr lang="en-US" dirty="0" smtClean="0">
                          <a:solidFill>
                            <a:schemeClr val="tx1"/>
                          </a:solidFill>
                        </a:rPr>
                        <a:t>79%</a:t>
                      </a:r>
                      <a:endParaRPr lang="en-US" dirty="0">
                        <a:solidFill>
                          <a:schemeClr val="tx1"/>
                        </a:solidFill>
                      </a:endParaRPr>
                    </a:p>
                  </a:txBody>
                  <a:tcPr/>
                </a:tc>
              </a:tr>
              <a:tr h="360723">
                <a:tc>
                  <a:txBody>
                    <a:bodyPr/>
                    <a:lstStyle/>
                    <a:p>
                      <a:pPr algn="ctr"/>
                      <a:r>
                        <a:rPr lang="en-US" dirty="0" smtClean="0"/>
                        <a:t>4</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80%</a:t>
                      </a:r>
                      <a:endParaRPr lang="en-US" dirty="0"/>
                    </a:p>
                  </a:txBody>
                  <a:tcPr/>
                </a:tc>
                <a:tc>
                  <a:txBody>
                    <a:bodyPr/>
                    <a:lstStyle/>
                    <a:p>
                      <a:pPr algn="ctr"/>
                      <a:r>
                        <a:rPr lang="en-US" dirty="0" smtClean="0"/>
                        <a:t>80%</a:t>
                      </a:r>
                      <a:endParaRPr lang="en-US" dirty="0"/>
                    </a:p>
                  </a:txBody>
                  <a:tcPr/>
                </a:tc>
              </a:tr>
              <a:tr h="360723">
                <a:tc>
                  <a:txBody>
                    <a:bodyPr/>
                    <a:lstStyle/>
                    <a:p>
                      <a:pPr algn="ctr"/>
                      <a:r>
                        <a:rPr lang="en-US" dirty="0" smtClean="0">
                          <a:solidFill>
                            <a:srgbClr val="0000FF"/>
                          </a:solidFill>
                        </a:rPr>
                        <a:t>5</a:t>
                      </a:r>
                      <a:endParaRPr lang="en-US" dirty="0">
                        <a:solidFill>
                          <a:srgbClr val="0000FF"/>
                        </a:solidFill>
                      </a:endParaRPr>
                    </a:p>
                  </a:txBody>
                  <a:tcPr/>
                </a:tc>
                <a:tc>
                  <a:txBody>
                    <a:bodyPr/>
                    <a:lstStyle/>
                    <a:p>
                      <a:pPr algn="ctr"/>
                      <a:r>
                        <a:rPr lang="en-US" dirty="0" smtClean="0">
                          <a:solidFill>
                            <a:srgbClr val="0000FF"/>
                          </a:solidFill>
                        </a:rPr>
                        <a:t>25%</a:t>
                      </a:r>
                      <a:endParaRPr lang="en-US" dirty="0">
                        <a:solidFill>
                          <a:srgbClr val="0000FF"/>
                        </a:solidFill>
                      </a:endParaRPr>
                    </a:p>
                  </a:txBody>
                  <a:tcPr/>
                </a:tc>
                <a:tc>
                  <a:txBody>
                    <a:bodyPr/>
                    <a:lstStyle/>
                    <a:p>
                      <a:pPr algn="ctr"/>
                      <a:r>
                        <a:rPr lang="en-US" dirty="0" smtClean="0">
                          <a:solidFill>
                            <a:srgbClr val="0000FF"/>
                          </a:solidFill>
                        </a:rPr>
                        <a:t>26%</a:t>
                      </a:r>
                      <a:endParaRPr lang="en-US" dirty="0">
                        <a:solidFill>
                          <a:srgbClr val="0000FF"/>
                        </a:solidFill>
                      </a:endParaRPr>
                    </a:p>
                  </a:txBody>
                  <a:tcPr/>
                </a:tc>
                <a:tc>
                  <a:txBody>
                    <a:bodyPr/>
                    <a:lstStyle/>
                    <a:p>
                      <a:pPr algn="ctr"/>
                      <a:r>
                        <a:rPr lang="en-US" dirty="0" smtClean="0">
                          <a:solidFill>
                            <a:srgbClr val="0000FF"/>
                          </a:solidFill>
                        </a:rPr>
                        <a:t>75%</a:t>
                      </a:r>
                      <a:endParaRPr lang="en-US" dirty="0">
                        <a:solidFill>
                          <a:srgbClr val="0000FF"/>
                        </a:solidFill>
                      </a:endParaRPr>
                    </a:p>
                  </a:txBody>
                  <a:tcPr/>
                </a:tc>
                <a:tc>
                  <a:txBody>
                    <a:bodyPr/>
                    <a:lstStyle/>
                    <a:p>
                      <a:pPr algn="ctr"/>
                      <a:r>
                        <a:rPr lang="en-US" dirty="0" smtClean="0">
                          <a:solidFill>
                            <a:srgbClr val="0000FF"/>
                          </a:solidFill>
                        </a:rPr>
                        <a:t>74%</a:t>
                      </a:r>
                      <a:endParaRPr lang="en-US" dirty="0">
                        <a:solidFill>
                          <a:srgbClr val="0000FF"/>
                        </a:solidFill>
                      </a:endParaRPr>
                    </a:p>
                  </a:txBody>
                  <a:tcPr/>
                </a:tc>
              </a:tr>
              <a:tr h="360723">
                <a:tc>
                  <a:txBody>
                    <a:bodyPr/>
                    <a:lstStyle/>
                    <a:p>
                      <a:pPr algn="ctr"/>
                      <a:r>
                        <a:rPr lang="en-US" dirty="0" smtClean="0"/>
                        <a:t>6</a:t>
                      </a:r>
                      <a:endParaRPr lang="en-US" dirty="0"/>
                    </a:p>
                  </a:txBody>
                  <a:tcPr/>
                </a:tc>
                <a:tc>
                  <a:txBody>
                    <a:bodyPr/>
                    <a:lstStyle/>
                    <a:p>
                      <a:pPr algn="ctr"/>
                      <a:r>
                        <a:rPr lang="en-US" dirty="0" smtClean="0"/>
                        <a:t>25%</a:t>
                      </a:r>
                      <a:endParaRPr lang="en-US" dirty="0"/>
                    </a:p>
                  </a:txBody>
                  <a:tcPr/>
                </a:tc>
                <a:tc>
                  <a:txBody>
                    <a:bodyPr/>
                    <a:lstStyle/>
                    <a:p>
                      <a:pPr algn="ctr"/>
                      <a:r>
                        <a:rPr lang="en-US" dirty="0" smtClean="0"/>
                        <a:t>25%</a:t>
                      </a:r>
                      <a:endParaRPr lang="en-US" dirty="0"/>
                    </a:p>
                  </a:txBody>
                  <a:tcPr/>
                </a:tc>
                <a:tc>
                  <a:txBody>
                    <a:bodyPr/>
                    <a:lstStyle/>
                    <a:p>
                      <a:pPr algn="ctr"/>
                      <a:r>
                        <a:rPr lang="en-US" dirty="0" smtClean="0"/>
                        <a:t>75%</a:t>
                      </a:r>
                      <a:endParaRPr lang="en-US" dirty="0"/>
                    </a:p>
                  </a:txBody>
                  <a:tcPr/>
                </a:tc>
                <a:tc>
                  <a:txBody>
                    <a:bodyPr/>
                    <a:lstStyle/>
                    <a:p>
                      <a:pPr algn="ctr"/>
                      <a:r>
                        <a:rPr lang="en-US" dirty="0" smtClean="0"/>
                        <a:t>75%</a:t>
                      </a:r>
                      <a:endParaRPr lang="en-US" dirty="0"/>
                    </a:p>
                  </a:txBody>
                  <a:tcPr/>
                </a:tc>
              </a:tr>
              <a:tr h="360723">
                <a:tc>
                  <a:txBody>
                    <a:bodyPr/>
                    <a:lstStyle/>
                    <a:p>
                      <a:pPr algn="ctr"/>
                      <a:r>
                        <a:rPr lang="en-US" dirty="0" smtClean="0"/>
                        <a:t>7</a:t>
                      </a:r>
                      <a:endParaRPr lang="en-US" dirty="0"/>
                    </a:p>
                  </a:txBody>
                  <a:tcPr/>
                </a:tc>
                <a:tc>
                  <a:txBody>
                    <a:bodyPr/>
                    <a:lstStyle/>
                    <a:p>
                      <a:pPr algn="ctr"/>
                      <a:r>
                        <a:rPr lang="en-US" dirty="0" smtClean="0"/>
                        <a:t>25%</a:t>
                      </a:r>
                      <a:endParaRPr lang="en-US" dirty="0"/>
                    </a:p>
                  </a:txBody>
                  <a:tcPr/>
                </a:tc>
                <a:tc>
                  <a:txBody>
                    <a:bodyPr/>
                    <a:lstStyle/>
                    <a:p>
                      <a:pPr algn="ctr"/>
                      <a:r>
                        <a:rPr lang="en-US" dirty="0" smtClean="0"/>
                        <a:t>24%</a:t>
                      </a:r>
                      <a:endParaRPr lang="en-US" dirty="0"/>
                    </a:p>
                  </a:txBody>
                  <a:tcPr/>
                </a:tc>
                <a:tc>
                  <a:txBody>
                    <a:bodyPr/>
                    <a:lstStyle/>
                    <a:p>
                      <a:pPr algn="ctr"/>
                      <a:r>
                        <a:rPr lang="en-US" dirty="0" smtClean="0"/>
                        <a:t>75%</a:t>
                      </a:r>
                      <a:endParaRPr lang="en-US" dirty="0"/>
                    </a:p>
                  </a:txBody>
                  <a:tcPr/>
                </a:tc>
                <a:tc>
                  <a:txBody>
                    <a:bodyPr/>
                    <a:lstStyle/>
                    <a:p>
                      <a:pPr algn="ctr"/>
                      <a:r>
                        <a:rPr lang="en-US" smtClean="0"/>
                        <a:t>76%</a:t>
                      </a:r>
                      <a:endParaRPr lang="en-US" dirty="0"/>
                    </a:p>
                  </a:txBody>
                  <a:tcPr/>
                </a:tc>
              </a:tr>
              <a:tr h="360723">
                <a:tc>
                  <a:txBody>
                    <a:bodyPr/>
                    <a:lstStyle/>
                    <a:p>
                      <a:pPr algn="ctr"/>
                      <a:r>
                        <a:rPr lang="en-US" dirty="0" smtClean="0">
                          <a:solidFill>
                            <a:srgbClr val="0000FF"/>
                          </a:solidFill>
                        </a:rPr>
                        <a:t>8</a:t>
                      </a:r>
                      <a:endParaRPr lang="en-US" dirty="0">
                        <a:solidFill>
                          <a:srgbClr val="0000FF"/>
                        </a:solidFill>
                      </a:endParaRPr>
                    </a:p>
                  </a:txBody>
                  <a:tcPr/>
                </a:tc>
                <a:tc>
                  <a:txBody>
                    <a:bodyPr/>
                    <a:lstStyle/>
                    <a:p>
                      <a:pPr algn="ctr"/>
                      <a:r>
                        <a:rPr lang="en-US" dirty="0" smtClean="0">
                          <a:solidFill>
                            <a:srgbClr val="0000FF"/>
                          </a:solidFill>
                        </a:rPr>
                        <a:t>25%</a:t>
                      </a:r>
                      <a:endParaRPr lang="en-US" dirty="0">
                        <a:solidFill>
                          <a:srgbClr val="0000FF"/>
                        </a:solidFill>
                      </a:endParaRPr>
                    </a:p>
                  </a:txBody>
                  <a:tcPr/>
                </a:tc>
                <a:tc>
                  <a:txBody>
                    <a:bodyPr/>
                    <a:lstStyle/>
                    <a:p>
                      <a:pPr algn="ctr"/>
                      <a:r>
                        <a:rPr lang="en-US" dirty="0" smtClean="0">
                          <a:solidFill>
                            <a:srgbClr val="0000FF"/>
                          </a:solidFill>
                        </a:rPr>
                        <a:t>24%</a:t>
                      </a:r>
                      <a:endParaRPr lang="en-US" dirty="0">
                        <a:solidFill>
                          <a:srgbClr val="0000FF"/>
                        </a:solidFill>
                      </a:endParaRPr>
                    </a:p>
                  </a:txBody>
                  <a:tcPr/>
                </a:tc>
                <a:tc>
                  <a:txBody>
                    <a:bodyPr/>
                    <a:lstStyle/>
                    <a:p>
                      <a:pPr algn="ctr"/>
                      <a:r>
                        <a:rPr lang="en-US" dirty="0" smtClean="0">
                          <a:solidFill>
                            <a:srgbClr val="0000FF"/>
                          </a:solidFill>
                        </a:rPr>
                        <a:t>75%</a:t>
                      </a:r>
                      <a:endParaRPr lang="en-US" dirty="0">
                        <a:solidFill>
                          <a:srgbClr val="0000FF"/>
                        </a:solidFill>
                      </a:endParaRPr>
                    </a:p>
                  </a:txBody>
                  <a:tcPr/>
                </a:tc>
                <a:tc>
                  <a:txBody>
                    <a:bodyPr/>
                    <a:lstStyle/>
                    <a:p>
                      <a:pPr algn="ctr"/>
                      <a:r>
                        <a:rPr lang="en-US" dirty="0" smtClean="0">
                          <a:solidFill>
                            <a:srgbClr val="0000FF"/>
                          </a:solidFill>
                        </a:rPr>
                        <a:t>76%</a:t>
                      </a:r>
                      <a:endParaRPr lang="en-US" dirty="0">
                        <a:solidFill>
                          <a:srgbClr val="0000FF"/>
                        </a:solidFill>
                      </a:endParaRPr>
                    </a:p>
                  </a:txBody>
                  <a:tcPr/>
                </a:tc>
              </a:tr>
              <a:tr h="360723">
                <a:tc>
                  <a:txBody>
                    <a:bodyPr/>
                    <a:lstStyle/>
                    <a:p>
                      <a:pPr algn="ctr"/>
                      <a:r>
                        <a:rPr lang="en-US" dirty="0" smtClean="0"/>
                        <a:t>Coordinate Algebra</a:t>
                      </a:r>
                      <a:endParaRPr lang="en-US" dirty="0"/>
                    </a:p>
                  </a:txBody>
                  <a:tcPr/>
                </a:tc>
                <a:tc>
                  <a:txBody>
                    <a:bodyPr/>
                    <a:lstStyle/>
                    <a:p>
                      <a:pPr algn="ctr"/>
                      <a:r>
                        <a:rPr lang="en-US" dirty="0" smtClean="0"/>
                        <a:t>31%</a:t>
                      </a:r>
                      <a:endParaRPr lang="en-US" dirty="0"/>
                    </a:p>
                  </a:txBody>
                  <a:tcPr/>
                </a:tc>
                <a:tc>
                  <a:txBody>
                    <a:bodyPr/>
                    <a:lstStyle/>
                    <a:p>
                      <a:pPr algn="ctr"/>
                      <a:r>
                        <a:rPr lang="en-US" dirty="0" smtClean="0"/>
                        <a:t>32%</a:t>
                      </a:r>
                      <a:endParaRPr lang="en-US" dirty="0"/>
                    </a:p>
                  </a:txBody>
                  <a:tcPr/>
                </a:tc>
                <a:tc>
                  <a:txBody>
                    <a:bodyPr/>
                    <a:lstStyle/>
                    <a:p>
                      <a:pPr algn="ctr"/>
                      <a:r>
                        <a:rPr lang="en-US" dirty="0" smtClean="0"/>
                        <a:t>69%</a:t>
                      </a:r>
                      <a:endParaRPr lang="en-US" dirty="0"/>
                    </a:p>
                  </a:txBody>
                  <a:tcPr/>
                </a:tc>
                <a:tc>
                  <a:txBody>
                    <a:bodyPr/>
                    <a:lstStyle/>
                    <a:p>
                      <a:pPr algn="ctr"/>
                      <a:r>
                        <a:rPr lang="en-US" dirty="0" smtClean="0"/>
                        <a:t>68%</a:t>
                      </a:r>
                      <a:endParaRPr lang="en-US" dirty="0"/>
                    </a:p>
                  </a:txBody>
                  <a:tcPr/>
                </a:tc>
              </a:tr>
              <a:tr h="360723">
                <a:tc>
                  <a:txBody>
                    <a:bodyPr/>
                    <a:lstStyle/>
                    <a:p>
                      <a:pPr algn="ctr"/>
                      <a:r>
                        <a:rPr lang="en-US" dirty="0" smtClean="0"/>
                        <a:t>Analytic</a:t>
                      </a:r>
                      <a:r>
                        <a:rPr lang="en-US" baseline="0" dirty="0" smtClean="0"/>
                        <a:t> Geometry</a:t>
                      </a:r>
                      <a:endParaRPr lang="en-US" dirty="0"/>
                    </a:p>
                  </a:txBody>
                  <a:tcPr/>
                </a:tc>
                <a:tc>
                  <a:txBody>
                    <a:bodyPr/>
                    <a:lstStyle/>
                    <a:p>
                      <a:pPr algn="ctr"/>
                      <a:r>
                        <a:rPr lang="en-US" dirty="0" smtClean="0"/>
                        <a:t>35%</a:t>
                      </a:r>
                      <a:endParaRPr lang="en-US" dirty="0"/>
                    </a:p>
                  </a:txBody>
                  <a:tcPr/>
                </a:tc>
                <a:tc>
                  <a:txBody>
                    <a:bodyPr/>
                    <a:lstStyle/>
                    <a:p>
                      <a:pPr algn="ctr"/>
                      <a:r>
                        <a:rPr lang="en-US" dirty="0" smtClean="0"/>
                        <a:t>30%</a:t>
                      </a:r>
                      <a:endParaRPr lang="en-US" dirty="0"/>
                    </a:p>
                  </a:txBody>
                  <a:tcPr/>
                </a:tc>
                <a:tc>
                  <a:txBody>
                    <a:bodyPr/>
                    <a:lstStyle/>
                    <a:p>
                      <a:pPr algn="ctr"/>
                      <a:r>
                        <a:rPr lang="en-US" dirty="0" smtClean="0"/>
                        <a:t>65%</a:t>
                      </a:r>
                      <a:endParaRPr lang="en-US" dirty="0"/>
                    </a:p>
                  </a:txBody>
                  <a:tcPr/>
                </a:tc>
                <a:tc>
                  <a:txBody>
                    <a:bodyPr/>
                    <a:lstStyle/>
                    <a:p>
                      <a:pPr algn="ctr"/>
                      <a:r>
                        <a:rPr lang="en-US" dirty="0" smtClean="0"/>
                        <a:t>70%</a:t>
                      </a:r>
                      <a:endParaRPr lang="en-US" dirty="0"/>
                    </a:p>
                  </a:txBody>
                  <a:tcPr/>
                </a:tc>
              </a:tr>
              <a:tr h="360723">
                <a:tc>
                  <a:txBody>
                    <a:bodyPr/>
                    <a:lstStyle/>
                    <a:p>
                      <a:pPr algn="ctr"/>
                      <a:r>
                        <a:rPr lang="en-US" dirty="0" smtClean="0"/>
                        <a:t>Algebra I</a:t>
                      </a:r>
                      <a:endParaRPr lang="en-US" dirty="0"/>
                    </a:p>
                  </a:txBody>
                  <a:tcPr/>
                </a:tc>
                <a:tc>
                  <a:txBody>
                    <a:bodyPr/>
                    <a:lstStyle/>
                    <a:p>
                      <a:pPr algn="ctr"/>
                      <a:r>
                        <a:rPr lang="en-US" dirty="0" smtClean="0"/>
                        <a:t>--</a:t>
                      </a:r>
                      <a:endParaRPr lang="en-US" dirty="0"/>
                    </a:p>
                  </a:txBody>
                  <a:tcPr/>
                </a:tc>
                <a:tc>
                  <a:txBody>
                    <a:bodyPr/>
                    <a:lstStyle/>
                    <a:p>
                      <a:pPr algn="ctr"/>
                      <a:r>
                        <a:rPr lang="en-US" dirty="0" smtClean="0"/>
                        <a:t>30%</a:t>
                      </a:r>
                      <a:endParaRPr lang="en-US" dirty="0"/>
                    </a:p>
                  </a:txBody>
                  <a:tcPr/>
                </a:tc>
                <a:tc>
                  <a:txBody>
                    <a:bodyPr/>
                    <a:lstStyle/>
                    <a:p>
                      <a:pPr algn="ctr"/>
                      <a:r>
                        <a:rPr lang="en-US" dirty="0" smtClean="0"/>
                        <a:t>--</a:t>
                      </a:r>
                      <a:endParaRPr lang="en-US" dirty="0"/>
                    </a:p>
                  </a:txBody>
                  <a:tcPr/>
                </a:tc>
                <a:tc>
                  <a:txBody>
                    <a:bodyPr/>
                    <a:lstStyle/>
                    <a:p>
                      <a:pPr algn="ctr"/>
                      <a:r>
                        <a:rPr lang="en-US" dirty="0" smtClean="0"/>
                        <a:t>70%</a:t>
                      </a:r>
                      <a:endParaRPr lang="en-US" dirty="0"/>
                    </a:p>
                  </a:txBody>
                  <a:tcPr/>
                </a:tc>
              </a:tr>
              <a:tr h="360723">
                <a:tc>
                  <a:txBody>
                    <a:bodyPr/>
                    <a:lstStyle/>
                    <a:p>
                      <a:pPr algn="ctr"/>
                      <a:r>
                        <a:rPr lang="en-US" dirty="0" smtClean="0"/>
                        <a:t>Geometry</a:t>
                      </a:r>
                      <a:endParaRPr lang="en-US" dirty="0"/>
                    </a:p>
                  </a:txBody>
                  <a:tcPr/>
                </a:tc>
                <a:tc>
                  <a:txBody>
                    <a:bodyPr/>
                    <a:lstStyle/>
                    <a:p>
                      <a:pPr algn="ctr"/>
                      <a:r>
                        <a:rPr lang="en-US" dirty="0" smtClean="0"/>
                        <a:t>--</a:t>
                      </a:r>
                      <a:endParaRPr lang="en-US" dirty="0"/>
                    </a:p>
                  </a:txBody>
                  <a:tcPr/>
                </a:tc>
                <a:tc>
                  <a:txBody>
                    <a:bodyPr/>
                    <a:lstStyle/>
                    <a:p>
                      <a:pPr algn="ctr"/>
                      <a:r>
                        <a:rPr lang="en-US" dirty="0" smtClean="0"/>
                        <a:t>30%</a:t>
                      </a:r>
                      <a:endParaRPr lang="en-US" dirty="0"/>
                    </a:p>
                  </a:txBody>
                  <a:tcPr/>
                </a:tc>
                <a:tc>
                  <a:txBody>
                    <a:bodyPr/>
                    <a:lstStyle/>
                    <a:p>
                      <a:pPr algn="ctr"/>
                      <a:r>
                        <a:rPr lang="en-US" dirty="0" smtClean="0"/>
                        <a:t>--</a:t>
                      </a:r>
                      <a:endParaRPr lang="en-US" dirty="0"/>
                    </a:p>
                  </a:txBody>
                  <a:tcPr/>
                </a:tc>
                <a:tc>
                  <a:txBody>
                    <a:bodyPr/>
                    <a:lstStyle/>
                    <a:p>
                      <a:pPr algn="ctr"/>
                      <a:r>
                        <a:rPr lang="en-US" dirty="0" smtClean="0"/>
                        <a:t>70%</a:t>
                      </a:r>
                      <a:endParaRPr lang="en-US" dirty="0"/>
                    </a:p>
                  </a:txBody>
                  <a:tcPr/>
                </a:tc>
              </a:tr>
            </a:tbl>
          </a:graphicData>
        </a:graphic>
      </p:graphicFrame>
      <p:sp>
        <p:nvSpPr>
          <p:cNvPr id="6" name="TextBox 5"/>
          <p:cNvSpPr txBox="1"/>
          <p:nvPr/>
        </p:nvSpPr>
        <p:spPr>
          <a:xfrm>
            <a:off x="1167903" y="1059255"/>
            <a:ext cx="6074875" cy="461665"/>
          </a:xfrm>
          <a:prstGeom prst="rect">
            <a:avLst/>
          </a:prstGeom>
          <a:noFill/>
        </p:spPr>
        <p:txBody>
          <a:bodyPr wrap="square" rtlCol="0">
            <a:spAutoFit/>
          </a:bodyPr>
          <a:lstStyle/>
          <a:p>
            <a:pPr algn="ctr"/>
            <a:r>
              <a:rPr lang="en-US" sz="2400" b="1" dirty="0" smtClean="0">
                <a:solidFill>
                  <a:srgbClr val="FF0000"/>
                </a:solidFill>
              </a:rPr>
              <a:t>Spring Mathematics Performance</a:t>
            </a:r>
            <a:endParaRPr lang="en-US" sz="2400" b="1" dirty="0">
              <a:solidFill>
                <a:srgbClr val="FF0000"/>
              </a:solidFill>
            </a:endParaRPr>
          </a:p>
        </p:txBody>
      </p:sp>
    </p:spTree>
    <p:extLst>
      <p:ext uri="{BB962C8B-B14F-4D97-AF65-F5344CB8AC3E}">
        <p14:creationId xmlns:p14="http://schemas.microsoft.com/office/powerpoint/2010/main" val="3778093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a:bodyPr>
          <a:lstStyle/>
          <a:p>
            <a:r>
              <a:rPr lang="en-US" sz="3600" dirty="0" smtClean="0">
                <a:solidFill>
                  <a:srgbClr val="FF0000"/>
                </a:solidFill>
              </a:rPr>
              <a:t>EOG </a:t>
            </a:r>
            <a:r>
              <a:rPr lang="en-US" sz="3600" dirty="0" smtClean="0">
                <a:solidFill>
                  <a:srgbClr val="0000FF"/>
                </a:solidFill>
              </a:rPr>
              <a:t>Median National </a:t>
            </a:r>
            <a:br>
              <a:rPr lang="en-US" sz="3600" dirty="0" smtClean="0">
                <a:solidFill>
                  <a:srgbClr val="0000FF"/>
                </a:solidFill>
              </a:rPr>
            </a:br>
            <a:r>
              <a:rPr lang="en-US" sz="3600" dirty="0" smtClean="0">
                <a:solidFill>
                  <a:srgbClr val="0000FF"/>
                </a:solidFill>
              </a:rPr>
              <a:t>Percentile Ranks</a:t>
            </a:r>
            <a:endParaRPr lang="en-US" sz="3600" dirty="0">
              <a:solidFill>
                <a:srgbClr val="0000FF"/>
              </a:solidFill>
            </a:endParaRPr>
          </a:p>
        </p:txBody>
      </p:sp>
      <p:graphicFrame>
        <p:nvGraphicFramePr>
          <p:cNvPr id="4" name="Content Placeholder 3"/>
          <p:cNvGraphicFramePr>
            <a:graphicFrameLocks noGrp="1"/>
          </p:cNvGraphicFramePr>
          <p:nvPr>
            <p:ph idx="1"/>
            <p:extLst/>
          </p:nvPr>
        </p:nvGraphicFramePr>
        <p:xfrm>
          <a:off x="389299" y="1531178"/>
          <a:ext cx="7975514" cy="4062094"/>
        </p:xfrm>
        <a:graphic>
          <a:graphicData uri="http://schemas.openxmlformats.org/drawingml/2006/table">
            <a:tbl>
              <a:tblPr bandRow="1">
                <a:tableStyleId>{5C22544A-7EE6-4342-B048-85BDC9FD1C3A}</a:tableStyleId>
              </a:tblPr>
              <a:tblGrid>
                <a:gridCol w="1051178"/>
                <a:gridCol w="865542"/>
                <a:gridCol w="865542"/>
                <a:gridCol w="865542"/>
                <a:gridCol w="865542"/>
                <a:gridCol w="865542"/>
                <a:gridCol w="865542"/>
                <a:gridCol w="865542"/>
                <a:gridCol w="865542"/>
              </a:tblGrid>
              <a:tr h="370840">
                <a:tc rowSpan="2">
                  <a:txBody>
                    <a:bodyPr/>
                    <a:lstStyle/>
                    <a:p>
                      <a:pPr algn="ctr"/>
                      <a:r>
                        <a:rPr lang="en-US" sz="1600" b="1" dirty="0" smtClean="0">
                          <a:solidFill>
                            <a:schemeClr val="bg1"/>
                          </a:solidFill>
                          <a:latin typeface="+mj-lt"/>
                        </a:rPr>
                        <a:t>Grade</a:t>
                      </a:r>
                      <a:endParaRPr lang="en-US" sz="1600" b="1" dirty="0">
                        <a:solidFill>
                          <a:schemeClr val="bg1"/>
                        </a:solidFill>
                        <a:latin typeface="+mj-lt"/>
                      </a:endParaRPr>
                    </a:p>
                  </a:txBody>
                  <a:tcPr anchor="ctr">
                    <a:solidFill>
                      <a:srgbClr val="5B9BD5"/>
                    </a:solidFill>
                  </a:tcPr>
                </a:tc>
                <a:tc gridSpan="2">
                  <a:txBody>
                    <a:bodyPr/>
                    <a:lstStyle/>
                    <a:p>
                      <a:pPr algn="ctr"/>
                      <a:r>
                        <a:rPr lang="en-US" sz="1600" b="1" dirty="0" smtClean="0">
                          <a:solidFill>
                            <a:schemeClr val="bg1"/>
                          </a:solidFill>
                          <a:latin typeface="+mj-lt"/>
                        </a:rPr>
                        <a:t>English </a:t>
                      </a:r>
                    </a:p>
                    <a:p>
                      <a:pPr algn="ctr"/>
                      <a:r>
                        <a:rPr lang="en-US" sz="1600" b="1" dirty="0" smtClean="0">
                          <a:solidFill>
                            <a:schemeClr val="bg1"/>
                          </a:solidFill>
                          <a:latin typeface="+mj-lt"/>
                        </a:rPr>
                        <a:t>Language Arts*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Mathematics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Science</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Social </a:t>
                      </a:r>
                    </a:p>
                    <a:p>
                      <a:pPr algn="ctr"/>
                      <a:r>
                        <a:rPr lang="en-US" sz="1600" b="1" dirty="0" smtClean="0">
                          <a:solidFill>
                            <a:schemeClr val="bg1"/>
                          </a:solidFill>
                          <a:latin typeface="+mj-lt"/>
                        </a:rPr>
                        <a:t>Studies</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r>
              <a:tr h="370840">
                <a:tc vMerge="1">
                  <a:txBody>
                    <a:bodyPr/>
                    <a:lstStyle/>
                    <a:p>
                      <a:pPr algn="ctr"/>
                      <a:endParaRPr lang="en-US"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35</a:t>
                      </a:r>
                      <a:endParaRPr lang="en-US" dirty="0"/>
                    </a:p>
                  </a:txBody>
                  <a:tcPr anchor="ctr"/>
                </a:tc>
                <a:tc>
                  <a:txBody>
                    <a:bodyPr/>
                    <a:lstStyle/>
                    <a:p>
                      <a:pPr algn="ctr"/>
                      <a:r>
                        <a:rPr lang="en-US" dirty="0" smtClean="0"/>
                        <a:t>34</a:t>
                      </a:r>
                      <a:endParaRPr lang="en-US" dirty="0"/>
                    </a:p>
                  </a:txBody>
                  <a:tcPr anchor="ctr"/>
                </a:tc>
                <a:tc>
                  <a:txBody>
                    <a:bodyPr/>
                    <a:lstStyle/>
                    <a:p>
                      <a:pPr algn="ctr"/>
                      <a:r>
                        <a:rPr lang="en-US" dirty="0" smtClean="0"/>
                        <a:t>51</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48</a:t>
                      </a:r>
                      <a:endParaRPr lang="en-US" dirty="0"/>
                    </a:p>
                  </a:txBody>
                  <a:tcPr anchor="ctr"/>
                </a:tc>
                <a:tc>
                  <a:txBody>
                    <a:bodyPr/>
                    <a:lstStyle/>
                    <a:p>
                      <a:pPr algn="ctr"/>
                      <a:r>
                        <a:rPr lang="en-US" dirty="0" smtClean="0"/>
                        <a:t>49</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42</a:t>
                      </a:r>
                      <a:endParaRPr lang="en-US" dirty="0"/>
                    </a:p>
                  </a:txBody>
                  <a:tcPr anchor="ctr"/>
                </a:tc>
                <a:tc>
                  <a:txBody>
                    <a:bodyPr/>
                    <a:lstStyle/>
                    <a:p>
                      <a:pPr algn="ctr"/>
                      <a:r>
                        <a:rPr lang="en-US" dirty="0" smtClean="0"/>
                        <a:t>39</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46</a:t>
                      </a:r>
                      <a:endParaRPr lang="en-US" dirty="0"/>
                    </a:p>
                  </a:txBody>
                  <a:tcPr anchor="ctr"/>
                </a:tc>
                <a:tc>
                  <a:txBody>
                    <a:bodyPr/>
                    <a:lstStyle/>
                    <a:p>
                      <a:pPr algn="ctr"/>
                      <a:r>
                        <a:rPr lang="en-US" dirty="0" smtClean="0"/>
                        <a:t>45</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47</a:t>
                      </a:r>
                      <a:endParaRPr lang="en-US" dirty="0"/>
                    </a:p>
                  </a:txBody>
                  <a:tcPr anchor="ctr"/>
                </a:tc>
              </a:tr>
              <a:tr h="462809">
                <a:tc>
                  <a:txBody>
                    <a:bodyPr/>
                    <a:lstStyle/>
                    <a:p>
                      <a:pPr algn="ctr"/>
                      <a:r>
                        <a:rPr lang="en-US" dirty="0" smtClean="0"/>
                        <a:t>5</a:t>
                      </a:r>
                      <a:endParaRPr lang="en-US" dirty="0"/>
                    </a:p>
                  </a:txBody>
                  <a:tcPr/>
                </a:tc>
                <a:tc>
                  <a:txBody>
                    <a:bodyPr/>
                    <a:lstStyle/>
                    <a:p>
                      <a:pPr algn="ctr"/>
                      <a:r>
                        <a:rPr lang="en-US" dirty="0" smtClean="0"/>
                        <a:t>40</a:t>
                      </a:r>
                      <a:endParaRPr lang="en-US" dirty="0"/>
                    </a:p>
                  </a:txBody>
                  <a:tcPr anchor="ctr"/>
                </a:tc>
                <a:tc>
                  <a:txBody>
                    <a:bodyPr/>
                    <a:lstStyle/>
                    <a:p>
                      <a:pPr algn="ctr"/>
                      <a:r>
                        <a:rPr lang="en-US" dirty="0" smtClean="0"/>
                        <a:t>43</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55</a:t>
                      </a:r>
                      <a:endParaRPr lang="en-US" dirty="0"/>
                    </a:p>
                  </a:txBody>
                  <a:tcPr anchor="ctr"/>
                </a:tc>
                <a:tc>
                  <a:txBody>
                    <a:bodyPr/>
                    <a:lstStyle/>
                    <a:p>
                      <a:pPr algn="ctr"/>
                      <a:r>
                        <a:rPr lang="en-US" dirty="0" smtClean="0"/>
                        <a:t>55</a:t>
                      </a:r>
                      <a:endParaRPr lang="en-US" dirty="0"/>
                    </a:p>
                  </a:txBody>
                  <a:tcPr anchor="ctr"/>
                </a:tc>
              </a:tr>
              <a:tr h="462809">
                <a:tc>
                  <a:txBody>
                    <a:bodyPr/>
                    <a:lstStyle/>
                    <a:p>
                      <a:pPr algn="ctr"/>
                      <a:r>
                        <a:rPr lang="en-US" dirty="0" smtClean="0"/>
                        <a:t>6</a:t>
                      </a:r>
                      <a:endParaRPr lang="en-US" dirty="0"/>
                    </a:p>
                  </a:txBody>
                  <a:tcPr/>
                </a:tc>
                <a:tc>
                  <a:txBody>
                    <a:bodyPr/>
                    <a:lstStyle/>
                    <a:p>
                      <a:pPr algn="ctr"/>
                      <a:r>
                        <a:rPr lang="en-US" dirty="0" smtClean="0"/>
                        <a:t>54</a:t>
                      </a:r>
                      <a:endParaRPr lang="en-US" dirty="0"/>
                    </a:p>
                  </a:txBody>
                  <a:tcPr anchor="ctr"/>
                </a:tc>
                <a:tc>
                  <a:txBody>
                    <a:bodyPr/>
                    <a:lstStyle/>
                    <a:p>
                      <a:pPr algn="ctr"/>
                      <a:r>
                        <a:rPr lang="en-US" dirty="0" smtClean="0"/>
                        <a:t>53</a:t>
                      </a:r>
                      <a:endParaRPr lang="en-US" dirty="0"/>
                    </a:p>
                  </a:txBody>
                  <a:tcPr anchor="ctr"/>
                </a:tc>
                <a:tc>
                  <a:txBody>
                    <a:bodyPr/>
                    <a:lstStyle/>
                    <a:p>
                      <a:pPr algn="ctr"/>
                      <a:r>
                        <a:rPr lang="en-US" dirty="0" smtClean="0"/>
                        <a:t>58</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59</a:t>
                      </a:r>
                      <a:endParaRPr lang="en-US" dirty="0"/>
                    </a:p>
                  </a:txBody>
                  <a:tcPr anchor="ctr"/>
                </a:tc>
                <a:tc>
                  <a:txBody>
                    <a:bodyPr/>
                    <a:lstStyle/>
                    <a:p>
                      <a:pPr algn="ctr"/>
                      <a:r>
                        <a:rPr lang="en-US" dirty="0" smtClean="0"/>
                        <a:t>59</a:t>
                      </a:r>
                      <a:endParaRPr lang="en-US" dirty="0"/>
                    </a:p>
                  </a:txBody>
                  <a:tcPr anchor="ctr"/>
                </a:tc>
              </a:tr>
              <a:tr h="462809">
                <a:tc>
                  <a:txBody>
                    <a:bodyPr/>
                    <a:lstStyle/>
                    <a:p>
                      <a:pPr algn="ctr"/>
                      <a:r>
                        <a:rPr lang="en-US" dirty="0" smtClean="0"/>
                        <a:t>7</a:t>
                      </a:r>
                      <a:endParaRPr lang="en-US" dirty="0"/>
                    </a:p>
                  </a:txBody>
                  <a:tcPr/>
                </a:tc>
                <a:tc>
                  <a:txBody>
                    <a:bodyPr/>
                    <a:lstStyle/>
                    <a:p>
                      <a:pPr algn="ctr"/>
                      <a:r>
                        <a:rPr lang="en-US" dirty="0" smtClean="0"/>
                        <a:t>46</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62</a:t>
                      </a:r>
                      <a:endParaRPr lang="en-US" dirty="0"/>
                    </a:p>
                  </a:txBody>
                  <a:tcPr anchor="ctr"/>
                </a:tc>
                <a:tc>
                  <a:txBody>
                    <a:bodyPr/>
                    <a:lstStyle/>
                    <a:p>
                      <a:pPr algn="ctr"/>
                      <a:r>
                        <a:rPr lang="en-US" dirty="0" smtClean="0"/>
                        <a:t>66</a:t>
                      </a:r>
                      <a:endParaRPr lang="en-US" dirty="0"/>
                    </a:p>
                  </a:txBody>
                  <a:tcPr anchor="ctr"/>
                </a:tc>
                <a:tc>
                  <a:txBody>
                    <a:bodyPr/>
                    <a:lstStyle/>
                    <a:p>
                      <a:pPr algn="ctr"/>
                      <a:r>
                        <a:rPr lang="en-US" dirty="0" smtClean="0"/>
                        <a:t>65</a:t>
                      </a:r>
                      <a:endParaRPr lang="en-US" dirty="0"/>
                    </a:p>
                  </a:txBody>
                  <a:tcPr anchor="ctr"/>
                </a:tc>
              </a:tr>
              <a:tr h="462809">
                <a:tc>
                  <a:txBody>
                    <a:bodyPr/>
                    <a:lstStyle/>
                    <a:p>
                      <a:pPr algn="ctr"/>
                      <a:r>
                        <a:rPr lang="en-US" dirty="0" smtClean="0"/>
                        <a:t>8</a:t>
                      </a:r>
                      <a:endParaRPr lang="en-US" dirty="0"/>
                    </a:p>
                  </a:txBody>
                  <a:tcPr/>
                </a:tc>
                <a:tc>
                  <a:txBody>
                    <a:bodyPr/>
                    <a:lstStyle/>
                    <a:p>
                      <a:pPr algn="ctr"/>
                      <a:r>
                        <a:rPr lang="en-US" dirty="0" smtClean="0"/>
                        <a:t>60</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72</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64</a:t>
                      </a:r>
                      <a:endParaRPr lang="en-US" dirty="0"/>
                    </a:p>
                  </a:txBody>
                  <a:tcPr anchor="ctr"/>
                </a:tc>
                <a:tc>
                  <a:txBody>
                    <a:bodyPr/>
                    <a:lstStyle/>
                    <a:p>
                      <a:pPr algn="ctr"/>
                      <a:r>
                        <a:rPr lang="en-US" dirty="0" smtClean="0"/>
                        <a:t>60</a:t>
                      </a:r>
                      <a:endParaRPr lang="en-US" dirty="0"/>
                    </a:p>
                  </a:txBody>
                  <a:tcPr anchor="ctr"/>
                </a:tc>
                <a:tc>
                  <a:txBody>
                    <a:bodyPr/>
                    <a:lstStyle/>
                    <a:p>
                      <a:pPr algn="ctr"/>
                      <a:r>
                        <a:rPr lang="en-US" dirty="0" smtClean="0"/>
                        <a:t>57</a:t>
                      </a:r>
                      <a:endParaRPr lang="en-US" dirty="0"/>
                    </a:p>
                  </a:txBody>
                  <a:tcPr anchor="ctr"/>
                </a:tc>
                <a:tc>
                  <a:txBody>
                    <a:bodyPr/>
                    <a:lstStyle/>
                    <a:p>
                      <a:pPr algn="ctr"/>
                      <a:r>
                        <a:rPr lang="en-US" dirty="0" smtClean="0"/>
                        <a:t>59</a:t>
                      </a:r>
                      <a:endParaRPr lang="en-US" dirty="0"/>
                    </a:p>
                  </a:txBody>
                  <a:tcPr anchor="ctr"/>
                </a:tc>
              </a:tr>
              <a:tr h="281144">
                <a:tc gridSpan="9">
                  <a:txBody>
                    <a:bodyPr/>
                    <a:lstStyle/>
                    <a:p>
                      <a:pPr algn="l"/>
                      <a:r>
                        <a:rPr lang="en-US" sz="1600" dirty="0" smtClean="0"/>
                        <a:t>*ELA NPR</a:t>
                      </a:r>
                      <a:r>
                        <a:rPr lang="en-US" sz="1600" baseline="0" dirty="0" smtClean="0"/>
                        <a:t> reflects Reading subtest</a:t>
                      </a:r>
                      <a:endParaRPr lang="en-US" sz="1600" dirty="0"/>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hMerge="1">
                  <a:txBody>
                    <a:bodyPr/>
                    <a:lstStyle/>
                    <a:p>
                      <a:pPr algn="r"/>
                      <a:endParaRPr lang="en-US" sz="1600" dirty="0"/>
                    </a:p>
                  </a:txBody>
                  <a:tcPr/>
                </a:tc>
              </a:tr>
            </a:tbl>
          </a:graphicData>
        </a:graphic>
      </p:graphicFrame>
      <p:sp>
        <p:nvSpPr>
          <p:cNvPr id="5" name="TextBox 4"/>
          <p:cNvSpPr txBox="1"/>
          <p:nvPr/>
        </p:nvSpPr>
        <p:spPr>
          <a:xfrm>
            <a:off x="389299" y="5699312"/>
            <a:ext cx="852836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a:t>
            </a:r>
            <a:endParaRPr lang="en-US" sz="1600" dirty="0"/>
          </a:p>
        </p:txBody>
      </p:sp>
    </p:spTree>
    <p:extLst>
      <p:ext uri="{BB962C8B-B14F-4D97-AF65-F5344CB8AC3E}">
        <p14:creationId xmlns:p14="http://schemas.microsoft.com/office/powerpoint/2010/main" val="299470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23" y="77638"/>
            <a:ext cx="2604457" cy="1767006"/>
          </a:xfrm>
        </p:spPr>
        <p:txBody>
          <a:bodyPr>
            <a:normAutofit fontScale="90000"/>
          </a:bodyPr>
          <a:lstStyle/>
          <a:p>
            <a:r>
              <a:rPr lang="en-US" dirty="0" smtClean="0">
                <a:solidFill>
                  <a:srgbClr val="0000CC"/>
                </a:solidFill>
              </a:rPr>
              <a:t>Educator Participation in </a:t>
            </a:r>
            <a:r>
              <a:rPr lang="en-US" dirty="0" smtClean="0">
                <a:solidFill>
                  <a:srgbClr val="0000CC"/>
                </a:solidFill>
              </a:rPr>
              <a:t>Georgia </a:t>
            </a:r>
            <a:r>
              <a:rPr lang="en-US" dirty="0">
                <a:solidFill>
                  <a:srgbClr val="0000CC"/>
                </a:solidFill>
              </a:rPr>
              <a:t>Milestones Meetings</a:t>
            </a:r>
          </a:p>
        </p:txBody>
      </p:sp>
      <p:sp>
        <p:nvSpPr>
          <p:cNvPr id="5" name="TextBox 4"/>
          <p:cNvSpPr txBox="1"/>
          <p:nvPr/>
        </p:nvSpPr>
        <p:spPr>
          <a:xfrm>
            <a:off x="5726545" y="1844644"/>
            <a:ext cx="3177310" cy="1908215"/>
          </a:xfrm>
          <a:prstGeom prst="rect">
            <a:avLst/>
          </a:prstGeom>
          <a:solidFill>
            <a:schemeClr val="accent6">
              <a:lumMod val="20000"/>
              <a:lumOff val="80000"/>
            </a:schemeClr>
          </a:solidFill>
          <a:ln>
            <a:solidFill>
              <a:schemeClr val="accent6">
                <a:lumMod val="50000"/>
              </a:schemeClr>
            </a:solidFill>
          </a:ln>
          <a:effectLst>
            <a:outerShdw blurRad="50800" dist="38100" dir="5400000" algn="t" rotWithShape="0">
              <a:prstClr val="black">
                <a:alpha val="40000"/>
              </a:prstClr>
            </a:outerShdw>
          </a:effectLst>
        </p:spPr>
        <p:txBody>
          <a:bodyPr wrap="square" rtlCol="0">
            <a:spAutoFit/>
          </a:bodyPr>
          <a:lstStyle/>
          <a:p>
            <a:r>
              <a:rPr lang="en-US" sz="1600" b="1" dirty="0"/>
              <a:t>Statewide Schools</a:t>
            </a:r>
          </a:p>
          <a:p>
            <a:pPr marL="112713" indent="-112713">
              <a:buFont typeface="Arial" panose="020B0604020202020204" pitchFamily="34" charset="0"/>
              <a:buChar char="•"/>
            </a:pPr>
            <a:r>
              <a:rPr lang="en-US" sz="1400" dirty="0"/>
              <a:t>Georgia Cyber Academy</a:t>
            </a:r>
          </a:p>
          <a:p>
            <a:pPr marL="112713" indent="-112713">
              <a:buFont typeface="Arial" panose="020B0604020202020204" pitchFamily="34" charset="0"/>
              <a:buChar char="•"/>
            </a:pPr>
            <a:r>
              <a:rPr lang="en-US" sz="1400" dirty="0"/>
              <a:t>Georgia Virtual School (GaVS)</a:t>
            </a:r>
          </a:p>
          <a:p>
            <a:pPr marL="112713" indent="-112713">
              <a:buFont typeface="Arial" panose="020B0604020202020204" pitchFamily="34" charset="0"/>
              <a:buChar char="•"/>
            </a:pPr>
            <a:r>
              <a:rPr lang="en-US" sz="1400" dirty="0"/>
              <a:t>State Schools</a:t>
            </a:r>
          </a:p>
          <a:p>
            <a:endParaRPr lang="en-US" sz="1600" dirty="0"/>
          </a:p>
          <a:p>
            <a:r>
              <a:rPr lang="en-US" sz="1600" b="1" dirty="0"/>
              <a:t>Higher Ed</a:t>
            </a:r>
          </a:p>
          <a:p>
            <a:pPr marL="112713" indent="-112713">
              <a:buFont typeface="Arial" panose="020B0604020202020204" pitchFamily="34" charset="0"/>
              <a:buChar char="•"/>
            </a:pPr>
            <a:r>
              <a:rPr lang="en-US" sz="1400" dirty="0"/>
              <a:t>Technical College System of Georgia</a:t>
            </a:r>
          </a:p>
          <a:p>
            <a:pPr marL="112713" indent="-112713">
              <a:buFont typeface="Arial" panose="020B0604020202020204" pitchFamily="34" charset="0"/>
              <a:buChar char="•"/>
            </a:pPr>
            <a:r>
              <a:rPr lang="en-US" sz="1400" dirty="0"/>
              <a:t>University System of Georgia</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44" y="18288"/>
            <a:ext cx="5404104" cy="6268761"/>
          </a:xfrm>
          <a:prstGeom prst="rect">
            <a:avLst/>
          </a:prstGeom>
        </p:spPr>
      </p:pic>
    </p:spTree>
    <p:extLst>
      <p:ext uri="{BB962C8B-B14F-4D97-AF65-F5344CB8AC3E}">
        <p14:creationId xmlns:p14="http://schemas.microsoft.com/office/powerpoint/2010/main" val="558207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30" y="178740"/>
            <a:ext cx="6316630" cy="1325563"/>
          </a:xfrm>
        </p:spPr>
        <p:txBody>
          <a:bodyPr>
            <a:normAutofit/>
          </a:bodyPr>
          <a:lstStyle/>
          <a:p>
            <a:r>
              <a:rPr lang="en-US" sz="3600" dirty="0" smtClean="0">
                <a:solidFill>
                  <a:srgbClr val="FF0000"/>
                </a:solidFill>
              </a:rPr>
              <a:t>EOC </a:t>
            </a:r>
            <a:r>
              <a:rPr lang="en-US" sz="3600" dirty="0" smtClean="0">
                <a:solidFill>
                  <a:srgbClr val="0000FF"/>
                </a:solidFill>
              </a:rPr>
              <a:t>Median </a:t>
            </a:r>
            <a:r>
              <a:rPr lang="en-US" sz="3600" dirty="0">
                <a:solidFill>
                  <a:srgbClr val="0000FF"/>
                </a:solidFill>
              </a:rPr>
              <a:t>National </a:t>
            </a:r>
            <a:r>
              <a:rPr lang="en-US" sz="3600" dirty="0" smtClean="0">
                <a:solidFill>
                  <a:srgbClr val="0000FF"/>
                </a:solidFill>
              </a:rPr>
              <a:t/>
            </a:r>
            <a:br>
              <a:rPr lang="en-US" sz="3600" dirty="0" smtClean="0">
                <a:solidFill>
                  <a:srgbClr val="0000FF"/>
                </a:solidFill>
              </a:rPr>
            </a:br>
            <a:r>
              <a:rPr lang="en-US" sz="3600" dirty="0" smtClean="0">
                <a:solidFill>
                  <a:srgbClr val="0000FF"/>
                </a:solidFill>
              </a:rPr>
              <a:t>Percentile </a:t>
            </a:r>
            <a:r>
              <a:rPr lang="en-US" sz="3600" dirty="0">
                <a:solidFill>
                  <a:srgbClr val="0000FF"/>
                </a:solidFill>
              </a:rPr>
              <a:t>Ranks</a:t>
            </a:r>
            <a:endParaRPr lang="en-US" sz="3600" dirty="0"/>
          </a:p>
        </p:txBody>
      </p:sp>
      <p:graphicFrame>
        <p:nvGraphicFramePr>
          <p:cNvPr id="4" name="Content Placeholder 3"/>
          <p:cNvGraphicFramePr>
            <a:graphicFrameLocks noGrp="1"/>
          </p:cNvGraphicFramePr>
          <p:nvPr>
            <p:ph idx="1"/>
            <p:extLst/>
          </p:nvPr>
        </p:nvGraphicFramePr>
        <p:xfrm>
          <a:off x="486300" y="1377461"/>
          <a:ext cx="7007063" cy="4429760"/>
        </p:xfrm>
        <a:graphic>
          <a:graphicData uri="http://schemas.openxmlformats.org/drawingml/2006/table">
            <a:tbl>
              <a:tblPr bandRow="1">
                <a:tableStyleId>{5C22544A-7EE6-4342-B048-85BDC9FD1C3A}</a:tableStyleId>
              </a:tblPr>
              <a:tblGrid>
                <a:gridCol w="2713927"/>
                <a:gridCol w="1073284"/>
                <a:gridCol w="1073284"/>
                <a:gridCol w="1073284"/>
                <a:gridCol w="1073284"/>
              </a:tblGrid>
              <a:tr h="274320">
                <a:tc rowSpan="2">
                  <a:txBody>
                    <a:bodyPr/>
                    <a:lstStyle/>
                    <a:p>
                      <a:pPr algn="ctr"/>
                      <a:r>
                        <a:rPr lang="en-US" sz="1600" b="1" dirty="0" smtClean="0">
                          <a:solidFill>
                            <a:schemeClr val="bg1"/>
                          </a:solidFill>
                          <a:latin typeface="+mj-lt"/>
                        </a:rPr>
                        <a:t>Course</a:t>
                      </a:r>
                      <a:endParaRPr lang="en-US" sz="1600" b="1" dirty="0">
                        <a:solidFill>
                          <a:schemeClr val="bg1"/>
                        </a:solidFill>
                        <a:latin typeface="+mj-lt"/>
                      </a:endParaRPr>
                    </a:p>
                  </a:txBody>
                  <a:tcPr anchor="ctr">
                    <a:solidFill>
                      <a:srgbClr val="5B9BD5"/>
                    </a:solidFill>
                  </a:tcPr>
                </a:tc>
                <a:tc gridSpan="2">
                  <a:txBody>
                    <a:bodyPr/>
                    <a:lstStyle/>
                    <a:p>
                      <a:pPr algn="ctr"/>
                      <a:r>
                        <a:rPr lang="en-US" sz="1600" b="1" dirty="0" smtClean="0">
                          <a:solidFill>
                            <a:schemeClr val="bg1"/>
                          </a:solidFill>
                          <a:latin typeface="+mj-lt"/>
                        </a:rPr>
                        <a:t>Winter</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c gridSpan="2">
                  <a:txBody>
                    <a:bodyPr/>
                    <a:lstStyle/>
                    <a:p>
                      <a:pPr algn="ctr"/>
                      <a:r>
                        <a:rPr lang="en-US" sz="1600" b="1" dirty="0" smtClean="0">
                          <a:solidFill>
                            <a:schemeClr val="bg1"/>
                          </a:solidFill>
                          <a:latin typeface="+mj-lt"/>
                        </a:rPr>
                        <a:t>Spring</a:t>
                      </a:r>
                      <a:endParaRPr lang="en-US" sz="1600" b="1" dirty="0">
                        <a:solidFill>
                          <a:schemeClr val="bg1"/>
                        </a:solidFill>
                        <a:latin typeface="+mj-lt"/>
                      </a:endParaRPr>
                    </a:p>
                  </a:txBody>
                  <a:tcPr anchor="ctr">
                    <a:solidFill>
                      <a:srgbClr val="5B9BD5"/>
                    </a:solidFill>
                  </a:tcPr>
                </a:tc>
                <a:tc hMerge="1">
                  <a:txBody>
                    <a:bodyPr/>
                    <a:lstStyle/>
                    <a:p>
                      <a:pPr algn="ctr"/>
                      <a:endParaRPr lang="en-US" dirty="0"/>
                    </a:p>
                  </a:txBody>
                  <a:tcPr anchor="ctr"/>
                </a:tc>
              </a:tr>
              <a:tr h="274320">
                <a:tc vMerge="1">
                  <a:txBody>
                    <a:bodyPr/>
                    <a:lstStyle/>
                    <a:p>
                      <a:pPr algn="ctr"/>
                      <a:endParaRPr lang="en-US" dirty="0"/>
                    </a:p>
                  </a:txBody>
                  <a:tcPr anchor="ctr"/>
                </a:tc>
                <a:tc>
                  <a:txBody>
                    <a:bodyPr/>
                    <a:lstStyle/>
                    <a:p>
                      <a:pPr algn="ctr"/>
                      <a:r>
                        <a:rPr lang="en-US" sz="1600" b="1" u="none" dirty="0" smtClean="0">
                          <a:solidFill>
                            <a:schemeClr val="bg1"/>
                          </a:solidFill>
                          <a:latin typeface="+mj-lt"/>
                        </a:rPr>
                        <a:t>2014</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2015</a:t>
                      </a:r>
                      <a:endParaRPr lang="en-US" sz="1600" b="1" u="none" dirty="0">
                        <a:solidFill>
                          <a:schemeClr val="bg1"/>
                        </a:solidFill>
                        <a:latin typeface="+mj-lt"/>
                      </a:endParaRPr>
                    </a:p>
                  </a:txBody>
                  <a:tcPr anchor="ctr">
                    <a:solidFill>
                      <a:srgbClr val="5B9BD5"/>
                    </a:solidFill>
                  </a:tcPr>
                </a:tc>
                <a:tc>
                  <a:txBody>
                    <a:bodyPr/>
                    <a:lstStyle/>
                    <a:p>
                      <a:pPr algn="ctr"/>
                      <a:r>
                        <a:rPr lang="en-US" sz="1600" b="1" u="none" dirty="0" smtClean="0">
                          <a:solidFill>
                            <a:schemeClr val="bg1"/>
                          </a:solidFill>
                          <a:latin typeface="+mj-lt"/>
                        </a:rPr>
                        <a:t>2016</a:t>
                      </a:r>
                      <a:endParaRPr lang="en-US" sz="1600" b="1" u="none" dirty="0">
                        <a:solidFill>
                          <a:schemeClr val="bg1"/>
                        </a:solidFill>
                        <a:latin typeface="+mj-lt"/>
                      </a:endParaRPr>
                    </a:p>
                  </a:txBody>
                  <a:tcPr anchor="ctr">
                    <a:solidFill>
                      <a:srgbClr val="5B9BD5"/>
                    </a:solidFill>
                  </a:tcPr>
                </a:tc>
              </a:tr>
              <a:tr h="274320">
                <a:tc>
                  <a:txBody>
                    <a:bodyPr/>
                    <a:lstStyle/>
                    <a:p>
                      <a:r>
                        <a:rPr lang="en-US" sz="1600" dirty="0" smtClean="0"/>
                        <a:t>9</a:t>
                      </a:r>
                      <a:r>
                        <a:rPr lang="en-US" sz="1600" baseline="30000" dirty="0" smtClean="0"/>
                        <a:t>th</a:t>
                      </a:r>
                      <a:r>
                        <a:rPr lang="en-US" sz="1600" dirty="0" smtClean="0"/>
                        <a:t> </a:t>
                      </a:r>
                      <a:r>
                        <a:rPr lang="en-US" sz="1600" baseline="0" dirty="0" smtClean="0"/>
                        <a:t>Grade Literature**</a:t>
                      </a:r>
                      <a:endParaRPr lang="en-US" sz="1600" dirty="0"/>
                    </a:p>
                  </a:txBody>
                  <a:tcPr/>
                </a:tc>
                <a:tc>
                  <a:txBody>
                    <a:bodyPr/>
                    <a:lstStyle/>
                    <a:p>
                      <a:pPr algn="ctr"/>
                      <a:r>
                        <a:rPr lang="en-US" sz="1600" dirty="0" smtClean="0"/>
                        <a:t>63</a:t>
                      </a:r>
                      <a:endParaRPr lang="en-US" sz="1600" dirty="0"/>
                    </a:p>
                  </a:txBody>
                  <a:tcPr anchor="ctr"/>
                </a:tc>
                <a:tc>
                  <a:txBody>
                    <a:bodyPr/>
                    <a:lstStyle/>
                    <a:p>
                      <a:pPr algn="ctr"/>
                      <a:r>
                        <a:rPr lang="en-US" sz="1600" dirty="0" smtClean="0"/>
                        <a:t>58</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63</a:t>
                      </a:r>
                      <a:endParaRPr lang="en-US" sz="1600" dirty="0"/>
                    </a:p>
                  </a:txBody>
                  <a:tcPr anchor="ctr"/>
                </a:tc>
              </a:tr>
              <a:tr h="274320">
                <a:tc>
                  <a:txBody>
                    <a:bodyPr/>
                    <a:lstStyle/>
                    <a:p>
                      <a:r>
                        <a:rPr lang="en-US" sz="1600" dirty="0" smtClean="0"/>
                        <a:t>American Literature**</a:t>
                      </a:r>
                      <a:endParaRPr lang="en-US" sz="1600" dirty="0"/>
                    </a:p>
                  </a:txBody>
                  <a:tcPr/>
                </a:tc>
                <a:tc>
                  <a:txBody>
                    <a:bodyPr/>
                    <a:lstStyle/>
                    <a:p>
                      <a:pPr algn="ctr"/>
                      <a:r>
                        <a:rPr lang="en-US" sz="1600" dirty="0" smtClean="0"/>
                        <a:t>56</a:t>
                      </a:r>
                      <a:endParaRPr lang="en-US" sz="1600" dirty="0"/>
                    </a:p>
                  </a:txBody>
                  <a:tcPr anchor="ctr"/>
                </a:tc>
                <a:tc>
                  <a:txBody>
                    <a:bodyPr/>
                    <a:lstStyle/>
                    <a:p>
                      <a:pPr algn="ctr"/>
                      <a:r>
                        <a:rPr lang="en-US" sz="1600" dirty="0" smtClean="0"/>
                        <a:t>56</a:t>
                      </a:r>
                      <a:endParaRPr lang="en-US" sz="1600" dirty="0"/>
                    </a:p>
                  </a:txBody>
                  <a:tcPr anchor="ctr"/>
                </a:tc>
                <a:tc>
                  <a:txBody>
                    <a:bodyPr/>
                    <a:lstStyle/>
                    <a:p>
                      <a:pPr algn="ctr"/>
                      <a:r>
                        <a:rPr lang="en-US" sz="1600" dirty="0" smtClean="0"/>
                        <a:t>60</a:t>
                      </a:r>
                      <a:endParaRPr lang="en-US" sz="1600" dirty="0"/>
                    </a:p>
                  </a:txBody>
                  <a:tcPr anchor="ctr"/>
                </a:tc>
                <a:tc>
                  <a:txBody>
                    <a:bodyPr/>
                    <a:lstStyle/>
                    <a:p>
                      <a:pPr algn="ctr"/>
                      <a:r>
                        <a:rPr lang="en-US" sz="1600" dirty="0" smtClean="0"/>
                        <a:t>62</a:t>
                      </a:r>
                      <a:endParaRPr lang="en-US" sz="1600" dirty="0"/>
                    </a:p>
                  </a:txBody>
                  <a:tcPr anchor="ctr"/>
                </a:tc>
              </a:tr>
              <a:tr h="274320">
                <a:tc>
                  <a:txBody>
                    <a:bodyPr/>
                    <a:lstStyle/>
                    <a:p>
                      <a:r>
                        <a:rPr lang="en-US" sz="1600" dirty="0" smtClean="0"/>
                        <a:t>Coordinate</a:t>
                      </a:r>
                      <a:r>
                        <a:rPr lang="en-US" sz="1600" baseline="0" dirty="0" smtClean="0"/>
                        <a:t> Algebra</a:t>
                      </a:r>
                      <a:endParaRPr lang="en-US" sz="1600" dirty="0"/>
                    </a:p>
                  </a:txBody>
                  <a:tcPr/>
                </a:tc>
                <a:tc>
                  <a:txBody>
                    <a:bodyPr/>
                    <a:lstStyle/>
                    <a:p>
                      <a:pPr algn="ctr"/>
                      <a:r>
                        <a:rPr lang="en-US" sz="1600" dirty="0" smtClean="0"/>
                        <a:t>64</a:t>
                      </a:r>
                      <a:endParaRPr lang="en-US" sz="1600" dirty="0"/>
                    </a:p>
                  </a:txBody>
                  <a:tcPr anchor="ctr"/>
                </a:tc>
                <a:tc>
                  <a:txBody>
                    <a:bodyPr/>
                    <a:lstStyle/>
                    <a:p>
                      <a:pPr algn="ctr"/>
                      <a:r>
                        <a:rPr lang="en-US" sz="1600" dirty="0" smtClean="0"/>
                        <a:t>60</a:t>
                      </a:r>
                      <a:endParaRPr lang="en-US" sz="1600" dirty="0"/>
                    </a:p>
                  </a:txBody>
                  <a:tcPr anchor="ctr"/>
                </a:tc>
                <a:tc>
                  <a:txBody>
                    <a:bodyPr/>
                    <a:lstStyle/>
                    <a:p>
                      <a:pPr algn="ctr"/>
                      <a:r>
                        <a:rPr lang="en-US" sz="1600" dirty="0" smtClean="0"/>
                        <a:t>63</a:t>
                      </a:r>
                      <a:endParaRPr lang="en-US" sz="1600" dirty="0"/>
                    </a:p>
                  </a:txBody>
                  <a:tcPr anchor="ctr"/>
                </a:tc>
                <a:tc>
                  <a:txBody>
                    <a:bodyPr/>
                    <a:lstStyle/>
                    <a:p>
                      <a:pPr algn="ctr"/>
                      <a:r>
                        <a:rPr lang="en-US" sz="1600" dirty="0" smtClean="0"/>
                        <a:t>65</a:t>
                      </a:r>
                      <a:endParaRPr lang="en-US" sz="1600" dirty="0"/>
                    </a:p>
                  </a:txBody>
                  <a:tcPr anchor="ctr"/>
                </a:tc>
              </a:tr>
              <a:tr h="274320">
                <a:tc>
                  <a:txBody>
                    <a:bodyPr/>
                    <a:lstStyle/>
                    <a:p>
                      <a:r>
                        <a:rPr lang="en-US" sz="1600" dirty="0" smtClean="0"/>
                        <a:t>Analytic Geometry</a:t>
                      </a:r>
                      <a:endParaRPr lang="en-US" sz="1600" dirty="0"/>
                    </a:p>
                  </a:txBody>
                  <a:tcPr/>
                </a:tc>
                <a:tc>
                  <a:txBody>
                    <a:bodyPr/>
                    <a:lstStyle/>
                    <a:p>
                      <a:pPr algn="ctr"/>
                      <a:r>
                        <a:rPr lang="en-US" sz="1600" dirty="0" smtClean="0"/>
                        <a:t>83</a:t>
                      </a:r>
                      <a:endParaRPr lang="en-US" sz="1600" dirty="0"/>
                    </a:p>
                  </a:txBody>
                  <a:tcPr anchor="ctr"/>
                </a:tc>
                <a:tc>
                  <a:txBody>
                    <a:bodyPr/>
                    <a:lstStyle/>
                    <a:p>
                      <a:pPr algn="ctr"/>
                      <a:r>
                        <a:rPr lang="en-US" sz="1600" dirty="0" smtClean="0"/>
                        <a:t>84</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68</a:t>
                      </a:r>
                      <a:endParaRPr lang="en-US" sz="1600" dirty="0"/>
                    </a:p>
                  </a:txBody>
                  <a:tcPr anchor="ctr"/>
                </a:tc>
              </a:tr>
              <a:tr h="274320">
                <a:tc>
                  <a:txBody>
                    <a:bodyPr/>
                    <a:lstStyle/>
                    <a:p>
                      <a:r>
                        <a:rPr lang="en-US" sz="1600" dirty="0" smtClean="0"/>
                        <a:t>Algebra</a:t>
                      </a:r>
                      <a:r>
                        <a:rPr lang="en-US" sz="1600" baseline="0" dirty="0" smtClean="0"/>
                        <a:t> I</a:t>
                      </a:r>
                      <a:endParaRPr lang="en-US" sz="1600" dirty="0"/>
                    </a:p>
                  </a:txBody>
                  <a:tcPr/>
                </a:tc>
                <a:tc>
                  <a:txBody>
                    <a:bodyPr/>
                    <a:lstStyle/>
                    <a:p>
                      <a:pPr algn="ctr"/>
                      <a:r>
                        <a:rPr lang="en-US" sz="1600" dirty="0" smtClean="0"/>
                        <a:t>--</a:t>
                      </a:r>
                      <a:endParaRPr lang="en-US" sz="1600" dirty="0"/>
                    </a:p>
                  </a:txBody>
                  <a:tcPr anchor="ctr"/>
                </a:tc>
                <a:tc>
                  <a:txBody>
                    <a:bodyPr/>
                    <a:lstStyle/>
                    <a:p>
                      <a:pPr algn="ctr"/>
                      <a:r>
                        <a:rPr lang="en-US" sz="1600" dirty="0" smtClean="0"/>
                        <a:t>76</a:t>
                      </a:r>
                      <a:endParaRPr lang="en-US" sz="1600" dirty="0"/>
                    </a:p>
                  </a:txBody>
                  <a:tcPr anchor="ctr"/>
                </a:tc>
                <a:tc>
                  <a:txBody>
                    <a:bodyPr/>
                    <a:lstStyle/>
                    <a:p>
                      <a:pPr algn="ctr"/>
                      <a:r>
                        <a:rPr lang="en-US" sz="1600" dirty="0" smtClean="0"/>
                        <a:t>--</a:t>
                      </a:r>
                      <a:endParaRPr lang="en-US" sz="1600" dirty="0"/>
                    </a:p>
                  </a:txBody>
                  <a:tcPr anchor="ctr"/>
                </a:tc>
                <a:tc>
                  <a:txBody>
                    <a:bodyPr/>
                    <a:lstStyle/>
                    <a:p>
                      <a:pPr algn="ctr"/>
                      <a:r>
                        <a:rPr lang="en-US" sz="1600" dirty="0" smtClean="0"/>
                        <a:t>77</a:t>
                      </a:r>
                      <a:endParaRPr lang="en-US" sz="1600" dirty="0"/>
                    </a:p>
                  </a:txBody>
                  <a:tcPr anchor="ctr"/>
                </a:tc>
              </a:tr>
              <a:tr h="274320">
                <a:tc>
                  <a:txBody>
                    <a:bodyPr/>
                    <a:lstStyle/>
                    <a:p>
                      <a:r>
                        <a:rPr lang="en-US" sz="1600" dirty="0" smtClean="0"/>
                        <a:t>Geometry</a:t>
                      </a:r>
                      <a:endParaRPr lang="en-US" sz="1600" dirty="0"/>
                    </a:p>
                  </a:txBody>
                  <a:tcPr/>
                </a:tc>
                <a:tc>
                  <a:txBody>
                    <a:bodyPr/>
                    <a:lstStyle/>
                    <a:p>
                      <a:pPr algn="ctr"/>
                      <a:r>
                        <a:rPr lang="en-US" sz="1600" dirty="0" smtClean="0"/>
                        <a:t>--</a:t>
                      </a:r>
                      <a:endParaRPr lang="en-US" sz="1600" dirty="0"/>
                    </a:p>
                  </a:txBody>
                  <a:tcPr anchor="ctr"/>
                </a:tc>
                <a:tc>
                  <a:txBody>
                    <a:bodyPr/>
                    <a:lstStyle/>
                    <a:p>
                      <a:pPr algn="ctr"/>
                      <a:r>
                        <a:rPr lang="en-US" sz="1600" dirty="0" smtClean="0"/>
                        <a:t>82</a:t>
                      </a:r>
                      <a:endParaRPr lang="en-US" sz="1600" dirty="0"/>
                    </a:p>
                  </a:txBody>
                  <a:tcPr anchor="ctr"/>
                </a:tc>
                <a:tc>
                  <a:txBody>
                    <a:bodyPr/>
                    <a:lstStyle/>
                    <a:p>
                      <a:pPr algn="ctr"/>
                      <a:r>
                        <a:rPr lang="en-US" sz="1600" dirty="0" smtClean="0"/>
                        <a:t>--</a:t>
                      </a:r>
                      <a:endParaRPr lang="en-US" sz="1600" dirty="0"/>
                    </a:p>
                  </a:txBody>
                  <a:tcPr anchor="ctr"/>
                </a:tc>
                <a:tc>
                  <a:txBody>
                    <a:bodyPr/>
                    <a:lstStyle/>
                    <a:p>
                      <a:pPr algn="ctr"/>
                      <a:r>
                        <a:rPr lang="en-US" sz="1600" dirty="0" smtClean="0"/>
                        <a:t>75</a:t>
                      </a:r>
                      <a:endParaRPr lang="en-US" sz="1600" dirty="0"/>
                    </a:p>
                  </a:txBody>
                  <a:tcPr anchor="ctr"/>
                </a:tc>
              </a:tr>
              <a:tr h="274320">
                <a:tc>
                  <a:txBody>
                    <a:bodyPr/>
                    <a:lstStyle/>
                    <a:p>
                      <a:r>
                        <a:rPr lang="en-US" sz="1600" dirty="0" smtClean="0"/>
                        <a:t>Physical Science</a:t>
                      </a:r>
                      <a:endParaRPr lang="en-US" sz="1600" dirty="0"/>
                    </a:p>
                  </a:txBody>
                  <a:tcPr/>
                </a:tc>
                <a:tc>
                  <a:txBody>
                    <a:bodyPr/>
                    <a:lstStyle/>
                    <a:p>
                      <a:pPr algn="ctr"/>
                      <a:r>
                        <a:rPr lang="en-US" sz="1600" dirty="0" smtClean="0"/>
                        <a:t>55</a:t>
                      </a:r>
                      <a:endParaRPr lang="en-US" sz="1600" dirty="0"/>
                    </a:p>
                  </a:txBody>
                  <a:tcPr anchor="ctr"/>
                </a:tc>
                <a:tc>
                  <a:txBody>
                    <a:bodyPr/>
                    <a:lstStyle/>
                    <a:p>
                      <a:pPr algn="ctr"/>
                      <a:r>
                        <a:rPr lang="en-US" sz="1600" dirty="0" smtClean="0"/>
                        <a:t>52</a:t>
                      </a:r>
                      <a:endParaRPr lang="en-US" sz="1600" dirty="0"/>
                    </a:p>
                  </a:txBody>
                  <a:tcPr anchor="ctr"/>
                </a:tc>
                <a:tc>
                  <a:txBody>
                    <a:bodyPr/>
                    <a:lstStyle/>
                    <a:p>
                      <a:pPr algn="ctr"/>
                      <a:r>
                        <a:rPr lang="en-US" sz="1600" dirty="0" smtClean="0"/>
                        <a:t>62</a:t>
                      </a:r>
                      <a:endParaRPr lang="en-US" sz="1600" dirty="0"/>
                    </a:p>
                  </a:txBody>
                  <a:tcPr anchor="ctr"/>
                </a:tc>
                <a:tc>
                  <a:txBody>
                    <a:bodyPr/>
                    <a:lstStyle/>
                    <a:p>
                      <a:pPr algn="ctr"/>
                      <a:r>
                        <a:rPr lang="en-US" sz="1600" dirty="0" smtClean="0"/>
                        <a:t>62</a:t>
                      </a:r>
                      <a:endParaRPr lang="en-US" sz="1600" dirty="0"/>
                    </a:p>
                  </a:txBody>
                  <a:tcPr anchor="ctr"/>
                </a:tc>
              </a:tr>
              <a:tr h="274320">
                <a:tc>
                  <a:txBody>
                    <a:bodyPr/>
                    <a:lstStyle/>
                    <a:p>
                      <a:r>
                        <a:rPr lang="en-US" sz="1600" dirty="0" smtClean="0"/>
                        <a:t>Biology</a:t>
                      </a:r>
                      <a:endParaRPr lang="en-US" sz="1600" dirty="0"/>
                    </a:p>
                  </a:txBody>
                  <a:tcPr/>
                </a:tc>
                <a:tc>
                  <a:txBody>
                    <a:bodyPr/>
                    <a:lstStyle/>
                    <a:p>
                      <a:pPr algn="ctr"/>
                      <a:r>
                        <a:rPr lang="en-US" sz="1600" dirty="0" smtClean="0"/>
                        <a:t>63</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65</a:t>
                      </a:r>
                      <a:endParaRPr lang="en-US" sz="1600" dirty="0"/>
                    </a:p>
                  </a:txBody>
                  <a:tcPr anchor="ctr"/>
                </a:tc>
                <a:tc>
                  <a:txBody>
                    <a:bodyPr/>
                    <a:lstStyle/>
                    <a:p>
                      <a:pPr algn="ctr"/>
                      <a:r>
                        <a:rPr lang="en-US" sz="1600" dirty="0" smtClean="0"/>
                        <a:t>68</a:t>
                      </a:r>
                      <a:endParaRPr lang="en-US" sz="1600" dirty="0"/>
                    </a:p>
                  </a:txBody>
                  <a:tcPr anchor="ctr"/>
                </a:tc>
              </a:tr>
              <a:tr h="274320">
                <a:tc>
                  <a:txBody>
                    <a:bodyPr/>
                    <a:lstStyle/>
                    <a:p>
                      <a:r>
                        <a:rPr lang="en-US" sz="1600" dirty="0" smtClean="0"/>
                        <a:t>U.S. History</a:t>
                      </a:r>
                      <a:endParaRPr lang="en-US" sz="1600" dirty="0"/>
                    </a:p>
                  </a:txBody>
                  <a:tcPr/>
                </a:tc>
                <a:tc>
                  <a:txBody>
                    <a:bodyPr/>
                    <a:lstStyle/>
                    <a:p>
                      <a:pPr algn="ctr"/>
                      <a:r>
                        <a:rPr lang="en-US" sz="1600" dirty="0" smtClean="0"/>
                        <a:t>46</a:t>
                      </a:r>
                      <a:endParaRPr lang="en-US" sz="1600" dirty="0"/>
                    </a:p>
                  </a:txBody>
                  <a:tcPr anchor="ctr"/>
                </a:tc>
                <a:tc>
                  <a:txBody>
                    <a:bodyPr/>
                    <a:lstStyle/>
                    <a:p>
                      <a:pPr algn="ctr"/>
                      <a:r>
                        <a:rPr lang="en-US" sz="1600" dirty="0" smtClean="0"/>
                        <a:t>47</a:t>
                      </a:r>
                      <a:endParaRPr lang="en-US" sz="1600" dirty="0"/>
                    </a:p>
                  </a:txBody>
                  <a:tcPr anchor="ctr"/>
                </a:tc>
                <a:tc>
                  <a:txBody>
                    <a:bodyPr/>
                    <a:lstStyle/>
                    <a:p>
                      <a:pPr algn="ctr"/>
                      <a:r>
                        <a:rPr lang="en-US" sz="1600" dirty="0" smtClean="0"/>
                        <a:t>52</a:t>
                      </a:r>
                      <a:endParaRPr lang="en-US" sz="1600" dirty="0"/>
                    </a:p>
                  </a:txBody>
                  <a:tcPr anchor="ctr"/>
                </a:tc>
                <a:tc>
                  <a:txBody>
                    <a:bodyPr/>
                    <a:lstStyle/>
                    <a:p>
                      <a:pPr algn="ctr"/>
                      <a:r>
                        <a:rPr lang="en-US" sz="1600" dirty="0" smtClean="0"/>
                        <a:t>55</a:t>
                      </a:r>
                      <a:endParaRPr lang="en-US" sz="1600" dirty="0"/>
                    </a:p>
                  </a:txBody>
                  <a:tcPr anchor="ctr"/>
                </a:tc>
              </a:tr>
              <a:tr h="370840">
                <a:tc>
                  <a:txBody>
                    <a:bodyPr/>
                    <a:lstStyle/>
                    <a:p>
                      <a:r>
                        <a:rPr lang="en-US" sz="1600" dirty="0" smtClean="0"/>
                        <a:t>Economics</a:t>
                      </a:r>
                      <a:endParaRPr lang="en-US" sz="1600" dirty="0"/>
                    </a:p>
                  </a:txBody>
                  <a:tcPr/>
                </a:tc>
                <a:tc>
                  <a:txBody>
                    <a:bodyPr/>
                    <a:lstStyle/>
                    <a:p>
                      <a:pPr algn="ctr"/>
                      <a:r>
                        <a:rPr lang="en-US" sz="1600" dirty="0" smtClean="0"/>
                        <a:t>55</a:t>
                      </a:r>
                      <a:endParaRPr lang="en-US" sz="1600" dirty="0"/>
                    </a:p>
                  </a:txBody>
                  <a:tcPr anchor="ctr"/>
                </a:tc>
                <a:tc>
                  <a:txBody>
                    <a:bodyPr/>
                    <a:lstStyle/>
                    <a:p>
                      <a:pPr algn="ctr"/>
                      <a:r>
                        <a:rPr lang="en-US" sz="1600" dirty="0" smtClean="0"/>
                        <a:t>53</a:t>
                      </a:r>
                      <a:endParaRPr lang="en-US" sz="1600" dirty="0"/>
                    </a:p>
                  </a:txBody>
                  <a:tcPr anchor="ctr"/>
                </a:tc>
                <a:tc>
                  <a:txBody>
                    <a:bodyPr/>
                    <a:lstStyle/>
                    <a:p>
                      <a:pPr algn="ctr"/>
                      <a:r>
                        <a:rPr lang="en-US" sz="1600" dirty="0" smtClean="0"/>
                        <a:t>51</a:t>
                      </a:r>
                      <a:endParaRPr lang="en-US" sz="1600" dirty="0"/>
                    </a:p>
                  </a:txBody>
                  <a:tcPr anchor="ctr"/>
                </a:tc>
                <a:tc>
                  <a:txBody>
                    <a:bodyPr/>
                    <a:lstStyle/>
                    <a:p>
                      <a:pPr algn="ctr"/>
                      <a:r>
                        <a:rPr lang="en-US" sz="1600" dirty="0" smtClean="0"/>
                        <a:t>55</a:t>
                      </a:r>
                      <a:endParaRPr lang="en-US" sz="1600" dirty="0"/>
                    </a:p>
                  </a:txBody>
                  <a:tcPr anchor="ct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**ELA NPR</a:t>
                      </a:r>
                      <a:r>
                        <a:rPr lang="en-US" sz="1600" baseline="0" dirty="0" smtClean="0"/>
                        <a:t> reflects Language subtest</a:t>
                      </a:r>
                      <a:endParaRPr lang="en-US" sz="1600" dirty="0" smtClean="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bl>
          </a:graphicData>
        </a:graphic>
      </p:graphicFrame>
      <p:sp>
        <p:nvSpPr>
          <p:cNvPr id="5" name="Rectangle 4"/>
          <p:cNvSpPr/>
          <p:nvPr/>
        </p:nvSpPr>
        <p:spPr>
          <a:xfrm>
            <a:off x="469047" y="5864015"/>
            <a:ext cx="8490039"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t>Based on Georgia student performance on 20 NRT items embedded on the Georgia Milestones </a:t>
            </a:r>
            <a:r>
              <a:rPr lang="en-US" sz="1600" dirty="0" smtClean="0"/>
              <a:t>EOC.</a:t>
            </a:r>
            <a:endParaRPr lang="en-US" sz="1600" dirty="0"/>
          </a:p>
        </p:txBody>
      </p:sp>
    </p:spTree>
    <p:extLst>
      <p:ext uri="{BB962C8B-B14F-4D97-AF65-F5344CB8AC3E}">
        <p14:creationId xmlns:p14="http://schemas.microsoft.com/office/powerpoint/2010/main" val="877485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ELA</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507397"/>
          <a:ext cx="7802986" cy="4139970"/>
        </p:xfrm>
        <a:graphic>
          <a:graphicData uri="http://schemas.openxmlformats.org/drawingml/2006/table">
            <a:tbl>
              <a:tblPr bandRow="1">
                <a:tableStyleId>{5C22544A-7EE6-4342-B048-85BDC9FD1C3A}</a:tableStyleId>
              </a:tblPr>
              <a:tblGrid>
                <a:gridCol w="1122040"/>
                <a:gridCol w="1113491"/>
                <a:gridCol w="1113491"/>
                <a:gridCol w="1113491"/>
                <a:gridCol w="1113491"/>
                <a:gridCol w="1113491"/>
                <a:gridCol w="1113491"/>
              </a:tblGrid>
              <a:tr h="370840">
                <a:tc rowSpan="2">
                  <a:txBody>
                    <a:bodyPr/>
                    <a:lstStyle/>
                    <a:p>
                      <a:pPr algn="ctr"/>
                      <a:r>
                        <a:rPr lang="en-US" sz="1600" b="1" dirty="0" smtClean="0">
                          <a:solidFill>
                            <a:schemeClr val="bg1"/>
                          </a:solidFill>
                          <a:latin typeface="+mj-lt"/>
                        </a:rPr>
                        <a:t>Grade</a:t>
                      </a:r>
                    </a:p>
                  </a:txBody>
                  <a:tcPr anchor="ctr">
                    <a:solidFill>
                      <a:srgbClr val="5B9BD5"/>
                    </a:solidFill>
                  </a:tcPr>
                </a:tc>
                <a:tc gridSpan="2">
                  <a:txBody>
                    <a:bodyPr/>
                    <a:lstStyle/>
                    <a:p>
                      <a:pPr algn="ctr"/>
                      <a:r>
                        <a:rPr lang="en-US" sz="1600" b="1" dirty="0" smtClean="0">
                          <a:solidFill>
                            <a:schemeClr val="bg1"/>
                          </a:solidFill>
                          <a:latin typeface="+mj-lt"/>
                        </a:rPr>
                        <a:t>English </a:t>
                      </a:r>
                    </a:p>
                    <a:p>
                      <a:pPr algn="ctr"/>
                      <a:r>
                        <a:rPr lang="en-US" sz="1600" b="1" dirty="0" smtClean="0">
                          <a:solidFill>
                            <a:schemeClr val="bg1"/>
                          </a:solidFill>
                          <a:latin typeface="+mj-lt"/>
                        </a:rPr>
                        <a:t>Language Arts*</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9</a:t>
                      </a:r>
                      <a:r>
                        <a:rPr lang="en-US" sz="1600" b="1" baseline="30000" dirty="0" smtClean="0">
                          <a:solidFill>
                            <a:schemeClr val="bg1"/>
                          </a:solidFill>
                          <a:latin typeface="+mj-lt"/>
                        </a:rPr>
                        <a:t>th</a:t>
                      </a:r>
                      <a:r>
                        <a:rPr lang="en-US" sz="1600" b="1" baseline="0" dirty="0" smtClean="0">
                          <a:solidFill>
                            <a:schemeClr val="bg1"/>
                          </a:solidFill>
                          <a:latin typeface="+mj-lt"/>
                        </a:rPr>
                        <a:t> Grade </a:t>
                      </a:r>
                    </a:p>
                    <a:p>
                      <a:pPr algn="ctr"/>
                      <a:r>
                        <a:rPr lang="en-US" sz="1600" b="1" baseline="0" dirty="0" smtClean="0">
                          <a:solidFill>
                            <a:schemeClr val="bg1"/>
                          </a:solidFill>
                          <a:latin typeface="+mj-lt"/>
                        </a:rPr>
                        <a:t>Literature**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American Literature**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9</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21</a:t>
                      </a:r>
                      <a:endParaRPr lang="en-US" dirty="0"/>
                    </a:p>
                  </a:txBody>
                  <a:tcPr anchor="ctr">
                    <a:solidFill>
                      <a:srgbClr val="EAEFF7"/>
                    </a:solidFill>
                  </a:tcPr>
                </a:tc>
                <a:tc rowSpan="6">
                  <a:txBody>
                    <a:bodyPr/>
                    <a:lstStyle/>
                    <a:p>
                      <a:pPr algn="ctr"/>
                      <a:r>
                        <a:rPr lang="en-US" dirty="0" smtClean="0"/>
                        <a:t>20</a:t>
                      </a:r>
                      <a:endParaRPr lang="en-US" dirty="0"/>
                    </a:p>
                  </a:txBody>
                  <a:tcPr anchor="ctr">
                    <a:solidFill>
                      <a:srgbClr val="EAEFF7"/>
                    </a:solidFill>
                  </a:tcPr>
                </a:tc>
                <a:tc rowSpan="6">
                  <a:txBody>
                    <a:bodyPr/>
                    <a:lstStyle/>
                    <a:p>
                      <a:pPr algn="ctr"/>
                      <a:r>
                        <a:rPr lang="en-US" dirty="0" smtClean="0"/>
                        <a:t>25</a:t>
                      </a:r>
                      <a:endParaRPr lang="en-US" dirty="0"/>
                    </a:p>
                  </a:txBody>
                  <a:tcPr anchor="ctr"/>
                </a:tc>
                <a:tc rowSpan="6">
                  <a:txBody>
                    <a:bodyPr/>
                    <a:lstStyle/>
                    <a:p>
                      <a:pPr algn="ctr"/>
                      <a:r>
                        <a:rPr lang="en-US" dirty="0" smtClean="0"/>
                        <a:t>28</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8</a:t>
                      </a:r>
                      <a:endParaRPr lang="en-US" dirty="0"/>
                    </a:p>
                  </a:txBody>
                  <a:tcPr anchor="ctr"/>
                </a:tc>
                <a:tc>
                  <a:txBody>
                    <a:bodyPr/>
                    <a:lstStyle/>
                    <a:p>
                      <a:pPr algn="ctr"/>
                      <a:r>
                        <a:rPr lang="en-US" dirty="0" smtClean="0"/>
                        <a:t>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8</a:t>
                      </a:r>
                      <a:endParaRPr lang="en-US" dirty="0"/>
                    </a:p>
                  </a:txBody>
                  <a:tcPr anchor="ctr"/>
                </a:tc>
                <a:tc>
                  <a:txBody>
                    <a:bodyPr/>
                    <a:lstStyle/>
                    <a:p>
                      <a:pPr algn="ctr"/>
                      <a:r>
                        <a:rPr lang="en-US" dirty="0" smtClean="0"/>
                        <a:t>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14</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14</a:t>
                      </a:r>
                      <a:endParaRPr lang="en-US" dirty="0"/>
                    </a:p>
                  </a:txBody>
                  <a:tcPr anchor="ctr"/>
                </a:tc>
                <a:tc>
                  <a:txBody>
                    <a:bodyPr/>
                    <a:lstStyle/>
                    <a:p>
                      <a:pPr algn="ctr"/>
                      <a:r>
                        <a:rPr lang="en-US" dirty="0" smtClean="0"/>
                        <a:t>15</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281144">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*EOG</a:t>
                      </a:r>
                      <a:r>
                        <a:rPr lang="en-US" baseline="0" dirty="0" smtClean="0"/>
                        <a:t> </a:t>
                      </a:r>
                      <a:r>
                        <a:rPr lang="en-US" dirty="0" smtClean="0"/>
                        <a:t>E</a:t>
                      </a:r>
                      <a:r>
                        <a:rPr lang="en-US" sz="1800" dirty="0" smtClean="0"/>
                        <a:t>LA NPR</a:t>
                      </a:r>
                      <a:r>
                        <a:rPr lang="en-US" sz="1800" baseline="0" dirty="0" smtClean="0"/>
                        <a:t> reflects Reading subtest   **EOC ELA NPR reflect Language subtest</a:t>
                      </a: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r>
            </a:tbl>
          </a:graphicData>
        </a:graphic>
      </p:graphicFrame>
      <p:sp>
        <p:nvSpPr>
          <p:cNvPr id="5" name="TextBox 4"/>
          <p:cNvSpPr txBox="1"/>
          <p:nvPr/>
        </p:nvSpPr>
        <p:spPr>
          <a:xfrm>
            <a:off x="443866" y="5687513"/>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 or EOC.</a:t>
            </a:r>
            <a:endParaRPr lang="en-US" sz="1600" dirty="0"/>
          </a:p>
        </p:txBody>
      </p:sp>
    </p:spTree>
    <p:extLst>
      <p:ext uri="{BB962C8B-B14F-4D97-AF65-F5344CB8AC3E}">
        <p14:creationId xmlns:p14="http://schemas.microsoft.com/office/powerpoint/2010/main" val="3442310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Mathematics</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84289"/>
          <a:ext cx="7867222" cy="3774210"/>
        </p:xfrm>
        <a:graphic>
          <a:graphicData uri="http://schemas.openxmlformats.org/drawingml/2006/table">
            <a:tbl>
              <a:tblPr bandRow="1">
                <a:tableStyleId>{5C22544A-7EE6-4342-B048-85BDC9FD1C3A}</a:tableStyleId>
              </a:tblPr>
              <a:tblGrid>
                <a:gridCol w="968475"/>
                <a:gridCol w="755059"/>
                <a:gridCol w="682632"/>
                <a:gridCol w="682632"/>
                <a:gridCol w="682632"/>
                <a:gridCol w="682632"/>
                <a:gridCol w="682632"/>
                <a:gridCol w="682632"/>
                <a:gridCol w="682632"/>
                <a:gridCol w="682632"/>
                <a:gridCol w="682632"/>
              </a:tblGrid>
              <a:tr h="370840">
                <a:tc rowSpan="2">
                  <a:txBody>
                    <a:bodyPr/>
                    <a:lstStyle/>
                    <a:p>
                      <a:pPr algn="ctr"/>
                      <a:r>
                        <a:rPr lang="en-US" sz="1600" b="1" dirty="0" smtClean="0">
                          <a:solidFill>
                            <a:schemeClr val="bg1"/>
                          </a:solidFill>
                          <a:latin typeface="+mj-lt"/>
                        </a:rPr>
                        <a:t>Grade </a:t>
                      </a:r>
                    </a:p>
                  </a:txBody>
                  <a:tcPr anchor="ctr">
                    <a:solidFill>
                      <a:srgbClr val="5B9BD5"/>
                    </a:solidFill>
                  </a:tcPr>
                </a:tc>
                <a:tc gridSpan="2">
                  <a:txBody>
                    <a:bodyPr/>
                    <a:lstStyle/>
                    <a:p>
                      <a:pPr algn="ctr"/>
                      <a:r>
                        <a:rPr lang="en-US" sz="1600" b="1" dirty="0" smtClean="0">
                          <a:solidFill>
                            <a:schemeClr val="bg1"/>
                          </a:solidFill>
                          <a:latin typeface="+mj-lt"/>
                        </a:rPr>
                        <a:t>Mathematics</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Coordinate Algebra</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mn-lt"/>
                          <a:ea typeface="+mn-ea"/>
                          <a:cs typeface="+mn-cs"/>
                        </a:rPr>
                        <a:t>Analytic</a:t>
                      </a:r>
                      <a:r>
                        <a:rPr lang="en-US" sz="1600" b="1" kern="1200" baseline="0" dirty="0" smtClean="0">
                          <a:solidFill>
                            <a:schemeClr val="bg1"/>
                          </a:solidFill>
                          <a:latin typeface="+mn-lt"/>
                          <a:ea typeface="+mn-ea"/>
                          <a:cs typeface="+mn-cs"/>
                        </a:rPr>
                        <a:t> Geometry</a:t>
                      </a:r>
                      <a:endParaRPr lang="en-US" sz="1600" b="1" kern="1200" dirty="0" smtClean="0">
                        <a:solidFill>
                          <a:schemeClr val="bg1"/>
                        </a:solidFill>
                        <a:latin typeface="+mn-lt"/>
                        <a:ea typeface="+mn-ea"/>
                        <a:cs typeface="+mn-cs"/>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Algebra I</a:t>
                      </a:r>
                      <a:endParaRPr lang="en-US" sz="1600" b="1" dirty="0">
                        <a:solidFill>
                          <a:schemeClr val="bg1"/>
                        </a:solidFill>
                        <a:latin typeface="+mj-lt"/>
                      </a:endParaRPr>
                    </a:p>
                  </a:txBody>
                  <a:tcPr anchor="ctr">
                    <a:solidFill>
                      <a:srgbClr val="5B9BD5"/>
                    </a:solidFill>
                  </a:tcPr>
                </a:tc>
                <a:tc hMerge="1">
                  <a:txBody>
                    <a:bodyPr/>
                    <a:lstStyle/>
                    <a:p>
                      <a:endParaRPr lang="en-US"/>
                    </a:p>
                  </a:txBody>
                  <a:tcPr>
                    <a:solidFill>
                      <a:srgbClr val="5B9BD5"/>
                    </a:solidFill>
                  </a:tcPr>
                </a:tc>
                <a:tc gridSpan="2">
                  <a:txBody>
                    <a:bodyPr/>
                    <a:lstStyle/>
                    <a:p>
                      <a:pPr algn="ctr"/>
                      <a:r>
                        <a:rPr lang="en-US" sz="1600" b="1" dirty="0" smtClean="0">
                          <a:solidFill>
                            <a:schemeClr val="bg1"/>
                          </a:solidFill>
                          <a:latin typeface="+mj-lt"/>
                        </a:rPr>
                        <a:t>Geometry</a:t>
                      </a:r>
                      <a:endParaRPr lang="en-US" sz="1600" b="1" dirty="0">
                        <a:solidFill>
                          <a:schemeClr val="bg1"/>
                        </a:solidFill>
                        <a:latin typeface="+mj-lt"/>
                      </a:endParaRPr>
                    </a:p>
                  </a:txBody>
                  <a:tcPr anchor="ctr">
                    <a:solidFill>
                      <a:srgbClr val="5B9BD5"/>
                    </a:solidFill>
                  </a:tcPr>
                </a:tc>
                <a:tc hMerge="1">
                  <a:txBody>
                    <a:bodyPr/>
                    <a:lstStyle/>
                    <a:p>
                      <a:pPr algn="ctr"/>
                      <a:endParaRPr lang="en-US" sz="1600" b="1" dirty="0">
                        <a:solidFill>
                          <a:schemeClr val="bg1"/>
                        </a:solidFill>
                        <a:latin typeface="+mj-lt"/>
                      </a:endParaRPr>
                    </a:p>
                  </a:txBody>
                  <a:tcPr anchor="ctr">
                    <a:solidFill>
                      <a:srgbClr val="5B9BD5"/>
                    </a:solidFill>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8</a:t>
                      </a:r>
                      <a:endParaRPr lang="en-US" dirty="0"/>
                    </a:p>
                  </a:txBody>
                  <a:tcPr anchor="ctr"/>
                </a:tc>
                <a:tc>
                  <a:txBody>
                    <a:bodyPr/>
                    <a:lstStyle/>
                    <a:p>
                      <a:pPr algn="ctr"/>
                      <a:r>
                        <a:rPr lang="en-US" dirty="0" smtClean="0"/>
                        <a:t>8</a:t>
                      </a:r>
                      <a:endParaRPr lang="en-US" dirty="0"/>
                    </a:p>
                  </a:txBody>
                  <a:tcPr anchor="ctr"/>
                </a:tc>
                <a:tc rowSpan="6">
                  <a:txBody>
                    <a:bodyPr/>
                    <a:lstStyle/>
                    <a:p>
                      <a:pPr algn="ctr"/>
                      <a:r>
                        <a:rPr lang="en-US" dirty="0" smtClean="0"/>
                        <a:t>26</a:t>
                      </a:r>
                      <a:endParaRPr lang="en-US" dirty="0"/>
                    </a:p>
                  </a:txBody>
                  <a:tcPr anchor="ctr">
                    <a:solidFill>
                      <a:srgbClr val="EAEFF7"/>
                    </a:solidFill>
                  </a:tcPr>
                </a:tc>
                <a:tc rowSpan="6">
                  <a:txBody>
                    <a:bodyPr/>
                    <a:lstStyle/>
                    <a:p>
                      <a:pPr algn="ctr"/>
                      <a:r>
                        <a:rPr lang="en-US" dirty="0" smtClean="0"/>
                        <a:t>30</a:t>
                      </a:r>
                      <a:endParaRPr lang="en-US" dirty="0"/>
                    </a:p>
                  </a:txBody>
                  <a:tcPr anchor="ctr">
                    <a:solidFill>
                      <a:srgbClr val="EAEFF7"/>
                    </a:solidFill>
                  </a:tcPr>
                </a:tc>
                <a:tc rowSpan="6">
                  <a:txBody>
                    <a:bodyPr/>
                    <a:lstStyle/>
                    <a:p>
                      <a:pPr algn="ctr"/>
                      <a:r>
                        <a:rPr lang="en-US" dirty="0" smtClean="0"/>
                        <a:t>28</a:t>
                      </a:r>
                      <a:endParaRPr lang="en-US" dirty="0"/>
                    </a:p>
                  </a:txBody>
                  <a:tcPr anchor="ctr"/>
                </a:tc>
                <a:tc rowSpan="6">
                  <a:txBody>
                    <a:bodyPr/>
                    <a:lstStyle/>
                    <a:p>
                      <a:pPr algn="ctr"/>
                      <a:r>
                        <a:rPr lang="en-US" dirty="0" smtClean="0"/>
                        <a:t>27</a:t>
                      </a:r>
                      <a:endParaRPr lang="en-US" dirty="0"/>
                    </a:p>
                  </a:txBody>
                  <a:tcPr anchor="ctr"/>
                </a:tc>
                <a:tc rowSpan="6">
                  <a:txBody>
                    <a:bodyPr/>
                    <a:lstStyle/>
                    <a:p>
                      <a:pPr algn="ctr"/>
                      <a:r>
                        <a:rPr lang="en-US" dirty="0" smtClean="0"/>
                        <a:t>--</a:t>
                      </a:r>
                      <a:endParaRPr lang="en-US" dirty="0"/>
                    </a:p>
                  </a:txBody>
                  <a:tcPr anchor="ctr">
                    <a:solidFill>
                      <a:srgbClr val="EAEFF7"/>
                    </a:solidFill>
                  </a:tcPr>
                </a:tc>
                <a:tc rowSpan="6">
                  <a:txBody>
                    <a:bodyPr/>
                    <a:lstStyle/>
                    <a:p>
                      <a:pPr algn="ctr"/>
                      <a:r>
                        <a:rPr lang="en-US" dirty="0" smtClean="0"/>
                        <a:t>35</a:t>
                      </a:r>
                      <a:endParaRPr lang="en-US" dirty="0"/>
                    </a:p>
                  </a:txBody>
                  <a:tcPr anchor="ctr">
                    <a:solidFill>
                      <a:srgbClr val="EAEFF7"/>
                    </a:solidFill>
                  </a:tcPr>
                </a:tc>
                <a:tc rowSpan="6">
                  <a:txBody>
                    <a:bodyPr/>
                    <a:lstStyle/>
                    <a:p>
                      <a:pPr algn="ctr"/>
                      <a:r>
                        <a:rPr lang="en-US" dirty="0" smtClean="0"/>
                        <a:t>--</a:t>
                      </a:r>
                      <a:endParaRPr lang="en-US" dirty="0"/>
                    </a:p>
                  </a:txBody>
                  <a:tcPr anchor="ctr"/>
                </a:tc>
                <a:tc rowSpan="6">
                  <a:txBody>
                    <a:bodyPr/>
                    <a:lstStyle/>
                    <a:p>
                      <a:pPr algn="ctr"/>
                      <a:r>
                        <a:rPr lang="en-US" dirty="0" smtClean="0"/>
                        <a:t>30</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10</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13</a:t>
                      </a:r>
                      <a:endParaRPr lang="en-US" dirty="0"/>
                    </a:p>
                  </a:txBody>
                  <a:tcPr anchor="ctr"/>
                </a:tc>
                <a:tc>
                  <a:txBody>
                    <a:bodyPr/>
                    <a:lstStyle/>
                    <a:p>
                      <a:pPr algn="ctr"/>
                      <a:r>
                        <a:rPr lang="en-US" dirty="0" smtClean="0"/>
                        <a:t>13</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17</a:t>
                      </a:r>
                      <a:endParaRPr lang="en-US" dirty="0"/>
                    </a:p>
                  </a:txBody>
                  <a:tcPr anchor="ctr"/>
                </a:tc>
                <a:tc>
                  <a:txBody>
                    <a:bodyPr/>
                    <a:lstStyle/>
                    <a:p>
                      <a:pPr algn="ctr"/>
                      <a:r>
                        <a:rPr lang="en-US" dirty="0" smtClean="0"/>
                        <a:t>16</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21</a:t>
                      </a:r>
                      <a:endParaRPr lang="en-US" dirty="0"/>
                    </a:p>
                  </a:txBody>
                  <a:tcPr anchor="ctr"/>
                </a:tc>
                <a:tc>
                  <a:txBody>
                    <a:bodyPr/>
                    <a:lstStyle/>
                    <a:p>
                      <a:pPr algn="ctr"/>
                      <a:r>
                        <a:rPr lang="en-US" dirty="0" smtClean="0"/>
                        <a:t>21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r h="462809">
                <a:tc>
                  <a:txBody>
                    <a:bodyPr/>
                    <a:lstStyle/>
                    <a:p>
                      <a:pPr algn="ctr"/>
                      <a:r>
                        <a:rPr lang="en-US" dirty="0" smtClean="0"/>
                        <a:t>8</a:t>
                      </a:r>
                    </a:p>
                  </a:txBody>
                  <a:tcPr/>
                </a:tc>
                <a:tc>
                  <a:txBody>
                    <a:bodyPr/>
                    <a:lstStyle/>
                    <a:p>
                      <a:pPr algn="ctr"/>
                      <a:r>
                        <a:rPr lang="en-US" dirty="0" smtClean="0"/>
                        <a:t>25</a:t>
                      </a:r>
                      <a:endParaRPr lang="en-US" dirty="0"/>
                    </a:p>
                  </a:txBody>
                  <a:tcPr anchor="ctr"/>
                </a:tc>
                <a:tc>
                  <a:txBody>
                    <a:bodyPr/>
                    <a:lstStyle/>
                    <a:p>
                      <a:pPr algn="ctr"/>
                      <a:r>
                        <a:rPr lang="en-US" dirty="0" smtClean="0"/>
                        <a:t>24</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443866" y="5612408"/>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Based on Georgia student performance on 20 NRT items embedded on the Georgia Milestones EOG or EOC.</a:t>
            </a:r>
            <a:endParaRPr lang="en-US" sz="1600" dirty="0"/>
          </a:p>
        </p:txBody>
      </p:sp>
    </p:spTree>
    <p:extLst>
      <p:ext uri="{BB962C8B-B14F-4D97-AF65-F5344CB8AC3E}">
        <p14:creationId xmlns:p14="http://schemas.microsoft.com/office/powerpoint/2010/main" val="1177736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r>
              <a:rPr lang="en-US" sz="3600" dirty="0" smtClean="0">
                <a:solidFill>
                  <a:srgbClr val="FF0000"/>
                </a:solidFill>
              </a:rPr>
              <a:t>Science</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79413"/>
          <a:ext cx="7867214" cy="3565930"/>
        </p:xfrm>
        <a:graphic>
          <a:graphicData uri="http://schemas.openxmlformats.org/drawingml/2006/table">
            <a:tbl>
              <a:tblPr bandRow="1">
                <a:tableStyleId>{5C22544A-7EE6-4342-B048-85BDC9FD1C3A}</a:tableStyleId>
              </a:tblPr>
              <a:tblGrid>
                <a:gridCol w="1176704"/>
                <a:gridCol w="1115085"/>
                <a:gridCol w="1115085"/>
                <a:gridCol w="1115085"/>
                <a:gridCol w="1115085"/>
                <a:gridCol w="1115085"/>
                <a:gridCol w="1115085"/>
              </a:tblGrid>
              <a:tr h="370840">
                <a:tc rowSpan="2">
                  <a:txBody>
                    <a:bodyPr/>
                    <a:lstStyle/>
                    <a:p>
                      <a:pPr algn="ctr"/>
                      <a:r>
                        <a:rPr lang="en-US" sz="1600" b="1" dirty="0" smtClean="0">
                          <a:solidFill>
                            <a:schemeClr val="bg1"/>
                          </a:solidFill>
                          <a:latin typeface="+mj-lt"/>
                        </a:rPr>
                        <a:t>Grade </a:t>
                      </a:r>
                    </a:p>
                  </a:txBody>
                  <a:tcPr anchor="ctr">
                    <a:solidFill>
                      <a:srgbClr val="5B9BD5"/>
                    </a:solidFill>
                  </a:tcPr>
                </a:tc>
                <a:tc gridSpan="2">
                  <a:txBody>
                    <a:bodyPr/>
                    <a:lstStyle/>
                    <a:p>
                      <a:pPr algn="ctr"/>
                      <a:r>
                        <a:rPr lang="en-US" sz="1600" b="1" dirty="0" smtClean="0">
                          <a:solidFill>
                            <a:schemeClr val="bg1"/>
                          </a:solidFill>
                          <a:latin typeface="+mj-lt"/>
                        </a:rPr>
                        <a:t>Science</a:t>
                      </a: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Physical Science</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Biology</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8</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27</a:t>
                      </a:r>
                      <a:endParaRPr lang="en-US" dirty="0"/>
                    </a:p>
                  </a:txBody>
                  <a:tcPr anchor="ctr">
                    <a:solidFill>
                      <a:srgbClr val="EAEFF7"/>
                    </a:solidFill>
                  </a:tcPr>
                </a:tc>
                <a:tc rowSpan="6">
                  <a:txBody>
                    <a:bodyPr/>
                    <a:lstStyle/>
                    <a:p>
                      <a:pPr algn="ctr"/>
                      <a:r>
                        <a:rPr lang="en-US" dirty="0" smtClean="0"/>
                        <a:t>27</a:t>
                      </a:r>
                      <a:endParaRPr lang="en-US" dirty="0"/>
                    </a:p>
                  </a:txBody>
                  <a:tcPr anchor="ctr">
                    <a:solidFill>
                      <a:srgbClr val="EAEFF7"/>
                    </a:solidFill>
                  </a:tcPr>
                </a:tc>
                <a:tc rowSpan="6">
                  <a:txBody>
                    <a:bodyPr/>
                    <a:lstStyle/>
                    <a:p>
                      <a:pPr algn="ctr"/>
                      <a:r>
                        <a:rPr lang="en-US" dirty="0" smtClean="0"/>
                        <a:t>24</a:t>
                      </a:r>
                      <a:endParaRPr lang="en-US" dirty="0"/>
                    </a:p>
                  </a:txBody>
                  <a:tcPr anchor="ctr"/>
                </a:tc>
                <a:tc rowSpan="6">
                  <a:txBody>
                    <a:bodyPr/>
                    <a:lstStyle/>
                    <a:p>
                      <a:pPr algn="ctr"/>
                      <a:r>
                        <a:rPr lang="en-US" dirty="0" smtClean="0"/>
                        <a:t>23</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11</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15</a:t>
                      </a:r>
                      <a:endParaRPr lang="en-US" dirty="0"/>
                    </a:p>
                  </a:txBody>
                  <a:tcPr anchor="ctr"/>
                </a:tc>
                <a:tc>
                  <a:txBody>
                    <a:bodyPr/>
                    <a:lstStyle/>
                    <a:p>
                      <a:pPr algn="ctr"/>
                      <a:r>
                        <a:rPr lang="en-US" dirty="0" smtClean="0"/>
                        <a:t>15</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19</a:t>
                      </a:r>
                      <a:endParaRPr lang="en-US" dirty="0"/>
                    </a:p>
                  </a:txBody>
                  <a:tcPr anchor="ctr"/>
                </a:tc>
                <a:tc>
                  <a:txBody>
                    <a:bodyPr/>
                    <a:lstStyle/>
                    <a:p>
                      <a:pPr algn="ctr"/>
                      <a:r>
                        <a:rPr lang="en-US" dirty="0" smtClean="0"/>
                        <a:t>19</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20</a:t>
                      </a:r>
                      <a:endParaRPr lang="en-US" dirty="0"/>
                    </a:p>
                  </a:txBody>
                  <a:tcPr anchor="ctr"/>
                </a:tc>
                <a:tc>
                  <a:txBody>
                    <a:bodyPr/>
                    <a:lstStyle/>
                    <a:p>
                      <a:pPr algn="ctr"/>
                      <a:r>
                        <a:rPr lang="en-US" dirty="0" smtClean="0"/>
                        <a:t>20</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31</a:t>
                      </a:r>
                      <a:endParaRPr lang="en-US" dirty="0"/>
                    </a:p>
                  </a:txBody>
                  <a:tcPr anchor="ctr"/>
                </a:tc>
                <a:tc>
                  <a:txBody>
                    <a:bodyPr/>
                    <a:lstStyle/>
                    <a:p>
                      <a:pPr algn="ctr"/>
                      <a:r>
                        <a:rPr lang="en-US" dirty="0" smtClean="0"/>
                        <a:t>32</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bl>
          </a:graphicData>
        </a:graphic>
      </p:graphicFrame>
      <p:sp>
        <p:nvSpPr>
          <p:cNvPr id="5" name="TextBox 4"/>
          <p:cNvSpPr txBox="1"/>
          <p:nvPr/>
        </p:nvSpPr>
        <p:spPr>
          <a:xfrm>
            <a:off x="443866" y="5515497"/>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prstClr val="black"/>
                </a:solidFill>
              </a:rPr>
              <a:t>Based on Georgia student performance on 20 NRT items embedded on the Georgia Milestones EOG or EOC.</a:t>
            </a:r>
            <a:endParaRPr lang="en-US" sz="1600" dirty="0">
              <a:solidFill>
                <a:prstClr val="black"/>
              </a:solidFill>
            </a:endParaRPr>
          </a:p>
        </p:txBody>
      </p:sp>
    </p:spTree>
    <p:extLst>
      <p:ext uri="{BB962C8B-B14F-4D97-AF65-F5344CB8AC3E}">
        <p14:creationId xmlns:p14="http://schemas.microsoft.com/office/powerpoint/2010/main" val="3470623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42576"/>
            <a:ext cx="6316630" cy="1325563"/>
          </a:xfrm>
        </p:spPr>
        <p:txBody>
          <a:bodyPr>
            <a:normAutofit fontScale="90000"/>
          </a:bodyPr>
          <a:lstStyle/>
          <a:p>
            <a:r>
              <a:rPr lang="en-US" sz="3600" dirty="0" smtClean="0">
                <a:solidFill>
                  <a:srgbClr val="0000FF"/>
                </a:solidFill>
              </a:rPr>
              <a:t>Spring </a:t>
            </a:r>
            <a:r>
              <a:rPr lang="en-US" sz="3600" dirty="0" smtClean="0">
                <a:solidFill>
                  <a:srgbClr val="FF0000"/>
                </a:solidFill>
              </a:rPr>
              <a:t>Median</a:t>
            </a:r>
            <a:r>
              <a:rPr lang="en-US" sz="3600" dirty="0" smtClean="0">
                <a:solidFill>
                  <a:srgbClr val="0000FF"/>
                </a:solidFill>
              </a:rPr>
              <a:t> NPRs for Beginning Learners in </a:t>
            </a:r>
            <a:br>
              <a:rPr lang="en-US" sz="3600" dirty="0" smtClean="0">
                <a:solidFill>
                  <a:srgbClr val="0000FF"/>
                </a:solidFill>
              </a:rPr>
            </a:br>
            <a:r>
              <a:rPr lang="en-US" sz="3600" dirty="0" smtClean="0">
                <a:solidFill>
                  <a:srgbClr val="FF0000"/>
                </a:solidFill>
              </a:rPr>
              <a:t>Social Studies</a:t>
            </a:r>
            <a:endParaRPr lang="en-US" sz="3600" dirty="0">
              <a:solidFill>
                <a:srgbClr val="FF0000"/>
              </a:solidFill>
            </a:endParaRPr>
          </a:p>
        </p:txBody>
      </p:sp>
      <p:graphicFrame>
        <p:nvGraphicFramePr>
          <p:cNvPr id="4" name="Content Placeholder 3"/>
          <p:cNvGraphicFramePr>
            <a:graphicFrameLocks noGrp="1"/>
          </p:cNvGraphicFramePr>
          <p:nvPr>
            <p:ph idx="1"/>
            <p:extLst/>
          </p:nvPr>
        </p:nvGraphicFramePr>
        <p:xfrm>
          <a:off x="443866" y="1679413"/>
          <a:ext cx="7867215" cy="3565930"/>
        </p:xfrm>
        <a:graphic>
          <a:graphicData uri="http://schemas.openxmlformats.org/drawingml/2006/table">
            <a:tbl>
              <a:tblPr bandRow="1">
                <a:tableStyleId>{5C22544A-7EE6-4342-B048-85BDC9FD1C3A}</a:tableStyleId>
              </a:tblPr>
              <a:tblGrid>
                <a:gridCol w="1167651"/>
                <a:gridCol w="1116594"/>
                <a:gridCol w="1116594"/>
                <a:gridCol w="1116594"/>
                <a:gridCol w="1116594"/>
                <a:gridCol w="1116594"/>
                <a:gridCol w="1116594"/>
              </a:tblGrid>
              <a:tr h="370840">
                <a:tc rowSpan="2">
                  <a:txBody>
                    <a:bodyPr/>
                    <a:lstStyle/>
                    <a:p>
                      <a:pPr algn="ctr"/>
                      <a:r>
                        <a:rPr lang="en-US" sz="1600" b="1" dirty="0" smtClean="0">
                          <a:solidFill>
                            <a:schemeClr val="bg1"/>
                          </a:solidFill>
                          <a:latin typeface="+mj-lt"/>
                        </a:rPr>
                        <a:t>Grade</a:t>
                      </a:r>
                    </a:p>
                  </a:txBody>
                  <a:tcPr anchor="ctr">
                    <a:solidFill>
                      <a:srgbClr val="5B9BD5"/>
                    </a:solidFill>
                  </a:tcPr>
                </a:tc>
                <a:tc gridSpan="2">
                  <a:txBody>
                    <a:bodyPr/>
                    <a:lstStyle/>
                    <a:p>
                      <a:pPr algn="ctr"/>
                      <a:r>
                        <a:rPr lang="en-US" sz="1600" b="1" dirty="0" smtClean="0">
                          <a:solidFill>
                            <a:schemeClr val="bg1"/>
                          </a:solidFill>
                          <a:latin typeface="+mj-lt"/>
                        </a:rPr>
                        <a:t>Social</a:t>
                      </a:r>
                      <a:r>
                        <a:rPr lang="en-US" sz="1600" b="1" baseline="0" dirty="0" smtClean="0">
                          <a:solidFill>
                            <a:schemeClr val="bg1"/>
                          </a:solidFill>
                          <a:latin typeface="+mj-lt"/>
                        </a:rPr>
                        <a:t> Studies</a:t>
                      </a:r>
                      <a:endParaRPr lang="en-US" sz="1600" b="1" dirty="0" smtClean="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U.S. History</a:t>
                      </a:r>
                      <a:endParaRPr lang="en-US" sz="1600" b="1" dirty="0">
                        <a:solidFill>
                          <a:schemeClr val="bg1"/>
                        </a:solidFill>
                        <a:latin typeface="+mj-lt"/>
                      </a:endParaRPr>
                    </a:p>
                  </a:txBody>
                  <a:tcPr anchor="ctr">
                    <a:solidFill>
                      <a:srgbClr val="5B9BD5"/>
                    </a:solidFill>
                  </a:tcPr>
                </a:tc>
                <a:tc hMerge="1">
                  <a:txBody>
                    <a:bodyPr/>
                    <a:lstStyle/>
                    <a:p>
                      <a:endParaRPr lang="en-US"/>
                    </a:p>
                  </a:txBody>
                  <a:tcPr/>
                </a:tc>
                <a:tc gridSpan="2">
                  <a:txBody>
                    <a:bodyPr/>
                    <a:lstStyle/>
                    <a:p>
                      <a:pPr algn="ctr"/>
                      <a:r>
                        <a:rPr lang="en-US" sz="1600" b="1" dirty="0" smtClean="0">
                          <a:solidFill>
                            <a:schemeClr val="bg1"/>
                          </a:solidFill>
                          <a:latin typeface="+mj-lt"/>
                        </a:rPr>
                        <a:t>Economics</a:t>
                      </a:r>
                      <a:endParaRPr lang="en-US" sz="1600" b="1" dirty="0">
                        <a:solidFill>
                          <a:schemeClr val="bg1"/>
                        </a:solidFill>
                        <a:latin typeface="+mj-lt"/>
                      </a:endParaRPr>
                    </a:p>
                  </a:txBody>
                  <a:tcPr anchor="ctr">
                    <a:solidFill>
                      <a:srgbClr val="5B9BD5"/>
                    </a:solidFill>
                  </a:tcPr>
                </a:tc>
                <a:tc hMerge="1">
                  <a:txBody>
                    <a:bodyPr/>
                    <a:lstStyle/>
                    <a:p>
                      <a:endParaRPr lang="en-US"/>
                    </a:p>
                  </a:txBody>
                  <a:tcPr/>
                </a:tc>
              </a:tr>
              <a:tr h="370840">
                <a:tc vMerge="1">
                  <a:txBody>
                    <a:bodyPr/>
                    <a:lstStyle/>
                    <a:p>
                      <a:pPr algn="l"/>
                      <a:endParaRPr lang="en-US" b="1" dirty="0">
                        <a:solidFill>
                          <a:schemeClr val="bg1"/>
                        </a:solidFill>
                      </a:endParaRP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c>
                  <a:txBody>
                    <a:bodyPr/>
                    <a:lstStyle/>
                    <a:p>
                      <a:pPr algn="ctr"/>
                      <a:r>
                        <a:rPr lang="en-US" sz="1600" b="1" u="none" dirty="0" smtClean="0">
                          <a:solidFill>
                            <a:schemeClr val="bg1"/>
                          </a:solidFill>
                          <a:latin typeface="+mj-lt"/>
                        </a:rPr>
                        <a:t>2015</a:t>
                      </a:r>
                    </a:p>
                  </a:txBody>
                  <a:tcPr anchor="ctr">
                    <a:solidFill>
                      <a:srgbClr val="5B9BD5"/>
                    </a:solidFill>
                  </a:tcPr>
                </a:tc>
                <a:tc>
                  <a:txBody>
                    <a:bodyPr/>
                    <a:lstStyle/>
                    <a:p>
                      <a:pPr algn="ctr"/>
                      <a:r>
                        <a:rPr lang="en-US" sz="1600" b="1" u="none" dirty="0" smtClean="0">
                          <a:solidFill>
                            <a:schemeClr val="bg1"/>
                          </a:solidFill>
                          <a:latin typeface="+mj-lt"/>
                        </a:rPr>
                        <a:t>2016</a:t>
                      </a:r>
                    </a:p>
                  </a:txBody>
                  <a:tcPr anchor="ctr">
                    <a:solidFill>
                      <a:srgbClr val="5B9BD5"/>
                    </a:solidFill>
                  </a:tcPr>
                </a:tc>
              </a:tr>
              <a:tr h="462809">
                <a:tc>
                  <a:txBody>
                    <a:bodyPr/>
                    <a:lstStyle/>
                    <a:p>
                      <a:pPr algn="ctr"/>
                      <a:r>
                        <a:rPr lang="en-US" dirty="0" smtClean="0"/>
                        <a:t>3</a:t>
                      </a:r>
                    </a:p>
                  </a:txBody>
                  <a:tcPr/>
                </a:tc>
                <a:tc>
                  <a:txBody>
                    <a:bodyPr/>
                    <a:lstStyle/>
                    <a:p>
                      <a:pPr algn="ctr"/>
                      <a:r>
                        <a:rPr lang="en-US" dirty="0" smtClean="0"/>
                        <a:t>10</a:t>
                      </a:r>
                      <a:endParaRPr lang="en-US" dirty="0"/>
                    </a:p>
                  </a:txBody>
                  <a:tcPr anchor="ctr"/>
                </a:tc>
                <a:tc>
                  <a:txBody>
                    <a:bodyPr/>
                    <a:lstStyle/>
                    <a:p>
                      <a:pPr algn="ctr"/>
                      <a:r>
                        <a:rPr lang="en-US" dirty="0" smtClean="0"/>
                        <a:t>9</a:t>
                      </a:r>
                      <a:endParaRPr lang="en-US" dirty="0"/>
                    </a:p>
                  </a:txBody>
                  <a:tcPr anchor="ctr"/>
                </a:tc>
                <a:tc rowSpan="6">
                  <a:txBody>
                    <a:bodyPr/>
                    <a:lstStyle/>
                    <a:p>
                      <a:pPr algn="ctr"/>
                      <a:r>
                        <a:rPr lang="en-US" dirty="0" smtClean="0"/>
                        <a:t>18</a:t>
                      </a:r>
                      <a:endParaRPr lang="en-US" dirty="0"/>
                    </a:p>
                  </a:txBody>
                  <a:tcPr anchor="ctr">
                    <a:solidFill>
                      <a:srgbClr val="EAEFF7"/>
                    </a:solidFill>
                  </a:tcPr>
                </a:tc>
                <a:tc rowSpan="6">
                  <a:txBody>
                    <a:bodyPr/>
                    <a:lstStyle/>
                    <a:p>
                      <a:pPr algn="ctr"/>
                      <a:r>
                        <a:rPr lang="en-US" dirty="0" smtClean="0"/>
                        <a:t>18</a:t>
                      </a:r>
                      <a:endParaRPr lang="en-US" dirty="0"/>
                    </a:p>
                  </a:txBody>
                  <a:tcPr anchor="ctr">
                    <a:solidFill>
                      <a:srgbClr val="EAEFF7"/>
                    </a:solidFill>
                  </a:tcPr>
                </a:tc>
                <a:tc rowSpan="6">
                  <a:txBody>
                    <a:bodyPr/>
                    <a:lstStyle/>
                    <a:p>
                      <a:pPr algn="ctr"/>
                      <a:r>
                        <a:rPr lang="en-US" dirty="0" smtClean="0"/>
                        <a:t>19</a:t>
                      </a:r>
                      <a:endParaRPr lang="en-US" dirty="0"/>
                    </a:p>
                  </a:txBody>
                  <a:tcPr anchor="ctr"/>
                </a:tc>
                <a:tc rowSpan="6">
                  <a:txBody>
                    <a:bodyPr/>
                    <a:lstStyle/>
                    <a:p>
                      <a:pPr algn="ctr"/>
                      <a:r>
                        <a:rPr lang="en-US" dirty="0" smtClean="0"/>
                        <a:t>21</a:t>
                      </a:r>
                      <a:endParaRPr lang="en-US" dirty="0"/>
                    </a:p>
                  </a:txBody>
                  <a:tcPr anchor="ctr"/>
                </a:tc>
              </a:tr>
              <a:tr h="462809">
                <a:tc>
                  <a:txBody>
                    <a:bodyPr/>
                    <a:lstStyle/>
                    <a:p>
                      <a:pPr algn="ctr"/>
                      <a:r>
                        <a:rPr lang="en-US" baseline="0" dirty="0" smtClean="0"/>
                        <a:t>4</a:t>
                      </a:r>
                      <a:endParaRPr lang="en-US" dirty="0"/>
                    </a:p>
                  </a:txBody>
                  <a:tcPr/>
                </a:tc>
                <a:tc>
                  <a:txBody>
                    <a:bodyPr/>
                    <a:lstStyle/>
                    <a:p>
                      <a:pPr algn="ctr"/>
                      <a:r>
                        <a:rPr lang="en-US" dirty="0" smtClean="0"/>
                        <a:t>13</a:t>
                      </a:r>
                      <a:endParaRPr lang="en-US" dirty="0"/>
                    </a:p>
                  </a:txBody>
                  <a:tcPr anchor="ctr"/>
                </a:tc>
                <a:tc>
                  <a:txBody>
                    <a:bodyPr/>
                    <a:lstStyle/>
                    <a:p>
                      <a:pPr algn="ctr"/>
                      <a:r>
                        <a:rPr lang="en-US" dirty="0" smtClean="0"/>
                        <a:t>11</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5</a:t>
                      </a:r>
                      <a:endParaRPr lang="en-US" dirty="0"/>
                    </a:p>
                  </a:txBody>
                  <a:tcPr/>
                </a:tc>
                <a:tc>
                  <a:txBody>
                    <a:bodyPr/>
                    <a:lstStyle/>
                    <a:p>
                      <a:pPr algn="ctr"/>
                      <a:r>
                        <a:rPr lang="en-US" dirty="0" smtClean="0"/>
                        <a:t>15</a:t>
                      </a:r>
                      <a:endParaRPr lang="en-US" dirty="0"/>
                    </a:p>
                  </a:txBody>
                  <a:tcPr anchor="ctr"/>
                </a:tc>
                <a:tc>
                  <a:txBody>
                    <a:bodyPr/>
                    <a:lstStyle/>
                    <a:p>
                      <a:pPr algn="ctr"/>
                      <a:r>
                        <a:rPr lang="en-US" dirty="0" smtClean="0"/>
                        <a:t>16</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6</a:t>
                      </a:r>
                      <a:endParaRPr lang="en-US" dirty="0"/>
                    </a:p>
                  </a:txBody>
                  <a:tcPr/>
                </a:tc>
                <a:tc>
                  <a:txBody>
                    <a:bodyPr/>
                    <a:lstStyle/>
                    <a:p>
                      <a:pPr algn="ctr"/>
                      <a:r>
                        <a:rPr lang="en-US" dirty="0" smtClean="0"/>
                        <a:t>17</a:t>
                      </a:r>
                      <a:endParaRPr lang="en-US" dirty="0"/>
                    </a:p>
                  </a:txBody>
                  <a:tcPr anchor="ctr"/>
                </a:tc>
                <a:tc>
                  <a:txBody>
                    <a:bodyPr/>
                    <a:lstStyle/>
                    <a:p>
                      <a:pPr algn="ctr"/>
                      <a:r>
                        <a:rPr lang="en-US" dirty="0" smtClean="0"/>
                        <a:t>17</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510205">
                <a:tc>
                  <a:txBody>
                    <a:bodyPr/>
                    <a:lstStyle/>
                    <a:p>
                      <a:pPr algn="ctr"/>
                      <a:r>
                        <a:rPr lang="en-US" dirty="0" smtClean="0"/>
                        <a:t>7</a:t>
                      </a:r>
                      <a:endParaRPr lang="en-US" dirty="0"/>
                    </a:p>
                  </a:txBody>
                  <a:tcPr/>
                </a:tc>
                <a:tc>
                  <a:txBody>
                    <a:bodyPr/>
                    <a:lstStyle/>
                    <a:p>
                      <a:pPr algn="ctr"/>
                      <a:r>
                        <a:rPr lang="en-US" dirty="0" smtClean="0"/>
                        <a:t>20</a:t>
                      </a:r>
                      <a:endParaRPr lang="en-US" dirty="0"/>
                    </a:p>
                  </a:txBody>
                  <a:tcPr anchor="ctr"/>
                </a:tc>
                <a:tc>
                  <a:txBody>
                    <a:bodyPr/>
                    <a:lstStyle/>
                    <a:p>
                      <a:pPr algn="ctr"/>
                      <a:r>
                        <a:rPr lang="en-US" dirty="0" smtClean="0"/>
                        <a:t>18</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r h="462809">
                <a:tc>
                  <a:txBody>
                    <a:bodyPr/>
                    <a:lstStyle/>
                    <a:p>
                      <a:pPr algn="ctr"/>
                      <a:r>
                        <a:rPr lang="en-US" dirty="0" smtClean="0"/>
                        <a:t>8</a:t>
                      </a:r>
                      <a:endParaRPr lang="en-US" dirty="0"/>
                    </a:p>
                  </a:txBody>
                  <a:tcPr/>
                </a:tc>
                <a:tc>
                  <a:txBody>
                    <a:bodyPr/>
                    <a:lstStyle/>
                    <a:p>
                      <a:pPr algn="ctr"/>
                      <a:r>
                        <a:rPr lang="en-US" dirty="0" smtClean="0"/>
                        <a:t>28</a:t>
                      </a:r>
                      <a:endParaRPr lang="en-US" dirty="0"/>
                    </a:p>
                  </a:txBody>
                  <a:tcPr anchor="ctr"/>
                </a:tc>
                <a:tc>
                  <a:txBody>
                    <a:bodyPr/>
                    <a:lstStyle/>
                    <a:p>
                      <a:pPr algn="ctr"/>
                      <a:r>
                        <a:rPr lang="en-US" dirty="0" smtClean="0"/>
                        <a:t>28</a:t>
                      </a:r>
                      <a:endParaRPr lang="en-US" dirty="0"/>
                    </a:p>
                  </a:txBody>
                  <a:tcPr anchor="ctr"/>
                </a:tc>
                <a:tc vMerge="1">
                  <a:txBody>
                    <a:bodyPr/>
                    <a:lstStyle/>
                    <a:p>
                      <a:pPr algn="ctr"/>
                      <a:endParaRPr lang="en-US" dirty="0"/>
                    </a:p>
                  </a:txBody>
                  <a:tcPr anchor="ctr"/>
                </a:tc>
                <a:tc vMerge="1">
                  <a:txBody>
                    <a:bodyPr/>
                    <a:lstStyle/>
                    <a:p>
                      <a:endParaRPr lang="en-US"/>
                    </a:p>
                  </a:txBody>
                  <a:tcPr/>
                </a:tc>
                <a:tc vMerge="1">
                  <a:txBody>
                    <a:bodyPr/>
                    <a:lstStyle/>
                    <a:p>
                      <a:pPr algn="ctr"/>
                      <a:endParaRPr lang="en-US" dirty="0"/>
                    </a:p>
                  </a:txBody>
                  <a:tcPr anchor="ctr"/>
                </a:tc>
                <a:tc vMerge="1">
                  <a:txBody>
                    <a:bodyPr/>
                    <a:lstStyle/>
                    <a:p>
                      <a:endParaRPr lang="en-US"/>
                    </a:p>
                  </a:txBody>
                  <a:tcPr/>
                </a:tc>
              </a:tr>
            </a:tbl>
          </a:graphicData>
        </a:graphic>
      </p:graphicFrame>
      <p:sp>
        <p:nvSpPr>
          <p:cNvPr id="5" name="TextBox 4"/>
          <p:cNvSpPr txBox="1"/>
          <p:nvPr/>
        </p:nvSpPr>
        <p:spPr>
          <a:xfrm>
            <a:off x="443866" y="5515497"/>
            <a:ext cx="81026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solidFill>
                  <a:prstClr val="black"/>
                </a:solidFill>
              </a:rPr>
              <a:t>Based on Georgia student performance on 20 NRT items embedded on the Georgia Milestones EOG or EOC.</a:t>
            </a:r>
            <a:endParaRPr lang="en-US" sz="1600" dirty="0">
              <a:solidFill>
                <a:prstClr val="black"/>
              </a:solidFill>
            </a:endParaRPr>
          </a:p>
        </p:txBody>
      </p:sp>
    </p:spTree>
    <p:extLst>
      <p:ext uri="{BB962C8B-B14F-4D97-AF65-F5344CB8AC3E}">
        <p14:creationId xmlns:p14="http://schemas.microsoft.com/office/powerpoint/2010/main" val="574348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Achievement Level Descriptors</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Achievement Level Descriptors:</a:t>
            </a:r>
          </a:p>
          <a:p>
            <a:r>
              <a:rPr lang="en-US" dirty="0" smtClean="0"/>
              <a:t>are critical to test score interpretation, helping to give meaning to the scale scores and achievement classifications;</a:t>
            </a:r>
          </a:p>
          <a:p>
            <a:r>
              <a:rPr lang="en-US" dirty="0"/>
              <a:t>represent </a:t>
            </a:r>
            <a:r>
              <a:rPr lang="en-US" dirty="0" smtClean="0"/>
              <a:t>the progression of understanding</a:t>
            </a:r>
            <a:r>
              <a:rPr lang="en-US" dirty="0"/>
              <a:t>, thinking, and reasoning in each content area</a:t>
            </a:r>
            <a:r>
              <a:rPr lang="en-US" dirty="0" smtClean="0"/>
              <a:t>; and</a:t>
            </a:r>
            <a:endParaRPr lang="en-US" dirty="0"/>
          </a:p>
          <a:p>
            <a:r>
              <a:rPr lang="en-US" dirty="0"/>
              <a:t>can be viewed as stages of thinking and </a:t>
            </a:r>
            <a:r>
              <a:rPr lang="en-US" dirty="0" smtClean="0"/>
              <a:t>learning, providing insight into not only the content, but also the cognitive demand and context within which students are able to demonstrate mastery.</a:t>
            </a:r>
          </a:p>
          <a:p>
            <a:endParaRPr lang="en-US" dirty="0" smtClean="0"/>
          </a:p>
        </p:txBody>
      </p:sp>
    </p:spTree>
    <p:extLst>
      <p:ext uri="{BB962C8B-B14F-4D97-AF65-F5344CB8AC3E}">
        <p14:creationId xmlns:p14="http://schemas.microsoft.com/office/powerpoint/2010/main" val="1478807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69" y="149350"/>
            <a:ext cx="8203474" cy="1325563"/>
          </a:xfrm>
        </p:spPr>
        <p:txBody>
          <a:bodyPr>
            <a:normAutofit/>
          </a:bodyPr>
          <a:lstStyle/>
          <a:p>
            <a:r>
              <a:rPr lang="en-US" sz="4000" dirty="0">
                <a:solidFill>
                  <a:srgbClr val="0000FF"/>
                </a:solidFill>
              </a:rPr>
              <a:t>Achievement Level </a:t>
            </a:r>
            <a:r>
              <a:rPr lang="en-US" sz="4000" dirty="0" smtClean="0">
                <a:solidFill>
                  <a:srgbClr val="0000FF"/>
                </a:solidFill>
              </a:rPr>
              <a:t/>
            </a:r>
            <a:br>
              <a:rPr lang="en-US" sz="4000" dirty="0" smtClean="0">
                <a:solidFill>
                  <a:srgbClr val="0000FF"/>
                </a:solidFill>
              </a:rPr>
            </a:br>
            <a:r>
              <a:rPr lang="en-US" sz="4000" dirty="0" smtClean="0">
                <a:solidFill>
                  <a:srgbClr val="0000FF"/>
                </a:solidFill>
              </a:rPr>
              <a:t>Descriptors</a:t>
            </a:r>
            <a:endParaRPr lang="en-US" sz="4000" dirty="0"/>
          </a:p>
        </p:txBody>
      </p:sp>
      <p:graphicFrame>
        <p:nvGraphicFramePr>
          <p:cNvPr id="5" name="Content Placeholder 4"/>
          <p:cNvGraphicFramePr>
            <a:graphicFrameLocks noGrp="1"/>
          </p:cNvGraphicFramePr>
          <p:nvPr>
            <p:ph idx="1"/>
            <p:extLst/>
          </p:nvPr>
        </p:nvGraphicFramePr>
        <p:xfrm>
          <a:off x="261257" y="1708580"/>
          <a:ext cx="8647613" cy="4547427"/>
        </p:xfrm>
        <a:graphic>
          <a:graphicData uri="http://schemas.openxmlformats.org/drawingml/2006/table">
            <a:tbl>
              <a:tblPr firstRow="1" firstCol="1" bandRow="1">
                <a:tableStyleId>{5C22544A-7EE6-4342-B048-85BDC9FD1C3A}</a:tableStyleId>
              </a:tblPr>
              <a:tblGrid>
                <a:gridCol w="605335"/>
                <a:gridCol w="664136"/>
                <a:gridCol w="1854048"/>
                <a:gridCol w="1855778"/>
                <a:gridCol w="1855778"/>
                <a:gridCol w="1812538"/>
              </a:tblGrid>
              <a:tr h="201651">
                <a:tc>
                  <a:txBody>
                    <a:bodyPr/>
                    <a:lstStyle/>
                    <a:p>
                      <a:pPr marL="0" marR="0" algn="ctr">
                        <a:lnSpc>
                          <a:spcPct val="115000"/>
                        </a:lnSpc>
                        <a:spcBef>
                          <a:spcPts val="0"/>
                        </a:spcBef>
                        <a:spcAft>
                          <a:spcPts val="0"/>
                        </a:spcAft>
                      </a:pPr>
                      <a:r>
                        <a:rPr lang="en-US" sz="1100" dirty="0">
                          <a:effectLst/>
                        </a:rPr>
                        <a:t>ALD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Standard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Beginning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Developing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Proficient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100" dirty="0">
                          <a:effectLst/>
                        </a:rPr>
                        <a:t>Distinguished Learner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r>
              <a:tr h="1877654">
                <a:tc>
                  <a:txBody>
                    <a:bodyPr/>
                    <a:lstStyle/>
                    <a:p>
                      <a:pPr marL="0" marR="0" algn="ctr">
                        <a:lnSpc>
                          <a:spcPct val="115000"/>
                        </a:lnSpc>
                        <a:spcBef>
                          <a:spcPts val="0"/>
                        </a:spcBef>
                        <a:spcAft>
                          <a:spcPts val="0"/>
                        </a:spcAft>
                      </a:pPr>
                      <a:r>
                        <a:rPr lang="en-US" sz="1100" dirty="0">
                          <a:effectLst/>
                        </a:rPr>
                        <a:t>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gn="ctr">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Beginning Learners do not yet demonstrate proficiency in the knowledge and skills necessary at this grade level/course of learning, as specified in Georgia’s content standards. The students need substantial academic support to be prepared for the next grade level or course and to be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Developing Learners demonstrate partial proficiency in the knowledge and skills necessary at this grade level/course of learning, as specified in Georgia’s content standards. The students need additional academic support to ensure success in the next grade level or course and to be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Proficient Learners demonstrate proficiency in the knowledge and skills necessary at this grade level/course of learning, as specified in Georgia’s content standards. The students are prepared for the next grade level or course and are on track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lnSpc>
                          <a:spcPct val="115000"/>
                        </a:lnSpc>
                        <a:spcBef>
                          <a:spcPts val="0"/>
                        </a:spcBef>
                        <a:spcAft>
                          <a:spcPts val="0"/>
                        </a:spcAft>
                      </a:pPr>
                      <a:r>
                        <a:rPr lang="en-US" sz="1000" dirty="0">
                          <a:effectLst/>
                        </a:rPr>
                        <a:t>Distinguished Learners demonstrate advanced proficiency in the knowledge and skills necessary at this grade level/course of learning, as specified in Georgia’s content standards. The students are well prepared for the next grade level or course and are well prepared for college and career readiness.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r>
              <a:tr h="177705">
                <a:tc gridSpan="6">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6137">
                <a:tc>
                  <a:txBody>
                    <a:bodyPr/>
                    <a:lstStyle/>
                    <a:p>
                      <a:pPr marL="0" marR="0" algn="ctr">
                        <a:spcBef>
                          <a:spcPts val="0"/>
                        </a:spcBef>
                        <a:spcAft>
                          <a:spcPts val="0"/>
                        </a:spcAft>
                      </a:pPr>
                      <a:r>
                        <a:rPr lang="en-US" sz="1100" dirty="0">
                          <a:effectLst/>
                        </a:rPr>
                        <a:t>Range</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lgn="ctr">
                        <a:spcBef>
                          <a:spcPts val="0"/>
                        </a:spcBef>
                        <a:spcAft>
                          <a:spcPts val="0"/>
                        </a:spcAft>
                      </a:pPr>
                      <a:r>
                        <a:rPr lang="en-US" sz="10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lnSpc>
                          <a:spcPct val="115000"/>
                        </a:lnSpc>
                        <a:spcBef>
                          <a:spcPts val="0"/>
                        </a:spcBef>
                        <a:spcAft>
                          <a:spcPts val="0"/>
                        </a:spcAft>
                      </a:pPr>
                      <a:r>
                        <a:rPr lang="en-US" sz="1000" dirty="0">
                          <a:effectLst/>
                        </a:rPr>
                        <a:t>A student who achieves at the Beginning Learner level demonstrates minimal command of the grade-level standards.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781" marR="42781" marT="0" marB="0"/>
                </a:tc>
                <a:tc>
                  <a:txBody>
                    <a:bodyPr/>
                    <a:lstStyle/>
                    <a:p>
                      <a:pPr marL="0" marR="0">
                        <a:spcBef>
                          <a:spcPts val="0"/>
                        </a:spcBef>
                        <a:spcAft>
                          <a:spcPts val="0"/>
                        </a:spcAft>
                      </a:pPr>
                      <a:r>
                        <a:rPr lang="en-US" sz="1000" dirty="0">
                          <a:effectLst/>
                        </a:rPr>
                        <a:t>A student who achieves at the Developing Learner level demonstrates partial command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5715" marR="0">
                        <a:spcBef>
                          <a:spcPts val="0"/>
                        </a:spcBef>
                        <a:spcAft>
                          <a:spcPts val="0"/>
                        </a:spcAft>
                      </a:pPr>
                      <a:r>
                        <a:rPr lang="en-US" sz="1000" dirty="0">
                          <a:effectLst/>
                        </a:rPr>
                        <a:t>A student who achieves at the Proficient Learner level demonstrates proficiency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a:txBody>
                    <a:bodyPr/>
                    <a:lstStyle/>
                    <a:p>
                      <a:pPr marL="0" marR="0">
                        <a:spcBef>
                          <a:spcPts val="0"/>
                        </a:spcBef>
                        <a:spcAft>
                          <a:spcPts val="0"/>
                        </a:spcAft>
                      </a:pPr>
                      <a:r>
                        <a:rPr lang="en-US" sz="1000" dirty="0">
                          <a:effectLst/>
                        </a:rPr>
                        <a:t>A student who achieves at the Distinguished Learner level demonstrates advanced proficiency of the grade-level standards.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r>
              <a:tr h="149227">
                <a:tc gridSpan="6">
                  <a:txBody>
                    <a:bodyPr/>
                    <a:lstStyle/>
                    <a:p>
                      <a:pPr marL="0" marR="0">
                        <a:spcBef>
                          <a:spcPts val="0"/>
                        </a:spcBef>
                        <a:spcAft>
                          <a:spcPts val="0"/>
                        </a:spcAft>
                      </a:pPr>
                      <a:r>
                        <a:rPr lang="en-US" sz="1000" dirty="0">
                          <a:effectLst/>
                        </a:rPr>
                        <a:t> </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781" marR="4278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10730">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3.NBT.1</a:t>
                      </a:r>
                      <a:b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3.NBT.2</a:t>
                      </a:r>
                      <a:b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3.NBT.3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Understands place value to 1000 and multiplies single-digit numbers.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Adds and subtracts within 1000.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Uses place value relationships to round numbers, multiplies whole numbers by multiples of ten, adds and subtracts fluently, and explains arithmetic patterns.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Recognizes that each place value, left to right, is ten times the one before it, rounding to specific whole-number place values, and multiplies multiples of ten by each other.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4149875" y="1290247"/>
            <a:ext cx="295048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Sample Grade 3 </a:t>
            </a:r>
            <a:r>
              <a:rPr lang="en-US" dirty="0" smtClean="0"/>
              <a:t>Mathematics</a:t>
            </a:r>
            <a:endParaRPr lang="en-US" dirty="0"/>
          </a:p>
        </p:txBody>
      </p:sp>
    </p:spTree>
    <p:extLst>
      <p:ext uri="{BB962C8B-B14F-4D97-AF65-F5344CB8AC3E}">
        <p14:creationId xmlns:p14="http://schemas.microsoft.com/office/powerpoint/2010/main" val="3969324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288937"/>
          </a:xfrm>
        </p:spPr>
        <p:txBody>
          <a:bodyPr>
            <a:normAutofit lnSpcReduction="10000"/>
          </a:bodyPr>
          <a:lstStyle/>
          <a:p>
            <a:pPr marL="0" indent="0">
              <a:buNone/>
            </a:pPr>
            <a:r>
              <a:rPr lang="en-US" sz="2400" b="1" dirty="0" smtClean="0">
                <a:solidFill>
                  <a:srgbClr val="FF0000"/>
                </a:solidFill>
              </a:rPr>
              <a:t>Q:  	How can two students with the same scale score and 	achievement level in ELA have different Lexile scores?</a:t>
            </a:r>
          </a:p>
          <a:p>
            <a:pPr marL="0" indent="0">
              <a:buNone/>
            </a:pPr>
            <a:r>
              <a:rPr lang="en-US" sz="2400" b="1" dirty="0" smtClean="0">
                <a:solidFill>
                  <a:srgbClr val="FF0000"/>
                </a:solidFill>
              </a:rPr>
              <a:t>A:  	</a:t>
            </a:r>
            <a:r>
              <a:rPr lang="en-US" sz="2400" dirty="0" smtClean="0"/>
              <a:t>The Lexile is based on how each student performed on 	the items measuring reading.  The ELA test also 	includes items that measure language and 	research 	skills, as well as writing.  The two students performed 	differently on the sets of items that comprise the ELA 	test.</a:t>
            </a:r>
          </a:p>
          <a:p>
            <a:pPr marL="0" indent="0">
              <a:buNone/>
            </a:pPr>
            <a:endParaRPr lang="en-US" sz="1000" dirty="0"/>
          </a:p>
          <a:p>
            <a:pPr marL="0" indent="0">
              <a:buNone/>
            </a:pPr>
            <a:r>
              <a:rPr lang="en-US" sz="2400" dirty="0" smtClean="0"/>
              <a:t>	Higher performance on one domain can compensate 	for lower performance on the other domain.</a:t>
            </a:r>
          </a:p>
          <a:p>
            <a:pPr marL="0" indent="0">
              <a:buNone/>
            </a:pPr>
            <a:r>
              <a:rPr lang="en-US" sz="2400" b="1" dirty="0" smtClean="0">
                <a:solidFill>
                  <a:srgbClr val="FF0000"/>
                </a:solidFill>
              </a:rPr>
              <a:t>	</a:t>
            </a:r>
            <a:endParaRPr lang="en-US" sz="2400" b="1" dirty="0"/>
          </a:p>
        </p:txBody>
      </p:sp>
    </p:spTree>
    <p:extLst>
      <p:ext uri="{BB962C8B-B14F-4D97-AF65-F5344CB8AC3E}">
        <p14:creationId xmlns:p14="http://schemas.microsoft.com/office/powerpoint/2010/main" val="2153947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CC"/>
                </a:solidFill>
              </a:rPr>
              <a:t>English Language Arts</a:t>
            </a:r>
            <a:endParaRPr lang="en-US" sz="3600"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843520"/>
            <a:ext cx="7924800" cy="3793173"/>
          </a:xfrm>
          <a:prstGeom prst="rect">
            <a:avLst/>
          </a:prstGeom>
        </p:spPr>
      </p:pic>
      <p:sp>
        <p:nvSpPr>
          <p:cNvPr id="5" name="TextBox 4"/>
          <p:cNvSpPr txBox="1"/>
          <p:nvPr/>
        </p:nvSpPr>
        <p:spPr>
          <a:xfrm>
            <a:off x="816420" y="2244350"/>
            <a:ext cx="1811843"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a:solidFill>
                  <a:srgbClr val="FF0000"/>
                </a:solidFill>
              </a:rPr>
              <a:t>Reading and</a:t>
            </a:r>
          </a:p>
          <a:p>
            <a:pPr algn="ctr"/>
            <a:r>
              <a:rPr lang="en-US" sz="2400" b="1" dirty="0">
                <a:solidFill>
                  <a:srgbClr val="FF0000"/>
                </a:solidFill>
              </a:rPr>
              <a:t>Vocabulary</a:t>
            </a:r>
          </a:p>
        </p:txBody>
      </p:sp>
      <p:sp>
        <p:nvSpPr>
          <p:cNvPr id="6" name="TextBox 5"/>
          <p:cNvSpPr txBox="1"/>
          <p:nvPr/>
        </p:nvSpPr>
        <p:spPr>
          <a:xfrm>
            <a:off x="6503566" y="2244350"/>
            <a:ext cx="1684692" cy="83099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dirty="0">
                <a:solidFill>
                  <a:srgbClr val="FF0000"/>
                </a:solidFill>
              </a:rPr>
              <a:t>Writing and</a:t>
            </a:r>
          </a:p>
          <a:p>
            <a:pPr algn="ctr"/>
            <a:r>
              <a:rPr lang="en-US" sz="2400" b="1" dirty="0">
                <a:solidFill>
                  <a:srgbClr val="FF0000"/>
                </a:solidFill>
              </a:rPr>
              <a:t>Language</a:t>
            </a:r>
          </a:p>
        </p:txBody>
      </p:sp>
    </p:spTree>
    <p:extLst>
      <p:ext uri="{BB962C8B-B14F-4D97-AF65-F5344CB8AC3E}">
        <p14:creationId xmlns:p14="http://schemas.microsoft.com/office/powerpoint/2010/main" val="3080624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582117"/>
          </a:xfrm>
        </p:spPr>
        <p:txBody>
          <a:bodyPr>
            <a:normAutofit lnSpcReduction="10000"/>
          </a:bodyPr>
          <a:lstStyle/>
          <a:p>
            <a:pPr marL="0" indent="0">
              <a:buNone/>
            </a:pPr>
            <a:r>
              <a:rPr lang="en-US" sz="2400" b="1" dirty="0" smtClean="0">
                <a:solidFill>
                  <a:srgbClr val="FF0000"/>
                </a:solidFill>
              </a:rPr>
              <a:t>Q:  	How </a:t>
            </a:r>
            <a:r>
              <a:rPr lang="en-US" sz="2400" b="1" dirty="0">
                <a:solidFill>
                  <a:srgbClr val="FF0000"/>
                </a:solidFill>
              </a:rPr>
              <a:t>can </a:t>
            </a:r>
            <a:r>
              <a:rPr lang="en-US" sz="2400" b="1" dirty="0" smtClean="0">
                <a:solidFill>
                  <a:srgbClr val="FF0000"/>
                </a:solidFill>
              </a:rPr>
              <a:t>a student who is classified as reading 	on/above grade level achieve  ‘Remediate Learning’ 	in the Reading and Vocabulary domain?</a:t>
            </a:r>
            <a:endParaRPr lang="en-US" sz="2400" b="1" dirty="0">
              <a:solidFill>
                <a:srgbClr val="FF0000"/>
              </a:solidFill>
            </a:endParaRPr>
          </a:p>
          <a:p>
            <a:pPr marL="0" indent="0">
              <a:buNone/>
            </a:pPr>
            <a:r>
              <a:rPr lang="en-US" sz="2400" b="1" dirty="0" smtClean="0">
                <a:solidFill>
                  <a:srgbClr val="FF0000"/>
                </a:solidFill>
              </a:rPr>
              <a:t>A:  	</a:t>
            </a:r>
            <a:r>
              <a:rPr lang="en-US" sz="2400" dirty="0" smtClean="0"/>
              <a:t>Remember that the domain designation comes from 	the student’s performance on the questions within the 	domain in relation to the overall ELA test.  While 	reading on-grade level is required to be a Proficient 	Learner, it is not sufficient in and of itself.</a:t>
            </a:r>
          </a:p>
          <a:p>
            <a:pPr marL="0" indent="0">
              <a:buNone/>
            </a:pPr>
            <a:r>
              <a:rPr lang="en-US" sz="2400" b="1" dirty="0"/>
              <a:t>	</a:t>
            </a:r>
            <a:r>
              <a:rPr lang="en-US" sz="2400" dirty="0" smtClean="0"/>
              <a:t>Students reading at the lower boundary of the 	suggested text band for their grade are not necessarily 	strong readers.  We would expect students to be 	reading at the upper end of the suggested text band at 	the end of the school year when the test is 	administered.</a:t>
            </a:r>
            <a:endParaRPr lang="en-US" sz="2400" b="1" dirty="0"/>
          </a:p>
        </p:txBody>
      </p:sp>
    </p:spTree>
    <p:extLst>
      <p:ext uri="{BB962C8B-B14F-4D97-AF65-F5344CB8AC3E}">
        <p14:creationId xmlns:p14="http://schemas.microsoft.com/office/powerpoint/2010/main" val="207866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980" y="1754823"/>
            <a:ext cx="7772400" cy="2387600"/>
          </a:xfrm>
        </p:spPr>
        <p:txBody>
          <a:bodyPr/>
          <a:lstStyle/>
          <a:p>
            <a:r>
              <a:rPr lang="en-US" dirty="0" smtClean="0">
                <a:solidFill>
                  <a:srgbClr val="FF0000"/>
                </a:solidFill>
              </a:rPr>
              <a:t>2015-2016</a:t>
            </a:r>
            <a:endParaRPr lang="en-US" dirty="0">
              <a:solidFill>
                <a:srgbClr val="FF0000"/>
              </a:solidFill>
            </a:endParaRPr>
          </a:p>
        </p:txBody>
      </p:sp>
    </p:spTree>
    <p:extLst>
      <p:ext uri="{BB962C8B-B14F-4D97-AF65-F5344CB8AC3E}">
        <p14:creationId xmlns:p14="http://schemas.microsoft.com/office/powerpoint/2010/main" val="3079361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Frequently Asked Questions</a:t>
            </a:r>
            <a:endParaRPr lang="en-US" dirty="0"/>
          </a:p>
        </p:txBody>
      </p:sp>
      <p:sp>
        <p:nvSpPr>
          <p:cNvPr id="3" name="Content Placeholder 2"/>
          <p:cNvSpPr>
            <a:spLocks noGrp="1"/>
          </p:cNvSpPr>
          <p:nvPr>
            <p:ph idx="1"/>
          </p:nvPr>
        </p:nvSpPr>
        <p:spPr>
          <a:xfrm>
            <a:off x="603983" y="1846392"/>
            <a:ext cx="7886700" cy="4288937"/>
          </a:xfrm>
        </p:spPr>
        <p:txBody>
          <a:bodyPr>
            <a:normAutofit/>
          </a:bodyPr>
          <a:lstStyle/>
          <a:p>
            <a:pPr marL="0" indent="0">
              <a:buNone/>
            </a:pPr>
            <a:r>
              <a:rPr lang="en-US" sz="2400" b="1" dirty="0" smtClean="0">
                <a:solidFill>
                  <a:srgbClr val="FF0000"/>
                </a:solidFill>
              </a:rPr>
              <a:t>Q:  	How </a:t>
            </a:r>
            <a:r>
              <a:rPr lang="en-US" sz="2400" b="1" dirty="0">
                <a:solidFill>
                  <a:srgbClr val="FF0000"/>
                </a:solidFill>
              </a:rPr>
              <a:t>can two students with the same scale </a:t>
            </a:r>
            <a:r>
              <a:rPr lang="en-US" sz="2400" b="1" dirty="0" smtClean="0">
                <a:solidFill>
                  <a:srgbClr val="FF0000"/>
                </a:solidFill>
              </a:rPr>
              <a:t>score and 	achievement level in a content area </a:t>
            </a:r>
            <a:r>
              <a:rPr lang="en-US" sz="2400" b="1" dirty="0">
                <a:solidFill>
                  <a:srgbClr val="FF0000"/>
                </a:solidFill>
              </a:rPr>
              <a:t>have different </a:t>
            </a:r>
            <a:r>
              <a:rPr lang="en-US" sz="2400" b="1" dirty="0" smtClean="0">
                <a:solidFill>
                  <a:srgbClr val="FF0000"/>
                </a:solidFill>
              </a:rPr>
              <a:t>	NRT scores</a:t>
            </a:r>
            <a:r>
              <a:rPr lang="en-US" sz="2400" b="1" dirty="0">
                <a:solidFill>
                  <a:srgbClr val="FF0000"/>
                </a:solidFill>
              </a:rPr>
              <a:t>?</a:t>
            </a:r>
          </a:p>
          <a:p>
            <a:pPr marL="0" indent="0">
              <a:buNone/>
            </a:pPr>
            <a:r>
              <a:rPr lang="en-US" sz="2400" b="1" dirty="0" smtClean="0">
                <a:solidFill>
                  <a:srgbClr val="FF0000"/>
                </a:solidFill>
              </a:rPr>
              <a:t>A:  	</a:t>
            </a:r>
            <a:r>
              <a:rPr lang="en-US" sz="2400" dirty="0" smtClean="0"/>
              <a:t>There are two sets of items that comprise the Georgia 	Milestones tests – criterion references (those aligned 	to our 	state content standards) and norm-referenced 	(those that come from the </a:t>
            </a:r>
            <a:r>
              <a:rPr lang="en-US" sz="2400" dirty="0" err="1" smtClean="0"/>
              <a:t>TerraNova</a:t>
            </a:r>
            <a:r>
              <a:rPr lang="en-US" sz="2400" dirty="0" smtClean="0"/>
              <a:t>). The two 	students performed differently on the NRT items.</a:t>
            </a:r>
            <a:endParaRPr lang="en-US" sz="2400" b="1" dirty="0"/>
          </a:p>
        </p:txBody>
      </p:sp>
    </p:spTree>
    <p:extLst>
      <p:ext uri="{BB962C8B-B14F-4D97-AF65-F5344CB8AC3E}">
        <p14:creationId xmlns:p14="http://schemas.microsoft.com/office/powerpoint/2010/main" val="1774708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Frequently Asked Questions</a:t>
            </a:r>
            <a:endParaRPr lang="en-US" dirty="0"/>
          </a:p>
        </p:txBody>
      </p:sp>
      <p:sp>
        <p:nvSpPr>
          <p:cNvPr id="3" name="Content Placeholder 2"/>
          <p:cNvSpPr>
            <a:spLocks noGrp="1"/>
          </p:cNvSpPr>
          <p:nvPr>
            <p:ph idx="1"/>
          </p:nvPr>
        </p:nvSpPr>
        <p:spPr>
          <a:xfrm>
            <a:off x="628650" y="1907457"/>
            <a:ext cx="7886700" cy="4269505"/>
          </a:xfrm>
        </p:spPr>
        <p:txBody>
          <a:bodyPr>
            <a:noAutofit/>
          </a:bodyPr>
          <a:lstStyle/>
          <a:p>
            <a:pPr marL="0" indent="0">
              <a:buNone/>
            </a:pPr>
            <a:r>
              <a:rPr lang="en-US" sz="2200" b="1" dirty="0" smtClean="0">
                <a:solidFill>
                  <a:srgbClr val="FF0000"/>
                </a:solidFill>
              </a:rPr>
              <a:t>Q:  	How does one make sense of the domain signals?</a:t>
            </a:r>
          </a:p>
          <a:p>
            <a:pPr marL="0" indent="0" algn="ctr">
              <a:buNone/>
            </a:pPr>
            <a:r>
              <a:rPr lang="en-US" sz="1800" dirty="0" smtClean="0"/>
              <a:t>Remediate Learning / Monitor Learning / Accelerate Learning</a:t>
            </a:r>
            <a:endParaRPr lang="en-US" sz="1800" dirty="0"/>
          </a:p>
          <a:p>
            <a:pPr marL="0" indent="0">
              <a:buNone/>
            </a:pPr>
            <a:r>
              <a:rPr lang="en-US" sz="2200" b="1" dirty="0">
                <a:solidFill>
                  <a:srgbClr val="0000FF"/>
                </a:solidFill>
              </a:rPr>
              <a:t>Domain </a:t>
            </a:r>
            <a:r>
              <a:rPr lang="en-US" sz="2200" b="1" dirty="0" smtClean="0">
                <a:solidFill>
                  <a:srgbClr val="0000FF"/>
                </a:solidFill>
              </a:rPr>
              <a:t>Performance:  </a:t>
            </a:r>
            <a:r>
              <a:rPr lang="en-US" sz="2200" i="1" dirty="0" smtClean="0"/>
              <a:t>What </a:t>
            </a:r>
            <a:r>
              <a:rPr lang="en-US" sz="2200" i="1" dirty="0"/>
              <a:t>is the likelihood the student would achieve proficiency on the test given his/her performance in the domain?</a:t>
            </a:r>
            <a:endParaRPr lang="en-US" sz="2200" dirty="0"/>
          </a:p>
          <a:p>
            <a:pPr marL="0" indent="0">
              <a:buNone/>
            </a:pPr>
            <a:r>
              <a:rPr lang="en-US" sz="2200" b="1" dirty="0" smtClean="0">
                <a:solidFill>
                  <a:srgbClr val="FF0000"/>
                </a:solidFill>
              </a:rPr>
              <a:t>A:	</a:t>
            </a:r>
            <a:r>
              <a:rPr lang="en-US" sz="2200" dirty="0" smtClean="0"/>
              <a:t>Use the Achievement Level Descriptors; the ALDs present 	the progression of student learning by achievement level 	and are organized by standard, group of 	standards, or 	concept. </a:t>
            </a:r>
          </a:p>
          <a:p>
            <a:pPr marL="0" indent="0">
              <a:buNone/>
            </a:pPr>
            <a:endParaRPr lang="en-US" sz="1800" dirty="0"/>
          </a:p>
          <a:p>
            <a:pPr marL="0" indent="0">
              <a:buNone/>
            </a:pPr>
            <a:r>
              <a:rPr lang="en-US" sz="1800" b="1" dirty="0" smtClean="0">
                <a:solidFill>
                  <a:srgbClr val="0000FF"/>
                </a:solidFill>
              </a:rPr>
              <a:t>Note:  </a:t>
            </a:r>
            <a:r>
              <a:rPr lang="en-US" sz="1800" dirty="0" smtClean="0"/>
              <a:t>Domain signals now take into account the difficulty of the items that comprise the domain; this is important and was lacking in our previous domain reporting (percent correct).</a:t>
            </a:r>
          </a:p>
        </p:txBody>
      </p:sp>
    </p:spTree>
    <p:extLst>
      <p:ext uri="{BB962C8B-B14F-4D97-AF65-F5344CB8AC3E}">
        <p14:creationId xmlns:p14="http://schemas.microsoft.com/office/powerpoint/2010/main" val="1546454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0000"/>
                </a:solidFill>
              </a:rPr>
              <a:t>Balancing Act</a:t>
            </a:r>
            <a:endParaRPr lang="en-US" sz="44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49" y="1639737"/>
            <a:ext cx="6835040" cy="3872543"/>
          </a:xfrm>
          <a:prstGeom prst="rect">
            <a:avLst/>
          </a:prstGeom>
        </p:spPr>
      </p:pic>
      <p:sp>
        <p:nvSpPr>
          <p:cNvPr id="4" name="TextBox 3"/>
          <p:cNvSpPr txBox="1"/>
          <p:nvPr/>
        </p:nvSpPr>
        <p:spPr>
          <a:xfrm>
            <a:off x="1" y="5704309"/>
            <a:ext cx="91440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rgbClr val="0000CC"/>
                </a:solidFill>
              </a:rPr>
              <a:t>Regardless of the content area, good instruction balances content coverage in order to avoid….</a:t>
            </a:r>
            <a:endParaRPr lang="en-US" dirty="0">
              <a:solidFill>
                <a:srgbClr val="0000CC"/>
              </a:solidFill>
            </a:endParaRPr>
          </a:p>
        </p:txBody>
      </p:sp>
    </p:spTree>
    <p:extLst>
      <p:ext uri="{BB962C8B-B14F-4D97-AF65-F5344CB8AC3E}">
        <p14:creationId xmlns:p14="http://schemas.microsoft.com/office/powerpoint/2010/main" val="2419546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1980" y="1754823"/>
            <a:ext cx="7772400" cy="2387600"/>
          </a:xfrm>
        </p:spPr>
        <p:txBody>
          <a:bodyPr/>
          <a:lstStyle/>
          <a:p>
            <a:r>
              <a:rPr lang="en-US" dirty="0" smtClean="0">
                <a:solidFill>
                  <a:srgbClr val="FF0000"/>
                </a:solidFill>
              </a:rPr>
              <a:t>2016-2017</a:t>
            </a:r>
            <a:endParaRPr lang="en-US" dirty="0">
              <a:solidFill>
                <a:srgbClr val="FF0000"/>
              </a:solidFill>
            </a:endParaRPr>
          </a:p>
        </p:txBody>
      </p:sp>
    </p:spTree>
    <p:extLst>
      <p:ext uri="{BB962C8B-B14F-4D97-AF65-F5344CB8AC3E}">
        <p14:creationId xmlns:p14="http://schemas.microsoft.com/office/powerpoint/2010/main" val="293932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Spring 2017 Scoring and Reporting Timelines</a:t>
            </a:r>
            <a:endParaRPr lang="en-US" dirty="0">
              <a:solidFill>
                <a:srgbClr val="0000FF"/>
              </a:solidFill>
            </a:endParaRPr>
          </a:p>
        </p:txBody>
      </p:sp>
      <p:sp>
        <p:nvSpPr>
          <p:cNvPr id="3" name="Content Placeholder 2"/>
          <p:cNvSpPr>
            <a:spLocks noGrp="1"/>
          </p:cNvSpPr>
          <p:nvPr>
            <p:ph idx="1"/>
          </p:nvPr>
        </p:nvSpPr>
        <p:spPr>
          <a:xfrm>
            <a:off x="334297" y="1825625"/>
            <a:ext cx="8603226" cy="4351338"/>
          </a:xfrm>
        </p:spPr>
        <p:txBody>
          <a:bodyPr/>
          <a:lstStyle/>
          <a:p>
            <a:r>
              <a:rPr lang="en-US" dirty="0" smtClean="0"/>
              <a:t>We are continuing to work through the challenges encountered in Spring 2016.</a:t>
            </a:r>
          </a:p>
          <a:p>
            <a:pPr lvl="1">
              <a:buFont typeface="Calibri" panose="020F0502020204030204" pitchFamily="34" charset="0"/>
              <a:buChar char="‒"/>
            </a:pPr>
            <a:r>
              <a:rPr lang="en-US" dirty="0" smtClean="0"/>
              <a:t>There were a multitude of factors that contributed to the delays.</a:t>
            </a:r>
          </a:p>
          <a:p>
            <a:r>
              <a:rPr lang="en-US" dirty="0" smtClean="0"/>
              <a:t>It is imperative we know when each district is testing so that we can plan accordingly.</a:t>
            </a:r>
          </a:p>
          <a:p>
            <a:r>
              <a:rPr lang="en-US" dirty="0" smtClean="0"/>
              <a:t>In scheduling local windows, it is critical to factor in return of paper documents.  </a:t>
            </a:r>
            <a:endParaRPr lang="en-US" dirty="0"/>
          </a:p>
          <a:p>
            <a:pPr lvl="1">
              <a:buFont typeface="Calibri" panose="020F0502020204030204" pitchFamily="34" charset="0"/>
              <a:buChar char="‒"/>
            </a:pPr>
            <a:r>
              <a:rPr lang="en-US" dirty="0" smtClean="0"/>
              <a:t>The clock begins when documents arrive </a:t>
            </a:r>
            <a:r>
              <a:rPr lang="en-US" i="1" dirty="0" smtClean="0"/>
              <a:t>at the scoring center</a:t>
            </a:r>
            <a:r>
              <a:rPr lang="en-US" dirty="0" smtClean="0"/>
              <a:t>.</a:t>
            </a:r>
            <a:endParaRPr lang="en-US" dirty="0"/>
          </a:p>
          <a:p>
            <a:r>
              <a:rPr lang="en-US" dirty="0" smtClean="0"/>
              <a:t>As soon as we have details, we will share.</a:t>
            </a:r>
            <a:endParaRPr lang="en-US" dirty="0"/>
          </a:p>
        </p:txBody>
      </p:sp>
    </p:spTree>
    <p:extLst>
      <p:ext uri="{BB962C8B-B14F-4D97-AF65-F5344CB8AC3E}">
        <p14:creationId xmlns:p14="http://schemas.microsoft.com/office/powerpoint/2010/main" val="284721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Spring 2017</a:t>
            </a:r>
            <a:endParaRPr lang="en-US" dirty="0">
              <a:solidFill>
                <a:srgbClr val="0000FF"/>
              </a:solidFill>
            </a:endParaRPr>
          </a:p>
        </p:txBody>
      </p:sp>
      <p:sp>
        <p:nvSpPr>
          <p:cNvPr id="3" name="Content Placeholder 2"/>
          <p:cNvSpPr>
            <a:spLocks noGrp="1"/>
          </p:cNvSpPr>
          <p:nvPr>
            <p:ph idx="1"/>
          </p:nvPr>
        </p:nvSpPr>
        <p:spPr>
          <a:xfrm>
            <a:off x="333683" y="1659579"/>
            <a:ext cx="8456356" cy="4351338"/>
          </a:xfrm>
        </p:spPr>
        <p:txBody>
          <a:bodyPr/>
          <a:lstStyle/>
          <a:p>
            <a:pPr marL="0" indent="0">
              <a:buNone/>
            </a:pPr>
            <a:r>
              <a:rPr lang="en-US" b="1" dirty="0" smtClean="0">
                <a:solidFill>
                  <a:srgbClr val="FF0000"/>
                </a:solidFill>
              </a:rPr>
              <a:t>Technology Enhanced (TE) Items</a:t>
            </a:r>
          </a:p>
          <a:p>
            <a:r>
              <a:rPr lang="en-US" dirty="0"/>
              <a:t>As planned and </a:t>
            </a:r>
            <a:r>
              <a:rPr lang="en-US" dirty="0" smtClean="0"/>
              <a:t>communicated, TE items will be included on the 2016-2017 operational forms in </a:t>
            </a:r>
            <a:r>
              <a:rPr lang="en-US" dirty="0" smtClean="0">
                <a:solidFill>
                  <a:srgbClr val="0000FF"/>
                </a:solidFill>
              </a:rPr>
              <a:t>ELA</a:t>
            </a:r>
            <a:r>
              <a:rPr lang="en-US" dirty="0" smtClean="0"/>
              <a:t> and </a:t>
            </a:r>
            <a:r>
              <a:rPr lang="en-US" dirty="0" smtClean="0">
                <a:solidFill>
                  <a:srgbClr val="0000FF"/>
                </a:solidFill>
              </a:rPr>
              <a:t>Mathematics</a:t>
            </a:r>
          </a:p>
          <a:p>
            <a:pPr lvl="1">
              <a:buFont typeface="Calibri" panose="020F0502020204030204" pitchFamily="34" charset="0"/>
              <a:buChar char="‒"/>
            </a:pPr>
            <a:r>
              <a:rPr lang="en-US" dirty="0" smtClean="0"/>
              <a:t>these include multi-part/multi-select items</a:t>
            </a:r>
          </a:p>
          <a:p>
            <a:pPr lvl="1">
              <a:buFont typeface="Calibri" panose="020F0502020204030204" pitchFamily="34" charset="0"/>
              <a:buChar char="‒"/>
            </a:pPr>
            <a:r>
              <a:rPr lang="en-US" dirty="0" smtClean="0"/>
              <a:t>examples are included as part of the </a:t>
            </a:r>
            <a:r>
              <a:rPr lang="en-US" dirty="0" smtClean="0">
                <a:solidFill>
                  <a:srgbClr val="FF0000"/>
                </a:solidFill>
                <a:hlinkClick r:id="rId2"/>
              </a:rPr>
              <a:t>Experience Online Testing</a:t>
            </a:r>
            <a:r>
              <a:rPr lang="en-US" dirty="0" smtClean="0"/>
              <a:t> website</a:t>
            </a:r>
          </a:p>
          <a:p>
            <a:pPr lvl="1">
              <a:buFont typeface="Calibri" panose="020F0502020204030204" pitchFamily="34" charset="0"/>
              <a:buChar char="‒"/>
            </a:pPr>
            <a:r>
              <a:rPr lang="en-US" dirty="0" smtClean="0"/>
              <a:t>Assessment Guides are being updated</a:t>
            </a:r>
          </a:p>
          <a:p>
            <a:r>
              <a:rPr lang="en-US" dirty="0" smtClean="0"/>
              <a:t>TE items will be </a:t>
            </a:r>
            <a:r>
              <a:rPr lang="en-US" dirty="0" smtClean="0">
                <a:solidFill>
                  <a:srgbClr val="FF0000"/>
                </a:solidFill>
              </a:rPr>
              <a:t>field tested</a:t>
            </a:r>
            <a:r>
              <a:rPr lang="en-US" dirty="0" smtClean="0"/>
              <a:t> in </a:t>
            </a:r>
            <a:r>
              <a:rPr lang="en-US" dirty="0" smtClean="0">
                <a:solidFill>
                  <a:srgbClr val="0000FF"/>
                </a:solidFill>
              </a:rPr>
              <a:t>Science</a:t>
            </a:r>
            <a:r>
              <a:rPr lang="en-US" dirty="0" smtClean="0"/>
              <a:t> and </a:t>
            </a:r>
            <a:r>
              <a:rPr lang="en-US" dirty="0" smtClean="0">
                <a:solidFill>
                  <a:srgbClr val="0000FF"/>
                </a:solidFill>
              </a:rPr>
              <a:t>Social Studies</a:t>
            </a:r>
            <a:r>
              <a:rPr lang="en-US" dirty="0" smtClean="0"/>
              <a:t> (grades 5 and 8 and EOC) </a:t>
            </a:r>
          </a:p>
        </p:txBody>
      </p:sp>
    </p:spTree>
    <p:extLst>
      <p:ext uri="{BB962C8B-B14F-4D97-AF65-F5344CB8AC3E}">
        <p14:creationId xmlns:p14="http://schemas.microsoft.com/office/powerpoint/2010/main" val="3002133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solidFill>
                  <a:srgbClr val="0000FF"/>
                </a:solidFill>
              </a:rPr>
              <a:t>Technology Enhanced Items</a:t>
            </a:r>
          </a:p>
        </p:txBody>
      </p:sp>
      <p:sp>
        <p:nvSpPr>
          <p:cNvPr id="18435" name="Content Placeholder 2"/>
          <p:cNvSpPr>
            <a:spLocks noGrp="1"/>
          </p:cNvSpPr>
          <p:nvPr>
            <p:ph idx="1"/>
          </p:nvPr>
        </p:nvSpPr>
        <p:spPr/>
        <p:txBody>
          <a:bodyPr/>
          <a:lstStyle/>
          <a:p>
            <a:r>
              <a:rPr lang="en-US" altLang="en-US" dirty="0" smtClean="0">
                <a:solidFill>
                  <a:srgbClr val="FF0000"/>
                </a:solidFill>
              </a:rPr>
              <a:t>English Language Arts</a:t>
            </a:r>
          </a:p>
          <a:p>
            <a:pPr lvl="1">
              <a:buFont typeface="Calibri" panose="020F0502020204030204" pitchFamily="34" charset="0"/>
              <a:buChar char="‒"/>
            </a:pPr>
            <a:r>
              <a:rPr lang="en-US" altLang="en-US" dirty="0" smtClean="0"/>
              <a:t>Evidence-Based Selected-Response (EBSR) </a:t>
            </a:r>
            <a:r>
              <a:rPr lang="en-US" altLang="en-US" dirty="0"/>
              <a:t>i</a:t>
            </a:r>
            <a:r>
              <a:rPr lang="en-US" altLang="en-US" dirty="0" smtClean="0"/>
              <a:t>tems </a:t>
            </a:r>
          </a:p>
          <a:p>
            <a:r>
              <a:rPr lang="en-US" altLang="en-US" dirty="0" smtClean="0">
                <a:solidFill>
                  <a:srgbClr val="FF0000"/>
                </a:solidFill>
              </a:rPr>
              <a:t>Mathematics</a:t>
            </a:r>
          </a:p>
          <a:p>
            <a:pPr lvl="1">
              <a:buFont typeface="Calibri" panose="020F0502020204030204" pitchFamily="34" charset="0"/>
              <a:buChar char="‒"/>
            </a:pPr>
            <a:r>
              <a:rPr lang="en-US" altLang="en-US" dirty="0" smtClean="0"/>
              <a:t>Multiple-select items</a:t>
            </a:r>
          </a:p>
          <a:p>
            <a:pPr lvl="1">
              <a:buFont typeface="Calibri" panose="020F0502020204030204" pitchFamily="34" charset="0"/>
              <a:buChar char="‒"/>
            </a:pPr>
            <a:r>
              <a:rPr lang="en-US" altLang="en-US" dirty="0" smtClean="0"/>
              <a:t>Multi-part/multi-select items</a:t>
            </a:r>
            <a:endParaRPr lang="en-US" altLang="en-US" dirty="0"/>
          </a:p>
          <a:p>
            <a:pPr marL="0" indent="0">
              <a:buNone/>
            </a:pPr>
            <a:endParaRPr lang="en-US" b="1" dirty="0"/>
          </a:p>
        </p:txBody>
      </p:sp>
    </p:spTree>
    <p:extLst>
      <p:ext uri="{BB962C8B-B14F-4D97-AF65-F5344CB8AC3E}">
        <p14:creationId xmlns:p14="http://schemas.microsoft.com/office/powerpoint/2010/main" val="1938348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 two-part multiple-choice item that requires students to complete both parts </a:t>
            </a:r>
          </a:p>
          <a:p>
            <a:pPr lvl="1">
              <a:buFont typeface="Calibri" panose="020F0502020204030204" pitchFamily="34" charset="0"/>
              <a:buChar char="‒"/>
            </a:pPr>
            <a:r>
              <a:rPr lang="en-US" dirty="0" smtClean="0"/>
              <a:t>First part answers inferential or key concept question related to text. Includes one correct response</a:t>
            </a:r>
          </a:p>
          <a:p>
            <a:pPr lvl="1">
              <a:buFont typeface="Calibri" panose="020F0502020204030204" pitchFamily="34" charset="0"/>
              <a:buChar char="‒"/>
            </a:pPr>
            <a:r>
              <a:rPr lang="en-US" dirty="0" smtClean="0"/>
              <a:t>Second part is evidence from the text used to support the inference or idea. May include one or more correct response(s)</a:t>
            </a:r>
          </a:p>
          <a:p>
            <a:r>
              <a:rPr lang="en-US" dirty="0" smtClean="0"/>
              <a:t>Provides opportunity for increased cognitive rigor</a:t>
            </a:r>
          </a:p>
          <a:p>
            <a:r>
              <a:rPr lang="en-US" dirty="0" smtClean="0"/>
              <a:t>Students support key ideas and concepts with textual evidence</a:t>
            </a:r>
          </a:p>
          <a:p>
            <a:r>
              <a:rPr lang="en-US" dirty="0"/>
              <a:t>2-point score value with opportunity for partial credit</a:t>
            </a:r>
          </a:p>
          <a:p>
            <a:pPr lvl="1">
              <a:buFont typeface="Calibri" panose="020F0502020204030204" pitchFamily="34" charset="0"/>
              <a:buChar char="‒"/>
            </a:pPr>
            <a:r>
              <a:rPr lang="en-US" dirty="0"/>
              <a:t>Part One and Two must be correct to receive 2-Points.  1-Point if only Part One is correct. </a:t>
            </a:r>
            <a:endParaRPr lang="en-US" dirty="0" smtClean="0"/>
          </a:p>
          <a:p>
            <a:pPr>
              <a:buFont typeface="Wingdings" panose="05000000000000000000" pitchFamily="2" charset="2"/>
              <a:buChar char="Ø"/>
            </a:pPr>
            <a:endParaRPr lang="en-US" dirty="0"/>
          </a:p>
          <a:p>
            <a:pPr marL="109728" indent="0">
              <a:buNone/>
            </a:pPr>
            <a:endParaRPr lang="en-US" dirty="0"/>
          </a:p>
        </p:txBody>
      </p:sp>
      <p:sp>
        <p:nvSpPr>
          <p:cNvPr id="4" name="Title 3"/>
          <p:cNvSpPr>
            <a:spLocks noGrp="1"/>
          </p:cNvSpPr>
          <p:nvPr>
            <p:ph type="title"/>
          </p:nvPr>
        </p:nvSpPr>
        <p:spPr/>
        <p:txBody>
          <a:bodyPr>
            <a:normAutofit/>
          </a:bodyPr>
          <a:lstStyle/>
          <a:p>
            <a:r>
              <a:rPr lang="en-US" dirty="0" smtClean="0">
                <a:solidFill>
                  <a:srgbClr val="FF0000"/>
                </a:solidFill>
              </a:rPr>
              <a:t>Evidence-Based Selected Response</a:t>
            </a:r>
            <a:endParaRPr lang="en-US" dirty="0">
              <a:solidFill>
                <a:srgbClr val="FF0000"/>
              </a:solidFill>
            </a:endParaRPr>
          </a:p>
        </p:txBody>
      </p:sp>
    </p:spTree>
    <p:extLst>
      <p:ext uri="{BB962C8B-B14F-4D97-AF65-F5344CB8AC3E}">
        <p14:creationId xmlns:p14="http://schemas.microsoft.com/office/powerpoint/2010/main" val="1503982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839361" y="1481138"/>
            <a:ext cx="7465278" cy="4525962"/>
          </a:xfrm>
          <a:prstGeom prst="rect">
            <a:avLst/>
          </a:prstGeom>
        </p:spPr>
      </p:pic>
      <p:sp>
        <p:nvSpPr>
          <p:cNvPr id="4" name="Title 3"/>
          <p:cNvSpPr>
            <a:spLocks noGrp="1"/>
          </p:cNvSpPr>
          <p:nvPr>
            <p:ph type="title"/>
          </p:nvPr>
        </p:nvSpPr>
        <p:spPr/>
        <p:txBody>
          <a:bodyPr>
            <a:normAutofit fontScale="90000"/>
          </a:bodyPr>
          <a:lstStyle/>
          <a:p>
            <a:r>
              <a:rPr lang="en-US" sz="3600" dirty="0" smtClean="0">
                <a:solidFill>
                  <a:srgbClr val="FF0000"/>
                </a:solidFill>
              </a:rPr>
              <a:t>Evidence-Based Selected Response Student View Page 1</a:t>
            </a:r>
            <a:endParaRPr lang="en-US" sz="3600" dirty="0">
              <a:solidFill>
                <a:srgbClr val="FF0000"/>
              </a:solidFill>
            </a:endParaRPr>
          </a:p>
        </p:txBody>
      </p:sp>
    </p:spTree>
    <p:extLst>
      <p:ext uri="{BB962C8B-B14F-4D97-AF65-F5344CB8AC3E}">
        <p14:creationId xmlns:p14="http://schemas.microsoft.com/office/powerpoint/2010/main" val="4278723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solidFill>
                  <a:srgbClr val="FF0000"/>
                </a:solidFill>
              </a:rPr>
              <a:t>Evidence-Based Selected Response Student View Page 2</a:t>
            </a:r>
            <a:endParaRPr lang="en-US" sz="3600" dirty="0">
              <a:solidFill>
                <a:srgbClr val="FF0000"/>
              </a:solidFill>
            </a:endParaRPr>
          </a:p>
        </p:txBody>
      </p:sp>
      <p:pic>
        <p:nvPicPr>
          <p:cNvPr id="6" name="Content Placeholder 5"/>
          <p:cNvPicPr>
            <a:picLocks noGrp="1"/>
          </p:cNvPicPr>
          <p:nvPr>
            <p:ph idx="1"/>
          </p:nvPr>
        </p:nvPicPr>
        <p:blipFill>
          <a:blip r:embed="rId2"/>
          <a:stretch>
            <a:fillRect/>
          </a:stretch>
        </p:blipFill>
        <p:spPr>
          <a:xfrm>
            <a:off x="836983" y="1481138"/>
            <a:ext cx="7470033" cy="4525962"/>
          </a:xfrm>
          <a:prstGeom prst="rect">
            <a:avLst/>
          </a:prstGeom>
        </p:spPr>
      </p:pic>
    </p:spTree>
    <p:extLst>
      <p:ext uri="{BB962C8B-B14F-4D97-AF65-F5344CB8AC3E}">
        <p14:creationId xmlns:p14="http://schemas.microsoft.com/office/powerpoint/2010/main" val="1599178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Georgia Milestones </a:t>
            </a:r>
            <a:br>
              <a:rPr lang="en-US" dirty="0" smtClean="0">
                <a:solidFill>
                  <a:srgbClr val="0033CC"/>
                </a:solidFill>
              </a:rPr>
            </a:br>
            <a:r>
              <a:rPr lang="en-US" dirty="0" smtClean="0">
                <a:solidFill>
                  <a:srgbClr val="0033CC"/>
                </a:solidFill>
              </a:rPr>
              <a:t>by the Numbers….</a:t>
            </a:r>
            <a:endParaRPr lang="en-US" dirty="0">
              <a:solidFill>
                <a:srgbClr val="0033CC"/>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rgbClr val="FF0000"/>
                </a:solidFill>
              </a:rPr>
              <a:t>Spring 2016  </a:t>
            </a:r>
          </a:p>
          <a:p>
            <a:r>
              <a:rPr lang="en-US" dirty="0"/>
              <a:t>Approximately 3. 9 million tests administered, scored and reported.</a:t>
            </a:r>
          </a:p>
          <a:p>
            <a:pPr marL="0" indent="0" algn="r">
              <a:buNone/>
            </a:pPr>
            <a:r>
              <a:rPr lang="en-US" sz="1600" dirty="0"/>
              <a:t>Remember, each grade-level EOG consists of 4 tests.</a:t>
            </a:r>
          </a:p>
          <a:p>
            <a:pPr marL="0" indent="0">
              <a:buNone/>
            </a:pPr>
            <a:r>
              <a:rPr lang="en-US" b="1" dirty="0" smtClean="0">
                <a:solidFill>
                  <a:srgbClr val="FF0000"/>
                </a:solidFill>
              </a:rPr>
              <a:t>Online Administrations</a:t>
            </a: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lgn="r">
              <a:buNone/>
            </a:pPr>
            <a:endParaRPr lang="en-US" sz="2000" dirty="0" smtClean="0"/>
          </a:p>
          <a:p>
            <a:pPr marL="0" indent="0" algn="r">
              <a:buNone/>
            </a:pPr>
            <a:r>
              <a:rPr lang="en-US" sz="2000" dirty="0" smtClean="0">
                <a:solidFill>
                  <a:srgbClr val="0000FF"/>
                </a:solidFill>
              </a:rPr>
              <a:t>When including the Winter 2015 EOC administration, </a:t>
            </a:r>
            <a:r>
              <a:rPr lang="en-US" sz="2000" dirty="0" smtClean="0">
                <a:solidFill>
                  <a:srgbClr val="FF0000"/>
                </a:solidFill>
              </a:rPr>
              <a:t>75%</a:t>
            </a:r>
            <a:r>
              <a:rPr lang="en-US" sz="2000" dirty="0" smtClean="0">
                <a:solidFill>
                  <a:srgbClr val="0000FF"/>
                </a:solidFill>
              </a:rPr>
              <a:t> of tests were administered online during the 2015-2016 administration.</a:t>
            </a:r>
          </a:p>
        </p:txBody>
      </p:sp>
      <p:graphicFrame>
        <p:nvGraphicFramePr>
          <p:cNvPr id="4" name="Table 3"/>
          <p:cNvGraphicFramePr>
            <a:graphicFrameLocks noGrp="1"/>
          </p:cNvGraphicFramePr>
          <p:nvPr>
            <p:extLst>
              <p:ext uri="{D42A27DB-BD31-4B8C-83A1-F6EECF244321}">
                <p14:modId xmlns:p14="http://schemas.microsoft.com/office/powerpoint/2010/main" val="1503843500"/>
              </p:ext>
            </p:extLst>
          </p:nvPr>
        </p:nvGraphicFramePr>
        <p:xfrm>
          <a:off x="1284569" y="3855065"/>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Georgia Milestones</a:t>
                      </a:r>
                      <a:endParaRPr lang="en-US" dirty="0"/>
                    </a:p>
                  </a:txBody>
                  <a:tcPr/>
                </a:tc>
                <a:tc>
                  <a:txBody>
                    <a:bodyPr/>
                    <a:lstStyle/>
                    <a:p>
                      <a:pPr algn="ctr"/>
                      <a:r>
                        <a:rPr lang="en-US" dirty="0" smtClean="0"/>
                        <a:t>Spring 2015</a:t>
                      </a:r>
                      <a:endParaRPr lang="en-US" dirty="0"/>
                    </a:p>
                  </a:txBody>
                  <a:tcPr/>
                </a:tc>
                <a:tc>
                  <a:txBody>
                    <a:bodyPr/>
                    <a:lstStyle/>
                    <a:p>
                      <a:pPr algn="ctr"/>
                      <a:r>
                        <a:rPr lang="en-US" dirty="0" smtClean="0"/>
                        <a:t>Spring 2016</a:t>
                      </a:r>
                      <a:endParaRPr lang="en-US" dirty="0"/>
                    </a:p>
                  </a:txBody>
                  <a:tcPr/>
                </a:tc>
              </a:tr>
              <a:tr h="370840">
                <a:tc>
                  <a:txBody>
                    <a:bodyPr/>
                    <a:lstStyle/>
                    <a:p>
                      <a:r>
                        <a:rPr lang="en-US" dirty="0" smtClean="0"/>
                        <a:t>End</a:t>
                      </a:r>
                      <a:r>
                        <a:rPr lang="en-US" baseline="0" dirty="0" smtClean="0"/>
                        <a:t> of Grade</a:t>
                      </a:r>
                      <a:endParaRPr lang="en-US" dirty="0"/>
                    </a:p>
                  </a:txBody>
                  <a:tcPr/>
                </a:tc>
                <a:tc>
                  <a:txBody>
                    <a:bodyPr/>
                    <a:lstStyle/>
                    <a:p>
                      <a:pPr algn="ctr"/>
                      <a:r>
                        <a:rPr lang="en-US" dirty="0" smtClean="0"/>
                        <a:t>30%</a:t>
                      </a:r>
                      <a:endParaRPr lang="en-US" dirty="0"/>
                    </a:p>
                  </a:txBody>
                  <a:tcPr/>
                </a:tc>
                <a:tc>
                  <a:txBody>
                    <a:bodyPr/>
                    <a:lstStyle/>
                    <a:p>
                      <a:pPr algn="ctr"/>
                      <a:r>
                        <a:rPr lang="en-US" dirty="0" smtClean="0"/>
                        <a:t>55%</a:t>
                      </a:r>
                      <a:endParaRPr lang="en-US" dirty="0"/>
                    </a:p>
                  </a:txBody>
                  <a:tcPr/>
                </a:tc>
              </a:tr>
              <a:tr h="370840">
                <a:tc>
                  <a:txBody>
                    <a:bodyPr/>
                    <a:lstStyle/>
                    <a:p>
                      <a:r>
                        <a:rPr lang="en-US" dirty="0" smtClean="0"/>
                        <a:t>End</a:t>
                      </a:r>
                      <a:r>
                        <a:rPr lang="en-US" baseline="0" dirty="0" smtClean="0"/>
                        <a:t> of Course</a:t>
                      </a:r>
                      <a:endParaRPr lang="en-US" dirty="0"/>
                    </a:p>
                  </a:txBody>
                  <a:tcPr/>
                </a:tc>
                <a:tc>
                  <a:txBody>
                    <a:bodyPr/>
                    <a:lstStyle/>
                    <a:p>
                      <a:pPr algn="ctr"/>
                      <a:r>
                        <a:rPr lang="en-US" dirty="0" smtClean="0"/>
                        <a:t>71%</a:t>
                      </a:r>
                      <a:endParaRPr lang="en-US" dirty="0"/>
                    </a:p>
                  </a:txBody>
                  <a:tcPr/>
                </a:tc>
                <a:tc>
                  <a:txBody>
                    <a:bodyPr/>
                    <a:lstStyle/>
                    <a:p>
                      <a:pPr algn="ctr"/>
                      <a:r>
                        <a:rPr lang="en-US" dirty="0" smtClean="0"/>
                        <a:t>91%</a:t>
                      </a:r>
                      <a:endParaRPr lang="en-US" dirty="0"/>
                    </a:p>
                  </a:txBody>
                  <a:tcPr/>
                </a:tc>
              </a:tr>
              <a:tr h="370840">
                <a:tc>
                  <a:txBody>
                    <a:bodyPr/>
                    <a:lstStyle/>
                    <a:p>
                      <a:pPr algn="r"/>
                      <a:r>
                        <a:rPr lang="en-US" dirty="0" smtClean="0"/>
                        <a:t>Total</a:t>
                      </a:r>
                      <a:endParaRPr lang="en-US" dirty="0"/>
                    </a:p>
                  </a:txBody>
                  <a:tcPr/>
                </a:tc>
                <a:tc>
                  <a:txBody>
                    <a:bodyPr/>
                    <a:lstStyle/>
                    <a:p>
                      <a:pPr algn="ctr"/>
                      <a:r>
                        <a:rPr lang="en-US" dirty="0" smtClean="0"/>
                        <a:t>53%</a:t>
                      </a:r>
                      <a:endParaRPr lang="en-US" dirty="0"/>
                    </a:p>
                  </a:txBody>
                  <a:tcPr/>
                </a:tc>
                <a:tc>
                  <a:txBody>
                    <a:bodyPr/>
                    <a:lstStyle/>
                    <a:p>
                      <a:pPr algn="ctr"/>
                      <a:r>
                        <a:rPr lang="en-US" dirty="0" smtClean="0"/>
                        <a:t>73%</a:t>
                      </a:r>
                      <a:endParaRPr lang="en-US" dirty="0"/>
                    </a:p>
                  </a:txBody>
                  <a:tcPr/>
                </a:tc>
              </a:tr>
            </a:tbl>
          </a:graphicData>
        </a:graphic>
      </p:graphicFrame>
    </p:spTree>
    <p:extLst>
      <p:ext uri="{BB962C8B-B14F-4D97-AF65-F5344CB8AC3E}">
        <p14:creationId xmlns:p14="http://schemas.microsoft.com/office/powerpoint/2010/main" val="1445087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Mathematics </a:t>
            </a:r>
            <a:br>
              <a:rPr lang="en-US" dirty="0" smtClean="0">
                <a:solidFill>
                  <a:srgbClr val="0000FF"/>
                </a:solidFill>
              </a:rPr>
            </a:br>
            <a:r>
              <a:rPr lang="en-US" dirty="0" smtClean="0">
                <a:solidFill>
                  <a:srgbClr val="0000FF"/>
                </a:solidFill>
              </a:rPr>
              <a:t>Two-Part Items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Items are a combination of multiple-choice or multiple-select</a:t>
            </a:r>
          </a:p>
          <a:p>
            <a:pPr lvl="1">
              <a:buFont typeface="Calibri" panose="020F0502020204030204" pitchFamily="34" charset="0"/>
              <a:buChar char="‒"/>
            </a:pPr>
            <a:r>
              <a:rPr lang="en-US" dirty="0" smtClean="0"/>
              <a:t>Can be two different types or two of the same type</a:t>
            </a:r>
          </a:p>
          <a:p>
            <a:r>
              <a:rPr lang="en-US" dirty="0" smtClean="0"/>
              <a:t>The student receives 1 point for each part</a:t>
            </a:r>
            <a:endParaRPr lang="en-US" dirty="0"/>
          </a:p>
        </p:txBody>
      </p:sp>
    </p:spTree>
    <p:extLst>
      <p:ext uri="{BB962C8B-B14F-4D97-AF65-F5344CB8AC3E}">
        <p14:creationId xmlns:p14="http://schemas.microsoft.com/office/powerpoint/2010/main" val="1932419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Mathematics</a:t>
            </a:r>
            <a:br>
              <a:rPr lang="en-US" dirty="0" smtClean="0">
                <a:solidFill>
                  <a:srgbClr val="0000FF"/>
                </a:solidFill>
              </a:rPr>
            </a:br>
            <a:r>
              <a:rPr lang="en-US" dirty="0" smtClean="0">
                <a:solidFill>
                  <a:srgbClr val="0000FF"/>
                </a:solidFill>
              </a:rPr>
              <a:t>Multiple-Select Items</a:t>
            </a:r>
            <a:endParaRPr lang="en-US" dirty="0">
              <a:solidFill>
                <a:srgbClr val="0000FF"/>
              </a:solidFill>
            </a:endParaRPr>
          </a:p>
        </p:txBody>
      </p:sp>
      <p:sp>
        <p:nvSpPr>
          <p:cNvPr id="3" name="Content Placeholder 2"/>
          <p:cNvSpPr>
            <a:spLocks noGrp="1"/>
          </p:cNvSpPr>
          <p:nvPr>
            <p:ph idx="1"/>
          </p:nvPr>
        </p:nvSpPr>
        <p:spPr>
          <a:xfrm>
            <a:off x="530328" y="2041934"/>
            <a:ext cx="7886700" cy="4351338"/>
          </a:xfrm>
        </p:spPr>
        <p:txBody>
          <a:bodyPr/>
          <a:lstStyle/>
          <a:p>
            <a:r>
              <a:rPr lang="en-US" dirty="0" smtClean="0"/>
              <a:t>Allows for more than one correct answer</a:t>
            </a:r>
          </a:p>
          <a:p>
            <a:r>
              <a:rPr lang="en-US" dirty="0" smtClean="0"/>
              <a:t>There are five or six options listed</a:t>
            </a:r>
          </a:p>
          <a:p>
            <a:r>
              <a:rPr lang="en-US" dirty="0" smtClean="0"/>
              <a:t>Number of selections are limited to </a:t>
            </a:r>
            <a:r>
              <a:rPr lang="en-US" dirty="0"/>
              <a:t>the number of correct responses</a:t>
            </a:r>
          </a:p>
          <a:p>
            <a:r>
              <a:rPr lang="en-US" dirty="0" smtClean="0"/>
              <a:t>Provides students with the opportunity to show fluency and/or multiple representations </a:t>
            </a:r>
          </a:p>
          <a:p>
            <a:r>
              <a:rPr lang="en-US" dirty="0" smtClean="0"/>
              <a:t>2 points for all correct </a:t>
            </a:r>
            <a:r>
              <a:rPr lang="en-US" dirty="0"/>
              <a:t>or </a:t>
            </a:r>
            <a:r>
              <a:rPr lang="en-US" dirty="0" smtClean="0"/>
              <a:t>1 point for a </a:t>
            </a:r>
            <a:r>
              <a:rPr lang="en-US" dirty="0"/>
              <a:t>specific combination(s</a:t>
            </a:r>
            <a:r>
              <a:rPr lang="en-US" dirty="0" smtClean="0"/>
              <a:t>).</a:t>
            </a:r>
            <a:endParaRPr lang="en-US" dirty="0"/>
          </a:p>
          <a:p>
            <a:pPr>
              <a:buFont typeface="Wingdings" panose="05000000000000000000" pitchFamily="2" charset="2"/>
              <a:buChar char="Ø"/>
            </a:pPr>
            <a:endParaRPr lang="en-US" dirty="0" smtClean="0"/>
          </a:p>
          <a:p>
            <a:pPr marL="0" indent="0">
              <a:buNone/>
            </a:pPr>
            <a:endParaRPr lang="en-US" dirty="0"/>
          </a:p>
        </p:txBody>
      </p:sp>
    </p:spTree>
    <p:extLst>
      <p:ext uri="{BB962C8B-B14F-4D97-AF65-F5344CB8AC3E}">
        <p14:creationId xmlns:p14="http://schemas.microsoft.com/office/powerpoint/2010/main" val="640295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Mathematics </a:t>
            </a:r>
            <a:br>
              <a:rPr lang="en-US" dirty="0" smtClean="0">
                <a:solidFill>
                  <a:srgbClr val="FF0000"/>
                </a:solidFill>
              </a:rPr>
            </a:br>
            <a:r>
              <a:rPr lang="en-US" dirty="0" smtClean="0">
                <a:solidFill>
                  <a:srgbClr val="FF0000"/>
                </a:solidFill>
              </a:rPr>
              <a:t>Two-Part </a:t>
            </a:r>
            <a:r>
              <a:rPr lang="en-US" dirty="0">
                <a:solidFill>
                  <a:srgbClr val="FF0000"/>
                </a:solidFill>
              </a:rPr>
              <a:t>Items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14" y="1665258"/>
            <a:ext cx="7487727" cy="451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940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Mathematics</a:t>
            </a:r>
            <a:br>
              <a:rPr lang="en-US" dirty="0" smtClean="0">
                <a:solidFill>
                  <a:srgbClr val="FF0000"/>
                </a:solidFill>
              </a:rPr>
            </a:br>
            <a:r>
              <a:rPr lang="en-US" dirty="0" smtClean="0">
                <a:solidFill>
                  <a:srgbClr val="FF0000"/>
                </a:solidFill>
              </a:rPr>
              <a:t>Multiple-Select Item</a:t>
            </a:r>
            <a:endParaRPr lang="en-US" dirty="0">
              <a:solidFill>
                <a:srgbClr val="FF0000"/>
              </a:solidFill>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8228" y="1825625"/>
            <a:ext cx="7187544"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91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Benefits of TE Items</a:t>
            </a:r>
            <a:endParaRPr lang="en-US" dirty="0">
              <a:solidFill>
                <a:srgbClr val="0000FF"/>
              </a:solidFill>
            </a:endParaRPr>
          </a:p>
        </p:txBody>
      </p:sp>
      <p:sp>
        <p:nvSpPr>
          <p:cNvPr id="3" name="Content Placeholder 2"/>
          <p:cNvSpPr>
            <a:spLocks noGrp="1"/>
          </p:cNvSpPr>
          <p:nvPr>
            <p:ph idx="1"/>
          </p:nvPr>
        </p:nvSpPr>
        <p:spPr>
          <a:xfrm>
            <a:off x="603983" y="1904283"/>
            <a:ext cx="7886700" cy="4351338"/>
          </a:xfrm>
        </p:spPr>
        <p:txBody>
          <a:bodyPr/>
          <a:lstStyle/>
          <a:p>
            <a:r>
              <a:rPr lang="en-US" dirty="0"/>
              <a:t>Provides scaffolding for multi-step responses</a:t>
            </a:r>
          </a:p>
          <a:p>
            <a:r>
              <a:rPr lang="en-US" dirty="0"/>
              <a:t>Meets demands of new standards for analysis </a:t>
            </a:r>
            <a:endParaRPr lang="en-US" dirty="0" smtClean="0"/>
          </a:p>
          <a:p>
            <a:r>
              <a:rPr lang="en-US" dirty="0" smtClean="0"/>
              <a:t>Provides evidence of close reading/mathematical processes </a:t>
            </a:r>
            <a:endParaRPr lang="en-US" dirty="0"/>
          </a:p>
          <a:p>
            <a:r>
              <a:rPr lang="en-US" dirty="0" smtClean="0"/>
              <a:t>Drives </a:t>
            </a:r>
            <a:r>
              <a:rPr lang="en-US" dirty="0"/>
              <a:t>deeper </a:t>
            </a:r>
            <a:r>
              <a:rPr lang="en-US" dirty="0" smtClean="0"/>
              <a:t>instruction</a:t>
            </a:r>
            <a:endParaRPr lang="en-US" dirty="0"/>
          </a:p>
        </p:txBody>
      </p:sp>
    </p:spTree>
    <p:extLst>
      <p:ext uri="{BB962C8B-B14F-4D97-AF65-F5344CB8AC3E}">
        <p14:creationId xmlns:p14="http://schemas.microsoft.com/office/powerpoint/2010/main" val="1002825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Senate Bill 364</a:t>
            </a:r>
            <a:endParaRPr lang="en-US" dirty="0">
              <a:solidFill>
                <a:srgbClr val="0000FF"/>
              </a:solidFill>
            </a:endParaRPr>
          </a:p>
        </p:txBody>
      </p:sp>
      <p:sp>
        <p:nvSpPr>
          <p:cNvPr id="3" name="Content Placeholder 2"/>
          <p:cNvSpPr>
            <a:spLocks noGrp="1"/>
          </p:cNvSpPr>
          <p:nvPr>
            <p:ph idx="1"/>
          </p:nvPr>
        </p:nvSpPr>
        <p:spPr>
          <a:xfrm>
            <a:off x="250231" y="1659579"/>
            <a:ext cx="8702040" cy="4828237"/>
          </a:xfrm>
        </p:spPr>
        <p:txBody>
          <a:bodyPr>
            <a:normAutofit lnSpcReduction="10000"/>
          </a:bodyPr>
          <a:lstStyle/>
          <a:p>
            <a:r>
              <a:rPr lang="en-US" dirty="0" smtClean="0">
                <a:solidFill>
                  <a:srgbClr val="FF0000"/>
                </a:solidFill>
              </a:rPr>
              <a:t>Eliminates</a:t>
            </a:r>
            <a:r>
              <a:rPr lang="en-US" dirty="0" smtClean="0"/>
              <a:t> the </a:t>
            </a:r>
            <a:r>
              <a:rPr lang="en-US" dirty="0" smtClean="0">
                <a:solidFill>
                  <a:srgbClr val="0000FF"/>
                </a:solidFill>
              </a:rPr>
              <a:t>Science</a:t>
            </a:r>
            <a:r>
              <a:rPr lang="en-US" dirty="0" smtClean="0"/>
              <a:t> and </a:t>
            </a:r>
            <a:r>
              <a:rPr lang="en-US" dirty="0" smtClean="0">
                <a:solidFill>
                  <a:srgbClr val="0000FF"/>
                </a:solidFill>
              </a:rPr>
              <a:t>Social Studies EOG</a:t>
            </a:r>
            <a:r>
              <a:rPr lang="en-US" dirty="0" smtClean="0"/>
              <a:t> measures in grades 3, 4, 6, and 7 </a:t>
            </a:r>
            <a:r>
              <a:rPr lang="en-US" i="1" dirty="0" smtClean="0"/>
              <a:t>beginning in the </a:t>
            </a:r>
            <a:r>
              <a:rPr lang="en-US" dirty="0" smtClean="0">
                <a:solidFill>
                  <a:srgbClr val="FF0000"/>
                </a:solidFill>
              </a:rPr>
              <a:t>2016-2017</a:t>
            </a:r>
            <a:r>
              <a:rPr lang="en-US" dirty="0" smtClean="0"/>
              <a:t> </a:t>
            </a:r>
            <a:r>
              <a:rPr lang="en-US" i="1" dirty="0" smtClean="0"/>
              <a:t>school year</a:t>
            </a:r>
            <a:r>
              <a:rPr lang="en-US" dirty="0" smtClean="0"/>
              <a:t>.</a:t>
            </a:r>
          </a:p>
          <a:p>
            <a:pPr lvl="1">
              <a:buFont typeface="Calibri" panose="020F0502020204030204" pitchFamily="34" charset="0"/>
              <a:buChar char="‒"/>
            </a:pPr>
            <a:r>
              <a:rPr lang="en-US" dirty="0" smtClean="0"/>
              <a:t>Grade 3:  ELA – Mathematics </a:t>
            </a:r>
          </a:p>
          <a:p>
            <a:pPr lvl="1">
              <a:buFont typeface="Calibri" panose="020F0502020204030204" pitchFamily="34" charset="0"/>
              <a:buChar char="‒"/>
            </a:pPr>
            <a:r>
              <a:rPr lang="en-US" dirty="0" smtClean="0"/>
              <a:t>Grade 4:  ELA – Mathematics</a:t>
            </a:r>
          </a:p>
          <a:p>
            <a:pPr lvl="1">
              <a:buFont typeface="Calibri" panose="020F0502020204030204" pitchFamily="34" charset="0"/>
              <a:buChar char="‒"/>
            </a:pPr>
            <a:r>
              <a:rPr lang="en-US" dirty="0" smtClean="0"/>
              <a:t>Grade 5:  ELA – Mathematics – Science – Social Studies</a:t>
            </a:r>
          </a:p>
          <a:p>
            <a:pPr lvl="1">
              <a:buFont typeface="Calibri" panose="020F0502020204030204" pitchFamily="34" charset="0"/>
              <a:buChar char="‒"/>
            </a:pPr>
            <a:r>
              <a:rPr lang="en-US" dirty="0" smtClean="0"/>
              <a:t>Grade 6:  ELA </a:t>
            </a:r>
            <a:r>
              <a:rPr lang="en-US" dirty="0"/>
              <a:t>– </a:t>
            </a:r>
            <a:r>
              <a:rPr lang="en-US" dirty="0" smtClean="0"/>
              <a:t>Mathematics</a:t>
            </a:r>
          </a:p>
          <a:p>
            <a:pPr lvl="1">
              <a:buFont typeface="Calibri" panose="020F0502020204030204" pitchFamily="34" charset="0"/>
              <a:buChar char="‒"/>
            </a:pPr>
            <a:r>
              <a:rPr lang="en-US" dirty="0" smtClean="0"/>
              <a:t>Grade 7:  ELA </a:t>
            </a:r>
            <a:r>
              <a:rPr lang="en-US" dirty="0"/>
              <a:t>– </a:t>
            </a:r>
            <a:r>
              <a:rPr lang="en-US" dirty="0" smtClean="0"/>
              <a:t>Mathematics</a:t>
            </a:r>
          </a:p>
          <a:p>
            <a:pPr lvl="1">
              <a:buFont typeface="Calibri" panose="020F0502020204030204" pitchFamily="34" charset="0"/>
              <a:buChar char="‒"/>
            </a:pPr>
            <a:r>
              <a:rPr lang="en-US" dirty="0" smtClean="0"/>
              <a:t>Grade 8:  ELA </a:t>
            </a:r>
            <a:r>
              <a:rPr lang="en-US" dirty="0"/>
              <a:t>– Mathematics – Science – Social </a:t>
            </a:r>
            <a:r>
              <a:rPr lang="en-US" dirty="0" smtClean="0"/>
              <a:t>Studies</a:t>
            </a:r>
          </a:p>
          <a:p>
            <a:r>
              <a:rPr lang="en-US" dirty="0" smtClean="0"/>
              <a:t>Science and Social Studies items in grades 3, 4, 5, and 7 will be loaded into GOFAR for formative use.</a:t>
            </a:r>
          </a:p>
          <a:p>
            <a:pPr lvl="1">
              <a:buFont typeface="Calibri" panose="020F0502020204030204" pitchFamily="34" charset="0"/>
              <a:buChar char="‒"/>
            </a:pPr>
            <a:r>
              <a:rPr lang="en-US" dirty="0" smtClean="0"/>
              <a:t>Timing TBD due to logistics</a:t>
            </a:r>
          </a:p>
        </p:txBody>
      </p:sp>
    </p:spTree>
    <p:extLst>
      <p:ext uri="{BB962C8B-B14F-4D97-AF65-F5344CB8AC3E}">
        <p14:creationId xmlns:p14="http://schemas.microsoft.com/office/powerpoint/2010/main" val="1987499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Senate Bill 364</a:t>
            </a:r>
            <a:endParaRPr lang="en-US" dirty="0">
              <a:solidFill>
                <a:srgbClr val="0000FF"/>
              </a:solidFill>
            </a:endParaRPr>
          </a:p>
        </p:txBody>
      </p:sp>
      <p:sp>
        <p:nvSpPr>
          <p:cNvPr id="3" name="Content Placeholder 2"/>
          <p:cNvSpPr>
            <a:spLocks noGrp="1"/>
          </p:cNvSpPr>
          <p:nvPr>
            <p:ph idx="1"/>
          </p:nvPr>
        </p:nvSpPr>
        <p:spPr>
          <a:xfrm>
            <a:off x="250231" y="1659579"/>
            <a:ext cx="8702040" cy="4770718"/>
          </a:xfrm>
        </p:spPr>
        <p:txBody>
          <a:bodyPr>
            <a:normAutofit/>
          </a:bodyPr>
          <a:lstStyle/>
          <a:p>
            <a:r>
              <a:rPr lang="en-US" dirty="0" smtClean="0">
                <a:solidFill>
                  <a:srgbClr val="FF0000"/>
                </a:solidFill>
              </a:rPr>
              <a:t>Eliminates</a:t>
            </a:r>
            <a:r>
              <a:rPr lang="en-US" dirty="0" smtClean="0"/>
              <a:t> the </a:t>
            </a:r>
            <a:r>
              <a:rPr lang="en-US" dirty="0" smtClean="0">
                <a:solidFill>
                  <a:srgbClr val="0000FF"/>
                </a:solidFill>
              </a:rPr>
              <a:t>Science</a:t>
            </a:r>
            <a:r>
              <a:rPr lang="en-US" dirty="0" smtClean="0"/>
              <a:t> and </a:t>
            </a:r>
            <a:r>
              <a:rPr lang="en-US" dirty="0" smtClean="0">
                <a:solidFill>
                  <a:srgbClr val="0000FF"/>
                </a:solidFill>
              </a:rPr>
              <a:t>Social Studies EOG</a:t>
            </a:r>
            <a:r>
              <a:rPr lang="en-US" dirty="0" smtClean="0"/>
              <a:t> measures in grades 3, 4, 6, and 7 </a:t>
            </a:r>
            <a:r>
              <a:rPr lang="en-US" i="1" dirty="0" smtClean="0"/>
              <a:t>beginning in the </a:t>
            </a:r>
            <a:r>
              <a:rPr lang="en-US" dirty="0" smtClean="0">
                <a:solidFill>
                  <a:srgbClr val="FF0000"/>
                </a:solidFill>
              </a:rPr>
              <a:t>2016-2017</a:t>
            </a:r>
            <a:r>
              <a:rPr lang="en-US" dirty="0" smtClean="0"/>
              <a:t> </a:t>
            </a:r>
            <a:r>
              <a:rPr lang="en-US" i="1" dirty="0" smtClean="0"/>
              <a:t>school year</a:t>
            </a:r>
            <a:r>
              <a:rPr lang="en-US" dirty="0" smtClean="0"/>
              <a:t>.</a:t>
            </a:r>
          </a:p>
          <a:p>
            <a:pPr lvl="1">
              <a:buFont typeface="Calibri" panose="020F0502020204030204" pitchFamily="34" charset="0"/>
              <a:buChar char="‒"/>
            </a:pPr>
            <a:r>
              <a:rPr lang="en-US" dirty="0" smtClean="0"/>
              <a:t>Student </a:t>
            </a:r>
            <a:r>
              <a:rPr lang="en-US" dirty="0"/>
              <a:t>Growth Percentiles </a:t>
            </a:r>
            <a:r>
              <a:rPr lang="en-US" dirty="0" smtClean="0"/>
              <a:t>cannot </a:t>
            </a:r>
            <a:r>
              <a:rPr lang="en-US" dirty="0"/>
              <a:t>be calculated  for science and social studies beginning in </a:t>
            </a:r>
            <a:r>
              <a:rPr lang="en-US" dirty="0" smtClean="0"/>
              <a:t>2016-2017, </a:t>
            </a:r>
            <a:r>
              <a:rPr lang="en-US" dirty="0"/>
              <a:t>given there are no prior </a:t>
            </a:r>
            <a:r>
              <a:rPr lang="en-US" dirty="0" smtClean="0"/>
              <a:t>assessments</a:t>
            </a:r>
          </a:p>
          <a:p>
            <a:pPr lvl="1">
              <a:buFont typeface="Calibri" panose="020F0502020204030204" pitchFamily="34" charset="0"/>
              <a:buChar char="‒"/>
            </a:pPr>
            <a:r>
              <a:rPr lang="en-US" dirty="0" smtClean="0"/>
              <a:t>Given the reduction, there is additional flexibility for district testing schedules – </a:t>
            </a:r>
            <a:r>
              <a:rPr lang="en-US" b="1" dirty="0" smtClean="0">
                <a:solidFill>
                  <a:srgbClr val="FF0000"/>
                </a:solidFill>
              </a:rPr>
              <a:t>but,</a:t>
            </a:r>
            <a:r>
              <a:rPr lang="en-US" dirty="0" smtClean="0"/>
              <a:t> </a:t>
            </a:r>
            <a:r>
              <a:rPr lang="en-US" i="1" dirty="0" smtClean="0">
                <a:solidFill>
                  <a:srgbClr val="0000FF"/>
                </a:solidFill>
              </a:rPr>
              <a:t>districts should carefully consider implications for scoring and reporting</a:t>
            </a:r>
            <a:r>
              <a:rPr lang="en-US" dirty="0" smtClean="0">
                <a:solidFill>
                  <a:srgbClr val="0000FF"/>
                </a:solidFill>
              </a:rPr>
              <a:t>.</a:t>
            </a:r>
          </a:p>
        </p:txBody>
      </p:sp>
    </p:spTree>
    <p:extLst>
      <p:ext uri="{BB962C8B-B14F-4D97-AF65-F5344CB8AC3E}">
        <p14:creationId xmlns:p14="http://schemas.microsoft.com/office/powerpoint/2010/main" val="2898995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51" y="104466"/>
            <a:ext cx="6316630" cy="1325563"/>
          </a:xfrm>
        </p:spPr>
        <p:txBody>
          <a:bodyPr/>
          <a:lstStyle/>
          <a:p>
            <a:r>
              <a:rPr lang="en-US" dirty="0" smtClean="0">
                <a:solidFill>
                  <a:srgbClr val="0000FF"/>
                </a:solidFill>
              </a:rPr>
              <a:t>Senate Bill 364</a:t>
            </a:r>
            <a:endParaRPr lang="en-US" dirty="0">
              <a:solidFill>
                <a:srgbClr val="0000FF"/>
              </a:solidFill>
            </a:endParaRPr>
          </a:p>
        </p:txBody>
      </p:sp>
      <p:sp>
        <p:nvSpPr>
          <p:cNvPr id="3" name="Content Placeholder 2"/>
          <p:cNvSpPr>
            <a:spLocks noGrp="1"/>
          </p:cNvSpPr>
          <p:nvPr>
            <p:ph idx="1"/>
          </p:nvPr>
        </p:nvSpPr>
        <p:spPr>
          <a:xfrm>
            <a:off x="344129" y="1300910"/>
            <a:ext cx="8181053" cy="4351338"/>
          </a:xfrm>
        </p:spPr>
        <p:txBody>
          <a:bodyPr>
            <a:normAutofit fontScale="85000" lnSpcReduction="20000"/>
          </a:bodyPr>
          <a:lstStyle/>
          <a:p>
            <a:pPr marL="0" indent="0">
              <a:buNone/>
            </a:pPr>
            <a:r>
              <a:rPr lang="en-US" b="1" dirty="0" smtClean="0">
                <a:solidFill>
                  <a:srgbClr val="FF0000"/>
                </a:solidFill>
              </a:rPr>
              <a:t>Calls for formative assessments in grades 1 and 2</a:t>
            </a:r>
            <a:endParaRPr lang="en-US" b="1" dirty="0">
              <a:solidFill>
                <a:srgbClr val="FF0000"/>
              </a:solidFill>
            </a:endParaRPr>
          </a:p>
          <a:p>
            <a:r>
              <a:rPr lang="en-US" i="1" dirty="0" smtClean="0"/>
              <a:t>“…each local school system shall administer, with state funding, a research based formative assessment with a summative component that is tied to performance indicators in English, language arts/reading, and mathematics in grades one and two, subject to available appropriations.”</a:t>
            </a:r>
          </a:p>
          <a:p>
            <a:r>
              <a:rPr lang="en-US" i="1" dirty="0" smtClean="0"/>
              <a:t>“Each local school system is strongly encouraged to develop and implement a program of multiple formative assessments in reading and mathematics for kindergarten through fifth grade to ensure students entering sixth grade are on track to meet grade-level expectations, including mastery in reading by the end of third grade to prepare for the infusion of literacy in subsequent grades and master in basic mathematics skills by the end of fifth grade....’</a:t>
            </a:r>
          </a:p>
        </p:txBody>
      </p:sp>
      <p:sp>
        <p:nvSpPr>
          <p:cNvPr id="4" name="TextBox 3"/>
          <p:cNvSpPr txBox="1"/>
          <p:nvPr/>
        </p:nvSpPr>
        <p:spPr>
          <a:xfrm>
            <a:off x="186813" y="5329083"/>
            <a:ext cx="740369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solidFill>
                  <a:srgbClr val="FF0000"/>
                </a:solidFill>
              </a:rPr>
              <a:t>…</a:t>
            </a:r>
            <a:r>
              <a:rPr lang="en-US" dirty="0" err="1" smtClean="0">
                <a:solidFill>
                  <a:srgbClr val="FF0000"/>
                </a:solidFill>
              </a:rPr>
              <a:t>GaDOE</a:t>
            </a:r>
            <a:r>
              <a:rPr lang="en-US" dirty="0" smtClean="0">
                <a:solidFill>
                  <a:srgbClr val="FF0000"/>
                </a:solidFill>
              </a:rPr>
              <a:t> is conceptualizing the development of these resources, ensuring integration with GKIDS and Georgia Milestones…</a:t>
            </a:r>
            <a:endParaRPr lang="en-US" dirty="0">
              <a:solidFill>
                <a:srgbClr val="FF0000"/>
              </a:solidFill>
            </a:endParaRPr>
          </a:p>
        </p:txBody>
      </p:sp>
      <p:sp>
        <p:nvSpPr>
          <p:cNvPr id="5" name="TextBox 4"/>
          <p:cNvSpPr txBox="1"/>
          <p:nvPr/>
        </p:nvSpPr>
        <p:spPr>
          <a:xfrm>
            <a:off x="973394" y="6046838"/>
            <a:ext cx="798379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dirty="0" smtClean="0">
                <a:solidFill>
                  <a:srgbClr val="0000FF"/>
                </a:solidFill>
              </a:rPr>
              <a:t>In the interim, districts may use local measures and/or </a:t>
            </a:r>
            <a:r>
              <a:rPr lang="en-US" dirty="0" err="1" smtClean="0">
                <a:solidFill>
                  <a:srgbClr val="0000FF"/>
                </a:solidFill>
              </a:rPr>
              <a:t>GaDOE</a:t>
            </a:r>
            <a:r>
              <a:rPr lang="en-US" dirty="0" smtClean="0">
                <a:solidFill>
                  <a:srgbClr val="0000FF"/>
                </a:solidFill>
              </a:rPr>
              <a:t>-provided resources such as the Grades 1 and 2 benchmarks and items housed in GOFAR.</a:t>
            </a:r>
            <a:endParaRPr lang="en-US" dirty="0">
              <a:solidFill>
                <a:srgbClr val="0000FF"/>
              </a:solidFill>
            </a:endParaRPr>
          </a:p>
        </p:txBody>
      </p:sp>
    </p:spTree>
    <p:extLst>
      <p:ext uri="{BB962C8B-B14F-4D97-AF65-F5344CB8AC3E}">
        <p14:creationId xmlns:p14="http://schemas.microsoft.com/office/powerpoint/2010/main" val="4072008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Senate Bill 364</a:t>
            </a:r>
            <a:endParaRPr lang="en-US" dirty="0">
              <a:solidFill>
                <a:srgbClr val="0000FF"/>
              </a:solidFill>
            </a:endParaRPr>
          </a:p>
        </p:txBody>
      </p:sp>
      <p:sp>
        <p:nvSpPr>
          <p:cNvPr id="3" name="Content Placeholder 2"/>
          <p:cNvSpPr>
            <a:spLocks noGrp="1"/>
          </p:cNvSpPr>
          <p:nvPr>
            <p:ph idx="1"/>
          </p:nvPr>
        </p:nvSpPr>
        <p:spPr>
          <a:xfrm>
            <a:off x="294968" y="1825625"/>
            <a:ext cx="8220382" cy="4351338"/>
          </a:xfrm>
        </p:spPr>
        <p:txBody>
          <a:bodyPr/>
          <a:lstStyle/>
          <a:p>
            <a:r>
              <a:rPr lang="en-US" dirty="0" smtClean="0"/>
              <a:t>Directs </a:t>
            </a:r>
            <a:r>
              <a:rPr lang="en-US" dirty="0"/>
              <a:t>the State Board of Education “</a:t>
            </a:r>
            <a:r>
              <a:rPr lang="en-US" i="1" dirty="0"/>
              <a:t>to study and adopt policies </a:t>
            </a:r>
            <a:r>
              <a:rPr lang="en-US" i="1" dirty="0">
                <a:solidFill>
                  <a:srgbClr val="FF0000"/>
                </a:solidFill>
              </a:rPr>
              <a:t>beginning with the 2017-2018 school year</a:t>
            </a:r>
            <a:r>
              <a:rPr lang="en-US" i="1" dirty="0"/>
              <a:t>, that will move the End of Grade (EOG) and EOC state testing windows as close to the end of the school year or </a:t>
            </a:r>
            <a:r>
              <a:rPr lang="en-US" i="1" dirty="0" smtClean="0"/>
              <a:t>semester </a:t>
            </a:r>
            <a:r>
              <a:rPr lang="en-US" i="1" dirty="0"/>
              <a:t>as possible</a:t>
            </a:r>
            <a:r>
              <a:rPr lang="en-US" dirty="0"/>
              <a:t>.” </a:t>
            </a:r>
            <a:endParaRPr lang="en-US" dirty="0" smtClean="0"/>
          </a:p>
          <a:p>
            <a:pPr lvl="1">
              <a:buFont typeface="Calibri" panose="020F0502020204030204" pitchFamily="34" charset="0"/>
              <a:buChar char="‒"/>
            </a:pPr>
            <a:r>
              <a:rPr lang="en-US" dirty="0" smtClean="0"/>
              <a:t>The published state testing windows for the EOG in 2016-2017 will </a:t>
            </a:r>
            <a:r>
              <a:rPr lang="en-US" u="sng" dirty="0" smtClean="0"/>
              <a:t>not</a:t>
            </a:r>
            <a:r>
              <a:rPr lang="en-US" dirty="0" smtClean="0"/>
              <a:t> change.</a:t>
            </a:r>
          </a:p>
          <a:p>
            <a:pPr lvl="1">
              <a:buFont typeface="Calibri" panose="020F0502020204030204" pitchFamily="34" charset="0"/>
              <a:buChar char="‒"/>
            </a:pPr>
            <a:r>
              <a:rPr lang="en-US" dirty="0" smtClean="0"/>
              <a:t>The state testing windows for the EOC already meet this requirement.</a:t>
            </a:r>
            <a:endParaRPr lang="en-US" dirty="0"/>
          </a:p>
        </p:txBody>
      </p:sp>
      <p:sp>
        <p:nvSpPr>
          <p:cNvPr id="4" name="TextBox 3"/>
          <p:cNvSpPr txBox="1"/>
          <p:nvPr/>
        </p:nvSpPr>
        <p:spPr>
          <a:xfrm>
            <a:off x="2015613" y="5702710"/>
            <a:ext cx="698090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n-US" dirty="0" smtClean="0">
                <a:solidFill>
                  <a:srgbClr val="0000FF"/>
                </a:solidFill>
              </a:rPr>
              <a:t>We will keep districts updated on all discussions and considerations.</a:t>
            </a:r>
            <a:endParaRPr lang="en-US" dirty="0">
              <a:solidFill>
                <a:srgbClr val="0000FF"/>
              </a:solidFill>
            </a:endParaRPr>
          </a:p>
        </p:txBody>
      </p:sp>
    </p:spTree>
    <p:extLst>
      <p:ext uri="{BB962C8B-B14F-4D97-AF65-F5344CB8AC3E}">
        <p14:creationId xmlns:p14="http://schemas.microsoft.com/office/powerpoint/2010/main" val="1964838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Testing Rule</a:t>
            </a:r>
            <a:endParaRPr lang="en-US" dirty="0">
              <a:solidFill>
                <a:srgbClr val="0000FF"/>
              </a:solidFill>
            </a:endParaRPr>
          </a:p>
        </p:txBody>
      </p:sp>
      <p:sp>
        <p:nvSpPr>
          <p:cNvPr id="3" name="Content Placeholder 2"/>
          <p:cNvSpPr>
            <a:spLocks noGrp="1"/>
          </p:cNvSpPr>
          <p:nvPr>
            <p:ph idx="1"/>
          </p:nvPr>
        </p:nvSpPr>
        <p:spPr>
          <a:xfrm>
            <a:off x="628650" y="1531620"/>
            <a:ext cx="7886700" cy="4466057"/>
          </a:xfrm>
        </p:spPr>
        <p:txBody>
          <a:bodyPr>
            <a:normAutofit lnSpcReduction="10000"/>
          </a:bodyPr>
          <a:lstStyle/>
          <a:p>
            <a:pPr marL="0" indent="0">
              <a:buNone/>
            </a:pPr>
            <a:r>
              <a:rPr lang="en-US" b="1" dirty="0" smtClean="0">
                <a:solidFill>
                  <a:srgbClr val="FF0000"/>
                </a:solidFill>
              </a:rPr>
              <a:t>SBOE Rule 160-3-1-.07 </a:t>
            </a:r>
          </a:p>
          <a:p>
            <a:pPr marL="0" indent="0" algn="r">
              <a:buNone/>
            </a:pPr>
            <a:r>
              <a:rPr lang="en-US" b="1" dirty="0" smtClean="0">
                <a:solidFill>
                  <a:srgbClr val="FF0000"/>
                </a:solidFill>
              </a:rPr>
              <a:t>TESTING PROGRAMS – STUDENT ASSESSMENT</a:t>
            </a:r>
          </a:p>
          <a:p>
            <a:r>
              <a:rPr lang="en-US" dirty="0" smtClean="0"/>
              <a:t>The rule will be amended to </a:t>
            </a:r>
          </a:p>
          <a:p>
            <a:pPr lvl="1">
              <a:buFont typeface="Calibri" panose="020F0502020204030204" pitchFamily="34" charset="0"/>
              <a:buChar char="‒"/>
            </a:pPr>
            <a:r>
              <a:rPr lang="en-US" dirty="0" smtClean="0"/>
              <a:t>Remove references to the Georgia High School Graduation Tests (GHSGT) and Georgia High School Writing Test (GHSWT)</a:t>
            </a:r>
          </a:p>
          <a:p>
            <a:pPr lvl="1">
              <a:buFont typeface="Calibri" panose="020F0502020204030204" pitchFamily="34" charset="0"/>
              <a:buChar char="‒"/>
            </a:pPr>
            <a:r>
              <a:rPr lang="en-US" dirty="0" smtClean="0"/>
              <a:t>To remove the requirements for the grades 3, 4, 6, and 7 assessments in science and social studies </a:t>
            </a:r>
          </a:p>
          <a:p>
            <a:pPr lvl="1">
              <a:buFont typeface="Calibri" panose="020F0502020204030204" pitchFamily="34" charset="0"/>
              <a:buChar char="‒"/>
            </a:pPr>
            <a:r>
              <a:rPr lang="en-US" dirty="0" smtClean="0"/>
              <a:t>Extends the EL-M period from 2 to 4 years (per ESSA)</a:t>
            </a:r>
          </a:p>
          <a:p>
            <a:pPr lvl="2">
              <a:buFont typeface="Calibri" panose="020F0502020204030204" pitchFamily="34" charset="0"/>
              <a:buChar char="‒"/>
            </a:pPr>
            <a:r>
              <a:rPr lang="en-US" dirty="0" smtClean="0"/>
              <a:t>Provision of accommodations remains limited to 2 years</a:t>
            </a:r>
          </a:p>
          <a:p>
            <a:pPr lvl="1">
              <a:buFont typeface="Calibri" panose="020F0502020204030204" pitchFamily="34" charset="0"/>
              <a:buChar char="‒"/>
            </a:pPr>
            <a:r>
              <a:rPr lang="en-US" dirty="0" smtClean="0"/>
              <a:t>Adds requirement for formative assessments in grades 1 and 2, subject to appropriations</a:t>
            </a:r>
          </a:p>
        </p:txBody>
      </p:sp>
    </p:spTree>
    <p:extLst>
      <p:ext uri="{BB962C8B-B14F-4D97-AF65-F5344CB8AC3E}">
        <p14:creationId xmlns:p14="http://schemas.microsoft.com/office/powerpoint/2010/main" val="15387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Online Interruptions</a:t>
            </a:r>
            <a:br>
              <a:rPr lang="en-US" dirty="0" smtClean="0">
                <a:solidFill>
                  <a:srgbClr val="0000FF"/>
                </a:solidFill>
              </a:rPr>
            </a:br>
            <a:r>
              <a:rPr lang="en-US" dirty="0" smtClean="0">
                <a:solidFill>
                  <a:srgbClr val="0000FF"/>
                </a:solidFill>
              </a:rPr>
              <a:t>by the Numbers….</a:t>
            </a:r>
            <a:endParaRPr lang="en-US" dirty="0">
              <a:solidFill>
                <a:srgbClr val="0000FF"/>
              </a:solidFill>
            </a:endParaRPr>
          </a:p>
        </p:txBody>
      </p:sp>
      <p:sp>
        <p:nvSpPr>
          <p:cNvPr id="3" name="Content Placeholder 2"/>
          <p:cNvSpPr>
            <a:spLocks noGrp="1"/>
          </p:cNvSpPr>
          <p:nvPr>
            <p:ph idx="1"/>
          </p:nvPr>
        </p:nvSpPr>
        <p:spPr>
          <a:xfrm>
            <a:off x="462116" y="1743755"/>
            <a:ext cx="8171221" cy="4351338"/>
          </a:xfrm>
        </p:spPr>
        <p:txBody>
          <a:bodyPr>
            <a:normAutofit/>
          </a:bodyPr>
          <a:lstStyle/>
          <a:p>
            <a:pPr marL="0" indent="0">
              <a:buNone/>
            </a:pPr>
            <a:r>
              <a:rPr lang="en-US" b="1" dirty="0" smtClean="0">
                <a:solidFill>
                  <a:srgbClr val="FF0000"/>
                </a:solidFill>
              </a:rPr>
              <a:t>End of Grade  </a:t>
            </a:r>
            <a:r>
              <a:rPr lang="en-US" sz="1600" b="1" dirty="0" smtClean="0">
                <a:solidFill>
                  <a:srgbClr val="0000FF"/>
                </a:solidFill>
              </a:rPr>
              <a:t>[Each student has 9 sections across the 4 content area tests]</a:t>
            </a:r>
            <a:endParaRPr lang="en-US" sz="1600" b="1" dirty="0" smtClean="0">
              <a:solidFill>
                <a:srgbClr val="FF0000"/>
              </a:solidFill>
            </a:endParaRPr>
          </a:p>
          <a:p>
            <a:pPr>
              <a:buFont typeface="Calibri" panose="020F0502020204030204" pitchFamily="34" charset="0"/>
              <a:buChar char="‒"/>
            </a:pPr>
            <a:r>
              <a:rPr lang="en-US" sz="2400" dirty="0"/>
              <a:t>Number of test sections </a:t>
            </a:r>
            <a:r>
              <a:rPr lang="en-US" sz="2400" u="sng" dirty="0"/>
              <a:t>without</a:t>
            </a:r>
            <a:r>
              <a:rPr lang="en-US" sz="2400" dirty="0"/>
              <a:t> interruption:  93.5%</a:t>
            </a:r>
          </a:p>
          <a:p>
            <a:pPr>
              <a:buFont typeface="Calibri" panose="020F0502020204030204" pitchFamily="34" charset="0"/>
              <a:buChar char="‒"/>
            </a:pPr>
            <a:r>
              <a:rPr lang="en-US" sz="2400" dirty="0" smtClean="0"/>
              <a:t>Number of test sections interrupted:  6.5%</a:t>
            </a:r>
          </a:p>
          <a:p>
            <a:pPr>
              <a:buFont typeface="Calibri" panose="020F0502020204030204" pitchFamily="34" charset="0"/>
              <a:buChar char="‒"/>
            </a:pPr>
            <a:r>
              <a:rPr lang="en-US" sz="2400" dirty="0" smtClean="0"/>
              <a:t>Number of test sections interrupted more than once:  1.98%</a:t>
            </a:r>
          </a:p>
          <a:p>
            <a:pPr marL="0" indent="0">
              <a:buNone/>
            </a:pPr>
            <a:r>
              <a:rPr lang="en-US" b="1" dirty="0" smtClean="0">
                <a:solidFill>
                  <a:srgbClr val="FF0000"/>
                </a:solidFill>
              </a:rPr>
              <a:t>End </a:t>
            </a:r>
            <a:r>
              <a:rPr lang="en-US" b="1" dirty="0">
                <a:solidFill>
                  <a:srgbClr val="FF0000"/>
                </a:solidFill>
              </a:rPr>
              <a:t>of </a:t>
            </a:r>
            <a:r>
              <a:rPr lang="en-US" b="1" dirty="0" smtClean="0">
                <a:solidFill>
                  <a:srgbClr val="FF0000"/>
                </a:solidFill>
              </a:rPr>
              <a:t>Course  </a:t>
            </a:r>
            <a:r>
              <a:rPr lang="en-US" sz="1600" b="1" dirty="0">
                <a:solidFill>
                  <a:srgbClr val="0000FF"/>
                </a:solidFill>
              </a:rPr>
              <a:t>[Each </a:t>
            </a:r>
            <a:r>
              <a:rPr lang="en-US" sz="1600" b="1" dirty="0" smtClean="0">
                <a:solidFill>
                  <a:srgbClr val="0000FF"/>
                </a:solidFill>
              </a:rPr>
              <a:t>test has 3 (ELA) or 2 (math, science, social studies) sections]</a:t>
            </a:r>
            <a:endParaRPr lang="en-US" sz="1600" b="1" dirty="0">
              <a:solidFill>
                <a:srgbClr val="FF0000"/>
              </a:solidFill>
            </a:endParaRPr>
          </a:p>
          <a:p>
            <a:pPr>
              <a:buFont typeface="Calibri" panose="020F0502020204030204" pitchFamily="34" charset="0"/>
              <a:buChar char="‒"/>
            </a:pPr>
            <a:r>
              <a:rPr lang="en-US" sz="2400" dirty="0"/>
              <a:t>Number of test sections </a:t>
            </a:r>
            <a:r>
              <a:rPr lang="en-US" sz="2400" u="sng" dirty="0"/>
              <a:t>without</a:t>
            </a:r>
            <a:r>
              <a:rPr lang="en-US" sz="2400" dirty="0"/>
              <a:t> interruption:  97.3%</a:t>
            </a:r>
          </a:p>
          <a:p>
            <a:pPr>
              <a:buFont typeface="Calibri" panose="020F0502020204030204" pitchFamily="34" charset="0"/>
              <a:buChar char="‒"/>
            </a:pPr>
            <a:r>
              <a:rPr lang="en-US" sz="2400" dirty="0" smtClean="0"/>
              <a:t>Number </a:t>
            </a:r>
            <a:r>
              <a:rPr lang="en-US" sz="2400" dirty="0"/>
              <a:t>of test sections interrupted:  2.7%</a:t>
            </a:r>
          </a:p>
          <a:p>
            <a:pPr>
              <a:buFont typeface="Calibri" panose="020F0502020204030204" pitchFamily="34" charset="0"/>
              <a:buChar char="‒"/>
            </a:pPr>
            <a:r>
              <a:rPr lang="en-US" sz="2400" dirty="0"/>
              <a:t>Number of test sections interrupted more than once:  </a:t>
            </a:r>
            <a:r>
              <a:rPr lang="en-US" sz="2400" dirty="0" smtClean="0"/>
              <a:t>0.39%</a:t>
            </a:r>
            <a:endParaRPr lang="en-US" sz="2400" dirty="0"/>
          </a:p>
          <a:p>
            <a:pPr lvl="1">
              <a:buFont typeface="Calibri" panose="020F0502020204030204" pitchFamily="34" charset="0"/>
              <a:buChar char="‒"/>
            </a:pPr>
            <a:endParaRPr lang="en-US" sz="1800" dirty="0" smtClean="0"/>
          </a:p>
        </p:txBody>
      </p:sp>
      <p:sp>
        <p:nvSpPr>
          <p:cNvPr id="4" name="TextBox 3"/>
          <p:cNvSpPr txBox="1"/>
          <p:nvPr/>
        </p:nvSpPr>
        <p:spPr>
          <a:xfrm>
            <a:off x="0" y="6268004"/>
            <a:ext cx="674492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While improvements </a:t>
            </a:r>
            <a:r>
              <a:rPr lang="en-US" sz="1600" i="1" dirty="0" smtClean="0"/>
              <a:t>must</a:t>
            </a:r>
            <a:r>
              <a:rPr lang="en-US" sz="1600" dirty="0" smtClean="0"/>
              <a:t> be made, it is highly likely that there will always be </a:t>
            </a:r>
            <a:r>
              <a:rPr lang="en-US" sz="1600" i="1" dirty="0" smtClean="0"/>
              <a:t>some</a:t>
            </a:r>
            <a:r>
              <a:rPr lang="en-US" sz="1600" dirty="0" smtClean="0"/>
              <a:t>, hopefully </a:t>
            </a:r>
            <a:r>
              <a:rPr lang="en-US" sz="1600" i="1" dirty="0" smtClean="0"/>
              <a:t>small</a:t>
            </a:r>
            <a:r>
              <a:rPr lang="en-US" sz="1600" dirty="0" smtClean="0"/>
              <a:t>, number of interruptions.</a:t>
            </a:r>
            <a:endParaRPr lang="en-US" sz="1600" dirty="0"/>
          </a:p>
        </p:txBody>
      </p:sp>
      <p:sp>
        <p:nvSpPr>
          <p:cNvPr id="5" name="TextBox 4"/>
          <p:cNvSpPr txBox="1"/>
          <p:nvPr/>
        </p:nvSpPr>
        <p:spPr>
          <a:xfrm>
            <a:off x="1750143" y="5510318"/>
            <a:ext cx="7305368"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n-US" sz="1600" dirty="0" smtClean="0">
                <a:solidFill>
                  <a:srgbClr val="0000FF"/>
                </a:solidFill>
              </a:rPr>
              <a:t>It is important to note the cases quantified above include test-administration errors that were not due to some type of software or hardware malfunction.</a:t>
            </a:r>
            <a:endParaRPr lang="en-US" sz="1600" dirty="0">
              <a:solidFill>
                <a:srgbClr val="0000FF"/>
              </a:solidFill>
            </a:endParaRPr>
          </a:p>
        </p:txBody>
      </p:sp>
    </p:spTree>
    <p:extLst>
      <p:ext uri="{BB962C8B-B14F-4D97-AF65-F5344CB8AC3E}">
        <p14:creationId xmlns:p14="http://schemas.microsoft.com/office/powerpoint/2010/main" val="589802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0" y="206057"/>
            <a:ext cx="7413524" cy="1325563"/>
          </a:xfrm>
        </p:spPr>
        <p:txBody>
          <a:bodyPr>
            <a:normAutofit/>
          </a:bodyPr>
          <a:lstStyle/>
          <a:p>
            <a:r>
              <a:rPr lang="en-US" sz="4000" dirty="0" smtClean="0">
                <a:solidFill>
                  <a:srgbClr val="0000FF"/>
                </a:solidFill>
              </a:rPr>
              <a:t>Testing Rule Considerations</a:t>
            </a:r>
            <a:endParaRPr lang="en-US" sz="4000" dirty="0">
              <a:solidFill>
                <a:srgbClr val="0000FF"/>
              </a:solidFill>
            </a:endParaRPr>
          </a:p>
        </p:txBody>
      </p:sp>
      <p:sp>
        <p:nvSpPr>
          <p:cNvPr id="3" name="Content Placeholder 2"/>
          <p:cNvSpPr>
            <a:spLocks noGrp="1"/>
          </p:cNvSpPr>
          <p:nvPr>
            <p:ph idx="1"/>
          </p:nvPr>
        </p:nvSpPr>
        <p:spPr>
          <a:xfrm>
            <a:off x="530942" y="1531620"/>
            <a:ext cx="7984408" cy="4645343"/>
          </a:xfrm>
        </p:spPr>
        <p:txBody>
          <a:bodyPr>
            <a:normAutofit fontScale="92500" lnSpcReduction="20000"/>
          </a:bodyPr>
          <a:lstStyle/>
          <a:p>
            <a:pPr marL="0" indent="0">
              <a:buNone/>
            </a:pPr>
            <a:r>
              <a:rPr lang="en-US" b="1" dirty="0" smtClean="0">
                <a:solidFill>
                  <a:srgbClr val="0000FF"/>
                </a:solidFill>
              </a:rPr>
              <a:t>Current </a:t>
            </a:r>
            <a:r>
              <a:rPr lang="en-US" b="1" dirty="0" smtClean="0">
                <a:solidFill>
                  <a:srgbClr val="0000FF"/>
                </a:solidFill>
              </a:rPr>
              <a:t>EOC Requirements</a:t>
            </a:r>
            <a:endParaRPr lang="en-US" sz="1200" b="1" dirty="0" smtClean="0">
              <a:solidFill>
                <a:srgbClr val="0000FF"/>
              </a:solidFill>
            </a:endParaRPr>
          </a:p>
          <a:p>
            <a:r>
              <a:rPr lang="en-US" u="sng" dirty="0" smtClean="0"/>
              <a:t>All</a:t>
            </a:r>
            <a:r>
              <a:rPr lang="en-US" dirty="0" smtClean="0"/>
              <a:t> students enrolled in a course associated with an EOC must take the EOC.</a:t>
            </a:r>
          </a:p>
          <a:p>
            <a:r>
              <a:rPr lang="en-US" dirty="0" smtClean="0"/>
              <a:t>The EOC contributes 20% to the student’s final course grade.</a:t>
            </a:r>
          </a:p>
          <a:p>
            <a:r>
              <a:rPr lang="en-US" dirty="0" smtClean="0"/>
              <a:t>The EOC is used in CCRPI calculations</a:t>
            </a:r>
          </a:p>
          <a:p>
            <a:pPr marL="0" indent="0">
              <a:buNone/>
            </a:pPr>
            <a:r>
              <a:rPr lang="en-US" b="1" dirty="0" smtClean="0">
                <a:solidFill>
                  <a:srgbClr val="0000FF"/>
                </a:solidFill>
              </a:rPr>
              <a:t>Proposed Flexibility for MOWR Students </a:t>
            </a:r>
            <a:endParaRPr lang="en-US" sz="1200" b="1" dirty="0">
              <a:solidFill>
                <a:srgbClr val="0000FF"/>
              </a:solidFill>
            </a:endParaRPr>
          </a:p>
          <a:p>
            <a:r>
              <a:rPr lang="en-US" u="sng" dirty="0"/>
              <a:t>All</a:t>
            </a:r>
            <a:r>
              <a:rPr lang="en-US" dirty="0"/>
              <a:t> students </a:t>
            </a:r>
            <a:r>
              <a:rPr lang="en-US" dirty="0" smtClean="0"/>
              <a:t>participate in certain EOCs (9</a:t>
            </a:r>
            <a:r>
              <a:rPr lang="en-US" baseline="30000" dirty="0" smtClean="0"/>
              <a:t>th</a:t>
            </a:r>
            <a:r>
              <a:rPr lang="en-US" dirty="0" smtClean="0"/>
              <a:t> Grade Literature; Algebra I/Coordinate Algebra; and Biology)</a:t>
            </a:r>
          </a:p>
          <a:p>
            <a:r>
              <a:rPr lang="en-US" dirty="0" smtClean="0"/>
              <a:t>MOWR students enrolled in post-secondary courses in other EOC-related  courses would not be required to take EOCs </a:t>
            </a:r>
          </a:p>
        </p:txBody>
      </p:sp>
    </p:spTree>
    <p:extLst>
      <p:ext uri="{BB962C8B-B14F-4D97-AF65-F5344CB8AC3E}">
        <p14:creationId xmlns:p14="http://schemas.microsoft.com/office/powerpoint/2010/main" val="1189496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0" y="206057"/>
            <a:ext cx="7413524" cy="1325563"/>
          </a:xfrm>
        </p:spPr>
        <p:txBody>
          <a:bodyPr>
            <a:normAutofit/>
          </a:bodyPr>
          <a:lstStyle/>
          <a:p>
            <a:r>
              <a:rPr lang="en-US" sz="4000" dirty="0" smtClean="0">
                <a:solidFill>
                  <a:srgbClr val="0000FF"/>
                </a:solidFill>
              </a:rPr>
              <a:t>Testing Rule Considerations</a:t>
            </a:r>
            <a:endParaRPr lang="en-US" sz="4000" dirty="0">
              <a:solidFill>
                <a:srgbClr val="0000FF"/>
              </a:solidFill>
            </a:endParaRPr>
          </a:p>
        </p:txBody>
      </p:sp>
      <p:sp>
        <p:nvSpPr>
          <p:cNvPr id="3" name="Content Placeholder 2"/>
          <p:cNvSpPr>
            <a:spLocks noGrp="1"/>
          </p:cNvSpPr>
          <p:nvPr>
            <p:ph idx="1"/>
          </p:nvPr>
        </p:nvSpPr>
        <p:spPr>
          <a:xfrm>
            <a:off x="530942" y="1531620"/>
            <a:ext cx="7984408" cy="4645343"/>
          </a:xfrm>
        </p:spPr>
        <p:txBody>
          <a:bodyPr>
            <a:normAutofit/>
          </a:bodyPr>
          <a:lstStyle/>
          <a:p>
            <a:r>
              <a:rPr lang="en-US" dirty="0" smtClean="0"/>
              <a:t>Amend </a:t>
            </a:r>
            <a:r>
              <a:rPr lang="en-US" dirty="0"/>
              <a:t>the Testing Rule to ‘exempt’ MOWR students from the </a:t>
            </a:r>
            <a:r>
              <a:rPr lang="en-US" dirty="0" smtClean="0"/>
              <a:t>EOC other than those required by ESSA </a:t>
            </a:r>
            <a:r>
              <a:rPr lang="en-US" sz="1700" dirty="0" smtClean="0"/>
              <a:t>(suggest 9</a:t>
            </a:r>
            <a:r>
              <a:rPr lang="en-US" sz="1700" baseline="30000" dirty="0" smtClean="0"/>
              <a:t>th</a:t>
            </a:r>
            <a:r>
              <a:rPr lang="en-US" sz="1700" dirty="0" smtClean="0"/>
              <a:t> Grade Literature; Algebra I/Coordinate Algebra; Biology)</a:t>
            </a:r>
            <a:endParaRPr lang="en-US" sz="1700" dirty="0"/>
          </a:p>
          <a:p>
            <a:r>
              <a:rPr lang="en-US" dirty="0" smtClean="0"/>
              <a:t>To ensure high schools are not negatively impacted, use </a:t>
            </a:r>
            <a:r>
              <a:rPr lang="en-US" dirty="0"/>
              <a:t>the college-issued grade in the </a:t>
            </a:r>
            <a:r>
              <a:rPr lang="en-US" dirty="0" smtClean="0"/>
              <a:t>CCRPI for remaining EOC-related courses, </a:t>
            </a:r>
            <a:r>
              <a:rPr lang="en-US" i="1" dirty="0"/>
              <a:t>for example</a:t>
            </a:r>
            <a:r>
              <a:rPr lang="en-US" dirty="0"/>
              <a:t>:</a:t>
            </a:r>
          </a:p>
          <a:p>
            <a:pPr lvl="1">
              <a:buFont typeface="Calibri" panose="020F0502020204030204" pitchFamily="34" charset="0"/>
              <a:buChar char="‒"/>
            </a:pPr>
            <a:r>
              <a:rPr lang="en-US" dirty="0"/>
              <a:t>A = Distinguished Learner</a:t>
            </a:r>
          </a:p>
          <a:p>
            <a:pPr lvl="1">
              <a:buFont typeface="Calibri" panose="020F0502020204030204" pitchFamily="34" charset="0"/>
              <a:buChar char="‒"/>
            </a:pPr>
            <a:r>
              <a:rPr lang="en-US" dirty="0"/>
              <a:t>B = Proficient Learner</a:t>
            </a:r>
          </a:p>
          <a:p>
            <a:pPr lvl="1">
              <a:buFont typeface="Calibri" panose="020F0502020204030204" pitchFamily="34" charset="0"/>
              <a:buChar char="‒"/>
            </a:pPr>
            <a:r>
              <a:rPr lang="en-US" dirty="0"/>
              <a:t>C = Developing Learner</a:t>
            </a:r>
          </a:p>
          <a:p>
            <a:pPr lvl="1">
              <a:buFont typeface="Calibri" panose="020F0502020204030204" pitchFamily="34" charset="0"/>
              <a:buChar char="‒"/>
            </a:pPr>
            <a:r>
              <a:rPr lang="en-US" dirty="0"/>
              <a:t>D/F = Beginning </a:t>
            </a:r>
            <a:r>
              <a:rPr lang="en-US" dirty="0" smtClean="0"/>
              <a:t>Learner</a:t>
            </a:r>
            <a:endParaRPr lang="en-US" dirty="0"/>
          </a:p>
        </p:txBody>
      </p:sp>
    </p:spTree>
    <p:extLst>
      <p:ext uri="{BB962C8B-B14F-4D97-AF65-F5344CB8AC3E}">
        <p14:creationId xmlns:p14="http://schemas.microsoft.com/office/powerpoint/2010/main" val="1753215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Testing Rule</a:t>
            </a:r>
            <a:endParaRPr lang="en-US" dirty="0">
              <a:solidFill>
                <a:srgbClr val="0000FF"/>
              </a:solidFill>
            </a:endParaRPr>
          </a:p>
        </p:txBody>
      </p:sp>
      <p:sp>
        <p:nvSpPr>
          <p:cNvPr id="3" name="Content Placeholder 2"/>
          <p:cNvSpPr>
            <a:spLocks noGrp="1"/>
          </p:cNvSpPr>
          <p:nvPr>
            <p:ph idx="1"/>
          </p:nvPr>
        </p:nvSpPr>
        <p:spPr>
          <a:xfrm>
            <a:off x="628650" y="1531620"/>
            <a:ext cx="7886700" cy="4645343"/>
          </a:xfrm>
        </p:spPr>
        <p:txBody>
          <a:bodyPr>
            <a:normAutofit/>
          </a:bodyPr>
          <a:lstStyle/>
          <a:p>
            <a:pPr marL="0" indent="0">
              <a:buNone/>
            </a:pPr>
            <a:r>
              <a:rPr lang="en-US" sz="2400" b="1" dirty="0" smtClean="0">
                <a:solidFill>
                  <a:srgbClr val="FF0000"/>
                </a:solidFill>
              </a:rPr>
              <a:t>SBOE Rule 160-3-1-.07 </a:t>
            </a:r>
          </a:p>
          <a:p>
            <a:pPr marL="0" indent="0" algn="r">
              <a:buNone/>
            </a:pPr>
            <a:r>
              <a:rPr lang="en-US" sz="2400" b="1" dirty="0" smtClean="0">
                <a:solidFill>
                  <a:srgbClr val="FF0000"/>
                </a:solidFill>
              </a:rPr>
              <a:t>TESTING PROGRAMS – STUDENT ASSESSMENT</a:t>
            </a:r>
          </a:p>
          <a:p>
            <a:pPr marL="0" indent="0">
              <a:buNone/>
            </a:pPr>
            <a:endParaRPr lang="en-US" dirty="0" smtClean="0"/>
          </a:p>
          <a:p>
            <a:pPr marL="0" indent="0">
              <a:buNone/>
            </a:pPr>
            <a:r>
              <a:rPr lang="en-US" dirty="0" smtClean="0"/>
              <a:t>Rule Amendment Timeline</a:t>
            </a:r>
          </a:p>
          <a:p>
            <a:pPr lvl="1">
              <a:buFont typeface="Calibri" panose="020F0502020204030204" pitchFamily="34" charset="0"/>
              <a:buChar char="‒"/>
            </a:pPr>
            <a:r>
              <a:rPr lang="en-US" dirty="0" smtClean="0"/>
              <a:t>Initiate Rule Amendment:  September 2016</a:t>
            </a:r>
          </a:p>
          <a:p>
            <a:pPr lvl="1">
              <a:buFont typeface="Calibri" panose="020F0502020204030204" pitchFamily="34" charset="0"/>
              <a:buChar char="‒"/>
            </a:pPr>
            <a:r>
              <a:rPr lang="en-US" dirty="0" smtClean="0"/>
              <a:t>Public Review/Comment</a:t>
            </a:r>
          </a:p>
          <a:p>
            <a:pPr lvl="1">
              <a:buFont typeface="Calibri" panose="020F0502020204030204" pitchFamily="34" charset="0"/>
              <a:buChar char="‒"/>
            </a:pPr>
            <a:r>
              <a:rPr lang="en-US" dirty="0" smtClean="0"/>
              <a:t>Adopt Rule Amendment:  November 2016</a:t>
            </a:r>
          </a:p>
        </p:txBody>
      </p:sp>
      <p:sp>
        <p:nvSpPr>
          <p:cNvPr id="4" name="TextBox 3"/>
          <p:cNvSpPr txBox="1"/>
          <p:nvPr/>
        </p:nvSpPr>
        <p:spPr>
          <a:xfrm>
            <a:off x="1435509" y="5417574"/>
            <a:ext cx="7423355"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r"/>
            <a:r>
              <a:rPr lang="en-US" dirty="0" smtClean="0">
                <a:solidFill>
                  <a:srgbClr val="0000FF"/>
                </a:solidFill>
              </a:rPr>
              <a:t>Changes would go into effect prior to the Winter 2016 EOC administration.</a:t>
            </a:r>
            <a:endParaRPr lang="en-US" dirty="0">
              <a:solidFill>
                <a:srgbClr val="0000FF"/>
              </a:solidFill>
            </a:endParaRPr>
          </a:p>
        </p:txBody>
      </p:sp>
    </p:spTree>
    <p:extLst>
      <p:ext uri="{BB962C8B-B14F-4D97-AF65-F5344CB8AC3E}">
        <p14:creationId xmlns:p14="http://schemas.microsoft.com/office/powerpoint/2010/main" val="170234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Georgia’s ESSA Plan</a:t>
            </a:r>
            <a:endParaRPr lang="en-US" dirty="0">
              <a:solidFill>
                <a:srgbClr val="0000FF"/>
              </a:solidFill>
            </a:endParaRPr>
          </a:p>
        </p:txBody>
      </p:sp>
      <p:sp>
        <p:nvSpPr>
          <p:cNvPr id="3" name="Content Placeholder 2"/>
          <p:cNvSpPr>
            <a:spLocks noGrp="1"/>
          </p:cNvSpPr>
          <p:nvPr>
            <p:ph idx="1"/>
          </p:nvPr>
        </p:nvSpPr>
        <p:spPr>
          <a:xfrm>
            <a:off x="206477" y="1659579"/>
            <a:ext cx="8284206" cy="4351338"/>
          </a:xfrm>
        </p:spPr>
        <p:txBody>
          <a:bodyPr>
            <a:normAutofit/>
          </a:bodyPr>
          <a:lstStyle/>
          <a:p>
            <a:pPr marL="0" indent="0">
              <a:buNone/>
            </a:pPr>
            <a:r>
              <a:rPr lang="en-US" dirty="0" smtClean="0">
                <a:solidFill>
                  <a:srgbClr val="FF0000"/>
                </a:solidFill>
              </a:rPr>
              <a:t>State Advisory Committee</a:t>
            </a:r>
          </a:p>
          <a:p>
            <a:pPr lvl="1">
              <a:buFont typeface="Calibri" panose="020F0502020204030204" pitchFamily="34" charset="0"/>
              <a:buChar char="‒"/>
            </a:pPr>
            <a:r>
              <a:rPr lang="en-US" dirty="0" smtClean="0"/>
              <a:t>Comprised of </a:t>
            </a:r>
            <a:r>
              <a:rPr lang="en-US" dirty="0"/>
              <a:t>forty stakeholders representing </a:t>
            </a:r>
            <a:r>
              <a:rPr lang="en-US" dirty="0" smtClean="0"/>
              <a:t>a variety of organizations, agencies, and advocacy groups </a:t>
            </a:r>
            <a:r>
              <a:rPr lang="en-US" dirty="0"/>
              <a:t>across the state of </a:t>
            </a:r>
            <a:r>
              <a:rPr lang="en-US" dirty="0" smtClean="0"/>
              <a:t>Georgia </a:t>
            </a:r>
          </a:p>
          <a:p>
            <a:pPr marL="0" indent="0">
              <a:buNone/>
            </a:pPr>
            <a:r>
              <a:rPr lang="en-US" dirty="0" smtClean="0">
                <a:solidFill>
                  <a:srgbClr val="FF0000"/>
                </a:solidFill>
              </a:rPr>
              <a:t>Five Working Committees </a:t>
            </a:r>
            <a:r>
              <a:rPr lang="en-US" sz="1600" dirty="0" smtClean="0">
                <a:solidFill>
                  <a:srgbClr val="FF0000"/>
                </a:solidFill>
              </a:rPr>
              <a:t>(20 members each)</a:t>
            </a:r>
          </a:p>
          <a:p>
            <a:pPr lvl="1">
              <a:buFont typeface="Calibri" panose="020F0502020204030204" pitchFamily="34" charset="0"/>
              <a:buChar char="‒"/>
            </a:pPr>
            <a:r>
              <a:rPr lang="en-US" dirty="0" smtClean="0"/>
              <a:t>Accountability</a:t>
            </a:r>
          </a:p>
          <a:p>
            <a:pPr lvl="1">
              <a:buFont typeface="Calibri" panose="020F0502020204030204" pitchFamily="34" charset="0"/>
              <a:buChar char="‒"/>
            </a:pPr>
            <a:r>
              <a:rPr lang="en-US" dirty="0" smtClean="0"/>
              <a:t>Assessment</a:t>
            </a:r>
          </a:p>
          <a:p>
            <a:pPr lvl="1">
              <a:buFont typeface="Calibri" panose="020F0502020204030204" pitchFamily="34" charset="0"/>
              <a:buChar char="‒"/>
            </a:pPr>
            <a:r>
              <a:rPr lang="en-US" dirty="0" smtClean="0"/>
              <a:t>Education of the Whole Child</a:t>
            </a:r>
          </a:p>
          <a:p>
            <a:pPr lvl="1">
              <a:buFont typeface="Calibri" panose="020F0502020204030204" pitchFamily="34" charset="0"/>
              <a:buChar char="‒"/>
            </a:pPr>
            <a:r>
              <a:rPr lang="en-US" dirty="0" smtClean="0"/>
              <a:t>Federal Programs</a:t>
            </a:r>
          </a:p>
          <a:p>
            <a:pPr lvl="1">
              <a:buFont typeface="Calibri" panose="020F0502020204030204" pitchFamily="34" charset="0"/>
              <a:buChar char="‒"/>
            </a:pPr>
            <a:r>
              <a:rPr lang="en-US" dirty="0" smtClean="0"/>
              <a:t>Teacher &amp; Leader Development</a:t>
            </a:r>
          </a:p>
        </p:txBody>
      </p:sp>
      <p:sp>
        <p:nvSpPr>
          <p:cNvPr id="4" name="TextBox 3"/>
          <p:cNvSpPr txBox="1"/>
          <p:nvPr/>
        </p:nvSpPr>
        <p:spPr>
          <a:xfrm>
            <a:off x="5376948" y="3826084"/>
            <a:ext cx="3618271"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b="1" dirty="0" smtClean="0">
                <a:solidFill>
                  <a:srgbClr val="0000FF"/>
                </a:solidFill>
              </a:rPr>
              <a:t>Superintendent Woods </a:t>
            </a:r>
            <a:r>
              <a:rPr lang="en-US" sz="1600" b="1" smtClean="0">
                <a:solidFill>
                  <a:srgbClr val="0000FF"/>
                </a:solidFill>
              </a:rPr>
              <a:t>has scheduled </a:t>
            </a:r>
            <a:r>
              <a:rPr lang="en-US" sz="1600" b="1" dirty="0" smtClean="0">
                <a:solidFill>
                  <a:srgbClr val="0000FF"/>
                </a:solidFill>
              </a:rPr>
              <a:t>8 ESSA Listening Sessions across the state:</a:t>
            </a:r>
          </a:p>
          <a:p>
            <a:pPr algn="r"/>
            <a:r>
              <a:rPr lang="en-US" sz="1600" dirty="0"/>
              <a:t>August 24:  Columbia County</a:t>
            </a:r>
          </a:p>
          <a:p>
            <a:pPr algn="r"/>
            <a:r>
              <a:rPr lang="en-US" sz="1600" dirty="0"/>
              <a:t>August 29:   Habersham County</a:t>
            </a:r>
          </a:p>
          <a:p>
            <a:pPr algn="r"/>
            <a:r>
              <a:rPr lang="en-US" sz="1600" dirty="0" smtClean="0"/>
              <a:t>September </a:t>
            </a:r>
            <a:r>
              <a:rPr lang="en-US" sz="1600" dirty="0"/>
              <a:t>14:  Fulton County</a:t>
            </a:r>
          </a:p>
          <a:p>
            <a:pPr algn="r"/>
            <a:r>
              <a:rPr lang="en-US" sz="1600" dirty="0"/>
              <a:t>September 19:  Muscogee </a:t>
            </a:r>
            <a:r>
              <a:rPr lang="en-US" sz="1600" dirty="0" smtClean="0"/>
              <a:t>County</a:t>
            </a:r>
          </a:p>
          <a:p>
            <a:pPr algn="r"/>
            <a:r>
              <a:rPr lang="en-US" sz="1600" dirty="0" smtClean="0"/>
              <a:t>October 6:</a:t>
            </a:r>
            <a:r>
              <a:rPr lang="en-US" sz="1600" dirty="0"/>
              <a:t>  Dougherty </a:t>
            </a:r>
            <a:r>
              <a:rPr lang="en-US" sz="1600" dirty="0" smtClean="0"/>
              <a:t>County</a:t>
            </a:r>
            <a:endParaRPr lang="en-US" sz="1600" dirty="0"/>
          </a:p>
          <a:p>
            <a:pPr algn="r"/>
            <a:r>
              <a:rPr lang="en-US" sz="1600" dirty="0" smtClean="0"/>
              <a:t>October </a:t>
            </a:r>
            <a:r>
              <a:rPr lang="en-US" sz="1600" dirty="0"/>
              <a:t>12:  Laurens County</a:t>
            </a:r>
          </a:p>
          <a:p>
            <a:pPr algn="r"/>
            <a:r>
              <a:rPr lang="en-US" sz="1600" dirty="0"/>
              <a:t>October 13:  Chatham County</a:t>
            </a:r>
          </a:p>
          <a:p>
            <a:pPr algn="r"/>
            <a:r>
              <a:rPr lang="en-US" sz="1600" dirty="0"/>
              <a:t>October 17:  Gordon </a:t>
            </a:r>
            <a:r>
              <a:rPr lang="en-US" sz="1600" dirty="0" smtClean="0"/>
              <a:t>County</a:t>
            </a:r>
            <a:endParaRPr lang="en-US" sz="1600" dirty="0"/>
          </a:p>
        </p:txBody>
      </p:sp>
    </p:spTree>
    <p:extLst>
      <p:ext uri="{BB962C8B-B14F-4D97-AF65-F5344CB8AC3E}">
        <p14:creationId xmlns:p14="http://schemas.microsoft.com/office/powerpoint/2010/main" val="4145051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45806"/>
            <a:ext cx="8229600" cy="1143000"/>
          </a:xfrm>
        </p:spPr>
        <p:txBody>
          <a:bodyPr>
            <a:normAutofit/>
          </a:bodyPr>
          <a:lstStyle/>
          <a:p>
            <a:r>
              <a:rPr lang="en-US" altLang="en-US" sz="3600" dirty="0" smtClean="0">
                <a:solidFill>
                  <a:srgbClr val="0000CC"/>
                </a:solidFill>
              </a:rPr>
              <a:t>Assessment &amp; Accountability</a:t>
            </a:r>
            <a:endParaRPr lang="en-US" altLang="en-US" sz="3600" dirty="0" smtClean="0"/>
          </a:p>
        </p:txBody>
      </p:sp>
      <p:sp>
        <p:nvSpPr>
          <p:cNvPr id="31747" name="Content Placeholder 2"/>
          <p:cNvSpPr>
            <a:spLocks noGrp="1"/>
          </p:cNvSpPr>
          <p:nvPr>
            <p:ph idx="1"/>
          </p:nvPr>
        </p:nvSpPr>
        <p:spPr>
          <a:xfrm>
            <a:off x="304800" y="2118360"/>
            <a:ext cx="8534400" cy="3417202"/>
          </a:xfrm>
        </p:spPr>
        <p:txBody>
          <a:bodyPr/>
          <a:lstStyle/>
          <a:p>
            <a:pPr marL="0" indent="0">
              <a:buFont typeface="Arial" charset="0"/>
              <a:buNone/>
            </a:pPr>
            <a:r>
              <a:rPr lang="en-US" altLang="en-US" dirty="0" smtClean="0"/>
              <a:t>The primary purpose of school is </a:t>
            </a:r>
            <a:r>
              <a:rPr lang="en-US" altLang="en-US" b="1" dirty="0" smtClean="0">
                <a:solidFill>
                  <a:srgbClr val="FF0000"/>
                </a:solidFill>
              </a:rPr>
              <a:t>teaching and learning</a:t>
            </a:r>
            <a:r>
              <a:rPr lang="en-US" altLang="en-US" dirty="0" smtClean="0"/>
              <a:t>.</a:t>
            </a:r>
          </a:p>
          <a:p>
            <a:pPr marL="0" indent="0">
              <a:buFont typeface="Arial" charset="0"/>
              <a:buNone/>
            </a:pPr>
            <a:endParaRPr lang="en-US" altLang="en-US" dirty="0"/>
          </a:p>
          <a:p>
            <a:pPr marL="0" indent="0">
              <a:buFont typeface="Arial" charset="0"/>
              <a:buNone/>
            </a:pPr>
            <a:r>
              <a:rPr lang="en-US" altLang="en-US" dirty="0" smtClean="0"/>
              <a:t>Assessment and accountability </a:t>
            </a:r>
            <a:r>
              <a:rPr lang="en-US" altLang="en-US" smtClean="0"/>
              <a:t>plays an </a:t>
            </a:r>
            <a:r>
              <a:rPr lang="en-US" altLang="en-US" dirty="0" smtClean="0"/>
              <a:t>important role, but importantly – </a:t>
            </a:r>
            <a:r>
              <a:rPr lang="en-US" altLang="en-US" dirty="0" smtClean="0">
                <a:solidFill>
                  <a:srgbClr val="0000FF"/>
                </a:solidFill>
              </a:rPr>
              <a:t>that role is supporting</a:t>
            </a:r>
            <a:r>
              <a:rPr lang="en-US" altLang="en-US" dirty="0" smtClean="0"/>
              <a:t>, </a:t>
            </a:r>
            <a:r>
              <a:rPr lang="en-US" altLang="en-US" i="1" dirty="0" smtClean="0">
                <a:solidFill>
                  <a:srgbClr val="0000FF"/>
                </a:solidFill>
              </a:rPr>
              <a:t>with the primary focus being teaching and learning</a:t>
            </a:r>
            <a:r>
              <a:rPr lang="en-US" altLang="en-US" dirty="0" smtClean="0">
                <a:solidFill>
                  <a:srgbClr val="0000FF"/>
                </a:solidFill>
              </a:rPr>
              <a:t>.</a:t>
            </a:r>
          </a:p>
        </p:txBody>
      </p:sp>
    </p:spTree>
    <p:extLst>
      <p:ext uri="{BB962C8B-B14F-4D97-AF65-F5344CB8AC3E}">
        <p14:creationId xmlns:p14="http://schemas.microsoft.com/office/powerpoint/2010/main" val="38165274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Teaching &amp; Learning</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It’s important to remember </a:t>
            </a:r>
            <a:r>
              <a:rPr lang="en-US" dirty="0" smtClean="0"/>
              <a:t>that knowledge and understanding within each content area is multifaceted; students must know content but also:</a:t>
            </a:r>
          </a:p>
          <a:p>
            <a:r>
              <a:rPr lang="en-US" dirty="0" smtClean="0"/>
              <a:t>understand the thinking and reasoning that undergird each content area; and</a:t>
            </a:r>
          </a:p>
          <a:p>
            <a:r>
              <a:rPr lang="en-US" dirty="0"/>
              <a:t>d</a:t>
            </a:r>
            <a:r>
              <a:rPr lang="en-US" dirty="0" smtClean="0"/>
              <a:t>raw conclusions and make connections across information and concepts rather than recite discrete facts and skills.</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1675961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46" y="1331291"/>
            <a:ext cx="7886700" cy="1599963"/>
          </a:xfrm>
        </p:spPr>
        <p:txBody>
          <a:bodyPr>
            <a:noAutofit/>
          </a:bodyPr>
          <a:lstStyle/>
          <a:p>
            <a:pPr marL="0" indent="0" algn="ctr">
              <a:buNone/>
            </a:pPr>
            <a:r>
              <a:rPr lang="en-US" sz="4800" b="1" dirty="0" smtClean="0">
                <a:solidFill>
                  <a:srgbClr val="0000FF"/>
                </a:solidFill>
                <a:latin typeface="Arial Rounded MT Bold" panose="020F0704030504030204" pitchFamily="34" charset="0"/>
              </a:rPr>
              <a:t>Questions &amp; Answers</a:t>
            </a:r>
            <a:endParaRPr lang="en-US" sz="4800" b="1" dirty="0">
              <a:solidFill>
                <a:srgbClr val="0000FF"/>
              </a:solidFill>
              <a:latin typeface="Arial Rounded MT Bold" panose="020F07040305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271" y="2270625"/>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6916" y="5515270"/>
            <a:ext cx="7728155"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err="1" smtClean="0">
                <a:solidFill>
                  <a:srgbClr val="FF0000"/>
                </a:solidFill>
              </a:rPr>
              <a:t>GaDOE</a:t>
            </a:r>
            <a:r>
              <a:rPr lang="en-US" sz="2000" b="1" dirty="0" smtClean="0">
                <a:solidFill>
                  <a:srgbClr val="FF0000"/>
                </a:solidFill>
              </a:rPr>
              <a:t> Customer Service Survey:</a:t>
            </a:r>
          </a:p>
          <a:p>
            <a:pPr algn="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en-US" sz="2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gadoe.org/surveys/AsAc-H8PBVZM</a:t>
            </a:r>
            <a:endParaRPr lang="en-US" sz="2000" dirty="0"/>
          </a:p>
        </p:txBody>
      </p:sp>
    </p:spTree>
    <p:extLst>
      <p:ext uri="{BB962C8B-B14F-4D97-AF65-F5344CB8AC3E}">
        <p14:creationId xmlns:p14="http://schemas.microsoft.com/office/powerpoint/2010/main" val="279947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EOG Preliminary Interruption Analysis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The preliminary interruption analysis controlled for</a:t>
            </a:r>
          </a:p>
          <a:p>
            <a:pPr lvl="1">
              <a:buFont typeface="Calibri" panose="020F0502020204030204" pitchFamily="34" charset="0"/>
              <a:buChar char="‒"/>
            </a:pPr>
            <a:r>
              <a:rPr lang="en-US" dirty="0" smtClean="0"/>
              <a:t>achievement (2015 &amp; 2016)</a:t>
            </a:r>
          </a:p>
          <a:p>
            <a:pPr lvl="1">
              <a:buFont typeface="Calibri" panose="020F0502020204030204" pitchFamily="34" charset="0"/>
              <a:buChar char="‒"/>
            </a:pPr>
            <a:r>
              <a:rPr lang="en-US" dirty="0"/>
              <a:t>gender</a:t>
            </a:r>
          </a:p>
          <a:p>
            <a:pPr lvl="1">
              <a:buFont typeface="Calibri" panose="020F0502020204030204" pitchFamily="34" charset="0"/>
              <a:buChar char="‒"/>
            </a:pPr>
            <a:r>
              <a:rPr lang="en-US" dirty="0" smtClean="0"/>
              <a:t>ethnicity</a:t>
            </a:r>
          </a:p>
          <a:p>
            <a:pPr lvl="1">
              <a:buFont typeface="Calibri" panose="020F0502020204030204" pitchFamily="34" charset="0"/>
              <a:buChar char="‒"/>
            </a:pPr>
            <a:r>
              <a:rPr lang="en-US" dirty="0" smtClean="0"/>
              <a:t>students with disabilities</a:t>
            </a:r>
          </a:p>
          <a:p>
            <a:pPr lvl="1">
              <a:buFont typeface="Calibri" panose="020F0502020204030204" pitchFamily="34" charset="0"/>
              <a:buChar char="‒"/>
            </a:pPr>
            <a:r>
              <a:rPr lang="en-US" dirty="0" smtClean="0"/>
              <a:t>region</a:t>
            </a:r>
          </a:p>
          <a:p>
            <a:r>
              <a:rPr lang="en-US" dirty="0" smtClean="0"/>
              <a:t>Effect sizes (magnitude of differences) were negligible and were not always negative</a:t>
            </a:r>
          </a:p>
          <a:p>
            <a:r>
              <a:rPr lang="en-US" dirty="0" smtClean="0"/>
              <a:t>Also examined item and person fit statistics – interrupted vs uninterrupted</a:t>
            </a:r>
          </a:p>
          <a:p>
            <a:pPr marL="0" indent="0">
              <a:buNone/>
            </a:pPr>
            <a:endParaRPr lang="en-US" dirty="0"/>
          </a:p>
        </p:txBody>
      </p:sp>
      <p:sp>
        <p:nvSpPr>
          <p:cNvPr id="4" name="TextBox 3"/>
          <p:cNvSpPr txBox="1"/>
          <p:nvPr/>
        </p:nvSpPr>
        <p:spPr>
          <a:xfrm>
            <a:off x="3254477" y="6050621"/>
            <a:ext cx="580103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1600" dirty="0" smtClean="0"/>
              <a:t>Finding:  Preliminary analyses did not uncover any </a:t>
            </a:r>
            <a:r>
              <a:rPr lang="en-US" sz="1600" i="1" dirty="0" smtClean="0"/>
              <a:t>systemic</a:t>
            </a:r>
            <a:r>
              <a:rPr lang="en-US" sz="1600" dirty="0" smtClean="0"/>
              <a:t> impact. </a:t>
            </a:r>
            <a:endParaRPr lang="en-US" sz="1600" dirty="0"/>
          </a:p>
        </p:txBody>
      </p:sp>
    </p:spTree>
    <p:extLst>
      <p:ext uri="{BB962C8B-B14F-4D97-AF65-F5344CB8AC3E}">
        <p14:creationId xmlns:p14="http://schemas.microsoft.com/office/powerpoint/2010/main" val="3414402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311156"/>
            <a:ext cx="6781799" cy="1325563"/>
          </a:xfrm>
        </p:spPr>
        <p:txBody>
          <a:bodyPr>
            <a:normAutofit/>
          </a:bodyPr>
          <a:lstStyle/>
          <a:p>
            <a:r>
              <a:rPr lang="en-US" sz="4000" dirty="0" smtClean="0">
                <a:solidFill>
                  <a:srgbClr val="0000FF"/>
                </a:solidFill>
              </a:rPr>
              <a:t>Spring 2016 v Spring 2015</a:t>
            </a:r>
            <a:endParaRPr lang="en-US" sz="4000" dirty="0">
              <a:solidFill>
                <a:srgbClr val="00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598934"/>
              </p:ext>
            </p:extLst>
          </p:nvPr>
        </p:nvGraphicFramePr>
        <p:xfrm>
          <a:off x="327660" y="2034539"/>
          <a:ext cx="8260081" cy="3650851"/>
        </p:xfrm>
        <a:graphic>
          <a:graphicData uri="http://schemas.openxmlformats.org/drawingml/2006/table">
            <a:tbl>
              <a:tblPr>
                <a:tableStyleId>{5C22544A-7EE6-4342-B048-85BDC9FD1C3A}</a:tableStyleId>
              </a:tblPr>
              <a:tblGrid>
                <a:gridCol w="1705165"/>
                <a:gridCol w="1129392"/>
                <a:gridCol w="1808508"/>
                <a:gridCol w="1808508"/>
                <a:gridCol w="1808508"/>
              </a:tblGrid>
              <a:tr h="728472">
                <a:tc gridSpan="2">
                  <a:txBody>
                    <a:bodyPr/>
                    <a:lstStyle/>
                    <a:p>
                      <a:pPr algn="ctr" fontAlgn="ctr"/>
                      <a:r>
                        <a:rPr lang="en-US" sz="2400" b="1" u="none" strike="noStrike" dirty="0" smtClean="0">
                          <a:solidFill>
                            <a:srgbClr val="FF0000"/>
                          </a:solidFill>
                          <a:effectLst/>
                        </a:rPr>
                        <a:t>Comparison</a:t>
                      </a:r>
                    </a:p>
                    <a:p>
                      <a:pPr algn="ctr" fontAlgn="ctr"/>
                      <a:r>
                        <a:rPr lang="en-US" sz="2400" b="1" u="none" strike="noStrike" dirty="0" smtClean="0">
                          <a:solidFill>
                            <a:srgbClr val="FF0000"/>
                          </a:solidFill>
                          <a:effectLst/>
                        </a:rPr>
                        <a:t>2015 </a:t>
                      </a:r>
                      <a:r>
                        <a:rPr lang="en-US" sz="2400" b="1" u="none" strike="noStrike" dirty="0">
                          <a:solidFill>
                            <a:srgbClr val="FF0000"/>
                          </a:solidFill>
                          <a:effectLst/>
                        </a:rPr>
                        <a:t>to 2016</a:t>
                      </a:r>
                      <a:endParaRPr lang="en-US" sz="24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c>
                  <a:txBody>
                    <a:bodyPr/>
                    <a:lstStyle/>
                    <a:p>
                      <a:pPr algn="ctr" fontAlgn="ctr"/>
                      <a:r>
                        <a:rPr lang="en-US" sz="2400" b="1" u="none" strike="noStrike" dirty="0">
                          <a:solidFill>
                            <a:srgbClr val="FF0000"/>
                          </a:solidFill>
                          <a:effectLst/>
                        </a:rPr>
                        <a:t>EOG</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EOC</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Combined</a:t>
                      </a:r>
                      <a:endParaRPr lang="en-US" sz="2400" b="1" i="0" u="none" strike="noStrike" dirty="0">
                        <a:solidFill>
                          <a:srgbClr val="FF0000"/>
                        </a:solidFill>
                        <a:effectLst/>
                        <a:latin typeface="Calibri" panose="020F0502020204030204" pitchFamily="34" charset="0"/>
                      </a:endParaRPr>
                    </a:p>
                  </a:txBody>
                  <a:tcPr marL="5443" marR="5443" marT="5443" marB="0" anchor="ctr"/>
                </a:tc>
              </a:tr>
              <a:tr h="485648">
                <a:tc rowSpan="3">
                  <a:txBody>
                    <a:bodyPr/>
                    <a:lstStyle/>
                    <a:p>
                      <a:pPr algn="ctr" fontAlgn="ctr"/>
                      <a:r>
                        <a:rPr lang="en-US" sz="2000" u="none" strike="noStrike" dirty="0">
                          <a:solidFill>
                            <a:srgbClr val="0000FF"/>
                          </a:solidFill>
                          <a:effectLst/>
                        </a:rPr>
                        <a:t>Developing &amp; Above</a:t>
                      </a:r>
                      <a:endParaRPr lang="en-US" sz="2000" b="1" i="0" u="none" strike="noStrike" dirty="0">
                        <a:solidFill>
                          <a:srgbClr val="0000FF"/>
                        </a:solidFill>
                        <a:effectLst/>
                        <a:latin typeface="Calibri" panose="020F0502020204030204" pitchFamily="34" charset="0"/>
                      </a:endParaRPr>
                    </a:p>
                  </a:txBody>
                  <a:tcPr marL="5443" marR="5443" marT="5443" marB="0" anchor="ctr"/>
                </a:tc>
                <a:tc>
                  <a:txBody>
                    <a:bodyPr/>
                    <a:lstStyle/>
                    <a:p>
                      <a:pPr algn="r" fontAlgn="ctr"/>
                      <a:r>
                        <a:rPr lang="en-US" sz="2000" u="none" strike="noStrike" dirty="0">
                          <a:effectLst/>
                        </a:rPr>
                        <a:t>increased</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11</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7</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18</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vMerge="1">
                  <a:txBody>
                    <a:bodyPr/>
                    <a:lstStyle/>
                    <a:p>
                      <a:endParaRPr lang="en-US"/>
                    </a:p>
                  </a:txBody>
                  <a:tcPr/>
                </a:tc>
                <a:tc>
                  <a:txBody>
                    <a:bodyPr/>
                    <a:lstStyle/>
                    <a:p>
                      <a:pPr algn="r" fontAlgn="ctr"/>
                      <a:r>
                        <a:rPr lang="en-US" sz="2000" u="none" strike="noStrike" dirty="0">
                          <a:effectLst/>
                        </a:rPr>
                        <a:t>same</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9</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vMerge="1">
                  <a:txBody>
                    <a:bodyPr/>
                    <a:lstStyle/>
                    <a:p>
                      <a:endParaRPr lang="en-US"/>
                    </a:p>
                  </a:txBody>
                  <a:tcPr/>
                </a:tc>
                <a:tc>
                  <a:txBody>
                    <a:bodyPr/>
                    <a:lstStyle/>
                    <a:p>
                      <a:pPr algn="r" fontAlgn="ctr"/>
                      <a:r>
                        <a:rPr lang="en-US" sz="2000" u="none" strike="noStrike" dirty="0">
                          <a:effectLst/>
                        </a:rPr>
                        <a:t>decreased</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5</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rowSpan="3">
                  <a:txBody>
                    <a:bodyPr/>
                    <a:lstStyle/>
                    <a:p>
                      <a:pPr algn="ctr" fontAlgn="ctr"/>
                      <a:r>
                        <a:rPr lang="en-US" sz="2000" u="none" strike="noStrike" dirty="0">
                          <a:solidFill>
                            <a:srgbClr val="0000FF"/>
                          </a:solidFill>
                          <a:effectLst/>
                        </a:rPr>
                        <a:t>Proficient &amp; Above</a:t>
                      </a:r>
                      <a:endParaRPr lang="en-US" sz="2000" b="1" i="0" u="none" strike="noStrike" dirty="0">
                        <a:solidFill>
                          <a:srgbClr val="0000FF"/>
                        </a:solidFill>
                        <a:effectLst/>
                        <a:latin typeface="Calibri" panose="020F0502020204030204" pitchFamily="34" charset="0"/>
                      </a:endParaRPr>
                    </a:p>
                  </a:txBody>
                  <a:tcPr marL="5443" marR="5443" marT="5443" marB="0" anchor="ctr"/>
                </a:tc>
                <a:tc>
                  <a:txBody>
                    <a:bodyPr/>
                    <a:lstStyle/>
                    <a:p>
                      <a:pPr algn="r" fontAlgn="ctr"/>
                      <a:r>
                        <a:rPr lang="en-US" sz="2000" u="none" strike="noStrike" dirty="0">
                          <a:effectLst/>
                        </a:rPr>
                        <a:t>increased</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16</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23</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vMerge="1">
                  <a:txBody>
                    <a:bodyPr/>
                    <a:lstStyle/>
                    <a:p>
                      <a:endParaRPr lang="en-US"/>
                    </a:p>
                  </a:txBody>
                  <a:tcPr/>
                </a:tc>
                <a:tc>
                  <a:txBody>
                    <a:bodyPr/>
                    <a:lstStyle/>
                    <a:p>
                      <a:pPr algn="r" fontAlgn="ctr"/>
                      <a:r>
                        <a:rPr lang="en-US" sz="2000" u="none" strike="noStrike" dirty="0">
                          <a:effectLst/>
                        </a:rPr>
                        <a:t>same</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5</a:t>
                      </a:r>
                      <a:endParaRPr lang="en-US" sz="2000" b="0" i="0" u="none" strike="noStrike" dirty="0">
                        <a:solidFill>
                          <a:srgbClr val="000000"/>
                        </a:solidFill>
                        <a:effectLst/>
                        <a:latin typeface="Calibri" panose="020F0502020204030204" pitchFamily="34" charset="0"/>
                      </a:endParaRPr>
                    </a:p>
                  </a:txBody>
                  <a:tcPr marL="5443" marR="5443" marT="5443" marB="0" anchor="ctr"/>
                </a:tc>
              </a:tr>
              <a:tr h="485648">
                <a:tc vMerge="1">
                  <a:txBody>
                    <a:bodyPr/>
                    <a:lstStyle/>
                    <a:p>
                      <a:endParaRPr lang="en-US"/>
                    </a:p>
                  </a:txBody>
                  <a:tcPr/>
                </a:tc>
                <a:tc>
                  <a:txBody>
                    <a:bodyPr/>
                    <a:lstStyle/>
                    <a:p>
                      <a:pPr algn="r" fontAlgn="ctr"/>
                      <a:r>
                        <a:rPr lang="en-US" sz="2000" u="none" strike="noStrike" dirty="0">
                          <a:effectLst/>
                        </a:rPr>
                        <a:t>decreased</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5443" marR="5443" marT="5443" marB="0" anchor="ctr"/>
                </a:tc>
                <a:tc>
                  <a:txBody>
                    <a:bodyPr/>
                    <a:lstStyle/>
                    <a:p>
                      <a:pPr algn="ctr" fontAlgn="ctr"/>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5443" marR="5443" marT="5443" marB="0" anchor="ctr"/>
                </a:tc>
              </a:tr>
            </a:tbl>
          </a:graphicData>
        </a:graphic>
      </p:graphicFrame>
      <p:sp>
        <p:nvSpPr>
          <p:cNvPr id="5" name="TextBox 4"/>
          <p:cNvSpPr txBox="1"/>
          <p:nvPr/>
        </p:nvSpPr>
        <p:spPr>
          <a:xfrm>
            <a:off x="6644640" y="5867193"/>
            <a:ext cx="24231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dirty="0" smtClean="0"/>
              <a:t>32 tests administered</a:t>
            </a:r>
            <a:endParaRPr lang="en-US" dirty="0"/>
          </a:p>
        </p:txBody>
      </p:sp>
    </p:spTree>
    <p:extLst>
      <p:ext uri="{BB962C8B-B14F-4D97-AF65-F5344CB8AC3E}">
        <p14:creationId xmlns:p14="http://schemas.microsoft.com/office/powerpoint/2010/main" val="378401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50196"/>
            <a:ext cx="6705600" cy="1325563"/>
          </a:xfrm>
        </p:spPr>
        <p:txBody>
          <a:bodyPr>
            <a:normAutofit/>
          </a:bodyPr>
          <a:lstStyle/>
          <a:p>
            <a:pPr algn="ctr"/>
            <a:r>
              <a:rPr lang="en-US" sz="4000" dirty="0">
                <a:solidFill>
                  <a:srgbClr val="0000FF"/>
                </a:solidFill>
              </a:rPr>
              <a:t>Spring 2016 v Spring </a:t>
            </a:r>
            <a:r>
              <a:rPr lang="en-US" sz="4000" dirty="0" smtClean="0">
                <a:solidFill>
                  <a:srgbClr val="0000FF"/>
                </a:solidFill>
              </a:rPr>
              <a:t>2015</a:t>
            </a:r>
            <a:br>
              <a:rPr lang="en-US" sz="4000" dirty="0" smtClean="0">
                <a:solidFill>
                  <a:srgbClr val="0000FF"/>
                </a:solidFill>
              </a:rPr>
            </a:br>
            <a:r>
              <a:rPr lang="en-US" sz="3200" dirty="0" smtClean="0">
                <a:solidFill>
                  <a:srgbClr val="FF0000"/>
                </a:solidFill>
              </a:rPr>
              <a:t>Proficient &amp; Above</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1850105"/>
              </p:ext>
            </p:extLst>
          </p:nvPr>
        </p:nvGraphicFramePr>
        <p:xfrm>
          <a:off x="350520" y="1997234"/>
          <a:ext cx="8519162" cy="4111536"/>
        </p:xfrm>
        <a:graphic>
          <a:graphicData uri="http://schemas.openxmlformats.org/drawingml/2006/table">
            <a:tbl>
              <a:tblPr>
                <a:tableStyleId>{5C22544A-7EE6-4342-B048-85BDC9FD1C3A}</a:tableStyleId>
              </a:tblPr>
              <a:tblGrid>
                <a:gridCol w="2234534"/>
                <a:gridCol w="690533"/>
                <a:gridCol w="2287013"/>
                <a:gridCol w="607019"/>
                <a:gridCol w="2149187"/>
                <a:gridCol w="550876"/>
              </a:tblGrid>
              <a:tr h="419100">
                <a:tc gridSpan="4">
                  <a:txBody>
                    <a:bodyPr/>
                    <a:lstStyle/>
                    <a:p>
                      <a:pPr algn="ctr" fontAlgn="ctr"/>
                      <a:r>
                        <a:rPr lang="en-US" sz="2000" b="1" u="none" strike="noStrike" dirty="0">
                          <a:solidFill>
                            <a:srgbClr val="FF0000"/>
                          </a:solidFill>
                          <a:effectLst/>
                        </a:rPr>
                        <a:t>Increase: Proficient &amp; Above</a:t>
                      </a:r>
                      <a:endParaRPr lang="en-US" sz="20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000" b="1" u="none" strike="noStrike" dirty="0">
                          <a:solidFill>
                            <a:srgbClr val="FF0000"/>
                          </a:solidFill>
                          <a:effectLst/>
                        </a:rPr>
                        <a:t>Same</a:t>
                      </a:r>
                      <a:endParaRPr lang="en-US" sz="20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r>
              <a:tr h="266700">
                <a:tc>
                  <a:txBody>
                    <a:bodyPr/>
                    <a:lstStyle/>
                    <a:p>
                      <a:pPr algn="l" fontAlgn="b"/>
                      <a:r>
                        <a:rPr lang="en-US" sz="1800" u="none" strike="noStrike" dirty="0">
                          <a:effectLst/>
                        </a:rPr>
                        <a:t>Grade 3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8 ELA</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3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3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solidFill>
                            <a:srgbClr val="0000FF"/>
                          </a:solidFill>
                          <a:effectLst/>
                        </a:rPr>
                        <a:t>Grade 8 </a:t>
                      </a:r>
                      <a:r>
                        <a:rPr lang="en-US" sz="1800" u="none" strike="noStrike" dirty="0" smtClean="0">
                          <a:solidFill>
                            <a:srgbClr val="0000FF"/>
                          </a:solidFill>
                          <a:effectLst/>
                        </a:rPr>
                        <a:t>Mathematics*</a:t>
                      </a:r>
                      <a:endParaRPr lang="en-US" sz="1800" b="0" i="0" u="none" strike="noStrike" dirty="0">
                        <a:solidFill>
                          <a:srgbClr val="0000FF"/>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+3</a:t>
                      </a:r>
                      <a:endParaRPr lang="en-US" sz="1800" b="0" i="0" u="none" strike="noStrike" dirty="0">
                        <a:solidFill>
                          <a:srgbClr val="0000CC"/>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4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a:effectLst/>
                        </a:rPr>
                        <a:t>Grade 5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solidFill>
                            <a:srgbClr val="0000FF"/>
                          </a:solidFill>
                          <a:effectLst/>
                        </a:rPr>
                        <a:t>Grade 8 </a:t>
                      </a:r>
                      <a:r>
                        <a:rPr lang="en-US" sz="1800" u="none" strike="noStrike" dirty="0" smtClean="0">
                          <a:solidFill>
                            <a:srgbClr val="0000FF"/>
                          </a:solidFill>
                          <a:effectLst/>
                        </a:rPr>
                        <a:t>Science*</a:t>
                      </a:r>
                      <a:endParaRPr lang="en-US" sz="1800" b="0" i="0" u="none" strike="noStrike" dirty="0">
                        <a:solidFill>
                          <a:srgbClr val="0000FF"/>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CC"/>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4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5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8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5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5 </a:t>
                      </a:r>
                      <a:r>
                        <a:rPr lang="en-US" sz="1800" u="none" strike="noStrike" dirty="0" smtClean="0">
                          <a:effectLst/>
                        </a:rPr>
                        <a:t>Social</a:t>
                      </a:r>
                      <a:r>
                        <a:rPr lang="en-US" sz="1800" u="none" strike="noStrike" baseline="0" dirty="0" smtClean="0">
                          <a:effectLst/>
                        </a:rPr>
                        <a:t> </a:t>
                      </a:r>
                      <a:r>
                        <a:rPr lang="en-US" sz="1800" u="none" strike="noStrike" dirty="0" smtClean="0">
                          <a:effectLst/>
                        </a:rPr>
                        <a:t>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9th Grade </a:t>
                      </a:r>
                      <a:r>
                        <a:rPr lang="en-US" sz="1800" u="none" strike="noStrike" dirty="0" smtClean="0">
                          <a:effectLst/>
                        </a:rPr>
                        <a:t>Literature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6 ELA</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6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American </a:t>
                      </a:r>
                      <a:r>
                        <a:rPr lang="en-US" sz="1800" u="none" strike="noStrike" dirty="0" smtClean="0">
                          <a:effectLst/>
                        </a:rPr>
                        <a:t>Literature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effectLst/>
                        </a:rPr>
                        <a:t>Grade 6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Analytic </a:t>
                      </a:r>
                      <a:r>
                        <a:rPr lang="en-US" sz="1800" u="none" strike="noStrike" dirty="0" smtClean="0">
                          <a:effectLst/>
                        </a:rPr>
                        <a:t>Geometry</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5443" marR="5443" marT="5443" marB="0" anchor="b"/>
                </a:tc>
                <a:tc rowSpan="2" gridSpan="2">
                  <a:txBody>
                    <a:bodyPr/>
                    <a:lstStyle/>
                    <a:p>
                      <a:pPr algn="ctr" fontAlgn="ctr"/>
                      <a:r>
                        <a:rPr lang="en-US" sz="2000" b="1" u="none" strike="noStrike" dirty="0">
                          <a:solidFill>
                            <a:srgbClr val="FF0000"/>
                          </a:solidFill>
                          <a:effectLst/>
                        </a:rPr>
                        <a:t>Decrease: Proficient &amp; Above</a:t>
                      </a:r>
                      <a:endParaRPr lang="en-US" sz="2000" b="1" i="0" u="none" strike="noStrike" dirty="0">
                        <a:solidFill>
                          <a:srgbClr val="FF0000"/>
                        </a:solidFill>
                        <a:effectLst/>
                        <a:latin typeface="Calibri" panose="020F0502020204030204" pitchFamily="34" charset="0"/>
                      </a:endParaRPr>
                    </a:p>
                  </a:txBody>
                  <a:tcPr marL="5443" marR="5443" marT="5443" marB="0" anchor="ctr"/>
                </a:tc>
                <a:tc rowSpan="2" hMerge="1">
                  <a:txBody>
                    <a:bodyPr/>
                    <a:lstStyle/>
                    <a:p>
                      <a:endParaRPr lang="en-US"/>
                    </a:p>
                  </a:txBody>
                  <a:tcPr/>
                </a:tc>
              </a:tr>
              <a:tr h="266700">
                <a:tc>
                  <a:txBody>
                    <a:bodyPr/>
                    <a:lstStyle/>
                    <a:p>
                      <a:pPr algn="l" fontAlgn="b"/>
                      <a:r>
                        <a:rPr lang="en-US" sz="1800" u="none" strike="noStrike" dirty="0">
                          <a:effectLst/>
                        </a:rPr>
                        <a:t>Grade 6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Biology</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vMerge="1">
                  <a:txBody>
                    <a:bodyPr/>
                    <a:lstStyle/>
                    <a:p>
                      <a:endParaRPr lang="en-US"/>
                    </a:p>
                  </a:txBody>
                  <a:tcPr/>
                </a:tc>
                <a:tc hMerge="1" vMerge="1">
                  <a:txBody>
                    <a:bodyPr/>
                    <a:lstStyle/>
                    <a:p>
                      <a:endParaRPr lang="en-US"/>
                    </a:p>
                  </a:txBody>
                  <a:tcPr/>
                </a:tc>
              </a:tr>
              <a:tr h="266700">
                <a:tc>
                  <a:txBody>
                    <a:bodyPr/>
                    <a:lstStyle/>
                    <a:p>
                      <a:pPr algn="l" fontAlgn="b"/>
                      <a:r>
                        <a:rPr lang="en-US" sz="1800" u="none" strike="noStrike">
                          <a:effectLst/>
                        </a:rPr>
                        <a:t>Grade 7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Physical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Grade 3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US History</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Grade 4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Economics</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+9</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4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Coordinate Alg</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5443" marR="5443" marT="5443" marB="0" anchor="b"/>
                </a:tc>
              </a:tr>
              <a:tr h="266700">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gridSpan="4">
                  <a:txBody>
                    <a:bodyPr/>
                    <a:lstStyle/>
                    <a:p>
                      <a:pPr algn="r" fontAlgn="b"/>
                      <a:r>
                        <a:rPr lang="en-US" sz="1200" u="none" strike="noStrike" dirty="0">
                          <a:solidFill>
                            <a:srgbClr val="0000FF"/>
                          </a:solidFill>
                          <a:effectLst/>
                        </a:rPr>
                        <a:t>*includes grade 8 students who took EOC in lieu of math and/or science EOG</a:t>
                      </a:r>
                      <a:endParaRPr lang="en-US" sz="1200" b="0" i="0" u="none" strike="noStrike" dirty="0">
                        <a:solidFill>
                          <a:srgbClr val="0000FF"/>
                        </a:solidFill>
                        <a:effectLst/>
                        <a:latin typeface="Calibri" panose="020F0502020204030204" pitchFamily="34" charset="0"/>
                      </a:endParaRPr>
                    </a:p>
                  </a:txBody>
                  <a:tcPr marL="5443" marR="5443" marT="5443"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6656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82" y="166376"/>
            <a:ext cx="6711217" cy="1325563"/>
          </a:xfrm>
        </p:spPr>
        <p:txBody>
          <a:bodyPr>
            <a:noAutofit/>
          </a:bodyPr>
          <a:lstStyle/>
          <a:p>
            <a:pPr algn="ctr"/>
            <a:r>
              <a:rPr lang="en-US" sz="4000" dirty="0">
                <a:solidFill>
                  <a:srgbClr val="0000FF"/>
                </a:solidFill>
              </a:rPr>
              <a:t>Spring 2016 v Spring 2015</a:t>
            </a:r>
            <a:br>
              <a:rPr lang="en-US" sz="4000" dirty="0">
                <a:solidFill>
                  <a:srgbClr val="0000FF"/>
                </a:solidFill>
              </a:rPr>
            </a:br>
            <a:r>
              <a:rPr lang="en-US" sz="3200" dirty="0" smtClean="0">
                <a:solidFill>
                  <a:srgbClr val="FF0000"/>
                </a:solidFill>
              </a:rPr>
              <a:t>Developing </a:t>
            </a:r>
            <a:r>
              <a:rPr lang="en-US" sz="3200" dirty="0">
                <a:solidFill>
                  <a:srgbClr val="FF0000"/>
                </a:solidFill>
              </a:rPr>
              <a:t>&amp; Above</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54152885"/>
              </p:ext>
            </p:extLst>
          </p:nvPr>
        </p:nvGraphicFramePr>
        <p:xfrm>
          <a:off x="373380" y="1659579"/>
          <a:ext cx="8244840" cy="4316732"/>
        </p:xfrm>
        <a:graphic>
          <a:graphicData uri="http://schemas.openxmlformats.org/drawingml/2006/table">
            <a:tbl>
              <a:tblPr>
                <a:tableStyleId>{5C22544A-7EE6-4342-B048-85BDC9FD1C3A}</a:tableStyleId>
              </a:tblPr>
              <a:tblGrid>
                <a:gridCol w="2141220"/>
                <a:gridCol w="607060"/>
                <a:gridCol w="2098040"/>
                <a:gridCol w="650240"/>
                <a:gridCol w="1878926"/>
                <a:gridCol w="259754"/>
                <a:gridCol w="609600"/>
              </a:tblGrid>
              <a:tr h="400050">
                <a:tc gridSpan="4">
                  <a:txBody>
                    <a:bodyPr/>
                    <a:lstStyle/>
                    <a:p>
                      <a:pPr algn="ctr" fontAlgn="ctr"/>
                      <a:r>
                        <a:rPr lang="en-US" sz="1800" b="1" u="none" strike="noStrike" dirty="0">
                          <a:solidFill>
                            <a:srgbClr val="FF0000"/>
                          </a:solidFill>
                          <a:effectLst/>
                        </a:rPr>
                        <a:t>Increase: Developing &amp; Above</a:t>
                      </a:r>
                      <a:endParaRPr lang="en-US" sz="18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800" b="1" u="none" strike="noStrike" dirty="0">
                          <a:solidFill>
                            <a:srgbClr val="FF0000"/>
                          </a:solidFill>
                          <a:effectLst/>
                        </a:rPr>
                        <a:t>Same</a:t>
                      </a:r>
                      <a:endParaRPr lang="en-US" sz="1800" b="1" i="0" u="none" strike="noStrike" dirty="0">
                        <a:solidFill>
                          <a:srgbClr val="FF0000"/>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r>
              <a:tr h="266700">
                <a:tc>
                  <a:txBody>
                    <a:bodyPr/>
                    <a:lstStyle/>
                    <a:p>
                      <a:pPr algn="l" fontAlgn="b"/>
                      <a:r>
                        <a:rPr lang="en-US" sz="1800" u="none" strike="noStrike" dirty="0">
                          <a:effectLst/>
                        </a:rPr>
                        <a:t>Grade 3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Biology</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l" fontAlgn="b"/>
                      <a:r>
                        <a:rPr lang="en-US" sz="1800" u="none" strike="noStrike">
                          <a:effectLst/>
                        </a:rPr>
                        <a:t>Grade 3 ELA</a:t>
                      </a:r>
                      <a:endParaRPr lang="en-US" sz="1800" b="0" i="0" u="none" strike="noStrike">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dirty="0"/>
                    </a:p>
                  </a:txBody>
                  <a:tcPr marL="5443" marR="5443" marT="5443" marB="0" anchor="b"/>
                </a:tc>
              </a:tr>
              <a:tr h="266700">
                <a:tc>
                  <a:txBody>
                    <a:bodyPr/>
                    <a:lstStyle/>
                    <a:p>
                      <a:pPr algn="l" fontAlgn="b"/>
                      <a:r>
                        <a:rPr lang="en-US" sz="1800" u="none" strike="noStrike">
                          <a:effectLst/>
                        </a:rPr>
                        <a:t>Grade 5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Physical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l" fontAlgn="b"/>
                      <a:r>
                        <a:rPr lang="en-US" sz="1800" u="none" strike="noStrike" dirty="0">
                          <a:effectLst/>
                        </a:rPr>
                        <a:t>Grade 3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effectLst/>
                        </a:rPr>
                        <a:t>Grade 6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US History</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5443" marR="5443" marT="5443" marB="0" anchor="b"/>
                </a:tc>
                <a:tc gridSpan="2">
                  <a:txBody>
                    <a:bodyPr/>
                    <a:lstStyle/>
                    <a:p>
                      <a:pPr algn="l" fontAlgn="b"/>
                      <a:r>
                        <a:rPr lang="en-US" sz="1800" u="none" strike="noStrike" dirty="0">
                          <a:effectLst/>
                        </a:rPr>
                        <a:t>Grade 3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a:effectLst/>
                        </a:rPr>
                        <a:t>Grade 7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Economics</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gridSpan="2">
                  <a:txBody>
                    <a:bodyPr/>
                    <a:lstStyle/>
                    <a:p>
                      <a:pPr algn="l" fontAlgn="b"/>
                      <a:r>
                        <a:rPr lang="en-US" sz="1800" u="none" strike="noStrike" dirty="0">
                          <a:effectLst/>
                        </a:rPr>
                        <a:t>Grade 4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algn="l" fontAlgn="b"/>
                      <a:r>
                        <a:rPr lang="en-US" sz="1800" u="none" strike="noStrike" dirty="0">
                          <a:effectLst/>
                        </a:rPr>
                        <a:t>Grade 4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effectLst/>
                        </a:rPr>
                        <a:t>Grade 7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algn="l" fontAlgn="b"/>
                      <a:r>
                        <a:rPr lang="en-US" sz="1800" u="none" strike="noStrike" dirty="0">
                          <a:effectLst/>
                        </a:rPr>
                        <a:t>Grade 5 </a:t>
                      </a:r>
                      <a:r>
                        <a:rPr lang="en-US" sz="1800" u="none" strike="noStrike" dirty="0" smtClean="0">
                          <a:effectLst/>
                        </a:rPr>
                        <a:t>Science</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Grade 7 </a:t>
                      </a:r>
                      <a:r>
                        <a:rPr lang="en-US" sz="1800" u="none" strike="noStrike" dirty="0" smtClean="0">
                          <a:effectLst/>
                        </a:rPr>
                        <a:t>Social</a:t>
                      </a:r>
                      <a:r>
                        <a:rPr lang="en-US" sz="1800" u="none" strike="noStrike" baseline="0" dirty="0" smtClean="0">
                          <a:effectLst/>
                        </a:rPr>
                        <a:t> Studies</a:t>
                      </a:r>
                      <a:endParaRPr lang="en-US" sz="1800" b="0" i="0" u="none" strike="noStrike" dirty="0" smtClean="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Grade 5 </a:t>
                      </a:r>
                      <a:r>
                        <a:rPr lang="en-US" sz="1800" u="none" strike="noStrike" dirty="0" smtClean="0">
                          <a:effectLst/>
                        </a:rPr>
                        <a:t>Social</a:t>
                      </a:r>
                      <a:r>
                        <a:rPr lang="en-US" sz="1800" u="none" strike="noStrike" baseline="0" dirty="0" smtClean="0">
                          <a:effectLst/>
                        </a:rPr>
                        <a:t> Studies</a:t>
                      </a:r>
                      <a:endParaRPr lang="en-US" sz="1800" b="0" i="0" u="none" strike="noStrike" dirty="0" smtClean="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a:effectLst/>
                        </a:rPr>
                        <a:t>Grade 8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algn="l" fontAlgn="b"/>
                      <a:r>
                        <a:rPr lang="en-US" sz="1800" u="none" strike="noStrike" dirty="0">
                          <a:effectLst/>
                        </a:rPr>
                        <a:t>Grade 6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solidFill>
                            <a:srgbClr val="0000FF"/>
                          </a:solidFill>
                          <a:effectLst/>
                        </a:rPr>
                        <a:t>Grade 8 </a:t>
                      </a:r>
                      <a:r>
                        <a:rPr lang="en-US" sz="1800" u="none" strike="noStrike" dirty="0" smtClean="0">
                          <a:solidFill>
                            <a:srgbClr val="0000FF"/>
                          </a:solidFill>
                          <a:effectLst/>
                        </a:rPr>
                        <a:t>Mathematics*</a:t>
                      </a:r>
                      <a:endParaRPr lang="en-US" sz="1800" b="0" i="0" u="none" strike="noStrike" dirty="0">
                        <a:solidFill>
                          <a:srgbClr val="0000FF"/>
                        </a:solidFill>
                        <a:effectLst/>
                        <a:latin typeface="Calibri" panose="020F0502020204030204" pitchFamily="34" charset="0"/>
                      </a:endParaRPr>
                    </a:p>
                  </a:txBody>
                  <a:tcPr marL="5443" marR="5443" marT="5443" marB="0" anchor="b"/>
                </a:tc>
                <a:tc>
                  <a:txBody>
                    <a:bodyPr/>
                    <a:lstStyle/>
                    <a:p>
                      <a:pPr algn="ctr" fontAlgn="b"/>
                      <a:r>
                        <a:rPr lang="en-US" sz="1800" u="none" strike="noStrike">
                          <a:solidFill>
                            <a:srgbClr val="0000FF"/>
                          </a:solidFill>
                          <a:effectLst/>
                        </a:rPr>
                        <a:t>+4</a:t>
                      </a:r>
                      <a:endParaRPr lang="en-US" sz="1800" b="0" i="0" u="none" strike="noStrike">
                        <a:solidFill>
                          <a:srgbClr val="0000FF"/>
                        </a:solidFill>
                        <a:effectLst/>
                        <a:latin typeface="Calibri" panose="020F0502020204030204" pitchFamily="34" charset="0"/>
                      </a:endParaRP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Grade 6 </a:t>
                      </a:r>
                      <a:r>
                        <a:rPr lang="en-US" sz="1800" u="none" strike="noStrike" dirty="0" smtClean="0">
                          <a:effectLst/>
                        </a:rPr>
                        <a:t>Social</a:t>
                      </a:r>
                      <a:r>
                        <a:rPr lang="en-US" sz="1800" u="none" strike="noStrike" baseline="0" dirty="0" smtClean="0">
                          <a:effectLst/>
                        </a:rPr>
                        <a:t> Studies</a:t>
                      </a:r>
                      <a:endParaRPr lang="en-US" sz="1800" b="0" i="0" u="none" strike="noStrike" dirty="0" smtClean="0">
                        <a:solidFill>
                          <a:srgbClr val="000000"/>
                        </a:solidFill>
                        <a:effectLst/>
                        <a:latin typeface="Calibri" panose="020F0502020204030204" pitchFamily="34" charset="0"/>
                      </a:endParaRPr>
                    </a:p>
                  </a:txBody>
                  <a:tcPr marL="5443" marR="5443" marT="5443" marB="0" anchor="b"/>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endParaRPr lang="en-US"/>
                    </a:p>
                  </a:txBody>
                  <a:tcPr marL="5443" marR="5443" marT="5443" marB="0" anchor="b"/>
                </a:tc>
              </a:tr>
              <a:tr h="266700">
                <a:tc>
                  <a:txBody>
                    <a:bodyPr/>
                    <a:lstStyle/>
                    <a:p>
                      <a:pPr algn="l" fontAlgn="b"/>
                      <a:r>
                        <a:rPr lang="en-US" sz="1800" u="none" strike="noStrike" dirty="0">
                          <a:solidFill>
                            <a:srgbClr val="0000FF"/>
                          </a:solidFill>
                          <a:effectLst/>
                        </a:rPr>
                        <a:t>Grade 8 Science*</a:t>
                      </a:r>
                      <a:endParaRPr lang="en-US" sz="1800" b="0" i="0" u="none" strike="noStrike" dirty="0">
                        <a:solidFill>
                          <a:srgbClr val="0000FF"/>
                        </a:solidFill>
                        <a:effectLst/>
                        <a:latin typeface="Calibri" panose="020F0502020204030204" pitchFamily="34" charset="0"/>
                      </a:endParaRPr>
                    </a:p>
                  </a:txBody>
                  <a:tcPr marL="5443" marR="5443" marT="5443" marB="0" anchor="b"/>
                </a:tc>
                <a:tc>
                  <a:txBody>
                    <a:bodyPr/>
                    <a:lstStyle/>
                    <a:p>
                      <a:pPr algn="ctr" fontAlgn="b"/>
                      <a:r>
                        <a:rPr lang="en-US" sz="1800" u="none" strike="noStrike" dirty="0">
                          <a:solidFill>
                            <a:srgbClr val="0000FF"/>
                          </a:solidFill>
                          <a:effectLst/>
                        </a:rPr>
                        <a:t>+3</a:t>
                      </a:r>
                      <a:endParaRPr lang="en-US" sz="1800" b="0" i="0" u="none" strike="noStrike" dirty="0">
                        <a:solidFill>
                          <a:srgbClr val="0000FF"/>
                        </a:solidFill>
                        <a:effectLst/>
                        <a:latin typeface="Calibri" panose="020F0502020204030204" pitchFamily="34" charset="0"/>
                      </a:endParaRPr>
                    </a:p>
                  </a:txBody>
                  <a:tcPr marL="5443" marR="5443" marT="5443" marB="0" anchor="b"/>
                </a:tc>
                <a:tc rowSpan="2" gridSpan="5">
                  <a:txBody>
                    <a:bodyPr/>
                    <a:lstStyle/>
                    <a:p>
                      <a:pPr algn="ctr" fontAlgn="ctr"/>
                      <a:r>
                        <a:rPr lang="en-US" sz="1800" b="1" u="none" strike="noStrike" dirty="0">
                          <a:solidFill>
                            <a:srgbClr val="FF0000"/>
                          </a:solidFill>
                          <a:effectLst/>
                        </a:rPr>
                        <a:t>Decrease: Developing &amp; Above</a:t>
                      </a:r>
                      <a:endParaRPr lang="en-US" sz="1800" b="1" i="0" u="none" strike="noStrike" dirty="0">
                        <a:solidFill>
                          <a:srgbClr val="FF0000"/>
                        </a:solidFill>
                        <a:effectLst/>
                        <a:latin typeface="Calibri" panose="020F0502020204030204" pitchFamily="34" charset="0"/>
                      </a:endParaRPr>
                    </a:p>
                  </a:txBody>
                  <a:tcPr marL="5443" marR="5443" marT="5443"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667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a:effectLst/>
                        </a:rPr>
                        <a:t>Grade 8 </a:t>
                      </a:r>
                      <a:r>
                        <a:rPr lang="en-US" sz="1800" u="none" strike="noStrike" dirty="0" smtClean="0">
                          <a:effectLst/>
                        </a:rPr>
                        <a:t>Social</a:t>
                      </a:r>
                      <a:r>
                        <a:rPr lang="en-US" sz="1800" u="none" strike="noStrike" baseline="0" dirty="0" smtClean="0">
                          <a:effectLst/>
                        </a:rPr>
                        <a:t> Studies</a:t>
                      </a:r>
                      <a:endParaRPr lang="en-US" sz="1800" b="0" i="0" u="none" strike="noStrike" dirty="0" smtClean="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66700">
                <a:tc>
                  <a:txBody>
                    <a:bodyPr/>
                    <a:lstStyle/>
                    <a:p>
                      <a:pPr algn="l" fontAlgn="b"/>
                      <a:r>
                        <a:rPr lang="en-US" sz="1800" u="none" strike="noStrike" dirty="0">
                          <a:effectLst/>
                        </a:rPr>
                        <a:t>9th Grade </a:t>
                      </a:r>
                      <a:r>
                        <a:rPr lang="en-US" sz="1800" u="none" strike="noStrike" dirty="0" smtClean="0">
                          <a:effectLst/>
                        </a:rPr>
                        <a:t>Literature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a:effectLst/>
                        </a:rPr>
                        <a:t>Grade 4 ELA</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6 ELA</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r>
              <a:tr h="266700">
                <a:tc>
                  <a:txBody>
                    <a:bodyPr/>
                    <a:lstStyle/>
                    <a:p>
                      <a:pPr algn="l" fontAlgn="b"/>
                      <a:r>
                        <a:rPr lang="en-US" sz="1800" u="none" strike="noStrike" dirty="0">
                          <a:effectLst/>
                        </a:rPr>
                        <a:t>American </a:t>
                      </a:r>
                      <a:r>
                        <a:rPr lang="en-US" sz="1800" u="none" strike="noStrike" dirty="0" smtClean="0">
                          <a:effectLst/>
                        </a:rPr>
                        <a:t>Literature</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4 </a:t>
                      </a:r>
                      <a:r>
                        <a:rPr lang="en-US" sz="1800" u="none" strike="noStrike" dirty="0" smtClean="0">
                          <a:effectLst/>
                        </a:rPr>
                        <a:t>Social</a:t>
                      </a:r>
                      <a:r>
                        <a:rPr lang="en-US" sz="1800" u="none" strike="noStrike" baseline="0" dirty="0" smtClean="0">
                          <a:effectLst/>
                        </a:rPr>
                        <a:t> Studies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Coordinate </a:t>
                      </a:r>
                      <a:r>
                        <a:rPr lang="en-US" sz="1800" u="none" strike="noStrike" dirty="0" smtClean="0">
                          <a:effectLst/>
                        </a:rPr>
                        <a:t>Algebra</a:t>
                      </a:r>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r>
              <a:tr h="266700">
                <a:tc>
                  <a:txBody>
                    <a:bodyPr/>
                    <a:lstStyle/>
                    <a:p>
                      <a:pPr algn="l" fontAlgn="b"/>
                      <a:r>
                        <a:rPr lang="en-US" sz="1800" u="none" strike="noStrike" dirty="0">
                          <a:effectLst/>
                        </a:rPr>
                        <a:t>Analytic </a:t>
                      </a:r>
                      <a:r>
                        <a:rPr lang="en-US" sz="1800" u="none" strike="noStrike" dirty="0" smtClean="0">
                          <a:effectLst/>
                        </a:rPr>
                        <a:t>Geometry</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r>
                        <a:rPr lang="en-US" sz="1800" u="none" strike="noStrike" dirty="0">
                          <a:effectLst/>
                        </a:rPr>
                        <a:t>Grade 5 </a:t>
                      </a:r>
                      <a:r>
                        <a:rPr lang="en-US" sz="1800" u="none" strike="noStrike" dirty="0" smtClean="0">
                          <a:effectLst/>
                        </a:rPr>
                        <a:t>Mathematics</a:t>
                      </a:r>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5443" marR="5443" marT="5443" marB="0" anchor="b"/>
                </a:tc>
                <a:tc gridSpan="2">
                  <a:txBody>
                    <a:bodyPr/>
                    <a:lstStyle/>
                    <a:p>
                      <a:pPr algn="l" fontAlgn="b"/>
                      <a:endParaRPr lang="en-US" sz="1800" b="0" i="0" u="none" strike="noStrike" dirty="0">
                        <a:solidFill>
                          <a:srgbClr val="000000"/>
                        </a:solidFill>
                        <a:effectLst/>
                        <a:latin typeface="Calibri" panose="020F0502020204030204" pitchFamily="34" charset="0"/>
                      </a:endParaRPr>
                    </a:p>
                  </a:txBody>
                  <a:tcPr marL="5443" marR="5443" marT="5443" marB="0" anchor="b"/>
                </a:tc>
                <a:tc hMerge="1">
                  <a:txBody>
                    <a:bodyPr/>
                    <a:lstStyle/>
                    <a:p>
                      <a:endParaRPr lang="en-US"/>
                    </a:p>
                  </a:txBody>
                  <a:tcPr/>
                </a:tc>
              </a:tr>
            </a:tbl>
          </a:graphicData>
        </a:graphic>
      </p:graphicFrame>
      <p:sp>
        <p:nvSpPr>
          <p:cNvPr id="9" name="Rectangle 8"/>
          <p:cNvSpPr/>
          <p:nvPr/>
        </p:nvSpPr>
        <p:spPr>
          <a:xfrm>
            <a:off x="373380" y="5909310"/>
            <a:ext cx="8244840" cy="276999"/>
          </a:xfrm>
          <a:prstGeom prst="rect">
            <a:avLst/>
          </a:prstGeom>
        </p:spPr>
        <p:txBody>
          <a:bodyPr wrap="square">
            <a:spAutoFit/>
          </a:bodyPr>
          <a:lstStyle/>
          <a:p>
            <a:pPr algn="r"/>
            <a:r>
              <a:rPr lang="en-US" sz="1200" dirty="0">
                <a:solidFill>
                  <a:srgbClr val="0000CC"/>
                </a:solidFill>
                <a:latin typeface="Calibri" panose="020F0502020204030204" pitchFamily="34" charset="0"/>
              </a:rPr>
              <a:t>*includes grade 8 students who took EOC in lieu of math and/or science EOG</a:t>
            </a:r>
            <a:r>
              <a:rPr lang="en-US" sz="1200" dirty="0"/>
              <a:t> </a:t>
            </a:r>
          </a:p>
        </p:txBody>
      </p:sp>
    </p:spTree>
    <p:extLst>
      <p:ext uri="{BB962C8B-B14F-4D97-AF65-F5344CB8AC3E}">
        <p14:creationId xmlns:p14="http://schemas.microsoft.com/office/powerpoint/2010/main" val="208841689"/>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age_x0020_SubHeader xmlns="20a672bb-8554-40ed-8ef6-17ff2403b73b" xsi:nil="true"/>
    <PublishingStartDate xmlns="http://schemas.microsoft.com/sharepoint/v3" xsi:nil="true"/>
    <PublishingExpirationDate xmlns="http://schemas.microsoft.com/sharepoint/v3" xsi:nil="true"/>
    <TaxCatchAll xmlns="1d496aed-39d0-4758-b3cf-4e4773287716"/>
    <Page xmlns="20a672bb-8554-40ed-8ef6-17ff2403b7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08345-284B-40FD-AF9D-7AC25EA12766}"/>
</file>

<file path=customXml/itemProps2.xml><?xml version="1.0" encoding="utf-8"?>
<ds:datastoreItem xmlns:ds="http://schemas.openxmlformats.org/officeDocument/2006/customXml" ds:itemID="{3BB3F7BB-DB86-42FA-BA65-D635DA7908F0}"/>
</file>

<file path=customXml/itemProps3.xml><?xml version="1.0" encoding="utf-8"?>
<ds:datastoreItem xmlns:ds="http://schemas.openxmlformats.org/officeDocument/2006/customXml" ds:itemID="{51AF8ABD-7433-48D6-AEC5-DB4FD8FE2651}"/>
</file>

<file path=docProps/app.xml><?xml version="1.0" encoding="utf-8"?>
<Properties xmlns="http://schemas.openxmlformats.org/officeDocument/2006/extended-properties" xmlns:vt="http://schemas.openxmlformats.org/officeDocument/2006/docPropsVTypes">
  <Template>GaDOE-PowerPoint-WhiteTemplate</Template>
  <TotalTime>6410</TotalTime>
  <Words>3714</Words>
  <Application>Microsoft Office PowerPoint</Application>
  <PresentationFormat>On-screen Show (4:3)</PresentationFormat>
  <Paragraphs>1095</Paragraphs>
  <Slides>56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Rounded MT Bold</vt:lpstr>
      <vt:lpstr>Calibri</vt:lpstr>
      <vt:lpstr>Calibri Light</vt:lpstr>
      <vt:lpstr>Times New Roman</vt:lpstr>
      <vt:lpstr>Wingdings</vt:lpstr>
      <vt:lpstr>GaDOE-PowerPoint-WhiteTemplate</vt:lpstr>
      <vt:lpstr>Georgia Milestones Update Georgia Education Leadership Institute September 2016</vt:lpstr>
      <vt:lpstr>Educator Participation in Georgia Milestones Meetings</vt:lpstr>
      <vt:lpstr>2015-2016</vt:lpstr>
      <vt:lpstr>Georgia Milestones  by the Numbers….</vt:lpstr>
      <vt:lpstr>Online Interruptions by the Numbers….</vt:lpstr>
      <vt:lpstr>EOG Preliminary Interruption Analysis</vt:lpstr>
      <vt:lpstr>Spring 2016 v Spring 2015</vt:lpstr>
      <vt:lpstr>Spring 2016 v Spring 2015 Proficient &amp; Above</vt:lpstr>
      <vt:lpstr>Spring 2016 v Spring 2015 Developing &amp; Above</vt:lpstr>
      <vt:lpstr>Domain Signals</vt:lpstr>
      <vt:lpstr>Promotion &amp; Retention</vt:lpstr>
      <vt:lpstr>Promotion &amp; Retention</vt:lpstr>
      <vt:lpstr>Promotion &amp; Retention</vt:lpstr>
      <vt:lpstr>Lexile Results for Georgia Students:  2008 - 2016</vt:lpstr>
      <vt:lpstr>Spring Median Lexiles</vt:lpstr>
      <vt:lpstr>2016 Median Lexile within each  Achievement Level &amp; Suggested  Text Bands  </vt:lpstr>
      <vt:lpstr>Promotion &amp; Retention</vt:lpstr>
      <vt:lpstr>Promotion &amp; Retention</vt:lpstr>
      <vt:lpstr>EOG Median National  Percentile Ranks</vt:lpstr>
      <vt:lpstr>EOC Median National  Percentile Ranks</vt:lpstr>
      <vt:lpstr>Spring Median NPRs for Beginning Learners in ELA</vt:lpstr>
      <vt:lpstr>Spring Median NPRs for Beginning Learners in Mathematics</vt:lpstr>
      <vt:lpstr>Spring Median NPRs for Beginning Learners in Science</vt:lpstr>
      <vt:lpstr>Spring Median NPRs for Beginning Learners in  Social Studies</vt:lpstr>
      <vt:lpstr>Achievement Level Descriptors</vt:lpstr>
      <vt:lpstr>Achievement Level  Descriptors</vt:lpstr>
      <vt:lpstr>Frequently Asked Questions</vt:lpstr>
      <vt:lpstr>English Language Arts</vt:lpstr>
      <vt:lpstr>Frequently Asked Questions</vt:lpstr>
      <vt:lpstr>Frequently Asked Questions</vt:lpstr>
      <vt:lpstr>Frequently Asked Questions</vt:lpstr>
      <vt:lpstr>Balancing Act</vt:lpstr>
      <vt:lpstr>2016-2017</vt:lpstr>
      <vt:lpstr>Spring 2017 Scoring and Reporting Timelines</vt:lpstr>
      <vt:lpstr>Spring 2017</vt:lpstr>
      <vt:lpstr>Technology Enhanced Items</vt:lpstr>
      <vt:lpstr>Evidence-Based Selected Response</vt:lpstr>
      <vt:lpstr>Evidence-Based Selected Response Student View Page 1</vt:lpstr>
      <vt:lpstr>Evidence-Based Selected Response Student View Page 2</vt:lpstr>
      <vt:lpstr>Mathematics  Two-Part Items</vt:lpstr>
      <vt:lpstr>Mathematics Multiple-Select Items</vt:lpstr>
      <vt:lpstr>Mathematics  Two-Part Items</vt:lpstr>
      <vt:lpstr>Mathematics Multiple-Select Item</vt:lpstr>
      <vt:lpstr>Benefits of TE Items</vt:lpstr>
      <vt:lpstr>Senate Bill 364</vt:lpstr>
      <vt:lpstr>Senate Bill 364</vt:lpstr>
      <vt:lpstr>Senate Bill 364</vt:lpstr>
      <vt:lpstr>Senate Bill 364</vt:lpstr>
      <vt:lpstr>Testing Rule</vt:lpstr>
      <vt:lpstr>Testing Rule Considerations</vt:lpstr>
      <vt:lpstr>Testing Rule Considerations</vt:lpstr>
      <vt:lpstr>Testing Rule</vt:lpstr>
      <vt:lpstr>Georgia’s ESSA Plan</vt:lpstr>
      <vt:lpstr>Assessment &amp; Accountability</vt:lpstr>
      <vt:lpstr>Teaching &amp; Learning</vt:lpstr>
      <vt:lpstr>PowerPoint Presentation</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Melissa Fincher</cp:lastModifiedBy>
  <cp:revision>339</cp:revision>
  <cp:lastPrinted>2016-08-17T13:38:59Z</cp:lastPrinted>
  <dcterms:created xsi:type="dcterms:W3CDTF">2015-02-02T18:43:19Z</dcterms:created>
  <dcterms:modified xsi:type="dcterms:W3CDTF">2016-09-08T13:06:07Z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