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3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handoutMasters/handoutMaster1.xml" ContentType="application/vnd.openxmlformats-officedocument.presentationml.handoutMaster+xml"/>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80" r:id="rId2"/>
    <p:sldId id="316" r:id="rId3"/>
    <p:sldId id="317" r:id="rId4"/>
    <p:sldId id="318" r:id="rId5"/>
    <p:sldId id="329" r:id="rId6"/>
    <p:sldId id="330" r:id="rId7"/>
    <p:sldId id="332" r:id="rId8"/>
    <p:sldId id="331" r:id="rId9"/>
    <p:sldId id="333" r:id="rId10"/>
    <p:sldId id="321" r:id="rId11"/>
    <p:sldId id="322" r:id="rId12"/>
    <p:sldId id="323" r:id="rId13"/>
    <p:sldId id="324" r:id="rId14"/>
    <p:sldId id="326" r:id="rId15"/>
    <p:sldId id="327" r:id="rId16"/>
    <p:sldId id="328" r:id="rId17"/>
    <p:sldId id="293" r:id="rId18"/>
    <p:sldId id="294" r:id="rId19"/>
    <p:sldId id="291" r:id="rId20"/>
    <p:sldId id="292" r:id="rId21"/>
    <p:sldId id="295" r:id="rId22"/>
    <p:sldId id="296" r:id="rId23"/>
    <p:sldId id="345" r:id="rId24"/>
    <p:sldId id="297" r:id="rId25"/>
    <p:sldId id="334" r:id="rId26"/>
    <p:sldId id="300" r:id="rId27"/>
    <p:sldId id="301" r:id="rId28"/>
    <p:sldId id="302" r:id="rId29"/>
    <p:sldId id="303" r:id="rId30"/>
    <p:sldId id="307" r:id="rId31"/>
    <p:sldId id="310" r:id="rId32"/>
    <p:sldId id="360" r:id="rId33"/>
    <p:sldId id="361" r:id="rId34"/>
    <p:sldId id="341" r:id="rId35"/>
    <p:sldId id="348" r:id="rId36"/>
    <p:sldId id="342" r:id="rId37"/>
    <p:sldId id="343" r:id="rId38"/>
    <p:sldId id="364" r:id="rId39"/>
    <p:sldId id="344" r:id="rId40"/>
    <p:sldId id="335" r:id="rId41"/>
    <p:sldId id="336" r:id="rId42"/>
    <p:sldId id="337" r:id="rId43"/>
    <p:sldId id="338" r:id="rId44"/>
    <p:sldId id="339" r:id="rId45"/>
    <p:sldId id="340" r:id="rId46"/>
    <p:sldId id="311" r:id="rId47"/>
    <p:sldId id="312" r:id="rId48"/>
    <p:sldId id="349" r:id="rId49"/>
    <p:sldId id="350" r:id="rId50"/>
    <p:sldId id="351" r:id="rId51"/>
    <p:sldId id="346" r:id="rId52"/>
    <p:sldId id="359" r:id="rId53"/>
    <p:sldId id="357" r:id="rId54"/>
    <p:sldId id="358" r:id="rId55"/>
    <p:sldId id="347" r:id="rId56"/>
    <p:sldId id="363" r:id="rId57"/>
    <p:sldId id="353" r:id="rId58"/>
    <p:sldId id="355" r:id="rId59"/>
    <p:sldId id="354" r:id="rId60"/>
    <p:sldId id="356"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1D620"/>
    <a:srgbClr val="FF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833"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81945019605432"/>
          <c:y val="7.6785513616766221E-2"/>
          <c:w val="0.69642554680664914"/>
          <c:h val="0.82449362468744658"/>
        </c:manualLayout>
      </c:layout>
      <c:lineChart>
        <c:grouping val="standard"/>
        <c:varyColors val="0"/>
        <c:ser>
          <c:idx val="4"/>
          <c:order val="0"/>
          <c:tx>
            <c:strRef>
              <c:f>'Fig 1'!$A$33</c:f>
              <c:strCache>
                <c:ptCount val="1"/>
                <c:pt idx="0">
                  <c:v>Beginning Learner </c:v>
                </c:pt>
              </c:strCache>
            </c:strRef>
          </c:tx>
          <c:spPr>
            <a:ln>
              <a:solidFill>
                <a:srgbClr val="70AD47">
                  <a:lumMod val="60000"/>
                  <a:lumOff val="40000"/>
                </a:srgbClr>
              </a:solidFill>
            </a:ln>
          </c:spPr>
          <c:marker>
            <c:symbol val="diamond"/>
            <c:size val="7"/>
            <c:spPr>
              <a:solidFill>
                <a:srgbClr val="92D050"/>
              </a:solidFill>
              <a:ln>
                <a:solidFill>
                  <a:srgbClr val="92D050"/>
                </a:solidFill>
              </a:ln>
            </c:spPr>
          </c:marker>
          <c:dLbls>
            <c:dLbl>
              <c:idx val="2"/>
              <c:layout>
                <c:manualLayout>
                  <c:x val="-4.5079474759043697E-3"/>
                  <c:y val="7.369144020732541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85359006818535E-3"/>
                  <c:y val="9.825525360976842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0158949518088505E-3"/>
                  <c:y val="1.32665868117079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85359006818535E-3"/>
                  <c:y val="7.36914402073263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0497408629540807E-2"/>
                  <c:y val="2.48643816388781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885359006818535E-3"/>
                  <c:y val="-1.473828804146526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b="1">
                    <a:solidFill>
                      <a:srgbClr val="69AD2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1'!$B$33:$I$33</c:f>
              <c:numCache>
                <c:formatCode>General</c:formatCode>
                <c:ptCount val="8"/>
                <c:pt idx="0">
                  <c:v>425</c:v>
                </c:pt>
                <c:pt idx="1">
                  <c:v>535</c:v>
                </c:pt>
                <c:pt idx="2">
                  <c:v>685</c:v>
                </c:pt>
                <c:pt idx="3">
                  <c:v>750</c:v>
                </c:pt>
                <c:pt idx="4">
                  <c:v>850</c:v>
                </c:pt>
                <c:pt idx="5">
                  <c:v>875</c:v>
                </c:pt>
                <c:pt idx="6">
                  <c:v>940</c:v>
                </c:pt>
                <c:pt idx="7">
                  <c:v>1015</c:v>
                </c:pt>
              </c:numCache>
            </c:numRef>
          </c:val>
          <c:smooth val="0"/>
        </c:ser>
        <c:ser>
          <c:idx val="3"/>
          <c:order val="1"/>
          <c:tx>
            <c:strRef>
              <c:f>'Fig 1'!$A$34</c:f>
              <c:strCache>
                <c:ptCount val="1"/>
                <c:pt idx="0">
                  <c:v>Developing Learner </c:v>
                </c:pt>
              </c:strCache>
            </c:strRef>
          </c:tx>
          <c:spPr>
            <a:ln>
              <a:solidFill>
                <a:srgbClr val="92D050"/>
              </a:solidFill>
            </a:ln>
          </c:spPr>
          <c:marker>
            <c:spPr>
              <a:solidFill>
                <a:srgbClr val="69AD2B"/>
              </a:solidFill>
              <a:ln>
                <a:solidFill>
                  <a:srgbClr val="69AD2B"/>
                </a:solidFill>
              </a:ln>
            </c:spPr>
          </c:marker>
          <c:dLbls>
            <c:dLbl>
              <c:idx val="0"/>
              <c:layout>
                <c:manualLayout>
                  <c:x val="-3.6767766314092454E-2"/>
                  <c:y val="-2.21074320621978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365396947847427E-2"/>
                  <c:y val="-2.84918959724437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580618902143227E-2"/>
                  <c:y val="-2.27913505203950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689794054242138E-2"/>
                  <c:y val="-1.39505052699051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882446384577006E-2"/>
                  <c:y val="1.93609269416098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882447665056361E-2"/>
                  <c:y val="1.85731787420881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7.959933746609193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1132414804663469E-3"/>
                  <c:y val="-8.8100921297735275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baseline="0">
                    <a:solidFill>
                      <a:srgbClr val="69A12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1'!$B$34:$I$34</c:f>
              <c:numCache>
                <c:formatCode>General</c:formatCode>
                <c:ptCount val="8"/>
                <c:pt idx="0">
                  <c:v>645</c:v>
                </c:pt>
                <c:pt idx="1">
                  <c:v>795</c:v>
                </c:pt>
                <c:pt idx="2">
                  <c:v>880</c:v>
                </c:pt>
                <c:pt idx="3">
                  <c:v>945</c:v>
                </c:pt>
                <c:pt idx="4">
                  <c:v>1080</c:v>
                </c:pt>
                <c:pt idx="5">
                  <c:v>1105</c:v>
                </c:pt>
                <c:pt idx="6">
                  <c:v>1170</c:v>
                </c:pt>
                <c:pt idx="7">
                  <c:v>1290</c:v>
                </c:pt>
              </c:numCache>
            </c:numRef>
          </c:val>
          <c:smooth val="0"/>
        </c:ser>
        <c:ser>
          <c:idx val="2"/>
          <c:order val="2"/>
          <c:tx>
            <c:strRef>
              <c:f>'Fig 1'!$A$35</c:f>
              <c:strCache>
                <c:ptCount val="1"/>
                <c:pt idx="0">
                  <c:v>Proficient Learner </c:v>
                </c:pt>
              </c:strCache>
            </c:strRef>
          </c:tx>
          <c:spPr>
            <a:ln>
              <a:solidFill>
                <a:srgbClr val="639828"/>
              </a:solidFill>
            </a:ln>
          </c:spPr>
          <c:marker>
            <c:symbol val="circle"/>
            <c:size val="7"/>
            <c:spPr>
              <a:solidFill>
                <a:srgbClr val="558236"/>
              </a:solidFill>
              <a:ln>
                <a:solidFill>
                  <a:srgbClr val="558236"/>
                </a:solidFill>
              </a:ln>
            </c:spPr>
          </c:marker>
          <c:dLbls>
            <c:dLbl>
              <c:idx val="0"/>
              <c:layout>
                <c:manualLayout>
                  <c:x val="-3.7895214666166251E-2"/>
                  <c:y val="-2.41087058990094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574466322911048E-2"/>
                  <c:y val="-2.75547417805849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204781500614074E-2"/>
                  <c:y val="-3.57998542559112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854048988728949E-2"/>
                  <c:y val="-4.80272317481435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394306421208218E-2"/>
                  <c:y val="-3.77299735071771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0019780136178629E-2"/>
                  <c:y val="-3.50765657879122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880330176119291E-2"/>
                  <c:y val="-2.72689362854311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w="25401">
                <a:noFill/>
              </a:ln>
            </c:spPr>
            <c:txPr>
              <a:bodyPr/>
              <a:lstStyle/>
              <a:p>
                <a:pPr>
                  <a:defRPr sz="900" b="1" i="0" u="none" strike="noStrike" baseline="0">
                    <a:solidFill>
                      <a:srgbClr val="558236"/>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1'!$B$35:$I$35</c:f>
              <c:numCache>
                <c:formatCode>General</c:formatCode>
                <c:ptCount val="8"/>
                <c:pt idx="0">
                  <c:v>820</c:v>
                </c:pt>
                <c:pt idx="1">
                  <c:v>975</c:v>
                </c:pt>
                <c:pt idx="2">
                  <c:v>1075</c:v>
                </c:pt>
                <c:pt idx="3">
                  <c:v>1140</c:v>
                </c:pt>
                <c:pt idx="4">
                  <c:v>1280</c:v>
                </c:pt>
                <c:pt idx="5">
                  <c:v>1295</c:v>
                </c:pt>
                <c:pt idx="6">
                  <c:v>1400</c:v>
                </c:pt>
                <c:pt idx="7">
                  <c:v>1510</c:v>
                </c:pt>
              </c:numCache>
            </c:numRef>
          </c:val>
          <c:smooth val="0"/>
        </c:ser>
        <c:ser>
          <c:idx val="5"/>
          <c:order val="3"/>
          <c:tx>
            <c:strRef>
              <c:f>'Fig 1'!$A$36</c:f>
              <c:strCache>
                <c:ptCount val="1"/>
                <c:pt idx="0">
                  <c:v>Distinguished Learner</c:v>
                </c:pt>
              </c:strCache>
            </c:strRef>
          </c:tx>
          <c:spPr>
            <a:ln>
              <a:solidFill>
                <a:srgbClr val="70AD47">
                  <a:lumMod val="50000"/>
                </a:srgbClr>
              </a:solidFill>
            </a:ln>
          </c:spPr>
          <c:marker>
            <c:symbol val="triangle"/>
            <c:size val="7"/>
            <c:spPr>
              <a:solidFill>
                <a:srgbClr val="70AD47">
                  <a:lumMod val="50000"/>
                </a:srgbClr>
              </a:solidFill>
              <a:ln>
                <a:solidFill>
                  <a:srgbClr val="70AD47">
                    <a:lumMod val="50000"/>
                  </a:srgbClr>
                </a:solidFill>
              </a:ln>
            </c:spPr>
          </c:marker>
          <c:dLbls>
            <c:dLbl>
              <c:idx val="0"/>
              <c:layout>
                <c:manualLayout>
                  <c:x val="-4.1301431523958057E-2"/>
                  <c:y val="-2.455294839288728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248797918542908E-2"/>
                  <c:y val="-1.86126010041764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363438911724372E-2"/>
                  <c:y val="-1.97475652328813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004608395440495E-2"/>
                  <c:y val="-3.08533101285886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988918051910178E-2"/>
                  <c:y val="-2.97699432901728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1055320983427797E-2"/>
                  <c:y val="-2.45776012060657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2943667937314697E-2"/>
                  <c:y val="-3.06136960152708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w="25401">
                <a:noFill/>
              </a:ln>
            </c:spPr>
            <c:txPr>
              <a:bodyPr/>
              <a:lstStyle/>
              <a:p>
                <a:pPr>
                  <a:defRPr sz="900" b="1" i="0" u="none" strike="noStrike" baseline="0">
                    <a:solidFill>
                      <a:srgbClr val="10541B"/>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1'!$B$36:$I$36</c:f>
              <c:numCache>
                <c:formatCode>General</c:formatCode>
                <c:ptCount val="8"/>
                <c:pt idx="0">
                  <c:v>1015</c:v>
                </c:pt>
                <c:pt idx="1">
                  <c:v>1135</c:v>
                </c:pt>
                <c:pt idx="2">
                  <c:v>1330</c:v>
                </c:pt>
                <c:pt idx="3">
                  <c:v>1370</c:v>
                </c:pt>
                <c:pt idx="4">
                  <c:v>1475</c:v>
                </c:pt>
                <c:pt idx="5">
                  <c:v>1470</c:v>
                </c:pt>
                <c:pt idx="6">
                  <c:v>1630</c:v>
                </c:pt>
                <c:pt idx="7">
                  <c:v>1785</c:v>
                </c:pt>
              </c:numCache>
            </c:numRef>
          </c:val>
          <c:smooth val="0"/>
        </c:ser>
        <c:ser>
          <c:idx val="0"/>
          <c:order val="4"/>
          <c:tx>
            <c:strRef>
              <c:f>'Fig 1'!$A$37</c:f>
              <c:strCache>
                <c:ptCount val="1"/>
                <c:pt idx="0">
                  <c:v>Lower Text Band for Grade</c:v>
                </c:pt>
              </c:strCache>
            </c:strRef>
          </c:tx>
          <c:spPr>
            <a:ln>
              <a:solidFill>
                <a:srgbClr val="C00000"/>
              </a:solidFill>
            </a:ln>
          </c:spPr>
          <c:marker>
            <c:symbol val="star"/>
            <c:size val="8"/>
            <c:spPr>
              <a:noFill/>
              <a:ln>
                <a:solidFill>
                  <a:srgbClr val="C00000"/>
                </a:solidFill>
              </a:ln>
            </c:spPr>
          </c:marker>
          <c:dPt>
            <c:idx val="4"/>
            <c:bubble3D val="0"/>
          </c:dPt>
          <c:dLbls>
            <c:dLbl>
              <c:idx val="0"/>
              <c:layout>
                <c:manualLayout>
                  <c:x val="-2.885359006818535E-3"/>
                  <c:y val="4.91276268048842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021193269078348E-2"/>
                  <c:y val="1.96510507219536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02119326907832E-2"/>
                  <c:y val="1.96510507219536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0158949518087395E-3"/>
                  <c:y val="1.71946693817094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5079474759044799E-3"/>
                  <c:y val="1.71946693817094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54143602727414E-2"/>
                  <c:y val="1.96510507219536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885359006818535E-3"/>
                  <c:y val="9.825525360976842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1'!$B$37:$I$37</c:f>
              <c:numCache>
                <c:formatCode>General</c:formatCode>
                <c:ptCount val="8"/>
                <c:pt idx="0">
                  <c:v>520</c:v>
                </c:pt>
                <c:pt idx="1">
                  <c:v>740</c:v>
                </c:pt>
                <c:pt idx="2">
                  <c:v>830</c:v>
                </c:pt>
                <c:pt idx="3">
                  <c:v>925</c:v>
                </c:pt>
                <c:pt idx="4">
                  <c:v>970</c:v>
                </c:pt>
                <c:pt idx="5">
                  <c:v>1010</c:v>
                </c:pt>
                <c:pt idx="6">
                  <c:v>1050</c:v>
                </c:pt>
                <c:pt idx="7">
                  <c:v>1185</c:v>
                </c:pt>
              </c:numCache>
            </c:numRef>
          </c:val>
          <c:smooth val="0"/>
        </c:ser>
        <c:ser>
          <c:idx val="1"/>
          <c:order val="5"/>
          <c:tx>
            <c:strRef>
              <c:f>'Fig 1'!$A$38</c:f>
              <c:strCache>
                <c:ptCount val="1"/>
                <c:pt idx="0">
                  <c:v>Upper Text Band for Grade</c:v>
                </c:pt>
              </c:strCache>
            </c:strRef>
          </c:tx>
          <c:spPr>
            <a:ln>
              <a:solidFill>
                <a:srgbClr val="C00000"/>
              </a:solidFill>
            </a:ln>
          </c:spPr>
          <c:marker>
            <c:symbol val="star"/>
            <c:size val="8"/>
            <c:spPr>
              <a:noFill/>
              <a:ln>
                <a:solidFill>
                  <a:srgbClr val="C00000"/>
                </a:solidFill>
              </a:ln>
            </c:spPr>
          </c:marker>
          <c:dLbls>
            <c:dLbl>
              <c:idx val="1"/>
              <c:layout>
                <c:manualLayout>
                  <c:x val="-2.885359006818535E-3"/>
                  <c:y val="1.22819067012210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6560770204556058E-3"/>
                  <c:y val="1.47382880414652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079474759044252E-3"/>
                  <c:y val="1.22819067012209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407549007936328E-3"/>
                  <c:y val="4.42574156121795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426795034092675E-3"/>
                  <c:y val="4.91276268048842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1'!$B$38:$I$38</c:f>
              <c:numCache>
                <c:formatCode>General</c:formatCode>
                <c:ptCount val="8"/>
                <c:pt idx="0">
                  <c:v>820</c:v>
                </c:pt>
                <c:pt idx="1">
                  <c:v>940</c:v>
                </c:pt>
                <c:pt idx="2">
                  <c:v>1010</c:v>
                </c:pt>
                <c:pt idx="3">
                  <c:v>1070</c:v>
                </c:pt>
                <c:pt idx="4">
                  <c:v>1120</c:v>
                </c:pt>
                <c:pt idx="5">
                  <c:v>1185</c:v>
                </c:pt>
                <c:pt idx="6">
                  <c:v>1260</c:v>
                </c:pt>
                <c:pt idx="7">
                  <c:v>1385</c:v>
                </c:pt>
              </c:numCache>
            </c:numRef>
          </c:val>
          <c:smooth val="0"/>
        </c:ser>
        <c:dLbls>
          <c:showLegendKey val="0"/>
          <c:showVal val="0"/>
          <c:showCatName val="0"/>
          <c:showSerName val="0"/>
          <c:showPercent val="0"/>
          <c:showBubbleSize val="0"/>
        </c:dLbls>
        <c:marker val="1"/>
        <c:smooth val="0"/>
        <c:axId val="157715680"/>
        <c:axId val="157708232"/>
      </c:lineChart>
      <c:catAx>
        <c:axId val="157715680"/>
        <c:scaling>
          <c:orientation val="minMax"/>
        </c:scaling>
        <c:delete val="0"/>
        <c:axPos val="b"/>
        <c:title>
          <c:tx>
            <c:rich>
              <a:bodyPr/>
              <a:lstStyle/>
              <a:p>
                <a:pPr>
                  <a:defRPr sz="1100" b="1" i="0" u="none" strike="noStrike" baseline="0">
                    <a:solidFill>
                      <a:srgbClr val="000000"/>
                    </a:solidFill>
                    <a:latin typeface="Times New Roman"/>
                    <a:ea typeface="Times New Roman"/>
                    <a:cs typeface="Times New Roman"/>
                  </a:defRPr>
                </a:pPr>
                <a:r>
                  <a:rPr lang="en-US" dirty="0" smtClean="0"/>
                  <a:t>Grade</a:t>
                </a:r>
                <a:r>
                  <a:rPr lang="en-US" baseline="0" dirty="0" smtClean="0"/>
                  <a:t> Level</a:t>
                </a:r>
                <a:r>
                  <a:rPr lang="en-US" dirty="0" smtClean="0"/>
                  <a:t>/Course</a:t>
                </a:r>
                <a:endParaRPr lang="en-US" dirty="0"/>
              </a:p>
            </c:rich>
          </c:tx>
          <c:layout>
            <c:manualLayout>
              <c:xMode val="edge"/>
              <c:yMode val="edge"/>
              <c:x val="0.39031193576707274"/>
              <c:y val="0.95663249073006162"/>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7708232"/>
        <c:crosses val="autoZero"/>
        <c:auto val="1"/>
        <c:lblAlgn val="ctr"/>
        <c:lblOffset val="100"/>
        <c:noMultiLvlLbl val="0"/>
      </c:catAx>
      <c:valAx>
        <c:axId val="157708232"/>
        <c:scaling>
          <c:orientation val="minMax"/>
          <c:max val="1800"/>
          <c:min val="200"/>
        </c:scaling>
        <c:delete val="0"/>
        <c:axPos val="l"/>
        <c:majorGridlines/>
        <c:title>
          <c:tx>
            <c:rich>
              <a:bodyPr/>
              <a:lstStyle/>
              <a:p>
                <a:pPr>
                  <a:defRPr sz="1100" b="1" i="0" u="none" strike="noStrike" baseline="0">
                    <a:solidFill>
                      <a:srgbClr val="000000"/>
                    </a:solidFill>
                    <a:latin typeface="Times New Roman"/>
                    <a:ea typeface="Times New Roman"/>
                    <a:cs typeface="Times New Roman"/>
                  </a:defRPr>
                </a:pPr>
                <a:r>
                  <a:rPr lang="en-US"/>
                  <a:t>Lexile</a:t>
                </a:r>
              </a:p>
            </c:rich>
          </c:tx>
          <c:layout>
            <c:manualLayout>
              <c:xMode val="edge"/>
              <c:yMode val="edge"/>
              <c:x val="2.1989554813565019E-2"/>
              <c:y val="0.4007843399693668"/>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7715680"/>
        <c:crosses val="autoZero"/>
        <c:crossBetween val="between"/>
        <c:majorUnit val="200"/>
      </c:valAx>
    </c:plotArea>
    <c:legend>
      <c:legendPos val="r"/>
      <c:legendEntry>
        <c:idx val="0"/>
        <c:txPr>
          <a:bodyPr/>
          <a:lstStyle/>
          <a:p>
            <a:pPr>
              <a:defRPr sz="900" b="0" i="0" u="none" strike="noStrike" baseline="0">
                <a:solidFill>
                  <a:srgbClr val="000000"/>
                </a:solidFill>
                <a:latin typeface="Calibri"/>
                <a:ea typeface="Calibri"/>
                <a:cs typeface="Calibri"/>
              </a:defRPr>
            </a:pPr>
            <a:endParaRPr lang="en-US"/>
          </a:p>
        </c:txPr>
      </c:legendEntry>
      <c:legendEntry>
        <c:idx val="1"/>
        <c:txPr>
          <a:bodyPr/>
          <a:lstStyle/>
          <a:p>
            <a:pPr>
              <a:defRPr sz="900" b="0" i="0" u="none" strike="noStrike" baseline="0">
                <a:solidFill>
                  <a:srgbClr val="000000"/>
                </a:solidFill>
                <a:latin typeface="Calibri"/>
                <a:ea typeface="Calibri"/>
                <a:cs typeface="Calibri"/>
              </a:defRPr>
            </a:pPr>
            <a:endParaRPr lang="en-US"/>
          </a:p>
        </c:txPr>
      </c:legendEntry>
      <c:legendEntry>
        <c:idx val="2"/>
        <c:txPr>
          <a:bodyPr/>
          <a:lstStyle/>
          <a:p>
            <a:pPr>
              <a:defRPr sz="900" b="0" i="0" u="none" strike="noStrike" baseline="0">
                <a:solidFill>
                  <a:srgbClr val="000000"/>
                </a:solidFill>
                <a:latin typeface="Calibri"/>
                <a:ea typeface="Calibri"/>
                <a:cs typeface="Calibri"/>
              </a:defRPr>
            </a:pPr>
            <a:endParaRPr lang="en-US"/>
          </a:p>
        </c:txPr>
      </c:legendEntry>
      <c:legendEntry>
        <c:idx val="3"/>
        <c:txPr>
          <a:bodyPr/>
          <a:lstStyle/>
          <a:p>
            <a:pPr>
              <a:defRPr sz="900" b="0" i="0" u="none" strike="noStrike" baseline="0">
                <a:solidFill>
                  <a:srgbClr val="000000"/>
                </a:solidFill>
                <a:latin typeface="Calibri"/>
                <a:ea typeface="Calibri"/>
                <a:cs typeface="Calibri"/>
              </a:defRPr>
            </a:pPr>
            <a:endParaRPr lang="en-US"/>
          </a:p>
        </c:txPr>
      </c:legendEntry>
      <c:legendEntry>
        <c:idx val="4"/>
        <c:txPr>
          <a:bodyPr/>
          <a:lstStyle/>
          <a:p>
            <a:pPr>
              <a:defRPr sz="900" b="0" i="0" u="none" strike="noStrike" baseline="0">
                <a:solidFill>
                  <a:srgbClr val="000000"/>
                </a:solidFill>
                <a:latin typeface="Calibri"/>
                <a:ea typeface="Calibri"/>
                <a:cs typeface="Calibri"/>
              </a:defRPr>
            </a:pPr>
            <a:endParaRPr lang="en-US"/>
          </a:p>
        </c:txPr>
      </c:legendEntry>
      <c:legendEntry>
        <c:idx val="5"/>
        <c:txPr>
          <a:bodyPr/>
          <a:lstStyle/>
          <a:p>
            <a:pPr>
              <a:defRPr sz="900" b="0" i="0" u="none" strike="noStrike" baseline="0">
                <a:solidFill>
                  <a:srgbClr val="000000"/>
                </a:solidFill>
                <a:latin typeface="Calibri"/>
                <a:ea typeface="Calibri"/>
                <a:cs typeface="Calibri"/>
              </a:defRPr>
            </a:pPr>
            <a:endParaRPr lang="en-US"/>
          </a:p>
        </c:txPr>
      </c:legendEntry>
      <c:layout>
        <c:manualLayout>
          <c:xMode val="edge"/>
          <c:yMode val="edge"/>
          <c:x val="0.82192632019942147"/>
          <c:y val="0.50010454126885051"/>
          <c:w val="0.17663100029716927"/>
          <c:h val="0.41328790123877052"/>
        </c:manualLayout>
      </c:layout>
      <c:overlay val="0"/>
      <c:txPr>
        <a:bodyPr/>
        <a:lstStyle/>
        <a:p>
          <a:pPr>
            <a:defRPr sz="67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30608BD7-BD93-40FF-8D62-A5FB662394E3}" type="datetimeFigureOut">
              <a:rPr lang="en-US" smtClean="0"/>
              <a:t>9/7/2016</a:t>
            </a:fld>
            <a:endParaRPr lang="en-US"/>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7A208CA1-4EB3-4426-AB2B-A6F44AB91540}" type="slidenum">
              <a:rPr lang="en-US" smtClean="0"/>
              <a:t>‹#›</a:t>
            </a:fld>
            <a:endParaRPr lang="en-US"/>
          </a:p>
        </p:txBody>
      </p:sp>
    </p:spTree>
    <p:extLst>
      <p:ext uri="{BB962C8B-B14F-4D97-AF65-F5344CB8AC3E}">
        <p14:creationId xmlns:p14="http://schemas.microsoft.com/office/powerpoint/2010/main" val="2231279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D8AB1433-BF8B-45C5-81D6-089F21EECCF9}" type="datetimeFigureOut">
              <a:rPr lang="en-US" smtClean="0"/>
              <a:t>9/7/2016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20</a:t>
            </a:fld>
            <a:endParaRPr lang="en-US" dirty="0"/>
          </a:p>
        </p:txBody>
      </p:sp>
    </p:spTree>
    <p:extLst>
      <p:ext uri="{BB962C8B-B14F-4D97-AF65-F5344CB8AC3E}">
        <p14:creationId xmlns:p14="http://schemas.microsoft.com/office/powerpoint/2010/main" val="168757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32</a:t>
            </a:fld>
            <a:endParaRPr lang="en-US" dirty="0"/>
          </a:p>
        </p:txBody>
      </p:sp>
    </p:spTree>
    <p:extLst>
      <p:ext uri="{BB962C8B-B14F-4D97-AF65-F5344CB8AC3E}">
        <p14:creationId xmlns:p14="http://schemas.microsoft.com/office/powerpoint/2010/main" val="67474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33</a:t>
            </a:fld>
            <a:endParaRPr lang="en-US" dirty="0"/>
          </a:p>
        </p:txBody>
      </p:sp>
    </p:spTree>
    <p:extLst>
      <p:ext uri="{BB962C8B-B14F-4D97-AF65-F5344CB8AC3E}">
        <p14:creationId xmlns:p14="http://schemas.microsoft.com/office/powerpoint/2010/main" val="385863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34</a:t>
            </a:fld>
            <a:endParaRPr lang="en-US" dirty="0"/>
          </a:p>
        </p:txBody>
      </p:sp>
    </p:spTree>
    <p:extLst>
      <p:ext uri="{BB962C8B-B14F-4D97-AF65-F5344CB8AC3E}">
        <p14:creationId xmlns:p14="http://schemas.microsoft.com/office/powerpoint/2010/main" val="141226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37</a:t>
            </a:fld>
            <a:endParaRPr lang="en-US" dirty="0"/>
          </a:p>
        </p:txBody>
      </p:sp>
    </p:spTree>
    <p:extLst>
      <p:ext uri="{BB962C8B-B14F-4D97-AF65-F5344CB8AC3E}">
        <p14:creationId xmlns:p14="http://schemas.microsoft.com/office/powerpoint/2010/main" val="207135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38</a:t>
            </a:fld>
            <a:endParaRPr lang="en-US" dirty="0"/>
          </a:p>
        </p:txBody>
      </p:sp>
    </p:spTree>
    <p:extLst>
      <p:ext uri="{BB962C8B-B14F-4D97-AF65-F5344CB8AC3E}">
        <p14:creationId xmlns:p14="http://schemas.microsoft.com/office/powerpoint/2010/main" val="280090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468326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FB502B6-6DAF-43B9-BA25-FAE07D80B134}"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850BDC5-398D-475C-9D0F-ACF49F24F9A8}"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365E6E9-214C-49A2-AB9D-26DCB7F3D261}"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DDDF91-71E1-4836-8C93-A250022F61B9}"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98845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03983" y="334017"/>
            <a:ext cx="6316630" cy="836706"/>
          </a:xfrm>
        </p:spPr>
        <p:txBody>
          <a:bodyPr>
            <a:normAutofit/>
          </a:bodyPr>
          <a:lstStyle>
            <a:lvl1pPr>
              <a:defRPr sz="2900"/>
            </a:lvl1pPr>
          </a:lstStyle>
          <a:p>
            <a:r>
              <a:rPr lang="en-US" dirty="0"/>
              <a:t>Click to edit Master 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365CB73-4836-4BBC-837A-FE40C681FC2F}"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27E552E-1E29-4B3C-8E46-E8B060B6E222}"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9507D06-9A20-4473-BFD4-A9A461B06C0E}" type="datetime1">
              <a:rPr lang="en-US" smtClean="0"/>
              <a:t>9/7/2016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A1FBA46D-E9BA-42E4-97B0-96B4BC9CD46A}" type="datetime1">
              <a:rPr lang="en-US" smtClean="0"/>
              <a:t>9/7/2016</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178CA2E-3097-4983-843A-1A02E4942700}" type="datetime1">
              <a:rPr lang="en-US" smtClean="0"/>
              <a:t>9/7/2016</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5CE29A8-F26E-4B41-AACD-925D8EEAF756}" type="datetime1">
              <a:rPr lang="en-US" smtClean="0"/>
              <a:t>9/7/2016</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40ED987-641F-4DEB-A4D6-A086F1BF9A87}" type="datetime1">
              <a:rPr lang="en-US" smtClean="0"/>
              <a:t>9/7/2016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705DC5E-7F0D-4B02-8929-20B2E99B00CE}" type="datetime1">
              <a:rPr lang="en-US" smtClean="0"/>
              <a:t>9/7/2016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57DDA64-8C6F-478D-A78E-0E22A5A4535C}" type="datetime1">
              <a:rPr lang="en-US" smtClean="0"/>
              <a:t>9/7/2016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fincher@doe.k12.ga.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gadoe.org/surveys/AsAc-H8PBVZM" TargetMode="Externa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673" y="1727199"/>
            <a:ext cx="8395854" cy="1090036"/>
          </a:xfrm>
        </p:spPr>
        <p:txBody>
          <a:bodyPr>
            <a:normAutofit/>
          </a:bodyPr>
          <a:lstStyle/>
          <a:p>
            <a:r>
              <a:rPr lang="en-US" sz="4400" dirty="0" smtClean="0">
                <a:solidFill>
                  <a:srgbClr val="FF0000"/>
                </a:solidFill>
              </a:rPr>
              <a:t>Assessment &amp; Accountability</a:t>
            </a:r>
            <a:endParaRPr lang="en-US" sz="4400" dirty="0">
              <a:solidFill>
                <a:srgbClr val="FF0000"/>
              </a:solidFill>
            </a:endParaRPr>
          </a:p>
        </p:txBody>
      </p:sp>
      <p:sp>
        <p:nvSpPr>
          <p:cNvPr id="3" name="Subtitle 2"/>
          <p:cNvSpPr>
            <a:spLocks noGrp="1"/>
          </p:cNvSpPr>
          <p:nvPr>
            <p:ph type="subTitle" idx="1"/>
          </p:nvPr>
        </p:nvSpPr>
        <p:spPr>
          <a:xfrm>
            <a:off x="1143000" y="3371129"/>
            <a:ext cx="6858000" cy="1071562"/>
          </a:xfrm>
        </p:spPr>
        <p:txBody>
          <a:bodyPr/>
          <a:lstStyle/>
          <a:p>
            <a:r>
              <a:rPr lang="en-US" b="1" dirty="0" smtClean="0">
                <a:solidFill>
                  <a:srgbClr val="0000CC"/>
                </a:solidFill>
              </a:rPr>
              <a:t>Georgia Educator Leadership Institute</a:t>
            </a:r>
          </a:p>
          <a:p>
            <a:r>
              <a:rPr lang="en-US" b="1" dirty="0" smtClean="0">
                <a:solidFill>
                  <a:srgbClr val="0000CC"/>
                </a:solidFill>
              </a:rPr>
              <a:t>September 2016</a:t>
            </a:r>
            <a:endParaRPr lang="en-US" b="1" dirty="0">
              <a:solidFill>
                <a:srgbClr val="0000CC"/>
              </a:solidFill>
            </a:endParaRPr>
          </a:p>
        </p:txBody>
      </p:sp>
      <p:sp>
        <p:nvSpPr>
          <p:cNvPr id="4" name="Rectangle 3"/>
          <p:cNvSpPr/>
          <p:nvPr/>
        </p:nvSpPr>
        <p:spPr>
          <a:xfrm>
            <a:off x="4572000" y="5440075"/>
            <a:ext cx="4572000" cy="769441"/>
          </a:xfrm>
          <a:prstGeom prst="rect">
            <a:avLst/>
          </a:prstGeom>
        </p:spPr>
        <p:txBody>
          <a:bodyPr>
            <a:spAutoFit/>
          </a:bodyPr>
          <a:lstStyle/>
          <a:p>
            <a:pPr algn="r">
              <a:defRPr/>
            </a:pPr>
            <a:r>
              <a:rPr lang="en-US" sz="1600" dirty="0"/>
              <a:t>Melissa Fincher, Ph.D.</a:t>
            </a:r>
            <a:br>
              <a:rPr lang="en-US" sz="1600" dirty="0"/>
            </a:br>
            <a:r>
              <a:rPr lang="en-US" sz="1400" dirty="0"/>
              <a:t>Deputy Superintendent, Assessment &amp; Accountability</a:t>
            </a:r>
            <a:br>
              <a:rPr lang="en-US" sz="1400" dirty="0"/>
            </a:br>
            <a:r>
              <a:rPr lang="en-US" sz="1400" dirty="0">
                <a:hlinkClick r:id="rId2"/>
              </a:rPr>
              <a:t>mfincher@doe.k12.ga.us</a:t>
            </a:r>
            <a:endParaRPr lang="en-US" sz="1600" dirty="0"/>
          </a:p>
        </p:txBody>
      </p:sp>
    </p:spTree>
    <p:extLst>
      <p:ext uri="{BB962C8B-B14F-4D97-AF65-F5344CB8AC3E}">
        <p14:creationId xmlns:p14="http://schemas.microsoft.com/office/powerpoint/2010/main" val="2150879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206057"/>
            <a:ext cx="7413524" cy="1325563"/>
          </a:xfrm>
        </p:spPr>
        <p:txBody>
          <a:bodyPr>
            <a:normAutofit/>
          </a:bodyPr>
          <a:lstStyle/>
          <a:p>
            <a:r>
              <a:rPr lang="en-US" sz="4000" dirty="0">
                <a:solidFill>
                  <a:srgbClr val="0000FF"/>
                </a:solidFill>
              </a:rPr>
              <a:t>Georgia Milestones</a:t>
            </a:r>
          </a:p>
        </p:txBody>
      </p:sp>
      <p:sp>
        <p:nvSpPr>
          <p:cNvPr id="3" name="Content Placeholder 2"/>
          <p:cNvSpPr>
            <a:spLocks noGrp="1"/>
          </p:cNvSpPr>
          <p:nvPr>
            <p:ph idx="1"/>
          </p:nvPr>
        </p:nvSpPr>
        <p:spPr>
          <a:xfrm>
            <a:off x="196645" y="1656244"/>
            <a:ext cx="8642555" cy="4645343"/>
          </a:xfrm>
        </p:spPr>
        <p:txBody>
          <a:bodyPr>
            <a:normAutofit fontScale="92500" lnSpcReduction="10000"/>
          </a:bodyPr>
          <a:lstStyle/>
          <a:p>
            <a:pPr marL="0" indent="0">
              <a:buNone/>
            </a:pPr>
            <a:r>
              <a:rPr lang="en-US" b="1" dirty="0">
                <a:solidFill>
                  <a:srgbClr val="FF0000"/>
                </a:solidFill>
              </a:rPr>
              <a:t>In </a:t>
            </a:r>
            <a:r>
              <a:rPr lang="en-US" b="1" dirty="0" smtClean="0">
                <a:solidFill>
                  <a:srgbClr val="FF0000"/>
                </a:solidFill>
              </a:rPr>
              <a:t>designing and developing </a:t>
            </a:r>
            <a:r>
              <a:rPr lang="en-US" b="1" dirty="0">
                <a:solidFill>
                  <a:srgbClr val="FF0000"/>
                </a:solidFill>
              </a:rPr>
              <a:t>Georgia Milestones, the </a:t>
            </a:r>
            <a:r>
              <a:rPr lang="en-US" b="1" dirty="0" smtClean="0">
                <a:solidFill>
                  <a:srgbClr val="FF0000"/>
                </a:solidFill>
              </a:rPr>
              <a:t>articulated goals included:</a:t>
            </a:r>
            <a:endParaRPr lang="en-US" b="1" dirty="0">
              <a:solidFill>
                <a:srgbClr val="FF0000"/>
              </a:solidFill>
            </a:endParaRPr>
          </a:p>
          <a:p>
            <a:pPr lvl="1">
              <a:buFont typeface="Calibri" panose="020F0502020204030204" pitchFamily="34" charset="0"/>
              <a:buChar char="‒"/>
            </a:pPr>
            <a:r>
              <a:rPr lang="en-US" dirty="0" smtClean="0"/>
              <a:t>be of sufficient </a:t>
            </a:r>
            <a:r>
              <a:rPr lang="en-US" dirty="0"/>
              <a:t>rigorous to ensure Georgia students are well positioned to compete with other students across the United States and internationally; </a:t>
            </a:r>
          </a:p>
          <a:p>
            <a:pPr lvl="1">
              <a:buFont typeface="Calibri" panose="020F0502020204030204" pitchFamily="34" charset="0"/>
              <a:buChar char="‒"/>
            </a:pPr>
            <a:r>
              <a:rPr lang="en-US" dirty="0"/>
              <a:t>be intentionally designed across grade levels to send a clear signal of student </a:t>
            </a:r>
            <a:r>
              <a:rPr lang="en-US" dirty="0" smtClean="0"/>
              <a:t>preparedness </a:t>
            </a:r>
            <a:r>
              <a:rPr lang="en-US" dirty="0"/>
              <a:t>for the next level, be it the next grade level, course, or college or career;</a:t>
            </a:r>
          </a:p>
          <a:p>
            <a:pPr lvl="1">
              <a:buFont typeface="Calibri" panose="020F0502020204030204" pitchFamily="34" charset="0"/>
              <a:buChar char="‒"/>
            </a:pPr>
            <a:r>
              <a:rPr lang="en-US" dirty="0"/>
              <a:t>be accessible to all students, including those with disabilities or limited English proficiency, at all achievement levels; </a:t>
            </a:r>
          </a:p>
          <a:p>
            <a:pPr lvl="1">
              <a:buFont typeface="Calibri" panose="020F0502020204030204" pitchFamily="34" charset="0"/>
              <a:buChar char="‒"/>
            </a:pPr>
            <a:r>
              <a:rPr lang="en-US" dirty="0"/>
              <a:t>support and inform educator effectiveness initiatives, ensuring items and forms are appropriately sensitive to quality instructional practices; and </a:t>
            </a:r>
          </a:p>
          <a:p>
            <a:pPr lvl="1">
              <a:buFont typeface="Calibri" panose="020F0502020204030204" pitchFamily="34" charset="0"/>
              <a:buChar char="‒"/>
            </a:pPr>
            <a:r>
              <a:rPr lang="en-US" dirty="0"/>
              <a:t>accelerate the transition to online administration, allowing –  over time – for the inclusion of innovative technology-enhanced items.</a:t>
            </a:r>
          </a:p>
          <a:p>
            <a:pPr marL="0" indent="0">
              <a:buNone/>
            </a:pPr>
            <a:endParaRPr lang="en-US" dirty="0"/>
          </a:p>
        </p:txBody>
      </p:sp>
    </p:spTree>
    <p:extLst>
      <p:ext uri="{BB962C8B-B14F-4D97-AF65-F5344CB8AC3E}">
        <p14:creationId xmlns:p14="http://schemas.microsoft.com/office/powerpoint/2010/main" val="729310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206057"/>
            <a:ext cx="7413524" cy="1325563"/>
          </a:xfrm>
        </p:spPr>
        <p:txBody>
          <a:bodyPr>
            <a:normAutofit/>
          </a:bodyPr>
          <a:lstStyle/>
          <a:p>
            <a:r>
              <a:rPr lang="en-US" sz="4000" dirty="0">
                <a:solidFill>
                  <a:srgbClr val="0000FF"/>
                </a:solidFill>
              </a:rPr>
              <a:t>Georgia Milestones</a:t>
            </a:r>
          </a:p>
        </p:txBody>
      </p:sp>
      <p:sp>
        <p:nvSpPr>
          <p:cNvPr id="3" name="Content Placeholder 2"/>
          <p:cNvSpPr>
            <a:spLocks noGrp="1"/>
          </p:cNvSpPr>
          <p:nvPr>
            <p:ph idx="1"/>
          </p:nvPr>
        </p:nvSpPr>
        <p:spPr>
          <a:xfrm>
            <a:off x="445156" y="1531620"/>
            <a:ext cx="8226896" cy="4645343"/>
          </a:xfrm>
        </p:spPr>
        <p:txBody>
          <a:bodyPr>
            <a:normAutofit lnSpcReduction="10000"/>
          </a:bodyPr>
          <a:lstStyle/>
          <a:p>
            <a:pPr marL="0" indent="0">
              <a:buNone/>
            </a:pPr>
            <a:r>
              <a:rPr lang="en-US" b="1" dirty="0">
                <a:solidFill>
                  <a:srgbClr val="FF0000"/>
                </a:solidFill>
              </a:rPr>
              <a:t>To accomplish this, Georgia worked to:</a:t>
            </a:r>
          </a:p>
          <a:p>
            <a:pPr lvl="1">
              <a:buFont typeface="Calibri" panose="020F0502020204030204" pitchFamily="34" charset="0"/>
              <a:buChar char="‒"/>
            </a:pPr>
            <a:r>
              <a:rPr lang="en-US" dirty="0"/>
              <a:t>continue the strong partnership </a:t>
            </a:r>
            <a:r>
              <a:rPr lang="en-US" dirty="0" smtClean="0"/>
              <a:t>with the University </a:t>
            </a:r>
            <a:r>
              <a:rPr lang="en-US" dirty="0"/>
              <a:t>System of </a:t>
            </a:r>
            <a:r>
              <a:rPr lang="en-US" dirty="0" smtClean="0"/>
              <a:t>Georgia and the </a:t>
            </a:r>
            <a:r>
              <a:rPr lang="en-US" dirty="0"/>
              <a:t>Technical College System of </a:t>
            </a:r>
            <a:r>
              <a:rPr lang="en-US" dirty="0" smtClean="0"/>
              <a:t>Georgia;</a:t>
            </a:r>
            <a:endParaRPr lang="en-US" dirty="0"/>
          </a:p>
          <a:p>
            <a:pPr lvl="1">
              <a:buFont typeface="Calibri" panose="020F0502020204030204" pitchFamily="34" charset="0"/>
              <a:buChar char="‒"/>
            </a:pPr>
            <a:r>
              <a:rPr lang="en-US" dirty="0"/>
              <a:t>transition from assessments that are solely multiple-choice to assessments that also include test questions that require students to demonstrate their understanding by </a:t>
            </a:r>
            <a:r>
              <a:rPr lang="en-US" i="1" dirty="0"/>
              <a:t>showing</a:t>
            </a:r>
            <a:r>
              <a:rPr lang="en-US" dirty="0"/>
              <a:t> what and how they know;</a:t>
            </a:r>
          </a:p>
          <a:p>
            <a:pPr lvl="1">
              <a:buFont typeface="Calibri" panose="020F0502020204030204" pitchFamily="34" charset="0"/>
              <a:buChar char="‒"/>
            </a:pPr>
            <a:r>
              <a:rPr lang="en-US" dirty="0"/>
              <a:t>increase the rigor of its assessments and expectations for student achievement, while also ensuring the assessment system is accessible to all students at all levels of the achievement continuum; and</a:t>
            </a:r>
          </a:p>
          <a:p>
            <a:pPr lvl="1">
              <a:buFont typeface="Calibri" panose="020F0502020204030204" pitchFamily="34" charset="0"/>
              <a:buChar char="‒"/>
            </a:pPr>
            <a:r>
              <a:rPr lang="en-US" dirty="0"/>
              <a:t>create an assessment system that accurately measures the full continuum of achievement and progress over time for all students.</a:t>
            </a:r>
          </a:p>
          <a:p>
            <a:endParaRPr lang="en-US" sz="2800" dirty="0" smtClean="0"/>
          </a:p>
        </p:txBody>
      </p:sp>
    </p:spTree>
    <p:extLst>
      <p:ext uri="{BB962C8B-B14F-4D97-AF65-F5344CB8AC3E}">
        <p14:creationId xmlns:p14="http://schemas.microsoft.com/office/powerpoint/2010/main" val="3486003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206057"/>
            <a:ext cx="7413524" cy="1325563"/>
          </a:xfrm>
        </p:spPr>
        <p:txBody>
          <a:bodyPr>
            <a:normAutofit/>
          </a:bodyPr>
          <a:lstStyle/>
          <a:p>
            <a:r>
              <a:rPr lang="en-US" sz="4000" dirty="0" smtClean="0">
                <a:solidFill>
                  <a:srgbClr val="0000FF"/>
                </a:solidFill>
              </a:rPr>
              <a:t>Georgia Milestones</a:t>
            </a:r>
            <a:endParaRPr lang="en-US" sz="4000" dirty="0">
              <a:solidFill>
                <a:srgbClr val="0000FF"/>
              </a:solidFill>
            </a:endParaRPr>
          </a:p>
        </p:txBody>
      </p:sp>
      <p:sp>
        <p:nvSpPr>
          <p:cNvPr id="3" name="Content Placeholder 2"/>
          <p:cNvSpPr>
            <a:spLocks noGrp="1"/>
          </p:cNvSpPr>
          <p:nvPr>
            <p:ph idx="1"/>
          </p:nvPr>
        </p:nvSpPr>
        <p:spPr>
          <a:xfrm>
            <a:off x="386162" y="1685741"/>
            <a:ext cx="8305554" cy="4645343"/>
          </a:xfrm>
        </p:spPr>
        <p:txBody>
          <a:bodyPr>
            <a:normAutofit/>
          </a:bodyPr>
          <a:lstStyle/>
          <a:p>
            <a:pPr marL="0" indent="0">
              <a:buNone/>
            </a:pPr>
            <a:r>
              <a:rPr lang="en-US" b="1" dirty="0" smtClean="0">
                <a:solidFill>
                  <a:srgbClr val="FF0000"/>
                </a:solidFill>
              </a:rPr>
              <a:t>Articulated purposes of the </a:t>
            </a:r>
            <a:r>
              <a:rPr lang="en-US" b="1" dirty="0" smtClean="0">
                <a:solidFill>
                  <a:srgbClr val="0000FF"/>
                </a:solidFill>
              </a:rPr>
              <a:t>EOG</a:t>
            </a:r>
            <a:r>
              <a:rPr lang="en-US" b="1" dirty="0" smtClean="0">
                <a:solidFill>
                  <a:srgbClr val="FF0000"/>
                </a:solidFill>
              </a:rPr>
              <a:t>:</a:t>
            </a:r>
            <a:endParaRPr lang="en-US" b="1" dirty="0">
              <a:solidFill>
                <a:srgbClr val="FF0000"/>
              </a:solidFill>
            </a:endParaRPr>
          </a:p>
          <a:p>
            <a:pPr lvl="1">
              <a:buFont typeface="Calibri" panose="020F0502020204030204" pitchFamily="34" charset="0"/>
              <a:buChar char="‒"/>
            </a:pPr>
            <a:r>
              <a:rPr lang="en-US" dirty="0"/>
              <a:t>provide a valid measure of student achievement of the state content standards across the full achievement continuum; </a:t>
            </a:r>
          </a:p>
          <a:p>
            <a:pPr lvl="1">
              <a:buFont typeface="Calibri" panose="020F0502020204030204" pitchFamily="34" charset="0"/>
              <a:buChar char="‒"/>
            </a:pPr>
            <a:r>
              <a:rPr lang="en-US" dirty="0"/>
              <a:t>provide a clear signal of the student’s preparedness for the next educational level; </a:t>
            </a:r>
          </a:p>
          <a:p>
            <a:pPr lvl="1">
              <a:buFont typeface="Calibri" panose="020F0502020204030204" pitchFamily="34" charset="0"/>
              <a:buChar char="‒"/>
            </a:pPr>
            <a:r>
              <a:rPr lang="en-US" dirty="0" smtClean="0"/>
              <a:t>be </a:t>
            </a:r>
            <a:r>
              <a:rPr lang="en-US" dirty="0"/>
              <a:t>suitable for use in promotion and retention decisions at grades 3 (reading), 5 (reading and mathematics), and 8 (reading and mathematics);</a:t>
            </a:r>
          </a:p>
          <a:p>
            <a:pPr lvl="1">
              <a:buFont typeface="Calibri" panose="020F0502020204030204" pitchFamily="34" charset="0"/>
              <a:buChar char="‒"/>
            </a:pPr>
            <a:r>
              <a:rPr lang="en-US" dirty="0"/>
              <a:t>support and inform educator effectiveness measures; and</a:t>
            </a:r>
          </a:p>
          <a:p>
            <a:pPr lvl="1">
              <a:buFont typeface="Calibri" panose="020F0502020204030204" pitchFamily="34" charset="0"/>
              <a:buChar char="‒"/>
            </a:pPr>
            <a:r>
              <a:rPr lang="en-US" dirty="0"/>
              <a:t>inform state and federal accountability measures at the school, district, and state levels.</a:t>
            </a:r>
          </a:p>
          <a:p>
            <a:endParaRPr lang="en-US" sz="2800" dirty="0" smtClean="0"/>
          </a:p>
        </p:txBody>
      </p:sp>
    </p:spTree>
    <p:extLst>
      <p:ext uri="{BB962C8B-B14F-4D97-AF65-F5344CB8AC3E}">
        <p14:creationId xmlns:p14="http://schemas.microsoft.com/office/powerpoint/2010/main" val="2520283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206057"/>
            <a:ext cx="7413524" cy="1325563"/>
          </a:xfrm>
        </p:spPr>
        <p:txBody>
          <a:bodyPr>
            <a:normAutofit/>
          </a:bodyPr>
          <a:lstStyle/>
          <a:p>
            <a:r>
              <a:rPr lang="en-US" sz="4000" dirty="0">
                <a:solidFill>
                  <a:srgbClr val="0000FF"/>
                </a:solidFill>
              </a:rPr>
              <a:t>Georgia Milestones</a:t>
            </a:r>
          </a:p>
        </p:txBody>
      </p:sp>
      <p:sp>
        <p:nvSpPr>
          <p:cNvPr id="3" name="Content Placeholder 2"/>
          <p:cNvSpPr>
            <a:spLocks noGrp="1"/>
          </p:cNvSpPr>
          <p:nvPr>
            <p:ph idx="1"/>
          </p:nvPr>
        </p:nvSpPr>
        <p:spPr>
          <a:xfrm>
            <a:off x="366496" y="1675908"/>
            <a:ext cx="8384213" cy="4645343"/>
          </a:xfrm>
        </p:spPr>
        <p:txBody>
          <a:bodyPr>
            <a:normAutofit/>
          </a:bodyPr>
          <a:lstStyle/>
          <a:p>
            <a:pPr marL="0" indent="0">
              <a:buNone/>
            </a:pPr>
            <a:r>
              <a:rPr lang="en-US" b="1" dirty="0">
                <a:solidFill>
                  <a:srgbClr val="FF0000"/>
                </a:solidFill>
              </a:rPr>
              <a:t>Articulated purposes of the </a:t>
            </a:r>
            <a:r>
              <a:rPr lang="en-US" b="1" dirty="0" smtClean="0">
                <a:solidFill>
                  <a:srgbClr val="0000FF"/>
                </a:solidFill>
              </a:rPr>
              <a:t>EOC</a:t>
            </a:r>
            <a:r>
              <a:rPr lang="en-US" b="1" dirty="0" smtClean="0">
                <a:solidFill>
                  <a:srgbClr val="FF0000"/>
                </a:solidFill>
              </a:rPr>
              <a:t>:</a:t>
            </a:r>
            <a:endParaRPr lang="en-US" b="1" dirty="0">
              <a:solidFill>
                <a:srgbClr val="FF0000"/>
              </a:solidFill>
            </a:endParaRPr>
          </a:p>
          <a:p>
            <a:pPr lvl="1">
              <a:buFont typeface="Calibri" panose="020F0502020204030204" pitchFamily="34" charset="0"/>
              <a:buChar char="‒"/>
            </a:pPr>
            <a:r>
              <a:rPr lang="en-US" dirty="0" smtClean="0"/>
              <a:t>provide </a:t>
            </a:r>
            <a:r>
              <a:rPr lang="en-US" dirty="0"/>
              <a:t>a valid measure of student achievement of the state content standards across the full achievement continuum; </a:t>
            </a:r>
          </a:p>
          <a:p>
            <a:pPr lvl="1">
              <a:buFont typeface="Calibri" panose="020F0502020204030204" pitchFamily="34" charset="0"/>
              <a:buChar char="‒"/>
            </a:pPr>
            <a:r>
              <a:rPr lang="en-US" dirty="0"/>
              <a:t>serve as the final exam for the course, contributing 20% to the student’s final course grade;</a:t>
            </a:r>
          </a:p>
          <a:p>
            <a:pPr lvl="1">
              <a:buFont typeface="Calibri" panose="020F0502020204030204" pitchFamily="34" charset="0"/>
              <a:buChar char="‒"/>
            </a:pPr>
            <a:r>
              <a:rPr lang="en-US" dirty="0"/>
              <a:t>provide a clear signal of the student’s preparedness for the next course and ultimately post-secondary endeavors (college and career); </a:t>
            </a:r>
          </a:p>
          <a:p>
            <a:pPr lvl="1">
              <a:buFont typeface="Calibri" panose="020F0502020204030204" pitchFamily="34" charset="0"/>
              <a:buChar char="‒"/>
            </a:pPr>
            <a:r>
              <a:rPr lang="en-US" dirty="0" smtClean="0"/>
              <a:t>support </a:t>
            </a:r>
            <a:r>
              <a:rPr lang="en-US" dirty="0"/>
              <a:t>and inform educator effectiveness measures; and</a:t>
            </a:r>
          </a:p>
          <a:p>
            <a:pPr lvl="1">
              <a:buFont typeface="Calibri" panose="020F0502020204030204" pitchFamily="34" charset="0"/>
              <a:buChar char="‒"/>
            </a:pPr>
            <a:r>
              <a:rPr lang="en-US" dirty="0"/>
              <a:t>inform state and federal accountability measures at the school, district, and state levels.</a:t>
            </a:r>
          </a:p>
        </p:txBody>
      </p:sp>
    </p:spTree>
    <p:extLst>
      <p:ext uri="{BB962C8B-B14F-4D97-AF65-F5344CB8AC3E}">
        <p14:creationId xmlns:p14="http://schemas.microsoft.com/office/powerpoint/2010/main" val="1893656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206057"/>
            <a:ext cx="7413524" cy="1325563"/>
          </a:xfrm>
        </p:spPr>
        <p:txBody>
          <a:bodyPr>
            <a:normAutofit/>
          </a:bodyPr>
          <a:lstStyle/>
          <a:p>
            <a:r>
              <a:rPr lang="en-US" sz="4000" dirty="0" smtClean="0">
                <a:solidFill>
                  <a:srgbClr val="0000FF"/>
                </a:solidFill>
              </a:rPr>
              <a:t>Peer Review of State Assessments</a:t>
            </a:r>
            <a:endParaRPr lang="en-US" sz="4000" dirty="0">
              <a:solidFill>
                <a:srgbClr val="0000FF"/>
              </a:solidFill>
            </a:endParaRPr>
          </a:p>
        </p:txBody>
      </p:sp>
      <p:sp>
        <p:nvSpPr>
          <p:cNvPr id="3" name="Content Placeholder 2"/>
          <p:cNvSpPr>
            <a:spLocks noGrp="1"/>
          </p:cNvSpPr>
          <p:nvPr>
            <p:ph idx="1"/>
          </p:nvPr>
        </p:nvSpPr>
        <p:spPr>
          <a:xfrm>
            <a:off x="386162" y="1813560"/>
            <a:ext cx="7984408" cy="4645343"/>
          </a:xfrm>
        </p:spPr>
        <p:txBody>
          <a:bodyPr>
            <a:normAutofit/>
          </a:bodyPr>
          <a:lstStyle/>
          <a:p>
            <a:pPr marL="0" indent="0">
              <a:buNone/>
            </a:pPr>
            <a:r>
              <a:rPr lang="en-US" sz="3200" dirty="0" smtClean="0">
                <a:solidFill>
                  <a:srgbClr val="FF0000"/>
                </a:solidFill>
              </a:rPr>
              <a:t>Evidence-based review </a:t>
            </a:r>
            <a:r>
              <a:rPr lang="en-US" sz="3200" dirty="0" smtClean="0"/>
              <a:t>of critical elements, grouped into six main areas</a:t>
            </a:r>
          </a:p>
          <a:p>
            <a:pPr lvl="1"/>
            <a:r>
              <a:rPr lang="en-US" sz="2800" dirty="0" smtClean="0"/>
              <a:t>Statewide System of Standards and Assessments</a:t>
            </a:r>
          </a:p>
          <a:p>
            <a:pPr lvl="1"/>
            <a:r>
              <a:rPr lang="en-US" sz="2800" dirty="0" smtClean="0"/>
              <a:t>Assessment System Operations</a:t>
            </a:r>
          </a:p>
          <a:p>
            <a:pPr lvl="1"/>
            <a:r>
              <a:rPr lang="en-US" sz="2800" dirty="0" smtClean="0"/>
              <a:t>Technical Quality – Validity</a:t>
            </a:r>
          </a:p>
          <a:p>
            <a:pPr lvl="1"/>
            <a:r>
              <a:rPr lang="en-US" sz="2800" dirty="0" smtClean="0"/>
              <a:t>Technical Quality – Other</a:t>
            </a:r>
          </a:p>
          <a:p>
            <a:pPr lvl="1"/>
            <a:r>
              <a:rPr lang="en-US" sz="2800" dirty="0" smtClean="0"/>
              <a:t>Inclusion of All Students</a:t>
            </a:r>
          </a:p>
          <a:p>
            <a:pPr lvl="1"/>
            <a:r>
              <a:rPr lang="en-US" sz="2800" dirty="0" smtClean="0"/>
              <a:t>Academic Achievement Standards and Reporting</a:t>
            </a:r>
          </a:p>
        </p:txBody>
      </p:sp>
      <p:sp>
        <p:nvSpPr>
          <p:cNvPr id="4" name="TextBox 3"/>
          <p:cNvSpPr txBox="1"/>
          <p:nvPr/>
        </p:nvSpPr>
        <p:spPr>
          <a:xfrm>
            <a:off x="1229033" y="5702710"/>
            <a:ext cx="7767484" cy="80021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Guiding principles:  </a:t>
            </a:r>
            <a:r>
              <a:rPr lang="en-US" i="1" dirty="0" smtClean="0">
                <a:solidFill>
                  <a:srgbClr val="FF0000"/>
                </a:solidFill>
              </a:rPr>
              <a:t>Standards for Educational and Psychological Testing </a:t>
            </a:r>
          </a:p>
          <a:p>
            <a:r>
              <a:rPr lang="en-US" sz="1400" dirty="0" smtClean="0"/>
              <a:t>(developed and published by the American Educational Research Association, American Psychological Association, and National Council on Measurement in Education)</a:t>
            </a:r>
            <a:endParaRPr lang="en-US" sz="1400" dirty="0"/>
          </a:p>
        </p:txBody>
      </p:sp>
    </p:spTree>
    <p:extLst>
      <p:ext uri="{BB962C8B-B14F-4D97-AF65-F5344CB8AC3E}">
        <p14:creationId xmlns:p14="http://schemas.microsoft.com/office/powerpoint/2010/main" val="67705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23" y="122237"/>
            <a:ext cx="6316630" cy="1325563"/>
          </a:xfrm>
        </p:spPr>
        <p:txBody>
          <a:bodyPr/>
          <a:lstStyle/>
          <a:p>
            <a:r>
              <a:rPr lang="en-US" dirty="0" smtClean="0">
                <a:solidFill>
                  <a:srgbClr val="0000FF"/>
                </a:solidFill>
              </a:rPr>
              <a:t>Federal Peer Review</a:t>
            </a:r>
            <a:endParaRPr lang="en-US" dirty="0">
              <a:solidFill>
                <a:srgbClr val="0000FF"/>
              </a:solidFill>
            </a:endParaRPr>
          </a:p>
        </p:txBody>
      </p:sp>
      <p:pic>
        <p:nvPicPr>
          <p:cNvPr id="4" name="Content Placeholder 3"/>
          <p:cNvPicPr>
            <a:picLocks noGrp="1" noChangeAspect="1"/>
          </p:cNvPicPr>
          <p:nvPr>
            <p:ph idx="1"/>
          </p:nvPr>
        </p:nvPicPr>
        <p:blipFill>
          <a:blip r:embed="rId2"/>
          <a:stretch>
            <a:fillRect/>
          </a:stretch>
        </p:blipFill>
        <p:spPr>
          <a:xfrm>
            <a:off x="320040" y="1447800"/>
            <a:ext cx="8237220" cy="4815840"/>
          </a:xfrm>
          <a:prstGeom prst="rect">
            <a:avLst/>
          </a:prstGeom>
        </p:spPr>
      </p:pic>
    </p:spTree>
    <p:extLst>
      <p:ext uri="{BB962C8B-B14F-4D97-AF65-F5344CB8AC3E}">
        <p14:creationId xmlns:p14="http://schemas.microsoft.com/office/powerpoint/2010/main" val="2227023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043" y="77638"/>
            <a:ext cx="2881222" cy="1767006"/>
          </a:xfrm>
        </p:spPr>
        <p:txBody>
          <a:bodyPr>
            <a:normAutofit fontScale="90000"/>
          </a:bodyPr>
          <a:lstStyle/>
          <a:p>
            <a:r>
              <a:rPr lang="en-US" dirty="0" smtClean="0">
                <a:solidFill>
                  <a:srgbClr val="0000CC"/>
                </a:solidFill>
              </a:rPr>
              <a:t>Educator Participation in ALL </a:t>
            </a:r>
            <a:r>
              <a:rPr lang="en-US" dirty="0">
                <a:solidFill>
                  <a:srgbClr val="0000CC"/>
                </a:solidFill>
              </a:rPr>
              <a:t>Georgia Milestones Meetings</a:t>
            </a:r>
          </a:p>
        </p:txBody>
      </p:sp>
      <p:sp>
        <p:nvSpPr>
          <p:cNvPr id="5" name="TextBox 4"/>
          <p:cNvSpPr txBox="1"/>
          <p:nvPr/>
        </p:nvSpPr>
        <p:spPr>
          <a:xfrm>
            <a:off x="5726545" y="1844644"/>
            <a:ext cx="3177310" cy="1908215"/>
          </a:xfrm>
          <a:prstGeom prst="rect">
            <a:avLst/>
          </a:prstGeom>
          <a:solidFill>
            <a:schemeClr val="accent6">
              <a:lumMod val="20000"/>
              <a:lumOff val="80000"/>
            </a:schemeClr>
          </a:solidFill>
          <a:ln>
            <a:solidFill>
              <a:schemeClr val="accent6">
                <a:lumMod val="50000"/>
              </a:schemeClr>
            </a:solidFill>
          </a:ln>
          <a:effectLst>
            <a:outerShdw blurRad="50800" dist="38100" dir="5400000" algn="t" rotWithShape="0">
              <a:prstClr val="black">
                <a:alpha val="40000"/>
              </a:prstClr>
            </a:outerShdw>
          </a:effectLst>
        </p:spPr>
        <p:txBody>
          <a:bodyPr wrap="square" rtlCol="0">
            <a:spAutoFit/>
          </a:bodyPr>
          <a:lstStyle/>
          <a:p>
            <a:r>
              <a:rPr lang="en-US" sz="1600" b="1" dirty="0"/>
              <a:t>Statewide Schools</a:t>
            </a:r>
          </a:p>
          <a:p>
            <a:pPr marL="112713" indent="-112713">
              <a:buFont typeface="Arial" panose="020B0604020202020204" pitchFamily="34" charset="0"/>
              <a:buChar char="•"/>
            </a:pPr>
            <a:r>
              <a:rPr lang="en-US" sz="1400" dirty="0"/>
              <a:t>Georgia Cyber Academy</a:t>
            </a:r>
          </a:p>
          <a:p>
            <a:pPr marL="112713" indent="-112713">
              <a:buFont typeface="Arial" panose="020B0604020202020204" pitchFamily="34" charset="0"/>
              <a:buChar char="•"/>
            </a:pPr>
            <a:r>
              <a:rPr lang="en-US" sz="1400" dirty="0"/>
              <a:t>Georgia Virtual School (GaVS)</a:t>
            </a:r>
          </a:p>
          <a:p>
            <a:pPr marL="112713" indent="-112713">
              <a:buFont typeface="Arial" panose="020B0604020202020204" pitchFamily="34" charset="0"/>
              <a:buChar char="•"/>
            </a:pPr>
            <a:r>
              <a:rPr lang="en-US" sz="1400" dirty="0"/>
              <a:t>State Schools</a:t>
            </a:r>
          </a:p>
          <a:p>
            <a:endParaRPr lang="en-US" sz="1600" dirty="0"/>
          </a:p>
          <a:p>
            <a:r>
              <a:rPr lang="en-US" sz="1600" b="1" dirty="0"/>
              <a:t>Higher Ed</a:t>
            </a:r>
          </a:p>
          <a:p>
            <a:pPr marL="112713" indent="-112713">
              <a:buFont typeface="Arial" panose="020B0604020202020204" pitchFamily="34" charset="0"/>
              <a:buChar char="•"/>
            </a:pPr>
            <a:r>
              <a:rPr lang="en-US" sz="1400" dirty="0"/>
              <a:t>Technical College System of Georgia</a:t>
            </a:r>
          </a:p>
          <a:p>
            <a:pPr marL="112713" indent="-112713">
              <a:buFont typeface="Arial" panose="020B0604020202020204" pitchFamily="34" charset="0"/>
              <a:buChar char="•"/>
            </a:pPr>
            <a:r>
              <a:rPr lang="en-US" sz="1400" dirty="0"/>
              <a:t>University System of Georgia</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44" y="18288"/>
            <a:ext cx="5404104" cy="6268761"/>
          </a:xfrm>
          <a:prstGeom prst="rect">
            <a:avLst/>
          </a:prstGeom>
        </p:spPr>
      </p:pic>
    </p:spTree>
    <p:extLst>
      <p:ext uri="{BB962C8B-B14F-4D97-AF65-F5344CB8AC3E}">
        <p14:creationId xmlns:p14="http://schemas.microsoft.com/office/powerpoint/2010/main" val="3715381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815" y="2237617"/>
            <a:ext cx="6316630" cy="1325563"/>
          </a:xfrm>
        </p:spPr>
        <p:txBody>
          <a:bodyPr>
            <a:normAutofit/>
          </a:bodyPr>
          <a:lstStyle/>
          <a:p>
            <a:pPr algn="ctr"/>
            <a:r>
              <a:rPr lang="en-US" sz="4800" dirty="0" smtClean="0">
                <a:solidFill>
                  <a:srgbClr val="0000FF"/>
                </a:solidFill>
              </a:rPr>
              <a:t>Types of Scores</a:t>
            </a:r>
            <a:endParaRPr lang="en-US" sz="4800" dirty="0">
              <a:solidFill>
                <a:srgbClr val="0000FF"/>
              </a:solidFill>
            </a:endParaRPr>
          </a:p>
        </p:txBody>
      </p:sp>
    </p:spTree>
    <p:extLst>
      <p:ext uri="{BB962C8B-B14F-4D97-AF65-F5344CB8AC3E}">
        <p14:creationId xmlns:p14="http://schemas.microsoft.com/office/powerpoint/2010/main" val="3658885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56" y="158686"/>
            <a:ext cx="6316630" cy="1325563"/>
          </a:xfrm>
        </p:spPr>
        <p:txBody>
          <a:bodyPr>
            <a:normAutofit/>
          </a:bodyPr>
          <a:lstStyle/>
          <a:p>
            <a:r>
              <a:rPr lang="en-US" sz="4000" dirty="0" smtClean="0">
                <a:solidFill>
                  <a:srgbClr val="0000FF"/>
                </a:solidFill>
              </a:rPr>
              <a:t>Types of Scores</a:t>
            </a:r>
            <a:endParaRPr lang="en-US" sz="4000" dirty="0">
              <a:solidFill>
                <a:srgbClr val="0000FF"/>
              </a:solidFill>
            </a:endParaRPr>
          </a:p>
        </p:txBody>
      </p:sp>
      <p:sp>
        <p:nvSpPr>
          <p:cNvPr id="3" name="Content Placeholder 2"/>
          <p:cNvSpPr>
            <a:spLocks noGrp="1"/>
          </p:cNvSpPr>
          <p:nvPr>
            <p:ph idx="4294967295"/>
          </p:nvPr>
        </p:nvSpPr>
        <p:spPr>
          <a:xfrm>
            <a:off x="396972" y="1316334"/>
            <a:ext cx="7886700" cy="4599372"/>
          </a:xfrm>
        </p:spPr>
        <p:txBody>
          <a:bodyPr>
            <a:normAutofit lnSpcReduction="10000"/>
          </a:bodyPr>
          <a:lstStyle/>
          <a:p>
            <a:pPr lvl="0">
              <a:lnSpc>
                <a:spcPct val="120000"/>
              </a:lnSpc>
              <a:spcBef>
                <a:spcPts val="0"/>
              </a:spcBef>
            </a:pPr>
            <a:r>
              <a:rPr lang="en-US" sz="2400" b="1" dirty="0">
                <a:solidFill>
                  <a:prstClr val="black"/>
                </a:solidFill>
              </a:rPr>
              <a:t>Scale Scores</a:t>
            </a:r>
          </a:p>
          <a:p>
            <a:pPr lvl="1">
              <a:lnSpc>
                <a:spcPct val="120000"/>
              </a:lnSpc>
              <a:spcBef>
                <a:spcPts val="0"/>
              </a:spcBef>
            </a:pPr>
            <a:r>
              <a:rPr lang="en-US" sz="2000" dirty="0" smtClean="0">
                <a:solidFill>
                  <a:prstClr val="black"/>
                </a:solidFill>
              </a:rPr>
              <a:t>Range varies </a:t>
            </a:r>
            <a:r>
              <a:rPr lang="en-US" sz="2000" dirty="0">
                <a:solidFill>
                  <a:prstClr val="black"/>
                </a:solidFill>
              </a:rPr>
              <a:t>depending on grade level and content </a:t>
            </a:r>
            <a:r>
              <a:rPr lang="en-US" sz="2000" dirty="0" smtClean="0">
                <a:solidFill>
                  <a:prstClr val="black"/>
                </a:solidFill>
              </a:rPr>
              <a:t>area </a:t>
            </a:r>
          </a:p>
          <a:p>
            <a:pPr lvl="0">
              <a:lnSpc>
                <a:spcPct val="120000"/>
              </a:lnSpc>
              <a:spcBef>
                <a:spcPts val="0"/>
              </a:spcBef>
            </a:pPr>
            <a:r>
              <a:rPr lang="en-US" sz="2400" b="1" dirty="0" smtClean="0">
                <a:solidFill>
                  <a:prstClr val="black"/>
                </a:solidFill>
              </a:rPr>
              <a:t>Achievement </a:t>
            </a:r>
            <a:r>
              <a:rPr lang="en-US" sz="2400" b="1" dirty="0">
                <a:solidFill>
                  <a:prstClr val="black"/>
                </a:solidFill>
              </a:rPr>
              <a:t>Level Cut Scores</a:t>
            </a:r>
          </a:p>
          <a:p>
            <a:pPr lvl="1">
              <a:lnSpc>
                <a:spcPct val="120000"/>
              </a:lnSpc>
              <a:spcBef>
                <a:spcPts val="0"/>
              </a:spcBef>
            </a:pPr>
            <a:r>
              <a:rPr lang="en-US" sz="2000" dirty="0">
                <a:solidFill>
                  <a:prstClr val="black"/>
                </a:solidFill>
              </a:rPr>
              <a:t>Developing Learner: 475</a:t>
            </a:r>
          </a:p>
          <a:p>
            <a:pPr lvl="1">
              <a:lnSpc>
                <a:spcPct val="120000"/>
              </a:lnSpc>
              <a:spcBef>
                <a:spcPts val="0"/>
              </a:spcBef>
            </a:pPr>
            <a:r>
              <a:rPr lang="en-US" sz="2000" dirty="0">
                <a:solidFill>
                  <a:prstClr val="black"/>
                </a:solidFill>
              </a:rPr>
              <a:t>Proficient Learner: 525</a:t>
            </a:r>
          </a:p>
          <a:p>
            <a:pPr lvl="1">
              <a:lnSpc>
                <a:spcPct val="120000"/>
              </a:lnSpc>
              <a:spcBef>
                <a:spcPts val="0"/>
              </a:spcBef>
            </a:pPr>
            <a:r>
              <a:rPr lang="en-US" sz="2000" dirty="0">
                <a:solidFill>
                  <a:prstClr val="black"/>
                </a:solidFill>
              </a:rPr>
              <a:t>Distinguished Learner: varies from </a:t>
            </a:r>
            <a:r>
              <a:rPr lang="en-US" sz="2000" dirty="0" smtClean="0">
                <a:solidFill>
                  <a:prstClr val="black"/>
                </a:solidFill>
              </a:rPr>
              <a:t>555 </a:t>
            </a:r>
            <a:r>
              <a:rPr lang="en-US" sz="2000" dirty="0">
                <a:solidFill>
                  <a:prstClr val="black"/>
                </a:solidFill>
              </a:rPr>
              <a:t>to 610</a:t>
            </a:r>
          </a:p>
          <a:p>
            <a:pPr lvl="0">
              <a:lnSpc>
                <a:spcPct val="120000"/>
              </a:lnSpc>
              <a:spcBef>
                <a:spcPts val="0"/>
              </a:spcBef>
            </a:pPr>
            <a:r>
              <a:rPr lang="en-US" sz="2400" b="1" dirty="0">
                <a:solidFill>
                  <a:prstClr val="black"/>
                </a:solidFill>
              </a:rPr>
              <a:t>Grade </a:t>
            </a:r>
            <a:r>
              <a:rPr lang="en-US" sz="2400" b="1" dirty="0" smtClean="0">
                <a:solidFill>
                  <a:prstClr val="black"/>
                </a:solidFill>
              </a:rPr>
              <a:t>Conversion Scores (EOC Only)</a:t>
            </a:r>
            <a:endParaRPr lang="en-US" sz="2400" b="1" dirty="0">
              <a:solidFill>
                <a:prstClr val="black"/>
              </a:solidFill>
            </a:endParaRPr>
          </a:p>
          <a:p>
            <a:pPr lvl="1">
              <a:lnSpc>
                <a:spcPct val="120000"/>
              </a:lnSpc>
              <a:spcBef>
                <a:spcPts val="0"/>
              </a:spcBef>
            </a:pPr>
            <a:r>
              <a:rPr lang="en-US" sz="2200" dirty="0" smtClean="0">
                <a:solidFill>
                  <a:prstClr val="black"/>
                </a:solidFill>
              </a:rPr>
              <a:t>Grade </a:t>
            </a:r>
            <a:r>
              <a:rPr lang="en-US" sz="2200" dirty="0">
                <a:solidFill>
                  <a:prstClr val="black"/>
                </a:solidFill>
              </a:rPr>
              <a:t>Conversion Score Ranges</a:t>
            </a:r>
          </a:p>
          <a:p>
            <a:pPr lvl="2">
              <a:lnSpc>
                <a:spcPct val="120000"/>
              </a:lnSpc>
              <a:spcBef>
                <a:spcPts val="0"/>
              </a:spcBef>
            </a:pPr>
            <a:r>
              <a:rPr lang="en-US" sz="2200" dirty="0">
                <a:solidFill>
                  <a:prstClr val="black"/>
                </a:solidFill>
              </a:rPr>
              <a:t>Beginning Learner: 0-67</a:t>
            </a:r>
          </a:p>
          <a:p>
            <a:pPr lvl="2">
              <a:lnSpc>
                <a:spcPct val="120000"/>
              </a:lnSpc>
              <a:spcBef>
                <a:spcPts val="0"/>
              </a:spcBef>
            </a:pPr>
            <a:r>
              <a:rPr lang="en-US" sz="2200" dirty="0">
                <a:solidFill>
                  <a:prstClr val="black"/>
                </a:solidFill>
              </a:rPr>
              <a:t>Developing Learner: 68-79</a:t>
            </a:r>
          </a:p>
          <a:p>
            <a:pPr lvl="2">
              <a:lnSpc>
                <a:spcPct val="120000"/>
              </a:lnSpc>
              <a:spcBef>
                <a:spcPts val="0"/>
              </a:spcBef>
            </a:pPr>
            <a:r>
              <a:rPr lang="en-US" sz="2200" dirty="0">
                <a:solidFill>
                  <a:prstClr val="black"/>
                </a:solidFill>
              </a:rPr>
              <a:t>Proficient Learner: 80-91</a:t>
            </a:r>
          </a:p>
          <a:p>
            <a:pPr lvl="2">
              <a:lnSpc>
                <a:spcPct val="120000"/>
              </a:lnSpc>
              <a:spcBef>
                <a:spcPts val="0"/>
              </a:spcBef>
            </a:pPr>
            <a:r>
              <a:rPr lang="en-US" sz="2200" dirty="0">
                <a:solidFill>
                  <a:prstClr val="black"/>
                </a:solidFill>
              </a:rPr>
              <a:t>Distinguished Learner: 92-100</a:t>
            </a:r>
          </a:p>
          <a:p>
            <a:endParaRPr lang="en-US" dirty="0"/>
          </a:p>
        </p:txBody>
      </p:sp>
    </p:spTree>
    <p:extLst>
      <p:ext uri="{BB962C8B-B14F-4D97-AF65-F5344CB8AC3E}">
        <p14:creationId xmlns:p14="http://schemas.microsoft.com/office/powerpoint/2010/main" val="2983385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93" y="144849"/>
            <a:ext cx="6971169" cy="977774"/>
          </a:xfrm>
        </p:spPr>
        <p:txBody>
          <a:bodyPr>
            <a:normAutofit/>
          </a:bodyPr>
          <a:lstStyle/>
          <a:p>
            <a:r>
              <a:rPr lang="en-US" sz="4000" dirty="0" smtClean="0">
                <a:solidFill>
                  <a:srgbClr val="0000FF"/>
                </a:solidFill>
              </a:rPr>
              <a:t>Achievement Levels</a:t>
            </a:r>
            <a:endParaRPr lang="en-US" sz="4000" dirty="0">
              <a:solidFill>
                <a:srgbClr val="0000FF"/>
              </a:solidFill>
            </a:endParaRPr>
          </a:p>
        </p:txBody>
      </p:sp>
      <p:sp>
        <p:nvSpPr>
          <p:cNvPr id="3" name="Content Placeholder 2"/>
          <p:cNvSpPr>
            <a:spLocks noGrp="1"/>
          </p:cNvSpPr>
          <p:nvPr>
            <p:ph idx="4294967295"/>
          </p:nvPr>
        </p:nvSpPr>
        <p:spPr>
          <a:xfrm>
            <a:off x="239351" y="1047027"/>
            <a:ext cx="7886700" cy="4351338"/>
          </a:xfrm>
        </p:spPr>
        <p:txBody>
          <a:bodyPr/>
          <a:lstStyle/>
          <a:p>
            <a:endParaRPr lang="en-US" dirty="0" smtClean="0"/>
          </a:p>
          <a:p>
            <a:pPr marL="0" indent="0">
              <a:buNone/>
            </a:pPr>
            <a:endParaRPr lang="en-US" dirty="0"/>
          </a:p>
        </p:txBody>
      </p:sp>
      <p:sp>
        <p:nvSpPr>
          <p:cNvPr id="4" name="Rectangle 3"/>
          <p:cNvSpPr/>
          <p:nvPr/>
        </p:nvSpPr>
        <p:spPr>
          <a:xfrm>
            <a:off x="0" y="1530627"/>
            <a:ext cx="8872396" cy="5078313"/>
          </a:xfrm>
          <a:prstGeom prst="rect">
            <a:avLst/>
          </a:prstGeom>
        </p:spPr>
        <p:txBody>
          <a:bodyPr wrap="square">
            <a:spAutoFit/>
          </a:bodyPr>
          <a:lstStyle/>
          <a:p>
            <a:r>
              <a:rPr lang="en-US" sz="1700" b="1" dirty="0" smtClean="0">
                <a:solidFill>
                  <a:srgbClr val="FF0000"/>
                </a:solidFill>
              </a:rPr>
              <a:t>Beginning </a:t>
            </a:r>
            <a:r>
              <a:rPr lang="en-US" sz="1700" b="1" dirty="0">
                <a:solidFill>
                  <a:srgbClr val="FF0000"/>
                </a:solidFill>
              </a:rPr>
              <a:t>Learners</a:t>
            </a:r>
            <a:r>
              <a:rPr lang="en-US" sz="1700" dirty="0">
                <a:solidFill>
                  <a:srgbClr val="FF0000"/>
                </a:solidFill>
              </a:rPr>
              <a:t> </a:t>
            </a:r>
            <a:r>
              <a:rPr lang="en-US" sz="1700" b="1" dirty="0"/>
              <a:t>do not yet demonstrate proficiency in the knowledge and skills</a:t>
            </a:r>
            <a:r>
              <a:rPr lang="en-US" sz="1700" dirty="0"/>
              <a:t> necessary at this grade level/course of learning, as specified in Georgia’s content standards.  The students need substantial academic support to be prepared for the next grade level or course and to be on track for</a:t>
            </a:r>
            <a:r>
              <a:rPr lang="en-US" sz="1700" i="1" dirty="0"/>
              <a:t> college and career readiness.</a:t>
            </a:r>
            <a:endParaRPr lang="en-US" sz="1700" dirty="0"/>
          </a:p>
          <a:p>
            <a:r>
              <a:rPr lang="en-US" sz="1700" dirty="0"/>
              <a:t> </a:t>
            </a:r>
          </a:p>
          <a:p>
            <a:r>
              <a:rPr lang="en-US" sz="1700" b="1" dirty="0">
                <a:solidFill>
                  <a:srgbClr val="FF0000"/>
                </a:solidFill>
              </a:rPr>
              <a:t>Developing Learners </a:t>
            </a:r>
            <a:r>
              <a:rPr lang="en-US" sz="1700" b="1" dirty="0"/>
              <a:t>demonstrate partial proficiency in the knowledge and skills</a:t>
            </a:r>
            <a:r>
              <a:rPr lang="en-US" sz="1700" dirty="0"/>
              <a:t> necessary at this grade level/course of learning, as specified in Georgia’s content standards.  The students need additional academic support to ensure success in the next grade level or course and to be on track for </a:t>
            </a:r>
            <a:r>
              <a:rPr lang="en-US" sz="1700" i="1" dirty="0"/>
              <a:t>college and career readiness. </a:t>
            </a:r>
            <a:endParaRPr lang="en-US" sz="1700" dirty="0"/>
          </a:p>
          <a:p>
            <a:r>
              <a:rPr lang="en-US" sz="1700" dirty="0"/>
              <a:t> </a:t>
            </a:r>
          </a:p>
          <a:p>
            <a:r>
              <a:rPr lang="en-US" sz="1700" b="1" dirty="0">
                <a:solidFill>
                  <a:srgbClr val="FF0000"/>
                </a:solidFill>
              </a:rPr>
              <a:t>Proficient Learners </a:t>
            </a:r>
            <a:r>
              <a:rPr lang="en-US" sz="1700" b="1" dirty="0"/>
              <a:t>demonstrate</a:t>
            </a:r>
            <a:r>
              <a:rPr lang="en-US" sz="1700" dirty="0"/>
              <a:t> </a:t>
            </a:r>
            <a:r>
              <a:rPr lang="en-US" sz="1700" b="1" dirty="0"/>
              <a:t>proficiency in the knowledge and skills</a:t>
            </a:r>
            <a:r>
              <a:rPr lang="en-US" sz="1700" dirty="0"/>
              <a:t> necessary at this grade level/course of learning, as specified in Georgia’s content standards. The students are prepared for the next grade level or course and are on track for </a:t>
            </a:r>
            <a:r>
              <a:rPr lang="en-US" sz="1700" i="1" dirty="0"/>
              <a:t>college and career readiness.</a:t>
            </a:r>
            <a:endParaRPr lang="en-US" sz="1700" dirty="0"/>
          </a:p>
          <a:p>
            <a:r>
              <a:rPr lang="en-US" sz="1700" dirty="0"/>
              <a:t> </a:t>
            </a:r>
          </a:p>
          <a:p>
            <a:r>
              <a:rPr lang="en-US" sz="1700" b="1" dirty="0">
                <a:solidFill>
                  <a:srgbClr val="FF0000"/>
                </a:solidFill>
              </a:rPr>
              <a:t>Distinguished Learners </a:t>
            </a:r>
            <a:r>
              <a:rPr lang="en-US" sz="1700" b="1" dirty="0"/>
              <a:t>demonstrate</a:t>
            </a:r>
            <a:r>
              <a:rPr lang="en-US" sz="1700" dirty="0"/>
              <a:t> </a:t>
            </a:r>
            <a:r>
              <a:rPr lang="en-US" sz="1700" b="1" dirty="0"/>
              <a:t>advanced proficiency in the knowledge and skills</a:t>
            </a:r>
            <a:r>
              <a:rPr lang="en-US" sz="1700" dirty="0"/>
              <a:t> necessary at this grade level/course of learning, as specified in Georgia’s content standards. The students are well prepared for the next grade level or course and are well prepared for</a:t>
            </a:r>
            <a:r>
              <a:rPr lang="en-US" sz="1700" i="1" dirty="0"/>
              <a:t> college and career readiness.</a:t>
            </a:r>
            <a:endParaRPr lang="en-US" sz="1700" dirty="0"/>
          </a:p>
          <a:p>
            <a:r>
              <a:rPr lang="en-US" dirty="0"/>
              <a:t> </a:t>
            </a:r>
          </a:p>
        </p:txBody>
      </p:sp>
    </p:spTree>
    <p:extLst>
      <p:ext uri="{BB962C8B-B14F-4D97-AF65-F5344CB8AC3E}">
        <p14:creationId xmlns:p14="http://schemas.microsoft.com/office/powerpoint/2010/main" val="747630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206057"/>
            <a:ext cx="7413524" cy="1325563"/>
          </a:xfrm>
        </p:spPr>
        <p:txBody>
          <a:bodyPr>
            <a:normAutofit/>
          </a:bodyPr>
          <a:lstStyle/>
          <a:p>
            <a:r>
              <a:rPr lang="en-US" sz="4000" dirty="0" smtClean="0">
                <a:solidFill>
                  <a:srgbClr val="0000FF"/>
                </a:solidFill>
              </a:rPr>
              <a:t>Assessment Foundations</a:t>
            </a:r>
            <a:endParaRPr lang="en-US" sz="4000" dirty="0">
              <a:solidFill>
                <a:srgbClr val="0000FF"/>
              </a:solidFill>
            </a:endParaRPr>
          </a:p>
        </p:txBody>
      </p:sp>
      <p:sp>
        <p:nvSpPr>
          <p:cNvPr id="3" name="Content Placeholder 2"/>
          <p:cNvSpPr>
            <a:spLocks noGrp="1"/>
          </p:cNvSpPr>
          <p:nvPr>
            <p:ph idx="1"/>
          </p:nvPr>
        </p:nvSpPr>
        <p:spPr>
          <a:xfrm>
            <a:off x="425492" y="1607082"/>
            <a:ext cx="7984408" cy="4645343"/>
          </a:xfrm>
        </p:spPr>
        <p:txBody>
          <a:bodyPr>
            <a:normAutofit lnSpcReduction="10000"/>
          </a:bodyPr>
          <a:lstStyle/>
          <a:p>
            <a:r>
              <a:rPr lang="en-US" sz="2800" dirty="0" smtClean="0"/>
              <a:t>Assessment is the systematic observation and evaluation of student performance.</a:t>
            </a:r>
          </a:p>
          <a:p>
            <a:r>
              <a:rPr lang="en-US" sz="2800" dirty="0" smtClean="0"/>
              <a:t>In simple words, assessment helps answer the following questions:</a:t>
            </a:r>
          </a:p>
          <a:p>
            <a:pPr lvl="1"/>
            <a:r>
              <a:rPr lang="en-US" sz="2400" dirty="0" smtClean="0"/>
              <a:t>Do students know?</a:t>
            </a:r>
          </a:p>
          <a:p>
            <a:pPr lvl="1"/>
            <a:r>
              <a:rPr lang="en-US" dirty="0" smtClean="0"/>
              <a:t>Can students do?</a:t>
            </a:r>
            <a:endParaRPr lang="en-US" sz="2400" dirty="0" smtClean="0"/>
          </a:p>
          <a:p>
            <a:pPr lvl="1"/>
            <a:r>
              <a:rPr lang="en-US" dirty="0" smtClean="0"/>
              <a:t>How well do students know and can do?</a:t>
            </a:r>
          </a:p>
          <a:p>
            <a:pPr lvl="1"/>
            <a:r>
              <a:rPr lang="en-US" sz="2400" dirty="0" smtClean="0"/>
              <a:t>What do students </a:t>
            </a:r>
            <a:r>
              <a:rPr lang="en-US" sz="2400" u="sng" dirty="0" smtClean="0"/>
              <a:t>not</a:t>
            </a:r>
            <a:r>
              <a:rPr lang="en-US" sz="2400" dirty="0" smtClean="0"/>
              <a:t> know?</a:t>
            </a:r>
          </a:p>
          <a:p>
            <a:r>
              <a:rPr lang="en-US" sz="2800" dirty="0" smtClean="0"/>
              <a:t>All assessments rely on a relatively small number of exercises to permit the user to draw inferences about a student’s mastery of larger domains of knowledge and skill.</a:t>
            </a:r>
          </a:p>
        </p:txBody>
      </p:sp>
    </p:spTree>
    <p:extLst>
      <p:ext uri="{BB962C8B-B14F-4D97-AF65-F5344CB8AC3E}">
        <p14:creationId xmlns:p14="http://schemas.microsoft.com/office/powerpoint/2010/main" val="3868865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70" y="329377"/>
            <a:ext cx="6380285" cy="735568"/>
          </a:xfrm>
        </p:spPr>
        <p:txBody>
          <a:bodyPr>
            <a:normAutofit/>
          </a:bodyPr>
          <a:lstStyle/>
          <a:p>
            <a:r>
              <a:rPr lang="en-US" sz="4000" dirty="0" smtClean="0">
                <a:solidFill>
                  <a:srgbClr val="0000FF"/>
                </a:solidFill>
              </a:rPr>
              <a:t>Developing Learners</a:t>
            </a:r>
            <a:endParaRPr lang="en-US" sz="4000" dirty="0">
              <a:solidFill>
                <a:srgbClr val="0000FF"/>
              </a:solidFill>
            </a:endParaRPr>
          </a:p>
        </p:txBody>
      </p:sp>
      <p:sp>
        <p:nvSpPr>
          <p:cNvPr id="3" name="Content Placeholder 2"/>
          <p:cNvSpPr>
            <a:spLocks noGrp="1"/>
          </p:cNvSpPr>
          <p:nvPr>
            <p:ph idx="4294967295"/>
          </p:nvPr>
        </p:nvSpPr>
        <p:spPr>
          <a:xfrm>
            <a:off x="175670" y="1514061"/>
            <a:ext cx="8602188" cy="4759036"/>
          </a:xfrm>
        </p:spPr>
        <p:txBody>
          <a:bodyPr>
            <a:noAutofit/>
          </a:bodyPr>
          <a:lstStyle/>
          <a:p>
            <a:pPr marL="0" indent="0">
              <a:buNone/>
            </a:pPr>
            <a:r>
              <a:rPr lang="en-US" sz="1800" b="1" dirty="0" smtClean="0">
                <a:solidFill>
                  <a:srgbClr val="FF0000"/>
                </a:solidFill>
              </a:rPr>
              <a:t>Developing </a:t>
            </a:r>
            <a:r>
              <a:rPr lang="en-US" sz="1800" b="1" dirty="0">
                <a:solidFill>
                  <a:srgbClr val="FF0000"/>
                </a:solidFill>
              </a:rPr>
              <a:t>Learners </a:t>
            </a:r>
            <a:r>
              <a:rPr lang="en-US" sz="1800" b="1" dirty="0"/>
              <a:t>demonstrate partial proficiency in the knowledge and skills</a:t>
            </a:r>
            <a:r>
              <a:rPr lang="en-US" sz="1800" dirty="0"/>
              <a:t> necessary at this grade level/course of learning, as specified by in Georgia’s content standards.  The students </a:t>
            </a:r>
            <a:r>
              <a:rPr lang="en-US" sz="1800" i="1" dirty="0">
                <a:solidFill>
                  <a:srgbClr val="0033CC"/>
                </a:solidFill>
              </a:rPr>
              <a:t>need additional academic support </a:t>
            </a:r>
            <a:r>
              <a:rPr lang="en-US" sz="1800" dirty="0"/>
              <a:t>to </a:t>
            </a:r>
            <a:r>
              <a:rPr lang="en-US" sz="1800" dirty="0" smtClean="0"/>
              <a:t>ensure success in the </a:t>
            </a:r>
            <a:r>
              <a:rPr lang="en-US" sz="1800" dirty="0"/>
              <a:t>next grade level or course and to be on track for</a:t>
            </a:r>
            <a:r>
              <a:rPr lang="en-US" sz="1800" i="1" dirty="0"/>
              <a:t> </a:t>
            </a:r>
            <a:r>
              <a:rPr lang="en-US" sz="1800" dirty="0"/>
              <a:t>college and career readiness</a:t>
            </a:r>
            <a:r>
              <a:rPr lang="en-US" sz="1800" i="1" dirty="0" smtClean="0"/>
              <a:t>.</a:t>
            </a:r>
          </a:p>
          <a:p>
            <a:pPr marL="0" indent="0">
              <a:buNone/>
            </a:pPr>
            <a:endParaRPr lang="en-US" sz="900" i="1" dirty="0"/>
          </a:p>
          <a:p>
            <a:pPr marL="0" indent="0">
              <a:buNone/>
            </a:pPr>
            <a:r>
              <a:rPr lang="en-US" sz="1900" b="1" dirty="0"/>
              <a:t>The Developing Learner</a:t>
            </a:r>
            <a:r>
              <a:rPr lang="en-US" sz="1900" dirty="0"/>
              <a:t> achievement level consists of students who have demonstrated partial proficiency; they have a partial command of the knowledge and skills inherent in their grade level or course content standards.  </a:t>
            </a:r>
            <a:r>
              <a:rPr lang="en-US" sz="1900" b="1" dirty="0"/>
              <a:t>These students can be successful in future learning but will likely need some type of focused remediation in their weaker areas</a:t>
            </a:r>
            <a:r>
              <a:rPr lang="en-US" sz="1900" dirty="0"/>
              <a:t>; they do not, necessarily, need a support class.  Their learning should be monitored to ensure their success and to increase their opportunity to reach proficiency.  </a:t>
            </a:r>
            <a:endParaRPr lang="en-US" sz="1900" dirty="0" smtClean="0"/>
          </a:p>
          <a:p>
            <a:pPr marL="0" indent="0">
              <a:buNone/>
            </a:pPr>
            <a:r>
              <a:rPr lang="en-US" sz="1900" dirty="0" smtClean="0"/>
              <a:t>In </a:t>
            </a:r>
            <a:r>
              <a:rPr lang="en-US" sz="1900" dirty="0"/>
              <a:t>short, this achievement level allows for the recognition of those students who have demonstrated some command, albeit partial, of the grade-level expectations but have not yet reached the full command necessary to signal proficiency.  Proficient students demonstrate a strong, solid command of the grade-level or course content and skills.</a:t>
            </a:r>
          </a:p>
        </p:txBody>
      </p:sp>
    </p:spTree>
    <p:extLst>
      <p:ext uri="{BB962C8B-B14F-4D97-AF65-F5344CB8AC3E}">
        <p14:creationId xmlns:p14="http://schemas.microsoft.com/office/powerpoint/2010/main" val="2583025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57" y="98442"/>
            <a:ext cx="6316630" cy="1049223"/>
          </a:xfrm>
        </p:spPr>
        <p:txBody>
          <a:bodyPr>
            <a:normAutofit/>
          </a:bodyPr>
          <a:lstStyle/>
          <a:p>
            <a:r>
              <a:rPr lang="en-US" sz="4000" dirty="0" smtClean="0">
                <a:solidFill>
                  <a:srgbClr val="0000FF"/>
                </a:solidFill>
              </a:rPr>
              <a:t>EOG Scale Score Range</a:t>
            </a:r>
            <a:endParaRPr lang="en-US" sz="4000" dirty="0">
              <a:solidFill>
                <a:srgbClr val="0000FF"/>
              </a:solidFill>
            </a:endParaRPr>
          </a:p>
        </p:txBody>
      </p:sp>
      <p:graphicFrame>
        <p:nvGraphicFramePr>
          <p:cNvPr id="8" name="Content Placeholder 7"/>
          <p:cNvGraphicFramePr>
            <a:graphicFrameLocks noGrp="1"/>
          </p:cNvGraphicFramePr>
          <p:nvPr>
            <p:ph idx="4294967295"/>
            <p:extLst/>
          </p:nvPr>
        </p:nvGraphicFramePr>
        <p:xfrm>
          <a:off x="285007" y="989033"/>
          <a:ext cx="6909849" cy="5663682"/>
        </p:xfrm>
        <a:graphic>
          <a:graphicData uri="http://schemas.openxmlformats.org/drawingml/2006/table">
            <a:tbl>
              <a:tblPr/>
              <a:tblGrid>
                <a:gridCol w="1484330"/>
                <a:gridCol w="783117"/>
                <a:gridCol w="888098"/>
                <a:gridCol w="907513"/>
                <a:gridCol w="801279"/>
                <a:gridCol w="1083505"/>
                <a:gridCol w="962007"/>
              </a:tblGrid>
              <a:tr h="924546">
                <a:tc>
                  <a:txBody>
                    <a:bodyPr/>
                    <a:lstStyle/>
                    <a:p>
                      <a:pPr algn="ctr" fontAlgn="ctr"/>
                      <a:r>
                        <a:rPr lang="en-US" sz="1400" b="1" i="0" u="none" strike="noStrike" dirty="0">
                          <a:solidFill>
                            <a:srgbClr val="000000"/>
                          </a:solidFill>
                          <a:effectLst/>
                          <a:latin typeface="Calibri" panose="020F0502020204030204" pitchFamily="34" charset="0"/>
                        </a:rPr>
                        <a:t>Content Area</a:t>
                      </a:r>
                    </a:p>
                  </a:txBody>
                  <a:tcPr marL="6475" marR="6475" marT="6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Calibri" panose="020F0502020204030204" pitchFamily="34" charset="0"/>
                        </a:rPr>
                        <a:t>Grade</a:t>
                      </a:r>
                    </a:p>
                  </a:txBody>
                  <a:tcPr marL="6475" marR="6475" marT="6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Calibri" panose="020F0502020204030204" pitchFamily="34" charset="0"/>
                        </a:rPr>
                        <a:t>Lowest Obtainable Scale Score (LOSS)</a:t>
                      </a:r>
                    </a:p>
                  </a:txBody>
                  <a:tcPr marL="6475" marR="6475" marT="6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Calibri" panose="020F0502020204030204" pitchFamily="34" charset="0"/>
                        </a:rPr>
                        <a:t>Developing </a:t>
                      </a:r>
                      <a:r>
                        <a:rPr lang="en-US" sz="1400" b="1" i="0" u="none" strike="noStrike" dirty="0" smtClean="0">
                          <a:solidFill>
                            <a:srgbClr val="000000"/>
                          </a:solidFill>
                          <a:effectLst/>
                          <a:latin typeface="Calibri" panose="020F0502020204030204" pitchFamily="34" charset="0"/>
                        </a:rPr>
                        <a:t>Learner</a:t>
                      </a:r>
                    </a:p>
                    <a:p>
                      <a:pPr algn="ctr" fontAlgn="ctr"/>
                      <a:r>
                        <a:rPr lang="en-US" sz="1400" b="1" i="0" u="none" strike="noStrike" dirty="0" smtClean="0">
                          <a:solidFill>
                            <a:srgbClr val="000000"/>
                          </a:solidFill>
                          <a:effectLst/>
                          <a:latin typeface="Calibri" panose="020F0502020204030204" pitchFamily="34" charset="0"/>
                        </a:rPr>
                        <a:t>Cut </a:t>
                      </a:r>
                      <a:r>
                        <a:rPr lang="en-US" sz="1400" b="1" i="0" u="none" strike="noStrike" dirty="0">
                          <a:solidFill>
                            <a:srgbClr val="000000"/>
                          </a:solidFill>
                          <a:effectLst/>
                          <a:latin typeface="Calibri" panose="020F0502020204030204" pitchFamily="34" charset="0"/>
                        </a:rPr>
                        <a:t>Score</a:t>
                      </a:r>
                    </a:p>
                  </a:txBody>
                  <a:tcPr marL="6475" marR="6475" marT="6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Calibri" panose="020F0502020204030204" pitchFamily="34" charset="0"/>
                        </a:rPr>
                        <a:t>Proficient Learner Cut Score</a:t>
                      </a:r>
                    </a:p>
                  </a:txBody>
                  <a:tcPr marL="6475" marR="6475" marT="6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Calibri" panose="020F0502020204030204" pitchFamily="34" charset="0"/>
                        </a:rPr>
                        <a:t>Distinguished </a:t>
                      </a:r>
                      <a:r>
                        <a:rPr lang="en-US" sz="1400" b="1" i="0" u="none" strike="noStrike" dirty="0" smtClean="0">
                          <a:solidFill>
                            <a:srgbClr val="000000"/>
                          </a:solidFill>
                          <a:effectLst/>
                          <a:latin typeface="Calibri" panose="020F0502020204030204" pitchFamily="34" charset="0"/>
                        </a:rPr>
                        <a:t>Learner</a:t>
                      </a:r>
                    </a:p>
                    <a:p>
                      <a:pPr algn="ctr" fontAlgn="ctr"/>
                      <a:r>
                        <a:rPr lang="en-US" sz="1400" b="1" i="0" u="none" strike="noStrike" dirty="0" smtClean="0">
                          <a:solidFill>
                            <a:srgbClr val="000000"/>
                          </a:solidFill>
                          <a:effectLst/>
                          <a:latin typeface="Calibri" panose="020F0502020204030204" pitchFamily="34" charset="0"/>
                        </a:rPr>
                        <a:t>Cut </a:t>
                      </a:r>
                      <a:r>
                        <a:rPr lang="en-US" sz="1400" b="1" i="0" u="none" strike="noStrike" dirty="0">
                          <a:solidFill>
                            <a:srgbClr val="000000"/>
                          </a:solidFill>
                          <a:effectLst/>
                          <a:latin typeface="Calibri" panose="020F0502020204030204" pitchFamily="34" charset="0"/>
                        </a:rPr>
                        <a:t>Score</a:t>
                      </a:r>
                    </a:p>
                  </a:txBody>
                  <a:tcPr marL="6475" marR="6475" marT="6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Calibri" panose="020F0502020204030204" pitchFamily="34" charset="0"/>
                        </a:rPr>
                        <a:t>Highest Obtainable Scale Score (HOSS)</a:t>
                      </a:r>
                    </a:p>
                  </a:txBody>
                  <a:tcPr marL="6475" marR="6475" marT="6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rowSpan="6">
                  <a:txBody>
                    <a:bodyPr/>
                    <a:lstStyle/>
                    <a:p>
                      <a:pPr algn="ctr" fontAlgn="ctr"/>
                      <a:r>
                        <a:rPr lang="en-US" sz="1400" b="1" i="0" u="none" strike="noStrike" dirty="0">
                          <a:solidFill>
                            <a:srgbClr val="000000"/>
                          </a:solidFill>
                          <a:effectLst/>
                          <a:latin typeface="Calibri" panose="020F0502020204030204" pitchFamily="34" charset="0"/>
                        </a:rPr>
                        <a:t>English Language Arts</a:t>
                      </a:r>
                    </a:p>
                  </a:txBody>
                  <a:tcPr marL="6475" marR="6475" marT="6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Grade 3</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180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581</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830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4</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210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574</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775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210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587</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760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6</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140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599</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820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7</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165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592</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785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8</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225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581</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730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rowSpan="6">
                  <a:txBody>
                    <a:bodyPr/>
                    <a:lstStyle/>
                    <a:p>
                      <a:pPr algn="ctr" fontAlgn="ctr"/>
                      <a:r>
                        <a:rPr lang="en-US" sz="1400" b="1" i="0" u="none" strike="noStrike" dirty="0">
                          <a:solidFill>
                            <a:srgbClr val="000000"/>
                          </a:solidFill>
                          <a:effectLst/>
                          <a:latin typeface="Calibri" panose="020F0502020204030204" pitchFamily="34" charset="0"/>
                        </a:rPr>
                        <a:t>Mathematics</a:t>
                      </a:r>
                    </a:p>
                  </a:txBody>
                  <a:tcPr marL="6475" marR="6475" marT="6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Grade 3</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290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580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705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4</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270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585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715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265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580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725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6</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285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580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700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7</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265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580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740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8</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579</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755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rowSpan="6">
                  <a:txBody>
                    <a:bodyPr/>
                    <a:lstStyle/>
                    <a:p>
                      <a:pPr algn="ctr" fontAlgn="ctr"/>
                      <a:r>
                        <a:rPr lang="en-US" sz="1400" b="1" i="0" u="none" strike="noStrike" dirty="0">
                          <a:solidFill>
                            <a:srgbClr val="000000"/>
                          </a:solidFill>
                          <a:effectLst/>
                          <a:latin typeface="Calibri" panose="020F0502020204030204" pitchFamily="34" charset="0"/>
                        </a:rPr>
                        <a:t>Science</a:t>
                      </a:r>
                    </a:p>
                  </a:txBody>
                  <a:tcPr marL="6475" marR="6475" marT="6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Grade 3</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275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566</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695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4</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230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578</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730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160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595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780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6</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175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610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780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7</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215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589</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745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8</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165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593</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785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464">
                <a:tc rowSpan="6">
                  <a:txBody>
                    <a:bodyPr/>
                    <a:lstStyle/>
                    <a:p>
                      <a:pPr algn="ctr" fontAlgn="ctr"/>
                      <a:r>
                        <a:rPr lang="en-US" sz="1400" b="1" i="0" u="none" strike="noStrike" dirty="0">
                          <a:solidFill>
                            <a:srgbClr val="000000"/>
                          </a:solidFill>
                          <a:effectLst/>
                          <a:latin typeface="Calibri" panose="020F0502020204030204" pitchFamily="34" charset="0"/>
                        </a:rPr>
                        <a:t>Social Studies</a:t>
                      </a:r>
                    </a:p>
                  </a:txBody>
                  <a:tcPr marL="6475" marR="6475" marT="6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Grade 3</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560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680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4</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250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570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700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290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555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665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6</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295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560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670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7</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280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564</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685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64">
                <a:tc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Grade 8</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240</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475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525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572</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715</a:t>
                      </a:r>
                    </a:p>
                  </a:txBody>
                  <a:tcPr marL="6475" marR="6475" marT="64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795601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26" y="184726"/>
            <a:ext cx="6316630" cy="813649"/>
          </a:xfrm>
        </p:spPr>
        <p:txBody>
          <a:bodyPr>
            <a:normAutofit/>
          </a:bodyPr>
          <a:lstStyle/>
          <a:p>
            <a:r>
              <a:rPr lang="en-US" sz="4000" dirty="0" smtClean="0">
                <a:solidFill>
                  <a:srgbClr val="0000FF"/>
                </a:solidFill>
              </a:rPr>
              <a:t>EOC Scale Score Range</a:t>
            </a:r>
            <a:endParaRPr lang="en-US" sz="4000" dirty="0"/>
          </a:p>
        </p:txBody>
      </p:sp>
      <p:graphicFrame>
        <p:nvGraphicFramePr>
          <p:cNvPr id="8" name="Content Placeholder 7"/>
          <p:cNvGraphicFramePr>
            <a:graphicFrameLocks noGrp="1"/>
          </p:cNvGraphicFramePr>
          <p:nvPr>
            <p:ph idx="4294967295"/>
            <p:extLst/>
          </p:nvPr>
        </p:nvGraphicFramePr>
        <p:xfrm>
          <a:off x="302972" y="903176"/>
          <a:ext cx="6980422" cy="5270680"/>
        </p:xfrm>
        <a:graphic>
          <a:graphicData uri="http://schemas.openxmlformats.org/drawingml/2006/table">
            <a:tbl>
              <a:tblPr/>
              <a:tblGrid>
                <a:gridCol w="1700757"/>
                <a:gridCol w="1055933"/>
                <a:gridCol w="1055933"/>
                <a:gridCol w="1055933"/>
                <a:gridCol w="1055933"/>
                <a:gridCol w="1055933"/>
              </a:tblGrid>
              <a:tr h="999488">
                <a:tc>
                  <a:txBody>
                    <a:bodyPr/>
                    <a:lstStyle/>
                    <a:p>
                      <a:pPr algn="ctr" fontAlgn="ctr"/>
                      <a:r>
                        <a:rPr lang="en-US" sz="1400" b="1" i="0" u="none" strike="noStrike" dirty="0">
                          <a:solidFill>
                            <a:srgbClr val="000000"/>
                          </a:solidFill>
                          <a:effectLst/>
                          <a:latin typeface="Calibri" panose="020F0502020204030204" pitchFamily="34" charset="0"/>
                        </a:rPr>
                        <a:t>Content Area</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Lowest Obtainable Scale Score (LOSS)</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Developing </a:t>
                      </a:r>
                      <a:r>
                        <a:rPr lang="en-US" sz="1400" b="1" i="0" u="none" strike="noStrike" dirty="0" smtClean="0">
                          <a:solidFill>
                            <a:srgbClr val="000000"/>
                          </a:solidFill>
                          <a:effectLst/>
                          <a:latin typeface="Calibri" panose="020F0502020204030204" pitchFamily="34" charset="0"/>
                        </a:rPr>
                        <a:t>Learner</a:t>
                      </a:r>
                    </a:p>
                    <a:p>
                      <a:pPr algn="ctr" fontAlgn="ctr"/>
                      <a:r>
                        <a:rPr lang="en-US" sz="1400" b="1" i="0" u="none" strike="noStrike" dirty="0" smtClean="0">
                          <a:solidFill>
                            <a:srgbClr val="000000"/>
                          </a:solidFill>
                          <a:effectLst/>
                          <a:latin typeface="Calibri" panose="020F0502020204030204" pitchFamily="34" charset="0"/>
                        </a:rPr>
                        <a:t>Cut </a:t>
                      </a:r>
                      <a:r>
                        <a:rPr lang="en-US" sz="1400" b="1" i="0" u="none" strike="noStrike" dirty="0">
                          <a:solidFill>
                            <a:srgbClr val="000000"/>
                          </a:solidFill>
                          <a:effectLst/>
                          <a:latin typeface="Calibri" panose="020F0502020204030204" pitchFamily="34" charset="0"/>
                        </a:rPr>
                        <a:t>Score</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Proficient Learner Cut Score</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Distinguished </a:t>
                      </a:r>
                      <a:r>
                        <a:rPr lang="en-US" sz="1400" b="1" i="0" u="none" strike="noStrike" dirty="0" smtClean="0">
                          <a:solidFill>
                            <a:srgbClr val="000000"/>
                          </a:solidFill>
                          <a:effectLst/>
                          <a:latin typeface="Calibri" panose="020F0502020204030204" pitchFamily="34" charset="0"/>
                        </a:rPr>
                        <a:t>Learner</a:t>
                      </a:r>
                    </a:p>
                    <a:p>
                      <a:pPr algn="ctr" fontAlgn="ctr"/>
                      <a:r>
                        <a:rPr lang="en-US" sz="1400" b="1" i="0" u="none" strike="noStrike" dirty="0" smtClean="0">
                          <a:solidFill>
                            <a:srgbClr val="000000"/>
                          </a:solidFill>
                          <a:effectLst/>
                          <a:latin typeface="Calibri" panose="020F0502020204030204" pitchFamily="34" charset="0"/>
                        </a:rPr>
                        <a:t>Cut </a:t>
                      </a:r>
                      <a:r>
                        <a:rPr lang="en-US" sz="1400" b="1" i="0" u="none" strike="noStrike" dirty="0">
                          <a:solidFill>
                            <a:srgbClr val="000000"/>
                          </a:solidFill>
                          <a:effectLst/>
                          <a:latin typeface="Calibri" panose="020F0502020204030204" pitchFamily="34" charset="0"/>
                        </a:rPr>
                        <a:t>Score</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Highest Obtainable Scale Score (HOSS)</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960">
                <a:tc>
                  <a:txBody>
                    <a:bodyPr/>
                    <a:lstStyle/>
                    <a:p>
                      <a:pPr algn="ctr" fontAlgn="ctr"/>
                      <a:r>
                        <a:rPr lang="en-US" sz="1400" b="1" i="0" u="none" strike="noStrike" dirty="0">
                          <a:solidFill>
                            <a:srgbClr val="000000"/>
                          </a:solidFill>
                          <a:effectLst/>
                          <a:latin typeface="Calibri" panose="020F0502020204030204" pitchFamily="34" charset="0"/>
                        </a:rPr>
                        <a:t>9th Grade </a:t>
                      </a:r>
                      <a:r>
                        <a:rPr lang="en-US" sz="1400" b="1" i="0" u="none" strike="noStrike" dirty="0" smtClean="0">
                          <a:solidFill>
                            <a:srgbClr val="000000"/>
                          </a:solidFill>
                          <a:effectLst/>
                          <a:latin typeface="Calibri" panose="020F0502020204030204" pitchFamily="34" charset="0"/>
                        </a:rPr>
                        <a:t>Literature </a:t>
                      </a:r>
                    </a:p>
                    <a:p>
                      <a:pPr algn="ctr" fontAlgn="ctr"/>
                      <a:r>
                        <a:rPr lang="en-US" sz="1400" b="1" i="0" u="none" strike="noStrike" dirty="0" smtClean="0">
                          <a:solidFill>
                            <a:srgbClr val="000000"/>
                          </a:solidFill>
                          <a:effectLst/>
                          <a:latin typeface="Calibri" panose="020F0502020204030204" pitchFamily="34" charset="0"/>
                        </a:rPr>
                        <a:t>&amp; </a:t>
                      </a:r>
                      <a:r>
                        <a:rPr lang="en-US" sz="1400" b="1" i="0" u="none" strike="noStrike" dirty="0">
                          <a:solidFill>
                            <a:srgbClr val="000000"/>
                          </a:solidFill>
                          <a:effectLst/>
                          <a:latin typeface="Calibri" panose="020F0502020204030204" pitchFamily="34" charset="0"/>
                        </a:rPr>
                        <a:t>Composition</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220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475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525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587</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735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425960">
                <a:tc>
                  <a:txBody>
                    <a:bodyPr/>
                    <a:lstStyle/>
                    <a:p>
                      <a:pPr algn="ctr" fontAlgn="ctr"/>
                      <a:r>
                        <a:rPr lang="en-US" sz="1400" b="1" i="0" u="none" strike="noStrike" dirty="0">
                          <a:solidFill>
                            <a:srgbClr val="000000"/>
                          </a:solidFill>
                          <a:effectLst/>
                          <a:latin typeface="Calibri" panose="020F0502020204030204" pitchFamily="34" charset="0"/>
                        </a:rPr>
                        <a:t>American </a:t>
                      </a:r>
                      <a:r>
                        <a:rPr lang="en-US" sz="1400" b="1" i="0" u="none" strike="noStrike" dirty="0" smtClean="0">
                          <a:solidFill>
                            <a:srgbClr val="000000"/>
                          </a:solidFill>
                          <a:effectLst/>
                          <a:latin typeface="Calibri" panose="020F0502020204030204" pitchFamily="34" charset="0"/>
                        </a:rPr>
                        <a:t>Literature </a:t>
                      </a:r>
                    </a:p>
                    <a:p>
                      <a:pPr algn="ctr" fontAlgn="ctr"/>
                      <a:r>
                        <a:rPr lang="en-US" sz="1400" b="1" i="0" u="none" strike="noStrike" dirty="0" smtClean="0">
                          <a:solidFill>
                            <a:srgbClr val="000000"/>
                          </a:solidFill>
                          <a:effectLst/>
                          <a:latin typeface="Calibri" panose="020F0502020204030204" pitchFamily="34" charset="0"/>
                        </a:rPr>
                        <a:t>&amp; </a:t>
                      </a:r>
                      <a:r>
                        <a:rPr lang="en-US" sz="1400" b="1" i="0" u="none" strike="noStrike" dirty="0">
                          <a:solidFill>
                            <a:srgbClr val="000000"/>
                          </a:solidFill>
                          <a:effectLst/>
                          <a:latin typeface="Calibri" panose="020F0502020204030204" pitchFamily="34" charset="0"/>
                        </a:rPr>
                        <a:t>Composition</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190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475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525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590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750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960">
                <a:tc>
                  <a:txBody>
                    <a:bodyPr/>
                    <a:lstStyle/>
                    <a:p>
                      <a:pPr algn="ctr" fontAlgn="ctr"/>
                      <a:r>
                        <a:rPr lang="en-US" sz="1400" b="1" i="0" u="none" strike="noStrike" dirty="0">
                          <a:solidFill>
                            <a:srgbClr val="000000"/>
                          </a:solidFill>
                          <a:effectLst/>
                          <a:latin typeface="Calibri" panose="020F0502020204030204" pitchFamily="34" charset="0"/>
                        </a:rPr>
                        <a:t>Coordinate Algebra</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215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475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525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594</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790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425960">
                <a:tc>
                  <a:txBody>
                    <a:bodyPr/>
                    <a:lstStyle/>
                    <a:p>
                      <a:pPr algn="ctr" fontAlgn="ctr"/>
                      <a:r>
                        <a:rPr lang="en-US" sz="1400" b="1" i="0" u="none" strike="noStrike" dirty="0">
                          <a:solidFill>
                            <a:srgbClr val="000000"/>
                          </a:solidFill>
                          <a:effectLst/>
                          <a:latin typeface="Calibri" panose="020F0502020204030204" pitchFamily="34" charset="0"/>
                        </a:rPr>
                        <a:t>Analytic Geometry</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185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475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525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596</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810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960">
                <a:tc>
                  <a:txBody>
                    <a:bodyPr/>
                    <a:lstStyle/>
                    <a:p>
                      <a:pPr algn="ctr" fontAlgn="ctr"/>
                      <a:r>
                        <a:rPr lang="en-US" sz="1400" b="1" i="0" u="none" strike="noStrike" dirty="0" smtClean="0">
                          <a:solidFill>
                            <a:srgbClr val="000000"/>
                          </a:solidFill>
                          <a:effectLst/>
                          <a:latin typeface="Calibri" panose="020F0502020204030204" pitchFamily="34" charset="0"/>
                        </a:rPr>
                        <a:t>Algebra I</a:t>
                      </a:r>
                      <a:endParaRPr lang="en-US" sz="1400" b="1" i="0" u="none" strike="noStrike" dirty="0">
                        <a:solidFill>
                          <a:srgbClr val="000000"/>
                        </a:solidFill>
                        <a:effectLst/>
                        <a:latin typeface="Calibri" panose="020F0502020204030204" pitchFamily="34" charset="0"/>
                      </a:endParaRP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smtClean="0">
                          <a:solidFill>
                            <a:srgbClr val="000000"/>
                          </a:solidFill>
                          <a:effectLst/>
                          <a:latin typeface="Calibri" panose="020F0502020204030204" pitchFamily="34" charset="0"/>
                        </a:rPr>
                        <a:t>200</a:t>
                      </a:r>
                      <a:endParaRPr lang="en-US" sz="1600" b="0" i="0" u="none" strike="noStrike" dirty="0">
                        <a:solidFill>
                          <a:srgbClr val="000000"/>
                        </a:solidFill>
                        <a:effectLst/>
                        <a:latin typeface="Calibri" panose="020F0502020204030204" pitchFamily="34" charset="0"/>
                      </a:endParaRP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475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525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smtClean="0">
                          <a:solidFill>
                            <a:srgbClr val="000000"/>
                          </a:solidFill>
                          <a:effectLst/>
                          <a:latin typeface="Calibri" panose="020F0502020204030204" pitchFamily="34" charset="0"/>
                        </a:rPr>
                        <a:t>594</a:t>
                      </a:r>
                      <a:endParaRPr lang="en-US" sz="1600" b="0" i="0" u="none" strike="noStrike" dirty="0">
                        <a:solidFill>
                          <a:srgbClr val="000000"/>
                        </a:solidFill>
                        <a:effectLst/>
                        <a:latin typeface="Calibri" panose="020F0502020204030204" pitchFamily="34" charset="0"/>
                      </a:endParaRP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smtClean="0">
                          <a:solidFill>
                            <a:srgbClr val="000000"/>
                          </a:solidFill>
                          <a:effectLst/>
                          <a:latin typeface="Calibri" panose="020F0502020204030204" pitchFamily="34" charset="0"/>
                        </a:rPr>
                        <a:t>785</a:t>
                      </a:r>
                      <a:endParaRPr lang="en-US" sz="1600" b="0" i="0" u="none" strike="noStrike" dirty="0">
                        <a:solidFill>
                          <a:srgbClr val="000000"/>
                        </a:solidFill>
                        <a:effectLst/>
                        <a:latin typeface="Calibri" panose="020F0502020204030204" pitchFamily="34" charset="0"/>
                      </a:endParaRP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425960">
                <a:tc>
                  <a:txBody>
                    <a:bodyPr/>
                    <a:lstStyle/>
                    <a:p>
                      <a:pPr algn="ctr" fontAlgn="ctr"/>
                      <a:r>
                        <a:rPr lang="en-US" sz="1400" b="1" i="0" u="none" strike="noStrike" dirty="0" smtClean="0">
                          <a:solidFill>
                            <a:srgbClr val="000000"/>
                          </a:solidFill>
                          <a:effectLst/>
                          <a:latin typeface="Calibri" panose="020F0502020204030204" pitchFamily="34" charset="0"/>
                        </a:rPr>
                        <a:t>Geometry</a:t>
                      </a:r>
                      <a:endParaRPr lang="en-US" sz="1400" b="1" i="0" u="none" strike="noStrike" dirty="0">
                        <a:solidFill>
                          <a:srgbClr val="000000"/>
                        </a:solidFill>
                        <a:effectLst/>
                        <a:latin typeface="Calibri" panose="020F0502020204030204" pitchFamily="34" charset="0"/>
                      </a:endParaRP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panose="020F0502020204030204" pitchFamily="34" charset="0"/>
                        </a:rPr>
                        <a:t>180</a:t>
                      </a:r>
                      <a:endParaRPr lang="en-US" sz="1600" b="0" i="0" u="none" strike="noStrike" dirty="0">
                        <a:solidFill>
                          <a:srgbClr val="000000"/>
                        </a:solidFill>
                        <a:effectLst/>
                        <a:latin typeface="Calibri" panose="020F0502020204030204" pitchFamily="34" charset="0"/>
                      </a:endParaRP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Calibri" panose="020F0502020204030204" pitchFamily="34" charset="0"/>
                        </a:rPr>
                        <a:t>475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Calibri" panose="020F0502020204030204" pitchFamily="34" charset="0"/>
                        </a:rPr>
                        <a:t>525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panose="020F0502020204030204" pitchFamily="34" charset="0"/>
                        </a:rPr>
                        <a:t>596</a:t>
                      </a:r>
                      <a:endParaRPr lang="en-US" sz="1600" b="0" i="0" u="none" strike="noStrike" dirty="0">
                        <a:solidFill>
                          <a:srgbClr val="000000"/>
                        </a:solidFill>
                        <a:effectLst/>
                        <a:latin typeface="Calibri" panose="020F0502020204030204" pitchFamily="34" charset="0"/>
                      </a:endParaRP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panose="020F0502020204030204" pitchFamily="34" charset="0"/>
                        </a:rPr>
                        <a:t>815</a:t>
                      </a:r>
                      <a:endParaRPr lang="en-US" sz="1600" b="0" i="0" u="none" strike="noStrike" dirty="0">
                        <a:solidFill>
                          <a:srgbClr val="000000"/>
                        </a:solidFill>
                        <a:effectLst/>
                        <a:latin typeface="Calibri" panose="020F0502020204030204" pitchFamily="34" charset="0"/>
                      </a:endParaRP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5960">
                <a:tc>
                  <a:txBody>
                    <a:bodyPr/>
                    <a:lstStyle/>
                    <a:p>
                      <a:pPr algn="ctr" fontAlgn="ctr"/>
                      <a:r>
                        <a:rPr lang="en-US" sz="1400" b="1" i="0" u="none" strike="noStrike" dirty="0">
                          <a:solidFill>
                            <a:srgbClr val="000000"/>
                          </a:solidFill>
                          <a:effectLst/>
                          <a:latin typeface="Calibri" panose="020F0502020204030204" pitchFamily="34" charset="0"/>
                        </a:rPr>
                        <a:t>Biology</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140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475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525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609</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820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425960">
                <a:tc>
                  <a:txBody>
                    <a:bodyPr/>
                    <a:lstStyle/>
                    <a:p>
                      <a:pPr algn="ctr" fontAlgn="ctr"/>
                      <a:r>
                        <a:rPr lang="en-US" sz="1400" b="1" i="0" u="none" strike="noStrike" dirty="0">
                          <a:solidFill>
                            <a:srgbClr val="000000"/>
                          </a:solidFill>
                          <a:effectLst/>
                          <a:latin typeface="Calibri" panose="020F0502020204030204" pitchFamily="34" charset="0"/>
                        </a:rPr>
                        <a:t>Physical Science</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145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475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525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604</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815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960">
                <a:tc>
                  <a:txBody>
                    <a:bodyPr/>
                    <a:lstStyle/>
                    <a:p>
                      <a:pPr algn="ctr" fontAlgn="ctr"/>
                      <a:r>
                        <a:rPr lang="en-US" sz="1400" b="1" i="0" u="none" strike="noStrike" dirty="0" smtClean="0">
                          <a:solidFill>
                            <a:srgbClr val="000000"/>
                          </a:solidFill>
                          <a:effectLst/>
                          <a:latin typeface="Calibri" panose="020F0502020204030204" pitchFamily="34" charset="0"/>
                        </a:rPr>
                        <a:t>U. S. </a:t>
                      </a:r>
                      <a:r>
                        <a:rPr lang="en-US" sz="1400" b="1" i="0" u="none" strike="noStrike" dirty="0">
                          <a:solidFill>
                            <a:srgbClr val="000000"/>
                          </a:solidFill>
                          <a:effectLst/>
                          <a:latin typeface="Calibri" panose="020F0502020204030204" pitchFamily="34" charset="0"/>
                        </a:rPr>
                        <a:t>History</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215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475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525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590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600" b="0" i="0" u="none" strike="noStrike" dirty="0" smtClean="0">
                          <a:solidFill>
                            <a:srgbClr val="000000"/>
                          </a:solidFill>
                          <a:effectLst/>
                          <a:latin typeface="Calibri" panose="020F0502020204030204" pitchFamily="34" charset="0"/>
                        </a:rPr>
                        <a:t>765</a:t>
                      </a:r>
                      <a:endParaRPr lang="en-US" sz="1600" b="0" i="0" u="none" strike="noStrike" dirty="0">
                        <a:solidFill>
                          <a:srgbClr val="000000"/>
                        </a:solidFill>
                        <a:effectLst/>
                        <a:latin typeface="Calibri" panose="020F0502020204030204" pitchFamily="34" charset="0"/>
                      </a:endParaRP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425960">
                <a:tc>
                  <a:txBody>
                    <a:bodyPr/>
                    <a:lstStyle/>
                    <a:p>
                      <a:pPr algn="ctr" fontAlgn="ctr"/>
                      <a:r>
                        <a:rPr lang="en-US" sz="1400" b="1" i="0" u="none" strike="noStrike" dirty="0">
                          <a:solidFill>
                            <a:srgbClr val="000000"/>
                          </a:solidFill>
                          <a:effectLst/>
                          <a:latin typeface="Calibri" panose="020F0502020204030204" pitchFamily="34" charset="0"/>
                        </a:rPr>
                        <a:t>Economics</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Calibri" panose="020F0502020204030204" pitchFamily="34" charset="0"/>
                        </a:rPr>
                        <a:t>140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Calibri" panose="020F0502020204030204" pitchFamily="34" charset="0"/>
                        </a:rPr>
                        <a:t>475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Calibri" panose="020F0502020204030204" pitchFamily="34" charset="0"/>
                        </a:rPr>
                        <a:t>525</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Calibri" panose="020F0502020204030204" pitchFamily="34" charset="0"/>
                        </a:rPr>
                        <a:t>610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Calibri" panose="020F0502020204030204" pitchFamily="34" charset="0"/>
                        </a:rPr>
                        <a:t>830</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70162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5470"/>
            <a:ext cx="6316630" cy="1325563"/>
          </a:xfrm>
        </p:spPr>
        <p:txBody>
          <a:bodyPr/>
          <a:lstStyle/>
          <a:p>
            <a:r>
              <a:rPr lang="en-US" dirty="0">
                <a:solidFill>
                  <a:srgbClr val="0000FF"/>
                </a:solidFill>
              </a:rPr>
              <a:t>Domain Signals</a:t>
            </a:r>
            <a:endParaRPr lang="en-US" dirty="0"/>
          </a:p>
        </p:txBody>
      </p:sp>
      <p:sp>
        <p:nvSpPr>
          <p:cNvPr id="3" name="Content Placeholder 2"/>
          <p:cNvSpPr>
            <a:spLocks noGrp="1"/>
          </p:cNvSpPr>
          <p:nvPr>
            <p:ph idx="1"/>
          </p:nvPr>
        </p:nvSpPr>
        <p:spPr>
          <a:xfrm>
            <a:off x="628650" y="1659579"/>
            <a:ext cx="7886700" cy="4517384"/>
          </a:xfrm>
        </p:spPr>
        <p:txBody>
          <a:bodyPr>
            <a:normAutofit/>
          </a:bodyPr>
          <a:lstStyle/>
          <a:p>
            <a:pPr marL="0" indent="0" algn="ctr">
              <a:buNone/>
            </a:pPr>
            <a:r>
              <a:rPr lang="en-US" sz="3200" b="1" dirty="0" smtClean="0">
                <a:solidFill>
                  <a:srgbClr val="FF0000"/>
                </a:solidFill>
              </a:rPr>
              <a:t>All Content Areas</a:t>
            </a:r>
          </a:p>
          <a:p>
            <a:endParaRPr lang="en-US" sz="1600" dirty="0" smtClean="0"/>
          </a:p>
          <a:p>
            <a:r>
              <a:rPr lang="en-US" dirty="0" smtClean="0"/>
              <a:t>Remediate Learning</a:t>
            </a:r>
          </a:p>
          <a:p>
            <a:r>
              <a:rPr lang="en-US" dirty="0" smtClean="0"/>
              <a:t>Monitor Learning</a:t>
            </a:r>
          </a:p>
          <a:p>
            <a:r>
              <a:rPr lang="en-US" dirty="0" smtClean="0"/>
              <a:t>Accelerate Learning</a:t>
            </a:r>
          </a:p>
          <a:p>
            <a:pPr marL="0" indent="0">
              <a:buNone/>
            </a:pPr>
            <a:endParaRPr lang="en-US" dirty="0"/>
          </a:p>
          <a:p>
            <a:pPr marL="0" indent="0">
              <a:buNone/>
            </a:pPr>
            <a:r>
              <a:rPr lang="en-US" b="1" dirty="0" smtClean="0">
                <a:solidFill>
                  <a:srgbClr val="0000FF"/>
                </a:solidFill>
              </a:rPr>
              <a:t>Domain Performance:</a:t>
            </a:r>
          </a:p>
          <a:p>
            <a:pPr marL="0" indent="0">
              <a:buNone/>
            </a:pPr>
            <a:r>
              <a:rPr lang="en-US" sz="2400" i="1" dirty="0" smtClean="0"/>
              <a:t>What is the likelihood the student would achieve </a:t>
            </a:r>
            <a:r>
              <a:rPr lang="en-US" sz="2400" i="1" dirty="0" smtClean="0">
                <a:solidFill>
                  <a:srgbClr val="FF0000"/>
                </a:solidFill>
              </a:rPr>
              <a:t>proficiency</a:t>
            </a:r>
            <a:r>
              <a:rPr lang="en-US" sz="2400" i="1" dirty="0" smtClean="0"/>
              <a:t> on the test given his/her performance in the domain?</a:t>
            </a:r>
            <a:endParaRPr lang="en-US" sz="2400" i="1" dirty="0"/>
          </a:p>
        </p:txBody>
      </p:sp>
      <p:sp>
        <p:nvSpPr>
          <p:cNvPr id="4" name="TextBox 3"/>
          <p:cNvSpPr txBox="1"/>
          <p:nvPr/>
        </p:nvSpPr>
        <p:spPr>
          <a:xfrm>
            <a:off x="5014452" y="3097161"/>
            <a:ext cx="339212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7030A0"/>
                </a:solidFill>
              </a:rPr>
              <a:t>Domain performance is reported in terms of the </a:t>
            </a:r>
            <a:r>
              <a:rPr lang="en-US" dirty="0" smtClean="0">
                <a:solidFill>
                  <a:srgbClr val="FF0000"/>
                </a:solidFill>
              </a:rPr>
              <a:t>Proficient Learner </a:t>
            </a:r>
            <a:r>
              <a:rPr lang="en-US" dirty="0" smtClean="0">
                <a:solidFill>
                  <a:srgbClr val="7030A0"/>
                </a:solidFill>
              </a:rPr>
              <a:t>achievement level.</a:t>
            </a:r>
            <a:endParaRPr lang="en-US" dirty="0">
              <a:solidFill>
                <a:srgbClr val="7030A0"/>
              </a:solidFill>
            </a:endParaRPr>
          </a:p>
        </p:txBody>
      </p:sp>
    </p:spTree>
    <p:extLst>
      <p:ext uri="{BB962C8B-B14F-4D97-AF65-F5344CB8AC3E}">
        <p14:creationId xmlns:p14="http://schemas.microsoft.com/office/powerpoint/2010/main" val="393745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53" y="245455"/>
            <a:ext cx="6795560" cy="868969"/>
          </a:xfrm>
        </p:spPr>
        <p:txBody>
          <a:bodyPr>
            <a:noAutofit/>
          </a:bodyPr>
          <a:lstStyle/>
          <a:p>
            <a:r>
              <a:rPr lang="en-US" sz="4000" dirty="0" smtClean="0">
                <a:solidFill>
                  <a:srgbClr val="0000FF"/>
                </a:solidFill>
              </a:rPr>
              <a:t>Additional Information</a:t>
            </a:r>
            <a:endParaRPr lang="en-US" sz="4800" dirty="0">
              <a:solidFill>
                <a:srgbClr val="0000FF"/>
              </a:solidFill>
            </a:endParaRPr>
          </a:p>
        </p:txBody>
      </p:sp>
      <p:sp>
        <p:nvSpPr>
          <p:cNvPr id="7" name="Content Placeholder 6"/>
          <p:cNvSpPr>
            <a:spLocks noGrp="1"/>
          </p:cNvSpPr>
          <p:nvPr>
            <p:ph idx="4294967295"/>
          </p:nvPr>
        </p:nvSpPr>
        <p:spPr>
          <a:xfrm>
            <a:off x="285750" y="1271587"/>
            <a:ext cx="8629650" cy="5100637"/>
          </a:xfrm>
        </p:spPr>
        <p:txBody>
          <a:bodyPr>
            <a:normAutofit fontScale="92500" lnSpcReduction="10000"/>
          </a:bodyPr>
          <a:lstStyle/>
          <a:p>
            <a:pPr marL="0" indent="0" algn="ctr">
              <a:lnSpc>
                <a:spcPct val="100000"/>
              </a:lnSpc>
              <a:spcBef>
                <a:spcPts val="600"/>
              </a:spcBef>
              <a:buNone/>
            </a:pPr>
            <a:r>
              <a:rPr lang="en-US" sz="3000" b="1" dirty="0" smtClean="0">
                <a:solidFill>
                  <a:srgbClr val="FF0000"/>
                </a:solidFill>
              </a:rPr>
              <a:t>English Language Arts</a:t>
            </a:r>
          </a:p>
          <a:p>
            <a:pPr>
              <a:lnSpc>
                <a:spcPct val="100000"/>
              </a:lnSpc>
              <a:spcBef>
                <a:spcPts val="600"/>
              </a:spcBef>
            </a:pPr>
            <a:r>
              <a:rPr lang="en-US" b="1" dirty="0">
                <a:solidFill>
                  <a:prstClr val="black"/>
                </a:solidFill>
              </a:rPr>
              <a:t>Reading Status </a:t>
            </a:r>
          </a:p>
          <a:p>
            <a:pPr lvl="1">
              <a:lnSpc>
                <a:spcPct val="100000"/>
              </a:lnSpc>
              <a:spcBef>
                <a:spcPts val="600"/>
              </a:spcBef>
            </a:pPr>
            <a:r>
              <a:rPr lang="en-US" sz="2900" dirty="0">
                <a:solidFill>
                  <a:prstClr val="black"/>
                </a:solidFill>
              </a:rPr>
              <a:t>Below </a:t>
            </a:r>
            <a:r>
              <a:rPr lang="en-US" sz="2900" dirty="0" smtClean="0">
                <a:solidFill>
                  <a:prstClr val="black"/>
                </a:solidFill>
              </a:rPr>
              <a:t>Grade Level</a:t>
            </a:r>
            <a:endParaRPr lang="en-US" sz="2900" dirty="0">
              <a:solidFill>
                <a:prstClr val="black"/>
              </a:solidFill>
            </a:endParaRPr>
          </a:p>
          <a:p>
            <a:pPr lvl="1">
              <a:lnSpc>
                <a:spcPct val="100000"/>
              </a:lnSpc>
              <a:spcBef>
                <a:spcPts val="600"/>
              </a:spcBef>
            </a:pPr>
            <a:r>
              <a:rPr lang="en-US" sz="2900" dirty="0" smtClean="0">
                <a:solidFill>
                  <a:prstClr val="black"/>
                </a:solidFill>
              </a:rPr>
              <a:t>Grade Level </a:t>
            </a:r>
            <a:r>
              <a:rPr lang="en-US" sz="2900" dirty="0">
                <a:solidFill>
                  <a:prstClr val="black"/>
                </a:solidFill>
              </a:rPr>
              <a:t>or </a:t>
            </a:r>
            <a:r>
              <a:rPr lang="en-US" sz="2900" dirty="0" smtClean="0">
                <a:solidFill>
                  <a:prstClr val="black"/>
                </a:solidFill>
              </a:rPr>
              <a:t>Above</a:t>
            </a:r>
            <a:endParaRPr lang="en-US" sz="2900" dirty="0">
              <a:solidFill>
                <a:prstClr val="black"/>
              </a:solidFill>
            </a:endParaRPr>
          </a:p>
          <a:p>
            <a:pPr>
              <a:lnSpc>
                <a:spcPct val="100000"/>
              </a:lnSpc>
              <a:spcBef>
                <a:spcPts val="600"/>
              </a:spcBef>
            </a:pPr>
            <a:r>
              <a:rPr lang="en-US" b="1" dirty="0" smtClean="0">
                <a:solidFill>
                  <a:prstClr val="black"/>
                </a:solidFill>
              </a:rPr>
              <a:t>Writing Scores</a:t>
            </a:r>
          </a:p>
          <a:p>
            <a:pPr lvl="1">
              <a:lnSpc>
                <a:spcPct val="100000"/>
              </a:lnSpc>
              <a:spcBef>
                <a:spcPts val="600"/>
              </a:spcBef>
            </a:pPr>
            <a:r>
              <a:rPr lang="en-US" sz="2800" dirty="0" smtClean="0">
                <a:solidFill>
                  <a:prstClr val="black"/>
                </a:solidFill>
              </a:rPr>
              <a:t>Extended Writing Task – by trait</a:t>
            </a:r>
          </a:p>
          <a:p>
            <a:pPr lvl="2">
              <a:lnSpc>
                <a:spcPct val="100000"/>
              </a:lnSpc>
              <a:spcBef>
                <a:spcPts val="600"/>
              </a:spcBef>
            </a:pPr>
            <a:r>
              <a:rPr lang="en-US" sz="2600" dirty="0" smtClean="0">
                <a:solidFill>
                  <a:prstClr val="black"/>
                </a:solidFill>
              </a:rPr>
              <a:t>Ideas, Organization &amp; Coherence – number of points earned out of 4 </a:t>
            </a:r>
          </a:p>
          <a:p>
            <a:pPr lvl="2">
              <a:lnSpc>
                <a:spcPct val="100000"/>
              </a:lnSpc>
              <a:spcBef>
                <a:spcPts val="600"/>
              </a:spcBef>
            </a:pPr>
            <a:r>
              <a:rPr lang="en-US" sz="2600" dirty="0" smtClean="0">
                <a:solidFill>
                  <a:prstClr val="black"/>
                </a:solidFill>
              </a:rPr>
              <a:t>Language Usage and Conventions  – number of points earned out of 3</a:t>
            </a:r>
          </a:p>
          <a:p>
            <a:pPr lvl="1">
              <a:lnSpc>
                <a:spcPct val="100000"/>
              </a:lnSpc>
              <a:spcBef>
                <a:spcPts val="600"/>
              </a:spcBef>
            </a:pPr>
            <a:r>
              <a:rPr lang="en-US" sz="2800" dirty="0" smtClean="0">
                <a:solidFill>
                  <a:prstClr val="black"/>
                </a:solidFill>
              </a:rPr>
              <a:t>Narrative Writing – number of points earned out of 4 </a:t>
            </a:r>
          </a:p>
          <a:p>
            <a:pPr>
              <a:lnSpc>
                <a:spcPct val="100000"/>
              </a:lnSpc>
              <a:spcBef>
                <a:spcPts val="600"/>
              </a:spcBef>
            </a:pPr>
            <a:r>
              <a:rPr lang="en-US" b="1" dirty="0" smtClean="0">
                <a:solidFill>
                  <a:prstClr val="black"/>
                </a:solidFill>
              </a:rPr>
              <a:t>Lexile</a:t>
            </a:r>
          </a:p>
          <a:p>
            <a:endParaRPr lang="en-US" dirty="0"/>
          </a:p>
        </p:txBody>
      </p:sp>
    </p:spTree>
    <p:extLst>
      <p:ext uri="{BB962C8B-B14F-4D97-AF65-F5344CB8AC3E}">
        <p14:creationId xmlns:p14="http://schemas.microsoft.com/office/powerpoint/2010/main" val="2125479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38" y="245455"/>
            <a:ext cx="6884453" cy="863017"/>
          </a:xfrm>
        </p:spPr>
        <p:txBody>
          <a:bodyPr>
            <a:noAutofit/>
          </a:bodyPr>
          <a:lstStyle/>
          <a:p>
            <a:r>
              <a:rPr lang="en-US" sz="4000" dirty="0" smtClean="0">
                <a:solidFill>
                  <a:srgbClr val="0000FF"/>
                </a:solidFill>
              </a:rPr>
              <a:t>Norm-Referenced Scores</a:t>
            </a:r>
            <a:endParaRPr lang="en-US" sz="3200" dirty="0">
              <a:solidFill>
                <a:srgbClr val="0000FF"/>
              </a:solidFill>
            </a:endParaRPr>
          </a:p>
        </p:txBody>
      </p:sp>
      <p:sp>
        <p:nvSpPr>
          <p:cNvPr id="7" name="Content Placeholder 6"/>
          <p:cNvSpPr>
            <a:spLocks noGrp="1"/>
          </p:cNvSpPr>
          <p:nvPr>
            <p:ph idx="4294967295"/>
          </p:nvPr>
        </p:nvSpPr>
        <p:spPr>
          <a:xfrm>
            <a:off x="180940" y="1356385"/>
            <a:ext cx="7886700" cy="5119688"/>
          </a:xfrm>
        </p:spPr>
        <p:txBody>
          <a:bodyPr>
            <a:normAutofit/>
          </a:bodyPr>
          <a:lstStyle/>
          <a:p>
            <a:pPr>
              <a:lnSpc>
                <a:spcPct val="100000"/>
              </a:lnSpc>
              <a:spcBef>
                <a:spcPts val="600"/>
              </a:spcBef>
            </a:pPr>
            <a:r>
              <a:rPr lang="en-US" sz="2400" b="1" dirty="0" smtClean="0">
                <a:solidFill>
                  <a:prstClr val="black"/>
                </a:solidFill>
              </a:rPr>
              <a:t>National </a:t>
            </a:r>
            <a:r>
              <a:rPr lang="en-US" sz="2400" b="1" dirty="0">
                <a:solidFill>
                  <a:prstClr val="black"/>
                </a:solidFill>
              </a:rPr>
              <a:t>Percentile </a:t>
            </a:r>
            <a:r>
              <a:rPr lang="en-US" sz="2400" b="1" dirty="0" smtClean="0">
                <a:solidFill>
                  <a:prstClr val="black"/>
                </a:solidFill>
              </a:rPr>
              <a:t>Rank </a:t>
            </a:r>
            <a:r>
              <a:rPr lang="en-US" sz="2400" b="1" dirty="0">
                <a:solidFill>
                  <a:prstClr val="black"/>
                </a:solidFill>
              </a:rPr>
              <a:t>(NPR) </a:t>
            </a:r>
            <a:endParaRPr lang="en-US" sz="2400" b="1" dirty="0" smtClean="0">
              <a:solidFill>
                <a:prstClr val="black"/>
              </a:solidFill>
            </a:endParaRPr>
          </a:p>
          <a:p>
            <a:pPr lvl="1">
              <a:lnSpc>
                <a:spcPct val="100000"/>
              </a:lnSpc>
              <a:spcBef>
                <a:spcPts val="600"/>
              </a:spcBef>
              <a:buFont typeface="Arial Black" panose="020B0A04020102020204" pitchFamily="34" charset="0"/>
              <a:buChar char="–"/>
            </a:pPr>
            <a:r>
              <a:rPr lang="en-US" sz="2000" dirty="0" smtClean="0">
                <a:solidFill>
                  <a:prstClr val="black"/>
                </a:solidFill>
              </a:rPr>
              <a:t>NPR Range (based on SEM)</a:t>
            </a:r>
          </a:p>
          <a:p>
            <a:pPr>
              <a:lnSpc>
                <a:spcPct val="100000"/>
              </a:lnSpc>
              <a:spcBef>
                <a:spcPts val="600"/>
              </a:spcBef>
            </a:pPr>
            <a:r>
              <a:rPr lang="en-US" sz="2400" b="1" dirty="0" smtClean="0">
                <a:solidFill>
                  <a:prstClr val="black"/>
                </a:solidFill>
              </a:rPr>
              <a:t>Norm Curve Equivalencies (NCE)</a:t>
            </a:r>
          </a:p>
          <a:p>
            <a:pPr lvl="1">
              <a:lnSpc>
                <a:spcPct val="100000"/>
              </a:lnSpc>
              <a:spcBef>
                <a:spcPts val="600"/>
              </a:spcBef>
              <a:buFont typeface="Arial Black" panose="020B0A04020102020204" pitchFamily="34" charset="0"/>
              <a:buChar char="–"/>
            </a:pPr>
            <a:r>
              <a:rPr lang="en-US" sz="2000" dirty="0" smtClean="0">
                <a:solidFill>
                  <a:prstClr val="black"/>
                </a:solidFill>
              </a:rPr>
              <a:t>Provided on summary reports only</a:t>
            </a:r>
            <a:endParaRPr lang="en-US" sz="2000" dirty="0">
              <a:solidFill>
                <a:prstClr val="black"/>
              </a:solidFill>
            </a:endParaRPr>
          </a:p>
          <a:p>
            <a:pPr marL="0" indent="0">
              <a:lnSpc>
                <a:spcPct val="100000"/>
              </a:lnSpc>
              <a:spcBef>
                <a:spcPts val="600"/>
              </a:spcBef>
              <a:buNone/>
            </a:pPr>
            <a:endParaRPr lang="en-US" sz="2400" b="1" dirty="0" smtClean="0">
              <a:solidFill>
                <a:srgbClr val="FF0000"/>
              </a:solidFill>
            </a:endParaRPr>
          </a:p>
          <a:p>
            <a:pPr marL="0" indent="0">
              <a:lnSpc>
                <a:spcPct val="100000"/>
              </a:lnSpc>
              <a:spcBef>
                <a:spcPts val="600"/>
              </a:spcBef>
              <a:buNone/>
            </a:pPr>
            <a:r>
              <a:rPr lang="en-US" sz="2400" b="1" dirty="0" smtClean="0">
                <a:solidFill>
                  <a:srgbClr val="FF0000"/>
                </a:solidFill>
              </a:rPr>
              <a:t>Remember:</a:t>
            </a:r>
          </a:p>
          <a:p>
            <a:pPr lvl="1">
              <a:lnSpc>
                <a:spcPct val="100000"/>
              </a:lnSpc>
              <a:spcBef>
                <a:spcPts val="600"/>
              </a:spcBef>
              <a:buFont typeface="Arial Black" panose="020B0A04020102020204" pitchFamily="34" charset="0"/>
              <a:buChar char="–"/>
            </a:pPr>
            <a:r>
              <a:rPr lang="en-US" sz="2000" dirty="0" smtClean="0">
                <a:solidFill>
                  <a:prstClr val="black"/>
                </a:solidFill>
              </a:rPr>
              <a:t>A </a:t>
            </a:r>
            <a:r>
              <a:rPr lang="en-US" sz="2000" dirty="0">
                <a:solidFill>
                  <a:prstClr val="black"/>
                </a:solidFill>
              </a:rPr>
              <a:t>sample of </a:t>
            </a:r>
            <a:r>
              <a:rPr lang="en-US" sz="2000" dirty="0" smtClean="0">
                <a:solidFill>
                  <a:prstClr val="black"/>
                </a:solidFill>
              </a:rPr>
              <a:t>norm-referenced items </a:t>
            </a:r>
            <a:r>
              <a:rPr lang="en-US" sz="2000" dirty="0">
                <a:solidFill>
                  <a:prstClr val="black"/>
                </a:solidFill>
              </a:rPr>
              <a:t>were administered, not an intact form</a:t>
            </a:r>
            <a:r>
              <a:rPr lang="en-US" sz="2000" dirty="0" smtClean="0">
                <a:solidFill>
                  <a:prstClr val="black"/>
                </a:solidFill>
              </a:rPr>
              <a:t>.</a:t>
            </a:r>
          </a:p>
          <a:p>
            <a:pPr lvl="1">
              <a:lnSpc>
                <a:spcPct val="100000"/>
              </a:lnSpc>
              <a:spcBef>
                <a:spcPts val="600"/>
              </a:spcBef>
              <a:buFont typeface="Arial Black" panose="020B0A04020102020204" pitchFamily="34" charset="0"/>
              <a:buChar char="–"/>
            </a:pPr>
            <a:r>
              <a:rPr lang="en-US" sz="2000" dirty="0">
                <a:solidFill>
                  <a:prstClr val="black"/>
                </a:solidFill>
              </a:rPr>
              <a:t>Norm-referenced Testing (NRT) data should be utilized as an </a:t>
            </a:r>
            <a:r>
              <a:rPr lang="en-US" sz="2000" i="1" dirty="0">
                <a:solidFill>
                  <a:prstClr val="black"/>
                </a:solidFill>
              </a:rPr>
              <a:t>indicator</a:t>
            </a:r>
            <a:r>
              <a:rPr lang="en-US" sz="2000" dirty="0">
                <a:solidFill>
                  <a:prstClr val="black"/>
                </a:solidFill>
              </a:rPr>
              <a:t> or </a:t>
            </a:r>
            <a:r>
              <a:rPr lang="en-US" sz="2000" i="1" dirty="0">
                <a:solidFill>
                  <a:prstClr val="black"/>
                </a:solidFill>
              </a:rPr>
              <a:t>barometer</a:t>
            </a:r>
            <a:r>
              <a:rPr lang="en-US" sz="2000" dirty="0">
                <a:solidFill>
                  <a:prstClr val="black"/>
                </a:solidFill>
              </a:rPr>
              <a:t> of student performance relative to their peers nationally.  </a:t>
            </a:r>
          </a:p>
          <a:p>
            <a:pPr lvl="1">
              <a:lnSpc>
                <a:spcPct val="100000"/>
              </a:lnSpc>
              <a:spcBef>
                <a:spcPts val="600"/>
              </a:spcBef>
              <a:buFont typeface="Arial Black" panose="020B0A04020102020204" pitchFamily="34" charset="0"/>
              <a:buChar char="–"/>
            </a:pPr>
            <a:r>
              <a:rPr lang="en-US" sz="2000" dirty="0" smtClean="0">
                <a:solidFill>
                  <a:prstClr val="black"/>
                </a:solidFill>
              </a:rPr>
              <a:t>NPRs </a:t>
            </a:r>
            <a:r>
              <a:rPr lang="en-US" sz="2000" b="1" dirty="0">
                <a:solidFill>
                  <a:prstClr val="black"/>
                </a:solidFill>
              </a:rPr>
              <a:t>may not </a:t>
            </a:r>
            <a:r>
              <a:rPr lang="en-US" sz="2000" dirty="0">
                <a:solidFill>
                  <a:prstClr val="black"/>
                </a:solidFill>
              </a:rPr>
              <a:t>be used for gifted program identification.</a:t>
            </a:r>
          </a:p>
          <a:p>
            <a:endParaRPr lang="en-US" dirty="0"/>
          </a:p>
        </p:txBody>
      </p:sp>
    </p:spTree>
    <p:extLst>
      <p:ext uri="{BB962C8B-B14F-4D97-AF65-F5344CB8AC3E}">
        <p14:creationId xmlns:p14="http://schemas.microsoft.com/office/powerpoint/2010/main" val="45044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815" y="2319387"/>
            <a:ext cx="6316630" cy="1325563"/>
          </a:xfrm>
        </p:spPr>
        <p:txBody>
          <a:bodyPr>
            <a:normAutofit fontScale="90000"/>
          </a:bodyPr>
          <a:lstStyle/>
          <a:p>
            <a:pPr algn="ctr"/>
            <a:r>
              <a:rPr lang="en-US" sz="4800" dirty="0" smtClean="0">
                <a:solidFill>
                  <a:srgbClr val="0000FF"/>
                </a:solidFill>
              </a:rPr>
              <a:t>Georgia Milestones Reports</a:t>
            </a:r>
            <a:endParaRPr lang="en-US" sz="4800" dirty="0">
              <a:solidFill>
                <a:srgbClr val="0000FF"/>
              </a:solidFill>
            </a:endParaRPr>
          </a:p>
        </p:txBody>
      </p:sp>
    </p:spTree>
    <p:extLst>
      <p:ext uri="{BB962C8B-B14F-4D97-AF65-F5344CB8AC3E}">
        <p14:creationId xmlns:p14="http://schemas.microsoft.com/office/powerpoint/2010/main" val="2982371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71" y="225952"/>
            <a:ext cx="6316630" cy="813140"/>
          </a:xfrm>
        </p:spPr>
        <p:txBody>
          <a:bodyPr>
            <a:normAutofit/>
          </a:bodyPr>
          <a:lstStyle/>
          <a:p>
            <a:r>
              <a:rPr lang="en-US" sz="3600" dirty="0" smtClean="0">
                <a:solidFill>
                  <a:srgbClr val="0000FF"/>
                </a:solidFill>
              </a:rPr>
              <a:t>Types of Reports</a:t>
            </a:r>
            <a:endParaRPr lang="en-US" sz="3600" dirty="0">
              <a:solidFill>
                <a:srgbClr val="0000FF"/>
              </a:solidFill>
            </a:endParaRPr>
          </a:p>
        </p:txBody>
      </p:sp>
      <p:sp>
        <p:nvSpPr>
          <p:cNvPr id="3" name="Content Placeholder 2"/>
          <p:cNvSpPr>
            <a:spLocks noGrp="1"/>
          </p:cNvSpPr>
          <p:nvPr>
            <p:ph idx="4294967295"/>
          </p:nvPr>
        </p:nvSpPr>
        <p:spPr>
          <a:xfrm>
            <a:off x="346016" y="1185705"/>
            <a:ext cx="8169333" cy="4692581"/>
          </a:xfrm>
        </p:spPr>
        <p:txBody>
          <a:bodyPr>
            <a:normAutofit fontScale="77500" lnSpcReduction="20000"/>
          </a:bodyPr>
          <a:lstStyle/>
          <a:p>
            <a:r>
              <a:rPr lang="en-US" b="1" dirty="0" smtClean="0">
                <a:solidFill>
                  <a:srgbClr val="FF0000"/>
                </a:solidFill>
              </a:rPr>
              <a:t>Individual Student Report (ISR)</a:t>
            </a:r>
          </a:p>
          <a:p>
            <a:pPr lvl="1"/>
            <a:r>
              <a:rPr lang="en-US" dirty="0" smtClean="0"/>
              <a:t>Both electronic and paper copies</a:t>
            </a:r>
          </a:p>
          <a:p>
            <a:pPr lvl="1"/>
            <a:r>
              <a:rPr lang="en-US" dirty="0" smtClean="0"/>
              <a:t>Electronic via eDIRECT, paper via shipment</a:t>
            </a:r>
          </a:p>
          <a:p>
            <a:r>
              <a:rPr lang="en-US" b="1" dirty="0" smtClean="0"/>
              <a:t>Class Roster</a:t>
            </a:r>
          </a:p>
          <a:p>
            <a:pPr lvl="1"/>
            <a:r>
              <a:rPr lang="en-US" dirty="0" smtClean="0"/>
              <a:t>Electronic only via </a:t>
            </a:r>
            <a:r>
              <a:rPr lang="en-US" dirty="0"/>
              <a:t>eDIRECT </a:t>
            </a:r>
            <a:endParaRPr lang="en-US" dirty="0" smtClean="0"/>
          </a:p>
          <a:p>
            <a:r>
              <a:rPr lang="en-US" b="1" dirty="0" smtClean="0"/>
              <a:t>Remediation/Retest Roster </a:t>
            </a:r>
            <a:r>
              <a:rPr lang="en-US" dirty="0" smtClean="0"/>
              <a:t>(EOG grades 3, 5, 8 only)</a:t>
            </a:r>
          </a:p>
          <a:p>
            <a:pPr marL="685800" lvl="2">
              <a:spcBef>
                <a:spcPts val="1000"/>
              </a:spcBef>
            </a:pPr>
            <a:r>
              <a:rPr lang="en-US" sz="2500" dirty="0"/>
              <a:t>Electronic only via eDIRECT </a:t>
            </a:r>
          </a:p>
          <a:p>
            <a:r>
              <a:rPr lang="en-US" b="1" dirty="0" smtClean="0"/>
              <a:t>Student Labels</a:t>
            </a:r>
          </a:p>
          <a:p>
            <a:r>
              <a:rPr lang="en-US" b="1" dirty="0" smtClean="0">
                <a:solidFill>
                  <a:srgbClr val="FF0000"/>
                </a:solidFill>
              </a:rPr>
              <a:t>Content Area Summaries </a:t>
            </a:r>
            <a:r>
              <a:rPr lang="en-US" dirty="0" smtClean="0"/>
              <a:t>(School, System, State)</a:t>
            </a:r>
          </a:p>
          <a:p>
            <a:pPr lvl="1"/>
            <a:r>
              <a:rPr lang="en-US" dirty="0" smtClean="0"/>
              <a:t>Electronic only via MyGaDOE Portal</a:t>
            </a:r>
          </a:p>
          <a:p>
            <a:r>
              <a:rPr lang="en-US" b="1" dirty="0" smtClean="0"/>
              <a:t>Summary Report of All Student Populations </a:t>
            </a:r>
            <a:r>
              <a:rPr lang="en-US" dirty="0" smtClean="0"/>
              <a:t>(School, System, State)</a:t>
            </a:r>
          </a:p>
          <a:p>
            <a:pPr lvl="1"/>
            <a:r>
              <a:rPr lang="en-US" dirty="0" smtClean="0"/>
              <a:t>Electronic only via MyGaDOE Portal</a:t>
            </a:r>
          </a:p>
          <a:p>
            <a:r>
              <a:rPr lang="en-US" b="1" dirty="0" smtClean="0"/>
              <a:t>System Student Data File</a:t>
            </a:r>
          </a:p>
          <a:p>
            <a:pPr lvl="1"/>
            <a:r>
              <a:rPr lang="en-US" dirty="0" smtClean="0"/>
              <a:t>Electronic only via eDIRECT and MyGaDOE Portal</a:t>
            </a:r>
          </a:p>
          <a:p>
            <a:pPr lvl="1"/>
            <a:r>
              <a:rPr lang="en-US" dirty="0" smtClean="0"/>
              <a:t>Both .txt and .xlsx formats (no Extraction tool required)</a:t>
            </a:r>
          </a:p>
        </p:txBody>
      </p:sp>
    </p:spTree>
    <p:extLst>
      <p:ext uri="{BB962C8B-B14F-4D97-AF65-F5344CB8AC3E}">
        <p14:creationId xmlns:p14="http://schemas.microsoft.com/office/powerpoint/2010/main" val="3548746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6073" y="49118"/>
            <a:ext cx="6714136" cy="1325563"/>
          </a:xfrm>
        </p:spPr>
        <p:txBody>
          <a:bodyPr>
            <a:noAutofit/>
          </a:bodyPr>
          <a:lstStyle/>
          <a:p>
            <a:r>
              <a:rPr lang="en-US" sz="3600" dirty="0" smtClean="0">
                <a:solidFill>
                  <a:srgbClr val="0000FF"/>
                </a:solidFill>
              </a:rPr>
              <a:t>End of Grade - Individual Student Report (ISR) Sample</a:t>
            </a:r>
            <a:endParaRPr lang="en-US" sz="3600" dirty="0">
              <a:solidFill>
                <a:srgbClr val="0000FF"/>
              </a:solidFill>
            </a:endParaRPr>
          </a:p>
        </p:txBody>
      </p:sp>
      <p:sp>
        <p:nvSpPr>
          <p:cNvPr id="2" name="TextBox 1"/>
          <p:cNvSpPr txBox="1"/>
          <p:nvPr/>
        </p:nvSpPr>
        <p:spPr>
          <a:xfrm>
            <a:off x="2742120" y="1220793"/>
            <a:ext cx="3249168" cy="307777"/>
          </a:xfrm>
          <a:prstGeom prst="rect">
            <a:avLst/>
          </a:prstGeom>
          <a:solidFill>
            <a:schemeClr val="accent4">
              <a:lumMod val="40000"/>
              <a:lumOff val="60000"/>
            </a:schemeClr>
          </a:solidFill>
        </p:spPr>
        <p:txBody>
          <a:bodyPr wrap="square" rtlCol="0">
            <a:spAutoFit/>
          </a:bodyPr>
          <a:lstStyle/>
          <a:p>
            <a:pPr algn="ctr"/>
            <a:r>
              <a:rPr lang="en-US" sz="1400" b="1" dirty="0" smtClean="0"/>
              <a:t>** </a:t>
            </a:r>
            <a:r>
              <a:rPr lang="en-US" sz="1400" b="1" dirty="0"/>
              <a:t>I</a:t>
            </a:r>
            <a:r>
              <a:rPr lang="en-US" sz="1400" b="1" dirty="0" smtClean="0"/>
              <a:t>llustration purposes only **</a:t>
            </a:r>
            <a:endParaRPr lang="en-US" sz="1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2913" y="1673495"/>
            <a:ext cx="3555579" cy="4779935"/>
          </a:xfrm>
          <a:prstGeom prst="rect">
            <a:avLst/>
          </a:prstGeom>
          <a:noFill/>
          <a:ln w="9525">
            <a:solidFill>
              <a:schemeClr val="tx1"/>
            </a:solidFill>
            <a:miter lim="800000"/>
            <a:headEnd/>
            <a:tailEnd/>
          </a:ln>
          <a:effectLst>
            <a:innerShdw blurRad="63500" dist="50800" dir="18900000">
              <a:schemeClr val="bg1">
                <a:lumMod val="75000"/>
                <a:alpha val="50000"/>
              </a:schemeClr>
            </a:inn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85256" y="1658254"/>
            <a:ext cx="3507756" cy="4779935"/>
          </a:xfrm>
          <a:prstGeom prst="rect">
            <a:avLst/>
          </a:prstGeom>
          <a:noFill/>
          <a:ln w="9525">
            <a:solidFill>
              <a:schemeClr val="tx1"/>
            </a:solidFill>
            <a:miter lim="800000"/>
            <a:headEnd/>
            <a:tailEnd/>
          </a:ln>
          <a:effectLst>
            <a:innerShdw blurRad="63500" dist="50800" dir="18900000">
              <a:schemeClr val="bg1">
                <a:lumMod val="75000"/>
                <a:alpha val="50000"/>
              </a:schemeClr>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3902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61" y="69229"/>
            <a:ext cx="6656393" cy="981663"/>
          </a:xfrm>
        </p:spPr>
        <p:txBody>
          <a:bodyPr>
            <a:noAutofit/>
          </a:bodyPr>
          <a:lstStyle/>
          <a:p>
            <a:r>
              <a:rPr lang="en-US" sz="3600" dirty="0" smtClean="0">
                <a:solidFill>
                  <a:srgbClr val="0000FF"/>
                </a:solidFill>
              </a:rPr>
              <a:t>End of Course - Individual Student Report (ISR) Sam</a:t>
            </a:r>
            <a:r>
              <a:rPr lang="en-US" sz="3200" dirty="0" smtClean="0">
                <a:solidFill>
                  <a:srgbClr val="0000FF"/>
                </a:solidFill>
              </a:rPr>
              <a:t>ple</a:t>
            </a:r>
            <a:endParaRPr lang="en-US" sz="3200" dirty="0">
              <a:solidFill>
                <a:srgbClr val="0000FF"/>
              </a:solidFill>
            </a:endParaRPr>
          </a:p>
        </p:txBody>
      </p:sp>
      <p:sp>
        <p:nvSpPr>
          <p:cNvPr id="8" name="TextBox 7"/>
          <p:cNvSpPr txBox="1"/>
          <p:nvPr/>
        </p:nvSpPr>
        <p:spPr>
          <a:xfrm>
            <a:off x="2639568" y="1134878"/>
            <a:ext cx="3249168" cy="307777"/>
          </a:xfrm>
          <a:prstGeom prst="rect">
            <a:avLst/>
          </a:prstGeom>
          <a:solidFill>
            <a:schemeClr val="accent4">
              <a:lumMod val="40000"/>
              <a:lumOff val="60000"/>
            </a:schemeClr>
          </a:solidFill>
        </p:spPr>
        <p:txBody>
          <a:bodyPr wrap="square" rtlCol="0">
            <a:spAutoFit/>
          </a:bodyPr>
          <a:lstStyle/>
          <a:p>
            <a:pPr algn="ctr"/>
            <a:r>
              <a:rPr lang="en-US" sz="1400" b="1" dirty="0" smtClean="0"/>
              <a:t>** Illustration purposes only **</a:t>
            </a:r>
            <a:endParaRPr lang="en-US" sz="1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813" y="1640792"/>
            <a:ext cx="3677512" cy="4903131"/>
          </a:xfrm>
          <a:prstGeom prst="rect">
            <a:avLst/>
          </a:prstGeom>
          <a:noFill/>
          <a:ln w="9525">
            <a:solidFill>
              <a:schemeClr val="tx1"/>
            </a:solidFill>
            <a:miter lim="800000"/>
            <a:headEnd/>
            <a:tailEnd/>
          </a:ln>
          <a:effectLst>
            <a:innerShdw blurRad="63500" dist="50800" dir="18900000">
              <a:schemeClr val="bg1">
                <a:lumMod val="75000"/>
                <a:alpha val="50000"/>
              </a:schemeClr>
            </a:inn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8935" y="1640792"/>
            <a:ext cx="3621122" cy="4903131"/>
          </a:xfrm>
          <a:prstGeom prst="rect">
            <a:avLst/>
          </a:prstGeom>
          <a:noFill/>
          <a:ln w="9525">
            <a:solidFill>
              <a:schemeClr val="tx1"/>
            </a:solidFill>
            <a:miter lim="800000"/>
            <a:headEnd/>
            <a:tailEnd/>
          </a:ln>
          <a:effectLst>
            <a:innerShdw blurRad="63500" dist="50800" dir="18900000">
              <a:schemeClr val="bg1">
                <a:lumMod val="75000"/>
                <a:alpha val="50000"/>
              </a:schemeClr>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0129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206057"/>
            <a:ext cx="7413524" cy="1325563"/>
          </a:xfrm>
        </p:spPr>
        <p:txBody>
          <a:bodyPr>
            <a:normAutofit/>
          </a:bodyPr>
          <a:lstStyle/>
          <a:p>
            <a:r>
              <a:rPr lang="en-US" sz="4000" dirty="0" smtClean="0">
                <a:solidFill>
                  <a:srgbClr val="0000FF"/>
                </a:solidFill>
              </a:rPr>
              <a:t>Assessment Foundations</a:t>
            </a:r>
            <a:endParaRPr lang="en-US" sz="4000" dirty="0">
              <a:solidFill>
                <a:srgbClr val="0000FF"/>
              </a:solidFill>
            </a:endParaRPr>
          </a:p>
        </p:txBody>
      </p:sp>
      <p:sp>
        <p:nvSpPr>
          <p:cNvPr id="3" name="Content Placeholder 2"/>
          <p:cNvSpPr>
            <a:spLocks noGrp="1"/>
          </p:cNvSpPr>
          <p:nvPr>
            <p:ph idx="1"/>
          </p:nvPr>
        </p:nvSpPr>
        <p:spPr>
          <a:xfrm>
            <a:off x="386162" y="1685740"/>
            <a:ext cx="7984408" cy="4645343"/>
          </a:xfrm>
        </p:spPr>
        <p:txBody>
          <a:bodyPr>
            <a:normAutofit/>
          </a:bodyPr>
          <a:lstStyle/>
          <a:p>
            <a:pPr marL="0" indent="0" algn="ctr">
              <a:buNone/>
            </a:pPr>
            <a:r>
              <a:rPr lang="en-US" sz="3600" b="1" dirty="0" smtClean="0">
                <a:solidFill>
                  <a:srgbClr val="FF0000"/>
                </a:solidFill>
              </a:rPr>
              <a:t>Bottom Line</a:t>
            </a:r>
          </a:p>
          <a:p>
            <a:pPr marL="0" indent="0">
              <a:buNone/>
            </a:pPr>
            <a:endParaRPr lang="en-US" sz="1000" dirty="0">
              <a:solidFill>
                <a:srgbClr val="FF0000"/>
              </a:solidFill>
            </a:endParaRPr>
          </a:p>
          <a:p>
            <a:pPr marL="0" indent="0">
              <a:buNone/>
            </a:pPr>
            <a:r>
              <a:rPr lang="en-US" sz="2800" dirty="0" smtClean="0"/>
              <a:t>What we assess, how we assess, and how we communicate the results sends a clear message </a:t>
            </a:r>
            <a:r>
              <a:rPr lang="en-US" sz="2800" i="1" dirty="0" smtClean="0"/>
              <a:t>to students</a:t>
            </a:r>
            <a:r>
              <a:rPr lang="en-US" sz="2800" dirty="0" smtClean="0"/>
              <a:t> about </a:t>
            </a:r>
          </a:p>
          <a:p>
            <a:pPr lvl="1">
              <a:buFont typeface="Calibri" panose="020F0502020204030204" pitchFamily="34" charset="0"/>
              <a:buChar char="‒"/>
            </a:pPr>
            <a:r>
              <a:rPr lang="en-US" sz="2400" dirty="0" smtClean="0"/>
              <a:t>what is worth learning, </a:t>
            </a:r>
          </a:p>
          <a:p>
            <a:pPr lvl="1">
              <a:buFont typeface="Calibri" panose="020F0502020204030204" pitchFamily="34" charset="0"/>
              <a:buChar char="‒"/>
            </a:pPr>
            <a:r>
              <a:rPr lang="en-US" sz="2400" dirty="0" smtClean="0"/>
              <a:t>how it should be learned, </a:t>
            </a:r>
          </a:p>
          <a:p>
            <a:pPr lvl="1">
              <a:buFont typeface="Calibri" panose="020F0502020204030204" pitchFamily="34" charset="0"/>
              <a:buChar char="‒"/>
            </a:pPr>
            <a:r>
              <a:rPr lang="en-US" sz="2400" dirty="0" smtClean="0"/>
              <a:t>what elements of quality are most important, and </a:t>
            </a:r>
          </a:p>
          <a:p>
            <a:pPr lvl="1">
              <a:buFont typeface="Calibri" panose="020F0502020204030204" pitchFamily="34" charset="0"/>
              <a:buChar char="‒"/>
            </a:pPr>
            <a:r>
              <a:rPr lang="en-US" sz="2400" dirty="0" smtClean="0"/>
              <a:t>how well we expect them to perform/achievement.</a:t>
            </a:r>
          </a:p>
        </p:txBody>
      </p:sp>
      <p:sp>
        <p:nvSpPr>
          <p:cNvPr id="4" name="TextBox 3"/>
          <p:cNvSpPr txBox="1"/>
          <p:nvPr/>
        </p:nvSpPr>
        <p:spPr>
          <a:xfrm>
            <a:off x="3677266" y="5535561"/>
            <a:ext cx="537824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r"/>
            <a:r>
              <a:rPr lang="en-US" dirty="0" smtClean="0">
                <a:solidFill>
                  <a:schemeClr val="accent6"/>
                </a:solidFill>
              </a:rPr>
              <a:t>This applies across all types and forms of assessment – </a:t>
            </a:r>
          </a:p>
          <a:p>
            <a:pPr algn="r"/>
            <a:r>
              <a:rPr lang="en-US" dirty="0" smtClean="0">
                <a:solidFill>
                  <a:schemeClr val="accent6"/>
                </a:solidFill>
              </a:rPr>
              <a:t>from classroom quizzes to state-mandated.</a:t>
            </a:r>
            <a:endParaRPr lang="en-US" dirty="0">
              <a:solidFill>
                <a:schemeClr val="accent6"/>
              </a:solidFill>
            </a:endParaRPr>
          </a:p>
        </p:txBody>
      </p:sp>
    </p:spTree>
    <p:extLst>
      <p:ext uri="{BB962C8B-B14F-4D97-AF65-F5344CB8AC3E}">
        <p14:creationId xmlns:p14="http://schemas.microsoft.com/office/powerpoint/2010/main" val="423536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85" y="133303"/>
            <a:ext cx="6316630" cy="1325563"/>
          </a:xfrm>
        </p:spPr>
        <p:txBody>
          <a:bodyPr>
            <a:normAutofit/>
          </a:bodyPr>
          <a:lstStyle/>
          <a:p>
            <a:r>
              <a:rPr lang="en-US" sz="3600" dirty="0" smtClean="0">
                <a:solidFill>
                  <a:srgbClr val="0000FF"/>
                </a:solidFill>
              </a:rPr>
              <a:t>Content Area Summary Report Sample</a:t>
            </a:r>
            <a:endParaRPr lang="en-US" sz="3600" dirty="0">
              <a:solidFill>
                <a:srgbClr val="0000FF"/>
              </a:solidFill>
            </a:endParaRPr>
          </a:p>
        </p:txBody>
      </p:sp>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134085" y="2005781"/>
            <a:ext cx="4329318" cy="3385459"/>
          </a:xfrm>
          <a:prstGeom prst="rect">
            <a:avLst/>
          </a:prstGeom>
          <a:ln w="3175">
            <a:solidFill>
              <a:schemeClr val="tx1"/>
            </a:solidFill>
          </a:ln>
          <a:effectLst>
            <a:outerShdw blurRad="50800" dist="38100" dir="8100000" algn="tr" rotWithShape="0">
              <a:prstClr val="black">
                <a:alpha val="40000"/>
              </a:prst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62" y="2005781"/>
            <a:ext cx="4293483" cy="3389300"/>
          </a:xfrm>
          <a:prstGeom prst="rect">
            <a:avLst/>
          </a:prstGeom>
          <a:ln w="3175">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3023616" y="1458866"/>
            <a:ext cx="3249168" cy="307777"/>
          </a:xfrm>
          <a:prstGeom prst="rect">
            <a:avLst/>
          </a:prstGeom>
          <a:solidFill>
            <a:schemeClr val="accent4">
              <a:lumMod val="40000"/>
              <a:lumOff val="60000"/>
            </a:schemeClr>
          </a:solidFill>
        </p:spPr>
        <p:txBody>
          <a:bodyPr wrap="square" rtlCol="0">
            <a:spAutoFit/>
          </a:bodyPr>
          <a:lstStyle/>
          <a:p>
            <a:pPr algn="ctr"/>
            <a:r>
              <a:rPr lang="en-US" sz="1400" b="1" dirty="0" smtClean="0"/>
              <a:t>** Illustration purposes only **</a:t>
            </a:r>
            <a:endParaRPr lang="en-US" sz="1400" b="1" dirty="0"/>
          </a:p>
        </p:txBody>
      </p:sp>
      <p:sp>
        <p:nvSpPr>
          <p:cNvPr id="4" name="Rectangle 3"/>
          <p:cNvSpPr/>
          <p:nvPr/>
        </p:nvSpPr>
        <p:spPr>
          <a:xfrm>
            <a:off x="174929" y="2013732"/>
            <a:ext cx="1129086" cy="58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05164" y="2016083"/>
            <a:ext cx="1129086" cy="44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929" y="2079467"/>
            <a:ext cx="885066" cy="504707"/>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066" y="2053698"/>
            <a:ext cx="8842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9085" y="5614989"/>
            <a:ext cx="879366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rgbClr val="FF0000"/>
                </a:solidFill>
              </a:rPr>
              <a:t>Use the Class Rosters and Content Area Summaries to help pinpoint instructional strengths and weaknesses; multiple years are required to establish a trend.</a:t>
            </a:r>
            <a:endParaRPr lang="en-US" dirty="0">
              <a:solidFill>
                <a:srgbClr val="FF0000"/>
              </a:solidFill>
            </a:endParaRPr>
          </a:p>
        </p:txBody>
      </p:sp>
    </p:spTree>
    <p:extLst>
      <p:ext uri="{BB962C8B-B14F-4D97-AF65-F5344CB8AC3E}">
        <p14:creationId xmlns:p14="http://schemas.microsoft.com/office/powerpoint/2010/main" val="40034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57" y="0"/>
            <a:ext cx="6802287" cy="1325563"/>
          </a:xfrm>
        </p:spPr>
        <p:txBody>
          <a:bodyPr>
            <a:normAutofit/>
          </a:bodyPr>
          <a:lstStyle/>
          <a:p>
            <a:r>
              <a:rPr lang="en-US" sz="3600" dirty="0" smtClean="0">
                <a:solidFill>
                  <a:srgbClr val="0000FF"/>
                </a:solidFill>
              </a:rPr>
              <a:t>How are reports received?</a:t>
            </a:r>
            <a:endParaRPr lang="en-US" sz="3600" dirty="0">
              <a:solidFill>
                <a:srgbClr val="0000FF"/>
              </a:solidFill>
            </a:endParaRPr>
          </a:p>
        </p:txBody>
      </p:sp>
      <p:graphicFrame>
        <p:nvGraphicFramePr>
          <p:cNvPr id="6" name="Content Placeholder 5"/>
          <p:cNvGraphicFramePr>
            <a:graphicFrameLocks noGrp="1"/>
          </p:cNvGraphicFramePr>
          <p:nvPr>
            <p:ph idx="4294967295"/>
            <p:extLst/>
          </p:nvPr>
        </p:nvGraphicFramePr>
        <p:xfrm>
          <a:off x="230115" y="1500064"/>
          <a:ext cx="8158104" cy="4839243"/>
        </p:xfrm>
        <a:graphic>
          <a:graphicData uri="http://schemas.openxmlformats.org/drawingml/2006/table">
            <a:tbl>
              <a:tblPr firstRow="1" firstCol="1" bandRow="1">
                <a:tableStyleId>{5C22544A-7EE6-4342-B048-85BDC9FD1C3A}</a:tableStyleId>
              </a:tblPr>
              <a:tblGrid>
                <a:gridCol w="4508862"/>
                <a:gridCol w="1216414"/>
                <a:gridCol w="1216414"/>
                <a:gridCol w="1216414"/>
              </a:tblGrid>
              <a:tr h="568965">
                <a:tc>
                  <a:txBody>
                    <a:bodyPr/>
                    <a:lstStyle/>
                    <a:p>
                      <a:pPr marL="0" marR="0">
                        <a:spcBef>
                          <a:spcPts val="0"/>
                        </a:spcBef>
                        <a:spcAft>
                          <a:spcPts val="0"/>
                        </a:spcAft>
                      </a:pPr>
                      <a:r>
                        <a:rPr lang="en-US" sz="1600" b="1" dirty="0">
                          <a:solidFill>
                            <a:schemeClr val="tx1"/>
                          </a:solidFill>
                          <a:effectLst/>
                        </a:rPr>
                        <a:t>Report Type/Data File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600" b="1" dirty="0" smtClean="0">
                          <a:solidFill>
                            <a:schemeClr val="tx1"/>
                          </a:solidFill>
                          <a:effectLst/>
                        </a:rPr>
                        <a:t>eDIRECT</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spcBef>
                          <a:spcPts val="0"/>
                        </a:spcBef>
                        <a:spcAft>
                          <a:spcPts val="0"/>
                        </a:spcAft>
                      </a:pPr>
                      <a:r>
                        <a:rPr lang="en-US" sz="1600" b="1" dirty="0" smtClean="0">
                          <a:solidFill>
                            <a:schemeClr val="tx1"/>
                          </a:solidFill>
                          <a:effectLst/>
                        </a:rPr>
                        <a:t>MyGaDOE Portal</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ctr">
                        <a:spcBef>
                          <a:spcPts val="0"/>
                        </a:spcBef>
                        <a:spcAft>
                          <a:spcPts val="0"/>
                        </a:spcAft>
                      </a:pPr>
                      <a:r>
                        <a:rPr lang="en-US" sz="1600" b="1" dirty="0">
                          <a:solidFill>
                            <a:schemeClr val="tx1"/>
                          </a:solidFill>
                          <a:effectLst/>
                        </a:rPr>
                        <a:t>Paper</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75000"/>
                      </a:schemeClr>
                    </a:solidFill>
                  </a:tcPr>
                </a:tc>
              </a:tr>
              <a:tr h="322840">
                <a:tc>
                  <a:txBody>
                    <a:bodyPr/>
                    <a:lstStyle/>
                    <a:p>
                      <a:pPr marL="0" marR="0">
                        <a:spcBef>
                          <a:spcPts val="0"/>
                        </a:spcBef>
                        <a:spcAft>
                          <a:spcPts val="0"/>
                        </a:spcAft>
                      </a:pPr>
                      <a:r>
                        <a:rPr lang="en-US" sz="1400" b="1" dirty="0" smtClean="0">
                          <a:solidFill>
                            <a:schemeClr val="tx1"/>
                          </a:solidFill>
                          <a:effectLst/>
                        </a:rPr>
                        <a:t>Individual Student Report (ISR)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322840">
                <a:tc>
                  <a:txBody>
                    <a:bodyPr/>
                    <a:lstStyle/>
                    <a:p>
                      <a:pPr marL="0" marR="0">
                        <a:spcBef>
                          <a:spcPts val="0"/>
                        </a:spcBef>
                        <a:spcAft>
                          <a:spcPts val="0"/>
                        </a:spcAft>
                      </a:pPr>
                      <a:r>
                        <a:rPr lang="en-US" sz="1400" b="1" dirty="0">
                          <a:solidFill>
                            <a:schemeClr val="tx1"/>
                          </a:solidFill>
                          <a:effectLst/>
                        </a:rPr>
                        <a:t>Class Roster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322840">
                <a:tc>
                  <a:txBody>
                    <a:bodyPr/>
                    <a:lstStyle/>
                    <a:p>
                      <a:pPr marL="0" marR="0">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Remediation/Retest Roster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322840">
                <a:tc>
                  <a:txBody>
                    <a:bodyPr/>
                    <a:lstStyle/>
                    <a:p>
                      <a:pPr marL="0" marR="0">
                        <a:spcBef>
                          <a:spcPts val="0"/>
                        </a:spcBef>
                        <a:spcAft>
                          <a:spcPts val="0"/>
                        </a:spcAft>
                      </a:pPr>
                      <a:r>
                        <a:rPr lang="en-US" sz="1400" b="1" dirty="0">
                          <a:solidFill>
                            <a:schemeClr val="tx1"/>
                          </a:solidFill>
                          <a:effectLst/>
                        </a:rPr>
                        <a:t>Student Labels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322840">
                <a:tc>
                  <a:txBody>
                    <a:bodyPr/>
                    <a:lstStyle/>
                    <a:p>
                      <a:pPr marL="0" marR="0">
                        <a:spcBef>
                          <a:spcPts val="0"/>
                        </a:spcBef>
                        <a:spcAft>
                          <a:spcPts val="0"/>
                        </a:spcAft>
                      </a:pPr>
                      <a:r>
                        <a:rPr lang="en-US" sz="1400" b="1" dirty="0">
                          <a:solidFill>
                            <a:schemeClr val="tx1"/>
                          </a:solidFill>
                          <a:effectLst/>
                        </a:rPr>
                        <a:t>Content Area Summary - School Level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322840">
                <a:tc>
                  <a:txBody>
                    <a:bodyPr/>
                    <a:lstStyle/>
                    <a:p>
                      <a:pPr marL="0" marR="0">
                        <a:spcBef>
                          <a:spcPts val="0"/>
                        </a:spcBef>
                        <a:spcAft>
                          <a:spcPts val="0"/>
                        </a:spcAft>
                      </a:pPr>
                      <a:r>
                        <a:rPr lang="en-US" sz="1400" b="1" dirty="0">
                          <a:solidFill>
                            <a:schemeClr val="tx1"/>
                          </a:solidFill>
                          <a:effectLst/>
                        </a:rPr>
                        <a:t>Content Area Summary - System Level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322840">
                <a:tc>
                  <a:txBody>
                    <a:bodyPr/>
                    <a:lstStyle/>
                    <a:p>
                      <a:pPr marL="0" marR="0">
                        <a:spcBef>
                          <a:spcPts val="0"/>
                        </a:spcBef>
                        <a:spcAft>
                          <a:spcPts val="0"/>
                        </a:spcAft>
                      </a:pPr>
                      <a:r>
                        <a:rPr lang="en-US" sz="1400" b="1" dirty="0">
                          <a:solidFill>
                            <a:schemeClr val="tx1"/>
                          </a:solidFill>
                          <a:effectLst/>
                        </a:rPr>
                        <a:t>Content Area Summary - State Level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454906">
                <a:tc>
                  <a:txBody>
                    <a:bodyPr/>
                    <a:lstStyle/>
                    <a:p>
                      <a:pPr marL="0" marR="0">
                        <a:spcBef>
                          <a:spcPts val="0"/>
                        </a:spcBef>
                        <a:spcAft>
                          <a:spcPts val="0"/>
                        </a:spcAft>
                      </a:pPr>
                      <a:r>
                        <a:rPr lang="en-US" sz="1400" b="1" dirty="0">
                          <a:solidFill>
                            <a:schemeClr val="tx1"/>
                          </a:solidFill>
                          <a:effectLst/>
                        </a:rPr>
                        <a:t>Summary Report of All Student Populations - School Level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454906">
                <a:tc>
                  <a:txBody>
                    <a:bodyPr/>
                    <a:lstStyle/>
                    <a:p>
                      <a:pPr marL="0" marR="0">
                        <a:spcBef>
                          <a:spcPts val="0"/>
                        </a:spcBef>
                        <a:spcAft>
                          <a:spcPts val="0"/>
                        </a:spcAft>
                      </a:pPr>
                      <a:r>
                        <a:rPr lang="en-US" sz="1400" b="1" dirty="0">
                          <a:solidFill>
                            <a:schemeClr val="tx1"/>
                          </a:solidFill>
                          <a:effectLst/>
                        </a:rPr>
                        <a:t>Summary Report of All Student Populations - System Level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454906">
                <a:tc>
                  <a:txBody>
                    <a:bodyPr/>
                    <a:lstStyle/>
                    <a:p>
                      <a:pPr marL="0" marR="0">
                        <a:spcBef>
                          <a:spcPts val="0"/>
                        </a:spcBef>
                        <a:spcAft>
                          <a:spcPts val="0"/>
                        </a:spcAft>
                      </a:pPr>
                      <a:r>
                        <a:rPr lang="en-US" sz="1400" b="1" dirty="0">
                          <a:solidFill>
                            <a:schemeClr val="tx1"/>
                          </a:solidFill>
                          <a:effectLst/>
                        </a:rPr>
                        <a:t>Summary Report of All Student Populations - State Level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322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rPr>
                        <a:t>Student Data File - System (.xlsx)</a:t>
                      </a:r>
                      <a:endPar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322840">
                <a:tc>
                  <a:txBody>
                    <a:bodyPr/>
                    <a:lstStyle/>
                    <a:p>
                      <a:pPr marL="0" marR="0">
                        <a:spcBef>
                          <a:spcPts val="0"/>
                        </a:spcBef>
                        <a:spcAft>
                          <a:spcPts val="0"/>
                        </a:spcAft>
                      </a:pPr>
                      <a:r>
                        <a:rPr lang="en-US" sz="1400" b="1" dirty="0">
                          <a:solidFill>
                            <a:schemeClr val="tx1"/>
                          </a:solidFill>
                          <a:effectLst/>
                        </a:rPr>
                        <a:t>Student Data File - System (.</a:t>
                      </a:r>
                      <a:r>
                        <a:rPr lang="en-US" sz="1400" b="1" dirty="0" smtClean="0">
                          <a:solidFill>
                            <a:schemeClr val="tx1"/>
                          </a:solidFill>
                          <a:effectLst/>
                        </a:rPr>
                        <a:t>txt)</a:t>
                      </a: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bl>
          </a:graphicData>
        </a:graphic>
      </p:graphicFrame>
    </p:spTree>
    <p:extLst>
      <p:ext uri="{BB962C8B-B14F-4D97-AF65-F5344CB8AC3E}">
        <p14:creationId xmlns:p14="http://schemas.microsoft.com/office/powerpoint/2010/main" val="934450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sp>
        <p:nvSpPr>
          <p:cNvPr id="3" name="Content Placeholder 2"/>
          <p:cNvSpPr>
            <a:spLocks noGrp="1"/>
          </p:cNvSpPr>
          <p:nvPr>
            <p:ph idx="1"/>
          </p:nvPr>
        </p:nvSpPr>
        <p:spPr>
          <a:xfrm>
            <a:off x="363682" y="1346364"/>
            <a:ext cx="8427027" cy="4759036"/>
          </a:xfrm>
        </p:spPr>
        <p:txBody>
          <a:bodyPr>
            <a:noAutofit/>
          </a:bodyPr>
          <a:lstStyle/>
          <a:p>
            <a:pPr marL="0" indent="0">
              <a:buNone/>
            </a:pPr>
            <a:r>
              <a:rPr lang="en-US" sz="2400" b="1" dirty="0" smtClean="0">
                <a:solidFill>
                  <a:srgbClr val="FF0000"/>
                </a:solidFill>
              </a:rPr>
              <a:t>Reading</a:t>
            </a:r>
            <a:r>
              <a:rPr lang="en-US" sz="2400" dirty="0" smtClean="0"/>
              <a:t> – Grades 3, 5, and 8</a:t>
            </a:r>
            <a:endParaRPr lang="en-US" sz="2400" dirty="0"/>
          </a:p>
          <a:p>
            <a:pPr marL="0" indent="0">
              <a:buNone/>
            </a:pPr>
            <a:r>
              <a:rPr lang="en-US" sz="2400" dirty="0" smtClean="0"/>
              <a:t>Student performance on the reading portion of the ELA test will be used to provide a grade level reading determination:  </a:t>
            </a:r>
          </a:p>
          <a:p>
            <a:pPr marL="0" indent="0">
              <a:buNone/>
            </a:pPr>
            <a:r>
              <a:rPr lang="en-US" sz="2400" dirty="0"/>
              <a:t>	</a:t>
            </a:r>
            <a:r>
              <a:rPr lang="en-US" sz="2400" dirty="0" smtClean="0">
                <a:solidFill>
                  <a:srgbClr val="FF0000"/>
                </a:solidFill>
              </a:rPr>
              <a:t>Below Grade Level</a:t>
            </a:r>
            <a:r>
              <a:rPr lang="en-US" sz="2400" dirty="0" smtClean="0"/>
              <a:t> </a:t>
            </a:r>
            <a:r>
              <a:rPr lang="en-US" sz="2400" u="sng" dirty="0" smtClean="0"/>
              <a:t>or</a:t>
            </a:r>
            <a:r>
              <a:rPr lang="en-US" sz="2400" dirty="0" smtClean="0"/>
              <a:t> </a:t>
            </a:r>
            <a:r>
              <a:rPr lang="en-US" sz="2400" dirty="0" smtClean="0">
                <a:solidFill>
                  <a:schemeClr val="accent6">
                    <a:lumMod val="75000"/>
                  </a:schemeClr>
                </a:solidFill>
              </a:rPr>
              <a:t>On/Above Grade Level</a:t>
            </a:r>
          </a:p>
          <a:p>
            <a:pPr marL="0" indent="0">
              <a:buNone/>
            </a:pPr>
            <a:r>
              <a:rPr lang="en-US" sz="2400" dirty="0" smtClean="0"/>
              <a:t>The determination is based on the linkage of the Lexile scale to Georgia Milestones.  To be eligible for promotion, students must demonstrate reading skill at the beginning of the grade-level stretch-band.  The stretch-bands were developed to signal the reading level at each grade students need to achieve to be college and career-ready upon graduation.</a:t>
            </a:r>
          </a:p>
        </p:txBody>
      </p:sp>
    </p:spTree>
    <p:extLst>
      <p:ext uri="{BB962C8B-B14F-4D97-AF65-F5344CB8AC3E}">
        <p14:creationId xmlns:p14="http://schemas.microsoft.com/office/powerpoint/2010/main" val="1981779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sp>
        <p:nvSpPr>
          <p:cNvPr id="3" name="Content Placeholder 2"/>
          <p:cNvSpPr>
            <a:spLocks noGrp="1"/>
          </p:cNvSpPr>
          <p:nvPr>
            <p:ph idx="1"/>
          </p:nvPr>
        </p:nvSpPr>
        <p:spPr>
          <a:xfrm>
            <a:off x="363682" y="1381990"/>
            <a:ext cx="8427027" cy="4759036"/>
          </a:xfrm>
        </p:spPr>
        <p:txBody>
          <a:bodyPr>
            <a:noAutofit/>
          </a:bodyPr>
          <a:lstStyle/>
          <a:p>
            <a:pPr marL="0" indent="0" algn="ctr">
              <a:buNone/>
            </a:pPr>
            <a:endParaRPr lang="en-US" b="1" dirty="0" smtClean="0">
              <a:solidFill>
                <a:srgbClr val="FF0000"/>
              </a:solidFill>
            </a:endParaRPr>
          </a:p>
          <a:p>
            <a:pPr marL="0" indent="0">
              <a:buNone/>
            </a:pPr>
            <a:r>
              <a:rPr lang="en-US" b="1" dirty="0" smtClean="0">
                <a:solidFill>
                  <a:srgbClr val="FF0000"/>
                </a:solidFill>
              </a:rPr>
              <a:t>Reading</a:t>
            </a:r>
            <a:r>
              <a:rPr lang="en-US" dirty="0" smtClean="0"/>
              <a:t> – Grades 3, 5, and 8</a:t>
            </a:r>
          </a:p>
          <a:p>
            <a:pPr marL="0" indent="0">
              <a:buNone/>
            </a:pPr>
            <a:r>
              <a:rPr lang="en-US" sz="2400" dirty="0" smtClean="0"/>
              <a:t>Generally speaking, students in the Beginning Learner achievement level and some at the lower end of Developing Learner will need reading remediation and are eligible to retest.</a:t>
            </a:r>
          </a:p>
          <a:p>
            <a:pPr lvl="1">
              <a:buFont typeface="Calibri" panose="020F0502020204030204" pitchFamily="34" charset="0"/>
              <a:buChar char="‒"/>
            </a:pPr>
            <a:r>
              <a:rPr lang="en-US" sz="2000" dirty="0" smtClean="0"/>
              <a:t>Students who achieve the beginning range of Developing Learner demonstrated sufficient writing and language skills to increase their achievement level but may still be reading below grade level.</a:t>
            </a:r>
          </a:p>
          <a:p>
            <a:pPr lvl="1">
              <a:buFont typeface="Calibri" panose="020F0502020204030204" pitchFamily="34" charset="0"/>
              <a:buChar char="‒"/>
            </a:pPr>
            <a:r>
              <a:rPr lang="en-US" sz="2000" dirty="0" smtClean="0"/>
              <a:t>Conversely, some students who achieve the upper range of Beginning Learner may be reading on grade level (although they may not be strong readers); their writing and language skills have decreased their achievement level.</a:t>
            </a:r>
          </a:p>
          <a:p>
            <a:pPr marL="0" indent="0">
              <a:buNone/>
            </a:pPr>
            <a:endParaRPr lang="en-US" dirty="0" smtClean="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601151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graphicFrame>
        <p:nvGraphicFramePr>
          <p:cNvPr id="4" name="Table 3"/>
          <p:cNvGraphicFramePr>
            <a:graphicFrameLocks noGrp="1"/>
          </p:cNvGraphicFramePr>
          <p:nvPr>
            <p:extLst/>
          </p:nvPr>
        </p:nvGraphicFramePr>
        <p:xfrm>
          <a:off x="1022200" y="1804550"/>
          <a:ext cx="6096000" cy="3977640"/>
        </p:xfrm>
        <a:graphic>
          <a:graphicData uri="http://schemas.openxmlformats.org/drawingml/2006/table">
            <a:tbl>
              <a:tblPr bandRow="1">
                <a:tableStyleId>{5C22544A-7EE6-4342-B048-85BDC9FD1C3A}</a:tableStyleId>
              </a:tblPr>
              <a:tblGrid>
                <a:gridCol w="2032000"/>
                <a:gridCol w="1016000"/>
                <a:gridCol w="1016000"/>
                <a:gridCol w="1016000"/>
                <a:gridCol w="1016000"/>
              </a:tblGrid>
              <a:tr h="370840">
                <a:tc rowSpan="2">
                  <a:txBody>
                    <a:bodyPr/>
                    <a:lstStyle/>
                    <a:p>
                      <a:pPr algn="ctr"/>
                      <a:r>
                        <a:rPr lang="en-US" b="1" dirty="0" smtClean="0">
                          <a:solidFill>
                            <a:schemeClr val="bg1"/>
                          </a:solidFill>
                        </a:rPr>
                        <a:t>Grade/Course</a:t>
                      </a:r>
                      <a:endParaRPr lang="en-US" b="1" dirty="0">
                        <a:solidFill>
                          <a:schemeClr val="bg1"/>
                        </a:solidFill>
                      </a:endParaRPr>
                    </a:p>
                  </a:txBody>
                  <a:tcPr anchor="ctr">
                    <a:solidFill>
                      <a:srgbClr val="5B9BD5"/>
                    </a:solidFill>
                  </a:tcPr>
                </a:tc>
                <a:tc gridSpan="2">
                  <a:txBody>
                    <a:bodyPr/>
                    <a:lstStyle/>
                    <a:p>
                      <a:pPr algn="ctr"/>
                      <a:r>
                        <a:rPr lang="en-US" b="1" dirty="0" smtClean="0">
                          <a:solidFill>
                            <a:schemeClr val="bg1"/>
                          </a:solidFill>
                        </a:rPr>
                        <a:t>Below </a:t>
                      </a:r>
                    </a:p>
                    <a:p>
                      <a:pPr algn="ctr"/>
                      <a:r>
                        <a:rPr lang="en-US" b="1" dirty="0" smtClean="0">
                          <a:solidFill>
                            <a:schemeClr val="bg1"/>
                          </a:solidFill>
                        </a:rPr>
                        <a:t>Grade</a:t>
                      </a:r>
                      <a:r>
                        <a:rPr lang="en-US" b="1" baseline="0" dirty="0" smtClean="0">
                          <a:solidFill>
                            <a:schemeClr val="bg1"/>
                          </a:solidFill>
                        </a:rPr>
                        <a:t> Level</a:t>
                      </a:r>
                      <a:endParaRPr lang="en-US" b="1" dirty="0">
                        <a:solidFill>
                          <a:schemeClr val="bg1"/>
                        </a:solidFill>
                      </a:endParaRPr>
                    </a:p>
                  </a:txBody>
                  <a:tcPr>
                    <a:solidFill>
                      <a:srgbClr val="5B9BD5"/>
                    </a:solidFill>
                  </a:tcPr>
                </a:tc>
                <a:tc hMerge="1">
                  <a:txBody>
                    <a:bodyPr/>
                    <a:lstStyle/>
                    <a:p>
                      <a:endParaRPr lang="en-US"/>
                    </a:p>
                  </a:txBody>
                  <a:tcPr/>
                </a:tc>
                <a:tc gridSpan="2">
                  <a:txBody>
                    <a:bodyPr/>
                    <a:lstStyle/>
                    <a:p>
                      <a:pPr algn="ctr"/>
                      <a:r>
                        <a:rPr lang="en-US" b="1" dirty="0" smtClean="0">
                          <a:solidFill>
                            <a:schemeClr val="bg1"/>
                          </a:solidFill>
                        </a:rPr>
                        <a:t>Grade Level </a:t>
                      </a:r>
                    </a:p>
                    <a:p>
                      <a:pPr algn="ctr"/>
                      <a:r>
                        <a:rPr lang="en-US" b="1" dirty="0" smtClean="0">
                          <a:solidFill>
                            <a:schemeClr val="bg1"/>
                          </a:solidFill>
                        </a:rPr>
                        <a:t>or Above</a:t>
                      </a:r>
                      <a:endParaRPr lang="en-US" b="1" dirty="0">
                        <a:solidFill>
                          <a:schemeClr val="bg1"/>
                        </a:solidFill>
                      </a:endParaRPr>
                    </a:p>
                  </a:txBody>
                  <a:tcPr>
                    <a:solidFill>
                      <a:srgbClr val="5B9BD5"/>
                    </a:solidFill>
                  </a:tcPr>
                </a:tc>
                <a:tc hMerge="1">
                  <a:txBody>
                    <a:bodyPr/>
                    <a:lstStyle/>
                    <a:p>
                      <a:endParaRPr lang="en-US"/>
                    </a:p>
                  </a:txBody>
                  <a:tcPr/>
                </a:tc>
              </a:tr>
              <a:tr h="370840">
                <a:tc vMerge="1">
                  <a:txBody>
                    <a:bodyPr/>
                    <a:lstStyle/>
                    <a:p>
                      <a:pPr algn="ctr"/>
                      <a:endParaRPr lang="en-US" b="1" dirty="0"/>
                    </a:p>
                  </a:txBody>
                  <a:tcPr anchor="ct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r>
              <a:tr h="370840">
                <a:tc>
                  <a:txBody>
                    <a:bodyPr/>
                    <a:lstStyle/>
                    <a:p>
                      <a:pPr algn="ctr"/>
                      <a:r>
                        <a:rPr lang="en-US" dirty="0" smtClean="0">
                          <a:solidFill>
                            <a:srgbClr val="0000FF"/>
                          </a:solidFill>
                        </a:rPr>
                        <a:t>3</a:t>
                      </a:r>
                      <a:endParaRPr lang="en-US" dirty="0">
                        <a:solidFill>
                          <a:srgbClr val="0000FF"/>
                        </a:solidFill>
                      </a:endParaRPr>
                    </a:p>
                  </a:txBody>
                  <a:tcPr/>
                </a:tc>
                <a:tc>
                  <a:txBody>
                    <a:bodyPr/>
                    <a:lstStyle/>
                    <a:p>
                      <a:pPr algn="ctr"/>
                      <a:r>
                        <a:rPr lang="en-US" dirty="0" smtClean="0">
                          <a:solidFill>
                            <a:srgbClr val="0000FF"/>
                          </a:solidFill>
                        </a:rPr>
                        <a:t>31%</a:t>
                      </a:r>
                      <a:endParaRPr lang="en-US" dirty="0">
                        <a:solidFill>
                          <a:srgbClr val="0000FF"/>
                        </a:solidFill>
                      </a:endParaRPr>
                    </a:p>
                  </a:txBody>
                  <a:tcPr/>
                </a:tc>
                <a:tc>
                  <a:txBody>
                    <a:bodyPr/>
                    <a:lstStyle/>
                    <a:p>
                      <a:pPr algn="ctr"/>
                      <a:r>
                        <a:rPr lang="en-US" dirty="0" smtClean="0">
                          <a:solidFill>
                            <a:srgbClr val="0000FF"/>
                          </a:solidFill>
                        </a:rPr>
                        <a:t>28%</a:t>
                      </a:r>
                      <a:endParaRPr lang="en-US" dirty="0">
                        <a:solidFill>
                          <a:srgbClr val="0000FF"/>
                        </a:solidFill>
                      </a:endParaRPr>
                    </a:p>
                  </a:txBody>
                  <a:tcPr/>
                </a:tc>
                <a:tc>
                  <a:txBody>
                    <a:bodyPr/>
                    <a:lstStyle/>
                    <a:p>
                      <a:pPr algn="ctr"/>
                      <a:r>
                        <a:rPr lang="en-US" dirty="0" smtClean="0">
                          <a:solidFill>
                            <a:srgbClr val="0000FF"/>
                          </a:solidFill>
                        </a:rPr>
                        <a:t>69%</a:t>
                      </a:r>
                      <a:endParaRPr lang="en-US" dirty="0">
                        <a:solidFill>
                          <a:srgbClr val="0000FF"/>
                        </a:solidFill>
                      </a:endParaRPr>
                    </a:p>
                  </a:txBody>
                  <a:tcPr/>
                </a:tc>
                <a:tc>
                  <a:txBody>
                    <a:bodyPr/>
                    <a:lstStyle/>
                    <a:p>
                      <a:pPr algn="ctr"/>
                      <a:r>
                        <a:rPr lang="en-US" dirty="0" smtClean="0">
                          <a:solidFill>
                            <a:srgbClr val="0000FF"/>
                          </a:solidFill>
                        </a:rPr>
                        <a:t>72%</a:t>
                      </a:r>
                      <a:endParaRPr lang="en-US" dirty="0">
                        <a:solidFill>
                          <a:srgbClr val="0000FF"/>
                        </a:solidFill>
                      </a:endParaRPr>
                    </a:p>
                  </a:txBody>
                  <a:tcPr/>
                </a:tc>
              </a:tr>
              <a:tr h="370840">
                <a:tc>
                  <a:txBody>
                    <a:bodyPr/>
                    <a:lstStyle/>
                    <a:p>
                      <a:pPr algn="ctr"/>
                      <a:r>
                        <a:rPr lang="en-US" dirty="0" smtClean="0"/>
                        <a:t>4</a:t>
                      </a:r>
                      <a:endParaRPr lang="en-US" dirty="0"/>
                    </a:p>
                  </a:txBody>
                  <a:tcPr/>
                </a:tc>
                <a:tc>
                  <a:txBody>
                    <a:bodyPr/>
                    <a:lstStyle/>
                    <a:p>
                      <a:pPr algn="ctr"/>
                      <a:r>
                        <a:rPr lang="en-US" dirty="0" smtClean="0"/>
                        <a:t>41%</a:t>
                      </a:r>
                      <a:endParaRPr lang="en-US" dirty="0"/>
                    </a:p>
                  </a:txBody>
                  <a:tcPr/>
                </a:tc>
                <a:tc>
                  <a:txBody>
                    <a:bodyPr/>
                    <a:lstStyle/>
                    <a:p>
                      <a:pPr algn="ctr"/>
                      <a:r>
                        <a:rPr lang="en-US" dirty="0" smtClean="0"/>
                        <a:t>42%</a:t>
                      </a:r>
                      <a:endParaRPr lang="en-US" dirty="0"/>
                    </a:p>
                  </a:txBody>
                  <a:tcPr/>
                </a:tc>
                <a:tc>
                  <a:txBody>
                    <a:bodyPr/>
                    <a:lstStyle/>
                    <a:p>
                      <a:pPr algn="ctr"/>
                      <a:r>
                        <a:rPr lang="en-US" dirty="0" smtClean="0"/>
                        <a:t>59%</a:t>
                      </a:r>
                      <a:endParaRPr lang="en-US" dirty="0"/>
                    </a:p>
                  </a:txBody>
                  <a:tcPr/>
                </a:tc>
                <a:tc>
                  <a:txBody>
                    <a:bodyPr/>
                    <a:lstStyle/>
                    <a:p>
                      <a:pPr algn="ctr"/>
                      <a:r>
                        <a:rPr lang="en-US" dirty="0" smtClean="0"/>
                        <a:t>58%</a:t>
                      </a:r>
                      <a:endParaRPr lang="en-US" dirty="0"/>
                    </a:p>
                  </a:txBody>
                  <a:tcPr/>
                </a:tc>
              </a:tr>
              <a:tr h="370840">
                <a:tc>
                  <a:txBody>
                    <a:bodyPr/>
                    <a:lstStyle/>
                    <a:p>
                      <a:pPr algn="ctr"/>
                      <a:r>
                        <a:rPr lang="en-US" dirty="0" smtClean="0">
                          <a:solidFill>
                            <a:srgbClr val="0000FF"/>
                          </a:solidFill>
                        </a:rPr>
                        <a:t>5</a:t>
                      </a:r>
                      <a:endParaRPr lang="en-US" dirty="0">
                        <a:solidFill>
                          <a:srgbClr val="0000FF"/>
                        </a:solidFill>
                      </a:endParaRPr>
                    </a:p>
                  </a:txBody>
                  <a:tcPr/>
                </a:tc>
                <a:tc>
                  <a:txBody>
                    <a:bodyPr/>
                    <a:lstStyle/>
                    <a:p>
                      <a:pPr algn="ctr"/>
                      <a:r>
                        <a:rPr lang="en-US" dirty="0" smtClean="0">
                          <a:solidFill>
                            <a:srgbClr val="0000FF"/>
                          </a:solidFill>
                        </a:rPr>
                        <a:t>34%</a:t>
                      </a:r>
                      <a:endParaRPr lang="en-US" dirty="0">
                        <a:solidFill>
                          <a:srgbClr val="0000FF"/>
                        </a:solidFill>
                      </a:endParaRPr>
                    </a:p>
                  </a:txBody>
                  <a:tcPr/>
                </a:tc>
                <a:tc>
                  <a:txBody>
                    <a:bodyPr/>
                    <a:lstStyle/>
                    <a:p>
                      <a:pPr algn="ctr"/>
                      <a:r>
                        <a:rPr lang="en-US" dirty="0" smtClean="0">
                          <a:solidFill>
                            <a:srgbClr val="0000FF"/>
                          </a:solidFill>
                        </a:rPr>
                        <a:t>32%</a:t>
                      </a:r>
                      <a:endParaRPr lang="en-US" dirty="0">
                        <a:solidFill>
                          <a:srgbClr val="0000FF"/>
                        </a:solidFill>
                      </a:endParaRPr>
                    </a:p>
                  </a:txBody>
                  <a:tcPr/>
                </a:tc>
                <a:tc>
                  <a:txBody>
                    <a:bodyPr/>
                    <a:lstStyle/>
                    <a:p>
                      <a:pPr algn="ctr"/>
                      <a:r>
                        <a:rPr lang="en-US" dirty="0" smtClean="0">
                          <a:solidFill>
                            <a:srgbClr val="0000FF"/>
                          </a:solidFill>
                        </a:rPr>
                        <a:t>66%</a:t>
                      </a:r>
                      <a:endParaRPr lang="en-US" dirty="0">
                        <a:solidFill>
                          <a:srgbClr val="0000FF"/>
                        </a:solidFill>
                      </a:endParaRPr>
                    </a:p>
                  </a:txBody>
                  <a:tcPr/>
                </a:tc>
                <a:tc>
                  <a:txBody>
                    <a:bodyPr/>
                    <a:lstStyle/>
                    <a:p>
                      <a:pPr algn="ctr"/>
                      <a:r>
                        <a:rPr lang="en-US" dirty="0" smtClean="0">
                          <a:solidFill>
                            <a:srgbClr val="0000FF"/>
                          </a:solidFill>
                        </a:rPr>
                        <a:t>68%</a:t>
                      </a:r>
                      <a:endParaRPr lang="en-US" dirty="0">
                        <a:solidFill>
                          <a:srgbClr val="0000FF"/>
                        </a:solidFill>
                      </a:endParaRPr>
                    </a:p>
                  </a:txBody>
                  <a:tcPr/>
                </a:tc>
              </a:tr>
              <a:tr h="370840">
                <a:tc>
                  <a:txBody>
                    <a:bodyPr/>
                    <a:lstStyle/>
                    <a:p>
                      <a:pPr algn="ctr"/>
                      <a:r>
                        <a:rPr lang="en-US" dirty="0" smtClean="0"/>
                        <a:t>6</a:t>
                      </a:r>
                      <a:endParaRPr lang="en-US" dirty="0"/>
                    </a:p>
                  </a:txBody>
                  <a:tcPr/>
                </a:tc>
                <a:tc>
                  <a:txBody>
                    <a:bodyPr/>
                    <a:lstStyle/>
                    <a:p>
                      <a:pPr algn="ctr"/>
                      <a:r>
                        <a:rPr lang="en-US" dirty="0" smtClean="0"/>
                        <a:t>40%</a:t>
                      </a:r>
                      <a:endParaRPr lang="en-US" dirty="0"/>
                    </a:p>
                  </a:txBody>
                  <a:tcPr/>
                </a:tc>
                <a:tc>
                  <a:txBody>
                    <a:bodyPr/>
                    <a:lstStyle/>
                    <a:p>
                      <a:pPr algn="ctr"/>
                      <a:r>
                        <a:rPr lang="en-US" dirty="0" smtClean="0"/>
                        <a:t>41%</a:t>
                      </a:r>
                      <a:endParaRPr lang="en-US" dirty="0"/>
                    </a:p>
                  </a:txBody>
                  <a:tcPr/>
                </a:tc>
                <a:tc>
                  <a:txBody>
                    <a:bodyPr/>
                    <a:lstStyle/>
                    <a:p>
                      <a:pPr algn="ctr"/>
                      <a:r>
                        <a:rPr lang="en-US" dirty="0" smtClean="0"/>
                        <a:t>60%</a:t>
                      </a:r>
                      <a:endParaRPr lang="en-US" dirty="0"/>
                    </a:p>
                  </a:txBody>
                  <a:tcPr/>
                </a:tc>
                <a:tc>
                  <a:txBody>
                    <a:bodyPr/>
                    <a:lstStyle/>
                    <a:p>
                      <a:pPr algn="ctr"/>
                      <a:r>
                        <a:rPr lang="en-US" dirty="0" smtClean="0"/>
                        <a:t>59%</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29%</a:t>
                      </a:r>
                      <a:endParaRPr lang="en-US" dirty="0"/>
                    </a:p>
                  </a:txBody>
                  <a:tcPr/>
                </a:tc>
                <a:tc>
                  <a:txBody>
                    <a:bodyPr/>
                    <a:lstStyle/>
                    <a:p>
                      <a:pPr algn="ctr"/>
                      <a:r>
                        <a:rPr lang="en-US" dirty="0" smtClean="0"/>
                        <a:t>26%</a:t>
                      </a:r>
                      <a:endParaRPr lang="en-US" dirty="0"/>
                    </a:p>
                  </a:txBody>
                  <a:tcPr/>
                </a:tc>
                <a:tc>
                  <a:txBody>
                    <a:bodyPr/>
                    <a:lstStyle/>
                    <a:p>
                      <a:pPr algn="ctr"/>
                      <a:r>
                        <a:rPr lang="en-US" dirty="0" smtClean="0"/>
                        <a:t>71%</a:t>
                      </a:r>
                      <a:endParaRPr lang="en-US" dirty="0"/>
                    </a:p>
                  </a:txBody>
                  <a:tcPr/>
                </a:tc>
                <a:tc>
                  <a:txBody>
                    <a:bodyPr/>
                    <a:lstStyle/>
                    <a:p>
                      <a:pPr algn="ctr"/>
                      <a:r>
                        <a:rPr lang="en-US" dirty="0" smtClean="0"/>
                        <a:t>74%</a:t>
                      </a:r>
                      <a:endParaRPr lang="en-US" dirty="0"/>
                    </a:p>
                  </a:txBody>
                  <a:tcPr/>
                </a:tc>
              </a:tr>
              <a:tr h="370840">
                <a:tc>
                  <a:txBody>
                    <a:bodyPr/>
                    <a:lstStyle/>
                    <a:p>
                      <a:pPr algn="ctr"/>
                      <a:r>
                        <a:rPr lang="en-US" dirty="0" smtClean="0">
                          <a:solidFill>
                            <a:srgbClr val="0000FF"/>
                          </a:solidFill>
                        </a:rPr>
                        <a:t>8</a:t>
                      </a:r>
                      <a:endParaRPr lang="en-US" dirty="0">
                        <a:solidFill>
                          <a:srgbClr val="0000FF"/>
                        </a:solidFill>
                      </a:endParaRPr>
                    </a:p>
                  </a:txBody>
                  <a:tcPr/>
                </a:tc>
                <a:tc>
                  <a:txBody>
                    <a:bodyPr/>
                    <a:lstStyle/>
                    <a:p>
                      <a:pPr algn="ctr"/>
                      <a:r>
                        <a:rPr lang="en-US" dirty="0" smtClean="0">
                          <a:solidFill>
                            <a:srgbClr val="0000FF"/>
                          </a:solidFill>
                        </a:rPr>
                        <a:t>29%</a:t>
                      </a:r>
                      <a:endParaRPr lang="en-US" dirty="0">
                        <a:solidFill>
                          <a:srgbClr val="0000FF"/>
                        </a:solidFill>
                      </a:endParaRPr>
                    </a:p>
                  </a:txBody>
                  <a:tcPr/>
                </a:tc>
                <a:tc>
                  <a:txBody>
                    <a:bodyPr/>
                    <a:lstStyle/>
                    <a:p>
                      <a:pPr algn="ctr"/>
                      <a:r>
                        <a:rPr lang="en-US" dirty="0" smtClean="0">
                          <a:solidFill>
                            <a:srgbClr val="0000FF"/>
                          </a:solidFill>
                        </a:rPr>
                        <a:t>24%</a:t>
                      </a:r>
                      <a:endParaRPr lang="en-US" dirty="0">
                        <a:solidFill>
                          <a:srgbClr val="0000FF"/>
                        </a:solidFill>
                      </a:endParaRPr>
                    </a:p>
                  </a:txBody>
                  <a:tcPr/>
                </a:tc>
                <a:tc>
                  <a:txBody>
                    <a:bodyPr/>
                    <a:lstStyle/>
                    <a:p>
                      <a:pPr algn="ctr"/>
                      <a:r>
                        <a:rPr lang="en-US" dirty="0" smtClean="0">
                          <a:solidFill>
                            <a:srgbClr val="0000FF"/>
                          </a:solidFill>
                        </a:rPr>
                        <a:t>71%</a:t>
                      </a:r>
                      <a:endParaRPr lang="en-US" dirty="0">
                        <a:solidFill>
                          <a:srgbClr val="0000FF"/>
                        </a:solidFill>
                      </a:endParaRPr>
                    </a:p>
                  </a:txBody>
                  <a:tcPr/>
                </a:tc>
                <a:tc>
                  <a:txBody>
                    <a:bodyPr/>
                    <a:lstStyle/>
                    <a:p>
                      <a:pPr algn="ctr"/>
                      <a:r>
                        <a:rPr lang="en-US" dirty="0" smtClean="0">
                          <a:solidFill>
                            <a:srgbClr val="0000FF"/>
                          </a:solidFill>
                        </a:rPr>
                        <a:t>76%</a:t>
                      </a:r>
                      <a:endParaRPr lang="en-US" dirty="0">
                        <a:solidFill>
                          <a:srgbClr val="0000FF"/>
                        </a:solidFill>
                      </a:endParaRPr>
                    </a:p>
                  </a:txBody>
                  <a:tcPr/>
                </a:tc>
              </a:tr>
              <a:tr h="370840">
                <a:tc>
                  <a:txBody>
                    <a:bodyPr/>
                    <a:lstStyle/>
                    <a:p>
                      <a:pPr algn="ctr"/>
                      <a:r>
                        <a:rPr lang="en-US" dirty="0" smtClean="0"/>
                        <a:t>9</a:t>
                      </a:r>
                      <a:r>
                        <a:rPr lang="en-US" baseline="30000" dirty="0" smtClean="0"/>
                        <a:t>th</a:t>
                      </a:r>
                      <a:r>
                        <a:rPr lang="en-US" dirty="0" smtClean="0"/>
                        <a:t> Grade Literature</a:t>
                      </a:r>
                      <a:endParaRPr lang="en-US" dirty="0"/>
                    </a:p>
                  </a:txBody>
                  <a:tcPr/>
                </a:tc>
                <a:tc>
                  <a:txBody>
                    <a:bodyPr/>
                    <a:lstStyle/>
                    <a:p>
                      <a:pPr algn="ctr"/>
                      <a:r>
                        <a:rPr lang="en-US" dirty="0" smtClean="0"/>
                        <a:t>27%</a:t>
                      </a:r>
                      <a:endParaRPr lang="en-US" dirty="0"/>
                    </a:p>
                  </a:txBody>
                  <a:tcPr/>
                </a:tc>
                <a:tc>
                  <a:txBody>
                    <a:bodyPr/>
                    <a:lstStyle/>
                    <a:p>
                      <a:pPr algn="ctr"/>
                      <a:r>
                        <a:rPr lang="en-US" dirty="0" smtClean="0"/>
                        <a:t>22%</a:t>
                      </a:r>
                      <a:endParaRPr lang="en-US" dirty="0"/>
                    </a:p>
                  </a:txBody>
                  <a:tcPr/>
                </a:tc>
                <a:tc>
                  <a:txBody>
                    <a:bodyPr/>
                    <a:lstStyle/>
                    <a:p>
                      <a:pPr algn="ctr"/>
                      <a:r>
                        <a:rPr lang="en-US" dirty="0" smtClean="0"/>
                        <a:t>73%</a:t>
                      </a:r>
                      <a:endParaRPr lang="en-US" dirty="0"/>
                    </a:p>
                  </a:txBody>
                  <a:tcPr/>
                </a:tc>
                <a:tc>
                  <a:txBody>
                    <a:bodyPr/>
                    <a:lstStyle/>
                    <a:p>
                      <a:pPr algn="ctr"/>
                      <a:r>
                        <a:rPr lang="en-US" dirty="0" smtClean="0"/>
                        <a:t>78%</a:t>
                      </a:r>
                      <a:endParaRPr lang="en-US" dirty="0"/>
                    </a:p>
                  </a:txBody>
                  <a:tcPr/>
                </a:tc>
              </a:tr>
              <a:tr h="370840">
                <a:tc>
                  <a:txBody>
                    <a:bodyPr/>
                    <a:lstStyle/>
                    <a:p>
                      <a:pPr algn="ctr"/>
                      <a:r>
                        <a:rPr lang="en-US" dirty="0" smtClean="0"/>
                        <a:t>American Literature</a:t>
                      </a:r>
                      <a:endParaRPr lang="en-US" dirty="0"/>
                    </a:p>
                  </a:txBody>
                  <a:tcPr/>
                </a:tc>
                <a:tc>
                  <a:txBody>
                    <a:bodyPr/>
                    <a:lstStyle/>
                    <a:p>
                      <a:pPr algn="ctr"/>
                      <a:r>
                        <a:rPr lang="en-US" dirty="0" smtClean="0"/>
                        <a:t>30%</a:t>
                      </a:r>
                      <a:endParaRPr lang="en-US" dirty="0"/>
                    </a:p>
                  </a:txBody>
                  <a:tcPr/>
                </a:tc>
                <a:tc>
                  <a:txBody>
                    <a:bodyPr/>
                    <a:lstStyle/>
                    <a:p>
                      <a:pPr algn="ctr"/>
                      <a:r>
                        <a:rPr lang="en-US" dirty="0" smtClean="0"/>
                        <a:t>27%</a:t>
                      </a:r>
                      <a:endParaRPr lang="en-US" dirty="0"/>
                    </a:p>
                  </a:txBody>
                  <a:tcPr/>
                </a:tc>
                <a:tc>
                  <a:txBody>
                    <a:bodyPr/>
                    <a:lstStyle/>
                    <a:p>
                      <a:pPr algn="ctr"/>
                      <a:r>
                        <a:rPr lang="en-US" dirty="0" smtClean="0"/>
                        <a:t>70%</a:t>
                      </a:r>
                      <a:endParaRPr lang="en-US" dirty="0"/>
                    </a:p>
                  </a:txBody>
                  <a:tcPr/>
                </a:tc>
                <a:tc>
                  <a:txBody>
                    <a:bodyPr/>
                    <a:lstStyle/>
                    <a:p>
                      <a:pPr algn="ctr"/>
                      <a:r>
                        <a:rPr lang="en-US" dirty="0" smtClean="0"/>
                        <a:t>73%</a:t>
                      </a:r>
                      <a:endParaRPr lang="en-US" dirty="0"/>
                    </a:p>
                  </a:txBody>
                  <a:tcPr/>
                </a:tc>
              </a:tr>
            </a:tbl>
          </a:graphicData>
        </a:graphic>
      </p:graphicFrame>
      <p:sp>
        <p:nvSpPr>
          <p:cNvPr id="6" name="TextBox 5"/>
          <p:cNvSpPr txBox="1"/>
          <p:nvPr/>
        </p:nvSpPr>
        <p:spPr>
          <a:xfrm>
            <a:off x="1013988" y="1249378"/>
            <a:ext cx="6092982" cy="461665"/>
          </a:xfrm>
          <a:prstGeom prst="rect">
            <a:avLst/>
          </a:prstGeom>
          <a:noFill/>
        </p:spPr>
        <p:txBody>
          <a:bodyPr wrap="square" rtlCol="0">
            <a:spAutoFit/>
          </a:bodyPr>
          <a:lstStyle/>
          <a:p>
            <a:pPr algn="ctr"/>
            <a:r>
              <a:rPr lang="en-US" sz="2400" b="1" dirty="0" smtClean="0">
                <a:solidFill>
                  <a:srgbClr val="FF0000"/>
                </a:solidFill>
              </a:rPr>
              <a:t>Spring Reading Performance</a:t>
            </a:r>
            <a:endParaRPr lang="en-US" sz="2400" b="1" dirty="0">
              <a:solidFill>
                <a:srgbClr val="FF0000"/>
              </a:solidFill>
            </a:endParaRPr>
          </a:p>
        </p:txBody>
      </p:sp>
    </p:spTree>
    <p:extLst>
      <p:ext uri="{BB962C8B-B14F-4D97-AF65-F5344CB8AC3E}">
        <p14:creationId xmlns:p14="http://schemas.microsoft.com/office/powerpoint/2010/main" val="2073144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19456" y="242455"/>
            <a:ext cx="6707817" cy="1132248"/>
          </a:xfrm>
        </p:spPr>
        <p:txBody>
          <a:bodyPr>
            <a:normAutofit/>
          </a:bodyPr>
          <a:lstStyle/>
          <a:p>
            <a:r>
              <a:rPr lang="en-US" altLang="en-US" sz="3200" dirty="0" smtClean="0">
                <a:solidFill>
                  <a:srgbClr val="3E12FA"/>
                </a:solidFill>
              </a:rPr>
              <a:t>Lexile Results for</a:t>
            </a:r>
            <a:br>
              <a:rPr lang="en-US" altLang="en-US" sz="3200" dirty="0" smtClean="0">
                <a:solidFill>
                  <a:srgbClr val="3E12FA"/>
                </a:solidFill>
              </a:rPr>
            </a:br>
            <a:r>
              <a:rPr lang="en-US" altLang="en-US" sz="3200" dirty="0" smtClean="0">
                <a:solidFill>
                  <a:srgbClr val="3E12FA"/>
                </a:solidFill>
              </a:rPr>
              <a:t>Georgia Students:  2008 - 2016</a:t>
            </a:r>
          </a:p>
        </p:txBody>
      </p:sp>
      <p:graphicFrame>
        <p:nvGraphicFramePr>
          <p:cNvPr id="2" name="Table 1"/>
          <p:cNvGraphicFramePr>
            <a:graphicFrameLocks noGrp="1"/>
          </p:cNvGraphicFramePr>
          <p:nvPr>
            <p:extLst>
              <p:ext uri="{D42A27DB-BD31-4B8C-83A1-F6EECF244321}">
                <p14:modId xmlns:p14="http://schemas.microsoft.com/office/powerpoint/2010/main" val="1393970315"/>
              </p:ext>
            </p:extLst>
          </p:nvPr>
        </p:nvGraphicFramePr>
        <p:xfrm>
          <a:off x="429206" y="1635125"/>
          <a:ext cx="8490858" cy="3948116"/>
        </p:xfrm>
        <a:graphic>
          <a:graphicData uri="http://schemas.openxmlformats.org/drawingml/2006/table">
            <a:tbl>
              <a:tblPr firstRow="1" firstCol="1" bandRow="1"/>
              <a:tblGrid>
                <a:gridCol w="978352"/>
                <a:gridCol w="628405"/>
                <a:gridCol w="628405"/>
                <a:gridCol w="628405"/>
                <a:gridCol w="629214"/>
                <a:gridCol w="628405"/>
                <a:gridCol w="628405"/>
                <a:gridCol w="628405"/>
                <a:gridCol w="578079"/>
                <a:gridCol w="578079"/>
                <a:gridCol w="978352"/>
                <a:gridCol w="978352"/>
              </a:tblGrid>
              <a:tr h="380882">
                <a:tc gridSpan="1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rgbClr val="FF0000"/>
                          </a:solidFill>
                          <a:latin typeface="Times New Roman" panose="02020603050405020304" pitchFamily="18" charset="0"/>
                          <a:cs typeface="Times New Roman" panose="02020603050405020304" pitchFamily="18" charset="0"/>
                        </a:rPr>
                        <a:t>Median </a:t>
                      </a:r>
                      <a:r>
                        <a:rPr lang="en-US" sz="2000" b="1" dirty="0" err="1" smtClean="0">
                          <a:solidFill>
                            <a:srgbClr val="FF0000"/>
                          </a:solidFill>
                          <a:latin typeface="Times New Roman" panose="02020603050405020304" pitchFamily="18" charset="0"/>
                          <a:cs typeface="Times New Roman" panose="02020603050405020304" pitchFamily="18" charset="0"/>
                        </a:rPr>
                        <a:t>Lexile</a:t>
                      </a:r>
                      <a:r>
                        <a:rPr lang="en-US" sz="2000" b="1" dirty="0" smtClean="0">
                          <a:solidFill>
                            <a:srgbClr val="FF0000"/>
                          </a:solidFill>
                          <a:latin typeface="Times New Roman" panose="02020603050405020304" pitchFamily="18" charset="0"/>
                          <a:cs typeface="Times New Roman" panose="02020603050405020304" pitchFamily="18" charset="0"/>
                        </a:rPr>
                        <a:t> for Georgia Students by Grade</a:t>
                      </a:r>
                      <a:r>
                        <a:rPr lang="en-US" sz="2000" b="1" baseline="0" dirty="0" smtClean="0">
                          <a:solidFill>
                            <a:srgbClr val="FF0000"/>
                          </a:solidFill>
                          <a:latin typeface="Times New Roman" panose="02020603050405020304" pitchFamily="18" charset="0"/>
                          <a:cs typeface="Times New Roman" panose="02020603050405020304" pitchFamily="18" charset="0"/>
                        </a:rPr>
                        <a:t> Level</a:t>
                      </a:r>
                      <a:r>
                        <a:rPr lang="en-US" sz="2000" b="1" dirty="0" smtClean="0">
                          <a:solidFill>
                            <a:srgbClr val="FF0000"/>
                          </a:solidFill>
                          <a:latin typeface="Times New Roman" panose="02020603050405020304" pitchFamily="18" charset="0"/>
                          <a:cs typeface="Times New Roman" panose="02020603050405020304" pitchFamily="18" charset="0"/>
                        </a:rPr>
                        <a:t>/Course</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6818">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Grade Level/</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Course</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2008</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2009</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2010</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2011</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2012</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2013</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2014</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300" b="1" kern="1200" dirty="0" smtClean="0">
                          <a:solidFill>
                            <a:srgbClr val="000000"/>
                          </a:solidFill>
                          <a:effectLst/>
                          <a:latin typeface="Times New Roman"/>
                          <a:ea typeface="Times New Roman"/>
                          <a:cs typeface="Times New Roman"/>
                        </a:rPr>
                        <a:t>2015</a:t>
                      </a:r>
                      <a:endParaRPr lang="en-US" sz="13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300" b="1" dirty="0" smtClean="0">
                          <a:solidFill>
                            <a:srgbClr val="000000"/>
                          </a:solidFill>
                          <a:effectLst/>
                          <a:latin typeface="Times New Roman"/>
                          <a:ea typeface="Times New Roman"/>
                          <a:cs typeface="Times New Roman"/>
                        </a:rPr>
                        <a:t>2016</a:t>
                      </a:r>
                      <a:endParaRPr lang="en-US" sz="13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smtClean="0">
                          <a:solidFill>
                            <a:srgbClr val="0000CC"/>
                          </a:solidFill>
                          <a:effectLst/>
                          <a:latin typeface="Times New Roman"/>
                          <a:ea typeface="Times New Roman"/>
                          <a:cs typeface="Times New Roman"/>
                        </a:rPr>
                        <a:t>Suggested</a:t>
                      </a:r>
                      <a:endParaRPr lang="en-US" sz="13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CC"/>
                          </a:solidFill>
                          <a:effectLst/>
                          <a:latin typeface="Times New Roman"/>
                          <a:ea typeface="Times New Roman"/>
                          <a:cs typeface="Times New Roman"/>
                        </a:rPr>
                        <a:t>Text </a:t>
                      </a:r>
                      <a:r>
                        <a:rPr lang="en-US" sz="1300" b="1" dirty="0" smtClean="0">
                          <a:solidFill>
                            <a:srgbClr val="0000CC"/>
                          </a:solidFill>
                          <a:effectLst/>
                          <a:latin typeface="Times New Roman"/>
                          <a:ea typeface="Times New Roman"/>
                          <a:cs typeface="Times New Roman"/>
                        </a:rPr>
                        <a:t>Demand:</a:t>
                      </a:r>
                    </a:p>
                    <a:p>
                      <a:pPr marL="0" marR="0" algn="ctr">
                        <a:lnSpc>
                          <a:spcPct val="115000"/>
                        </a:lnSpc>
                        <a:spcBef>
                          <a:spcPts val="0"/>
                        </a:spcBef>
                        <a:spcAft>
                          <a:spcPts val="0"/>
                        </a:spcAft>
                      </a:pPr>
                      <a:r>
                        <a:rPr lang="en-US" sz="1300" b="1" dirty="0" smtClean="0">
                          <a:solidFill>
                            <a:srgbClr val="0000CC"/>
                          </a:solidFill>
                          <a:effectLst/>
                          <a:latin typeface="Times New Roman"/>
                          <a:ea typeface="Times New Roman"/>
                          <a:cs typeface="Times New Roman"/>
                        </a:rPr>
                        <a:t>Lower </a:t>
                      </a:r>
                      <a:r>
                        <a:rPr lang="en-US" sz="1300" b="1" dirty="0">
                          <a:solidFill>
                            <a:srgbClr val="0000CC"/>
                          </a:solidFill>
                          <a:effectLst/>
                          <a:latin typeface="Times New Roman"/>
                          <a:ea typeface="Times New Roman"/>
                          <a:cs typeface="Times New Roman"/>
                        </a:rPr>
                        <a:t>Limit</a:t>
                      </a:r>
                      <a:endParaRPr lang="en-US" sz="13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smtClean="0">
                          <a:solidFill>
                            <a:srgbClr val="0000CC"/>
                          </a:solidFill>
                          <a:effectLst/>
                          <a:latin typeface="Times New Roman"/>
                          <a:ea typeface="Calibri"/>
                          <a:cs typeface="Times New Roman"/>
                        </a:rPr>
                        <a:t>Suggested</a:t>
                      </a:r>
                      <a:endParaRPr lang="en-US" sz="13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CC"/>
                          </a:solidFill>
                          <a:effectLst/>
                          <a:latin typeface="Times New Roman"/>
                          <a:ea typeface="Times New Roman"/>
                          <a:cs typeface="Times New Roman"/>
                        </a:rPr>
                        <a:t>Text </a:t>
                      </a:r>
                      <a:r>
                        <a:rPr lang="en-US" sz="1300" b="1" dirty="0" smtClean="0">
                          <a:solidFill>
                            <a:srgbClr val="0000CC"/>
                          </a:solidFill>
                          <a:effectLst/>
                          <a:latin typeface="Times New Roman"/>
                          <a:ea typeface="Times New Roman"/>
                          <a:cs typeface="Times New Roman"/>
                        </a:rPr>
                        <a:t>Demand: </a:t>
                      </a:r>
                      <a:r>
                        <a:rPr lang="en-US" sz="1300" b="1" dirty="0">
                          <a:solidFill>
                            <a:srgbClr val="0000CC"/>
                          </a:solidFill>
                          <a:effectLst/>
                          <a:latin typeface="Times New Roman"/>
                          <a:ea typeface="Times New Roman"/>
                          <a:cs typeface="Times New Roman"/>
                        </a:rPr>
                        <a:t>Upper Limit</a:t>
                      </a:r>
                      <a:endParaRPr lang="en-US" sz="13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670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645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685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720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790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755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650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645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520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4</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790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810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805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860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915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790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795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740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940</a:t>
                      </a:r>
                      <a:endParaRPr lang="en-US" sz="11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870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885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935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940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920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940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830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6</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955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1000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1075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975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980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925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7</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995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1040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1095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1120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1095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1115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8</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1110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1150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1180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1210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1130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1175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9</a:t>
                      </a:r>
                      <a:r>
                        <a:rPr lang="en-US" sz="1600" b="1" baseline="30000" dirty="0">
                          <a:solidFill>
                            <a:srgbClr val="000000"/>
                          </a:solidFill>
                          <a:effectLst/>
                          <a:latin typeface="Times New Roman"/>
                          <a:ea typeface="Times New Roman"/>
                          <a:cs typeface="Times New Roman"/>
                        </a:rPr>
                        <a:t>th</a:t>
                      </a:r>
                      <a:r>
                        <a:rPr lang="en-US" sz="1600" b="1" dirty="0">
                          <a:solidFill>
                            <a:srgbClr val="000000"/>
                          </a:solidFill>
                          <a:effectLst/>
                          <a:latin typeface="Times New Roman"/>
                          <a:ea typeface="Times New Roman"/>
                          <a:cs typeface="Times New Roman"/>
                        </a:rPr>
                        <a:t> </a:t>
                      </a:r>
                      <a:r>
                        <a:rPr lang="en-US" sz="1600" b="1" dirty="0" smtClean="0">
                          <a:solidFill>
                            <a:srgbClr val="000000"/>
                          </a:solidFill>
                          <a:effectLst/>
                          <a:latin typeface="Times New Roman"/>
                          <a:ea typeface="Times New Roman"/>
                          <a:cs typeface="Times New Roman"/>
                        </a:rPr>
                        <a:t>Lit</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 </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1205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1215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1205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1230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1050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1260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Am. </a:t>
                      </a:r>
                      <a:r>
                        <a:rPr lang="en-US" sz="1600" b="1" dirty="0" smtClean="0">
                          <a:solidFill>
                            <a:srgbClr val="000000"/>
                          </a:solidFill>
                          <a:effectLst/>
                          <a:latin typeface="Times New Roman"/>
                          <a:ea typeface="Times New Roman"/>
                          <a:cs typeface="Times New Roman"/>
                        </a:rPr>
                        <a:t>Lit</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1220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1305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1345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1385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Lightning Bolt 2"/>
          <p:cNvSpPr/>
          <p:nvPr/>
        </p:nvSpPr>
        <p:spPr>
          <a:xfrm rot="237409">
            <a:off x="5637623" y="2074508"/>
            <a:ext cx="279272" cy="348031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456" y="5634263"/>
            <a:ext cx="8796528" cy="461665"/>
          </a:xfrm>
          <a:prstGeom prst="rect">
            <a:avLst/>
          </a:prstGeom>
          <a:noFill/>
        </p:spPr>
        <p:txBody>
          <a:bodyPr wrap="square" rtlCol="0">
            <a:spAutoFit/>
          </a:bodyPr>
          <a:lstStyle/>
          <a:p>
            <a:r>
              <a:rPr lang="en-US" sz="1200" dirty="0" smtClean="0"/>
              <a:t>The median </a:t>
            </a:r>
            <a:r>
              <a:rPr lang="en-US" sz="1200" dirty="0" err="1" smtClean="0"/>
              <a:t>Lexiles</a:t>
            </a:r>
            <a:r>
              <a:rPr lang="en-US" sz="1200" dirty="0" smtClean="0"/>
              <a:t> obtained from the Georgia Milestones Assessments are not comparable </a:t>
            </a:r>
            <a:r>
              <a:rPr lang="en-US" sz="1200" dirty="0"/>
              <a:t>to prior years because </a:t>
            </a:r>
            <a:r>
              <a:rPr lang="en-US" sz="1200" dirty="0" smtClean="0"/>
              <a:t>the new test is more rigorous with different performance standards than its predecessors.</a:t>
            </a:r>
            <a:endParaRPr lang="en-US" sz="1200" dirty="0"/>
          </a:p>
        </p:txBody>
      </p:sp>
    </p:spTree>
    <p:extLst>
      <p:ext uri="{BB962C8B-B14F-4D97-AF65-F5344CB8AC3E}">
        <p14:creationId xmlns:p14="http://schemas.microsoft.com/office/powerpoint/2010/main" val="4114575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14561"/>
            <a:ext cx="6316630" cy="844284"/>
          </a:xfrm>
        </p:spPr>
        <p:txBody>
          <a:bodyPr/>
          <a:lstStyle/>
          <a:p>
            <a:r>
              <a:rPr lang="en-US" dirty="0" smtClean="0">
                <a:solidFill>
                  <a:srgbClr val="0000CC"/>
                </a:solidFill>
              </a:rPr>
              <a:t>Spring Median </a:t>
            </a:r>
            <a:r>
              <a:rPr lang="en-US" dirty="0" err="1" smtClean="0">
                <a:solidFill>
                  <a:srgbClr val="0000CC"/>
                </a:solidFill>
              </a:rPr>
              <a:t>Lexiles</a:t>
            </a:r>
            <a:endParaRPr lang="en-US" dirty="0">
              <a:solidFill>
                <a:srgbClr val="0000CC"/>
              </a:solidFill>
            </a:endParaRPr>
          </a:p>
        </p:txBody>
      </p:sp>
      <p:graphicFrame>
        <p:nvGraphicFramePr>
          <p:cNvPr id="6" name="Content Placeholder 5"/>
          <p:cNvGraphicFramePr>
            <a:graphicFrameLocks noGrp="1"/>
          </p:cNvGraphicFramePr>
          <p:nvPr>
            <p:ph idx="1"/>
            <p:extLst/>
          </p:nvPr>
        </p:nvGraphicFramePr>
        <p:xfrm>
          <a:off x="98538" y="1581561"/>
          <a:ext cx="8248755" cy="4591846"/>
        </p:xfrm>
        <a:graphic>
          <a:graphicData uri="http://schemas.openxmlformats.org/drawingml/2006/table">
            <a:tbl>
              <a:tblPr firstCol="1" bandRow="1">
                <a:tableStyleId>{5C22544A-7EE6-4342-B048-85BDC9FD1C3A}</a:tableStyleId>
              </a:tblPr>
              <a:tblGrid>
                <a:gridCol w="1375040"/>
                <a:gridCol w="1262411"/>
                <a:gridCol w="701413"/>
                <a:gridCol w="701413"/>
                <a:gridCol w="701413"/>
                <a:gridCol w="701413"/>
                <a:gridCol w="701413"/>
                <a:gridCol w="701413"/>
                <a:gridCol w="701413"/>
                <a:gridCol w="701413"/>
              </a:tblGrid>
              <a:tr h="736126">
                <a:tc rowSpan="2">
                  <a:txBody>
                    <a:bodyPr/>
                    <a:lstStyle/>
                    <a:p>
                      <a:pPr marL="0" marR="0" algn="ctr">
                        <a:spcBef>
                          <a:spcPts val="0"/>
                        </a:spcBef>
                        <a:spcAft>
                          <a:spcPts val="0"/>
                        </a:spcAft>
                      </a:pPr>
                      <a:r>
                        <a:rPr lang="en-US" sz="1600" b="1" dirty="0" smtClean="0">
                          <a:solidFill>
                            <a:schemeClr val="bg1"/>
                          </a:solidFill>
                          <a:effectLst/>
                        </a:rPr>
                        <a:t>Grade/Course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rowSpan="2">
                  <a:txBody>
                    <a:bodyPr/>
                    <a:lstStyle/>
                    <a:p>
                      <a:pPr marL="0" marR="0" algn="ctr">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Lower Bound of Text Band</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gridSpan="2">
                  <a:txBody>
                    <a:bodyPr/>
                    <a:lstStyle/>
                    <a:p>
                      <a:pPr marL="0" marR="0" algn="ctr">
                        <a:spcBef>
                          <a:spcPts val="0"/>
                        </a:spcBef>
                        <a:spcAft>
                          <a:spcPts val="0"/>
                        </a:spcAft>
                      </a:pPr>
                      <a:r>
                        <a:rPr lang="en-US" sz="1600" b="1" dirty="0">
                          <a:solidFill>
                            <a:schemeClr val="bg1"/>
                          </a:solidFill>
                          <a:effectLst/>
                        </a:rPr>
                        <a:t>Beginning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chemeClr val="bg1"/>
                          </a:solidFill>
                          <a:effectLst/>
                        </a:rPr>
                        <a:t>Developing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chemeClr val="bg1"/>
                          </a:solidFill>
                          <a:effectLst/>
                        </a:rPr>
                        <a:t>Proficient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chemeClr val="bg1"/>
                          </a:solidFill>
                          <a:effectLst/>
                        </a:rPr>
                        <a:t>Distinguished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r>
              <a:tr h="411480">
                <a:tc vMerge="1">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vMerge="1">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520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740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830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925</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970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1510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1010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a:t>
                      </a:r>
                      <a:r>
                        <a:rPr lang="en-US" sz="16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Grade Literature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1050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1630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American Literature</a:t>
                      </a: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1185</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1505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1510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1785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1785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638355" y="1103587"/>
            <a:ext cx="65388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FF0000"/>
                </a:solidFill>
              </a:rPr>
              <a:t>Median Lexile Score by Grade/Course and Achievement Level</a:t>
            </a:r>
            <a:endParaRPr lang="en-US" b="1" dirty="0">
              <a:solidFill>
                <a:srgbClr val="FF0000"/>
              </a:solidFill>
            </a:endParaRPr>
          </a:p>
        </p:txBody>
      </p:sp>
    </p:spTree>
    <p:extLst>
      <p:ext uri="{BB962C8B-B14F-4D97-AF65-F5344CB8AC3E}">
        <p14:creationId xmlns:p14="http://schemas.microsoft.com/office/powerpoint/2010/main" val="3000841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017917" y="163901"/>
            <a:ext cx="7592682" cy="1112807"/>
          </a:xfrm>
        </p:spPr>
        <p:txBody>
          <a:bodyPr>
            <a:noAutofit/>
          </a:bodyPr>
          <a:lstStyle/>
          <a:p>
            <a:pPr eaLnBrk="1" hangingPunct="1">
              <a:defRPr/>
            </a:pPr>
            <a:r>
              <a:rPr lang="en-US" altLang="en-US" sz="2800" dirty="0" smtClean="0">
                <a:solidFill>
                  <a:srgbClr val="0000CC"/>
                </a:solidFill>
              </a:rPr>
              <a:t>2016 Median Lexile within each </a:t>
            </a:r>
            <a:r>
              <a:rPr lang="en-US" altLang="en-US" sz="2800" dirty="0" smtClean="0">
                <a:solidFill>
                  <a:schemeClr val="accent6">
                    <a:lumMod val="75000"/>
                  </a:schemeClr>
                </a:solidFill>
              </a:rPr>
              <a:t/>
            </a:r>
            <a:br>
              <a:rPr lang="en-US" altLang="en-US" sz="2800" dirty="0" smtClean="0">
                <a:solidFill>
                  <a:schemeClr val="accent6">
                    <a:lumMod val="75000"/>
                  </a:schemeClr>
                </a:solidFill>
              </a:rPr>
            </a:br>
            <a:r>
              <a:rPr lang="en-US" altLang="en-US" sz="2800" dirty="0" smtClean="0">
                <a:solidFill>
                  <a:schemeClr val="accent6">
                    <a:lumMod val="75000"/>
                  </a:schemeClr>
                </a:solidFill>
              </a:rPr>
              <a:t>Achievement Level </a:t>
            </a:r>
            <a:r>
              <a:rPr lang="en-US" altLang="en-US" sz="2800" dirty="0" smtClean="0">
                <a:solidFill>
                  <a:srgbClr val="0000CC"/>
                </a:solidFill>
              </a:rPr>
              <a:t>&amp;</a:t>
            </a:r>
            <a:r>
              <a:rPr lang="en-US" altLang="en-US" sz="2800" dirty="0" smtClean="0">
                <a:solidFill>
                  <a:schemeClr val="accent6">
                    <a:lumMod val="75000"/>
                  </a:schemeClr>
                </a:solidFill>
              </a:rPr>
              <a:t> </a:t>
            </a:r>
            <a:r>
              <a:rPr lang="en-US" altLang="en-US" sz="2800" dirty="0" smtClean="0">
                <a:solidFill>
                  <a:srgbClr val="FF0000"/>
                </a:solidFill>
              </a:rPr>
              <a:t>Suggested </a:t>
            </a:r>
            <a:br>
              <a:rPr lang="en-US" altLang="en-US" sz="2800" dirty="0" smtClean="0">
                <a:solidFill>
                  <a:srgbClr val="FF0000"/>
                </a:solidFill>
              </a:rPr>
            </a:br>
            <a:r>
              <a:rPr lang="en-US" altLang="en-US" sz="2800" dirty="0" smtClean="0">
                <a:solidFill>
                  <a:srgbClr val="FF0000"/>
                </a:solidFill>
              </a:rPr>
              <a:t>Text Bands  </a:t>
            </a:r>
          </a:p>
        </p:txBody>
      </p:sp>
      <p:graphicFrame>
        <p:nvGraphicFramePr>
          <p:cNvPr id="6" name="Object 1"/>
          <p:cNvGraphicFramePr>
            <a:graphicFrameLocks noGrp="1"/>
          </p:cNvGraphicFramePr>
          <p:nvPr>
            <p:ph idx="1"/>
            <p:extLst/>
          </p:nvPr>
        </p:nvGraphicFramePr>
        <p:xfrm>
          <a:off x="142671" y="1054343"/>
          <a:ext cx="8803064" cy="5170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225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sp>
        <p:nvSpPr>
          <p:cNvPr id="3" name="Content Placeholder 2"/>
          <p:cNvSpPr>
            <a:spLocks noGrp="1"/>
          </p:cNvSpPr>
          <p:nvPr>
            <p:ph idx="1"/>
          </p:nvPr>
        </p:nvSpPr>
        <p:spPr>
          <a:xfrm>
            <a:off x="363682" y="1548245"/>
            <a:ext cx="8427027" cy="4759036"/>
          </a:xfrm>
        </p:spPr>
        <p:txBody>
          <a:bodyPr>
            <a:noAutofit/>
          </a:bodyPr>
          <a:lstStyle/>
          <a:p>
            <a:pPr marL="0" indent="0">
              <a:buNone/>
            </a:pPr>
            <a:r>
              <a:rPr lang="en-US" b="1" smtClean="0">
                <a:solidFill>
                  <a:srgbClr val="FF0000"/>
                </a:solidFill>
              </a:rPr>
              <a:t>Mathematics</a:t>
            </a:r>
            <a:r>
              <a:rPr lang="en-US" smtClean="0"/>
              <a:t> </a:t>
            </a:r>
            <a:r>
              <a:rPr lang="en-US" dirty="0" smtClean="0"/>
              <a:t>– Grades 5 and 8</a:t>
            </a:r>
            <a:endParaRPr lang="en-US" dirty="0"/>
          </a:p>
          <a:p>
            <a:pPr marL="0" indent="0">
              <a:buNone/>
            </a:pPr>
            <a:r>
              <a:rPr lang="en-US" sz="2400" dirty="0" smtClean="0"/>
              <a:t>Students must achieve the </a:t>
            </a:r>
            <a:r>
              <a:rPr lang="en-US" sz="2400" dirty="0" smtClean="0">
                <a:solidFill>
                  <a:srgbClr val="0000FF"/>
                </a:solidFill>
              </a:rPr>
              <a:t>Developing Learner</a:t>
            </a:r>
            <a:r>
              <a:rPr lang="en-US" sz="2400" dirty="0" smtClean="0"/>
              <a:t> achievement level to be considered eligible for promotion.  </a:t>
            </a:r>
          </a:p>
          <a:p>
            <a:pPr lvl="1">
              <a:buFont typeface="Calibri" panose="020F0502020204030204" pitchFamily="34" charset="0"/>
              <a:buChar char="‒"/>
            </a:pPr>
            <a:r>
              <a:rPr lang="en-US" sz="2000" dirty="0" smtClean="0"/>
              <a:t>These students have demonstrated partial proficiency of the grade level concepts and skills and can proceed to the next grade level when provided focused instructional support in the needed areas; their learning should be actively monitored to ensure their success.</a:t>
            </a:r>
          </a:p>
          <a:p>
            <a:pPr marL="0" indent="0">
              <a:buNone/>
            </a:pPr>
            <a:r>
              <a:rPr lang="en-US" sz="2400" dirty="0" smtClean="0"/>
              <a:t>Student who achieve the </a:t>
            </a:r>
            <a:r>
              <a:rPr lang="en-US" sz="2400" dirty="0" smtClean="0">
                <a:solidFill>
                  <a:srgbClr val="0000FF"/>
                </a:solidFill>
              </a:rPr>
              <a:t>Beginning Learner</a:t>
            </a:r>
            <a:r>
              <a:rPr lang="en-US" sz="2400" dirty="0" smtClean="0"/>
              <a:t> should receive remediation and be provided the opportunity to retest.  These students need substantial academic support.</a:t>
            </a:r>
          </a:p>
        </p:txBody>
      </p:sp>
    </p:spTree>
    <p:extLst>
      <p:ext uri="{BB962C8B-B14F-4D97-AF65-F5344CB8AC3E}">
        <p14:creationId xmlns:p14="http://schemas.microsoft.com/office/powerpoint/2010/main" val="1987261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132969"/>
          </a:xfrm>
        </p:spPr>
        <p:txBody>
          <a:bodyPr/>
          <a:lstStyle/>
          <a:p>
            <a:r>
              <a:rPr lang="en-US" dirty="0" smtClean="0">
                <a:solidFill>
                  <a:srgbClr val="0033CC"/>
                </a:solidFill>
              </a:rPr>
              <a:t>Promotion &amp; Retention</a:t>
            </a:r>
            <a:endParaRPr lang="en-US" dirty="0">
              <a:solidFill>
                <a:srgbClr val="0033CC"/>
              </a:solidFill>
            </a:endParaRPr>
          </a:p>
        </p:txBody>
      </p:sp>
      <p:graphicFrame>
        <p:nvGraphicFramePr>
          <p:cNvPr id="4" name="Table 3"/>
          <p:cNvGraphicFramePr>
            <a:graphicFrameLocks noGrp="1"/>
          </p:cNvGraphicFramePr>
          <p:nvPr>
            <p:extLst/>
          </p:nvPr>
        </p:nvGraphicFramePr>
        <p:xfrm>
          <a:off x="1149790" y="1520920"/>
          <a:ext cx="6096000" cy="4663440"/>
        </p:xfrm>
        <a:graphic>
          <a:graphicData uri="http://schemas.openxmlformats.org/drawingml/2006/table">
            <a:tbl>
              <a:tblPr bandRow="1">
                <a:tableStyleId>{5C22544A-7EE6-4342-B048-85BDC9FD1C3A}</a:tableStyleId>
              </a:tblPr>
              <a:tblGrid>
                <a:gridCol w="2032000"/>
                <a:gridCol w="1016000"/>
                <a:gridCol w="1016000"/>
                <a:gridCol w="1016000"/>
                <a:gridCol w="1016000"/>
              </a:tblGrid>
              <a:tr h="631266">
                <a:tc rowSpan="2">
                  <a:txBody>
                    <a:bodyPr/>
                    <a:lstStyle/>
                    <a:p>
                      <a:pPr algn="ctr"/>
                      <a:r>
                        <a:rPr lang="en-US" b="1" dirty="0" smtClean="0">
                          <a:solidFill>
                            <a:schemeClr val="bg1"/>
                          </a:solidFill>
                        </a:rPr>
                        <a:t>Grade/Course</a:t>
                      </a:r>
                      <a:endParaRPr lang="en-US" b="1" dirty="0">
                        <a:solidFill>
                          <a:schemeClr val="bg1"/>
                        </a:solidFill>
                      </a:endParaRPr>
                    </a:p>
                  </a:txBody>
                  <a:tcPr anchor="ctr">
                    <a:solidFill>
                      <a:srgbClr val="5B9BD5"/>
                    </a:solidFill>
                  </a:tcPr>
                </a:tc>
                <a:tc gridSpan="2">
                  <a:txBody>
                    <a:bodyPr/>
                    <a:lstStyle/>
                    <a:p>
                      <a:pPr algn="ctr"/>
                      <a:r>
                        <a:rPr lang="en-US" b="1" dirty="0" smtClean="0">
                          <a:solidFill>
                            <a:schemeClr val="bg1"/>
                          </a:solidFill>
                        </a:rPr>
                        <a:t>Beginning</a:t>
                      </a:r>
                    </a:p>
                    <a:p>
                      <a:pPr algn="ctr"/>
                      <a:r>
                        <a:rPr lang="en-US" b="1" dirty="0" smtClean="0">
                          <a:solidFill>
                            <a:schemeClr val="bg1"/>
                          </a:solidFill>
                        </a:rPr>
                        <a:t>Learner</a:t>
                      </a:r>
                      <a:endParaRPr lang="en-US" b="1" dirty="0">
                        <a:solidFill>
                          <a:schemeClr val="bg1"/>
                        </a:solidFill>
                      </a:endParaRPr>
                    </a:p>
                  </a:txBody>
                  <a:tcPr>
                    <a:solidFill>
                      <a:srgbClr val="5B9BD5"/>
                    </a:solidFill>
                  </a:tcPr>
                </a:tc>
                <a:tc hMerge="1">
                  <a:txBody>
                    <a:bodyPr/>
                    <a:lstStyle/>
                    <a:p>
                      <a:endParaRPr lang="en-US"/>
                    </a:p>
                  </a:txBody>
                  <a:tcPr/>
                </a:tc>
                <a:tc gridSpan="2">
                  <a:txBody>
                    <a:bodyPr/>
                    <a:lstStyle/>
                    <a:p>
                      <a:pPr algn="ctr"/>
                      <a:r>
                        <a:rPr lang="en-US" b="1" dirty="0" smtClean="0">
                          <a:solidFill>
                            <a:schemeClr val="bg1"/>
                          </a:solidFill>
                        </a:rPr>
                        <a:t>Developing Learner &amp; Above</a:t>
                      </a:r>
                      <a:endParaRPr lang="en-US" b="1" dirty="0">
                        <a:solidFill>
                          <a:schemeClr val="bg1"/>
                        </a:solidFill>
                      </a:endParaRPr>
                    </a:p>
                  </a:txBody>
                  <a:tcPr>
                    <a:solidFill>
                      <a:srgbClr val="5B9BD5"/>
                    </a:solidFill>
                  </a:tcPr>
                </a:tc>
                <a:tc hMerge="1">
                  <a:txBody>
                    <a:bodyPr/>
                    <a:lstStyle/>
                    <a:p>
                      <a:endParaRPr lang="en-US"/>
                    </a:p>
                  </a:txBody>
                  <a:tcPr/>
                </a:tc>
              </a:tr>
              <a:tr h="360723">
                <a:tc vMerge="1">
                  <a:txBody>
                    <a:bodyPr/>
                    <a:lstStyle/>
                    <a:p>
                      <a:pPr algn="ctr"/>
                      <a:endParaRPr lang="en-US" b="1" dirty="0">
                        <a:solidFill>
                          <a:schemeClr val="bg1"/>
                        </a:solidFill>
                      </a:endParaRPr>
                    </a:p>
                  </a:txBody>
                  <a:tcPr anchor="ctr">
                    <a:solidFill>
                      <a:srgbClr val="5B9BD5"/>
                    </a:solidFill>
                  </a:tcP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r>
              <a:tr h="360723">
                <a:tc>
                  <a:txBody>
                    <a:bodyPr/>
                    <a:lstStyle/>
                    <a:p>
                      <a:pPr algn="ctr"/>
                      <a:r>
                        <a:rPr lang="en-US" dirty="0" smtClean="0">
                          <a:solidFill>
                            <a:schemeClr val="tx1"/>
                          </a:solidFill>
                        </a:rPr>
                        <a:t>3</a:t>
                      </a:r>
                      <a:endParaRPr lang="en-US" dirty="0">
                        <a:solidFill>
                          <a:schemeClr val="tx1"/>
                        </a:solidFill>
                      </a:endParaRPr>
                    </a:p>
                  </a:txBody>
                  <a:tcPr/>
                </a:tc>
                <a:tc>
                  <a:txBody>
                    <a:bodyPr/>
                    <a:lstStyle/>
                    <a:p>
                      <a:pPr algn="ctr"/>
                      <a:r>
                        <a:rPr lang="en-US" dirty="0" smtClean="0">
                          <a:solidFill>
                            <a:schemeClr val="tx1"/>
                          </a:solidFill>
                        </a:rPr>
                        <a:t>21%</a:t>
                      </a:r>
                      <a:endParaRPr lang="en-US" dirty="0">
                        <a:solidFill>
                          <a:schemeClr val="tx1"/>
                        </a:solidFill>
                      </a:endParaRPr>
                    </a:p>
                  </a:txBody>
                  <a:tcPr/>
                </a:tc>
                <a:tc>
                  <a:txBody>
                    <a:bodyPr/>
                    <a:lstStyle/>
                    <a:p>
                      <a:pPr algn="ctr"/>
                      <a:r>
                        <a:rPr lang="en-US" dirty="0" smtClean="0">
                          <a:solidFill>
                            <a:schemeClr val="tx1"/>
                          </a:solidFill>
                        </a:rPr>
                        <a:t>21%</a:t>
                      </a:r>
                      <a:endParaRPr lang="en-US" dirty="0">
                        <a:solidFill>
                          <a:schemeClr val="tx1"/>
                        </a:solidFill>
                      </a:endParaRPr>
                    </a:p>
                  </a:txBody>
                  <a:tcPr/>
                </a:tc>
                <a:tc>
                  <a:txBody>
                    <a:bodyPr/>
                    <a:lstStyle/>
                    <a:p>
                      <a:pPr algn="ctr"/>
                      <a:r>
                        <a:rPr lang="en-US" dirty="0" smtClean="0">
                          <a:solidFill>
                            <a:schemeClr val="tx1"/>
                          </a:solidFill>
                        </a:rPr>
                        <a:t>79%</a:t>
                      </a:r>
                      <a:endParaRPr lang="en-US" dirty="0">
                        <a:solidFill>
                          <a:schemeClr val="tx1"/>
                        </a:solidFill>
                      </a:endParaRPr>
                    </a:p>
                  </a:txBody>
                  <a:tcPr/>
                </a:tc>
                <a:tc>
                  <a:txBody>
                    <a:bodyPr/>
                    <a:lstStyle/>
                    <a:p>
                      <a:pPr algn="ctr"/>
                      <a:r>
                        <a:rPr lang="en-US" dirty="0" smtClean="0">
                          <a:solidFill>
                            <a:schemeClr val="tx1"/>
                          </a:solidFill>
                        </a:rPr>
                        <a:t>79%</a:t>
                      </a:r>
                      <a:endParaRPr lang="en-US" dirty="0">
                        <a:solidFill>
                          <a:schemeClr val="tx1"/>
                        </a:solidFill>
                      </a:endParaRPr>
                    </a:p>
                  </a:txBody>
                  <a:tcPr/>
                </a:tc>
              </a:tr>
              <a:tr h="360723">
                <a:tc>
                  <a:txBody>
                    <a:bodyPr/>
                    <a:lstStyle/>
                    <a:p>
                      <a:pPr algn="ctr"/>
                      <a:r>
                        <a:rPr lang="en-US" dirty="0" smtClean="0"/>
                        <a:t>4</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80%</a:t>
                      </a:r>
                      <a:endParaRPr lang="en-US" dirty="0"/>
                    </a:p>
                  </a:txBody>
                  <a:tcPr/>
                </a:tc>
                <a:tc>
                  <a:txBody>
                    <a:bodyPr/>
                    <a:lstStyle/>
                    <a:p>
                      <a:pPr algn="ctr"/>
                      <a:r>
                        <a:rPr lang="en-US" dirty="0" smtClean="0"/>
                        <a:t>80%</a:t>
                      </a:r>
                      <a:endParaRPr lang="en-US" dirty="0"/>
                    </a:p>
                  </a:txBody>
                  <a:tcPr/>
                </a:tc>
              </a:tr>
              <a:tr h="360723">
                <a:tc>
                  <a:txBody>
                    <a:bodyPr/>
                    <a:lstStyle/>
                    <a:p>
                      <a:pPr algn="ctr"/>
                      <a:r>
                        <a:rPr lang="en-US" dirty="0" smtClean="0">
                          <a:solidFill>
                            <a:srgbClr val="0000FF"/>
                          </a:solidFill>
                        </a:rPr>
                        <a:t>5</a:t>
                      </a:r>
                      <a:endParaRPr lang="en-US" dirty="0">
                        <a:solidFill>
                          <a:srgbClr val="0000FF"/>
                        </a:solidFill>
                      </a:endParaRPr>
                    </a:p>
                  </a:txBody>
                  <a:tcPr/>
                </a:tc>
                <a:tc>
                  <a:txBody>
                    <a:bodyPr/>
                    <a:lstStyle/>
                    <a:p>
                      <a:pPr algn="ctr"/>
                      <a:r>
                        <a:rPr lang="en-US" dirty="0" smtClean="0">
                          <a:solidFill>
                            <a:srgbClr val="0000FF"/>
                          </a:solidFill>
                        </a:rPr>
                        <a:t>25%</a:t>
                      </a:r>
                      <a:endParaRPr lang="en-US" dirty="0">
                        <a:solidFill>
                          <a:srgbClr val="0000FF"/>
                        </a:solidFill>
                      </a:endParaRPr>
                    </a:p>
                  </a:txBody>
                  <a:tcPr/>
                </a:tc>
                <a:tc>
                  <a:txBody>
                    <a:bodyPr/>
                    <a:lstStyle/>
                    <a:p>
                      <a:pPr algn="ctr"/>
                      <a:r>
                        <a:rPr lang="en-US" dirty="0" smtClean="0">
                          <a:solidFill>
                            <a:srgbClr val="0000FF"/>
                          </a:solidFill>
                        </a:rPr>
                        <a:t>26%</a:t>
                      </a:r>
                      <a:endParaRPr lang="en-US" dirty="0">
                        <a:solidFill>
                          <a:srgbClr val="0000FF"/>
                        </a:solidFill>
                      </a:endParaRPr>
                    </a:p>
                  </a:txBody>
                  <a:tcPr/>
                </a:tc>
                <a:tc>
                  <a:txBody>
                    <a:bodyPr/>
                    <a:lstStyle/>
                    <a:p>
                      <a:pPr algn="ctr"/>
                      <a:r>
                        <a:rPr lang="en-US" dirty="0" smtClean="0">
                          <a:solidFill>
                            <a:srgbClr val="0000FF"/>
                          </a:solidFill>
                        </a:rPr>
                        <a:t>75%</a:t>
                      </a:r>
                      <a:endParaRPr lang="en-US" dirty="0">
                        <a:solidFill>
                          <a:srgbClr val="0000FF"/>
                        </a:solidFill>
                      </a:endParaRPr>
                    </a:p>
                  </a:txBody>
                  <a:tcPr/>
                </a:tc>
                <a:tc>
                  <a:txBody>
                    <a:bodyPr/>
                    <a:lstStyle/>
                    <a:p>
                      <a:pPr algn="ctr"/>
                      <a:r>
                        <a:rPr lang="en-US" dirty="0" smtClean="0">
                          <a:solidFill>
                            <a:srgbClr val="0000FF"/>
                          </a:solidFill>
                        </a:rPr>
                        <a:t>74%</a:t>
                      </a:r>
                      <a:endParaRPr lang="en-US" dirty="0">
                        <a:solidFill>
                          <a:srgbClr val="0000FF"/>
                        </a:solidFill>
                      </a:endParaRPr>
                    </a:p>
                  </a:txBody>
                  <a:tcPr/>
                </a:tc>
              </a:tr>
              <a:tr h="360723">
                <a:tc>
                  <a:txBody>
                    <a:bodyPr/>
                    <a:lstStyle/>
                    <a:p>
                      <a:pPr algn="ctr"/>
                      <a:r>
                        <a:rPr lang="en-US" dirty="0" smtClean="0"/>
                        <a:t>6</a:t>
                      </a:r>
                      <a:endParaRPr lang="en-US" dirty="0"/>
                    </a:p>
                  </a:txBody>
                  <a:tcPr/>
                </a:tc>
                <a:tc>
                  <a:txBody>
                    <a:bodyPr/>
                    <a:lstStyle/>
                    <a:p>
                      <a:pPr algn="ctr"/>
                      <a:r>
                        <a:rPr lang="en-US" dirty="0" smtClean="0"/>
                        <a:t>25%</a:t>
                      </a:r>
                      <a:endParaRPr lang="en-US" dirty="0"/>
                    </a:p>
                  </a:txBody>
                  <a:tcPr/>
                </a:tc>
                <a:tc>
                  <a:txBody>
                    <a:bodyPr/>
                    <a:lstStyle/>
                    <a:p>
                      <a:pPr algn="ctr"/>
                      <a:r>
                        <a:rPr lang="en-US" dirty="0" smtClean="0"/>
                        <a:t>25%</a:t>
                      </a:r>
                      <a:endParaRPr lang="en-US" dirty="0"/>
                    </a:p>
                  </a:txBody>
                  <a:tcPr/>
                </a:tc>
                <a:tc>
                  <a:txBody>
                    <a:bodyPr/>
                    <a:lstStyle/>
                    <a:p>
                      <a:pPr algn="ctr"/>
                      <a:r>
                        <a:rPr lang="en-US" dirty="0" smtClean="0"/>
                        <a:t>75%</a:t>
                      </a:r>
                      <a:endParaRPr lang="en-US" dirty="0"/>
                    </a:p>
                  </a:txBody>
                  <a:tcPr/>
                </a:tc>
                <a:tc>
                  <a:txBody>
                    <a:bodyPr/>
                    <a:lstStyle/>
                    <a:p>
                      <a:pPr algn="ctr"/>
                      <a:r>
                        <a:rPr lang="en-US" dirty="0" smtClean="0"/>
                        <a:t>75%</a:t>
                      </a:r>
                      <a:endParaRPr lang="en-US" dirty="0"/>
                    </a:p>
                  </a:txBody>
                  <a:tcPr/>
                </a:tc>
              </a:tr>
              <a:tr h="360723">
                <a:tc>
                  <a:txBody>
                    <a:bodyPr/>
                    <a:lstStyle/>
                    <a:p>
                      <a:pPr algn="ctr"/>
                      <a:r>
                        <a:rPr lang="en-US" dirty="0" smtClean="0"/>
                        <a:t>7</a:t>
                      </a:r>
                      <a:endParaRPr lang="en-US" dirty="0"/>
                    </a:p>
                  </a:txBody>
                  <a:tcPr/>
                </a:tc>
                <a:tc>
                  <a:txBody>
                    <a:bodyPr/>
                    <a:lstStyle/>
                    <a:p>
                      <a:pPr algn="ctr"/>
                      <a:r>
                        <a:rPr lang="en-US" dirty="0" smtClean="0"/>
                        <a:t>25%</a:t>
                      </a:r>
                      <a:endParaRPr lang="en-US" dirty="0"/>
                    </a:p>
                  </a:txBody>
                  <a:tcPr/>
                </a:tc>
                <a:tc>
                  <a:txBody>
                    <a:bodyPr/>
                    <a:lstStyle/>
                    <a:p>
                      <a:pPr algn="ctr"/>
                      <a:r>
                        <a:rPr lang="en-US" dirty="0" smtClean="0"/>
                        <a:t>24%</a:t>
                      </a:r>
                      <a:endParaRPr lang="en-US" dirty="0"/>
                    </a:p>
                  </a:txBody>
                  <a:tcPr/>
                </a:tc>
                <a:tc>
                  <a:txBody>
                    <a:bodyPr/>
                    <a:lstStyle/>
                    <a:p>
                      <a:pPr algn="ctr"/>
                      <a:r>
                        <a:rPr lang="en-US" dirty="0" smtClean="0"/>
                        <a:t>75%</a:t>
                      </a:r>
                      <a:endParaRPr lang="en-US" dirty="0"/>
                    </a:p>
                  </a:txBody>
                  <a:tcPr/>
                </a:tc>
                <a:tc>
                  <a:txBody>
                    <a:bodyPr/>
                    <a:lstStyle/>
                    <a:p>
                      <a:pPr algn="ctr"/>
                      <a:r>
                        <a:rPr lang="en-US" smtClean="0"/>
                        <a:t>76%</a:t>
                      </a:r>
                      <a:endParaRPr lang="en-US" dirty="0"/>
                    </a:p>
                  </a:txBody>
                  <a:tcPr/>
                </a:tc>
              </a:tr>
              <a:tr h="360723">
                <a:tc>
                  <a:txBody>
                    <a:bodyPr/>
                    <a:lstStyle/>
                    <a:p>
                      <a:pPr algn="ctr"/>
                      <a:r>
                        <a:rPr lang="en-US" dirty="0" smtClean="0">
                          <a:solidFill>
                            <a:srgbClr val="0000FF"/>
                          </a:solidFill>
                        </a:rPr>
                        <a:t>8</a:t>
                      </a:r>
                      <a:endParaRPr lang="en-US" dirty="0">
                        <a:solidFill>
                          <a:srgbClr val="0000FF"/>
                        </a:solidFill>
                      </a:endParaRPr>
                    </a:p>
                  </a:txBody>
                  <a:tcPr/>
                </a:tc>
                <a:tc>
                  <a:txBody>
                    <a:bodyPr/>
                    <a:lstStyle/>
                    <a:p>
                      <a:pPr algn="ctr"/>
                      <a:r>
                        <a:rPr lang="en-US" dirty="0" smtClean="0">
                          <a:solidFill>
                            <a:srgbClr val="0000FF"/>
                          </a:solidFill>
                        </a:rPr>
                        <a:t>25%</a:t>
                      </a:r>
                      <a:endParaRPr lang="en-US" dirty="0">
                        <a:solidFill>
                          <a:srgbClr val="0000FF"/>
                        </a:solidFill>
                      </a:endParaRPr>
                    </a:p>
                  </a:txBody>
                  <a:tcPr/>
                </a:tc>
                <a:tc>
                  <a:txBody>
                    <a:bodyPr/>
                    <a:lstStyle/>
                    <a:p>
                      <a:pPr algn="ctr"/>
                      <a:r>
                        <a:rPr lang="en-US" dirty="0" smtClean="0">
                          <a:solidFill>
                            <a:srgbClr val="0000FF"/>
                          </a:solidFill>
                        </a:rPr>
                        <a:t>24%</a:t>
                      </a:r>
                      <a:endParaRPr lang="en-US" dirty="0">
                        <a:solidFill>
                          <a:srgbClr val="0000FF"/>
                        </a:solidFill>
                      </a:endParaRPr>
                    </a:p>
                  </a:txBody>
                  <a:tcPr/>
                </a:tc>
                <a:tc>
                  <a:txBody>
                    <a:bodyPr/>
                    <a:lstStyle/>
                    <a:p>
                      <a:pPr algn="ctr"/>
                      <a:r>
                        <a:rPr lang="en-US" dirty="0" smtClean="0">
                          <a:solidFill>
                            <a:srgbClr val="0000FF"/>
                          </a:solidFill>
                        </a:rPr>
                        <a:t>75%</a:t>
                      </a:r>
                      <a:endParaRPr lang="en-US" dirty="0">
                        <a:solidFill>
                          <a:srgbClr val="0000FF"/>
                        </a:solidFill>
                      </a:endParaRPr>
                    </a:p>
                  </a:txBody>
                  <a:tcPr/>
                </a:tc>
                <a:tc>
                  <a:txBody>
                    <a:bodyPr/>
                    <a:lstStyle/>
                    <a:p>
                      <a:pPr algn="ctr"/>
                      <a:r>
                        <a:rPr lang="en-US" dirty="0" smtClean="0">
                          <a:solidFill>
                            <a:srgbClr val="0000FF"/>
                          </a:solidFill>
                        </a:rPr>
                        <a:t>76%</a:t>
                      </a:r>
                      <a:endParaRPr lang="en-US" dirty="0">
                        <a:solidFill>
                          <a:srgbClr val="0000FF"/>
                        </a:solidFill>
                      </a:endParaRPr>
                    </a:p>
                  </a:txBody>
                  <a:tcPr/>
                </a:tc>
              </a:tr>
              <a:tr h="360723">
                <a:tc>
                  <a:txBody>
                    <a:bodyPr/>
                    <a:lstStyle/>
                    <a:p>
                      <a:pPr algn="ctr"/>
                      <a:r>
                        <a:rPr lang="en-US" dirty="0" smtClean="0"/>
                        <a:t>Coordinate Algebra</a:t>
                      </a:r>
                      <a:endParaRPr lang="en-US" dirty="0"/>
                    </a:p>
                  </a:txBody>
                  <a:tcPr/>
                </a:tc>
                <a:tc>
                  <a:txBody>
                    <a:bodyPr/>
                    <a:lstStyle/>
                    <a:p>
                      <a:pPr algn="ctr"/>
                      <a:r>
                        <a:rPr lang="en-US" dirty="0" smtClean="0"/>
                        <a:t>31%</a:t>
                      </a:r>
                      <a:endParaRPr lang="en-US" dirty="0"/>
                    </a:p>
                  </a:txBody>
                  <a:tcPr/>
                </a:tc>
                <a:tc>
                  <a:txBody>
                    <a:bodyPr/>
                    <a:lstStyle/>
                    <a:p>
                      <a:pPr algn="ctr"/>
                      <a:r>
                        <a:rPr lang="en-US" dirty="0" smtClean="0"/>
                        <a:t>32%</a:t>
                      </a:r>
                      <a:endParaRPr lang="en-US" dirty="0"/>
                    </a:p>
                  </a:txBody>
                  <a:tcPr/>
                </a:tc>
                <a:tc>
                  <a:txBody>
                    <a:bodyPr/>
                    <a:lstStyle/>
                    <a:p>
                      <a:pPr algn="ctr"/>
                      <a:r>
                        <a:rPr lang="en-US" dirty="0" smtClean="0"/>
                        <a:t>69%</a:t>
                      </a:r>
                      <a:endParaRPr lang="en-US" dirty="0"/>
                    </a:p>
                  </a:txBody>
                  <a:tcPr/>
                </a:tc>
                <a:tc>
                  <a:txBody>
                    <a:bodyPr/>
                    <a:lstStyle/>
                    <a:p>
                      <a:pPr algn="ctr"/>
                      <a:r>
                        <a:rPr lang="en-US" dirty="0" smtClean="0"/>
                        <a:t>68%</a:t>
                      </a:r>
                      <a:endParaRPr lang="en-US" dirty="0"/>
                    </a:p>
                  </a:txBody>
                  <a:tcPr/>
                </a:tc>
              </a:tr>
              <a:tr h="360723">
                <a:tc>
                  <a:txBody>
                    <a:bodyPr/>
                    <a:lstStyle/>
                    <a:p>
                      <a:pPr algn="ctr"/>
                      <a:r>
                        <a:rPr lang="en-US" dirty="0" smtClean="0"/>
                        <a:t>Analytic</a:t>
                      </a:r>
                      <a:r>
                        <a:rPr lang="en-US" baseline="0" dirty="0" smtClean="0"/>
                        <a:t> Geometry</a:t>
                      </a:r>
                      <a:endParaRPr lang="en-US" dirty="0"/>
                    </a:p>
                  </a:txBody>
                  <a:tcPr/>
                </a:tc>
                <a:tc>
                  <a:txBody>
                    <a:bodyPr/>
                    <a:lstStyle/>
                    <a:p>
                      <a:pPr algn="ctr"/>
                      <a:r>
                        <a:rPr lang="en-US" dirty="0" smtClean="0"/>
                        <a:t>35%</a:t>
                      </a:r>
                      <a:endParaRPr lang="en-US" dirty="0"/>
                    </a:p>
                  </a:txBody>
                  <a:tcPr/>
                </a:tc>
                <a:tc>
                  <a:txBody>
                    <a:bodyPr/>
                    <a:lstStyle/>
                    <a:p>
                      <a:pPr algn="ctr"/>
                      <a:r>
                        <a:rPr lang="en-US" dirty="0" smtClean="0"/>
                        <a:t>30%</a:t>
                      </a:r>
                      <a:endParaRPr lang="en-US" dirty="0"/>
                    </a:p>
                  </a:txBody>
                  <a:tcPr/>
                </a:tc>
                <a:tc>
                  <a:txBody>
                    <a:bodyPr/>
                    <a:lstStyle/>
                    <a:p>
                      <a:pPr algn="ctr"/>
                      <a:r>
                        <a:rPr lang="en-US" dirty="0" smtClean="0"/>
                        <a:t>65%</a:t>
                      </a:r>
                      <a:endParaRPr lang="en-US" dirty="0"/>
                    </a:p>
                  </a:txBody>
                  <a:tcPr/>
                </a:tc>
                <a:tc>
                  <a:txBody>
                    <a:bodyPr/>
                    <a:lstStyle/>
                    <a:p>
                      <a:pPr algn="ctr"/>
                      <a:r>
                        <a:rPr lang="en-US" dirty="0" smtClean="0"/>
                        <a:t>70%</a:t>
                      </a:r>
                      <a:endParaRPr lang="en-US" dirty="0"/>
                    </a:p>
                  </a:txBody>
                  <a:tcPr/>
                </a:tc>
              </a:tr>
              <a:tr h="360723">
                <a:tc>
                  <a:txBody>
                    <a:bodyPr/>
                    <a:lstStyle/>
                    <a:p>
                      <a:pPr algn="ctr"/>
                      <a:r>
                        <a:rPr lang="en-US" dirty="0" smtClean="0"/>
                        <a:t>Algebra I</a:t>
                      </a:r>
                      <a:endParaRPr lang="en-US" dirty="0"/>
                    </a:p>
                  </a:txBody>
                  <a:tcPr/>
                </a:tc>
                <a:tc>
                  <a:txBody>
                    <a:bodyPr/>
                    <a:lstStyle/>
                    <a:p>
                      <a:pPr algn="ctr"/>
                      <a:r>
                        <a:rPr lang="en-US" dirty="0" smtClean="0"/>
                        <a:t>--</a:t>
                      </a:r>
                      <a:endParaRPr lang="en-US" dirty="0"/>
                    </a:p>
                  </a:txBody>
                  <a:tcPr/>
                </a:tc>
                <a:tc>
                  <a:txBody>
                    <a:bodyPr/>
                    <a:lstStyle/>
                    <a:p>
                      <a:pPr algn="ctr"/>
                      <a:r>
                        <a:rPr lang="en-US" dirty="0" smtClean="0"/>
                        <a:t>30%</a:t>
                      </a:r>
                      <a:endParaRPr lang="en-US" dirty="0"/>
                    </a:p>
                  </a:txBody>
                  <a:tcPr/>
                </a:tc>
                <a:tc>
                  <a:txBody>
                    <a:bodyPr/>
                    <a:lstStyle/>
                    <a:p>
                      <a:pPr algn="ctr"/>
                      <a:r>
                        <a:rPr lang="en-US" dirty="0" smtClean="0"/>
                        <a:t>--</a:t>
                      </a:r>
                      <a:endParaRPr lang="en-US" dirty="0"/>
                    </a:p>
                  </a:txBody>
                  <a:tcPr/>
                </a:tc>
                <a:tc>
                  <a:txBody>
                    <a:bodyPr/>
                    <a:lstStyle/>
                    <a:p>
                      <a:pPr algn="ctr"/>
                      <a:r>
                        <a:rPr lang="en-US" dirty="0" smtClean="0"/>
                        <a:t>70%</a:t>
                      </a:r>
                      <a:endParaRPr lang="en-US" dirty="0"/>
                    </a:p>
                  </a:txBody>
                  <a:tcPr/>
                </a:tc>
              </a:tr>
              <a:tr h="360723">
                <a:tc>
                  <a:txBody>
                    <a:bodyPr/>
                    <a:lstStyle/>
                    <a:p>
                      <a:pPr algn="ctr"/>
                      <a:r>
                        <a:rPr lang="en-US" dirty="0" smtClean="0"/>
                        <a:t>Geometry</a:t>
                      </a:r>
                      <a:endParaRPr lang="en-US" dirty="0"/>
                    </a:p>
                  </a:txBody>
                  <a:tcPr/>
                </a:tc>
                <a:tc>
                  <a:txBody>
                    <a:bodyPr/>
                    <a:lstStyle/>
                    <a:p>
                      <a:pPr algn="ctr"/>
                      <a:r>
                        <a:rPr lang="en-US" dirty="0" smtClean="0"/>
                        <a:t>--</a:t>
                      </a:r>
                      <a:endParaRPr lang="en-US" dirty="0"/>
                    </a:p>
                  </a:txBody>
                  <a:tcPr/>
                </a:tc>
                <a:tc>
                  <a:txBody>
                    <a:bodyPr/>
                    <a:lstStyle/>
                    <a:p>
                      <a:pPr algn="ctr"/>
                      <a:r>
                        <a:rPr lang="en-US" dirty="0" smtClean="0"/>
                        <a:t>30%</a:t>
                      </a:r>
                      <a:endParaRPr lang="en-US" dirty="0"/>
                    </a:p>
                  </a:txBody>
                  <a:tcPr/>
                </a:tc>
                <a:tc>
                  <a:txBody>
                    <a:bodyPr/>
                    <a:lstStyle/>
                    <a:p>
                      <a:pPr algn="ctr"/>
                      <a:r>
                        <a:rPr lang="en-US" dirty="0" smtClean="0"/>
                        <a:t>--</a:t>
                      </a:r>
                      <a:endParaRPr lang="en-US" dirty="0"/>
                    </a:p>
                  </a:txBody>
                  <a:tcPr/>
                </a:tc>
                <a:tc>
                  <a:txBody>
                    <a:bodyPr/>
                    <a:lstStyle/>
                    <a:p>
                      <a:pPr algn="ctr"/>
                      <a:r>
                        <a:rPr lang="en-US" dirty="0" smtClean="0"/>
                        <a:t>70%</a:t>
                      </a:r>
                      <a:endParaRPr lang="en-US" dirty="0"/>
                    </a:p>
                  </a:txBody>
                  <a:tcPr/>
                </a:tc>
              </a:tr>
            </a:tbl>
          </a:graphicData>
        </a:graphic>
      </p:graphicFrame>
      <p:sp>
        <p:nvSpPr>
          <p:cNvPr id="6" name="TextBox 5"/>
          <p:cNvSpPr txBox="1"/>
          <p:nvPr/>
        </p:nvSpPr>
        <p:spPr>
          <a:xfrm>
            <a:off x="1167903" y="1059255"/>
            <a:ext cx="6074875" cy="461665"/>
          </a:xfrm>
          <a:prstGeom prst="rect">
            <a:avLst/>
          </a:prstGeom>
          <a:noFill/>
        </p:spPr>
        <p:txBody>
          <a:bodyPr wrap="square" rtlCol="0">
            <a:spAutoFit/>
          </a:bodyPr>
          <a:lstStyle/>
          <a:p>
            <a:pPr algn="ctr"/>
            <a:r>
              <a:rPr lang="en-US" sz="2400" b="1" dirty="0" smtClean="0">
                <a:solidFill>
                  <a:srgbClr val="FF0000"/>
                </a:solidFill>
              </a:rPr>
              <a:t>Spring Mathematics Performance</a:t>
            </a:r>
            <a:endParaRPr lang="en-US" sz="2400" b="1" dirty="0">
              <a:solidFill>
                <a:srgbClr val="FF0000"/>
              </a:solidFill>
            </a:endParaRPr>
          </a:p>
        </p:txBody>
      </p:sp>
    </p:spTree>
    <p:extLst>
      <p:ext uri="{BB962C8B-B14F-4D97-AF65-F5344CB8AC3E}">
        <p14:creationId xmlns:p14="http://schemas.microsoft.com/office/powerpoint/2010/main" val="3344741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206057"/>
            <a:ext cx="7413524" cy="1325563"/>
          </a:xfrm>
        </p:spPr>
        <p:txBody>
          <a:bodyPr>
            <a:normAutofit/>
          </a:bodyPr>
          <a:lstStyle/>
          <a:p>
            <a:r>
              <a:rPr lang="en-US" sz="4000" dirty="0" smtClean="0">
                <a:solidFill>
                  <a:srgbClr val="0000FF"/>
                </a:solidFill>
              </a:rPr>
              <a:t>Assessment Foundations</a:t>
            </a:r>
            <a:endParaRPr lang="en-US" sz="4000" dirty="0">
              <a:solidFill>
                <a:srgbClr val="0000FF"/>
              </a:solidFill>
            </a:endParaRPr>
          </a:p>
        </p:txBody>
      </p:sp>
      <p:sp>
        <p:nvSpPr>
          <p:cNvPr id="3" name="Content Placeholder 2"/>
          <p:cNvSpPr>
            <a:spLocks noGrp="1"/>
          </p:cNvSpPr>
          <p:nvPr>
            <p:ph idx="1"/>
          </p:nvPr>
        </p:nvSpPr>
        <p:spPr>
          <a:xfrm>
            <a:off x="245499" y="1531620"/>
            <a:ext cx="8564204" cy="4645343"/>
          </a:xfrm>
        </p:spPr>
        <p:txBody>
          <a:bodyPr>
            <a:normAutofit lnSpcReduction="10000"/>
          </a:bodyPr>
          <a:lstStyle/>
          <a:p>
            <a:pPr marL="0" indent="0" algn="ctr">
              <a:buNone/>
            </a:pPr>
            <a:r>
              <a:rPr lang="en-US" b="1" dirty="0" smtClean="0">
                <a:solidFill>
                  <a:srgbClr val="FF0000"/>
                </a:solidFill>
              </a:rPr>
              <a:t>Comprehensive Assessment System</a:t>
            </a:r>
          </a:p>
          <a:p>
            <a:r>
              <a:rPr lang="en-US" sz="2400" dirty="0" smtClean="0"/>
              <a:t>a </a:t>
            </a:r>
            <a:r>
              <a:rPr lang="en-US" sz="2400" dirty="0"/>
              <a:t>coordinated and </a:t>
            </a:r>
            <a:r>
              <a:rPr lang="en-US" sz="2400" dirty="0" smtClean="0"/>
              <a:t>articulated </a:t>
            </a:r>
            <a:r>
              <a:rPr lang="en-US" sz="2400" dirty="0"/>
              <a:t>system of multiple </a:t>
            </a:r>
            <a:r>
              <a:rPr lang="en-US" sz="2400" dirty="0" smtClean="0"/>
              <a:t>assessments</a:t>
            </a:r>
          </a:p>
          <a:p>
            <a:r>
              <a:rPr lang="en-US" sz="2400" dirty="0" smtClean="0"/>
              <a:t>sometimes also referred to as a balanced assessment system</a:t>
            </a:r>
          </a:p>
          <a:p>
            <a:pPr marL="0" indent="0" algn="ctr">
              <a:buNone/>
            </a:pPr>
            <a:r>
              <a:rPr lang="en-US" b="1" dirty="0" smtClean="0">
                <a:solidFill>
                  <a:srgbClr val="FF0000"/>
                </a:solidFill>
              </a:rPr>
              <a:t>Components of a Comprehensive Assessment System</a:t>
            </a:r>
          </a:p>
          <a:p>
            <a:pPr marL="0" indent="0">
              <a:buNone/>
            </a:pPr>
            <a:r>
              <a:rPr lang="en-US" sz="2400" b="1" dirty="0" smtClean="0">
                <a:solidFill>
                  <a:srgbClr val="0000FF"/>
                </a:solidFill>
              </a:rPr>
              <a:t>Formative:  </a:t>
            </a:r>
            <a:r>
              <a:rPr lang="en-US" sz="2400" dirty="0" smtClean="0"/>
              <a:t>takes place during instruction to provide feedback to teaching and learning; used by both students and teachers</a:t>
            </a:r>
            <a:endParaRPr lang="en-US" sz="2400" dirty="0"/>
          </a:p>
          <a:p>
            <a:pPr marL="0" indent="0">
              <a:buNone/>
            </a:pPr>
            <a:r>
              <a:rPr lang="en-US" sz="2400" b="1" dirty="0" smtClean="0">
                <a:solidFill>
                  <a:srgbClr val="0000FF"/>
                </a:solidFill>
              </a:rPr>
              <a:t>Interim:  </a:t>
            </a:r>
            <a:r>
              <a:rPr lang="en-US" sz="2400" dirty="0" smtClean="0"/>
              <a:t>takes place after a sequence </a:t>
            </a:r>
            <a:r>
              <a:rPr lang="en-US" sz="2400" dirty="0"/>
              <a:t>of </a:t>
            </a:r>
            <a:r>
              <a:rPr lang="en-US" sz="2400" dirty="0" smtClean="0"/>
              <a:t>instruction to evaluate </a:t>
            </a:r>
            <a:r>
              <a:rPr lang="en-US" sz="2400" dirty="0"/>
              <a:t>students’ knowledge and skills relative to a specific set of academic goals, typically within a limited </a:t>
            </a:r>
            <a:r>
              <a:rPr lang="en-US" sz="2400" dirty="0" smtClean="0"/>
              <a:t>timeframe; typically used to report at a broader level than formative assessments</a:t>
            </a:r>
          </a:p>
          <a:p>
            <a:pPr marL="0" indent="0">
              <a:buNone/>
            </a:pPr>
            <a:r>
              <a:rPr lang="en-US" sz="2400" b="1" dirty="0" smtClean="0">
                <a:solidFill>
                  <a:srgbClr val="0000FF"/>
                </a:solidFill>
              </a:rPr>
              <a:t>Summative:  </a:t>
            </a:r>
            <a:r>
              <a:rPr lang="en-US" sz="2400" dirty="0" smtClean="0"/>
              <a:t>take place at the end of instruction to certify mastery or assign grades; typically used for accountability</a:t>
            </a:r>
          </a:p>
        </p:txBody>
      </p:sp>
    </p:spTree>
    <p:extLst>
      <p:ext uri="{BB962C8B-B14F-4D97-AF65-F5344CB8AC3E}">
        <p14:creationId xmlns:p14="http://schemas.microsoft.com/office/powerpoint/2010/main" val="366624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a:bodyPr>
          <a:lstStyle/>
          <a:p>
            <a:r>
              <a:rPr lang="en-US" sz="3600" dirty="0" smtClean="0">
                <a:solidFill>
                  <a:srgbClr val="FF0000"/>
                </a:solidFill>
              </a:rPr>
              <a:t>EOG </a:t>
            </a:r>
            <a:r>
              <a:rPr lang="en-US" sz="3600" dirty="0" smtClean="0">
                <a:solidFill>
                  <a:srgbClr val="0000FF"/>
                </a:solidFill>
              </a:rPr>
              <a:t>Median National </a:t>
            </a:r>
            <a:br>
              <a:rPr lang="en-US" sz="3600" dirty="0" smtClean="0">
                <a:solidFill>
                  <a:srgbClr val="0000FF"/>
                </a:solidFill>
              </a:rPr>
            </a:br>
            <a:r>
              <a:rPr lang="en-US" sz="3600" dirty="0" smtClean="0">
                <a:solidFill>
                  <a:srgbClr val="0000FF"/>
                </a:solidFill>
              </a:rPr>
              <a:t>Percentile Ranks</a:t>
            </a:r>
            <a:endParaRPr lang="en-US" sz="3600" dirty="0">
              <a:solidFill>
                <a:srgbClr val="0000FF"/>
              </a:solidFill>
            </a:endParaRPr>
          </a:p>
        </p:txBody>
      </p:sp>
      <p:graphicFrame>
        <p:nvGraphicFramePr>
          <p:cNvPr id="4" name="Content Placeholder 3"/>
          <p:cNvGraphicFramePr>
            <a:graphicFrameLocks noGrp="1"/>
          </p:cNvGraphicFramePr>
          <p:nvPr>
            <p:ph idx="1"/>
            <p:extLst/>
          </p:nvPr>
        </p:nvGraphicFramePr>
        <p:xfrm>
          <a:off x="389299" y="1531178"/>
          <a:ext cx="7975514" cy="4062094"/>
        </p:xfrm>
        <a:graphic>
          <a:graphicData uri="http://schemas.openxmlformats.org/drawingml/2006/table">
            <a:tbl>
              <a:tblPr bandRow="1">
                <a:tableStyleId>{5C22544A-7EE6-4342-B048-85BDC9FD1C3A}</a:tableStyleId>
              </a:tblPr>
              <a:tblGrid>
                <a:gridCol w="1051178"/>
                <a:gridCol w="865542"/>
                <a:gridCol w="865542"/>
                <a:gridCol w="865542"/>
                <a:gridCol w="865542"/>
                <a:gridCol w="865542"/>
                <a:gridCol w="865542"/>
                <a:gridCol w="865542"/>
                <a:gridCol w="865542"/>
              </a:tblGrid>
              <a:tr h="370840">
                <a:tc rowSpan="2">
                  <a:txBody>
                    <a:bodyPr/>
                    <a:lstStyle/>
                    <a:p>
                      <a:pPr algn="ctr"/>
                      <a:r>
                        <a:rPr lang="en-US" sz="1600" b="1" dirty="0" smtClean="0">
                          <a:solidFill>
                            <a:schemeClr val="bg1"/>
                          </a:solidFill>
                          <a:latin typeface="+mj-lt"/>
                        </a:rPr>
                        <a:t>Grade</a:t>
                      </a:r>
                      <a:endParaRPr lang="en-US" sz="1600" b="1" dirty="0">
                        <a:solidFill>
                          <a:schemeClr val="bg1"/>
                        </a:solidFill>
                        <a:latin typeface="+mj-lt"/>
                      </a:endParaRPr>
                    </a:p>
                  </a:txBody>
                  <a:tcPr anchor="ctr">
                    <a:solidFill>
                      <a:srgbClr val="5B9BD5"/>
                    </a:solidFill>
                  </a:tcPr>
                </a:tc>
                <a:tc gridSpan="2">
                  <a:txBody>
                    <a:bodyPr/>
                    <a:lstStyle/>
                    <a:p>
                      <a:pPr algn="ctr"/>
                      <a:r>
                        <a:rPr lang="en-US" sz="1600" b="1" dirty="0" smtClean="0">
                          <a:solidFill>
                            <a:schemeClr val="bg1"/>
                          </a:solidFill>
                          <a:latin typeface="+mj-lt"/>
                        </a:rPr>
                        <a:t>English </a:t>
                      </a:r>
                    </a:p>
                    <a:p>
                      <a:pPr algn="ctr"/>
                      <a:r>
                        <a:rPr lang="en-US" sz="1600" b="1" dirty="0" smtClean="0">
                          <a:solidFill>
                            <a:schemeClr val="bg1"/>
                          </a:solidFill>
                          <a:latin typeface="+mj-lt"/>
                        </a:rPr>
                        <a:t>Language Arts*</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Mathematics</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Science</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Social </a:t>
                      </a:r>
                    </a:p>
                    <a:p>
                      <a:pPr algn="ctr"/>
                      <a:r>
                        <a:rPr lang="en-US" sz="1600" b="1" dirty="0" smtClean="0">
                          <a:solidFill>
                            <a:schemeClr val="bg1"/>
                          </a:solidFill>
                          <a:latin typeface="+mj-lt"/>
                        </a:rPr>
                        <a:t>Studies</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r>
              <a:tr h="370840">
                <a:tc vMerge="1">
                  <a:txBody>
                    <a:bodyPr/>
                    <a:lstStyle/>
                    <a:p>
                      <a:pPr algn="ctr"/>
                      <a:endParaRPr lang="en-US"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35</a:t>
                      </a:r>
                      <a:endParaRPr lang="en-US" dirty="0"/>
                    </a:p>
                  </a:txBody>
                  <a:tcPr anchor="ctr"/>
                </a:tc>
                <a:tc>
                  <a:txBody>
                    <a:bodyPr/>
                    <a:lstStyle/>
                    <a:p>
                      <a:pPr algn="ctr"/>
                      <a:r>
                        <a:rPr lang="en-US" dirty="0" smtClean="0"/>
                        <a:t>34</a:t>
                      </a:r>
                      <a:endParaRPr lang="en-US" dirty="0"/>
                    </a:p>
                  </a:txBody>
                  <a:tcPr anchor="ctr"/>
                </a:tc>
                <a:tc>
                  <a:txBody>
                    <a:bodyPr/>
                    <a:lstStyle/>
                    <a:p>
                      <a:pPr algn="ctr"/>
                      <a:r>
                        <a:rPr lang="en-US" dirty="0" smtClean="0"/>
                        <a:t>51</a:t>
                      </a:r>
                      <a:endParaRPr lang="en-US" dirty="0"/>
                    </a:p>
                  </a:txBody>
                  <a:tcPr anchor="ctr"/>
                </a:tc>
                <a:tc>
                  <a:txBody>
                    <a:bodyPr/>
                    <a:lstStyle/>
                    <a:p>
                      <a:pPr algn="ctr"/>
                      <a:r>
                        <a:rPr lang="en-US" dirty="0" smtClean="0"/>
                        <a:t>52</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60</a:t>
                      </a:r>
                      <a:endParaRPr lang="en-US" dirty="0"/>
                    </a:p>
                  </a:txBody>
                  <a:tcPr anchor="ctr"/>
                </a:tc>
                <a:tc>
                  <a:txBody>
                    <a:bodyPr/>
                    <a:lstStyle/>
                    <a:p>
                      <a:pPr algn="ctr"/>
                      <a:r>
                        <a:rPr lang="en-US" dirty="0" smtClean="0"/>
                        <a:t>48</a:t>
                      </a:r>
                      <a:endParaRPr lang="en-US" dirty="0"/>
                    </a:p>
                  </a:txBody>
                  <a:tcPr anchor="ctr"/>
                </a:tc>
                <a:tc>
                  <a:txBody>
                    <a:bodyPr/>
                    <a:lstStyle/>
                    <a:p>
                      <a:pPr algn="ctr"/>
                      <a:r>
                        <a:rPr lang="en-US" dirty="0" smtClean="0"/>
                        <a:t>49</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42</a:t>
                      </a:r>
                      <a:endParaRPr lang="en-US" dirty="0"/>
                    </a:p>
                  </a:txBody>
                  <a:tcPr anchor="ctr"/>
                </a:tc>
                <a:tc>
                  <a:txBody>
                    <a:bodyPr/>
                    <a:lstStyle/>
                    <a:p>
                      <a:pPr algn="ctr"/>
                      <a:r>
                        <a:rPr lang="en-US" dirty="0" smtClean="0"/>
                        <a:t>39</a:t>
                      </a:r>
                      <a:endParaRPr lang="en-US" dirty="0"/>
                    </a:p>
                  </a:txBody>
                  <a:tcPr anchor="ctr"/>
                </a:tc>
                <a:tc>
                  <a:txBody>
                    <a:bodyPr/>
                    <a:lstStyle/>
                    <a:p>
                      <a:pPr algn="ctr"/>
                      <a:r>
                        <a:rPr lang="en-US" dirty="0" smtClean="0"/>
                        <a:t>59</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46</a:t>
                      </a:r>
                      <a:endParaRPr lang="en-US" dirty="0"/>
                    </a:p>
                  </a:txBody>
                  <a:tcPr anchor="ctr"/>
                </a:tc>
                <a:tc>
                  <a:txBody>
                    <a:bodyPr/>
                    <a:lstStyle/>
                    <a:p>
                      <a:pPr algn="ctr"/>
                      <a:r>
                        <a:rPr lang="en-US" dirty="0" smtClean="0"/>
                        <a:t>45</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47</a:t>
                      </a:r>
                      <a:endParaRPr lang="en-US" dirty="0"/>
                    </a:p>
                  </a:txBody>
                  <a:tcPr anchor="ctr"/>
                </a:tc>
              </a:tr>
              <a:tr h="462809">
                <a:tc>
                  <a:txBody>
                    <a:bodyPr/>
                    <a:lstStyle/>
                    <a:p>
                      <a:pPr algn="ctr"/>
                      <a:r>
                        <a:rPr lang="en-US" dirty="0" smtClean="0"/>
                        <a:t>5</a:t>
                      </a:r>
                      <a:endParaRPr lang="en-US" dirty="0"/>
                    </a:p>
                  </a:txBody>
                  <a:tcPr/>
                </a:tc>
                <a:tc>
                  <a:txBody>
                    <a:bodyPr/>
                    <a:lstStyle/>
                    <a:p>
                      <a:pPr algn="ctr"/>
                      <a:r>
                        <a:rPr lang="en-US" dirty="0" smtClean="0"/>
                        <a:t>40</a:t>
                      </a:r>
                      <a:endParaRPr lang="en-US" dirty="0"/>
                    </a:p>
                  </a:txBody>
                  <a:tcPr anchor="ctr"/>
                </a:tc>
                <a:tc>
                  <a:txBody>
                    <a:bodyPr/>
                    <a:lstStyle/>
                    <a:p>
                      <a:pPr algn="ctr"/>
                      <a:r>
                        <a:rPr lang="en-US" dirty="0" smtClean="0"/>
                        <a:t>43</a:t>
                      </a:r>
                      <a:endParaRPr lang="en-US" dirty="0"/>
                    </a:p>
                  </a:txBody>
                  <a:tcPr anchor="ctr"/>
                </a:tc>
                <a:tc>
                  <a:txBody>
                    <a:bodyPr/>
                    <a:lstStyle/>
                    <a:p>
                      <a:pPr algn="ctr"/>
                      <a:r>
                        <a:rPr lang="en-US" dirty="0" smtClean="0"/>
                        <a:t>53</a:t>
                      </a:r>
                      <a:endParaRPr lang="en-US" dirty="0"/>
                    </a:p>
                  </a:txBody>
                  <a:tcPr anchor="ctr"/>
                </a:tc>
                <a:tc>
                  <a:txBody>
                    <a:bodyPr/>
                    <a:lstStyle/>
                    <a:p>
                      <a:pPr algn="ctr"/>
                      <a:r>
                        <a:rPr lang="en-US" dirty="0" smtClean="0"/>
                        <a:t>53</a:t>
                      </a:r>
                      <a:endParaRPr lang="en-US" dirty="0"/>
                    </a:p>
                  </a:txBody>
                  <a:tcPr anchor="ctr"/>
                </a:tc>
                <a:tc>
                  <a:txBody>
                    <a:bodyPr/>
                    <a:lstStyle/>
                    <a:p>
                      <a:pPr algn="ctr"/>
                      <a:r>
                        <a:rPr lang="en-US" dirty="0" smtClean="0"/>
                        <a:t>52</a:t>
                      </a:r>
                      <a:endParaRPr lang="en-US" dirty="0"/>
                    </a:p>
                  </a:txBody>
                  <a:tcPr anchor="ctr"/>
                </a:tc>
                <a:tc>
                  <a:txBody>
                    <a:bodyPr/>
                    <a:lstStyle/>
                    <a:p>
                      <a:pPr algn="ctr"/>
                      <a:r>
                        <a:rPr lang="en-US" dirty="0" smtClean="0"/>
                        <a:t>52</a:t>
                      </a:r>
                      <a:endParaRPr lang="en-US" dirty="0"/>
                    </a:p>
                  </a:txBody>
                  <a:tcPr anchor="ctr"/>
                </a:tc>
                <a:tc>
                  <a:txBody>
                    <a:bodyPr/>
                    <a:lstStyle/>
                    <a:p>
                      <a:pPr algn="ctr"/>
                      <a:r>
                        <a:rPr lang="en-US" dirty="0" smtClean="0"/>
                        <a:t>55</a:t>
                      </a:r>
                      <a:endParaRPr lang="en-US" dirty="0"/>
                    </a:p>
                  </a:txBody>
                  <a:tcPr anchor="ctr"/>
                </a:tc>
                <a:tc>
                  <a:txBody>
                    <a:bodyPr/>
                    <a:lstStyle/>
                    <a:p>
                      <a:pPr algn="ctr"/>
                      <a:r>
                        <a:rPr lang="en-US" dirty="0" smtClean="0"/>
                        <a:t>55</a:t>
                      </a:r>
                      <a:endParaRPr lang="en-US" dirty="0"/>
                    </a:p>
                  </a:txBody>
                  <a:tcPr anchor="ctr"/>
                </a:tc>
              </a:tr>
              <a:tr h="462809">
                <a:tc>
                  <a:txBody>
                    <a:bodyPr/>
                    <a:lstStyle/>
                    <a:p>
                      <a:pPr algn="ctr"/>
                      <a:r>
                        <a:rPr lang="en-US" dirty="0" smtClean="0"/>
                        <a:t>6</a:t>
                      </a:r>
                      <a:endParaRPr lang="en-US" dirty="0"/>
                    </a:p>
                  </a:txBody>
                  <a:tcPr/>
                </a:tc>
                <a:tc>
                  <a:txBody>
                    <a:bodyPr/>
                    <a:lstStyle/>
                    <a:p>
                      <a:pPr algn="ctr"/>
                      <a:r>
                        <a:rPr lang="en-US" dirty="0" smtClean="0"/>
                        <a:t>54</a:t>
                      </a:r>
                      <a:endParaRPr lang="en-US" dirty="0"/>
                    </a:p>
                  </a:txBody>
                  <a:tcPr anchor="ctr"/>
                </a:tc>
                <a:tc>
                  <a:txBody>
                    <a:bodyPr/>
                    <a:lstStyle/>
                    <a:p>
                      <a:pPr algn="ctr"/>
                      <a:r>
                        <a:rPr lang="en-US" dirty="0" smtClean="0"/>
                        <a:t>53</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59</a:t>
                      </a:r>
                      <a:endParaRPr lang="en-US" dirty="0"/>
                    </a:p>
                  </a:txBody>
                  <a:tcPr anchor="ctr"/>
                </a:tc>
                <a:tc>
                  <a:txBody>
                    <a:bodyPr/>
                    <a:lstStyle/>
                    <a:p>
                      <a:pPr algn="ctr"/>
                      <a:r>
                        <a:rPr lang="en-US" dirty="0" smtClean="0"/>
                        <a:t>66</a:t>
                      </a:r>
                      <a:endParaRPr lang="en-US" dirty="0"/>
                    </a:p>
                  </a:txBody>
                  <a:tcPr anchor="ctr"/>
                </a:tc>
                <a:tc>
                  <a:txBody>
                    <a:bodyPr/>
                    <a:lstStyle/>
                    <a:p>
                      <a:pPr algn="ctr"/>
                      <a:r>
                        <a:rPr lang="en-US" dirty="0" smtClean="0"/>
                        <a:t>68</a:t>
                      </a:r>
                      <a:endParaRPr lang="en-US" dirty="0"/>
                    </a:p>
                  </a:txBody>
                  <a:tcPr anchor="ctr"/>
                </a:tc>
                <a:tc>
                  <a:txBody>
                    <a:bodyPr/>
                    <a:lstStyle/>
                    <a:p>
                      <a:pPr algn="ctr"/>
                      <a:r>
                        <a:rPr lang="en-US" dirty="0" smtClean="0"/>
                        <a:t>59</a:t>
                      </a:r>
                      <a:endParaRPr lang="en-US" dirty="0"/>
                    </a:p>
                  </a:txBody>
                  <a:tcPr anchor="ctr"/>
                </a:tc>
                <a:tc>
                  <a:txBody>
                    <a:bodyPr/>
                    <a:lstStyle/>
                    <a:p>
                      <a:pPr algn="ctr"/>
                      <a:r>
                        <a:rPr lang="en-US" dirty="0" smtClean="0"/>
                        <a:t>59</a:t>
                      </a:r>
                      <a:endParaRPr lang="en-US" dirty="0"/>
                    </a:p>
                  </a:txBody>
                  <a:tcPr anchor="ctr"/>
                </a:tc>
              </a:tr>
              <a:tr h="462809">
                <a:tc>
                  <a:txBody>
                    <a:bodyPr/>
                    <a:lstStyle/>
                    <a:p>
                      <a:pPr algn="ctr"/>
                      <a:r>
                        <a:rPr lang="en-US" dirty="0" smtClean="0"/>
                        <a:t>7</a:t>
                      </a:r>
                      <a:endParaRPr lang="en-US" dirty="0"/>
                    </a:p>
                  </a:txBody>
                  <a:tcPr/>
                </a:tc>
                <a:tc>
                  <a:txBody>
                    <a:bodyPr/>
                    <a:lstStyle/>
                    <a:p>
                      <a:pPr algn="ctr"/>
                      <a:r>
                        <a:rPr lang="en-US" dirty="0" smtClean="0"/>
                        <a:t>46</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62</a:t>
                      </a:r>
                      <a:endParaRPr lang="en-US" dirty="0"/>
                    </a:p>
                  </a:txBody>
                  <a:tcPr anchor="ctr"/>
                </a:tc>
                <a:tc>
                  <a:txBody>
                    <a:bodyPr/>
                    <a:lstStyle/>
                    <a:p>
                      <a:pPr algn="ctr"/>
                      <a:r>
                        <a:rPr lang="en-US" dirty="0" smtClean="0"/>
                        <a:t>66</a:t>
                      </a:r>
                      <a:endParaRPr lang="en-US" dirty="0"/>
                    </a:p>
                  </a:txBody>
                  <a:tcPr anchor="ctr"/>
                </a:tc>
                <a:tc>
                  <a:txBody>
                    <a:bodyPr/>
                    <a:lstStyle/>
                    <a:p>
                      <a:pPr algn="ctr"/>
                      <a:r>
                        <a:rPr lang="en-US" dirty="0" smtClean="0"/>
                        <a:t>60</a:t>
                      </a:r>
                      <a:endParaRPr lang="en-US" dirty="0"/>
                    </a:p>
                  </a:txBody>
                  <a:tcPr anchor="ctr"/>
                </a:tc>
                <a:tc>
                  <a:txBody>
                    <a:bodyPr/>
                    <a:lstStyle/>
                    <a:p>
                      <a:pPr algn="ctr"/>
                      <a:r>
                        <a:rPr lang="en-US" dirty="0" smtClean="0"/>
                        <a:t>62</a:t>
                      </a:r>
                      <a:endParaRPr lang="en-US" dirty="0"/>
                    </a:p>
                  </a:txBody>
                  <a:tcPr anchor="ctr"/>
                </a:tc>
                <a:tc>
                  <a:txBody>
                    <a:bodyPr/>
                    <a:lstStyle/>
                    <a:p>
                      <a:pPr algn="ctr"/>
                      <a:r>
                        <a:rPr lang="en-US" dirty="0" smtClean="0"/>
                        <a:t>66</a:t>
                      </a:r>
                      <a:endParaRPr lang="en-US" dirty="0"/>
                    </a:p>
                  </a:txBody>
                  <a:tcPr anchor="ctr"/>
                </a:tc>
                <a:tc>
                  <a:txBody>
                    <a:bodyPr/>
                    <a:lstStyle/>
                    <a:p>
                      <a:pPr algn="ctr"/>
                      <a:r>
                        <a:rPr lang="en-US" dirty="0" smtClean="0"/>
                        <a:t>65</a:t>
                      </a:r>
                      <a:endParaRPr lang="en-US" dirty="0"/>
                    </a:p>
                  </a:txBody>
                  <a:tcPr anchor="ctr"/>
                </a:tc>
              </a:tr>
              <a:tr h="462809">
                <a:tc>
                  <a:txBody>
                    <a:bodyPr/>
                    <a:lstStyle/>
                    <a:p>
                      <a:pPr algn="ctr"/>
                      <a:r>
                        <a:rPr lang="en-US" dirty="0" smtClean="0"/>
                        <a:t>8</a:t>
                      </a:r>
                      <a:endParaRPr lang="en-US" dirty="0"/>
                    </a:p>
                  </a:txBody>
                  <a:tcPr/>
                </a:tc>
                <a:tc>
                  <a:txBody>
                    <a:bodyPr/>
                    <a:lstStyle/>
                    <a:p>
                      <a:pPr algn="ctr"/>
                      <a:r>
                        <a:rPr lang="en-US" dirty="0" smtClean="0"/>
                        <a:t>60</a:t>
                      </a:r>
                      <a:endParaRPr lang="en-US" dirty="0"/>
                    </a:p>
                  </a:txBody>
                  <a:tcPr anchor="ctr"/>
                </a:tc>
                <a:tc>
                  <a:txBody>
                    <a:bodyPr/>
                    <a:lstStyle/>
                    <a:p>
                      <a:pPr algn="ctr"/>
                      <a:r>
                        <a:rPr lang="en-US" dirty="0" smtClean="0"/>
                        <a:t>68</a:t>
                      </a:r>
                      <a:endParaRPr lang="en-US" dirty="0"/>
                    </a:p>
                  </a:txBody>
                  <a:tcPr anchor="ctr"/>
                </a:tc>
                <a:tc>
                  <a:txBody>
                    <a:bodyPr/>
                    <a:lstStyle/>
                    <a:p>
                      <a:pPr algn="ctr"/>
                      <a:r>
                        <a:rPr lang="en-US" dirty="0" smtClean="0"/>
                        <a:t>72</a:t>
                      </a:r>
                      <a:endParaRPr lang="en-US" dirty="0"/>
                    </a:p>
                  </a:txBody>
                  <a:tcPr anchor="ctr"/>
                </a:tc>
                <a:tc>
                  <a:txBody>
                    <a:bodyPr/>
                    <a:lstStyle/>
                    <a:p>
                      <a:pPr algn="ctr"/>
                      <a:r>
                        <a:rPr lang="en-US" dirty="0" smtClean="0"/>
                        <a:t>68</a:t>
                      </a:r>
                      <a:endParaRPr lang="en-US" dirty="0"/>
                    </a:p>
                  </a:txBody>
                  <a:tcPr anchor="ctr"/>
                </a:tc>
                <a:tc>
                  <a:txBody>
                    <a:bodyPr/>
                    <a:lstStyle/>
                    <a:p>
                      <a:pPr algn="ctr"/>
                      <a:r>
                        <a:rPr lang="en-US" dirty="0" smtClean="0"/>
                        <a:t>64</a:t>
                      </a:r>
                      <a:endParaRPr lang="en-US" dirty="0"/>
                    </a:p>
                  </a:txBody>
                  <a:tcPr anchor="ctr"/>
                </a:tc>
                <a:tc>
                  <a:txBody>
                    <a:bodyPr/>
                    <a:lstStyle/>
                    <a:p>
                      <a:pPr algn="ctr"/>
                      <a:r>
                        <a:rPr lang="en-US" dirty="0" smtClean="0"/>
                        <a:t>60</a:t>
                      </a:r>
                      <a:endParaRPr lang="en-US" dirty="0"/>
                    </a:p>
                  </a:txBody>
                  <a:tcPr anchor="ctr"/>
                </a:tc>
                <a:tc>
                  <a:txBody>
                    <a:bodyPr/>
                    <a:lstStyle/>
                    <a:p>
                      <a:pPr algn="ctr"/>
                      <a:r>
                        <a:rPr lang="en-US" dirty="0" smtClean="0"/>
                        <a:t>57</a:t>
                      </a:r>
                      <a:endParaRPr lang="en-US" dirty="0"/>
                    </a:p>
                  </a:txBody>
                  <a:tcPr anchor="ctr"/>
                </a:tc>
                <a:tc>
                  <a:txBody>
                    <a:bodyPr/>
                    <a:lstStyle/>
                    <a:p>
                      <a:pPr algn="ctr"/>
                      <a:r>
                        <a:rPr lang="en-US" dirty="0" smtClean="0"/>
                        <a:t>59</a:t>
                      </a:r>
                      <a:endParaRPr lang="en-US" dirty="0"/>
                    </a:p>
                  </a:txBody>
                  <a:tcPr anchor="ctr"/>
                </a:tc>
              </a:tr>
              <a:tr h="281144">
                <a:tc gridSpan="9">
                  <a:txBody>
                    <a:bodyPr/>
                    <a:lstStyle/>
                    <a:p>
                      <a:pPr algn="l"/>
                      <a:r>
                        <a:rPr lang="en-US" sz="1600" dirty="0" smtClean="0"/>
                        <a:t>*ELA NPR</a:t>
                      </a:r>
                      <a:r>
                        <a:rPr lang="en-US" sz="1600" baseline="0" dirty="0" smtClean="0"/>
                        <a:t> reflects Reading subtest</a:t>
                      </a:r>
                      <a:endParaRPr lang="en-US" sz="1600" dirty="0"/>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pPr algn="r"/>
                      <a:endParaRPr lang="en-US" sz="1600" dirty="0"/>
                    </a:p>
                  </a:txBody>
                  <a:tcPr/>
                </a:tc>
              </a:tr>
            </a:tbl>
          </a:graphicData>
        </a:graphic>
      </p:graphicFrame>
      <p:sp>
        <p:nvSpPr>
          <p:cNvPr id="5" name="TextBox 4"/>
          <p:cNvSpPr txBox="1"/>
          <p:nvPr/>
        </p:nvSpPr>
        <p:spPr>
          <a:xfrm>
            <a:off x="389299" y="5699312"/>
            <a:ext cx="8528364"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Based on Georgia student performance on 20 NRT items embedded on the Georgia Milestones EOG.</a:t>
            </a:r>
            <a:endParaRPr lang="en-US" sz="1600" dirty="0"/>
          </a:p>
        </p:txBody>
      </p:sp>
    </p:spTree>
    <p:extLst>
      <p:ext uri="{BB962C8B-B14F-4D97-AF65-F5344CB8AC3E}">
        <p14:creationId xmlns:p14="http://schemas.microsoft.com/office/powerpoint/2010/main" val="4103003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30" y="178740"/>
            <a:ext cx="6316630" cy="1325563"/>
          </a:xfrm>
        </p:spPr>
        <p:txBody>
          <a:bodyPr>
            <a:normAutofit/>
          </a:bodyPr>
          <a:lstStyle/>
          <a:p>
            <a:r>
              <a:rPr lang="en-US" sz="3600" dirty="0" smtClean="0">
                <a:solidFill>
                  <a:srgbClr val="FF0000"/>
                </a:solidFill>
              </a:rPr>
              <a:t>EOC </a:t>
            </a:r>
            <a:r>
              <a:rPr lang="en-US" sz="3600" dirty="0" smtClean="0">
                <a:solidFill>
                  <a:srgbClr val="0000FF"/>
                </a:solidFill>
              </a:rPr>
              <a:t>Median </a:t>
            </a:r>
            <a:r>
              <a:rPr lang="en-US" sz="3600" dirty="0">
                <a:solidFill>
                  <a:srgbClr val="0000FF"/>
                </a:solidFill>
              </a:rPr>
              <a:t>National </a:t>
            </a:r>
            <a:r>
              <a:rPr lang="en-US" sz="3600" dirty="0" smtClean="0">
                <a:solidFill>
                  <a:srgbClr val="0000FF"/>
                </a:solidFill>
              </a:rPr>
              <a:t/>
            </a:r>
            <a:br>
              <a:rPr lang="en-US" sz="3600" dirty="0" smtClean="0">
                <a:solidFill>
                  <a:srgbClr val="0000FF"/>
                </a:solidFill>
              </a:rPr>
            </a:br>
            <a:r>
              <a:rPr lang="en-US" sz="3600" dirty="0" smtClean="0">
                <a:solidFill>
                  <a:srgbClr val="0000FF"/>
                </a:solidFill>
              </a:rPr>
              <a:t>Percentile </a:t>
            </a:r>
            <a:r>
              <a:rPr lang="en-US" sz="3600" dirty="0">
                <a:solidFill>
                  <a:srgbClr val="0000FF"/>
                </a:solidFill>
              </a:rPr>
              <a:t>Ranks</a:t>
            </a:r>
            <a:endParaRPr lang="en-US" sz="3600" dirty="0"/>
          </a:p>
        </p:txBody>
      </p:sp>
      <p:graphicFrame>
        <p:nvGraphicFramePr>
          <p:cNvPr id="4" name="Content Placeholder 3"/>
          <p:cNvGraphicFramePr>
            <a:graphicFrameLocks noGrp="1"/>
          </p:cNvGraphicFramePr>
          <p:nvPr>
            <p:ph idx="1"/>
            <p:extLst/>
          </p:nvPr>
        </p:nvGraphicFramePr>
        <p:xfrm>
          <a:off x="486300" y="1377461"/>
          <a:ext cx="7007063" cy="4429760"/>
        </p:xfrm>
        <a:graphic>
          <a:graphicData uri="http://schemas.openxmlformats.org/drawingml/2006/table">
            <a:tbl>
              <a:tblPr bandRow="1">
                <a:tableStyleId>{5C22544A-7EE6-4342-B048-85BDC9FD1C3A}</a:tableStyleId>
              </a:tblPr>
              <a:tblGrid>
                <a:gridCol w="2713927"/>
                <a:gridCol w="1073284"/>
                <a:gridCol w="1073284"/>
                <a:gridCol w="1073284"/>
                <a:gridCol w="1073284"/>
              </a:tblGrid>
              <a:tr h="274320">
                <a:tc rowSpan="2">
                  <a:txBody>
                    <a:bodyPr/>
                    <a:lstStyle/>
                    <a:p>
                      <a:pPr algn="ctr"/>
                      <a:r>
                        <a:rPr lang="en-US" sz="1600" b="1" dirty="0" smtClean="0">
                          <a:solidFill>
                            <a:schemeClr val="bg1"/>
                          </a:solidFill>
                          <a:latin typeface="+mj-lt"/>
                        </a:rPr>
                        <a:t>Course</a:t>
                      </a:r>
                      <a:endParaRPr lang="en-US" sz="1600" b="1" dirty="0">
                        <a:solidFill>
                          <a:schemeClr val="bg1"/>
                        </a:solidFill>
                        <a:latin typeface="+mj-lt"/>
                      </a:endParaRPr>
                    </a:p>
                  </a:txBody>
                  <a:tcPr anchor="ctr">
                    <a:solidFill>
                      <a:srgbClr val="5B9BD5"/>
                    </a:solidFill>
                  </a:tcPr>
                </a:tc>
                <a:tc gridSpan="2">
                  <a:txBody>
                    <a:bodyPr/>
                    <a:lstStyle/>
                    <a:p>
                      <a:pPr algn="ctr"/>
                      <a:r>
                        <a:rPr lang="en-US" sz="1600" b="1" dirty="0" smtClean="0">
                          <a:solidFill>
                            <a:schemeClr val="bg1"/>
                          </a:solidFill>
                          <a:latin typeface="+mj-lt"/>
                        </a:rPr>
                        <a:t>Winter</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Spring</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r>
              <a:tr h="274320">
                <a:tc vMerge="1">
                  <a:txBody>
                    <a:bodyPr/>
                    <a:lstStyle/>
                    <a:p>
                      <a:pPr algn="ctr"/>
                      <a:endParaRPr lang="en-US" dirty="0"/>
                    </a:p>
                  </a:txBody>
                  <a:tcPr anchor="ctr"/>
                </a:tc>
                <a:tc>
                  <a:txBody>
                    <a:bodyPr/>
                    <a:lstStyle/>
                    <a:p>
                      <a:pPr algn="ctr"/>
                      <a:r>
                        <a:rPr lang="en-US" sz="1600" b="1" u="none" dirty="0" smtClean="0">
                          <a:solidFill>
                            <a:schemeClr val="bg1"/>
                          </a:solidFill>
                          <a:latin typeface="+mj-lt"/>
                        </a:rPr>
                        <a:t>2014</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r>
              <a:tr h="274320">
                <a:tc>
                  <a:txBody>
                    <a:bodyPr/>
                    <a:lstStyle/>
                    <a:p>
                      <a:r>
                        <a:rPr lang="en-US" sz="1600" dirty="0" smtClean="0"/>
                        <a:t>9</a:t>
                      </a:r>
                      <a:r>
                        <a:rPr lang="en-US" sz="1600" baseline="30000" dirty="0" smtClean="0"/>
                        <a:t>th</a:t>
                      </a:r>
                      <a:r>
                        <a:rPr lang="en-US" sz="1600" dirty="0" smtClean="0"/>
                        <a:t> </a:t>
                      </a:r>
                      <a:r>
                        <a:rPr lang="en-US" sz="1600" baseline="0" dirty="0" smtClean="0"/>
                        <a:t>Grade Literature**</a:t>
                      </a:r>
                      <a:endParaRPr lang="en-US" sz="1600" dirty="0"/>
                    </a:p>
                  </a:txBody>
                  <a:tcPr/>
                </a:tc>
                <a:tc>
                  <a:txBody>
                    <a:bodyPr/>
                    <a:lstStyle/>
                    <a:p>
                      <a:pPr algn="ctr"/>
                      <a:r>
                        <a:rPr lang="en-US" sz="1600" dirty="0" smtClean="0"/>
                        <a:t>63</a:t>
                      </a:r>
                      <a:endParaRPr lang="en-US" sz="1600" dirty="0"/>
                    </a:p>
                  </a:txBody>
                  <a:tcPr anchor="ctr"/>
                </a:tc>
                <a:tc>
                  <a:txBody>
                    <a:bodyPr/>
                    <a:lstStyle/>
                    <a:p>
                      <a:pPr algn="ctr"/>
                      <a:r>
                        <a:rPr lang="en-US" sz="1600" dirty="0" smtClean="0"/>
                        <a:t>58</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63</a:t>
                      </a:r>
                      <a:endParaRPr lang="en-US" sz="1600" dirty="0"/>
                    </a:p>
                  </a:txBody>
                  <a:tcPr anchor="ctr"/>
                </a:tc>
              </a:tr>
              <a:tr h="274320">
                <a:tc>
                  <a:txBody>
                    <a:bodyPr/>
                    <a:lstStyle/>
                    <a:p>
                      <a:r>
                        <a:rPr lang="en-US" sz="1600" dirty="0" smtClean="0"/>
                        <a:t>American Literature**</a:t>
                      </a:r>
                      <a:endParaRPr lang="en-US" sz="1600" dirty="0"/>
                    </a:p>
                  </a:txBody>
                  <a:tcPr/>
                </a:tc>
                <a:tc>
                  <a:txBody>
                    <a:bodyPr/>
                    <a:lstStyle/>
                    <a:p>
                      <a:pPr algn="ctr"/>
                      <a:r>
                        <a:rPr lang="en-US" sz="1600" dirty="0" smtClean="0"/>
                        <a:t>56</a:t>
                      </a:r>
                      <a:endParaRPr lang="en-US" sz="1600" dirty="0"/>
                    </a:p>
                  </a:txBody>
                  <a:tcPr anchor="ctr"/>
                </a:tc>
                <a:tc>
                  <a:txBody>
                    <a:bodyPr/>
                    <a:lstStyle/>
                    <a:p>
                      <a:pPr algn="ctr"/>
                      <a:r>
                        <a:rPr lang="en-US" sz="1600" dirty="0" smtClean="0"/>
                        <a:t>56</a:t>
                      </a:r>
                      <a:endParaRPr lang="en-US" sz="1600" dirty="0"/>
                    </a:p>
                  </a:txBody>
                  <a:tcPr anchor="ctr"/>
                </a:tc>
                <a:tc>
                  <a:txBody>
                    <a:bodyPr/>
                    <a:lstStyle/>
                    <a:p>
                      <a:pPr algn="ctr"/>
                      <a:r>
                        <a:rPr lang="en-US" sz="1600" dirty="0" smtClean="0"/>
                        <a:t>60</a:t>
                      </a:r>
                      <a:endParaRPr lang="en-US" sz="1600" dirty="0"/>
                    </a:p>
                  </a:txBody>
                  <a:tcPr anchor="ctr"/>
                </a:tc>
                <a:tc>
                  <a:txBody>
                    <a:bodyPr/>
                    <a:lstStyle/>
                    <a:p>
                      <a:pPr algn="ctr"/>
                      <a:r>
                        <a:rPr lang="en-US" sz="1600" dirty="0" smtClean="0"/>
                        <a:t>62</a:t>
                      </a:r>
                      <a:endParaRPr lang="en-US" sz="1600" dirty="0"/>
                    </a:p>
                  </a:txBody>
                  <a:tcPr anchor="ctr"/>
                </a:tc>
              </a:tr>
              <a:tr h="274320">
                <a:tc>
                  <a:txBody>
                    <a:bodyPr/>
                    <a:lstStyle/>
                    <a:p>
                      <a:r>
                        <a:rPr lang="en-US" sz="1600" dirty="0" smtClean="0"/>
                        <a:t>Coordinate</a:t>
                      </a:r>
                      <a:r>
                        <a:rPr lang="en-US" sz="1600" baseline="0" dirty="0" smtClean="0"/>
                        <a:t> Algebra</a:t>
                      </a:r>
                      <a:endParaRPr lang="en-US" sz="1600" dirty="0"/>
                    </a:p>
                  </a:txBody>
                  <a:tcPr/>
                </a:tc>
                <a:tc>
                  <a:txBody>
                    <a:bodyPr/>
                    <a:lstStyle/>
                    <a:p>
                      <a:pPr algn="ctr"/>
                      <a:r>
                        <a:rPr lang="en-US" sz="1600" dirty="0" smtClean="0"/>
                        <a:t>64</a:t>
                      </a:r>
                      <a:endParaRPr lang="en-US" sz="1600" dirty="0"/>
                    </a:p>
                  </a:txBody>
                  <a:tcPr anchor="ctr"/>
                </a:tc>
                <a:tc>
                  <a:txBody>
                    <a:bodyPr/>
                    <a:lstStyle/>
                    <a:p>
                      <a:pPr algn="ctr"/>
                      <a:r>
                        <a:rPr lang="en-US" sz="1600" dirty="0" smtClean="0"/>
                        <a:t>60</a:t>
                      </a:r>
                      <a:endParaRPr lang="en-US" sz="1600" dirty="0"/>
                    </a:p>
                  </a:txBody>
                  <a:tcPr anchor="ctr"/>
                </a:tc>
                <a:tc>
                  <a:txBody>
                    <a:bodyPr/>
                    <a:lstStyle/>
                    <a:p>
                      <a:pPr algn="ctr"/>
                      <a:r>
                        <a:rPr lang="en-US" sz="1600" dirty="0" smtClean="0"/>
                        <a:t>63</a:t>
                      </a:r>
                      <a:endParaRPr lang="en-US" sz="1600" dirty="0"/>
                    </a:p>
                  </a:txBody>
                  <a:tcPr anchor="ctr"/>
                </a:tc>
                <a:tc>
                  <a:txBody>
                    <a:bodyPr/>
                    <a:lstStyle/>
                    <a:p>
                      <a:pPr algn="ctr"/>
                      <a:r>
                        <a:rPr lang="en-US" sz="1600" dirty="0" smtClean="0"/>
                        <a:t>65</a:t>
                      </a:r>
                      <a:endParaRPr lang="en-US" sz="1600" dirty="0"/>
                    </a:p>
                  </a:txBody>
                  <a:tcPr anchor="ctr"/>
                </a:tc>
              </a:tr>
              <a:tr h="274320">
                <a:tc>
                  <a:txBody>
                    <a:bodyPr/>
                    <a:lstStyle/>
                    <a:p>
                      <a:r>
                        <a:rPr lang="en-US" sz="1600" dirty="0" smtClean="0"/>
                        <a:t>Analytic Geometry</a:t>
                      </a:r>
                      <a:endParaRPr lang="en-US" sz="1600" dirty="0"/>
                    </a:p>
                  </a:txBody>
                  <a:tcPr/>
                </a:tc>
                <a:tc>
                  <a:txBody>
                    <a:bodyPr/>
                    <a:lstStyle/>
                    <a:p>
                      <a:pPr algn="ctr"/>
                      <a:r>
                        <a:rPr lang="en-US" sz="1600" dirty="0" smtClean="0"/>
                        <a:t>83</a:t>
                      </a:r>
                      <a:endParaRPr lang="en-US" sz="1600" dirty="0"/>
                    </a:p>
                  </a:txBody>
                  <a:tcPr anchor="ctr"/>
                </a:tc>
                <a:tc>
                  <a:txBody>
                    <a:bodyPr/>
                    <a:lstStyle/>
                    <a:p>
                      <a:pPr algn="ctr"/>
                      <a:r>
                        <a:rPr lang="en-US" sz="1600" dirty="0" smtClean="0"/>
                        <a:t>84</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68</a:t>
                      </a:r>
                      <a:endParaRPr lang="en-US" sz="1600" dirty="0"/>
                    </a:p>
                  </a:txBody>
                  <a:tcPr anchor="ctr"/>
                </a:tc>
              </a:tr>
              <a:tr h="274320">
                <a:tc>
                  <a:txBody>
                    <a:bodyPr/>
                    <a:lstStyle/>
                    <a:p>
                      <a:r>
                        <a:rPr lang="en-US" sz="1600" dirty="0" smtClean="0"/>
                        <a:t>Algebra</a:t>
                      </a:r>
                      <a:r>
                        <a:rPr lang="en-US" sz="1600" baseline="0" dirty="0" smtClean="0"/>
                        <a:t> I</a:t>
                      </a:r>
                      <a:endParaRPr lang="en-US" sz="1600" dirty="0"/>
                    </a:p>
                  </a:txBody>
                  <a:tcPr/>
                </a:tc>
                <a:tc>
                  <a:txBody>
                    <a:bodyPr/>
                    <a:lstStyle/>
                    <a:p>
                      <a:pPr algn="ctr"/>
                      <a:r>
                        <a:rPr lang="en-US" sz="1600" dirty="0" smtClean="0"/>
                        <a:t>--</a:t>
                      </a:r>
                      <a:endParaRPr lang="en-US" sz="1600" dirty="0"/>
                    </a:p>
                  </a:txBody>
                  <a:tcPr anchor="ctr"/>
                </a:tc>
                <a:tc>
                  <a:txBody>
                    <a:bodyPr/>
                    <a:lstStyle/>
                    <a:p>
                      <a:pPr algn="ctr"/>
                      <a:r>
                        <a:rPr lang="en-US" sz="1600" dirty="0" smtClean="0"/>
                        <a:t>76</a:t>
                      </a:r>
                      <a:endParaRPr lang="en-US" sz="1600" dirty="0"/>
                    </a:p>
                  </a:txBody>
                  <a:tcPr anchor="ctr"/>
                </a:tc>
                <a:tc>
                  <a:txBody>
                    <a:bodyPr/>
                    <a:lstStyle/>
                    <a:p>
                      <a:pPr algn="ctr"/>
                      <a:r>
                        <a:rPr lang="en-US" sz="1600" dirty="0" smtClean="0"/>
                        <a:t>--</a:t>
                      </a:r>
                      <a:endParaRPr lang="en-US" sz="1600" dirty="0"/>
                    </a:p>
                  </a:txBody>
                  <a:tcPr anchor="ctr"/>
                </a:tc>
                <a:tc>
                  <a:txBody>
                    <a:bodyPr/>
                    <a:lstStyle/>
                    <a:p>
                      <a:pPr algn="ctr"/>
                      <a:r>
                        <a:rPr lang="en-US" sz="1600" dirty="0" smtClean="0"/>
                        <a:t>77</a:t>
                      </a:r>
                      <a:endParaRPr lang="en-US" sz="1600" dirty="0"/>
                    </a:p>
                  </a:txBody>
                  <a:tcPr anchor="ctr"/>
                </a:tc>
              </a:tr>
              <a:tr h="274320">
                <a:tc>
                  <a:txBody>
                    <a:bodyPr/>
                    <a:lstStyle/>
                    <a:p>
                      <a:r>
                        <a:rPr lang="en-US" sz="1600" dirty="0" smtClean="0"/>
                        <a:t>Geometry</a:t>
                      </a:r>
                      <a:endParaRPr lang="en-US" sz="1600" dirty="0"/>
                    </a:p>
                  </a:txBody>
                  <a:tcPr/>
                </a:tc>
                <a:tc>
                  <a:txBody>
                    <a:bodyPr/>
                    <a:lstStyle/>
                    <a:p>
                      <a:pPr algn="ctr"/>
                      <a:r>
                        <a:rPr lang="en-US" sz="1600" dirty="0" smtClean="0"/>
                        <a:t>--</a:t>
                      </a:r>
                      <a:endParaRPr lang="en-US" sz="1600" dirty="0"/>
                    </a:p>
                  </a:txBody>
                  <a:tcPr anchor="ctr"/>
                </a:tc>
                <a:tc>
                  <a:txBody>
                    <a:bodyPr/>
                    <a:lstStyle/>
                    <a:p>
                      <a:pPr algn="ctr"/>
                      <a:r>
                        <a:rPr lang="en-US" sz="1600" dirty="0" smtClean="0"/>
                        <a:t>82</a:t>
                      </a:r>
                      <a:endParaRPr lang="en-US" sz="1600" dirty="0"/>
                    </a:p>
                  </a:txBody>
                  <a:tcPr anchor="ctr"/>
                </a:tc>
                <a:tc>
                  <a:txBody>
                    <a:bodyPr/>
                    <a:lstStyle/>
                    <a:p>
                      <a:pPr algn="ctr"/>
                      <a:r>
                        <a:rPr lang="en-US" sz="1600" dirty="0" smtClean="0"/>
                        <a:t>--</a:t>
                      </a:r>
                      <a:endParaRPr lang="en-US" sz="1600" dirty="0"/>
                    </a:p>
                  </a:txBody>
                  <a:tcPr anchor="ctr"/>
                </a:tc>
                <a:tc>
                  <a:txBody>
                    <a:bodyPr/>
                    <a:lstStyle/>
                    <a:p>
                      <a:pPr algn="ctr"/>
                      <a:r>
                        <a:rPr lang="en-US" sz="1600" dirty="0" smtClean="0"/>
                        <a:t>75</a:t>
                      </a:r>
                      <a:endParaRPr lang="en-US" sz="1600" dirty="0"/>
                    </a:p>
                  </a:txBody>
                  <a:tcPr anchor="ctr"/>
                </a:tc>
              </a:tr>
              <a:tr h="274320">
                <a:tc>
                  <a:txBody>
                    <a:bodyPr/>
                    <a:lstStyle/>
                    <a:p>
                      <a:r>
                        <a:rPr lang="en-US" sz="1600" dirty="0" smtClean="0"/>
                        <a:t>Physical Science</a:t>
                      </a:r>
                      <a:endParaRPr lang="en-US" sz="1600" dirty="0"/>
                    </a:p>
                  </a:txBody>
                  <a:tcPr/>
                </a:tc>
                <a:tc>
                  <a:txBody>
                    <a:bodyPr/>
                    <a:lstStyle/>
                    <a:p>
                      <a:pPr algn="ctr"/>
                      <a:r>
                        <a:rPr lang="en-US" sz="1600" dirty="0" smtClean="0"/>
                        <a:t>55</a:t>
                      </a:r>
                      <a:endParaRPr lang="en-US" sz="1600" dirty="0"/>
                    </a:p>
                  </a:txBody>
                  <a:tcPr anchor="ctr"/>
                </a:tc>
                <a:tc>
                  <a:txBody>
                    <a:bodyPr/>
                    <a:lstStyle/>
                    <a:p>
                      <a:pPr algn="ctr"/>
                      <a:r>
                        <a:rPr lang="en-US" sz="1600" dirty="0" smtClean="0"/>
                        <a:t>52</a:t>
                      </a:r>
                      <a:endParaRPr lang="en-US" sz="1600" dirty="0"/>
                    </a:p>
                  </a:txBody>
                  <a:tcPr anchor="ctr"/>
                </a:tc>
                <a:tc>
                  <a:txBody>
                    <a:bodyPr/>
                    <a:lstStyle/>
                    <a:p>
                      <a:pPr algn="ctr"/>
                      <a:r>
                        <a:rPr lang="en-US" sz="1600" dirty="0" smtClean="0"/>
                        <a:t>62</a:t>
                      </a:r>
                      <a:endParaRPr lang="en-US" sz="1600" dirty="0"/>
                    </a:p>
                  </a:txBody>
                  <a:tcPr anchor="ctr"/>
                </a:tc>
                <a:tc>
                  <a:txBody>
                    <a:bodyPr/>
                    <a:lstStyle/>
                    <a:p>
                      <a:pPr algn="ctr"/>
                      <a:r>
                        <a:rPr lang="en-US" sz="1600" dirty="0" smtClean="0"/>
                        <a:t>62</a:t>
                      </a:r>
                      <a:endParaRPr lang="en-US" sz="1600" dirty="0"/>
                    </a:p>
                  </a:txBody>
                  <a:tcPr anchor="ctr"/>
                </a:tc>
              </a:tr>
              <a:tr h="274320">
                <a:tc>
                  <a:txBody>
                    <a:bodyPr/>
                    <a:lstStyle/>
                    <a:p>
                      <a:r>
                        <a:rPr lang="en-US" sz="1600" dirty="0" smtClean="0"/>
                        <a:t>Biology</a:t>
                      </a:r>
                      <a:endParaRPr lang="en-US" sz="1600" dirty="0"/>
                    </a:p>
                  </a:txBody>
                  <a:tcPr/>
                </a:tc>
                <a:tc>
                  <a:txBody>
                    <a:bodyPr/>
                    <a:lstStyle/>
                    <a:p>
                      <a:pPr algn="ctr"/>
                      <a:r>
                        <a:rPr lang="en-US" sz="1600" dirty="0" smtClean="0"/>
                        <a:t>63</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68</a:t>
                      </a:r>
                      <a:endParaRPr lang="en-US" sz="1600" dirty="0"/>
                    </a:p>
                  </a:txBody>
                  <a:tcPr anchor="ctr"/>
                </a:tc>
              </a:tr>
              <a:tr h="274320">
                <a:tc>
                  <a:txBody>
                    <a:bodyPr/>
                    <a:lstStyle/>
                    <a:p>
                      <a:r>
                        <a:rPr lang="en-US" sz="1600" dirty="0" smtClean="0"/>
                        <a:t>U.S. History</a:t>
                      </a:r>
                      <a:endParaRPr lang="en-US" sz="1600" dirty="0"/>
                    </a:p>
                  </a:txBody>
                  <a:tcPr/>
                </a:tc>
                <a:tc>
                  <a:txBody>
                    <a:bodyPr/>
                    <a:lstStyle/>
                    <a:p>
                      <a:pPr algn="ctr"/>
                      <a:r>
                        <a:rPr lang="en-US" sz="1600" dirty="0" smtClean="0"/>
                        <a:t>46</a:t>
                      </a:r>
                      <a:endParaRPr lang="en-US" sz="1600" dirty="0"/>
                    </a:p>
                  </a:txBody>
                  <a:tcPr anchor="ctr"/>
                </a:tc>
                <a:tc>
                  <a:txBody>
                    <a:bodyPr/>
                    <a:lstStyle/>
                    <a:p>
                      <a:pPr algn="ctr"/>
                      <a:r>
                        <a:rPr lang="en-US" sz="1600" dirty="0" smtClean="0"/>
                        <a:t>47</a:t>
                      </a:r>
                      <a:endParaRPr lang="en-US" sz="1600" dirty="0"/>
                    </a:p>
                  </a:txBody>
                  <a:tcPr anchor="ctr"/>
                </a:tc>
                <a:tc>
                  <a:txBody>
                    <a:bodyPr/>
                    <a:lstStyle/>
                    <a:p>
                      <a:pPr algn="ctr"/>
                      <a:r>
                        <a:rPr lang="en-US" sz="1600" dirty="0" smtClean="0"/>
                        <a:t>52</a:t>
                      </a:r>
                      <a:endParaRPr lang="en-US" sz="1600" dirty="0"/>
                    </a:p>
                  </a:txBody>
                  <a:tcPr anchor="ctr"/>
                </a:tc>
                <a:tc>
                  <a:txBody>
                    <a:bodyPr/>
                    <a:lstStyle/>
                    <a:p>
                      <a:pPr algn="ctr"/>
                      <a:r>
                        <a:rPr lang="en-US" sz="1600" dirty="0" smtClean="0"/>
                        <a:t>55</a:t>
                      </a:r>
                      <a:endParaRPr lang="en-US" sz="1600" dirty="0"/>
                    </a:p>
                  </a:txBody>
                  <a:tcPr anchor="ctr"/>
                </a:tc>
              </a:tr>
              <a:tr h="370840">
                <a:tc>
                  <a:txBody>
                    <a:bodyPr/>
                    <a:lstStyle/>
                    <a:p>
                      <a:r>
                        <a:rPr lang="en-US" sz="1600" dirty="0" smtClean="0"/>
                        <a:t>Economics</a:t>
                      </a:r>
                      <a:endParaRPr lang="en-US" sz="1600" dirty="0"/>
                    </a:p>
                  </a:txBody>
                  <a:tcPr/>
                </a:tc>
                <a:tc>
                  <a:txBody>
                    <a:bodyPr/>
                    <a:lstStyle/>
                    <a:p>
                      <a:pPr algn="ctr"/>
                      <a:r>
                        <a:rPr lang="en-US" sz="1600" dirty="0" smtClean="0"/>
                        <a:t>55</a:t>
                      </a:r>
                      <a:endParaRPr lang="en-US" sz="1600" dirty="0"/>
                    </a:p>
                  </a:txBody>
                  <a:tcPr anchor="ctr"/>
                </a:tc>
                <a:tc>
                  <a:txBody>
                    <a:bodyPr/>
                    <a:lstStyle/>
                    <a:p>
                      <a:pPr algn="ctr"/>
                      <a:r>
                        <a:rPr lang="en-US" sz="1600" dirty="0" smtClean="0"/>
                        <a:t>53</a:t>
                      </a:r>
                      <a:endParaRPr lang="en-US" sz="1600" dirty="0"/>
                    </a:p>
                  </a:txBody>
                  <a:tcPr anchor="ctr"/>
                </a:tc>
                <a:tc>
                  <a:txBody>
                    <a:bodyPr/>
                    <a:lstStyle/>
                    <a:p>
                      <a:pPr algn="ctr"/>
                      <a:r>
                        <a:rPr lang="en-US" sz="1600" dirty="0" smtClean="0"/>
                        <a:t>51</a:t>
                      </a:r>
                      <a:endParaRPr lang="en-US" sz="1600" dirty="0"/>
                    </a:p>
                  </a:txBody>
                  <a:tcPr anchor="ctr"/>
                </a:tc>
                <a:tc>
                  <a:txBody>
                    <a:bodyPr/>
                    <a:lstStyle/>
                    <a:p>
                      <a:pPr algn="ctr"/>
                      <a:r>
                        <a:rPr lang="en-US" sz="1600" dirty="0" smtClean="0"/>
                        <a:t>55</a:t>
                      </a:r>
                      <a:endParaRPr lang="en-US" sz="1600" dirty="0"/>
                    </a:p>
                  </a:txBody>
                  <a:tcPr anchor="ctr"/>
                </a:tc>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**ELA NPR</a:t>
                      </a:r>
                      <a:r>
                        <a:rPr lang="en-US" sz="1600" baseline="0" dirty="0" smtClean="0"/>
                        <a:t> reflects Language subtest</a:t>
                      </a:r>
                      <a:endParaRPr lang="en-US" sz="1600" dirty="0" smtClean="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bl>
          </a:graphicData>
        </a:graphic>
      </p:graphicFrame>
      <p:sp>
        <p:nvSpPr>
          <p:cNvPr id="5" name="Rectangle 4"/>
          <p:cNvSpPr/>
          <p:nvPr/>
        </p:nvSpPr>
        <p:spPr>
          <a:xfrm>
            <a:off x="469047" y="5864015"/>
            <a:ext cx="8490039"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t>Based on Georgia student performance on 20 NRT items embedded on the Georgia Milestones </a:t>
            </a:r>
            <a:r>
              <a:rPr lang="en-US" sz="1600" dirty="0" smtClean="0"/>
              <a:t>EOC.</a:t>
            </a:r>
            <a:endParaRPr lang="en-US" sz="1600" dirty="0"/>
          </a:p>
        </p:txBody>
      </p:sp>
    </p:spTree>
    <p:extLst>
      <p:ext uri="{BB962C8B-B14F-4D97-AF65-F5344CB8AC3E}">
        <p14:creationId xmlns:p14="http://schemas.microsoft.com/office/powerpoint/2010/main" val="2531689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r>
              <a:rPr lang="en-US" sz="3600" dirty="0" smtClean="0">
                <a:solidFill>
                  <a:srgbClr val="FF0000"/>
                </a:solidFill>
              </a:rPr>
              <a:t>ELA</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507397"/>
          <a:ext cx="7802986" cy="4139970"/>
        </p:xfrm>
        <a:graphic>
          <a:graphicData uri="http://schemas.openxmlformats.org/drawingml/2006/table">
            <a:tbl>
              <a:tblPr bandRow="1">
                <a:tableStyleId>{5C22544A-7EE6-4342-B048-85BDC9FD1C3A}</a:tableStyleId>
              </a:tblPr>
              <a:tblGrid>
                <a:gridCol w="1122040"/>
                <a:gridCol w="1113491"/>
                <a:gridCol w="1113491"/>
                <a:gridCol w="1113491"/>
                <a:gridCol w="1113491"/>
                <a:gridCol w="1113491"/>
                <a:gridCol w="1113491"/>
              </a:tblGrid>
              <a:tr h="370840">
                <a:tc rowSpan="2">
                  <a:txBody>
                    <a:bodyPr/>
                    <a:lstStyle/>
                    <a:p>
                      <a:pPr algn="ctr"/>
                      <a:r>
                        <a:rPr lang="en-US" sz="1600" b="1" dirty="0" smtClean="0">
                          <a:solidFill>
                            <a:schemeClr val="bg1"/>
                          </a:solidFill>
                          <a:latin typeface="+mj-lt"/>
                        </a:rPr>
                        <a:t>Grade</a:t>
                      </a:r>
                    </a:p>
                  </a:txBody>
                  <a:tcPr anchor="ctr">
                    <a:solidFill>
                      <a:srgbClr val="5B9BD5"/>
                    </a:solidFill>
                  </a:tcPr>
                </a:tc>
                <a:tc gridSpan="2">
                  <a:txBody>
                    <a:bodyPr/>
                    <a:lstStyle/>
                    <a:p>
                      <a:pPr algn="ctr"/>
                      <a:r>
                        <a:rPr lang="en-US" sz="1600" b="1" dirty="0" smtClean="0">
                          <a:solidFill>
                            <a:schemeClr val="bg1"/>
                          </a:solidFill>
                          <a:latin typeface="+mj-lt"/>
                        </a:rPr>
                        <a:t>English </a:t>
                      </a:r>
                    </a:p>
                    <a:p>
                      <a:pPr algn="ctr"/>
                      <a:r>
                        <a:rPr lang="en-US" sz="1600" b="1" dirty="0" smtClean="0">
                          <a:solidFill>
                            <a:schemeClr val="bg1"/>
                          </a:solidFill>
                          <a:latin typeface="+mj-lt"/>
                        </a:rPr>
                        <a:t>Language Arts*</a:t>
                      </a: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9</a:t>
                      </a:r>
                      <a:r>
                        <a:rPr lang="en-US" sz="1600" b="1" baseline="30000" dirty="0" smtClean="0">
                          <a:solidFill>
                            <a:schemeClr val="bg1"/>
                          </a:solidFill>
                          <a:latin typeface="+mj-lt"/>
                        </a:rPr>
                        <a:t>th</a:t>
                      </a:r>
                      <a:r>
                        <a:rPr lang="en-US" sz="1600" b="1" baseline="0" dirty="0" smtClean="0">
                          <a:solidFill>
                            <a:schemeClr val="bg1"/>
                          </a:solidFill>
                          <a:latin typeface="+mj-lt"/>
                        </a:rPr>
                        <a:t> Grade </a:t>
                      </a:r>
                    </a:p>
                    <a:p>
                      <a:pPr algn="ctr"/>
                      <a:r>
                        <a:rPr lang="en-US" sz="1600" b="1" baseline="0" dirty="0" smtClean="0">
                          <a:solidFill>
                            <a:schemeClr val="bg1"/>
                          </a:solidFill>
                          <a:latin typeface="+mj-lt"/>
                        </a:rPr>
                        <a:t>Literature**</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American Literature**</a:t>
                      </a:r>
                      <a:endParaRPr lang="en-US" sz="1600" b="1" dirty="0">
                        <a:solidFill>
                          <a:schemeClr val="bg1"/>
                        </a:solidFill>
                        <a:latin typeface="+mj-lt"/>
                      </a:endParaRPr>
                    </a:p>
                  </a:txBody>
                  <a:tcPr anchor="ctr">
                    <a:solidFill>
                      <a:srgbClr val="5B9BD5"/>
                    </a:solidFill>
                  </a:tcPr>
                </a:tc>
                <a:tc hMerge="1">
                  <a:txBody>
                    <a:bodyPr/>
                    <a:lstStyle/>
                    <a:p>
                      <a:endParaRPr lang="en-US"/>
                    </a:p>
                  </a:txBody>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9</a:t>
                      </a:r>
                      <a:endParaRPr lang="en-US" dirty="0"/>
                    </a:p>
                  </a:txBody>
                  <a:tcPr anchor="ctr"/>
                </a:tc>
                <a:tc>
                  <a:txBody>
                    <a:bodyPr/>
                    <a:lstStyle/>
                    <a:p>
                      <a:pPr algn="ctr"/>
                      <a:r>
                        <a:rPr lang="en-US" dirty="0" smtClean="0"/>
                        <a:t>9</a:t>
                      </a:r>
                      <a:endParaRPr lang="en-US" dirty="0"/>
                    </a:p>
                  </a:txBody>
                  <a:tcPr anchor="ctr"/>
                </a:tc>
                <a:tc rowSpan="6">
                  <a:txBody>
                    <a:bodyPr/>
                    <a:lstStyle/>
                    <a:p>
                      <a:pPr algn="ctr"/>
                      <a:r>
                        <a:rPr lang="en-US" dirty="0" smtClean="0"/>
                        <a:t>21</a:t>
                      </a:r>
                      <a:endParaRPr lang="en-US" dirty="0"/>
                    </a:p>
                  </a:txBody>
                  <a:tcPr anchor="ctr">
                    <a:solidFill>
                      <a:srgbClr val="EAEFF7"/>
                    </a:solidFill>
                  </a:tcPr>
                </a:tc>
                <a:tc rowSpan="6">
                  <a:txBody>
                    <a:bodyPr/>
                    <a:lstStyle/>
                    <a:p>
                      <a:pPr algn="ctr"/>
                      <a:r>
                        <a:rPr lang="en-US" dirty="0" smtClean="0"/>
                        <a:t>20</a:t>
                      </a:r>
                      <a:endParaRPr lang="en-US" dirty="0"/>
                    </a:p>
                  </a:txBody>
                  <a:tcPr anchor="ctr">
                    <a:solidFill>
                      <a:srgbClr val="EAEFF7"/>
                    </a:solidFill>
                  </a:tcPr>
                </a:tc>
                <a:tc rowSpan="6">
                  <a:txBody>
                    <a:bodyPr/>
                    <a:lstStyle/>
                    <a:p>
                      <a:pPr algn="ctr"/>
                      <a:r>
                        <a:rPr lang="en-US" dirty="0" smtClean="0"/>
                        <a:t>25</a:t>
                      </a:r>
                      <a:endParaRPr lang="en-US" dirty="0"/>
                    </a:p>
                  </a:txBody>
                  <a:tcPr anchor="ctr"/>
                </a:tc>
                <a:tc rowSpan="6">
                  <a:txBody>
                    <a:bodyPr/>
                    <a:lstStyle/>
                    <a:p>
                      <a:pPr algn="ctr"/>
                      <a:r>
                        <a:rPr lang="en-US" dirty="0" smtClean="0"/>
                        <a:t>28</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8</a:t>
                      </a:r>
                      <a:endParaRPr lang="en-US" dirty="0"/>
                    </a:p>
                  </a:txBody>
                  <a:tcPr anchor="ctr"/>
                </a:tc>
                <a:tc>
                  <a:txBody>
                    <a:bodyPr/>
                    <a:lstStyle/>
                    <a:p>
                      <a:pPr algn="ctr"/>
                      <a:r>
                        <a:rPr lang="en-US" dirty="0" smtClean="0"/>
                        <a:t>7</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8</a:t>
                      </a:r>
                      <a:endParaRPr lang="en-US" dirty="0"/>
                    </a:p>
                  </a:txBody>
                  <a:tcPr anchor="ctr"/>
                </a:tc>
                <a:tc>
                  <a:txBody>
                    <a:bodyPr/>
                    <a:lstStyle/>
                    <a:p>
                      <a:pPr algn="ctr"/>
                      <a:r>
                        <a:rPr lang="en-US" dirty="0" smtClean="0"/>
                        <a:t>7</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14</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8</a:t>
                      </a:r>
                      <a:endParaRPr lang="en-US" dirty="0"/>
                    </a:p>
                  </a:txBody>
                  <a:tcPr/>
                </a:tc>
                <a:tc>
                  <a:txBody>
                    <a:bodyPr/>
                    <a:lstStyle/>
                    <a:p>
                      <a:pPr algn="ctr"/>
                      <a:r>
                        <a:rPr lang="en-US" dirty="0" smtClean="0"/>
                        <a:t>14</a:t>
                      </a:r>
                      <a:endParaRPr lang="en-US" dirty="0"/>
                    </a:p>
                  </a:txBody>
                  <a:tcPr anchor="ctr"/>
                </a:tc>
                <a:tc>
                  <a:txBody>
                    <a:bodyPr/>
                    <a:lstStyle/>
                    <a:p>
                      <a:pPr algn="ctr"/>
                      <a:r>
                        <a:rPr lang="en-US" dirty="0" smtClean="0"/>
                        <a:t>15</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281144">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*EOG</a:t>
                      </a:r>
                      <a:r>
                        <a:rPr lang="en-US" baseline="0" dirty="0" smtClean="0"/>
                        <a:t> </a:t>
                      </a:r>
                      <a:r>
                        <a:rPr lang="en-US" dirty="0" smtClean="0"/>
                        <a:t>E</a:t>
                      </a:r>
                      <a:r>
                        <a:rPr lang="en-US" sz="1800" dirty="0" smtClean="0"/>
                        <a:t>LA NPR</a:t>
                      </a:r>
                      <a:r>
                        <a:rPr lang="en-US" sz="1800" baseline="0" dirty="0" smtClean="0"/>
                        <a:t> reflects Reading subtest   **EOC ELA NPR reflect Language subtest</a:t>
                      </a:r>
                      <a:endParaRPr lang="en-US" dirty="0"/>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r>
            </a:tbl>
          </a:graphicData>
        </a:graphic>
      </p:graphicFrame>
      <p:sp>
        <p:nvSpPr>
          <p:cNvPr id="5" name="TextBox 4"/>
          <p:cNvSpPr txBox="1"/>
          <p:nvPr/>
        </p:nvSpPr>
        <p:spPr>
          <a:xfrm>
            <a:off x="443866" y="5687513"/>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Based on Georgia student performance on 20 NRT items embedded on the Georgia Milestones EOG or EOC.</a:t>
            </a:r>
            <a:endParaRPr lang="en-US" sz="1600" dirty="0"/>
          </a:p>
        </p:txBody>
      </p:sp>
    </p:spTree>
    <p:extLst>
      <p:ext uri="{BB962C8B-B14F-4D97-AF65-F5344CB8AC3E}">
        <p14:creationId xmlns:p14="http://schemas.microsoft.com/office/powerpoint/2010/main" val="1060954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fontScale="90000"/>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r>
              <a:rPr lang="en-US" sz="3600" dirty="0" smtClean="0">
                <a:solidFill>
                  <a:srgbClr val="FF0000"/>
                </a:solidFill>
              </a:rPr>
              <a:t>Mathematics</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684289"/>
          <a:ext cx="7867222" cy="3774210"/>
        </p:xfrm>
        <a:graphic>
          <a:graphicData uri="http://schemas.openxmlformats.org/drawingml/2006/table">
            <a:tbl>
              <a:tblPr bandRow="1">
                <a:tableStyleId>{5C22544A-7EE6-4342-B048-85BDC9FD1C3A}</a:tableStyleId>
              </a:tblPr>
              <a:tblGrid>
                <a:gridCol w="968475"/>
                <a:gridCol w="755059"/>
                <a:gridCol w="682632"/>
                <a:gridCol w="682632"/>
                <a:gridCol w="682632"/>
                <a:gridCol w="682632"/>
                <a:gridCol w="682632"/>
                <a:gridCol w="682632"/>
                <a:gridCol w="682632"/>
                <a:gridCol w="682632"/>
                <a:gridCol w="682632"/>
              </a:tblGrid>
              <a:tr h="370840">
                <a:tc rowSpan="2">
                  <a:txBody>
                    <a:bodyPr/>
                    <a:lstStyle/>
                    <a:p>
                      <a:pPr algn="ctr"/>
                      <a:r>
                        <a:rPr lang="en-US" sz="1600" b="1" dirty="0" smtClean="0">
                          <a:solidFill>
                            <a:schemeClr val="bg1"/>
                          </a:solidFill>
                          <a:latin typeface="+mj-lt"/>
                        </a:rPr>
                        <a:t>Grade </a:t>
                      </a:r>
                    </a:p>
                  </a:txBody>
                  <a:tcPr anchor="ctr">
                    <a:solidFill>
                      <a:srgbClr val="5B9BD5"/>
                    </a:solidFill>
                  </a:tcPr>
                </a:tc>
                <a:tc gridSpan="2">
                  <a:txBody>
                    <a:bodyPr/>
                    <a:lstStyle/>
                    <a:p>
                      <a:pPr algn="ctr"/>
                      <a:r>
                        <a:rPr lang="en-US" sz="1600" b="1" dirty="0" smtClean="0">
                          <a:solidFill>
                            <a:schemeClr val="bg1"/>
                          </a:solidFill>
                          <a:latin typeface="+mj-lt"/>
                        </a:rPr>
                        <a:t>Mathematics</a:t>
                      </a: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Coordinate Algebra</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bg1"/>
                          </a:solidFill>
                          <a:latin typeface="+mn-lt"/>
                          <a:ea typeface="+mn-ea"/>
                          <a:cs typeface="+mn-cs"/>
                        </a:rPr>
                        <a:t>Analytic</a:t>
                      </a:r>
                      <a:r>
                        <a:rPr lang="en-US" sz="1600" b="1" kern="1200" baseline="0" dirty="0" smtClean="0">
                          <a:solidFill>
                            <a:schemeClr val="bg1"/>
                          </a:solidFill>
                          <a:latin typeface="+mn-lt"/>
                          <a:ea typeface="+mn-ea"/>
                          <a:cs typeface="+mn-cs"/>
                        </a:rPr>
                        <a:t> Geometry</a:t>
                      </a:r>
                      <a:endParaRPr lang="en-US" sz="1600" b="1" kern="1200" dirty="0" smtClean="0">
                        <a:solidFill>
                          <a:schemeClr val="bg1"/>
                        </a:solidFill>
                        <a:latin typeface="+mn-lt"/>
                        <a:ea typeface="+mn-ea"/>
                        <a:cs typeface="+mn-cs"/>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Algebra I</a:t>
                      </a:r>
                      <a:endParaRPr lang="en-US" sz="1600" b="1" dirty="0">
                        <a:solidFill>
                          <a:schemeClr val="bg1"/>
                        </a:solidFill>
                        <a:latin typeface="+mj-lt"/>
                      </a:endParaRPr>
                    </a:p>
                  </a:txBody>
                  <a:tcPr anchor="ctr">
                    <a:solidFill>
                      <a:srgbClr val="5B9BD5"/>
                    </a:solidFill>
                  </a:tcPr>
                </a:tc>
                <a:tc hMerge="1">
                  <a:txBody>
                    <a:bodyPr/>
                    <a:lstStyle/>
                    <a:p>
                      <a:endParaRPr lang="en-US"/>
                    </a:p>
                  </a:txBody>
                  <a:tcPr>
                    <a:solidFill>
                      <a:srgbClr val="5B9BD5"/>
                    </a:solidFill>
                  </a:tcPr>
                </a:tc>
                <a:tc gridSpan="2">
                  <a:txBody>
                    <a:bodyPr/>
                    <a:lstStyle/>
                    <a:p>
                      <a:pPr algn="ctr"/>
                      <a:r>
                        <a:rPr lang="en-US" sz="1600" b="1" dirty="0" smtClean="0">
                          <a:solidFill>
                            <a:schemeClr val="bg1"/>
                          </a:solidFill>
                          <a:latin typeface="+mj-lt"/>
                        </a:rPr>
                        <a:t>Geometry</a:t>
                      </a:r>
                      <a:endParaRPr lang="en-US" sz="1600" b="1" dirty="0">
                        <a:solidFill>
                          <a:schemeClr val="bg1"/>
                        </a:solidFill>
                        <a:latin typeface="+mj-lt"/>
                      </a:endParaRPr>
                    </a:p>
                  </a:txBody>
                  <a:tcPr anchor="ctr">
                    <a:solidFill>
                      <a:srgbClr val="5B9BD5"/>
                    </a:solidFill>
                  </a:tcPr>
                </a:tc>
                <a:tc hMerge="1">
                  <a:txBody>
                    <a:bodyPr/>
                    <a:lstStyle/>
                    <a:p>
                      <a:pPr algn="ctr"/>
                      <a:endParaRPr lang="en-US" sz="1600" b="1" dirty="0">
                        <a:solidFill>
                          <a:schemeClr val="bg1"/>
                        </a:solidFill>
                        <a:latin typeface="+mj-lt"/>
                      </a:endParaRPr>
                    </a:p>
                  </a:txBody>
                  <a:tcPr anchor="ctr">
                    <a:solidFill>
                      <a:srgbClr val="5B9BD5"/>
                    </a:solidFill>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8</a:t>
                      </a:r>
                      <a:endParaRPr lang="en-US" dirty="0"/>
                    </a:p>
                  </a:txBody>
                  <a:tcPr anchor="ctr"/>
                </a:tc>
                <a:tc>
                  <a:txBody>
                    <a:bodyPr/>
                    <a:lstStyle/>
                    <a:p>
                      <a:pPr algn="ctr"/>
                      <a:r>
                        <a:rPr lang="en-US" dirty="0" smtClean="0"/>
                        <a:t>8</a:t>
                      </a:r>
                      <a:endParaRPr lang="en-US" dirty="0"/>
                    </a:p>
                  </a:txBody>
                  <a:tcPr anchor="ctr"/>
                </a:tc>
                <a:tc rowSpan="6">
                  <a:txBody>
                    <a:bodyPr/>
                    <a:lstStyle/>
                    <a:p>
                      <a:pPr algn="ctr"/>
                      <a:r>
                        <a:rPr lang="en-US" dirty="0" smtClean="0"/>
                        <a:t>26</a:t>
                      </a:r>
                      <a:endParaRPr lang="en-US" dirty="0"/>
                    </a:p>
                  </a:txBody>
                  <a:tcPr anchor="ctr">
                    <a:solidFill>
                      <a:srgbClr val="EAEFF7"/>
                    </a:solidFill>
                  </a:tcPr>
                </a:tc>
                <a:tc rowSpan="6">
                  <a:txBody>
                    <a:bodyPr/>
                    <a:lstStyle/>
                    <a:p>
                      <a:pPr algn="ctr"/>
                      <a:r>
                        <a:rPr lang="en-US" dirty="0" smtClean="0"/>
                        <a:t>30</a:t>
                      </a:r>
                      <a:endParaRPr lang="en-US" dirty="0"/>
                    </a:p>
                  </a:txBody>
                  <a:tcPr anchor="ctr">
                    <a:solidFill>
                      <a:srgbClr val="EAEFF7"/>
                    </a:solidFill>
                  </a:tcPr>
                </a:tc>
                <a:tc rowSpan="6">
                  <a:txBody>
                    <a:bodyPr/>
                    <a:lstStyle/>
                    <a:p>
                      <a:pPr algn="ctr"/>
                      <a:r>
                        <a:rPr lang="en-US" dirty="0" smtClean="0"/>
                        <a:t>28</a:t>
                      </a:r>
                      <a:endParaRPr lang="en-US" dirty="0"/>
                    </a:p>
                  </a:txBody>
                  <a:tcPr anchor="ctr"/>
                </a:tc>
                <a:tc rowSpan="6">
                  <a:txBody>
                    <a:bodyPr/>
                    <a:lstStyle/>
                    <a:p>
                      <a:pPr algn="ctr"/>
                      <a:r>
                        <a:rPr lang="en-US" dirty="0" smtClean="0"/>
                        <a:t>27</a:t>
                      </a:r>
                      <a:endParaRPr lang="en-US" dirty="0"/>
                    </a:p>
                  </a:txBody>
                  <a:tcPr anchor="ctr"/>
                </a:tc>
                <a:tc rowSpan="6">
                  <a:txBody>
                    <a:bodyPr/>
                    <a:lstStyle/>
                    <a:p>
                      <a:pPr algn="ctr"/>
                      <a:r>
                        <a:rPr lang="en-US" dirty="0" smtClean="0"/>
                        <a:t>--</a:t>
                      </a:r>
                      <a:endParaRPr lang="en-US" dirty="0"/>
                    </a:p>
                  </a:txBody>
                  <a:tcPr anchor="ctr">
                    <a:solidFill>
                      <a:srgbClr val="EAEFF7"/>
                    </a:solidFill>
                  </a:tcPr>
                </a:tc>
                <a:tc rowSpan="6">
                  <a:txBody>
                    <a:bodyPr/>
                    <a:lstStyle/>
                    <a:p>
                      <a:pPr algn="ctr"/>
                      <a:r>
                        <a:rPr lang="en-US" dirty="0" smtClean="0"/>
                        <a:t>35</a:t>
                      </a:r>
                      <a:endParaRPr lang="en-US" dirty="0"/>
                    </a:p>
                  </a:txBody>
                  <a:tcPr anchor="ctr">
                    <a:solidFill>
                      <a:srgbClr val="EAEFF7"/>
                    </a:solidFill>
                  </a:tcPr>
                </a:tc>
                <a:tc rowSpan="6">
                  <a:txBody>
                    <a:bodyPr/>
                    <a:lstStyle/>
                    <a:p>
                      <a:pPr algn="ctr"/>
                      <a:r>
                        <a:rPr lang="en-US" dirty="0" smtClean="0"/>
                        <a:t>--</a:t>
                      </a:r>
                      <a:endParaRPr lang="en-US" dirty="0"/>
                    </a:p>
                  </a:txBody>
                  <a:tcPr anchor="ctr"/>
                </a:tc>
                <a:tc rowSpan="6">
                  <a:txBody>
                    <a:bodyPr/>
                    <a:lstStyle/>
                    <a:p>
                      <a:pPr algn="ctr"/>
                      <a:r>
                        <a:rPr lang="en-US" dirty="0" smtClean="0"/>
                        <a:t>30</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10</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13</a:t>
                      </a:r>
                      <a:endParaRPr lang="en-US" dirty="0"/>
                    </a:p>
                  </a:txBody>
                  <a:tcPr anchor="ctr"/>
                </a:tc>
                <a:tc>
                  <a:txBody>
                    <a:bodyPr/>
                    <a:lstStyle/>
                    <a:p>
                      <a:pPr algn="ctr"/>
                      <a:r>
                        <a:rPr lang="en-US" dirty="0" smtClean="0"/>
                        <a:t>13</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17</a:t>
                      </a:r>
                      <a:endParaRPr lang="en-US" dirty="0"/>
                    </a:p>
                  </a:txBody>
                  <a:tcPr anchor="ctr"/>
                </a:tc>
                <a:tc>
                  <a:txBody>
                    <a:bodyPr/>
                    <a:lstStyle/>
                    <a:p>
                      <a:pPr algn="ctr"/>
                      <a:r>
                        <a:rPr lang="en-US" dirty="0" smtClean="0"/>
                        <a:t>16</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21</a:t>
                      </a:r>
                      <a:endParaRPr lang="en-US" dirty="0"/>
                    </a:p>
                  </a:txBody>
                  <a:tcPr anchor="ctr"/>
                </a:tc>
                <a:tc>
                  <a:txBody>
                    <a:bodyPr/>
                    <a:lstStyle/>
                    <a:p>
                      <a:pPr algn="ctr"/>
                      <a:r>
                        <a:rPr lang="en-US" dirty="0" smtClean="0"/>
                        <a:t>21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462809">
                <a:tc>
                  <a:txBody>
                    <a:bodyPr/>
                    <a:lstStyle/>
                    <a:p>
                      <a:pPr algn="ctr"/>
                      <a:r>
                        <a:rPr lang="en-US" dirty="0" smtClean="0"/>
                        <a:t>8</a:t>
                      </a:r>
                    </a:p>
                  </a:txBody>
                  <a:tcPr/>
                </a:tc>
                <a:tc>
                  <a:txBody>
                    <a:bodyPr/>
                    <a:lstStyle/>
                    <a:p>
                      <a:pPr algn="ctr"/>
                      <a:r>
                        <a:rPr lang="en-US" dirty="0" smtClean="0"/>
                        <a:t>25</a:t>
                      </a:r>
                      <a:endParaRPr lang="en-US" dirty="0"/>
                    </a:p>
                  </a:txBody>
                  <a:tcPr anchor="ctr"/>
                </a:tc>
                <a:tc>
                  <a:txBody>
                    <a:bodyPr/>
                    <a:lstStyle/>
                    <a:p>
                      <a:pPr algn="ctr"/>
                      <a:r>
                        <a:rPr lang="en-US" dirty="0" smtClean="0"/>
                        <a:t>24</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5" name="TextBox 4"/>
          <p:cNvSpPr txBox="1"/>
          <p:nvPr/>
        </p:nvSpPr>
        <p:spPr>
          <a:xfrm>
            <a:off x="443866" y="5612408"/>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Based on Georgia student performance on 20 NRT items embedded on the Georgia Milestones EOG or EOC.</a:t>
            </a:r>
            <a:endParaRPr lang="en-US" sz="1600" dirty="0"/>
          </a:p>
        </p:txBody>
      </p:sp>
    </p:spTree>
    <p:extLst>
      <p:ext uri="{BB962C8B-B14F-4D97-AF65-F5344CB8AC3E}">
        <p14:creationId xmlns:p14="http://schemas.microsoft.com/office/powerpoint/2010/main" val="34774213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fontScale="90000"/>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r>
              <a:rPr lang="en-US" sz="3600" dirty="0" smtClean="0">
                <a:solidFill>
                  <a:srgbClr val="FF0000"/>
                </a:solidFill>
              </a:rPr>
              <a:t>Science</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679413"/>
          <a:ext cx="7867214" cy="3565930"/>
        </p:xfrm>
        <a:graphic>
          <a:graphicData uri="http://schemas.openxmlformats.org/drawingml/2006/table">
            <a:tbl>
              <a:tblPr bandRow="1">
                <a:tableStyleId>{5C22544A-7EE6-4342-B048-85BDC9FD1C3A}</a:tableStyleId>
              </a:tblPr>
              <a:tblGrid>
                <a:gridCol w="1176704"/>
                <a:gridCol w="1115085"/>
                <a:gridCol w="1115085"/>
                <a:gridCol w="1115085"/>
                <a:gridCol w="1115085"/>
                <a:gridCol w="1115085"/>
                <a:gridCol w="1115085"/>
              </a:tblGrid>
              <a:tr h="370840">
                <a:tc rowSpan="2">
                  <a:txBody>
                    <a:bodyPr/>
                    <a:lstStyle/>
                    <a:p>
                      <a:pPr algn="ctr"/>
                      <a:r>
                        <a:rPr lang="en-US" sz="1600" b="1" dirty="0" smtClean="0">
                          <a:solidFill>
                            <a:schemeClr val="bg1"/>
                          </a:solidFill>
                          <a:latin typeface="+mj-lt"/>
                        </a:rPr>
                        <a:t>Grade </a:t>
                      </a:r>
                    </a:p>
                  </a:txBody>
                  <a:tcPr anchor="ctr">
                    <a:solidFill>
                      <a:srgbClr val="5B9BD5"/>
                    </a:solidFill>
                  </a:tcPr>
                </a:tc>
                <a:tc gridSpan="2">
                  <a:txBody>
                    <a:bodyPr/>
                    <a:lstStyle/>
                    <a:p>
                      <a:pPr algn="ctr"/>
                      <a:r>
                        <a:rPr lang="en-US" sz="1600" b="1" dirty="0" smtClean="0">
                          <a:solidFill>
                            <a:schemeClr val="bg1"/>
                          </a:solidFill>
                          <a:latin typeface="+mj-lt"/>
                        </a:rPr>
                        <a:t>Science</a:t>
                      </a: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Physical Science</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Biology</a:t>
                      </a:r>
                      <a:endParaRPr lang="en-US" sz="1600" b="1" dirty="0">
                        <a:solidFill>
                          <a:schemeClr val="bg1"/>
                        </a:solidFill>
                        <a:latin typeface="+mj-lt"/>
                      </a:endParaRPr>
                    </a:p>
                  </a:txBody>
                  <a:tcPr anchor="ctr">
                    <a:solidFill>
                      <a:srgbClr val="5B9BD5"/>
                    </a:solidFill>
                  </a:tcPr>
                </a:tc>
                <a:tc hMerge="1">
                  <a:txBody>
                    <a:bodyPr/>
                    <a:lstStyle/>
                    <a:p>
                      <a:endParaRPr lang="en-US"/>
                    </a:p>
                  </a:txBody>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8</a:t>
                      </a:r>
                      <a:endParaRPr lang="en-US" dirty="0"/>
                    </a:p>
                  </a:txBody>
                  <a:tcPr anchor="ctr"/>
                </a:tc>
                <a:tc>
                  <a:txBody>
                    <a:bodyPr/>
                    <a:lstStyle/>
                    <a:p>
                      <a:pPr algn="ctr"/>
                      <a:r>
                        <a:rPr lang="en-US" dirty="0" smtClean="0"/>
                        <a:t>9</a:t>
                      </a:r>
                      <a:endParaRPr lang="en-US" dirty="0"/>
                    </a:p>
                  </a:txBody>
                  <a:tcPr anchor="ctr"/>
                </a:tc>
                <a:tc rowSpan="6">
                  <a:txBody>
                    <a:bodyPr/>
                    <a:lstStyle/>
                    <a:p>
                      <a:pPr algn="ctr"/>
                      <a:r>
                        <a:rPr lang="en-US" dirty="0" smtClean="0"/>
                        <a:t>27</a:t>
                      </a:r>
                      <a:endParaRPr lang="en-US" dirty="0"/>
                    </a:p>
                  </a:txBody>
                  <a:tcPr anchor="ctr">
                    <a:solidFill>
                      <a:srgbClr val="EAEFF7"/>
                    </a:solidFill>
                  </a:tcPr>
                </a:tc>
                <a:tc rowSpan="6">
                  <a:txBody>
                    <a:bodyPr/>
                    <a:lstStyle/>
                    <a:p>
                      <a:pPr algn="ctr"/>
                      <a:r>
                        <a:rPr lang="en-US" dirty="0" smtClean="0"/>
                        <a:t>27</a:t>
                      </a:r>
                      <a:endParaRPr lang="en-US" dirty="0"/>
                    </a:p>
                  </a:txBody>
                  <a:tcPr anchor="ctr">
                    <a:solidFill>
                      <a:srgbClr val="EAEFF7"/>
                    </a:solidFill>
                  </a:tcPr>
                </a:tc>
                <a:tc rowSpan="6">
                  <a:txBody>
                    <a:bodyPr/>
                    <a:lstStyle/>
                    <a:p>
                      <a:pPr algn="ctr"/>
                      <a:r>
                        <a:rPr lang="en-US" dirty="0" smtClean="0"/>
                        <a:t>24</a:t>
                      </a:r>
                      <a:endParaRPr lang="en-US" dirty="0"/>
                    </a:p>
                  </a:txBody>
                  <a:tcPr anchor="ctr"/>
                </a:tc>
                <a:tc rowSpan="6">
                  <a:txBody>
                    <a:bodyPr/>
                    <a:lstStyle/>
                    <a:p>
                      <a:pPr algn="ctr"/>
                      <a:r>
                        <a:rPr lang="en-US" dirty="0" smtClean="0"/>
                        <a:t>23</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15</a:t>
                      </a:r>
                      <a:endParaRPr lang="en-US" dirty="0"/>
                    </a:p>
                  </a:txBody>
                  <a:tcPr anchor="ctr"/>
                </a:tc>
                <a:tc>
                  <a:txBody>
                    <a:bodyPr/>
                    <a:lstStyle/>
                    <a:p>
                      <a:pPr algn="ctr"/>
                      <a:r>
                        <a:rPr lang="en-US" dirty="0" smtClean="0"/>
                        <a:t>15</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19</a:t>
                      </a:r>
                      <a:endParaRPr lang="en-US" dirty="0"/>
                    </a:p>
                  </a:txBody>
                  <a:tcPr anchor="ctr"/>
                </a:tc>
                <a:tc>
                  <a:txBody>
                    <a:bodyPr/>
                    <a:lstStyle/>
                    <a:p>
                      <a:pPr algn="ctr"/>
                      <a:r>
                        <a:rPr lang="en-US" dirty="0" smtClean="0"/>
                        <a:t>19</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20</a:t>
                      </a:r>
                      <a:endParaRPr lang="en-US" dirty="0"/>
                    </a:p>
                  </a:txBody>
                  <a:tcPr anchor="ctr"/>
                </a:tc>
                <a:tc>
                  <a:txBody>
                    <a:bodyPr/>
                    <a:lstStyle/>
                    <a:p>
                      <a:pPr algn="ctr"/>
                      <a:r>
                        <a:rPr lang="en-US" dirty="0" smtClean="0"/>
                        <a:t>20</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8</a:t>
                      </a:r>
                      <a:endParaRPr lang="en-US" dirty="0"/>
                    </a:p>
                  </a:txBody>
                  <a:tcPr/>
                </a:tc>
                <a:tc>
                  <a:txBody>
                    <a:bodyPr/>
                    <a:lstStyle/>
                    <a:p>
                      <a:pPr algn="ctr"/>
                      <a:r>
                        <a:rPr lang="en-US" dirty="0" smtClean="0"/>
                        <a:t>31</a:t>
                      </a:r>
                      <a:endParaRPr lang="en-US" dirty="0"/>
                    </a:p>
                  </a:txBody>
                  <a:tcPr anchor="ctr"/>
                </a:tc>
                <a:tc>
                  <a:txBody>
                    <a:bodyPr/>
                    <a:lstStyle/>
                    <a:p>
                      <a:pPr algn="ctr"/>
                      <a:r>
                        <a:rPr lang="en-US" dirty="0" smtClean="0"/>
                        <a:t>32</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bl>
          </a:graphicData>
        </a:graphic>
      </p:graphicFrame>
      <p:sp>
        <p:nvSpPr>
          <p:cNvPr id="5" name="TextBox 4"/>
          <p:cNvSpPr txBox="1"/>
          <p:nvPr/>
        </p:nvSpPr>
        <p:spPr>
          <a:xfrm>
            <a:off x="443866" y="5515497"/>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solidFill>
                  <a:prstClr val="black"/>
                </a:solidFill>
              </a:rPr>
              <a:t>Based on Georgia student performance on 20 NRT items embedded on the Georgia Milestones EOG or EOC.</a:t>
            </a:r>
            <a:endParaRPr lang="en-US" sz="1600" dirty="0">
              <a:solidFill>
                <a:prstClr val="black"/>
              </a:solidFill>
            </a:endParaRPr>
          </a:p>
        </p:txBody>
      </p:sp>
    </p:spTree>
    <p:extLst>
      <p:ext uri="{BB962C8B-B14F-4D97-AF65-F5344CB8AC3E}">
        <p14:creationId xmlns:p14="http://schemas.microsoft.com/office/powerpoint/2010/main" val="2375875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fontScale="90000"/>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br>
              <a:rPr lang="en-US" sz="3600" dirty="0" smtClean="0">
                <a:solidFill>
                  <a:srgbClr val="0000FF"/>
                </a:solidFill>
              </a:rPr>
            </a:br>
            <a:r>
              <a:rPr lang="en-US" sz="3600" dirty="0" smtClean="0">
                <a:solidFill>
                  <a:srgbClr val="FF0000"/>
                </a:solidFill>
              </a:rPr>
              <a:t>Social Studies</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679413"/>
          <a:ext cx="7867215" cy="3565930"/>
        </p:xfrm>
        <a:graphic>
          <a:graphicData uri="http://schemas.openxmlformats.org/drawingml/2006/table">
            <a:tbl>
              <a:tblPr bandRow="1">
                <a:tableStyleId>{5C22544A-7EE6-4342-B048-85BDC9FD1C3A}</a:tableStyleId>
              </a:tblPr>
              <a:tblGrid>
                <a:gridCol w="1167651"/>
                <a:gridCol w="1116594"/>
                <a:gridCol w="1116594"/>
                <a:gridCol w="1116594"/>
                <a:gridCol w="1116594"/>
                <a:gridCol w="1116594"/>
                <a:gridCol w="1116594"/>
              </a:tblGrid>
              <a:tr h="370840">
                <a:tc rowSpan="2">
                  <a:txBody>
                    <a:bodyPr/>
                    <a:lstStyle/>
                    <a:p>
                      <a:pPr algn="ctr"/>
                      <a:r>
                        <a:rPr lang="en-US" sz="1600" b="1" dirty="0" smtClean="0">
                          <a:solidFill>
                            <a:schemeClr val="bg1"/>
                          </a:solidFill>
                          <a:latin typeface="+mj-lt"/>
                        </a:rPr>
                        <a:t>Grade</a:t>
                      </a:r>
                    </a:p>
                  </a:txBody>
                  <a:tcPr anchor="ctr">
                    <a:solidFill>
                      <a:srgbClr val="5B9BD5"/>
                    </a:solidFill>
                  </a:tcPr>
                </a:tc>
                <a:tc gridSpan="2">
                  <a:txBody>
                    <a:bodyPr/>
                    <a:lstStyle/>
                    <a:p>
                      <a:pPr algn="ctr"/>
                      <a:r>
                        <a:rPr lang="en-US" sz="1600" b="1" dirty="0" smtClean="0">
                          <a:solidFill>
                            <a:schemeClr val="bg1"/>
                          </a:solidFill>
                          <a:latin typeface="+mj-lt"/>
                        </a:rPr>
                        <a:t>Social</a:t>
                      </a:r>
                      <a:r>
                        <a:rPr lang="en-US" sz="1600" b="1" baseline="0" dirty="0" smtClean="0">
                          <a:solidFill>
                            <a:schemeClr val="bg1"/>
                          </a:solidFill>
                          <a:latin typeface="+mj-lt"/>
                        </a:rPr>
                        <a:t> Studies</a:t>
                      </a:r>
                      <a:endParaRPr lang="en-US" sz="1600" b="1" dirty="0" smtClean="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U.S. History</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Economics</a:t>
                      </a:r>
                      <a:endParaRPr lang="en-US" sz="1600" b="1" dirty="0">
                        <a:solidFill>
                          <a:schemeClr val="bg1"/>
                        </a:solidFill>
                        <a:latin typeface="+mj-lt"/>
                      </a:endParaRPr>
                    </a:p>
                  </a:txBody>
                  <a:tcPr anchor="ctr">
                    <a:solidFill>
                      <a:srgbClr val="5B9BD5"/>
                    </a:solidFill>
                  </a:tcPr>
                </a:tc>
                <a:tc hMerge="1">
                  <a:txBody>
                    <a:bodyPr/>
                    <a:lstStyle/>
                    <a:p>
                      <a:endParaRPr lang="en-US"/>
                    </a:p>
                  </a:txBody>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10</a:t>
                      </a:r>
                      <a:endParaRPr lang="en-US" dirty="0"/>
                    </a:p>
                  </a:txBody>
                  <a:tcPr anchor="ctr"/>
                </a:tc>
                <a:tc>
                  <a:txBody>
                    <a:bodyPr/>
                    <a:lstStyle/>
                    <a:p>
                      <a:pPr algn="ctr"/>
                      <a:r>
                        <a:rPr lang="en-US" dirty="0" smtClean="0"/>
                        <a:t>9</a:t>
                      </a:r>
                      <a:endParaRPr lang="en-US" dirty="0"/>
                    </a:p>
                  </a:txBody>
                  <a:tcPr anchor="ctr"/>
                </a:tc>
                <a:tc rowSpan="6">
                  <a:txBody>
                    <a:bodyPr/>
                    <a:lstStyle/>
                    <a:p>
                      <a:pPr algn="ctr"/>
                      <a:r>
                        <a:rPr lang="en-US" dirty="0" smtClean="0"/>
                        <a:t>18</a:t>
                      </a:r>
                      <a:endParaRPr lang="en-US" dirty="0"/>
                    </a:p>
                  </a:txBody>
                  <a:tcPr anchor="ctr">
                    <a:solidFill>
                      <a:srgbClr val="EAEFF7"/>
                    </a:solidFill>
                  </a:tcPr>
                </a:tc>
                <a:tc rowSpan="6">
                  <a:txBody>
                    <a:bodyPr/>
                    <a:lstStyle/>
                    <a:p>
                      <a:pPr algn="ctr"/>
                      <a:r>
                        <a:rPr lang="en-US" dirty="0" smtClean="0"/>
                        <a:t>18</a:t>
                      </a:r>
                      <a:endParaRPr lang="en-US" dirty="0"/>
                    </a:p>
                  </a:txBody>
                  <a:tcPr anchor="ctr">
                    <a:solidFill>
                      <a:srgbClr val="EAEFF7"/>
                    </a:solidFill>
                  </a:tcPr>
                </a:tc>
                <a:tc rowSpan="6">
                  <a:txBody>
                    <a:bodyPr/>
                    <a:lstStyle/>
                    <a:p>
                      <a:pPr algn="ctr"/>
                      <a:r>
                        <a:rPr lang="en-US" dirty="0" smtClean="0"/>
                        <a:t>19</a:t>
                      </a:r>
                      <a:endParaRPr lang="en-US" dirty="0"/>
                    </a:p>
                  </a:txBody>
                  <a:tcPr anchor="ctr"/>
                </a:tc>
                <a:tc rowSpan="6">
                  <a:txBody>
                    <a:bodyPr/>
                    <a:lstStyle/>
                    <a:p>
                      <a:pPr algn="ctr"/>
                      <a:r>
                        <a:rPr lang="en-US" dirty="0" smtClean="0"/>
                        <a:t>21</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13</a:t>
                      </a:r>
                      <a:endParaRPr lang="en-US" dirty="0"/>
                    </a:p>
                  </a:txBody>
                  <a:tcPr anchor="ctr"/>
                </a:tc>
                <a:tc>
                  <a:txBody>
                    <a:bodyPr/>
                    <a:lstStyle/>
                    <a:p>
                      <a:pPr algn="ctr"/>
                      <a:r>
                        <a:rPr lang="en-US" dirty="0" smtClean="0"/>
                        <a:t>11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15</a:t>
                      </a:r>
                      <a:endParaRPr lang="en-US" dirty="0"/>
                    </a:p>
                  </a:txBody>
                  <a:tcPr anchor="ctr"/>
                </a:tc>
                <a:tc>
                  <a:txBody>
                    <a:bodyPr/>
                    <a:lstStyle/>
                    <a:p>
                      <a:pPr algn="ctr"/>
                      <a:r>
                        <a:rPr lang="en-US" dirty="0" smtClean="0"/>
                        <a:t>16</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17</a:t>
                      </a:r>
                      <a:endParaRPr lang="en-US" dirty="0"/>
                    </a:p>
                  </a:txBody>
                  <a:tcPr anchor="ctr"/>
                </a:tc>
                <a:tc>
                  <a:txBody>
                    <a:bodyPr/>
                    <a:lstStyle/>
                    <a:p>
                      <a:pPr algn="ctr"/>
                      <a:r>
                        <a:rPr lang="en-US" dirty="0" smtClean="0"/>
                        <a:t>17</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20</a:t>
                      </a:r>
                      <a:endParaRPr lang="en-US" dirty="0"/>
                    </a:p>
                  </a:txBody>
                  <a:tcPr anchor="ctr"/>
                </a:tc>
                <a:tc>
                  <a:txBody>
                    <a:bodyPr/>
                    <a:lstStyle/>
                    <a:p>
                      <a:pPr algn="ctr"/>
                      <a:r>
                        <a:rPr lang="en-US" dirty="0" smtClean="0"/>
                        <a:t>18</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8</a:t>
                      </a:r>
                      <a:endParaRPr lang="en-US" dirty="0"/>
                    </a:p>
                  </a:txBody>
                  <a:tcPr/>
                </a:tc>
                <a:tc>
                  <a:txBody>
                    <a:bodyPr/>
                    <a:lstStyle/>
                    <a:p>
                      <a:pPr algn="ctr"/>
                      <a:r>
                        <a:rPr lang="en-US" dirty="0" smtClean="0"/>
                        <a:t>28</a:t>
                      </a:r>
                      <a:endParaRPr lang="en-US" dirty="0"/>
                    </a:p>
                  </a:txBody>
                  <a:tcPr anchor="ctr"/>
                </a:tc>
                <a:tc>
                  <a:txBody>
                    <a:bodyPr/>
                    <a:lstStyle/>
                    <a:p>
                      <a:pPr algn="ctr"/>
                      <a:r>
                        <a:rPr lang="en-US" dirty="0" smtClean="0"/>
                        <a:t>28</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bl>
          </a:graphicData>
        </a:graphic>
      </p:graphicFrame>
      <p:sp>
        <p:nvSpPr>
          <p:cNvPr id="5" name="TextBox 4"/>
          <p:cNvSpPr txBox="1"/>
          <p:nvPr/>
        </p:nvSpPr>
        <p:spPr>
          <a:xfrm>
            <a:off x="443866" y="5515497"/>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solidFill>
                  <a:prstClr val="black"/>
                </a:solidFill>
              </a:rPr>
              <a:t>Based on Georgia student performance on 20 NRT items embedded on the Georgia Milestones EOG or EOC.</a:t>
            </a:r>
            <a:endParaRPr lang="en-US" sz="1600" dirty="0">
              <a:solidFill>
                <a:prstClr val="black"/>
              </a:solidFill>
            </a:endParaRPr>
          </a:p>
        </p:txBody>
      </p:sp>
    </p:spTree>
    <p:extLst>
      <p:ext uri="{BB962C8B-B14F-4D97-AF65-F5344CB8AC3E}">
        <p14:creationId xmlns:p14="http://schemas.microsoft.com/office/powerpoint/2010/main" val="3952508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69" y="2368787"/>
            <a:ext cx="6922730" cy="1325563"/>
          </a:xfrm>
        </p:spPr>
        <p:txBody>
          <a:bodyPr>
            <a:normAutofit/>
          </a:bodyPr>
          <a:lstStyle/>
          <a:p>
            <a:pPr algn="ctr"/>
            <a:r>
              <a:rPr lang="en-US" sz="4000" dirty="0" smtClean="0">
                <a:solidFill>
                  <a:srgbClr val="0000FF"/>
                </a:solidFill>
              </a:rPr>
              <a:t>Score Use &amp; Interpretation</a:t>
            </a:r>
            <a:endParaRPr lang="en-US" sz="4000" dirty="0">
              <a:solidFill>
                <a:srgbClr val="0000FF"/>
              </a:solidFill>
            </a:endParaRPr>
          </a:p>
        </p:txBody>
      </p:sp>
    </p:spTree>
    <p:extLst>
      <p:ext uri="{BB962C8B-B14F-4D97-AF65-F5344CB8AC3E}">
        <p14:creationId xmlns:p14="http://schemas.microsoft.com/office/powerpoint/2010/main" val="2314775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9" y="75017"/>
            <a:ext cx="7022061" cy="1325563"/>
          </a:xfrm>
        </p:spPr>
        <p:txBody>
          <a:bodyPr>
            <a:normAutofit/>
          </a:bodyPr>
          <a:lstStyle/>
          <a:p>
            <a:r>
              <a:rPr lang="en-US" sz="4000" dirty="0" smtClean="0">
                <a:solidFill>
                  <a:srgbClr val="0000FF"/>
                </a:solidFill>
              </a:rPr>
              <a:t>Reminder of Policy Uses: Georgia Milestones</a:t>
            </a:r>
            <a:endParaRPr lang="en-US" sz="4000" dirty="0">
              <a:solidFill>
                <a:srgbClr val="0000FF"/>
              </a:solidFill>
            </a:endParaRPr>
          </a:p>
        </p:txBody>
      </p:sp>
      <p:sp>
        <p:nvSpPr>
          <p:cNvPr id="12" name="TextBox 11"/>
          <p:cNvSpPr txBox="1"/>
          <p:nvPr/>
        </p:nvSpPr>
        <p:spPr>
          <a:xfrm>
            <a:off x="180475" y="1623412"/>
            <a:ext cx="8804903" cy="4524315"/>
          </a:xfrm>
          <a:prstGeom prst="rect">
            <a:avLst/>
          </a:prstGeom>
          <a:noFill/>
        </p:spPr>
        <p:txBody>
          <a:bodyPr wrap="square" rtlCol="0">
            <a:spAutoFit/>
          </a:bodyPr>
          <a:lstStyle/>
          <a:p>
            <a:pPr marL="342900" indent="-342900">
              <a:buFont typeface="Arial" pitchFamily="34" charset="0"/>
              <a:buChar char="•"/>
            </a:pPr>
            <a:r>
              <a:rPr lang="en-US" sz="2400" dirty="0">
                <a:solidFill>
                  <a:prstClr val="black"/>
                </a:solidFill>
              </a:rPr>
              <a:t>Determines promotion/retention status in grade 3 (reading only), grade 5 (reading and mathematics), and grade 8 (reading and mathematics)</a:t>
            </a:r>
          </a:p>
          <a:p>
            <a:pPr marL="800100" lvl="1" indent="-342900">
              <a:buFont typeface="Arial Black" panose="020B0A04020102020204" pitchFamily="34" charset="0"/>
              <a:buChar char="–"/>
            </a:pPr>
            <a:r>
              <a:rPr lang="en-US" dirty="0" smtClean="0"/>
              <a:t>Reading:  a </a:t>
            </a:r>
            <a:r>
              <a:rPr lang="en-US" dirty="0"/>
              <a:t>student who </a:t>
            </a:r>
            <a:r>
              <a:rPr lang="en-US" dirty="0" smtClean="0"/>
              <a:t>has </a:t>
            </a:r>
            <a:r>
              <a:rPr lang="en-US" dirty="0"/>
              <a:t>a Below Grade Level Reading status will require remediation and </a:t>
            </a:r>
            <a:r>
              <a:rPr lang="en-US" dirty="0" smtClean="0"/>
              <a:t>retesting in ELA</a:t>
            </a:r>
            <a:endParaRPr lang="en-US" dirty="0" smtClean="0">
              <a:solidFill>
                <a:prstClr val="black"/>
              </a:solidFill>
            </a:endParaRPr>
          </a:p>
          <a:p>
            <a:pPr marL="800100" lvl="1" indent="-342900">
              <a:buFont typeface="Arial Black" panose="020B0A04020102020204" pitchFamily="34" charset="0"/>
              <a:buChar char="–"/>
            </a:pPr>
            <a:r>
              <a:rPr lang="en-US" dirty="0" smtClean="0">
                <a:solidFill>
                  <a:prstClr val="black"/>
                </a:solidFill>
              </a:rPr>
              <a:t>Mathematics:  a student who is classified as a </a:t>
            </a:r>
            <a:r>
              <a:rPr lang="en-US" i="1" dirty="0" smtClean="0">
                <a:solidFill>
                  <a:prstClr val="black"/>
                </a:solidFill>
              </a:rPr>
              <a:t>Beginning </a:t>
            </a:r>
            <a:r>
              <a:rPr lang="en-US" i="1" dirty="0">
                <a:solidFill>
                  <a:prstClr val="black"/>
                </a:solidFill>
              </a:rPr>
              <a:t>Learner </a:t>
            </a:r>
            <a:r>
              <a:rPr lang="en-US" dirty="0" smtClean="0">
                <a:solidFill>
                  <a:prstClr val="black"/>
                </a:solidFill>
              </a:rPr>
              <a:t>will require remediation and retesting in mathematics</a:t>
            </a:r>
            <a:endParaRPr lang="en-US" dirty="0"/>
          </a:p>
          <a:p>
            <a:pPr marL="342900" indent="-342900">
              <a:buFont typeface="Arial" pitchFamily="34" charset="0"/>
              <a:buChar char="•"/>
            </a:pPr>
            <a:r>
              <a:rPr lang="en-US" sz="2400" dirty="0" smtClean="0">
                <a:solidFill>
                  <a:prstClr val="black"/>
                </a:solidFill>
              </a:rPr>
              <a:t>The End of Course (EOC) measures serve as the final exam and comprise 20% of a student’s final course grade</a:t>
            </a:r>
          </a:p>
          <a:p>
            <a:pPr marL="342900" indent="-342900">
              <a:buFont typeface="Arial" pitchFamily="34" charset="0"/>
              <a:buChar char="•"/>
            </a:pPr>
            <a:r>
              <a:rPr lang="en-US" sz="2400" dirty="0" smtClean="0">
                <a:solidFill>
                  <a:prstClr val="black"/>
                </a:solidFill>
              </a:rPr>
              <a:t>Eligible students may seek to demonstrate subject area competency (“test-out”) before enrolling in a course with an associated EOC</a:t>
            </a:r>
          </a:p>
          <a:p>
            <a:pPr marL="342900" indent="-342900">
              <a:buFont typeface="Arial" pitchFamily="34" charset="0"/>
              <a:buChar char="•"/>
            </a:pPr>
            <a:r>
              <a:rPr lang="en-US" sz="2400" dirty="0" smtClean="0"/>
              <a:t>Informs </a:t>
            </a:r>
            <a:r>
              <a:rPr lang="en-US" sz="2400" dirty="0"/>
              <a:t>G</a:t>
            </a:r>
            <a:r>
              <a:rPr lang="en-US" sz="2400" dirty="0" smtClean="0"/>
              <a:t>eorgia’s accountability measures (CCRPI/TKES/LKES)</a:t>
            </a:r>
          </a:p>
        </p:txBody>
      </p:sp>
    </p:spTree>
    <p:extLst>
      <p:ext uri="{BB962C8B-B14F-4D97-AF65-F5344CB8AC3E}">
        <p14:creationId xmlns:p14="http://schemas.microsoft.com/office/powerpoint/2010/main" val="532129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Achievement Level Descriptors</a:t>
            </a:r>
            <a:endParaRPr lang="en-US"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0000"/>
                </a:solidFill>
              </a:rPr>
              <a:t>Achievement Level Descriptors:</a:t>
            </a:r>
          </a:p>
          <a:p>
            <a:r>
              <a:rPr lang="en-US" dirty="0" smtClean="0"/>
              <a:t>are critical to test score interpretation, helping to give meaning to the scale scores and achievement classifications;</a:t>
            </a:r>
          </a:p>
          <a:p>
            <a:r>
              <a:rPr lang="en-US" dirty="0"/>
              <a:t>represent </a:t>
            </a:r>
            <a:r>
              <a:rPr lang="en-US" dirty="0" smtClean="0"/>
              <a:t>the progression of understanding</a:t>
            </a:r>
            <a:r>
              <a:rPr lang="en-US" dirty="0"/>
              <a:t>, thinking, and reasoning in each content area</a:t>
            </a:r>
            <a:r>
              <a:rPr lang="en-US" dirty="0" smtClean="0"/>
              <a:t>; and</a:t>
            </a:r>
            <a:endParaRPr lang="en-US" dirty="0"/>
          </a:p>
          <a:p>
            <a:r>
              <a:rPr lang="en-US" dirty="0"/>
              <a:t>can be viewed as stages of thinking and </a:t>
            </a:r>
            <a:r>
              <a:rPr lang="en-US" dirty="0" smtClean="0"/>
              <a:t>learning, providing insight into not only the content, but also the cognitive demand and context within which students are able to demonstrate mastery.</a:t>
            </a:r>
          </a:p>
          <a:p>
            <a:endParaRPr lang="en-US" dirty="0" smtClean="0"/>
          </a:p>
        </p:txBody>
      </p:sp>
    </p:spTree>
    <p:extLst>
      <p:ext uri="{BB962C8B-B14F-4D97-AF65-F5344CB8AC3E}">
        <p14:creationId xmlns:p14="http://schemas.microsoft.com/office/powerpoint/2010/main" val="3565639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69" y="149350"/>
            <a:ext cx="8203474" cy="1325563"/>
          </a:xfrm>
        </p:spPr>
        <p:txBody>
          <a:bodyPr>
            <a:normAutofit/>
          </a:bodyPr>
          <a:lstStyle/>
          <a:p>
            <a:r>
              <a:rPr lang="en-US" sz="4000" dirty="0">
                <a:solidFill>
                  <a:srgbClr val="0000FF"/>
                </a:solidFill>
              </a:rPr>
              <a:t>Achievement Level </a:t>
            </a:r>
            <a:r>
              <a:rPr lang="en-US" sz="4000" dirty="0" smtClean="0">
                <a:solidFill>
                  <a:srgbClr val="0000FF"/>
                </a:solidFill>
              </a:rPr>
              <a:t/>
            </a:r>
            <a:br>
              <a:rPr lang="en-US" sz="4000" dirty="0" smtClean="0">
                <a:solidFill>
                  <a:srgbClr val="0000FF"/>
                </a:solidFill>
              </a:rPr>
            </a:br>
            <a:r>
              <a:rPr lang="en-US" sz="4000" dirty="0" smtClean="0">
                <a:solidFill>
                  <a:srgbClr val="0000FF"/>
                </a:solidFill>
              </a:rPr>
              <a:t>Descriptors</a:t>
            </a:r>
            <a:endParaRPr lang="en-US" sz="4000" dirty="0"/>
          </a:p>
        </p:txBody>
      </p:sp>
      <p:graphicFrame>
        <p:nvGraphicFramePr>
          <p:cNvPr id="5" name="Content Placeholder 4"/>
          <p:cNvGraphicFramePr>
            <a:graphicFrameLocks noGrp="1"/>
          </p:cNvGraphicFramePr>
          <p:nvPr>
            <p:ph idx="1"/>
            <p:extLst/>
          </p:nvPr>
        </p:nvGraphicFramePr>
        <p:xfrm>
          <a:off x="261257" y="1708580"/>
          <a:ext cx="8647613" cy="4547427"/>
        </p:xfrm>
        <a:graphic>
          <a:graphicData uri="http://schemas.openxmlformats.org/drawingml/2006/table">
            <a:tbl>
              <a:tblPr firstRow="1" firstCol="1" bandRow="1">
                <a:tableStyleId>{5C22544A-7EE6-4342-B048-85BDC9FD1C3A}</a:tableStyleId>
              </a:tblPr>
              <a:tblGrid>
                <a:gridCol w="605335"/>
                <a:gridCol w="664136"/>
                <a:gridCol w="1854048"/>
                <a:gridCol w="1855778"/>
                <a:gridCol w="1855778"/>
                <a:gridCol w="1812538"/>
              </a:tblGrid>
              <a:tr h="201651">
                <a:tc>
                  <a:txBody>
                    <a:bodyPr/>
                    <a:lstStyle/>
                    <a:p>
                      <a:pPr marL="0" marR="0" algn="ctr">
                        <a:lnSpc>
                          <a:spcPct val="115000"/>
                        </a:lnSpc>
                        <a:spcBef>
                          <a:spcPts val="0"/>
                        </a:spcBef>
                        <a:spcAft>
                          <a:spcPts val="0"/>
                        </a:spcAft>
                      </a:pPr>
                      <a:r>
                        <a:rPr lang="en-US" sz="1100" dirty="0">
                          <a:effectLst/>
                        </a:rPr>
                        <a:t>ALD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Standard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Beginning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Developing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Proficient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Distinguished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r>
              <a:tr h="1877654">
                <a:tc>
                  <a:txBody>
                    <a:bodyPr/>
                    <a:lstStyle/>
                    <a:p>
                      <a:pPr marL="0" marR="0" algn="ctr">
                        <a:lnSpc>
                          <a:spcPct val="115000"/>
                        </a:lnSpc>
                        <a:spcBef>
                          <a:spcPts val="0"/>
                        </a:spcBef>
                        <a:spcAft>
                          <a:spcPts val="0"/>
                        </a:spcAft>
                      </a:pPr>
                      <a:r>
                        <a:rPr lang="en-US" sz="1100" dirty="0">
                          <a:effectLst/>
                        </a:rPr>
                        <a:t>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Beginning Learners do not yet demonstrate proficiency in the knowledge and skills necessary at this grade level/course of learning, as specified in Georgia’s content standards. The students need substantial academic support to be prepared for the next grade level or course and to be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Developing Learners demonstrate partial proficiency in the knowledge and skills necessary at this grade level/course of learning, as specified in Georgia’s content standards. The students need additional academic support to ensure success in the next grade level or course and to be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Proficient Learners demonstrate proficiency in the knowledge and skills necessary at this grade level/course of learning, as specified in Georgia’s content standards. The students are prepared for the next grade level or course and are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Distinguished Learners demonstrate advanced proficiency in the knowledge and skills necessary at this grade level/course of learning, as specified in Georgia’s content standards. The students are well prepared for the next grade level or course and are well prepared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r>
              <a:tr h="177705">
                <a:tc gridSpan="6">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6137">
                <a:tc>
                  <a:txBody>
                    <a:bodyPr/>
                    <a:lstStyle/>
                    <a:p>
                      <a:pPr marL="0" marR="0" algn="ctr">
                        <a:spcBef>
                          <a:spcPts val="0"/>
                        </a:spcBef>
                        <a:spcAft>
                          <a:spcPts val="0"/>
                        </a:spcAft>
                      </a:pPr>
                      <a:r>
                        <a:rPr lang="en-US" sz="1100" dirty="0">
                          <a:effectLst/>
                        </a:rPr>
                        <a:t>Range</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lgn="ctr">
                        <a:spcBef>
                          <a:spcPts val="0"/>
                        </a:spcBef>
                        <a:spcAft>
                          <a:spcPts val="0"/>
                        </a:spcAft>
                      </a:pPr>
                      <a:r>
                        <a:rPr lang="en-US" sz="1000" dirty="0">
                          <a:effectLst/>
                        </a:rPr>
                        <a:t>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lnSpc>
                          <a:spcPct val="115000"/>
                        </a:lnSpc>
                        <a:spcBef>
                          <a:spcPts val="0"/>
                        </a:spcBef>
                        <a:spcAft>
                          <a:spcPts val="0"/>
                        </a:spcAft>
                      </a:pPr>
                      <a:r>
                        <a:rPr lang="en-US" sz="1000" dirty="0">
                          <a:effectLst/>
                        </a:rPr>
                        <a:t>A student who achieves at the Beginning Learner level demonstrates minimal command of the grade-level standards.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spcBef>
                          <a:spcPts val="0"/>
                        </a:spcBef>
                        <a:spcAft>
                          <a:spcPts val="0"/>
                        </a:spcAft>
                      </a:pPr>
                      <a:r>
                        <a:rPr lang="en-US" sz="1000" dirty="0">
                          <a:effectLst/>
                        </a:rPr>
                        <a:t>A student who achieves at the Developing Learner level demonstrates partial command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5715" marR="0">
                        <a:spcBef>
                          <a:spcPts val="0"/>
                        </a:spcBef>
                        <a:spcAft>
                          <a:spcPts val="0"/>
                        </a:spcAft>
                      </a:pPr>
                      <a:r>
                        <a:rPr lang="en-US" sz="1000" dirty="0">
                          <a:effectLst/>
                        </a:rPr>
                        <a:t>A student who achieves at the Proficient Learner level demonstrates proficiency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spcBef>
                          <a:spcPts val="0"/>
                        </a:spcBef>
                        <a:spcAft>
                          <a:spcPts val="0"/>
                        </a:spcAft>
                      </a:pPr>
                      <a:r>
                        <a:rPr lang="en-US" sz="1000" dirty="0">
                          <a:effectLst/>
                        </a:rPr>
                        <a:t>A student who achieves at the Distinguished Learner level demonstrates advanced proficiency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r>
              <a:tr h="149227">
                <a:tc gridSpan="6">
                  <a:txBody>
                    <a:bodyPr/>
                    <a:lstStyle/>
                    <a:p>
                      <a:pPr marL="0" marR="0">
                        <a:spcBef>
                          <a:spcPts val="0"/>
                        </a:spcBef>
                        <a:spcAft>
                          <a:spcPts val="0"/>
                        </a:spcAft>
                      </a:pPr>
                      <a:r>
                        <a:rPr lang="en-US" sz="1000" dirty="0">
                          <a:effectLst/>
                        </a:rPr>
                        <a:t>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1073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3.NBT.1</a:t>
                      </a:r>
                      <a:b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3.NBT.2</a:t>
                      </a:r>
                      <a:b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Understands place value to 1000 and multiplies single-digit numbers.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Adds and subtracts within 1000.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Uses place value relationships to round numbers, multiplies whole numbers by multiples of ten, adds and subtracts fluently, and explains arithmetic patterns.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Recognizes that each place value, left to right, is ten times the one before it, rounding to specific whole-number place values, and multiplies multiples of ten by each other.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4149875" y="1290247"/>
            <a:ext cx="295048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Sample Grade 3 </a:t>
            </a:r>
            <a:r>
              <a:rPr lang="en-US" dirty="0" smtClean="0"/>
              <a:t>Mathematics</a:t>
            </a:r>
            <a:endParaRPr lang="en-US" dirty="0"/>
          </a:p>
        </p:txBody>
      </p:sp>
    </p:spTree>
    <p:extLst>
      <p:ext uri="{BB962C8B-B14F-4D97-AF65-F5344CB8AC3E}">
        <p14:creationId xmlns:p14="http://schemas.microsoft.com/office/powerpoint/2010/main" val="1494089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70" y="274635"/>
            <a:ext cx="6551158" cy="1325563"/>
          </a:xfrm>
        </p:spPr>
        <p:txBody>
          <a:bodyPr>
            <a:normAutofit/>
          </a:bodyPr>
          <a:lstStyle/>
          <a:p>
            <a:r>
              <a:rPr lang="en-US" sz="4000" dirty="0">
                <a:solidFill>
                  <a:srgbClr val="0000FF"/>
                </a:solidFill>
              </a:rPr>
              <a:t>Assessment Foundations</a:t>
            </a:r>
            <a:endParaRPr lang="en-US" sz="4000" dirty="0"/>
          </a:p>
        </p:txBody>
      </p:sp>
      <p:sp>
        <p:nvSpPr>
          <p:cNvPr id="3" name="Text Placeholder 2"/>
          <p:cNvSpPr>
            <a:spLocks noGrp="1"/>
          </p:cNvSpPr>
          <p:nvPr>
            <p:ph type="body" idx="1"/>
          </p:nvPr>
        </p:nvSpPr>
        <p:spPr>
          <a:xfrm>
            <a:off x="204970" y="1681163"/>
            <a:ext cx="3868340" cy="823912"/>
          </a:xfrm>
        </p:spPr>
        <p:txBody>
          <a:bodyPr/>
          <a:lstStyle/>
          <a:p>
            <a:pPr algn="ctr"/>
            <a:r>
              <a:rPr lang="en-US" dirty="0" smtClean="0">
                <a:solidFill>
                  <a:srgbClr val="FF0000"/>
                </a:solidFill>
              </a:rPr>
              <a:t>Criterion-Referenced Test</a:t>
            </a:r>
            <a:endParaRPr lang="en-US" dirty="0">
              <a:solidFill>
                <a:srgbClr val="FF0000"/>
              </a:solidFill>
            </a:endParaRPr>
          </a:p>
        </p:txBody>
      </p:sp>
      <p:sp>
        <p:nvSpPr>
          <p:cNvPr id="5" name="Text Placeholder 4"/>
          <p:cNvSpPr>
            <a:spLocks noGrp="1"/>
          </p:cNvSpPr>
          <p:nvPr>
            <p:ph type="body" sz="quarter" idx="3"/>
          </p:nvPr>
        </p:nvSpPr>
        <p:spPr/>
        <p:txBody>
          <a:bodyPr/>
          <a:lstStyle/>
          <a:p>
            <a:pPr algn="ctr"/>
            <a:r>
              <a:rPr lang="en-US" dirty="0" smtClean="0">
                <a:solidFill>
                  <a:srgbClr val="FF0000"/>
                </a:solidFill>
              </a:rPr>
              <a:t>Norm-Referenced Test</a:t>
            </a:r>
            <a:endParaRPr lang="en-US" dirty="0">
              <a:solidFill>
                <a:srgbClr val="FF0000"/>
              </a:solidFill>
            </a:endParaRPr>
          </a:p>
        </p:txBody>
      </p:sp>
      <p:pic>
        <p:nvPicPr>
          <p:cNvPr id="1026" name="Picture 2" descr="Image result for usa map with hawaii and alaska"/>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629150" y="2667005"/>
            <a:ext cx="3887788" cy="26706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eorgia outline map"/>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980234" y="2505075"/>
            <a:ext cx="3168745"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393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Frequently Asked Questions</a:t>
            </a:r>
            <a:endParaRPr lang="en-US" dirty="0"/>
          </a:p>
        </p:txBody>
      </p:sp>
      <p:sp>
        <p:nvSpPr>
          <p:cNvPr id="3" name="Content Placeholder 2"/>
          <p:cNvSpPr>
            <a:spLocks noGrp="1"/>
          </p:cNvSpPr>
          <p:nvPr>
            <p:ph idx="1"/>
          </p:nvPr>
        </p:nvSpPr>
        <p:spPr>
          <a:xfrm>
            <a:off x="603983" y="1846392"/>
            <a:ext cx="7886700" cy="4288937"/>
          </a:xfrm>
        </p:spPr>
        <p:txBody>
          <a:bodyPr>
            <a:normAutofit lnSpcReduction="10000"/>
          </a:bodyPr>
          <a:lstStyle/>
          <a:p>
            <a:pPr marL="0" indent="0">
              <a:buNone/>
            </a:pPr>
            <a:r>
              <a:rPr lang="en-US" sz="2400" b="1" dirty="0" smtClean="0">
                <a:solidFill>
                  <a:srgbClr val="FF0000"/>
                </a:solidFill>
              </a:rPr>
              <a:t>Q:  	How can two students with the same scale score and 	achievement level in ELA have different Lexile scores?</a:t>
            </a:r>
          </a:p>
          <a:p>
            <a:pPr marL="0" indent="0">
              <a:buNone/>
            </a:pPr>
            <a:r>
              <a:rPr lang="en-US" sz="2400" b="1" dirty="0" smtClean="0">
                <a:solidFill>
                  <a:srgbClr val="FF0000"/>
                </a:solidFill>
              </a:rPr>
              <a:t>A:  	</a:t>
            </a:r>
            <a:r>
              <a:rPr lang="en-US" sz="2400" dirty="0" smtClean="0"/>
              <a:t>The Lexile is based on how each student performed on 	the items measuring reading.  The ELA test also 	includes items that measure language and 	research 	skills, as well as writing.  The two students performed 	differently on the sets of items that comprise the ELA 	test.</a:t>
            </a:r>
          </a:p>
          <a:p>
            <a:pPr marL="0" indent="0">
              <a:buNone/>
            </a:pPr>
            <a:endParaRPr lang="en-US" sz="1000" dirty="0"/>
          </a:p>
          <a:p>
            <a:pPr marL="0" indent="0">
              <a:buNone/>
            </a:pPr>
            <a:r>
              <a:rPr lang="en-US" sz="2400" dirty="0" smtClean="0"/>
              <a:t>	Higher performance on one domain can compensate 	for lower performance on the other domain.</a:t>
            </a:r>
          </a:p>
          <a:p>
            <a:pPr marL="0" indent="0">
              <a:buNone/>
            </a:pPr>
            <a:r>
              <a:rPr lang="en-US" sz="2400" b="1" dirty="0" smtClean="0">
                <a:solidFill>
                  <a:srgbClr val="FF0000"/>
                </a:solidFill>
              </a:rPr>
              <a:t>	</a:t>
            </a:r>
            <a:endParaRPr lang="en-US" sz="2400" b="1" dirty="0"/>
          </a:p>
        </p:txBody>
      </p:sp>
    </p:spTree>
    <p:extLst>
      <p:ext uri="{BB962C8B-B14F-4D97-AF65-F5344CB8AC3E}">
        <p14:creationId xmlns:p14="http://schemas.microsoft.com/office/powerpoint/2010/main" val="2528692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CC"/>
                </a:solidFill>
              </a:rPr>
              <a:t>English Language Arts</a:t>
            </a:r>
            <a:endParaRPr lang="en-US" sz="3600" dirty="0">
              <a:solidFill>
                <a:srgbClr val="0000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843520"/>
            <a:ext cx="7924800" cy="3793173"/>
          </a:xfrm>
          <a:prstGeom prst="rect">
            <a:avLst/>
          </a:prstGeom>
        </p:spPr>
      </p:pic>
      <p:sp>
        <p:nvSpPr>
          <p:cNvPr id="5" name="TextBox 4"/>
          <p:cNvSpPr txBox="1"/>
          <p:nvPr/>
        </p:nvSpPr>
        <p:spPr>
          <a:xfrm>
            <a:off x="816420" y="2244350"/>
            <a:ext cx="1811843" cy="83099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a:solidFill>
                  <a:srgbClr val="FF0000"/>
                </a:solidFill>
              </a:rPr>
              <a:t>Reading and</a:t>
            </a:r>
          </a:p>
          <a:p>
            <a:pPr algn="ctr"/>
            <a:r>
              <a:rPr lang="en-US" sz="2400" b="1" dirty="0">
                <a:solidFill>
                  <a:srgbClr val="FF0000"/>
                </a:solidFill>
              </a:rPr>
              <a:t>Vocabulary</a:t>
            </a:r>
          </a:p>
        </p:txBody>
      </p:sp>
      <p:sp>
        <p:nvSpPr>
          <p:cNvPr id="6" name="TextBox 5"/>
          <p:cNvSpPr txBox="1"/>
          <p:nvPr/>
        </p:nvSpPr>
        <p:spPr>
          <a:xfrm>
            <a:off x="6503566" y="2244350"/>
            <a:ext cx="1684692" cy="83099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a:solidFill>
                  <a:srgbClr val="FF0000"/>
                </a:solidFill>
              </a:rPr>
              <a:t>Writing and</a:t>
            </a:r>
          </a:p>
          <a:p>
            <a:pPr algn="ctr"/>
            <a:r>
              <a:rPr lang="en-US" sz="2400" b="1" dirty="0">
                <a:solidFill>
                  <a:srgbClr val="FF0000"/>
                </a:solidFill>
              </a:rPr>
              <a:t>Language</a:t>
            </a:r>
          </a:p>
        </p:txBody>
      </p:sp>
    </p:spTree>
    <p:extLst>
      <p:ext uri="{BB962C8B-B14F-4D97-AF65-F5344CB8AC3E}">
        <p14:creationId xmlns:p14="http://schemas.microsoft.com/office/powerpoint/2010/main" val="8220939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Frequently Asked Questions</a:t>
            </a:r>
            <a:endParaRPr lang="en-US" dirty="0"/>
          </a:p>
        </p:txBody>
      </p:sp>
      <p:sp>
        <p:nvSpPr>
          <p:cNvPr id="3" name="Content Placeholder 2"/>
          <p:cNvSpPr>
            <a:spLocks noGrp="1"/>
          </p:cNvSpPr>
          <p:nvPr>
            <p:ph idx="1"/>
          </p:nvPr>
        </p:nvSpPr>
        <p:spPr>
          <a:xfrm>
            <a:off x="603983" y="1846392"/>
            <a:ext cx="7886700" cy="4582117"/>
          </a:xfrm>
        </p:spPr>
        <p:txBody>
          <a:bodyPr>
            <a:normAutofit lnSpcReduction="10000"/>
          </a:bodyPr>
          <a:lstStyle/>
          <a:p>
            <a:pPr marL="0" indent="0">
              <a:buNone/>
            </a:pPr>
            <a:r>
              <a:rPr lang="en-US" sz="2400" b="1" dirty="0" smtClean="0">
                <a:solidFill>
                  <a:srgbClr val="FF0000"/>
                </a:solidFill>
              </a:rPr>
              <a:t>Q:  	How </a:t>
            </a:r>
            <a:r>
              <a:rPr lang="en-US" sz="2400" b="1" dirty="0">
                <a:solidFill>
                  <a:srgbClr val="FF0000"/>
                </a:solidFill>
              </a:rPr>
              <a:t>can </a:t>
            </a:r>
            <a:r>
              <a:rPr lang="en-US" sz="2400" b="1" dirty="0" smtClean="0">
                <a:solidFill>
                  <a:srgbClr val="FF0000"/>
                </a:solidFill>
              </a:rPr>
              <a:t>a student who is classified as reading 	on/above grade level achieve  ‘Remediate Learning’ 	in the Reading and Vocabulary domain?</a:t>
            </a:r>
            <a:endParaRPr lang="en-US" sz="2400" b="1" dirty="0">
              <a:solidFill>
                <a:srgbClr val="FF0000"/>
              </a:solidFill>
            </a:endParaRPr>
          </a:p>
          <a:p>
            <a:pPr marL="0" indent="0">
              <a:buNone/>
            </a:pPr>
            <a:r>
              <a:rPr lang="en-US" sz="2400" b="1" dirty="0" smtClean="0">
                <a:solidFill>
                  <a:srgbClr val="FF0000"/>
                </a:solidFill>
              </a:rPr>
              <a:t>A:  	</a:t>
            </a:r>
            <a:r>
              <a:rPr lang="en-US" sz="2400" dirty="0" smtClean="0"/>
              <a:t>Remember that the domain designation comes from 	the student’s performance on the questions within the 	domain in relation to the overall ELA test.  While 	reading on-grade level is required to be a Proficient 	Learner, it is not sufficient in and of itself.</a:t>
            </a:r>
          </a:p>
          <a:p>
            <a:pPr marL="0" indent="0">
              <a:buNone/>
            </a:pPr>
            <a:r>
              <a:rPr lang="en-US" sz="2400" b="1" dirty="0"/>
              <a:t>	</a:t>
            </a:r>
            <a:r>
              <a:rPr lang="en-US" sz="2400" dirty="0" smtClean="0"/>
              <a:t>Students reading at the lower boundary of the 	suggested text band for their grade are not necessarily 	strong readers.  We would expect students to be 	reading at the upper end of the suggested text band at 	the end of the school year when the test is 	administered.</a:t>
            </a:r>
            <a:endParaRPr lang="en-US" sz="2400" b="1" dirty="0"/>
          </a:p>
        </p:txBody>
      </p:sp>
    </p:spTree>
    <p:extLst>
      <p:ext uri="{BB962C8B-B14F-4D97-AF65-F5344CB8AC3E}">
        <p14:creationId xmlns:p14="http://schemas.microsoft.com/office/powerpoint/2010/main" val="3054647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Frequently Asked Questions</a:t>
            </a:r>
            <a:endParaRPr lang="en-US" dirty="0"/>
          </a:p>
        </p:txBody>
      </p:sp>
      <p:sp>
        <p:nvSpPr>
          <p:cNvPr id="3" name="Content Placeholder 2"/>
          <p:cNvSpPr>
            <a:spLocks noGrp="1"/>
          </p:cNvSpPr>
          <p:nvPr>
            <p:ph idx="1"/>
          </p:nvPr>
        </p:nvSpPr>
        <p:spPr>
          <a:xfrm>
            <a:off x="603983" y="1846392"/>
            <a:ext cx="7886700" cy="4288937"/>
          </a:xfrm>
        </p:spPr>
        <p:txBody>
          <a:bodyPr>
            <a:normAutofit/>
          </a:bodyPr>
          <a:lstStyle/>
          <a:p>
            <a:pPr marL="0" indent="0">
              <a:buNone/>
            </a:pPr>
            <a:r>
              <a:rPr lang="en-US" sz="2400" b="1" dirty="0" smtClean="0">
                <a:solidFill>
                  <a:srgbClr val="FF0000"/>
                </a:solidFill>
              </a:rPr>
              <a:t>Q:  	How </a:t>
            </a:r>
            <a:r>
              <a:rPr lang="en-US" sz="2400" b="1" dirty="0">
                <a:solidFill>
                  <a:srgbClr val="FF0000"/>
                </a:solidFill>
              </a:rPr>
              <a:t>can two students with the same scale </a:t>
            </a:r>
            <a:r>
              <a:rPr lang="en-US" sz="2400" b="1" dirty="0" smtClean="0">
                <a:solidFill>
                  <a:srgbClr val="FF0000"/>
                </a:solidFill>
              </a:rPr>
              <a:t>score and 	achievement level in a content area </a:t>
            </a:r>
            <a:r>
              <a:rPr lang="en-US" sz="2400" b="1" dirty="0">
                <a:solidFill>
                  <a:srgbClr val="FF0000"/>
                </a:solidFill>
              </a:rPr>
              <a:t>have different </a:t>
            </a:r>
            <a:r>
              <a:rPr lang="en-US" sz="2400" b="1" dirty="0" smtClean="0">
                <a:solidFill>
                  <a:srgbClr val="FF0000"/>
                </a:solidFill>
              </a:rPr>
              <a:t>	NRT scores</a:t>
            </a:r>
            <a:r>
              <a:rPr lang="en-US" sz="2400" b="1" dirty="0">
                <a:solidFill>
                  <a:srgbClr val="FF0000"/>
                </a:solidFill>
              </a:rPr>
              <a:t>?</a:t>
            </a:r>
          </a:p>
          <a:p>
            <a:pPr marL="0" indent="0">
              <a:buNone/>
            </a:pPr>
            <a:r>
              <a:rPr lang="en-US" sz="2400" b="1" dirty="0" smtClean="0">
                <a:solidFill>
                  <a:srgbClr val="FF0000"/>
                </a:solidFill>
              </a:rPr>
              <a:t>A:  	</a:t>
            </a:r>
            <a:r>
              <a:rPr lang="en-US" sz="2400" dirty="0" smtClean="0"/>
              <a:t>There are two sets of items that comprise the Georgia 	Milestones tests – criterion references (those aligned 	to our 	state content standards) and norm-referenced 	(those that come from the </a:t>
            </a:r>
            <a:r>
              <a:rPr lang="en-US" sz="2400" dirty="0" err="1" smtClean="0"/>
              <a:t>TerraNova</a:t>
            </a:r>
            <a:r>
              <a:rPr lang="en-US" sz="2400" dirty="0" smtClean="0"/>
              <a:t>). The two 	students performed differently on the NRT items.</a:t>
            </a:r>
            <a:endParaRPr lang="en-US" sz="2400" b="1" dirty="0"/>
          </a:p>
        </p:txBody>
      </p:sp>
    </p:spTree>
    <p:extLst>
      <p:ext uri="{BB962C8B-B14F-4D97-AF65-F5344CB8AC3E}">
        <p14:creationId xmlns:p14="http://schemas.microsoft.com/office/powerpoint/2010/main" val="35321411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Frequently Asked Questions</a:t>
            </a:r>
            <a:endParaRPr lang="en-US" dirty="0"/>
          </a:p>
        </p:txBody>
      </p:sp>
      <p:sp>
        <p:nvSpPr>
          <p:cNvPr id="3" name="Content Placeholder 2"/>
          <p:cNvSpPr>
            <a:spLocks noGrp="1"/>
          </p:cNvSpPr>
          <p:nvPr>
            <p:ph idx="1"/>
          </p:nvPr>
        </p:nvSpPr>
        <p:spPr>
          <a:xfrm>
            <a:off x="628650" y="1907457"/>
            <a:ext cx="7886700" cy="4269505"/>
          </a:xfrm>
        </p:spPr>
        <p:txBody>
          <a:bodyPr>
            <a:noAutofit/>
          </a:bodyPr>
          <a:lstStyle/>
          <a:p>
            <a:pPr marL="0" indent="0">
              <a:buNone/>
            </a:pPr>
            <a:r>
              <a:rPr lang="en-US" sz="2200" b="1" dirty="0" smtClean="0">
                <a:solidFill>
                  <a:srgbClr val="FF0000"/>
                </a:solidFill>
              </a:rPr>
              <a:t>Q:  	How does one make sense of the domain signals?</a:t>
            </a:r>
          </a:p>
          <a:p>
            <a:pPr marL="0" indent="0" algn="ctr">
              <a:buNone/>
            </a:pPr>
            <a:r>
              <a:rPr lang="en-US" sz="1800" dirty="0" smtClean="0"/>
              <a:t>Remediate Learning / Monitor Learning / Accelerate Learning</a:t>
            </a:r>
            <a:endParaRPr lang="en-US" sz="1800" dirty="0"/>
          </a:p>
          <a:p>
            <a:pPr marL="0" indent="0">
              <a:buNone/>
            </a:pPr>
            <a:r>
              <a:rPr lang="en-US" sz="2200" b="1" dirty="0">
                <a:solidFill>
                  <a:srgbClr val="0000FF"/>
                </a:solidFill>
              </a:rPr>
              <a:t>Domain </a:t>
            </a:r>
            <a:r>
              <a:rPr lang="en-US" sz="2200" b="1" dirty="0" smtClean="0">
                <a:solidFill>
                  <a:srgbClr val="0000FF"/>
                </a:solidFill>
              </a:rPr>
              <a:t>Performance:  </a:t>
            </a:r>
            <a:r>
              <a:rPr lang="en-US" sz="2200" i="1" dirty="0" smtClean="0"/>
              <a:t>What </a:t>
            </a:r>
            <a:r>
              <a:rPr lang="en-US" sz="2200" i="1" dirty="0"/>
              <a:t>is the likelihood the student would achieve proficiency on the test given his/her performance in the domain?</a:t>
            </a:r>
            <a:endParaRPr lang="en-US" sz="2200" dirty="0"/>
          </a:p>
          <a:p>
            <a:pPr marL="0" indent="0">
              <a:buNone/>
            </a:pPr>
            <a:r>
              <a:rPr lang="en-US" sz="2200" b="1" dirty="0" smtClean="0">
                <a:solidFill>
                  <a:srgbClr val="FF0000"/>
                </a:solidFill>
              </a:rPr>
              <a:t>A:	</a:t>
            </a:r>
            <a:r>
              <a:rPr lang="en-US" sz="2200" dirty="0" smtClean="0"/>
              <a:t>Use the Achievement Level Descriptors; the ALDs present 	the progression of student learning by achievement level 	and are organized by standard, group of 	standards, or 	concept. </a:t>
            </a:r>
          </a:p>
          <a:p>
            <a:pPr marL="0" indent="0">
              <a:buNone/>
            </a:pPr>
            <a:endParaRPr lang="en-US" sz="1800" dirty="0"/>
          </a:p>
          <a:p>
            <a:pPr marL="0" indent="0">
              <a:buNone/>
            </a:pPr>
            <a:r>
              <a:rPr lang="en-US" sz="1800" b="1" dirty="0" smtClean="0">
                <a:solidFill>
                  <a:srgbClr val="0000FF"/>
                </a:solidFill>
              </a:rPr>
              <a:t>Note:  </a:t>
            </a:r>
            <a:r>
              <a:rPr lang="en-US" sz="1800" dirty="0" smtClean="0"/>
              <a:t>Domain signals now take into account the difficulty of the items that comprise the domain; this is important and was lacking in our previous domain reporting (percent correct).</a:t>
            </a:r>
          </a:p>
        </p:txBody>
      </p:sp>
    </p:spTree>
    <p:extLst>
      <p:ext uri="{BB962C8B-B14F-4D97-AF65-F5344CB8AC3E}">
        <p14:creationId xmlns:p14="http://schemas.microsoft.com/office/powerpoint/2010/main" val="2712876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0000"/>
                </a:solidFill>
              </a:rPr>
              <a:t>Balancing Act</a:t>
            </a:r>
            <a:endParaRPr lang="en-US" sz="44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49" y="1639737"/>
            <a:ext cx="6835040" cy="3872543"/>
          </a:xfrm>
          <a:prstGeom prst="rect">
            <a:avLst/>
          </a:prstGeom>
        </p:spPr>
      </p:pic>
      <p:sp>
        <p:nvSpPr>
          <p:cNvPr id="4" name="TextBox 3"/>
          <p:cNvSpPr txBox="1"/>
          <p:nvPr/>
        </p:nvSpPr>
        <p:spPr>
          <a:xfrm>
            <a:off x="1" y="5704309"/>
            <a:ext cx="91440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rgbClr val="0000CC"/>
                </a:solidFill>
              </a:rPr>
              <a:t>Regardless of the content area, good instruction balances content coverage in order to avoid….</a:t>
            </a:r>
            <a:endParaRPr lang="en-US" dirty="0">
              <a:solidFill>
                <a:srgbClr val="0000CC"/>
              </a:solidFill>
            </a:endParaRPr>
          </a:p>
        </p:txBody>
      </p:sp>
    </p:spTree>
    <p:extLst>
      <p:ext uri="{BB962C8B-B14F-4D97-AF65-F5344CB8AC3E}">
        <p14:creationId xmlns:p14="http://schemas.microsoft.com/office/powerpoint/2010/main" val="9271411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327" y="2364509"/>
            <a:ext cx="8460509" cy="1256290"/>
          </a:xfrm>
        </p:spPr>
        <p:txBody>
          <a:bodyPr>
            <a:normAutofit/>
          </a:bodyPr>
          <a:lstStyle/>
          <a:p>
            <a:r>
              <a:rPr lang="en-US" sz="4400" dirty="0" smtClean="0">
                <a:solidFill>
                  <a:srgbClr val="FF0000"/>
                </a:solidFill>
              </a:rPr>
              <a:t>Every Student Succeeds Act</a:t>
            </a:r>
            <a:endParaRPr lang="en-US" sz="4400" dirty="0">
              <a:solidFill>
                <a:srgbClr val="FF0000"/>
              </a:solidFill>
            </a:endParaRPr>
          </a:p>
        </p:txBody>
      </p:sp>
    </p:spTree>
    <p:extLst>
      <p:ext uri="{BB962C8B-B14F-4D97-AF65-F5344CB8AC3E}">
        <p14:creationId xmlns:p14="http://schemas.microsoft.com/office/powerpoint/2010/main" val="2605649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Georgia’s ESSA Plan</a:t>
            </a:r>
            <a:endParaRPr lang="en-US" dirty="0">
              <a:solidFill>
                <a:srgbClr val="0000FF"/>
              </a:solidFill>
            </a:endParaRPr>
          </a:p>
        </p:txBody>
      </p:sp>
      <p:sp>
        <p:nvSpPr>
          <p:cNvPr id="3" name="Content Placeholder 2"/>
          <p:cNvSpPr>
            <a:spLocks noGrp="1"/>
          </p:cNvSpPr>
          <p:nvPr>
            <p:ph idx="1"/>
          </p:nvPr>
        </p:nvSpPr>
        <p:spPr>
          <a:xfrm>
            <a:off x="206477" y="1659579"/>
            <a:ext cx="8284206" cy="4351338"/>
          </a:xfrm>
        </p:spPr>
        <p:txBody>
          <a:bodyPr>
            <a:normAutofit/>
          </a:bodyPr>
          <a:lstStyle/>
          <a:p>
            <a:pPr marL="0" indent="0">
              <a:buNone/>
            </a:pPr>
            <a:r>
              <a:rPr lang="en-US" dirty="0" smtClean="0">
                <a:solidFill>
                  <a:srgbClr val="FF0000"/>
                </a:solidFill>
              </a:rPr>
              <a:t>State Advisory Committee</a:t>
            </a:r>
          </a:p>
          <a:p>
            <a:pPr lvl="1">
              <a:buFont typeface="Calibri" panose="020F0502020204030204" pitchFamily="34" charset="0"/>
              <a:buChar char="‒"/>
            </a:pPr>
            <a:r>
              <a:rPr lang="en-US" dirty="0" smtClean="0"/>
              <a:t>Comprised of </a:t>
            </a:r>
            <a:r>
              <a:rPr lang="en-US" dirty="0"/>
              <a:t>forty stakeholders representing </a:t>
            </a:r>
            <a:r>
              <a:rPr lang="en-US" dirty="0" smtClean="0"/>
              <a:t>a variety of organizations, agencies, and advocacy groups </a:t>
            </a:r>
            <a:r>
              <a:rPr lang="en-US" dirty="0"/>
              <a:t>across the state of </a:t>
            </a:r>
            <a:r>
              <a:rPr lang="en-US" dirty="0" smtClean="0"/>
              <a:t>Georgia </a:t>
            </a:r>
          </a:p>
          <a:p>
            <a:pPr marL="0" indent="0">
              <a:buNone/>
            </a:pPr>
            <a:r>
              <a:rPr lang="en-US" dirty="0" smtClean="0">
                <a:solidFill>
                  <a:srgbClr val="FF0000"/>
                </a:solidFill>
              </a:rPr>
              <a:t>Five Working Committees </a:t>
            </a:r>
            <a:r>
              <a:rPr lang="en-US" sz="1600" dirty="0" smtClean="0">
                <a:solidFill>
                  <a:srgbClr val="FF0000"/>
                </a:solidFill>
              </a:rPr>
              <a:t>(20 members each)</a:t>
            </a:r>
          </a:p>
          <a:p>
            <a:pPr lvl="1">
              <a:buFont typeface="Calibri" panose="020F0502020204030204" pitchFamily="34" charset="0"/>
              <a:buChar char="‒"/>
            </a:pPr>
            <a:r>
              <a:rPr lang="en-US" dirty="0" smtClean="0"/>
              <a:t>Accountability</a:t>
            </a:r>
          </a:p>
          <a:p>
            <a:pPr lvl="1">
              <a:buFont typeface="Calibri" panose="020F0502020204030204" pitchFamily="34" charset="0"/>
              <a:buChar char="‒"/>
            </a:pPr>
            <a:r>
              <a:rPr lang="en-US" dirty="0" smtClean="0"/>
              <a:t>Assessment</a:t>
            </a:r>
          </a:p>
          <a:p>
            <a:pPr lvl="1">
              <a:buFont typeface="Calibri" panose="020F0502020204030204" pitchFamily="34" charset="0"/>
              <a:buChar char="‒"/>
            </a:pPr>
            <a:r>
              <a:rPr lang="en-US" dirty="0" smtClean="0"/>
              <a:t>Education of the Whole Child</a:t>
            </a:r>
          </a:p>
          <a:p>
            <a:pPr lvl="1">
              <a:buFont typeface="Calibri" panose="020F0502020204030204" pitchFamily="34" charset="0"/>
              <a:buChar char="‒"/>
            </a:pPr>
            <a:r>
              <a:rPr lang="en-US" dirty="0" smtClean="0"/>
              <a:t>Federal Programs</a:t>
            </a:r>
          </a:p>
          <a:p>
            <a:pPr lvl="1">
              <a:buFont typeface="Calibri" panose="020F0502020204030204" pitchFamily="34" charset="0"/>
              <a:buChar char="‒"/>
            </a:pPr>
            <a:r>
              <a:rPr lang="en-US" dirty="0" smtClean="0"/>
              <a:t>Teacher &amp; Leader Development</a:t>
            </a:r>
          </a:p>
        </p:txBody>
      </p:sp>
      <p:sp>
        <p:nvSpPr>
          <p:cNvPr id="4" name="TextBox 3"/>
          <p:cNvSpPr txBox="1"/>
          <p:nvPr/>
        </p:nvSpPr>
        <p:spPr>
          <a:xfrm>
            <a:off x="5376948" y="3826084"/>
            <a:ext cx="3618271" cy="25545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b="1" dirty="0" smtClean="0">
                <a:solidFill>
                  <a:srgbClr val="0000FF"/>
                </a:solidFill>
              </a:rPr>
              <a:t>Superintendent Woods has scheduled 8 ESSA Listening Sessions across the state:</a:t>
            </a:r>
          </a:p>
          <a:p>
            <a:pPr algn="r"/>
            <a:r>
              <a:rPr lang="en-US" sz="1600" dirty="0"/>
              <a:t>August 24:  Columbia County</a:t>
            </a:r>
          </a:p>
          <a:p>
            <a:pPr algn="r"/>
            <a:r>
              <a:rPr lang="en-US" sz="1600" dirty="0"/>
              <a:t>August 29:   Habersham County</a:t>
            </a:r>
          </a:p>
          <a:p>
            <a:pPr algn="r"/>
            <a:r>
              <a:rPr lang="en-US" sz="1600" dirty="0" smtClean="0"/>
              <a:t>September </a:t>
            </a:r>
            <a:r>
              <a:rPr lang="en-US" sz="1600" dirty="0"/>
              <a:t>14:  Fulton County</a:t>
            </a:r>
          </a:p>
          <a:p>
            <a:pPr algn="r"/>
            <a:r>
              <a:rPr lang="en-US" sz="1600" dirty="0"/>
              <a:t>September 19:  Muscogee </a:t>
            </a:r>
            <a:r>
              <a:rPr lang="en-US" sz="1600" dirty="0" smtClean="0"/>
              <a:t>County</a:t>
            </a:r>
          </a:p>
          <a:p>
            <a:pPr algn="r"/>
            <a:r>
              <a:rPr lang="en-US" sz="1600" dirty="0" smtClean="0"/>
              <a:t>October 6:</a:t>
            </a:r>
            <a:r>
              <a:rPr lang="en-US" sz="1600" dirty="0"/>
              <a:t>  Dougherty </a:t>
            </a:r>
            <a:r>
              <a:rPr lang="en-US" sz="1600" dirty="0" smtClean="0"/>
              <a:t>County</a:t>
            </a:r>
            <a:endParaRPr lang="en-US" sz="1600" dirty="0"/>
          </a:p>
          <a:p>
            <a:pPr algn="r"/>
            <a:r>
              <a:rPr lang="en-US" sz="1600" dirty="0" smtClean="0"/>
              <a:t>October </a:t>
            </a:r>
            <a:r>
              <a:rPr lang="en-US" sz="1600" dirty="0"/>
              <a:t>12:  Laurens County</a:t>
            </a:r>
          </a:p>
          <a:p>
            <a:pPr algn="r"/>
            <a:r>
              <a:rPr lang="en-US" sz="1600" dirty="0"/>
              <a:t>October 13:  Chatham County</a:t>
            </a:r>
          </a:p>
          <a:p>
            <a:pPr algn="r"/>
            <a:r>
              <a:rPr lang="en-US" sz="1600" dirty="0"/>
              <a:t>October 17:  Gordon </a:t>
            </a:r>
            <a:r>
              <a:rPr lang="en-US" sz="1600" dirty="0" smtClean="0"/>
              <a:t>County</a:t>
            </a:r>
            <a:endParaRPr lang="en-US" sz="1600" dirty="0"/>
          </a:p>
        </p:txBody>
      </p:sp>
    </p:spTree>
    <p:extLst>
      <p:ext uri="{BB962C8B-B14F-4D97-AF65-F5344CB8AC3E}">
        <p14:creationId xmlns:p14="http://schemas.microsoft.com/office/powerpoint/2010/main" val="16583646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45806"/>
            <a:ext cx="8229600" cy="1143000"/>
          </a:xfrm>
        </p:spPr>
        <p:txBody>
          <a:bodyPr>
            <a:normAutofit/>
          </a:bodyPr>
          <a:lstStyle/>
          <a:p>
            <a:r>
              <a:rPr lang="en-US" altLang="en-US" sz="3600" dirty="0" smtClean="0">
                <a:solidFill>
                  <a:srgbClr val="0000CC"/>
                </a:solidFill>
              </a:rPr>
              <a:t>Assessment &amp; Accountability</a:t>
            </a:r>
            <a:endParaRPr lang="en-US" altLang="en-US" sz="3600" dirty="0" smtClean="0"/>
          </a:p>
        </p:txBody>
      </p:sp>
      <p:sp>
        <p:nvSpPr>
          <p:cNvPr id="31747" name="Content Placeholder 2"/>
          <p:cNvSpPr>
            <a:spLocks noGrp="1"/>
          </p:cNvSpPr>
          <p:nvPr>
            <p:ph idx="1"/>
          </p:nvPr>
        </p:nvSpPr>
        <p:spPr>
          <a:xfrm>
            <a:off x="304800" y="2118360"/>
            <a:ext cx="8534400" cy="3417202"/>
          </a:xfrm>
        </p:spPr>
        <p:txBody>
          <a:bodyPr/>
          <a:lstStyle/>
          <a:p>
            <a:pPr marL="0" indent="0">
              <a:buFont typeface="Arial" charset="0"/>
              <a:buNone/>
            </a:pPr>
            <a:r>
              <a:rPr lang="en-US" altLang="en-US" dirty="0" smtClean="0"/>
              <a:t>The primary purpose of school is </a:t>
            </a:r>
            <a:r>
              <a:rPr lang="en-US" altLang="en-US" b="1" dirty="0" smtClean="0">
                <a:solidFill>
                  <a:srgbClr val="FF0000"/>
                </a:solidFill>
              </a:rPr>
              <a:t>teaching and learning</a:t>
            </a:r>
            <a:r>
              <a:rPr lang="en-US" altLang="en-US" dirty="0" smtClean="0"/>
              <a:t>.</a:t>
            </a:r>
          </a:p>
          <a:p>
            <a:pPr marL="0" indent="0">
              <a:buFont typeface="Arial" charset="0"/>
              <a:buNone/>
            </a:pPr>
            <a:endParaRPr lang="en-US" altLang="en-US" dirty="0"/>
          </a:p>
          <a:p>
            <a:pPr marL="0" indent="0">
              <a:buFont typeface="Arial" charset="0"/>
              <a:buNone/>
            </a:pPr>
            <a:r>
              <a:rPr lang="en-US" altLang="en-US" dirty="0" smtClean="0"/>
              <a:t>Assessment and accountability </a:t>
            </a:r>
            <a:r>
              <a:rPr lang="en-US" altLang="en-US" smtClean="0"/>
              <a:t>plays an </a:t>
            </a:r>
            <a:r>
              <a:rPr lang="en-US" altLang="en-US" dirty="0" smtClean="0"/>
              <a:t>important role, but importantly – </a:t>
            </a:r>
            <a:r>
              <a:rPr lang="en-US" altLang="en-US" dirty="0" smtClean="0">
                <a:solidFill>
                  <a:srgbClr val="0000FF"/>
                </a:solidFill>
              </a:rPr>
              <a:t>that role is supporting</a:t>
            </a:r>
            <a:r>
              <a:rPr lang="en-US" altLang="en-US" dirty="0" smtClean="0"/>
              <a:t>, </a:t>
            </a:r>
            <a:r>
              <a:rPr lang="en-US" altLang="en-US" i="1" dirty="0" smtClean="0">
                <a:solidFill>
                  <a:srgbClr val="0000FF"/>
                </a:solidFill>
              </a:rPr>
              <a:t>with the primary focus being teaching and learning</a:t>
            </a:r>
            <a:r>
              <a:rPr lang="en-US" altLang="en-US" dirty="0" smtClean="0">
                <a:solidFill>
                  <a:srgbClr val="0000FF"/>
                </a:solidFill>
              </a:rPr>
              <a:t>.</a:t>
            </a:r>
          </a:p>
        </p:txBody>
      </p:sp>
    </p:spTree>
    <p:extLst>
      <p:ext uri="{BB962C8B-B14F-4D97-AF65-F5344CB8AC3E}">
        <p14:creationId xmlns:p14="http://schemas.microsoft.com/office/powerpoint/2010/main" val="14343064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Teaching &amp; Learning</a:t>
            </a:r>
            <a:endParaRPr lang="en-US"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0000"/>
                </a:solidFill>
              </a:rPr>
              <a:t>It’s important to remember </a:t>
            </a:r>
            <a:r>
              <a:rPr lang="en-US" dirty="0" smtClean="0"/>
              <a:t>that knowledge and understanding within each content area is multifaceted; students must know content but also:</a:t>
            </a:r>
          </a:p>
          <a:p>
            <a:r>
              <a:rPr lang="en-US" dirty="0" smtClean="0"/>
              <a:t>understand the thinking and reasoning that undergird each content area; and</a:t>
            </a:r>
          </a:p>
          <a:p>
            <a:r>
              <a:rPr lang="en-US" dirty="0"/>
              <a:t>d</a:t>
            </a:r>
            <a:r>
              <a:rPr lang="en-US" dirty="0" smtClean="0"/>
              <a:t>raw conclusions and make connections across information and concepts rather than recite discrete facts and skills.</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1304376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7"/>
            <a:ext cx="6316630" cy="836706"/>
          </a:xfrm>
        </p:spPr>
        <p:txBody>
          <a:bodyPr/>
          <a:lstStyle/>
          <a:p>
            <a:pPr algn="ctr"/>
            <a:r>
              <a:rPr lang="en-US" dirty="0">
                <a:solidFill>
                  <a:srgbClr val="0000CC"/>
                </a:solidFill>
              </a:rPr>
              <a:t>Norm Referenced Test</a:t>
            </a:r>
          </a:p>
        </p:txBody>
      </p:sp>
      <p:sp>
        <p:nvSpPr>
          <p:cNvPr id="3" name="TextBox 2"/>
          <p:cNvSpPr txBox="1"/>
          <p:nvPr/>
        </p:nvSpPr>
        <p:spPr>
          <a:xfrm>
            <a:off x="2351336" y="1544391"/>
            <a:ext cx="2821926" cy="523220"/>
          </a:xfrm>
          <a:prstGeom prst="rect">
            <a:avLst/>
          </a:prstGeom>
          <a:noFill/>
        </p:spPr>
        <p:txBody>
          <a:bodyPr wrap="none" rtlCol="0">
            <a:spAutoFit/>
          </a:bodyPr>
          <a:lstStyle/>
          <a:p>
            <a:pPr algn="ctr"/>
            <a:r>
              <a:rPr lang="en-US" sz="2800" dirty="0" smtClean="0"/>
              <a:t>Comparison </a:t>
            </a:r>
            <a:r>
              <a:rPr lang="en-US" sz="2800" dirty="0"/>
              <a:t>S</a:t>
            </a:r>
            <a:r>
              <a:rPr lang="en-US" sz="2800" dirty="0" smtClean="0"/>
              <a:t>core</a:t>
            </a:r>
            <a:endParaRPr lang="en-US" sz="2800" dirty="0"/>
          </a:p>
        </p:txBody>
      </p:sp>
      <p:sp>
        <p:nvSpPr>
          <p:cNvPr id="4" name="TextBox 3"/>
          <p:cNvSpPr txBox="1"/>
          <p:nvPr/>
        </p:nvSpPr>
        <p:spPr>
          <a:xfrm>
            <a:off x="2475792" y="2441278"/>
            <a:ext cx="2573013" cy="523220"/>
          </a:xfrm>
          <a:prstGeom prst="rect">
            <a:avLst/>
          </a:prstGeom>
          <a:noFill/>
        </p:spPr>
        <p:txBody>
          <a:bodyPr wrap="none" rtlCol="0">
            <a:spAutoFit/>
          </a:bodyPr>
          <a:lstStyle/>
          <a:p>
            <a:pPr algn="ctr"/>
            <a:r>
              <a:rPr lang="en-US" sz="2800" dirty="0" smtClean="0"/>
              <a:t>National Sample</a:t>
            </a:r>
            <a:endParaRPr lang="en-US" sz="2800" dirty="0"/>
          </a:p>
        </p:txBody>
      </p:sp>
      <p:cxnSp>
        <p:nvCxnSpPr>
          <p:cNvPr id="2070" name="Straight Connector 2069"/>
          <p:cNvCxnSpPr/>
          <p:nvPr/>
        </p:nvCxnSpPr>
        <p:spPr>
          <a:xfrm>
            <a:off x="2709767" y="1035170"/>
            <a:ext cx="430248" cy="621102"/>
          </a:xfrm>
          <a:prstGeom prst="line">
            <a:avLst/>
          </a:prstGeom>
        </p:spPr>
        <p:style>
          <a:lnRef idx="1">
            <a:schemeClr val="dk1"/>
          </a:lnRef>
          <a:fillRef idx="0">
            <a:schemeClr val="dk1"/>
          </a:fillRef>
          <a:effectRef idx="0">
            <a:schemeClr val="dk1"/>
          </a:effectRef>
          <a:fontRef idx="minor">
            <a:schemeClr val="tx1"/>
          </a:fontRef>
        </p:style>
      </p:cxnSp>
      <p:cxnSp>
        <p:nvCxnSpPr>
          <p:cNvPr id="2072" name="Straight Connector 2071"/>
          <p:cNvCxnSpPr/>
          <p:nvPr/>
        </p:nvCxnSpPr>
        <p:spPr>
          <a:xfrm flipH="1">
            <a:off x="4572000" y="1028882"/>
            <a:ext cx="310551" cy="604106"/>
          </a:xfrm>
          <a:prstGeom prst="line">
            <a:avLst/>
          </a:prstGeom>
        </p:spPr>
        <p:style>
          <a:lnRef idx="1">
            <a:schemeClr val="dk1"/>
          </a:lnRef>
          <a:fillRef idx="0">
            <a:schemeClr val="dk1"/>
          </a:fillRef>
          <a:effectRef idx="0">
            <a:schemeClr val="dk1"/>
          </a:effectRef>
          <a:fontRef idx="minor">
            <a:schemeClr val="tx1"/>
          </a:fontRef>
        </p:style>
      </p:cxnSp>
      <p:cxnSp>
        <p:nvCxnSpPr>
          <p:cNvPr id="2074" name="Straight Connector 2073"/>
          <p:cNvCxnSpPr>
            <a:stCxn id="3" idx="2"/>
            <a:endCxn id="4" idx="0"/>
          </p:cNvCxnSpPr>
          <p:nvPr/>
        </p:nvCxnSpPr>
        <p:spPr>
          <a:xfrm>
            <a:off x="3762299" y="2067611"/>
            <a:ext cx="0" cy="373667"/>
          </a:xfrm>
          <a:prstGeom prst="line">
            <a:avLst/>
          </a:prstGeom>
        </p:spPr>
        <p:style>
          <a:lnRef idx="1">
            <a:schemeClr val="dk1"/>
          </a:lnRef>
          <a:fillRef idx="0">
            <a:schemeClr val="dk1"/>
          </a:fillRef>
          <a:effectRef idx="0">
            <a:schemeClr val="dk1"/>
          </a:effectRef>
          <a:fontRef idx="minor">
            <a:schemeClr val="tx1"/>
          </a:fontRef>
        </p:style>
      </p:cxnSp>
      <p:grpSp>
        <p:nvGrpSpPr>
          <p:cNvPr id="8" name="Group 7"/>
          <p:cNvGrpSpPr/>
          <p:nvPr/>
        </p:nvGrpSpPr>
        <p:grpSpPr>
          <a:xfrm>
            <a:off x="997473" y="3158985"/>
            <a:ext cx="2253094" cy="2253094"/>
            <a:chOff x="962973" y="3176992"/>
            <a:chExt cx="2253094" cy="2253094"/>
          </a:xfrm>
        </p:grpSpPr>
        <p:sp>
          <p:nvSpPr>
            <p:cNvPr id="5" name="Oval 4"/>
            <p:cNvSpPr/>
            <p:nvPr/>
          </p:nvSpPr>
          <p:spPr>
            <a:xfrm>
              <a:off x="962973" y="3176992"/>
              <a:ext cx="2253094" cy="22530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tick figure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069" y="3396443"/>
              <a:ext cx="320689" cy="428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ick figu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970" y="3277156"/>
              <a:ext cx="379034" cy="4088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stick figure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6672" y="3434967"/>
              <a:ext cx="320689" cy="4281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stick figure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649" y="3709404"/>
              <a:ext cx="320689" cy="4281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stick figu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083" y="3948349"/>
              <a:ext cx="379034" cy="4088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stick figu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305" y="3985773"/>
              <a:ext cx="379034" cy="40886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stick figu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258" y="3890902"/>
              <a:ext cx="379034" cy="4088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stick figure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725" y="4367927"/>
              <a:ext cx="320689" cy="4281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stick figure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4583" y="4190205"/>
              <a:ext cx="320689" cy="4281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stick figu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8606" y="3756376"/>
              <a:ext cx="379034" cy="40886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stick figu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389" y="4796064"/>
              <a:ext cx="379034" cy="40886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mage result for stick figu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2864" y="4862831"/>
              <a:ext cx="379034" cy="4088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stick figure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6084" y="4630778"/>
              <a:ext cx="320689" cy="42813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Image result for stick figu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882" y="4876176"/>
              <a:ext cx="379034" cy="40886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stick figu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9392" y="4464643"/>
              <a:ext cx="379034" cy="4088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stick figure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8603" y="4334494"/>
              <a:ext cx="320689" cy="4281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837177" y="3277156"/>
            <a:ext cx="2001329" cy="2001329"/>
            <a:chOff x="3875397" y="3658709"/>
            <a:chExt cx="2001329" cy="2001329"/>
          </a:xfrm>
        </p:grpSpPr>
        <p:sp>
          <p:nvSpPr>
            <p:cNvPr id="14" name="Oval 13"/>
            <p:cNvSpPr/>
            <p:nvPr/>
          </p:nvSpPr>
          <p:spPr>
            <a:xfrm>
              <a:off x="3875397" y="3658709"/>
              <a:ext cx="2001329" cy="20013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4" descr="Image result for stick figu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5660" y="4086844"/>
              <a:ext cx="485173" cy="52335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stick figure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9512" y="4781345"/>
              <a:ext cx="404685" cy="54027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mage result for stick figur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2551" y="4943250"/>
              <a:ext cx="485173" cy="52335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stick figure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5271" y="4161589"/>
              <a:ext cx="404685" cy="540276"/>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 descr="Image result for stick figure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658" y="3532254"/>
            <a:ext cx="1566692" cy="17080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80294" y="5621673"/>
            <a:ext cx="155015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smtClean="0">
                <a:solidFill>
                  <a:srgbClr val="FF0000"/>
                </a:solidFill>
              </a:rPr>
              <a:t>Population</a:t>
            </a:r>
            <a:endParaRPr lang="en-US" sz="1600" b="1" dirty="0">
              <a:solidFill>
                <a:srgbClr val="FF0000"/>
              </a:solidFill>
            </a:endParaRPr>
          </a:p>
        </p:txBody>
      </p:sp>
      <p:sp>
        <p:nvSpPr>
          <p:cNvPr id="43" name="TextBox 42"/>
          <p:cNvSpPr txBox="1"/>
          <p:nvPr/>
        </p:nvSpPr>
        <p:spPr>
          <a:xfrm>
            <a:off x="3700469" y="5612088"/>
            <a:ext cx="2287723"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smtClean="0">
                <a:solidFill>
                  <a:srgbClr val="FF0000"/>
                </a:solidFill>
              </a:rPr>
              <a:t>Representative Sample</a:t>
            </a:r>
            <a:endParaRPr lang="en-US" sz="1600" dirty="0">
              <a:solidFill>
                <a:srgbClr val="FF0000"/>
              </a:solidFill>
            </a:endParaRPr>
          </a:p>
        </p:txBody>
      </p:sp>
      <p:sp>
        <p:nvSpPr>
          <p:cNvPr id="10" name="Right Arrow 9"/>
          <p:cNvSpPr/>
          <p:nvPr/>
        </p:nvSpPr>
        <p:spPr>
          <a:xfrm>
            <a:off x="3316992" y="4115703"/>
            <a:ext cx="49515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5931953" y="4077327"/>
            <a:ext cx="49515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92002" y="5618052"/>
            <a:ext cx="856004"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1600" b="1" dirty="0" smtClean="0">
                <a:solidFill>
                  <a:srgbClr val="FF0000"/>
                </a:solidFill>
              </a:rPr>
              <a:t>Student</a:t>
            </a:r>
            <a:endParaRPr lang="en-US" sz="1600" b="1" dirty="0">
              <a:solidFill>
                <a:srgbClr val="FF0000"/>
              </a:solidFill>
            </a:endParaRPr>
          </a:p>
        </p:txBody>
      </p:sp>
    </p:spTree>
    <p:extLst>
      <p:ext uri="{BB962C8B-B14F-4D97-AF65-F5344CB8AC3E}">
        <p14:creationId xmlns:p14="http://schemas.microsoft.com/office/powerpoint/2010/main" val="21069324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946" y="1331291"/>
            <a:ext cx="7886700" cy="1599963"/>
          </a:xfrm>
        </p:spPr>
        <p:txBody>
          <a:bodyPr>
            <a:noAutofit/>
          </a:bodyPr>
          <a:lstStyle/>
          <a:p>
            <a:pPr marL="0" indent="0" algn="ctr">
              <a:buNone/>
            </a:pPr>
            <a:r>
              <a:rPr lang="en-US" sz="4800" b="1" dirty="0" smtClean="0">
                <a:solidFill>
                  <a:srgbClr val="0000FF"/>
                </a:solidFill>
                <a:latin typeface="Arial Rounded MT Bold" panose="020F0704030504030204" pitchFamily="34" charset="0"/>
              </a:rPr>
              <a:t>Questions &amp; Answers</a:t>
            </a:r>
            <a:endParaRPr lang="en-US" sz="4800" b="1" dirty="0">
              <a:solidFill>
                <a:srgbClr val="0000FF"/>
              </a:solidFill>
              <a:latin typeface="Arial Rounded MT Bold" panose="020F07040305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271" y="2270625"/>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6916" y="5515270"/>
            <a:ext cx="7728155"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err="1" smtClean="0">
                <a:solidFill>
                  <a:srgbClr val="FF0000"/>
                </a:solidFill>
              </a:rPr>
              <a:t>GaDOE</a:t>
            </a:r>
            <a:r>
              <a:rPr lang="en-US" sz="2000" b="1" dirty="0" smtClean="0">
                <a:solidFill>
                  <a:srgbClr val="FF0000"/>
                </a:solidFill>
              </a:rPr>
              <a:t> Customer Service Survey:</a:t>
            </a:r>
          </a:p>
          <a:p>
            <a:pPr algn="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a:t>
            </a:r>
            <a:r>
              <a:rPr lang="en-US" sz="2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gadoe.org/surveys/AsAc-H8PBVZM</a:t>
            </a:r>
            <a:endParaRPr lang="en-US" sz="2000" dirty="0"/>
          </a:p>
        </p:txBody>
      </p:sp>
    </p:spTree>
    <p:extLst>
      <p:ext uri="{BB962C8B-B14F-4D97-AF65-F5344CB8AC3E}">
        <p14:creationId xmlns:p14="http://schemas.microsoft.com/office/powerpoint/2010/main" val="1132223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Norm-Referenced Tests</a:t>
            </a:r>
          </a:p>
        </p:txBody>
      </p:sp>
      <p:sp>
        <p:nvSpPr>
          <p:cNvPr id="3" name="TextBox 2"/>
          <p:cNvSpPr txBox="1"/>
          <p:nvPr/>
        </p:nvSpPr>
        <p:spPr>
          <a:xfrm>
            <a:off x="220630" y="1415924"/>
            <a:ext cx="3423373" cy="1200329"/>
          </a:xfrm>
          <a:prstGeom prst="rect">
            <a:avLst/>
          </a:prstGeom>
          <a:noFill/>
        </p:spPr>
        <p:txBody>
          <a:bodyPr wrap="none" rtlCol="0">
            <a:spAutoFit/>
          </a:bodyPr>
          <a:lstStyle/>
          <a:p>
            <a:r>
              <a:rPr lang="en-US" sz="2400" dirty="0">
                <a:solidFill>
                  <a:srgbClr val="000099"/>
                </a:solidFill>
              </a:rPr>
              <a:t>1</a:t>
            </a:r>
            <a:r>
              <a:rPr lang="en-US" sz="2400" dirty="0"/>
              <a:t> = </a:t>
            </a:r>
            <a:r>
              <a:rPr lang="en-US" sz="2400" dirty="0" smtClean="0"/>
              <a:t>Content Standards</a:t>
            </a:r>
            <a:endParaRPr lang="en-US" sz="2400" dirty="0"/>
          </a:p>
          <a:p>
            <a:r>
              <a:rPr lang="en-US" sz="2400" dirty="0">
                <a:solidFill>
                  <a:srgbClr val="000099"/>
                </a:solidFill>
              </a:rPr>
              <a:t>2</a:t>
            </a:r>
            <a:r>
              <a:rPr lang="en-US" sz="2400" dirty="0"/>
              <a:t> = </a:t>
            </a:r>
            <a:r>
              <a:rPr lang="en-US" sz="2400" dirty="0" smtClean="0"/>
              <a:t>Typical Text Book</a:t>
            </a:r>
            <a:endParaRPr lang="en-US" sz="2400" dirty="0"/>
          </a:p>
          <a:p>
            <a:r>
              <a:rPr lang="en-US" sz="2400" dirty="0">
                <a:solidFill>
                  <a:srgbClr val="000099"/>
                </a:solidFill>
              </a:rPr>
              <a:t>3</a:t>
            </a:r>
            <a:r>
              <a:rPr lang="en-US" sz="2400" dirty="0"/>
              <a:t> = </a:t>
            </a:r>
            <a:r>
              <a:rPr lang="en-US" sz="2400" dirty="0" smtClean="0"/>
              <a:t>Norm-Referenced </a:t>
            </a:r>
            <a:r>
              <a:rPr lang="en-US" sz="2400" dirty="0"/>
              <a:t>Test</a:t>
            </a:r>
          </a:p>
        </p:txBody>
      </p:sp>
      <p:grpSp>
        <p:nvGrpSpPr>
          <p:cNvPr id="10" name="Group 9"/>
          <p:cNvGrpSpPr/>
          <p:nvPr/>
        </p:nvGrpSpPr>
        <p:grpSpPr>
          <a:xfrm>
            <a:off x="1821568" y="2035222"/>
            <a:ext cx="6927012" cy="4045789"/>
            <a:chOff x="1147313" y="2044458"/>
            <a:chExt cx="6927012" cy="4045789"/>
          </a:xfrm>
        </p:grpSpPr>
        <p:sp>
          <p:nvSpPr>
            <p:cNvPr id="4" name="TextBox 3"/>
            <p:cNvSpPr txBox="1"/>
            <p:nvPr/>
          </p:nvSpPr>
          <p:spPr>
            <a:xfrm>
              <a:off x="2682816" y="3234905"/>
              <a:ext cx="340158" cy="461665"/>
            </a:xfrm>
            <a:prstGeom prst="rect">
              <a:avLst/>
            </a:prstGeom>
            <a:noFill/>
          </p:spPr>
          <p:txBody>
            <a:bodyPr wrap="none" rtlCol="0">
              <a:spAutoFit/>
            </a:bodyPr>
            <a:lstStyle/>
            <a:p>
              <a:r>
                <a:rPr lang="en-US" sz="2400" dirty="0">
                  <a:solidFill>
                    <a:srgbClr val="000099"/>
                  </a:solidFill>
                </a:rPr>
                <a:t>1</a:t>
              </a:r>
            </a:p>
          </p:txBody>
        </p:sp>
        <p:sp>
          <p:nvSpPr>
            <p:cNvPr id="5" name="TextBox 4"/>
            <p:cNvSpPr txBox="1"/>
            <p:nvPr/>
          </p:nvSpPr>
          <p:spPr>
            <a:xfrm>
              <a:off x="4440740" y="2137042"/>
              <a:ext cx="340158" cy="461665"/>
            </a:xfrm>
            <a:prstGeom prst="rect">
              <a:avLst/>
            </a:prstGeom>
            <a:noFill/>
          </p:spPr>
          <p:txBody>
            <a:bodyPr wrap="none" rtlCol="0">
              <a:spAutoFit/>
            </a:bodyPr>
            <a:lstStyle/>
            <a:p>
              <a:r>
                <a:rPr lang="en-US" sz="2400" dirty="0">
                  <a:solidFill>
                    <a:srgbClr val="000099"/>
                  </a:solidFill>
                </a:rPr>
                <a:t>2</a:t>
              </a:r>
            </a:p>
          </p:txBody>
        </p:sp>
        <p:sp>
          <p:nvSpPr>
            <p:cNvPr id="6" name="TextBox 5"/>
            <p:cNvSpPr txBox="1"/>
            <p:nvPr/>
          </p:nvSpPr>
          <p:spPr>
            <a:xfrm>
              <a:off x="4440740" y="3902476"/>
              <a:ext cx="340158" cy="461665"/>
            </a:xfrm>
            <a:prstGeom prst="rect">
              <a:avLst/>
            </a:prstGeom>
            <a:noFill/>
          </p:spPr>
          <p:txBody>
            <a:bodyPr wrap="none" rtlCol="0">
              <a:spAutoFit/>
            </a:bodyPr>
            <a:lstStyle/>
            <a:p>
              <a:r>
                <a:rPr lang="en-US" sz="2400" dirty="0">
                  <a:solidFill>
                    <a:srgbClr val="000099"/>
                  </a:solidFill>
                </a:rPr>
                <a:t>3</a:t>
              </a:r>
            </a:p>
          </p:txBody>
        </p:sp>
        <p:sp>
          <p:nvSpPr>
            <p:cNvPr id="7" name="Oval 6"/>
            <p:cNvSpPr/>
            <p:nvPr/>
          </p:nvSpPr>
          <p:spPr>
            <a:xfrm>
              <a:off x="1932317" y="2807897"/>
              <a:ext cx="5357004" cy="25189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64281" y="2044458"/>
              <a:ext cx="3070263" cy="40457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47313" y="3653285"/>
              <a:ext cx="6927012" cy="828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2912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7"/>
            <a:ext cx="6316630" cy="836706"/>
          </a:xfrm>
        </p:spPr>
        <p:txBody>
          <a:bodyPr/>
          <a:lstStyle/>
          <a:p>
            <a:pPr algn="ctr"/>
            <a:r>
              <a:rPr lang="en-US" dirty="0">
                <a:solidFill>
                  <a:srgbClr val="0000CC"/>
                </a:solidFill>
              </a:rPr>
              <a:t>Criterion Referenced Test</a:t>
            </a:r>
          </a:p>
        </p:txBody>
      </p:sp>
      <p:sp>
        <p:nvSpPr>
          <p:cNvPr id="3" name="TextBox 2"/>
          <p:cNvSpPr txBox="1"/>
          <p:nvPr/>
        </p:nvSpPr>
        <p:spPr>
          <a:xfrm>
            <a:off x="2015802" y="1544391"/>
            <a:ext cx="3493009" cy="523220"/>
          </a:xfrm>
          <a:prstGeom prst="rect">
            <a:avLst/>
          </a:prstGeom>
          <a:noFill/>
        </p:spPr>
        <p:txBody>
          <a:bodyPr wrap="none" rtlCol="0">
            <a:spAutoFit/>
          </a:bodyPr>
          <a:lstStyle/>
          <a:p>
            <a:pPr algn="ctr"/>
            <a:r>
              <a:rPr lang="en-US" sz="2800" dirty="0" smtClean="0"/>
              <a:t>Achievement Standard</a:t>
            </a:r>
            <a:endParaRPr lang="en-US" sz="2800" dirty="0"/>
          </a:p>
        </p:txBody>
      </p:sp>
      <p:sp>
        <p:nvSpPr>
          <p:cNvPr id="4" name="TextBox 3"/>
          <p:cNvSpPr txBox="1"/>
          <p:nvPr/>
        </p:nvSpPr>
        <p:spPr>
          <a:xfrm>
            <a:off x="3096156" y="2441278"/>
            <a:ext cx="1332288" cy="523220"/>
          </a:xfrm>
          <a:prstGeom prst="rect">
            <a:avLst/>
          </a:prstGeom>
          <a:noFill/>
        </p:spPr>
        <p:txBody>
          <a:bodyPr wrap="none" rtlCol="0">
            <a:spAutoFit/>
          </a:bodyPr>
          <a:lstStyle/>
          <a:p>
            <a:pPr algn="ctr"/>
            <a:r>
              <a:rPr lang="en-US" sz="2800" dirty="0" smtClean="0"/>
              <a:t>Student</a:t>
            </a:r>
            <a:endParaRPr lang="en-US" sz="2800" dirty="0"/>
          </a:p>
        </p:txBody>
      </p:sp>
      <p:cxnSp>
        <p:nvCxnSpPr>
          <p:cNvPr id="2070" name="Straight Connector 2069"/>
          <p:cNvCxnSpPr/>
          <p:nvPr/>
        </p:nvCxnSpPr>
        <p:spPr>
          <a:xfrm>
            <a:off x="2709767" y="1035170"/>
            <a:ext cx="430248" cy="621102"/>
          </a:xfrm>
          <a:prstGeom prst="line">
            <a:avLst/>
          </a:prstGeom>
        </p:spPr>
        <p:style>
          <a:lnRef idx="1">
            <a:schemeClr val="dk1"/>
          </a:lnRef>
          <a:fillRef idx="0">
            <a:schemeClr val="dk1"/>
          </a:fillRef>
          <a:effectRef idx="0">
            <a:schemeClr val="dk1"/>
          </a:effectRef>
          <a:fontRef idx="minor">
            <a:schemeClr val="tx1"/>
          </a:fontRef>
        </p:style>
      </p:cxnSp>
      <p:cxnSp>
        <p:nvCxnSpPr>
          <p:cNvPr id="2072" name="Straight Connector 2071"/>
          <p:cNvCxnSpPr/>
          <p:nvPr/>
        </p:nvCxnSpPr>
        <p:spPr>
          <a:xfrm flipH="1">
            <a:off x="4572000" y="1028882"/>
            <a:ext cx="310551" cy="604106"/>
          </a:xfrm>
          <a:prstGeom prst="line">
            <a:avLst/>
          </a:prstGeom>
        </p:spPr>
        <p:style>
          <a:lnRef idx="1">
            <a:schemeClr val="dk1"/>
          </a:lnRef>
          <a:fillRef idx="0">
            <a:schemeClr val="dk1"/>
          </a:fillRef>
          <a:effectRef idx="0">
            <a:schemeClr val="dk1"/>
          </a:effectRef>
          <a:fontRef idx="minor">
            <a:schemeClr val="tx1"/>
          </a:fontRef>
        </p:style>
      </p:cxnSp>
      <p:cxnSp>
        <p:nvCxnSpPr>
          <p:cNvPr id="2074" name="Straight Connector 2073"/>
          <p:cNvCxnSpPr>
            <a:stCxn id="3" idx="2"/>
            <a:endCxn id="4" idx="0"/>
          </p:cNvCxnSpPr>
          <p:nvPr/>
        </p:nvCxnSpPr>
        <p:spPr>
          <a:xfrm flipH="1">
            <a:off x="3762300" y="2067611"/>
            <a:ext cx="7" cy="373667"/>
          </a:xfrm>
          <a:prstGeom prst="line">
            <a:avLst/>
          </a:prstGeom>
        </p:spPr>
        <p:style>
          <a:lnRef idx="1">
            <a:schemeClr val="dk1"/>
          </a:lnRef>
          <a:fillRef idx="0">
            <a:schemeClr val="dk1"/>
          </a:fillRef>
          <a:effectRef idx="0">
            <a:schemeClr val="dk1"/>
          </a:effectRef>
          <a:fontRef idx="minor">
            <a:schemeClr val="tx1"/>
          </a:fontRef>
        </p:style>
      </p:cxnSp>
      <p:pic>
        <p:nvPicPr>
          <p:cNvPr id="9" name="Picture 4" descr="Image result for stick figure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30" y="3115889"/>
            <a:ext cx="2783339" cy="300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32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Criterion-Referenced Tests</a:t>
            </a:r>
          </a:p>
        </p:txBody>
      </p:sp>
      <p:sp>
        <p:nvSpPr>
          <p:cNvPr id="3" name="TextBox 2"/>
          <p:cNvSpPr txBox="1"/>
          <p:nvPr/>
        </p:nvSpPr>
        <p:spPr>
          <a:xfrm>
            <a:off x="171639" y="1356246"/>
            <a:ext cx="3806363" cy="1200329"/>
          </a:xfrm>
          <a:prstGeom prst="rect">
            <a:avLst/>
          </a:prstGeom>
          <a:noFill/>
        </p:spPr>
        <p:txBody>
          <a:bodyPr wrap="none" rtlCol="0">
            <a:spAutoFit/>
          </a:bodyPr>
          <a:lstStyle/>
          <a:p>
            <a:r>
              <a:rPr lang="en-US" sz="2400" dirty="0">
                <a:solidFill>
                  <a:srgbClr val="000099"/>
                </a:solidFill>
              </a:rPr>
              <a:t>1 = </a:t>
            </a:r>
            <a:r>
              <a:rPr lang="en-US" sz="2400" dirty="0" smtClean="0">
                <a:solidFill>
                  <a:srgbClr val="000099"/>
                </a:solidFill>
              </a:rPr>
              <a:t>Content Standards</a:t>
            </a:r>
            <a:endParaRPr lang="en-US" sz="2400" dirty="0">
              <a:solidFill>
                <a:srgbClr val="000099"/>
              </a:solidFill>
            </a:endParaRPr>
          </a:p>
          <a:p>
            <a:r>
              <a:rPr lang="en-US" sz="2400" dirty="0">
                <a:solidFill>
                  <a:srgbClr val="000099"/>
                </a:solidFill>
              </a:rPr>
              <a:t>2 = </a:t>
            </a:r>
            <a:r>
              <a:rPr lang="en-US" sz="2400" dirty="0" smtClean="0">
                <a:solidFill>
                  <a:srgbClr val="000099"/>
                </a:solidFill>
              </a:rPr>
              <a:t>Typical Text Book(s)</a:t>
            </a:r>
            <a:endParaRPr lang="en-US" sz="2400" dirty="0">
              <a:solidFill>
                <a:srgbClr val="000099"/>
              </a:solidFill>
            </a:endParaRPr>
          </a:p>
          <a:p>
            <a:r>
              <a:rPr lang="en-US" sz="2400" dirty="0">
                <a:solidFill>
                  <a:srgbClr val="000099"/>
                </a:solidFill>
              </a:rPr>
              <a:t>3 = </a:t>
            </a:r>
            <a:r>
              <a:rPr lang="en-US" sz="2400" dirty="0" smtClean="0">
                <a:solidFill>
                  <a:srgbClr val="000099"/>
                </a:solidFill>
              </a:rPr>
              <a:t>Criterion-Referenced </a:t>
            </a:r>
            <a:r>
              <a:rPr lang="en-US" sz="2400" dirty="0">
                <a:solidFill>
                  <a:srgbClr val="000099"/>
                </a:solidFill>
              </a:rPr>
              <a:t>Test</a:t>
            </a:r>
          </a:p>
        </p:txBody>
      </p:sp>
      <p:grpSp>
        <p:nvGrpSpPr>
          <p:cNvPr id="11" name="Group 10"/>
          <p:cNvGrpSpPr/>
          <p:nvPr/>
        </p:nvGrpSpPr>
        <p:grpSpPr>
          <a:xfrm>
            <a:off x="2495735" y="2044459"/>
            <a:ext cx="5357004" cy="4045789"/>
            <a:chOff x="1932317" y="2044459"/>
            <a:chExt cx="5357004" cy="4045789"/>
          </a:xfrm>
        </p:grpSpPr>
        <p:sp>
          <p:nvSpPr>
            <p:cNvPr id="4" name="TextBox 3"/>
            <p:cNvSpPr txBox="1"/>
            <p:nvPr/>
          </p:nvSpPr>
          <p:spPr>
            <a:xfrm>
              <a:off x="2959036" y="2929733"/>
              <a:ext cx="340158" cy="461665"/>
            </a:xfrm>
            <a:prstGeom prst="rect">
              <a:avLst/>
            </a:prstGeom>
            <a:noFill/>
          </p:spPr>
          <p:txBody>
            <a:bodyPr wrap="none" rtlCol="0">
              <a:spAutoFit/>
            </a:bodyPr>
            <a:lstStyle/>
            <a:p>
              <a:r>
                <a:rPr lang="en-US" sz="2400" dirty="0"/>
                <a:t>1</a:t>
              </a:r>
            </a:p>
          </p:txBody>
        </p:sp>
        <p:sp>
          <p:nvSpPr>
            <p:cNvPr id="5" name="TextBox 4"/>
            <p:cNvSpPr txBox="1"/>
            <p:nvPr/>
          </p:nvSpPr>
          <p:spPr>
            <a:xfrm>
              <a:off x="4440740" y="2137042"/>
              <a:ext cx="340158" cy="461665"/>
            </a:xfrm>
            <a:prstGeom prst="rect">
              <a:avLst/>
            </a:prstGeom>
            <a:noFill/>
          </p:spPr>
          <p:txBody>
            <a:bodyPr wrap="none" rtlCol="0">
              <a:spAutoFit/>
            </a:bodyPr>
            <a:lstStyle/>
            <a:p>
              <a:r>
                <a:rPr lang="en-US" sz="2400" dirty="0"/>
                <a:t>2</a:t>
              </a:r>
            </a:p>
          </p:txBody>
        </p:sp>
        <p:sp>
          <p:nvSpPr>
            <p:cNvPr id="6" name="TextBox 5"/>
            <p:cNvSpPr txBox="1"/>
            <p:nvPr/>
          </p:nvSpPr>
          <p:spPr>
            <a:xfrm>
              <a:off x="4440740" y="3902476"/>
              <a:ext cx="340158" cy="461665"/>
            </a:xfrm>
            <a:prstGeom prst="rect">
              <a:avLst/>
            </a:prstGeom>
            <a:noFill/>
          </p:spPr>
          <p:txBody>
            <a:bodyPr wrap="none" rtlCol="0">
              <a:spAutoFit/>
            </a:bodyPr>
            <a:lstStyle/>
            <a:p>
              <a:r>
                <a:rPr lang="en-US" sz="2400" dirty="0"/>
                <a:t>3</a:t>
              </a:r>
            </a:p>
          </p:txBody>
        </p:sp>
        <p:sp>
          <p:nvSpPr>
            <p:cNvPr id="7" name="Oval 6"/>
            <p:cNvSpPr/>
            <p:nvPr/>
          </p:nvSpPr>
          <p:spPr>
            <a:xfrm>
              <a:off x="1932317" y="2807897"/>
              <a:ext cx="5357004" cy="25189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15264" y="2044459"/>
              <a:ext cx="2191110" cy="40457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69544" y="3140019"/>
              <a:ext cx="4882551" cy="19307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4434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7F8E9D-0834-41AD-A27B-64E86B7877A0}"/>
</file>

<file path=customXml/itemProps2.xml><?xml version="1.0" encoding="utf-8"?>
<ds:datastoreItem xmlns:ds="http://schemas.openxmlformats.org/officeDocument/2006/customXml" ds:itemID="{CACC7ABF-D5DD-46E6-B34C-E1CCE0B7DF18}"/>
</file>

<file path=customXml/itemProps3.xml><?xml version="1.0" encoding="utf-8"?>
<ds:datastoreItem xmlns:ds="http://schemas.openxmlformats.org/officeDocument/2006/customXml" ds:itemID="{27AB7D7E-9F7C-4712-9234-B55286166E83}"/>
</file>

<file path=docProps/app.xml><?xml version="1.0" encoding="utf-8"?>
<Properties xmlns="http://schemas.openxmlformats.org/officeDocument/2006/extended-properties" xmlns:vt="http://schemas.openxmlformats.org/officeDocument/2006/docPropsVTypes">
  <Template/>
  <TotalTime>639</TotalTime>
  <Words>3824</Words>
  <Application>Microsoft Office PowerPoint</Application>
  <PresentationFormat>On-screen Show (4:3)</PresentationFormat>
  <Paragraphs>1233</Paragraphs>
  <Slides>60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Arial Black</vt:lpstr>
      <vt:lpstr>Arial Rounded MT Bold</vt:lpstr>
      <vt:lpstr>Calibri</vt:lpstr>
      <vt:lpstr>Calibri Light</vt:lpstr>
      <vt:lpstr>Times New Roman</vt:lpstr>
      <vt:lpstr>GaDOE-PowerPoint-Template</vt:lpstr>
      <vt:lpstr>Assessment &amp; Accountability</vt:lpstr>
      <vt:lpstr>Assessment Foundations</vt:lpstr>
      <vt:lpstr>Assessment Foundations</vt:lpstr>
      <vt:lpstr>Assessment Foundations</vt:lpstr>
      <vt:lpstr>Assessment Foundations</vt:lpstr>
      <vt:lpstr>Norm Referenced Test</vt:lpstr>
      <vt:lpstr>Norm-Referenced Tests</vt:lpstr>
      <vt:lpstr>Criterion Referenced Test</vt:lpstr>
      <vt:lpstr>Criterion-Referenced Tests</vt:lpstr>
      <vt:lpstr>Georgia Milestones</vt:lpstr>
      <vt:lpstr>Georgia Milestones</vt:lpstr>
      <vt:lpstr>Georgia Milestones</vt:lpstr>
      <vt:lpstr>Georgia Milestones</vt:lpstr>
      <vt:lpstr>Peer Review of State Assessments</vt:lpstr>
      <vt:lpstr>Federal Peer Review</vt:lpstr>
      <vt:lpstr>Educator Participation in ALL Georgia Milestones Meetings</vt:lpstr>
      <vt:lpstr>Types of Scores</vt:lpstr>
      <vt:lpstr>Types of Scores</vt:lpstr>
      <vt:lpstr>Achievement Levels</vt:lpstr>
      <vt:lpstr>Developing Learners</vt:lpstr>
      <vt:lpstr>EOG Scale Score Range</vt:lpstr>
      <vt:lpstr>EOC Scale Score Range</vt:lpstr>
      <vt:lpstr>Domain Signals</vt:lpstr>
      <vt:lpstr>Additional Information</vt:lpstr>
      <vt:lpstr>Norm-Referenced Scores</vt:lpstr>
      <vt:lpstr>Georgia Milestones Reports</vt:lpstr>
      <vt:lpstr>Types of Reports</vt:lpstr>
      <vt:lpstr>End of Grade - Individual Student Report (ISR) Sample</vt:lpstr>
      <vt:lpstr>End of Course - Individual Student Report (ISR) Sample</vt:lpstr>
      <vt:lpstr>Content Area Summary Report Sample</vt:lpstr>
      <vt:lpstr>How are reports received?</vt:lpstr>
      <vt:lpstr>Promotion &amp; Retention</vt:lpstr>
      <vt:lpstr>Promotion &amp; Retention</vt:lpstr>
      <vt:lpstr>Promotion &amp; Retention</vt:lpstr>
      <vt:lpstr>Lexile Results for Georgia Students:  2008 - 2016</vt:lpstr>
      <vt:lpstr>Spring Median Lexiles</vt:lpstr>
      <vt:lpstr>2016 Median Lexile within each  Achievement Level &amp; Suggested  Text Bands  </vt:lpstr>
      <vt:lpstr>Promotion &amp; Retention</vt:lpstr>
      <vt:lpstr>Promotion &amp; Retention</vt:lpstr>
      <vt:lpstr>EOG Median National  Percentile Ranks</vt:lpstr>
      <vt:lpstr>EOC Median National  Percentile Ranks</vt:lpstr>
      <vt:lpstr>Spring Median NPRs for Beginning Learners in ELA</vt:lpstr>
      <vt:lpstr>Spring Median NPRs for Beginning Learners in Mathematics</vt:lpstr>
      <vt:lpstr>Spring Median NPRs for Beginning Learners in Science</vt:lpstr>
      <vt:lpstr>Spring Median NPRs for Beginning Learners in  Social Studies</vt:lpstr>
      <vt:lpstr>Score Use &amp; Interpretation</vt:lpstr>
      <vt:lpstr>Reminder of Policy Uses: Georgia Milestones</vt:lpstr>
      <vt:lpstr>Achievement Level Descriptors</vt:lpstr>
      <vt:lpstr>Achievement Level  Descriptors</vt:lpstr>
      <vt:lpstr>Frequently Asked Questions</vt:lpstr>
      <vt:lpstr>English Language Arts</vt:lpstr>
      <vt:lpstr>Frequently Asked Questions</vt:lpstr>
      <vt:lpstr>Frequently Asked Questions</vt:lpstr>
      <vt:lpstr>Frequently Asked Questions</vt:lpstr>
      <vt:lpstr>Balancing Act</vt:lpstr>
      <vt:lpstr>Every Student Succeeds Act</vt:lpstr>
      <vt:lpstr>Georgia’s ESSA Plan</vt:lpstr>
      <vt:lpstr>Assessment &amp; Accountability</vt:lpstr>
      <vt:lpstr>Teaching &amp; Learning</vt:lpstr>
      <vt:lpstr>PowerPoint Presentation</vt:lpstr>
    </vt:vector>
  </TitlesOfParts>
  <Company>Georgia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GaDOE</dc:creator>
  <cp:lastModifiedBy>Melissa Fincher</cp:lastModifiedBy>
  <cp:revision>55</cp:revision>
  <cp:lastPrinted>2016-09-01T11:49:50Z</cp:lastPrinted>
  <dcterms:created xsi:type="dcterms:W3CDTF">2015-02-02T18:15:53Z</dcterms:created>
  <dcterms:modified xsi:type="dcterms:W3CDTF">2016-09-07T19:26:36Z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