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rawings/drawing4.xml" ContentType="application/vnd.openxmlformats-officedocument.drawingml.chartshapes+xml"/>
  <Override PartName="/ppt/charts/chart7.xml" ContentType="application/vnd.openxmlformats-officedocument.drawingml.chart+xml"/>
  <Override PartName="/ppt/drawings/drawing5.xml" ContentType="application/vnd.openxmlformats-officedocument.drawingml.chartshapes+xml"/>
  <Override PartName="/ppt/charts/chart8.xml" ContentType="application/vnd.openxmlformats-officedocument.drawingml.chart+xml"/>
  <Override PartName="/ppt/drawings/drawing6.xml" ContentType="application/vnd.openxmlformats-officedocument.drawingml.chartshapes+xml"/>
  <Override PartName="/ppt/charts/chart9.xml" ContentType="application/vnd.openxmlformats-officedocument.drawingml.chart+xml"/>
  <Override PartName="/ppt/drawings/drawing7.xml" ContentType="application/vnd.openxmlformats-officedocument.drawingml.chartshapes+xml"/>
  <Override PartName="/ppt/charts/chart10.xml" ContentType="application/vnd.openxmlformats-officedocument.drawingml.chart+xml"/>
  <Override PartName="/ppt/drawings/drawing8.xml" ContentType="application/vnd.openxmlformats-officedocument.drawingml.chartshapes+xml"/>
  <Override PartName="/ppt/charts/chart11.xml" ContentType="application/vnd.openxmlformats-officedocument.drawingml.chart+xml"/>
  <Override PartName="/ppt/drawings/drawing9.xml" ContentType="application/vnd.openxmlformats-officedocument.drawingml.chartshapes+xml"/>
  <Override PartName="/ppt/charts/chart12.xml" ContentType="application/vnd.openxmlformats-officedocument.drawingml.chart+xml"/>
  <Override PartName="/ppt/drawings/drawing10.xml" ContentType="application/vnd.openxmlformats-officedocument.drawingml.chartshapes+xml"/>
  <Override PartName="/ppt/charts/chart13.xml" ContentType="application/vnd.openxmlformats-officedocument.drawingml.chart+xml"/>
  <Override PartName="/ppt/drawings/drawing11.xml" ContentType="application/vnd.openxmlformats-officedocument.drawingml.chartshapes+xml"/>
  <Override PartName="/ppt/charts/chart14.xml" ContentType="application/vnd.openxmlformats-officedocument.drawingml.chart+xml"/>
  <Override PartName="/ppt/drawings/drawing12.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2"/>
  </p:notesMasterIdLst>
  <p:handoutMasterIdLst>
    <p:handoutMasterId r:id="rId163"/>
  </p:handoutMasterIdLst>
  <p:sldIdLst>
    <p:sldId id="451" r:id="rId5"/>
    <p:sldId id="453" r:id="rId6"/>
    <p:sldId id="634" r:id="rId7"/>
    <p:sldId id="791" r:id="rId8"/>
    <p:sldId id="792" r:id="rId9"/>
    <p:sldId id="452" r:id="rId10"/>
    <p:sldId id="506" r:id="rId11"/>
    <p:sldId id="793" r:id="rId12"/>
    <p:sldId id="508" r:id="rId13"/>
    <p:sldId id="517" r:id="rId14"/>
    <p:sldId id="636" r:id="rId15"/>
    <p:sldId id="835" r:id="rId16"/>
    <p:sldId id="836" r:id="rId17"/>
    <p:sldId id="794" r:id="rId18"/>
    <p:sldId id="584" r:id="rId19"/>
    <p:sldId id="838" r:id="rId20"/>
    <p:sldId id="839" r:id="rId21"/>
    <p:sldId id="840" r:id="rId22"/>
    <p:sldId id="843" r:id="rId23"/>
    <p:sldId id="841" r:id="rId24"/>
    <p:sldId id="842" r:id="rId25"/>
    <p:sldId id="844" r:id="rId26"/>
    <p:sldId id="845" r:id="rId27"/>
    <p:sldId id="846" r:id="rId28"/>
    <p:sldId id="637" r:id="rId29"/>
    <p:sldId id="880" r:id="rId30"/>
    <p:sldId id="882" r:id="rId31"/>
    <p:sldId id="883" r:id="rId32"/>
    <p:sldId id="884" r:id="rId33"/>
    <p:sldId id="885" r:id="rId34"/>
    <p:sldId id="795" r:id="rId35"/>
    <p:sldId id="346" r:id="rId36"/>
    <p:sldId id="347" r:id="rId37"/>
    <p:sldId id="348" r:id="rId38"/>
    <p:sldId id="349" r:id="rId39"/>
    <p:sldId id="879" r:id="rId40"/>
    <p:sldId id="796" r:id="rId41"/>
    <p:sldId id="354" r:id="rId42"/>
    <p:sldId id="454" r:id="rId43"/>
    <p:sldId id="799" r:id="rId44"/>
    <p:sldId id="800" r:id="rId45"/>
    <p:sldId id="801" r:id="rId46"/>
    <p:sldId id="527" r:id="rId47"/>
    <p:sldId id="528" r:id="rId48"/>
    <p:sldId id="804" r:id="rId49"/>
    <p:sldId id="805" r:id="rId50"/>
    <p:sldId id="806" r:id="rId51"/>
    <p:sldId id="807" r:id="rId52"/>
    <p:sldId id="600" r:id="rId53"/>
    <p:sldId id="808" r:id="rId54"/>
    <p:sldId id="532" r:id="rId55"/>
    <p:sldId id="810" r:id="rId56"/>
    <p:sldId id="811" r:id="rId57"/>
    <p:sldId id="812" r:id="rId58"/>
    <p:sldId id="813" r:id="rId59"/>
    <p:sldId id="814" r:id="rId60"/>
    <p:sldId id="607" r:id="rId61"/>
    <p:sldId id="815" r:id="rId62"/>
    <p:sldId id="816" r:id="rId63"/>
    <p:sldId id="817" r:id="rId64"/>
    <p:sldId id="818" r:id="rId65"/>
    <p:sldId id="608" r:id="rId66"/>
    <p:sldId id="819" r:id="rId67"/>
    <p:sldId id="609" r:id="rId68"/>
    <p:sldId id="820" r:id="rId69"/>
    <p:sldId id="821" r:id="rId70"/>
    <p:sldId id="822" r:id="rId71"/>
    <p:sldId id="823" r:id="rId72"/>
    <p:sldId id="610" r:id="rId73"/>
    <p:sldId id="825" r:id="rId74"/>
    <p:sldId id="824" r:id="rId75"/>
    <p:sldId id="826" r:id="rId76"/>
    <p:sldId id="611" r:id="rId77"/>
    <p:sldId id="827" r:id="rId78"/>
    <p:sldId id="828" r:id="rId79"/>
    <p:sldId id="829" r:id="rId80"/>
    <p:sldId id="830" r:id="rId81"/>
    <p:sldId id="831" r:id="rId82"/>
    <p:sldId id="832" r:id="rId83"/>
    <p:sldId id="802" r:id="rId84"/>
    <p:sldId id="849" r:id="rId85"/>
    <p:sldId id="847" r:id="rId86"/>
    <p:sldId id="848" r:id="rId87"/>
    <p:sldId id="833" r:id="rId88"/>
    <p:sldId id="287" r:id="rId89"/>
    <p:sldId id="853" r:id="rId90"/>
    <p:sldId id="852" r:id="rId91"/>
    <p:sldId id="851" r:id="rId92"/>
    <p:sldId id="854" r:id="rId93"/>
    <p:sldId id="856" r:id="rId94"/>
    <p:sldId id="855" r:id="rId95"/>
    <p:sldId id="860" r:id="rId96"/>
    <p:sldId id="859" r:id="rId97"/>
    <p:sldId id="873" r:id="rId98"/>
    <p:sldId id="858" r:id="rId99"/>
    <p:sldId id="857" r:id="rId100"/>
    <p:sldId id="863" r:id="rId101"/>
    <p:sldId id="862" r:id="rId102"/>
    <p:sldId id="861" r:id="rId103"/>
    <p:sldId id="864" r:id="rId104"/>
    <p:sldId id="865" r:id="rId105"/>
    <p:sldId id="866" r:id="rId106"/>
    <p:sldId id="869" r:id="rId107"/>
    <p:sldId id="868" r:id="rId108"/>
    <p:sldId id="875" r:id="rId109"/>
    <p:sldId id="867" r:id="rId110"/>
    <p:sldId id="870" r:id="rId111"/>
    <p:sldId id="872" r:id="rId112"/>
    <p:sldId id="871" r:id="rId113"/>
    <p:sldId id="632" r:id="rId114"/>
    <p:sldId id="540" r:id="rId115"/>
    <p:sldId id="886" r:id="rId116"/>
    <p:sldId id="887" r:id="rId117"/>
    <p:sldId id="561" r:id="rId118"/>
    <p:sldId id="803" r:id="rId119"/>
    <p:sldId id="562" r:id="rId120"/>
    <p:sldId id="563" r:id="rId121"/>
    <p:sldId id="767" r:id="rId122"/>
    <p:sldId id="768" r:id="rId123"/>
    <p:sldId id="769" r:id="rId124"/>
    <p:sldId id="770" r:id="rId125"/>
    <p:sldId id="771" r:id="rId126"/>
    <p:sldId id="772" r:id="rId127"/>
    <p:sldId id="773" r:id="rId128"/>
    <p:sldId id="774" r:id="rId129"/>
    <p:sldId id="775" r:id="rId130"/>
    <p:sldId id="776" r:id="rId131"/>
    <p:sldId id="777" r:id="rId132"/>
    <p:sldId id="778" r:id="rId133"/>
    <p:sldId id="779" r:id="rId134"/>
    <p:sldId id="780" r:id="rId135"/>
    <p:sldId id="782" r:id="rId136"/>
    <p:sldId id="785" r:id="rId137"/>
    <p:sldId id="786" r:id="rId138"/>
    <p:sldId id="787" r:id="rId139"/>
    <p:sldId id="797" r:id="rId140"/>
    <p:sldId id="345" r:id="rId141"/>
    <p:sldId id="789" r:id="rId142"/>
    <p:sldId id="790" r:id="rId143"/>
    <p:sldId id="877" r:id="rId144"/>
    <p:sldId id="878" r:id="rId145"/>
    <p:sldId id="491" r:id="rId146"/>
    <p:sldId id="462" r:id="rId147"/>
    <p:sldId id="515" r:id="rId148"/>
    <p:sldId id="516" r:id="rId149"/>
    <p:sldId id="876" r:id="rId150"/>
    <p:sldId id="518" r:id="rId151"/>
    <p:sldId id="519" r:id="rId152"/>
    <p:sldId id="520" r:id="rId153"/>
    <p:sldId id="521" r:id="rId154"/>
    <p:sldId id="522" r:id="rId155"/>
    <p:sldId id="523" r:id="rId156"/>
    <p:sldId id="524" r:id="rId157"/>
    <p:sldId id="525" r:id="rId158"/>
    <p:sldId id="888" r:id="rId159"/>
    <p:sldId id="589" r:id="rId160"/>
    <p:sldId id="788" r:id="rId1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son Timberlake" initials="AT" lastIdx="14" clrIdx="0">
    <p:extLst/>
  </p:cmAuthor>
  <p:cmAuthor id="2" name="Jonathan Rollins" initials="JR" lastIdx="55" clrIdx="1">
    <p:extLst/>
  </p:cmAuthor>
  <p:cmAuthor id="3" name="Paula Swartzberg" initials="PS" lastIdx="47" clrIdx="2">
    <p:extLst/>
  </p:cmAuthor>
  <p:cmAuthor id="4" name="Sandy Greene" initials="SG" lastIdx="11" clrIdx="3">
    <p:extLst/>
  </p:cmAuthor>
  <p:cmAuthor id="5" name="Kelli Wright" initials="KW" lastIdx="5" clrIdx="4">
    <p:extLst>
      <p:ext uri="{19B8F6BF-5375-455C-9EA6-DF929625EA0E}">
        <p15:presenceInfo xmlns:p15="http://schemas.microsoft.com/office/powerpoint/2012/main" userId="S-1-5-21-4138756018-1546103158-1358996498-27035" providerId="AD"/>
      </p:ext>
    </p:extLst>
  </p:cmAuthor>
  <p:cmAuthor id="6" name="Jan Reyes" initials="JR" lastIdx="24" clrIdx="5">
    <p:extLst>
      <p:ext uri="{19B8F6BF-5375-455C-9EA6-DF929625EA0E}">
        <p15:presenceInfo xmlns:p15="http://schemas.microsoft.com/office/powerpoint/2012/main" userId="S-1-5-21-4138756018-1546103158-1358996498-28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B43"/>
    <a:srgbClr val="F7971C"/>
    <a:srgbClr val="664288"/>
    <a:srgbClr val="FFDF01"/>
    <a:srgbClr val="50902D"/>
    <a:srgbClr val="F26400"/>
    <a:srgbClr val="66FF33"/>
    <a:srgbClr val="FFFFFF"/>
    <a:srgbClr val="ACDB79"/>
    <a:srgbClr val="1AC4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9" autoAdjust="0"/>
    <p:restoredTop sz="90263" autoAdjust="0"/>
  </p:normalViewPr>
  <p:slideViewPr>
    <p:cSldViewPr snapToGrid="0">
      <p:cViewPr varScale="1">
        <p:scale>
          <a:sx n="88" d="100"/>
          <a:sy n="88" d="100"/>
        </p:scale>
        <p:origin x="552" y="84"/>
      </p:cViewPr>
      <p:guideLst>
        <p:guide orient="horz" pos="2160"/>
        <p:guide pos="2880"/>
      </p:guideLst>
    </p:cSldViewPr>
  </p:slideViewPr>
  <p:notesTextViewPr>
    <p:cViewPr>
      <p:scale>
        <a:sx n="3" d="2"/>
        <a:sy n="3" d="2"/>
      </p:scale>
      <p:origin x="0" y="0"/>
    </p:cViewPr>
  </p:notesTextViewPr>
  <p:sorterViewPr>
    <p:cViewPr>
      <p:scale>
        <a:sx n="100" d="100"/>
        <a:sy n="100" d="100"/>
      </p:scale>
      <p:origin x="0" y="-1152"/>
    </p:cViewPr>
  </p:sorterViewPr>
  <p:notesViewPr>
    <p:cSldViewPr snapToGrid="0">
      <p:cViewPr varScale="1">
        <p:scale>
          <a:sx n="77" d="100"/>
          <a:sy n="77" d="100"/>
        </p:scale>
        <p:origin x="3264"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Sheet1!$B$1</c:f>
              <c:strCache>
                <c:ptCount val="1"/>
                <c:pt idx="0">
                  <c:v>2014-2015</c:v>
                </c:pt>
              </c:strCache>
            </c:strRef>
          </c:tx>
          <c:spPr>
            <a:solidFill>
              <a:schemeClr val="accent6"/>
            </a:solidFill>
            <a:ln>
              <a:noFill/>
            </a:ln>
            <a:effectLst/>
          </c:spPr>
          <c:invertIfNegative val="0"/>
          <c:dPt>
            <c:idx val="4"/>
            <c:invertIfNegative val="0"/>
            <c:bubble3D val="0"/>
            <c:spPr>
              <a:solidFill>
                <a:srgbClr val="F26400"/>
              </a:solidFill>
              <a:ln>
                <a:noFill/>
              </a:ln>
              <a:effectLst/>
            </c:spPr>
            <c:extLst>
              <c:ext xmlns:c16="http://schemas.microsoft.com/office/drawing/2014/chart" uri="{C3380CC4-5D6E-409C-BE32-E72D297353CC}">
                <c16:uniqueId val="{00000001-17C9-4019-A723-C1ADE47642D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53</c:v>
                </c:pt>
                <c:pt idx="1">
                  <c:v>73</c:v>
                </c:pt>
                <c:pt idx="2">
                  <c:v>85</c:v>
                </c:pt>
                <c:pt idx="3">
                  <c:v>88</c:v>
                </c:pt>
                <c:pt idx="4">
                  <c:v>100</c:v>
                </c:pt>
              </c:numCache>
            </c:numRef>
          </c:val>
          <c:extLst>
            <c:ext xmlns:c16="http://schemas.microsoft.com/office/drawing/2014/chart" uri="{C3380CC4-5D6E-409C-BE32-E72D297353CC}">
              <c16:uniqueId val="{00000002-17C9-4019-A723-C1ADE47642D5}"/>
            </c:ext>
          </c:extLst>
        </c:ser>
        <c:dLbls>
          <c:showLegendKey val="0"/>
          <c:showVal val="0"/>
          <c:showCatName val="0"/>
          <c:showSerName val="0"/>
          <c:showPercent val="0"/>
          <c:showBubbleSize val="0"/>
        </c:dLbls>
        <c:gapWidth val="219"/>
        <c:overlap val="-27"/>
        <c:axId val="48695168"/>
        <c:axId val="48696704"/>
      </c:barChart>
      <c:catAx>
        <c:axId val="4869516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Percent Online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696704"/>
        <c:crosses val="autoZero"/>
        <c:auto val="1"/>
        <c:lblAlgn val="ctr"/>
        <c:lblOffset val="100"/>
        <c:noMultiLvlLbl val="0"/>
      </c:catAx>
      <c:valAx>
        <c:axId val="4869670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695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2017</a:t>
            </a:r>
          </a:p>
        </c:rich>
      </c:tx>
      <c:layout>
        <c:manualLayout>
          <c:xMode val="edge"/>
          <c:yMode val="edge"/>
          <c:x val="0.29210069444444442"/>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6D3C-48D1-8F10-8CAE63E8F161}"/>
              </c:ext>
            </c:extLst>
          </c:dPt>
          <c:dPt>
            <c:idx val="1"/>
            <c:bubble3D val="0"/>
            <c:spPr>
              <a:solidFill>
                <a:srgbClr val="FF9966"/>
              </a:solidFill>
            </c:spPr>
            <c:extLst>
              <c:ext xmlns:c16="http://schemas.microsoft.com/office/drawing/2014/chart" uri="{C3380CC4-5D6E-409C-BE32-E72D297353CC}">
                <c16:uniqueId val="{00000003-6D3C-48D1-8F10-8CAE63E8F161}"/>
              </c:ext>
            </c:extLst>
          </c:dPt>
          <c:dPt>
            <c:idx val="2"/>
            <c:bubble3D val="0"/>
            <c:spPr>
              <a:solidFill>
                <a:schemeClr val="accent6">
                  <a:lumMod val="60000"/>
                  <a:lumOff val="40000"/>
                </a:schemeClr>
              </a:solidFill>
            </c:spPr>
            <c:extLst>
              <c:ext xmlns:c16="http://schemas.microsoft.com/office/drawing/2014/chart" uri="{C3380CC4-5D6E-409C-BE32-E72D297353CC}">
                <c16:uniqueId val="{00000005-6D3C-48D1-8F10-8CAE63E8F161}"/>
              </c:ext>
            </c:extLst>
          </c:dPt>
          <c:dPt>
            <c:idx val="3"/>
            <c:bubble3D val="0"/>
            <c:spPr>
              <a:solidFill>
                <a:schemeClr val="accent6"/>
              </a:solidFill>
            </c:spPr>
            <c:extLst>
              <c:ext xmlns:c16="http://schemas.microsoft.com/office/drawing/2014/chart" uri="{C3380CC4-5D6E-409C-BE32-E72D297353CC}">
                <c16:uniqueId val="{00000007-6D3C-48D1-8F10-8CAE63E8F161}"/>
              </c:ext>
            </c:extLst>
          </c:dPt>
          <c:dPt>
            <c:idx val="4"/>
            <c:bubble3D val="0"/>
            <c:spPr>
              <a:solidFill>
                <a:srgbClr val="00B050"/>
              </a:solidFill>
            </c:spPr>
            <c:extLst>
              <c:ext xmlns:c16="http://schemas.microsoft.com/office/drawing/2014/chart" uri="{C3380CC4-5D6E-409C-BE32-E72D297353CC}">
                <c16:uniqueId val="{00000009-6D3C-48D1-8F10-8CAE63E8F161}"/>
              </c:ext>
            </c:extLst>
          </c:dPt>
          <c:dLbls>
            <c:dLbl>
              <c:idx val="0"/>
              <c:layout>
                <c:manualLayout>
                  <c:x val="7.8182072944006989E-2"/>
                  <c:y val="8.596174655799604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D3C-48D1-8F10-8CAE63E8F161}"/>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D3C-48D1-8F10-8CAE63E8F161}"/>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22</c:v>
                </c:pt>
                <c:pt idx="1">
                  <c:v>32</c:v>
                </c:pt>
                <c:pt idx="2">
                  <c:v>46</c:v>
                </c:pt>
              </c:numCache>
            </c:numRef>
          </c:val>
          <c:extLst>
            <c:ext xmlns:c16="http://schemas.microsoft.com/office/drawing/2014/chart" uri="{C3380CC4-5D6E-409C-BE32-E72D297353CC}">
              <c16:uniqueId val="{0000000A-6D3C-48D1-8F10-8CAE63E8F161}"/>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2018</a:t>
            </a:r>
          </a:p>
        </c:rich>
      </c:tx>
      <c:layout>
        <c:manualLayout>
          <c:xMode val="edge"/>
          <c:yMode val="edge"/>
          <c:x val="0.30078124999999994"/>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C691-4806-81E4-21F96E7B884B}"/>
              </c:ext>
            </c:extLst>
          </c:dPt>
          <c:dPt>
            <c:idx val="1"/>
            <c:bubble3D val="0"/>
            <c:spPr>
              <a:solidFill>
                <a:srgbClr val="FF9966"/>
              </a:solidFill>
            </c:spPr>
            <c:extLst>
              <c:ext xmlns:c16="http://schemas.microsoft.com/office/drawing/2014/chart" uri="{C3380CC4-5D6E-409C-BE32-E72D297353CC}">
                <c16:uniqueId val="{00000003-C691-4806-81E4-21F96E7B884B}"/>
              </c:ext>
            </c:extLst>
          </c:dPt>
          <c:dPt>
            <c:idx val="2"/>
            <c:bubble3D val="0"/>
            <c:spPr>
              <a:solidFill>
                <a:schemeClr val="accent6">
                  <a:lumMod val="60000"/>
                  <a:lumOff val="40000"/>
                </a:schemeClr>
              </a:solidFill>
            </c:spPr>
            <c:extLst>
              <c:ext xmlns:c16="http://schemas.microsoft.com/office/drawing/2014/chart" uri="{C3380CC4-5D6E-409C-BE32-E72D297353CC}">
                <c16:uniqueId val="{00000005-C691-4806-81E4-21F96E7B884B}"/>
              </c:ext>
            </c:extLst>
          </c:dPt>
          <c:dPt>
            <c:idx val="3"/>
            <c:bubble3D val="0"/>
            <c:spPr>
              <a:solidFill>
                <a:schemeClr val="accent6"/>
              </a:solidFill>
            </c:spPr>
            <c:extLst>
              <c:ext xmlns:c16="http://schemas.microsoft.com/office/drawing/2014/chart" uri="{C3380CC4-5D6E-409C-BE32-E72D297353CC}">
                <c16:uniqueId val="{00000007-C691-4806-81E4-21F96E7B884B}"/>
              </c:ext>
            </c:extLst>
          </c:dPt>
          <c:dPt>
            <c:idx val="4"/>
            <c:bubble3D val="0"/>
            <c:spPr>
              <a:solidFill>
                <a:srgbClr val="00B050"/>
              </a:solidFill>
            </c:spPr>
            <c:extLst>
              <c:ext xmlns:c16="http://schemas.microsoft.com/office/drawing/2014/chart" uri="{C3380CC4-5D6E-409C-BE32-E72D297353CC}">
                <c16:uniqueId val="{00000009-C691-4806-81E4-21F96E7B884B}"/>
              </c:ext>
            </c:extLst>
          </c:dPt>
          <c:dLbls>
            <c:dLbl>
              <c:idx val="0"/>
              <c:layout>
                <c:manualLayout>
                  <c:x val="0.10422361267341582"/>
                  <c:y val="8.596186236582241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691-4806-81E4-21F96E7B884B}"/>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691-4806-81E4-21F96E7B884B}"/>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27</c:v>
                </c:pt>
                <c:pt idx="1">
                  <c:v>27</c:v>
                </c:pt>
                <c:pt idx="2">
                  <c:v>46</c:v>
                </c:pt>
              </c:numCache>
            </c:numRef>
          </c:val>
          <c:extLst>
            <c:ext xmlns:c16="http://schemas.microsoft.com/office/drawing/2014/chart" uri="{C3380CC4-5D6E-409C-BE32-E72D297353CC}">
              <c16:uniqueId val="{0000000A-C691-4806-81E4-21F96E7B884B}"/>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2016</a:t>
            </a:r>
          </a:p>
        </c:rich>
      </c:tx>
      <c:layout>
        <c:manualLayout>
          <c:xMode val="edge"/>
          <c:yMode val="edge"/>
          <c:x val="0.28776041666666669"/>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B1F7-42DF-A959-78DBF0FDE11A}"/>
              </c:ext>
            </c:extLst>
          </c:dPt>
          <c:dPt>
            <c:idx val="1"/>
            <c:bubble3D val="0"/>
            <c:spPr>
              <a:solidFill>
                <a:srgbClr val="FF9966"/>
              </a:solidFill>
            </c:spPr>
            <c:extLst>
              <c:ext xmlns:c16="http://schemas.microsoft.com/office/drawing/2014/chart" uri="{C3380CC4-5D6E-409C-BE32-E72D297353CC}">
                <c16:uniqueId val="{00000003-B1F7-42DF-A959-78DBF0FDE11A}"/>
              </c:ext>
            </c:extLst>
          </c:dPt>
          <c:dPt>
            <c:idx val="2"/>
            <c:bubble3D val="0"/>
            <c:spPr>
              <a:solidFill>
                <a:schemeClr val="accent6">
                  <a:lumMod val="60000"/>
                  <a:lumOff val="40000"/>
                </a:schemeClr>
              </a:solidFill>
            </c:spPr>
            <c:extLst>
              <c:ext xmlns:c16="http://schemas.microsoft.com/office/drawing/2014/chart" uri="{C3380CC4-5D6E-409C-BE32-E72D297353CC}">
                <c16:uniqueId val="{00000005-B1F7-42DF-A959-78DBF0FDE11A}"/>
              </c:ext>
            </c:extLst>
          </c:dPt>
          <c:dPt>
            <c:idx val="3"/>
            <c:bubble3D val="0"/>
            <c:spPr>
              <a:solidFill>
                <a:schemeClr val="accent6"/>
              </a:solidFill>
            </c:spPr>
            <c:extLst>
              <c:ext xmlns:c16="http://schemas.microsoft.com/office/drawing/2014/chart" uri="{C3380CC4-5D6E-409C-BE32-E72D297353CC}">
                <c16:uniqueId val="{00000007-B1F7-42DF-A959-78DBF0FDE11A}"/>
              </c:ext>
            </c:extLst>
          </c:dPt>
          <c:dPt>
            <c:idx val="4"/>
            <c:bubble3D val="0"/>
            <c:spPr>
              <a:solidFill>
                <a:srgbClr val="00B050"/>
              </a:solidFill>
            </c:spPr>
            <c:extLst>
              <c:ext xmlns:c16="http://schemas.microsoft.com/office/drawing/2014/chart" uri="{C3380CC4-5D6E-409C-BE32-E72D297353CC}">
                <c16:uniqueId val="{00000009-B1F7-42DF-A959-78DBF0FDE11A}"/>
              </c:ext>
            </c:extLst>
          </c:dPt>
          <c:dLbls>
            <c:dLbl>
              <c:idx val="0"/>
              <c:layout>
                <c:manualLayout>
                  <c:x val="0.10422361267341582"/>
                  <c:y val="8.596186236582241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1F7-42DF-A959-78DBF0FDE11A}"/>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1F7-42DF-A959-78DBF0FDE11A}"/>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27</c:v>
                </c:pt>
                <c:pt idx="1">
                  <c:v>28</c:v>
                </c:pt>
                <c:pt idx="2">
                  <c:v>45</c:v>
                </c:pt>
              </c:numCache>
            </c:numRef>
          </c:val>
          <c:extLst>
            <c:ext xmlns:c16="http://schemas.microsoft.com/office/drawing/2014/chart" uri="{C3380CC4-5D6E-409C-BE32-E72D297353CC}">
              <c16:uniqueId val="{0000000A-B1F7-42DF-A959-78DBF0FDE11A}"/>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2017</a:t>
            </a:r>
          </a:p>
        </c:rich>
      </c:tx>
      <c:layout>
        <c:manualLayout>
          <c:xMode val="edge"/>
          <c:yMode val="edge"/>
          <c:x val="0.29210069444444442"/>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F033-454E-8A07-AF53D9B388BF}"/>
              </c:ext>
            </c:extLst>
          </c:dPt>
          <c:dPt>
            <c:idx val="1"/>
            <c:bubble3D val="0"/>
            <c:spPr>
              <a:solidFill>
                <a:srgbClr val="FF9966"/>
              </a:solidFill>
            </c:spPr>
            <c:extLst>
              <c:ext xmlns:c16="http://schemas.microsoft.com/office/drawing/2014/chart" uri="{C3380CC4-5D6E-409C-BE32-E72D297353CC}">
                <c16:uniqueId val="{00000003-F033-454E-8A07-AF53D9B388BF}"/>
              </c:ext>
            </c:extLst>
          </c:dPt>
          <c:dPt>
            <c:idx val="2"/>
            <c:bubble3D val="0"/>
            <c:spPr>
              <a:solidFill>
                <a:schemeClr val="accent6">
                  <a:lumMod val="60000"/>
                  <a:lumOff val="40000"/>
                </a:schemeClr>
              </a:solidFill>
            </c:spPr>
            <c:extLst>
              <c:ext xmlns:c16="http://schemas.microsoft.com/office/drawing/2014/chart" uri="{C3380CC4-5D6E-409C-BE32-E72D297353CC}">
                <c16:uniqueId val="{00000005-F033-454E-8A07-AF53D9B388BF}"/>
              </c:ext>
            </c:extLst>
          </c:dPt>
          <c:dPt>
            <c:idx val="3"/>
            <c:bubble3D val="0"/>
            <c:spPr>
              <a:solidFill>
                <a:schemeClr val="accent6"/>
              </a:solidFill>
            </c:spPr>
            <c:extLst>
              <c:ext xmlns:c16="http://schemas.microsoft.com/office/drawing/2014/chart" uri="{C3380CC4-5D6E-409C-BE32-E72D297353CC}">
                <c16:uniqueId val="{00000007-F033-454E-8A07-AF53D9B388BF}"/>
              </c:ext>
            </c:extLst>
          </c:dPt>
          <c:dPt>
            <c:idx val="4"/>
            <c:bubble3D val="0"/>
            <c:spPr>
              <a:solidFill>
                <a:srgbClr val="00B050"/>
              </a:solidFill>
            </c:spPr>
            <c:extLst>
              <c:ext xmlns:c16="http://schemas.microsoft.com/office/drawing/2014/chart" uri="{C3380CC4-5D6E-409C-BE32-E72D297353CC}">
                <c16:uniqueId val="{00000009-F033-454E-8A07-AF53D9B388BF}"/>
              </c:ext>
            </c:extLst>
          </c:dPt>
          <c:dLbls>
            <c:dLbl>
              <c:idx val="0"/>
              <c:layout>
                <c:manualLayout>
                  <c:x val="0.10422361267341582"/>
                  <c:y val="8.596186236582241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033-454E-8A07-AF53D9B388BF}"/>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033-454E-8A07-AF53D9B388BF}"/>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25</c:v>
                </c:pt>
                <c:pt idx="1">
                  <c:v>27</c:v>
                </c:pt>
                <c:pt idx="2">
                  <c:v>48</c:v>
                </c:pt>
              </c:numCache>
            </c:numRef>
          </c:val>
          <c:extLst>
            <c:ext xmlns:c16="http://schemas.microsoft.com/office/drawing/2014/chart" uri="{C3380CC4-5D6E-409C-BE32-E72D297353CC}">
              <c16:uniqueId val="{0000000A-F033-454E-8A07-AF53D9B388BF}"/>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2018</a:t>
            </a:r>
          </a:p>
        </c:rich>
      </c:tx>
      <c:layout>
        <c:manualLayout>
          <c:xMode val="edge"/>
          <c:yMode val="edge"/>
          <c:x val="0.30078124999999994"/>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49B6-46F4-97BD-31396CA97B23}"/>
              </c:ext>
            </c:extLst>
          </c:dPt>
          <c:dPt>
            <c:idx val="1"/>
            <c:bubble3D val="0"/>
            <c:spPr>
              <a:solidFill>
                <a:srgbClr val="FF9966"/>
              </a:solidFill>
            </c:spPr>
            <c:extLst>
              <c:ext xmlns:c16="http://schemas.microsoft.com/office/drawing/2014/chart" uri="{C3380CC4-5D6E-409C-BE32-E72D297353CC}">
                <c16:uniqueId val="{00000003-49B6-46F4-97BD-31396CA97B23}"/>
              </c:ext>
            </c:extLst>
          </c:dPt>
          <c:dPt>
            <c:idx val="2"/>
            <c:bubble3D val="0"/>
            <c:spPr>
              <a:solidFill>
                <a:schemeClr val="accent6">
                  <a:lumMod val="60000"/>
                  <a:lumOff val="40000"/>
                </a:schemeClr>
              </a:solidFill>
            </c:spPr>
            <c:extLst>
              <c:ext xmlns:c16="http://schemas.microsoft.com/office/drawing/2014/chart" uri="{C3380CC4-5D6E-409C-BE32-E72D297353CC}">
                <c16:uniqueId val="{00000005-49B6-46F4-97BD-31396CA97B23}"/>
              </c:ext>
            </c:extLst>
          </c:dPt>
          <c:dPt>
            <c:idx val="3"/>
            <c:bubble3D val="0"/>
            <c:spPr>
              <a:solidFill>
                <a:schemeClr val="accent6"/>
              </a:solidFill>
            </c:spPr>
            <c:extLst>
              <c:ext xmlns:c16="http://schemas.microsoft.com/office/drawing/2014/chart" uri="{C3380CC4-5D6E-409C-BE32-E72D297353CC}">
                <c16:uniqueId val="{00000007-49B6-46F4-97BD-31396CA97B23}"/>
              </c:ext>
            </c:extLst>
          </c:dPt>
          <c:dPt>
            <c:idx val="4"/>
            <c:bubble3D val="0"/>
            <c:spPr>
              <a:solidFill>
                <a:srgbClr val="00B050"/>
              </a:solidFill>
            </c:spPr>
            <c:extLst>
              <c:ext xmlns:c16="http://schemas.microsoft.com/office/drawing/2014/chart" uri="{C3380CC4-5D6E-409C-BE32-E72D297353CC}">
                <c16:uniqueId val="{00000009-49B6-46F4-97BD-31396CA97B23}"/>
              </c:ext>
            </c:extLst>
          </c:dPt>
          <c:dLbls>
            <c:dLbl>
              <c:idx val="0"/>
              <c:layout>
                <c:manualLayout>
                  <c:x val="0.10422361267341582"/>
                  <c:y val="8.596186236582241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9B6-46F4-97BD-31396CA97B23}"/>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9B6-46F4-97BD-31396CA97B23}"/>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25</c:v>
                </c:pt>
                <c:pt idx="1">
                  <c:v>30</c:v>
                </c:pt>
                <c:pt idx="2">
                  <c:v>45</c:v>
                </c:pt>
              </c:numCache>
            </c:numRef>
          </c:val>
          <c:extLst>
            <c:ext xmlns:c16="http://schemas.microsoft.com/office/drawing/2014/chart" uri="{C3380CC4-5D6E-409C-BE32-E72D297353CC}">
              <c16:uniqueId val="{0000000A-49B6-46F4-97BD-31396CA97B23}"/>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381945019605432"/>
          <c:y val="7.6785513616766221E-2"/>
          <c:w val="0.69642554680664914"/>
          <c:h val="0.82449362468744658"/>
        </c:manualLayout>
      </c:layout>
      <c:lineChart>
        <c:grouping val="standard"/>
        <c:varyColors val="0"/>
        <c:ser>
          <c:idx val="4"/>
          <c:order val="0"/>
          <c:tx>
            <c:strRef>
              <c:f>'Fig 1'!$A$33</c:f>
              <c:strCache>
                <c:ptCount val="1"/>
                <c:pt idx="0">
                  <c:v>Beginning Learner </c:v>
                </c:pt>
              </c:strCache>
            </c:strRef>
          </c:tx>
          <c:spPr>
            <a:ln>
              <a:solidFill>
                <a:srgbClr val="70AD47">
                  <a:lumMod val="60000"/>
                  <a:lumOff val="40000"/>
                </a:srgbClr>
              </a:solidFill>
            </a:ln>
          </c:spPr>
          <c:marker>
            <c:symbol val="diamond"/>
            <c:size val="7"/>
            <c:spPr>
              <a:solidFill>
                <a:srgbClr val="92D050"/>
              </a:solidFill>
              <a:ln>
                <a:solidFill>
                  <a:srgbClr val="92D050"/>
                </a:solidFill>
              </a:ln>
            </c:spPr>
          </c:marker>
          <c:cat>
            <c:strRef>
              <c:f>'Fig 1'!$B$32:$I$32</c:f>
              <c:strCache>
                <c:ptCount val="8"/>
                <c:pt idx="0">
                  <c:v>3</c:v>
                </c:pt>
                <c:pt idx="1">
                  <c:v>4</c:v>
                </c:pt>
                <c:pt idx="2">
                  <c:v>5</c:v>
                </c:pt>
                <c:pt idx="3">
                  <c:v>6</c:v>
                </c:pt>
                <c:pt idx="4">
                  <c:v>7</c:v>
                </c:pt>
                <c:pt idx="5">
                  <c:v>8</c:v>
                </c:pt>
                <c:pt idx="6">
                  <c:v>9th Grade Literature</c:v>
                </c:pt>
                <c:pt idx="7">
                  <c:v>American Literature</c:v>
                </c:pt>
              </c:strCache>
            </c:strRef>
          </c:cat>
          <c:val>
            <c:numRef>
              <c:f>'Fig 1'!$B$33:$I$33</c:f>
              <c:numCache>
                <c:formatCode>General</c:formatCode>
                <c:ptCount val="8"/>
                <c:pt idx="0">
                  <c:v>425</c:v>
                </c:pt>
                <c:pt idx="1">
                  <c:v>535</c:v>
                </c:pt>
                <c:pt idx="2">
                  <c:v>685</c:v>
                </c:pt>
                <c:pt idx="3">
                  <c:v>750</c:v>
                </c:pt>
                <c:pt idx="4">
                  <c:v>850</c:v>
                </c:pt>
                <c:pt idx="5">
                  <c:v>875</c:v>
                </c:pt>
                <c:pt idx="6">
                  <c:v>940</c:v>
                </c:pt>
                <c:pt idx="7">
                  <c:v>1015</c:v>
                </c:pt>
              </c:numCache>
            </c:numRef>
          </c:val>
          <c:smooth val="0"/>
          <c:extLst>
            <c:ext xmlns:c16="http://schemas.microsoft.com/office/drawing/2014/chart" uri="{C3380CC4-5D6E-409C-BE32-E72D297353CC}">
              <c16:uniqueId val="{00000000-4E9D-422E-A439-09C533CF7C41}"/>
            </c:ext>
          </c:extLst>
        </c:ser>
        <c:ser>
          <c:idx val="3"/>
          <c:order val="1"/>
          <c:tx>
            <c:strRef>
              <c:f>'Fig 1'!$A$34</c:f>
              <c:strCache>
                <c:ptCount val="1"/>
                <c:pt idx="0">
                  <c:v>Developing Learner </c:v>
                </c:pt>
              </c:strCache>
            </c:strRef>
          </c:tx>
          <c:spPr>
            <a:ln>
              <a:solidFill>
                <a:srgbClr val="92D050"/>
              </a:solidFill>
            </a:ln>
          </c:spPr>
          <c:marker>
            <c:spPr>
              <a:solidFill>
                <a:srgbClr val="69AD2B"/>
              </a:solidFill>
              <a:ln>
                <a:solidFill>
                  <a:srgbClr val="69AD2B"/>
                </a:solidFill>
              </a:ln>
            </c:spPr>
          </c:marker>
          <c:cat>
            <c:strRef>
              <c:f>'Fig 1'!$B$32:$I$32</c:f>
              <c:strCache>
                <c:ptCount val="8"/>
                <c:pt idx="0">
                  <c:v>3</c:v>
                </c:pt>
                <c:pt idx="1">
                  <c:v>4</c:v>
                </c:pt>
                <c:pt idx="2">
                  <c:v>5</c:v>
                </c:pt>
                <c:pt idx="3">
                  <c:v>6</c:v>
                </c:pt>
                <c:pt idx="4">
                  <c:v>7</c:v>
                </c:pt>
                <c:pt idx="5">
                  <c:v>8</c:v>
                </c:pt>
                <c:pt idx="6">
                  <c:v>9th Grade Literature</c:v>
                </c:pt>
                <c:pt idx="7">
                  <c:v>American Literature</c:v>
                </c:pt>
              </c:strCache>
            </c:strRef>
          </c:cat>
          <c:val>
            <c:numRef>
              <c:f>'Fig 1'!$B$34:$I$34</c:f>
              <c:numCache>
                <c:formatCode>General</c:formatCode>
                <c:ptCount val="8"/>
                <c:pt idx="0">
                  <c:v>645</c:v>
                </c:pt>
                <c:pt idx="1">
                  <c:v>795</c:v>
                </c:pt>
                <c:pt idx="2">
                  <c:v>880</c:v>
                </c:pt>
                <c:pt idx="3">
                  <c:v>945</c:v>
                </c:pt>
                <c:pt idx="4">
                  <c:v>1080</c:v>
                </c:pt>
                <c:pt idx="5">
                  <c:v>1105</c:v>
                </c:pt>
                <c:pt idx="6">
                  <c:v>1170</c:v>
                </c:pt>
                <c:pt idx="7">
                  <c:v>1290</c:v>
                </c:pt>
              </c:numCache>
            </c:numRef>
          </c:val>
          <c:smooth val="0"/>
          <c:extLst>
            <c:ext xmlns:c16="http://schemas.microsoft.com/office/drawing/2014/chart" uri="{C3380CC4-5D6E-409C-BE32-E72D297353CC}">
              <c16:uniqueId val="{00000001-4E9D-422E-A439-09C533CF7C41}"/>
            </c:ext>
          </c:extLst>
        </c:ser>
        <c:ser>
          <c:idx val="2"/>
          <c:order val="2"/>
          <c:tx>
            <c:strRef>
              <c:f>'Fig 1'!$A$35</c:f>
              <c:strCache>
                <c:ptCount val="1"/>
                <c:pt idx="0">
                  <c:v>Proficient Learner </c:v>
                </c:pt>
              </c:strCache>
            </c:strRef>
          </c:tx>
          <c:spPr>
            <a:ln>
              <a:solidFill>
                <a:srgbClr val="639828"/>
              </a:solidFill>
            </a:ln>
          </c:spPr>
          <c:marker>
            <c:symbol val="circle"/>
            <c:size val="7"/>
            <c:spPr>
              <a:solidFill>
                <a:srgbClr val="558236"/>
              </a:solidFill>
              <a:ln>
                <a:solidFill>
                  <a:srgbClr val="558236"/>
                </a:solidFill>
              </a:ln>
            </c:spPr>
          </c:marker>
          <c:cat>
            <c:strRef>
              <c:f>'Fig 1'!$B$32:$I$32</c:f>
              <c:strCache>
                <c:ptCount val="8"/>
                <c:pt idx="0">
                  <c:v>3</c:v>
                </c:pt>
                <c:pt idx="1">
                  <c:v>4</c:v>
                </c:pt>
                <c:pt idx="2">
                  <c:v>5</c:v>
                </c:pt>
                <c:pt idx="3">
                  <c:v>6</c:v>
                </c:pt>
                <c:pt idx="4">
                  <c:v>7</c:v>
                </c:pt>
                <c:pt idx="5">
                  <c:v>8</c:v>
                </c:pt>
                <c:pt idx="6">
                  <c:v>9th Grade Literature</c:v>
                </c:pt>
                <c:pt idx="7">
                  <c:v>American Literature</c:v>
                </c:pt>
              </c:strCache>
            </c:strRef>
          </c:cat>
          <c:val>
            <c:numRef>
              <c:f>'Fig 1'!$B$35:$I$35</c:f>
              <c:numCache>
                <c:formatCode>General</c:formatCode>
                <c:ptCount val="8"/>
                <c:pt idx="0">
                  <c:v>820</c:v>
                </c:pt>
                <c:pt idx="1">
                  <c:v>975</c:v>
                </c:pt>
                <c:pt idx="2">
                  <c:v>1075</c:v>
                </c:pt>
                <c:pt idx="3">
                  <c:v>1140</c:v>
                </c:pt>
                <c:pt idx="4">
                  <c:v>1280</c:v>
                </c:pt>
                <c:pt idx="5">
                  <c:v>1295</c:v>
                </c:pt>
                <c:pt idx="6">
                  <c:v>1400</c:v>
                </c:pt>
                <c:pt idx="7">
                  <c:v>1510</c:v>
                </c:pt>
              </c:numCache>
            </c:numRef>
          </c:val>
          <c:smooth val="0"/>
          <c:extLst>
            <c:ext xmlns:c16="http://schemas.microsoft.com/office/drawing/2014/chart" uri="{C3380CC4-5D6E-409C-BE32-E72D297353CC}">
              <c16:uniqueId val="{00000002-4E9D-422E-A439-09C533CF7C41}"/>
            </c:ext>
          </c:extLst>
        </c:ser>
        <c:ser>
          <c:idx val="5"/>
          <c:order val="3"/>
          <c:tx>
            <c:strRef>
              <c:f>'Fig 1'!$A$36</c:f>
              <c:strCache>
                <c:ptCount val="1"/>
                <c:pt idx="0">
                  <c:v>Distinguished Learner</c:v>
                </c:pt>
              </c:strCache>
            </c:strRef>
          </c:tx>
          <c:spPr>
            <a:ln>
              <a:solidFill>
                <a:srgbClr val="70AD47">
                  <a:lumMod val="50000"/>
                </a:srgbClr>
              </a:solidFill>
            </a:ln>
          </c:spPr>
          <c:marker>
            <c:symbol val="triangle"/>
            <c:size val="7"/>
            <c:spPr>
              <a:solidFill>
                <a:srgbClr val="70AD47">
                  <a:lumMod val="50000"/>
                </a:srgbClr>
              </a:solidFill>
              <a:ln>
                <a:solidFill>
                  <a:srgbClr val="70AD47">
                    <a:lumMod val="50000"/>
                  </a:srgbClr>
                </a:solidFill>
              </a:ln>
            </c:spPr>
          </c:marker>
          <c:cat>
            <c:strRef>
              <c:f>'Fig 1'!$B$32:$I$32</c:f>
              <c:strCache>
                <c:ptCount val="8"/>
                <c:pt idx="0">
                  <c:v>3</c:v>
                </c:pt>
                <c:pt idx="1">
                  <c:v>4</c:v>
                </c:pt>
                <c:pt idx="2">
                  <c:v>5</c:v>
                </c:pt>
                <c:pt idx="3">
                  <c:v>6</c:v>
                </c:pt>
                <c:pt idx="4">
                  <c:v>7</c:v>
                </c:pt>
                <c:pt idx="5">
                  <c:v>8</c:v>
                </c:pt>
                <c:pt idx="6">
                  <c:v>9th Grade Literature</c:v>
                </c:pt>
                <c:pt idx="7">
                  <c:v>American Literature</c:v>
                </c:pt>
              </c:strCache>
            </c:strRef>
          </c:cat>
          <c:val>
            <c:numRef>
              <c:f>'Fig 1'!$B$36:$I$36</c:f>
              <c:numCache>
                <c:formatCode>General</c:formatCode>
                <c:ptCount val="8"/>
                <c:pt idx="0">
                  <c:v>1015</c:v>
                </c:pt>
                <c:pt idx="1">
                  <c:v>1135</c:v>
                </c:pt>
                <c:pt idx="2">
                  <c:v>1330</c:v>
                </c:pt>
                <c:pt idx="3">
                  <c:v>1370</c:v>
                </c:pt>
                <c:pt idx="4">
                  <c:v>1475</c:v>
                </c:pt>
                <c:pt idx="5">
                  <c:v>1470</c:v>
                </c:pt>
                <c:pt idx="6">
                  <c:v>1630</c:v>
                </c:pt>
                <c:pt idx="7">
                  <c:v>1785</c:v>
                </c:pt>
              </c:numCache>
            </c:numRef>
          </c:val>
          <c:smooth val="0"/>
          <c:extLst>
            <c:ext xmlns:c16="http://schemas.microsoft.com/office/drawing/2014/chart" uri="{C3380CC4-5D6E-409C-BE32-E72D297353CC}">
              <c16:uniqueId val="{00000003-4E9D-422E-A439-09C533CF7C41}"/>
            </c:ext>
          </c:extLst>
        </c:ser>
        <c:ser>
          <c:idx val="0"/>
          <c:order val="4"/>
          <c:tx>
            <c:strRef>
              <c:f>'Fig 1'!$A$37</c:f>
              <c:strCache>
                <c:ptCount val="1"/>
                <c:pt idx="0">
                  <c:v>Lower Text Band for Grade</c:v>
                </c:pt>
              </c:strCache>
            </c:strRef>
          </c:tx>
          <c:spPr>
            <a:ln>
              <a:solidFill>
                <a:srgbClr val="C00000"/>
              </a:solidFill>
            </a:ln>
          </c:spPr>
          <c:marker>
            <c:symbol val="star"/>
            <c:size val="8"/>
            <c:spPr>
              <a:noFill/>
              <a:ln>
                <a:solidFill>
                  <a:srgbClr val="C00000"/>
                </a:solidFill>
              </a:ln>
            </c:spPr>
          </c:marker>
          <c:dPt>
            <c:idx val="4"/>
            <c:bubble3D val="0"/>
            <c:extLst>
              <c:ext xmlns:c16="http://schemas.microsoft.com/office/drawing/2014/chart" uri="{C3380CC4-5D6E-409C-BE32-E72D297353CC}">
                <c16:uniqueId val="{00000004-4E9D-422E-A439-09C533CF7C41}"/>
              </c:ext>
            </c:extLst>
          </c:dPt>
          <c:cat>
            <c:strRef>
              <c:f>'Fig 1'!$B$32:$I$32</c:f>
              <c:strCache>
                <c:ptCount val="8"/>
                <c:pt idx="0">
                  <c:v>3</c:v>
                </c:pt>
                <c:pt idx="1">
                  <c:v>4</c:v>
                </c:pt>
                <c:pt idx="2">
                  <c:v>5</c:v>
                </c:pt>
                <c:pt idx="3">
                  <c:v>6</c:v>
                </c:pt>
                <c:pt idx="4">
                  <c:v>7</c:v>
                </c:pt>
                <c:pt idx="5">
                  <c:v>8</c:v>
                </c:pt>
                <c:pt idx="6">
                  <c:v>9th Grade Literature</c:v>
                </c:pt>
                <c:pt idx="7">
                  <c:v>American Literature</c:v>
                </c:pt>
              </c:strCache>
            </c:strRef>
          </c:cat>
          <c:val>
            <c:numRef>
              <c:f>'Fig 1'!$B$37:$I$37</c:f>
              <c:numCache>
                <c:formatCode>General</c:formatCode>
                <c:ptCount val="8"/>
                <c:pt idx="0">
                  <c:v>520</c:v>
                </c:pt>
                <c:pt idx="1">
                  <c:v>740</c:v>
                </c:pt>
                <c:pt idx="2">
                  <c:v>830</c:v>
                </c:pt>
                <c:pt idx="3">
                  <c:v>925</c:v>
                </c:pt>
                <c:pt idx="4">
                  <c:v>970</c:v>
                </c:pt>
                <c:pt idx="5">
                  <c:v>1010</c:v>
                </c:pt>
                <c:pt idx="6">
                  <c:v>1050</c:v>
                </c:pt>
                <c:pt idx="7">
                  <c:v>1185</c:v>
                </c:pt>
              </c:numCache>
            </c:numRef>
          </c:val>
          <c:smooth val="0"/>
          <c:extLst>
            <c:ext xmlns:c16="http://schemas.microsoft.com/office/drawing/2014/chart" uri="{C3380CC4-5D6E-409C-BE32-E72D297353CC}">
              <c16:uniqueId val="{00000005-4E9D-422E-A439-09C533CF7C41}"/>
            </c:ext>
          </c:extLst>
        </c:ser>
        <c:ser>
          <c:idx val="1"/>
          <c:order val="5"/>
          <c:tx>
            <c:strRef>
              <c:f>'Fig 1'!$A$38</c:f>
              <c:strCache>
                <c:ptCount val="1"/>
                <c:pt idx="0">
                  <c:v>Upper Text Band for Grade</c:v>
                </c:pt>
              </c:strCache>
            </c:strRef>
          </c:tx>
          <c:spPr>
            <a:ln>
              <a:solidFill>
                <a:srgbClr val="C00000"/>
              </a:solidFill>
            </a:ln>
          </c:spPr>
          <c:marker>
            <c:symbol val="star"/>
            <c:size val="8"/>
            <c:spPr>
              <a:noFill/>
              <a:ln>
                <a:solidFill>
                  <a:srgbClr val="C00000"/>
                </a:solidFill>
              </a:ln>
            </c:spPr>
          </c:marker>
          <c:cat>
            <c:strRef>
              <c:f>'Fig 1'!$B$32:$I$32</c:f>
              <c:strCache>
                <c:ptCount val="8"/>
                <c:pt idx="0">
                  <c:v>3</c:v>
                </c:pt>
                <c:pt idx="1">
                  <c:v>4</c:v>
                </c:pt>
                <c:pt idx="2">
                  <c:v>5</c:v>
                </c:pt>
                <c:pt idx="3">
                  <c:v>6</c:v>
                </c:pt>
                <c:pt idx="4">
                  <c:v>7</c:v>
                </c:pt>
                <c:pt idx="5">
                  <c:v>8</c:v>
                </c:pt>
                <c:pt idx="6">
                  <c:v>9th Grade Literature</c:v>
                </c:pt>
                <c:pt idx="7">
                  <c:v>American Literature</c:v>
                </c:pt>
              </c:strCache>
            </c:strRef>
          </c:cat>
          <c:val>
            <c:numRef>
              <c:f>'Fig 1'!$B$38:$I$38</c:f>
              <c:numCache>
                <c:formatCode>General</c:formatCode>
                <c:ptCount val="8"/>
                <c:pt idx="0">
                  <c:v>820</c:v>
                </c:pt>
                <c:pt idx="1">
                  <c:v>940</c:v>
                </c:pt>
                <c:pt idx="2">
                  <c:v>1010</c:v>
                </c:pt>
                <c:pt idx="3">
                  <c:v>1070</c:v>
                </c:pt>
                <c:pt idx="4">
                  <c:v>1120</c:v>
                </c:pt>
                <c:pt idx="5">
                  <c:v>1185</c:v>
                </c:pt>
                <c:pt idx="6">
                  <c:v>1260</c:v>
                </c:pt>
                <c:pt idx="7">
                  <c:v>1385</c:v>
                </c:pt>
              </c:numCache>
            </c:numRef>
          </c:val>
          <c:smooth val="0"/>
          <c:extLst>
            <c:ext xmlns:c16="http://schemas.microsoft.com/office/drawing/2014/chart" uri="{C3380CC4-5D6E-409C-BE32-E72D297353CC}">
              <c16:uniqueId val="{00000006-4E9D-422E-A439-09C533CF7C41}"/>
            </c:ext>
          </c:extLst>
        </c:ser>
        <c:dLbls>
          <c:showLegendKey val="0"/>
          <c:showVal val="0"/>
          <c:showCatName val="0"/>
          <c:showSerName val="0"/>
          <c:showPercent val="0"/>
          <c:showBubbleSize val="0"/>
        </c:dLbls>
        <c:marker val="1"/>
        <c:smooth val="0"/>
        <c:axId val="41287040"/>
        <c:axId val="40965632"/>
      </c:lineChart>
      <c:catAx>
        <c:axId val="41287040"/>
        <c:scaling>
          <c:orientation val="minMax"/>
        </c:scaling>
        <c:delete val="0"/>
        <c:axPos val="b"/>
        <c:title>
          <c:tx>
            <c:rich>
              <a:bodyPr/>
              <a:lstStyle/>
              <a:p>
                <a:pPr>
                  <a:defRPr sz="1400" b="1" i="0" u="none" strike="noStrike" baseline="0">
                    <a:solidFill>
                      <a:srgbClr val="000000"/>
                    </a:solidFill>
                    <a:latin typeface="Times New Roman"/>
                    <a:ea typeface="Times New Roman"/>
                    <a:cs typeface="Times New Roman"/>
                  </a:defRPr>
                </a:pPr>
                <a:r>
                  <a:rPr lang="en-US" sz="1400" dirty="0"/>
                  <a:t>Grade</a:t>
                </a:r>
                <a:r>
                  <a:rPr lang="en-US" sz="1400" baseline="0" dirty="0"/>
                  <a:t> Level</a:t>
                </a:r>
                <a:r>
                  <a:rPr lang="en-US" sz="1400" dirty="0"/>
                  <a:t>/Course</a:t>
                </a:r>
              </a:p>
            </c:rich>
          </c:tx>
          <c:layout>
            <c:manualLayout>
              <c:xMode val="edge"/>
              <c:yMode val="edge"/>
              <c:x val="0.39031193576707274"/>
              <c:y val="0.95663249073006162"/>
            </c:manualLayout>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0965632"/>
        <c:crosses val="autoZero"/>
        <c:auto val="1"/>
        <c:lblAlgn val="ctr"/>
        <c:lblOffset val="100"/>
        <c:noMultiLvlLbl val="0"/>
      </c:catAx>
      <c:valAx>
        <c:axId val="40965632"/>
        <c:scaling>
          <c:orientation val="minMax"/>
          <c:max val="1800"/>
          <c:min val="200"/>
        </c:scaling>
        <c:delete val="0"/>
        <c:axPos val="l"/>
        <c:majorGridlines/>
        <c:title>
          <c:tx>
            <c:rich>
              <a:bodyPr/>
              <a:lstStyle/>
              <a:p>
                <a:pPr>
                  <a:defRPr sz="1400" b="1" i="0" u="none" strike="noStrike" baseline="0">
                    <a:solidFill>
                      <a:srgbClr val="000000"/>
                    </a:solidFill>
                    <a:latin typeface="Times New Roman"/>
                    <a:ea typeface="Times New Roman"/>
                    <a:cs typeface="Times New Roman"/>
                  </a:defRPr>
                </a:pPr>
                <a:r>
                  <a:rPr lang="en-US" sz="1400"/>
                  <a:t>Lexile</a:t>
                </a:r>
              </a:p>
            </c:rich>
          </c:tx>
          <c:layout>
            <c:manualLayout>
              <c:xMode val="edge"/>
              <c:yMode val="edge"/>
              <c:x val="2.1989554813565019E-2"/>
              <c:y val="0.4007843399693668"/>
            </c:manualLayout>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1287040"/>
        <c:crosses val="autoZero"/>
        <c:crossBetween val="between"/>
        <c:majorUnit val="200"/>
      </c:valAx>
    </c:plotArea>
    <c:legend>
      <c:legendPos val="r"/>
      <c:legendEntry>
        <c:idx val="0"/>
        <c:txPr>
          <a:bodyPr/>
          <a:lstStyle/>
          <a:p>
            <a:pPr>
              <a:defRPr sz="900" b="0" i="0" u="none" strike="noStrike" baseline="0">
                <a:solidFill>
                  <a:srgbClr val="000000"/>
                </a:solidFill>
                <a:latin typeface="Calibri"/>
                <a:ea typeface="Calibri"/>
                <a:cs typeface="Calibri"/>
              </a:defRPr>
            </a:pPr>
            <a:endParaRPr lang="en-US"/>
          </a:p>
        </c:txPr>
      </c:legendEntry>
      <c:legendEntry>
        <c:idx val="1"/>
        <c:txPr>
          <a:bodyPr/>
          <a:lstStyle/>
          <a:p>
            <a:pPr>
              <a:defRPr sz="900" b="0" i="0" u="none" strike="noStrike" baseline="0">
                <a:solidFill>
                  <a:srgbClr val="000000"/>
                </a:solidFill>
                <a:latin typeface="Calibri"/>
                <a:ea typeface="Calibri"/>
                <a:cs typeface="Calibri"/>
              </a:defRPr>
            </a:pPr>
            <a:endParaRPr lang="en-US"/>
          </a:p>
        </c:txPr>
      </c:legendEntry>
      <c:legendEntry>
        <c:idx val="2"/>
        <c:txPr>
          <a:bodyPr/>
          <a:lstStyle/>
          <a:p>
            <a:pPr>
              <a:defRPr sz="900" b="0" i="0" u="none" strike="noStrike" baseline="0">
                <a:solidFill>
                  <a:srgbClr val="000000"/>
                </a:solidFill>
                <a:latin typeface="Calibri"/>
                <a:ea typeface="Calibri"/>
                <a:cs typeface="Calibri"/>
              </a:defRPr>
            </a:pPr>
            <a:endParaRPr lang="en-US"/>
          </a:p>
        </c:txPr>
      </c:legendEntry>
      <c:legendEntry>
        <c:idx val="3"/>
        <c:txPr>
          <a:bodyPr/>
          <a:lstStyle/>
          <a:p>
            <a:pPr>
              <a:defRPr sz="900" b="0" i="0" u="none" strike="noStrike" baseline="0">
                <a:solidFill>
                  <a:srgbClr val="000000"/>
                </a:solidFill>
                <a:latin typeface="Calibri"/>
                <a:ea typeface="Calibri"/>
                <a:cs typeface="Calibri"/>
              </a:defRPr>
            </a:pPr>
            <a:endParaRPr lang="en-US"/>
          </a:p>
        </c:txPr>
      </c:legendEntry>
      <c:legendEntry>
        <c:idx val="4"/>
        <c:txPr>
          <a:bodyPr/>
          <a:lstStyle/>
          <a:p>
            <a:pPr>
              <a:defRPr sz="900" b="0" i="0" u="none" strike="noStrike" baseline="0">
                <a:solidFill>
                  <a:srgbClr val="000000"/>
                </a:solidFill>
                <a:latin typeface="Calibri"/>
                <a:ea typeface="Calibri"/>
                <a:cs typeface="Calibri"/>
              </a:defRPr>
            </a:pPr>
            <a:endParaRPr lang="en-US"/>
          </a:p>
        </c:txPr>
      </c:legendEntry>
      <c:legendEntry>
        <c:idx val="5"/>
        <c:txPr>
          <a:bodyPr/>
          <a:lstStyle/>
          <a:p>
            <a:pPr>
              <a:defRPr sz="900" b="0" i="0" u="none" strike="noStrike" baseline="0">
                <a:solidFill>
                  <a:srgbClr val="000000"/>
                </a:solidFill>
                <a:latin typeface="Calibri"/>
                <a:ea typeface="Calibri"/>
                <a:cs typeface="Calibri"/>
              </a:defRPr>
            </a:pPr>
            <a:endParaRPr lang="en-US"/>
          </a:p>
        </c:txPr>
      </c:legendEntry>
      <c:layout>
        <c:manualLayout>
          <c:xMode val="edge"/>
          <c:yMode val="edge"/>
          <c:x val="0.82192632019942147"/>
          <c:y val="0.50010454126885051"/>
          <c:w val="0.17663100029716927"/>
          <c:h val="0.41328790123877052"/>
        </c:manualLayout>
      </c:layout>
      <c:overlay val="0"/>
      <c:txPr>
        <a:bodyPr/>
        <a:lstStyle/>
        <a:p>
          <a:pPr>
            <a:defRPr sz="675"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2016</a:t>
            </a:r>
          </a:p>
        </c:rich>
      </c:tx>
      <c:layout>
        <c:manualLayout>
          <c:xMode val="edge"/>
          <c:yMode val="edge"/>
          <c:x val="0.28776041666666669"/>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21A8-4A66-8BFA-AD02CA4C362C}"/>
              </c:ext>
            </c:extLst>
          </c:dPt>
          <c:dPt>
            <c:idx val="1"/>
            <c:bubble3D val="0"/>
            <c:spPr>
              <a:solidFill>
                <a:srgbClr val="FF9966"/>
              </a:solidFill>
            </c:spPr>
            <c:extLst>
              <c:ext xmlns:c16="http://schemas.microsoft.com/office/drawing/2014/chart" uri="{C3380CC4-5D6E-409C-BE32-E72D297353CC}">
                <c16:uniqueId val="{00000003-21A8-4A66-8BFA-AD02CA4C362C}"/>
              </c:ext>
            </c:extLst>
          </c:dPt>
          <c:dPt>
            <c:idx val="2"/>
            <c:bubble3D val="0"/>
            <c:spPr>
              <a:solidFill>
                <a:schemeClr val="accent6">
                  <a:lumMod val="60000"/>
                  <a:lumOff val="40000"/>
                </a:schemeClr>
              </a:solidFill>
            </c:spPr>
            <c:extLst>
              <c:ext xmlns:c16="http://schemas.microsoft.com/office/drawing/2014/chart" uri="{C3380CC4-5D6E-409C-BE32-E72D297353CC}">
                <c16:uniqueId val="{00000005-21A8-4A66-8BFA-AD02CA4C362C}"/>
              </c:ext>
            </c:extLst>
          </c:dPt>
          <c:dPt>
            <c:idx val="3"/>
            <c:bubble3D val="0"/>
            <c:spPr>
              <a:solidFill>
                <a:schemeClr val="accent6"/>
              </a:solidFill>
            </c:spPr>
            <c:extLst>
              <c:ext xmlns:c16="http://schemas.microsoft.com/office/drawing/2014/chart" uri="{C3380CC4-5D6E-409C-BE32-E72D297353CC}">
                <c16:uniqueId val="{00000007-21A8-4A66-8BFA-AD02CA4C362C}"/>
              </c:ext>
            </c:extLst>
          </c:dPt>
          <c:dPt>
            <c:idx val="4"/>
            <c:bubble3D val="0"/>
            <c:spPr>
              <a:solidFill>
                <a:srgbClr val="00B050"/>
              </a:solidFill>
            </c:spPr>
            <c:extLst>
              <c:ext xmlns:c16="http://schemas.microsoft.com/office/drawing/2014/chart" uri="{C3380CC4-5D6E-409C-BE32-E72D297353CC}">
                <c16:uniqueId val="{00000009-21A8-4A66-8BFA-AD02CA4C362C}"/>
              </c:ext>
            </c:extLst>
          </c:dPt>
          <c:dLbls>
            <c:dLbl>
              <c:idx val="0"/>
              <c:layout>
                <c:manualLayout>
                  <c:x val="0.10422361267341582"/>
                  <c:y val="8.596186236582241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1A8-4A66-8BFA-AD02CA4C362C}"/>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1A8-4A66-8BFA-AD02CA4C362C}"/>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28</c:v>
                </c:pt>
                <c:pt idx="1">
                  <c:v>51</c:v>
                </c:pt>
                <c:pt idx="2">
                  <c:v>21</c:v>
                </c:pt>
              </c:numCache>
            </c:numRef>
          </c:val>
          <c:extLst>
            <c:ext xmlns:c16="http://schemas.microsoft.com/office/drawing/2014/chart" uri="{C3380CC4-5D6E-409C-BE32-E72D297353CC}">
              <c16:uniqueId val="{0000000A-21A8-4A66-8BFA-AD02CA4C362C}"/>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2017</a:t>
            </a:r>
          </a:p>
        </c:rich>
      </c:tx>
      <c:layout>
        <c:manualLayout>
          <c:xMode val="edge"/>
          <c:yMode val="edge"/>
          <c:x val="0.29210069444444442"/>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7006-4994-A246-625A6F058428}"/>
              </c:ext>
            </c:extLst>
          </c:dPt>
          <c:dPt>
            <c:idx val="1"/>
            <c:bubble3D val="0"/>
            <c:spPr>
              <a:solidFill>
                <a:srgbClr val="FF9966"/>
              </a:solidFill>
            </c:spPr>
            <c:extLst>
              <c:ext xmlns:c16="http://schemas.microsoft.com/office/drawing/2014/chart" uri="{C3380CC4-5D6E-409C-BE32-E72D297353CC}">
                <c16:uniqueId val="{00000003-7006-4994-A246-625A6F058428}"/>
              </c:ext>
            </c:extLst>
          </c:dPt>
          <c:dPt>
            <c:idx val="2"/>
            <c:bubble3D val="0"/>
            <c:spPr>
              <a:solidFill>
                <a:schemeClr val="accent6">
                  <a:lumMod val="60000"/>
                  <a:lumOff val="40000"/>
                </a:schemeClr>
              </a:solidFill>
            </c:spPr>
            <c:extLst>
              <c:ext xmlns:c16="http://schemas.microsoft.com/office/drawing/2014/chart" uri="{C3380CC4-5D6E-409C-BE32-E72D297353CC}">
                <c16:uniqueId val="{00000005-7006-4994-A246-625A6F058428}"/>
              </c:ext>
            </c:extLst>
          </c:dPt>
          <c:dPt>
            <c:idx val="3"/>
            <c:bubble3D val="0"/>
            <c:spPr>
              <a:solidFill>
                <a:schemeClr val="accent6"/>
              </a:solidFill>
            </c:spPr>
            <c:extLst>
              <c:ext xmlns:c16="http://schemas.microsoft.com/office/drawing/2014/chart" uri="{C3380CC4-5D6E-409C-BE32-E72D297353CC}">
                <c16:uniqueId val="{00000007-7006-4994-A246-625A6F058428}"/>
              </c:ext>
            </c:extLst>
          </c:dPt>
          <c:dPt>
            <c:idx val="4"/>
            <c:bubble3D val="0"/>
            <c:spPr>
              <a:solidFill>
                <a:srgbClr val="00B050"/>
              </a:solidFill>
            </c:spPr>
            <c:extLst>
              <c:ext xmlns:c16="http://schemas.microsoft.com/office/drawing/2014/chart" uri="{C3380CC4-5D6E-409C-BE32-E72D297353CC}">
                <c16:uniqueId val="{00000009-7006-4994-A246-625A6F058428}"/>
              </c:ext>
            </c:extLst>
          </c:dPt>
          <c:dLbls>
            <c:dLbl>
              <c:idx val="0"/>
              <c:layout>
                <c:manualLayout>
                  <c:x val="0.10422361267341582"/>
                  <c:y val="8.596186236582241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006-4994-A246-625A6F058428}"/>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006-4994-A246-625A6F058428}"/>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29</c:v>
                </c:pt>
                <c:pt idx="1">
                  <c:v>48</c:v>
                </c:pt>
                <c:pt idx="2">
                  <c:v>23</c:v>
                </c:pt>
              </c:numCache>
            </c:numRef>
          </c:val>
          <c:extLst>
            <c:ext xmlns:c16="http://schemas.microsoft.com/office/drawing/2014/chart" uri="{C3380CC4-5D6E-409C-BE32-E72D297353CC}">
              <c16:uniqueId val="{0000000A-7006-4994-A246-625A6F058428}"/>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2018</a:t>
            </a:r>
          </a:p>
        </c:rich>
      </c:tx>
      <c:layout>
        <c:manualLayout>
          <c:xMode val="edge"/>
          <c:yMode val="edge"/>
          <c:x val="0.30078124999999994"/>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027F-4353-8498-D70AB1F3307A}"/>
              </c:ext>
            </c:extLst>
          </c:dPt>
          <c:dPt>
            <c:idx val="1"/>
            <c:bubble3D val="0"/>
            <c:spPr>
              <a:solidFill>
                <a:srgbClr val="FF9966"/>
              </a:solidFill>
            </c:spPr>
            <c:extLst>
              <c:ext xmlns:c16="http://schemas.microsoft.com/office/drawing/2014/chart" uri="{C3380CC4-5D6E-409C-BE32-E72D297353CC}">
                <c16:uniqueId val="{00000003-027F-4353-8498-D70AB1F3307A}"/>
              </c:ext>
            </c:extLst>
          </c:dPt>
          <c:dPt>
            <c:idx val="2"/>
            <c:bubble3D val="0"/>
            <c:spPr>
              <a:solidFill>
                <a:schemeClr val="accent6">
                  <a:lumMod val="60000"/>
                  <a:lumOff val="40000"/>
                </a:schemeClr>
              </a:solidFill>
            </c:spPr>
            <c:extLst>
              <c:ext xmlns:c16="http://schemas.microsoft.com/office/drawing/2014/chart" uri="{C3380CC4-5D6E-409C-BE32-E72D297353CC}">
                <c16:uniqueId val="{00000005-027F-4353-8498-D70AB1F3307A}"/>
              </c:ext>
            </c:extLst>
          </c:dPt>
          <c:dPt>
            <c:idx val="3"/>
            <c:bubble3D val="0"/>
            <c:spPr>
              <a:solidFill>
                <a:schemeClr val="accent6"/>
              </a:solidFill>
            </c:spPr>
            <c:extLst>
              <c:ext xmlns:c16="http://schemas.microsoft.com/office/drawing/2014/chart" uri="{C3380CC4-5D6E-409C-BE32-E72D297353CC}">
                <c16:uniqueId val="{00000007-027F-4353-8498-D70AB1F3307A}"/>
              </c:ext>
            </c:extLst>
          </c:dPt>
          <c:dPt>
            <c:idx val="4"/>
            <c:bubble3D val="0"/>
            <c:spPr>
              <a:solidFill>
                <a:srgbClr val="00B050"/>
              </a:solidFill>
            </c:spPr>
            <c:extLst>
              <c:ext xmlns:c16="http://schemas.microsoft.com/office/drawing/2014/chart" uri="{C3380CC4-5D6E-409C-BE32-E72D297353CC}">
                <c16:uniqueId val="{00000009-027F-4353-8498-D70AB1F3307A}"/>
              </c:ext>
            </c:extLst>
          </c:dPt>
          <c:dLbls>
            <c:dLbl>
              <c:idx val="0"/>
              <c:layout>
                <c:manualLayout>
                  <c:x val="0.10422361267341582"/>
                  <c:y val="8.596186236582241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27F-4353-8498-D70AB1F3307A}"/>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27F-4353-8498-D70AB1F3307A}"/>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32</c:v>
                </c:pt>
                <c:pt idx="1">
                  <c:v>46</c:v>
                </c:pt>
                <c:pt idx="2">
                  <c:v>22</c:v>
                </c:pt>
              </c:numCache>
            </c:numRef>
          </c:val>
          <c:extLst>
            <c:ext xmlns:c16="http://schemas.microsoft.com/office/drawing/2014/chart" uri="{C3380CC4-5D6E-409C-BE32-E72D297353CC}">
              <c16:uniqueId val="{0000000A-027F-4353-8498-D70AB1F3307A}"/>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2016</a:t>
            </a:r>
          </a:p>
        </c:rich>
      </c:tx>
      <c:layout>
        <c:manualLayout>
          <c:xMode val="edge"/>
          <c:yMode val="edge"/>
          <c:x val="0.28776041666666669"/>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F6CC-4785-95A9-FD9A1667C5B9}"/>
              </c:ext>
            </c:extLst>
          </c:dPt>
          <c:dPt>
            <c:idx val="1"/>
            <c:bubble3D val="0"/>
            <c:spPr>
              <a:solidFill>
                <a:srgbClr val="FF9966"/>
              </a:solidFill>
            </c:spPr>
            <c:extLst>
              <c:ext xmlns:c16="http://schemas.microsoft.com/office/drawing/2014/chart" uri="{C3380CC4-5D6E-409C-BE32-E72D297353CC}">
                <c16:uniqueId val="{00000003-F6CC-4785-95A9-FD9A1667C5B9}"/>
              </c:ext>
            </c:extLst>
          </c:dPt>
          <c:dPt>
            <c:idx val="2"/>
            <c:bubble3D val="0"/>
            <c:spPr>
              <a:solidFill>
                <a:schemeClr val="accent6">
                  <a:lumMod val="60000"/>
                  <a:lumOff val="40000"/>
                </a:schemeClr>
              </a:solidFill>
            </c:spPr>
            <c:extLst>
              <c:ext xmlns:c16="http://schemas.microsoft.com/office/drawing/2014/chart" uri="{C3380CC4-5D6E-409C-BE32-E72D297353CC}">
                <c16:uniqueId val="{00000005-F6CC-4785-95A9-FD9A1667C5B9}"/>
              </c:ext>
            </c:extLst>
          </c:dPt>
          <c:dPt>
            <c:idx val="3"/>
            <c:bubble3D val="0"/>
            <c:spPr>
              <a:solidFill>
                <a:schemeClr val="accent6"/>
              </a:solidFill>
            </c:spPr>
            <c:extLst>
              <c:ext xmlns:c16="http://schemas.microsoft.com/office/drawing/2014/chart" uri="{C3380CC4-5D6E-409C-BE32-E72D297353CC}">
                <c16:uniqueId val="{00000007-F6CC-4785-95A9-FD9A1667C5B9}"/>
              </c:ext>
            </c:extLst>
          </c:dPt>
          <c:dPt>
            <c:idx val="4"/>
            <c:bubble3D val="0"/>
            <c:spPr>
              <a:solidFill>
                <a:srgbClr val="00B050"/>
              </a:solidFill>
            </c:spPr>
            <c:extLst>
              <c:ext xmlns:c16="http://schemas.microsoft.com/office/drawing/2014/chart" uri="{C3380CC4-5D6E-409C-BE32-E72D297353CC}">
                <c16:uniqueId val="{00000009-F6CC-4785-95A9-FD9A1667C5B9}"/>
              </c:ext>
            </c:extLst>
          </c:dPt>
          <c:dLbls>
            <c:dLbl>
              <c:idx val="0"/>
              <c:layout>
                <c:manualLayout>
                  <c:x val="0.10422361267341582"/>
                  <c:y val="8.596186236582241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6CC-4785-95A9-FD9A1667C5B9}"/>
                </c:ext>
              </c:extLst>
            </c:dLbl>
            <c:dLbl>
              <c:idx val="2"/>
              <c:tx>
                <c:rich>
                  <a:bodyPr/>
                  <a:lstStyle/>
                  <a:p>
                    <a:r>
                      <a:rPr lang="en-US"/>
                      <a:t>35%</a:t>
                    </a:r>
                    <a:endParaRPr lang="en-US" dirty="0"/>
                  </a:p>
                </c:rich>
              </c:tx>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6CC-4785-95A9-FD9A1667C5B9}"/>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6CC-4785-95A9-FD9A1667C5B9}"/>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32</c:v>
                </c:pt>
                <c:pt idx="1">
                  <c:v>32</c:v>
                </c:pt>
                <c:pt idx="2">
                  <c:v>35</c:v>
                </c:pt>
              </c:numCache>
            </c:numRef>
          </c:val>
          <c:extLst>
            <c:ext xmlns:c16="http://schemas.microsoft.com/office/drawing/2014/chart" uri="{C3380CC4-5D6E-409C-BE32-E72D297353CC}">
              <c16:uniqueId val="{0000000A-F6CC-4785-95A9-FD9A1667C5B9}"/>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2017</a:t>
            </a:r>
          </a:p>
        </c:rich>
      </c:tx>
      <c:layout>
        <c:manualLayout>
          <c:xMode val="edge"/>
          <c:yMode val="edge"/>
          <c:x val="0.29210069444444442"/>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D05D-4DAE-82E1-315A9FD9A546}"/>
              </c:ext>
            </c:extLst>
          </c:dPt>
          <c:dPt>
            <c:idx val="1"/>
            <c:bubble3D val="0"/>
            <c:spPr>
              <a:solidFill>
                <a:srgbClr val="FF9966"/>
              </a:solidFill>
            </c:spPr>
            <c:extLst>
              <c:ext xmlns:c16="http://schemas.microsoft.com/office/drawing/2014/chart" uri="{C3380CC4-5D6E-409C-BE32-E72D297353CC}">
                <c16:uniqueId val="{00000003-D05D-4DAE-82E1-315A9FD9A546}"/>
              </c:ext>
            </c:extLst>
          </c:dPt>
          <c:dPt>
            <c:idx val="2"/>
            <c:bubble3D val="0"/>
            <c:spPr>
              <a:solidFill>
                <a:schemeClr val="accent6">
                  <a:lumMod val="60000"/>
                  <a:lumOff val="40000"/>
                </a:schemeClr>
              </a:solidFill>
            </c:spPr>
            <c:extLst>
              <c:ext xmlns:c16="http://schemas.microsoft.com/office/drawing/2014/chart" uri="{C3380CC4-5D6E-409C-BE32-E72D297353CC}">
                <c16:uniqueId val="{00000005-D05D-4DAE-82E1-315A9FD9A546}"/>
              </c:ext>
            </c:extLst>
          </c:dPt>
          <c:dPt>
            <c:idx val="3"/>
            <c:bubble3D val="0"/>
            <c:spPr>
              <a:solidFill>
                <a:schemeClr val="accent6"/>
              </a:solidFill>
            </c:spPr>
            <c:extLst>
              <c:ext xmlns:c16="http://schemas.microsoft.com/office/drawing/2014/chart" uri="{C3380CC4-5D6E-409C-BE32-E72D297353CC}">
                <c16:uniqueId val="{00000007-D05D-4DAE-82E1-315A9FD9A546}"/>
              </c:ext>
            </c:extLst>
          </c:dPt>
          <c:dPt>
            <c:idx val="4"/>
            <c:bubble3D val="0"/>
            <c:spPr>
              <a:solidFill>
                <a:srgbClr val="00B050"/>
              </a:solidFill>
            </c:spPr>
            <c:extLst>
              <c:ext xmlns:c16="http://schemas.microsoft.com/office/drawing/2014/chart" uri="{C3380CC4-5D6E-409C-BE32-E72D297353CC}">
                <c16:uniqueId val="{00000009-D05D-4DAE-82E1-315A9FD9A546}"/>
              </c:ext>
            </c:extLst>
          </c:dPt>
          <c:dLbls>
            <c:dLbl>
              <c:idx val="0"/>
              <c:layout>
                <c:manualLayout>
                  <c:x val="0.10422361267341582"/>
                  <c:y val="8.596186236582241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05D-4DAE-82E1-315A9FD9A546}"/>
                </c:ext>
              </c:extLst>
            </c:dLbl>
            <c:dLbl>
              <c:idx val="2"/>
              <c:tx>
                <c:rich>
                  <a:bodyPr/>
                  <a:lstStyle/>
                  <a:p>
                    <a:r>
                      <a:rPr lang="en-US"/>
                      <a:t>38%</a:t>
                    </a:r>
                  </a:p>
                </c:rich>
              </c:tx>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05D-4DAE-82E1-315A9FD9A546}"/>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05D-4DAE-82E1-315A9FD9A546}"/>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30</c:v>
                </c:pt>
                <c:pt idx="1">
                  <c:v>33</c:v>
                </c:pt>
                <c:pt idx="2">
                  <c:v>38</c:v>
                </c:pt>
              </c:numCache>
            </c:numRef>
          </c:val>
          <c:extLst>
            <c:ext xmlns:c16="http://schemas.microsoft.com/office/drawing/2014/chart" uri="{C3380CC4-5D6E-409C-BE32-E72D297353CC}">
              <c16:uniqueId val="{0000000A-D05D-4DAE-82E1-315A9FD9A546}"/>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2018</a:t>
            </a:r>
          </a:p>
        </c:rich>
      </c:tx>
      <c:layout>
        <c:manualLayout>
          <c:xMode val="edge"/>
          <c:yMode val="edge"/>
          <c:x val="0.30078124999999994"/>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227C-4379-B9F5-7F35BD81FBC5}"/>
              </c:ext>
            </c:extLst>
          </c:dPt>
          <c:dPt>
            <c:idx val="1"/>
            <c:bubble3D val="0"/>
            <c:spPr>
              <a:solidFill>
                <a:srgbClr val="FF9966"/>
              </a:solidFill>
            </c:spPr>
            <c:extLst>
              <c:ext xmlns:c16="http://schemas.microsoft.com/office/drawing/2014/chart" uri="{C3380CC4-5D6E-409C-BE32-E72D297353CC}">
                <c16:uniqueId val="{00000003-227C-4379-B9F5-7F35BD81FBC5}"/>
              </c:ext>
            </c:extLst>
          </c:dPt>
          <c:dPt>
            <c:idx val="2"/>
            <c:bubble3D val="0"/>
            <c:spPr>
              <a:solidFill>
                <a:schemeClr val="accent6">
                  <a:lumMod val="60000"/>
                  <a:lumOff val="40000"/>
                </a:schemeClr>
              </a:solidFill>
            </c:spPr>
            <c:extLst>
              <c:ext xmlns:c16="http://schemas.microsoft.com/office/drawing/2014/chart" uri="{C3380CC4-5D6E-409C-BE32-E72D297353CC}">
                <c16:uniqueId val="{00000005-227C-4379-B9F5-7F35BD81FBC5}"/>
              </c:ext>
            </c:extLst>
          </c:dPt>
          <c:dPt>
            <c:idx val="3"/>
            <c:bubble3D val="0"/>
            <c:spPr>
              <a:solidFill>
                <a:schemeClr val="accent6"/>
              </a:solidFill>
            </c:spPr>
            <c:extLst>
              <c:ext xmlns:c16="http://schemas.microsoft.com/office/drawing/2014/chart" uri="{C3380CC4-5D6E-409C-BE32-E72D297353CC}">
                <c16:uniqueId val="{00000007-227C-4379-B9F5-7F35BD81FBC5}"/>
              </c:ext>
            </c:extLst>
          </c:dPt>
          <c:dPt>
            <c:idx val="4"/>
            <c:bubble3D val="0"/>
            <c:spPr>
              <a:solidFill>
                <a:srgbClr val="00B050"/>
              </a:solidFill>
            </c:spPr>
            <c:extLst>
              <c:ext xmlns:c16="http://schemas.microsoft.com/office/drawing/2014/chart" uri="{C3380CC4-5D6E-409C-BE32-E72D297353CC}">
                <c16:uniqueId val="{00000009-227C-4379-B9F5-7F35BD81FBC5}"/>
              </c:ext>
            </c:extLst>
          </c:dPt>
          <c:dLbls>
            <c:dLbl>
              <c:idx val="0"/>
              <c:layout>
                <c:manualLayout>
                  <c:x val="0.10422361267341582"/>
                  <c:y val="8.596186236582241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27C-4379-B9F5-7F35BD81FBC5}"/>
                </c:ext>
              </c:extLst>
            </c:dLbl>
            <c:dLbl>
              <c:idx val="2"/>
              <c:tx>
                <c:rich>
                  <a:bodyPr/>
                  <a:lstStyle/>
                  <a:p>
                    <a:r>
                      <a:rPr lang="en-US"/>
                      <a:t>40%</a:t>
                    </a:r>
                  </a:p>
                </c:rich>
              </c:tx>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27C-4379-B9F5-7F35BD81FBC5}"/>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27C-4379-B9F5-7F35BD81FBC5}"/>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30</c:v>
                </c:pt>
                <c:pt idx="1">
                  <c:v>29</c:v>
                </c:pt>
                <c:pt idx="2">
                  <c:v>40</c:v>
                </c:pt>
              </c:numCache>
            </c:numRef>
          </c:val>
          <c:extLst>
            <c:ext xmlns:c16="http://schemas.microsoft.com/office/drawing/2014/chart" uri="{C3380CC4-5D6E-409C-BE32-E72D297353CC}">
              <c16:uniqueId val="{0000000A-227C-4379-B9F5-7F35BD81FBC5}"/>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2016</a:t>
            </a:r>
          </a:p>
        </c:rich>
      </c:tx>
      <c:layout>
        <c:manualLayout>
          <c:xMode val="edge"/>
          <c:yMode val="edge"/>
          <c:x val="0.28776041666666669"/>
          <c:y val="2.1929824561403508E-2"/>
        </c:manualLayout>
      </c:layout>
      <c:overlay val="0"/>
    </c:title>
    <c:autoTitleDeleted val="0"/>
    <c:plotArea>
      <c:layout>
        <c:manualLayout>
          <c:layoutTarget val="inner"/>
          <c:xMode val="edge"/>
          <c:yMode val="edge"/>
          <c:x val="4.7619047619047616E-2"/>
          <c:y val="0.12560321407192521"/>
          <c:w val="0.91269841269841268"/>
          <c:h val="0.62400538748445922"/>
        </c:manualLayout>
      </c:layout>
      <c:ofPieChart>
        <c:ofPieType val="bar"/>
        <c:varyColors val="1"/>
        <c:ser>
          <c:idx val="0"/>
          <c:order val="0"/>
          <c:tx>
            <c:strRef>
              <c:f>Sheet1!$B$1</c:f>
              <c:strCache>
                <c:ptCount val="1"/>
                <c:pt idx="0">
                  <c:v>Column1</c:v>
                </c:pt>
              </c:strCache>
            </c:strRef>
          </c:tx>
          <c:explosion val="5"/>
          <c:dPt>
            <c:idx val="0"/>
            <c:bubble3D val="0"/>
            <c:spPr>
              <a:solidFill>
                <a:srgbClr val="FF3300"/>
              </a:solidFill>
            </c:spPr>
            <c:extLst>
              <c:ext xmlns:c16="http://schemas.microsoft.com/office/drawing/2014/chart" uri="{C3380CC4-5D6E-409C-BE32-E72D297353CC}">
                <c16:uniqueId val="{00000001-9B3E-4D3F-B61E-3A62C769A38D}"/>
              </c:ext>
            </c:extLst>
          </c:dPt>
          <c:dPt>
            <c:idx val="1"/>
            <c:bubble3D val="0"/>
            <c:spPr>
              <a:solidFill>
                <a:srgbClr val="FF9966"/>
              </a:solidFill>
            </c:spPr>
            <c:extLst>
              <c:ext xmlns:c16="http://schemas.microsoft.com/office/drawing/2014/chart" uri="{C3380CC4-5D6E-409C-BE32-E72D297353CC}">
                <c16:uniqueId val="{00000003-9B3E-4D3F-B61E-3A62C769A38D}"/>
              </c:ext>
            </c:extLst>
          </c:dPt>
          <c:dPt>
            <c:idx val="2"/>
            <c:bubble3D val="0"/>
            <c:spPr>
              <a:solidFill>
                <a:schemeClr val="accent6">
                  <a:lumMod val="60000"/>
                  <a:lumOff val="40000"/>
                </a:schemeClr>
              </a:solidFill>
            </c:spPr>
            <c:extLst>
              <c:ext xmlns:c16="http://schemas.microsoft.com/office/drawing/2014/chart" uri="{C3380CC4-5D6E-409C-BE32-E72D297353CC}">
                <c16:uniqueId val="{00000005-9B3E-4D3F-B61E-3A62C769A38D}"/>
              </c:ext>
            </c:extLst>
          </c:dPt>
          <c:dPt>
            <c:idx val="3"/>
            <c:bubble3D val="0"/>
            <c:spPr>
              <a:solidFill>
                <a:schemeClr val="accent6"/>
              </a:solidFill>
            </c:spPr>
            <c:extLst>
              <c:ext xmlns:c16="http://schemas.microsoft.com/office/drawing/2014/chart" uri="{C3380CC4-5D6E-409C-BE32-E72D297353CC}">
                <c16:uniqueId val="{00000007-9B3E-4D3F-B61E-3A62C769A38D}"/>
              </c:ext>
            </c:extLst>
          </c:dPt>
          <c:dPt>
            <c:idx val="4"/>
            <c:bubble3D val="0"/>
            <c:spPr>
              <a:solidFill>
                <a:srgbClr val="00B050"/>
              </a:solidFill>
            </c:spPr>
            <c:extLst>
              <c:ext xmlns:c16="http://schemas.microsoft.com/office/drawing/2014/chart" uri="{C3380CC4-5D6E-409C-BE32-E72D297353CC}">
                <c16:uniqueId val="{00000009-9B3E-4D3F-B61E-3A62C769A38D}"/>
              </c:ext>
            </c:extLst>
          </c:dPt>
          <c:dLbls>
            <c:dLbl>
              <c:idx val="0"/>
              <c:layout>
                <c:manualLayout>
                  <c:x val="9.5543184055118108E-2"/>
                  <c:y val="8.23067757977621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B3E-4D3F-B61E-3A62C769A38D}"/>
                </c:ext>
              </c:extLst>
            </c:dLbl>
            <c:dLbl>
              <c:idx val="2"/>
              <c:tx>
                <c:rich>
                  <a:bodyPr/>
                  <a:lstStyle/>
                  <a:p>
                    <a:r>
                      <a:rPr lang="en-US"/>
                      <a:t>47%</a:t>
                    </a:r>
                  </a:p>
                </c:rich>
              </c:tx>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B3E-4D3F-B61E-3A62C769A38D}"/>
                </c:ext>
              </c:extLst>
            </c:dLbl>
            <c:dLbl>
              <c:idx val="3"/>
              <c:layout>
                <c:manualLayout>
                  <c:x val="-0.27313429571303588"/>
                  <c:y val="9.49089423032647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B3E-4D3F-B61E-3A62C769A38D}"/>
                </c:ext>
              </c:extLst>
            </c:dLbl>
            <c:spPr>
              <a:noFill/>
              <a:ln>
                <a:noFill/>
              </a:ln>
              <a:effectLst/>
            </c:spPr>
            <c:txPr>
              <a:bodyPr wrap="square" lIns="38100" tIns="19050" rIns="38100" bIns="19050" anchor="ctr">
                <a:spAutoFit/>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Below the Stretch Band</c:v>
                </c:pt>
                <c:pt idx="1">
                  <c:v>Within the Stretch Band</c:v>
                </c:pt>
                <c:pt idx="2">
                  <c:v>Above the Stretch Band</c:v>
                </c:pt>
              </c:strCache>
            </c:strRef>
          </c:cat>
          <c:val>
            <c:numRef>
              <c:f>Sheet1!$B$2:$B$4</c:f>
              <c:numCache>
                <c:formatCode>General</c:formatCode>
                <c:ptCount val="3"/>
                <c:pt idx="0">
                  <c:v>24</c:v>
                </c:pt>
                <c:pt idx="1">
                  <c:v>28</c:v>
                </c:pt>
                <c:pt idx="2">
                  <c:v>47</c:v>
                </c:pt>
              </c:numCache>
            </c:numRef>
          </c:val>
          <c:extLst>
            <c:ext xmlns:c16="http://schemas.microsoft.com/office/drawing/2014/chart" uri="{C3380CC4-5D6E-409C-BE32-E72D297353CC}">
              <c16:uniqueId val="{0000000A-9B3E-4D3F-B61E-3A62C769A38D}"/>
            </c:ext>
          </c:extLst>
        </c:ser>
        <c:dLbls>
          <c:showLegendKey val="0"/>
          <c:showVal val="0"/>
          <c:showCatName val="0"/>
          <c:showSerName val="0"/>
          <c:showPercent val="0"/>
          <c:showBubbleSize val="0"/>
          <c:showLeaderLines val="0"/>
        </c:dLbls>
        <c:gapWidth val="100"/>
        <c:splitType val="pos"/>
        <c:splitPos val="2"/>
        <c:secondPieSize val="50"/>
        <c:serLines/>
      </c:ofPieChart>
    </c:plotArea>
    <c:plotVisOnly val="1"/>
    <c:dispBlanksAs val="gap"/>
    <c:showDLblsOverMax val="0"/>
  </c:chart>
  <c:txPr>
    <a:bodyPr/>
    <a:lstStyle/>
    <a:p>
      <a:pPr>
        <a:defRPr sz="18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A88B92-BC67-45F8-B780-22D7B6E5A86D}"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66956A5A-3500-48EC-91AA-0D894A7C8AD0}">
      <dgm:prSet phldrT="[Text]"/>
      <dgm:spPr>
        <a:solidFill>
          <a:srgbClr val="70AD47"/>
        </a:solidFill>
      </dgm:spPr>
      <dgm:t>
        <a:bodyPr/>
        <a:lstStyle/>
        <a:p>
          <a:pPr>
            <a:lnSpc>
              <a:spcPct val="100000"/>
            </a:lnSpc>
            <a:spcAft>
              <a:spcPts val="0"/>
            </a:spcAft>
          </a:pPr>
          <a:r>
            <a:rPr lang="en-US" dirty="0"/>
            <a:t>Extended </a:t>
          </a:r>
        </a:p>
        <a:p>
          <a:pPr>
            <a:lnSpc>
              <a:spcPct val="100000"/>
            </a:lnSpc>
            <a:spcAft>
              <a:spcPts val="0"/>
            </a:spcAft>
          </a:pPr>
          <a:r>
            <a:rPr lang="en-US" dirty="0"/>
            <a:t>Writing </a:t>
          </a:r>
        </a:p>
        <a:p>
          <a:pPr>
            <a:lnSpc>
              <a:spcPct val="100000"/>
            </a:lnSpc>
            <a:spcAft>
              <a:spcPts val="0"/>
            </a:spcAft>
          </a:pPr>
          <a:r>
            <a:rPr lang="en-US" dirty="0"/>
            <a:t>Prompt</a:t>
          </a:r>
        </a:p>
      </dgm:t>
    </dgm:pt>
    <dgm:pt modelId="{0F1DD2E9-B3DD-40F6-A56D-65DCD8CDCCC2}" type="parTrans" cxnId="{32013084-AE48-4187-AF7C-8D7DBAAC8581}">
      <dgm:prSet/>
      <dgm:spPr/>
      <dgm:t>
        <a:bodyPr/>
        <a:lstStyle/>
        <a:p>
          <a:endParaRPr lang="en-US"/>
        </a:p>
      </dgm:t>
    </dgm:pt>
    <dgm:pt modelId="{26F380BD-5F2D-4EB2-92C1-768A76141834}" type="sibTrans" cxnId="{32013084-AE48-4187-AF7C-8D7DBAAC8581}">
      <dgm:prSet/>
      <dgm:spPr/>
      <dgm:t>
        <a:bodyPr/>
        <a:lstStyle/>
        <a:p>
          <a:endParaRPr lang="en-US"/>
        </a:p>
      </dgm:t>
    </dgm:pt>
    <dgm:pt modelId="{FC492C1F-FF88-40D8-852E-24A6946834A1}">
      <dgm:prSet phldrT="[Text]"/>
      <dgm:spPr>
        <a:solidFill>
          <a:srgbClr val="D5E3CF">
            <a:alpha val="89804"/>
          </a:srgbClr>
        </a:solidFill>
        <a:ln>
          <a:solidFill>
            <a:schemeClr val="accent6"/>
          </a:solidFill>
        </a:ln>
      </dgm:spPr>
      <dgm:t>
        <a:bodyPr/>
        <a:lstStyle/>
        <a:p>
          <a:pPr>
            <a:buNone/>
          </a:pPr>
          <a:r>
            <a:rPr lang="en-US" b="0" dirty="0"/>
            <a:t>Informational/</a:t>
          </a:r>
        </a:p>
        <a:p>
          <a:pPr>
            <a:buNone/>
          </a:pPr>
          <a:r>
            <a:rPr lang="en-US" b="0" dirty="0"/>
            <a:t>Explanatory</a:t>
          </a:r>
        </a:p>
      </dgm:t>
    </dgm:pt>
    <dgm:pt modelId="{3E61A952-BDAE-4BC2-BF46-A5EC6514BF6A}" type="parTrans" cxnId="{DFF93C2B-DCF1-4CFC-A52B-57DAD29F259F}">
      <dgm:prSet/>
      <dgm:spPr>
        <a:ln>
          <a:solidFill>
            <a:schemeClr val="accent6"/>
          </a:solidFill>
        </a:ln>
      </dgm:spPr>
      <dgm:t>
        <a:bodyPr/>
        <a:lstStyle/>
        <a:p>
          <a:endParaRPr lang="en-US"/>
        </a:p>
      </dgm:t>
    </dgm:pt>
    <dgm:pt modelId="{53827217-F716-4024-9286-914AB3D3130B}" type="sibTrans" cxnId="{DFF93C2B-DCF1-4CFC-A52B-57DAD29F259F}">
      <dgm:prSet/>
      <dgm:spPr/>
      <dgm:t>
        <a:bodyPr/>
        <a:lstStyle/>
        <a:p>
          <a:endParaRPr lang="en-US"/>
        </a:p>
      </dgm:t>
    </dgm:pt>
    <dgm:pt modelId="{286FF6F2-297C-4E5F-8342-DBA9CDB847DB}">
      <dgm:prSet phldrT="[Text]"/>
      <dgm:spPr>
        <a:solidFill>
          <a:srgbClr val="D5E3CF">
            <a:alpha val="89804"/>
          </a:srgbClr>
        </a:solidFill>
        <a:ln>
          <a:solidFill>
            <a:schemeClr val="accent6"/>
          </a:solidFill>
        </a:ln>
      </dgm:spPr>
      <dgm:t>
        <a:bodyPr/>
        <a:lstStyle/>
        <a:p>
          <a:pPr>
            <a:buNone/>
          </a:pPr>
          <a:r>
            <a:rPr lang="en-US" b="0" dirty="0"/>
            <a:t>Opinion/</a:t>
          </a:r>
        </a:p>
        <a:p>
          <a:pPr>
            <a:buNone/>
          </a:pPr>
          <a:r>
            <a:rPr lang="en-US" b="0" dirty="0"/>
            <a:t>Argumentative</a:t>
          </a:r>
        </a:p>
      </dgm:t>
    </dgm:pt>
    <dgm:pt modelId="{717A6E04-13E0-4AF3-95C3-E7F1BB091897}" type="parTrans" cxnId="{FB718BBF-CC4D-43BC-A483-21B0FE1AEFEE}">
      <dgm:prSet/>
      <dgm:spPr>
        <a:ln>
          <a:solidFill>
            <a:schemeClr val="accent6"/>
          </a:solidFill>
        </a:ln>
      </dgm:spPr>
      <dgm:t>
        <a:bodyPr/>
        <a:lstStyle/>
        <a:p>
          <a:endParaRPr lang="en-US"/>
        </a:p>
      </dgm:t>
    </dgm:pt>
    <dgm:pt modelId="{D281DA79-5712-492D-A693-0236CFB9767C}" type="sibTrans" cxnId="{FB718BBF-CC4D-43BC-A483-21B0FE1AEFEE}">
      <dgm:prSet/>
      <dgm:spPr/>
      <dgm:t>
        <a:bodyPr/>
        <a:lstStyle/>
        <a:p>
          <a:endParaRPr lang="en-US"/>
        </a:p>
      </dgm:t>
    </dgm:pt>
    <dgm:pt modelId="{4A715078-8A1A-44EF-8442-9DC0A1FB7AE0}">
      <dgm:prSet phldrT="[Text]"/>
      <dgm:spPr>
        <a:solidFill>
          <a:srgbClr val="70AD47"/>
        </a:solidFill>
      </dgm:spPr>
      <dgm:t>
        <a:bodyPr/>
        <a:lstStyle/>
        <a:p>
          <a:pPr>
            <a:lnSpc>
              <a:spcPct val="100000"/>
            </a:lnSpc>
            <a:spcAft>
              <a:spcPts val="0"/>
            </a:spcAft>
          </a:pPr>
          <a:r>
            <a:rPr lang="en-US" dirty="0"/>
            <a:t>Extended </a:t>
          </a:r>
        </a:p>
        <a:p>
          <a:pPr>
            <a:lnSpc>
              <a:spcPct val="100000"/>
            </a:lnSpc>
            <a:spcAft>
              <a:spcPts val="0"/>
            </a:spcAft>
          </a:pPr>
          <a:r>
            <a:rPr lang="en-US" dirty="0"/>
            <a:t>Constructed Response</a:t>
          </a:r>
        </a:p>
      </dgm:t>
    </dgm:pt>
    <dgm:pt modelId="{912E490C-8D73-46C7-8F49-FA6B95327B25}" type="parTrans" cxnId="{90C56496-E489-4234-A41D-F8C696DCB7C5}">
      <dgm:prSet/>
      <dgm:spPr/>
      <dgm:t>
        <a:bodyPr/>
        <a:lstStyle/>
        <a:p>
          <a:endParaRPr lang="en-US"/>
        </a:p>
      </dgm:t>
    </dgm:pt>
    <dgm:pt modelId="{5F7A6A68-DCF3-4DC1-9FAD-48A57D116D8B}" type="sibTrans" cxnId="{90C56496-E489-4234-A41D-F8C696DCB7C5}">
      <dgm:prSet/>
      <dgm:spPr/>
      <dgm:t>
        <a:bodyPr/>
        <a:lstStyle/>
        <a:p>
          <a:endParaRPr lang="en-US"/>
        </a:p>
      </dgm:t>
    </dgm:pt>
    <dgm:pt modelId="{12E2945C-7D76-4E87-8504-B098156115C7}">
      <dgm:prSet phldrT="[Text]"/>
      <dgm:spPr>
        <a:solidFill>
          <a:srgbClr val="D5E3CF">
            <a:alpha val="89804"/>
          </a:srgbClr>
        </a:solidFill>
        <a:ln>
          <a:solidFill>
            <a:schemeClr val="accent6"/>
          </a:solidFill>
        </a:ln>
      </dgm:spPr>
      <dgm:t>
        <a:bodyPr/>
        <a:lstStyle/>
        <a:p>
          <a:r>
            <a:rPr lang="en-US" dirty="0"/>
            <a:t>Narrative</a:t>
          </a:r>
        </a:p>
      </dgm:t>
    </dgm:pt>
    <dgm:pt modelId="{332C99BC-4522-46C3-BFEE-19C14BC3D8F3}" type="parTrans" cxnId="{2930FE1F-1334-42A9-A75E-D3FFAB823DAC}">
      <dgm:prSet/>
      <dgm:spPr>
        <a:ln>
          <a:solidFill>
            <a:schemeClr val="accent6"/>
          </a:solidFill>
        </a:ln>
      </dgm:spPr>
      <dgm:t>
        <a:bodyPr/>
        <a:lstStyle/>
        <a:p>
          <a:endParaRPr lang="en-US"/>
        </a:p>
      </dgm:t>
    </dgm:pt>
    <dgm:pt modelId="{362E81B5-517E-4F8A-9000-69546B2FEF05}" type="sibTrans" cxnId="{2930FE1F-1334-42A9-A75E-D3FFAB823DAC}">
      <dgm:prSet/>
      <dgm:spPr/>
      <dgm:t>
        <a:bodyPr/>
        <a:lstStyle/>
        <a:p>
          <a:endParaRPr lang="en-US"/>
        </a:p>
      </dgm:t>
    </dgm:pt>
    <dgm:pt modelId="{3EAA96C0-15D8-4946-BF73-F8310BD64F4F}" type="pres">
      <dgm:prSet presAssocID="{D5A88B92-BC67-45F8-B780-22D7B6E5A86D}" presName="diagram" presStyleCnt="0">
        <dgm:presLayoutVars>
          <dgm:chPref val="1"/>
          <dgm:dir/>
          <dgm:animOne val="branch"/>
          <dgm:animLvl val="lvl"/>
          <dgm:resizeHandles/>
        </dgm:presLayoutVars>
      </dgm:prSet>
      <dgm:spPr/>
    </dgm:pt>
    <dgm:pt modelId="{600ECEF1-D6D3-4676-B9BF-29A60805B00A}" type="pres">
      <dgm:prSet presAssocID="{66956A5A-3500-48EC-91AA-0D894A7C8AD0}" presName="root" presStyleCnt="0"/>
      <dgm:spPr/>
    </dgm:pt>
    <dgm:pt modelId="{98556CBC-6AF3-47C5-9241-3921F3283332}" type="pres">
      <dgm:prSet presAssocID="{66956A5A-3500-48EC-91AA-0D894A7C8AD0}" presName="rootComposite" presStyleCnt="0"/>
      <dgm:spPr/>
    </dgm:pt>
    <dgm:pt modelId="{F5B7DD7F-B84C-4587-AAA0-34D60EB34AAC}" type="pres">
      <dgm:prSet presAssocID="{66956A5A-3500-48EC-91AA-0D894A7C8AD0}" presName="rootText" presStyleLbl="node1" presStyleIdx="0" presStyleCnt="2"/>
      <dgm:spPr/>
    </dgm:pt>
    <dgm:pt modelId="{C4EBF196-0E57-4492-B64F-7ADA1F34F9F9}" type="pres">
      <dgm:prSet presAssocID="{66956A5A-3500-48EC-91AA-0D894A7C8AD0}" presName="rootConnector" presStyleLbl="node1" presStyleIdx="0" presStyleCnt="2"/>
      <dgm:spPr/>
    </dgm:pt>
    <dgm:pt modelId="{02A7D065-F111-4B82-B6BC-E11B5567E186}" type="pres">
      <dgm:prSet presAssocID="{66956A5A-3500-48EC-91AA-0D894A7C8AD0}" presName="childShape" presStyleCnt="0"/>
      <dgm:spPr/>
    </dgm:pt>
    <dgm:pt modelId="{52A83F88-B189-4F4E-A8BC-01127A7452D3}" type="pres">
      <dgm:prSet presAssocID="{3E61A952-BDAE-4BC2-BF46-A5EC6514BF6A}" presName="Name13" presStyleLbl="parChTrans1D2" presStyleIdx="0" presStyleCnt="3"/>
      <dgm:spPr/>
    </dgm:pt>
    <dgm:pt modelId="{F65E5701-3E09-42CA-B30F-6A382895559F}" type="pres">
      <dgm:prSet presAssocID="{FC492C1F-FF88-40D8-852E-24A6946834A1}" presName="childText" presStyleLbl="bgAcc1" presStyleIdx="0" presStyleCnt="3">
        <dgm:presLayoutVars>
          <dgm:bulletEnabled val="1"/>
        </dgm:presLayoutVars>
      </dgm:prSet>
      <dgm:spPr/>
    </dgm:pt>
    <dgm:pt modelId="{4C1DFFC7-364D-43A5-B061-19437B985066}" type="pres">
      <dgm:prSet presAssocID="{717A6E04-13E0-4AF3-95C3-E7F1BB091897}" presName="Name13" presStyleLbl="parChTrans1D2" presStyleIdx="1" presStyleCnt="3"/>
      <dgm:spPr/>
    </dgm:pt>
    <dgm:pt modelId="{8E9BC5E8-A491-489D-8C6C-CFB72C7313C7}" type="pres">
      <dgm:prSet presAssocID="{286FF6F2-297C-4E5F-8342-DBA9CDB847DB}" presName="childText" presStyleLbl="bgAcc1" presStyleIdx="1" presStyleCnt="3">
        <dgm:presLayoutVars>
          <dgm:bulletEnabled val="1"/>
        </dgm:presLayoutVars>
      </dgm:prSet>
      <dgm:spPr/>
    </dgm:pt>
    <dgm:pt modelId="{02036503-3862-4A0A-B79A-F7786ABF464E}" type="pres">
      <dgm:prSet presAssocID="{4A715078-8A1A-44EF-8442-9DC0A1FB7AE0}" presName="root" presStyleCnt="0"/>
      <dgm:spPr/>
    </dgm:pt>
    <dgm:pt modelId="{D82E6601-43E5-49C8-9E2B-190F3659747A}" type="pres">
      <dgm:prSet presAssocID="{4A715078-8A1A-44EF-8442-9DC0A1FB7AE0}" presName="rootComposite" presStyleCnt="0"/>
      <dgm:spPr/>
    </dgm:pt>
    <dgm:pt modelId="{F424E8E8-9340-401C-B169-CBBE63AFC37B}" type="pres">
      <dgm:prSet presAssocID="{4A715078-8A1A-44EF-8442-9DC0A1FB7AE0}" presName="rootText" presStyleLbl="node1" presStyleIdx="1" presStyleCnt="2"/>
      <dgm:spPr/>
    </dgm:pt>
    <dgm:pt modelId="{C934D121-6C9C-4F6F-8F4F-D943F5ED76A9}" type="pres">
      <dgm:prSet presAssocID="{4A715078-8A1A-44EF-8442-9DC0A1FB7AE0}" presName="rootConnector" presStyleLbl="node1" presStyleIdx="1" presStyleCnt="2"/>
      <dgm:spPr/>
    </dgm:pt>
    <dgm:pt modelId="{257529F2-6EC9-49E9-B1E0-E63A80F78693}" type="pres">
      <dgm:prSet presAssocID="{4A715078-8A1A-44EF-8442-9DC0A1FB7AE0}" presName="childShape" presStyleCnt="0"/>
      <dgm:spPr/>
    </dgm:pt>
    <dgm:pt modelId="{F31E665D-7389-44CB-ABF5-5DBDC590DCA9}" type="pres">
      <dgm:prSet presAssocID="{332C99BC-4522-46C3-BFEE-19C14BC3D8F3}" presName="Name13" presStyleLbl="parChTrans1D2" presStyleIdx="2" presStyleCnt="3"/>
      <dgm:spPr/>
    </dgm:pt>
    <dgm:pt modelId="{F70ED3AD-80C5-4110-A11D-510A8D42F0B1}" type="pres">
      <dgm:prSet presAssocID="{12E2945C-7D76-4E87-8504-B098156115C7}" presName="childText" presStyleLbl="bgAcc1" presStyleIdx="2" presStyleCnt="3">
        <dgm:presLayoutVars>
          <dgm:bulletEnabled val="1"/>
        </dgm:presLayoutVars>
      </dgm:prSet>
      <dgm:spPr/>
    </dgm:pt>
  </dgm:ptLst>
  <dgm:cxnLst>
    <dgm:cxn modelId="{F0FFAE1B-13EC-4545-8888-2188BE2DFD4D}" type="presOf" srcId="{332C99BC-4522-46C3-BFEE-19C14BC3D8F3}" destId="{F31E665D-7389-44CB-ABF5-5DBDC590DCA9}" srcOrd="0" destOrd="0" presId="urn:microsoft.com/office/officeart/2005/8/layout/hierarchy3"/>
    <dgm:cxn modelId="{2930FE1F-1334-42A9-A75E-D3FFAB823DAC}" srcId="{4A715078-8A1A-44EF-8442-9DC0A1FB7AE0}" destId="{12E2945C-7D76-4E87-8504-B098156115C7}" srcOrd="0" destOrd="0" parTransId="{332C99BC-4522-46C3-BFEE-19C14BC3D8F3}" sibTransId="{362E81B5-517E-4F8A-9000-69546B2FEF05}"/>
    <dgm:cxn modelId="{DFF93C2B-DCF1-4CFC-A52B-57DAD29F259F}" srcId="{66956A5A-3500-48EC-91AA-0D894A7C8AD0}" destId="{FC492C1F-FF88-40D8-852E-24A6946834A1}" srcOrd="0" destOrd="0" parTransId="{3E61A952-BDAE-4BC2-BF46-A5EC6514BF6A}" sibTransId="{53827217-F716-4024-9286-914AB3D3130B}"/>
    <dgm:cxn modelId="{7F2AB63B-4A29-4801-A40B-0912C2AED59D}" type="presOf" srcId="{4A715078-8A1A-44EF-8442-9DC0A1FB7AE0}" destId="{C934D121-6C9C-4F6F-8F4F-D943F5ED76A9}" srcOrd="1" destOrd="0" presId="urn:microsoft.com/office/officeart/2005/8/layout/hierarchy3"/>
    <dgm:cxn modelId="{77D30E6C-809F-4D2C-813E-1D2641D30A31}" type="presOf" srcId="{D5A88B92-BC67-45F8-B780-22D7B6E5A86D}" destId="{3EAA96C0-15D8-4946-BF73-F8310BD64F4F}" srcOrd="0" destOrd="0" presId="urn:microsoft.com/office/officeart/2005/8/layout/hierarchy3"/>
    <dgm:cxn modelId="{A77EB570-5582-4107-BF1E-57369A294E00}" type="presOf" srcId="{12E2945C-7D76-4E87-8504-B098156115C7}" destId="{F70ED3AD-80C5-4110-A11D-510A8D42F0B1}" srcOrd="0" destOrd="0" presId="urn:microsoft.com/office/officeart/2005/8/layout/hierarchy3"/>
    <dgm:cxn modelId="{32013084-AE48-4187-AF7C-8D7DBAAC8581}" srcId="{D5A88B92-BC67-45F8-B780-22D7B6E5A86D}" destId="{66956A5A-3500-48EC-91AA-0D894A7C8AD0}" srcOrd="0" destOrd="0" parTransId="{0F1DD2E9-B3DD-40F6-A56D-65DCD8CDCCC2}" sibTransId="{26F380BD-5F2D-4EB2-92C1-768A76141834}"/>
    <dgm:cxn modelId="{0C49468C-330C-4F40-8659-34CC6A8808E4}" type="presOf" srcId="{286FF6F2-297C-4E5F-8342-DBA9CDB847DB}" destId="{8E9BC5E8-A491-489D-8C6C-CFB72C7313C7}" srcOrd="0" destOrd="0" presId="urn:microsoft.com/office/officeart/2005/8/layout/hierarchy3"/>
    <dgm:cxn modelId="{90C56496-E489-4234-A41D-F8C696DCB7C5}" srcId="{D5A88B92-BC67-45F8-B780-22D7B6E5A86D}" destId="{4A715078-8A1A-44EF-8442-9DC0A1FB7AE0}" srcOrd="1" destOrd="0" parTransId="{912E490C-8D73-46C7-8F49-FA6B95327B25}" sibTransId="{5F7A6A68-DCF3-4DC1-9FAD-48A57D116D8B}"/>
    <dgm:cxn modelId="{9EFBB099-A334-4724-B1D4-4CE38E07D1D2}" type="presOf" srcId="{3E61A952-BDAE-4BC2-BF46-A5EC6514BF6A}" destId="{52A83F88-B189-4F4E-A8BC-01127A7452D3}" srcOrd="0" destOrd="0" presId="urn:microsoft.com/office/officeart/2005/8/layout/hierarchy3"/>
    <dgm:cxn modelId="{94C9AFA6-C4AA-46F2-8558-0CF573C8AA0F}" type="presOf" srcId="{66956A5A-3500-48EC-91AA-0D894A7C8AD0}" destId="{C4EBF196-0E57-4492-B64F-7ADA1F34F9F9}" srcOrd="1" destOrd="0" presId="urn:microsoft.com/office/officeart/2005/8/layout/hierarchy3"/>
    <dgm:cxn modelId="{51D50AAF-8F3A-420F-8FA3-ACDF36E6A050}" type="presOf" srcId="{66956A5A-3500-48EC-91AA-0D894A7C8AD0}" destId="{F5B7DD7F-B84C-4587-AAA0-34D60EB34AAC}" srcOrd="0" destOrd="0" presId="urn:microsoft.com/office/officeart/2005/8/layout/hierarchy3"/>
    <dgm:cxn modelId="{FB718BBF-CC4D-43BC-A483-21B0FE1AEFEE}" srcId="{66956A5A-3500-48EC-91AA-0D894A7C8AD0}" destId="{286FF6F2-297C-4E5F-8342-DBA9CDB847DB}" srcOrd="1" destOrd="0" parTransId="{717A6E04-13E0-4AF3-95C3-E7F1BB091897}" sibTransId="{D281DA79-5712-492D-A693-0236CFB9767C}"/>
    <dgm:cxn modelId="{B33BFFD1-9445-4F99-985E-B8E8050BBB03}" type="presOf" srcId="{717A6E04-13E0-4AF3-95C3-E7F1BB091897}" destId="{4C1DFFC7-364D-43A5-B061-19437B985066}" srcOrd="0" destOrd="0" presId="urn:microsoft.com/office/officeart/2005/8/layout/hierarchy3"/>
    <dgm:cxn modelId="{F12757E2-006E-480B-9B97-F643C6985F1B}" type="presOf" srcId="{FC492C1F-FF88-40D8-852E-24A6946834A1}" destId="{F65E5701-3E09-42CA-B30F-6A382895559F}" srcOrd="0" destOrd="0" presId="urn:microsoft.com/office/officeart/2005/8/layout/hierarchy3"/>
    <dgm:cxn modelId="{12B5D4E7-EF73-413F-BAC1-AA4443FB2F1B}" type="presOf" srcId="{4A715078-8A1A-44EF-8442-9DC0A1FB7AE0}" destId="{F424E8E8-9340-401C-B169-CBBE63AFC37B}" srcOrd="0" destOrd="0" presId="urn:microsoft.com/office/officeart/2005/8/layout/hierarchy3"/>
    <dgm:cxn modelId="{2D54800D-EC18-46C3-B498-437DCB0415CF}" type="presParOf" srcId="{3EAA96C0-15D8-4946-BF73-F8310BD64F4F}" destId="{600ECEF1-D6D3-4676-B9BF-29A60805B00A}" srcOrd="0" destOrd="0" presId="urn:microsoft.com/office/officeart/2005/8/layout/hierarchy3"/>
    <dgm:cxn modelId="{044F3BE6-3E59-4941-92B0-B8E9C6D2CE97}" type="presParOf" srcId="{600ECEF1-D6D3-4676-B9BF-29A60805B00A}" destId="{98556CBC-6AF3-47C5-9241-3921F3283332}" srcOrd="0" destOrd="0" presId="urn:microsoft.com/office/officeart/2005/8/layout/hierarchy3"/>
    <dgm:cxn modelId="{3361A3CF-B0F7-4826-A180-4E97DD0239D3}" type="presParOf" srcId="{98556CBC-6AF3-47C5-9241-3921F3283332}" destId="{F5B7DD7F-B84C-4587-AAA0-34D60EB34AAC}" srcOrd="0" destOrd="0" presId="urn:microsoft.com/office/officeart/2005/8/layout/hierarchy3"/>
    <dgm:cxn modelId="{DC1A204C-C42B-4FB9-A9AA-531A97090E76}" type="presParOf" srcId="{98556CBC-6AF3-47C5-9241-3921F3283332}" destId="{C4EBF196-0E57-4492-B64F-7ADA1F34F9F9}" srcOrd="1" destOrd="0" presId="urn:microsoft.com/office/officeart/2005/8/layout/hierarchy3"/>
    <dgm:cxn modelId="{9C64BEC4-8FDD-4590-AFCE-C7B812476140}" type="presParOf" srcId="{600ECEF1-D6D3-4676-B9BF-29A60805B00A}" destId="{02A7D065-F111-4B82-B6BC-E11B5567E186}" srcOrd="1" destOrd="0" presId="urn:microsoft.com/office/officeart/2005/8/layout/hierarchy3"/>
    <dgm:cxn modelId="{915DB8C6-3822-4620-80AA-B70DD52E10B5}" type="presParOf" srcId="{02A7D065-F111-4B82-B6BC-E11B5567E186}" destId="{52A83F88-B189-4F4E-A8BC-01127A7452D3}" srcOrd="0" destOrd="0" presId="urn:microsoft.com/office/officeart/2005/8/layout/hierarchy3"/>
    <dgm:cxn modelId="{1425A5A2-749B-43E4-A7C2-C8F827969F59}" type="presParOf" srcId="{02A7D065-F111-4B82-B6BC-E11B5567E186}" destId="{F65E5701-3E09-42CA-B30F-6A382895559F}" srcOrd="1" destOrd="0" presId="urn:microsoft.com/office/officeart/2005/8/layout/hierarchy3"/>
    <dgm:cxn modelId="{974DE68B-4B0F-40B6-9574-C2D004CF57EF}" type="presParOf" srcId="{02A7D065-F111-4B82-B6BC-E11B5567E186}" destId="{4C1DFFC7-364D-43A5-B061-19437B985066}" srcOrd="2" destOrd="0" presId="urn:microsoft.com/office/officeart/2005/8/layout/hierarchy3"/>
    <dgm:cxn modelId="{AC6426B5-F3AB-46D8-A9DE-BC8C4D95CA4B}" type="presParOf" srcId="{02A7D065-F111-4B82-B6BC-E11B5567E186}" destId="{8E9BC5E8-A491-489D-8C6C-CFB72C7313C7}" srcOrd="3" destOrd="0" presId="urn:microsoft.com/office/officeart/2005/8/layout/hierarchy3"/>
    <dgm:cxn modelId="{D236100C-6CB5-4687-9E69-1D85CE55BA46}" type="presParOf" srcId="{3EAA96C0-15D8-4946-BF73-F8310BD64F4F}" destId="{02036503-3862-4A0A-B79A-F7786ABF464E}" srcOrd="1" destOrd="0" presId="urn:microsoft.com/office/officeart/2005/8/layout/hierarchy3"/>
    <dgm:cxn modelId="{38C49362-07A8-47D0-A24A-BEFD9CF66A49}" type="presParOf" srcId="{02036503-3862-4A0A-B79A-F7786ABF464E}" destId="{D82E6601-43E5-49C8-9E2B-190F3659747A}" srcOrd="0" destOrd="0" presId="urn:microsoft.com/office/officeart/2005/8/layout/hierarchy3"/>
    <dgm:cxn modelId="{EE0FFBF9-8A9D-43E1-8818-AC1A22394664}" type="presParOf" srcId="{D82E6601-43E5-49C8-9E2B-190F3659747A}" destId="{F424E8E8-9340-401C-B169-CBBE63AFC37B}" srcOrd="0" destOrd="0" presId="urn:microsoft.com/office/officeart/2005/8/layout/hierarchy3"/>
    <dgm:cxn modelId="{09E5D99F-297E-4CEC-AFE2-68C8AA0D2688}" type="presParOf" srcId="{D82E6601-43E5-49C8-9E2B-190F3659747A}" destId="{C934D121-6C9C-4F6F-8F4F-D943F5ED76A9}" srcOrd="1" destOrd="0" presId="urn:microsoft.com/office/officeart/2005/8/layout/hierarchy3"/>
    <dgm:cxn modelId="{9BE26057-32C2-4676-BBCE-506E25CB989E}" type="presParOf" srcId="{02036503-3862-4A0A-B79A-F7786ABF464E}" destId="{257529F2-6EC9-49E9-B1E0-E63A80F78693}" srcOrd="1" destOrd="0" presId="urn:microsoft.com/office/officeart/2005/8/layout/hierarchy3"/>
    <dgm:cxn modelId="{79431769-4534-4044-84D6-A9233683C110}" type="presParOf" srcId="{257529F2-6EC9-49E9-B1E0-E63A80F78693}" destId="{F31E665D-7389-44CB-ABF5-5DBDC590DCA9}" srcOrd="0" destOrd="0" presId="urn:microsoft.com/office/officeart/2005/8/layout/hierarchy3"/>
    <dgm:cxn modelId="{411663F6-3552-42B5-827B-288DC8BCC813}" type="presParOf" srcId="{257529F2-6EC9-49E9-B1E0-E63A80F78693}" destId="{F70ED3AD-80C5-4110-A11D-510A8D42F0B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A1177D-CDAA-49D6-8C11-28AB639CC794}" type="doc">
      <dgm:prSet loTypeId="urn:diagrams.loki3.com/BracketList" loCatId="list" qsTypeId="urn:microsoft.com/office/officeart/2005/8/quickstyle/simple1" qsCatId="simple" csTypeId="urn:microsoft.com/office/officeart/2005/8/colors/accent0_3" csCatId="mainScheme" phldr="1"/>
      <dgm:spPr/>
      <dgm:t>
        <a:bodyPr/>
        <a:lstStyle/>
        <a:p>
          <a:endParaRPr lang="en-US"/>
        </a:p>
      </dgm:t>
    </dgm:pt>
    <dgm:pt modelId="{DDF13C79-6C81-44F6-AB9D-7E3E16274490}">
      <dgm:prSet phldrT="[Text]" custT="1"/>
      <dgm:spPr/>
      <dgm:t>
        <a:bodyPr/>
        <a:lstStyle/>
        <a:p>
          <a:r>
            <a:rPr lang="en-US" sz="1800" dirty="0"/>
            <a:t>Presentation Format</a:t>
          </a:r>
        </a:p>
      </dgm:t>
    </dgm:pt>
    <dgm:pt modelId="{1A9C0ACA-5BCB-479F-A49A-51E14E6A22D0}" type="parTrans" cxnId="{F5720EBB-B990-464A-82CF-7637113E1659}">
      <dgm:prSet/>
      <dgm:spPr/>
      <dgm:t>
        <a:bodyPr/>
        <a:lstStyle/>
        <a:p>
          <a:endParaRPr lang="en-US"/>
        </a:p>
      </dgm:t>
    </dgm:pt>
    <dgm:pt modelId="{C670D7A4-5498-4CB3-89E7-A6069FF8BB57}" type="sibTrans" cxnId="{F5720EBB-B990-464A-82CF-7637113E1659}">
      <dgm:prSet/>
      <dgm:spPr/>
      <dgm:t>
        <a:bodyPr/>
        <a:lstStyle/>
        <a:p>
          <a:endParaRPr lang="en-US"/>
        </a:p>
      </dgm:t>
    </dgm:pt>
    <dgm:pt modelId="{501B971D-ACF3-403E-AC1D-63ED57E9A07E}">
      <dgm:prSet phldrT="[Text]" custT="1"/>
      <dgm:spPr/>
      <dgm:t>
        <a:bodyPr/>
        <a:lstStyle/>
        <a:p>
          <a:r>
            <a:rPr lang="en-US" sz="1800" dirty="0"/>
            <a:t>Scripted Tasks</a:t>
          </a:r>
        </a:p>
      </dgm:t>
    </dgm:pt>
    <dgm:pt modelId="{BF9ACD2E-D7C4-46C9-A4E5-ABB9A9E1F1B0}" type="parTrans" cxnId="{4143B47C-C634-474D-A298-3376C2829661}">
      <dgm:prSet/>
      <dgm:spPr/>
      <dgm:t>
        <a:bodyPr/>
        <a:lstStyle/>
        <a:p>
          <a:endParaRPr lang="en-US"/>
        </a:p>
      </dgm:t>
    </dgm:pt>
    <dgm:pt modelId="{8F71DEC9-7448-4805-B3D6-99FAC507810B}" type="sibTrans" cxnId="{4143B47C-C634-474D-A298-3376C2829661}">
      <dgm:prSet/>
      <dgm:spPr/>
      <dgm:t>
        <a:bodyPr/>
        <a:lstStyle/>
        <a:p>
          <a:endParaRPr lang="en-US"/>
        </a:p>
      </dgm:t>
    </dgm:pt>
    <dgm:pt modelId="{67008306-7FF2-4EE6-9EDA-8B7D74FA2A07}">
      <dgm:prSet phldrT="[Text]" custT="1"/>
      <dgm:spPr/>
      <dgm:t>
        <a:bodyPr/>
        <a:lstStyle/>
        <a:p>
          <a:r>
            <a:rPr lang="en-US" sz="1800" dirty="0"/>
            <a:t>Test Examiner has scripted “say” and “do” statements</a:t>
          </a:r>
        </a:p>
      </dgm:t>
    </dgm:pt>
    <dgm:pt modelId="{617CD432-F140-4987-8C0F-3337DD56AE4D}" type="parTrans" cxnId="{F430C7AF-1482-418F-BC63-8FA5C059564A}">
      <dgm:prSet/>
      <dgm:spPr/>
      <dgm:t>
        <a:bodyPr/>
        <a:lstStyle/>
        <a:p>
          <a:endParaRPr lang="en-US"/>
        </a:p>
      </dgm:t>
    </dgm:pt>
    <dgm:pt modelId="{829FAEEE-1202-49D9-9B81-E1EE13A83C7B}" type="sibTrans" cxnId="{F430C7AF-1482-418F-BC63-8FA5C059564A}">
      <dgm:prSet/>
      <dgm:spPr/>
      <dgm:t>
        <a:bodyPr/>
        <a:lstStyle/>
        <a:p>
          <a:endParaRPr lang="en-US"/>
        </a:p>
      </dgm:t>
    </dgm:pt>
    <dgm:pt modelId="{E28849D7-B871-4270-BE9A-A8DF83D7456F}">
      <dgm:prSet phldrT="[Text]" custT="1"/>
      <dgm:spPr/>
      <dgm:t>
        <a:bodyPr/>
        <a:lstStyle/>
        <a:p>
          <a:r>
            <a:rPr lang="en-US" sz="1800" dirty="0"/>
            <a:t>Test Examiner presents in mode </a:t>
          </a:r>
          <a:r>
            <a:rPr lang="en-US" sz="1800" b="1" i="1" u="sng" dirty="0"/>
            <a:t>most accessible</a:t>
          </a:r>
          <a:r>
            <a:rPr lang="en-US" sz="1800" b="1" i="1" u="none" dirty="0"/>
            <a:t> </a:t>
          </a:r>
          <a:r>
            <a:rPr lang="en-US" sz="1800" dirty="0"/>
            <a:t>for the individual student.</a:t>
          </a:r>
        </a:p>
      </dgm:t>
    </dgm:pt>
    <dgm:pt modelId="{1EF84AF9-867A-4B09-94E5-51E8833732D9}" type="parTrans" cxnId="{CDABD2F3-9D0F-40AD-9969-21E669795E97}">
      <dgm:prSet/>
      <dgm:spPr/>
      <dgm:t>
        <a:bodyPr/>
        <a:lstStyle/>
        <a:p>
          <a:endParaRPr lang="en-US"/>
        </a:p>
      </dgm:t>
    </dgm:pt>
    <dgm:pt modelId="{3BB9A06E-52A8-48F8-A6D4-05A5666AE9E2}" type="sibTrans" cxnId="{CDABD2F3-9D0F-40AD-9969-21E669795E97}">
      <dgm:prSet/>
      <dgm:spPr/>
      <dgm:t>
        <a:bodyPr/>
        <a:lstStyle/>
        <a:p>
          <a:endParaRPr lang="en-US"/>
        </a:p>
      </dgm:t>
    </dgm:pt>
    <dgm:pt modelId="{98107B17-95C6-4E1C-82D8-832531AEA40E}">
      <dgm:prSet phldrT="[Text]" custT="1"/>
      <dgm:spPr/>
      <dgm:t>
        <a:bodyPr/>
        <a:lstStyle/>
        <a:p>
          <a:r>
            <a:rPr lang="en-US" sz="1800" dirty="0"/>
            <a:t>Scaffolding (if needed)</a:t>
          </a:r>
        </a:p>
      </dgm:t>
    </dgm:pt>
    <dgm:pt modelId="{B0693C2E-AFC5-4238-88E8-D35B81AA12A1}" type="parTrans" cxnId="{7D935561-0F65-460C-8FFA-B15815B68F7D}">
      <dgm:prSet/>
      <dgm:spPr/>
      <dgm:t>
        <a:bodyPr/>
        <a:lstStyle/>
        <a:p>
          <a:endParaRPr lang="en-US"/>
        </a:p>
      </dgm:t>
    </dgm:pt>
    <dgm:pt modelId="{D54BCA2F-0AB6-4788-9C6E-7AD920E09205}" type="sibTrans" cxnId="{7D935561-0F65-460C-8FFA-B15815B68F7D}">
      <dgm:prSet/>
      <dgm:spPr/>
      <dgm:t>
        <a:bodyPr/>
        <a:lstStyle/>
        <a:p>
          <a:endParaRPr lang="en-US"/>
        </a:p>
      </dgm:t>
    </dgm:pt>
    <dgm:pt modelId="{291DC57A-9151-4489-B35B-477619CEF0CA}">
      <dgm:prSet phldrT="[Text]" custT="1"/>
      <dgm:spPr/>
      <dgm:t>
        <a:bodyPr/>
        <a:lstStyle/>
        <a:p>
          <a:r>
            <a:rPr lang="en-US" sz="1800" dirty="0"/>
            <a:t>Test Examiner will have access to assessment materials in advance to determine most accessible presentation and response modes</a:t>
          </a:r>
        </a:p>
      </dgm:t>
    </dgm:pt>
    <dgm:pt modelId="{CF76F459-3BB2-42A8-B81A-7B8F9ACA0623}" type="sibTrans" cxnId="{B91D8813-26F9-4601-88FA-82C0C5929A95}">
      <dgm:prSet/>
      <dgm:spPr/>
      <dgm:t>
        <a:bodyPr/>
        <a:lstStyle/>
        <a:p>
          <a:endParaRPr lang="en-US"/>
        </a:p>
      </dgm:t>
    </dgm:pt>
    <dgm:pt modelId="{589811F5-E8A0-400F-8EF4-2BED939A2ED0}" type="parTrans" cxnId="{B91D8813-26F9-4601-88FA-82C0C5929A95}">
      <dgm:prSet/>
      <dgm:spPr/>
      <dgm:t>
        <a:bodyPr/>
        <a:lstStyle/>
        <a:p>
          <a:endParaRPr lang="en-US"/>
        </a:p>
      </dgm:t>
    </dgm:pt>
    <dgm:pt modelId="{69495F42-DB93-46AB-89FB-CD901BA3DDAB}">
      <dgm:prSet phldrT="[Text]" custT="1"/>
      <dgm:spPr/>
      <dgm:t>
        <a:bodyPr/>
        <a:lstStyle/>
        <a:p>
          <a:r>
            <a:rPr lang="en-US" sz="1800" dirty="0"/>
            <a:t>Advance Preparation</a:t>
          </a:r>
        </a:p>
      </dgm:t>
    </dgm:pt>
    <dgm:pt modelId="{4D58A031-77B1-40FB-AB2F-C3C5C31D35CA}" type="sibTrans" cxnId="{41F2B7A4-5560-43A2-8A62-1629743D5A1B}">
      <dgm:prSet/>
      <dgm:spPr/>
      <dgm:t>
        <a:bodyPr/>
        <a:lstStyle/>
        <a:p>
          <a:endParaRPr lang="en-US"/>
        </a:p>
      </dgm:t>
    </dgm:pt>
    <dgm:pt modelId="{DF62DCC2-FEB7-4D61-AB3A-508AAEECF095}" type="parTrans" cxnId="{41F2B7A4-5560-43A2-8A62-1629743D5A1B}">
      <dgm:prSet/>
      <dgm:spPr/>
      <dgm:t>
        <a:bodyPr/>
        <a:lstStyle/>
        <a:p>
          <a:endParaRPr lang="en-US"/>
        </a:p>
      </dgm:t>
    </dgm:pt>
    <dgm:pt modelId="{5387EDE3-DCB8-417F-B9E7-F8F6FF86A19C}">
      <dgm:prSet phldrT="[Text]" custT="1"/>
      <dgm:spPr/>
      <dgm:t>
        <a:bodyPr/>
        <a:lstStyle/>
        <a:p>
          <a:r>
            <a:rPr lang="en-US" sz="1800" dirty="0"/>
            <a:t>If the student does not provide the response as outlined in the test examiner script, additional scaffolding may be provided. All scaffolding instructions are provided. </a:t>
          </a:r>
        </a:p>
      </dgm:t>
    </dgm:pt>
    <dgm:pt modelId="{E69ED320-2599-49EB-9CC5-FA76E58978C1}" type="parTrans" cxnId="{E34F7473-34E7-4B2E-B87D-B892E4A3FEEE}">
      <dgm:prSet/>
      <dgm:spPr/>
      <dgm:t>
        <a:bodyPr/>
        <a:lstStyle/>
        <a:p>
          <a:endParaRPr lang="en-US"/>
        </a:p>
      </dgm:t>
    </dgm:pt>
    <dgm:pt modelId="{C937F286-AAEA-4B04-A9C6-52CB1A973D20}" type="sibTrans" cxnId="{E34F7473-34E7-4B2E-B87D-B892E4A3FEEE}">
      <dgm:prSet/>
      <dgm:spPr/>
      <dgm:t>
        <a:bodyPr/>
        <a:lstStyle/>
        <a:p>
          <a:endParaRPr lang="en-US"/>
        </a:p>
      </dgm:t>
    </dgm:pt>
    <dgm:pt modelId="{CC895990-0A90-42CB-BE0B-64F084D3A0E0}">
      <dgm:prSet phldrT="[Text]" custT="1"/>
      <dgm:spPr/>
      <dgm:t>
        <a:bodyPr/>
        <a:lstStyle/>
        <a:p>
          <a:r>
            <a:rPr lang="en-US" sz="1800" dirty="0"/>
            <a:t>Stimulus Cards</a:t>
          </a:r>
        </a:p>
      </dgm:t>
    </dgm:pt>
    <dgm:pt modelId="{8D1E5ADA-ECF0-4A75-8CCF-2FC73E8810B1}" type="parTrans" cxnId="{114D8BE1-60BF-4A61-8A6E-451ACAC4C2A0}">
      <dgm:prSet/>
      <dgm:spPr/>
      <dgm:t>
        <a:bodyPr/>
        <a:lstStyle/>
        <a:p>
          <a:endParaRPr lang="en-US"/>
        </a:p>
      </dgm:t>
    </dgm:pt>
    <dgm:pt modelId="{9A729DC0-9950-43AF-A452-A7CBCB87541E}" type="sibTrans" cxnId="{114D8BE1-60BF-4A61-8A6E-451ACAC4C2A0}">
      <dgm:prSet/>
      <dgm:spPr/>
      <dgm:t>
        <a:bodyPr/>
        <a:lstStyle/>
        <a:p>
          <a:endParaRPr lang="en-US"/>
        </a:p>
      </dgm:t>
    </dgm:pt>
    <dgm:pt modelId="{FDC80FDE-5F3E-477A-9714-1B74AB306F1F}">
      <dgm:prSet phldrT="[Text]" custT="1"/>
      <dgm:spPr/>
      <dgm:t>
        <a:bodyPr/>
        <a:lstStyle/>
        <a:p>
          <a:r>
            <a:rPr lang="en-US" sz="1800" dirty="0"/>
            <a:t>There are student facing stimulus cards with the information needed to answer a question. Usually graphics or words/short sentences.</a:t>
          </a:r>
        </a:p>
      </dgm:t>
    </dgm:pt>
    <dgm:pt modelId="{2E035181-F92E-4E57-81A9-CC849DC50FBC}" type="parTrans" cxnId="{7BA177BA-165B-4764-935B-EBC16AD17F73}">
      <dgm:prSet/>
      <dgm:spPr/>
    </dgm:pt>
    <dgm:pt modelId="{230A3690-C09B-4D68-A060-8D8EFD0A3CEB}" type="sibTrans" cxnId="{7BA177BA-165B-4764-935B-EBC16AD17F73}">
      <dgm:prSet/>
      <dgm:spPr/>
    </dgm:pt>
    <dgm:pt modelId="{7FBF1234-1B33-45EA-A8D1-C7EAD746C5F3}" type="pres">
      <dgm:prSet presAssocID="{F3A1177D-CDAA-49D6-8C11-28AB639CC794}" presName="Name0" presStyleCnt="0">
        <dgm:presLayoutVars>
          <dgm:dir/>
          <dgm:animLvl val="lvl"/>
          <dgm:resizeHandles val="exact"/>
        </dgm:presLayoutVars>
      </dgm:prSet>
      <dgm:spPr/>
    </dgm:pt>
    <dgm:pt modelId="{22AED0A3-A80D-4D56-803C-F09F3991982C}" type="pres">
      <dgm:prSet presAssocID="{DDF13C79-6C81-44F6-AB9D-7E3E16274490}" presName="linNode" presStyleCnt="0"/>
      <dgm:spPr/>
    </dgm:pt>
    <dgm:pt modelId="{9FC5FDE5-F180-4591-9D15-400458653125}" type="pres">
      <dgm:prSet presAssocID="{DDF13C79-6C81-44F6-AB9D-7E3E16274490}" presName="parTx" presStyleLbl="revTx" presStyleIdx="0" presStyleCnt="5">
        <dgm:presLayoutVars>
          <dgm:chMax val="1"/>
          <dgm:bulletEnabled val="1"/>
        </dgm:presLayoutVars>
      </dgm:prSet>
      <dgm:spPr/>
    </dgm:pt>
    <dgm:pt modelId="{EC54F610-D33E-4F3C-A43F-DAA3B5CAD9FB}" type="pres">
      <dgm:prSet presAssocID="{DDF13C79-6C81-44F6-AB9D-7E3E16274490}" presName="bracket" presStyleLbl="parChTrans1D1" presStyleIdx="0" presStyleCnt="5"/>
      <dgm:spPr/>
    </dgm:pt>
    <dgm:pt modelId="{1AA7E7B2-D39E-4D6E-9F06-39689480BF55}" type="pres">
      <dgm:prSet presAssocID="{DDF13C79-6C81-44F6-AB9D-7E3E16274490}" presName="spH" presStyleCnt="0"/>
      <dgm:spPr/>
    </dgm:pt>
    <dgm:pt modelId="{9358F081-F72D-48D2-A0DF-508445C64F64}" type="pres">
      <dgm:prSet presAssocID="{DDF13C79-6C81-44F6-AB9D-7E3E16274490}" presName="desTx" presStyleLbl="node1" presStyleIdx="0" presStyleCnt="5">
        <dgm:presLayoutVars>
          <dgm:bulletEnabled val="1"/>
        </dgm:presLayoutVars>
      </dgm:prSet>
      <dgm:spPr/>
    </dgm:pt>
    <dgm:pt modelId="{3B79266A-CB77-4D22-88FB-3AB901ED0EBD}" type="pres">
      <dgm:prSet presAssocID="{C670D7A4-5498-4CB3-89E7-A6069FF8BB57}" presName="spV" presStyleCnt="0"/>
      <dgm:spPr/>
    </dgm:pt>
    <dgm:pt modelId="{EC730718-B393-4261-940F-55B5CAD37DC0}" type="pres">
      <dgm:prSet presAssocID="{501B971D-ACF3-403E-AC1D-63ED57E9A07E}" presName="linNode" presStyleCnt="0"/>
      <dgm:spPr/>
    </dgm:pt>
    <dgm:pt modelId="{D0482F6A-36C8-4D42-ADBC-3EFC7B785723}" type="pres">
      <dgm:prSet presAssocID="{501B971D-ACF3-403E-AC1D-63ED57E9A07E}" presName="parTx" presStyleLbl="revTx" presStyleIdx="1" presStyleCnt="5">
        <dgm:presLayoutVars>
          <dgm:chMax val="1"/>
          <dgm:bulletEnabled val="1"/>
        </dgm:presLayoutVars>
      </dgm:prSet>
      <dgm:spPr/>
    </dgm:pt>
    <dgm:pt modelId="{569E548B-FBB3-4B66-B517-9C00DD413E26}" type="pres">
      <dgm:prSet presAssocID="{501B971D-ACF3-403E-AC1D-63ED57E9A07E}" presName="bracket" presStyleLbl="parChTrans1D1" presStyleIdx="1" presStyleCnt="5"/>
      <dgm:spPr/>
    </dgm:pt>
    <dgm:pt modelId="{FAB82D18-E906-4C54-9052-3D7A8F448EA9}" type="pres">
      <dgm:prSet presAssocID="{501B971D-ACF3-403E-AC1D-63ED57E9A07E}" presName="spH" presStyleCnt="0"/>
      <dgm:spPr/>
    </dgm:pt>
    <dgm:pt modelId="{3088CE84-922E-46C7-BF77-73809C7DB078}" type="pres">
      <dgm:prSet presAssocID="{501B971D-ACF3-403E-AC1D-63ED57E9A07E}" presName="desTx" presStyleLbl="node1" presStyleIdx="1" presStyleCnt="5" custLinFactNeighborX="-4181" custLinFactNeighborY="-3239">
        <dgm:presLayoutVars>
          <dgm:bulletEnabled val="1"/>
        </dgm:presLayoutVars>
      </dgm:prSet>
      <dgm:spPr/>
    </dgm:pt>
    <dgm:pt modelId="{C40AF9C1-BEB4-4099-8461-F73355550CDA}" type="pres">
      <dgm:prSet presAssocID="{8F71DEC9-7448-4805-B3D6-99FAC507810B}" presName="spV" presStyleCnt="0"/>
      <dgm:spPr/>
    </dgm:pt>
    <dgm:pt modelId="{3B7244E5-A081-4348-BF11-34D91E034251}" type="pres">
      <dgm:prSet presAssocID="{CC895990-0A90-42CB-BE0B-64F084D3A0E0}" presName="linNode" presStyleCnt="0"/>
      <dgm:spPr/>
    </dgm:pt>
    <dgm:pt modelId="{A42A811D-8589-4EF5-A094-7D95CE2E5E45}" type="pres">
      <dgm:prSet presAssocID="{CC895990-0A90-42CB-BE0B-64F084D3A0E0}" presName="parTx" presStyleLbl="revTx" presStyleIdx="2" presStyleCnt="5">
        <dgm:presLayoutVars>
          <dgm:chMax val="1"/>
          <dgm:bulletEnabled val="1"/>
        </dgm:presLayoutVars>
      </dgm:prSet>
      <dgm:spPr/>
    </dgm:pt>
    <dgm:pt modelId="{54A0A938-EB3F-4218-B106-23B3C2672E43}" type="pres">
      <dgm:prSet presAssocID="{CC895990-0A90-42CB-BE0B-64F084D3A0E0}" presName="bracket" presStyleLbl="parChTrans1D1" presStyleIdx="2" presStyleCnt="5"/>
      <dgm:spPr/>
    </dgm:pt>
    <dgm:pt modelId="{6829EBD4-33E7-4251-91CB-4C3AF54B7B2A}" type="pres">
      <dgm:prSet presAssocID="{CC895990-0A90-42CB-BE0B-64F084D3A0E0}" presName="spH" presStyleCnt="0"/>
      <dgm:spPr/>
    </dgm:pt>
    <dgm:pt modelId="{9BACED60-61EB-44E0-A969-32EABA1B05AB}" type="pres">
      <dgm:prSet presAssocID="{CC895990-0A90-42CB-BE0B-64F084D3A0E0}" presName="desTx" presStyleLbl="node1" presStyleIdx="2" presStyleCnt="5">
        <dgm:presLayoutVars>
          <dgm:bulletEnabled val="1"/>
        </dgm:presLayoutVars>
      </dgm:prSet>
      <dgm:spPr/>
    </dgm:pt>
    <dgm:pt modelId="{47DD24D6-C307-4914-9442-0AB28E775DD1}" type="pres">
      <dgm:prSet presAssocID="{9A729DC0-9950-43AF-A452-A7CBCB87541E}" presName="spV" presStyleCnt="0"/>
      <dgm:spPr/>
    </dgm:pt>
    <dgm:pt modelId="{4ABC703D-00F0-4C8E-919E-9677D33C9007}" type="pres">
      <dgm:prSet presAssocID="{98107B17-95C6-4E1C-82D8-832531AEA40E}" presName="linNode" presStyleCnt="0"/>
      <dgm:spPr/>
    </dgm:pt>
    <dgm:pt modelId="{DC0112AC-286C-4196-BC7C-5279EDA8D5EB}" type="pres">
      <dgm:prSet presAssocID="{98107B17-95C6-4E1C-82D8-832531AEA40E}" presName="parTx" presStyleLbl="revTx" presStyleIdx="3" presStyleCnt="5">
        <dgm:presLayoutVars>
          <dgm:chMax val="1"/>
          <dgm:bulletEnabled val="1"/>
        </dgm:presLayoutVars>
      </dgm:prSet>
      <dgm:spPr/>
    </dgm:pt>
    <dgm:pt modelId="{7F548B7E-8D19-4268-A242-D29EFEA06D11}" type="pres">
      <dgm:prSet presAssocID="{98107B17-95C6-4E1C-82D8-832531AEA40E}" presName="bracket" presStyleLbl="parChTrans1D1" presStyleIdx="3" presStyleCnt="5"/>
      <dgm:spPr/>
    </dgm:pt>
    <dgm:pt modelId="{FDB37B34-C204-4CEC-9DC6-F19D87C6925E}" type="pres">
      <dgm:prSet presAssocID="{98107B17-95C6-4E1C-82D8-832531AEA40E}" presName="spH" presStyleCnt="0"/>
      <dgm:spPr/>
    </dgm:pt>
    <dgm:pt modelId="{E3C816A4-5C59-47DE-B4FB-28C5BEAE0F70}" type="pres">
      <dgm:prSet presAssocID="{98107B17-95C6-4E1C-82D8-832531AEA40E}" presName="desTx" presStyleLbl="node1" presStyleIdx="3" presStyleCnt="5">
        <dgm:presLayoutVars>
          <dgm:bulletEnabled val="1"/>
        </dgm:presLayoutVars>
      </dgm:prSet>
      <dgm:spPr/>
    </dgm:pt>
    <dgm:pt modelId="{34DC4112-396A-4E5A-B5AC-8F04591B0913}" type="pres">
      <dgm:prSet presAssocID="{D54BCA2F-0AB6-4788-9C6E-7AD920E09205}" presName="spV" presStyleCnt="0"/>
      <dgm:spPr/>
    </dgm:pt>
    <dgm:pt modelId="{F5C9F7E8-6608-4494-891D-EA099C04D91F}" type="pres">
      <dgm:prSet presAssocID="{69495F42-DB93-46AB-89FB-CD901BA3DDAB}" presName="linNode" presStyleCnt="0"/>
      <dgm:spPr/>
    </dgm:pt>
    <dgm:pt modelId="{9BD0DA7E-56D5-44B7-B541-4A2B788A96B8}" type="pres">
      <dgm:prSet presAssocID="{69495F42-DB93-46AB-89FB-CD901BA3DDAB}" presName="parTx" presStyleLbl="revTx" presStyleIdx="4" presStyleCnt="5">
        <dgm:presLayoutVars>
          <dgm:chMax val="1"/>
          <dgm:bulletEnabled val="1"/>
        </dgm:presLayoutVars>
      </dgm:prSet>
      <dgm:spPr/>
    </dgm:pt>
    <dgm:pt modelId="{45386A43-1CFF-4790-95C9-19F1DFCBFF34}" type="pres">
      <dgm:prSet presAssocID="{69495F42-DB93-46AB-89FB-CD901BA3DDAB}" presName="bracket" presStyleLbl="parChTrans1D1" presStyleIdx="4" presStyleCnt="5"/>
      <dgm:spPr/>
    </dgm:pt>
    <dgm:pt modelId="{14676596-A99B-4528-A212-DB8E4C7F487E}" type="pres">
      <dgm:prSet presAssocID="{69495F42-DB93-46AB-89FB-CD901BA3DDAB}" presName="spH" presStyleCnt="0"/>
      <dgm:spPr/>
    </dgm:pt>
    <dgm:pt modelId="{DF6375F0-5494-4D3B-A0BA-C22DA9C62B9D}" type="pres">
      <dgm:prSet presAssocID="{69495F42-DB93-46AB-89FB-CD901BA3DDAB}" presName="desTx" presStyleLbl="node1" presStyleIdx="4" presStyleCnt="5" custLinFactNeighborX="4888" custLinFactNeighborY="5057">
        <dgm:presLayoutVars>
          <dgm:bulletEnabled val="1"/>
        </dgm:presLayoutVars>
      </dgm:prSet>
      <dgm:spPr/>
    </dgm:pt>
  </dgm:ptLst>
  <dgm:cxnLst>
    <dgm:cxn modelId="{B91D8813-26F9-4601-88FA-82C0C5929A95}" srcId="{69495F42-DB93-46AB-89FB-CD901BA3DDAB}" destId="{291DC57A-9151-4489-B35B-477619CEF0CA}" srcOrd="0" destOrd="0" parTransId="{589811F5-E8A0-400F-8EF4-2BED939A2ED0}" sibTransId="{CF76F459-3BB2-42A8-B81A-7B8F9ACA0623}"/>
    <dgm:cxn modelId="{432AE215-4B61-4D66-999D-E8632CD06779}" type="presOf" srcId="{501B971D-ACF3-403E-AC1D-63ED57E9A07E}" destId="{D0482F6A-36C8-4D42-ADBC-3EFC7B785723}" srcOrd="0" destOrd="0" presId="urn:diagrams.loki3.com/BracketList"/>
    <dgm:cxn modelId="{7D935561-0F65-460C-8FFA-B15815B68F7D}" srcId="{F3A1177D-CDAA-49D6-8C11-28AB639CC794}" destId="{98107B17-95C6-4E1C-82D8-832531AEA40E}" srcOrd="3" destOrd="0" parTransId="{B0693C2E-AFC5-4238-88E8-D35B81AA12A1}" sibTransId="{D54BCA2F-0AB6-4788-9C6E-7AD920E09205}"/>
    <dgm:cxn modelId="{51D57263-0575-4138-A70E-1AF20B28FE60}" type="presOf" srcId="{E28849D7-B871-4270-BE9A-A8DF83D7456F}" destId="{9358F081-F72D-48D2-A0DF-508445C64F64}" srcOrd="0" destOrd="0" presId="urn:diagrams.loki3.com/BracketList"/>
    <dgm:cxn modelId="{D9943571-D98B-424D-9010-F05FEA8B61C8}" type="presOf" srcId="{291DC57A-9151-4489-B35B-477619CEF0CA}" destId="{DF6375F0-5494-4D3B-A0BA-C22DA9C62B9D}" srcOrd="0" destOrd="0" presId="urn:diagrams.loki3.com/BracketList"/>
    <dgm:cxn modelId="{E34F7473-34E7-4B2E-B87D-B892E4A3FEEE}" srcId="{98107B17-95C6-4E1C-82D8-832531AEA40E}" destId="{5387EDE3-DCB8-417F-B9E7-F8F6FF86A19C}" srcOrd="0" destOrd="0" parTransId="{E69ED320-2599-49EB-9CC5-FA76E58978C1}" sibTransId="{C937F286-AAEA-4B04-A9C6-52CB1A973D20}"/>
    <dgm:cxn modelId="{A81D0278-1B4D-4B89-8393-4AD3BECCEB00}" type="presOf" srcId="{67008306-7FF2-4EE6-9EDA-8B7D74FA2A07}" destId="{3088CE84-922E-46C7-BF77-73809C7DB078}" srcOrd="0" destOrd="0" presId="urn:diagrams.loki3.com/BracketList"/>
    <dgm:cxn modelId="{4143B47C-C634-474D-A298-3376C2829661}" srcId="{F3A1177D-CDAA-49D6-8C11-28AB639CC794}" destId="{501B971D-ACF3-403E-AC1D-63ED57E9A07E}" srcOrd="1" destOrd="0" parTransId="{BF9ACD2E-D7C4-46C9-A4E5-ABB9A9E1F1B0}" sibTransId="{8F71DEC9-7448-4805-B3D6-99FAC507810B}"/>
    <dgm:cxn modelId="{E44EA985-85B9-47BB-8098-B5410E486536}" type="presOf" srcId="{69495F42-DB93-46AB-89FB-CD901BA3DDAB}" destId="{9BD0DA7E-56D5-44B7-B541-4A2B788A96B8}" srcOrd="0" destOrd="0" presId="urn:diagrams.loki3.com/BracketList"/>
    <dgm:cxn modelId="{FA699DA3-DEDD-4653-BF9D-155263C610F6}" type="presOf" srcId="{FDC80FDE-5F3E-477A-9714-1B74AB306F1F}" destId="{9BACED60-61EB-44E0-A969-32EABA1B05AB}" srcOrd="0" destOrd="0" presId="urn:diagrams.loki3.com/BracketList"/>
    <dgm:cxn modelId="{2992B7A4-AA29-406F-AF22-9D8084F43BB1}" type="presOf" srcId="{98107B17-95C6-4E1C-82D8-832531AEA40E}" destId="{DC0112AC-286C-4196-BC7C-5279EDA8D5EB}" srcOrd="0" destOrd="0" presId="urn:diagrams.loki3.com/BracketList"/>
    <dgm:cxn modelId="{41F2B7A4-5560-43A2-8A62-1629743D5A1B}" srcId="{F3A1177D-CDAA-49D6-8C11-28AB639CC794}" destId="{69495F42-DB93-46AB-89FB-CD901BA3DDAB}" srcOrd="4" destOrd="0" parTransId="{DF62DCC2-FEB7-4D61-AB3A-508AAEECF095}" sibTransId="{4D58A031-77B1-40FB-AB2F-C3C5C31D35CA}"/>
    <dgm:cxn modelId="{F430C7AF-1482-418F-BC63-8FA5C059564A}" srcId="{501B971D-ACF3-403E-AC1D-63ED57E9A07E}" destId="{67008306-7FF2-4EE6-9EDA-8B7D74FA2A07}" srcOrd="0" destOrd="0" parTransId="{617CD432-F140-4987-8C0F-3337DD56AE4D}" sibTransId="{829FAEEE-1202-49D9-9B81-E1EE13A83C7B}"/>
    <dgm:cxn modelId="{7BA177BA-165B-4764-935B-EBC16AD17F73}" srcId="{CC895990-0A90-42CB-BE0B-64F084D3A0E0}" destId="{FDC80FDE-5F3E-477A-9714-1B74AB306F1F}" srcOrd="0" destOrd="0" parTransId="{2E035181-F92E-4E57-81A9-CC849DC50FBC}" sibTransId="{230A3690-C09B-4D68-A060-8D8EFD0A3CEB}"/>
    <dgm:cxn modelId="{F5720EBB-B990-464A-82CF-7637113E1659}" srcId="{F3A1177D-CDAA-49D6-8C11-28AB639CC794}" destId="{DDF13C79-6C81-44F6-AB9D-7E3E16274490}" srcOrd="0" destOrd="0" parTransId="{1A9C0ACA-5BCB-479F-A49A-51E14E6A22D0}" sibTransId="{C670D7A4-5498-4CB3-89E7-A6069FF8BB57}"/>
    <dgm:cxn modelId="{E971DBD0-2AFC-4BE3-AB8B-EC1663DBFF06}" type="presOf" srcId="{F3A1177D-CDAA-49D6-8C11-28AB639CC794}" destId="{7FBF1234-1B33-45EA-A8D1-C7EAD746C5F3}" srcOrd="0" destOrd="0" presId="urn:diagrams.loki3.com/BracketList"/>
    <dgm:cxn modelId="{59A998D4-B8F9-4457-83E6-5B0D0E2BEC0D}" type="presOf" srcId="{CC895990-0A90-42CB-BE0B-64F084D3A0E0}" destId="{A42A811D-8589-4EF5-A094-7D95CE2E5E45}" srcOrd="0" destOrd="0" presId="urn:diagrams.loki3.com/BracketList"/>
    <dgm:cxn modelId="{114D8BE1-60BF-4A61-8A6E-451ACAC4C2A0}" srcId="{F3A1177D-CDAA-49D6-8C11-28AB639CC794}" destId="{CC895990-0A90-42CB-BE0B-64F084D3A0E0}" srcOrd="2" destOrd="0" parTransId="{8D1E5ADA-ECF0-4A75-8CCF-2FC73E8810B1}" sibTransId="{9A729DC0-9950-43AF-A452-A7CBCB87541E}"/>
    <dgm:cxn modelId="{91437AE9-235E-4606-9F11-584C50AD90DF}" type="presOf" srcId="{5387EDE3-DCB8-417F-B9E7-F8F6FF86A19C}" destId="{E3C816A4-5C59-47DE-B4FB-28C5BEAE0F70}" srcOrd="0" destOrd="0" presId="urn:diagrams.loki3.com/BracketList"/>
    <dgm:cxn modelId="{A8B83CF0-AEC8-4594-BC26-A7A1B8EE84B6}" type="presOf" srcId="{DDF13C79-6C81-44F6-AB9D-7E3E16274490}" destId="{9FC5FDE5-F180-4591-9D15-400458653125}" srcOrd="0" destOrd="0" presId="urn:diagrams.loki3.com/BracketList"/>
    <dgm:cxn modelId="{CDABD2F3-9D0F-40AD-9969-21E669795E97}" srcId="{DDF13C79-6C81-44F6-AB9D-7E3E16274490}" destId="{E28849D7-B871-4270-BE9A-A8DF83D7456F}" srcOrd="0" destOrd="0" parTransId="{1EF84AF9-867A-4B09-94E5-51E8833732D9}" sibTransId="{3BB9A06E-52A8-48F8-A6D4-05A5666AE9E2}"/>
    <dgm:cxn modelId="{81AB713E-F183-47B3-9B7F-3291984CDA20}" type="presParOf" srcId="{7FBF1234-1B33-45EA-A8D1-C7EAD746C5F3}" destId="{22AED0A3-A80D-4D56-803C-F09F3991982C}" srcOrd="0" destOrd="0" presId="urn:diagrams.loki3.com/BracketList"/>
    <dgm:cxn modelId="{464E9B73-F8A7-4A23-BB26-F9592DFBD395}" type="presParOf" srcId="{22AED0A3-A80D-4D56-803C-F09F3991982C}" destId="{9FC5FDE5-F180-4591-9D15-400458653125}" srcOrd="0" destOrd="0" presId="urn:diagrams.loki3.com/BracketList"/>
    <dgm:cxn modelId="{5BBEBF94-F587-4684-A230-DDB8A21E08E8}" type="presParOf" srcId="{22AED0A3-A80D-4D56-803C-F09F3991982C}" destId="{EC54F610-D33E-4F3C-A43F-DAA3B5CAD9FB}" srcOrd="1" destOrd="0" presId="urn:diagrams.loki3.com/BracketList"/>
    <dgm:cxn modelId="{0E765170-01F5-483A-95DC-85F671B50BCE}" type="presParOf" srcId="{22AED0A3-A80D-4D56-803C-F09F3991982C}" destId="{1AA7E7B2-D39E-4D6E-9F06-39689480BF55}" srcOrd="2" destOrd="0" presId="urn:diagrams.loki3.com/BracketList"/>
    <dgm:cxn modelId="{931FE23A-C49A-4855-A237-A3F62F8EC128}" type="presParOf" srcId="{22AED0A3-A80D-4D56-803C-F09F3991982C}" destId="{9358F081-F72D-48D2-A0DF-508445C64F64}" srcOrd="3" destOrd="0" presId="urn:diagrams.loki3.com/BracketList"/>
    <dgm:cxn modelId="{3EA4E582-5C41-4780-A40B-64806F11DDC4}" type="presParOf" srcId="{7FBF1234-1B33-45EA-A8D1-C7EAD746C5F3}" destId="{3B79266A-CB77-4D22-88FB-3AB901ED0EBD}" srcOrd="1" destOrd="0" presId="urn:diagrams.loki3.com/BracketList"/>
    <dgm:cxn modelId="{438F50AE-C3EB-4417-89D8-D30EAB1B6B70}" type="presParOf" srcId="{7FBF1234-1B33-45EA-A8D1-C7EAD746C5F3}" destId="{EC730718-B393-4261-940F-55B5CAD37DC0}" srcOrd="2" destOrd="0" presId="urn:diagrams.loki3.com/BracketList"/>
    <dgm:cxn modelId="{C05C902F-1053-46C2-AEF9-8C334C396C8E}" type="presParOf" srcId="{EC730718-B393-4261-940F-55B5CAD37DC0}" destId="{D0482F6A-36C8-4D42-ADBC-3EFC7B785723}" srcOrd="0" destOrd="0" presId="urn:diagrams.loki3.com/BracketList"/>
    <dgm:cxn modelId="{0E65DEE3-9DAE-4DB9-9959-078F3B3AAB82}" type="presParOf" srcId="{EC730718-B393-4261-940F-55B5CAD37DC0}" destId="{569E548B-FBB3-4B66-B517-9C00DD413E26}" srcOrd="1" destOrd="0" presId="urn:diagrams.loki3.com/BracketList"/>
    <dgm:cxn modelId="{E53EA7E0-643D-4B5F-81C8-05159E7392C3}" type="presParOf" srcId="{EC730718-B393-4261-940F-55B5CAD37DC0}" destId="{FAB82D18-E906-4C54-9052-3D7A8F448EA9}" srcOrd="2" destOrd="0" presId="urn:diagrams.loki3.com/BracketList"/>
    <dgm:cxn modelId="{F5423720-CCF3-4D44-ABE2-F1B4AABA9D20}" type="presParOf" srcId="{EC730718-B393-4261-940F-55B5CAD37DC0}" destId="{3088CE84-922E-46C7-BF77-73809C7DB078}" srcOrd="3" destOrd="0" presId="urn:diagrams.loki3.com/BracketList"/>
    <dgm:cxn modelId="{C6CA5C65-0FBB-4AF7-9253-44B627B087C3}" type="presParOf" srcId="{7FBF1234-1B33-45EA-A8D1-C7EAD746C5F3}" destId="{C40AF9C1-BEB4-4099-8461-F73355550CDA}" srcOrd="3" destOrd="0" presId="urn:diagrams.loki3.com/BracketList"/>
    <dgm:cxn modelId="{FB7750D9-E54F-42F5-B1D7-6CE771AAA2BF}" type="presParOf" srcId="{7FBF1234-1B33-45EA-A8D1-C7EAD746C5F3}" destId="{3B7244E5-A081-4348-BF11-34D91E034251}" srcOrd="4" destOrd="0" presId="urn:diagrams.loki3.com/BracketList"/>
    <dgm:cxn modelId="{F6C7569A-969C-4CB5-89BC-31B788C854DB}" type="presParOf" srcId="{3B7244E5-A081-4348-BF11-34D91E034251}" destId="{A42A811D-8589-4EF5-A094-7D95CE2E5E45}" srcOrd="0" destOrd="0" presId="urn:diagrams.loki3.com/BracketList"/>
    <dgm:cxn modelId="{543120C5-C0AE-4335-B18B-AC6EB8DFFF31}" type="presParOf" srcId="{3B7244E5-A081-4348-BF11-34D91E034251}" destId="{54A0A938-EB3F-4218-B106-23B3C2672E43}" srcOrd="1" destOrd="0" presId="urn:diagrams.loki3.com/BracketList"/>
    <dgm:cxn modelId="{35192B8A-0592-4729-BF73-528287C240EE}" type="presParOf" srcId="{3B7244E5-A081-4348-BF11-34D91E034251}" destId="{6829EBD4-33E7-4251-91CB-4C3AF54B7B2A}" srcOrd="2" destOrd="0" presId="urn:diagrams.loki3.com/BracketList"/>
    <dgm:cxn modelId="{6B13F91A-5AA2-4DC3-A4D8-A4EE6BDF47FC}" type="presParOf" srcId="{3B7244E5-A081-4348-BF11-34D91E034251}" destId="{9BACED60-61EB-44E0-A969-32EABA1B05AB}" srcOrd="3" destOrd="0" presId="urn:diagrams.loki3.com/BracketList"/>
    <dgm:cxn modelId="{EA0C27DF-80B9-45E1-9510-EDAD7A36E5C7}" type="presParOf" srcId="{7FBF1234-1B33-45EA-A8D1-C7EAD746C5F3}" destId="{47DD24D6-C307-4914-9442-0AB28E775DD1}" srcOrd="5" destOrd="0" presId="urn:diagrams.loki3.com/BracketList"/>
    <dgm:cxn modelId="{52E5F5C0-2F05-4DF6-B1F6-3F3107EF505A}" type="presParOf" srcId="{7FBF1234-1B33-45EA-A8D1-C7EAD746C5F3}" destId="{4ABC703D-00F0-4C8E-919E-9677D33C9007}" srcOrd="6" destOrd="0" presId="urn:diagrams.loki3.com/BracketList"/>
    <dgm:cxn modelId="{7CF09626-3EF9-4826-9563-B6B0F2E3EE6E}" type="presParOf" srcId="{4ABC703D-00F0-4C8E-919E-9677D33C9007}" destId="{DC0112AC-286C-4196-BC7C-5279EDA8D5EB}" srcOrd="0" destOrd="0" presId="urn:diagrams.loki3.com/BracketList"/>
    <dgm:cxn modelId="{AB5F7035-409B-401D-AB85-646D274D19AE}" type="presParOf" srcId="{4ABC703D-00F0-4C8E-919E-9677D33C9007}" destId="{7F548B7E-8D19-4268-A242-D29EFEA06D11}" srcOrd="1" destOrd="0" presId="urn:diagrams.loki3.com/BracketList"/>
    <dgm:cxn modelId="{6E3B0314-7115-4DA4-B381-D050C3AB6E59}" type="presParOf" srcId="{4ABC703D-00F0-4C8E-919E-9677D33C9007}" destId="{FDB37B34-C204-4CEC-9DC6-F19D87C6925E}" srcOrd="2" destOrd="0" presId="urn:diagrams.loki3.com/BracketList"/>
    <dgm:cxn modelId="{A5EEB284-622D-43D9-AC35-5B318F2DAA13}" type="presParOf" srcId="{4ABC703D-00F0-4C8E-919E-9677D33C9007}" destId="{E3C816A4-5C59-47DE-B4FB-28C5BEAE0F70}" srcOrd="3" destOrd="0" presId="urn:diagrams.loki3.com/BracketList"/>
    <dgm:cxn modelId="{B7C5B6C7-D02A-45B8-934A-9E95FA1FD497}" type="presParOf" srcId="{7FBF1234-1B33-45EA-A8D1-C7EAD746C5F3}" destId="{34DC4112-396A-4E5A-B5AC-8F04591B0913}" srcOrd="7" destOrd="0" presId="urn:diagrams.loki3.com/BracketList"/>
    <dgm:cxn modelId="{1A606B14-E7B1-45E4-A35F-BE23711EE717}" type="presParOf" srcId="{7FBF1234-1B33-45EA-A8D1-C7EAD746C5F3}" destId="{F5C9F7E8-6608-4494-891D-EA099C04D91F}" srcOrd="8" destOrd="0" presId="urn:diagrams.loki3.com/BracketList"/>
    <dgm:cxn modelId="{D284743D-AF12-4706-979D-7BC0ABEAAB9C}" type="presParOf" srcId="{F5C9F7E8-6608-4494-891D-EA099C04D91F}" destId="{9BD0DA7E-56D5-44B7-B541-4A2B788A96B8}" srcOrd="0" destOrd="0" presId="urn:diagrams.loki3.com/BracketList"/>
    <dgm:cxn modelId="{D0A3412C-9750-46C1-B776-08E3781F0530}" type="presParOf" srcId="{F5C9F7E8-6608-4494-891D-EA099C04D91F}" destId="{45386A43-1CFF-4790-95C9-19F1DFCBFF34}" srcOrd="1" destOrd="0" presId="urn:diagrams.loki3.com/BracketList"/>
    <dgm:cxn modelId="{E3878DF5-006A-4DF5-9849-1A2DE3FEDF42}" type="presParOf" srcId="{F5C9F7E8-6608-4494-891D-EA099C04D91F}" destId="{14676596-A99B-4528-A212-DB8E4C7F487E}" srcOrd="2" destOrd="0" presId="urn:diagrams.loki3.com/BracketList"/>
    <dgm:cxn modelId="{CB9DD92E-B3E2-4099-9475-2F3465BE54B1}" type="presParOf" srcId="{F5C9F7E8-6608-4494-891D-EA099C04D91F}" destId="{DF6375F0-5494-4D3B-A0BA-C22DA9C62B9D}"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7DD7F-B84C-4587-AAA0-34D60EB34AAC}">
      <dsp:nvSpPr>
        <dsp:cNvPr id="0" name=""/>
        <dsp:cNvSpPr/>
      </dsp:nvSpPr>
      <dsp:spPr>
        <a:xfrm>
          <a:off x="634060" y="1533"/>
          <a:ext cx="2050822" cy="1025411"/>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100000"/>
            </a:lnSpc>
            <a:spcBef>
              <a:spcPct val="0"/>
            </a:spcBef>
            <a:spcAft>
              <a:spcPts val="0"/>
            </a:spcAft>
            <a:buNone/>
          </a:pPr>
          <a:r>
            <a:rPr lang="en-US" sz="1900" kern="1200" dirty="0"/>
            <a:t>Extended </a:t>
          </a:r>
        </a:p>
        <a:p>
          <a:pPr marL="0" lvl="0" indent="0" algn="ctr" defTabSz="844550">
            <a:lnSpc>
              <a:spcPct val="100000"/>
            </a:lnSpc>
            <a:spcBef>
              <a:spcPct val="0"/>
            </a:spcBef>
            <a:spcAft>
              <a:spcPts val="0"/>
            </a:spcAft>
            <a:buNone/>
          </a:pPr>
          <a:r>
            <a:rPr lang="en-US" sz="1900" kern="1200" dirty="0"/>
            <a:t>Writing </a:t>
          </a:r>
        </a:p>
        <a:p>
          <a:pPr marL="0" lvl="0" indent="0" algn="ctr" defTabSz="844550">
            <a:lnSpc>
              <a:spcPct val="100000"/>
            </a:lnSpc>
            <a:spcBef>
              <a:spcPct val="0"/>
            </a:spcBef>
            <a:spcAft>
              <a:spcPts val="0"/>
            </a:spcAft>
            <a:buNone/>
          </a:pPr>
          <a:r>
            <a:rPr lang="en-US" sz="1900" kern="1200" dirty="0"/>
            <a:t>Prompt</a:t>
          </a:r>
        </a:p>
      </dsp:txBody>
      <dsp:txXfrm>
        <a:off x="664093" y="31566"/>
        <a:ext cx="1990756" cy="965345"/>
      </dsp:txXfrm>
    </dsp:sp>
    <dsp:sp modelId="{52A83F88-B189-4F4E-A8BC-01127A7452D3}">
      <dsp:nvSpPr>
        <dsp:cNvPr id="0" name=""/>
        <dsp:cNvSpPr/>
      </dsp:nvSpPr>
      <dsp:spPr>
        <a:xfrm>
          <a:off x="839142" y="1026944"/>
          <a:ext cx="205082" cy="769058"/>
        </a:xfrm>
        <a:custGeom>
          <a:avLst/>
          <a:gdLst/>
          <a:ahLst/>
          <a:cxnLst/>
          <a:rect l="0" t="0" r="0" b="0"/>
          <a:pathLst>
            <a:path>
              <a:moveTo>
                <a:pt x="0" y="0"/>
              </a:moveTo>
              <a:lnTo>
                <a:pt x="0" y="769058"/>
              </a:lnTo>
              <a:lnTo>
                <a:pt x="205082" y="769058"/>
              </a:lnTo>
            </a:path>
          </a:pathLst>
        </a:custGeom>
        <a:noFill/>
        <a:ln w="127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sp>
    <dsp:sp modelId="{F65E5701-3E09-42CA-B30F-6A382895559F}">
      <dsp:nvSpPr>
        <dsp:cNvPr id="0" name=""/>
        <dsp:cNvSpPr/>
      </dsp:nvSpPr>
      <dsp:spPr>
        <a:xfrm>
          <a:off x="1044224" y="1283297"/>
          <a:ext cx="1640658" cy="1025411"/>
        </a:xfrm>
        <a:prstGeom prst="roundRect">
          <a:avLst>
            <a:gd name="adj" fmla="val 10000"/>
          </a:avLst>
        </a:prstGeom>
        <a:solidFill>
          <a:srgbClr val="D5E3CF">
            <a:alpha val="89804"/>
          </a:srgb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0" kern="1200" dirty="0"/>
            <a:t>Informational/</a:t>
          </a:r>
        </a:p>
        <a:p>
          <a:pPr marL="0" lvl="0" indent="0" algn="ctr" defTabSz="844550">
            <a:lnSpc>
              <a:spcPct val="90000"/>
            </a:lnSpc>
            <a:spcBef>
              <a:spcPct val="0"/>
            </a:spcBef>
            <a:spcAft>
              <a:spcPct val="35000"/>
            </a:spcAft>
            <a:buNone/>
          </a:pPr>
          <a:r>
            <a:rPr lang="en-US" sz="1900" b="0" kern="1200" dirty="0"/>
            <a:t>Explanatory</a:t>
          </a:r>
        </a:p>
      </dsp:txBody>
      <dsp:txXfrm>
        <a:off x="1074257" y="1313330"/>
        <a:ext cx="1580592" cy="965345"/>
      </dsp:txXfrm>
    </dsp:sp>
    <dsp:sp modelId="{4C1DFFC7-364D-43A5-B061-19437B985066}">
      <dsp:nvSpPr>
        <dsp:cNvPr id="0" name=""/>
        <dsp:cNvSpPr/>
      </dsp:nvSpPr>
      <dsp:spPr>
        <a:xfrm>
          <a:off x="839142" y="1026944"/>
          <a:ext cx="205082" cy="2050822"/>
        </a:xfrm>
        <a:custGeom>
          <a:avLst/>
          <a:gdLst/>
          <a:ahLst/>
          <a:cxnLst/>
          <a:rect l="0" t="0" r="0" b="0"/>
          <a:pathLst>
            <a:path>
              <a:moveTo>
                <a:pt x="0" y="0"/>
              </a:moveTo>
              <a:lnTo>
                <a:pt x="0" y="2050822"/>
              </a:lnTo>
              <a:lnTo>
                <a:pt x="205082" y="2050822"/>
              </a:lnTo>
            </a:path>
          </a:pathLst>
        </a:custGeom>
        <a:noFill/>
        <a:ln w="127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sp>
    <dsp:sp modelId="{8E9BC5E8-A491-489D-8C6C-CFB72C7313C7}">
      <dsp:nvSpPr>
        <dsp:cNvPr id="0" name=""/>
        <dsp:cNvSpPr/>
      </dsp:nvSpPr>
      <dsp:spPr>
        <a:xfrm>
          <a:off x="1044224" y="2565061"/>
          <a:ext cx="1640658" cy="1025411"/>
        </a:xfrm>
        <a:prstGeom prst="roundRect">
          <a:avLst>
            <a:gd name="adj" fmla="val 10000"/>
          </a:avLst>
        </a:prstGeom>
        <a:solidFill>
          <a:srgbClr val="D5E3CF">
            <a:alpha val="89804"/>
          </a:srgb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0" kern="1200" dirty="0"/>
            <a:t>Opinion/</a:t>
          </a:r>
        </a:p>
        <a:p>
          <a:pPr marL="0" lvl="0" indent="0" algn="ctr" defTabSz="844550">
            <a:lnSpc>
              <a:spcPct val="90000"/>
            </a:lnSpc>
            <a:spcBef>
              <a:spcPct val="0"/>
            </a:spcBef>
            <a:spcAft>
              <a:spcPct val="35000"/>
            </a:spcAft>
            <a:buNone/>
          </a:pPr>
          <a:r>
            <a:rPr lang="en-US" sz="1900" b="0" kern="1200" dirty="0"/>
            <a:t>Argumentative</a:t>
          </a:r>
        </a:p>
      </dsp:txBody>
      <dsp:txXfrm>
        <a:off x="1074257" y="2595094"/>
        <a:ext cx="1580592" cy="965345"/>
      </dsp:txXfrm>
    </dsp:sp>
    <dsp:sp modelId="{F424E8E8-9340-401C-B169-CBBE63AFC37B}">
      <dsp:nvSpPr>
        <dsp:cNvPr id="0" name=""/>
        <dsp:cNvSpPr/>
      </dsp:nvSpPr>
      <dsp:spPr>
        <a:xfrm>
          <a:off x="3197588" y="1533"/>
          <a:ext cx="2050822" cy="1025411"/>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100000"/>
            </a:lnSpc>
            <a:spcBef>
              <a:spcPct val="0"/>
            </a:spcBef>
            <a:spcAft>
              <a:spcPts val="0"/>
            </a:spcAft>
            <a:buNone/>
          </a:pPr>
          <a:r>
            <a:rPr lang="en-US" sz="1900" kern="1200" dirty="0"/>
            <a:t>Extended </a:t>
          </a:r>
        </a:p>
        <a:p>
          <a:pPr marL="0" lvl="0" indent="0" algn="ctr" defTabSz="844550">
            <a:lnSpc>
              <a:spcPct val="100000"/>
            </a:lnSpc>
            <a:spcBef>
              <a:spcPct val="0"/>
            </a:spcBef>
            <a:spcAft>
              <a:spcPts val="0"/>
            </a:spcAft>
            <a:buNone/>
          </a:pPr>
          <a:r>
            <a:rPr lang="en-US" sz="1900" kern="1200" dirty="0"/>
            <a:t>Constructed Response</a:t>
          </a:r>
        </a:p>
      </dsp:txBody>
      <dsp:txXfrm>
        <a:off x="3227621" y="31566"/>
        <a:ext cx="1990756" cy="965345"/>
      </dsp:txXfrm>
    </dsp:sp>
    <dsp:sp modelId="{F31E665D-7389-44CB-ABF5-5DBDC590DCA9}">
      <dsp:nvSpPr>
        <dsp:cNvPr id="0" name=""/>
        <dsp:cNvSpPr/>
      </dsp:nvSpPr>
      <dsp:spPr>
        <a:xfrm>
          <a:off x="3402671" y="1026944"/>
          <a:ext cx="205082" cy="769058"/>
        </a:xfrm>
        <a:custGeom>
          <a:avLst/>
          <a:gdLst/>
          <a:ahLst/>
          <a:cxnLst/>
          <a:rect l="0" t="0" r="0" b="0"/>
          <a:pathLst>
            <a:path>
              <a:moveTo>
                <a:pt x="0" y="0"/>
              </a:moveTo>
              <a:lnTo>
                <a:pt x="0" y="769058"/>
              </a:lnTo>
              <a:lnTo>
                <a:pt x="205082" y="769058"/>
              </a:lnTo>
            </a:path>
          </a:pathLst>
        </a:custGeom>
        <a:noFill/>
        <a:ln w="127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sp>
    <dsp:sp modelId="{F70ED3AD-80C5-4110-A11D-510A8D42F0B1}">
      <dsp:nvSpPr>
        <dsp:cNvPr id="0" name=""/>
        <dsp:cNvSpPr/>
      </dsp:nvSpPr>
      <dsp:spPr>
        <a:xfrm>
          <a:off x="3607753" y="1283297"/>
          <a:ext cx="1640658" cy="1025411"/>
        </a:xfrm>
        <a:prstGeom prst="roundRect">
          <a:avLst>
            <a:gd name="adj" fmla="val 10000"/>
          </a:avLst>
        </a:prstGeom>
        <a:solidFill>
          <a:srgbClr val="D5E3CF">
            <a:alpha val="89804"/>
          </a:srgb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Narrative</a:t>
          </a:r>
        </a:p>
      </dsp:txBody>
      <dsp:txXfrm>
        <a:off x="3637786" y="1313330"/>
        <a:ext cx="1580592" cy="965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5FDE5-F180-4591-9D15-400458653125}">
      <dsp:nvSpPr>
        <dsp:cNvPr id="0" name=""/>
        <dsp:cNvSpPr/>
      </dsp:nvSpPr>
      <dsp:spPr>
        <a:xfrm>
          <a:off x="0" y="36265"/>
          <a:ext cx="204858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kern="1200" dirty="0"/>
            <a:t>Presentation Format</a:t>
          </a:r>
        </a:p>
      </dsp:txBody>
      <dsp:txXfrm>
        <a:off x="0" y="36265"/>
        <a:ext cx="2048583" cy="653400"/>
      </dsp:txXfrm>
    </dsp:sp>
    <dsp:sp modelId="{EC54F610-D33E-4F3C-A43F-DAA3B5CAD9FB}">
      <dsp:nvSpPr>
        <dsp:cNvPr id="0" name=""/>
        <dsp:cNvSpPr/>
      </dsp:nvSpPr>
      <dsp:spPr>
        <a:xfrm>
          <a:off x="2048582" y="36265"/>
          <a:ext cx="409716" cy="65340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58F081-F72D-48D2-A0DF-508445C64F64}">
      <dsp:nvSpPr>
        <dsp:cNvPr id="0" name=""/>
        <dsp:cNvSpPr/>
      </dsp:nvSpPr>
      <dsp:spPr>
        <a:xfrm>
          <a:off x="2622186" y="36265"/>
          <a:ext cx="5572145" cy="6534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Test Examiner presents in mode </a:t>
          </a:r>
          <a:r>
            <a:rPr lang="en-US" sz="1800" b="1" i="1" u="sng" kern="1200" dirty="0"/>
            <a:t>most accessible</a:t>
          </a:r>
          <a:r>
            <a:rPr lang="en-US" sz="1800" b="1" i="1" u="none" kern="1200" dirty="0"/>
            <a:t> </a:t>
          </a:r>
          <a:r>
            <a:rPr lang="en-US" sz="1800" kern="1200" dirty="0"/>
            <a:t>for the individual student.</a:t>
          </a:r>
        </a:p>
      </dsp:txBody>
      <dsp:txXfrm>
        <a:off x="2622186" y="36265"/>
        <a:ext cx="5572145" cy="653400"/>
      </dsp:txXfrm>
    </dsp:sp>
    <dsp:sp modelId="{D0482F6A-36C8-4D42-ADBC-3EFC7B785723}">
      <dsp:nvSpPr>
        <dsp:cNvPr id="0" name=""/>
        <dsp:cNvSpPr/>
      </dsp:nvSpPr>
      <dsp:spPr>
        <a:xfrm>
          <a:off x="0" y="808465"/>
          <a:ext cx="204858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kern="1200" dirty="0"/>
            <a:t>Scripted Tasks</a:t>
          </a:r>
        </a:p>
      </dsp:txBody>
      <dsp:txXfrm>
        <a:off x="0" y="808465"/>
        <a:ext cx="2048583" cy="653400"/>
      </dsp:txXfrm>
    </dsp:sp>
    <dsp:sp modelId="{569E548B-FBB3-4B66-B517-9C00DD413E26}">
      <dsp:nvSpPr>
        <dsp:cNvPr id="0" name=""/>
        <dsp:cNvSpPr/>
      </dsp:nvSpPr>
      <dsp:spPr>
        <a:xfrm>
          <a:off x="2048582" y="808465"/>
          <a:ext cx="409716" cy="65340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88CE84-922E-46C7-BF77-73809C7DB078}">
      <dsp:nvSpPr>
        <dsp:cNvPr id="0" name=""/>
        <dsp:cNvSpPr/>
      </dsp:nvSpPr>
      <dsp:spPr>
        <a:xfrm>
          <a:off x="2615334" y="787301"/>
          <a:ext cx="5572145" cy="6534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Test Examiner has scripted “say” and “do” statements</a:t>
          </a:r>
        </a:p>
      </dsp:txBody>
      <dsp:txXfrm>
        <a:off x="2615334" y="787301"/>
        <a:ext cx="5572145" cy="653400"/>
      </dsp:txXfrm>
    </dsp:sp>
    <dsp:sp modelId="{A42A811D-8589-4EF5-A094-7D95CE2E5E45}">
      <dsp:nvSpPr>
        <dsp:cNvPr id="0" name=""/>
        <dsp:cNvSpPr/>
      </dsp:nvSpPr>
      <dsp:spPr>
        <a:xfrm>
          <a:off x="0" y="1703177"/>
          <a:ext cx="204858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kern="1200" dirty="0"/>
            <a:t>Stimulus Cards</a:t>
          </a:r>
        </a:p>
      </dsp:txBody>
      <dsp:txXfrm>
        <a:off x="0" y="1703177"/>
        <a:ext cx="2048583" cy="653400"/>
      </dsp:txXfrm>
    </dsp:sp>
    <dsp:sp modelId="{54A0A938-EB3F-4218-B106-23B3C2672E43}">
      <dsp:nvSpPr>
        <dsp:cNvPr id="0" name=""/>
        <dsp:cNvSpPr/>
      </dsp:nvSpPr>
      <dsp:spPr>
        <a:xfrm>
          <a:off x="2048582" y="1580665"/>
          <a:ext cx="409716" cy="898425"/>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ACED60-61EB-44E0-A969-32EABA1B05AB}">
      <dsp:nvSpPr>
        <dsp:cNvPr id="0" name=""/>
        <dsp:cNvSpPr/>
      </dsp:nvSpPr>
      <dsp:spPr>
        <a:xfrm>
          <a:off x="2622186" y="1580665"/>
          <a:ext cx="5572145" cy="89842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There are student facing stimulus cards with the information needed to answer a question. Usually graphics or words/short sentences.</a:t>
          </a:r>
        </a:p>
      </dsp:txBody>
      <dsp:txXfrm>
        <a:off x="2622186" y="1580665"/>
        <a:ext cx="5572145" cy="898425"/>
      </dsp:txXfrm>
    </dsp:sp>
    <dsp:sp modelId="{DC0112AC-286C-4196-BC7C-5279EDA8D5EB}">
      <dsp:nvSpPr>
        <dsp:cNvPr id="0" name=""/>
        <dsp:cNvSpPr/>
      </dsp:nvSpPr>
      <dsp:spPr>
        <a:xfrm>
          <a:off x="0" y="2720402"/>
          <a:ext cx="204858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kern="1200" dirty="0"/>
            <a:t>Scaffolding (if needed)</a:t>
          </a:r>
        </a:p>
      </dsp:txBody>
      <dsp:txXfrm>
        <a:off x="0" y="2720402"/>
        <a:ext cx="2048583" cy="653400"/>
      </dsp:txXfrm>
    </dsp:sp>
    <dsp:sp modelId="{7F548B7E-8D19-4268-A242-D29EFEA06D11}">
      <dsp:nvSpPr>
        <dsp:cNvPr id="0" name=""/>
        <dsp:cNvSpPr/>
      </dsp:nvSpPr>
      <dsp:spPr>
        <a:xfrm>
          <a:off x="2048582" y="2597890"/>
          <a:ext cx="409716" cy="898425"/>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C816A4-5C59-47DE-B4FB-28C5BEAE0F70}">
      <dsp:nvSpPr>
        <dsp:cNvPr id="0" name=""/>
        <dsp:cNvSpPr/>
      </dsp:nvSpPr>
      <dsp:spPr>
        <a:xfrm>
          <a:off x="2622186" y="2597890"/>
          <a:ext cx="5572145" cy="89842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If the student does not provide the response as outlined in the test examiner script, additional scaffolding may be provided. All scaffolding instructions are provided. </a:t>
          </a:r>
        </a:p>
      </dsp:txBody>
      <dsp:txXfrm>
        <a:off x="2622186" y="2597890"/>
        <a:ext cx="5572145" cy="898425"/>
      </dsp:txXfrm>
    </dsp:sp>
    <dsp:sp modelId="{9BD0DA7E-56D5-44B7-B541-4A2B788A96B8}">
      <dsp:nvSpPr>
        <dsp:cNvPr id="0" name=""/>
        <dsp:cNvSpPr/>
      </dsp:nvSpPr>
      <dsp:spPr>
        <a:xfrm>
          <a:off x="0" y="3737627"/>
          <a:ext cx="204858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kern="1200" dirty="0"/>
            <a:t>Advance Preparation</a:t>
          </a:r>
        </a:p>
      </dsp:txBody>
      <dsp:txXfrm>
        <a:off x="0" y="3737627"/>
        <a:ext cx="2048583" cy="653400"/>
      </dsp:txXfrm>
    </dsp:sp>
    <dsp:sp modelId="{45386A43-1CFF-4790-95C9-19F1DFCBFF34}">
      <dsp:nvSpPr>
        <dsp:cNvPr id="0" name=""/>
        <dsp:cNvSpPr/>
      </dsp:nvSpPr>
      <dsp:spPr>
        <a:xfrm>
          <a:off x="2048582" y="3615115"/>
          <a:ext cx="409716" cy="898425"/>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6375F0-5494-4D3B-A0BA-C22DA9C62B9D}">
      <dsp:nvSpPr>
        <dsp:cNvPr id="0" name=""/>
        <dsp:cNvSpPr/>
      </dsp:nvSpPr>
      <dsp:spPr>
        <a:xfrm>
          <a:off x="2622186" y="3651380"/>
          <a:ext cx="5572145" cy="89842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Test Examiner will have access to assessment materials in advance to determine most accessible presentation and response modes</a:t>
          </a:r>
        </a:p>
      </dsp:txBody>
      <dsp:txXfrm>
        <a:off x="2622186" y="3651380"/>
        <a:ext cx="5572145" cy="8984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0.06771</cdr:x>
      <cdr:y>0.30969</cdr:y>
    </cdr:from>
    <cdr:to>
      <cdr:x>0.28646</cdr:x>
      <cdr:y>0.5</cdr:y>
    </cdr:to>
    <cdr:sp macro="" textlink="">
      <cdr:nvSpPr>
        <cdr:cNvPr id="4" name="TextBox 3"/>
        <cdr:cNvSpPr txBox="1"/>
      </cdr:nvSpPr>
      <cdr:spPr>
        <a:xfrm xmlns:a="http://schemas.openxmlformats.org/drawingml/2006/main">
          <a:off x="198120" y="1076082"/>
          <a:ext cx="640080" cy="6612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drawings/drawing10.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0.06771</cdr:x>
      <cdr:y>0.30969</cdr:y>
    </cdr:from>
    <cdr:to>
      <cdr:x>0.28646</cdr:x>
      <cdr:y>0.5</cdr:y>
    </cdr:to>
    <cdr:sp macro="" textlink="">
      <cdr:nvSpPr>
        <cdr:cNvPr id="4" name="TextBox 3"/>
        <cdr:cNvSpPr txBox="1"/>
      </cdr:nvSpPr>
      <cdr:spPr>
        <a:xfrm xmlns:a="http://schemas.openxmlformats.org/drawingml/2006/main">
          <a:off x="198120" y="1076082"/>
          <a:ext cx="640080" cy="6612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drawings/drawing11.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0.04688</cdr:x>
      <cdr:y>0.30969</cdr:y>
    </cdr:from>
    <cdr:to>
      <cdr:x>0.25295</cdr:x>
      <cdr:y>0.5</cdr:y>
    </cdr:to>
    <cdr:sp macro="" textlink="">
      <cdr:nvSpPr>
        <cdr:cNvPr id="4" name="TextBox 3"/>
        <cdr:cNvSpPr txBox="1"/>
      </cdr:nvSpPr>
      <cdr:spPr>
        <a:xfrm xmlns:a="http://schemas.openxmlformats.org/drawingml/2006/main">
          <a:off x="137161" y="1076086"/>
          <a:ext cx="602991" cy="6612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drawings/drawing12.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0.0625</cdr:x>
      <cdr:y>0.30969</cdr:y>
    </cdr:from>
    <cdr:to>
      <cdr:x>0.27083</cdr:x>
      <cdr:y>0.5</cdr:y>
    </cdr:to>
    <cdr:sp macro="" textlink="">
      <cdr:nvSpPr>
        <cdr:cNvPr id="4" name="TextBox 3"/>
        <cdr:cNvSpPr txBox="1"/>
      </cdr:nvSpPr>
      <cdr:spPr>
        <a:xfrm xmlns:a="http://schemas.openxmlformats.org/drawingml/2006/main">
          <a:off x="182880" y="1076086"/>
          <a:ext cx="609600" cy="6612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0.04688</cdr:x>
      <cdr:y>0.30969</cdr:y>
    </cdr:from>
    <cdr:to>
      <cdr:x>0.25295</cdr:x>
      <cdr:y>0.5</cdr:y>
    </cdr:to>
    <cdr:sp macro="" textlink="">
      <cdr:nvSpPr>
        <cdr:cNvPr id="4" name="TextBox 3"/>
        <cdr:cNvSpPr txBox="1"/>
      </cdr:nvSpPr>
      <cdr:spPr>
        <a:xfrm xmlns:a="http://schemas.openxmlformats.org/drawingml/2006/main">
          <a:off x="137161" y="1076086"/>
          <a:ext cx="602991" cy="6612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drawings/drawing3.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0.0625</cdr:x>
      <cdr:y>0.30969</cdr:y>
    </cdr:from>
    <cdr:to>
      <cdr:x>0.27083</cdr:x>
      <cdr:y>0.5</cdr:y>
    </cdr:to>
    <cdr:sp macro="" textlink="">
      <cdr:nvSpPr>
        <cdr:cNvPr id="4" name="TextBox 3"/>
        <cdr:cNvSpPr txBox="1"/>
      </cdr:nvSpPr>
      <cdr:spPr>
        <a:xfrm xmlns:a="http://schemas.openxmlformats.org/drawingml/2006/main">
          <a:off x="182880" y="1076086"/>
          <a:ext cx="609600" cy="6612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drawings/drawing4.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0.06771</cdr:x>
      <cdr:y>0.30969</cdr:y>
    </cdr:from>
    <cdr:to>
      <cdr:x>0.28646</cdr:x>
      <cdr:y>0.5</cdr:y>
    </cdr:to>
    <cdr:sp macro="" textlink="">
      <cdr:nvSpPr>
        <cdr:cNvPr id="4" name="TextBox 3"/>
        <cdr:cNvSpPr txBox="1"/>
      </cdr:nvSpPr>
      <cdr:spPr>
        <a:xfrm xmlns:a="http://schemas.openxmlformats.org/drawingml/2006/main">
          <a:off x="198120" y="1076082"/>
          <a:ext cx="640080" cy="6612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drawings/drawing5.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0.04688</cdr:x>
      <cdr:y>0.30969</cdr:y>
    </cdr:from>
    <cdr:to>
      <cdr:x>0.25295</cdr:x>
      <cdr:y>0.5</cdr:y>
    </cdr:to>
    <cdr:sp macro="" textlink="">
      <cdr:nvSpPr>
        <cdr:cNvPr id="4" name="TextBox 3"/>
        <cdr:cNvSpPr txBox="1"/>
      </cdr:nvSpPr>
      <cdr:spPr>
        <a:xfrm xmlns:a="http://schemas.openxmlformats.org/drawingml/2006/main">
          <a:off x="137161" y="1076086"/>
          <a:ext cx="602991" cy="6612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drawings/drawing6.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0.0625</cdr:x>
      <cdr:y>0.30969</cdr:y>
    </cdr:from>
    <cdr:to>
      <cdr:x>0.27083</cdr:x>
      <cdr:y>0.5</cdr:y>
    </cdr:to>
    <cdr:sp macro="" textlink="">
      <cdr:nvSpPr>
        <cdr:cNvPr id="4" name="TextBox 3"/>
        <cdr:cNvSpPr txBox="1"/>
      </cdr:nvSpPr>
      <cdr:spPr>
        <a:xfrm xmlns:a="http://schemas.openxmlformats.org/drawingml/2006/main">
          <a:off x="182880" y="1076086"/>
          <a:ext cx="609600" cy="6612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drawings/drawing7.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0.06771</cdr:x>
      <cdr:y>0.30969</cdr:y>
    </cdr:from>
    <cdr:to>
      <cdr:x>0.28646</cdr:x>
      <cdr:y>0.5</cdr:y>
    </cdr:to>
    <cdr:sp macro="" textlink="">
      <cdr:nvSpPr>
        <cdr:cNvPr id="4" name="TextBox 3"/>
        <cdr:cNvSpPr txBox="1"/>
      </cdr:nvSpPr>
      <cdr:spPr>
        <a:xfrm xmlns:a="http://schemas.openxmlformats.org/drawingml/2006/main">
          <a:off x="198120" y="1076082"/>
          <a:ext cx="640080" cy="6612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drawings/drawing8.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0.04688</cdr:x>
      <cdr:y>0.30969</cdr:y>
    </cdr:from>
    <cdr:to>
      <cdr:x>0.25295</cdr:x>
      <cdr:y>0.5</cdr:y>
    </cdr:to>
    <cdr:sp macro="" textlink="">
      <cdr:nvSpPr>
        <cdr:cNvPr id="4" name="TextBox 3"/>
        <cdr:cNvSpPr txBox="1"/>
      </cdr:nvSpPr>
      <cdr:spPr>
        <a:xfrm xmlns:a="http://schemas.openxmlformats.org/drawingml/2006/main">
          <a:off x="137161" y="1076086"/>
          <a:ext cx="602991" cy="6612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drawings/drawing9.xml><?xml version="1.0" encoding="utf-8"?>
<c:userShapes xmlns:c="http://schemas.openxmlformats.org/drawingml/2006/chart">
  <cdr:relSizeAnchor xmlns:cdr="http://schemas.openxmlformats.org/drawingml/2006/chartDrawing">
    <cdr:from>
      <cdr:x>0.33929</cdr:x>
      <cdr:y>0.28943</cdr:y>
    </cdr:from>
    <cdr:to>
      <cdr:x>0.56974</cdr:x>
      <cdr:y>0.49561</cdr:y>
    </cdr:to>
    <cdr:sp macro="" textlink="">
      <cdr:nvSpPr>
        <cdr:cNvPr id="2" name="TextBox 1"/>
        <cdr:cNvSpPr txBox="1"/>
      </cdr:nvSpPr>
      <cdr:spPr>
        <a:xfrm xmlns:a="http://schemas.openxmlformats.org/drawingml/2006/main">
          <a:off x="1085850" y="1005682"/>
          <a:ext cx="737532" cy="716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t>Grade Level or Above</a:t>
          </a:r>
        </a:p>
        <a:p xmlns:a="http://schemas.openxmlformats.org/drawingml/2006/main">
          <a:pPr algn="ctr"/>
          <a:endParaRPr lang="en-US" sz="1200" dirty="0"/>
        </a:p>
      </cdr:txBody>
    </cdr:sp>
  </cdr:relSizeAnchor>
  <cdr:relSizeAnchor xmlns:cdr="http://schemas.openxmlformats.org/drawingml/2006/chartDrawing">
    <cdr:from>
      <cdr:x>0.18107</cdr:x>
      <cdr:y>0.33276</cdr:y>
    </cdr:from>
    <cdr:to>
      <cdr:x>0.65844</cdr:x>
      <cdr:y>0.51577</cdr:y>
    </cdr:to>
    <cdr:sp macro="" textlink="">
      <cdr:nvSpPr>
        <cdr:cNvPr id="3" name="TextBox 2"/>
        <cdr:cNvSpPr txBox="1"/>
      </cdr:nvSpPr>
      <cdr:spPr>
        <a:xfrm xmlns:a="http://schemas.openxmlformats.org/drawingml/2006/main">
          <a:off x="838200" y="1524000"/>
          <a:ext cx="22098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0.0625</cdr:x>
      <cdr:y>0.30969</cdr:y>
    </cdr:from>
    <cdr:to>
      <cdr:x>0.27083</cdr:x>
      <cdr:y>0.5</cdr:y>
    </cdr:to>
    <cdr:sp macro="" textlink="">
      <cdr:nvSpPr>
        <cdr:cNvPr id="4" name="TextBox 3"/>
        <cdr:cNvSpPr txBox="1"/>
      </cdr:nvSpPr>
      <cdr:spPr>
        <a:xfrm xmlns:a="http://schemas.openxmlformats.org/drawingml/2006/main">
          <a:off x="182880" y="1076086"/>
          <a:ext cx="609600" cy="6612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Below Grade Level</a:t>
          </a:r>
        </a:p>
        <a:p xmlns:a="http://schemas.openxmlformats.org/drawingml/2006/main">
          <a:endParaRPr lang="en-US" sz="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35" cy="466088"/>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sz="quarter" idx="1"/>
          </p:nvPr>
        </p:nvSpPr>
        <p:spPr>
          <a:xfrm>
            <a:off x="3971081" y="1"/>
            <a:ext cx="3037735" cy="466088"/>
          </a:xfrm>
          <a:prstGeom prst="rect">
            <a:avLst/>
          </a:prstGeom>
        </p:spPr>
        <p:txBody>
          <a:bodyPr vert="horz" lIns="91294" tIns="45647" rIns="91294" bIns="45647" rtlCol="0"/>
          <a:lstStyle>
            <a:lvl1pPr algn="r">
              <a:defRPr sz="1200"/>
            </a:lvl1pPr>
          </a:lstStyle>
          <a:p>
            <a:fld id="{CB1DC78F-B74E-462C-B5EC-0F70FC2B9783}" type="datetimeFigureOut">
              <a:rPr lang="en-US" smtClean="0"/>
              <a:t>9/17/2018</a:t>
            </a:fld>
            <a:endParaRPr lang="en-US"/>
          </a:p>
        </p:txBody>
      </p:sp>
      <p:sp>
        <p:nvSpPr>
          <p:cNvPr id="4" name="Footer Placeholder 3"/>
          <p:cNvSpPr>
            <a:spLocks noGrp="1"/>
          </p:cNvSpPr>
          <p:nvPr>
            <p:ph type="ftr" sz="quarter" idx="2"/>
          </p:nvPr>
        </p:nvSpPr>
        <p:spPr>
          <a:xfrm>
            <a:off x="0" y="8830312"/>
            <a:ext cx="3037735" cy="466088"/>
          </a:xfrm>
          <a:prstGeom prst="rect">
            <a:avLst/>
          </a:prstGeom>
        </p:spPr>
        <p:txBody>
          <a:bodyPr vert="horz" lIns="91294" tIns="45647" rIns="91294" bIns="45647" rtlCol="0" anchor="b"/>
          <a:lstStyle>
            <a:lvl1pPr algn="l">
              <a:defRPr sz="1200"/>
            </a:lvl1pPr>
          </a:lstStyle>
          <a:p>
            <a:endParaRPr lang="en-US"/>
          </a:p>
        </p:txBody>
      </p:sp>
      <p:sp>
        <p:nvSpPr>
          <p:cNvPr id="5" name="Slide Number Placeholder 4"/>
          <p:cNvSpPr>
            <a:spLocks noGrp="1"/>
          </p:cNvSpPr>
          <p:nvPr>
            <p:ph type="sldNum" sz="quarter" idx="3"/>
          </p:nvPr>
        </p:nvSpPr>
        <p:spPr>
          <a:xfrm>
            <a:off x="3971081" y="8830312"/>
            <a:ext cx="3037735" cy="466088"/>
          </a:xfrm>
          <a:prstGeom prst="rect">
            <a:avLst/>
          </a:prstGeom>
        </p:spPr>
        <p:txBody>
          <a:bodyPr vert="horz" lIns="91294" tIns="45647" rIns="91294" bIns="45647" rtlCol="0" anchor="b"/>
          <a:lstStyle>
            <a:lvl1pPr algn="r">
              <a:defRPr sz="1200"/>
            </a:lvl1pPr>
          </a:lstStyle>
          <a:p>
            <a:fld id="{50F5316C-2457-40C4-9EE5-0431147AF79C}" type="slidenum">
              <a:rPr lang="en-US" smtClean="0"/>
              <a:t>‹#›</a:t>
            </a:fld>
            <a:endParaRPr lang="en-US"/>
          </a:p>
        </p:txBody>
      </p:sp>
    </p:spTree>
    <p:extLst>
      <p:ext uri="{BB962C8B-B14F-4D97-AF65-F5344CB8AC3E}">
        <p14:creationId xmlns:p14="http://schemas.microsoft.com/office/powerpoint/2010/main" val="3785357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D8AB1433-BF8B-45C5-81D6-089F21EECCF9}" type="datetimeFigureOut">
              <a:rPr lang="en-US" smtClean="0"/>
              <a:t>9/17/2018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E6530340-F5C0-43BA-9CC1-D63E860F355B}" type="slidenum">
              <a:rPr lang="en-US" smtClean="0"/>
              <a:t>‹#›</a:t>
            </a:fld>
            <a:endParaRPr lang="en-US"/>
          </a:p>
        </p:txBody>
      </p:sp>
    </p:spTree>
    <p:extLst>
      <p:ext uri="{BB962C8B-B14F-4D97-AF65-F5344CB8AC3E}">
        <p14:creationId xmlns:p14="http://schemas.microsoft.com/office/powerpoint/2010/main" val="191223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30340-F5C0-43BA-9CC1-D63E860F355B}" type="slidenum">
              <a:rPr lang="en-US" smtClean="0"/>
              <a:t>11</a:t>
            </a:fld>
            <a:endParaRPr lang="en-US"/>
          </a:p>
        </p:txBody>
      </p:sp>
    </p:spTree>
    <p:extLst>
      <p:ext uri="{BB962C8B-B14F-4D97-AF65-F5344CB8AC3E}">
        <p14:creationId xmlns:p14="http://schemas.microsoft.com/office/powerpoint/2010/main" val="2141188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54</a:t>
            </a:fld>
            <a:endParaRPr lang="en-US"/>
          </a:p>
        </p:txBody>
      </p:sp>
    </p:spTree>
    <p:extLst>
      <p:ext uri="{BB962C8B-B14F-4D97-AF65-F5344CB8AC3E}">
        <p14:creationId xmlns:p14="http://schemas.microsoft.com/office/powerpoint/2010/main" val="2721429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56</a:t>
            </a:fld>
            <a:endParaRPr lang="en-US"/>
          </a:p>
        </p:txBody>
      </p:sp>
    </p:spTree>
    <p:extLst>
      <p:ext uri="{BB962C8B-B14F-4D97-AF65-F5344CB8AC3E}">
        <p14:creationId xmlns:p14="http://schemas.microsoft.com/office/powerpoint/2010/main" val="4284084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61</a:t>
            </a:fld>
            <a:endParaRPr lang="en-US"/>
          </a:p>
        </p:txBody>
      </p:sp>
    </p:spTree>
    <p:extLst>
      <p:ext uri="{BB962C8B-B14F-4D97-AF65-F5344CB8AC3E}">
        <p14:creationId xmlns:p14="http://schemas.microsoft.com/office/powerpoint/2010/main" val="228419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63</a:t>
            </a:fld>
            <a:endParaRPr lang="en-US"/>
          </a:p>
        </p:txBody>
      </p:sp>
    </p:spTree>
    <p:extLst>
      <p:ext uri="{BB962C8B-B14F-4D97-AF65-F5344CB8AC3E}">
        <p14:creationId xmlns:p14="http://schemas.microsoft.com/office/powerpoint/2010/main" val="832631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68</a:t>
            </a:fld>
            <a:endParaRPr lang="en-US"/>
          </a:p>
        </p:txBody>
      </p:sp>
    </p:spTree>
    <p:extLst>
      <p:ext uri="{BB962C8B-B14F-4D97-AF65-F5344CB8AC3E}">
        <p14:creationId xmlns:p14="http://schemas.microsoft.com/office/powerpoint/2010/main" val="2020753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72</a:t>
            </a:fld>
            <a:endParaRPr lang="en-US"/>
          </a:p>
        </p:txBody>
      </p:sp>
    </p:spTree>
    <p:extLst>
      <p:ext uri="{BB962C8B-B14F-4D97-AF65-F5344CB8AC3E}">
        <p14:creationId xmlns:p14="http://schemas.microsoft.com/office/powerpoint/2010/main" val="1638168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74</a:t>
            </a:fld>
            <a:endParaRPr lang="en-US"/>
          </a:p>
        </p:txBody>
      </p:sp>
    </p:spTree>
    <p:extLst>
      <p:ext uri="{BB962C8B-B14F-4D97-AF65-F5344CB8AC3E}">
        <p14:creationId xmlns:p14="http://schemas.microsoft.com/office/powerpoint/2010/main" val="2852981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75</a:t>
            </a:fld>
            <a:endParaRPr lang="en-US"/>
          </a:p>
        </p:txBody>
      </p:sp>
    </p:spTree>
    <p:extLst>
      <p:ext uri="{BB962C8B-B14F-4D97-AF65-F5344CB8AC3E}">
        <p14:creationId xmlns:p14="http://schemas.microsoft.com/office/powerpoint/2010/main" val="887149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79</a:t>
            </a:fld>
            <a:endParaRPr lang="en-US"/>
          </a:p>
        </p:txBody>
      </p:sp>
    </p:spTree>
    <p:extLst>
      <p:ext uri="{BB962C8B-B14F-4D97-AF65-F5344CB8AC3E}">
        <p14:creationId xmlns:p14="http://schemas.microsoft.com/office/powerpoint/2010/main" val="3412539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85</a:t>
            </a:fld>
            <a:endParaRPr lang="en-US" dirty="0"/>
          </a:p>
        </p:txBody>
      </p:sp>
    </p:spTree>
    <p:extLst>
      <p:ext uri="{BB962C8B-B14F-4D97-AF65-F5344CB8AC3E}">
        <p14:creationId xmlns:p14="http://schemas.microsoft.com/office/powerpoint/2010/main" val="283950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clicking on the progression on the ELA landing page, users are able to enter progression levels for an entire class at one time. At any time, the user can click on the individual student to access his/her specific records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page, the user can also adjust the progression levels.  Any time the “radio” button is changed, the associated tasks will populate.  If teachers want to  mark that a student has completed the task, they can enter the check mark under the learning targets.  If they wish to upload evidence, they may do so by clicking on the green button.  This will pull up the files on their computer.  Evidence can be entered via various formats: photos, sound clips, videos, scanned classwork, etc.  If the teacher wishes to add comments (think RTI, etc.) they may do so in this text field.  These comments do not populate on any reports.</a:t>
            </a:r>
          </a:p>
          <a:p>
            <a:endParaRPr lang="en-US" dirty="0"/>
          </a:p>
        </p:txBody>
      </p:sp>
      <p:sp>
        <p:nvSpPr>
          <p:cNvPr id="4" name="Slide Number Placeholder 3"/>
          <p:cNvSpPr>
            <a:spLocks noGrp="1"/>
          </p:cNvSpPr>
          <p:nvPr>
            <p:ph type="sldNum" sz="quarter" idx="5"/>
          </p:nvPr>
        </p:nvSpPr>
        <p:spPr/>
        <p:txBody>
          <a:bodyPr/>
          <a:lstStyle/>
          <a:p>
            <a:fld id="{E6530340-F5C0-43BA-9CC1-D63E860F355B}" type="slidenum">
              <a:rPr lang="en-US" smtClean="0"/>
              <a:t>26</a:t>
            </a:fld>
            <a:endParaRPr lang="en-US"/>
          </a:p>
        </p:txBody>
      </p:sp>
    </p:spTree>
    <p:extLst>
      <p:ext uri="{BB962C8B-B14F-4D97-AF65-F5344CB8AC3E}">
        <p14:creationId xmlns:p14="http://schemas.microsoft.com/office/powerpoint/2010/main" val="2425041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30340-F5C0-43BA-9CC1-D63E860F355B}" type="slidenum">
              <a:rPr lang="en-US" smtClean="0"/>
              <a:t>114</a:t>
            </a:fld>
            <a:endParaRPr lang="en-US"/>
          </a:p>
        </p:txBody>
      </p:sp>
    </p:spTree>
    <p:extLst>
      <p:ext uri="{BB962C8B-B14F-4D97-AF65-F5344CB8AC3E}">
        <p14:creationId xmlns:p14="http://schemas.microsoft.com/office/powerpoint/2010/main" val="3082973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530340-F5C0-43BA-9CC1-D63E860F355B}" type="slidenum">
              <a:rPr lang="en-US" smtClean="0"/>
              <a:t>142</a:t>
            </a:fld>
            <a:endParaRPr lang="en-US" dirty="0"/>
          </a:p>
        </p:txBody>
      </p:sp>
    </p:spTree>
    <p:extLst>
      <p:ext uri="{BB962C8B-B14F-4D97-AF65-F5344CB8AC3E}">
        <p14:creationId xmlns:p14="http://schemas.microsoft.com/office/powerpoint/2010/main" val="1431501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143</a:t>
            </a:fld>
            <a:endParaRPr lang="en-US" dirty="0"/>
          </a:p>
        </p:txBody>
      </p:sp>
    </p:spTree>
    <p:extLst>
      <p:ext uri="{BB962C8B-B14F-4D97-AF65-F5344CB8AC3E}">
        <p14:creationId xmlns:p14="http://schemas.microsoft.com/office/powerpoint/2010/main" val="2277600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144</a:t>
            </a:fld>
            <a:endParaRPr lang="en-US" dirty="0"/>
          </a:p>
        </p:txBody>
      </p:sp>
    </p:spTree>
    <p:extLst>
      <p:ext uri="{BB962C8B-B14F-4D97-AF65-F5344CB8AC3E}">
        <p14:creationId xmlns:p14="http://schemas.microsoft.com/office/powerpoint/2010/main" val="2000223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145</a:t>
            </a:fld>
            <a:endParaRPr lang="en-US" dirty="0"/>
          </a:p>
        </p:txBody>
      </p:sp>
    </p:spTree>
    <p:extLst>
      <p:ext uri="{BB962C8B-B14F-4D97-AF65-F5344CB8AC3E}">
        <p14:creationId xmlns:p14="http://schemas.microsoft.com/office/powerpoint/2010/main" val="4213706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6530340-F5C0-43BA-9CC1-D63E860F355B}" type="slidenum">
              <a:rPr lang="en-US" smtClean="0"/>
              <a:t>146</a:t>
            </a:fld>
            <a:endParaRPr lang="en-US" dirty="0"/>
          </a:p>
        </p:txBody>
      </p:sp>
    </p:spTree>
    <p:extLst>
      <p:ext uri="{BB962C8B-B14F-4D97-AF65-F5344CB8AC3E}">
        <p14:creationId xmlns:p14="http://schemas.microsoft.com/office/powerpoint/2010/main" val="3713956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147</a:t>
            </a:fld>
            <a:endParaRPr lang="en-US" dirty="0"/>
          </a:p>
        </p:txBody>
      </p:sp>
    </p:spTree>
    <p:extLst>
      <p:ext uri="{BB962C8B-B14F-4D97-AF65-F5344CB8AC3E}">
        <p14:creationId xmlns:p14="http://schemas.microsoft.com/office/powerpoint/2010/main" val="2845383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148</a:t>
            </a:fld>
            <a:endParaRPr lang="en-US" dirty="0"/>
          </a:p>
        </p:txBody>
      </p:sp>
    </p:spTree>
    <p:extLst>
      <p:ext uri="{BB962C8B-B14F-4D97-AF65-F5344CB8AC3E}">
        <p14:creationId xmlns:p14="http://schemas.microsoft.com/office/powerpoint/2010/main" val="178393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149</a:t>
            </a:fld>
            <a:endParaRPr lang="en-US" dirty="0"/>
          </a:p>
        </p:txBody>
      </p:sp>
    </p:spTree>
    <p:extLst>
      <p:ext uri="{BB962C8B-B14F-4D97-AF65-F5344CB8AC3E}">
        <p14:creationId xmlns:p14="http://schemas.microsoft.com/office/powerpoint/2010/main" val="4256283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150</a:t>
            </a:fld>
            <a:endParaRPr lang="en-US" dirty="0"/>
          </a:p>
        </p:txBody>
      </p:sp>
    </p:spTree>
    <p:extLst>
      <p:ext uri="{BB962C8B-B14F-4D97-AF65-F5344CB8AC3E}">
        <p14:creationId xmlns:p14="http://schemas.microsoft.com/office/powerpoint/2010/main" val="272140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allows teachers/administrators to filter by progression level for easy grouping and acceleration/remediation.  </a:t>
            </a:r>
          </a:p>
          <a:p>
            <a:endParaRPr lang="en-US" dirty="0"/>
          </a:p>
        </p:txBody>
      </p:sp>
      <p:sp>
        <p:nvSpPr>
          <p:cNvPr id="4" name="Slide Number Placeholder 3"/>
          <p:cNvSpPr>
            <a:spLocks noGrp="1"/>
          </p:cNvSpPr>
          <p:nvPr>
            <p:ph type="sldNum" sz="quarter" idx="5"/>
          </p:nvPr>
        </p:nvSpPr>
        <p:spPr/>
        <p:txBody>
          <a:bodyPr/>
          <a:lstStyle/>
          <a:p>
            <a:fld id="{E6530340-F5C0-43BA-9CC1-D63E860F355B}" type="slidenum">
              <a:rPr lang="en-US" smtClean="0"/>
              <a:t>27</a:t>
            </a:fld>
            <a:endParaRPr lang="en-US"/>
          </a:p>
        </p:txBody>
      </p:sp>
    </p:spTree>
    <p:extLst>
      <p:ext uri="{BB962C8B-B14F-4D97-AF65-F5344CB8AC3E}">
        <p14:creationId xmlns:p14="http://schemas.microsoft.com/office/powerpoint/2010/main" val="3128491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151</a:t>
            </a:fld>
            <a:endParaRPr lang="en-US" dirty="0"/>
          </a:p>
        </p:txBody>
      </p:sp>
    </p:spTree>
    <p:extLst>
      <p:ext uri="{BB962C8B-B14F-4D97-AF65-F5344CB8AC3E}">
        <p14:creationId xmlns:p14="http://schemas.microsoft.com/office/powerpoint/2010/main" val="454036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152</a:t>
            </a:fld>
            <a:endParaRPr lang="en-US" dirty="0"/>
          </a:p>
        </p:txBody>
      </p:sp>
    </p:spTree>
    <p:extLst>
      <p:ext uri="{BB962C8B-B14F-4D97-AF65-F5344CB8AC3E}">
        <p14:creationId xmlns:p14="http://schemas.microsoft.com/office/powerpoint/2010/main" val="1960934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153</a:t>
            </a:fld>
            <a:endParaRPr lang="en-US" dirty="0"/>
          </a:p>
        </p:txBody>
      </p:sp>
    </p:spTree>
    <p:extLst>
      <p:ext uri="{BB962C8B-B14F-4D97-AF65-F5344CB8AC3E}">
        <p14:creationId xmlns:p14="http://schemas.microsoft.com/office/powerpoint/2010/main" val="2040433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154</a:t>
            </a:fld>
            <a:endParaRPr lang="en-US" dirty="0"/>
          </a:p>
        </p:txBody>
      </p:sp>
    </p:spTree>
    <p:extLst>
      <p:ext uri="{BB962C8B-B14F-4D97-AF65-F5344CB8AC3E}">
        <p14:creationId xmlns:p14="http://schemas.microsoft.com/office/powerpoint/2010/main" val="185991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allows users to view the total students at each stage per progression.  The items that are underlined are clickable and will provide the list of students associated with the number.</a:t>
            </a:r>
          </a:p>
          <a:p>
            <a:endParaRPr lang="en-US" dirty="0"/>
          </a:p>
        </p:txBody>
      </p:sp>
      <p:sp>
        <p:nvSpPr>
          <p:cNvPr id="4" name="Slide Number Placeholder 3"/>
          <p:cNvSpPr>
            <a:spLocks noGrp="1"/>
          </p:cNvSpPr>
          <p:nvPr>
            <p:ph type="sldNum" sz="quarter" idx="5"/>
          </p:nvPr>
        </p:nvSpPr>
        <p:spPr/>
        <p:txBody>
          <a:bodyPr/>
          <a:lstStyle/>
          <a:p>
            <a:fld id="{E6530340-F5C0-43BA-9CC1-D63E860F355B}" type="slidenum">
              <a:rPr lang="en-US" smtClean="0"/>
              <a:t>28</a:t>
            </a:fld>
            <a:endParaRPr lang="en-US"/>
          </a:p>
        </p:txBody>
      </p:sp>
    </p:spTree>
    <p:extLst>
      <p:ext uri="{BB962C8B-B14F-4D97-AF65-F5344CB8AC3E}">
        <p14:creationId xmlns:p14="http://schemas.microsoft.com/office/powerpoint/2010/main" val="509813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progression progress report allows the user to run reports on a monthly or weekly basis.  The user may also enter custom dates from a calendar to mirror reporting deadlines associated with progress reports/conferences/report cards, etc.</a:t>
            </a:r>
          </a:p>
          <a:p>
            <a:endParaRPr lang="en-US" dirty="0"/>
          </a:p>
        </p:txBody>
      </p:sp>
      <p:sp>
        <p:nvSpPr>
          <p:cNvPr id="4" name="Slide Number Placeholder 3"/>
          <p:cNvSpPr>
            <a:spLocks noGrp="1"/>
          </p:cNvSpPr>
          <p:nvPr>
            <p:ph type="sldNum" sz="quarter" idx="5"/>
          </p:nvPr>
        </p:nvSpPr>
        <p:spPr/>
        <p:txBody>
          <a:bodyPr/>
          <a:lstStyle/>
          <a:p>
            <a:fld id="{E6530340-F5C0-43BA-9CC1-D63E860F355B}" type="slidenum">
              <a:rPr lang="en-US" smtClean="0"/>
              <a:t>29</a:t>
            </a:fld>
            <a:endParaRPr lang="en-US"/>
          </a:p>
        </p:txBody>
      </p:sp>
    </p:spTree>
    <p:extLst>
      <p:ext uri="{BB962C8B-B14F-4D97-AF65-F5344CB8AC3E}">
        <p14:creationId xmlns:p14="http://schemas.microsoft.com/office/powerpoint/2010/main" val="2692390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36</a:t>
            </a:fld>
            <a:endParaRPr lang="en-US"/>
          </a:p>
        </p:txBody>
      </p:sp>
    </p:spTree>
    <p:extLst>
      <p:ext uri="{BB962C8B-B14F-4D97-AF65-F5344CB8AC3E}">
        <p14:creationId xmlns:p14="http://schemas.microsoft.com/office/powerpoint/2010/main" val="2063952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39</a:t>
            </a:fld>
            <a:endParaRPr lang="en-US"/>
          </a:p>
        </p:txBody>
      </p:sp>
    </p:spTree>
    <p:extLst>
      <p:ext uri="{BB962C8B-B14F-4D97-AF65-F5344CB8AC3E}">
        <p14:creationId xmlns:p14="http://schemas.microsoft.com/office/powerpoint/2010/main" val="22289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43</a:t>
            </a:fld>
            <a:endParaRPr lang="en-US"/>
          </a:p>
        </p:txBody>
      </p:sp>
    </p:spTree>
    <p:extLst>
      <p:ext uri="{BB962C8B-B14F-4D97-AF65-F5344CB8AC3E}">
        <p14:creationId xmlns:p14="http://schemas.microsoft.com/office/powerpoint/2010/main" val="95019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48</a:t>
            </a:fld>
            <a:endParaRPr lang="en-US"/>
          </a:p>
        </p:txBody>
      </p:sp>
    </p:spTree>
    <p:extLst>
      <p:ext uri="{BB962C8B-B14F-4D97-AF65-F5344CB8AC3E}">
        <p14:creationId xmlns:p14="http://schemas.microsoft.com/office/powerpoint/2010/main" val="311038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gadoe.org/"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7" name="Picture 16"/>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b="1">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14E1784F-24CF-40F5-8E66-5A671CE0558F}" type="datetime1">
              <a:rPr lang="en-US" smtClean="0"/>
              <a:t>9/17/2018</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bg1"/>
                </a:solidFill>
              </a:rPr>
              <a:t>Richard</a:t>
            </a:r>
            <a:r>
              <a:rPr lang="en-US" sz="1400" b="1" baseline="0" dirty="0">
                <a:solidFill>
                  <a:schemeClr val="bg1"/>
                </a:solidFill>
              </a:rPr>
              <a:t> Woods, Georgia’s School Superintendent</a:t>
            </a:r>
          </a:p>
          <a:p>
            <a:pPr algn="r"/>
            <a:r>
              <a:rPr lang="en-US" sz="1200" b="1" i="1" u="none" baseline="0" dirty="0">
                <a:solidFill>
                  <a:schemeClr val="bg1"/>
                </a:solidFill>
              </a:rPr>
              <a:t>“Educating Georgia’s Future”</a:t>
            </a:r>
          </a:p>
          <a:p>
            <a:pPr algn="r"/>
            <a:r>
              <a:rPr lang="en-US" sz="1200" b="1" baseline="0" dirty="0">
                <a:solidFill>
                  <a:schemeClr val="bg1"/>
                </a:solidFill>
                <a:hlinkClick r:id="rId4"/>
              </a:rPr>
              <a:t>gadoe.org</a:t>
            </a:r>
            <a:endParaRPr lang="en-US" sz="1200" b="1" dirty="0">
              <a:solidFill>
                <a:schemeClr val="bg1"/>
              </a:solidFill>
            </a:endParaRPr>
          </a:p>
        </p:txBody>
      </p:sp>
      <p:sp>
        <p:nvSpPr>
          <p:cNvPr id="16" name="Rectangle 15"/>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81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lvl1pPr>
              <a:defRPr b="0" i="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0FD5ACBA-BC96-4E48-BAD5-E7E116EC4687}" type="datetime1">
              <a:rPr lang="en-US" smtClean="0"/>
              <a:t>9/17/2018</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5" name="Date Placeholder 3"/>
          <p:cNvSpPr txBox="1">
            <a:spLocks/>
          </p:cNvSpPr>
          <p:nvPr userDrawn="1"/>
        </p:nvSpPr>
        <p:spPr>
          <a:xfrm>
            <a:off x="7055141" y="1019660"/>
            <a:ext cx="2078037"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0636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3" name="Picture 12"/>
          <p:cNvPicPr>
            <a:picLocks noChangeAspect="1"/>
          </p:cNvPicPr>
          <p:nvPr userDrawn="1"/>
        </p:nvPicPr>
        <p:blipFill>
          <a:blip r:embed="rId2"/>
          <a:stretch>
            <a:fillRect/>
          </a:stretch>
        </p:blipFill>
        <p:spPr>
          <a:xfrm>
            <a:off x="119105" y="1434648"/>
            <a:ext cx="8856454" cy="4537566"/>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lvl1pPr>
              <a:defRPr b="0" i="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98194362-26A2-411B-A63E-F202E3AFF173}" type="datetime1">
              <a:rPr lang="en-US" smtClean="0"/>
              <a:t>9/17/2018</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12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lvl1pPr>
              <a:defRPr b="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DAE6870-AD18-448A-9B2A-0EFE6DC7B06B}" type="datetime1">
              <a:rPr lang="en-US" smtClean="0"/>
              <a:t>9/17/2018</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7" name="Date Placeholder 3"/>
          <p:cNvSpPr txBox="1">
            <a:spLocks/>
          </p:cNvSpPr>
          <p:nvPr userDrawn="1"/>
        </p:nvSpPr>
        <p:spPr>
          <a:xfrm>
            <a:off x="7206143" y="1019660"/>
            <a:ext cx="1927035"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11204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7" name="Picture 16"/>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b="0" i="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535B3B41-2E1F-40FB-8308-AA0E18F0B9DC}" type="datetime1">
              <a:rPr lang="en-US" smtClean="0"/>
              <a:t>9/17/2018</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bg1"/>
                </a:solidFill>
              </a:rPr>
              <a:t>Richard</a:t>
            </a:r>
            <a:r>
              <a:rPr lang="en-US" sz="1400" b="1" baseline="0" dirty="0">
                <a:solidFill>
                  <a:schemeClr val="bg1"/>
                </a:solidFill>
              </a:rPr>
              <a:t> Woods, Georgia’s School Superintendent</a:t>
            </a:r>
          </a:p>
          <a:p>
            <a:pPr algn="r"/>
            <a:r>
              <a:rPr lang="en-US" sz="1200" b="1" i="1" u="none" baseline="0" dirty="0">
                <a:solidFill>
                  <a:schemeClr val="bg1"/>
                </a:solidFill>
              </a:rPr>
              <a:t>“Educating Georgia’s Future”</a:t>
            </a:r>
          </a:p>
          <a:p>
            <a:pPr algn="r"/>
            <a:r>
              <a:rPr lang="en-US" sz="1200" b="1" baseline="0" dirty="0">
                <a:solidFill>
                  <a:schemeClr val="bg1"/>
                </a:solidFill>
                <a:hlinkClick r:id="rId4"/>
              </a:rPr>
              <a:t>gadoe.org</a:t>
            </a:r>
            <a:endParaRPr lang="en-US" sz="1200" b="1" dirty="0">
              <a:solidFill>
                <a:schemeClr val="bg1"/>
              </a:solidFill>
            </a:endParaRPr>
          </a:p>
        </p:txBody>
      </p:sp>
      <p:sp>
        <p:nvSpPr>
          <p:cNvPr id="16" name="Rectangle 15"/>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23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lvl1pPr>
              <a:defRPr b="0" i="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33CB0378-FFD4-4CBB-858D-32EE1C82268A}" type="datetime1">
              <a:rPr lang="en-US" smtClean="0"/>
              <a:t>9/17/2018</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105475" y="1019660"/>
            <a:ext cx="2027703"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52682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365126"/>
            <a:ext cx="6290772" cy="1325563"/>
          </a:xfrm>
        </p:spPr>
        <p:txBody>
          <a:bodyPr/>
          <a:lstStyle>
            <a:lvl1pPr>
              <a:defRPr b="0" i="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6DE48FE1-C959-4842-929B-B952E86448B4}" type="datetime1">
              <a:rPr lang="en-US" smtClean="0"/>
              <a:t>9/17/2018</a:t>
            </a:fld>
            <a:endParaRPr lang="en-US" dirty="0"/>
          </a:p>
        </p:txBody>
      </p:sp>
      <p:sp>
        <p:nvSpPr>
          <p:cNvPr id="13" name="Footer Placeholder 4"/>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4" name="Slide Number Placeholder 5"/>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5" name="Rectangle 14"/>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20" name="Date Placeholder 3"/>
          <p:cNvSpPr txBox="1">
            <a:spLocks/>
          </p:cNvSpPr>
          <p:nvPr userDrawn="1"/>
        </p:nvSpPr>
        <p:spPr>
          <a:xfrm>
            <a:off x="7080308" y="1019660"/>
            <a:ext cx="2052870"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52140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lvl1pPr>
              <a:defRPr b="0" i="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7" name="Rectangle 6"/>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16A82E43-F334-4B83-9151-C0C24AE8A2BC}" type="datetime1">
              <a:rPr lang="en-US" smtClean="0"/>
              <a:t>9/17/2018</a:t>
            </a:fld>
            <a:endParaRPr lang="en-US" dirty="0"/>
          </a:p>
        </p:txBody>
      </p:sp>
      <p:sp>
        <p:nvSpPr>
          <p:cNvPr id="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1" name="Rectangle 10"/>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6" name="Date Placeholder 3"/>
          <p:cNvSpPr txBox="1">
            <a:spLocks/>
          </p:cNvSpPr>
          <p:nvPr userDrawn="1"/>
        </p:nvSpPr>
        <p:spPr>
          <a:xfrm>
            <a:off x="7063530" y="1019660"/>
            <a:ext cx="2069648"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58891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sp>
        <p:nvSpPr>
          <p:cNvPr id="6" name="Rectangle 5"/>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F0D42744-81F0-410B-A1C2-96529C47C04D}" type="datetime1">
              <a:rPr lang="en-US" smtClean="0"/>
              <a:t>9/17/2018</a:t>
            </a:fld>
            <a:endParaRPr lang="en-US" dirty="0"/>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0" name="Rectangle 9"/>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3"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bg1"/>
                </a:solidFill>
              </a:rPr>
              <a:t>Richard</a:t>
            </a:r>
            <a:r>
              <a:rPr lang="en-US" sz="1400" b="1" baseline="0" dirty="0">
                <a:solidFill>
                  <a:schemeClr val="bg1"/>
                </a:solidFill>
              </a:rPr>
              <a:t> Woods, Georgia’s School Superintendent</a:t>
            </a:r>
          </a:p>
          <a:p>
            <a:pPr algn="r"/>
            <a:r>
              <a:rPr lang="en-US" sz="1200" b="1" i="1" u="none" baseline="0" dirty="0">
                <a:solidFill>
                  <a:schemeClr val="bg1"/>
                </a:solidFill>
              </a:rPr>
              <a:t>“Educating Georgia’s Future”</a:t>
            </a:r>
          </a:p>
          <a:p>
            <a:pPr algn="r"/>
            <a:r>
              <a:rPr lang="en-US" sz="1200" b="1" baseline="0" dirty="0">
                <a:solidFill>
                  <a:schemeClr val="bg1"/>
                </a:solidFill>
                <a:hlinkClick r:id="rId3"/>
              </a:rPr>
              <a:t>gadoe.org</a:t>
            </a:r>
            <a:endParaRPr lang="en-US" sz="1200" b="1" dirty="0">
              <a:solidFill>
                <a:schemeClr val="bg1"/>
              </a:solidFill>
            </a:endParaRPr>
          </a:p>
        </p:txBody>
      </p:sp>
      <p:sp>
        <p:nvSpPr>
          <p:cNvPr id="14" name="Rectangle 13"/>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a:stretch>
            <a:fillRect/>
          </a:stretch>
        </p:blipFill>
        <p:spPr>
          <a:xfrm>
            <a:off x="119105" y="1434648"/>
            <a:ext cx="8856454" cy="4537566"/>
          </a:xfrm>
          <a:prstGeom prst="rect">
            <a:avLst/>
          </a:prstGeom>
        </p:spPr>
      </p:pic>
    </p:spTree>
    <p:extLst>
      <p:ext uri="{BB962C8B-B14F-4D97-AF65-F5344CB8AC3E}">
        <p14:creationId xmlns:p14="http://schemas.microsoft.com/office/powerpoint/2010/main" val="79106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b="0" i="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3887391" y="1664163"/>
            <a:ext cx="4629150" cy="41968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55BC54F9-6F4B-41F9-912C-6E88152A8FF5}" type="datetime1">
              <a:rPr lang="en-US" smtClean="0"/>
              <a:t>9/17/2018</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063530" y="1019660"/>
            <a:ext cx="2069648"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277671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b="0" i="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1801091"/>
            <a:ext cx="4629150" cy="405996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383A17E0-28EC-493A-A2BA-E1070EBF6E76}" type="datetime1">
              <a:rPr lang="en-US" smtClean="0"/>
              <a:t>9/17/2018</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080308" y="1019660"/>
            <a:ext cx="2052870"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42673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gadoe.or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13"/>
          <a:stretch>
            <a:fillRect/>
          </a:stretch>
        </p:blipFill>
        <p:spPr>
          <a:xfrm>
            <a:off x="119105" y="1434648"/>
            <a:ext cx="8856454" cy="4537566"/>
          </a:xfrm>
          <a:prstGeom prst="rect">
            <a:avLst/>
          </a:prstGeom>
        </p:spPr>
      </p:pic>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3983" y="334016"/>
            <a:ext cx="631663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BF81D28A-6477-4EA0-9A4C-03300D2262AB}" type="datetime1">
              <a:rPr lang="en-US" smtClean="0"/>
              <a:t>9/17/2018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9" name="Rectangle 8"/>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14"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3" name="Date Placeholder 3"/>
          <p:cNvSpPr txBox="1">
            <a:spLocks/>
          </p:cNvSpPr>
          <p:nvPr/>
        </p:nvSpPr>
        <p:spPr>
          <a:xfrm>
            <a:off x="7172587" y="1019660"/>
            <a:ext cx="19605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15"/>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214998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4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gaexperienceonline.com/"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chart" Target="../charts/chart5.xml"/></Relationships>
</file>

<file path=ppt/slides/_rels/slide1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chart" Target="../charts/chart8.xml"/></Relationships>
</file>

<file path=ppt/slides/_rels/slide1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chart" Target="../charts/chart11.xml"/></Relationships>
</file>

<file path=ppt/slides/_rels/slide1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chart" Target="../charts/char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1.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1.png"/></Relationships>
</file>

<file path=ppt/slides/_rels/slide1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1.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1.png"/><Relationship Id="rId4" Type="http://schemas.openxmlformats.org/officeDocument/2006/relationships/image" Target="../media/image69.png"/></Relationships>
</file>

<file path=ppt/slides/_rels/slide1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1.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1.png"/></Relationships>
</file>

<file path=ppt/slides/_rels/slide1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mailto:atimberlake@doe.k12.ga.us" TargetMode="External"/><Relationship Id="rId2" Type="http://schemas.openxmlformats.org/officeDocument/2006/relationships/hyperlink" Target="mailto:jreyes@doe.k12.ga.us" TargetMode="Externa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keenville.gadoe.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gkidsreadinesscheck.gadoe.org/"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763B3-815B-490F-8ED1-22B89E87BE44}"/>
              </a:ext>
            </a:extLst>
          </p:cNvPr>
          <p:cNvSpPr>
            <a:spLocks noGrp="1"/>
          </p:cNvSpPr>
          <p:nvPr>
            <p:ph type="ctrTitle"/>
          </p:nvPr>
        </p:nvSpPr>
        <p:spPr>
          <a:xfrm>
            <a:off x="685800" y="1782758"/>
            <a:ext cx="7772400" cy="2387600"/>
          </a:xfrm>
        </p:spPr>
        <p:txBody>
          <a:bodyPr>
            <a:noAutofit/>
          </a:bodyPr>
          <a:lstStyle/>
          <a:p>
            <a:r>
              <a:rPr lang="en-US" sz="3200" dirty="0"/>
              <a:t>Understanding and Leveraging Georgia’s K-12 Student Assessment Program to Improve Instruction and Student Outcomes</a:t>
            </a:r>
          </a:p>
        </p:txBody>
      </p:sp>
      <p:sp>
        <p:nvSpPr>
          <p:cNvPr id="3" name="Subtitle 2">
            <a:extLst>
              <a:ext uri="{FF2B5EF4-FFF2-40B4-BE49-F238E27FC236}">
                <a16:creationId xmlns:a16="http://schemas.microsoft.com/office/drawing/2014/main" id="{593F2247-7214-4CAA-A70E-BC77390D86C1}"/>
              </a:ext>
            </a:extLst>
          </p:cNvPr>
          <p:cNvSpPr>
            <a:spLocks noGrp="1"/>
          </p:cNvSpPr>
          <p:nvPr>
            <p:ph type="subTitle" idx="1"/>
          </p:nvPr>
        </p:nvSpPr>
        <p:spPr>
          <a:xfrm>
            <a:off x="1143000" y="4334931"/>
            <a:ext cx="6858000" cy="1380067"/>
          </a:xfrm>
        </p:spPr>
        <p:txBody>
          <a:bodyPr/>
          <a:lstStyle/>
          <a:p>
            <a:r>
              <a:rPr lang="en-US" dirty="0">
                <a:solidFill>
                  <a:srgbClr val="50902D"/>
                </a:solidFill>
              </a:rPr>
              <a:t>Georgia Education Leadership Institute</a:t>
            </a:r>
          </a:p>
          <a:p>
            <a:r>
              <a:rPr lang="en-US" dirty="0">
                <a:solidFill>
                  <a:srgbClr val="50902D"/>
                </a:solidFill>
              </a:rPr>
              <a:t>Pre-Institute Learning Session</a:t>
            </a:r>
          </a:p>
          <a:p>
            <a:r>
              <a:rPr lang="en-US" dirty="0">
                <a:solidFill>
                  <a:srgbClr val="50902D"/>
                </a:solidFill>
              </a:rPr>
              <a:t>September 16, 2018</a:t>
            </a:r>
          </a:p>
        </p:txBody>
      </p:sp>
      <p:sp>
        <p:nvSpPr>
          <p:cNvPr id="5" name="Slide Number Placeholder 4">
            <a:extLst>
              <a:ext uri="{FF2B5EF4-FFF2-40B4-BE49-F238E27FC236}">
                <a16:creationId xmlns:a16="http://schemas.microsoft.com/office/drawing/2014/main" id="{580CB313-A974-4739-8469-BB023612C18A}"/>
              </a:ext>
            </a:extLst>
          </p:cNvPr>
          <p:cNvSpPr>
            <a:spLocks noGrp="1"/>
          </p:cNvSpPr>
          <p:nvPr>
            <p:ph type="sldNum" sz="quarter" idx="4"/>
          </p:nvPr>
        </p:nvSpPr>
        <p:spPr/>
        <p:txBody>
          <a:bodyPr/>
          <a:lstStyle/>
          <a:p>
            <a:fld id="{B63E4CEF-BB1E-48C7-AE93-F39F6AA99AD7}" type="slidenum">
              <a:rPr lang="en-US" smtClean="0"/>
              <a:pPr/>
              <a:t>1</a:t>
            </a:fld>
            <a:endParaRPr lang="en-US" dirty="0"/>
          </a:p>
        </p:txBody>
      </p:sp>
    </p:spTree>
    <p:extLst>
      <p:ext uri="{BB962C8B-B14F-4D97-AF65-F5344CB8AC3E}">
        <p14:creationId xmlns:p14="http://schemas.microsoft.com/office/powerpoint/2010/main" val="398630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GKIDS Readiness Check</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a:xfrm>
            <a:off x="628650" y="1825625"/>
            <a:ext cx="7886700" cy="4329369"/>
          </a:xfrm>
        </p:spPr>
        <p:txBody>
          <a:bodyPr>
            <a:normAutofit fontScale="92500" lnSpcReduction="10000"/>
          </a:bodyPr>
          <a:lstStyle/>
          <a:p>
            <a:r>
              <a:rPr lang="en-US" sz="2400" dirty="0"/>
              <a:t>Timeline for Test Development</a:t>
            </a:r>
          </a:p>
          <a:p>
            <a:pPr lvl="1"/>
            <a:r>
              <a:rPr lang="en-US" sz="2000" dirty="0"/>
              <a:t>Phase 1 – Essential Skills, Blueprint, and Development committee meetings</a:t>
            </a:r>
          </a:p>
          <a:p>
            <a:pPr lvl="1"/>
            <a:r>
              <a:rPr lang="en-US" sz="2000" dirty="0"/>
              <a:t>Phase 2 – Pre-K pilot to assess usability</a:t>
            </a:r>
          </a:p>
          <a:p>
            <a:pPr lvl="1"/>
            <a:r>
              <a:rPr lang="en-US" sz="2000" dirty="0"/>
              <a:t>Phase 3 – Kindergarten field test to assess task performance</a:t>
            </a:r>
          </a:p>
          <a:p>
            <a:pPr lvl="1"/>
            <a:r>
              <a:rPr lang="en-US" sz="2000" dirty="0"/>
              <a:t>Phase 4 – Pre-K field test to assess implementation and training effectiveness</a:t>
            </a:r>
          </a:p>
          <a:p>
            <a:pPr lvl="1"/>
            <a:r>
              <a:rPr lang="en-US" sz="2000" dirty="0"/>
              <a:t>Phase 5 – Inaugural Launch</a:t>
            </a:r>
          </a:p>
          <a:p>
            <a:pPr lvl="1"/>
            <a:r>
              <a:rPr lang="en-US" sz="2000" dirty="0"/>
              <a:t>Phase 6 – Operational Launch (2017-2018)</a:t>
            </a:r>
          </a:p>
          <a:p>
            <a:r>
              <a:rPr lang="en-US" sz="2400" dirty="0"/>
              <a:t>Prior to administration, certified teachers/paraprofessionals must complete six training modules</a:t>
            </a:r>
          </a:p>
          <a:p>
            <a:r>
              <a:rPr lang="en-US" sz="2400" dirty="0"/>
              <a:t>Readiness Check includes 10 direct and 10 indirect activities</a:t>
            </a:r>
          </a:p>
          <a:p>
            <a:r>
              <a:rPr lang="en-US" sz="2400" dirty="0"/>
              <a:t>Individual Student Reports and Activity Level Summary Reports provided within the GKIDS platform</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10</a:t>
            </a:fld>
            <a:endParaRPr lang="en-US" dirty="0"/>
          </a:p>
        </p:txBody>
      </p:sp>
    </p:spTree>
    <p:extLst>
      <p:ext uri="{BB962C8B-B14F-4D97-AF65-F5344CB8AC3E}">
        <p14:creationId xmlns:p14="http://schemas.microsoft.com/office/powerpoint/2010/main" val="347971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6D3BE-9D25-4DB1-B37C-817DFB0E288D}"/>
              </a:ext>
            </a:extLst>
          </p:cNvPr>
          <p:cNvSpPr>
            <a:spLocks noGrp="1"/>
          </p:cNvSpPr>
          <p:nvPr>
            <p:ph type="title"/>
          </p:nvPr>
        </p:nvSpPr>
        <p:spPr/>
        <p:txBody>
          <a:bodyPr/>
          <a:lstStyle/>
          <a:p>
            <a:r>
              <a:rPr lang="en-US" dirty="0"/>
              <a:t>Student Response</a:t>
            </a:r>
            <a:br>
              <a:rPr lang="en-US" dirty="0"/>
            </a:br>
            <a:r>
              <a:rPr lang="en-US" dirty="0"/>
              <a:t>1 point (low)</a:t>
            </a:r>
          </a:p>
        </p:txBody>
      </p:sp>
      <p:pic>
        <p:nvPicPr>
          <p:cNvPr id="6" name="Content Placeholder 5">
            <a:extLst>
              <a:ext uri="{FF2B5EF4-FFF2-40B4-BE49-F238E27FC236}">
                <a16:creationId xmlns:a16="http://schemas.microsoft.com/office/drawing/2014/main" id="{7741F424-064D-42D0-A3DF-E62295F6107C}"/>
              </a:ext>
            </a:extLst>
          </p:cNvPr>
          <p:cNvPicPr>
            <a:picLocks noGrp="1" noChangeAspect="1"/>
          </p:cNvPicPr>
          <p:nvPr>
            <p:ph idx="1"/>
          </p:nvPr>
        </p:nvPicPr>
        <p:blipFill rotWithShape="1">
          <a:blip r:embed="rId2"/>
          <a:srcRect l="25620" t="26005" r="26862" b="25931"/>
          <a:stretch/>
        </p:blipFill>
        <p:spPr>
          <a:xfrm>
            <a:off x="845820" y="1887876"/>
            <a:ext cx="7452360" cy="4240177"/>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BCA44D9-1AFB-4271-9BE0-E36AF4C9C244}"/>
              </a:ext>
            </a:extLst>
          </p:cNvPr>
          <p:cNvSpPr>
            <a:spLocks noGrp="1"/>
          </p:cNvSpPr>
          <p:nvPr>
            <p:ph type="sldNum" sz="quarter" idx="4"/>
          </p:nvPr>
        </p:nvSpPr>
        <p:spPr/>
        <p:txBody>
          <a:bodyPr/>
          <a:lstStyle/>
          <a:p>
            <a:fld id="{B63E4CEF-BB1E-48C7-AE93-F39F6AA99AD7}" type="slidenum">
              <a:rPr lang="en-US" smtClean="0"/>
              <a:pPr/>
              <a:t>100</a:t>
            </a:fld>
            <a:endParaRPr lang="en-US" dirty="0"/>
          </a:p>
        </p:txBody>
      </p:sp>
    </p:spTree>
    <p:extLst>
      <p:ext uri="{BB962C8B-B14F-4D97-AF65-F5344CB8AC3E}">
        <p14:creationId xmlns:p14="http://schemas.microsoft.com/office/powerpoint/2010/main" val="39722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24030-A74C-4DEC-9907-791C552F5D6F}"/>
              </a:ext>
            </a:extLst>
          </p:cNvPr>
          <p:cNvSpPr>
            <a:spLocks noGrp="1"/>
          </p:cNvSpPr>
          <p:nvPr>
            <p:ph type="title"/>
          </p:nvPr>
        </p:nvSpPr>
        <p:spPr/>
        <p:txBody>
          <a:bodyPr/>
          <a:lstStyle/>
          <a:p>
            <a:r>
              <a:rPr lang="en-US" dirty="0"/>
              <a:t>Student Response</a:t>
            </a:r>
            <a:br>
              <a:rPr lang="en-US" dirty="0"/>
            </a:br>
            <a:r>
              <a:rPr lang="en-US" dirty="0"/>
              <a:t>0 points</a:t>
            </a:r>
          </a:p>
        </p:txBody>
      </p:sp>
      <p:pic>
        <p:nvPicPr>
          <p:cNvPr id="6" name="Content Placeholder 5">
            <a:extLst>
              <a:ext uri="{FF2B5EF4-FFF2-40B4-BE49-F238E27FC236}">
                <a16:creationId xmlns:a16="http://schemas.microsoft.com/office/drawing/2014/main" id="{9995C731-F41D-4C76-A3C6-644D1175D6AE}"/>
              </a:ext>
            </a:extLst>
          </p:cNvPr>
          <p:cNvPicPr>
            <a:picLocks noGrp="1" noChangeAspect="1"/>
          </p:cNvPicPr>
          <p:nvPr>
            <p:ph idx="1"/>
          </p:nvPr>
        </p:nvPicPr>
        <p:blipFill rotWithShape="1">
          <a:blip r:embed="rId2"/>
          <a:srcRect l="25620" t="20864" r="25621" b="38226"/>
          <a:stretch/>
        </p:blipFill>
        <p:spPr>
          <a:xfrm>
            <a:off x="845820" y="2249380"/>
            <a:ext cx="7452360" cy="351717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F677D32-B6F2-48C7-A36F-E93E34576AD0}"/>
              </a:ext>
            </a:extLst>
          </p:cNvPr>
          <p:cNvSpPr>
            <a:spLocks noGrp="1"/>
          </p:cNvSpPr>
          <p:nvPr>
            <p:ph type="sldNum" sz="quarter" idx="4"/>
          </p:nvPr>
        </p:nvSpPr>
        <p:spPr/>
        <p:txBody>
          <a:bodyPr/>
          <a:lstStyle/>
          <a:p>
            <a:fld id="{B63E4CEF-BB1E-48C7-AE93-F39F6AA99AD7}" type="slidenum">
              <a:rPr lang="en-US" smtClean="0"/>
              <a:pPr/>
              <a:t>101</a:t>
            </a:fld>
            <a:endParaRPr lang="en-US" dirty="0"/>
          </a:p>
        </p:txBody>
      </p:sp>
    </p:spTree>
    <p:extLst>
      <p:ext uri="{BB962C8B-B14F-4D97-AF65-F5344CB8AC3E}">
        <p14:creationId xmlns:p14="http://schemas.microsoft.com/office/powerpoint/2010/main" val="48788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7CC4-E981-4C69-BFAA-079AD01CBA96}"/>
              </a:ext>
            </a:extLst>
          </p:cNvPr>
          <p:cNvSpPr>
            <a:spLocks noGrp="1"/>
          </p:cNvSpPr>
          <p:nvPr>
            <p:ph type="title"/>
          </p:nvPr>
        </p:nvSpPr>
        <p:spPr/>
        <p:txBody>
          <a:bodyPr/>
          <a:lstStyle/>
          <a:p>
            <a:r>
              <a:rPr lang="en-US" dirty="0"/>
              <a:t>Student Response</a:t>
            </a:r>
            <a:br>
              <a:rPr lang="en-US" dirty="0"/>
            </a:br>
            <a:r>
              <a:rPr lang="en-US" dirty="0"/>
              <a:t>0 points</a:t>
            </a:r>
          </a:p>
        </p:txBody>
      </p:sp>
      <p:pic>
        <p:nvPicPr>
          <p:cNvPr id="6" name="Content Placeholder 5">
            <a:extLst>
              <a:ext uri="{FF2B5EF4-FFF2-40B4-BE49-F238E27FC236}">
                <a16:creationId xmlns:a16="http://schemas.microsoft.com/office/drawing/2014/main" id="{24E6B060-F818-44FB-BB39-C43AAC78BEEB}"/>
              </a:ext>
            </a:extLst>
          </p:cNvPr>
          <p:cNvPicPr>
            <a:picLocks noGrp="1" noChangeAspect="1"/>
          </p:cNvPicPr>
          <p:nvPr>
            <p:ph idx="1"/>
          </p:nvPr>
        </p:nvPicPr>
        <p:blipFill rotWithShape="1">
          <a:blip r:embed="rId2"/>
          <a:srcRect l="25621" t="28464" r="25621" b="29955"/>
          <a:stretch/>
        </p:blipFill>
        <p:spPr>
          <a:xfrm>
            <a:off x="845820" y="2220552"/>
            <a:ext cx="7452360" cy="357482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E27063BB-1159-44BF-B11E-7518476CA5C1}"/>
              </a:ext>
            </a:extLst>
          </p:cNvPr>
          <p:cNvSpPr>
            <a:spLocks noGrp="1"/>
          </p:cNvSpPr>
          <p:nvPr>
            <p:ph type="sldNum" sz="quarter" idx="4"/>
          </p:nvPr>
        </p:nvSpPr>
        <p:spPr/>
        <p:txBody>
          <a:bodyPr/>
          <a:lstStyle/>
          <a:p>
            <a:fld id="{B63E4CEF-BB1E-48C7-AE93-F39F6AA99AD7}" type="slidenum">
              <a:rPr lang="en-US" smtClean="0"/>
              <a:pPr/>
              <a:t>102</a:t>
            </a:fld>
            <a:endParaRPr lang="en-US" dirty="0"/>
          </a:p>
        </p:txBody>
      </p:sp>
    </p:spTree>
    <p:extLst>
      <p:ext uri="{BB962C8B-B14F-4D97-AF65-F5344CB8AC3E}">
        <p14:creationId xmlns:p14="http://schemas.microsoft.com/office/powerpoint/2010/main" val="108487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303A-257C-4D68-BB24-EC9E187AA138}"/>
              </a:ext>
            </a:extLst>
          </p:cNvPr>
          <p:cNvSpPr>
            <a:spLocks noGrp="1"/>
          </p:cNvSpPr>
          <p:nvPr>
            <p:ph type="title"/>
          </p:nvPr>
        </p:nvSpPr>
        <p:spPr/>
        <p:txBody>
          <a:bodyPr/>
          <a:lstStyle/>
          <a:p>
            <a:r>
              <a:rPr lang="en-US" dirty="0"/>
              <a:t>Student Response</a:t>
            </a:r>
            <a:br>
              <a:rPr lang="en-US" dirty="0"/>
            </a:br>
            <a:r>
              <a:rPr lang="en-US" dirty="0"/>
              <a:t>0 points</a:t>
            </a:r>
          </a:p>
        </p:txBody>
      </p:sp>
      <p:pic>
        <p:nvPicPr>
          <p:cNvPr id="6" name="Content Placeholder 5">
            <a:extLst>
              <a:ext uri="{FF2B5EF4-FFF2-40B4-BE49-F238E27FC236}">
                <a16:creationId xmlns:a16="http://schemas.microsoft.com/office/drawing/2014/main" id="{E34A8C47-08E3-4E84-9188-1378482525B0}"/>
              </a:ext>
            </a:extLst>
          </p:cNvPr>
          <p:cNvPicPr>
            <a:picLocks noGrp="1" noChangeAspect="1"/>
          </p:cNvPicPr>
          <p:nvPr>
            <p:ph idx="1"/>
          </p:nvPr>
        </p:nvPicPr>
        <p:blipFill rotWithShape="1">
          <a:blip r:embed="rId2"/>
          <a:srcRect l="25620" t="39195" r="25621" b="21682"/>
          <a:stretch/>
        </p:blipFill>
        <p:spPr>
          <a:xfrm>
            <a:off x="845820" y="2326257"/>
            <a:ext cx="7452360" cy="3363415"/>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C2DD81D1-97FD-4AED-97D6-129951EAC0F0}"/>
              </a:ext>
            </a:extLst>
          </p:cNvPr>
          <p:cNvSpPr>
            <a:spLocks noGrp="1"/>
          </p:cNvSpPr>
          <p:nvPr>
            <p:ph type="sldNum" sz="quarter" idx="4"/>
          </p:nvPr>
        </p:nvSpPr>
        <p:spPr/>
        <p:txBody>
          <a:bodyPr/>
          <a:lstStyle/>
          <a:p>
            <a:fld id="{B63E4CEF-BB1E-48C7-AE93-F39F6AA99AD7}" type="slidenum">
              <a:rPr lang="en-US" smtClean="0"/>
              <a:pPr/>
              <a:t>103</a:t>
            </a:fld>
            <a:endParaRPr lang="en-US" dirty="0"/>
          </a:p>
        </p:txBody>
      </p:sp>
    </p:spTree>
    <p:extLst>
      <p:ext uri="{BB962C8B-B14F-4D97-AF65-F5344CB8AC3E}">
        <p14:creationId xmlns:p14="http://schemas.microsoft.com/office/powerpoint/2010/main" val="389266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DA02-3AA2-47F4-A352-54890EBE44D1}"/>
              </a:ext>
            </a:extLst>
          </p:cNvPr>
          <p:cNvSpPr>
            <a:spLocks noGrp="1"/>
          </p:cNvSpPr>
          <p:nvPr>
            <p:ph type="title"/>
          </p:nvPr>
        </p:nvSpPr>
        <p:spPr/>
        <p:txBody>
          <a:bodyPr/>
          <a:lstStyle/>
          <a:p>
            <a:r>
              <a:rPr lang="en-US" dirty="0"/>
              <a:t>Writing Task</a:t>
            </a:r>
          </a:p>
        </p:txBody>
      </p:sp>
      <p:pic>
        <p:nvPicPr>
          <p:cNvPr id="6" name="Content Placeholder 5">
            <a:extLst>
              <a:ext uri="{FF2B5EF4-FFF2-40B4-BE49-F238E27FC236}">
                <a16:creationId xmlns:a16="http://schemas.microsoft.com/office/drawing/2014/main" id="{C928DAAA-5A3A-4E13-9B50-CF26192509C5}"/>
              </a:ext>
            </a:extLst>
          </p:cNvPr>
          <p:cNvPicPr>
            <a:picLocks noGrp="1" noChangeAspect="1"/>
          </p:cNvPicPr>
          <p:nvPr>
            <p:ph idx="1"/>
          </p:nvPr>
        </p:nvPicPr>
        <p:blipFill rotWithShape="1">
          <a:blip r:embed="rId2"/>
          <a:srcRect l="25620" t="18852" r="25621" b="6257"/>
          <a:stretch/>
        </p:blipFill>
        <p:spPr>
          <a:xfrm>
            <a:off x="1942929" y="1659579"/>
            <a:ext cx="5258141" cy="4542817"/>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91503696-5A0E-4936-A1DE-C3DB091DAA84}"/>
              </a:ext>
            </a:extLst>
          </p:cNvPr>
          <p:cNvSpPr>
            <a:spLocks noGrp="1"/>
          </p:cNvSpPr>
          <p:nvPr>
            <p:ph type="sldNum" sz="quarter" idx="4"/>
          </p:nvPr>
        </p:nvSpPr>
        <p:spPr/>
        <p:txBody>
          <a:bodyPr/>
          <a:lstStyle/>
          <a:p>
            <a:fld id="{B63E4CEF-BB1E-48C7-AE93-F39F6AA99AD7}" type="slidenum">
              <a:rPr lang="en-US" smtClean="0"/>
              <a:pPr/>
              <a:t>104</a:t>
            </a:fld>
            <a:endParaRPr lang="en-US" dirty="0"/>
          </a:p>
        </p:txBody>
      </p:sp>
    </p:spTree>
    <p:extLst>
      <p:ext uri="{BB962C8B-B14F-4D97-AF65-F5344CB8AC3E}">
        <p14:creationId xmlns:p14="http://schemas.microsoft.com/office/powerpoint/2010/main" val="205359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81EEA-2174-4357-8E0E-C6AC0045C081}"/>
              </a:ext>
            </a:extLst>
          </p:cNvPr>
          <p:cNvSpPr>
            <a:spLocks noGrp="1"/>
          </p:cNvSpPr>
          <p:nvPr>
            <p:ph type="title"/>
          </p:nvPr>
        </p:nvSpPr>
        <p:spPr/>
        <p:txBody>
          <a:bodyPr/>
          <a:lstStyle/>
          <a:p>
            <a:r>
              <a:rPr lang="en-US" dirty="0"/>
              <a:t>Writing Checklist</a:t>
            </a:r>
          </a:p>
        </p:txBody>
      </p:sp>
      <p:pic>
        <p:nvPicPr>
          <p:cNvPr id="6" name="Content Placeholder 5">
            <a:extLst>
              <a:ext uri="{FF2B5EF4-FFF2-40B4-BE49-F238E27FC236}">
                <a16:creationId xmlns:a16="http://schemas.microsoft.com/office/drawing/2014/main" id="{CED0B7A1-F28C-4D43-AFAF-0859A73B819F}"/>
              </a:ext>
            </a:extLst>
          </p:cNvPr>
          <p:cNvPicPr>
            <a:picLocks noGrp="1" noChangeAspect="1"/>
          </p:cNvPicPr>
          <p:nvPr>
            <p:ph idx="1"/>
          </p:nvPr>
        </p:nvPicPr>
        <p:blipFill rotWithShape="1">
          <a:blip r:embed="rId2"/>
          <a:srcRect l="30258" t="16461" r="30870" b="60357"/>
          <a:stretch/>
        </p:blipFill>
        <p:spPr>
          <a:xfrm>
            <a:off x="657051" y="2556008"/>
            <a:ext cx="7829898" cy="2626468"/>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5ED2BD80-E34F-4469-9602-AEFFFA349B13}"/>
              </a:ext>
            </a:extLst>
          </p:cNvPr>
          <p:cNvSpPr>
            <a:spLocks noGrp="1"/>
          </p:cNvSpPr>
          <p:nvPr>
            <p:ph type="sldNum" sz="quarter" idx="4"/>
          </p:nvPr>
        </p:nvSpPr>
        <p:spPr/>
        <p:txBody>
          <a:bodyPr/>
          <a:lstStyle/>
          <a:p>
            <a:fld id="{B63E4CEF-BB1E-48C7-AE93-F39F6AA99AD7}" type="slidenum">
              <a:rPr lang="en-US" smtClean="0"/>
              <a:pPr/>
              <a:t>105</a:t>
            </a:fld>
            <a:endParaRPr lang="en-US" dirty="0"/>
          </a:p>
        </p:txBody>
      </p:sp>
    </p:spTree>
    <p:extLst>
      <p:ext uri="{BB962C8B-B14F-4D97-AF65-F5344CB8AC3E}">
        <p14:creationId xmlns:p14="http://schemas.microsoft.com/office/powerpoint/2010/main" val="55434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81EEA-2174-4357-8E0E-C6AC0045C081}"/>
              </a:ext>
            </a:extLst>
          </p:cNvPr>
          <p:cNvSpPr>
            <a:spLocks noGrp="1"/>
          </p:cNvSpPr>
          <p:nvPr>
            <p:ph type="title"/>
          </p:nvPr>
        </p:nvSpPr>
        <p:spPr/>
        <p:txBody>
          <a:bodyPr/>
          <a:lstStyle/>
          <a:p>
            <a:r>
              <a:rPr lang="en-US" dirty="0"/>
              <a:t>Scoring Guide</a:t>
            </a:r>
          </a:p>
        </p:txBody>
      </p:sp>
      <p:pic>
        <p:nvPicPr>
          <p:cNvPr id="6" name="Content Placeholder 5">
            <a:extLst>
              <a:ext uri="{FF2B5EF4-FFF2-40B4-BE49-F238E27FC236}">
                <a16:creationId xmlns:a16="http://schemas.microsoft.com/office/drawing/2014/main" id="{CED0B7A1-F28C-4D43-AFAF-0859A73B819F}"/>
              </a:ext>
            </a:extLst>
          </p:cNvPr>
          <p:cNvPicPr>
            <a:picLocks noGrp="1" noChangeAspect="1"/>
          </p:cNvPicPr>
          <p:nvPr>
            <p:ph idx="1"/>
          </p:nvPr>
        </p:nvPicPr>
        <p:blipFill rotWithShape="1">
          <a:blip r:embed="rId2"/>
          <a:srcRect l="28874" t="67809" r="29880" b="6258"/>
          <a:stretch/>
        </p:blipFill>
        <p:spPr>
          <a:xfrm>
            <a:off x="666173" y="2415614"/>
            <a:ext cx="7811654" cy="276265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5ED2BD80-E34F-4469-9602-AEFFFA349B13}"/>
              </a:ext>
            </a:extLst>
          </p:cNvPr>
          <p:cNvSpPr>
            <a:spLocks noGrp="1"/>
          </p:cNvSpPr>
          <p:nvPr>
            <p:ph type="sldNum" sz="quarter" idx="4"/>
          </p:nvPr>
        </p:nvSpPr>
        <p:spPr/>
        <p:txBody>
          <a:bodyPr/>
          <a:lstStyle/>
          <a:p>
            <a:fld id="{B63E4CEF-BB1E-48C7-AE93-F39F6AA99AD7}" type="slidenum">
              <a:rPr lang="en-US" smtClean="0"/>
              <a:pPr/>
              <a:t>106</a:t>
            </a:fld>
            <a:endParaRPr lang="en-US" dirty="0"/>
          </a:p>
        </p:txBody>
      </p:sp>
    </p:spTree>
    <p:extLst>
      <p:ext uri="{BB962C8B-B14F-4D97-AF65-F5344CB8AC3E}">
        <p14:creationId xmlns:p14="http://schemas.microsoft.com/office/powerpoint/2010/main" val="327390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C275-9351-482A-98BD-89395401C2B3}"/>
              </a:ext>
            </a:extLst>
          </p:cNvPr>
          <p:cNvSpPr>
            <a:spLocks noGrp="1"/>
          </p:cNvSpPr>
          <p:nvPr>
            <p:ph type="title"/>
          </p:nvPr>
        </p:nvSpPr>
        <p:spPr/>
        <p:txBody>
          <a:bodyPr>
            <a:normAutofit/>
          </a:bodyPr>
          <a:lstStyle/>
          <a:p>
            <a:r>
              <a:rPr lang="en-US" dirty="0"/>
              <a:t>Writing Rubric</a:t>
            </a:r>
            <a:br>
              <a:rPr lang="en-US" dirty="0"/>
            </a:br>
            <a:r>
              <a:rPr lang="en-US" sz="2200" dirty="0"/>
              <a:t>Idea Development, Organization, and Coherence</a:t>
            </a:r>
            <a:endParaRPr lang="en-US" dirty="0"/>
          </a:p>
        </p:txBody>
      </p:sp>
      <p:pic>
        <p:nvPicPr>
          <p:cNvPr id="6" name="Content Placeholder 5">
            <a:extLst>
              <a:ext uri="{FF2B5EF4-FFF2-40B4-BE49-F238E27FC236}">
                <a16:creationId xmlns:a16="http://schemas.microsoft.com/office/drawing/2014/main" id="{7062B8E9-959C-4558-B4CD-7E82508BC5C9}"/>
              </a:ext>
            </a:extLst>
          </p:cNvPr>
          <p:cNvPicPr>
            <a:picLocks noGrp="1" noChangeAspect="1"/>
          </p:cNvPicPr>
          <p:nvPr>
            <p:ph idx="1"/>
          </p:nvPr>
        </p:nvPicPr>
        <p:blipFill rotWithShape="1">
          <a:blip r:embed="rId2"/>
          <a:srcRect l="34407" t="22902" r="35288" b="23471"/>
          <a:stretch/>
        </p:blipFill>
        <p:spPr>
          <a:xfrm>
            <a:off x="2293223" y="1671795"/>
            <a:ext cx="4557553" cy="4536415"/>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A8B0B934-DA49-417A-ABCE-9A47C51CDE6C}"/>
              </a:ext>
            </a:extLst>
          </p:cNvPr>
          <p:cNvSpPr>
            <a:spLocks noGrp="1"/>
          </p:cNvSpPr>
          <p:nvPr>
            <p:ph type="sldNum" sz="quarter" idx="4"/>
          </p:nvPr>
        </p:nvSpPr>
        <p:spPr/>
        <p:txBody>
          <a:bodyPr/>
          <a:lstStyle/>
          <a:p>
            <a:fld id="{B63E4CEF-BB1E-48C7-AE93-F39F6AA99AD7}" type="slidenum">
              <a:rPr lang="en-US" smtClean="0"/>
              <a:pPr/>
              <a:t>107</a:t>
            </a:fld>
            <a:endParaRPr lang="en-US" dirty="0"/>
          </a:p>
        </p:txBody>
      </p:sp>
    </p:spTree>
    <p:extLst>
      <p:ext uri="{BB962C8B-B14F-4D97-AF65-F5344CB8AC3E}">
        <p14:creationId xmlns:p14="http://schemas.microsoft.com/office/powerpoint/2010/main" val="425210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92EA-8082-4D5E-9825-42AA30E1CA24}"/>
              </a:ext>
            </a:extLst>
          </p:cNvPr>
          <p:cNvSpPr>
            <a:spLocks noGrp="1"/>
          </p:cNvSpPr>
          <p:nvPr>
            <p:ph type="title"/>
          </p:nvPr>
        </p:nvSpPr>
        <p:spPr/>
        <p:txBody>
          <a:bodyPr>
            <a:normAutofit/>
          </a:bodyPr>
          <a:lstStyle/>
          <a:p>
            <a:r>
              <a:rPr lang="en-US" dirty="0"/>
              <a:t>Writing Rubric</a:t>
            </a:r>
            <a:br>
              <a:rPr lang="en-US" dirty="0"/>
            </a:br>
            <a:r>
              <a:rPr lang="en-US" sz="2200" dirty="0"/>
              <a:t>Language Usage and Conventions</a:t>
            </a:r>
            <a:endParaRPr lang="en-US" dirty="0"/>
          </a:p>
        </p:txBody>
      </p:sp>
      <p:pic>
        <p:nvPicPr>
          <p:cNvPr id="6" name="Content Placeholder 5">
            <a:extLst>
              <a:ext uri="{FF2B5EF4-FFF2-40B4-BE49-F238E27FC236}">
                <a16:creationId xmlns:a16="http://schemas.microsoft.com/office/drawing/2014/main" id="{F6BE2A1B-49C0-4240-AA5F-0E285A0C9443}"/>
              </a:ext>
            </a:extLst>
          </p:cNvPr>
          <p:cNvPicPr>
            <a:picLocks noGrp="1" noChangeAspect="1"/>
          </p:cNvPicPr>
          <p:nvPr>
            <p:ph idx="1"/>
          </p:nvPr>
        </p:nvPicPr>
        <p:blipFill rotWithShape="1">
          <a:blip r:embed="rId2"/>
          <a:srcRect l="29503" t="33606" r="31137" b="10058"/>
          <a:stretch/>
        </p:blipFill>
        <p:spPr>
          <a:xfrm>
            <a:off x="1745786" y="1664586"/>
            <a:ext cx="5652427" cy="455083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C8ACC114-DC8A-4470-A59A-D9D72FDD6674}"/>
              </a:ext>
            </a:extLst>
          </p:cNvPr>
          <p:cNvSpPr>
            <a:spLocks noGrp="1"/>
          </p:cNvSpPr>
          <p:nvPr>
            <p:ph type="sldNum" sz="quarter" idx="4"/>
          </p:nvPr>
        </p:nvSpPr>
        <p:spPr/>
        <p:txBody>
          <a:bodyPr/>
          <a:lstStyle/>
          <a:p>
            <a:fld id="{B63E4CEF-BB1E-48C7-AE93-F39F6AA99AD7}" type="slidenum">
              <a:rPr lang="en-US" smtClean="0"/>
              <a:pPr/>
              <a:t>108</a:t>
            </a:fld>
            <a:endParaRPr lang="en-US" dirty="0"/>
          </a:p>
        </p:txBody>
      </p:sp>
    </p:spTree>
    <p:extLst>
      <p:ext uri="{BB962C8B-B14F-4D97-AF65-F5344CB8AC3E}">
        <p14:creationId xmlns:p14="http://schemas.microsoft.com/office/powerpoint/2010/main" val="399975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A9E1-D8B9-4B07-BDE7-1262D91D5F72}"/>
              </a:ext>
            </a:extLst>
          </p:cNvPr>
          <p:cNvSpPr>
            <a:spLocks noGrp="1"/>
          </p:cNvSpPr>
          <p:nvPr>
            <p:ph type="title"/>
          </p:nvPr>
        </p:nvSpPr>
        <p:spPr/>
        <p:txBody>
          <a:bodyPr>
            <a:normAutofit/>
          </a:bodyPr>
          <a:lstStyle/>
          <a:p>
            <a:r>
              <a:rPr lang="en-US" dirty="0"/>
              <a:t>Student Response</a:t>
            </a:r>
            <a:br>
              <a:rPr lang="en-US" dirty="0"/>
            </a:br>
            <a:r>
              <a:rPr lang="en-US" sz="2000" dirty="0"/>
              <a:t>Idea Development, Organization, and Coherence: 4</a:t>
            </a:r>
            <a:br>
              <a:rPr lang="en-US" sz="2000" dirty="0"/>
            </a:br>
            <a:r>
              <a:rPr lang="en-US" sz="2000" dirty="0"/>
              <a:t>Language Usage and Conventions: 3</a:t>
            </a:r>
            <a:endParaRPr lang="en-US" dirty="0"/>
          </a:p>
        </p:txBody>
      </p:sp>
      <p:pic>
        <p:nvPicPr>
          <p:cNvPr id="6" name="Content Placeholder 5">
            <a:extLst>
              <a:ext uri="{FF2B5EF4-FFF2-40B4-BE49-F238E27FC236}">
                <a16:creationId xmlns:a16="http://schemas.microsoft.com/office/drawing/2014/main" id="{A0426DA3-482F-4BB5-A7C7-9AF386FAF530}"/>
              </a:ext>
            </a:extLst>
          </p:cNvPr>
          <p:cNvPicPr>
            <a:picLocks noGrp="1" noChangeAspect="1"/>
          </p:cNvPicPr>
          <p:nvPr>
            <p:ph idx="1"/>
          </p:nvPr>
        </p:nvPicPr>
        <p:blipFill rotWithShape="1">
          <a:blip r:embed="rId2"/>
          <a:srcRect l="30383" t="30030" r="31191" b="12811"/>
          <a:stretch/>
        </p:blipFill>
        <p:spPr>
          <a:xfrm>
            <a:off x="1927102" y="1659579"/>
            <a:ext cx="5289795" cy="442608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A169E6BA-70BC-404E-9A44-41B8202EF416}"/>
              </a:ext>
            </a:extLst>
          </p:cNvPr>
          <p:cNvSpPr>
            <a:spLocks noGrp="1"/>
          </p:cNvSpPr>
          <p:nvPr>
            <p:ph type="sldNum" sz="quarter" idx="4"/>
          </p:nvPr>
        </p:nvSpPr>
        <p:spPr/>
        <p:txBody>
          <a:bodyPr/>
          <a:lstStyle/>
          <a:p>
            <a:fld id="{B63E4CEF-BB1E-48C7-AE93-F39F6AA99AD7}" type="slidenum">
              <a:rPr lang="en-US" smtClean="0"/>
              <a:pPr/>
              <a:t>109</a:t>
            </a:fld>
            <a:endParaRPr lang="en-US" dirty="0"/>
          </a:p>
        </p:txBody>
      </p:sp>
    </p:spTree>
    <p:extLst>
      <p:ext uri="{BB962C8B-B14F-4D97-AF65-F5344CB8AC3E}">
        <p14:creationId xmlns:p14="http://schemas.microsoft.com/office/powerpoint/2010/main" val="209622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35760" cy="1325563"/>
          </a:xfrm>
        </p:spPr>
        <p:txBody>
          <a:bodyPr/>
          <a:lstStyle/>
          <a:p>
            <a:r>
              <a:rPr lang="en-US" dirty="0"/>
              <a:t>GKIDS Readiness Check</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11</a:t>
            </a:fld>
            <a:endParaRPr lang="en-US" dirty="0"/>
          </a:p>
        </p:txBody>
      </p:sp>
      <p:pic>
        <p:nvPicPr>
          <p:cNvPr id="5" name="Picture 4">
            <a:extLst>
              <a:ext uri="{FF2B5EF4-FFF2-40B4-BE49-F238E27FC236}">
                <a16:creationId xmlns:a16="http://schemas.microsoft.com/office/drawing/2014/main" id="{D49DED22-67BF-4835-85FC-99CFEB098167}"/>
              </a:ext>
            </a:extLst>
          </p:cNvPr>
          <p:cNvPicPr/>
          <p:nvPr/>
        </p:nvPicPr>
        <p:blipFill>
          <a:blip r:embed="rId3"/>
          <a:stretch>
            <a:fillRect/>
          </a:stretch>
        </p:blipFill>
        <p:spPr>
          <a:xfrm>
            <a:off x="4128210" y="1932198"/>
            <a:ext cx="4659479" cy="415153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43322854-3E89-4892-B57F-69C08C188869}"/>
              </a:ext>
            </a:extLst>
          </p:cNvPr>
          <p:cNvSpPr txBox="1"/>
          <p:nvPr/>
        </p:nvSpPr>
        <p:spPr>
          <a:xfrm>
            <a:off x="676194" y="1721224"/>
            <a:ext cx="3179677"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a:t>The Individual Student Report provides information on student performance for the three domains of learning. </a:t>
            </a:r>
          </a:p>
          <a:p>
            <a:pPr marL="285750" indent="-285750">
              <a:buFont typeface="Arial" panose="020B0604020202020204" pitchFamily="34" charset="0"/>
              <a:buChar char="•"/>
            </a:pPr>
            <a:r>
              <a:rPr lang="en-US" sz="2200" dirty="0"/>
              <a:t>Page 1 shows the percentage of activities for which performance was rated at developing or above for each domain.</a:t>
            </a:r>
          </a:p>
        </p:txBody>
      </p:sp>
    </p:spTree>
    <p:extLst>
      <p:ext uri="{BB962C8B-B14F-4D97-AF65-F5344CB8AC3E}">
        <p14:creationId xmlns:p14="http://schemas.microsoft.com/office/powerpoint/2010/main" val="111904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Georgia Milestones</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a:bodyPr>
          <a:lstStyle/>
          <a:p>
            <a:r>
              <a:rPr lang="en-US" dirty="0"/>
              <a:t>Experience Online Testing Georgia</a:t>
            </a:r>
          </a:p>
          <a:p>
            <a:pPr lvl="1"/>
            <a:r>
              <a:rPr lang="en-US" dirty="0"/>
              <a:t>Provides students, parents, and educators with an opportunity to experience the online testing platform, allowing users to view and practice different item types, use available tools, and experience available accommodations.</a:t>
            </a:r>
          </a:p>
          <a:p>
            <a:pPr lvl="1"/>
            <a:r>
              <a:rPr lang="en-US" dirty="0">
                <a:hlinkClick r:id="rId2"/>
              </a:rPr>
              <a:t>www.gaexperienceonline.com</a:t>
            </a:r>
            <a:endParaRPr lang="en-US" dirty="0"/>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110</a:t>
            </a:fld>
            <a:endParaRPr lang="en-US" dirty="0"/>
          </a:p>
        </p:txBody>
      </p:sp>
      <p:pic>
        <p:nvPicPr>
          <p:cNvPr id="3" name="Picture 2">
            <a:extLst>
              <a:ext uri="{FF2B5EF4-FFF2-40B4-BE49-F238E27FC236}">
                <a16:creationId xmlns:a16="http://schemas.microsoft.com/office/drawing/2014/main" id="{EA3D7110-3C6C-4AC3-8B78-25BF7BDC7524}"/>
              </a:ext>
            </a:extLst>
          </p:cNvPr>
          <p:cNvPicPr>
            <a:picLocks noChangeAspect="1"/>
          </p:cNvPicPr>
          <p:nvPr/>
        </p:nvPicPr>
        <p:blipFill>
          <a:blip r:embed="rId3"/>
          <a:stretch>
            <a:fillRect/>
          </a:stretch>
        </p:blipFill>
        <p:spPr>
          <a:xfrm>
            <a:off x="5271791" y="3824748"/>
            <a:ext cx="3684099" cy="2244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043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Georgia Milestones</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fontScale="85000" lnSpcReduction="20000"/>
          </a:bodyPr>
          <a:lstStyle/>
          <a:p>
            <a:r>
              <a:rPr lang="en-US" dirty="0"/>
              <a:t>Score reports</a:t>
            </a:r>
          </a:p>
          <a:p>
            <a:pPr lvl="1"/>
            <a:r>
              <a:rPr lang="en-US" dirty="0"/>
              <a:t>Districts receive a variety of reports, including individual student reports (ISR), class rosters, remediation and retest rosters, local coding error rosters, school/system/state content area summaries, school/system/state all student summary reports, and system student data files.</a:t>
            </a:r>
          </a:p>
          <a:p>
            <a:r>
              <a:rPr lang="en-US" dirty="0"/>
              <a:t>EOG and EOC reporting includes:</a:t>
            </a:r>
          </a:p>
          <a:p>
            <a:pPr lvl="1"/>
            <a:r>
              <a:rPr lang="en-US" dirty="0"/>
              <a:t>Scale scores</a:t>
            </a:r>
          </a:p>
          <a:p>
            <a:pPr lvl="1"/>
            <a:r>
              <a:rPr lang="en-US" dirty="0"/>
              <a:t>Achievement levels</a:t>
            </a:r>
          </a:p>
          <a:p>
            <a:pPr lvl="1"/>
            <a:r>
              <a:rPr lang="en-US" dirty="0"/>
              <a:t>Domain scores</a:t>
            </a:r>
          </a:p>
          <a:p>
            <a:pPr lvl="1"/>
            <a:r>
              <a:rPr lang="en-US" dirty="0"/>
              <a:t>Norm-referenced scores</a:t>
            </a:r>
          </a:p>
          <a:p>
            <a:pPr lvl="1"/>
            <a:r>
              <a:rPr lang="en-US" dirty="0"/>
              <a:t>Lexile/on-grade-level reading indicator</a:t>
            </a:r>
          </a:p>
          <a:p>
            <a:pPr lvl="1"/>
            <a:r>
              <a:rPr lang="en-US" dirty="0"/>
              <a:t>District and state comparisons</a:t>
            </a:r>
          </a:p>
          <a:p>
            <a:r>
              <a:rPr lang="en-US" dirty="0"/>
              <a:t>Score interpretations guides are available to provide support.</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111</a:t>
            </a:fld>
            <a:endParaRPr lang="en-US" dirty="0"/>
          </a:p>
        </p:txBody>
      </p:sp>
    </p:spTree>
    <p:extLst>
      <p:ext uri="{BB962C8B-B14F-4D97-AF65-F5344CB8AC3E}">
        <p14:creationId xmlns:p14="http://schemas.microsoft.com/office/powerpoint/2010/main" val="405743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3BEC1-E8B6-4C77-ABB9-B8AE3A1EDB2C}"/>
              </a:ext>
            </a:extLst>
          </p:cNvPr>
          <p:cNvSpPr>
            <a:spLocks noGrp="1"/>
          </p:cNvSpPr>
          <p:nvPr>
            <p:ph type="title"/>
          </p:nvPr>
        </p:nvSpPr>
        <p:spPr/>
        <p:txBody>
          <a:bodyPr/>
          <a:lstStyle/>
          <a:p>
            <a:r>
              <a:rPr lang="en-US" dirty="0"/>
              <a:t>Achievement Level Descriptors (ALDs)</a:t>
            </a:r>
          </a:p>
        </p:txBody>
      </p:sp>
      <p:sp>
        <p:nvSpPr>
          <p:cNvPr id="3" name="Content Placeholder 2">
            <a:extLst>
              <a:ext uri="{FF2B5EF4-FFF2-40B4-BE49-F238E27FC236}">
                <a16:creationId xmlns:a16="http://schemas.microsoft.com/office/drawing/2014/main" id="{A6930DE0-E464-4A7A-9052-AE93E3B8C99C}"/>
              </a:ext>
            </a:extLst>
          </p:cNvPr>
          <p:cNvSpPr>
            <a:spLocks noGrp="1"/>
          </p:cNvSpPr>
          <p:nvPr>
            <p:ph idx="1"/>
          </p:nvPr>
        </p:nvSpPr>
        <p:spPr/>
        <p:txBody>
          <a:bodyPr>
            <a:normAutofit/>
          </a:bodyPr>
          <a:lstStyle/>
          <a:p>
            <a:r>
              <a:rPr lang="en-US" dirty="0"/>
              <a:t>ALDs are narrative descriptions of the knowledge and skills expected at each of the four achievement levels.</a:t>
            </a:r>
          </a:p>
          <a:p>
            <a:r>
              <a:rPr lang="en-US" dirty="0"/>
              <a:t>The Georgia Milestones ALDs were developed for each grade level, content area, and course by committees of Georgia educators in 2015 and updated for Science and Social Studies in 2017. </a:t>
            </a:r>
          </a:p>
          <a:p>
            <a:r>
              <a:rPr lang="en-US" dirty="0"/>
              <a:t>The ALDs are based on the state-adopted content standards.</a:t>
            </a:r>
            <a:br>
              <a:rPr lang="en-US" dirty="0"/>
            </a:br>
            <a:endParaRPr lang="en-US" dirty="0"/>
          </a:p>
          <a:p>
            <a:endParaRPr lang="en-US" dirty="0"/>
          </a:p>
        </p:txBody>
      </p:sp>
      <p:sp>
        <p:nvSpPr>
          <p:cNvPr id="5" name="Slide Number Placeholder 4">
            <a:extLst>
              <a:ext uri="{FF2B5EF4-FFF2-40B4-BE49-F238E27FC236}">
                <a16:creationId xmlns:a16="http://schemas.microsoft.com/office/drawing/2014/main" id="{55944C69-2FC0-4E83-8992-0C5B9D056CF2}"/>
              </a:ext>
            </a:extLst>
          </p:cNvPr>
          <p:cNvSpPr>
            <a:spLocks noGrp="1"/>
          </p:cNvSpPr>
          <p:nvPr>
            <p:ph type="sldNum" sz="quarter" idx="4"/>
          </p:nvPr>
        </p:nvSpPr>
        <p:spPr/>
        <p:txBody>
          <a:bodyPr/>
          <a:lstStyle/>
          <a:p>
            <a:fld id="{B63E4CEF-BB1E-48C7-AE93-F39F6AA99AD7}" type="slidenum">
              <a:rPr lang="en-US" smtClean="0"/>
              <a:pPr/>
              <a:t>112</a:t>
            </a:fld>
            <a:endParaRPr lang="en-US" dirty="0"/>
          </a:p>
        </p:txBody>
      </p:sp>
    </p:spTree>
    <p:extLst>
      <p:ext uri="{BB962C8B-B14F-4D97-AF65-F5344CB8AC3E}">
        <p14:creationId xmlns:p14="http://schemas.microsoft.com/office/powerpoint/2010/main" val="373323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61E79-2EF5-4900-B67E-71739CEE5B89}"/>
              </a:ext>
            </a:extLst>
          </p:cNvPr>
          <p:cNvSpPr>
            <a:spLocks noGrp="1"/>
          </p:cNvSpPr>
          <p:nvPr>
            <p:ph type="title"/>
          </p:nvPr>
        </p:nvSpPr>
        <p:spPr/>
        <p:txBody>
          <a:bodyPr/>
          <a:lstStyle/>
          <a:p>
            <a:r>
              <a:rPr lang="en-US" dirty="0"/>
              <a:t>Achievement Level Descriptors (ALDs)</a:t>
            </a:r>
          </a:p>
        </p:txBody>
      </p:sp>
      <p:sp>
        <p:nvSpPr>
          <p:cNvPr id="3" name="Content Placeholder 2">
            <a:extLst>
              <a:ext uri="{FF2B5EF4-FFF2-40B4-BE49-F238E27FC236}">
                <a16:creationId xmlns:a16="http://schemas.microsoft.com/office/drawing/2014/main" id="{CAF31294-A9F5-4D30-8056-47B1390CAC1C}"/>
              </a:ext>
            </a:extLst>
          </p:cNvPr>
          <p:cNvSpPr>
            <a:spLocks noGrp="1"/>
          </p:cNvSpPr>
          <p:nvPr>
            <p:ph idx="1"/>
          </p:nvPr>
        </p:nvSpPr>
        <p:spPr/>
        <p:txBody>
          <a:bodyPr>
            <a:normAutofit/>
          </a:bodyPr>
          <a:lstStyle/>
          <a:p>
            <a:r>
              <a:rPr lang="en-US" b="1" dirty="0"/>
              <a:t>ALDs show a </a:t>
            </a:r>
            <a:r>
              <a:rPr lang="en-US" b="1" i="1" dirty="0"/>
              <a:t>progression of knowledge and skills</a:t>
            </a:r>
            <a:r>
              <a:rPr lang="en-US" dirty="0"/>
              <a:t> for which students must demonstrate competency across the achievement levels. </a:t>
            </a:r>
          </a:p>
          <a:p>
            <a:r>
              <a:rPr lang="en-US" dirty="0"/>
              <a:t>A student should demonstrate mastery of the knowledge and skills within his/her achievement level </a:t>
            </a:r>
            <a:r>
              <a:rPr lang="en-US" i="1" dirty="0"/>
              <a:t>as well as all content and skills in any achievement levels that precede his/her own, if any</a:t>
            </a:r>
            <a:r>
              <a:rPr lang="en-US" dirty="0"/>
              <a:t>.</a:t>
            </a:r>
          </a:p>
          <a:p>
            <a:pPr lvl="1"/>
            <a:r>
              <a:rPr lang="en-US" dirty="0"/>
              <a:t>For example, a Proficient Learner should also possess the knowledge and skills of a Developing Learner </a:t>
            </a:r>
            <a:r>
              <a:rPr lang="en-US" i="1" dirty="0"/>
              <a:t>and </a:t>
            </a:r>
            <a:r>
              <a:rPr lang="en-US" dirty="0"/>
              <a:t>a Beginning Learner.  </a:t>
            </a:r>
          </a:p>
          <a:p>
            <a:endParaRPr lang="en-US" dirty="0"/>
          </a:p>
        </p:txBody>
      </p:sp>
      <p:sp>
        <p:nvSpPr>
          <p:cNvPr id="5" name="Slide Number Placeholder 4">
            <a:extLst>
              <a:ext uri="{FF2B5EF4-FFF2-40B4-BE49-F238E27FC236}">
                <a16:creationId xmlns:a16="http://schemas.microsoft.com/office/drawing/2014/main" id="{5AA16618-79BC-40A1-9288-D64551CC740D}"/>
              </a:ext>
            </a:extLst>
          </p:cNvPr>
          <p:cNvSpPr>
            <a:spLocks noGrp="1"/>
          </p:cNvSpPr>
          <p:nvPr>
            <p:ph type="sldNum" sz="quarter" idx="4"/>
          </p:nvPr>
        </p:nvSpPr>
        <p:spPr/>
        <p:txBody>
          <a:bodyPr/>
          <a:lstStyle/>
          <a:p>
            <a:fld id="{B63E4CEF-BB1E-48C7-AE93-F39F6AA99AD7}" type="slidenum">
              <a:rPr lang="en-US" smtClean="0"/>
              <a:pPr/>
              <a:t>113</a:t>
            </a:fld>
            <a:endParaRPr lang="en-US" dirty="0"/>
          </a:p>
        </p:txBody>
      </p:sp>
    </p:spTree>
    <p:extLst>
      <p:ext uri="{BB962C8B-B14F-4D97-AF65-F5344CB8AC3E}">
        <p14:creationId xmlns:p14="http://schemas.microsoft.com/office/powerpoint/2010/main" val="158462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Achievement Level Descriptors (ALDs)</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a:bodyPr>
          <a:lstStyle/>
          <a:p>
            <a:r>
              <a:rPr lang="en-US" sz="2000" dirty="0"/>
              <a:t>Range ALDs describe the knowledge and skills, at the standard level, that students demonstrate at each level of proficiency.</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114</a:t>
            </a:fld>
            <a:endParaRPr lang="en-US" dirty="0"/>
          </a:p>
        </p:txBody>
      </p:sp>
      <p:grpSp>
        <p:nvGrpSpPr>
          <p:cNvPr id="4" name="Group 3">
            <a:extLst>
              <a:ext uri="{FF2B5EF4-FFF2-40B4-BE49-F238E27FC236}">
                <a16:creationId xmlns:a16="http://schemas.microsoft.com/office/drawing/2014/main" id="{002DF886-3BA1-4736-9ADE-1DF2FDAC1D16}"/>
              </a:ext>
            </a:extLst>
          </p:cNvPr>
          <p:cNvGrpSpPr/>
          <p:nvPr/>
        </p:nvGrpSpPr>
        <p:grpSpPr>
          <a:xfrm>
            <a:off x="480172" y="2518579"/>
            <a:ext cx="8183656" cy="4020334"/>
            <a:chOff x="0" y="2549661"/>
            <a:chExt cx="9144000" cy="4492117"/>
          </a:xfrm>
        </p:grpSpPr>
        <p:pic>
          <p:nvPicPr>
            <p:cNvPr id="2" name="Picture 1">
              <a:extLst>
                <a:ext uri="{FF2B5EF4-FFF2-40B4-BE49-F238E27FC236}">
                  <a16:creationId xmlns:a16="http://schemas.microsoft.com/office/drawing/2014/main" id="{E7D56E4C-5B82-4A24-90DC-877091A92A90}"/>
                </a:ext>
              </a:extLst>
            </p:cNvPr>
            <p:cNvPicPr>
              <a:picLocks noChangeAspect="1"/>
            </p:cNvPicPr>
            <p:nvPr/>
          </p:nvPicPr>
          <p:blipFill>
            <a:blip r:embed="rId3"/>
            <a:stretch>
              <a:fillRect/>
            </a:stretch>
          </p:blipFill>
          <p:spPr>
            <a:xfrm>
              <a:off x="0" y="2549661"/>
              <a:ext cx="9144000" cy="179204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0BB7120-7556-4C7F-9CDB-E6A1ADAFABB6}"/>
                </a:ext>
              </a:extLst>
            </p:cNvPr>
            <p:cNvPicPr>
              <a:picLocks noChangeAspect="1"/>
            </p:cNvPicPr>
            <p:nvPr/>
          </p:nvPicPr>
          <p:blipFill rotWithShape="1">
            <a:blip r:embed="rId4"/>
            <a:srcRect b="56836"/>
            <a:stretch/>
          </p:blipFill>
          <p:spPr>
            <a:xfrm>
              <a:off x="0" y="4219117"/>
              <a:ext cx="9144000" cy="2822661"/>
            </a:xfrm>
            <a:prstGeom prst="rect">
              <a:avLst/>
            </a:prstGeom>
            <a:ln>
              <a:noFill/>
            </a:ln>
            <a:effectLst>
              <a:outerShdw blurRad="292100" dist="139700" dir="2700000" algn="tl" rotWithShape="0">
                <a:srgbClr val="333333">
                  <a:alpha val="65000"/>
                </a:srgbClr>
              </a:outerShdw>
            </a:effectLst>
          </p:spPr>
        </p:pic>
      </p:grpSp>
      <p:sp>
        <p:nvSpPr>
          <p:cNvPr id="11" name="TextBox 10">
            <a:extLst>
              <a:ext uri="{FF2B5EF4-FFF2-40B4-BE49-F238E27FC236}">
                <a16:creationId xmlns:a16="http://schemas.microsoft.com/office/drawing/2014/main" id="{FE75DC2E-6B02-4B7C-B7F9-3448D463E700}"/>
              </a:ext>
            </a:extLst>
          </p:cNvPr>
          <p:cNvSpPr txBox="1"/>
          <p:nvPr/>
        </p:nvSpPr>
        <p:spPr>
          <a:xfrm>
            <a:off x="389055" y="6523984"/>
            <a:ext cx="3842285" cy="276999"/>
          </a:xfrm>
          <a:prstGeom prst="rect">
            <a:avLst/>
          </a:prstGeom>
          <a:noFill/>
        </p:spPr>
        <p:txBody>
          <a:bodyPr wrap="square" rtlCol="0">
            <a:spAutoFit/>
          </a:bodyPr>
          <a:lstStyle/>
          <a:p>
            <a:r>
              <a:rPr lang="en-US" sz="1200" b="1" dirty="0">
                <a:solidFill>
                  <a:schemeClr val="bg1"/>
                </a:solidFill>
              </a:rPr>
              <a:t>Example: Physical Science</a:t>
            </a:r>
          </a:p>
        </p:txBody>
      </p:sp>
    </p:spTree>
    <p:extLst>
      <p:ext uri="{BB962C8B-B14F-4D97-AF65-F5344CB8AC3E}">
        <p14:creationId xmlns:p14="http://schemas.microsoft.com/office/powerpoint/2010/main" val="38182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0AD85A-C3E2-4F9B-AA93-4086C5D02060}"/>
              </a:ext>
            </a:extLst>
          </p:cNvPr>
          <p:cNvSpPr>
            <a:spLocks noGrp="1"/>
          </p:cNvSpPr>
          <p:nvPr>
            <p:ph type="title"/>
          </p:nvPr>
        </p:nvSpPr>
        <p:spPr/>
        <p:txBody>
          <a:bodyPr/>
          <a:lstStyle/>
          <a:p>
            <a:r>
              <a:rPr lang="en-US" dirty="0"/>
              <a:t>Georgia Milestones</a:t>
            </a:r>
          </a:p>
        </p:txBody>
      </p:sp>
      <p:sp>
        <p:nvSpPr>
          <p:cNvPr id="7" name="Text Placeholder 6">
            <a:extLst>
              <a:ext uri="{FF2B5EF4-FFF2-40B4-BE49-F238E27FC236}">
                <a16:creationId xmlns:a16="http://schemas.microsoft.com/office/drawing/2014/main" id="{AF0E4AF6-413B-4845-AFAC-FA231F0E8736}"/>
              </a:ext>
            </a:extLst>
          </p:cNvPr>
          <p:cNvSpPr>
            <a:spLocks noGrp="1"/>
          </p:cNvSpPr>
          <p:nvPr>
            <p:ph type="body" idx="1"/>
          </p:nvPr>
        </p:nvSpPr>
        <p:spPr/>
        <p:txBody>
          <a:bodyPr/>
          <a:lstStyle/>
          <a:p>
            <a:r>
              <a:rPr lang="en-US" dirty="0"/>
              <a:t>Analyses</a:t>
            </a:r>
          </a:p>
        </p:txBody>
      </p:sp>
      <p:sp>
        <p:nvSpPr>
          <p:cNvPr id="5" name="Slide Number Placeholder 4">
            <a:extLst>
              <a:ext uri="{FF2B5EF4-FFF2-40B4-BE49-F238E27FC236}">
                <a16:creationId xmlns:a16="http://schemas.microsoft.com/office/drawing/2014/main" id="{10A1F343-B619-4CB2-9246-57BB9C9A524B}"/>
              </a:ext>
            </a:extLst>
          </p:cNvPr>
          <p:cNvSpPr>
            <a:spLocks noGrp="1"/>
          </p:cNvSpPr>
          <p:nvPr>
            <p:ph type="sldNum" sz="quarter" idx="4"/>
          </p:nvPr>
        </p:nvSpPr>
        <p:spPr/>
        <p:txBody>
          <a:bodyPr/>
          <a:lstStyle/>
          <a:p>
            <a:fld id="{B63E4CEF-BB1E-48C7-AE93-F39F6AA99AD7}" type="slidenum">
              <a:rPr lang="en-US" smtClean="0"/>
              <a:pPr/>
              <a:t>115</a:t>
            </a:fld>
            <a:endParaRPr lang="en-US" dirty="0"/>
          </a:p>
        </p:txBody>
      </p:sp>
    </p:spTree>
    <p:extLst>
      <p:ext uri="{BB962C8B-B14F-4D97-AF65-F5344CB8AC3E}">
        <p14:creationId xmlns:p14="http://schemas.microsoft.com/office/powerpoint/2010/main" val="52853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8AC59-72CD-4934-925B-EE270D43B530}"/>
              </a:ext>
            </a:extLst>
          </p:cNvPr>
          <p:cNvSpPr>
            <a:spLocks noGrp="1"/>
          </p:cNvSpPr>
          <p:nvPr>
            <p:ph type="title"/>
          </p:nvPr>
        </p:nvSpPr>
        <p:spPr/>
        <p:txBody>
          <a:bodyPr/>
          <a:lstStyle/>
          <a:p>
            <a:r>
              <a:rPr lang="en-US" dirty="0"/>
              <a:t>Georgia Milestones</a:t>
            </a:r>
          </a:p>
        </p:txBody>
      </p:sp>
      <p:sp>
        <p:nvSpPr>
          <p:cNvPr id="3" name="Content Placeholder 2">
            <a:extLst>
              <a:ext uri="{FF2B5EF4-FFF2-40B4-BE49-F238E27FC236}">
                <a16:creationId xmlns:a16="http://schemas.microsoft.com/office/drawing/2014/main" id="{083F0420-294D-4BCF-BC35-8B07118DB112}"/>
              </a:ext>
            </a:extLst>
          </p:cNvPr>
          <p:cNvSpPr>
            <a:spLocks noGrp="1"/>
          </p:cNvSpPr>
          <p:nvPr>
            <p:ph idx="1"/>
          </p:nvPr>
        </p:nvSpPr>
        <p:spPr/>
        <p:txBody>
          <a:bodyPr>
            <a:normAutofit lnSpcReduction="10000"/>
          </a:bodyPr>
          <a:lstStyle/>
          <a:p>
            <a:r>
              <a:rPr lang="en-US" dirty="0"/>
              <a:t>The following slides present findings from a preliminary state-level analysis of spring 2018 Georgia Milestones results.</a:t>
            </a:r>
          </a:p>
          <a:p>
            <a:r>
              <a:rPr lang="en-US" dirty="0"/>
              <a:t>Research questions include:</a:t>
            </a:r>
          </a:p>
          <a:p>
            <a:pPr lvl="1"/>
            <a:r>
              <a:rPr lang="en-US" dirty="0"/>
              <a:t>Q1: How did students perform on Georgia Milestones in 2018?</a:t>
            </a:r>
          </a:p>
          <a:p>
            <a:pPr lvl="1"/>
            <a:r>
              <a:rPr lang="en-US" dirty="0"/>
              <a:t>Q2: What trends are observed over time with Georgia Milestones results?</a:t>
            </a:r>
          </a:p>
          <a:p>
            <a:pPr lvl="1"/>
            <a:r>
              <a:rPr lang="en-US" dirty="0"/>
              <a:t>Q3: What differences are observed in the performance between subgroups of students?</a:t>
            </a:r>
          </a:p>
          <a:p>
            <a:pPr lvl="1"/>
            <a:r>
              <a:rPr lang="en-US" dirty="0"/>
              <a:t>Q4: What trends are observed over time with reading and writing performance?</a:t>
            </a:r>
          </a:p>
        </p:txBody>
      </p:sp>
      <p:sp>
        <p:nvSpPr>
          <p:cNvPr id="5" name="Slide Number Placeholder 4">
            <a:extLst>
              <a:ext uri="{FF2B5EF4-FFF2-40B4-BE49-F238E27FC236}">
                <a16:creationId xmlns:a16="http://schemas.microsoft.com/office/drawing/2014/main" id="{31809173-1DE5-4589-8931-C218148BBFBB}"/>
              </a:ext>
            </a:extLst>
          </p:cNvPr>
          <p:cNvSpPr>
            <a:spLocks noGrp="1"/>
          </p:cNvSpPr>
          <p:nvPr>
            <p:ph type="sldNum" sz="quarter" idx="4"/>
          </p:nvPr>
        </p:nvSpPr>
        <p:spPr/>
        <p:txBody>
          <a:bodyPr/>
          <a:lstStyle/>
          <a:p>
            <a:fld id="{B63E4CEF-BB1E-48C7-AE93-F39F6AA99AD7}" type="slidenum">
              <a:rPr lang="en-US" smtClean="0"/>
              <a:pPr/>
              <a:t>116</a:t>
            </a:fld>
            <a:endParaRPr lang="en-US" dirty="0"/>
          </a:p>
        </p:txBody>
      </p:sp>
    </p:spTree>
    <p:extLst>
      <p:ext uri="{BB962C8B-B14F-4D97-AF65-F5344CB8AC3E}">
        <p14:creationId xmlns:p14="http://schemas.microsoft.com/office/powerpoint/2010/main" val="414758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5E632-DEDB-49A0-BB15-682263643E46}"/>
              </a:ext>
            </a:extLst>
          </p:cNvPr>
          <p:cNvSpPr>
            <a:spLocks noGrp="1"/>
          </p:cNvSpPr>
          <p:nvPr>
            <p:ph type="title"/>
          </p:nvPr>
        </p:nvSpPr>
        <p:spPr/>
        <p:txBody>
          <a:bodyPr/>
          <a:lstStyle/>
          <a:p>
            <a:r>
              <a:rPr lang="en-US" dirty="0"/>
              <a:t>Q1: Spring 2018</a:t>
            </a:r>
          </a:p>
        </p:txBody>
      </p:sp>
      <p:sp>
        <p:nvSpPr>
          <p:cNvPr id="3" name="Content Placeholder 2">
            <a:extLst>
              <a:ext uri="{FF2B5EF4-FFF2-40B4-BE49-F238E27FC236}">
                <a16:creationId xmlns:a16="http://schemas.microsoft.com/office/drawing/2014/main" id="{55264B1D-3922-4363-A516-37EF812EC26E}"/>
              </a:ext>
            </a:extLst>
          </p:cNvPr>
          <p:cNvSpPr>
            <a:spLocks noGrp="1"/>
          </p:cNvSpPr>
          <p:nvPr>
            <p:ph idx="1"/>
          </p:nvPr>
        </p:nvSpPr>
        <p:spPr/>
        <p:txBody>
          <a:bodyPr>
            <a:normAutofit lnSpcReduction="10000"/>
          </a:bodyPr>
          <a:lstStyle/>
          <a:p>
            <a:r>
              <a:rPr lang="en-US" sz="2400" dirty="0"/>
              <a:t>The percentage of students achieving </a:t>
            </a:r>
            <a:r>
              <a:rPr lang="en-US" sz="2400" i="1" dirty="0"/>
              <a:t>Developing Learner or Above </a:t>
            </a:r>
            <a:r>
              <a:rPr lang="en-US" sz="2400" dirty="0"/>
              <a:t>ranged from 61% to 84%.</a:t>
            </a:r>
          </a:p>
          <a:p>
            <a:pPr lvl="1"/>
            <a:r>
              <a:rPr lang="en-US" dirty="0"/>
              <a:t>EOG:  Grades 3 and 4 mathematics had the highest percentages at 83% and 84%, respectively.</a:t>
            </a:r>
          </a:p>
          <a:p>
            <a:pPr lvl="1"/>
            <a:r>
              <a:rPr lang="en-US" dirty="0"/>
              <a:t>EOC:  American Literature and 9</a:t>
            </a:r>
            <a:r>
              <a:rPr lang="en-US" baseline="30000" dirty="0"/>
              <a:t>th</a:t>
            </a:r>
            <a:r>
              <a:rPr lang="en-US" dirty="0"/>
              <a:t> Grade Literature had the highest percentages at 80% and 82%, respectively.</a:t>
            </a:r>
          </a:p>
          <a:p>
            <a:r>
              <a:rPr lang="en-US" sz="2400" dirty="0"/>
              <a:t>The percentage of students achieving </a:t>
            </a:r>
            <a:r>
              <a:rPr lang="en-US" sz="2400" i="1" dirty="0"/>
              <a:t>Proficient Learner or Above </a:t>
            </a:r>
            <a:r>
              <a:rPr lang="en-US" sz="2400" dirty="0"/>
              <a:t>ranged from 30% to 52%.</a:t>
            </a:r>
          </a:p>
          <a:p>
            <a:pPr lvl="1"/>
            <a:r>
              <a:rPr lang="en-US" dirty="0"/>
              <a:t>EOG:  Grades 3 and 4 mathematics had the highest percentages at 46% and 47%, respectively.</a:t>
            </a:r>
          </a:p>
          <a:p>
            <a:pPr lvl="1"/>
            <a:r>
              <a:rPr lang="en-US" dirty="0"/>
              <a:t>EOC:  Economics, Biology, and 9</a:t>
            </a:r>
            <a:r>
              <a:rPr lang="en-US" baseline="30000" dirty="0"/>
              <a:t>th</a:t>
            </a:r>
            <a:r>
              <a:rPr lang="en-US" dirty="0"/>
              <a:t> Grade Literature had the highest percentages at 49%, 49%, and 52%, respectively.</a:t>
            </a:r>
          </a:p>
        </p:txBody>
      </p:sp>
      <p:sp>
        <p:nvSpPr>
          <p:cNvPr id="5" name="Slide Number Placeholder 4">
            <a:extLst>
              <a:ext uri="{FF2B5EF4-FFF2-40B4-BE49-F238E27FC236}">
                <a16:creationId xmlns:a16="http://schemas.microsoft.com/office/drawing/2014/main" id="{ED6F9FEE-9430-4282-9AC1-8B936437D37C}"/>
              </a:ext>
            </a:extLst>
          </p:cNvPr>
          <p:cNvSpPr>
            <a:spLocks noGrp="1"/>
          </p:cNvSpPr>
          <p:nvPr>
            <p:ph type="sldNum" sz="quarter" idx="4"/>
          </p:nvPr>
        </p:nvSpPr>
        <p:spPr/>
        <p:txBody>
          <a:bodyPr/>
          <a:lstStyle/>
          <a:p>
            <a:fld id="{B63E4CEF-BB1E-48C7-AE93-F39F6AA99AD7}" type="slidenum">
              <a:rPr lang="en-US" smtClean="0"/>
              <a:pPr/>
              <a:t>117</a:t>
            </a:fld>
            <a:endParaRPr lang="en-US" dirty="0"/>
          </a:p>
        </p:txBody>
      </p:sp>
    </p:spTree>
    <p:extLst>
      <p:ext uri="{BB962C8B-B14F-4D97-AF65-F5344CB8AC3E}">
        <p14:creationId xmlns:p14="http://schemas.microsoft.com/office/powerpoint/2010/main" val="140998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C75A0-E7C2-444A-B90C-AF47751F0FA5}"/>
              </a:ext>
            </a:extLst>
          </p:cNvPr>
          <p:cNvSpPr>
            <a:spLocks noGrp="1"/>
          </p:cNvSpPr>
          <p:nvPr>
            <p:ph type="title"/>
          </p:nvPr>
        </p:nvSpPr>
        <p:spPr/>
        <p:txBody>
          <a:bodyPr/>
          <a:lstStyle/>
          <a:p>
            <a:r>
              <a:rPr lang="en-US" dirty="0"/>
              <a:t>Q2: Trends</a:t>
            </a:r>
          </a:p>
        </p:txBody>
      </p:sp>
      <p:sp>
        <p:nvSpPr>
          <p:cNvPr id="3" name="Content Placeholder 2">
            <a:extLst>
              <a:ext uri="{FF2B5EF4-FFF2-40B4-BE49-F238E27FC236}">
                <a16:creationId xmlns:a16="http://schemas.microsoft.com/office/drawing/2014/main" id="{6247060C-BF19-47EC-81F9-A1AC710F4B69}"/>
              </a:ext>
            </a:extLst>
          </p:cNvPr>
          <p:cNvSpPr>
            <a:spLocks noGrp="1"/>
          </p:cNvSpPr>
          <p:nvPr>
            <p:ph idx="1"/>
          </p:nvPr>
        </p:nvSpPr>
        <p:spPr/>
        <p:txBody>
          <a:bodyPr>
            <a:normAutofit fontScale="92500" lnSpcReduction="10000"/>
          </a:bodyPr>
          <a:lstStyle/>
          <a:p>
            <a:r>
              <a:rPr lang="en-US" dirty="0"/>
              <a:t>Greatest gains from 2016 to 2018</a:t>
            </a:r>
          </a:p>
          <a:p>
            <a:pPr lvl="1"/>
            <a:r>
              <a:rPr lang="en-US" dirty="0"/>
              <a:t>Grade 3 Mathematics</a:t>
            </a:r>
          </a:p>
          <a:p>
            <a:pPr lvl="1"/>
            <a:r>
              <a:rPr lang="en-US" dirty="0"/>
              <a:t>Grade 4 Mathematics</a:t>
            </a:r>
          </a:p>
          <a:p>
            <a:pPr lvl="1"/>
            <a:r>
              <a:rPr lang="en-US" dirty="0"/>
              <a:t>9</a:t>
            </a:r>
            <a:r>
              <a:rPr lang="en-US" baseline="30000" dirty="0"/>
              <a:t>th</a:t>
            </a:r>
            <a:r>
              <a:rPr lang="en-US" dirty="0"/>
              <a:t> Grade Literature &amp; Composition</a:t>
            </a:r>
          </a:p>
          <a:p>
            <a:pPr lvl="1"/>
            <a:r>
              <a:rPr lang="en-US" dirty="0"/>
              <a:t>American Literature &amp; Composition</a:t>
            </a:r>
          </a:p>
          <a:p>
            <a:pPr lvl="1"/>
            <a:r>
              <a:rPr lang="en-US" dirty="0"/>
              <a:t>Physical Science</a:t>
            </a:r>
          </a:p>
          <a:p>
            <a:pPr lvl="1"/>
            <a:r>
              <a:rPr lang="en-US" dirty="0"/>
              <a:t>Biology</a:t>
            </a:r>
          </a:p>
          <a:p>
            <a:r>
              <a:rPr lang="en-US" dirty="0"/>
              <a:t>Losses from 2016 to 2018</a:t>
            </a:r>
          </a:p>
          <a:p>
            <a:pPr lvl="1"/>
            <a:r>
              <a:rPr lang="en-US" dirty="0"/>
              <a:t>Losses were limited to 1-2 percentage points, with the exception of Analytic Geometry.</a:t>
            </a:r>
          </a:p>
          <a:p>
            <a:pPr lvl="1"/>
            <a:r>
              <a:rPr lang="en-US" dirty="0"/>
              <a:t>Analytic Geometry had a decrease of 7 percentage points in the </a:t>
            </a:r>
            <a:r>
              <a:rPr lang="en-US" i="1" dirty="0"/>
              <a:t>Developing Learner &amp; Above </a:t>
            </a:r>
            <a:r>
              <a:rPr lang="en-US" dirty="0"/>
              <a:t>category; however, the N size decreased from 80,713 in 2016 to 20,250 in 2018.</a:t>
            </a:r>
          </a:p>
        </p:txBody>
      </p:sp>
      <p:sp>
        <p:nvSpPr>
          <p:cNvPr id="4" name="Rectangle 3">
            <a:extLst>
              <a:ext uri="{FF2B5EF4-FFF2-40B4-BE49-F238E27FC236}">
                <a16:creationId xmlns:a16="http://schemas.microsoft.com/office/drawing/2014/main" id="{ACAF62C9-58C9-481D-95F3-5F66BB844643}"/>
              </a:ext>
            </a:extLst>
          </p:cNvPr>
          <p:cNvSpPr/>
          <p:nvPr/>
        </p:nvSpPr>
        <p:spPr>
          <a:xfrm>
            <a:off x="5880608" y="2157635"/>
            <a:ext cx="2283049" cy="12713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400" dirty="0"/>
              <a:t>Greatest gains is defined as 4 percentage points or more in both </a:t>
            </a:r>
            <a:r>
              <a:rPr lang="en-US" sz="1400" i="1" dirty="0"/>
              <a:t>Developing Learner &amp; Above </a:t>
            </a:r>
            <a:r>
              <a:rPr lang="en-US" sz="1400" dirty="0"/>
              <a:t>and </a:t>
            </a:r>
            <a:r>
              <a:rPr lang="en-US" sz="1400" i="1" dirty="0"/>
              <a:t>Proficient Learner &amp; Above</a:t>
            </a:r>
            <a:r>
              <a:rPr lang="en-US" sz="1400" dirty="0"/>
              <a:t>.</a:t>
            </a:r>
            <a:endParaRPr lang="en-US" sz="1400" i="1" dirty="0"/>
          </a:p>
        </p:txBody>
      </p:sp>
    </p:spTree>
    <p:extLst>
      <p:ext uri="{BB962C8B-B14F-4D97-AF65-F5344CB8AC3E}">
        <p14:creationId xmlns:p14="http://schemas.microsoft.com/office/powerpoint/2010/main" val="98698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C75A0-E7C2-444A-B90C-AF47751F0FA5}"/>
              </a:ext>
            </a:extLst>
          </p:cNvPr>
          <p:cNvSpPr>
            <a:spLocks noGrp="1"/>
          </p:cNvSpPr>
          <p:nvPr>
            <p:ph type="title"/>
          </p:nvPr>
        </p:nvSpPr>
        <p:spPr/>
        <p:txBody>
          <a:bodyPr/>
          <a:lstStyle/>
          <a:p>
            <a:r>
              <a:rPr lang="en-US" dirty="0"/>
              <a:t>Q3: Subgroups</a:t>
            </a:r>
          </a:p>
        </p:txBody>
      </p:sp>
      <p:sp>
        <p:nvSpPr>
          <p:cNvPr id="3" name="Content Placeholder 2">
            <a:extLst>
              <a:ext uri="{FF2B5EF4-FFF2-40B4-BE49-F238E27FC236}">
                <a16:creationId xmlns:a16="http://schemas.microsoft.com/office/drawing/2014/main" id="{6247060C-BF19-47EC-81F9-A1AC710F4B69}"/>
              </a:ext>
            </a:extLst>
          </p:cNvPr>
          <p:cNvSpPr>
            <a:spLocks noGrp="1"/>
          </p:cNvSpPr>
          <p:nvPr>
            <p:ph idx="1"/>
          </p:nvPr>
        </p:nvSpPr>
        <p:spPr/>
        <p:txBody>
          <a:bodyPr>
            <a:normAutofit/>
          </a:bodyPr>
          <a:lstStyle/>
          <a:p>
            <a:r>
              <a:rPr lang="en-US" dirty="0"/>
              <a:t>The largest subgroup differences exist between:</a:t>
            </a:r>
          </a:p>
          <a:p>
            <a:pPr lvl="1"/>
            <a:r>
              <a:rPr lang="en-US" dirty="0"/>
              <a:t>SWD compared with non-SWD</a:t>
            </a:r>
          </a:p>
          <a:p>
            <a:pPr lvl="1"/>
            <a:r>
              <a:rPr lang="en-US" dirty="0"/>
              <a:t>EL compared with non-EL</a:t>
            </a:r>
          </a:p>
          <a:p>
            <a:pPr lvl="1"/>
            <a:r>
              <a:rPr lang="en-US" dirty="0"/>
              <a:t>Black and Hispanic students compared                          with White students</a:t>
            </a:r>
          </a:p>
          <a:p>
            <a:r>
              <a:rPr lang="en-US" dirty="0"/>
              <a:t>In general, females performed better than males on ELA assessments. No gender differences were observed in other content areas.</a:t>
            </a:r>
          </a:p>
          <a:p>
            <a:r>
              <a:rPr lang="en-US" dirty="0"/>
              <a:t>It is important to note that subgroup differences are not indicative of item and test bias.</a:t>
            </a:r>
          </a:p>
        </p:txBody>
      </p:sp>
      <p:sp>
        <p:nvSpPr>
          <p:cNvPr id="5" name="Rectangle 4">
            <a:extLst>
              <a:ext uri="{FF2B5EF4-FFF2-40B4-BE49-F238E27FC236}">
                <a16:creationId xmlns:a16="http://schemas.microsoft.com/office/drawing/2014/main" id="{613F7D50-F377-4C41-9904-06C337D027A2}"/>
              </a:ext>
            </a:extLst>
          </p:cNvPr>
          <p:cNvSpPr/>
          <p:nvPr/>
        </p:nvSpPr>
        <p:spPr>
          <a:xfrm>
            <a:off x="6438920" y="2444510"/>
            <a:ext cx="2283049" cy="11628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400" dirty="0"/>
              <a:t>Note: The subgroup analysis was limited to SWD and non-SWD; EL and non-EL; and Black, Hispanic, and White.</a:t>
            </a:r>
          </a:p>
        </p:txBody>
      </p:sp>
    </p:spTree>
    <p:extLst>
      <p:ext uri="{BB962C8B-B14F-4D97-AF65-F5344CB8AC3E}">
        <p14:creationId xmlns:p14="http://schemas.microsoft.com/office/powerpoint/2010/main" val="18275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8490-34FD-4FE9-9C6A-221EE79A5CF1}"/>
              </a:ext>
            </a:extLst>
          </p:cNvPr>
          <p:cNvSpPr>
            <a:spLocks noGrp="1"/>
          </p:cNvSpPr>
          <p:nvPr>
            <p:ph type="title"/>
          </p:nvPr>
        </p:nvSpPr>
        <p:spPr/>
        <p:txBody>
          <a:bodyPr/>
          <a:lstStyle/>
          <a:p>
            <a:r>
              <a:rPr lang="en-US" dirty="0"/>
              <a:t>GKIDS Readiness Check</a:t>
            </a:r>
          </a:p>
        </p:txBody>
      </p:sp>
      <p:sp>
        <p:nvSpPr>
          <p:cNvPr id="5" name="Slide Number Placeholder 4">
            <a:extLst>
              <a:ext uri="{FF2B5EF4-FFF2-40B4-BE49-F238E27FC236}">
                <a16:creationId xmlns:a16="http://schemas.microsoft.com/office/drawing/2014/main" id="{2D8692A3-4684-493F-B16C-DCDA47E4C1C7}"/>
              </a:ext>
            </a:extLst>
          </p:cNvPr>
          <p:cNvSpPr>
            <a:spLocks noGrp="1"/>
          </p:cNvSpPr>
          <p:nvPr>
            <p:ph type="sldNum" sz="quarter" idx="4"/>
          </p:nvPr>
        </p:nvSpPr>
        <p:spPr/>
        <p:txBody>
          <a:bodyPr/>
          <a:lstStyle/>
          <a:p>
            <a:fld id="{B63E4CEF-BB1E-48C7-AE93-F39F6AA99AD7}" type="slidenum">
              <a:rPr lang="en-US" smtClean="0"/>
              <a:pPr/>
              <a:t>12</a:t>
            </a:fld>
            <a:endParaRPr lang="en-US" dirty="0"/>
          </a:p>
        </p:txBody>
      </p:sp>
      <p:pic>
        <p:nvPicPr>
          <p:cNvPr id="10" name="Picture 9">
            <a:extLst>
              <a:ext uri="{FF2B5EF4-FFF2-40B4-BE49-F238E27FC236}">
                <a16:creationId xmlns:a16="http://schemas.microsoft.com/office/drawing/2014/main" id="{4A03216E-09DF-4283-9724-5EE9354CF61B}"/>
              </a:ext>
            </a:extLst>
          </p:cNvPr>
          <p:cNvPicPr/>
          <p:nvPr/>
        </p:nvPicPr>
        <p:blipFill>
          <a:blip r:embed="rId2"/>
          <a:stretch>
            <a:fillRect/>
          </a:stretch>
        </p:blipFill>
        <p:spPr>
          <a:xfrm>
            <a:off x="3564721" y="1944062"/>
            <a:ext cx="5271917" cy="403008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5F6EA24-545B-43CC-953F-5E2647244456}"/>
              </a:ext>
            </a:extLst>
          </p:cNvPr>
          <p:cNvSpPr txBox="1"/>
          <p:nvPr/>
        </p:nvSpPr>
        <p:spPr>
          <a:xfrm>
            <a:off x="676194" y="1721224"/>
            <a:ext cx="2796055" cy="3139321"/>
          </a:xfrm>
          <a:prstGeom prst="rect">
            <a:avLst/>
          </a:prstGeom>
          <a:noFill/>
        </p:spPr>
        <p:txBody>
          <a:bodyPr wrap="square" rtlCol="0">
            <a:spAutoFit/>
          </a:bodyPr>
          <a:lstStyle/>
          <a:p>
            <a:pPr marL="285750" indent="-285750">
              <a:buFont typeface="Arial" panose="020B0604020202020204" pitchFamily="34" charset="0"/>
              <a:buChar char="•"/>
            </a:pPr>
            <a:r>
              <a:rPr lang="en-US" sz="2200" dirty="0"/>
              <a:t>Page 2 of the Individual Student Report provides the performance levels for an individual student on each activity by each of the three domains of learning.</a:t>
            </a:r>
          </a:p>
        </p:txBody>
      </p:sp>
    </p:spTree>
    <p:extLst>
      <p:ext uri="{BB962C8B-B14F-4D97-AF65-F5344CB8AC3E}">
        <p14:creationId xmlns:p14="http://schemas.microsoft.com/office/powerpoint/2010/main" val="421615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C75A0-E7C2-444A-B90C-AF47751F0FA5}"/>
              </a:ext>
            </a:extLst>
          </p:cNvPr>
          <p:cNvSpPr>
            <a:spLocks noGrp="1"/>
          </p:cNvSpPr>
          <p:nvPr>
            <p:ph type="title"/>
          </p:nvPr>
        </p:nvSpPr>
        <p:spPr/>
        <p:txBody>
          <a:bodyPr/>
          <a:lstStyle/>
          <a:p>
            <a:r>
              <a:rPr lang="en-US" dirty="0"/>
              <a:t>Q4: Reading and Writing</a:t>
            </a:r>
          </a:p>
        </p:txBody>
      </p:sp>
      <p:sp>
        <p:nvSpPr>
          <p:cNvPr id="8" name="Rectangle: Rounded Corners 7">
            <a:extLst>
              <a:ext uri="{FF2B5EF4-FFF2-40B4-BE49-F238E27FC236}">
                <a16:creationId xmlns:a16="http://schemas.microsoft.com/office/drawing/2014/main" id="{632786F0-EE1D-4A4E-AEFD-61CDBD8CA125}"/>
              </a:ext>
            </a:extLst>
          </p:cNvPr>
          <p:cNvSpPr/>
          <p:nvPr/>
        </p:nvSpPr>
        <p:spPr>
          <a:xfrm>
            <a:off x="96984" y="1371600"/>
            <a:ext cx="4419600" cy="4800600"/>
          </a:xfrm>
          <a:prstGeom prst="roundRect">
            <a:avLst/>
          </a:prstGeom>
          <a:noFill/>
          <a:ln w="1016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graphicFrame>
        <p:nvGraphicFramePr>
          <p:cNvPr id="10" name="Content Placeholder 6">
            <a:extLst>
              <a:ext uri="{FF2B5EF4-FFF2-40B4-BE49-F238E27FC236}">
                <a16:creationId xmlns:a16="http://schemas.microsoft.com/office/drawing/2014/main" id="{0FA52E33-6537-4DD1-95C3-80464C96B6AB}"/>
              </a:ext>
            </a:extLst>
          </p:cNvPr>
          <p:cNvGraphicFramePr>
            <a:graphicFrameLocks/>
          </p:cNvGraphicFramePr>
          <p:nvPr>
            <p:extLst/>
          </p:nvPr>
        </p:nvGraphicFramePr>
        <p:xfrm>
          <a:off x="304800" y="2035463"/>
          <a:ext cx="4027487" cy="1435100"/>
        </p:xfrm>
        <a:graphic>
          <a:graphicData uri="http://schemas.openxmlformats.org/drawingml/2006/table">
            <a:tbl>
              <a:tblPr firstRow="1" bandRow="1">
                <a:tableStyleId>{5C22544A-7EE6-4342-B048-85BDC9FD1C3A}</a:tableStyleId>
              </a:tblPr>
              <a:tblGrid>
                <a:gridCol w="3097735">
                  <a:extLst>
                    <a:ext uri="{9D8B030D-6E8A-4147-A177-3AD203B41FA5}">
                      <a16:colId xmlns:a16="http://schemas.microsoft.com/office/drawing/2014/main" val="20000"/>
                    </a:ext>
                  </a:extLst>
                </a:gridCol>
                <a:gridCol w="929752">
                  <a:extLst>
                    <a:ext uri="{9D8B030D-6E8A-4147-A177-3AD203B41FA5}">
                      <a16:colId xmlns:a16="http://schemas.microsoft.com/office/drawing/2014/main" val="20001"/>
                    </a:ext>
                  </a:extLst>
                </a:gridCol>
              </a:tblGrid>
              <a:tr h="287020">
                <a:tc>
                  <a:txBody>
                    <a:bodyPr/>
                    <a:lstStyle/>
                    <a:p>
                      <a:r>
                        <a:rPr lang="en-US" sz="1400" dirty="0"/>
                        <a:t># Item Type</a:t>
                      </a:r>
                    </a:p>
                  </a:txBody>
                  <a:tcPr marL="68601" marR="68601" marT="34295" marB="34295">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r>
                        <a:rPr lang="en-US" sz="1400" dirty="0"/>
                        <a:t># Points</a:t>
                      </a:r>
                    </a:p>
                  </a:txBody>
                  <a:tcPr marL="68601" marR="68601" marT="34295" marB="34295">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0"/>
                  </a:ext>
                </a:extLst>
              </a:tr>
              <a:tr h="287020">
                <a:tc>
                  <a:txBody>
                    <a:bodyPr/>
                    <a:lstStyle/>
                    <a:p>
                      <a:r>
                        <a:rPr lang="en-US" sz="1400" dirty="0"/>
                        <a:t>23 Selected Response</a:t>
                      </a:r>
                    </a:p>
                  </a:txBody>
                  <a:tcPr marL="68601" marR="68601" marT="34295" marB="34295">
                    <a:lnL w="12700" cap="flat" cmpd="sng" algn="ctr">
                      <a:solidFill>
                        <a:schemeClr val="accent1"/>
                      </a:solidFill>
                      <a:prstDash val="solid"/>
                      <a:round/>
                      <a:headEnd type="none" w="med" len="med"/>
                      <a:tailEnd type="none" w="med" len="med"/>
                    </a:lnL>
                  </a:tcPr>
                </a:tc>
                <a:tc>
                  <a:txBody>
                    <a:bodyPr/>
                    <a:lstStyle/>
                    <a:p>
                      <a:pPr algn="ctr"/>
                      <a:r>
                        <a:rPr lang="en-US" sz="1400" dirty="0"/>
                        <a:t>23</a:t>
                      </a:r>
                    </a:p>
                  </a:txBody>
                  <a:tcPr marL="68601" marR="68601" marT="34295" marB="34295">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1"/>
                  </a:ext>
                </a:extLst>
              </a:tr>
              <a:tr h="287020">
                <a:tc>
                  <a:txBody>
                    <a:bodyPr/>
                    <a:lstStyle/>
                    <a:p>
                      <a:r>
                        <a:rPr lang="en-US" sz="1400" dirty="0"/>
                        <a:t>1 Evidence-Based Selected Response</a:t>
                      </a:r>
                    </a:p>
                  </a:txBody>
                  <a:tcPr marL="68601" marR="68601" marT="34295" marB="34295">
                    <a:lnL w="12700" cap="flat" cmpd="sng" algn="ctr">
                      <a:solidFill>
                        <a:schemeClr val="accent1"/>
                      </a:solidFill>
                      <a:prstDash val="solid"/>
                      <a:round/>
                      <a:headEnd type="none" w="med" len="med"/>
                      <a:tailEnd type="none" w="med" len="med"/>
                    </a:lnL>
                  </a:tcPr>
                </a:tc>
                <a:tc>
                  <a:txBody>
                    <a:bodyPr/>
                    <a:lstStyle/>
                    <a:p>
                      <a:pPr algn="ctr"/>
                      <a:r>
                        <a:rPr lang="en-US" sz="1400" dirty="0"/>
                        <a:t>2</a:t>
                      </a:r>
                    </a:p>
                  </a:txBody>
                  <a:tcPr marL="68601" marR="68601" marT="34295" marB="34295">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2"/>
                  </a:ext>
                </a:extLst>
              </a:tr>
              <a:tr h="287020">
                <a:tc>
                  <a:txBody>
                    <a:bodyPr/>
                    <a:lstStyle/>
                    <a:p>
                      <a:r>
                        <a:rPr lang="en-US" sz="1400" dirty="0"/>
                        <a:t>2 Constructed Response (2 points each)</a:t>
                      </a:r>
                    </a:p>
                  </a:txBody>
                  <a:tcPr marL="68601" marR="68601" marT="34295" marB="34295">
                    <a:lnL w="12700" cap="flat" cmpd="sng" algn="ctr">
                      <a:solidFill>
                        <a:schemeClr val="accent1"/>
                      </a:solidFill>
                      <a:prstDash val="solid"/>
                      <a:round/>
                      <a:headEnd type="none" w="med" len="med"/>
                      <a:tailEnd type="none" w="med" len="med"/>
                    </a:lnL>
                  </a:tcPr>
                </a:tc>
                <a:tc>
                  <a:txBody>
                    <a:bodyPr/>
                    <a:lstStyle/>
                    <a:p>
                      <a:pPr algn="ctr"/>
                      <a:r>
                        <a:rPr lang="en-US" sz="1400" dirty="0"/>
                        <a:t>4</a:t>
                      </a:r>
                    </a:p>
                  </a:txBody>
                  <a:tcPr marL="68601" marR="68601" marT="34295" marB="34295">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3"/>
                  </a:ext>
                </a:extLst>
              </a:tr>
              <a:tr h="287020">
                <a:tc>
                  <a:txBody>
                    <a:bodyPr/>
                    <a:lstStyle/>
                    <a:p>
                      <a:r>
                        <a:rPr lang="en-US" sz="1400" b="1" dirty="0"/>
                        <a:t>Total Points</a:t>
                      </a:r>
                    </a:p>
                  </a:txBody>
                  <a:tcPr marL="68601" marR="68601" marT="34295" marB="34295">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tc>
                  <a:txBody>
                    <a:bodyPr/>
                    <a:lstStyle/>
                    <a:p>
                      <a:pPr algn="ctr"/>
                      <a:r>
                        <a:rPr lang="en-US" sz="1400" b="1" dirty="0"/>
                        <a:t>29</a:t>
                      </a:r>
                    </a:p>
                  </a:txBody>
                  <a:tcPr marL="68601" marR="68601" marT="34295" marB="34295">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2" name="Content Placeholder 7">
            <a:extLst>
              <a:ext uri="{FF2B5EF4-FFF2-40B4-BE49-F238E27FC236}">
                <a16:creationId xmlns:a16="http://schemas.microsoft.com/office/drawing/2014/main" id="{17B3775A-297E-40FE-9795-33874E61D74E}"/>
              </a:ext>
            </a:extLst>
          </p:cNvPr>
          <p:cNvGraphicFramePr>
            <a:graphicFrameLocks/>
          </p:cNvGraphicFramePr>
          <p:nvPr>
            <p:extLst/>
          </p:nvPr>
        </p:nvGraphicFramePr>
        <p:xfrm>
          <a:off x="4629150" y="2035463"/>
          <a:ext cx="4141788" cy="2350825"/>
        </p:xfrm>
        <a:graphic>
          <a:graphicData uri="http://schemas.openxmlformats.org/drawingml/2006/table">
            <a:tbl>
              <a:tblPr firstRow="1" bandRow="1">
                <a:tableStyleId>{5C22544A-7EE6-4342-B048-85BDC9FD1C3A}</a:tableStyleId>
              </a:tblPr>
              <a:tblGrid>
                <a:gridCol w="3407046">
                  <a:extLst>
                    <a:ext uri="{9D8B030D-6E8A-4147-A177-3AD203B41FA5}">
                      <a16:colId xmlns:a16="http://schemas.microsoft.com/office/drawing/2014/main" val="20000"/>
                    </a:ext>
                  </a:extLst>
                </a:gridCol>
                <a:gridCol w="734742">
                  <a:extLst>
                    <a:ext uri="{9D8B030D-6E8A-4147-A177-3AD203B41FA5}">
                      <a16:colId xmlns:a16="http://schemas.microsoft.com/office/drawing/2014/main" val="20001"/>
                    </a:ext>
                  </a:extLst>
                </a:gridCol>
              </a:tblGrid>
              <a:tr h="288281">
                <a:tc>
                  <a:txBody>
                    <a:bodyPr/>
                    <a:lstStyle/>
                    <a:p>
                      <a:r>
                        <a:rPr lang="en-US" sz="1400" dirty="0"/>
                        <a:t># Item Type</a:t>
                      </a:r>
                    </a:p>
                  </a:txBody>
                  <a:tcPr marL="68584" marR="68584" marT="34294" marB="34294">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r>
                        <a:rPr lang="en-US" sz="1400" dirty="0"/>
                        <a:t># Points</a:t>
                      </a:r>
                    </a:p>
                  </a:txBody>
                  <a:tcPr marL="68584" marR="68584" marT="34294" marB="34294">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0"/>
                  </a:ext>
                </a:extLst>
              </a:tr>
              <a:tr h="288281">
                <a:tc>
                  <a:txBody>
                    <a:bodyPr/>
                    <a:lstStyle/>
                    <a:p>
                      <a:r>
                        <a:rPr lang="en-US" sz="1400" dirty="0"/>
                        <a:t>15 Selected Response</a:t>
                      </a:r>
                    </a:p>
                  </a:txBody>
                  <a:tcPr marL="68584" marR="68584" marT="34294" marB="34294">
                    <a:lnL w="12700" cap="flat" cmpd="sng" algn="ctr">
                      <a:solidFill>
                        <a:schemeClr val="accent1"/>
                      </a:solidFill>
                      <a:prstDash val="solid"/>
                      <a:round/>
                      <a:headEnd type="none" w="med" len="med"/>
                      <a:tailEnd type="none" w="med" len="med"/>
                    </a:lnL>
                  </a:tcPr>
                </a:tc>
                <a:tc>
                  <a:txBody>
                    <a:bodyPr/>
                    <a:lstStyle/>
                    <a:p>
                      <a:pPr algn="ctr"/>
                      <a:r>
                        <a:rPr lang="en-US" sz="1400" dirty="0"/>
                        <a:t>15</a:t>
                      </a:r>
                    </a:p>
                  </a:txBody>
                  <a:tcPr marL="68584" marR="68584" marT="34294" marB="34294">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1"/>
                  </a:ext>
                </a:extLst>
              </a:tr>
              <a:tr h="288281">
                <a:tc>
                  <a:txBody>
                    <a:bodyPr/>
                    <a:lstStyle/>
                    <a:p>
                      <a:r>
                        <a:rPr lang="en-US" sz="1400" dirty="0"/>
                        <a:t>1 Extended Writing Prompt</a:t>
                      </a:r>
                    </a:p>
                  </a:txBody>
                  <a:tcPr marL="68584" marR="68584" marT="34294" marB="34294">
                    <a:lnL w="12700" cap="flat" cmpd="sng" algn="ctr">
                      <a:solidFill>
                        <a:schemeClr val="accent1"/>
                      </a:solidFill>
                      <a:prstDash val="solid"/>
                      <a:round/>
                      <a:headEnd type="none" w="med" len="med"/>
                      <a:tailEnd type="none" w="med" len="med"/>
                    </a:lnL>
                  </a:tcPr>
                </a:tc>
                <a:tc>
                  <a:txBody>
                    <a:bodyPr/>
                    <a:lstStyle/>
                    <a:p>
                      <a:pPr algn="ctr"/>
                      <a:r>
                        <a:rPr lang="en-US" sz="1400" dirty="0"/>
                        <a:t>7</a:t>
                      </a:r>
                    </a:p>
                  </a:txBody>
                  <a:tcPr marL="68584" marR="68584" marT="34294" marB="34294">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3"/>
                  </a:ext>
                </a:extLst>
              </a:tr>
              <a:tr h="288281">
                <a:tc>
                  <a:txBody>
                    <a:bodyPr/>
                    <a:lstStyle/>
                    <a:p>
                      <a:pPr marL="742950" lvl="1" indent="-285750" algn="l">
                        <a:buFont typeface="Wingdings" panose="05000000000000000000" pitchFamily="2" charset="2"/>
                        <a:buChar char="§"/>
                      </a:pPr>
                      <a:r>
                        <a:rPr lang="en-US" sz="1400" dirty="0"/>
                        <a:t>Idea Development, Organization, and Coherence (4 points)</a:t>
                      </a:r>
                    </a:p>
                    <a:p>
                      <a:pPr marL="742950" lvl="1" indent="-285750" algn="l">
                        <a:buFont typeface="Wingdings" panose="05000000000000000000" pitchFamily="2" charset="2"/>
                        <a:buChar char="§"/>
                      </a:pPr>
                      <a:r>
                        <a:rPr lang="en-US" sz="1400" dirty="0"/>
                        <a:t>Language Usage and Convention (3 points)</a:t>
                      </a:r>
                    </a:p>
                  </a:txBody>
                  <a:tcPr marL="68584" marR="68584" marT="34294" marB="34294">
                    <a:lnL w="12700" cap="flat" cmpd="sng" algn="ctr">
                      <a:solidFill>
                        <a:schemeClr val="accent1"/>
                      </a:solidFill>
                      <a:prstDash val="solid"/>
                      <a:round/>
                      <a:headEnd type="none" w="med" len="med"/>
                      <a:tailEnd type="none" w="med" len="med"/>
                    </a:lnL>
                  </a:tcPr>
                </a:tc>
                <a:tc>
                  <a:txBody>
                    <a:bodyPr/>
                    <a:lstStyle/>
                    <a:p>
                      <a:pPr algn="ctr"/>
                      <a:endParaRPr lang="en-US" sz="1400" dirty="0"/>
                    </a:p>
                  </a:txBody>
                  <a:tcPr marL="68584" marR="68584" marT="34294" marB="34294">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20383495"/>
                  </a:ext>
                </a:extLst>
              </a:tr>
              <a:tr h="281977">
                <a:tc>
                  <a:txBody>
                    <a:bodyPr/>
                    <a:lstStyle/>
                    <a:p>
                      <a:r>
                        <a:rPr lang="en-US" sz="1400" dirty="0"/>
                        <a:t>1 Extended Constructed Response Narrative </a:t>
                      </a:r>
                    </a:p>
                  </a:txBody>
                  <a:tcPr marL="68584" marR="68584" marT="34294" marB="34294">
                    <a:lnL w="12700" cap="flat" cmpd="sng" algn="ctr">
                      <a:solidFill>
                        <a:schemeClr val="accent1"/>
                      </a:solidFill>
                      <a:prstDash val="solid"/>
                      <a:round/>
                      <a:headEnd type="none" w="med" len="med"/>
                      <a:tailEnd type="none" w="med" len="med"/>
                    </a:lnL>
                  </a:tcPr>
                </a:tc>
                <a:tc>
                  <a:txBody>
                    <a:bodyPr/>
                    <a:lstStyle/>
                    <a:p>
                      <a:pPr algn="ctr"/>
                      <a:r>
                        <a:rPr lang="en-US" sz="1400" dirty="0"/>
                        <a:t>4</a:t>
                      </a:r>
                    </a:p>
                  </a:txBody>
                  <a:tcPr marL="68584" marR="68584" marT="34294" marB="34294">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564803224"/>
                  </a:ext>
                </a:extLst>
              </a:tr>
              <a:tr h="281977">
                <a:tc>
                  <a:txBody>
                    <a:bodyPr/>
                    <a:lstStyle/>
                    <a:p>
                      <a:r>
                        <a:rPr lang="en-US" sz="1400" b="1" dirty="0"/>
                        <a:t>Total Points</a:t>
                      </a:r>
                    </a:p>
                  </a:txBody>
                  <a:tcPr marL="68584" marR="68584" marT="34294" marB="34294">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tc>
                  <a:txBody>
                    <a:bodyPr/>
                    <a:lstStyle/>
                    <a:p>
                      <a:pPr algn="ctr"/>
                      <a:r>
                        <a:rPr lang="en-US" sz="1400" b="1" dirty="0"/>
                        <a:t>26</a:t>
                      </a:r>
                    </a:p>
                  </a:txBody>
                  <a:tcPr marL="68584" marR="68584" marT="34294" marB="34294">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3" name="Down Arrow 3">
            <a:extLst>
              <a:ext uri="{FF2B5EF4-FFF2-40B4-BE49-F238E27FC236}">
                <a16:creationId xmlns:a16="http://schemas.microsoft.com/office/drawing/2014/main" id="{C5388030-1F37-4DE1-BB67-9B7C25FD5286}"/>
              </a:ext>
            </a:extLst>
          </p:cNvPr>
          <p:cNvSpPr/>
          <p:nvPr/>
        </p:nvSpPr>
        <p:spPr>
          <a:xfrm>
            <a:off x="1893370" y="3521461"/>
            <a:ext cx="393700" cy="461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A951A67A-D1A8-4243-BDD4-90FF034F7550}"/>
              </a:ext>
            </a:extLst>
          </p:cNvPr>
          <p:cNvSpPr txBox="1"/>
          <p:nvPr/>
        </p:nvSpPr>
        <p:spPr>
          <a:xfrm>
            <a:off x="1485382" y="4059157"/>
            <a:ext cx="1209675" cy="46196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2400" b="1" dirty="0">
                <a:solidFill>
                  <a:srgbClr val="00B050"/>
                </a:solidFill>
              </a:rPr>
              <a:t>Lexile</a:t>
            </a:r>
          </a:p>
        </p:txBody>
      </p:sp>
      <p:sp>
        <p:nvSpPr>
          <p:cNvPr id="15" name="Down Arrow 3">
            <a:extLst>
              <a:ext uri="{FF2B5EF4-FFF2-40B4-BE49-F238E27FC236}">
                <a16:creationId xmlns:a16="http://schemas.microsoft.com/office/drawing/2014/main" id="{B943A72B-BCEC-47F8-A3AD-0F72B7F12565}"/>
              </a:ext>
            </a:extLst>
          </p:cNvPr>
          <p:cNvSpPr/>
          <p:nvPr/>
        </p:nvSpPr>
        <p:spPr>
          <a:xfrm>
            <a:off x="1915136" y="4597594"/>
            <a:ext cx="393700" cy="461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TextBox 15">
            <a:extLst>
              <a:ext uri="{FF2B5EF4-FFF2-40B4-BE49-F238E27FC236}">
                <a16:creationId xmlns:a16="http://schemas.microsoft.com/office/drawing/2014/main" id="{934B4FA2-582B-4CBC-AE4B-874A80225E19}"/>
              </a:ext>
            </a:extLst>
          </p:cNvPr>
          <p:cNvSpPr txBox="1"/>
          <p:nvPr/>
        </p:nvSpPr>
        <p:spPr>
          <a:xfrm>
            <a:off x="798944" y="5125961"/>
            <a:ext cx="2631233"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2400" b="1" dirty="0">
                <a:solidFill>
                  <a:srgbClr val="00B050"/>
                </a:solidFill>
              </a:rPr>
              <a:t>Reading Status Designation</a:t>
            </a:r>
          </a:p>
        </p:txBody>
      </p:sp>
      <p:sp>
        <p:nvSpPr>
          <p:cNvPr id="17" name="Text Placeholder 2">
            <a:extLst>
              <a:ext uri="{FF2B5EF4-FFF2-40B4-BE49-F238E27FC236}">
                <a16:creationId xmlns:a16="http://schemas.microsoft.com/office/drawing/2014/main" id="{C3201660-12A5-4B98-8239-FDB7774737D8}"/>
              </a:ext>
            </a:extLst>
          </p:cNvPr>
          <p:cNvSpPr txBox="1">
            <a:spLocks/>
          </p:cNvSpPr>
          <p:nvPr/>
        </p:nvSpPr>
        <p:spPr>
          <a:xfrm>
            <a:off x="381000" y="1619538"/>
            <a:ext cx="3868737" cy="4206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200" b="1" dirty="0">
                <a:solidFill>
                  <a:srgbClr val="FF0000"/>
                </a:solidFill>
              </a:rPr>
              <a:t>Reading and Vocabulary</a:t>
            </a:r>
          </a:p>
        </p:txBody>
      </p:sp>
      <p:sp>
        <p:nvSpPr>
          <p:cNvPr id="18" name="Text Placeholder 4">
            <a:extLst>
              <a:ext uri="{FF2B5EF4-FFF2-40B4-BE49-F238E27FC236}">
                <a16:creationId xmlns:a16="http://schemas.microsoft.com/office/drawing/2014/main" id="{B42B14ED-FD80-4392-B4EC-AC38A04A0AA6}"/>
              </a:ext>
            </a:extLst>
          </p:cNvPr>
          <p:cNvSpPr txBox="1">
            <a:spLocks/>
          </p:cNvSpPr>
          <p:nvPr/>
        </p:nvSpPr>
        <p:spPr>
          <a:xfrm>
            <a:off x="5108575" y="1632238"/>
            <a:ext cx="2930525" cy="39052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200" b="1" dirty="0">
                <a:solidFill>
                  <a:srgbClr val="FF0000"/>
                </a:solidFill>
              </a:rPr>
              <a:t>Writing and Language</a:t>
            </a:r>
          </a:p>
        </p:txBody>
      </p:sp>
    </p:spTree>
    <p:extLst>
      <p:ext uri="{BB962C8B-B14F-4D97-AF65-F5344CB8AC3E}">
        <p14:creationId xmlns:p14="http://schemas.microsoft.com/office/powerpoint/2010/main" val="195028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63F0-9971-4436-A58D-238062E68268}"/>
              </a:ext>
            </a:extLst>
          </p:cNvPr>
          <p:cNvSpPr>
            <a:spLocks noGrp="1"/>
          </p:cNvSpPr>
          <p:nvPr>
            <p:ph type="title"/>
          </p:nvPr>
        </p:nvSpPr>
        <p:spPr/>
        <p:txBody>
          <a:bodyPr/>
          <a:lstStyle/>
          <a:p>
            <a:r>
              <a:rPr lang="en-US" dirty="0"/>
              <a:t>Q4: Reading and Writing</a:t>
            </a:r>
          </a:p>
        </p:txBody>
      </p:sp>
      <p:sp>
        <p:nvSpPr>
          <p:cNvPr id="3" name="Content Placeholder 2">
            <a:extLst>
              <a:ext uri="{FF2B5EF4-FFF2-40B4-BE49-F238E27FC236}">
                <a16:creationId xmlns:a16="http://schemas.microsoft.com/office/drawing/2014/main" id="{693B8237-270A-404E-894F-9DE2EA726020}"/>
              </a:ext>
            </a:extLst>
          </p:cNvPr>
          <p:cNvSpPr>
            <a:spLocks noGrp="1"/>
          </p:cNvSpPr>
          <p:nvPr>
            <p:ph idx="1"/>
          </p:nvPr>
        </p:nvSpPr>
        <p:spPr/>
        <p:txBody>
          <a:bodyPr>
            <a:normAutofit lnSpcReduction="10000"/>
          </a:bodyPr>
          <a:lstStyle/>
          <a:p>
            <a:r>
              <a:rPr lang="en-US" dirty="0"/>
              <a:t>For each grade, overall median Lexile values have remained stable for the past three years.</a:t>
            </a:r>
          </a:p>
          <a:p>
            <a:r>
              <a:rPr lang="en-US" dirty="0"/>
              <a:t>Median Lexile values, by achievement level on the ELA Georgia Milestones test, correspond with grade-level text bands as expected.</a:t>
            </a:r>
          </a:p>
          <a:p>
            <a:pPr lvl="1"/>
            <a:r>
              <a:rPr lang="en-US" dirty="0"/>
              <a:t>Median Lexile values for </a:t>
            </a:r>
            <a:r>
              <a:rPr lang="en-US" i="1" dirty="0"/>
              <a:t>Beginning Learners</a:t>
            </a:r>
            <a:r>
              <a:rPr lang="en-US" dirty="0"/>
              <a:t> fall below the text bands for all grade levels and courses.</a:t>
            </a:r>
          </a:p>
          <a:p>
            <a:pPr lvl="1"/>
            <a:r>
              <a:rPr lang="en-US" dirty="0"/>
              <a:t>Median Lexile values for </a:t>
            </a:r>
            <a:r>
              <a:rPr lang="en-US" i="1" dirty="0"/>
              <a:t>Developing Learners</a:t>
            </a:r>
            <a:r>
              <a:rPr lang="en-US" dirty="0"/>
              <a:t> fall within the text bands for all grade levels and courses.</a:t>
            </a:r>
          </a:p>
          <a:p>
            <a:pPr lvl="1"/>
            <a:r>
              <a:rPr lang="en-US" i="1" dirty="0"/>
              <a:t>Proficient Learners</a:t>
            </a:r>
            <a:r>
              <a:rPr lang="en-US" dirty="0"/>
              <a:t> and </a:t>
            </a:r>
            <a:r>
              <a:rPr lang="en-US" i="1" dirty="0"/>
              <a:t>Distinguished Learners</a:t>
            </a:r>
            <a:r>
              <a:rPr lang="en-US" dirty="0"/>
              <a:t> gradually perform increasingly better than the expected grade-level text bands.</a:t>
            </a:r>
          </a:p>
        </p:txBody>
      </p:sp>
      <p:sp>
        <p:nvSpPr>
          <p:cNvPr id="5" name="Slide Number Placeholder 4">
            <a:extLst>
              <a:ext uri="{FF2B5EF4-FFF2-40B4-BE49-F238E27FC236}">
                <a16:creationId xmlns:a16="http://schemas.microsoft.com/office/drawing/2014/main" id="{05B4A51F-7154-4049-A059-FFA75108D5C7}"/>
              </a:ext>
            </a:extLst>
          </p:cNvPr>
          <p:cNvSpPr>
            <a:spLocks noGrp="1"/>
          </p:cNvSpPr>
          <p:nvPr>
            <p:ph type="sldNum" sz="quarter" idx="4"/>
          </p:nvPr>
        </p:nvSpPr>
        <p:spPr/>
        <p:txBody>
          <a:bodyPr/>
          <a:lstStyle/>
          <a:p>
            <a:fld id="{B63E4CEF-BB1E-48C7-AE93-F39F6AA99AD7}" type="slidenum">
              <a:rPr lang="en-US" smtClean="0"/>
              <a:pPr/>
              <a:t>121</a:t>
            </a:fld>
            <a:endParaRPr lang="en-US" dirty="0"/>
          </a:p>
        </p:txBody>
      </p:sp>
    </p:spTree>
    <p:extLst>
      <p:ext uri="{BB962C8B-B14F-4D97-AF65-F5344CB8AC3E}">
        <p14:creationId xmlns:p14="http://schemas.microsoft.com/office/powerpoint/2010/main" val="412464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4C44-611B-4DFF-8C8F-68DE86240CBC}"/>
              </a:ext>
            </a:extLst>
          </p:cNvPr>
          <p:cNvSpPr>
            <a:spLocks noGrp="1"/>
          </p:cNvSpPr>
          <p:nvPr>
            <p:ph type="title"/>
          </p:nvPr>
        </p:nvSpPr>
        <p:spPr/>
        <p:txBody>
          <a:bodyPr/>
          <a:lstStyle/>
          <a:p>
            <a:r>
              <a:rPr lang="en-US" dirty="0"/>
              <a:t>Q4: Reading and Writing</a:t>
            </a:r>
          </a:p>
        </p:txBody>
      </p:sp>
      <p:sp>
        <p:nvSpPr>
          <p:cNvPr id="5" name="Slide Number Placeholder 4">
            <a:extLst>
              <a:ext uri="{FF2B5EF4-FFF2-40B4-BE49-F238E27FC236}">
                <a16:creationId xmlns:a16="http://schemas.microsoft.com/office/drawing/2014/main" id="{D3049595-E842-43E0-A4DD-0C72384E2AEA}"/>
              </a:ext>
            </a:extLst>
          </p:cNvPr>
          <p:cNvSpPr>
            <a:spLocks noGrp="1"/>
          </p:cNvSpPr>
          <p:nvPr>
            <p:ph type="sldNum" sz="quarter" idx="4"/>
          </p:nvPr>
        </p:nvSpPr>
        <p:spPr/>
        <p:txBody>
          <a:bodyPr/>
          <a:lstStyle/>
          <a:p>
            <a:fld id="{B63E4CEF-BB1E-48C7-AE93-F39F6AA99AD7}" type="slidenum">
              <a:rPr lang="en-US" smtClean="0"/>
              <a:pPr/>
              <a:t>122</a:t>
            </a:fld>
            <a:endParaRPr lang="en-US" dirty="0"/>
          </a:p>
        </p:txBody>
      </p:sp>
      <p:graphicFrame>
        <p:nvGraphicFramePr>
          <p:cNvPr id="6" name="Table 5">
            <a:extLst>
              <a:ext uri="{FF2B5EF4-FFF2-40B4-BE49-F238E27FC236}">
                <a16:creationId xmlns:a16="http://schemas.microsoft.com/office/drawing/2014/main" id="{A4850463-CDA9-45A9-B1DC-705B2517DF83}"/>
              </a:ext>
            </a:extLst>
          </p:cNvPr>
          <p:cNvGraphicFramePr>
            <a:graphicFrameLocks noGrp="1"/>
          </p:cNvGraphicFramePr>
          <p:nvPr>
            <p:extLst/>
          </p:nvPr>
        </p:nvGraphicFramePr>
        <p:xfrm>
          <a:off x="238223" y="1531428"/>
          <a:ext cx="8255325" cy="4435242"/>
        </p:xfrm>
        <a:graphic>
          <a:graphicData uri="http://schemas.openxmlformats.org/drawingml/2006/table">
            <a:tbl>
              <a:tblPr firstRow="1" firstCol="1" bandRow="1"/>
              <a:tblGrid>
                <a:gridCol w="2552111">
                  <a:extLst>
                    <a:ext uri="{9D8B030D-6E8A-4147-A177-3AD203B41FA5}">
                      <a16:colId xmlns:a16="http://schemas.microsoft.com/office/drawing/2014/main" val="20000"/>
                    </a:ext>
                  </a:extLst>
                </a:gridCol>
                <a:gridCol w="892404">
                  <a:extLst>
                    <a:ext uri="{9D8B030D-6E8A-4147-A177-3AD203B41FA5}">
                      <a16:colId xmlns:a16="http://schemas.microsoft.com/office/drawing/2014/main" val="20007"/>
                    </a:ext>
                  </a:extLst>
                </a:gridCol>
                <a:gridCol w="892404">
                  <a:extLst>
                    <a:ext uri="{9D8B030D-6E8A-4147-A177-3AD203B41FA5}">
                      <a16:colId xmlns:a16="http://schemas.microsoft.com/office/drawing/2014/main" val="20008"/>
                    </a:ext>
                  </a:extLst>
                </a:gridCol>
                <a:gridCol w="892404">
                  <a:extLst>
                    <a:ext uri="{9D8B030D-6E8A-4147-A177-3AD203B41FA5}">
                      <a16:colId xmlns:a16="http://schemas.microsoft.com/office/drawing/2014/main" val="20009"/>
                    </a:ext>
                  </a:extLst>
                </a:gridCol>
                <a:gridCol w="1513001">
                  <a:extLst>
                    <a:ext uri="{9D8B030D-6E8A-4147-A177-3AD203B41FA5}">
                      <a16:colId xmlns:a16="http://schemas.microsoft.com/office/drawing/2014/main" val="20010"/>
                    </a:ext>
                  </a:extLst>
                </a:gridCol>
                <a:gridCol w="1513001">
                  <a:extLst>
                    <a:ext uri="{9D8B030D-6E8A-4147-A177-3AD203B41FA5}">
                      <a16:colId xmlns:a16="http://schemas.microsoft.com/office/drawing/2014/main" val="20011"/>
                    </a:ext>
                  </a:extLst>
                </a:gridCol>
              </a:tblGrid>
              <a:tr h="413457">
                <a:tc gridSpan="6">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a:solidFill>
                            <a:srgbClr val="FF0000"/>
                          </a:solidFill>
                          <a:latin typeface="Times New Roman" panose="02020603050405020304" pitchFamily="18" charset="0"/>
                          <a:cs typeface="Times New Roman" panose="02020603050405020304" pitchFamily="18" charset="0"/>
                        </a:rPr>
                        <a:t>Median Lexile for Georgia Students by Grade</a:t>
                      </a:r>
                      <a:r>
                        <a:rPr lang="en-US" sz="2000" b="1" baseline="0" dirty="0">
                          <a:solidFill>
                            <a:srgbClr val="FF0000"/>
                          </a:solidFill>
                          <a:latin typeface="Times New Roman" panose="02020603050405020304" pitchFamily="18" charset="0"/>
                          <a:cs typeface="Times New Roman" panose="02020603050405020304" pitchFamily="18" charset="0"/>
                        </a:rPr>
                        <a:t> Level</a:t>
                      </a:r>
                      <a:r>
                        <a:rPr lang="en-US" sz="2000" b="1" dirty="0">
                          <a:solidFill>
                            <a:srgbClr val="FF0000"/>
                          </a:solidFill>
                          <a:latin typeface="Times New Roman" panose="02020603050405020304" pitchFamily="18" charset="0"/>
                          <a:cs typeface="Times New Roman" panose="02020603050405020304" pitchFamily="18" charset="0"/>
                        </a:rPr>
                        <a:t>/Course</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ctr">
                        <a:lnSpc>
                          <a:spcPct val="115000"/>
                        </a:lnSpc>
                        <a:spcBef>
                          <a:spcPts val="0"/>
                        </a:spcBef>
                        <a:spcAft>
                          <a:spcPts val="0"/>
                        </a:spcAft>
                      </a:pPr>
                      <a:endParaRPr lang="en-US" sz="16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45449">
                <a:tc>
                  <a:txBody>
                    <a:bodyPr/>
                    <a:lstStyle/>
                    <a:p>
                      <a:pPr marL="0" marR="0" algn="ctr">
                        <a:lnSpc>
                          <a:spcPct val="115000"/>
                        </a:lnSpc>
                        <a:spcBef>
                          <a:spcPts val="0"/>
                        </a:spcBef>
                        <a:spcAft>
                          <a:spcPts val="0"/>
                        </a:spcAft>
                      </a:pPr>
                      <a:r>
                        <a:rPr lang="en-US" sz="1600" b="1" dirty="0">
                          <a:solidFill>
                            <a:srgbClr val="000000"/>
                          </a:solidFill>
                          <a:effectLst/>
                          <a:latin typeface="Times New Roman"/>
                          <a:ea typeface="Times New Roman"/>
                          <a:cs typeface="Times New Roman"/>
                        </a:rPr>
                        <a:t>Grade Level/</a:t>
                      </a:r>
                      <a:endParaRPr lang="en-US" sz="1600" dirty="0">
                        <a:effectLst/>
                        <a:latin typeface="Calibri"/>
                        <a:ea typeface="Calibri"/>
                        <a:cs typeface="Times New Roman"/>
                      </a:endParaRPr>
                    </a:p>
                    <a:p>
                      <a:pPr marL="0" marR="0" algn="ctr">
                        <a:lnSpc>
                          <a:spcPct val="115000"/>
                        </a:lnSpc>
                        <a:spcBef>
                          <a:spcPts val="0"/>
                        </a:spcBef>
                        <a:spcAft>
                          <a:spcPts val="0"/>
                        </a:spcAft>
                      </a:pPr>
                      <a:r>
                        <a:rPr lang="en-US" sz="1600" b="1" dirty="0">
                          <a:solidFill>
                            <a:srgbClr val="000000"/>
                          </a:solidFill>
                          <a:effectLst/>
                          <a:latin typeface="Times New Roman"/>
                          <a:ea typeface="Times New Roman"/>
                          <a:cs typeface="Times New Roman"/>
                        </a:rPr>
                        <a:t>Course</a:t>
                      </a:r>
                      <a:endParaRPr lang="en-US" sz="16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000000"/>
                          </a:solidFill>
                          <a:effectLst/>
                          <a:latin typeface="Times New Roman"/>
                          <a:ea typeface="Times New Roman"/>
                          <a:cs typeface="Times New Roman"/>
                        </a:rPr>
                        <a:t>2016</a:t>
                      </a:r>
                      <a:endParaRPr lang="en-US" sz="1600" b="1" kern="1200" baseline="30000" dirty="0">
                        <a:solidFill>
                          <a:srgbClr val="000000"/>
                        </a:solidFill>
                        <a:effectLst/>
                        <a:latin typeface="Times New Roman"/>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000000"/>
                          </a:solidFill>
                          <a:effectLst/>
                          <a:latin typeface="Times New Roman"/>
                          <a:ea typeface="Times New Roman"/>
                          <a:cs typeface="Times New Roman"/>
                        </a:rPr>
                        <a:t>2017</a:t>
                      </a:r>
                      <a:endParaRPr lang="en-US" sz="1600" b="1" kern="1200" baseline="30000" dirty="0">
                        <a:solidFill>
                          <a:srgbClr val="000000"/>
                        </a:solidFill>
                        <a:effectLst/>
                        <a:latin typeface="Times New Roman"/>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000000"/>
                          </a:solidFill>
                          <a:effectLst/>
                          <a:latin typeface="Times New Roman"/>
                          <a:ea typeface="Times New Roman"/>
                          <a:cs typeface="Times New Roman"/>
                        </a:rPr>
                        <a:t>2018</a:t>
                      </a:r>
                      <a:endParaRPr lang="en-US" sz="1600" b="1" kern="1200" baseline="30000" dirty="0">
                        <a:solidFill>
                          <a:srgbClr val="000000"/>
                        </a:solidFill>
                        <a:effectLst/>
                        <a:latin typeface="Times New Roman"/>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CC"/>
                          </a:solidFill>
                          <a:effectLst/>
                          <a:latin typeface="Times New Roman"/>
                          <a:ea typeface="Times New Roman"/>
                          <a:cs typeface="Times New Roman"/>
                        </a:rPr>
                        <a:t>Suggested</a:t>
                      </a:r>
                      <a:endParaRPr lang="en-US" sz="1600" dirty="0">
                        <a:solidFill>
                          <a:srgbClr val="0000CC"/>
                        </a:solidFill>
                        <a:effectLst/>
                        <a:latin typeface="Calibri"/>
                        <a:ea typeface="Calibri"/>
                        <a:cs typeface="Times New Roman"/>
                      </a:endParaRPr>
                    </a:p>
                    <a:p>
                      <a:pPr marL="0" marR="0" algn="ctr">
                        <a:lnSpc>
                          <a:spcPct val="115000"/>
                        </a:lnSpc>
                        <a:spcBef>
                          <a:spcPts val="0"/>
                        </a:spcBef>
                        <a:spcAft>
                          <a:spcPts val="0"/>
                        </a:spcAft>
                      </a:pPr>
                      <a:r>
                        <a:rPr lang="en-US" sz="1600" b="1" dirty="0">
                          <a:solidFill>
                            <a:srgbClr val="0000CC"/>
                          </a:solidFill>
                          <a:effectLst/>
                          <a:latin typeface="Times New Roman"/>
                          <a:ea typeface="Times New Roman"/>
                          <a:cs typeface="Times New Roman"/>
                        </a:rPr>
                        <a:t>Text Demand:</a:t>
                      </a:r>
                    </a:p>
                    <a:p>
                      <a:pPr marL="0" marR="0" algn="ctr">
                        <a:lnSpc>
                          <a:spcPct val="115000"/>
                        </a:lnSpc>
                        <a:spcBef>
                          <a:spcPts val="0"/>
                        </a:spcBef>
                        <a:spcAft>
                          <a:spcPts val="0"/>
                        </a:spcAft>
                      </a:pPr>
                      <a:r>
                        <a:rPr lang="en-US" sz="1600" b="1" dirty="0">
                          <a:solidFill>
                            <a:srgbClr val="0000CC"/>
                          </a:solidFill>
                          <a:effectLst/>
                          <a:latin typeface="Times New Roman"/>
                          <a:ea typeface="Times New Roman"/>
                          <a:cs typeface="Times New Roman"/>
                        </a:rPr>
                        <a:t>Lower Limit</a:t>
                      </a:r>
                      <a:endParaRPr lang="en-US" sz="1600" dirty="0">
                        <a:solidFill>
                          <a:srgbClr val="0000CC"/>
                        </a:solidFill>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CC"/>
                          </a:solidFill>
                          <a:effectLst/>
                          <a:latin typeface="Times New Roman"/>
                          <a:ea typeface="Calibri"/>
                          <a:cs typeface="Times New Roman"/>
                        </a:rPr>
                        <a:t>Suggested</a:t>
                      </a:r>
                      <a:endParaRPr lang="en-US" sz="1600" dirty="0">
                        <a:solidFill>
                          <a:srgbClr val="0000CC"/>
                        </a:solidFill>
                        <a:effectLst/>
                        <a:latin typeface="Calibri"/>
                        <a:ea typeface="Calibri"/>
                        <a:cs typeface="Times New Roman"/>
                      </a:endParaRPr>
                    </a:p>
                    <a:p>
                      <a:pPr marL="0" marR="0" algn="ctr">
                        <a:lnSpc>
                          <a:spcPct val="115000"/>
                        </a:lnSpc>
                        <a:spcBef>
                          <a:spcPts val="0"/>
                        </a:spcBef>
                        <a:spcAft>
                          <a:spcPts val="0"/>
                        </a:spcAft>
                      </a:pPr>
                      <a:r>
                        <a:rPr lang="en-US" sz="1600" b="1" dirty="0">
                          <a:solidFill>
                            <a:srgbClr val="0000CC"/>
                          </a:solidFill>
                          <a:effectLst/>
                          <a:latin typeface="Times New Roman"/>
                          <a:ea typeface="Times New Roman"/>
                          <a:cs typeface="Times New Roman"/>
                        </a:rPr>
                        <a:t>Text Demand: Upper Limit</a:t>
                      </a:r>
                      <a:endParaRPr lang="en-US" sz="1600" dirty="0">
                        <a:solidFill>
                          <a:srgbClr val="0000CC"/>
                        </a:solidFill>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7042">
                <a:tc>
                  <a:txBody>
                    <a:bodyPr/>
                    <a:lstStyle/>
                    <a:p>
                      <a:pPr marL="0" marR="0" algn="ctr">
                        <a:lnSpc>
                          <a:spcPct val="115000"/>
                        </a:lnSpc>
                        <a:spcBef>
                          <a:spcPts val="0"/>
                        </a:spcBef>
                        <a:spcAft>
                          <a:spcPts val="0"/>
                        </a:spcAft>
                      </a:pPr>
                      <a:r>
                        <a:rPr lang="en-US" sz="1600" b="1" dirty="0">
                          <a:solidFill>
                            <a:srgbClr val="000000"/>
                          </a:solidFill>
                          <a:effectLst/>
                          <a:latin typeface="Times New Roman"/>
                          <a:ea typeface="Times New Roman"/>
                          <a:cs typeface="Times New Roman"/>
                        </a:rPr>
                        <a:t>3</a:t>
                      </a:r>
                      <a:endParaRPr lang="en-US" sz="16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645</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655</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655</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520</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820</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7042">
                <a:tc>
                  <a:txBody>
                    <a:bodyPr/>
                    <a:lstStyle/>
                    <a:p>
                      <a:pPr marL="0" marR="0" algn="ctr">
                        <a:lnSpc>
                          <a:spcPct val="115000"/>
                        </a:lnSpc>
                        <a:spcBef>
                          <a:spcPts val="0"/>
                        </a:spcBef>
                        <a:spcAft>
                          <a:spcPts val="0"/>
                        </a:spcAft>
                      </a:pPr>
                      <a:r>
                        <a:rPr lang="en-US" sz="1600" b="1" dirty="0">
                          <a:solidFill>
                            <a:srgbClr val="000000"/>
                          </a:solidFill>
                          <a:effectLst/>
                          <a:latin typeface="Times New Roman"/>
                          <a:ea typeface="Times New Roman"/>
                          <a:cs typeface="Times New Roman"/>
                        </a:rPr>
                        <a:t>4</a:t>
                      </a:r>
                      <a:endParaRPr lang="en-US" sz="16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795</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810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810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740</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940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7042">
                <a:tc>
                  <a:txBody>
                    <a:bodyPr/>
                    <a:lstStyle/>
                    <a:p>
                      <a:pPr marL="0" marR="0" algn="ctr">
                        <a:lnSpc>
                          <a:spcPct val="115000"/>
                        </a:lnSpc>
                        <a:spcBef>
                          <a:spcPts val="0"/>
                        </a:spcBef>
                        <a:spcAft>
                          <a:spcPts val="0"/>
                        </a:spcAft>
                      </a:pPr>
                      <a:r>
                        <a:rPr lang="en-US" sz="1600" b="1" dirty="0">
                          <a:solidFill>
                            <a:srgbClr val="000000"/>
                          </a:solidFill>
                          <a:effectLst/>
                          <a:latin typeface="Times New Roman"/>
                          <a:ea typeface="Times New Roman"/>
                          <a:cs typeface="Times New Roman"/>
                        </a:rPr>
                        <a:t>5</a:t>
                      </a:r>
                      <a:endParaRPr lang="en-US" sz="16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940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940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950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830</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1010</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7042">
                <a:tc>
                  <a:txBody>
                    <a:bodyPr/>
                    <a:lstStyle/>
                    <a:p>
                      <a:pPr marL="0" marR="0" algn="ctr">
                        <a:lnSpc>
                          <a:spcPct val="115000"/>
                        </a:lnSpc>
                        <a:spcBef>
                          <a:spcPts val="0"/>
                        </a:spcBef>
                        <a:spcAft>
                          <a:spcPts val="0"/>
                        </a:spcAft>
                      </a:pPr>
                      <a:r>
                        <a:rPr lang="en-US" sz="1600" b="1" dirty="0">
                          <a:solidFill>
                            <a:srgbClr val="000000"/>
                          </a:solidFill>
                          <a:effectLst/>
                          <a:latin typeface="Times New Roman"/>
                          <a:ea typeface="Times New Roman"/>
                          <a:cs typeface="Times New Roman"/>
                        </a:rPr>
                        <a:t>6</a:t>
                      </a:r>
                      <a:endParaRPr lang="en-US" sz="16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980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990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975</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925</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1070</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7042">
                <a:tc>
                  <a:txBody>
                    <a:bodyPr/>
                    <a:lstStyle/>
                    <a:p>
                      <a:pPr marL="0" marR="0" algn="ctr">
                        <a:lnSpc>
                          <a:spcPct val="115000"/>
                        </a:lnSpc>
                        <a:spcBef>
                          <a:spcPts val="0"/>
                        </a:spcBef>
                        <a:spcAft>
                          <a:spcPts val="0"/>
                        </a:spcAft>
                      </a:pPr>
                      <a:r>
                        <a:rPr lang="en-US" sz="1600" b="1" dirty="0">
                          <a:solidFill>
                            <a:srgbClr val="000000"/>
                          </a:solidFill>
                          <a:effectLst/>
                          <a:latin typeface="Times New Roman"/>
                          <a:ea typeface="Times New Roman"/>
                          <a:cs typeface="Times New Roman"/>
                        </a:rPr>
                        <a:t>7</a:t>
                      </a:r>
                      <a:endParaRPr lang="en-US" sz="16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1115</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1100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1100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970</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1120</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97042">
                <a:tc>
                  <a:txBody>
                    <a:bodyPr/>
                    <a:lstStyle/>
                    <a:p>
                      <a:pPr marL="0" marR="0" algn="ctr">
                        <a:lnSpc>
                          <a:spcPct val="115000"/>
                        </a:lnSpc>
                        <a:spcBef>
                          <a:spcPts val="0"/>
                        </a:spcBef>
                        <a:spcAft>
                          <a:spcPts val="0"/>
                        </a:spcAft>
                      </a:pPr>
                      <a:r>
                        <a:rPr lang="en-US" sz="1600" b="1" dirty="0">
                          <a:solidFill>
                            <a:srgbClr val="000000"/>
                          </a:solidFill>
                          <a:effectLst/>
                          <a:latin typeface="Times New Roman"/>
                          <a:ea typeface="Times New Roman"/>
                          <a:cs typeface="Times New Roman"/>
                        </a:rPr>
                        <a:t>8</a:t>
                      </a:r>
                      <a:endParaRPr lang="en-US" sz="16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1175</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1170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1165</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1010</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1185</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7042">
                <a:tc>
                  <a:txBody>
                    <a:bodyPr/>
                    <a:lstStyle/>
                    <a:p>
                      <a:pPr marL="0" marR="0" algn="ctr">
                        <a:lnSpc>
                          <a:spcPct val="115000"/>
                        </a:lnSpc>
                        <a:spcBef>
                          <a:spcPts val="0"/>
                        </a:spcBef>
                        <a:spcAft>
                          <a:spcPts val="0"/>
                        </a:spcAft>
                      </a:pPr>
                      <a:r>
                        <a:rPr lang="en-US" sz="1600" b="1" dirty="0">
                          <a:solidFill>
                            <a:srgbClr val="000000"/>
                          </a:solidFill>
                          <a:effectLst/>
                          <a:latin typeface="Times New Roman"/>
                          <a:ea typeface="Times New Roman"/>
                          <a:cs typeface="Times New Roman"/>
                        </a:rPr>
                        <a:t>9</a:t>
                      </a:r>
                      <a:r>
                        <a:rPr lang="en-US" sz="1600" b="1" baseline="30000" dirty="0">
                          <a:solidFill>
                            <a:srgbClr val="000000"/>
                          </a:solidFill>
                          <a:effectLst/>
                          <a:latin typeface="Times New Roman"/>
                          <a:ea typeface="Times New Roman"/>
                          <a:cs typeface="Times New Roman"/>
                        </a:rPr>
                        <a:t>th</a:t>
                      </a:r>
                      <a:r>
                        <a:rPr lang="en-US" sz="1600" b="1" dirty="0">
                          <a:solidFill>
                            <a:srgbClr val="000000"/>
                          </a:solidFill>
                          <a:effectLst/>
                          <a:latin typeface="Times New Roman"/>
                          <a:ea typeface="Times New Roman"/>
                          <a:cs typeface="Times New Roman"/>
                        </a:rPr>
                        <a:t> Grade Lit. &amp; Comp.</a:t>
                      </a:r>
                      <a:endParaRPr lang="en-US" sz="16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1230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1265</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1255</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1050</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1260</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97042">
                <a:tc>
                  <a:txBody>
                    <a:bodyPr/>
                    <a:lstStyle/>
                    <a:p>
                      <a:pPr marL="0" marR="0" algn="ctr">
                        <a:lnSpc>
                          <a:spcPct val="115000"/>
                        </a:lnSpc>
                        <a:spcBef>
                          <a:spcPts val="0"/>
                        </a:spcBef>
                        <a:spcAft>
                          <a:spcPts val="0"/>
                        </a:spcAft>
                      </a:pPr>
                      <a:r>
                        <a:rPr lang="en-US" sz="1600" b="1" dirty="0">
                          <a:solidFill>
                            <a:srgbClr val="000000"/>
                          </a:solidFill>
                          <a:effectLst/>
                          <a:latin typeface="Times New Roman"/>
                          <a:ea typeface="Times New Roman"/>
                          <a:cs typeface="Times New Roman"/>
                        </a:rPr>
                        <a:t>American Lit. &amp; Comp.</a:t>
                      </a:r>
                      <a:endParaRPr lang="en-US" sz="1600" dirty="0">
                        <a:effectLst/>
                        <a:latin typeface="Calibri"/>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1345</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1370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600" kern="1200" dirty="0">
                          <a:solidFill>
                            <a:srgbClr val="000000"/>
                          </a:solidFill>
                          <a:effectLst/>
                          <a:latin typeface="Times New Roman"/>
                          <a:ea typeface="Times New Roman"/>
                          <a:cs typeface="Times New Roman"/>
                        </a:rPr>
                        <a:t>1360</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1185</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CC"/>
                          </a:solidFill>
                          <a:effectLst/>
                          <a:latin typeface="Times New Roman" panose="02020603050405020304" pitchFamily="18" charset="0"/>
                          <a:ea typeface="Times New Roman"/>
                          <a:cs typeface="Times New Roman" panose="02020603050405020304" pitchFamily="18" charset="0"/>
                        </a:rPr>
                        <a:t>1385</a:t>
                      </a:r>
                      <a:endParaRPr lang="en-US" sz="1600" dirty="0">
                        <a:solidFill>
                          <a:srgbClr val="0000CC"/>
                        </a:solidFill>
                        <a:effectLst/>
                        <a:latin typeface="Times New Roman" panose="02020603050405020304" pitchFamily="18" charset="0"/>
                        <a:ea typeface="Calibri"/>
                        <a:cs typeface="Times New Roman" panose="02020603050405020304" pitchFamily="18" charset="0"/>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08451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53DB9-A984-465A-AC88-B20B2923A8B0}"/>
              </a:ext>
            </a:extLst>
          </p:cNvPr>
          <p:cNvSpPr>
            <a:spLocks noGrp="1"/>
          </p:cNvSpPr>
          <p:nvPr>
            <p:ph type="title"/>
          </p:nvPr>
        </p:nvSpPr>
        <p:spPr/>
        <p:txBody>
          <a:bodyPr/>
          <a:lstStyle/>
          <a:p>
            <a:r>
              <a:rPr lang="en-US" dirty="0"/>
              <a:t>Q4: Reading and Writing</a:t>
            </a:r>
          </a:p>
        </p:txBody>
      </p:sp>
      <p:sp>
        <p:nvSpPr>
          <p:cNvPr id="5" name="Slide Number Placeholder 4">
            <a:extLst>
              <a:ext uri="{FF2B5EF4-FFF2-40B4-BE49-F238E27FC236}">
                <a16:creationId xmlns:a16="http://schemas.microsoft.com/office/drawing/2014/main" id="{673125F3-694E-4D09-BDF1-0D7ED2303593}"/>
              </a:ext>
            </a:extLst>
          </p:cNvPr>
          <p:cNvSpPr>
            <a:spLocks noGrp="1"/>
          </p:cNvSpPr>
          <p:nvPr>
            <p:ph type="sldNum" sz="quarter" idx="4"/>
          </p:nvPr>
        </p:nvSpPr>
        <p:spPr/>
        <p:txBody>
          <a:bodyPr/>
          <a:lstStyle/>
          <a:p>
            <a:fld id="{B63E4CEF-BB1E-48C7-AE93-F39F6AA99AD7}" type="slidenum">
              <a:rPr lang="en-US" smtClean="0"/>
              <a:pPr/>
              <a:t>123</a:t>
            </a:fld>
            <a:endParaRPr lang="en-US" dirty="0"/>
          </a:p>
        </p:txBody>
      </p:sp>
      <p:graphicFrame>
        <p:nvGraphicFramePr>
          <p:cNvPr id="6" name="Object 1">
            <a:extLst>
              <a:ext uri="{FF2B5EF4-FFF2-40B4-BE49-F238E27FC236}">
                <a16:creationId xmlns:a16="http://schemas.microsoft.com/office/drawing/2014/main" id="{2D1B98C7-7CF8-4888-AF9C-B60275613BD4}"/>
              </a:ext>
            </a:extLst>
          </p:cNvPr>
          <p:cNvGraphicFramePr>
            <a:graphicFrameLocks noGrp="1"/>
          </p:cNvGraphicFramePr>
          <p:nvPr>
            <p:ph idx="1"/>
            <p:extLst/>
          </p:nvPr>
        </p:nvGraphicFramePr>
        <p:xfrm>
          <a:off x="142671" y="1254369"/>
          <a:ext cx="8803064" cy="49701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063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C639-D31B-4798-9132-FD63CE0B2677}"/>
              </a:ext>
            </a:extLst>
          </p:cNvPr>
          <p:cNvSpPr>
            <a:spLocks noGrp="1"/>
          </p:cNvSpPr>
          <p:nvPr>
            <p:ph type="title"/>
          </p:nvPr>
        </p:nvSpPr>
        <p:spPr/>
        <p:txBody>
          <a:bodyPr/>
          <a:lstStyle/>
          <a:p>
            <a:r>
              <a:rPr lang="en-US" dirty="0"/>
              <a:t>Q4: Reading and Writing</a:t>
            </a:r>
          </a:p>
        </p:txBody>
      </p:sp>
      <p:sp>
        <p:nvSpPr>
          <p:cNvPr id="5" name="Slide Number Placeholder 4">
            <a:extLst>
              <a:ext uri="{FF2B5EF4-FFF2-40B4-BE49-F238E27FC236}">
                <a16:creationId xmlns:a16="http://schemas.microsoft.com/office/drawing/2014/main" id="{FC0F7FDB-C2A8-408E-9791-D72AB9FDD807}"/>
              </a:ext>
            </a:extLst>
          </p:cNvPr>
          <p:cNvSpPr>
            <a:spLocks noGrp="1"/>
          </p:cNvSpPr>
          <p:nvPr>
            <p:ph type="sldNum" sz="quarter" idx="4"/>
          </p:nvPr>
        </p:nvSpPr>
        <p:spPr/>
        <p:txBody>
          <a:bodyPr/>
          <a:lstStyle/>
          <a:p>
            <a:fld id="{B63E4CEF-BB1E-48C7-AE93-F39F6AA99AD7}" type="slidenum">
              <a:rPr lang="en-US" smtClean="0"/>
              <a:pPr/>
              <a:t>124</a:t>
            </a:fld>
            <a:endParaRPr lang="en-US" dirty="0"/>
          </a:p>
        </p:txBody>
      </p:sp>
      <p:sp>
        <p:nvSpPr>
          <p:cNvPr id="11" name="TextBox 1">
            <a:extLst>
              <a:ext uri="{FF2B5EF4-FFF2-40B4-BE49-F238E27FC236}">
                <a16:creationId xmlns:a16="http://schemas.microsoft.com/office/drawing/2014/main" id="{7CF6E7F1-4386-4602-BD7B-B1FB1C2E2934}"/>
              </a:ext>
            </a:extLst>
          </p:cNvPr>
          <p:cNvSpPr txBox="1"/>
          <p:nvPr/>
        </p:nvSpPr>
        <p:spPr>
          <a:xfrm>
            <a:off x="3048000" y="5544979"/>
            <a:ext cx="304800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t>Due to rounding, percentages may not total 100%.</a:t>
            </a:r>
          </a:p>
        </p:txBody>
      </p:sp>
      <p:graphicFrame>
        <p:nvGraphicFramePr>
          <p:cNvPr id="12" name="Content Placeholder 5">
            <a:extLst>
              <a:ext uri="{FF2B5EF4-FFF2-40B4-BE49-F238E27FC236}">
                <a16:creationId xmlns:a16="http://schemas.microsoft.com/office/drawing/2014/main" id="{5F957750-BF3C-40D0-9174-F2E7FC97057C}"/>
              </a:ext>
            </a:extLst>
          </p:cNvPr>
          <p:cNvGraphicFramePr>
            <a:graphicFrameLocks/>
          </p:cNvGraphicFramePr>
          <p:nvPr>
            <p:extLst/>
          </p:nvPr>
        </p:nvGraphicFramePr>
        <p:xfrm>
          <a:off x="152400" y="1859280"/>
          <a:ext cx="2926080" cy="34747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ontent Placeholder 5">
            <a:extLst>
              <a:ext uri="{FF2B5EF4-FFF2-40B4-BE49-F238E27FC236}">
                <a16:creationId xmlns:a16="http://schemas.microsoft.com/office/drawing/2014/main" id="{A34CCEF5-AB8F-4413-80B4-D4A0B318C51C}"/>
              </a:ext>
            </a:extLst>
          </p:cNvPr>
          <p:cNvGraphicFramePr>
            <a:graphicFrameLocks/>
          </p:cNvGraphicFramePr>
          <p:nvPr>
            <p:extLst/>
          </p:nvPr>
        </p:nvGraphicFramePr>
        <p:xfrm>
          <a:off x="3093720" y="1859280"/>
          <a:ext cx="2926080" cy="34747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5">
            <a:extLst>
              <a:ext uri="{FF2B5EF4-FFF2-40B4-BE49-F238E27FC236}">
                <a16:creationId xmlns:a16="http://schemas.microsoft.com/office/drawing/2014/main" id="{D8ED0FE4-CF6B-480F-8542-B4F117C9CA1E}"/>
              </a:ext>
            </a:extLst>
          </p:cNvPr>
          <p:cNvGraphicFramePr>
            <a:graphicFrameLocks/>
          </p:cNvGraphicFramePr>
          <p:nvPr>
            <p:extLst/>
          </p:nvPr>
        </p:nvGraphicFramePr>
        <p:xfrm>
          <a:off x="5913120" y="1859280"/>
          <a:ext cx="2926080" cy="3474720"/>
        </p:xfrm>
        <a:graphic>
          <a:graphicData uri="http://schemas.openxmlformats.org/drawingml/2006/chart">
            <c:chart xmlns:c="http://schemas.openxmlformats.org/drawingml/2006/chart" xmlns:r="http://schemas.openxmlformats.org/officeDocument/2006/relationships" r:id="rId4"/>
          </a:graphicData>
        </a:graphic>
      </p:graphicFrame>
      <p:pic>
        <p:nvPicPr>
          <p:cNvPr id="15" name="Picture 14">
            <a:extLst>
              <a:ext uri="{FF2B5EF4-FFF2-40B4-BE49-F238E27FC236}">
                <a16:creationId xmlns:a16="http://schemas.microsoft.com/office/drawing/2014/main" id="{4F478E2D-41D2-46FB-BDE6-584256E56E39}"/>
              </a:ext>
            </a:extLst>
          </p:cNvPr>
          <p:cNvPicPr>
            <a:picLocks noChangeAspect="1"/>
          </p:cNvPicPr>
          <p:nvPr/>
        </p:nvPicPr>
        <p:blipFill>
          <a:blip r:embed="rId5"/>
          <a:stretch>
            <a:fillRect/>
          </a:stretch>
        </p:blipFill>
        <p:spPr>
          <a:xfrm>
            <a:off x="733425" y="4743450"/>
            <a:ext cx="7677150" cy="438150"/>
          </a:xfrm>
          <a:prstGeom prst="rect">
            <a:avLst/>
          </a:prstGeom>
        </p:spPr>
      </p:pic>
      <p:sp>
        <p:nvSpPr>
          <p:cNvPr id="16" name="TextBox 15">
            <a:extLst>
              <a:ext uri="{FF2B5EF4-FFF2-40B4-BE49-F238E27FC236}">
                <a16:creationId xmlns:a16="http://schemas.microsoft.com/office/drawing/2014/main" id="{4100A681-FFED-405E-B6D9-153BA93B6E8D}"/>
              </a:ext>
            </a:extLst>
          </p:cNvPr>
          <p:cNvSpPr txBox="1"/>
          <p:nvPr/>
        </p:nvSpPr>
        <p:spPr>
          <a:xfrm>
            <a:off x="628650" y="1507925"/>
            <a:ext cx="4582153" cy="369332"/>
          </a:xfrm>
          <a:prstGeom prst="rect">
            <a:avLst/>
          </a:prstGeom>
          <a:noFill/>
        </p:spPr>
        <p:txBody>
          <a:bodyPr wrap="square" rtlCol="0">
            <a:spAutoFit/>
          </a:bodyPr>
          <a:lstStyle/>
          <a:p>
            <a:r>
              <a:rPr lang="en-US" b="1" dirty="0"/>
              <a:t>Grade 3 – Reading Status</a:t>
            </a:r>
          </a:p>
        </p:txBody>
      </p:sp>
    </p:spTree>
    <p:extLst>
      <p:ext uri="{BB962C8B-B14F-4D97-AF65-F5344CB8AC3E}">
        <p14:creationId xmlns:p14="http://schemas.microsoft.com/office/powerpoint/2010/main" val="138908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6FA9-3455-4ADE-897D-F52218F726E9}"/>
              </a:ext>
            </a:extLst>
          </p:cNvPr>
          <p:cNvSpPr>
            <a:spLocks noGrp="1"/>
          </p:cNvSpPr>
          <p:nvPr>
            <p:ph type="title"/>
          </p:nvPr>
        </p:nvSpPr>
        <p:spPr/>
        <p:txBody>
          <a:bodyPr/>
          <a:lstStyle/>
          <a:p>
            <a:r>
              <a:rPr lang="en-US" dirty="0"/>
              <a:t>Q4: Reading and Writing</a:t>
            </a:r>
          </a:p>
        </p:txBody>
      </p:sp>
      <p:sp>
        <p:nvSpPr>
          <p:cNvPr id="5" name="Slide Number Placeholder 4">
            <a:extLst>
              <a:ext uri="{FF2B5EF4-FFF2-40B4-BE49-F238E27FC236}">
                <a16:creationId xmlns:a16="http://schemas.microsoft.com/office/drawing/2014/main" id="{2CFC3783-3859-48F0-8BFB-20D9D229D278}"/>
              </a:ext>
            </a:extLst>
          </p:cNvPr>
          <p:cNvSpPr>
            <a:spLocks noGrp="1"/>
          </p:cNvSpPr>
          <p:nvPr>
            <p:ph type="sldNum" sz="quarter" idx="4"/>
          </p:nvPr>
        </p:nvSpPr>
        <p:spPr/>
        <p:txBody>
          <a:bodyPr/>
          <a:lstStyle/>
          <a:p>
            <a:fld id="{B63E4CEF-BB1E-48C7-AE93-F39F6AA99AD7}" type="slidenum">
              <a:rPr lang="en-US" smtClean="0"/>
              <a:pPr/>
              <a:t>125</a:t>
            </a:fld>
            <a:endParaRPr lang="en-US" dirty="0"/>
          </a:p>
        </p:txBody>
      </p:sp>
      <p:sp>
        <p:nvSpPr>
          <p:cNvPr id="6" name="TextBox 1">
            <a:extLst>
              <a:ext uri="{FF2B5EF4-FFF2-40B4-BE49-F238E27FC236}">
                <a16:creationId xmlns:a16="http://schemas.microsoft.com/office/drawing/2014/main" id="{35B4912C-5B23-483B-A271-0E93FA353F27}"/>
              </a:ext>
            </a:extLst>
          </p:cNvPr>
          <p:cNvSpPr txBox="1"/>
          <p:nvPr/>
        </p:nvSpPr>
        <p:spPr>
          <a:xfrm>
            <a:off x="3048000" y="5544979"/>
            <a:ext cx="304800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t>Due to rounding, percentages may not total 100%.</a:t>
            </a:r>
          </a:p>
        </p:txBody>
      </p:sp>
      <p:graphicFrame>
        <p:nvGraphicFramePr>
          <p:cNvPr id="7" name="Content Placeholder 5">
            <a:extLst>
              <a:ext uri="{FF2B5EF4-FFF2-40B4-BE49-F238E27FC236}">
                <a16:creationId xmlns:a16="http://schemas.microsoft.com/office/drawing/2014/main" id="{602E832F-8989-4BDD-90FE-A0B24E1C4DB6}"/>
              </a:ext>
            </a:extLst>
          </p:cNvPr>
          <p:cNvGraphicFramePr>
            <a:graphicFrameLocks/>
          </p:cNvGraphicFramePr>
          <p:nvPr>
            <p:extLst/>
          </p:nvPr>
        </p:nvGraphicFramePr>
        <p:xfrm>
          <a:off x="152400" y="1859280"/>
          <a:ext cx="2926080" cy="34747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E683BE5E-5296-46BF-B93A-EB278A9C5666}"/>
              </a:ext>
            </a:extLst>
          </p:cNvPr>
          <p:cNvGraphicFramePr>
            <a:graphicFrameLocks/>
          </p:cNvGraphicFramePr>
          <p:nvPr>
            <p:extLst/>
          </p:nvPr>
        </p:nvGraphicFramePr>
        <p:xfrm>
          <a:off x="3093720" y="1859280"/>
          <a:ext cx="2926080" cy="34747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5">
            <a:extLst>
              <a:ext uri="{FF2B5EF4-FFF2-40B4-BE49-F238E27FC236}">
                <a16:creationId xmlns:a16="http://schemas.microsoft.com/office/drawing/2014/main" id="{4AF21518-4E8B-4384-9EDE-30589D453A89}"/>
              </a:ext>
            </a:extLst>
          </p:cNvPr>
          <p:cNvGraphicFramePr>
            <a:graphicFrameLocks/>
          </p:cNvGraphicFramePr>
          <p:nvPr>
            <p:extLst/>
          </p:nvPr>
        </p:nvGraphicFramePr>
        <p:xfrm>
          <a:off x="5913120" y="1859280"/>
          <a:ext cx="2926080" cy="3474720"/>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a:extLst>
              <a:ext uri="{FF2B5EF4-FFF2-40B4-BE49-F238E27FC236}">
                <a16:creationId xmlns:a16="http://schemas.microsoft.com/office/drawing/2014/main" id="{D43AB688-C420-4993-ACA3-45F72AAE5B8E}"/>
              </a:ext>
            </a:extLst>
          </p:cNvPr>
          <p:cNvPicPr>
            <a:picLocks noChangeAspect="1"/>
          </p:cNvPicPr>
          <p:nvPr/>
        </p:nvPicPr>
        <p:blipFill>
          <a:blip r:embed="rId5"/>
          <a:stretch>
            <a:fillRect/>
          </a:stretch>
        </p:blipFill>
        <p:spPr>
          <a:xfrm>
            <a:off x="733425" y="4743450"/>
            <a:ext cx="7677150" cy="438150"/>
          </a:xfrm>
          <a:prstGeom prst="rect">
            <a:avLst/>
          </a:prstGeom>
        </p:spPr>
      </p:pic>
      <p:sp>
        <p:nvSpPr>
          <p:cNvPr id="11" name="TextBox 10">
            <a:extLst>
              <a:ext uri="{FF2B5EF4-FFF2-40B4-BE49-F238E27FC236}">
                <a16:creationId xmlns:a16="http://schemas.microsoft.com/office/drawing/2014/main" id="{0FB8BEDF-C341-4497-908B-9ABD2A3DEABB}"/>
              </a:ext>
            </a:extLst>
          </p:cNvPr>
          <p:cNvSpPr txBox="1"/>
          <p:nvPr/>
        </p:nvSpPr>
        <p:spPr>
          <a:xfrm>
            <a:off x="628650" y="1507925"/>
            <a:ext cx="4582153" cy="369332"/>
          </a:xfrm>
          <a:prstGeom prst="rect">
            <a:avLst/>
          </a:prstGeom>
          <a:noFill/>
        </p:spPr>
        <p:txBody>
          <a:bodyPr wrap="square" rtlCol="0">
            <a:spAutoFit/>
          </a:bodyPr>
          <a:lstStyle/>
          <a:p>
            <a:r>
              <a:rPr lang="en-US" b="1" dirty="0"/>
              <a:t>Grade 5 – Reading Status</a:t>
            </a:r>
          </a:p>
        </p:txBody>
      </p:sp>
    </p:spTree>
    <p:extLst>
      <p:ext uri="{BB962C8B-B14F-4D97-AF65-F5344CB8AC3E}">
        <p14:creationId xmlns:p14="http://schemas.microsoft.com/office/powerpoint/2010/main" val="3122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5492-9000-4C8C-851E-8A59ABB02C14}"/>
              </a:ext>
            </a:extLst>
          </p:cNvPr>
          <p:cNvSpPr>
            <a:spLocks noGrp="1"/>
          </p:cNvSpPr>
          <p:nvPr>
            <p:ph type="title"/>
          </p:nvPr>
        </p:nvSpPr>
        <p:spPr/>
        <p:txBody>
          <a:bodyPr/>
          <a:lstStyle/>
          <a:p>
            <a:r>
              <a:rPr lang="en-US" dirty="0"/>
              <a:t>Q4: Reading and Writing</a:t>
            </a:r>
          </a:p>
        </p:txBody>
      </p:sp>
      <p:sp>
        <p:nvSpPr>
          <p:cNvPr id="5" name="Slide Number Placeholder 4">
            <a:extLst>
              <a:ext uri="{FF2B5EF4-FFF2-40B4-BE49-F238E27FC236}">
                <a16:creationId xmlns:a16="http://schemas.microsoft.com/office/drawing/2014/main" id="{8250BB13-E3EB-489A-9DD1-EBA13C28DA83}"/>
              </a:ext>
            </a:extLst>
          </p:cNvPr>
          <p:cNvSpPr>
            <a:spLocks noGrp="1"/>
          </p:cNvSpPr>
          <p:nvPr>
            <p:ph type="sldNum" sz="quarter" idx="4"/>
          </p:nvPr>
        </p:nvSpPr>
        <p:spPr/>
        <p:txBody>
          <a:bodyPr/>
          <a:lstStyle/>
          <a:p>
            <a:fld id="{B63E4CEF-BB1E-48C7-AE93-F39F6AA99AD7}" type="slidenum">
              <a:rPr lang="en-US" smtClean="0"/>
              <a:pPr/>
              <a:t>126</a:t>
            </a:fld>
            <a:endParaRPr lang="en-US" dirty="0"/>
          </a:p>
        </p:txBody>
      </p:sp>
      <p:sp>
        <p:nvSpPr>
          <p:cNvPr id="6" name="TextBox 1">
            <a:extLst>
              <a:ext uri="{FF2B5EF4-FFF2-40B4-BE49-F238E27FC236}">
                <a16:creationId xmlns:a16="http://schemas.microsoft.com/office/drawing/2014/main" id="{E4D8A940-5025-4346-880D-3ABD4A09077A}"/>
              </a:ext>
            </a:extLst>
          </p:cNvPr>
          <p:cNvSpPr txBox="1"/>
          <p:nvPr/>
        </p:nvSpPr>
        <p:spPr>
          <a:xfrm>
            <a:off x="3048000" y="5544979"/>
            <a:ext cx="304800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t>Due to rounding, percentages may not total 100%.</a:t>
            </a:r>
          </a:p>
        </p:txBody>
      </p:sp>
      <p:graphicFrame>
        <p:nvGraphicFramePr>
          <p:cNvPr id="7" name="Content Placeholder 5">
            <a:extLst>
              <a:ext uri="{FF2B5EF4-FFF2-40B4-BE49-F238E27FC236}">
                <a16:creationId xmlns:a16="http://schemas.microsoft.com/office/drawing/2014/main" id="{6742520C-2A42-46D8-8C31-51B9EBB118AB}"/>
              </a:ext>
            </a:extLst>
          </p:cNvPr>
          <p:cNvGraphicFramePr>
            <a:graphicFrameLocks/>
          </p:cNvGraphicFramePr>
          <p:nvPr>
            <p:extLst/>
          </p:nvPr>
        </p:nvGraphicFramePr>
        <p:xfrm>
          <a:off x="152400" y="1859280"/>
          <a:ext cx="2926080" cy="34747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90E52DB0-9601-485E-A255-E37600D21DC9}"/>
              </a:ext>
            </a:extLst>
          </p:cNvPr>
          <p:cNvGraphicFramePr>
            <a:graphicFrameLocks/>
          </p:cNvGraphicFramePr>
          <p:nvPr>
            <p:extLst/>
          </p:nvPr>
        </p:nvGraphicFramePr>
        <p:xfrm>
          <a:off x="3093720" y="1859280"/>
          <a:ext cx="2926080" cy="34747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5">
            <a:extLst>
              <a:ext uri="{FF2B5EF4-FFF2-40B4-BE49-F238E27FC236}">
                <a16:creationId xmlns:a16="http://schemas.microsoft.com/office/drawing/2014/main" id="{5ED0F37B-1EE3-481A-8844-E0F63B4EAD4F}"/>
              </a:ext>
            </a:extLst>
          </p:cNvPr>
          <p:cNvGraphicFramePr>
            <a:graphicFrameLocks/>
          </p:cNvGraphicFramePr>
          <p:nvPr>
            <p:extLst/>
          </p:nvPr>
        </p:nvGraphicFramePr>
        <p:xfrm>
          <a:off x="5913120" y="1859280"/>
          <a:ext cx="2926080" cy="3474720"/>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a:extLst>
              <a:ext uri="{FF2B5EF4-FFF2-40B4-BE49-F238E27FC236}">
                <a16:creationId xmlns:a16="http://schemas.microsoft.com/office/drawing/2014/main" id="{42124B08-CAB8-4A63-974B-52C0DF5CBEE0}"/>
              </a:ext>
            </a:extLst>
          </p:cNvPr>
          <p:cNvPicPr>
            <a:picLocks noChangeAspect="1"/>
          </p:cNvPicPr>
          <p:nvPr/>
        </p:nvPicPr>
        <p:blipFill>
          <a:blip r:embed="rId5"/>
          <a:stretch>
            <a:fillRect/>
          </a:stretch>
        </p:blipFill>
        <p:spPr>
          <a:xfrm>
            <a:off x="733425" y="4743450"/>
            <a:ext cx="7677150" cy="438150"/>
          </a:xfrm>
          <a:prstGeom prst="rect">
            <a:avLst/>
          </a:prstGeom>
        </p:spPr>
      </p:pic>
      <p:sp>
        <p:nvSpPr>
          <p:cNvPr id="11" name="TextBox 10">
            <a:extLst>
              <a:ext uri="{FF2B5EF4-FFF2-40B4-BE49-F238E27FC236}">
                <a16:creationId xmlns:a16="http://schemas.microsoft.com/office/drawing/2014/main" id="{85423860-5652-4938-A1F5-D9888BC400FB}"/>
              </a:ext>
            </a:extLst>
          </p:cNvPr>
          <p:cNvSpPr txBox="1"/>
          <p:nvPr/>
        </p:nvSpPr>
        <p:spPr>
          <a:xfrm>
            <a:off x="628650" y="1507925"/>
            <a:ext cx="4582153" cy="369332"/>
          </a:xfrm>
          <a:prstGeom prst="rect">
            <a:avLst/>
          </a:prstGeom>
          <a:noFill/>
        </p:spPr>
        <p:txBody>
          <a:bodyPr wrap="square" rtlCol="0">
            <a:spAutoFit/>
          </a:bodyPr>
          <a:lstStyle/>
          <a:p>
            <a:r>
              <a:rPr lang="en-US" b="1" dirty="0"/>
              <a:t>Grade 8 – Reading Status</a:t>
            </a:r>
          </a:p>
        </p:txBody>
      </p:sp>
    </p:spTree>
    <p:extLst>
      <p:ext uri="{BB962C8B-B14F-4D97-AF65-F5344CB8AC3E}">
        <p14:creationId xmlns:p14="http://schemas.microsoft.com/office/powerpoint/2010/main" val="373445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CFE9-0FE0-455F-A90B-B989C4974A5E}"/>
              </a:ext>
            </a:extLst>
          </p:cNvPr>
          <p:cNvSpPr>
            <a:spLocks noGrp="1"/>
          </p:cNvSpPr>
          <p:nvPr>
            <p:ph type="title"/>
          </p:nvPr>
        </p:nvSpPr>
        <p:spPr/>
        <p:txBody>
          <a:bodyPr/>
          <a:lstStyle/>
          <a:p>
            <a:r>
              <a:rPr lang="en-US" dirty="0"/>
              <a:t>Q4: Reading and Writing</a:t>
            </a:r>
          </a:p>
        </p:txBody>
      </p:sp>
      <p:sp>
        <p:nvSpPr>
          <p:cNvPr id="5" name="Slide Number Placeholder 4">
            <a:extLst>
              <a:ext uri="{FF2B5EF4-FFF2-40B4-BE49-F238E27FC236}">
                <a16:creationId xmlns:a16="http://schemas.microsoft.com/office/drawing/2014/main" id="{F6377F3D-BA9C-4376-A38A-E4DE84C39127}"/>
              </a:ext>
            </a:extLst>
          </p:cNvPr>
          <p:cNvSpPr>
            <a:spLocks noGrp="1"/>
          </p:cNvSpPr>
          <p:nvPr>
            <p:ph type="sldNum" sz="quarter" idx="4"/>
          </p:nvPr>
        </p:nvSpPr>
        <p:spPr/>
        <p:txBody>
          <a:bodyPr/>
          <a:lstStyle/>
          <a:p>
            <a:fld id="{B63E4CEF-BB1E-48C7-AE93-F39F6AA99AD7}" type="slidenum">
              <a:rPr lang="en-US" smtClean="0"/>
              <a:pPr/>
              <a:t>127</a:t>
            </a:fld>
            <a:endParaRPr lang="en-US" dirty="0"/>
          </a:p>
        </p:txBody>
      </p:sp>
      <p:sp>
        <p:nvSpPr>
          <p:cNvPr id="6" name="TextBox 1">
            <a:extLst>
              <a:ext uri="{FF2B5EF4-FFF2-40B4-BE49-F238E27FC236}">
                <a16:creationId xmlns:a16="http://schemas.microsoft.com/office/drawing/2014/main" id="{718618C9-B54B-49EE-A311-8A14DFE3B2EE}"/>
              </a:ext>
            </a:extLst>
          </p:cNvPr>
          <p:cNvSpPr txBox="1"/>
          <p:nvPr/>
        </p:nvSpPr>
        <p:spPr>
          <a:xfrm>
            <a:off x="3048000" y="5544979"/>
            <a:ext cx="304800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t>Due to rounding, percentages may not total 100%.</a:t>
            </a:r>
          </a:p>
        </p:txBody>
      </p:sp>
      <p:graphicFrame>
        <p:nvGraphicFramePr>
          <p:cNvPr id="7" name="Content Placeholder 5">
            <a:extLst>
              <a:ext uri="{FF2B5EF4-FFF2-40B4-BE49-F238E27FC236}">
                <a16:creationId xmlns:a16="http://schemas.microsoft.com/office/drawing/2014/main" id="{9C06BE5F-EB41-44AF-A936-61D301022338}"/>
              </a:ext>
            </a:extLst>
          </p:cNvPr>
          <p:cNvGraphicFramePr>
            <a:graphicFrameLocks/>
          </p:cNvGraphicFramePr>
          <p:nvPr>
            <p:extLst/>
          </p:nvPr>
        </p:nvGraphicFramePr>
        <p:xfrm>
          <a:off x="152400" y="1859280"/>
          <a:ext cx="2926080" cy="34747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1AC3CD01-FA36-4228-AD18-43647F93B98C}"/>
              </a:ext>
            </a:extLst>
          </p:cNvPr>
          <p:cNvGraphicFramePr>
            <a:graphicFrameLocks/>
          </p:cNvGraphicFramePr>
          <p:nvPr>
            <p:extLst/>
          </p:nvPr>
        </p:nvGraphicFramePr>
        <p:xfrm>
          <a:off x="3093720" y="1859280"/>
          <a:ext cx="2926080" cy="34747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5">
            <a:extLst>
              <a:ext uri="{FF2B5EF4-FFF2-40B4-BE49-F238E27FC236}">
                <a16:creationId xmlns:a16="http://schemas.microsoft.com/office/drawing/2014/main" id="{ECDC0694-B2DF-4C9F-B5BB-3F6616CAADE5}"/>
              </a:ext>
            </a:extLst>
          </p:cNvPr>
          <p:cNvGraphicFramePr>
            <a:graphicFrameLocks/>
          </p:cNvGraphicFramePr>
          <p:nvPr>
            <p:extLst/>
          </p:nvPr>
        </p:nvGraphicFramePr>
        <p:xfrm>
          <a:off x="5913120" y="1859280"/>
          <a:ext cx="2926080" cy="3474720"/>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a:extLst>
              <a:ext uri="{FF2B5EF4-FFF2-40B4-BE49-F238E27FC236}">
                <a16:creationId xmlns:a16="http://schemas.microsoft.com/office/drawing/2014/main" id="{F4DAA9A0-3E3A-4809-9252-67B453C17F05}"/>
              </a:ext>
            </a:extLst>
          </p:cNvPr>
          <p:cNvPicPr>
            <a:picLocks noChangeAspect="1"/>
          </p:cNvPicPr>
          <p:nvPr/>
        </p:nvPicPr>
        <p:blipFill>
          <a:blip r:embed="rId5"/>
          <a:stretch>
            <a:fillRect/>
          </a:stretch>
        </p:blipFill>
        <p:spPr>
          <a:xfrm>
            <a:off x="733425" y="4743450"/>
            <a:ext cx="7677150" cy="438150"/>
          </a:xfrm>
          <a:prstGeom prst="rect">
            <a:avLst/>
          </a:prstGeom>
        </p:spPr>
      </p:pic>
      <p:sp>
        <p:nvSpPr>
          <p:cNvPr id="11" name="TextBox 10">
            <a:extLst>
              <a:ext uri="{FF2B5EF4-FFF2-40B4-BE49-F238E27FC236}">
                <a16:creationId xmlns:a16="http://schemas.microsoft.com/office/drawing/2014/main" id="{462DFBD6-BADB-4C8D-9B20-BAF633FCAB80}"/>
              </a:ext>
            </a:extLst>
          </p:cNvPr>
          <p:cNvSpPr txBox="1"/>
          <p:nvPr/>
        </p:nvSpPr>
        <p:spPr>
          <a:xfrm>
            <a:off x="628650" y="1507925"/>
            <a:ext cx="5467350" cy="369332"/>
          </a:xfrm>
          <a:prstGeom prst="rect">
            <a:avLst/>
          </a:prstGeom>
          <a:noFill/>
        </p:spPr>
        <p:txBody>
          <a:bodyPr wrap="square" rtlCol="0">
            <a:spAutoFit/>
          </a:bodyPr>
          <a:lstStyle/>
          <a:p>
            <a:r>
              <a:rPr lang="en-US" b="1" dirty="0"/>
              <a:t>American Literature &amp; Composition – Reading Status</a:t>
            </a:r>
          </a:p>
        </p:txBody>
      </p:sp>
    </p:spTree>
    <p:extLst>
      <p:ext uri="{BB962C8B-B14F-4D97-AF65-F5344CB8AC3E}">
        <p14:creationId xmlns:p14="http://schemas.microsoft.com/office/powerpoint/2010/main" val="352678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C75A0-E7C2-444A-B90C-AF47751F0FA5}"/>
              </a:ext>
            </a:extLst>
          </p:cNvPr>
          <p:cNvSpPr>
            <a:spLocks noGrp="1"/>
          </p:cNvSpPr>
          <p:nvPr>
            <p:ph type="title"/>
          </p:nvPr>
        </p:nvSpPr>
        <p:spPr/>
        <p:txBody>
          <a:bodyPr/>
          <a:lstStyle/>
          <a:p>
            <a:r>
              <a:rPr lang="en-US" dirty="0"/>
              <a:t>Q4: Reading and Writing</a:t>
            </a:r>
          </a:p>
        </p:txBody>
      </p:sp>
      <p:sp>
        <p:nvSpPr>
          <p:cNvPr id="8" name="Rectangle: Rounded Corners 7">
            <a:extLst>
              <a:ext uri="{FF2B5EF4-FFF2-40B4-BE49-F238E27FC236}">
                <a16:creationId xmlns:a16="http://schemas.microsoft.com/office/drawing/2014/main" id="{632786F0-EE1D-4A4E-AEFD-61CDBD8CA125}"/>
              </a:ext>
            </a:extLst>
          </p:cNvPr>
          <p:cNvSpPr/>
          <p:nvPr/>
        </p:nvSpPr>
        <p:spPr>
          <a:xfrm>
            <a:off x="4490244" y="1352142"/>
            <a:ext cx="4419600" cy="4800600"/>
          </a:xfrm>
          <a:prstGeom prst="roundRect">
            <a:avLst/>
          </a:prstGeom>
          <a:noFill/>
          <a:ln w="1016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graphicFrame>
        <p:nvGraphicFramePr>
          <p:cNvPr id="10" name="Content Placeholder 6">
            <a:extLst>
              <a:ext uri="{FF2B5EF4-FFF2-40B4-BE49-F238E27FC236}">
                <a16:creationId xmlns:a16="http://schemas.microsoft.com/office/drawing/2014/main" id="{0FA52E33-6537-4DD1-95C3-80464C96B6AB}"/>
              </a:ext>
            </a:extLst>
          </p:cNvPr>
          <p:cNvGraphicFramePr>
            <a:graphicFrameLocks/>
          </p:cNvGraphicFramePr>
          <p:nvPr>
            <p:extLst/>
          </p:nvPr>
        </p:nvGraphicFramePr>
        <p:xfrm>
          <a:off x="304800" y="2035463"/>
          <a:ext cx="4027487" cy="1435100"/>
        </p:xfrm>
        <a:graphic>
          <a:graphicData uri="http://schemas.openxmlformats.org/drawingml/2006/table">
            <a:tbl>
              <a:tblPr firstRow="1" bandRow="1">
                <a:tableStyleId>{5C22544A-7EE6-4342-B048-85BDC9FD1C3A}</a:tableStyleId>
              </a:tblPr>
              <a:tblGrid>
                <a:gridCol w="3097735">
                  <a:extLst>
                    <a:ext uri="{9D8B030D-6E8A-4147-A177-3AD203B41FA5}">
                      <a16:colId xmlns:a16="http://schemas.microsoft.com/office/drawing/2014/main" val="20000"/>
                    </a:ext>
                  </a:extLst>
                </a:gridCol>
                <a:gridCol w="929752">
                  <a:extLst>
                    <a:ext uri="{9D8B030D-6E8A-4147-A177-3AD203B41FA5}">
                      <a16:colId xmlns:a16="http://schemas.microsoft.com/office/drawing/2014/main" val="20001"/>
                    </a:ext>
                  </a:extLst>
                </a:gridCol>
              </a:tblGrid>
              <a:tr h="287020">
                <a:tc>
                  <a:txBody>
                    <a:bodyPr/>
                    <a:lstStyle/>
                    <a:p>
                      <a:r>
                        <a:rPr lang="en-US" sz="1400" dirty="0"/>
                        <a:t># Item Type</a:t>
                      </a:r>
                    </a:p>
                  </a:txBody>
                  <a:tcPr marL="68601" marR="68601" marT="34295" marB="34295">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r>
                        <a:rPr lang="en-US" sz="1400" dirty="0"/>
                        <a:t># Points</a:t>
                      </a:r>
                    </a:p>
                  </a:txBody>
                  <a:tcPr marL="68601" marR="68601" marT="34295" marB="34295">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0"/>
                  </a:ext>
                </a:extLst>
              </a:tr>
              <a:tr h="287020">
                <a:tc>
                  <a:txBody>
                    <a:bodyPr/>
                    <a:lstStyle/>
                    <a:p>
                      <a:r>
                        <a:rPr lang="en-US" sz="1400" dirty="0"/>
                        <a:t>23 Selected Response</a:t>
                      </a:r>
                    </a:p>
                  </a:txBody>
                  <a:tcPr marL="68601" marR="68601" marT="34295" marB="34295">
                    <a:lnL w="12700" cap="flat" cmpd="sng" algn="ctr">
                      <a:solidFill>
                        <a:schemeClr val="accent1"/>
                      </a:solidFill>
                      <a:prstDash val="solid"/>
                      <a:round/>
                      <a:headEnd type="none" w="med" len="med"/>
                      <a:tailEnd type="none" w="med" len="med"/>
                    </a:lnL>
                  </a:tcPr>
                </a:tc>
                <a:tc>
                  <a:txBody>
                    <a:bodyPr/>
                    <a:lstStyle/>
                    <a:p>
                      <a:pPr algn="ctr"/>
                      <a:r>
                        <a:rPr lang="en-US" sz="1400" dirty="0"/>
                        <a:t>23</a:t>
                      </a:r>
                    </a:p>
                  </a:txBody>
                  <a:tcPr marL="68601" marR="68601" marT="34295" marB="34295">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1"/>
                  </a:ext>
                </a:extLst>
              </a:tr>
              <a:tr h="287020">
                <a:tc>
                  <a:txBody>
                    <a:bodyPr/>
                    <a:lstStyle/>
                    <a:p>
                      <a:r>
                        <a:rPr lang="en-US" sz="1400" dirty="0"/>
                        <a:t>1 Evidence-Based Selected Response</a:t>
                      </a:r>
                    </a:p>
                  </a:txBody>
                  <a:tcPr marL="68601" marR="68601" marT="34295" marB="34295">
                    <a:lnL w="12700" cap="flat" cmpd="sng" algn="ctr">
                      <a:solidFill>
                        <a:schemeClr val="accent1"/>
                      </a:solidFill>
                      <a:prstDash val="solid"/>
                      <a:round/>
                      <a:headEnd type="none" w="med" len="med"/>
                      <a:tailEnd type="none" w="med" len="med"/>
                    </a:lnL>
                  </a:tcPr>
                </a:tc>
                <a:tc>
                  <a:txBody>
                    <a:bodyPr/>
                    <a:lstStyle/>
                    <a:p>
                      <a:pPr algn="ctr"/>
                      <a:r>
                        <a:rPr lang="en-US" sz="1400" dirty="0"/>
                        <a:t>2</a:t>
                      </a:r>
                    </a:p>
                  </a:txBody>
                  <a:tcPr marL="68601" marR="68601" marT="34295" marB="34295">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2"/>
                  </a:ext>
                </a:extLst>
              </a:tr>
              <a:tr h="287020">
                <a:tc>
                  <a:txBody>
                    <a:bodyPr/>
                    <a:lstStyle/>
                    <a:p>
                      <a:r>
                        <a:rPr lang="en-US" sz="1400" dirty="0"/>
                        <a:t>2 Constructed Response (2 points each)</a:t>
                      </a:r>
                    </a:p>
                  </a:txBody>
                  <a:tcPr marL="68601" marR="68601" marT="34295" marB="34295">
                    <a:lnL w="12700" cap="flat" cmpd="sng" algn="ctr">
                      <a:solidFill>
                        <a:schemeClr val="accent1"/>
                      </a:solidFill>
                      <a:prstDash val="solid"/>
                      <a:round/>
                      <a:headEnd type="none" w="med" len="med"/>
                      <a:tailEnd type="none" w="med" len="med"/>
                    </a:lnL>
                  </a:tcPr>
                </a:tc>
                <a:tc>
                  <a:txBody>
                    <a:bodyPr/>
                    <a:lstStyle/>
                    <a:p>
                      <a:pPr algn="ctr"/>
                      <a:r>
                        <a:rPr lang="en-US" sz="1400" dirty="0"/>
                        <a:t>4</a:t>
                      </a:r>
                    </a:p>
                  </a:txBody>
                  <a:tcPr marL="68601" marR="68601" marT="34295" marB="34295">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3"/>
                  </a:ext>
                </a:extLst>
              </a:tr>
              <a:tr h="287020">
                <a:tc>
                  <a:txBody>
                    <a:bodyPr/>
                    <a:lstStyle/>
                    <a:p>
                      <a:r>
                        <a:rPr lang="en-US" sz="1400" b="1" dirty="0"/>
                        <a:t>Total Points</a:t>
                      </a:r>
                    </a:p>
                  </a:txBody>
                  <a:tcPr marL="68601" marR="68601" marT="34295" marB="34295">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tc>
                  <a:txBody>
                    <a:bodyPr/>
                    <a:lstStyle/>
                    <a:p>
                      <a:pPr algn="ctr"/>
                      <a:r>
                        <a:rPr lang="en-US" sz="1400" b="1" dirty="0"/>
                        <a:t>29</a:t>
                      </a:r>
                    </a:p>
                  </a:txBody>
                  <a:tcPr marL="68601" marR="68601" marT="34295" marB="34295">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2" name="Content Placeholder 7">
            <a:extLst>
              <a:ext uri="{FF2B5EF4-FFF2-40B4-BE49-F238E27FC236}">
                <a16:creationId xmlns:a16="http://schemas.microsoft.com/office/drawing/2014/main" id="{17B3775A-297E-40FE-9795-33874E61D74E}"/>
              </a:ext>
            </a:extLst>
          </p:cNvPr>
          <p:cNvGraphicFramePr>
            <a:graphicFrameLocks/>
          </p:cNvGraphicFramePr>
          <p:nvPr>
            <p:extLst/>
          </p:nvPr>
        </p:nvGraphicFramePr>
        <p:xfrm>
          <a:off x="4629150" y="2035463"/>
          <a:ext cx="4141788" cy="2350825"/>
        </p:xfrm>
        <a:graphic>
          <a:graphicData uri="http://schemas.openxmlformats.org/drawingml/2006/table">
            <a:tbl>
              <a:tblPr firstRow="1" bandRow="1">
                <a:tableStyleId>{5C22544A-7EE6-4342-B048-85BDC9FD1C3A}</a:tableStyleId>
              </a:tblPr>
              <a:tblGrid>
                <a:gridCol w="3407046">
                  <a:extLst>
                    <a:ext uri="{9D8B030D-6E8A-4147-A177-3AD203B41FA5}">
                      <a16:colId xmlns:a16="http://schemas.microsoft.com/office/drawing/2014/main" val="20000"/>
                    </a:ext>
                  </a:extLst>
                </a:gridCol>
                <a:gridCol w="734742">
                  <a:extLst>
                    <a:ext uri="{9D8B030D-6E8A-4147-A177-3AD203B41FA5}">
                      <a16:colId xmlns:a16="http://schemas.microsoft.com/office/drawing/2014/main" val="20001"/>
                    </a:ext>
                  </a:extLst>
                </a:gridCol>
              </a:tblGrid>
              <a:tr h="288281">
                <a:tc>
                  <a:txBody>
                    <a:bodyPr/>
                    <a:lstStyle/>
                    <a:p>
                      <a:r>
                        <a:rPr lang="en-US" sz="1400" dirty="0"/>
                        <a:t># Item Type</a:t>
                      </a:r>
                    </a:p>
                  </a:txBody>
                  <a:tcPr marL="68584" marR="68584" marT="34294" marB="34294">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r>
                        <a:rPr lang="en-US" sz="1400" dirty="0"/>
                        <a:t># Points</a:t>
                      </a:r>
                    </a:p>
                  </a:txBody>
                  <a:tcPr marL="68584" marR="68584" marT="34294" marB="34294">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0"/>
                  </a:ext>
                </a:extLst>
              </a:tr>
              <a:tr h="288281">
                <a:tc>
                  <a:txBody>
                    <a:bodyPr/>
                    <a:lstStyle/>
                    <a:p>
                      <a:r>
                        <a:rPr lang="en-US" sz="1400" dirty="0"/>
                        <a:t>15 Selected Response</a:t>
                      </a:r>
                    </a:p>
                  </a:txBody>
                  <a:tcPr marL="68584" marR="68584" marT="34294" marB="34294">
                    <a:lnL w="12700" cap="flat" cmpd="sng" algn="ctr">
                      <a:solidFill>
                        <a:schemeClr val="accent1"/>
                      </a:solidFill>
                      <a:prstDash val="solid"/>
                      <a:round/>
                      <a:headEnd type="none" w="med" len="med"/>
                      <a:tailEnd type="none" w="med" len="med"/>
                    </a:lnL>
                  </a:tcPr>
                </a:tc>
                <a:tc>
                  <a:txBody>
                    <a:bodyPr/>
                    <a:lstStyle/>
                    <a:p>
                      <a:pPr algn="ctr"/>
                      <a:r>
                        <a:rPr lang="en-US" sz="1400" dirty="0"/>
                        <a:t>15</a:t>
                      </a:r>
                    </a:p>
                  </a:txBody>
                  <a:tcPr marL="68584" marR="68584" marT="34294" marB="34294">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1"/>
                  </a:ext>
                </a:extLst>
              </a:tr>
              <a:tr h="288281">
                <a:tc>
                  <a:txBody>
                    <a:bodyPr/>
                    <a:lstStyle/>
                    <a:p>
                      <a:r>
                        <a:rPr lang="en-US" sz="1400" dirty="0"/>
                        <a:t>1 Extended Writing Prompt</a:t>
                      </a:r>
                    </a:p>
                  </a:txBody>
                  <a:tcPr marL="68584" marR="68584" marT="34294" marB="34294">
                    <a:lnL w="12700" cap="flat" cmpd="sng" algn="ctr">
                      <a:solidFill>
                        <a:schemeClr val="accent1"/>
                      </a:solidFill>
                      <a:prstDash val="solid"/>
                      <a:round/>
                      <a:headEnd type="none" w="med" len="med"/>
                      <a:tailEnd type="none" w="med" len="med"/>
                    </a:lnL>
                  </a:tcPr>
                </a:tc>
                <a:tc>
                  <a:txBody>
                    <a:bodyPr/>
                    <a:lstStyle/>
                    <a:p>
                      <a:pPr algn="ctr"/>
                      <a:r>
                        <a:rPr lang="en-US" sz="1400" dirty="0"/>
                        <a:t>7</a:t>
                      </a:r>
                    </a:p>
                  </a:txBody>
                  <a:tcPr marL="68584" marR="68584" marT="34294" marB="34294">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3"/>
                  </a:ext>
                </a:extLst>
              </a:tr>
              <a:tr h="288281">
                <a:tc>
                  <a:txBody>
                    <a:bodyPr/>
                    <a:lstStyle/>
                    <a:p>
                      <a:pPr marL="742950" lvl="1" indent="-285750" algn="l">
                        <a:buFont typeface="Wingdings" panose="05000000000000000000" pitchFamily="2" charset="2"/>
                        <a:buChar char="§"/>
                      </a:pPr>
                      <a:r>
                        <a:rPr lang="en-US" sz="1400" dirty="0"/>
                        <a:t>Idea Development, Organization, and Coherence (4 points)</a:t>
                      </a:r>
                    </a:p>
                    <a:p>
                      <a:pPr marL="742950" lvl="1" indent="-285750" algn="l">
                        <a:buFont typeface="Wingdings" panose="05000000000000000000" pitchFamily="2" charset="2"/>
                        <a:buChar char="§"/>
                      </a:pPr>
                      <a:r>
                        <a:rPr lang="en-US" sz="1400" dirty="0"/>
                        <a:t>Language Usage and Convention (3 points)</a:t>
                      </a:r>
                    </a:p>
                  </a:txBody>
                  <a:tcPr marL="68584" marR="68584" marT="34294" marB="34294">
                    <a:lnL w="12700" cap="flat" cmpd="sng" algn="ctr">
                      <a:solidFill>
                        <a:schemeClr val="accent1"/>
                      </a:solidFill>
                      <a:prstDash val="solid"/>
                      <a:round/>
                      <a:headEnd type="none" w="med" len="med"/>
                      <a:tailEnd type="none" w="med" len="med"/>
                    </a:lnL>
                  </a:tcPr>
                </a:tc>
                <a:tc>
                  <a:txBody>
                    <a:bodyPr/>
                    <a:lstStyle/>
                    <a:p>
                      <a:pPr algn="ctr"/>
                      <a:endParaRPr lang="en-US" sz="1400" dirty="0"/>
                    </a:p>
                  </a:txBody>
                  <a:tcPr marL="68584" marR="68584" marT="34294" marB="34294">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20383495"/>
                  </a:ext>
                </a:extLst>
              </a:tr>
              <a:tr h="281977">
                <a:tc>
                  <a:txBody>
                    <a:bodyPr/>
                    <a:lstStyle/>
                    <a:p>
                      <a:r>
                        <a:rPr lang="en-US" sz="1400" dirty="0"/>
                        <a:t>1 Extended Constructed Response Narrative </a:t>
                      </a:r>
                    </a:p>
                  </a:txBody>
                  <a:tcPr marL="68584" marR="68584" marT="34294" marB="34294">
                    <a:lnL w="12700" cap="flat" cmpd="sng" algn="ctr">
                      <a:solidFill>
                        <a:schemeClr val="accent1"/>
                      </a:solidFill>
                      <a:prstDash val="solid"/>
                      <a:round/>
                      <a:headEnd type="none" w="med" len="med"/>
                      <a:tailEnd type="none" w="med" len="med"/>
                    </a:lnL>
                  </a:tcPr>
                </a:tc>
                <a:tc>
                  <a:txBody>
                    <a:bodyPr/>
                    <a:lstStyle/>
                    <a:p>
                      <a:pPr algn="ctr"/>
                      <a:r>
                        <a:rPr lang="en-US" sz="1400" dirty="0"/>
                        <a:t>4</a:t>
                      </a:r>
                    </a:p>
                  </a:txBody>
                  <a:tcPr marL="68584" marR="68584" marT="34294" marB="34294">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564803224"/>
                  </a:ext>
                </a:extLst>
              </a:tr>
              <a:tr h="281977">
                <a:tc>
                  <a:txBody>
                    <a:bodyPr/>
                    <a:lstStyle/>
                    <a:p>
                      <a:r>
                        <a:rPr lang="en-US" sz="1400" b="1" dirty="0"/>
                        <a:t>Total Points</a:t>
                      </a:r>
                    </a:p>
                  </a:txBody>
                  <a:tcPr marL="68584" marR="68584" marT="34294" marB="34294">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tc>
                  <a:txBody>
                    <a:bodyPr/>
                    <a:lstStyle/>
                    <a:p>
                      <a:pPr algn="ctr"/>
                      <a:r>
                        <a:rPr lang="en-US" sz="1400" b="1" dirty="0"/>
                        <a:t>26</a:t>
                      </a:r>
                    </a:p>
                  </a:txBody>
                  <a:tcPr marL="68584" marR="68584" marT="34294" marB="34294">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3" name="Down Arrow 3">
            <a:extLst>
              <a:ext uri="{FF2B5EF4-FFF2-40B4-BE49-F238E27FC236}">
                <a16:creationId xmlns:a16="http://schemas.microsoft.com/office/drawing/2014/main" id="{C5388030-1F37-4DE1-BB67-9B7C25FD5286}"/>
              </a:ext>
            </a:extLst>
          </p:cNvPr>
          <p:cNvSpPr/>
          <p:nvPr/>
        </p:nvSpPr>
        <p:spPr>
          <a:xfrm>
            <a:off x="1893370" y="3521461"/>
            <a:ext cx="393700" cy="461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A951A67A-D1A8-4243-BDD4-90FF034F7550}"/>
              </a:ext>
            </a:extLst>
          </p:cNvPr>
          <p:cNvSpPr txBox="1"/>
          <p:nvPr/>
        </p:nvSpPr>
        <p:spPr>
          <a:xfrm>
            <a:off x="1485382" y="4059157"/>
            <a:ext cx="1209675" cy="46196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2400" b="1" dirty="0">
                <a:solidFill>
                  <a:srgbClr val="00B050"/>
                </a:solidFill>
              </a:rPr>
              <a:t>Lexile</a:t>
            </a:r>
          </a:p>
        </p:txBody>
      </p:sp>
      <p:sp>
        <p:nvSpPr>
          <p:cNvPr id="15" name="Down Arrow 3">
            <a:extLst>
              <a:ext uri="{FF2B5EF4-FFF2-40B4-BE49-F238E27FC236}">
                <a16:creationId xmlns:a16="http://schemas.microsoft.com/office/drawing/2014/main" id="{B943A72B-BCEC-47F8-A3AD-0F72B7F12565}"/>
              </a:ext>
            </a:extLst>
          </p:cNvPr>
          <p:cNvSpPr/>
          <p:nvPr/>
        </p:nvSpPr>
        <p:spPr>
          <a:xfrm>
            <a:off x="1915136" y="4597594"/>
            <a:ext cx="393700" cy="461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TextBox 15">
            <a:extLst>
              <a:ext uri="{FF2B5EF4-FFF2-40B4-BE49-F238E27FC236}">
                <a16:creationId xmlns:a16="http://schemas.microsoft.com/office/drawing/2014/main" id="{934B4FA2-582B-4CBC-AE4B-874A80225E19}"/>
              </a:ext>
            </a:extLst>
          </p:cNvPr>
          <p:cNvSpPr txBox="1"/>
          <p:nvPr/>
        </p:nvSpPr>
        <p:spPr>
          <a:xfrm>
            <a:off x="798944" y="5125961"/>
            <a:ext cx="2631233"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2400" b="1" dirty="0">
                <a:solidFill>
                  <a:srgbClr val="00B050"/>
                </a:solidFill>
              </a:rPr>
              <a:t>Reading Status Designation</a:t>
            </a:r>
          </a:p>
        </p:txBody>
      </p:sp>
      <p:sp>
        <p:nvSpPr>
          <p:cNvPr id="17" name="Text Placeholder 2">
            <a:extLst>
              <a:ext uri="{FF2B5EF4-FFF2-40B4-BE49-F238E27FC236}">
                <a16:creationId xmlns:a16="http://schemas.microsoft.com/office/drawing/2014/main" id="{C3201660-12A5-4B98-8239-FDB7774737D8}"/>
              </a:ext>
            </a:extLst>
          </p:cNvPr>
          <p:cNvSpPr txBox="1">
            <a:spLocks/>
          </p:cNvSpPr>
          <p:nvPr/>
        </p:nvSpPr>
        <p:spPr>
          <a:xfrm>
            <a:off x="381000" y="1619538"/>
            <a:ext cx="3868737" cy="4206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200" b="1" dirty="0">
                <a:solidFill>
                  <a:srgbClr val="FF0000"/>
                </a:solidFill>
              </a:rPr>
              <a:t>Reading and Vocabulary</a:t>
            </a:r>
          </a:p>
        </p:txBody>
      </p:sp>
      <p:sp>
        <p:nvSpPr>
          <p:cNvPr id="18" name="Text Placeholder 4">
            <a:extLst>
              <a:ext uri="{FF2B5EF4-FFF2-40B4-BE49-F238E27FC236}">
                <a16:creationId xmlns:a16="http://schemas.microsoft.com/office/drawing/2014/main" id="{B42B14ED-FD80-4392-B4EC-AC38A04A0AA6}"/>
              </a:ext>
            </a:extLst>
          </p:cNvPr>
          <p:cNvSpPr txBox="1">
            <a:spLocks/>
          </p:cNvSpPr>
          <p:nvPr/>
        </p:nvSpPr>
        <p:spPr>
          <a:xfrm>
            <a:off x="5108575" y="1632238"/>
            <a:ext cx="2930525" cy="39052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200" b="1" dirty="0">
                <a:solidFill>
                  <a:srgbClr val="FF0000"/>
                </a:solidFill>
              </a:rPr>
              <a:t>Writing and Language</a:t>
            </a:r>
          </a:p>
        </p:txBody>
      </p:sp>
    </p:spTree>
    <p:extLst>
      <p:ext uri="{BB962C8B-B14F-4D97-AF65-F5344CB8AC3E}">
        <p14:creationId xmlns:p14="http://schemas.microsoft.com/office/powerpoint/2010/main" val="361417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0CBD-9076-4551-A39F-C30B8BD70688}"/>
              </a:ext>
            </a:extLst>
          </p:cNvPr>
          <p:cNvSpPr>
            <a:spLocks noGrp="1"/>
          </p:cNvSpPr>
          <p:nvPr>
            <p:ph type="title"/>
          </p:nvPr>
        </p:nvSpPr>
        <p:spPr/>
        <p:txBody>
          <a:bodyPr/>
          <a:lstStyle/>
          <a:p>
            <a:r>
              <a:rPr lang="en-US" dirty="0"/>
              <a:t>Q4: Reading and Writing</a:t>
            </a:r>
          </a:p>
        </p:txBody>
      </p:sp>
      <p:sp>
        <p:nvSpPr>
          <p:cNvPr id="5" name="Slide Number Placeholder 4">
            <a:extLst>
              <a:ext uri="{FF2B5EF4-FFF2-40B4-BE49-F238E27FC236}">
                <a16:creationId xmlns:a16="http://schemas.microsoft.com/office/drawing/2014/main" id="{3AFD25F3-CA9F-4A39-A12C-F9382EAFC3E2}"/>
              </a:ext>
            </a:extLst>
          </p:cNvPr>
          <p:cNvSpPr>
            <a:spLocks noGrp="1"/>
          </p:cNvSpPr>
          <p:nvPr>
            <p:ph type="sldNum" sz="quarter" idx="4"/>
          </p:nvPr>
        </p:nvSpPr>
        <p:spPr/>
        <p:txBody>
          <a:bodyPr/>
          <a:lstStyle/>
          <a:p>
            <a:fld id="{B63E4CEF-BB1E-48C7-AE93-F39F6AA99AD7}" type="slidenum">
              <a:rPr lang="en-US" smtClean="0"/>
              <a:pPr/>
              <a:t>129</a:t>
            </a:fld>
            <a:endParaRPr lang="en-US" dirty="0"/>
          </a:p>
        </p:txBody>
      </p:sp>
      <p:graphicFrame>
        <p:nvGraphicFramePr>
          <p:cNvPr id="6" name="Diagram 5">
            <a:extLst>
              <a:ext uri="{FF2B5EF4-FFF2-40B4-BE49-F238E27FC236}">
                <a16:creationId xmlns:a16="http://schemas.microsoft.com/office/drawing/2014/main" id="{E570A46D-CFAA-4EBF-AAD0-E1428C3CD724}"/>
              </a:ext>
            </a:extLst>
          </p:cNvPr>
          <p:cNvGraphicFramePr/>
          <p:nvPr>
            <p:extLst/>
          </p:nvPr>
        </p:nvGraphicFramePr>
        <p:xfrm>
          <a:off x="1436914" y="2331218"/>
          <a:ext cx="5882472" cy="3592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88AD331E-7DE1-438C-99D5-B6529908B433}"/>
              </a:ext>
            </a:extLst>
          </p:cNvPr>
          <p:cNvSpPr txBox="1"/>
          <p:nvPr/>
        </p:nvSpPr>
        <p:spPr>
          <a:xfrm>
            <a:off x="3020146" y="4588099"/>
            <a:ext cx="514716" cy="369332"/>
          </a:xfrm>
          <a:prstGeom prst="rect">
            <a:avLst/>
          </a:prstGeom>
          <a:noFill/>
        </p:spPr>
        <p:txBody>
          <a:bodyPr wrap="square" rtlCol="0">
            <a:spAutoFit/>
          </a:bodyPr>
          <a:lstStyle/>
          <a:p>
            <a:r>
              <a:rPr lang="en-US" dirty="0"/>
              <a:t>OR</a:t>
            </a:r>
          </a:p>
        </p:txBody>
      </p:sp>
      <p:sp>
        <p:nvSpPr>
          <p:cNvPr id="8" name="TextBox 7">
            <a:extLst>
              <a:ext uri="{FF2B5EF4-FFF2-40B4-BE49-F238E27FC236}">
                <a16:creationId xmlns:a16="http://schemas.microsoft.com/office/drawing/2014/main" id="{B7D67AA5-2B52-446D-8074-BD1780EA9279}"/>
              </a:ext>
            </a:extLst>
          </p:cNvPr>
          <p:cNvSpPr txBox="1"/>
          <p:nvPr/>
        </p:nvSpPr>
        <p:spPr>
          <a:xfrm>
            <a:off x="628650" y="1691476"/>
            <a:ext cx="5467350" cy="369332"/>
          </a:xfrm>
          <a:prstGeom prst="rect">
            <a:avLst/>
          </a:prstGeom>
          <a:noFill/>
        </p:spPr>
        <p:txBody>
          <a:bodyPr wrap="square" rtlCol="0">
            <a:spAutoFit/>
          </a:bodyPr>
          <a:lstStyle/>
          <a:p>
            <a:r>
              <a:rPr lang="en-US" b="1" dirty="0"/>
              <a:t>Extended Writing Genres</a:t>
            </a:r>
          </a:p>
        </p:txBody>
      </p:sp>
    </p:spTree>
    <p:extLst>
      <p:ext uri="{BB962C8B-B14F-4D97-AF65-F5344CB8AC3E}">
        <p14:creationId xmlns:p14="http://schemas.microsoft.com/office/powerpoint/2010/main" val="227744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C638-B026-458D-992B-F952A4921BE1}"/>
              </a:ext>
            </a:extLst>
          </p:cNvPr>
          <p:cNvSpPr>
            <a:spLocks noGrp="1"/>
          </p:cNvSpPr>
          <p:nvPr>
            <p:ph type="title"/>
          </p:nvPr>
        </p:nvSpPr>
        <p:spPr/>
        <p:txBody>
          <a:bodyPr/>
          <a:lstStyle/>
          <a:p>
            <a:r>
              <a:rPr lang="en-US" dirty="0"/>
              <a:t>GKIDS Readiness Check</a:t>
            </a:r>
          </a:p>
        </p:txBody>
      </p:sp>
      <p:sp>
        <p:nvSpPr>
          <p:cNvPr id="3" name="Content Placeholder 2">
            <a:extLst>
              <a:ext uri="{FF2B5EF4-FFF2-40B4-BE49-F238E27FC236}">
                <a16:creationId xmlns:a16="http://schemas.microsoft.com/office/drawing/2014/main" id="{82B378B0-4D57-4AF7-BC79-517B5176A958}"/>
              </a:ext>
            </a:extLst>
          </p:cNvPr>
          <p:cNvSpPr>
            <a:spLocks noGrp="1"/>
          </p:cNvSpPr>
          <p:nvPr>
            <p:ph idx="1"/>
          </p:nvPr>
        </p:nvSpPr>
        <p:spPr/>
        <p:txBody>
          <a:bodyPr>
            <a:normAutofit/>
          </a:bodyPr>
          <a:lstStyle/>
          <a:p>
            <a:r>
              <a:rPr lang="en-US" sz="2200" dirty="0"/>
              <a:t>The number of stars for each activity corresponds to the performance level rating for the student. </a:t>
            </a:r>
          </a:p>
          <a:p>
            <a:r>
              <a:rPr lang="en-US" sz="2200" dirty="0"/>
              <a:t>A general description of the knowledge and skills for each performance level is also provided on the report. </a:t>
            </a:r>
          </a:p>
        </p:txBody>
      </p:sp>
      <p:sp>
        <p:nvSpPr>
          <p:cNvPr id="5" name="Slide Number Placeholder 4">
            <a:extLst>
              <a:ext uri="{FF2B5EF4-FFF2-40B4-BE49-F238E27FC236}">
                <a16:creationId xmlns:a16="http://schemas.microsoft.com/office/drawing/2014/main" id="{8DA9B202-B914-4BE4-AB7E-B2A991A323B6}"/>
              </a:ext>
            </a:extLst>
          </p:cNvPr>
          <p:cNvSpPr>
            <a:spLocks noGrp="1"/>
          </p:cNvSpPr>
          <p:nvPr>
            <p:ph type="sldNum" sz="quarter" idx="4"/>
          </p:nvPr>
        </p:nvSpPr>
        <p:spPr/>
        <p:txBody>
          <a:bodyPr/>
          <a:lstStyle/>
          <a:p>
            <a:fld id="{B63E4CEF-BB1E-48C7-AE93-F39F6AA99AD7}" type="slidenum">
              <a:rPr lang="en-US" smtClean="0"/>
              <a:pPr/>
              <a:t>13</a:t>
            </a:fld>
            <a:endParaRPr lang="en-US" dirty="0"/>
          </a:p>
        </p:txBody>
      </p:sp>
      <p:pic>
        <p:nvPicPr>
          <p:cNvPr id="6" name="Picture 5">
            <a:extLst>
              <a:ext uri="{FF2B5EF4-FFF2-40B4-BE49-F238E27FC236}">
                <a16:creationId xmlns:a16="http://schemas.microsoft.com/office/drawing/2014/main" id="{78DB7D62-62D9-41B5-B753-A6839BAFC9AC}"/>
              </a:ext>
            </a:extLst>
          </p:cNvPr>
          <p:cNvPicPr/>
          <p:nvPr/>
        </p:nvPicPr>
        <p:blipFill rotWithShape="1">
          <a:blip r:embed="rId2"/>
          <a:srcRect t="17264"/>
          <a:stretch/>
        </p:blipFill>
        <p:spPr>
          <a:xfrm>
            <a:off x="1330143" y="3342554"/>
            <a:ext cx="6483713" cy="2766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108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5B87A-9EF8-4ED4-80D5-110EDEE4B592}"/>
              </a:ext>
            </a:extLst>
          </p:cNvPr>
          <p:cNvSpPr>
            <a:spLocks noGrp="1"/>
          </p:cNvSpPr>
          <p:nvPr>
            <p:ph type="title"/>
          </p:nvPr>
        </p:nvSpPr>
        <p:spPr/>
        <p:txBody>
          <a:bodyPr/>
          <a:lstStyle/>
          <a:p>
            <a:r>
              <a:rPr lang="en-US" dirty="0"/>
              <a:t>Q4: Reading and Writing</a:t>
            </a:r>
          </a:p>
        </p:txBody>
      </p:sp>
      <p:sp>
        <p:nvSpPr>
          <p:cNvPr id="3" name="Content Placeholder 2">
            <a:extLst>
              <a:ext uri="{FF2B5EF4-FFF2-40B4-BE49-F238E27FC236}">
                <a16:creationId xmlns:a16="http://schemas.microsoft.com/office/drawing/2014/main" id="{6E692DBA-61B3-487D-85A7-DF6EDA63AACC}"/>
              </a:ext>
            </a:extLst>
          </p:cNvPr>
          <p:cNvSpPr>
            <a:spLocks noGrp="1"/>
          </p:cNvSpPr>
          <p:nvPr>
            <p:ph idx="1"/>
          </p:nvPr>
        </p:nvSpPr>
        <p:spPr/>
        <p:txBody>
          <a:bodyPr>
            <a:normAutofit fontScale="77500" lnSpcReduction="20000"/>
          </a:bodyPr>
          <a:lstStyle/>
          <a:p>
            <a:r>
              <a:rPr lang="en-US" dirty="0"/>
              <a:t>Extended Writing Prompt Trait 1:  </a:t>
            </a:r>
            <a:r>
              <a:rPr lang="en-US" i="1" dirty="0">
                <a:solidFill>
                  <a:srgbClr val="0070C0"/>
                </a:solidFill>
              </a:rPr>
              <a:t>Idea Development, Organization, and Coherence </a:t>
            </a:r>
            <a:r>
              <a:rPr lang="en-US" dirty="0"/>
              <a:t>(4 points)</a:t>
            </a:r>
          </a:p>
          <a:p>
            <a:pPr lvl="1"/>
            <a:r>
              <a:rPr lang="en-US" dirty="0"/>
              <a:t>A smaller percentage of students scored 3 or 4 points in 2018 compared to 2016, with the exception of grade 4.</a:t>
            </a:r>
          </a:p>
          <a:p>
            <a:r>
              <a:rPr lang="en-US" dirty="0"/>
              <a:t>Extended Writing Prompt Trait 2:  </a:t>
            </a:r>
            <a:r>
              <a:rPr lang="en-US" i="1" dirty="0">
                <a:solidFill>
                  <a:srgbClr val="0070C0"/>
                </a:solidFill>
              </a:rPr>
              <a:t>Language Usage and Conventions</a:t>
            </a:r>
            <a:r>
              <a:rPr lang="en-US" i="1" dirty="0"/>
              <a:t> </a:t>
            </a:r>
            <a:r>
              <a:rPr lang="en-US" dirty="0"/>
              <a:t>(3 points)</a:t>
            </a:r>
          </a:p>
          <a:p>
            <a:pPr lvl="1"/>
            <a:r>
              <a:rPr lang="en-US" dirty="0"/>
              <a:t>Grade 4 and American Literature had a higher percentage of students scoring 3 points in 2018 compared to 2016. Other grades had a smaller percentage of students scoring 3 points over this time period.</a:t>
            </a:r>
          </a:p>
          <a:p>
            <a:r>
              <a:rPr lang="en-US" dirty="0"/>
              <a:t>Extended Constructed Response </a:t>
            </a:r>
            <a:r>
              <a:rPr lang="en-US" i="1" dirty="0">
                <a:solidFill>
                  <a:srgbClr val="0070C0"/>
                </a:solidFill>
              </a:rPr>
              <a:t>Narrative</a:t>
            </a:r>
            <a:r>
              <a:rPr lang="en-US" dirty="0"/>
              <a:t> (4 points)</a:t>
            </a:r>
          </a:p>
          <a:p>
            <a:pPr lvl="1"/>
            <a:r>
              <a:rPr lang="en-US" dirty="0"/>
              <a:t>Grades 7 and 8 showed increases in the percentage of students scoring 2, 3 and 4 points in 2018 compared to 2016.</a:t>
            </a:r>
          </a:p>
          <a:p>
            <a:r>
              <a:rPr lang="en-US" dirty="0"/>
              <a:t>Minor differences are explainable by the slight variations in the difficulty of individual writing items across years. To address this limitation, future research is needed to account for differences in difficulty among items.</a:t>
            </a:r>
          </a:p>
        </p:txBody>
      </p:sp>
      <p:sp>
        <p:nvSpPr>
          <p:cNvPr id="5" name="Slide Number Placeholder 4">
            <a:extLst>
              <a:ext uri="{FF2B5EF4-FFF2-40B4-BE49-F238E27FC236}">
                <a16:creationId xmlns:a16="http://schemas.microsoft.com/office/drawing/2014/main" id="{9960088A-B58B-4DEA-89AC-1850113BA2FA}"/>
              </a:ext>
            </a:extLst>
          </p:cNvPr>
          <p:cNvSpPr>
            <a:spLocks noGrp="1"/>
          </p:cNvSpPr>
          <p:nvPr>
            <p:ph type="sldNum" sz="quarter" idx="4"/>
          </p:nvPr>
        </p:nvSpPr>
        <p:spPr/>
        <p:txBody>
          <a:bodyPr/>
          <a:lstStyle/>
          <a:p>
            <a:fld id="{B63E4CEF-BB1E-48C7-AE93-F39F6AA99AD7}" type="slidenum">
              <a:rPr lang="en-US" smtClean="0"/>
              <a:pPr/>
              <a:t>130</a:t>
            </a:fld>
            <a:endParaRPr lang="en-US" dirty="0"/>
          </a:p>
        </p:txBody>
      </p:sp>
    </p:spTree>
    <p:extLst>
      <p:ext uri="{BB962C8B-B14F-4D97-AF65-F5344CB8AC3E}">
        <p14:creationId xmlns:p14="http://schemas.microsoft.com/office/powerpoint/2010/main" val="357090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15EC-C11A-40DF-833B-50AC07B7C3D1}"/>
              </a:ext>
            </a:extLst>
          </p:cNvPr>
          <p:cNvSpPr>
            <a:spLocks noGrp="1"/>
          </p:cNvSpPr>
          <p:nvPr>
            <p:ph type="title"/>
          </p:nvPr>
        </p:nvSpPr>
        <p:spPr/>
        <p:txBody>
          <a:bodyPr/>
          <a:lstStyle/>
          <a:p>
            <a:r>
              <a:rPr lang="en-US" dirty="0"/>
              <a:t>Q4: Reading and Writing</a:t>
            </a:r>
          </a:p>
        </p:txBody>
      </p:sp>
      <p:sp>
        <p:nvSpPr>
          <p:cNvPr id="3" name="Content Placeholder 2">
            <a:extLst>
              <a:ext uri="{FF2B5EF4-FFF2-40B4-BE49-F238E27FC236}">
                <a16:creationId xmlns:a16="http://schemas.microsoft.com/office/drawing/2014/main" id="{22A6F805-DE55-4793-B402-13E7F80B80CC}"/>
              </a:ext>
            </a:extLst>
          </p:cNvPr>
          <p:cNvSpPr>
            <a:spLocks noGrp="1"/>
          </p:cNvSpPr>
          <p:nvPr>
            <p:ph idx="1"/>
          </p:nvPr>
        </p:nvSpPr>
        <p:spPr/>
        <p:txBody>
          <a:bodyPr>
            <a:normAutofit/>
          </a:bodyPr>
          <a:lstStyle/>
          <a:p>
            <a:r>
              <a:rPr lang="en-US" dirty="0"/>
              <a:t>Extended Writing Prompt Noteworthy Trends</a:t>
            </a:r>
          </a:p>
          <a:p>
            <a:pPr lvl="1"/>
            <a:r>
              <a:rPr lang="en-US" dirty="0"/>
              <a:t>Some students followed a format that was </a:t>
            </a:r>
            <a:r>
              <a:rPr lang="en-US" i="1" dirty="0"/>
              <a:t>so formulaic that their responses appeared to be plagiarized</a:t>
            </a:r>
            <a:r>
              <a:rPr lang="en-US" dirty="0"/>
              <a:t>.</a:t>
            </a:r>
          </a:p>
          <a:p>
            <a:pPr lvl="1"/>
            <a:r>
              <a:rPr lang="en-US" dirty="0"/>
              <a:t>Some students copied large blocks of the passage(s) </a:t>
            </a:r>
            <a:r>
              <a:rPr lang="en-US" i="1" dirty="0"/>
              <a:t>while providing little original work</a:t>
            </a:r>
            <a:r>
              <a:rPr lang="en-US" dirty="0"/>
              <a:t>.</a:t>
            </a:r>
          </a:p>
          <a:p>
            <a:pPr lvl="1"/>
            <a:r>
              <a:rPr lang="en-US" dirty="0"/>
              <a:t>A </a:t>
            </a:r>
            <a:r>
              <a:rPr lang="en-US" dirty="0">
                <a:solidFill>
                  <a:srgbClr val="0070C0"/>
                </a:solidFill>
              </a:rPr>
              <a:t>positive trend </a:t>
            </a:r>
            <a:r>
              <a:rPr lang="en-US" dirty="0"/>
              <a:t>shows that some students who rewrite passage information in </a:t>
            </a:r>
            <a:r>
              <a:rPr lang="en-US" i="1" dirty="0"/>
              <a:t>their own words </a:t>
            </a:r>
            <a:r>
              <a:rPr lang="en-US" dirty="0"/>
              <a:t>to fit the purpose of the prompt are now able to create </a:t>
            </a:r>
            <a:r>
              <a:rPr lang="en-US" i="1" dirty="0"/>
              <a:t>more effective, higher-scoring essays</a:t>
            </a:r>
            <a:r>
              <a:rPr lang="en-US" dirty="0"/>
              <a:t>.</a:t>
            </a:r>
          </a:p>
        </p:txBody>
      </p:sp>
      <p:sp>
        <p:nvSpPr>
          <p:cNvPr id="5" name="Slide Number Placeholder 4">
            <a:extLst>
              <a:ext uri="{FF2B5EF4-FFF2-40B4-BE49-F238E27FC236}">
                <a16:creationId xmlns:a16="http://schemas.microsoft.com/office/drawing/2014/main" id="{C9640D5D-B4D5-43A4-97B7-1B08B835F36D}"/>
              </a:ext>
            </a:extLst>
          </p:cNvPr>
          <p:cNvSpPr>
            <a:spLocks noGrp="1"/>
          </p:cNvSpPr>
          <p:nvPr>
            <p:ph type="sldNum" sz="quarter" idx="4"/>
          </p:nvPr>
        </p:nvSpPr>
        <p:spPr/>
        <p:txBody>
          <a:bodyPr/>
          <a:lstStyle/>
          <a:p>
            <a:fld id="{B63E4CEF-BB1E-48C7-AE93-F39F6AA99AD7}" type="slidenum">
              <a:rPr lang="en-US" smtClean="0"/>
              <a:pPr/>
              <a:t>131</a:t>
            </a:fld>
            <a:endParaRPr lang="en-US" dirty="0"/>
          </a:p>
        </p:txBody>
      </p:sp>
    </p:spTree>
    <p:extLst>
      <p:ext uri="{BB962C8B-B14F-4D97-AF65-F5344CB8AC3E}">
        <p14:creationId xmlns:p14="http://schemas.microsoft.com/office/powerpoint/2010/main" val="22857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15EC-C11A-40DF-833B-50AC07B7C3D1}"/>
              </a:ext>
            </a:extLst>
          </p:cNvPr>
          <p:cNvSpPr>
            <a:spLocks noGrp="1"/>
          </p:cNvSpPr>
          <p:nvPr>
            <p:ph type="title"/>
          </p:nvPr>
        </p:nvSpPr>
        <p:spPr/>
        <p:txBody>
          <a:bodyPr/>
          <a:lstStyle/>
          <a:p>
            <a:r>
              <a:rPr lang="en-US" dirty="0"/>
              <a:t>Q4: Reading and Writing</a:t>
            </a:r>
          </a:p>
        </p:txBody>
      </p:sp>
      <p:sp>
        <p:nvSpPr>
          <p:cNvPr id="3" name="Content Placeholder 2">
            <a:extLst>
              <a:ext uri="{FF2B5EF4-FFF2-40B4-BE49-F238E27FC236}">
                <a16:creationId xmlns:a16="http://schemas.microsoft.com/office/drawing/2014/main" id="{22A6F805-DE55-4793-B402-13E7F80B80CC}"/>
              </a:ext>
            </a:extLst>
          </p:cNvPr>
          <p:cNvSpPr>
            <a:spLocks noGrp="1"/>
          </p:cNvSpPr>
          <p:nvPr>
            <p:ph idx="1"/>
          </p:nvPr>
        </p:nvSpPr>
        <p:spPr/>
        <p:txBody>
          <a:bodyPr>
            <a:normAutofit/>
          </a:bodyPr>
          <a:lstStyle/>
          <a:p>
            <a:r>
              <a:rPr lang="en-US" dirty="0"/>
              <a:t>Narrative Prompt Noteworthy Trends</a:t>
            </a:r>
          </a:p>
          <a:p>
            <a:pPr lvl="1"/>
            <a:r>
              <a:rPr lang="en-US" dirty="0"/>
              <a:t>Particularly for items with an informational passage, some students </a:t>
            </a:r>
            <a:r>
              <a:rPr lang="en-US" i="1" dirty="0"/>
              <a:t>struggled to write a response in a narrative mode</a:t>
            </a:r>
            <a:r>
              <a:rPr lang="en-US" dirty="0"/>
              <a:t>.</a:t>
            </a:r>
          </a:p>
          <a:p>
            <a:pPr lvl="1"/>
            <a:r>
              <a:rPr lang="en-US" dirty="0"/>
              <a:t>Students may be aware of the need to use narrative elements, but are </a:t>
            </a:r>
            <a:r>
              <a:rPr lang="en-US" i="1" dirty="0"/>
              <a:t>unable to effectively use the element(s) to advance the plot or enhance the story</a:t>
            </a:r>
            <a:r>
              <a:rPr lang="en-US" dirty="0"/>
              <a:t>.</a:t>
            </a:r>
          </a:p>
          <a:p>
            <a:pPr lvl="1"/>
            <a:r>
              <a:rPr lang="en-US" dirty="0"/>
              <a:t>A </a:t>
            </a:r>
            <a:r>
              <a:rPr lang="en-US" dirty="0">
                <a:solidFill>
                  <a:srgbClr val="0070C0"/>
                </a:solidFill>
              </a:rPr>
              <a:t>positive trend </a:t>
            </a:r>
            <a:r>
              <a:rPr lang="en-US" dirty="0"/>
              <a:t>is that some students did </a:t>
            </a:r>
            <a:r>
              <a:rPr lang="en-US" i="1" dirty="0"/>
              <a:t>smoothly integrate details from the passage into their responses</a:t>
            </a:r>
            <a:r>
              <a:rPr lang="en-US" dirty="0"/>
              <a:t>.</a:t>
            </a:r>
          </a:p>
        </p:txBody>
      </p:sp>
      <p:sp>
        <p:nvSpPr>
          <p:cNvPr id="5" name="Slide Number Placeholder 4">
            <a:extLst>
              <a:ext uri="{FF2B5EF4-FFF2-40B4-BE49-F238E27FC236}">
                <a16:creationId xmlns:a16="http://schemas.microsoft.com/office/drawing/2014/main" id="{C9640D5D-B4D5-43A4-97B7-1B08B835F36D}"/>
              </a:ext>
            </a:extLst>
          </p:cNvPr>
          <p:cNvSpPr>
            <a:spLocks noGrp="1"/>
          </p:cNvSpPr>
          <p:nvPr>
            <p:ph type="sldNum" sz="quarter" idx="4"/>
          </p:nvPr>
        </p:nvSpPr>
        <p:spPr/>
        <p:txBody>
          <a:bodyPr/>
          <a:lstStyle/>
          <a:p>
            <a:fld id="{B63E4CEF-BB1E-48C7-AE93-F39F6AA99AD7}" type="slidenum">
              <a:rPr lang="en-US" smtClean="0"/>
              <a:pPr/>
              <a:t>132</a:t>
            </a:fld>
            <a:endParaRPr lang="en-US" dirty="0"/>
          </a:p>
        </p:txBody>
      </p:sp>
    </p:spTree>
    <p:extLst>
      <p:ext uri="{BB962C8B-B14F-4D97-AF65-F5344CB8AC3E}">
        <p14:creationId xmlns:p14="http://schemas.microsoft.com/office/powerpoint/2010/main" val="426130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CBDF-55AC-4B8E-BD09-93AD2FCA829B}"/>
              </a:ext>
            </a:extLst>
          </p:cNvPr>
          <p:cNvSpPr>
            <a:spLocks noGrp="1"/>
          </p:cNvSpPr>
          <p:nvPr>
            <p:ph type="title"/>
          </p:nvPr>
        </p:nvSpPr>
        <p:spPr/>
        <p:txBody>
          <a:bodyPr/>
          <a:lstStyle/>
          <a:p>
            <a:r>
              <a:rPr lang="en-US" dirty="0"/>
              <a:t>What do teachers need to know?</a:t>
            </a:r>
          </a:p>
        </p:txBody>
      </p:sp>
      <p:sp>
        <p:nvSpPr>
          <p:cNvPr id="3" name="Content Placeholder 2">
            <a:extLst>
              <a:ext uri="{FF2B5EF4-FFF2-40B4-BE49-F238E27FC236}">
                <a16:creationId xmlns:a16="http://schemas.microsoft.com/office/drawing/2014/main" id="{C66136E5-4F5F-49E2-9DE4-726A46710744}"/>
              </a:ext>
            </a:extLst>
          </p:cNvPr>
          <p:cNvSpPr>
            <a:spLocks noGrp="1"/>
          </p:cNvSpPr>
          <p:nvPr>
            <p:ph idx="1"/>
          </p:nvPr>
        </p:nvSpPr>
        <p:spPr/>
        <p:txBody>
          <a:bodyPr>
            <a:normAutofit/>
          </a:bodyPr>
          <a:lstStyle/>
          <a:p>
            <a:r>
              <a:rPr lang="en-US" sz="2600" dirty="0">
                <a:solidFill>
                  <a:srgbClr val="0070C0"/>
                </a:solidFill>
              </a:rPr>
              <a:t>A few comments from ELA teachers who attended item/data review:</a:t>
            </a:r>
          </a:p>
          <a:p>
            <a:pPr lvl="1"/>
            <a:r>
              <a:rPr lang="en-US" sz="2200" dirty="0"/>
              <a:t>That passages/questions are vetted by real teachers and their perspectives, and that they try to ensure equity for the ELA part.</a:t>
            </a:r>
          </a:p>
          <a:p>
            <a:pPr lvl="1"/>
            <a:r>
              <a:rPr lang="en-US" sz="2200" dirty="0"/>
              <a:t>That students need to be able to see a variety of texts, and need to show their knowledge in more than one way.</a:t>
            </a:r>
          </a:p>
          <a:p>
            <a:pPr lvl="1"/>
            <a:r>
              <a:rPr lang="en-US" sz="2200" dirty="0"/>
              <a:t>We need to focus on critical reading and thinking skills (not content alone), and we need to ensure that students are prepared to add depth to their writing.</a:t>
            </a:r>
          </a:p>
        </p:txBody>
      </p:sp>
      <p:sp>
        <p:nvSpPr>
          <p:cNvPr id="5" name="Slide Number Placeholder 4">
            <a:extLst>
              <a:ext uri="{FF2B5EF4-FFF2-40B4-BE49-F238E27FC236}">
                <a16:creationId xmlns:a16="http://schemas.microsoft.com/office/drawing/2014/main" id="{364FE3FC-790D-4742-8889-31CB63BAAD96}"/>
              </a:ext>
            </a:extLst>
          </p:cNvPr>
          <p:cNvSpPr>
            <a:spLocks noGrp="1"/>
          </p:cNvSpPr>
          <p:nvPr>
            <p:ph type="sldNum" sz="quarter" idx="4"/>
          </p:nvPr>
        </p:nvSpPr>
        <p:spPr/>
        <p:txBody>
          <a:bodyPr/>
          <a:lstStyle/>
          <a:p>
            <a:fld id="{B63E4CEF-BB1E-48C7-AE93-F39F6AA99AD7}" type="slidenum">
              <a:rPr lang="en-US" smtClean="0"/>
              <a:pPr/>
              <a:t>133</a:t>
            </a:fld>
            <a:endParaRPr lang="en-US" dirty="0"/>
          </a:p>
        </p:txBody>
      </p:sp>
    </p:spTree>
    <p:extLst>
      <p:ext uri="{BB962C8B-B14F-4D97-AF65-F5344CB8AC3E}">
        <p14:creationId xmlns:p14="http://schemas.microsoft.com/office/powerpoint/2010/main" val="378989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CBDF-55AC-4B8E-BD09-93AD2FCA829B}"/>
              </a:ext>
            </a:extLst>
          </p:cNvPr>
          <p:cNvSpPr>
            <a:spLocks noGrp="1"/>
          </p:cNvSpPr>
          <p:nvPr>
            <p:ph type="title"/>
          </p:nvPr>
        </p:nvSpPr>
        <p:spPr/>
        <p:txBody>
          <a:bodyPr/>
          <a:lstStyle/>
          <a:p>
            <a:r>
              <a:rPr lang="en-US" dirty="0"/>
              <a:t>What do teachers need to know?</a:t>
            </a:r>
          </a:p>
        </p:txBody>
      </p:sp>
      <p:sp>
        <p:nvSpPr>
          <p:cNvPr id="3" name="Content Placeholder 2">
            <a:extLst>
              <a:ext uri="{FF2B5EF4-FFF2-40B4-BE49-F238E27FC236}">
                <a16:creationId xmlns:a16="http://schemas.microsoft.com/office/drawing/2014/main" id="{C66136E5-4F5F-49E2-9DE4-726A46710744}"/>
              </a:ext>
            </a:extLst>
          </p:cNvPr>
          <p:cNvSpPr>
            <a:spLocks noGrp="1"/>
          </p:cNvSpPr>
          <p:nvPr>
            <p:ph idx="1"/>
          </p:nvPr>
        </p:nvSpPr>
        <p:spPr/>
        <p:txBody>
          <a:bodyPr>
            <a:normAutofit fontScale="92500" lnSpcReduction="10000"/>
          </a:bodyPr>
          <a:lstStyle/>
          <a:p>
            <a:r>
              <a:rPr lang="en-US" dirty="0">
                <a:solidFill>
                  <a:srgbClr val="0070C0"/>
                </a:solidFill>
              </a:rPr>
              <a:t>A few comments from ELA teachers who attended </a:t>
            </a:r>
            <a:r>
              <a:rPr lang="en-US" dirty="0" err="1">
                <a:solidFill>
                  <a:srgbClr val="0070C0"/>
                </a:solidFill>
              </a:rPr>
              <a:t>rangefinding</a:t>
            </a:r>
            <a:r>
              <a:rPr lang="en-US" dirty="0">
                <a:solidFill>
                  <a:srgbClr val="0070C0"/>
                </a:solidFill>
              </a:rPr>
              <a:t>:</a:t>
            </a:r>
          </a:p>
          <a:p>
            <a:pPr lvl="1"/>
            <a:r>
              <a:rPr lang="en-US" dirty="0"/>
              <a:t>Students often provided cursory responses where more detail is needed. </a:t>
            </a:r>
          </a:p>
          <a:p>
            <a:pPr lvl="1"/>
            <a:r>
              <a:rPr lang="en-US" dirty="0"/>
              <a:t>How a one-sentence answer can qualify as a 2 better than an entire paragraph depending on what the answer contains.</a:t>
            </a:r>
          </a:p>
          <a:p>
            <a:pPr lvl="1"/>
            <a:r>
              <a:rPr lang="en-US" dirty="0"/>
              <a:t>Emphasis for students to respond to all parts of the question. They also should encourage students to answer straight to the point and not encourage fluff.</a:t>
            </a:r>
          </a:p>
          <a:p>
            <a:pPr lvl="1"/>
            <a:r>
              <a:rPr lang="en-US" dirty="0"/>
              <a:t>Many students are simply picking out quotes and not doing much explaining. The students are getting better at answering the questions. However, many students simply rely on pulling details from the text with little or no support.</a:t>
            </a:r>
          </a:p>
        </p:txBody>
      </p:sp>
      <p:sp>
        <p:nvSpPr>
          <p:cNvPr id="5" name="Slide Number Placeholder 4">
            <a:extLst>
              <a:ext uri="{FF2B5EF4-FFF2-40B4-BE49-F238E27FC236}">
                <a16:creationId xmlns:a16="http://schemas.microsoft.com/office/drawing/2014/main" id="{364FE3FC-790D-4742-8889-31CB63BAAD96}"/>
              </a:ext>
            </a:extLst>
          </p:cNvPr>
          <p:cNvSpPr>
            <a:spLocks noGrp="1"/>
          </p:cNvSpPr>
          <p:nvPr>
            <p:ph type="sldNum" sz="quarter" idx="4"/>
          </p:nvPr>
        </p:nvSpPr>
        <p:spPr/>
        <p:txBody>
          <a:bodyPr/>
          <a:lstStyle/>
          <a:p>
            <a:fld id="{B63E4CEF-BB1E-48C7-AE93-F39F6AA99AD7}" type="slidenum">
              <a:rPr lang="en-US" smtClean="0"/>
              <a:pPr/>
              <a:t>134</a:t>
            </a:fld>
            <a:endParaRPr lang="en-US" dirty="0"/>
          </a:p>
        </p:txBody>
      </p:sp>
    </p:spTree>
    <p:extLst>
      <p:ext uri="{BB962C8B-B14F-4D97-AF65-F5344CB8AC3E}">
        <p14:creationId xmlns:p14="http://schemas.microsoft.com/office/powerpoint/2010/main" val="292768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CBDF-55AC-4B8E-BD09-93AD2FCA829B}"/>
              </a:ext>
            </a:extLst>
          </p:cNvPr>
          <p:cNvSpPr>
            <a:spLocks noGrp="1"/>
          </p:cNvSpPr>
          <p:nvPr>
            <p:ph type="title"/>
          </p:nvPr>
        </p:nvSpPr>
        <p:spPr/>
        <p:txBody>
          <a:bodyPr/>
          <a:lstStyle/>
          <a:p>
            <a:r>
              <a:rPr lang="en-US" dirty="0"/>
              <a:t>What do teachers need to know?</a:t>
            </a:r>
          </a:p>
        </p:txBody>
      </p:sp>
      <p:sp>
        <p:nvSpPr>
          <p:cNvPr id="3" name="Content Placeholder 2">
            <a:extLst>
              <a:ext uri="{FF2B5EF4-FFF2-40B4-BE49-F238E27FC236}">
                <a16:creationId xmlns:a16="http://schemas.microsoft.com/office/drawing/2014/main" id="{C66136E5-4F5F-49E2-9DE4-726A46710744}"/>
              </a:ext>
            </a:extLst>
          </p:cNvPr>
          <p:cNvSpPr>
            <a:spLocks noGrp="1"/>
          </p:cNvSpPr>
          <p:nvPr>
            <p:ph idx="1"/>
          </p:nvPr>
        </p:nvSpPr>
        <p:spPr/>
        <p:txBody>
          <a:bodyPr>
            <a:normAutofit fontScale="92500" lnSpcReduction="10000"/>
          </a:bodyPr>
          <a:lstStyle/>
          <a:p>
            <a:r>
              <a:rPr lang="en-US" dirty="0">
                <a:solidFill>
                  <a:srgbClr val="0070C0"/>
                </a:solidFill>
              </a:rPr>
              <a:t>A few comments from ELA teachers who attended </a:t>
            </a:r>
            <a:r>
              <a:rPr lang="en-US" dirty="0" err="1">
                <a:solidFill>
                  <a:srgbClr val="0070C0"/>
                </a:solidFill>
              </a:rPr>
              <a:t>rangefinding</a:t>
            </a:r>
            <a:r>
              <a:rPr lang="en-US" dirty="0">
                <a:solidFill>
                  <a:srgbClr val="0070C0"/>
                </a:solidFill>
              </a:rPr>
              <a:t> (continued):</a:t>
            </a:r>
          </a:p>
          <a:p>
            <a:pPr lvl="1"/>
            <a:r>
              <a:rPr lang="en-US" dirty="0"/>
              <a:t>I did not realize how much students struggled with ‘how’ questions.</a:t>
            </a:r>
          </a:p>
          <a:p>
            <a:pPr lvl="1"/>
            <a:r>
              <a:rPr lang="en-US" dirty="0"/>
              <a:t>Students are answering the prompts but are still not as developed in providing relevant textual evidence with clear elaboration or connection to their claims.</a:t>
            </a:r>
          </a:p>
          <a:p>
            <a:pPr lvl="1"/>
            <a:r>
              <a:rPr lang="en-US" dirty="0"/>
              <a:t>Most questions require students to explain something and provide details. Selecting quality support and tying that support to the explanation is a key skill.</a:t>
            </a:r>
          </a:p>
          <a:p>
            <a:pPr lvl="1"/>
            <a:r>
              <a:rPr lang="en-US" dirty="0"/>
              <a:t>The constructed-response items are directly correlated to the standards. Don’t box students in with framed responses – there is wide room for success if students have been taught the standard to understand the task.</a:t>
            </a:r>
          </a:p>
        </p:txBody>
      </p:sp>
      <p:sp>
        <p:nvSpPr>
          <p:cNvPr id="5" name="Slide Number Placeholder 4">
            <a:extLst>
              <a:ext uri="{FF2B5EF4-FFF2-40B4-BE49-F238E27FC236}">
                <a16:creationId xmlns:a16="http://schemas.microsoft.com/office/drawing/2014/main" id="{364FE3FC-790D-4742-8889-31CB63BAAD96}"/>
              </a:ext>
            </a:extLst>
          </p:cNvPr>
          <p:cNvSpPr>
            <a:spLocks noGrp="1"/>
          </p:cNvSpPr>
          <p:nvPr>
            <p:ph type="sldNum" sz="quarter" idx="4"/>
          </p:nvPr>
        </p:nvSpPr>
        <p:spPr/>
        <p:txBody>
          <a:bodyPr/>
          <a:lstStyle/>
          <a:p>
            <a:fld id="{B63E4CEF-BB1E-48C7-AE93-F39F6AA99AD7}" type="slidenum">
              <a:rPr lang="en-US" smtClean="0"/>
              <a:pPr/>
              <a:t>135</a:t>
            </a:fld>
            <a:endParaRPr lang="en-US" dirty="0"/>
          </a:p>
        </p:txBody>
      </p:sp>
    </p:spTree>
    <p:extLst>
      <p:ext uri="{BB962C8B-B14F-4D97-AF65-F5344CB8AC3E}">
        <p14:creationId xmlns:p14="http://schemas.microsoft.com/office/powerpoint/2010/main" val="417063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0AD85A-C3E2-4F9B-AA93-4086C5D02060}"/>
              </a:ext>
            </a:extLst>
          </p:cNvPr>
          <p:cNvSpPr>
            <a:spLocks noGrp="1"/>
          </p:cNvSpPr>
          <p:nvPr>
            <p:ph type="title"/>
          </p:nvPr>
        </p:nvSpPr>
        <p:spPr/>
        <p:txBody>
          <a:bodyPr/>
          <a:lstStyle/>
          <a:p>
            <a:r>
              <a:rPr lang="en-US" dirty="0"/>
              <a:t>Georgia Alternate Assessment 2.0</a:t>
            </a:r>
          </a:p>
        </p:txBody>
      </p:sp>
      <p:sp>
        <p:nvSpPr>
          <p:cNvPr id="7" name="Text Placeholder 6">
            <a:extLst>
              <a:ext uri="{FF2B5EF4-FFF2-40B4-BE49-F238E27FC236}">
                <a16:creationId xmlns:a16="http://schemas.microsoft.com/office/drawing/2014/main" id="{AF0E4AF6-413B-4845-AFAC-FA231F0E8736}"/>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10A1F343-B619-4CB2-9246-57BB9C9A524B}"/>
              </a:ext>
            </a:extLst>
          </p:cNvPr>
          <p:cNvSpPr>
            <a:spLocks noGrp="1"/>
          </p:cNvSpPr>
          <p:nvPr>
            <p:ph type="sldNum" sz="quarter" idx="4"/>
          </p:nvPr>
        </p:nvSpPr>
        <p:spPr/>
        <p:txBody>
          <a:bodyPr/>
          <a:lstStyle/>
          <a:p>
            <a:fld id="{B63E4CEF-BB1E-48C7-AE93-F39F6AA99AD7}" type="slidenum">
              <a:rPr lang="en-US" smtClean="0"/>
              <a:pPr/>
              <a:t>136</a:t>
            </a:fld>
            <a:endParaRPr lang="en-US" dirty="0"/>
          </a:p>
        </p:txBody>
      </p:sp>
    </p:spTree>
    <p:extLst>
      <p:ext uri="{BB962C8B-B14F-4D97-AF65-F5344CB8AC3E}">
        <p14:creationId xmlns:p14="http://schemas.microsoft.com/office/powerpoint/2010/main" val="141048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E2F96-2351-4A52-8EA2-A680C9695B6D}"/>
              </a:ext>
            </a:extLst>
          </p:cNvPr>
          <p:cNvSpPr>
            <a:spLocks noGrp="1"/>
          </p:cNvSpPr>
          <p:nvPr>
            <p:ph type="title"/>
          </p:nvPr>
        </p:nvSpPr>
        <p:spPr/>
        <p:txBody>
          <a:bodyPr/>
          <a:lstStyle/>
          <a:p>
            <a:r>
              <a:rPr lang="en-US" dirty="0"/>
              <a:t>GAA 2.0</a:t>
            </a:r>
          </a:p>
        </p:txBody>
      </p:sp>
      <p:sp>
        <p:nvSpPr>
          <p:cNvPr id="3" name="Content Placeholder 2">
            <a:extLst>
              <a:ext uri="{FF2B5EF4-FFF2-40B4-BE49-F238E27FC236}">
                <a16:creationId xmlns:a16="http://schemas.microsoft.com/office/drawing/2014/main" id="{5E71740C-8754-4684-94DD-57FC069B9F6B}"/>
              </a:ext>
            </a:extLst>
          </p:cNvPr>
          <p:cNvSpPr>
            <a:spLocks noGrp="1"/>
          </p:cNvSpPr>
          <p:nvPr>
            <p:ph idx="1"/>
          </p:nvPr>
        </p:nvSpPr>
        <p:spPr/>
        <p:txBody>
          <a:bodyPr>
            <a:normAutofit fontScale="70000" lnSpcReduction="20000"/>
          </a:bodyPr>
          <a:lstStyle/>
          <a:p>
            <a:r>
              <a:rPr lang="en-US" sz="3400" dirty="0"/>
              <a:t>The Georgia Alternate Assessment is being redesigned to better ensure that students with significant cognitive disabilities are provided access to the state academic content standards and given the opportunity to demonstrate achievement of the knowledge, concepts, and skills inherent in the standards.</a:t>
            </a:r>
          </a:p>
          <a:p>
            <a:r>
              <a:rPr lang="en-US" sz="3400" dirty="0"/>
              <a:t>The new GAA 2.0 will: </a:t>
            </a:r>
          </a:p>
          <a:p>
            <a:pPr lvl="1"/>
            <a:r>
              <a:rPr lang="en-US" sz="2800" dirty="0"/>
              <a:t>align to the Georgia Standards of Excellence;</a:t>
            </a:r>
          </a:p>
          <a:p>
            <a:pPr lvl="1"/>
            <a:r>
              <a:rPr lang="en-US" sz="2800" dirty="0"/>
              <a:t>reduce teachers’ burden related to selecting or developing tasks;</a:t>
            </a:r>
          </a:p>
          <a:p>
            <a:pPr lvl="1"/>
            <a:r>
              <a:rPr lang="en-US" sz="2800" dirty="0"/>
              <a:t>bring greater standardization to the administration;</a:t>
            </a:r>
          </a:p>
          <a:p>
            <a:pPr lvl="1"/>
            <a:r>
              <a:rPr lang="en-US" sz="2800" dirty="0"/>
              <a:t>improve scoring reliability;</a:t>
            </a:r>
          </a:p>
          <a:p>
            <a:pPr lvl="1"/>
            <a:r>
              <a:rPr lang="en-US" sz="2800" dirty="0"/>
              <a:t>have standardized and scripted tasks with multiple access points; </a:t>
            </a:r>
          </a:p>
          <a:p>
            <a:pPr lvl="1"/>
            <a:r>
              <a:rPr lang="en-US" sz="2800" dirty="0"/>
              <a:t>have one assessment window in the spring; and</a:t>
            </a:r>
          </a:p>
          <a:p>
            <a:pPr lvl="1"/>
            <a:r>
              <a:rPr lang="en-US" sz="2800" dirty="0"/>
              <a:t>be administered statewide in 2018-2019.</a:t>
            </a:r>
          </a:p>
        </p:txBody>
      </p:sp>
      <p:sp>
        <p:nvSpPr>
          <p:cNvPr id="5" name="Slide Number Placeholder 4">
            <a:extLst>
              <a:ext uri="{FF2B5EF4-FFF2-40B4-BE49-F238E27FC236}">
                <a16:creationId xmlns:a16="http://schemas.microsoft.com/office/drawing/2014/main" id="{BC65D3EE-81E4-41CC-9E78-210D9929EA73}"/>
              </a:ext>
            </a:extLst>
          </p:cNvPr>
          <p:cNvSpPr>
            <a:spLocks noGrp="1"/>
          </p:cNvSpPr>
          <p:nvPr>
            <p:ph type="sldNum" sz="quarter" idx="4"/>
          </p:nvPr>
        </p:nvSpPr>
        <p:spPr/>
        <p:txBody>
          <a:bodyPr/>
          <a:lstStyle/>
          <a:p>
            <a:fld id="{B63E4CEF-BB1E-48C7-AE93-F39F6AA99AD7}" type="slidenum">
              <a:rPr lang="en-US" smtClean="0"/>
              <a:pPr/>
              <a:t>137</a:t>
            </a:fld>
            <a:endParaRPr lang="en-US" dirty="0"/>
          </a:p>
        </p:txBody>
      </p:sp>
    </p:spTree>
    <p:extLst>
      <p:ext uri="{BB962C8B-B14F-4D97-AF65-F5344CB8AC3E}">
        <p14:creationId xmlns:p14="http://schemas.microsoft.com/office/powerpoint/2010/main" val="27389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E46CD-B33D-4049-A186-6C3561456D10}"/>
              </a:ext>
            </a:extLst>
          </p:cNvPr>
          <p:cNvSpPr>
            <a:spLocks noGrp="1"/>
          </p:cNvSpPr>
          <p:nvPr>
            <p:ph type="title"/>
          </p:nvPr>
        </p:nvSpPr>
        <p:spPr/>
        <p:txBody>
          <a:bodyPr/>
          <a:lstStyle/>
          <a:p>
            <a:r>
              <a:rPr lang="en-US" dirty="0"/>
              <a:t>GAA 2.0</a:t>
            </a:r>
          </a:p>
        </p:txBody>
      </p:sp>
      <p:sp>
        <p:nvSpPr>
          <p:cNvPr id="3" name="Content Placeholder 2">
            <a:extLst>
              <a:ext uri="{FF2B5EF4-FFF2-40B4-BE49-F238E27FC236}">
                <a16:creationId xmlns:a16="http://schemas.microsoft.com/office/drawing/2014/main" id="{C9CF4517-E4B5-4110-9C91-DDBD99BAF1A8}"/>
              </a:ext>
            </a:extLst>
          </p:cNvPr>
          <p:cNvSpPr>
            <a:spLocks noGrp="1"/>
          </p:cNvSpPr>
          <p:nvPr>
            <p:ph idx="1"/>
          </p:nvPr>
        </p:nvSpPr>
        <p:spPr/>
        <p:txBody>
          <a:bodyPr>
            <a:normAutofit/>
          </a:bodyPr>
          <a:lstStyle/>
          <a:p>
            <a:r>
              <a:rPr lang="en-US" dirty="0"/>
              <a:t>Structure</a:t>
            </a:r>
          </a:p>
          <a:p>
            <a:pPr lvl="1"/>
            <a:r>
              <a:rPr lang="en-US" dirty="0"/>
              <a:t>Discrete tasks developed for each grade and content area.</a:t>
            </a:r>
          </a:p>
          <a:p>
            <a:pPr lvl="1"/>
            <a:r>
              <a:rPr lang="en-US" dirty="0"/>
              <a:t>Tasks written to three levels of complexity, starting with the least complex part and increasing in complexity.</a:t>
            </a:r>
          </a:p>
          <a:p>
            <a:pPr lvl="1"/>
            <a:r>
              <a:rPr lang="en-US" dirty="0"/>
              <a:t>A scenario or passage is provided at the beginning of each task and serves as an introduction.</a:t>
            </a:r>
          </a:p>
          <a:p>
            <a:pPr lvl="1"/>
            <a:r>
              <a:rPr lang="en-US" dirty="0"/>
              <a:t>Support (scaffolding) is built into the task to increase a student’s ability to access various levels of complexity within a task.</a:t>
            </a:r>
          </a:p>
        </p:txBody>
      </p:sp>
      <p:sp>
        <p:nvSpPr>
          <p:cNvPr id="5" name="Slide Number Placeholder 4">
            <a:extLst>
              <a:ext uri="{FF2B5EF4-FFF2-40B4-BE49-F238E27FC236}">
                <a16:creationId xmlns:a16="http://schemas.microsoft.com/office/drawing/2014/main" id="{FCB46040-8EE7-4967-8BC0-82F4D1C96D88}"/>
              </a:ext>
            </a:extLst>
          </p:cNvPr>
          <p:cNvSpPr>
            <a:spLocks noGrp="1"/>
          </p:cNvSpPr>
          <p:nvPr>
            <p:ph type="sldNum" sz="quarter" idx="4"/>
          </p:nvPr>
        </p:nvSpPr>
        <p:spPr/>
        <p:txBody>
          <a:bodyPr/>
          <a:lstStyle/>
          <a:p>
            <a:fld id="{B63E4CEF-BB1E-48C7-AE93-F39F6AA99AD7}" type="slidenum">
              <a:rPr lang="en-US" smtClean="0"/>
              <a:pPr/>
              <a:t>138</a:t>
            </a:fld>
            <a:endParaRPr lang="en-US" dirty="0"/>
          </a:p>
        </p:txBody>
      </p:sp>
    </p:spTree>
    <p:extLst>
      <p:ext uri="{BB962C8B-B14F-4D97-AF65-F5344CB8AC3E}">
        <p14:creationId xmlns:p14="http://schemas.microsoft.com/office/powerpoint/2010/main" val="100339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E46CD-B33D-4049-A186-6C3561456D10}"/>
              </a:ext>
            </a:extLst>
          </p:cNvPr>
          <p:cNvSpPr>
            <a:spLocks noGrp="1"/>
          </p:cNvSpPr>
          <p:nvPr>
            <p:ph type="title"/>
          </p:nvPr>
        </p:nvSpPr>
        <p:spPr/>
        <p:txBody>
          <a:bodyPr/>
          <a:lstStyle/>
          <a:p>
            <a:r>
              <a:rPr lang="en-US" dirty="0"/>
              <a:t>GAA 2.0</a:t>
            </a:r>
          </a:p>
        </p:txBody>
      </p:sp>
      <p:sp>
        <p:nvSpPr>
          <p:cNvPr id="3" name="Content Placeholder 2">
            <a:extLst>
              <a:ext uri="{FF2B5EF4-FFF2-40B4-BE49-F238E27FC236}">
                <a16:creationId xmlns:a16="http://schemas.microsoft.com/office/drawing/2014/main" id="{C9CF4517-E4B5-4110-9C91-DDBD99BAF1A8}"/>
              </a:ext>
            </a:extLst>
          </p:cNvPr>
          <p:cNvSpPr>
            <a:spLocks noGrp="1"/>
          </p:cNvSpPr>
          <p:nvPr>
            <p:ph idx="1"/>
          </p:nvPr>
        </p:nvSpPr>
        <p:spPr/>
        <p:txBody>
          <a:bodyPr>
            <a:normAutofit fontScale="92500"/>
          </a:bodyPr>
          <a:lstStyle/>
          <a:p>
            <a:r>
              <a:rPr lang="en-US" dirty="0"/>
              <a:t>Features</a:t>
            </a:r>
          </a:p>
          <a:p>
            <a:pPr lvl="1"/>
            <a:r>
              <a:rPr lang="en-US" dirty="0"/>
              <a:t>Use of scenarios to engage student interest and activate background knowledge</a:t>
            </a:r>
          </a:p>
          <a:p>
            <a:pPr lvl="1"/>
            <a:r>
              <a:rPr lang="en-US" dirty="0"/>
              <a:t>Large simple graphics</a:t>
            </a:r>
          </a:p>
          <a:p>
            <a:pPr lvl="1"/>
            <a:r>
              <a:rPr lang="en-US" dirty="0"/>
              <a:t>Accessible font size</a:t>
            </a:r>
          </a:p>
          <a:p>
            <a:pPr lvl="1"/>
            <a:r>
              <a:rPr lang="en-US" dirty="0"/>
              <a:t>Short simple sentences</a:t>
            </a:r>
          </a:p>
          <a:p>
            <a:pPr lvl="1"/>
            <a:r>
              <a:rPr lang="en-US" dirty="0"/>
              <a:t>Avoids extraneous wording</a:t>
            </a:r>
          </a:p>
          <a:p>
            <a:pPr lvl="1"/>
            <a:r>
              <a:rPr lang="en-US" dirty="0"/>
              <a:t>Use of common proper nouns (names)</a:t>
            </a:r>
          </a:p>
          <a:p>
            <a:pPr lvl="1"/>
            <a:r>
              <a:rPr lang="en-US" dirty="0"/>
              <a:t>Directive questions</a:t>
            </a:r>
          </a:p>
          <a:p>
            <a:r>
              <a:rPr lang="en-US" dirty="0"/>
              <a:t>Additional information is available through </a:t>
            </a:r>
            <a:r>
              <a:rPr lang="en-US" dirty="0" err="1"/>
              <a:t>GaDOE</a:t>
            </a:r>
            <a:r>
              <a:rPr lang="en-US" dirty="0"/>
              <a:t> trainings and will be coming soon to the GAA website.</a:t>
            </a:r>
          </a:p>
        </p:txBody>
      </p:sp>
      <p:sp>
        <p:nvSpPr>
          <p:cNvPr id="5" name="Slide Number Placeholder 4">
            <a:extLst>
              <a:ext uri="{FF2B5EF4-FFF2-40B4-BE49-F238E27FC236}">
                <a16:creationId xmlns:a16="http://schemas.microsoft.com/office/drawing/2014/main" id="{FCB46040-8EE7-4967-8BC0-82F4D1C96D88}"/>
              </a:ext>
            </a:extLst>
          </p:cNvPr>
          <p:cNvSpPr>
            <a:spLocks noGrp="1"/>
          </p:cNvSpPr>
          <p:nvPr>
            <p:ph type="sldNum" sz="quarter" idx="4"/>
          </p:nvPr>
        </p:nvSpPr>
        <p:spPr/>
        <p:txBody>
          <a:bodyPr/>
          <a:lstStyle/>
          <a:p>
            <a:fld id="{B63E4CEF-BB1E-48C7-AE93-F39F6AA99AD7}" type="slidenum">
              <a:rPr lang="en-US" smtClean="0"/>
              <a:pPr/>
              <a:t>139</a:t>
            </a:fld>
            <a:endParaRPr lang="en-US" dirty="0"/>
          </a:p>
        </p:txBody>
      </p:sp>
    </p:spTree>
    <p:extLst>
      <p:ext uri="{BB962C8B-B14F-4D97-AF65-F5344CB8AC3E}">
        <p14:creationId xmlns:p14="http://schemas.microsoft.com/office/powerpoint/2010/main" val="371876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0AD85A-C3E2-4F9B-AA93-4086C5D02060}"/>
              </a:ext>
            </a:extLst>
          </p:cNvPr>
          <p:cNvSpPr>
            <a:spLocks noGrp="1"/>
          </p:cNvSpPr>
          <p:nvPr>
            <p:ph type="title"/>
          </p:nvPr>
        </p:nvSpPr>
        <p:spPr/>
        <p:txBody>
          <a:bodyPr/>
          <a:lstStyle/>
          <a:p>
            <a:r>
              <a:rPr lang="en-US" dirty="0"/>
              <a:t>GKIDS 2.0</a:t>
            </a:r>
          </a:p>
        </p:txBody>
      </p:sp>
      <p:sp>
        <p:nvSpPr>
          <p:cNvPr id="7" name="Text Placeholder 6">
            <a:extLst>
              <a:ext uri="{FF2B5EF4-FFF2-40B4-BE49-F238E27FC236}">
                <a16:creationId xmlns:a16="http://schemas.microsoft.com/office/drawing/2014/main" id="{AF0E4AF6-413B-4845-AFAC-FA231F0E8736}"/>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10A1F343-B619-4CB2-9246-57BB9C9A524B}"/>
              </a:ext>
            </a:extLst>
          </p:cNvPr>
          <p:cNvSpPr>
            <a:spLocks noGrp="1"/>
          </p:cNvSpPr>
          <p:nvPr>
            <p:ph type="sldNum" sz="quarter" idx="4"/>
          </p:nvPr>
        </p:nvSpPr>
        <p:spPr/>
        <p:txBody>
          <a:bodyPr/>
          <a:lstStyle/>
          <a:p>
            <a:fld id="{B63E4CEF-BB1E-48C7-AE93-F39F6AA99AD7}" type="slidenum">
              <a:rPr lang="en-US" smtClean="0"/>
              <a:pPr/>
              <a:t>14</a:t>
            </a:fld>
            <a:endParaRPr lang="en-US" dirty="0"/>
          </a:p>
        </p:txBody>
      </p:sp>
    </p:spTree>
    <p:extLst>
      <p:ext uri="{BB962C8B-B14F-4D97-AF65-F5344CB8AC3E}">
        <p14:creationId xmlns:p14="http://schemas.microsoft.com/office/powerpoint/2010/main" val="233331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CB32-4900-4D6B-A4AB-D4662259E4A3}"/>
              </a:ext>
            </a:extLst>
          </p:cNvPr>
          <p:cNvSpPr>
            <a:spLocks noGrp="1"/>
          </p:cNvSpPr>
          <p:nvPr>
            <p:ph type="title"/>
          </p:nvPr>
        </p:nvSpPr>
        <p:spPr/>
        <p:txBody>
          <a:bodyPr/>
          <a:lstStyle/>
          <a:p>
            <a:r>
              <a:rPr lang="en-US" dirty="0"/>
              <a:t>Blueprints</a:t>
            </a:r>
          </a:p>
        </p:txBody>
      </p:sp>
      <p:pic>
        <p:nvPicPr>
          <p:cNvPr id="6" name="Content Placeholder 5">
            <a:extLst>
              <a:ext uri="{FF2B5EF4-FFF2-40B4-BE49-F238E27FC236}">
                <a16:creationId xmlns:a16="http://schemas.microsoft.com/office/drawing/2014/main" id="{703BD62A-3D10-4DC5-A1E1-BB73849F560C}"/>
              </a:ext>
            </a:extLst>
          </p:cNvPr>
          <p:cNvPicPr>
            <a:picLocks noGrp="1" noChangeAspect="1"/>
          </p:cNvPicPr>
          <p:nvPr>
            <p:ph idx="1"/>
          </p:nvPr>
        </p:nvPicPr>
        <p:blipFill rotWithShape="1">
          <a:blip r:embed="rId2"/>
          <a:srcRect l="65821" t="11840" r="9299" b="8151"/>
          <a:stretch/>
        </p:blipFill>
        <p:spPr>
          <a:xfrm>
            <a:off x="603983" y="1809667"/>
            <a:ext cx="3790949" cy="432462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51CB041E-5FD2-47D9-834D-35A62E187FD5}"/>
              </a:ext>
            </a:extLst>
          </p:cNvPr>
          <p:cNvSpPr>
            <a:spLocks noGrp="1"/>
          </p:cNvSpPr>
          <p:nvPr>
            <p:ph type="sldNum" sz="quarter" idx="4"/>
          </p:nvPr>
        </p:nvSpPr>
        <p:spPr/>
        <p:txBody>
          <a:bodyPr/>
          <a:lstStyle/>
          <a:p>
            <a:fld id="{B63E4CEF-BB1E-48C7-AE93-F39F6AA99AD7}" type="slidenum">
              <a:rPr lang="en-US" smtClean="0"/>
              <a:pPr/>
              <a:t>140</a:t>
            </a:fld>
            <a:endParaRPr lang="en-US" dirty="0"/>
          </a:p>
        </p:txBody>
      </p:sp>
      <p:pic>
        <p:nvPicPr>
          <p:cNvPr id="8" name="Picture 7">
            <a:extLst>
              <a:ext uri="{FF2B5EF4-FFF2-40B4-BE49-F238E27FC236}">
                <a16:creationId xmlns:a16="http://schemas.microsoft.com/office/drawing/2014/main" id="{D34E298C-6111-4DA3-976B-D94AC86C9E2D}"/>
              </a:ext>
            </a:extLst>
          </p:cNvPr>
          <p:cNvPicPr>
            <a:picLocks noChangeAspect="1"/>
          </p:cNvPicPr>
          <p:nvPr/>
        </p:nvPicPr>
        <p:blipFill rotWithShape="1">
          <a:blip r:embed="rId3"/>
          <a:srcRect l="66564" t="15936" r="10336" b="9770"/>
          <a:stretch/>
        </p:blipFill>
        <p:spPr>
          <a:xfrm>
            <a:off x="4846424" y="1809181"/>
            <a:ext cx="3790950" cy="4325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441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A34D5-6021-4FC5-AFF0-6B6CFE7CF314}"/>
              </a:ext>
            </a:extLst>
          </p:cNvPr>
          <p:cNvSpPr>
            <a:spLocks noGrp="1"/>
          </p:cNvSpPr>
          <p:nvPr>
            <p:ph type="title"/>
          </p:nvPr>
        </p:nvSpPr>
        <p:spPr/>
        <p:txBody>
          <a:bodyPr/>
          <a:lstStyle/>
          <a:p>
            <a:r>
              <a:rPr lang="en-US" dirty="0"/>
              <a:t>Blueprints</a:t>
            </a:r>
          </a:p>
        </p:txBody>
      </p:sp>
      <p:pic>
        <p:nvPicPr>
          <p:cNvPr id="6" name="Content Placeholder 5">
            <a:extLst>
              <a:ext uri="{FF2B5EF4-FFF2-40B4-BE49-F238E27FC236}">
                <a16:creationId xmlns:a16="http://schemas.microsoft.com/office/drawing/2014/main" id="{3EFC58F7-9849-4F47-B74B-3D6EB0A37387}"/>
              </a:ext>
            </a:extLst>
          </p:cNvPr>
          <p:cNvPicPr>
            <a:picLocks noGrp="1" noChangeAspect="1"/>
          </p:cNvPicPr>
          <p:nvPr>
            <p:ph idx="1"/>
          </p:nvPr>
        </p:nvPicPr>
        <p:blipFill rotWithShape="1">
          <a:blip r:embed="rId2"/>
          <a:srcRect l="66622" t="15585" r="10762" b="11556"/>
          <a:stretch/>
        </p:blipFill>
        <p:spPr>
          <a:xfrm>
            <a:off x="466059" y="1828800"/>
            <a:ext cx="3794760" cy="4336647"/>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D8219146-6A22-4734-B941-2D1FCCA4BA74}"/>
              </a:ext>
            </a:extLst>
          </p:cNvPr>
          <p:cNvSpPr>
            <a:spLocks noGrp="1"/>
          </p:cNvSpPr>
          <p:nvPr>
            <p:ph type="sldNum" sz="quarter" idx="4"/>
          </p:nvPr>
        </p:nvSpPr>
        <p:spPr/>
        <p:txBody>
          <a:bodyPr/>
          <a:lstStyle/>
          <a:p>
            <a:fld id="{B63E4CEF-BB1E-48C7-AE93-F39F6AA99AD7}" type="slidenum">
              <a:rPr lang="en-US" smtClean="0"/>
              <a:pPr/>
              <a:t>141</a:t>
            </a:fld>
            <a:endParaRPr lang="en-US" dirty="0"/>
          </a:p>
        </p:txBody>
      </p:sp>
      <p:pic>
        <p:nvPicPr>
          <p:cNvPr id="7" name="Picture 6">
            <a:extLst>
              <a:ext uri="{FF2B5EF4-FFF2-40B4-BE49-F238E27FC236}">
                <a16:creationId xmlns:a16="http://schemas.microsoft.com/office/drawing/2014/main" id="{E1B129C2-92F9-47B4-B90A-4E5681277DCA}"/>
              </a:ext>
            </a:extLst>
          </p:cNvPr>
          <p:cNvPicPr>
            <a:picLocks noChangeAspect="1"/>
          </p:cNvPicPr>
          <p:nvPr/>
        </p:nvPicPr>
        <p:blipFill rotWithShape="1">
          <a:blip r:embed="rId3"/>
          <a:srcRect l="67182" t="20929" r="10826" b="11532"/>
          <a:stretch/>
        </p:blipFill>
        <p:spPr>
          <a:xfrm>
            <a:off x="4707924" y="1828800"/>
            <a:ext cx="3970017" cy="4325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676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1808"/>
            <a:ext cx="6316630" cy="1325563"/>
          </a:xfrm>
        </p:spPr>
        <p:txBody>
          <a:bodyPr>
            <a:normAutofit/>
          </a:bodyPr>
          <a:lstStyle/>
          <a:p>
            <a:r>
              <a:rPr lang="en-US" dirty="0"/>
              <a:t>Extended Standards</a:t>
            </a:r>
            <a:br>
              <a:rPr lang="en-US" dirty="0"/>
            </a:br>
            <a:endParaRPr lang="en-US" sz="2800" dirty="0">
              <a:latin typeface="+mn-lt"/>
            </a:endParaRPr>
          </a:p>
        </p:txBody>
      </p:sp>
      <p:sp>
        <p:nvSpPr>
          <p:cNvPr id="5" name="Slide Number Placeholder 4"/>
          <p:cNvSpPr>
            <a:spLocks noGrp="1"/>
          </p:cNvSpPr>
          <p:nvPr>
            <p:ph type="sldNum" sz="quarter" idx="4"/>
          </p:nvPr>
        </p:nvSpPr>
        <p:spPr/>
        <p:txBody>
          <a:bodyPr/>
          <a:lstStyle/>
          <a:p>
            <a:fld id="{B63E4CEF-BB1E-48C7-AE93-F39F6AA99AD7}" type="slidenum">
              <a:rPr lang="en-US" smtClean="0"/>
              <a:pPr/>
              <a:t>142</a:t>
            </a:fld>
            <a:endParaRPr lang="en-US" dirty="0"/>
          </a:p>
        </p:txBody>
      </p:sp>
      <p:pic>
        <p:nvPicPr>
          <p:cNvPr id="7" name="Content Placeholder 6"/>
          <p:cNvPicPr>
            <a:picLocks noGrp="1" noChangeAspect="1"/>
          </p:cNvPicPr>
          <p:nvPr>
            <p:ph idx="1"/>
          </p:nvPr>
        </p:nvPicPr>
        <p:blipFill>
          <a:blip r:embed="rId3"/>
          <a:stretch>
            <a:fillRect/>
          </a:stretch>
        </p:blipFill>
        <p:spPr>
          <a:xfrm>
            <a:off x="628650" y="1880617"/>
            <a:ext cx="7886700" cy="3852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67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3" y="222803"/>
            <a:ext cx="6316630" cy="1325563"/>
          </a:xfrm>
        </p:spPr>
        <p:txBody>
          <a:bodyPr/>
          <a:lstStyle/>
          <a:p>
            <a:r>
              <a:rPr lang="en-US" dirty="0"/>
              <a:t>Presentation of Task</a:t>
            </a:r>
          </a:p>
        </p:txBody>
      </p:sp>
      <p:sp>
        <p:nvSpPr>
          <p:cNvPr id="5" name="Slide Number Placeholder 4"/>
          <p:cNvSpPr>
            <a:spLocks noGrp="1"/>
          </p:cNvSpPr>
          <p:nvPr>
            <p:ph type="sldNum" sz="quarter" idx="4"/>
          </p:nvPr>
        </p:nvSpPr>
        <p:spPr/>
        <p:txBody>
          <a:bodyPr/>
          <a:lstStyle/>
          <a:p>
            <a:fld id="{B63E4CEF-BB1E-48C7-AE93-F39F6AA99AD7}" type="slidenum">
              <a:rPr lang="en-US" smtClean="0"/>
              <a:pPr/>
              <a:t>143</a:t>
            </a:fld>
            <a:endParaRPr lang="en-US" dirty="0"/>
          </a:p>
        </p:txBody>
      </p:sp>
      <p:graphicFrame>
        <p:nvGraphicFramePr>
          <p:cNvPr id="8" name="Content Placeholder 7"/>
          <p:cNvGraphicFramePr>
            <a:graphicFrameLocks noGrp="1"/>
          </p:cNvGraphicFramePr>
          <p:nvPr>
            <p:ph idx="1"/>
            <p:extLst/>
          </p:nvPr>
        </p:nvGraphicFramePr>
        <p:xfrm>
          <a:off x="-116840" y="1527498"/>
          <a:ext cx="8194332" cy="4549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732697"/>
      </p:ext>
    </p:extLst>
  </p:cSld>
  <p:clrMapOvr>
    <a:masterClrMapping/>
  </p:clrMapOvr>
  <mc:AlternateContent xmlns:mc="http://schemas.openxmlformats.org/markup-compatibility/2006" xmlns:p14="http://schemas.microsoft.com/office/powerpoint/2010/main">
    <mc:Choice Requires="p14">
      <p:transition spd="med" p14:dur="700" advTm="284">
        <p:fade/>
      </p:transition>
    </mc:Choice>
    <mc:Fallback xmlns="">
      <p:transition spd="med" advTm="284">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2509" y="1940002"/>
            <a:ext cx="8182841" cy="1631216"/>
          </a:xfrm>
          <a:prstGeom prst="rect">
            <a:avLst/>
          </a:prstGeom>
          <a:noFill/>
        </p:spPr>
        <p:txBody>
          <a:bodyPr wrap="square" rtlCol="0">
            <a:spAutoFit/>
          </a:bodyPr>
          <a:lstStyle/>
          <a:p>
            <a:r>
              <a:rPr lang="en-US" sz="1400" b="1" dirty="0"/>
              <a:t>	Let’s talk about numbers. Each number has a different place value. We can use blocks to show 	the place value for each number. </a:t>
            </a:r>
          </a:p>
          <a:p>
            <a:endParaRPr lang="en-US" sz="800" b="1" dirty="0"/>
          </a:p>
          <a:p>
            <a:r>
              <a:rPr lang="en-US" sz="1400" i="1" dirty="0"/>
              <a:t>	Point to each block as you refer to it.</a:t>
            </a:r>
          </a:p>
          <a:p>
            <a:endParaRPr lang="en-US" sz="800" i="1" dirty="0"/>
          </a:p>
          <a:p>
            <a:r>
              <a:rPr lang="en-US" sz="1400" b="1" dirty="0"/>
              <a:t>	For the hundreds place we use a hundreds block, which has one hundred ones blocks. For the 	tens place, we use a tens block, which has ten ones blocks. For the ones place we use a ones 	block, which is just one block.</a:t>
            </a:r>
          </a:p>
        </p:txBody>
      </p:sp>
      <p:sp>
        <p:nvSpPr>
          <p:cNvPr id="2" name="Title 1"/>
          <p:cNvSpPr>
            <a:spLocks noGrp="1"/>
          </p:cNvSpPr>
          <p:nvPr>
            <p:ph type="title"/>
          </p:nvPr>
        </p:nvSpPr>
        <p:spPr/>
        <p:txBody>
          <a:bodyPr/>
          <a:lstStyle/>
          <a:p>
            <a:r>
              <a:rPr lang="en-US" dirty="0"/>
              <a:t>Sample Task - Scenario</a:t>
            </a:r>
          </a:p>
        </p:txBody>
      </p:sp>
      <p:sp>
        <p:nvSpPr>
          <p:cNvPr id="5" name="Slide Number Placeholder 4"/>
          <p:cNvSpPr>
            <a:spLocks noGrp="1"/>
          </p:cNvSpPr>
          <p:nvPr>
            <p:ph type="sldNum" sz="quarter" idx="4"/>
          </p:nvPr>
        </p:nvSpPr>
        <p:spPr/>
        <p:txBody>
          <a:bodyPr/>
          <a:lstStyle/>
          <a:p>
            <a:fld id="{B63E4CEF-BB1E-48C7-AE93-F39F6AA99AD7}" type="slidenum">
              <a:rPr lang="en-US" smtClean="0"/>
              <a:pPr/>
              <a:t>144</a:t>
            </a:fld>
            <a:endParaRPr lang="en-US" dirty="0"/>
          </a:p>
        </p:txBody>
      </p:sp>
      <p:pic>
        <p:nvPicPr>
          <p:cNvPr id="6" name="Picture 5"/>
          <p:cNvPicPr>
            <a:picLocks noChangeAspect="1"/>
          </p:cNvPicPr>
          <p:nvPr/>
        </p:nvPicPr>
        <p:blipFill>
          <a:blip r:embed="rId3"/>
          <a:stretch>
            <a:fillRect/>
          </a:stretch>
        </p:blipFill>
        <p:spPr>
          <a:xfrm>
            <a:off x="885819" y="1991893"/>
            <a:ext cx="397380" cy="228795"/>
          </a:xfrm>
          <a:prstGeom prst="rect">
            <a:avLst/>
          </a:prstGeom>
        </p:spPr>
      </p:pic>
      <p:pic>
        <p:nvPicPr>
          <p:cNvPr id="7" name="Picture 6"/>
          <p:cNvPicPr>
            <a:picLocks noChangeAspect="1"/>
          </p:cNvPicPr>
          <p:nvPr/>
        </p:nvPicPr>
        <p:blipFill>
          <a:blip r:embed="rId4"/>
          <a:stretch>
            <a:fillRect/>
          </a:stretch>
        </p:blipFill>
        <p:spPr>
          <a:xfrm>
            <a:off x="885819" y="2862155"/>
            <a:ext cx="423359" cy="242507"/>
          </a:xfrm>
          <a:prstGeom prst="rect">
            <a:avLst/>
          </a:prstGeom>
        </p:spPr>
      </p:pic>
      <p:pic>
        <p:nvPicPr>
          <p:cNvPr id="8" name="Picture 7"/>
          <p:cNvPicPr>
            <a:picLocks noChangeAspect="1"/>
          </p:cNvPicPr>
          <p:nvPr/>
        </p:nvPicPr>
        <p:blipFill>
          <a:blip r:embed="rId5"/>
          <a:stretch>
            <a:fillRect/>
          </a:stretch>
        </p:blipFill>
        <p:spPr>
          <a:xfrm>
            <a:off x="936801" y="2515060"/>
            <a:ext cx="346398" cy="240550"/>
          </a:xfrm>
          <a:prstGeom prst="rect">
            <a:avLst/>
          </a:prstGeom>
        </p:spPr>
      </p:pic>
      <p:pic>
        <p:nvPicPr>
          <p:cNvPr id="12" name="Picture 11"/>
          <p:cNvPicPr>
            <a:picLocks noChangeAspect="1"/>
          </p:cNvPicPr>
          <p:nvPr/>
        </p:nvPicPr>
        <p:blipFill>
          <a:blip r:embed="rId6"/>
          <a:stretch>
            <a:fillRect/>
          </a:stretch>
        </p:blipFill>
        <p:spPr>
          <a:xfrm>
            <a:off x="3030611" y="3851642"/>
            <a:ext cx="3082777" cy="1943862"/>
          </a:xfrm>
          <a:prstGeom prst="rect">
            <a:avLst/>
          </a:prstGeom>
        </p:spPr>
      </p:pic>
    </p:spTree>
    <p:extLst>
      <p:ext uri="{BB962C8B-B14F-4D97-AF65-F5344CB8AC3E}">
        <p14:creationId xmlns:p14="http://schemas.microsoft.com/office/powerpoint/2010/main" val="154046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Task – Scenario (Cont.)</a:t>
            </a:r>
          </a:p>
        </p:txBody>
      </p:sp>
      <p:sp>
        <p:nvSpPr>
          <p:cNvPr id="5" name="Slide Number Placeholder 4"/>
          <p:cNvSpPr>
            <a:spLocks noGrp="1"/>
          </p:cNvSpPr>
          <p:nvPr>
            <p:ph type="sldNum" sz="quarter" idx="4"/>
          </p:nvPr>
        </p:nvSpPr>
        <p:spPr/>
        <p:txBody>
          <a:bodyPr/>
          <a:lstStyle/>
          <a:p>
            <a:fld id="{B63E4CEF-BB1E-48C7-AE93-F39F6AA99AD7}" type="slidenum">
              <a:rPr lang="en-US" smtClean="0"/>
              <a:pPr/>
              <a:t>145</a:t>
            </a:fld>
            <a:endParaRPr lang="en-US" dirty="0"/>
          </a:p>
        </p:txBody>
      </p:sp>
      <p:pic>
        <p:nvPicPr>
          <p:cNvPr id="6" name="Picture 5"/>
          <p:cNvPicPr>
            <a:picLocks noChangeAspect="1"/>
          </p:cNvPicPr>
          <p:nvPr/>
        </p:nvPicPr>
        <p:blipFill>
          <a:blip r:embed="rId3"/>
          <a:stretch>
            <a:fillRect/>
          </a:stretch>
        </p:blipFill>
        <p:spPr>
          <a:xfrm>
            <a:off x="1314217" y="1695002"/>
            <a:ext cx="397380" cy="228795"/>
          </a:xfrm>
          <a:prstGeom prst="rect">
            <a:avLst/>
          </a:prstGeom>
        </p:spPr>
      </p:pic>
      <p:pic>
        <p:nvPicPr>
          <p:cNvPr id="8" name="Picture 7"/>
          <p:cNvPicPr>
            <a:picLocks noChangeAspect="1"/>
          </p:cNvPicPr>
          <p:nvPr/>
        </p:nvPicPr>
        <p:blipFill>
          <a:blip r:embed="rId4"/>
          <a:stretch>
            <a:fillRect/>
          </a:stretch>
        </p:blipFill>
        <p:spPr>
          <a:xfrm>
            <a:off x="1365199" y="1998362"/>
            <a:ext cx="346398" cy="240550"/>
          </a:xfrm>
          <a:prstGeom prst="rect">
            <a:avLst/>
          </a:prstGeom>
        </p:spPr>
      </p:pic>
      <p:sp>
        <p:nvSpPr>
          <p:cNvPr id="11" name="TextBox 10"/>
          <p:cNvSpPr txBox="1"/>
          <p:nvPr/>
        </p:nvSpPr>
        <p:spPr>
          <a:xfrm>
            <a:off x="748934" y="1659579"/>
            <a:ext cx="8182841" cy="3939540"/>
          </a:xfrm>
          <a:prstGeom prst="rect">
            <a:avLst/>
          </a:prstGeom>
          <a:noFill/>
        </p:spPr>
        <p:txBody>
          <a:bodyPr wrap="square" rtlCol="0">
            <a:spAutoFit/>
          </a:bodyPr>
          <a:lstStyle/>
          <a:p>
            <a:r>
              <a:rPr lang="en-US" sz="1400" b="1" dirty="0"/>
              <a:t>	Let’s take a look at the number two hundred sixty-three.</a:t>
            </a:r>
          </a:p>
          <a:p>
            <a:endParaRPr lang="en-US" sz="800" b="1" dirty="0"/>
          </a:p>
          <a:p>
            <a:r>
              <a:rPr lang="en-US" sz="1400" i="1" dirty="0"/>
              <a:t>	Point to 263.</a:t>
            </a:r>
          </a:p>
          <a:p>
            <a:endParaRPr lang="en-US" sz="800" i="1" dirty="0"/>
          </a:p>
          <a:p>
            <a:r>
              <a:rPr lang="en-US" b="1" dirty="0"/>
              <a:t>		263</a:t>
            </a:r>
          </a:p>
          <a:p>
            <a:endParaRPr lang="en-US" sz="800" b="1" dirty="0"/>
          </a:p>
          <a:p>
            <a:r>
              <a:rPr lang="en-US" sz="1400" b="1" dirty="0"/>
              <a:t>	We can use the blocks to show the place values for two hundred sixty-three.</a:t>
            </a:r>
          </a:p>
          <a:p>
            <a:endParaRPr lang="en-US" sz="800" b="1" dirty="0"/>
          </a:p>
          <a:p>
            <a:r>
              <a:rPr lang="en-US" sz="1400" i="1" dirty="0"/>
              <a:t>	Point to the number 2 and the hundreds blocks.</a:t>
            </a:r>
          </a:p>
          <a:p>
            <a:endParaRPr lang="en-US" sz="800" i="1" dirty="0"/>
          </a:p>
          <a:p>
            <a:r>
              <a:rPr lang="en-US" sz="1400" b="1" dirty="0"/>
              <a:t>	The number two is in the hundreds place, so we use two hundreds blocks. </a:t>
            </a:r>
          </a:p>
          <a:p>
            <a:endParaRPr lang="en-US" sz="800" dirty="0"/>
          </a:p>
          <a:p>
            <a:r>
              <a:rPr lang="en-US" sz="1400" i="1" dirty="0"/>
              <a:t>	Point to the number six and the tens blocks.</a:t>
            </a:r>
          </a:p>
          <a:p>
            <a:endParaRPr lang="en-US" sz="800" i="1" dirty="0"/>
          </a:p>
          <a:p>
            <a:r>
              <a:rPr lang="en-US" sz="1400" b="1" dirty="0"/>
              <a:t>	The number six is in the tens place, so we use six tens blocks.</a:t>
            </a:r>
          </a:p>
          <a:p>
            <a:endParaRPr lang="en-US" sz="800" b="1" dirty="0"/>
          </a:p>
          <a:p>
            <a:r>
              <a:rPr lang="en-US" sz="1400" i="1" dirty="0"/>
              <a:t>	Point to the number three and the ones blocks.</a:t>
            </a:r>
          </a:p>
          <a:p>
            <a:endParaRPr lang="en-US" sz="800" i="1" dirty="0"/>
          </a:p>
          <a:p>
            <a:r>
              <a:rPr lang="en-US" sz="1400" b="1" dirty="0"/>
              <a:t>	The number three is in the ones place, so we use three ones blocks. </a:t>
            </a:r>
          </a:p>
          <a:p>
            <a:endParaRPr lang="en-US" sz="1600" b="1" dirty="0"/>
          </a:p>
          <a:p>
            <a:endParaRPr lang="en-US" sz="1200" i="1" dirty="0"/>
          </a:p>
        </p:txBody>
      </p:sp>
      <p:pic>
        <p:nvPicPr>
          <p:cNvPr id="9" name="Picture 8"/>
          <p:cNvPicPr>
            <a:picLocks noChangeAspect="1"/>
          </p:cNvPicPr>
          <p:nvPr/>
        </p:nvPicPr>
        <p:blipFill>
          <a:blip r:embed="rId3"/>
          <a:stretch>
            <a:fillRect/>
          </a:stretch>
        </p:blipFill>
        <p:spPr>
          <a:xfrm>
            <a:off x="1339708" y="2757633"/>
            <a:ext cx="397380" cy="228795"/>
          </a:xfrm>
          <a:prstGeom prst="rect">
            <a:avLst/>
          </a:prstGeom>
        </p:spPr>
      </p:pic>
      <p:pic>
        <p:nvPicPr>
          <p:cNvPr id="10" name="Picture 9"/>
          <p:cNvPicPr>
            <a:picLocks noChangeAspect="1"/>
          </p:cNvPicPr>
          <p:nvPr/>
        </p:nvPicPr>
        <p:blipFill>
          <a:blip r:embed="rId3"/>
          <a:stretch>
            <a:fillRect/>
          </a:stretch>
        </p:blipFill>
        <p:spPr>
          <a:xfrm>
            <a:off x="1321376" y="3450077"/>
            <a:ext cx="397380" cy="228795"/>
          </a:xfrm>
          <a:prstGeom prst="rect">
            <a:avLst/>
          </a:prstGeom>
        </p:spPr>
      </p:pic>
      <p:pic>
        <p:nvPicPr>
          <p:cNvPr id="13" name="Picture 12"/>
          <p:cNvPicPr>
            <a:picLocks noChangeAspect="1"/>
          </p:cNvPicPr>
          <p:nvPr/>
        </p:nvPicPr>
        <p:blipFill>
          <a:blip r:embed="rId3"/>
          <a:stretch>
            <a:fillRect/>
          </a:stretch>
        </p:blipFill>
        <p:spPr>
          <a:xfrm>
            <a:off x="1339708" y="4120021"/>
            <a:ext cx="397380" cy="228795"/>
          </a:xfrm>
          <a:prstGeom prst="rect">
            <a:avLst/>
          </a:prstGeom>
        </p:spPr>
      </p:pic>
      <p:pic>
        <p:nvPicPr>
          <p:cNvPr id="14" name="Picture 13"/>
          <p:cNvPicPr>
            <a:picLocks noChangeAspect="1"/>
          </p:cNvPicPr>
          <p:nvPr/>
        </p:nvPicPr>
        <p:blipFill>
          <a:blip r:embed="rId3"/>
          <a:stretch>
            <a:fillRect/>
          </a:stretch>
        </p:blipFill>
        <p:spPr>
          <a:xfrm>
            <a:off x="1346867" y="4789965"/>
            <a:ext cx="397380" cy="228795"/>
          </a:xfrm>
          <a:prstGeom prst="rect">
            <a:avLst/>
          </a:prstGeom>
        </p:spPr>
      </p:pic>
      <p:pic>
        <p:nvPicPr>
          <p:cNvPr id="15" name="Picture 14"/>
          <p:cNvPicPr>
            <a:picLocks noChangeAspect="1"/>
          </p:cNvPicPr>
          <p:nvPr/>
        </p:nvPicPr>
        <p:blipFill>
          <a:blip r:embed="rId4"/>
          <a:stretch>
            <a:fillRect/>
          </a:stretch>
        </p:blipFill>
        <p:spPr>
          <a:xfrm>
            <a:off x="1372358" y="3060993"/>
            <a:ext cx="346398" cy="240550"/>
          </a:xfrm>
          <a:prstGeom prst="rect">
            <a:avLst/>
          </a:prstGeom>
        </p:spPr>
      </p:pic>
      <p:pic>
        <p:nvPicPr>
          <p:cNvPr id="16" name="Picture 15"/>
          <p:cNvPicPr>
            <a:picLocks noChangeAspect="1"/>
          </p:cNvPicPr>
          <p:nvPr/>
        </p:nvPicPr>
        <p:blipFill>
          <a:blip r:embed="rId4"/>
          <a:stretch>
            <a:fillRect/>
          </a:stretch>
        </p:blipFill>
        <p:spPr>
          <a:xfrm>
            <a:off x="1390690" y="3753437"/>
            <a:ext cx="346398" cy="240550"/>
          </a:xfrm>
          <a:prstGeom prst="rect">
            <a:avLst/>
          </a:prstGeom>
        </p:spPr>
      </p:pic>
      <p:pic>
        <p:nvPicPr>
          <p:cNvPr id="17" name="Picture 16"/>
          <p:cNvPicPr>
            <a:picLocks noChangeAspect="1"/>
          </p:cNvPicPr>
          <p:nvPr/>
        </p:nvPicPr>
        <p:blipFill>
          <a:blip r:embed="rId4"/>
          <a:stretch>
            <a:fillRect/>
          </a:stretch>
        </p:blipFill>
        <p:spPr>
          <a:xfrm>
            <a:off x="1390690" y="4435136"/>
            <a:ext cx="346398" cy="240550"/>
          </a:xfrm>
          <a:prstGeom prst="rect">
            <a:avLst/>
          </a:prstGeom>
        </p:spPr>
      </p:pic>
      <p:pic>
        <p:nvPicPr>
          <p:cNvPr id="3" name="Picture 2"/>
          <p:cNvPicPr>
            <a:picLocks noChangeAspect="1"/>
          </p:cNvPicPr>
          <p:nvPr/>
        </p:nvPicPr>
        <p:blipFill>
          <a:blip r:embed="rId5"/>
          <a:stretch>
            <a:fillRect/>
          </a:stretch>
        </p:blipFill>
        <p:spPr>
          <a:xfrm>
            <a:off x="2452317" y="4970469"/>
            <a:ext cx="3386917" cy="1257300"/>
          </a:xfrm>
          <a:prstGeom prst="rect">
            <a:avLst/>
          </a:prstGeom>
        </p:spPr>
      </p:pic>
    </p:spTree>
    <p:extLst>
      <p:ext uri="{BB962C8B-B14F-4D97-AF65-F5344CB8AC3E}">
        <p14:creationId xmlns:p14="http://schemas.microsoft.com/office/powerpoint/2010/main" val="264896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3" y="334017"/>
            <a:ext cx="6147691" cy="878096"/>
          </a:xfrm>
        </p:spPr>
        <p:txBody>
          <a:bodyPr>
            <a:normAutofit fontScale="90000"/>
          </a:bodyPr>
          <a:lstStyle/>
          <a:p>
            <a:br>
              <a:rPr lang="en-US" sz="4900" dirty="0"/>
            </a:br>
            <a:r>
              <a:rPr lang="en-US" sz="4900" dirty="0"/>
              <a:t>Part A</a:t>
            </a:r>
            <a:br>
              <a:rPr lang="en-US" dirty="0"/>
            </a:br>
            <a:endParaRPr lang="en-US" dirty="0"/>
          </a:p>
        </p:txBody>
      </p:sp>
      <p:sp>
        <p:nvSpPr>
          <p:cNvPr id="3" name="Content Placeholder 2"/>
          <p:cNvSpPr>
            <a:spLocks noGrp="1"/>
          </p:cNvSpPr>
          <p:nvPr>
            <p:ph idx="1"/>
          </p:nvPr>
        </p:nvSpPr>
        <p:spPr>
          <a:xfrm>
            <a:off x="628650" y="1825625"/>
            <a:ext cx="7886700" cy="4351338"/>
          </a:xfrm>
        </p:spPr>
        <p:txBody>
          <a:bodyPr>
            <a:normAutofit/>
          </a:bodyPr>
          <a:lstStyle/>
          <a:p>
            <a:r>
              <a:rPr lang="en-US" dirty="0"/>
              <a:t>Low complexity content</a:t>
            </a:r>
          </a:p>
          <a:p>
            <a:r>
              <a:rPr lang="en-US" dirty="0"/>
              <a:t>The most basic presentation of the GSEs and Extended Standards</a:t>
            </a:r>
          </a:p>
          <a:p>
            <a:r>
              <a:rPr lang="en-US" dirty="0"/>
              <a:t>May assess pre-requisite skills </a:t>
            </a:r>
          </a:p>
          <a:p>
            <a:r>
              <a:rPr lang="en-US" dirty="0"/>
              <a:t>Basic text and simplified graphics help to support understanding at this level</a:t>
            </a:r>
          </a:p>
          <a:p>
            <a:r>
              <a:rPr lang="en-US" dirty="0"/>
              <a:t>Two answer options are provided at this level; most answer options include graphics </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146</a:t>
            </a:fld>
            <a:endParaRPr lang="en-US" dirty="0"/>
          </a:p>
        </p:txBody>
      </p:sp>
    </p:spTree>
    <p:extLst>
      <p:ext uri="{BB962C8B-B14F-4D97-AF65-F5344CB8AC3E}">
        <p14:creationId xmlns:p14="http://schemas.microsoft.com/office/powerpoint/2010/main" val="226915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3" y="334017"/>
            <a:ext cx="6316630" cy="827020"/>
          </a:xfrm>
        </p:spPr>
        <p:txBody>
          <a:bodyPr/>
          <a:lstStyle/>
          <a:p>
            <a:r>
              <a:rPr lang="en-US" dirty="0"/>
              <a:t>Part A</a:t>
            </a:r>
          </a:p>
        </p:txBody>
      </p:sp>
      <p:sp>
        <p:nvSpPr>
          <p:cNvPr id="3" name="Content Placeholder 2"/>
          <p:cNvSpPr>
            <a:spLocks noGrp="1"/>
          </p:cNvSpPr>
          <p:nvPr>
            <p:ph idx="1"/>
          </p:nvPr>
        </p:nvSpPr>
        <p:spPr>
          <a:xfrm>
            <a:off x="562945" y="1071816"/>
            <a:ext cx="7886700" cy="4872091"/>
          </a:xfrm>
        </p:spPr>
        <p:txBody>
          <a:bodyPr>
            <a:normAutofit/>
          </a:bodyPr>
          <a:lstStyle/>
          <a:p>
            <a:pPr marL="0" indent="0">
              <a:buNone/>
            </a:pPr>
            <a:r>
              <a:rPr lang="en-US" dirty="0"/>
              <a:t>Part A: Low complexity content</a:t>
            </a:r>
          </a:p>
          <a:p>
            <a:pPr marL="0" indent="0">
              <a:buNone/>
            </a:pPr>
            <a:r>
              <a:rPr lang="en-US" sz="1400" i="1" dirty="0"/>
              <a:t>	Point to 46.</a:t>
            </a:r>
          </a:p>
          <a:p>
            <a:pPr marL="0" indent="0">
              <a:buNone/>
            </a:pPr>
            <a:r>
              <a:rPr lang="en-US" sz="1400" b="1" dirty="0"/>
              <a:t>	Here is the number forty-six. </a:t>
            </a:r>
          </a:p>
          <a:p>
            <a:pPr marL="0" indent="0">
              <a:buNone/>
            </a:pPr>
            <a:r>
              <a:rPr lang="en-US" sz="1800" b="1" dirty="0"/>
              <a:t>		46</a:t>
            </a:r>
          </a:p>
          <a:p>
            <a:pPr marL="0" indent="0">
              <a:buNone/>
            </a:pPr>
            <a:r>
              <a:rPr lang="en-US" sz="1400" i="1" dirty="0"/>
              <a:t>	Point to each number and the blocks as you read the numbers.</a:t>
            </a:r>
          </a:p>
          <a:p>
            <a:pPr marL="0" indent="0">
              <a:buNone/>
            </a:pPr>
            <a:r>
              <a:rPr lang="en-US" sz="1400" b="1" dirty="0"/>
              <a:t>	We can show this number with these blocks. Forty, six. Show me the blocks that represent 	the number in the tens place.</a:t>
            </a:r>
          </a:p>
          <a:p>
            <a:pPr marL="0" indent="0">
              <a:buNone/>
            </a:pPr>
            <a:r>
              <a:rPr lang="en-US" sz="1400" i="1" dirty="0"/>
              <a:t>	Point to the four tens blocks then the six ones blocks.</a:t>
            </a:r>
          </a:p>
          <a:p>
            <a:pPr marL="0" indent="0">
              <a:buNone/>
            </a:pPr>
            <a:r>
              <a:rPr lang="en-US" sz="1400" b="1" dirty="0"/>
              <a:t>	Four tens blocks, or six ones blocks.</a:t>
            </a:r>
          </a:p>
        </p:txBody>
      </p:sp>
      <p:sp>
        <p:nvSpPr>
          <p:cNvPr id="5" name="Slide Number Placeholder 4"/>
          <p:cNvSpPr>
            <a:spLocks noGrp="1"/>
          </p:cNvSpPr>
          <p:nvPr>
            <p:ph type="sldNum" sz="quarter" idx="4"/>
          </p:nvPr>
        </p:nvSpPr>
        <p:spPr/>
        <p:txBody>
          <a:bodyPr/>
          <a:lstStyle/>
          <a:p>
            <a:fld id="{B63E4CEF-BB1E-48C7-AE93-F39F6AA99AD7}" type="slidenum">
              <a:rPr lang="en-US" smtClean="0"/>
              <a:pPr/>
              <a:t>147</a:t>
            </a:fld>
            <a:endParaRPr lang="en-US" dirty="0"/>
          </a:p>
        </p:txBody>
      </p:sp>
      <p:pic>
        <p:nvPicPr>
          <p:cNvPr id="7" name="Picture 6"/>
          <p:cNvPicPr>
            <a:picLocks noChangeAspect="1"/>
          </p:cNvPicPr>
          <p:nvPr/>
        </p:nvPicPr>
        <p:blipFill>
          <a:blip r:embed="rId3"/>
          <a:stretch>
            <a:fillRect/>
          </a:stretch>
        </p:blipFill>
        <p:spPr>
          <a:xfrm>
            <a:off x="1192119" y="3777595"/>
            <a:ext cx="368539" cy="212189"/>
          </a:xfrm>
          <a:prstGeom prst="rect">
            <a:avLst/>
          </a:prstGeom>
        </p:spPr>
      </p:pic>
      <p:pic>
        <p:nvPicPr>
          <p:cNvPr id="8" name="Picture 7"/>
          <p:cNvPicPr>
            <a:picLocks noChangeAspect="1"/>
          </p:cNvPicPr>
          <p:nvPr/>
        </p:nvPicPr>
        <p:blipFill>
          <a:blip r:embed="rId4"/>
          <a:stretch>
            <a:fillRect/>
          </a:stretch>
        </p:blipFill>
        <p:spPr>
          <a:xfrm>
            <a:off x="1215338" y="2588068"/>
            <a:ext cx="322103" cy="230841"/>
          </a:xfrm>
          <a:prstGeom prst="rect">
            <a:avLst/>
          </a:prstGeom>
        </p:spPr>
      </p:pic>
      <p:pic>
        <p:nvPicPr>
          <p:cNvPr id="9" name="Picture 8"/>
          <p:cNvPicPr>
            <a:picLocks noChangeAspect="1"/>
          </p:cNvPicPr>
          <p:nvPr/>
        </p:nvPicPr>
        <p:blipFill>
          <a:blip r:embed="rId5"/>
          <a:stretch>
            <a:fillRect/>
          </a:stretch>
        </p:blipFill>
        <p:spPr>
          <a:xfrm>
            <a:off x="2283262" y="3972169"/>
            <a:ext cx="3712355" cy="2237359"/>
          </a:xfrm>
          <a:prstGeom prst="rect">
            <a:avLst/>
          </a:prstGeom>
        </p:spPr>
      </p:pic>
      <p:pic>
        <p:nvPicPr>
          <p:cNvPr id="10" name="Picture 9"/>
          <p:cNvPicPr>
            <a:picLocks noChangeAspect="1"/>
          </p:cNvPicPr>
          <p:nvPr/>
        </p:nvPicPr>
        <p:blipFill>
          <a:blip r:embed="rId3"/>
          <a:stretch>
            <a:fillRect/>
          </a:stretch>
        </p:blipFill>
        <p:spPr>
          <a:xfrm>
            <a:off x="1185116" y="2973199"/>
            <a:ext cx="368539" cy="212189"/>
          </a:xfrm>
          <a:prstGeom prst="rect">
            <a:avLst/>
          </a:prstGeom>
        </p:spPr>
      </p:pic>
      <p:pic>
        <p:nvPicPr>
          <p:cNvPr id="11" name="Picture 10"/>
          <p:cNvPicPr>
            <a:picLocks noChangeAspect="1"/>
          </p:cNvPicPr>
          <p:nvPr/>
        </p:nvPicPr>
        <p:blipFill>
          <a:blip r:embed="rId3"/>
          <a:stretch>
            <a:fillRect/>
          </a:stretch>
        </p:blipFill>
        <p:spPr>
          <a:xfrm>
            <a:off x="1168902" y="1909017"/>
            <a:ext cx="368539" cy="212189"/>
          </a:xfrm>
          <a:prstGeom prst="rect">
            <a:avLst/>
          </a:prstGeom>
        </p:spPr>
      </p:pic>
      <p:pic>
        <p:nvPicPr>
          <p:cNvPr id="12" name="Picture 11"/>
          <p:cNvPicPr>
            <a:picLocks noChangeAspect="1"/>
          </p:cNvPicPr>
          <p:nvPr/>
        </p:nvPicPr>
        <p:blipFill>
          <a:blip r:embed="rId4"/>
          <a:stretch>
            <a:fillRect/>
          </a:stretch>
        </p:blipFill>
        <p:spPr>
          <a:xfrm>
            <a:off x="1185116" y="1620594"/>
            <a:ext cx="322103" cy="230841"/>
          </a:xfrm>
          <a:prstGeom prst="rect">
            <a:avLst/>
          </a:prstGeom>
        </p:spPr>
      </p:pic>
      <p:pic>
        <p:nvPicPr>
          <p:cNvPr id="13" name="Picture 12"/>
          <p:cNvPicPr>
            <a:picLocks noChangeAspect="1"/>
          </p:cNvPicPr>
          <p:nvPr/>
        </p:nvPicPr>
        <p:blipFill>
          <a:blip r:embed="rId4"/>
          <a:stretch>
            <a:fillRect/>
          </a:stretch>
        </p:blipFill>
        <p:spPr>
          <a:xfrm>
            <a:off x="1231552" y="3431590"/>
            <a:ext cx="322103" cy="230841"/>
          </a:xfrm>
          <a:prstGeom prst="rect">
            <a:avLst/>
          </a:prstGeom>
        </p:spPr>
      </p:pic>
    </p:spTree>
    <p:extLst>
      <p:ext uri="{BB962C8B-B14F-4D97-AF65-F5344CB8AC3E}">
        <p14:creationId xmlns:p14="http://schemas.microsoft.com/office/powerpoint/2010/main" val="394950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3" y="334017"/>
            <a:ext cx="6316630" cy="827020"/>
          </a:xfrm>
        </p:spPr>
        <p:txBody>
          <a:bodyPr/>
          <a:lstStyle/>
          <a:p>
            <a:r>
              <a:rPr lang="en-US" dirty="0"/>
              <a:t>Part A - Scaffolding</a:t>
            </a:r>
          </a:p>
        </p:txBody>
      </p:sp>
      <p:sp>
        <p:nvSpPr>
          <p:cNvPr id="3" name="Content Placeholder 2"/>
          <p:cNvSpPr>
            <a:spLocks noGrp="1"/>
          </p:cNvSpPr>
          <p:nvPr>
            <p:ph idx="1"/>
          </p:nvPr>
        </p:nvSpPr>
        <p:spPr>
          <a:xfrm>
            <a:off x="562945" y="1071816"/>
            <a:ext cx="7886700" cy="4872091"/>
          </a:xfrm>
        </p:spPr>
        <p:txBody>
          <a:bodyPr>
            <a:normAutofit/>
          </a:bodyPr>
          <a:lstStyle/>
          <a:p>
            <a:pPr marL="0" indent="0">
              <a:buNone/>
            </a:pPr>
            <a:r>
              <a:rPr lang="en-US" sz="2400" dirty="0"/>
              <a:t>Part A: Scaffolding Example</a:t>
            </a:r>
          </a:p>
          <a:p>
            <a:pPr marL="0" indent="0">
              <a:buNone/>
            </a:pPr>
            <a:endParaRPr lang="en-US" sz="1400"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148</a:t>
            </a:fld>
            <a:endParaRPr lang="en-US" dirty="0"/>
          </a:p>
        </p:txBody>
      </p:sp>
      <p:pic>
        <p:nvPicPr>
          <p:cNvPr id="7" name="Picture 6"/>
          <p:cNvPicPr>
            <a:picLocks noChangeAspect="1"/>
          </p:cNvPicPr>
          <p:nvPr/>
        </p:nvPicPr>
        <p:blipFill>
          <a:blip r:embed="rId3"/>
          <a:stretch>
            <a:fillRect/>
          </a:stretch>
        </p:blipFill>
        <p:spPr>
          <a:xfrm>
            <a:off x="705112" y="3287863"/>
            <a:ext cx="412536" cy="237521"/>
          </a:xfrm>
          <a:prstGeom prst="rect">
            <a:avLst/>
          </a:prstGeom>
        </p:spPr>
      </p:pic>
      <p:pic>
        <p:nvPicPr>
          <p:cNvPr id="8" name="Picture 7"/>
          <p:cNvPicPr>
            <a:picLocks noChangeAspect="1"/>
          </p:cNvPicPr>
          <p:nvPr/>
        </p:nvPicPr>
        <p:blipFill>
          <a:blip r:embed="rId4"/>
          <a:stretch>
            <a:fillRect/>
          </a:stretch>
        </p:blipFill>
        <p:spPr>
          <a:xfrm>
            <a:off x="782009" y="4132476"/>
            <a:ext cx="341623" cy="244830"/>
          </a:xfrm>
          <a:prstGeom prst="rect">
            <a:avLst/>
          </a:prstGeom>
        </p:spPr>
      </p:pic>
      <p:pic>
        <p:nvPicPr>
          <p:cNvPr id="4" name="Picture 3"/>
          <p:cNvPicPr>
            <a:picLocks noChangeAspect="1"/>
          </p:cNvPicPr>
          <p:nvPr/>
        </p:nvPicPr>
        <p:blipFill>
          <a:blip r:embed="rId5"/>
          <a:stretch>
            <a:fillRect/>
          </a:stretch>
        </p:blipFill>
        <p:spPr>
          <a:xfrm>
            <a:off x="562945" y="1630162"/>
            <a:ext cx="6998650" cy="1478479"/>
          </a:xfrm>
          <a:prstGeom prst="rect">
            <a:avLst/>
          </a:prstGeom>
        </p:spPr>
      </p:pic>
      <p:pic>
        <p:nvPicPr>
          <p:cNvPr id="9" name="Picture 8"/>
          <p:cNvPicPr>
            <a:picLocks noChangeAspect="1"/>
          </p:cNvPicPr>
          <p:nvPr/>
        </p:nvPicPr>
        <p:blipFill>
          <a:blip r:embed="rId6"/>
          <a:stretch>
            <a:fillRect/>
          </a:stretch>
        </p:blipFill>
        <p:spPr>
          <a:xfrm>
            <a:off x="603983" y="4998666"/>
            <a:ext cx="7026027" cy="1063898"/>
          </a:xfrm>
          <a:prstGeom prst="rect">
            <a:avLst/>
          </a:prstGeom>
        </p:spPr>
      </p:pic>
      <p:sp>
        <p:nvSpPr>
          <p:cNvPr id="10" name="TextBox 9"/>
          <p:cNvSpPr txBox="1"/>
          <p:nvPr/>
        </p:nvSpPr>
        <p:spPr>
          <a:xfrm>
            <a:off x="1123585" y="3251335"/>
            <a:ext cx="6258544" cy="1600438"/>
          </a:xfrm>
          <a:prstGeom prst="rect">
            <a:avLst/>
          </a:prstGeom>
          <a:noFill/>
        </p:spPr>
        <p:txBody>
          <a:bodyPr wrap="square" rtlCol="0">
            <a:spAutoFit/>
          </a:bodyPr>
          <a:lstStyle/>
          <a:p>
            <a:r>
              <a:rPr lang="en-US" sz="1400" b="1" dirty="0"/>
              <a:t>The number forty-six is made up of tens and ones. You can count by tens to get to the number forty. You can count by ones to get to the number six. Show me the blocks that represent the number in the tens place. </a:t>
            </a:r>
          </a:p>
          <a:p>
            <a:endParaRPr lang="en-US" sz="1400" b="1" dirty="0"/>
          </a:p>
          <a:p>
            <a:r>
              <a:rPr lang="en-US" sz="1400" i="1" dirty="0"/>
              <a:t>Point to the four tens blocks then the six ones blocks. </a:t>
            </a:r>
            <a:endParaRPr lang="en-US" sz="1400" dirty="0"/>
          </a:p>
          <a:p>
            <a:endParaRPr lang="en-US" sz="1400" i="1" dirty="0"/>
          </a:p>
          <a:p>
            <a:r>
              <a:rPr lang="en-US" sz="1400" b="1" dirty="0"/>
              <a:t>Four tens blocks, or six ones blocks. </a:t>
            </a:r>
          </a:p>
        </p:txBody>
      </p:sp>
      <p:pic>
        <p:nvPicPr>
          <p:cNvPr id="11" name="Picture 10"/>
          <p:cNvPicPr>
            <a:picLocks noChangeAspect="1"/>
          </p:cNvPicPr>
          <p:nvPr/>
        </p:nvPicPr>
        <p:blipFill>
          <a:blip r:embed="rId3"/>
          <a:stretch>
            <a:fillRect/>
          </a:stretch>
        </p:blipFill>
        <p:spPr>
          <a:xfrm>
            <a:off x="705112" y="4560347"/>
            <a:ext cx="412536" cy="237521"/>
          </a:xfrm>
          <a:prstGeom prst="rect">
            <a:avLst/>
          </a:prstGeom>
        </p:spPr>
      </p:pic>
    </p:spTree>
    <p:extLst>
      <p:ext uri="{BB962C8B-B14F-4D97-AF65-F5344CB8AC3E}">
        <p14:creationId xmlns:p14="http://schemas.microsoft.com/office/powerpoint/2010/main" val="113965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3" y="334017"/>
            <a:ext cx="6222119" cy="803668"/>
          </a:xfrm>
        </p:spPr>
        <p:txBody>
          <a:bodyPr/>
          <a:lstStyle/>
          <a:p>
            <a:r>
              <a:rPr lang="en-US" dirty="0"/>
              <a:t>Part B</a:t>
            </a:r>
          </a:p>
        </p:txBody>
      </p:sp>
      <p:sp>
        <p:nvSpPr>
          <p:cNvPr id="3" name="Content Placeholder 2"/>
          <p:cNvSpPr>
            <a:spLocks noGrp="1"/>
          </p:cNvSpPr>
          <p:nvPr>
            <p:ph idx="1"/>
          </p:nvPr>
        </p:nvSpPr>
        <p:spPr>
          <a:xfrm>
            <a:off x="628650" y="1890583"/>
            <a:ext cx="7886700" cy="4053017"/>
          </a:xfrm>
        </p:spPr>
        <p:txBody>
          <a:bodyPr>
            <a:normAutofit/>
          </a:bodyPr>
          <a:lstStyle/>
          <a:p>
            <a:r>
              <a:rPr lang="en-US" dirty="0"/>
              <a:t>Moderate complexity content</a:t>
            </a:r>
          </a:p>
          <a:p>
            <a:r>
              <a:rPr lang="en-US" dirty="0"/>
              <a:t>Represents an entry-level skill</a:t>
            </a:r>
          </a:p>
          <a:p>
            <a:r>
              <a:rPr lang="en-US" dirty="0"/>
              <a:t>Features simple text with some academic language </a:t>
            </a:r>
          </a:p>
          <a:p>
            <a:r>
              <a:rPr lang="en-US" dirty="0"/>
              <a:t>Graphics may be more academic in nature than those provided for Part A</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149</a:t>
            </a:fld>
            <a:endParaRPr lang="en-US" dirty="0"/>
          </a:p>
        </p:txBody>
      </p:sp>
    </p:spTree>
    <p:extLst>
      <p:ext uri="{BB962C8B-B14F-4D97-AF65-F5344CB8AC3E}">
        <p14:creationId xmlns:p14="http://schemas.microsoft.com/office/powerpoint/2010/main" val="302570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2" y="334016"/>
            <a:ext cx="6941295" cy="1325563"/>
          </a:xfrm>
        </p:spPr>
        <p:txBody>
          <a:bodyPr/>
          <a:lstStyle/>
          <a:p>
            <a:r>
              <a:rPr lang="en-US" dirty="0"/>
              <a:t>GKIDS 2.0</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a:xfrm>
            <a:off x="628650" y="1825625"/>
            <a:ext cx="7886700" cy="3186322"/>
          </a:xfrm>
        </p:spPr>
        <p:txBody>
          <a:bodyPr>
            <a:normAutofit fontScale="92500" lnSpcReduction="10000"/>
          </a:bodyPr>
          <a:lstStyle/>
          <a:p>
            <a:r>
              <a:rPr lang="en-US" sz="2400" dirty="0"/>
              <a:t>GKIDS 2.0 is a progression-based formative assessment, integrated into classroom work, that is aligned to the state content standards.</a:t>
            </a:r>
          </a:p>
          <a:p>
            <a:pPr lvl="1"/>
            <a:r>
              <a:rPr lang="en-US" sz="1800" dirty="0"/>
              <a:t>A </a:t>
            </a:r>
            <a:r>
              <a:rPr lang="en-US" sz="1800" b="1" dirty="0">
                <a:solidFill>
                  <a:srgbClr val="50902D"/>
                </a:solidFill>
              </a:rPr>
              <a:t>big idea </a:t>
            </a:r>
            <a:r>
              <a:rPr lang="en-US" sz="1800" dirty="0"/>
              <a:t>describes the integration of concepts and skills from the kindergarten standards that are most important for success in first grade.</a:t>
            </a:r>
          </a:p>
          <a:p>
            <a:pPr lvl="1"/>
            <a:r>
              <a:rPr lang="en-US" sz="1800" dirty="0"/>
              <a:t>A </a:t>
            </a:r>
            <a:r>
              <a:rPr lang="en-US" sz="1800" b="1" dirty="0">
                <a:solidFill>
                  <a:srgbClr val="50902D"/>
                </a:solidFill>
              </a:rPr>
              <a:t>learning progression </a:t>
            </a:r>
            <a:r>
              <a:rPr lang="en-US" sz="1800" dirty="0"/>
              <a:t>shows where the student is in the learning continuum of content and reasoning development regarding the big idea from the GSE.</a:t>
            </a:r>
          </a:p>
          <a:p>
            <a:pPr lvl="2"/>
            <a:r>
              <a:rPr lang="en-US" sz="1600" dirty="0"/>
              <a:t>Provides the big picture of what is to be learned across the year, relates standards across grades and increased reasoning of standards within the grades, and supports instructional planning.</a:t>
            </a:r>
          </a:p>
          <a:p>
            <a:pPr lvl="1"/>
            <a:r>
              <a:rPr lang="en-US" sz="1800" dirty="0"/>
              <a:t>Provides teachers with one source of real-time information to adjust instruction</a:t>
            </a:r>
          </a:p>
          <a:p>
            <a:pPr lvl="2"/>
            <a:r>
              <a:rPr lang="en-US" sz="1600" dirty="0"/>
              <a:t>Identifies what a student already knows, what the student needs next, and allows teachers to monitor growth</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15</a:t>
            </a:fld>
            <a:endParaRPr lang="en-US" dirty="0"/>
          </a:p>
        </p:txBody>
      </p:sp>
      <p:pic>
        <p:nvPicPr>
          <p:cNvPr id="2" name="Picture 1">
            <a:extLst>
              <a:ext uri="{FF2B5EF4-FFF2-40B4-BE49-F238E27FC236}">
                <a16:creationId xmlns:a16="http://schemas.microsoft.com/office/drawing/2014/main" id="{1AE7E4F7-55B3-4986-A273-4D5FC09F2B6C}"/>
              </a:ext>
            </a:extLst>
          </p:cNvPr>
          <p:cNvPicPr>
            <a:picLocks noChangeAspect="1"/>
          </p:cNvPicPr>
          <p:nvPr/>
        </p:nvPicPr>
        <p:blipFill>
          <a:blip r:embed="rId2"/>
          <a:stretch>
            <a:fillRect/>
          </a:stretch>
        </p:blipFill>
        <p:spPr>
          <a:xfrm>
            <a:off x="3303916" y="4948217"/>
            <a:ext cx="5724144" cy="1909783"/>
          </a:xfrm>
          <a:prstGeom prst="rect">
            <a:avLst/>
          </a:prstGeom>
          <a:ln>
            <a:noFill/>
          </a:ln>
          <a:effectLst>
            <a:outerShdw blurRad="292100" dist="139700" dir="2700000" algn="tl" rotWithShape="0">
              <a:srgbClr val="333333">
                <a:alpha val="65000"/>
              </a:srgbClr>
            </a:outerShdw>
          </a:effectLst>
        </p:spPr>
      </p:pic>
      <p:pic>
        <p:nvPicPr>
          <p:cNvPr id="15" name="Picture 14" descr="A close up of a logo&#10;&#10;Description generated with high confidence">
            <a:extLst>
              <a:ext uri="{FF2B5EF4-FFF2-40B4-BE49-F238E27FC236}">
                <a16:creationId xmlns:a16="http://schemas.microsoft.com/office/drawing/2014/main" id="{C4554676-E85E-4D23-9C41-914F7371CFB5}"/>
              </a:ext>
            </a:extLst>
          </p:cNvPr>
          <p:cNvPicPr>
            <a:picLocks noChangeAspect="1"/>
          </p:cNvPicPr>
          <p:nvPr/>
        </p:nvPicPr>
        <p:blipFill>
          <a:blip r:embed="rId3" cstate="print">
            <a:duotone>
              <a:prstClr val="black"/>
              <a:srgbClr val="66FF33">
                <a:tint val="45000"/>
                <a:satMod val="400000"/>
              </a:srgbClr>
            </a:duotone>
            <a:extLst>
              <a:ext uri="{28A0092B-C50C-407E-A947-70E740481C1C}">
                <a14:useLocalDpi xmlns:a14="http://schemas.microsoft.com/office/drawing/2010/main" val="0"/>
              </a:ext>
            </a:extLst>
          </a:blip>
          <a:stretch>
            <a:fillRect/>
          </a:stretch>
        </p:blipFill>
        <p:spPr>
          <a:xfrm>
            <a:off x="7545278" y="5776593"/>
            <a:ext cx="275555" cy="284904"/>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02E16A56-CE06-4D34-9251-7F23CB461296}"/>
              </a:ext>
            </a:extLst>
          </p:cNvPr>
          <p:cNvPicPr>
            <a:picLocks noChangeAspect="1"/>
          </p:cNvPicPr>
          <p:nvPr/>
        </p:nvPicPr>
        <p:blipFill>
          <a:blip r:embed="rId3" cstate="print">
            <a:duotone>
              <a:prstClr val="black"/>
              <a:srgbClr val="66FF33">
                <a:tint val="45000"/>
                <a:satMod val="400000"/>
              </a:srgbClr>
            </a:duotone>
            <a:extLst>
              <a:ext uri="{28A0092B-C50C-407E-A947-70E740481C1C}">
                <a14:useLocalDpi xmlns:a14="http://schemas.microsoft.com/office/drawing/2010/main" val="0"/>
              </a:ext>
            </a:extLst>
          </a:blip>
          <a:stretch>
            <a:fillRect/>
          </a:stretch>
        </p:blipFill>
        <p:spPr>
          <a:xfrm>
            <a:off x="6274605" y="5800921"/>
            <a:ext cx="275555" cy="284904"/>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C9D6B18E-0471-431C-9CD1-93B4144E0C07}"/>
              </a:ext>
            </a:extLst>
          </p:cNvPr>
          <p:cNvPicPr>
            <a:picLocks noChangeAspect="1"/>
          </p:cNvPicPr>
          <p:nvPr/>
        </p:nvPicPr>
        <p:blipFill>
          <a:blip r:embed="rId3" cstate="print">
            <a:duotone>
              <a:prstClr val="black"/>
              <a:srgbClr val="66FF33">
                <a:tint val="45000"/>
                <a:satMod val="400000"/>
              </a:srgbClr>
            </a:duotone>
            <a:extLst>
              <a:ext uri="{28A0092B-C50C-407E-A947-70E740481C1C}">
                <a14:useLocalDpi xmlns:a14="http://schemas.microsoft.com/office/drawing/2010/main" val="0"/>
              </a:ext>
            </a:extLst>
          </a:blip>
          <a:stretch>
            <a:fillRect/>
          </a:stretch>
        </p:blipFill>
        <p:spPr>
          <a:xfrm>
            <a:off x="4011143" y="5639660"/>
            <a:ext cx="275555" cy="284904"/>
          </a:xfrm>
          <a:prstGeom prst="rect">
            <a:avLst/>
          </a:prstGeom>
        </p:spPr>
      </p:pic>
      <p:pic>
        <p:nvPicPr>
          <p:cNvPr id="19" name="Picture 18" descr="A close up of a logo&#10;&#10;Description generated with high confidence">
            <a:extLst>
              <a:ext uri="{FF2B5EF4-FFF2-40B4-BE49-F238E27FC236}">
                <a16:creationId xmlns:a16="http://schemas.microsoft.com/office/drawing/2014/main" id="{B247FA4B-6BAE-4E71-953C-036949757AC2}"/>
              </a:ext>
            </a:extLst>
          </p:cNvPr>
          <p:cNvPicPr>
            <a:picLocks noChangeAspect="1"/>
          </p:cNvPicPr>
          <p:nvPr/>
        </p:nvPicPr>
        <p:blipFill>
          <a:blip r:embed="rId3" cstate="print">
            <a:duotone>
              <a:prstClr val="black"/>
              <a:srgbClr val="66FF33">
                <a:tint val="45000"/>
                <a:satMod val="400000"/>
              </a:srgbClr>
            </a:duotone>
            <a:extLst>
              <a:ext uri="{28A0092B-C50C-407E-A947-70E740481C1C}">
                <a14:useLocalDpi xmlns:a14="http://schemas.microsoft.com/office/drawing/2010/main" val="0"/>
              </a:ext>
            </a:extLst>
          </a:blip>
          <a:stretch>
            <a:fillRect/>
          </a:stretch>
        </p:blipFill>
        <p:spPr>
          <a:xfrm flipH="1">
            <a:off x="5229881" y="5618204"/>
            <a:ext cx="275555" cy="284904"/>
          </a:xfrm>
          <a:prstGeom prst="rect">
            <a:avLst/>
          </a:prstGeom>
        </p:spPr>
      </p:pic>
      <p:pic>
        <p:nvPicPr>
          <p:cNvPr id="12" name="Picture 11">
            <a:extLst>
              <a:ext uri="{FF2B5EF4-FFF2-40B4-BE49-F238E27FC236}">
                <a16:creationId xmlns:a16="http://schemas.microsoft.com/office/drawing/2014/main" id="{AE7D8F93-E233-4BD8-B174-F604F4A5B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83" y="4806345"/>
            <a:ext cx="1123781" cy="1413457"/>
          </a:xfrm>
          <a:prstGeom prst="rect">
            <a:avLst/>
          </a:prstGeom>
        </p:spPr>
      </p:pic>
    </p:spTree>
    <p:extLst>
      <p:ext uri="{BB962C8B-B14F-4D97-AF65-F5344CB8AC3E}">
        <p14:creationId xmlns:p14="http://schemas.microsoft.com/office/powerpoint/2010/main" val="172009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508" y="83934"/>
            <a:ext cx="5406292" cy="1325563"/>
          </a:xfrm>
        </p:spPr>
        <p:txBody>
          <a:bodyPr/>
          <a:lstStyle/>
          <a:p>
            <a:r>
              <a:rPr lang="en-US" dirty="0"/>
              <a:t>Part B</a:t>
            </a:r>
          </a:p>
        </p:txBody>
      </p:sp>
      <p:sp>
        <p:nvSpPr>
          <p:cNvPr id="3" name="Content Placeholder 2"/>
          <p:cNvSpPr>
            <a:spLocks noGrp="1"/>
          </p:cNvSpPr>
          <p:nvPr>
            <p:ph idx="1"/>
          </p:nvPr>
        </p:nvSpPr>
        <p:spPr>
          <a:xfrm>
            <a:off x="546519" y="1154237"/>
            <a:ext cx="7886700" cy="4677772"/>
          </a:xfrm>
        </p:spPr>
        <p:txBody>
          <a:bodyPr/>
          <a:lstStyle/>
          <a:p>
            <a:pPr marL="0" indent="0">
              <a:buNone/>
            </a:pPr>
            <a:r>
              <a:rPr lang="en-US" dirty="0"/>
              <a:t>Part B: Moderate complexity content</a:t>
            </a:r>
          </a:p>
          <a:p>
            <a:pPr marL="0" indent="0">
              <a:buNone/>
            </a:pPr>
            <a:r>
              <a:rPr lang="en-US" sz="1400" i="1" dirty="0"/>
              <a:t>	Point to each tens blocks.</a:t>
            </a:r>
          </a:p>
          <a:p>
            <a:pPr marL="0" indent="0">
              <a:buNone/>
            </a:pPr>
            <a:r>
              <a:rPr lang="en-US" sz="1400" b="1" dirty="0"/>
              <a:t>	Here are three tens blocks.</a:t>
            </a:r>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r>
              <a:rPr lang="en-US" sz="1400" b="1" dirty="0"/>
              <a:t>	Show me the number that these blocks represent.</a:t>
            </a:r>
          </a:p>
          <a:p>
            <a:pPr marL="0" indent="0">
              <a:buNone/>
            </a:pPr>
            <a:r>
              <a:rPr lang="en-US" sz="1400" i="1" dirty="0"/>
              <a:t>	Point to the answer options as you read them. </a:t>
            </a:r>
          </a:p>
          <a:p>
            <a:pPr marL="0" indent="0">
              <a:buNone/>
            </a:pPr>
            <a:endParaRPr lang="en-US" b="1" dirty="0"/>
          </a:p>
          <a:p>
            <a:pPr marL="0" indent="0">
              <a:buNone/>
            </a:pPr>
            <a:endParaRPr lang="en-US" b="1" dirty="0"/>
          </a:p>
          <a:p>
            <a:pPr marL="0" indent="0">
              <a:buNone/>
            </a:pPr>
            <a:endParaRPr lang="en-US" b="1" i="1" dirty="0"/>
          </a:p>
          <a:p>
            <a:pPr marL="0" indent="0">
              <a:buNone/>
            </a:pPr>
            <a:endParaRPr lang="en-US" dirty="0"/>
          </a:p>
          <a:p>
            <a:pPr marL="0" indent="0">
              <a:buNone/>
            </a:pPr>
            <a:endParaRPr lang="en-US" dirty="0"/>
          </a:p>
          <a:p>
            <a:pPr marL="0" indent="0">
              <a:buNone/>
            </a:pPr>
            <a:endParaRPr lang="en-US" b="1" dirty="0"/>
          </a:p>
          <a:p>
            <a:pPr marL="0" indent="0">
              <a:buNone/>
            </a:pPr>
            <a:endParaRPr lang="en-US" b="1" dirty="0"/>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150</a:t>
            </a:fld>
            <a:endParaRPr lang="en-US" dirty="0"/>
          </a:p>
        </p:txBody>
      </p:sp>
      <p:pic>
        <p:nvPicPr>
          <p:cNvPr id="8" name="Picture 7"/>
          <p:cNvPicPr>
            <a:picLocks noChangeAspect="1"/>
          </p:cNvPicPr>
          <p:nvPr/>
        </p:nvPicPr>
        <p:blipFill>
          <a:blip r:embed="rId3"/>
          <a:stretch>
            <a:fillRect/>
          </a:stretch>
        </p:blipFill>
        <p:spPr>
          <a:xfrm>
            <a:off x="2232853" y="2232611"/>
            <a:ext cx="823473" cy="1388141"/>
          </a:xfrm>
          <a:prstGeom prst="rect">
            <a:avLst/>
          </a:prstGeom>
        </p:spPr>
      </p:pic>
      <p:pic>
        <p:nvPicPr>
          <p:cNvPr id="9" name="Picture 8"/>
          <p:cNvPicPr>
            <a:picLocks noChangeAspect="1"/>
          </p:cNvPicPr>
          <p:nvPr/>
        </p:nvPicPr>
        <p:blipFill>
          <a:blip r:embed="rId4"/>
          <a:stretch>
            <a:fillRect/>
          </a:stretch>
        </p:blipFill>
        <p:spPr>
          <a:xfrm>
            <a:off x="1073696" y="1995090"/>
            <a:ext cx="412536" cy="237521"/>
          </a:xfrm>
          <a:prstGeom prst="rect">
            <a:avLst/>
          </a:prstGeom>
        </p:spPr>
      </p:pic>
      <p:pic>
        <p:nvPicPr>
          <p:cNvPr id="10" name="Picture 9"/>
          <p:cNvPicPr>
            <a:picLocks noChangeAspect="1"/>
          </p:cNvPicPr>
          <p:nvPr/>
        </p:nvPicPr>
        <p:blipFill>
          <a:blip r:embed="rId4"/>
          <a:stretch>
            <a:fillRect/>
          </a:stretch>
        </p:blipFill>
        <p:spPr>
          <a:xfrm>
            <a:off x="1073696" y="3620752"/>
            <a:ext cx="412536" cy="237521"/>
          </a:xfrm>
          <a:prstGeom prst="rect">
            <a:avLst/>
          </a:prstGeom>
        </p:spPr>
      </p:pic>
      <p:pic>
        <p:nvPicPr>
          <p:cNvPr id="11" name="Picture 10"/>
          <p:cNvPicPr>
            <a:picLocks noChangeAspect="1"/>
          </p:cNvPicPr>
          <p:nvPr/>
        </p:nvPicPr>
        <p:blipFill>
          <a:blip r:embed="rId5"/>
          <a:stretch>
            <a:fillRect/>
          </a:stretch>
        </p:blipFill>
        <p:spPr>
          <a:xfrm>
            <a:off x="1144609" y="1647016"/>
            <a:ext cx="341623" cy="244830"/>
          </a:xfrm>
          <a:prstGeom prst="rect">
            <a:avLst/>
          </a:prstGeom>
        </p:spPr>
      </p:pic>
      <p:pic>
        <p:nvPicPr>
          <p:cNvPr id="12" name="Picture 11"/>
          <p:cNvPicPr>
            <a:picLocks noChangeAspect="1"/>
          </p:cNvPicPr>
          <p:nvPr/>
        </p:nvPicPr>
        <p:blipFill>
          <a:blip r:embed="rId5"/>
          <a:stretch>
            <a:fillRect/>
          </a:stretch>
        </p:blipFill>
        <p:spPr>
          <a:xfrm>
            <a:off x="1144609" y="3923890"/>
            <a:ext cx="341623" cy="244830"/>
          </a:xfrm>
          <a:prstGeom prst="rect">
            <a:avLst/>
          </a:prstGeom>
        </p:spPr>
      </p:pic>
      <p:pic>
        <p:nvPicPr>
          <p:cNvPr id="13" name="Picture 12"/>
          <p:cNvPicPr>
            <a:picLocks noChangeAspect="1"/>
          </p:cNvPicPr>
          <p:nvPr/>
        </p:nvPicPr>
        <p:blipFill>
          <a:blip r:embed="rId6"/>
          <a:stretch>
            <a:fillRect/>
          </a:stretch>
        </p:blipFill>
        <p:spPr>
          <a:xfrm>
            <a:off x="1486232" y="4354869"/>
            <a:ext cx="4276725" cy="1019175"/>
          </a:xfrm>
          <a:prstGeom prst="rect">
            <a:avLst/>
          </a:prstGeom>
        </p:spPr>
      </p:pic>
    </p:spTree>
    <p:extLst>
      <p:ext uri="{BB962C8B-B14F-4D97-AF65-F5344CB8AC3E}">
        <p14:creationId xmlns:p14="http://schemas.microsoft.com/office/powerpoint/2010/main" val="109770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508" y="83934"/>
            <a:ext cx="5406292" cy="1325563"/>
          </a:xfrm>
        </p:spPr>
        <p:txBody>
          <a:bodyPr/>
          <a:lstStyle/>
          <a:p>
            <a:r>
              <a:rPr lang="en-US" dirty="0"/>
              <a:t>Part B</a:t>
            </a:r>
          </a:p>
        </p:txBody>
      </p:sp>
      <p:sp>
        <p:nvSpPr>
          <p:cNvPr id="3" name="Content Placeholder 2"/>
          <p:cNvSpPr>
            <a:spLocks noGrp="1"/>
          </p:cNvSpPr>
          <p:nvPr>
            <p:ph idx="1"/>
          </p:nvPr>
        </p:nvSpPr>
        <p:spPr>
          <a:xfrm>
            <a:off x="546519" y="1040335"/>
            <a:ext cx="7886700" cy="4791674"/>
          </a:xfrm>
        </p:spPr>
        <p:txBody>
          <a:bodyPr/>
          <a:lstStyle/>
          <a:p>
            <a:pPr marL="0" indent="0">
              <a:buNone/>
            </a:pPr>
            <a:r>
              <a:rPr lang="en-US" dirty="0"/>
              <a:t>Part B: Scaffolding Example</a:t>
            </a:r>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r>
              <a:rPr lang="en-US" sz="1400" b="1" dirty="0"/>
              <a:t>	</a:t>
            </a:r>
          </a:p>
          <a:p>
            <a:pPr marL="0" indent="0">
              <a:buNone/>
            </a:pPr>
            <a:r>
              <a:rPr lang="en-US" sz="1400" b="1" dirty="0"/>
              <a:t>	You can count each block to find out the number that three tens blocks represents. Show 	me the number that these blocks represents. </a:t>
            </a:r>
          </a:p>
          <a:p>
            <a:pPr marL="0" indent="0">
              <a:buNone/>
            </a:pPr>
            <a:r>
              <a:rPr lang="en-US" sz="1400" i="1" dirty="0"/>
              <a:t>	Point to the answer options as you read them. </a:t>
            </a:r>
          </a:p>
          <a:p>
            <a:pPr marL="0" indent="0">
              <a:buNone/>
            </a:pPr>
            <a:endParaRPr lang="en-US" b="1" dirty="0"/>
          </a:p>
          <a:p>
            <a:pPr marL="0" indent="0">
              <a:buNone/>
            </a:pPr>
            <a:endParaRPr lang="en-US" b="1" dirty="0"/>
          </a:p>
          <a:p>
            <a:pPr marL="0" indent="0">
              <a:buNone/>
            </a:pPr>
            <a:endParaRPr lang="en-US" b="1" i="1" dirty="0"/>
          </a:p>
          <a:p>
            <a:pPr marL="0" indent="0">
              <a:buNone/>
            </a:pPr>
            <a:endParaRPr lang="en-US" dirty="0"/>
          </a:p>
          <a:p>
            <a:pPr marL="0" indent="0">
              <a:buNone/>
            </a:pPr>
            <a:endParaRPr lang="en-US" dirty="0"/>
          </a:p>
          <a:p>
            <a:pPr marL="0" indent="0">
              <a:buNone/>
            </a:pPr>
            <a:endParaRPr lang="en-US" b="1" dirty="0"/>
          </a:p>
          <a:p>
            <a:pPr marL="0" indent="0">
              <a:buNone/>
            </a:pPr>
            <a:endParaRPr lang="en-US" b="1" dirty="0"/>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151</a:t>
            </a:fld>
            <a:endParaRPr lang="en-US" dirty="0"/>
          </a:p>
        </p:txBody>
      </p:sp>
      <p:pic>
        <p:nvPicPr>
          <p:cNvPr id="10" name="Picture 9"/>
          <p:cNvPicPr>
            <a:picLocks noChangeAspect="1"/>
          </p:cNvPicPr>
          <p:nvPr/>
        </p:nvPicPr>
        <p:blipFill>
          <a:blip r:embed="rId3"/>
          <a:stretch>
            <a:fillRect/>
          </a:stretch>
        </p:blipFill>
        <p:spPr>
          <a:xfrm>
            <a:off x="1073696" y="3187710"/>
            <a:ext cx="412536" cy="237521"/>
          </a:xfrm>
          <a:prstGeom prst="rect">
            <a:avLst/>
          </a:prstGeom>
        </p:spPr>
      </p:pic>
      <p:pic>
        <p:nvPicPr>
          <p:cNvPr id="12" name="Picture 11"/>
          <p:cNvPicPr>
            <a:picLocks noChangeAspect="1"/>
          </p:cNvPicPr>
          <p:nvPr/>
        </p:nvPicPr>
        <p:blipFill>
          <a:blip r:embed="rId4"/>
          <a:stretch>
            <a:fillRect/>
          </a:stretch>
        </p:blipFill>
        <p:spPr>
          <a:xfrm>
            <a:off x="1144609" y="3624179"/>
            <a:ext cx="341623" cy="244830"/>
          </a:xfrm>
          <a:prstGeom prst="rect">
            <a:avLst/>
          </a:prstGeom>
        </p:spPr>
      </p:pic>
      <p:pic>
        <p:nvPicPr>
          <p:cNvPr id="4" name="Picture 3"/>
          <p:cNvPicPr>
            <a:picLocks noChangeAspect="1"/>
          </p:cNvPicPr>
          <p:nvPr/>
        </p:nvPicPr>
        <p:blipFill>
          <a:blip r:embed="rId5"/>
          <a:stretch>
            <a:fillRect/>
          </a:stretch>
        </p:blipFill>
        <p:spPr>
          <a:xfrm>
            <a:off x="546519" y="1498601"/>
            <a:ext cx="7102683" cy="1524000"/>
          </a:xfrm>
          <a:prstGeom prst="rect">
            <a:avLst/>
          </a:prstGeom>
        </p:spPr>
      </p:pic>
      <p:pic>
        <p:nvPicPr>
          <p:cNvPr id="6" name="Picture 5"/>
          <p:cNvPicPr>
            <a:picLocks noChangeAspect="1"/>
          </p:cNvPicPr>
          <p:nvPr/>
        </p:nvPicPr>
        <p:blipFill>
          <a:blip r:embed="rId6"/>
          <a:stretch>
            <a:fillRect/>
          </a:stretch>
        </p:blipFill>
        <p:spPr>
          <a:xfrm>
            <a:off x="608527" y="4067957"/>
            <a:ext cx="6978666" cy="939624"/>
          </a:xfrm>
          <a:prstGeom prst="rect">
            <a:avLst/>
          </a:prstGeom>
        </p:spPr>
      </p:pic>
    </p:spTree>
    <p:extLst>
      <p:ext uri="{BB962C8B-B14F-4D97-AF65-F5344CB8AC3E}">
        <p14:creationId xmlns:p14="http://schemas.microsoft.com/office/powerpoint/2010/main" val="74615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3" y="334016"/>
            <a:ext cx="6168957" cy="941891"/>
          </a:xfrm>
        </p:spPr>
        <p:txBody>
          <a:bodyPr/>
          <a:lstStyle/>
          <a:p>
            <a:r>
              <a:rPr lang="en-US" dirty="0"/>
              <a:t>Part C</a:t>
            </a:r>
          </a:p>
        </p:txBody>
      </p:sp>
      <p:sp>
        <p:nvSpPr>
          <p:cNvPr id="5" name="Slide Number Placeholder 4"/>
          <p:cNvSpPr>
            <a:spLocks noGrp="1"/>
          </p:cNvSpPr>
          <p:nvPr>
            <p:ph type="sldNum" sz="quarter" idx="4"/>
          </p:nvPr>
        </p:nvSpPr>
        <p:spPr/>
        <p:txBody>
          <a:bodyPr/>
          <a:lstStyle/>
          <a:p>
            <a:fld id="{B63E4CEF-BB1E-48C7-AE93-F39F6AA99AD7}" type="slidenum">
              <a:rPr lang="en-US" smtClean="0"/>
              <a:pPr/>
              <a:t>152</a:t>
            </a:fld>
            <a:endParaRPr lang="en-US" dirty="0"/>
          </a:p>
        </p:txBody>
      </p:sp>
      <p:sp>
        <p:nvSpPr>
          <p:cNvPr id="6" name="Content Placeholder 2"/>
          <p:cNvSpPr>
            <a:spLocks noGrp="1"/>
          </p:cNvSpPr>
          <p:nvPr>
            <p:ph idx="1"/>
          </p:nvPr>
        </p:nvSpPr>
        <p:spPr>
          <a:xfrm>
            <a:off x="628650" y="1890583"/>
            <a:ext cx="7886700" cy="4286379"/>
          </a:xfrm>
        </p:spPr>
        <p:txBody>
          <a:bodyPr>
            <a:normAutofit/>
          </a:bodyPr>
          <a:lstStyle/>
          <a:p>
            <a:r>
              <a:rPr lang="en-US" dirty="0"/>
              <a:t>High complexity content </a:t>
            </a:r>
          </a:p>
          <a:p>
            <a:r>
              <a:rPr lang="en-US" dirty="0"/>
              <a:t>May include multiple parts, require the student to make inferences, or require the application of previous learning</a:t>
            </a:r>
          </a:p>
          <a:p>
            <a:r>
              <a:rPr lang="en-US" dirty="0"/>
              <a:t>Graphics for Part C may require the student to interpret or make an inference</a:t>
            </a:r>
          </a:p>
          <a:p>
            <a:r>
              <a:rPr lang="en-US" dirty="0"/>
              <a:t>Graphics not included for all activities in Part C </a:t>
            </a:r>
          </a:p>
          <a:p>
            <a:endParaRPr lang="en-US" dirty="0"/>
          </a:p>
        </p:txBody>
      </p:sp>
    </p:spTree>
    <p:extLst>
      <p:ext uri="{BB962C8B-B14F-4D97-AF65-F5344CB8AC3E}">
        <p14:creationId xmlns:p14="http://schemas.microsoft.com/office/powerpoint/2010/main" val="101498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C</a:t>
            </a:r>
          </a:p>
        </p:txBody>
      </p:sp>
      <p:sp>
        <p:nvSpPr>
          <p:cNvPr id="3" name="Content Placeholder 2"/>
          <p:cNvSpPr>
            <a:spLocks noGrp="1"/>
          </p:cNvSpPr>
          <p:nvPr>
            <p:ph idx="1"/>
          </p:nvPr>
        </p:nvSpPr>
        <p:spPr>
          <a:xfrm>
            <a:off x="628898" y="1311585"/>
            <a:ext cx="7911367" cy="4829426"/>
          </a:xfrm>
        </p:spPr>
        <p:txBody>
          <a:bodyPr>
            <a:normAutofit/>
          </a:bodyPr>
          <a:lstStyle/>
          <a:p>
            <a:pPr marL="0" lvl="0" indent="0" fontAlgn="base">
              <a:lnSpc>
                <a:spcPct val="125000"/>
              </a:lnSpc>
              <a:spcBef>
                <a:spcPts val="600"/>
              </a:spcBef>
              <a:spcAft>
                <a:spcPct val="0"/>
              </a:spcAft>
              <a:buClr>
                <a:srgbClr val="000000">
                  <a:lumMod val="65000"/>
                  <a:lumOff val="35000"/>
                </a:srgbClr>
              </a:buClr>
              <a:buSzPct val="100000"/>
              <a:buNone/>
            </a:pPr>
            <a:r>
              <a:rPr lang="en-US" kern="0" dirty="0">
                <a:solidFill>
                  <a:schemeClr val="tx1"/>
                </a:solidFill>
                <a:latin typeface="Arial"/>
              </a:rPr>
              <a:t>Part C: High complexity content</a:t>
            </a:r>
            <a:endParaRPr lang="en-US" kern="0" dirty="0">
              <a:latin typeface="Arial"/>
            </a:endParaRPr>
          </a:p>
          <a:p>
            <a:pPr marL="0" lvl="0" indent="0" fontAlgn="base">
              <a:lnSpc>
                <a:spcPct val="125000"/>
              </a:lnSpc>
              <a:spcBef>
                <a:spcPts val="600"/>
              </a:spcBef>
              <a:spcAft>
                <a:spcPct val="0"/>
              </a:spcAft>
              <a:buClr>
                <a:srgbClr val="000000">
                  <a:lumMod val="65000"/>
                  <a:lumOff val="35000"/>
                </a:srgbClr>
              </a:buClr>
              <a:buSzPct val="100000"/>
              <a:buNone/>
            </a:pPr>
            <a:r>
              <a:rPr lang="en-US" sz="1400" i="1" kern="0" dirty="0">
                <a:solidFill>
                  <a:schemeClr val="tx1"/>
                </a:solidFill>
                <a:latin typeface="Arial"/>
              </a:rPr>
              <a:t>	Point to each hundreds block.</a:t>
            </a:r>
          </a:p>
          <a:p>
            <a:pPr marL="0" lvl="0" indent="0" fontAlgn="base">
              <a:lnSpc>
                <a:spcPct val="100000"/>
              </a:lnSpc>
              <a:spcBef>
                <a:spcPts val="600"/>
              </a:spcBef>
              <a:spcAft>
                <a:spcPct val="0"/>
              </a:spcAft>
              <a:buClr>
                <a:srgbClr val="000000">
                  <a:lumMod val="65000"/>
                  <a:lumOff val="35000"/>
                </a:srgbClr>
              </a:buClr>
              <a:buSzPct val="100000"/>
              <a:buNone/>
            </a:pPr>
            <a:r>
              <a:rPr lang="en-US" sz="1400" b="1" kern="0" dirty="0">
                <a:latin typeface="Arial"/>
              </a:rPr>
              <a:t>	Each hundreds block is made up of ten, tens blocks. Show me how many tens 	there are in four hundred.</a:t>
            </a:r>
          </a:p>
          <a:p>
            <a:pPr marL="0" lvl="0" indent="0" fontAlgn="base">
              <a:lnSpc>
                <a:spcPct val="125000"/>
              </a:lnSpc>
              <a:spcBef>
                <a:spcPts val="600"/>
              </a:spcBef>
              <a:spcAft>
                <a:spcPct val="0"/>
              </a:spcAft>
              <a:buClr>
                <a:srgbClr val="000000">
                  <a:lumMod val="65000"/>
                  <a:lumOff val="35000"/>
                </a:srgbClr>
              </a:buClr>
              <a:buSzPct val="100000"/>
              <a:buNone/>
            </a:pPr>
            <a:r>
              <a:rPr lang="en-US" sz="1400" i="1" kern="0" dirty="0">
                <a:latin typeface="Arial"/>
              </a:rPr>
              <a:t>	Point to the answer options as you read them.</a:t>
            </a:r>
            <a:endParaRPr lang="en-US" sz="1400" i="1" kern="0" dirty="0">
              <a:solidFill>
                <a:schemeClr val="tx1"/>
              </a:solidFill>
              <a:latin typeface="Arial"/>
            </a:endParaRPr>
          </a:p>
          <a:p>
            <a:pPr marL="0" lvl="0" indent="0" fontAlgn="base">
              <a:lnSpc>
                <a:spcPct val="125000"/>
              </a:lnSpc>
              <a:spcBef>
                <a:spcPts val="600"/>
              </a:spcBef>
              <a:spcAft>
                <a:spcPct val="0"/>
              </a:spcAft>
              <a:buClr>
                <a:srgbClr val="000000">
                  <a:lumMod val="65000"/>
                  <a:lumOff val="35000"/>
                </a:srgbClr>
              </a:buClr>
              <a:buSzPct val="100000"/>
              <a:buNone/>
            </a:pPr>
            <a:endParaRPr lang="en-US" sz="1400" b="1" kern="0" dirty="0">
              <a:solidFill>
                <a:schemeClr val="tx1"/>
              </a:solidFill>
              <a:latin typeface="Arial"/>
            </a:endParaRPr>
          </a:p>
          <a:p>
            <a:pPr marL="0" lvl="0" indent="0" fontAlgn="base">
              <a:lnSpc>
                <a:spcPct val="125000"/>
              </a:lnSpc>
              <a:spcBef>
                <a:spcPts val="600"/>
              </a:spcBef>
              <a:spcAft>
                <a:spcPct val="0"/>
              </a:spcAft>
              <a:buClr>
                <a:srgbClr val="000000">
                  <a:lumMod val="65000"/>
                  <a:lumOff val="35000"/>
                </a:srgbClr>
              </a:buClr>
              <a:buSzPct val="100000"/>
              <a:buNone/>
            </a:pPr>
            <a:endParaRPr lang="en-US" sz="1400" b="1" kern="0" dirty="0">
              <a:latin typeface="Arial"/>
            </a:endParaRPr>
          </a:p>
          <a:p>
            <a:pPr marL="0" lvl="0" indent="0" fontAlgn="base">
              <a:lnSpc>
                <a:spcPct val="125000"/>
              </a:lnSpc>
              <a:spcBef>
                <a:spcPts val="600"/>
              </a:spcBef>
              <a:spcAft>
                <a:spcPct val="0"/>
              </a:spcAft>
              <a:buClr>
                <a:srgbClr val="000000">
                  <a:lumMod val="65000"/>
                  <a:lumOff val="35000"/>
                </a:srgbClr>
              </a:buClr>
              <a:buSzPct val="100000"/>
              <a:buNone/>
            </a:pPr>
            <a:endParaRPr lang="en-US" sz="1400" b="1" kern="0" dirty="0">
              <a:solidFill>
                <a:schemeClr val="tx1"/>
              </a:solidFill>
              <a:latin typeface="Arial"/>
            </a:endParaRPr>
          </a:p>
          <a:p>
            <a:pPr marL="0" lvl="0" indent="0" fontAlgn="base">
              <a:lnSpc>
                <a:spcPct val="125000"/>
              </a:lnSpc>
              <a:spcBef>
                <a:spcPts val="600"/>
              </a:spcBef>
              <a:spcAft>
                <a:spcPct val="0"/>
              </a:spcAft>
              <a:buClr>
                <a:srgbClr val="000000">
                  <a:lumMod val="65000"/>
                  <a:lumOff val="35000"/>
                </a:srgbClr>
              </a:buClr>
              <a:buSzPct val="100000"/>
              <a:buNone/>
            </a:pPr>
            <a:endParaRPr lang="en-US" sz="1400" b="1" kern="0" dirty="0">
              <a:solidFill>
                <a:schemeClr val="tx1"/>
              </a:solidFill>
              <a:latin typeface="Arial"/>
            </a:endParaRPr>
          </a:p>
        </p:txBody>
      </p:sp>
      <p:sp>
        <p:nvSpPr>
          <p:cNvPr id="5" name="Slide Number Placeholder 4"/>
          <p:cNvSpPr>
            <a:spLocks noGrp="1"/>
          </p:cNvSpPr>
          <p:nvPr>
            <p:ph type="sldNum" sz="quarter" idx="4"/>
          </p:nvPr>
        </p:nvSpPr>
        <p:spPr/>
        <p:txBody>
          <a:bodyPr/>
          <a:lstStyle/>
          <a:p>
            <a:fld id="{B63E4CEF-BB1E-48C7-AE93-F39F6AA99AD7}" type="slidenum">
              <a:rPr lang="en-US" smtClean="0"/>
              <a:pPr/>
              <a:t>153</a:t>
            </a:fld>
            <a:endParaRPr lang="en-US" dirty="0"/>
          </a:p>
        </p:txBody>
      </p:sp>
      <p:pic>
        <p:nvPicPr>
          <p:cNvPr id="6" name="Picture 5"/>
          <p:cNvPicPr>
            <a:picLocks noChangeAspect="1"/>
          </p:cNvPicPr>
          <p:nvPr/>
        </p:nvPicPr>
        <p:blipFill>
          <a:blip r:embed="rId3"/>
          <a:stretch>
            <a:fillRect/>
          </a:stretch>
        </p:blipFill>
        <p:spPr>
          <a:xfrm>
            <a:off x="1169376" y="2322395"/>
            <a:ext cx="401751" cy="231311"/>
          </a:xfrm>
          <a:prstGeom prst="rect">
            <a:avLst/>
          </a:prstGeom>
        </p:spPr>
      </p:pic>
      <p:pic>
        <p:nvPicPr>
          <p:cNvPr id="8" name="Picture 7"/>
          <p:cNvPicPr>
            <a:picLocks noChangeAspect="1"/>
          </p:cNvPicPr>
          <p:nvPr/>
        </p:nvPicPr>
        <p:blipFill>
          <a:blip r:embed="rId4"/>
          <a:stretch>
            <a:fillRect/>
          </a:stretch>
        </p:blipFill>
        <p:spPr>
          <a:xfrm>
            <a:off x="1198965" y="1995007"/>
            <a:ext cx="372161" cy="266716"/>
          </a:xfrm>
          <a:prstGeom prst="rect">
            <a:avLst/>
          </a:prstGeom>
        </p:spPr>
      </p:pic>
      <p:pic>
        <p:nvPicPr>
          <p:cNvPr id="10" name="Picture 9"/>
          <p:cNvPicPr>
            <a:picLocks noChangeAspect="1"/>
          </p:cNvPicPr>
          <p:nvPr/>
        </p:nvPicPr>
        <p:blipFill>
          <a:blip r:embed="rId4"/>
          <a:stretch>
            <a:fillRect/>
          </a:stretch>
        </p:blipFill>
        <p:spPr>
          <a:xfrm>
            <a:off x="1198965" y="2788828"/>
            <a:ext cx="372161" cy="266716"/>
          </a:xfrm>
          <a:prstGeom prst="rect">
            <a:avLst/>
          </a:prstGeom>
        </p:spPr>
      </p:pic>
      <p:pic>
        <p:nvPicPr>
          <p:cNvPr id="11" name="Picture 10"/>
          <p:cNvPicPr>
            <a:picLocks noChangeAspect="1"/>
          </p:cNvPicPr>
          <p:nvPr/>
        </p:nvPicPr>
        <p:blipFill>
          <a:blip r:embed="rId5"/>
          <a:stretch>
            <a:fillRect/>
          </a:stretch>
        </p:blipFill>
        <p:spPr>
          <a:xfrm>
            <a:off x="1107466" y="3147488"/>
            <a:ext cx="6585540" cy="2788164"/>
          </a:xfrm>
          <a:prstGeom prst="rect">
            <a:avLst/>
          </a:prstGeom>
        </p:spPr>
      </p:pic>
    </p:spTree>
    <p:extLst>
      <p:ext uri="{BB962C8B-B14F-4D97-AF65-F5344CB8AC3E}">
        <p14:creationId xmlns:p14="http://schemas.microsoft.com/office/powerpoint/2010/main" val="287315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C</a:t>
            </a:r>
          </a:p>
        </p:txBody>
      </p:sp>
      <p:sp>
        <p:nvSpPr>
          <p:cNvPr id="3" name="Content Placeholder 2"/>
          <p:cNvSpPr>
            <a:spLocks noGrp="1"/>
          </p:cNvSpPr>
          <p:nvPr>
            <p:ph idx="1"/>
          </p:nvPr>
        </p:nvSpPr>
        <p:spPr>
          <a:xfrm>
            <a:off x="628898" y="1311585"/>
            <a:ext cx="7414537" cy="4829426"/>
          </a:xfrm>
        </p:spPr>
        <p:txBody>
          <a:bodyPr>
            <a:normAutofit/>
          </a:bodyPr>
          <a:lstStyle/>
          <a:p>
            <a:pPr marL="0" lvl="0" indent="0" fontAlgn="base">
              <a:lnSpc>
                <a:spcPct val="125000"/>
              </a:lnSpc>
              <a:spcBef>
                <a:spcPts val="600"/>
              </a:spcBef>
              <a:spcAft>
                <a:spcPct val="0"/>
              </a:spcAft>
              <a:buClr>
                <a:srgbClr val="000000">
                  <a:lumMod val="65000"/>
                  <a:lumOff val="35000"/>
                </a:srgbClr>
              </a:buClr>
              <a:buSzPct val="100000"/>
              <a:buNone/>
            </a:pPr>
            <a:r>
              <a:rPr lang="en-US" kern="0" dirty="0">
                <a:solidFill>
                  <a:schemeClr val="tx1"/>
                </a:solidFill>
                <a:latin typeface="Arial"/>
              </a:rPr>
              <a:t>Part C: Scaffolding Example</a:t>
            </a:r>
            <a:endParaRPr lang="en-US" kern="0" dirty="0">
              <a:latin typeface="Arial"/>
            </a:endParaRPr>
          </a:p>
          <a:p>
            <a:pPr marL="0" lvl="0" indent="0" fontAlgn="base">
              <a:lnSpc>
                <a:spcPct val="125000"/>
              </a:lnSpc>
              <a:spcBef>
                <a:spcPts val="600"/>
              </a:spcBef>
              <a:spcAft>
                <a:spcPct val="0"/>
              </a:spcAft>
              <a:buClr>
                <a:srgbClr val="000000">
                  <a:lumMod val="65000"/>
                  <a:lumOff val="35000"/>
                </a:srgbClr>
              </a:buClr>
              <a:buSzPct val="100000"/>
              <a:buNone/>
            </a:pPr>
            <a:r>
              <a:rPr lang="en-US" sz="1400" i="1" kern="0" dirty="0">
                <a:solidFill>
                  <a:schemeClr val="tx1"/>
                </a:solidFill>
                <a:latin typeface="Arial"/>
              </a:rPr>
              <a:t>	</a:t>
            </a:r>
          </a:p>
          <a:p>
            <a:pPr marL="0" lvl="0" indent="0" fontAlgn="base">
              <a:lnSpc>
                <a:spcPct val="125000"/>
              </a:lnSpc>
              <a:spcBef>
                <a:spcPts val="600"/>
              </a:spcBef>
              <a:spcAft>
                <a:spcPct val="0"/>
              </a:spcAft>
              <a:buClr>
                <a:srgbClr val="000000">
                  <a:lumMod val="65000"/>
                  <a:lumOff val="35000"/>
                </a:srgbClr>
              </a:buClr>
              <a:buSzPct val="100000"/>
              <a:buNone/>
            </a:pPr>
            <a:endParaRPr lang="en-US" sz="1400" i="1" kern="0" dirty="0">
              <a:latin typeface="Arial"/>
            </a:endParaRPr>
          </a:p>
          <a:p>
            <a:pPr marL="0" lvl="0" indent="0" fontAlgn="base">
              <a:lnSpc>
                <a:spcPct val="125000"/>
              </a:lnSpc>
              <a:spcBef>
                <a:spcPts val="600"/>
              </a:spcBef>
              <a:spcAft>
                <a:spcPct val="0"/>
              </a:spcAft>
              <a:buClr>
                <a:srgbClr val="000000">
                  <a:lumMod val="65000"/>
                  <a:lumOff val="35000"/>
                </a:srgbClr>
              </a:buClr>
              <a:buSzPct val="100000"/>
              <a:buNone/>
            </a:pPr>
            <a:endParaRPr lang="en-US" sz="1400" i="1" kern="0" dirty="0">
              <a:solidFill>
                <a:schemeClr val="tx1"/>
              </a:solidFill>
              <a:latin typeface="Arial"/>
            </a:endParaRPr>
          </a:p>
          <a:p>
            <a:pPr marL="0" lvl="0" indent="0" fontAlgn="base">
              <a:lnSpc>
                <a:spcPct val="125000"/>
              </a:lnSpc>
              <a:spcBef>
                <a:spcPts val="600"/>
              </a:spcBef>
              <a:spcAft>
                <a:spcPct val="0"/>
              </a:spcAft>
              <a:buClr>
                <a:srgbClr val="000000">
                  <a:lumMod val="65000"/>
                  <a:lumOff val="35000"/>
                </a:srgbClr>
              </a:buClr>
              <a:buSzPct val="100000"/>
              <a:buNone/>
            </a:pPr>
            <a:endParaRPr lang="en-US" sz="1400" i="1" kern="0" dirty="0">
              <a:latin typeface="Arial"/>
            </a:endParaRPr>
          </a:p>
          <a:p>
            <a:pPr marL="0" lvl="0" indent="0" fontAlgn="base">
              <a:lnSpc>
                <a:spcPct val="100000"/>
              </a:lnSpc>
              <a:spcBef>
                <a:spcPts val="600"/>
              </a:spcBef>
              <a:spcAft>
                <a:spcPct val="0"/>
              </a:spcAft>
              <a:buClr>
                <a:srgbClr val="000000">
                  <a:lumMod val="65000"/>
                  <a:lumOff val="35000"/>
                </a:srgbClr>
              </a:buClr>
              <a:buSzPct val="100000"/>
              <a:buNone/>
            </a:pPr>
            <a:r>
              <a:rPr lang="en-US" sz="1400" b="1" kern="0" dirty="0">
                <a:latin typeface="Arial"/>
              </a:rPr>
              <a:t>	</a:t>
            </a:r>
          </a:p>
          <a:p>
            <a:pPr marL="0" lvl="0" indent="0" fontAlgn="base">
              <a:lnSpc>
                <a:spcPct val="100000"/>
              </a:lnSpc>
              <a:spcBef>
                <a:spcPts val="600"/>
              </a:spcBef>
              <a:spcAft>
                <a:spcPct val="0"/>
              </a:spcAft>
              <a:buClr>
                <a:srgbClr val="000000">
                  <a:lumMod val="65000"/>
                  <a:lumOff val="35000"/>
                </a:srgbClr>
              </a:buClr>
              <a:buSzPct val="100000"/>
              <a:buNone/>
            </a:pPr>
            <a:endParaRPr lang="en-US" sz="1400" b="1" kern="0" dirty="0">
              <a:latin typeface="Arial"/>
            </a:endParaRPr>
          </a:p>
          <a:p>
            <a:pPr marL="0" lvl="0" indent="0" fontAlgn="base">
              <a:lnSpc>
                <a:spcPct val="100000"/>
              </a:lnSpc>
              <a:spcBef>
                <a:spcPts val="600"/>
              </a:spcBef>
              <a:spcAft>
                <a:spcPct val="0"/>
              </a:spcAft>
              <a:buClr>
                <a:srgbClr val="000000">
                  <a:lumMod val="65000"/>
                  <a:lumOff val="35000"/>
                </a:srgbClr>
              </a:buClr>
              <a:buSzPct val="100000"/>
              <a:buNone/>
            </a:pPr>
            <a:r>
              <a:rPr lang="en-US" sz="1400" b="1" kern="0" dirty="0">
                <a:latin typeface="Arial"/>
              </a:rPr>
              <a:t>	Remember, you can find out how many tens there are by counting each 	column in the hundreds blocks. Show me how many tens there are in four 	hundred.</a:t>
            </a:r>
          </a:p>
          <a:p>
            <a:pPr marL="0" lvl="0" indent="0" fontAlgn="base">
              <a:lnSpc>
                <a:spcPct val="125000"/>
              </a:lnSpc>
              <a:spcBef>
                <a:spcPts val="600"/>
              </a:spcBef>
              <a:spcAft>
                <a:spcPct val="0"/>
              </a:spcAft>
              <a:buClr>
                <a:srgbClr val="000000">
                  <a:lumMod val="65000"/>
                  <a:lumOff val="35000"/>
                </a:srgbClr>
              </a:buClr>
              <a:buSzPct val="100000"/>
              <a:buNone/>
            </a:pPr>
            <a:r>
              <a:rPr lang="en-US" sz="1400" i="1" kern="0" dirty="0">
                <a:latin typeface="Arial"/>
              </a:rPr>
              <a:t>	Point to the answer options as you read them.</a:t>
            </a:r>
            <a:endParaRPr lang="en-US" sz="1400" i="1" kern="0" dirty="0">
              <a:solidFill>
                <a:schemeClr val="tx1"/>
              </a:solidFill>
              <a:latin typeface="Arial"/>
            </a:endParaRPr>
          </a:p>
          <a:p>
            <a:pPr marL="0" lvl="0" indent="0" fontAlgn="base">
              <a:lnSpc>
                <a:spcPct val="125000"/>
              </a:lnSpc>
              <a:spcBef>
                <a:spcPts val="600"/>
              </a:spcBef>
              <a:spcAft>
                <a:spcPct val="0"/>
              </a:spcAft>
              <a:buClr>
                <a:srgbClr val="000000">
                  <a:lumMod val="65000"/>
                  <a:lumOff val="35000"/>
                </a:srgbClr>
              </a:buClr>
              <a:buSzPct val="100000"/>
              <a:buNone/>
            </a:pPr>
            <a:endParaRPr lang="en-US" sz="1400" b="1" kern="0" dirty="0">
              <a:solidFill>
                <a:schemeClr val="tx1"/>
              </a:solidFill>
              <a:latin typeface="Arial"/>
            </a:endParaRPr>
          </a:p>
          <a:p>
            <a:pPr marL="0" lvl="0" indent="0" fontAlgn="base">
              <a:lnSpc>
                <a:spcPct val="125000"/>
              </a:lnSpc>
              <a:spcBef>
                <a:spcPts val="600"/>
              </a:spcBef>
              <a:spcAft>
                <a:spcPct val="0"/>
              </a:spcAft>
              <a:buClr>
                <a:srgbClr val="000000">
                  <a:lumMod val="65000"/>
                  <a:lumOff val="35000"/>
                </a:srgbClr>
              </a:buClr>
              <a:buSzPct val="100000"/>
              <a:buNone/>
            </a:pPr>
            <a:endParaRPr lang="en-US" sz="1400" b="1" kern="0" dirty="0">
              <a:latin typeface="Arial"/>
            </a:endParaRPr>
          </a:p>
          <a:p>
            <a:pPr marL="0" lvl="0" indent="0" fontAlgn="base">
              <a:lnSpc>
                <a:spcPct val="125000"/>
              </a:lnSpc>
              <a:spcBef>
                <a:spcPts val="600"/>
              </a:spcBef>
              <a:spcAft>
                <a:spcPct val="0"/>
              </a:spcAft>
              <a:buClr>
                <a:srgbClr val="000000">
                  <a:lumMod val="65000"/>
                  <a:lumOff val="35000"/>
                </a:srgbClr>
              </a:buClr>
              <a:buSzPct val="100000"/>
              <a:buNone/>
            </a:pPr>
            <a:endParaRPr lang="en-US" sz="1400" b="1" kern="0" dirty="0">
              <a:solidFill>
                <a:schemeClr val="tx1"/>
              </a:solidFill>
              <a:latin typeface="Arial"/>
            </a:endParaRPr>
          </a:p>
          <a:p>
            <a:pPr marL="0" lvl="0" indent="0" fontAlgn="base">
              <a:lnSpc>
                <a:spcPct val="125000"/>
              </a:lnSpc>
              <a:spcBef>
                <a:spcPts val="600"/>
              </a:spcBef>
              <a:spcAft>
                <a:spcPct val="0"/>
              </a:spcAft>
              <a:buClr>
                <a:srgbClr val="000000">
                  <a:lumMod val="65000"/>
                  <a:lumOff val="35000"/>
                </a:srgbClr>
              </a:buClr>
              <a:buSzPct val="100000"/>
              <a:buNone/>
            </a:pPr>
            <a:endParaRPr lang="en-US" sz="1400" b="1" kern="0" dirty="0">
              <a:solidFill>
                <a:schemeClr val="tx1"/>
              </a:solidFill>
              <a:latin typeface="Arial"/>
            </a:endParaRPr>
          </a:p>
        </p:txBody>
      </p:sp>
      <p:sp>
        <p:nvSpPr>
          <p:cNvPr id="5" name="Slide Number Placeholder 4"/>
          <p:cNvSpPr>
            <a:spLocks noGrp="1"/>
          </p:cNvSpPr>
          <p:nvPr>
            <p:ph type="sldNum" sz="quarter" idx="4"/>
          </p:nvPr>
        </p:nvSpPr>
        <p:spPr/>
        <p:txBody>
          <a:bodyPr/>
          <a:lstStyle/>
          <a:p>
            <a:fld id="{B63E4CEF-BB1E-48C7-AE93-F39F6AA99AD7}" type="slidenum">
              <a:rPr lang="en-US" smtClean="0"/>
              <a:pPr/>
              <a:t>154</a:t>
            </a:fld>
            <a:endParaRPr lang="en-US" dirty="0"/>
          </a:p>
        </p:txBody>
      </p:sp>
      <p:pic>
        <p:nvPicPr>
          <p:cNvPr id="6" name="Picture 5"/>
          <p:cNvPicPr>
            <a:picLocks noChangeAspect="1"/>
          </p:cNvPicPr>
          <p:nvPr/>
        </p:nvPicPr>
        <p:blipFill>
          <a:blip r:embed="rId3"/>
          <a:stretch>
            <a:fillRect/>
          </a:stretch>
        </p:blipFill>
        <p:spPr>
          <a:xfrm>
            <a:off x="1121424" y="3945458"/>
            <a:ext cx="401751" cy="231311"/>
          </a:xfrm>
          <a:prstGeom prst="rect">
            <a:avLst/>
          </a:prstGeom>
        </p:spPr>
      </p:pic>
      <p:pic>
        <p:nvPicPr>
          <p:cNvPr id="10" name="Picture 9"/>
          <p:cNvPicPr>
            <a:picLocks noChangeAspect="1"/>
          </p:cNvPicPr>
          <p:nvPr/>
        </p:nvPicPr>
        <p:blipFill>
          <a:blip r:embed="rId4"/>
          <a:stretch>
            <a:fillRect/>
          </a:stretch>
        </p:blipFill>
        <p:spPr>
          <a:xfrm>
            <a:off x="1224184" y="4696917"/>
            <a:ext cx="328685" cy="235558"/>
          </a:xfrm>
          <a:prstGeom prst="rect">
            <a:avLst/>
          </a:prstGeom>
        </p:spPr>
      </p:pic>
      <p:pic>
        <p:nvPicPr>
          <p:cNvPr id="4" name="Picture 3"/>
          <p:cNvPicPr>
            <a:picLocks noChangeAspect="1"/>
          </p:cNvPicPr>
          <p:nvPr/>
        </p:nvPicPr>
        <p:blipFill>
          <a:blip r:embed="rId5"/>
          <a:stretch>
            <a:fillRect/>
          </a:stretch>
        </p:blipFill>
        <p:spPr>
          <a:xfrm>
            <a:off x="603983" y="2157036"/>
            <a:ext cx="7255748" cy="1566903"/>
          </a:xfrm>
          <a:prstGeom prst="rect">
            <a:avLst/>
          </a:prstGeom>
        </p:spPr>
      </p:pic>
      <p:pic>
        <p:nvPicPr>
          <p:cNvPr id="9" name="Picture 8"/>
          <p:cNvPicPr>
            <a:picLocks noChangeAspect="1"/>
          </p:cNvPicPr>
          <p:nvPr/>
        </p:nvPicPr>
        <p:blipFill>
          <a:blip r:embed="rId6"/>
          <a:stretch>
            <a:fillRect/>
          </a:stretch>
        </p:blipFill>
        <p:spPr>
          <a:xfrm>
            <a:off x="628898" y="5055161"/>
            <a:ext cx="7326930" cy="1085850"/>
          </a:xfrm>
          <a:prstGeom prst="rect">
            <a:avLst/>
          </a:prstGeom>
        </p:spPr>
      </p:pic>
    </p:spTree>
    <p:extLst>
      <p:ext uri="{BB962C8B-B14F-4D97-AF65-F5344CB8AC3E}">
        <p14:creationId xmlns:p14="http://schemas.microsoft.com/office/powerpoint/2010/main" val="253642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FF92-4AA1-447E-AB5F-C8ED0CB2254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F600D3E-9B23-439E-AF5C-43E2BCEB405C}"/>
              </a:ext>
            </a:extLst>
          </p:cNvPr>
          <p:cNvSpPr>
            <a:spLocks noGrp="1"/>
          </p:cNvSpPr>
          <p:nvPr>
            <p:ph idx="1"/>
          </p:nvPr>
        </p:nvSpPr>
        <p:spPr/>
        <p:txBody>
          <a:bodyPr/>
          <a:lstStyle/>
          <a:p>
            <a:r>
              <a:rPr lang="en-US" dirty="0"/>
              <a:t>Resources currently available on the GAA 2.0 website:</a:t>
            </a:r>
          </a:p>
          <a:p>
            <a:pPr lvl="1"/>
            <a:r>
              <a:rPr lang="en-US" dirty="0"/>
              <a:t>Test design training</a:t>
            </a:r>
          </a:p>
          <a:p>
            <a:pPr lvl="1"/>
            <a:r>
              <a:rPr lang="en-US" dirty="0"/>
              <a:t>Eligibility criteria</a:t>
            </a:r>
          </a:p>
          <a:p>
            <a:pPr lvl="1"/>
            <a:r>
              <a:rPr lang="en-US" dirty="0"/>
              <a:t>Test blueprints</a:t>
            </a:r>
          </a:p>
          <a:p>
            <a:pPr lvl="1"/>
            <a:r>
              <a:rPr lang="en-US" dirty="0"/>
              <a:t>Extended content standards</a:t>
            </a:r>
          </a:p>
        </p:txBody>
      </p:sp>
      <p:sp>
        <p:nvSpPr>
          <p:cNvPr id="5" name="Slide Number Placeholder 4">
            <a:extLst>
              <a:ext uri="{FF2B5EF4-FFF2-40B4-BE49-F238E27FC236}">
                <a16:creationId xmlns:a16="http://schemas.microsoft.com/office/drawing/2014/main" id="{E8F7D571-57DD-4C95-A1E1-3CB4D5ACCFD5}"/>
              </a:ext>
            </a:extLst>
          </p:cNvPr>
          <p:cNvSpPr>
            <a:spLocks noGrp="1"/>
          </p:cNvSpPr>
          <p:nvPr>
            <p:ph type="sldNum" sz="quarter" idx="4"/>
          </p:nvPr>
        </p:nvSpPr>
        <p:spPr/>
        <p:txBody>
          <a:bodyPr/>
          <a:lstStyle/>
          <a:p>
            <a:fld id="{B63E4CEF-BB1E-48C7-AE93-F39F6AA99AD7}" type="slidenum">
              <a:rPr lang="en-US" smtClean="0"/>
              <a:pPr/>
              <a:t>155</a:t>
            </a:fld>
            <a:endParaRPr lang="en-US" dirty="0"/>
          </a:p>
        </p:txBody>
      </p:sp>
    </p:spTree>
    <p:extLst>
      <p:ext uri="{BB962C8B-B14F-4D97-AF65-F5344CB8AC3E}">
        <p14:creationId xmlns:p14="http://schemas.microsoft.com/office/powerpoint/2010/main" val="214539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Assessment Philosophy</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a:bodyPr>
          <a:lstStyle/>
          <a:p>
            <a:pPr marL="0" indent="0">
              <a:buNone/>
            </a:pPr>
            <a:r>
              <a:rPr lang="en-US" dirty="0"/>
              <a:t>The primary purpose of schools is </a:t>
            </a:r>
            <a:r>
              <a:rPr lang="en-US" dirty="0">
                <a:solidFill>
                  <a:srgbClr val="50902D"/>
                </a:solidFill>
              </a:rPr>
              <a:t>teaching and learning</a:t>
            </a:r>
            <a:r>
              <a:rPr lang="en-US" dirty="0"/>
              <a:t>.</a:t>
            </a:r>
          </a:p>
          <a:p>
            <a:endParaRPr lang="en-US" dirty="0"/>
          </a:p>
          <a:p>
            <a:pPr marL="0" indent="0">
              <a:buNone/>
            </a:pPr>
            <a:r>
              <a:rPr lang="en-US" dirty="0"/>
              <a:t>Assessment and accountability play a significant role, but importantly – </a:t>
            </a:r>
            <a:r>
              <a:rPr lang="en-US" dirty="0">
                <a:solidFill>
                  <a:srgbClr val="50902D"/>
                </a:solidFill>
              </a:rPr>
              <a:t>that role is supporting, </a:t>
            </a:r>
            <a:r>
              <a:rPr lang="en-US" i="1" dirty="0">
                <a:solidFill>
                  <a:srgbClr val="50902D"/>
                </a:solidFill>
              </a:rPr>
              <a:t>with the primary focus being teaching and learning</a:t>
            </a:r>
            <a:r>
              <a:rPr lang="en-US" dirty="0">
                <a:solidFill>
                  <a:srgbClr val="50902D"/>
                </a:solidFill>
              </a:rPr>
              <a:t>.</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156</a:t>
            </a:fld>
            <a:endParaRPr lang="en-US" dirty="0"/>
          </a:p>
        </p:txBody>
      </p:sp>
    </p:spTree>
    <p:extLst>
      <p:ext uri="{BB962C8B-B14F-4D97-AF65-F5344CB8AC3E}">
        <p14:creationId xmlns:p14="http://schemas.microsoft.com/office/powerpoint/2010/main" val="272974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442E-EE87-4BD6-B7C5-89B131C561BC}"/>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131DD01C-0F55-44A0-B4CF-55DBB46438C5}"/>
              </a:ext>
            </a:extLst>
          </p:cNvPr>
          <p:cNvSpPr>
            <a:spLocks noGrp="1"/>
          </p:cNvSpPr>
          <p:nvPr>
            <p:ph idx="1"/>
          </p:nvPr>
        </p:nvSpPr>
        <p:spPr/>
        <p:txBody>
          <a:bodyPr>
            <a:normAutofit fontScale="92500"/>
          </a:bodyPr>
          <a:lstStyle/>
          <a:p>
            <a:pPr marL="0" indent="0">
              <a:buNone/>
            </a:pPr>
            <a:r>
              <a:rPr lang="en-US" dirty="0"/>
              <a:t>Jan Reyes, Ed.D.</a:t>
            </a:r>
          </a:p>
          <a:p>
            <a:pPr marL="0" indent="0">
              <a:buNone/>
            </a:pPr>
            <a:r>
              <a:rPr lang="en-US" dirty="0"/>
              <a:t>Director of Assessment Development</a:t>
            </a:r>
          </a:p>
          <a:p>
            <a:pPr marL="0" indent="0">
              <a:buNone/>
            </a:pPr>
            <a:r>
              <a:rPr lang="en-US" dirty="0">
                <a:hlinkClick r:id="rId2"/>
              </a:rPr>
              <a:t>jreyes@doe.k12.ga.us</a:t>
            </a:r>
            <a:r>
              <a:rPr lang="en-US" dirty="0"/>
              <a:t> </a:t>
            </a:r>
          </a:p>
          <a:p>
            <a:pPr marL="0" indent="0">
              <a:buNone/>
            </a:pPr>
            <a:r>
              <a:rPr lang="en-US" dirty="0"/>
              <a:t>(404) 463-6665</a:t>
            </a:r>
          </a:p>
          <a:p>
            <a:pPr marL="0" indent="0">
              <a:buNone/>
            </a:pPr>
            <a:endParaRPr lang="en-US" dirty="0"/>
          </a:p>
          <a:p>
            <a:pPr marL="0" indent="0">
              <a:buNone/>
            </a:pPr>
            <a:r>
              <a:rPr lang="en-US" dirty="0"/>
              <a:t>Allison Timberlake, Ph.D.</a:t>
            </a:r>
          </a:p>
          <a:p>
            <a:pPr marL="0" indent="0">
              <a:buNone/>
            </a:pPr>
            <a:r>
              <a:rPr lang="en-US" dirty="0"/>
              <a:t>Deputy Superintendent for Assessment &amp; Accountability</a:t>
            </a:r>
          </a:p>
          <a:p>
            <a:pPr marL="0" indent="0">
              <a:buNone/>
            </a:pPr>
            <a:r>
              <a:rPr lang="en-US" dirty="0">
                <a:hlinkClick r:id="rId3"/>
              </a:rPr>
              <a:t>atimberlake@doe.k12.ga.us</a:t>
            </a:r>
            <a:endParaRPr lang="en-US" dirty="0"/>
          </a:p>
          <a:p>
            <a:pPr marL="0" indent="0">
              <a:buNone/>
            </a:pPr>
            <a:r>
              <a:rPr lang="en-US" dirty="0"/>
              <a:t>(404) 463-6666</a:t>
            </a:r>
          </a:p>
        </p:txBody>
      </p:sp>
      <p:sp>
        <p:nvSpPr>
          <p:cNvPr id="5" name="Slide Number Placeholder 4">
            <a:extLst>
              <a:ext uri="{FF2B5EF4-FFF2-40B4-BE49-F238E27FC236}">
                <a16:creationId xmlns:a16="http://schemas.microsoft.com/office/drawing/2014/main" id="{4C208406-5D22-4431-8033-DA8FB89BA55B}"/>
              </a:ext>
            </a:extLst>
          </p:cNvPr>
          <p:cNvSpPr>
            <a:spLocks noGrp="1"/>
          </p:cNvSpPr>
          <p:nvPr>
            <p:ph type="sldNum" sz="quarter" idx="4"/>
          </p:nvPr>
        </p:nvSpPr>
        <p:spPr/>
        <p:txBody>
          <a:bodyPr/>
          <a:lstStyle/>
          <a:p>
            <a:fld id="{B63E4CEF-BB1E-48C7-AE93-F39F6AA99AD7}" type="slidenum">
              <a:rPr lang="en-US" smtClean="0"/>
              <a:pPr/>
              <a:t>157</a:t>
            </a:fld>
            <a:endParaRPr lang="en-US" dirty="0"/>
          </a:p>
        </p:txBody>
      </p:sp>
      <p:pic>
        <p:nvPicPr>
          <p:cNvPr id="6" name="Picture 5" descr="A close up of a logo&#10;&#10;Description generated with very high confidence">
            <a:extLst>
              <a:ext uri="{FF2B5EF4-FFF2-40B4-BE49-F238E27FC236}">
                <a16:creationId xmlns:a16="http://schemas.microsoft.com/office/drawing/2014/main" id="{BFDB658B-6842-4AC1-BC67-D0E789989B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593" r="31441"/>
          <a:stretch/>
        </p:blipFill>
        <p:spPr>
          <a:xfrm>
            <a:off x="6700648" y="2214700"/>
            <a:ext cx="1166423" cy="1786594"/>
          </a:xfrm>
          <a:prstGeom prst="rect">
            <a:avLst/>
          </a:prstGeom>
        </p:spPr>
      </p:pic>
    </p:spTree>
    <p:extLst>
      <p:ext uri="{BB962C8B-B14F-4D97-AF65-F5344CB8AC3E}">
        <p14:creationId xmlns:p14="http://schemas.microsoft.com/office/powerpoint/2010/main" val="186630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6C13-9B10-44CB-9C03-DDD4FCAC07D3}"/>
              </a:ext>
            </a:extLst>
          </p:cNvPr>
          <p:cNvSpPr>
            <a:spLocks noGrp="1"/>
          </p:cNvSpPr>
          <p:nvPr>
            <p:ph type="title"/>
          </p:nvPr>
        </p:nvSpPr>
        <p:spPr/>
        <p:txBody>
          <a:bodyPr/>
          <a:lstStyle/>
          <a:p>
            <a:r>
              <a:rPr lang="en-US" dirty="0"/>
              <a:t>English Language Arts</a:t>
            </a:r>
          </a:p>
        </p:txBody>
      </p:sp>
      <p:sp>
        <p:nvSpPr>
          <p:cNvPr id="3" name="Content Placeholder 2">
            <a:extLst>
              <a:ext uri="{FF2B5EF4-FFF2-40B4-BE49-F238E27FC236}">
                <a16:creationId xmlns:a16="http://schemas.microsoft.com/office/drawing/2014/main" id="{C696BAA7-F492-40C2-804D-5A4674263A3B}"/>
              </a:ext>
            </a:extLst>
          </p:cNvPr>
          <p:cNvSpPr>
            <a:spLocks noGrp="1"/>
          </p:cNvSpPr>
          <p:nvPr>
            <p:ph idx="1"/>
          </p:nvPr>
        </p:nvSpPr>
        <p:spPr/>
        <p:txBody>
          <a:bodyPr>
            <a:normAutofit/>
          </a:bodyPr>
          <a:lstStyle/>
          <a:p>
            <a:pPr marL="0" indent="0">
              <a:buNone/>
            </a:pPr>
            <a:r>
              <a:rPr lang="en-US" b="1" dirty="0"/>
              <a:t>Big Idea 1:</a:t>
            </a:r>
            <a:r>
              <a:rPr lang="en-US" dirty="0"/>
              <a:t> A kindergarten student will independently write more than one complete thought on a single topic, using phonetic spelling and key print conventions.</a:t>
            </a:r>
          </a:p>
          <a:p>
            <a:pPr lvl="1"/>
            <a:r>
              <a:rPr lang="en-US" b="1" dirty="0"/>
              <a:t>Progression 1:</a:t>
            </a:r>
            <a:r>
              <a:rPr lang="en-US" dirty="0"/>
              <a:t> Conventions of Writing</a:t>
            </a:r>
          </a:p>
          <a:p>
            <a:pPr lvl="1"/>
            <a:r>
              <a:rPr lang="en-US" b="1" dirty="0"/>
              <a:t>Progression 2:</a:t>
            </a:r>
            <a:r>
              <a:rPr lang="en-US" dirty="0"/>
              <a:t> Spelling</a:t>
            </a:r>
          </a:p>
          <a:p>
            <a:pPr lvl="1"/>
            <a:r>
              <a:rPr lang="en-US" b="1" dirty="0"/>
              <a:t>Progression 3:</a:t>
            </a:r>
            <a:r>
              <a:rPr lang="en-US" dirty="0"/>
              <a:t> Communication of Ideas</a:t>
            </a:r>
          </a:p>
          <a:p>
            <a:endParaRPr lang="en-US" dirty="0"/>
          </a:p>
        </p:txBody>
      </p:sp>
      <p:sp>
        <p:nvSpPr>
          <p:cNvPr id="5" name="Slide Number Placeholder 4">
            <a:extLst>
              <a:ext uri="{FF2B5EF4-FFF2-40B4-BE49-F238E27FC236}">
                <a16:creationId xmlns:a16="http://schemas.microsoft.com/office/drawing/2014/main" id="{38A7F6BF-019D-4011-AAE9-6E185FAA2628}"/>
              </a:ext>
            </a:extLst>
          </p:cNvPr>
          <p:cNvSpPr>
            <a:spLocks noGrp="1"/>
          </p:cNvSpPr>
          <p:nvPr>
            <p:ph type="sldNum" sz="quarter" idx="4"/>
          </p:nvPr>
        </p:nvSpPr>
        <p:spPr/>
        <p:txBody>
          <a:bodyPr/>
          <a:lstStyle/>
          <a:p>
            <a:fld id="{B63E4CEF-BB1E-48C7-AE93-F39F6AA99AD7}" type="slidenum">
              <a:rPr lang="en-US" smtClean="0"/>
              <a:pPr/>
              <a:t>16</a:t>
            </a:fld>
            <a:endParaRPr lang="en-US" dirty="0"/>
          </a:p>
        </p:txBody>
      </p:sp>
    </p:spTree>
    <p:extLst>
      <p:ext uri="{BB962C8B-B14F-4D97-AF65-F5344CB8AC3E}">
        <p14:creationId xmlns:p14="http://schemas.microsoft.com/office/powerpoint/2010/main" val="291691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6C13-9B10-44CB-9C03-DDD4FCAC07D3}"/>
              </a:ext>
            </a:extLst>
          </p:cNvPr>
          <p:cNvSpPr>
            <a:spLocks noGrp="1"/>
          </p:cNvSpPr>
          <p:nvPr>
            <p:ph type="title"/>
          </p:nvPr>
        </p:nvSpPr>
        <p:spPr/>
        <p:txBody>
          <a:bodyPr/>
          <a:lstStyle/>
          <a:p>
            <a:r>
              <a:rPr lang="en-US" dirty="0"/>
              <a:t>English Language Arts</a:t>
            </a:r>
          </a:p>
        </p:txBody>
      </p:sp>
      <p:sp>
        <p:nvSpPr>
          <p:cNvPr id="3" name="Content Placeholder 2">
            <a:extLst>
              <a:ext uri="{FF2B5EF4-FFF2-40B4-BE49-F238E27FC236}">
                <a16:creationId xmlns:a16="http://schemas.microsoft.com/office/drawing/2014/main" id="{C696BAA7-F492-40C2-804D-5A4674263A3B}"/>
              </a:ext>
            </a:extLst>
          </p:cNvPr>
          <p:cNvSpPr>
            <a:spLocks noGrp="1"/>
          </p:cNvSpPr>
          <p:nvPr>
            <p:ph idx="1"/>
          </p:nvPr>
        </p:nvSpPr>
        <p:spPr/>
        <p:txBody>
          <a:bodyPr>
            <a:normAutofit/>
          </a:bodyPr>
          <a:lstStyle/>
          <a:p>
            <a:pPr marL="0" indent="0">
              <a:buNone/>
            </a:pPr>
            <a:r>
              <a:rPr lang="en-US" b="1" dirty="0"/>
              <a:t>Big Idea 2</a:t>
            </a:r>
            <a:r>
              <a:rPr lang="en-US" dirty="0"/>
              <a:t>: A kindergarten student will independently read grade-level texts of different genres with accuracy and demonstrate comprehension by answering text dependent questions.</a:t>
            </a:r>
          </a:p>
          <a:p>
            <a:pPr lvl="1"/>
            <a:r>
              <a:rPr lang="en-US" b="1" dirty="0"/>
              <a:t>Progression 1:</a:t>
            </a:r>
            <a:r>
              <a:rPr lang="en-US" dirty="0"/>
              <a:t> Comprehension</a:t>
            </a:r>
          </a:p>
          <a:p>
            <a:endParaRPr lang="en-US" dirty="0"/>
          </a:p>
        </p:txBody>
      </p:sp>
      <p:sp>
        <p:nvSpPr>
          <p:cNvPr id="5" name="Slide Number Placeholder 4">
            <a:extLst>
              <a:ext uri="{FF2B5EF4-FFF2-40B4-BE49-F238E27FC236}">
                <a16:creationId xmlns:a16="http://schemas.microsoft.com/office/drawing/2014/main" id="{38A7F6BF-019D-4011-AAE9-6E185FAA2628}"/>
              </a:ext>
            </a:extLst>
          </p:cNvPr>
          <p:cNvSpPr>
            <a:spLocks noGrp="1"/>
          </p:cNvSpPr>
          <p:nvPr>
            <p:ph type="sldNum" sz="quarter" idx="4"/>
          </p:nvPr>
        </p:nvSpPr>
        <p:spPr/>
        <p:txBody>
          <a:bodyPr/>
          <a:lstStyle/>
          <a:p>
            <a:fld id="{B63E4CEF-BB1E-48C7-AE93-F39F6AA99AD7}" type="slidenum">
              <a:rPr lang="en-US" smtClean="0"/>
              <a:pPr/>
              <a:t>17</a:t>
            </a:fld>
            <a:endParaRPr lang="en-US" dirty="0"/>
          </a:p>
        </p:txBody>
      </p:sp>
    </p:spTree>
    <p:extLst>
      <p:ext uri="{BB962C8B-B14F-4D97-AF65-F5344CB8AC3E}">
        <p14:creationId xmlns:p14="http://schemas.microsoft.com/office/powerpoint/2010/main" val="3580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6C13-9B10-44CB-9C03-DDD4FCAC07D3}"/>
              </a:ext>
            </a:extLst>
          </p:cNvPr>
          <p:cNvSpPr>
            <a:spLocks noGrp="1"/>
          </p:cNvSpPr>
          <p:nvPr>
            <p:ph type="title"/>
          </p:nvPr>
        </p:nvSpPr>
        <p:spPr/>
        <p:txBody>
          <a:bodyPr/>
          <a:lstStyle/>
          <a:p>
            <a:r>
              <a:rPr lang="en-US" dirty="0"/>
              <a:t>English Language Arts</a:t>
            </a:r>
          </a:p>
        </p:txBody>
      </p:sp>
      <p:sp>
        <p:nvSpPr>
          <p:cNvPr id="3" name="Content Placeholder 2">
            <a:extLst>
              <a:ext uri="{FF2B5EF4-FFF2-40B4-BE49-F238E27FC236}">
                <a16:creationId xmlns:a16="http://schemas.microsoft.com/office/drawing/2014/main" id="{C696BAA7-F492-40C2-804D-5A4674263A3B}"/>
              </a:ext>
            </a:extLst>
          </p:cNvPr>
          <p:cNvSpPr>
            <a:spLocks noGrp="1"/>
          </p:cNvSpPr>
          <p:nvPr>
            <p:ph idx="1"/>
          </p:nvPr>
        </p:nvSpPr>
        <p:spPr/>
        <p:txBody>
          <a:bodyPr>
            <a:normAutofit/>
          </a:bodyPr>
          <a:lstStyle/>
          <a:p>
            <a:pPr marL="0" indent="0">
              <a:buNone/>
            </a:pPr>
            <a:r>
              <a:rPr lang="en-US" b="1" dirty="0"/>
              <a:t>Big Idea 3</a:t>
            </a:r>
            <a:r>
              <a:rPr lang="en-US" dirty="0"/>
              <a:t>: A kindergarten student will understand the relationship between letters and sounds and recognize high-frequency words with speed and accuracy.</a:t>
            </a:r>
          </a:p>
          <a:p>
            <a:pPr lvl="1"/>
            <a:r>
              <a:rPr lang="en-US" b="1" dirty="0"/>
              <a:t>Progression 1:</a:t>
            </a:r>
            <a:r>
              <a:rPr lang="en-US" dirty="0"/>
              <a:t> Phonemic Awareness</a:t>
            </a:r>
          </a:p>
          <a:p>
            <a:pPr lvl="1"/>
            <a:r>
              <a:rPr lang="en-US" b="1" dirty="0"/>
              <a:t>Progression 2:</a:t>
            </a:r>
            <a:r>
              <a:rPr lang="en-US" dirty="0"/>
              <a:t> Phonics</a:t>
            </a:r>
          </a:p>
          <a:p>
            <a:pPr lvl="1"/>
            <a:r>
              <a:rPr lang="en-US" b="1" dirty="0"/>
              <a:t>Progression 3:</a:t>
            </a:r>
            <a:r>
              <a:rPr lang="en-US" dirty="0"/>
              <a:t> High Frequency Words</a:t>
            </a:r>
          </a:p>
          <a:p>
            <a:endParaRPr lang="en-US" dirty="0"/>
          </a:p>
        </p:txBody>
      </p:sp>
      <p:sp>
        <p:nvSpPr>
          <p:cNvPr id="5" name="Slide Number Placeholder 4">
            <a:extLst>
              <a:ext uri="{FF2B5EF4-FFF2-40B4-BE49-F238E27FC236}">
                <a16:creationId xmlns:a16="http://schemas.microsoft.com/office/drawing/2014/main" id="{38A7F6BF-019D-4011-AAE9-6E185FAA2628}"/>
              </a:ext>
            </a:extLst>
          </p:cNvPr>
          <p:cNvSpPr>
            <a:spLocks noGrp="1"/>
          </p:cNvSpPr>
          <p:nvPr>
            <p:ph type="sldNum" sz="quarter" idx="4"/>
          </p:nvPr>
        </p:nvSpPr>
        <p:spPr/>
        <p:txBody>
          <a:bodyPr/>
          <a:lstStyle/>
          <a:p>
            <a:fld id="{B63E4CEF-BB1E-48C7-AE93-F39F6AA99AD7}" type="slidenum">
              <a:rPr lang="en-US" smtClean="0"/>
              <a:pPr/>
              <a:t>18</a:t>
            </a:fld>
            <a:endParaRPr lang="en-US" dirty="0"/>
          </a:p>
        </p:txBody>
      </p:sp>
    </p:spTree>
    <p:extLst>
      <p:ext uri="{BB962C8B-B14F-4D97-AF65-F5344CB8AC3E}">
        <p14:creationId xmlns:p14="http://schemas.microsoft.com/office/powerpoint/2010/main" val="108308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2DE1-276F-4D9C-A802-249B25657CFE}"/>
              </a:ext>
            </a:extLst>
          </p:cNvPr>
          <p:cNvSpPr>
            <a:spLocks noGrp="1"/>
          </p:cNvSpPr>
          <p:nvPr>
            <p:ph type="title"/>
          </p:nvPr>
        </p:nvSpPr>
        <p:spPr/>
        <p:txBody>
          <a:bodyPr/>
          <a:lstStyle/>
          <a:p>
            <a:r>
              <a:rPr lang="en-US" dirty="0"/>
              <a:t>Learning Progression – Phonemic Awareness</a:t>
            </a:r>
          </a:p>
        </p:txBody>
      </p:sp>
      <p:pic>
        <p:nvPicPr>
          <p:cNvPr id="6" name="Content Placeholder 5">
            <a:extLst>
              <a:ext uri="{FF2B5EF4-FFF2-40B4-BE49-F238E27FC236}">
                <a16:creationId xmlns:a16="http://schemas.microsoft.com/office/drawing/2014/main" id="{88A8DBAE-41B4-4E72-B03D-A3F98D251D00}"/>
              </a:ext>
            </a:extLst>
          </p:cNvPr>
          <p:cNvPicPr>
            <a:picLocks noGrp="1" noChangeAspect="1"/>
          </p:cNvPicPr>
          <p:nvPr>
            <p:ph idx="1"/>
          </p:nvPr>
        </p:nvPicPr>
        <p:blipFill rotWithShape="1">
          <a:blip r:embed="rId2"/>
          <a:srcRect l="16823" t="29623" r="14737" b="13547"/>
          <a:stretch/>
        </p:blipFill>
        <p:spPr>
          <a:xfrm>
            <a:off x="249826" y="1906382"/>
            <a:ext cx="8644348" cy="420316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5149924-7331-42EA-B308-1666EFD4CACD}"/>
              </a:ext>
            </a:extLst>
          </p:cNvPr>
          <p:cNvSpPr>
            <a:spLocks noGrp="1"/>
          </p:cNvSpPr>
          <p:nvPr>
            <p:ph type="sldNum" sz="quarter" idx="4"/>
          </p:nvPr>
        </p:nvSpPr>
        <p:spPr/>
        <p:txBody>
          <a:bodyPr/>
          <a:lstStyle/>
          <a:p>
            <a:fld id="{B63E4CEF-BB1E-48C7-AE93-F39F6AA99AD7}" type="slidenum">
              <a:rPr lang="en-US" smtClean="0"/>
              <a:pPr/>
              <a:t>19</a:t>
            </a:fld>
            <a:endParaRPr lang="en-US" dirty="0"/>
          </a:p>
        </p:txBody>
      </p:sp>
    </p:spTree>
    <p:extLst>
      <p:ext uri="{BB962C8B-B14F-4D97-AF65-F5344CB8AC3E}">
        <p14:creationId xmlns:p14="http://schemas.microsoft.com/office/powerpoint/2010/main" val="181454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418CE-6ED9-476D-8CF2-1C6DD9AFA92C}"/>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3DD54070-FE85-42A9-BD5D-5BCCDC2068E8}"/>
              </a:ext>
            </a:extLst>
          </p:cNvPr>
          <p:cNvSpPr>
            <a:spLocks noGrp="1"/>
          </p:cNvSpPr>
          <p:nvPr>
            <p:ph idx="1"/>
          </p:nvPr>
        </p:nvSpPr>
        <p:spPr/>
        <p:txBody>
          <a:bodyPr>
            <a:normAutofit/>
          </a:bodyPr>
          <a:lstStyle/>
          <a:p>
            <a:r>
              <a:rPr lang="en-US" dirty="0"/>
              <a:t>Provide an overview of Georgia’s current K-12 student assessment program</a:t>
            </a:r>
          </a:p>
          <a:p>
            <a:r>
              <a:rPr lang="en-US" dirty="0"/>
              <a:t>Discuss how assessment and supporting resources can be used to improve instruction and student outcomes</a:t>
            </a:r>
          </a:p>
          <a:p>
            <a:r>
              <a:rPr lang="en-US" dirty="0"/>
              <a:t>Questions and discussion</a:t>
            </a:r>
          </a:p>
        </p:txBody>
      </p:sp>
      <p:sp>
        <p:nvSpPr>
          <p:cNvPr id="5" name="Slide Number Placeholder 4">
            <a:extLst>
              <a:ext uri="{FF2B5EF4-FFF2-40B4-BE49-F238E27FC236}">
                <a16:creationId xmlns:a16="http://schemas.microsoft.com/office/drawing/2014/main" id="{94B9B724-E968-4BF9-9A3A-98FCE19CF342}"/>
              </a:ext>
            </a:extLst>
          </p:cNvPr>
          <p:cNvSpPr>
            <a:spLocks noGrp="1"/>
          </p:cNvSpPr>
          <p:nvPr>
            <p:ph type="sldNum" sz="quarter" idx="4"/>
          </p:nvPr>
        </p:nvSpPr>
        <p:spPr/>
        <p:txBody>
          <a:bodyPr/>
          <a:lstStyle/>
          <a:p>
            <a:fld id="{B63E4CEF-BB1E-48C7-AE93-F39F6AA99AD7}" type="slidenum">
              <a:rPr lang="en-US" smtClean="0"/>
              <a:pPr/>
              <a:t>2</a:t>
            </a:fld>
            <a:endParaRPr lang="en-US" dirty="0"/>
          </a:p>
        </p:txBody>
      </p:sp>
    </p:spTree>
    <p:extLst>
      <p:ext uri="{BB962C8B-B14F-4D97-AF65-F5344CB8AC3E}">
        <p14:creationId xmlns:p14="http://schemas.microsoft.com/office/powerpoint/2010/main" val="76096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CB11-1A59-4B02-BC8E-59BECC8C4F4E}"/>
              </a:ext>
            </a:extLst>
          </p:cNvPr>
          <p:cNvSpPr>
            <a:spLocks noGrp="1"/>
          </p:cNvSpPr>
          <p:nvPr>
            <p:ph type="title"/>
          </p:nvPr>
        </p:nvSpPr>
        <p:spPr/>
        <p:txBody>
          <a:bodyPr/>
          <a:lstStyle/>
          <a:p>
            <a:r>
              <a:rPr lang="en-US" dirty="0"/>
              <a:t>Mathematics</a:t>
            </a:r>
          </a:p>
        </p:txBody>
      </p:sp>
      <p:sp>
        <p:nvSpPr>
          <p:cNvPr id="3" name="Content Placeholder 2">
            <a:extLst>
              <a:ext uri="{FF2B5EF4-FFF2-40B4-BE49-F238E27FC236}">
                <a16:creationId xmlns:a16="http://schemas.microsoft.com/office/drawing/2014/main" id="{C6F36139-3B3B-4E31-9AAC-A3947E4E05D4}"/>
              </a:ext>
            </a:extLst>
          </p:cNvPr>
          <p:cNvSpPr>
            <a:spLocks noGrp="1"/>
          </p:cNvSpPr>
          <p:nvPr>
            <p:ph idx="1"/>
          </p:nvPr>
        </p:nvSpPr>
        <p:spPr/>
        <p:txBody>
          <a:bodyPr/>
          <a:lstStyle/>
          <a:p>
            <a:pPr marL="0" indent="0">
              <a:buNone/>
            </a:pPr>
            <a:r>
              <a:rPr lang="en-US" b="1" dirty="0"/>
              <a:t>Big Idea 1:</a:t>
            </a:r>
            <a:r>
              <a:rPr lang="en-US" dirty="0"/>
              <a:t> A kindergarten student will model real world problems by composing 2- and 3- dimensional shapes.</a:t>
            </a:r>
          </a:p>
          <a:p>
            <a:pPr lvl="1"/>
            <a:r>
              <a:rPr lang="en-US" b="1" dirty="0"/>
              <a:t>Progression 1:</a:t>
            </a:r>
            <a:r>
              <a:rPr lang="en-US" dirty="0"/>
              <a:t> Shapes</a:t>
            </a:r>
          </a:p>
          <a:p>
            <a:pPr marL="0" indent="0">
              <a:buNone/>
            </a:pPr>
            <a:r>
              <a:rPr lang="en-US" b="1" dirty="0"/>
              <a:t>Big Idea 2:</a:t>
            </a:r>
            <a:r>
              <a:rPr lang="en-US" dirty="0"/>
              <a:t> A kindergarten student will count using multiple strategies.</a:t>
            </a:r>
          </a:p>
          <a:p>
            <a:pPr lvl="1"/>
            <a:r>
              <a:rPr lang="en-US" b="1" dirty="0"/>
              <a:t>Progression 1:</a:t>
            </a:r>
            <a:r>
              <a:rPr lang="en-US" dirty="0"/>
              <a:t> Counting-Number</a:t>
            </a:r>
          </a:p>
          <a:p>
            <a:pPr lvl="1"/>
            <a:r>
              <a:rPr lang="en-US" b="1" dirty="0"/>
              <a:t>Progression 2:</a:t>
            </a:r>
            <a:r>
              <a:rPr lang="en-US" dirty="0"/>
              <a:t> Counting-Objects</a:t>
            </a:r>
          </a:p>
          <a:p>
            <a:endParaRPr lang="en-US" dirty="0"/>
          </a:p>
        </p:txBody>
      </p:sp>
      <p:sp>
        <p:nvSpPr>
          <p:cNvPr id="5" name="Slide Number Placeholder 4">
            <a:extLst>
              <a:ext uri="{FF2B5EF4-FFF2-40B4-BE49-F238E27FC236}">
                <a16:creationId xmlns:a16="http://schemas.microsoft.com/office/drawing/2014/main" id="{5C4A557C-A969-4FF3-989B-4AC28AC706DE}"/>
              </a:ext>
            </a:extLst>
          </p:cNvPr>
          <p:cNvSpPr>
            <a:spLocks noGrp="1"/>
          </p:cNvSpPr>
          <p:nvPr>
            <p:ph type="sldNum" sz="quarter" idx="4"/>
          </p:nvPr>
        </p:nvSpPr>
        <p:spPr/>
        <p:txBody>
          <a:bodyPr/>
          <a:lstStyle/>
          <a:p>
            <a:fld id="{B63E4CEF-BB1E-48C7-AE93-F39F6AA99AD7}" type="slidenum">
              <a:rPr lang="en-US" smtClean="0"/>
              <a:pPr/>
              <a:t>20</a:t>
            </a:fld>
            <a:endParaRPr lang="en-US" dirty="0"/>
          </a:p>
        </p:txBody>
      </p:sp>
    </p:spTree>
    <p:extLst>
      <p:ext uri="{BB962C8B-B14F-4D97-AF65-F5344CB8AC3E}">
        <p14:creationId xmlns:p14="http://schemas.microsoft.com/office/powerpoint/2010/main" val="255915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75FD-6FAA-48E7-B55E-F47F86CBEFB8}"/>
              </a:ext>
            </a:extLst>
          </p:cNvPr>
          <p:cNvSpPr>
            <a:spLocks noGrp="1"/>
          </p:cNvSpPr>
          <p:nvPr>
            <p:ph type="title"/>
          </p:nvPr>
        </p:nvSpPr>
        <p:spPr/>
        <p:txBody>
          <a:bodyPr/>
          <a:lstStyle/>
          <a:p>
            <a:r>
              <a:rPr lang="en-US" dirty="0"/>
              <a:t>Mathematics</a:t>
            </a:r>
          </a:p>
        </p:txBody>
      </p:sp>
      <p:sp>
        <p:nvSpPr>
          <p:cNvPr id="3" name="Content Placeholder 2">
            <a:extLst>
              <a:ext uri="{FF2B5EF4-FFF2-40B4-BE49-F238E27FC236}">
                <a16:creationId xmlns:a16="http://schemas.microsoft.com/office/drawing/2014/main" id="{60AAD0A1-9F61-48AE-B12E-D9E159FCB437}"/>
              </a:ext>
            </a:extLst>
          </p:cNvPr>
          <p:cNvSpPr>
            <a:spLocks noGrp="1"/>
          </p:cNvSpPr>
          <p:nvPr>
            <p:ph idx="1"/>
          </p:nvPr>
        </p:nvSpPr>
        <p:spPr/>
        <p:txBody>
          <a:bodyPr/>
          <a:lstStyle/>
          <a:p>
            <a:pPr marL="0" indent="0">
              <a:buNone/>
            </a:pPr>
            <a:r>
              <a:rPr lang="en-US" b="1" dirty="0"/>
              <a:t>Big Idea 3:</a:t>
            </a:r>
            <a:r>
              <a:rPr lang="en-US" dirty="0"/>
              <a:t> A kindergarten student will compare objects and numbers represented in different ways to solve real world problems.</a:t>
            </a:r>
          </a:p>
          <a:p>
            <a:pPr lvl="1"/>
            <a:r>
              <a:rPr lang="en-US" b="1" dirty="0"/>
              <a:t>Progression 1:</a:t>
            </a:r>
            <a:r>
              <a:rPr lang="en-US" dirty="0"/>
              <a:t> Compare</a:t>
            </a:r>
          </a:p>
          <a:p>
            <a:pPr marL="0" indent="0">
              <a:buNone/>
            </a:pPr>
            <a:r>
              <a:rPr lang="en-US" b="1" dirty="0"/>
              <a:t>Big Idea 4:</a:t>
            </a:r>
            <a:r>
              <a:rPr lang="en-US" dirty="0"/>
              <a:t> A kindergarten student will apply multiple strategies to solve real world problems using addition and subtraction.</a:t>
            </a:r>
          </a:p>
          <a:p>
            <a:pPr lvl="1"/>
            <a:r>
              <a:rPr lang="en-US" b="1" dirty="0"/>
              <a:t>Progression 1:</a:t>
            </a:r>
            <a:r>
              <a:rPr lang="en-US" dirty="0"/>
              <a:t> Addition and Subtraction</a:t>
            </a:r>
          </a:p>
          <a:p>
            <a:endParaRPr lang="en-US" dirty="0"/>
          </a:p>
        </p:txBody>
      </p:sp>
      <p:sp>
        <p:nvSpPr>
          <p:cNvPr id="5" name="Slide Number Placeholder 4">
            <a:extLst>
              <a:ext uri="{FF2B5EF4-FFF2-40B4-BE49-F238E27FC236}">
                <a16:creationId xmlns:a16="http://schemas.microsoft.com/office/drawing/2014/main" id="{DF3ED4C7-D263-4C46-8C33-47F38A0B90A3}"/>
              </a:ext>
            </a:extLst>
          </p:cNvPr>
          <p:cNvSpPr>
            <a:spLocks noGrp="1"/>
          </p:cNvSpPr>
          <p:nvPr>
            <p:ph type="sldNum" sz="quarter" idx="4"/>
          </p:nvPr>
        </p:nvSpPr>
        <p:spPr/>
        <p:txBody>
          <a:bodyPr/>
          <a:lstStyle/>
          <a:p>
            <a:fld id="{B63E4CEF-BB1E-48C7-AE93-F39F6AA99AD7}" type="slidenum">
              <a:rPr lang="en-US" smtClean="0"/>
              <a:pPr/>
              <a:t>21</a:t>
            </a:fld>
            <a:endParaRPr lang="en-US" dirty="0"/>
          </a:p>
        </p:txBody>
      </p:sp>
    </p:spTree>
    <p:extLst>
      <p:ext uri="{BB962C8B-B14F-4D97-AF65-F5344CB8AC3E}">
        <p14:creationId xmlns:p14="http://schemas.microsoft.com/office/powerpoint/2010/main" val="250648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0F06-AA96-47B8-8E01-EAD9F6E4A87C}"/>
              </a:ext>
            </a:extLst>
          </p:cNvPr>
          <p:cNvSpPr>
            <a:spLocks noGrp="1"/>
          </p:cNvSpPr>
          <p:nvPr>
            <p:ph type="title"/>
          </p:nvPr>
        </p:nvSpPr>
        <p:spPr/>
        <p:txBody>
          <a:bodyPr/>
          <a:lstStyle/>
          <a:p>
            <a:r>
              <a:rPr lang="en-US" dirty="0"/>
              <a:t>Learning Progression – Counting Objects</a:t>
            </a:r>
          </a:p>
        </p:txBody>
      </p:sp>
      <p:pic>
        <p:nvPicPr>
          <p:cNvPr id="6" name="Content Placeholder 5">
            <a:extLst>
              <a:ext uri="{FF2B5EF4-FFF2-40B4-BE49-F238E27FC236}">
                <a16:creationId xmlns:a16="http://schemas.microsoft.com/office/drawing/2014/main" id="{7EFA9974-0B7A-4A3E-B41D-1289426C484E}"/>
              </a:ext>
            </a:extLst>
          </p:cNvPr>
          <p:cNvPicPr>
            <a:picLocks noGrp="1" noChangeAspect="1"/>
          </p:cNvPicPr>
          <p:nvPr>
            <p:ph idx="1"/>
          </p:nvPr>
        </p:nvPicPr>
        <p:blipFill rotWithShape="1">
          <a:blip r:embed="rId2"/>
          <a:srcRect l="21655" t="27209" r="19769" b="12319"/>
          <a:stretch/>
        </p:blipFill>
        <p:spPr>
          <a:xfrm>
            <a:off x="728144" y="1659579"/>
            <a:ext cx="7687712" cy="446439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6DCF43F7-FEE7-4701-B19D-F9E71E0607BE}"/>
              </a:ext>
            </a:extLst>
          </p:cNvPr>
          <p:cNvSpPr>
            <a:spLocks noGrp="1"/>
          </p:cNvSpPr>
          <p:nvPr>
            <p:ph type="sldNum" sz="quarter" idx="4"/>
          </p:nvPr>
        </p:nvSpPr>
        <p:spPr/>
        <p:txBody>
          <a:bodyPr/>
          <a:lstStyle/>
          <a:p>
            <a:fld id="{B63E4CEF-BB1E-48C7-AE93-F39F6AA99AD7}" type="slidenum">
              <a:rPr lang="en-US" smtClean="0"/>
              <a:pPr/>
              <a:t>22</a:t>
            </a:fld>
            <a:endParaRPr lang="en-US" dirty="0"/>
          </a:p>
        </p:txBody>
      </p:sp>
    </p:spTree>
    <p:extLst>
      <p:ext uri="{BB962C8B-B14F-4D97-AF65-F5344CB8AC3E}">
        <p14:creationId xmlns:p14="http://schemas.microsoft.com/office/powerpoint/2010/main" val="18337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03C6-E23E-49C3-982A-7F1BD5953113}"/>
              </a:ext>
            </a:extLst>
          </p:cNvPr>
          <p:cNvSpPr>
            <a:spLocks noGrp="1"/>
          </p:cNvSpPr>
          <p:nvPr>
            <p:ph type="title"/>
          </p:nvPr>
        </p:nvSpPr>
        <p:spPr/>
        <p:txBody>
          <a:bodyPr/>
          <a:lstStyle/>
          <a:p>
            <a:r>
              <a:rPr lang="en-US" dirty="0"/>
              <a:t>Sample Performance Task</a:t>
            </a:r>
          </a:p>
        </p:txBody>
      </p:sp>
      <p:pic>
        <p:nvPicPr>
          <p:cNvPr id="6" name="Content Placeholder 5">
            <a:extLst>
              <a:ext uri="{FF2B5EF4-FFF2-40B4-BE49-F238E27FC236}">
                <a16:creationId xmlns:a16="http://schemas.microsoft.com/office/drawing/2014/main" id="{1FFC5371-A69C-4E99-9EBE-5903A04FC02F}"/>
              </a:ext>
            </a:extLst>
          </p:cNvPr>
          <p:cNvPicPr>
            <a:picLocks noGrp="1" noChangeAspect="1"/>
          </p:cNvPicPr>
          <p:nvPr>
            <p:ph idx="1"/>
          </p:nvPr>
        </p:nvPicPr>
        <p:blipFill rotWithShape="1">
          <a:blip r:embed="rId2"/>
          <a:srcRect l="25621" t="23662" r="22287" b="20323"/>
          <a:stretch/>
        </p:blipFill>
        <p:spPr>
          <a:xfrm>
            <a:off x="836839" y="1659579"/>
            <a:ext cx="7470321" cy="4518383"/>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093E97A6-6F57-4C18-8483-EF768C348B98}"/>
              </a:ext>
            </a:extLst>
          </p:cNvPr>
          <p:cNvSpPr>
            <a:spLocks noGrp="1"/>
          </p:cNvSpPr>
          <p:nvPr>
            <p:ph type="sldNum" sz="quarter" idx="4"/>
          </p:nvPr>
        </p:nvSpPr>
        <p:spPr/>
        <p:txBody>
          <a:bodyPr/>
          <a:lstStyle/>
          <a:p>
            <a:fld id="{B63E4CEF-BB1E-48C7-AE93-F39F6AA99AD7}" type="slidenum">
              <a:rPr lang="en-US" smtClean="0"/>
              <a:pPr/>
              <a:t>23</a:t>
            </a:fld>
            <a:endParaRPr lang="en-US" dirty="0"/>
          </a:p>
        </p:txBody>
      </p:sp>
    </p:spTree>
    <p:extLst>
      <p:ext uri="{BB962C8B-B14F-4D97-AF65-F5344CB8AC3E}">
        <p14:creationId xmlns:p14="http://schemas.microsoft.com/office/powerpoint/2010/main" val="247642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DB5B-8CEC-4AAD-BC68-2CD9A76E3F21}"/>
              </a:ext>
            </a:extLst>
          </p:cNvPr>
          <p:cNvSpPr>
            <a:spLocks noGrp="1"/>
          </p:cNvSpPr>
          <p:nvPr>
            <p:ph type="title"/>
          </p:nvPr>
        </p:nvSpPr>
        <p:spPr/>
        <p:txBody>
          <a:bodyPr/>
          <a:lstStyle/>
          <a:p>
            <a:r>
              <a:rPr lang="en-US" dirty="0"/>
              <a:t>Sample Performance Task (continued)</a:t>
            </a:r>
          </a:p>
        </p:txBody>
      </p:sp>
      <p:pic>
        <p:nvPicPr>
          <p:cNvPr id="6" name="Content Placeholder 5">
            <a:extLst>
              <a:ext uri="{FF2B5EF4-FFF2-40B4-BE49-F238E27FC236}">
                <a16:creationId xmlns:a16="http://schemas.microsoft.com/office/drawing/2014/main" id="{7AA7ECC3-5321-4D64-B1C0-8573267E3B13}"/>
              </a:ext>
            </a:extLst>
          </p:cNvPr>
          <p:cNvPicPr>
            <a:picLocks noGrp="1" noChangeAspect="1"/>
          </p:cNvPicPr>
          <p:nvPr>
            <p:ph idx="1"/>
          </p:nvPr>
        </p:nvPicPr>
        <p:blipFill rotWithShape="1">
          <a:blip r:embed="rId2"/>
          <a:srcRect l="25621" t="29602" r="24581" b="25615"/>
          <a:stretch/>
        </p:blipFill>
        <p:spPr>
          <a:xfrm>
            <a:off x="303519" y="1848751"/>
            <a:ext cx="8536961" cy="4318427"/>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97427C-FA30-45AE-9B8D-C66A1DC4C08B}"/>
              </a:ext>
            </a:extLst>
          </p:cNvPr>
          <p:cNvSpPr>
            <a:spLocks noGrp="1"/>
          </p:cNvSpPr>
          <p:nvPr>
            <p:ph type="sldNum" sz="quarter" idx="4"/>
          </p:nvPr>
        </p:nvSpPr>
        <p:spPr/>
        <p:txBody>
          <a:bodyPr/>
          <a:lstStyle/>
          <a:p>
            <a:fld id="{B63E4CEF-BB1E-48C7-AE93-F39F6AA99AD7}" type="slidenum">
              <a:rPr lang="en-US" smtClean="0"/>
              <a:pPr/>
              <a:t>24</a:t>
            </a:fld>
            <a:endParaRPr lang="en-US" dirty="0"/>
          </a:p>
        </p:txBody>
      </p:sp>
    </p:spTree>
    <p:extLst>
      <p:ext uri="{BB962C8B-B14F-4D97-AF65-F5344CB8AC3E}">
        <p14:creationId xmlns:p14="http://schemas.microsoft.com/office/powerpoint/2010/main" val="102062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862A7E-DE37-4866-971D-98B758F89DEC}"/>
              </a:ext>
            </a:extLst>
          </p:cNvPr>
          <p:cNvSpPr>
            <a:spLocks noGrp="1"/>
          </p:cNvSpPr>
          <p:nvPr>
            <p:ph type="sldNum" sz="quarter" idx="4"/>
          </p:nvPr>
        </p:nvSpPr>
        <p:spPr/>
        <p:txBody>
          <a:bodyPr/>
          <a:lstStyle/>
          <a:p>
            <a:fld id="{B63E4CEF-BB1E-48C7-AE93-F39F6AA99AD7}" type="slidenum">
              <a:rPr lang="en-US" smtClean="0"/>
              <a:pPr/>
              <a:t>25</a:t>
            </a:fld>
            <a:endParaRPr lang="en-US" dirty="0"/>
          </a:p>
        </p:txBody>
      </p:sp>
      <p:sp>
        <p:nvSpPr>
          <p:cNvPr id="6" name="Title 6">
            <a:extLst>
              <a:ext uri="{FF2B5EF4-FFF2-40B4-BE49-F238E27FC236}">
                <a16:creationId xmlns:a16="http://schemas.microsoft.com/office/drawing/2014/main" id="{E9632D8C-4BB6-469F-A6E0-B873B27DE446}"/>
              </a:ext>
            </a:extLst>
          </p:cNvPr>
          <p:cNvSpPr>
            <a:spLocks noGrp="1"/>
          </p:cNvSpPr>
          <p:nvPr>
            <p:ph type="title"/>
          </p:nvPr>
        </p:nvSpPr>
        <p:spPr>
          <a:xfrm>
            <a:off x="603982" y="334016"/>
            <a:ext cx="6549293" cy="1325563"/>
          </a:xfrm>
        </p:spPr>
        <p:txBody>
          <a:bodyPr/>
          <a:lstStyle/>
          <a:p>
            <a:r>
              <a:rPr lang="en-US" dirty="0"/>
              <a:t>GKIDS 2.0 Online Platform</a:t>
            </a:r>
          </a:p>
        </p:txBody>
      </p:sp>
      <p:grpSp>
        <p:nvGrpSpPr>
          <p:cNvPr id="2" name="Group 1">
            <a:extLst>
              <a:ext uri="{FF2B5EF4-FFF2-40B4-BE49-F238E27FC236}">
                <a16:creationId xmlns:a16="http://schemas.microsoft.com/office/drawing/2014/main" id="{0FBB0EC7-93AA-49F4-93E5-EDA9B4E9A9AE}"/>
              </a:ext>
            </a:extLst>
          </p:cNvPr>
          <p:cNvGrpSpPr/>
          <p:nvPr/>
        </p:nvGrpSpPr>
        <p:grpSpPr>
          <a:xfrm>
            <a:off x="1743075" y="1659579"/>
            <a:ext cx="5657850" cy="4527202"/>
            <a:chOff x="1495425" y="1659579"/>
            <a:chExt cx="5657850" cy="4527202"/>
          </a:xfrm>
        </p:grpSpPr>
        <p:pic>
          <p:nvPicPr>
            <p:cNvPr id="8" name="Content Placeholder 6">
              <a:extLst>
                <a:ext uri="{FF2B5EF4-FFF2-40B4-BE49-F238E27FC236}">
                  <a16:creationId xmlns:a16="http://schemas.microsoft.com/office/drawing/2014/main" id="{6E7E2311-77CD-4CD2-AA04-90198CB5C082}"/>
                </a:ext>
              </a:extLst>
            </p:cNvPr>
            <p:cNvPicPr>
              <a:picLocks noChangeAspect="1"/>
            </p:cNvPicPr>
            <p:nvPr/>
          </p:nvPicPr>
          <p:blipFill rotWithShape="1">
            <a:blip r:embed="rId2"/>
            <a:srcRect r="87865"/>
            <a:stretch/>
          </p:blipFill>
          <p:spPr>
            <a:xfrm>
              <a:off x="1495425" y="1659579"/>
              <a:ext cx="1009365" cy="4527202"/>
            </a:xfrm>
            <a:prstGeom prst="rect">
              <a:avLst/>
            </a:prstGeom>
            <a:ln>
              <a:noFill/>
            </a:ln>
            <a:effectLst>
              <a:outerShdw blurRad="292100" dist="139700" dir="2700000" algn="tl" rotWithShape="0">
                <a:srgbClr val="333333">
                  <a:alpha val="65000"/>
                </a:srgbClr>
              </a:outerShdw>
            </a:effectLst>
          </p:spPr>
        </p:pic>
        <p:pic>
          <p:nvPicPr>
            <p:cNvPr id="9" name="Content Placeholder 6">
              <a:extLst>
                <a:ext uri="{FF2B5EF4-FFF2-40B4-BE49-F238E27FC236}">
                  <a16:creationId xmlns:a16="http://schemas.microsoft.com/office/drawing/2014/main" id="{00CE4B06-DCDE-4D67-8482-4707D980E48D}"/>
                </a:ext>
              </a:extLst>
            </p:cNvPr>
            <p:cNvPicPr>
              <a:picLocks noChangeAspect="1"/>
            </p:cNvPicPr>
            <p:nvPr/>
          </p:nvPicPr>
          <p:blipFill rotWithShape="1">
            <a:blip r:embed="rId2"/>
            <a:srcRect l="26198" r="17284"/>
            <a:stretch/>
          </p:blipFill>
          <p:spPr>
            <a:xfrm>
              <a:off x="2504790" y="1659579"/>
              <a:ext cx="4648485" cy="452098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0101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8D9A-F45E-4A34-B23A-72317D858177}"/>
              </a:ext>
            </a:extLst>
          </p:cNvPr>
          <p:cNvSpPr>
            <a:spLocks noGrp="1"/>
          </p:cNvSpPr>
          <p:nvPr>
            <p:ph type="title"/>
          </p:nvPr>
        </p:nvSpPr>
        <p:spPr/>
        <p:txBody>
          <a:bodyPr/>
          <a:lstStyle/>
          <a:p>
            <a:r>
              <a:rPr lang="en-US" dirty="0"/>
              <a:t>GKIDS 2.0 Online Platform</a:t>
            </a:r>
          </a:p>
        </p:txBody>
      </p:sp>
      <p:sp>
        <p:nvSpPr>
          <p:cNvPr id="5" name="Slide Number Placeholder 4">
            <a:extLst>
              <a:ext uri="{FF2B5EF4-FFF2-40B4-BE49-F238E27FC236}">
                <a16:creationId xmlns:a16="http://schemas.microsoft.com/office/drawing/2014/main" id="{15E31C34-CB05-4E8E-A064-4C9F35A8036A}"/>
              </a:ext>
            </a:extLst>
          </p:cNvPr>
          <p:cNvSpPr>
            <a:spLocks noGrp="1"/>
          </p:cNvSpPr>
          <p:nvPr>
            <p:ph type="sldNum" sz="quarter" idx="4"/>
          </p:nvPr>
        </p:nvSpPr>
        <p:spPr/>
        <p:txBody>
          <a:bodyPr/>
          <a:lstStyle/>
          <a:p>
            <a:fld id="{B63E4CEF-BB1E-48C7-AE93-F39F6AA99AD7}" type="slidenum">
              <a:rPr lang="en-US" smtClean="0"/>
              <a:pPr/>
              <a:t>26</a:t>
            </a:fld>
            <a:endParaRPr lang="en-US" dirty="0"/>
          </a:p>
        </p:txBody>
      </p:sp>
      <p:pic>
        <p:nvPicPr>
          <p:cNvPr id="6" name="Content Placeholder 4">
            <a:extLst>
              <a:ext uri="{FF2B5EF4-FFF2-40B4-BE49-F238E27FC236}">
                <a16:creationId xmlns:a16="http://schemas.microsoft.com/office/drawing/2014/main" id="{5351C71E-F1B0-461B-83EC-83FC41EC6AB3}"/>
              </a:ext>
            </a:extLst>
          </p:cNvPr>
          <p:cNvPicPr>
            <a:picLocks noGrp="1" noChangeAspect="1"/>
          </p:cNvPicPr>
          <p:nvPr>
            <p:ph idx="1"/>
          </p:nvPr>
        </p:nvPicPr>
        <p:blipFill>
          <a:blip r:embed="rId3"/>
          <a:stretch>
            <a:fillRect/>
          </a:stretch>
        </p:blipFill>
        <p:spPr>
          <a:xfrm>
            <a:off x="628650" y="2422919"/>
            <a:ext cx="5522989" cy="243443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E7EBA8F-774B-4774-82E9-151295811E77}"/>
              </a:ext>
            </a:extLst>
          </p:cNvPr>
          <p:cNvSpPr txBox="1"/>
          <p:nvPr/>
        </p:nvSpPr>
        <p:spPr>
          <a:xfrm>
            <a:off x="628650" y="1933575"/>
            <a:ext cx="7800975" cy="461665"/>
          </a:xfrm>
          <a:prstGeom prst="rect">
            <a:avLst/>
          </a:prstGeom>
          <a:noFill/>
        </p:spPr>
        <p:txBody>
          <a:bodyPr wrap="square" rtlCol="0">
            <a:spAutoFit/>
          </a:bodyPr>
          <a:lstStyle/>
          <a:p>
            <a:r>
              <a:rPr lang="en-US" sz="2400" dirty="0"/>
              <a:t>Student performance can be entered by class…</a:t>
            </a:r>
          </a:p>
        </p:txBody>
      </p:sp>
      <p:pic>
        <p:nvPicPr>
          <p:cNvPr id="8" name="Content Placeholder 4">
            <a:extLst>
              <a:ext uri="{FF2B5EF4-FFF2-40B4-BE49-F238E27FC236}">
                <a16:creationId xmlns:a16="http://schemas.microsoft.com/office/drawing/2014/main" id="{795F0C73-29AC-4B1B-BD8D-CF5C2F927FFC}"/>
              </a:ext>
            </a:extLst>
          </p:cNvPr>
          <p:cNvPicPr>
            <a:picLocks noChangeAspect="1"/>
          </p:cNvPicPr>
          <p:nvPr/>
        </p:nvPicPr>
        <p:blipFill>
          <a:blip r:embed="rId4"/>
          <a:stretch>
            <a:fillRect/>
          </a:stretch>
        </p:blipFill>
        <p:spPr>
          <a:xfrm>
            <a:off x="4711006" y="3238603"/>
            <a:ext cx="4215992" cy="295740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00BE9B1-26B2-4C5F-BE42-5C229BF0CE81}"/>
              </a:ext>
            </a:extLst>
          </p:cNvPr>
          <p:cNvSpPr txBox="1"/>
          <p:nvPr/>
        </p:nvSpPr>
        <p:spPr>
          <a:xfrm>
            <a:off x="2585146" y="5145185"/>
            <a:ext cx="2057400" cy="461665"/>
          </a:xfrm>
          <a:prstGeom prst="rect">
            <a:avLst/>
          </a:prstGeom>
          <a:noFill/>
        </p:spPr>
        <p:txBody>
          <a:bodyPr wrap="square" rtlCol="0">
            <a:spAutoFit/>
          </a:bodyPr>
          <a:lstStyle/>
          <a:p>
            <a:r>
              <a:rPr lang="en-US" sz="2400" dirty="0"/>
              <a:t>or by student</a:t>
            </a:r>
          </a:p>
        </p:txBody>
      </p:sp>
    </p:spTree>
    <p:extLst>
      <p:ext uri="{BB962C8B-B14F-4D97-AF65-F5344CB8AC3E}">
        <p14:creationId xmlns:p14="http://schemas.microsoft.com/office/powerpoint/2010/main" val="105638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5FDB-0BCD-4EC2-9773-87B6F15EE41C}"/>
              </a:ext>
            </a:extLst>
          </p:cNvPr>
          <p:cNvSpPr>
            <a:spLocks noGrp="1"/>
          </p:cNvSpPr>
          <p:nvPr>
            <p:ph type="title"/>
          </p:nvPr>
        </p:nvSpPr>
        <p:spPr/>
        <p:txBody>
          <a:bodyPr/>
          <a:lstStyle/>
          <a:p>
            <a:r>
              <a:rPr lang="en-US" dirty="0"/>
              <a:t>Progression Overview Report</a:t>
            </a:r>
          </a:p>
        </p:txBody>
      </p:sp>
      <p:sp>
        <p:nvSpPr>
          <p:cNvPr id="5" name="Slide Number Placeholder 4">
            <a:extLst>
              <a:ext uri="{FF2B5EF4-FFF2-40B4-BE49-F238E27FC236}">
                <a16:creationId xmlns:a16="http://schemas.microsoft.com/office/drawing/2014/main" id="{8E666D01-2735-4E5D-9B3D-1F1CF17F382F}"/>
              </a:ext>
            </a:extLst>
          </p:cNvPr>
          <p:cNvSpPr>
            <a:spLocks noGrp="1"/>
          </p:cNvSpPr>
          <p:nvPr>
            <p:ph type="sldNum" sz="quarter" idx="4"/>
          </p:nvPr>
        </p:nvSpPr>
        <p:spPr/>
        <p:txBody>
          <a:bodyPr/>
          <a:lstStyle/>
          <a:p>
            <a:fld id="{B63E4CEF-BB1E-48C7-AE93-F39F6AA99AD7}" type="slidenum">
              <a:rPr lang="en-US" smtClean="0"/>
              <a:pPr/>
              <a:t>27</a:t>
            </a:fld>
            <a:endParaRPr lang="en-US" dirty="0"/>
          </a:p>
        </p:txBody>
      </p:sp>
      <p:pic>
        <p:nvPicPr>
          <p:cNvPr id="6" name="Content Placeholder 4">
            <a:extLst>
              <a:ext uri="{FF2B5EF4-FFF2-40B4-BE49-F238E27FC236}">
                <a16:creationId xmlns:a16="http://schemas.microsoft.com/office/drawing/2014/main" id="{0277AAFD-70CB-4447-9266-BF2B76936A84}"/>
              </a:ext>
            </a:extLst>
          </p:cNvPr>
          <p:cNvPicPr>
            <a:picLocks noGrp="1" noChangeAspect="1"/>
          </p:cNvPicPr>
          <p:nvPr>
            <p:ph idx="1"/>
          </p:nvPr>
        </p:nvPicPr>
        <p:blipFill>
          <a:blip r:embed="rId3"/>
          <a:stretch>
            <a:fillRect/>
          </a:stretch>
        </p:blipFill>
        <p:spPr>
          <a:xfrm>
            <a:off x="2275242" y="2047874"/>
            <a:ext cx="6688669" cy="398335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BFDD9ADC-F8F8-4CA7-BEED-4A7BCDC3A030}"/>
              </a:ext>
            </a:extLst>
          </p:cNvPr>
          <p:cNvSpPr txBox="1"/>
          <p:nvPr/>
        </p:nvSpPr>
        <p:spPr>
          <a:xfrm>
            <a:off x="628650" y="2401600"/>
            <a:ext cx="1666875" cy="2308324"/>
          </a:xfrm>
          <a:prstGeom prst="rect">
            <a:avLst/>
          </a:prstGeom>
          <a:noFill/>
        </p:spPr>
        <p:txBody>
          <a:bodyPr wrap="square" rtlCol="0">
            <a:spAutoFit/>
          </a:bodyPr>
          <a:lstStyle/>
          <a:p>
            <a:r>
              <a:rPr lang="en-US" sz="2400" dirty="0"/>
              <a:t>Provides a list of students at each level for each progression</a:t>
            </a:r>
          </a:p>
        </p:txBody>
      </p:sp>
    </p:spTree>
    <p:extLst>
      <p:ext uri="{BB962C8B-B14F-4D97-AF65-F5344CB8AC3E}">
        <p14:creationId xmlns:p14="http://schemas.microsoft.com/office/powerpoint/2010/main" val="128198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9F06-1BBB-4E75-8D23-ABB4F4D9F2CD}"/>
              </a:ext>
            </a:extLst>
          </p:cNvPr>
          <p:cNvSpPr>
            <a:spLocks noGrp="1"/>
          </p:cNvSpPr>
          <p:nvPr>
            <p:ph type="title"/>
          </p:nvPr>
        </p:nvSpPr>
        <p:spPr/>
        <p:txBody>
          <a:bodyPr/>
          <a:lstStyle/>
          <a:p>
            <a:r>
              <a:rPr lang="en-US" dirty="0"/>
              <a:t>Progression Analysis Report</a:t>
            </a:r>
          </a:p>
        </p:txBody>
      </p:sp>
      <p:sp>
        <p:nvSpPr>
          <p:cNvPr id="5" name="Slide Number Placeholder 4">
            <a:extLst>
              <a:ext uri="{FF2B5EF4-FFF2-40B4-BE49-F238E27FC236}">
                <a16:creationId xmlns:a16="http://schemas.microsoft.com/office/drawing/2014/main" id="{9DEF731F-1B7A-412B-B6E4-4A867D2FAC30}"/>
              </a:ext>
            </a:extLst>
          </p:cNvPr>
          <p:cNvSpPr>
            <a:spLocks noGrp="1"/>
          </p:cNvSpPr>
          <p:nvPr>
            <p:ph type="sldNum" sz="quarter" idx="4"/>
          </p:nvPr>
        </p:nvSpPr>
        <p:spPr/>
        <p:txBody>
          <a:bodyPr/>
          <a:lstStyle/>
          <a:p>
            <a:fld id="{B63E4CEF-BB1E-48C7-AE93-F39F6AA99AD7}" type="slidenum">
              <a:rPr lang="en-US" smtClean="0"/>
              <a:pPr/>
              <a:t>28</a:t>
            </a:fld>
            <a:endParaRPr lang="en-US" dirty="0"/>
          </a:p>
        </p:txBody>
      </p:sp>
      <p:pic>
        <p:nvPicPr>
          <p:cNvPr id="6" name="Content Placeholder 4">
            <a:extLst>
              <a:ext uri="{FF2B5EF4-FFF2-40B4-BE49-F238E27FC236}">
                <a16:creationId xmlns:a16="http://schemas.microsoft.com/office/drawing/2014/main" id="{69599113-2B23-4073-B065-3FB0CB214B80}"/>
              </a:ext>
            </a:extLst>
          </p:cNvPr>
          <p:cNvPicPr>
            <a:picLocks noGrp="1" noChangeAspect="1"/>
          </p:cNvPicPr>
          <p:nvPr>
            <p:ph idx="1"/>
          </p:nvPr>
        </p:nvPicPr>
        <p:blipFill>
          <a:blip r:embed="rId3"/>
          <a:stretch>
            <a:fillRect/>
          </a:stretch>
        </p:blipFill>
        <p:spPr>
          <a:xfrm>
            <a:off x="2419350" y="1749425"/>
            <a:ext cx="6582625" cy="435133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2497E07C-9473-4BE5-8C26-C1EF8DA777A5}"/>
              </a:ext>
            </a:extLst>
          </p:cNvPr>
          <p:cNvSpPr txBox="1"/>
          <p:nvPr/>
        </p:nvSpPr>
        <p:spPr>
          <a:xfrm>
            <a:off x="628650" y="2401600"/>
            <a:ext cx="1666875" cy="3046988"/>
          </a:xfrm>
          <a:prstGeom prst="rect">
            <a:avLst/>
          </a:prstGeom>
          <a:noFill/>
        </p:spPr>
        <p:txBody>
          <a:bodyPr wrap="square" rtlCol="0">
            <a:spAutoFit/>
          </a:bodyPr>
          <a:lstStyle/>
          <a:p>
            <a:r>
              <a:rPr lang="en-US" sz="2400" dirty="0"/>
              <a:t>Provides the total count of students at each level for each progression</a:t>
            </a:r>
          </a:p>
          <a:p>
            <a:endParaRPr lang="en-US" sz="2400" dirty="0"/>
          </a:p>
        </p:txBody>
      </p:sp>
    </p:spTree>
    <p:extLst>
      <p:ext uri="{BB962C8B-B14F-4D97-AF65-F5344CB8AC3E}">
        <p14:creationId xmlns:p14="http://schemas.microsoft.com/office/powerpoint/2010/main" val="361525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9F06-1BBB-4E75-8D23-ABB4F4D9F2CD}"/>
              </a:ext>
            </a:extLst>
          </p:cNvPr>
          <p:cNvSpPr>
            <a:spLocks noGrp="1"/>
          </p:cNvSpPr>
          <p:nvPr>
            <p:ph type="title"/>
          </p:nvPr>
        </p:nvSpPr>
        <p:spPr/>
        <p:txBody>
          <a:bodyPr/>
          <a:lstStyle/>
          <a:p>
            <a:r>
              <a:rPr lang="en-US" dirty="0"/>
              <a:t>Progression Progress Report</a:t>
            </a:r>
          </a:p>
        </p:txBody>
      </p:sp>
      <p:sp>
        <p:nvSpPr>
          <p:cNvPr id="5" name="Slide Number Placeholder 4">
            <a:extLst>
              <a:ext uri="{FF2B5EF4-FFF2-40B4-BE49-F238E27FC236}">
                <a16:creationId xmlns:a16="http://schemas.microsoft.com/office/drawing/2014/main" id="{9DEF731F-1B7A-412B-B6E4-4A867D2FAC30}"/>
              </a:ext>
            </a:extLst>
          </p:cNvPr>
          <p:cNvSpPr>
            <a:spLocks noGrp="1"/>
          </p:cNvSpPr>
          <p:nvPr>
            <p:ph type="sldNum" sz="quarter" idx="4"/>
          </p:nvPr>
        </p:nvSpPr>
        <p:spPr/>
        <p:txBody>
          <a:bodyPr/>
          <a:lstStyle/>
          <a:p>
            <a:fld id="{B63E4CEF-BB1E-48C7-AE93-F39F6AA99AD7}" type="slidenum">
              <a:rPr lang="en-US" smtClean="0"/>
              <a:pPr/>
              <a:t>29</a:t>
            </a:fld>
            <a:endParaRPr lang="en-US" dirty="0"/>
          </a:p>
        </p:txBody>
      </p:sp>
      <p:sp>
        <p:nvSpPr>
          <p:cNvPr id="8" name="TextBox 7">
            <a:extLst>
              <a:ext uri="{FF2B5EF4-FFF2-40B4-BE49-F238E27FC236}">
                <a16:creationId xmlns:a16="http://schemas.microsoft.com/office/drawing/2014/main" id="{2497E07C-9473-4BE5-8C26-C1EF8DA777A5}"/>
              </a:ext>
            </a:extLst>
          </p:cNvPr>
          <p:cNvSpPr txBox="1"/>
          <p:nvPr/>
        </p:nvSpPr>
        <p:spPr>
          <a:xfrm>
            <a:off x="628650" y="2401600"/>
            <a:ext cx="1847850" cy="1938992"/>
          </a:xfrm>
          <a:prstGeom prst="rect">
            <a:avLst/>
          </a:prstGeom>
          <a:noFill/>
        </p:spPr>
        <p:txBody>
          <a:bodyPr wrap="square" rtlCol="0">
            <a:spAutoFit/>
          </a:bodyPr>
          <a:lstStyle/>
          <a:p>
            <a:r>
              <a:rPr lang="en-US" sz="2400" dirty="0"/>
              <a:t>Provides student performance for selected dates</a:t>
            </a:r>
          </a:p>
        </p:txBody>
      </p:sp>
      <p:pic>
        <p:nvPicPr>
          <p:cNvPr id="9" name="Content Placeholder 4">
            <a:extLst>
              <a:ext uri="{FF2B5EF4-FFF2-40B4-BE49-F238E27FC236}">
                <a16:creationId xmlns:a16="http://schemas.microsoft.com/office/drawing/2014/main" id="{DC2F6EFB-FBE1-4019-A8A3-796E4BF17509}"/>
              </a:ext>
            </a:extLst>
          </p:cNvPr>
          <p:cNvPicPr>
            <a:picLocks noGrp="1" noChangeAspect="1"/>
          </p:cNvPicPr>
          <p:nvPr>
            <p:ph idx="1"/>
          </p:nvPr>
        </p:nvPicPr>
        <p:blipFill>
          <a:blip r:embed="rId3"/>
          <a:stretch>
            <a:fillRect/>
          </a:stretch>
        </p:blipFill>
        <p:spPr>
          <a:xfrm>
            <a:off x="2673693" y="1774901"/>
            <a:ext cx="6243748"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640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111F3-191C-49BC-A080-20376C36B64E}"/>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9A6B4B6D-9C01-4A88-8838-801ED36B9DF7}"/>
              </a:ext>
            </a:extLst>
          </p:cNvPr>
          <p:cNvSpPr>
            <a:spLocks noGrp="1"/>
          </p:cNvSpPr>
          <p:nvPr>
            <p:ph idx="1"/>
          </p:nvPr>
        </p:nvSpPr>
        <p:spPr/>
        <p:txBody>
          <a:bodyPr>
            <a:normAutofit lnSpcReduction="10000"/>
          </a:bodyPr>
          <a:lstStyle/>
          <a:p>
            <a:r>
              <a:rPr lang="en-US" dirty="0"/>
              <a:t>Overview</a:t>
            </a:r>
          </a:p>
          <a:p>
            <a:r>
              <a:rPr lang="en-US" dirty="0"/>
              <a:t>GKIDS Readiness Check</a:t>
            </a:r>
          </a:p>
          <a:p>
            <a:r>
              <a:rPr lang="en-US" dirty="0"/>
              <a:t>GKIDS 2.0</a:t>
            </a:r>
          </a:p>
          <a:p>
            <a:r>
              <a:rPr lang="en-US" dirty="0" err="1"/>
              <a:t>Keenville</a:t>
            </a:r>
            <a:endParaRPr lang="en-US" dirty="0"/>
          </a:p>
          <a:p>
            <a:r>
              <a:rPr lang="en-US" dirty="0"/>
              <a:t>Georgia Milestones</a:t>
            </a:r>
          </a:p>
          <a:p>
            <a:pPr lvl="1"/>
            <a:r>
              <a:rPr lang="en-US" dirty="0"/>
              <a:t>Updates</a:t>
            </a:r>
          </a:p>
          <a:p>
            <a:pPr lvl="1"/>
            <a:r>
              <a:rPr lang="en-US" dirty="0"/>
              <a:t>Test Development Process</a:t>
            </a:r>
          </a:p>
          <a:p>
            <a:pPr lvl="1"/>
            <a:r>
              <a:rPr lang="en-US" dirty="0"/>
              <a:t>Resources</a:t>
            </a:r>
          </a:p>
          <a:p>
            <a:pPr lvl="1"/>
            <a:r>
              <a:rPr lang="en-US" dirty="0"/>
              <a:t>Analyses</a:t>
            </a:r>
          </a:p>
          <a:p>
            <a:r>
              <a:rPr lang="en-US" dirty="0"/>
              <a:t>Georgia Alternate Assessment (GAA) 2.0</a:t>
            </a:r>
          </a:p>
        </p:txBody>
      </p:sp>
      <p:sp>
        <p:nvSpPr>
          <p:cNvPr id="5" name="Slide Number Placeholder 4">
            <a:extLst>
              <a:ext uri="{FF2B5EF4-FFF2-40B4-BE49-F238E27FC236}">
                <a16:creationId xmlns:a16="http://schemas.microsoft.com/office/drawing/2014/main" id="{37DDD1D7-D87B-4387-B3BD-980681FE43C8}"/>
              </a:ext>
            </a:extLst>
          </p:cNvPr>
          <p:cNvSpPr>
            <a:spLocks noGrp="1"/>
          </p:cNvSpPr>
          <p:nvPr>
            <p:ph type="sldNum" sz="quarter" idx="4"/>
          </p:nvPr>
        </p:nvSpPr>
        <p:spPr/>
        <p:txBody>
          <a:bodyPr/>
          <a:lstStyle/>
          <a:p>
            <a:fld id="{B63E4CEF-BB1E-48C7-AE93-F39F6AA99AD7}" type="slidenum">
              <a:rPr lang="en-US" smtClean="0"/>
              <a:pPr/>
              <a:t>3</a:t>
            </a:fld>
            <a:endParaRPr lang="en-US" dirty="0"/>
          </a:p>
        </p:txBody>
      </p:sp>
    </p:spTree>
    <p:extLst>
      <p:ext uri="{BB962C8B-B14F-4D97-AF65-F5344CB8AC3E}">
        <p14:creationId xmlns:p14="http://schemas.microsoft.com/office/powerpoint/2010/main" val="317990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EF2B-CFF9-418B-86BE-90B8CD8286CE}"/>
              </a:ext>
            </a:extLst>
          </p:cNvPr>
          <p:cNvSpPr>
            <a:spLocks noGrp="1"/>
          </p:cNvSpPr>
          <p:nvPr>
            <p:ph type="title"/>
          </p:nvPr>
        </p:nvSpPr>
        <p:spPr/>
        <p:txBody>
          <a:bodyPr/>
          <a:lstStyle/>
          <a:p>
            <a:r>
              <a:rPr lang="en-US" dirty="0"/>
              <a:t>Additional Reports</a:t>
            </a:r>
          </a:p>
        </p:txBody>
      </p:sp>
      <p:sp>
        <p:nvSpPr>
          <p:cNvPr id="3" name="Content Placeholder 2">
            <a:extLst>
              <a:ext uri="{FF2B5EF4-FFF2-40B4-BE49-F238E27FC236}">
                <a16:creationId xmlns:a16="http://schemas.microsoft.com/office/drawing/2014/main" id="{89C9392E-90DA-4AAF-99D3-0358135F4A9E}"/>
              </a:ext>
            </a:extLst>
          </p:cNvPr>
          <p:cNvSpPr>
            <a:spLocks noGrp="1"/>
          </p:cNvSpPr>
          <p:nvPr>
            <p:ph idx="1"/>
          </p:nvPr>
        </p:nvSpPr>
        <p:spPr/>
        <p:txBody>
          <a:bodyPr/>
          <a:lstStyle/>
          <a:p>
            <a:r>
              <a:rPr lang="en-US" dirty="0"/>
              <a:t>Individual Student Report</a:t>
            </a:r>
          </a:p>
          <a:p>
            <a:r>
              <a:rPr lang="en-US" dirty="0"/>
              <a:t>Student level progression progress report</a:t>
            </a:r>
          </a:p>
        </p:txBody>
      </p:sp>
      <p:sp>
        <p:nvSpPr>
          <p:cNvPr id="5" name="Slide Number Placeholder 4">
            <a:extLst>
              <a:ext uri="{FF2B5EF4-FFF2-40B4-BE49-F238E27FC236}">
                <a16:creationId xmlns:a16="http://schemas.microsoft.com/office/drawing/2014/main" id="{9E40CAC3-5F4E-4E82-B160-18B027D21D63}"/>
              </a:ext>
            </a:extLst>
          </p:cNvPr>
          <p:cNvSpPr>
            <a:spLocks noGrp="1"/>
          </p:cNvSpPr>
          <p:nvPr>
            <p:ph type="sldNum" sz="quarter" idx="4"/>
          </p:nvPr>
        </p:nvSpPr>
        <p:spPr/>
        <p:txBody>
          <a:bodyPr/>
          <a:lstStyle/>
          <a:p>
            <a:fld id="{B63E4CEF-BB1E-48C7-AE93-F39F6AA99AD7}" type="slidenum">
              <a:rPr lang="en-US" smtClean="0"/>
              <a:pPr/>
              <a:t>30</a:t>
            </a:fld>
            <a:endParaRPr lang="en-US" dirty="0"/>
          </a:p>
        </p:txBody>
      </p:sp>
    </p:spTree>
    <p:extLst>
      <p:ext uri="{BB962C8B-B14F-4D97-AF65-F5344CB8AC3E}">
        <p14:creationId xmlns:p14="http://schemas.microsoft.com/office/powerpoint/2010/main" val="21281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0AD85A-C3E2-4F9B-AA93-4086C5D02060}"/>
              </a:ext>
            </a:extLst>
          </p:cNvPr>
          <p:cNvSpPr>
            <a:spLocks noGrp="1"/>
          </p:cNvSpPr>
          <p:nvPr>
            <p:ph type="title"/>
          </p:nvPr>
        </p:nvSpPr>
        <p:spPr/>
        <p:txBody>
          <a:bodyPr/>
          <a:lstStyle/>
          <a:p>
            <a:r>
              <a:rPr lang="en-US" dirty="0" err="1"/>
              <a:t>Keenville</a:t>
            </a:r>
            <a:endParaRPr lang="en-US" dirty="0"/>
          </a:p>
        </p:txBody>
      </p:sp>
      <p:sp>
        <p:nvSpPr>
          <p:cNvPr id="7" name="Text Placeholder 6">
            <a:extLst>
              <a:ext uri="{FF2B5EF4-FFF2-40B4-BE49-F238E27FC236}">
                <a16:creationId xmlns:a16="http://schemas.microsoft.com/office/drawing/2014/main" id="{AF0E4AF6-413B-4845-AFAC-FA231F0E8736}"/>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10A1F343-B619-4CB2-9246-57BB9C9A524B}"/>
              </a:ext>
            </a:extLst>
          </p:cNvPr>
          <p:cNvSpPr>
            <a:spLocks noGrp="1"/>
          </p:cNvSpPr>
          <p:nvPr>
            <p:ph type="sldNum" sz="quarter" idx="4"/>
          </p:nvPr>
        </p:nvSpPr>
        <p:spPr/>
        <p:txBody>
          <a:bodyPr/>
          <a:lstStyle/>
          <a:p>
            <a:fld id="{B63E4CEF-BB1E-48C7-AE93-F39F6AA99AD7}" type="slidenum">
              <a:rPr lang="en-US" smtClean="0"/>
              <a:pPr/>
              <a:t>31</a:t>
            </a:fld>
            <a:endParaRPr lang="en-US" dirty="0"/>
          </a:p>
        </p:txBody>
      </p:sp>
    </p:spTree>
    <p:extLst>
      <p:ext uri="{BB962C8B-B14F-4D97-AF65-F5344CB8AC3E}">
        <p14:creationId xmlns:p14="http://schemas.microsoft.com/office/powerpoint/2010/main" val="212419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71FA-109B-4632-A3AE-8EAE99FC01BD}"/>
              </a:ext>
            </a:extLst>
          </p:cNvPr>
          <p:cNvSpPr>
            <a:spLocks noGrp="1"/>
          </p:cNvSpPr>
          <p:nvPr>
            <p:ph type="title"/>
          </p:nvPr>
        </p:nvSpPr>
        <p:spPr>
          <a:xfrm>
            <a:off x="603983" y="334016"/>
            <a:ext cx="6316630" cy="1325563"/>
          </a:xfrm>
        </p:spPr>
        <p:txBody>
          <a:bodyPr/>
          <a:lstStyle/>
          <a:p>
            <a:r>
              <a:rPr lang="en-US" dirty="0" err="1"/>
              <a:t>Keenville</a:t>
            </a:r>
            <a:endParaRPr lang="en-US" dirty="0"/>
          </a:p>
        </p:txBody>
      </p:sp>
      <p:sp>
        <p:nvSpPr>
          <p:cNvPr id="3" name="Content Placeholder 2">
            <a:extLst>
              <a:ext uri="{FF2B5EF4-FFF2-40B4-BE49-F238E27FC236}">
                <a16:creationId xmlns:a16="http://schemas.microsoft.com/office/drawing/2014/main" id="{4F73214B-2D5D-4BF4-9425-FF9A88B9265A}"/>
              </a:ext>
            </a:extLst>
          </p:cNvPr>
          <p:cNvSpPr>
            <a:spLocks noGrp="1"/>
          </p:cNvSpPr>
          <p:nvPr>
            <p:ph idx="1"/>
          </p:nvPr>
        </p:nvSpPr>
        <p:spPr>
          <a:xfrm>
            <a:off x="628650" y="1825625"/>
            <a:ext cx="4284994" cy="4351338"/>
          </a:xfrm>
        </p:spPr>
        <p:txBody>
          <a:bodyPr>
            <a:normAutofit fontScale="92500" lnSpcReduction="10000"/>
          </a:bodyPr>
          <a:lstStyle/>
          <a:p>
            <a:r>
              <a:rPr lang="en-US" dirty="0" err="1"/>
              <a:t>Keenville</a:t>
            </a:r>
            <a:r>
              <a:rPr lang="en-US" dirty="0"/>
              <a:t> is a game-based, formative assessment in literacy and mathematics for grades 1 and 2.</a:t>
            </a:r>
          </a:p>
          <a:p>
            <a:pPr lvl="1"/>
            <a:r>
              <a:rPr lang="en-US" dirty="0"/>
              <a:t>Students will explore </a:t>
            </a:r>
            <a:r>
              <a:rPr lang="en-US" dirty="0" err="1"/>
              <a:t>Keenville</a:t>
            </a:r>
            <a:r>
              <a:rPr lang="en-US" dirty="0"/>
              <a:t> and help the Keens by engaging in challenges.</a:t>
            </a:r>
          </a:p>
          <a:p>
            <a:pPr lvl="1"/>
            <a:r>
              <a:rPr lang="en-US" dirty="0" err="1"/>
              <a:t>Keenville</a:t>
            </a:r>
            <a:r>
              <a:rPr lang="en-US" dirty="0"/>
              <a:t> is designed to be integrated alongside instruction, supporting teachers with real-time feedback to differentiate instruction and improve learning.</a:t>
            </a:r>
          </a:p>
        </p:txBody>
      </p:sp>
      <p:sp>
        <p:nvSpPr>
          <p:cNvPr id="5" name="Slide Number Placeholder 4">
            <a:extLst>
              <a:ext uri="{FF2B5EF4-FFF2-40B4-BE49-F238E27FC236}">
                <a16:creationId xmlns:a16="http://schemas.microsoft.com/office/drawing/2014/main" id="{1161D47B-121B-4118-9812-B51E7B249967}"/>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32</a:t>
            </a:fld>
            <a:endParaRPr lang="en-US" dirty="0"/>
          </a:p>
        </p:txBody>
      </p:sp>
      <p:pic>
        <p:nvPicPr>
          <p:cNvPr id="11" name="Picture 10">
            <a:extLst>
              <a:ext uri="{FF2B5EF4-FFF2-40B4-BE49-F238E27FC236}">
                <a16:creationId xmlns:a16="http://schemas.microsoft.com/office/drawing/2014/main" id="{6C7EC0D3-88B1-4171-BC99-95A2495A9EA3}"/>
              </a:ext>
            </a:extLst>
          </p:cNvPr>
          <p:cNvPicPr>
            <a:picLocks noChangeAspect="1"/>
          </p:cNvPicPr>
          <p:nvPr/>
        </p:nvPicPr>
        <p:blipFill>
          <a:blip r:embed="rId2"/>
          <a:stretch>
            <a:fillRect/>
          </a:stretch>
        </p:blipFill>
        <p:spPr>
          <a:xfrm>
            <a:off x="4842090" y="4325009"/>
            <a:ext cx="4157045" cy="2353824"/>
          </a:xfrm>
          <a:prstGeom prst="rect">
            <a:avLst/>
          </a:prstGeom>
          <a:ln>
            <a:noFill/>
          </a:ln>
          <a:effectLst>
            <a:outerShdw blurRad="292100" dist="139700" dir="2700000" algn="tl" rotWithShape="0">
              <a:srgbClr val="333333">
                <a:alpha val="65000"/>
              </a:srgbClr>
            </a:outerShdw>
          </a:effectLst>
        </p:spPr>
      </p:pic>
      <p:pic>
        <p:nvPicPr>
          <p:cNvPr id="12" name="Content Placeholder 6">
            <a:extLst>
              <a:ext uri="{FF2B5EF4-FFF2-40B4-BE49-F238E27FC236}">
                <a16:creationId xmlns:a16="http://schemas.microsoft.com/office/drawing/2014/main" id="{AF3C791D-9D15-43C5-884E-0F0435D911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848"/>
          <a:stretch/>
        </p:blipFill>
        <p:spPr>
          <a:xfrm>
            <a:off x="4838615" y="1900809"/>
            <a:ext cx="4160520" cy="225815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4DB00E1-3E12-4235-BC41-7BC9127316C9}"/>
              </a:ext>
            </a:extLst>
          </p:cNvPr>
          <p:cNvSpPr txBox="1"/>
          <p:nvPr/>
        </p:nvSpPr>
        <p:spPr>
          <a:xfrm>
            <a:off x="1730770" y="6367571"/>
            <a:ext cx="2841230"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400" dirty="0"/>
              <a:t>Learn more at keenville.gadoe.org!</a:t>
            </a:r>
          </a:p>
        </p:txBody>
      </p:sp>
    </p:spTree>
    <p:extLst>
      <p:ext uri="{BB962C8B-B14F-4D97-AF65-F5344CB8AC3E}">
        <p14:creationId xmlns:p14="http://schemas.microsoft.com/office/powerpoint/2010/main" val="357618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188D-4189-417A-B3B7-580B7C61F863}"/>
              </a:ext>
            </a:extLst>
          </p:cNvPr>
          <p:cNvSpPr>
            <a:spLocks noGrp="1"/>
          </p:cNvSpPr>
          <p:nvPr>
            <p:ph type="title"/>
          </p:nvPr>
        </p:nvSpPr>
        <p:spPr/>
        <p:txBody>
          <a:bodyPr/>
          <a:lstStyle/>
          <a:p>
            <a:r>
              <a:rPr lang="en-US" dirty="0" err="1"/>
              <a:t>Keenville</a:t>
            </a:r>
            <a:r>
              <a:rPr lang="en-US" dirty="0"/>
              <a:t> Games</a:t>
            </a:r>
          </a:p>
        </p:txBody>
      </p:sp>
      <p:sp>
        <p:nvSpPr>
          <p:cNvPr id="5" name="Slide Number Placeholder 4">
            <a:extLst>
              <a:ext uri="{FF2B5EF4-FFF2-40B4-BE49-F238E27FC236}">
                <a16:creationId xmlns:a16="http://schemas.microsoft.com/office/drawing/2014/main" id="{C0B9FAF3-9FEF-42EC-84B0-22E09B976E23}"/>
              </a:ext>
            </a:extLst>
          </p:cNvPr>
          <p:cNvSpPr>
            <a:spLocks noGrp="1"/>
          </p:cNvSpPr>
          <p:nvPr>
            <p:ph type="sldNum" sz="quarter" idx="4"/>
          </p:nvPr>
        </p:nvSpPr>
        <p:spPr/>
        <p:txBody>
          <a:bodyPr/>
          <a:lstStyle/>
          <a:p>
            <a:fld id="{B63E4CEF-BB1E-48C7-AE93-F39F6AA99AD7}" type="slidenum">
              <a:rPr lang="en-US" smtClean="0"/>
              <a:pPr/>
              <a:t>33</a:t>
            </a:fld>
            <a:endParaRPr lang="en-US" dirty="0"/>
          </a:p>
        </p:txBody>
      </p:sp>
      <p:sp>
        <p:nvSpPr>
          <p:cNvPr id="6" name="TextBox 5">
            <a:extLst>
              <a:ext uri="{FF2B5EF4-FFF2-40B4-BE49-F238E27FC236}">
                <a16:creationId xmlns:a16="http://schemas.microsoft.com/office/drawing/2014/main" id="{918DD1B6-1DEF-4F69-A6B1-2D1E0CA18CB1}"/>
              </a:ext>
            </a:extLst>
          </p:cNvPr>
          <p:cNvSpPr txBox="1"/>
          <p:nvPr/>
        </p:nvSpPr>
        <p:spPr>
          <a:xfrm>
            <a:off x="5865962" y="1967636"/>
            <a:ext cx="3128854" cy="150810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b="1" u="sng" dirty="0"/>
              <a:t>ELA Skills Assessed</a:t>
            </a:r>
          </a:p>
          <a:p>
            <a:pPr marL="285750" indent="-285750">
              <a:buFont typeface="Wingdings" panose="05000000000000000000" pitchFamily="2" charset="2"/>
              <a:buChar char="ü"/>
            </a:pPr>
            <a:r>
              <a:rPr lang="en-US" dirty="0"/>
              <a:t>Reading comprehension (literary and informational)</a:t>
            </a:r>
          </a:p>
          <a:p>
            <a:pPr marL="285750" indent="-285750">
              <a:buFont typeface="Wingdings" panose="05000000000000000000" pitchFamily="2" charset="2"/>
              <a:buChar char="ü"/>
            </a:pPr>
            <a:r>
              <a:rPr lang="en-US" dirty="0"/>
              <a:t>Phonics and word recognition</a:t>
            </a:r>
          </a:p>
        </p:txBody>
      </p:sp>
      <p:sp>
        <p:nvSpPr>
          <p:cNvPr id="7" name="TextBox 6">
            <a:extLst>
              <a:ext uri="{FF2B5EF4-FFF2-40B4-BE49-F238E27FC236}">
                <a16:creationId xmlns:a16="http://schemas.microsoft.com/office/drawing/2014/main" id="{A3C498B4-4C22-40B1-BFAA-61DED63B6025}"/>
              </a:ext>
            </a:extLst>
          </p:cNvPr>
          <p:cNvSpPr txBox="1"/>
          <p:nvPr/>
        </p:nvSpPr>
        <p:spPr>
          <a:xfrm>
            <a:off x="5865962" y="3711510"/>
            <a:ext cx="3128854" cy="233910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u="sng" dirty="0"/>
              <a:t>Math Skills Assessed</a:t>
            </a:r>
          </a:p>
          <a:p>
            <a:pPr marL="285750" indent="-285750">
              <a:buFont typeface="Wingdings" panose="05000000000000000000" pitchFamily="2" charset="2"/>
              <a:buChar char="ü"/>
            </a:pPr>
            <a:r>
              <a:rPr lang="en-US" dirty="0"/>
              <a:t>Addition and subtraction</a:t>
            </a:r>
          </a:p>
          <a:p>
            <a:pPr marL="285750" indent="-285750">
              <a:buFont typeface="Wingdings" panose="05000000000000000000" pitchFamily="2" charset="2"/>
              <a:buChar char="ü"/>
            </a:pPr>
            <a:r>
              <a:rPr lang="en-US" dirty="0"/>
              <a:t>Interpreting data with tables and graphs</a:t>
            </a:r>
          </a:p>
          <a:p>
            <a:pPr marL="285750" indent="-285750">
              <a:buFont typeface="Wingdings" panose="05000000000000000000" pitchFamily="2" charset="2"/>
              <a:buChar char="ü"/>
            </a:pPr>
            <a:r>
              <a:rPr lang="en-US" dirty="0"/>
              <a:t>Comparing numbers (&lt;, &gt;, =)</a:t>
            </a:r>
          </a:p>
          <a:p>
            <a:pPr marL="285750" indent="-285750">
              <a:buFont typeface="Wingdings" panose="05000000000000000000" pitchFamily="2" charset="2"/>
              <a:buChar char="ü"/>
            </a:pPr>
            <a:r>
              <a:rPr lang="en-US" dirty="0"/>
              <a:t>Time</a:t>
            </a:r>
          </a:p>
          <a:p>
            <a:pPr marL="285750" indent="-285750">
              <a:buFont typeface="Wingdings" panose="05000000000000000000" pitchFamily="2" charset="2"/>
              <a:buChar char="ü"/>
            </a:pPr>
            <a:r>
              <a:rPr lang="en-US" dirty="0"/>
              <a:t>Place value</a:t>
            </a:r>
          </a:p>
          <a:p>
            <a:pPr marL="285750" indent="-285750">
              <a:buFont typeface="Wingdings" panose="05000000000000000000" pitchFamily="2" charset="2"/>
              <a:buChar char="ü"/>
            </a:pPr>
            <a:r>
              <a:rPr lang="en-US" dirty="0"/>
              <a:t>Money</a:t>
            </a:r>
          </a:p>
        </p:txBody>
      </p:sp>
      <p:sp>
        <p:nvSpPr>
          <p:cNvPr id="8" name="TextBox 7">
            <a:extLst>
              <a:ext uri="{FF2B5EF4-FFF2-40B4-BE49-F238E27FC236}">
                <a16:creationId xmlns:a16="http://schemas.microsoft.com/office/drawing/2014/main" id="{7F4E86A2-1490-47B7-9199-A992959F434D}"/>
              </a:ext>
            </a:extLst>
          </p:cNvPr>
          <p:cNvSpPr txBox="1"/>
          <p:nvPr/>
        </p:nvSpPr>
        <p:spPr>
          <a:xfrm>
            <a:off x="202987" y="1690689"/>
            <a:ext cx="2350208" cy="317009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u="sng" dirty="0"/>
              <a:t>Fall 2018 Games</a:t>
            </a:r>
          </a:p>
          <a:p>
            <a:r>
              <a:rPr lang="en-US" dirty="0"/>
              <a:t>River Clean-Up</a:t>
            </a:r>
          </a:p>
          <a:p>
            <a:r>
              <a:rPr lang="en-US" dirty="0"/>
              <a:t>River Patrol</a:t>
            </a:r>
          </a:p>
          <a:p>
            <a:r>
              <a:rPr lang="en-US" dirty="0"/>
              <a:t>Cave Explorer</a:t>
            </a:r>
          </a:p>
          <a:p>
            <a:r>
              <a:rPr lang="en-US" dirty="0" err="1"/>
              <a:t>Peachling</a:t>
            </a:r>
            <a:r>
              <a:rPr lang="en-US" dirty="0"/>
              <a:t> Playground</a:t>
            </a:r>
          </a:p>
          <a:p>
            <a:r>
              <a:rPr lang="en-US" dirty="0"/>
              <a:t>River Tubing</a:t>
            </a:r>
          </a:p>
          <a:p>
            <a:r>
              <a:rPr lang="en-US" dirty="0"/>
              <a:t>Treat Factory</a:t>
            </a:r>
          </a:p>
          <a:p>
            <a:r>
              <a:rPr lang="en-US" dirty="0" err="1"/>
              <a:t>Peachling</a:t>
            </a:r>
            <a:r>
              <a:rPr lang="en-US" dirty="0"/>
              <a:t> Gym</a:t>
            </a:r>
          </a:p>
          <a:p>
            <a:r>
              <a:rPr lang="en-US" dirty="0"/>
              <a:t>Carnival Time</a:t>
            </a:r>
          </a:p>
          <a:p>
            <a:r>
              <a:rPr lang="en-US" dirty="0" err="1"/>
              <a:t>Peachling</a:t>
            </a:r>
            <a:r>
              <a:rPr lang="en-US" dirty="0"/>
              <a:t> Café</a:t>
            </a:r>
          </a:p>
          <a:p>
            <a:r>
              <a:rPr lang="en-US" dirty="0"/>
              <a:t>Farmers Market</a:t>
            </a:r>
          </a:p>
        </p:txBody>
      </p:sp>
      <p:pic>
        <p:nvPicPr>
          <p:cNvPr id="9" name="Picture 8">
            <a:extLst>
              <a:ext uri="{FF2B5EF4-FFF2-40B4-BE49-F238E27FC236}">
                <a16:creationId xmlns:a16="http://schemas.microsoft.com/office/drawing/2014/main" id="{69435942-B93F-402B-9797-B0B5278AD86B}"/>
              </a:ext>
            </a:extLst>
          </p:cNvPr>
          <p:cNvPicPr>
            <a:picLocks noChangeAspect="1"/>
          </p:cNvPicPr>
          <p:nvPr/>
        </p:nvPicPr>
        <p:blipFill>
          <a:blip r:embed="rId2"/>
          <a:stretch>
            <a:fillRect/>
          </a:stretch>
        </p:blipFill>
        <p:spPr>
          <a:xfrm>
            <a:off x="2352441" y="1973536"/>
            <a:ext cx="3366018" cy="188378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D6D65B5-10C5-4E20-8378-6054DA1495B8}"/>
              </a:ext>
            </a:extLst>
          </p:cNvPr>
          <p:cNvPicPr>
            <a:picLocks noChangeAspect="1"/>
          </p:cNvPicPr>
          <p:nvPr/>
        </p:nvPicPr>
        <p:blipFill>
          <a:blip r:embed="rId3"/>
          <a:stretch>
            <a:fillRect/>
          </a:stretch>
        </p:blipFill>
        <p:spPr>
          <a:xfrm>
            <a:off x="2352441" y="4139514"/>
            <a:ext cx="3379059" cy="1882967"/>
          </a:xfrm>
          <a:prstGeom prst="rect">
            <a:avLst/>
          </a:prstGeom>
          <a:ln>
            <a:noFill/>
          </a:ln>
          <a:effectLst>
            <a:outerShdw blurRad="292100" dist="139700" dir="2700000" algn="tl" rotWithShape="0">
              <a:srgbClr val="333333">
                <a:alpha val="65000"/>
              </a:srgbClr>
            </a:outerShdw>
          </a:effectLst>
        </p:spPr>
      </p:pic>
      <p:pic>
        <p:nvPicPr>
          <p:cNvPr id="11" name="Picture 5" descr="Picture 5">
            <a:extLst>
              <a:ext uri="{FF2B5EF4-FFF2-40B4-BE49-F238E27FC236}">
                <a16:creationId xmlns:a16="http://schemas.microsoft.com/office/drawing/2014/main" id="{94A33A87-E59C-4D87-881F-4FA3965A7AEB}"/>
              </a:ext>
            </a:extLst>
          </p:cNvPr>
          <p:cNvPicPr>
            <a:picLocks noChangeAspect="1"/>
          </p:cNvPicPr>
          <p:nvPr/>
        </p:nvPicPr>
        <p:blipFill>
          <a:blip r:embed="rId4">
            <a:extLst/>
          </a:blip>
          <a:stretch>
            <a:fillRect/>
          </a:stretch>
        </p:blipFill>
        <p:spPr>
          <a:xfrm>
            <a:off x="274162" y="4863573"/>
            <a:ext cx="704059" cy="1181118"/>
          </a:xfrm>
          <a:prstGeom prst="rect">
            <a:avLst/>
          </a:prstGeom>
          <a:ln w="12700">
            <a:miter lim="400000"/>
          </a:ln>
        </p:spPr>
      </p:pic>
      <p:pic>
        <p:nvPicPr>
          <p:cNvPr id="12" name="Picture 6" descr="Picture 6">
            <a:extLst>
              <a:ext uri="{FF2B5EF4-FFF2-40B4-BE49-F238E27FC236}">
                <a16:creationId xmlns:a16="http://schemas.microsoft.com/office/drawing/2014/main" id="{C5B4A32C-3854-43E9-A956-2B7AFA9271A0}"/>
              </a:ext>
            </a:extLst>
          </p:cNvPr>
          <p:cNvPicPr>
            <a:picLocks noChangeAspect="1"/>
          </p:cNvPicPr>
          <p:nvPr/>
        </p:nvPicPr>
        <p:blipFill>
          <a:blip r:embed="rId5">
            <a:extLst/>
          </a:blip>
          <a:stretch>
            <a:fillRect/>
          </a:stretch>
        </p:blipFill>
        <p:spPr>
          <a:xfrm>
            <a:off x="1182075" y="4885741"/>
            <a:ext cx="938102" cy="1136781"/>
          </a:xfrm>
          <a:prstGeom prst="rect">
            <a:avLst/>
          </a:prstGeom>
          <a:ln w="12700">
            <a:miter lim="400000"/>
          </a:ln>
        </p:spPr>
      </p:pic>
      <p:sp>
        <p:nvSpPr>
          <p:cNvPr id="3" name="TextBox 2">
            <a:extLst>
              <a:ext uri="{FF2B5EF4-FFF2-40B4-BE49-F238E27FC236}">
                <a16:creationId xmlns:a16="http://schemas.microsoft.com/office/drawing/2014/main" id="{5D12A13A-5668-4C56-8D94-D8AD914F3680}"/>
              </a:ext>
            </a:extLst>
          </p:cNvPr>
          <p:cNvSpPr txBox="1"/>
          <p:nvPr/>
        </p:nvSpPr>
        <p:spPr>
          <a:xfrm>
            <a:off x="2403630" y="6356310"/>
            <a:ext cx="4951763"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400" dirty="0"/>
              <a:t>An additional 21 games will become available throughout 2019!</a:t>
            </a:r>
          </a:p>
        </p:txBody>
      </p:sp>
    </p:spTree>
    <p:extLst>
      <p:ext uri="{BB962C8B-B14F-4D97-AF65-F5344CB8AC3E}">
        <p14:creationId xmlns:p14="http://schemas.microsoft.com/office/powerpoint/2010/main" val="66719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3579-572D-45EF-B638-A626DF5843B6}"/>
              </a:ext>
            </a:extLst>
          </p:cNvPr>
          <p:cNvSpPr>
            <a:spLocks noGrp="1"/>
          </p:cNvSpPr>
          <p:nvPr>
            <p:ph type="title"/>
          </p:nvPr>
        </p:nvSpPr>
        <p:spPr/>
        <p:txBody>
          <a:bodyPr/>
          <a:lstStyle/>
          <a:p>
            <a:r>
              <a:rPr lang="en-US" dirty="0" err="1"/>
              <a:t>Keenville</a:t>
            </a:r>
            <a:r>
              <a:rPr lang="en-US" dirty="0"/>
              <a:t> Features</a:t>
            </a:r>
          </a:p>
        </p:txBody>
      </p:sp>
      <p:sp>
        <p:nvSpPr>
          <p:cNvPr id="3" name="Content Placeholder 2">
            <a:extLst>
              <a:ext uri="{FF2B5EF4-FFF2-40B4-BE49-F238E27FC236}">
                <a16:creationId xmlns:a16="http://schemas.microsoft.com/office/drawing/2014/main" id="{E75AC4BC-2BAC-4BF5-BC97-4D442EBA02B9}"/>
              </a:ext>
            </a:extLst>
          </p:cNvPr>
          <p:cNvSpPr>
            <a:spLocks noGrp="1"/>
          </p:cNvSpPr>
          <p:nvPr>
            <p:ph idx="1"/>
          </p:nvPr>
        </p:nvSpPr>
        <p:spPr>
          <a:xfrm>
            <a:off x="628650" y="1825624"/>
            <a:ext cx="7886700" cy="3801453"/>
          </a:xfrm>
        </p:spPr>
        <p:txBody>
          <a:bodyPr>
            <a:normAutofit fontScale="77500" lnSpcReduction="20000"/>
          </a:bodyPr>
          <a:lstStyle/>
          <a:p>
            <a:r>
              <a:rPr lang="en-US" dirty="0"/>
              <a:t>Designed to engage students </a:t>
            </a:r>
          </a:p>
          <a:p>
            <a:pPr lvl="1"/>
            <a:r>
              <a:rPr lang="en-US" dirty="0"/>
              <a:t>Avatar builder; earning beans and </a:t>
            </a:r>
            <a:r>
              <a:rPr lang="en-US" dirty="0" err="1"/>
              <a:t>Peachlings</a:t>
            </a:r>
            <a:r>
              <a:rPr lang="en-US" dirty="0"/>
              <a:t>; decorating their house; fun sights, sounds and reactions</a:t>
            </a:r>
          </a:p>
          <a:p>
            <a:r>
              <a:rPr lang="en-US" dirty="0"/>
              <a:t>Tutorials orient students to the world and each game</a:t>
            </a:r>
          </a:p>
          <a:p>
            <a:r>
              <a:rPr lang="en-US" dirty="0"/>
              <a:t>Students receive ongoing support through motivational prompts and feedback</a:t>
            </a:r>
          </a:p>
          <a:p>
            <a:r>
              <a:rPr lang="en-US" dirty="0"/>
              <a:t>Games often include Georgia-specific themes and integrate other GSE standards and initiatives </a:t>
            </a:r>
          </a:p>
          <a:p>
            <a:pPr lvl="1"/>
            <a:r>
              <a:rPr lang="en-US" dirty="0"/>
              <a:t>Nutrition, health, science, social studies, PE, and the arts</a:t>
            </a:r>
          </a:p>
          <a:p>
            <a:r>
              <a:rPr lang="en-US" dirty="0"/>
              <a:t>Each game is designed with multiple levels to </a:t>
            </a:r>
          </a:p>
          <a:p>
            <a:pPr lvl="1"/>
            <a:r>
              <a:rPr lang="en-US" dirty="0"/>
              <a:t>allow students of varying levels of ability to engage with challenges </a:t>
            </a:r>
          </a:p>
          <a:p>
            <a:pPr lvl="1"/>
            <a:r>
              <a:rPr lang="en-US" dirty="0"/>
              <a:t>identify students’ current level of knowledge, skill, and concept development</a:t>
            </a:r>
          </a:p>
        </p:txBody>
      </p:sp>
      <p:sp>
        <p:nvSpPr>
          <p:cNvPr id="5" name="Slide Number Placeholder 4">
            <a:extLst>
              <a:ext uri="{FF2B5EF4-FFF2-40B4-BE49-F238E27FC236}">
                <a16:creationId xmlns:a16="http://schemas.microsoft.com/office/drawing/2014/main" id="{493E4B69-5F75-4E87-B1FD-289964A041BE}"/>
              </a:ext>
            </a:extLst>
          </p:cNvPr>
          <p:cNvSpPr>
            <a:spLocks noGrp="1"/>
          </p:cNvSpPr>
          <p:nvPr>
            <p:ph type="sldNum" sz="quarter" idx="4"/>
          </p:nvPr>
        </p:nvSpPr>
        <p:spPr/>
        <p:txBody>
          <a:bodyPr/>
          <a:lstStyle/>
          <a:p>
            <a:fld id="{B63E4CEF-BB1E-48C7-AE93-F39F6AA99AD7}" type="slidenum">
              <a:rPr lang="en-US" smtClean="0"/>
              <a:pPr/>
              <a:t>34</a:t>
            </a:fld>
            <a:endParaRPr lang="en-US" dirty="0"/>
          </a:p>
        </p:txBody>
      </p:sp>
      <p:pic>
        <p:nvPicPr>
          <p:cNvPr id="6" name="Picture 5">
            <a:extLst>
              <a:ext uri="{FF2B5EF4-FFF2-40B4-BE49-F238E27FC236}">
                <a16:creationId xmlns:a16="http://schemas.microsoft.com/office/drawing/2014/main" id="{B0EB2557-3D1A-4ECA-A11E-0B55E06E5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3563818"/>
            <a:ext cx="7886700" cy="4548545"/>
          </a:xfrm>
          <a:prstGeom prst="rect">
            <a:avLst/>
          </a:prstGeom>
        </p:spPr>
      </p:pic>
    </p:spTree>
    <p:extLst>
      <p:ext uri="{BB962C8B-B14F-4D97-AF65-F5344CB8AC3E}">
        <p14:creationId xmlns:p14="http://schemas.microsoft.com/office/powerpoint/2010/main" val="78367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3579-572D-45EF-B638-A626DF5843B6}"/>
              </a:ext>
            </a:extLst>
          </p:cNvPr>
          <p:cNvSpPr>
            <a:spLocks noGrp="1"/>
          </p:cNvSpPr>
          <p:nvPr>
            <p:ph type="title"/>
          </p:nvPr>
        </p:nvSpPr>
        <p:spPr/>
        <p:txBody>
          <a:bodyPr/>
          <a:lstStyle/>
          <a:p>
            <a:r>
              <a:rPr lang="en-US" dirty="0" err="1"/>
              <a:t>Keenville</a:t>
            </a:r>
            <a:r>
              <a:rPr lang="en-US" dirty="0"/>
              <a:t> Dashboard</a:t>
            </a:r>
          </a:p>
        </p:txBody>
      </p:sp>
      <p:sp>
        <p:nvSpPr>
          <p:cNvPr id="3" name="Content Placeholder 2">
            <a:extLst>
              <a:ext uri="{FF2B5EF4-FFF2-40B4-BE49-F238E27FC236}">
                <a16:creationId xmlns:a16="http://schemas.microsoft.com/office/drawing/2014/main" id="{E75AC4BC-2BAC-4BF5-BC97-4D442EBA02B9}"/>
              </a:ext>
            </a:extLst>
          </p:cNvPr>
          <p:cNvSpPr>
            <a:spLocks noGrp="1"/>
          </p:cNvSpPr>
          <p:nvPr>
            <p:ph idx="1"/>
          </p:nvPr>
        </p:nvSpPr>
        <p:spPr>
          <a:xfrm>
            <a:off x="628650" y="1825625"/>
            <a:ext cx="7886700" cy="2539341"/>
          </a:xfrm>
        </p:spPr>
        <p:txBody>
          <a:bodyPr>
            <a:normAutofit/>
          </a:bodyPr>
          <a:lstStyle/>
          <a:p>
            <a:r>
              <a:rPr lang="en-US" sz="2400" dirty="0" err="1"/>
              <a:t>Keenville</a:t>
            </a:r>
            <a:r>
              <a:rPr lang="en-US" sz="2400" dirty="0"/>
              <a:t> games and real-time, interactive dashboards will be accessible through the Statewide Longitudinal Data System (SLDS)</a:t>
            </a:r>
          </a:p>
          <a:p>
            <a:r>
              <a:rPr lang="en-US" sz="2400" dirty="0"/>
              <a:t>Teachers will be able to drill down to individual students, reporting categories, standards, and games to analyze progress</a:t>
            </a:r>
          </a:p>
        </p:txBody>
      </p:sp>
      <p:sp>
        <p:nvSpPr>
          <p:cNvPr id="5" name="Slide Number Placeholder 4">
            <a:extLst>
              <a:ext uri="{FF2B5EF4-FFF2-40B4-BE49-F238E27FC236}">
                <a16:creationId xmlns:a16="http://schemas.microsoft.com/office/drawing/2014/main" id="{493E4B69-5F75-4E87-B1FD-289964A041BE}"/>
              </a:ext>
            </a:extLst>
          </p:cNvPr>
          <p:cNvSpPr>
            <a:spLocks noGrp="1"/>
          </p:cNvSpPr>
          <p:nvPr>
            <p:ph type="sldNum" sz="quarter" idx="4"/>
          </p:nvPr>
        </p:nvSpPr>
        <p:spPr/>
        <p:txBody>
          <a:bodyPr/>
          <a:lstStyle/>
          <a:p>
            <a:fld id="{B63E4CEF-BB1E-48C7-AE93-F39F6AA99AD7}" type="slidenum">
              <a:rPr lang="en-US" smtClean="0"/>
              <a:pPr/>
              <a:t>35</a:t>
            </a:fld>
            <a:endParaRPr lang="en-US" dirty="0"/>
          </a:p>
        </p:txBody>
      </p:sp>
      <p:pic>
        <p:nvPicPr>
          <p:cNvPr id="6" name="Picture 5" descr="A screenshot of a cell phone&#10;&#10;Description generated with very high confidence">
            <a:extLst>
              <a:ext uri="{FF2B5EF4-FFF2-40B4-BE49-F238E27FC236}">
                <a16:creationId xmlns:a16="http://schemas.microsoft.com/office/drawing/2014/main" id="{2F37D568-0F7B-4975-A799-7F58F016F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9" t="2751" r="2474" b="36994"/>
          <a:stretch/>
        </p:blipFill>
        <p:spPr>
          <a:xfrm>
            <a:off x="5124091" y="3801907"/>
            <a:ext cx="3787244" cy="2167572"/>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B009C2DC-20B6-498F-ABE2-ABBFF2A315DE}"/>
              </a:ext>
            </a:extLst>
          </p:cNvPr>
          <p:cNvSpPr txBox="1">
            <a:spLocks/>
          </p:cNvSpPr>
          <p:nvPr/>
        </p:nvSpPr>
        <p:spPr>
          <a:xfrm>
            <a:off x="605061" y="4083437"/>
            <a:ext cx="4519030" cy="16045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Dashboards will report Lexile and Quantile scores</a:t>
            </a:r>
          </a:p>
          <a:p>
            <a:r>
              <a:rPr lang="en-US" dirty="0"/>
              <a:t>Class-level data will be available to inform instructional decision making and planning</a:t>
            </a:r>
          </a:p>
        </p:txBody>
      </p:sp>
      <p:pic>
        <p:nvPicPr>
          <p:cNvPr id="8" name="Picture 7">
            <a:extLst>
              <a:ext uri="{FF2B5EF4-FFF2-40B4-BE49-F238E27FC236}">
                <a16:creationId xmlns:a16="http://schemas.microsoft.com/office/drawing/2014/main" id="{EB8033B9-04A4-408C-9648-D3091B8F810A}"/>
              </a:ext>
            </a:extLst>
          </p:cNvPr>
          <p:cNvPicPr>
            <a:picLocks noChangeAspect="1"/>
          </p:cNvPicPr>
          <p:nvPr/>
        </p:nvPicPr>
        <p:blipFill>
          <a:blip r:embed="rId3"/>
          <a:stretch>
            <a:fillRect/>
          </a:stretch>
        </p:blipFill>
        <p:spPr>
          <a:xfrm flipH="1">
            <a:off x="8093610" y="2310946"/>
            <a:ext cx="817725" cy="1118054"/>
          </a:xfrm>
          <a:prstGeom prst="rect">
            <a:avLst/>
          </a:prstGeom>
        </p:spPr>
      </p:pic>
    </p:spTree>
    <p:extLst>
      <p:ext uri="{BB962C8B-B14F-4D97-AF65-F5344CB8AC3E}">
        <p14:creationId xmlns:p14="http://schemas.microsoft.com/office/powerpoint/2010/main" val="331986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827C-F132-4B35-AA7F-2F19BA49CF35}"/>
              </a:ext>
            </a:extLst>
          </p:cNvPr>
          <p:cNvSpPr>
            <a:spLocks noGrp="1"/>
          </p:cNvSpPr>
          <p:nvPr>
            <p:ph type="title"/>
          </p:nvPr>
        </p:nvSpPr>
        <p:spPr/>
        <p:txBody>
          <a:bodyPr/>
          <a:lstStyle/>
          <a:p>
            <a:r>
              <a:rPr lang="en-US" dirty="0" err="1"/>
              <a:t>Keenville</a:t>
            </a:r>
            <a:r>
              <a:rPr lang="en-US" dirty="0"/>
              <a:t> Resources</a:t>
            </a:r>
          </a:p>
        </p:txBody>
      </p:sp>
      <p:sp>
        <p:nvSpPr>
          <p:cNvPr id="3" name="Content Placeholder 2">
            <a:extLst>
              <a:ext uri="{FF2B5EF4-FFF2-40B4-BE49-F238E27FC236}">
                <a16:creationId xmlns:a16="http://schemas.microsoft.com/office/drawing/2014/main" id="{D8E672B3-4398-4D93-B61A-AFF41C7F70DF}"/>
              </a:ext>
            </a:extLst>
          </p:cNvPr>
          <p:cNvSpPr>
            <a:spLocks noGrp="1"/>
          </p:cNvSpPr>
          <p:nvPr>
            <p:ph idx="1"/>
          </p:nvPr>
        </p:nvSpPr>
        <p:spPr>
          <a:xfrm>
            <a:off x="628650" y="1825625"/>
            <a:ext cx="7886700" cy="3726678"/>
          </a:xfrm>
        </p:spPr>
        <p:txBody>
          <a:bodyPr>
            <a:normAutofit/>
          </a:bodyPr>
          <a:lstStyle/>
          <a:p>
            <a:r>
              <a:rPr lang="en-US" dirty="0" err="1"/>
              <a:t>Keenville</a:t>
            </a:r>
            <a:r>
              <a:rPr lang="en-US" dirty="0"/>
              <a:t> User Guide</a:t>
            </a:r>
          </a:p>
          <a:p>
            <a:pPr lvl="1"/>
            <a:r>
              <a:rPr lang="en-US" dirty="0"/>
              <a:t>Overview of </a:t>
            </a:r>
            <a:r>
              <a:rPr lang="en-US" dirty="0" err="1"/>
              <a:t>Keenville</a:t>
            </a:r>
            <a:endParaRPr lang="en-US" dirty="0"/>
          </a:p>
          <a:p>
            <a:pPr lvl="1"/>
            <a:r>
              <a:rPr lang="en-US" dirty="0"/>
              <a:t>Game Descriptions</a:t>
            </a:r>
          </a:p>
          <a:p>
            <a:pPr lvl="1"/>
            <a:r>
              <a:rPr lang="en-US" dirty="0"/>
              <a:t>How to Play the Games</a:t>
            </a:r>
          </a:p>
          <a:p>
            <a:pPr lvl="1"/>
            <a:r>
              <a:rPr lang="en-US" dirty="0"/>
              <a:t>Access to </a:t>
            </a:r>
            <a:r>
              <a:rPr lang="en-US" dirty="0" err="1"/>
              <a:t>Keenville</a:t>
            </a:r>
            <a:endParaRPr lang="en-US" dirty="0"/>
          </a:p>
          <a:p>
            <a:r>
              <a:rPr lang="en-US" dirty="0"/>
              <a:t>Coming soon….additional pre-recorded webinars: </a:t>
            </a:r>
          </a:p>
          <a:p>
            <a:pPr lvl="1"/>
            <a:r>
              <a:rPr lang="en-US" dirty="0" err="1"/>
              <a:t>Keenville</a:t>
            </a:r>
            <a:r>
              <a:rPr lang="en-US" dirty="0"/>
              <a:t> Dashboard and Reporting</a:t>
            </a:r>
          </a:p>
        </p:txBody>
      </p:sp>
      <p:sp>
        <p:nvSpPr>
          <p:cNvPr id="5" name="Slide Number Placeholder 4">
            <a:extLst>
              <a:ext uri="{FF2B5EF4-FFF2-40B4-BE49-F238E27FC236}">
                <a16:creationId xmlns:a16="http://schemas.microsoft.com/office/drawing/2014/main" id="{494ECC26-3361-4CC5-8D06-980DFFB2F5BD}"/>
              </a:ext>
            </a:extLst>
          </p:cNvPr>
          <p:cNvSpPr>
            <a:spLocks noGrp="1"/>
          </p:cNvSpPr>
          <p:nvPr>
            <p:ph type="sldNum" sz="quarter" idx="4"/>
          </p:nvPr>
        </p:nvSpPr>
        <p:spPr/>
        <p:txBody>
          <a:bodyPr/>
          <a:lstStyle/>
          <a:p>
            <a:fld id="{B63E4CEF-BB1E-48C7-AE93-F39F6AA99AD7}" type="slidenum">
              <a:rPr lang="en-US" smtClean="0"/>
              <a:pPr/>
              <a:t>36</a:t>
            </a:fld>
            <a:endParaRPr lang="en-US"/>
          </a:p>
        </p:txBody>
      </p:sp>
      <p:sp>
        <p:nvSpPr>
          <p:cNvPr id="6" name="TextBox 5">
            <a:extLst>
              <a:ext uri="{FF2B5EF4-FFF2-40B4-BE49-F238E27FC236}">
                <a16:creationId xmlns:a16="http://schemas.microsoft.com/office/drawing/2014/main" id="{C30268A1-FD3D-425E-B34F-4958B41B26AF}"/>
              </a:ext>
            </a:extLst>
          </p:cNvPr>
          <p:cNvSpPr txBox="1"/>
          <p:nvPr/>
        </p:nvSpPr>
        <p:spPr>
          <a:xfrm>
            <a:off x="603983" y="5552303"/>
            <a:ext cx="7911367" cy="646331"/>
          </a:xfrm>
          <a:prstGeom prst="rect">
            <a:avLst/>
          </a:prstGeom>
          <a:noFill/>
        </p:spPr>
        <p:txBody>
          <a:bodyPr wrap="square" rtlCol="0">
            <a:spAutoFit/>
          </a:bodyPr>
          <a:lstStyle/>
          <a:p>
            <a:pPr algn="ctr"/>
            <a:r>
              <a:rPr lang="en-US" sz="3600" b="1" dirty="0">
                <a:hlinkClick r:id="rId3"/>
              </a:rPr>
              <a:t>keenville.gadoe.org</a:t>
            </a:r>
            <a:endParaRPr lang="en-US" sz="3600" b="1" dirty="0"/>
          </a:p>
        </p:txBody>
      </p:sp>
      <p:pic>
        <p:nvPicPr>
          <p:cNvPr id="7" name="Picture 6">
            <a:extLst>
              <a:ext uri="{FF2B5EF4-FFF2-40B4-BE49-F238E27FC236}">
                <a16:creationId xmlns:a16="http://schemas.microsoft.com/office/drawing/2014/main" id="{74BEB124-9E4F-4FA3-BC37-C20146E32E43}"/>
              </a:ext>
            </a:extLst>
          </p:cNvPr>
          <p:cNvPicPr>
            <a:picLocks noChangeAspect="1"/>
          </p:cNvPicPr>
          <p:nvPr/>
        </p:nvPicPr>
        <p:blipFill>
          <a:blip r:embed="rId4"/>
          <a:stretch>
            <a:fillRect/>
          </a:stretch>
        </p:blipFill>
        <p:spPr>
          <a:xfrm>
            <a:off x="7625617" y="5009645"/>
            <a:ext cx="914400" cy="1085316"/>
          </a:xfrm>
          <a:prstGeom prst="rect">
            <a:avLst/>
          </a:prstGeom>
        </p:spPr>
      </p:pic>
    </p:spTree>
    <p:extLst>
      <p:ext uri="{BB962C8B-B14F-4D97-AF65-F5344CB8AC3E}">
        <p14:creationId xmlns:p14="http://schemas.microsoft.com/office/powerpoint/2010/main" val="170150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0AD85A-C3E2-4F9B-AA93-4086C5D02060}"/>
              </a:ext>
            </a:extLst>
          </p:cNvPr>
          <p:cNvSpPr>
            <a:spLocks noGrp="1"/>
          </p:cNvSpPr>
          <p:nvPr>
            <p:ph type="title"/>
          </p:nvPr>
        </p:nvSpPr>
        <p:spPr/>
        <p:txBody>
          <a:bodyPr/>
          <a:lstStyle/>
          <a:p>
            <a:r>
              <a:rPr lang="en-US" dirty="0"/>
              <a:t>Georgia Milestones</a:t>
            </a:r>
          </a:p>
        </p:txBody>
      </p:sp>
      <p:sp>
        <p:nvSpPr>
          <p:cNvPr id="7" name="Text Placeholder 6">
            <a:extLst>
              <a:ext uri="{FF2B5EF4-FFF2-40B4-BE49-F238E27FC236}">
                <a16:creationId xmlns:a16="http://schemas.microsoft.com/office/drawing/2014/main" id="{AF0E4AF6-413B-4845-AFAC-FA231F0E8736}"/>
              </a:ext>
            </a:extLst>
          </p:cNvPr>
          <p:cNvSpPr>
            <a:spLocks noGrp="1"/>
          </p:cNvSpPr>
          <p:nvPr>
            <p:ph type="body" idx="1"/>
          </p:nvPr>
        </p:nvSpPr>
        <p:spPr/>
        <p:txBody>
          <a:bodyPr/>
          <a:lstStyle/>
          <a:p>
            <a:r>
              <a:rPr lang="en-US" dirty="0"/>
              <a:t>Updates</a:t>
            </a:r>
          </a:p>
        </p:txBody>
      </p:sp>
      <p:sp>
        <p:nvSpPr>
          <p:cNvPr id="5" name="Slide Number Placeholder 4">
            <a:extLst>
              <a:ext uri="{FF2B5EF4-FFF2-40B4-BE49-F238E27FC236}">
                <a16:creationId xmlns:a16="http://schemas.microsoft.com/office/drawing/2014/main" id="{10A1F343-B619-4CB2-9246-57BB9C9A524B}"/>
              </a:ext>
            </a:extLst>
          </p:cNvPr>
          <p:cNvSpPr>
            <a:spLocks noGrp="1"/>
          </p:cNvSpPr>
          <p:nvPr>
            <p:ph type="sldNum" sz="quarter" idx="4"/>
          </p:nvPr>
        </p:nvSpPr>
        <p:spPr/>
        <p:txBody>
          <a:bodyPr/>
          <a:lstStyle/>
          <a:p>
            <a:fld id="{B63E4CEF-BB1E-48C7-AE93-F39F6AA99AD7}" type="slidenum">
              <a:rPr lang="en-US" smtClean="0"/>
              <a:pPr/>
              <a:t>37</a:t>
            </a:fld>
            <a:endParaRPr lang="en-US" dirty="0"/>
          </a:p>
        </p:txBody>
      </p:sp>
    </p:spTree>
    <p:extLst>
      <p:ext uri="{BB962C8B-B14F-4D97-AF65-F5344CB8AC3E}">
        <p14:creationId xmlns:p14="http://schemas.microsoft.com/office/powerpoint/2010/main" val="8792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036CF-07C3-456F-B725-75BB41C9B5FA}"/>
              </a:ext>
            </a:extLst>
          </p:cNvPr>
          <p:cNvSpPr>
            <a:spLocks noGrp="1"/>
          </p:cNvSpPr>
          <p:nvPr>
            <p:ph type="title"/>
          </p:nvPr>
        </p:nvSpPr>
        <p:spPr/>
        <p:txBody>
          <a:bodyPr/>
          <a:lstStyle/>
          <a:p>
            <a:r>
              <a:rPr lang="en-US" dirty="0"/>
              <a:t>Georgia Milestones</a:t>
            </a:r>
          </a:p>
        </p:txBody>
      </p:sp>
      <p:sp>
        <p:nvSpPr>
          <p:cNvPr id="3" name="Content Placeholder 2">
            <a:extLst>
              <a:ext uri="{FF2B5EF4-FFF2-40B4-BE49-F238E27FC236}">
                <a16:creationId xmlns:a16="http://schemas.microsoft.com/office/drawing/2014/main" id="{AB16A4DD-D3F1-43C7-93E9-2ADA965B6BCD}"/>
              </a:ext>
            </a:extLst>
          </p:cNvPr>
          <p:cNvSpPr>
            <a:spLocks noGrp="1"/>
          </p:cNvSpPr>
          <p:nvPr>
            <p:ph idx="1"/>
          </p:nvPr>
        </p:nvSpPr>
        <p:spPr/>
        <p:txBody>
          <a:bodyPr>
            <a:normAutofit fontScale="92500" lnSpcReduction="20000"/>
          </a:bodyPr>
          <a:lstStyle/>
          <a:p>
            <a:pPr marL="0" indent="0">
              <a:buNone/>
            </a:pPr>
            <a:r>
              <a:rPr lang="en-US" b="1" dirty="0"/>
              <a:t>Spring 2018 Testing Volume</a:t>
            </a:r>
          </a:p>
          <a:p>
            <a:pPr lvl="1"/>
            <a:r>
              <a:rPr lang="en-US" dirty="0"/>
              <a:t>EOG: 801,000+ students</a:t>
            </a:r>
          </a:p>
          <a:p>
            <a:pPr lvl="1"/>
            <a:r>
              <a:rPr lang="en-US" dirty="0"/>
              <a:t>EOC: 433,000+ students (tests)</a:t>
            </a:r>
          </a:p>
          <a:p>
            <a:pPr lvl="1"/>
            <a:r>
              <a:rPr lang="en-US" dirty="0"/>
              <a:t>Combined: 1,234,000+ students</a:t>
            </a:r>
          </a:p>
          <a:p>
            <a:pPr lvl="1"/>
            <a:endParaRPr lang="en-US" dirty="0"/>
          </a:p>
          <a:p>
            <a:pPr marL="0" indent="0">
              <a:buNone/>
            </a:pPr>
            <a:r>
              <a:rPr lang="en-US" b="1" dirty="0"/>
              <a:t>Online Testing</a:t>
            </a:r>
          </a:p>
          <a:p>
            <a:pPr lvl="1"/>
            <a:r>
              <a:rPr lang="en-US" dirty="0"/>
              <a:t>This spring, districts assessed approximately 88% of students online (83% EOG and 99% EOC).</a:t>
            </a:r>
          </a:p>
          <a:p>
            <a:pPr lvl="1"/>
            <a:r>
              <a:rPr lang="en-US" dirty="0"/>
              <a:t>Peak concurrency was than 153,303 students testing simultaneously (Tuesday, April 17).</a:t>
            </a:r>
          </a:p>
          <a:p>
            <a:pPr lvl="1"/>
            <a:endParaRPr lang="en-US" dirty="0"/>
          </a:p>
          <a:p>
            <a:pPr marL="0" indent="0">
              <a:buNone/>
            </a:pPr>
            <a:r>
              <a:rPr lang="en-US" b="1" dirty="0"/>
              <a:t>No Major Statewide Issues</a:t>
            </a:r>
          </a:p>
          <a:p>
            <a:pPr lvl="1"/>
            <a:r>
              <a:rPr lang="en-US" dirty="0"/>
              <a:t>There were some small, localized issues in some areas, primarily due to connectivity/bandwidth issues.</a:t>
            </a:r>
          </a:p>
        </p:txBody>
      </p:sp>
      <p:sp>
        <p:nvSpPr>
          <p:cNvPr id="5" name="Slide Number Placeholder 4">
            <a:extLst>
              <a:ext uri="{FF2B5EF4-FFF2-40B4-BE49-F238E27FC236}">
                <a16:creationId xmlns:a16="http://schemas.microsoft.com/office/drawing/2014/main" id="{5348BB4D-0B07-4224-8A60-E5E55056D693}"/>
              </a:ext>
            </a:extLst>
          </p:cNvPr>
          <p:cNvSpPr>
            <a:spLocks noGrp="1"/>
          </p:cNvSpPr>
          <p:nvPr>
            <p:ph type="sldNum" sz="quarter" idx="4"/>
          </p:nvPr>
        </p:nvSpPr>
        <p:spPr/>
        <p:txBody>
          <a:bodyPr/>
          <a:lstStyle/>
          <a:p>
            <a:fld id="{B63E4CEF-BB1E-48C7-AE93-F39F6AA99AD7}" type="slidenum">
              <a:rPr lang="en-US" smtClean="0"/>
              <a:pPr/>
              <a:t>38</a:t>
            </a:fld>
            <a:endParaRPr lang="en-US" dirty="0"/>
          </a:p>
        </p:txBody>
      </p:sp>
    </p:spTree>
    <p:extLst>
      <p:ext uri="{BB962C8B-B14F-4D97-AF65-F5344CB8AC3E}">
        <p14:creationId xmlns:p14="http://schemas.microsoft.com/office/powerpoint/2010/main" val="217308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880BE-8498-4050-B9D7-DD024DE17C66}"/>
              </a:ext>
            </a:extLst>
          </p:cNvPr>
          <p:cNvSpPr>
            <a:spLocks noGrp="1"/>
          </p:cNvSpPr>
          <p:nvPr>
            <p:ph type="title"/>
          </p:nvPr>
        </p:nvSpPr>
        <p:spPr/>
        <p:txBody>
          <a:bodyPr/>
          <a:lstStyle/>
          <a:p>
            <a:r>
              <a:rPr lang="en-US" dirty="0"/>
              <a:t>Georgia Milestones</a:t>
            </a:r>
          </a:p>
        </p:txBody>
      </p:sp>
      <p:sp>
        <p:nvSpPr>
          <p:cNvPr id="5" name="Slide Number Placeholder 4">
            <a:extLst>
              <a:ext uri="{FF2B5EF4-FFF2-40B4-BE49-F238E27FC236}">
                <a16:creationId xmlns:a16="http://schemas.microsoft.com/office/drawing/2014/main" id="{983DFC4B-6891-4F03-82A2-1BC67FD4283F}"/>
              </a:ext>
            </a:extLst>
          </p:cNvPr>
          <p:cNvSpPr>
            <a:spLocks noGrp="1"/>
          </p:cNvSpPr>
          <p:nvPr>
            <p:ph type="sldNum" sz="quarter" idx="4"/>
          </p:nvPr>
        </p:nvSpPr>
        <p:spPr/>
        <p:txBody>
          <a:bodyPr/>
          <a:lstStyle/>
          <a:p>
            <a:fld id="{B63E4CEF-BB1E-48C7-AE93-F39F6AA99AD7}" type="slidenum">
              <a:rPr lang="en-US" smtClean="0"/>
              <a:pPr/>
              <a:t>39</a:t>
            </a:fld>
            <a:endParaRPr lang="en-US" dirty="0"/>
          </a:p>
        </p:txBody>
      </p:sp>
      <p:sp>
        <p:nvSpPr>
          <p:cNvPr id="4" name="TextBox 3">
            <a:extLst>
              <a:ext uri="{FF2B5EF4-FFF2-40B4-BE49-F238E27FC236}">
                <a16:creationId xmlns:a16="http://schemas.microsoft.com/office/drawing/2014/main" id="{B67DBBBD-AB62-47C9-9634-02824E9E2B82}"/>
              </a:ext>
            </a:extLst>
          </p:cNvPr>
          <p:cNvSpPr txBox="1"/>
          <p:nvPr/>
        </p:nvSpPr>
        <p:spPr>
          <a:xfrm>
            <a:off x="313098" y="2866083"/>
            <a:ext cx="4258902" cy="332398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a:t>Benefits of Online Testing</a:t>
            </a:r>
          </a:p>
          <a:p>
            <a:pPr marL="285750" indent="-285750">
              <a:buFont typeface="Wingdings" panose="05000000000000000000" pitchFamily="2" charset="2"/>
              <a:buChar char="ü"/>
            </a:pPr>
            <a:r>
              <a:rPr lang="en-US" sz="1600" dirty="0"/>
              <a:t>Improved student experience</a:t>
            </a:r>
          </a:p>
          <a:p>
            <a:pPr marL="285750" indent="-285750">
              <a:buFont typeface="Wingdings" panose="05000000000000000000" pitchFamily="2" charset="2"/>
              <a:buChar char="ü"/>
            </a:pPr>
            <a:r>
              <a:rPr lang="en-US" sz="1600" dirty="0"/>
              <a:t>Innovative item types</a:t>
            </a:r>
          </a:p>
          <a:p>
            <a:pPr marL="285750" indent="-285750">
              <a:buFont typeface="Wingdings" panose="05000000000000000000" pitchFamily="2" charset="2"/>
              <a:buChar char="ü"/>
            </a:pPr>
            <a:r>
              <a:rPr lang="en-US" sz="1600" dirty="0"/>
              <a:t>Standardized accommodations                  (read aloud, video sign language, etc.)</a:t>
            </a:r>
          </a:p>
          <a:p>
            <a:pPr marL="285750" indent="-285750">
              <a:buFont typeface="Wingdings" panose="05000000000000000000" pitchFamily="2" charset="2"/>
              <a:buChar char="ü"/>
            </a:pPr>
            <a:r>
              <a:rPr lang="en-US" sz="1600" dirty="0"/>
              <a:t>Reduced irregularities</a:t>
            </a:r>
          </a:p>
          <a:p>
            <a:pPr marL="285750" indent="-285750">
              <a:buFont typeface="Wingdings" panose="05000000000000000000" pitchFamily="2" charset="2"/>
              <a:buChar char="ü"/>
            </a:pPr>
            <a:r>
              <a:rPr lang="en-US" sz="1600" dirty="0"/>
              <a:t>Features available to all students              (large print, masking tool, highlighter, etc.)</a:t>
            </a:r>
          </a:p>
          <a:p>
            <a:pPr marL="285750" indent="-285750">
              <a:buFont typeface="Wingdings" panose="05000000000000000000" pitchFamily="2" charset="2"/>
              <a:buChar char="ü"/>
            </a:pPr>
            <a:r>
              <a:rPr lang="en-US" sz="1600" dirty="0"/>
              <a:t>Increased test security</a:t>
            </a:r>
          </a:p>
          <a:p>
            <a:pPr marL="285750" indent="-285750">
              <a:buFont typeface="Wingdings" panose="05000000000000000000" pitchFamily="2" charset="2"/>
              <a:buChar char="ü"/>
            </a:pPr>
            <a:r>
              <a:rPr lang="en-US" sz="1600" dirty="0"/>
              <a:t>More efficient administration</a:t>
            </a:r>
          </a:p>
          <a:p>
            <a:pPr marL="285750" indent="-285750">
              <a:buFont typeface="Wingdings" panose="05000000000000000000" pitchFamily="2" charset="2"/>
              <a:buChar char="ü"/>
            </a:pPr>
            <a:r>
              <a:rPr lang="en-US" sz="1600" dirty="0"/>
              <a:t>Faster score returns</a:t>
            </a:r>
          </a:p>
          <a:p>
            <a:pPr marL="285750" indent="-285750">
              <a:buFont typeface="Wingdings" panose="05000000000000000000" pitchFamily="2" charset="2"/>
              <a:buChar char="ü"/>
            </a:pPr>
            <a:r>
              <a:rPr lang="en-US" sz="1600" dirty="0"/>
              <a:t>Increased flexibility in scheduling</a:t>
            </a:r>
          </a:p>
          <a:p>
            <a:pPr marL="285750" indent="-285750">
              <a:buFont typeface="Wingdings" panose="05000000000000000000" pitchFamily="2" charset="2"/>
              <a:buChar char="ü"/>
            </a:pPr>
            <a:r>
              <a:rPr lang="en-US" sz="1600" dirty="0"/>
              <a:t>Decreased costs</a:t>
            </a:r>
          </a:p>
        </p:txBody>
      </p:sp>
      <p:pic>
        <p:nvPicPr>
          <p:cNvPr id="8" name="Graphic 7" descr="Monitor">
            <a:extLst>
              <a:ext uri="{FF2B5EF4-FFF2-40B4-BE49-F238E27FC236}">
                <a16:creationId xmlns:a16="http://schemas.microsoft.com/office/drawing/2014/main" id="{9052794E-3DD7-4651-8027-E2AD6BADB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97751" y="2879023"/>
            <a:ext cx="839871" cy="839871"/>
          </a:xfrm>
          <a:prstGeom prst="rect">
            <a:avLst/>
          </a:prstGeom>
        </p:spPr>
      </p:pic>
      <p:sp>
        <p:nvSpPr>
          <p:cNvPr id="15" name="TextBox 14">
            <a:extLst>
              <a:ext uri="{FF2B5EF4-FFF2-40B4-BE49-F238E27FC236}">
                <a16:creationId xmlns:a16="http://schemas.microsoft.com/office/drawing/2014/main" id="{F05459D2-31F8-4A6E-9918-7E7357EC2D18}"/>
              </a:ext>
            </a:extLst>
          </p:cNvPr>
          <p:cNvSpPr txBox="1"/>
          <p:nvPr/>
        </p:nvSpPr>
        <p:spPr>
          <a:xfrm>
            <a:off x="313098" y="1899766"/>
            <a:ext cx="4258902" cy="9233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a:t>Transition to 100% Online Testing</a:t>
            </a:r>
          </a:p>
          <a:p>
            <a:r>
              <a:rPr lang="en-US" dirty="0"/>
              <a:t>In 2015, Georgia began its transition to 100% online testing by 2018-2019.</a:t>
            </a:r>
          </a:p>
        </p:txBody>
      </p:sp>
      <p:sp>
        <p:nvSpPr>
          <p:cNvPr id="10" name="TextBox 9">
            <a:extLst>
              <a:ext uri="{FF2B5EF4-FFF2-40B4-BE49-F238E27FC236}">
                <a16:creationId xmlns:a16="http://schemas.microsoft.com/office/drawing/2014/main" id="{EF7993BB-0698-4D44-8C78-6F6F11A03710}"/>
              </a:ext>
            </a:extLst>
          </p:cNvPr>
          <p:cNvSpPr txBox="1"/>
          <p:nvPr/>
        </p:nvSpPr>
        <p:spPr>
          <a:xfrm>
            <a:off x="313098" y="6323008"/>
            <a:ext cx="6378456" cy="461665"/>
          </a:xfrm>
          <a:prstGeom prst="rect">
            <a:avLst/>
          </a:prstGeom>
          <a:noFill/>
        </p:spPr>
        <p:txBody>
          <a:bodyPr wrap="square" rtlCol="0">
            <a:spAutoFit/>
          </a:bodyPr>
          <a:lstStyle/>
          <a:p>
            <a:r>
              <a:rPr lang="en-US" sz="1200" dirty="0">
                <a:solidFill>
                  <a:schemeClr val="bg1"/>
                </a:solidFill>
              </a:rPr>
              <a:t>Paper/pencil will continue to be available for accommodated students who cannot interact with a computer due to their disability and are not included in the 100% online requirement in 2018-2019.</a:t>
            </a:r>
          </a:p>
        </p:txBody>
      </p:sp>
      <p:sp>
        <p:nvSpPr>
          <p:cNvPr id="16" name="Text Placeholder 8">
            <a:extLst>
              <a:ext uri="{FF2B5EF4-FFF2-40B4-BE49-F238E27FC236}">
                <a16:creationId xmlns:a16="http://schemas.microsoft.com/office/drawing/2014/main" id="{5654D5AD-4512-4433-BC7A-ECE89A90ADF9}"/>
              </a:ext>
            </a:extLst>
          </p:cNvPr>
          <p:cNvSpPr txBox="1">
            <a:spLocks/>
          </p:cNvSpPr>
          <p:nvPr/>
        </p:nvSpPr>
        <p:spPr>
          <a:xfrm>
            <a:off x="4885095" y="1916980"/>
            <a:ext cx="386834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Statewide Online Actual</a:t>
            </a:r>
          </a:p>
        </p:txBody>
      </p:sp>
      <p:graphicFrame>
        <p:nvGraphicFramePr>
          <p:cNvPr id="17" name="Content Placeholder 13">
            <a:extLst>
              <a:ext uri="{FF2B5EF4-FFF2-40B4-BE49-F238E27FC236}">
                <a16:creationId xmlns:a16="http://schemas.microsoft.com/office/drawing/2014/main" id="{3082C2AB-4CA2-4DFC-88A7-8ED071E12A38}"/>
              </a:ext>
            </a:extLst>
          </p:cNvPr>
          <p:cNvGraphicFramePr>
            <a:graphicFrameLocks/>
          </p:cNvGraphicFramePr>
          <p:nvPr>
            <p:extLst/>
          </p:nvPr>
        </p:nvGraphicFramePr>
        <p:xfrm>
          <a:off x="4943114" y="2245771"/>
          <a:ext cx="3887788" cy="3772257"/>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a:extLst>
              <a:ext uri="{FF2B5EF4-FFF2-40B4-BE49-F238E27FC236}">
                <a16:creationId xmlns:a16="http://schemas.microsoft.com/office/drawing/2014/main" id="{B0A65CEA-0F42-468A-9496-7ED5ABE668A7}"/>
              </a:ext>
            </a:extLst>
          </p:cNvPr>
          <p:cNvCxnSpPr/>
          <p:nvPr/>
        </p:nvCxnSpPr>
        <p:spPr>
          <a:xfrm>
            <a:off x="5447250" y="3870830"/>
            <a:ext cx="526473"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8" name="Straight Connector 17">
            <a:extLst>
              <a:ext uri="{FF2B5EF4-FFF2-40B4-BE49-F238E27FC236}">
                <a16:creationId xmlns:a16="http://schemas.microsoft.com/office/drawing/2014/main" id="{C21EB5A3-E57F-4B96-A3CB-35D66E771DD1}"/>
              </a:ext>
            </a:extLst>
          </p:cNvPr>
          <p:cNvCxnSpPr/>
          <p:nvPr/>
        </p:nvCxnSpPr>
        <p:spPr>
          <a:xfrm>
            <a:off x="6791141" y="2997312"/>
            <a:ext cx="526473"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9" name="Straight Connector 18">
            <a:extLst>
              <a:ext uri="{FF2B5EF4-FFF2-40B4-BE49-F238E27FC236}">
                <a16:creationId xmlns:a16="http://schemas.microsoft.com/office/drawing/2014/main" id="{BE685752-28D1-4CCD-9573-288DB7485849}"/>
              </a:ext>
            </a:extLst>
          </p:cNvPr>
          <p:cNvCxnSpPr/>
          <p:nvPr/>
        </p:nvCxnSpPr>
        <p:spPr>
          <a:xfrm>
            <a:off x="8121174" y="2408033"/>
            <a:ext cx="526473"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0" name="Straight Connector 19">
            <a:extLst>
              <a:ext uri="{FF2B5EF4-FFF2-40B4-BE49-F238E27FC236}">
                <a16:creationId xmlns:a16="http://schemas.microsoft.com/office/drawing/2014/main" id="{2D5FE25A-B8B9-4B33-B499-36229A3AB7CA}"/>
              </a:ext>
            </a:extLst>
          </p:cNvPr>
          <p:cNvCxnSpPr/>
          <p:nvPr/>
        </p:nvCxnSpPr>
        <p:spPr>
          <a:xfrm>
            <a:off x="7766767" y="6049778"/>
            <a:ext cx="526473" cy="0"/>
          </a:xfrm>
          <a:prstGeom prst="line">
            <a:avLst/>
          </a:prstGeom>
        </p:spPr>
        <p:style>
          <a:lnRef idx="3">
            <a:schemeClr val="accent4"/>
          </a:lnRef>
          <a:fillRef idx="0">
            <a:schemeClr val="accent4"/>
          </a:fillRef>
          <a:effectRef idx="2">
            <a:schemeClr val="accent4"/>
          </a:effectRef>
          <a:fontRef idx="minor">
            <a:schemeClr val="tx1"/>
          </a:fontRef>
        </p:style>
      </p:cxnSp>
      <p:sp>
        <p:nvSpPr>
          <p:cNvPr id="21" name="Text Placeholder 8">
            <a:extLst>
              <a:ext uri="{FF2B5EF4-FFF2-40B4-BE49-F238E27FC236}">
                <a16:creationId xmlns:a16="http://schemas.microsoft.com/office/drawing/2014/main" id="{054B6758-2E6D-427F-A8A4-422D4554BD35}"/>
              </a:ext>
            </a:extLst>
          </p:cNvPr>
          <p:cNvSpPr txBox="1">
            <a:spLocks/>
          </p:cNvSpPr>
          <p:nvPr/>
        </p:nvSpPr>
        <p:spPr>
          <a:xfrm>
            <a:off x="8304429" y="5943849"/>
            <a:ext cx="526473" cy="36423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Goal</a:t>
            </a:r>
          </a:p>
        </p:txBody>
      </p:sp>
      <p:sp>
        <p:nvSpPr>
          <p:cNvPr id="3" name="TextBox 2">
            <a:extLst>
              <a:ext uri="{FF2B5EF4-FFF2-40B4-BE49-F238E27FC236}">
                <a16:creationId xmlns:a16="http://schemas.microsoft.com/office/drawing/2014/main" id="{BF79D7E9-267A-4807-8241-E086BB465BB1}"/>
              </a:ext>
            </a:extLst>
          </p:cNvPr>
          <p:cNvSpPr txBox="1"/>
          <p:nvPr/>
        </p:nvSpPr>
        <p:spPr>
          <a:xfrm>
            <a:off x="8420097" y="2219868"/>
            <a:ext cx="821609" cy="261610"/>
          </a:xfrm>
          <a:prstGeom prst="rect">
            <a:avLst/>
          </a:prstGeom>
          <a:noFill/>
        </p:spPr>
        <p:txBody>
          <a:bodyPr wrap="square" rtlCol="0">
            <a:spAutoFit/>
          </a:bodyPr>
          <a:lstStyle/>
          <a:p>
            <a:r>
              <a:rPr lang="en-US" sz="1100" dirty="0"/>
              <a:t>(Expected)</a:t>
            </a:r>
          </a:p>
        </p:txBody>
      </p:sp>
    </p:spTree>
    <p:extLst>
      <p:ext uri="{BB962C8B-B14F-4D97-AF65-F5344CB8AC3E}">
        <p14:creationId xmlns:p14="http://schemas.microsoft.com/office/powerpoint/2010/main" val="198126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Assessment Philosophy</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a:bodyPr>
          <a:lstStyle/>
          <a:p>
            <a:pPr marL="0" indent="0">
              <a:buNone/>
            </a:pPr>
            <a:r>
              <a:rPr lang="en-US" dirty="0"/>
              <a:t>The primary purpose of schools is </a:t>
            </a:r>
            <a:r>
              <a:rPr lang="en-US" dirty="0">
                <a:solidFill>
                  <a:srgbClr val="50902D"/>
                </a:solidFill>
              </a:rPr>
              <a:t>teaching and learning</a:t>
            </a:r>
            <a:r>
              <a:rPr lang="en-US" dirty="0"/>
              <a:t>.</a:t>
            </a:r>
          </a:p>
          <a:p>
            <a:endParaRPr lang="en-US" dirty="0"/>
          </a:p>
          <a:p>
            <a:pPr marL="0" indent="0">
              <a:buNone/>
            </a:pPr>
            <a:r>
              <a:rPr lang="en-US" dirty="0"/>
              <a:t>Assessment and accountability play a significant role, but importantly – </a:t>
            </a:r>
            <a:r>
              <a:rPr lang="en-US" dirty="0">
                <a:solidFill>
                  <a:srgbClr val="50902D"/>
                </a:solidFill>
              </a:rPr>
              <a:t>that role is supporting, </a:t>
            </a:r>
            <a:r>
              <a:rPr lang="en-US" i="1" dirty="0">
                <a:solidFill>
                  <a:srgbClr val="50902D"/>
                </a:solidFill>
              </a:rPr>
              <a:t>with the primary focus being teaching and learning</a:t>
            </a:r>
            <a:r>
              <a:rPr lang="en-US" dirty="0">
                <a:solidFill>
                  <a:srgbClr val="50902D"/>
                </a:solidFill>
              </a:rPr>
              <a:t>.</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4</a:t>
            </a:fld>
            <a:endParaRPr lang="en-US" dirty="0"/>
          </a:p>
        </p:txBody>
      </p:sp>
    </p:spTree>
    <p:extLst>
      <p:ext uri="{BB962C8B-B14F-4D97-AF65-F5344CB8AC3E}">
        <p14:creationId xmlns:p14="http://schemas.microsoft.com/office/powerpoint/2010/main" val="266723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C4FB0-1465-415E-8700-CDDF6137DDB4}"/>
              </a:ext>
            </a:extLst>
          </p:cNvPr>
          <p:cNvSpPr>
            <a:spLocks noGrp="1"/>
          </p:cNvSpPr>
          <p:nvPr>
            <p:ph type="title"/>
          </p:nvPr>
        </p:nvSpPr>
        <p:spPr/>
        <p:txBody>
          <a:bodyPr/>
          <a:lstStyle/>
          <a:p>
            <a:r>
              <a:rPr lang="en-US" dirty="0"/>
              <a:t>Georgia Milestones</a:t>
            </a:r>
          </a:p>
        </p:txBody>
      </p:sp>
      <p:sp>
        <p:nvSpPr>
          <p:cNvPr id="3" name="Content Placeholder 2">
            <a:extLst>
              <a:ext uri="{FF2B5EF4-FFF2-40B4-BE49-F238E27FC236}">
                <a16:creationId xmlns:a16="http://schemas.microsoft.com/office/drawing/2014/main" id="{6C4F95F4-336A-4804-BB56-22270F6990A6}"/>
              </a:ext>
            </a:extLst>
          </p:cNvPr>
          <p:cNvSpPr>
            <a:spLocks noGrp="1"/>
          </p:cNvSpPr>
          <p:nvPr>
            <p:ph idx="1"/>
          </p:nvPr>
        </p:nvSpPr>
        <p:spPr/>
        <p:txBody>
          <a:bodyPr>
            <a:normAutofit fontScale="92500"/>
          </a:bodyPr>
          <a:lstStyle/>
          <a:p>
            <a:r>
              <a:rPr lang="en-US" b="1" dirty="0"/>
              <a:t>New for 2018-2019: </a:t>
            </a:r>
            <a:r>
              <a:rPr lang="en-US" dirty="0"/>
              <a:t>Spring EOG Scheduling Flexibility</a:t>
            </a:r>
          </a:p>
          <a:p>
            <a:pPr lvl="1"/>
            <a:r>
              <a:rPr lang="en-US" dirty="0"/>
              <a:t>The local testing calendar can encompass the entire state testing window.</a:t>
            </a:r>
          </a:p>
          <a:p>
            <a:pPr lvl="1"/>
            <a:r>
              <a:rPr lang="en-US" dirty="0"/>
              <a:t>Individual grade-level content assessments must maintain the same testing dates across all schools within the district.</a:t>
            </a:r>
          </a:p>
          <a:p>
            <a:pPr lvl="1"/>
            <a:r>
              <a:rPr lang="en-US" dirty="0"/>
              <a:t>All sections of a grade-level content assessment must be completed on the same day or on consecutive days during the same week.</a:t>
            </a:r>
          </a:p>
          <a:p>
            <a:pPr lvl="1"/>
            <a:r>
              <a:rPr lang="en-US" dirty="0"/>
              <a:t>Section 1 of ELA must be administered on a separate day from (and prior to) Sections 2 and 3 of ELA.</a:t>
            </a:r>
          </a:p>
          <a:p>
            <a:pPr lvl="1"/>
            <a:r>
              <a:rPr lang="en-US" dirty="0"/>
              <a:t>The local district sets the order of administration for EOG grade-level content.</a:t>
            </a:r>
          </a:p>
        </p:txBody>
      </p:sp>
      <p:sp>
        <p:nvSpPr>
          <p:cNvPr id="5" name="Slide Number Placeholder 4">
            <a:extLst>
              <a:ext uri="{FF2B5EF4-FFF2-40B4-BE49-F238E27FC236}">
                <a16:creationId xmlns:a16="http://schemas.microsoft.com/office/drawing/2014/main" id="{7FA1A096-D7B6-424E-9FFB-F9F61A426BCC}"/>
              </a:ext>
            </a:extLst>
          </p:cNvPr>
          <p:cNvSpPr>
            <a:spLocks noGrp="1"/>
          </p:cNvSpPr>
          <p:nvPr>
            <p:ph type="sldNum" sz="quarter" idx="4"/>
          </p:nvPr>
        </p:nvSpPr>
        <p:spPr/>
        <p:txBody>
          <a:bodyPr/>
          <a:lstStyle/>
          <a:p>
            <a:fld id="{B63E4CEF-BB1E-48C7-AE93-F39F6AA99AD7}" type="slidenum">
              <a:rPr lang="en-US" smtClean="0"/>
              <a:pPr/>
              <a:t>40</a:t>
            </a:fld>
            <a:endParaRPr lang="en-US" dirty="0"/>
          </a:p>
        </p:txBody>
      </p:sp>
      <p:sp>
        <p:nvSpPr>
          <p:cNvPr id="6" name="TextBox 5">
            <a:extLst>
              <a:ext uri="{FF2B5EF4-FFF2-40B4-BE49-F238E27FC236}">
                <a16:creationId xmlns:a16="http://schemas.microsoft.com/office/drawing/2014/main" id="{080401B7-6AFA-4F55-9532-9B24227B0FA3}"/>
              </a:ext>
            </a:extLst>
          </p:cNvPr>
          <p:cNvSpPr txBox="1"/>
          <p:nvPr/>
        </p:nvSpPr>
        <p:spPr>
          <a:xfrm>
            <a:off x="5580823" y="5653743"/>
            <a:ext cx="2679580"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dirty="0">
                <a:solidFill>
                  <a:schemeClr val="tx1"/>
                </a:solidFill>
              </a:rPr>
              <a:t>See the Student Assessment Handbook for more details.</a:t>
            </a:r>
          </a:p>
        </p:txBody>
      </p:sp>
    </p:spTree>
    <p:extLst>
      <p:ext uri="{BB962C8B-B14F-4D97-AF65-F5344CB8AC3E}">
        <p14:creationId xmlns:p14="http://schemas.microsoft.com/office/powerpoint/2010/main" val="59191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Georgia Milestones</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a:xfrm>
            <a:off x="628651" y="1825625"/>
            <a:ext cx="5829300" cy="4351338"/>
          </a:xfrm>
        </p:spPr>
        <p:txBody>
          <a:bodyPr>
            <a:normAutofit fontScale="92500" lnSpcReduction="20000"/>
          </a:bodyPr>
          <a:lstStyle/>
          <a:p>
            <a:r>
              <a:rPr lang="en-US" b="1" dirty="0"/>
              <a:t>New for 2018-2019: </a:t>
            </a:r>
            <a:r>
              <a:rPr lang="en-US" dirty="0"/>
              <a:t>Two new types of technology-enhanced items will be field-tested.</a:t>
            </a:r>
          </a:p>
          <a:p>
            <a:pPr lvl="1"/>
            <a:r>
              <a:rPr lang="en-US" dirty="0"/>
              <a:t>Graphing (mathematics)</a:t>
            </a:r>
          </a:p>
          <a:p>
            <a:pPr lvl="2"/>
            <a:r>
              <a:rPr lang="en-US" dirty="0"/>
              <a:t>Allows students to graph and label points and lines and shade regions </a:t>
            </a:r>
          </a:p>
          <a:p>
            <a:pPr lvl="2"/>
            <a:r>
              <a:rPr lang="en-US" dirty="0"/>
              <a:t>Allows students to demonstrate depth of understanding and ability through performance on math tasks</a:t>
            </a:r>
          </a:p>
          <a:p>
            <a:pPr lvl="1"/>
            <a:r>
              <a:rPr lang="en-US" dirty="0"/>
              <a:t>Drag and drop (mathematics, science, social studies)</a:t>
            </a:r>
          </a:p>
          <a:p>
            <a:pPr lvl="2"/>
            <a:r>
              <a:rPr lang="en-US" dirty="0"/>
              <a:t>Response choices (such as numbers, words, or phrases) can be moved and placed in another location (such as a chart or map)</a:t>
            </a:r>
          </a:p>
          <a:p>
            <a:pPr lvl="2"/>
            <a:r>
              <a:rPr lang="en-US" dirty="0"/>
              <a:t>Allows students to demonstrate depth of understanding by identifying, classifying, comparing, or organizing information</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41</a:t>
            </a:fld>
            <a:endParaRPr lang="en-US" dirty="0"/>
          </a:p>
        </p:txBody>
      </p:sp>
      <p:pic>
        <p:nvPicPr>
          <p:cNvPr id="10" name="Picture 9">
            <a:extLst>
              <a:ext uri="{FF2B5EF4-FFF2-40B4-BE49-F238E27FC236}">
                <a16:creationId xmlns:a16="http://schemas.microsoft.com/office/drawing/2014/main" id="{7585B7A4-8CFA-44F5-B857-14D017C8830F}"/>
              </a:ext>
            </a:extLst>
          </p:cNvPr>
          <p:cNvPicPr/>
          <p:nvPr/>
        </p:nvPicPr>
        <p:blipFill>
          <a:blip r:embed="rId2"/>
          <a:stretch>
            <a:fillRect/>
          </a:stretch>
        </p:blipFill>
        <p:spPr>
          <a:xfrm>
            <a:off x="6536863" y="2373805"/>
            <a:ext cx="2138659" cy="199748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606429A-583C-4928-880B-E26F3F964E63}"/>
              </a:ext>
            </a:extLst>
          </p:cNvPr>
          <p:cNvPicPr/>
          <p:nvPr/>
        </p:nvPicPr>
        <p:blipFill>
          <a:blip r:embed="rId3"/>
          <a:stretch>
            <a:fillRect/>
          </a:stretch>
        </p:blipFill>
        <p:spPr>
          <a:xfrm>
            <a:off x="6536863" y="4719930"/>
            <a:ext cx="2415487" cy="13877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033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0AD85A-C3E2-4F9B-AA93-4086C5D02060}"/>
              </a:ext>
            </a:extLst>
          </p:cNvPr>
          <p:cNvSpPr>
            <a:spLocks noGrp="1"/>
          </p:cNvSpPr>
          <p:nvPr>
            <p:ph type="title"/>
          </p:nvPr>
        </p:nvSpPr>
        <p:spPr/>
        <p:txBody>
          <a:bodyPr/>
          <a:lstStyle/>
          <a:p>
            <a:r>
              <a:rPr lang="en-US" dirty="0"/>
              <a:t>Georgia Milestones</a:t>
            </a:r>
          </a:p>
        </p:txBody>
      </p:sp>
      <p:sp>
        <p:nvSpPr>
          <p:cNvPr id="7" name="Text Placeholder 6">
            <a:extLst>
              <a:ext uri="{FF2B5EF4-FFF2-40B4-BE49-F238E27FC236}">
                <a16:creationId xmlns:a16="http://schemas.microsoft.com/office/drawing/2014/main" id="{AF0E4AF6-413B-4845-AFAC-FA231F0E8736}"/>
              </a:ext>
            </a:extLst>
          </p:cNvPr>
          <p:cNvSpPr>
            <a:spLocks noGrp="1"/>
          </p:cNvSpPr>
          <p:nvPr>
            <p:ph type="body" idx="1"/>
          </p:nvPr>
        </p:nvSpPr>
        <p:spPr/>
        <p:txBody>
          <a:bodyPr/>
          <a:lstStyle/>
          <a:p>
            <a:r>
              <a:rPr lang="en-US" dirty="0"/>
              <a:t>Test Development Process</a:t>
            </a:r>
          </a:p>
        </p:txBody>
      </p:sp>
      <p:sp>
        <p:nvSpPr>
          <p:cNvPr id="5" name="Slide Number Placeholder 4">
            <a:extLst>
              <a:ext uri="{FF2B5EF4-FFF2-40B4-BE49-F238E27FC236}">
                <a16:creationId xmlns:a16="http://schemas.microsoft.com/office/drawing/2014/main" id="{10A1F343-B619-4CB2-9246-57BB9C9A524B}"/>
              </a:ext>
            </a:extLst>
          </p:cNvPr>
          <p:cNvSpPr>
            <a:spLocks noGrp="1"/>
          </p:cNvSpPr>
          <p:nvPr>
            <p:ph type="sldNum" sz="quarter" idx="4"/>
          </p:nvPr>
        </p:nvSpPr>
        <p:spPr/>
        <p:txBody>
          <a:bodyPr/>
          <a:lstStyle/>
          <a:p>
            <a:fld id="{B63E4CEF-BB1E-48C7-AE93-F39F6AA99AD7}" type="slidenum">
              <a:rPr lang="en-US" smtClean="0"/>
              <a:pPr/>
              <a:t>42</a:t>
            </a:fld>
            <a:endParaRPr lang="en-US" dirty="0"/>
          </a:p>
        </p:txBody>
      </p:sp>
    </p:spTree>
    <p:extLst>
      <p:ext uri="{BB962C8B-B14F-4D97-AF65-F5344CB8AC3E}">
        <p14:creationId xmlns:p14="http://schemas.microsoft.com/office/powerpoint/2010/main" val="286030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87206" cy="1325563"/>
          </a:xfrm>
        </p:spPr>
        <p:txBody>
          <a:bodyPr/>
          <a:lstStyle/>
          <a:p>
            <a:r>
              <a:rPr lang="en-US" dirty="0"/>
              <a:t>Test Development Process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43</a:t>
            </a:fld>
            <a:endParaRPr lang="en-US" dirty="0"/>
          </a:p>
        </p:txBody>
      </p:sp>
      <p:sp>
        <p:nvSpPr>
          <p:cNvPr id="42" name="TextBox 41">
            <a:extLst>
              <a:ext uri="{FF2B5EF4-FFF2-40B4-BE49-F238E27FC236}">
                <a16:creationId xmlns:a16="http://schemas.microsoft.com/office/drawing/2014/main" id="{84731916-DB82-49BA-B0F0-5F7AF7643DA6}"/>
              </a:ext>
            </a:extLst>
          </p:cNvPr>
          <p:cNvSpPr txBox="1"/>
          <p:nvPr/>
        </p:nvSpPr>
        <p:spPr>
          <a:xfrm>
            <a:off x="2335585" y="3407953"/>
            <a:ext cx="1270000" cy="276999"/>
          </a:xfrm>
          <a:prstGeom prst="rect">
            <a:avLst/>
          </a:prstGeom>
          <a:noFill/>
        </p:spPr>
        <p:txBody>
          <a:bodyPr wrap="square" rtlCol="0">
            <a:spAutoFit/>
          </a:bodyPr>
          <a:lstStyle/>
          <a:p>
            <a:pPr algn="ctr"/>
            <a:r>
              <a:rPr lang="en-US" sz="1200" b="1" dirty="0"/>
              <a:t>Spring 2017</a:t>
            </a:r>
          </a:p>
        </p:txBody>
      </p:sp>
      <p:sp>
        <p:nvSpPr>
          <p:cNvPr id="43" name="TextBox 42">
            <a:extLst>
              <a:ext uri="{FF2B5EF4-FFF2-40B4-BE49-F238E27FC236}">
                <a16:creationId xmlns:a16="http://schemas.microsoft.com/office/drawing/2014/main" id="{02B24860-D066-4FCA-8C5F-00A1BDEBC404}"/>
              </a:ext>
            </a:extLst>
          </p:cNvPr>
          <p:cNvSpPr txBox="1"/>
          <p:nvPr/>
        </p:nvSpPr>
        <p:spPr>
          <a:xfrm>
            <a:off x="5526461" y="3407953"/>
            <a:ext cx="1270000" cy="276999"/>
          </a:xfrm>
          <a:prstGeom prst="rect">
            <a:avLst/>
          </a:prstGeom>
          <a:noFill/>
        </p:spPr>
        <p:txBody>
          <a:bodyPr wrap="square" rtlCol="0">
            <a:spAutoFit/>
          </a:bodyPr>
          <a:lstStyle/>
          <a:p>
            <a:pPr algn="ctr"/>
            <a:r>
              <a:rPr lang="en-US" sz="1200" b="1" dirty="0"/>
              <a:t>Summer 2017</a:t>
            </a:r>
          </a:p>
        </p:txBody>
      </p:sp>
      <p:sp>
        <p:nvSpPr>
          <p:cNvPr id="44" name="TextBox 43">
            <a:extLst>
              <a:ext uri="{FF2B5EF4-FFF2-40B4-BE49-F238E27FC236}">
                <a16:creationId xmlns:a16="http://schemas.microsoft.com/office/drawing/2014/main" id="{0083F110-37A8-4556-AA3C-13A1E34D2646}"/>
              </a:ext>
            </a:extLst>
          </p:cNvPr>
          <p:cNvSpPr txBox="1"/>
          <p:nvPr/>
        </p:nvSpPr>
        <p:spPr>
          <a:xfrm>
            <a:off x="7079035" y="3407953"/>
            <a:ext cx="1314443" cy="276999"/>
          </a:xfrm>
          <a:prstGeom prst="rect">
            <a:avLst/>
          </a:prstGeom>
          <a:noFill/>
        </p:spPr>
        <p:txBody>
          <a:bodyPr wrap="square" rtlCol="0">
            <a:spAutoFit/>
          </a:bodyPr>
          <a:lstStyle/>
          <a:p>
            <a:pPr algn="ctr"/>
            <a:r>
              <a:rPr lang="en-US" sz="1200" b="1" dirty="0"/>
              <a:t>Spring 2018</a:t>
            </a:r>
          </a:p>
        </p:txBody>
      </p:sp>
      <p:sp>
        <p:nvSpPr>
          <p:cNvPr id="45" name="TextBox 44">
            <a:extLst>
              <a:ext uri="{FF2B5EF4-FFF2-40B4-BE49-F238E27FC236}">
                <a16:creationId xmlns:a16="http://schemas.microsoft.com/office/drawing/2014/main" id="{01925218-D699-4DC8-B215-C1D9B22AA41B}"/>
              </a:ext>
            </a:extLst>
          </p:cNvPr>
          <p:cNvSpPr txBox="1"/>
          <p:nvPr/>
        </p:nvSpPr>
        <p:spPr>
          <a:xfrm>
            <a:off x="744918" y="5552460"/>
            <a:ext cx="1314443" cy="461665"/>
          </a:xfrm>
          <a:prstGeom prst="rect">
            <a:avLst/>
          </a:prstGeom>
          <a:noFill/>
        </p:spPr>
        <p:txBody>
          <a:bodyPr wrap="square" rtlCol="0">
            <a:spAutoFit/>
          </a:bodyPr>
          <a:lstStyle/>
          <a:p>
            <a:pPr algn="ctr"/>
            <a:r>
              <a:rPr lang="en-US" sz="1200" b="1" dirty="0"/>
              <a:t>Spring/Summer 2018</a:t>
            </a:r>
          </a:p>
        </p:txBody>
      </p:sp>
      <p:sp>
        <p:nvSpPr>
          <p:cNvPr id="46" name="TextBox 45">
            <a:extLst>
              <a:ext uri="{FF2B5EF4-FFF2-40B4-BE49-F238E27FC236}">
                <a16:creationId xmlns:a16="http://schemas.microsoft.com/office/drawing/2014/main" id="{7CF3CF3A-0463-4C73-9345-4225786E322C}"/>
              </a:ext>
            </a:extLst>
          </p:cNvPr>
          <p:cNvSpPr txBox="1"/>
          <p:nvPr/>
        </p:nvSpPr>
        <p:spPr>
          <a:xfrm>
            <a:off x="2335585" y="5552459"/>
            <a:ext cx="1304927" cy="276999"/>
          </a:xfrm>
          <a:prstGeom prst="rect">
            <a:avLst/>
          </a:prstGeom>
          <a:noFill/>
        </p:spPr>
        <p:txBody>
          <a:bodyPr wrap="square" rtlCol="0">
            <a:spAutoFit/>
          </a:bodyPr>
          <a:lstStyle/>
          <a:p>
            <a:pPr algn="ctr"/>
            <a:r>
              <a:rPr lang="en-US" sz="1200" b="1" dirty="0"/>
              <a:t>Summer 2018</a:t>
            </a:r>
          </a:p>
        </p:txBody>
      </p:sp>
      <p:sp>
        <p:nvSpPr>
          <p:cNvPr id="47" name="TextBox 46">
            <a:extLst>
              <a:ext uri="{FF2B5EF4-FFF2-40B4-BE49-F238E27FC236}">
                <a16:creationId xmlns:a16="http://schemas.microsoft.com/office/drawing/2014/main" id="{6F729FB8-BEAF-4062-A968-0D24A108B412}"/>
              </a:ext>
            </a:extLst>
          </p:cNvPr>
          <p:cNvSpPr txBox="1"/>
          <p:nvPr/>
        </p:nvSpPr>
        <p:spPr>
          <a:xfrm>
            <a:off x="3905626" y="5558108"/>
            <a:ext cx="1314443" cy="276999"/>
          </a:xfrm>
          <a:prstGeom prst="rect">
            <a:avLst/>
          </a:prstGeom>
          <a:noFill/>
        </p:spPr>
        <p:txBody>
          <a:bodyPr wrap="square" rtlCol="0">
            <a:spAutoFit/>
          </a:bodyPr>
          <a:lstStyle/>
          <a:p>
            <a:pPr algn="ctr"/>
            <a:r>
              <a:rPr lang="en-US" sz="1200" b="1" dirty="0"/>
              <a:t>Summer 2018</a:t>
            </a:r>
          </a:p>
        </p:txBody>
      </p:sp>
      <p:sp>
        <p:nvSpPr>
          <p:cNvPr id="48" name="TextBox 47">
            <a:extLst>
              <a:ext uri="{FF2B5EF4-FFF2-40B4-BE49-F238E27FC236}">
                <a16:creationId xmlns:a16="http://schemas.microsoft.com/office/drawing/2014/main" id="{F62EE2DE-AC55-4D9B-B531-A8AE1646DD2D}"/>
              </a:ext>
            </a:extLst>
          </p:cNvPr>
          <p:cNvSpPr txBox="1"/>
          <p:nvPr/>
        </p:nvSpPr>
        <p:spPr>
          <a:xfrm>
            <a:off x="5534172" y="5552459"/>
            <a:ext cx="1314443" cy="461665"/>
          </a:xfrm>
          <a:prstGeom prst="rect">
            <a:avLst/>
          </a:prstGeom>
          <a:noFill/>
        </p:spPr>
        <p:txBody>
          <a:bodyPr wrap="square" rtlCol="0">
            <a:spAutoFit/>
          </a:bodyPr>
          <a:lstStyle/>
          <a:p>
            <a:pPr algn="ctr"/>
            <a:r>
              <a:rPr lang="en-US" sz="1200" b="1" dirty="0"/>
              <a:t>Winter 2018/ Spring 2019</a:t>
            </a:r>
          </a:p>
        </p:txBody>
      </p:sp>
      <p:sp>
        <p:nvSpPr>
          <p:cNvPr id="50" name="TextBox 49">
            <a:extLst>
              <a:ext uri="{FF2B5EF4-FFF2-40B4-BE49-F238E27FC236}">
                <a16:creationId xmlns:a16="http://schemas.microsoft.com/office/drawing/2014/main" id="{461FCFA8-A4EE-4E96-91CF-89B30481DA9E}"/>
              </a:ext>
            </a:extLst>
          </p:cNvPr>
          <p:cNvSpPr txBox="1"/>
          <p:nvPr/>
        </p:nvSpPr>
        <p:spPr>
          <a:xfrm>
            <a:off x="3900067" y="3422920"/>
            <a:ext cx="1270000" cy="276999"/>
          </a:xfrm>
          <a:prstGeom prst="rect">
            <a:avLst/>
          </a:prstGeom>
          <a:noFill/>
        </p:spPr>
        <p:txBody>
          <a:bodyPr wrap="square" rtlCol="0">
            <a:spAutoFit/>
          </a:bodyPr>
          <a:lstStyle/>
          <a:p>
            <a:pPr algn="ctr"/>
            <a:r>
              <a:rPr lang="en-US" sz="1200" b="1" dirty="0"/>
              <a:t>Spring 2017</a:t>
            </a:r>
          </a:p>
        </p:txBody>
      </p:sp>
      <p:sp>
        <p:nvSpPr>
          <p:cNvPr id="9" name="Text Box 4">
            <a:extLst>
              <a:ext uri="{FF2B5EF4-FFF2-40B4-BE49-F238E27FC236}">
                <a16:creationId xmlns:a16="http://schemas.microsoft.com/office/drawing/2014/main" id="{9BACE625-86A0-4BD6-9254-91DBB49C65D1}"/>
              </a:ext>
            </a:extLst>
          </p:cNvPr>
          <p:cNvSpPr txBox="1">
            <a:spLocks noChangeArrowheads="1"/>
          </p:cNvSpPr>
          <p:nvPr/>
        </p:nvSpPr>
        <p:spPr bwMode="auto">
          <a:xfrm>
            <a:off x="678236" y="2322103"/>
            <a:ext cx="1360487" cy="111918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nchorCtr="1"/>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defRPr/>
            </a:pPr>
            <a:r>
              <a:rPr lang="en-US" altLang="en-US" sz="1600" dirty="0">
                <a:latin typeface="+mn-lt"/>
              </a:rPr>
              <a:t>Test Planning and Specifications</a:t>
            </a:r>
          </a:p>
        </p:txBody>
      </p:sp>
      <p:grpSp>
        <p:nvGrpSpPr>
          <p:cNvPr id="10" name="Group 9">
            <a:extLst>
              <a:ext uri="{FF2B5EF4-FFF2-40B4-BE49-F238E27FC236}">
                <a16:creationId xmlns:a16="http://schemas.microsoft.com/office/drawing/2014/main" id="{DA324E5A-15CB-4796-AF38-50CDEACB7F7B}"/>
              </a:ext>
            </a:extLst>
          </p:cNvPr>
          <p:cNvGrpSpPr/>
          <p:nvPr/>
        </p:nvGrpSpPr>
        <p:grpSpPr>
          <a:xfrm>
            <a:off x="2029198" y="2322103"/>
            <a:ext cx="1587500" cy="1085850"/>
            <a:chOff x="1994693" y="2001044"/>
            <a:chExt cx="1587500" cy="1085850"/>
          </a:xfrm>
          <a:solidFill>
            <a:schemeClr val="bg1"/>
          </a:solidFill>
        </p:grpSpPr>
        <p:sp>
          <p:nvSpPr>
            <p:cNvPr id="11" name="Text Box 3">
              <a:extLst>
                <a:ext uri="{FF2B5EF4-FFF2-40B4-BE49-F238E27FC236}">
                  <a16:creationId xmlns:a16="http://schemas.microsoft.com/office/drawing/2014/main" id="{E14F7BE9-F3A7-423D-9611-DA015E1C02D6}"/>
                </a:ext>
              </a:extLst>
            </p:cNvPr>
            <p:cNvSpPr txBox="1">
              <a:spLocks noChangeArrowheads="1"/>
            </p:cNvSpPr>
            <p:nvPr/>
          </p:nvSpPr>
          <p:spPr bwMode="auto">
            <a:xfrm>
              <a:off x="2289968"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Development</a:t>
              </a:r>
            </a:p>
          </p:txBody>
        </p:sp>
        <p:sp>
          <p:nvSpPr>
            <p:cNvPr id="12" name="Line 5">
              <a:extLst>
                <a:ext uri="{FF2B5EF4-FFF2-40B4-BE49-F238E27FC236}">
                  <a16:creationId xmlns:a16="http://schemas.microsoft.com/office/drawing/2014/main" id="{F3ADE8B5-C287-41C6-94DE-DCDF8A346142}"/>
                </a:ext>
              </a:extLst>
            </p:cNvPr>
            <p:cNvSpPr>
              <a:spLocks noChangeShapeType="1"/>
            </p:cNvSpPr>
            <p:nvPr/>
          </p:nvSpPr>
          <p:spPr bwMode="auto">
            <a:xfrm>
              <a:off x="199469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3" name="Group 12">
            <a:extLst>
              <a:ext uri="{FF2B5EF4-FFF2-40B4-BE49-F238E27FC236}">
                <a16:creationId xmlns:a16="http://schemas.microsoft.com/office/drawing/2014/main" id="{1C17A7E6-E4A0-4DD6-A65A-C81216E5A6E7}"/>
              </a:ext>
            </a:extLst>
          </p:cNvPr>
          <p:cNvGrpSpPr/>
          <p:nvPr/>
        </p:nvGrpSpPr>
        <p:grpSpPr>
          <a:xfrm>
            <a:off x="5131173" y="2322103"/>
            <a:ext cx="1681163" cy="1085850"/>
            <a:chOff x="5096668" y="2001044"/>
            <a:chExt cx="1681163" cy="1085850"/>
          </a:xfrm>
        </p:grpSpPr>
        <p:sp>
          <p:nvSpPr>
            <p:cNvPr id="14" name="Line 6">
              <a:extLst>
                <a:ext uri="{FF2B5EF4-FFF2-40B4-BE49-F238E27FC236}">
                  <a16:creationId xmlns:a16="http://schemas.microsoft.com/office/drawing/2014/main" id="{A1374473-9F7A-4944-8CA9-24E8FC79F718}"/>
                </a:ext>
              </a:extLst>
            </p:cNvPr>
            <p:cNvSpPr>
              <a:spLocks noChangeShapeType="1"/>
            </p:cNvSpPr>
            <p:nvPr/>
          </p:nvSpPr>
          <p:spPr bwMode="auto">
            <a:xfrm>
              <a:off x="5096668" y="2505869"/>
              <a:ext cx="347663"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5" name="Text Box 7">
              <a:extLst>
                <a:ext uri="{FF2B5EF4-FFF2-40B4-BE49-F238E27FC236}">
                  <a16:creationId xmlns:a16="http://schemas.microsoft.com/office/drawing/2014/main" id="{B2108CD5-930B-4888-A396-E845C8DA8E1A}"/>
                </a:ext>
              </a:extLst>
            </p:cNvPr>
            <p:cNvSpPr txBox="1">
              <a:spLocks noChangeArrowheads="1"/>
            </p:cNvSpPr>
            <p:nvPr/>
          </p:nvSpPr>
          <p:spPr bwMode="auto">
            <a:xfrm>
              <a:off x="5460206" y="2001044"/>
              <a:ext cx="1317625" cy="10858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Review</a:t>
              </a:r>
            </a:p>
          </p:txBody>
        </p:sp>
      </p:grpSp>
      <p:grpSp>
        <p:nvGrpSpPr>
          <p:cNvPr id="16" name="Group 15">
            <a:extLst>
              <a:ext uri="{FF2B5EF4-FFF2-40B4-BE49-F238E27FC236}">
                <a16:creationId xmlns:a16="http://schemas.microsoft.com/office/drawing/2014/main" id="{1D72C9C0-7C37-461A-ADEF-1886526A119D}"/>
              </a:ext>
            </a:extLst>
          </p:cNvPr>
          <p:cNvGrpSpPr/>
          <p:nvPr/>
        </p:nvGrpSpPr>
        <p:grpSpPr>
          <a:xfrm>
            <a:off x="3610348" y="2322103"/>
            <a:ext cx="1598613" cy="1085850"/>
            <a:chOff x="3575843" y="2001044"/>
            <a:chExt cx="1598613" cy="1085850"/>
          </a:xfrm>
          <a:solidFill>
            <a:schemeClr val="bg1"/>
          </a:solidFill>
        </p:grpSpPr>
        <p:sp>
          <p:nvSpPr>
            <p:cNvPr id="17" name="Text Box 10">
              <a:extLst>
                <a:ext uri="{FF2B5EF4-FFF2-40B4-BE49-F238E27FC236}">
                  <a16:creationId xmlns:a16="http://schemas.microsoft.com/office/drawing/2014/main" id="{23DDB9E3-27A9-401D-8139-867CC23A6AED}"/>
                </a:ext>
              </a:extLst>
            </p:cNvPr>
            <p:cNvSpPr txBox="1">
              <a:spLocks noChangeArrowheads="1"/>
            </p:cNvSpPr>
            <p:nvPr/>
          </p:nvSpPr>
          <p:spPr bwMode="auto">
            <a:xfrm>
              <a:off x="3882231"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600" dirty="0">
                <a:latin typeface="+mn-lt"/>
              </a:endParaRPr>
            </a:p>
            <a:p>
              <a:pPr algn="ctr">
                <a:spcBef>
                  <a:spcPct val="0"/>
                </a:spcBef>
                <a:buFontTx/>
                <a:buNone/>
              </a:pPr>
              <a:r>
                <a:rPr lang="en-US" altLang="en-US" sz="1600" dirty="0">
                  <a:latin typeface="+mn-lt"/>
                </a:rPr>
                <a:t>GaDOE</a:t>
              </a:r>
            </a:p>
            <a:p>
              <a:pPr algn="ctr">
                <a:spcBef>
                  <a:spcPct val="0"/>
                </a:spcBef>
                <a:buFontTx/>
                <a:buNone/>
              </a:pPr>
              <a:r>
                <a:rPr lang="en-US" altLang="en-US" sz="1600" dirty="0">
                  <a:latin typeface="+mn-lt"/>
                </a:rPr>
                <a:t>Reviews</a:t>
              </a:r>
            </a:p>
          </p:txBody>
        </p:sp>
        <p:sp>
          <p:nvSpPr>
            <p:cNvPr id="18" name="Line 11">
              <a:extLst>
                <a:ext uri="{FF2B5EF4-FFF2-40B4-BE49-F238E27FC236}">
                  <a16:creationId xmlns:a16="http://schemas.microsoft.com/office/drawing/2014/main" id="{3079B216-DCC7-4223-B21B-C31D5EEB4936}"/>
                </a:ext>
              </a:extLst>
            </p:cNvPr>
            <p:cNvSpPr>
              <a:spLocks noChangeShapeType="1"/>
            </p:cNvSpPr>
            <p:nvPr/>
          </p:nvSpPr>
          <p:spPr bwMode="auto">
            <a:xfrm>
              <a:off x="357584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9" name="Group 18">
            <a:extLst>
              <a:ext uri="{FF2B5EF4-FFF2-40B4-BE49-F238E27FC236}">
                <a16:creationId xmlns:a16="http://schemas.microsoft.com/office/drawing/2014/main" id="{8C50412F-BE7A-43E4-9816-66EFA56B5FA9}"/>
              </a:ext>
            </a:extLst>
          </p:cNvPr>
          <p:cNvGrpSpPr/>
          <p:nvPr/>
        </p:nvGrpSpPr>
        <p:grpSpPr>
          <a:xfrm>
            <a:off x="6788523" y="2322103"/>
            <a:ext cx="1627188" cy="1092995"/>
            <a:chOff x="6754018" y="2001044"/>
            <a:chExt cx="1627188" cy="1092995"/>
          </a:xfrm>
          <a:solidFill>
            <a:schemeClr val="bg1"/>
          </a:solidFill>
        </p:grpSpPr>
        <p:sp>
          <p:nvSpPr>
            <p:cNvPr id="20" name="Text Box 8">
              <a:extLst>
                <a:ext uri="{FF2B5EF4-FFF2-40B4-BE49-F238E27FC236}">
                  <a16:creationId xmlns:a16="http://schemas.microsoft.com/office/drawing/2014/main" id="{3F2698B8-7023-4937-BDF1-EFAD38C60362}"/>
                </a:ext>
              </a:extLst>
            </p:cNvPr>
            <p:cNvSpPr txBox="1">
              <a:spLocks noChangeArrowheads="1"/>
            </p:cNvSpPr>
            <p:nvPr/>
          </p:nvSpPr>
          <p:spPr bwMode="auto">
            <a:xfrm>
              <a:off x="7031831" y="2001044"/>
              <a:ext cx="1349375" cy="1092995"/>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Field Testing</a:t>
              </a:r>
            </a:p>
          </p:txBody>
        </p:sp>
        <p:sp>
          <p:nvSpPr>
            <p:cNvPr id="21" name="Line 12">
              <a:extLst>
                <a:ext uri="{FF2B5EF4-FFF2-40B4-BE49-F238E27FC236}">
                  <a16:creationId xmlns:a16="http://schemas.microsoft.com/office/drawing/2014/main" id="{87E94B31-7716-4EE8-91D0-52F7A245D746}"/>
                </a:ext>
              </a:extLst>
            </p:cNvPr>
            <p:cNvSpPr>
              <a:spLocks noChangeShapeType="1"/>
            </p:cNvSpPr>
            <p:nvPr/>
          </p:nvSpPr>
          <p:spPr bwMode="auto">
            <a:xfrm>
              <a:off x="6754018"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2" name="Group 21">
            <a:extLst>
              <a:ext uri="{FF2B5EF4-FFF2-40B4-BE49-F238E27FC236}">
                <a16:creationId xmlns:a16="http://schemas.microsoft.com/office/drawing/2014/main" id="{0A45EEF2-8E38-42ED-9D4A-825319134387}"/>
              </a:ext>
            </a:extLst>
          </p:cNvPr>
          <p:cNvGrpSpPr/>
          <p:nvPr/>
        </p:nvGrpSpPr>
        <p:grpSpPr>
          <a:xfrm>
            <a:off x="2051423" y="4411253"/>
            <a:ext cx="1589088" cy="1143000"/>
            <a:chOff x="2016918" y="4090194"/>
            <a:chExt cx="1589088" cy="1143000"/>
          </a:xfrm>
          <a:solidFill>
            <a:schemeClr val="bg1"/>
          </a:solidFill>
        </p:grpSpPr>
        <p:sp>
          <p:nvSpPr>
            <p:cNvPr id="23" name="Text Box 13">
              <a:extLst>
                <a:ext uri="{FF2B5EF4-FFF2-40B4-BE49-F238E27FC236}">
                  <a16:creationId xmlns:a16="http://schemas.microsoft.com/office/drawing/2014/main" id="{0DBAB963-110B-4610-BF84-7CDC61CC87B6}"/>
                </a:ext>
              </a:extLst>
            </p:cNvPr>
            <p:cNvSpPr txBox="1">
              <a:spLocks noChangeArrowheads="1"/>
            </p:cNvSpPr>
            <p:nvPr/>
          </p:nvSpPr>
          <p:spPr bwMode="auto">
            <a:xfrm>
              <a:off x="2288381" y="4090194"/>
              <a:ext cx="1317625" cy="114300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Handscoring (Constructed-Response Items)</a:t>
              </a:r>
            </a:p>
          </p:txBody>
        </p:sp>
        <p:sp>
          <p:nvSpPr>
            <p:cNvPr id="24" name="Line 15">
              <a:extLst>
                <a:ext uri="{FF2B5EF4-FFF2-40B4-BE49-F238E27FC236}">
                  <a16:creationId xmlns:a16="http://schemas.microsoft.com/office/drawing/2014/main" id="{B236E8FF-E71E-47E3-9646-5AC820D51B6B}"/>
                </a:ext>
              </a:extLst>
            </p:cNvPr>
            <p:cNvSpPr>
              <a:spLocks noChangeShapeType="1"/>
            </p:cNvSpPr>
            <p:nvPr/>
          </p:nvSpPr>
          <p:spPr bwMode="auto">
            <a:xfrm>
              <a:off x="2016918" y="4636295"/>
              <a:ext cx="288925" cy="4763"/>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5" name="Group 24">
            <a:extLst>
              <a:ext uri="{FF2B5EF4-FFF2-40B4-BE49-F238E27FC236}">
                <a16:creationId xmlns:a16="http://schemas.microsoft.com/office/drawing/2014/main" id="{20F89D8C-DE4C-48D5-A5AA-8EDE5C828357}"/>
              </a:ext>
            </a:extLst>
          </p:cNvPr>
          <p:cNvGrpSpPr/>
          <p:nvPr/>
        </p:nvGrpSpPr>
        <p:grpSpPr>
          <a:xfrm>
            <a:off x="3632573" y="4411253"/>
            <a:ext cx="1595438" cy="1143000"/>
            <a:chOff x="3598068" y="4090194"/>
            <a:chExt cx="1595438" cy="1143000"/>
          </a:xfrm>
        </p:grpSpPr>
        <p:sp>
          <p:nvSpPr>
            <p:cNvPr id="26" name="Text Box 9">
              <a:extLst>
                <a:ext uri="{FF2B5EF4-FFF2-40B4-BE49-F238E27FC236}">
                  <a16:creationId xmlns:a16="http://schemas.microsoft.com/office/drawing/2014/main" id="{32A4E792-3BED-46B6-A57D-A400F7DF2A27}"/>
                </a:ext>
              </a:extLst>
            </p:cNvPr>
            <p:cNvSpPr txBox="1">
              <a:spLocks noChangeArrowheads="1"/>
            </p:cNvSpPr>
            <p:nvPr/>
          </p:nvSpPr>
          <p:spPr bwMode="auto">
            <a:xfrm>
              <a:off x="3877468" y="4090194"/>
              <a:ext cx="1316038"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1600" dirty="0">
                  <a:latin typeface="+mn-lt"/>
                </a:rPr>
                <a:t>Data Review</a:t>
              </a:r>
            </a:p>
          </p:txBody>
        </p:sp>
        <p:sp>
          <p:nvSpPr>
            <p:cNvPr id="27" name="Line 16">
              <a:extLst>
                <a:ext uri="{FF2B5EF4-FFF2-40B4-BE49-F238E27FC236}">
                  <a16:creationId xmlns:a16="http://schemas.microsoft.com/office/drawing/2014/main" id="{CCE55F01-3EB1-4FC1-8589-4C2B26461450}"/>
                </a:ext>
              </a:extLst>
            </p:cNvPr>
            <p:cNvSpPr>
              <a:spLocks noChangeShapeType="1"/>
            </p:cNvSpPr>
            <p:nvPr/>
          </p:nvSpPr>
          <p:spPr bwMode="auto">
            <a:xfrm>
              <a:off x="3598068"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grpSp>
        <p:nvGrpSpPr>
          <p:cNvPr id="28" name="Group 27">
            <a:extLst>
              <a:ext uri="{FF2B5EF4-FFF2-40B4-BE49-F238E27FC236}">
                <a16:creationId xmlns:a16="http://schemas.microsoft.com/office/drawing/2014/main" id="{7BC7ADF2-86D0-40FC-B3EE-A715E156FA2E}"/>
              </a:ext>
            </a:extLst>
          </p:cNvPr>
          <p:cNvGrpSpPr/>
          <p:nvPr/>
        </p:nvGrpSpPr>
        <p:grpSpPr>
          <a:xfrm>
            <a:off x="6796461" y="4389822"/>
            <a:ext cx="1597026" cy="1140619"/>
            <a:chOff x="6761956" y="4068763"/>
            <a:chExt cx="1597026" cy="1140619"/>
          </a:xfrm>
        </p:grpSpPr>
        <p:sp>
          <p:nvSpPr>
            <p:cNvPr id="29" name="Line 24">
              <a:extLst>
                <a:ext uri="{FF2B5EF4-FFF2-40B4-BE49-F238E27FC236}">
                  <a16:creationId xmlns:a16="http://schemas.microsoft.com/office/drawing/2014/main" id="{1F5FDC32-3206-4A65-832C-33840293AAEB}"/>
                </a:ext>
              </a:extLst>
            </p:cNvPr>
            <p:cNvSpPr>
              <a:spLocks noChangeShapeType="1"/>
            </p:cNvSpPr>
            <p:nvPr/>
          </p:nvSpPr>
          <p:spPr bwMode="auto">
            <a:xfrm>
              <a:off x="6761956" y="4638676"/>
              <a:ext cx="346075"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0" name="Text Box 25">
              <a:extLst>
                <a:ext uri="{FF2B5EF4-FFF2-40B4-BE49-F238E27FC236}">
                  <a16:creationId xmlns:a16="http://schemas.microsoft.com/office/drawing/2014/main" id="{110E99ED-D96A-4255-B432-7CAB6DE974BF}"/>
                </a:ext>
              </a:extLst>
            </p:cNvPr>
            <p:cNvSpPr txBox="1">
              <a:spLocks noChangeArrowheads="1"/>
            </p:cNvSpPr>
            <p:nvPr/>
          </p:nvSpPr>
          <p:spPr bwMode="auto">
            <a:xfrm>
              <a:off x="7125494" y="4068763"/>
              <a:ext cx="1233488" cy="114061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Tx/>
                <a:buNone/>
              </a:pPr>
              <a:r>
                <a:rPr lang="en-US" altLang="en-US" sz="1600" dirty="0">
                  <a:latin typeface="+mn-lt"/>
                </a:rPr>
                <a:t>Standard Setting/</a:t>
              </a:r>
            </a:p>
            <a:p>
              <a:pPr algn="ctr">
                <a:lnSpc>
                  <a:spcPct val="80000"/>
                </a:lnSpc>
                <a:spcBef>
                  <a:spcPct val="0"/>
                </a:spcBef>
                <a:buFontTx/>
                <a:buNone/>
              </a:pPr>
              <a:r>
                <a:rPr lang="en-US" altLang="en-US" sz="1600" dirty="0">
                  <a:latin typeface="+mn-lt"/>
                </a:rPr>
                <a:t>Validation</a:t>
              </a:r>
            </a:p>
          </p:txBody>
        </p:sp>
      </p:grpSp>
      <p:grpSp>
        <p:nvGrpSpPr>
          <p:cNvPr id="31" name="Group 30">
            <a:extLst>
              <a:ext uri="{FF2B5EF4-FFF2-40B4-BE49-F238E27FC236}">
                <a16:creationId xmlns:a16="http://schemas.microsoft.com/office/drawing/2014/main" id="{FD1AEEC4-D643-4D69-B92C-601E3A177D3F}"/>
              </a:ext>
            </a:extLst>
          </p:cNvPr>
          <p:cNvGrpSpPr/>
          <p:nvPr/>
        </p:nvGrpSpPr>
        <p:grpSpPr>
          <a:xfrm>
            <a:off x="5208962" y="4444591"/>
            <a:ext cx="1663699" cy="1085850"/>
            <a:chOff x="5174457" y="4123532"/>
            <a:chExt cx="1663699" cy="1085850"/>
          </a:xfrm>
          <a:solidFill>
            <a:schemeClr val="bg1"/>
          </a:solidFill>
        </p:grpSpPr>
        <p:sp>
          <p:nvSpPr>
            <p:cNvPr id="32" name="Text Box 26">
              <a:extLst>
                <a:ext uri="{FF2B5EF4-FFF2-40B4-BE49-F238E27FC236}">
                  <a16:creationId xmlns:a16="http://schemas.microsoft.com/office/drawing/2014/main" id="{588D255A-6FEB-4231-A288-131E750369AF}"/>
                </a:ext>
              </a:extLst>
            </p:cNvPr>
            <p:cNvSpPr txBox="1">
              <a:spLocks noChangeArrowheads="1"/>
            </p:cNvSpPr>
            <p:nvPr/>
          </p:nvSpPr>
          <p:spPr bwMode="auto">
            <a:xfrm>
              <a:off x="5545931" y="4123532"/>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5000"/>
                </a:lnSpc>
                <a:spcBef>
                  <a:spcPct val="0"/>
                </a:spcBef>
                <a:buFontTx/>
                <a:buNone/>
              </a:pPr>
              <a:r>
                <a:rPr lang="en-US" altLang="en-US" sz="1600" dirty="0">
                  <a:latin typeface="+mn-lt"/>
                </a:rPr>
                <a:t>Operational</a:t>
              </a:r>
            </a:p>
            <a:p>
              <a:pPr algn="ctr">
                <a:lnSpc>
                  <a:spcPct val="85000"/>
                </a:lnSpc>
                <a:spcBef>
                  <a:spcPct val="0"/>
                </a:spcBef>
                <a:buFontTx/>
                <a:buNone/>
              </a:pPr>
              <a:r>
                <a:rPr lang="en-US" altLang="en-US" sz="1600" dirty="0">
                  <a:latin typeface="+mn-lt"/>
                </a:rPr>
                <a:t>Testing</a:t>
              </a:r>
            </a:p>
          </p:txBody>
        </p:sp>
        <p:sp>
          <p:nvSpPr>
            <p:cNvPr id="33" name="Line 27">
              <a:extLst>
                <a:ext uri="{FF2B5EF4-FFF2-40B4-BE49-F238E27FC236}">
                  <a16:creationId xmlns:a16="http://schemas.microsoft.com/office/drawing/2014/main" id="{07398FF9-D61F-44D0-BD32-4135FD56B9E3}"/>
                </a:ext>
              </a:extLst>
            </p:cNvPr>
            <p:cNvSpPr>
              <a:spLocks noChangeShapeType="1"/>
            </p:cNvSpPr>
            <p:nvPr/>
          </p:nvSpPr>
          <p:spPr bwMode="auto">
            <a:xfrm>
              <a:off x="5174457" y="4641058"/>
              <a:ext cx="355600" cy="0"/>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34" name="Group 33">
            <a:extLst>
              <a:ext uri="{FF2B5EF4-FFF2-40B4-BE49-F238E27FC236}">
                <a16:creationId xmlns:a16="http://schemas.microsoft.com/office/drawing/2014/main" id="{5AE9FE48-1F54-4CF7-970B-B2A4EDC9D640}"/>
              </a:ext>
            </a:extLst>
          </p:cNvPr>
          <p:cNvGrpSpPr/>
          <p:nvPr/>
        </p:nvGrpSpPr>
        <p:grpSpPr>
          <a:xfrm>
            <a:off x="417886" y="2830103"/>
            <a:ext cx="8220075" cy="2722563"/>
            <a:chOff x="383381" y="2509044"/>
            <a:chExt cx="8220075" cy="2722563"/>
          </a:xfrm>
        </p:grpSpPr>
        <p:grpSp>
          <p:nvGrpSpPr>
            <p:cNvPr id="35" name="Group 34">
              <a:extLst>
                <a:ext uri="{FF2B5EF4-FFF2-40B4-BE49-F238E27FC236}">
                  <a16:creationId xmlns:a16="http://schemas.microsoft.com/office/drawing/2014/main" id="{DB459007-4413-4BD3-8F5B-A6DC8BE00631}"/>
                </a:ext>
              </a:extLst>
            </p:cNvPr>
            <p:cNvGrpSpPr/>
            <p:nvPr/>
          </p:nvGrpSpPr>
          <p:grpSpPr>
            <a:xfrm>
              <a:off x="383381" y="2509044"/>
              <a:ext cx="8220075" cy="2132014"/>
              <a:chOff x="383381" y="2509044"/>
              <a:chExt cx="8220075" cy="2132014"/>
            </a:xfrm>
          </p:grpSpPr>
          <p:sp>
            <p:nvSpPr>
              <p:cNvPr id="37" name="Line 17">
                <a:extLst>
                  <a:ext uri="{FF2B5EF4-FFF2-40B4-BE49-F238E27FC236}">
                    <a16:creationId xmlns:a16="http://schemas.microsoft.com/office/drawing/2014/main" id="{9F494EA8-3E5D-40E2-8512-59D811FC984D}"/>
                  </a:ext>
                </a:extLst>
              </p:cNvPr>
              <p:cNvSpPr>
                <a:spLocks noChangeShapeType="1"/>
              </p:cNvSpPr>
              <p:nvPr/>
            </p:nvSpPr>
            <p:spPr bwMode="auto">
              <a:xfrm>
                <a:off x="383381"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8" name="Line 18">
                <a:extLst>
                  <a:ext uri="{FF2B5EF4-FFF2-40B4-BE49-F238E27FC236}">
                    <a16:creationId xmlns:a16="http://schemas.microsoft.com/office/drawing/2014/main" id="{6686D314-C2A0-4221-B77F-A28FB098234F}"/>
                  </a:ext>
                </a:extLst>
              </p:cNvPr>
              <p:cNvSpPr>
                <a:spLocks noChangeShapeType="1"/>
              </p:cNvSpPr>
              <p:nvPr/>
            </p:nvSpPr>
            <p:spPr bwMode="auto">
              <a:xfrm>
                <a:off x="397668" y="3866357"/>
                <a:ext cx="8205788"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9" name="Line 19">
                <a:extLst>
                  <a:ext uri="{FF2B5EF4-FFF2-40B4-BE49-F238E27FC236}">
                    <a16:creationId xmlns:a16="http://schemas.microsoft.com/office/drawing/2014/main" id="{68D29BE2-D086-47D4-97F7-33DA84406BF6}"/>
                  </a:ext>
                </a:extLst>
              </p:cNvPr>
              <p:cNvSpPr>
                <a:spLocks noChangeShapeType="1"/>
              </p:cNvSpPr>
              <p:nvPr/>
            </p:nvSpPr>
            <p:spPr bwMode="auto">
              <a:xfrm>
                <a:off x="397668" y="3866357"/>
                <a:ext cx="0" cy="769938"/>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0" name="Line 20">
                <a:extLst>
                  <a:ext uri="{FF2B5EF4-FFF2-40B4-BE49-F238E27FC236}">
                    <a16:creationId xmlns:a16="http://schemas.microsoft.com/office/drawing/2014/main" id="{DD718D42-9C67-4DB6-81B3-D62AADB1CD38}"/>
                  </a:ext>
                </a:extLst>
              </p:cNvPr>
              <p:cNvSpPr>
                <a:spLocks noChangeShapeType="1"/>
              </p:cNvSpPr>
              <p:nvPr/>
            </p:nvSpPr>
            <p:spPr bwMode="auto">
              <a:xfrm>
                <a:off x="8603456" y="2509044"/>
                <a:ext cx="0" cy="1357313"/>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1" name="Line 21">
                <a:extLst>
                  <a:ext uri="{FF2B5EF4-FFF2-40B4-BE49-F238E27FC236}">
                    <a16:creationId xmlns:a16="http://schemas.microsoft.com/office/drawing/2014/main" id="{05C09EBC-4968-44B3-91BA-2048413F2362}"/>
                  </a:ext>
                </a:extLst>
              </p:cNvPr>
              <p:cNvSpPr>
                <a:spLocks noChangeShapeType="1"/>
              </p:cNvSpPr>
              <p:nvPr/>
            </p:nvSpPr>
            <p:spPr bwMode="auto">
              <a:xfrm flipH="1">
                <a:off x="8358981" y="2509044"/>
                <a:ext cx="244475"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36" name="Text Box 13">
              <a:extLst>
                <a:ext uri="{FF2B5EF4-FFF2-40B4-BE49-F238E27FC236}">
                  <a16:creationId xmlns:a16="http://schemas.microsoft.com/office/drawing/2014/main" id="{3CC232DC-8B4D-46C0-9E06-0554E8D94CA5}"/>
                </a:ext>
              </a:extLst>
            </p:cNvPr>
            <p:cNvSpPr txBox="1">
              <a:spLocks noChangeArrowheads="1"/>
            </p:cNvSpPr>
            <p:nvPr/>
          </p:nvSpPr>
          <p:spPr bwMode="auto">
            <a:xfrm>
              <a:off x="707231" y="4088607"/>
              <a:ext cx="1317625"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Rangefinding (Constructed-Response Items)</a:t>
              </a:r>
            </a:p>
          </p:txBody>
        </p:sp>
      </p:grpSp>
      <p:sp>
        <p:nvSpPr>
          <p:cNvPr id="51" name="TextBox 50">
            <a:extLst>
              <a:ext uri="{FF2B5EF4-FFF2-40B4-BE49-F238E27FC236}">
                <a16:creationId xmlns:a16="http://schemas.microsoft.com/office/drawing/2014/main" id="{08A19636-509D-4696-B96A-DC6310093355}"/>
              </a:ext>
            </a:extLst>
          </p:cNvPr>
          <p:cNvSpPr txBox="1"/>
          <p:nvPr/>
        </p:nvSpPr>
        <p:spPr>
          <a:xfrm>
            <a:off x="728009" y="3412873"/>
            <a:ext cx="1270000" cy="461665"/>
          </a:xfrm>
          <a:prstGeom prst="rect">
            <a:avLst/>
          </a:prstGeom>
          <a:noFill/>
        </p:spPr>
        <p:txBody>
          <a:bodyPr wrap="square" rtlCol="0">
            <a:spAutoFit/>
          </a:bodyPr>
          <a:lstStyle/>
          <a:p>
            <a:pPr algn="ctr"/>
            <a:r>
              <a:rPr lang="en-US" sz="1200" b="1" dirty="0"/>
              <a:t>Initially and as needed</a:t>
            </a:r>
          </a:p>
        </p:txBody>
      </p:sp>
      <p:sp>
        <p:nvSpPr>
          <p:cNvPr id="52" name="TextBox 51">
            <a:extLst>
              <a:ext uri="{FF2B5EF4-FFF2-40B4-BE49-F238E27FC236}">
                <a16:creationId xmlns:a16="http://schemas.microsoft.com/office/drawing/2014/main" id="{5E687DDB-998F-4D1F-88D0-E763A3E3DD1A}"/>
              </a:ext>
            </a:extLst>
          </p:cNvPr>
          <p:cNvSpPr txBox="1"/>
          <p:nvPr/>
        </p:nvSpPr>
        <p:spPr>
          <a:xfrm>
            <a:off x="7159752" y="5530441"/>
            <a:ext cx="1270000" cy="461665"/>
          </a:xfrm>
          <a:prstGeom prst="rect">
            <a:avLst/>
          </a:prstGeom>
          <a:noFill/>
        </p:spPr>
        <p:txBody>
          <a:bodyPr wrap="square" rtlCol="0">
            <a:spAutoFit/>
          </a:bodyPr>
          <a:lstStyle/>
          <a:p>
            <a:pPr algn="ctr"/>
            <a:r>
              <a:rPr lang="en-US" sz="1200" b="1" dirty="0"/>
              <a:t>Initially and as needed</a:t>
            </a:r>
          </a:p>
        </p:txBody>
      </p:sp>
    </p:spTree>
    <p:extLst>
      <p:ext uri="{BB962C8B-B14F-4D97-AF65-F5344CB8AC3E}">
        <p14:creationId xmlns:p14="http://schemas.microsoft.com/office/powerpoint/2010/main" val="422557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Educator Involvement</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fontScale="70000" lnSpcReduction="20000"/>
          </a:bodyPr>
          <a:lstStyle/>
          <a:p>
            <a:pPr marL="0" indent="0">
              <a:buNone/>
            </a:pPr>
            <a:r>
              <a:rPr lang="en-US" sz="3400" b="1" dirty="0"/>
              <a:t>Educator Involvement</a:t>
            </a:r>
          </a:p>
          <a:p>
            <a:r>
              <a:rPr lang="en-US" dirty="0"/>
              <a:t>Test Planning and Specifications</a:t>
            </a:r>
          </a:p>
          <a:p>
            <a:pPr lvl="1"/>
            <a:r>
              <a:rPr lang="en-US" dirty="0"/>
              <a:t>Blueprint (number of items, item types, content weights)</a:t>
            </a:r>
          </a:p>
          <a:p>
            <a:pPr lvl="1"/>
            <a:r>
              <a:rPr lang="en-US" dirty="0"/>
              <a:t>Achievement Level Descriptors (ALDs)</a:t>
            </a:r>
          </a:p>
          <a:p>
            <a:r>
              <a:rPr lang="en-US" dirty="0"/>
              <a:t>Item Review</a:t>
            </a:r>
          </a:p>
          <a:p>
            <a:pPr lvl="1"/>
            <a:r>
              <a:rPr lang="en-US" dirty="0"/>
              <a:t>Review newly-developed test items for alignment to standards, depth of knowledge, bias and sensitivity</a:t>
            </a:r>
          </a:p>
          <a:p>
            <a:r>
              <a:rPr lang="en-US" dirty="0" err="1"/>
              <a:t>Rangefinding</a:t>
            </a:r>
            <a:endParaRPr lang="en-US" dirty="0"/>
          </a:p>
          <a:p>
            <a:pPr lvl="1"/>
            <a:r>
              <a:rPr lang="en-US" dirty="0"/>
              <a:t>Review sets of student responses from recently field-tested constructed-response items, assess rubric effectiveness, recommend anchor papers to be used in </a:t>
            </a:r>
            <a:r>
              <a:rPr lang="en-US" dirty="0" err="1"/>
              <a:t>handscoring</a:t>
            </a:r>
            <a:endParaRPr lang="en-US" dirty="0"/>
          </a:p>
          <a:p>
            <a:r>
              <a:rPr lang="en-US" dirty="0"/>
              <a:t>Data Review</a:t>
            </a:r>
          </a:p>
          <a:p>
            <a:pPr lvl="1"/>
            <a:r>
              <a:rPr lang="en-US" dirty="0"/>
              <a:t>Review flagged items from recent field test</a:t>
            </a:r>
          </a:p>
          <a:p>
            <a:pPr lvl="1"/>
            <a:r>
              <a:rPr lang="en-US" dirty="0"/>
              <a:t>Accepted items added to item bank</a:t>
            </a:r>
          </a:p>
          <a:p>
            <a:r>
              <a:rPr lang="en-US" dirty="0"/>
              <a:t>Standard Setting/Standards Validation</a:t>
            </a:r>
          </a:p>
          <a:p>
            <a:pPr lvl="1"/>
            <a:r>
              <a:rPr lang="en-US" dirty="0"/>
              <a:t>Inform cut scores for the achievement levels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44</a:t>
            </a:fld>
            <a:endParaRPr lang="en-US" dirty="0"/>
          </a:p>
        </p:txBody>
      </p:sp>
      <p:sp>
        <p:nvSpPr>
          <p:cNvPr id="10" name="TextBox 9">
            <a:extLst>
              <a:ext uri="{FF2B5EF4-FFF2-40B4-BE49-F238E27FC236}">
                <a16:creationId xmlns:a16="http://schemas.microsoft.com/office/drawing/2014/main" id="{461310C2-95A2-4551-837C-FEF0571E1BDD}"/>
              </a:ext>
            </a:extLst>
          </p:cNvPr>
          <p:cNvSpPr txBox="1"/>
          <p:nvPr/>
        </p:nvSpPr>
        <p:spPr>
          <a:xfrm>
            <a:off x="5684808" y="4744528"/>
            <a:ext cx="2924356"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b="1" dirty="0"/>
              <a:t>300-400+ </a:t>
            </a:r>
            <a:r>
              <a:rPr lang="en-US" sz="1600" dirty="0"/>
              <a:t>Georgia educators, including higher education, participate in test development activities for Georgia Milestones every year!</a:t>
            </a:r>
          </a:p>
        </p:txBody>
      </p:sp>
    </p:spTree>
    <p:extLst>
      <p:ext uri="{BB962C8B-B14F-4D97-AF65-F5344CB8AC3E}">
        <p14:creationId xmlns:p14="http://schemas.microsoft.com/office/powerpoint/2010/main" val="230916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E680C-BD1C-47C6-801A-97DD8B5945E3}"/>
              </a:ext>
            </a:extLst>
          </p:cNvPr>
          <p:cNvSpPr>
            <a:spLocks noGrp="1"/>
          </p:cNvSpPr>
          <p:nvPr>
            <p:ph type="title"/>
          </p:nvPr>
        </p:nvSpPr>
        <p:spPr/>
        <p:txBody>
          <a:bodyPr/>
          <a:lstStyle/>
          <a:p>
            <a:r>
              <a:rPr lang="en-US" dirty="0"/>
              <a:t>Committee Selection Process</a:t>
            </a:r>
          </a:p>
        </p:txBody>
      </p:sp>
      <p:sp>
        <p:nvSpPr>
          <p:cNvPr id="3" name="Content Placeholder 2">
            <a:extLst>
              <a:ext uri="{FF2B5EF4-FFF2-40B4-BE49-F238E27FC236}">
                <a16:creationId xmlns:a16="http://schemas.microsoft.com/office/drawing/2014/main" id="{72D41294-38EE-423A-B9D8-015CD20DD9C9}"/>
              </a:ext>
            </a:extLst>
          </p:cNvPr>
          <p:cNvSpPr>
            <a:spLocks noGrp="1"/>
          </p:cNvSpPr>
          <p:nvPr>
            <p:ph idx="1"/>
          </p:nvPr>
        </p:nvSpPr>
        <p:spPr/>
        <p:txBody>
          <a:bodyPr/>
          <a:lstStyle/>
          <a:p>
            <a:r>
              <a:rPr lang="en-US" dirty="0"/>
              <a:t>District Nominations </a:t>
            </a:r>
            <a:r>
              <a:rPr lang="en-US" b="1" dirty="0">
                <a:solidFill>
                  <a:srgbClr val="F7971C"/>
                </a:solidFill>
              </a:rPr>
              <a:t>(January)</a:t>
            </a:r>
          </a:p>
          <a:p>
            <a:pPr lvl="1"/>
            <a:r>
              <a:rPr lang="en-US" dirty="0"/>
              <a:t>Memo sent to Assessment, Curriculum, and Special Education Directors and posted to </a:t>
            </a:r>
            <a:r>
              <a:rPr lang="en-US" dirty="0" err="1"/>
              <a:t>GaDOE</a:t>
            </a:r>
            <a:r>
              <a:rPr lang="en-US" dirty="0"/>
              <a:t> website</a:t>
            </a:r>
          </a:p>
        </p:txBody>
      </p:sp>
      <p:sp>
        <p:nvSpPr>
          <p:cNvPr id="5" name="Slide Number Placeholder 4">
            <a:extLst>
              <a:ext uri="{FF2B5EF4-FFF2-40B4-BE49-F238E27FC236}">
                <a16:creationId xmlns:a16="http://schemas.microsoft.com/office/drawing/2014/main" id="{4931D32B-3E37-4DD6-9F20-403DEE7769BF}"/>
              </a:ext>
            </a:extLst>
          </p:cNvPr>
          <p:cNvSpPr>
            <a:spLocks noGrp="1"/>
          </p:cNvSpPr>
          <p:nvPr>
            <p:ph type="sldNum" sz="quarter" idx="4"/>
          </p:nvPr>
        </p:nvSpPr>
        <p:spPr/>
        <p:txBody>
          <a:bodyPr/>
          <a:lstStyle/>
          <a:p>
            <a:fld id="{B63E4CEF-BB1E-48C7-AE93-F39F6AA99AD7}" type="slidenum">
              <a:rPr lang="en-US" smtClean="0"/>
              <a:pPr/>
              <a:t>45</a:t>
            </a:fld>
            <a:endParaRPr lang="en-US" dirty="0"/>
          </a:p>
        </p:txBody>
      </p:sp>
      <p:graphicFrame>
        <p:nvGraphicFramePr>
          <p:cNvPr id="6" name="Table 5">
            <a:extLst>
              <a:ext uri="{FF2B5EF4-FFF2-40B4-BE49-F238E27FC236}">
                <a16:creationId xmlns:a16="http://schemas.microsoft.com/office/drawing/2014/main" id="{AFFFEB1C-A86C-42F1-81F6-86BF005909C5}"/>
              </a:ext>
            </a:extLst>
          </p:cNvPr>
          <p:cNvGraphicFramePr>
            <a:graphicFrameLocks noGrp="1"/>
          </p:cNvGraphicFramePr>
          <p:nvPr>
            <p:extLst>
              <p:ext uri="{D42A27DB-BD31-4B8C-83A1-F6EECF244321}">
                <p14:modId xmlns:p14="http://schemas.microsoft.com/office/powerpoint/2010/main" val="3311347219"/>
              </p:ext>
            </p:extLst>
          </p:nvPr>
        </p:nvGraphicFramePr>
        <p:xfrm>
          <a:off x="820674" y="3072714"/>
          <a:ext cx="7977637" cy="3104246"/>
        </p:xfrm>
        <a:graphic>
          <a:graphicData uri="http://schemas.openxmlformats.org/drawingml/2006/table">
            <a:tbl>
              <a:tblPr firstRow="1" firstCol="1" bandRow="1">
                <a:tableStyleId>{912C8C85-51F0-491E-9774-3900AFEF0FD7}</a:tableStyleId>
              </a:tblPr>
              <a:tblGrid>
                <a:gridCol w="1611064">
                  <a:extLst>
                    <a:ext uri="{9D8B030D-6E8A-4147-A177-3AD203B41FA5}">
                      <a16:colId xmlns:a16="http://schemas.microsoft.com/office/drawing/2014/main" val="3006501121"/>
                    </a:ext>
                  </a:extLst>
                </a:gridCol>
                <a:gridCol w="1865354">
                  <a:extLst>
                    <a:ext uri="{9D8B030D-6E8A-4147-A177-3AD203B41FA5}">
                      <a16:colId xmlns:a16="http://schemas.microsoft.com/office/drawing/2014/main" val="340608938"/>
                    </a:ext>
                  </a:extLst>
                </a:gridCol>
                <a:gridCol w="3449753">
                  <a:extLst>
                    <a:ext uri="{9D8B030D-6E8A-4147-A177-3AD203B41FA5}">
                      <a16:colId xmlns:a16="http://schemas.microsoft.com/office/drawing/2014/main" val="3414186577"/>
                    </a:ext>
                  </a:extLst>
                </a:gridCol>
                <a:gridCol w="1051466">
                  <a:extLst>
                    <a:ext uri="{9D8B030D-6E8A-4147-A177-3AD203B41FA5}">
                      <a16:colId xmlns:a16="http://schemas.microsoft.com/office/drawing/2014/main" val="3378227057"/>
                    </a:ext>
                  </a:extLst>
                </a:gridCol>
              </a:tblGrid>
              <a:tr h="716365">
                <a:tc>
                  <a:txBody>
                    <a:bodyPr/>
                    <a:lstStyle/>
                    <a:p>
                      <a:pPr marL="0" marR="0">
                        <a:spcBef>
                          <a:spcPts val="0"/>
                        </a:spcBef>
                        <a:spcAft>
                          <a:spcPts val="0"/>
                        </a:spcAft>
                      </a:pPr>
                      <a:r>
                        <a:rPr lang="en-US" sz="14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effectLst/>
                        </a:rPr>
                        <a:t>Content Area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effectLst/>
                        </a:rPr>
                        <a:t>Grade Levels/Courses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effectLst/>
                        </a:rPr>
                        <a:t># of nominees requested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4396178"/>
                  </a:ext>
                </a:extLst>
              </a:tr>
              <a:tr h="238788">
                <a:tc rowSpan="4">
                  <a:txBody>
                    <a:bodyPr/>
                    <a:lstStyle/>
                    <a:p>
                      <a:pPr marL="0" marR="0">
                        <a:spcBef>
                          <a:spcPts val="0"/>
                        </a:spcBef>
                        <a:spcAft>
                          <a:spcPts val="0"/>
                        </a:spcAft>
                      </a:pPr>
                      <a:r>
                        <a:rPr lang="en-US" sz="1200">
                          <a:effectLst/>
                        </a:rPr>
                        <a:t>End of Grade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English Language Arts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3, 4, 5, 6, 7, 8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049596"/>
                  </a:ext>
                </a:extLst>
              </a:tr>
              <a:tr h="238788">
                <a:tc vMerge="1">
                  <a:txBody>
                    <a:bodyPr/>
                    <a:lstStyle/>
                    <a:p>
                      <a:endParaRPr lang="en-US"/>
                    </a:p>
                  </a:txBody>
                  <a:tcPr/>
                </a:tc>
                <a:tc>
                  <a:txBody>
                    <a:bodyPr/>
                    <a:lstStyle/>
                    <a:p>
                      <a:pPr marL="0" marR="0">
                        <a:spcBef>
                          <a:spcPts val="0"/>
                        </a:spcBef>
                        <a:spcAft>
                          <a:spcPts val="0"/>
                        </a:spcAft>
                      </a:pPr>
                      <a:r>
                        <a:rPr lang="en-US" sz="1200">
                          <a:effectLst/>
                        </a:rPr>
                        <a:t>Mathematics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3, 4, 5, 6, 7, 8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8510975"/>
                  </a:ext>
                </a:extLst>
              </a:tr>
              <a:tr h="238788">
                <a:tc vMerge="1">
                  <a:txBody>
                    <a:bodyPr/>
                    <a:lstStyle/>
                    <a:p>
                      <a:endParaRPr lang="en-US"/>
                    </a:p>
                  </a:txBody>
                  <a:tcPr/>
                </a:tc>
                <a:tc>
                  <a:txBody>
                    <a:bodyPr/>
                    <a:lstStyle/>
                    <a:p>
                      <a:pPr marL="0" marR="0">
                        <a:spcBef>
                          <a:spcPts val="0"/>
                        </a:spcBef>
                        <a:spcAft>
                          <a:spcPts val="0"/>
                        </a:spcAft>
                      </a:pPr>
                      <a:r>
                        <a:rPr lang="en-US" sz="1200">
                          <a:effectLst/>
                        </a:rPr>
                        <a:t>Science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5, 8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8145670"/>
                  </a:ext>
                </a:extLst>
              </a:tr>
              <a:tr h="238788">
                <a:tc vMerge="1">
                  <a:txBody>
                    <a:bodyPr/>
                    <a:lstStyle/>
                    <a:p>
                      <a:endParaRPr lang="en-US"/>
                    </a:p>
                  </a:txBody>
                  <a:tcPr/>
                </a:tc>
                <a:tc>
                  <a:txBody>
                    <a:bodyPr/>
                    <a:lstStyle/>
                    <a:p>
                      <a:pPr marL="0" marR="0">
                        <a:spcBef>
                          <a:spcPts val="0"/>
                        </a:spcBef>
                        <a:spcAft>
                          <a:spcPts val="0"/>
                        </a:spcAft>
                      </a:pPr>
                      <a:r>
                        <a:rPr lang="en-US" sz="1200">
                          <a:effectLst/>
                        </a:rPr>
                        <a:t>Social Studies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5, 8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2770338"/>
                  </a:ext>
                </a:extLst>
              </a:tr>
              <a:tr h="238788">
                <a:tc rowSpan="4">
                  <a:txBody>
                    <a:bodyPr/>
                    <a:lstStyle/>
                    <a:p>
                      <a:pPr marL="0" marR="0">
                        <a:spcBef>
                          <a:spcPts val="0"/>
                        </a:spcBef>
                        <a:spcAft>
                          <a:spcPts val="0"/>
                        </a:spcAft>
                      </a:pPr>
                      <a:r>
                        <a:rPr lang="en-US" sz="1200">
                          <a:effectLst/>
                        </a:rPr>
                        <a:t>End of Course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English Language Arts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Ninth Grade Literature, American Literature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7806085"/>
                  </a:ext>
                </a:extLst>
              </a:tr>
              <a:tr h="477577">
                <a:tc vMerge="1">
                  <a:txBody>
                    <a:bodyPr/>
                    <a:lstStyle/>
                    <a:p>
                      <a:endParaRPr lang="en-US"/>
                    </a:p>
                  </a:txBody>
                  <a:tcPr/>
                </a:tc>
                <a:tc>
                  <a:txBody>
                    <a:bodyPr/>
                    <a:lstStyle/>
                    <a:p>
                      <a:pPr marL="0" marR="0">
                        <a:spcBef>
                          <a:spcPts val="0"/>
                        </a:spcBef>
                        <a:spcAft>
                          <a:spcPts val="0"/>
                        </a:spcAft>
                      </a:pPr>
                      <a:r>
                        <a:rPr lang="en-US" sz="1200">
                          <a:effectLst/>
                        </a:rPr>
                        <a:t>Mathematics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Coordinate Algebra, Analytic Geometry, Algebra I, Geometry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03952904"/>
                  </a:ext>
                </a:extLst>
              </a:tr>
              <a:tr h="238788">
                <a:tc vMerge="1">
                  <a:txBody>
                    <a:bodyPr/>
                    <a:lstStyle/>
                    <a:p>
                      <a:endParaRPr lang="en-US"/>
                    </a:p>
                  </a:txBody>
                  <a:tcPr/>
                </a:tc>
                <a:tc>
                  <a:txBody>
                    <a:bodyPr/>
                    <a:lstStyle/>
                    <a:p>
                      <a:pPr marL="0" marR="0">
                        <a:spcBef>
                          <a:spcPts val="0"/>
                        </a:spcBef>
                        <a:spcAft>
                          <a:spcPts val="0"/>
                        </a:spcAft>
                      </a:pPr>
                      <a:r>
                        <a:rPr lang="en-US" sz="1200">
                          <a:effectLst/>
                        </a:rPr>
                        <a:t>Science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Biology, Physical Science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212526"/>
                  </a:ext>
                </a:extLst>
              </a:tr>
              <a:tr h="238788">
                <a:tc vMerge="1">
                  <a:txBody>
                    <a:bodyPr/>
                    <a:lstStyle/>
                    <a:p>
                      <a:endParaRPr lang="en-US"/>
                    </a:p>
                  </a:txBody>
                  <a:tcPr/>
                </a:tc>
                <a:tc>
                  <a:txBody>
                    <a:bodyPr/>
                    <a:lstStyle/>
                    <a:p>
                      <a:pPr marL="0" marR="0">
                        <a:spcBef>
                          <a:spcPts val="0"/>
                        </a:spcBef>
                        <a:spcAft>
                          <a:spcPts val="0"/>
                        </a:spcAft>
                      </a:pPr>
                      <a:r>
                        <a:rPr lang="en-US" sz="1200">
                          <a:effectLst/>
                        </a:rPr>
                        <a:t>Social Studies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United States History, Economics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5147790"/>
                  </a:ext>
                </a:extLst>
              </a:tr>
              <a:tr h="238788">
                <a:tc gridSpan="3">
                  <a:txBody>
                    <a:bodyPr/>
                    <a:lstStyle/>
                    <a:p>
                      <a:pPr marL="0" marR="0">
                        <a:spcBef>
                          <a:spcPts val="0"/>
                        </a:spcBef>
                        <a:spcAft>
                          <a:spcPts val="0"/>
                        </a:spcAft>
                      </a:pPr>
                      <a:r>
                        <a:rPr lang="en-US" sz="1200" dirty="0">
                          <a:effectLst/>
                        </a:rPr>
                        <a:t>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200" dirty="0">
                          <a:effectLst/>
                        </a:rPr>
                        <a:t>24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0664847"/>
                  </a:ext>
                </a:extLst>
              </a:tr>
            </a:tbl>
          </a:graphicData>
        </a:graphic>
      </p:graphicFrame>
    </p:spTree>
    <p:extLst>
      <p:ext uri="{BB962C8B-B14F-4D97-AF65-F5344CB8AC3E}">
        <p14:creationId xmlns:p14="http://schemas.microsoft.com/office/powerpoint/2010/main" val="160318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E680C-BD1C-47C6-801A-97DD8B5945E3}"/>
              </a:ext>
            </a:extLst>
          </p:cNvPr>
          <p:cNvSpPr>
            <a:spLocks noGrp="1"/>
          </p:cNvSpPr>
          <p:nvPr>
            <p:ph type="title"/>
          </p:nvPr>
        </p:nvSpPr>
        <p:spPr/>
        <p:txBody>
          <a:bodyPr/>
          <a:lstStyle/>
          <a:p>
            <a:r>
              <a:rPr lang="en-US" dirty="0"/>
              <a:t>Committee Selection Process</a:t>
            </a:r>
          </a:p>
        </p:txBody>
      </p:sp>
      <p:sp>
        <p:nvSpPr>
          <p:cNvPr id="3" name="Content Placeholder 2">
            <a:extLst>
              <a:ext uri="{FF2B5EF4-FFF2-40B4-BE49-F238E27FC236}">
                <a16:creationId xmlns:a16="http://schemas.microsoft.com/office/drawing/2014/main" id="{72D41294-38EE-423A-B9D8-015CD20DD9C9}"/>
              </a:ext>
            </a:extLst>
          </p:cNvPr>
          <p:cNvSpPr>
            <a:spLocks noGrp="1"/>
          </p:cNvSpPr>
          <p:nvPr>
            <p:ph idx="1"/>
          </p:nvPr>
        </p:nvSpPr>
        <p:spPr/>
        <p:txBody>
          <a:bodyPr/>
          <a:lstStyle/>
          <a:p>
            <a:r>
              <a:rPr lang="en-US" dirty="0"/>
              <a:t>Educator Application and Availability Survey </a:t>
            </a:r>
            <a:r>
              <a:rPr lang="en-US" b="1" dirty="0">
                <a:solidFill>
                  <a:srgbClr val="F7971C"/>
                </a:solidFill>
              </a:rPr>
              <a:t>(February)</a:t>
            </a:r>
          </a:p>
          <a:p>
            <a:r>
              <a:rPr lang="en-US" dirty="0"/>
              <a:t>Initial Committee Invitations </a:t>
            </a:r>
            <a:r>
              <a:rPr lang="en-US" b="1" dirty="0">
                <a:solidFill>
                  <a:srgbClr val="F7971C"/>
                </a:solidFill>
              </a:rPr>
              <a:t>(February – April)</a:t>
            </a:r>
          </a:p>
          <a:p>
            <a:pPr lvl="1"/>
            <a:r>
              <a:rPr lang="en-US" dirty="0"/>
              <a:t>Rolling schedule based on meeting dates</a:t>
            </a:r>
          </a:p>
          <a:p>
            <a:pPr lvl="1"/>
            <a:r>
              <a:rPr lang="en-US" dirty="0"/>
              <a:t>6-10 participants per grade/content area or course</a:t>
            </a:r>
          </a:p>
          <a:p>
            <a:pPr lvl="1"/>
            <a:r>
              <a:rPr lang="en-US" dirty="0"/>
              <a:t>Balanced representation</a:t>
            </a:r>
          </a:p>
          <a:p>
            <a:pPr lvl="2"/>
            <a:r>
              <a:rPr lang="en-US" dirty="0"/>
              <a:t>Gender</a:t>
            </a:r>
          </a:p>
          <a:p>
            <a:pPr lvl="2"/>
            <a:r>
              <a:rPr lang="en-US" dirty="0"/>
              <a:t>Ethnicity</a:t>
            </a:r>
          </a:p>
          <a:p>
            <a:pPr lvl="2"/>
            <a:r>
              <a:rPr lang="en-US" dirty="0"/>
              <a:t>Region</a:t>
            </a:r>
          </a:p>
          <a:p>
            <a:pPr lvl="2"/>
            <a:r>
              <a:rPr lang="en-US" dirty="0"/>
              <a:t>Experience</a:t>
            </a:r>
          </a:p>
          <a:p>
            <a:pPr lvl="2"/>
            <a:r>
              <a:rPr lang="en-US" dirty="0"/>
              <a:t>Special populations</a:t>
            </a:r>
          </a:p>
        </p:txBody>
      </p:sp>
      <p:sp>
        <p:nvSpPr>
          <p:cNvPr id="5" name="Slide Number Placeholder 4">
            <a:extLst>
              <a:ext uri="{FF2B5EF4-FFF2-40B4-BE49-F238E27FC236}">
                <a16:creationId xmlns:a16="http://schemas.microsoft.com/office/drawing/2014/main" id="{4931D32B-3E37-4DD6-9F20-403DEE7769BF}"/>
              </a:ext>
            </a:extLst>
          </p:cNvPr>
          <p:cNvSpPr>
            <a:spLocks noGrp="1"/>
          </p:cNvSpPr>
          <p:nvPr>
            <p:ph type="sldNum" sz="quarter" idx="4"/>
          </p:nvPr>
        </p:nvSpPr>
        <p:spPr/>
        <p:txBody>
          <a:bodyPr/>
          <a:lstStyle/>
          <a:p>
            <a:fld id="{B63E4CEF-BB1E-48C7-AE93-F39F6AA99AD7}" type="slidenum">
              <a:rPr lang="en-US" smtClean="0"/>
              <a:pPr/>
              <a:t>46</a:t>
            </a:fld>
            <a:endParaRPr lang="en-US" dirty="0"/>
          </a:p>
        </p:txBody>
      </p:sp>
    </p:spTree>
    <p:extLst>
      <p:ext uri="{BB962C8B-B14F-4D97-AF65-F5344CB8AC3E}">
        <p14:creationId xmlns:p14="http://schemas.microsoft.com/office/powerpoint/2010/main" val="65181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72C2-A73C-4461-AE59-F4F640C25ACE}"/>
              </a:ext>
            </a:extLst>
          </p:cNvPr>
          <p:cNvSpPr>
            <a:spLocks noGrp="1"/>
          </p:cNvSpPr>
          <p:nvPr>
            <p:ph type="title"/>
          </p:nvPr>
        </p:nvSpPr>
        <p:spPr/>
        <p:txBody>
          <a:bodyPr/>
          <a:lstStyle/>
          <a:p>
            <a:r>
              <a:rPr lang="en-US" dirty="0"/>
              <a:t>Expense Reimbursement</a:t>
            </a:r>
          </a:p>
        </p:txBody>
      </p:sp>
      <p:sp>
        <p:nvSpPr>
          <p:cNvPr id="3" name="Content Placeholder 2">
            <a:extLst>
              <a:ext uri="{FF2B5EF4-FFF2-40B4-BE49-F238E27FC236}">
                <a16:creationId xmlns:a16="http://schemas.microsoft.com/office/drawing/2014/main" id="{3CAC7C87-3021-48A6-ACE4-5219F40403BD}"/>
              </a:ext>
            </a:extLst>
          </p:cNvPr>
          <p:cNvSpPr>
            <a:spLocks noGrp="1"/>
          </p:cNvSpPr>
          <p:nvPr>
            <p:ph idx="1"/>
          </p:nvPr>
        </p:nvSpPr>
        <p:spPr>
          <a:xfrm>
            <a:off x="628650" y="1825624"/>
            <a:ext cx="7886700" cy="4698359"/>
          </a:xfrm>
        </p:spPr>
        <p:txBody>
          <a:bodyPr>
            <a:normAutofit fontScale="77500" lnSpcReduction="20000"/>
          </a:bodyPr>
          <a:lstStyle/>
          <a:p>
            <a:r>
              <a:rPr lang="en-US" dirty="0"/>
              <a:t>Expenses paid directly (by testing contractor)</a:t>
            </a:r>
          </a:p>
          <a:p>
            <a:pPr lvl="1"/>
            <a:r>
              <a:rPr lang="en-US" dirty="0"/>
              <a:t>Hotel accommodations (participants 50+ miles from the meeting location)</a:t>
            </a:r>
          </a:p>
          <a:p>
            <a:pPr lvl="1"/>
            <a:r>
              <a:rPr lang="en-US" dirty="0"/>
              <a:t>Parking, if applicable</a:t>
            </a:r>
          </a:p>
          <a:p>
            <a:pPr lvl="1"/>
            <a:r>
              <a:rPr lang="en-US" dirty="0"/>
              <a:t>Breakfast, lunch, and snacks are provided at the meeting</a:t>
            </a:r>
          </a:p>
          <a:p>
            <a:r>
              <a:rPr lang="en-US" dirty="0"/>
              <a:t>Expenses reimbursed to participant (by testing contractor)</a:t>
            </a:r>
          </a:p>
          <a:p>
            <a:pPr lvl="1"/>
            <a:r>
              <a:rPr lang="en-US" dirty="0"/>
              <a:t>Dinner (up to $31) for those staying overnight</a:t>
            </a:r>
          </a:p>
          <a:p>
            <a:pPr lvl="1"/>
            <a:r>
              <a:rPr lang="en-US" dirty="0"/>
              <a:t>Mileage (reimbursement at current state rate)</a:t>
            </a:r>
          </a:p>
          <a:p>
            <a:r>
              <a:rPr lang="en-US" dirty="0"/>
              <a:t>Expenses reimbursed to school or district (by testing contractor)</a:t>
            </a:r>
          </a:p>
          <a:p>
            <a:pPr lvl="1"/>
            <a:r>
              <a:rPr lang="en-US" dirty="0"/>
              <a:t>Substitute teacher expense, if applicable</a:t>
            </a:r>
          </a:p>
          <a:p>
            <a:pPr lvl="2"/>
            <a:r>
              <a:rPr lang="en-US" dirty="0"/>
              <a:t>Participants are provided a reimbursement form to return to their school/district</a:t>
            </a:r>
          </a:p>
          <a:p>
            <a:r>
              <a:rPr lang="en-US" dirty="0"/>
              <a:t>Participants are paid an honorarium if a meeting occurs during off-contract time (e.g., spring break, summer break, etc.)</a:t>
            </a:r>
          </a:p>
          <a:p>
            <a:pPr lvl="1"/>
            <a:r>
              <a:rPr lang="en-US" dirty="0"/>
              <a:t>Typically $125 per day</a:t>
            </a:r>
          </a:p>
          <a:p>
            <a:pPr lvl="1"/>
            <a:r>
              <a:rPr lang="en-US" dirty="0"/>
              <a:t>In lieu of substitute reimbursement</a:t>
            </a:r>
          </a:p>
        </p:txBody>
      </p:sp>
      <p:sp>
        <p:nvSpPr>
          <p:cNvPr id="5" name="Slide Number Placeholder 4">
            <a:extLst>
              <a:ext uri="{FF2B5EF4-FFF2-40B4-BE49-F238E27FC236}">
                <a16:creationId xmlns:a16="http://schemas.microsoft.com/office/drawing/2014/main" id="{23D4AF6B-F610-49D0-9574-89F629829613}"/>
              </a:ext>
            </a:extLst>
          </p:cNvPr>
          <p:cNvSpPr>
            <a:spLocks noGrp="1"/>
          </p:cNvSpPr>
          <p:nvPr>
            <p:ph type="sldNum" sz="quarter" idx="4"/>
          </p:nvPr>
        </p:nvSpPr>
        <p:spPr/>
        <p:txBody>
          <a:bodyPr/>
          <a:lstStyle/>
          <a:p>
            <a:fld id="{B63E4CEF-BB1E-48C7-AE93-F39F6AA99AD7}" type="slidenum">
              <a:rPr lang="en-US" smtClean="0"/>
              <a:pPr/>
              <a:t>47</a:t>
            </a:fld>
            <a:endParaRPr lang="en-US" dirty="0"/>
          </a:p>
        </p:txBody>
      </p:sp>
    </p:spTree>
    <p:extLst>
      <p:ext uri="{BB962C8B-B14F-4D97-AF65-F5344CB8AC3E}">
        <p14:creationId xmlns:p14="http://schemas.microsoft.com/office/powerpoint/2010/main" val="66378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87206" cy="1325563"/>
          </a:xfrm>
        </p:spPr>
        <p:txBody>
          <a:bodyPr/>
          <a:lstStyle/>
          <a:p>
            <a:r>
              <a:rPr lang="en-US" dirty="0"/>
              <a:t>Test Development Process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48</a:t>
            </a:fld>
            <a:endParaRPr lang="en-US" dirty="0"/>
          </a:p>
        </p:txBody>
      </p:sp>
      <p:sp>
        <p:nvSpPr>
          <p:cNvPr id="9" name="Text Box 4">
            <a:extLst>
              <a:ext uri="{FF2B5EF4-FFF2-40B4-BE49-F238E27FC236}">
                <a16:creationId xmlns:a16="http://schemas.microsoft.com/office/drawing/2014/main" id="{9BACE625-86A0-4BD6-9254-91DBB49C65D1}"/>
              </a:ext>
            </a:extLst>
          </p:cNvPr>
          <p:cNvSpPr txBox="1">
            <a:spLocks noChangeArrowheads="1"/>
          </p:cNvSpPr>
          <p:nvPr/>
        </p:nvSpPr>
        <p:spPr bwMode="auto">
          <a:xfrm>
            <a:off x="678236" y="2322103"/>
            <a:ext cx="1360487" cy="111918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nchorCtr="1"/>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defRPr/>
            </a:pPr>
            <a:r>
              <a:rPr lang="en-US" altLang="en-US" sz="1600" dirty="0">
                <a:latin typeface="+mn-lt"/>
              </a:rPr>
              <a:t>Test Planning and Specifications</a:t>
            </a:r>
          </a:p>
        </p:txBody>
      </p:sp>
      <p:grpSp>
        <p:nvGrpSpPr>
          <p:cNvPr id="10" name="Group 9">
            <a:extLst>
              <a:ext uri="{FF2B5EF4-FFF2-40B4-BE49-F238E27FC236}">
                <a16:creationId xmlns:a16="http://schemas.microsoft.com/office/drawing/2014/main" id="{DA324E5A-15CB-4796-AF38-50CDEACB7F7B}"/>
              </a:ext>
            </a:extLst>
          </p:cNvPr>
          <p:cNvGrpSpPr/>
          <p:nvPr/>
        </p:nvGrpSpPr>
        <p:grpSpPr>
          <a:xfrm>
            <a:off x="2029198" y="2322103"/>
            <a:ext cx="1587500" cy="1085850"/>
            <a:chOff x="1994693" y="2001044"/>
            <a:chExt cx="1587500" cy="1085850"/>
          </a:xfrm>
          <a:solidFill>
            <a:schemeClr val="bg1"/>
          </a:solidFill>
        </p:grpSpPr>
        <p:sp>
          <p:nvSpPr>
            <p:cNvPr id="11" name="Text Box 3">
              <a:extLst>
                <a:ext uri="{FF2B5EF4-FFF2-40B4-BE49-F238E27FC236}">
                  <a16:creationId xmlns:a16="http://schemas.microsoft.com/office/drawing/2014/main" id="{E14F7BE9-F3A7-423D-9611-DA015E1C02D6}"/>
                </a:ext>
              </a:extLst>
            </p:cNvPr>
            <p:cNvSpPr txBox="1">
              <a:spLocks noChangeArrowheads="1"/>
            </p:cNvSpPr>
            <p:nvPr/>
          </p:nvSpPr>
          <p:spPr bwMode="auto">
            <a:xfrm>
              <a:off x="2289968"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Development</a:t>
              </a:r>
            </a:p>
          </p:txBody>
        </p:sp>
        <p:sp>
          <p:nvSpPr>
            <p:cNvPr id="12" name="Line 5">
              <a:extLst>
                <a:ext uri="{FF2B5EF4-FFF2-40B4-BE49-F238E27FC236}">
                  <a16:creationId xmlns:a16="http://schemas.microsoft.com/office/drawing/2014/main" id="{F3ADE8B5-C287-41C6-94DE-DCDF8A346142}"/>
                </a:ext>
              </a:extLst>
            </p:cNvPr>
            <p:cNvSpPr>
              <a:spLocks noChangeShapeType="1"/>
            </p:cNvSpPr>
            <p:nvPr/>
          </p:nvSpPr>
          <p:spPr bwMode="auto">
            <a:xfrm>
              <a:off x="199469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3" name="Group 12">
            <a:extLst>
              <a:ext uri="{FF2B5EF4-FFF2-40B4-BE49-F238E27FC236}">
                <a16:creationId xmlns:a16="http://schemas.microsoft.com/office/drawing/2014/main" id="{1C17A7E6-E4A0-4DD6-A65A-C81216E5A6E7}"/>
              </a:ext>
            </a:extLst>
          </p:cNvPr>
          <p:cNvGrpSpPr/>
          <p:nvPr/>
        </p:nvGrpSpPr>
        <p:grpSpPr>
          <a:xfrm>
            <a:off x="5131173" y="2322103"/>
            <a:ext cx="1681163" cy="1085850"/>
            <a:chOff x="5096668" y="2001044"/>
            <a:chExt cx="1681163" cy="1085850"/>
          </a:xfrm>
        </p:grpSpPr>
        <p:sp>
          <p:nvSpPr>
            <p:cNvPr id="14" name="Line 6">
              <a:extLst>
                <a:ext uri="{FF2B5EF4-FFF2-40B4-BE49-F238E27FC236}">
                  <a16:creationId xmlns:a16="http://schemas.microsoft.com/office/drawing/2014/main" id="{A1374473-9F7A-4944-8CA9-24E8FC79F718}"/>
                </a:ext>
              </a:extLst>
            </p:cNvPr>
            <p:cNvSpPr>
              <a:spLocks noChangeShapeType="1"/>
            </p:cNvSpPr>
            <p:nvPr/>
          </p:nvSpPr>
          <p:spPr bwMode="auto">
            <a:xfrm>
              <a:off x="5096668" y="2505869"/>
              <a:ext cx="347663"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5" name="Text Box 7">
              <a:extLst>
                <a:ext uri="{FF2B5EF4-FFF2-40B4-BE49-F238E27FC236}">
                  <a16:creationId xmlns:a16="http://schemas.microsoft.com/office/drawing/2014/main" id="{B2108CD5-930B-4888-A396-E845C8DA8E1A}"/>
                </a:ext>
              </a:extLst>
            </p:cNvPr>
            <p:cNvSpPr txBox="1">
              <a:spLocks noChangeArrowheads="1"/>
            </p:cNvSpPr>
            <p:nvPr/>
          </p:nvSpPr>
          <p:spPr bwMode="auto">
            <a:xfrm>
              <a:off x="5460206" y="2001044"/>
              <a:ext cx="1317625" cy="10858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Review</a:t>
              </a:r>
            </a:p>
          </p:txBody>
        </p:sp>
      </p:grpSp>
      <p:grpSp>
        <p:nvGrpSpPr>
          <p:cNvPr id="16" name="Group 15">
            <a:extLst>
              <a:ext uri="{FF2B5EF4-FFF2-40B4-BE49-F238E27FC236}">
                <a16:creationId xmlns:a16="http://schemas.microsoft.com/office/drawing/2014/main" id="{1D72C9C0-7C37-461A-ADEF-1886526A119D}"/>
              </a:ext>
            </a:extLst>
          </p:cNvPr>
          <p:cNvGrpSpPr/>
          <p:nvPr/>
        </p:nvGrpSpPr>
        <p:grpSpPr>
          <a:xfrm>
            <a:off x="3610348" y="2322103"/>
            <a:ext cx="1598613" cy="1085850"/>
            <a:chOff x="3575843" y="2001044"/>
            <a:chExt cx="1598613" cy="1085850"/>
          </a:xfrm>
          <a:solidFill>
            <a:schemeClr val="bg1"/>
          </a:solidFill>
        </p:grpSpPr>
        <p:sp>
          <p:nvSpPr>
            <p:cNvPr id="17" name="Text Box 10">
              <a:extLst>
                <a:ext uri="{FF2B5EF4-FFF2-40B4-BE49-F238E27FC236}">
                  <a16:creationId xmlns:a16="http://schemas.microsoft.com/office/drawing/2014/main" id="{23DDB9E3-27A9-401D-8139-867CC23A6AED}"/>
                </a:ext>
              </a:extLst>
            </p:cNvPr>
            <p:cNvSpPr txBox="1">
              <a:spLocks noChangeArrowheads="1"/>
            </p:cNvSpPr>
            <p:nvPr/>
          </p:nvSpPr>
          <p:spPr bwMode="auto">
            <a:xfrm>
              <a:off x="3882231"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600" dirty="0">
                <a:latin typeface="+mn-lt"/>
              </a:endParaRPr>
            </a:p>
            <a:p>
              <a:pPr algn="ctr">
                <a:spcBef>
                  <a:spcPct val="0"/>
                </a:spcBef>
                <a:buFontTx/>
                <a:buNone/>
              </a:pPr>
              <a:r>
                <a:rPr lang="en-US" altLang="en-US" sz="1600" dirty="0">
                  <a:latin typeface="+mn-lt"/>
                </a:rPr>
                <a:t>GaDOE</a:t>
              </a:r>
            </a:p>
            <a:p>
              <a:pPr algn="ctr">
                <a:spcBef>
                  <a:spcPct val="0"/>
                </a:spcBef>
                <a:buFontTx/>
                <a:buNone/>
              </a:pPr>
              <a:r>
                <a:rPr lang="en-US" altLang="en-US" sz="1600" dirty="0">
                  <a:latin typeface="+mn-lt"/>
                </a:rPr>
                <a:t>Reviews</a:t>
              </a:r>
            </a:p>
          </p:txBody>
        </p:sp>
        <p:sp>
          <p:nvSpPr>
            <p:cNvPr id="18" name="Line 11">
              <a:extLst>
                <a:ext uri="{FF2B5EF4-FFF2-40B4-BE49-F238E27FC236}">
                  <a16:creationId xmlns:a16="http://schemas.microsoft.com/office/drawing/2014/main" id="{3079B216-DCC7-4223-B21B-C31D5EEB4936}"/>
                </a:ext>
              </a:extLst>
            </p:cNvPr>
            <p:cNvSpPr>
              <a:spLocks noChangeShapeType="1"/>
            </p:cNvSpPr>
            <p:nvPr/>
          </p:nvSpPr>
          <p:spPr bwMode="auto">
            <a:xfrm>
              <a:off x="357584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9" name="Group 18">
            <a:extLst>
              <a:ext uri="{FF2B5EF4-FFF2-40B4-BE49-F238E27FC236}">
                <a16:creationId xmlns:a16="http://schemas.microsoft.com/office/drawing/2014/main" id="{8C50412F-BE7A-43E4-9816-66EFA56B5FA9}"/>
              </a:ext>
            </a:extLst>
          </p:cNvPr>
          <p:cNvGrpSpPr/>
          <p:nvPr/>
        </p:nvGrpSpPr>
        <p:grpSpPr>
          <a:xfrm>
            <a:off x="6788523" y="2322103"/>
            <a:ext cx="1627188" cy="1092995"/>
            <a:chOff x="6754018" y="2001044"/>
            <a:chExt cx="1627188" cy="1092995"/>
          </a:xfrm>
          <a:solidFill>
            <a:schemeClr val="bg1"/>
          </a:solidFill>
        </p:grpSpPr>
        <p:sp>
          <p:nvSpPr>
            <p:cNvPr id="20" name="Text Box 8">
              <a:extLst>
                <a:ext uri="{FF2B5EF4-FFF2-40B4-BE49-F238E27FC236}">
                  <a16:creationId xmlns:a16="http://schemas.microsoft.com/office/drawing/2014/main" id="{3F2698B8-7023-4937-BDF1-EFAD38C60362}"/>
                </a:ext>
              </a:extLst>
            </p:cNvPr>
            <p:cNvSpPr txBox="1">
              <a:spLocks noChangeArrowheads="1"/>
            </p:cNvSpPr>
            <p:nvPr/>
          </p:nvSpPr>
          <p:spPr bwMode="auto">
            <a:xfrm>
              <a:off x="7031831" y="2001044"/>
              <a:ext cx="1349375" cy="1092995"/>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Field Testing</a:t>
              </a:r>
            </a:p>
          </p:txBody>
        </p:sp>
        <p:sp>
          <p:nvSpPr>
            <p:cNvPr id="21" name="Line 12">
              <a:extLst>
                <a:ext uri="{FF2B5EF4-FFF2-40B4-BE49-F238E27FC236}">
                  <a16:creationId xmlns:a16="http://schemas.microsoft.com/office/drawing/2014/main" id="{87E94B31-7716-4EE8-91D0-52F7A245D746}"/>
                </a:ext>
              </a:extLst>
            </p:cNvPr>
            <p:cNvSpPr>
              <a:spLocks noChangeShapeType="1"/>
            </p:cNvSpPr>
            <p:nvPr/>
          </p:nvSpPr>
          <p:spPr bwMode="auto">
            <a:xfrm>
              <a:off x="6754018"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2" name="Group 21">
            <a:extLst>
              <a:ext uri="{FF2B5EF4-FFF2-40B4-BE49-F238E27FC236}">
                <a16:creationId xmlns:a16="http://schemas.microsoft.com/office/drawing/2014/main" id="{0A45EEF2-8E38-42ED-9D4A-825319134387}"/>
              </a:ext>
            </a:extLst>
          </p:cNvPr>
          <p:cNvGrpSpPr/>
          <p:nvPr/>
        </p:nvGrpSpPr>
        <p:grpSpPr>
          <a:xfrm>
            <a:off x="2051423" y="4411253"/>
            <a:ext cx="1589088" cy="1143000"/>
            <a:chOff x="2016918" y="4090194"/>
            <a:chExt cx="1589088" cy="1143000"/>
          </a:xfrm>
          <a:solidFill>
            <a:schemeClr val="bg1"/>
          </a:solidFill>
        </p:grpSpPr>
        <p:sp>
          <p:nvSpPr>
            <p:cNvPr id="23" name="Text Box 13">
              <a:extLst>
                <a:ext uri="{FF2B5EF4-FFF2-40B4-BE49-F238E27FC236}">
                  <a16:creationId xmlns:a16="http://schemas.microsoft.com/office/drawing/2014/main" id="{0DBAB963-110B-4610-BF84-7CDC61CC87B6}"/>
                </a:ext>
              </a:extLst>
            </p:cNvPr>
            <p:cNvSpPr txBox="1">
              <a:spLocks noChangeArrowheads="1"/>
            </p:cNvSpPr>
            <p:nvPr/>
          </p:nvSpPr>
          <p:spPr bwMode="auto">
            <a:xfrm>
              <a:off x="2288381" y="4090194"/>
              <a:ext cx="1317625" cy="114300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Handscoring (Constructed-Response Items)</a:t>
              </a:r>
            </a:p>
          </p:txBody>
        </p:sp>
        <p:sp>
          <p:nvSpPr>
            <p:cNvPr id="24" name="Line 15">
              <a:extLst>
                <a:ext uri="{FF2B5EF4-FFF2-40B4-BE49-F238E27FC236}">
                  <a16:creationId xmlns:a16="http://schemas.microsoft.com/office/drawing/2014/main" id="{B236E8FF-E71E-47E3-9646-5AC820D51B6B}"/>
                </a:ext>
              </a:extLst>
            </p:cNvPr>
            <p:cNvSpPr>
              <a:spLocks noChangeShapeType="1"/>
            </p:cNvSpPr>
            <p:nvPr/>
          </p:nvSpPr>
          <p:spPr bwMode="auto">
            <a:xfrm>
              <a:off x="2016918" y="4636295"/>
              <a:ext cx="288925" cy="4763"/>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5" name="Group 24">
            <a:extLst>
              <a:ext uri="{FF2B5EF4-FFF2-40B4-BE49-F238E27FC236}">
                <a16:creationId xmlns:a16="http://schemas.microsoft.com/office/drawing/2014/main" id="{20F89D8C-DE4C-48D5-A5AA-8EDE5C828357}"/>
              </a:ext>
            </a:extLst>
          </p:cNvPr>
          <p:cNvGrpSpPr/>
          <p:nvPr/>
        </p:nvGrpSpPr>
        <p:grpSpPr>
          <a:xfrm>
            <a:off x="3632573" y="4411253"/>
            <a:ext cx="1595438" cy="1143000"/>
            <a:chOff x="3598068" y="4090194"/>
            <a:chExt cx="1595438" cy="1143000"/>
          </a:xfrm>
        </p:grpSpPr>
        <p:sp>
          <p:nvSpPr>
            <p:cNvPr id="26" name="Text Box 9">
              <a:extLst>
                <a:ext uri="{FF2B5EF4-FFF2-40B4-BE49-F238E27FC236}">
                  <a16:creationId xmlns:a16="http://schemas.microsoft.com/office/drawing/2014/main" id="{32A4E792-3BED-46B6-A57D-A400F7DF2A27}"/>
                </a:ext>
              </a:extLst>
            </p:cNvPr>
            <p:cNvSpPr txBox="1">
              <a:spLocks noChangeArrowheads="1"/>
            </p:cNvSpPr>
            <p:nvPr/>
          </p:nvSpPr>
          <p:spPr bwMode="auto">
            <a:xfrm>
              <a:off x="3877468" y="4090194"/>
              <a:ext cx="1316038"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1600" dirty="0">
                  <a:latin typeface="+mn-lt"/>
                </a:rPr>
                <a:t>Data Review</a:t>
              </a:r>
            </a:p>
          </p:txBody>
        </p:sp>
        <p:sp>
          <p:nvSpPr>
            <p:cNvPr id="27" name="Line 16">
              <a:extLst>
                <a:ext uri="{FF2B5EF4-FFF2-40B4-BE49-F238E27FC236}">
                  <a16:creationId xmlns:a16="http://schemas.microsoft.com/office/drawing/2014/main" id="{CCE55F01-3EB1-4FC1-8589-4C2B26461450}"/>
                </a:ext>
              </a:extLst>
            </p:cNvPr>
            <p:cNvSpPr>
              <a:spLocks noChangeShapeType="1"/>
            </p:cNvSpPr>
            <p:nvPr/>
          </p:nvSpPr>
          <p:spPr bwMode="auto">
            <a:xfrm>
              <a:off x="3598068"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grpSp>
        <p:nvGrpSpPr>
          <p:cNvPr id="28" name="Group 27">
            <a:extLst>
              <a:ext uri="{FF2B5EF4-FFF2-40B4-BE49-F238E27FC236}">
                <a16:creationId xmlns:a16="http://schemas.microsoft.com/office/drawing/2014/main" id="{7BC7ADF2-86D0-40FC-B3EE-A715E156FA2E}"/>
              </a:ext>
            </a:extLst>
          </p:cNvPr>
          <p:cNvGrpSpPr/>
          <p:nvPr/>
        </p:nvGrpSpPr>
        <p:grpSpPr>
          <a:xfrm>
            <a:off x="6796461" y="4389822"/>
            <a:ext cx="1597026" cy="1140619"/>
            <a:chOff x="6761956" y="4068763"/>
            <a:chExt cx="1597026" cy="1140619"/>
          </a:xfrm>
        </p:grpSpPr>
        <p:sp>
          <p:nvSpPr>
            <p:cNvPr id="29" name="Line 24">
              <a:extLst>
                <a:ext uri="{FF2B5EF4-FFF2-40B4-BE49-F238E27FC236}">
                  <a16:creationId xmlns:a16="http://schemas.microsoft.com/office/drawing/2014/main" id="{1F5FDC32-3206-4A65-832C-33840293AAEB}"/>
                </a:ext>
              </a:extLst>
            </p:cNvPr>
            <p:cNvSpPr>
              <a:spLocks noChangeShapeType="1"/>
            </p:cNvSpPr>
            <p:nvPr/>
          </p:nvSpPr>
          <p:spPr bwMode="auto">
            <a:xfrm>
              <a:off x="6761956" y="4638676"/>
              <a:ext cx="346075"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0" name="Text Box 25">
              <a:extLst>
                <a:ext uri="{FF2B5EF4-FFF2-40B4-BE49-F238E27FC236}">
                  <a16:creationId xmlns:a16="http://schemas.microsoft.com/office/drawing/2014/main" id="{110E99ED-D96A-4255-B432-7CAB6DE974BF}"/>
                </a:ext>
              </a:extLst>
            </p:cNvPr>
            <p:cNvSpPr txBox="1">
              <a:spLocks noChangeArrowheads="1"/>
            </p:cNvSpPr>
            <p:nvPr/>
          </p:nvSpPr>
          <p:spPr bwMode="auto">
            <a:xfrm>
              <a:off x="7125494" y="4068763"/>
              <a:ext cx="1233488" cy="114061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Tx/>
                <a:buNone/>
              </a:pPr>
              <a:r>
                <a:rPr lang="en-US" altLang="en-US" sz="1600" dirty="0">
                  <a:latin typeface="+mn-lt"/>
                </a:rPr>
                <a:t>Standard Setting/</a:t>
              </a:r>
            </a:p>
            <a:p>
              <a:pPr algn="ctr">
                <a:lnSpc>
                  <a:spcPct val="80000"/>
                </a:lnSpc>
                <a:spcBef>
                  <a:spcPct val="0"/>
                </a:spcBef>
                <a:buFontTx/>
                <a:buNone/>
              </a:pPr>
              <a:r>
                <a:rPr lang="en-US" altLang="en-US" sz="1600" dirty="0">
                  <a:latin typeface="+mn-lt"/>
                </a:rPr>
                <a:t>Validation</a:t>
              </a:r>
            </a:p>
          </p:txBody>
        </p:sp>
      </p:grpSp>
      <p:grpSp>
        <p:nvGrpSpPr>
          <p:cNvPr id="31" name="Group 30">
            <a:extLst>
              <a:ext uri="{FF2B5EF4-FFF2-40B4-BE49-F238E27FC236}">
                <a16:creationId xmlns:a16="http://schemas.microsoft.com/office/drawing/2014/main" id="{FD1AEEC4-D643-4D69-B92C-601E3A177D3F}"/>
              </a:ext>
            </a:extLst>
          </p:cNvPr>
          <p:cNvGrpSpPr/>
          <p:nvPr/>
        </p:nvGrpSpPr>
        <p:grpSpPr>
          <a:xfrm>
            <a:off x="5208962" y="4444591"/>
            <a:ext cx="1663699" cy="1085850"/>
            <a:chOff x="5174457" y="4123532"/>
            <a:chExt cx="1663699" cy="1085850"/>
          </a:xfrm>
          <a:solidFill>
            <a:schemeClr val="bg1"/>
          </a:solidFill>
        </p:grpSpPr>
        <p:sp>
          <p:nvSpPr>
            <p:cNvPr id="32" name="Text Box 26">
              <a:extLst>
                <a:ext uri="{FF2B5EF4-FFF2-40B4-BE49-F238E27FC236}">
                  <a16:creationId xmlns:a16="http://schemas.microsoft.com/office/drawing/2014/main" id="{588D255A-6FEB-4231-A288-131E750369AF}"/>
                </a:ext>
              </a:extLst>
            </p:cNvPr>
            <p:cNvSpPr txBox="1">
              <a:spLocks noChangeArrowheads="1"/>
            </p:cNvSpPr>
            <p:nvPr/>
          </p:nvSpPr>
          <p:spPr bwMode="auto">
            <a:xfrm>
              <a:off x="5545931" y="4123532"/>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5000"/>
                </a:lnSpc>
                <a:spcBef>
                  <a:spcPct val="0"/>
                </a:spcBef>
                <a:buFontTx/>
                <a:buNone/>
              </a:pPr>
              <a:r>
                <a:rPr lang="en-US" altLang="en-US" sz="1600" dirty="0">
                  <a:latin typeface="+mn-lt"/>
                </a:rPr>
                <a:t>Operational</a:t>
              </a:r>
            </a:p>
            <a:p>
              <a:pPr algn="ctr">
                <a:lnSpc>
                  <a:spcPct val="85000"/>
                </a:lnSpc>
                <a:spcBef>
                  <a:spcPct val="0"/>
                </a:spcBef>
                <a:buFontTx/>
                <a:buNone/>
              </a:pPr>
              <a:r>
                <a:rPr lang="en-US" altLang="en-US" sz="1600" dirty="0">
                  <a:latin typeface="+mn-lt"/>
                </a:rPr>
                <a:t>Testing</a:t>
              </a:r>
            </a:p>
          </p:txBody>
        </p:sp>
        <p:sp>
          <p:nvSpPr>
            <p:cNvPr id="33" name="Line 27">
              <a:extLst>
                <a:ext uri="{FF2B5EF4-FFF2-40B4-BE49-F238E27FC236}">
                  <a16:creationId xmlns:a16="http://schemas.microsoft.com/office/drawing/2014/main" id="{07398FF9-D61F-44D0-BD32-4135FD56B9E3}"/>
                </a:ext>
              </a:extLst>
            </p:cNvPr>
            <p:cNvSpPr>
              <a:spLocks noChangeShapeType="1"/>
            </p:cNvSpPr>
            <p:nvPr/>
          </p:nvSpPr>
          <p:spPr bwMode="auto">
            <a:xfrm>
              <a:off x="5174457" y="4641058"/>
              <a:ext cx="355600" cy="0"/>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34" name="Group 33">
            <a:extLst>
              <a:ext uri="{FF2B5EF4-FFF2-40B4-BE49-F238E27FC236}">
                <a16:creationId xmlns:a16="http://schemas.microsoft.com/office/drawing/2014/main" id="{5AE9FE48-1F54-4CF7-970B-B2A4EDC9D640}"/>
              </a:ext>
            </a:extLst>
          </p:cNvPr>
          <p:cNvGrpSpPr/>
          <p:nvPr/>
        </p:nvGrpSpPr>
        <p:grpSpPr>
          <a:xfrm>
            <a:off x="417886" y="2830103"/>
            <a:ext cx="8220075" cy="2722563"/>
            <a:chOff x="383381" y="2509044"/>
            <a:chExt cx="8220075" cy="2722563"/>
          </a:xfrm>
        </p:grpSpPr>
        <p:grpSp>
          <p:nvGrpSpPr>
            <p:cNvPr id="35" name="Group 34">
              <a:extLst>
                <a:ext uri="{FF2B5EF4-FFF2-40B4-BE49-F238E27FC236}">
                  <a16:creationId xmlns:a16="http://schemas.microsoft.com/office/drawing/2014/main" id="{DB459007-4413-4BD3-8F5B-A6DC8BE00631}"/>
                </a:ext>
              </a:extLst>
            </p:cNvPr>
            <p:cNvGrpSpPr/>
            <p:nvPr/>
          </p:nvGrpSpPr>
          <p:grpSpPr>
            <a:xfrm>
              <a:off x="383381" y="2509044"/>
              <a:ext cx="8220075" cy="2132014"/>
              <a:chOff x="383381" y="2509044"/>
              <a:chExt cx="8220075" cy="2132014"/>
            </a:xfrm>
          </p:grpSpPr>
          <p:sp>
            <p:nvSpPr>
              <p:cNvPr id="37" name="Line 17">
                <a:extLst>
                  <a:ext uri="{FF2B5EF4-FFF2-40B4-BE49-F238E27FC236}">
                    <a16:creationId xmlns:a16="http://schemas.microsoft.com/office/drawing/2014/main" id="{9F494EA8-3E5D-40E2-8512-59D811FC984D}"/>
                  </a:ext>
                </a:extLst>
              </p:cNvPr>
              <p:cNvSpPr>
                <a:spLocks noChangeShapeType="1"/>
              </p:cNvSpPr>
              <p:nvPr/>
            </p:nvSpPr>
            <p:spPr bwMode="auto">
              <a:xfrm>
                <a:off x="383381"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8" name="Line 18">
                <a:extLst>
                  <a:ext uri="{FF2B5EF4-FFF2-40B4-BE49-F238E27FC236}">
                    <a16:creationId xmlns:a16="http://schemas.microsoft.com/office/drawing/2014/main" id="{6686D314-C2A0-4221-B77F-A28FB098234F}"/>
                  </a:ext>
                </a:extLst>
              </p:cNvPr>
              <p:cNvSpPr>
                <a:spLocks noChangeShapeType="1"/>
              </p:cNvSpPr>
              <p:nvPr/>
            </p:nvSpPr>
            <p:spPr bwMode="auto">
              <a:xfrm>
                <a:off x="397668" y="3866357"/>
                <a:ext cx="8205788"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9" name="Line 19">
                <a:extLst>
                  <a:ext uri="{FF2B5EF4-FFF2-40B4-BE49-F238E27FC236}">
                    <a16:creationId xmlns:a16="http://schemas.microsoft.com/office/drawing/2014/main" id="{68D29BE2-D086-47D4-97F7-33DA84406BF6}"/>
                  </a:ext>
                </a:extLst>
              </p:cNvPr>
              <p:cNvSpPr>
                <a:spLocks noChangeShapeType="1"/>
              </p:cNvSpPr>
              <p:nvPr/>
            </p:nvSpPr>
            <p:spPr bwMode="auto">
              <a:xfrm>
                <a:off x="397668" y="3866357"/>
                <a:ext cx="0" cy="769938"/>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0" name="Line 20">
                <a:extLst>
                  <a:ext uri="{FF2B5EF4-FFF2-40B4-BE49-F238E27FC236}">
                    <a16:creationId xmlns:a16="http://schemas.microsoft.com/office/drawing/2014/main" id="{DD718D42-9C67-4DB6-81B3-D62AADB1CD38}"/>
                  </a:ext>
                </a:extLst>
              </p:cNvPr>
              <p:cNvSpPr>
                <a:spLocks noChangeShapeType="1"/>
              </p:cNvSpPr>
              <p:nvPr/>
            </p:nvSpPr>
            <p:spPr bwMode="auto">
              <a:xfrm>
                <a:off x="8603456" y="2509044"/>
                <a:ext cx="0" cy="1357313"/>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1" name="Line 21">
                <a:extLst>
                  <a:ext uri="{FF2B5EF4-FFF2-40B4-BE49-F238E27FC236}">
                    <a16:creationId xmlns:a16="http://schemas.microsoft.com/office/drawing/2014/main" id="{05C09EBC-4968-44B3-91BA-2048413F2362}"/>
                  </a:ext>
                </a:extLst>
              </p:cNvPr>
              <p:cNvSpPr>
                <a:spLocks noChangeShapeType="1"/>
              </p:cNvSpPr>
              <p:nvPr/>
            </p:nvSpPr>
            <p:spPr bwMode="auto">
              <a:xfrm flipH="1">
                <a:off x="8358981" y="2509044"/>
                <a:ext cx="244475"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36" name="Text Box 13">
              <a:extLst>
                <a:ext uri="{FF2B5EF4-FFF2-40B4-BE49-F238E27FC236}">
                  <a16:creationId xmlns:a16="http://schemas.microsoft.com/office/drawing/2014/main" id="{3CC232DC-8B4D-46C0-9E06-0554E8D94CA5}"/>
                </a:ext>
              </a:extLst>
            </p:cNvPr>
            <p:cNvSpPr txBox="1">
              <a:spLocks noChangeArrowheads="1"/>
            </p:cNvSpPr>
            <p:nvPr/>
          </p:nvSpPr>
          <p:spPr bwMode="auto">
            <a:xfrm>
              <a:off x="707231" y="4088607"/>
              <a:ext cx="1317625"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Rangefinding (Constructed-Response Items)</a:t>
              </a:r>
            </a:p>
          </p:txBody>
        </p:sp>
      </p:grpSp>
      <p:sp>
        <p:nvSpPr>
          <p:cNvPr id="49" name="Arrow: Up 48">
            <a:extLst>
              <a:ext uri="{FF2B5EF4-FFF2-40B4-BE49-F238E27FC236}">
                <a16:creationId xmlns:a16="http://schemas.microsoft.com/office/drawing/2014/main" id="{1405450F-C416-4759-B0A7-994BF30086AF}"/>
              </a:ext>
            </a:extLst>
          </p:cNvPr>
          <p:cNvSpPr/>
          <p:nvPr/>
        </p:nvSpPr>
        <p:spPr>
          <a:xfrm>
            <a:off x="1068609" y="3562792"/>
            <a:ext cx="510730" cy="533629"/>
          </a:xfrm>
          <a:prstGeom prst="upArrow">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31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Test Blueprints</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sz="half" idx="1"/>
          </p:nvPr>
        </p:nvSpPr>
        <p:spPr/>
        <p:txBody>
          <a:bodyPr>
            <a:normAutofit fontScale="92500"/>
          </a:bodyPr>
          <a:lstStyle/>
          <a:p>
            <a:r>
              <a:rPr lang="en-US" dirty="0"/>
              <a:t>Test blueprints define the structure of the assessment, including</a:t>
            </a:r>
          </a:p>
          <a:p>
            <a:pPr lvl="1"/>
            <a:r>
              <a:rPr lang="en-US" dirty="0"/>
              <a:t>types of items</a:t>
            </a:r>
          </a:p>
          <a:p>
            <a:pPr lvl="1"/>
            <a:r>
              <a:rPr lang="en-US" dirty="0"/>
              <a:t>number of items</a:t>
            </a:r>
          </a:p>
          <a:p>
            <a:pPr lvl="1"/>
            <a:r>
              <a:rPr lang="en-US" dirty="0"/>
              <a:t>number of points possible</a:t>
            </a:r>
          </a:p>
          <a:p>
            <a:pPr lvl="1"/>
            <a:r>
              <a:rPr lang="en-US" dirty="0"/>
              <a:t>reporting categories</a:t>
            </a:r>
          </a:p>
          <a:p>
            <a:pPr lvl="1"/>
            <a:r>
              <a:rPr lang="en-US" dirty="0"/>
              <a:t>associated content standards</a:t>
            </a:r>
          </a:p>
          <a:p>
            <a:pPr lvl="1"/>
            <a:r>
              <a:rPr lang="en-US" dirty="0"/>
              <a:t>approximate percentage of points allocated to each reporting category</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49</a:t>
            </a:fld>
            <a:endParaRPr lang="en-US" dirty="0"/>
          </a:p>
        </p:txBody>
      </p:sp>
      <p:pic>
        <p:nvPicPr>
          <p:cNvPr id="2" name="Picture 1">
            <a:extLst>
              <a:ext uri="{FF2B5EF4-FFF2-40B4-BE49-F238E27FC236}">
                <a16:creationId xmlns:a16="http://schemas.microsoft.com/office/drawing/2014/main" id="{38568E43-CF41-4929-914A-79E0DD01EEA3}"/>
              </a:ext>
            </a:extLst>
          </p:cNvPr>
          <p:cNvPicPr>
            <a:picLocks noChangeAspect="1"/>
          </p:cNvPicPr>
          <p:nvPr/>
        </p:nvPicPr>
        <p:blipFill>
          <a:blip r:embed="rId2"/>
          <a:stretch>
            <a:fillRect/>
          </a:stretch>
        </p:blipFill>
        <p:spPr>
          <a:xfrm>
            <a:off x="4951435" y="1659579"/>
            <a:ext cx="3679013" cy="4471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49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0AD85A-C3E2-4F9B-AA93-4086C5D02060}"/>
              </a:ext>
            </a:extLst>
          </p:cNvPr>
          <p:cNvSpPr>
            <a:spLocks noGrp="1"/>
          </p:cNvSpPr>
          <p:nvPr>
            <p:ph type="title"/>
          </p:nvPr>
        </p:nvSpPr>
        <p:spPr/>
        <p:txBody>
          <a:bodyPr/>
          <a:lstStyle/>
          <a:p>
            <a:r>
              <a:rPr lang="en-US" dirty="0"/>
              <a:t>Overview</a:t>
            </a:r>
          </a:p>
        </p:txBody>
      </p:sp>
      <p:sp>
        <p:nvSpPr>
          <p:cNvPr id="7" name="Text Placeholder 6">
            <a:extLst>
              <a:ext uri="{FF2B5EF4-FFF2-40B4-BE49-F238E27FC236}">
                <a16:creationId xmlns:a16="http://schemas.microsoft.com/office/drawing/2014/main" id="{AF0E4AF6-413B-4845-AFAC-FA231F0E8736}"/>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10A1F343-B619-4CB2-9246-57BB9C9A524B}"/>
              </a:ext>
            </a:extLst>
          </p:cNvPr>
          <p:cNvSpPr>
            <a:spLocks noGrp="1"/>
          </p:cNvSpPr>
          <p:nvPr>
            <p:ph type="sldNum" sz="quarter" idx="4"/>
          </p:nvPr>
        </p:nvSpPr>
        <p:spPr/>
        <p:txBody>
          <a:bodyPr/>
          <a:lstStyle/>
          <a:p>
            <a:fld id="{B63E4CEF-BB1E-48C7-AE93-F39F6AA99AD7}" type="slidenum">
              <a:rPr lang="en-US" smtClean="0"/>
              <a:pPr/>
              <a:t>5</a:t>
            </a:fld>
            <a:endParaRPr lang="en-US" dirty="0"/>
          </a:p>
        </p:txBody>
      </p:sp>
    </p:spTree>
    <p:extLst>
      <p:ext uri="{BB962C8B-B14F-4D97-AF65-F5344CB8AC3E}">
        <p14:creationId xmlns:p14="http://schemas.microsoft.com/office/powerpoint/2010/main" val="351386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6CF519-71AE-4B80-8F58-AB5D192B70B7}"/>
              </a:ext>
            </a:extLst>
          </p:cNvPr>
          <p:cNvSpPr>
            <a:spLocks noGrp="1"/>
          </p:cNvSpPr>
          <p:nvPr>
            <p:ph type="title"/>
          </p:nvPr>
        </p:nvSpPr>
        <p:spPr/>
        <p:txBody>
          <a:bodyPr/>
          <a:lstStyle/>
          <a:p>
            <a:r>
              <a:rPr lang="en-US" dirty="0"/>
              <a:t>Achievement Level Descriptors</a:t>
            </a:r>
          </a:p>
        </p:txBody>
      </p:sp>
      <p:sp>
        <p:nvSpPr>
          <p:cNvPr id="8" name="Content Placeholder 7">
            <a:extLst>
              <a:ext uri="{FF2B5EF4-FFF2-40B4-BE49-F238E27FC236}">
                <a16:creationId xmlns:a16="http://schemas.microsoft.com/office/drawing/2014/main" id="{044A17C9-0AF6-403F-8CE9-BBB36374A76B}"/>
              </a:ext>
            </a:extLst>
          </p:cNvPr>
          <p:cNvSpPr>
            <a:spLocks noGrp="1"/>
          </p:cNvSpPr>
          <p:nvPr>
            <p:ph idx="1"/>
          </p:nvPr>
        </p:nvSpPr>
        <p:spPr/>
        <p:txBody>
          <a:bodyPr/>
          <a:lstStyle/>
          <a:p>
            <a:pPr marL="0" indent="0">
              <a:buNone/>
            </a:pPr>
            <a:r>
              <a:rPr lang="en-US" b="1" dirty="0">
                <a:solidFill>
                  <a:srgbClr val="F7971C"/>
                </a:solidFill>
              </a:rPr>
              <a:t>What are they?</a:t>
            </a:r>
          </a:p>
          <a:p>
            <a:r>
              <a:rPr lang="en-US" dirty="0"/>
              <a:t>ALDs are narrative descriptions of the knowledge and skills expected at each of the four achievement levels that have been established for Georgia Milestones.</a:t>
            </a:r>
          </a:p>
          <a:p>
            <a:r>
              <a:rPr lang="en-US" dirty="0"/>
              <a:t>ALDs are based on the state-adopted academic content standards.</a:t>
            </a:r>
          </a:p>
          <a:p>
            <a:r>
              <a:rPr lang="en-US" dirty="0"/>
              <a:t>The ALDs lay the ground work for setting achievement standards.</a:t>
            </a:r>
          </a:p>
        </p:txBody>
      </p:sp>
      <p:sp>
        <p:nvSpPr>
          <p:cNvPr id="6" name="Slide Number Placeholder 5">
            <a:extLst>
              <a:ext uri="{FF2B5EF4-FFF2-40B4-BE49-F238E27FC236}">
                <a16:creationId xmlns:a16="http://schemas.microsoft.com/office/drawing/2014/main" id="{499DD581-CF41-466D-AF37-6D69B0149159}"/>
              </a:ext>
            </a:extLst>
          </p:cNvPr>
          <p:cNvSpPr>
            <a:spLocks noGrp="1"/>
          </p:cNvSpPr>
          <p:nvPr>
            <p:ph type="sldNum" sz="quarter" idx="4"/>
          </p:nvPr>
        </p:nvSpPr>
        <p:spPr/>
        <p:txBody>
          <a:bodyPr/>
          <a:lstStyle/>
          <a:p>
            <a:fld id="{B63E4CEF-BB1E-48C7-AE93-F39F6AA99AD7}" type="slidenum">
              <a:rPr lang="en-US" smtClean="0"/>
              <a:pPr/>
              <a:t>50</a:t>
            </a:fld>
            <a:endParaRPr lang="en-US" dirty="0"/>
          </a:p>
        </p:txBody>
      </p:sp>
    </p:spTree>
    <p:extLst>
      <p:ext uri="{BB962C8B-B14F-4D97-AF65-F5344CB8AC3E}">
        <p14:creationId xmlns:p14="http://schemas.microsoft.com/office/powerpoint/2010/main" val="141244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Policy ALDs</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fontScale="85000" lnSpcReduction="20000"/>
          </a:bodyPr>
          <a:lstStyle/>
          <a:p>
            <a:r>
              <a:rPr lang="en-US" sz="2200" b="1" dirty="0">
                <a:solidFill>
                  <a:srgbClr val="50902D"/>
                </a:solidFill>
              </a:rPr>
              <a:t>Beginning Learners</a:t>
            </a:r>
            <a:r>
              <a:rPr lang="en-US" sz="2200" dirty="0">
                <a:solidFill>
                  <a:srgbClr val="50902D"/>
                </a:solidFill>
              </a:rPr>
              <a:t> </a:t>
            </a:r>
            <a:r>
              <a:rPr lang="en-US" sz="2200" b="1" dirty="0"/>
              <a:t>do not yet demonstrate proficiency in the knowledge and skills</a:t>
            </a:r>
            <a:r>
              <a:rPr lang="en-US" sz="2200" dirty="0"/>
              <a:t> necessary at this grade level/course of learning, as specified in Georgia’s content standards.  The students </a:t>
            </a:r>
            <a:r>
              <a:rPr lang="en-US" sz="2200" i="1" dirty="0">
                <a:solidFill>
                  <a:srgbClr val="50902D"/>
                </a:solidFill>
              </a:rPr>
              <a:t>need substantial academic support </a:t>
            </a:r>
            <a:r>
              <a:rPr lang="en-US" sz="2200" dirty="0"/>
              <a:t>to be prepared for the next grade level or course and to be on track for</a:t>
            </a:r>
            <a:r>
              <a:rPr lang="en-US" sz="2200" i="1" dirty="0"/>
              <a:t> </a:t>
            </a:r>
            <a:r>
              <a:rPr lang="en-US" sz="2200" dirty="0"/>
              <a:t>college and career readiness</a:t>
            </a:r>
            <a:r>
              <a:rPr lang="en-US" sz="2200" i="1" dirty="0"/>
              <a:t>.</a:t>
            </a:r>
          </a:p>
          <a:p>
            <a:r>
              <a:rPr lang="en-US" sz="2200" b="1" dirty="0">
                <a:solidFill>
                  <a:srgbClr val="50902D"/>
                </a:solidFill>
              </a:rPr>
              <a:t>Developing Learners </a:t>
            </a:r>
            <a:r>
              <a:rPr lang="en-US" sz="2200" b="1" dirty="0"/>
              <a:t>demonstrate partial proficiency in the knowledge and skills</a:t>
            </a:r>
            <a:r>
              <a:rPr lang="en-US" sz="2200" dirty="0"/>
              <a:t> necessary at this grade level/course of learning, as specified in Georgia’s content standards.  The students </a:t>
            </a:r>
            <a:r>
              <a:rPr lang="en-US" sz="2200" i="1" dirty="0">
                <a:solidFill>
                  <a:srgbClr val="50902D"/>
                </a:solidFill>
              </a:rPr>
              <a:t>need additional academic support </a:t>
            </a:r>
            <a:r>
              <a:rPr lang="en-US" sz="2200" dirty="0"/>
              <a:t>to ensure success in the next grade level or course and to be on track for</a:t>
            </a:r>
            <a:r>
              <a:rPr lang="en-US" sz="2200" i="1" dirty="0"/>
              <a:t> </a:t>
            </a:r>
            <a:r>
              <a:rPr lang="en-US" sz="2200" dirty="0"/>
              <a:t>college and career readiness</a:t>
            </a:r>
            <a:r>
              <a:rPr lang="en-US" sz="2200" i="1" dirty="0"/>
              <a:t>.</a:t>
            </a:r>
          </a:p>
          <a:p>
            <a:r>
              <a:rPr lang="en-US" sz="2200" b="1" dirty="0">
                <a:solidFill>
                  <a:srgbClr val="50902D"/>
                </a:solidFill>
              </a:rPr>
              <a:t>Proficient Learners </a:t>
            </a:r>
            <a:r>
              <a:rPr lang="en-US" sz="2200" b="1" dirty="0"/>
              <a:t>demonstrate</a:t>
            </a:r>
            <a:r>
              <a:rPr lang="en-US" sz="2200" dirty="0"/>
              <a:t> </a:t>
            </a:r>
            <a:r>
              <a:rPr lang="en-US" sz="2200" b="1" dirty="0"/>
              <a:t>proficiency in the knowledge and skills</a:t>
            </a:r>
            <a:r>
              <a:rPr lang="en-US" sz="2200" dirty="0"/>
              <a:t> necessary at this grade level/course of learning, as specified in Georgia’s content standards. The students </a:t>
            </a:r>
            <a:r>
              <a:rPr lang="en-US" sz="2200" i="1" dirty="0">
                <a:solidFill>
                  <a:srgbClr val="50902D"/>
                </a:solidFill>
              </a:rPr>
              <a:t>are prepared</a:t>
            </a:r>
            <a:r>
              <a:rPr lang="en-US" sz="2200" dirty="0">
                <a:solidFill>
                  <a:srgbClr val="50902D"/>
                </a:solidFill>
              </a:rPr>
              <a:t> </a:t>
            </a:r>
            <a:r>
              <a:rPr lang="en-US" sz="2200" dirty="0"/>
              <a:t>for the next grade level or course and are on track for college and career readiness</a:t>
            </a:r>
            <a:r>
              <a:rPr lang="en-US" sz="2200" i="1" dirty="0"/>
              <a:t>.</a:t>
            </a:r>
          </a:p>
          <a:p>
            <a:r>
              <a:rPr lang="en-US" sz="2200" b="1" dirty="0">
                <a:solidFill>
                  <a:srgbClr val="50902D"/>
                </a:solidFill>
              </a:rPr>
              <a:t>Distinguished Learners </a:t>
            </a:r>
            <a:r>
              <a:rPr lang="en-US" sz="2200" b="1" dirty="0"/>
              <a:t>demonstrate</a:t>
            </a:r>
            <a:r>
              <a:rPr lang="en-US" sz="2200" dirty="0"/>
              <a:t> </a:t>
            </a:r>
            <a:r>
              <a:rPr lang="en-US" sz="2200" b="1" dirty="0"/>
              <a:t>advanced proficiency in the knowledge and skills</a:t>
            </a:r>
            <a:r>
              <a:rPr lang="en-US" sz="2200" dirty="0"/>
              <a:t> necessary at this grade level/course of learning, as specified in Georgia’s content standards. The students </a:t>
            </a:r>
            <a:r>
              <a:rPr lang="en-US" sz="2200" i="1" dirty="0">
                <a:solidFill>
                  <a:srgbClr val="50902D"/>
                </a:solidFill>
              </a:rPr>
              <a:t>are well prepared </a:t>
            </a:r>
            <a:r>
              <a:rPr lang="en-US" sz="2200" dirty="0"/>
              <a:t>for the next grade level or course and are well prepared for</a:t>
            </a:r>
            <a:r>
              <a:rPr lang="en-US" sz="2200" i="1" dirty="0"/>
              <a:t> </a:t>
            </a:r>
            <a:r>
              <a:rPr lang="en-US" sz="2200" dirty="0"/>
              <a:t>college and career readiness</a:t>
            </a:r>
            <a:r>
              <a:rPr lang="en-US" sz="2200" i="1" dirty="0"/>
              <a:t>.</a:t>
            </a:r>
            <a:endParaRPr lang="en-US" sz="2200" dirty="0"/>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51</a:t>
            </a:fld>
            <a:endParaRPr lang="en-US" dirty="0"/>
          </a:p>
        </p:txBody>
      </p:sp>
    </p:spTree>
    <p:extLst>
      <p:ext uri="{BB962C8B-B14F-4D97-AF65-F5344CB8AC3E}">
        <p14:creationId xmlns:p14="http://schemas.microsoft.com/office/powerpoint/2010/main" val="45017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7A19-AE33-48F4-89C9-84BD281B4D71}"/>
              </a:ext>
            </a:extLst>
          </p:cNvPr>
          <p:cNvSpPr>
            <a:spLocks noGrp="1"/>
          </p:cNvSpPr>
          <p:nvPr>
            <p:ph type="title"/>
          </p:nvPr>
        </p:nvSpPr>
        <p:spPr/>
        <p:txBody>
          <a:bodyPr/>
          <a:lstStyle/>
          <a:p>
            <a:r>
              <a:rPr lang="en-US" dirty="0"/>
              <a:t>Range ALDs</a:t>
            </a:r>
          </a:p>
        </p:txBody>
      </p:sp>
      <p:sp>
        <p:nvSpPr>
          <p:cNvPr id="3" name="Content Placeholder 2">
            <a:extLst>
              <a:ext uri="{FF2B5EF4-FFF2-40B4-BE49-F238E27FC236}">
                <a16:creationId xmlns:a16="http://schemas.microsoft.com/office/drawing/2014/main" id="{E78074C6-B089-4A71-8870-6CE13F36617C}"/>
              </a:ext>
            </a:extLst>
          </p:cNvPr>
          <p:cNvSpPr>
            <a:spLocks noGrp="1"/>
          </p:cNvSpPr>
          <p:nvPr>
            <p:ph idx="1"/>
          </p:nvPr>
        </p:nvSpPr>
        <p:spPr/>
        <p:txBody>
          <a:bodyPr/>
          <a:lstStyle/>
          <a:p>
            <a:r>
              <a:rPr lang="en-US" dirty="0"/>
              <a:t>The skills contained in each content standard become more sophisticated across achievement levels.</a:t>
            </a:r>
          </a:p>
          <a:p>
            <a:r>
              <a:rPr lang="en-US" dirty="0"/>
              <a:t>Range ALDs describe the increasing content-based expectations, cognitive demand, and contextual evidenced needed to be categorized in a given achievement level.</a:t>
            </a:r>
          </a:p>
        </p:txBody>
      </p:sp>
      <p:sp>
        <p:nvSpPr>
          <p:cNvPr id="5" name="Slide Number Placeholder 4">
            <a:extLst>
              <a:ext uri="{FF2B5EF4-FFF2-40B4-BE49-F238E27FC236}">
                <a16:creationId xmlns:a16="http://schemas.microsoft.com/office/drawing/2014/main" id="{23B083E2-A6C5-4477-A812-A252B28C7AB9}"/>
              </a:ext>
            </a:extLst>
          </p:cNvPr>
          <p:cNvSpPr>
            <a:spLocks noGrp="1"/>
          </p:cNvSpPr>
          <p:nvPr>
            <p:ph type="sldNum" sz="quarter" idx="4"/>
          </p:nvPr>
        </p:nvSpPr>
        <p:spPr/>
        <p:txBody>
          <a:bodyPr/>
          <a:lstStyle/>
          <a:p>
            <a:fld id="{B63E4CEF-BB1E-48C7-AE93-F39F6AA99AD7}" type="slidenum">
              <a:rPr lang="en-US" smtClean="0"/>
              <a:pPr/>
              <a:t>52</a:t>
            </a:fld>
            <a:endParaRPr lang="en-US" dirty="0"/>
          </a:p>
        </p:txBody>
      </p:sp>
    </p:spTree>
    <p:extLst>
      <p:ext uri="{BB962C8B-B14F-4D97-AF65-F5344CB8AC3E}">
        <p14:creationId xmlns:p14="http://schemas.microsoft.com/office/powerpoint/2010/main" val="198338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20C85-AF79-4460-AA03-663D0897D96D}"/>
              </a:ext>
            </a:extLst>
          </p:cNvPr>
          <p:cNvSpPr>
            <a:spLocks noGrp="1"/>
          </p:cNvSpPr>
          <p:nvPr>
            <p:ph type="title"/>
          </p:nvPr>
        </p:nvSpPr>
        <p:spPr/>
        <p:txBody>
          <a:bodyPr/>
          <a:lstStyle/>
          <a:p>
            <a:r>
              <a:rPr lang="en-US" dirty="0"/>
              <a:t>Range ALDs</a:t>
            </a:r>
          </a:p>
        </p:txBody>
      </p:sp>
      <p:sp>
        <p:nvSpPr>
          <p:cNvPr id="3" name="Content Placeholder 2">
            <a:extLst>
              <a:ext uri="{FF2B5EF4-FFF2-40B4-BE49-F238E27FC236}">
                <a16:creationId xmlns:a16="http://schemas.microsoft.com/office/drawing/2014/main" id="{1516E9DC-359B-4801-89C5-4E11420D9186}"/>
              </a:ext>
            </a:extLst>
          </p:cNvPr>
          <p:cNvSpPr>
            <a:spLocks noGrp="1"/>
          </p:cNvSpPr>
          <p:nvPr>
            <p:ph idx="1"/>
          </p:nvPr>
        </p:nvSpPr>
        <p:spPr>
          <a:xfrm>
            <a:off x="628650" y="1659579"/>
            <a:ext cx="7886700" cy="4351338"/>
          </a:xfrm>
        </p:spPr>
        <p:txBody>
          <a:bodyPr>
            <a:normAutofit/>
          </a:bodyPr>
          <a:lstStyle/>
          <a:p>
            <a:pPr marL="0" indent="0">
              <a:buNone/>
            </a:pPr>
            <a:r>
              <a:rPr lang="en-US" sz="2400" b="1" dirty="0"/>
              <a:t>Example from Grade 5 Social Studies</a:t>
            </a:r>
          </a:p>
        </p:txBody>
      </p:sp>
      <p:sp>
        <p:nvSpPr>
          <p:cNvPr id="5" name="Slide Number Placeholder 4">
            <a:extLst>
              <a:ext uri="{FF2B5EF4-FFF2-40B4-BE49-F238E27FC236}">
                <a16:creationId xmlns:a16="http://schemas.microsoft.com/office/drawing/2014/main" id="{BB3FE169-D7A1-47A2-A57B-71C23711BDF1}"/>
              </a:ext>
            </a:extLst>
          </p:cNvPr>
          <p:cNvSpPr>
            <a:spLocks noGrp="1"/>
          </p:cNvSpPr>
          <p:nvPr>
            <p:ph type="sldNum" sz="quarter" idx="4"/>
          </p:nvPr>
        </p:nvSpPr>
        <p:spPr/>
        <p:txBody>
          <a:bodyPr/>
          <a:lstStyle/>
          <a:p>
            <a:fld id="{B63E4CEF-BB1E-48C7-AE93-F39F6AA99AD7}" type="slidenum">
              <a:rPr lang="en-US" smtClean="0"/>
              <a:pPr/>
              <a:t>53</a:t>
            </a:fld>
            <a:endParaRPr lang="en-US" dirty="0"/>
          </a:p>
        </p:txBody>
      </p:sp>
      <p:pic>
        <p:nvPicPr>
          <p:cNvPr id="6" name="Picture 5">
            <a:extLst>
              <a:ext uri="{FF2B5EF4-FFF2-40B4-BE49-F238E27FC236}">
                <a16:creationId xmlns:a16="http://schemas.microsoft.com/office/drawing/2014/main" id="{1F1DC303-8E33-4F57-9190-F74C3F3164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23" t="8722" r="8325" b="31465"/>
          <a:stretch/>
        </p:blipFill>
        <p:spPr>
          <a:xfrm>
            <a:off x="637841" y="2117822"/>
            <a:ext cx="7877509" cy="4065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011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87206" cy="1325563"/>
          </a:xfrm>
        </p:spPr>
        <p:txBody>
          <a:bodyPr/>
          <a:lstStyle/>
          <a:p>
            <a:r>
              <a:rPr lang="en-US" dirty="0"/>
              <a:t>Test Development Process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54</a:t>
            </a:fld>
            <a:endParaRPr lang="en-US" dirty="0"/>
          </a:p>
        </p:txBody>
      </p:sp>
      <p:sp>
        <p:nvSpPr>
          <p:cNvPr id="9" name="Text Box 4">
            <a:extLst>
              <a:ext uri="{FF2B5EF4-FFF2-40B4-BE49-F238E27FC236}">
                <a16:creationId xmlns:a16="http://schemas.microsoft.com/office/drawing/2014/main" id="{9BACE625-86A0-4BD6-9254-91DBB49C65D1}"/>
              </a:ext>
            </a:extLst>
          </p:cNvPr>
          <p:cNvSpPr txBox="1">
            <a:spLocks noChangeArrowheads="1"/>
          </p:cNvSpPr>
          <p:nvPr/>
        </p:nvSpPr>
        <p:spPr bwMode="auto">
          <a:xfrm>
            <a:off x="678236" y="2322103"/>
            <a:ext cx="1360487" cy="111918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nchorCtr="1"/>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defRPr/>
            </a:pPr>
            <a:r>
              <a:rPr lang="en-US" altLang="en-US" sz="1600" dirty="0">
                <a:latin typeface="+mn-lt"/>
              </a:rPr>
              <a:t>Test Planning and Specifications</a:t>
            </a:r>
          </a:p>
        </p:txBody>
      </p:sp>
      <p:grpSp>
        <p:nvGrpSpPr>
          <p:cNvPr id="10" name="Group 9">
            <a:extLst>
              <a:ext uri="{FF2B5EF4-FFF2-40B4-BE49-F238E27FC236}">
                <a16:creationId xmlns:a16="http://schemas.microsoft.com/office/drawing/2014/main" id="{DA324E5A-15CB-4796-AF38-50CDEACB7F7B}"/>
              </a:ext>
            </a:extLst>
          </p:cNvPr>
          <p:cNvGrpSpPr/>
          <p:nvPr/>
        </p:nvGrpSpPr>
        <p:grpSpPr>
          <a:xfrm>
            <a:off x="2029198" y="2322103"/>
            <a:ext cx="1587500" cy="1085850"/>
            <a:chOff x="1994693" y="2001044"/>
            <a:chExt cx="1587500" cy="1085850"/>
          </a:xfrm>
          <a:solidFill>
            <a:schemeClr val="bg1"/>
          </a:solidFill>
        </p:grpSpPr>
        <p:sp>
          <p:nvSpPr>
            <p:cNvPr id="11" name="Text Box 3">
              <a:extLst>
                <a:ext uri="{FF2B5EF4-FFF2-40B4-BE49-F238E27FC236}">
                  <a16:creationId xmlns:a16="http://schemas.microsoft.com/office/drawing/2014/main" id="{E14F7BE9-F3A7-423D-9611-DA015E1C02D6}"/>
                </a:ext>
              </a:extLst>
            </p:cNvPr>
            <p:cNvSpPr txBox="1">
              <a:spLocks noChangeArrowheads="1"/>
            </p:cNvSpPr>
            <p:nvPr/>
          </p:nvSpPr>
          <p:spPr bwMode="auto">
            <a:xfrm>
              <a:off x="2289968"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Development</a:t>
              </a:r>
            </a:p>
          </p:txBody>
        </p:sp>
        <p:sp>
          <p:nvSpPr>
            <p:cNvPr id="12" name="Line 5">
              <a:extLst>
                <a:ext uri="{FF2B5EF4-FFF2-40B4-BE49-F238E27FC236}">
                  <a16:creationId xmlns:a16="http://schemas.microsoft.com/office/drawing/2014/main" id="{F3ADE8B5-C287-41C6-94DE-DCDF8A346142}"/>
                </a:ext>
              </a:extLst>
            </p:cNvPr>
            <p:cNvSpPr>
              <a:spLocks noChangeShapeType="1"/>
            </p:cNvSpPr>
            <p:nvPr/>
          </p:nvSpPr>
          <p:spPr bwMode="auto">
            <a:xfrm>
              <a:off x="199469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3" name="Group 12">
            <a:extLst>
              <a:ext uri="{FF2B5EF4-FFF2-40B4-BE49-F238E27FC236}">
                <a16:creationId xmlns:a16="http://schemas.microsoft.com/office/drawing/2014/main" id="{1C17A7E6-E4A0-4DD6-A65A-C81216E5A6E7}"/>
              </a:ext>
            </a:extLst>
          </p:cNvPr>
          <p:cNvGrpSpPr/>
          <p:nvPr/>
        </p:nvGrpSpPr>
        <p:grpSpPr>
          <a:xfrm>
            <a:off x="5131173" y="2322103"/>
            <a:ext cx="1681163" cy="1085850"/>
            <a:chOff x="5096668" y="2001044"/>
            <a:chExt cx="1681163" cy="1085850"/>
          </a:xfrm>
        </p:grpSpPr>
        <p:sp>
          <p:nvSpPr>
            <p:cNvPr id="14" name="Line 6">
              <a:extLst>
                <a:ext uri="{FF2B5EF4-FFF2-40B4-BE49-F238E27FC236}">
                  <a16:creationId xmlns:a16="http://schemas.microsoft.com/office/drawing/2014/main" id="{A1374473-9F7A-4944-8CA9-24E8FC79F718}"/>
                </a:ext>
              </a:extLst>
            </p:cNvPr>
            <p:cNvSpPr>
              <a:spLocks noChangeShapeType="1"/>
            </p:cNvSpPr>
            <p:nvPr/>
          </p:nvSpPr>
          <p:spPr bwMode="auto">
            <a:xfrm>
              <a:off x="5096668" y="2505869"/>
              <a:ext cx="347663"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5" name="Text Box 7">
              <a:extLst>
                <a:ext uri="{FF2B5EF4-FFF2-40B4-BE49-F238E27FC236}">
                  <a16:creationId xmlns:a16="http://schemas.microsoft.com/office/drawing/2014/main" id="{B2108CD5-930B-4888-A396-E845C8DA8E1A}"/>
                </a:ext>
              </a:extLst>
            </p:cNvPr>
            <p:cNvSpPr txBox="1">
              <a:spLocks noChangeArrowheads="1"/>
            </p:cNvSpPr>
            <p:nvPr/>
          </p:nvSpPr>
          <p:spPr bwMode="auto">
            <a:xfrm>
              <a:off x="5460206" y="2001044"/>
              <a:ext cx="1317625" cy="10858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Review</a:t>
              </a:r>
            </a:p>
          </p:txBody>
        </p:sp>
      </p:grpSp>
      <p:grpSp>
        <p:nvGrpSpPr>
          <p:cNvPr id="16" name="Group 15">
            <a:extLst>
              <a:ext uri="{FF2B5EF4-FFF2-40B4-BE49-F238E27FC236}">
                <a16:creationId xmlns:a16="http://schemas.microsoft.com/office/drawing/2014/main" id="{1D72C9C0-7C37-461A-ADEF-1886526A119D}"/>
              </a:ext>
            </a:extLst>
          </p:cNvPr>
          <p:cNvGrpSpPr/>
          <p:nvPr/>
        </p:nvGrpSpPr>
        <p:grpSpPr>
          <a:xfrm>
            <a:off x="3610348" y="2322103"/>
            <a:ext cx="1598613" cy="1085850"/>
            <a:chOff x="3575843" y="2001044"/>
            <a:chExt cx="1598613" cy="1085850"/>
          </a:xfrm>
          <a:solidFill>
            <a:schemeClr val="bg1"/>
          </a:solidFill>
        </p:grpSpPr>
        <p:sp>
          <p:nvSpPr>
            <p:cNvPr id="17" name="Text Box 10">
              <a:extLst>
                <a:ext uri="{FF2B5EF4-FFF2-40B4-BE49-F238E27FC236}">
                  <a16:creationId xmlns:a16="http://schemas.microsoft.com/office/drawing/2014/main" id="{23DDB9E3-27A9-401D-8139-867CC23A6AED}"/>
                </a:ext>
              </a:extLst>
            </p:cNvPr>
            <p:cNvSpPr txBox="1">
              <a:spLocks noChangeArrowheads="1"/>
            </p:cNvSpPr>
            <p:nvPr/>
          </p:nvSpPr>
          <p:spPr bwMode="auto">
            <a:xfrm>
              <a:off x="3882231"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600" dirty="0">
                <a:latin typeface="+mn-lt"/>
              </a:endParaRPr>
            </a:p>
            <a:p>
              <a:pPr algn="ctr">
                <a:spcBef>
                  <a:spcPct val="0"/>
                </a:spcBef>
                <a:buFontTx/>
                <a:buNone/>
              </a:pPr>
              <a:r>
                <a:rPr lang="en-US" altLang="en-US" sz="1600" dirty="0">
                  <a:latin typeface="+mn-lt"/>
                </a:rPr>
                <a:t>GaDOE</a:t>
              </a:r>
            </a:p>
            <a:p>
              <a:pPr algn="ctr">
                <a:spcBef>
                  <a:spcPct val="0"/>
                </a:spcBef>
                <a:buFontTx/>
                <a:buNone/>
              </a:pPr>
              <a:r>
                <a:rPr lang="en-US" altLang="en-US" sz="1600" dirty="0">
                  <a:latin typeface="+mn-lt"/>
                </a:rPr>
                <a:t>Reviews</a:t>
              </a:r>
            </a:p>
          </p:txBody>
        </p:sp>
        <p:sp>
          <p:nvSpPr>
            <p:cNvPr id="18" name="Line 11">
              <a:extLst>
                <a:ext uri="{FF2B5EF4-FFF2-40B4-BE49-F238E27FC236}">
                  <a16:creationId xmlns:a16="http://schemas.microsoft.com/office/drawing/2014/main" id="{3079B216-DCC7-4223-B21B-C31D5EEB4936}"/>
                </a:ext>
              </a:extLst>
            </p:cNvPr>
            <p:cNvSpPr>
              <a:spLocks noChangeShapeType="1"/>
            </p:cNvSpPr>
            <p:nvPr/>
          </p:nvSpPr>
          <p:spPr bwMode="auto">
            <a:xfrm>
              <a:off x="357584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9" name="Group 18">
            <a:extLst>
              <a:ext uri="{FF2B5EF4-FFF2-40B4-BE49-F238E27FC236}">
                <a16:creationId xmlns:a16="http://schemas.microsoft.com/office/drawing/2014/main" id="{8C50412F-BE7A-43E4-9816-66EFA56B5FA9}"/>
              </a:ext>
            </a:extLst>
          </p:cNvPr>
          <p:cNvGrpSpPr/>
          <p:nvPr/>
        </p:nvGrpSpPr>
        <p:grpSpPr>
          <a:xfrm>
            <a:off x="6788523" y="2322103"/>
            <a:ext cx="1627188" cy="1092995"/>
            <a:chOff x="6754018" y="2001044"/>
            <a:chExt cx="1627188" cy="1092995"/>
          </a:xfrm>
          <a:solidFill>
            <a:schemeClr val="bg1"/>
          </a:solidFill>
        </p:grpSpPr>
        <p:sp>
          <p:nvSpPr>
            <p:cNvPr id="20" name="Text Box 8">
              <a:extLst>
                <a:ext uri="{FF2B5EF4-FFF2-40B4-BE49-F238E27FC236}">
                  <a16:creationId xmlns:a16="http://schemas.microsoft.com/office/drawing/2014/main" id="{3F2698B8-7023-4937-BDF1-EFAD38C60362}"/>
                </a:ext>
              </a:extLst>
            </p:cNvPr>
            <p:cNvSpPr txBox="1">
              <a:spLocks noChangeArrowheads="1"/>
            </p:cNvSpPr>
            <p:nvPr/>
          </p:nvSpPr>
          <p:spPr bwMode="auto">
            <a:xfrm>
              <a:off x="7031831" y="2001044"/>
              <a:ext cx="1349375" cy="1092995"/>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Field Testing</a:t>
              </a:r>
            </a:p>
          </p:txBody>
        </p:sp>
        <p:sp>
          <p:nvSpPr>
            <p:cNvPr id="21" name="Line 12">
              <a:extLst>
                <a:ext uri="{FF2B5EF4-FFF2-40B4-BE49-F238E27FC236}">
                  <a16:creationId xmlns:a16="http://schemas.microsoft.com/office/drawing/2014/main" id="{87E94B31-7716-4EE8-91D0-52F7A245D746}"/>
                </a:ext>
              </a:extLst>
            </p:cNvPr>
            <p:cNvSpPr>
              <a:spLocks noChangeShapeType="1"/>
            </p:cNvSpPr>
            <p:nvPr/>
          </p:nvSpPr>
          <p:spPr bwMode="auto">
            <a:xfrm>
              <a:off x="6754018"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2" name="Group 21">
            <a:extLst>
              <a:ext uri="{FF2B5EF4-FFF2-40B4-BE49-F238E27FC236}">
                <a16:creationId xmlns:a16="http://schemas.microsoft.com/office/drawing/2014/main" id="{0A45EEF2-8E38-42ED-9D4A-825319134387}"/>
              </a:ext>
            </a:extLst>
          </p:cNvPr>
          <p:cNvGrpSpPr/>
          <p:nvPr/>
        </p:nvGrpSpPr>
        <p:grpSpPr>
          <a:xfrm>
            <a:off x="2051423" y="4411253"/>
            <a:ext cx="1589088" cy="1143000"/>
            <a:chOff x="2016918" y="4090194"/>
            <a:chExt cx="1589088" cy="1143000"/>
          </a:xfrm>
          <a:solidFill>
            <a:schemeClr val="bg1"/>
          </a:solidFill>
        </p:grpSpPr>
        <p:sp>
          <p:nvSpPr>
            <p:cNvPr id="23" name="Text Box 13">
              <a:extLst>
                <a:ext uri="{FF2B5EF4-FFF2-40B4-BE49-F238E27FC236}">
                  <a16:creationId xmlns:a16="http://schemas.microsoft.com/office/drawing/2014/main" id="{0DBAB963-110B-4610-BF84-7CDC61CC87B6}"/>
                </a:ext>
              </a:extLst>
            </p:cNvPr>
            <p:cNvSpPr txBox="1">
              <a:spLocks noChangeArrowheads="1"/>
            </p:cNvSpPr>
            <p:nvPr/>
          </p:nvSpPr>
          <p:spPr bwMode="auto">
            <a:xfrm>
              <a:off x="2288381" y="4090194"/>
              <a:ext cx="1317625" cy="114300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Handscoring (Constructed-Response Items)</a:t>
              </a:r>
            </a:p>
          </p:txBody>
        </p:sp>
        <p:sp>
          <p:nvSpPr>
            <p:cNvPr id="24" name="Line 15">
              <a:extLst>
                <a:ext uri="{FF2B5EF4-FFF2-40B4-BE49-F238E27FC236}">
                  <a16:creationId xmlns:a16="http://schemas.microsoft.com/office/drawing/2014/main" id="{B236E8FF-E71E-47E3-9646-5AC820D51B6B}"/>
                </a:ext>
              </a:extLst>
            </p:cNvPr>
            <p:cNvSpPr>
              <a:spLocks noChangeShapeType="1"/>
            </p:cNvSpPr>
            <p:nvPr/>
          </p:nvSpPr>
          <p:spPr bwMode="auto">
            <a:xfrm>
              <a:off x="2016918" y="4636295"/>
              <a:ext cx="288925" cy="4763"/>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5" name="Group 24">
            <a:extLst>
              <a:ext uri="{FF2B5EF4-FFF2-40B4-BE49-F238E27FC236}">
                <a16:creationId xmlns:a16="http://schemas.microsoft.com/office/drawing/2014/main" id="{20F89D8C-DE4C-48D5-A5AA-8EDE5C828357}"/>
              </a:ext>
            </a:extLst>
          </p:cNvPr>
          <p:cNvGrpSpPr/>
          <p:nvPr/>
        </p:nvGrpSpPr>
        <p:grpSpPr>
          <a:xfrm>
            <a:off x="3632573" y="4411253"/>
            <a:ext cx="1595438" cy="1143000"/>
            <a:chOff x="3598068" y="4090194"/>
            <a:chExt cx="1595438" cy="1143000"/>
          </a:xfrm>
        </p:grpSpPr>
        <p:sp>
          <p:nvSpPr>
            <p:cNvPr id="26" name="Text Box 9">
              <a:extLst>
                <a:ext uri="{FF2B5EF4-FFF2-40B4-BE49-F238E27FC236}">
                  <a16:creationId xmlns:a16="http://schemas.microsoft.com/office/drawing/2014/main" id="{32A4E792-3BED-46B6-A57D-A400F7DF2A27}"/>
                </a:ext>
              </a:extLst>
            </p:cNvPr>
            <p:cNvSpPr txBox="1">
              <a:spLocks noChangeArrowheads="1"/>
            </p:cNvSpPr>
            <p:nvPr/>
          </p:nvSpPr>
          <p:spPr bwMode="auto">
            <a:xfrm>
              <a:off x="3877468" y="4090194"/>
              <a:ext cx="1316038"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1600" dirty="0">
                  <a:latin typeface="+mn-lt"/>
                </a:rPr>
                <a:t>Data Review</a:t>
              </a:r>
            </a:p>
          </p:txBody>
        </p:sp>
        <p:sp>
          <p:nvSpPr>
            <p:cNvPr id="27" name="Line 16">
              <a:extLst>
                <a:ext uri="{FF2B5EF4-FFF2-40B4-BE49-F238E27FC236}">
                  <a16:creationId xmlns:a16="http://schemas.microsoft.com/office/drawing/2014/main" id="{CCE55F01-3EB1-4FC1-8589-4C2B26461450}"/>
                </a:ext>
              </a:extLst>
            </p:cNvPr>
            <p:cNvSpPr>
              <a:spLocks noChangeShapeType="1"/>
            </p:cNvSpPr>
            <p:nvPr/>
          </p:nvSpPr>
          <p:spPr bwMode="auto">
            <a:xfrm>
              <a:off x="3598068"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grpSp>
        <p:nvGrpSpPr>
          <p:cNvPr id="28" name="Group 27">
            <a:extLst>
              <a:ext uri="{FF2B5EF4-FFF2-40B4-BE49-F238E27FC236}">
                <a16:creationId xmlns:a16="http://schemas.microsoft.com/office/drawing/2014/main" id="{7BC7ADF2-86D0-40FC-B3EE-A715E156FA2E}"/>
              </a:ext>
            </a:extLst>
          </p:cNvPr>
          <p:cNvGrpSpPr/>
          <p:nvPr/>
        </p:nvGrpSpPr>
        <p:grpSpPr>
          <a:xfrm>
            <a:off x="6796461" y="4389822"/>
            <a:ext cx="1597026" cy="1140619"/>
            <a:chOff x="6761956" y="4068763"/>
            <a:chExt cx="1597026" cy="1140619"/>
          </a:xfrm>
        </p:grpSpPr>
        <p:sp>
          <p:nvSpPr>
            <p:cNvPr id="29" name="Line 24">
              <a:extLst>
                <a:ext uri="{FF2B5EF4-FFF2-40B4-BE49-F238E27FC236}">
                  <a16:creationId xmlns:a16="http://schemas.microsoft.com/office/drawing/2014/main" id="{1F5FDC32-3206-4A65-832C-33840293AAEB}"/>
                </a:ext>
              </a:extLst>
            </p:cNvPr>
            <p:cNvSpPr>
              <a:spLocks noChangeShapeType="1"/>
            </p:cNvSpPr>
            <p:nvPr/>
          </p:nvSpPr>
          <p:spPr bwMode="auto">
            <a:xfrm>
              <a:off x="6761956" y="4638676"/>
              <a:ext cx="346075"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0" name="Text Box 25">
              <a:extLst>
                <a:ext uri="{FF2B5EF4-FFF2-40B4-BE49-F238E27FC236}">
                  <a16:creationId xmlns:a16="http://schemas.microsoft.com/office/drawing/2014/main" id="{110E99ED-D96A-4255-B432-7CAB6DE974BF}"/>
                </a:ext>
              </a:extLst>
            </p:cNvPr>
            <p:cNvSpPr txBox="1">
              <a:spLocks noChangeArrowheads="1"/>
            </p:cNvSpPr>
            <p:nvPr/>
          </p:nvSpPr>
          <p:spPr bwMode="auto">
            <a:xfrm>
              <a:off x="7125494" y="4068763"/>
              <a:ext cx="1233488" cy="114061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Tx/>
                <a:buNone/>
              </a:pPr>
              <a:r>
                <a:rPr lang="en-US" altLang="en-US" sz="1600" dirty="0">
                  <a:latin typeface="+mn-lt"/>
                </a:rPr>
                <a:t>Standard Setting/</a:t>
              </a:r>
            </a:p>
            <a:p>
              <a:pPr algn="ctr">
                <a:lnSpc>
                  <a:spcPct val="80000"/>
                </a:lnSpc>
                <a:spcBef>
                  <a:spcPct val="0"/>
                </a:spcBef>
                <a:buFontTx/>
                <a:buNone/>
              </a:pPr>
              <a:r>
                <a:rPr lang="en-US" altLang="en-US" sz="1600" dirty="0">
                  <a:latin typeface="+mn-lt"/>
                </a:rPr>
                <a:t>Validation</a:t>
              </a:r>
            </a:p>
          </p:txBody>
        </p:sp>
      </p:grpSp>
      <p:grpSp>
        <p:nvGrpSpPr>
          <p:cNvPr id="31" name="Group 30">
            <a:extLst>
              <a:ext uri="{FF2B5EF4-FFF2-40B4-BE49-F238E27FC236}">
                <a16:creationId xmlns:a16="http://schemas.microsoft.com/office/drawing/2014/main" id="{FD1AEEC4-D643-4D69-B92C-601E3A177D3F}"/>
              </a:ext>
            </a:extLst>
          </p:cNvPr>
          <p:cNvGrpSpPr/>
          <p:nvPr/>
        </p:nvGrpSpPr>
        <p:grpSpPr>
          <a:xfrm>
            <a:off x="5208962" y="4444591"/>
            <a:ext cx="1663699" cy="1085850"/>
            <a:chOff x="5174457" y="4123532"/>
            <a:chExt cx="1663699" cy="1085850"/>
          </a:xfrm>
          <a:solidFill>
            <a:schemeClr val="bg1"/>
          </a:solidFill>
        </p:grpSpPr>
        <p:sp>
          <p:nvSpPr>
            <p:cNvPr id="32" name="Text Box 26">
              <a:extLst>
                <a:ext uri="{FF2B5EF4-FFF2-40B4-BE49-F238E27FC236}">
                  <a16:creationId xmlns:a16="http://schemas.microsoft.com/office/drawing/2014/main" id="{588D255A-6FEB-4231-A288-131E750369AF}"/>
                </a:ext>
              </a:extLst>
            </p:cNvPr>
            <p:cNvSpPr txBox="1">
              <a:spLocks noChangeArrowheads="1"/>
            </p:cNvSpPr>
            <p:nvPr/>
          </p:nvSpPr>
          <p:spPr bwMode="auto">
            <a:xfrm>
              <a:off x="5545931" y="4123532"/>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5000"/>
                </a:lnSpc>
                <a:spcBef>
                  <a:spcPct val="0"/>
                </a:spcBef>
                <a:buFontTx/>
                <a:buNone/>
              </a:pPr>
              <a:r>
                <a:rPr lang="en-US" altLang="en-US" sz="1600" dirty="0">
                  <a:latin typeface="+mn-lt"/>
                </a:rPr>
                <a:t>Operational</a:t>
              </a:r>
            </a:p>
            <a:p>
              <a:pPr algn="ctr">
                <a:lnSpc>
                  <a:spcPct val="85000"/>
                </a:lnSpc>
                <a:spcBef>
                  <a:spcPct val="0"/>
                </a:spcBef>
                <a:buFontTx/>
                <a:buNone/>
              </a:pPr>
              <a:r>
                <a:rPr lang="en-US" altLang="en-US" sz="1600" dirty="0">
                  <a:latin typeface="+mn-lt"/>
                </a:rPr>
                <a:t>Testing</a:t>
              </a:r>
            </a:p>
          </p:txBody>
        </p:sp>
        <p:sp>
          <p:nvSpPr>
            <p:cNvPr id="33" name="Line 27">
              <a:extLst>
                <a:ext uri="{FF2B5EF4-FFF2-40B4-BE49-F238E27FC236}">
                  <a16:creationId xmlns:a16="http://schemas.microsoft.com/office/drawing/2014/main" id="{07398FF9-D61F-44D0-BD32-4135FD56B9E3}"/>
                </a:ext>
              </a:extLst>
            </p:cNvPr>
            <p:cNvSpPr>
              <a:spLocks noChangeShapeType="1"/>
            </p:cNvSpPr>
            <p:nvPr/>
          </p:nvSpPr>
          <p:spPr bwMode="auto">
            <a:xfrm>
              <a:off x="5174457" y="4641058"/>
              <a:ext cx="355600" cy="0"/>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34" name="Group 33">
            <a:extLst>
              <a:ext uri="{FF2B5EF4-FFF2-40B4-BE49-F238E27FC236}">
                <a16:creationId xmlns:a16="http://schemas.microsoft.com/office/drawing/2014/main" id="{5AE9FE48-1F54-4CF7-970B-B2A4EDC9D640}"/>
              </a:ext>
            </a:extLst>
          </p:cNvPr>
          <p:cNvGrpSpPr/>
          <p:nvPr/>
        </p:nvGrpSpPr>
        <p:grpSpPr>
          <a:xfrm>
            <a:off x="417886" y="2830103"/>
            <a:ext cx="8220075" cy="2722563"/>
            <a:chOff x="383381" y="2509044"/>
            <a:chExt cx="8220075" cy="2722563"/>
          </a:xfrm>
        </p:grpSpPr>
        <p:grpSp>
          <p:nvGrpSpPr>
            <p:cNvPr id="35" name="Group 34">
              <a:extLst>
                <a:ext uri="{FF2B5EF4-FFF2-40B4-BE49-F238E27FC236}">
                  <a16:creationId xmlns:a16="http://schemas.microsoft.com/office/drawing/2014/main" id="{DB459007-4413-4BD3-8F5B-A6DC8BE00631}"/>
                </a:ext>
              </a:extLst>
            </p:cNvPr>
            <p:cNvGrpSpPr/>
            <p:nvPr/>
          </p:nvGrpSpPr>
          <p:grpSpPr>
            <a:xfrm>
              <a:off x="383381" y="2509044"/>
              <a:ext cx="8220075" cy="2132014"/>
              <a:chOff x="383381" y="2509044"/>
              <a:chExt cx="8220075" cy="2132014"/>
            </a:xfrm>
          </p:grpSpPr>
          <p:sp>
            <p:nvSpPr>
              <p:cNvPr id="37" name="Line 17">
                <a:extLst>
                  <a:ext uri="{FF2B5EF4-FFF2-40B4-BE49-F238E27FC236}">
                    <a16:creationId xmlns:a16="http://schemas.microsoft.com/office/drawing/2014/main" id="{9F494EA8-3E5D-40E2-8512-59D811FC984D}"/>
                  </a:ext>
                </a:extLst>
              </p:cNvPr>
              <p:cNvSpPr>
                <a:spLocks noChangeShapeType="1"/>
              </p:cNvSpPr>
              <p:nvPr/>
            </p:nvSpPr>
            <p:spPr bwMode="auto">
              <a:xfrm>
                <a:off x="383381"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8" name="Line 18">
                <a:extLst>
                  <a:ext uri="{FF2B5EF4-FFF2-40B4-BE49-F238E27FC236}">
                    <a16:creationId xmlns:a16="http://schemas.microsoft.com/office/drawing/2014/main" id="{6686D314-C2A0-4221-B77F-A28FB098234F}"/>
                  </a:ext>
                </a:extLst>
              </p:cNvPr>
              <p:cNvSpPr>
                <a:spLocks noChangeShapeType="1"/>
              </p:cNvSpPr>
              <p:nvPr/>
            </p:nvSpPr>
            <p:spPr bwMode="auto">
              <a:xfrm>
                <a:off x="397668" y="3866357"/>
                <a:ext cx="8205788"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9" name="Line 19">
                <a:extLst>
                  <a:ext uri="{FF2B5EF4-FFF2-40B4-BE49-F238E27FC236}">
                    <a16:creationId xmlns:a16="http://schemas.microsoft.com/office/drawing/2014/main" id="{68D29BE2-D086-47D4-97F7-33DA84406BF6}"/>
                  </a:ext>
                </a:extLst>
              </p:cNvPr>
              <p:cNvSpPr>
                <a:spLocks noChangeShapeType="1"/>
              </p:cNvSpPr>
              <p:nvPr/>
            </p:nvSpPr>
            <p:spPr bwMode="auto">
              <a:xfrm>
                <a:off x="397668" y="3866357"/>
                <a:ext cx="0" cy="769938"/>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0" name="Line 20">
                <a:extLst>
                  <a:ext uri="{FF2B5EF4-FFF2-40B4-BE49-F238E27FC236}">
                    <a16:creationId xmlns:a16="http://schemas.microsoft.com/office/drawing/2014/main" id="{DD718D42-9C67-4DB6-81B3-D62AADB1CD38}"/>
                  </a:ext>
                </a:extLst>
              </p:cNvPr>
              <p:cNvSpPr>
                <a:spLocks noChangeShapeType="1"/>
              </p:cNvSpPr>
              <p:nvPr/>
            </p:nvSpPr>
            <p:spPr bwMode="auto">
              <a:xfrm>
                <a:off x="8603456" y="2509044"/>
                <a:ext cx="0" cy="1357313"/>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1" name="Line 21">
                <a:extLst>
                  <a:ext uri="{FF2B5EF4-FFF2-40B4-BE49-F238E27FC236}">
                    <a16:creationId xmlns:a16="http://schemas.microsoft.com/office/drawing/2014/main" id="{05C09EBC-4968-44B3-91BA-2048413F2362}"/>
                  </a:ext>
                </a:extLst>
              </p:cNvPr>
              <p:cNvSpPr>
                <a:spLocks noChangeShapeType="1"/>
              </p:cNvSpPr>
              <p:nvPr/>
            </p:nvSpPr>
            <p:spPr bwMode="auto">
              <a:xfrm flipH="1">
                <a:off x="8358981" y="2509044"/>
                <a:ext cx="244475"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36" name="Text Box 13">
              <a:extLst>
                <a:ext uri="{FF2B5EF4-FFF2-40B4-BE49-F238E27FC236}">
                  <a16:creationId xmlns:a16="http://schemas.microsoft.com/office/drawing/2014/main" id="{3CC232DC-8B4D-46C0-9E06-0554E8D94CA5}"/>
                </a:ext>
              </a:extLst>
            </p:cNvPr>
            <p:cNvSpPr txBox="1">
              <a:spLocks noChangeArrowheads="1"/>
            </p:cNvSpPr>
            <p:nvPr/>
          </p:nvSpPr>
          <p:spPr bwMode="auto">
            <a:xfrm>
              <a:off x="707231" y="4088607"/>
              <a:ext cx="1317625"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Rangefinding (Constructed-Response Items)</a:t>
              </a:r>
            </a:p>
          </p:txBody>
        </p:sp>
      </p:grpSp>
      <p:sp>
        <p:nvSpPr>
          <p:cNvPr id="49" name="Arrow: Up 48">
            <a:extLst>
              <a:ext uri="{FF2B5EF4-FFF2-40B4-BE49-F238E27FC236}">
                <a16:creationId xmlns:a16="http://schemas.microsoft.com/office/drawing/2014/main" id="{1405450F-C416-4759-B0A7-994BF30086AF}"/>
              </a:ext>
            </a:extLst>
          </p:cNvPr>
          <p:cNvSpPr/>
          <p:nvPr/>
        </p:nvSpPr>
        <p:spPr>
          <a:xfrm>
            <a:off x="2726333" y="3562792"/>
            <a:ext cx="510730" cy="533629"/>
          </a:xfrm>
          <a:prstGeom prst="upArrow">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2" name="Arrow: Up 41">
            <a:extLst>
              <a:ext uri="{FF2B5EF4-FFF2-40B4-BE49-F238E27FC236}">
                <a16:creationId xmlns:a16="http://schemas.microsoft.com/office/drawing/2014/main" id="{FD15C926-2D66-44E4-8138-03BC4BCC5D4C}"/>
              </a:ext>
            </a:extLst>
          </p:cNvPr>
          <p:cNvSpPr/>
          <p:nvPr/>
        </p:nvSpPr>
        <p:spPr>
          <a:xfrm>
            <a:off x="4314627" y="3562792"/>
            <a:ext cx="510730" cy="533629"/>
          </a:xfrm>
          <a:prstGeom prst="upArrow">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78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5D86-E011-4DB3-AF03-0C1FC4C03AFD}"/>
              </a:ext>
            </a:extLst>
          </p:cNvPr>
          <p:cNvSpPr>
            <a:spLocks noGrp="1"/>
          </p:cNvSpPr>
          <p:nvPr>
            <p:ph type="title"/>
          </p:nvPr>
        </p:nvSpPr>
        <p:spPr/>
        <p:txBody>
          <a:bodyPr/>
          <a:lstStyle/>
          <a:p>
            <a:r>
              <a:rPr lang="en-US" dirty="0"/>
              <a:t>Item Development</a:t>
            </a:r>
          </a:p>
        </p:txBody>
      </p:sp>
      <p:sp>
        <p:nvSpPr>
          <p:cNvPr id="3" name="Content Placeholder 2">
            <a:extLst>
              <a:ext uri="{FF2B5EF4-FFF2-40B4-BE49-F238E27FC236}">
                <a16:creationId xmlns:a16="http://schemas.microsoft.com/office/drawing/2014/main" id="{1D61250F-5342-4A08-963A-36A69499D5A8}"/>
              </a:ext>
            </a:extLst>
          </p:cNvPr>
          <p:cNvSpPr>
            <a:spLocks noGrp="1"/>
          </p:cNvSpPr>
          <p:nvPr>
            <p:ph idx="1"/>
          </p:nvPr>
        </p:nvSpPr>
        <p:spPr/>
        <p:txBody>
          <a:bodyPr/>
          <a:lstStyle/>
          <a:p>
            <a:r>
              <a:rPr lang="en-US" dirty="0"/>
              <a:t>Item Development Plan (November – December)</a:t>
            </a:r>
          </a:p>
          <a:p>
            <a:pPr lvl="1"/>
            <a:r>
              <a:rPr lang="en-US" dirty="0"/>
              <a:t>Number and types of items to develop per standard</a:t>
            </a:r>
          </a:p>
          <a:p>
            <a:r>
              <a:rPr lang="en-US" dirty="0"/>
              <a:t>Items developed in batches and submitted to </a:t>
            </a:r>
            <a:r>
              <a:rPr lang="en-US" dirty="0" err="1"/>
              <a:t>GaDOE</a:t>
            </a:r>
            <a:r>
              <a:rPr lang="en-US" dirty="0"/>
              <a:t> for review (January – May)</a:t>
            </a:r>
          </a:p>
          <a:p>
            <a:r>
              <a:rPr lang="en-US" dirty="0"/>
              <a:t>Items reviewed by </a:t>
            </a:r>
            <a:r>
              <a:rPr lang="en-US" dirty="0" err="1"/>
              <a:t>GaDOE</a:t>
            </a:r>
            <a:r>
              <a:rPr lang="en-US" dirty="0"/>
              <a:t> Curriculum Specialists and Assessment Specialists</a:t>
            </a:r>
          </a:p>
        </p:txBody>
      </p:sp>
      <p:sp>
        <p:nvSpPr>
          <p:cNvPr id="5" name="Slide Number Placeholder 4">
            <a:extLst>
              <a:ext uri="{FF2B5EF4-FFF2-40B4-BE49-F238E27FC236}">
                <a16:creationId xmlns:a16="http://schemas.microsoft.com/office/drawing/2014/main" id="{835C3D0D-D648-4B16-9BC4-3DD1CEAE3E20}"/>
              </a:ext>
            </a:extLst>
          </p:cNvPr>
          <p:cNvSpPr>
            <a:spLocks noGrp="1"/>
          </p:cNvSpPr>
          <p:nvPr>
            <p:ph type="sldNum" sz="quarter" idx="4"/>
          </p:nvPr>
        </p:nvSpPr>
        <p:spPr/>
        <p:txBody>
          <a:bodyPr/>
          <a:lstStyle/>
          <a:p>
            <a:fld id="{B63E4CEF-BB1E-48C7-AE93-F39F6AA99AD7}" type="slidenum">
              <a:rPr lang="en-US" smtClean="0"/>
              <a:pPr/>
              <a:t>55</a:t>
            </a:fld>
            <a:endParaRPr lang="en-US" dirty="0"/>
          </a:p>
        </p:txBody>
      </p:sp>
    </p:spTree>
    <p:extLst>
      <p:ext uri="{BB962C8B-B14F-4D97-AF65-F5344CB8AC3E}">
        <p14:creationId xmlns:p14="http://schemas.microsoft.com/office/powerpoint/2010/main" val="160849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87206" cy="1325563"/>
          </a:xfrm>
        </p:spPr>
        <p:txBody>
          <a:bodyPr/>
          <a:lstStyle/>
          <a:p>
            <a:r>
              <a:rPr lang="en-US" dirty="0"/>
              <a:t>Test Development Process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56</a:t>
            </a:fld>
            <a:endParaRPr lang="en-US" dirty="0"/>
          </a:p>
        </p:txBody>
      </p:sp>
      <p:sp>
        <p:nvSpPr>
          <p:cNvPr id="9" name="Text Box 4">
            <a:extLst>
              <a:ext uri="{FF2B5EF4-FFF2-40B4-BE49-F238E27FC236}">
                <a16:creationId xmlns:a16="http://schemas.microsoft.com/office/drawing/2014/main" id="{9BACE625-86A0-4BD6-9254-91DBB49C65D1}"/>
              </a:ext>
            </a:extLst>
          </p:cNvPr>
          <p:cNvSpPr txBox="1">
            <a:spLocks noChangeArrowheads="1"/>
          </p:cNvSpPr>
          <p:nvPr/>
        </p:nvSpPr>
        <p:spPr bwMode="auto">
          <a:xfrm>
            <a:off x="678236" y="2322103"/>
            <a:ext cx="1360487" cy="111918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nchorCtr="1"/>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defRPr/>
            </a:pPr>
            <a:r>
              <a:rPr lang="en-US" altLang="en-US" sz="1600" dirty="0">
                <a:latin typeface="+mn-lt"/>
              </a:rPr>
              <a:t>Test Planning and Specifications</a:t>
            </a:r>
          </a:p>
        </p:txBody>
      </p:sp>
      <p:grpSp>
        <p:nvGrpSpPr>
          <p:cNvPr id="10" name="Group 9">
            <a:extLst>
              <a:ext uri="{FF2B5EF4-FFF2-40B4-BE49-F238E27FC236}">
                <a16:creationId xmlns:a16="http://schemas.microsoft.com/office/drawing/2014/main" id="{DA324E5A-15CB-4796-AF38-50CDEACB7F7B}"/>
              </a:ext>
            </a:extLst>
          </p:cNvPr>
          <p:cNvGrpSpPr/>
          <p:nvPr/>
        </p:nvGrpSpPr>
        <p:grpSpPr>
          <a:xfrm>
            <a:off x="2029198" y="2322103"/>
            <a:ext cx="1587500" cy="1085850"/>
            <a:chOff x="1994693" y="2001044"/>
            <a:chExt cx="1587500" cy="1085850"/>
          </a:xfrm>
          <a:solidFill>
            <a:schemeClr val="bg1"/>
          </a:solidFill>
        </p:grpSpPr>
        <p:sp>
          <p:nvSpPr>
            <p:cNvPr id="11" name="Text Box 3">
              <a:extLst>
                <a:ext uri="{FF2B5EF4-FFF2-40B4-BE49-F238E27FC236}">
                  <a16:creationId xmlns:a16="http://schemas.microsoft.com/office/drawing/2014/main" id="{E14F7BE9-F3A7-423D-9611-DA015E1C02D6}"/>
                </a:ext>
              </a:extLst>
            </p:cNvPr>
            <p:cNvSpPr txBox="1">
              <a:spLocks noChangeArrowheads="1"/>
            </p:cNvSpPr>
            <p:nvPr/>
          </p:nvSpPr>
          <p:spPr bwMode="auto">
            <a:xfrm>
              <a:off x="2289968"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Development</a:t>
              </a:r>
            </a:p>
          </p:txBody>
        </p:sp>
        <p:sp>
          <p:nvSpPr>
            <p:cNvPr id="12" name="Line 5">
              <a:extLst>
                <a:ext uri="{FF2B5EF4-FFF2-40B4-BE49-F238E27FC236}">
                  <a16:creationId xmlns:a16="http://schemas.microsoft.com/office/drawing/2014/main" id="{F3ADE8B5-C287-41C6-94DE-DCDF8A346142}"/>
                </a:ext>
              </a:extLst>
            </p:cNvPr>
            <p:cNvSpPr>
              <a:spLocks noChangeShapeType="1"/>
            </p:cNvSpPr>
            <p:nvPr/>
          </p:nvSpPr>
          <p:spPr bwMode="auto">
            <a:xfrm>
              <a:off x="199469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3" name="Group 12">
            <a:extLst>
              <a:ext uri="{FF2B5EF4-FFF2-40B4-BE49-F238E27FC236}">
                <a16:creationId xmlns:a16="http://schemas.microsoft.com/office/drawing/2014/main" id="{1C17A7E6-E4A0-4DD6-A65A-C81216E5A6E7}"/>
              </a:ext>
            </a:extLst>
          </p:cNvPr>
          <p:cNvGrpSpPr/>
          <p:nvPr/>
        </p:nvGrpSpPr>
        <p:grpSpPr>
          <a:xfrm>
            <a:off x="5131173" y="2322103"/>
            <a:ext cx="1681163" cy="1085850"/>
            <a:chOff x="5096668" y="2001044"/>
            <a:chExt cx="1681163" cy="1085850"/>
          </a:xfrm>
        </p:grpSpPr>
        <p:sp>
          <p:nvSpPr>
            <p:cNvPr id="14" name="Line 6">
              <a:extLst>
                <a:ext uri="{FF2B5EF4-FFF2-40B4-BE49-F238E27FC236}">
                  <a16:creationId xmlns:a16="http://schemas.microsoft.com/office/drawing/2014/main" id="{A1374473-9F7A-4944-8CA9-24E8FC79F718}"/>
                </a:ext>
              </a:extLst>
            </p:cNvPr>
            <p:cNvSpPr>
              <a:spLocks noChangeShapeType="1"/>
            </p:cNvSpPr>
            <p:nvPr/>
          </p:nvSpPr>
          <p:spPr bwMode="auto">
            <a:xfrm>
              <a:off x="5096668" y="2505869"/>
              <a:ext cx="347663"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5" name="Text Box 7">
              <a:extLst>
                <a:ext uri="{FF2B5EF4-FFF2-40B4-BE49-F238E27FC236}">
                  <a16:creationId xmlns:a16="http://schemas.microsoft.com/office/drawing/2014/main" id="{B2108CD5-930B-4888-A396-E845C8DA8E1A}"/>
                </a:ext>
              </a:extLst>
            </p:cNvPr>
            <p:cNvSpPr txBox="1">
              <a:spLocks noChangeArrowheads="1"/>
            </p:cNvSpPr>
            <p:nvPr/>
          </p:nvSpPr>
          <p:spPr bwMode="auto">
            <a:xfrm>
              <a:off x="5460206" y="2001044"/>
              <a:ext cx="1317625" cy="10858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Review</a:t>
              </a:r>
            </a:p>
          </p:txBody>
        </p:sp>
      </p:grpSp>
      <p:grpSp>
        <p:nvGrpSpPr>
          <p:cNvPr id="16" name="Group 15">
            <a:extLst>
              <a:ext uri="{FF2B5EF4-FFF2-40B4-BE49-F238E27FC236}">
                <a16:creationId xmlns:a16="http://schemas.microsoft.com/office/drawing/2014/main" id="{1D72C9C0-7C37-461A-ADEF-1886526A119D}"/>
              </a:ext>
            </a:extLst>
          </p:cNvPr>
          <p:cNvGrpSpPr/>
          <p:nvPr/>
        </p:nvGrpSpPr>
        <p:grpSpPr>
          <a:xfrm>
            <a:off x="3610348" y="2322103"/>
            <a:ext cx="1598613" cy="1085850"/>
            <a:chOff x="3575843" y="2001044"/>
            <a:chExt cx="1598613" cy="1085850"/>
          </a:xfrm>
          <a:solidFill>
            <a:schemeClr val="bg1"/>
          </a:solidFill>
        </p:grpSpPr>
        <p:sp>
          <p:nvSpPr>
            <p:cNvPr id="17" name="Text Box 10">
              <a:extLst>
                <a:ext uri="{FF2B5EF4-FFF2-40B4-BE49-F238E27FC236}">
                  <a16:creationId xmlns:a16="http://schemas.microsoft.com/office/drawing/2014/main" id="{23DDB9E3-27A9-401D-8139-867CC23A6AED}"/>
                </a:ext>
              </a:extLst>
            </p:cNvPr>
            <p:cNvSpPr txBox="1">
              <a:spLocks noChangeArrowheads="1"/>
            </p:cNvSpPr>
            <p:nvPr/>
          </p:nvSpPr>
          <p:spPr bwMode="auto">
            <a:xfrm>
              <a:off x="3882231"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600" dirty="0">
                <a:latin typeface="+mn-lt"/>
              </a:endParaRPr>
            </a:p>
            <a:p>
              <a:pPr algn="ctr">
                <a:spcBef>
                  <a:spcPct val="0"/>
                </a:spcBef>
                <a:buFontTx/>
                <a:buNone/>
              </a:pPr>
              <a:r>
                <a:rPr lang="en-US" altLang="en-US" sz="1600" dirty="0">
                  <a:latin typeface="+mn-lt"/>
                </a:rPr>
                <a:t>GaDOE</a:t>
              </a:r>
            </a:p>
            <a:p>
              <a:pPr algn="ctr">
                <a:spcBef>
                  <a:spcPct val="0"/>
                </a:spcBef>
                <a:buFontTx/>
                <a:buNone/>
              </a:pPr>
              <a:r>
                <a:rPr lang="en-US" altLang="en-US" sz="1600" dirty="0">
                  <a:latin typeface="+mn-lt"/>
                </a:rPr>
                <a:t>Reviews</a:t>
              </a:r>
            </a:p>
          </p:txBody>
        </p:sp>
        <p:sp>
          <p:nvSpPr>
            <p:cNvPr id="18" name="Line 11">
              <a:extLst>
                <a:ext uri="{FF2B5EF4-FFF2-40B4-BE49-F238E27FC236}">
                  <a16:creationId xmlns:a16="http://schemas.microsoft.com/office/drawing/2014/main" id="{3079B216-DCC7-4223-B21B-C31D5EEB4936}"/>
                </a:ext>
              </a:extLst>
            </p:cNvPr>
            <p:cNvSpPr>
              <a:spLocks noChangeShapeType="1"/>
            </p:cNvSpPr>
            <p:nvPr/>
          </p:nvSpPr>
          <p:spPr bwMode="auto">
            <a:xfrm>
              <a:off x="357584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9" name="Group 18">
            <a:extLst>
              <a:ext uri="{FF2B5EF4-FFF2-40B4-BE49-F238E27FC236}">
                <a16:creationId xmlns:a16="http://schemas.microsoft.com/office/drawing/2014/main" id="{8C50412F-BE7A-43E4-9816-66EFA56B5FA9}"/>
              </a:ext>
            </a:extLst>
          </p:cNvPr>
          <p:cNvGrpSpPr/>
          <p:nvPr/>
        </p:nvGrpSpPr>
        <p:grpSpPr>
          <a:xfrm>
            <a:off x="6788523" y="2322103"/>
            <a:ext cx="1627188" cy="1092995"/>
            <a:chOff x="6754018" y="2001044"/>
            <a:chExt cx="1627188" cy="1092995"/>
          </a:xfrm>
          <a:solidFill>
            <a:schemeClr val="bg1"/>
          </a:solidFill>
        </p:grpSpPr>
        <p:sp>
          <p:nvSpPr>
            <p:cNvPr id="20" name="Text Box 8">
              <a:extLst>
                <a:ext uri="{FF2B5EF4-FFF2-40B4-BE49-F238E27FC236}">
                  <a16:creationId xmlns:a16="http://schemas.microsoft.com/office/drawing/2014/main" id="{3F2698B8-7023-4937-BDF1-EFAD38C60362}"/>
                </a:ext>
              </a:extLst>
            </p:cNvPr>
            <p:cNvSpPr txBox="1">
              <a:spLocks noChangeArrowheads="1"/>
            </p:cNvSpPr>
            <p:nvPr/>
          </p:nvSpPr>
          <p:spPr bwMode="auto">
            <a:xfrm>
              <a:off x="7031831" y="2001044"/>
              <a:ext cx="1349375" cy="1092995"/>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Field Testing</a:t>
              </a:r>
            </a:p>
          </p:txBody>
        </p:sp>
        <p:sp>
          <p:nvSpPr>
            <p:cNvPr id="21" name="Line 12">
              <a:extLst>
                <a:ext uri="{FF2B5EF4-FFF2-40B4-BE49-F238E27FC236}">
                  <a16:creationId xmlns:a16="http://schemas.microsoft.com/office/drawing/2014/main" id="{87E94B31-7716-4EE8-91D0-52F7A245D746}"/>
                </a:ext>
              </a:extLst>
            </p:cNvPr>
            <p:cNvSpPr>
              <a:spLocks noChangeShapeType="1"/>
            </p:cNvSpPr>
            <p:nvPr/>
          </p:nvSpPr>
          <p:spPr bwMode="auto">
            <a:xfrm>
              <a:off x="6754018"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2" name="Group 21">
            <a:extLst>
              <a:ext uri="{FF2B5EF4-FFF2-40B4-BE49-F238E27FC236}">
                <a16:creationId xmlns:a16="http://schemas.microsoft.com/office/drawing/2014/main" id="{0A45EEF2-8E38-42ED-9D4A-825319134387}"/>
              </a:ext>
            </a:extLst>
          </p:cNvPr>
          <p:cNvGrpSpPr/>
          <p:nvPr/>
        </p:nvGrpSpPr>
        <p:grpSpPr>
          <a:xfrm>
            <a:off x="2051423" y="4411253"/>
            <a:ext cx="1589088" cy="1143000"/>
            <a:chOff x="2016918" y="4090194"/>
            <a:chExt cx="1589088" cy="1143000"/>
          </a:xfrm>
          <a:solidFill>
            <a:schemeClr val="bg1"/>
          </a:solidFill>
        </p:grpSpPr>
        <p:sp>
          <p:nvSpPr>
            <p:cNvPr id="23" name="Text Box 13">
              <a:extLst>
                <a:ext uri="{FF2B5EF4-FFF2-40B4-BE49-F238E27FC236}">
                  <a16:creationId xmlns:a16="http://schemas.microsoft.com/office/drawing/2014/main" id="{0DBAB963-110B-4610-BF84-7CDC61CC87B6}"/>
                </a:ext>
              </a:extLst>
            </p:cNvPr>
            <p:cNvSpPr txBox="1">
              <a:spLocks noChangeArrowheads="1"/>
            </p:cNvSpPr>
            <p:nvPr/>
          </p:nvSpPr>
          <p:spPr bwMode="auto">
            <a:xfrm>
              <a:off x="2288381" y="4090194"/>
              <a:ext cx="1317625" cy="114300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Handscoring (Constructed-Response Items)</a:t>
              </a:r>
            </a:p>
          </p:txBody>
        </p:sp>
        <p:sp>
          <p:nvSpPr>
            <p:cNvPr id="24" name="Line 15">
              <a:extLst>
                <a:ext uri="{FF2B5EF4-FFF2-40B4-BE49-F238E27FC236}">
                  <a16:creationId xmlns:a16="http://schemas.microsoft.com/office/drawing/2014/main" id="{B236E8FF-E71E-47E3-9646-5AC820D51B6B}"/>
                </a:ext>
              </a:extLst>
            </p:cNvPr>
            <p:cNvSpPr>
              <a:spLocks noChangeShapeType="1"/>
            </p:cNvSpPr>
            <p:nvPr/>
          </p:nvSpPr>
          <p:spPr bwMode="auto">
            <a:xfrm>
              <a:off x="2016918" y="4636295"/>
              <a:ext cx="288925" cy="4763"/>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5" name="Group 24">
            <a:extLst>
              <a:ext uri="{FF2B5EF4-FFF2-40B4-BE49-F238E27FC236}">
                <a16:creationId xmlns:a16="http://schemas.microsoft.com/office/drawing/2014/main" id="{20F89D8C-DE4C-48D5-A5AA-8EDE5C828357}"/>
              </a:ext>
            </a:extLst>
          </p:cNvPr>
          <p:cNvGrpSpPr/>
          <p:nvPr/>
        </p:nvGrpSpPr>
        <p:grpSpPr>
          <a:xfrm>
            <a:off x="3632573" y="4411253"/>
            <a:ext cx="1595438" cy="1143000"/>
            <a:chOff x="3598068" y="4090194"/>
            <a:chExt cx="1595438" cy="1143000"/>
          </a:xfrm>
        </p:grpSpPr>
        <p:sp>
          <p:nvSpPr>
            <p:cNvPr id="26" name="Text Box 9">
              <a:extLst>
                <a:ext uri="{FF2B5EF4-FFF2-40B4-BE49-F238E27FC236}">
                  <a16:creationId xmlns:a16="http://schemas.microsoft.com/office/drawing/2014/main" id="{32A4E792-3BED-46B6-A57D-A400F7DF2A27}"/>
                </a:ext>
              </a:extLst>
            </p:cNvPr>
            <p:cNvSpPr txBox="1">
              <a:spLocks noChangeArrowheads="1"/>
            </p:cNvSpPr>
            <p:nvPr/>
          </p:nvSpPr>
          <p:spPr bwMode="auto">
            <a:xfrm>
              <a:off x="3877468" y="4090194"/>
              <a:ext cx="1316038"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1600" dirty="0">
                  <a:latin typeface="+mn-lt"/>
                </a:rPr>
                <a:t>Data Review</a:t>
              </a:r>
            </a:p>
          </p:txBody>
        </p:sp>
        <p:sp>
          <p:nvSpPr>
            <p:cNvPr id="27" name="Line 16">
              <a:extLst>
                <a:ext uri="{FF2B5EF4-FFF2-40B4-BE49-F238E27FC236}">
                  <a16:creationId xmlns:a16="http://schemas.microsoft.com/office/drawing/2014/main" id="{CCE55F01-3EB1-4FC1-8589-4C2B26461450}"/>
                </a:ext>
              </a:extLst>
            </p:cNvPr>
            <p:cNvSpPr>
              <a:spLocks noChangeShapeType="1"/>
            </p:cNvSpPr>
            <p:nvPr/>
          </p:nvSpPr>
          <p:spPr bwMode="auto">
            <a:xfrm>
              <a:off x="3598068"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grpSp>
        <p:nvGrpSpPr>
          <p:cNvPr id="28" name="Group 27">
            <a:extLst>
              <a:ext uri="{FF2B5EF4-FFF2-40B4-BE49-F238E27FC236}">
                <a16:creationId xmlns:a16="http://schemas.microsoft.com/office/drawing/2014/main" id="{7BC7ADF2-86D0-40FC-B3EE-A715E156FA2E}"/>
              </a:ext>
            </a:extLst>
          </p:cNvPr>
          <p:cNvGrpSpPr/>
          <p:nvPr/>
        </p:nvGrpSpPr>
        <p:grpSpPr>
          <a:xfrm>
            <a:off x="6796461" y="4389822"/>
            <a:ext cx="1597026" cy="1140619"/>
            <a:chOff x="6761956" y="4068763"/>
            <a:chExt cx="1597026" cy="1140619"/>
          </a:xfrm>
        </p:grpSpPr>
        <p:sp>
          <p:nvSpPr>
            <p:cNvPr id="29" name="Line 24">
              <a:extLst>
                <a:ext uri="{FF2B5EF4-FFF2-40B4-BE49-F238E27FC236}">
                  <a16:creationId xmlns:a16="http://schemas.microsoft.com/office/drawing/2014/main" id="{1F5FDC32-3206-4A65-832C-33840293AAEB}"/>
                </a:ext>
              </a:extLst>
            </p:cNvPr>
            <p:cNvSpPr>
              <a:spLocks noChangeShapeType="1"/>
            </p:cNvSpPr>
            <p:nvPr/>
          </p:nvSpPr>
          <p:spPr bwMode="auto">
            <a:xfrm>
              <a:off x="6761956" y="4638676"/>
              <a:ext cx="346075"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0" name="Text Box 25">
              <a:extLst>
                <a:ext uri="{FF2B5EF4-FFF2-40B4-BE49-F238E27FC236}">
                  <a16:creationId xmlns:a16="http://schemas.microsoft.com/office/drawing/2014/main" id="{110E99ED-D96A-4255-B432-7CAB6DE974BF}"/>
                </a:ext>
              </a:extLst>
            </p:cNvPr>
            <p:cNvSpPr txBox="1">
              <a:spLocks noChangeArrowheads="1"/>
            </p:cNvSpPr>
            <p:nvPr/>
          </p:nvSpPr>
          <p:spPr bwMode="auto">
            <a:xfrm>
              <a:off x="7125494" y="4068763"/>
              <a:ext cx="1233488" cy="114061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Tx/>
                <a:buNone/>
              </a:pPr>
              <a:r>
                <a:rPr lang="en-US" altLang="en-US" sz="1600" dirty="0">
                  <a:latin typeface="+mn-lt"/>
                </a:rPr>
                <a:t>Standard Setting/</a:t>
              </a:r>
            </a:p>
            <a:p>
              <a:pPr algn="ctr">
                <a:lnSpc>
                  <a:spcPct val="80000"/>
                </a:lnSpc>
                <a:spcBef>
                  <a:spcPct val="0"/>
                </a:spcBef>
                <a:buFontTx/>
                <a:buNone/>
              </a:pPr>
              <a:r>
                <a:rPr lang="en-US" altLang="en-US" sz="1600" dirty="0">
                  <a:latin typeface="+mn-lt"/>
                </a:rPr>
                <a:t>Validation</a:t>
              </a:r>
            </a:p>
          </p:txBody>
        </p:sp>
      </p:grpSp>
      <p:grpSp>
        <p:nvGrpSpPr>
          <p:cNvPr id="31" name="Group 30">
            <a:extLst>
              <a:ext uri="{FF2B5EF4-FFF2-40B4-BE49-F238E27FC236}">
                <a16:creationId xmlns:a16="http://schemas.microsoft.com/office/drawing/2014/main" id="{FD1AEEC4-D643-4D69-B92C-601E3A177D3F}"/>
              </a:ext>
            </a:extLst>
          </p:cNvPr>
          <p:cNvGrpSpPr/>
          <p:nvPr/>
        </p:nvGrpSpPr>
        <p:grpSpPr>
          <a:xfrm>
            <a:off x="5208962" y="4444591"/>
            <a:ext cx="1663699" cy="1085850"/>
            <a:chOff x="5174457" y="4123532"/>
            <a:chExt cx="1663699" cy="1085850"/>
          </a:xfrm>
          <a:solidFill>
            <a:schemeClr val="bg1"/>
          </a:solidFill>
        </p:grpSpPr>
        <p:sp>
          <p:nvSpPr>
            <p:cNvPr id="32" name="Text Box 26">
              <a:extLst>
                <a:ext uri="{FF2B5EF4-FFF2-40B4-BE49-F238E27FC236}">
                  <a16:creationId xmlns:a16="http://schemas.microsoft.com/office/drawing/2014/main" id="{588D255A-6FEB-4231-A288-131E750369AF}"/>
                </a:ext>
              </a:extLst>
            </p:cNvPr>
            <p:cNvSpPr txBox="1">
              <a:spLocks noChangeArrowheads="1"/>
            </p:cNvSpPr>
            <p:nvPr/>
          </p:nvSpPr>
          <p:spPr bwMode="auto">
            <a:xfrm>
              <a:off x="5545931" y="4123532"/>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5000"/>
                </a:lnSpc>
                <a:spcBef>
                  <a:spcPct val="0"/>
                </a:spcBef>
                <a:buFontTx/>
                <a:buNone/>
              </a:pPr>
              <a:r>
                <a:rPr lang="en-US" altLang="en-US" sz="1600" dirty="0">
                  <a:latin typeface="+mn-lt"/>
                </a:rPr>
                <a:t>Operational</a:t>
              </a:r>
            </a:p>
            <a:p>
              <a:pPr algn="ctr">
                <a:lnSpc>
                  <a:spcPct val="85000"/>
                </a:lnSpc>
                <a:spcBef>
                  <a:spcPct val="0"/>
                </a:spcBef>
                <a:buFontTx/>
                <a:buNone/>
              </a:pPr>
              <a:r>
                <a:rPr lang="en-US" altLang="en-US" sz="1600" dirty="0">
                  <a:latin typeface="+mn-lt"/>
                </a:rPr>
                <a:t>Testing</a:t>
              </a:r>
            </a:p>
          </p:txBody>
        </p:sp>
        <p:sp>
          <p:nvSpPr>
            <p:cNvPr id="33" name="Line 27">
              <a:extLst>
                <a:ext uri="{FF2B5EF4-FFF2-40B4-BE49-F238E27FC236}">
                  <a16:creationId xmlns:a16="http://schemas.microsoft.com/office/drawing/2014/main" id="{07398FF9-D61F-44D0-BD32-4135FD56B9E3}"/>
                </a:ext>
              </a:extLst>
            </p:cNvPr>
            <p:cNvSpPr>
              <a:spLocks noChangeShapeType="1"/>
            </p:cNvSpPr>
            <p:nvPr/>
          </p:nvSpPr>
          <p:spPr bwMode="auto">
            <a:xfrm>
              <a:off x="5174457" y="4641058"/>
              <a:ext cx="355600" cy="0"/>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34" name="Group 33">
            <a:extLst>
              <a:ext uri="{FF2B5EF4-FFF2-40B4-BE49-F238E27FC236}">
                <a16:creationId xmlns:a16="http://schemas.microsoft.com/office/drawing/2014/main" id="{5AE9FE48-1F54-4CF7-970B-B2A4EDC9D640}"/>
              </a:ext>
            </a:extLst>
          </p:cNvPr>
          <p:cNvGrpSpPr/>
          <p:nvPr/>
        </p:nvGrpSpPr>
        <p:grpSpPr>
          <a:xfrm>
            <a:off x="417886" y="2830103"/>
            <a:ext cx="8220075" cy="2722563"/>
            <a:chOff x="383381" y="2509044"/>
            <a:chExt cx="8220075" cy="2722563"/>
          </a:xfrm>
        </p:grpSpPr>
        <p:grpSp>
          <p:nvGrpSpPr>
            <p:cNvPr id="35" name="Group 34">
              <a:extLst>
                <a:ext uri="{FF2B5EF4-FFF2-40B4-BE49-F238E27FC236}">
                  <a16:creationId xmlns:a16="http://schemas.microsoft.com/office/drawing/2014/main" id="{DB459007-4413-4BD3-8F5B-A6DC8BE00631}"/>
                </a:ext>
              </a:extLst>
            </p:cNvPr>
            <p:cNvGrpSpPr/>
            <p:nvPr/>
          </p:nvGrpSpPr>
          <p:grpSpPr>
            <a:xfrm>
              <a:off x="383381" y="2509044"/>
              <a:ext cx="8220075" cy="2132014"/>
              <a:chOff x="383381" y="2509044"/>
              <a:chExt cx="8220075" cy="2132014"/>
            </a:xfrm>
          </p:grpSpPr>
          <p:sp>
            <p:nvSpPr>
              <p:cNvPr id="37" name="Line 17">
                <a:extLst>
                  <a:ext uri="{FF2B5EF4-FFF2-40B4-BE49-F238E27FC236}">
                    <a16:creationId xmlns:a16="http://schemas.microsoft.com/office/drawing/2014/main" id="{9F494EA8-3E5D-40E2-8512-59D811FC984D}"/>
                  </a:ext>
                </a:extLst>
              </p:cNvPr>
              <p:cNvSpPr>
                <a:spLocks noChangeShapeType="1"/>
              </p:cNvSpPr>
              <p:nvPr/>
            </p:nvSpPr>
            <p:spPr bwMode="auto">
              <a:xfrm>
                <a:off x="383381"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8" name="Line 18">
                <a:extLst>
                  <a:ext uri="{FF2B5EF4-FFF2-40B4-BE49-F238E27FC236}">
                    <a16:creationId xmlns:a16="http://schemas.microsoft.com/office/drawing/2014/main" id="{6686D314-C2A0-4221-B77F-A28FB098234F}"/>
                  </a:ext>
                </a:extLst>
              </p:cNvPr>
              <p:cNvSpPr>
                <a:spLocks noChangeShapeType="1"/>
              </p:cNvSpPr>
              <p:nvPr/>
            </p:nvSpPr>
            <p:spPr bwMode="auto">
              <a:xfrm>
                <a:off x="397668" y="3866357"/>
                <a:ext cx="8205788"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9" name="Line 19">
                <a:extLst>
                  <a:ext uri="{FF2B5EF4-FFF2-40B4-BE49-F238E27FC236}">
                    <a16:creationId xmlns:a16="http://schemas.microsoft.com/office/drawing/2014/main" id="{68D29BE2-D086-47D4-97F7-33DA84406BF6}"/>
                  </a:ext>
                </a:extLst>
              </p:cNvPr>
              <p:cNvSpPr>
                <a:spLocks noChangeShapeType="1"/>
              </p:cNvSpPr>
              <p:nvPr/>
            </p:nvSpPr>
            <p:spPr bwMode="auto">
              <a:xfrm>
                <a:off x="397668" y="3866357"/>
                <a:ext cx="0" cy="769938"/>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0" name="Line 20">
                <a:extLst>
                  <a:ext uri="{FF2B5EF4-FFF2-40B4-BE49-F238E27FC236}">
                    <a16:creationId xmlns:a16="http://schemas.microsoft.com/office/drawing/2014/main" id="{DD718D42-9C67-4DB6-81B3-D62AADB1CD38}"/>
                  </a:ext>
                </a:extLst>
              </p:cNvPr>
              <p:cNvSpPr>
                <a:spLocks noChangeShapeType="1"/>
              </p:cNvSpPr>
              <p:nvPr/>
            </p:nvSpPr>
            <p:spPr bwMode="auto">
              <a:xfrm>
                <a:off x="8603456" y="2509044"/>
                <a:ext cx="0" cy="1357313"/>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1" name="Line 21">
                <a:extLst>
                  <a:ext uri="{FF2B5EF4-FFF2-40B4-BE49-F238E27FC236}">
                    <a16:creationId xmlns:a16="http://schemas.microsoft.com/office/drawing/2014/main" id="{05C09EBC-4968-44B3-91BA-2048413F2362}"/>
                  </a:ext>
                </a:extLst>
              </p:cNvPr>
              <p:cNvSpPr>
                <a:spLocks noChangeShapeType="1"/>
              </p:cNvSpPr>
              <p:nvPr/>
            </p:nvSpPr>
            <p:spPr bwMode="auto">
              <a:xfrm flipH="1">
                <a:off x="8358981" y="2509044"/>
                <a:ext cx="244475"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36" name="Text Box 13">
              <a:extLst>
                <a:ext uri="{FF2B5EF4-FFF2-40B4-BE49-F238E27FC236}">
                  <a16:creationId xmlns:a16="http://schemas.microsoft.com/office/drawing/2014/main" id="{3CC232DC-8B4D-46C0-9E06-0554E8D94CA5}"/>
                </a:ext>
              </a:extLst>
            </p:cNvPr>
            <p:cNvSpPr txBox="1">
              <a:spLocks noChangeArrowheads="1"/>
            </p:cNvSpPr>
            <p:nvPr/>
          </p:nvSpPr>
          <p:spPr bwMode="auto">
            <a:xfrm>
              <a:off x="707231" y="4088607"/>
              <a:ext cx="1317625"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Rangefinding (Constructed-Response Items)</a:t>
              </a:r>
            </a:p>
          </p:txBody>
        </p:sp>
      </p:grpSp>
      <p:sp>
        <p:nvSpPr>
          <p:cNvPr id="42" name="Arrow: Up 41">
            <a:extLst>
              <a:ext uri="{FF2B5EF4-FFF2-40B4-BE49-F238E27FC236}">
                <a16:creationId xmlns:a16="http://schemas.microsoft.com/office/drawing/2014/main" id="{FD15C926-2D66-44E4-8138-03BC4BCC5D4C}"/>
              </a:ext>
            </a:extLst>
          </p:cNvPr>
          <p:cNvSpPr/>
          <p:nvPr/>
        </p:nvSpPr>
        <p:spPr>
          <a:xfrm>
            <a:off x="5898158" y="3562792"/>
            <a:ext cx="510730" cy="533629"/>
          </a:xfrm>
          <a:prstGeom prst="upArrow">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33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Item Review</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a:bodyPr>
          <a:lstStyle/>
          <a:p>
            <a:r>
              <a:rPr lang="en-US" dirty="0"/>
              <a:t>Educators review newly-developed test items for:</a:t>
            </a:r>
          </a:p>
          <a:p>
            <a:pPr lvl="1"/>
            <a:r>
              <a:rPr lang="en-US" dirty="0"/>
              <a:t>Content</a:t>
            </a:r>
          </a:p>
          <a:p>
            <a:pPr lvl="2"/>
            <a:r>
              <a:rPr lang="en-US" dirty="0"/>
              <a:t>Alignment to state-adopted academic content standards</a:t>
            </a:r>
          </a:p>
          <a:p>
            <a:pPr lvl="2"/>
            <a:r>
              <a:rPr lang="en-US" dirty="0"/>
              <a:t>Appropriate grade difficulty</a:t>
            </a:r>
          </a:p>
          <a:p>
            <a:pPr lvl="2"/>
            <a:r>
              <a:rPr lang="en-US" dirty="0"/>
              <a:t>Appropriate content accuracy</a:t>
            </a:r>
          </a:p>
          <a:p>
            <a:pPr lvl="1"/>
            <a:r>
              <a:rPr lang="en-US" dirty="0"/>
              <a:t>Cognitive complexity (depth of knowledge)</a:t>
            </a:r>
          </a:p>
          <a:p>
            <a:pPr lvl="1"/>
            <a:r>
              <a:rPr lang="en-US" dirty="0"/>
              <a:t>Sensitivity issues</a:t>
            </a:r>
          </a:p>
          <a:p>
            <a:pPr lvl="1"/>
            <a:r>
              <a:rPr lang="en-US" dirty="0"/>
              <a:t>Linguistic and visual accessibility</a:t>
            </a:r>
            <a:endParaRPr lang="en-US" dirty="0">
              <a:highlight>
                <a:srgbClr val="FFFF00"/>
              </a:highlight>
            </a:endParaRPr>
          </a:p>
          <a:p>
            <a:pPr lvl="1"/>
            <a:endParaRPr lang="en-US" dirty="0">
              <a:highlight>
                <a:srgbClr val="FFFF00"/>
              </a:highlight>
            </a:endParaRP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57</a:t>
            </a:fld>
            <a:endParaRPr lang="en-US" dirty="0"/>
          </a:p>
        </p:txBody>
      </p:sp>
    </p:spTree>
    <p:extLst>
      <p:ext uri="{BB962C8B-B14F-4D97-AF65-F5344CB8AC3E}">
        <p14:creationId xmlns:p14="http://schemas.microsoft.com/office/powerpoint/2010/main" val="358218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3EADE-2ED9-4C1E-9FD1-345A715D4934}"/>
              </a:ext>
            </a:extLst>
          </p:cNvPr>
          <p:cNvSpPr>
            <a:spLocks noGrp="1"/>
          </p:cNvSpPr>
          <p:nvPr>
            <p:ph type="title"/>
          </p:nvPr>
        </p:nvSpPr>
        <p:spPr/>
        <p:txBody>
          <a:bodyPr/>
          <a:lstStyle/>
          <a:p>
            <a:r>
              <a:rPr lang="en-US" dirty="0"/>
              <a:t>Item Review</a:t>
            </a:r>
          </a:p>
        </p:txBody>
      </p:sp>
      <p:sp>
        <p:nvSpPr>
          <p:cNvPr id="3" name="Content Placeholder 2">
            <a:extLst>
              <a:ext uri="{FF2B5EF4-FFF2-40B4-BE49-F238E27FC236}">
                <a16:creationId xmlns:a16="http://schemas.microsoft.com/office/drawing/2014/main" id="{0030C593-FC52-4D38-98E4-A2FC083BEDE0}"/>
              </a:ext>
            </a:extLst>
          </p:cNvPr>
          <p:cNvSpPr>
            <a:spLocks noGrp="1"/>
          </p:cNvSpPr>
          <p:nvPr>
            <p:ph idx="1"/>
          </p:nvPr>
        </p:nvSpPr>
        <p:spPr/>
        <p:txBody>
          <a:bodyPr>
            <a:normAutofit/>
          </a:bodyPr>
          <a:lstStyle/>
          <a:p>
            <a:r>
              <a:rPr lang="en-US" dirty="0"/>
              <a:t>All items should:</a:t>
            </a:r>
          </a:p>
          <a:p>
            <a:pPr lvl="1"/>
            <a:r>
              <a:rPr lang="en-US" dirty="0"/>
              <a:t>measure the content of the standard;</a:t>
            </a:r>
          </a:p>
          <a:p>
            <a:pPr lvl="1"/>
            <a:r>
              <a:rPr lang="en-US" dirty="0"/>
              <a:t>use clear, precise, and concise language;</a:t>
            </a:r>
          </a:p>
          <a:p>
            <a:pPr lvl="1"/>
            <a:r>
              <a:rPr lang="en-US" dirty="0"/>
              <a:t>pose a complete question or problem (SR/TE);</a:t>
            </a:r>
          </a:p>
          <a:p>
            <a:pPr lvl="1"/>
            <a:r>
              <a:rPr lang="en-US" dirty="0"/>
              <a:t>state a task to be performed and elicit a wide rage of student responses (SR/ECR/WP);</a:t>
            </a:r>
          </a:p>
          <a:p>
            <a:pPr lvl="1"/>
            <a:r>
              <a:rPr lang="en-US" dirty="0"/>
              <a:t>avoid unnecessary negative language;</a:t>
            </a:r>
          </a:p>
          <a:p>
            <a:pPr lvl="1"/>
            <a:r>
              <a:rPr lang="en-US" dirty="0"/>
              <a:t>avoid ill-defined terms or ambiguous words;</a:t>
            </a:r>
          </a:p>
          <a:p>
            <a:pPr lvl="1"/>
            <a:r>
              <a:rPr lang="en-US" dirty="0"/>
              <a:t>be free of grammatical errors or clues; </a:t>
            </a:r>
          </a:p>
          <a:p>
            <a:pPr lvl="1"/>
            <a:r>
              <a:rPr lang="en-US" dirty="0"/>
              <a:t>be free of clues to the correct response; and</a:t>
            </a:r>
          </a:p>
          <a:p>
            <a:pPr lvl="1"/>
            <a:r>
              <a:rPr lang="en-US" dirty="0"/>
              <a:t>be free of stereotypes or other sources of bias.</a:t>
            </a:r>
          </a:p>
        </p:txBody>
      </p:sp>
      <p:sp>
        <p:nvSpPr>
          <p:cNvPr id="5" name="Slide Number Placeholder 4">
            <a:extLst>
              <a:ext uri="{FF2B5EF4-FFF2-40B4-BE49-F238E27FC236}">
                <a16:creationId xmlns:a16="http://schemas.microsoft.com/office/drawing/2014/main" id="{E2D2E8DC-B592-4C74-9BDD-1F6A6ABACCA5}"/>
              </a:ext>
            </a:extLst>
          </p:cNvPr>
          <p:cNvSpPr>
            <a:spLocks noGrp="1"/>
          </p:cNvSpPr>
          <p:nvPr>
            <p:ph type="sldNum" sz="quarter" idx="4"/>
          </p:nvPr>
        </p:nvSpPr>
        <p:spPr/>
        <p:txBody>
          <a:bodyPr/>
          <a:lstStyle/>
          <a:p>
            <a:fld id="{B63E4CEF-BB1E-48C7-AE93-F39F6AA99AD7}" type="slidenum">
              <a:rPr lang="en-US" smtClean="0"/>
              <a:pPr/>
              <a:t>58</a:t>
            </a:fld>
            <a:endParaRPr lang="en-US" dirty="0"/>
          </a:p>
        </p:txBody>
      </p:sp>
    </p:spTree>
    <p:extLst>
      <p:ext uri="{BB962C8B-B14F-4D97-AF65-F5344CB8AC3E}">
        <p14:creationId xmlns:p14="http://schemas.microsoft.com/office/powerpoint/2010/main" val="275198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886B-124E-477F-AF91-CA038E1C2EC7}"/>
              </a:ext>
            </a:extLst>
          </p:cNvPr>
          <p:cNvSpPr>
            <a:spLocks noGrp="1"/>
          </p:cNvSpPr>
          <p:nvPr>
            <p:ph type="title"/>
          </p:nvPr>
        </p:nvSpPr>
        <p:spPr/>
        <p:txBody>
          <a:bodyPr/>
          <a:lstStyle/>
          <a:p>
            <a:r>
              <a:rPr lang="en-US" dirty="0"/>
              <a:t>Item Review</a:t>
            </a:r>
          </a:p>
        </p:txBody>
      </p:sp>
      <p:sp>
        <p:nvSpPr>
          <p:cNvPr id="3" name="Content Placeholder 2">
            <a:extLst>
              <a:ext uri="{FF2B5EF4-FFF2-40B4-BE49-F238E27FC236}">
                <a16:creationId xmlns:a16="http://schemas.microsoft.com/office/drawing/2014/main" id="{B9FD6667-5BF8-4DDC-BDE3-B676C7E8F57B}"/>
              </a:ext>
            </a:extLst>
          </p:cNvPr>
          <p:cNvSpPr>
            <a:spLocks noGrp="1"/>
          </p:cNvSpPr>
          <p:nvPr>
            <p:ph idx="1"/>
          </p:nvPr>
        </p:nvSpPr>
        <p:spPr/>
        <p:txBody>
          <a:bodyPr>
            <a:normAutofit/>
          </a:bodyPr>
          <a:lstStyle/>
          <a:p>
            <a:r>
              <a:rPr lang="en-US" sz="2400" dirty="0"/>
              <a:t>Depth of knowledge (DOK) consistency between standards and tests indicates alignment </a:t>
            </a:r>
            <a:r>
              <a:rPr lang="en-US" sz="2400" i="1" dirty="0"/>
              <a:t>if what is elicited from students on the test is as demanding cognitively as what students are expected to know and do as stated in the standards</a:t>
            </a:r>
            <a:r>
              <a:rPr lang="en-US" sz="2400" dirty="0"/>
              <a:t>.</a:t>
            </a:r>
          </a:p>
          <a:p>
            <a:r>
              <a:rPr lang="en-US" sz="2400" dirty="0"/>
              <a:t>DOK is </a:t>
            </a:r>
            <a:r>
              <a:rPr lang="en-US" sz="2400" i="1" dirty="0"/>
              <a:t>not</a:t>
            </a:r>
            <a:r>
              <a:rPr lang="en-US" sz="2400" dirty="0"/>
              <a:t> about item difficulty. Each level of DOK will include items representing a range of difficulty.</a:t>
            </a:r>
          </a:p>
        </p:txBody>
      </p:sp>
      <p:sp>
        <p:nvSpPr>
          <p:cNvPr id="5" name="Slide Number Placeholder 4">
            <a:extLst>
              <a:ext uri="{FF2B5EF4-FFF2-40B4-BE49-F238E27FC236}">
                <a16:creationId xmlns:a16="http://schemas.microsoft.com/office/drawing/2014/main" id="{E7DCB00D-A53B-43A9-9CB6-2C3F062025D8}"/>
              </a:ext>
            </a:extLst>
          </p:cNvPr>
          <p:cNvSpPr>
            <a:spLocks noGrp="1"/>
          </p:cNvSpPr>
          <p:nvPr>
            <p:ph type="sldNum" sz="quarter" idx="4"/>
          </p:nvPr>
        </p:nvSpPr>
        <p:spPr/>
        <p:txBody>
          <a:bodyPr/>
          <a:lstStyle/>
          <a:p>
            <a:fld id="{B63E4CEF-BB1E-48C7-AE93-F39F6AA99AD7}" type="slidenum">
              <a:rPr lang="en-US" smtClean="0"/>
              <a:pPr/>
              <a:t>59</a:t>
            </a:fld>
            <a:endParaRPr lang="en-US" dirty="0"/>
          </a:p>
        </p:txBody>
      </p:sp>
      <p:graphicFrame>
        <p:nvGraphicFramePr>
          <p:cNvPr id="6" name="Table 5">
            <a:extLst>
              <a:ext uri="{FF2B5EF4-FFF2-40B4-BE49-F238E27FC236}">
                <a16:creationId xmlns:a16="http://schemas.microsoft.com/office/drawing/2014/main" id="{7F472AAF-5D92-4318-96CA-087B52768AA0}"/>
              </a:ext>
            </a:extLst>
          </p:cNvPr>
          <p:cNvGraphicFramePr>
            <a:graphicFrameLocks noGrp="1"/>
          </p:cNvGraphicFramePr>
          <p:nvPr>
            <p:extLst>
              <p:ext uri="{D42A27DB-BD31-4B8C-83A1-F6EECF244321}">
                <p14:modId xmlns:p14="http://schemas.microsoft.com/office/powerpoint/2010/main" val="2855599360"/>
              </p:ext>
            </p:extLst>
          </p:nvPr>
        </p:nvGraphicFramePr>
        <p:xfrm>
          <a:off x="824613" y="4440671"/>
          <a:ext cx="7316497" cy="1950720"/>
        </p:xfrm>
        <a:graphic>
          <a:graphicData uri="http://schemas.openxmlformats.org/drawingml/2006/table">
            <a:tbl>
              <a:tblPr firstRow="1" bandRow="1">
                <a:tableStyleId>{93296810-A885-4BE3-A3E7-6D5BEEA58F35}</a:tableStyleId>
              </a:tblPr>
              <a:tblGrid>
                <a:gridCol w="3585155">
                  <a:extLst>
                    <a:ext uri="{9D8B030D-6E8A-4147-A177-3AD203B41FA5}">
                      <a16:colId xmlns:a16="http://schemas.microsoft.com/office/drawing/2014/main" val="2475288932"/>
                    </a:ext>
                  </a:extLst>
                </a:gridCol>
                <a:gridCol w="3731342">
                  <a:extLst>
                    <a:ext uri="{9D8B030D-6E8A-4147-A177-3AD203B41FA5}">
                      <a16:colId xmlns:a16="http://schemas.microsoft.com/office/drawing/2014/main" val="2359240091"/>
                    </a:ext>
                  </a:extLst>
                </a:gridCol>
              </a:tblGrid>
              <a:tr h="370840">
                <a:tc>
                  <a:txBody>
                    <a:bodyPr/>
                    <a:lstStyle/>
                    <a:p>
                      <a:pPr algn="ctr"/>
                      <a:r>
                        <a:rPr lang="en-US" sz="2000" dirty="0"/>
                        <a:t>Range of Difficulty</a:t>
                      </a:r>
                    </a:p>
                  </a:txBody>
                  <a:tcPr/>
                </a:tc>
                <a:tc>
                  <a:txBody>
                    <a:bodyPr/>
                    <a:lstStyle/>
                    <a:p>
                      <a:pPr algn="ctr"/>
                      <a:r>
                        <a:rPr lang="en-US" sz="2000" dirty="0"/>
                        <a:t>Range of DOK</a:t>
                      </a:r>
                    </a:p>
                  </a:txBody>
                  <a:tcPr/>
                </a:tc>
                <a:extLst>
                  <a:ext uri="{0D108BD9-81ED-4DB2-BD59-A6C34878D82A}">
                    <a16:rowId xmlns:a16="http://schemas.microsoft.com/office/drawing/2014/main" val="670603423"/>
                  </a:ext>
                </a:extLst>
              </a:tr>
              <a:tr h="370840">
                <a:tc>
                  <a:txBody>
                    <a:bodyPr/>
                    <a:lstStyle/>
                    <a:p>
                      <a:pPr lvl="0"/>
                      <a:r>
                        <a:rPr lang="en-US" altLang="en-US" dirty="0"/>
                        <a:t>Enables the test to capture information about the largest possible number of students.</a:t>
                      </a:r>
                    </a:p>
                  </a:txBody>
                  <a:tcPr/>
                </a:tc>
                <a:tc>
                  <a:txBody>
                    <a:bodyPr/>
                    <a:lstStyle/>
                    <a:p>
                      <a:r>
                        <a:rPr lang="en-US" altLang="en-US" dirty="0"/>
                        <a:t>Ensures the test is sufficiently rigorous</a:t>
                      </a:r>
                      <a:endParaRPr lang="en-US" dirty="0"/>
                    </a:p>
                  </a:txBody>
                  <a:tcPr/>
                </a:tc>
                <a:extLst>
                  <a:ext uri="{0D108BD9-81ED-4DB2-BD59-A6C34878D82A}">
                    <a16:rowId xmlns:a16="http://schemas.microsoft.com/office/drawing/2014/main" val="3210601786"/>
                  </a:ext>
                </a:extLst>
              </a:tr>
              <a:tr h="370840">
                <a:tc gridSpan="2">
                  <a:txBody>
                    <a:bodyPr/>
                    <a:lstStyle/>
                    <a:p>
                      <a:pPr lvl="0"/>
                      <a:r>
                        <a:rPr lang="en-US" altLang="en-US" dirty="0"/>
                        <a:t>Together: allows the test to differentiate among students all along the scale-score range, especially around the cut scores</a:t>
                      </a:r>
                    </a:p>
                  </a:txBody>
                  <a:tcPr/>
                </a:tc>
                <a:tc hMerge="1">
                  <a:txBody>
                    <a:bodyPr/>
                    <a:lstStyle/>
                    <a:p>
                      <a:endParaRPr lang="en-US" dirty="0"/>
                    </a:p>
                  </a:txBody>
                  <a:tcPr/>
                </a:tc>
                <a:extLst>
                  <a:ext uri="{0D108BD9-81ED-4DB2-BD59-A6C34878D82A}">
                    <a16:rowId xmlns:a16="http://schemas.microsoft.com/office/drawing/2014/main" val="2879736797"/>
                  </a:ext>
                </a:extLst>
              </a:tr>
            </a:tbl>
          </a:graphicData>
        </a:graphic>
      </p:graphicFrame>
    </p:spTree>
    <p:extLst>
      <p:ext uri="{BB962C8B-B14F-4D97-AF65-F5344CB8AC3E}">
        <p14:creationId xmlns:p14="http://schemas.microsoft.com/office/powerpoint/2010/main" val="336698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61829-CD52-4A25-B95C-697DB959EFD7}"/>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40C7F377-441F-439A-B631-AED6B5CF9A6C}"/>
              </a:ext>
            </a:extLst>
          </p:cNvPr>
          <p:cNvSpPr>
            <a:spLocks noGrp="1"/>
          </p:cNvSpPr>
          <p:nvPr>
            <p:ph idx="1"/>
          </p:nvPr>
        </p:nvSpPr>
        <p:spPr/>
        <p:txBody>
          <a:bodyPr>
            <a:normAutofit fontScale="92500" lnSpcReduction="10000"/>
          </a:bodyPr>
          <a:lstStyle/>
          <a:p>
            <a:r>
              <a:rPr lang="en-US" dirty="0"/>
              <a:t>Historically, Georgia’s student assessment program consisted of a series of summative assessments.</a:t>
            </a:r>
          </a:p>
          <a:p>
            <a:pPr lvl="1"/>
            <a:r>
              <a:rPr lang="en-US" dirty="0"/>
              <a:t>Georgia High School Graduation Tests, CRCT, EOCT, Writing Assessments (3, 5, 8, HS), etc.</a:t>
            </a:r>
          </a:p>
          <a:p>
            <a:r>
              <a:rPr lang="en-US" dirty="0"/>
              <a:t>With Georgia Milestones, an effort was made to build toward a comprehensive summative assessment program that sends a similar signal of student performance across grade levels.</a:t>
            </a:r>
          </a:p>
          <a:p>
            <a:r>
              <a:rPr lang="en-US" dirty="0"/>
              <a:t>More recently, efforts are being made to develop and/or enhance the use of formative assessments to provide more timely feedback and to support instruction prior to the summative assessment system.</a:t>
            </a:r>
          </a:p>
        </p:txBody>
      </p:sp>
      <p:sp>
        <p:nvSpPr>
          <p:cNvPr id="5" name="Slide Number Placeholder 4">
            <a:extLst>
              <a:ext uri="{FF2B5EF4-FFF2-40B4-BE49-F238E27FC236}">
                <a16:creationId xmlns:a16="http://schemas.microsoft.com/office/drawing/2014/main" id="{72A8F9A3-F58E-44A3-997A-9A1661CF231C}"/>
              </a:ext>
            </a:extLst>
          </p:cNvPr>
          <p:cNvSpPr>
            <a:spLocks noGrp="1"/>
          </p:cNvSpPr>
          <p:nvPr>
            <p:ph type="sldNum" sz="quarter" idx="4"/>
          </p:nvPr>
        </p:nvSpPr>
        <p:spPr/>
        <p:txBody>
          <a:bodyPr/>
          <a:lstStyle/>
          <a:p>
            <a:fld id="{B63E4CEF-BB1E-48C7-AE93-F39F6AA99AD7}" type="slidenum">
              <a:rPr lang="en-US" smtClean="0"/>
              <a:pPr/>
              <a:t>6</a:t>
            </a:fld>
            <a:endParaRPr lang="en-US" dirty="0"/>
          </a:p>
        </p:txBody>
      </p:sp>
    </p:spTree>
    <p:extLst>
      <p:ext uri="{BB962C8B-B14F-4D97-AF65-F5344CB8AC3E}">
        <p14:creationId xmlns:p14="http://schemas.microsoft.com/office/powerpoint/2010/main" val="145616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A8CF-D15A-41E5-9708-5D0A5AB52365}"/>
              </a:ext>
            </a:extLst>
          </p:cNvPr>
          <p:cNvSpPr>
            <a:spLocks noGrp="1"/>
          </p:cNvSpPr>
          <p:nvPr>
            <p:ph type="title"/>
          </p:nvPr>
        </p:nvSpPr>
        <p:spPr/>
        <p:txBody>
          <a:bodyPr/>
          <a:lstStyle/>
          <a:p>
            <a:r>
              <a:rPr lang="en-US" dirty="0"/>
              <a:t>Item Review</a:t>
            </a:r>
          </a:p>
        </p:txBody>
      </p:sp>
      <p:sp>
        <p:nvSpPr>
          <p:cNvPr id="3" name="Content Placeholder 2">
            <a:extLst>
              <a:ext uri="{FF2B5EF4-FFF2-40B4-BE49-F238E27FC236}">
                <a16:creationId xmlns:a16="http://schemas.microsoft.com/office/drawing/2014/main" id="{71370334-2964-4415-9A84-D39388B9D65B}"/>
              </a:ext>
            </a:extLst>
          </p:cNvPr>
          <p:cNvSpPr>
            <a:spLocks noGrp="1"/>
          </p:cNvSpPr>
          <p:nvPr>
            <p:ph idx="1"/>
          </p:nvPr>
        </p:nvSpPr>
        <p:spPr/>
        <p:txBody>
          <a:bodyPr>
            <a:normAutofit/>
          </a:bodyPr>
          <a:lstStyle/>
          <a:p>
            <a:r>
              <a:rPr lang="en-US" dirty="0"/>
              <a:t>All items must be free of stereotypes or other sources of bias.</a:t>
            </a:r>
          </a:p>
          <a:p>
            <a:r>
              <a:rPr lang="en-US" dirty="0"/>
              <a:t>Items must reflect community standards.</a:t>
            </a:r>
          </a:p>
          <a:p>
            <a:r>
              <a:rPr lang="en-US" dirty="0"/>
              <a:t>Bias in test items is</a:t>
            </a:r>
          </a:p>
          <a:p>
            <a:pPr lvl="1"/>
            <a:r>
              <a:rPr lang="en-US" dirty="0"/>
              <a:t>caused by language or context that prevents members of a group from demonstrating the knowledge or skill being measured.</a:t>
            </a:r>
          </a:p>
          <a:p>
            <a:pPr lvl="1"/>
            <a:r>
              <a:rPr lang="en-US" dirty="0"/>
              <a:t>a systematic error in the measurement process.</a:t>
            </a:r>
          </a:p>
          <a:p>
            <a:pPr lvl="1"/>
            <a:r>
              <a:rPr lang="en-US" dirty="0"/>
              <a:t>detected through judgmental and statistical procedures.</a:t>
            </a:r>
          </a:p>
        </p:txBody>
      </p:sp>
      <p:sp>
        <p:nvSpPr>
          <p:cNvPr id="5" name="Slide Number Placeholder 4">
            <a:extLst>
              <a:ext uri="{FF2B5EF4-FFF2-40B4-BE49-F238E27FC236}">
                <a16:creationId xmlns:a16="http://schemas.microsoft.com/office/drawing/2014/main" id="{EFB9D553-3E75-417C-B5A4-55977503E16D}"/>
              </a:ext>
            </a:extLst>
          </p:cNvPr>
          <p:cNvSpPr>
            <a:spLocks noGrp="1"/>
          </p:cNvSpPr>
          <p:nvPr>
            <p:ph type="sldNum" sz="quarter" idx="4"/>
          </p:nvPr>
        </p:nvSpPr>
        <p:spPr/>
        <p:txBody>
          <a:bodyPr/>
          <a:lstStyle/>
          <a:p>
            <a:fld id="{B63E4CEF-BB1E-48C7-AE93-F39F6AA99AD7}" type="slidenum">
              <a:rPr lang="en-US" smtClean="0"/>
              <a:pPr/>
              <a:t>60</a:t>
            </a:fld>
            <a:endParaRPr lang="en-US" dirty="0"/>
          </a:p>
        </p:txBody>
      </p:sp>
    </p:spTree>
    <p:extLst>
      <p:ext uri="{BB962C8B-B14F-4D97-AF65-F5344CB8AC3E}">
        <p14:creationId xmlns:p14="http://schemas.microsoft.com/office/powerpoint/2010/main" val="34946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87206" cy="1325563"/>
          </a:xfrm>
        </p:spPr>
        <p:txBody>
          <a:bodyPr/>
          <a:lstStyle/>
          <a:p>
            <a:r>
              <a:rPr lang="en-US" dirty="0"/>
              <a:t>Test Development Process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61</a:t>
            </a:fld>
            <a:endParaRPr lang="en-US" dirty="0"/>
          </a:p>
        </p:txBody>
      </p:sp>
      <p:sp>
        <p:nvSpPr>
          <p:cNvPr id="9" name="Text Box 4">
            <a:extLst>
              <a:ext uri="{FF2B5EF4-FFF2-40B4-BE49-F238E27FC236}">
                <a16:creationId xmlns:a16="http://schemas.microsoft.com/office/drawing/2014/main" id="{9BACE625-86A0-4BD6-9254-91DBB49C65D1}"/>
              </a:ext>
            </a:extLst>
          </p:cNvPr>
          <p:cNvSpPr txBox="1">
            <a:spLocks noChangeArrowheads="1"/>
          </p:cNvSpPr>
          <p:nvPr/>
        </p:nvSpPr>
        <p:spPr bwMode="auto">
          <a:xfrm>
            <a:off x="678236" y="2322103"/>
            <a:ext cx="1360487" cy="111918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nchorCtr="1"/>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defRPr/>
            </a:pPr>
            <a:r>
              <a:rPr lang="en-US" altLang="en-US" sz="1600" dirty="0">
                <a:latin typeface="+mn-lt"/>
              </a:rPr>
              <a:t>Test Planning and Specifications</a:t>
            </a:r>
          </a:p>
        </p:txBody>
      </p:sp>
      <p:grpSp>
        <p:nvGrpSpPr>
          <p:cNvPr id="10" name="Group 9">
            <a:extLst>
              <a:ext uri="{FF2B5EF4-FFF2-40B4-BE49-F238E27FC236}">
                <a16:creationId xmlns:a16="http://schemas.microsoft.com/office/drawing/2014/main" id="{DA324E5A-15CB-4796-AF38-50CDEACB7F7B}"/>
              </a:ext>
            </a:extLst>
          </p:cNvPr>
          <p:cNvGrpSpPr/>
          <p:nvPr/>
        </p:nvGrpSpPr>
        <p:grpSpPr>
          <a:xfrm>
            <a:off x="2029198" y="2322103"/>
            <a:ext cx="1587500" cy="1085850"/>
            <a:chOff x="1994693" y="2001044"/>
            <a:chExt cx="1587500" cy="1085850"/>
          </a:xfrm>
          <a:solidFill>
            <a:schemeClr val="bg1"/>
          </a:solidFill>
        </p:grpSpPr>
        <p:sp>
          <p:nvSpPr>
            <p:cNvPr id="11" name="Text Box 3">
              <a:extLst>
                <a:ext uri="{FF2B5EF4-FFF2-40B4-BE49-F238E27FC236}">
                  <a16:creationId xmlns:a16="http://schemas.microsoft.com/office/drawing/2014/main" id="{E14F7BE9-F3A7-423D-9611-DA015E1C02D6}"/>
                </a:ext>
              </a:extLst>
            </p:cNvPr>
            <p:cNvSpPr txBox="1">
              <a:spLocks noChangeArrowheads="1"/>
            </p:cNvSpPr>
            <p:nvPr/>
          </p:nvSpPr>
          <p:spPr bwMode="auto">
            <a:xfrm>
              <a:off x="2289968"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Development</a:t>
              </a:r>
            </a:p>
          </p:txBody>
        </p:sp>
        <p:sp>
          <p:nvSpPr>
            <p:cNvPr id="12" name="Line 5">
              <a:extLst>
                <a:ext uri="{FF2B5EF4-FFF2-40B4-BE49-F238E27FC236}">
                  <a16:creationId xmlns:a16="http://schemas.microsoft.com/office/drawing/2014/main" id="{F3ADE8B5-C287-41C6-94DE-DCDF8A346142}"/>
                </a:ext>
              </a:extLst>
            </p:cNvPr>
            <p:cNvSpPr>
              <a:spLocks noChangeShapeType="1"/>
            </p:cNvSpPr>
            <p:nvPr/>
          </p:nvSpPr>
          <p:spPr bwMode="auto">
            <a:xfrm>
              <a:off x="199469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3" name="Group 12">
            <a:extLst>
              <a:ext uri="{FF2B5EF4-FFF2-40B4-BE49-F238E27FC236}">
                <a16:creationId xmlns:a16="http://schemas.microsoft.com/office/drawing/2014/main" id="{1C17A7E6-E4A0-4DD6-A65A-C81216E5A6E7}"/>
              </a:ext>
            </a:extLst>
          </p:cNvPr>
          <p:cNvGrpSpPr/>
          <p:nvPr/>
        </p:nvGrpSpPr>
        <p:grpSpPr>
          <a:xfrm>
            <a:off x="5131173" y="2322103"/>
            <a:ext cx="1681163" cy="1085850"/>
            <a:chOff x="5096668" y="2001044"/>
            <a:chExt cx="1681163" cy="1085850"/>
          </a:xfrm>
        </p:grpSpPr>
        <p:sp>
          <p:nvSpPr>
            <p:cNvPr id="14" name="Line 6">
              <a:extLst>
                <a:ext uri="{FF2B5EF4-FFF2-40B4-BE49-F238E27FC236}">
                  <a16:creationId xmlns:a16="http://schemas.microsoft.com/office/drawing/2014/main" id="{A1374473-9F7A-4944-8CA9-24E8FC79F718}"/>
                </a:ext>
              </a:extLst>
            </p:cNvPr>
            <p:cNvSpPr>
              <a:spLocks noChangeShapeType="1"/>
            </p:cNvSpPr>
            <p:nvPr/>
          </p:nvSpPr>
          <p:spPr bwMode="auto">
            <a:xfrm>
              <a:off x="5096668" y="2505869"/>
              <a:ext cx="347663"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5" name="Text Box 7">
              <a:extLst>
                <a:ext uri="{FF2B5EF4-FFF2-40B4-BE49-F238E27FC236}">
                  <a16:creationId xmlns:a16="http://schemas.microsoft.com/office/drawing/2014/main" id="{B2108CD5-930B-4888-A396-E845C8DA8E1A}"/>
                </a:ext>
              </a:extLst>
            </p:cNvPr>
            <p:cNvSpPr txBox="1">
              <a:spLocks noChangeArrowheads="1"/>
            </p:cNvSpPr>
            <p:nvPr/>
          </p:nvSpPr>
          <p:spPr bwMode="auto">
            <a:xfrm>
              <a:off x="5460206" y="2001044"/>
              <a:ext cx="1317625" cy="10858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Review</a:t>
              </a:r>
            </a:p>
          </p:txBody>
        </p:sp>
      </p:grpSp>
      <p:grpSp>
        <p:nvGrpSpPr>
          <p:cNvPr id="16" name="Group 15">
            <a:extLst>
              <a:ext uri="{FF2B5EF4-FFF2-40B4-BE49-F238E27FC236}">
                <a16:creationId xmlns:a16="http://schemas.microsoft.com/office/drawing/2014/main" id="{1D72C9C0-7C37-461A-ADEF-1886526A119D}"/>
              </a:ext>
            </a:extLst>
          </p:cNvPr>
          <p:cNvGrpSpPr/>
          <p:nvPr/>
        </p:nvGrpSpPr>
        <p:grpSpPr>
          <a:xfrm>
            <a:off x="3610348" y="2322103"/>
            <a:ext cx="1598613" cy="1085850"/>
            <a:chOff x="3575843" y="2001044"/>
            <a:chExt cx="1598613" cy="1085850"/>
          </a:xfrm>
          <a:solidFill>
            <a:schemeClr val="bg1"/>
          </a:solidFill>
        </p:grpSpPr>
        <p:sp>
          <p:nvSpPr>
            <p:cNvPr id="17" name="Text Box 10">
              <a:extLst>
                <a:ext uri="{FF2B5EF4-FFF2-40B4-BE49-F238E27FC236}">
                  <a16:creationId xmlns:a16="http://schemas.microsoft.com/office/drawing/2014/main" id="{23DDB9E3-27A9-401D-8139-867CC23A6AED}"/>
                </a:ext>
              </a:extLst>
            </p:cNvPr>
            <p:cNvSpPr txBox="1">
              <a:spLocks noChangeArrowheads="1"/>
            </p:cNvSpPr>
            <p:nvPr/>
          </p:nvSpPr>
          <p:spPr bwMode="auto">
            <a:xfrm>
              <a:off x="3882231"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600" dirty="0">
                <a:latin typeface="+mn-lt"/>
              </a:endParaRPr>
            </a:p>
            <a:p>
              <a:pPr algn="ctr">
                <a:spcBef>
                  <a:spcPct val="0"/>
                </a:spcBef>
                <a:buFontTx/>
                <a:buNone/>
              </a:pPr>
              <a:r>
                <a:rPr lang="en-US" altLang="en-US" sz="1600" dirty="0">
                  <a:latin typeface="+mn-lt"/>
                </a:rPr>
                <a:t>GaDOE</a:t>
              </a:r>
            </a:p>
            <a:p>
              <a:pPr algn="ctr">
                <a:spcBef>
                  <a:spcPct val="0"/>
                </a:spcBef>
                <a:buFontTx/>
                <a:buNone/>
              </a:pPr>
              <a:r>
                <a:rPr lang="en-US" altLang="en-US" sz="1600" dirty="0">
                  <a:latin typeface="+mn-lt"/>
                </a:rPr>
                <a:t>Reviews</a:t>
              </a:r>
            </a:p>
          </p:txBody>
        </p:sp>
        <p:sp>
          <p:nvSpPr>
            <p:cNvPr id="18" name="Line 11">
              <a:extLst>
                <a:ext uri="{FF2B5EF4-FFF2-40B4-BE49-F238E27FC236}">
                  <a16:creationId xmlns:a16="http://schemas.microsoft.com/office/drawing/2014/main" id="{3079B216-DCC7-4223-B21B-C31D5EEB4936}"/>
                </a:ext>
              </a:extLst>
            </p:cNvPr>
            <p:cNvSpPr>
              <a:spLocks noChangeShapeType="1"/>
            </p:cNvSpPr>
            <p:nvPr/>
          </p:nvSpPr>
          <p:spPr bwMode="auto">
            <a:xfrm>
              <a:off x="357584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9" name="Group 18">
            <a:extLst>
              <a:ext uri="{FF2B5EF4-FFF2-40B4-BE49-F238E27FC236}">
                <a16:creationId xmlns:a16="http://schemas.microsoft.com/office/drawing/2014/main" id="{8C50412F-BE7A-43E4-9816-66EFA56B5FA9}"/>
              </a:ext>
            </a:extLst>
          </p:cNvPr>
          <p:cNvGrpSpPr/>
          <p:nvPr/>
        </p:nvGrpSpPr>
        <p:grpSpPr>
          <a:xfrm>
            <a:off x="6788523" y="2322103"/>
            <a:ext cx="1627188" cy="1092995"/>
            <a:chOff x="6754018" y="2001044"/>
            <a:chExt cx="1627188" cy="1092995"/>
          </a:xfrm>
          <a:solidFill>
            <a:schemeClr val="bg1"/>
          </a:solidFill>
        </p:grpSpPr>
        <p:sp>
          <p:nvSpPr>
            <p:cNvPr id="20" name="Text Box 8">
              <a:extLst>
                <a:ext uri="{FF2B5EF4-FFF2-40B4-BE49-F238E27FC236}">
                  <a16:creationId xmlns:a16="http://schemas.microsoft.com/office/drawing/2014/main" id="{3F2698B8-7023-4937-BDF1-EFAD38C60362}"/>
                </a:ext>
              </a:extLst>
            </p:cNvPr>
            <p:cNvSpPr txBox="1">
              <a:spLocks noChangeArrowheads="1"/>
            </p:cNvSpPr>
            <p:nvPr/>
          </p:nvSpPr>
          <p:spPr bwMode="auto">
            <a:xfrm>
              <a:off x="7031831" y="2001044"/>
              <a:ext cx="1349375" cy="1092995"/>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Field Testing</a:t>
              </a:r>
            </a:p>
          </p:txBody>
        </p:sp>
        <p:sp>
          <p:nvSpPr>
            <p:cNvPr id="21" name="Line 12">
              <a:extLst>
                <a:ext uri="{FF2B5EF4-FFF2-40B4-BE49-F238E27FC236}">
                  <a16:creationId xmlns:a16="http://schemas.microsoft.com/office/drawing/2014/main" id="{87E94B31-7716-4EE8-91D0-52F7A245D746}"/>
                </a:ext>
              </a:extLst>
            </p:cNvPr>
            <p:cNvSpPr>
              <a:spLocks noChangeShapeType="1"/>
            </p:cNvSpPr>
            <p:nvPr/>
          </p:nvSpPr>
          <p:spPr bwMode="auto">
            <a:xfrm>
              <a:off x="6754018"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2" name="Group 21">
            <a:extLst>
              <a:ext uri="{FF2B5EF4-FFF2-40B4-BE49-F238E27FC236}">
                <a16:creationId xmlns:a16="http://schemas.microsoft.com/office/drawing/2014/main" id="{0A45EEF2-8E38-42ED-9D4A-825319134387}"/>
              </a:ext>
            </a:extLst>
          </p:cNvPr>
          <p:cNvGrpSpPr/>
          <p:nvPr/>
        </p:nvGrpSpPr>
        <p:grpSpPr>
          <a:xfrm>
            <a:off x="2051423" y="4411253"/>
            <a:ext cx="1589088" cy="1143000"/>
            <a:chOff x="2016918" y="4090194"/>
            <a:chExt cx="1589088" cy="1143000"/>
          </a:xfrm>
          <a:solidFill>
            <a:schemeClr val="bg1"/>
          </a:solidFill>
        </p:grpSpPr>
        <p:sp>
          <p:nvSpPr>
            <p:cNvPr id="23" name="Text Box 13">
              <a:extLst>
                <a:ext uri="{FF2B5EF4-FFF2-40B4-BE49-F238E27FC236}">
                  <a16:creationId xmlns:a16="http://schemas.microsoft.com/office/drawing/2014/main" id="{0DBAB963-110B-4610-BF84-7CDC61CC87B6}"/>
                </a:ext>
              </a:extLst>
            </p:cNvPr>
            <p:cNvSpPr txBox="1">
              <a:spLocks noChangeArrowheads="1"/>
            </p:cNvSpPr>
            <p:nvPr/>
          </p:nvSpPr>
          <p:spPr bwMode="auto">
            <a:xfrm>
              <a:off x="2288381" y="4090194"/>
              <a:ext cx="1317625" cy="114300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Handscoring (Constructed-Response Items)</a:t>
              </a:r>
            </a:p>
          </p:txBody>
        </p:sp>
        <p:sp>
          <p:nvSpPr>
            <p:cNvPr id="24" name="Line 15">
              <a:extLst>
                <a:ext uri="{FF2B5EF4-FFF2-40B4-BE49-F238E27FC236}">
                  <a16:creationId xmlns:a16="http://schemas.microsoft.com/office/drawing/2014/main" id="{B236E8FF-E71E-47E3-9646-5AC820D51B6B}"/>
                </a:ext>
              </a:extLst>
            </p:cNvPr>
            <p:cNvSpPr>
              <a:spLocks noChangeShapeType="1"/>
            </p:cNvSpPr>
            <p:nvPr/>
          </p:nvSpPr>
          <p:spPr bwMode="auto">
            <a:xfrm>
              <a:off x="2016918" y="4636295"/>
              <a:ext cx="288925" cy="4763"/>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5" name="Group 24">
            <a:extLst>
              <a:ext uri="{FF2B5EF4-FFF2-40B4-BE49-F238E27FC236}">
                <a16:creationId xmlns:a16="http://schemas.microsoft.com/office/drawing/2014/main" id="{20F89D8C-DE4C-48D5-A5AA-8EDE5C828357}"/>
              </a:ext>
            </a:extLst>
          </p:cNvPr>
          <p:cNvGrpSpPr/>
          <p:nvPr/>
        </p:nvGrpSpPr>
        <p:grpSpPr>
          <a:xfrm>
            <a:off x="3632573" y="4411253"/>
            <a:ext cx="1595438" cy="1143000"/>
            <a:chOff x="3598068" y="4090194"/>
            <a:chExt cx="1595438" cy="1143000"/>
          </a:xfrm>
        </p:grpSpPr>
        <p:sp>
          <p:nvSpPr>
            <p:cNvPr id="26" name="Text Box 9">
              <a:extLst>
                <a:ext uri="{FF2B5EF4-FFF2-40B4-BE49-F238E27FC236}">
                  <a16:creationId xmlns:a16="http://schemas.microsoft.com/office/drawing/2014/main" id="{32A4E792-3BED-46B6-A57D-A400F7DF2A27}"/>
                </a:ext>
              </a:extLst>
            </p:cNvPr>
            <p:cNvSpPr txBox="1">
              <a:spLocks noChangeArrowheads="1"/>
            </p:cNvSpPr>
            <p:nvPr/>
          </p:nvSpPr>
          <p:spPr bwMode="auto">
            <a:xfrm>
              <a:off x="3877468" y="4090194"/>
              <a:ext cx="1316038"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1600" dirty="0">
                  <a:latin typeface="+mn-lt"/>
                </a:rPr>
                <a:t>Data Review</a:t>
              </a:r>
            </a:p>
          </p:txBody>
        </p:sp>
        <p:sp>
          <p:nvSpPr>
            <p:cNvPr id="27" name="Line 16">
              <a:extLst>
                <a:ext uri="{FF2B5EF4-FFF2-40B4-BE49-F238E27FC236}">
                  <a16:creationId xmlns:a16="http://schemas.microsoft.com/office/drawing/2014/main" id="{CCE55F01-3EB1-4FC1-8589-4C2B26461450}"/>
                </a:ext>
              </a:extLst>
            </p:cNvPr>
            <p:cNvSpPr>
              <a:spLocks noChangeShapeType="1"/>
            </p:cNvSpPr>
            <p:nvPr/>
          </p:nvSpPr>
          <p:spPr bwMode="auto">
            <a:xfrm>
              <a:off x="3598068"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grpSp>
        <p:nvGrpSpPr>
          <p:cNvPr id="28" name="Group 27">
            <a:extLst>
              <a:ext uri="{FF2B5EF4-FFF2-40B4-BE49-F238E27FC236}">
                <a16:creationId xmlns:a16="http://schemas.microsoft.com/office/drawing/2014/main" id="{7BC7ADF2-86D0-40FC-B3EE-A715E156FA2E}"/>
              </a:ext>
            </a:extLst>
          </p:cNvPr>
          <p:cNvGrpSpPr/>
          <p:nvPr/>
        </p:nvGrpSpPr>
        <p:grpSpPr>
          <a:xfrm>
            <a:off x="6796461" y="4389822"/>
            <a:ext cx="1597026" cy="1140619"/>
            <a:chOff x="6761956" y="4068763"/>
            <a:chExt cx="1597026" cy="1140619"/>
          </a:xfrm>
        </p:grpSpPr>
        <p:sp>
          <p:nvSpPr>
            <p:cNvPr id="29" name="Line 24">
              <a:extLst>
                <a:ext uri="{FF2B5EF4-FFF2-40B4-BE49-F238E27FC236}">
                  <a16:creationId xmlns:a16="http://schemas.microsoft.com/office/drawing/2014/main" id="{1F5FDC32-3206-4A65-832C-33840293AAEB}"/>
                </a:ext>
              </a:extLst>
            </p:cNvPr>
            <p:cNvSpPr>
              <a:spLocks noChangeShapeType="1"/>
            </p:cNvSpPr>
            <p:nvPr/>
          </p:nvSpPr>
          <p:spPr bwMode="auto">
            <a:xfrm>
              <a:off x="6761956" y="4638676"/>
              <a:ext cx="346075"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0" name="Text Box 25">
              <a:extLst>
                <a:ext uri="{FF2B5EF4-FFF2-40B4-BE49-F238E27FC236}">
                  <a16:creationId xmlns:a16="http://schemas.microsoft.com/office/drawing/2014/main" id="{110E99ED-D96A-4255-B432-7CAB6DE974BF}"/>
                </a:ext>
              </a:extLst>
            </p:cNvPr>
            <p:cNvSpPr txBox="1">
              <a:spLocks noChangeArrowheads="1"/>
            </p:cNvSpPr>
            <p:nvPr/>
          </p:nvSpPr>
          <p:spPr bwMode="auto">
            <a:xfrm>
              <a:off x="7125494" y="4068763"/>
              <a:ext cx="1233488" cy="114061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Tx/>
                <a:buNone/>
              </a:pPr>
              <a:r>
                <a:rPr lang="en-US" altLang="en-US" sz="1600" dirty="0">
                  <a:latin typeface="+mn-lt"/>
                </a:rPr>
                <a:t>Standard Setting/</a:t>
              </a:r>
            </a:p>
            <a:p>
              <a:pPr algn="ctr">
                <a:lnSpc>
                  <a:spcPct val="80000"/>
                </a:lnSpc>
                <a:spcBef>
                  <a:spcPct val="0"/>
                </a:spcBef>
                <a:buFontTx/>
                <a:buNone/>
              </a:pPr>
              <a:r>
                <a:rPr lang="en-US" altLang="en-US" sz="1600" dirty="0">
                  <a:latin typeface="+mn-lt"/>
                </a:rPr>
                <a:t>Validation</a:t>
              </a:r>
            </a:p>
          </p:txBody>
        </p:sp>
      </p:grpSp>
      <p:grpSp>
        <p:nvGrpSpPr>
          <p:cNvPr id="31" name="Group 30">
            <a:extLst>
              <a:ext uri="{FF2B5EF4-FFF2-40B4-BE49-F238E27FC236}">
                <a16:creationId xmlns:a16="http://schemas.microsoft.com/office/drawing/2014/main" id="{FD1AEEC4-D643-4D69-B92C-601E3A177D3F}"/>
              </a:ext>
            </a:extLst>
          </p:cNvPr>
          <p:cNvGrpSpPr/>
          <p:nvPr/>
        </p:nvGrpSpPr>
        <p:grpSpPr>
          <a:xfrm>
            <a:off x="5208962" y="4444591"/>
            <a:ext cx="1663699" cy="1085850"/>
            <a:chOff x="5174457" y="4123532"/>
            <a:chExt cx="1663699" cy="1085850"/>
          </a:xfrm>
          <a:solidFill>
            <a:schemeClr val="bg1"/>
          </a:solidFill>
        </p:grpSpPr>
        <p:sp>
          <p:nvSpPr>
            <p:cNvPr id="32" name="Text Box 26">
              <a:extLst>
                <a:ext uri="{FF2B5EF4-FFF2-40B4-BE49-F238E27FC236}">
                  <a16:creationId xmlns:a16="http://schemas.microsoft.com/office/drawing/2014/main" id="{588D255A-6FEB-4231-A288-131E750369AF}"/>
                </a:ext>
              </a:extLst>
            </p:cNvPr>
            <p:cNvSpPr txBox="1">
              <a:spLocks noChangeArrowheads="1"/>
            </p:cNvSpPr>
            <p:nvPr/>
          </p:nvSpPr>
          <p:spPr bwMode="auto">
            <a:xfrm>
              <a:off x="5545931" y="4123532"/>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5000"/>
                </a:lnSpc>
                <a:spcBef>
                  <a:spcPct val="0"/>
                </a:spcBef>
                <a:buFontTx/>
                <a:buNone/>
              </a:pPr>
              <a:r>
                <a:rPr lang="en-US" altLang="en-US" sz="1600" dirty="0">
                  <a:latin typeface="+mn-lt"/>
                </a:rPr>
                <a:t>Operational</a:t>
              </a:r>
            </a:p>
            <a:p>
              <a:pPr algn="ctr">
                <a:lnSpc>
                  <a:spcPct val="85000"/>
                </a:lnSpc>
                <a:spcBef>
                  <a:spcPct val="0"/>
                </a:spcBef>
                <a:buFontTx/>
                <a:buNone/>
              </a:pPr>
              <a:r>
                <a:rPr lang="en-US" altLang="en-US" sz="1600" dirty="0">
                  <a:latin typeface="+mn-lt"/>
                </a:rPr>
                <a:t>Testing</a:t>
              </a:r>
            </a:p>
          </p:txBody>
        </p:sp>
        <p:sp>
          <p:nvSpPr>
            <p:cNvPr id="33" name="Line 27">
              <a:extLst>
                <a:ext uri="{FF2B5EF4-FFF2-40B4-BE49-F238E27FC236}">
                  <a16:creationId xmlns:a16="http://schemas.microsoft.com/office/drawing/2014/main" id="{07398FF9-D61F-44D0-BD32-4135FD56B9E3}"/>
                </a:ext>
              </a:extLst>
            </p:cNvPr>
            <p:cNvSpPr>
              <a:spLocks noChangeShapeType="1"/>
            </p:cNvSpPr>
            <p:nvPr/>
          </p:nvSpPr>
          <p:spPr bwMode="auto">
            <a:xfrm>
              <a:off x="5174457" y="4641058"/>
              <a:ext cx="355600" cy="0"/>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34" name="Group 33">
            <a:extLst>
              <a:ext uri="{FF2B5EF4-FFF2-40B4-BE49-F238E27FC236}">
                <a16:creationId xmlns:a16="http://schemas.microsoft.com/office/drawing/2014/main" id="{5AE9FE48-1F54-4CF7-970B-B2A4EDC9D640}"/>
              </a:ext>
            </a:extLst>
          </p:cNvPr>
          <p:cNvGrpSpPr/>
          <p:nvPr/>
        </p:nvGrpSpPr>
        <p:grpSpPr>
          <a:xfrm>
            <a:off x="417886" y="2830103"/>
            <a:ext cx="8220075" cy="2722563"/>
            <a:chOff x="383381" y="2509044"/>
            <a:chExt cx="8220075" cy="2722563"/>
          </a:xfrm>
        </p:grpSpPr>
        <p:grpSp>
          <p:nvGrpSpPr>
            <p:cNvPr id="35" name="Group 34">
              <a:extLst>
                <a:ext uri="{FF2B5EF4-FFF2-40B4-BE49-F238E27FC236}">
                  <a16:creationId xmlns:a16="http://schemas.microsoft.com/office/drawing/2014/main" id="{DB459007-4413-4BD3-8F5B-A6DC8BE00631}"/>
                </a:ext>
              </a:extLst>
            </p:cNvPr>
            <p:cNvGrpSpPr/>
            <p:nvPr/>
          </p:nvGrpSpPr>
          <p:grpSpPr>
            <a:xfrm>
              <a:off x="383381" y="2509044"/>
              <a:ext cx="8220075" cy="2132014"/>
              <a:chOff x="383381" y="2509044"/>
              <a:chExt cx="8220075" cy="2132014"/>
            </a:xfrm>
          </p:grpSpPr>
          <p:sp>
            <p:nvSpPr>
              <p:cNvPr id="37" name="Line 17">
                <a:extLst>
                  <a:ext uri="{FF2B5EF4-FFF2-40B4-BE49-F238E27FC236}">
                    <a16:creationId xmlns:a16="http://schemas.microsoft.com/office/drawing/2014/main" id="{9F494EA8-3E5D-40E2-8512-59D811FC984D}"/>
                  </a:ext>
                </a:extLst>
              </p:cNvPr>
              <p:cNvSpPr>
                <a:spLocks noChangeShapeType="1"/>
              </p:cNvSpPr>
              <p:nvPr/>
            </p:nvSpPr>
            <p:spPr bwMode="auto">
              <a:xfrm>
                <a:off x="383381"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8" name="Line 18">
                <a:extLst>
                  <a:ext uri="{FF2B5EF4-FFF2-40B4-BE49-F238E27FC236}">
                    <a16:creationId xmlns:a16="http://schemas.microsoft.com/office/drawing/2014/main" id="{6686D314-C2A0-4221-B77F-A28FB098234F}"/>
                  </a:ext>
                </a:extLst>
              </p:cNvPr>
              <p:cNvSpPr>
                <a:spLocks noChangeShapeType="1"/>
              </p:cNvSpPr>
              <p:nvPr/>
            </p:nvSpPr>
            <p:spPr bwMode="auto">
              <a:xfrm>
                <a:off x="397668" y="3866357"/>
                <a:ext cx="8205788"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9" name="Line 19">
                <a:extLst>
                  <a:ext uri="{FF2B5EF4-FFF2-40B4-BE49-F238E27FC236}">
                    <a16:creationId xmlns:a16="http://schemas.microsoft.com/office/drawing/2014/main" id="{68D29BE2-D086-47D4-97F7-33DA84406BF6}"/>
                  </a:ext>
                </a:extLst>
              </p:cNvPr>
              <p:cNvSpPr>
                <a:spLocks noChangeShapeType="1"/>
              </p:cNvSpPr>
              <p:nvPr/>
            </p:nvSpPr>
            <p:spPr bwMode="auto">
              <a:xfrm>
                <a:off x="397668" y="3866357"/>
                <a:ext cx="0" cy="769938"/>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0" name="Line 20">
                <a:extLst>
                  <a:ext uri="{FF2B5EF4-FFF2-40B4-BE49-F238E27FC236}">
                    <a16:creationId xmlns:a16="http://schemas.microsoft.com/office/drawing/2014/main" id="{DD718D42-9C67-4DB6-81B3-D62AADB1CD38}"/>
                  </a:ext>
                </a:extLst>
              </p:cNvPr>
              <p:cNvSpPr>
                <a:spLocks noChangeShapeType="1"/>
              </p:cNvSpPr>
              <p:nvPr/>
            </p:nvSpPr>
            <p:spPr bwMode="auto">
              <a:xfrm>
                <a:off x="8603456" y="2509044"/>
                <a:ext cx="0" cy="1357313"/>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1" name="Line 21">
                <a:extLst>
                  <a:ext uri="{FF2B5EF4-FFF2-40B4-BE49-F238E27FC236}">
                    <a16:creationId xmlns:a16="http://schemas.microsoft.com/office/drawing/2014/main" id="{05C09EBC-4968-44B3-91BA-2048413F2362}"/>
                  </a:ext>
                </a:extLst>
              </p:cNvPr>
              <p:cNvSpPr>
                <a:spLocks noChangeShapeType="1"/>
              </p:cNvSpPr>
              <p:nvPr/>
            </p:nvSpPr>
            <p:spPr bwMode="auto">
              <a:xfrm flipH="1">
                <a:off x="8358981" y="2509044"/>
                <a:ext cx="244475"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36" name="Text Box 13">
              <a:extLst>
                <a:ext uri="{FF2B5EF4-FFF2-40B4-BE49-F238E27FC236}">
                  <a16:creationId xmlns:a16="http://schemas.microsoft.com/office/drawing/2014/main" id="{3CC232DC-8B4D-46C0-9E06-0554E8D94CA5}"/>
                </a:ext>
              </a:extLst>
            </p:cNvPr>
            <p:cNvSpPr txBox="1">
              <a:spLocks noChangeArrowheads="1"/>
            </p:cNvSpPr>
            <p:nvPr/>
          </p:nvSpPr>
          <p:spPr bwMode="auto">
            <a:xfrm>
              <a:off x="707231" y="4088607"/>
              <a:ext cx="1317625"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Rangefinding (Constructed-Response Items)</a:t>
              </a:r>
            </a:p>
          </p:txBody>
        </p:sp>
      </p:grpSp>
      <p:sp>
        <p:nvSpPr>
          <p:cNvPr id="43" name="Arrow: Up 42">
            <a:extLst>
              <a:ext uri="{FF2B5EF4-FFF2-40B4-BE49-F238E27FC236}">
                <a16:creationId xmlns:a16="http://schemas.microsoft.com/office/drawing/2014/main" id="{AC64E815-440E-4BA1-ACB2-6C9FB82F26D3}"/>
              </a:ext>
            </a:extLst>
          </p:cNvPr>
          <p:cNvSpPr/>
          <p:nvPr/>
        </p:nvSpPr>
        <p:spPr>
          <a:xfrm>
            <a:off x="7535824" y="3562792"/>
            <a:ext cx="510730" cy="533629"/>
          </a:xfrm>
          <a:prstGeom prst="upArrow">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9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Field Testing</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a:bodyPr>
          <a:lstStyle/>
          <a:p>
            <a:r>
              <a:rPr lang="en-US" dirty="0"/>
              <a:t>After items have successfully progressed through content and bias review, they must be field tested.  </a:t>
            </a:r>
          </a:p>
          <a:p>
            <a:pPr lvl="1"/>
            <a:r>
              <a:rPr lang="en-US" dirty="0"/>
              <a:t>Georgia Milestones uses embedded field testing to minimize the need for stand-alone field test events. </a:t>
            </a:r>
          </a:p>
          <a:p>
            <a:pPr lvl="1"/>
            <a:r>
              <a:rPr lang="en-US" dirty="0"/>
              <a:t>Each grade level/content area assessment includes approximately 10 embedded field test items.</a:t>
            </a:r>
          </a:p>
          <a:p>
            <a:pPr lvl="1"/>
            <a:r>
              <a:rPr lang="en-US" dirty="0"/>
              <a:t>Field test items do not count toward a student’s score.</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62</a:t>
            </a:fld>
            <a:endParaRPr lang="en-US" dirty="0"/>
          </a:p>
        </p:txBody>
      </p:sp>
    </p:spTree>
    <p:extLst>
      <p:ext uri="{BB962C8B-B14F-4D97-AF65-F5344CB8AC3E}">
        <p14:creationId xmlns:p14="http://schemas.microsoft.com/office/powerpoint/2010/main" val="21513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87206" cy="1325563"/>
          </a:xfrm>
        </p:spPr>
        <p:txBody>
          <a:bodyPr/>
          <a:lstStyle/>
          <a:p>
            <a:r>
              <a:rPr lang="en-US" dirty="0"/>
              <a:t>Test Development Process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63</a:t>
            </a:fld>
            <a:endParaRPr lang="en-US" dirty="0"/>
          </a:p>
        </p:txBody>
      </p:sp>
      <p:sp>
        <p:nvSpPr>
          <p:cNvPr id="9" name="Text Box 4">
            <a:extLst>
              <a:ext uri="{FF2B5EF4-FFF2-40B4-BE49-F238E27FC236}">
                <a16:creationId xmlns:a16="http://schemas.microsoft.com/office/drawing/2014/main" id="{9BACE625-86A0-4BD6-9254-91DBB49C65D1}"/>
              </a:ext>
            </a:extLst>
          </p:cNvPr>
          <p:cNvSpPr txBox="1">
            <a:spLocks noChangeArrowheads="1"/>
          </p:cNvSpPr>
          <p:nvPr/>
        </p:nvSpPr>
        <p:spPr bwMode="auto">
          <a:xfrm>
            <a:off x="678236" y="2322103"/>
            <a:ext cx="1360487" cy="111918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nchorCtr="1"/>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defRPr/>
            </a:pPr>
            <a:r>
              <a:rPr lang="en-US" altLang="en-US" sz="1600" dirty="0">
                <a:latin typeface="+mn-lt"/>
              </a:rPr>
              <a:t>Test Planning and Specifications</a:t>
            </a:r>
          </a:p>
        </p:txBody>
      </p:sp>
      <p:grpSp>
        <p:nvGrpSpPr>
          <p:cNvPr id="10" name="Group 9">
            <a:extLst>
              <a:ext uri="{FF2B5EF4-FFF2-40B4-BE49-F238E27FC236}">
                <a16:creationId xmlns:a16="http://schemas.microsoft.com/office/drawing/2014/main" id="{DA324E5A-15CB-4796-AF38-50CDEACB7F7B}"/>
              </a:ext>
            </a:extLst>
          </p:cNvPr>
          <p:cNvGrpSpPr/>
          <p:nvPr/>
        </p:nvGrpSpPr>
        <p:grpSpPr>
          <a:xfrm>
            <a:off x="2029198" y="2322103"/>
            <a:ext cx="1587500" cy="1085850"/>
            <a:chOff x="1994693" y="2001044"/>
            <a:chExt cx="1587500" cy="1085850"/>
          </a:xfrm>
          <a:solidFill>
            <a:schemeClr val="bg1"/>
          </a:solidFill>
        </p:grpSpPr>
        <p:sp>
          <p:nvSpPr>
            <p:cNvPr id="11" name="Text Box 3">
              <a:extLst>
                <a:ext uri="{FF2B5EF4-FFF2-40B4-BE49-F238E27FC236}">
                  <a16:creationId xmlns:a16="http://schemas.microsoft.com/office/drawing/2014/main" id="{E14F7BE9-F3A7-423D-9611-DA015E1C02D6}"/>
                </a:ext>
              </a:extLst>
            </p:cNvPr>
            <p:cNvSpPr txBox="1">
              <a:spLocks noChangeArrowheads="1"/>
            </p:cNvSpPr>
            <p:nvPr/>
          </p:nvSpPr>
          <p:spPr bwMode="auto">
            <a:xfrm>
              <a:off x="2289968"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Development</a:t>
              </a:r>
            </a:p>
          </p:txBody>
        </p:sp>
        <p:sp>
          <p:nvSpPr>
            <p:cNvPr id="12" name="Line 5">
              <a:extLst>
                <a:ext uri="{FF2B5EF4-FFF2-40B4-BE49-F238E27FC236}">
                  <a16:creationId xmlns:a16="http://schemas.microsoft.com/office/drawing/2014/main" id="{F3ADE8B5-C287-41C6-94DE-DCDF8A346142}"/>
                </a:ext>
              </a:extLst>
            </p:cNvPr>
            <p:cNvSpPr>
              <a:spLocks noChangeShapeType="1"/>
            </p:cNvSpPr>
            <p:nvPr/>
          </p:nvSpPr>
          <p:spPr bwMode="auto">
            <a:xfrm>
              <a:off x="199469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3" name="Group 12">
            <a:extLst>
              <a:ext uri="{FF2B5EF4-FFF2-40B4-BE49-F238E27FC236}">
                <a16:creationId xmlns:a16="http://schemas.microsoft.com/office/drawing/2014/main" id="{1C17A7E6-E4A0-4DD6-A65A-C81216E5A6E7}"/>
              </a:ext>
            </a:extLst>
          </p:cNvPr>
          <p:cNvGrpSpPr/>
          <p:nvPr/>
        </p:nvGrpSpPr>
        <p:grpSpPr>
          <a:xfrm>
            <a:off x="5131173" y="2322103"/>
            <a:ext cx="1681163" cy="1085850"/>
            <a:chOff x="5096668" y="2001044"/>
            <a:chExt cx="1681163" cy="1085850"/>
          </a:xfrm>
        </p:grpSpPr>
        <p:sp>
          <p:nvSpPr>
            <p:cNvPr id="14" name="Line 6">
              <a:extLst>
                <a:ext uri="{FF2B5EF4-FFF2-40B4-BE49-F238E27FC236}">
                  <a16:creationId xmlns:a16="http://schemas.microsoft.com/office/drawing/2014/main" id="{A1374473-9F7A-4944-8CA9-24E8FC79F718}"/>
                </a:ext>
              </a:extLst>
            </p:cNvPr>
            <p:cNvSpPr>
              <a:spLocks noChangeShapeType="1"/>
            </p:cNvSpPr>
            <p:nvPr/>
          </p:nvSpPr>
          <p:spPr bwMode="auto">
            <a:xfrm>
              <a:off x="5096668" y="2505869"/>
              <a:ext cx="347663"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5" name="Text Box 7">
              <a:extLst>
                <a:ext uri="{FF2B5EF4-FFF2-40B4-BE49-F238E27FC236}">
                  <a16:creationId xmlns:a16="http://schemas.microsoft.com/office/drawing/2014/main" id="{B2108CD5-930B-4888-A396-E845C8DA8E1A}"/>
                </a:ext>
              </a:extLst>
            </p:cNvPr>
            <p:cNvSpPr txBox="1">
              <a:spLocks noChangeArrowheads="1"/>
            </p:cNvSpPr>
            <p:nvPr/>
          </p:nvSpPr>
          <p:spPr bwMode="auto">
            <a:xfrm>
              <a:off x="5460206" y="2001044"/>
              <a:ext cx="1317625" cy="10858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Review</a:t>
              </a:r>
            </a:p>
          </p:txBody>
        </p:sp>
      </p:grpSp>
      <p:grpSp>
        <p:nvGrpSpPr>
          <p:cNvPr id="16" name="Group 15">
            <a:extLst>
              <a:ext uri="{FF2B5EF4-FFF2-40B4-BE49-F238E27FC236}">
                <a16:creationId xmlns:a16="http://schemas.microsoft.com/office/drawing/2014/main" id="{1D72C9C0-7C37-461A-ADEF-1886526A119D}"/>
              </a:ext>
            </a:extLst>
          </p:cNvPr>
          <p:cNvGrpSpPr/>
          <p:nvPr/>
        </p:nvGrpSpPr>
        <p:grpSpPr>
          <a:xfrm>
            <a:off x="3610348" y="2322103"/>
            <a:ext cx="1598613" cy="1085850"/>
            <a:chOff x="3575843" y="2001044"/>
            <a:chExt cx="1598613" cy="1085850"/>
          </a:xfrm>
          <a:solidFill>
            <a:schemeClr val="bg1"/>
          </a:solidFill>
        </p:grpSpPr>
        <p:sp>
          <p:nvSpPr>
            <p:cNvPr id="17" name="Text Box 10">
              <a:extLst>
                <a:ext uri="{FF2B5EF4-FFF2-40B4-BE49-F238E27FC236}">
                  <a16:creationId xmlns:a16="http://schemas.microsoft.com/office/drawing/2014/main" id="{23DDB9E3-27A9-401D-8139-867CC23A6AED}"/>
                </a:ext>
              </a:extLst>
            </p:cNvPr>
            <p:cNvSpPr txBox="1">
              <a:spLocks noChangeArrowheads="1"/>
            </p:cNvSpPr>
            <p:nvPr/>
          </p:nvSpPr>
          <p:spPr bwMode="auto">
            <a:xfrm>
              <a:off x="3882231"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600" dirty="0">
                <a:latin typeface="+mn-lt"/>
              </a:endParaRPr>
            </a:p>
            <a:p>
              <a:pPr algn="ctr">
                <a:spcBef>
                  <a:spcPct val="0"/>
                </a:spcBef>
                <a:buFontTx/>
                <a:buNone/>
              </a:pPr>
              <a:r>
                <a:rPr lang="en-US" altLang="en-US" sz="1600" dirty="0">
                  <a:latin typeface="+mn-lt"/>
                </a:rPr>
                <a:t>GaDOE</a:t>
              </a:r>
            </a:p>
            <a:p>
              <a:pPr algn="ctr">
                <a:spcBef>
                  <a:spcPct val="0"/>
                </a:spcBef>
                <a:buFontTx/>
                <a:buNone/>
              </a:pPr>
              <a:r>
                <a:rPr lang="en-US" altLang="en-US" sz="1600" dirty="0">
                  <a:latin typeface="+mn-lt"/>
                </a:rPr>
                <a:t>Reviews</a:t>
              </a:r>
            </a:p>
          </p:txBody>
        </p:sp>
        <p:sp>
          <p:nvSpPr>
            <p:cNvPr id="18" name="Line 11">
              <a:extLst>
                <a:ext uri="{FF2B5EF4-FFF2-40B4-BE49-F238E27FC236}">
                  <a16:creationId xmlns:a16="http://schemas.microsoft.com/office/drawing/2014/main" id="{3079B216-DCC7-4223-B21B-C31D5EEB4936}"/>
                </a:ext>
              </a:extLst>
            </p:cNvPr>
            <p:cNvSpPr>
              <a:spLocks noChangeShapeType="1"/>
            </p:cNvSpPr>
            <p:nvPr/>
          </p:nvSpPr>
          <p:spPr bwMode="auto">
            <a:xfrm>
              <a:off x="357584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9" name="Group 18">
            <a:extLst>
              <a:ext uri="{FF2B5EF4-FFF2-40B4-BE49-F238E27FC236}">
                <a16:creationId xmlns:a16="http://schemas.microsoft.com/office/drawing/2014/main" id="{8C50412F-BE7A-43E4-9816-66EFA56B5FA9}"/>
              </a:ext>
            </a:extLst>
          </p:cNvPr>
          <p:cNvGrpSpPr/>
          <p:nvPr/>
        </p:nvGrpSpPr>
        <p:grpSpPr>
          <a:xfrm>
            <a:off x="6788523" y="2322103"/>
            <a:ext cx="1627188" cy="1092995"/>
            <a:chOff x="6754018" y="2001044"/>
            <a:chExt cx="1627188" cy="1092995"/>
          </a:xfrm>
          <a:solidFill>
            <a:schemeClr val="bg1"/>
          </a:solidFill>
        </p:grpSpPr>
        <p:sp>
          <p:nvSpPr>
            <p:cNvPr id="20" name="Text Box 8">
              <a:extLst>
                <a:ext uri="{FF2B5EF4-FFF2-40B4-BE49-F238E27FC236}">
                  <a16:creationId xmlns:a16="http://schemas.microsoft.com/office/drawing/2014/main" id="{3F2698B8-7023-4937-BDF1-EFAD38C60362}"/>
                </a:ext>
              </a:extLst>
            </p:cNvPr>
            <p:cNvSpPr txBox="1">
              <a:spLocks noChangeArrowheads="1"/>
            </p:cNvSpPr>
            <p:nvPr/>
          </p:nvSpPr>
          <p:spPr bwMode="auto">
            <a:xfrm>
              <a:off x="7031831" y="2001044"/>
              <a:ext cx="1349375" cy="1092995"/>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Field Testing</a:t>
              </a:r>
            </a:p>
          </p:txBody>
        </p:sp>
        <p:sp>
          <p:nvSpPr>
            <p:cNvPr id="21" name="Line 12">
              <a:extLst>
                <a:ext uri="{FF2B5EF4-FFF2-40B4-BE49-F238E27FC236}">
                  <a16:creationId xmlns:a16="http://schemas.microsoft.com/office/drawing/2014/main" id="{87E94B31-7716-4EE8-91D0-52F7A245D746}"/>
                </a:ext>
              </a:extLst>
            </p:cNvPr>
            <p:cNvSpPr>
              <a:spLocks noChangeShapeType="1"/>
            </p:cNvSpPr>
            <p:nvPr/>
          </p:nvSpPr>
          <p:spPr bwMode="auto">
            <a:xfrm>
              <a:off x="6754018"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2" name="Group 21">
            <a:extLst>
              <a:ext uri="{FF2B5EF4-FFF2-40B4-BE49-F238E27FC236}">
                <a16:creationId xmlns:a16="http://schemas.microsoft.com/office/drawing/2014/main" id="{0A45EEF2-8E38-42ED-9D4A-825319134387}"/>
              </a:ext>
            </a:extLst>
          </p:cNvPr>
          <p:cNvGrpSpPr/>
          <p:nvPr/>
        </p:nvGrpSpPr>
        <p:grpSpPr>
          <a:xfrm>
            <a:off x="2051423" y="4411253"/>
            <a:ext cx="1589088" cy="1143000"/>
            <a:chOff x="2016918" y="4090194"/>
            <a:chExt cx="1589088" cy="1143000"/>
          </a:xfrm>
          <a:solidFill>
            <a:schemeClr val="bg1"/>
          </a:solidFill>
        </p:grpSpPr>
        <p:sp>
          <p:nvSpPr>
            <p:cNvPr id="23" name="Text Box 13">
              <a:extLst>
                <a:ext uri="{FF2B5EF4-FFF2-40B4-BE49-F238E27FC236}">
                  <a16:creationId xmlns:a16="http://schemas.microsoft.com/office/drawing/2014/main" id="{0DBAB963-110B-4610-BF84-7CDC61CC87B6}"/>
                </a:ext>
              </a:extLst>
            </p:cNvPr>
            <p:cNvSpPr txBox="1">
              <a:spLocks noChangeArrowheads="1"/>
            </p:cNvSpPr>
            <p:nvPr/>
          </p:nvSpPr>
          <p:spPr bwMode="auto">
            <a:xfrm>
              <a:off x="2288381" y="4090194"/>
              <a:ext cx="1317625" cy="114300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Handscoring (Constructed-Response Items)</a:t>
              </a:r>
            </a:p>
          </p:txBody>
        </p:sp>
        <p:sp>
          <p:nvSpPr>
            <p:cNvPr id="24" name="Line 15">
              <a:extLst>
                <a:ext uri="{FF2B5EF4-FFF2-40B4-BE49-F238E27FC236}">
                  <a16:creationId xmlns:a16="http://schemas.microsoft.com/office/drawing/2014/main" id="{B236E8FF-E71E-47E3-9646-5AC820D51B6B}"/>
                </a:ext>
              </a:extLst>
            </p:cNvPr>
            <p:cNvSpPr>
              <a:spLocks noChangeShapeType="1"/>
            </p:cNvSpPr>
            <p:nvPr/>
          </p:nvSpPr>
          <p:spPr bwMode="auto">
            <a:xfrm>
              <a:off x="2016918" y="4636295"/>
              <a:ext cx="288925" cy="4763"/>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5" name="Group 24">
            <a:extLst>
              <a:ext uri="{FF2B5EF4-FFF2-40B4-BE49-F238E27FC236}">
                <a16:creationId xmlns:a16="http://schemas.microsoft.com/office/drawing/2014/main" id="{20F89D8C-DE4C-48D5-A5AA-8EDE5C828357}"/>
              </a:ext>
            </a:extLst>
          </p:cNvPr>
          <p:cNvGrpSpPr/>
          <p:nvPr/>
        </p:nvGrpSpPr>
        <p:grpSpPr>
          <a:xfrm>
            <a:off x="3632573" y="4411253"/>
            <a:ext cx="1595438" cy="1143000"/>
            <a:chOff x="3598068" y="4090194"/>
            <a:chExt cx="1595438" cy="1143000"/>
          </a:xfrm>
        </p:grpSpPr>
        <p:sp>
          <p:nvSpPr>
            <p:cNvPr id="26" name="Text Box 9">
              <a:extLst>
                <a:ext uri="{FF2B5EF4-FFF2-40B4-BE49-F238E27FC236}">
                  <a16:creationId xmlns:a16="http://schemas.microsoft.com/office/drawing/2014/main" id="{32A4E792-3BED-46B6-A57D-A400F7DF2A27}"/>
                </a:ext>
              </a:extLst>
            </p:cNvPr>
            <p:cNvSpPr txBox="1">
              <a:spLocks noChangeArrowheads="1"/>
            </p:cNvSpPr>
            <p:nvPr/>
          </p:nvSpPr>
          <p:spPr bwMode="auto">
            <a:xfrm>
              <a:off x="3877468" y="4090194"/>
              <a:ext cx="1316038"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1600" dirty="0">
                  <a:latin typeface="+mn-lt"/>
                </a:rPr>
                <a:t>Data Review</a:t>
              </a:r>
            </a:p>
          </p:txBody>
        </p:sp>
        <p:sp>
          <p:nvSpPr>
            <p:cNvPr id="27" name="Line 16">
              <a:extLst>
                <a:ext uri="{FF2B5EF4-FFF2-40B4-BE49-F238E27FC236}">
                  <a16:creationId xmlns:a16="http://schemas.microsoft.com/office/drawing/2014/main" id="{CCE55F01-3EB1-4FC1-8589-4C2B26461450}"/>
                </a:ext>
              </a:extLst>
            </p:cNvPr>
            <p:cNvSpPr>
              <a:spLocks noChangeShapeType="1"/>
            </p:cNvSpPr>
            <p:nvPr/>
          </p:nvSpPr>
          <p:spPr bwMode="auto">
            <a:xfrm>
              <a:off x="3598068"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grpSp>
        <p:nvGrpSpPr>
          <p:cNvPr id="28" name="Group 27">
            <a:extLst>
              <a:ext uri="{FF2B5EF4-FFF2-40B4-BE49-F238E27FC236}">
                <a16:creationId xmlns:a16="http://schemas.microsoft.com/office/drawing/2014/main" id="{7BC7ADF2-86D0-40FC-B3EE-A715E156FA2E}"/>
              </a:ext>
            </a:extLst>
          </p:cNvPr>
          <p:cNvGrpSpPr/>
          <p:nvPr/>
        </p:nvGrpSpPr>
        <p:grpSpPr>
          <a:xfrm>
            <a:off x="6796461" y="4389822"/>
            <a:ext cx="1597026" cy="1140619"/>
            <a:chOff x="6761956" y="4068763"/>
            <a:chExt cx="1597026" cy="1140619"/>
          </a:xfrm>
        </p:grpSpPr>
        <p:sp>
          <p:nvSpPr>
            <p:cNvPr id="29" name="Line 24">
              <a:extLst>
                <a:ext uri="{FF2B5EF4-FFF2-40B4-BE49-F238E27FC236}">
                  <a16:creationId xmlns:a16="http://schemas.microsoft.com/office/drawing/2014/main" id="{1F5FDC32-3206-4A65-832C-33840293AAEB}"/>
                </a:ext>
              </a:extLst>
            </p:cNvPr>
            <p:cNvSpPr>
              <a:spLocks noChangeShapeType="1"/>
            </p:cNvSpPr>
            <p:nvPr/>
          </p:nvSpPr>
          <p:spPr bwMode="auto">
            <a:xfrm>
              <a:off x="6761956" y="4638676"/>
              <a:ext cx="346075"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0" name="Text Box 25">
              <a:extLst>
                <a:ext uri="{FF2B5EF4-FFF2-40B4-BE49-F238E27FC236}">
                  <a16:creationId xmlns:a16="http://schemas.microsoft.com/office/drawing/2014/main" id="{110E99ED-D96A-4255-B432-7CAB6DE974BF}"/>
                </a:ext>
              </a:extLst>
            </p:cNvPr>
            <p:cNvSpPr txBox="1">
              <a:spLocks noChangeArrowheads="1"/>
            </p:cNvSpPr>
            <p:nvPr/>
          </p:nvSpPr>
          <p:spPr bwMode="auto">
            <a:xfrm>
              <a:off x="7125494" y="4068763"/>
              <a:ext cx="1233488" cy="114061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Tx/>
                <a:buNone/>
              </a:pPr>
              <a:r>
                <a:rPr lang="en-US" altLang="en-US" sz="1600" dirty="0">
                  <a:latin typeface="+mn-lt"/>
                </a:rPr>
                <a:t>Standard Setting/</a:t>
              </a:r>
            </a:p>
            <a:p>
              <a:pPr algn="ctr">
                <a:lnSpc>
                  <a:spcPct val="80000"/>
                </a:lnSpc>
                <a:spcBef>
                  <a:spcPct val="0"/>
                </a:spcBef>
                <a:buFontTx/>
                <a:buNone/>
              </a:pPr>
              <a:r>
                <a:rPr lang="en-US" altLang="en-US" sz="1600" dirty="0">
                  <a:latin typeface="+mn-lt"/>
                </a:rPr>
                <a:t>Validation</a:t>
              </a:r>
            </a:p>
          </p:txBody>
        </p:sp>
      </p:grpSp>
      <p:grpSp>
        <p:nvGrpSpPr>
          <p:cNvPr id="31" name="Group 30">
            <a:extLst>
              <a:ext uri="{FF2B5EF4-FFF2-40B4-BE49-F238E27FC236}">
                <a16:creationId xmlns:a16="http://schemas.microsoft.com/office/drawing/2014/main" id="{FD1AEEC4-D643-4D69-B92C-601E3A177D3F}"/>
              </a:ext>
            </a:extLst>
          </p:cNvPr>
          <p:cNvGrpSpPr/>
          <p:nvPr/>
        </p:nvGrpSpPr>
        <p:grpSpPr>
          <a:xfrm>
            <a:off x="5208962" y="4444591"/>
            <a:ext cx="1663699" cy="1085850"/>
            <a:chOff x="5174457" y="4123532"/>
            <a:chExt cx="1663699" cy="1085850"/>
          </a:xfrm>
          <a:solidFill>
            <a:schemeClr val="bg1"/>
          </a:solidFill>
        </p:grpSpPr>
        <p:sp>
          <p:nvSpPr>
            <p:cNvPr id="32" name="Text Box 26">
              <a:extLst>
                <a:ext uri="{FF2B5EF4-FFF2-40B4-BE49-F238E27FC236}">
                  <a16:creationId xmlns:a16="http://schemas.microsoft.com/office/drawing/2014/main" id="{588D255A-6FEB-4231-A288-131E750369AF}"/>
                </a:ext>
              </a:extLst>
            </p:cNvPr>
            <p:cNvSpPr txBox="1">
              <a:spLocks noChangeArrowheads="1"/>
            </p:cNvSpPr>
            <p:nvPr/>
          </p:nvSpPr>
          <p:spPr bwMode="auto">
            <a:xfrm>
              <a:off x="5545931" y="4123532"/>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5000"/>
                </a:lnSpc>
                <a:spcBef>
                  <a:spcPct val="0"/>
                </a:spcBef>
                <a:buFontTx/>
                <a:buNone/>
              </a:pPr>
              <a:r>
                <a:rPr lang="en-US" altLang="en-US" sz="1600" dirty="0">
                  <a:latin typeface="+mn-lt"/>
                </a:rPr>
                <a:t>Operational</a:t>
              </a:r>
            </a:p>
            <a:p>
              <a:pPr algn="ctr">
                <a:lnSpc>
                  <a:spcPct val="85000"/>
                </a:lnSpc>
                <a:spcBef>
                  <a:spcPct val="0"/>
                </a:spcBef>
                <a:buFontTx/>
                <a:buNone/>
              </a:pPr>
              <a:r>
                <a:rPr lang="en-US" altLang="en-US" sz="1600" dirty="0">
                  <a:latin typeface="+mn-lt"/>
                </a:rPr>
                <a:t>Testing</a:t>
              </a:r>
            </a:p>
          </p:txBody>
        </p:sp>
        <p:sp>
          <p:nvSpPr>
            <p:cNvPr id="33" name="Line 27">
              <a:extLst>
                <a:ext uri="{FF2B5EF4-FFF2-40B4-BE49-F238E27FC236}">
                  <a16:creationId xmlns:a16="http://schemas.microsoft.com/office/drawing/2014/main" id="{07398FF9-D61F-44D0-BD32-4135FD56B9E3}"/>
                </a:ext>
              </a:extLst>
            </p:cNvPr>
            <p:cNvSpPr>
              <a:spLocks noChangeShapeType="1"/>
            </p:cNvSpPr>
            <p:nvPr/>
          </p:nvSpPr>
          <p:spPr bwMode="auto">
            <a:xfrm>
              <a:off x="5174457" y="4641058"/>
              <a:ext cx="355600" cy="0"/>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34" name="Group 33">
            <a:extLst>
              <a:ext uri="{FF2B5EF4-FFF2-40B4-BE49-F238E27FC236}">
                <a16:creationId xmlns:a16="http://schemas.microsoft.com/office/drawing/2014/main" id="{5AE9FE48-1F54-4CF7-970B-B2A4EDC9D640}"/>
              </a:ext>
            </a:extLst>
          </p:cNvPr>
          <p:cNvGrpSpPr/>
          <p:nvPr/>
        </p:nvGrpSpPr>
        <p:grpSpPr>
          <a:xfrm>
            <a:off x="417886" y="2830103"/>
            <a:ext cx="8220075" cy="2722563"/>
            <a:chOff x="383381" y="2509044"/>
            <a:chExt cx="8220075" cy="2722563"/>
          </a:xfrm>
        </p:grpSpPr>
        <p:grpSp>
          <p:nvGrpSpPr>
            <p:cNvPr id="35" name="Group 34">
              <a:extLst>
                <a:ext uri="{FF2B5EF4-FFF2-40B4-BE49-F238E27FC236}">
                  <a16:creationId xmlns:a16="http://schemas.microsoft.com/office/drawing/2014/main" id="{DB459007-4413-4BD3-8F5B-A6DC8BE00631}"/>
                </a:ext>
              </a:extLst>
            </p:cNvPr>
            <p:cNvGrpSpPr/>
            <p:nvPr/>
          </p:nvGrpSpPr>
          <p:grpSpPr>
            <a:xfrm>
              <a:off x="383381" y="2509044"/>
              <a:ext cx="8220075" cy="2132014"/>
              <a:chOff x="383381" y="2509044"/>
              <a:chExt cx="8220075" cy="2132014"/>
            </a:xfrm>
          </p:grpSpPr>
          <p:sp>
            <p:nvSpPr>
              <p:cNvPr id="37" name="Line 17">
                <a:extLst>
                  <a:ext uri="{FF2B5EF4-FFF2-40B4-BE49-F238E27FC236}">
                    <a16:creationId xmlns:a16="http://schemas.microsoft.com/office/drawing/2014/main" id="{9F494EA8-3E5D-40E2-8512-59D811FC984D}"/>
                  </a:ext>
                </a:extLst>
              </p:cNvPr>
              <p:cNvSpPr>
                <a:spLocks noChangeShapeType="1"/>
              </p:cNvSpPr>
              <p:nvPr/>
            </p:nvSpPr>
            <p:spPr bwMode="auto">
              <a:xfrm>
                <a:off x="383381"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8" name="Line 18">
                <a:extLst>
                  <a:ext uri="{FF2B5EF4-FFF2-40B4-BE49-F238E27FC236}">
                    <a16:creationId xmlns:a16="http://schemas.microsoft.com/office/drawing/2014/main" id="{6686D314-C2A0-4221-B77F-A28FB098234F}"/>
                  </a:ext>
                </a:extLst>
              </p:cNvPr>
              <p:cNvSpPr>
                <a:spLocks noChangeShapeType="1"/>
              </p:cNvSpPr>
              <p:nvPr/>
            </p:nvSpPr>
            <p:spPr bwMode="auto">
              <a:xfrm>
                <a:off x="397668" y="3866357"/>
                <a:ext cx="8205788"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9" name="Line 19">
                <a:extLst>
                  <a:ext uri="{FF2B5EF4-FFF2-40B4-BE49-F238E27FC236}">
                    <a16:creationId xmlns:a16="http://schemas.microsoft.com/office/drawing/2014/main" id="{68D29BE2-D086-47D4-97F7-33DA84406BF6}"/>
                  </a:ext>
                </a:extLst>
              </p:cNvPr>
              <p:cNvSpPr>
                <a:spLocks noChangeShapeType="1"/>
              </p:cNvSpPr>
              <p:nvPr/>
            </p:nvSpPr>
            <p:spPr bwMode="auto">
              <a:xfrm>
                <a:off x="397668" y="3866357"/>
                <a:ext cx="0" cy="769938"/>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0" name="Line 20">
                <a:extLst>
                  <a:ext uri="{FF2B5EF4-FFF2-40B4-BE49-F238E27FC236}">
                    <a16:creationId xmlns:a16="http://schemas.microsoft.com/office/drawing/2014/main" id="{DD718D42-9C67-4DB6-81B3-D62AADB1CD38}"/>
                  </a:ext>
                </a:extLst>
              </p:cNvPr>
              <p:cNvSpPr>
                <a:spLocks noChangeShapeType="1"/>
              </p:cNvSpPr>
              <p:nvPr/>
            </p:nvSpPr>
            <p:spPr bwMode="auto">
              <a:xfrm>
                <a:off x="8603456" y="2509044"/>
                <a:ext cx="0" cy="1357313"/>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1" name="Line 21">
                <a:extLst>
                  <a:ext uri="{FF2B5EF4-FFF2-40B4-BE49-F238E27FC236}">
                    <a16:creationId xmlns:a16="http://schemas.microsoft.com/office/drawing/2014/main" id="{05C09EBC-4968-44B3-91BA-2048413F2362}"/>
                  </a:ext>
                </a:extLst>
              </p:cNvPr>
              <p:cNvSpPr>
                <a:spLocks noChangeShapeType="1"/>
              </p:cNvSpPr>
              <p:nvPr/>
            </p:nvSpPr>
            <p:spPr bwMode="auto">
              <a:xfrm flipH="1">
                <a:off x="8358981" y="2509044"/>
                <a:ext cx="244475"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36" name="Text Box 13">
              <a:extLst>
                <a:ext uri="{FF2B5EF4-FFF2-40B4-BE49-F238E27FC236}">
                  <a16:creationId xmlns:a16="http://schemas.microsoft.com/office/drawing/2014/main" id="{3CC232DC-8B4D-46C0-9E06-0554E8D94CA5}"/>
                </a:ext>
              </a:extLst>
            </p:cNvPr>
            <p:cNvSpPr txBox="1">
              <a:spLocks noChangeArrowheads="1"/>
            </p:cNvSpPr>
            <p:nvPr/>
          </p:nvSpPr>
          <p:spPr bwMode="auto">
            <a:xfrm>
              <a:off x="707231" y="4088607"/>
              <a:ext cx="1317625"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Rangefinding (Constructed-Response Items)</a:t>
              </a:r>
            </a:p>
          </p:txBody>
        </p:sp>
      </p:grpSp>
      <p:sp>
        <p:nvSpPr>
          <p:cNvPr id="43" name="Arrow: Up 42">
            <a:extLst>
              <a:ext uri="{FF2B5EF4-FFF2-40B4-BE49-F238E27FC236}">
                <a16:creationId xmlns:a16="http://schemas.microsoft.com/office/drawing/2014/main" id="{AC64E815-440E-4BA1-ACB2-6C9FB82F26D3}"/>
              </a:ext>
            </a:extLst>
          </p:cNvPr>
          <p:cNvSpPr/>
          <p:nvPr/>
        </p:nvSpPr>
        <p:spPr>
          <a:xfrm>
            <a:off x="1103114" y="5702313"/>
            <a:ext cx="510730" cy="533629"/>
          </a:xfrm>
          <a:prstGeom prst="upArrow">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24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err="1"/>
              <a:t>Rangefinding</a:t>
            </a:r>
            <a:endParaRPr lang="en-US" dirty="0"/>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lnSpcReduction="10000"/>
          </a:bodyPr>
          <a:lstStyle/>
          <a:p>
            <a:r>
              <a:rPr lang="en-US" dirty="0" err="1"/>
              <a:t>Rangefinding</a:t>
            </a:r>
            <a:r>
              <a:rPr lang="en-US" dirty="0"/>
              <a:t> is the initial step in scoring. </a:t>
            </a:r>
          </a:p>
          <a:p>
            <a:r>
              <a:rPr lang="en-US" dirty="0"/>
              <a:t>Sets of student responses are reviewed along with the item rubric from recently field-tested constructed-response items.</a:t>
            </a:r>
          </a:p>
          <a:p>
            <a:r>
              <a:rPr lang="en-US" dirty="0"/>
              <a:t>Committees assess rubric effectiveness, determine score point boundaries, and record score point rationales. </a:t>
            </a:r>
          </a:p>
          <a:p>
            <a:r>
              <a:rPr lang="en-US" dirty="0" err="1"/>
              <a:t>Rangefinding</a:t>
            </a:r>
            <a:r>
              <a:rPr lang="en-US" dirty="0"/>
              <a:t> papers are developed into training, practice, and qualifying sets which are used to train/qualify scorers. They may also be used as validity papers to monitor scoring quality. </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64</a:t>
            </a:fld>
            <a:endParaRPr lang="en-US" dirty="0"/>
          </a:p>
        </p:txBody>
      </p:sp>
    </p:spTree>
    <p:extLst>
      <p:ext uri="{BB962C8B-B14F-4D97-AF65-F5344CB8AC3E}">
        <p14:creationId xmlns:p14="http://schemas.microsoft.com/office/powerpoint/2010/main" val="22189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err="1"/>
              <a:t>Rangefinding</a:t>
            </a:r>
            <a:endParaRPr lang="en-US" dirty="0"/>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a:bodyPr>
          <a:lstStyle/>
          <a:p>
            <a:r>
              <a:rPr lang="en-US" sz="3200" dirty="0"/>
              <a:t>Rubrics provide the descriptive requirements of each score point and the platform for evaluating student-created work.</a:t>
            </a:r>
          </a:p>
          <a:p>
            <a:r>
              <a:rPr lang="en-US" sz="3200" dirty="0"/>
              <a:t>The rubric is the primary tool used in making scoring decisions and in selecting </a:t>
            </a:r>
            <a:r>
              <a:rPr lang="en-US" sz="3200" dirty="0">
                <a:solidFill>
                  <a:srgbClr val="6CAB43"/>
                </a:solidFill>
              </a:rPr>
              <a:t>anchor papers</a:t>
            </a:r>
            <a:r>
              <a:rPr lang="en-US" sz="3200" dirty="0"/>
              <a:t>.</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65</a:t>
            </a:fld>
            <a:endParaRPr lang="en-US" dirty="0"/>
          </a:p>
        </p:txBody>
      </p:sp>
    </p:spTree>
    <p:extLst>
      <p:ext uri="{BB962C8B-B14F-4D97-AF65-F5344CB8AC3E}">
        <p14:creationId xmlns:p14="http://schemas.microsoft.com/office/powerpoint/2010/main" val="205475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err="1"/>
              <a:t>Rangefinding</a:t>
            </a:r>
            <a:endParaRPr lang="en-US" dirty="0"/>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a:bodyPr>
          <a:lstStyle/>
          <a:p>
            <a:r>
              <a:rPr lang="en-US" sz="3200" dirty="0"/>
              <a:t>In preparation for </a:t>
            </a:r>
            <a:r>
              <a:rPr lang="en-US" sz="3200" dirty="0" err="1"/>
              <a:t>rangefinding</a:t>
            </a:r>
            <a:r>
              <a:rPr lang="en-US" sz="3200" dirty="0"/>
              <a:t>, student responses are:</a:t>
            </a:r>
          </a:p>
          <a:p>
            <a:pPr lvl="1"/>
            <a:r>
              <a:rPr lang="en-US" sz="2800" dirty="0"/>
              <a:t>produced by Georgia students during the test administration;</a:t>
            </a:r>
          </a:p>
          <a:p>
            <a:pPr lvl="1"/>
            <a:r>
              <a:rPr lang="en-US" sz="2800" dirty="0"/>
              <a:t>selected to assure the diversity of Georgia is represented;</a:t>
            </a:r>
          </a:p>
          <a:p>
            <a:pPr lvl="1"/>
            <a:r>
              <a:rPr lang="en-US" sz="2800" dirty="0"/>
              <a:t>selected to exemplify score levels on Georgia scoring rubrics; and</a:t>
            </a:r>
          </a:p>
          <a:p>
            <a:pPr lvl="1"/>
            <a:r>
              <a:rPr lang="en-US" sz="2800" dirty="0"/>
              <a:t>assembled into sets for </a:t>
            </a:r>
            <a:r>
              <a:rPr lang="en-US" sz="2800" dirty="0" err="1"/>
              <a:t>rangefinding</a:t>
            </a:r>
            <a:r>
              <a:rPr lang="en-US" sz="2800" dirty="0"/>
              <a:t> committees.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66</a:t>
            </a:fld>
            <a:endParaRPr lang="en-US" dirty="0"/>
          </a:p>
        </p:txBody>
      </p:sp>
    </p:spTree>
    <p:extLst>
      <p:ext uri="{BB962C8B-B14F-4D97-AF65-F5344CB8AC3E}">
        <p14:creationId xmlns:p14="http://schemas.microsoft.com/office/powerpoint/2010/main" val="378057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err="1"/>
              <a:t>Rangefinding</a:t>
            </a:r>
            <a:endParaRPr lang="en-US" dirty="0"/>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lnSpcReduction="10000"/>
          </a:bodyPr>
          <a:lstStyle/>
          <a:p>
            <a:r>
              <a:rPr lang="en-US" sz="3200" dirty="0"/>
              <a:t>For each item, committees:</a:t>
            </a:r>
          </a:p>
          <a:p>
            <a:pPr lvl="1"/>
            <a:r>
              <a:rPr lang="en-US" sz="2800" dirty="0"/>
              <a:t>review the associated scoring rubric (and passage for ELA items);</a:t>
            </a:r>
          </a:p>
          <a:p>
            <a:pPr lvl="1"/>
            <a:r>
              <a:rPr lang="en-US" sz="2800" dirty="0"/>
              <a:t>review any scoring philosophy associated with the item type or task;</a:t>
            </a:r>
          </a:p>
          <a:p>
            <a:pPr lvl="1"/>
            <a:r>
              <a:rPr lang="en-US" sz="2800" dirty="0" err="1"/>
              <a:t>evalute</a:t>
            </a:r>
            <a:r>
              <a:rPr lang="en-US" sz="2800" dirty="0"/>
              <a:t> student responses and determine the most appropriate score point for each response; and</a:t>
            </a:r>
          </a:p>
          <a:p>
            <a:pPr lvl="1"/>
            <a:r>
              <a:rPr lang="en-US" sz="2800" dirty="0"/>
              <a:t>provide input to the scoring rationale that will be the foundation of training materials development.</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67</a:t>
            </a:fld>
            <a:endParaRPr lang="en-US" dirty="0"/>
          </a:p>
        </p:txBody>
      </p:sp>
    </p:spTree>
    <p:extLst>
      <p:ext uri="{BB962C8B-B14F-4D97-AF65-F5344CB8AC3E}">
        <p14:creationId xmlns:p14="http://schemas.microsoft.com/office/powerpoint/2010/main" val="13498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87206" cy="1325563"/>
          </a:xfrm>
        </p:spPr>
        <p:txBody>
          <a:bodyPr/>
          <a:lstStyle/>
          <a:p>
            <a:r>
              <a:rPr lang="en-US" dirty="0"/>
              <a:t>Test Development Process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68</a:t>
            </a:fld>
            <a:endParaRPr lang="en-US" dirty="0"/>
          </a:p>
        </p:txBody>
      </p:sp>
      <p:sp>
        <p:nvSpPr>
          <p:cNvPr id="9" name="Text Box 4">
            <a:extLst>
              <a:ext uri="{FF2B5EF4-FFF2-40B4-BE49-F238E27FC236}">
                <a16:creationId xmlns:a16="http://schemas.microsoft.com/office/drawing/2014/main" id="{9BACE625-86A0-4BD6-9254-91DBB49C65D1}"/>
              </a:ext>
            </a:extLst>
          </p:cNvPr>
          <p:cNvSpPr txBox="1">
            <a:spLocks noChangeArrowheads="1"/>
          </p:cNvSpPr>
          <p:nvPr/>
        </p:nvSpPr>
        <p:spPr bwMode="auto">
          <a:xfrm>
            <a:off x="678236" y="2322103"/>
            <a:ext cx="1360487" cy="111918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nchorCtr="1"/>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defRPr/>
            </a:pPr>
            <a:r>
              <a:rPr lang="en-US" altLang="en-US" sz="1600" dirty="0">
                <a:latin typeface="+mn-lt"/>
              </a:rPr>
              <a:t>Test Planning and Specifications</a:t>
            </a:r>
          </a:p>
        </p:txBody>
      </p:sp>
      <p:grpSp>
        <p:nvGrpSpPr>
          <p:cNvPr id="10" name="Group 9">
            <a:extLst>
              <a:ext uri="{FF2B5EF4-FFF2-40B4-BE49-F238E27FC236}">
                <a16:creationId xmlns:a16="http://schemas.microsoft.com/office/drawing/2014/main" id="{DA324E5A-15CB-4796-AF38-50CDEACB7F7B}"/>
              </a:ext>
            </a:extLst>
          </p:cNvPr>
          <p:cNvGrpSpPr/>
          <p:nvPr/>
        </p:nvGrpSpPr>
        <p:grpSpPr>
          <a:xfrm>
            <a:off x="2029198" y="2322103"/>
            <a:ext cx="1587500" cy="1085850"/>
            <a:chOff x="1994693" y="2001044"/>
            <a:chExt cx="1587500" cy="1085850"/>
          </a:xfrm>
          <a:solidFill>
            <a:schemeClr val="bg1"/>
          </a:solidFill>
        </p:grpSpPr>
        <p:sp>
          <p:nvSpPr>
            <p:cNvPr id="11" name="Text Box 3">
              <a:extLst>
                <a:ext uri="{FF2B5EF4-FFF2-40B4-BE49-F238E27FC236}">
                  <a16:creationId xmlns:a16="http://schemas.microsoft.com/office/drawing/2014/main" id="{E14F7BE9-F3A7-423D-9611-DA015E1C02D6}"/>
                </a:ext>
              </a:extLst>
            </p:cNvPr>
            <p:cNvSpPr txBox="1">
              <a:spLocks noChangeArrowheads="1"/>
            </p:cNvSpPr>
            <p:nvPr/>
          </p:nvSpPr>
          <p:spPr bwMode="auto">
            <a:xfrm>
              <a:off x="2289968"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Development</a:t>
              </a:r>
            </a:p>
          </p:txBody>
        </p:sp>
        <p:sp>
          <p:nvSpPr>
            <p:cNvPr id="12" name="Line 5">
              <a:extLst>
                <a:ext uri="{FF2B5EF4-FFF2-40B4-BE49-F238E27FC236}">
                  <a16:creationId xmlns:a16="http://schemas.microsoft.com/office/drawing/2014/main" id="{F3ADE8B5-C287-41C6-94DE-DCDF8A346142}"/>
                </a:ext>
              </a:extLst>
            </p:cNvPr>
            <p:cNvSpPr>
              <a:spLocks noChangeShapeType="1"/>
            </p:cNvSpPr>
            <p:nvPr/>
          </p:nvSpPr>
          <p:spPr bwMode="auto">
            <a:xfrm>
              <a:off x="199469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3" name="Group 12">
            <a:extLst>
              <a:ext uri="{FF2B5EF4-FFF2-40B4-BE49-F238E27FC236}">
                <a16:creationId xmlns:a16="http://schemas.microsoft.com/office/drawing/2014/main" id="{1C17A7E6-E4A0-4DD6-A65A-C81216E5A6E7}"/>
              </a:ext>
            </a:extLst>
          </p:cNvPr>
          <p:cNvGrpSpPr/>
          <p:nvPr/>
        </p:nvGrpSpPr>
        <p:grpSpPr>
          <a:xfrm>
            <a:off x="5131173" y="2322103"/>
            <a:ext cx="1681163" cy="1085850"/>
            <a:chOff x="5096668" y="2001044"/>
            <a:chExt cx="1681163" cy="1085850"/>
          </a:xfrm>
        </p:grpSpPr>
        <p:sp>
          <p:nvSpPr>
            <p:cNvPr id="14" name="Line 6">
              <a:extLst>
                <a:ext uri="{FF2B5EF4-FFF2-40B4-BE49-F238E27FC236}">
                  <a16:creationId xmlns:a16="http://schemas.microsoft.com/office/drawing/2014/main" id="{A1374473-9F7A-4944-8CA9-24E8FC79F718}"/>
                </a:ext>
              </a:extLst>
            </p:cNvPr>
            <p:cNvSpPr>
              <a:spLocks noChangeShapeType="1"/>
            </p:cNvSpPr>
            <p:nvPr/>
          </p:nvSpPr>
          <p:spPr bwMode="auto">
            <a:xfrm>
              <a:off x="5096668" y="2505869"/>
              <a:ext cx="347663"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5" name="Text Box 7">
              <a:extLst>
                <a:ext uri="{FF2B5EF4-FFF2-40B4-BE49-F238E27FC236}">
                  <a16:creationId xmlns:a16="http://schemas.microsoft.com/office/drawing/2014/main" id="{B2108CD5-930B-4888-A396-E845C8DA8E1A}"/>
                </a:ext>
              </a:extLst>
            </p:cNvPr>
            <p:cNvSpPr txBox="1">
              <a:spLocks noChangeArrowheads="1"/>
            </p:cNvSpPr>
            <p:nvPr/>
          </p:nvSpPr>
          <p:spPr bwMode="auto">
            <a:xfrm>
              <a:off x="5460206" y="2001044"/>
              <a:ext cx="1317625" cy="10858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Review</a:t>
              </a:r>
            </a:p>
          </p:txBody>
        </p:sp>
      </p:grpSp>
      <p:grpSp>
        <p:nvGrpSpPr>
          <p:cNvPr id="16" name="Group 15">
            <a:extLst>
              <a:ext uri="{FF2B5EF4-FFF2-40B4-BE49-F238E27FC236}">
                <a16:creationId xmlns:a16="http://schemas.microsoft.com/office/drawing/2014/main" id="{1D72C9C0-7C37-461A-ADEF-1886526A119D}"/>
              </a:ext>
            </a:extLst>
          </p:cNvPr>
          <p:cNvGrpSpPr/>
          <p:nvPr/>
        </p:nvGrpSpPr>
        <p:grpSpPr>
          <a:xfrm>
            <a:off x="3610348" y="2322103"/>
            <a:ext cx="1598613" cy="1085850"/>
            <a:chOff x="3575843" y="2001044"/>
            <a:chExt cx="1598613" cy="1085850"/>
          </a:xfrm>
          <a:solidFill>
            <a:schemeClr val="bg1"/>
          </a:solidFill>
        </p:grpSpPr>
        <p:sp>
          <p:nvSpPr>
            <p:cNvPr id="17" name="Text Box 10">
              <a:extLst>
                <a:ext uri="{FF2B5EF4-FFF2-40B4-BE49-F238E27FC236}">
                  <a16:creationId xmlns:a16="http://schemas.microsoft.com/office/drawing/2014/main" id="{23DDB9E3-27A9-401D-8139-867CC23A6AED}"/>
                </a:ext>
              </a:extLst>
            </p:cNvPr>
            <p:cNvSpPr txBox="1">
              <a:spLocks noChangeArrowheads="1"/>
            </p:cNvSpPr>
            <p:nvPr/>
          </p:nvSpPr>
          <p:spPr bwMode="auto">
            <a:xfrm>
              <a:off x="3882231"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600" dirty="0">
                <a:latin typeface="+mn-lt"/>
              </a:endParaRPr>
            </a:p>
            <a:p>
              <a:pPr algn="ctr">
                <a:spcBef>
                  <a:spcPct val="0"/>
                </a:spcBef>
                <a:buFontTx/>
                <a:buNone/>
              </a:pPr>
              <a:r>
                <a:rPr lang="en-US" altLang="en-US" sz="1600" dirty="0">
                  <a:latin typeface="+mn-lt"/>
                </a:rPr>
                <a:t>GaDOE</a:t>
              </a:r>
            </a:p>
            <a:p>
              <a:pPr algn="ctr">
                <a:spcBef>
                  <a:spcPct val="0"/>
                </a:spcBef>
                <a:buFontTx/>
                <a:buNone/>
              </a:pPr>
              <a:r>
                <a:rPr lang="en-US" altLang="en-US" sz="1600" dirty="0">
                  <a:latin typeface="+mn-lt"/>
                </a:rPr>
                <a:t>Reviews</a:t>
              </a:r>
            </a:p>
          </p:txBody>
        </p:sp>
        <p:sp>
          <p:nvSpPr>
            <p:cNvPr id="18" name="Line 11">
              <a:extLst>
                <a:ext uri="{FF2B5EF4-FFF2-40B4-BE49-F238E27FC236}">
                  <a16:creationId xmlns:a16="http://schemas.microsoft.com/office/drawing/2014/main" id="{3079B216-DCC7-4223-B21B-C31D5EEB4936}"/>
                </a:ext>
              </a:extLst>
            </p:cNvPr>
            <p:cNvSpPr>
              <a:spLocks noChangeShapeType="1"/>
            </p:cNvSpPr>
            <p:nvPr/>
          </p:nvSpPr>
          <p:spPr bwMode="auto">
            <a:xfrm>
              <a:off x="357584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9" name="Group 18">
            <a:extLst>
              <a:ext uri="{FF2B5EF4-FFF2-40B4-BE49-F238E27FC236}">
                <a16:creationId xmlns:a16="http://schemas.microsoft.com/office/drawing/2014/main" id="{8C50412F-BE7A-43E4-9816-66EFA56B5FA9}"/>
              </a:ext>
            </a:extLst>
          </p:cNvPr>
          <p:cNvGrpSpPr/>
          <p:nvPr/>
        </p:nvGrpSpPr>
        <p:grpSpPr>
          <a:xfrm>
            <a:off x="6788523" y="2322103"/>
            <a:ext cx="1627188" cy="1092995"/>
            <a:chOff x="6754018" y="2001044"/>
            <a:chExt cx="1627188" cy="1092995"/>
          </a:xfrm>
          <a:solidFill>
            <a:schemeClr val="bg1"/>
          </a:solidFill>
        </p:grpSpPr>
        <p:sp>
          <p:nvSpPr>
            <p:cNvPr id="20" name="Text Box 8">
              <a:extLst>
                <a:ext uri="{FF2B5EF4-FFF2-40B4-BE49-F238E27FC236}">
                  <a16:creationId xmlns:a16="http://schemas.microsoft.com/office/drawing/2014/main" id="{3F2698B8-7023-4937-BDF1-EFAD38C60362}"/>
                </a:ext>
              </a:extLst>
            </p:cNvPr>
            <p:cNvSpPr txBox="1">
              <a:spLocks noChangeArrowheads="1"/>
            </p:cNvSpPr>
            <p:nvPr/>
          </p:nvSpPr>
          <p:spPr bwMode="auto">
            <a:xfrm>
              <a:off x="7031831" y="2001044"/>
              <a:ext cx="1349375" cy="1092995"/>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Field Testing</a:t>
              </a:r>
            </a:p>
          </p:txBody>
        </p:sp>
        <p:sp>
          <p:nvSpPr>
            <p:cNvPr id="21" name="Line 12">
              <a:extLst>
                <a:ext uri="{FF2B5EF4-FFF2-40B4-BE49-F238E27FC236}">
                  <a16:creationId xmlns:a16="http://schemas.microsoft.com/office/drawing/2014/main" id="{87E94B31-7716-4EE8-91D0-52F7A245D746}"/>
                </a:ext>
              </a:extLst>
            </p:cNvPr>
            <p:cNvSpPr>
              <a:spLocks noChangeShapeType="1"/>
            </p:cNvSpPr>
            <p:nvPr/>
          </p:nvSpPr>
          <p:spPr bwMode="auto">
            <a:xfrm>
              <a:off x="6754018"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2" name="Group 21">
            <a:extLst>
              <a:ext uri="{FF2B5EF4-FFF2-40B4-BE49-F238E27FC236}">
                <a16:creationId xmlns:a16="http://schemas.microsoft.com/office/drawing/2014/main" id="{0A45EEF2-8E38-42ED-9D4A-825319134387}"/>
              </a:ext>
            </a:extLst>
          </p:cNvPr>
          <p:cNvGrpSpPr/>
          <p:nvPr/>
        </p:nvGrpSpPr>
        <p:grpSpPr>
          <a:xfrm>
            <a:off x="2051423" y="4411253"/>
            <a:ext cx="1589088" cy="1143000"/>
            <a:chOff x="2016918" y="4090194"/>
            <a:chExt cx="1589088" cy="1143000"/>
          </a:xfrm>
          <a:solidFill>
            <a:schemeClr val="bg1"/>
          </a:solidFill>
        </p:grpSpPr>
        <p:sp>
          <p:nvSpPr>
            <p:cNvPr id="23" name="Text Box 13">
              <a:extLst>
                <a:ext uri="{FF2B5EF4-FFF2-40B4-BE49-F238E27FC236}">
                  <a16:creationId xmlns:a16="http://schemas.microsoft.com/office/drawing/2014/main" id="{0DBAB963-110B-4610-BF84-7CDC61CC87B6}"/>
                </a:ext>
              </a:extLst>
            </p:cNvPr>
            <p:cNvSpPr txBox="1">
              <a:spLocks noChangeArrowheads="1"/>
            </p:cNvSpPr>
            <p:nvPr/>
          </p:nvSpPr>
          <p:spPr bwMode="auto">
            <a:xfrm>
              <a:off x="2288381" y="4090194"/>
              <a:ext cx="1317625" cy="114300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Handscoring (Constructed-Response Items)</a:t>
              </a:r>
            </a:p>
          </p:txBody>
        </p:sp>
        <p:sp>
          <p:nvSpPr>
            <p:cNvPr id="24" name="Line 15">
              <a:extLst>
                <a:ext uri="{FF2B5EF4-FFF2-40B4-BE49-F238E27FC236}">
                  <a16:creationId xmlns:a16="http://schemas.microsoft.com/office/drawing/2014/main" id="{B236E8FF-E71E-47E3-9646-5AC820D51B6B}"/>
                </a:ext>
              </a:extLst>
            </p:cNvPr>
            <p:cNvSpPr>
              <a:spLocks noChangeShapeType="1"/>
            </p:cNvSpPr>
            <p:nvPr/>
          </p:nvSpPr>
          <p:spPr bwMode="auto">
            <a:xfrm>
              <a:off x="2016918" y="4636295"/>
              <a:ext cx="288925" cy="4763"/>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5" name="Group 24">
            <a:extLst>
              <a:ext uri="{FF2B5EF4-FFF2-40B4-BE49-F238E27FC236}">
                <a16:creationId xmlns:a16="http://schemas.microsoft.com/office/drawing/2014/main" id="{20F89D8C-DE4C-48D5-A5AA-8EDE5C828357}"/>
              </a:ext>
            </a:extLst>
          </p:cNvPr>
          <p:cNvGrpSpPr/>
          <p:nvPr/>
        </p:nvGrpSpPr>
        <p:grpSpPr>
          <a:xfrm>
            <a:off x="3632573" y="4411253"/>
            <a:ext cx="1595438" cy="1143000"/>
            <a:chOff x="3598068" y="4090194"/>
            <a:chExt cx="1595438" cy="1143000"/>
          </a:xfrm>
        </p:grpSpPr>
        <p:sp>
          <p:nvSpPr>
            <p:cNvPr id="26" name="Text Box 9">
              <a:extLst>
                <a:ext uri="{FF2B5EF4-FFF2-40B4-BE49-F238E27FC236}">
                  <a16:creationId xmlns:a16="http://schemas.microsoft.com/office/drawing/2014/main" id="{32A4E792-3BED-46B6-A57D-A400F7DF2A27}"/>
                </a:ext>
              </a:extLst>
            </p:cNvPr>
            <p:cNvSpPr txBox="1">
              <a:spLocks noChangeArrowheads="1"/>
            </p:cNvSpPr>
            <p:nvPr/>
          </p:nvSpPr>
          <p:spPr bwMode="auto">
            <a:xfrm>
              <a:off x="3877468" y="4090194"/>
              <a:ext cx="1316038"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1600" dirty="0">
                  <a:latin typeface="+mn-lt"/>
                </a:rPr>
                <a:t>Data Review</a:t>
              </a:r>
            </a:p>
          </p:txBody>
        </p:sp>
        <p:sp>
          <p:nvSpPr>
            <p:cNvPr id="27" name="Line 16">
              <a:extLst>
                <a:ext uri="{FF2B5EF4-FFF2-40B4-BE49-F238E27FC236}">
                  <a16:creationId xmlns:a16="http://schemas.microsoft.com/office/drawing/2014/main" id="{CCE55F01-3EB1-4FC1-8589-4C2B26461450}"/>
                </a:ext>
              </a:extLst>
            </p:cNvPr>
            <p:cNvSpPr>
              <a:spLocks noChangeShapeType="1"/>
            </p:cNvSpPr>
            <p:nvPr/>
          </p:nvSpPr>
          <p:spPr bwMode="auto">
            <a:xfrm>
              <a:off x="3598068"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grpSp>
        <p:nvGrpSpPr>
          <p:cNvPr id="28" name="Group 27">
            <a:extLst>
              <a:ext uri="{FF2B5EF4-FFF2-40B4-BE49-F238E27FC236}">
                <a16:creationId xmlns:a16="http://schemas.microsoft.com/office/drawing/2014/main" id="{7BC7ADF2-86D0-40FC-B3EE-A715E156FA2E}"/>
              </a:ext>
            </a:extLst>
          </p:cNvPr>
          <p:cNvGrpSpPr/>
          <p:nvPr/>
        </p:nvGrpSpPr>
        <p:grpSpPr>
          <a:xfrm>
            <a:off x="6796461" y="4389822"/>
            <a:ext cx="1597026" cy="1140619"/>
            <a:chOff x="6761956" y="4068763"/>
            <a:chExt cx="1597026" cy="1140619"/>
          </a:xfrm>
        </p:grpSpPr>
        <p:sp>
          <p:nvSpPr>
            <p:cNvPr id="29" name="Line 24">
              <a:extLst>
                <a:ext uri="{FF2B5EF4-FFF2-40B4-BE49-F238E27FC236}">
                  <a16:creationId xmlns:a16="http://schemas.microsoft.com/office/drawing/2014/main" id="{1F5FDC32-3206-4A65-832C-33840293AAEB}"/>
                </a:ext>
              </a:extLst>
            </p:cNvPr>
            <p:cNvSpPr>
              <a:spLocks noChangeShapeType="1"/>
            </p:cNvSpPr>
            <p:nvPr/>
          </p:nvSpPr>
          <p:spPr bwMode="auto">
            <a:xfrm>
              <a:off x="6761956" y="4638676"/>
              <a:ext cx="346075"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0" name="Text Box 25">
              <a:extLst>
                <a:ext uri="{FF2B5EF4-FFF2-40B4-BE49-F238E27FC236}">
                  <a16:creationId xmlns:a16="http://schemas.microsoft.com/office/drawing/2014/main" id="{110E99ED-D96A-4255-B432-7CAB6DE974BF}"/>
                </a:ext>
              </a:extLst>
            </p:cNvPr>
            <p:cNvSpPr txBox="1">
              <a:spLocks noChangeArrowheads="1"/>
            </p:cNvSpPr>
            <p:nvPr/>
          </p:nvSpPr>
          <p:spPr bwMode="auto">
            <a:xfrm>
              <a:off x="7125494" y="4068763"/>
              <a:ext cx="1233488" cy="114061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Tx/>
                <a:buNone/>
              </a:pPr>
              <a:r>
                <a:rPr lang="en-US" altLang="en-US" sz="1600" dirty="0">
                  <a:latin typeface="+mn-lt"/>
                </a:rPr>
                <a:t>Standard Setting/</a:t>
              </a:r>
            </a:p>
            <a:p>
              <a:pPr algn="ctr">
                <a:lnSpc>
                  <a:spcPct val="80000"/>
                </a:lnSpc>
                <a:spcBef>
                  <a:spcPct val="0"/>
                </a:spcBef>
                <a:buFontTx/>
                <a:buNone/>
              </a:pPr>
              <a:r>
                <a:rPr lang="en-US" altLang="en-US" sz="1600" dirty="0">
                  <a:latin typeface="+mn-lt"/>
                </a:rPr>
                <a:t>Validation</a:t>
              </a:r>
            </a:p>
          </p:txBody>
        </p:sp>
      </p:grpSp>
      <p:grpSp>
        <p:nvGrpSpPr>
          <p:cNvPr id="31" name="Group 30">
            <a:extLst>
              <a:ext uri="{FF2B5EF4-FFF2-40B4-BE49-F238E27FC236}">
                <a16:creationId xmlns:a16="http://schemas.microsoft.com/office/drawing/2014/main" id="{FD1AEEC4-D643-4D69-B92C-601E3A177D3F}"/>
              </a:ext>
            </a:extLst>
          </p:cNvPr>
          <p:cNvGrpSpPr/>
          <p:nvPr/>
        </p:nvGrpSpPr>
        <p:grpSpPr>
          <a:xfrm>
            <a:off x="5208962" y="4444591"/>
            <a:ext cx="1663699" cy="1085850"/>
            <a:chOff x="5174457" y="4123532"/>
            <a:chExt cx="1663699" cy="1085850"/>
          </a:xfrm>
          <a:solidFill>
            <a:schemeClr val="bg1"/>
          </a:solidFill>
        </p:grpSpPr>
        <p:sp>
          <p:nvSpPr>
            <p:cNvPr id="32" name="Text Box 26">
              <a:extLst>
                <a:ext uri="{FF2B5EF4-FFF2-40B4-BE49-F238E27FC236}">
                  <a16:creationId xmlns:a16="http://schemas.microsoft.com/office/drawing/2014/main" id="{588D255A-6FEB-4231-A288-131E750369AF}"/>
                </a:ext>
              </a:extLst>
            </p:cNvPr>
            <p:cNvSpPr txBox="1">
              <a:spLocks noChangeArrowheads="1"/>
            </p:cNvSpPr>
            <p:nvPr/>
          </p:nvSpPr>
          <p:spPr bwMode="auto">
            <a:xfrm>
              <a:off x="5545931" y="4123532"/>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5000"/>
                </a:lnSpc>
                <a:spcBef>
                  <a:spcPct val="0"/>
                </a:spcBef>
                <a:buFontTx/>
                <a:buNone/>
              </a:pPr>
              <a:r>
                <a:rPr lang="en-US" altLang="en-US" sz="1600" dirty="0">
                  <a:latin typeface="+mn-lt"/>
                </a:rPr>
                <a:t>Operational</a:t>
              </a:r>
            </a:p>
            <a:p>
              <a:pPr algn="ctr">
                <a:lnSpc>
                  <a:spcPct val="85000"/>
                </a:lnSpc>
                <a:spcBef>
                  <a:spcPct val="0"/>
                </a:spcBef>
                <a:buFontTx/>
                <a:buNone/>
              </a:pPr>
              <a:r>
                <a:rPr lang="en-US" altLang="en-US" sz="1600" dirty="0">
                  <a:latin typeface="+mn-lt"/>
                </a:rPr>
                <a:t>Testing</a:t>
              </a:r>
            </a:p>
          </p:txBody>
        </p:sp>
        <p:sp>
          <p:nvSpPr>
            <p:cNvPr id="33" name="Line 27">
              <a:extLst>
                <a:ext uri="{FF2B5EF4-FFF2-40B4-BE49-F238E27FC236}">
                  <a16:creationId xmlns:a16="http://schemas.microsoft.com/office/drawing/2014/main" id="{07398FF9-D61F-44D0-BD32-4135FD56B9E3}"/>
                </a:ext>
              </a:extLst>
            </p:cNvPr>
            <p:cNvSpPr>
              <a:spLocks noChangeShapeType="1"/>
            </p:cNvSpPr>
            <p:nvPr/>
          </p:nvSpPr>
          <p:spPr bwMode="auto">
            <a:xfrm>
              <a:off x="5174457" y="4641058"/>
              <a:ext cx="355600" cy="0"/>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34" name="Group 33">
            <a:extLst>
              <a:ext uri="{FF2B5EF4-FFF2-40B4-BE49-F238E27FC236}">
                <a16:creationId xmlns:a16="http://schemas.microsoft.com/office/drawing/2014/main" id="{5AE9FE48-1F54-4CF7-970B-B2A4EDC9D640}"/>
              </a:ext>
            </a:extLst>
          </p:cNvPr>
          <p:cNvGrpSpPr/>
          <p:nvPr/>
        </p:nvGrpSpPr>
        <p:grpSpPr>
          <a:xfrm>
            <a:off x="417886" y="2830103"/>
            <a:ext cx="8220075" cy="2722563"/>
            <a:chOff x="383381" y="2509044"/>
            <a:chExt cx="8220075" cy="2722563"/>
          </a:xfrm>
        </p:grpSpPr>
        <p:grpSp>
          <p:nvGrpSpPr>
            <p:cNvPr id="35" name="Group 34">
              <a:extLst>
                <a:ext uri="{FF2B5EF4-FFF2-40B4-BE49-F238E27FC236}">
                  <a16:creationId xmlns:a16="http://schemas.microsoft.com/office/drawing/2014/main" id="{DB459007-4413-4BD3-8F5B-A6DC8BE00631}"/>
                </a:ext>
              </a:extLst>
            </p:cNvPr>
            <p:cNvGrpSpPr/>
            <p:nvPr/>
          </p:nvGrpSpPr>
          <p:grpSpPr>
            <a:xfrm>
              <a:off x="383381" y="2509044"/>
              <a:ext cx="8220075" cy="2132014"/>
              <a:chOff x="383381" y="2509044"/>
              <a:chExt cx="8220075" cy="2132014"/>
            </a:xfrm>
          </p:grpSpPr>
          <p:sp>
            <p:nvSpPr>
              <p:cNvPr id="37" name="Line 17">
                <a:extLst>
                  <a:ext uri="{FF2B5EF4-FFF2-40B4-BE49-F238E27FC236}">
                    <a16:creationId xmlns:a16="http://schemas.microsoft.com/office/drawing/2014/main" id="{9F494EA8-3E5D-40E2-8512-59D811FC984D}"/>
                  </a:ext>
                </a:extLst>
              </p:cNvPr>
              <p:cNvSpPr>
                <a:spLocks noChangeShapeType="1"/>
              </p:cNvSpPr>
              <p:nvPr/>
            </p:nvSpPr>
            <p:spPr bwMode="auto">
              <a:xfrm>
                <a:off x="383381"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8" name="Line 18">
                <a:extLst>
                  <a:ext uri="{FF2B5EF4-FFF2-40B4-BE49-F238E27FC236}">
                    <a16:creationId xmlns:a16="http://schemas.microsoft.com/office/drawing/2014/main" id="{6686D314-C2A0-4221-B77F-A28FB098234F}"/>
                  </a:ext>
                </a:extLst>
              </p:cNvPr>
              <p:cNvSpPr>
                <a:spLocks noChangeShapeType="1"/>
              </p:cNvSpPr>
              <p:nvPr/>
            </p:nvSpPr>
            <p:spPr bwMode="auto">
              <a:xfrm>
                <a:off x="397668" y="3866357"/>
                <a:ext cx="8205788"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9" name="Line 19">
                <a:extLst>
                  <a:ext uri="{FF2B5EF4-FFF2-40B4-BE49-F238E27FC236}">
                    <a16:creationId xmlns:a16="http://schemas.microsoft.com/office/drawing/2014/main" id="{68D29BE2-D086-47D4-97F7-33DA84406BF6}"/>
                  </a:ext>
                </a:extLst>
              </p:cNvPr>
              <p:cNvSpPr>
                <a:spLocks noChangeShapeType="1"/>
              </p:cNvSpPr>
              <p:nvPr/>
            </p:nvSpPr>
            <p:spPr bwMode="auto">
              <a:xfrm>
                <a:off x="397668" y="3866357"/>
                <a:ext cx="0" cy="769938"/>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0" name="Line 20">
                <a:extLst>
                  <a:ext uri="{FF2B5EF4-FFF2-40B4-BE49-F238E27FC236}">
                    <a16:creationId xmlns:a16="http://schemas.microsoft.com/office/drawing/2014/main" id="{DD718D42-9C67-4DB6-81B3-D62AADB1CD38}"/>
                  </a:ext>
                </a:extLst>
              </p:cNvPr>
              <p:cNvSpPr>
                <a:spLocks noChangeShapeType="1"/>
              </p:cNvSpPr>
              <p:nvPr/>
            </p:nvSpPr>
            <p:spPr bwMode="auto">
              <a:xfrm>
                <a:off x="8603456" y="2509044"/>
                <a:ext cx="0" cy="1357313"/>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1" name="Line 21">
                <a:extLst>
                  <a:ext uri="{FF2B5EF4-FFF2-40B4-BE49-F238E27FC236}">
                    <a16:creationId xmlns:a16="http://schemas.microsoft.com/office/drawing/2014/main" id="{05C09EBC-4968-44B3-91BA-2048413F2362}"/>
                  </a:ext>
                </a:extLst>
              </p:cNvPr>
              <p:cNvSpPr>
                <a:spLocks noChangeShapeType="1"/>
              </p:cNvSpPr>
              <p:nvPr/>
            </p:nvSpPr>
            <p:spPr bwMode="auto">
              <a:xfrm flipH="1">
                <a:off x="8358981" y="2509044"/>
                <a:ext cx="244475"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36" name="Text Box 13">
              <a:extLst>
                <a:ext uri="{FF2B5EF4-FFF2-40B4-BE49-F238E27FC236}">
                  <a16:creationId xmlns:a16="http://schemas.microsoft.com/office/drawing/2014/main" id="{3CC232DC-8B4D-46C0-9E06-0554E8D94CA5}"/>
                </a:ext>
              </a:extLst>
            </p:cNvPr>
            <p:cNvSpPr txBox="1">
              <a:spLocks noChangeArrowheads="1"/>
            </p:cNvSpPr>
            <p:nvPr/>
          </p:nvSpPr>
          <p:spPr bwMode="auto">
            <a:xfrm>
              <a:off x="707231" y="4088607"/>
              <a:ext cx="1317625"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Rangefinding (Constructed-Response Items)</a:t>
              </a:r>
            </a:p>
          </p:txBody>
        </p:sp>
      </p:grpSp>
      <p:sp>
        <p:nvSpPr>
          <p:cNvPr id="42" name="Arrow: Up 41">
            <a:extLst>
              <a:ext uri="{FF2B5EF4-FFF2-40B4-BE49-F238E27FC236}">
                <a16:creationId xmlns:a16="http://schemas.microsoft.com/office/drawing/2014/main" id="{41AA9A66-BC2F-4E7B-AB82-BB491945FDD6}"/>
              </a:ext>
            </a:extLst>
          </p:cNvPr>
          <p:cNvSpPr/>
          <p:nvPr/>
        </p:nvSpPr>
        <p:spPr>
          <a:xfrm>
            <a:off x="2726333" y="5702313"/>
            <a:ext cx="510730" cy="533629"/>
          </a:xfrm>
          <a:prstGeom prst="upArrow">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66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err="1"/>
              <a:t>Handscoring</a:t>
            </a:r>
            <a:endParaRPr lang="en-US" dirty="0"/>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a:bodyPr>
          <a:lstStyle/>
          <a:p>
            <a:r>
              <a:rPr lang="en-US" dirty="0"/>
              <a:t>Multiple choice and technology-enhanced items are auto-scored.</a:t>
            </a:r>
          </a:p>
          <a:p>
            <a:r>
              <a:rPr lang="en-US" dirty="0"/>
              <a:t>Constructed response items are hand-scored.</a:t>
            </a:r>
          </a:p>
          <a:p>
            <a:pPr lvl="1"/>
            <a:r>
              <a:rPr lang="en-US" dirty="0"/>
              <a:t>Anchor sets, training sets, and qualifying sets (from </a:t>
            </a:r>
            <a:r>
              <a:rPr lang="en-US" dirty="0" err="1"/>
              <a:t>rangefinding</a:t>
            </a:r>
            <a:r>
              <a:rPr lang="en-US" dirty="0"/>
              <a:t>) are used to ensure scoring fidelity and select qualified scorers.</a:t>
            </a:r>
          </a:p>
          <a:p>
            <a:pPr lvl="1"/>
            <a:r>
              <a:rPr lang="en-US" dirty="0"/>
              <a:t>Scorers are trained using these materials and must qualify to be allowed to score.</a:t>
            </a:r>
          </a:p>
          <a:p>
            <a:pPr lvl="1"/>
            <a:r>
              <a:rPr lang="en-US" dirty="0"/>
              <a:t>Responses are scored based on the materials from </a:t>
            </a:r>
            <a:r>
              <a:rPr lang="en-US" dirty="0" err="1"/>
              <a:t>rangefinding</a:t>
            </a:r>
            <a:r>
              <a:rPr lang="en-US" dirty="0"/>
              <a:t>.</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69</a:t>
            </a:fld>
            <a:endParaRPr lang="en-US" dirty="0"/>
          </a:p>
        </p:txBody>
      </p:sp>
    </p:spTree>
    <p:extLst>
      <p:ext uri="{BB962C8B-B14F-4D97-AF65-F5344CB8AC3E}">
        <p14:creationId xmlns:p14="http://schemas.microsoft.com/office/powerpoint/2010/main" val="142735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79FCC-EF80-466D-BEC1-6BC4F9B3CEB0}"/>
              </a:ext>
            </a:extLst>
          </p:cNvPr>
          <p:cNvSpPr>
            <a:spLocks noGrp="1"/>
          </p:cNvSpPr>
          <p:nvPr>
            <p:ph type="title"/>
          </p:nvPr>
        </p:nvSpPr>
        <p:spPr/>
        <p:txBody>
          <a:bodyPr/>
          <a:lstStyle/>
          <a:p>
            <a:r>
              <a:rPr lang="en-US" dirty="0"/>
              <a:t>Overview</a:t>
            </a:r>
          </a:p>
        </p:txBody>
      </p:sp>
      <p:sp>
        <p:nvSpPr>
          <p:cNvPr id="9" name="Content Placeholder 8">
            <a:extLst>
              <a:ext uri="{FF2B5EF4-FFF2-40B4-BE49-F238E27FC236}">
                <a16:creationId xmlns:a16="http://schemas.microsoft.com/office/drawing/2014/main" id="{1ABB3E26-FDFA-4973-AA32-192B6F371C04}"/>
              </a:ext>
            </a:extLst>
          </p:cNvPr>
          <p:cNvSpPr>
            <a:spLocks noGrp="1"/>
          </p:cNvSpPr>
          <p:nvPr>
            <p:ph sz="half" idx="1"/>
          </p:nvPr>
        </p:nvSpPr>
        <p:spPr>
          <a:xfrm>
            <a:off x="228611" y="1825625"/>
            <a:ext cx="3924289" cy="4351338"/>
          </a:xfrm>
        </p:spPr>
        <p:txBody>
          <a:bodyPr/>
          <a:lstStyle/>
          <a:p>
            <a:pPr marL="0" indent="0" algn="r">
              <a:buNone/>
            </a:pPr>
            <a:r>
              <a:rPr lang="en-US" sz="2400" b="1" dirty="0"/>
              <a:t>Formative</a:t>
            </a:r>
          </a:p>
          <a:p>
            <a:pPr marL="0" indent="0" algn="r">
              <a:buNone/>
            </a:pPr>
            <a:endParaRPr lang="en-US" sz="2400" dirty="0"/>
          </a:p>
          <a:p>
            <a:pPr marL="0" indent="0" algn="r">
              <a:buNone/>
            </a:pPr>
            <a:r>
              <a:rPr lang="en-US" sz="2400" dirty="0"/>
              <a:t>GKIDS Readiness Check</a:t>
            </a:r>
          </a:p>
          <a:p>
            <a:pPr marL="0" indent="0" algn="r">
              <a:buNone/>
            </a:pPr>
            <a:r>
              <a:rPr lang="en-US" sz="2400" dirty="0"/>
              <a:t>GKIDS 1.0 and 2.0</a:t>
            </a:r>
          </a:p>
          <a:p>
            <a:pPr marL="0" indent="0" algn="r">
              <a:buNone/>
            </a:pPr>
            <a:r>
              <a:rPr lang="en-US" sz="2400" dirty="0" err="1"/>
              <a:t>Keenville</a:t>
            </a:r>
            <a:endParaRPr lang="en-US" sz="2400" dirty="0"/>
          </a:p>
          <a:p>
            <a:pPr marL="0" indent="0" algn="r">
              <a:buNone/>
            </a:pPr>
            <a:endParaRPr lang="en-US" sz="2400" dirty="0"/>
          </a:p>
          <a:p>
            <a:pPr marL="0" indent="0" algn="r">
              <a:buNone/>
            </a:pPr>
            <a:r>
              <a:rPr lang="en-US" sz="2400" dirty="0"/>
              <a:t>GOFAR</a:t>
            </a:r>
          </a:p>
          <a:p>
            <a:pPr marL="0" indent="0" algn="r">
              <a:buNone/>
            </a:pPr>
            <a:r>
              <a:rPr lang="en-US" sz="2400" dirty="0"/>
              <a:t>FIP</a:t>
            </a:r>
          </a:p>
        </p:txBody>
      </p:sp>
      <p:sp>
        <p:nvSpPr>
          <p:cNvPr id="10" name="Content Placeholder 9">
            <a:extLst>
              <a:ext uri="{FF2B5EF4-FFF2-40B4-BE49-F238E27FC236}">
                <a16:creationId xmlns:a16="http://schemas.microsoft.com/office/drawing/2014/main" id="{02BE8603-74A1-4523-881E-120AF1E4A8A3}"/>
              </a:ext>
            </a:extLst>
          </p:cNvPr>
          <p:cNvSpPr>
            <a:spLocks noGrp="1"/>
          </p:cNvSpPr>
          <p:nvPr>
            <p:ph sz="half" idx="2"/>
          </p:nvPr>
        </p:nvSpPr>
        <p:spPr>
          <a:xfrm>
            <a:off x="4991099" y="1825625"/>
            <a:ext cx="3924289" cy="4351338"/>
          </a:xfrm>
        </p:spPr>
        <p:txBody>
          <a:bodyPr>
            <a:normAutofit/>
          </a:bodyPr>
          <a:lstStyle/>
          <a:p>
            <a:pPr marL="0" indent="0">
              <a:buNone/>
            </a:pPr>
            <a:r>
              <a:rPr lang="en-US" sz="2400" b="1" dirty="0"/>
              <a:t>Summative</a:t>
            </a:r>
          </a:p>
          <a:p>
            <a:pPr marL="0" indent="0">
              <a:buNone/>
            </a:pPr>
            <a:endParaRPr lang="en-US" sz="2400" dirty="0"/>
          </a:p>
          <a:p>
            <a:pPr marL="0" indent="0">
              <a:buNone/>
            </a:pPr>
            <a:endParaRPr lang="en-US" sz="2400" dirty="0"/>
          </a:p>
          <a:p>
            <a:pPr marL="0" indent="0">
              <a:buNone/>
            </a:pPr>
            <a:r>
              <a:rPr lang="en-US" sz="2400" dirty="0"/>
              <a:t>ACCESS for ELLs</a:t>
            </a:r>
          </a:p>
          <a:p>
            <a:pPr marL="0" indent="0">
              <a:buNone/>
            </a:pPr>
            <a:r>
              <a:rPr lang="en-US" sz="2400" dirty="0"/>
              <a:t>GAA 1.0 and 2.0</a:t>
            </a:r>
          </a:p>
          <a:p>
            <a:pPr marL="0" indent="0">
              <a:buNone/>
            </a:pPr>
            <a:r>
              <a:rPr lang="en-US" sz="2400" dirty="0"/>
              <a:t>Georgia Milestones EOG/EOC</a:t>
            </a:r>
          </a:p>
          <a:p>
            <a:pPr marL="0" indent="0">
              <a:buNone/>
            </a:pPr>
            <a:endParaRPr lang="en-US" sz="2400" dirty="0"/>
          </a:p>
        </p:txBody>
      </p:sp>
      <p:sp>
        <p:nvSpPr>
          <p:cNvPr id="5" name="Slide Number Placeholder 4">
            <a:extLst>
              <a:ext uri="{FF2B5EF4-FFF2-40B4-BE49-F238E27FC236}">
                <a16:creationId xmlns:a16="http://schemas.microsoft.com/office/drawing/2014/main" id="{BAAB7391-7A0E-43B4-A4AC-B33CA0873721}"/>
              </a:ext>
            </a:extLst>
          </p:cNvPr>
          <p:cNvSpPr>
            <a:spLocks noGrp="1"/>
          </p:cNvSpPr>
          <p:nvPr>
            <p:ph type="sldNum" sz="quarter" idx="4"/>
          </p:nvPr>
        </p:nvSpPr>
        <p:spPr/>
        <p:txBody>
          <a:bodyPr/>
          <a:lstStyle/>
          <a:p>
            <a:fld id="{B63E4CEF-BB1E-48C7-AE93-F39F6AA99AD7}" type="slidenum">
              <a:rPr lang="en-US" smtClean="0"/>
              <a:pPr/>
              <a:t>7</a:t>
            </a:fld>
            <a:endParaRPr lang="en-US" dirty="0"/>
          </a:p>
        </p:txBody>
      </p:sp>
      <p:cxnSp>
        <p:nvCxnSpPr>
          <p:cNvPr id="12" name="Straight Connector 11">
            <a:extLst>
              <a:ext uri="{FF2B5EF4-FFF2-40B4-BE49-F238E27FC236}">
                <a16:creationId xmlns:a16="http://schemas.microsoft.com/office/drawing/2014/main" id="{DC23D3E2-BB33-407F-A362-7E9B24E8B59D}"/>
              </a:ext>
            </a:extLst>
          </p:cNvPr>
          <p:cNvCxnSpPr>
            <a:cxnSpLocks/>
          </p:cNvCxnSpPr>
          <p:nvPr/>
        </p:nvCxnSpPr>
        <p:spPr>
          <a:xfrm>
            <a:off x="4610100" y="2448232"/>
            <a:ext cx="0" cy="3304868"/>
          </a:xfrm>
          <a:prstGeom prst="line">
            <a:avLst/>
          </a:prstGeom>
          <a:ln w="38100">
            <a:headEnd type="oval" w="med" len="med"/>
            <a:tailEnd type="oval" w="med" len="med"/>
          </a:ln>
        </p:spPr>
        <p:style>
          <a:lnRef idx="3">
            <a:schemeClr val="accent6"/>
          </a:lnRef>
          <a:fillRef idx="0">
            <a:schemeClr val="accent6"/>
          </a:fillRef>
          <a:effectRef idx="2">
            <a:schemeClr val="accent6"/>
          </a:effectRef>
          <a:fontRef idx="minor">
            <a:schemeClr val="tx1"/>
          </a:fontRef>
        </p:style>
      </p:cxnSp>
      <p:sp>
        <p:nvSpPr>
          <p:cNvPr id="13" name="TextBox 12">
            <a:extLst>
              <a:ext uri="{FF2B5EF4-FFF2-40B4-BE49-F238E27FC236}">
                <a16:creationId xmlns:a16="http://schemas.microsoft.com/office/drawing/2014/main" id="{462D1672-49CB-4FB8-B2F4-16BFCB730696}"/>
              </a:ext>
            </a:extLst>
          </p:cNvPr>
          <p:cNvSpPr txBox="1"/>
          <p:nvPr/>
        </p:nvSpPr>
        <p:spPr>
          <a:xfrm>
            <a:off x="4457700" y="1923876"/>
            <a:ext cx="266700" cy="369332"/>
          </a:xfrm>
          <a:prstGeom prst="rect">
            <a:avLst/>
          </a:prstGeom>
          <a:noFill/>
        </p:spPr>
        <p:txBody>
          <a:bodyPr wrap="square" rtlCol="0">
            <a:spAutoFit/>
          </a:bodyPr>
          <a:lstStyle/>
          <a:p>
            <a:r>
              <a:rPr lang="en-US" b="1" dirty="0">
                <a:solidFill>
                  <a:srgbClr val="50902D"/>
                </a:solidFill>
              </a:rPr>
              <a:t>K</a:t>
            </a:r>
          </a:p>
        </p:txBody>
      </p:sp>
      <p:sp>
        <p:nvSpPr>
          <p:cNvPr id="14" name="TextBox 13">
            <a:extLst>
              <a:ext uri="{FF2B5EF4-FFF2-40B4-BE49-F238E27FC236}">
                <a16:creationId xmlns:a16="http://schemas.microsoft.com/office/drawing/2014/main" id="{8C09462B-8AA7-4362-8C72-25DD32EE03AB}"/>
              </a:ext>
            </a:extLst>
          </p:cNvPr>
          <p:cNvSpPr txBox="1"/>
          <p:nvPr/>
        </p:nvSpPr>
        <p:spPr>
          <a:xfrm>
            <a:off x="4334183" y="5826843"/>
            <a:ext cx="533395" cy="369332"/>
          </a:xfrm>
          <a:prstGeom prst="rect">
            <a:avLst/>
          </a:prstGeom>
          <a:noFill/>
        </p:spPr>
        <p:txBody>
          <a:bodyPr wrap="square" rtlCol="0">
            <a:spAutoFit/>
          </a:bodyPr>
          <a:lstStyle/>
          <a:p>
            <a:pPr algn="ctr"/>
            <a:r>
              <a:rPr lang="en-US" b="1" dirty="0">
                <a:solidFill>
                  <a:srgbClr val="50902D"/>
                </a:solidFill>
              </a:rPr>
              <a:t>12</a:t>
            </a:r>
          </a:p>
        </p:txBody>
      </p:sp>
    </p:spTree>
    <p:extLst>
      <p:ext uri="{BB962C8B-B14F-4D97-AF65-F5344CB8AC3E}">
        <p14:creationId xmlns:p14="http://schemas.microsoft.com/office/powerpoint/2010/main" val="160136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err="1"/>
              <a:t>Handscoring</a:t>
            </a:r>
            <a:endParaRPr lang="en-US" dirty="0"/>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a:bodyPr>
          <a:lstStyle/>
          <a:p>
            <a:r>
              <a:rPr lang="en-US" dirty="0"/>
              <a:t>Anchor sets are examples of student responses that represent </a:t>
            </a:r>
            <a:r>
              <a:rPr lang="en-US" i="1" dirty="0"/>
              <a:t>typical </a:t>
            </a:r>
            <a:r>
              <a:rPr lang="en-US" dirty="0"/>
              <a:t>ways that students meet the requirements of each score point in the </a:t>
            </a:r>
            <a:r>
              <a:rPr lang="en-US" dirty="0">
                <a:solidFill>
                  <a:srgbClr val="6CAB43"/>
                </a:solidFill>
              </a:rPr>
              <a:t>rubric</a:t>
            </a:r>
            <a:r>
              <a:rPr lang="en-US" dirty="0"/>
              <a:t>.</a:t>
            </a:r>
          </a:p>
          <a:p>
            <a:r>
              <a:rPr lang="en-US" dirty="0"/>
              <a:t>Anchor sets clarify and exemplify the scoring criteria set forth in the </a:t>
            </a:r>
            <a:r>
              <a:rPr lang="en-US" dirty="0">
                <a:solidFill>
                  <a:srgbClr val="6CAB43"/>
                </a:solidFill>
              </a:rPr>
              <a:t>rubric</a:t>
            </a:r>
            <a:r>
              <a:rPr lang="en-US" dirty="0"/>
              <a:t>.</a:t>
            </a:r>
          </a:p>
          <a:p>
            <a:pPr lvl="1"/>
            <a:r>
              <a:rPr lang="en-US" dirty="0"/>
              <a:t>ELA Anchor sets include a range of responses – designated as low, medium, or high – for each score level in the </a:t>
            </a:r>
            <a:r>
              <a:rPr lang="en-US" dirty="0">
                <a:solidFill>
                  <a:srgbClr val="6CAB43"/>
                </a:solidFill>
              </a:rPr>
              <a:t>rubric</a:t>
            </a:r>
            <a:r>
              <a:rPr lang="en-US" dirty="0"/>
              <a:t>.</a:t>
            </a:r>
          </a:p>
          <a:p>
            <a:pPr lvl="1"/>
            <a:r>
              <a:rPr lang="en-US" dirty="0"/>
              <a:t>Math Anchor sets include different ways that responses can achieve each score level in the </a:t>
            </a:r>
            <a:r>
              <a:rPr lang="en-US" dirty="0">
                <a:solidFill>
                  <a:srgbClr val="6CAB43"/>
                </a:solidFill>
              </a:rPr>
              <a:t>rubric</a:t>
            </a:r>
            <a:r>
              <a:rPr lang="en-US" dirty="0"/>
              <a:t>.</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70</a:t>
            </a:fld>
            <a:endParaRPr lang="en-US" dirty="0"/>
          </a:p>
        </p:txBody>
      </p:sp>
    </p:spTree>
    <p:extLst>
      <p:ext uri="{BB962C8B-B14F-4D97-AF65-F5344CB8AC3E}">
        <p14:creationId xmlns:p14="http://schemas.microsoft.com/office/powerpoint/2010/main" val="200613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err="1"/>
              <a:t>Handscoring</a:t>
            </a:r>
            <a:endParaRPr lang="en-US" dirty="0"/>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rmAutofit/>
          </a:bodyPr>
          <a:lstStyle/>
          <a:p>
            <a:r>
              <a:rPr lang="en-US" dirty="0"/>
              <a:t>Anchor Set</a:t>
            </a:r>
          </a:p>
          <a:p>
            <a:pPr lvl="1"/>
            <a:r>
              <a:rPr lang="en-US" dirty="0"/>
              <a:t>Scorers study and discuss all papers in the anchor set</a:t>
            </a:r>
          </a:p>
          <a:p>
            <a:r>
              <a:rPr lang="en-US" dirty="0"/>
              <a:t>Training Set</a:t>
            </a:r>
          </a:p>
          <a:p>
            <a:pPr lvl="1"/>
            <a:r>
              <a:rPr lang="en-US" dirty="0"/>
              <a:t>Practice set of 10+ papers</a:t>
            </a:r>
          </a:p>
          <a:p>
            <a:r>
              <a:rPr lang="en-US" dirty="0"/>
              <a:t>Qualifying Set</a:t>
            </a:r>
          </a:p>
          <a:p>
            <a:pPr lvl="1"/>
            <a:r>
              <a:rPr lang="en-US" dirty="0"/>
              <a:t>Each scorer must qualify on each individual item by passing the qualifying set</a:t>
            </a:r>
          </a:p>
          <a:p>
            <a:r>
              <a:rPr lang="en-US" dirty="0"/>
              <a:t>Monitoring</a:t>
            </a:r>
          </a:p>
          <a:p>
            <a:pPr lvl="1"/>
            <a:r>
              <a:rPr lang="en-US" dirty="0"/>
              <a:t>Validity papers, inter-rater reliability, read-behinds, </a:t>
            </a:r>
            <a:r>
              <a:rPr lang="en-US" dirty="0" err="1"/>
              <a:t>GaDOE</a:t>
            </a:r>
            <a:r>
              <a:rPr lang="en-US" dirty="0"/>
              <a:t> site visits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71</a:t>
            </a:fld>
            <a:endParaRPr lang="en-US" dirty="0"/>
          </a:p>
        </p:txBody>
      </p:sp>
    </p:spTree>
    <p:extLst>
      <p:ext uri="{BB962C8B-B14F-4D97-AF65-F5344CB8AC3E}">
        <p14:creationId xmlns:p14="http://schemas.microsoft.com/office/powerpoint/2010/main" val="127539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87206" cy="1325563"/>
          </a:xfrm>
        </p:spPr>
        <p:txBody>
          <a:bodyPr/>
          <a:lstStyle/>
          <a:p>
            <a:r>
              <a:rPr lang="en-US" dirty="0"/>
              <a:t>Test Development Process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72</a:t>
            </a:fld>
            <a:endParaRPr lang="en-US" dirty="0"/>
          </a:p>
        </p:txBody>
      </p:sp>
      <p:sp>
        <p:nvSpPr>
          <p:cNvPr id="9" name="Text Box 4">
            <a:extLst>
              <a:ext uri="{FF2B5EF4-FFF2-40B4-BE49-F238E27FC236}">
                <a16:creationId xmlns:a16="http://schemas.microsoft.com/office/drawing/2014/main" id="{9BACE625-86A0-4BD6-9254-91DBB49C65D1}"/>
              </a:ext>
            </a:extLst>
          </p:cNvPr>
          <p:cNvSpPr txBox="1">
            <a:spLocks noChangeArrowheads="1"/>
          </p:cNvSpPr>
          <p:nvPr/>
        </p:nvSpPr>
        <p:spPr bwMode="auto">
          <a:xfrm>
            <a:off x="678236" y="2322103"/>
            <a:ext cx="1360487" cy="111918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nchorCtr="1"/>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defRPr/>
            </a:pPr>
            <a:r>
              <a:rPr lang="en-US" altLang="en-US" sz="1600" dirty="0">
                <a:latin typeface="+mn-lt"/>
              </a:rPr>
              <a:t>Test Planning and Specifications</a:t>
            </a:r>
          </a:p>
        </p:txBody>
      </p:sp>
      <p:grpSp>
        <p:nvGrpSpPr>
          <p:cNvPr id="10" name="Group 9">
            <a:extLst>
              <a:ext uri="{FF2B5EF4-FFF2-40B4-BE49-F238E27FC236}">
                <a16:creationId xmlns:a16="http://schemas.microsoft.com/office/drawing/2014/main" id="{DA324E5A-15CB-4796-AF38-50CDEACB7F7B}"/>
              </a:ext>
            </a:extLst>
          </p:cNvPr>
          <p:cNvGrpSpPr/>
          <p:nvPr/>
        </p:nvGrpSpPr>
        <p:grpSpPr>
          <a:xfrm>
            <a:off x="2029198" y="2322103"/>
            <a:ext cx="1587500" cy="1085850"/>
            <a:chOff x="1994693" y="2001044"/>
            <a:chExt cx="1587500" cy="1085850"/>
          </a:xfrm>
          <a:solidFill>
            <a:schemeClr val="bg1"/>
          </a:solidFill>
        </p:grpSpPr>
        <p:sp>
          <p:nvSpPr>
            <p:cNvPr id="11" name="Text Box 3">
              <a:extLst>
                <a:ext uri="{FF2B5EF4-FFF2-40B4-BE49-F238E27FC236}">
                  <a16:creationId xmlns:a16="http://schemas.microsoft.com/office/drawing/2014/main" id="{E14F7BE9-F3A7-423D-9611-DA015E1C02D6}"/>
                </a:ext>
              </a:extLst>
            </p:cNvPr>
            <p:cNvSpPr txBox="1">
              <a:spLocks noChangeArrowheads="1"/>
            </p:cNvSpPr>
            <p:nvPr/>
          </p:nvSpPr>
          <p:spPr bwMode="auto">
            <a:xfrm>
              <a:off x="2289968"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Development</a:t>
              </a:r>
            </a:p>
          </p:txBody>
        </p:sp>
        <p:sp>
          <p:nvSpPr>
            <p:cNvPr id="12" name="Line 5">
              <a:extLst>
                <a:ext uri="{FF2B5EF4-FFF2-40B4-BE49-F238E27FC236}">
                  <a16:creationId xmlns:a16="http://schemas.microsoft.com/office/drawing/2014/main" id="{F3ADE8B5-C287-41C6-94DE-DCDF8A346142}"/>
                </a:ext>
              </a:extLst>
            </p:cNvPr>
            <p:cNvSpPr>
              <a:spLocks noChangeShapeType="1"/>
            </p:cNvSpPr>
            <p:nvPr/>
          </p:nvSpPr>
          <p:spPr bwMode="auto">
            <a:xfrm>
              <a:off x="199469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3" name="Group 12">
            <a:extLst>
              <a:ext uri="{FF2B5EF4-FFF2-40B4-BE49-F238E27FC236}">
                <a16:creationId xmlns:a16="http://schemas.microsoft.com/office/drawing/2014/main" id="{1C17A7E6-E4A0-4DD6-A65A-C81216E5A6E7}"/>
              </a:ext>
            </a:extLst>
          </p:cNvPr>
          <p:cNvGrpSpPr/>
          <p:nvPr/>
        </p:nvGrpSpPr>
        <p:grpSpPr>
          <a:xfrm>
            <a:off x="5131173" y="2322103"/>
            <a:ext cx="1681163" cy="1085850"/>
            <a:chOff x="5096668" y="2001044"/>
            <a:chExt cx="1681163" cy="1085850"/>
          </a:xfrm>
        </p:grpSpPr>
        <p:sp>
          <p:nvSpPr>
            <p:cNvPr id="14" name="Line 6">
              <a:extLst>
                <a:ext uri="{FF2B5EF4-FFF2-40B4-BE49-F238E27FC236}">
                  <a16:creationId xmlns:a16="http://schemas.microsoft.com/office/drawing/2014/main" id="{A1374473-9F7A-4944-8CA9-24E8FC79F718}"/>
                </a:ext>
              </a:extLst>
            </p:cNvPr>
            <p:cNvSpPr>
              <a:spLocks noChangeShapeType="1"/>
            </p:cNvSpPr>
            <p:nvPr/>
          </p:nvSpPr>
          <p:spPr bwMode="auto">
            <a:xfrm>
              <a:off x="5096668" y="2505869"/>
              <a:ext cx="347663"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5" name="Text Box 7">
              <a:extLst>
                <a:ext uri="{FF2B5EF4-FFF2-40B4-BE49-F238E27FC236}">
                  <a16:creationId xmlns:a16="http://schemas.microsoft.com/office/drawing/2014/main" id="{B2108CD5-930B-4888-A396-E845C8DA8E1A}"/>
                </a:ext>
              </a:extLst>
            </p:cNvPr>
            <p:cNvSpPr txBox="1">
              <a:spLocks noChangeArrowheads="1"/>
            </p:cNvSpPr>
            <p:nvPr/>
          </p:nvSpPr>
          <p:spPr bwMode="auto">
            <a:xfrm>
              <a:off x="5460206" y="2001044"/>
              <a:ext cx="1317625" cy="10858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Review</a:t>
              </a:r>
            </a:p>
          </p:txBody>
        </p:sp>
      </p:grpSp>
      <p:grpSp>
        <p:nvGrpSpPr>
          <p:cNvPr id="16" name="Group 15">
            <a:extLst>
              <a:ext uri="{FF2B5EF4-FFF2-40B4-BE49-F238E27FC236}">
                <a16:creationId xmlns:a16="http://schemas.microsoft.com/office/drawing/2014/main" id="{1D72C9C0-7C37-461A-ADEF-1886526A119D}"/>
              </a:ext>
            </a:extLst>
          </p:cNvPr>
          <p:cNvGrpSpPr/>
          <p:nvPr/>
        </p:nvGrpSpPr>
        <p:grpSpPr>
          <a:xfrm>
            <a:off x="3610348" y="2322103"/>
            <a:ext cx="1598613" cy="1085850"/>
            <a:chOff x="3575843" y="2001044"/>
            <a:chExt cx="1598613" cy="1085850"/>
          </a:xfrm>
          <a:solidFill>
            <a:schemeClr val="bg1"/>
          </a:solidFill>
        </p:grpSpPr>
        <p:sp>
          <p:nvSpPr>
            <p:cNvPr id="17" name="Text Box 10">
              <a:extLst>
                <a:ext uri="{FF2B5EF4-FFF2-40B4-BE49-F238E27FC236}">
                  <a16:creationId xmlns:a16="http://schemas.microsoft.com/office/drawing/2014/main" id="{23DDB9E3-27A9-401D-8139-867CC23A6AED}"/>
                </a:ext>
              </a:extLst>
            </p:cNvPr>
            <p:cNvSpPr txBox="1">
              <a:spLocks noChangeArrowheads="1"/>
            </p:cNvSpPr>
            <p:nvPr/>
          </p:nvSpPr>
          <p:spPr bwMode="auto">
            <a:xfrm>
              <a:off x="3882231"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600" dirty="0">
                <a:latin typeface="+mn-lt"/>
              </a:endParaRPr>
            </a:p>
            <a:p>
              <a:pPr algn="ctr">
                <a:spcBef>
                  <a:spcPct val="0"/>
                </a:spcBef>
                <a:buFontTx/>
                <a:buNone/>
              </a:pPr>
              <a:r>
                <a:rPr lang="en-US" altLang="en-US" sz="1600" dirty="0">
                  <a:latin typeface="+mn-lt"/>
                </a:rPr>
                <a:t>GaDOE</a:t>
              </a:r>
            </a:p>
            <a:p>
              <a:pPr algn="ctr">
                <a:spcBef>
                  <a:spcPct val="0"/>
                </a:spcBef>
                <a:buFontTx/>
                <a:buNone/>
              </a:pPr>
              <a:r>
                <a:rPr lang="en-US" altLang="en-US" sz="1600" dirty="0">
                  <a:latin typeface="+mn-lt"/>
                </a:rPr>
                <a:t>Reviews</a:t>
              </a:r>
            </a:p>
          </p:txBody>
        </p:sp>
        <p:sp>
          <p:nvSpPr>
            <p:cNvPr id="18" name="Line 11">
              <a:extLst>
                <a:ext uri="{FF2B5EF4-FFF2-40B4-BE49-F238E27FC236}">
                  <a16:creationId xmlns:a16="http://schemas.microsoft.com/office/drawing/2014/main" id="{3079B216-DCC7-4223-B21B-C31D5EEB4936}"/>
                </a:ext>
              </a:extLst>
            </p:cNvPr>
            <p:cNvSpPr>
              <a:spLocks noChangeShapeType="1"/>
            </p:cNvSpPr>
            <p:nvPr/>
          </p:nvSpPr>
          <p:spPr bwMode="auto">
            <a:xfrm>
              <a:off x="357584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9" name="Group 18">
            <a:extLst>
              <a:ext uri="{FF2B5EF4-FFF2-40B4-BE49-F238E27FC236}">
                <a16:creationId xmlns:a16="http://schemas.microsoft.com/office/drawing/2014/main" id="{8C50412F-BE7A-43E4-9816-66EFA56B5FA9}"/>
              </a:ext>
            </a:extLst>
          </p:cNvPr>
          <p:cNvGrpSpPr/>
          <p:nvPr/>
        </p:nvGrpSpPr>
        <p:grpSpPr>
          <a:xfrm>
            <a:off x="6788523" y="2322103"/>
            <a:ext cx="1627188" cy="1092995"/>
            <a:chOff x="6754018" y="2001044"/>
            <a:chExt cx="1627188" cy="1092995"/>
          </a:xfrm>
          <a:solidFill>
            <a:schemeClr val="bg1"/>
          </a:solidFill>
        </p:grpSpPr>
        <p:sp>
          <p:nvSpPr>
            <p:cNvPr id="20" name="Text Box 8">
              <a:extLst>
                <a:ext uri="{FF2B5EF4-FFF2-40B4-BE49-F238E27FC236}">
                  <a16:creationId xmlns:a16="http://schemas.microsoft.com/office/drawing/2014/main" id="{3F2698B8-7023-4937-BDF1-EFAD38C60362}"/>
                </a:ext>
              </a:extLst>
            </p:cNvPr>
            <p:cNvSpPr txBox="1">
              <a:spLocks noChangeArrowheads="1"/>
            </p:cNvSpPr>
            <p:nvPr/>
          </p:nvSpPr>
          <p:spPr bwMode="auto">
            <a:xfrm>
              <a:off x="7031831" y="2001044"/>
              <a:ext cx="1349375" cy="1092995"/>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Field Testing</a:t>
              </a:r>
            </a:p>
          </p:txBody>
        </p:sp>
        <p:sp>
          <p:nvSpPr>
            <p:cNvPr id="21" name="Line 12">
              <a:extLst>
                <a:ext uri="{FF2B5EF4-FFF2-40B4-BE49-F238E27FC236}">
                  <a16:creationId xmlns:a16="http://schemas.microsoft.com/office/drawing/2014/main" id="{87E94B31-7716-4EE8-91D0-52F7A245D746}"/>
                </a:ext>
              </a:extLst>
            </p:cNvPr>
            <p:cNvSpPr>
              <a:spLocks noChangeShapeType="1"/>
            </p:cNvSpPr>
            <p:nvPr/>
          </p:nvSpPr>
          <p:spPr bwMode="auto">
            <a:xfrm>
              <a:off x="6754018"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2" name="Group 21">
            <a:extLst>
              <a:ext uri="{FF2B5EF4-FFF2-40B4-BE49-F238E27FC236}">
                <a16:creationId xmlns:a16="http://schemas.microsoft.com/office/drawing/2014/main" id="{0A45EEF2-8E38-42ED-9D4A-825319134387}"/>
              </a:ext>
            </a:extLst>
          </p:cNvPr>
          <p:cNvGrpSpPr/>
          <p:nvPr/>
        </p:nvGrpSpPr>
        <p:grpSpPr>
          <a:xfrm>
            <a:off x="2051423" y="4411253"/>
            <a:ext cx="1589088" cy="1143000"/>
            <a:chOff x="2016918" y="4090194"/>
            <a:chExt cx="1589088" cy="1143000"/>
          </a:xfrm>
          <a:solidFill>
            <a:schemeClr val="bg1"/>
          </a:solidFill>
        </p:grpSpPr>
        <p:sp>
          <p:nvSpPr>
            <p:cNvPr id="23" name="Text Box 13">
              <a:extLst>
                <a:ext uri="{FF2B5EF4-FFF2-40B4-BE49-F238E27FC236}">
                  <a16:creationId xmlns:a16="http://schemas.microsoft.com/office/drawing/2014/main" id="{0DBAB963-110B-4610-BF84-7CDC61CC87B6}"/>
                </a:ext>
              </a:extLst>
            </p:cNvPr>
            <p:cNvSpPr txBox="1">
              <a:spLocks noChangeArrowheads="1"/>
            </p:cNvSpPr>
            <p:nvPr/>
          </p:nvSpPr>
          <p:spPr bwMode="auto">
            <a:xfrm>
              <a:off x="2288381" y="4090194"/>
              <a:ext cx="1317625" cy="114300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Handscoring (Constructed-Response Items)</a:t>
              </a:r>
            </a:p>
          </p:txBody>
        </p:sp>
        <p:sp>
          <p:nvSpPr>
            <p:cNvPr id="24" name="Line 15">
              <a:extLst>
                <a:ext uri="{FF2B5EF4-FFF2-40B4-BE49-F238E27FC236}">
                  <a16:creationId xmlns:a16="http://schemas.microsoft.com/office/drawing/2014/main" id="{B236E8FF-E71E-47E3-9646-5AC820D51B6B}"/>
                </a:ext>
              </a:extLst>
            </p:cNvPr>
            <p:cNvSpPr>
              <a:spLocks noChangeShapeType="1"/>
            </p:cNvSpPr>
            <p:nvPr/>
          </p:nvSpPr>
          <p:spPr bwMode="auto">
            <a:xfrm>
              <a:off x="2016918" y="4636295"/>
              <a:ext cx="288925" cy="4763"/>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5" name="Group 24">
            <a:extLst>
              <a:ext uri="{FF2B5EF4-FFF2-40B4-BE49-F238E27FC236}">
                <a16:creationId xmlns:a16="http://schemas.microsoft.com/office/drawing/2014/main" id="{20F89D8C-DE4C-48D5-A5AA-8EDE5C828357}"/>
              </a:ext>
            </a:extLst>
          </p:cNvPr>
          <p:cNvGrpSpPr/>
          <p:nvPr/>
        </p:nvGrpSpPr>
        <p:grpSpPr>
          <a:xfrm>
            <a:off x="3632573" y="4411253"/>
            <a:ext cx="1595438" cy="1143000"/>
            <a:chOff x="3598068" y="4090194"/>
            <a:chExt cx="1595438" cy="1143000"/>
          </a:xfrm>
        </p:grpSpPr>
        <p:sp>
          <p:nvSpPr>
            <p:cNvPr id="26" name="Text Box 9">
              <a:extLst>
                <a:ext uri="{FF2B5EF4-FFF2-40B4-BE49-F238E27FC236}">
                  <a16:creationId xmlns:a16="http://schemas.microsoft.com/office/drawing/2014/main" id="{32A4E792-3BED-46B6-A57D-A400F7DF2A27}"/>
                </a:ext>
              </a:extLst>
            </p:cNvPr>
            <p:cNvSpPr txBox="1">
              <a:spLocks noChangeArrowheads="1"/>
            </p:cNvSpPr>
            <p:nvPr/>
          </p:nvSpPr>
          <p:spPr bwMode="auto">
            <a:xfrm>
              <a:off x="3877468" y="4090194"/>
              <a:ext cx="1316038"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1600" dirty="0">
                  <a:latin typeface="+mn-lt"/>
                </a:rPr>
                <a:t>Data Review</a:t>
              </a:r>
            </a:p>
          </p:txBody>
        </p:sp>
        <p:sp>
          <p:nvSpPr>
            <p:cNvPr id="27" name="Line 16">
              <a:extLst>
                <a:ext uri="{FF2B5EF4-FFF2-40B4-BE49-F238E27FC236}">
                  <a16:creationId xmlns:a16="http://schemas.microsoft.com/office/drawing/2014/main" id="{CCE55F01-3EB1-4FC1-8589-4C2B26461450}"/>
                </a:ext>
              </a:extLst>
            </p:cNvPr>
            <p:cNvSpPr>
              <a:spLocks noChangeShapeType="1"/>
            </p:cNvSpPr>
            <p:nvPr/>
          </p:nvSpPr>
          <p:spPr bwMode="auto">
            <a:xfrm>
              <a:off x="3598068"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grpSp>
        <p:nvGrpSpPr>
          <p:cNvPr id="28" name="Group 27">
            <a:extLst>
              <a:ext uri="{FF2B5EF4-FFF2-40B4-BE49-F238E27FC236}">
                <a16:creationId xmlns:a16="http://schemas.microsoft.com/office/drawing/2014/main" id="{7BC7ADF2-86D0-40FC-B3EE-A715E156FA2E}"/>
              </a:ext>
            </a:extLst>
          </p:cNvPr>
          <p:cNvGrpSpPr/>
          <p:nvPr/>
        </p:nvGrpSpPr>
        <p:grpSpPr>
          <a:xfrm>
            <a:off x="6796461" y="4389822"/>
            <a:ext cx="1597026" cy="1140619"/>
            <a:chOff x="6761956" y="4068763"/>
            <a:chExt cx="1597026" cy="1140619"/>
          </a:xfrm>
        </p:grpSpPr>
        <p:sp>
          <p:nvSpPr>
            <p:cNvPr id="29" name="Line 24">
              <a:extLst>
                <a:ext uri="{FF2B5EF4-FFF2-40B4-BE49-F238E27FC236}">
                  <a16:creationId xmlns:a16="http://schemas.microsoft.com/office/drawing/2014/main" id="{1F5FDC32-3206-4A65-832C-33840293AAEB}"/>
                </a:ext>
              </a:extLst>
            </p:cNvPr>
            <p:cNvSpPr>
              <a:spLocks noChangeShapeType="1"/>
            </p:cNvSpPr>
            <p:nvPr/>
          </p:nvSpPr>
          <p:spPr bwMode="auto">
            <a:xfrm>
              <a:off x="6761956" y="4638676"/>
              <a:ext cx="346075"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0" name="Text Box 25">
              <a:extLst>
                <a:ext uri="{FF2B5EF4-FFF2-40B4-BE49-F238E27FC236}">
                  <a16:creationId xmlns:a16="http://schemas.microsoft.com/office/drawing/2014/main" id="{110E99ED-D96A-4255-B432-7CAB6DE974BF}"/>
                </a:ext>
              </a:extLst>
            </p:cNvPr>
            <p:cNvSpPr txBox="1">
              <a:spLocks noChangeArrowheads="1"/>
            </p:cNvSpPr>
            <p:nvPr/>
          </p:nvSpPr>
          <p:spPr bwMode="auto">
            <a:xfrm>
              <a:off x="7125494" y="4068763"/>
              <a:ext cx="1233488" cy="114061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Tx/>
                <a:buNone/>
              </a:pPr>
              <a:r>
                <a:rPr lang="en-US" altLang="en-US" sz="1600" dirty="0">
                  <a:latin typeface="+mn-lt"/>
                </a:rPr>
                <a:t>Standard Setting/</a:t>
              </a:r>
            </a:p>
            <a:p>
              <a:pPr algn="ctr">
                <a:lnSpc>
                  <a:spcPct val="80000"/>
                </a:lnSpc>
                <a:spcBef>
                  <a:spcPct val="0"/>
                </a:spcBef>
                <a:buFontTx/>
                <a:buNone/>
              </a:pPr>
              <a:r>
                <a:rPr lang="en-US" altLang="en-US" sz="1600" dirty="0">
                  <a:latin typeface="+mn-lt"/>
                </a:rPr>
                <a:t>Validation</a:t>
              </a:r>
            </a:p>
          </p:txBody>
        </p:sp>
      </p:grpSp>
      <p:grpSp>
        <p:nvGrpSpPr>
          <p:cNvPr id="31" name="Group 30">
            <a:extLst>
              <a:ext uri="{FF2B5EF4-FFF2-40B4-BE49-F238E27FC236}">
                <a16:creationId xmlns:a16="http://schemas.microsoft.com/office/drawing/2014/main" id="{FD1AEEC4-D643-4D69-B92C-601E3A177D3F}"/>
              </a:ext>
            </a:extLst>
          </p:cNvPr>
          <p:cNvGrpSpPr/>
          <p:nvPr/>
        </p:nvGrpSpPr>
        <p:grpSpPr>
          <a:xfrm>
            <a:off x="5208962" y="4444591"/>
            <a:ext cx="1663699" cy="1085850"/>
            <a:chOff x="5174457" y="4123532"/>
            <a:chExt cx="1663699" cy="1085850"/>
          </a:xfrm>
          <a:solidFill>
            <a:schemeClr val="bg1"/>
          </a:solidFill>
        </p:grpSpPr>
        <p:sp>
          <p:nvSpPr>
            <p:cNvPr id="32" name="Text Box 26">
              <a:extLst>
                <a:ext uri="{FF2B5EF4-FFF2-40B4-BE49-F238E27FC236}">
                  <a16:creationId xmlns:a16="http://schemas.microsoft.com/office/drawing/2014/main" id="{588D255A-6FEB-4231-A288-131E750369AF}"/>
                </a:ext>
              </a:extLst>
            </p:cNvPr>
            <p:cNvSpPr txBox="1">
              <a:spLocks noChangeArrowheads="1"/>
            </p:cNvSpPr>
            <p:nvPr/>
          </p:nvSpPr>
          <p:spPr bwMode="auto">
            <a:xfrm>
              <a:off x="5545931" y="4123532"/>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5000"/>
                </a:lnSpc>
                <a:spcBef>
                  <a:spcPct val="0"/>
                </a:spcBef>
                <a:buFontTx/>
                <a:buNone/>
              </a:pPr>
              <a:r>
                <a:rPr lang="en-US" altLang="en-US" sz="1600" dirty="0">
                  <a:latin typeface="+mn-lt"/>
                </a:rPr>
                <a:t>Operational</a:t>
              </a:r>
            </a:p>
            <a:p>
              <a:pPr algn="ctr">
                <a:lnSpc>
                  <a:spcPct val="85000"/>
                </a:lnSpc>
                <a:spcBef>
                  <a:spcPct val="0"/>
                </a:spcBef>
                <a:buFontTx/>
                <a:buNone/>
              </a:pPr>
              <a:r>
                <a:rPr lang="en-US" altLang="en-US" sz="1600" dirty="0">
                  <a:latin typeface="+mn-lt"/>
                </a:rPr>
                <a:t>Testing</a:t>
              </a:r>
            </a:p>
          </p:txBody>
        </p:sp>
        <p:sp>
          <p:nvSpPr>
            <p:cNvPr id="33" name="Line 27">
              <a:extLst>
                <a:ext uri="{FF2B5EF4-FFF2-40B4-BE49-F238E27FC236}">
                  <a16:creationId xmlns:a16="http://schemas.microsoft.com/office/drawing/2014/main" id="{07398FF9-D61F-44D0-BD32-4135FD56B9E3}"/>
                </a:ext>
              </a:extLst>
            </p:cNvPr>
            <p:cNvSpPr>
              <a:spLocks noChangeShapeType="1"/>
            </p:cNvSpPr>
            <p:nvPr/>
          </p:nvSpPr>
          <p:spPr bwMode="auto">
            <a:xfrm>
              <a:off x="5174457" y="4641058"/>
              <a:ext cx="355600" cy="0"/>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34" name="Group 33">
            <a:extLst>
              <a:ext uri="{FF2B5EF4-FFF2-40B4-BE49-F238E27FC236}">
                <a16:creationId xmlns:a16="http://schemas.microsoft.com/office/drawing/2014/main" id="{5AE9FE48-1F54-4CF7-970B-B2A4EDC9D640}"/>
              </a:ext>
            </a:extLst>
          </p:cNvPr>
          <p:cNvGrpSpPr/>
          <p:nvPr/>
        </p:nvGrpSpPr>
        <p:grpSpPr>
          <a:xfrm>
            <a:off x="417886" y="2830103"/>
            <a:ext cx="8220075" cy="2722563"/>
            <a:chOff x="383381" y="2509044"/>
            <a:chExt cx="8220075" cy="2722563"/>
          </a:xfrm>
        </p:grpSpPr>
        <p:grpSp>
          <p:nvGrpSpPr>
            <p:cNvPr id="35" name="Group 34">
              <a:extLst>
                <a:ext uri="{FF2B5EF4-FFF2-40B4-BE49-F238E27FC236}">
                  <a16:creationId xmlns:a16="http://schemas.microsoft.com/office/drawing/2014/main" id="{DB459007-4413-4BD3-8F5B-A6DC8BE00631}"/>
                </a:ext>
              </a:extLst>
            </p:cNvPr>
            <p:cNvGrpSpPr/>
            <p:nvPr/>
          </p:nvGrpSpPr>
          <p:grpSpPr>
            <a:xfrm>
              <a:off x="383381" y="2509044"/>
              <a:ext cx="8220075" cy="2132014"/>
              <a:chOff x="383381" y="2509044"/>
              <a:chExt cx="8220075" cy="2132014"/>
            </a:xfrm>
          </p:grpSpPr>
          <p:sp>
            <p:nvSpPr>
              <p:cNvPr id="37" name="Line 17">
                <a:extLst>
                  <a:ext uri="{FF2B5EF4-FFF2-40B4-BE49-F238E27FC236}">
                    <a16:creationId xmlns:a16="http://schemas.microsoft.com/office/drawing/2014/main" id="{9F494EA8-3E5D-40E2-8512-59D811FC984D}"/>
                  </a:ext>
                </a:extLst>
              </p:cNvPr>
              <p:cNvSpPr>
                <a:spLocks noChangeShapeType="1"/>
              </p:cNvSpPr>
              <p:nvPr/>
            </p:nvSpPr>
            <p:spPr bwMode="auto">
              <a:xfrm>
                <a:off x="383381"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8" name="Line 18">
                <a:extLst>
                  <a:ext uri="{FF2B5EF4-FFF2-40B4-BE49-F238E27FC236}">
                    <a16:creationId xmlns:a16="http://schemas.microsoft.com/office/drawing/2014/main" id="{6686D314-C2A0-4221-B77F-A28FB098234F}"/>
                  </a:ext>
                </a:extLst>
              </p:cNvPr>
              <p:cNvSpPr>
                <a:spLocks noChangeShapeType="1"/>
              </p:cNvSpPr>
              <p:nvPr/>
            </p:nvSpPr>
            <p:spPr bwMode="auto">
              <a:xfrm>
                <a:off x="397668" y="3866357"/>
                <a:ext cx="8205788"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9" name="Line 19">
                <a:extLst>
                  <a:ext uri="{FF2B5EF4-FFF2-40B4-BE49-F238E27FC236}">
                    <a16:creationId xmlns:a16="http://schemas.microsoft.com/office/drawing/2014/main" id="{68D29BE2-D086-47D4-97F7-33DA84406BF6}"/>
                  </a:ext>
                </a:extLst>
              </p:cNvPr>
              <p:cNvSpPr>
                <a:spLocks noChangeShapeType="1"/>
              </p:cNvSpPr>
              <p:nvPr/>
            </p:nvSpPr>
            <p:spPr bwMode="auto">
              <a:xfrm>
                <a:off x="397668" y="3866357"/>
                <a:ext cx="0" cy="769938"/>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0" name="Line 20">
                <a:extLst>
                  <a:ext uri="{FF2B5EF4-FFF2-40B4-BE49-F238E27FC236}">
                    <a16:creationId xmlns:a16="http://schemas.microsoft.com/office/drawing/2014/main" id="{DD718D42-9C67-4DB6-81B3-D62AADB1CD38}"/>
                  </a:ext>
                </a:extLst>
              </p:cNvPr>
              <p:cNvSpPr>
                <a:spLocks noChangeShapeType="1"/>
              </p:cNvSpPr>
              <p:nvPr/>
            </p:nvSpPr>
            <p:spPr bwMode="auto">
              <a:xfrm>
                <a:off x="8603456" y="2509044"/>
                <a:ext cx="0" cy="1357313"/>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1" name="Line 21">
                <a:extLst>
                  <a:ext uri="{FF2B5EF4-FFF2-40B4-BE49-F238E27FC236}">
                    <a16:creationId xmlns:a16="http://schemas.microsoft.com/office/drawing/2014/main" id="{05C09EBC-4968-44B3-91BA-2048413F2362}"/>
                  </a:ext>
                </a:extLst>
              </p:cNvPr>
              <p:cNvSpPr>
                <a:spLocks noChangeShapeType="1"/>
              </p:cNvSpPr>
              <p:nvPr/>
            </p:nvSpPr>
            <p:spPr bwMode="auto">
              <a:xfrm flipH="1">
                <a:off x="8358981" y="2509044"/>
                <a:ext cx="244475"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36" name="Text Box 13">
              <a:extLst>
                <a:ext uri="{FF2B5EF4-FFF2-40B4-BE49-F238E27FC236}">
                  <a16:creationId xmlns:a16="http://schemas.microsoft.com/office/drawing/2014/main" id="{3CC232DC-8B4D-46C0-9E06-0554E8D94CA5}"/>
                </a:ext>
              </a:extLst>
            </p:cNvPr>
            <p:cNvSpPr txBox="1">
              <a:spLocks noChangeArrowheads="1"/>
            </p:cNvSpPr>
            <p:nvPr/>
          </p:nvSpPr>
          <p:spPr bwMode="auto">
            <a:xfrm>
              <a:off x="707231" y="4088607"/>
              <a:ext cx="1317625"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Rangefinding (Constructed-Response Items)</a:t>
              </a:r>
            </a:p>
          </p:txBody>
        </p:sp>
      </p:grpSp>
      <p:sp>
        <p:nvSpPr>
          <p:cNvPr id="43" name="Arrow: Up 42">
            <a:extLst>
              <a:ext uri="{FF2B5EF4-FFF2-40B4-BE49-F238E27FC236}">
                <a16:creationId xmlns:a16="http://schemas.microsoft.com/office/drawing/2014/main" id="{BAF31397-4F4B-43B3-9F93-E01A914FF46C}"/>
              </a:ext>
            </a:extLst>
          </p:cNvPr>
          <p:cNvSpPr/>
          <p:nvPr/>
        </p:nvSpPr>
        <p:spPr>
          <a:xfrm>
            <a:off x="4314627" y="5702313"/>
            <a:ext cx="510730" cy="533629"/>
          </a:xfrm>
          <a:prstGeom prst="upArrow">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8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Data Review</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p:txBody>
          <a:bodyPr>
            <a:noAutofit/>
          </a:bodyPr>
          <a:lstStyle/>
          <a:p>
            <a:r>
              <a:rPr lang="en-US" sz="2000" dirty="0"/>
              <a:t>Committees of Georgia educators review flagged items from the most recent field test administration.</a:t>
            </a:r>
          </a:p>
          <a:p>
            <a:r>
              <a:rPr lang="en-US" sz="2000" dirty="0">
                <a:cs typeface="Arial" panose="020B0604020202020204" pitchFamily="34" charset="0"/>
              </a:rPr>
              <a:t>Field-test analyses provide quantitative information regarding the functioning of each item.</a:t>
            </a:r>
          </a:p>
          <a:p>
            <a:r>
              <a:rPr lang="en-US" sz="2000" dirty="0">
                <a:cs typeface="Arial" panose="020B0604020202020204" pitchFamily="34" charset="0"/>
              </a:rPr>
              <a:t>This process addresses questions such as the following:</a:t>
            </a:r>
          </a:p>
          <a:p>
            <a:pPr lvl="1"/>
            <a:r>
              <a:rPr lang="en-US" sz="1800" dirty="0">
                <a:cs typeface="Arial" panose="020B0604020202020204" pitchFamily="34" charset="0"/>
              </a:rPr>
              <a:t>Is the item too difficult?</a:t>
            </a:r>
          </a:p>
          <a:p>
            <a:pPr lvl="1"/>
            <a:r>
              <a:rPr lang="en-US" sz="1800" dirty="0">
                <a:cs typeface="Arial" panose="020B0604020202020204" pitchFamily="34" charset="0"/>
              </a:rPr>
              <a:t>Is the item functioning properly?</a:t>
            </a:r>
          </a:p>
          <a:p>
            <a:pPr lvl="1"/>
            <a:r>
              <a:rPr lang="en-US" sz="1800" dirty="0">
                <a:cs typeface="Arial" panose="020B0604020202020204" pitchFamily="34" charset="0"/>
              </a:rPr>
              <a:t>Is there any evidence of potential bias?</a:t>
            </a:r>
            <a:endParaRPr lang="en-US" sz="1800" dirty="0"/>
          </a:p>
          <a:p>
            <a:r>
              <a:rPr lang="en-US" sz="2000" dirty="0"/>
              <a:t>General guidelines are presented but should never overrule the expertise of professional educators.</a:t>
            </a:r>
          </a:p>
          <a:p>
            <a:r>
              <a:rPr lang="en-US" sz="2000" dirty="0"/>
              <a:t>Accepted items are added to the item bank and become eligible to be placed on an operational assessment. </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73</a:t>
            </a:fld>
            <a:endParaRPr lang="en-US" dirty="0"/>
          </a:p>
        </p:txBody>
      </p:sp>
    </p:spTree>
    <p:extLst>
      <p:ext uri="{BB962C8B-B14F-4D97-AF65-F5344CB8AC3E}">
        <p14:creationId xmlns:p14="http://schemas.microsoft.com/office/powerpoint/2010/main" val="12330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87206" cy="1325563"/>
          </a:xfrm>
        </p:spPr>
        <p:txBody>
          <a:bodyPr/>
          <a:lstStyle/>
          <a:p>
            <a:r>
              <a:rPr lang="en-US" dirty="0"/>
              <a:t>Test Development Process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74</a:t>
            </a:fld>
            <a:endParaRPr lang="en-US" dirty="0"/>
          </a:p>
        </p:txBody>
      </p:sp>
      <p:sp>
        <p:nvSpPr>
          <p:cNvPr id="9" name="Text Box 4">
            <a:extLst>
              <a:ext uri="{FF2B5EF4-FFF2-40B4-BE49-F238E27FC236}">
                <a16:creationId xmlns:a16="http://schemas.microsoft.com/office/drawing/2014/main" id="{9BACE625-86A0-4BD6-9254-91DBB49C65D1}"/>
              </a:ext>
            </a:extLst>
          </p:cNvPr>
          <p:cNvSpPr txBox="1">
            <a:spLocks noChangeArrowheads="1"/>
          </p:cNvSpPr>
          <p:nvPr/>
        </p:nvSpPr>
        <p:spPr bwMode="auto">
          <a:xfrm>
            <a:off x="678236" y="2322103"/>
            <a:ext cx="1360487" cy="111918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nchorCtr="1"/>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defRPr/>
            </a:pPr>
            <a:r>
              <a:rPr lang="en-US" altLang="en-US" sz="1600" dirty="0">
                <a:latin typeface="+mn-lt"/>
              </a:rPr>
              <a:t>Test Planning and Specifications</a:t>
            </a:r>
          </a:p>
        </p:txBody>
      </p:sp>
      <p:grpSp>
        <p:nvGrpSpPr>
          <p:cNvPr id="10" name="Group 9">
            <a:extLst>
              <a:ext uri="{FF2B5EF4-FFF2-40B4-BE49-F238E27FC236}">
                <a16:creationId xmlns:a16="http://schemas.microsoft.com/office/drawing/2014/main" id="{DA324E5A-15CB-4796-AF38-50CDEACB7F7B}"/>
              </a:ext>
            </a:extLst>
          </p:cNvPr>
          <p:cNvGrpSpPr/>
          <p:nvPr/>
        </p:nvGrpSpPr>
        <p:grpSpPr>
          <a:xfrm>
            <a:off x="2029198" y="2322103"/>
            <a:ext cx="1587500" cy="1085850"/>
            <a:chOff x="1994693" y="2001044"/>
            <a:chExt cx="1587500" cy="1085850"/>
          </a:xfrm>
          <a:solidFill>
            <a:schemeClr val="bg1"/>
          </a:solidFill>
        </p:grpSpPr>
        <p:sp>
          <p:nvSpPr>
            <p:cNvPr id="11" name="Text Box 3">
              <a:extLst>
                <a:ext uri="{FF2B5EF4-FFF2-40B4-BE49-F238E27FC236}">
                  <a16:creationId xmlns:a16="http://schemas.microsoft.com/office/drawing/2014/main" id="{E14F7BE9-F3A7-423D-9611-DA015E1C02D6}"/>
                </a:ext>
              </a:extLst>
            </p:cNvPr>
            <p:cNvSpPr txBox="1">
              <a:spLocks noChangeArrowheads="1"/>
            </p:cNvSpPr>
            <p:nvPr/>
          </p:nvSpPr>
          <p:spPr bwMode="auto">
            <a:xfrm>
              <a:off x="2289968"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Development</a:t>
              </a:r>
            </a:p>
          </p:txBody>
        </p:sp>
        <p:sp>
          <p:nvSpPr>
            <p:cNvPr id="12" name="Line 5">
              <a:extLst>
                <a:ext uri="{FF2B5EF4-FFF2-40B4-BE49-F238E27FC236}">
                  <a16:creationId xmlns:a16="http://schemas.microsoft.com/office/drawing/2014/main" id="{F3ADE8B5-C287-41C6-94DE-DCDF8A346142}"/>
                </a:ext>
              </a:extLst>
            </p:cNvPr>
            <p:cNvSpPr>
              <a:spLocks noChangeShapeType="1"/>
            </p:cNvSpPr>
            <p:nvPr/>
          </p:nvSpPr>
          <p:spPr bwMode="auto">
            <a:xfrm>
              <a:off x="199469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3" name="Group 12">
            <a:extLst>
              <a:ext uri="{FF2B5EF4-FFF2-40B4-BE49-F238E27FC236}">
                <a16:creationId xmlns:a16="http://schemas.microsoft.com/office/drawing/2014/main" id="{1C17A7E6-E4A0-4DD6-A65A-C81216E5A6E7}"/>
              </a:ext>
            </a:extLst>
          </p:cNvPr>
          <p:cNvGrpSpPr/>
          <p:nvPr/>
        </p:nvGrpSpPr>
        <p:grpSpPr>
          <a:xfrm>
            <a:off x="5131173" y="2322103"/>
            <a:ext cx="1681163" cy="1085850"/>
            <a:chOff x="5096668" y="2001044"/>
            <a:chExt cx="1681163" cy="1085850"/>
          </a:xfrm>
        </p:grpSpPr>
        <p:sp>
          <p:nvSpPr>
            <p:cNvPr id="14" name="Line 6">
              <a:extLst>
                <a:ext uri="{FF2B5EF4-FFF2-40B4-BE49-F238E27FC236}">
                  <a16:creationId xmlns:a16="http://schemas.microsoft.com/office/drawing/2014/main" id="{A1374473-9F7A-4944-8CA9-24E8FC79F718}"/>
                </a:ext>
              </a:extLst>
            </p:cNvPr>
            <p:cNvSpPr>
              <a:spLocks noChangeShapeType="1"/>
            </p:cNvSpPr>
            <p:nvPr/>
          </p:nvSpPr>
          <p:spPr bwMode="auto">
            <a:xfrm>
              <a:off x="5096668" y="2505869"/>
              <a:ext cx="347663"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5" name="Text Box 7">
              <a:extLst>
                <a:ext uri="{FF2B5EF4-FFF2-40B4-BE49-F238E27FC236}">
                  <a16:creationId xmlns:a16="http://schemas.microsoft.com/office/drawing/2014/main" id="{B2108CD5-930B-4888-A396-E845C8DA8E1A}"/>
                </a:ext>
              </a:extLst>
            </p:cNvPr>
            <p:cNvSpPr txBox="1">
              <a:spLocks noChangeArrowheads="1"/>
            </p:cNvSpPr>
            <p:nvPr/>
          </p:nvSpPr>
          <p:spPr bwMode="auto">
            <a:xfrm>
              <a:off x="5460206" y="2001044"/>
              <a:ext cx="1317625" cy="10858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Review</a:t>
              </a:r>
            </a:p>
          </p:txBody>
        </p:sp>
      </p:grpSp>
      <p:grpSp>
        <p:nvGrpSpPr>
          <p:cNvPr id="16" name="Group 15">
            <a:extLst>
              <a:ext uri="{FF2B5EF4-FFF2-40B4-BE49-F238E27FC236}">
                <a16:creationId xmlns:a16="http://schemas.microsoft.com/office/drawing/2014/main" id="{1D72C9C0-7C37-461A-ADEF-1886526A119D}"/>
              </a:ext>
            </a:extLst>
          </p:cNvPr>
          <p:cNvGrpSpPr/>
          <p:nvPr/>
        </p:nvGrpSpPr>
        <p:grpSpPr>
          <a:xfrm>
            <a:off x="3610348" y="2322103"/>
            <a:ext cx="1598613" cy="1085850"/>
            <a:chOff x="3575843" y="2001044"/>
            <a:chExt cx="1598613" cy="1085850"/>
          </a:xfrm>
          <a:solidFill>
            <a:schemeClr val="bg1"/>
          </a:solidFill>
        </p:grpSpPr>
        <p:sp>
          <p:nvSpPr>
            <p:cNvPr id="17" name="Text Box 10">
              <a:extLst>
                <a:ext uri="{FF2B5EF4-FFF2-40B4-BE49-F238E27FC236}">
                  <a16:creationId xmlns:a16="http://schemas.microsoft.com/office/drawing/2014/main" id="{23DDB9E3-27A9-401D-8139-867CC23A6AED}"/>
                </a:ext>
              </a:extLst>
            </p:cNvPr>
            <p:cNvSpPr txBox="1">
              <a:spLocks noChangeArrowheads="1"/>
            </p:cNvSpPr>
            <p:nvPr/>
          </p:nvSpPr>
          <p:spPr bwMode="auto">
            <a:xfrm>
              <a:off x="3882231"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600" dirty="0">
                <a:latin typeface="+mn-lt"/>
              </a:endParaRPr>
            </a:p>
            <a:p>
              <a:pPr algn="ctr">
                <a:spcBef>
                  <a:spcPct val="0"/>
                </a:spcBef>
                <a:buFontTx/>
                <a:buNone/>
              </a:pPr>
              <a:r>
                <a:rPr lang="en-US" altLang="en-US" sz="1600" dirty="0">
                  <a:latin typeface="+mn-lt"/>
                </a:rPr>
                <a:t>GaDOE</a:t>
              </a:r>
            </a:p>
            <a:p>
              <a:pPr algn="ctr">
                <a:spcBef>
                  <a:spcPct val="0"/>
                </a:spcBef>
                <a:buFontTx/>
                <a:buNone/>
              </a:pPr>
              <a:r>
                <a:rPr lang="en-US" altLang="en-US" sz="1600" dirty="0">
                  <a:latin typeface="+mn-lt"/>
                </a:rPr>
                <a:t>Reviews</a:t>
              </a:r>
            </a:p>
          </p:txBody>
        </p:sp>
        <p:sp>
          <p:nvSpPr>
            <p:cNvPr id="18" name="Line 11">
              <a:extLst>
                <a:ext uri="{FF2B5EF4-FFF2-40B4-BE49-F238E27FC236}">
                  <a16:creationId xmlns:a16="http://schemas.microsoft.com/office/drawing/2014/main" id="{3079B216-DCC7-4223-B21B-C31D5EEB4936}"/>
                </a:ext>
              </a:extLst>
            </p:cNvPr>
            <p:cNvSpPr>
              <a:spLocks noChangeShapeType="1"/>
            </p:cNvSpPr>
            <p:nvPr/>
          </p:nvSpPr>
          <p:spPr bwMode="auto">
            <a:xfrm>
              <a:off x="357584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9" name="Group 18">
            <a:extLst>
              <a:ext uri="{FF2B5EF4-FFF2-40B4-BE49-F238E27FC236}">
                <a16:creationId xmlns:a16="http://schemas.microsoft.com/office/drawing/2014/main" id="{8C50412F-BE7A-43E4-9816-66EFA56B5FA9}"/>
              </a:ext>
            </a:extLst>
          </p:cNvPr>
          <p:cNvGrpSpPr/>
          <p:nvPr/>
        </p:nvGrpSpPr>
        <p:grpSpPr>
          <a:xfrm>
            <a:off x="6788523" y="2322103"/>
            <a:ext cx="1627188" cy="1092995"/>
            <a:chOff x="6754018" y="2001044"/>
            <a:chExt cx="1627188" cy="1092995"/>
          </a:xfrm>
          <a:solidFill>
            <a:schemeClr val="bg1"/>
          </a:solidFill>
        </p:grpSpPr>
        <p:sp>
          <p:nvSpPr>
            <p:cNvPr id="20" name="Text Box 8">
              <a:extLst>
                <a:ext uri="{FF2B5EF4-FFF2-40B4-BE49-F238E27FC236}">
                  <a16:creationId xmlns:a16="http://schemas.microsoft.com/office/drawing/2014/main" id="{3F2698B8-7023-4937-BDF1-EFAD38C60362}"/>
                </a:ext>
              </a:extLst>
            </p:cNvPr>
            <p:cNvSpPr txBox="1">
              <a:spLocks noChangeArrowheads="1"/>
            </p:cNvSpPr>
            <p:nvPr/>
          </p:nvSpPr>
          <p:spPr bwMode="auto">
            <a:xfrm>
              <a:off x="7031831" y="2001044"/>
              <a:ext cx="1349375" cy="1092995"/>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Field Testing</a:t>
              </a:r>
            </a:p>
          </p:txBody>
        </p:sp>
        <p:sp>
          <p:nvSpPr>
            <p:cNvPr id="21" name="Line 12">
              <a:extLst>
                <a:ext uri="{FF2B5EF4-FFF2-40B4-BE49-F238E27FC236}">
                  <a16:creationId xmlns:a16="http://schemas.microsoft.com/office/drawing/2014/main" id="{87E94B31-7716-4EE8-91D0-52F7A245D746}"/>
                </a:ext>
              </a:extLst>
            </p:cNvPr>
            <p:cNvSpPr>
              <a:spLocks noChangeShapeType="1"/>
            </p:cNvSpPr>
            <p:nvPr/>
          </p:nvSpPr>
          <p:spPr bwMode="auto">
            <a:xfrm>
              <a:off x="6754018"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2" name="Group 21">
            <a:extLst>
              <a:ext uri="{FF2B5EF4-FFF2-40B4-BE49-F238E27FC236}">
                <a16:creationId xmlns:a16="http://schemas.microsoft.com/office/drawing/2014/main" id="{0A45EEF2-8E38-42ED-9D4A-825319134387}"/>
              </a:ext>
            </a:extLst>
          </p:cNvPr>
          <p:cNvGrpSpPr/>
          <p:nvPr/>
        </p:nvGrpSpPr>
        <p:grpSpPr>
          <a:xfrm>
            <a:off x="2051423" y="4411253"/>
            <a:ext cx="1589088" cy="1143000"/>
            <a:chOff x="2016918" y="4090194"/>
            <a:chExt cx="1589088" cy="1143000"/>
          </a:xfrm>
          <a:solidFill>
            <a:schemeClr val="bg1"/>
          </a:solidFill>
        </p:grpSpPr>
        <p:sp>
          <p:nvSpPr>
            <p:cNvPr id="23" name="Text Box 13">
              <a:extLst>
                <a:ext uri="{FF2B5EF4-FFF2-40B4-BE49-F238E27FC236}">
                  <a16:creationId xmlns:a16="http://schemas.microsoft.com/office/drawing/2014/main" id="{0DBAB963-110B-4610-BF84-7CDC61CC87B6}"/>
                </a:ext>
              </a:extLst>
            </p:cNvPr>
            <p:cNvSpPr txBox="1">
              <a:spLocks noChangeArrowheads="1"/>
            </p:cNvSpPr>
            <p:nvPr/>
          </p:nvSpPr>
          <p:spPr bwMode="auto">
            <a:xfrm>
              <a:off x="2288381" y="4090194"/>
              <a:ext cx="1317625" cy="114300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Handscoring (Constructed-Response Items)</a:t>
              </a:r>
            </a:p>
          </p:txBody>
        </p:sp>
        <p:sp>
          <p:nvSpPr>
            <p:cNvPr id="24" name="Line 15">
              <a:extLst>
                <a:ext uri="{FF2B5EF4-FFF2-40B4-BE49-F238E27FC236}">
                  <a16:creationId xmlns:a16="http://schemas.microsoft.com/office/drawing/2014/main" id="{B236E8FF-E71E-47E3-9646-5AC820D51B6B}"/>
                </a:ext>
              </a:extLst>
            </p:cNvPr>
            <p:cNvSpPr>
              <a:spLocks noChangeShapeType="1"/>
            </p:cNvSpPr>
            <p:nvPr/>
          </p:nvSpPr>
          <p:spPr bwMode="auto">
            <a:xfrm>
              <a:off x="2016918" y="4636295"/>
              <a:ext cx="288925" cy="4763"/>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5" name="Group 24">
            <a:extLst>
              <a:ext uri="{FF2B5EF4-FFF2-40B4-BE49-F238E27FC236}">
                <a16:creationId xmlns:a16="http://schemas.microsoft.com/office/drawing/2014/main" id="{20F89D8C-DE4C-48D5-A5AA-8EDE5C828357}"/>
              </a:ext>
            </a:extLst>
          </p:cNvPr>
          <p:cNvGrpSpPr/>
          <p:nvPr/>
        </p:nvGrpSpPr>
        <p:grpSpPr>
          <a:xfrm>
            <a:off x="3632573" y="4411253"/>
            <a:ext cx="1595438" cy="1143000"/>
            <a:chOff x="3598068" y="4090194"/>
            <a:chExt cx="1595438" cy="1143000"/>
          </a:xfrm>
        </p:grpSpPr>
        <p:sp>
          <p:nvSpPr>
            <p:cNvPr id="26" name="Text Box 9">
              <a:extLst>
                <a:ext uri="{FF2B5EF4-FFF2-40B4-BE49-F238E27FC236}">
                  <a16:creationId xmlns:a16="http://schemas.microsoft.com/office/drawing/2014/main" id="{32A4E792-3BED-46B6-A57D-A400F7DF2A27}"/>
                </a:ext>
              </a:extLst>
            </p:cNvPr>
            <p:cNvSpPr txBox="1">
              <a:spLocks noChangeArrowheads="1"/>
            </p:cNvSpPr>
            <p:nvPr/>
          </p:nvSpPr>
          <p:spPr bwMode="auto">
            <a:xfrm>
              <a:off x="3877468" y="4090194"/>
              <a:ext cx="1316038"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1600" dirty="0">
                  <a:latin typeface="+mn-lt"/>
                </a:rPr>
                <a:t>Data Review</a:t>
              </a:r>
            </a:p>
          </p:txBody>
        </p:sp>
        <p:sp>
          <p:nvSpPr>
            <p:cNvPr id="27" name="Line 16">
              <a:extLst>
                <a:ext uri="{FF2B5EF4-FFF2-40B4-BE49-F238E27FC236}">
                  <a16:creationId xmlns:a16="http://schemas.microsoft.com/office/drawing/2014/main" id="{CCE55F01-3EB1-4FC1-8589-4C2B26461450}"/>
                </a:ext>
              </a:extLst>
            </p:cNvPr>
            <p:cNvSpPr>
              <a:spLocks noChangeShapeType="1"/>
            </p:cNvSpPr>
            <p:nvPr/>
          </p:nvSpPr>
          <p:spPr bwMode="auto">
            <a:xfrm>
              <a:off x="3598068"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grpSp>
        <p:nvGrpSpPr>
          <p:cNvPr id="28" name="Group 27">
            <a:extLst>
              <a:ext uri="{FF2B5EF4-FFF2-40B4-BE49-F238E27FC236}">
                <a16:creationId xmlns:a16="http://schemas.microsoft.com/office/drawing/2014/main" id="{7BC7ADF2-86D0-40FC-B3EE-A715E156FA2E}"/>
              </a:ext>
            </a:extLst>
          </p:cNvPr>
          <p:cNvGrpSpPr/>
          <p:nvPr/>
        </p:nvGrpSpPr>
        <p:grpSpPr>
          <a:xfrm>
            <a:off x="6796461" y="4389822"/>
            <a:ext cx="1597026" cy="1140619"/>
            <a:chOff x="6761956" y="4068763"/>
            <a:chExt cx="1597026" cy="1140619"/>
          </a:xfrm>
        </p:grpSpPr>
        <p:sp>
          <p:nvSpPr>
            <p:cNvPr id="29" name="Line 24">
              <a:extLst>
                <a:ext uri="{FF2B5EF4-FFF2-40B4-BE49-F238E27FC236}">
                  <a16:creationId xmlns:a16="http://schemas.microsoft.com/office/drawing/2014/main" id="{1F5FDC32-3206-4A65-832C-33840293AAEB}"/>
                </a:ext>
              </a:extLst>
            </p:cNvPr>
            <p:cNvSpPr>
              <a:spLocks noChangeShapeType="1"/>
            </p:cNvSpPr>
            <p:nvPr/>
          </p:nvSpPr>
          <p:spPr bwMode="auto">
            <a:xfrm>
              <a:off x="6761956" y="4638676"/>
              <a:ext cx="346075"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0" name="Text Box 25">
              <a:extLst>
                <a:ext uri="{FF2B5EF4-FFF2-40B4-BE49-F238E27FC236}">
                  <a16:creationId xmlns:a16="http://schemas.microsoft.com/office/drawing/2014/main" id="{110E99ED-D96A-4255-B432-7CAB6DE974BF}"/>
                </a:ext>
              </a:extLst>
            </p:cNvPr>
            <p:cNvSpPr txBox="1">
              <a:spLocks noChangeArrowheads="1"/>
            </p:cNvSpPr>
            <p:nvPr/>
          </p:nvSpPr>
          <p:spPr bwMode="auto">
            <a:xfrm>
              <a:off x="7125494" y="4068763"/>
              <a:ext cx="1233488" cy="114061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Tx/>
                <a:buNone/>
              </a:pPr>
              <a:r>
                <a:rPr lang="en-US" altLang="en-US" sz="1600" dirty="0">
                  <a:latin typeface="+mn-lt"/>
                </a:rPr>
                <a:t>Standard Setting/</a:t>
              </a:r>
            </a:p>
            <a:p>
              <a:pPr algn="ctr">
                <a:lnSpc>
                  <a:spcPct val="80000"/>
                </a:lnSpc>
                <a:spcBef>
                  <a:spcPct val="0"/>
                </a:spcBef>
                <a:buFontTx/>
                <a:buNone/>
              </a:pPr>
              <a:r>
                <a:rPr lang="en-US" altLang="en-US" sz="1600" dirty="0">
                  <a:latin typeface="+mn-lt"/>
                </a:rPr>
                <a:t>Validation</a:t>
              </a:r>
            </a:p>
          </p:txBody>
        </p:sp>
      </p:grpSp>
      <p:grpSp>
        <p:nvGrpSpPr>
          <p:cNvPr id="31" name="Group 30">
            <a:extLst>
              <a:ext uri="{FF2B5EF4-FFF2-40B4-BE49-F238E27FC236}">
                <a16:creationId xmlns:a16="http://schemas.microsoft.com/office/drawing/2014/main" id="{FD1AEEC4-D643-4D69-B92C-601E3A177D3F}"/>
              </a:ext>
            </a:extLst>
          </p:cNvPr>
          <p:cNvGrpSpPr/>
          <p:nvPr/>
        </p:nvGrpSpPr>
        <p:grpSpPr>
          <a:xfrm>
            <a:off x="5208962" y="4444591"/>
            <a:ext cx="1663699" cy="1085850"/>
            <a:chOff x="5174457" y="4123532"/>
            <a:chExt cx="1663699" cy="1085850"/>
          </a:xfrm>
          <a:solidFill>
            <a:schemeClr val="bg1"/>
          </a:solidFill>
        </p:grpSpPr>
        <p:sp>
          <p:nvSpPr>
            <p:cNvPr id="32" name="Text Box 26">
              <a:extLst>
                <a:ext uri="{FF2B5EF4-FFF2-40B4-BE49-F238E27FC236}">
                  <a16:creationId xmlns:a16="http://schemas.microsoft.com/office/drawing/2014/main" id="{588D255A-6FEB-4231-A288-131E750369AF}"/>
                </a:ext>
              </a:extLst>
            </p:cNvPr>
            <p:cNvSpPr txBox="1">
              <a:spLocks noChangeArrowheads="1"/>
            </p:cNvSpPr>
            <p:nvPr/>
          </p:nvSpPr>
          <p:spPr bwMode="auto">
            <a:xfrm>
              <a:off x="5545931" y="4123532"/>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5000"/>
                </a:lnSpc>
                <a:spcBef>
                  <a:spcPct val="0"/>
                </a:spcBef>
                <a:buFontTx/>
                <a:buNone/>
              </a:pPr>
              <a:r>
                <a:rPr lang="en-US" altLang="en-US" sz="1600" dirty="0">
                  <a:latin typeface="+mn-lt"/>
                </a:rPr>
                <a:t>Operational</a:t>
              </a:r>
            </a:p>
            <a:p>
              <a:pPr algn="ctr">
                <a:lnSpc>
                  <a:spcPct val="85000"/>
                </a:lnSpc>
                <a:spcBef>
                  <a:spcPct val="0"/>
                </a:spcBef>
                <a:buFontTx/>
                <a:buNone/>
              </a:pPr>
              <a:r>
                <a:rPr lang="en-US" altLang="en-US" sz="1600" dirty="0">
                  <a:latin typeface="+mn-lt"/>
                </a:rPr>
                <a:t>Testing</a:t>
              </a:r>
            </a:p>
          </p:txBody>
        </p:sp>
        <p:sp>
          <p:nvSpPr>
            <p:cNvPr id="33" name="Line 27">
              <a:extLst>
                <a:ext uri="{FF2B5EF4-FFF2-40B4-BE49-F238E27FC236}">
                  <a16:creationId xmlns:a16="http://schemas.microsoft.com/office/drawing/2014/main" id="{07398FF9-D61F-44D0-BD32-4135FD56B9E3}"/>
                </a:ext>
              </a:extLst>
            </p:cNvPr>
            <p:cNvSpPr>
              <a:spLocks noChangeShapeType="1"/>
            </p:cNvSpPr>
            <p:nvPr/>
          </p:nvSpPr>
          <p:spPr bwMode="auto">
            <a:xfrm>
              <a:off x="5174457" y="4641058"/>
              <a:ext cx="355600" cy="0"/>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34" name="Group 33">
            <a:extLst>
              <a:ext uri="{FF2B5EF4-FFF2-40B4-BE49-F238E27FC236}">
                <a16:creationId xmlns:a16="http://schemas.microsoft.com/office/drawing/2014/main" id="{5AE9FE48-1F54-4CF7-970B-B2A4EDC9D640}"/>
              </a:ext>
            </a:extLst>
          </p:cNvPr>
          <p:cNvGrpSpPr/>
          <p:nvPr/>
        </p:nvGrpSpPr>
        <p:grpSpPr>
          <a:xfrm>
            <a:off x="417886" y="2830103"/>
            <a:ext cx="8220075" cy="2722563"/>
            <a:chOff x="383381" y="2509044"/>
            <a:chExt cx="8220075" cy="2722563"/>
          </a:xfrm>
        </p:grpSpPr>
        <p:grpSp>
          <p:nvGrpSpPr>
            <p:cNvPr id="35" name="Group 34">
              <a:extLst>
                <a:ext uri="{FF2B5EF4-FFF2-40B4-BE49-F238E27FC236}">
                  <a16:creationId xmlns:a16="http://schemas.microsoft.com/office/drawing/2014/main" id="{DB459007-4413-4BD3-8F5B-A6DC8BE00631}"/>
                </a:ext>
              </a:extLst>
            </p:cNvPr>
            <p:cNvGrpSpPr/>
            <p:nvPr/>
          </p:nvGrpSpPr>
          <p:grpSpPr>
            <a:xfrm>
              <a:off x="383381" y="2509044"/>
              <a:ext cx="8220075" cy="2132014"/>
              <a:chOff x="383381" y="2509044"/>
              <a:chExt cx="8220075" cy="2132014"/>
            </a:xfrm>
          </p:grpSpPr>
          <p:sp>
            <p:nvSpPr>
              <p:cNvPr id="37" name="Line 17">
                <a:extLst>
                  <a:ext uri="{FF2B5EF4-FFF2-40B4-BE49-F238E27FC236}">
                    <a16:creationId xmlns:a16="http://schemas.microsoft.com/office/drawing/2014/main" id="{9F494EA8-3E5D-40E2-8512-59D811FC984D}"/>
                  </a:ext>
                </a:extLst>
              </p:cNvPr>
              <p:cNvSpPr>
                <a:spLocks noChangeShapeType="1"/>
              </p:cNvSpPr>
              <p:nvPr/>
            </p:nvSpPr>
            <p:spPr bwMode="auto">
              <a:xfrm>
                <a:off x="383381"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8" name="Line 18">
                <a:extLst>
                  <a:ext uri="{FF2B5EF4-FFF2-40B4-BE49-F238E27FC236}">
                    <a16:creationId xmlns:a16="http://schemas.microsoft.com/office/drawing/2014/main" id="{6686D314-C2A0-4221-B77F-A28FB098234F}"/>
                  </a:ext>
                </a:extLst>
              </p:cNvPr>
              <p:cNvSpPr>
                <a:spLocks noChangeShapeType="1"/>
              </p:cNvSpPr>
              <p:nvPr/>
            </p:nvSpPr>
            <p:spPr bwMode="auto">
              <a:xfrm>
                <a:off x="397668" y="3866357"/>
                <a:ext cx="8205788"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9" name="Line 19">
                <a:extLst>
                  <a:ext uri="{FF2B5EF4-FFF2-40B4-BE49-F238E27FC236}">
                    <a16:creationId xmlns:a16="http://schemas.microsoft.com/office/drawing/2014/main" id="{68D29BE2-D086-47D4-97F7-33DA84406BF6}"/>
                  </a:ext>
                </a:extLst>
              </p:cNvPr>
              <p:cNvSpPr>
                <a:spLocks noChangeShapeType="1"/>
              </p:cNvSpPr>
              <p:nvPr/>
            </p:nvSpPr>
            <p:spPr bwMode="auto">
              <a:xfrm>
                <a:off x="397668" y="3866357"/>
                <a:ext cx="0" cy="769938"/>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0" name="Line 20">
                <a:extLst>
                  <a:ext uri="{FF2B5EF4-FFF2-40B4-BE49-F238E27FC236}">
                    <a16:creationId xmlns:a16="http://schemas.microsoft.com/office/drawing/2014/main" id="{DD718D42-9C67-4DB6-81B3-D62AADB1CD38}"/>
                  </a:ext>
                </a:extLst>
              </p:cNvPr>
              <p:cNvSpPr>
                <a:spLocks noChangeShapeType="1"/>
              </p:cNvSpPr>
              <p:nvPr/>
            </p:nvSpPr>
            <p:spPr bwMode="auto">
              <a:xfrm>
                <a:off x="8603456" y="2509044"/>
                <a:ext cx="0" cy="1357313"/>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1" name="Line 21">
                <a:extLst>
                  <a:ext uri="{FF2B5EF4-FFF2-40B4-BE49-F238E27FC236}">
                    <a16:creationId xmlns:a16="http://schemas.microsoft.com/office/drawing/2014/main" id="{05C09EBC-4968-44B3-91BA-2048413F2362}"/>
                  </a:ext>
                </a:extLst>
              </p:cNvPr>
              <p:cNvSpPr>
                <a:spLocks noChangeShapeType="1"/>
              </p:cNvSpPr>
              <p:nvPr/>
            </p:nvSpPr>
            <p:spPr bwMode="auto">
              <a:xfrm flipH="1">
                <a:off x="8358981" y="2509044"/>
                <a:ext cx="244475"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36" name="Text Box 13">
              <a:extLst>
                <a:ext uri="{FF2B5EF4-FFF2-40B4-BE49-F238E27FC236}">
                  <a16:creationId xmlns:a16="http://schemas.microsoft.com/office/drawing/2014/main" id="{3CC232DC-8B4D-46C0-9E06-0554E8D94CA5}"/>
                </a:ext>
              </a:extLst>
            </p:cNvPr>
            <p:cNvSpPr txBox="1">
              <a:spLocks noChangeArrowheads="1"/>
            </p:cNvSpPr>
            <p:nvPr/>
          </p:nvSpPr>
          <p:spPr bwMode="auto">
            <a:xfrm>
              <a:off x="707231" y="4088607"/>
              <a:ext cx="1317625"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Rangefinding (Constructed-Response Items)</a:t>
              </a:r>
            </a:p>
          </p:txBody>
        </p:sp>
      </p:grpSp>
      <p:sp>
        <p:nvSpPr>
          <p:cNvPr id="42" name="Arrow: Up 41">
            <a:extLst>
              <a:ext uri="{FF2B5EF4-FFF2-40B4-BE49-F238E27FC236}">
                <a16:creationId xmlns:a16="http://schemas.microsoft.com/office/drawing/2014/main" id="{78CAA70C-845C-4C3A-9494-1671C6926EFE}"/>
              </a:ext>
            </a:extLst>
          </p:cNvPr>
          <p:cNvSpPr/>
          <p:nvPr/>
        </p:nvSpPr>
        <p:spPr>
          <a:xfrm>
            <a:off x="5971183" y="5702312"/>
            <a:ext cx="510730" cy="533629"/>
          </a:xfrm>
          <a:prstGeom prst="upArrow">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42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87206" cy="1325563"/>
          </a:xfrm>
        </p:spPr>
        <p:txBody>
          <a:bodyPr/>
          <a:lstStyle/>
          <a:p>
            <a:r>
              <a:rPr lang="en-US" dirty="0"/>
              <a:t>Test Development Process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75</a:t>
            </a:fld>
            <a:endParaRPr lang="en-US" dirty="0"/>
          </a:p>
        </p:txBody>
      </p:sp>
      <p:sp>
        <p:nvSpPr>
          <p:cNvPr id="9" name="Text Box 4">
            <a:extLst>
              <a:ext uri="{FF2B5EF4-FFF2-40B4-BE49-F238E27FC236}">
                <a16:creationId xmlns:a16="http://schemas.microsoft.com/office/drawing/2014/main" id="{9BACE625-86A0-4BD6-9254-91DBB49C65D1}"/>
              </a:ext>
            </a:extLst>
          </p:cNvPr>
          <p:cNvSpPr txBox="1">
            <a:spLocks noChangeArrowheads="1"/>
          </p:cNvSpPr>
          <p:nvPr/>
        </p:nvSpPr>
        <p:spPr bwMode="auto">
          <a:xfrm>
            <a:off x="678236" y="2322103"/>
            <a:ext cx="1360487" cy="111918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nchorCtr="1"/>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defRPr/>
            </a:pPr>
            <a:r>
              <a:rPr lang="en-US" altLang="en-US" sz="1600" dirty="0">
                <a:latin typeface="+mn-lt"/>
              </a:rPr>
              <a:t>Test Planning and Specifications</a:t>
            </a:r>
          </a:p>
        </p:txBody>
      </p:sp>
      <p:grpSp>
        <p:nvGrpSpPr>
          <p:cNvPr id="10" name="Group 9">
            <a:extLst>
              <a:ext uri="{FF2B5EF4-FFF2-40B4-BE49-F238E27FC236}">
                <a16:creationId xmlns:a16="http://schemas.microsoft.com/office/drawing/2014/main" id="{DA324E5A-15CB-4796-AF38-50CDEACB7F7B}"/>
              </a:ext>
            </a:extLst>
          </p:cNvPr>
          <p:cNvGrpSpPr/>
          <p:nvPr/>
        </p:nvGrpSpPr>
        <p:grpSpPr>
          <a:xfrm>
            <a:off x="2029198" y="2322103"/>
            <a:ext cx="1587500" cy="1085850"/>
            <a:chOff x="1994693" y="2001044"/>
            <a:chExt cx="1587500" cy="1085850"/>
          </a:xfrm>
          <a:solidFill>
            <a:schemeClr val="bg1"/>
          </a:solidFill>
        </p:grpSpPr>
        <p:sp>
          <p:nvSpPr>
            <p:cNvPr id="11" name="Text Box 3">
              <a:extLst>
                <a:ext uri="{FF2B5EF4-FFF2-40B4-BE49-F238E27FC236}">
                  <a16:creationId xmlns:a16="http://schemas.microsoft.com/office/drawing/2014/main" id="{E14F7BE9-F3A7-423D-9611-DA015E1C02D6}"/>
                </a:ext>
              </a:extLst>
            </p:cNvPr>
            <p:cNvSpPr txBox="1">
              <a:spLocks noChangeArrowheads="1"/>
            </p:cNvSpPr>
            <p:nvPr/>
          </p:nvSpPr>
          <p:spPr bwMode="auto">
            <a:xfrm>
              <a:off x="2289968"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Development</a:t>
              </a:r>
            </a:p>
          </p:txBody>
        </p:sp>
        <p:sp>
          <p:nvSpPr>
            <p:cNvPr id="12" name="Line 5">
              <a:extLst>
                <a:ext uri="{FF2B5EF4-FFF2-40B4-BE49-F238E27FC236}">
                  <a16:creationId xmlns:a16="http://schemas.microsoft.com/office/drawing/2014/main" id="{F3ADE8B5-C287-41C6-94DE-DCDF8A346142}"/>
                </a:ext>
              </a:extLst>
            </p:cNvPr>
            <p:cNvSpPr>
              <a:spLocks noChangeShapeType="1"/>
            </p:cNvSpPr>
            <p:nvPr/>
          </p:nvSpPr>
          <p:spPr bwMode="auto">
            <a:xfrm>
              <a:off x="199469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3" name="Group 12">
            <a:extLst>
              <a:ext uri="{FF2B5EF4-FFF2-40B4-BE49-F238E27FC236}">
                <a16:creationId xmlns:a16="http://schemas.microsoft.com/office/drawing/2014/main" id="{1C17A7E6-E4A0-4DD6-A65A-C81216E5A6E7}"/>
              </a:ext>
            </a:extLst>
          </p:cNvPr>
          <p:cNvGrpSpPr/>
          <p:nvPr/>
        </p:nvGrpSpPr>
        <p:grpSpPr>
          <a:xfrm>
            <a:off x="5131173" y="2322103"/>
            <a:ext cx="1681163" cy="1085850"/>
            <a:chOff x="5096668" y="2001044"/>
            <a:chExt cx="1681163" cy="1085850"/>
          </a:xfrm>
        </p:grpSpPr>
        <p:sp>
          <p:nvSpPr>
            <p:cNvPr id="14" name="Line 6">
              <a:extLst>
                <a:ext uri="{FF2B5EF4-FFF2-40B4-BE49-F238E27FC236}">
                  <a16:creationId xmlns:a16="http://schemas.microsoft.com/office/drawing/2014/main" id="{A1374473-9F7A-4944-8CA9-24E8FC79F718}"/>
                </a:ext>
              </a:extLst>
            </p:cNvPr>
            <p:cNvSpPr>
              <a:spLocks noChangeShapeType="1"/>
            </p:cNvSpPr>
            <p:nvPr/>
          </p:nvSpPr>
          <p:spPr bwMode="auto">
            <a:xfrm>
              <a:off x="5096668" y="2505869"/>
              <a:ext cx="347663"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5" name="Text Box 7">
              <a:extLst>
                <a:ext uri="{FF2B5EF4-FFF2-40B4-BE49-F238E27FC236}">
                  <a16:creationId xmlns:a16="http://schemas.microsoft.com/office/drawing/2014/main" id="{B2108CD5-930B-4888-A396-E845C8DA8E1A}"/>
                </a:ext>
              </a:extLst>
            </p:cNvPr>
            <p:cNvSpPr txBox="1">
              <a:spLocks noChangeArrowheads="1"/>
            </p:cNvSpPr>
            <p:nvPr/>
          </p:nvSpPr>
          <p:spPr bwMode="auto">
            <a:xfrm>
              <a:off x="5460206" y="2001044"/>
              <a:ext cx="1317625" cy="10858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Review</a:t>
              </a:r>
            </a:p>
          </p:txBody>
        </p:sp>
      </p:grpSp>
      <p:grpSp>
        <p:nvGrpSpPr>
          <p:cNvPr id="16" name="Group 15">
            <a:extLst>
              <a:ext uri="{FF2B5EF4-FFF2-40B4-BE49-F238E27FC236}">
                <a16:creationId xmlns:a16="http://schemas.microsoft.com/office/drawing/2014/main" id="{1D72C9C0-7C37-461A-ADEF-1886526A119D}"/>
              </a:ext>
            </a:extLst>
          </p:cNvPr>
          <p:cNvGrpSpPr/>
          <p:nvPr/>
        </p:nvGrpSpPr>
        <p:grpSpPr>
          <a:xfrm>
            <a:off x="3610348" y="2322103"/>
            <a:ext cx="1598613" cy="1085850"/>
            <a:chOff x="3575843" y="2001044"/>
            <a:chExt cx="1598613" cy="1085850"/>
          </a:xfrm>
          <a:solidFill>
            <a:schemeClr val="bg1"/>
          </a:solidFill>
        </p:grpSpPr>
        <p:sp>
          <p:nvSpPr>
            <p:cNvPr id="17" name="Text Box 10">
              <a:extLst>
                <a:ext uri="{FF2B5EF4-FFF2-40B4-BE49-F238E27FC236}">
                  <a16:creationId xmlns:a16="http://schemas.microsoft.com/office/drawing/2014/main" id="{23DDB9E3-27A9-401D-8139-867CC23A6AED}"/>
                </a:ext>
              </a:extLst>
            </p:cNvPr>
            <p:cNvSpPr txBox="1">
              <a:spLocks noChangeArrowheads="1"/>
            </p:cNvSpPr>
            <p:nvPr/>
          </p:nvSpPr>
          <p:spPr bwMode="auto">
            <a:xfrm>
              <a:off x="3882231"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600" dirty="0">
                <a:latin typeface="+mn-lt"/>
              </a:endParaRPr>
            </a:p>
            <a:p>
              <a:pPr algn="ctr">
                <a:spcBef>
                  <a:spcPct val="0"/>
                </a:spcBef>
                <a:buFontTx/>
                <a:buNone/>
              </a:pPr>
              <a:r>
                <a:rPr lang="en-US" altLang="en-US" sz="1600" dirty="0">
                  <a:latin typeface="+mn-lt"/>
                </a:rPr>
                <a:t>GaDOE</a:t>
              </a:r>
            </a:p>
            <a:p>
              <a:pPr algn="ctr">
                <a:spcBef>
                  <a:spcPct val="0"/>
                </a:spcBef>
                <a:buFontTx/>
                <a:buNone/>
              </a:pPr>
              <a:r>
                <a:rPr lang="en-US" altLang="en-US" sz="1600" dirty="0">
                  <a:latin typeface="+mn-lt"/>
                </a:rPr>
                <a:t>Reviews</a:t>
              </a:r>
            </a:p>
          </p:txBody>
        </p:sp>
        <p:sp>
          <p:nvSpPr>
            <p:cNvPr id="18" name="Line 11">
              <a:extLst>
                <a:ext uri="{FF2B5EF4-FFF2-40B4-BE49-F238E27FC236}">
                  <a16:creationId xmlns:a16="http://schemas.microsoft.com/office/drawing/2014/main" id="{3079B216-DCC7-4223-B21B-C31D5EEB4936}"/>
                </a:ext>
              </a:extLst>
            </p:cNvPr>
            <p:cNvSpPr>
              <a:spLocks noChangeShapeType="1"/>
            </p:cNvSpPr>
            <p:nvPr/>
          </p:nvSpPr>
          <p:spPr bwMode="auto">
            <a:xfrm>
              <a:off x="357584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9" name="Group 18">
            <a:extLst>
              <a:ext uri="{FF2B5EF4-FFF2-40B4-BE49-F238E27FC236}">
                <a16:creationId xmlns:a16="http://schemas.microsoft.com/office/drawing/2014/main" id="{8C50412F-BE7A-43E4-9816-66EFA56B5FA9}"/>
              </a:ext>
            </a:extLst>
          </p:cNvPr>
          <p:cNvGrpSpPr/>
          <p:nvPr/>
        </p:nvGrpSpPr>
        <p:grpSpPr>
          <a:xfrm>
            <a:off x="6788523" y="2322103"/>
            <a:ext cx="1627188" cy="1092995"/>
            <a:chOff x="6754018" y="2001044"/>
            <a:chExt cx="1627188" cy="1092995"/>
          </a:xfrm>
          <a:solidFill>
            <a:schemeClr val="bg1"/>
          </a:solidFill>
        </p:grpSpPr>
        <p:sp>
          <p:nvSpPr>
            <p:cNvPr id="20" name="Text Box 8">
              <a:extLst>
                <a:ext uri="{FF2B5EF4-FFF2-40B4-BE49-F238E27FC236}">
                  <a16:creationId xmlns:a16="http://schemas.microsoft.com/office/drawing/2014/main" id="{3F2698B8-7023-4937-BDF1-EFAD38C60362}"/>
                </a:ext>
              </a:extLst>
            </p:cNvPr>
            <p:cNvSpPr txBox="1">
              <a:spLocks noChangeArrowheads="1"/>
            </p:cNvSpPr>
            <p:nvPr/>
          </p:nvSpPr>
          <p:spPr bwMode="auto">
            <a:xfrm>
              <a:off x="7031831" y="2001044"/>
              <a:ext cx="1349375" cy="1092995"/>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Field Testing</a:t>
              </a:r>
            </a:p>
          </p:txBody>
        </p:sp>
        <p:sp>
          <p:nvSpPr>
            <p:cNvPr id="21" name="Line 12">
              <a:extLst>
                <a:ext uri="{FF2B5EF4-FFF2-40B4-BE49-F238E27FC236}">
                  <a16:creationId xmlns:a16="http://schemas.microsoft.com/office/drawing/2014/main" id="{87E94B31-7716-4EE8-91D0-52F7A245D746}"/>
                </a:ext>
              </a:extLst>
            </p:cNvPr>
            <p:cNvSpPr>
              <a:spLocks noChangeShapeType="1"/>
            </p:cNvSpPr>
            <p:nvPr/>
          </p:nvSpPr>
          <p:spPr bwMode="auto">
            <a:xfrm>
              <a:off x="6754018"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2" name="Group 21">
            <a:extLst>
              <a:ext uri="{FF2B5EF4-FFF2-40B4-BE49-F238E27FC236}">
                <a16:creationId xmlns:a16="http://schemas.microsoft.com/office/drawing/2014/main" id="{0A45EEF2-8E38-42ED-9D4A-825319134387}"/>
              </a:ext>
            </a:extLst>
          </p:cNvPr>
          <p:cNvGrpSpPr/>
          <p:nvPr/>
        </p:nvGrpSpPr>
        <p:grpSpPr>
          <a:xfrm>
            <a:off x="2051423" y="4411253"/>
            <a:ext cx="1589088" cy="1143000"/>
            <a:chOff x="2016918" y="4090194"/>
            <a:chExt cx="1589088" cy="1143000"/>
          </a:xfrm>
          <a:solidFill>
            <a:schemeClr val="bg1"/>
          </a:solidFill>
        </p:grpSpPr>
        <p:sp>
          <p:nvSpPr>
            <p:cNvPr id="23" name="Text Box 13">
              <a:extLst>
                <a:ext uri="{FF2B5EF4-FFF2-40B4-BE49-F238E27FC236}">
                  <a16:creationId xmlns:a16="http://schemas.microsoft.com/office/drawing/2014/main" id="{0DBAB963-110B-4610-BF84-7CDC61CC87B6}"/>
                </a:ext>
              </a:extLst>
            </p:cNvPr>
            <p:cNvSpPr txBox="1">
              <a:spLocks noChangeArrowheads="1"/>
            </p:cNvSpPr>
            <p:nvPr/>
          </p:nvSpPr>
          <p:spPr bwMode="auto">
            <a:xfrm>
              <a:off x="2288381" y="4090194"/>
              <a:ext cx="1317625" cy="114300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Handscoring (Constructed-Response Items)</a:t>
              </a:r>
            </a:p>
          </p:txBody>
        </p:sp>
        <p:sp>
          <p:nvSpPr>
            <p:cNvPr id="24" name="Line 15">
              <a:extLst>
                <a:ext uri="{FF2B5EF4-FFF2-40B4-BE49-F238E27FC236}">
                  <a16:creationId xmlns:a16="http://schemas.microsoft.com/office/drawing/2014/main" id="{B236E8FF-E71E-47E3-9646-5AC820D51B6B}"/>
                </a:ext>
              </a:extLst>
            </p:cNvPr>
            <p:cNvSpPr>
              <a:spLocks noChangeShapeType="1"/>
            </p:cNvSpPr>
            <p:nvPr/>
          </p:nvSpPr>
          <p:spPr bwMode="auto">
            <a:xfrm>
              <a:off x="2016918" y="4636295"/>
              <a:ext cx="288925" cy="4763"/>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5" name="Group 24">
            <a:extLst>
              <a:ext uri="{FF2B5EF4-FFF2-40B4-BE49-F238E27FC236}">
                <a16:creationId xmlns:a16="http://schemas.microsoft.com/office/drawing/2014/main" id="{20F89D8C-DE4C-48D5-A5AA-8EDE5C828357}"/>
              </a:ext>
            </a:extLst>
          </p:cNvPr>
          <p:cNvGrpSpPr/>
          <p:nvPr/>
        </p:nvGrpSpPr>
        <p:grpSpPr>
          <a:xfrm>
            <a:off x="3632573" y="4411253"/>
            <a:ext cx="1595438" cy="1143000"/>
            <a:chOff x="3598068" y="4090194"/>
            <a:chExt cx="1595438" cy="1143000"/>
          </a:xfrm>
        </p:grpSpPr>
        <p:sp>
          <p:nvSpPr>
            <p:cNvPr id="26" name="Text Box 9">
              <a:extLst>
                <a:ext uri="{FF2B5EF4-FFF2-40B4-BE49-F238E27FC236}">
                  <a16:creationId xmlns:a16="http://schemas.microsoft.com/office/drawing/2014/main" id="{32A4E792-3BED-46B6-A57D-A400F7DF2A27}"/>
                </a:ext>
              </a:extLst>
            </p:cNvPr>
            <p:cNvSpPr txBox="1">
              <a:spLocks noChangeArrowheads="1"/>
            </p:cNvSpPr>
            <p:nvPr/>
          </p:nvSpPr>
          <p:spPr bwMode="auto">
            <a:xfrm>
              <a:off x="3877468" y="4090194"/>
              <a:ext cx="1316038"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1600" dirty="0">
                  <a:latin typeface="+mn-lt"/>
                </a:rPr>
                <a:t>Data Review</a:t>
              </a:r>
            </a:p>
          </p:txBody>
        </p:sp>
        <p:sp>
          <p:nvSpPr>
            <p:cNvPr id="27" name="Line 16">
              <a:extLst>
                <a:ext uri="{FF2B5EF4-FFF2-40B4-BE49-F238E27FC236}">
                  <a16:creationId xmlns:a16="http://schemas.microsoft.com/office/drawing/2014/main" id="{CCE55F01-3EB1-4FC1-8589-4C2B26461450}"/>
                </a:ext>
              </a:extLst>
            </p:cNvPr>
            <p:cNvSpPr>
              <a:spLocks noChangeShapeType="1"/>
            </p:cNvSpPr>
            <p:nvPr/>
          </p:nvSpPr>
          <p:spPr bwMode="auto">
            <a:xfrm>
              <a:off x="3598068"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grpSp>
        <p:nvGrpSpPr>
          <p:cNvPr id="28" name="Group 27">
            <a:extLst>
              <a:ext uri="{FF2B5EF4-FFF2-40B4-BE49-F238E27FC236}">
                <a16:creationId xmlns:a16="http://schemas.microsoft.com/office/drawing/2014/main" id="{7BC7ADF2-86D0-40FC-B3EE-A715E156FA2E}"/>
              </a:ext>
            </a:extLst>
          </p:cNvPr>
          <p:cNvGrpSpPr/>
          <p:nvPr/>
        </p:nvGrpSpPr>
        <p:grpSpPr>
          <a:xfrm>
            <a:off x="6796461" y="4389822"/>
            <a:ext cx="1597026" cy="1140619"/>
            <a:chOff x="6761956" y="4068763"/>
            <a:chExt cx="1597026" cy="1140619"/>
          </a:xfrm>
        </p:grpSpPr>
        <p:sp>
          <p:nvSpPr>
            <p:cNvPr id="29" name="Line 24">
              <a:extLst>
                <a:ext uri="{FF2B5EF4-FFF2-40B4-BE49-F238E27FC236}">
                  <a16:creationId xmlns:a16="http://schemas.microsoft.com/office/drawing/2014/main" id="{1F5FDC32-3206-4A65-832C-33840293AAEB}"/>
                </a:ext>
              </a:extLst>
            </p:cNvPr>
            <p:cNvSpPr>
              <a:spLocks noChangeShapeType="1"/>
            </p:cNvSpPr>
            <p:nvPr/>
          </p:nvSpPr>
          <p:spPr bwMode="auto">
            <a:xfrm>
              <a:off x="6761956" y="4638676"/>
              <a:ext cx="346075"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0" name="Text Box 25">
              <a:extLst>
                <a:ext uri="{FF2B5EF4-FFF2-40B4-BE49-F238E27FC236}">
                  <a16:creationId xmlns:a16="http://schemas.microsoft.com/office/drawing/2014/main" id="{110E99ED-D96A-4255-B432-7CAB6DE974BF}"/>
                </a:ext>
              </a:extLst>
            </p:cNvPr>
            <p:cNvSpPr txBox="1">
              <a:spLocks noChangeArrowheads="1"/>
            </p:cNvSpPr>
            <p:nvPr/>
          </p:nvSpPr>
          <p:spPr bwMode="auto">
            <a:xfrm>
              <a:off x="7125494" y="4068763"/>
              <a:ext cx="1233488" cy="114061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Tx/>
                <a:buNone/>
              </a:pPr>
              <a:r>
                <a:rPr lang="en-US" altLang="en-US" sz="1600" dirty="0">
                  <a:latin typeface="+mn-lt"/>
                </a:rPr>
                <a:t>Standard Setting/</a:t>
              </a:r>
            </a:p>
            <a:p>
              <a:pPr algn="ctr">
                <a:lnSpc>
                  <a:spcPct val="80000"/>
                </a:lnSpc>
                <a:spcBef>
                  <a:spcPct val="0"/>
                </a:spcBef>
                <a:buFontTx/>
                <a:buNone/>
              </a:pPr>
              <a:r>
                <a:rPr lang="en-US" altLang="en-US" sz="1600" dirty="0">
                  <a:latin typeface="+mn-lt"/>
                </a:rPr>
                <a:t>Validation</a:t>
              </a:r>
            </a:p>
          </p:txBody>
        </p:sp>
      </p:grpSp>
      <p:grpSp>
        <p:nvGrpSpPr>
          <p:cNvPr id="31" name="Group 30">
            <a:extLst>
              <a:ext uri="{FF2B5EF4-FFF2-40B4-BE49-F238E27FC236}">
                <a16:creationId xmlns:a16="http://schemas.microsoft.com/office/drawing/2014/main" id="{FD1AEEC4-D643-4D69-B92C-601E3A177D3F}"/>
              </a:ext>
            </a:extLst>
          </p:cNvPr>
          <p:cNvGrpSpPr/>
          <p:nvPr/>
        </p:nvGrpSpPr>
        <p:grpSpPr>
          <a:xfrm>
            <a:off x="5208962" y="4444591"/>
            <a:ext cx="1663699" cy="1085850"/>
            <a:chOff x="5174457" y="4123532"/>
            <a:chExt cx="1663699" cy="1085850"/>
          </a:xfrm>
          <a:solidFill>
            <a:schemeClr val="bg1"/>
          </a:solidFill>
        </p:grpSpPr>
        <p:sp>
          <p:nvSpPr>
            <p:cNvPr id="32" name="Text Box 26">
              <a:extLst>
                <a:ext uri="{FF2B5EF4-FFF2-40B4-BE49-F238E27FC236}">
                  <a16:creationId xmlns:a16="http://schemas.microsoft.com/office/drawing/2014/main" id="{588D255A-6FEB-4231-A288-131E750369AF}"/>
                </a:ext>
              </a:extLst>
            </p:cNvPr>
            <p:cNvSpPr txBox="1">
              <a:spLocks noChangeArrowheads="1"/>
            </p:cNvSpPr>
            <p:nvPr/>
          </p:nvSpPr>
          <p:spPr bwMode="auto">
            <a:xfrm>
              <a:off x="5545931" y="4123532"/>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5000"/>
                </a:lnSpc>
                <a:spcBef>
                  <a:spcPct val="0"/>
                </a:spcBef>
                <a:buFontTx/>
                <a:buNone/>
              </a:pPr>
              <a:r>
                <a:rPr lang="en-US" altLang="en-US" sz="1600" dirty="0">
                  <a:latin typeface="+mn-lt"/>
                </a:rPr>
                <a:t>Operational</a:t>
              </a:r>
            </a:p>
            <a:p>
              <a:pPr algn="ctr">
                <a:lnSpc>
                  <a:spcPct val="85000"/>
                </a:lnSpc>
                <a:spcBef>
                  <a:spcPct val="0"/>
                </a:spcBef>
                <a:buFontTx/>
                <a:buNone/>
              </a:pPr>
              <a:r>
                <a:rPr lang="en-US" altLang="en-US" sz="1600" dirty="0">
                  <a:latin typeface="+mn-lt"/>
                </a:rPr>
                <a:t>Testing</a:t>
              </a:r>
            </a:p>
          </p:txBody>
        </p:sp>
        <p:sp>
          <p:nvSpPr>
            <p:cNvPr id="33" name="Line 27">
              <a:extLst>
                <a:ext uri="{FF2B5EF4-FFF2-40B4-BE49-F238E27FC236}">
                  <a16:creationId xmlns:a16="http://schemas.microsoft.com/office/drawing/2014/main" id="{07398FF9-D61F-44D0-BD32-4135FD56B9E3}"/>
                </a:ext>
              </a:extLst>
            </p:cNvPr>
            <p:cNvSpPr>
              <a:spLocks noChangeShapeType="1"/>
            </p:cNvSpPr>
            <p:nvPr/>
          </p:nvSpPr>
          <p:spPr bwMode="auto">
            <a:xfrm>
              <a:off x="5174457" y="4641058"/>
              <a:ext cx="355600" cy="0"/>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34" name="Group 33">
            <a:extLst>
              <a:ext uri="{FF2B5EF4-FFF2-40B4-BE49-F238E27FC236}">
                <a16:creationId xmlns:a16="http://schemas.microsoft.com/office/drawing/2014/main" id="{5AE9FE48-1F54-4CF7-970B-B2A4EDC9D640}"/>
              </a:ext>
            </a:extLst>
          </p:cNvPr>
          <p:cNvGrpSpPr/>
          <p:nvPr/>
        </p:nvGrpSpPr>
        <p:grpSpPr>
          <a:xfrm>
            <a:off x="417886" y="2830103"/>
            <a:ext cx="8220075" cy="2722563"/>
            <a:chOff x="383381" y="2509044"/>
            <a:chExt cx="8220075" cy="2722563"/>
          </a:xfrm>
        </p:grpSpPr>
        <p:grpSp>
          <p:nvGrpSpPr>
            <p:cNvPr id="35" name="Group 34">
              <a:extLst>
                <a:ext uri="{FF2B5EF4-FFF2-40B4-BE49-F238E27FC236}">
                  <a16:creationId xmlns:a16="http://schemas.microsoft.com/office/drawing/2014/main" id="{DB459007-4413-4BD3-8F5B-A6DC8BE00631}"/>
                </a:ext>
              </a:extLst>
            </p:cNvPr>
            <p:cNvGrpSpPr/>
            <p:nvPr/>
          </p:nvGrpSpPr>
          <p:grpSpPr>
            <a:xfrm>
              <a:off x="383381" y="2509044"/>
              <a:ext cx="8220075" cy="2132014"/>
              <a:chOff x="383381" y="2509044"/>
              <a:chExt cx="8220075" cy="2132014"/>
            </a:xfrm>
          </p:grpSpPr>
          <p:sp>
            <p:nvSpPr>
              <p:cNvPr id="37" name="Line 17">
                <a:extLst>
                  <a:ext uri="{FF2B5EF4-FFF2-40B4-BE49-F238E27FC236}">
                    <a16:creationId xmlns:a16="http://schemas.microsoft.com/office/drawing/2014/main" id="{9F494EA8-3E5D-40E2-8512-59D811FC984D}"/>
                  </a:ext>
                </a:extLst>
              </p:cNvPr>
              <p:cNvSpPr>
                <a:spLocks noChangeShapeType="1"/>
              </p:cNvSpPr>
              <p:nvPr/>
            </p:nvSpPr>
            <p:spPr bwMode="auto">
              <a:xfrm>
                <a:off x="383381"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8" name="Line 18">
                <a:extLst>
                  <a:ext uri="{FF2B5EF4-FFF2-40B4-BE49-F238E27FC236}">
                    <a16:creationId xmlns:a16="http://schemas.microsoft.com/office/drawing/2014/main" id="{6686D314-C2A0-4221-B77F-A28FB098234F}"/>
                  </a:ext>
                </a:extLst>
              </p:cNvPr>
              <p:cNvSpPr>
                <a:spLocks noChangeShapeType="1"/>
              </p:cNvSpPr>
              <p:nvPr/>
            </p:nvSpPr>
            <p:spPr bwMode="auto">
              <a:xfrm>
                <a:off x="397668" y="3866357"/>
                <a:ext cx="8205788"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9" name="Line 19">
                <a:extLst>
                  <a:ext uri="{FF2B5EF4-FFF2-40B4-BE49-F238E27FC236}">
                    <a16:creationId xmlns:a16="http://schemas.microsoft.com/office/drawing/2014/main" id="{68D29BE2-D086-47D4-97F7-33DA84406BF6}"/>
                  </a:ext>
                </a:extLst>
              </p:cNvPr>
              <p:cNvSpPr>
                <a:spLocks noChangeShapeType="1"/>
              </p:cNvSpPr>
              <p:nvPr/>
            </p:nvSpPr>
            <p:spPr bwMode="auto">
              <a:xfrm>
                <a:off x="397668" y="3866357"/>
                <a:ext cx="0" cy="769938"/>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0" name="Line 20">
                <a:extLst>
                  <a:ext uri="{FF2B5EF4-FFF2-40B4-BE49-F238E27FC236}">
                    <a16:creationId xmlns:a16="http://schemas.microsoft.com/office/drawing/2014/main" id="{DD718D42-9C67-4DB6-81B3-D62AADB1CD38}"/>
                  </a:ext>
                </a:extLst>
              </p:cNvPr>
              <p:cNvSpPr>
                <a:spLocks noChangeShapeType="1"/>
              </p:cNvSpPr>
              <p:nvPr/>
            </p:nvSpPr>
            <p:spPr bwMode="auto">
              <a:xfrm>
                <a:off x="8603456" y="2509044"/>
                <a:ext cx="0" cy="1357313"/>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1" name="Line 21">
                <a:extLst>
                  <a:ext uri="{FF2B5EF4-FFF2-40B4-BE49-F238E27FC236}">
                    <a16:creationId xmlns:a16="http://schemas.microsoft.com/office/drawing/2014/main" id="{05C09EBC-4968-44B3-91BA-2048413F2362}"/>
                  </a:ext>
                </a:extLst>
              </p:cNvPr>
              <p:cNvSpPr>
                <a:spLocks noChangeShapeType="1"/>
              </p:cNvSpPr>
              <p:nvPr/>
            </p:nvSpPr>
            <p:spPr bwMode="auto">
              <a:xfrm flipH="1">
                <a:off x="8358981" y="2509044"/>
                <a:ext cx="244475"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36" name="Text Box 13">
              <a:extLst>
                <a:ext uri="{FF2B5EF4-FFF2-40B4-BE49-F238E27FC236}">
                  <a16:creationId xmlns:a16="http://schemas.microsoft.com/office/drawing/2014/main" id="{3CC232DC-8B4D-46C0-9E06-0554E8D94CA5}"/>
                </a:ext>
              </a:extLst>
            </p:cNvPr>
            <p:cNvSpPr txBox="1">
              <a:spLocks noChangeArrowheads="1"/>
            </p:cNvSpPr>
            <p:nvPr/>
          </p:nvSpPr>
          <p:spPr bwMode="auto">
            <a:xfrm>
              <a:off x="707231" y="4088607"/>
              <a:ext cx="1317625"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Rangefinding (Constructed-Response Items)</a:t>
              </a:r>
            </a:p>
          </p:txBody>
        </p:sp>
      </p:grpSp>
      <p:sp>
        <p:nvSpPr>
          <p:cNvPr id="42" name="Arrow: Up 41">
            <a:extLst>
              <a:ext uri="{FF2B5EF4-FFF2-40B4-BE49-F238E27FC236}">
                <a16:creationId xmlns:a16="http://schemas.microsoft.com/office/drawing/2014/main" id="{B92CC685-75BD-4045-914C-0FDE4E3EB056}"/>
              </a:ext>
            </a:extLst>
          </p:cNvPr>
          <p:cNvSpPr/>
          <p:nvPr/>
        </p:nvSpPr>
        <p:spPr>
          <a:xfrm>
            <a:off x="7535824" y="5702312"/>
            <a:ext cx="510730" cy="533629"/>
          </a:xfrm>
          <a:prstGeom prst="upArrow">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06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F1AE-853E-42E9-A48A-8959EE2A3B2C}"/>
              </a:ext>
            </a:extLst>
          </p:cNvPr>
          <p:cNvSpPr>
            <a:spLocks noGrp="1"/>
          </p:cNvSpPr>
          <p:nvPr>
            <p:ph type="title"/>
          </p:nvPr>
        </p:nvSpPr>
        <p:spPr/>
        <p:txBody>
          <a:bodyPr/>
          <a:lstStyle/>
          <a:p>
            <a:r>
              <a:rPr lang="en-US" dirty="0"/>
              <a:t>Standard Setting</a:t>
            </a:r>
          </a:p>
        </p:txBody>
      </p:sp>
      <p:sp>
        <p:nvSpPr>
          <p:cNvPr id="3" name="Content Placeholder 2">
            <a:extLst>
              <a:ext uri="{FF2B5EF4-FFF2-40B4-BE49-F238E27FC236}">
                <a16:creationId xmlns:a16="http://schemas.microsoft.com/office/drawing/2014/main" id="{93566379-0A5A-4A1D-87B6-30479FA5D09A}"/>
              </a:ext>
            </a:extLst>
          </p:cNvPr>
          <p:cNvSpPr>
            <a:spLocks noGrp="1"/>
          </p:cNvSpPr>
          <p:nvPr>
            <p:ph idx="1"/>
          </p:nvPr>
        </p:nvSpPr>
        <p:spPr/>
        <p:txBody>
          <a:bodyPr/>
          <a:lstStyle/>
          <a:p>
            <a:r>
              <a:rPr lang="en-US" dirty="0"/>
              <a:t>Standard setting is an iterative process by which panels of content experts recommend cut scores, by grade and content area or course, for each of the achievement levels on the Georgia Milestones assessments.</a:t>
            </a:r>
          </a:p>
          <a:p>
            <a:r>
              <a:rPr lang="en-US" dirty="0"/>
              <a:t>Achievement levels give meaning and context to scale scores.</a:t>
            </a:r>
          </a:p>
          <a:p>
            <a:pPr lvl="1"/>
            <a:r>
              <a:rPr lang="en-US" dirty="0"/>
              <a:t>What knowledge and skills must a student demonstrate to be proficient?</a:t>
            </a:r>
          </a:p>
          <a:p>
            <a:pPr lvl="1"/>
            <a:r>
              <a:rPr lang="en-US" dirty="0"/>
              <a:t>What scale score must a student earn to be proficient?</a:t>
            </a:r>
          </a:p>
        </p:txBody>
      </p:sp>
      <p:sp>
        <p:nvSpPr>
          <p:cNvPr id="5" name="Slide Number Placeholder 4">
            <a:extLst>
              <a:ext uri="{FF2B5EF4-FFF2-40B4-BE49-F238E27FC236}">
                <a16:creationId xmlns:a16="http://schemas.microsoft.com/office/drawing/2014/main" id="{FA747FEC-5286-46EE-BED4-DEF9649ABA75}"/>
              </a:ext>
            </a:extLst>
          </p:cNvPr>
          <p:cNvSpPr>
            <a:spLocks noGrp="1"/>
          </p:cNvSpPr>
          <p:nvPr>
            <p:ph type="sldNum" sz="quarter" idx="4"/>
          </p:nvPr>
        </p:nvSpPr>
        <p:spPr/>
        <p:txBody>
          <a:bodyPr/>
          <a:lstStyle/>
          <a:p>
            <a:fld id="{B63E4CEF-BB1E-48C7-AE93-F39F6AA99AD7}" type="slidenum">
              <a:rPr lang="en-US" smtClean="0"/>
              <a:pPr/>
              <a:t>76</a:t>
            </a:fld>
            <a:endParaRPr lang="en-US" dirty="0"/>
          </a:p>
        </p:txBody>
      </p:sp>
    </p:spTree>
    <p:extLst>
      <p:ext uri="{BB962C8B-B14F-4D97-AF65-F5344CB8AC3E}">
        <p14:creationId xmlns:p14="http://schemas.microsoft.com/office/powerpoint/2010/main" val="83546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FE8D-38ED-4644-93BE-E658BAB6B48C}"/>
              </a:ext>
            </a:extLst>
          </p:cNvPr>
          <p:cNvSpPr>
            <a:spLocks noGrp="1"/>
          </p:cNvSpPr>
          <p:nvPr>
            <p:ph type="title"/>
          </p:nvPr>
        </p:nvSpPr>
        <p:spPr/>
        <p:txBody>
          <a:bodyPr/>
          <a:lstStyle/>
          <a:p>
            <a:r>
              <a:rPr lang="en-US" dirty="0"/>
              <a:t>Achievement Levels</a:t>
            </a:r>
          </a:p>
        </p:txBody>
      </p:sp>
      <p:sp>
        <p:nvSpPr>
          <p:cNvPr id="3" name="Content Placeholder 2">
            <a:extLst>
              <a:ext uri="{FF2B5EF4-FFF2-40B4-BE49-F238E27FC236}">
                <a16:creationId xmlns:a16="http://schemas.microsoft.com/office/drawing/2014/main" id="{F26B4AF7-CC43-49C3-B6B3-27948B3203D2}"/>
              </a:ext>
            </a:extLst>
          </p:cNvPr>
          <p:cNvSpPr>
            <a:spLocks noGrp="1"/>
          </p:cNvSpPr>
          <p:nvPr>
            <p:ph idx="1"/>
          </p:nvPr>
        </p:nvSpPr>
        <p:spPr>
          <a:xfrm>
            <a:off x="628650" y="1825625"/>
            <a:ext cx="7886700" cy="4024030"/>
          </a:xfrm>
        </p:spPr>
        <p:txBody>
          <a:bodyPr/>
          <a:lstStyle/>
          <a:p>
            <a:r>
              <a:rPr lang="en-US" dirty="0"/>
              <a:t>Achievement levels refer to levels of mastery of the content standards, as demonstrated on the test.</a:t>
            </a:r>
          </a:p>
          <a:p>
            <a:pPr lvl="1"/>
            <a:r>
              <a:rPr lang="en-US" dirty="0"/>
              <a:t>Each achievement level is described by an achievement level descriptor (ALD).</a:t>
            </a:r>
          </a:p>
        </p:txBody>
      </p:sp>
      <p:sp>
        <p:nvSpPr>
          <p:cNvPr id="5" name="Slide Number Placeholder 4">
            <a:extLst>
              <a:ext uri="{FF2B5EF4-FFF2-40B4-BE49-F238E27FC236}">
                <a16:creationId xmlns:a16="http://schemas.microsoft.com/office/drawing/2014/main" id="{63F6C17E-A1D6-4117-B075-CC9CA5594317}"/>
              </a:ext>
            </a:extLst>
          </p:cNvPr>
          <p:cNvSpPr>
            <a:spLocks noGrp="1"/>
          </p:cNvSpPr>
          <p:nvPr>
            <p:ph type="sldNum" sz="quarter" idx="4"/>
          </p:nvPr>
        </p:nvSpPr>
        <p:spPr/>
        <p:txBody>
          <a:bodyPr/>
          <a:lstStyle/>
          <a:p>
            <a:fld id="{B63E4CEF-BB1E-48C7-AE93-F39F6AA99AD7}" type="slidenum">
              <a:rPr lang="en-US" smtClean="0"/>
              <a:pPr/>
              <a:t>77</a:t>
            </a:fld>
            <a:endParaRPr lang="en-US" dirty="0"/>
          </a:p>
        </p:txBody>
      </p:sp>
      <p:grpSp>
        <p:nvGrpSpPr>
          <p:cNvPr id="24" name="Group 23">
            <a:extLst>
              <a:ext uri="{FF2B5EF4-FFF2-40B4-BE49-F238E27FC236}">
                <a16:creationId xmlns:a16="http://schemas.microsoft.com/office/drawing/2014/main" id="{46936D10-8BF8-4659-A79E-795D51EC49D5}"/>
              </a:ext>
            </a:extLst>
          </p:cNvPr>
          <p:cNvGrpSpPr/>
          <p:nvPr/>
        </p:nvGrpSpPr>
        <p:grpSpPr>
          <a:xfrm>
            <a:off x="841593" y="3347647"/>
            <a:ext cx="7088187" cy="1900236"/>
            <a:chOff x="1233488" y="3548063"/>
            <a:chExt cx="7088187" cy="1900236"/>
          </a:xfrm>
        </p:grpSpPr>
        <p:sp>
          <p:nvSpPr>
            <p:cNvPr id="25" name="Text Box 19">
              <a:extLst>
                <a:ext uri="{FF2B5EF4-FFF2-40B4-BE49-F238E27FC236}">
                  <a16:creationId xmlns:a16="http://schemas.microsoft.com/office/drawing/2014/main" id="{C2707F9D-2E13-452E-99EE-1A9475DA1E6F}"/>
                </a:ext>
              </a:extLst>
            </p:cNvPr>
            <p:cNvSpPr txBox="1">
              <a:spLocks noChangeArrowheads="1"/>
            </p:cNvSpPr>
            <p:nvPr/>
          </p:nvSpPr>
          <p:spPr bwMode="auto">
            <a:xfrm>
              <a:off x="1233488" y="3548063"/>
              <a:ext cx="1768475" cy="701675"/>
            </a:xfrm>
            <a:prstGeom prst="rect">
              <a:avLst/>
            </a:prstGeom>
            <a:noFill/>
            <a:ln w="9525">
              <a:noFill/>
              <a:miter lim="800000"/>
              <a:headEnd/>
              <a:tailEnd/>
            </a:ln>
          </p:spPr>
          <p:txBody>
            <a:bodyPr>
              <a:spAutoFit/>
            </a:bodyPr>
            <a:lstStyle/>
            <a:p>
              <a:pPr algn="ctr">
                <a:spcBef>
                  <a:spcPct val="50000"/>
                </a:spcBef>
              </a:pPr>
              <a:r>
                <a:rPr lang="en-US" sz="2000" b="1" i="1" dirty="0">
                  <a:latin typeface="Arial Narrow" pitchFamily="34" charset="0"/>
                </a:rPr>
                <a:t>Beginning</a:t>
              </a:r>
              <a:br>
                <a:rPr lang="en-US" sz="2000" b="1" dirty="0">
                  <a:latin typeface="Arial" charset="0"/>
                </a:rPr>
              </a:br>
              <a:r>
                <a:rPr lang="en-US" sz="2000" b="1" i="1" dirty="0">
                  <a:latin typeface="Arial" charset="0"/>
                </a:rPr>
                <a:t>Learner</a:t>
              </a:r>
            </a:p>
          </p:txBody>
        </p:sp>
        <p:sp>
          <p:nvSpPr>
            <p:cNvPr id="26" name="Text Box 19">
              <a:extLst>
                <a:ext uri="{FF2B5EF4-FFF2-40B4-BE49-F238E27FC236}">
                  <a16:creationId xmlns:a16="http://schemas.microsoft.com/office/drawing/2014/main" id="{F0A4E9CA-3392-4EC9-BF0B-FF392D95C581}"/>
                </a:ext>
              </a:extLst>
            </p:cNvPr>
            <p:cNvSpPr txBox="1">
              <a:spLocks noChangeArrowheads="1"/>
            </p:cNvSpPr>
            <p:nvPr/>
          </p:nvSpPr>
          <p:spPr bwMode="auto">
            <a:xfrm>
              <a:off x="2819401" y="3548063"/>
              <a:ext cx="2362199" cy="707886"/>
            </a:xfrm>
            <a:prstGeom prst="rect">
              <a:avLst/>
            </a:prstGeom>
            <a:noFill/>
            <a:ln w="9525">
              <a:noFill/>
              <a:miter lim="800000"/>
              <a:headEnd/>
              <a:tailEnd/>
            </a:ln>
          </p:spPr>
          <p:txBody>
            <a:bodyPr wrap="square">
              <a:spAutoFit/>
            </a:bodyPr>
            <a:lstStyle/>
            <a:p>
              <a:pPr algn="ctr">
                <a:spcBef>
                  <a:spcPct val="50000"/>
                </a:spcBef>
              </a:pPr>
              <a:r>
                <a:rPr lang="en-US" sz="2000" b="1" i="1" dirty="0">
                  <a:latin typeface="Arial Narrow" pitchFamily="34" charset="0"/>
                </a:rPr>
                <a:t>Developing</a:t>
              </a:r>
              <a:br>
                <a:rPr lang="en-US" sz="2000" b="1" dirty="0">
                  <a:latin typeface="Arial" charset="0"/>
                </a:rPr>
              </a:br>
              <a:r>
                <a:rPr lang="en-US" sz="2000" b="1" i="1" dirty="0">
                  <a:latin typeface="Arial" charset="0"/>
                </a:rPr>
                <a:t>Learner</a:t>
              </a:r>
            </a:p>
          </p:txBody>
        </p:sp>
        <p:sp>
          <p:nvSpPr>
            <p:cNvPr id="27" name="Text Box 19">
              <a:extLst>
                <a:ext uri="{FF2B5EF4-FFF2-40B4-BE49-F238E27FC236}">
                  <a16:creationId xmlns:a16="http://schemas.microsoft.com/office/drawing/2014/main" id="{B83B7399-6EB8-45FA-ADD9-767B8E257F99}"/>
                </a:ext>
              </a:extLst>
            </p:cNvPr>
            <p:cNvSpPr txBox="1">
              <a:spLocks noChangeArrowheads="1"/>
            </p:cNvSpPr>
            <p:nvPr/>
          </p:nvSpPr>
          <p:spPr bwMode="auto">
            <a:xfrm>
              <a:off x="4779962" y="3548063"/>
              <a:ext cx="1768475" cy="701675"/>
            </a:xfrm>
            <a:prstGeom prst="rect">
              <a:avLst/>
            </a:prstGeom>
            <a:noFill/>
            <a:ln w="9525">
              <a:noFill/>
              <a:miter lim="800000"/>
              <a:headEnd/>
              <a:tailEnd/>
            </a:ln>
          </p:spPr>
          <p:txBody>
            <a:bodyPr>
              <a:spAutoFit/>
            </a:bodyPr>
            <a:lstStyle/>
            <a:p>
              <a:pPr algn="ctr">
                <a:spcBef>
                  <a:spcPct val="50000"/>
                </a:spcBef>
              </a:pPr>
              <a:r>
                <a:rPr lang="en-US" sz="2000" b="1" i="1" dirty="0">
                  <a:latin typeface="Arial Narrow" pitchFamily="34" charset="0"/>
                </a:rPr>
                <a:t>Proficient</a:t>
              </a:r>
              <a:br>
                <a:rPr lang="en-US" sz="2000" b="1" dirty="0">
                  <a:latin typeface="Arial" charset="0"/>
                </a:rPr>
              </a:br>
              <a:r>
                <a:rPr lang="en-US" sz="2000" b="1" i="1" dirty="0">
                  <a:latin typeface="Arial" charset="0"/>
                </a:rPr>
                <a:t>Learner</a:t>
              </a:r>
            </a:p>
          </p:txBody>
        </p:sp>
        <p:sp>
          <p:nvSpPr>
            <p:cNvPr id="28" name="Text Box 19">
              <a:extLst>
                <a:ext uri="{FF2B5EF4-FFF2-40B4-BE49-F238E27FC236}">
                  <a16:creationId xmlns:a16="http://schemas.microsoft.com/office/drawing/2014/main" id="{863BE77B-4671-490A-97C0-E74AA5528C2B}"/>
                </a:ext>
              </a:extLst>
            </p:cNvPr>
            <p:cNvSpPr txBox="1">
              <a:spLocks noChangeArrowheads="1"/>
            </p:cNvSpPr>
            <p:nvPr/>
          </p:nvSpPr>
          <p:spPr bwMode="auto">
            <a:xfrm>
              <a:off x="6553200" y="3548063"/>
              <a:ext cx="1768475" cy="701675"/>
            </a:xfrm>
            <a:prstGeom prst="rect">
              <a:avLst/>
            </a:prstGeom>
            <a:noFill/>
            <a:ln w="9525">
              <a:noFill/>
              <a:miter lim="800000"/>
              <a:headEnd/>
              <a:tailEnd/>
            </a:ln>
          </p:spPr>
          <p:txBody>
            <a:bodyPr>
              <a:spAutoFit/>
            </a:bodyPr>
            <a:lstStyle/>
            <a:p>
              <a:pPr algn="ctr">
                <a:spcBef>
                  <a:spcPct val="50000"/>
                </a:spcBef>
              </a:pPr>
              <a:r>
                <a:rPr lang="en-US" sz="2000" b="1" i="1" dirty="0">
                  <a:latin typeface="Arial Narrow" pitchFamily="34" charset="0"/>
                </a:rPr>
                <a:t>Distinguished</a:t>
              </a:r>
              <a:br>
                <a:rPr lang="en-US" sz="2000" b="1" dirty="0">
                  <a:latin typeface="Arial" charset="0"/>
                </a:rPr>
              </a:br>
              <a:r>
                <a:rPr lang="en-US" sz="2000" b="1" i="1" dirty="0">
                  <a:latin typeface="Arial" charset="0"/>
                </a:rPr>
                <a:t>Learner</a:t>
              </a:r>
            </a:p>
          </p:txBody>
        </p:sp>
        <p:pic>
          <p:nvPicPr>
            <p:cNvPr id="29" name="Picture 6" descr="C:\Users\Ricardo_Mercado\AppData\Local\Microsoft\Windows\Temporary Internet Files\Content.IE5\T492DFI5\symbol-sign-male-female[1].png">
              <a:extLst>
                <a:ext uri="{FF2B5EF4-FFF2-40B4-BE49-F238E27FC236}">
                  <a16:creationId xmlns:a16="http://schemas.microsoft.com/office/drawing/2014/main" id="{6CF1E4F5-56C0-4A3B-A076-B159F68EC5EC}"/>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7249637" y="4371975"/>
              <a:ext cx="375599" cy="10763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Users\Ricardo_Mercado\AppData\Local\Microsoft\Windows\Temporary Internet Files\Content.IE5\T492DFI5\symbol-sign-male-female[1].png">
              <a:extLst>
                <a:ext uri="{FF2B5EF4-FFF2-40B4-BE49-F238E27FC236}">
                  <a16:creationId xmlns:a16="http://schemas.microsoft.com/office/drawing/2014/main" id="{436CDEAF-82E8-4E06-BCE1-B2ABEFC901B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5476399" y="4371975"/>
              <a:ext cx="375599" cy="10763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Users\Ricardo_Mercado\AppData\Local\Microsoft\Windows\Temporary Internet Files\Content.IE5\T492DFI5\symbol-sign-male-female[1].png">
              <a:extLst>
                <a:ext uri="{FF2B5EF4-FFF2-40B4-BE49-F238E27FC236}">
                  <a16:creationId xmlns:a16="http://schemas.microsoft.com/office/drawing/2014/main" id="{7BDB6E1C-CD96-4160-8BFF-CE8369EF3EF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3812700" y="4371975"/>
              <a:ext cx="375599" cy="10763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Ricardo_Mercado\AppData\Local\Microsoft\Windows\Temporary Internet Files\Content.IE5\T492DFI5\symbol-sign-male-female[1].png">
              <a:extLst>
                <a:ext uri="{FF2B5EF4-FFF2-40B4-BE49-F238E27FC236}">
                  <a16:creationId xmlns:a16="http://schemas.microsoft.com/office/drawing/2014/main" id="{7ADEE605-0D32-489B-A193-1158ED85760E}"/>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1929925" y="4371975"/>
              <a:ext cx="375599" cy="10763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83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FE8D-38ED-4644-93BE-E658BAB6B48C}"/>
              </a:ext>
            </a:extLst>
          </p:cNvPr>
          <p:cNvSpPr>
            <a:spLocks noGrp="1"/>
          </p:cNvSpPr>
          <p:nvPr>
            <p:ph type="title"/>
          </p:nvPr>
        </p:nvSpPr>
        <p:spPr/>
        <p:txBody>
          <a:bodyPr/>
          <a:lstStyle/>
          <a:p>
            <a:r>
              <a:rPr lang="en-US" dirty="0"/>
              <a:t>Cut Scores</a:t>
            </a:r>
          </a:p>
        </p:txBody>
      </p:sp>
      <p:sp>
        <p:nvSpPr>
          <p:cNvPr id="3" name="Content Placeholder 2">
            <a:extLst>
              <a:ext uri="{FF2B5EF4-FFF2-40B4-BE49-F238E27FC236}">
                <a16:creationId xmlns:a16="http://schemas.microsoft.com/office/drawing/2014/main" id="{F26B4AF7-CC43-49C3-B6B3-27948B3203D2}"/>
              </a:ext>
            </a:extLst>
          </p:cNvPr>
          <p:cNvSpPr>
            <a:spLocks noGrp="1"/>
          </p:cNvSpPr>
          <p:nvPr>
            <p:ph idx="1"/>
          </p:nvPr>
        </p:nvSpPr>
        <p:spPr/>
        <p:txBody>
          <a:bodyPr/>
          <a:lstStyle/>
          <a:p>
            <a:r>
              <a:rPr lang="en-US" dirty="0"/>
              <a:t>The test scale represents student achievement.</a:t>
            </a:r>
          </a:p>
          <a:p>
            <a:r>
              <a:rPr lang="en-US" dirty="0"/>
              <a:t>Cut scores separate students into achievement levels on the test scale.</a:t>
            </a:r>
          </a:p>
        </p:txBody>
      </p:sp>
      <p:sp>
        <p:nvSpPr>
          <p:cNvPr id="5" name="Slide Number Placeholder 4">
            <a:extLst>
              <a:ext uri="{FF2B5EF4-FFF2-40B4-BE49-F238E27FC236}">
                <a16:creationId xmlns:a16="http://schemas.microsoft.com/office/drawing/2014/main" id="{63F6C17E-A1D6-4117-B075-CC9CA5594317}"/>
              </a:ext>
            </a:extLst>
          </p:cNvPr>
          <p:cNvSpPr>
            <a:spLocks noGrp="1"/>
          </p:cNvSpPr>
          <p:nvPr>
            <p:ph type="sldNum" sz="quarter" idx="4"/>
          </p:nvPr>
        </p:nvSpPr>
        <p:spPr/>
        <p:txBody>
          <a:bodyPr/>
          <a:lstStyle/>
          <a:p>
            <a:fld id="{B63E4CEF-BB1E-48C7-AE93-F39F6AA99AD7}" type="slidenum">
              <a:rPr lang="en-US" smtClean="0"/>
              <a:pPr/>
              <a:t>78</a:t>
            </a:fld>
            <a:endParaRPr lang="en-US" dirty="0"/>
          </a:p>
        </p:txBody>
      </p:sp>
      <p:grpSp>
        <p:nvGrpSpPr>
          <p:cNvPr id="6" name="Group 5">
            <a:extLst>
              <a:ext uri="{FF2B5EF4-FFF2-40B4-BE49-F238E27FC236}">
                <a16:creationId xmlns:a16="http://schemas.microsoft.com/office/drawing/2014/main" id="{F0B33BDB-1650-407B-8592-FBD1E050AD61}"/>
              </a:ext>
            </a:extLst>
          </p:cNvPr>
          <p:cNvGrpSpPr/>
          <p:nvPr/>
        </p:nvGrpSpPr>
        <p:grpSpPr>
          <a:xfrm>
            <a:off x="841593" y="3347647"/>
            <a:ext cx="7088187" cy="1900236"/>
            <a:chOff x="1233488" y="3548063"/>
            <a:chExt cx="7088187" cy="1900236"/>
          </a:xfrm>
        </p:grpSpPr>
        <p:sp>
          <p:nvSpPr>
            <p:cNvPr id="7" name="Text Box 19">
              <a:extLst>
                <a:ext uri="{FF2B5EF4-FFF2-40B4-BE49-F238E27FC236}">
                  <a16:creationId xmlns:a16="http://schemas.microsoft.com/office/drawing/2014/main" id="{62D08B54-4D65-4EED-A791-D9FF77E5BDA1}"/>
                </a:ext>
              </a:extLst>
            </p:cNvPr>
            <p:cNvSpPr txBox="1">
              <a:spLocks noChangeArrowheads="1"/>
            </p:cNvSpPr>
            <p:nvPr/>
          </p:nvSpPr>
          <p:spPr bwMode="auto">
            <a:xfrm>
              <a:off x="1233488" y="3548063"/>
              <a:ext cx="1768475" cy="701675"/>
            </a:xfrm>
            <a:prstGeom prst="rect">
              <a:avLst/>
            </a:prstGeom>
            <a:noFill/>
            <a:ln w="9525">
              <a:noFill/>
              <a:miter lim="800000"/>
              <a:headEnd/>
              <a:tailEnd/>
            </a:ln>
          </p:spPr>
          <p:txBody>
            <a:bodyPr>
              <a:spAutoFit/>
            </a:bodyPr>
            <a:lstStyle/>
            <a:p>
              <a:pPr algn="ctr">
                <a:spcBef>
                  <a:spcPct val="50000"/>
                </a:spcBef>
              </a:pPr>
              <a:r>
                <a:rPr lang="en-US" sz="2000" b="1" i="1" dirty="0">
                  <a:latin typeface="Arial Narrow" pitchFamily="34" charset="0"/>
                </a:rPr>
                <a:t>Beginning</a:t>
              </a:r>
              <a:br>
                <a:rPr lang="en-US" sz="2000" b="1" dirty="0">
                  <a:latin typeface="Arial" charset="0"/>
                </a:rPr>
              </a:br>
              <a:r>
                <a:rPr lang="en-US" sz="2000" b="1" i="1" dirty="0">
                  <a:latin typeface="Arial" charset="0"/>
                </a:rPr>
                <a:t>Learner</a:t>
              </a:r>
            </a:p>
          </p:txBody>
        </p:sp>
        <p:sp>
          <p:nvSpPr>
            <p:cNvPr id="8" name="Text Box 19">
              <a:extLst>
                <a:ext uri="{FF2B5EF4-FFF2-40B4-BE49-F238E27FC236}">
                  <a16:creationId xmlns:a16="http://schemas.microsoft.com/office/drawing/2014/main" id="{E9DBE005-C584-4275-9EEE-49B4CC9DF169}"/>
                </a:ext>
              </a:extLst>
            </p:cNvPr>
            <p:cNvSpPr txBox="1">
              <a:spLocks noChangeArrowheads="1"/>
            </p:cNvSpPr>
            <p:nvPr/>
          </p:nvSpPr>
          <p:spPr bwMode="auto">
            <a:xfrm>
              <a:off x="2819401" y="3548063"/>
              <a:ext cx="2362199" cy="707886"/>
            </a:xfrm>
            <a:prstGeom prst="rect">
              <a:avLst/>
            </a:prstGeom>
            <a:noFill/>
            <a:ln w="9525">
              <a:noFill/>
              <a:miter lim="800000"/>
              <a:headEnd/>
              <a:tailEnd/>
            </a:ln>
          </p:spPr>
          <p:txBody>
            <a:bodyPr wrap="square">
              <a:spAutoFit/>
            </a:bodyPr>
            <a:lstStyle/>
            <a:p>
              <a:pPr algn="ctr">
                <a:spcBef>
                  <a:spcPct val="50000"/>
                </a:spcBef>
              </a:pPr>
              <a:r>
                <a:rPr lang="en-US" sz="2000" b="1" i="1" dirty="0">
                  <a:latin typeface="Arial Narrow" pitchFamily="34" charset="0"/>
                </a:rPr>
                <a:t>Developing</a:t>
              </a:r>
              <a:br>
                <a:rPr lang="en-US" sz="2000" b="1" dirty="0">
                  <a:latin typeface="Arial" charset="0"/>
                </a:rPr>
              </a:br>
              <a:r>
                <a:rPr lang="en-US" sz="2000" b="1" i="1" dirty="0">
                  <a:latin typeface="Arial" charset="0"/>
                </a:rPr>
                <a:t>Learner</a:t>
              </a:r>
            </a:p>
          </p:txBody>
        </p:sp>
        <p:sp>
          <p:nvSpPr>
            <p:cNvPr id="9" name="Text Box 19">
              <a:extLst>
                <a:ext uri="{FF2B5EF4-FFF2-40B4-BE49-F238E27FC236}">
                  <a16:creationId xmlns:a16="http://schemas.microsoft.com/office/drawing/2014/main" id="{8472DB03-6343-48AF-97EB-D0F749C8ECA1}"/>
                </a:ext>
              </a:extLst>
            </p:cNvPr>
            <p:cNvSpPr txBox="1">
              <a:spLocks noChangeArrowheads="1"/>
            </p:cNvSpPr>
            <p:nvPr/>
          </p:nvSpPr>
          <p:spPr bwMode="auto">
            <a:xfrm>
              <a:off x="4779962" y="3548063"/>
              <a:ext cx="1768475" cy="701675"/>
            </a:xfrm>
            <a:prstGeom prst="rect">
              <a:avLst/>
            </a:prstGeom>
            <a:noFill/>
            <a:ln w="9525">
              <a:noFill/>
              <a:miter lim="800000"/>
              <a:headEnd/>
              <a:tailEnd/>
            </a:ln>
          </p:spPr>
          <p:txBody>
            <a:bodyPr>
              <a:spAutoFit/>
            </a:bodyPr>
            <a:lstStyle/>
            <a:p>
              <a:pPr algn="ctr">
                <a:spcBef>
                  <a:spcPct val="50000"/>
                </a:spcBef>
              </a:pPr>
              <a:r>
                <a:rPr lang="en-US" sz="2000" b="1" i="1" dirty="0">
                  <a:latin typeface="Arial Narrow" pitchFamily="34" charset="0"/>
                </a:rPr>
                <a:t>Proficient</a:t>
              </a:r>
              <a:br>
                <a:rPr lang="en-US" sz="2000" b="1" dirty="0">
                  <a:latin typeface="Arial" charset="0"/>
                </a:rPr>
              </a:br>
              <a:r>
                <a:rPr lang="en-US" sz="2000" b="1" i="1" dirty="0">
                  <a:latin typeface="Arial" charset="0"/>
                </a:rPr>
                <a:t>Learner</a:t>
              </a:r>
            </a:p>
          </p:txBody>
        </p:sp>
        <p:sp>
          <p:nvSpPr>
            <p:cNvPr id="10" name="Text Box 19">
              <a:extLst>
                <a:ext uri="{FF2B5EF4-FFF2-40B4-BE49-F238E27FC236}">
                  <a16:creationId xmlns:a16="http://schemas.microsoft.com/office/drawing/2014/main" id="{B0249233-9C11-40F3-8C45-B237A4BCC30E}"/>
                </a:ext>
              </a:extLst>
            </p:cNvPr>
            <p:cNvSpPr txBox="1">
              <a:spLocks noChangeArrowheads="1"/>
            </p:cNvSpPr>
            <p:nvPr/>
          </p:nvSpPr>
          <p:spPr bwMode="auto">
            <a:xfrm>
              <a:off x="6553200" y="3548063"/>
              <a:ext cx="1768475" cy="701675"/>
            </a:xfrm>
            <a:prstGeom prst="rect">
              <a:avLst/>
            </a:prstGeom>
            <a:noFill/>
            <a:ln w="9525">
              <a:noFill/>
              <a:miter lim="800000"/>
              <a:headEnd/>
              <a:tailEnd/>
            </a:ln>
          </p:spPr>
          <p:txBody>
            <a:bodyPr>
              <a:spAutoFit/>
            </a:bodyPr>
            <a:lstStyle/>
            <a:p>
              <a:pPr algn="ctr">
                <a:spcBef>
                  <a:spcPct val="50000"/>
                </a:spcBef>
              </a:pPr>
              <a:r>
                <a:rPr lang="en-US" sz="2000" b="1" i="1" dirty="0">
                  <a:latin typeface="Arial Narrow" pitchFamily="34" charset="0"/>
                </a:rPr>
                <a:t>Distinguished</a:t>
              </a:r>
              <a:br>
                <a:rPr lang="en-US" sz="2000" b="1" dirty="0">
                  <a:latin typeface="Arial" charset="0"/>
                </a:rPr>
              </a:br>
              <a:r>
                <a:rPr lang="en-US" sz="2000" b="1" i="1" dirty="0">
                  <a:latin typeface="Arial" charset="0"/>
                </a:rPr>
                <a:t>Learner</a:t>
              </a:r>
            </a:p>
          </p:txBody>
        </p:sp>
        <p:pic>
          <p:nvPicPr>
            <p:cNvPr id="11" name="Picture 6" descr="C:\Users\Ricardo_Mercado\AppData\Local\Microsoft\Windows\Temporary Internet Files\Content.IE5\T492DFI5\symbol-sign-male-female[1].png">
              <a:extLst>
                <a:ext uri="{FF2B5EF4-FFF2-40B4-BE49-F238E27FC236}">
                  <a16:creationId xmlns:a16="http://schemas.microsoft.com/office/drawing/2014/main" id="{27332F7B-50A6-42F2-A74F-A0E04354F8A5}"/>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7249637" y="4371975"/>
              <a:ext cx="375599" cy="10763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Ricardo_Mercado\AppData\Local\Microsoft\Windows\Temporary Internet Files\Content.IE5\T492DFI5\symbol-sign-male-female[1].png">
              <a:extLst>
                <a:ext uri="{FF2B5EF4-FFF2-40B4-BE49-F238E27FC236}">
                  <a16:creationId xmlns:a16="http://schemas.microsoft.com/office/drawing/2014/main" id="{DBA9D306-DDC8-4E2C-AAD7-0C75C292C3F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5476399" y="4371975"/>
              <a:ext cx="375599" cy="1076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Ricardo_Mercado\AppData\Local\Microsoft\Windows\Temporary Internet Files\Content.IE5\T492DFI5\symbol-sign-male-female[1].png">
              <a:extLst>
                <a:ext uri="{FF2B5EF4-FFF2-40B4-BE49-F238E27FC236}">
                  <a16:creationId xmlns:a16="http://schemas.microsoft.com/office/drawing/2014/main" id="{271B184C-9B7A-4128-BDC8-AD67E1BEB793}"/>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3812700" y="4371975"/>
              <a:ext cx="375599" cy="1076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Ricardo_Mercado\AppData\Local\Microsoft\Windows\Temporary Internet Files\Content.IE5\T492DFI5\symbol-sign-male-female[1].png">
              <a:extLst>
                <a:ext uri="{FF2B5EF4-FFF2-40B4-BE49-F238E27FC236}">
                  <a16:creationId xmlns:a16="http://schemas.microsoft.com/office/drawing/2014/main" id="{524DC06D-F61C-438C-812D-EAD66E286F07}"/>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1929925" y="4371975"/>
              <a:ext cx="375599" cy="107632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Left-Right Arrow 1">
            <a:extLst>
              <a:ext uri="{FF2B5EF4-FFF2-40B4-BE49-F238E27FC236}">
                <a16:creationId xmlns:a16="http://schemas.microsoft.com/office/drawing/2014/main" id="{7F3F1678-8B02-40AE-95F5-B3429D02EA9A}"/>
              </a:ext>
            </a:extLst>
          </p:cNvPr>
          <p:cNvSpPr/>
          <p:nvPr/>
        </p:nvSpPr>
        <p:spPr>
          <a:xfrm>
            <a:off x="534091" y="5190344"/>
            <a:ext cx="7912100" cy="374311"/>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tabLst>
                <a:tab pos="7202488" algn="l"/>
              </a:tabLst>
            </a:pPr>
            <a:endParaRPr lang="en-US" sz="1400" dirty="0"/>
          </a:p>
        </p:txBody>
      </p:sp>
      <p:grpSp>
        <p:nvGrpSpPr>
          <p:cNvPr id="16" name="Group 15">
            <a:extLst>
              <a:ext uri="{FF2B5EF4-FFF2-40B4-BE49-F238E27FC236}">
                <a16:creationId xmlns:a16="http://schemas.microsoft.com/office/drawing/2014/main" id="{AD75A6C0-4621-4546-B346-6D24359F5486}"/>
              </a:ext>
            </a:extLst>
          </p:cNvPr>
          <p:cNvGrpSpPr/>
          <p:nvPr/>
        </p:nvGrpSpPr>
        <p:grpSpPr>
          <a:xfrm>
            <a:off x="1849264" y="5072699"/>
            <a:ext cx="5384077" cy="1225153"/>
            <a:chOff x="1931123" y="4854956"/>
            <a:chExt cx="5384077" cy="1225153"/>
          </a:xfrm>
        </p:grpSpPr>
        <p:sp>
          <p:nvSpPr>
            <p:cNvPr id="17" name="Text Box 10">
              <a:extLst>
                <a:ext uri="{FF2B5EF4-FFF2-40B4-BE49-F238E27FC236}">
                  <a16:creationId xmlns:a16="http://schemas.microsoft.com/office/drawing/2014/main" id="{23AE9DD6-F9C2-46E4-AC07-881A7662AC38}"/>
                </a:ext>
              </a:extLst>
            </p:cNvPr>
            <p:cNvSpPr txBox="1">
              <a:spLocks noChangeArrowheads="1"/>
            </p:cNvSpPr>
            <p:nvPr/>
          </p:nvSpPr>
          <p:spPr bwMode="auto">
            <a:xfrm>
              <a:off x="1931123" y="5464556"/>
              <a:ext cx="1752600" cy="615553"/>
            </a:xfrm>
            <a:prstGeom prst="rect">
              <a:avLst/>
            </a:prstGeom>
            <a:noFill/>
            <a:ln w="9525">
              <a:noFill/>
              <a:miter lim="800000"/>
              <a:headEnd/>
              <a:tailEnd/>
            </a:ln>
          </p:spPr>
          <p:txBody>
            <a:bodyPr>
              <a:spAutoFit/>
            </a:bodyPr>
            <a:lstStyle/>
            <a:p>
              <a:pPr algn="ctr">
                <a:spcBef>
                  <a:spcPct val="50000"/>
                </a:spcBef>
              </a:pPr>
              <a:r>
                <a:rPr lang="en-US" b="1" i="1" dirty="0">
                  <a:latin typeface="Arial Narrow" pitchFamily="34" charset="0"/>
                </a:rPr>
                <a:t>Developing</a:t>
              </a:r>
              <a:br>
                <a:rPr lang="en-US" sz="1600" b="1" dirty="0">
                  <a:latin typeface="Arial" charset="0"/>
                </a:rPr>
              </a:br>
              <a:r>
                <a:rPr lang="en-US" sz="1600" b="1" dirty="0">
                  <a:latin typeface="Arial" charset="0"/>
                </a:rPr>
                <a:t>Cut Score</a:t>
              </a:r>
            </a:p>
          </p:txBody>
        </p:sp>
        <p:sp>
          <p:nvSpPr>
            <p:cNvPr id="18" name="Line 9">
              <a:extLst>
                <a:ext uri="{FF2B5EF4-FFF2-40B4-BE49-F238E27FC236}">
                  <a16:creationId xmlns:a16="http://schemas.microsoft.com/office/drawing/2014/main" id="{DB2AB4F2-9D54-4309-A56D-836677142731}"/>
                </a:ext>
              </a:extLst>
            </p:cNvPr>
            <p:cNvSpPr>
              <a:spLocks noChangeShapeType="1"/>
            </p:cNvSpPr>
            <p:nvPr/>
          </p:nvSpPr>
          <p:spPr bwMode="auto">
            <a:xfrm>
              <a:off x="6469063" y="4854956"/>
              <a:ext cx="0" cy="491956"/>
            </a:xfrm>
            <a:prstGeom prst="line">
              <a:avLst/>
            </a:prstGeom>
            <a:noFill/>
            <a:ln w="38100">
              <a:solidFill>
                <a:schemeClr val="tx2"/>
              </a:solidFill>
              <a:round/>
              <a:headEnd/>
              <a:tailEnd/>
            </a:ln>
          </p:spPr>
          <p:txBody>
            <a:bodyPr wrap="none" anchor="ctr"/>
            <a:lstStyle/>
            <a:p>
              <a:endParaRPr lang="en-US"/>
            </a:p>
          </p:txBody>
        </p:sp>
        <p:sp>
          <p:nvSpPr>
            <p:cNvPr id="19" name="Text Box 10">
              <a:extLst>
                <a:ext uri="{FF2B5EF4-FFF2-40B4-BE49-F238E27FC236}">
                  <a16:creationId xmlns:a16="http://schemas.microsoft.com/office/drawing/2014/main" id="{E01DDFAC-1C08-4E42-AA24-259FE6AFAD31}"/>
                </a:ext>
              </a:extLst>
            </p:cNvPr>
            <p:cNvSpPr txBox="1">
              <a:spLocks noChangeArrowheads="1"/>
            </p:cNvSpPr>
            <p:nvPr/>
          </p:nvSpPr>
          <p:spPr bwMode="auto">
            <a:xfrm>
              <a:off x="5562600" y="5464556"/>
              <a:ext cx="1752600" cy="615553"/>
            </a:xfrm>
            <a:prstGeom prst="rect">
              <a:avLst/>
            </a:prstGeom>
            <a:noFill/>
            <a:ln w="9525">
              <a:noFill/>
              <a:miter lim="800000"/>
              <a:headEnd/>
              <a:tailEnd/>
            </a:ln>
          </p:spPr>
          <p:txBody>
            <a:bodyPr>
              <a:spAutoFit/>
            </a:bodyPr>
            <a:lstStyle/>
            <a:p>
              <a:pPr algn="ctr">
                <a:spcBef>
                  <a:spcPct val="50000"/>
                </a:spcBef>
              </a:pPr>
              <a:r>
                <a:rPr lang="en-US" b="1" i="1" dirty="0">
                  <a:latin typeface="Arial Narrow" pitchFamily="34" charset="0"/>
                </a:rPr>
                <a:t>Distinguished</a:t>
              </a:r>
              <a:br>
                <a:rPr lang="en-US" sz="1600" b="1" dirty="0">
                  <a:latin typeface="Arial" charset="0"/>
                </a:rPr>
              </a:br>
              <a:r>
                <a:rPr lang="en-US" sz="1600" b="1" dirty="0">
                  <a:latin typeface="Arial" charset="0"/>
                </a:rPr>
                <a:t>Cut Score</a:t>
              </a:r>
            </a:p>
          </p:txBody>
        </p:sp>
        <p:sp>
          <p:nvSpPr>
            <p:cNvPr id="20" name="Line 9">
              <a:extLst>
                <a:ext uri="{FF2B5EF4-FFF2-40B4-BE49-F238E27FC236}">
                  <a16:creationId xmlns:a16="http://schemas.microsoft.com/office/drawing/2014/main" id="{460F8E23-1FA8-4A90-9AD0-85A887ED5A67}"/>
                </a:ext>
              </a:extLst>
            </p:cNvPr>
            <p:cNvSpPr>
              <a:spLocks noChangeShapeType="1"/>
            </p:cNvSpPr>
            <p:nvPr/>
          </p:nvSpPr>
          <p:spPr bwMode="auto">
            <a:xfrm>
              <a:off x="4688648" y="4854956"/>
              <a:ext cx="0" cy="609600"/>
            </a:xfrm>
            <a:prstGeom prst="line">
              <a:avLst/>
            </a:prstGeom>
            <a:noFill/>
            <a:ln w="38100">
              <a:solidFill>
                <a:schemeClr val="tx2"/>
              </a:solidFill>
              <a:round/>
              <a:headEnd/>
              <a:tailEnd/>
            </a:ln>
          </p:spPr>
          <p:txBody>
            <a:bodyPr wrap="none" anchor="ctr"/>
            <a:lstStyle/>
            <a:p>
              <a:endParaRPr lang="en-US"/>
            </a:p>
          </p:txBody>
        </p:sp>
        <p:sp>
          <p:nvSpPr>
            <p:cNvPr id="21" name="Text Box 10">
              <a:extLst>
                <a:ext uri="{FF2B5EF4-FFF2-40B4-BE49-F238E27FC236}">
                  <a16:creationId xmlns:a16="http://schemas.microsoft.com/office/drawing/2014/main" id="{585B8292-4299-4E20-983A-8D8A6DAEE241}"/>
                </a:ext>
              </a:extLst>
            </p:cNvPr>
            <p:cNvSpPr txBox="1">
              <a:spLocks noChangeArrowheads="1"/>
            </p:cNvSpPr>
            <p:nvPr/>
          </p:nvSpPr>
          <p:spPr bwMode="auto">
            <a:xfrm>
              <a:off x="3820285" y="5464556"/>
              <a:ext cx="1752600" cy="615553"/>
            </a:xfrm>
            <a:prstGeom prst="rect">
              <a:avLst/>
            </a:prstGeom>
            <a:noFill/>
            <a:ln w="9525">
              <a:noFill/>
              <a:miter lim="800000"/>
              <a:headEnd/>
              <a:tailEnd/>
            </a:ln>
          </p:spPr>
          <p:txBody>
            <a:bodyPr>
              <a:spAutoFit/>
            </a:bodyPr>
            <a:lstStyle/>
            <a:p>
              <a:pPr algn="ctr">
                <a:spcBef>
                  <a:spcPct val="50000"/>
                </a:spcBef>
              </a:pPr>
              <a:r>
                <a:rPr lang="en-US" b="1" i="1" dirty="0">
                  <a:latin typeface="Arial Narrow" pitchFamily="34" charset="0"/>
                </a:rPr>
                <a:t>Proficient</a:t>
              </a:r>
              <a:br>
                <a:rPr lang="en-US" sz="1600" b="1" dirty="0">
                  <a:latin typeface="Arial" charset="0"/>
                </a:rPr>
              </a:br>
              <a:r>
                <a:rPr lang="en-US" sz="1600" b="1" dirty="0">
                  <a:latin typeface="Arial" charset="0"/>
                </a:rPr>
                <a:t>Cut Score</a:t>
              </a:r>
            </a:p>
          </p:txBody>
        </p:sp>
        <p:sp>
          <p:nvSpPr>
            <p:cNvPr id="22" name="Line 9">
              <a:extLst>
                <a:ext uri="{FF2B5EF4-FFF2-40B4-BE49-F238E27FC236}">
                  <a16:creationId xmlns:a16="http://schemas.microsoft.com/office/drawing/2014/main" id="{286E4865-5E16-446B-A3BB-E0067C8605D5}"/>
                </a:ext>
              </a:extLst>
            </p:cNvPr>
            <p:cNvSpPr>
              <a:spLocks noChangeShapeType="1"/>
            </p:cNvSpPr>
            <p:nvPr/>
          </p:nvSpPr>
          <p:spPr bwMode="auto">
            <a:xfrm>
              <a:off x="2807106" y="4854956"/>
              <a:ext cx="0" cy="609600"/>
            </a:xfrm>
            <a:prstGeom prst="line">
              <a:avLst/>
            </a:prstGeom>
            <a:noFill/>
            <a:ln w="38100">
              <a:solidFill>
                <a:schemeClr val="tx2"/>
              </a:solidFill>
              <a:round/>
              <a:headEnd/>
              <a:tailEnd/>
            </a:ln>
          </p:spPr>
          <p:txBody>
            <a:bodyPr wrap="none" anchor="ctr"/>
            <a:lstStyle/>
            <a:p>
              <a:endParaRPr lang="en-US"/>
            </a:p>
          </p:txBody>
        </p:sp>
      </p:grpSp>
    </p:spTree>
    <p:extLst>
      <p:ext uri="{BB962C8B-B14F-4D97-AF65-F5344CB8AC3E}">
        <p14:creationId xmlns:p14="http://schemas.microsoft.com/office/powerpoint/2010/main" val="171266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a:xfrm>
            <a:off x="603983" y="334016"/>
            <a:ext cx="7187206" cy="1325563"/>
          </a:xfrm>
        </p:spPr>
        <p:txBody>
          <a:bodyPr/>
          <a:lstStyle/>
          <a:p>
            <a:r>
              <a:rPr lang="en-US" dirty="0"/>
              <a:t>Test Development Process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79</a:t>
            </a:fld>
            <a:endParaRPr lang="en-US" dirty="0"/>
          </a:p>
        </p:txBody>
      </p:sp>
      <p:sp>
        <p:nvSpPr>
          <p:cNvPr id="42" name="TextBox 41">
            <a:extLst>
              <a:ext uri="{FF2B5EF4-FFF2-40B4-BE49-F238E27FC236}">
                <a16:creationId xmlns:a16="http://schemas.microsoft.com/office/drawing/2014/main" id="{84731916-DB82-49BA-B0F0-5F7AF7643DA6}"/>
              </a:ext>
            </a:extLst>
          </p:cNvPr>
          <p:cNvSpPr txBox="1"/>
          <p:nvPr/>
        </p:nvSpPr>
        <p:spPr>
          <a:xfrm>
            <a:off x="2335585" y="3407953"/>
            <a:ext cx="1270000" cy="276999"/>
          </a:xfrm>
          <a:prstGeom prst="rect">
            <a:avLst/>
          </a:prstGeom>
          <a:noFill/>
        </p:spPr>
        <p:txBody>
          <a:bodyPr wrap="square" rtlCol="0">
            <a:spAutoFit/>
          </a:bodyPr>
          <a:lstStyle/>
          <a:p>
            <a:pPr algn="ctr"/>
            <a:r>
              <a:rPr lang="en-US" sz="1200" b="1" dirty="0"/>
              <a:t>Spring 2017</a:t>
            </a:r>
          </a:p>
        </p:txBody>
      </p:sp>
      <p:sp>
        <p:nvSpPr>
          <p:cNvPr id="43" name="TextBox 42">
            <a:extLst>
              <a:ext uri="{FF2B5EF4-FFF2-40B4-BE49-F238E27FC236}">
                <a16:creationId xmlns:a16="http://schemas.microsoft.com/office/drawing/2014/main" id="{02B24860-D066-4FCA-8C5F-00A1BDEBC404}"/>
              </a:ext>
            </a:extLst>
          </p:cNvPr>
          <p:cNvSpPr txBox="1"/>
          <p:nvPr/>
        </p:nvSpPr>
        <p:spPr>
          <a:xfrm>
            <a:off x="5526461" y="3407953"/>
            <a:ext cx="1270000" cy="276999"/>
          </a:xfrm>
          <a:prstGeom prst="rect">
            <a:avLst/>
          </a:prstGeom>
          <a:noFill/>
        </p:spPr>
        <p:txBody>
          <a:bodyPr wrap="square" rtlCol="0">
            <a:spAutoFit/>
          </a:bodyPr>
          <a:lstStyle/>
          <a:p>
            <a:pPr algn="ctr"/>
            <a:r>
              <a:rPr lang="en-US" sz="1200" b="1" dirty="0"/>
              <a:t>Summer 2017</a:t>
            </a:r>
          </a:p>
        </p:txBody>
      </p:sp>
      <p:sp>
        <p:nvSpPr>
          <p:cNvPr id="44" name="TextBox 43">
            <a:extLst>
              <a:ext uri="{FF2B5EF4-FFF2-40B4-BE49-F238E27FC236}">
                <a16:creationId xmlns:a16="http://schemas.microsoft.com/office/drawing/2014/main" id="{0083F110-37A8-4556-AA3C-13A1E34D2646}"/>
              </a:ext>
            </a:extLst>
          </p:cNvPr>
          <p:cNvSpPr txBox="1"/>
          <p:nvPr/>
        </p:nvSpPr>
        <p:spPr>
          <a:xfrm>
            <a:off x="7079035" y="3407953"/>
            <a:ext cx="1314443" cy="276999"/>
          </a:xfrm>
          <a:prstGeom prst="rect">
            <a:avLst/>
          </a:prstGeom>
          <a:noFill/>
        </p:spPr>
        <p:txBody>
          <a:bodyPr wrap="square" rtlCol="0">
            <a:spAutoFit/>
          </a:bodyPr>
          <a:lstStyle/>
          <a:p>
            <a:pPr algn="ctr"/>
            <a:r>
              <a:rPr lang="en-US" sz="1200" b="1" dirty="0"/>
              <a:t>Spring 2018</a:t>
            </a:r>
          </a:p>
        </p:txBody>
      </p:sp>
      <p:sp>
        <p:nvSpPr>
          <p:cNvPr id="45" name="TextBox 44">
            <a:extLst>
              <a:ext uri="{FF2B5EF4-FFF2-40B4-BE49-F238E27FC236}">
                <a16:creationId xmlns:a16="http://schemas.microsoft.com/office/drawing/2014/main" id="{01925218-D699-4DC8-B215-C1D9B22AA41B}"/>
              </a:ext>
            </a:extLst>
          </p:cNvPr>
          <p:cNvSpPr txBox="1"/>
          <p:nvPr/>
        </p:nvSpPr>
        <p:spPr>
          <a:xfrm>
            <a:off x="744918" y="5552460"/>
            <a:ext cx="1314443" cy="461665"/>
          </a:xfrm>
          <a:prstGeom prst="rect">
            <a:avLst/>
          </a:prstGeom>
          <a:noFill/>
        </p:spPr>
        <p:txBody>
          <a:bodyPr wrap="square" rtlCol="0">
            <a:spAutoFit/>
          </a:bodyPr>
          <a:lstStyle/>
          <a:p>
            <a:pPr algn="ctr"/>
            <a:r>
              <a:rPr lang="en-US" sz="1200" b="1" dirty="0"/>
              <a:t>Spring/Summer 2018</a:t>
            </a:r>
          </a:p>
        </p:txBody>
      </p:sp>
      <p:sp>
        <p:nvSpPr>
          <p:cNvPr id="46" name="TextBox 45">
            <a:extLst>
              <a:ext uri="{FF2B5EF4-FFF2-40B4-BE49-F238E27FC236}">
                <a16:creationId xmlns:a16="http://schemas.microsoft.com/office/drawing/2014/main" id="{7CF3CF3A-0463-4C73-9345-4225786E322C}"/>
              </a:ext>
            </a:extLst>
          </p:cNvPr>
          <p:cNvSpPr txBox="1"/>
          <p:nvPr/>
        </p:nvSpPr>
        <p:spPr>
          <a:xfrm>
            <a:off x="2335585" y="5552459"/>
            <a:ext cx="1304927" cy="276999"/>
          </a:xfrm>
          <a:prstGeom prst="rect">
            <a:avLst/>
          </a:prstGeom>
          <a:noFill/>
        </p:spPr>
        <p:txBody>
          <a:bodyPr wrap="square" rtlCol="0">
            <a:spAutoFit/>
          </a:bodyPr>
          <a:lstStyle/>
          <a:p>
            <a:pPr algn="ctr"/>
            <a:r>
              <a:rPr lang="en-US" sz="1200" b="1" dirty="0"/>
              <a:t>Summer 2018</a:t>
            </a:r>
          </a:p>
        </p:txBody>
      </p:sp>
      <p:sp>
        <p:nvSpPr>
          <p:cNvPr id="47" name="TextBox 46">
            <a:extLst>
              <a:ext uri="{FF2B5EF4-FFF2-40B4-BE49-F238E27FC236}">
                <a16:creationId xmlns:a16="http://schemas.microsoft.com/office/drawing/2014/main" id="{6F729FB8-BEAF-4062-A968-0D24A108B412}"/>
              </a:ext>
            </a:extLst>
          </p:cNvPr>
          <p:cNvSpPr txBox="1"/>
          <p:nvPr/>
        </p:nvSpPr>
        <p:spPr>
          <a:xfrm>
            <a:off x="3905626" y="5558108"/>
            <a:ext cx="1314443" cy="276999"/>
          </a:xfrm>
          <a:prstGeom prst="rect">
            <a:avLst/>
          </a:prstGeom>
          <a:noFill/>
        </p:spPr>
        <p:txBody>
          <a:bodyPr wrap="square" rtlCol="0">
            <a:spAutoFit/>
          </a:bodyPr>
          <a:lstStyle/>
          <a:p>
            <a:pPr algn="ctr"/>
            <a:r>
              <a:rPr lang="en-US" sz="1200" b="1" dirty="0"/>
              <a:t>Summer 2018</a:t>
            </a:r>
          </a:p>
        </p:txBody>
      </p:sp>
      <p:sp>
        <p:nvSpPr>
          <p:cNvPr id="48" name="TextBox 47">
            <a:extLst>
              <a:ext uri="{FF2B5EF4-FFF2-40B4-BE49-F238E27FC236}">
                <a16:creationId xmlns:a16="http://schemas.microsoft.com/office/drawing/2014/main" id="{F62EE2DE-AC55-4D9B-B531-A8AE1646DD2D}"/>
              </a:ext>
            </a:extLst>
          </p:cNvPr>
          <p:cNvSpPr txBox="1"/>
          <p:nvPr/>
        </p:nvSpPr>
        <p:spPr>
          <a:xfrm>
            <a:off x="5534172" y="5552459"/>
            <a:ext cx="1314443" cy="461665"/>
          </a:xfrm>
          <a:prstGeom prst="rect">
            <a:avLst/>
          </a:prstGeom>
          <a:noFill/>
        </p:spPr>
        <p:txBody>
          <a:bodyPr wrap="square" rtlCol="0">
            <a:spAutoFit/>
          </a:bodyPr>
          <a:lstStyle/>
          <a:p>
            <a:pPr algn="ctr"/>
            <a:r>
              <a:rPr lang="en-US" sz="1200" b="1" dirty="0"/>
              <a:t>Winter 2018/ Spring 2019</a:t>
            </a:r>
          </a:p>
        </p:txBody>
      </p:sp>
      <p:sp>
        <p:nvSpPr>
          <p:cNvPr id="50" name="TextBox 49">
            <a:extLst>
              <a:ext uri="{FF2B5EF4-FFF2-40B4-BE49-F238E27FC236}">
                <a16:creationId xmlns:a16="http://schemas.microsoft.com/office/drawing/2014/main" id="{461FCFA8-A4EE-4E96-91CF-89B30481DA9E}"/>
              </a:ext>
            </a:extLst>
          </p:cNvPr>
          <p:cNvSpPr txBox="1"/>
          <p:nvPr/>
        </p:nvSpPr>
        <p:spPr>
          <a:xfrm>
            <a:off x="3900067" y="3422920"/>
            <a:ext cx="1270000" cy="276999"/>
          </a:xfrm>
          <a:prstGeom prst="rect">
            <a:avLst/>
          </a:prstGeom>
          <a:noFill/>
        </p:spPr>
        <p:txBody>
          <a:bodyPr wrap="square" rtlCol="0">
            <a:spAutoFit/>
          </a:bodyPr>
          <a:lstStyle/>
          <a:p>
            <a:pPr algn="ctr"/>
            <a:r>
              <a:rPr lang="en-US" sz="1200" b="1" dirty="0"/>
              <a:t>Spring 2017</a:t>
            </a:r>
          </a:p>
        </p:txBody>
      </p:sp>
      <p:sp>
        <p:nvSpPr>
          <p:cNvPr id="9" name="Text Box 4">
            <a:extLst>
              <a:ext uri="{FF2B5EF4-FFF2-40B4-BE49-F238E27FC236}">
                <a16:creationId xmlns:a16="http://schemas.microsoft.com/office/drawing/2014/main" id="{9BACE625-86A0-4BD6-9254-91DBB49C65D1}"/>
              </a:ext>
            </a:extLst>
          </p:cNvPr>
          <p:cNvSpPr txBox="1">
            <a:spLocks noChangeArrowheads="1"/>
          </p:cNvSpPr>
          <p:nvPr/>
        </p:nvSpPr>
        <p:spPr bwMode="auto">
          <a:xfrm>
            <a:off x="678236" y="2322103"/>
            <a:ext cx="1360487" cy="111918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nchorCtr="1"/>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defRPr/>
            </a:pPr>
            <a:r>
              <a:rPr lang="en-US" altLang="en-US" sz="1600" dirty="0">
                <a:latin typeface="+mn-lt"/>
              </a:rPr>
              <a:t>Test Planning and Specifications</a:t>
            </a:r>
          </a:p>
        </p:txBody>
      </p:sp>
      <p:grpSp>
        <p:nvGrpSpPr>
          <p:cNvPr id="10" name="Group 9">
            <a:extLst>
              <a:ext uri="{FF2B5EF4-FFF2-40B4-BE49-F238E27FC236}">
                <a16:creationId xmlns:a16="http://schemas.microsoft.com/office/drawing/2014/main" id="{DA324E5A-15CB-4796-AF38-50CDEACB7F7B}"/>
              </a:ext>
            </a:extLst>
          </p:cNvPr>
          <p:cNvGrpSpPr/>
          <p:nvPr/>
        </p:nvGrpSpPr>
        <p:grpSpPr>
          <a:xfrm>
            <a:off x="2029198" y="2322103"/>
            <a:ext cx="1587500" cy="1085850"/>
            <a:chOff x="1994693" y="2001044"/>
            <a:chExt cx="1587500" cy="1085850"/>
          </a:xfrm>
          <a:solidFill>
            <a:schemeClr val="bg1"/>
          </a:solidFill>
        </p:grpSpPr>
        <p:sp>
          <p:nvSpPr>
            <p:cNvPr id="11" name="Text Box 3">
              <a:extLst>
                <a:ext uri="{FF2B5EF4-FFF2-40B4-BE49-F238E27FC236}">
                  <a16:creationId xmlns:a16="http://schemas.microsoft.com/office/drawing/2014/main" id="{E14F7BE9-F3A7-423D-9611-DA015E1C02D6}"/>
                </a:ext>
              </a:extLst>
            </p:cNvPr>
            <p:cNvSpPr txBox="1">
              <a:spLocks noChangeArrowheads="1"/>
            </p:cNvSpPr>
            <p:nvPr/>
          </p:nvSpPr>
          <p:spPr bwMode="auto">
            <a:xfrm>
              <a:off x="2289968"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Development</a:t>
              </a:r>
            </a:p>
          </p:txBody>
        </p:sp>
        <p:sp>
          <p:nvSpPr>
            <p:cNvPr id="12" name="Line 5">
              <a:extLst>
                <a:ext uri="{FF2B5EF4-FFF2-40B4-BE49-F238E27FC236}">
                  <a16:creationId xmlns:a16="http://schemas.microsoft.com/office/drawing/2014/main" id="{F3ADE8B5-C287-41C6-94DE-DCDF8A346142}"/>
                </a:ext>
              </a:extLst>
            </p:cNvPr>
            <p:cNvSpPr>
              <a:spLocks noChangeShapeType="1"/>
            </p:cNvSpPr>
            <p:nvPr/>
          </p:nvSpPr>
          <p:spPr bwMode="auto">
            <a:xfrm>
              <a:off x="199469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3" name="Group 12">
            <a:extLst>
              <a:ext uri="{FF2B5EF4-FFF2-40B4-BE49-F238E27FC236}">
                <a16:creationId xmlns:a16="http://schemas.microsoft.com/office/drawing/2014/main" id="{1C17A7E6-E4A0-4DD6-A65A-C81216E5A6E7}"/>
              </a:ext>
            </a:extLst>
          </p:cNvPr>
          <p:cNvGrpSpPr/>
          <p:nvPr/>
        </p:nvGrpSpPr>
        <p:grpSpPr>
          <a:xfrm>
            <a:off x="5131173" y="2322103"/>
            <a:ext cx="1681163" cy="1085850"/>
            <a:chOff x="5096668" y="2001044"/>
            <a:chExt cx="1681163" cy="1085850"/>
          </a:xfrm>
        </p:grpSpPr>
        <p:sp>
          <p:nvSpPr>
            <p:cNvPr id="14" name="Line 6">
              <a:extLst>
                <a:ext uri="{FF2B5EF4-FFF2-40B4-BE49-F238E27FC236}">
                  <a16:creationId xmlns:a16="http://schemas.microsoft.com/office/drawing/2014/main" id="{A1374473-9F7A-4944-8CA9-24E8FC79F718}"/>
                </a:ext>
              </a:extLst>
            </p:cNvPr>
            <p:cNvSpPr>
              <a:spLocks noChangeShapeType="1"/>
            </p:cNvSpPr>
            <p:nvPr/>
          </p:nvSpPr>
          <p:spPr bwMode="auto">
            <a:xfrm>
              <a:off x="5096668" y="2505869"/>
              <a:ext cx="347663"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5" name="Text Box 7">
              <a:extLst>
                <a:ext uri="{FF2B5EF4-FFF2-40B4-BE49-F238E27FC236}">
                  <a16:creationId xmlns:a16="http://schemas.microsoft.com/office/drawing/2014/main" id="{B2108CD5-930B-4888-A396-E845C8DA8E1A}"/>
                </a:ext>
              </a:extLst>
            </p:cNvPr>
            <p:cNvSpPr txBox="1">
              <a:spLocks noChangeArrowheads="1"/>
            </p:cNvSpPr>
            <p:nvPr/>
          </p:nvSpPr>
          <p:spPr bwMode="auto">
            <a:xfrm>
              <a:off x="5460206" y="2001044"/>
              <a:ext cx="1317625" cy="10858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Item Review</a:t>
              </a:r>
            </a:p>
          </p:txBody>
        </p:sp>
      </p:grpSp>
      <p:grpSp>
        <p:nvGrpSpPr>
          <p:cNvPr id="16" name="Group 15">
            <a:extLst>
              <a:ext uri="{FF2B5EF4-FFF2-40B4-BE49-F238E27FC236}">
                <a16:creationId xmlns:a16="http://schemas.microsoft.com/office/drawing/2014/main" id="{1D72C9C0-7C37-461A-ADEF-1886526A119D}"/>
              </a:ext>
            </a:extLst>
          </p:cNvPr>
          <p:cNvGrpSpPr/>
          <p:nvPr/>
        </p:nvGrpSpPr>
        <p:grpSpPr>
          <a:xfrm>
            <a:off x="3610348" y="2322103"/>
            <a:ext cx="1598613" cy="1085850"/>
            <a:chOff x="3575843" y="2001044"/>
            <a:chExt cx="1598613" cy="1085850"/>
          </a:xfrm>
          <a:solidFill>
            <a:schemeClr val="bg1"/>
          </a:solidFill>
        </p:grpSpPr>
        <p:sp>
          <p:nvSpPr>
            <p:cNvPr id="17" name="Text Box 10">
              <a:extLst>
                <a:ext uri="{FF2B5EF4-FFF2-40B4-BE49-F238E27FC236}">
                  <a16:creationId xmlns:a16="http://schemas.microsoft.com/office/drawing/2014/main" id="{23DDB9E3-27A9-401D-8139-867CC23A6AED}"/>
                </a:ext>
              </a:extLst>
            </p:cNvPr>
            <p:cNvSpPr txBox="1">
              <a:spLocks noChangeArrowheads="1"/>
            </p:cNvSpPr>
            <p:nvPr/>
          </p:nvSpPr>
          <p:spPr bwMode="auto">
            <a:xfrm>
              <a:off x="3882231" y="2001044"/>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600" dirty="0">
                <a:latin typeface="+mn-lt"/>
              </a:endParaRPr>
            </a:p>
            <a:p>
              <a:pPr algn="ctr">
                <a:spcBef>
                  <a:spcPct val="0"/>
                </a:spcBef>
                <a:buFontTx/>
                <a:buNone/>
              </a:pPr>
              <a:r>
                <a:rPr lang="en-US" altLang="en-US" sz="1600" dirty="0">
                  <a:latin typeface="+mn-lt"/>
                </a:rPr>
                <a:t>GaDOE</a:t>
              </a:r>
            </a:p>
            <a:p>
              <a:pPr algn="ctr">
                <a:spcBef>
                  <a:spcPct val="0"/>
                </a:spcBef>
                <a:buFontTx/>
                <a:buNone/>
              </a:pPr>
              <a:r>
                <a:rPr lang="en-US" altLang="en-US" sz="1600" dirty="0">
                  <a:latin typeface="+mn-lt"/>
                </a:rPr>
                <a:t>Reviews</a:t>
              </a:r>
            </a:p>
          </p:txBody>
        </p:sp>
        <p:sp>
          <p:nvSpPr>
            <p:cNvPr id="18" name="Line 11">
              <a:extLst>
                <a:ext uri="{FF2B5EF4-FFF2-40B4-BE49-F238E27FC236}">
                  <a16:creationId xmlns:a16="http://schemas.microsoft.com/office/drawing/2014/main" id="{3079B216-DCC7-4223-B21B-C31D5EEB4936}"/>
                </a:ext>
              </a:extLst>
            </p:cNvPr>
            <p:cNvSpPr>
              <a:spLocks noChangeShapeType="1"/>
            </p:cNvSpPr>
            <p:nvPr/>
          </p:nvSpPr>
          <p:spPr bwMode="auto">
            <a:xfrm>
              <a:off x="3575843"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19" name="Group 18">
            <a:extLst>
              <a:ext uri="{FF2B5EF4-FFF2-40B4-BE49-F238E27FC236}">
                <a16:creationId xmlns:a16="http://schemas.microsoft.com/office/drawing/2014/main" id="{8C50412F-BE7A-43E4-9816-66EFA56B5FA9}"/>
              </a:ext>
            </a:extLst>
          </p:cNvPr>
          <p:cNvGrpSpPr/>
          <p:nvPr/>
        </p:nvGrpSpPr>
        <p:grpSpPr>
          <a:xfrm>
            <a:off x="6788523" y="2322103"/>
            <a:ext cx="1627188" cy="1092995"/>
            <a:chOff x="6754018" y="2001044"/>
            <a:chExt cx="1627188" cy="1092995"/>
          </a:xfrm>
          <a:solidFill>
            <a:schemeClr val="bg1"/>
          </a:solidFill>
        </p:grpSpPr>
        <p:sp>
          <p:nvSpPr>
            <p:cNvPr id="20" name="Text Box 8">
              <a:extLst>
                <a:ext uri="{FF2B5EF4-FFF2-40B4-BE49-F238E27FC236}">
                  <a16:creationId xmlns:a16="http://schemas.microsoft.com/office/drawing/2014/main" id="{3F2698B8-7023-4937-BDF1-EFAD38C60362}"/>
                </a:ext>
              </a:extLst>
            </p:cNvPr>
            <p:cNvSpPr txBox="1">
              <a:spLocks noChangeArrowheads="1"/>
            </p:cNvSpPr>
            <p:nvPr/>
          </p:nvSpPr>
          <p:spPr bwMode="auto">
            <a:xfrm>
              <a:off x="7031831" y="2001044"/>
              <a:ext cx="1349375" cy="1092995"/>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nchorCtr="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Field Testing</a:t>
              </a:r>
            </a:p>
          </p:txBody>
        </p:sp>
        <p:sp>
          <p:nvSpPr>
            <p:cNvPr id="21" name="Line 12">
              <a:extLst>
                <a:ext uri="{FF2B5EF4-FFF2-40B4-BE49-F238E27FC236}">
                  <a16:creationId xmlns:a16="http://schemas.microsoft.com/office/drawing/2014/main" id="{87E94B31-7716-4EE8-91D0-52F7A245D746}"/>
                </a:ext>
              </a:extLst>
            </p:cNvPr>
            <p:cNvSpPr>
              <a:spLocks noChangeShapeType="1"/>
            </p:cNvSpPr>
            <p:nvPr/>
          </p:nvSpPr>
          <p:spPr bwMode="auto">
            <a:xfrm>
              <a:off x="6754018" y="2505869"/>
              <a:ext cx="290513" cy="3175"/>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2" name="Group 21">
            <a:extLst>
              <a:ext uri="{FF2B5EF4-FFF2-40B4-BE49-F238E27FC236}">
                <a16:creationId xmlns:a16="http://schemas.microsoft.com/office/drawing/2014/main" id="{0A45EEF2-8E38-42ED-9D4A-825319134387}"/>
              </a:ext>
            </a:extLst>
          </p:cNvPr>
          <p:cNvGrpSpPr/>
          <p:nvPr/>
        </p:nvGrpSpPr>
        <p:grpSpPr>
          <a:xfrm>
            <a:off x="2051423" y="4411253"/>
            <a:ext cx="1589088" cy="1143000"/>
            <a:chOff x="2016918" y="4090194"/>
            <a:chExt cx="1589088" cy="1143000"/>
          </a:xfrm>
          <a:solidFill>
            <a:schemeClr val="bg1"/>
          </a:solidFill>
        </p:grpSpPr>
        <p:sp>
          <p:nvSpPr>
            <p:cNvPr id="23" name="Text Box 13">
              <a:extLst>
                <a:ext uri="{FF2B5EF4-FFF2-40B4-BE49-F238E27FC236}">
                  <a16:creationId xmlns:a16="http://schemas.microsoft.com/office/drawing/2014/main" id="{0DBAB963-110B-4610-BF84-7CDC61CC87B6}"/>
                </a:ext>
              </a:extLst>
            </p:cNvPr>
            <p:cNvSpPr txBox="1">
              <a:spLocks noChangeArrowheads="1"/>
            </p:cNvSpPr>
            <p:nvPr/>
          </p:nvSpPr>
          <p:spPr bwMode="auto">
            <a:xfrm>
              <a:off x="2288381" y="4090194"/>
              <a:ext cx="1317625" cy="114300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Handscoring (Constructed-Response Items)</a:t>
              </a:r>
            </a:p>
          </p:txBody>
        </p:sp>
        <p:sp>
          <p:nvSpPr>
            <p:cNvPr id="24" name="Line 15">
              <a:extLst>
                <a:ext uri="{FF2B5EF4-FFF2-40B4-BE49-F238E27FC236}">
                  <a16:creationId xmlns:a16="http://schemas.microsoft.com/office/drawing/2014/main" id="{B236E8FF-E71E-47E3-9646-5AC820D51B6B}"/>
                </a:ext>
              </a:extLst>
            </p:cNvPr>
            <p:cNvSpPr>
              <a:spLocks noChangeShapeType="1"/>
            </p:cNvSpPr>
            <p:nvPr/>
          </p:nvSpPr>
          <p:spPr bwMode="auto">
            <a:xfrm>
              <a:off x="2016918" y="4636295"/>
              <a:ext cx="288925" cy="4763"/>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25" name="Group 24">
            <a:extLst>
              <a:ext uri="{FF2B5EF4-FFF2-40B4-BE49-F238E27FC236}">
                <a16:creationId xmlns:a16="http://schemas.microsoft.com/office/drawing/2014/main" id="{20F89D8C-DE4C-48D5-A5AA-8EDE5C828357}"/>
              </a:ext>
            </a:extLst>
          </p:cNvPr>
          <p:cNvGrpSpPr/>
          <p:nvPr/>
        </p:nvGrpSpPr>
        <p:grpSpPr>
          <a:xfrm>
            <a:off x="3632573" y="4411253"/>
            <a:ext cx="1595438" cy="1143000"/>
            <a:chOff x="3598068" y="4090194"/>
            <a:chExt cx="1595438" cy="1143000"/>
          </a:xfrm>
        </p:grpSpPr>
        <p:sp>
          <p:nvSpPr>
            <p:cNvPr id="26" name="Text Box 9">
              <a:extLst>
                <a:ext uri="{FF2B5EF4-FFF2-40B4-BE49-F238E27FC236}">
                  <a16:creationId xmlns:a16="http://schemas.microsoft.com/office/drawing/2014/main" id="{32A4E792-3BED-46B6-A57D-A400F7DF2A27}"/>
                </a:ext>
              </a:extLst>
            </p:cNvPr>
            <p:cNvSpPr txBox="1">
              <a:spLocks noChangeArrowheads="1"/>
            </p:cNvSpPr>
            <p:nvPr/>
          </p:nvSpPr>
          <p:spPr bwMode="auto">
            <a:xfrm>
              <a:off x="3877468" y="4090194"/>
              <a:ext cx="1316038"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1600" dirty="0">
                  <a:latin typeface="+mn-lt"/>
                </a:rPr>
                <a:t>Data Review</a:t>
              </a:r>
            </a:p>
          </p:txBody>
        </p:sp>
        <p:sp>
          <p:nvSpPr>
            <p:cNvPr id="27" name="Line 16">
              <a:extLst>
                <a:ext uri="{FF2B5EF4-FFF2-40B4-BE49-F238E27FC236}">
                  <a16:creationId xmlns:a16="http://schemas.microsoft.com/office/drawing/2014/main" id="{CCE55F01-3EB1-4FC1-8589-4C2B26461450}"/>
                </a:ext>
              </a:extLst>
            </p:cNvPr>
            <p:cNvSpPr>
              <a:spLocks noChangeShapeType="1"/>
            </p:cNvSpPr>
            <p:nvPr/>
          </p:nvSpPr>
          <p:spPr bwMode="auto">
            <a:xfrm>
              <a:off x="3598068"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grpSp>
        <p:nvGrpSpPr>
          <p:cNvPr id="28" name="Group 27">
            <a:extLst>
              <a:ext uri="{FF2B5EF4-FFF2-40B4-BE49-F238E27FC236}">
                <a16:creationId xmlns:a16="http://schemas.microsoft.com/office/drawing/2014/main" id="{7BC7ADF2-86D0-40FC-B3EE-A715E156FA2E}"/>
              </a:ext>
            </a:extLst>
          </p:cNvPr>
          <p:cNvGrpSpPr/>
          <p:nvPr/>
        </p:nvGrpSpPr>
        <p:grpSpPr>
          <a:xfrm>
            <a:off x="6796461" y="4389822"/>
            <a:ext cx="1597026" cy="1140619"/>
            <a:chOff x="6761956" y="4068763"/>
            <a:chExt cx="1597026" cy="1140619"/>
          </a:xfrm>
        </p:grpSpPr>
        <p:sp>
          <p:nvSpPr>
            <p:cNvPr id="29" name="Line 24">
              <a:extLst>
                <a:ext uri="{FF2B5EF4-FFF2-40B4-BE49-F238E27FC236}">
                  <a16:creationId xmlns:a16="http://schemas.microsoft.com/office/drawing/2014/main" id="{1F5FDC32-3206-4A65-832C-33840293AAEB}"/>
                </a:ext>
              </a:extLst>
            </p:cNvPr>
            <p:cNvSpPr>
              <a:spLocks noChangeShapeType="1"/>
            </p:cNvSpPr>
            <p:nvPr/>
          </p:nvSpPr>
          <p:spPr bwMode="auto">
            <a:xfrm>
              <a:off x="6761956" y="4638676"/>
              <a:ext cx="346075" cy="0"/>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0" name="Text Box 25">
              <a:extLst>
                <a:ext uri="{FF2B5EF4-FFF2-40B4-BE49-F238E27FC236}">
                  <a16:creationId xmlns:a16="http://schemas.microsoft.com/office/drawing/2014/main" id="{110E99ED-D96A-4255-B432-7CAB6DE974BF}"/>
                </a:ext>
              </a:extLst>
            </p:cNvPr>
            <p:cNvSpPr txBox="1">
              <a:spLocks noChangeArrowheads="1"/>
            </p:cNvSpPr>
            <p:nvPr/>
          </p:nvSpPr>
          <p:spPr bwMode="auto">
            <a:xfrm>
              <a:off x="7125494" y="4068763"/>
              <a:ext cx="1233488" cy="114061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Tx/>
                <a:buNone/>
              </a:pPr>
              <a:r>
                <a:rPr lang="en-US" altLang="en-US" sz="1600" dirty="0">
                  <a:latin typeface="+mn-lt"/>
                </a:rPr>
                <a:t>Standard Setting/</a:t>
              </a:r>
            </a:p>
            <a:p>
              <a:pPr algn="ctr">
                <a:lnSpc>
                  <a:spcPct val="80000"/>
                </a:lnSpc>
                <a:spcBef>
                  <a:spcPct val="0"/>
                </a:spcBef>
                <a:buFontTx/>
                <a:buNone/>
              </a:pPr>
              <a:r>
                <a:rPr lang="en-US" altLang="en-US" sz="1600" dirty="0">
                  <a:latin typeface="+mn-lt"/>
                </a:rPr>
                <a:t>Validation</a:t>
              </a:r>
            </a:p>
          </p:txBody>
        </p:sp>
      </p:grpSp>
      <p:grpSp>
        <p:nvGrpSpPr>
          <p:cNvPr id="31" name="Group 30">
            <a:extLst>
              <a:ext uri="{FF2B5EF4-FFF2-40B4-BE49-F238E27FC236}">
                <a16:creationId xmlns:a16="http://schemas.microsoft.com/office/drawing/2014/main" id="{FD1AEEC4-D643-4D69-B92C-601E3A177D3F}"/>
              </a:ext>
            </a:extLst>
          </p:cNvPr>
          <p:cNvGrpSpPr/>
          <p:nvPr/>
        </p:nvGrpSpPr>
        <p:grpSpPr>
          <a:xfrm>
            <a:off x="5208962" y="4444591"/>
            <a:ext cx="1663699" cy="1085850"/>
            <a:chOff x="5174457" y="4123532"/>
            <a:chExt cx="1663699" cy="1085850"/>
          </a:xfrm>
          <a:solidFill>
            <a:schemeClr val="bg1"/>
          </a:solidFill>
        </p:grpSpPr>
        <p:sp>
          <p:nvSpPr>
            <p:cNvPr id="32" name="Text Box 26">
              <a:extLst>
                <a:ext uri="{FF2B5EF4-FFF2-40B4-BE49-F238E27FC236}">
                  <a16:creationId xmlns:a16="http://schemas.microsoft.com/office/drawing/2014/main" id="{588D255A-6FEB-4231-A288-131E750369AF}"/>
                </a:ext>
              </a:extLst>
            </p:cNvPr>
            <p:cNvSpPr txBox="1">
              <a:spLocks noChangeArrowheads="1"/>
            </p:cNvSpPr>
            <p:nvPr/>
          </p:nvSpPr>
          <p:spPr bwMode="auto">
            <a:xfrm>
              <a:off x="5545931" y="4123532"/>
              <a:ext cx="1292225" cy="1085850"/>
            </a:xfrm>
            <a:prstGeom prst="rect">
              <a:avLst/>
            </a:prstGeom>
            <a:grpFill/>
            <a:ln>
              <a:headEnd/>
              <a:tailEnd/>
            </a:ln>
          </p:spPr>
          <p:style>
            <a:lnRef idx="2">
              <a:schemeClr val="accent6"/>
            </a:lnRef>
            <a:fillRef idx="1">
              <a:schemeClr val="lt1"/>
            </a:fillRef>
            <a:effectRef idx="0">
              <a:schemeClr val="accent6"/>
            </a:effectRef>
            <a:fontRef idx="minor">
              <a:schemeClr val="dk1"/>
            </a:fontRef>
          </p:style>
          <p:txBody>
            <a:bodyPr lIns="82039" tIns="41020" rIns="82039" bIns="41020" anchor="ctr"/>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5000"/>
                </a:lnSpc>
                <a:spcBef>
                  <a:spcPct val="0"/>
                </a:spcBef>
                <a:buFontTx/>
                <a:buNone/>
              </a:pPr>
              <a:r>
                <a:rPr lang="en-US" altLang="en-US" sz="1600" dirty="0">
                  <a:latin typeface="+mn-lt"/>
                </a:rPr>
                <a:t>Operational</a:t>
              </a:r>
            </a:p>
            <a:p>
              <a:pPr algn="ctr">
                <a:lnSpc>
                  <a:spcPct val="85000"/>
                </a:lnSpc>
                <a:spcBef>
                  <a:spcPct val="0"/>
                </a:spcBef>
                <a:buFontTx/>
                <a:buNone/>
              </a:pPr>
              <a:r>
                <a:rPr lang="en-US" altLang="en-US" sz="1600" dirty="0">
                  <a:latin typeface="+mn-lt"/>
                </a:rPr>
                <a:t>Testing</a:t>
              </a:r>
            </a:p>
          </p:txBody>
        </p:sp>
        <p:sp>
          <p:nvSpPr>
            <p:cNvPr id="33" name="Line 27">
              <a:extLst>
                <a:ext uri="{FF2B5EF4-FFF2-40B4-BE49-F238E27FC236}">
                  <a16:creationId xmlns:a16="http://schemas.microsoft.com/office/drawing/2014/main" id="{07398FF9-D61F-44D0-BD32-4135FD56B9E3}"/>
                </a:ext>
              </a:extLst>
            </p:cNvPr>
            <p:cNvSpPr>
              <a:spLocks noChangeShapeType="1"/>
            </p:cNvSpPr>
            <p:nvPr/>
          </p:nvSpPr>
          <p:spPr bwMode="auto">
            <a:xfrm>
              <a:off x="5174457" y="4641058"/>
              <a:ext cx="355600" cy="0"/>
            </a:xfrm>
            <a:prstGeom prst="line">
              <a:avLst/>
            </a:prstGeom>
            <a:grpFill/>
            <a:ln>
              <a:headEnd/>
              <a:tailEnd type="triangle" w="med" len="med"/>
            </a:ln>
            <a:extLst/>
          </p:spPr>
          <p:style>
            <a:lnRef idx="2">
              <a:schemeClr val="accent6"/>
            </a:lnRef>
            <a:fillRef idx="1">
              <a:schemeClr val="lt1"/>
            </a:fillRef>
            <a:effectRef idx="0">
              <a:schemeClr val="accent6"/>
            </a:effectRef>
            <a:fontRef idx="minor">
              <a:schemeClr val="dk1"/>
            </a:fontRef>
          </p:style>
          <p:txBody>
            <a:bodyPr/>
            <a:lstStyle/>
            <a:p>
              <a:endParaRPr lang="en-US"/>
            </a:p>
          </p:txBody>
        </p:sp>
      </p:grpSp>
      <p:grpSp>
        <p:nvGrpSpPr>
          <p:cNvPr id="34" name="Group 33">
            <a:extLst>
              <a:ext uri="{FF2B5EF4-FFF2-40B4-BE49-F238E27FC236}">
                <a16:creationId xmlns:a16="http://schemas.microsoft.com/office/drawing/2014/main" id="{5AE9FE48-1F54-4CF7-970B-B2A4EDC9D640}"/>
              </a:ext>
            </a:extLst>
          </p:cNvPr>
          <p:cNvGrpSpPr/>
          <p:nvPr/>
        </p:nvGrpSpPr>
        <p:grpSpPr>
          <a:xfrm>
            <a:off x="417886" y="2830103"/>
            <a:ext cx="8220075" cy="2722563"/>
            <a:chOff x="383381" y="2509044"/>
            <a:chExt cx="8220075" cy="2722563"/>
          </a:xfrm>
        </p:grpSpPr>
        <p:grpSp>
          <p:nvGrpSpPr>
            <p:cNvPr id="35" name="Group 34">
              <a:extLst>
                <a:ext uri="{FF2B5EF4-FFF2-40B4-BE49-F238E27FC236}">
                  <a16:creationId xmlns:a16="http://schemas.microsoft.com/office/drawing/2014/main" id="{DB459007-4413-4BD3-8F5B-A6DC8BE00631}"/>
                </a:ext>
              </a:extLst>
            </p:cNvPr>
            <p:cNvGrpSpPr/>
            <p:nvPr/>
          </p:nvGrpSpPr>
          <p:grpSpPr>
            <a:xfrm>
              <a:off x="383381" y="2509044"/>
              <a:ext cx="8220075" cy="2132014"/>
              <a:chOff x="383381" y="2509044"/>
              <a:chExt cx="8220075" cy="2132014"/>
            </a:xfrm>
          </p:grpSpPr>
          <p:sp>
            <p:nvSpPr>
              <p:cNvPr id="37" name="Line 17">
                <a:extLst>
                  <a:ext uri="{FF2B5EF4-FFF2-40B4-BE49-F238E27FC236}">
                    <a16:creationId xmlns:a16="http://schemas.microsoft.com/office/drawing/2014/main" id="{9F494EA8-3E5D-40E2-8512-59D811FC984D}"/>
                  </a:ext>
                </a:extLst>
              </p:cNvPr>
              <p:cNvSpPr>
                <a:spLocks noChangeShapeType="1"/>
              </p:cNvSpPr>
              <p:nvPr/>
            </p:nvSpPr>
            <p:spPr bwMode="auto">
              <a:xfrm>
                <a:off x="383381" y="4636295"/>
                <a:ext cx="290513" cy="4763"/>
              </a:xfrm>
              <a:prstGeom prst="line">
                <a:avLst/>
              </a:prstGeom>
              <a:ln>
                <a:headEnd/>
                <a:tailEnd type="triangle" w="med" len="me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8" name="Line 18">
                <a:extLst>
                  <a:ext uri="{FF2B5EF4-FFF2-40B4-BE49-F238E27FC236}">
                    <a16:creationId xmlns:a16="http://schemas.microsoft.com/office/drawing/2014/main" id="{6686D314-C2A0-4221-B77F-A28FB098234F}"/>
                  </a:ext>
                </a:extLst>
              </p:cNvPr>
              <p:cNvSpPr>
                <a:spLocks noChangeShapeType="1"/>
              </p:cNvSpPr>
              <p:nvPr/>
            </p:nvSpPr>
            <p:spPr bwMode="auto">
              <a:xfrm>
                <a:off x="397668" y="3866357"/>
                <a:ext cx="8205788"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9" name="Line 19">
                <a:extLst>
                  <a:ext uri="{FF2B5EF4-FFF2-40B4-BE49-F238E27FC236}">
                    <a16:creationId xmlns:a16="http://schemas.microsoft.com/office/drawing/2014/main" id="{68D29BE2-D086-47D4-97F7-33DA84406BF6}"/>
                  </a:ext>
                </a:extLst>
              </p:cNvPr>
              <p:cNvSpPr>
                <a:spLocks noChangeShapeType="1"/>
              </p:cNvSpPr>
              <p:nvPr/>
            </p:nvSpPr>
            <p:spPr bwMode="auto">
              <a:xfrm>
                <a:off x="397668" y="3866357"/>
                <a:ext cx="0" cy="769938"/>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0" name="Line 20">
                <a:extLst>
                  <a:ext uri="{FF2B5EF4-FFF2-40B4-BE49-F238E27FC236}">
                    <a16:creationId xmlns:a16="http://schemas.microsoft.com/office/drawing/2014/main" id="{DD718D42-9C67-4DB6-81B3-D62AADB1CD38}"/>
                  </a:ext>
                </a:extLst>
              </p:cNvPr>
              <p:cNvSpPr>
                <a:spLocks noChangeShapeType="1"/>
              </p:cNvSpPr>
              <p:nvPr/>
            </p:nvSpPr>
            <p:spPr bwMode="auto">
              <a:xfrm>
                <a:off x="8603456" y="2509044"/>
                <a:ext cx="0" cy="1357313"/>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1" name="Line 21">
                <a:extLst>
                  <a:ext uri="{FF2B5EF4-FFF2-40B4-BE49-F238E27FC236}">
                    <a16:creationId xmlns:a16="http://schemas.microsoft.com/office/drawing/2014/main" id="{05C09EBC-4968-44B3-91BA-2048413F2362}"/>
                  </a:ext>
                </a:extLst>
              </p:cNvPr>
              <p:cNvSpPr>
                <a:spLocks noChangeShapeType="1"/>
              </p:cNvSpPr>
              <p:nvPr/>
            </p:nvSpPr>
            <p:spPr bwMode="auto">
              <a:xfrm flipH="1">
                <a:off x="8358981" y="2509044"/>
                <a:ext cx="244475" cy="0"/>
              </a:xfrm>
              <a:prstGeom prst="line">
                <a:avLst/>
              </a:prstGeom>
              <a:ln>
                <a:headEnd/>
                <a:tailEnd/>
              </a:ln>
              <a:extLst>
                <a:ext uri="{909E8E84-426E-40DD-AFC4-6F175D3DCCD1}">
                  <a14:hiddenFill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36" name="Text Box 13">
              <a:extLst>
                <a:ext uri="{FF2B5EF4-FFF2-40B4-BE49-F238E27FC236}">
                  <a16:creationId xmlns:a16="http://schemas.microsoft.com/office/drawing/2014/main" id="{3CC232DC-8B4D-46C0-9E06-0554E8D94CA5}"/>
                </a:ext>
              </a:extLst>
            </p:cNvPr>
            <p:cNvSpPr txBox="1">
              <a:spLocks noChangeArrowheads="1"/>
            </p:cNvSpPr>
            <p:nvPr/>
          </p:nvSpPr>
          <p:spPr bwMode="auto">
            <a:xfrm>
              <a:off x="707231" y="4088607"/>
              <a:ext cx="1317625" cy="1143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82039" tIns="41020" rIns="82039" bIns="41020"/>
            <a:lstStyle>
              <a:lvl1pPr defTabSz="820738" eaLnBrk="0" hangingPunct="0">
                <a:spcBef>
                  <a:spcPct val="20000"/>
                </a:spcBef>
                <a:buFont typeface="Arial" charset="0"/>
                <a:buChar char="•"/>
                <a:defRPr sz="3200">
                  <a:solidFill>
                    <a:schemeClr val="tx1"/>
                  </a:solidFill>
                  <a:latin typeface="Calibri" pitchFamily="34" charset="0"/>
                </a:defRPr>
              </a:lvl1pPr>
              <a:lvl2pPr marL="742950" indent="-285750" defTabSz="820738" eaLnBrk="0" hangingPunct="0">
                <a:spcBef>
                  <a:spcPct val="20000"/>
                </a:spcBef>
                <a:buFont typeface="Arial" charset="0"/>
                <a:buChar char="–"/>
                <a:defRPr sz="2800">
                  <a:solidFill>
                    <a:schemeClr val="tx1"/>
                  </a:solidFill>
                  <a:latin typeface="Calibri" pitchFamily="34" charset="0"/>
                </a:defRPr>
              </a:lvl2pPr>
              <a:lvl3pPr marL="1143000" indent="-228600" defTabSz="820738" eaLnBrk="0" hangingPunct="0">
                <a:spcBef>
                  <a:spcPct val="20000"/>
                </a:spcBef>
                <a:buFont typeface="Arial" charset="0"/>
                <a:buChar char="•"/>
                <a:defRPr sz="2400">
                  <a:solidFill>
                    <a:schemeClr val="tx1"/>
                  </a:solidFill>
                  <a:latin typeface="Calibri" pitchFamily="34" charset="0"/>
                </a:defRPr>
              </a:lvl3pPr>
              <a:lvl4pPr marL="1600200" indent="-228600" defTabSz="820738" eaLnBrk="0" hangingPunct="0">
                <a:spcBef>
                  <a:spcPct val="20000"/>
                </a:spcBef>
                <a:buFont typeface="Arial" charset="0"/>
                <a:buChar char="–"/>
                <a:defRPr sz="2000">
                  <a:solidFill>
                    <a:schemeClr val="tx1"/>
                  </a:solidFill>
                  <a:latin typeface="Calibri" pitchFamily="34" charset="0"/>
                </a:defRPr>
              </a:lvl4pPr>
              <a:lvl5pPr marL="2057400" indent="-228600" defTabSz="820738" eaLnBrk="0" hangingPunct="0">
                <a:spcBef>
                  <a:spcPct val="20000"/>
                </a:spcBef>
                <a:buFont typeface="Arial" charset="0"/>
                <a:buChar char="»"/>
                <a:defRPr sz="2000">
                  <a:solidFill>
                    <a:schemeClr val="tx1"/>
                  </a:solidFill>
                  <a:latin typeface="Calibri" pitchFamily="34" charset="0"/>
                </a:defRPr>
              </a:lvl5pPr>
              <a:lvl6pPr marL="25146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207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dirty="0">
                  <a:latin typeface="+mn-lt"/>
                </a:rPr>
                <a:t>Rangefinding (Constructed-Response Items)</a:t>
              </a:r>
            </a:p>
          </p:txBody>
        </p:sp>
      </p:grpSp>
      <p:sp>
        <p:nvSpPr>
          <p:cNvPr id="51" name="TextBox 50">
            <a:extLst>
              <a:ext uri="{FF2B5EF4-FFF2-40B4-BE49-F238E27FC236}">
                <a16:creationId xmlns:a16="http://schemas.microsoft.com/office/drawing/2014/main" id="{08A19636-509D-4696-B96A-DC6310093355}"/>
              </a:ext>
            </a:extLst>
          </p:cNvPr>
          <p:cNvSpPr txBox="1"/>
          <p:nvPr/>
        </p:nvSpPr>
        <p:spPr>
          <a:xfrm>
            <a:off x="728009" y="3412873"/>
            <a:ext cx="1270000" cy="461665"/>
          </a:xfrm>
          <a:prstGeom prst="rect">
            <a:avLst/>
          </a:prstGeom>
          <a:noFill/>
        </p:spPr>
        <p:txBody>
          <a:bodyPr wrap="square" rtlCol="0">
            <a:spAutoFit/>
          </a:bodyPr>
          <a:lstStyle/>
          <a:p>
            <a:pPr algn="ctr"/>
            <a:r>
              <a:rPr lang="en-US" sz="1200" b="1" dirty="0"/>
              <a:t>Initially and as needed</a:t>
            </a:r>
          </a:p>
        </p:txBody>
      </p:sp>
      <p:sp>
        <p:nvSpPr>
          <p:cNvPr id="52" name="TextBox 51">
            <a:extLst>
              <a:ext uri="{FF2B5EF4-FFF2-40B4-BE49-F238E27FC236}">
                <a16:creationId xmlns:a16="http://schemas.microsoft.com/office/drawing/2014/main" id="{5E687DDB-998F-4D1F-88D0-E763A3E3DD1A}"/>
              </a:ext>
            </a:extLst>
          </p:cNvPr>
          <p:cNvSpPr txBox="1"/>
          <p:nvPr/>
        </p:nvSpPr>
        <p:spPr>
          <a:xfrm>
            <a:off x="7159752" y="5530441"/>
            <a:ext cx="1270000" cy="461665"/>
          </a:xfrm>
          <a:prstGeom prst="rect">
            <a:avLst/>
          </a:prstGeom>
          <a:noFill/>
        </p:spPr>
        <p:txBody>
          <a:bodyPr wrap="square" rtlCol="0">
            <a:spAutoFit/>
          </a:bodyPr>
          <a:lstStyle/>
          <a:p>
            <a:pPr algn="ctr"/>
            <a:r>
              <a:rPr lang="en-US" sz="1200" b="1" dirty="0"/>
              <a:t>Initially and as needed</a:t>
            </a:r>
          </a:p>
        </p:txBody>
      </p:sp>
    </p:spTree>
    <p:extLst>
      <p:ext uri="{BB962C8B-B14F-4D97-AF65-F5344CB8AC3E}">
        <p14:creationId xmlns:p14="http://schemas.microsoft.com/office/powerpoint/2010/main" val="206194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0AD85A-C3E2-4F9B-AA93-4086C5D02060}"/>
              </a:ext>
            </a:extLst>
          </p:cNvPr>
          <p:cNvSpPr>
            <a:spLocks noGrp="1"/>
          </p:cNvSpPr>
          <p:nvPr>
            <p:ph type="title"/>
          </p:nvPr>
        </p:nvSpPr>
        <p:spPr/>
        <p:txBody>
          <a:bodyPr/>
          <a:lstStyle/>
          <a:p>
            <a:r>
              <a:rPr lang="en-US" dirty="0"/>
              <a:t>GKIDS Readiness Check</a:t>
            </a:r>
          </a:p>
        </p:txBody>
      </p:sp>
      <p:sp>
        <p:nvSpPr>
          <p:cNvPr id="7" name="Text Placeholder 6">
            <a:extLst>
              <a:ext uri="{FF2B5EF4-FFF2-40B4-BE49-F238E27FC236}">
                <a16:creationId xmlns:a16="http://schemas.microsoft.com/office/drawing/2014/main" id="{AF0E4AF6-413B-4845-AFAC-FA231F0E8736}"/>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10A1F343-B619-4CB2-9246-57BB9C9A524B}"/>
              </a:ext>
            </a:extLst>
          </p:cNvPr>
          <p:cNvSpPr>
            <a:spLocks noGrp="1"/>
          </p:cNvSpPr>
          <p:nvPr>
            <p:ph type="sldNum" sz="quarter" idx="4"/>
          </p:nvPr>
        </p:nvSpPr>
        <p:spPr/>
        <p:txBody>
          <a:bodyPr/>
          <a:lstStyle/>
          <a:p>
            <a:fld id="{B63E4CEF-BB1E-48C7-AE93-F39F6AA99AD7}" type="slidenum">
              <a:rPr lang="en-US" smtClean="0"/>
              <a:pPr/>
              <a:t>8</a:t>
            </a:fld>
            <a:endParaRPr lang="en-US" dirty="0"/>
          </a:p>
        </p:txBody>
      </p:sp>
    </p:spTree>
    <p:extLst>
      <p:ext uri="{BB962C8B-B14F-4D97-AF65-F5344CB8AC3E}">
        <p14:creationId xmlns:p14="http://schemas.microsoft.com/office/powerpoint/2010/main" val="199871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0AD85A-C3E2-4F9B-AA93-4086C5D02060}"/>
              </a:ext>
            </a:extLst>
          </p:cNvPr>
          <p:cNvSpPr>
            <a:spLocks noGrp="1"/>
          </p:cNvSpPr>
          <p:nvPr>
            <p:ph type="title"/>
          </p:nvPr>
        </p:nvSpPr>
        <p:spPr/>
        <p:txBody>
          <a:bodyPr/>
          <a:lstStyle/>
          <a:p>
            <a:r>
              <a:rPr lang="en-US" dirty="0"/>
              <a:t>Georgia Milestones</a:t>
            </a:r>
          </a:p>
        </p:txBody>
      </p:sp>
      <p:sp>
        <p:nvSpPr>
          <p:cNvPr id="7" name="Text Placeholder 6">
            <a:extLst>
              <a:ext uri="{FF2B5EF4-FFF2-40B4-BE49-F238E27FC236}">
                <a16:creationId xmlns:a16="http://schemas.microsoft.com/office/drawing/2014/main" id="{AF0E4AF6-413B-4845-AFAC-FA231F0E8736}"/>
              </a:ext>
            </a:extLst>
          </p:cNvPr>
          <p:cNvSpPr>
            <a:spLocks noGrp="1"/>
          </p:cNvSpPr>
          <p:nvPr>
            <p:ph type="body" idx="1"/>
          </p:nvPr>
        </p:nvSpPr>
        <p:spPr/>
        <p:txBody>
          <a:bodyPr/>
          <a:lstStyle/>
          <a:p>
            <a:r>
              <a:rPr lang="en-US" dirty="0"/>
              <a:t>Resources</a:t>
            </a:r>
          </a:p>
        </p:txBody>
      </p:sp>
      <p:sp>
        <p:nvSpPr>
          <p:cNvPr id="5" name="Slide Number Placeholder 4">
            <a:extLst>
              <a:ext uri="{FF2B5EF4-FFF2-40B4-BE49-F238E27FC236}">
                <a16:creationId xmlns:a16="http://schemas.microsoft.com/office/drawing/2014/main" id="{10A1F343-B619-4CB2-9246-57BB9C9A524B}"/>
              </a:ext>
            </a:extLst>
          </p:cNvPr>
          <p:cNvSpPr>
            <a:spLocks noGrp="1"/>
          </p:cNvSpPr>
          <p:nvPr>
            <p:ph type="sldNum" sz="quarter" idx="4"/>
          </p:nvPr>
        </p:nvSpPr>
        <p:spPr/>
        <p:txBody>
          <a:bodyPr/>
          <a:lstStyle/>
          <a:p>
            <a:fld id="{B63E4CEF-BB1E-48C7-AE93-F39F6AA99AD7}" type="slidenum">
              <a:rPr lang="en-US" smtClean="0"/>
              <a:pPr/>
              <a:t>80</a:t>
            </a:fld>
            <a:endParaRPr lang="en-US" dirty="0"/>
          </a:p>
        </p:txBody>
      </p:sp>
    </p:spTree>
    <p:extLst>
      <p:ext uri="{BB962C8B-B14F-4D97-AF65-F5344CB8AC3E}">
        <p14:creationId xmlns:p14="http://schemas.microsoft.com/office/powerpoint/2010/main" val="82015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D9C2F-3853-4274-9F6D-F45FEADF38AA}"/>
              </a:ext>
            </a:extLst>
          </p:cNvPr>
          <p:cNvSpPr>
            <a:spLocks noGrp="1"/>
          </p:cNvSpPr>
          <p:nvPr>
            <p:ph type="title"/>
          </p:nvPr>
        </p:nvSpPr>
        <p:spPr/>
        <p:txBody>
          <a:bodyPr/>
          <a:lstStyle/>
          <a:p>
            <a:r>
              <a:rPr lang="en-US" dirty="0"/>
              <a:t>Test Blueprints</a:t>
            </a:r>
          </a:p>
        </p:txBody>
      </p:sp>
      <p:sp>
        <p:nvSpPr>
          <p:cNvPr id="3" name="Content Placeholder 2">
            <a:extLst>
              <a:ext uri="{FF2B5EF4-FFF2-40B4-BE49-F238E27FC236}">
                <a16:creationId xmlns:a16="http://schemas.microsoft.com/office/drawing/2014/main" id="{9F43B6AB-9EC4-4527-97A7-FFAEFB8CEC20}"/>
              </a:ext>
            </a:extLst>
          </p:cNvPr>
          <p:cNvSpPr>
            <a:spLocks noGrp="1"/>
          </p:cNvSpPr>
          <p:nvPr>
            <p:ph idx="1"/>
          </p:nvPr>
        </p:nvSpPr>
        <p:spPr>
          <a:xfrm>
            <a:off x="628650" y="1825625"/>
            <a:ext cx="4222024" cy="4351338"/>
          </a:xfrm>
        </p:spPr>
        <p:txBody>
          <a:bodyPr>
            <a:normAutofit lnSpcReduction="10000"/>
          </a:bodyPr>
          <a:lstStyle/>
          <a:p>
            <a:r>
              <a:rPr lang="en-US" dirty="0"/>
              <a:t>Domains/Reporting Categories</a:t>
            </a:r>
          </a:p>
          <a:p>
            <a:r>
              <a:rPr lang="en-US" dirty="0"/>
              <a:t>Associated content standards</a:t>
            </a:r>
          </a:p>
          <a:p>
            <a:r>
              <a:rPr lang="en-US" dirty="0"/>
              <a:t>Approximate percentage and number of points allocated to each domain</a:t>
            </a:r>
          </a:p>
          <a:p>
            <a:r>
              <a:rPr lang="en-US" dirty="0"/>
              <a:t>Types of items </a:t>
            </a:r>
          </a:p>
          <a:p>
            <a:r>
              <a:rPr lang="en-US" dirty="0"/>
              <a:t>Number of items</a:t>
            </a:r>
          </a:p>
          <a:p>
            <a:r>
              <a:rPr lang="en-US" dirty="0"/>
              <a:t>Number of points possible</a:t>
            </a:r>
          </a:p>
        </p:txBody>
      </p:sp>
      <p:sp>
        <p:nvSpPr>
          <p:cNvPr id="5" name="Slide Number Placeholder 4">
            <a:extLst>
              <a:ext uri="{FF2B5EF4-FFF2-40B4-BE49-F238E27FC236}">
                <a16:creationId xmlns:a16="http://schemas.microsoft.com/office/drawing/2014/main" id="{5D4DC940-BDF8-475C-BF01-F144DEC65C8B}"/>
              </a:ext>
            </a:extLst>
          </p:cNvPr>
          <p:cNvSpPr>
            <a:spLocks noGrp="1"/>
          </p:cNvSpPr>
          <p:nvPr>
            <p:ph type="sldNum" sz="quarter" idx="4"/>
          </p:nvPr>
        </p:nvSpPr>
        <p:spPr/>
        <p:txBody>
          <a:bodyPr/>
          <a:lstStyle/>
          <a:p>
            <a:fld id="{B63E4CEF-BB1E-48C7-AE93-F39F6AA99AD7}" type="slidenum">
              <a:rPr lang="en-US" smtClean="0"/>
              <a:pPr/>
              <a:t>81</a:t>
            </a:fld>
            <a:endParaRPr lang="en-US" dirty="0"/>
          </a:p>
        </p:txBody>
      </p:sp>
      <p:pic>
        <p:nvPicPr>
          <p:cNvPr id="4" name="Picture 3">
            <a:extLst>
              <a:ext uri="{FF2B5EF4-FFF2-40B4-BE49-F238E27FC236}">
                <a16:creationId xmlns:a16="http://schemas.microsoft.com/office/drawing/2014/main" id="{4E6610D0-EBC3-451D-9EE6-12AC2E8A37FD}"/>
              </a:ext>
            </a:extLst>
          </p:cNvPr>
          <p:cNvPicPr>
            <a:picLocks noChangeAspect="1"/>
          </p:cNvPicPr>
          <p:nvPr/>
        </p:nvPicPr>
        <p:blipFill rotWithShape="1">
          <a:blip r:embed="rId2"/>
          <a:srcRect l="9852" t="49615" r="76582" b="9095"/>
          <a:stretch/>
        </p:blipFill>
        <p:spPr>
          <a:xfrm>
            <a:off x="5094152" y="1659580"/>
            <a:ext cx="3640545" cy="46286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923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ECCD-9A89-4B1A-8932-8EF9D67C8E22}"/>
              </a:ext>
            </a:extLst>
          </p:cNvPr>
          <p:cNvSpPr>
            <a:spLocks noGrp="1"/>
          </p:cNvSpPr>
          <p:nvPr>
            <p:ph type="title"/>
          </p:nvPr>
        </p:nvSpPr>
        <p:spPr/>
        <p:txBody>
          <a:bodyPr/>
          <a:lstStyle/>
          <a:p>
            <a:r>
              <a:rPr lang="en-US" dirty="0"/>
              <a:t>Assessment Guides</a:t>
            </a:r>
          </a:p>
        </p:txBody>
      </p:sp>
      <p:sp>
        <p:nvSpPr>
          <p:cNvPr id="3" name="Content Placeholder 2">
            <a:extLst>
              <a:ext uri="{FF2B5EF4-FFF2-40B4-BE49-F238E27FC236}">
                <a16:creationId xmlns:a16="http://schemas.microsoft.com/office/drawing/2014/main" id="{C244AD27-58AD-4399-9656-28D399BADD4A}"/>
              </a:ext>
            </a:extLst>
          </p:cNvPr>
          <p:cNvSpPr>
            <a:spLocks noGrp="1"/>
          </p:cNvSpPr>
          <p:nvPr>
            <p:ph idx="1"/>
          </p:nvPr>
        </p:nvSpPr>
        <p:spPr/>
        <p:txBody>
          <a:bodyPr>
            <a:normAutofit lnSpcReduction="10000"/>
          </a:bodyPr>
          <a:lstStyle/>
          <a:p>
            <a:pPr marL="0" indent="0">
              <a:buNone/>
            </a:pPr>
            <a:r>
              <a:rPr lang="en-US" dirty="0"/>
              <a:t>These guides include:</a:t>
            </a:r>
          </a:p>
          <a:p>
            <a:r>
              <a:rPr lang="en-US" dirty="0"/>
              <a:t>Description of test format and organization</a:t>
            </a:r>
          </a:p>
          <a:p>
            <a:r>
              <a:rPr lang="en-US" dirty="0"/>
              <a:t>Content measured</a:t>
            </a:r>
          </a:p>
          <a:p>
            <a:r>
              <a:rPr lang="en-US" dirty="0"/>
              <a:t>Domain structures and content weights</a:t>
            </a:r>
          </a:p>
          <a:p>
            <a:r>
              <a:rPr lang="en-US" dirty="0"/>
              <a:t>Item types</a:t>
            </a:r>
          </a:p>
          <a:p>
            <a:r>
              <a:rPr lang="en-US" dirty="0"/>
              <a:t>Example items by DOK</a:t>
            </a:r>
          </a:p>
          <a:p>
            <a:r>
              <a:rPr lang="en-US" dirty="0"/>
              <a:t>Sample items and keys</a:t>
            </a:r>
          </a:p>
          <a:p>
            <a:r>
              <a:rPr lang="en-US" dirty="0"/>
              <a:t>Example scoring rubrics and exemplar responses</a:t>
            </a:r>
          </a:p>
          <a:p>
            <a:r>
              <a:rPr lang="en-US" dirty="0"/>
              <a:t>Writing rubrics (ELA)</a:t>
            </a:r>
          </a:p>
        </p:txBody>
      </p:sp>
      <p:sp>
        <p:nvSpPr>
          <p:cNvPr id="5" name="Slide Number Placeholder 4">
            <a:extLst>
              <a:ext uri="{FF2B5EF4-FFF2-40B4-BE49-F238E27FC236}">
                <a16:creationId xmlns:a16="http://schemas.microsoft.com/office/drawing/2014/main" id="{0577A1AE-B027-4D98-94DA-2BAE638CF408}"/>
              </a:ext>
            </a:extLst>
          </p:cNvPr>
          <p:cNvSpPr>
            <a:spLocks noGrp="1"/>
          </p:cNvSpPr>
          <p:nvPr>
            <p:ph type="sldNum" sz="quarter" idx="4"/>
          </p:nvPr>
        </p:nvSpPr>
        <p:spPr/>
        <p:txBody>
          <a:bodyPr/>
          <a:lstStyle/>
          <a:p>
            <a:fld id="{B63E4CEF-BB1E-48C7-AE93-F39F6AA99AD7}" type="slidenum">
              <a:rPr lang="en-US" smtClean="0"/>
              <a:pPr/>
              <a:t>82</a:t>
            </a:fld>
            <a:endParaRPr lang="en-US" dirty="0"/>
          </a:p>
        </p:txBody>
      </p:sp>
    </p:spTree>
    <p:extLst>
      <p:ext uri="{BB962C8B-B14F-4D97-AF65-F5344CB8AC3E}">
        <p14:creationId xmlns:p14="http://schemas.microsoft.com/office/powerpoint/2010/main" val="167483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D4CB-FA36-46F5-99D3-DF8E0F661474}"/>
              </a:ext>
            </a:extLst>
          </p:cNvPr>
          <p:cNvSpPr>
            <a:spLocks noGrp="1"/>
          </p:cNvSpPr>
          <p:nvPr>
            <p:ph type="title"/>
          </p:nvPr>
        </p:nvSpPr>
        <p:spPr/>
        <p:txBody>
          <a:bodyPr/>
          <a:lstStyle/>
          <a:p>
            <a:r>
              <a:rPr lang="en-US" dirty="0"/>
              <a:t>Study/Resource Guides</a:t>
            </a:r>
            <a:br>
              <a:rPr lang="en-US" dirty="0"/>
            </a:br>
            <a:r>
              <a:rPr lang="en-US" sz="3600" dirty="0"/>
              <a:t>for Students and Parents</a:t>
            </a:r>
            <a:endParaRPr lang="en-US" dirty="0"/>
          </a:p>
        </p:txBody>
      </p:sp>
      <p:sp>
        <p:nvSpPr>
          <p:cNvPr id="3" name="Content Placeholder 2">
            <a:extLst>
              <a:ext uri="{FF2B5EF4-FFF2-40B4-BE49-F238E27FC236}">
                <a16:creationId xmlns:a16="http://schemas.microsoft.com/office/drawing/2014/main" id="{1DF95710-F185-4175-B28D-B0CCD5A78A5C}"/>
              </a:ext>
            </a:extLst>
          </p:cNvPr>
          <p:cNvSpPr>
            <a:spLocks noGrp="1"/>
          </p:cNvSpPr>
          <p:nvPr>
            <p:ph idx="1"/>
          </p:nvPr>
        </p:nvSpPr>
        <p:spPr/>
        <p:txBody>
          <a:bodyPr>
            <a:normAutofit lnSpcReduction="10000"/>
          </a:bodyPr>
          <a:lstStyle/>
          <a:p>
            <a:pPr marL="0" indent="0">
              <a:buNone/>
            </a:pPr>
            <a:r>
              <a:rPr lang="en-US" dirty="0"/>
              <a:t>These guides include: </a:t>
            </a:r>
          </a:p>
          <a:p>
            <a:r>
              <a:rPr lang="en-US" dirty="0"/>
              <a:t>Description of test format and organization</a:t>
            </a:r>
          </a:p>
          <a:p>
            <a:r>
              <a:rPr lang="en-US" dirty="0"/>
              <a:t>Content measures</a:t>
            </a:r>
          </a:p>
          <a:p>
            <a:r>
              <a:rPr lang="en-US" dirty="0"/>
              <a:t>Types of items</a:t>
            </a:r>
          </a:p>
          <a:p>
            <a:r>
              <a:rPr lang="en-US" dirty="0"/>
              <a:t>Example items by DOK</a:t>
            </a:r>
          </a:p>
          <a:p>
            <a:r>
              <a:rPr lang="en-US" dirty="0"/>
              <a:t>Content description/Key terms</a:t>
            </a:r>
          </a:p>
          <a:p>
            <a:r>
              <a:rPr lang="en-US" dirty="0"/>
              <a:t>Additional sample items and keys</a:t>
            </a:r>
          </a:p>
          <a:p>
            <a:r>
              <a:rPr lang="en-US" dirty="0"/>
              <a:t>Scoring rubrics and exemplar responses</a:t>
            </a:r>
          </a:p>
          <a:p>
            <a:r>
              <a:rPr lang="en-US" dirty="0"/>
              <a:t>Writing rubrics (ELA)</a:t>
            </a:r>
          </a:p>
        </p:txBody>
      </p:sp>
      <p:sp>
        <p:nvSpPr>
          <p:cNvPr id="5" name="Slide Number Placeholder 4">
            <a:extLst>
              <a:ext uri="{FF2B5EF4-FFF2-40B4-BE49-F238E27FC236}">
                <a16:creationId xmlns:a16="http://schemas.microsoft.com/office/drawing/2014/main" id="{D5D6961D-C7C3-4E8B-B1EE-084109D88FAF}"/>
              </a:ext>
            </a:extLst>
          </p:cNvPr>
          <p:cNvSpPr>
            <a:spLocks noGrp="1"/>
          </p:cNvSpPr>
          <p:nvPr>
            <p:ph type="sldNum" sz="quarter" idx="4"/>
          </p:nvPr>
        </p:nvSpPr>
        <p:spPr/>
        <p:txBody>
          <a:bodyPr/>
          <a:lstStyle/>
          <a:p>
            <a:fld id="{B63E4CEF-BB1E-48C7-AE93-F39F6AA99AD7}" type="slidenum">
              <a:rPr lang="en-US" smtClean="0"/>
              <a:pPr/>
              <a:t>83</a:t>
            </a:fld>
            <a:endParaRPr lang="en-US" dirty="0"/>
          </a:p>
        </p:txBody>
      </p:sp>
    </p:spTree>
    <p:extLst>
      <p:ext uri="{BB962C8B-B14F-4D97-AF65-F5344CB8AC3E}">
        <p14:creationId xmlns:p14="http://schemas.microsoft.com/office/powerpoint/2010/main" val="321650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CCB49-07F4-42B8-8F2C-89F4E0FC8ED3}"/>
              </a:ext>
            </a:extLst>
          </p:cNvPr>
          <p:cNvSpPr>
            <a:spLocks noGrp="1"/>
          </p:cNvSpPr>
          <p:nvPr>
            <p:ph type="title"/>
          </p:nvPr>
        </p:nvSpPr>
        <p:spPr/>
        <p:txBody>
          <a:bodyPr/>
          <a:lstStyle/>
          <a:p>
            <a:r>
              <a:rPr lang="en-US" dirty="0"/>
              <a:t>Item and Scoring Samplers</a:t>
            </a:r>
          </a:p>
        </p:txBody>
      </p:sp>
      <p:sp>
        <p:nvSpPr>
          <p:cNvPr id="3" name="Content Placeholder 2">
            <a:extLst>
              <a:ext uri="{FF2B5EF4-FFF2-40B4-BE49-F238E27FC236}">
                <a16:creationId xmlns:a16="http://schemas.microsoft.com/office/drawing/2014/main" id="{C43EB34E-FF82-42EB-895B-42849D3E3367}"/>
              </a:ext>
            </a:extLst>
          </p:cNvPr>
          <p:cNvSpPr>
            <a:spLocks noGrp="1"/>
          </p:cNvSpPr>
          <p:nvPr>
            <p:ph idx="1"/>
          </p:nvPr>
        </p:nvSpPr>
        <p:spPr/>
        <p:txBody>
          <a:bodyPr/>
          <a:lstStyle/>
          <a:p>
            <a:r>
              <a:rPr lang="en-US" dirty="0"/>
              <a:t>These documents provide examples of the types of constructed-response items that appear on Georgia Milestones.</a:t>
            </a:r>
          </a:p>
          <a:p>
            <a:r>
              <a:rPr lang="en-US" dirty="0"/>
              <a:t>The items may be used for classroom instructional purposes. </a:t>
            </a:r>
          </a:p>
          <a:p>
            <a:r>
              <a:rPr lang="en-US" dirty="0"/>
              <a:t>Teachers may use the rubrics and sample student responses as a guide to score responses written by their own students. </a:t>
            </a:r>
          </a:p>
        </p:txBody>
      </p:sp>
      <p:sp>
        <p:nvSpPr>
          <p:cNvPr id="5" name="Slide Number Placeholder 4">
            <a:extLst>
              <a:ext uri="{FF2B5EF4-FFF2-40B4-BE49-F238E27FC236}">
                <a16:creationId xmlns:a16="http://schemas.microsoft.com/office/drawing/2014/main" id="{AFF77872-79FB-4F17-8E6F-A3A12645DF98}"/>
              </a:ext>
            </a:extLst>
          </p:cNvPr>
          <p:cNvSpPr>
            <a:spLocks noGrp="1"/>
          </p:cNvSpPr>
          <p:nvPr>
            <p:ph type="sldNum" sz="quarter" idx="4"/>
          </p:nvPr>
        </p:nvSpPr>
        <p:spPr/>
        <p:txBody>
          <a:bodyPr/>
          <a:lstStyle/>
          <a:p>
            <a:fld id="{B63E4CEF-BB1E-48C7-AE93-F39F6AA99AD7}" type="slidenum">
              <a:rPr lang="en-US" smtClean="0"/>
              <a:pPr/>
              <a:t>84</a:t>
            </a:fld>
            <a:endParaRPr lang="en-US" dirty="0"/>
          </a:p>
        </p:txBody>
      </p:sp>
    </p:spTree>
    <p:extLst>
      <p:ext uri="{BB962C8B-B14F-4D97-AF65-F5344CB8AC3E}">
        <p14:creationId xmlns:p14="http://schemas.microsoft.com/office/powerpoint/2010/main" val="272686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Item and Scoring Samplers</a:t>
            </a:r>
          </a:p>
        </p:txBody>
      </p:sp>
      <p:sp>
        <p:nvSpPr>
          <p:cNvPr id="3" name="Content Placeholder 2"/>
          <p:cNvSpPr>
            <a:spLocks noGrp="1"/>
          </p:cNvSpPr>
          <p:nvPr>
            <p:ph idx="1"/>
          </p:nvPr>
        </p:nvSpPr>
        <p:spPr>
          <a:xfrm>
            <a:off x="628650" y="1825625"/>
            <a:ext cx="8210550" cy="4351338"/>
          </a:xfrm>
        </p:spPr>
        <p:txBody>
          <a:bodyPr/>
          <a:lstStyle/>
          <a:p>
            <a:r>
              <a:rPr lang="en-US" dirty="0"/>
              <a:t>A Reading and Evidence-Based Writing section has been added to model Section 1 of the ELA assessment. </a:t>
            </a:r>
          </a:p>
          <a:p>
            <a:pPr lvl="1"/>
            <a:r>
              <a:rPr lang="en-US" dirty="0"/>
              <a:t>This section includes three annotated student responses per score point for each item. </a:t>
            </a:r>
          </a:p>
          <a:p>
            <a:r>
              <a:rPr lang="en-US" dirty="0"/>
              <a:t>The Item and Scoring Sampler </a:t>
            </a:r>
            <a:r>
              <a:rPr lang="en-US" u="sng" dirty="0"/>
              <a:t>Supplement</a:t>
            </a:r>
            <a:r>
              <a:rPr lang="en-US" dirty="0"/>
              <a:t> is designed to be printed for ease of use with students. </a:t>
            </a:r>
          </a:p>
          <a:p>
            <a:pPr marL="0" indent="0">
              <a:buNone/>
            </a:pPr>
            <a:endParaRPr lang="en-US" dirty="0"/>
          </a:p>
          <a:p>
            <a:pPr marL="0" indent="0">
              <a:buNone/>
            </a:pPr>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85</a:t>
            </a:fld>
            <a:endParaRPr lang="en-US" dirty="0"/>
          </a:p>
        </p:txBody>
      </p:sp>
    </p:spTree>
    <p:extLst>
      <p:ext uri="{BB962C8B-B14F-4D97-AF65-F5344CB8AC3E}">
        <p14:creationId xmlns:p14="http://schemas.microsoft.com/office/powerpoint/2010/main" val="215092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75AAC-F3E9-4D6F-AD20-191757CB88CE}"/>
              </a:ext>
            </a:extLst>
          </p:cNvPr>
          <p:cNvSpPr>
            <a:spLocks noGrp="1"/>
          </p:cNvSpPr>
          <p:nvPr>
            <p:ph type="title"/>
          </p:nvPr>
        </p:nvSpPr>
        <p:spPr/>
        <p:txBody>
          <a:bodyPr/>
          <a:lstStyle/>
          <a:p>
            <a:r>
              <a:rPr lang="en-US" dirty="0"/>
              <a:t>REBW Directions</a:t>
            </a:r>
          </a:p>
        </p:txBody>
      </p:sp>
      <p:pic>
        <p:nvPicPr>
          <p:cNvPr id="6" name="Content Placeholder 5">
            <a:extLst>
              <a:ext uri="{FF2B5EF4-FFF2-40B4-BE49-F238E27FC236}">
                <a16:creationId xmlns:a16="http://schemas.microsoft.com/office/drawing/2014/main" id="{02C52F23-F628-4A00-8484-1C61F94E407C}"/>
              </a:ext>
            </a:extLst>
          </p:cNvPr>
          <p:cNvPicPr>
            <a:picLocks noGrp="1" noChangeAspect="1"/>
          </p:cNvPicPr>
          <p:nvPr>
            <p:ph idx="1"/>
          </p:nvPr>
        </p:nvPicPr>
        <p:blipFill rotWithShape="1">
          <a:blip r:embed="rId2"/>
          <a:srcRect l="19307" t="25973" r="19639" b="30794"/>
          <a:stretch/>
        </p:blipFill>
        <p:spPr>
          <a:xfrm>
            <a:off x="491798" y="2213833"/>
            <a:ext cx="8160404" cy="325034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A8547A5A-B847-48E4-8033-3ED38099AEA0}"/>
              </a:ext>
            </a:extLst>
          </p:cNvPr>
          <p:cNvSpPr>
            <a:spLocks noGrp="1"/>
          </p:cNvSpPr>
          <p:nvPr>
            <p:ph type="sldNum" sz="quarter" idx="4"/>
          </p:nvPr>
        </p:nvSpPr>
        <p:spPr/>
        <p:txBody>
          <a:bodyPr/>
          <a:lstStyle/>
          <a:p>
            <a:fld id="{B63E4CEF-BB1E-48C7-AE93-F39F6AA99AD7}" type="slidenum">
              <a:rPr lang="en-US" smtClean="0"/>
              <a:pPr/>
              <a:t>86</a:t>
            </a:fld>
            <a:endParaRPr lang="en-US" dirty="0"/>
          </a:p>
        </p:txBody>
      </p:sp>
    </p:spTree>
    <p:extLst>
      <p:ext uri="{BB962C8B-B14F-4D97-AF65-F5344CB8AC3E}">
        <p14:creationId xmlns:p14="http://schemas.microsoft.com/office/powerpoint/2010/main" val="14645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B7BCF-20F6-4D3D-9198-A12D0F3DF797}"/>
              </a:ext>
            </a:extLst>
          </p:cNvPr>
          <p:cNvSpPr>
            <a:spLocks noGrp="1"/>
          </p:cNvSpPr>
          <p:nvPr>
            <p:ph type="title"/>
          </p:nvPr>
        </p:nvSpPr>
        <p:spPr/>
        <p:txBody>
          <a:bodyPr/>
          <a:lstStyle/>
          <a:p>
            <a:r>
              <a:rPr lang="en-US" dirty="0"/>
              <a:t>Passage 1</a:t>
            </a:r>
          </a:p>
        </p:txBody>
      </p:sp>
      <p:pic>
        <p:nvPicPr>
          <p:cNvPr id="6" name="Content Placeholder 5">
            <a:extLst>
              <a:ext uri="{FF2B5EF4-FFF2-40B4-BE49-F238E27FC236}">
                <a16:creationId xmlns:a16="http://schemas.microsoft.com/office/drawing/2014/main" id="{1AD5EC7E-EA85-41E8-AE5A-A0AF94DB12A8}"/>
              </a:ext>
            </a:extLst>
          </p:cNvPr>
          <p:cNvPicPr>
            <a:picLocks noGrp="1" noChangeAspect="1"/>
          </p:cNvPicPr>
          <p:nvPr>
            <p:ph idx="1"/>
          </p:nvPr>
        </p:nvPicPr>
        <p:blipFill rotWithShape="1">
          <a:blip r:embed="rId2"/>
          <a:srcRect l="19604" t="22412" r="20598" b="27348"/>
          <a:stretch/>
        </p:blipFill>
        <p:spPr>
          <a:xfrm>
            <a:off x="312049" y="1878226"/>
            <a:ext cx="8519902" cy="4026433"/>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D76298A6-404E-4C8A-A6D3-5BE62925FEC7}"/>
              </a:ext>
            </a:extLst>
          </p:cNvPr>
          <p:cNvSpPr>
            <a:spLocks noGrp="1"/>
          </p:cNvSpPr>
          <p:nvPr>
            <p:ph type="sldNum" sz="quarter" idx="4"/>
          </p:nvPr>
        </p:nvSpPr>
        <p:spPr/>
        <p:txBody>
          <a:bodyPr/>
          <a:lstStyle/>
          <a:p>
            <a:fld id="{B63E4CEF-BB1E-48C7-AE93-F39F6AA99AD7}" type="slidenum">
              <a:rPr lang="en-US" smtClean="0"/>
              <a:pPr/>
              <a:t>87</a:t>
            </a:fld>
            <a:endParaRPr lang="en-US" dirty="0"/>
          </a:p>
        </p:txBody>
      </p:sp>
    </p:spTree>
    <p:extLst>
      <p:ext uri="{BB962C8B-B14F-4D97-AF65-F5344CB8AC3E}">
        <p14:creationId xmlns:p14="http://schemas.microsoft.com/office/powerpoint/2010/main" val="153434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C5B3-BE9D-4425-9DAC-ADD36A799809}"/>
              </a:ext>
            </a:extLst>
          </p:cNvPr>
          <p:cNvSpPr>
            <a:spLocks noGrp="1"/>
          </p:cNvSpPr>
          <p:nvPr>
            <p:ph type="title"/>
          </p:nvPr>
        </p:nvSpPr>
        <p:spPr/>
        <p:txBody>
          <a:bodyPr/>
          <a:lstStyle/>
          <a:p>
            <a:r>
              <a:rPr lang="en-US" dirty="0"/>
              <a:t>Passage 2</a:t>
            </a:r>
          </a:p>
        </p:txBody>
      </p:sp>
      <p:pic>
        <p:nvPicPr>
          <p:cNvPr id="6" name="Content Placeholder 5">
            <a:extLst>
              <a:ext uri="{FF2B5EF4-FFF2-40B4-BE49-F238E27FC236}">
                <a16:creationId xmlns:a16="http://schemas.microsoft.com/office/drawing/2014/main" id="{FF0B3583-B8DD-4BF4-A689-212CCDE9C3D5}"/>
              </a:ext>
            </a:extLst>
          </p:cNvPr>
          <p:cNvPicPr>
            <a:picLocks noGrp="1" noChangeAspect="1"/>
          </p:cNvPicPr>
          <p:nvPr>
            <p:ph idx="1"/>
          </p:nvPr>
        </p:nvPicPr>
        <p:blipFill rotWithShape="1">
          <a:blip r:embed="rId2"/>
          <a:srcRect l="19605" t="32742" r="20995" b="18342"/>
          <a:stretch/>
        </p:blipFill>
        <p:spPr>
          <a:xfrm>
            <a:off x="310896" y="1899069"/>
            <a:ext cx="8522208" cy="394758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525C9EBB-833A-43CD-B452-F34420572C04}"/>
              </a:ext>
            </a:extLst>
          </p:cNvPr>
          <p:cNvSpPr>
            <a:spLocks noGrp="1"/>
          </p:cNvSpPr>
          <p:nvPr>
            <p:ph type="sldNum" sz="quarter" idx="4"/>
          </p:nvPr>
        </p:nvSpPr>
        <p:spPr/>
        <p:txBody>
          <a:bodyPr/>
          <a:lstStyle/>
          <a:p>
            <a:fld id="{B63E4CEF-BB1E-48C7-AE93-F39F6AA99AD7}" type="slidenum">
              <a:rPr lang="en-US" smtClean="0"/>
              <a:pPr/>
              <a:t>88</a:t>
            </a:fld>
            <a:endParaRPr lang="en-US" dirty="0"/>
          </a:p>
        </p:txBody>
      </p:sp>
    </p:spTree>
    <p:extLst>
      <p:ext uri="{BB962C8B-B14F-4D97-AF65-F5344CB8AC3E}">
        <p14:creationId xmlns:p14="http://schemas.microsoft.com/office/powerpoint/2010/main" val="233669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D9CF8-16ED-421E-810D-51D72B8D595F}"/>
              </a:ext>
            </a:extLst>
          </p:cNvPr>
          <p:cNvSpPr>
            <a:spLocks noGrp="1"/>
          </p:cNvSpPr>
          <p:nvPr>
            <p:ph type="title"/>
          </p:nvPr>
        </p:nvSpPr>
        <p:spPr/>
        <p:txBody>
          <a:bodyPr/>
          <a:lstStyle/>
          <a:p>
            <a:r>
              <a:rPr lang="en-US" dirty="0"/>
              <a:t>Selected-Response Items</a:t>
            </a:r>
          </a:p>
        </p:txBody>
      </p:sp>
      <p:pic>
        <p:nvPicPr>
          <p:cNvPr id="6" name="Content Placeholder 5">
            <a:extLst>
              <a:ext uri="{FF2B5EF4-FFF2-40B4-BE49-F238E27FC236}">
                <a16:creationId xmlns:a16="http://schemas.microsoft.com/office/drawing/2014/main" id="{9AEAAAD8-96AE-4ACA-9B91-3D7D1B6E12DE}"/>
              </a:ext>
            </a:extLst>
          </p:cNvPr>
          <p:cNvPicPr>
            <a:picLocks noGrp="1" noChangeAspect="1"/>
          </p:cNvPicPr>
          <p:nvPr>
            <p:ph idx="1"/>
          </p:nvPr>
        </p:nvPicPr>
        <p:blipFill rotWithShape="1">
          <a:blip r:embed="rId2"/>
          <a:srcRect l="24670" t="24972" r="27949" b="20108"/>
          <a:stretch/>
        </p:blipFill>
        <p:spPr>
          <a:xfrm>
            <a:off x="1111871" y="1659579"/>
            <a:ext cx="6920257" cy="4511948"/>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5D6A3733-32A8-4D12-B4EF-4A97BA831419}"/>
              </a:ext>
            </a:extLst>
          </p:cNvPr>
          <p:cNvSpPr>
            <a:spLocks noGrp="1"/>
          </p:cNvSpPr>
          <p:nvPr>
            <p:ph type="sldNum" sz="quarter" idx="4"/>
          </p:nvPr>
        </p:nvSpPr>
        <p:spPr/>
        <p:txBody>
          <a:bodyPr/>
          <a:lstStyle/>
          <a:p>
            <a:fld id="{B63E4CEF-BB1E-48C7-AE93-F39F6AA99AD7}" type="slidenum">
              <a:rPr lang="en-US" smtClean="0"/>
              <a:pPr/>
              <a:t>89</a:t>
            </a:fld>
            <a:endParaRPr lang="en-US" dirty="0"/>
          </a:p>
        </p:txBody>
      </p:sp>
    </p:spTree>
    <p:extLst>
      <p:ext uri="{BB962C8B-B14F-4D97-AF65-F5344CB8AC3E}">
        <p14:creationId xmlns:p14="http://schemas.microsoft.com/office/powerpoint/2010/main" val="64357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050B4-3B08-44AB-89C8-A15C66B23F2F}"/>
              </a:ext>
            </a:extLst>
          </p:cNvPr>
          <p:cNvSpPr>
            <a:spLocks noGrp="1"/>
          </p:cNvSpPr>
          <p:nvPr>
            <p:ph type="title"/>
          </p:nvPr>
        </p:nvSpPr>
        <p:spPr/>
        <p:txBody>
          <a:bodyPr/>
          <a:lstStyle/>
          <a:p>
            <a:r>
              <a:rPr lang="en-US" dirty="0"/>
              <a:t>GKIDS Readiness Check</a:t>
            </a:r>
          </a:p>
        </p:txBody>
      </p:sp>
      <p:sp>
        <p:nvSpPr>
          <p:cNvPr id="8" name="Content Placeholder 7">
            <a:extLst>
              <a:ext uri="{FF2B5EF4-FFF2-40B4-BE49-F238E27FC236}">
                <a16:creationId xmlns:a16="http://schemas.microsoft.com/office/drawing/2014/main" id="{C7BCA5EA-9808-49CE-B73D-0F7D0A2BCA3E}"/>
              </a:ext>
            </a:extLst>
          </p:cNvPr>
          <p:cNvSpPr>
            <a:spLocks noGrp="1"/>
          </p:cNvSpPr>
          <p:nvPr>
            <p:ph idx="1"/>
          </p:nvPr>
        </p:nvSpPr>
        <p:spPr>
          <a:xfrm>
            <a:off x="628650" y="1825625"/>
            <a:ext cx="7886700" cy="2480561"/>
          </a:xfrm>
        </p:spPr>
        <p:txBody>
          <a:bodyPr>
            <a:normAutofit/>
          </a:bodyPr>
          <a:lstStyle/>
          <a:p>
            <a:r>
              <a:rPr lang="en-US" sz="2200" dirty="0"/>
              <a:t>A component of GKIDS, the purpose of the GKIDS Readiness Check is to provide information about the knowledge and skills of students entering kindergarten – </a:t>
            </a:r>
            <a:r>
              <a:rPr lang="en-US" sz="2200" i="1" dirty="0"/>
              <a:t>solely to guide instruction</a:t>
            </a:r>
          </a:p>
          <a:p>
            <a:pPr lvl="1"/>
            <a:r>
              <a:rPr lang="en-US" sz="1800" dirty="0"/>
              <a:t>Administered during the first six weeks of kindergarten</a:t>
            </a:r>
          </a:p>
          <a:p>
            <a:pPr lvl="1"/>
            <a:r>
              <a:rPr lang="en-US" sz="1800" dirty="0"/>
              <a:t>Aligned to the Georgia Early Learning and Development Standards (GELDS) and correlated to the kindergarten Georgia Standards of Excellence (GSEs)</a:t>
            </a:r>
          </a:p>
        </p:txBody>
      </p:sp>
      <p:sp>
        <p:nvSpPr>
          <p:cNvPr id="6" name="Slide Number Placeholder 5">
            <a:extLst>
              <a:ext uri="{FF2B5EF4-FFF2-40B4-BE49-F238E27FC236}">
                <a16:creationId xmlns:a16="http://schemas.microsoft.com/office/drawing/2014/main" id="{FFB1BD65-97AA-4B3B-AB5D-79BE69F17544}"/>
              </a:ext>
            </a:extLst>
          </p:cNvPr>
          <p:cNvSpPr>
            <a:spLocks noGrp="1"/>
          </p:cNvSpPr>
          <p:nvPr>
            <p:ph type="sldNum" sz="quarter" idx="4"/>
          </p:nvPr>
        </p:nvSpPr>
        <p:spPr/>
        <p:txBody>
          <a:bodyPr/>
          <a:lstStyle/>
          <a:p>
            <a:fld id="{B63E4CEF-BB1E-48C7-AE93-F39F6AA99AD7}" type="slidenum">
              <a:rPr lang="en-US" smtClean="0"/>
              <a:pPr/>
              <a:t>9</a:t>
            </a:fld>
            <a:endParaRPr lang="en-US" dirty="0"/>
          </a:p>
        </p:txBody>
      </p:sp>
      <p:pic>
        <p:nvPicPr>
          <p:cNvPr id="2" name="Picture 1">
            <a:extLst>
              <a:ext uri="{FF2B5EF4-FFF2-40B4-BE49-F238E27FC236}">
                <a16:creationId xmlns:a16="http://schemas.microsoft.com/office/drawing/2014/main" id="{F115CB6B-C441-43DC-9094-E92B0DF8FA91}"/>
              </a:ext>
            </a:extLst>
          </p:cNvPr>
          <p:cNvPicPr>
            <a:picLocks noChangeAspect="1"/>
          </p:cNvPicPr>
          <p:nvPr/>
        </p:nvPicPr>
        <p:blipFill>
          <a:blip r:embed="rId2"/>
          <a:stretch>
            <a:fillRect/>
          </a:stretch>
        </p:blipFill>
        <p:spPr>
          <a:xfrm rot="21149434">
            <a:off x="5508403" y="3935132"/>
            <a:ext cx="3447740" cy="2285813"/>
          </a:xfrm>
          <a:prstGeom prst="rect">
            <a:avLst/>
          </a:prstGeom>
          <a:ln>
            <a:noFill/>
          </a:ln>
          <a:effectLst>
            <a:outerShdw blurRad="292100" dist="139700" dir="2700000" algn="tl" rotWithShape="0">
              <a:srgbClr val="333333">
                <a:alpha val="65000"/>
              </a:srgbClr>
            </a:outerShdw>
          </a:effectLst>
        </p:spPr>
      </p:pic>
      <p:sp>
        <p:nvSpPr>
          <p:cNvPr id="9" name="Content Placeholder 7">
            <a:extLst>
              <a:ext uri="{FF2B5EF4-FFF2-40B4-BE49-F238E27FC236}">
                <a16:creationId xmlns:a16="http://schemas.microsoft.com/office/drawing/2014/main" id="{F5191BE3-AF30-46CB-A9B4-0E3EE426F413}"/>
              </a:ext>
            </a:extLst>
          </p:cNvPr>
          <p:cNvSpPr txBox="1">
            <a:spLocks/>
          </p:cNvSpPr>
          <p:nvPr/>
        </p:nvSpPr>
        <p:spPr>
          <a:xfrm>
            <a:off x="628651" y="3698641"/>
            <a:ext cx="4985340" cy="280407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dirty="0"/>
              <a:t>There are three domains of learning:</a:t>
            </a:r>
          </a:p>
          <a:p>
            <a:pPr lvl="1"/>
            <a:r>
              <a:rPr lang="en-US" sz="2900" b="1" dirty="0">
                <a:solidFill>
                  <a:srgbClr val="50902D"/>
                </a:solidFill>
              </a:rPr>
              <a:t>Foundations of School Success </a:t>
            </a:r>
            <a:r>
              <a:rPr lang="en-US" sz="2900" dirty="0"/>
              <a:t>– approaches to learning, social and emotional development, and physical development and development of motor skills</a:t>
            </a:r>
          </a:p>
          <a:p>
            <a:pPr lvl="1"/>
            <a:r>
              <a:rPr lang="en-US" sz="2900" b="1" dirty="0">
                <a:solidFill>
                  <a:srgbClr val="50902D"/>
                </a:solidFill>
              </a:rPr>
              <a:t>English Language Arts </a:t>
            </a:r>
            <a:r>
              <a:rPr lang="en-US" sz="2900" dirty="0"/>
              <a:t>– early language and literacy development</a:t>
            </a:r>
          </a:p>
          <a:p>
            <a:pPr lvl="1"/>
            <a:r>
              <a:rPr lang="en-US" sz="2900" b="1" dirty="0">
                <a:solidFill>
                  <a:srgbClr val="50902D"/>
                </a:solidFill>
              </a:rPr>
              <a:t>Mathematics</a:t>
            </a:r>
            <a:r>
              <a:rPr lang="en-US" sz="2900" dirty="0"/>
              <a:t> – understanding of shapes and spatial relationships, problem solving, identifying similarities and differences, and basic numeracy concepts</a:t>
            </a:r>
          </a:p>
        </p:txBody>
      </p:sp>
      <p:sp>
        <p:nvSpPr>
          <p:cNvPr id="10" name="TextBox 9">
            <a:extLst>
              <a:ext uri="{FF2B5EF4-FFF2-40B4-BE49-F238E27FC236}">
                <a16:creationId xmlns:a16="http://schemas.microsoft.com/office/drawing/2014/main" id="{E06D7898-E912-45C5-A02F-E1716DB3F7E2}"/>
              </a:ext>
            </a:extLst>
          </p:cNvPr>
          <p:cNvSpPr txBox="1"/>
          <p:nvPr/>
        </p:nvSpPr>
        <p:spPr>
          <a:xfrm>
            <a:off x="628650" y="6351194"/>
            <a:ext cx="611997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a:t>Parent Resources Website – </a:t>
            </a:r>
            <a:r>
              <a:rPr lang="en-US" b="1" dirty="0">
                <a:hlinkClick r:id="rId3"/>
              </a:rPr>
              <a:t>GKIDSReadinessCheck.GaDOE.org</a:t>
            </a:r>
            <a:endParaRPr lang="en-US" b="1" dirty="0"/>
          </a:p>
        </p:txBody>
      </p:sp>
    </p:spTree>
    <p:extLst>
      <p:ext uri="{BB962C8B-B14F-4D97-AF65-F5344CB8AC3E}">
        <p14:creationId xmlns:p14="http://schemas.microsoft.com/office/powerpoint/2010/main" val="20257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84EF5-D2B9-42C6-8BD2-390037DB74E8}"/>
              </a:ext>
            </a:extLst>
          </p:cNvPr>
          <p:cNvSpPr>
            <a:spLocks noGrp="1"/>
          </p:cNvSpPr>
          <p:nvPr>
            <p:ph type="title"/>
          </p:nvPr>
        </p:nvSpPr>
        <p:spPr/>
        <p:txBody>
          <a:bodyPr/>
          <a:lstStyle/>
          <a:p>
            <a:r>
              <a:rPr lang="en-US" dirty="0"/>
              <a:t>Selected-Response Items</a:t>
            </a:r>
          </a:p>
        </p:txBody>
      </p:sp>
      <p:pic>
        <p:nvPicPr>
          <p:cNvPr id="6" name="Content Placeholder 5">
            <a:extLst>
              <a:ext uri="{FF2B5EF4-FFF2-40B4-BE49-F238E27FC236}">
                <a16:creationId xmlns:a16="http://schemas.microsoft.com/office/drawing/2014/main" id="{ACB8D626-84BB-4D4E-AD0A-B30108CECFF2}"/>
              </a:ext>
            </a:extLst>
          </p:cNvPr>
          <p:cNvPicPr>
            <a:picLocks noGrp="1" noChangeAspect="1"/>
          </p:cNvPicPr>
          <p:nvPr>
            <p:ph idx="1"/>
          </p:nvPr>
        </p:nvPicPr>
        <p:blipFill rotWithShape="1">
          <a:blip r:embed="rId2"/>
          <a:srcRect l="25620" t="11021" r="27750" b="49599"/>
          <a:stretch/>
        </p:blipFill>
        <p:spPr>
          <a:xfrm>
            <a:off x="968188" y="2296021"/>
            <a:ext cx="7207624" cy="3423888"/>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CA0CC92A-B710-40B6-8C6A-8F1674346D7B}"/>
              </a:ext>
            </a:extLst>
          </p:cNvPr>
          <p:cNvSpPr>
            <a:spLocks noGrp="1"/>
          </p:cNvSpPr>
          <p:nvPr>
            <p:ph type="sldNum" sz="quarter" idx="4"/>
          </p:nvPr>
        </p:nvSpPr>
        <p:spPr/>
        <p:txBody>
          <a:bodyPr/>
          <a:lstStyle/>
          <a:p>
            <a:fld id="{B63E4CEF-BB1E-48C7-AE93-F39F6AA99AD7}" type="slidenum">
              <a:rPr lang="en-US" smtClean="0"/>
              <a:pPr/>
              <a:t>90</a:t>
            </a:fld>
            <a:endParaRPr lang="en-US" dirty="0"/>
          </a:p>
        </p:txBody>
      </p:sp>
    </p:spTree>
    <p:extLst>
      <p:ext uri="{BB962C8B-B14F-4D97-AF65-F5344CB8AC3E}">
        <p14:creationId xmlns:p14="http://schemas.microsoft.com/office/powerpoint/2010/main" val="6061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C267-B1D5-4773-B344-2CAFADD54D17}"/>
              </a:ext>
            </a:extLst>
          </p:cNvPr>
          <p:cNvSpPr>
            <a:spLocks noGrp="1"/>
          </p:cNvSpPr>
          <p:nvPr>
            <p:ph type="title"/>
          </p:nvPr>
        </p:nvSpPr>
        <p:spPr/>
        <p:txBody>
          <a:bodyPr/>
          <a:lstStyle/>
          <a:p>
            <a:r>
              <a:rPr lang="en-US" dirty="0"/>
              <a:t>Scoring Guide</a:t>
            </a:r>
          </a:p>
        </p:txBody>
      </p:sp>
      <p:pic>
        <p:nvPicPr>
          <p:cNvPr id="6" name="Content Placeholder 5">
            <a:extLst>
              <a:ext uri="{FF2B5EF4-FFF2-40B4-BE49-F238E27FC236}">
                <a16:creationId xmlns:a16="http://schemas.microsoft.com/office/drawing/2014/main" id="{BD8764E0-4F49-4030-B306-3267E6F37AB4}"/>
              </a:ext>
            </a:extLst>
          </p:cNvPr>
          <p:cNvPicPr>
            <a:picLocks noGrp="1" noChangeAspect="1"/>
          </p:cNvPicPr>
          <p:nvPr>
            <p:ph idx="1"/>
          </p:nvPr>
        </p:nvPicPr>
        <p:blipFill rotWithShape="1">
          <a:blip r:embed="rId2"/>
          <a:srcRect l="25620" t="19555" r="26482" b="44765"/>
          <a:stretch/>
        </p:blipFill>
        <p:spPr>
          <a:xfrm>
            <a:off x="565132" y="2328994"/>
            <a:ext cx="8013735" cy="335794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DE2B576C-9B83-4D03-AD23-DDAD56E159E1}"/>
              </a:ext>
            </a:extLst>
          </p:cNvPr>
          <p:cNvSpPr>
            <a:spLocks noGrp="1"/>
          </p:cNvSpPr>
          <p:nvPr>
            <p:ph type="sldNum" sz="quarter" idx="4"/>
          </p:nvPr>
        </p:nvSpPr>
        <p:spPr/>
        <p:txBody>
          <a:bodyPr/>
          <a:lstStyle/>
          <a:p>
            <a:fld id="{B63E4CEF-BB1E-48C7-AE93-F39F6AA99AD7}" type="slidenum">
              <a:rPr lang="en-US" smtClean="0"/>
              <a:pPr/>
              <a:t>91</a:t>
            </a:fld>
            <a:endParaRPr lang="en-US" dirty="0"/>
          </a:p>
        </p:txBody>
      </p:sp>
    </p:spTree>
    <p:extLst>
      <p:ext uri="{BB962C8B-B14F-4D97-AF65-F5344CB8AC3E}">
        <p14:creationId xmlns:p14="http://schemas.microsoft.com/office/powerpoint/2010/main" val="266043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2ABB-B47D-45F4-9BB0-E2532B0CCD91}"/>
              </a:ext>
            </a:extLst>
          </p:cNvPr>
          <p:cNvSpPr>
            <a:spLocks noGrp="1"/>
          </p:cNvSpPr>
          <p:nvPr>
            <p:ph type="title"/>
          </p:nvPr>
        </p:nvSpPr>
        <p:spPr/>
        <p:txBody>
          <a:bodyPr/>
          <a:lstStyle/>
          <a:p>
            <a:r>
              <a:rPr lang="en-US" dirty="0"/>
              <a:t>Constructed-Response Item</a:t>
            </a:r>
          </a:p>
        </p:txBody>
      </p:sp>
      <p:pic>
        <p:nvPicPr>
          <p:cNvPr id="6" name="Content Placeholder 5">
            <a:extLst>
              <a:ext uri="{FF2B5EF4-FFF2-40B4-BE49-F238E27FC236}">
                <a16:creationId xmlns:a16="http://schemas.microsoft.com/office/drawing/2014/main" id="{F6623708-EB37-42CC-9EAB-72D5BC5A6F41}"/>
              </a:ext>
            </a:extLst>
          </p:cNvPr>
          <p:cNvPicPr>
            <a:picLocks noGrp="1" noChangeAspect="1"/>
          </p:cNvPicPr>
          <p:nvPr>
            <p:ph idx="1"/>
          </p:nvPr>
        </p:nvPicPr>
        <p:blipFill rotWithShape="1">
          <a:blip r:embed="rId2"/>
          <a:srcRect l="25620" t="36848" r="29193" b="51821"/>
          <a:stretch/>
        </p:blipFill>
        <p:spPr>
          <a:xfrm>
            <a:off x="790575" y="2239393"/>
            <a:ext cx="7562850" cy="106680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4D17A905-C793-4FC2-BB81-DC9EC219D2F3}"/>
              </a:ext>
            </a:extLst>
          </p:cNvPr>
          <p:cNvSpPr>
            <a:spLocks noGrp="1"/>
          </p:cNvSpPr>
          <p:nvPr>
            <p:ph type="sldNum" sz="quarter" idx="4"/>
          </p:nvPr>
        </p:nvSpPr>
        <p:spPr/>
        <p:txBody>
          <a:bodyPr/>
          <a:lstStyle/>
          <a:p>
            <a:fld id="{B63E4CEF-BB1E-48C7-AE93-F39F6AA99AD7}" type="slidenum">
              <a:rPr lang="en-US" smtClean="0"/>
              <a:pPr/>
              <a:t>92</a:t>
            </a:fld>
            <a:endParaRPr lang="en-US" dirty="0"/>
          </a:p>
        </p:txBody>
      </p:sp>
      <p:pic>
        <p:nvPicPr>
          <p:cNvPr id="7" name="Content Placeholder 5">
            <a:extLst>
              <a:ext uri="{FF2B5EF4-FFF2-40B4-BE49-F238E27FC236}">
                <a16:creationId xmlns:a16="http://schemas.microsoft.com/office/drawing/2014/main" id="{FF0A73FF-7705-4DE1-A9A2-C75D1127E345}"/>
              </a:ext>
            </a:extLst>
          </p:cNvPr>
          <p:cNvPicPr>
            <a:picLocks noChangeAspect="1"/>
          </p:cNvPicPr>
          <p:nvPr/>
        </p:nvPicPr>
        <p:blipFill rotWithShape="1">
          <a:blip r:embed="rId2"/>
          <a:srcRect l="25620" t="65091" r="25621" b="12149"/>
          <a:stretch/>
        </p:blipFill>
        <p:spPr>
          <a:xfrm>
            <a:off x="867886" y="3886007"/>
            <a:ext cx="7408227" cy="1945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748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E193-AF68-4B4F-A40D-F7FC8A29F351}"/>
              </a:ext>
            </a:extLst>
          </p:cNvPr>
          <p:cNvSpPr>
            <a:spLocks noGrp="1"/>
          </p:cNvSpPr>
          <p:nvPr>
            <p:ph type="title"/>
          </p:nvPr>
        </p:nvSpPr>
        <p:spPr/>
        <p:txBody>
          <a:bodyPr/>
          <a:lstStyle/>
          <a:p>
            <a:r>
              <a:rPr lang="en-US" dirty="0"/>
              <a:t>Constructed-</a:t>
            </a:r>
            <a:br>
              <a:rPr lang="en-US" dirty="0"/>
            </a:br>
            <a:r>
              <a:rPr lang="en-US" dirty="0"/>
              <a:t>Response Scoring Rubric</a:t>
            </a:r>
          </a:p>
        </p:txBody>
      </p:sp>
      <p:pic>
        <p:nvPicPr>
          <p:cNvPr id="6" name="Content Placeholder 5">
            <a:extLst>
              <a:ext uri="{FF2B5EF4-FFF2-40B4-BE49-F238E27FC236}">
                <a16:creationId xmlns:a16="http://schemas.microsoft.com/office/drawing/2014/main" id="{CC7D0D97-AE6B-42DA-A89D-E73AFF439DA3}"/>
              </a:ext>
            </a:extLst>
          </p:cNvPr>
          <p:cNvPicPr>
            <a:picLocks noGrp="1" noChangeAspect="1"/>
          </p:cNvPicPr>
          <p:nvPr>
            <p:ph idx="1"/>
          </p:nvPr>
        </p:nvPicPr>
        <p:blipFill rotWithShape="1">
          <a:blip r:embed="rId2"/>
          <a:srcRect l="25620" t="15498" r="26988" b="42028"/>
          <a:stretch/>
        </p:blipFill>
        <p:spPr>
          <a:xfrm>
            <a:off x="767413" y="1979022"/>
            <a:ext cx="7609174" cy="383601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5540D1E0-170A-49AE-96DF-6BC506E31597}"/>
              </a:ext>
            </a:extLst>
          </p:cNvPr>
          <p:cNvSpPr>
            <a:spLocks noGrp="1"/>
          </p:cNvSpPr>
          <p:nvPr>
            <p:ph type="sldNum" sz="quarter" idx="4"/>
          </p:nvPr>
        </p:nvSpPr>
        <p:spPr/>
        <p:txBody>
          <a:bodyPr/>
          <a:lstStyle/>
          <a:p>
            <a:fld id="{B63E4CEF-BB1E-48C7-AE93-F39F6AA99AD7}" type="slidenum">
              <a:rPr lang="en-US" smtClean="0"/>
              <a:pPr/>
              <a:t>93</a:t>
            </a:fld>
            <a:endParaRPr lang="en-US" dirty="0"/>
          </a:p>
        </p:txBody>
      </p:sp>
    </p:spTree>
    <p:extLst>
      <p:ext uri="{BB962C8B-B14F-4D97-AF65-F5344CB8AC3E}">
        <p14:creationId xmlns:p14="http://schemas.microsoft.com/office/powerpoint/2010/main" val="400715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6A63-91D8-4A4C-BE37-E8DED8D4EDF9}"/>
              </a:ext>
            </a:extLst>
          </p:cNvPr>
          <p:cNvSpPr>
            <a:spLocks noGrp="1"/>
          </p:cNvSpPr>
          <p:nvPr>
            <p:ph type="title"/>
          </p:nvPr>
        </p:nvSpPr>
        <p:spPr/>
        <p:txBody>
          <a:bodyPr/>
          <a:lstStyle/>
          <a:p>
            <a:r>
              <a:rPr lang="en-US" dirty="0"/>
              <a:t>Constructed-</a:t>
            </a:r>
            <a:br>
              <a:rPr lang="en-US" dirty="0"/>
            </a:br>
            <a:r>
              <a:rPr lang="en-US" dirty="0"/>
              <a:t>Response Scoring Rubric</a:t>
            </a:r>
          </a:p>
        </p:txBody>
      </p:sp>
      <p:sp>
        <p:nvSpPr>
          <p:cNvPr id="5" name="Slide Number Placeholder 4">
            <a:extLst>
              <a:ext uri="{FF2B5EF4-FFF2-40B4-BE49-F238E27FC236}">
                <a16:creationId xmlns:a16="http://schemas.microsoft.com/office/drawing/2014/main" id="{E5862929-41FF-41E5-92F8-C9C44CE5F041}"/>
              </a:ext>
            </a:extLst>
          </p:cNvPr>
          <p:cNvSpPr>
            <a:spLocks noGrp="1"/>
          </p:cNvSpPr>
          <p:nvPr>
            <p:ph type="sldNum" sz="quarter" idx="4"/>
          </p:nvPr>
        </p:nvSpPr>
        <p:spPr/>
        <p:txBody>
          <a:bodyPr/>
          <a:lstStyle/>
          <a:p>
            <a:fld id="{B63E4CEF-BB1E-48C7-AE93-F39F6AA99AD7}" type="slidenum">
              <a:rPr lang="en-US" smtClean="0"/>
              <a:pPr/>
              <a:t>94</a:t>
            </a:fld>
            <a:endParaRPr lang="en-US" dirty="0"/>
          </a:p>
        </p:txBody>
      </p:sp>
      <p:pic>
        <p:nvPicPr>
          <p:cNvPr id="6" name="Content Placeholder 5">
            <a:extLst>
              <a:ext uri="{FF2B5EF4-FFF2-40B4-BE49-F238E27FC236}">
                <a16:creationId xmlns:a16="http://schemas.microsoft.com/office/drawing/2014/main" id="{7030E3D8-33E8-422E-A709-2D435B140FD9}"/>
              </a:ext>
            </a:extLst>
          </p:cNvPr>
          <p:cNvPicPr>
            <a:picLocks noGrp="1" noChangeAspect="1"/>
          </p:cNvPicPr>
          <p:nvPr>
            <p:ph idx="1"/>
          </p:nvPr>
        </p:nvPicPr>
        <p:blipFill rotWithShape="1">
          <a:blip r:embed="rId2"/>
          <a:srcRect l="25620" t="57349" r="26988" b="6928"/>
          <a:stretch/>
        </p:blipFill>
        <p:spPr>
          <a:xfrm>
            <a:off x="718092" y="2545618"/>
            <a:ext cx="7707815" cy="3268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333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AD3E6-3932-4B39-8FEA-D3A3ECECCF10}"/>
              </a:ext>
            </a:extLst>
          </p:cNvPr>
          <p:cNvSpPr>
            <a:spLocks noGrp="1"/>
          </p:cNvSpPr>
          <p:nvPr>
            <p:ph type="title"/>
          </p:nvPr>
        </p:nvSpPr>
        <p:spPr/>
        <p:txBody>
          <a:bodyPr/>
          <a:lstStyle/>
          <a:p>
            <a:r>
              <a:rPr lang="en-US" dirty="0"/>
              <a:t>Student Response </a:t>
            </a:r>
            <a:br>
              <a:rPr lang="en-US" dirty="0"/>
            </a:br>
            <a:r>
              <a:rPr lang="en-US" dirty="0"/>
              <a:t>2 points (high)</a:t>
            </a:r>
          </a:p>
        </p:txBody>
      </p:sp>
      <p:pic>
        <p:nvPicPr>
          <p:cNvPr id="6" name="Content Placeholder 5">
            <a:extLst>
              <a:ext uri="{FF2B5EF4-FFF2-40B4-BE49-F238E27FC236}">
                <a16:creationId xmlns:a16="http://schemas.microsoft.com/office/drawing/2014/main" id="{67FFBBD1-72B7-4144-A279-6C3A5987AC08}"/>
              </a:ext>
            </a:extLst>
          </p:cNvPr>
          <p:cNvPicPr>
            <a:picLocks noGrp="1" noChangeAspect="1"/>
          </p:cNvPicPr>
          <p:nvPr>
            <p:ph idx="1"/>
          </p:nvPr>
        </p:nvPicPr>
        <p:blipFill rotWithShape="1">
          <a:blip r:embed="rId2"/>
          <a:srcRect l="25620" t="42722" r="27114" b="8940"/>
          <a:stretch/>
        </p:blipFill>
        <p:spPr>
          <a:xfrm>
            <a:off x="847184" y="1865284"/>
            <a:ext cx="7449632" cy="428536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65D5A458-5619-4297-BE47-C2EDB593BC82}"/>
              </a:ext>
            </a:extLst>
          </p:cNvPr>
          <p:cNvSpPr>
            <a:spLocks noGrp="1"/>
          </p:cNvSpPr>
          <p:nvPr>
            <p:ph type="sldNum" sz="quarter" idx="4"/>
          </p:nvPr>
        </p:nvSpPr>
        <p:spPr/>
        <p:txBody>
          <a:bodyPr/>
          <a:lstStyle/>
          <a:p>
            <a:fld id="{B63E4CEF-BB1E-48C7-AE93-F39F6AA99AD7}" type="slidenum">
              <a:rPr lang="en-US" smtClean="0"/>
              <a:pPr/>
              <a:t>95</a:t>
            </a:fld>
            <a:endParaRPr lang="en-US" dirty="0"/>
          </a:p>
        </p:txBody>
      </p:sp>
    </p:spTree>
    <p:extLst>
      <p:ext uri="{BB962C8B-B14F-4D97-AF65-F5344CB8AC3E}">
        <p14:creationId xmlns:p14="http://schemas.microsoft.com/office/powerpoint/2010/main" val="295530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7A11F-E94D-48DF-971B-D3BE8979286E}"/>
              </a:ext>
            </a:extLst>
          </p:cNvPr>
          <p:cNvSpPr>
            <a:spLocks noGrp="1"/>
          </p:cNvSpPr>
          <p:nvPr>
            <p:ph type="title"/>
          </p:nvPr>
        </p:nvSpPr>
        <p:spPr/>
        <p:txBody>
          <a:bodyPr/>
          <a:lstStyle/>
          <a:p>
            <a:r>
              <a:rPr lang="en-US" dirty="0"/>
              <a:t>Student Response</a:t>
            </a:r>
            <a:br>
              <a:rPr lang="en-US" dirty="0"/>
            </a:br>
            <a:r>
              <a:rPr lang="en-US" dirty="0"/>
              <a:t>2 point (mid)</a:t>
            </a:r>
          </a:p>
        </p:txBody>
      </p:sp>
      <p:pic>
        <p:nvPicPr>
          <p:cNvPr id="6" name="Content Placeholder 5">
            <a:extLst>
              <a:ext uri="{FF2B5EF4-FFF2-40B4-BE49-F238E27FC236}">
                <a16:creationId xmlns:a16="http://schemas.microsoft.com/office/drawing/2014/main" id="{6E379881-ABD7-4F07-8307-2E84DADF9126}"/>
              </a:ext>
            </a:extLst>
          </p:cNvPr>
          <p:cNvPicPr>
            <a:picLocks noGrp="1" noChangeAspect="1"/>
          </p:cNvPicPr>
          <p:nvPr>
            <p:ph idx="1"/>
          </p:nvPr>
        </p:nvPicPr>
        <p:blipFill rotWithShape="1">
          <a:blip r:embed="rId2"/>
          <a:srcRect l="25620" t="34500" r="26862" b="21012"/>
          <a:stretch/>
        </p:blipFill>
        <p:spPr>
          <a:xfrm>
            <a:off x="845820" y="2101254"/>
            <a:ext cx="7452360" cy="3924632"/>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CA61E31-2082-4003-A050-DCA3288C9216}"/>
              </a:ext>
            </a:extLst>
          </p:cNvPr>
          <p:cNvSpPr>
            <a:spLocks noGrp="1"/>
          </p:cNvSpPr>
          <p:nvPr>
            <p:ph type="sldNum" sz="quarter" idx="4"/>
          </p:nvPr>
        </p:nvSpPr>
        <p:spPr/>
        <p:txBody>
          <a:bodyPr/>
          <a:lstStyle/>
          <a:p>
            <a:fld id="{B63E4CEF-BB1E-48C7-AE93-F39F6AA99AD7}" type="slidenum">
              <a:rPr lang="en-US" smtClean="0"/>
              <a:pPr/>
              <a:t>96</a:t>
            </a:fld>
            <a:endParaRPr lang="en-US" dirty="0"/>
          </a:p>
        </p:txBody>
      </p:sp>
    </p:spTree>
    <p:extLst>
      <p:ext uri="{BB962C8B-B14F-4D97-AF65-F5344CB8AC3E}">
        <p14:creationId xmlns:p14="http://schemas.microsoft.com/office/powerpoint/2010/main" val="67043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D654-4843-43DE-B48E-773BAD76F106}"/>
              </a:ext>
            </a:extLst>
          </p:cNvPr>
          <p:cNvSpPr>
            <a:spLocks noGrp="1"/>
          </p:cNvSpPr>
          <p:nvPr>
            <p:ph type="title"/>
          </p:nvPr>
        </p:nvSpPr>
        <p:spPr/>
        <p:txBody>
          <a:bodyPr/>
          <a:lstStyle/>
          <a:p>
            <a:r>
              <a:rPr lang="en-US" dirty="0"/>
              <a:t>Student Response</a:t>
            </a:r>
            <a:br>
              <a:rPr lang="en-US" dirty="0"/>
            </a:br>
            <a:r>
              <a:rPr lang="en-US" dirty="0"/>
              <a:t>2 points (low)</a:t>
            </a:r>
          </a:p>
        </p:txBody>
      </p:sp>
      <p:pic>
        <p:nvPicPr>
          <p:cNvPr id="6" name="Content Placeholder 5">
            <a:extLst>
              <a:ext uri="{FF2B5EF4-FFF2-40B4-BE49-F238E27FC236}">
                <a16:creationId xmlns:a16="http://schemas.microsoft.com/office/drawing/2014/main" id="{CFE0AA79-B2E5-4C14-BFB1-4470ED1DFBB0}"/>
              </a:ext>
            </a:extLst>
          </p:cNvPr>
          <p:cNvPicPr>
            <a:picLocks noGrp="1" noChangeAspect="1"/>
          </p:cNvPicPr>
          <p:nvPr>
            <p:ph idx="1"/>
          </p:nvPr>
        </p:nvPicPr>
        <p:blipFill rotWithShape="1">
          <a:blip r:embed="rId2"/>
          <a:srcRect l="25620" t="30700" r="25621" b="20788"/>
          <a:stretch/>
        </p:blipFill>
        <p:spPr>
          <a:xfrm>
            <a:off x="845820" y="1922649"/>
            <a:ext cx="7452360" cy="417063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8BE27A90-529F-4D72-8661-20B465F9AE62}"/>
              </a:ext>
            </a:extLst>
          </p:cNvPr>
          <p:cNvSpPr>
            <a:spLocks noGrp="1"/>
          </p:cNvSpPr>
          <p:nvPr>
            <p:ph type="sldNum" sz="quarter" idx="4"/>
          </p:nvPr>
        </p:nvSpPr>
        <p:spPr/>
        <p:txBody>
          <a:bodyPr/>
          <a:lstStyle/>
          <a:p>
            <a:fld id="{B63E4CEF-BB1E-48C7-AE93-F39F6AA99AD7}" type="slidenum">
              <a:rPr lang="en-US" smtClean="0"/>
              <a:pPr/>
              <a:t>97</a:t>
            </a:fld>
            <a:endParaRPr lang="en-US" dirty="0"/>
          </a:p>
        </p:txBody>
      </p:sp>
    </p:spTree>
    <p:extLst>
      <p:ext uri="{BB962C8B-B14F-4D97-AF65-F5344CB8AC3E}">
        <p14:creationId xmlns:p14="http://schemas.microsoft.com/office/powerpoint/2010/main" val="135734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4CEBB-FBBD-4C14-9FC9-4790D97D299E}"/>
              </a:ext>
            </a:extLst>
          </p:cNvPr>
          <p:cNvSpPr>
            <a:spLocks noGrp="1"/>
          </p:cNvSpPr>
          <p:nvPr>
            <p:ph type="title"/>
          </p:nvPr>
        </p:nvSpPr>
        <p:spPr/>
        <p:txBody>
          <a:bodyPr/>
          <a:lstStyle/>
          <a:p>
            <a:r>
              <a:rPr lang="en-US" dirty="0"/>
              <a:t>Student Response</a:t>
            </a:r>
            <a:br>
              <a:rPr lang="en-US" dirty="0"/>
            </a:br>
            <a:r>
              <a:rPr lang="en-US" dirty="0"/>
              <a:t>1 point (high)</a:t>
            </a:r>
          </a:p>
        </p:txBody>
      </p:sp>
      <p:pic>
        <p:nvPicPr>
          <p:cNvPr id="6" name="Content Placeholder 5">
            <a:extLst>
              <a:ext uri="{FF2B5EF4-FFF2-40B4-BE49-F238E27FC236}">
                <a16:creationId xmlns:a16="http://schemas.microsoft.com/office/drawing/2014/main" id="{627913CC-E4B3-4B74-A420-F13D22E619CD}"/>
              </a:ext>
            </a:extLst>
          </p:cNvPr>
          <p:cNvPicPr>
            <a:picLocks noGrp="1" noChangeAspect="1"/>
          </p:cNvPicPr>
          <p:nvPr>
            <p:ph idx="1"/>
          </p:nvPr>
        </p:nvPicPr>
        <p:blipFill rotWithShape="1">
          <a:blip r:embed="rId2"/>
          <a:srcRect l="25620" t="24664" r="25621" b="27495"/>
          <a:stretch/>
        </p:blipFill>
        <p:spPr>
          <a:xfrm>
            <a:off x="845820" y="1951479"/>
            <a:ext cx="7452360" cy="4112972"/>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5C10831A-FCB4-4294-9F4C-EDA997E8BBCB}"/>
              </a:ext>
            </a:extLst>
          </p:cNvPr>
          <p:cNvSpPr>
            <a:spLocks noGrp="1"/>
          </p:cNvSpPr>
          <p:nvPr>
            <p:ph type="sldNum" sz="quarter" idx="4"/>
          </p:nvPr>
        </p:nvSpPr>
        <p:spPr/>
        <p:txBody>
          <a:bodyPr/>
          <a:lstStyle/>
          <a:p>
            <a:fld id="{B63E4CEF-BB1E-48C7-AE93-F39F6AA99AD7}" type="slidenum">
              <a:rPr lang="en-US" smtClean="0"/>
              <a:pPr/>
              <a:t>98</a:t>
            </a:fld>
            <a:endParaRPr lang="en-US" dirty="0"/>
          </a:p>
        </p:txBody>
      </p:sp>
    </p:spTree>
    <p:extLst>
      <p:ext uri="{BB962C8B-B14F-4D97-AF65-F5344CB8AC3E}">
        <p14:creationId xmlns:p14="http://schemas.microsoft.com/office/powerpoint/2010/main" val="89467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7A41-7769-4928-991A-1DB68E2F4534}"/>
              </a:ext>
            </a:extLst>
          </p:cNvPr>
          <p:cNvSpPr>
            <a:spLocks noGrp="1"/>
          </p:cNvSpPr>
          <p:nvPr>
            <p:ph type="title"/>
          </p:nvPr>
        </p:nvSpPr>
        <p:spPr/>
        <p:txBody>
          <a:bodyPr/>
          <a:lstStyle/>
          <a:p>
            <a:r>
              <a:rPr lang="en-US" dirty="0"/>
              <a:t>Student Response</a:t>
            </a:r>
            <a:br>
              <a:rPr lang="en-US" dirty="0"/>
            </a:br>
            <a:r>
              <a:rPr lang="en-US" dirty="0"/>
              <a:t>1 point (mid)</a:t>
            </a:r>
          </a:p>
        </p:txBody>
      </p:sp>
      <p:pic>
        <p:nvPicPr>
          <p:cNvPr id="6" name="Content Placeholder 5">
            <a:extLst>
              <a:ext uri="{FF2B5EF4-FFF2-40B4-BE49-F238E27FC236}">
                <a16:creationId xmlns:a16="http://schemas.microsoft.com/office/drawing/2014/main" id="{2073EBA4-EA49-4948-B59B-259018B4A66F}"/>
              </a:ext>
            </a:extLst>
          </p:cNvPr>
          <p:cNvPicPr>
            <a:picLocks noGrp="1" noChangeAspect="1"/>
          </p:cNvPicPr>
          <p:nvPr>
            <p:ph idx="1"/>
          </p:nvPr>
        </p:nvPicPr>
        <p:blipFill rotWithShape="1">
          <a:blip r:embed="rId2"/>
          <a:srcRect l="25620" t="31594" r="25621" b="24812"/>
          <a:stretch/>
        </p:blipFill>
        <p:spPr>
          <a:xfrm>
            <a:off x="845820" y="2134062"/>
            <a:ext cx="7452360" cy="3747805"/>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B9722022-C67E-4466-B142-0CC343309243}"/>
              </a:ext>
            </a:extLst>
          </p:cNvPr>
          <p:cNvSpPr>
            <a:spLocks noGrp="1"/>
          </p:cNvSpPr>
          <p:nvPr>
            <p:ph type="sldNum" sz="quarter" idx="4"/>
          </p:nvPr>
        </p:nvSpPr>
        <p:spPr/>
        <p:txBody>
          <a:bodyPr/>
          <a:lstStyle/>
          <a:p>
            <a:fld id="{B63E4CEF-BB1E-48C7-AE93-F39F6AA99AD7}" type="slidenum">
              <a:rPr lang="en-US" smtClean="0"/>
              <a:pPr/>
              <a:t>99</a:t>
            </a:fld>
            <a:endParaRPr lang="en-US" dirty="0"/>
          </a:p>
        </p:txBody>
      </p:sp>
    </p:spTree>
    <p:extLst>
      <p:ext uri="{BB962C8B-B14F-4D97-AF65-F5344CB8AC3E}">
        <p14:creationId xmlns:p14="http://schemas.microsoft.com/office/powerpoint/2010/main" val="300300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aDOE-PowerPoint-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d496aed-39d0-4758-b3cf-4e4773287716"/>
    <PublishingExpirationDate xmlns="http://schemas.microsoft.com/sharepoint/v3" xsi:nil="true"/>
    <PublishingStartDate xmlns="http://schemas.microsoft.com/sharepoint/v3" xsi:nil="true"/>
    <Page_x0020_SubHeader xmlns="20a672bb-8554-40ed-8ef6-17ff2403b73b" xsi:nil="true"/>
    <Page xmlns="20a672bb-8554-40ed-8ef6-17ff2403b7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B34819C3326640A5C369F682C5BCEC" ma:contentTypeVersion="3" ma:contentTypeDescription="Create a new document." ma:contentTypeScope="" ma:versionID="b4d03f235370e36574effe2eb9849c75">
  <xsd:schema xmlns:xsd="http://www.w3.org/2001/XMLSchema" xmlns:xs="http://www.w3.org/2001/XMLSchema" xmlns:p="http://schemas.microsoft.com/office/2006/metadata/properties" xmlns:ns1="http://schemas.microsoft.com/sharepoint/v3" xmlns:ns2="1d496aed-39d0-4758-b3cf-4e4773287716" xmlns:ns3="20a672bb-8554-40ed-8ef6-17ff2403b73b" targetNamespace="http://schemas.microsoft.com/office/2006/metadata/properties" ma:root="true" ma:fieldsID="dc85d28dfa76c5fff1f4bca85981001c" ns1:_="" ns2:_="" ns3:_="">
    <xsd:import namespace="http://schemas.microsoft.com/sharepoint/v3"/>
    <xsd:import namespace="1d496aed-39d0-4758-b3cf-4e4773287716"/>
    <xsd:import namespace="20a672bb-8554-40ed-8ef6-17ff2403b73b"/>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a672bb-8554-40ed-8ef6-17ff2403b73b" elementFormDefault="qualified">
    <xsd:import namespace="http://schemas.microsoft.com/office/2006/documentManagement/types"/>
    <xsd:import namespace="http://schemas.microsoft.com/office/infopath/2007/PartnerControls"/>
    <xsd:element name="Page" ma:index="12" nillable="true" ma:displayName="Page" ma:list="{812383B8-FDBA-42DE-9B28-EFCB3124A900}" ma:internalName="Page">
      <xsd:simpleType>
        <xsd:restriction base="dms:Lookup"/>
      </xsd:simpleType>
    </xsd:element>
    <xsd:element name="Page_x0020_SubHeader" ma:index="13" nillable="true" ma:displayName="Page SubHeader" ma:internalName="Page_x0020_SubHead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F00EE7-5F6E-409F-88CA-8BEF9EFD5F4F}"/>
</file>

<file path=customXml/itemProps2.xml><?xml version="1.0" encoding="utf-8"?>
<ds:datastoreItem xmlns:ds="http://schemas.openxmlformats.org/officeDocument/2006/customXml" ds:itemID="{C088A7C3-2BB5-4A18-898A-30CE89B2372C}"/>
</file>

<file path=customXml/itemProps3.xml><?xml version="1.0" encoding="utf-8"?>
<ds:datastoreItem xmlns:ds="http://schemas.openxmlformats.org/officeDocument/2006/customXml" ds:itemID="{E7487F52-A826-445A-A2D1-59126945D50B}"/>
</file>

<file path=docProps/app.xml><?xml version="1.0" encoding="utf-8"?>
<Properties xmlns="http://schemas.openxmlformats.org/officeDocument/2006/extended-properties" xmlns:vt="http://schemas.openxmlformats.org/officeDocument/2006/docPropsVTypes">
  <Template>GaDOE-PowerPoint-WhiteTemplate</Template>
  <TotalTime>16114</TotalTime>
  <Words>7306</Words>
  <Application>Microsoft Office PowerPoint</Application>
  <PresentationFormat>On-screen Show (4:3)</PresentationFormat>
  <Paragraphs>1352</Paragraphs>
  <Slides>157</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157</vt:i4>
      </vt:variant>
    </vt:vector>
  </HeadingPairs>
  <TitlesOfParts>
    <vt:vector size="164" baseType="lpstr">
      <vt:lpstr>Arial</vt:lpstr>
      <vt:lpstr>Arial Narrow</vt:lpstr>
      <vt:lpstr>Calibri</vt:lpstr>
      <vt:lpstr>Tahoma</vt:lpstr>
      <vt:lpstr>Times New Roman</vt:lpstr>
      <vt:lpstr>Wingdings</vt:lpstr>
      <vt:lpstr>GaDOE-PowerPoint-Template</vt:lpstr>
      <vt:lpstr>Understanding and Leveraging Georgia’s K-12 Student Assessment Program to Improve Instruction and Student Outcomes</vt:lpstr>
      <vt:lpstr>Purpose</vt:lpstr>
      <vt:lpstr>Topics</vt:lpstr>
      <vt:lpstr>Assessment Philosophy</vt:lpstr>
      <vt:lpstr>Overview</vt:lpstr>
      <vt:lpstr>Overview</vt:lpstr>
      <vt:lpstr>Overview</vt:lpstr>
      <vt:lpstr>GKIDS Readiness Check</vt:lpstr>
      <vt:lpstr>GKIDS Readiness Check</vt:lpstr>
      <vt:lpstr>GKIDS Readiness Check</vt:lpstr>
      <vt:lpstr>GKIDS Readiness Check</vt:lpstr>
      <vt:lpstr>GKIDS Readiness Check</vt:lpstr>
      <vt:lpstr>GKIDS Readiness Check</vt:lpstr>
      <vt:lpstr>GKIDS 2.0</vt:lpstr>
      <vt:lpstr>GKIDS 2.0</vt:lpstr>
      <vt:lpstr>English Language Arts</vt:lpstr>
      <vt:lpstr>English Language Arts</vt:lpstr>
      <vt:lpstr>English Language Arts</vt:lpstr>
      <vt:lpstr>Learning Progression – Phonemic Awareness</vt:lpstr>
      <vt:lpstr>Mathematics</vt:lpstr>
      <vt:lpstr>Mathematics</vt:lpstr>
      <vt:lpstr>Learning Progression – Counting Objects</vt:lpstr>
      <vt:lpstr>Sample Performance Task</vt:lpstr>
      <vt:lpstr>Sample Performance Task (continued)</vt:lpstr>
      <vt:lpstr>GKIDS 2.0 Online Platform</vt:lpstr>
      <vt:lpstr>GKIDS 2.0 Online Platform</vt:lpstr>
      <vt:lpstr>Progression Overview Report</vt:lpstr>
      <vt:lpstr>Progression Analysis Report</vt:lpstr>
      <vt:lpstr>Progression Progress Report</vt:lpstr>
      <vt:lpstr>Additional Reports</vt:lpstr>
      <vt:lpstr>Keenville</vt:lpstr>
      <vt:lpstr>Keenville</vt:lpstr>
      <vt:lpstr>Keenville Games</vt:lpstr>
      <vt:lpstr>Keenville Features</vt:lpstr>
      <vt:lpstr>Keenville Dashboard</vt:lpstr>
      <vt:lpstr>Keenville Resources</vt:lpstr>
      <vt:lpstr>Georgia Milestones</vt:lpstr>
      <vt:lpstr>Georgia Milestones</vt:lpstr>
      <vt:lpstr>Georgia Milestones</vt:lpstr>
      <vt:lpstr>Georgia Milestones</vt:lpstr>
      <vt:lpstr>Georgia Milestones</vt:lpstr>
      <vt:lpstr>Georgia Milestones</vt:lpstr>
      <vt:lpstr>Test Development Process</vt:lpstr>
      <vt:lpstr>Educator Involvement</vt:lpstr>
      <vt:lpstr>Committee Selection Process</vt:lpstr>
      <vt:lpstr>Committee Selection Process</vt:lpstr>
      <vt:lpstr>Expense Reimbursement</vt:lpstr>
      <vt:lpstr>Test Development Process</vt:lpstr>
      <vt:lpstr>Test Blueprints</vt:lpstr>
      <vt:lpstr>Achievement Level Descriptors</vt:lpstr>
      <vt:lpstr>Policy ALDs</vt:lpstr>
      <vt:lpstr>Range ALDs</vt:lpstr>
      <vt:lpstr>Range ALDs</vt:lpstr>
      <vt:lpstr>Test Development Process</vt:lpstr>
      <vt:lpstr>Item Development</vt:lpstr>
      <vt:lpstr>Test Development Process</vt:lpstr>
      <vt:lpstr>Item Review</vt:lpstr>
      <vt:lpstr>Item Review</vt:lpstr>
      <vt:lpstr>Item Review</vt:lpstr>
      <vt:lpstr>Item Review</vt:lpstr>
      <vt:lpstr>Test Development Process</vt:lpstr>
      <vt:lpstr>Field Testing</vt:lpstr>
      <vt:lpstr>Test Development Process</vt:lpstr>
      <vt:lpstr>Rangefinding</vt:lpstr>
      <vt:lpstr>Rangefinding</vt:lpstr>
      <vt:lpstr>Rangefinding</vt:lpstr>
      <vt:lpstr>Rangefinding</vt:lpstr>
      <vt:lpstr>Test Development Process</vt:lpstr>
      <vt:lpstr>Handscoring</vt:lpstr>
      <vt:lpstr>Handscoring</vt:lpstr>
      <vt:lpstr>Handscoring</vt:lpstr>
      <vt:lpstr>Test Development Process</vt:lpstr>
      <vt:lpstr>Data Review</vt:lpstr>
      <vt:lpstr>Test Development Process</vt:lpstr>
      <vt:lpstr>Test Development Process</vt:lpstr>
      <vt:lpstr>Standard Setting</vt:lpstr>
      <vt:lpstr>Achievement Levels</vt:lpstr>
      <vt:lpstr>Cut Scores</vt:lpstr>
      <vt:lpstr>Test Development Process</vt:lpstr>
      <vt:lpstr>Georgia Milestones</vt:lpstr>
      <vt:lpstr>Test Blueprints</vt:lpstr>
      <vt:lpstr>Assessment Guides</vt:lpstr>
      <vt:lpstr>Study/Resource Guides for Students and Parents</vt:lpstr>
      <vt:lpstr>Item and Scoring Samplers</vt:lpstr>
      <vt:lpstr>Item and Scoring Samplers</vt:lpstr>
      <vt:lpstr>REBW Directions</vt:lpstr>
      <vt:lpstr>Passage 1</vt:lpstr>
      <vt:lpstr>Passage 2</vt:lpstr>
      <vt:lpstr>Selected-Response Items</vt:lpstr>
      <vt:lpstr>Selected-Response Items</vt:lpstr>
      <vt:lpstr>Scoring Guide</vt:lpstr>
      <vt:lpstr>Constructed-Response Item</vt:lpstr>
      <vt:lpstr>Constructed- Response Scoring Rubric</vt:lpstr>
      <vt:lpstr>Constructed- Response Scoring Rubric</vt:lpstr>
      <vt:lpstr>Student Response  2 points (high)</vt:lpstr>
      <vt:lpstr>Student Response 2 point (mid)</vt:lpstr>
      <vt:lpstr>Student Response 2 points (low)</vt:lpstr>
      <vt:lpstr>Student Response 1 point (high)</vt:lpstr>
      <vt:lpstr>Student Response 1 point (mid)</vt:lpstr>
      <vt:lpstr>Student Response 1 point (low)</vt:lpstr>
      <vt:lpstr>Student Response 0 points</vt:lpstr>
      <vt:lpstr>Student Response 0 points</vt:lpstr>
      <vt:lpstr>Student Response 0 points</vt:lpstr>
      <vt:lpstr>Writing Task</vt:lpstr>
      <vt:lpstr>Writing Checklist</vt:lpstr>
      <vt:lpstr>Scoring Guide</vt:lpstr>
      <vt:lpstr>Writing Rubric Idea Development, Organization, and Coherence</vt:lpstr>
      <vt:lpstr>Writing Rubric Language Usage and Conventions</vt:lpstr>
      <vt:lpstr>Student Response Idea Development, Organization, and Coherence: 4 Language Usage and Conventions: 3</vt:lpstr>
      <vt:lpstr>Georgia Milestones</vt:lpstr>
      <vt:lpstr>Georgia Milestones</vt:lpstr>
      <vt:lpstr>Achievement Level Descriptors (ALDs)</vt:lpstr>
      <vt:lpstr>Achievement Level Descriptors (ALDs)</vt:lpstr>
      <vt:lpstr>Achievement Level Descriptors (ALDs)</vt:lpstr>
      <vt:lpstr>Georgia Milestones</vt:lpstr>
      <vt:lpstr>Georgia Milestones</vt:lpstr>
      <vt:lpstr>Q1: Spring 2018</vt:lpstr>
      <vt:lpstr>Q2: Trends</vt:lpstr>
      <vt:lpstr>Q3: Subgroups</vt:lpstr>
      <vt:lpstr>Q4: Reading and Writing</vt:lpstr>
      <vt:lpstr>Q4: Reading and Writing</vt:lpstr>
      <vt:lpstr>Q4: Reading and Writing</vt:lpstr>
      <vt:lpstr>Q4: Reading and Writing</vt:lpstr>
      <vt:lpstr>Q4: Reading and Writing</vt:lpstr>
      <vt:lpstr>Q4: Reading and Writing</vt:lpstr>
      <vt:lpstr>Q4: Reading and Writing</vt:lpstr>
      <vt:lpstr>Q4: Reading and Writing</vt:lpstr>
      <vt:lpstr>Q4: Reading and Writing</vt:lpstr>
      <vt:lpstr>Q4: Reading and Writing</vt:lpstr>
      <vt:lpstr>Q4: Reading and Writing</vt:lpstr>
      <vt:lpstr>Q4: Reading and Writing</vt:lpstr>
      <vt:lpstr>Q4: Reading and Writing</vt:lpstr>
      <vt:lpstr>What do teachers need to know?</vt:lpstr>
      <vt:lpstr>What do teachers need to know?</vt:lpstr>
      <vt:lpstr>What do teachers need to know?</vt:lpstr>
      <vt:lpstr>Georgia Alternate Assessment 2.0</vt:lpstr>
      <vt:lpstr>GAA 2.0</vt:lpstr>
      <vt:lpstr>GAA 2.0</vt:lpstr>
      <vt:lpstr>GAA 2.0</vt:lpstr>
      <vt:lpstr>Blueprints</vt:lpstr>
      <vt:lpstr>Blueprints</vt:lpstr>
      <vt:lpstr>Extended Standards </vt:lpstr>
      <vt:lpstr>Presentation of Task</vt:lpstr>
      <vt:lpstr>Sample Task - Scenario</vt:lpstr>
      <vt:lpstr>Sample Task – Scenario (Cont.)</vt:lpstr>
      <vt:lpstr> Part A </vt:lpstr>
      <vt:lpstr>Part A</vt:lpstr>
      <vt:lpstr>Part A - Scaffolding</vt:lpstr>
      <vt:lpstr>Part B</vt:lpstr>
      <vt:lpstr>Part B</vt:lpstr>
      <vt:lpstr>Part B</vt:lpstr>
      <vt:lpstr>Part C</vt:lpstr>
      <vt:lpstr>Part C</vt:lpstr>
      <vt:lpstr>Part C</vt:lpstr>
      <vt:lpstr>Resources</vt:lpstr>
      <vt:lpstr>Assessment Philosophy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Beck</dc:creator>
  <cp:lastModifiedBy>Jan Reyes</cp:lastModifiedBy>
  <cp:revision>945</cp:revision>
  <cp:lastPrinted>2018-05-23T19:38:08Z</cp:lastPrinted>
  <dcterms:created xsi:type="dcterms:W3CDTF">2015-12-01T02:44:20Z</dcterms:created>
  <dcterms:modified xsi:type="dcterms:W3CDTF">2018-09-17T19:38:54Z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0x01010098B34819C3326640A5C369F682C5BCEC</vt:lpwstr>
  </property>
</Properties>
</file>