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8"/>
  </p:notesMasterIdLst>
  <p:sldIdLst>
    <p:sldId id="319" r:id="rId2"/>
    <p:sldId id="353" r:id="rId3"/>
    <p:sldId id="418" r:id="rId4"/>
    <p:sldId id="355" r:id="rId5"/>
    <p:sldId id="352" r:id="rId6"/>
    <p:sldId id="356" r:id="rId7"/>
    <p:sldId id="357" r:id="rId8"/>
    <p:sldId id="358" r:id="rId9"/>
    <p:sldId id="359" r:id="rId10"/>
    <p:sldId id="360" r:id="rId11"/>
    <p:sldId id="361" r:id="rId12"/>
    <p:sldId id="365" r:id="rId13"/>
    <p:sldId id="419" r:id="rId14"/>
    <p:sldId id="284" r:id="rId15"/>
    <p:sldId id="285" r:id="rId16"/>
    <p:sldId id="286" r:id="rId17"/>
    <p:sldId id="287" r:id="rId18"/>
    <p:sldId id="288" r:id="rId19"/>
    <p:sldId id="289" r:id="rId20"/>
    <p:sldId id="420" r:id="rId21"/>
    <p:sldId id="368" r:id="rId22"/>
    <p:sldId id="324" r:id="rId23"/>
    <p:sldId id="325" r:id="rId24"/>
    <p:sldId id="321" r:id="rId25"/>
    <p:sldId id="290" r:id="rId26"/>
    <p:sldId id="291" r:id="rId27"/>
    <p:sldId id="292" r:id="rId28"/>
    <p:sldId id="320" r:id="rId29"/>
    <p:sldId id="293" r:id="rId30"/>
    <p:sldId id="294" r:id="rId31"/>
    <p:sldId id="295" r:id="rId32"/>
    <p:sldId id="322" r:id="rId33"/>
    <p:sldId id="323" r:id="rId34"/>
    <p:sldId id="297" r:id="rId35"/>
    <p:sldId id="298" r:id="rId36"/>
    <p:sldId id="299" r:id="rId37"/>
    <p:sldId id="300" r:id="rId38"/>
    <p:sldId id="301" r:id="rId39"/>
    <p:sldId id="302" r:id="rId40"/>
    <p:sldId id="370" r:id="rId41"/>
    <p:sldId id="371" r:id="rId42"/>
    <p:sldId id="372" r:id="rId43"/>
    <p:sldId id="373" r:id="rId44"/>
    <p:sldId id="376" r:id="rId45"/>
    <p:sldId id="379" r:id="rId46"/>
    <p:sldId id="380" r:id="rId47"/>
    <p:sldId id="382" r:id="rId48"/>
    <p:sldId id="383" r:id="rId49"/>
    <p:sldId id="384" r:id="rId50"/>
    <p:sldId id="385" r:id="rId51"/>
    <p:sldId id="386" r:id="rId52"/>
    <p:sldId id="387" r:id="rId53"/>
    <p:sldId id="390" r:id="rId54"/>
    <p:sldId id="407" r:id="rId55"/>
    <p:sldId id="339" r:id="rId56"/>
    <p:sldId id="340"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Blessing" initials="JB" lastIdx="3" clrIdx="0">
    <p:extLst>
      <p:ext uri="{19B8F6BF-5375-455C-9EA6-DF929625EA0E}">
        <p15:presenceInfo xmlns:p15="http://schemas.microsoft.com/office/powerpoint/2012/main" userId="S-1-5-21-4138756018-1546103158-1358996498-32799" providerId="AD"/>
      </p:ext>
    </p:extLst>
  </p:cmAuthor>
  <p:cmAuthor id="2" name="Joseph Blessing" initials="JB [2]" lastIdx="2" clrIdx="1">
    <p:extLst>
      <p:ext uri="{19B8F6BF-5375-455C-9EA6-DF929625EA0E}">
        <p15:presenceInfo xmlns:p15="http://schemas.microsoft.com/office/powerpoint/2012/main" userId="S::Joseph.Blessing@doe.k12.ga.us::7889c011-a317-4592-94f1-ef0eb833f7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3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67" d="100"/>
          <a:sy n="67" d="100"/>
        </p:scale>
        <p:origin x="12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81708-6625-4379-B823-08AC1C592B82}" type="datetimeFigureOut">
              <a:rPr lang="en-US" smtClean="0"/>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BA270-4D7D-48E0-97D6-CEAB66EF1C41}" type="slidenum">
              <a:rPr lang="en-US" smtClean="0"/>
              <a:t>‹#›</a:t>
            </a:fld>
            <a:endParaRPr lang="en-US"/>
          </a:p>
        </p:txBody>
      </p:sp>
    </p:spTree>
    <p:extLst>
      <p:ext uri="{BB962C8B-B14F-4D97-AF65-F5344CB8AC3E}">
        <p14:creationId xmlns:p14="http://schemas.microsoft.com/office/powerpoint/2010/main" val="394081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120000"/>
              </a:lnSpc>
              <a:spcAft>
                <a:spcPts val="588"/>
              </a:spcAft>
              <a:defRPr/>
            </a:pPr>
            <a:endParaRPr lang="en-US"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744E1B-AAB7-49DE-87CF-A7D5A4B77FBF}" type="slidenum">
              <a:rPr lang="en-US" smtClean="0"/>
              <a:pPr fontAlgn="base">
                <a:spcBef>
                  <a:spcPct val="0"/>
                </a:spcBef>
                <a:spcAft>
                  <a:spcPct val="0"/>
                </a:spcAft>
                <a:defRPr/>
              </a:pPr>
              <a:t>46</a:t>
            </a:fld>
            <a:endParaRPr lang="en-US" dirty="0"/>
          </a:p>
        </p:txBody>
      </p:sp>
    </p:spTree>
    <p:extLst>
      <p:ext uri="{BB962C8B-B14F-4D97-AF65-F5344CB8AC3E}">
        <p14:creationId xmlns:p14="http://schemas.microsoft.com/office/powerpoint/2010/main" val="3167154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A64752-A415-4867-8B97-84857B540430}"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02374-0FE4-4E2E-96C1-008B83849749}" type="slidenum">
              <a:rPr lang="en-US" smtClean="0"/>
              <a:t>‹#›</a:t>
            </a:fld>
            <a:endParaRPr lang="en-US"/>
          </a:p>
        </p:txBody>
      </p:sp>
      <p:pic>
        <p:nvPicPr>
          <p:cNvPr id="7" name="Picture 6" descr="A picture containing clipart&#10;&#10;Description generated with high confidence">
            <a:extLst>
              <a:ext uri="{FF2B5EF4-FFF2-40B4-BE49-F238E27FC236}">
                <a16:creationId xmlns:a16="http://schemas.microsoft.com/office/drawing/2014/main" id="{9698B2CA-5AB6-44B3-871F-C4D04E431D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2993" y="103044"/>
            <a:ext cx="1916014" cy="1019319"/>
          </a:xfrm>
          <a:prstGeom prst="rect">
            <a:avLst/>
          </a:prstGeom>
        </p:spPr>
      </p:pic>
    </p:spTree>
    <p:extLst>
      <p:ext uri="{BB962C8B-B14F-4D97-AF65-F5344CB8AC3E}">
        <p14:creationId xmlns:p14="http://schemas.microsoft.com/office/powerpoint/2010/main" val="345284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18232-9063-47E8-AEFC-3A6AA4D8E1E0}"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02374-0FE4-4E2E-96C1-008B83849749}" type="slidenum">
              <a:rPr lang="en-US" smtClean="0"/>
              <a:t>‹#›</a:t>
            </a:fld>
            <a:endParaRPr lang="en-US"/>
          </a:p>
        </p:txBody>
      </p:sp>
    </p:spTree>
    <p:extLst>
      <p:ext uri="{BB962C8B-B14F-4D97-AF65-F5344CB8AC3E}">
        <p14:creationId xmlns:p14="http://schemas.microsoft.com/office/powerpoint/2010/main" val="387683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2F1C95-D81E-480C-8400-6EA42DFA2451}"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02374-0FE4-4E2E-96C1-008B83849749}" type="slidenum">
              <a:rPr lang="en-US" smtClean="0"/>
              <a:t>‹#›</a:t>
            </a:fld>
            <a:endParaRPr lang="en-US"/>
          </a:p>
        </p:txBody>
      </p:sp>
    </p:spTree>
    <p:extLst>
      <p:ext uri="{BB962C8B-B14F-4D97-AF65-F5344CB8AC3E}">
        <p14:creationId xmlns:p14="http://schemas.microsoft.com/office/powerpoint/2010/main" val="372797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73517D-1A33-41F2-ABA5-19484DBC0DF1}"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02374-0FE4-4E2E-96C1-008B83849749}" type="slidenum">
              <a:rPr lang="en-US" smtClean="0"/>
              <a:t>‹#›</a:t>
            </a:fld>
            <a:endParaRPr lang="en-US"/>
          </a:p>
        </p:txBody>
      </p:sp>
    </p:spTree>
    <p:extLst>
      <p:ext uri="{BB962C8B-B14F-4D97-AF65-F5344CB8AC3E}">
        <p14:creationId xmlns:p14="http://schemas.microsoft.com/office/powerpoint/2010/main" val="405032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A98D34-60F6-4DB2-BE5B-3D464780E8E3}" type="datetime1">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02374-0FE4-4E2E-96C1-008B83849749}" type="slidenum">
              <a:rPr lang="en-US" smtClean="0"/>
              <a:t>‹#›</a:t>
            </a:fld>
            <a:endParaRPr lang="en-US"/>
          </a:p>
        </p:txBody>
      </p:sp>
    </p:spTree>
    <p:extLst>
      <p:ext uri="{BB962C8B-B14F-4D97-AF65-F5344CB8AC3E}">
        <p14:creationId xmlns:p14="http://schemas.microsoft.com/office/powerpoint/2010/main" val="47401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743598-8368-4644-9A49-32083034F52F}"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02374-0FE4-4E2E-96C1-008B83849749}" type="slidenum">
              <a:rPr lang="en-US" smtClean="0"/>
              <a:t>‹#›</a:t>
            </a:fld>
            <a:endParaRPr lang="en-US"/>
          </a:p>
        </p:txBody>
      </p:sp>
    </p:spTree>
    <p:extLst>
      <p:ext uri="{BB962C8B-B14F-4D97-AF65-F5344CB8AC3E}">
        <p14:creationId xmlns:p14="http://schemas.microsoft.com/office/powerpoint/2010/main" val="325879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FB672-4B60-4B25-937B-1C96C633F1F3}" type="datetime1">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02374-0FE4-4E2E-96C1-008B83849749}" type="slidenum">
              <a:rPr lang="en-US" smtClean="0"/>
              <a:t>‹#›</a:t>
            </a:fld>
            <a:endParaRPr lang="en-US"/>
          </a:p>
        </p:txBody>
      </p:sp>
    </p:spTree>
    <p:extLst>
      <p:ext uri="{BB962C8B-B14F-4D97-AF65-F5344CB8AC3E}">
        <p14:creationId xmlns:p14="http://schemas.microsoft.com/office/powerpoint/2010/main" val="17515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36AB87-C2A4-4D02-866B-39D7E8E2EA6B}" type="datetime1">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02374-0FE4-4E2E-96C1-008B83849749}" type="slidenum">
              <a:rPr lang="en-US" smtClean="0"/>
              <a:t>‹#›</a:t>
            </a:fld>
            <a:endParaRPr lang="en-US"/>
          </a:p>
        </p:txBody>
      </p:sp>
    </p:spTree>
    <p:extLst>
      <p:ext uri="{BB962C8B-B14F-4D97-AF65-F5344CB8AC3E}">
        <p14:creationId xmlns:p14="http://schemas.microsoft.com/office/powerpoint/2010/main" val="136881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0E47D-CF1F-4208-9647-FF8B3CEB68A8}" type="datetime1">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02374-0FE4-4E2E-96C1-008B83849749}" type="slidenum">
              <a:rPr lang="en-US" smtClean="0"/>
              <a:t>‹#›</a:t>
            </a:fld>
            <a:endParaRPr lang="en-US"/>
          </a:p>
        </p:txBody>
      </p:sp>
    </p:spTree>
    <p:extLst>
      <p:ext uri="{BB962C8B-B14F-4D97-AF65-F5344CB8AC3E}">
        <p14:creationId xmlns:p14="http://schemas.microsoft.com/office/powerpoint/2010/main" val="416339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6B01D4-8676-45F1-AF0C-55C10ED89D1F}"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02374-0FE4-4E2E-96C1-008B83849749}" type="slidenum">
              <a:rPr lang="en-US" smtClean="0"/>
              <a:t>‹#›</a:t>
            </a:fld>
            <a:endParaRPr lang="en-US"/>
          </a:p>
        </p:txBody>
      </p:sp>
    </p:spTree>
    <p:extLst>
      <p:ext uri="{BB962C8B-B14F-4D97-AF65-F5344CB8AC3E}">
        <p14:creationId xmlns:p14="http://schemas.microsoft.com/office/powerpoint/2010/main" val="45969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24A51F-FE7A-468B-813E-2387F644DC95}" type="datetime1">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02374-0FE4-4E2E-96C1-008B83849749}" type="slidenum">
              <a:rPr lang="en-US" smtClean="0"/>
              <a:t>‹#›</a:t>
            </a:fld>
            <a:endParaRPr lang="en-US"/>
          </a:p>
        </p:txBody>
      </p:sp>
    </p:spTree>
    <p:extLst>
      <p:ext uri="{BB962C8B-B14F-4D97-AF65-F5344CB8AC3E}">
        <p14:creationId xmlns:p14="http://schemas.microsoft.com/office/powerpoint/2010/main" val="4335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46119-AAEE-4539-91D8-80281F704FD5}" type="datetime1">
              <a:rPr lang="en-US" smtClean="0"/>
              <a:t>11/7/2018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02374-0FE4-4E2E-96C1-008B83849749}" type="slidenum">
              <a:rPr lang="en-US" smtClean="0"/>
              <a:t>‹#›</a:t>
            </a:fld>
            <a:endParaRPr lang="en-US"/>
          </a:p>
        </p:txBody>
      </p:sp>
      <p:pic>
        <p:nvPicPr>
          <p:cNvPr id="7" name="Picture 6">
            <a:extLst>
              <a:ext uri="{FF2B5EF4-FFF2-40B4-BE49-F238E27FC236}">
                <a16:creationId xmlns:a16="http://schemas.microsoft.com/office/drawing/2014/main" id="{BE312578-1D12-4DC1-9D2D-81FA9FFE5482}"/>
              </a:ext>
            </a:extLst>
          </p:cNvPr>
          <p:cNvPicPr>
            <a:picLocks noChangeAspect="1"/>
          </p:cNvPicPr>
          <p:nvPr userDrawn="1"/>
        </p:nvPicPr>
        <p:blipFill>
          <a:blip r:embed="rId13"/>
          <a:stretch>
            <a:fillRect/>
          </a:stretch>
        </p:blipFill>
        <p:spPr>
          <a:xfrm>
            <a:off x="628651" y="1145854"/>
            <a:ext cx="7627412" cy="5210496"/>
          </a:xfrm>
          <a:prstGeom prst="rect">
            <a:avLst/>
          </a:prstGeom>
        </p:spPr>
      </p:pic>
      <p:sp>
        <p:nvSpPr>
          <p:cNvPr id="8" name="Rectangle 7">
            <a:extLst>
              <a:ext uri="{FF2B5EF4-FFF2-40B4-BE49-F238E27FC236}">
                <a16:creationId xmlns:a16="http://schemas.microsoft.com/office/drawing/2014/main" id="{41F72FEC-9933-4CCD-AA1E-7EBEDE5D098A}"/>
              </a:ext>
            </a:extLst>
          </p:cNvPr>
          <p:cNvSpPr/>
          <p:nvPr userDrawn="1"/>
        </p:nvSpPr>
        <p:spPr>
          <a:xfrm>
            <a:off x="0" y="6721476"/>
            <a:ext cx="9144000" cy="179388"/>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4109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gadoe.org/Curriculum-Instruction-and-Assessment/Assessment/Pages/GeorgiaFIP.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ldstrn.gadoe.org/SLDSDemoWeb" TargetMode="External"/><Relationship Id="rId7" Type="http://schemas.openxmlformats.org/officeDocument/2006/relationships/hyperlink" Target="mailto:kharris-wright@doe.k12.ga.us" TargetMode="External"/><Relationship Id="rId2" Type="http://schemas.openxmlformats.org/officeDocument/2006/relationships/hyperlink" Target="http://www.gadoe.org/Technology-Services/SLDS/Pages/TestPAD-Training-and-Support.aspx" TargetMode="External"/><Relationship Id="rId1" Type="http://schemas.openxmlformats.org/officeDocument/2006/relationships/slideLayout" Target="../slideLayouts/slideLayout2.xml"/><Relationship Id="rId6" Type="http://schemas.openxmlformats.org/officeDocument/2006/relationships/hyperlink" Target="mailto:slds@doe.k12.ga.us" TargetMode="External"/><Relationship Id="rId5" Type="http://schemas.openxmlformats.org/officeDocument/2006/relationships/hyperlink" Target="mailto:jblessing@doe.k12.ga.us" TargetMode="External"/><Relationship Id="rId4" Type="http://schemas.openxmlformats.org/officeDocument/2006/relationships/hyperlink" Target="http://www.gadoe.org/Technology-Services/SLDS/Pages/Contact-and-Connect.asp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17091"/>
            <a:ext cx="6858000" cy="4073129"/>
          </a:xfrm>
        </p:spPr>
        <p:txBody>
          <a:bodyPr>
            <a:normAutofit fontScale="90000"/>
          </a:bodyPr>
          <a:lstStyle/>
          <a:p>
            <a:br>
              <a:rPr lang="en-US" dirty="0"/>
            </a:br>
            <a:br>
              <a:rPr lang="en-US" dirty="0"/>
            </a:br>
            <a:br>
              <a:rPr lang="en-US" dirty="0"/>
            </a:br>
            <a:br>
              <a:rPr lang="en-US" dirty="0"/>
            </a:br>
            <a:r>
              <a:rPr lang="en-US" sz="4400" dirty="0"/>
              <a:t>Using GOFAR to Create Test Items and Formative Assessments</a:t>
            </a:r>
            <a:br>
              <a:rPr lang="en-US" sz="4400" dirty="0"/>
            </a:br>
            <a:br>
              <a:rPr lang="en-US" dirty="0"/>
            </a:br>
            <a:r>
              <a:rPr lang="en-US" sz="3000" dirty="0"/>
              <a:t>GAETC 2018</a:t>
            </a:r>
            <a:br>
              <a:rPr lang="en-US" dirty="0"/>
            </a:br>
            <a:r>
              <a:rPr lang="en-US" sz="3000" dirty="0"/>
              <a:t>Joe Blessing </a:t>
            </a:r>
            <a:br>
              <a:rPr lang="en-US" sz="3000" dirty="0"/>
            </a:br>
            <a:endParaRPr lang="en-US" dirty="0"/>
          </a:p>
        </p:txBody>
      </p:sp>
      <p:sp>
        <p:nvSpPr>
          <p:cNvPr id="4" name="Rectangle 1">
            <a:extLst>
              <a:ext uri="{FF2B5EF4-FFF2-40B4-BE49-F238E27FC236}">
                <a16:creationId xmlns:a16="http://schemas.microsoft.com/office/drawing/2014/main" id="{06C44F51-8A3A-45D9-827F-54D236652BFF}"/>
              </a:ext>
            </a:extLst>
          </p:cNvPr>
          <p:cNvSpPr>
            <a:spLocks noChangeArrowheads="1"/>
          </p:cNvSpPr>
          <p:nvPr/>
        </p:nvSpPr>
        <p:spPr bwMode="auto">
          <a:xfrm>
            <a:off x="628651" y="37536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Tree>
    <p:extLst>
      <p:ext uri="{BB962C8B-B14F-4D97-AF65-F5344CB8AC3E}">
        <p14:creationId xmlns:p14="http://schemas.microsoft.com/office/powerpoint/2010/main" val="274323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4"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95318" y="2173986"/>
            <a:ext cx="6000284"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9BA5F6C1-CF4A-4467-9AD7-D96CDC79249F}"/>
              </a:ext>
            </a:extLst>
          </p:cNvPr>
          <p:cNvSpPr txBox="1">
            <a:spLocks/>
          </p:cNvSpPr>
          <p:nvPr/>
        </p:nvSpPr>
        <p:spPr>
          <a:xfrm>
            <a:off x="414086" y="314056"/>
            <a:ext cx="6596313" cy="1242027"/>
          </a:xfrm>
          <a:prstGeom prst="rect">
            <a:avLst/>
          </a:prstGeom>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i="1" dirty="0"/>
              <a:t>Exemplar Papers</a:t>
            </a:r>
          </a:p>
          <a:p>
            <a:pPr>
              <a:defRPr/>
            </a:pPr>
            <a:r>
              <a:rPr lang="en-US" sz="2400" i="1" dirty="0"/>
              <a:t>Mathematics – Grade 5</a:t>
            </a:r>
          </a:p>
        </p:txBody>
      </p:sp>
    </p:spTree>
    <p:extLst>
      <p:ext uri="{BB962C8B-B14F-4D97-AF65-F5344CB8AC3E}">
        <p14:creationId xmlns:p14="http://schemas.microsoft.com/office/powerpoint/2010/main" val="200973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bg1"/>
            </a:solidFill>
          </a:ln>
        </p:spPr>
        <p:txBody>
          <a:bodyPr/>
          <a:lstStyle/>
          <a:p>
            <a:r>
              <a:rPr lang="en-US" dirty="0"/>
              <a:t>Student Anchor Papers</a:t>
            </a:r>
          </a:p>
        </p:txBody>
      </p:sp>
      <p:pic>
        <p:nvPicPr>
          <p:cNvPr id="1167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4947" y="1668559"/>
            <a:ext cx="3798685" cy="4472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Brace 4"/>
          <p:cNvSpPr/>
          <p:nvPr/>
        </p:nvSpPr>
        <p:spPr>
          <a:xfrm>
            <a:off x="5486400" y="2171700"/>
            <a:ext cx="628650" cy="2171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 name="TextBox 5"/>
          <p:cNvSpPr txBox="1"/>
          <p:nvPr/>
        </p:nvSpPr>
        <p:spPr>
          <a:xfrm>
            <a:off x="6193497" y="3107509"/>
            <a:ext cx="1957656" cy="300082"/>
          </a:xfrm>
          <a:prstGeom prst="rect">
            <a:avLst/>
          </a:prstGeom>
          <a:noFill/>
          <a:ln>
            <a:solidFill>
              <a:schemeClr val="tx1"/>
            </a:solidFill>
          </a:ln>
        </p:spPr>
        <p:txBody>
          <a:bodyPr wrap="square" rtlCol="0">
            <a:spAutoFit/>
          </a:bodyPr>
          <a:lstStyle/>
          <a:p>
            <a:r>
              <a:rPr lang="en-US" sz="1350" dirty="0"/>
              <a:t>Student Response</a:t>
            </a:r>
          </a:p>
        </p:txBody>
      </p:sp>
      <p:sp>
        <p:nvSpPr>
          <p:cNvPr id="7" name="Right Brace 6"/>
          <p:cNvSpPr/>
          <p:nvPr/>
        </p:nvSpPr>
        <p:spPr>
          <a:xfrm>
            <a:off x="5400675" y="4867462"/>
            <a:ext cx="400050" cy="4000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TextBox 7"/>
          <p:cNvSpPr txBox="1"/>
          <p:nvPr/>
        </p:nvSpPr>
        <p:spPr>
          <a:xfrm>
            <a:off x="6045369" y="4897646"/>
            <a:ext cx="2108244" cy="300082"/>
          </a:xfrm>
          <a:prstGeom prst="rect">
            <a:avLst/>
          </a:prstGeom>
          <a:noFill/>
          <a:ln>
            <a:solidFill>
              <a:schemeClr val="tx1"/>
            </a:solidFill>
          </a:ln>
        </p:spPr>
        <p:txBody>
          <a:bodyPr wrap="square" rtlCol="0">
            <a:spAutoFit/>
          </a:bodyPr>
          <a:lstStyle/>
          <a:p>
            <a:r>
              <a:rPr lang="en-US" sz="1350"/>
              <a:t>Scorer’s Annotation</a:t>
            </a:r>
          </a:p>
        </p:txBody>
      </p:sp>
      <p:sp>
        <p:nvSpPr>
          <p:cNvPr id="9" name="Right Brace 8"/>
          <p:cNvSpPr/>
          <p:nvPr/>
        </p:nvSpPr>
        <p:spPr>
          <a:xfrm>
            <a:off x="4400550" y="5766307"/>
            <a:ext cx="342900" cy="2857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 name="TextBox 9"/>
          <p:cNvSpPr txBox="1"/>
          <p:nvPr/>
        </p:nvSpPr>
        <p:spPr>
          <a:xfrm>
            <a:off x="5328161" y="5751975"/>
            <a:ext cx="2785895" cy="300082"/>
          </a:xfrm>
          <a:prstGeom prst="rect">
            <a:avLst/>
          </a:prstGeom>
          <a:solidFill>
            <a:schemeClr val="bg1"/>
          </a:solidFill>
          <a:ln>
            <a:solidFill>
              <a:schemeClr val="tx1"/>
            </a:solidFill>
          </a:ln>
        </p:spPr>
        <p:txBody>
          <a:bodyPr wrap="square" rtlCol="0">
            <a:spAutoFit/>
          </a:bodyPr>
          <a:lstStyle/>
          <a:p>
            <a:r>
              <a:rPr lang="en-US" sz="1350" dirty="0"/>
              <a:t>Score based upon rubric</a:t>
            </a:r>
          </a:p>
        </p:txBody>
      </p:sp>
    </p:spTree>
    <p:extLst>
      <p:ext uri="{BB962C8B-B14F-4D97-AF65-F5344CB8AC3E}">
        <p14:creationId xmlns:p14="http://schemas.microsoft.com/office/powerpoint/2010/main" val="471495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D18B58-1B9C-486E-8389-4D11819C6EB7}"/>
              </a:ext>
            </a:extLst>
          </p:cNvPr>
          <p:cNvSpPr>
            <a:spLocks noGrp="1"/>
          </p:cNvSpPr>
          <p:nvPr>
            <p:ph type="title"/>
          </p:nvPr>
        </p:nvSpPr>
        <p:spPr>
          <a:ln w="28575">
            <a:solidFill>
              <a:schemeClr val="bg1"/>
            </a:solidFill>
          </a:ln>
        </p:spPr>
        <p:txBody>
          <a:bodyPr/>
          <a:lstStyle/>
          <a:p>
            <a:r>
              <a:rPr lang="en-US" dirty="0"/>
              <a:t>Student Anchor Papers</a:t>
            </a:r>
          </a:p>
        </p:txBody>
      </p:sp>
      <p:pic>
        <p:nvPicPr>
          <p:cNvPr id="1280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729" y="1690689"/>
            <a:ext cx="7816990" cy="3996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934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7DA0-ECED-4516-A0DD-DF0CE5A77372}"/>
              </a:ext>
            </a:extLst>
          </p:cNvPr>
          <p:cNvSpPr>
            <a:spLocks noGrp="1"/>
          </p:cNvSpPr>
          <p:nvPr>
            <p:ph type="title"/>
          </p:nvPr>
        </p:nvSpPr>
        <p:spPr/>
        <p:txBody>
          <a:bodyPr/>
          <a:lstStyle/>
          <a:p>
            <a:r>
              <a:rPr lang="en-US" dirty="0"/>
              <a:t>TestPad</a:t>
            </a:r>
          </a:p>
        </p:txBody>
      </p:sp>
      <p:sp>
        <p:nvSpPr>
          <p:cNvPr id="3" name="Text Placeholder 2">
            <a:extLst>
              <a:ext uri="{FF2B5EF4-FFF2-40B4-BE49-F238E27FC236}">
                <a16:creationId xmlns:a16="http://schemas.microsoft.com/office/drawing/2014/main" id="{9D601EEE-C255-4E52-BB2B-CEE30FF4810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789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Snagit_PPTA8E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9670"/>
            <a:ext cx="8988137" cy="4000097"/>
          </a:xfrm>
          <a:prstGeom prst="rect">
            <a:avLst/>
          </a:prstGeom>
          <a:ln>
            <a:noFill/>
          </a:ln>
          <a:effectLst>
            <a:outerShdw blurRad="292100" dist="139700" dir="2700000" algn="tl" rotWithShape="0">
              <a:srgbClr val="333333">
                <a:alpha val="65000"/>
              </a:srgbClr>
            </a:outerShdw>
          </a:effectLst>
        </p:spPr>
      </p:pic>
      <p:cxnSp>
        <p:nvCxnSpPr>
          <p:cNvPr id="4" name="Straight Arrow Connector 3"/>
          <p:cNvCxnSpPr/>
          <p:nvPr/>
        </p:nvCxnSpPr>
        <p:spPr>
          <a:xfrm flipV="1">
            <a:off x="3716698" y="3664406"/>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F97A151-BBE4-4595-8945-2A7579506FE8}"/>
              </a:ext>
            </a:extLst>
          </p:cNvPr>
          <p:cNvSpPr>
            <a:spLocks noGrp="1"/>
          </p:cNvSpPr>
          <p:nvPr>
            <p:ph type="title"/>
          </p:nvPr>
        </p:nvSpPr>
        <p:spPr>
          <a:xfrm>
            <a:off x="55344" y="737431"/>
            <a:ext cx="6316630" cy="994172"/>
          </a:xfrm>
        </p:spPr>
        <p:txBody>
          <a:bodyPr/>
          <a:lstStyle/>
          <a:p>
            <a:r>
              <a:rPr lang="en-US" dirty="0">
                <a:cs typeface="Arial" panose="020B0604020202020204" pitchFamily="34" charset="0"/>
              </a:rPr>
              <a:t>TestPad Landing Page</a:t>
            </a:r>
          </a:p>
        </p:txBody>
      </p:sp>
      <p:sp>
        <p:nvSpPr>
          <p:cNvPr id="5" name="TextBox 4">
            <a:extLst>
              <a:ext uri="{FF2B5EF4-FFF2-40B4-BE49-F238E27FC236}">
                <a16:creationId xmlns:a16="http://schemas.microsoft.com/office/drawing/2014/main" id="{DF816A46-1BD8-4936-A7A6-7637A72296D9}"/>
              </a:ext>
            </a:extLst>
          </p:cNvPr>
          <p:cNvSpPr txBox="1"/>
          <p:nvPr/>
        </p:nvSpPr>
        <p:spPr>
          <a:xfrm>
            <a:off x="311728" y="2925041"/>
            <a:ext cx="1704110" cy="784830"/>
          </a:xfrm>
          <a:prstGeom prst="rect">
            <a:avLst/>
          </a:prstGeom>
          <a:noFill/>
          <a:ln>
            <a:solidFill>
              <a:schemeClr val="tx1"/>
            </a:solidFill>
          </a:ln>
        </p:spPr>
        <p:txBody>
          <a:bodyPr wrap="square" rtlCol="0">
            <a:spAutoFit/>
          </a:bodyPr>
          <a:lstStyle/>
          <a:p>
            <a:r>
              <a:rPr lang="en-US" sz="1500" b="1" dirty="0"/>
              <a:t>Create, Search, Assign and Grade all in one location</a:t>
            </a:r>
          </a:p>
        </p:txBody>
      </p:sp>
    </p:spTree>
    <p:extLst>
      <p:ext uri="{BB962C8B-B14F-4D97-AF65-F5344CB8AC3E}">
        <p14:creationId xmlns:p14="http://schemas.microsoft.com/office/powerpoint/2010/main" val="1429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nagit_PPT4BF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25737"/>
            <a:ext cx="9040862" cy="4019955"/>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flipV="1">
            <a:off x="3364538" y="3448446"/>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3FD339C6-3747-41B3-A9E5-70916EDD0A87}"/>
              </a:ext>
            </a:extLst>
          </p:cNvPr>
          <p:cNvSpPr txBox="1">
            <a:spLocks/>
          </p:cNvSpPr>
          <p:nvPr/>
        </p:nvSpPr>
        <p:spPr>
          <a:xfrm>
            <a:off x="55344" y="737431"/>
            <a:ext cx="6316630" cy="994172"/>
          </a:xfrm>
          <a:prstGeom prst="rect">
            <a:avLst/>
          </a:prstGeom>
        </p:spPr>
        <p:txBody>
          <a:bodyPr vert="horz" lIns="68580" tIns="34290" rIns="68580" bIns="34290" rtlCol="0" anchor="ctr">
            <a:normAutofit/>
          </a:bodyPr>
          <a:lstStyle>
            <a:lvl1pPr algn="l" defTabSz="914377" rtl="0" eaLnBrk="1" latinLnBrk="0" hangingPunct="1">
              <a:lnSpc>
                <a:spcPct val="90000"/>
              </a:lnSpc>
              <a:spcBef>
                <a:spcPct val="0"/>
              </a:spcBef>
              <a:buNone/>
              <a:defRPr sz="4400" b="1" kern="1200">
                <a:solidFill>
                  <a:schemeClr val="tx1"/>
                </a:solidFill>
                <a:latin typeface="+mn-lt"/>
                <a:ea typeface="+mj-ea"/>
                <a:cs typeface="+mj-cs"/>
              </a:defRPr>
            </a:lvl1pPr>
          </a:lstStyle>
          <a:p>
            <a:r>
              <a:rPr lang="en-US" b="0" dirty="0">
                <a:latin typeface="+mj-lt"/>
              </a:rPr>
              <a:t>Create an Item</a:t>
            </a:r>
          </a:p>
        </p:txBody>
      </p:sp>
    </p:spTree>
    <p:extLst>
      <p:ext uri="{BB962C8B-B14F-4D97-AF65-F5344CB8AC3E}">
        <p14:creationId xmlns:p14="http://schemas.microsoft.com/office/powerpoint/2010/main" val="18033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3970" y="857251"/>
            <a:ext cx="7611901" cy="994172"/>
          </a:xfrm>
        </p:spPr>
        <p:txBody>
          <a:bodyPr>
            <a:normAutofit fontScale="90000"/>
          </a:bodyPr>
          <a:lstStyle/>
          <a:p>
            <a:r>
              <a:rPr lang="en-US" dirty="0"/>
              <a:t>Item Creation – Item Detail Screen</a:t>
            </a:r>
          </a:p>
        </p:txBody>
      </p:sp>
      <p:pic>
        <p:nvPicPr>
          <p:cNvPr id="4" name="Snagit_PPT801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70" y="1736345"/>
            <a:ext cx="8706143" cy="362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37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864BF23-00AE-495A-BBF0-5620ACB8AE6C}"/>
              </a:ext>
            </a:extLst>
          </p:cNvPr>
          <p:cNvSpPr>
            <a:spLocks noGrp="1"/>
          </p:cNvSpPr>
          <p:nvPr>
            <p:ph type="title"/>
          </p:nvPr>
        </p:nvSpPr>
        <p:spPr>
          <a:xfrm>
            <a:off x="93970" y="857251"/>
            <a:ext cx="7611901" cy="994172"/>
          </a:xfrm>
        </p:spPr>
        <p:txBody>
          <a:bodyPr/>
          <a:lstStyle/>
          <a:p>
            <a:r>
              <a:rPr lang="en-US" dirty="0"/>
              <a:t>Item Detail Screen</a:t>
            </a:r>
          </a:p>
        </p:txBody>
      </p:sp>
      <p:pic>
        <p:nvPicPr>
          <p:cNvPr id="4" name="Content Placeholder 3"/>
          <p:cNvPicPr>
            <a:picLocks noGrp="1" noChangeAspect="1"/>
          </p:cNvPicPr>
          <p:nvPr>
            <p:ph idx="1"/>
          </p:nvPr>
        </p:nvPicPr>
        <p:blipFill>
          <a:blip r:embed="rId2"/>
          <a:stretch>
            <a:fillRect/>
          </a:stretch>
        </p:blipFill>
        <p:spPr>
          <a:xfrm>
            <a:off x="431137" y="1851427"/>
            <a:ext cx="8462729" cy="271724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608773" y="2347674"/>
            <a:ext cx="1202768" cy="230038"/>
          </a:xfrm>
          <a:prstGeom prst="rect">
            <a:avLst/>
          </a:prstGeom>
        </p:spPr>
      </p:pic>
      <p:pic>
        <p:nvPicPr>
          <p:cNvPr id="6" name="Picture 5"/>
          <p:cNvPicPr>
            <a:picLocks noChangeAspect="1"/>
          </p:cNvPicPr>
          <p:nvPr/>
        </p:nvPicPr>
        <p:blipFill>
          <a:blip r:embed="rId3"/>
          <a:stretch>
            <a:fillRect/>
          </a:stretch>
        </p:blipFill>
        <p:spPr>
          <a:xfrm>
            <a:off x="3918433" y="3304004"/>
            <a:ext cx="1307143" cy="250000"/>
          </a:xfrm>
          <a:prstGeom prst="rect">
            <a:avLst/>
          </a:prstGeom>
        </p:spPr>
      </p:pic>
    </p:spTree>
    <p:extLst>
      <p:ext uri="{BB962C8B-B14F-4D97-AF65-F5344CB8AC3E}">
        <p14:creationId xmlns:p14="http://schemas.microsoft.com/office/powerpoint/2010/main" val="288146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nagit_PPT91B8"/>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7714"/>
          <a:stretch/>
        </p:blipFill>
        <p:spPr>
          <a:xfrm>
            <a:off x="3110108" y="983099"/>
            <a:ext cx="5527001" cy="4859405"/>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49D29C4A-D547-4901-927E-034C6112F4A8}"/>
              </a:ext>
            </a:extLst>
          </p:cNvPr>
          <p:cNvSpPr>
            <a:spLocks noGrp="1"/>
          </p:cNvSpPr>
          <p:nvPr>
            <p:ph type="title"/>
          </p:nvPr>
        </p:nvSpPr>
        <p:spPr>
          <a:xfrm>
            <a:off x="114543" y="1186434"/>
            <a:ext cx="2752102" cy="1789938"/>
          </a:xfrm>
        </p:spPr>
        <p:txBody>
          <a:bodyPr>
            <a:normAutofit fontScale="90000"/>
          </a:bodyPr>
          <a:lstStyle/>
          <a:p>
            <a:r>
              <a:rPr lang="en-US" dirty="0"/>
              <a:t>Item Creation – Item Authoring Screen</a:t>
            </a:r>
          </a:p>
        </p:txBody>
      </p:sp>
      <p:sp>
        <p:nvSpPr>
          <p:cNvPr id="6" name="Callout: Double Bent Line with No Border 5">
            <a:extLst>
              <a:ext uri="{FF2B5EF4-FFF2-40B4-BE49-F238E27FC236}">
                <a16:creationId xmlns:a16="http://schemas.microsoft.com/office/drawing/2014/main" id="{4B1034C5-98CD-49C7-907F-59D3DE19EB75}"/>
              </a:ext>
            </a:extLst>
          </p:cNvPr>
          <p:cNvSpPr/>
          <p:nvPr/>
        </p:nvSpPr>
        <p:spPr>
          <a:xfrm>
            <a:off x="3110103" y="2763774"/>
            <a:ext cx="1351026" cy="425196"/>
          </a:xfrm>
          <a:prstGeom prst="callout3">
            <a:avLst>
              <a:gd name="adj1" fmla="val 21976"/>
              <a:gd name="adj2" fmla="val 96236"/>
              <a:gd name="adj3" fmla="val -274798"/>
              <a:gd name="adj4" fmla="val 151861"/>
              <a:gd name="adj5" fmla="val -277419"/>
              <a:gd name="adj6" fmla="val 152369"/>
              <a:gd name="adj7" fmla="val -275746"/>
              <a:gd name="adj8" fmla="val 1525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Attach Passages</a:t>
            </a:r>
          </a:p>
        </p:txBody>
      </p:sp>
      <p:sp>
        <p:nvSpPr>
          <p:cNvPr id="7" name="Callout: Double Bent Line with No Border 6">
            <a:extLst>
              <a:ext uri="{FF2B5EF4-FFF2-40B4-BE49-F238E27FC236}">
                <a16:creationId xmlns:a16="http://schemas.microsoft.com/office/drawing/2014/main" id="{CFD7E913-BDEF-441E-A278-2F7DEA993125}"/>
              </a:ext>
            </a:extLst>
          </p:cNvPr>
          <p:cNvSpPr/>
          <p:nvPr/>
        </p:nvSpPr>
        <p:spPr>
          <a:xfrm>
            <a:off x="7141464" y="3282494"/>
            <a:ext cx="1351026" cy="425196"/>
          </a:xfrm>
          <a:prstGeom prst="callout3">
            <a:avLst>
              <a:gd name="adj1" fmla="val -2218"/>
              <a:gd name="adj2" fmla="val 6896"/>
              <a:gd name="adj3" fmla="val -374798"/>
              <a:gd name="adj4" fmla="val 34095"/>
              <a:gd name="adj5" fmla="val -372580"/>
              <a:gd name="adj6" fmla="val 33079"/>
              <a:gd name="adj7" fmla="val -374133"/>
              <a:gd name="adj8" fmla="val 317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Include Images</a:t>
            </a:r>
          </a:p>
        </p:txBody>
      </p:sp>
      <p:sp>
        <p:nvSpPr>
          <p:cNvPr id="8" name="Callout: Double Bent Line with No Border 7">
            <a:extLst>
              <a:ext uri="{FF2B5EF4-FFF2-40B4-BE49-F238E27FC236}">
                <a16:creationId xmlns:a16="http://schemas.microsoft.com/office/drawing/2014/main" id="{783125A2-B16C-499A-868E-4F98F7AA4AB0}"/>
              </a:ext>
            </a:extLst>
          </p:cNvPr>
          <p:cNvSpPr/>
          <p:nvPr/>
        </p:nvSpPr>
        <p:spPr>
          <a:xfrm>
            <a:off x="7164324" y="4816400"/>
            <a:ext cx="1351026" cy="425196"/>
          </a:xfrm>
          <a:prstGeom prst="callout3">
            <a:avLst>
              <a:gd name="adj1" fmla="val -2218"/>
              <a:gd name="adj2" fmla="val 6896"/>
              <a:gd name="adj3" fmla="val -52217"/>
              <a:gd name="adj4" fmla="val -105499"/>
              <a:gd name="adj5" fmla="val -56451"/>
              <a:gd name="adj6" fmla="val -104992"/>
              <a:gd name="adj7" fmla="val -54778"/>
              <a:gd name="adj8" fmla="val -1047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Select Correct Answers</a:t>
            </a:r>
          </a:p>
        </p:txBody>
      </p:sp>
      <p:sp>
        <p:nvSpPr>
          <p:cNvPr id="10" name="Callout: Double Bent Line with No Border 9">
            <a:extLst>
              <a:ext uri="{FF2B5EF4-FFF2-40B4-BE49-F238E27FC236}">
                <a16:creationId xmlns:a16="http://schemas.microsoft.com/office/drawing/2014/main" id="{CC5645D1-95B0-4557-A123-9A4A98FC85E7}"/>
              </a:ext>
            </a:extLst>
          </p:cNvPr>
          <p:cNvSpPr/>
          <p:nvPr/>
        </p:nvSpPr>
        <p:spPr>
          <a:xfrm>
            <a:off x="3110103" y="4303136"/>
            <a:ext cx="1351026" cy="425196"/>
          </a:xfrm>
          <a:prstGeom prst="callout3">
            <a:avLst>
              <a:gd name="adj1" fmla="val 21976"/>
              <a:gd name="adj2" fmla="val 96236"/>
              <a:gd name="adj3" fmla="val -153830"/>
              <a:gd name="adj4" fmla="val 134602"/>
              <a:gd name="adj5" fmla="val -153226"/>
              <a:gd name="adj6" fmla="val 135110"/>
              <a:gd name="adj7" fmla="val -148327"/>
              <a:gd name="adj8" fmla="val 1332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Enter Stem</a:t>
            </a:r>
          </a:p>
        </p:txBody>
      </p:sp>
    </p:spTree>
    <p:extLst>
      <p:ext uri="{BB962C8B-B14F-4D97-AF65-F5344CB8AC3E}">
        <p14:creationId xmlns:p14="http://schemas.microsoft.com/office/powerpoint/2010/main" val="1885574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521" y="857251"/>
            <a:ext cx="8062505" cy="994172"/>
          </a:xfrm>
        </p:spPr>
        <p:txBody>
          <a:bodyPr>
            <a:normAutofit fontScale="90000"/>
          </a:bodyPr>
          <a:lstStyle/>
          <a:p>
            <a:r>
              <a:rPr lang="en-US" dirty="0"/>
              <a:t>Item Creating – Item Preview Screen</a:t>
            </a:r>
          </a:p>
        </p:txBody>
      </p:sp>
      <p:pic>
        <p:nvPicPr>
          <p:cNvPr id="4" name="Snagit_PPT9ED3"/>
          <p:cNvPicPr>
            <a:picLocks noChangeAspect="1"/>
          </p:cNvPicPr>
          <p:nvPr/>
        </p:nvPicPr>
        <p:blipFill rotWithShape="1">
          <a:blip r:embed="rId2">
            <a:extLst>
              <a:ext uri="{28A0092B-C50C-407E-A947-70E740481C1C}">
                <a14:useLocalDpi xmlns:a14="http://schemas.microsoft.com/office/drawing/2010/main" val="0"/>
              </a:ext>
            </a:extLst>
          </a:blip>
          <a:srcRect t="5127"/>
          <a:stretch/>
        </p:blipFill>
        <p:spPr>
          <a:xfrm>
            <a:off x="72521" y="1707750"/>
            <a:ext cx="8937287" cy="3191964"/>
          </a:xfrm>
          <a:prstGeom prst="rect">
            <a:avLst/>
          </a:prstGeom>
          <a:ln>
            <a:noFill/>
          </a:ln>
          <a:effectLst>
            <a:outerShdw blurRad="292100" dist="139700" dir="2700000" algn="tl" rotWithShape="0">
              <a:srgbClr val="333333">
                <a:alpha val="65000"/>
              </a:srgbClr>
            </a:outerShdw>
          </a:effectLst>
        </p:spPr>
      </p:pic>
      <p:sp>
        <p:nvSpPr>
          <p:cNvPr id="3" name="Callout: Double Bent Line with No Border 2">
            <a:extLst>
              <a:ext uri="{FF2B5EF4-FFF2-40B4-BE49-F238E27FC236}">
                <a16:creationId xmlns:a16="http://schemas.microsoft.com/office/drawing/2014/main" id="{063B3975-5553-4822-BDC3-197B412D4B01}"/>
              </a:ext>
            </a:extLst>
          </p:cNvPr>
          <p:cNvSpPr/>
          <p:nvPr/>
        </p:nvSpPr>
        <p:spPr>
          <a:xfrm>
            <a:off x="2982194" y="4940882"/>
            <a:ext cx="2067791" cy="685799"/>
          </a:xfrm>
          <a:prstGeom prst="callout3">
            <a:avLst>
              <a:gd name="adj1" fmla="val 18750"/>
              <a:gd name="adj2" fmla="val -8333"/>
              <a:gd name="adj3" fmla="val 18750"/>
              <a:gd name="adj4" fmla="val -16667"/>
              <a:gd name="adj5" fmla="val 8491"/>
              <a:gd name="adj6" fmla="val -25210"/>
              <a:gd name="adj7" fmla="val -63452"/>
              <a:gd name="adj8" fmla="val -641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Save as Draft, Private and Public Banks</a:t>
            </a:r>
          </a:p>
        </p:txBody>
      </p:sp>
    </p:spTree>
    <p:extLst>
      <p:ext uri="{BB962C8B-B14F-4D97-AF65-F5344CB8AC3E}">
        <p14:creationId xmlns:p14="http://schemas.microsoft.com/office/powerpoint/2010/main" val="426101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Formative Assessment Toolbox</a:t>
            </a:r>
          </a:p>
        </p:txBody>
      </p:sp>
      <p:sp>
        <p:nvSpPr>
          <p:cNvPr id="3" name="Content Placeholder 2"/>
          <p:cNvSpPr>
            <a:spLocks noGrp="1"/>
          </p:cNvSpPr>
          <p:nvPr>
            <p:ph idx="1"/>
          </p:nvPr>
        </p:nvSpPr>
        <p:spPr>
          <a:xfrm>
            <a:off x="628649" y="1825625"/>
            <a:ext cx="8250655" cy="4351338"/>
          </a:xfrm>
        </p:spPr>
        <p:txBody>
          <a:bodyPr vert="horz" lIns="68580" tIns="34290" rIns="68580" bIns="34290" rtlCol="0" anchor="t">
            <a:normAutofit/>
          </a:bodyPr>
          <a:lstStyle/>
          <a:p>
            <a:r>
              <a:rPr lang="en-US" dirty="0"/>
              <a:t>Item and Test bank from Georgia’s Online Formative Assessment Resource (GOFAR)</a:t>
            </a:r>
          </a:p>
          <a:p>
            <a:r>
              <a:rPr lang="en-US" dirty="0"/>
              <a:t>TestPad tool in SLDS for creating, administering, scoring and reporting formative assessments</a:t>
            </a:r>
          </a:p>
          <a:p>
            <a:pPr lvl="1"/>
            <a:r>
              <a:rPr lang="en-US" dirty="0"/>
              <a:t>TestPad allows users to create their own test items. </a:t>
            </a:r>
          </a:p>
          <a:p>
            <a:r>
              <a:rPr lang="en-US" dirty="0"/>
              <a:t>An assessment literacy professional learning opportunity that focuses on implementation of evidence-based Formative Instructional Practices (FIP)</a:t>
            </a:r>
            <a:endParaRPr lang="en-US" dirty="0">
              <a:cs typeface="Calibri"/>
            </a:endParaRPr>
          </a:p>
        </p:txBody>
      </p:sp>
    </p:spTree>
    <p:extLst>
      <p:ext uri="{BB962C8B-B14F-4D97-AF65-F5344CB8AC3E}">
        <p14:creationId xmlns:p14="http://schemas.microsoft.com/office/powerpoint/2010/main" val="210927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521" y="857251"/>
            <a:ext cx="8062505" cy="994172"/>
          </a:xfrm>
        </p:spPr>
        <p:txBody>
          <a:bodyPr/>
          <a:lstStyle/>
          <a:p>
            <a:r>
              <a:rPr lang="en-US" dirty="0"/>
              <a:t>Item Creating – </a:t>
            </a:r>
            <a:r>
              <a:rPr lang="en-US" sz="4000" dirty="0"/>
              <a:t>Insert Image</a:t>
            </a:r>
          </a:p>
        </p:txBody>
      </p:sp>
      <p:pic>
        <p:nvPicPr>
          <p:cNvPr id="8" name="Picture 7">
            <a:extLst>
              <a:ext uri="{FF2B5EF4-FFF2-40B4-BE49-F238E27FC236}">
                <a16:creationId xmlns:a16="http://schemas.microsoft.com/office/drawing/2014/main" id="{547064F3-A9A0-4ABA-B76B-2E98235B85C4}"/>
              </a:ext>
            </a:extLst>
          </p:cNvPr>
          <p:cNvPicPr>
            <a:picLocks noChangeAspect="1"/>
          </p:cNvPicPr>
          <p:nvPr/>
        </p:nvPicPr>
        <p:blipFill>
          <a:blip r:embed="rId2"/>
          <a:stretch>
            <a:fillRect/>
          </a:stretch>
        </p:blipFill>
        <p:spPr>
          <a:xfrm>
            <a:off x="203632" y="1702550"/>
            <a:ext cx="7449017" cy="3452901"/>
          </a:xfrm>
          <a:prstGeom prst="rect">
            <a:avLst/>
          </a:prstGeom>
          <a:ln>
            <a:noFill/>
          </a:ln>
          <a:effectLst>
            <a:outerShdw blurRad="292100" dist="139700" dir="2700000" algn="tl" rotWithShape="0">
              <a:srgbClr val="333333">
                <a:alpha val="65000"/>
              </a:srgbClr>
            </a:outerShdw>
          </a:effectLst>
        </p:spPr>
      </p:pic>
      <p:sp>
        <p:nvSpPr>
          <p:cNvPr id="9" name="Callout: Double Bent Line with No Border 8">
            <a:extLst>
              <a:ext uri="{FF2B5EF4-FFF2-40B4-BE49-F238E27FC236}">
                <a16:creationId xmlns:a16="http://schemas.microsoft.com/office/drawing/2014/main" id="{2504F432-A618-485F-9094-2510570C7981}"/>
              </a:ext>
            </a:extLst>
          </p:cNvPr>
          <p:cNvSpPr/>
          <p:nvPr/>
        </p:nvSpPr>
        <p:spPr>
          <a:xfrm>
            <a:off x="7722109" y="1727050"/>
            <a:ext cx="1349373" cy="2250595"/>
          </a:xfrm>
          <a:prstGeom prst="callout3">
            <a:avLst>
              <a:gd name="adj1" fmla="val 18750"/>
              <a:gd name="adj2" fmla="val -8333"/>
              <a:gd name="adj3" fmla="val 18750"/>
              <a:gd name="adj4" fmla="val -16667"/>
              <a:gd name="adj5" fmla="val 25050"/>
              <a:gd name="adj6" fmla="val -103235"/>
              <a:gd name="adj7" fmla="val 31705"/>
              <a:gd name="adj8" fmla="val -1436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8" indent="-214308">
              <a:buFont typeface="Arial" panose="020B0604020202020204" pitchFamily="34" charset="0"/>
              <a:buChar char="•"/>
            </a:pPr>
            <a:r>
              <a:rPr lang="en-US" sz="1350" dirty="0">
                <a:solidFill>
                  <a:schemeClr val="tx1"/>
                </a:solidFill>
              </a:rPr>
              <a:t>Click Choose Files</a:t>
            </a:r>
          </a:p>
          <a:p>
            <a:pPr marL="214308" indent="-214308">
              <a:buFont typeface="Arial" panose="020B0604020202020204" pitchFamily="34" charset="0"/>
              <a:buChar char="•"/>
            </a:pPr>
            <a:r>
              <a:rPr lang="en-US" sz="1350" dirty="0">
                <a:solidFill>
                  <a:schemeClr val="tx1"/>
                </a:solidFill>
              </a:rPr>
              <a:t>Select your file from your computer</a:t>
            </a:r>
          </a:p>
          <a:p>
            <a:pPr marL="214308" indent="-214308">
              <a:buFont typeface="Arial" panose="020B0604020202020204" pitchFamily="34" charset="0"/>
              <a:buChar char="•"/>
            </a:pPr>
            <a:r>
              <a:rPr lang="en-US" sz="1350" dirty="0">
                <a:solidFill>
                  <a:schemeClr val="tx1"/>
                </a:solidFill>
              </a:rPr>
              <a:t>Drag and drop the image to the Question</a:t>
            </a:r>
          </a:p>
        </p:txBody>
      </p:sp>
    </p:spTree>
    <p:extLst>
      <p:ext uri="{BB962C8B-B14F-4D97-AF65-F5344CB8AC3E}">
        <p14:creationId xmlns:p14="http://schemas.microsoft.com/office/powerpoint/2010/main" val="128127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521" y="857251"/>
            <a:ext cx="8062505" cy="994172"/>
          </a:xfrm>
        </p:spPr>
        <p:txBody>
          <a:bodyPr>
            <a:normAutofit fontScale="90000"/>
          </a:bodyPr>
          <a:lstStyle/>
          <a:p>
            <a:r>
              <a:rPr lang="en-US" dirty="0"/>
              <a:t>Item Creating – Item Preview Screen</a:t>
            </a:r>
            <a:br>
              <a:rPr lang="en-US" dirty="0"/>
            </a:br>
            <a:r>
              <a:rPr lang="en-US" sz="2700" dirty="0"/>
              <a:t>Constructed Response Item</a:t>
            </a:r>
            <a:endParaRPr lang="en-US" dirty="0"/>
          </a:p>
        </p:txBody>
      </p:sp>
      <p:pic>
        <p:nvPicPr>
          <p:cNvPr id="7" name="Picture 6">
            <a:extLst>
              <a:ext uri="{FF2B5EF4-FFF2-40B4-BE49-F238E27FC236}">
                <a16:creationId xmlns:a16="http://schemas.microsoft.com/office/drawing/2014/main" id="{574C2EB8-8DD2-4A65-89DA-453740CBA1E2}"/>
              </a:ext>
            </a:extLst>
          </p:cNvPr>
          <p:cNvPicPr>
            <a:picLocks noChangeAspect="1"/>
          </p:cNvPicPr>
          <p:nvPr/>
        </p:nvPicPr>
        <p:blipFill>
          <a:blip r:embed="rId2"/>
          <a:stretch>
            <a:fillRect/>
          </a:stretch>
        </p:blipFill>
        <p:spPr>
          <a:xfrm>
            <a:off x="72520" y="1821092"/>
            <a:ext cx="8307872" cy="3803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718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6219" y="951814"/>
            <a:ext cx="7964286" cy="994172"/>
          </a:xfrm>
        </p:spPr>
        <p:txBody>
          <a:bodyPr>
            <a:normAutofit fontScale="90000"/>
          </a:bodyPr>
          <a:lstStyle/>
          <a:p>
            <a:r>
              <a:rPr lang="en-US" dirty="0"/>
              <a:t>Create a Passage – </a:t>
            </a:r>
            <a:r>
              <a:rPr lang="en-US" sz="3100" dirty="0"/>
              <a:t>Passage Authoring Screen</a:t>
            </a:r>
            <a:endParaRPr lang="en-US" dirty="0"/>
          </a:p>
        </p:txBody>
      </p:sp>
      <p:cxnSp>
        <p:nvCxnSpPr>
          <p:cNvPr id="5" name="Straight Arrow Connector 4"/>
          <p:cNvCxnSpPr/>
          <p:nvPr/>
        </p:nvCxnSpPr>
        <p:spPr>
          <a:xfrm flipV="1">
            <a:off x="3845578" y="3271302"/>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229AEAC-755B-4BE8-9026-B647FA951F58}"/>
              </a:ext>
            </a:extLst>
          </p:cNvPr>
          <p:cNvPicPr>
            <a:picLocks noChangeAspect="1"/>
          </p:cNvPicPr>
          <p:nvPr/>
        </p:nvPicPr>
        <p:blipFill>
          <a:blip r:embed="rId2"/>
          <a:stretch>
            <a:fillRect/>
          </a:stretch>
        </p:blipFill>
        <p:spPr>
          <a:xfrm>
            <a:off x="72000" y="2157572"/>
            <a:ext cx="9000000" cy="2542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811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6219" y="951814"/>
            <a:ext cx="8490106" cy="994172"/>
          </a:xfrm>
        </p:spPr>
        <p:txBody>
          <a:bodyPr>
            <a:normAutofit fontScale="90000"/>
          </a:bodyPr>
          <a:lstStyle/>
          <a:p>
            <a:r>
              <a:rPr lang="en-US" dirty="0"/>
              <a:t>Create a Passage – </a:t>
            </a:r>
            <a:r>
              <a:rPr lang="en-US" sz="3600" dirty="0"/>
              <a:t>Passage Preview Screen</a:t>
            </a:r>
            <a:endParaRPr lang="en-US" dirty="0"/>
          </a:p>
        </p:txBody>
      </p:sp>
      <p:cxnSp>
        <p:nvCxnSpPr>
          <p:cNvPr id="5" name="Straight Arrow Connector 4"/>
          <p:cNvCxnSpPr/>
          <p:nvPr/>
        </p:nvCxnSpPr>
        <p:spPr>
          <a:xfrm flipV="1">
            <a:off x="3845578" y="3271302"/>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2817B07-3989-4912-8AA6-433ED4C23CB4}"/>
              </a:ext>
            </a:extLst>
          </p:cNvPr>
          <p:cNvPicPr>
            <a:picLocks noChangeAspect="1"/>
          </p:cNvPicPr>
          <p:nvPr/>
        </p:nvPicPr>
        <p:blipFill>
          <a:blip r:embed="rId2"/>
          <a:stretch>
            <a:fillRect/>
          </a:stretch>
        </p:blipFill>
        <p:spPr>
          <a:xfrm>
            <a:off x="722422" y="2057786"/>
            <a:ext cx="7596026" cy="419330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AC365A26-9020-4614-A19B-8F0E1E64F6B7}"/>
              </a:ext>
            </a:extLst>
          </p:cNvPr>
          <p:cNvSpPr/>
          <p:nvPr/>
        </p:nvSpPr>
        <p:spPr>
          <a:xfrm>
            <a:off x="825552" y="5219459"/>
            <a:ext cx="4295273" cy="5745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82B02CF2-92DC-4798-BFD5-C47C63260676}"/>
              </a:ext>
            </a:extLst>
          </p:cNvPr>
          <p:cNvSpPr/>
          <p:nvPr/>
        </p:nvSpPr>
        <p:spPr>
          <a:xfrm>
            <a:off x="825552" y="4555179"/>
            <a:ext cx="2105526" cy="5745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CF61DD49-1D18-4AF7-8B6C-E5C5C98F4771}"/>
              </a:ext>
            </a:extLst>
          </p:cNvPr>
          <p:cNvSpPr txBox="1"/>
          <p:nvPr/>
        </p:nvSpPr>
        <p:spPr>
          <a:xfrm>
            <a:off x="3304677" y="4493852"/>
            <a:ext cx="2865913" cy="300082"/>
          </a:xfrm>
          <a:prstGeom prst="rect">
            <a:avLst/>
          </a:prstGeom>
          <a:noFill/>
          <a:ln w="28575">
            <a:solidFill>
              <a:srgbClr val="C00000"/>
            </a:solidFill>
          </a:ln>
        </p:spPr>
        <p:txBody>
          <a:bodyPr wrap="none" rtlCol="0">
            <a:spAutoFit/>
          </a:bodyPr>
          <a:lstStyle/>
          <a:p>
            <a:r>
              <a:rPr lang="en-US" sz="1350" dirty="0"/>
              <a:t>Remember your Passage ID and Name</a:t>
            </a:r>
          </a:p>
        </p:txBody>
      </p:sp>
      <p:sp>
        <p:nvSpPr>
          <p:cNvPr id="9" name="TextBox 8">
            <a:extLst>
              <a:ext uri="{FF2B5EF4-FFF2-40B4-BE49-F238E27FC236}">
                <a16:creationId xmlns:a16="http://schemas.microsoft.com/office/drawing/2014/main" id="{68B71D6B-02D3-4FC1-ABFB-CF8D1491D877}"/>
              </a:ext>
            </a:extLst>
          </p:cNvPr>
          <p:cNvSpPr txBox="1"/>
          <p:nvPr/>
        </p:nvSpPr>
        <p:spPr>
          <a:xfrm>
            <a:off x="5223955" y="5097558"/>
            <a:ext cx="2320764" cy="300082"/>
          </a:xfrm>
          <a:prstGeom prst="rect">
            <a:avLst/>
          </a:prstGeom>
          <a:noFill/>
          <a:ln w="28575">
            <a:solidFill>
              <a:srgbClr val="C00000"/>
            </a:solidFill>
          </a:ln>
        </p:spPr>
        <p:txBody>
          <a:bodyPr wrap="none" rtlCol="0">
            <a:spAutoFit/>
          </a:bodyPr>
          <a:lstStyle/>
          <a:p>
            <a:r>
              <a:rPr lang="en-US" sz="1350" dirty="0"/>
              <a:t>Save as Draft, Private </a:t>
            </a:r>
            <a:r>
              <a:rPr lang="en-US" sz="1350"/>
              <a:t>or Public</a:t>
            </a:r>
            <a:endParaRPr lang="en-US" sz="1350" dirty="0"/>
          </a:p>
        </p:txBody>
      </p:sp>
    </p:spTree>
    <p:extLst>
      <p:ext uri="{BB962C8B-B14F-4D97-AF65-F5344CB8AC3E}">
        <p14:creationId xmlns:p14="http://schemas.microsoft.com/office/powerpoint/2010/main" val="14144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765" y="857251"/>
            <a:ext cx="6316630" cy="994172"/>
          </a:xfrm>
        </p:spPr>
        <p:txBody>
          <a:bodyPr/>
          <a:lstStyle/>
          <a:p>
            <a:r>
              <a:rPr lang="en-US" dirty="0"/>
              <a:t>Passages in TestPad</a:t>
            </a:r>
          </a:p>
        </p:txBody>
      </p:sp>
      <p:pic>
        <p:nvPicPr>
          <p:cNvPr id="10" name="Picture 9">
            <a:extLst>
              <a:ext uri="{FF2B5EF4-FFF2-40B4-BE49-F238E27FC236}">
                <a16:creationId xmlns:a16="http://schemas.microsoft.com/office/drawing/2014/main" id="{5E63FF5C-C3C9-4E7B-ADE8-3B46344A5082}"/>
              </a:ext>
            </a:extLst>
          </p:cNvPr>
          <p:cNvPicPr/>
          <p:nvPr/>
        </p:nvPicPr>
        <p:blipFill rotWithShape="1">
          <a:blip r:embed="rId2"/>
          <a:srcRect b="23354"/>
          <a:stretch/>
        </p:blipFill>
        <p:spPr bwMode="auto">
          <a:xfrm>
            <a:off x="592846" y="2001292"/>
            <a:ext cx="3606320" cy="1982767"/>
          </a:xfrm>
          <a:prstGeom prst="rect">
            <a:avLst/>
          </a:prstGeom>
          <a:ln>
            <a:solidFill>
              <a:schemeClr val="tx1"/>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08976CDE-EF71-4C95-AB0E-83077EC468EF}"/>
              </a:ext>
            </a:extLst>
          </p:cNvPr>
          <p:cNvSpPr/>
          <p:nvPr/>
        </p:nvSpPr>
        <p:spPr>
          <a:xfrm>
            <a:off x="543144" y="4156691"/>
            <a:ext cx="3970421" cy="1262846"/>
          </a:xfrm>
          <a:prstGeom prst="rect">
            <a:avLst/>
          </a:prstGeom>
        </p:spPr>
        <p:txBody>
          <a:bodyPr wrap="square">
            <a:spAutoFit/>
          </a:bodyPr>
          <a:lstStyle/>
          <a:p>
            <a:pPr>
              <a:lnSpc>
                <a:spcPct val="107000"/>
              </a:lnSpc>
              <a:spcAft>
                <a:spcPts val="600"/>
              </a:spcAft>
            </a:pPr>
            <a:r>
              <a:rPr lang="en-US" dirty="0">
                <a:latin typeface="Arial" panose="020B0604020202020204" pitchFamily="34" charset="0"/>
                <a:ea typeface="Calibri" panose="020F0502020204030204" pitchFamily="34" charset="0"/>
                <a:cs typeface="Arial" panose="020B0604020202020204" pitchFamily="34" charset="0"/>
              </a:rPr>
              <a:t>To find more items with a passage, click on the </a:t>
            </a:r>
            <a:r>
              <a:rPr lang="en-US" b="1" dirty="0">
                <a:latin typeface="Arial" panose="020B0604020202020204" pitchFamily="34" charset="0"/>
                <a:ea typeface="Calibri" panose="020F0502020204030204" pitchFamily="34" charset="0"/>
                <a:cs typeface="Arial" panose="020B0604020202020204" pitchFamily="34" charset="0"/>
              </a:rPr>
              <a:t>Passage ID filter</a:t>
            </a:r>
            <a:r>
              <a:rPr lang="en-US" dirty="0">
                <a:latin typeface="Arial" panose="020B0604020202020204" pitchFamily="34" charset="0"/>
                <a:ea typeface="Calibri" panose="020F0502020204030204" pitchFamily="34" charset="0"/>
                <a:cs typeface="Arial" panose="020B0604020202020204" pitchFamily="34" charset="0"/>
              </a:rPr>
              <a:t>. Enter the </a:t>
            </a:r>
            <a:r>
              <a:rPr lang="en-US" b="1" dirty="0">
                <a:latin typeface="Arial" panose="020B0604020202020204" pitchFamily="34" charset="0"/>
                <a:ea typeface="Calibri" panose="020F0502020204030204" pitchFamily="34" charset="0"/>
                <a:cs typeface="Arial" panose="020B0604020202020204" pitchFamily="34" charset="0"/>
              </a:rPr>
              <a:t>Passage ID</a:t>
            </a:r>
            <a:r>
              <a:rPr lang="en-US" dirty="0">
                <a:latin typeface="Arial" panose="020B0604020202020204" pitchFamily="34" charset="0"/>
                <a:ea typeface="Calibri" panose="020F0502020204030204" pitchFamily="34" charset="0"/>
                <a:cs typeface="Arial" panose="020B0604020202020204" pitchFamily="34" charset="0"/>
              </a:rPr>
              <a:t> into the Is equal to box. Then click </a:t>
            </a:r>
            <a:r>
              <a:rPr lang="en-US" b="1" dirty="0">
                <a:latin typeface="Arial" panose="020B0604020202020204" pitchFamily="34" charset="0"/>
                <a:ea typeface="Calibri" panose="020F0502020204030204" pitchFamily="34" charset="0"/>
                <a:cs typeface="Arial" panose="020B0604020202020204" pitchFamily="34" charset="0"/>
              </a:rPr>
              <a:t>Filter. </a:t>
            </a:r>
            <a:endParaRPr lang="en-US"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1035666-CCAC-4460-8BBD-50597BBB55E2}"/>
              </a:ext>
            </a:extLst>
          </p:cNvPr>
          <p:cNvPicPr/>
          <p:nvPr/>
        </p:nvPicPr>
        <p:blipFill>
          <a:blip r:embed="rId3">
            <a:extLst>
              <a:ext uri="{28A0092B-C50C-407E-A947-70E740481C1C}">
                <a14:useLocalDpi xmlns:a14="http://schemas.microsoft.com/office/drawing/2010/main" val="0"/>
              </a:ext>
            </a:extLst>
          </a:blip>
          <a:stretch>
            <a:fillRect/>
          </a:stretch>
        </p:blipFill>
        <p:spPr>
          <a:xfrm>
            <a:off x="4521426" y="2064037"/>
            <a:ext cx="1572982" cy="1857281"/>
          </a:xfrm>
          <a:prstGeom prst="rect">
            <a:avLst/>
          </a:prstGeom>
        </p:spPr>
      </p:pic>
      <p:pic>
        <p:nvPicPr>
          <p:cNvPr id="12" name="Picture 11">
            <a:extLst>
              <a:ext uri="{FF2B5EF4-FFF2-40B4-BE49-F238E27FC236}">
                <a16:creationId xmlns:a16="http://schemas.microsoft.com/office/drawing/2014/main" id="{81B6EEE7-1031-48BC-A638-CF8A351A9A24}"/>
              </a:ext>
            </a:extLst>
          </p:cNvPr>
          <p:cNvPicPr/>
          <p:nvPr/>
        </p:nvPicPr>
        <p:blipFill>
          <a:blip r:embed="rId4"/>
          <a:stretch>
            <a:fillRect/>
          </a:stretch>
        </p:blipFill>
        <p:spPr>
          <a:xfrm>
            <a:off x="4987085" y="3992543"/>
            <a:ext cx="3666979" cy="1857280"/>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FE189D13-1603-41E6-93E0-97C8D5598FA6}"/>
              </a:ext>
            </a:extLst>
          </p:cNvPr>
          <p:cNvSpPr/>
          <p:nvPr/>
        </p:nvSpPr>
        <p:spPr>
          <a:xfrm>
            <a:off x="7689960" y="4271477"/>
            <a:ext cx="794084" cy="129941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3BA36015-8C42-4A64-BE7F-3B29D3F6DCF6}"/>
              </a:ext>
            </a:extLst>
          </p:cNvPr>
          <p:cNvSpPr/>
          <p:nvPr/>
        </p:nvSpPr>
        <p:spPr>
          <a:xfrm>
            <a:off x="3081250" y="5955632"/>
            <a:ext cx="6460102" cy="369332"/>
          </a:xfrm>
          <a:prstGeom prst="rect">
            <a:avLst/>
          </a:prstGeom>
        </p:spPr>
        <p:txBody>
          <a:bodyPr wrap="none">
            <a:spAutoFit/>
          </a:bodyPr>
          <a:lstStyle/>
          <a:p>
            <a:r>
              <a:rPr lang="en-US" dirty="0">
                <a:latin typeface="Arial" panose="020B0604020202020204" pitchFamily="34" charset="0"/>
                <a:ea typeface="Calibri" panose="020F0502020204030204" pitchFamily="34" charset="0"/>
                <a:cs typeface="Arial" panose="020B0604020202020204" pitchFamily="34" charset="0"/>
              </a:rPr>
              <a:t>You can now easily assign test items attached to the passage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767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5374" y="857251"/>
            <a:ext cx="6316630" cy="994172"/>
          </a:xfrm>
        </p:spPr>
        <p:txBody>
          <a:bodyPr/>
          <a:lstStyle/>
          <a:p>
            <a:r>
              <a:rPr lang="en-US" dirty="0"/>
              <a:t>Item bank</a:t>
            </a:r>
          </a:p>
        </p:txBody>
      </p:sp>
      <p:pic>
        <p:nvPicPr>
          <p:cNvPr id="4" name="Snagit_PPTAF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40" y="1604850"/>
            <a:ext cx="8372500" cy="4150250"/>
          </a:xfrm>
          <a:prstGeom prst="rect">
            <a:avLst/>
          </a:prstGeom>
          <a:ln>
            <a:noFill/>
          </a:ln>
          <a:effectLst>
            <a:outerShdw blurRad="292100" dist="139700" dir="2700000" algn="tl" rotWithShape="0">
              <a:srgbClr val="333333">
                <a:alpha val="65000"/>
              </a:srgbClr>
            </a:outerShdw>
          </a:effectLst>
        </p:spPr>
      </p:pic>
      <p:sp>
        <p:nvSpPr>
          <p:cNvPr id="3" name="Callout: Double Bent Line with No Border 2">
            <a:extLst>
              <a:ext uri="{FF2B5EF4-FFF2-40B4-BE49-F238E27FC236}">
                <a16:creationId xmlns:a16="http://schemas.microsoft.com/office/drawing/2014/main" id="{97F88055-85F1-4A94-90EC-DB4333634307}"/>
              </a:ext>
            </a:extLst>
          </p:cNvPr>
          <p:cNvSpPr/>
          <p:nvPr/>
        </p:nvSpPr>
        <p:spPr>
          <a:xfrm>
            <a:off x="5600703" y="2478235"/>
            <a:ext cx="1278082" cy="623455"/>
          </a:xfrm>
          <a:prstGeom prst="callout3">
            <a:avLst>
              <a:gd name="adj1" fmla="val 18750"/>
              <a:gd name="adj2" fmla="val -8333"/>
              <a:gd name="adj3" fmla="val 18750"/>
              <a:gd name="adj4" fmla="val -16667"/>
              <a:gd name="adj5" fmla="val 61203"/>
              <a:gd name="adj6" fmla="val -29417"/>
              <a:gd name="adj7" fmla="val 128780"/>
              <a:gd name="adj8" fmla="val -518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Items Created by state and users</a:t>
            </a:r>
          </a:p>
        </p:txBody>
      </p:sp>
      <p:sp>
        <p:nvSpPr>
          <p:cNvPr id="5" name="Callout: Double Bent Line with No Border 4">
            <a:extLst>
              <a:ext uri="{FF2B5EF4-FFF2-40B4-BE49-F238E27FC236}">
                <a16:creationId xmlns:a16="http://schemas.microsoft.com/office/drawing/2014/main" id="{220E0843-23D3-43A4-A3AF-C86D1D0C1648}"/>
              </a:ext>
            </a:extLst>
          </p:cNvPr>
          <p:cNvSpPr/>
          <p:nvPr/>
        </p:nvSpPr>
        <p:spPr>
          <a:xfrm>
            <a:off x="2252031" y="2384717"/>
            <a:ext cx="1278082" cy="623455"/>
          </a:xfrm>
          <a:prstGeom prst="callout3">
            <a:avLst>
              <a:gd name="adj1" fmla="val 18750"/>
              <a:gd name="adj2" fmla="val -8333"/>
              <a:gd name="adj3" fmla="val 18750"/>
              <a:gd name="adj4" fmla="val -16667"/>
              <a:gd name="adj5" fmla="val 61203"/>
              <a:gd name="adj6" fmla="val -29417"/>
              <a:gd name="adj7" fmla="val 213780"/>
              <a:gd name="adj8" fmla="val -859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Standards for tested and non-tested courses</a:t>
            </a:r>
          </a:p>
        </p:txBody>
      </p:sp>
    </p:spTree>
    <p:extLst>
      <p:ext uri="{BB962C8B-B14F-4D97-AF65-F5344CB8AC3E}">
        <p14:creationId xmlns:p14="http://schemas.microsoft.com/office/powerpoint/2010/main" val="2071752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 y="936313"/>
            <a:ext cx="8868155" cy="994172"/>
          </a:xfrm>
        </p:spPr>
        <p:txBody>
          <a:bodyPr>
            <a:normAutofit fontScale="90000"/>
          </a:bodyPr>
          <a:lstStyle/>
          <a:p>
            <a:r>
              <a:rPr lang="en-US" dirty="0"/>
              <a:t>Preview an Item by Clicking on the Item ID</a:t>
            </a:r>
          </a:p>
        </p:txBody>
      </p:sp>
      <p:grpSp>
        <p:nvGrpSpPr>
          <p:cNvPr id="6" name="Group 5">
            <a:extLst>
              <a:ext uri="{FF2B5EF4-FFF2-40B4-BE49-F238E27FC236}">
                <a16:creationId xmlns:a16="http://schemas.microsoft.com/office/drawing/2014/main" id="{F21267E1-726B-4824-A52C-CEF7D784F017}"/>
              </a:ext>
            </a:extLst>
          </p:cNvPr>
          <p:cNvGrpSpPr/>
          <p:nvPr/>
        </p:nvGrpSpPr>
        <p:grpSpPr>
          <a:xfrm>
            <a:off x="585888" y="2077887"/>
            <a:ext cx="7699860" cy="4140581"/>
            <a:chOff x="241099" y="1197966"/>
            <a:chExt cx="11223995" cy="6035675"/>
          </a:xfrm>
        </p:grpSpPr>
        <p:pic>
          <p:nvPicPr>
            <p:cNvPr id="4" name="Snagit_PPTBA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99" y="1197966"/>
              <a:ext cx="11223995" cy="6035675"/>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C4DEC125-40A3-4610-ACBD-27DD07FF360C}"/>
                </a:ext>
              </a:extLst>
            </p:cNvPr>
            <p:cNvCxnSpPr/>
            <p:nvPr/>
          </p:nvCxnSpPr>
          <p:spPr>
            <a:xfrm flipV="1">
              <a:off x="1522516" y="2917708"/>
              <a:ext cx="899809" cy="7660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EEF4055-F724-49AF-8D15-752188F85D3F}"/>
                </a:ext>
              </a:extLst>
            </p:cNvPr>
            <p:cNvSpPr/>
            <p:nvPr/>
          </p:nvSpPr>
          <p:spPr>
            <a:xfrm>
              <a:off x="2340864" y="5367528"/>
              <a:ext cx="4123944" cy="1490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69511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765" y="857251"/>
            <a:ext cx="6316630" cy="994172"/>
          </a:xfrm>
        </p:spPr>
        <p:txBody>
          <a:bodyPr/>
          <a:lstStyle/>
          <a:p>
            <a:r>
              <a:rPr lang="en-US" dirty="0"/>
              <a:t>Add Items to a New Test</a:t>
            </a:r>
          </a:p>
        </p:txBody>
      </p:sp>
      <p:cxnSp>
        <p:nvCxnSpPr>
          <p:cNvPr id="5" name="Straight Arrow Connector 4"/>
          <p:cNvCxnSpPr/>
          <p:nvPr/>
        </p:nvCxnSpPr>
        <p:spPr>
          <a:xfrm flipV="1">
            <a:off x="7038284" y="2763777"/>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V="1">
            <a:off x="8065009" y="2189234"/>
            <a:ext cx="506067" cy="4442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10391F8-41F5-43C2-8805-618EFEFFB5A1}"/>
              </a:ext>
            </a:extLst>
          </p:cNvPr>
          <p:cNvGrpSpPr/>
          <p:nvPr/>
        </p:nvGrpSpPr>
        <p:grpSpPr>
          <a:xfrm>
            <a:off x="108764" y="1648949"/>
            <a:ext cx="8766879" cy="4088415"/>
            <a:chOff x="145019" y="1055597"/>
            <a:chExt cx="11774324" cy="5962684"/>
          </a:xfrm>
        </p:grpSpPr>
        <p:pic>
          <p:nvPicPr>
            <p:cNvPr id="7" name="Snagit_PPTC884">
              <a:extLst>
                <a:ext uri="{FF2B5EF4-FFF2-40B4-BE49-F238E27FC236}">
                  <a16:creationId xmlns:a16="http://schemas.microsoft.com/office/drawing/2014/main" id="{3D664CC1-5905-4945-8BC3-E2C02E4AE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19" y="1055597"/>
              <a:ext cx="11774324" cy="5962684"/>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CA65DD6A-913E-4424-9DF9-8D886A81E832}"/>
                </a:ext>
              </a:extLst>
            </p:cNvPr>
            <p:cNvCxnSpPr>
              <a:cxnSpLocks/>
            </p:cNvCxnSpPr>
            <p:nvPr/>
          </p:nvCxnSpPr>
          <p:spPr>
            <a:xfrm flipV="1">
              <a:off x="9834277" y="3456432"/>
              <a:ext cx="449905" cy="4663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FD184E0-27B6-4736-A67A-355952511149}"/>
                </a:ext>
              </a:extLst>
            </p:cNvPr>
            <p:cNvCxnSpPr>
              <a:cxnSpLocks/>
            </p:cNvCxnSpPr>
            <p:nvPr/>
          </p:nvCxnSpPr>
          <p:spPr>
            <a:xfrm flipV="1">
              <a:off x="10764384" y="2628897"/>
              <a:ext cx="674756" cy="2057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161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765" y="857251"/>
            <a:ext cx="6316630" cy="994172"/>
          </a:xfrm>
        </p:spPr>
        <p:txBody>
          <a:bodyPr>
            <a:normAutofit fontScale="90000"/>
          </a:bodyPr>
          <a:lstStyle/>
          <a:p>
            <a:r>
              <a:rPr lang="en-US" dirty="0"/>
              <a:t>Using the GOFAR Item Bank</a:t>
            </a:r>
          </a:p>
        </p:txBody>
      </p:sp>
      <p:pic>
        <p:nvPicPr>
          <p:cNvPr id="10" name="Picture 9">
            <a:extLst>
              <a:ext uri="{FF2B5EF4-FFF2-40B4-BE49-F238E27FC236}">
                <a16:creationId xmlns:a16="http://schemas.microsoft.com/office/drawing/2014/main" id="{31B66E25-DC91-4E0F-B353-5D4909747477}"/>
              </a:ext>
            </a:extLst>
          </p:cNvPr>
          <p:cNvPicPr/>
          <p:nvPr/>
        </p:nvPicPr>
        <p:blipFill>
          <a:blip r:embed="rId2"/>
          <a:stretch>
            <a:fillRect/>
          </a:stretch>
        </p:blipFill>
        <p:spPr>
          <a:xfrm>
            <a:off x="228035" y="1851424"/>
            <a:ext cx="2405836" cy="1967689"/>
          </a:xfrm>
          <a:prstGeom prst="rect">
            <a:avLst/>
          </a:prstGeom>
          <a:ln>
            <a:solidFill>
              <a:schemeClr val="tx1"/>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BE242418-C455-4C4F-A8F7-59EADB368AEA}"/>
              </a:ext>
            </a:extLst>
          </p:cNvPr>
          <p:cNvPicPr/>
          <p:nvPr/>
        </p:nvPicPr>
        <p:blipFill>
          <a:blip r:embed="rId3"/>
          <a:stretch>
            <a:fillRect/>
          </a:stretch>
        </p:blipFill>
        <p:spPr>
          <a:xfrm>
            <a:off x="2822717" y="3219092"/>
            <a:ext cx="6162827" cy="235924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8545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1356" y="857251"/>
            <a:ext cx="6316630" cy="994172"/>
          </a:xfrm>
        </p:spPr>
        <p:txBody>
          <a:bodyPr/>
          <a:lstStyle/>
          <a:p>
            <a:r>
              <a:rPr lang="en-US" dirty="0"/>
              <a:t>Create Test Screen</a:t>
            </a:r>
          </a:p>
        </p:txBody>
      </p:sp>
      <p:grpSp>
        <p:nvGrpSpPr>
          <p:cNvPr id="7" name="Group 6">
            <a:extLst>
              <a:ext uri="{FF2B5EF4-FFF2-40B4-BE49-F238E27FC236}">
                <a16:creationId xmlns:a16="http://schemas.microsoft.com/office/drawing/2014/main" id="{5E98669D-F6AA-4B65-B385-2F8C9EF38507}"/>
              </a:ext>
            </a:extLst>
          </p:cNvPr>
          <p:cNvGrpSpPr/>
          <p:nvPr/>
        </p:nvGrpSpPr>
        <p:grpSpPr>
          <a:xfrm>
            <a:off x="83947" y="1553453"/>
            <a:ext cx="8976113" cy="4353918"/>
            <a:chOff x="81378" y="1246324"/>
            <a:chExt cx="11968150" cy="5805224"/>
          </a:xfrm>
        </p:grpSpPr>
        <p:pic>
          <p:nvPicPr>
            <p:cNvPr id="4" name="Snagit_PPTD5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8" y="1246324"/>
              <a:ext cx="11968150" cy="5805224"/>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a:cxnSpLocks/>
            </p:cNvCxnSpPr>
            <p:nvPr/>
          </p:nvCxnSpPr>
          <p:spPr>
            <a:xfrm>
              <a:off x="5522976" y="5724144"/>
              <a:ext cx="905256" cy="5577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02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B110-A989-4774-877E-D95F63491E31}"/>
              </a:ext>
            </a:extLst>
          </p:cNvPr>
          <p:cNvSpPr>
            <a:spLocks noGrp="1"/>
          </p:cNvSpPr>
          <p:nvPr>
            <p:ph type="title"/>
          </p:nvPr>
        </p:nvSpPr>
        <p:spPr/>
        <p:txBody>
          <a:bodyPr/>
          <a:lstStyle/>
          <a:p>
            <a:r>
              <a:rPr lang="en-US" dirty="0"/>
              <a:t>Item Bank Content</a:t>
            </a:r>
          </a:p>
        </p:txBody>
      </p:sp>
      <p:sp>
        <p:nvSpPr>
          <p:cNvPr id="3" name="Text Placeholder 2">
            <a:extLst>
              <a:ext uri="{FF2B5EF4-FFF2-40B4-BE49-F238E27FC236}">
                <a16:creationId xmlns:a16="http://schemas.microsoft.com/office/drawing/2014/main" id="{D7E7C466-8E9B-4F3B-ACC2-6C3A5E578E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522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877" y="1457521"/>
            <a:ext cx="1783080" cy="994172"/>
          </a:xfrm>
        </p:spPr>
        <p:txBody>
          <a:bodyPr>
            <a:normAutofit fontScale="90000"/>
          </a:bodyPr>
          <a:lstStyle/>
          <a:p>
            <a:r>
              <a:rPr lang="en-US" dirty="0"/>
              <a:t>Assign Test Screen</a:t>
            </a:r>
          </a:p>
        </p:txBody>
      </p:sp>
      <p:grpSp>
        <p:nvGrpSpPr>
          <p:cNvPr id="5" name="Group 4">
            <a:extLst>
              <a:ext uri="{FF2B5EF4-FFF2-40B4-BE49-F238E27FC236}">
                <a16:creationId xmlns:a16="http://schemas.microsoft.com/office/drawing/2014/main" id="{41D56324-1617-4B10-B1BF-2BE31CB35384}"/>
              </a:ext>
            </a:extLst>
          </p:cNvPr>
          <p:cNvGrpSpPr/>
          <p:nvPr/>
        </p:nvGrpSpPr>
        <p:grpSpPr>
          <a:xfrm>
            <a:off x="2156270" y="1056478"/>
            <a:ext cx="6572094" cy="4745053"/>
            <a:chOff x="2875026" y="221519"/>
            <a:chExt cx="9191800" cy="6636481"/>
          </a:xfrm>
        </p:grpSpPr>
        <p:pic>
          <p:nvPicPr>
            <p:cNvPr id="4" name="Snagit_PPTE0C7"/>
            <p:cNvPicPr>
              <a:picLocks noChangeAspect="1"/>
            </p:cNvPicPr>
            <p:nvPr/>
          </p:nvPicPr>
          <p:blipFill rotWithShape="1">
            <a:blip r:embed="rId2">
              <a:extLst>
                <a:ext uri="{28A0092B-C50C-407E-A947-70E740481C1C}">
                  <a14:useLocalDpi xmlns:a14="http://schemas.microsoft.com/office/drawing/2010/main" val="0"/>
                </a:ext>
              </a:extLst>
            </a:blip>
            <a:srcRect t="9129"/>
            <a:stretch/>
          </p:blipFill>
          <p:spPr>
            <a:xfrm>
              <a:off x="2875026" y="221519"/>
              <a:ext cx="9191800" cy="663648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20514ED-76E7-4C25-BAA7-5E96466C56CA}"/>
                </a:ext>
              </a:extLst>
            </p:cNvPr>
            <p:cNvPicPr>
              <a:picLocks noChangeAspect="1"/>
            </p:cNvPicPr>
            <p:nvPr/>
          </p:nvPicPr>
          <p:blipFill>
            <a:blip r:embed="rId3"/>
            <a:stretch>
              <a:fillRect/>
            </a:stretch>
          </p:blipFill>
          <p:spPr>
            <a:xfrm>
              <a:off x="6217919" y="4357482"/>
              <a:ext cx="4723563" cy="206578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605838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0510" y="1059757"/>
            <a:ext cx="6316630" cy="994172"/>
          </a:xfrm>
        </p:spPr>
        <p:txBody>
          <a:bodyPr/>
          <a:lstStyle/>
          <a:p>
            <a:r>
              <a:rPr lang="en-US" dirty="0"/>
              <a:t>Manage Assigned Tests</a:t>
            </a:r>
          </a:p>
        </p:txBody>
      </p:sp>
      <p:pic>
        <p:nvPicPr>
          <p:cNvPr id="4" name="Snagit_PPTEF1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1" y="1876175"/>
            <a:ext cx="8856278" cy="3251741"/>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flipV="1">
            <a:off x="7002913" y="3169275"/>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6220" y="951814"/>
            <a:ext cx="6316630" cy="994172"/>
          </a:xfrm>
        </p:spPr>
        <p:txBody>
          <a:bodyPr/>
          <a:lstStyle/>
          <a:p>
            <a:r>
              <a:rPr lang="en-US" dirty="0"/>
              <a:t>Create a Passage</a:t>
            </a:r>
          </a:p>
        </p:txBody>
      </p:sp>
      <p:pic>
        <p:nvPicPr>
          <p:cNvPr id="4" name="Snagit_PPT4BF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25737"/>
            <a:ext cx="9040862" cy="4019955"/>
          </a:xfrm>
          <a:prstGeom prst="rect">
            <a:avLst/>
          </a:prstGeom>
        </p:spPr>
      </p:pic>
      <p:cxnSp>
        <p:nvCxnSpPr>
          <p:cNvPr id="5" name="Straight Arrow Connector 4"/>
          <p:cNvCxnSpPr/>
          <p:nvPr/>
        </p:nvCxnSpPr>
        <p:spPr>
          <a:xfrm flipV="1">
            <a:off x="3845578" y="3271302"/>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6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6219" y="951814"/>
            <a:ext cx="7964286" cy="994172"/>
          </a:xfrm>
        </p:spPr>
        <p:txBody>
          <a:bodyPr>
            <a:normAutofit fontScale="90000"/>
          </a:bodyPr>
          <a:lstStyle/>
          <a:p>
            <a:r>
              <a:rPr lang="en-US" dirty="0"/>
              <a:t>Create a Passage – </a:t>
            </a:r>
            <a:r>
              <a:rPr lang="en-US" sz="3600" dirty="0"/>
              <a:t>Passage Detail Screen</a:t>
            </a:r>
            <a:endParaRPr lang="en-US" dirty="0"/>
          </a:p>
        </p:txBody>
      </p:sp>
      <p:cxnSp>
        <p:nvCxnSpPr>
          <p:cNvPr id="5" name="Straight Arrow Connector 4"/>
          <p:cNvCxnSpPr/>
          <p:nvPr/>
        </p:nvCxnSpPr>
        <p:spPr>
          <a:xfrm flipV="1">
            <a:off x="3845578" y="3271302"/>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BA85249-89A6-49DD-96E9-1470CB7ECC8C}"/>
              </a:ext>
            </a:extLst>
          </p:cNvPr>
          <p:cNvPicPr>
            <a:picLocks noChangeAspect="1"/>
          </p:cNvPicPr>
          <p:nvPr/>
        </p:nvPicPr>
        <p:blipFill>
          <a:blip r:embed="rId2"/>
          <a:stretch>
            <a:fillRect/>
          </a:stretch>
        </p:blipFill>
        <p:spPr>
          <a:xfrm>
            <a:off x="206219" y="1796299"/>
            <a:ext cx="8443836" cy="312762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639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access TestPad via the SLDS Student Portal</a:t>
            </a:r>
          </a:p>
        </p:txBody>
      </p:sp>
      <p:cxnSp>
        <p:nvCxnSpPr>
          <p:cNvPr id="5" name="Straight Arrow Connector 4"/>
          <p:cNvCxnSpPr>
            <a:cxnSpLocks/>
          </p:cNvCxnSpPr>
          <p:nvPr/>
        </p:nvCxnSpPr>
        <p:spPr>
          <a:xfrm flipV="1">
            <a:off x="2958029" y="4286250"/>
            <a:ext cx="1828716" cy="7620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22DE3E3-A632-4F6A-A3FE-C81512CF6142}"/>
              </a:ext>
            </a:extLst>
          </p:cNvPr>
          <p:cNvGrpSpPr/>
          <p:nvPr/>
        </p:nvGrpSpPr>
        <p:grpSpPr>
          <a:xfrm>
            <a:off x="436419" y="2332759"/>
            <a:ext cx="6672218" cy="3116094"/>
            <a:chOff x="485382" y="3057236"/>
            <a:chExt cx="8896290" cy="4154792"/>
          </a:xfrm>
        </p:grpSpPr>
        <p:grpSp>
          <p:nvGrpSpPr>
            <p:cNvPr id="9" name="Group 8">
              <a:extLst>
                <a:ext uri="{FF2B5EF4-FFF2-40B4-BE49-F238E27FC236}">
                  <a16:creationId xmlns:a16="http://schemas.microsoft.com/office/drawing/2014/main" id="{620C2688-5850-48C1-9A2C-E7DF7CE605DB}"/>
                </a:ext>
              </a:extLst>
            </p:cNvPr>
            <p:cNvGrpSpPr/>
            <p:nvPr/>
          </p:nvGrpSpPr>
          <p:grpSpPr>
            <a:xfrm>
              <a:off x="485382" y="3057236"/>
              <a:ext cx="8896290" cy="4154792"/>
              <a:chOff x="429963" y="1809210"/>
              <a:chExt cx="8896290" cy="4154792"/>
            </a:xfrm>
          </p:grpSpPr>
          <p:grpSp>
            <p:nvGrpSpPr>
              <p:cNvPr id="6" name="Group 5">
                <a:extLst>
                  <a:ext uri="{FF2B5EF4-FFF2-40B4-BE49-F238E27FC236}">
                    <a16:creationId xmlns:a16="http://schemas.microsoft.com/office/drawing/2014/main" id="{75FFB53D-7F50-4279-B17B-42E0C0B4494E}"/>
                  </a:ext>
                </a:extLst>
              </p:cNvPr>
              <p:cNvGrpSpPr/>
              <p:nvPr/>
            </p:nvGrpSpPr>
            <p:grpSpPr>
              <a:xfrm>
                <a:off x="429963" y="1809210"/>
                <a:ext cx="8896290" cy="4154792"/>
                <a:chOff x="429963" y="1809210"/>
                <a:chExt cx="8896290" cy="4154792"/>
              </a:xfrm>
            </p:grpSpPr>
            <p:pic>
              <p:nvPicPr>
                <p:cNvPr id="4" name="Snagit_PPT3F23"/>
                <p:cNvPicPr>
                  <a:picLocks noChangeAspect="1"/>
                </p:cNvPicPr>
                <p:nvPr/>
              </p:nvPicPr>
              <p:blipFill rotWithShape="1">
                <a:blip r:embed="rId2">
                  <a:extLst>
                    <a:ext uri="{28A0092B-C50C-407E-A947-70E740481C1C}">
                      <a14:useLocalDpi xmlns:a14="http://schemas.microsoft.com/office/drawing/2010/main" val="0"/>
                    </a:ext>
                  </a:extLst>
                </a:blip>
                <a:srcRect l="225" t="2562" r="26250" b="-1"/>
                <a:stretch/>
              </p:blipFill>
              <p:spPr>
                <a:xfrm>
                  <a:off x="429963" y="1809210"/>
                  <a:ext cx="8896290" cy="4154792"/>
                </a:xfrm>
                <a:prstGeom prst="rect">
                  <a:avLst/>
                </a:prstGeom>
                <a:ln>
                  <a:solidFill>
                    <a:schemeClr val="tx1"/>
                  </a:solidFill>
                </a:ln>
              </p:spPr>
            </p:pic>
            <p:sp>
              <p:nvSpPr>
                <p:cNvPr id="3" name="Rectangle 2">
                  <a:extLst>
                    <a:ext uri="{FF2B5EF4-FFF2-40B4-BE49-F238E27FC236}">
                      <a16:creationId xmlns:a16="http://schemas.microsoft.com/office/drawing/2014/main" id="{DEED6902-5F4F-414B-8398-617740E8E336}"/>
                    </a:ext>
                  </a:extLst>
                </p:cNvPr>
                <p:cNvSpPr/>
                <p:nvPr/>
              </p:nvSpPr>
              <p:spPr>
                <a:xfrm>
                  <a:off x="8100291" y="3297382"/>
                  <a:ext cx="1225962" cy="2521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8" name="Snagit_PPT3F23">
                <a:extLst>
                  <a:ext uri="{FF2B5EF4-FFF2-40B4-BE49-F238E27FC236}">
                    <a16:creationId xmlns:a16="http://schemas.microsoft.com/office/drawing/2014/main" id="{D2DDD603-BAAE-4FF1-AA69-8B5A2ABF899C}"/>
                  </a:ext>
                </a:extLst>
              </p:cNvPr>
              <p:cNvPicPr>
                <a:picLocks noChangeAspect="1"/>
              </p:cNvPicPr>
              <p:nvPr/>
            </p:nvPicPr>
            <p:blipFill rotWithShape="1">
              <a:blip r:embed="rId2">
                <a:extLst>
                  <a:ext uri="{28A0092B-C50C-407E-A947-70E740481C1C}">
                    <a14:useLocalDpi xmlns:a14="http://schemas.microsoft.com/office/drawing/2010/main" val="0"/>
                  </a:ext>
                </a:extLst>
              </a:blip>
              <a:srcRect l="90602" t="2604"/>
              <a:stretch/>
            </p:blipFill>
            <p:spPr>
              <a:xfrm>
                <a:off x="8189051" y="1809210"/>
                <a:ext cx="1137202" cy="4154792"/>
              </a:xfrm>
              <a:prstGeom prst="rect">
                <a:avLst/>
              </a:prstGeom>
            </p:spPr>
          </p:pic>
        </p:grpSp>
        <p:sp>
          <p:nvSpPr>
            <p:cNvPr id="7" name="Rectangle 6">
              <a:extLst>
                <a:ext uri="{FF2B5EF4-FFF2-40B4-BE49-F238E27FC236}">
                  <a16:creationId xmlns:a16="http://schemas.microsoft.com/office/drawing/2014/main" id="{B0F8B7D2-E0B4-40E8-A497-31795B360277}"/>
                </a:ext>
              </a:extLst>
            </p:cNvPr>
            <p:cNvSpPr/>
            <p:nvPr/>
          </p:nvSpPr>
          <p:spPr>
            <a:xfrm>
              <a:off x="6508034" y="3916218"/>
              <a:ext cx="1736436" cy="314036"/>
            </a:xfrm>
            <a:prstGeom prst="rect">
              <a:avLst/>
            </a:prstGeom>
            <a:solidFill>
              <a:srgbClr val="223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18302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91177"/>
            <a:ext cx="8586216" cy="994172"/>
          </a:xfrm>
        </p:spPr>
        <p:txBody>
          <a:bodyPr>
            <a:normAutofit fontScale="90000"/>
          </a:bodyPr>
          <a:lstStyle/>
          <a:p>
            <a:r>
              <a:rPr lang="en-US" dirty="0"/>
              <a:t>Students will see available </a:t>
            </a:r>
            <a:r>
              <a:rPr lang="en-US" dirty="0" err="1"/>
              <a:t>TestPad</a:t>
            </a:r>
            <a:r>
              <a:rPr lang="en-US" dirty="0"/>
              <a:t> assignments and can click “Take Assignment”</a:t>
            </a:r>
          </a:p>
        </p:txBody>
      </p:sp>
      <p:cxnSp>
        <p:nvCxnSpPr>
          <p:cNvPr id="5" name="Straight Arrow Connector 4"/>
          <p:cNvCxnSpPr/>
          <p:nvPr/>
        </p:nvCxnSpPr>
        <p:spPr>
          <a:xfrm flipV="1">
            <a:off x="5852307" y="4448943"/>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42587D6-8602-41EF-83F1-22254A63F93C}"/>
              </a:ext>
            </a:extLst>
          </p:cNvPr>
          <p:cNvGrpSpPr/>
          <p:nvPr/>
        </p:nvGrpSpPr>
        <p:grpSpPr>
          <a:xfrm>
            <a:off x="2192712" y="2306195"/>
            <a:ext cx="5695122" cy="4014095"/>
            <a:chOff x="3657600" y="1196723"/>
            <a:chExt cx="8290940" cy="5553232"/>
          </a:xfrm>
        </p:grpSpPr>
        <p:pic>
          <p:nvPicPr>
            <p:cNvPr id="4" name="Snagit_PPT49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196723"/>
              <a:ext cx="8290940" cy="5553232"/>
            </a:xfrm>
            <a:prstGeom prst="rect">
              <a:avLst/>
            </a:prstGeom>
          </p:spPr>
        </p:pic>
        <p:sp>
          <p:nvSpPr>
            <p:cNvPr id="6" name="Rectangle 5">
              <a:extLst>
                <a:ext uri="{FF2B5EF4-FFF2-40B4-BE49-F238E27FC236}">
                  <a16:creationId xmlns:a16="http://schemas.microsoft.com/office/drawing/2014/main" id="{C50325AE-D92B-4930-AB47-71E9E849E623}"/>
                </a:ext>
              </a:extLst>
            </p:cNvPr>
            <p:cNvSpPr/>
            <p:nvPr/>
          </p:nvSpPr>
          <p:spPr>
            <a:xfrm>
              <a:off x="8252974" y="1866207"/>
              <a:ext cx="1736436" cy="236913"/>
            </a:xfrm>
            <a:prstGeom prst="rect">
              <a:avLst/>
            </a:prstGeom>
            <a:solidFill>
              <a:srgbClr val="223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92059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nagit_PPT32A4"/>
          <p:cNvPicPr>
            <a:picLocks noChangeAspect="1"/>
          </p:cNvPicPr>
          <p:nvPr/>
        </p:nvPicPr>
        <p:blipFill rotWithShape="1">
          <a:blip r:embed="rId2">
            <a:extLst>
              <a:ext uri="{28A0092B-C50C-407E-A947-70E740481C1C}">
                <a14:useLocalDpi xmlns:a14="http://schemas.microsoft.com/office/drawing/2010/main" val="0"/>
              </a:ext>
            </a:extLst>
          </a:blip>
          <a:srcRect t="18694"/>
          <a:stretch/>
        </p:blipFill>
        <p:spPr>
          <a:xfrm>
            <a:off x="90837" y="1824414"/>
            <a:ext cx="8962330" cy="3209180"/>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flipV="1">
            <a:off x="5981821" y="4409201"/>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2A16E7A-093E-4F44-BA19-6DA19E0C4029}"/>
              </a:ext>
            </a:extLst>
          </p:cNvPr>
          <p:cNvSpPr>
            <a:spLocks noGrp="1"/>
          </p:cNvSpPr>
          <p:nvPr>
            <p:ph type="title"/>
          </p:nvPr>
        </p:nvSpPr>
        <p:spPr>
          <a:xfrm>
            <a:off x="178789" y="1058416"/>
            <a:ext cx="7934227" cy="994172"/>
          </a:xfrm>
        </p:spPr>
        <p:txBody>
          <a:bodyPr>
            <a:normAutofit fontScale="90000"/>
          </a:bodyPr>
          <a:lstStyle/>
          <a:p>
            <a:r>
              <a:rPr lang="en-US" dirty="0"/>
              <a:t>Student view of TestPad assignment</a:t>
            </a:r>
          </a:p>
        </p:txBody>
      </p:sp>
      <p:cxnSp>
        <p:nvCxnSpPr>
          <p:cNvPr id="6" name="Straight Arrow Connector 5">
            <a:extLst>
              <a:ext uri="{FF2B5EF4-FFF2-40B4-BE49-F238E27FC236}">
                <a16:creationId xmlns:a16="http://schemas.microsoft.com/office/drawing/2014/main" id="{3F61DDE3-41F0-423B-832D-6C92223EEF52}"/>
              </a:ext>
            </a:extLst>
          </p:cNvPr>
          <p:cNvCxnSpPr/>
          <p:nvPr/>
        </p:nvCxnSpPr>
        <p:spPr>
          <a:xfrm flipV="1">
            <a:off x="7566463" y="2052591"/>
            <a:ext cx="674857" cy="5745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3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1613" y="2061825"/>
            <a:ext cx="2757954" cy="4066257"/>
          </a:xfrm>
        </p:spPr>
        <p:txBody>
          <a:bodyPr>
            <a:noAutofit/>
          </a:bodyPr>
          <a:lstStyle/>
          <a:p>
            <a:r>
              <a:rPr lang="en-US" sz="2400" dirty="0"/>
              <a:t>Reports are automatically generated as students turn in tests</a:t>
            </a:r>
            <a:br>
              <a:rPr lang="en-US" sz="2400" dirty="0"/>
            </a:br>
            <a:br>
              <a:rPr lang="en-US" sz="2400" dirty="0"/>
            </a:br>
            <a:r>
              <a:rPr lang="en-US" sz="2400" dirty="0"/>
              <a:t>Constructed Response items will need to be scored by teachers</a:t>
            </a:r>
            <a:endParaRPr lang="en-US" sz="3600" dirty="0"/>
          </a:p>
        </p:txBody>
      </p:sp>
      <p:pic>
        <p:nvPicPr>
          <p:cNvPr id="4" name="Snagit_PPT184F"/>
          <p:cNvPicPr>
            <a:picLocks noChangeAspect="1"/>
          </p:cNvPicPr>
          <p:nvPr/>
        </p:nvPicPr>
        <p:blipFill rotWithShape="1">
          <a:blip r:embed="rId2">
            <a:extLst>
              <a:ext uri="{28A0092B-C50C-407E-A947-70E740481C1C}">
                <a14:useLocalDpi xmlns:a14="http://schemas.microsoft.com/office/drawing/2010/main" val="0"/>
              </a:ext>
            </a:extLst>
          </a:blip>
          <a:srcRect t="7380"/>
          <a:stretch/>
        </p:blipFill>
        <p:spPr>
          <a:xfrm>
            <a:off x="3107538" y="1284689"/>
            <a:ext cx="5893793" cy="4972739"/>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a:cxnSpLocks/>
          </p:cNvCxnSpPr>
          <p:nvPr/>
        </p:nvCxnSpPr>
        <p:spPr>
          <a:xfrm flipV="1">
            <a:off x="4405122" y="2448387"/>
            <a:ext cx="603504" cy="3977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AA0F210-2B31-4217-B45C-53D7EAD4647A}"/>
              </a:ext>
            </a:extLst>
          </p:cNvPr>
          <p:cNvSpPr txBox="1"/>
          <p:nvPr/>
        </p:nvSpPr>
        <p:spPr>
          <a:xfrm>
            <a:off x="521368" y="325815"/>
            <a:ext cx="7395410" cy="769441"/>
          </a:xfrm>
          <a:prstGeom prst="rect">
            <a:avLst/>
          </a:prstGeom>
          <a:noFill/>
        </p:spPr>
        <p:txBody>
          <a:bodyPr wrap="square" rtlCol="0">
            <a:spAutoFit/>
          </a:bodyPr>
          <a:lstStyle/>
          <a:p>
            <a:r>
              <a:rPr lang="en-US" sz="4400" dirty="0"/>
              <a:t>TestPad Reports</a:t>
            </a:r>
          </a:p>
        </p:txBody>
      </p:sp>
    </p:spTree>
    <p:extLst>
      <p:ext uri="{BB962C8B-B14F-4D97-AF65-F5344CB8AC3E}">
        <p14:creationId xmlns:p14="http://schemas.microsoft.com/office/powerpoint/2010/main" val="178622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nagit_PPT254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40" y="1412208"/>
            <a:ext cx="5328474" cy="468312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7B9AF1B-6B5F-49F7-86F8-511827BE3B76}"/>
              </a:ext>
            </a:extLst>
          </p:cNvPr>
          <p:cNvSpPr txBox="1"/>
          <p:nvPr/>
        </p:nvSpPr>
        <p:spPr>
          <a:xfrm>
            <a:off x="521368" y="325815"/>
            <a:ext cx="7395410" cy="769441"/>
          </a:xfrm>
          <a:prstGeom prst="rect">
            <a:avLst/>
          </a:prstGeom>
          <a:noFill/>
        </p:spPr>
        <p:txBody>
          <a:bodyPr wrap="square" rtlCol="0">
            <a:spAutoFit/>
          </a:bodyPr>
          <a:lstStyle/>
          <a:p>
            <a:r>
              <a:rPr lang="en-US" sz="4400" dirty="0"/>
              <a:t>TestPad Reports</a:t>
            </a:r>
          </a:p>
        </p:txBody>
      </p:sp>
    </p:spTree>
    <p:extLst>
      <p:ext uri="{BB962C8B-B14F-4D97-AF65-F5344CB8AC3E}">
        <p14:creationId xmlns:p14="http://schemas.microsoft.com/office/powerpoint/2010/main" val="562877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Snagit_PPT8C4"/>
          <p:cNvPicPr>
            <a:picLocks noChangeAspect="1"/>
          </p:cNvPicPr>
          <p:nvPr/>
        </p:nvPicPr>
        <p:blipFill rotWithShape="1">
          <a:blip r:embed="rId2">
            <a:extLst>
              <a:ext uri="{28A0092B-C50C-407E-A947-70E740481C1C}">
                <a14:useLocalDpi xmlns:a14="http://schemas.microsoft.com/office/drawing/2010/main" val="0"/>
              </a:ext>
            </a:extLst>
          </a:blip>
          <a:srcRect t="6760" b="24495"/>
          <a:stretch/>
        </p:blipFill>
        <p:spPr>
          <a:xfrm>
            <a:off x="1894963" y="1232949"/>
            <a:ext cx="4648220" cy="541226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B8A27EB-E86D-4E9D-9807-965DC8C571ED}"/>
              </a:ext>
            </a:extLst>
          </p:cNvPr>
          <p:cNvSpPr txBox="1"/>
          <p:nvPr/>
        </p:nvSpPr>
        <p:spPr>
          <a:xfrm>
            <a:off x="521368" y="325815"/>
            <a:ext cx="7395410" cy="769441"/>
          </a:xfrm>
          <a:prstGeom prst="rect">
            <a:avLst/>
          </a:prstGeom>
          <a:noFill/>
        </p:spPr>
        <p:txBody>
          <a:bodyPr wrap="square" rtlCol="0">
            <a:spAutoFit/>
          </a:bodyPr>
          <a:lstStyle/>
          <a:p>
            <a:r>
              <a:rPr lang="en-US" sz="4400" dirty="0"/>
              <a:t>TestPad Reports</a:t>
            </a:r>
          </a:p>
        </p:txBody>
      </p:sp>
    </p:spTree>
    <p:extLst>
      <p:ext uri="{BB962C8B-B14F-4D97-AF65-F5344CB8AC3E}">
        <p14:creationId xmlns:p14="http://schemas.microsoft.com/office/powerpoint/2010/main" val="114775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Item Formats</a:t>
            </a:r>
          </a:p>
        </p:txBody>
      </p:sp>
      <p:sp>
        <p:nvSpPr>
          <p:cNvPr id="3" name="Content Placeholder 2"/>
          <p:cNvSpPr>
            <a:spLocks noGrp="1"/>
          </p:cNvSpPr>
          <p:nvPr>
            <p:ph idx="1"/>
          </p:nvPr>
        </p:nvSpPr>
        <p:spPr/>
        <p:txBody>
          <a:bodyPr>
            <a:normAutofit/>
          </a:bodyPr>
          <a:lstStyle/>
          <a:p>
            <a:pPr>
              <a:defRPr/>
            </a:pPr>
            <a:r>
              <a:rPr lang="en-US" dirty="0"/>
              <a:t>Multiple Choice</a:t>
            </a:r>
          </a:p>
          <a:p>
            <a:pPr>
              <a:defRPr/>
            </a:pPr>
            <a:r>
              <a:rPr lang="en-US" dirty="0"/>
              <a:t>Constructed-Response </a:t>
            </a:r>
          </a:p>
          <a:p>
            <a:pPr lvl="1">
              <a:buFont typeface="Arial" pitchFamily="34" charset="0"/>
              <a:buChar char="–"/>
              <a:defRPr/>
            </a:pPr>
            <a:r>
              <a:rPr lang="en-US" dirty="0"/>
              <a:t>Extended Response</a:t>
            </a:r>
          </a:p>
          <a:p>
            <a:pPr lvl="1">
              <a:buFont typeface="Arial" pitchFamily="34" charset="0"/>
              <a:buChar char="–"/>
              <a:defRPr/>
            </a:pPr>
            <a:r>
              <a:rPr lang="en-US" dirty="0"/>
              <a:t>Scaffolded</a:t>
            </a:r>
          </a:p>
          <a:p>
            <a:pPr>
              <a:defRPr/>
            </a:pPr>
            <a:r>
              <a:rPr lang="en-US" dirty="0"/>
              <a:t>Constructed-response items require students to provide explanations/rationales, provide evidence, and/or to show work </a:t>
            </a:r>
          </a:p>
          <a:p>
            <a:pPr>
              <a:defRPr/>
            </a:pPr>
            <a:r>
              <a:rPr lang="en-US" dirty="0"/>
              <a:t>Provide teachers with evidence of true student understanding of content and process</a:t>
            </a:r>
          </a:p>
        </p:txBody>
      </p:sp>
    </p:spTree>
    <p:extLst>
      <p:ext uri="{BB962C8B-B14F-4D97-AF65-F5344CB8AC3E}">
        <p14:creationId xmlns:p14="http://schemas.microsoft.com/office/powerpoint/2010/main" val="2112482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436915"/>
            <a:ext cx="7772400" cy="1561420"/>
          </a:xfrm>
        </p:spPr>
        <p:txBody>
          <a:bodyPr>
            <a:normAutofit/>
          </a:bodyPr>
          <a:lstStyle/>
          <a:p>
            <a:r>
              <a:rPr lang="en-US" sz="4800" dirty="0"/>
              <a:t>Let’s Talk about GA FIP</a:t>
            </a:r>
            <a:br>
              <a:rPr lang="en-US" sz="4800" dirty="0"/>
            </a:br>
            <a:r>
              <a:rPr lang="en-US" sz="2800" dirty="0"/>
              <a:t>Blended Model of Professional Learning for Effective Use of Formative Assessment</a:t>
            </a:r>
            <a:endParaRPr lang="en-US" sz="4800" dirty="0"/>
          </a:p>
        </p:txBody>
      </p:sp>
      <p:sp>
        <p:nvSpPr>
          <p:cNvPr id="5" name="Subtitle 4">
            <a:extLst>
              <a:ext uri="{FF2B5EF4-FFF2-40B4-BE49-F238E27FC236}">
                <a16:creationId xmlns:a16="http://schemas.microsoft.com/office/drawing/2014/main" id="{CE672005-B89C-4FF5-B766-3ECBC39E09B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6347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3" y="344360"/>
            <a:ext cx="6369277" cy="1325563"/>
          </a:xfrm>
        </p:spPr>
        <p:txBody>
          <a:bodyPr>
            <a:normAutofit/>
          </a:bodyPr>
          <a:lstStyle/>
          <a:p>
            <a:r>
              <a:rPr lang="en-US" dirty="0"/>
              <a:t>Today’s Topics </a:t>
            </a:r>
            <a:br>
              <a:rPr lang="en-US" dirty="0"/>
            </a:br>
            <a:r>
              <a:rPr lang="en-US" dirty="0"/>
              <a:t>GA FIP Online Learning</a:t>
            </a:r>
          </a:p>
        </p:txBody>
      </p:sp>
      <p:sp>
        <p:nvSpPr>
          <p:cNvPr id="3" name="Content Placeholder 2"/>
          <p:cNvSpPr>
            <a:spLocks noGrp="1"/>
          </p:cNvSpPr>
          <p:nvPr>
            <p:ph idx="1"/>
          </p:nvPr>
        </p:nvSpPr>
        <p:spPr>
          <a:xfrm>
            <a:off x="91440" y="1576243"/>
            <a:ext cx="9052560" cy="4351338"/>
          </a:xfrm>
        </p:spPr>
        <p:txBody>
          <a:bodyPr vert="horz" lIns="91440" tIns="45720" rIns="91440" bIns="45720" rtlCol="0" anchor="t">
            <a:normAutofit fontScale="92500" lnSpcReduction="10000"/>
          </a:bodyPr>
          <a:lstStyle/>
          <a:p>
            <a:endParaRPr lang="en-US" dirty="0"/>
          </a:p>
          <a:p>
            <a:r>
              <a:rPr lang="en-US" sz="2400" dirty="0"/>
              <a:t>Define GA FIP Online Professional Learning as Evidence-Based Practice</a:t>
            </a:r>
            <a:endParaRPr lang="en-US" sz="2400" dirty="0">
              <a:cs typeface="Calibri"/>
            </a:endParaRPr>
          </a:p>
          <a:p>
            <a:r>
              <a:rPr lang="en-US" sz="2400" dirty="0"/>
              <a:t>Share the available course content in GA FIP </a:t>
            </a:r>
            <a:endParaRPr lang="en-US" sz="2400" dirty="0">
              <a:cs typeface="Calibri"/>
            </a:endParaRPr>
          </a:p>
          <a:p>
            <a:r>
              <a:rPr lang="en-US" sz="2400" dirty="0"/>
              <a:t>Communicate how to access the original GA FIP online learning modules and resources in the SLDS, and the revised GA FIP modules and resources at </a:t>
            </a:r>
            <a:r>
              <a:rPr lang="en-US" sz="2400" dirty="0">
                <a:hlinkClick r:id="rId2"/>
              </a:rPr>
              <a:t>http://www.gadoe.org/Curriculum-Instruction-and-Assessment/Assessment/Pages/GeorgiaFIP.aspx</a:t>
            </a:r>
            <a:endParaRPr lang="en-US" sz="2400" dirty="0">
              <a:cs typeface="Calibri"/>
              <a:hlinkClick r:id="rId2"/>
            </a:endParaRPr>
          </a:p>
          <a:p>
            <a:r>
              <a:rPr lang="en-US" sz="2400" dirty="0"/>
              <a:t>Communicate GaDOE Portal location of FIP Access Codes</a:t>
            </a:r>
            <a:endParaRPr lang="en-US" sz="2400" dirty="0">
              <a:cs typeface="Calibri"/>
            </a:endParaRPr>
          </a:p>
          <a:p>
            <a:r>
              <a:rPr lang="en-US" sz="2400" dirty="0"/>
              <a:t>Share how FIP supports educators with the PSC professional learning rule</a:t>
            </a:r>
            <a:endParaRPr lang="en-US" sz="2400" dirty="0">
              <a:cs typeface="Calibri"/>
            </a:endParaRPr>
          </a:p>
          <a:p>
            <a:r>
              <a:rPr lang="en-US" sz="2400" dirty="0">
                <a:cs typeface="Calibri"/>
              </a:rPr>
              <a:t>Share results from 2017-2018 FIP Teacher Feedback Survey </a:t>
            </a:r>
            <a:endParaRPr lang="en-US" sz="2400" dirty="0"/>
          </a:p>
          <a:p>
            <a:r>
              <a:rPr lang="en-US" sz="2400" dirty="0"/>
              <a:t>Respond to your questions</a:t>
            </a:r>
            <a:endParaRPr lang="en-US" sz="2400" dirty="0">
              <a:cs typeface="Calibri"/>
            </a:endParaRPr>
          </a:p>
        </p:txBody>
      </p:sp>
    </p:spTree>
    <p:extLst>
      <p:ext uri="{BB962C8B-B14F-4D97-AF65-F5344CB8AC3E}">
        <p14:creationId xmlns:p14="http://schemas.microsoft.com/office/powerpoint/2010/main" val="918907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081" y="2743200"/>
            <a:ext cx="6909953" cy="1323439"/>
          </a:xfrm>
          <a:prstGeom prst="rect">
            <a:avLst/>
          </a:prstGeom>
          <a:solidFill>
            <a:schemeClr val="bg1">
              <a:lumMod val="75000"/>
            </a:schemeClr>
          </a:solidFill>
          <a:ln>
            <a:solidFill>
              <a:schemeClr val="accent2"/>
            </a:solidFill>
          </a:ln>
        </p:spPr>
        <p:txBody>
          <a:bodyPr wrap="square" rtlCol="0">
            <a:spAutoFit/>
          </a:bodyPr>
          <a:lstStyle/>
          <a:p>
            <a:pPr algn="ctr"/>
            <a:r>
              <a:rPr lang="en-US" sz="4000">
                <a:latin typeface="Arial Rounded MT Bold" panose="020F0704030504030204" pitchFamily="34" charset="0"/>
              </a:rPr>
              <a:t>Purpose of GA FIP Online Professional Learning</a:t>
            </a:r>
          </a:p>
        </p:txBody>
      </p:sp>
    </p:spTree>
    <p:extLst>
      <p:ext uri="{BB962C8B-B14F-4D97-AF65-F5344CB8AC3E}">
        <p14:creationId xmlns:p14="http://schemas.microsoft.com/office/powerpoint/2010/main" val="1342019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166255" y="509154"/>
            <a:ext cx="6858000" cy="1205345"/>
          </a:xfrm>
          <a:ln>
            <a:noFill/>
          </a:ln>
        </p:spPr>
        <p:txBody>
          <a:bodyPr>
            <a:normAutofit fontScale="90000"/>
          </a:bodyPr>
          <a:lstStyle/>
          <a:p>
            <a:r>
              <a:rPr lang="en-US" altLang="en-US" sz="2700" b="1" dirty="0">
                <a:latin typeface="Arial" panose="020B0604020202020204" pitchFamily="34" charset="0"/>
                <a:cs typeface="Arial" panose="020B0604020202020204" pitchFamily="34" charset="0"/>
              </a:rPr>
              <a:t>Formative Instructional Practices Defined</a:t>
            </a:r>
            <a:br>
              <a:rPr lang="en-US" altLang="en-US" sz="3600" dirty="0"/>
            </a:br>
            <a:r>
              <a:rPr lang="en-US" altLang="en-US" sz="1400" i="1" dirty="0">
                <a:solidFill>
                  <a:srgbClr val="008000"/>
                </a:solidFill>
              </a:rPr>
              <a:t>It is not the instrument that is formative; it is the use of the information gathered. (</a:t>
            </a:r>
            <a:r>
              <a:rPr lang="en-US" altLang="en-US" sz="1400" i="1" dirty="0" err="1">
                <a:solidFill>
                  <a:srgbClr val="008000"/>
                </a:solidFill>
              </a:rPr>
              <a:t>Chappuis</a:t>
            </a:r>
            <a:r>
              <a:rPr lang="en-US" altLang="en-US" sz="1400" i="1" dirty="0">
                <a:solidFill>
                  <a:srgbClr val="008000"/>
                </a:solidFill>
              </a:rPr>
              <a:t>, 2009)</a:t>
            </a:r>
            <a:br>
              <a:rPr lang="en-US" altLang="en-US" sz="1400" dirty="0">
                <a:solidFill>
                  <a:srgbClr val="008000"/>
                </a:solidFill>
              </a:rPr>
            </a:br>
            <a:endParaRPr lang="en-US" altLang="en-US" sz="1400" dirty="0">
              <a:solidFill>
                <a:srgbClr val="008000"/>
              </a:solidFill>
            </a:endParaRPr>
          </a:p>
        </p:txBody>
      </p:sp>
      <p:sp>
        <p:nvSpPr>
          <p:cNvPr id="3" name="Content Placeholder 2"/>
          <p:cNvSpPr>
            <a:spLocks noGrp="1"/>
          </p:cNvSpPr>
          <p:nvPr>
            <p:ph idx="1"/>
          </p:nvPr>
        </p:nvSpPr>
        <p:spPr>
          <a:xfrm>
            <a:off x="436418" y="1856509"/>
            <a:ext cx="8229600" cy="4267200"/>
          </a:xfrm>
        </p:spPr>
        <p:txBody>
          <a:bodyPr vert="horz" lIns="91440" tIns="45720" rIns="91440" bIns="45720" rtlCol="0" anchor="t">
            <a:normAutofit/>
          </a:bodyPr>
          <a:lstStyle/>
          <a:p>
            <a:pPr marL="0" indent="0">
              <a:buNone/>
              <a:defRPr/>
            </a:pPr>
            <a:r>
              <a:rPr lang="en-US" sz="2000" b="1" i="1" dirty="0"/>
              <a:t>Formative Instructional Practices </a:t>
            </a:r>
            <a:r>
              <a:rPr lang="en-US" sz="2000" b="1" dirty="0"/>
              <a:t>(FIP) </a:t>
            </a:r>
            <a:r>
              <a:rPr lang="en-US" sz="2000" dirty="0"/>
              <a:t>are intentional behaviors that teachers </a:t>
            </a:r>
            <a:r>
              <a:rPr lang="en-US" sz="2000" u="sng" dirty="0"/>
              <a:t>and</a:t>
            </a:r>
            <a:r>
              <a:rPr lang="en-US" sz="2000" dirty="0"/>
              <a:t> students use to gather and respond to evidence of student learning. </a:t>
            </a:r>
          </a:p>
          <a:p>
            <a:pPr marL="0" indent="0">
              <a:buNone/>
              <a:defRPr/>
            </a:pPr>
            <a:r>
              <a:rPr lang="en-US" sz="2000" dirty="0"/>
              <a:t>Georgia FIP is a blended model for professional development about formative instructional practices. </a:t>
            </a:r>
            <a:endParaRPr lang="en-US" sz="2000" dirty="0">
              <a:cs typeface="Calibri"/>
            </a:endParaRPr>
          </a:p>
          <a:p>
            <a:pPr marL="0" indent="0">
              <a:buFont typeface="Arial" charset="0"/>
              <a:buNone/>
              <a:defRPr/>
            </a:pPr>
            <a:r>
              <a:rPr lang="en-US" sz="2000" dirty="0"/>
              <a:t>The four major components of GA FIP are:</a:t>
            </a:r>
            <a:endParaRPr lang="en-US" sz="2000" dirty="0">
              <a:cs typeface="Calibri"/>
            </a:endParaRPr>
          </a:p>
          <a:p>
            <a:pPr marL="0" indent="0">
              <a:buNone/>
            </a:pPr>
            <a:endParaRPr lang="en-US" sz="2000" dirty="0"/>
          </a:p>
          <a:p>
            <a:pPr marL="342900" indent="-342900">
              <a:buFont typeface="+mj-lt"/>
              <a:buAutoNum type="arabicPeriod"/>
            </a:pPr>
            <a:r>
              <a:rPr lang="en-US" sz="2000" dirty="0"/>
              <a:t>Creating and using clear learning targets</a:t>
            </a:r>
            <a:endParaRPr lang="en-US" sz="2000" dirty="0">
              <a:cs typeface="Calibri"/>
            </a:endParaRPr>
          </a:p>
          <a:p>
            <a:pPr marL="342900" indent="-342900">
              <a:buFont typeface="+mj-lt"/>
              <a:buAutoNum type="arabicPeriod"/>
            </a:pPr>
            <a:r>
              <a:rPr lang="en-US" sz="2000" dirty="0"/>
              <a:t>Collecting and documenting evidence of student learning</a:t>
            </a:r>
            <a:endParaRPr lang="en-US" sz="2000" dirty="0">
              <a:cs typeface="Calibri"/>
            </a:endParaRPr>
          </a:p>
          <a:p>
            <a:pPr marL="342900" indent="-342900">
              <a:buFont typeface="+mj-lt"/>
              <a:buAutoNum type="arabicPeriod"/>
            </a:pPr>
            <a:r>
              <a:rPr lang="en-US" sz="2000" dirty="0"/>
              <a:t>Using evidence and feedback to increase learning</a:t>
            </a:r>
            <a:endParaRPr lang="en-US" sz="2000" dirty="0">
              <a:cs typeface="Calibri"/>
            </a:endParaRPr>
          </a:p>
          <a:p>
            <a:pPr marL="342900" indent="-342900">
              <a:buFont typeface="+mj-lt"/>
              <a:buAutoNum type="arabicPeriod"/>
            </a:pPr>
            <a:r>
              <a:rPr lang="en-US" sz="2000" dirty="0"/>
              <a:t>Preparing students to take ownership of their learning through reflection, peer feedback, self- assessment</a:t>
            </a:r>
            <a:endParaRPr lang="en-US" sz="2000" dirty="0">
              <a:cs typeface="Calibri"/>
            </a:endParaRPr>
          </a:p>
          <a:p>
            <a:pPr marL="0" indent="0">
              <a:buFont typeface="Arial" charset="0"/>
              <a:buNone/>
              <a:defRPr/>
            </a:pPr>
            <a:endParaRPr lang="en-US" sz="2000" b="1" dirty="0"/>
          </a:p>
        </p:txBody>
      </p:sp>
    </p:spTree>
    <p:extLst>
      <p:ext uri="{BB962C8B-B14F-4D97-AF65-F5344CB8AC3E}">
        <p14:creationId xmlns:p14="http://schemas.microsoft.com/office/powerpoint/2010/main" val="2049058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645" y="791475"/>
            <a:ext cx="6264152" cy="792864"/>
          </a:xfrm>
          <a:ln>
            <a:noFill/>
          </a:ln>
        </p:spPr>
        <p:txBody>
          <a:bodyPr>
            <a:noAutofit/>
          </a:bodyPr>
          <a:lstStyle/>
          <a:p>
            <a:r>
              <a:rPr lang="en-US" sz="2400" dirty="0">
                <a:latin typeface="Arial" panose="020B0604020202020204" pitchFamily="34" charset="0"/>
                <a:cs typeface="Arial" panose="020B0604020202020204" pitchFamily="34" charset="0"/>
              </a:rPr>
              <a:t>The most important question to ask before deciding how the  formative assessment will be used:</a:t>
            </a:r>
            <a:br>
              <a:rPr lang="en-US" sz="1500" dirty="0"/>
            </a:br>
            <a:endParaRPr lang="en-US" sz="1500" dirty="0"/>
          </a:p>
        </p:txBody>
      </p:sp>
      <p:sp>
        <p:nvSpPr>
          <p:cNvPr id="4" name="Rounded Rectangle 3"/>
          <p:cNvSpPr/>
          <p:nvPr/>
        </p:nvSpPr>
        <p:spPr>
          <a:xfrm>
            <a:off x="1637710" y="2465669"/>
            <a:ext cx="1650206" cy="2080619"/>
          </a:xfrm>
          <a:prstGeom prst="round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ounded Rectangle 4"/>
          <p:cNvSpPr/>
          <p:nvPr/>
        </p:nvSpPr>
        <p:spPr>
          <a:xfrm>
            <a:off x="3800479" y="2462293"/>
            <a:ext cx="1650206" cy="2083994"/>
          </a:xfrm>
          <a:prstGeom prst="round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ounded Rectangle 5"/>
          <p:cNvSpPr/>
          <p:nvPr/>
        </p:nvSpPr>
        <p:spPr>
          <a:xfrm>
            <a:off x="5820373" y="2536277"/>
            <a:ext cx="1650206" cy="2010006"/>
          </a:xfrm>
          <a:prstGeom prst="roundRect">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1722619" y="2490790"/>
            <a:ext cx="1482329" cy="2169825"/>
          </a:xfrm>
          <a:prstGeom prst="rect">
            <a:avLst/>
          </a:prstGeom>
          <a:noFill/>
        </p:spPr>
        <p:txBody>
          <a:bodyPr wrap="square" rtlCol="0" anchor="t">
            <a:spAutoFit/>
          </a:bodyPr>
          <a:lstStyle/>
          <a:p>
            <a:r>
              <a:rPr lang="en-US" sz="1350" b="1" dirty="0"/>
              <a:t>Tell me how well students are learning each day and where to adjust teaching to close gaps or offer more challenging learning activities?</a:t>
            </a:r>
          </a:p>
          <a:p>
            <a:endParaRPr lang="en-US" sz="1350" b="1" dirty="0"/>
          </a:p>
        </p:txBody>
      </p:sp>
      <p:sp>
        <p:nvSpPr>
          <p:cNvPr id="8" name="TextBox 7"/>
          <p:cNvSpPr txBox="1"/>
          <p:nvPr/>
        </p:nvSpPr>
        <p:spPr>
          <a:xfrm>
            <a:off x="3949702" y="2440230"/>
            <a:ext cx="1314450" cy="1754326"/>
          </a:xfrm>
          <a:prstGeom prst="rect">
            <a:avLst/>
          </a:prstGeom>
          <a:noFill/>
        </p:spPr>
        <p:txBody>
          <a:bodyPr wrap="square" rtlCol="0" anchor="t">
            <a:spAutoFit/>
          </a:bodyPr>
          <a:lstStyle/>
          <a:p>
            <a:r>
              <a:rPr lang="en-US" sz="1350" b="1" dirty="0"/>
              <a:t>Tell me how students are likely to perform on the end-of-year assessment?</a:t>
            </a:r>
          </a:p>
          <a:p>
            <a:endParaRPr lang="en-US" sz="1350" b="1" dirty="0"/>
          </a:p>
          <a:p>
            <a:r>
              <a:rPr lang="en-US" sz="1350" b="1" dirty="0"/>
              <a:t>    </a:t>
            </a:r>
            <a:endParaRPr lang="en-US" sz="1350" b="1" dirty="0">
              <a:cs typeface="Calibri"/>
            </a:endParaRPr>
          </a:p>
        </p:txBody>
      </p:sp>
      <p:sp>
        <p:nvSpPr>
          <p:cNvPr id="9" name="TextBox 8"/>
          <p:cNvSpPr txBox="1"/>
          <p:nvPr/>
        </p:nvSpPr>
        <p:spPr>
          <a:xfrm>
            <a:off x="5884664" y="2592145"/>
            <a:ext cx="1585911" cy="1546577"/>
          </a:xfrm>
          <a:prstGeom prst="rect">
            <a:avLst/>
          </a:prstGeom>
          <a:noFill/>
        </p:spPr>
        <p:txBody>
          <a:bodyPr wrap="square" rtlCol="0">
            <a:spAutoFit/>
          </a:bodyPr>
          <a:lstStyle/>
          <a:p>
            <a:r>
              <a:rPr lang="en-US" sz="1350" b="1" dirty="0"/>
              <a:t>Tell me which instructional program, approach or teacher was most successful?</a:t>
            </a:r>
          </a:p>
          <a:p>
            <a:pPr algn="ctr"/>
            <a:endParaRPr lang="en-US" sz="1350" b="1" dirty="0"/>
          </a:p>
          <a:p>
            <a:pPr algn="ctr"/>
            <a:endParaRPr lang="en-US" sz="1350" b="1" dirty="0"/>
          </a:p>
        </p:txBody>
      </p:sp>
      <p:sp>
        <p:nvSpPr>
          <p:cNvPr id="10" name="TextBox 9"/>
          <p:cNvSpPr txBox="1"/>
          <p:nvPr/>
        </p:nvSpPr>
        <p:spPr>
          <a:xfrm>
            <a:off x="1806065" y="2147961"/>
            <a:ext cx="1185864" cy="323165"/>
          </a:xfrm>
          <a:prstGeom prst="rect">
            <a:avLst/>
          </a:prstGeom>
          <a:noFill/>
        </p:spPr>
        <p:txBody>
          <a:bodyPr wrap="square" rtlCol="0">
            <a:spAutoFit/>
          </a:bodyPr>
          <a:lstStyle/>
          <a:p>
            <a:pPr algn="ctr"/>
            <a:r>
              <a:rPr lang="en-US" sz="1500" b="1" dirty="0"/>
              <a:t>Instructional</a:t>
            </a:r>
          </a:p>
        </p:txBody>
      </p:sp>
      <p:sp>
        <p:nvSpPr>
          <p:cNvPr id="11" name="TextBox 10"/>
          <p:cNvSpPr txBox="1"/>
          <p:nvPr/>
        </p:nvSpPr>
        <p:spPr>
          <a:xfrm>
            <a:off x="3968352" y="2147961"/>
            <a:ext cx="1185864" cy="323165"/>
          </a:xfrm>
          <a:prstGeom prst="rect">
            <a:avLst/>
          </a:prstGeom>
          <a:noFill/>
        </p:spPr>
        <p:txBody>
          <a:bodyPr wrap="square" rtlCol="0">
            <a:spAutoFit/>
          </a:bodyPr>
          <a:lstStyle/>
          <a:p>
            <a:pPr algn="ctr"/>
            <a:r>
              <a:rPr lang="en-US" sz="1500" b="1"/>
              <a:t>Predictive</a:t>
            </a:r>
            <a:endParaRPr lang="en-US" sz="1350" b="1"/>
          </a:p>
        </p:txBody>
      </p:sp>
      <p:sp>
        <p:nvSpPr>
          <p:cNvPr id="12" name="TextBox 11"/>
          <p:cNvSpPr txBox="1"/>
          <p:nvPr/>
        </p:nvSpPr>
        <p:spPr>
          <a:xfrm>
            <a:off x="6058001" y="2163866"/>
            <a:ext cx="1185864" cy="323165"/>
          </a:xfrm>
          <a:prstGeom prst="rect">
            <a:avLst/>
          </a:prstGeom>
          <a:noFill/>
        </p:spPr>
        <p:txBody>
          <a:bodyPr wrap="square" rtlCol="0">
            <a:spAutoFit/>
          </a:bodyPr>
          <a:lstStyle/>
          <a:p>
            <a:pPr algn="ctr"/>
            <a:r>
              <a:rPr lang="en-US" sz="1500" b="1" dirty="0"/>
              <a:t> Evaluative</a:t>
            </a:r>
            <a:endParaRPr lang="en-US" sz="1350" b="1" dirty="0"/>
          </a:p>
        </p:txBody>
      </p:sp>
      <p:sp>
        <p:nvSpPr>
          <p:cNvPr id="13" name="TextBox 12"/>
          <p:cNvSpPr txBox="1"/>
          <p:nvPr/>
        </p:nvSpPr>
        <p:spPr>
          <a:xfrm>
            <a:off x="1257300" y="5380566"/>
            <a:ext cx="6629400" cy="784830"/>
          </a:xfrm>
          <a:prstGeom prst="rect">
            <a:avLst/>
          </a:prstGeom>
          <a:noFill/>
        </p:spPr>
        <p:txBody>
          <a:bodyPr wrap="square" rtlCol="0">
            <a:spAutoFit/>
          </a:bodyPr>
          <a:lstStyle/>
          <a:p>
            <a:endParaRPr lang="en-US" sz="1050" b="1" dirty="0"/>
          </a:p>
          <a:p>
            <a:r>
              <a:rPr lang="en-US" sz="1050" dirty="0"/>
              <a:t>Adapted from: Gong, B., Marion, S. &amp; </a:t>
            </a:r>
            <a:r>
              <a:rPr lang="en-US" sz="1050" dirty="0" err="1"/>
              <a:t>Perle</a:t>
            </a:r>
            <a:r>
              <a:rPr lang="en-US" sz="1050" dirty="0"/>
              <a:t>, M. (2007). </a:t>
            </a:r>
            <a:r>
              <a:rPr lang="en-US" sz="1050" i="1" dirty="0"/>
              <a:t>A framework for considering interim assessments</a:t>
            </a:r>
            <a:r>
              <a:rPr lang="en-US" sz="1050" dirty="0"/>
              <a:t>. Denver, CO: National Center for the Improvement of Educational Assessment. </a:t>
            </a:r>
          </a:p>
          <a:p>
            <a:endParaRPr lang="en-US" sz="1350" dirty="0"/>
          </a:p>
        </p:txBody>
      </p:sp>
      <p:sp>
        <p:nvSpPr>
          <p:cNvPr id="14" name="TextBox 13"/>
          <p:cNvSpPr txBox="1"/>
          <p:nvPr/>
        </p:nvSpPr>
        <p:spPr>
          <a:xfrm>
            <a:off x="2077529" y="4532038"/>
            <a:ext cx="914400" cy="300082"/>
          </a:xfrm>
          <a:prstGeom prst="rect">
            <a:avLst/>
          </a:prstGeom>
          <a:noFill/>
        </p:spPr>
        <p:txBody>
          <a:bodyPr wrap="square" rtlCol="0">
            <a:spAutoFit/>
          </a:bodyPr>
          <a:lstStyle/>
          <a:p>
            <a:r>
              <a:rPr lang="en-US" sz="1350" b="1"/>
              <a:t>Formative</a:t>
            </a:r>
          </a:p>
        </p:txBody>
      </p:sp>
      <p:sp>
        <p:nvSpPr>
          <p:cNvPr id="15" name="TextBox 14"/>
          <p:cNvSpPr txBox="1"/>
          <p:nvPr/>
        </p:nvSpPr>
        <p:spPr>
          <a:xfrm>
            <a:off x="4186721" y="4532038"/>
            <a:ext cx="914400" cy="300082"/>
          </a:xfrm>
          <a:prstGeom prst="rect">
            <a:avLst/>
          </a:prstGeom>
          <a:noFill/>
        </p:spPr>
        <p:txBody>
          <a:bodyPr wrap="square" rtlCol="0">
            <a:spAutoFit/>
          </a:bodyPr>
          <a:lstStyle/>
          <a:p>
            <a:r>
              <a:rPr lang="en-US" sz="1350" b="1"/>
              <a:t>Formative</a:t>
            </a:r>
          </a:p>
        </p:txBody>
      </p:sp>
      <p:sp>
        <p:nvSpPr>
          <p:cNvPr id="16" name="TextBox 15"/>
          <p:cNvSpPr txBox="1"/>
          <p:nvPr/>
        </p:nvSpPr>
        <p:spPr>
          <a:xfrm>
            <a:off x="6157916" y="4532038"/>
            <a:ext cx="1039415" cy="300082"/>
          </a:xfrm>
          <a:prstGeom prst="rect">
            <a:avLst/>
          </a:prstGeom>
          <a:noFill/>
        </p:spPr>
        <p:txBody>
          <a:bodyPr wrap="square" rtlCol="0">
            <a:spAutoFit/>
          </a:bodyPr>
          <a:lstStyle/>
          <a:p>
            <a:pPr algn="ctr"/>
            <a:r>
              <a:rPr lang="en-US" sz="1350" b="1"/>
              <a:t>Summative</a:t>
            </a:r>
          </a:p>
        </p:txBody>
      </p:sp>
    </p:spTree>
    <p:extLst>
      <p:ext uri="{BB962C8B-B14F-4D97-AF65-F5344CB8AC3E}">
        <p14:creationId xmlns:p14="http://schemas.microsoft.com/office/powerpoint/2010/main" val="2168173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081" y="2743200"/>
            <a:ext cx="6909953" cy="1938992"/>
          </a:xfrm>
          <a:prstGeom prst="rect">
            <a:avLst/>
          </a:prstGeom>
          <a:solidFill>
            <a:schemeClr val="bg1">
              <a:lumMod val="75000"/>
            </a:schemeClr>
          </a:solidFill>
          <a:ln>
            <a:solidFill>
              <a:schemeClr val="accent2"/>
            </a:solidFill>
          </a:ln>
        </p:spPr>
        <p:txBody>
          <a:bodyPr wrap="square" rtlCol="0">
            <a:spAutoFit/>
          </a:bodyPr>
          <a:lstStyle/>
          <a:p>
            <a:pPr algn="ctr"/>
            <a:endParaRPr lang="en-US" sz="4000" dirty="0">
              <a:latin typeface="Arial Rounded MT Bold" panose="020F0704030504030204" pitchFamily="34" charset="0"/>
            </a:endParaRPr>
          </a:p>
          <a:p>
            <a:pPr algn="ctr"/>
            <a:r>
              <a:rPr lang="en-US" sz="4000" dirty="0">
                <a:latin typeface="Arial Rounded MT Bold" panose="020F0704030504030204" pitchFamily="34" charset="0"/>
              </a:rPr>
              <a:t>GA FIP Courses</a:t>
            </a:r>
          </a:p>
          <a:p>
            <a:pPr algn="ct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1085576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9080" y="241387"/>
            <a:ext cx="6568440" cy="1143000"/>
          </a:xfrm>
          <a:ln>
            <a:solidFill>
              <a:schemeClr val="bg1">
                <a:lumMod val="95000"/>
              </a:schemeClr>
            </a:solidFill>
          </a:ln>
        </p:spPr>
        <p:txBody>
          <a:bodyPr>
            <a:noAutofit/>
          </a:bodyPr>
          <a:lstStyle/>
          <a:p>
            <a:pPr algn="ctr">
              <a:defRPr/>
            </a:pPr>
            <a:br>
              <a:rPr lang="en-US" sz="3200" b="1" dirty="0">
                <a:ea typeface="ＭＳ Ｐゴシック" pitchFamily="34" charset="-128"/>
                <a:cs typeface="Arial" panose="020B0604020202020204" pitchFamily="34" charset="0"/>
              </a:rPr>
            </a:br>
            <a:r>
              <a:rPr lang="en-US" sz="2400" b="1" dirty="0">
                <a:ea typeface="ＭＳ Ｐゴシック" pitchFamily="34" charset="-128"/>
                <a:cs typeface="Arial" panose="020B0604020202020204" pitchFamily="34" charset="0"/>
              </a:rPr>
              <a:t>FIP Foundations Courses</a:t>
            </a:r>
            <a:br>
              <a:rPr lang="en-US" sz="2400" b="1" dirty="0">
                <a:ea typeface="ＭＳ Ｐゴシック" pitchFamily="34" charset="-128"/>
                <a:cs typeface="Arial" panose="020B0604020202020204" pitchFamily="34" charset="0"/>
              </a:rPr>
            </a:br>
            <a:r>
              <a:rPr lang="en-US" sz="2000" i="1" dirty="0">
                <a:ea typeface="ＭＳ Ｐゴシック" pitchFamily="34" charset="-128"/>
                <a:cs typeface="Arial" panose="020B0604020202020204" pitchFamily="34" charset="0"/>
              </a:rPr>
              <a:t>(</a:t>
            </a:r>
            <a:r>
              <a:rPr lang="en-US" sz="1800" i="1" dirty="0">
                <a:ea typeface="ＭＳ Ｐゴシック" pitchFamily="34" charset="-128"/>
                <a:cs typeface="Arial" panose="020B0604020202020204" pitchFamily="34" charset="0"/>
              </a:rPr>
              <a:t>Begin with the 5 core courses and take them in sequence)</a:t>
            </a:r>
            <a:r>
              <a:rPr lang="en-US" sz="1800" b="1" i="1" dirty="0">
                <a:ea typeface="ＭＳ Ｐゴシック" pitchFamily="34" charset="-128"/>
                <a:cs typeface="Arial" panose="020B0604020202020204" pitchFamily="34" charset="0"/>
              </a:rPr>
              <a:t> </a:t>
            </a:r>
            <a:br>
              <a:rPr lang="en-US" sz="2400" b="1" dirty="0">
                <a:ea typeface="ＭＳ Ｐゴシック" pitchFamily="34" charset="-128"/>
                <a:cs typeface="Arial" panose="020B0604020202020204" pitchFamily="34" charset="0"/>
              </a:rPr>
            </a:br>
            <a:endParaRPr lang="en-US" sz="2400" b="1" dirty="0">
              <a:ea typeface="ＭＳ Ｐゴシック" pitchFamily="34" charset="-128"/>
              <a:cs typeface="Arial" panose="020B0604020202020204" pitchFamily="34" charset="0"/>
            </a:endParaRPr>
          </a:p>
        </p:txBody>
      </p:sp>
      <p:sp>
        <p:nvSpPr>
          <p:cNvPr id="19459" name="Text Placeholder 2"/>
          <p:cNvSpPr>
            <a:spLocks noGrp="1"/>
          </p:cNvSpPr>
          <p:nvPr>
            <p:ph idx="1"/>
          </p:nvPr>
        </p:nvSpPr>
        <p:spPr>
          <a:xfrm>
            <a:off x="82673" y="2005445"/>
            <a:ext cx="8458200" cy="4525963"/>
          </a:xfrm>
        </p:spPr>
        <p:txBody>
          <a:bodyPr>
            <a:normAutofit/>
          </a:bodyPr>
          <a:lstStyle/>
          <a:p>
            <a:pPr>
              <a:spcBef>
                <a:spcPts val="1200"/>
              </a:spcBef>
              <a:buFont typeface="Arial" charset="0"/>
              <a:buNone/>
              <a:defRPr/>
            </a:pPr>
            <a:r>
              <a:rPr lang="en-US" sz="2400" dirty="0"/>
              <a:t>1. Introducing Formative Instructional Practices</a:t>
            </a:r>
          </a:p>
          <a:p>
            <a:pPr marL="457200" indent="-457200">
              <a:spcBef>
                <a:spcPts val="1200"/>
              </a:spcBef>
              <a:buFont typeface="Arial" charset="0"/>
              <a:buAutoNum type="arabicPeriod" startAt="2"/>
              <a:defRPr/>
            </a:pPr>
            <a:r>
              <a:rPr lang="en-US" sz="2400" dirty="0"/>
              <a:t>Creating and Using Clear Learning Targets </a:t>
            </a:r>
          </a:p>
          <a:p>
            <a:pPr marL="457200" indent="-457200">
              <a:spcBef>
                <a:spcPts val="1200"/>
              </a:spcBef>
              <a:buFont typeface="Arial" charset="0"/>
              <a:buAutoNum type="arabicPeriod" startAt="2"/>
              <a:defRPr/>
            </a:pPr>
            <a:r>
              <a:rPr lang="en-US" sz="2400" dirty="0"/>
              <a:t>Collecting and Documenting Evidence of Student Learning</a:t>
            </a:r>
          </a:p>
          <a:p>
            <a:pPr marL="514350" indent="-514350">
              <a:spcBef>
                <a:spcPts val="1200"/>
              </a:spcBef>
              <a:buFont typeface="Arial" charset="0"/>
              <a:buAutoNum type="arabicPeriod" startAt="4"/>
              <a:defRPr/>
            </a:pPr>
            <a:r>
              <a:rPr lang="en-US" sz="2400" dirty="0">
                <a:ea typeface="ＭＳ Ｐゴシック" pitchFamily="34" charset="-128"/>
                <a:cs typeface="Arial Narrow" pitchFamily="34" charset="0"/>
              </a:rPr>
              <a:t>Using Evidence and Feedback to Increase Learning</a:t>
            </a:r>
          </a:p>
          <a:p>
            <a:pPr marL="514350" indent="-514350">
              <a:spcBef>
                <a:spcPts val="1200"/>
              </a:spcBef>
              <a:buFont typeface="Arial" charset="0"/>
              <a:buAutoNum type="arabicPeriod" startAt="4"/>
              <a:defRPr/>
            </a:pPr>
            <a:r>
              <a:rPr lang="en-US" altLang="en-US" sz="2400" dirty="0">
                <a:ea typeface="ＭＳ Ｐゴシック" pitchFamily="34" charset="-128"/>
                <a:cs typeface="Arial Narrow" pitchFamily="34" charset="0"/>
              </a:rPr>
              <a:t>Fostering Student Ownership of Learning</a:t>
            </a:r>
          </a:p>
          <a:p>
            <a:pPr marL="514350" indent="-514350">
              <a:spcBef>
                <a:spcPts val="1200"/>
              </a:spcBef>
              <a:buFont typeface="Arial" charset="0"/>
              <a:buAutoNum type="arabicPeriod" startAt="4"/>
              <a:defRPr/>
            </a:pPr>
            <a:r>
              <a:rPr lang="en-US" sz="2400" dirty="0">
                <a:ea typeface="ＭＳ Ｐゴシック" pitchFamily="34" charset="-128"/>
                <a:cs typeface="Arial Narrow" pitchFamily="34" charset="0"/>
              </a:rPr>
              <a:t>Leading Formative Instructional Practices </a:t>
            </a:r>
            <a:endParaRPr lang="en-US" altLang="en-US" sz="2400" dirty="0">
              <a:ea typeface="ＭＳ Ｐゴシック" pitchFamily="34" charset="-128"/>
              <a:cs typeface="Arial Narrow" pitchFamily="34" charset="0"/>
            </a:endParaRPr>
          </a:p>
          <a:p>
            <a:pPr marL="514350" indent="-514350">
              <a:spcBef>
                <a:spcPts val="1200"/>
              </a:spcBef>
              <a:buFont typeface="Arial" charset="0"/>
              <a:buAutoNum type="arabicPeriod" startAt="4"/>
              <a:defRPr/>
            </a:pPr>
            <a:endParaRPr lang="en-US" sz="2400" b="1" dirty="0">
              <a:ea typeface="ＭＳ Ｐゴシック" pitchFamily="34" charset="-128"/>
              <a:cs typeface="Arial Narrow" pitchFamily="34" charset="0"/>
            </a:endParaRPr>
          </a:p>
        </p:txBody>
      </p:sp>
      <p:sp>
        <p:nvSpPr>
          <p:cNvPr id="2" name="Right Brace 1"/>
          <p:cNvSpPr/>
          <p:nvPr/>
        </p:nvSpPr>
        <p:spPr>
          <a:xfrm>
            <a:off x="6535880" y="2005445"/>
            <a:ext cx="2317175" cy="2358737"/>
          </a:xfrm>
          <a:prstGeom prst="rightBrace">
            <a:avLst>
              <a:gd name="adj1" fmla="val 8333"/>
              <a:gd name="adj2" fmla="val 5044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7823663" y="2229484"/>
            <a:ext cx="1236517" cy="1631216"/>
          </a:xfrm>
          <a:prstGeom prst="rect">
            <a:avLst/>
          </a:prstGeom>
          <a:solidFill>
            <a:schemeClr val="bg1"/>
          </a:solidFill>
          <a:ln w="19050">
            <a:solidFill>
              <a:srgbClr val="FF0000"/>
            </a:solidFill>
          </a:ln>
        </p:spPr>
        <p:txBody>
          <a:bodyPr wrap="square" rtlCol="0">
            <a:spAutoFit/>
          </a:bodyPr>
          <a:lstStyle/>
          <a:p>
            <a:pPr algn="ctr"/>
            <a:r>
              <a:rPr lang="en-US" sz="2000" dirty="0"/>
              <a:t>Core for Teachers, Coaches &amp; </a:t>
            </a:r>
          </a:p>
          <a:p>
            <a:pPr algn="ctr"/>
            <a:r>
              <a:rPr lang="en-US" sz="2000" dirty="0"/>
              <a:t>Leaders</a:t>
            </a:r>
          </a:p>
        </p:txBody>
      </p:sp>
      <p:sp>
        <p:nvSpPr>
          <p:cNvPr id="5" name="Callout: Line 4">
            <a:extLst>
              <a:ext uri="{FF2B5EF4-FFF2-40B4-BE49-F238E27FC236}">
                <a16:creationId xmlns:a16="http://schemas.microsoft.com/office/drawing/2014/main" id="{60F214F6-9C54-4230-8AA0-1511EBEED05A}"/>
              </a:ext>
            </a:extLst>
          </p:cNvPr>
          <p:cNvSpPr/>
          <p:nvPr/>
        </p:nvSpPr>
        <p:spPr>
          <a:xfrm>
            <a:off x="6005250" y="4936808"/>
            <a:ext cx="2128060" cy="518492"/>
          </a:xfrm>
          <a:prstGeom prst="borderCallout1">
            <a:avLst>
              <a:gd name="adj1" fmla="val 20280"/>
              <a:gd name="adj2" fmla="val -3376"/>
              <a:gd name="adj3" fmla="val -28155"/>
              <a:gd name="adj4" fmla="val -10553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81CFA96-B7D7-481B-9555-5C4E32BD2744}"/>
              </a:ext>
            </a:extLst>
          </p:cNvPr>
          <p:cNvSpPr txBox="1"/>
          <p:nvPr/>
        </p:nvSpPr>
        <p:spPr>
          <a:xfrm>
            <a:off x="6096000" y="5011388"/>
            <a:ext cx="1981200" cy="369332"/>
          </a:xfrm>
          <a:prstGeom prst="rect">
            <a:avLst/>
          </a:prstGeom>
          <a:noFill/>
        </p:spPr>
        <p:txBody>
          <a:bodyPr wrap="square" rtlCol="0">
            <a:spAutoFit/>
          </a:bodyPr>
          <a:lstStyle/>
          <a:p>
            <a:r>
              <a:rPr lang="en-US" dirty="0"/>
              <a:t>Leaders &amp; Coaches</a:t>
            </a:r>
          </a:p>
        </p:txBody>
      </p:sp>
    </p:spTree>
    <p:extLst>
      <p:ext uri="{BB962C8B-B14F-4D97-AF65-F5344CB8AC3E}">
        <p14:creationId xmlns:p14="http://schemas.microsoft.com/office/powerpoint/2010/main" val="143705367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5" y="166029"/>
            <a:ext cx="8232366" cy="1418585"/>
          </a:xfrm>
        </p:spPr>
        <p:txBody>
          <a:bodyPr>
            <a:noAutofit/>
          </a:bodyPr>
          <a:lstStyle/>
          <a:p>
            <a:r>
              <a:rPr lang="en-US" sz="2400" b="1" dirty="0">
                <a:cs typeface="Arial" panose="020B0604020202020204" pitchFamily="34" charset="0"/>
              </a:rPr>
              <a:t>Example of FIP Content from: Clear Learning Targets</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6" name="Right Arrow 5"/>
          <p:cNvSpPr/>
          <p:nvPr/>
        </p:nvSpPr>
        <p:spPr>
          <a:xfrm rot="16200000">
            <a:off x="408639" y="4741604"/>
            <a:ext cx="1471819" cy="550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p:nvPicPr>
        <p:blipFill rotWithShape="1">
          <a:blip r:embed="rId2"/>
          <a:srcRect l="18780" t="14628" r="18940" b="18777"/>
          <a:stretch/>
        </p:blipFill>
        <p:spPr bwMode="auto">
          <a:xfrm>
            <a:off x="72735" y="1584614"/>
            <a:ext cx="8996565"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1" name="Up Arrow 10"/>
          <p:cNvSpPr/>
          <p:nvPr/>
        </p:nvSpPr>
        <p:spPr>
          <a:xfrm>
            <a:off x="1112441" y="4050458"/>
            <a:ext cx="318990" cy="1799283"/>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419908" y="5656005"/>
            <a:ext cx="1645685" cy="193736"/>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978" y="3956987"/>
            <a:ext cx="1184289" cy="2462213"/>
          </a:xfrm>
          <a:prstGeom prst="rect">
            <a:avLst/>
          </a:prstGeom>
          <a:noFill/>
        </p:spPr>
        <p:txBody>
          <a:bodyPr wrap="square" rtlCol="0" anchor="t">
            <a:spAutoFit/>
          </a:bodyPr>
          <a:lstStyle/>
          <a:p>
            <a:pPr algn="ctr"/>
            <a:r>
              <a:rPr lang="en-US" sz="1400" b="1" dirty="0">
                <a:solidFill>
                  <a:schemeClr val="accent6">
                    <a:lumMod val="75000"/>
                  </a:schemeClr>
                </a:solidFill>
              </a:rPr>
              <a:t>Learning targets and progressions come from the standards. Student learning is assessed for each learning target.</a:t>
            </a:r>
          </a:p>
        </p:txBody>
      </p:sp>
      <p:sp>
        <p:nvSpPr>
          <p:cNvPr id="7" name="TextBox 6"/>
          <p:cNvSpPr txBox="1"/>
          <p:nvPr/>
        </p:nvSpPr>
        <p:spPr>
          <a:xfrm>
            <a:off x="6072389" y="6094741"/>
            <a:ext cx="2828521" cy="261610"/>
          </a:xfrm>
          <a:prstGeom prst="rect">
            <a:avLst/>
          </a:prstGeom>
          <a:noFill/>
        </p:spPr>
        <p:txBody>
          <a:bodyPr wrap="square" rtlCol="0">
            <a:spAutoFit/>
          </a:bodyPr>
          <a:lstStyle/>
          <a:p>
            <a:r>
              <a:rPr lang="en-US" sz="1100" i="1" dirty="0">
                <a:solidFill>
                  <a:schemeClr val="accent6">
                    <a:lumMod val="75000"/>
                  </a:schemeClr>
                </a:solidFill>
              </a:rPr>
              <a:t>Note: Green text added by Kelli Harris-Wright</a:t>
            </a:r>
          </a:p>
        </p:txBody>
      </p:sp>
      <p:sp>
        <p:nvSpPr>
          <p:cNvPr id="8" name="TextBox 7">
            <a:extLst>
              <a:ext uri="{FF2B5EF4-FFF2-40B4-BE49-F238E27FC236}">
                <a16:creationId xmlns:a16="http://schemas.microsoft.com/office/drawing/2014/main" id="{A97F1F39-0153-43A9-8103-DC14E80F7783}"/>
              </a:ext>
            </a:extLst>
          </p:cNvPr>
          <p:cNvSpPr txBox="1"/>
          <p:nvPr/>
        </p:nvSpPr>
        <p:spPr>
          <a:xfrm>
            <a:off x="2987040" y="1078004"/>
            <a:ext cx="2484120" cy="400110"/>
          </a:xfrm>
          <a:prstGeom prst="rect">
            <a:avLst/>
          </a:prstGeom>
          <a:noFill/>
        </p:spPr>
        <p:txBody>
          <a:bodyPr wrap="square" rtlCol="0">
            <a:spAutoFit/>
          </a:bodyPr>
          <a:lstStyle/>
          <a:p>
            <a:r>
              <a:rPr lang="en-US" sz="2000" b="1" dirty="0">
                <a:solidFill>
                  <a:schemeClr val="accent6">
                    <a:lumMod val="75000"/>
                  </a:schemeClr>
                </a:solidFill>
              </a:rPr>
              <a:t>Standard ELAGSE6RI8</a:t>
            </a:r>
          </a:p>
        </p:txBody>
      </p:sp>
      <p:sp>
        <p:nvSpPr>
          <p:cNvPr id="10" name="Right Brace 9">
            <a:extLst>
              <a:ext uri="{FF2B5EF4-FFF2-40B4-BE49-F238E27FC236}">
                <a16:creationId xmlns:a16="http://schemas.microsoft.com/office/drawing/2014/main" id="{C481ED0C-EC67-4D8A-8F75-928E51424393}"/>
              </a:ext>
            </a:extLst>
          </p:cNvPr>
          <p:cNvSpPr/>
          <p:nvPr/>
        </p:nvSpPr>
        <p:spPr>
          <a:xfrm>
            <a:off x="6663537" y="3890608"/>
            <a:ext cx="923229" cy="1959133"/>
          </a:xfrm>
          <a:prstGeom prst="rightBrace">
            <a:avLst>
              <a:gd name="adj1" fmla="val 8333"/>
              <a:gd name="adj2" fmla="val 52029"/>
            </a:avLst>
          </a:prstGeom>
          <a:ln w="28575">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64BAA49C-9A90-4CDF-A7F0-AAC995AA7942}"/>
              </a:ext>
            </a:extLst>
          </p:cNvPr>
          <p:cNvSpPr txBox="1"/>
          <p:nvPr/>
        </p:nvSpPr>
        <p:spPr>
          <a:xfrm>
            <a:off x="7451739" y="4022739"/>
            <a:ext cx="1512277"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538135"/>
                </a:solidFill>
                <a:cs typeface="Calibri"/>
              </a:rPr>
              <a:t>Each target is intentionally planned for teaching and formative assessment.</a:t>
            </a:r>
          </a:p>
        </p:txBody>
      </p:sp>
    </p:spTree>
    <p:extLst>
      <p:ext uri="{BB962C8B-B14F-4D97-AF65-F5344CB8AC3E}">
        <p14:creationId xmlns:p14="http://schemas.microsoft.com/office/powerpoint/2010/main" val="629931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2E73-1F7C-468C-B26E-6F97630A5819}"/>
              </a:ext>
            </a:extLst>
          </p:cNvPr>
          <p:cNvSpPr>
            <a:spLocks noGrp="1"/>
          </p:cNvSpPr>
          <p:nvPr>
            <p:ph type="title"/>
          </p:nvPr>
        </p:nvSpPr>
        <p:spPr>
          <a:xfrm>
            <a:off x="210724" y="258132"/>
            <a:ext cx="6316630" cy="1325563"/>
          </a:xfrm>
        </p:spPr>
        <p:txBody>
          <a:bodyPr>
            <a:normAutofit/>
          </a:bodyPr>
          <a:lstStyle/>
          <a:p>
            <a:r>
              <a:rPr lang="en-US" sz="2400" b="1" dirty="0">
                <a:cs typeface="Arial" panose="020B0604020202020204" pitchFamily="34" charset="0"/>
              </a:rPr>
              <a:t>FIP and </a:t>
            </a:r>
            <a:r>
              <a:rPr lang="en-US" sz="2400" b="1" dirty="0" err="1">
                <a:cs typeface="Arial" panose="020B0604020202020204" pitchFamily="34" charset="0"/>
              </a:rPr>
              <a:t>TestPad</a:t>
            </a:r>
            <a:r>
              <a:rPr lang="en-US" sz="2400" b="1" dirty="0">
                <a:cs typeface="Arial" panose="020B0604020202020204" pitchFamily="34" charset="0"/>
              </a:rPr>
              <a:t> could be used to gather information about student learning for this standard </a:t>
            </a:r>
          </a:p>
        </p:txBody>
      </p:sp>
      <p:sp>
        <p:nvSpPr>
          <p:cNvPr id="7" name="TextBox 6">
            <a:extLst>
              <a:ext uri="{FF2B5EF4-FFF2-40B4-BE49-F238E27FC236}">
                <a16:creationId xmlns:a16="http://schemas.microsoft.com/office/drawing/2014/main" id="{980C9200-36B5-4CA8-A074-20C34D1437DA}"/>
              </a:ext>
            </a:extLst>
          </p:cNvPr>
          <p:cNvSpPr txBox="1"/>
          <p:nvPr/>
        </p:nvSpPr>
        <p:spPr>
          <a:xfrm>
            <a:off x="2917371" y="2253638"/>
            <a:ext cx="2997926" cy="461665"/>
          </a:xfrm>
          <a:prstGeom prst="rect">
            <a:avLst/>
          </a:prstGeom>
          <a:noFill/>
        </p:spPr>
        <p:txBody>
          <a:bodyPr wrap="square" rtlCol="0">
            <a:spAutoFit/>
          </a:bodyPr>
          <a:lstStyle/>
          <a:p>
            <a:pPr algn="ctr"/>
            <a:r>
              <a:rPr lang="en-US" sz="2400" b="1" dirty="0"/>
              <a:t>Standard ELAGSE6RI8</a:t>
            </a:r>
          </a:p>
        </p:txBody>
      </p:sp>
      <p:sp>
        <p:nvSpPr>
          <p:cNvPr id="8" name="TextBox 7">
            <a:extLst>
              <a:ext uri="{FF2B5EF4-FFF2-40B4-BE49-F238E27FC236}">
                <a16:creationId xmlns:a16="http://schemas.microsoft.com/office/drawing/2014/main" id="{2A9EF712-3CC5-4C1C-9A50-14AE0C443A3B}"/>
              </a:ext>
            </a:extLst>
          </p:cNvPr>
          <p:cNvSpPr txBox="1"/>
          <p:nvPr/>
        </p:nvSpPr>
        <p:spPr>
          <a:xfrm>
            <a:off x="985158" y="2992302"/>
            <a:ext cx="7323364" cy="2031325"/>
          </a:xfrm>
          <a:prstGeom prst="rect">
            <a:avLst/>
          </a:prstGeom>
          <a:solidFill>
            <a:schemeClr val="accent6">
              <a:lumMod val="40000"/>
              <a:lumOff val="60000"/>
            </a:schemeClr>
          </a:solidFill>
          <a:ln w="12700">
            <a:solidFill>
              <a:schemeClr val="tx1"/>
            </a:solidFill>
          </a:ln>
        </p:spPr>
        <p:txBody>
          <a:bodyPr wrap="square" rtlCol="0">
            <a:spAutoFit/>
          </a:bodyPr>
          <a:lstStyle/>
          <a:p>
            <a:r>
              <a:rPr lang="en-US" b="1" dirty="0"/>
              <a:t>Grade 6</a:t>
            </a:r>
            <a:r>
              <a:rPr lang="en-US" dirty="0"/>
              <a:t> </a:t>
            </a:r>
          </a:p>
          <a:p>
            <a:r>
              <a:rPr lang="en-US" b="1" dirty="0"/>
              <a:t>Strand:</a:t>
            </a:r>
            <a:r>
              <a:rPr lang="en-US" dirty="0"/>
              <a:t> Reading Informational Text </a:t>
            </a:r>
          </a:p>
          <a:p>
            <a:r>
              <a:rPr lang="en-US" b="1" dirty="0"/>
              <a:t>Topic:</a:t>
            </a:r>
            <a:r>
              <a:rPr lang="en-US" dirty="0"/>
              <a:t> Integration of Knowledge and Skills</a:t>
            </a:r>
          </a:p>
          <a:p>
            <a:endParaRPr lang="en-US" dirty="0"/>
          </a:p>
          <a:p>
            <a:r>
              <a:rPr lang="en-US" b="1" dirty="0"/>
              <a:t>Standard:</a:t>
            </a:r>
            <a:r>
              <a:rPr lang="en-US" dirty="0"/>
              <a:t> Trace and evaluate the argument and specific claims in a text, distinguishing claims that are supported by reasons and evidence from claims that are not. </a:t>
            </a:r>
          </a:p>
        </p:txBody>
      </p:sp>
    </p:spTree>
    <p:extLst>
      <p:ext uri="{BB962C8B-B14F-4D97-AF65-F5344CB8AC3E}">
        <p14:creationId xmlns:p14="http://schemas.microsoft.com/office/powerpoint/2010/main" val="2773511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8650" y="2151727"/>
            <a:ext cx="7879742" cy="2554545"/>
          </a:xfrm>
          <a:prstGeom prst="rect">
            <a:avLst/>
          </a:prstGeom>
          <a:solidFill>
            <a:schemeClr val="bg1">
              <a:lumMod val="75000"/>
            </a:schemeClr>
          </a:solidFill>
          <a:ln>
            <a:solidFill>
              <a:schemeClr val="accent2"/>
            </a:solidFill>
          </a:ln>
        </p:spPr>
        <p:txBody>
          <a:bodyPr wrap="square" rtlCol="0">
            <a:spAutoFit/>
          </a:bodyPr>
          <a:lstStyle/>
          <a:p>
            <a:pPr algn="ctr"/>
            <a:endParaRPr lang="en-US" sz="4000" dirty="0">
              <a:latin typeface="Arial Rounded MT Bold" panose="020F0704030504030204" pitchFamily="34" charset="0"/>
            </a:endParaRPr>
          </a:p>
          <a:p>
            <a:pPr algn="ctr"/>
            <a:r>
              <a:rPr lang="en-US" sz="4000" dirty="0">
                <a:latin typeface="Arial Rounded MT Bold" panose="020F0704030504030204" pitchFamily="34" charset="0"/>
              </a:rPr>
              <a:t>Additional GA FIP Courses</a:t>
            </a:r>
          </a:p>
          <a:p>
            <a:pPr algn="ctr"/>
            <a:r>
              <a:rPr lang="en-US" sz="4000" dirty="0">
                <a:latin typeface="Arial Rounded MT Bold" panose="020F0704030504030204" pitchFamily="34" charset="0"/>
              </a:rPr>
              <a:t>after the Foundations Series</a:t>
            </a:r>
          </a:p>
          <a:p>
            <a:pPr algn="ct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366243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GOFAR State Developed Assessments</a:t>
            </a:r>
          </a:p>
        </p:txBody>
      </p:sp>
      <p:sp>
        <p:nvSpPr>
          <p:cNvPr id="3" name="Content Placeholder 2"/>
          <p:cNvSpPr>
            <a:spLocks noGrp="1"/>
          </p:cNvSpPr>
          <p:nvPr>
            <p:ph idx="1"/>
          </p:nvPr>
        </p:nvSpPr>
        <p:spPr/>
        <p:txBody>
          <a:bodyPr/>
          <a:lstStyle/>
          <a:p>
            <a:r>
              <a:rPr lang="en-US" dirty="0"/>
              <a:t>Formative Benchmarks </a:t>
            </a:r>
            <a:r>
              <a:rPr lang="en-US" sz="1500" dirty="0"/>
              <a:t>(20 benchmarks with 2 parts each)</a:t>
            </a:r>
            <a:endParaRPr lang="en-US" dirty="0"/>
          </a:p>
          <a:p>
            <a:pPr lvl="1"/>
            <a:r>
              <a:rPr lang="en-US" dirty="0"/>
              <a:t>ELA Grades 3-8, 9</a:t>
            </a:r>
            <a:r>
              <a:rPr lang="en-US" baseline="30000" dirty="0"/>
              <a:t>th</a:t>
            </a:r>
            <a:r>
              <a:rPr lang="en-US" dirty="0"/>
              <a:t> Grade Lit, American Lit</a:t>
            </a:r>
          </a:p>
          <a:p>
            <a:pPr lvl="1"/>
            <a:r>
              <a:rPr lang="en-US" dirty="0"/>
              <a:t>Mathematics Grades 3-8, Coordinate Algebra, Analytic Geometry</a:t>
            </a:r>
          </a:p>
        </p:txBody>
      </p:sp>
    </p:spTree>
    <p:extLst>
      <p:ext uri="{BB962C8B-B14F-4D97-AF65-F5344CB8AC3E}">
        <p14:creationId xmlns:p14="http://schemas.microsoft.com/office/powerpoint/2010/main" val="3930133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90" y="114300"/>
            <a:ext cx="6674427" cy="1097972"/>
          </a:xfrm>
          <a:ln w="9525">
            <a:solidFill>
              <a:schemeClr val="bg1">
                <a:lumMod val="95000"/>
              </a:schemeClr>
            </a:solidFill>
          </a:ln>
        </p:spPr>
        <p:txBody>
          <a:bodyPr>
            <a:normAutofit/>
          </a:bodyPr>
          <a:lstStyle/>
          <a:p>
            <a:pPr algn="l">
              <a:defRPr/>
            </a:pPr>
            <a:r>
              <a:rPr lang="en-US" sz="2800" b="1" dirty="0">
                <a:cs typeface="Arial" panose="020B0604020202020204" pitchFamily="34" charset="0"/>
              </a:rPr>
              <a:t>Creating Clear Learning Targets and Reaching Every Student Course Series</a:t>
            </a:r>
          </a:p>
        </p:txBody>
      </p:sp>
      <p:sp>
        <p:nvSpPr>
          <p:cNvPr id="3" name="Content Placeholder 2"/>
          <p:cNvSpPr>
            <a:spLocks noGrp="1"/>
          </p:cNvSpPr>
          <p:nvPr>
            <p:ph idx="1"/>
          </p:nvPr>
        </p:nvSpPr>
        <p:spPr>
          <a:xfrm>
            <a:off x="588818" y="1326573"/>
            <a:ext cx="7356764" cy="4970316"/>
          </a:xfrm>
          <a:noFill/>
          <a:ln>
            <a:noFill/>
          </a:ln>
        </p:spPr>
        <p:txBody>
          <a:bodyPr>
            <a:normAutofit fontScale="92500"/>
          </a:bodyPr>
          <a:lstStyle/>
          <a:p>
            <a:pPr marL="0" indent="0">
              <a:buFont typeface="Arial" charset="0"/>
              <a:buNone/>
              <a:defRPr/>
            </a:pPr>
            <a:r>
              <a:rPr lang="en-US" sz="2400" b="1" dirty="0"/>
              <a:t>Clear Learning Targets</a:t>
            </a:r>
          </a:p>
          <a:p>
            <a:pPr>
              <a:defRPr/>
            </a:pPr>
            <a:r>
              <a:rPr lang="en-US" sz="2000" dirty="0"/>
              <a:t>Creating Clear Learning Targets for ELA in Elementary School</a:t>
            </a:r>
          </a:p>
          <a:p>
            <a:pPr>
              <a:defRPr/>
            </a:pPr>
            <a:r>
              <a:rPr lang="en-US" sz="2000" dirty="0"/>
              <a:t>Creating Clear Learning Targets for ELA in Middle School</a:t>
            </a:r>
          </a:p>
          <a:p>
            <a:pPr>
              <a:defRPr/>
            </a:pPr>
            <a:r>
              <a:rPr lang="en-US" sz="2000" dirty="0"/>
              <a:t>Creating Clear Learning Targets for ELA in High School</a:t>
            </a:r>
          </a:p>
          <a:p>
            <a:pPr>
              <a:defRPr/>
            </a:pPr>
            <a:r>
              <a:rPr lang="en-US" sz="2000" dirty="0"/>
              <a:t>Creating Clear Learning Targets for Math in Elementary School</a:t>
            </a:r>
          </a:p>
          <a:p>
            <a:pPr>
              <a:defRPr/>
            </a:pPr>
            <a:r>
              <a:rPr lang="en-US" sz="2000" dirty="0"/>
              <a:t>Creating Clear Learning Targets for Math in Middle School</a:t>
            </a:r>
          </a:p>
          <a:p>
            <a:pPr>
              <a:defRPr/>
            </a:pPr>
            <a:r>
              <a:rPr lang="en-US" sz="2000" dirty="0"/>
              <a:t>Creating Clear Learning Targets for Math in High School</a:t>
            </a:r>
          </a:p>
          <a:p>
            <a:pPr>
              <a:defRPr/>
            </a:pPr>
            <a:r>
              <a:rPr lang="en-US" sz="2000" dirty="0"/>
              <a:t>Non-Core: Creating Clear Learning Targets in Physical Education</a:t>
            </a:r>
          </a:p>
          <a:p>
            <a:pPr marL="0" indent="0">
              <a:buFont typeface="Arial" charset="0"/>
              <a:buNone/>
              <a:defRPr/>
            </a:pPr>
            <a:r>
              <a:rPr lang="en-US" sz="2400" b="1" dirty="0"/>
              <a:t>Reaching Every Student Courses</a:t>
            </a:r>
          </a:p>
          <a:p>
            <a:pPr>
              <a:defRPr/>
            </a:pPr>
            <a:r>
              <a:rPr lang="en-US" sz="2000" dirty="0"/>
              <a:t>Formative Instructional Practices: Reaching Students with Disabilities</a:t>
            </a:r>
            <a:endParaRPr lang="en-US" sz="2000" b="1" dirty="0"/>
          </a:p>
          <a:p>
            <a:pPr>
              <a:defRPr/>
            </a:pPr>
            <a:r>
              <a:rPr lang="en-US" sz="2000" dirty="0"/>
              <a:t>Formative Instructional Practices: Reaching English Language Learners</a:t>
            </a:r>
          </a:p>
          <a:p>
            <a:pPr>
              <a:defRPr/>
            </a:pPr>
            <a:r>
              <a:rPr lang="en-US" sz="2000" dirty="0"/>
              <a:t>Formative Instructional Practices: Reaching Gifted Students</a:t>
            </a:r>
          </a:p>
        </p:txBody>
      </p:sp>
    </p:spTree>
    <p:extLst>
      <p:ext uri="{BB962C8B-B14F-4D97-AF65-F5344CB8AC3E}">
        <p14:creationId xmlns:p14="http://schemas.microsoft.com/office/powerpoint/2010/main" val="1859237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24" y="314500"/>
            <a:ext cx="6701693" cy="994561"/>
          </a:xfrm>
          <a:ln w="12700">
            <a:solidFill>
              <a:schemeClr val="bg1">
                <a:lumMod val="95000"/>
              </a:schemeClr>
            </a:solidFill>
          </a:ln>
        </p:spPr>
        <p:txBody>
          <a:bodyPr>
            <a:normAutofit/>
          </a:bodyPr>
          <a:lstStyle/>
          <a:p>
            <a:pPr algn="l"/>
            <a:r>
              <a:rPr lang="en-US" sz="2800" b="1" dirty="0">
                <a:cs typeface="Arial" panose="020B0604020202020204" pitchFamily="34" charset="0"/>
              </a:rPr>
              <a:t>Designing Sound Assessment Course Series</a:t>
            </a:r>
          </a:p>
        </p:txBody>
      </p:sp>
      <p:sp>
        <p:nvSpPr>
          <p:cNvPr id="3" name="Content Placeholder 2"/>
          <p:cNvSpPr>
            <a:spLocks noGrp="1"/>
          </p:cNvSpPr>
          <p:nvPr>
            <p:ph idx="1"/>
          </p:nvPr>
        </p:nvSpPr>
        <p:spPr>
          <a:xfrm>
            <a:off x="609600" y="1600200"/>
            <a:ext cx="7886700" cy="4076700"/>
          </a:xfrm>
          <a:noFill/>
          <a:ln>
            <a:noFill/>
          </a:ln>
        </p:spPr>
        <p:txBody>
          <a:bodyPr>
            <a:normAutofit fontScale="92500" lnSpcReduction="10000"/>
          </a:bodyPr>
          <a:lstStyle/>
          <a:p>
            <a:r>
              <a:rPr lang="en-US" sz="2600" dirty="0"/>
              <a:t>Designing Sound Assessments Overview</a:t>
            </a:r>
          </a:p>
          <a:p>
            <a:r>
              <a:rPr lang="en-US" sz="2600" dirty="0"/>
              <a:t>Creating and Using Rubrics</a:t>
            </a:r>
          </a:p>
          <a:p>
            <a:r>
              <a:rPr lang="en-US" sz="2600" dirty="0"/>
              <a:t>Creating and Using Master Rubrics</a:t>
            </a:r>
          </a:p>
          <a:p>
            <a:r>
              <a:rPr lang="en-US" sz="2600" dirty="0"/>
              <a:t>Creating and Using Assessment Blueprints</a:t>
            </a:r>
          </a:p>
          <a:p>
            <a:r>
              <a:rPr lang="en-US" sz="2600" dirty="0"/>
              <a:t>Creating and Using Written Response Assessments</a:t>
            </a:r>
          </a:p>
          <a:p>
            <a:r>
              <a:rPr lang="en-US" sz="2600" dirty="0"/>
              <a:t>Creating and Using Verbal Response Assessments</a:t>
            </a:r>
          </a:p>
          <a:p>
            <a:r>
              <a:rPr lang="en-US" sz="2600" dirty="0"/>
              <a:t>Creating and Using Performance Assessments</a:t>
            </a:r>
          </a:p>
          <a:p>
            <a:r>
              <a:rPr lang="en-US" sz="2600" dirty="0"/>
              <a:t>Creating and Using Selected Response Assessments</a:t>
            </a:r>
          </a:p>
          <a:p>
            <a:r>
              <a:rPr lang="en-US" sz="2600" dirty="0"/>
              <a:t>Designing and Critiquing Sound Assessments: Putting the Pieces Together</a:t>
            </a:r>
          </a:p>
          <a:p>
            <a:endParaRPr lang="en-US" dirty="0">
              <a:solidFill>
                <a:schemeClr val="bg1"/>
              </a:solidFill>
            </a:endParaRPr>
          </a:p>
        </p:txBody>
      </p:sp>
      <p:sp>
        <p:nvSpPr>
          <p:cNvPr id="7" name="TextBox 6"/>
          <p:cNvSpPr txBox="1"/>
          <p:nvPr/>
        </p:nvSpPr>
        <p:spPr>
          <a:xfrm>
            <a:off x="609600" y="5603547"/>
            <a:ext cx="7848600" cy="461665"/>
          </a:xfrm>
          <a:prstGeom prst="rect">
            <a:avLst/>
          </a:prstGeom>
          <a:noFill/>
          <a:ln>
            <a:solidFill>
              <a:schemeClr val="tx1"/>
            </a:solidFill>
          </a:ln>
        </p:spPr>
        <p:txBody>
          <a:bodyPr wrap="square" rtlCol="0">
            <a:spAutoFit/>
          </a:bodyPr>
          <a:lstStyle/>
          <a:p>
            <a:r>
              <a:rPr lang="en-US" sz="2400" dirty="0"/>
              <a:t>Stand-alone Course: Implementing Evidenced-Based Grading</a:t>
            </a:r>
          </a:p>
        </p:txBody>
      </p:sp>
    </p:spTree>
    <p:extLst>
      <p:ext uri="{BB962C8B-B14F-4D97-AF65-F5344CB8AC3E}">
        <p14:creationId xmlns:p14="http://schemas.microsoft.com/office/powerpoint/2010/main" val="2977671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1FB1-A9E4-4163-970A-A00CF46F52E4}"/>
              </a:ext>
            </a:extLst>
          </p:cNvPr>
          <p:cNvSpPr>
            <a:spLocks noGrp="1"/>
          </p:cNvSpPr>
          <p:nvPr>
            <p:ph type="title"/>
          </p:nvPr>
        </p:nvSpPr>
        <p:spPr>
          <a:xfrm>
            <a:off x="141320" y="51483"/>
            <a:ext cx="6724300" cy="1325563"/>
          </a:xfrm>
        </p:spPr>
        <p:txBody>
          <a:bodyPr>
            <a:normAutofit/>
          </a:bodyPr>
          <a:lstStyle/>
          <a:p>
            <a:r>
              <a:rPr lang="en-US" sz="2400" dirty="0"/>
              <a:t>Downloadable PLC Facilitation Guides and Participant Handouts for FIP Courses</a:t>
            </a:r>
          </a:p>
        </p:txBody>
      </p:sp>
      <p:pic>
        <p:nvPicPr>
          <p:cNvPr id="6" name="Picture 5">
            <a:extLst>
              <a:ext uri="{FF2B5EF4-FFF2-40B4-BE49-F238E27FC236}">
                <a16:creationId xmlns:a16="http://schemas.microsoft.com/office/drawing/2014/main" id="{525A626A-DA8C-4E7C-996D-356D3BE58A5A}"/>
              </a:ext>
            </a:extLst>
          </p:cNvPr>
          <p:cNvPicPr/>
          <p:nvPr/>
        </p:nvPicPr>
        <p:blipFill rotWithShape="1">
          <a:blip r:embed="rId2"/>
          <a:srcRect l="37297" t="9414" r="38003" b="35886"/>
          <a:stretch/>
        </p:blipFill>
        <p:spPr>
          <a:xfrm>
            <a:off x="628650" y="1310577"/>
            <a:ext cx="4411140" cy="5410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1807B3A-72C8-4975-A572-4FDBC21DE533}"/>
              </a:ext>
            </a:extLst>
          </p:cNvPr>
          <p:cNvPicPr>
            <a:picLocks noChangeAspect="1"/>
          </p:cNvPicPr>
          <p:nvPr/>
        </p:nvPicPr>
        <p:blipFill rotWithShape="1">
          <a:blip r:embed="rId3"/>
          <a:srcRect l="37798" t="8614" r="38716" b="36259"/>
          <a:stretch/>
        </p:blipFill>
        <p:spPr>
          <a:xfrm>
            <a:off x="4821869" y="1767840"/>
            <a:ext cx="3636331" cy="4212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0693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5" y="282297"/>
            <a:ext cx="7137862" cy="1325563"/>
          </a:xfrm>
        </p:spPr>
        <p:txBody>
          <a:bodyPr>
            <a:normAutofit fontScale="90000"/>
          </a:bodyPr>
          <a:lstStyle/>
          <a:p>
            <a:pPr algn="ctr"/>
            <a:r>
              <a:rPr lang="en-US" sz="2200" dirty="0"/>
              <a:t>Note: Requires a unique district or school access code</a:t>
            </a:r>
            <a:br>
              <a:rPr lang="en-US" sz="2200" dirty="0"/>
            </a:br>
            <a:br>
              <a:rPr lang="en-US" sz="2200" dirty="0"/>
            </a:br>
            <a:r>
              <a:rPr lang="en-US" sz="2200" b="0" dirty="0">
                <a:hlinkClick r:id="rId2" invalidUrl="http:///"/>
              </a:rPr>
              <a:t>http://www.gadoe.org/Curriculum-Instruction-and-Assessment/Assessment/Pages/GeorgiaFIP.aspx</a:t>
            </a:r>
            <a:br>
              <a:rPr lang="en-US" sz="2200" b="0" dirty="0">
                <a:hlinkClick r:id="rId3" invalidUrl="http:///"/>
              </a:rPr>
            </a:br>
            <a:endParaRPr lang="en-US" sz="3600" dirty="0"/>
          </a:p>
        </p:txBody>
      </p:sp>
      <p:pic>
        <p:nvPicPr>
          <p:cNvPr id="6" name="Picture 5"/>
          <p:cNvPicPr/>
          <p:nvPr/>
        </p:nvPicPr>
        <p:blipFill rotWithShape="1">
          <a:blip r:embed="rId4"/>
          <a:srcRect l="5618" t="10150" r="7222"/>
          <a:stretch/>
        </p:blipFill>
        <p:spPr bwMode="auto">
          <a:xfrm>
            <a:off x="207818" y="1683327"/>
            <a:ext cx="8686800" cy="4998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Oval 6"/>
          <p:cNvSpPr/>
          <p:nvPr/>
        </p:nvSpPr>
        <p:spPr>
          <a:xfrm>
            <a:off x="6338454" y="4182341"/>
            <a:ext cx="1735281" cy="3377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5340927" y="4182342"/>
            <a:ext cx="893618" cy="3377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8510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5152-E69D-4BFC-978B-5DC6C5427461}"/>
              </a:ext>
            </a:extLst>
          </p:cNvPr>
          <p:cNvSpPr>
            <a:spLocks noGrp="1"/>
          </p:cNvSpPr>
          <p:nvPr>
            <p:ph type="title"/>
          </p:nvPr>
        </p:nvSpPr>
        <p:spPr>
          <a:xfrm>
            <a:off x="-37338" y="-203866"/>
            <a:ext cx="7702710" cy="1801382"/>
          </a:xfrm>
        </p:spPr>
        <p:txBody>
          <a:bodyPr vert="horz" lIns="91440" tIns="45720" rIns="91440" bIns="45720" rtlCol="0" anchor="ctr">
            <a:noAutofit/>
          </a:bodyPr>
          <a:lstStyle/>
          <a:p>
            <a:r>
              <a:rPr lang="en-US" sz="2000" dirty="0"/>
              <a:t>Two Types of FIP Access Codes</a:t>
            </a:r>
            <a:br>
              <a:rPr lang="en-US" sz="2000" dirty="0"/>
            </a:br>
            <a:r>
              <a:rPr lang="en-US" sz="2000" dirty="0"/>
              <a:t> (FIP portal populates when accounts are created with the appropriate role-based access code and the educator’s district email address)</a:t>
            </a:r>
          </a:p>
        </p:txBody>
      </p:sp>
      <p:sp>
        <p:nvSpPr>
          <p:cNvPr id="5" name="TextBox 4">
            <a:extLst>
              <a:ext uri="{FF2B5EF4-FFF2-40B4-BE49-F238E27FC236}">
                <a16:creationId xmlns:a16="http://schemas.microsoft.com/office/drawing/2014/main" id="{3F46D11D-0EFD-429D-A02F-B1627CCA35FE}"/>
              </a:ext>
            </a:extLst>
          </p:cNvPr>
          <p:cNvSpPr txBox="1"/>
          <p:nvPr/>
        </p:nvSpPr>
        <p:spPr>
          <a:xfrm>
            <a:off x="117921" y="1767771"/>
            <a:ext cx="8908158" cy="470898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a:r>
              <a:rPr lang="en-US" dirty="0"/>
              <a:t>•</a:t>
            </a:r>
            <a:r>
              <a:rPr lang="en-US" sz="2000" dirty="0"/>
              <a:t>FIP Access codes are </a:t>
            </a:r>
            <a:r>
              <a:rPr lang="en-US" sz="2000" b="1" dirty="0"/>
              <a:t>unique</a:t>
            </a:r>
            <a:r>
              <a:rPr lang="en-US" sz="2000" dirty="0"/>
              <a:t> to each district and each school. </a:t>
            </a:r>
            <a:endParaRPr lang="en-US" sz="2000" dirty="0">
              <a:cs typeface="Calibri"/>
            </a:endParaRPr>
          </a:p>
          <a:p>
            <a:pPr marL="228600"/>
            <a:endParaRPr lang="en-US" sz="2000" dirty="0">
              <a:cs typeface="Calibri"/>
            </a:endParaRPr>
          </a:p>
          <a:p>
            <a:pPr marL="228600"/>
            <a:r>
              <a:rPr lang="en-US" sz="2000" dirty="0"/>
              <a:t>•Access codes include the three-digit district identifier number and the four-digit school identifier number embedded in the location-specific FIP code.</a:t>
            </a:r>
            <a:endParaRPr lang="en-US" sz="2000" dirty="0">
              <a:cs typeface="Calibri"/>
            </a:endParaRPr>
          </a:p>
          <a:p>
            <a:pPr marL="228600"/>
            <a:endParaRPr lang="en-US" sz="2000" dirty="0">
              <a:cs typeface="Calibri"/>
            </a:endParaRPr>
          </a:p>
          <a:p>
            <a:pPr marL="228600"/>
            <a:r>
              <a:rPr lang="en-US" sz="2000" dirty="0"/>
              <a:t>•</a:t>
            </a:r>
            <a:r>
              <a:rPr lang="en-US" sz="2000" b="1" dirty="0"/>
              <a:t>Administrative Access Codes </a:t>
            </a:r>
            <a:r>
              <a:rPr lang="en-US" sz="2000" dirty="0"/>
              <a:t>end with “</a:t>
            </a:r>
            <a:r>
              <a:rPr lang="en-US" sz="2000" b="1" dirty="0"/>
              <a:t>-P</a:t>
            </a:r>
            <a:r>
              <a:rPr lang="en-US" sz="2000" dirty="0"/>
              <a:t>” (999-0575-</a:t>
            </a:r>
            <a:r>
              <a:rPr lang="en-US" sz="2000" b="1" dirty="0"/>
              <a:t>P</a:t>
            </a:r>
            <a:r>
              <a:rPr lang="en-US" sz="2000" dirty="0"/>
              <a:t>)</a:t>
            </a:r>
            <a:endParaRPr lang="en-US" sz="2000" dirty="0">
              <a:cs typeface="Calibri"/>
            </a:endParaRPr>
          </a:p>
          <a:p>
            <a:pPr marL="228600"/>
            <a:endParaRPr lang="en-US" sz="2000" dirty="0">
              <a:cs typeface="Calibri"/>
            </a:endParaRPr>
          </a:p>
          <a:p>
            <a:pPr marL="228600"/>
            <a:r>
              <a:rPr lang="en-US" sz="2000" dirty="0"/>
              <a:t>•</a:t>
            </a:r>
            <a:r>
              <a:rPr lang="en-US" sz="2000" b="1" dirty="0"/>
              <a:t>Administrative</a:t>
            </a:r>
            <a:r>
              <a:rPr lang="en-US" sz="2000" dirty="0"/>
              <a:t> accounts allow the leader to take FIP courses </a:t>
            </a:r>
            <a:r>
              <a:rPr lang="en-US" sz="2000" u="sng" dirty="0"/>
              <a:t>and</a:t>
            </a:r>
            <a:r>
              <a:rPr lang="en-US" sz="2000" dirty="0"/>
              <a:t> engage in online monitoring of the faculty’s course progress through the “Management and Reports” tab. This function IS NOT available in FIP </a:t>
            </a:r>
            <a:r>
              <a:rPr lang="en-US" sz="2000" b="1" dirty="0"/>
              <a:t>Learner</a:t>
            </a:r>
            <a:r>
              <a:rPr lang="en-US" sz="2000" dirty="0"/>
              <a:t> accounts. </a:t>
            </a:r>
            <a:endParaRPr lang="en-US" sz="2000" dirty="0">
              <a:cs typeface="Calibri"/>
            </a:endParaRPr>
          </a:p>
          <a:p>
            <a:r>
              <a:rPr lang="en-US" sz="2000" dirty="0"/>
              <a:t> </a:t>
            </a:r>
            <a:endParaRPr lang="en-US" sz="2000" dirty="0">
              <a:cs typeface="Calibri"/>
            </a:endParaRPr>
          </a:p>
          <a:p>
            <a:pPr marL="228600"/>
            <a:r>
              <a:rPr lang="en-US" sz="2000" dirty="0"/>
              <a:t>•</a:t>
            </a:r>
            <a:r>
              <a:rPr lang="en-US" sz="2000" b="1" dirty="0"/>
              <a:t>Learner Access Codes </a:t>
            </a:r>
            <a:r>
              <a:rPr lang="en-US" sz="2000" dirty="0"/>
              <a:t>end with “</a:t>
            </a:r>
            <a:r>
              <a:rPr lang="en-US" sz="2000" b="1" dirty="0"/>
              <a:t>-FP</a:t>
            </a:r>
            <a:r>
              <a:rPr lang="en-US" sz="2000" dirty="0"/>
              <a:t>” (999-0575-</a:t>
            </a:r>
            <a:r>
              <a:rPr lang="en-US" sz="2000" b="1" dirty="0"/>
              <a:t>FP</a:t>
            </a:r>
            <a:r>
              <a:rPr lang="en-US" sz="2000" dirty="0"/>
              <a:t>)</a:t>
            </a:r>
            <a:endParaRPr lang="en-US" sz="2000" dirty="0">
              <a:cs typeface="Calibri"/>
            </a:endParaRPr>
          </a:p>
          <a:p>
            <a:pPr marL="228600"/>
            <a:endParaRPr lang="en-US" sz="2000" dirty="0">
              <a:cs typeface="Calibri"/>
            </a:endParaRPr>
          </a:p>
          <a:p>
            <a:pPr marL="228600"/>
            <a:r>
              <a:rPr lang="en-US" sz="2000" dirty="0"/>
              <a:t>•Central Office has a FIP Administrative Access Code, and a Learner Access Code.</a:t>
            </a:r>
            <a:endParaRPr lang="en-US" sz="2000" dirty="0">
              <a:cs typeface="Calibri"/>
            </a:endParaRPr>
          </a:p>
          <a:p>
            <a:pPr marL="228600"/>
            <a:endParaRPr lang="en-US" sz="2000" dirty="0">
              <a:cs typeface="Calibri"/>
            </a:endParaRPr>
          </a:p>
        </p:txBody>
      </p:sp>
    </p:spTree>
    <p:extLst>
      <p:ext uri="{BB962C8B-B14F-4D97-AF65-F5344CB8AC3E}">
        <p14:creationId xmlns:p14="http://schemas.microsoft.com/office/powerpoint/2010/main" val="3108833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1437779" y="253745"/>
            <a:ext cx="4851400" cy="857250"/>
          </a:xfrm>
        </p:spPr>
        <p:txBody>
          <a:bodyPr>
            <a:normAutofit/>
          </a:bodyPr>
          <a:lstStyle/>
          <a:p>
            <a:pPr algn="ctr" eaLnBrk="1" hangingPunct="1"/>
            <a:r>
              <a:rPr lang="en-US" dirty="0"/>
              <a:t>Contact Information </a:t>
            </a:r>
          </a:p>
        </p:txBody>
      </p:sp>
      <p:sp>
        <p:nvSpPr>
          <p:cNvPr id="118786" name="Content Placeholder 2"/>
          <p:cNvSpPr>
            <a:spLocks noGrp="1"/>
          </p:cNvSpPr>
          <p:nvPr>
            <p:ph idx="1"/>
          </p:nvPr>
        </p:nvSpPr>
        <p:spPr>
          <a:xfrm>
            <a:off x="528066" y="1251284"/>
            <a:ext cx="7838694" cy="5352971"/>
          </a:xfrm>
        </p:spPr>
        <p:txBody>
          <a:bodyPr vert="horz" lIns="68580" tIns="34290" rIns="68580" bIns="34290" rtlCol="0" anchor="t">
            <a:normAutofit fontScale="92500" lnSpcReduction="10000"/>
          </a:bodyPr>
          <a:lstStyle/>
          <a:p>
            <a:pPr marL="0" indent="0">
              <a:buNone/>
            </a:pPr>
            <a:r>
              <a:rPr lang="en-US" sz="2400" b="1" dirty="0"/>
              <a:t>TestPad Web Site</a:t>
            </a:r>
          </a:p>
          <a:p>
            <a:pPr lvl="1"/>
            <a:r>
              <a:rPr lang="en-US" sz="1600" dirty="0">
                <a:hlinkClick r:id="rId2"/>
              </a:rPr>
              <a:t>http://www.gadoe.org/Technology-Services/SLDS/Pages/TestPAD-Training-and-Support.aspx</a:t>
            </a:r>
            <a:r>
              <a:rPr lang="en-US" sz="1600" dirty="0"/>
              <a:t> </a:t>
            </a:r>
          </a:p>
          <a:p>
            <a:pPr marL="0" indent="0">
              <a:buNone/>
            </a:pPr>
            <a:r>
              <a:rPr lang="en-US" sz="2400" b="1" dirty="0"/>
              <a:t>TestPad Training Site</a:t>
            </a:r>
          </a:p>
          <a:p>
            <a:pPr lvl="1"/>
            <a:r>
              <a:rPr lang="en-US" sz="1600" dirty="0">
                <a:hlinkClick r:id="rId3"/>
              </a:rPr>
              <a:t>http://sldstrn.gadoe.org/SLDSDemoWeb</a:t>
            </a:r>
            <a:r>
              <a:rPr lang="en-US" sz="1600" dirty="0"/>
              <a:t> </a:t>
            </a:r>
          </a:p>
          <a:p>
            <a:pPr marL="0" indent="0">
              <a:buNone/>
            </a:pPr>
            <a:r>
              <a:rPr lang="en-US" sz="2400" b="1" dirty="0"/>
              <a:t>Request for face to face </a:t>
            </a:r>
            <a:r>
              <a:rPr lang="en-US" sz="2400" b="1" dirty="0" err="1"/>
              <a:t>TestPad</a:t>
            </a:r>
            <a:r>
              <a:rPr lang="en-US" sz="2400" b="1" dirty="0"/>
              <a:t> training</a:t>
            </a:r>
          </a:p>
          <a:p>
            <a:pPr lvl="1"/>
            <a:r>
              <a:rPr lang="en-US" sz="1600" b="1" dirty="0">
                <a:hlinkClick r:id="rId4"/>
              </a:rPr>
              <a:t>http://www.gadoe.org/Technology-Services/SLDS/Pages/Contact-and-Connect.aspx</a:t>
            </a:r>
            <a:r>
              <a:rPr lang="en-US" sz="1600" b="1" dirty="0"/>
              <a:t> </a:t>
            </a:r>
          </a:p>
          <a:p>
            <a:pPr marL="0" indent="0">
              <a:buNone/>
            </a:pPr>
            <a:r>
              <a:rPr lang="en-US" sz="2400" b="1" dirty="0"/>
              <a:t>Questions Regarding TestPad Content &amp; School/System Usage</a:t>
            </a:r>
            <a:endParaRPr lang="en-US" sz="2400" b="1" dirty="0">
              <a:cs typeface="Calibri"/>
            </a:endParaRPr>
          </a:p>
          <a:p>
            <a:pPr lvl="1"/>
            <a:r>
              <a:rPr lang="en-US" sz="1600" dirty="0"/>
              <a:t>Joseph Blessing</a:t>
            </a:r>
          </a:p>
          <a:p>
            <a:pPr lvl="1"/>
            <a:r>
              <a:rPr lang="en-US" sz="1600" dirty="0"/>
              <a:t>404-232-1208 </a:t>
            </a:r>
            <a:endParaRPr lang="en-US" sz="1600" dirty="0">
              <a:cs typeface="Calibri"/>
            </a:endParaRPr>
          </a:p>
          <a:p>
            <a:pPr lvl="1"/>
            <a:r>
              <a:rPr lang="en-US" sz="1600" dirty="0">
                <a:hlinkClick r:id="rId5"/>
              </a:rPr>
              <a:t>jblessing@doe.k12.ga.us</a:t>
            </a:r>
            <a:r>
              <a:rPr lang="en-US" sz="1600" dirty="0"/>
              <a:t> </a:t>
            </a:r>
            <a:endParaRPr lang="en-US" sz="3200" b="1" dirty="0"/>
          </a:p>
          <a:p>
            <a:pPr marL="43814" indent="-43814">
              <a:buNone/>
            </a:pPr>
            <a:r>
              <a:rPr lang="en-US" sz="2400" b="1" dirty="0"/>
              <a:t>Questions Regarding TestPad Functionality/Technical Support</a:t>
            </a:r>
            <a:endParaRPr lang="en-US" sz="2400" b="1" dirty="0">
              <a:cs typeface="Calibri"/>
            </a:endParaRPr>
          </a:p>
          <a:p>
            <a:pPr lvl="1"/>
            <a:r>
              <a:rPr lang="en-US" sz="1600" dirty="0">
                <a:hlinkClick r:id="rId6"/>
              </a:rPr>
              <a:t>slds@doe.k12.ga.us</a:t>
            </a:r>
            <a:r>
              <a:rPr lang="en-US" sz="1600" dirty="0"/>
              <a:t> </a:t>
            </a:r>
            <a:endParaRPr lang="en-US" sz="2000" dirty="0"/>
          </a:p>
          <a:p>
            <a:pPr marL="0" indent="0">
              <a:buNone/>
            </a:pPr>
            <a:r>
              <a:rPr lang="en-US" sz="2400" b="1" dirty="0">
                <a:cs typeface="Calibri"/>
              </a:rPr>
              <a:t>Questions Regarding GA FIP Online Professional Learning</a:t>
            </a:r>
          </a:p>
          <a:p>
            <a:pPr marL="342892" lvl="1" indent="0"/>
            <a:r>
              <a:rPr lang="en-US" sz="1600" dirty="0">
                <a:cs typeface="Calibri"/>
              </a:rPr>
              <a:t>Kelli Harris-Wright</a:t>
            </a:r>
            <a:endParaRPr lang="en-US" sz="1600" b="1" dirty="0">
              <a:cs typeface="Calibri"/>
            </a:endParaRPr>
          </a:p>
          <a:p>
            <a:pPr marL="342892" lvl="1" indent="0"/>
            <a:r>
              <a:rPr lang="en-US" sz="1600" dirty="0">
                <a:cs typeface="Calibri"/>
              </a:rPr>
              <a:t>404-463-5047</a:t>
            </a:r>
            <a:endParaRPr lang="en-US" sz="1600" dirty="0"/>
          </a:p>
          <a:p>
            <a:pPr marL="342892" lvl="1" indent="0"/>
            <a:r>
              <a:rPr lang="en-US" sz="1600" dirty="0">
                <a:cs typeface="Calibri"/>
                <a:hlinkClick r:id="rId7"/>
              </a:rPr>
              <a:t>kharris-wright@doe.k12.ga.us</a:t>
            </a:r>
            <a:r>
              <a:rPr lang="en-US" sz="1600" dirty="0">
                <a:cs typeface="Calibri"/>
              </a:rPr>
              <a:t> </a:t>
            </a:r>
            <a:endParaRPr lang="en-US" sz="1600" dirty="0"/>
          </a:p>
        </p:txBody>
      </p:sp>
    </p:spTree>
    <p:extLst>
      <p:ext uri="{BB962C8B-B14F-4D97-AF65-F5344CB8AC3E}">
        <p14:creationId xmlns:p14="http://schemas.microsoft.com/office/powerpoint/2010/main" val="3193168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2154791" y="1987555"/>
            <a:ext cx="4737473" cy="2514599"/>
          </a:xfrm>
        </p:spPr>
        <p:txBody>
          <a:bodyPr>
            <a:normAutofit/>
          </a:bodyPr>
          <a:lstStyle/>
          <a:p>
            <a:pPr algn="ctr" eaLnBrk="1" hangingPunct="1"/>
            <a:r>
              <a:rPr lang="en-US" sz="5400" dirty="0"/>
              <a:t>Questions</a:t>
            </a:r>
          </a:p>
        </p:txBody>
      </p:sp>
    </p:spTree>
    <p:extLst>
      <p:ext uri="{BB962C8B-B14F-4D97-AF65-F5344CB8AC3E}">
        <p14:creationId xmlns:p14="http://schemas.microsoft.com/office/powerpoint/2010/main" val="406920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bg1"/>
            </a:solidFill>
          </a:ln>
        </p:spPr>
        <p:txBody>
          <a:bodyPr>
            <a:noAutofit/>
          </a:bodyPr>
          <a:lstStyle/>
          <a:p>
            <a:br>
              <a:rPr lang="en-US" sz="4000" dirty="0"/>
            </a:br>
            <a:r>
              <a:rPr lang="en-US" sz="4000" dirty="0"/>
              <a:t>Example of Extended Response Item</a:t>
            </a:r>
            <a:br>
              <a:rPr lang="en-US" sz="4000" dirty="0"/>
            </a:br>
            <a:r>
              <a:rPr lang="en-US" sz="4000" dirty="0"/>
              <a:t>ELA—Grades 9 – 10</a:t>
            </a:r>
            <a:br>
              <a:rPr lang="en-US" sz="4000" dirty="0"/>
            </a:br>
            <a:endParaRPr lang="en-US" sz="4000" dirty="0"/>
          </a:p>
        </p:txBody>
      </p:sp>
      <p:sp>
        <p:nvSpPr>
          <p:cNvPr id="4" name="Content Placeholder 3"/>
          <p:cNvSpPr>
            <a:spLocks noGrp="1"/>
          </p:cNvSpPr>
          <p:nvPr>
            <p:ph idx="1"/>
          </p:nvPr>
        </p:nvSpPr>
        <p:spPr>
          <a:xfrm>
            <a:off x="1485900" y="2588559"/>
            <a:ext cx="6172200" cy="2914650"/>
          </a:xfrm>
          <a:ln w="28575">
            <a:solidFill>
              <a:schemeClr val="tx1"/>
            </a:solidFill>
          </a:ln>
        </p:spPr>
        <p:txBody>
          <a:bodyPr>
            <a:normAutofit lnSpcReduction="10000"/>
          </a:bodyPr>
          <a:lstStyle/>
          <a:p>
            <a:pPr marL="0" indent="0">
              <a:buNone/>
            </a:pPr>
            <a:r>
              <a:rPr lang="en-US" sz="1500" dirty="0"/>
              <a:t>Passage Title: Juliette Gordon Lowe</a:t>
            </a:r>
          </a:p>
          <a:p>
            <a:pPr marL="0" indent="0">
              <a:buNone/>
            </a:pPr>
            <a:r>
              <a:rPr lang="en-US" sz="1500" dirty="0"/>
              <a:t>Part A</a:t>
            </a:r>
          </a:p>
          <a:p>
            <a:pPr marL="0" indent="0">
              <a:buNone/>
            </a:pPr>
            <a:r>
              <a:rPr lang="en-US" sz="1500" dirty="0"/>
              <a:t>Identify at least two arguments Juliette Gordon Low used as reasons to begin the Girl Scouts.</a:t>
            </a:r>
          </a:p>
          <a:p>
            <a:pPr marL="0" indent="0">
              <a:buNone/>
            </a:pPr>
            <a:r>
              <a:rPr lang="en-US" sz="1500" dirty="0"/>
              <a:t>Part B</a:t>
            </a:r>
          </a:p>
          <a:p>
            <a:pPr marL="0" indent="0">
              <a:buNone/>
            </a:pPr>
            <a:r>
              <a:rPr lang="en-US" sz="1500" dirty="0"/>
              <a:t>Evaluate whether or not these arguments are valid and whether there is enough evidence in the article to support them. </a:t>
            </a:r>
          </a:p>
          <a:p>
            <a:endParaRPr lang="en-US" sz="1500" dirty="0"/>
          </a:p>
          <a:p>
            <a:pPr marL="0" indent="0">
              <a:buNone/>
            </a:pPr>
            <a:r>
              <a:rPr lang="en-US" sz="1500" dirty="0"/>
              <a:t>Be sure to complete ALL parts of the task. Use details from the text to support your answer. Answer with complete sentences, and use correct punctuation and grammar.</a:t>
            </a:r>
          </a:p>
        </p:txBody>
      </p:sp>
      <p:sp>
        <p:nvSpPr>
          <p:cNvPr id="5" name="TextBox 4"/>
          <p:cNvSpPr txBox="1"/>
          <p:nvPr/>
        </p:nvSpPr>
        <p:spPr>
          <a:xfrm>
            <a:off x="1485900" y="2131358"/>
            <a:ext cx="6172200" cy="300082"/>
          </a:xfrm>
          <a:prstGeom prst="rect">
            <a:avLst/>
          </a:prstGeom>
          <a:noFill/>
          <a:ln w="28575">
            <a:solidFill>
              <a:schemeClr val="tx1"/>
            </a:solidFill>
          </a:ln>
        </p:spPr>
        <p:txBody>
          <a:bodyPr wrap="square" rtlCol="0">
            <a:spAutoFit/>
          </a:bodyPr>
          <a:lstStyle/>
          <a:p>
            <a:r>
              <a:rPr lang="en-US" sz="1350"/>
              <a:t>9</a:t>
            </a:r>
            <a:r>
              <a:rPr lang="en-US" sz="1350" baseline="30000"/>
              <a:t>th</a:t>
            </a:r>
            <a:r>
              <a:rPr lang="en-US" sz="1350"/>
              <a:t>/10</a:t>
            </a:r>
            <a:r>
              <a:rPr lang="en-US" sz="1350" baseline="30000"/>
              <a:t>th</a:t>
            </a:r>
            <a:r>
              <a:rPr lang="en-US" sz="1350"/>
              <a:t> Grade ELA Standards RI.9.8; RI9.1; L9.1; L9.2; DOK 4 </a:t>
            </a:r>
          </a:p>
        </p:txBody>
      </p:sp>
    </p:spTree>
    <p:extLst>
      <p:ext uri="{BB962C8B-B14F-4D97-AF65-F5344CB8AC3E}">
        <p14:creationId xmlns:p14="http://schemas.microsoft.com/office/powerpoint/2010/main" val="396241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ln w="28575">
            <a:solidFill>
              <a:schemeClr val="bg1"/>
            </a:solidFill>
          </a:ln>
        </p:spPr>
        <p:txBody>
          <a:bodyPr>
            <a:noAutofit/>
          </a:bodyPr>
          <a:lstStyle/>
          <a:p>
            <a:r>
              <a:rPr lang="en-US" sz="4000" dirty="0"/>
              <a:t>Example of Extended Response Item </a:t>
            </a:r>
            <a:br>
              <a:rPr lang="en-US" sz="4000" dirty="0"/>
            </a:br>
            <a:r>
              <a:rPr lang="en-US" sz="4000" dirty="0"/>
              <a:t>Math—Advanced Algebra</a:t>
            </a:r>
          </a:p>
        </p:txBody>
      </p:sp>
      <p:pic>
        <p:nvPicPr>
          <p:cNvPr id="2150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594"/>
          <a:stretch>
            <a:fillRect/>
          </a:stretch>
        </p:blipFill>
        <p:spPr bwMode="auto">
          <a:xfrm>
            <a:off x="2343150" y="2452972"/>
            <a:ext cx="4286250" cy="322302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1509" name="TextBox 10"/>
          <p:cNvSpPr txBox="1">
            <a:spLocks noChangeArrowheads="1"/>
          </p:cNvSpPr>
          <p:nvPr/>
        </p:nvSpPr>
        <p:spPr bwMode="auto">
          <a:xfrm>
            <a:off x="1771655" y="2148167"/>
            <a:ext cx="5840381" cy="30008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50"/>
              <a:t>Advanced Algebra, Standards A.REI.2; A.REI.4; A.APR.6, A.REI.1; DOK 3</a:t>
            </a:r>
          </a:p>
        </p:txBody>
      </p:sp>
    </p:spTree>
    <p:extLst>
      <p:ext uri="{BB962C8B-B14F-4D97-AF65-F5344CB8AC3E}">
        <p14:creationId xmlns:p14="http://schemas.microsoft.com/office/powerpoint/2010/main" val="382801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708" y="386013"/>
            <a:ext cx="6172200" cy="857250"/>
          </a:xfrm>
          <a:ln w="28575">
            <a:noFill/>
          </a:ln>
        </p:spPr>
        <p:txBody>
          <a:bodyPr>
            <a:noAutofit/>
          </a:bodyPr>
          <a:lstStyle/>
          <a:p>
            <a:r>
              <a:rPr lang="en-US" sz="4000" dirty="0"/>
              <a:t>Example of Rubric</a:t>
            </a:r>
            <a:br>
              <a:rPr lang="en-US" sz="4000" dirty="0"/>
            </a:br>
            <a:r>
              <a:rPr lang="en-US" sz="4000" dirty="0"/>
              <a:t>Mathematics—Grade 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7540831"/>
              </p:ext>
            </p:extLst>
          </p:nvPr>
        </p:nvGraphicFramePr>
        <p:xfrm>
          <a:off x="1685175" y="1398079"/>
          <a:ext cx="5137733" cy="4776217"/>
        </p:xfrm>
        <a:graphic>
          <a:graphicData uri="http://schemas.openxmlformats.org/drawingml/2006/table">
            <a:tbl>
              <a:tblPr firstRow="1" firstCol="1" bandRow="1"/>
              <a:tblGrid>
                <a:gridCol w="573474">
                  <a:extLst>
                    <a:ext uri="{9D8B030D-6E8A-4147-A177-3AD203B41FA5}">
                      <a16:colId xmlns:a16="http://schemas.microsoft.com/office/drawing/2014/main" val="20000"/>
                    </a:ext>
                  </a:extLst>
                </a:gridCol>
                <a:gridCol w="986825">
                  <a:extLst>
                    <a:ext uri="{9D8B030D-6E8A-4147-A177-3AD203B41FA5}">
                      <a16:colId xmlns:a16="http://schemas.microsoft.com/office/drawing/2014/main" val="20001"/>
                    </a:ext>
                  </a:extLst>
                </a:gridCol>
                <a:gridCol w="3577434">
                  <a:extLst>
                    <a:ext uri="{9D8B030D-6E8A-4147-A177-3AD203B41FA5}">
                      <a16:colId xmlns:a16="http://schemas.microsoft.com/office/drawing/2014/main" val="20002"/>
                    </a:ext>
                  </a:extLst>
                </a:gridCol>
              </a:tblGrid>
              <a:tr h="116493">
                <a:tc gridSpan="3">
                  <a:txBody>
                    <a:bodyPr/>
                    <a:lstStyle/>
                    <a:p>
                      <a:pPr marL="0" marR="0" algn="ctr">
                        <a:spcBef>
                          <a:spcPts val="0"/>
                        </a:spcBef>
                        <a:spcAft>
                          <a:spcPts val="0"/>
                        </a:spcAft>
                      </a:pPr>
                      <a:r>
                        <a:rPr lang="en-US" sz="500" b="1">
                          <a:effectLst/>
                          <a:latin typeface="Verdana"/>
                          <a:ea typeface="Times New Roman"/>
                          <a:cs typeface="Times New Roman"/>
                        </a:rPr>
                        <a:t>Rubric</a:t>
                      </a:r>
                      <a:endParaRPr lang="en-US" sz="500">
                        <a:effectLst/>
                        <a:latin typeface="Verdana"/>
                        <a:ea typeface="Times New Roman"/>
                        <a:cs typeface="Times New Roman"/>
                      </a:endParaRP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6493">
                <a:tc>
                  <a:txBody>
                    <a:bodyPr/>
                    <a:lstStyle/>
                    <a:p>
                      <a:pPr marL="0" marR="0" algn="ctr">
                        <a:spcBef>
                          <a:spcPts val="0"/>
                        </a:spcBef>
                        <a:spcAft>
                          <a:spcPts val="0"/>
                        </a:spcAft>
                      </a:pPr>
                      <a:r>
                        <a:rPr lang="en-US" sz="500" b="1">
                          <a:effectLst/>
                          <a:latin typeface="Verdana"/>
                          <a:ea typeface="Times New Roman"/>
                          <a:cs typeface="Times New Roman"/>
                        </a:rPr>
                        <a:t>Score</a:t>
                      </a:r>
                      <a:endParaRPr lang="en-US" sz="500">
                        <a:effectLst/>
                        <a:latin typeface="Verdana"/>
                        <a:ea typeface="Times New Roman"/>
                        <a:cs typeface="Times New Roman"/>
                      </a:endParaRP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500" b="1">
                          <a:effectLst/>
                          <a:latin typeface="Verdana"/>
                          <a:ea typeface="Times New Roman"/>
                          <a:cs typeface="Times New Roman"/>
                        </a:rPr>
                        <a:t>Designation</a:t>
                      </a:r>
                      <a:endParaRPr lang="en-US" sz="500">
                        <a:effectLst/>
                        <a:latin typeface="Verdana"/>
                        <a:ea typeface="Times New Roman"/>
                        <a:cs typeface="Times New Roman"/>
                      </a:endParaRP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500" b="1">
                          <a:effectLst/>
                          <a:latin typeface="Verdana"/>
                          <a:ea typeface="Times New Roman"/>
                          <a:cs typeface="Times New Roman"/>
                        </a:rPr>
                        <a:t>Description</a:t>
                      </a:r>
                      <a:endParaRPr lang="en-US" sz="500">
                        <a:effectLst/>
                        <a:latin typeface="Verdana"/>
                        <a:ea typeface="Times New Roman"/>
                        <a:cs typeface="Times New Roman"/>
                      </a:endParaRP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47396">
                <a:tc>
                  <a:txBody>
                    <a:bodyPr/>
                    <a:lstStyle/>
                    <a:p>
                      <a:pPr marL="0" marR="0" algn="ctr">
                        <a:spcBef>
                          <a:spcPts val="0"/>
                        </a:spcBef>
                        <a:spcAft>
                          <a:spcPts val="0"/>
                        </a:spcAft>
                      </a:pPr>
                      <a:r>
                        <a:rPr lang="en-US" sz="500" b="1">
                          <a:effectLst/>
                          <a:latin typeface="Verdana"/>
                          <a:ea typeface="Times New Roman"/>
                          <a:cs typeface="Times New Roman"/>
                        </a:rPr>
                        <a:t>4</a:t>
                      </a:r>
                      <a:endParaRPr lang="en-US" sz="500">
                        <a:effectLst/>
                        <a:latin typeface="Verdana"/>
                        <a:ea typeface="Times New Roman"/>
                        <a:cs typeface="Times New Roman"/>
                      </a:endParaRP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500" dirty="0">
                          <a:effectLst/>
                          <a:latin typeface="Verdana"/>
                          <a:ea typeface="Times New Roman"/>
                          <a:cs typeface="Times New Roman"/>
                        </a:rPr>
                        <a:t>Thoroughly Demonstrated</a:t>
                      </a: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500" dirty="0">
                          <a:effectLst/>
                          <a:latin typeface="Verdana"/>
                          <a:ea typeface="Times New Roman"/>
                          <a:cs typeface="Times New Roman"/>
                        </a:rPr>
                        <a:t>The student successfully completes all elements of the item by demonstrating knowledge and application of </a:t>
                      </a:r>
                      <a:r>
                        <a:rPr lang="en-US" sz="500" dirty="0">
                          <a:effectLst/>
                          <a:latin typeface="Verdana"/>
                          <a:ea typeface="Times New Roman"/>
                          <a:cs typeface="Gotham-Book"/>
                        </a:rPr>
                        <a:t>measuring volumes by counting unit cubes, using cubic cm, cubic in, cubic ft, and improvised units (5.MD.4), applying the formulas </a:t>
                      </a:r>
                      <a:r>
                        <a:rPr lang="en-US" sz="500" i="1" dirty="0">
                          <a:effectLst/>
                          <a:latin typeface="Verdana"/>
                          <a:ea typeface="Times New Roman"/>
                          <a:cs typeface="Gotham-BookItalic"/>
                        </a:rPr>
                        <a:t>V </a:t>
                      </a:r>
                      <a:r>
                        <a:rPr lang="en-US" sz="500" dirty="0">
                          <a:effectLst/>
                          <a:latin typeface="Verdana"/>
                          <a:ea typeface="Times New Roman"/>
                          <a:cs typeface="Gotham-Book"/>
                        </a:rPr>
                        <a:t>= </a:t>
                      </a:r>
                      <a:r>
                        <a:rPr lang="en-US" sz="500" i="1" dirty="0">
                          <a:effectLst/>
                          <a:latin typeface="Verdana"/>
                          <a:ea typeface="Times New Roman"/>
                          <a:cs typeface="Gotham-BookItalic"/>
                        </a:rPr>
                        <a:t>l </a:t>
                      </a:r>
                      <a:r>
                        <a:rPr lang="en-US" sz="500" dirty="0">
                          <a:effectLst/>
                          <a:latin typeface="Verdana"/>
                          <a:ea typeface="Times New Roman"/>
                          <a:cs typeface="Helvetica"/>
                        </a:rPr>
                        <a:t>× </a:t>
                      </a:r>
                      <a:r>
                        <a:rPr lang="en-US" sz="500" i="1" dirty="0">
                          <a:effectLst/>
                          <a:latin typeface="Verdana"/>
                          <a:ea typeface="Times New Roman"/>
                          <a:cs typeface="Gotham-BookItalic"/>
                        </a:rPr>
                        <a:t>w </a:t>
                      </a:r>
                      <a:r>
                        <a:rPr lang="en-US" sz="500" dirty="0">
                          <a:effectLst/>
                          <a:latin typeface="Verdana"/>
                          <a:ea typeface="Times New Roman"/>
                          <a:cs typeface="Helvetica"/>
                        </a:rPr>
                        <a:t>× </a:t>
                      </a:r>
                      <a:r>
                        <a:rPr lang="en-US" sz="500" i="1" dirty="0">
                          <a:effectLst/>
                          <a:latin typeface="Verdana"/>
                          <a:ea typeface="Times New Roman"/>
                          <a:cs typeface="Gotham-BookItalic"/>
                        </a:rPr>
                        <a:t>h </a:t>
                      </a:r>
                      <a:r>
                        <a:rPr lang="en-US" sz="500" dirty="0">
                          <a:effectLst/>
                          <a:latin typeface="Verdana"/>
                          <a:ea typeface="Times New Roman"/>
                          <a:cs typeface="Gotham-Book"/>
                        </a:rPr>
                        <a:t>and </a:t>
                      </a:r>
                      <a:r>
                        <a:rPr lang="en-US" sz="500" i="1" dirty="0">
                          <a:effectLst/>
                          <a:latin typeface="Verdana"/>
                          <a:ea typeface="Times New Roman"/>
                          <a:cs typeface="Gotham-BookItalic"/>
                        </a:rPr>
                        <a:t>V </a:t>
                      </a:r>
                      <a:r>
                        <a:rPr lang="en-US" sz="500" dirty="0">
                          <a:effectLst/>
                          <a:latin typeface="Verdana"/>
                          <a:ea typeface="Times New Roman"/>
                          <a:cs typeface="Gotham-Book"/>
                        </a:rPr>
                        <a:t>= </a:t>
                      </a:r>
                      <a:r>
                        <a:rPr lang="en-US" sz="500" i="1" dirty="0">
                          <a:effectLst/>
                          <a:latin typeface="Verdana"/>
                          <a:ea typeface="Times New Roman"/>
                          <a:cs typeface="Gotham-BookItalic"/>
                        </a:rPr>
                        <a:t>b </a:t>
                      </a:r>
                      <a:r>
                        <a:rPr lang="en-US" sz="500" dirty="0">
                          <a:effectLst/>
                          <a:latin typeface="Verdana"/>
                          <a:ea typeface="Times New Roman"/>
                          <a:cs typeface="Helvetica"/>
                        </a:rPr>
                        <a:t>× </a:t>
                      </a:r>
                      <a:r>
                        <a:rPr lang="en-US" sz="500" i="1" dirty="0">
                          <a:effectLst/>
                          <a:latin typeface="Verdana"/>
                          <a:ea typeface="Times New Roman"/>
                          <a:cs typeface="Gotham-BookItalic"/>
                        </a:rPr>
                        <a:t>h </a:t>
                      </a:r>
                      <a:r>
                        <a:rPr lang="en-US" sz="500" dirty="0">
                          <a:effectLst/>
                          <a:latin typeface="Verdana"/>
                          <a:ea typeface="Times New Roman"/>
                          <a:cs typeface="Gotham-Book"/>
                        </a:rPr>
                        <a:t>for rectangular prisms to find volumes of right rectangular prisms with whole number edge lengths in the context of solving real world and mathematical problems (5.MD.5b), and adding, subtracting, multiplying, and dividing decimals to hundredths, using concrete models or drawings and strategies based on place value, properties of operations, and/or the relationship between addition and subtraction; relating the strategy to a written method and explain the reasoning used (5.NBT.7).</a:t>
                      </a:r>
                      <a:endParaRPr lang="en-US" sz="500" dirty="0">
                        <a:effectLst/>
                        <a:latin typeface="Verdana"/>
                        <a:ea typeface="Times New Roman"/>
                        <a:cs typeface="Times New Roman"/>
                      </a:endParaRP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4931">
                <a:tc>
                  <a:txBody>
                    <a:bodyPr/>
                    <a:lstStyle/>
                    <a:p>
                      <a:pPr marL="0" marR="0" algn="ctr">
                        <a:spcBef>
                          <a:spcPts val="0"/>
                        </a:spcBef>
                        <a:spcAft>
                          <a:spcPts val="0"/>
                        </a:spcAft>
                      </a:pPr>
                      <a:r>
                        <a:rPr lang="en-US" sz="500" b="1">
                          <a:effectLst/>
                          <a:latin typeface="Verdana"/>
                          <a:ea typeface="Times New Roman"/>
                          <a:cs typeface="Times New Roman"/>
                        </a:rPr>
                        <a:t>3</a:t>
                      </a:r>
                      <a:endParaRPr lang="en-US" sz="500">
                        <a:effectLst/>
                        <a:latin typeface="Verdana"/>
                        <a:ea typeface="Times New Roman"/>
                        <a:cs typeface="Times New Roman"/>
                      </a:endParaRP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500">
                          <a:effectLst/>
                          <a:latin typeface="Verdana"/>
                          <a:ea typeface="Times New Roman"/>
                          <a:cs typeface="Times New Roman"/>
                        </a:rPr>
                        <a:t>Clearly Demonstrated</a:t>
                      </a: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500">
                          <a:effectLst/>
                          <a:latin typeface="Verdana"/>
                          <a:ea typeface="Times New Roman"/>
                          <a:cs typeface="Times New Roman"/>
                        </a:rPr>
                        <a:t>The student shows clear understanding of the standards listed above, but one of the explanations or work shown is insufficient or weak</a:t>
                      </a:r>
                    </a:p>
                    <a:p>
                      <a:pPr marL="0" marR="0">
                        <a:spcBef>
                          <a:spcPts val="0"/>
                        </a:spcBef>
                        <a:spcAft>
                          <a:spcPts val="0"/>
                        </a:spcAft>
                      </a:pPr>
                      <a:r>
                        <a:rPr lang="en-US" sz="500">
                          <a:effectLst/>
                          <a:latin typeface="Verdana"/>
                          <a:ea typeface="Times New Roman"/>
                          <a:cs typeface="Times New Roman"/>
                        </a:rPr>
                        <a:t>Or</a:t>
                      </a:r>
                    </a:p>
                    <a:p>
                      <a:pPr marL="0" marR="0">
                        <a:spcBef>
                          <a:spcPts val="0"/>
                        </a:spcBef>
                        <a:spcAft>
                          <a:spcPts val="0"/>
                        </a:spcAft>
                      </a:pPr>
                      <a:r>
                        <a:rPr lang="en-US" sz="500">
                          <a:effectLst/>
                          <a:latin typeface="Verdana"/>
                          <a:ea typeface="Times New Roman"/>
                          <a:cs typeface="Times New Roman"/>
                        </a:rPr>
                        <a:t>All parts of the item are correctly done except for a minor computational error</a:t>
                      </a:r>
                    </a:p>
                    <a:p>
                      <a:pPr marL="0" marR="0">
                        <a:spcBef>
                          <a:spcPts val="0"/>
                        </a:spcBef>
                        <a:spcAft>
                          <a:spcPts val="0"/>
                        </a:spcAft>
                      </a:pPr>
                      <a:r>
                        <a:rPr lang="en-US" sz="500">
                          <a:effectLst/>
                          <a:latin typeface="Verdana"/>
                          <a:ea typeface="Times New Roman"/>
                          <a:cs typeface="Times New Roman"/>
                        </a:rPr>
                        <a:t>Or</a:t>
                      </a:r>
                    </a:p>
                    <a:p>
                      <a:pPr marL="0" marR="0">
                        <a:spcBef>
                          <a:spcPts val="0"/>
                        </a:spcBef>
                        <a:spcAft>
                          <a:spcPts val="0"/>
                        </a:spcAft>
                      </a:pPr>
                      <a:r>
                        <a:rPr lang="en-US" sz="500">
                          <a:effectLst/>
                          <a:latin typeface="Verdana"/>
                          <a:ea typeface="Times New Roman"/>
                          <a:cs typeface="Times New Roman"/>
                        </a:rPr>
                        <a:t>The student successfully completes two of the three parts of the item and partially completes the other part.</a:t>
                      </a: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15452">
                <a:tc>
                  <a:txBody>
                    <a:bodyPr/>
                    <a:lstStyle/>
                    <a:p>
                      <a:pPr marL="0" marR="0" algn="ctr">
                        <a:spcBef>
                          <a:spcPts val="0"/>
                        </a:spcBef>
                        <a:spcAft>
                          <a:spcPts val="0"/>
                        </a:spcAft>
                      </a:pPr>
                      <a:r>
                        <a:rPr lang="en-US" sz="500" b="1">
                          <a:effectLst/>
                          <a:latin typeface="Verdana"/>
                          <a:ea typeface="Times New Roman"/>
                          <a:cs typeface="Times New Roman"/>
                        </a:rPr>
                        <a:t>2</a:t>
                      </a:r>
                      <a:endParaRPr lang="en-US" sz="500">
                        <a:effectLst/>
                        <a:latin typeface="Verdana"/>
                        <a:ea typeface="Times New Roman"/>
                        <a:cs typeface="Times New Roman"/>
                      </a:endParaRP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500">
                          <a:effectLst/>
                          <a:latin typeface="Verdana"/>
                          <a:ea typeface="Times New Roman"/>
                          <a:cs typeface="Times New Roman"/>
                        </a:rPr>
                        <a:t>Basically Demonstrated</a:t>
                      </a: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500" dirty="0">
                          <a:effectLst/>
                          <a:latin typeface="Verdana"/>
                          <a:ea typeface="Times New Roman"/>
                          <a:cs typeface="Times New Roman"/>
                        </a:rPr>
                        <a:t>The student shows basic understanding of the standards listed above, but two of the explanations or work shown are insufficient or weak</a:t>
                      </a:r>
                    </a:p>
                    <a:p>
                      <a:pPr marL="0" marR="0">
                        <a:spcBef>
                          <a:spcPts val="0"/>
                        </a:spcBef>
                        <a:spcAft>
                          <a:spcPts val="0"/>
                        </a:spcAft>
                      </a:pPr>
                      <a:r>
                        <a:rPr lang="en-US" sz="500" dirty="0">
                          <a:effectLst/>
                          <a:latin typeface="Verdana"/>
                          <a:ea typeface="Times New Roman"/>
                          <a:cs typeface="Times New Roman"/>
                        </a:rPr>
                        <a:t>Or</a:t>
                      </a:r>
                    </a:p>
                    <a:p>
                      <a:pPr marL="0" marR="0">
                        <a:spcBef>
                          <a:spcPts val="0"/>
                        </a:spcBef>
                        <a:spcAft>
                          <a:spcPts val="0"/>
                        </a:spcAft>
                      </a:pPr>
                      <a:r>
                        <a:rPr lang="en-US" sz="500" dirty="0">
                          <a:effectLst/>
                          <a:latin typeface="Verdana"/>
                          <a:ea typeface="Times New Roman"/>
                          <a:cs typeface="Times New Roman"/>
                        </a:rPr>
                        <a:t>The student successfully completes one of the three parts of the item and partially completes the other parts.</a:t>
                      </a: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2464">
                <a:tc>
                  <a:txBody>
                    <a:bodyPr/>
                    <a:lstStyle/>
                    <a:p>
                      <a:pPr marL="0" marR="0" algn="ctr">
                        <a:spcBef>
                          <a:spcPts val="0"/>
                        </a:spcBef>
                        <a:spcAft>
                          <a:spcPts val="0"/>
                        </a:spcAft>
                      </a:pPr>
                      <a:r>
                        <a:rPr lang="en-US" sz="500" b="1">
                          <a:effectLst/>
                          <a:latin typeface="Verdana"/>
                          <a:ea typeface="Times New Roman"/>
                          <a:cs typeface="Times New Roman"/>
                        </a:rPr>
                        <a:t>1</a:t>
                      </a:r>
                      <a:endParaRPr lang="en-US" sz="500">
                        <a:effectLst/>
                        <a:latin typeface="Verdana"/>
                        <a:ea typeface="Times New Roman"/>
                        <a:cs typeface="Times New Roman"/>
                      </a:endParaRP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500">
                          <a:effectLst/>
                          <a:latin typeface="Verdana"/>
                          <a:ea typeface="Times New Roman"/>
                          <a:cs typeface="Times New Roman"/>
                        </a:rPr>
                        <a:t>Minimally Demonstrated</a:t>
                      </a: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500">
                          <a:effectLst/>
                          <a:latin typeface="Verdana"/>
                          <a:ea typeface="Times New Roman"/>
                          <a:cs typeface="Times New Roman"/>
                        </a:rPr>
                        <a:t>The student shows minimal understanding of the standards listed above and completes only one of the three parts</a:t>
                      </a:r>
                    </a:p>
                    <a:p>
                      <a:pPr marL="0" marR="0">
                        <a:spcBef>
                          <a:spcPts val="0"/>
                        </a:spcBef>
                        <a:spcAft>
                          <a:spcPts val="0"/>
                        </a:spcAft>
                      </a:pPr>
                      <a:r>
                        <a:rPr lang="en-US" sz="500">
                          <a:effectLst/>
                          <a:latin typeface="Verdana"/>
                          <a:ea typeface="Times New Roman"/>
                          <a:cs typeface="Times New Roman"/>
                        </a:rPr>
                        <a:t>Or</a:t>
                      </a:r>
                    </a:p>
                    <a:p>
                      <a:pPr marL="0" marR="0">
                        <a:spcBef>
                          <a:spcPts val="0"/>
                        </a:spcBef>
                        <a:spcAft>
                          <a:spcPts val="0"/>
                        </a:spcAft>
                      </a:pPr>
                      <a:r>
                        <a:rPr lang="en-US" sz="500">
                          <a:effectLst/>
                          <a:latin typeface="Verdana"/>
                          <a:ea typeface="Times New Roman"/>
                          <a:cs typeface="Times New Roman"/>
                        </a:rPr>
                        <a:t>The student partially completes two of the three parts.</a:t>
                      </a: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2988">
                <a:tc>
                  <a:txBody>
                    <a:bodyPr/>
                    <a:lstStyle/>
                    <a:p>
                      <a:pPr marL="0" marR="0" algn="ctr">
                        <a:spcBef>
                          <a:spcPts val="0"/>
                        </a:spcBef>
                        <a:spcAft>
                          <a:spcPts val="0"/>
                        </a:spcAft>
                      </a:pPr>
                      <a:r>
                        <a:rPr lang="en-US" sz="500" b="1">
                          <a:effectLst/>
                          <a:latin typeface="Verdana"/>
                          <a:ea typeface="Times New Roman"/>
                          <a:cs typeface="Times New Roman"/>
                        </a:rPr>
                        <a:t>0</a:t>
                      </a:r>
                      <a:endParaRPr lang="en-US" sz="500">
                        <a:effectLst/>
                        <a:latin typeface="Verdana"/>
                        <a:ea typeface="Times New Roman"/>
                        <a:cs typeface="Times New Roman"/>
                      </a:endParaRP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500">
                          <a:effectLst/>
                          <a:latin typeface="Verdana"/>
                          <a:ea typeface="Times New Roman"/>
                          <a:cs typeface="Times New Roman"/>
                        </a:rPr>
                        <a:t>Incorrect or irrelevant</a:t>
                      </a: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500" dirty="0">
                          <a:effectLst/>
                          <a:latin typeface="Verdana"/>
                          <a:ea typeface="Times New Roman"/>
                          <a:cs typeface="Times New Roman"/>
                        </a:rPr>
                        <a:t>The response is incorrect or irrelevant to the skill or concept being measured.</a:t>
                      </a:r>
                    </a:p>
                  </a:txBody>
                  <a:tcPr marL="31047" marR="31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4292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14087" y="314057"/>
            <a:ext cx="5943600" cy="514350"/>
          </a:xfrm>
          <a:ln>
            <a:solidFill>
              <a:schemeClr val="bg1"/>
            </a:solidFill>
          </a:ln>
        </p:spPr>
        <p:txBody>
          <a:bodyPr>
            <a:normAutofit fontScale="90000"/>
          </a:bodyPr>
          <a:lstStyle/>
          <a:p>
            <a:pPr>
              <a:defRPr/>
            </a:pPr>
            <a:r>
              <a:rPr lang="en-US" i="1" dirty="0"/>
              <a:t>Exemplar Papers</a:t>
            </a:r>
          </a:p>
        </p:txBody>
      </p:sp>
      <p:sp>
        <p:nvSpPr>
          <p:cNvPr id="3" name="Content Placeholder 2"/>
          <p:cNvSpPr>
            <a:spLocks noGrp="1"/>
          </p:cNvSpPr>
          <p:nvPr>
            <p:ph idx="1"/>
          </p:nvPr>
        </p:nvSpPr>
        <p:spPr>
          <a:xfrm>
            <a:off x="1485900" y="1543054"/>
            <a:ext cx="6172200" cy="3394472"/>
          </a:xfrm>
        </p:spPr>
        <p:txBody>
          <a:bodyPr>
            <a:normAutofit lnSpcReduction="10000"/>
          </a:bodyPr>
          <a:lstStyle/>
          <a:p>
            <a:pPr>
              <a:buFont typeface="Arial" pitchFamily="34" charset="0"/>
              <a:buChar char="•"/>
              <a:defRPr/>
            </a:pPr>
            <a:r>
              <a:rPr lang="en-US" sz="2250" dirty="0"/>
              <a:t>Prototype answer – the “ideal” response</a:t>
            </a:r>
          </a:p>
          <a:p>
            <a:pPr>
              <a:buFont typeface="Arial" pitchFamily="34" charset="0"/>
              <a:buChar char="•"/>
              <a:defRPr/>
            </a:pPr>
            <a:r>
              <a:rPr lang="en-US" sz="2250" dirty="0"/>
              <a:t>Set of responses from actual Georgia students, collected during item pilots</a:t>
            </a:r>
          </a:p>
          <a:p>
            <a:pPr>
              <a:buFont typeface="Arial" pitchFamily="34" charset="0"/>
              <a:buChar char="•"/>
              <a:defRPr/>
            </a:pPr>
            <a:r>
              <a:rPr lang="en-US" sz="2250" dirty="0"/>
              <a:t>Samples scored by trained raters using rubric </a:t>
            </a:r>
          </a:p>
          <a:p>
            <a:pPr>
              <a:buFont typeface="Arial" pitchFamily="34" charset="0"/>
              <a:buChar char="•"/>
              <a:defRPr/>
            </a:pPr>
            <a:r>
              <a:rPr lang="en-US" sz="2250" dirty="0"/>
              <a:t>Papers allow teachers to review and compare their own students’ work to the sample responses for each score point</a:t>
            </a:r>
          </a:p>
          <a:p>
            <a:pPr lvl="1">
              <a:buFont typeface="Arial" pitchFamily="34" charset="0"/>
              <a:buChar char="–"/>
              <a:defRPr/>
            </a:pPr>
            <a:r>
              <a:rPr lang="en-US" sz="1950" dirty="0"/>
              <a:t>Helps standardize expectations of the standards</a:t>
            </a:r>
          </a:p>
          <a:p>
            <a:pPr>
              <a:buFont typeface="Arial" pitchFamily="34" charset="0"/>
              <a:buChar char="•"/>
              <a:defRPr/>
            </a:pPr>
            <a:r>
              <a:rPr lang="en-US" sz="2250" dirty="0"/>
              <a:t>Score point and annotations provided for each sample item response</a:t>
            </a:r>
          </a:p>
          <a:p>
            <a:pPr>
              <a:buFont typeface="Arial" pitchFamily="34" charset="0"/>
              <a:buChar char="•"/>
              <a:defRPr/>
            </a:pPr>
            <a:endParaRPr lang="en-US" dirty="0"/>
          </a:p>
          <a:p>
            <a:pPr>
              <a:buFont typeface="Arial" pitchFamily="34" charset="0"/>
              <a:buChar char="•"/>
              <a:defRPr/>
            </a:pPr>
            <a:endParaRPr lang="en-US" dirty="0"/>
          </a:p>
          <a:p>
            <a:pPr>
              <a:buFont typeface="Arial" pitchFamily="34" charset="0"/>
              <a:buChar char="•"/>
              <a:defRPr/>
            </a:pPr>
            <a:endParaRPr lang="en-US" dirty="0"/>
          </a:p>
        </p:txBody>
      </p:sp>
      <p:sp>
        <p:nvSpPr>
          <p:cNvPr id="26628" name="TextBox 3"/>
          <p:cNvSpPr txBox="1">
            <a:spLocks noChangeArrowheads="1"/>
          </p:cNvSpPr>
          <p:nvPr/>
        </p:nvSpPr>
        <p:spPr bwMode="auto">
          <a:xfrm>
            <a:off x="1371600" y="5129347"/>
            <a:ext cx="62865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50" i="1" dirty="0"/>
              <a:t>Note: The pilot was conducted using standard administration procedures in order to ensure that results were comparable across the state. When items/tasks are used during instruction, these administration rules do not have to apply and student results may vary; thus, teachers may want to modify the rubrics and even raise expectations. </a:t>
            </a:r>
            <a:r>
              <a:rPr lang="en-US" sz="1050" b="1" i="1" dirty="0"/>
              <a:t>Rubrics and exemplars should remain focused on high expectations.</a:t>
            </a:r>
          </a:p>
        </p:txBody>
      </p:sp>
    </p:spTree>
    <p:extLst>
      <p:ext uri="{BB962C8B-B14F-4D97-AF65-F5344CB8AC3E}">
        <p14:creationId xmlns:p14="http://schemas.microsoft.com/office/powerpoint/2010/main" val="32578352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97531-5390-4DC8-A279-5C44BB3AD2B1}"/>
</file>

<file path=customXml/itemProps2.xml><?xml version="1.0" encoding="utf-8"?>
<ds:datastoreItem xmlns:ds="http://schemas.openxmlformats.org/officeDocument/2006/customXml" ds:itemID="{21E0C8C8-F9CE-42B6-98AA-79F15D9982BD}"/>
</file>

<file path=docProps/app.xml><?xml version="1.0" encoding="utf-8"?>
<Properties xmlns="http://schemas.openxmlformats.org/officeDocument/2006/extended-properties" xmlns:vt="http://schemas.openxmlformats.org/officeDocument/2006/docPropsVTypes">
  <Template>Office Theme</Template>
  <TotalTime>6205</TotalTime>
  <Words>1548</Words>
  <Application>Microsoft Office PowerPoint</Application>
  <PresentationFormat>On-screen Show (4:3)</PresentationFormat>
  <Paragraphs>234</Paragraphs>
  <Slides>56</Slides>
  <Notes>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ＭＳ Ｐゴシック</vt:lpstr>
      <vt:lpstr>Arial</vt:lpstr>
      <vt:lpstr>Arial Narrow</vt:lpstr>
      <vt:lpstr>Arial Rounded MT Bold</vt:lpstr>
      <vt:lpstr>Calibri</vt:lpstr>
      <vt:lpstr>Gotham-Book</vt:lpstr>
      <vt:lpstr>Gotham-BookItalic</vt:lpstr>
      <vt:lpstr>Helvetica</vt:lpstr>
      <vt:lpstr>Times New Roman</vt:lpstr>
      <vt:lpstr>Verdana</vt:lpstr>
      <vt:lpstr>Office Theme</vt:lpstr>
      <vt:lpstr>    Using GOFAR to Create Test Items and Formative Assessments  GAETC 2018 Joe Blessing  </vt:lpstr>
      <vt:lpstr>Formative Assessment Toolbox</vt:lpstr>
      <vt:lpstr>Item Bank Content</vt:lpstr>
      <vt:lpstr>Item Formats</vt:lpstr>
      <vt:lpstr>GOFAR State Developed Assessments</vt:lpstr>
      <vt:lpstr> Example of Extended Response Item ELA—Grades 9 – 10 </vt:lpstr>
      <vt:lpstr>Example of Extended Response Item  Math—Advanced Algebra</vt:lpstr>
      <vt:lpstr>Example of Rubric Mathematics—Grade 5</vt:lpstr>
      <vt:lpstr>Exemplar Papers</vt:lpstr>
      <vt:lpstr>PowerPoint Presentation</vt:lpstr>
      <vt:lpstr>Student Anchor Papers</vt:lpstr>
      <vt:lpstr>Student Anchor Papers</vt:lpstr>
      <vt:lpstr>TestPad</vt:lpstr>
      <vt:lpstr>TestPad Landing Page</vt:lpstr>
      <vt:lpstr>PowerPoint Presentation</vt:lpstr>
      <vt:lpstr>Item Creation – Item Detail Screen</vt:lpstr>
      <vt:lpstr>Item Detail Screen</vt:lpstr>
      <vt:lpstr>Item Creation – Item Authoring Screen</vt:lpstr>
      <vt:lpstr>Item Creating – Item Preview Screen</vt:lpstr>
      <vt:lpstr>Item Creating – Insert Image</vt:lpstr>
      <vt:lpstr>Item Creating – Item Preview Screen Constructed Response Item</vt:lpstr>
      <vt:lpstr>Create a Passage – Passage Authoring Screen</vt:lpstr>
      <vt:lpstr>Create a Passage – Passage Preview Screen</vt:lpstr>
      <vt:lpstr>Passages in TestPad</vt:lpstr>
      <vt:lpstr>Item bank</vt:lpstr>
      <vt:lpstr>Preview an Item by Clicking on the Item ID</vt:lpstr>
      <vt:lpstr>Add Items to a New Test</vt:lpstr>
      <vt:lpstr>Using the GOFAR Item Bank</vt:lpstr>
      <vt:lpstr>Create Test Screen</vt:lpstr>
      <vt:lpstr>Assign Test Screen</vt:lpstr>
      <vt:lpstr>Manage Assigned Tests</vt:lpstr>
      <vt:lpstr>Create a Passage</vt:lpstr>
      <vt:lpstr>Create a Passage – Passage Detail Screen</vt:lpstr>
      <vt:lpstr>Students access TestPad via the SLDS Student Portal</vt:lpstr>
      <vt:lpstr>Students will see available TestPad assignments and can click “Take Assignment”</vt:lpstr>
      <vt:lpstr>Student view of TestPad assignment</vt:lpstr>
      <vt:lpstr>Reports are automatically generated as students turn in tests  Constructed Response items will need to be scored by teachers</vt:lpstr>
      <vt:lpstr>PowerPoint Presentation</vt:lpstr>
      <vt:lpstr>PowerPoint Presentation</vt:lpstr>
      <vt:lpstr>Let’s Talk about GA FIP Blended Model of Professional Learning for Effective Use of Formative Assessment</vt:lpstr>
      <vt:lpstr>Today’s Topics  GA FIP Online Learning</vt:lpstr>
      <vt:lpstr>PowerPoint Presentation</vt:lpstr>
      <vt:lpstr>Formative Instructional Practices Defined It is not the instrument that is formative; it is the use of the information gathered. (Chappuis, 2009) </vt:lpstr>
      <vt:lpstr>The most important question to ask before deciding how the  formative assessment will be used: </vt:lpstr>
      <vt:lpstr>PowerPoint Presentation</vt:lpstr>
      <vt:lpstr> FIP Foundations Courses (Begin with the 5 core courses and take them in sequence)  </vt:lpstr>
      <vt:lpstr>Example of FIP Content from: Clear Learning Targets  </vt:lpstr>
      <vt:lpstr>FIP and TestPad could be used to gather information about student learning for this standard </vt:lpstr>
      <vt:lpstr>PowerPoint Presentation</vt:lpstr>
      <vt:lpstr>Creating Clear Learning Targets and Reaching Every Student Course Series</vt:lpstr>
      <vt:lpstr>Designing Sound Assessment Course Series</vt:lpstr>
      <vt:lpstr>Downloadable PLC Facilitation Guides and Participant Handouts for FIP Courses</vt:lpstr>
      <vt:lpstr>Note: Requires a unique district or school access code  http://www.gadoe.org/Curriculum-Instruction-and-Assessment/Assessment/Pages/GeorgiaFIP.aspx </vt:lpstr>
      <vt:lpstr>Two Types of FIP Access Codes  (FIP portal populates when accounts are created with the appropriate role-based access code and the educator’s district email address)</vt:lpstr>
      <vt:lpstr>Contact Information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Moore</dc:creator>
  <cp:lastModifiedBy>Joseph Blessing</cp:lastModifiedBy>
  <cp:revision>75</cp:revision>
  <dcterms:created xsi:type="dcterms:W3CDTF">2017-05-28T01:06:15Z</dcterms:created>
  <dcterms:modified xsi:type="dcterms:W3CDTF">2018-11-07T19:25:26Z</dcterms:modified>
</cp:coreProperties>
</file>