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77"/>
  </p:notesMasterIdLst>
  <p:sldIdLst>
    <p:sldId id="257" r:id="rId5"/>
    <p:sldId id="418" r:id="rId6"/>
    <p:sldId id="353" r:id="rId7"/>
    <p:sldId id="355" r:id="rId8"/>
    <p:sldId id="356" r:id="rId9"/>
    <p:sldId id="357" r:id="rId10"/>
    <p:sldId id="358" r:id="rId11"/>
    <p:sldId id="359" r:id="rId12"/>
    <p:sldId id="360" r:id="rId13"/>
    <p:sldId id="361" r:id="rId14"/>
    <p:sldId id="365" r:id="rId15"/>
    <p:sldId id="261" r:id="rId16"/>
    <p:sldId id="262" r:id="rId17"/>
    <p:sldId id="263" r:id="rId18"/>
    <p:sldId id="266" r:id="rId19"/>
    <p:sldId id="267" r:id="rId20"/>
    <p:sldId id="268" r:id="rId21"/>
    <p:sldId id="269" r:id="rId22"/>
    <p:sldId id="270" r:id="rId23"/>
    <p:sldId id="271" r:id="rId24"/>
    <p:sldId id="397" r:id="rId25"/>
    <p:sldId id="398" r:id="rId26"/>
    <p:sldId id="399" r:id="rId27"/>
    <p:sldId id="400" r:id="rId28"/>
    <p:sldId id="401" r:id="rId29"/>
    <p:sldId id="402" r:id="rId30"/>
    <p:sldId id="403" r:id="rId31"/>
    <p:sldId id="404" r:id="rId32"/>
    <p:sldId id="405" r:id="rId33"/>
    <p:sldId id="406" r:id="rId34"/>
    <p:sldId id="420" r:id="rId35"/>
    <p:sldId id="421" r:id="rId36"/>
    <p:sldId id="422" r:id="rId37"/>
    <p:sldId id="423" r:id="rId38"/>
    <p:sldId id="424" r:id="rId39"/>
    <p:sldId id="425" r:id="rId40"/>
    <p:sldId id="426" r:id="rId41"/>
    <p:sldId id="427" r:id="rId42"/>
    <p:sldId id="428" r:id="rId43"/>
    <p:sldId id="429" r:id="rId44"/>
    <p:sldId id="410" r:id="rId45"/>
    <p:sldId id="430" r:id="rId46"/>
    <p:sldId id="431" r:id="rId47"/>
    <p:sldId id="409" r:id="rId48"/>
    <p:sldId id="432" r:id="rId49"/>
    <p:sldId id="433" r:id="rId50"/>
    <p:sldId id="389" r:id="rId51"/>
    <p:sldId id="334" r:id="rId52"/>
    <p:sldId id="411" r:id="rId53"/>
    <p:sldId id="308" r:id="rId54"/>
    <p:sldId id="338" r:id="rId55"/>
    <p:sldId id="434" r:id="rId56"/>
    <p:sldId id="315" r:id="rId57"/>
    <p:sldId id="314" r:id="rId58"/>
    <p:sldId id="316" r:id="rId59"/>
    <p:sldId id="317" r:id="rId60"/>
    <p:sldId id="310" r:id="rId61"/>
    <p:sldId id="435" r:id="rId62"/>
    <p:sldId id="436" r:id="rId63"/>
    <p:sldId id="437" r:id="rId64"/>
    <p:sldId id="280" r:id="rId65"/>
    <p:sldId id="438" r:id="rId66"/>
    <p:sldId id="393" r:id="rId67"/>
    <p:sldId id="392" r:id="rId68"/>
    <p:sldId id="394" r:id="rId69"/>
    <p:sldId id="388" r:id="rId70"/>
    <p:sldId id="390" r:id="rId71"/>
    <p:sldId id="391" r:id="rId72"/>
    <p:sldId id="396" r:id="rId73"/>
    <p:sldId id="395" r:id="rId74"/>
    <p:sldId id="339" r:id="rId75"/>
    <p:sldId id="340" r:id="rId7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seph Blessing" initials="JB" lastIdx="4" clrIdx="0">
    <p:extLst>
      <p:ext uri="{19B8F6BF-5375-455C-9EA6-DF929625EA0E}">
        <p15:presenceInfo xmlns:p15="http://schemas.microsoft.com/office/powerpoint/2012/main" userId="S-1-5-21-4138756018-1546103158-1358996498-3279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ED5"/>
    <a:srgbClr val="B1D6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1704" y="108"/>
      </p:cViewPr>
      <p:guideLst>
        <p:guide orient="horz" pos="2160"/>
        <p:guide pos="2880"/>
      </p:guideLst>
    </p:cSldViewPr>
  </p:slideViewPr>
  <p:notesTextViewPr>
    <p:cViewPr>
      <p:scale>
        <a:sx n="1" d="1"/>
        <a:sy n="1" d="1"/>
      </p:scale>
      <p:origin x="0" y="0"/>
    </p:cViewPr>
  </p:notesTextViewPr>
  <p:sorterViewPr>
    <p:cViewPr>
      <p:scale>
        <a:sx n="112" d="100"/>
        <a:sy n="112" d="100"/>
      </p:scale>
      <p:origin x="0" y="-2685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commentAuthors" Target="commentAuthors.xml"/><Relationship Id="rId8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AB1433-BF8B-45C5-81D6-089F21EECCF9}" type="datetimeFigureOut">
              <a:rPr lang="en-US" smtClean="0"/>
              <a:t>8/15/2018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530340-F5C0-43BA-9CC1-D63E860F355B}" type="slidenum">
              <a:rPr lang="en-US" smtClean="0"/>
              <a:t>‹#›</a:t>
            </a:fld>
            <a:endParaRPr lang="en-US" dirty="0"/>
          </a:p>
        </p:txBody>
      </p:sp>
    </p:spTree>
    <p:extLst>
      <p:ext uri="{BB962C8B-B14F-4D97-AF65-F5344CB8AC3E}">
        <p14:creationId xmlns:p14="http://schemas.microsoft.com/office/powerpoint/2010/main" val="19122362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atin typeface="Arial" pitchFamily="34" charset="0"/>
            </a:endParaRPr>
          </a:p>
        </p:txBody>
      </p:sp>
      <p:sp>
        <p:nvSpPr>
          <p:cNvPr id="28675" name="Slide Number Placeholder 3"/>
          <p:cNvSpPr>
            <a:spLocks noGrp="1"/>
          </p:cNvSpPr>
          <p:nvPr>
            <p:ph type="sldNum" sz="quarter" idx="5"/>
          </p:nvPr>
        </p:nvSpPr>
        <p:spPr bwMode="auto">
          <a:noFill/>
          <a:ln>
            <a:miter lim="800000"/>
            <a:headEnd/>
            <a:tailEnd/>
          </a:ln>
        </p:spPr>
        <p:txBody>
          <a:bodyPr/>
          <a:lstStyle/>
          <a:p>
            <a:fld id="{E5CF12AC-6C19-48A8-9FE9-2034596E8212}" type="slidenum">
              <a:rPr lang="en-US">
                <a:solidFill>
                  <a:srgbClr val="000000"/>
                </a:solidFill>
                <a:latin typeface="Arial" pitchFamily="34" charset="0"/>
              </a:rPr>
              <a:pPr/>
              <a:t>1</a:t>
            </a:fld>
            <a:endParaRPr lang="en-US">
              <a:solidFill>
                <a:srgbClr val="000000"/>
              </a:solidFill>
              <a:latin typeface="Arial" pitchFamily="34" charset="0"/>
            </a:endParaRPr>
          </a:p>
        </p:txBody>
      </p:sp>
    </p:spTree>
    <p:extLst>
      <p:ext uri="{BB962C8B-B14F-4D97-AF65-F5344CB8AC3E}">
        <p14:creationId xmlns:p14="http://schemas.microsoft.com/office/powerpoint/2010/main" val="33660206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F2632C-B671-49FC-ADF7-0DF5D24DFC0E}" type="slidenum">
              <a:rPr lang="en-US" smtClean="0"/>
              <a:pPr/>
              <a:t>20</a:t>
            </a:fld>
            <a:endParaRPr lang="en-US"/>
          </a:p>
        </p:txBody>
      </p:sp>
    </p:spTree>
    <p:extLst>
      <p:ext uri="{BB962C8B-B14F-4D97-AF65-F5344CB8AC3E}">
        <p14:creationId xmlns:p14="http://schemas.microsoft.com/office/powerpoint/2010/main" val="10721034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F2632C-B671-49FC-ADF7-0DF5D24DFC0E}"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29742620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F2632C-B671-49FC-ADF7-0DF5D24DFC0E}" type="slidenum">
              <a:rPr lang="en-US" smtClean="0"/>
              <a:pPr/>
              <a:t>12</a:t>
            </a:fld>
            <a:endParaRPr lang="en-US"/>
          </a:p>
        </p:txBody>
      </p:sp>
    </p:spTree>
    <p:extLst>
      <p:ext uri="{BB962C8B-B14F-4D97-AF65-F5344CB8AC3E}">
        <p14:creationId xmlns:p14="http://schemas.microsoft.com/office/powerpoint/2010/main" val="29742620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F2632C-B671-49FC-ADF7-0DF5D24DFC0E}" type="slidenum">
              <a:rPr lang="en-US" smtClean="0"/>
              <a:pPr/>
              <a:t>13</a:t>
            </a:fld>
            <a:endParaRPr lang="en-US"/>
          </a:p>
        </p:txBody>
      </p:sp>
    </p:spTree>
    <p:extLst>
      <p:ext uri="{BB962C8B-B14F-4D97-AF65-F5344CB8AC3E}">
        <p14:creationId xmlns:p14="http://schemas.microsoft.com/office/powerpoint/2010/main" val="3665647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F2632C-B671-49FC-ADF7-0DF5D24DFC0E}" type="slidenum">
              <a:rPr lang="en-US" smtClean="0"/>
              <a:pPr/>
              <a:t>14</a:t>
            </a:fld>
            <a:endParaRPr lang="en-US"/>
          </a:p>
        </p:txBody>
      </p:sp>
    </p:spTree>
    <p:extLst>
      <p:ext uri="{BB962C8B-B14F-4D97-AF65-F5344CB8AC3E}">
        <p14:creationId xmlns:p14="http://schemas.microsoft.com/office/powerpoint/2010/main" val="1453671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F2632C-B671-49FC-ADF7-0DF5D24DFC0E}" type="slidenum">
              <a:rPr lang="en-US" smtClean="0"/>
              <a:pPr/>
              <a:t>15</a:t>
            </a:fld>
            <a:endParaRPr lang="en-US"/>
          </a:p>
        </p:txBody>
      </p:sp>
    </p:spTree>
    <p:extLst>
      <p:ext uri="{BB962C8B-B14F-4D97-AF65-F5344CB8AC3E}">
        <p14:creationId xmlns:p14="http://schemas.microsoft.com/office/powerpoint/2010/main" val="1646485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F2632C-B671-49FC-ADF7-0DF5D24DFC0E}" type="slidenum">
              <a:rPr lang="en-US" smtClean="0"/>
              <a:pPr/>
              <a:t>16</a:t>
            </a:fld>
            <a:endParaRPr lang="en-US"/>
          </a:p>
        </p:txBody>
      </p:sp>
    </p:spTree>
    <p:extLst>
      <p:ext uri="{BB962C8B-B14F-4D97-AF65-F5344CB8AC3E}">
        <p14:creationId xmlns:p14="http://schemas.microsoft.com/office/powerpoint/2010/main" val="6276211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F2632C-B671-49FC-ADF7-0DF5D24DFC0E}" type="slidenum">
              <a:rPr lang="en-US" smtClean="0"/>
              <a:pPr/>
              <a:t>17</a:t>
            </a:fld>
            <a:endParaRPr lang="en-US"/>
          </a:p>
        </p:txBody>
      </p:sp>
    </p:spTree>
    <p:extLst>
      <p:ext uri="{BB962C8B-B14F-4D97-AF65-F5344CB8AC3E}">
        <p14:creationId xmlns:p14="http://schemas.microsoft.com/office/powerpoint/2010/main" val="27987151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F2632C-B671-49FC-ADF7-0DF5D24DFC0E}" type="slidenum">
              <a:rPr lang="en-US" smtClean="0"/>
              <a:pPr/>
              <a:t>18</a:t>
            </a:fld>
            <a:endParaRPr lang="en-US"/>
          </a:p>
        </p:txBody>
      </p:sp>
    </p:spTree>
    <p:extLst>
      <p:ext uri="{BB962C8B-B14F-4D97-AF65-F5344CB8AC3E}">
        <p14:creationId xmlns:p14="http://schemas.microsoft.com/office/powerpoint/2010/main" val="27987151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F2632C-B671-49FC-ADF7-0DF5D24DFC0E}" type="slidenum">
              <a:rPr lang="en-US" smtClean="0"/>
              <a:pPr/>
              <a:t>19</a:t>
            </a:fld>
            <a:endParaRPr lang="en-US"/>
          </a:p>
        </p:txBody>
      </p:sp>
    </p:spTree>
    <p:extLst>
      <p:ext uri="{BB962C8B-B14F-4D97-AF65-F5344CB8AC3E}">
        <p14:creationId xmlns:p14="http://schemas.microsoft.com/office/powerpoint/2010/main" val="27987151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B0A5ED72-11D1-4A15-8861-2A903B503F32}" type="datetime1">
              <a:rPr lang="en-US" smtClean="0"/>
              <a:t>8/15/2018</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userDrawn="1"/>
        </p:nvSpPr>
        <p:spPr>
          <a:xfrm>
            <a:off x="0" y="0"/>
            <a:ext cx="9144000" cy="10258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p:cNvPicPr>
            <a:picLocks noChangeAspect="1"/>
          </p:cNvPicPr>
          <p:nvPr userDrawn="1"/>
        </p:nvPicPr>
        <p:blipFill>
          <a:blip r:embed="rId3" cstate="print">
            <a:lum bright="70000" contrast="-70000"/>
            <a:extLst>
              <a:ext uri="{28A0092B-C50C-407E-A947-70E740481C1C}">
                <a14:useLocalDpi xmlns:a14="http://schemas.microsoft.com/office/drawing/2010/main" val="0"/>
              </a:ext>
            </a:extLst>
          </a:blip>
          <a:stretch>
            <a:fillRect/>
          </a:stretch>
        </p:blipFill>
        <p:spPr>
          <a:xfrm>
            <a:off x="0" y="15442"/>
            <a:ext cx="1978056" cy="1052325"/>
          </a:xfrm>
          <a:prstGeom prst="rect">
            <a:avLst/>
          </a:prstGeom>
        </p:spPr>
      </p:pic>
      <p:sp>
        <p:nvSpPr>
          <p:cNvPr id="15" name="Date Placeholder 3"/>
          <p:cNvSpPr txBox="1">
            <a:spLocks/>
          </p:cNvSpPr>
          <p:nvPr userDrawn="1"/>
        </p:nvSpPr>
        <p:spPr>
          <a:xfrm>
            <a:off x="3157025" y="213626"/>
            <a:ext cx="58786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1" dirty="0">
                <a:solidFill>
                  <a:schemeClr val="bg1"/>
                </a:solidFill>
              </a:rPr>
              <a:t>Richard</a:t>
            </a:r>
            <a:r>
              <a:rPr lang="en-US" sz="1400" b="1" baseline="0" dirty="0">
                <a:solidFill>
                  <a:schemeClr val="bg1"/>
                </a:solidFill>
              </a:rPr>
              <a:t> Woods, Georgia’s School Superintendent</a:t>
            </a:r>
          </a:p>
          <a:p>
            <a:pPr algn="r"/>
            <a:r>
              <a:rPr lang="en-US" sz="1200" b="1" i="1" u="none" baseline="0" dirty="0">
                <a:solidFill>
                  <a:schemeClr val="bg1"/>
                </a:solidFill>
              </a:rPr>
              <a:t>“Educating Georgia’s Future”</a:t>
            </a:r>
          </a:p>
          <a:p>
            <a:pPr algn="r"/>
            <a:r>
              <a:rPr lang="en-US" sz="1200" b="1" baseline="0" dirty="0">
                <a:solidFill>
                  <a:schemeClr val="bg1"/>
                </a:solidFill>
              </a:rPr>
              <a:t>gadoe.org</a:t>
            </a:r>
            <a:endParaRPr lang="en-US" sz="1200" b="1" dirty="0">
              <a:solidFill>
                <a:schemeClr val="bg1"/>
              </a:solidFill>
            </a:endParaRPr>
          </a:p>
        </p:txBody>
      </p:sp>
      <p:sp>
        <p:nvSpPr>
          <p:cNvPr id="16" name="Rectangle 15"/>
          <p:cNvSpPr/>
          <p:nvPr userDrawn="1"/>
        </p:nvSpPr>
        <p:spPr>
          <a:xfrm flipV="1">
            <a:off x="1" y="1042277"/>
            <a:ext cx="9144000" cy="45719"/>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43813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1F8586CA-2092-4734-B574-1FAD7BBDE1F7}" type="datetime1">
              <a:rPr lang="en-US" smtClean="0"/>
              <a:t>8/15/2018</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5" name="Date Placeholder 3"/>
          <p:cNvSpPr txBox="1">
            <a:spLocks/>
          </p:cNvSpPr>
          <p:nvPr userDrawn="1"/>
        </p:nvSpPr>
        <p:spPr>
          <a:xfrm>
            <a:off x="7055141" y="1019660"/>
            <a:ext cx="2078037"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schemeClr val="tx1">
                    <a:lumMod val="65000"/>
                    <a:lumOff val="35000"/>
                  </a:schemeClr>
                </a:solidFill>
              </a:rPr>
              <a:t>Richard</a:t>
            </a:r>
            <a:r>
              <a:rPr lang="en-US" sz="1000" b="1" baseline="0" dirty="0">
                <a:solidFill>
                  <a:schemeClr val="tx1">
                    <a:lumMod val="65000"/>
                    <a:lumOff val="35000"/>
                  </a:schemeClr>
                </a:solidFill>
              </a:rPr>
              <a:t> Woods </a:t>
            </a:r>
          </a:p>
          <a:p>
            <a:pPr algn="r"/>
            <a:r>
              <a:rPr lang="en-US" sz="1000" b="1" baseline="0" dirty="0">
                <a:solidFill>
                  <a:schemeClr val="tx1">
                    <a:lumMod val="65000"/>
                    <a:lumOff val="35000"/>
                  </a:schemeClr>
                </a:solidFill>
              </a:rPr>
              <a:t>Georgia’s School Superintendent</a:t>
            </a:r>
          </a:p>
          <a:p>
            <a:pPr algn="r"/>
            <a:r>
              <a:rPr lang="en-US" sz="1000" b="1" i="1" u="none" baseline="0" dirty="0">
                <a:solidFill>
                  <a:schemeClr val="tx1">
                    <a:lumMod val="65000"/>
                    <a:lumOff val="35000"/>
                  </a:schemeClr>
                </a:solidFill>
              </a:rPr>
              <a:t>“Educating Georgia’s Future”</a:t>
            </a:r>
          </a:p>
          <a:p>
            <a:pPr algn="r"/>
            <a:r>
              <a:rPr lang="en-US" sz="1000" b="1" baseline="0" dirty="0">
                <a:solidFill>
                  <a:schemeClr val="tx1">
                    <a:lumMod val="65000"/>
                    <a:lumOff val="35000"/>
                  </a:schemeClr>
                </a:solidFill>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306360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stretch>
            <a:fillRect/>
          </a:stretch>
        </p:blipFill>
        <p:spPr>
          <a:xfrm>
            <a:off x="119105" y="1434648"/>
            <a:ext cx="8856454" cy="4537566"/>
          </a:xfrm>
          <a:prstGeom prst="rect">
            <a:avLst/>
          </a:prstGeom>
        </p:spPr>
      </p:pic>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B9610255-0629-4AF3-8E22-1D70CE892135}" type="datetime1">
              <a:rPr lang="en-US" smtClean="0"/>
              <a:t>8/15/2018</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35126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FF836BE1-4778-4619-B805-F8BE143244E4}" type="datetime1">
              <a:rPr lang="en-US" smtClean="0"/>
              <a:t>8/15/2018</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7" name="Date Placeholder 3"/>
          <p:cNvSpPr txBox="1">
            <a:spLocks/>
          </p:cNvSpPr>
          <p:nvPr userDrawn="1"/>
        </p:nvSpPr>
        <p:spPr>
          <a:xfrm>
            <a:off x="7206143" y="1019660"/>
            <a:ext cx="1927035"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schemeClr val="tx1">
                    <a:lumMod val="65000"/>
                    <a:lumOff val="35000"/>
                  </a:schemeClr>
                </a:solidFill>
              </a:rPr>
              <a:t>Richard</a:t>
            </a:r>
            <a:r>
              <a:rPr lang="en-US" sz="1000" b="1" baseline="0" dirty="0">
                <a:solidFill>
                  <a:schemeClr val="tx1">
                    <a:lumMod val="65000"/>
                    <a:lumOff val="35000"/>
                  </a:schemeClr>
                </a:solidFill>
              </a:rPr>
              <a:t> Woods</a:t>
            </a:r>
          </a:p>
          <a:p>
            <a:pPr algn="r"/>
            <a:r>
              <a:rPr lang="en-US" sz="1000" b="1" baseline="0" dirty="0">
                <a:solidFill>
                  <a:schemeClr val="tx1">
                    <a:lumMod val="65000"/>
                    <a:lumOff val="35000"/>
                  </a:schemeClr>
                </a:solidFill>
              </a:rPr>
              <a:t>Georgia’s School Superintendent</a:t>
            </a:r>
          </a:p>
          <a:p>
            <a:pPr algn="r"/>
            <a:r>
              <a:rPr lang="en-US" sz="1000" b="1" i="1" u="none" baseline="0" dirty="0">
                <a:solidFill>
                  <a:schemeClr val="tx1">
                    <a:lumMod val="65000"/>
                    <a:lumOff val="35000"/>
                  </a:schemeClr>
                </a:solidFill>
              </a:rPr>
              <a:t>“Educating Georgia’s Future”</a:t>
            </a:r>
          </a:p>
          <a:p>
            <a:pPr algn="r"/>
            <a:r>
              <a:rPr lang="en-US" sz="1000" b="1" baseline="0" dirty="0">
                <a:solidFill>
                  <a:schemeClr val="tx1">
                    <a:lumMod val="65000"/>
                    <a:lumOff val="35000"/>
                  </a:schemeClr>
                </a:solidFill>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1112040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20FD79F3-0DFF-4838-B4A5-4EE816989FC9}" type="datetime1">
              <a:rPr lang="en-US" smtClean="0"/>
              <a:t>8/15/2018</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userDrawn="1"/>
        </p:nvSpPr>
        <p:spPr>
          <a:xfrm>
            <a:off x="0" y="0"/>
            <a:ext cx="9144000" cy="10258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p:cNvPicPr>
            <a:picLocks noChangeAspect="1"/>
          </p:cNvPicPr>
          <p:nvPr userDrawn="1"/>
        </p:nvPicPr>
        <p:blipFill>
          <a:blip r:embed="rId3" cstate="print">
            <a:lum bright="70000" contrast="-70000"/>
            <a:extLst>
              <a:ext uri="{28A0092B-C50C-407E-A947-70E740481C1C}">
                <a14:useLocalDpi xmlns:a14="http://schemas.microsoft.com/office/drawing/2010/main" val="0"/>
              </a:ext>
            </a:extLst>
          </a:blip>
          <a:stretch>
            <a:fillRect/>
          </a:stretch>
        </p:blipFill>
        <p:spPr>
          <a:xfrm>
            <a:off x="0" y="15442"/>
            <a:ext cx="1978056" cy="1052325"/>
          </a:xfrm>
          <a:prstGeom prst="rect">
            <a:avLst/>
          </a:prstGeom>
        </p:spPr>
      </p:pic>
      <p:sp>
        <p:nvSpPr>
          <p:cNvPr id="15" name="Date Placeholder 3"/>
          <p:cNvSpPr txBox="1">
            <a:spLocks/>
          </p:cNvSpPr>
          <p:nvPr userDrawn="1"/>
        </p:nvSpPr>
        <p:spPr>
          <a:xfrm>
            <a:off x="3157025" y="213626"/>
            <a:ext cx="58786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1" dirty="0">
                <a:solidFill>
                  <a:schemeClr val="bg1"/>
                </a:solidFill>
              </a:rPr>
              <a:t>Richard</a:t>
            </a:r>
            <a:r>
              <a:rPr lang="en-US" sz="1400" b="1" baseline="0" dirty="0">
                <a:solidFill>
                  <a:schemeClr val="bg1"/>
                </a:solidFill>
              </a:rPr>
              <a:t> Woods, Georgia’s School Superintendent</a:t>
            </a:r>
          </a:p>
          <a:p>
            <a:pPr algn="r"/>
            <a:r>
              <a:rPr lang="en-US" sz="1200" b="1" i="1" u="none" baseline="0" dirty="0">
                <a:solidFill>
                  <a:schemeClr val="bg1"/>
                </a:solidFill>
              </a:rPr>
              <a:t>“Educating Georgia’s Future”</a:t>
            </a:r>
          </a:p>
          <a:p>
            <a:pPr algn="r"/>
            <a:r>
              <a:rPr lang="en-US" sz="1200" b="1" baseline="0" dirty="0">
                <a:solidFill>
                  <a:schemeClr val="bg1"/>
                </a:solidFill>
              </a:rPr>
              <a:t>gadoe.org</a:t>
            </a:r>
            <a:endParaRPr lang="en-US" sz="1200" b="1" dirty="0">
              <a:solidFill>
                <a:schemeClr val="bg1"/>
              </a:solidFill>
            </a:endParaRPr>
          </a:p>
        </p:txBody>
      </p:sp>
      <p:sp>
        <p:nvSpPr>
          <p:cNvPr id="16" name="Rectangle 15"/>
          <p:cNvSpPr/>
          <p:nvPr userDrawn="1"/>
        </p:nvSpPr>
        <p:spPr>
          <a:xfrm flipV="1">
            <a:off x="1" y="1042277"/>
            <a:ext cx="9144000" cy="45719"/>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34231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0C7F9DED-965A-4951-A6F4-6A6DDBEEDBF7}" type="datetime1">
              <a:rPr lang="en-US" smtClean="0"/>
              <a:t>8/15/2018</a:t>
            </a:fld>
            <a:endParaRPr lang="en-US" dirty="0"/>
          </a:p>
        </p:txBody>
      </p:sp>
      <p:sp>
        <p:nvSpPr>
          <p:cNvPr id="11"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2"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3" name="Rectangle 12"/>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8" name="Date Placeholder 3"/>
          <p:cNvSpPr txBox="1">
            <a:spLocks/>
          </p:cNvSpPr>
          <p:nvPr userDrawn="1"/>
        </p:nvSpPr>
        <p:spPr>
          <a:xfrm>
            <a:off x="7105475" y="1019660"/>
            <a:ext cx="2027703"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schemeClr val="tx1">
                    <a:lumMod val="65000"/>
                    <a:lumOff val="35000"/>
                  </a:schemeClr>
                </a:solidFill>
              </a:rPr>
              <a:t>Richard</a:t>
            </a:r>
            <a:r>
              <a:rPr lang="en-US" sz="1000" b="1" baseline="0" dirty="0">
                <a:solidFill>
                  <a:schemeClr val="tx1">
                    <a:lumMod val="65000"/>
                    <a:lumOff val="35000"/>
                  </a:schemeClr>
                </a:solidFill>
              </a:rPr>
              <a:t> Woods </a:t>
            </a:r>
          </a:p>
          <a:p>
            <a:pPr algn="r"/>
            <a:r>
              <a:rPr lang="en-US" sz="1000" b="1" baseline="0" dirty="0">
                <a:solidFill>
                  <a:schemeClr val="tx1">
                    <a:lumMod val="65000"/>
                    <a:lumOff val="35000"/>
                  </a:schemeClr>
                </a:solidFill>
              </a:rPr>
              <a:t>Georgia’s School Superintendent</a:t>
            </a:r>
          </a:p>
          <a:p>
            <a:pPr algn="r"/>
            <a:r>
              <a:rPr lang="en-US" sz="1000" b="1" i="1" u="none" baseline="0" dirty="0">
                <a:solidFill>
                  <a:schemeClr val="tx1">
                    <a:lumMod val="65000"/>
                    <a:lumOff val="35000"/>
                  </a:schemeClr>
                </a:solidFill>
              </a:rPr>
              <a:t>“Educating Georgia’s Future”</a:t>
            </a:r>
          </a:p>
          <a:p>
            <a:pPr algn="r"/>
            <a:r>
              <a:rPr lang="en-US" sz="1000" b="1" baseline="0" dirty="0">
                <a:solidFill>
                  <a:schemeClr val="tx1">
                    <a:lumMod val="65000"/>
                    <a:lumOff val="35000"/>
                  </a:schemeClr>
                </a:solidFill>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1526820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629841" y="365126"/>
            <a:ext cx="6290772"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58EC367F-FC7E-4504-BC22-7D071FF5427A}" type="datetime1">
              <a:rPr lang="en-US" smtClean="0"/>
              <a:t>8/15/2018</a:t>
            </a:fld>
            <a:endParaRPr lang="en-US" dirty="0"/>
          </a:p>
        </p:txBody>
      </p:sp>
      <p:sp>
        <p:nvSpPr>
          <p:cNvPr id="13" name="Footer Placeholder 4"/>
          <p:cNvSpPr>
            <a:spLocks noGrp="1"/>
          </p:cNvSpPr>
          <p:nvPr>
            <p:ph type="ftr" sz="quarter" idx="11"/>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4" name="Slide Number Placeholder 5"/>
          <p:cNvSpPr>
            <a:spLocks noGrp="1"/>
          </p:cNvSpPr>
          <p:nvPr>
            <p:ph type="sldNum" sz="quarter" idx="12"/>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5" name="Rectangle 14"/>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20" name="Date Placeholder 3"/>
          <p:cNvSpPr txBox="1">
            <a:spLocks/>
          </p:cNvSpPr>
          <p:nvPr userDrawn="1"/>
        </p:nvSpPr>
        <p:spPr>
          <a:xfrm>
            <a:off x="7080308" y="1019660"/>
            <a:ext cx="2052870"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schemeClr val="tx1">
                    <a:lumMod val="65000"/>
                    <a:lumOff val="35000"/>
                  </a:schemeClr>
                </a:solidFill>
              </a:rPr>
              <a:t>Richard</a:t>
            </a:r>
            <a:r>
              <a:rPr lang="en-US" sz="1000" b="1" baseline="0" dirty="0">
                <a:solidFill>
                  <a:schemeClr val="tx1">
                    <a:lumMod val="65000"/>
                    <a:lumOff val="35000"/>
                  </a:schemeClr>
                </a:solidFill>
              </a:rPr>
              <a:t> Woods </a:t>
            </a:r>
          </a:p>
          <a:p>
            <a:pPr algn="r"/>
            <a:r>
              <a:rPr lang="en-US" sz="1000" b="1" baseline="0" dirty="0">
                <a:solidFill>
                  <a:schemeClr val="tx1">
                    <a:lumMod val="65000"/>
                    <a:lumOff val="35000"/>
                  </a:schemeClr>
                </a:solidFill>
              </a:rPr>
              <a:t>Georgia’s School Superintendent</a:t>
            </a:r>
          </a:p>
          <a:p>
            <a:pPr algn="r"/>
            <a:r>
              <a:rPr lang="en-US" sz="1000" b="1" i="1" u="none" baseline="0" dirty="0">
                <a:solidFill>
                  <a:schemeClr val="tx1">
                    <a:lumMod val="65000"/>
                    <a:lumOff val="35000"/>
                  </a:schemeClr>
                </a:solidFill>
              </a:rPr>
              <a:t>“Educating Georgia’s Future”</a:t>
            </a:r>
          </a:p>
          <a:p>
            <a:pPr algn="r"/>
            <a:r>
              <a:rPr lang="en-US" sz="1000" b="1" baseline="0" dirty="0">
                <a:solidFill>
                  <a:schemeClr val="tx1">
                    <a:lumMod val="65000"/>
                    <a:lumOff val="35000"/>
                  </a:schemeClr>
                </a:solidFill>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3521406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7" name="Rectangle 6"/>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9EFC5C19-BDE9-4EF4-8CCC-BAE5D6B8E976}" type="datetime1">
              <a:rPr lang="en-US" smtClean="0"/>
              <a:t>8/15/2018</a:t>
            </a:fld>
            <a:endParaRPr lang="en-US" dirty="0"/>
          </a:p>
        </p:txBody>
      </p:sp>
      <p:sp>
        <p:nvSpPr>
          <p:cNvPr id="9"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0"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1" name="Rectangle 10"/>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6" name="Date Placeholder 3"/>
          <p:cNvSpPr txBox="1">
            <a:spLocks/>
          </p:cNvSpPr>
          <p:nvPr userDrawn="1"/>
        </p:nvSpPr>
        <p:spPr>
          <a:xfrm>
            <a:off x="7063530" y="1019660"/>
            <a:ext cx="2069648"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schemeClr val="tx1">
                    <a:lumMod val="65000"/>
                    <a:lumOff val="35000"/>
                  </a:schemeClr>
                </a:solidFill>
              </a:rPr>
              <a:t>Richard</a:t>
            </a:r>
            <a:r>
              <a:rPr lang="en-US" sz="1000" b="1" baseline="0" dirty="0">
                <a:solidFill>
                  <a:schemeClr val="tx1">
                    <a:lumMod val="65000"/>
                    <a:lumOff val="35000"/>
                  </a:schemeClr>
                </a:solidFill>
              </a:rPr>
              <a:t> Woods </a:t>
            </a:r>
          </a:p>
          <a:p>
            <a:pPr algn="r"/>
            <a:r>
              <a:rPr lang="en-US" sz="1000" b="1" baseline="0" dirty="0">
                <a:solidFill>
                  <a:schemeClr val="tx1">
                    <a:lumMod val="65000"/>
                    <a:lumOff val="35000"/>
                  </a:schemeClr>
                </a:solidFill>
              </a:rPr>
              <a:t>Georgia’s School Superintendent</a:t>
            </a:r>
          </a:p>
          <a:p>
            <a:pPr algn="r"/>
            <a:r>
              <a:rPr lang="en-US" sz="1000" b="1" i="1" u="none" baseline="0" dirty="0">
                <a:solidFill>
                  <a:schemeClr val="tx1">
                    <a:lumMod val="65000"/>
                    <a:lumOff val="35000"/>
                  </a:schemeClr>
                </a:solidFill>
              </a:rPr>
              <a:t>“Educating Georgia’s Future”</a:t>
            </a:r>
          </a:p>
          <a:p>
            <a:pPr algn="r"/>
            <a:r>
              <a:rPr lang="en-US" sz="1000" b="1" baseline="0" dirty="0">
                <a:solidFill>
                  <a:schemeClr val="tx1">
                    <a:lumMod val="65000"/>
                    <a:lumOff val="35000"/>
                  </a:schemeClr>
                </a:solidFill>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3588918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Rectangle 5"/>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19FA9BF5-B117-4A3E-87DD-4539EE73732E}" type="datetime1">
              <a:rPr lang="en-US" smtClean="0"/>
              <a:t>8/15/2018</a:t>
            </a:fld>
            <a:endParaRPr lang="en-US" dirty="0"/>
          </a:p>
        </p:txBody>
      </p:sp>
      <p:sp>
        <p:nvSpPr>
          <p:cNvPr id="8"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9"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0" name="Rectangle 9"/>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0" y="0"/>
            <a:ext cx="9144000" cy="10258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userDrawn="1"/>
        </p:nvPicPr>
        <p:blipFill>
          <a:blip r:embed="rId2" cstate="print">
            <a:lum bright="70000" contrast="-70000"/>
            <a:extLst>
              <a:ext uri="{28A0092B-C50C-407E-A947-70E740481C1C}">
                <a14:useLocalDpi xmlns:a14="http://schemas.microsoft.com/office/drawing/2010/main" val="0"/>
              </a:ext>
            </a:extLst>
          </a:blip>
          <a:stretch>
            <a:fillRect/>
          </a:stretch>
        </p:blipFill>
        <p:spPr>
          <a:xfrm>
            <a:off x="0" y="15442"/>
            <a:ext cx="1978056" cy="1052325"/>
          </a:xfrm>
          <a:prstGeom prst="rect">
            <a:avLst/>
          </a:prstGeom>
        </p:spPr>
      </p:pic>
      <p:sp>
        <p:nvSpPr>
          <p:cNvPr id="13" name="Date Placeholder 3"/>
          <p:cNvSpPr txBox="1">
            <a:spLocks/>
          </p:cNvSpPr>
          <p:nvPr userDrawn="1"/>
        </p:nvSpPr>
        <p:spPr>
          <a:xfrm>
            <a:off x="3157025" y="213626"/>
            <a:ext cx="58786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1" dirty="0">
                <a:solidFill>
                  <a:schemeClr val="bg1"/>
                </a:solidFill>
              </a:rPr>
              <a:t>Richard</a:t>
            </a:r>
            <a:r>
              <a:rPr lang="en-US" sz="1400" b="1" baseline="0" dirty="0">
                <a:solidFill>
                  <a:schemeClr val="bg1"/>
                </a:solidFill>
              </a:rPr>
              <a:t> Woods, Georgia’s School Superintendent</a:t>
            </a:r>
          </a:p>
          <a:p>
            <a:pPr algn="r"/>
            <a:r>
              <a:rPr lang="en-US" sz="1200" b="1" i="1" u="none" baseline="0" dirty="0">
                <a:solidFill>
                  <a:schemeClr val="bg1"/>
                </a:solidFill>
              </a:rPr>
              <a:t>“Educating Georgia’s Future”</a:t>
            </a:r>
          </a:p>
          <a:p>
            <a:pPr algn="r"/>
            <a:r>
              <a:rPr lang="en-US" sz="1200" b="1" baseline="0" dirty="0">
                <a:solidFill>
                  <a:schemeClr val="bg1"/>
                </a:solidFill>
              </a:rPr>
              <a:t>gadoe.org</a:t>
            </a:r>
            <a:endParaRPr lang="en-US" sz="1200" b="1" dirty="0">
              <a:solidFill>
                <a:schemeClr val="bg1"/>
              </a:solidFill>
            </a:endParaRPr>
          </a:p>
        </p:txBody>
      </p:sp>
      <p:sp>
        <p:nvSpPr>
          <p:cNvPr id="14" name="Rectangle 13"/>
          <p:cNvSpPr/>
          <p:nvPr userDrawn="1"/>
        </p:nvSpPr>
        <p:spPr>
          <a:xfrm flipV="1">
            <a:off x="1" y="1042277"/>
            <a:ext cx="9144000" cy="45719"/>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p:cNvPicPr>
            <a:picLocks noChangeAspect="1"/>
          </p:cNvPicPr>
          <p:nvPr userDrawn="1"/>
        </p:nvPicPr>
        <p:blipFill>
          <a:blip r:embed="rId3"/>
          <a:stretch>
            <a:fillRect/>
          </a:stretch>
        </p:blipFill>
        <p:spPr>
          <a:xfrm>
            <a:off x="179262" y="1474405"/>
            <a:ext cx="8856454" cy="4537566"/>
          </a:xfrm>
          <a:prstGeom prst="rect">
            <a:avLst/>
          </a:prstGeom>
        </p:spPr>
      </p:pic>
    </p:spTree>
    <p:extLst>
      <p:ext uri="{BB962C8B-B14F-4D97-AF65-F5344CB8AC3E}">
        <p14:creationId xmlns:p14="http://schemas.microsoft.com/office/powerpoint/2010/main" val="7910688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1664163"/>
            <a:ext cx="4629150" cy="41968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Rectangle 8"/>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EF5316A6-1C97-4BEF-8F57-F6A035C507BF}" type="datetime1">
              <a:rPr lang="en-US" smtClean="0"/>
              <a:t>8/15/2018</a:t>
            </a:fld>
            <a:endParaRPr lang="en-US" dirty="0"/>
          </a:p>
        </p:txBody>
      </p:sp>
      <p:sp>
        <p:nvSpPr>
          <p:cNvPr id="11"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2"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3" name="Rectangle 12"/>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8" name="Date Placeholder 3"/>
          <p:cNvSpPr txBox="1">
            <a:spLocks/>
          </p:cNvSpPr>
          <p:nvPr userDrawn="1"/>
        </p:nvSpPr>
        <p:spPr>
          <a:xfrm>
            <a:off x="7063530" y="1019660"/>
            <a:ext cx="2069648"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schemeClr val="tx1">
                    <a:lumMod val="65000"/>
                    <a:lumOff val="35000"/>
                  </a:schemeClr>
                </a:solidFill>
              </a:rPr>
              <a:t>Richard</a:t>
            </a:r>
            <a:r>
              <a:rPr lang="en-US" sz="1000" b="1" baseline="0" dirty="0">
                <a:solidFill>
                  <a:schemeClr val="tx1">
                    <a:lumMod val="65000"/>
                    <a:lumOff val="35000"/>
                  </a:schemeClr>
                </a:solidFill>
              </a:rPr>
              <a:t> Woods </a:t>
            </a:r>
          </a:p>
          <a:p>
            <a:pPr algn="r"/>
            <a:r>
              <a:rPr lang="en-US" sz="1000" b="1" baseline="0" dirty="0">
                <a:solidFill>
                  <a:schemeClr val="tx1">
                    <a:lumMod val="65000"/>
                    <a:lumOff val="35000"/>
                  </a:schemeClr>
                </a:solidFill>
              </a:rPr>
              <a:t>Georgia’s School Superintendent</a:t>
            </a:r>
          </a:p>
          <a:p>
            <a:pPr algn="r"/>
            <a:r>
              <a:rPr lang="en-US" sz="1000" b="1" i="1" u="none" baseline="0" dirty="0">
                <a:solidFill>
                  <a:schemeClr val="tx1">
                    <a:lumMod val="65000"/>
                    <a:lumOff val="35000"/>
                  </a:schemeClr>
                </a:solidFill>
              </a:rPr>
              <a:t>“Educating Georgia’s Future”</a:t>
            </a:r>
          </a:p>
          <a:p>
            <a:pPr algn="r"/>
            <a:r>
              <a:rPr lang="en-US" sz="1000" b="1" baseline="0" dirty="0">
                <a:solidFill>
                  <a:schemeClr val="tx1">
                    <a:lumMod val="65000"/>
                    <a:lumOff val="35000"/>
                  </a:schemeClr>
                </a:solidFill>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2776714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1801091"/>
            <a:ext cx="4629150" cy="4059960"/>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Rectangle 8"/>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7DED28D6-D4BE-4C91-BF6E-579A1643B17F}" type="datetime1">
              <a:rPr lang="en-US" smtClean="0"/>
              <a:t>8/15/2018</a:t>
            </a:fld>
            <a:endParaRPr lang="en-US" dirty="0"/>
          </a:p>
        </p:txBody>
      </p:sp>
      <p:sp>
        <p:nvSpPr>
          <p:cNvPr id="11"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2"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3" name="Rectangle 12"/>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8" name="Date Placeholder 3"/>
          <p:cNvSpPr txBox="1">
            <a:spLocks/>
          </p:cNvSpPr>
          <p:nvPr userDrawn="1"/>
        </p:nvSpPr>
        <p:spPr>
          <a:xfrm>
            <a:off x="7080308" y="1019660"/>
            <a:ext cx="2052870"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schemeClr val="tx1">
                    <a:lumMod val="65000"/>
                    <a:lumOff val="35000"/>
                  </a:schemeClr>
                </a:solidFill>
              </a:rPr>
              <a:t>Richard</a:t>
            </a:r>
            <a:r>
              <a:rPr lang="en-US" sz="1000" b="1" baseline="0" dirty="0">
                <a:solidFill>
                  <a:schemeClr val="tx1">
                    <a:lumMod val="65000"/>
                    <a:lumOff val="35000"/>
                  </a:schemeClr>
                </a:solidFill>
              </a:rPr>
              <a:t> Woods </a:t>
            </a:r>
          </a:p>
          <a:p>
            <a:pPr algn="r"/>
            <a:r>
              <a:rPr lang="en-US" sz="1000" b="1" baseline="0" dirty="0">
                <a:solidFill>
                  <a:schemeClr val="tx1">
                    <a:lumMod val="65000"/>
                    <a:lumOff val="35000"/>
                  </a:schemeClr>
                </a:solidFill>
              </a:rPr>
              <a:t>Georgia’s School Superintendent</a:t>
            </a:r>
          </a:p>
          <a:p>
            <a:pPr algn="r"/>
            <a:r>
              <a:rPr lang="en-US" sz="1000" b="1" i="1" u="none" baseline="0" dirty="0">
                <a:solidFill>
                  <a:schemeClr val="tx1">
                    <a:lumMod val="65000"/>
                    <a:lumOff val="35000"/>
                  </a:schemeClr>
                </a:solidFill>
              </a:rPr>
              <a:t>“Educating Georgia’s Future”</a:t>
            </a:r>
          </a:p>
          <a:p>
            <a:pPr algn="r"/>
            <a:r>
              <a:rPr lang="en-US" sz="1000" b="1" baseline="0" dirty="0">
                <a:solidFill>
                  <a:schemeClr val="tx1">
                    <a:lumMod val="65000"/>
                    <a:lumOff val="35000"/>
                  </a:schemeClr>
                </a:solidFill>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4267385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p:cNvPicPr>
            <a:picLocks noChangeAspect="1"/>
          </p:cNvPicPr>
          <p:nvPr/>
        </p:nvPicPr>
        <p:blipFill>
          <a:blip r:embed="rId13"/>
          <a:stretch>
            <a:fillRect/>
          </a:stretch>
        </p:blipFill>
        <p:spPr>
          <a:xfrm>
            <a:off x="119105" y="1434648"/>
            <a:ext cx="8856454" cy="4537566"/>
          </a:xfrm>
          <a:prstGeom prst="rect">
            <a:avLst/>
          </a:prstGeom>
        </p:spPr>
      </p:pic>
      <p:sp>
        <p:nvSpPr>
          <p:cNvPr id="8" name="Rectangle 7"/>
          <p:cNvSpPr/>
          <p:nvPr/>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03983" y="334016"/>
            <a:ext cx="631663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603983" y="6356351"/>
            <a:ext cx="5511067" cy="365125"/>
          </a:xfrm>
          <a:prstGeom prst="rect">
            <a:avLst/>
          </a:prstGeom>
        </p:spPr>
        <p:txBody>
          <a:bodyPr vert="horz" lIns="91440" tIns="45720" rIns="91440" bIns="45720" rtlCol="0" anchor="ctr"/>
          <a:lstStyle>
            <a:lvl1pPr algn="l">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9" name="Rectangle 8"/>
          <p:cNvSpPr/>
          <p:nvPr/>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rotWithShape="1">
          <a:blip r:embed="rId14"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Tree>
    <p:extLst>
      <p:ext uri="{BB962C8B-B14F-4D97-AF65-F5344CB8AC3E}">
        <p14:creationId xmlns:p14="http://schemas.microsoft.com/office/powerpoint/2010/main" val="2149981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p:txStyles>
    <p:titleStyle>
      <a:lvl1pPr algn="l" defTabSz="914400" rtl="0" eaLnBrk="1" latinLnBrk="0" hangingPunct="1">
        <a:lnSpc>
          <a:spcPct val="90000"/>
        </a:lnSpc>
        <a:spcBef>
          <a:spcPct val="0"/>
        </a:spcBef>
        <a:buNone/>
        <a:defRPr sz="4400" b="1" kern="1200">
          <a:solidFill>
            <a:schemeClr val="tx1"/>
          </a:solidFill>
          <a:latin typeface="Arial Rounded MT Bold" panose="020F07040305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gif"/></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gadoe.org/Curriculum-Instruction-and-Assessment/Assessment/Pages/GeorgiaFIP.aspx"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hyperlink" Target="https://www.engageny.org/resource/released-2017-3-8-ela-and-mathematics-state-test-questions" TargetMode="External"/><Relationship Id="rId2" Type="http://schemas.openxmlformats.org/officeDocument/2006/relationships/hyperlink" Target="https://www.gadoe.org/milestones" TargetMode="External"/><Relationship Id="rId1" Type="http://schemas.openxmlformats.org/officeDocument/2006/relationships/slideLayout" Target="../slideLayouts/slideLayout2.xml"/><Relationship Id="rId4" Type="http://schemas.openxmlformats.org/officeDocument/2006/relationships/hyperlink" Target="https://www.engageny.org/terms-of-use"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www.youtube.com/watch?v=pZO8izHWWTE" TargetMode="External"/><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hyperlink" Target="https://www.gadoe.org/Curriculum-Instruction-and-Assessment/Assessment/Pages/GeorgiaFIP.aspx" TargetMode="Externa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0.e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www.marzanocenter.com/essentials/mini-whitepaper-dl/?mkt_tok=3RkMMJWWfF9wsRokv63BZKXonjHpfsX54%2BwoXKe0lMI/0ER3fOvrPUfGjI4CSMNmI%2BSLDwEYGJlv6SgFQrbFMbRh0LgKXhY%3D" TargetMode="External"/><Relationship Id="rId2" Type="http://schemas.openxmlformats.org/officeDocument/2006/relationships/hyperlink" Target="http://www.dylanwiliamcenter.com/webinars/"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hyperlink" Target="https://www.gadoe.org/Curriculum-Instruction-and-Assessment/Assessment/Pages/GeorgiaFIP.aspx"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www.dylanwiliamcenter.com/webinars" TargetMode="External"/><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mailto:Kharris-wright@doe.k12.ga.us" TargetMode="External"/><Relationship Id="rId2" Type="http://schemas.openxmlformats.org/officeDocument/2006/relationships/hyperlink" Target="mailto:atimberlake@doe.k12.ga.us" TargetMode="External"/><Relationship Id="rId1" Type="http://schemas.openxmlformats.org/officeDocument/2006/relationships/slideLayout" Target="../slideLayouts/slideLayout4.xml"/><Relationship Id="rId4" Type="http://schemas.openxmlformats.org/officeDocument/2006/relationships/hyperlink" Target="mailto:sgreene@doe.k12.ga.us" TargetMode="Externa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hyperlink" Target="mailto:jblessing@doe.k12.ga.us" TargetMode="External"/><Relationship Id="rId2" Type="http://schemas.openxmlformats.org/officeDocument/2006/relationships/hyperlink" Target="mailto:kharris-wright@doe.k12.ga.us" TargetMode="External"/><Relationship Id="rId1" Type="http://schemas.openxmlformats.org/officeDocument/2006/relationships/slideLayout" Target="../slideLayouts/slideLayout2.xml"/><Relationship Id="rId5" Type="http://schemas.openxmlformats.org/officeDocument/2006/relationships/hyperlink" Target="mailto:e@doe.k12.ga.us" TargetMode="External"/><Relationship Id="rId4" Type="http://schemas.openxmlformats.org/officeDocument/2006/relationships/hyperlink" Target="mailto:gofar.support@doe.k12.ga.us" TargetMode="Externa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45125" y="1527897"/>
            <a:ext cx="7226135" cy="2923877"/>
          </a:xfrm>
          <a:prstGeom prst="rect">
            <a:avLst/>
          </a:prstGeom>
        </p:spPr>
        <p:txBody>
          <a:bodyPr wrap="square">
            <a:spAutoFit/>
          </a:bodyPr>
          <a:lstStyle/>
          <a:p>
            <a:pPr algn="ctr"/>
            <a:r>
              <a:rPr lang="en-US" sz="3200" b="1" dirty="0">
                <a:latin typeface="Arial Rounded MT Bold" panose="020F0704030504030204" pitchFamily="34" charset="0"/>
              </a:rPr>
              <a:t>GOFAR and Formative Assessment Practices (FIP)</a:t>
            </a:r>
          </a:p>
          <a:p>
            <a:pPr algn="ctr"/>
            <a:endParaRPr lang="en-US" sz="3200" b="1" dirty="0">
              <a:latin typeface="Arial Rounded MT Bold" panose="020F0704030504030204" pitchFamily="34" charset="0"/>
            </a:endParaRPr>
          </a:p>
          <a:p>
            <a:pPr algn="ctr"/>
            <a:r>
              <a:rPr lang="en-US" sz="3200" b="1" dirty="0">
                <a:latin typeface="Arial Rounded MT Bold" panose="020F0704030504030204" pitchFamily="34" charset="0"/>
              </a:rPr>
              <a:t>Data Conference</a:t>
            </a:r>
            <a:endParaRPr lang="en-US" sz="2800" b="1" dirty="0">
              <a:latin typeface="Arial Rounded MT Bold" panose="020F0704030504030204" pitchFamily="34" charset="0"/>
            </a:endParaRPr>
          </a:p>
          <a:p>
            <a:pPr algn="ctr"/>
            <a:endParaRPr lang="en-US" sz="2800" b="1" dirty="0">
              <a:latin typeface="Arial Rounded MT Bold" panose="020F0704030504030204" pitchFamily="34" charset="0"/>
            </a:endParaRPr>
          </a:p>
          <a:p>
            <a:pPr algn="ctr"/>
            <a:r>
              <a:rPr lang="en-US" sz="2800" b="1" dirty="0">
                <a:latin typeface="Arial Rounded MT Bold" panose="020F0704030504030204" pitchFamily="34" charset="0"/>
              </a:rPr>
              <a:t>August 22</a:t>
            </a:r>
            <a:r>
              <a:rPr lang="en-US" sz="2800" b="1">
                <a:latin typeface="Arial Rounded MT Bold" panose="020F0704030504030204" pitchFamily="34" charset="0"/>
              </a:rPr>
              <a:t>, 2018</a:t>
            </a:r>
            <a:endParaRPr lang="en-US" sz="2800" b="1" dirty="0">
              <a:latin typeface="Arial Rounded MT Bold" panose="020F0704030504030204" pitchFamily="34" charset="0"/>
            </a:endParaRPr>
          </a:p>
        </p:txBody>
      </p:sp>
      <p:sp>
        <p:nvSpPr>
          <p:cNvPr id="3" name="Rectangle 2"/>
          <p:cNvSpPr/>
          <p:nvPr/>
        </p:nvSpPr>
        <p:spPr>
          <a:xfrm>
            <a:off x="609600" y="2166326"/>
            <a:ext cx="7696200" cy="584775"/>
          </a:xfrm>
          <a:prstGeom prst="rect">
            <a:avLst/>
          </a:prstGeom>
        </p:spPr>
        <p:txBody>
          <a:bodyPr wrap="square">
            <a:spAutoFit/>
          </a:bodyPr>
          <a:lstStyle/>
          <a:p>
            <a:endParaRPr lang="en-US" sz="3200" b="1">
              <a:latin typeface="+mj-lt"/>
            </a:endParaRPr>
          </a:p>
        </p:txBody>
      </p:sp>
      <p:sp>
        <p:nvSpPr>
          <p:cNvPr id="5" name="Slide Number Placeholder 4"/>
          <p:cNvSpPr>
            <a:spLocks noGrp="1"/>
          </p:cNvSpPr>
          <p:nvPr>
            <p:ph type="sldNum" sz="quarter" idx="4"/>
          </p:nvPr>
        </p:nvSpPr>
        <p:spPr/>
        <p:txBody>
          <a:bodyPr/>
          <a:lstStyle/>
          <a:p>
            <a:fld id="{B63E4CEF-BB1E-48C7-AE93-F39F6AA99AD7}" type="slidenum">
              <a:rPr lang="en-US" smtClean="0"/>
              <a:pPr/>
              <a:t>1</a:t>
            </a:fld>
            <a:endParaRPr lang="en-US"/>
          </a:p>
        </p:txBody>
      </p:sp>
      <p:sp>
        <p:nvSpPr>
          <p:cNvPr id="4" name="Date Placeholder 3">
            <a:extLst>
              <a:ext uri="{FF2B5EF4-FFF2-40B4-BE49-F238E27FC236}">
                <a16:creationId xmlns:a16="http://schemas.microsoft.com/office/drawing/2014/main" id="{5B6BE186-FC4F-4A93-B948-150C68100695}"/>
              </a:ext>
            </a:extLst>
          </p:cNvPr>
          <p:cNvSpPr>
            <a:spLocks noGrp="1"/>
          </p:cNvSpPr>
          <p:nvPr>
            <p:ph type="dt" sz="half" idx="2"/>
          </p:nvPr>
        </p:nvSpPr>
        <p:spPr/>
        <p:txBody>
          <a:bodyPr/>
          <a:lstStyle/>
          <a:p>
            <a:fld id="{29E300B6-CDB0-48A0-9A6D-40C3EEE97CAB}" type="datetime1">
              <a:rPr lang="en-US" smtClean="0"/>
              <a:t>8/15/2018</a:t>
            </a:fld>
            <a:endParaRPr lang="en-US"/>
          </a:p>
        </p:txBody>
      </p:sp>
    </p:spTree>
    <p:extLst>
      <p:ext uri="{BB962C8B-B14F-4D97-AF65-F5344CB8AC3E}">
        <p14:creationId xmlns:p14="http://schemas.microsoft.com/office/powerpoint/2010/main" val="1682253460"/>
      </p:ext>
    </p:extLst>
  </p:cSld>
  <p:clrMapOvr>
    <a:masterClrMapping/>
  </p:clrMapOvr>
  <p:transition spd="med">
    <p:strips dir="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8575">
            <a:solidFill>
              <a:schemeClr val="bg1"/>
            </a:solidFill>
          </a:ln>
        </p:spPr>
        <p:txBody>
          <a:bodyPr/>
          <a:lstStyle/>
          <a:p>
            <a:r>
              <a:rPr lang="en-US" dirty="0"/>
              <a:t>Student Anchor Papers</a:t>
            </a:r>
          </a:p>
        </p:txBody>
      </p:sp>
      <p:pic>
        <p:nvPicPr>
          <p:cNvPr id="116739"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09800" y="1524000"/>
            <a:ext cx="3844371"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ight Brace 4"/>
          <p:cNvSpPr/>
          <p:nvPr/>
        </p:nvSpPr>
        <p:spPr>
          <a:xfrm>
            <a:off x="5791200" y="1752600"/>
            <a:ext cx="838200" cy="28956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p:cNvSpPr txBox="1"/>
          <p:nvPr/>
        </p:nvSpPr>
        <p:spPr>
          <a:xfrm>
            <a:off x="6829425" y="3015734"/>
            <a:ext cx="1981200" cy="369332"/>
          </a:xfrm>
          <a:prstGeom prst="rect">
            <a:avLst/>
          </a:prstGeom>
          <a:noFill/>
          <a:ln>
            <a:solidFill>
              <a:schemeClr val="tx1"/>
            </a:solidFill>
          </a:ln>
        </p:spPr>
        <p:txBody>
          <a:bodyPr wrap="square" rtlCol="0">
            <a:spAutoFit/>
          </a:bodyPr>
          <a:lstStyle/>
          <a:p>
            <a:r>
              <a:rPr lang="en-US"/>
              <a:t>Student Response</a:t>
            </a:r>
          </a:p>
        </p:txBody>
      </p:sp>
      <p:sp>
        <p:nvSpPr>
          <p:cNvPr id="7" name="Right Brace 6"/>
          <p:cNvSpPr/>
          <p:nvPr/>
        </p:nvSpPr>
        <p:spPr>
          <a:xfrm>
            <a:off x="5791200" y="4724400"/>
            <a:ext cx="533400" cy="5334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p:cNvSpPr txBox="1"/>
          <p:nvPr/>
        </p:nvSpPr>
        <p:spPr>
          <a:xfrm>
            <a:off x="6477000" y="4806434"/>
            <a:ext cx="2133600" cy="369332"/>
          </a:xfrm>
          <a:prstGeom prst="rect">
            <a:avLst/>
          </a:prstGeom>
          <a:noFill/>
          <a:ln>
            <a:solidFill>
              <a:schemeClr val="tx1"/>
            </a:solidFill>
          </a:ln>
        </p:spPr>
        <p:txBody>
          <a:bodyPr wrap="square" rtlCol="0">
            <a:spAutoFit/>
          </a:bodyPr>
          <a:lstStyle/>
          <a:p>
            <a:r>
              <a:rPr lang="en-US"/>
              <a:t>Scorer’s Annotation</a:t>
            </a:r>
          </a:p>
        </p:txBody>
      </p:sp>
      <p:sp>
        <p:nvSpPr>
          <p:cNvPr id="9" name="Right Brace 8"/>
          <p:cNvSpPr/>
          <p:nvPr/>
        </p:nvSpPr>
        <p:spPr>
          <a:xfrm>
            <a:off x="4495800" y="5638800"/>
            <a:ext cx="457200" cy="3810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p:cNvSpPr txBox="1"/>
          <p:nvPr/>
        </p:nvSpPr>
        <p:spPr>
          <a:xfrm>
            <a:off x="5219700" y="5650468"/>
            <a:ext cx="2819400" cy="369332"/>
          </a:xfrm>
          <a:prstGeom prst="rect">
            <a:avLst/>
          </a:prstGeom>
          <a:noFill/>
          <a:ln>
            <a:solidFill>
              <a:schemeClr val="tx1"/>
            </a:solidFill>
          </a:ln>
        </p:spPr>
        <p:txBody>
          <a:bodyPr wrap="square" rtlCol="0">
            <a:spAutoFit/>
          </a:bodyPr>
          <a:lstStyle/>
          <a:p>
            <a:r>
              <a:rPr lang="en-US"/>
              <a:t>Score based upon rubric</a:t>
            </a:r>
          </a:p>
        </p:txBody>
      </p:sp>
      <p:sp>
        <p:nvSpPr>
          <p:cNvPr id="3" name="Date Placeholder 2">
            <a:extLst>
              <a:ext uri="{FF2B5EF4-FFF2-40B4-BE49-F238E27FC236}">
                <a16:creationId xmlns:a16="http://schemas.microsoft.com/office/drawing/2014/main" id="{08D411B7-D055-4E61-B0DE-AE0FBF6C7D5C}"/>
              </a:ext>
            </a:extLst>
          </p:cNvPr>
          <p:cNvSpPr>
            <a:spLocks noGrp="1"/>
          </p:cNvSpPr>
          <p:nvPr>
            <p:ph type="dt" sz="half" idx="2"/>
          </p:nvPr>
        </p:nvSpPr>
        <p:spPr/>
        <p:txBody>
          <a:bodyPr/>
          <a:lstStyle/>
          <a:p>
            <a:fld id="{75EDE835-86D1-489F-BE24-D173BB901CE8}" type="datetime1">
              <a:rPr lang="en-US" smtClean="0"/>
              <a:t>8/15/2018</a:t>
            </a:fld>
            <a:endParaRPr lang="en-US"/>
          </a:p>
        </p:txBody>
      </p:sp>
      <p:sp>
        <p:nvSpPr>
          <p:cNvPr id="4" name="Slide Number Placeholder 3">
            <a:extLst>
              <a:ext uri="{FF2B5EF4-FFF2-40B4-BE49-F238E27FC236}">
                <a16:creationId xmlns:a16="http://schemas.microsoft.com/office/drawing/2014/main" id="{3B161116-9357-4A2E-BD4C-FC04DF532498}"/>
              </a:ext>
            </a:extLst>
          </p:cNvPr>
          <p:cNvSpPr>
            <a:spLocks noGrp="1"/>
          </p:cNvSpPr>
          <p:nvPr>
            <p:ph type="sldNum" sz="quarter" idx="4"/>
          </p:nvPr>
        </p:nvSpPr>
        <p:spPr/>
        <p:txBody>
          <a:bodyPr/>
          <a:lstStyle/>
          <a:p>
            <a:fld id="{B63E4CEF-BB1E-48C7-AE93-F39F6AA99AD7}" type="slidenum">
              <a:rPr lang="en-US" smtClean="0"/>
              <a:pPr/>
              <a:t>10</a:t>
            </a:fld>
            <a:endParaRPr lang="en-US"/>
          </a:p>
        </p:txBody>
      </p:sp>
    </p:spTree>
    <p:extLst>
      <p:ext uri="{BB962C8B-B14F-4D97-AF65-F5344CB8AC3E}">
        <p14:creationId xmlns:p14="http://schemas.microsoft.com/office/powerpoint/2010/main" val="6512047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077200" y="6356350"/>
            <a:ext cx="609600" cy="365125"/>
          </a:xfrm>
          <a:prstGeom prst="rect">
            <a:avLst/>
          </a:prstGeom>
        </p:spPr>
        <p:txBody>
          <a:bodyPr/>
          <a:lstStyle/>
          <a:p>
            <a:pPr>
              <a:defRPr/>
            </a:pPr>
            <a:fld id="{0118CE27-CD0B-4192-AA9A-E1220AAEC3C7}" type="slidenum">
              <a:rPr lang="en-US" smtClean="0"/>
              <a:pPr>
                <a:defRPr/>
              </a:pPr>
              <a:t>11</a:t>
            </a:fld>
            <a:endParaRPr lang="en-US"/>
          </a:p>
        </p:txBody>
      </p:sp>
      <p:pic>
        <p:nvPicPr>
          <p:cNvPr id="12800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41625" y="1905000"/>
            <a:ext cx="7750800" cy="3962399"/>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ate Placeholder 2">
            <a:extLst>
              <a:ext uri="{FF2B5EF4-FFF2-40B4-BE49-F238E27FC236}">
                <a16:creationId xmlns:a16="http://schemas.microsoft.com/office/drawing/2014/main" id="{869B75B9-E22A-4EF0-A5D4-1CD7CF8752A7}"/>
              </a:ext>
            </a:extLst>
          </p:cNvPr>
          <p:cNvSpPr>
            <a:spLocks noGrp="1"/>
          </p:cNvSpPr>
          <p:nvPr>
            <p:ph type="dt" sz="half" idx="2"/>
          </p:nvPr>
        </p:nvSpPr>
        <p:spPr/>
        <p:txBody>
          <a:bodyPr/>
          <a:lstStyle/>
          <a:p>
            <a:fld id="{CD092149-E061-4CD8-9D0F-E0E58F43A380}" type="datetime1">
              <a:rPr lang="en-US" smtClean="0"/>
              <a:t>8/15/2018</a:t>
            </a:fld>
            <a:endParaRPr lang="en-US"/>
          </a:p>
        </p:txBody>
      </p:sp>
      <p:sp>
        <p:nvSpPr>
          <p:cNvPr id="8" name="Title 1">
            <a:extLst>
              <a:ext uri="{FF2B5EF4-FFF2-40B4-BE49-F238E27FC236}">
                <a16:creationId xmlns:a16="http://schemas.microsoft.com/office/drawing/2014/main" id="{89509278-FB92-40DE-B7FD-15D11EA85039}"/>
              </a:ext>
            </a:extLst>
          </p:cNvPr>
          <p:cNvSpPr txBox="1">
            <a:spLocks/>
          </p:cNvSpPr>
          <p:nvPr/>
        </p:nvSpPr>
        <p:spPr>
          <a:xfrm>
            <a:off x="756383" y="486416"/>
            <a:ext cx="6316630" cy="1325563"/>
          </a:xfrm>
          <a:prstGeom prst="rect">
            <a:avLst/>
          </a:prstGeom>
          <a:ln w="28575">
            <a:solidFill>
              <a:schemeClr val="bg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Arial Rounded MT Bold" panose="020F0704030504030204" pitchFamily="34" charset="0"/>
                <a:ea typeface="+mj-ea"/>
                <a:cs typeface="+mj-cs"/>
              </a:defRPr>
            </a:lvl1pPr>
          </a:lstStyle>
          <a:p>
            <a:r>
              <a:rPr lang="en-US"/>
              <a:t>Student Anchor Papers</a:t>
            </a:r>
            <a:endParaRPr lang="en-US" dirty="0"/>
          </a:p>
        </p:txBody>
      </p:sp>
    </p:spTree>
    <p:extLst>
      <p:ext uri="{BB962C8B-B14F-4D97-AF65-F5344CB8AC3E}">
        <p14:creationId xmlns:p14="http://schemas.microsoft.com/office/powerpoint/2010/main" val="1072658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3"/>
          <p:cNvSpPr>
            <a:spLocks noGrp="1" noChangeArrowheads="1"/>
          </p:cNvSpPr>
          <p:nvPr>
            <p:ph type="subTitle" idx="1"/>
          </p:nvPr>
        </p:nvSpPr>
        <p:spPr>
          <a:xfrm>
            <a:off x="1371600" y="2667000"/>
            <a:ext cx="6400800" cy="1752600"/>
          </a:xfrm>
        </p:spPr>
        <p:txBody>
          <a:bodyPr/>
          <a:lstStyle/>
          <a:p>
            <a:pPr eaLnBrk="1" hangingPunct="1"/>
            <a:r>
              <a:rPr lang="en-US" sz="4000" b="1">
                <a:solidFill>
                  <a:srgbClr val="7030A0"/>
                </a:solidFill>
                <a:latin typeface="Verdana" pitchFamily="34" charset="0"/>
              </a:rPr>
              <a:t>District, School and Teacher Functions</a:t>
            </a:r>
          </a:p>
        </p:txBody>
      </p:sp>
      <p:sp>
        <p:nvSpPr>
          <p:cNvPr id="3" name="Slide Number Placeholder 2"/>
          <p:cNvSpPr>
            <a:spLocks noGrp="1"/>
          </p:cNvSpPr>
          <p:nvPr>
            <p:ph type="sldNum" sz="quarter" idx="4"/>
          </p:nvPr>
        </p:nvSpPr>
        <p:spPr/>
        <p:txBody>
          <a:bodyPr/>
          <a:lstStyle/>
          <a:p>
            <a:fld id="{B63E4CEF-BB1E-48C7-AE93-F39F6AA99AD7}" type="slidenum">
              <a:rPr lang="en-US" smtClean="0"/>
              <a:pPr/>
              <a:t>12</a:t>
            </a:fld>
            <a:endParaRPr lang="en-US"/>
          </a:p>
        </p:txBody>
      </p:sp>
      <p:sp>
        <p:nvSpPr>
          <p:cNvPr id="2" name="Date Placeholder 1">
            <a:extLst>
              <a:ext uri="{FF2B5EF4-FFF2-40B4-BE49-F238E27FC236}">
                <a16:creationId xmlns:a16="http://schemas.microsoft.com/office/drawing/2014/main" id="{D9C4732B-C137-4FAD-AEEA-43E70DBC2C0B}"/>
              </a:ext>
            </a:extLst>
          </p:cNvPr>
          <p:cNvSpPr>
            <a:spLocks noGrp="1"/>
          </p:cNvSpPr>
          <p:nvPr>
            <p:ph type="dt" sz="half" idx="2"/>
          </p:nvPr>
        </p:nvSpPr>
        <p:spPr/>
        <p:txBody>
          <a:bodyPr/>
          <a:lstStyle/>
          <a:p>
            <a:fld id="{6C60B24B-8349-4863-93D6-033A06A885DE}" type="datetime1">
              <a:rPr lang="en-US" smtClean="0"/>
              <a:t>8/15/2018</a:t>
            </a:fld>
            <a:endParaRPr lang="en-US"/>
          </a:p>
        </p:txBody>
      </p:sp>
    </p:spTree>
    <p:extLst>
      <p:ext uri="{BB962C8B-B14F-4D97-AF65-F5344CB8AC3E}">
        <p14:creationId xmlns:p14="http://schemas.microsoft.com/office/powerpoint/2010/main" val="39977839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keyboard hand logon.jpg"/>
          <p:cNvPicPr>
            <a:picLocks noChangeAspect="1"/>
          </p:cNvPicPr>
          <p:nvPr/>
        </p:nvPicPr>
        <p:blipFill>
          <a:blip r:embed="rId3" cstate="print"/>
          <a:stretch>
            <a:fillRect/>
          </a:stretch>
        </p:blipFill>
        <p:spPr>
          <a:xfrm>
            <a:off x="233516" y="816604"/>
            <a:ext cx="1943100" cy="1943100"/>
          </a:xfrm>
          <a:prstGeom prst="rect">
            <a:avLst/>
          </a:prstGeom>
          <a:effectLst>
            <a:softEdge rad="317500"/>
          </a:effectLst>
        </p:spPr>
      </p:pic>
      <p:sp>
        <p:nvSpPr>
          <p:cNvPr id="29697" name="Title 1"/>
          <p:cNvSpPr>
            <a:spLocks noGrp="1"/>
          </p:cNvSpPr>
          <p:nvPr>
            <p:ph type="title"/>
          </p:nvPr>
        </p:nvSpPr>
        <p:spPr>
          <a:xfrm>
            <a:off x="105697" y="209550"/>
            <a:ext cx="6904703" cy="1143000"/>
          </a:xfrm>
        </p:spPr>
        <p:txBody>
          <a:bodyPr>
            <a:normAutofit fontScale="90000"/>
          </a:bodyPr>
          <a:lstStyle/>
          <a:p>
            <a:pPr eaLnBrk="1" hangingPunct="1"/>
            <a:r>
              <a:rPr lang="en-US"/>
              <a:t>GOFAR Access for District, </a:t>
            </a:r>
            <a:br>
              <a:rPr lang="en-US"/>
            </a:br>
            <a:r>
              <a:rPr lang="en-US"/>
              <a:t>School and Teacher</a:t>
            </a:r>
          </a:p>
        </p:txBody>
      </p:sp>
      <p:sp>
        <p:nvSpPr>
          <p:cNvPr id="29699" name="Slide Number Placeholder 3"/>
          <p:cNvSpPr>
            <a:spLocks noGrp="1"/>
          </p:cNvSpPr>
          <p:nvPr>
            <p:ph type="sldNum" sz="quarter" idx="4294967295"/>
          </p:nvPr>
        </p:nvSpPr>
        <p:spPr bwMode="auto">
          <a:xfrm>
            <a:off x="8077200" y="6356350"/>
            <a:ext cx="609600" cy="365125"/>
          </a:xfrm>
          <a:prstGeom prst="rect">
            <a:avLst/>
          </a:prstGeom>
          <a:noFill/>
          <a:ln>
            <a:miter lim="800000"/>
            <a:headEnd/>
            <a:tailEnd/>
          </a:ln>
        </p:spPr>
        <p:txBody>
          <a:bodyPr/>
          <a:lstStyle/>
          <a:p>
            <a:fld id="{0055EA18-29A3-4681-9E89-39FAAD60CE49}" type="slidenum">
              <a:rPr lang="en-US"/>
              <a:pPr/>
              <a:t>13</a:t>
            </a:fld>
            <a:endParaRPr lang="en-US"/>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104467356"/>
              </p:ext>
            </p:extLst>
          </p:nvPr>
        </p:nvGraphicFramePr>
        <p:xfrm>
          <a:off x="381000" y="2324100"/>
          <a:ext cx="8229600" cy="3662171"/>
        </p:xfrm>
        <a:graphic>
          <a:graphicData uri="http://schemas.openxmlformats.org/drawingml/2006/table">
            <a:tbl>
              <a:tblPr firstRow="1" bandRow="1">
                <a:tableStyleId>{2D5ABB26-0587-4C30-8999-92F81FD0307C}</a:tableStyleId>
              </a:tblPr>
              <a:tblGrid>
                <a:gridCol w="3505200">
                  <a:extLst>
                    <a:ext uri="{9D8B030D-6E8A-4147-A177-3AD203B41FA5}">
                      <a16:colId xmlns:a16="http://schemas.microsoft.com/office/drawing/2014/main" val="20000"/>
                    </a:ext>
                  </a:extLst>
                </a:gridCol>
                <a:gridCol w="4724400">
                  <a:extLst>
                    <a:ext uri="{9D8B030D-6E8A-4147-A177-3AD203B41FA5}">
                      <a16:colId xmlns:a16="http://schemas.microsoft.com/office/drawing/2014/main" val="20001"/>
                    </a:ext>
                  </a:extLst>
                </a:gridCol>
              </a:tblGrid>
              <a:tr h="3662171">
                <a:tc>
                  <a:txBody>
                    <a:bodyPr/>
                    <a:lstStyle/>
                    <a:p>
                      <a:pPr marL="342900" indent="-342900" eaLnBrk="1" hangingPunct="1">
                        <a:lnSpc>
                          <a:spcPct val="80000"/>
                        </a:lnSpc>
                        <a:buFont typeface="+mj-lt"/>
                        <a:buAutoNum type="arabicPeriod"/>
                      </a:pPr>
                      <a:endParaRPr lang="en-US" sz="1800" b="0" dirty="0">
                        <a:solidFill>
                          <a:schemeClr val="tx1"/>
                        </a:solidFill>
                        <a:latin typeface="+mn-lt"/>
                      </a:endParaRPr>
                    </a:p>
                    <a:p>
                      <a:pPr marL="342900" marR="0" indent="-342900" algn="l" defTabSz="914400" rtl="0" eaLnBrk="1" fontAlgn="auto" latinLnBrk="0" hangingPunct="1">
                        <a:lnSpc>
                          <a:spcPct val="80000"/>
                        </a:lnSpc>
                        <a:spcBef>
                          <a:spcPts val="0"/>
                        </a:spcBef>
                        <a:spcAft>
                          <a:spcPts val="0"/>
                        </a:spcAft>
                        <a:buClrTx/>
                        <a:buSzTx/>
                        <a:buFont typeface="+mj-lt"/>
                        <a:buAutoNum type="arabicPeriod"/>
                        <a:tabLst/>
                        <a:defRPr/>
                      </a:pPr>
                      <a:r>
                        <a:rPr lang="en-US" sz="1800" dirty="0"/>
                        <a:t>Log on to your Student Information System (SIS). </a:t>
                      </a:r>
                    </a:p>
                    <a:p>
                      <a:pPr marL="342900" marR="0" indent="-342900" algn="l" defTabSz="914400" rtl="0" eaLnBrk="1" fontAlgn="auto" latinLnBrk="0" hangingPunct="1">
                        <a:lnSpc>
                          <a:spcPct val="80000"/>
                        </a:lnSpc>
                        <a:spcBef>
                          <a:spcPts val="0"/>
                        </a:spcBef>
                        <a:spcAft>
                          <a:spcPts val="0"/>
                        </a:spcAft>
                        <a:buClrTx/>
                        <a:buSzTx/>
                        <a:buFont typeface="+mj-lt"/>
                        <a:buAutoNum type="arabicPeriod"/>
                        <a:tabLst/>
                        <a:defRPr/>
                      </a:pPr>
                      <a:r>
                        <a:rPr lang="en-US" sz="1800" b="0" dirty="0">
                          <a:solidFill>
                            <a:schemeClr val="tx1"/>
                          </a:solidFill>
                          <a:latin typeface="+mn-lt"/>
                        </a:rPr>
                        <a:t>Select the State Longitudinal Data System (</a:t>
                      </a:r>
                      <a:r>
                        <a:rPr lang="en-US" sz="1800" b="1" dirty="0">
                          <a:solidFill>
                            <a:schemeClr val="tx1"/>
                          </a:solidFill>
                          <a:latin typeface="+mn-lt"/>
                        </a:rPr>
                        <a:t>SLDS)</a:t>
                      </a:r>
                      <a:r>
                        <a:rPr lang="en-US" sz="1800" b="0" dirty="0">
                          <a:solidFill>
                            <a:schemeClr val="tx1"/>
                          </a:solidFill>
                          <a:latin typeface="+mn-lt"/>
                        </a:rPr>
                        <a:t> link. The SLDS main window opens.</a:t>
                      </a:r>
                    </a:p>
                    <a:p>
                      <a:pPr marL="342900" marR="0" indent="-342900" algn="l" defTabSz="914400" rtl="0" eaLnBrk="1" fontAlgn="auto" latinLnBrk="0" hangingPunct="1">
                        <a:lnSpc>
                          <a:spcPct val="80000"/>
                        </a:lnSpc>
                        <a:spcBef>
                          <a:spcPts val="0"/>
                        </a:spcBef>
                        <a:spcAft>
                          <a:spcPts val="0"/>
                        </a:spcAft>
                        <a:buClrTx/>
                        <a:buSzTx/>
                        <a:buFont typeface="+mj-lt"/>
                        <a:buAutoNum type="arabicPeriod"/>
                        <a:tabLst/>
                        <a:defRPr/>
                      </a:pPr>
                      <a:r>
                        <a:rPr lang="en-US" sz="1800" dirty="0"/>
                        <a:t>Click </a:t>
                      </a:r>
                      <a:r>
                        <a:rPr lang="en-US" sz="1800" b="1" dirty="0"/>
                        <a:t>GOFAR</a:t>
                      </a:r>
                      <a:r>
                        <a:rPr lang="en-US" sz="1800" dirty="0"/>
                        <a:t> on the menu. The </a:t>
                      </a:r>
                      <a:r>
                        <a:rPr lang="en-US" sz="1800" b="1" dirty="0"/>
                        <a:t>GOFAR</a:t>
                      </a:r>
                      <a:r>
                        <a:rPr lang="en-US" sz="1800" dirty="0"/>
                        <a:t> main window appears.</a:t>
                      </a:r>
                    </a:p>
                    <a:p>
                      <a:pPr marL="0" marR="0" indent="0" algn="l" defTabSz="914400" rtl="0" eaLnBrk="1" fontAlgn="auto" latinLnBrk="0" hangingPunct="1">
                        <a:lnSpc>
                          <a:spcPct val="80000"/>
                        </a:lnSpc>
                        <a:spcBef>
                          <a:spcPts val="0"/>
                        </a:spcBef>
                        <a:spcAft>
                          <a:spcPts val="0"/>
                        </a:spcAft>
                        <a:buClrTx/>
                        <a:buSzTx/>
                        <a:buFont typeface="+mj-lt"/>
                        <a:buNone/>
                        <a:tabLst/>
                        <a:defRPr/>
                      </a:pPr>
                      <a:endParaRPr lang="en-US" sz="1800" b="0" dirty="0">
                        <a:solidFill>
                          <a:schemeClr val="tx1"/>
                        </a:solidFill>
                        <a:latin typeface="+mn-lt"/>
                      </a:endParaRPr>
                    </a:p>
                  </a:txBody>
                  <a:tcPr/>
                </a:tc>
                <a:tc>
                  <a:txBody>
                    <a:bodyPr/>
                    <a:lstStyle/>
                    <a:p>
                      <a:endParaRPr lang="en-US"/>
                    </a:p>
                  </a:txBody>
                  <a:tcPr/>
                </a:tc>
                <a:extLst>
                  <a:ext uri="{0D108BD9-81ED-4DB2-BD59-A6C34878D82A}">
                    <a16:rowId xmlns:a16="http://schemas.microsoft.com/office/drawing/2014/main" val="10000"/>
                  </a:ext>
                </a:extLst>
              </a:tr>
            </a:tbl>
          </a:graphicData>
        </a:graphic>
      </p:graphicFrame>
      <p:grpSp>
        <p:nvGrpSpPr>
          <p:cNvPr id="13" name="Group 12"/>
          <p:cNvGrpSpPr>
            <a:grpSpLocks/>
          </p:cNvGrpSpPr>
          <p:nvPr/>
        </p:nvGrpSpPr>
        <p:grpSpPr>
          <a:xfrm>
            <a:off x="4033652" y="1788154"/>
            <a:ext cx="5110348" cy="4297363"/>
            <a:chOff x="4033652" y="1788154"/>
            <a:chExt cx="4088278" cy="4185509"/>
          </a:xfrm>
        </p:grpSpPr>
        <p:pic>
          <p:nvPicPr>
            <p:cNvPr id="14" name="Picture 13"/>
            <p:cNvPicPr>
              <a:picLocks noChangeAspect="1"/>
            </p:cNvPicPr>
            <p:nvPr/>
          </p:nvPicPr>
          <p:blipFill rotWithShape="1">
            <a:blip r:embed="rId4" cstate="print">
              <a:extLst>
                <a:ext uri="{28A0092B-C50C-407E-A947-70E740481C1C}">
                  <a14:useLocalDpi xmlns:a14="http://schemas.microsoft.com/office/drawing/2010/main" val="0"/>
                </a:ext>
              </a:extLst>
            </a:blip>
            <a:srcRect r="10580"/>
            <a:stretch/>
          </p:blipFill>
          <p:spPr>
            <a:xfrm>
              <a:off x="4033652" y="1788154"/>
              <a:ext cx="4088278" cy="4185509"/>
            </a:xfrm>
            <a:prstGeom prst="rect">
              <a:avLst/>
            </a:prstGeom>
            <a:ln>
              <a:solidFill>
                <a:schemeClr val="tx1"/>
              </a:solidFill>
            </a:ln>
          </p:spPr>
        </p:pic>
        <p:sp>
          <p:nvSpPr>
            <p:cNvPr id="16" name="Rectangle 15"/>
            <p:cNvSpPr/>
            <p:nvPr/>
          </p:nvSpPr>
          <p:spPr>
            <a:xfrm>
              <a:off x="6858000" y="2171700"/>
              <a:ext cx="304800" cy="1905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p:cNvCxnSpPr/>
            <p:nvPr/>
          </p:nvCxnSpPr>
          <p:spPr>
            <a:xfrm flipH="1">
              <a:off x="7070271" y="1977700"/>
              <a:ext cx="329540" cy="19304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aphicFrame>
        <p:nvGraphicFramePr>
          <p:cNvPr id="19" name="Table 18"/>
          <p:cNvGraphicFramePr>
            <a:graphicFrameLocks noGrp="1"/>
          </p:cNvGraphicFramePr>
          <p:nvPr>
            <p:extLst>
              <p:ext uri="{D42A27DB-BD31-4B8C-83A1-F6EECF244321}">
                <p14:modId xmlns:p14="http://schemas.microsoft.com/office/powerpoint/2010/main" val="4180913150"/>
              </p:ext>
            </p:extLst>
          </p:nvPr>
        </p:nvGraphicFramePr>
        <p:xfrm>
          <a:off x="457200" y="4262895"/>
          <a:ext cx="3077435" cy="1752600"/>
        </p:xfrm>
        <a:graphic>
          <a:graphicData uri="http://schemas.openxmlformats.org/drawingml/2006/table">
            <a:tbl>
              <a:tblPr firstRow="1" bandRow="1">
                <a:tableStyleId>{5940675A-B579-460E-94D1-54222C63F5DA}</a:tableStyleId>
              </a:tblPr>
              <a:tblGrid>
                <a:gridCol w="685800">
                  <a:extLst>
                    <a:ext uri="{9D8B030D-6E8A-4147-A177-3AD203B41FA5}">
                      <a16:colId xmlns:a16="http://schemas.microsoft.com/office/drawing/2014/main" val="20000"/>
                    </a:ext>
                  </a:extLst>
                </a:gridCol>
                <a:gridCol w="2391635">
                  <a:extLst>
                    <a:ext uri="{9D8B030D-6E8A-4147-A177-3AD203B41FA5}">
                      <a16:colId xmlns:a16="http://schemas.microsoft.com/office/drawing/2014/main" val="20001"/>
                    </a:ext>
                  </a:extLst>
                </a:gridCol>
              </a:tblGrid>
              <a:tr h="1752600">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600"/>
                        <a:t>This is the default view for</a:t>
                      </a:r>
                      <a:r>
                        <a:rPr lang="en-US" sz="1600" baseline="0"/>
                        <a:t> the </a:t>
                      </a:r>
                      <a:r>
                        <a:rPr lang="en-US" sz="1600"/>
                        <a:t>Teachers dashboard. The</a:t>
                      </a:r>
                      <a:r>
                        <a:rPr lang="en-US" sz="1600" baseline="0"/>
                        <a:t> Teacher may view a variety of reports related to the test assessments in this window</a:t>
                      </a:r>
                      <a:r>
                        <a:rPr lang="en-US" sz="1400" baseline="0"/>
                        <a:t>.</a:t>
                      </a:r>
                      <a:endParaRPr lang="en-US" sz="140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7814" y="4377858"/>
            <a:ext cx="515721" cy="386293"/>
          </a:xfrm>
          <a:prstGeom prst="rect">
            <a:avLst/>
          </a:prstGeom>
        </p:spPr>
      </p:pic>
      <p:pic>
        <p:nvPicPr>
          <p:cNvPr id="2" name="Picture 1"/>
          <p:cNvPicPr>
            <a:picLocks noChangeAspect="1"/>
          </p:cNvPicPr>
          <p:nvPr/>
        </p:nvPicPr>
        <p:blipFill>
          <a:blip r:embed="rId6"/>
          <a:stretch>
            <a:fillRect/>
          </a:stretch>
        </p:blipFill>
        <p:spPr>
          <a:xfrm>
            <a:off x="7010400" y="2266950"/>
            <a:ext cx="657143" cy="371429"/>
          </a:xfrm>
          <a:prstGeom prst="rect">
            <a:avLst/>
          </a:prstGeom>
          <a:ln w="28575">
            <a:solidFill>
              <a:srgbClr val="FF0000"/>
            </a:solidFill>
          </a:ln>
        </p:spPr>
      </p:pic>
      <p:sp>
        <p:nvSpPr>
          <p:cNvPr id="3" name="Date Placeholder 2">
            <a:extLst>
              <a:ext uri="{FF2B5EF4-FFF2-40B4-BE49-F238E27FC236}">
                <a16:creationId xmlns:a16="http://schemas.microsoft.com/office/drawing/2014/main" id="{897A78B8-495E-43AA-9CA2-0928BF3106A8}"/>
              </a:ext>
            </a:extLst>
          </p:cNvPr>
          <p:cNvSpPr>
            <a:spLocks noGrp="1"/>
          </p:cNvSpPr>
          <p:nvPr>
            <p:ph type="dt" sz="half" idx="2"/>
          </p:nvPr>
        </p:nvSpPr>
        <p:spPr/>
        <p:txBody>
          <a:bodyPr/>
          <a:lstStyle/>
          <a:p>
            <a:fld id="{BC88BA7B-2320-4FF9-B5FD-A1EF083AE42C}" type="datetime1">
              <a:rPr lang="en-US" smtClean="0"/>
              <a:t>8/15/2018</a:t>
            </a:fld>
            <a:endParaRPr lang="en-US"/>
          </a:p>
        </p:txBody>
      </p:sp>
    </p:spTree>
    <p:extLst>
      <p:ext uri="{BB962C8B-B14F-4D97-AF65-F5344CB8AC3E}">
        <p14:creationId xmlns:p14="http://schemas.microsoft.com/office/powerpoint/2010/main" val="3887042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1242" y="2421888"/>
            <a:ext cx="5105184" cy="27341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descr="keyboard hand logon.jpg"/>
          <p:cNvPicPr>
            <a:picLocks noChangeAspect="1"/>
          </p:cNvPicPr>
          <p:nvPr/>
        </p:nvPicPr>
        <p:blipFill>
          <a:blip r:embed="rId4" cstate="print"/>
          <a:stretch>
            <a:fillRect/>
          </a:stretch>
        </p:blipFill>
        <p:spPr>
          <a:xfrm>
            <a:off x="381000" y="1064342"/>
            <a:ext cx="1943100" cy="1943100"/>
          </a:xfrm>
          <a:prstGeom prst="rect">
            <a:avLst/>
          </a:prstGeom>
          <a:effectLst>
            <a:softEdge rad="317500"/>
          </a:effectLst>
        </p:spPr>
      </p:pic>
      <p:sp>
        <p:nvSpPr>
          <p:cNvPr id="29697" name="Title 1"/>
          <p:cNvSpPr>
            <a:spLocks noGrp="1"/>
          </p:cNvSpPr>
          <p:nvPr>
            <p:ph type="title"/>
          </p:nvPr>
        </p:nvSpPr>
        <p:spPr>
          <a:xfrm>
            <a:off x="381000" y="234790"/>
            <a:ext cx="8229600" cy="1143000"/>
          </a:xfrm>
        </p:spPr>
        <p:txBody>
          <a:bodyPr/>
          <a:lstStyle/>
          <a:p>
            <a:pPr eaLnBrk="1" hangingPunct="1"/>
            <a:r>
              <a:rPr lang="en-US"/>
              <a:t>GOFAR Main Window</a:t>
            </a:r>
          </a:p>
        </p:txBody>
      </p:sp>
      <p:sp>
        <p:nvSpPr>
          <p:cNvPr id="29699" name="Slide Number Placeholder 3"/>
          <p:cNvSpPr>
            <a:spLocks noGrp="1"/>
          </p:cNvSpPr>
          <p:nvPr>
            <p:ph type="sldNum" sz="quarter" idx="4294967295"/>
          </p:nvPr>
        </p:nvSpPr>
        <p:spPr bwMode="auto">
          <a:xfrm>
            <a:off x="8077200" y="6356350"/>
            <a:ext cx="609600" cy="365125"/>
          </a:xfrm>
          <a:prstGeom prst="rect">
            <a:avLst/>
          </a:prstGeom>
          <a:noFill/>
          <a:ln>
            <a:miter lim="800000"/>
            <a:headEnd/>
            <a:tailEnd/>
          </a:ln>
        </p:spPr>
        <p:txBody>
          <a:bodyPr/>
          <a:lstStyle/>
          <a:p>
            <a:fld id="{0055EA18-29A3-4681-9E89-39FAAD60CE49}" type="slidenum">
              <a:rPr lang="en-US"/>
              <a:pPr/>
              <a:t>14</a:t>
            </a:fld>
            <a:endParaRPr lang="en-US"/>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89341401"/>
              </p:ext>
            </p:extLst>
          </p:nvPr>
        </p:nvGraphicFramePr>
        <p:xfrm>
          <a:off x="381000" y="2834639"/>
          <a:ext cx="8229600" cy="3108960"/>
        </p:xfrm>
        <a:graphic>
          <a:graphicData uri="http://schemas.openxmlformats.org/drawingml/2006/table">
            <a:tbl>
              <a:tblPr firstRow="1" bandRow="1">
                <a:tableStyleId>{2D5ABB26-0587-4C30-8999-92F81FD0307C}</a:tableStyleId>
              </a:tblPr>
              <a:tblGrid>
                <a:gridCol w="3505200">
                  <a:extLst>
                    <a:ext uri="{9D8B030D-6E8A-4147-A177-3AD203B41FA5}">
                      <a16:colId xmlns:a16="http://schemas.microsoft.com/office/drawing/2014/main" val="20000"/>
                    </a:ext>
                  </a:extLst>
                </a:gridCol>
                <a:gridCol w="4724400">
                  <a:extLst>
                    <a:ext uri="{9D8B030D-6E8A-4147-A177-3AD203B41FA5}">
                      <a16:colId xmlns:a16="http://schemas.microsoft.com/office/drawing/2014/main" val="20001"/>
                    </a:ext>
                  </a:extLst>
                </a:gridCol>
              </a:tblGrid>
              <a:tr h="2797276">
                <a:tc>
                  <a:txBody>
                    <a:bodyPr/>
                    <a:lstStyle/>
                    <a:p>
                      <a:pPr marL="0" indent="0" eaLnBrk="1" hangingPunct="1">
                        <a:buFont typeface="+mj-lt"/>
                        <a:buNone/>
                      </a:pPr>
                      <a:endParaRPr lang="en-US"/>
                    </a:p>
                    <a:p>
                      <a:pPr marL="0" indent="0" eaLnBrk="1" hangingPunct="1">
                        <a:buFont typeface="+mj-lt"/>
                        <a:buNone/>
                      </a:pPr>
                      <a:endParaRPr lang="en-US"/>
                    </a:p>
                    <a:p>
                      <a:pPr marL="0" indent="0" eaLnBrk="1" hangingPunct="1">
                        <a:buFont typeface="+mj-lt"/>
                        <a:buNone/>
                      </a:pPr>
                      <a:endParaRPr lang="en-US"/>
                    </a:p>
                    <a:p>
                      <a:pPr marL="0" indent="0" eaLnBrk="1" hangingPunct="1">
                        <a:buFont typeface="+mj-lt"/>
                        <a:buNone/>
                      </a:pPr>
                      <a:endParaRPr lang="en-US"/>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800"/>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800"/>
                        <a:t>The </a:t>
                      </a:r>
                      <a:r>
                        <a:rPr lang="en-US" sz="1800" b="1"/>
                        <a:t>Item Bank </a:t>
                      </a:r>
                      <a:r>
                        <a:rPr lang="en-US" sz="1800"/>
                        <a:t>contains all the items available for a teacher to create a student test. The </a:t>
                      </a:r>
                      <a:r>
                        <a:rPr lang="en-US" sz="1800" b="1"/>
                        <a:t>Item Bank</a:t>
                      </a:r>
                      <a:r>
                        <a:rPr lang="en-US" sz="1800"/>
                        <a:t> tab is the default view when accessing the GOFAR system.</a:t>
                      </a:r>
                    </a:p>
                    <a:p>
                      <a:pPr marL="0" indent="0" eaLnBrk="1" hangingPunct="1">
                        <a:buFont typeface="+mj-lt"/>
                        <a:buNone/>
                      </a:pPr>
                      <a:endParaRPr lang="en-US"/>
                    </a:p>
                  </a:txBody>
                  <a:tcPr/>
                </a:tc>
                <a:tc>
                  <a:txBody>
                    <a:bodyPr/>
                    <a:lstStyle/>
                    <a:p>
                      <a:endParaRPr lang="en-US" dirty="0"/>
                    </a:p>
                  </a:txBody>
                  <a:tcPr/>
                </a:tc>
                <a:extLst>
                  <a:ext uri="{0D108BD9-81ED-4DB2-BD59-A6C34878D82A}">
                    <a16:rowId xmlns:a16="http://schemas.microsoft.com/office/drawing/2014/main" val="10000"/>
                  </a:ext>
                </a:extLst>
              </a:tr>
            </a:tbl>
          </a:graphicData>
        </a:graphic>
      </p:graphicFrame>
      <p:graphicFrame>
        <p:nvGraphicFramePr>
          <p:cNvPr id="20" name="Table 19"/>
          <p:cNvGraphicFramePr>
            <a:graphicFrameLocks noGrp="1"/>
          </p:cNvGraphicFramePr>
          <p:nvPr>
            <p:extLst>
              <p:ext uri="{D42A27DB-BD31-4B8C-83A1-F6EECF244321}">
                <p14:modId xmlns:p14="http://schemas.microsoft.com/office/powerpoint/2010/main" val="2843885470"/>
              </p:ext>
            </p:extLst>
          </p:nvPr>
        </p:nvGraphicFramePr>
        <p:xfrm>
          <a:off x="453822" y="3014638"/>
          <a:ext cx="3276600" cy="1005840"/>
        </p:xfrm>
        <a:graphic>
          <a:graphicData uri="http://schemas.openxmlformats.org/drawingml/2006/table">
            <a:tbl>
              <a:tblPr firstRow="1" bandRow="1">
                <a:tableStyleId>{5940675A-B579-460E-94D1-54222C63F5DA}</a:tableStyleId>
              </a:tblPr>
              <a:tblGrid>
                <a:gridCol w="609600">
                  <a:extLst>
                    <a:ext uri="{9D8B030D-6E8A-4147-A177-3AD203B41FA5}">
                      <a16:colId xmlns:a16="http://schemas.microsoft.com/office/drawing/2014/main" val="20000"/>
                    </a:ext>
                  </a:extLst>
                </a:gridCol>
                <a:gridCol w="2667000">
                  <a:extLst>
                    <a:ext uri="{9D8B030D-6E8A-4147-A177-3AD203B41FA5}">
                      <a16:colId xmlns:a16="http://schemas.microsoft.com/office/drawing/2014/main" val="20001"/>
                    </a:ext>
                  </a:extLst>
                </a:gridCol>
              </a:tblGrid>
              <a:tr h="685800">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2000"/>
                        <a:t>This is the landing page</a:t>
                      </a:r>
                      <a:r>
                        <a:rPr lang="en-US" sz="2000" baseline="0"/>
                        <a:t> </a:t>
                      </a:r>
                      <a:r>
                        <a:rPr lang="en-US" sz="2000"/>
                        <a:t>for</a:t>
                      </a:r>
                      <a:r>
                        <a:rPr lang="en-US" sz="2000" baseline="0"/>
                        <a:t> teachers using the </a:t>
                      </a:r>
                      <a:r>
                        <a:rPr lang="en-US" sz="2000"/>
                        <a:t>GOFAR system.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9799" y="3122251"/>
            <a:ext cx="515721" cy="386293"/>
          </a:xfrm>
          <a:prstGeom prst="rect">
            <a:avLst/>
          </a:prstGeom>
        </p:spPr>
      </p:pic>
      <p:sp>
        <p:nvSpPr>
          <p:cNvPr id="11" name="Rectangle 10"/>
          <p:cNvSpPr/>
          <p:nvPr/>
        </p:nvSpPr>
        <p:spPr>
          <a:xfrm>
            <a:off x="3861242" y="2573733"/>
            <a:ext cx="435979" cy="26090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D93D161B-8F26-4F4B-9CE8-07CB1DB010AA}"/>
              </a:ext>
            </a:extLst>
          </p:cNvPr>
          <p:cNvSpPr>
            <a:spLocks noGrp="1"/>
          </p:cNvSpPr>
          <p:nvPr>
            <p:ph type="dt" sz="half" idx="2"/>
          </p:nvPr>
        </p:nvSpPr>
        <p:spPr/>
        <p:txBody>
          <a:bodyPr/>
          <a:lstStyle/>
          <a:p>
            <a:fld id="{279F3A02-5CE1-4B28-9D0E-E9078FEDC3B8}" type="datetime1">
              <a:rPr lang="en-US" smtClean="0"/>
              <a:t>8/15/2018</a:t>
            </a:fld>
            <a:endParaRPr lang="en-US"/>
          </a:p>
        </p:txBody>
      </p:sp>
    </p:spTree>
    <p:extLst>
      <p:ext uri="{BB962C8B-B14F-4D97-AF65-F5344CB8AC3E}">
        <p14:creationId xmlns:p14="http://schemas.microsoft.com/office/powerpoint/2010/main" val="38013112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4799" y="1913134"/>
            <a:ext cx="4620137" cy="2954521"/>
          </a:xfrm>
          <a:prstGeom prst="rect">
            <a:avLst/>
          </a:prstGeom>
          <a:ln>
            <a:solidFill>
              <a:schemeClr val="tx1"/>
            </a:solidFill>
          </a:ln>
        </p:spPr>
      </p:pic>
      <p:sp>
        <p:nvSpPr>
          <p:cNvPr id="29697" name="Title 1"/>
          <p:cNvSpPr>
            <a:spLocks noGrp="1"/>
          </p:cNvSpPr>
          <p:nvPr>
            <p:ph type="title"/>
          </p:nvPr>
        </p:nvSpPr>
        <p:spPr>
          <a:xfrm>
            <a:off x="457200" y="228600"/>
            <a:ext cx="6400800" cy="1143000"/>
          </a:xfrm>
        </p:spPr>
        <p:txBody>
          <a:bodyPr>
            <a:normAutofit fontScale="90000"/>
          </a:bodyPr>
          <a:lstStyle/>
          <a:p>
            <a:pPr algn="ctr" eaLnBrk="1" hangingPunct="1"/>
            <a:r>
              <a:rPr lang="en-US"/>
              <a:t>Viewing the Metadata in</a:t>
            </a:r>
            <a:br>
              <a:rPr lang="en-US"/>
            </a:br>
            <a:r>
              <a:rPr lang="en-US"/>
              <a:t> the Item Bank</a:t>
            </a:r>
          </a:p>
        </p:txBody>
      </p:sp>
      <p:sp>
        <p:nvSpPr>
          <p:cNvPr id="29699" name="Slide Number Placeholder 3"/>
          <p:cNvSpPr>
            <a:spLocks noGrp="1"/>
          </p:cNvSpPr>
          <p:nvPr>
            <p:ph type="sldNum" sz="quarter" idx="4294967295"/>
          </p:nvPr>
        </p:nvSpPr>
        <p:spPr bwMode="auto">
          <a:xfrm>
            <a:off x="8077200" y="6356350"/>
            <a:ext cx="609600" cy="365125"/>
          </a:xfrm>
          <a:prstGeom prst="rect">
            <a:avLst/>
          </a:prstGeom>
          <a:noFill/>
          <a:ln>
            <a:miter lim="800000"/>
            <a:headEnd/>
            <a:tailEnd/>
          </a:ln>
        </p:spPr>
        <p:txBody>
          <a:bodyPr/>
          <a:lstStyle/>
          <a:p>
            <a:fld id="{0055EA18-29A3-4681-9E89-39FAAD60CE49}" type="slidenum">
              <a:rPr lang="en-US"/>
              <a:pPr/>
              <a:t>15</a:t>
            </a:fld>
            <a:endParaRPr lang="en-US"/>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4146608243"/>
              </p:ext>
            </p:extLst>
          </p:nvPr>
        </p:nvGraphicFramePr>
        <p:xfrm>
          <a:off x="457200" y="2082438"/>
          <a:ext cx="8229600" cy="3962400"/>
        </p:xfrm>
        <a:graphic>
          <a:graphicData uri="http://schemas.openxmlformats.org/drawingml/2006/table">
            <a:tbl>
              <a:tblPr firstRow="1" bandRow="1">
                <a:tableStyleId>{5C22544A-7EE6-4342-B048-85BDC9FD1C3A}</a:tableStyleId>
              </a:tblPr>
              <a:tblGrid>
                <a:gridCol w="3435927">
                  <a:extLst>
                    <a:ext uri="{9D8B030D-6E8A-4147-A177-3AD203B41FA5}">
                      <a16:colId xmlns:a16="http://schemas.microsoft.com/office/drawing/2014/main" val="20000"/>
                    </a:ext>
                  </a:extLst>
                </a:gridCol>
                <a:gridCol w="4793673">
                  <a:extLst>
                    <a:ext uri="{9D8B030D-6E8A-4147-A177-3AD203B41FA5}">
                      <a16:colId xmlns:a16="http://schemas.microsoft.com/office/drawing/2014/main" val="20001"/>
                    </a:ext>
                  </a:extLst>
                </a:gridCol>
              </a:tblGrid>
              <a:tr h="3962400">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800" b="0" dirty="0">
                          <a:solidFill>
                            <a:schemeClr val="tx1"/>
                          </a:solidFill>
                        </a:rPr>
                        <a:t>Click the arrow next to the item title to expand and view the metadata</a:t>
                      </a:r>
                      <a:r>
                        <a:rPr lang="en-US" sz="1800" b="0" baseline="0" dirty="0">
                          <a:solidFill>
                            <a:schemeClr val="tx1"/>
                          </a:solidFill>
                        </a:rPr>
                        <a:t> for that item</a:t>
                      </a:r>
                      <a:r>
                        <a:rPr lang="en-US" sz="1800" b="0" dirty="0">
                          <a:solidFill>
                            <a:schemeClr val="tx1"/>
                          </a:solidFill>
                        </a:rPr>
                        <a:t>.</a:t>
                      </a:r>
                    </a:p>
                    <a:p>
                      <a:pPr marL="285750" indent="-285750">
                        <a:buFont typeface="Wingdings" panose="05000000000000000000" pitchFamily="2" charset="2"/>
                        <a:buChar char="§"/>
                      </a:pPr>
                      <a:r>
                        <a:rPr lang="en-US" sz="1800" b="0" dirty="0">
                          <a:solidFill>
                            <a:schemeClr val="tx1"/>
                          </a:solidFill>
                        </a:rPr>
                        <a:t>Click the arrow again to collapse the filter information. </a:t>
                      </a:r>
                    </a:p>
                    <a:p>
                      <a:pPr marL="285750" indent="-285750">
                        <a:buFont typeface="Wingdings" panose="05000000000000000000" pitchFamily="2" charset="2"/>
                        <a:buChar char="§"/>
                      </a:pPr>
                      <a:endParaRPr lang="en-US" sz="1800" b="0" dirty="0">
                        <a:solidFill>
                          <a:schemeClr val="tx1"/>
                        </a:solidFill>
                      </a:endParaRPr>
                    </a:p>
                    <a:p>
                      <a:pPr marL="0" indent="0">
                        <a:buFont typeface="Wingdings" panose="05000000000000000000" pitchFamily="2" charset="2"/>
                        <a:buNone/>
                      </a:pPr>
                      <a:r>
                        <a:rPr lang="en-US" sz="1800" b="0" dirty="0">
                          <a:solidFill>
                            <a:schemeClr val="tx1"/>
                          </a:solidFill>
                        </a:rPr>
                        <a: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n-US" i="1"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pSp>
        <p:nvGrpSpPr>
          <p:cNvPr id="5" name="Group 4"/>
          <p:cNvGrpSpPr/>
          <p:nvPr/>
        </p:nvGrpSpPr>
        <p:grpSpPr>
          <a:xfrm>
            <a:off x="2059644" y="2745554"/>
            <a:ext cx="3706972" cy="1821448"/>
            <a:chOff x="2392716" y="2955866"/>
            <a:chExt cx="3441595" cy="1821448"/>
          </a:xfrm>
        </p:grpSpPr>
        <p:sp>
          <p:nvSpPr>
            <p:cNvPr id="10" name="TextBox 9"/>
            <p:cNvSpPr txBox="1"/>
            <p:nvPr/>
          </p:nvSpPr>
          <p:spPr>
            <a:xfrm>
              <a:off x="2392716" y="3965394"/>
              <a:ext cx="1709846" cy="811920"/>
            </a:xfrm>
            <a:prstGeom prst="rect">
              <a:avLst/>
            </a:prstGeom>
            <a:noFill/>
          </p:spPr>
          <p:txBody>
            <a:bodyPr wrap="square" rtlCol="0">
              <a:spAutoFit/>
            </a:bodyPr>
            <a:lstStyle/>
            <a:p>
              <a:r>
                <a:rPr lang="en-US" sz="1050" b="1">
                  <a:latin typeface="+mn-lt"/>
                </a:rPr>
                <a:t>Click the arrow to expand or collapse the filter data for the test item.</a:t>
              </a:r>
              <a:endParaRPr lang="en-US" sz="1050">
                <a:latin typeface="+mn-lt"/>
              </a:endParaRPr>
            </a:p>
          </p:txBody>
        </p:sp>
        <p:sp>
          <p:nvSpPr>
            <p:cNvPr id="8" name="Rectangle 7"/>
            <p:cNvSpPr/>
            <p:nvPr/>
          </p:nvSpPr>
          <p:spPr>
            <a:xfrm>
              <a:off x="5720010" y="2955866"/>
              <a:ext cx="114301" cy="22682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p:nvPr/>
          </p:nvCxnSpPr>
          <p:spPr>
            <a:xfrm flipV="1">
              <a:off x="4012814" y="3069280"/>
              <a:ext cx="1707196" cy="110267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4" name="Date Placeholder 3">
            <a:extLst>
              <a:ext uri="{FF2B5EF4-FFF2-40B4-BE49-F238E27FC236}">
                <a16:creationId xmlns:a16="http://schemas.microsoft.com/office/drawing/2014/main" id="{3A010BBD-AF58-4A47-BCE1-893699347190}"/>
              </a:ext>
            </a:extLst>
          </p:cNvPr>
          <p:cNvSpPr>
            <a:spLocks noGrp="1"/>
          </p:cNvSpPr>
          <p:nvPr>
            <p:ph type="dt" sz="half" idx="2"/>
          </p:nvPr>
        </p:nvSpPr>
        <p:spPr/>
        <p:txBody>
          <a:bodyPr/>
          <a:lstStyle/>
          <a:p>
            <a:fld id="{D23C34E5-8F52-4162-AB44-80354771E37E}" type="datetime1">
              <a:rPr lang="en-US" smtClean="0"/>
              <a:t>8/15/2018</a:t>
            </a:fld>
            <a:endParaRPr lang="en-US"/>
          </a:p>
        </p:txBody>
      </p:sp>
    </p:spTree>
    <p:extLst>
      <p:ext uri="{BB962C8B-B14F-4D97-AF65-F5344CB8AC3E}">
        <p14:creationId xmlns:p14="http://schemas.microsoft.com/office/powerpoint/2010/main" val="15469103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6832" y="1979256"/>
            <a:ext cx="4969193" cy="2675040"/>
          </a:xfrm>
          <a:prstGeom prst="rect">
            <a:avLst/>
          </a:prstGeom>
        </p:spPr>
      </p:pic>
      <p:sp>
        <p:nvSpPr>
          <p:cNvPr id="29697" name="Title 1"/>
          <p:cNvSpPr>
            <a:spLocks noGrp="1"/>
          </p:cNvSpPr>
          <p:nvPr>
            <p:ph type="title"/>
          </p:nvPr>
        </p:nvSpPr>
        <p:spPr>
          <a:xfrm>
            <a:off x="403746" y="349154"/>
            <a:ext cx="6341183" cy="1143000"/>
          </a:xfrm>
        </p:spPr>
        <p:txBody>
          <a:bodyPr/>
          <a:lstStyle/>
          <a:p>
            <a:pPr algn="ctr" eaLnBrk="1" hangingPunct="1"/>
            <a:r>
              <a:rPr lang="en-US"/>
              <a:t>Viewing a Test Item</a:t>
            </a:r>
          </a:p>
        </p:txBody>
      </p:sp>
      <p:sp>
        <p:nvSpPr>
          <p:cNvPr id="29699" name="Slide Number Placeholder 3"/>
          <p:cNvSpPr>
            <a:spLocks noGrp="1"/>
          </p:cNvSpPr>
          <p:nvPr>
            <p:ph type="sldNum" sz="quarter" idx="4294967295"/>
          </p:nvPr>
        </p:nvSpPr>
        <p:spPr bwMode="auto">
          <a:xfrm>
            <a:off x="8077200" y="6356350"/>
            <a:ext cx="609600" cy="365125"/>
          </a:xfrm>
          <a:prstGeom prst="rect">
            <a:avLst/>
          </a:prstGeom>
          <a:noFill/>
          <a:ln>
            <a:miter lim="800000"/>
            <a:headEnd/>
            <a:tailEnd/>
          </a:ln>
        </p:spPr>
        <p:txBody>
          <a:bodyPr/>
          <a:lstStyle/>
          <a:p>
            <a:fld id="{0055EA18-29A3-4681-9E89-39FAAD60CE49}" type="slidenum">
              <a:rPr lang="en-US"/>
              <a:pPr/>
              <a:t>16</a:t>
            </a:fld>
            <a:endParaRPr lang="en-US"/>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2128470093"/>
              </p:ext>
            </p:extLst>
          </p:nvPr>
        </p:nvGraphicFramePr>
        <p:xfrm>
          <a:off x="457200" y="2157590"/>
          <a:ext cx="8229600" cy="3683377"/>
        </p:xfrm>
        <a:graphic>
          <a:graphicData uri="http://schemas.openxmlformats.org/drawingml/2006/table">
            <a:tbl>
              <a:tblPr firstRow="1" bandRow="1">
                <a:tableStyleId>{5C22544A-7EE6-4342-B048-85BDC9FD1C3A}</a:tableStyleId>
              </a:tblPr>
              <a:tblGrid>
                <a:gridCol w="3435927">
                  <a:extLst>
                    <a:ext uri="{9D8B030D-6E8A-4147-A177-3AD203B41FA5}">
                      <a16:colId xmlns:a16="http://schemas.microsoft.com/office/drawing/2014/main" val="20000"/>
                    </a:ext>
                  </a:extLst>
                </a:gridCol>
                <a:gridCol w="4793673">
                  <a:extLst>
                    <a:ext uri="{9D8B030D-6E8A-4147-A177-3AD203B41FA5}">
                      <a16:colId xmlns:a16="http://schemas.microsoft.com/office/drawing/2014/main" val="20001"/>
                    </a:ext>
                  </a:extLst>
                </a:gridCol>
              </a:tblGrid>
              <a:tr h="3683377">
                <a:tc>
                  <a:txBody>
                    <a:bodyPr/>
                    <a:lstStyle/>
                    <a:p>
                      <a:pPr marL="287338" marR="0" indent="-233363"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800" b="0">
                          <a:solidFill>
                            <a:schemeClr val="tx1"/>
                          </a:solidFill>
                        </a:rPr>
                        <a:t>Click </a:t>
                      </a:r>
                      <a:r>
                        <a:rPr lang="en-US" sz="1800" b="1">
                          <a:solidFill>
                            <a:schemeClr val="tx1"/>
                          </a:solidFill>
                        </a:rPr>
                        <a:t>Preview</a:t>
                      </a:r>
                      <a:r>
                        <a:rPr lang="en-US" sz="1800" b="0">
                          <a:solidFill>
                            <a:schemeClr val="tx1"/>
                          </a:solidFill>
                        </a:rPr>
                        <a:t> to view a test item. </a:t>
                      </a:r>
                      <a:r>
                        <a:rPr lang="en-US" sz="1800" b="0" baseline="0">
                          <a:solidFill>
                            <a:schemeClr val="tx1"/>
                          </a:solidFill>
                        </a:rPr>
                        <a:t>The test item appears in the </a:t>
                      </a:r>
                      <a:r>
                        <a:rPr lang="en-US" sz="1800" b="1" baseline="0">
                          <a:solidFill>
                            <a:schemeClr val="tx1"/>
                          </a:solidFill>
                        </a:rPr>
                        <a:t>Question Preview </a:t>
                      </a:r>
                      <a:r>
                        <a:rPr lang="en-US" sz="1800" b="0" baseline="0">
                          <a:solidFill>
                            <a:schemeClr val="tx1"/>
                          </a:solidFill>
                        </a:rPr>
                        <a:t>box.</a:t>
                      </a:r>
                      <a:endParaRPr lang="en-US" sz="1800" b="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n-US"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pSp>
        <p:nvGrpSpPr>
          <p:cNvPr id="14" name="Group 13"/>
          <p:cNvGrpSpPr/>
          <p:nvPr/>
        </p:nvGrpSpPr>
        <p:grpSpPr>
          <a:xfrm>
            <a:off x="2077897" y="2553885"/>
            <a:ext cx="6372160" cy="1750230"/>
            <a:chOff x="2042964" y="2769995"/>
            <a:chExt cx="6372160" cy="1563144"/>
          </a:xfrm>
        </p:grpSpPr>
        <p:sp>
          <p:nvSpPr>
            <p:cNvPr id="8" name="Rectangle 7"/>
            <p:cNvSpPr/>
            <p:nvPr/>
          </p:nvSpPr>
          <p:spPr>
            <a:xfrm>
              <a:off x="7881724" y="2769995"/>
              <a:ext cx="533400" cy="25248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042964" y="3962055"/>
              <a:ext cx="1295399" cy="371084"/>
            </a:xfrm>
            <a:prstGeom prst="rect">
              <a:avLst/>
            </a:prstGeom>
            <a:noFill/>
          </p:spPr>
          <p:txBody>
            <a:bodyPr wrap="square" rtlCol="0">
              <a:spAutoFit/>
            </a:bodyPr>
            <a:lstStyle/>
            <a:p>
              <a:r>
                <a:rPr lang="en-US" sz="1050" b="1">
                  <a:latin typeface="+mn-lt"/>
                </a:rPr>
                <a:t>Click Preview to view the test item. </a:t>
              </a:r>
              <a:endParaRPr lang="en-US" b="1">
                <a:latin typeface="+mn-lt"/>
              </a:endParaRPr>
            </a:p>
          </p:txBody>
        </p:sp>
        <p:cxnSp>
          <p:nvCxnSpPr>
            <p:cNvPr id="12" name="Straight Arrow Connector 11"/>
            <p:cNvCxnSpPr/>
            <p:nvPr/>
          </p:nvCxnSpPr>
          <p:spPr>
            <a:xfrm flipV="1">
              <a:off x="3190994" y="2958250"/>
              <a:ext cx="4690730" cy="118934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 name="Date Placeholder 1">
            <a:extLst>
              <a:ext uri="{FF2B5EF4-FFF2-40B4-BE49-F238E27FC236}">
                <a16:creationId xmlns:a16="http://schemas.microsoft.com/office/drawing/2014/main" id="{F244C01D-567F-45F7-8F39-8D830E69A7AA}"/>
              </a:ext>
            </a:extLst>
          </p:cNvPr>
          <p:cNvSpPr>
            <a:spLocks noGrp="1"/>
          </p:cNvSpPr>
          <p:nvPr>
            <p:ph type="dt" sz="half" idx="2"/>
          </p:nvPr>
        </p:nvSpPr>
        <p:spPr/>
        <p:txBody>
          <a:bodyPr/>
          <a:lstStyle/>
          <a:p>
            <a:fld id="{373CB004-C06B-4875-96BE-39D93A836DA2}" type="datetime1">
              <a:rPr lang="en-US" smtClean="0"/>
              <a:t>8/15/2018</a:t>
            </a:fld>
            <a:endParaRPr lang="en-US"/>
          </a:p>
        </p:txBody>
      </p:sp>
    </p:spTree>
    <p:extLst>
      <p:ext uri="{BB962C8B-B14F-4D97-AF65-F5344CB8AC3E}">
        <p14:creationId xmlns:p14="http://schemas.microsoft.com/office/powerpoint/2010/main" val="33281558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1752601"/>
            <a:ext cx="4876189"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697" name="Title 1"/>
          <p:cNvSpPr>
            <a:spLocks noGrp="1"/>
          </p:cNvSpPr>
          <p:nvPr>
            <p:ph type="title"/>
          </p:nvPr>
        </p:nvSpPr>
        <p:spPr>
          <a:xfrm>
            <a:off x="88490" y="228600"/>
            <a:ext cx="6705600" cy="1295400"/>
          </a:xfrm>
        </p:spPr>
        <p:txBody>
          <a:bodyPr>
            <a:normAutofit fontScale="90000"/>
          </a:bodyPr>
          <a:lstStyle/>
          <a:p>
            <a:pPr algn="ctr" eaLnBrk="1" hangingPunct="1"/>
            <a:r>
              <a:rPr lang="en-US"/>
              <a:t>Preview a Selected Response Test Item</a:t>
            </a:r>
          </a:p>
        </p:txBody>
      </p:sp>
      <p:sp>
        <p:nvSpPr>
          <p:cNvPr id="29699" name="Slide Number Placeholder 3"/>
          <p:cNvSpPr>
            <a:spLocks noGrp="1"/>
          </p:cNvSpPr>
          <p:nvPr>
            <p:ph type="sldNum" sz="quarter" idx="4294967295"/>
          </p:nvPr>
        </p:nvSpPr>
        <p:spPr bwMode="auto">
          <a:xfrm>
            <a:off x="8077200" y="6356350"/>
            <a:ext cx="609600" cy="365125"/>
          </a:xfrm>
          <a:prstGeom prst="rect">
            <a:avLst/>
          </a:prstGeom>
          <a:noFill/>
          <a:ln>
            <a:miter lim="800000"/>
            <a:headEnd/>
            <a:tailEnd/>
          </a:ln>
        </p:spPr>
        <p:txBody>
          <a:bodyPr/>
          <a:lstStyle/>
          <a:p>
            <a:fld id="{0055EA18-29A3-4681-9E89-39FAAD60CE49}" type="slidenum">
              <a:rPr lang="en-US"/>
              <a:pPr/>
              <a:t>17</a:t>
            </a:fld>
            <a:endParaRPr lang="en-US"/>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450279796"/>
              </p:ext>
            </p:extLst>
          </p:nvPr>
        </p:nvGraphicFramePr>
        <p:xfrm>
          <a:off x="457200" y="1905000"/>
          <a:ext cx="8229600" cy="3683377"/>
        </p:xfrm>
        <a:graphic>
          <a:graphicData uri="http://schemas.openxmlformats.org/drawingml/2006/table">
            <a:tbl>
              <a:tblPr firstRow="1" bandRow="1">
                <a:tableStyleId>{5C22544A-7EE6-4342-B048-85BDC9FD1C3A}</a:tableStyleId>
              </a:tblPr>
              <a:tblGrid>
                <a:gridCol w="3435927">
                  <a:extLst>
                    <a:ext uri="{9D8B030D-6E8A-4147-A177-3AD203B41FA5}">
                      <a16:colId xmlns:a16="http://schemas.microsoft.com/office/drawing/2014/main" val="20000"/>
                    </a:ext>
                  </a:extLst>
                </a:gridCol>
                <a:gridCol w="4793673">
                  <a:extLst>
                    <a:ext uri="{9D8B030D-6E8A-4147-A177-3AD203B41FA5}">
                      <a16:colId xmlns:a16="http://schemas.microsoft.com/office/drawing/2014/main" val="20001"/>
                    </a:ext>
                  </a:extLst>
                </a:gridCol>
              </a:tblGrid>
              <a:tr h="3683377">
                <a:tc>
                  <a:txBody>
                    <a:bodyPr/>
                    <a:lstStyle/>
                    <a:p>
                      <a:pPr marL="457200" indent="-457200">
                        <a:buFont typeface="Wingdings" panose="05000000000000000000" pitchFamily="2" charset="2"/>
                        <a:buChar char="§"/>
                      </a:pPr>
                      <a:r>
                        <a:rPr lang="en-US" sz="1800" b="0">
                          <a:solidFill>
                            <a:schemeClr val="tx1"/>
                          </a:solidFill>
                        </a:rPr>
                        <a:t>View the contents of </a:t>
                      </a:r>
                      <a:r>
                        <a:rPr lang="en-US" sz="1800" b="1">
                          <a:solidFill>
                            <a:schemeClr val="tx1"/>
                          </a:solidFill>
                        </a:rPr>
                        <a:t>Question Preview </a:t>
                      </a:r>
                      <a:r>
                        <a:rPr lang="en-US" sz="1800" b="0">
                          <a:solidFill>
                            <a:schemeClr val="tx1"/>
                          </a:solidFill>
                        </a:rPr>
                        <a:t>box to see the test item.</a:t>
                      </a:r>
                    </a:p>
                    <a:p>
                      <a:pPr marL="457200" indent="-457200">
                        <a:buFont typeface="Wingdings" panose="05000000000000000000" pitchFamily="2" charset="2"/>
                        <a:buChar char="§"/>
                      </a:pPr>
                      <a:r>
                        <a:rPr lang="en-US" sz="1800" b="0">
                          <a:solidFill>
                            <a:schemeClr val="tx1"/>
                          </a:solidFill>
                        </a:rPr>
                        <a:t> Click the </a:t>
                      </a:r>
                      <a:r>
                        <a:rPr lang="en-US" sz="1800" b="1">
                          <a:solidFill>
                            <a:schemeClr val="tx1"/>
                          </a:solidFill>
                        </a:rPr>
                        <a:t>X</a:t>
                      </a:r>
                      <a:r>
                        <a:rPr lang="en-US" sz="1800" b="0">
                          <a:solidFill>
                            <a:schemeClr val="tx1"/>
                          </a:solidFill>
                        </a:rPr>
                        <a:t> to close the </a:t>
                      </a:r>
                      <a:r>
                        <a:rPr lang="en-US" sz="1800" b="1">
                          <a:solidFill>
                            <a:schemeClr val="tx1"/>
                          </a:solidFill>
                        </a:rPr>
                        <a:t>Question Preview </a:t>
                      </a:r>
                      <a:r>
                        <a:rPr lang="en-US" sz="1800" b="0">
                          <a:solidFill>
                            <a:schemeClr val="tx1"/>
                          </a:solidFill>
                        </a:rPr>
                        <a:t>box.</a:t>
                      </a:r>
                    </a:p>
                    <a:p>
                      <a:pPr marL="0" indent="0">
                        <a:buFont typeface="Wingdings" panose="05000000000000000000" pitchFamily="2" charset="2"/>
                        <a:buNone/>
                      </a:pPr>
                      <a:endParaRPr lang="en-US" sz="1800" b="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n-US"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9" name="Line Callout 1 (Accent Bar) 8"/>
          <p:cNvSpPr/>
          <p:nvPr/>
        </p:nvSpPr>
        <p:spPr>
          <a:xfrm>
            <a:off x="2755490" y="4085273"/>
            <a:ext cx="1371600" cy="562928"/>
          </a:xfrm>
          <a:prstGeom prst="accentCallout1">
            <a:avLst>
              <a:gd name="adj1" fmla="val 51747"/>
              <a:gd name="adj2" fmla="val 103588"/>
              <a:gd name="adj3" fmla="val -176941"/>
              <a:gd name="adj4" fmla="val 371886"/>
            </a:avLst>
          </a:prstGeom>
          <a:noFill/>
          <a:ln>
            <a:solidFill>
              <a:schemeClr val="tx1"/>
            </a:solidFill>
            <a:headEnd type="none"/>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a:solidFill>
                  <a:schemeClr val="tx1"/>
                </a:solidFill>
              </a:rPr>
              <a:t>Click the X to close the Question Preview window.</a:t>
            </a:r>
          </a:p>
        </p:txBody>
      </p:sp>
      <p:sp>
        <p:nvSpPr>
          <p:cNvPr id="2" name="Date Placeholder 1">
            <a:extLst>
              <a:ext uri="{FF2B5EF4-FFF2-40B4-BE49-F238E27FC236}">
                <a16:creationId xmlns:a16="http://schemas.microsoft.com/office/drawing/2014/main" id="{A71631BB-7A13-475C-8B91-907CC860E2C4}"/>
              </a:ext>
            </a:extLst>
          </p:cNvPr>
          <p:cNvSpPr>
            <a:spLocks noGrp="1"/>
          </p:cNvSpPr>
          <p:nvPr>
            <p:ph type="dt" sz="half" idx="2"/>
          </p:nvPr>
        </p:nvSpPr>
        <p:spPr/>
        <p:txBody>
          <a:bodyPr/>
          <a:lstStyle/>
          <a:p>
            <a:fld id="{B90AE776-D718-4CC8-A081-703BCCF00046}" type="datetime1">
              <a:rPr lang="en-US" smtClean="0"/>
              <a:t>8/15/2018</a:t>
            </a:fld>
            <a:endParaRPr lang="en-US"/>
          </a:p>
        </p:txBody>
      </p:sp>
    </p:spTree>
    <p:extLst>
      <p:ext uri="{BB962C8B-B14F-4D97-AF65-F5344CB8AC3E}">
        <p14:creationId xmlns:p14="http://schemas.microsoft.com/office/powerpoint/2010/main" val="7451022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2554" y="1853431"/>
            <a:ext cx="4988918" cy="26637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697" name="Title 1"/>
          <p:cNvSpPr>
            <a:spLocks noGrp="1"/>
          </p:cNvSpPr>
          <p:nvPr>
            <p:ph type="title"/>
          </p:nvPr>
        </p:nvSpPr>
        <p:spPr>
          <a:xfrm>
            <a:off x="204454" y="228600"/>
            <a:ext cx="6678128" cy="1143000"/>
          </a:xfrm>
        </p:spPr>
        <p:txBody>
          <a:bodyPr>
            <a:normAutofit fontScale="90000"/>
          </a:bodyPr>
          <a:lstStyle/>
          <a:p>
            <a:pPr algn="ctr" eaLnBrk="1" hangingPunct="1"/>
            <a:r>
              <a:rPr lang="en-US"/>
              <a:t>Preview a Constructed Response Test Item</a:t>
            </a:r>
          </a:p>
        </p:txBody>
      </p:sp>
      <p:sp>
        <p:nvSpPr>
          <p:cNvPr id="29699" name="Slide Number Placeholder 3"/>
          <p:cNvSpPr>
            <a:spLocks noGrp="1"/>
          </p:cNvSpPr>
          <p:nvPr>
            <p:ph type="sldNum" sz="quarter" idx="4294967295"/>
          </p:nvPr>
        </p:nvSpPr>
        <p:spPr bwMode="auto">
          <a:xfrm>
            <a:off x="8077200" y="6356350"/>
            <a:ext cx="609600" cy="365125"/>
          </a:xfrm>
          <a:prstGeom prst="rect">
            <a:avLst/>
          </a:prstGeom>
          <a:noFill/>
          <a:ln>
            <a:miter lim="800000"/>
            <a:headEnd/>
            <a:tailEnd/>
          </a:ln>
        </p:spPr>
        <p:txBody>
          <a:bodyPr/>
          <a:lstStyle/>
          <a:p>
            <a:fld id="{0055EA18-29A3-4681-9E89-39FAAD60CE49}" type="slidenum">
              <a:rPr lang="en-US"/>
              <a:pPr/>
              <a:t>18</a:t>
            </a:fld>
            <a:endParaRPr lang="en-US"/>
          </a:p>
        </p:txBody>
      </p:sp>
      <p:grpSp>
        <p:nvGrpSpPr>
          <p:cNvPr id="10" name="Group 9"/>
          <p:cNvGrpSpPr/>
          <p:nvPr/>
        </p:nvGrpSpPr>
        <p:grpSpPr>
          <a:xfrm>
            <a:off x="2363257" y="2936660"/>
            <a:ext cx="6097229" cy="2131181"/>
            <a:chOff x="1960921" y="3036950"/>
            <a:chExt cx="6097229" cy="2131181"/>
          </a:xfrm>
        </p:grpSpPr>
        <p:sp>
          <p:nvSpPr>
            <p:cNvPr id="11" name="Rectangle 10"/>
            <p:cNvSpPr/>
            <p:nvPr/>
          </p:nvSpPr>
          <p:spPr>
            <a:xfrm>
              <a:off x="7677150" y="3036950"/>
              <a:ext cx="381000" cy="23964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960921" y="4591050"/>
              <a:ext cx="1447800" cy="577081"/>
            </a:xfrm>
            <a:prstGeom prst="rect">
              <a:avLst/>
            </a:prstGeom>
            <a:noFill/>
          </p:spPr>
          <p:txBody>
            <a:bodyPr wrap="square" rtlCol="0">
              <a:spAutoFit/>
            </a:bodyPr>
            <a:lstStyle/>
            <a:p>
              <a:r>
                <a:rPr lang="en-US" sz="1050" b="1" dirty="0">
                  <a:latin typeface="+mn-lt"/>
                </a:rPr>
                <a:t>Click Preview to view the Constructed Response item. </a:t>
              </a:r>
              <a:endParaRPr lang="en-US" b="1" dirty="0">
                <a:latin typeface="+mn-lt"/>
              </a:endParaRPr>
            </a:p>
          </p:txBody>
        </p:sp>
        <p:cxnSp>
          <p:nvCxnSpPr>
            <p:cNvPr id="13" name="Straight Arrow Connector 12"/>
            <p:cNvCxnSpPr/>
            <p:nvPr/>
          </p:nvCxnSpPr>
          <p:spPr>
            <a:xfrm flipV="1">
              <a:off x="3305175" y="3156774"/>
              <a:ext cx="4371975" cy="165335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aphicFrame>
        <p:nvGraphicFramePr>
          <p:cNvPr id="3" name="Content Placeholder 2"/>
          <p:cNvGraphicFramePr>
            <a:graphicFrameLocks noGrp="1"/>
          </p:cNvGraphicFramePr>
          <p:nvPr>
            <p:ph idx="1"/>
            <p:extLst>
              <p:ext uri="{D42A27DB-BD31-4B8C-83A1-F6EECF244321}">
                <p14:modId xmlns:p14="http://schemas.microsoft.com/office/powerpoint/2010/main" val="3262933793"/>
              </p:ext>
            </p:extLst>
          </p:nvPr>
        </p:nvGraphicFramePr>
        <p:xfrm>
          <a:off x="528637" y="1922305"/>
          <a:ext cx="8086725" cy="2411951"/>
        </p:xfrm>
        <a:graphic>
          <a:graphicData uri="http://schemas.openxmlformats.org/drawingml/2006/table">
            <a:tbl>
              <a:tblPr firstRow="1" bandRow="1">
                <a:tableStyleId>{5C22544A-7EE6-4342-B048-85BDC9FD1C3A}</a:tableStyleId>
              </a:tblPr>
              <a:tblGrid>
                <a:gridCol w="3376276">
                  <a:extLst>
                    <a:ext uri="{9D8B030D-6E8A-4147-A177-3AD203B41FA5}">
                      <a16:colId xmlns:a16="http://schemas.microsoft.com/office/drawing/2014/main" val="20000"/>
                    </a:ext>
                  </a:extLst>
                </a:gridCol>
                <a:gridCol w="4710449">
                  <a:extLst>
                    <a:ext uri="{9D8B030D-6E8A-4147-A177-3AD203B41FA5}">
                      <a16:colId xmlns:a16="http://schemas.microsoft.com/office/drawing/2014/main" val="20001"/>
                    </a:ext>
                  </a:extLst>
                </a:gridCol>
              </a:tblGrid>
              <a:tr h="2411951">
                <a:tc>
                  <a:txBody>
                    <a:bodyPr/>
                    <a:lstStyle/>
                    <a:p>
                      <a:pPr marL="457200" indent="-457200">
                        <a:buFont typeface="Wingdings" panose="05000000000000000000" pitchFamily="2" charset="2"/>
                        <a:buChar char="§"/>
                      </a:pPr>
                      <a:r>
                        <a:rPr lang="en-US" sz="1800" b="0" dirty="0">
                          <a:solidFill>
                            <a:schemeClr val="tx1"/>
                          </a:solidFill>
                        </a:rPr>
                        <a:t>From the </a:t>
                      </a:r>
                      <a:r>
                        <a:rPr lang="en-US" sz="1800" b="1" dirty="0">
                          <a:solidFill>
                            <a:schemeClr val="tx1"/>
                          </a:solidFill>
                        </a:rPr>
                        <a:t>Item Bank </a:t>
                      </a:r>
                      <a:r>
                        <a:rPr lang="en-US" sz="1800" b="0" dirty="0">
                          <a:solidFill>
                            <a:schemeClr val="tx1"/>
                          </a:solidFill>
                        </a:rPr>
                        <a:t>under</a:t>
                      </a:r>
                      <a:r>
                        <a:rPr lang="en-US" sz="1800" b="0" baseline="0" dirty="0">
                          <a:solidFill>
                            <a:schemeClr val="tx1"/>
                          </a:solidFill>
                        </a:rPr>
                        <a:t> </a:t>
                      </a:r>
                      <a:r>
                        <a:rPr lang="en-US" sz="1800" b="1" baseline="0" dirty="0">
                          <a:solidFill>
                            <a:schemeClr val="tx1"/>
                          </a:solidFill>
                        </a:rPr>
                        <a:t>Search Filters</a:t>
                      </a:r>
                      <a:r>
                        <a:rPr lang="en-US" sz="1800" b="0" baseline="0" dirty="0">
                          <a:solidFill>
                            <a:schemeClr val="tx1"/>
                          </a:solidFill>
                        </a:rPr>
                        <a:t>, select </a:t>
                      </a:r>
                      <a:r>
                        <a:rPr lang="en-US" sz="1800" b="1" baseline="0" dirty="0">
                          <a:solidFill>
                            <a:schemeClr val="tx1"/>
                          </a:solidFill>
                        </a:rPr>
                        <a:t>Constructed Response </a:t>
                      </a:r>
                      <a:r>
                        <a:rPr lang="en-US" sz="1800" b="0" baseline="0" dirty="0">
                          <a:solidFill>
                            <a:schemeClr val="tx1"/>
                          </a:solidFill>
                        </a:rPr>
                        <a:t>from the </a:t>
                      </a:r>
                      <a:r>
                        <a:rPr lang="en-US" sz="1800" b="1" baseline="0" dirty="0">
                          <a:solidFill>
                            <a:schemeClr val="tx1"/>
                          </a:solidFill>
                        </a:rPr>
                        <a:t>Item Style </a:t>
                      </a:r>
                      <a:r>
                        <a:rPr lang="en-US" sz="1800" b="0" baseline="0" dirty="0">
                          <a:solidFill>
                            <a:schemeClr val="tx1"/>
                          </a:solidFill>
                        </a:rPr>
                        <a:t>list. </a:t>
                      </a:r>
                    </a:p>
                    <a:p>
                      <a:pPr marL="457200" indent="-457200">
                        <a:buFont typeface="Wingdings" panose="05000000000000000000" pitchFamily="2" charset="2"/>
                        <a:buChar char="§"/>
                      </a:pPr>
                      <a:r>
                        <a:rPr lang="en-US" sz="1800" b="0" baseline="0" dirty="0">
                          <a:solidFill>
                            <a:schemeClr val="tx1"/>
                          </a:solidFill>
                        </a:rPr>
                        <a:t>Click </a:t>
                      </a:r>
                      <a:r>
                        <a:rPr lang="en-US" sz="1800" b="1" baseline="0" dirty="0">
                          <a:solidFill>
                            <a:schemeClr val="tx1"/>
                          </a:solidFill>
                        </a:rPr>
                        <a:t>Search</a:t>
                      </a:r>
                      <a:r>
                        <a:rPr lang="en-US" sz="1800" b="0" baseline="0" dirty="0">
                          <a:solidFill>
                            <a:schemeClr val="tx1"/>
                          </a:solidFill>
                        </a:rPr>
                        <a:t>.</a:t>
                      </a:r>
                    </a:p>
                    <a:p>
                      <a:pPr marL="457200" indent="-457200">
                        <a:buFont typeface="Wingdings" panose="05000000000000000000" pitchFamily="2" charset="2"/>
                        <a:buChar char="§"/>
                      </a:pPr>
                      <a:r>
                        <a:rPr lang="en-US" sz="1800" b="0" baseline="0" dirty="0">
                          <a:solidFill>
                            <a:schemeClr val="tx1"/>
                          </a:solidFill>
                        </a:rPr>
                        <a:t>Under the </a:t>
                      </a:r>
                      <a:r>
                        <a:rPr lang="en-US" sz="1800" b="1" baseline="0" dirty="0">
                          <a:solidFill>
                            <a:schemeClr val="tx1"/>
                          </a:solidFill>
                        </a:rPr>
                        <a:t>Search Result </a:t>
                      </a:r>
                      <a:r>
                        <a:rPr lang="en-US" sz="1800" b="0" baseline="0" dirty="0">
                          <a:solidFill>
                            <a:schemeClr val="tx1"/>
                          </a:solidFill>
                        </a:rPr>
                        <a:t>list</a:t>
                      </a:r>
                      <a:r>
                        <a:rPr lang="en-US" sz="1800" b="0" dirty="0">
                          <a:solidFill>
                            <a:schemeClr val="tx1"/>
                          </a:solidFill>
                        </a:rPr>
                        <a:t>,</a:t>
                      </a:r>
                      <a:r>
                        <a:rPr lang="en-US" sz="1800" b="0" baseline="0" dirty="0">
                          <a:solidFill>
                            <a:schemeClr val="tx1"/>
                          </a:solidFill>
                        </a:rPr>
                        <a:t> click </a:t>
                      </a:r>
                      <a:r>
                        <a:rPr lang="en-US" sz="1800" b="1" baseline="0" dirty="0">
                          <a:solidFill>
                            <a:schemeClr val="tx1"/>
                          </a:solidFill>
                        </a:rPr>
                        <a:t>Preview</a:t>
                      </a:r>
                      <a:r>
                        <a:rPr lang="en-US" sz="1800" b="0" baseline="0" dirty="0">
                          <a:solidFill>
                            <a:schemeClr val="tx1"/>
                          </a:solidFill>
                        </a:rPr>
                        <a:t> in the desired row. </a:t>
                      </a:r>
                      <a:endParaRPr lang="en-US" sz="18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n-US"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Date Placeholder 1">
            <a:extLst>
              <a:ext uri="{FF2B5EF4-FFF2-40B4-BE49-F238E27FC236}">
                <a16:creationId xmlns:a16="http://schemas.microsoft.com/office/drawing/2014/main" id="{92880263-23EB-4EED-858C-2B39CCA87D10}"/>
              </a:ext>
            </a:extLst>
          </p:cNvPr>
          <p:cNvSpPr>
            <a:spLocks noGrp="1"/>
          </p:cNvSpPr>
          <p:nvPr>
            <p:ph type="dt" sz="half" idx="2"/>
          </p:nvPr>
        </p:nvSpPr>
        <p:spPr/>
        <p:txBody>
          <a:bodyPr/>
          <a:lstStyle/>
          <a:p>
            <a:fld id="{90569778-251B-41FD-8E00-FB84E3B16918}" type="datetime1">
              <a:rPr lang="en-US" smtClean="0"/>
              <a:t>8/15/2018</a:t>
            </a:fld>
            <a:endParaRPr lang="en-US"/>
          </a:p>
        </p:txBody>
      </p:sp>
    </p:spTree>
    <p:extLst>
      <p:ext uri="{BB962C8B-B14F-4D97-AF65-F5344CB8AC3E}">
        <p14:creationId xmlns:p14="http://schemas.microsoft.com/office/powerpoint/2010/main" val="27195062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0" y="228600"/>
            <a:ext cx="6921910" cy="1143000"/>
          </a:xfrm>
        </p:spPr>
        <p:txBody>
          <a:bodyPr>
            <a:normAutofit fontScale="90000"/>
          </a:bodyPr>
          <a:lstStyle/>
          <a:p>
            <a:pPr algn="ctr" eaLnBrk="1" hangingPunct="1"/>
            <a:r>
              <a:rPr lang="en-US"/>
              <a:t>Preview a Constructed Response Item </a:t>
            </a:r>
            <a:r>
              <a:rPr lang="en-US" sz="3200"/>
              <a:t>(cont’d)</a:t>
            </a:r>
          </a:p>
        </p:txBody>
      </p:sp>
      <p:sp>
        <p:nvSpPr>
          <p:cNvPr id="29699" name="Slide Number Placeholder 3"/>
          <p:cNvSpPr>
            <a:spLocks noGrp="1"/>
          </p:cNvSpPr>
          <p:nvPr>
            <p:ph type="sldNum" sz="quarter" idx="4294967295"/>
          </p:nvPr>
        </p:nvSpPr>
        <p:spPr bwMode="auto">
          <a:xfrm>
            <a:off x="8077200" y="6356350"/>
            <a:ext cx="609600" cy="365125"/>
          </a:xfrm>
          <a:prstGeom prst="rect">
            <a:avLst/>
          </a:prstGeom>
          <a:noFill/>
          <a:ln>
            <a:miter lim="800000"/>
            <a:headEnd/>
            <a:tailEnd/>
          </a:ln>
        </p:spPr>
        <p:txBody>
          <a:bodyPr/>
          <a:lstStyle/>
          <a:p>
            <a:fld id="{0055EA18-29A3-4681-9E89-39FAAD60CE49}" type="slidenum">
              <a:rPr lang="en-US"/>
              <a:pPr/>
              <a:t>19</a:t>
            </a:fld>
            <a:endParaRPr lang="en-US"/>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141783339"/>
              </p:ext>
            </p:extLst>
          </p:nvPr>
        </p:nvGraphicFramePr>
        <p:xfrm>
          <a:off x="304800" y="1524000"/>
          <a:ext cx="8305800" cy="4343400"/>
        </p:xfrm>
        <a:graphic>
          <a:graphicData uri="http://schemas.openxmlformats.org/drawingml/2006/table">
            <a:tbl>
              <a:tblPr firstRow="1" bandRow="1">
                <a:tableStyleId>{5C22544A-7EE6-4342-B048-85BDC9FD1C3A}</a:tableStyleId>
              </a:tblPr>
              <a:tblGrid>
                <a:gridCol w="3648342">
                  <a:extLst>
                    <a:ext uri="{9D8B030D-6E8A-4147-A177-3AD203B41FA5}">
                      <a16:colId xmlns:a16="http://schemas.microsoft.com/office/drawing/2014/main" val="20000"/>
                    </a:ext>
                  </a:extLst>
                </a:gridCol>
                <a:gridCol w="4657458">
                  <a:extLst>
                    <a:ext uri="{9D8B030D-6E8A-4147-A177-3AD203B41FA5}">
                      <a16:colId xmlns:a16="http://schemas.microsoft.com/office/drawing/2014/main" val="20001"/>
                    </a:ext>
                  </a:extLst>
                </a:gridCol>
              </a:tblGrid>
              <a:tr h="4343400">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600" b="0" baseline="0">
                          <a:solidFill>
                            <a:schemeClr val="tx1"/>
                          </a:solidFill>
                        </a:rPr>
                        <a:t>The </a:t>
                      </a:r>
                      <a:r>
                        <a:rPr lang="en-US" sz="1600" b="1" baseline="0">
                          <a:solidFill>
                            <a:schemeClr val="tx1"/>
                          </a:solidFill>
                        </a:rPr>
                        <a:t>Constructed Response </a:t>
                      </a:r>
                      <a:r>
                        <a:rPr lang="en-US" sz="1600" b="0" baseline="0">
                          <a:solidFill>
                            <a:schemeClr val="tx1"/>
                          </a:solidFill>
                        </a:rPr>
                        <a:t>question is shown in the </a:t>
                      </a:r>
                      <a:r>
                        <a:rPr lang="en-US" sz="1600" b="1" baseline="0">
                          <a:solidFill>
                            <a:schemeClr val="tx1"/>
                          </a:solidFill>
                        </a:rPr>
                        <a:t>Question Preview </a:t>
                      </a:r>
                      <a:r>
                        <a:rPr lang="en-US" sz="1800" b="0" baseline="0">
                          <a:solidFill>
                            <a:schemeClr val="tx1"/>
                          </a:solidFill>
                        </a:rPr>
                        <a:t>box.</a:t>
                      </a:r>
                      <a:endParaRPr lang="en-US" sz="1800" b="0">
                        <a:solidFill>
                          <a:schemeClr val="tx1"/>
                        </a:solidFill>
                      </a:endParaRPr>
                    </a:p>
                    <a:p>
                      <a:pPr marL="0" indent="0">
                        <a:buFont typeface="Wingdings" panose="05000000000000000000" pitchFamily="2" charset="2"/>
                        <a:buNone/>
                      </a:pPr>
                      <a:endParaRPr lang="en-US" sz="1800" b="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285750" indent="-285750">
                        <a:buFont typeface="Wingdings" panose="05000000000000000000" pitchFamily="2" charset="2"/>
                        <a:buChar char="§"/>
                      </a:pPr>
                      <a:r>
                        <a:rPr lang="en-US" sz="1600" b="0">
                          <a:solidFill>
                            <a:schemeClr val="tx1"/>
                          </a:solidFill>
                        </a:rPr>
                        <a:t>Scroll down to view the rubric. </a:t>
                      </a: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600" b="0">
                          <a:solidFill>
                            <a:schemeClr val="tx1"/>
                          </a:solidFill>
                        </a:rPr>
                        <a:t>Click the </a:t>
                      </a:r>
                      <a:r>
                        <a:rPr lang="en-US" sz="1600" b="1">
                          <a:solidFill>
                            <a:schemeClr val="tx1"/>
                          </a:solidFill>
                        </a:rPr>
                        <a:t>X</a:t>
                      </a:r>
                      <a:r>
                        <a:rPr lang="en-US" sz="1600" b="0">
                          <a:solidFill>
                            <a:schemeClr val="tx1"/>
                          </a:solidFill>
                        </a:rPr>
                        <a:t> to close the </a:t>
                      </a:r>
                      <a:r>
                        <a:rPr lang="en-US" sz="1600" b="1">
                          <a:solidFill>
                            <a:schemeClr val="tx1"/>
                          </a:solidFill>
                        </a:rPr>
                        <a:t>Question Preview </a:t>
                      </a:r>
                      <a:r>
                        <a:rPr lang="en-US" sz="1600" b="0">
                          <a:solidFill>
                            <a:schemeClr val="tx1"/>
                          </a:solidFill>
                        </a:rPr>
                        <a:t>box.</a:t>
                      </a:r>
                    </a:p>
                    <a:p>
                      <a:endParaRPr lang="en-US" sz="1600" b="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9598" y="2162078"/>
            <a:ext cx="4027170" cy="3638359"/>
          </a:xfrm>
          <a:prstGeom prst="rect">
            <a:avLst/>
          </a:prstGeom>
          <a:ln>
            <a:solidFill>
              <a:schemeClr val="tx1"/>
            </a:solidFill>
          </a:ln>
        </p:spPr>
      </p:pic>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352" y="2238375"/>
            <a:ext cx="3752088" cy="25988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ate Placeholder 3">
            <a:extLst>
              <a:ext uri="{FF2B5EF4-FFF2-40B4-BE49-F238E27FC236}">
                <a16:creationId xmlns:a16="http://schemas.microsoft.com/office/drawing/2014/main" id="{6562387E-30F6-4B7A-A241-7CAC58D3ED72}"/>
              </a:ext>
            </a:extLst>
          </p:cNvPr>
          <p:cNvSpPr>
            <a:spLocks noGrp="1"/>
          </p:cNvSpPr>
          <p:nvPr>
            <p:ph type="dt" sz="half" idx="2"/>
          </p:nvPr>
        </p:nvSpPr>
        <p:spPr/>
        <p:txBody>
          <a:bodyPr/>
          <a:lstStyle/>
          <a:p>
            <a:fld id="{D10661C9-90F9-4FF0-9793-97E2610E4BCF}" type="datetime1">
              <a:rPr lang="en-US" smtClean="0"/>
              <a:t>8/15/2018</a:t>
            </a:fld>
            <a:endParaRPr lang="en-US"/>
          </a:p>
        </p:txBody>
      </p:sp>
    </p:spTree>
    <p:extLst>
      <p:ext uri="{BB962C8B-B14F-4D97-AF65-F5344CB8AC3E}">
        <p14:creationId xmlns:p14="http://schemas.microsoft.com/office/powerpoint/2010/main" val="20111908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7530D-943B-4D39-8D5B-56A1B55DD9FB}"/>
              </a:ext>
            </a:extLst>
          </p:cNvPr>
          <p:cNvSpPr>
            <a:spLocks noGrp="1"/>
          </p:cNvSpPr>
          <p:nvPr>
            <p:ph type="title"/>
          </p:nvPr>
        </p:nvSpPr>
        <p:spPr/>
        <p:txBody>
          <a:bodyPr/>
          <a:lstStyle/>
          <a:p>
            <a:r>
              <a:rPr lang="en-US" dirty="0"/>
              <a:t>Combining Resources</a:t>
            </a:r>
          </a:p>
        </p:txBody>
      </p:sp>
      <p:sp>
        <p:nvSpPr>
          <p:cNvPr id="3" name="Content Placeholder 2">
            <a:extLst>
              <a:ext uri="{FF2B5EF4-FFF2-40B4-BE49-F238E27FC236}">
                <a16:creationId xmlns:a16="http://schemas.microsoft.com/office/drawing/2014/main" id="{B9B60E81-4731-4535-A7B1-17D71E5D6E25}"/>
              </a:ext>
            </a:extLst>
          </p:cNvPr>
          <p:cNvSpPr>
            <a:spLocks noGrp="1"/>
          </p:cNvSpPr>
          <p:nvPr>
            <p:ph idx="1"/>
          </p:nvPr>
        </p:nvSpPr>
        <p:spPr/>
        <p:txBody>
          <a:bodyPr/>
          <a:lstStyle/>
          <a:p>
            <a:r>
              <a:rPr lang="en-US" dirty="0"/>
              <a:t>Formative Assessment Toolbox: Item and test content in GOFAR</a:t>
            </a:r>
          </a:p>
          <a:p>
            <a:r>
              <a:rPr lang="en-US" dirty="0"/>
              <a:t>GOFAR: Benchmark Development Tool for use with </a:t>
            </a:r>
            <a:r>
              <a:rPr lang="en-US" dirty="0" err="1"/>
              <a:t>GaDOE</a:t>
            </a:r>
            <a:r>
              <a:rPr lang="en-US" dirty="0"/>
              <a:t> test items</a:t>
            </a:r>
          </a:p>
          <a:p>
            <a:r>
              <a:rPr lang="en-US" dirty="0"/>
              <a:t>TestPad: Tool for item creation</a:t>
            </a:r>
          </a:p>
          <a:p>
            <a:r>
              <a:rPr lang="en-US" dirty="0"/>
              <a:t>Formative Instructional Practices (FIP): online professional learning for teachers</a:t>
            </a:r>
          </a:p>
          <a:p>
            <a:endParaRPr lang="en-US" dirty="0"/>
          </a:p>
        </p:txBody>
      </p:sp>
      <p:sp>
        <p:nvSpPr>
          <p:cNvPr id="5" name="Slide Number Placeholder 4">
            <a:extLst>
              <a:ext uri="{FF2B5EF4-FFF2-40B4-BE49-F238E27FC236}">
                <a16:creationId xmlns:a16="http://schemas.microsoft.com/office/drawing/2014/main" id="{574298AC-ACEE-4197-9F6E-C2D7D5BD2EE7}"/>
              </a:ext>
            </a:extLst>
          </p:cNvPr>
          <p:cNvSpPr>
            <a:spLocks noGrp="1"/>
          </p:cNvSpPr>
          <p:nvPr>
            <p:ph type="sldNum" sz="quarter" idx="4"/>
          </p:nvPr>
        </p:nvSpPr>
        <p:spPr/>
        <p:txBody>
          <a:bodyPr/>
          <a:lstStyle/>
          <a:p>
            <a:fld id="{B63E4CEF-BB1E-48C7-AE93-F39F6AA99AD7}" type="slidenum">
              <a:rPr lang="en-US" smtClean="0"/>
              <a:pPr/>
              <a:t>2</a:t>
            </a:fld>
            <a:endParaRPr lang="en-US" dirty="0"/>
          </a:p>
        </p:txBody>
      </p:sp>
    </p:spTree>
    <p:extLst>
      <p:ext uri="{BB962C8B-B14F-4D97-AF65-F5344CB8AC3E}">
        <p14:creationId xmlns:p14="http://schemas.microsoft.com/office/powerpoint/2010/main" val="35576140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457200" y="152400"/>
            <a:ext cx="6445045" cy="990600"/>
          </a:xfrm>
        </p:spPr>
        <p:txBody>
          <a:bodyPr/>
          <a:lstStyle/>
          <a:p>
            <a:pPr algn="ctr" eaLnBrk="1" hangingPunct="1"/>
            <a:r>
              <a:rPr lang="en-US"/>
              <a:t>View Exemplar File</a:t>
            </a:r>
          </a:p>
        </p:txBody>
      </p:sp>
      <p:sp>
        <p:nvSpPr>
          <p:cNvPr id="29699" name="Slide Number Placeholder 3"/>
          <p:cNvSpPr>
            <a:spLocks noGrp="1"/>
          </p:cNvSpPr>
          <p:nvPr>
            <p:ph type="sldNum" sz="quarter" idx="4294967295"/>
          </p:nvPr>
        </p:nvSpPr>
        <p:spPr bwMode="auto">
          <a:xfrm>
            <a:off x="8077200" y="6356350"/>
            <a:ext cx="609600" cy="365125"/>
          </a:xfrm>
          <a:prstGeom prst="rect">
            <a:avLst/>
          </a:prstGeom>
          <a:noFill/>
          <a:ln>
            <a:miter lim="800000"/>
            <a:headEnd/>
            <a:tailEnd/>
          </a:ln>
        </p:spPr>
        <p:txBody>
          <a:bodyPr/>
          <a:lstStyle/>
          <a:p>
            <a:fld id="{0055EA18-29A3-4681-9E89-39FAAD60CE49}" type="slidenum">
              <a:rPr lang="en-US"/>
              <a:pPr/>
              <a:t>20</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1752083689"/>
              </p:ext>
            </p:extLst>
          </p:nvPr>
        </p:nvGraphicFramePr>
        <p:xfrm>
          <a:off x="206477" y="2493332"/>
          <a:ext cx="8324850" cy="4038600"/>
        </p:xfrm>
        <a:graphic>
          <a:graphicData uri="http://schemas.openxmlformats.org/drawingml/2006/table">
            <a:tbl>
              <a:tblPr firstRow="1" bandRow="1">
                <a:tableStyleId>{5940675A-B579-460E-94D1-54222C63F5DA}</a:tableStyleId>
              </a:tblPr>
              <a:tblGrid>
                <a:gridCol w="4419600">
                  <a:extLst>
                    <a:ext uri="{9D8B030D-6E8A-4147-A177-3AD203B41FA5}">
                      <a16:colId xmlns:a16="http://schemas.microsoft.com/office/drawing/2014/main" val="20000"/>
                    </a:ext>
                  </a:extLst>
                </a:gridCol>
                <a:gridCol w="3905250">
                  <a:extLst>
                    <a:ext uri="{9D8B030D-6E8A-4147-A177-3AD203B41FA5}">
                      <a16:colId xmlns:a16="http://schemas.microsoft.com/office/drawing/2014/main" val="20001"/>
                    </a:ext>
                  </a:extLst>
                </a:gridCol>
              </a:tblGrid>
              <a:tr h="4038600">
                <a:tc>
                  <a:txBody>
                    <a:bodyPr/>
                    <a:lstStyle/>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800" b="0" baseline="0" dirty="0"/>
                        <a:t>To view an Exemplar File, perform the following tasks.</a:t>
                      </a: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800" b="0" baseline="0" dirty="0"/>
                        <a:t>From the Item Bank window, under </a:t>
                      </a:r>
                      <a:r>
                        <a:rPr lang="en-US" sz="1800" b="1" baseline="0" dirty="0"/>
                        <a:t>Search Filters</a:t>
                      </a:r>
                      <a:r>
                        <a:rPr lang="en-US" sz="1800" b="0" baseline="0" dirty="0"/>
                        <a:t>, select the </a:t>
                      </a:r>
                      <a:r>
                        <a:rPr lang="en-US" sz="1800" b="1" baseline="0" dirty="0"/>
                        <a:t>Constructed Response </a:t>
                      </a:r>
                      <a:r>
                        <a:rPr lang="en-US" sz="1800" b="0" baseline="0" dirty="0"/>
                        <a:t>option from the </a:t>
                      </a:r>
                      <a:r>
                        <a:rPr lang="en-US" sz="1800" b="1" baseline="0" dirty="0"/>
                        <a:t>Item Style</a:t>
                      </a:r>
                      <a:r>
                        <a:rPr lang="en-US" sz="1800" b="0" baseline="0" dirty="0"/>
                        <a:t>. </a:t>
                      </a: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800" b="0" baseline="0" dirty="0"/>
                        <a:t>Click </a:t>
                      </a:r>
                      <a:r>
                        <a:rPr lang="en-US" sz="1800" b="1" baseline="0" dirty="0"/>
                        <a:t>Search</a:t>
                      </a:r>
                      <a:r>
                        <a:rPr lang="en-US" sz="1800" b="0" baseline="0" dirty="0"/>
                        <a:t>.</a:t>
                      </a: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800" b="0" baseline="0" dirty="0"/>
                        <a:t>Click </a:t>
                      </a:r>
                      <a:r>
                        <a:rPr lang="en-US" sz="1800" b="1" baseline="0" dirty="0"/>
                        <a:t>Preview</a:t>
                      </a:r>
                      <a:r>
                        <a:rPr lang="en-US" sz="1800" b="0" baseline="0" dirty="0"/>
                        <a:t> in any row of the Search Results list. The </a:t>
                      </a:r>
                      <a:r>
                        <a:rPr lang="en-US" sz="1800" b="1" baseline="0" dirty="0"/>
                        <a:t>Question Preview</a:t>
                      </a:r>
                      <a:r>
                        <a:rPr lang="en-US" sz="1800" b="0" baseline="0" dirty="0"/>
                        <a:t> window appears. </a:t>
                      </a: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800" b="0" baseline="0" dirty="0"/>
                        <a:t>Scroll down to the bottom of the question until you see a link for the </a:t>
                      </a:r>
                      <a:r>
                        <a:rPr lang="en-US" sz="1800" b="1" baseline="0" dirty="0"/>
                        <a:t>Exemplar File</a:t>
                      </a:r>
                      <a:r>
                        <a:rPr lang="en-US" sz="1800" b="0" baseline="0" dirty="0"/>
                        <a:t>.</a:t>
                      </a: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800" b="0" baseline="0" dirty="0"/>
                        <a:t>Click </a:t>
                      </a:r>
                      <a:r>
                        <a:rPr lang="en-US" sz="1800" b="1" baseline="0" dirty="0"/>
                        <a:t>the Exemplar File </a:t>
                      </a:r>
                      <a:r>
                        <a:rPr lang="en-US" sz="1800" b="0" baseline="0" dirty="0"/>
                        <a:t>link. A window opens with the Exemplar file.</a:t>
                      </a:r>
                      <a:endParaRPr lang="en-US" sz="18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3812"/>
          <a:stretch/>
        </p:blipFill>
        <p:spPr>
          <a:xfrm>
            <a:off x="4724400" y="2434063"/>
            <a:ext cx="4374642" cy="2759730"/>
          </a:xfrm>
          <a:prstGeom prst="rect">
            <a:avLst/>
          </a:prstGeom>
          <a:ln>
            <a:solidFill>
              <a:schemeClr val="tx1"/>
            </a:solidFill>
          </a:ln>
        </p:spPr>
      </p:pic>
      <p:sp>
        <p:nvSpPr>
          <p:cNvPr id="2" name="TextBox 1"/>
          <p:cNvSpPr txBox="1"/>
          <p:nvPr/>
        </p:nvSpPr>
        <p:spPr>
          <a:xfrm>
            <a:off x="206477" y="956735"/>
            <a:ext cx="7049729" cy="1477328"/>
          </a:xfrm>
          <a:prstGeom prst="rect">
            <a:avLst/>
          </a:prstGeom>
          <a:noFill/>
        </p:spPr>
        <p:txBody>
          <a:bodyPr wrap="square" rtlCol="0">
            <a:spAutoFit/>
          </a:bodyPr>
          <a:lstStyle/>
          <a:p>
            <a:r>
              <a:rPr lang="en-US" sz="1800" dirty="0"/>
              <a:t>An Exemplar file contains a set of responses from actual Georgia students, that were scored by trained raters using the rubric posted. These papers allow teachers to review and compare their own students’ work to the sample responses for each score point which will help standardize expectations of the standards. </a:t>
            </a:r>
          </a:p>
        </p:txBody>
      </p:sp>
      <p:sp>
        <p:nvSpPr>
          <p:cNvPr id="9" name="Rectangle 8"/>
          <p:cNvSpPr/>
          <p:nvPr/>
        </p:nvSpPr>
        <p:spPr>
          <a:xfrm>
            <a:off x="5784644" y="5005412"/>
            <a:ext cx="381000" cy="2476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a:cxnSpLocks/>
            <a:endCxn id="9" idx="1"/>
          </p:cNvCxnSpPr>
          <p:nvPr/>
        </p:nvCxnSpPr>
        <p:spPr>
          <a:xfrm flipV="1">
            <a:off x="4419601" y="5129237"/>
            <a:ext cx="1365043" cy="27486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6BBA7FDF-A973-43F6-88D1-06E85350EB66}"/>
              </a:ext>
            </a:extLst>
          </p:cNvPr>
          <p:cNvSpPr>
            <a:spLocks noGrp="1"/>
          </p:cNvSpPr>
          <p:nvPr>
            <p:ph type="dt" sz="half" idx="2"/>
          </p:nvPr>
        </p:nvSpPr>
        <p:spPr/>
        <p:txBody>
          <a:bodyPr/>
          <a:lstStyle/>
          <a:p>
            <a:fld id="{2DDC43A7-4EEC-4816-A175-8D0A44B9B684}" type="datetime1">
              <a:rPr lang="en-US" smtClean="0"/>
              <a:t>8/15/2018</a:t>
            </a:fld>
            <a:endParaRPr lang="en-US"/>
          </a:p>
        </p:txBody>
      </p:sp>
    </p:spTree>
    <p:extLst>
      <p:ext uri="{BB962C8B-B14F-4D97-AF65-F5344CB8AC3E}">
        <p14:creationId xmlns:p14="http://schemas.microsoft.com/office/powerpoint/2010/main" val="18105116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3"/>
          <p:cNvSpPr>
            <a:spLocks noGrp="1" noChangeArrowheads="1"/>
          </p:cNvSpPr>
          <p:nvPr>
            <p:ph type="subTitle" idx="1"/>
          </p:nvPr>
        </p:nvSpPr>
        <p:spPr>
          <a:xfrm>
            <a:off x="1371600" y="2667000"/>
            <a:ext cx="6400800" cy="1752600"/>
          </a:xfrm>
        </p:spPr>
        <p:txBody>
          <a:bodyPr/>
          <a:lstStyle/>
          <a:p>
            <a:pPr eaLnBrk="1" hangingPunct="1"/>
            <a:r>
              <a:rPr lang="en-US" sz="4000" b="1" dirty="0">
                <a:solidFill>
                  <a:srgbClr val="7030A0"/>
                </a:solidFill>
                <a:latin typeface="Verdana" pitchFamily="34" charset="0"/>
              </a:rPr>
              <a:t>Create a Test using TestPad</a:t>
            </a:r>
          </a:p>
        </p:txBody>
      </p:sp>
      <p:sp>
        <p:nvSpPr>
          <p:cNvPr id="3" name="Slide Number Placeholder 2"/>
          <p:cNvSpPr>
            <a:spLocks noGrp="1"/>
          </p:cNvSpPr>
          <p:nvPr>
            <p:ph type="sldNum" sz="quarter" idx="4"/>
          </p:nvPr>
        </p:nvSpPr>
        <p:spPr/>
        <p:txBody>
          <a:bodyPr/>
          <a:lstStyle/>
          <a:p>
            <a:fld id="{B63E4CEF-BB1E-48C7-AE93-F39F6AA99AD7}" type="slidenum">
              <a:rPr lang="en-US" smtClean="0"/>
              <a:pPr/>
              <a:t>21</a:t>
            </a:fld>
            <a:endParaRPr lang="en-US"/>
          </a:p>
        </p:txBody>
      </p:sp>
      <p:sp>
        <p:nvSpPr>
          <p:cNvPr id="2" name="Date Placeholder 1">
            <a:extLst>
              <a:ext uri="{FF2B5EF4-FFF2-40B4-BE49-F238E27FC236}">
                <a16:creationId xmlns:a16="http://schemas.microsoft.com/office/drawing/2014/main" id="{F6A61938-FF83-4397-8B88-D9105BDF9E76}"/>
              </a:ext>
            </a:extLst>
          </p:cNvPr>
          <p:cNvSpPr>
            <a:spLocks noGrp="1"/>
          </p:cNvSpPr>
          <p:nvPr>
            <p:ph type="dt" sz="half" idx="2"/>
          </p:nvPr>
        </p:nvSpPr>
        <p:spPr/>
        <p:txBody>
          <a:bodyPr/>
          <a:lstStyle/>
          <a:p>
            <a:fld id="{BC7CD3EE-D1A0-4911-909B-4A6E703F4AE9}" type="datetime1">
              <a:rPr lang="en-US" smtClean="0"/>
              <a:t>8/15/2018</a:t>
            </a:fld>
            <a:endParaRPr lang="en-US"/>
          </a:p>
        </p:txBody>
      </p:sp>
    </p:spTree>
    <p:extLst>
      <p:ext uri="{BB962C8B-B14F-4D97-AF65-F5344CB8AC3E}">
        <p14:creationId xmlns:p14="http://schemas.microsoft.com/office/powerpoint/2010/main" val="30988691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D6816-C141-42E8-B283-9DE412638C67}"/>
              </a:ext>
            </a:extLst>
          </p:cNvPr>
          <p:cNvSpPr>
            <a:spLocks noGrp="1"/>
          </p:cNvSpPr>
          <p:nvPr>
            <p:ph type="title"/>
          </p:nvPr>
        </p:nvSpPr>
        <p:spPr/>
        <p:txBody>
          <a:bodyPr/>
          <a:lstStyle/>
          <a:p>
            <a:r>
              <a:rPr lang="en-US"/>
              <a:t>Landing Page</a:t>
            </a:r>
          </a:p>
        </p:txBody>
      </p:sp>
      <p:sp>
        <p:nvSpPr>
          <p:cNvPr id="3" name="Content Placeholder 2">
            <a:extLst>
              <a:ext uri="{FF2B5EF4-FFF2-40B4-BE49-F238E27FC236}">
                <a16:creationId xmlns:a16="http://schemas.microsoft.com/office/drawing/2014/main" id="{DCC25F53-2A03-4BED-A8B5-65520F5FF99D}"/>
              </a:ext>
            </a:extLst>
          </p:cNvPr>
          <p:cNvSpPr>
            <a:spLocks noGrp="1"/>
          </p:cNvSpPr>
          <p:nvPr>
            <p:ph idx="1"/>
          </p:nvPr>
        </p:nvSpPr>
        <p:spPr/>
        <p:txBody>
          <a:bodyPr/>
          <a:lstStyle/>
          <a:p>
            <a:endParaRPr lang="en-US"/>
          </a:p>
        </p:txBody>
      </p:sp>
      <p:sp>
        <p:nvSpPr>
          <p:cNvPr id="5" name="Slide Number Placeholder 4">
            <a:extLst>
              <a:ext uri="{FF2B5EF4-FFF2-40B4-BE49-F238E27FC236}">
                <a16:creationId xmlns:a16="http://schemas.microsoft.com/office/drawing/2014/main" id="{ACC9A084-2979-4BC0-9CBF-18DEF6921BA8}"/>
              </a:ext>
            </a:extLst>
          </p:cNvPr>
          <p:cNvSpPr>
            <a:spLocks noGrp="1"/>
          </p:cNvSpPr>
          <p:nvPr>
            <p:ph type="sldNum" sz="quarter" idx="4"/>
          </p:nvPr>
        </p:nvSpPr>
        <p:spPr/>
        <p:txBody>
          <a:bodyPr/>
          <a:lstStyle/>
          <a:p>
            <a:fld id="{B63E4CEF-BB1E-48C7-AE93-F39F6AA99AD7}" type="slidenum">
              <a:rPr lang="en-US" smtClean="0"/>
              <a:pPr/>
              <a:t>22</a:t>
            </a:fld>
            <a:endParaRPr lang="en-US"/>
          </a:p>
        </p:txBody>
      </p:sp>
      <p:pic>
        <p:nvPicPr>
          <p:cNvPr id="6" name="Picture 5">
            <a:extLst>
              <a:ext uri="{FF2B5EF4-FFF2-40B4-BE49-F238E27FC236}">
                <a16:creationId xmlns:a16="http://schemas.microsoft.com/office/drawing/2014/main" id="{EB0E7BE9-77E2-4FCE-B860-D4BE0EF7A620}"/>
              </a:ext>
            </a:extLst>
          </p:cNvPr>
          <p:cNvPicPr>
            <a:picLocks noChangeAspect="1"/>
          </p:cNvPicPr>
          <p:nvPr/>
        </p:nvPicPr>
        <p:blipFill>
          <a:blip r:embed="rId2"/>
          <a:stretch>
            <a:fillRect/>
          </a:stretch>
        </p:blipFill>
        <p:spPr>
          <a:xfrm>
            <a:off x="0" y="1786420"/>
            <a:ext cx="9144000" cy="4120533"/>
          </a:xfrm>
          <a:prstGeom prst="rect">
            <a:avLst/>
          </a:prstGeom>
        </p:spPr>
      </p:pic>
      <p:sp>
        <p:nvSpPr>
          <p:cNvPr id="4" name="Date Placeholder 3">
            <a:extLst>
              <a:ext uri="{FF2B5EF4-FFF2-40B4-BE49-F238E27FC236}">
                <a16:creationId xmlns:a16="http://schemas.microsoft.com/office/drawing/2014/main" id="{9F8AC3C3-1C1E-4E09-8135-B5BC01C98323}"/>
              </a:ext>
            </a:extLst>
          </p:cNvPr>
          <p:cNvSpPr>
            <a:spLocks noGrp="1"/>
          </p:cNvSpPr>
          <p:nvPr>
            <p:ph type="dt" sz="half" idx="2"/>
          </p:nvPr>
        </p:nvSpPr>
        <p:spPr/>
        <p:txBody>
          <a:bodyPr/>
          <a:lstStyle/>
          <a:p>
            <a:fld id="{BF752A65-223A-4597-9333-CB08B024A644}" type="datetime1">
              <a:rPr lang="en-US" smtClean="0"/>
              <a:t>8/15/2018</a:t>
            </a:fld>
            <a:endParaRPr lang="en-US"/>
          </a:p>
        </p:txBody>
      </p:sp>
    </p:spTree>
    <p:extLst>
      <p:ext uri="{BB962C8B-B14F-4D97-AF65-F5344CB8AC3E}">
        <p14:creationId xmlns:p14="http://schemas.microsoft.com/office/powerpoint/2010/main" val="27941505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4DD93-9536-4540-BB2A-2A14CB5A459A}"/>
              </a:ext>
            </a:extLst>
          </p:cNvPr>
          <p:cNvSpPr>
            <a:spLocks noGrp="1"/>
          </p:cNvSpPr>
          <p:nvPr>
            <p:ph type="title"/>
          </p:nvPr>
        </p:nvSpPr>
        <p:spPr/>
        <p:txBody>
          <a:bodyPr/>
          <a:lstStyle/>
          <a:p>
            <a:r>
              <a:rPr lang="en-US" dirty="0"/>
              <a:t>Create an Item</a:t>
            </a:r>
          </a:p>
        </p:txBody>
      </p:sp>
      <p:sp>
        <p:nvSpPr>
          <p:cNvPr id="3" name="Content Placeholder 2">
            <a:extLst>
              <a:ext uri="{FF2B5EF4-FFF2-40B4-BE49-F238E27FC236}">
                <a16:creationId xmlns:a16="http://schemas.microsoft.com/office/drawing/2014/main" id="{0C91271F-5D07-4F10-83A8-F55F14FF039F}"/>
              </a:ext>
            </a:extLst>
          </p:cNvPr>
          <p:cNvSpPr>
            <a:spLocks noGrp="1"/>
          </p:cNvSpPr>
          <p:nvPr>
            <p:ph idx="1"/>
          </p:nvPr>
        </p:nvSpPr>
        <p:spPr/>
        <p:txBody>
          <a:bodyPr/>
          <a:lstStyle/>
          <a:p>
            <a:endParaRPr lang="en-US"/>
          </a:p>
        </p:txBody>
      </p:sp>
      <p:sp>
        <p:nvSpPr>
          <p:cNvPr id="5" name="Slide Number Placeholder 4">
            <a:extLst>
              <a:ext uri="{FF2B5EF4-FFF2-40B4-BE49-F238E27FC236}">
                <a16:creationId xmlns:a16="http://schemas.microsoft.com/office/drawing/2014/main" id="{624F7A06-6F69-4CAF-8F7A-333B4FDF8DAC}"/>
              </a:ext>
            </a:extLst>
          </p:cNvPr>
          <p:cNvSpPr>
            <a:spLocks noGrp="1"/>
          </p:cNvSpPr>
          <p:nvPr>
            <p:ph type="sldNum" sz="quarter" idx="4"/>
          </p:nvPr>
        </p:nvSpPr>
        <p:spPr/>
        <p:txBody>
          <a:bodyPr/>
          <a:lstStyle/>
          <a:p>
            <a:fld id="{B63E4CEF-BB1E-48C7-AE93-F39F6AA99AD7}" type="slidenum">
              <a:rPr lang="en-US" smtClean="0"/>
              <a:pPr/>
              <a:t>23</a:t>
            </a:fld>
            <a:endParaRPr lang="en-US"/>
          </a:p>
        </p:txBody>
      </p:sp>
      <p:pic>
        <p:nvPicPr>
          <p:cNvPr id="6" name="Picture 5">
            <a:extLst>
              <a:ext uri="{FF2B5EF4-FFF2-40B4-BE49-F238E27FC236}">
                <a16:creationId xmlns:a16="http://schemas.microsoft.com/office/drawing/2014/main" id="{C1294A45-6D2B-44E6-ACDA-CC0E5FFBEFA8}"/>
              </a:ext>
            </a:extLst>
          </p:cNvPr>
          <p:cNvPicPr>
            <a:picLocks noChangeAspect="1"/>
          </p:cNvPicPr>
          <p:nvPr/>
        </p:nvPicPr>
        <p:blipFill>
          <a:blip r:embed="rId2"/>
          <a:stretch>
            <a:fillRect/>
          </a:stretch>
        </p:blipFill>
        <p:spPr>
          <a:xfrm>
            <a:off x="0" y="1747288"/>
            <a:ext cx="9144000" cy="4051320"/>
          </a:xfrm>
          <a:prstGeom prst="rect">
            <a:avLst/>
          </a:prstGeom>
        </p:spPr>
      </p:pic>
      <p:sp>
        <p:nvSpPr>
          <p:cNvPr id="4" name="Date Placeholder 3">
            <a:extLst>
              <a:ext uri="{FF2B5EF4-FFF2-40B4-BE49-F238E27FC236}">
                <a16:creationId xmlns:a16="http://schemas.microsoft.com/office/drawing/2014/main" id="{39249CD3-F172-4D91-A578-4432851B8E9F}"/>
              </a:ext>
            </a:extLst>
          </p:cNvPr>
          <p:cNvSpPr>
            <a:spLocks noGrp="1"/>
          </p:cNvSpPr>
          <p:nvPr>
            <p:ph type="dt" sz="half" idx="2"/>
          </p:nvPr>
        </p:nvSpPr>
        <p:spPr/>
        <p:txBody>
          <a:bodyPr/>
          <a:lstStyle/>
          <a:p>
            <a:fld id="{8D73661C-F717-42CF-9965-F83D13ED952C}" type="datetime1">
              <a:rPr lang="en-US" smtClean="0"/>
              <a:t>8/15/2018</a:t>
            </a:fld>
            <a:endParaRPr lang="en-US"/>
          </a:p>
        </p:txBody>
      </p:sp>
    </p:spTree>
    <p:extLst>
      <p:ext uri="{BB962C8B-B14F-4D97-AF65-F5344CB8AC3E}">
        <p14:creationId xmlns:p14="http://schemas.microsoft.com/office/powerpoint/2010/main" val="2232820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95278-38B0-4341-A70A-678E32B21863}"/>
              </a:ext>
            </a:extLst>
          </p:cNvPr>
          <p:cNvSpPr>
            <a:spLocks noGrp="1"/>
          </p:cNvSpPr>
          <p:nvPr>
            <p:ph type="title"/>
          </p:nvPr>
        </p:nvSpPr>
        <p:spPr/>
        <p:txBody>
          <a:bodyPr/>
          <a:lstStyle/>
          <a:p>
            <a:r>
              <a:rPr lang="en-US"/>
              <a:t>Item Detail Screen</a:t>
            </a:r>
          </a:p>
        </p:txBody>
      </p:sp>
      <p:sp>
        <p:nvSpPr>
          <p:cNvPr id="5" name="Slide Number Placeholder 4">
            <a:extLst>
              <a:ext uri="{FF2B5EF4-FFF2-40B4-BE49-F238E27FC236}">
                <a16:creationId xmlns:a16="http://schemas.microsoft.com/office/drawing/2014/main" id="{E9B3D7D1-A826-4874-B037-F5F872CCA352}"/>
              </a:ext>
            </a:extLst>
          </p:cNvPr>
          <p:cNvSpPr>
            <a:spLocks noGrp="1"/>
          </p:cNvSpPr>
          <p:nvPr>
            <p:ph type="sldNum" sz="quarter" idx="4"/>
          </p:nvPr>
        </p:nvSpPr>
        <p:spPr/>
        <p:txBody>
          <a:bodyPr/>
          <a:lstStyle/>
          <a:p>
            <a:fld id="{B63E4CEF-BB1E-48C7-AE93-F39F6AA99AD7}" type="slidenum">
              <a:rPr lang="en-US" smtClean="0"/>
              <a:pPr/>
              <a:t>24</a:t>
            </a:fld>
            <a:endParaRPr lang="en-US"/>
          </a:p>
        </p:txBody>
      </p:sp>
      <p:pic>
        <p:nvPicPr>
          <p:cNvPr id="6" name="Picture 5">
            <a:extLst>
              <a:ext uri="{FF2B5EF4-FFF2-40B4-BE49-F238E27FC236}">
                <a16:creationId xmlns:a16="http://schemas.microsoft.com/office/drawing/2014/main" id="{DE7FCB1C-AB6E-4693-A759-564902771661}"/>
              </a:ext>
            </a:extLst>
          </p:cNvPr>
          <p:cNvPicPr>
            <a:picLocks noChangeAspect="1"/>
          </p:cNvPicPr>
          <p:nvPr/>
        </p:nvPicPr>
        <p:blipFill>
          <a:blip r:embed="rId2"/>
          <a:stretch>
            <a:fillRect/>
          </a:stretch>
        </p:blipFill>
        <p:spPr>
          <a:xfrm>
            <a:off x="0" y="2051971"/>
            <a:ext cx="9144000" cy="3814762"/>
          </a:xfrm>
          <a:prstGeom prst="rect">
            <a:avLst/>
          </a:prstGeom>
        </p:spPr>
      </p:pic>
      <p:sp>
        <p:nvSpPr>
          <p:cNvPr id="4" name="Date Placeholder 3">
            <a:extLst>
              <a:ext uri="{FF2B5EF4-FFF2-40B4-BE49-F238E27FC236}">
                <a16:creationId xmlns:a16="http://schemas.microsoft.com/office/drawing/2014/main" id="{5797B371-34DC-4C5A-B06B-A6B6BE869232}"/>
              </a:ext>
            </a:extLst>
          </p:cNvPr>
          <p:cNvSpPr>
            <a:spLocks noGrp="1"/>
          </p:cNvSpPr>
          <p:nvPr>
            <p:ph type="dt" sz="half" idx="2"/>
          </p:nvPr>
        </p:nvSpPr>
        <p:spPr/>
        <p:txBody>
          <a:bodyPr/>
          <a:lstStyle/>
          <a:p>
            <a:fld id="{D7840829-B73A-4ED3-9124-FE23EA256245}" type="datetime1">
              <a:rPr lang="en-US" smtClean="0"/>
              <a:t>8/15/2018</a:t>
            </a:fld>
            <a:endParaRPr lang="en-US"/>
          </a:p>
        </p:txBody>
      </p:sp>
    </p:spTree>
    <p:extLst>
      <p:ext uri="{BB962C8B-B14F-4D97-AF65-F5344CB8AC3E}">
        <p14:creationId xmlns:p14="http://schemas.microsoft.com/office/powerpoint/2010/main" val="1095590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523A1-5343-48FC-B834-FF4F8A764C69}"/>
              </a:ext>
            </a:extLst>
          </p:cNvPr>
          <p:cNvSpPr>
            <a:spLocks noGrp="1"/>
          </p:cNvSpPr>
          <p:nvPr>
            <p:ph type="title"/>
          </p:nvPr>
        </p:nvSpPr>
        <p:spPr>
          <a:xfrm>
            <a:off x="1549" y="136524"/>
            <a:ext cx="2684501" cy="1616775"/>
          </a:xfrm>
        </p:spPr>
        <p:txBody>
          <a:bodyPr>
            <a:normAutofit/>
          </a:bodyPr>
          <a:lstStyle/>
          <a:p>
            <a:r>
              <a:rPr lang="en-US" sz="3600"/>
              <a:t>Item Authoring Screen</a:t>
            </a:r>
          </a:p>
        </p:txBody>
      </p:sp>
      <p:sp>
        <p:nvSpPr>
          <p:cNvPr id="5" name="Slide Number Placeholder 4">
            <a:extLst>
              <a:ext uri="{FF2B5EF4-FFF2-40B4-BE49-F238E27FC236}">
                <a16:creationId xmlns:a16="http://schemas.microsoft.com/office/drawing/2014/main" id="{01BF0FBE-CE28-4BAF-AEA9-BBC231E75544}"/>
              </a:ext>
            </a:extLst>
          </p:cNvPr>
          <p:cNvSpPr>
            <a:spLocks noGrp="1"/>
          </p:cNvSpPr>
          <p:nvPr>
            <p:ph type="sldNum" sz="quarter" idx="4"/>
          </p:nvPr>
        </p:nvSpPr>
        <p:spPr/>
        <p:txBody>
          <a:bodyPr/>
          <a:lstStyle/>
          <a:p>
            <a:fld id="{B63E4CEF-BB1E-48C7-AE93-F39F6AA99AD7}" type="slidenum">
              <a:rPr lang="en-US" smtClean="0"/>
              <a:pPr/>
              <a:t>25</a:t>
            </a:fld>
            <a:endParaRPr lang="en-US"/>
          </a:p>
        </p:txBody>
      </p:sp>
      <p:pic>
        <p:nvPicPr>
          <p:cNvPr id="6" name="Picture 5">
            <a:extLst>
              <a:ext uri="{FF2B5EF4-FFF2-40B4-BE49-F238E27FC236}">
                <a16:creationId xmlns:a16="http://schemas.microsoft.com/office/drawing/2014/main" id="{6F94CB99-6A83-4EAA-BFCF-44A64C022395}"/>
              </a:ext>
            </a:extLst>
          </p:cNvPr>
          <p:cNvPicPr>
            <a:picLocks noChangeAspect="1"/>
          </p:cNvPicPr>
          <p:nvPr/>
        </p:nvPicPr>
        <p:blipFill>
          <a:blip r:embed="rId2"/>
          <a:stretch>
            <a:fillRect/>
          </a:stretch>
        </p:blipFill>
        <p:spPr>
          <a:xfrm>
            <a:off x="1881818" y="1200129"/>
            <a:ext cx="5389662" cy="4725183"/>
          </a:xfrm>
          <a:prstGeom prst="rect">
            <a:avLst/>
          </a:prstGeom>
          <a:ln>
            <a:solidFill>
              <a:schemeClr val="tx1"/>
            </a:solidFill>
          </a:ln>
        </p:spPr>
      </p:pic>
      <p:sp>
        <p:nvSpPr>
          <p:cNvPr id="3" name="Date Placeholder 2">
            <a:extLst>
              <a:ext uri="{FF2B5EF4-FFF2-40B4-BE49-F238E27FC236}">
                <a16:creationId xmlns:a16="http://schemas.microsoft.com/office/drawing/2014/main" id="{9815ABA6-F8A4-4FCB-B8D2-D16D5EE4F844}"/>
              </a:ext>
            </a:extLst>
          </p:cNvPr>
          <p:cNvSpPr>
            <a:spLocks noGrp="1"/>
          </p:cNvSpPr>
          <p:nvPr>
            <p:ph type="dt" sz="half" idx="2"/>
          </p:nvPr>
        </p:nvSpPr>
        <p:spPr/>
        <p:txBody>
          <a:bodyPr/>
          <a:lstStyle/>
          <a:p>
            <a:fld id="{AA708E70-446C-4B78-ACC3-60A6C02744A7}" type="datetime1">
              <a:rPr lang="en-US" smtClean="0"/>
              <a:t>8/15/2018</a:t>
            </a:fld>
            <a:endParaRPr lang="en-US"/>
          </a:p>
        </p:txBody>
      </p:sp>
    </p:spTree>
    <p:extLst>
      <p:ext uri="{BB962C8B-B14F-4D97-AF65-F5344CB8AC3E}">
        <p14:creationId xmlns:p14="http://schemas.microsoft.com/office/powerpoint/2010/main" val="15591295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CFD7A-C77B-4BB9-91B2-AFE539340818}"/>
              </a:ext>
            </a:extLst>
          </p:cNvPr>
          <p:cNvSpPr>
            <a:spLocks noGrp="1"/>
          </p:cNvSpPr>
          <p:nvPr>
            <p:ph type="title"/>
          </p:nvPr>
        </p:nvSpPr>
        <p:spPr/>
        <p:txBody>
          <a:bodyPr/>
          <a:lstStyle/>
          <a:p>
            <a:r>
              <a:rPr lang="en-US"/>
              <a:t>Item Preview Screen</a:t>
            </a:r>
          </a:p>
        </p:txBody>
      </p:sp>
      <p:sp>
        <p:nvSpPr>
          <p:cNvPr id="5" name="Slide Number Placeholder 4">
            <a:extLst>
              <a:ext uri="{FF2B5EF4-FFF2-40B4-BE49-F238E27FC236}">
                <a16:creationId xmlns:a16="http://schemas.microsoft.com/office/drawing/2014/main" id="{19539400-1646-4131-AC1A-31FB8E77D279}"/>
              </a:ext>
            </a:extLst>
          </p:cNvPr>
          <p:cNvSpPr>
            <a:spLocks noGrp="1"/>
          </p:cNvSpPr>
          <p:nvPr>
            <p:ph type="sldNum" sz="quarter" idx="4"/>
          </p:nvPr>
        </p:nvSpPr>
        <p:spPr/>
        <p:txBody>
          <a:bodyPr/>
          <a:lstStyle/>
          <a:p>
            <a:fld id="{B63E4CEF-BB1E-48C7-AE93-F39F6AA99AD7}" type="slidenum">
              <a:rPr lang="en-US" smtClean="0"/>
              <a:pPr/>
              <a:t>26</a:t>
            </a:fld>
            <a:endParaRPr lang="en-US"/>
          </a:p>
        </p:txBody>
      </p:sp>
      <p:pic>
        <p:nvPicPr>
          <p:cNvPr id="6" name="Picture 5">
            <a:extLst>
              <a:ext uri="{FF2B5EF4-FFF2-40B4-BE49-F238E27FC236}">
                <a16:creationId xmlns:a16="http://schemas.microsoft.com/office/drawing/2014/main" id="{C795E1A1-6554-4D09-A15E-A28180AD31AF}"/>
              </a:ext>
            </a:extLst>
          </p:cNvPr>
          <p:cNvPicPr>
            <a:picLocks noChangeAspect="1"/>
          </p:cNvPicPr>
          <p:nvPr/>
        </p:nvPicPr>
        <p:blipFill>
          <a:blip r:embed="rId2"/>
          <a:stretch>
            <a:fillRect/>
          </a:stretch>
        </p:blipFill>
        <p:spPr>
          <a:xfrm>
            <a:off x="0" y="2356761"/>
            <a:ext cx="9144000" cy="3302407"/>
          </a:xfrm>
          <a:prstGeom prst="rect">
            <a:avLst/>
          </a:prstGeom>
        </p:spPr>
      </p:pic>
      <p:sp>
        <p:nvSpPr>
          <p:cNvPr id="4" name="Date Placeholder 3">
            <a:extLst>
              <a:ext uri="{FF2B5EF4-FFF2-40B4-BE49-F238E27FC236}">
                <a16:creationId xmlns:a16="http://schemas.microsoft.com/office/drawing/2014/main" id="{6968EDAB-C8C7-415F-92FC-96D01BACDCF9}"/>
              </a:ext>
            </a:extLst>
          </p:cNvPr>
          <p:cNvSpPr>
            <a:spLocks noGrp="1"/>
          </p:cNvSpPr>
          <p:nvPr>
            <p:ph type="dt" sz="half" idx="2"/>
          </p:nvPr>
        </p:nvSpPr>
        <p:spPr/>
        <p:txBody>
          <a:bodyPr/>
          <a:lstStyle/>
          <a:p>
            <a:fld id="{7B61C969-C2DB-4B97-97EC-9330E2A26354}" type="datetime1">
              <a:rPr lang="en-US" smtClean="0"/>
              <a:t>8/15/2018</a:t>
            </a:fld>
            <a:endParaRPr lang="en-US"/>
          </a:p>
        </p:txBody>
      </p:sp>
    </p:spTree>
    <p:extLst>
      <p:ext uri="{BB962C8B-B14F-4D97-AF65-F5344CB8AC3E}">
        <p14:creationId xmlns:p14="http://schemas.microsoft.com/office/powerpoint/2010/main" val="35872009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23135-7325-4E64-9D4D-7DBCE0FC3944}"/>
              </a:ext>
            </a:extLst>
          </p:cNvPr>
          <p:cNvSpPr>
            <a:spLocks noGrp="1"/>
          </p:cNvSpPr>
          <p:nvPr>
            <p:ph type="title"/>
          </p:nvPr>
        </p:nvSpPr>
        <p:spPr/>
        <p:txBody>
          <a:bodyPr/>
          <a:lstStyle/>
          <a:p>
            <a:r>
              <a:rPr lang="en-US"/>
              <a:t>Item Bank</a:t>
            </a:r>
          </a:p>
        </p:txBody>
      </p:sp>
      <p:sp>
        <p:nvSpPr>
          <p:cNvPr id="3" name="Content Placeholder 2">
            <a:extLst>
              <a:ext uri="{FF2B5EF4-FFF2-40B4-BE49-F238E27FC236}">
                <a16:creationId xmlns:a16="http://schemas.microsoft.com/office/drawing/2014/main" id="{2F1FDE4B-1B2D-47D4-88D4-B3891FB55397}"/>
              </a:ext>
            </a:extLst>
          </p:cNvPr>
          <p:cNvSpPr>
            <a:spLocks noGrp="1"/>
          </p:cNvSpPr>
          <p:nvPr>
            <p:ph idx="1"/>
          </p:nvPr>
        </p:nvSpPr>
        <p:spPr/>
        <p:txBody>
          <a:bodyPr/>
          <a:lstStyle/>
          <a:p>
            <a:endParaRPr lang="en-US"/>
          </a:p>
        </p:txBody>
      </p:sp>
      <p:sp>
        <p:nvSpPr>
          <p:cNvPr id="5" name="Slide Number Placeholder 4">
            <a:extLst>
              <a:ext uri="{FF2B5EF4-FFF2-40B4-BE49-F238E27FC236}">
                <a16:creationId xmlns:a16="http://schemas.microsoft.com/office/drawing/2014/main" id="{9D3FA87D-B188-4902-B000-57E56B4D36C1}"/>
              </a:ext>
            </a:extLst>
          </p:cNvPr>
          <p:cNvSpPr>
            <a:spLocks noGrp="1"/>
          </p:cNvSpPr>
          <p:nvPr>
            <p:ph type="sldNum" sz="quarter" idx="4"/>
          </p:nvPr>
        </p:nvSpPr>
        <p:spPr/>
        <p:txBody>
          <a:bodyPr/>
          <a:lstStyle/>
          <a:p>
            <a:fld id="{B63E4CEF-BB1E-48C7-AE93-F39F6AA99AD7}" type="slidenum">
              <a:rPr lang="en-US" smtClean="0"/>
              <a:pPr/>
              <a:t>27</a:t>
            </a:fld>
            <a:endParaRPr lang="en-US"/>
          </a:p>
        </p:txBody>
      </p:sp>
      <p:pic>
        <p:nvPicPr>
          <p:cNvPr id="6" name="Picture 5">
            <a:extLst>
              <a:ext uri="{FF2B5EF4-FFF2-40B4-BE49-F238E27FC236}">
                <a16:creationId xmlns:a16="http://schemas.microsoft.com/office/drawing/2014/main" id="{B0EC9F93-2E0C-42A5-9BAD-043377D1E8F7}"/>
              </a:ext>
            </a:extLst>
          </p:cNvPr>
          <p:cNvPicPr>
            <a:picLocks noChangeAspect="1"/>
          </p:cNvPicPr>
          <p:nvPr/>
        </p:nvPicPr>
        <p:blipFill>
          <a:blip r:embed="rId2"/>
          <a:stretch>
            <a:fillRect/>
          </a:stretch>
        </p:blipFill>
        <p:spPr>
          <a:xfrm>
            <a:off x="0" y="1646237"/>
            <a:ext cx="9144000" cy="4513832"/>
          </a:xfrm>
          <a:prstGeom prst="rect">
            <a:avLst/>
          </a:prstGeom>
        </p:spPr>
      </p:pic>
      <p:sp>
        <p:nvSpPr>
          <p:cNvPr id="4" name="Date Placeholder 3">
            <a:extLst>
              <a:ext uri="{FF2B5EF4-FFF2-40B4-BE49-F238E27FC236}">
                <a16:creationId xmlns:a16="http://schemas.microsoft.com/office/drawing/2014/main" id="{34F27961-6BBD-4BF6-8782-8A906EA9FA4D}"/>
              </a:ext>
            </a:extLst>
          </p:cNvPr>
          <p:cNvSpPr>
            <a:spLocks noGrp="1"/>
          </p:cNvSpPr>
          <p:nvPr>
            <p:ph type="dt" sz="half" idx="2"/>
          </p:nvPr>
        </p:nvSpPr>
        <p:spPr/>
        <p:txBody>
          <a:bodyPr/>
          <a:lstStyle/>
          <a:p>
            <a:fld id="{9F407303-B7D2-4DF2-93AD-EB73857419E3}" type="datetime1">
              <a:rPr lang="en-US" smtClean="0"/>
              <a:t>8/15/2018</a:t>
            </a:fld>
            <a:endParaRPr lang="en-US"/>
          </a:p>
        </p:txBody>
      </p:sp>
    </p:spTree>
    <p:extLst>
      <p:ext uri="{BB962C8B-B14F-4D97-AF65-F5344CB8AC3E}">
        <p14:creationId xmlns:p14="http://schemas.microsoft.com/office/powerpoint/2010/main" val="18630894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9DA6D-0566-4F2B-A89B-AE35DEE7B05D}"/>
              </a:ext>
            </a:extLst>
          </p:cNvPr>
          <p:cNvSpPr>
            <a:spLocks noGrp="1"/>
          </p:cNvSpPr>
          <p:nvPr>
            <p:ph type="title"/>
          </p:nvPr>
        </p:nvSpPr>
        <p:spPr/>
        <p:txBody>
          <a:bodyPr/>
          <a:lstStyle/>
          <a:p>
            <a:r>
              <a:rPr lang="en-US"/>
              <a:t>Preview Item</a:t>
            </a:r>
          </a:p>
        </p:txBody>
      </p:sp>
      <p:sp>
        <p:nvSpPr>
          <p:cNvPr id="3" name="Content Placeholder 2">
            <a:extLst>
              <a:ext uri="{FF2B5EF4-FFF2-40B4-BE49-F238E27FC236}">
                <a16:creationId xmlns:a16="http://schemas.microsoft.com/office/drawing/2014/main" id="{2525573B-C11C-4581-AB52-330E55056DCB}"/>
              </a:ext>
            </a:extLst>
          </p:cNvPr>
          <p:cNvSpPr>
            <a:spLocks noGrp="1"/>
          </p:cNvSpPr>
          <p:nvPr>
            <p:ph idx="1"/>
          </p:nvPr>
        </p:nvSpPr>
        <p:spPr>
          <a:xfrm>
            <a:off x="628650" y="2154809"/>
            <a:ext cx="7886700" cy="4351338"/>
          </a:xfrm>
        </p:spPr>
        <p:txBody>
          <a:bodyPr/>
          <a:lstStyle/>
          <a:p>
            <a:endParaRPr lang="en-US"/>
          </a:p>
        </p:txBody>
      </p:sp>
      <p:sp>
        <p:nvSpPr>
          <p:cNvPr id="5" name="Slide Number Placeholder 4">
            <a:extLst>
              <a:ext uri="{FF2B5EF4-FFF2-40B4-BE49-F238E27FC236}">
                <a16:creationId xmlns:a16="http://schemas.microsoft.com/office/drawing/2014/main" id="{4EDAB902-2B5A-4341-AABA-733CB424D24E}"/>
              </a:ext>
            </a:extLst>
          </p:cNvPr>
          <p:cNvSpPr>
            <a:spLocks noGrp="1"/>
          </p:cNvSpPr>
          <p:nvPr>
            <p:ph type="sldNum" sz="quarter" idx="4"/>
          </p:nvPr>
        </p:nvSpPr>
        <p:spPr/>
        <p:txBody>
          <a:bodyPr/>
          <a:lstStyle/>
          <a:p>
            <a:fld id="{B63E4CEF-BB1E-48C7-AE93-F39F6AA99AD7}" type="slidenum">
              <a:rPr lang="en-US" smtClean="0"/>
              <a:pPr/>
              <a:t>28</a:t>
            </a:fld>
            <a:endParaRPr lang="en-US"/>
          </a:p>
        </p:txBody>
      </p:sp>
      <p:pic>
        <p:nvPicPr>
          <p:cNvPr id="6" name="Picture 5">
            <a:extLst>
              <a:ext uri="{FF2B5EF4-FFF2-40B4-BE49-F238E27FC236}">
                <a16:creationId xmlns:a16="http://schemas.microsoft.com/office/drawing/2014/main" id="{11067F2A-A4F4-4D31-BB62-6B4F4E35AAD9}"/>
              </a:ext>
            </a:extLst>
          </p:cNvPr>
          <p:cNvPicPr>
            <a:picLocks noChangeAspect="1"/>
          </p:cNvPicPr>
          <p:nvPr/>
        </p:nvPicPr>
        <p:blipFill>
          <a:blip r:embed="rId2"/>
          <a:stretch>
            <a:fillRect/>
          </a:stretch>
        </p:blipFill>
        <p:spPr>
          <a:xfrm>
            <a:off x="0" y="1683109"/>
            <a:ext cx="9144000" cy="4603155"/>
          </a:xfrm>
          <a:prstGeom prst="rect">
            <a:avLst/>
          </a:prstGeom>
        </p:spPr>
      </p:pic>
      <p:sp>
        <p:nvSpPr>
          <p:cNvPr id="4" name="Date Placeholder 3">
            <a:extLst>
              <a:ext uri="{FF2B5EF4-FFF2-40B4-BE49-F238E27FC236}">
                <a16:creationId xmlns:a16="http://schemas.microsoft.com/office/drawing/2014/main" id="{B3F2FE3E-4FEE-482B-A540-AC0871744568}"/>
              </a:ext>
            </a:extLst>
          </p:cNvPr>
          <p:cNvSpPr>
            <a:spLocks noGrp="1"/>
          </p:cNvSpPr>
          <p:nvPr>
            <p:ph type="dt" sz="half" idx="2"/>
          </p:nvPr>
        </p:nvSpPr>
        <p:spPr/>
        <p:txBody>
          <a:bodyPr/>
          <a:lstStyle/>
          <a:p>
            <a:fld id="{A2185C50-068E-40A1-8F38-577FE50128FA}" type="datetime1">
              <a:rPr lang="en-US" smtClean="0"/>
              <a:t>8/15/2018</a:t>
            </a:fld>
            <a:endParaRPr lang="en-US"/>
          </a:p>
        </p:txBody>
      </p:sp>
    </p:spTree>
    <p:extLst>
      <p:ext uri="{BB962C8B-B14F-4D97-AF65-F5344CB8AC3E}">
        <p14:creationId xmlns:p14="http://schemas.microsoft.com/office/powerpoint/2010/main" val="37596648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33D77-667B-459B-AC0F-265499D3F66A}"/>
              </a:ext>
            </a:extLst>
          </p:cNvPr>
          <p:cNvSpPr>
            <a:spLocks noGrp="1"/>
          </p:cNvSpPr>
          <p:nvPr>
            <p:ph type="title"/>
          </p:nvPr>
        </p:nvSpPr>
        <p:spPr/>
        <p:txBody>
          <a:bodyPr/>
          <a:lstStyle/>
          <a:p>
            <a:r>
              <a:rPr lang="en-US"/>
              <a:t>Add Items to Test</a:t>
            </a:r>
          </a:p>
        </p:txBody>
      </p:sp>
      <p:sp>
        <p:nvSpPr>
          <p:cNvPr id="3" name="Content Placeholder 2">
            <a:extLst>
              <a:ext uri="{FF2B5EF4-FFF2-40B4-BE49-F238E27FC236}">
                <a16:creationId xmlns:a16="http://schemas.microsoft.com/office/drawing/2014/main" id="{F14AF623-FD02-45F1-B5D4-B8E94DD434AB}"/>
              </a:ext>
            </a:extLst>
          </p:cNvPr>
          <p:cNvSpPr>
            <a:spLocks noGrp="1"/>
          </p:cNvSpPr>
          <p:nvPr>
            <p:ph idx="1"/>
          </p:nvPr>
        </p:nvSpPr>
        <p:spPr>
          <a:xfrm>
            <a:off x="628650" y="2154809"/>
            <a:ext cx="7886700" cy="4351338"/>
          </a:xfrm>
        </p:spPr>
        <p:txBody>
          <a:bodyPr/>
          <a:lstStyle/>
          <a:p>
            <a:endParaRPr lang="en-US"/>
          </a:p>
        </p:txBody>
      </p:sp>
      <p:sp>
        <p:nvSpPr>
          <p:cNvPr id="5" name="Slide Number Placeholder 4">
            <a:extLst>
              <a:ext uri="{FF2B5EF4-FFF2-40B4-BE49-F238E27FC236}">
                <a16:creationId xmlns:a16="http://schemas.microsoft.com/office/drawing/2014/main" id="{668CA9EC-BE4E-4EC7-A442-2E96295084E7}"/>
              </a:ext>
            </a:extLst>
          </p:cNvPr>
          <p:cNvSpPr>
            <a:spLocks noGrp="1"/>
          </p:cNvSpPr>
          <p:nvPr>
            <p:ph type="sldNum" sz="quarter" idx="4"/>
          </p:nvPr>
        </p:nvSpPr>
        <p:spPr/>
        <p:txBody>
          <a:bodyPr/>
          <a:lstStyle/>
          <a:p>
            <a:fld id="{B63E4CEF-BB1E-48C7-AE93-F39F6AA99AD7}" type="slidenum">
              <a:rPr lang="en-US" smtClean="0"/>
              <a:pPr/>
              <a:t>29</a:t>
            </a:fld>
            <a:endParaRPr lang="en-US"/>
          </a:p>
        </p:txBody>
      </p:sp>
      <p:pic>
        <p:nvPicPr>
          <p:cNvPr id="6" name="Picture 5">
            <a:extLst>
              <a:ext uri="{FF2B5EF4-FFF2-40B4-BE49-F238E27FC236}">
                <a16:creationId xmlns:a16="http://schemas.microsoft.com/office/drawing/2014/main" id="{5388FDDF-9568-4937-AB63-23AAA40667BE}"/>
              </a:ext>
            </a:extLst>
          </p:cNvPr>
          <p:cNvPicPr>
            <a:picLocks noChangeAspect="1"/>
          </p:cNvPicPr>
          <p:nvPr/>
        </p:nvPicPr>
        <p:blipFill>
          <a:blip r:embed="rId2"/>
          <a:stretch>
            <a:fillRect/>
          </a:stretch>
        </p:blipFill>
        <p:spPr>
          <a:xfrm>
            <a:off x="0" y="1834244"/>
            <a:ext cx="9144000" cy="4520130"/>
          </a:xfrm>
          <a:prstGeom prst="rect">
            <a:avLst/>
          </a:prstGeom>
        </p:spPr>
      </p:pic>
      <p:sp>
        <p:nvSpPr>
          <p:cNvPr id="4" name="Date Placeholder 3">
            <a:extLst>
              <a:ext uri="{FF2B5EF4-FFF2-40B4-BE49-F238E27FC236}">
                <a16:creationId xmlns:a16="http://schemas.microsoft.com/office/drawing/2014/main" id="{D4328061-A989-4CE9-AA1A-59CEE16ECFE7}"/>
              </a:ext>
            </a:extLst>
          </p:cNvPr>
          <p:cNvSpPr>
            <a:spLocks noGrp="1"/>
          </p:cNvSpPr>
          <p:nvPr>
            <p:ph type="dt" sz="half" idx="2"/>
          </p:nvPr>
        </p:nvSpPr>
        <p:spPr/>
        <p:txBody>
          <a:bodyPr/>
          <a:lstStyle/>
          <a:p>
            <a:fld id="{DEFAA979-61BC-40EE-BB44-92C52C285002}" type="datetime1">
              <a:rPr lang="en-US" smtClean="0"/>
              <a:t>8/15/2018</a:t>
            </a:fld>
            <a:endParaRPr lang="en-US"/>
          </a:p>
        </p:txBody>
      </p:sp>
    </p:spTree>
    <p:extLst>
      <p:ext uri="{BB962C8B-B14F-4D97-AF65-F5344CB8AC3E}">
        <p14:creationId xmlns:p14="http://schemas.microsoft.com/office/powerpoint/2010/main" val="27880781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Formative Assessment Toolbox</a:t>
            </a:r>
          </a:p>
        </p:txBody>
      </p:sp>
      <p:sp>
        <p:nvSpPr>
          <p:cNvPr id="3" name="Content Placeholder 2"/>
          <p:cNvSpPr>
            <a:spLocks noGrp="1"/>
          </p:cNvSpPr>
          <p:nvPr>
            <p:ph idx="1"/>
          </p:nvPr>
        </p:nvSpPr>
        <p:spPr/>
        <p:txBody>
          <a:bodyPr vert="horz" lIns="91440" tIns="45720" rIns="91440" bIns="45720" rtlCol="0" anchor="t">
            <a:normAutofit lnSpcReduction="10000"/>
          </a:bodyPr>
          <a:lstStyle/>
          <a:p>
            <a:r>
              <a:rPr lang="en-US" dirty="0"/>
              <a:t>An expansive bank of formative instructional assessment items/tasks in ELA and Mathematics as a teacher resource</a:t>
            </a:r>
          </a:p>
          <a:p>
            <a:r>
              <a:rPr lang="en-US" dirty="0"/>
              <a:t>A set of benchmark assessments in ELA and Math for grades 3 through HS </a:t>
            </a:r>
          </a:p>
          <a:p>
            <a:r>
              <a:rPr lang="en-US" dirty="0"/>
              <a:t>An assessment literacy professional learning opportunity that focuses on implementation of evidence-based formative instructional practices (FIP)</a:t>
            </a:r>
            <a:endParaRPr lang="en-US" dirty="0">
              <a:cs typeface="Calibri"/>
            </a:endParaRPr>
          </a:p>
          <a:p>
            <a:pPr lvl="1"/>
            <a:r>
              <a:rPr lang="en-US" dirty="0">
                <a:hlinkClick r:id="rId2"/>
              </a:rPr>
              <a:t>http://www.gadoe.org/Curriculum-Instruction-and-Assessment/Assessment/Pages/GeorgiaFIP.aspx</a:t>
            </a:r>
            <a:r>
              <a:rPr lang="en-US" dirty="0"/>
              <a:t> </a:t>
            </a:r>
          </a:p>
        </p:txBody>
      </p:sp>
      <p:sp>
        <p:nvSpPr>
          <p:cNvPr id="5" name="Slide Number Placeholder 4"/>
          <p:cNvSpPr>
            <a:spLocks noGrp="1"/>
          </p:cNvSpPr>
          <p:nvPr>
            <p:ph type="sldNum" sz="quarter" idx="4"/>
          </p:nvPr>
        </p:nvSpPr>
        <p:spPr/>
        <p:txBody>
          <a:bodyPr/>
          <a:lstStyle/>
          <a:p>
            <a:fld id="{B63E4CEF-BB1E-48C7-AE93-F39F6AA99AD7}" type="slidenum">
              <a:rPr lang="en-US" smtClean="0"/>
              <a:pPr/>
              <a:t>3</a:t>
            </a:fld>
            <a:endParaRPr lang="en-US"/>
          </a:p>
        </p:txBody>
      </p:sp>
      <p:sp>
        <p:nvSpPr>
          <p:cNvPr id="4" name="Date Placeholder 3">
            <a:extLst>
              <a:ext uri="{FF2B5EF4-FFF2-40B4-BE49-F238E27FC236}">
                <a16:creationId xmlns:a16="http://schemas.microsoft.com/office/drawing/2014/main" id="{E68A8901-8628-44D5-87D0-0D23735C2B38}"/>
              </a:ext>
            </a:extLst>
          </p:cNvPr>
          <p:cNvSpPr>
            <a:spLocks noGrp="1"/>
          </p:cNvSpPr>
          <p:nvPr>
            <p:ph type="dt" sz="half" idx="2"/>
          </p:nvPr>
        </p:nvSpPr>
        <p:spPr/>
        <p:txBody>
          <a:bodyPr/>
          <a:lstStyle/>
          <a:p>
            <a:fld id="{DE0F7629-5F4E-48AF-9FB6-EA2086438C89}" type="datetime1">
              <a:rPr lang="en-US" smtClean="0"/>
              <a:t>8/15/2018</a:t>
            </a:fld>
            <a:endParaRPr lang="en-US"/>
          </a:p>
        </p:txBody>
      </p:sp>
    </p:spTree>
    <p:extLst>
      <p:ext uri="{BB962C8B-B14F-4D97-AF65-F5344CB8AC3E}">
        <p14:creationId xmlns:p14="http://schemas.microsoft.com/office/powerpoint/2010/main" val="8245042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19F16-BF92-47F1-87C5-05D25BA4FA93}"/>
              </a:ext>
            </a:extLst>
          </p:cNvPr>
          <p:cNvSpPr>
            <a:spLocks noGrp="1"/>
          </p:cNvSpPr>
          <p:nvPr>
            <p:ph type="title"/>
          </p:nvPr>
        </p:nvSpPr>
        <p:spPr>
          <a:xfrm>
            <a:off x="0" y="43235"/>
            <a:ext cx="2416029" cy="1263687"/>
          </a:xfrm>
        </p:spPr>
        <p:txBody>
          <a:bodyPr>
            <a:normAutofit fontScale="90000"/>
          </a:bodyPr>
          <a:lstStyle/>
          <a:p>
            <a:r>
              <a:rPr lang="en-US"/>
              <a:t>Assign Test</a:t>
            </a:r>
          </a:p>
        </p:txBody>
      </p:sp>
      <p:sp>
        <p:nvSpPr>
          <p:cNvPr id="5" name="Slide Number Placeholder 4">
            <a:extLst>
              <a:ext uri="{FF2B5EF4-FFF2-40B4-BE49-F238E27FC236}">
                <a16:creationId xmlns:a16="http://schemas.microsoft.com/office/drawing/2014/main" id="{63DCD343-8036-4313-A7FB-B0C17B115489}"/>
              </a:ext>
            </a:extLst>
          </p:cNvPr>
          <p:cNvSpPr>
            <a:spLocks noGrp="1"/>
          </p:cNvSpPr>
          <p:nvPr>
            <p:ph type="sldNum" sz="quarter" idx="4"/>
          </p:nvPr>
        </p:nvSpPr>
        <p:spPr/>
        <p:txBody>
          <a:bodyPr/>
          <a:lstStyle/>
          <a:p>
            <a:fld id="{B63E4CEF-BB1E-48C7-AE93-F39F6AA99AD7}" type="slidenum">
              <a:rPr lang="en-US" smtClean="0"/>
              <a:pPr/>
              <a:t>30</a:t>
            </a:fld>
            <a:endParaRPr lang="en-US"/>
          </a:p>
        </p:txBody>
      </p:sp>
      <p:sp>
        <p:nvSpPr>
          <p:cNvPr id="4" name="Date Placeholder 3">
            <a:extLst>
              <a:ext uri="{FF2B5EF4-FFF2-40B4-BE49-F238E27FC236}">
                <a16:creationId xmlns:a16="http://schemas.microsoft.com/office/drawing/2014/main" id="{D261196D-6A98-4708-B32D-5175D1D9C48F}"/>
              </a:ext>
            </a:extLst>
          </p:cNvPr>
          <p:cNvSpPr>
            <a:spLocks noGrp="1"/>
          </p:cNvSpPr>
          <p:nvPr>
            <p:ph type="dt" sz="half" idx="2"/>
          </p:nvPr>
        </p:nvSpPr>
        <p:spPr/>
        <p:txBody>
          <a:bodyPr/>
          <a:lstStyle/>
          <a:p>
            <a:fld id="{27098889-EF51-443E-B668-8DF7A4258F9A}" type="datetime1">
              <a:rPr lang="en-US" smtClean="0"/>
              <a:t>8/15/2018</a:t>
            </a:fld>
            <a:endParaRPr lang="en-US"/>
          </a:p>
        </p:txBody>
      </p:sp>
      <p:pic>
        <p:nvPicPr>
          <p:cNvPr id="8" name="Picture 7">
            <a:extLst>
              <a:ext uri="{FF2B5EF4-FFF2-40B4-BE49-F238E27FC236}">
                <a16:creationId xmlns:a16="http://schemas.microsoft.com/office/drawing/2014/main" id="{FCDAB879-B40C-40E5-A048-16812E3F9661}"/>
              </a:ext>
            </a:extLst>
          </p:cNvPr>
          <p:cNvPicPr>
            <a:picLocks noChangeAspect="1"/>
          </p:cNvPicPr>
          <p:nvPr/>
        </p:nvPicPr>
        <p:blipFill>
          <a:blip r:embed="rId2"/>
          <a:stretch>
            <a:fillRect/>
          </a:stretch>
        </p:blipFill>
        <p:spPr>
          <a:xfrm>
            <a:off x="1310095" y="1081381"/>
            <a:ext cx="6523809" cy="4695238"/>
          </a:xfrm>
          <a:prstGeom prst="rect">
            <a:avLst/>
          </a:prstGeom>
        </p:spPr>
      </p:pic>
    </p:spTree>
    <p:extLst>
      <p:ext uri="{BB962C8B-B14F-4D97-AF65-F5344CB8AC3E}">
        <p14:creationId xmlns:p14="http://schemas.microsoft.com/office/powerpoint/2010/main" val="1678296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B2C1D-ED29-4FA3-8D0E-66CE19DB41FF}"/>
              </a:ext>
            </a:extLst>
          </p:cNvPr>
          <p:cNvSpPr>
            <a:spLocks noGrp="1"/>
          </p:cNvSpPr>
          <p:nvPr>
            <p:ph type="title"/>
          </p:nvPr>
        </p:nvSpPr>
        <p:spPr/>
        <p:txBody>
          <a:bodyPr/>
          <a:lstStyle/>
          <a:p>
            <a:r>
              <a:rPr lang="en-US" dirty="0"/>
              <a:t>Finding Assessment Resources</a:t>
            </a:r>
          </a:p>
        </p:txBody>
      </p:sp>
      <p:sp>
        <p:nvSpPr>
          <p:cNvPr id="3" name="Text Placeholder 2">
            <a:extLst>
              <a:ext uri="{FF2B5EF4-FFF2-40B4-BE49-F238E27FC236}">
                <a16:creationId xmlns:a16="http://schemas.microsoft.com/office/drawing/2014/main" id="{2E4D6DCB-066B-40F3-A630-67FA157AFA95}"/>
              </a:ext>
            </a:extLst>
          </p:cNvPr>
          <p:cNvSpPr>
            <a:spLocks noGrp="1"/>
          </p:cNvSpPr>
          <p:nvPr>
            <p:ph type="body" idx="1"/>
          </p:nvPr>
        </p:nvSpPr>
        <p:spPr/>
        <p:txBody>
          <a:bodyPr/>
          <a:lstStyle/>
          <a:p>
            <a:endParaRPr lang="en-US"/>
          </a:p>
        </p:txBody>
      </p:sp>
      <p:sp>
        <p:nvSpPr>
          <p:cNvPr id="5" name="Slide Number Placeholder 4">
            <a:extLst>
              <a:ext uri="{FF2B5EF4-FFF2-40B4-BE49-F238E27FC236}">
                <a16:creationId xmlns:a16="http://schemas.microsoft.com/office/drawing/2014/main" id="{2A04DCC4-C2F1-4640-9C04-DC198085F239}"/>
              </a:ext>
            </a:extLst>
          </p:cNvPr>
          <p:cNvSpPr>
            <a:spLocks noGrp="1"/>
          </p:cNvSpPr>
          <p:nvPr>
            <p:ph type="sldNum" sz="quarter" idx="4"/>
          </p:nvPr>
        </p:nvSpPr>
        <p:spPr/>
        <p:txBody>
          <a:bodyPr/>
          <a:lstStyle/>
          <a:p>
            <a:fld id="{B63E4CEF-BB1E-48C7-AE93-F39F6AA99AD7}" type="slidenum">
              <a:rPr lang="en-US" smtClean="0"/>
              <a:pPr/>
              <a:t>31</a:t>
            </a:fld>
            <a:endParaRPr lang="en-US" dirty="0"/>
          </a:p>
        </p:txBody>
      </p:sp>
    </p:spTree>
    <p:extLst>
      <p:ext uri="{BB962C8B-B14F-4D97-AF65-F5344CB8AC3E}">
        <p14:creationId xmlns:p14="http://schemas.microsoft.com/office/powerpoint/2010/main" val="15161815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0EB97-0B02-46E0-9973-0C0C80E51594}"/>
              </a:ext>
            </a:extLst>
          </p:cNvPr>
          <p:cNvSpPr>
            <a:spLocks noGrp="1"/>
          </p:cNvSpPr>
          <p:nvPr>
            <p:ph type="title"/>
          </p:nvPr>
        </p:nvSpPr>
        <p:spPr>
          <a:xfrm>
            <a:off x="628650" y="326065"/>
            <a:ext cx="6734258" cy="1325563"/>
          </a:xfrm>
        </p:spPr>
        <p:txBody>
          <a:bodyPr/>
          <a:lstStyle/>
          <a:p>
            <a:r>
              <a:rPr lang="en-US" dirty="0"/>
              <a:t>Assessment Resources</a:t>
            </a:r>
          </a:p>
        </p:txBody>
      </p:sp>
      <p:sp>
        <p:nvSpPr>
          <p:cNvPr id="3" name="Content Placeholder 2">
            <a:extLst>
              <a:ext uri="{FF2B5EF4-FFF2-40B4-BE49-F238E27FC236}">
                <a16:creationId xmlns:a16="http://schemas.microsoft.com/office/drawing/2014/main" id="{8BCC1C6D-D46D-4C51-AB1C-23852461DA78}"/>
              </a:ext>
            </a:extLst>
          </p:cNvPr>
          <p:cNvSpPr>
            <a:spLocks noGrp="1"/>
          </p:cNvSpPr>
          <p:nvPr>
            <p:ph idx="1"/>
          </p:nvPr>
        </p:nvSpPr>
        <p:spPr/>
        <p:txBody>
          <a:bodyPr/>
          <a:lstStyle/>
          <a:p>
            <a:r>
              <a:rPr lang="en-US" dirty="0"/>
              <a:t>Georgia Milestones Item and Scoring Samplers</a:t>
            </a:r>
          </a:p>
          <a:p>
            <a:pPr lvl="1"/>
            <a:r>
              <a:rPr lang="en-US" dirty="0">
                <a:hlinkClick r:id="rId2"/>
              </a:rPr>
              <a:t>www.gadoe.org/milestones</a:t>
            </a:r>
            <a:r>
              <a:rPr lang="en-US" dirty="0"/>
              <a:t> </a:t>
            </a:r>
          </a:p>
          <a:p>
            <a:r>
              <a:rPr lang="en-US"/>
              <a:t>EngageNy</a:t>
            </a:r>
            <a:r>
              <a:rPr lang="en-US" dirty="0"/>
              <a:t> – Released test items</a:t>
            </a:r>
          </a:p>
          <a:p>
            <a:pPr lvl="1"/>
            <a:r>
              <a:rPr lang="en-US" dirty="0">
                <a:hlinkClick r:id="rId3"/>
              </a:rPr>
              <a:t>https://www.engageny.org/resource/released-2017-3-8-ela-and-mathematics-state-test-questions</a:t>
            </a:r>
            <a:r>
              <a:rPr lang="en-US" dirty="0"/>
              <a:t> </a:t>
            </a:r>
          </a:p>
          <a:p>
            <a:pPr lvl="1"/>
            <a:r>
              <a:rPr lang="en-US" dirty="0"/>
              <a:t>Terms of use </a:t>
            </a:r>
          </a:p>
          <a:p>
            <a:pPr lvl="2"/>
            <a:r>
              <a:rPr lang="en-US" dirty="0">
                <a:hlinkClick r:id="rId4"/>
              </a:rPr>
              <a:t>https://www.engageny.org/terms-of-use</a:t>
            </a:r>
            <a:r>
              <a:rPr lang="en-US" dirty="0"/>
              <a:t> </a:t>
            </a:r>
          </a:p>
        </p:txBody>
      </p:sp>
      <p:sp>
        <p:nvSpPr>
          <p:cNvPr id="4" name="Slide Number Placeholder 3">
            <a:extLst>
              <a:ext uri="{FF2B5EF4-FFF2-40B4-BE49-F238E27FC236}">
                <a16:creationId xmlns:a16="http://schemas.microsoft.com/office/drawing/2014/main" id="{9DB590D2-9AD3-4117-8221-D4EE67D7BF0C}"/>
              </a:ext>
            </a:extLst>
          </p:cNvPr>
          <p:cNvSpPr>
            <a:spLocks noGrp="1"/>
          </p:cNvSpPr>
          <p:nvPr>
            <p:ph type="sldNum" sz="quarter" idx="4"/>
          </p:nvPr>
        </p:nvSpPr>
        <p:spPr/>
        <p:txBody>
          <a:bodyPr/>
          <a:lstStyle/>
          <a:p>
            <a:fld id="{B63E4CEF-BB1E-48C7-AE93-F39F6AA99AD7}" type="slidenum">
              <a:rPr lang="en-US" smtClean="0"/>
              <a:pPr/>
              <a:t>32</a:t>
            </a:fld>
            <a:endParaRPr lang="en-US" dirty="0"/>
          </a:p>
        </p:txBody>
      </p:sp>
    </p:spTree>
    <p:extLst>
      <p:ext uri="{BB962C8B-B14F-4D97-AF65-F5344CB8AC3E}">
        <p14:creationId xmlns:p14="http://schemas.microsoft.com/office/powerpoint/2010/main" val="13946244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73FBB-C4AC-4B3E-ABFF-1F589C99D002}"/>
              </a:ext>
            </a:extLst>
          </p:cNvPr>
          <p:cNvSpPr>
            <a:spLocks noGrp="1"/>
          </p:cNvSpPr>
          <p:nvPr>
            <p:ph type="title"/>
          </p:nvPr>
        </p:nvSpPr>
        <p:spPr>
          <a:xfrm>
            <a:off x="603983" y="334016"/>
            <a:ext cx="7251906" cy="1325563"/>
          </a:xfrm>
        </p:spPr>
        <p:txBody>
          <a:bodyPr>
            <a:normAutofit/>
          </a:bodyPr>
          <a:lstStyle/>
          <a:p>
            <a:r>
              <a:rPr lang="en-US" sz="4000" dirty="0"/>
              <a:t>Item and Scoring Sampler</a:t>
            </a:r>
          </a:p>
        </p:txBody>
      </p:sp>
      <p:sp>
        <p:nvSpPr>
          <p:cNvPr id="3" name="Content Placeholder 2">
            <a:extLst>
              <a:ext uri="{FF2B5EF4-FFF2-40B4-BE49-F238E27FC236}">
                <a16:creationId xmlns:a16="http://schemas.microsoft.com/office/drawing/2014/main" id="{01A5C923-B475-4B1C-BAC3-C7E8FE73DD84}"/>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1C8830FC-8391-4293-B1DD-E42A8AB75DDF}"/>
              </a:ext>
            </a:extLst>
          </p:cNvPr>
          <p:cNvSpPr>
            <a:spLocks noGrp="1"/>
          </p:cNvSpPr>
          <p:nvPr>
            <p:ph type="sldNum" sz="quarter" idx="4"/>
          </p:nvPr>
        </p:nvSpPr>
        <p:spPr/>
        <p:txBody>
          <a:bodyPr/>
          <a:lstStyle/>
          <a:p>
            <a:fld id="{B63E4CEF-BB1E-48C7-AE93-F39F6AA99AD7}" type="slidenum">
              <a:rPr lang="en-US" smtClean="0"/>
              <a:pPr/>
              <a:t>33</a:t>
            </a:fld>
            <a:endParaRPr lang="en-US" dirty="0"/>
          </a:p>
        </p:txBody>
      </p:sp>
      <p:pic>
        <p:nvPicPr>
          <p:cNvPr id="6" name="Picture 5">
            <a:extLst>
              <a:ext uri="{FF2B5EF4-FFF2-40B4-BE49-F238E27FC236}">
                <a16:creationId xmlns:a16="http://schemas.microsoft.com/office/drawing/2014/main" id="{F5BCC8A7-257D-4735-B420-1AAF67DBFF82}"/>
              </a:ext>
            </a:extLst>
          </p:cNvPr>
          <p:cNvPicPr>
            <a:picLocks noChangeAspect="1"/>
          </p:cNvPicPr>
          <p:nvPr/>
        </p:nvPicPr>
        <p:blipFill>
          <a:blip r:embed="rId2"/>
          <a:stretch>
            <a:fillRect/>
          </a:stretch>
        </p:blipFill>
        <p:spPr>
          <a:xfrm>
            <a:off x="31072" y="1609482"/>
            <a:ext cx="1972982" cy="2425547"/>
          </a:xfrm>
          <a:prstGeom prst="rect">
            <a:avLst/>
          </a:prstGeom>
        </p:spPr>
      </p:pic>
      <p:pic>
        <p:nvPicPr>
          <p:cNvPr id="5" name="Picture 4">
            <a:extLst>
              <a:ext uri="{FF2B5EF4-FFF2-40B4-BE49-F238E27FC236}">
                <a16:creationId xmlns:a16="http://schemas.microsoft.com/office/drawing/2014/main" id="{35CC8CB1-8EF5-4723-84E2-59DC83ACAAE4}"/>
              </a:ext>
            </a:extLst>
          </p:cNvPr>
          <p:cNvPicPr>
            <a:picLocks noChangeAspect="1"/>
          </p:cNvPicPr>
          <p:nvPr/>
        </p:nvPicPr>
        <p:blipFill>
          <a:blip r:embed="rId3"/>
          <a:stretch>
            <a:fillRect/>
          </a:stretch>
        </p:blipFill>
        <p:spPr>
          <a:xfrm>
            <a:off x="2004054" y="1265217"/>
            <a:ext cx="6925261" cy="5472153"/>
          </a:xfrm>
          <a:prstGeom prst="rect">
            <a:avLst/>
          </a:prstGeom>
        </p:spPr>
      </p:pic>
    </p:spTree>
    <p:extLst>
      <p:ext uri="{BB962C8B-B14F-4D97-AF65-F5344CB8AC3E}">
        <p14:creationId xmlns:p14="http://schemas.microsoft.com/office/powerpoint/2010/main" val="9542122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73FBB-C4AC-4B3E-ABFF-1F589C99D002}"/>
              </a:ext>
            </a:extLst>
          </p:cNvPr>
          <p:cNvSpPr>
            <a:spLocks noGrp="1"/>
          </p:cNvSpPr>
          <p:nvPr>
            <p:ph type="title"/>
          </p:nvPr>
        </p:nvSpPr>
        <p:spPr>
          <a:xfrm>
            <a:off x="603983" y="334016"/>
            <a:ext cx="7251906" cy="1325563"/>
          </a:xfrm>
        </p:spPr>
        <p:txBody>
          <a:bodyPr>
            <a:normAutofit/>
          </a:bodyPr>
          <a:lstStyle/>
          <a:p>
            <a:r>
              <a:rPr lang="en-US" sz="4000" dirty="0"/>
              <a:t>Item and Scoring Sampler</a:t>
            </a:r>
          </a:p>
        </p:txBody>
      </p:sp>
      <p:sp>
        <p:nvSpPr>
          <p:cNvPr id="3" name="Content Placeholder 2">
            <a:extLst>
              <a:ext uri="{FF2B5EF4-FFF2-40B4-BE49-F238E27FC236}">
                <a16:creationId xmlns:a16="http://schemas.microsoft.com/office/drawing/2014/main" id="{01A5C923-B475-4B1C-BAC3-C7E8FE73DD84}"/>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1C8830FC-8391-4293-B1DD-E42A8AB75DDF}"/>
              </a:ext>
            </a:extLst>
          </p:cNvPr>
          <p:cNvSpPr>
            <a:spLocks noGrp="1"/>
          </p:cNvSpPr>
          <p:nvPr>
            <p:ph type="sldNum" sz="quarter" idx="4"/>
          </p:nvPr>
        </p:nvSpPr>
        <p:spPr/>
        <p:txBody>
          <a:bodyPr/>
          <a:lstStyle/>
          <a:p>
            <a:fld id="{B63E4CEF-BB1E-48C7-AE93-F39F6AA99AD7}" type="slidenum">
              <a:rPr lang="en-US" smtClean="0"/>
              <a:pPr/>
              <a:t>34</a:t>
            </a:fld>
            <a:endParaRPr lang="en-US" dirty="0"/>
          </a:p>
        </p:txBody>
      </p:sp>
      <p:pic>
        <p:nvPicPr>
          <p:cNvPr id="6" name="Picture 5">
            <a:extLst>
              <a:ext uri="{FF2B5EF4-FFF2-40B4-BE49-F238E27FC236}">
                <a16:creationId xmlns:a16="http://schemas.microsoft.com/office/drawing/2014/main" id="{E6EFF997-430D-42AA-9EFB-FCE45666C7F4}"/>
              </a:ext>
            </a:extLst>
          </p:cNvPr>
          <p:cNvPicPr>
            <a:picLocks noChangeAspect="1"/>
          </p:cNvPicPr>
          <p:nvPr/>
        </p:nvPicPr>
        <p:blipFill>
          <a:blip r:embed="rId2"/>
          <a:stretch>
            <a:fillRect/>
          </a:stretch>
        </p:blipFill>
        <p:spPr>
          <a:xfrm>
            <a:off x="696602" y="1491249"/>
            <a:ext cx="7066667" cy="4685714"/>
          </a:xfrm>
          <a:prstGeom prst="rect">
            <a:avLst/>
          </a:prstGeom>
        </p:spPr>
      </p:pic>
    </p:spTree>
    <p:extLst>
      <p:ext uri="{BB962C8B-B14F-4D97-AF65-F5344CB8AC3E}">
        <p14:creationId xmlns:p14="http://schemas.microsoft.com/office/powerpoint/2010/main" val="5942857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73FBB-C4AC-4B3E-ABFF-1F589C99D002}"/>
              </a:ext>
            </a:extLst>
          </p:cNvPr>
          <p:cNvSpPr>
            <a:spLocks noGrp="1"/>
          </p:cNvSpPr>
          <p:nvPr>
            <p:ph type="title"/>
          </p:nvPr>
        </p:nvSpPr>
        <p:spPr>
          <a:xfrm>
            <a:off x="603983" y="334016"/>
            <a:ext cx="7251906" cy="1325563"/>
          </a:xfrm>
        </p:spPr>
        <p:txBody>
          <a:bodyPr>
            <a:normAutofit/>
          </a:bodyPr>
          <a:lstStyle/>
          <a:p>
            <a:r>
              <a:rPr lang="en-US" sz="4000" dirty="0"/>
              <a:t>Item and Scoring Sampler</a:t>
            </a:r>
          </a:p>
        </p:txBody>
      </p:sp>
      <p:sp>
        <p:nvSpPr>
          <p:cNvPr id="3" name="Content Placeholder 2">
            <a:extLst>
              <a:ext uri="{FF2B5EF4-FFF2-40B4-BE49-F238E27FC236}">
                <a16:creationId xmlns:a16="http://schemas.microsoft.com/office/drawing/2014/main" id="{01A5C923-B475-4B1C-BAC3-C7E8FE73DD84}"/>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1C8830FC-8391-4293-B1DD-E42A8AB75DDF}"/>
              </a:ext>
            </a:extLst>
          </p:cNvPr>
          <p:cNvSpPr>
            <a:spLocks noGrp="1"/>
          </p:cNvSpPr>
          <p:nvPr>
            <p:ph type="sldNum" sz="quarter" idx="4"/>
          </p:nvPr>
        </p:nvSpPr>
        <p:spPr/>
        <p:txBody>
          <a:bodyPr/>
          <a:lstStyle/>
          <a:p>
            <a:fld id="{B63E4CEF-BB1E-48C7-AE93-F39F6AA99AD7}" type="slidenum">
              <a:rPr lang="en-US" smtClean="0"/>
              <a:pPr/>
              <a:t>35</a:t>
            </a:fld>
            <a:endParaRPr lang="en-US" dirty="0"/>
          </a:p>
        </p:txBody>
      </p:sp>
      <p:pic>
        <p:nvPicPr>
          <p:cNvPr id="5" name="Picture 4">
            <a:extLst>
              <a:ext uri="{FF2B5EF4-FFF2-40B4-BE49-F238E27FC236}">
                <a16:creationId xmlns:a16="http://schemas.microsoft.com/office/drawing/2014/main" id="{AA3C5A20-ADF2-4BED-B23C-CBD28F07B29F}"/>
              </a:ext>
            </a:extLst>
          </p:cNvPr>
          <p:cNvPicPr>
            <a:picLocks noChangeAspect="1"/>
          </p:cNvPicPr>
          <p:nvPr/>
        </p:nvPicPr>
        <p:blipFill>
          <a:blip r:embed="rId2"/>
          <a:stretch>
            <a:fillRect/>
          </a:stretch>
        </p:blipFill>
        <p:spPr>
          <a:xfrm>
            <a:off x="603983" y="1695228"/>
            <a:ext cx="7104762" cy="4571429"/>
          </a:xfrm>
          <a:prstGeom prst="rect">
            <a:avLst/>
          </a:prstGeom>
        </p:spPr>
      </p:pic>
    </p:spTree>
    <p:extLst>
      <p:ext uri="{BB962C8B-B14F-4D97-AF65-F5344CB8AC3E}">
        <p14:creationId xmlns:p14="http://schemas.microsoft.com/office/powerpoint/2010/main" val="5666713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73FBB-C4AC-4B3E-ABFF-1F589C99D002}"/>
              </a:ext>
            </a:extLst>
          </p:cNvPr>
          <p:cNvSpPr>
            <a:spLocks noGrp="1"/>
          </p:cNvSpPr>
          <p:nvPr>
            <p:ph type="title"/>
          </p:nvPr>
        </p:nvSpPr>
        <p:spPr>
          <a:xfrm>
            <a:off x="603983" y="334016"/>
            <a:ext cx="7251906" cy="1325563"/>
          </a:xfrm>
        </p:spPr>
        <p:txBody>
          <a:bodyPr>
            <a:normAutofit/>
          </a:bodyPr>
          <a:lstStyle/>
          <a:p>
            <a:r>
              <a:rPr lang="en-US" sz="4000" dirty="0" err="1"/>
              <a:t>EngageNY</a:t>
            </a:r>
            <a:r>
              <a:rPr lang="en-US" sz="4000" dirty="0"/>
              <a:t> Item</a:t>
            </a:r>
          </a:p>
        </p:txBody>
      </p:sp>
      <p:sp>
        <p:nvSpPr>
          <p:cNvPr id="3" name="Content Placeholder 2">
            <a:extLst>
              <a:ext uri="{FF2B5EF4-FFF2-40B4-BE49-F238E27FC236}">
                <a16:creationId xmlns:a16="http://schemas.microsoft.com/office/drawing/2014/main" id="{01A5C923-B475-4B1C-BAC3-C7E8FE73DD84}"/>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1C8830FC-8391-4293-B1DD-E42A8AB75DDF}"/>
              </a:ext>
            </a:extLst>
          </p:cNvPr>
          <p:cNvSpPr>
            <a:spLocks noGrp="1"/>
          </p:cNvSpPr>
          <p:nvPr>
            <p:ph type="sldNum" sz="quarter" idx="4"/>
          </p:nvPr>
        </p:nvSpPr>
        <p:spPr/>
        <p:txBody>
          <a:bodyPr/>
          <a:lstStyle/>
          <a:p>
            <a:fld id="{B63E4CEF-BB1E-48C7-AE93-F39F6AA99AD7}" type="slidenum">
              <a:rPr lang="en-US" smtClean="0"/>
              <a:pPr/>
              <a:t>36</a:t>
            </a:fld>
            <a:endParaRPr lang="en-US" dirty="0"/>
          </a:p>
        </p:txBody>
      </p:sp>
      <p:pic>
        <p:nvPicPr>
          <p:cNvPr id="7" name="Picture 6">
            <a:extLst>
              <a:ext uri="{FF2B5EF4-FFF2-40B4-BE49-F238E27FC236}">
                <a16:creationId xmlns:a16="http://schemas.microsoft.com/office/drawing/2014/main" id="{2E6782BF-A029-4E79-B333-8DF57E1B471A}"/>
              </a:ext>
            </a:extLst>
          </p:cNvPr>
          <p:cNvPicPr>
            <a:picLocks noChangeAspect="1"/>
          </p:cNvPicPr>
          <p:nvPr/>
        </p:nvPicPr>
        <p:blipFill>
          <a:blip r:embed="rId2"/>
          <a:stretch>
            <a:fillRect/>
          </a:stretch>
        </p:blipFill>
        <p:spPr>
          <a:xfrm>
            <a:off x="0" y="1358278"/>
            <a:ext cx="2654790" cy="2172101"/>
          </a:xfrm>
          <a:prstGeom prst="rect">
            <a:avLst/>
          </a:prstGeom>
        </p:spPr>
      </p:pic>
      <p:pic>
        <p:nvPicPr>
          <p:cNvPr id="6" name="Picture 5">
            <a:extLst>
              <a:ext uri="{FF2B5EF4-FFF2-40B4-BE49-F238E27FC236}">
                <a16:creationId xmlns:a16="http://schemas.microsoft.com/office/drawing/2014/main" id="{4D852FF0-50D5-4E51-BB95-968AE59C0698}"/>
              </a:ext>
            </a:extLst>
          </p:cNvPr>
          <p:cNvPicPr>
            <a:picLocks noChangeAspect="1"/>
          </p:cNvPicPr>
          <p:nvPr/>
        </p:nvPicPr>
        <p:blipFill>
          <a:blip r:embed="rId3"/>
          <a:stretch>
            <a:fillRect/>
          </a:stretch>
        </p:blipFill>
        <p:spPr>
          <a:xfrm>
            <a:off x="1661823" y="1838967"/>
            <a:ext cx="7482177" cy="3954042"/>
          </a:xfrm>
          <a:prstGeom prst="rect">
            <a:avLst/>
          </a:prstGeom>
        </p:spPr>
      </p:pic>
    </p:spTree>
    <p:extLst>
      <p:ext uri="{BB962C8B-B14F-4D97-AF65-F5344CB8AC3E}">
        <p14:creationId xmlns:p14="http://schemas.microsoft.com/office/powerpoint/2010/main" val="16252457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73FBB-C4AC-4B3E-ABFF-1F589C99D002}"/>
              </a:ext>
            </a:extLst>
          </p:cNvPr>
          <p:cNvSpPr>
            <a:spLocks noGrp="1"/>
          </p:cNvSpPr>
          <p:nvPr>
            <p:ph type="title"/>
          </p:nvPr>
        </p:nvSpPr>
        <p:spPr>
          <a:xfrm>
            <a:off x="603983" y="334016"/>
            <a:ext cx="7251906" cy="1325563"/>
          </a:xfrm>
        </p:spPr>
        <p:txBody>
          <a:bodyPr>
            <a:normAutofit/>
          </a:bodyPr>
          <a:lstStyle/>
          <a:p>
            <a:r>
              <a:rPr lang="en-US" sz="4000" dirty="0" err="1"/>
              <a:t>EngageNY</a:t>
            </a:r>
            <a:r>
              <a:rPr lang="en-US" sz="4000" dirty="0"/>
              <a:t> Item</a:t>
            </a:r>
          </a:p>
        </p:txBody>
      </p:sp>
      <p:sp>
        <p:nvSpPr>
          <p:cNvPr id="3" name="Content Placeholder 2">
            <a:extLst>
              <a:ext uri="{FF2B5EF4-FFF2-40B4-BE49-F238E27FC236}">
                <a16:creationId xmlns:a16="http://schemas.microsoft.com/office/drawing/2014/main" id="{01A5C923-B475-4B1C-BAC3-C7E8FE73DD84}"/>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1C8830FC-8391-4293-B1DD-E42A8AB75DDF}"/>
              </a:ext>
            </a:extLst>
          </p:cNvPr>
          <p:cNvSpPr>
            <a:spLocks noGrp="1"/>
          </p:cNvSpPr>
          <p:nvPr>
            <p:ph type="sldNum" sz="quarter" idx="4"/>
          </p:nvPr>
        </p:nvSpPr>
        <p:spPr/>
        <p:txBody>
          <a:bodyPr/>
          <a:lstStyle/>
          <a:p>
            <a:fld id="{B63E4CEF-BB1E-48C7-AE93-F39F6AA99AD7}" type="slidenum">
              <a:rPr lang="en-US" smtClean="0"/>
              <a:pPr/>
              <a:t>37</a:t>
            </a:fld>
            <a:endParaRPr lang="en-US" dirty="0"/>
          </a:p>
        </p:txBody>
      </p:sp>
      <p:pic>
        <p:nvPicPr>
          <p:cNvPr id="5" name="Picture 4">
            <a:extLst>
              <a:ext uri="{FF2B5EF4-FFF2-40B4-BE49-F238E27FC236}">
                <a16:creationId xmlns:a16="http://schemas.microsoft.com/office/drawing/2014/main" id="{49441A3E-13F6-4385-BED9-8A425233B66D}"/>
              </a:ext>
            </a:extLst>
          </p:cNvPr>
          <p:cNvPicPr>
            <a:picLocks noChangeAspect="1"/>
          </p:cNvPicPr>
          <p:nvPr/>
        </p:nvPicPr>
        <p:blipFill>
          <a:blip r:embed="rId2"/>
          <a:stretch>
            <a:fillRect/>
          </a:stretch>
        </p:blipFill>
        <p:spPr>
          <a:xfrm>
            <a:off x="1018465" y="1348437"/>
            <a:ext cx="5866667" cy="5190476"/>
          </a:xfrm>
          <a:prstGeom prst="rect">
            <a:avLst/>
          </a:prstGeom>
        </p:spPr>
      </p:pic>
    </p:spTree>
    <p:extLst>
      <p:ext uri="{BB962C8B-B14F-4D97-AF65-F5344CB8AC3E}">
        <p14:creationId xmlns:p14="http://schemas.microsoft.com/office/powerpoint/2010/main" val="26383688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73FBB-C4AC-4B3E-ABFF-1F589C99D002}"/>
              </a:ext>
            </a:extLst>
          </p:cNvPr>
          <p:cNvSpPr>
            <a:spLocks noGrp="1"/>
          </p:cNvSpPr>
          <p:nvPr>
            <p:ph type="title"/>
          </p:nvPr>
        </p:nvSpPr>
        <p:spPr>
          <a:xfrm>
            <a:off x="603983" y="334016"/>
            <a:ext cx="7251906" cy="1325563"/>
          </a:xfrm>
        </p:spPr>
        <p:txBody>
          <a:bodyPr>
            <a:normAutofit/>
          </a:bodyPr>
          <a:lstStyle/>
          <a:p>
            <a:r>
              <a:rPr lang="en-US" sz="4000" dirty="0" err="1"/>
              <a:t>EngageNY</a:t>
            </a:r>
            <a:r>
              <a:rPr lang="en-US" sz="4000" dirty="0"/>
              <a:t> Item</a:t>
            </a:r>
          </a:p>
        </p:txBody>
      </p:sp>
      <p:sp>
        <p:nvSpPr>
          <p:cNvPr id="3" name="Content Placeholder 2">
            <a:extLst>
              <a:ext uri="{FF2B5EF4-FFF2-40B4-BE49-F238E27FC236}">
                <a16:creationId xmlns:a16="http://schemas.microsoft.com/office/drawing/2014/main" id="{01A5C923-B475-4B1C-BAC3-C7E8FE73DD84}"/>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1C8830FC-8391-4293-B1DD-E42A8AB75DDF}"/>
              </a:ext>
            </a:extLst>
          </p:cNvPr>
          <p:cNvSpPr>
            <a:spLocks noGrp="1"/>
          </p:cNvSpPr>
          <p:nvPr>
            <p:ph type="sldNum" sz="quarter" idx="4"/>
          </p:nvPr>
        </p:nvSpPr>
        <p:spPr/>
        <p:txBody>
          <a:bodyPr/>
          <a:lstStyle/>
          <a:p>
            <a:fld id="{B63E4CEF-BB1E-48C7-AE93-F39F6AA99AD7}" type="slidenum">
              <a:rPr lang="en-US" smtClean="0"/>
              <a:pPr/>
              <a:t>38</a:t>
            </a:fld>
            <a:endParaRPr lang="en-US" dirty="0"/>
          </a:p>
        </p:txBody>
      </p:sp>
      <p:pic>
        <p:nvPicPr>
          <p:cNvPr id="6" name="Picture 5">
            <a:extLst>
              <a:ext uri="{FF2B5EF4-FFF2-40B4-BE49-F238E27FC236}">
                <a16:creationId xmlns:a16="http://schemas.microsoft.com/office/drawing/2014/main" id="{82B5CD31-08F6-423F-B611-DCEE23BFDFCC}"/>
              </a:ext>
            </a:extLst>
          </p:cNvPr>
          <p:cNvPicPr>
            <a:picLocks noChangeAspect="1"/>
          </p:cNvPicPr>
          <p:nvPr/>
        </p:nvPicPr>
        <p:blipFill>
          <a:blip r:embed="rId2"/>
          <a:stretch>
            <a:fillRect/>
          </a:stretch>
        </p:blipFill>
        <p:spPr>
          <a:xfrm>
            <a:off x="1848120" y="1155954"/>
            <a:ext cx="4609830" cy="5675479"/>
          </a:xfrm>
          <a:prstGeom prst="rect">
            <a:avLst/>
          </a:prstGeom>
        </p:spPr>
      </p:pic>
    </p:spTree>
    <p:extLst>
      <p:ext uri="{BB962C8B-B14F-4D97-AF65-F5344CB8AC3E}">
        <p14:creationId xmlns:p14="http://schemas.microsoft.com/office/powerpoint/2010/main" val="28439034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73FBB-C4AC-4B3E-ABFF-1F589C99D002}"/>
              </a:ext>
            </a:extLst>
          </p:cNvPr>
          <p:cNvSpPr>
            <a:spLocks noGrp="1"/>
          </p:cNvSpPr>
          <p:nvPr>
            <p:ph type="title"/>
          </p:nvPr>
        </p:nvSpPr>
        <p:spPr>
          <a:xfrm>
            <a:off x="603983" y="334016"/>
            <a:ext cx="7251906" cy="1325563"/>
          </a:xfrm>
        </p:spPr>
        <p:txBody>
          <a:bodyPr>
            <a:normAutofit/>
          </a:bodyPr>
          <a:lstStyle/>
          <a:p>
            <a:r>
              <a:rPr lang="en-US" sz="4000" dirty="0" err="1"/>
              <a:t>EngageNY</a:t>
            </a:r>
            <a:r>
              <a:rPr lang="en-US" sz="4000" dirty="0"/>
              <a:t> Item</a:t>
            </a:r>
          </a:p>
        </p:txBody>
      </p:sp>
      <p:sp>
        <p:nvSpPr>
          <p:cNvPr id="3" name="Content Placeholder 2">
            <a:extLst>
              <a:ext uri="{FF2B5EF4-FFF2-40B4-BE49-F238E27FC236}">
                <a16:creationId xmlns:a16="http://schemas.microsoft.com/office/drawing/2014/main" id="{01A5C923-B475-4B1C-BAC3-C7E8FE73DD84}"/>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1C8830FC-8391-4293-B1DD-E42A8AB75DDF}"/>
              </a:ext>
            </a:extLst>
          </p:cNvPr>
          <p:cNvSpPr>
            <a:spLocks noGrp="1"/>
          </p:cNvSpPr>
          <p:nvPr>
            <p:ph type="sldNum" sz="quarter" idx="4"/>
          </p:nvPr>
        </p:nvSpPr>
        <p:spPr/>
        <p:txBody>
          <a:bodyPr/>
          <a:lstStyle/>
          <a:p>
            <a:fld id="{B63E4CEF-BB1E-48C7-AE93-F39F6AA99AD7}" type="slidenum">
              <a:rPr lang="en-US" smtClean="0"/>
              <a:pPr/>
              <a:t>39</a:t>
            </a:fld>
            <a:endParaRPr lang="en-US" dirty="0"/>
          </a:p>
        </p:txBody>
      </p:sp>
      <p:pic>
        <p:nvPicPr>
          <p:cNvPr id="5" name="Picture 4">
            <a:extLst>
              <a:ext uri="{FF2B5EF4-FFF2-40B4-BE49-F238E27FC236}">
                <a16:creationId xmlns:a16="http://schemas.microsoft.com/office/drawing/2014/main" id="{1CC4B6C8-C743-4475-804B-6464EB33AA20}"/>
              </a:ext>
            </a:extLst>
          </p:cNvPr>
          <p:cNvPicPr>
            <a:picLocks noChangeAspect="1"/>
          </p:cNvPicPr>
          <p:nvPr/>
        </p:nvPicPr>
        <p:blipFill>
          <a:blip r:embed="rId2"/>
          <a:stretch>
            <a:fillRect/>
          </a:stretch>
        </p:blipFill>
        <p:spPr>
          <a:xfrm>
            <a:off x="1044488" y="1572122"/>
            <a:ext cx="6154702" cy="5149353"/>
          </a:xfrm>
          <a:prstGeom prst="rect">
            <a:avLst/>
          </a:prstGeom>
        </p:spPr>
      </p:pic>
    </p:spTree>
    <p:extLst>
      <p:ext uri="{BB962C8B-B14F-4D97-AF65-F5344CB8AC3E}">
        <p14:creationId xmlns:p14="http://schemas.microsoft.com/office/powerpoint/2010/main" val="39525896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Item Formats</a:t>
            </a:r>
          </a:p>
        </p:txBody>
      </p:sp>
      <p:sp>
        <p:nvSpPr>
          <p:cNvPr id="3" name="Content Placeholder 2"/>
          <p:cNvSpPr>
            <a:spLocks noGrp="1"/>
          </p:cNvSpPr>
          <p:nvPr>
            <p:ph idx="1"/>
          </p:nvPr>
        </p:nvSpPr>
        <p:spPr/>
        <p:txBody>
          <a:bodyPr>
            <a:normAutofit/>
          </a:bodyPr>
          <a:lstStyle/>
          <a:p>
            <a:pPr>
              <a:defRPr/>
            </a:pPr>
            <a:r>
              <a:rPr lang="en-US" dirty="0"/>
              <a:t>Multiple Choice</a:t>
            </a:r>
          </a:p>
          <a:p>
            <a:pPr>
              <a:defRPr/>
            </a:pPr>
            <a:r>
              <a:rPr lang="en-US" dirty="0"/>
              <a:t>Constructed-Response </a:t>
            </a:r>
          </a:p>
          <a:p>
            <a:pPr lvl="1">
              <a:buFont typeface="Arial" pitchFamily="34" charset="0"/>
              <a:buChar char="–"/>
              <a:defRPr/>
            </a:pPr>
            <a:r>
              <a:rPr lang="en-US" dirty="0"/>
              <a:t>Extended Response</a:t>
            </a:r>
          </a:p>
          <a:p>
            <a:pPr lvl="1">
              <a:buFont typeface="Arial" pitchFamily="34" charset="0"/>
              <a:buChar char="–"/>
              <a:defRPr/>
            </a:pPr>
            <a:r>
              <a:rPr lang="en-US" dirty="0"/>
              <a:t>Scaffolded</a:t>
            </a:r>
          </a:p>
          <a:p>
            <a:pPr>
              <a:defRPr/>
            </a:pPr>
            <a:r>
              <a:rPr lang="en-US" dirty="0"/>
              <a:t>Constructed-response items require students to provide explanations/rationales, provide evidence, and/or to show work </a:t>
            </a:r>
          </a:p>
          <a:p>
            <a:pPr>
              <a:defRPr/>
            </a:pPr>
            <a:r>
              <a:rPr lang="en-US" dirty="0"/>
              <a:t>Provide teachers with evidence of true student understanding of content and process</a:t>
            </a:r>
          </a:p>
        </p:txBody>
      </p:sp>
      <p:sp>
        <p:nvSpPr>
          <p:cNvPr id="5" name="Slide Number Placeholder 4"/>
          <p:cNvSpPr>
            <a:spLocks noGrp="1"/>
          </p:cNvSpPr>
          <p:nvPr>
            <p:ph type="sldNum" sz="quarter" idx="4"/>
          </p:nvPr>
        </p:nvSpPr>
        <p:spPr/>
        <p:txBody>
          <a:bodyPr/>
          <a:lstStyle/>
          <a:p>
            <a:fld id="{B63E4CEF-BB1E-48C7-AE93-F39F6AA99AD7}" type="slidenum">
              <a:rPr lang="en-US" smtClean="0"/>
              <a:pPr/>
              <a:t>4</a:t>
            </a:fld>
            <a:endParaRPr lang="en-US"/>
          </a:p>
        </p:txBody>
      </p:sp>
      <p:sp>
        <p:nvSpPr>
          <p:cNvPr id="4" name="Date Placeholder 3">
            <a:extLst>
              <a:ext uri="{FF2B5EF4-FFF2-40B4-BE49-F238E27FC236}">
                <a16:creationId xmlns:a16="http://schemas.microsoft.com/office/drawing/2014/main" id="{361DBDA5-0000-48D7-A896-E3881FA5797A}"/>
              </a:ext>
            </a:extLst>
          </p:cNvPr>
          <p:cNvSpPr>
            <a:spLocks noGrp="1"/>
          </p:cNvSpPr>
          <p:nvPr>
            <p:ph type="dt" sz="half" idx="2"/>
          </p:nvPr>
        </p:nvSpPr>
        <p:spPr/>
        <p:txBody>
          <a:bodyPr/>
          <a:lstStyle/>
          <a:p>
            <a:fld id="{F3751736-4052-4330-88B1-0B68B7F57BDE}" type="datetime1">
              <a:rPr lang="en-US" smtClean="0"/>
              <a:t>8/15/2018</a:t>
            </a:fld>
            <a:endParaRPr lang="en-US"/>
          </a:p>
        </p:txBody>
      </p:sp>
    </p:spTree>
    <p:extLst>
      <p:ext uri="{BB962C8B-B14F-4D97-AF65-F5344CB8AC3E}">
        <p14:creationId xmlns:p14="http://schemas.microsoft.com/office/powerpoint/2010/main" val="5568619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E8B93-1C21-4FFB-ABCA-12A93054CECB}"/>
              </a:ext>
            </a:extLst>
          </p:cNvPr>
          <p:cNvSpPr>
            <a:spLocks noGrp="1"/>
          </p:cNvSpPr>
          <p:nvPr>
            <p:ph type="title"/>
          </p:nvPr>
        </p:nvSpPr>
        <p:spPr/>
        <p:txBody>
          <a:bodyPr/>
          <a:lstStyle/>
          <a:p>
            <a:r>
              <a:rPr lang="en-US" dirty="0"/>
              <a:t>Released Item Activities</a:t>
            </a:r>
          </a:p>
        </p:txBody>
      </p:sp>
      <p:sp>
        <p:nvSpPr>
          <p:cNvPr id="3" name="Content Placeholder 2">
            <a:extLst>
              <a:ext uri="{FF2B5EF4-FFF2-40B4-BE49-F238E27FC236}">
                <a16:creationId xmlns:a16="http://schemas.microsoft.com/office/drawing/2014/main" id="{5C8BECD5-5C19-4A5A-A7EC-2B31823F5C60}"/>
              </a:ext>
            </a:extLst>
          </p:cNvPr>
          <p:cNvSpPr>
            <a:spLocks noGrp="1"/>
          </p:cNvSpPr>
          <p:nvPr>
            <p:ph idx="1"/>
          </p:nvPr>
        </p:nvSpPr>
        <p:spPr/>
        <p:txBody>
          <a:bodyPr>
            <a:normAutofit/>
          </a:bodyPr>
          <a:lstStyle/>
          <a:p>
            <a:r>
              <a:rPr lang="en-US" sz="3600" dirty="0"/>
              <a:t>Share with students</a:t>
            </a:r>
          </a:p>
          <a:p>
            <a:r>
              <a:rPr lang="en-US" sz="3600" dirty="0"/>
              <a:t>Create mini benchmarks</a:t>
            </a:r>
          </a:p>
          <a:p>
            <a:r>
              <a:rPr lang="en-US" sz="3600" dirty="0"/>
              <a:t>Create your own test items</a:t>
            </a:r>
          </a:p>
          <a:p>
            <a:r>
              <a:rPr lang="en-US" sz="3600" dirty="0"/>
              <a:t>Develop standard schoolwide scoring</a:t>
            </a:r>
          </a:p>
          <a:p>
            <a:r>
              <a:rPr lang="en-US" sz="3600" dirty="0"/>
              <a:t>Design and develop rubrics</a:t>
            </a:r>
          </a:p>
        </p:txBody>
      </p:sp>
      <p:sp>
        <p:nvSpPr>
          <p:cNvPr id="4" name="Slide Number Placeholder 3">
            <a:extLst>
              <a:ext uri="{FF2B5EF4-FFF2-40B4-BE49-F238E27FC236}">
                <a16:creationId xmlns:a16="http://schemas.microsoft.com/office/drawing/2014/main" id="{93E5A31F-7B8E-4AC2-9F10-D055A45A58F7}"/>
              </a:ext>
            </a:extLst>
          </p:cNvPr>
          <p:cNvSpPr>
            <a:spLocks noGrp="1"/>
          </p:cNvSpPr>
          <p:nvPr>
            <p:ph type="sldNum" sz="quarter" idx="4"/>
          </p:nvPr>
        </p:nvSpPr>
        <p:spPr/>
        <p:txBody>
          <a:bodyPr/>
          <a:lstStyle/>
          <a:p>
            <a:fld id="{B63E4CEF-BB1E-48C7-AE93-F39F6AA99AD7}" type="slidenum">
              <a:rPr lang="en-US" smtClean="0"/>
              <a:pPr/>
              <a:t>40</a:t>
            </a:fld>
            <a:endParaRPr lang="en-US" dirty="0"/>
          </a:p>
        </p:txBody>
      </p:sp>
    </p:spTree>
    <p:extLst>
      <p:ext uri="{BB962C8B-B14F-4D97-AF65-F5344CB8AC3E}">
        <p14:creationId xmlns:p14="http://schemas.microsoft.com/office/powerpoint/2010/main" val="30028584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4967167"/>
            <a:ext cx="9144000" cy="1655762"/>
          </a:xfrm>
          <a:solidFill>
            <a:schemeClr val="bg1"/>
          </a:solidFill>
        </p:spPr>
        <p:txBody>
          <a:bodyPr>
            <a:normAutofit/>
          </a:bodyPr>
          <a:lstStyle/>
          <a:p>
            <a:endParaRPr lang="en-US" sz="1600" b="1" dirty="0"/>
          </a:p>
          <a:p>
            <a:r>
              <a:rPr lang="en-US" sz="1600" b="1" dirty="0"/>
              <a:t>2018 GaDOE Data Collections Conference</a:t>
            </a:r>
          </a:p>
          <a:p>
            <a:r>
              <a:rPr lang="en-US" sz="1600" dirty="0"/>
              <a:t>August 22, 2018</a:t>
            </a:r>
          </a:p>
          <a:p>
            <a:endParaRPr lang="en-US" dirty="0"/>
          </a:p>
        </p:txBody>
      </p:sp>
      <p:sp>
        <p:nvSpPr>
          <p:cNvPr id="6" name="Date Placeholder 5"/>
          <p:cNvSpPr>
            <a:spLocks noGrp="1"/>
          </p:cNvSpPr>
          <p:nvPr>
            <p:ph type="dt" sz="half" idx="2"/>
          </p:nvPr>
        </p:nvSpPr>
        <p:spPr/>
        <p:txBody>
          <a:bodyPr/>
          <a:lstStyle/>
          <a:p>
            <a:fld id="{494CCCB8-5C83-404E-A3A7-8BF440FEC32E}" type="datetime1">
              <a:rPr lang="en-US" smtClean="0"/>
              <a:t>8/15/2018</a:t>
            </a:fld>
            <a:endParaRPr lang="en-US" dirty="0"/>
          </a:p>
        </p:txBody>
      </p:sp>
      <p:sp>
        <p:nvSpPr>
          <p:cNvPr id="7" name="Slide Number Placeholder 6"/>
          <p:cNvSpPr>
            <a:spLocks noGrp="1"/>
          </p:cNvSpPr>
          <p:nvPr>
            <p:ph type="sldNum" sz="quarter" idx="4"/>
          </p:nvPr>
        </p:nvSpPr>
        <p:spPr/>
        <p:txBody>
          <a:bodyPr/>
          <a:lstStyle/>
          <a:p>
            <a:fld id="{B63E4CEF-BB1E-48C7-AE93-F39F6AA99AD7}" type="slidenum">
              <a:rPr lang="en-US" smtClean="0"/>
              <a:pPr/>
              <a:t>41</a:t>
            </a:fld>
            <a:endParaRPr lang="en-US" dirty="0"/>
          </a:p>
        </p:txBody>
      </p:sp>
      <p:sp>
        <p:nvSpPr>
          <p:cNvPr id="10" name="Title 1">
            <a:extLst>
              <a:ext uri="{FF2B5EF4-FFF2-40B4-BE49-F238E27FC236}">
                <a16:creationId xmlns:a16="http://schemas.microsoft.com/office/drawing/2014/main" id="{DEEF89F0-0B0A-4DF6-9606-70CDB60A922B}"/>
              </a:ext>
            </a:extLst>
          </p:cNvPr>
          <p:cNvSpPr>
            <a:spLocks noGrp="1"/>
          </p:cNvSpPr>
          <p:nvPr>
            <p:ph type="ctrTitle"/>
          </p:nvPr>
        </p:nvSpPr>
        <p:spPr>
          <a:xfrm>
            <a:off x="0" y="1750623"/>
            <a:ext cx="5501683" cy="2812647"/>
          </a:xfrm>
          <a:solidFill>
            <a:schemeClr val="bg1"/>
          </a:solidFill>
          <a:ln w="50800">
            <a:noFill/>
          </a:ln>
        </p:spPr>
        <p:txBody>
          <a:bodyPr>
            <a:noAutofit/>
          </a:bodyPr>
          <a:lstStyle/>
          <a:p>
            <a:r>
              <a:rPr lang="en-US" sz="3200" dirty="0"/>
              <a:t>GA FIP: </a:t>
            </a:r>
            <a:br>
              <a:rPr lang="en-US" sz="3200" dirty="0"/>
            </a:br>
            <a:r>
              <a:rPr lang="en-US" sz="3200" dirty="0"/>
              <a:t>Online Professional Learning </a:t>
            </a:r>
            <a:br>
              <a:rPr lang="en-US" sz="3200" dirty="0"/>
            </a:br>
            <a:r>
              <a:rPr lang="en-US" sz="3200" dirty="0"/>
              <a:t> </a:t>
            </a:r>
            <a:br>
              <a:rPr lang="en-US" sz="3200" dirty="0"/>
            </a:br>
            <a:r>
              <a:rPr lang="en-US" sz="3200" dirty="0"/>
              <a:t>Classroom-based Formative Assessment</a:t>
            </a:r>
          </a:p>
        </p:txBody>
      </p:sp>
      <p:pic>
        <p:nvPicPr>
          <p:cNvPr id="1026" name="Picture 2" descr="http://www.gadoe.org/Curriculum-Instruction-and-Assessment/Assessment/PublishingImages/Revised%20FIP%20Wheel%20Diagram2.jpg">
            <a:extLst>
              <a:ext uri="{FF2B5EF4-FFF2-40B4-BE49-F238E27FC236}">
                <a16:creationId xmlns:a16="http://schemas.microsoft.com/office/drawing/2014/main" id="{84CC01A4-D2C1-4DDF-A979-2E84F14A03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2428" y="1481017"/>
            <a:ext cx="3486150" cy="3486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61920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CD7DA-FB78-41AC-83B3-B17F0029F4AE}"/>
              </a:ext>
            </a:extLst>
          </p:cNvPr>
          <p:cNvSpPr>
            <a:spLocks noGrp="1"/>
          </p:cNvSpPr>
          <p:nvPr>
            <p:ph type="title"/>
          </p:nvPr>
        </p:nvSpPr>
        <p:spPr>
          <a:xfrm>
            <a:off x="226132" y="136524"/>
            <a:ext cx="6316630" cy="1325563"/>
          </a:xfrm>
        </p:spPr>
        <p:txBody>
          <a:bodyPr/>
          <a:lstStyle/>
          <a:p>
            <a:r>
              <a:rPr lang="en-US" dirty="0"/>
              <a:t>Today’s Topics</a:t>
            </a:r>
          </a:p>
        </p:txBody>
      </p:sp>
      <p:sp>
        <p:nvSpPr>
          <p:cNvPr id="3" name="Content Placeholder 2">
            <a:extLst>
              <a:ext uri="{FF2B5EF4-FFF2-40B4-BE49-F238E27FC236}">
                <a16:creationId xmlns:a16="http://schemas.microsoft.com/office/drawing/2014/main" id="{6E95FA6A-DD5B-4332-8926-6091AEFB4B69}"/>
              </a:ext>
            </a:extLst>
          </p:cNvPr>
          <p:cNvSpPr>
            <a:spLocks noGrp="1"/>
          </p:cNvSpPr>
          <p:nvPr>
            <p:ph idx="1"/>
          </p:nvPr>
        </p:nvSpPr>
        <p:spPr>
          <a:xfrm>
            <a:off x="120912" y="1591357"/>
            <a:ext cx="8932403" cy="4351338"/>
          </a:xfrm>
        </p:spPr>
        <p:txBody>
          <a:bodyPr>
            <a:normAutofit fontScale="92500"/>
          </a:bodyPr>
          <a:lstStyle/>
          <a:p>
            <a:r>
              <a:rPr lang="en-US" dirty="0"/>
              <a:t>Engaging Scenario - Video</a:t>
            </a:r>
          </a:p>
          <a:p>
            <a:r>
              <a:rPr lang="en-US" dirty="0"/>
              <a:t>Define GaDOE’s Formative Instructional Practices(FIP) online professional learning</a:t>
            </a:r>
          </a:p>
          <a:p>
            <a:r>
              <a:rPr lang="en-US" dirty="0"/>
              <a:t>State location to download district and school FIP access codes</a:t>
            </a:r>
          </a:p>
          <a:p>
            <a:r>
              <a:rPr lang="en-US" dirty="0"/>
              <a:t>Discuss options for implementing FIP so leaders and teachers can improve their practice to increase student learning</a:t>
            </a:r>
          </a:p>
          <a:p>
            <a:r>
              <a:rPr lang="en-US" dirty="0"/>
              <a:t>Share that the appendix section of this PPT provides data and anecdotal feedback from Georgia teachers who participated in FIP professional learning in 2017-2018</a:t>
            </a:r>
          </a:p>
          <a:p>
            <a:endParaRPr lang="en-US" dirty="0"/>
          </a:p>
        </p:txBody>
      </p:sp>
      <p:sp>
        <p:nvSpPr>
          <p:cNvPr id="4" name="Date Placeholder 3">
            <a:extLst>
              <a:ext uri="{FF2B5EF4-FFF2-40B4-BE49-F238E27FC236}">
                <a16:creationId xmlns:a16="http://schemas.microsoft.com/office/drawing/2014/main" id="{370D8BD2-E1B0-4B05-8AEF-A6188379B0F6}"/>
              </a:ext>
            </a:extLst>
          </p:cNvPr>
          <p:cNvSpPr>
            <a:spLocks noGrp="1"/>
          </p:cNvSpPr>
          <p:nvPr>
            <p:ph type="dt" sz="half" idx="2"/>
          </p:nvPr>
        </p:nvSpPr>
        <p:spPr/>
        <p:txBody>
          <a:bodyPr/>
          <a:lstStyle/>
          <a:p>
            <a:fld id="{4DAE6870-AD18-448A-9B2A-0EFE6DC7B06B}" type="datetime1">
              <a:rPr lang="en-US" smtClean="0"/>
              <a:t>8/15/2018</a:t>
            </a:fld>
            <a:endParaRPr lang="en-US" dirty="0"/>
          </a:p>
        </p:txBody>
      </p:sp>
      <p:sp>
        <p:nvSpPr>
          <p:cNvPr id="5" name="Slide Number Placeholder 4">
            <a:extLst>
              <a:ext uri="{FF2B5EF4-FFF2-40B4-BE49-F238E27FC236}">
                <a16:creationId xmlns:a16="http://schemas.microsoft.com/office/drawing/2014/main" id="{55FFD5FD-EF76-4745-BA29-13C63EAA3373}"/>
              </a:ext>
            </a:extLst>
          </p:cNvPr>
          <p:cNvSpPr>
            <a:spLocks noGrp="1"/>
          </p:cNvSpPr>
          <p:nvPr>
            <p:ph type="sldNum" sz="quarter" idx="4"/>
          </p:nvPr>
        </p:nvSpPr>
        <p:spPr/>
        <p:txBody>
          <a:bodyPr/>
          <a:lstStyle/>
          <a:p>
            <a:fld id="{B63E4CEF-BB1E-48C7-AE93-F39F6AA99AD7}" type="slidenum">
              <a:rPr lang="en-US" smtClean="0"/>
              <a:pPr/>
              <a:t>42</a:t>
            </a:fld>
            <a:endParaRPr lang="en-US" dirty="0"/>
          </a:p>
        </p:txBody>
      </p:sp>
    </p:spTree>
    <p:extLst>
      <p:ext uri="{BB962C8B-B14F-4D97-AF65-F5344CB8AC3E}">
        <p14:creationId xmlns:p14="http://schemas.microsoft.com/office/powerpoint/2010/main" val="17779633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BB970-3FF1-4CBE-9983-EDEB0DC8B1AC}"/>
              </a:ext>
            </a:extLst>
          </p:cNvPr>
          <p:cNvSpPr>
            <a:spLocks noGrp="1"/>
          </p:cNvSpPr>
          <p:nvPr>
            <p:ph type="title"/>
          </p:nvPr>
        </p:nvSpPr>
        <p:spPr>
          <a:xfrm>
            <a:off x="354601" y="243332"/>
            <a:ext cx="6439164" cy="995469"/>
          </a:xfrm>
        </p:spPr>
        <p:txBody>
          <a:bodyPr>
            <a:normAutofit fontScale="90000"/>
          </a:bodyPr>
          <a:lstStyle/>
          <a:p>
            <a:r>
              <a:rPr lang="en-US" dirty="0"/>
              <a:t>Take mental notes when you watch the clip …</a:t>
            </a:r>
          </a:p>
        </p:txBody>
      </p:sp>
      <p:sp>
        <p:nvSpPr>
          <p:cNvPr id="4" name="Date Placeholder 3">
            <a:extLst>
              <a:ext uri="{FF2B5EF4-FFF2-40B4-BE49-F238E27FC236}">
                <a16:creationId xmlns:a16="http://schemas.microsoft.com/office/drawing/2014/main" id="{CF17C17F-B165-4B48-B372-A6232BB05B51}"/>
              </a:ext>
            </a:extLst>
          </p:cNvPr>
          <p:cNvSpPr>
            <a:spLocks noGrp="1"/>
          </p:cNvSpPr>
          <p:nvPr>
            <p:ph type="dt" sz="half" idx="2"/>
          </p:nvPr>
        </p:nvSpPr>
        <p:spPr/>
        <p:txBody>
          <a:bodyPr/>
          <a:lstStyle/>
          <a:p>
            <a:fld id="{4DAE6870-AD18-448A-9B2A-0EFE6DC7B06B}" type="datetime1">
              <a:rPr lang="en-US" smtClean="0"/>
              <a:t>8/15/2018</a:t>
            </a:fld>
            <a:endParaRPr lang="en-US" dirty="0"/>
          </a:p>
        </p:txBody>
      </p:sp>
      <p:sp>
        <p:nvSpPr>
          <p:cNvPr id="5" name="Slide Number Placeholder 4">
            <a:extLst>
              <a:ext uri="{FF2B5EF4-FFF2-40B4-BE49-F238E27FC236}">
                <a16:creationId xmlns:a16="http://schemas.microsoft.com/office/drawing/2014/main" id="{7BB62969-ADC7-4A47-90B3-FDA386826EFF}"/>
              </a:ext>
            </a:extLst>
          </p:cNvPr>
          <p:cNvSpPr>
            <a:spLocks noGrp="1"/>
          </p:cNvSpPr>
          <p:nvPr>
            <p:ph type="sldNum" sz="quarter" idx="4"/>
          </p:nvPr>
        </p:nvSpPr>
        <p:spPr/>
        <p:txBody>
          <a:bodyPr/>
          <a:lstStyle/>
          <a:p>
            <a:fld id="{B63E4CEF-BB1E-48C7-AE93-F39F6AA99AD7}" type="slidenum">
              <a:rPr lang="en-US" smtClean="0"/>
              <a:pPr/>
              <a:t>43</a:t>
            </a:fld>
            <a:endParaRPr lang="en-US" dirty="0"/>
          </a:p>
        </p:txBody>
      </p:sp>
      <p:pic>
        <p:nvPicPr>
          <p:cNvPr id="15" name="Picture 14">
            <a:extLst>
              <a:ext uri="{FF2B5EF4-FFF2-40B4-BE49-F238E27FC236}">
                <a16:creationId xmlns:a16="http://schemas.microsoft.com/office/drawing/2014/main" id="{354FC442-389D-493C-8017-10D59CE48ACD}"/>
              </a:ext>
            </a:extLst>
          </p:cNvPr>
          <p:cNvPicPr>
            <a:picLocks noChangeAspect="1"/>
          </p:cNvPicPr>
          <p:nvPr/>
        </p:nvPicPr>
        <p:blipFill rotWithShape="1">
          <a:blip r:embed="rId2"/>
          <a:srcRect l="16033" t="16244" r="38347" b="34553"/>
          <a:stretch/>
        </p:blipFill>
        <p:spPr>
          <a:xfrm>
            <a:off x="1232374" y="2047954"/>
            <a:ext cx="6574611" cy="3937210"/>
          </a:xfrm>
          <a:prstGeom prst="rect">
            <a:avLst/>
          </a:prstGeom>
          <a:ln w="12700">
            <a:solidFill>
              <a:schemeClr val="tx1"/>
            </a:solidFill>
          </a:ln>
        </p:spPr>
      </p:pic>
      <p:sp>
        <p:nvSpPr>
          <p:cNvPr id="16" name="Rectangle 15">
            <a:extLst>
              <a:ext uri="{FF2B5EF4-FFF2-40B4-BE49-F238E27FC236}">
                <a16:creationId xmlns:a16="http://schemas.microsoft.com/office/drawing/2014/main" id="{36BA0977-2336-4B7A-9D38-DA4BEE62669B}"/>
              </a:ext>
            </a:extLst>
          </p:cNvPr>
          <p:cNvSpPr/>
          <p:nvPr/>
        </p:nvSpPr>
        <p:spPr>
          <a:xfrm>
            <a:off x="2516488" y="1401623"/>
            <a:ext cx="3801185" cy="646331"/>
          </a:xfrm>
          <a:prstGeom prst="rect">
            <a:avLst/>
          </a:prstGeom>
        </p:spPr>
        <p:txBody>
          <a:bodyPr wrap="square">
            <a:spAutoFit/>
          </a:bodyPr>
          <a:lstStyle/>
          <a:p>
            <a:pPr algn="ctr"/>
            <a:r>
              <a:rPr lang="en-US" dirty="0">
                <a:hlinkClick r:id="rId3"/>
              </a:rPr>
              <a:t>Link to Video: Learning How To Drive</a:t>
            </a:r>
            <a:endParaRPr lang="en-US" dirty="0"/>
          </a:p>
          <a:p>
            <a:pPr algn="ctr"/>
            <a:endParaRPr lang="en-US" dirty="0"/>
          </a:p>
        </p:txBody>
      </p:sp>
    </p:spTree>
    <p:extLst>
      <p:ext uri="{BB962C8B-B14F-4D97-AF65-F5344CB8AC3E}">
        <p14:creationId xmlns:p14="http://schemas.microsoft.com/office/powerpoint/2010/main" val="31531737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8CDDA2-6ED1-44D5-AF02-FCEF9C44DC27}"/>
              </a:ext>
            </a:extLst>
          </p:cNvPr>
          <p:cNvSpPr>
            <a:spLocks noGrp="1"/>
          </p:cNvSpPr>
          <p:nvPr>
            <p:ph idx="1"/>
          </p:nvPr>
        </p:nvSpPr>
        <p:spPr>
          <a:xfrm>
            <a:off x="233917" y="136524"/>
            <a:ext cx="8819400" cy="6584952"/>
          </a:xfrm>
          <a:solidFill>
            <a:schemeClr val="bg1"/>
          </a:solidFill>
        </p:spPr>
        <p:txBody>
          <a:bodyPr/>
          <a:lstStyle/>
          <a:p>
            <a:pPr marL="0" indent="0">
              <a:buNone/>
            </a:pPr>
            <a:r>
              <a:rPr lang="en-US" sz="4000" b="1" dirty="0"/>
              <a:t>Is this video a good example of formative assessment? </a:t>
            </a:r>
          </a:p>
          <a:p>
            <a:pPr marL="0" indent="0">
              <a:buNone/>
            </a:pPr>
            <a:endParaRPr lang="en-US" sz="4000" b="1" dirty="0"/>
          </a:p>
        </p:txBody>
      </p:sp>
      <p:sp>
        <p:nvSpPr>
          <p:cNvPr id="4" name="Date Placeholder 3">
            <a:extLst>
              <a:ext uri="{FF2B5EF4-FFF2-40B4-BE49-F238E27FC236}">
                <a16:creationId xmlns:a16="http://schemas.microsoft.com/office/drawing/2014/main" id="{D90C3F36-6664-4C98-808D-7CE458113B5C}"/>
              </a:ext>
            </a:extLst>
          </p:cNvPr>
          <p:cNvSpPr>
            <a:spLocks noGrp="1"/>
          </p:cNvSpPr>
          <p:nvPr>
            <p:ph type="dt" sz="half" idx="2"/>
          </p:nvPr>
        </p:nvSpPr>
        <p:spPr/>
        <p:txBody>
          <a:bodyPr/>
          <a:lstStyle/>
          <a:p>
            <a:fld id="{4DAE6870-AD18-448A-9B2A-0EFE6DC7B06B}" type="datetime1">
              <a:rPr lang="en-US" smtClean="0"/>
              <a:t>8/15/2018</a:t>
            </a:fld>
            <a:endParaRPr lang="en-US" dirty="0"/>
          </a:p>
        </p:txBody>
      </p:sp>
      <p:sp>
        <p:nvSpPr>
          <p:cNvPr id="5" name="Slide Number Placeholder 4">
            <a:extLst>
              <a:ext uri="{FF2B5EF4-FFF2-40B4-BE49-F238E27FC236}">
                <a16:creationId xmlns:a16="http://schemas.microsoft.com/office/drawing/2014/main" id="{90A292DB-B4FB-4CAE-9E3B-727865FB92D4}"/>
              </a:ext>
            </a:extLst>
          </p:cNvPr>
          <p:cNvSpPr>
            <a:spLocks noGrp="1"/>
          </p:cNvSpPr>
          <p:nvPr>
            <p:ph type="sldNum" sz="quarter" idx="4"/>
          </p:nvPr>
        </p:nvSpPr>
        <p:spPr/>
        <p:txBody>
          <a:bodyPr/>
          <a:lstStyle/>
          <a:p>
            <a:fld id="{B63E4CEF-BB1E-48C7-AE93-F39F6AA99AD7}" type="slidenum">
              <a:rPr lang="en-US" smtClean="0"/>
              <a:pPr/>
              <a:t>44</a:t>
            </a:fld>
            <a:endParaRPr lang="en-US" dirty="0"/>
          </a:p>
        </p:txBody>
      </p:sp>
      <p:pic>
        <p:nvPicPr>
          <p:cNvPr id="6" name="Picture 5">
            <a:extLst>
              <a:ext uri="{FF2B5EF4-FFF2-40B4-BE49-F238E27FC236}">
                <a16:creationId xmlns:a16="http://schemas.microsoft.com/office/drawing/2014/main" id="{E10EE831-99EB-4C23-A8EE-5845E8BE79C2}"/>
              </a:ext>
            </a:extLst>
          </p:cNvPr>
          <p:cNvPicPr>
            <a:picLocks noChangeAspect="1"/>
          </p:cNvPicPr>
          <p:nvPr/>
        </p:nvPicPr>
        <p:blipFill rotWithShape="1">
          <a:blip r:embed="rId2"/>
          <a:srcRect l="16364" t="16537" r="39256" b="41295"/>
          <a:stretch/>
        </p:blipFill>
        <p:spPr>
          <a:xfrm>
            <a:off x="575750" y="1738115"/>
            <a:ext cx="7993915" cy="4618235"/>
          </a:xfrm>
          <a:prstGeom prst="rect">
            <a:avLst/>
          </a:prstGeom>
        </p:spPr>
      </p:pic>
    </p:spTree>
    <p:extLst>
      <p:ext uri="{BB962C8B-B14F-4D97-AF65-F5344CB8AC3E}">
        <p14:creationId xmlns:p14="http://schemas.microsoft.com/office/powerpoint/2010/main" val="31777048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4B8E8-8142-48C7-8A8F-1C336D80931D}"/>
              </a:ext>
            </a:extLst>
          </p:cNvPr>
          <p:cNvSpPr>
            <a:spLocks noGrp="1"/>
          </p:cNvSpPr>
          <p:nvPr>
            <p:ph type="title"/>
          </p:nvPr>
        </p:nvSpPr>
        <p:spPr>
          <a:xfrm>
            <a:off x="0" y="8934"/>
            <a:ext cx="6316630" cy="954106"/>
          </a:xfrm>
        </p:spPr>
        <p:txBody>
          <a:bodyPr>
            <a:noAutofit/>
          </a:bodyPr>
          <a:lstStyle/>
          <a:p>
            <a:pPr algn="ctr"/>
            <a:r>
              <a:rPr lang="en-US" sz="3200" dirty="0"/>
              <a:t>Key Observations from Video</a:t>
            </a:r>
          </a:p>
        </p:txBody>
      </p:sp>
      <p:sp>
        <p:nvSpPr>
          <p:cNvPr id="3" name="Content Placeholder 2">
            <a:extLst>
              <a:ext uri="{FF2B5EF4-FFF2-40B4-BE49-F238E27FC236}">
                <a16:creationId xmlns:a16="http://schemas.microsoft.com/office/drawing/2014/main" id="{A2B71854-A1A1-4E61-A5C4-0F22EE4A761D}"/>
              </a:ext>
            </a:extLst>
          </p:cNvPr>
          <p:cNvSpPr>
            <a:spLocks noGrp="1"/>
          </p:cNvSpPr>
          <p:nvPr>
            <p:ph idx="1"/>
          </p:nvPr>
        </p:nvSpPr>
        <p:spPr>
          <a:xfrm>
            <a:off x="106326" y="2121888"/>
            <a:ext cx="8954547" cy="4498150"/>
          </a:xfrm>
          <a:solidFill>
            <a:schemeClr val="bg1"/>
          </a:solidFill>
        </p:spPr>
        <p:txBody>
          <a:bodyPr>
            <a:normAutofit fontScale="92500" lnSpcReduction="20000"/>
          </a:bodyPr>
          <a:lstStyle/>
          <a:p>
            <a:r>
              <a:rPr lang="en-US" dirty="0"/>
              <a:t>Dad: “Brake…you’re doing good.”</a:t>
            </a:r>
          </a:p>
          <a:p>
            <a:r>
              <a:rPr lang="en-US" dirty="0"/>
              <a:t>Daughter:  “I’m going, like zero.”</a:t>
            </a:r>
          </a:p>
          <a:p>
            <a:r>
              <a:rPr lang="en-US" dirty="0"/>
              <a:t>Dad: “See the car on the left.”</a:t>
            </a:r>
          </a:p>
          <a:p>
            <a:r>
              <a:rPr lang="en-US" dirty="0"/>
              <a:t>Dad:  “Turn a little slower.”</a:t>
            </a:r>
          </a:p>
          <a:p>
            <a:r>
              <a:rPr lang="en-US" dirty="0"/>
              <a:t>Dad:  “Stay on the other side of the divider.”</a:t>
            </a:r>
          </a:p>
          <a:p>
            <a:r>
              <a:rPr lang="en-US" dirty="0"/>
              <a:t>Daughter:  “I am scared to go and dip into that lane.”</a:t>
            </a:r>
          </a:p>
          <a:p>
            <a:r>
              <a:rPr lang="en-US" dirty="0"/>
              <a:t>Dad:  “Go into that lane.”</a:t>
            </a:r>
          </a:p>
          <a:p>
            <a:r>
              <a:rPr lang="en-US" dirty="0"/>
              <a:t>Daughter:  “I can’t.”</a:t>
            </a:r>
          </a:p>
          <a:p>
            <a:r>
              <a:rPr lang="en-US" dirty="0"/>
              <a:t>Dad: “You can’t go so wide.” “Relax a little bit.”</a:t>
            </a:r>
          </a:p>
          <a:p>
            <a:r>
              <a:rPr lang="en-US" dirty="0"/>
              <a:t>Dad: “Nothing happened, it was close…they have breaks too.”</a:t>
            </a:r>
          </a:p>
          <a:p>
            <a:r>
              <a:rPr lang="en-US" dirty="0"/>
              <a:t>Dad: “Give it a little gas…you’re almost home, girl!”</a:t>
            </a:r>
          </a:p>
        </p:txBody>
      </p:sp>
      <p:sp>
        <p:nvSpPr>
          <p:cNvPr id="4" name="Date Placeholder 3">
            <a:extLst>
              <a:ext uri="{FF2B5EF4-FFF2-40B4-BE49-F238E27FC236}">
                <a16:creationId xmlns:a16="http://schemas.microsoft.com/office/drawing/2014/main" id="{2328E4E7-2783-4960-982E-BAAF4D83064D}"/>
              </a:ext>
            </a:extLst>
          </p:cNvPr>
          <p:cNvSpPr>
            <a:spLocks noGrp="1"/>
          </p:cNvSpPr>
          <p:nvPr>
            <p:ph type="dt" sz="half" idx="2"/>
          </p:nvPr>
        </p:nvSpPr>
        <p:spPr/>
        <p:txBody>
          <a:bodyPr/>
          <a:lstStyle/>
          <a:p>
            <a:fld id="{4DAE6870-AD18-448A-9B2A-0EFE6DC7B06B}" type="datetime1">
              <a:rPr lang="en-US" smtClean="0"/>
              <a:t>8/15/2018</a:t>
            </a:fld>
            <a:endParaRPr lang="en-US" dirty="0"/>
          </a:p>
        </p:txBody>
      </p:sp>
      <p:sp>
        <p:nvSpPr>
          <p:cNvPr id="6" name="TextBox 5">
            <a:extLst>
              <a:ext uri="{FF2B5EF4-FFF2-40B4-BE49-F238E27FC236}">
                <a16:creationId xmlns:a16="http://schemas.microsoft.com/office/drawing/2014/main" id="{99C8A740-358B-40A7-A017-04D7EF989943}"/>
              </a:ext>
            </a:extLst>
          </p:cNvPr>
          <p:cNvSpPr txBox="1"/>
          <p:nvPr/>
        </p:nvSpPr>
        <p:spPr>
          <a:xfrm>
            <a:off x="106326" y="825607"/>
            <a:ext cx="7874419" cy="954107"/>
          </a:xfrm>
          <a:prstGeom prst="rect">
            <a:avLst/>
          </a:prstGeom>
          <a:noFill/>
        </p:spPr>
        <p:txBody>
          <a:bodyPr wrap="square" rtlCol="0">
            <a:spAutoFit/>
          </a:bodyPr>
          <a:lstStyle/>
          <a:p>
            <a:r>
              <a:rPr lang="en-US" sz="2800" b="1" dirty="0"/>
              <a:t>What aspects make this video a good example of   formative assessment?</a:t>
            </a:r>
          </a:p>
        </p:txBody>
      </p:sp>
    </p:spTree>
    <p:extLst>
      <p:ext uri="{BB962C8B-B14F-4D97-AF65-F5344CB8AC3E}">
        <p14:creationId xmlns:p14="http://schemas.microsoft.com/office/powerpoint/2010/main" val="2294467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BA4AB-0062-474D-818B-9236D9B1C823}"/>
              </a:ext>
            </a:extLst>
          </p:cNvPr>
          <p:cNvSpPr>
            <a:spLocks noGrp="1"/>
          </p:cNvSpPr>
          <p:nvPr>
            <p:ph type="title"/>
          </p:nvPr>
        </p:nvSpPr>
        <p:spPr>
          <a:xfrm>
            <a:off x="1413685" y="2601124"/>
            <a:ext cx="6316630" cy="1325563"/>
          </a:xfrm>
          <a:solidFill>
            <a:schemeClr val="accent2">
              <a:lumMod val="60000"/>
              <a:lumOff val="40000"/>
            </a:schemeClr>
          </a:solidFill>
          <a:ln w="19050">
            <a:solidFill>
              <a:schemeClr val="tx1"/>
            </a:solidFill>
          </a:ln>
        </p:spPr>
        <p:txBody>
          <a:bodyPr/>
          <a:lstStyle/>
          <a:p>
            <a:pPr algn="ctr"/>
            <a:r>
              <a:rPr lang="en-US" dirty="0"/>
              <a:t>What is GA FIP?</a:t>
            </a:r>
          </a:p>
        </p:txBody>
      </p:sp>
      <p:sp>
        <p:nvSpPr>
          <p:cNvPr id="4" name="Date Placeholder 3">
            <a:extLst>
              <a:ext uri="{FF2B5EF4-FFF2-40B4-BE49-F238E27FC236}">
                <a16:creationId xmlns:a16="http://schemas.microsoft.com/office/drawing/2014/main" id="{790863C4-820B-4D49-864F-3F5482234296}"/>
              </a:ext>
            </a:extLst>
          </p:cNvPr>
          <p:cNvSpPr>
            <a:spLocks noGrp="1"/>
          </p:cNvSpPr>
          <p:nvPr>
            <p:ph type="dt" sz="half" idx="2"/>
          </p:nvPr>
        </p:nvSpPr>
        <p:spPr/>
        <p:txBody>
          <a:bodyPr/>
          <a:lstStyle/>
          <a:p>
            <a:fld id="{4DAE6870-AD18-448A-9B2A-0EFE6DC7B06B}" type="datetime1">
              <a:rPr lang="en-US" smtClean="0"/>
              <a:t>8/15/2018</a:t>
            </a:fld>
            <a:endParaRPr lang="en-US" dirty="0"/>
          </a:p>
        </p:txBody>
      </p:sp>
      <p:sp>
        <p:nvSpPr>
          <p:cNvPr id="5" name="Slide Number Placeholder 4">
            <a:extLst>
              <a:ext uri="{FF2B5EF4-FFF2-40B4-BE49-F238E27FC236}">
                <a16:creationId xmlns:a16="http://schemas.microsoft.com/office/drawing/2014/main" id="{858E999A-413C-42B4-BAD6-04AE7BF49378}"/>
              </a:ext>
            </a:extLst>
          </p:cNvPr>
          <p:cNvSpPr>
            <a:spLocks noGrp="1"/>
          </p:cNvSpPr>
          <p:nvPr>
            <p:ph type="sldNum" sz="quarter" idx="4"/>
          </p:nvPr>
        </p:nvSpPr>
        <p:spPr/>
        <p:txBody>
          <a:bodyPr/>
          <a:lstStyle/>
          <a:p>
            <a:fld id="{B63E4CEF-BB1E-48C7-AE93-F39F6AA99AD7}" type="slidenum">
              <a:rPr lang="en-US" smtClean="0"/>
              <a:pPr/>
              <a:t>46</a:t>
            </a:fld>
            <a:endParaRPr lang="en-US" dirty="0"/>
          </a:p>
        </p:txBody>
      </p:sp>
    </p:spTree>
    <p:extLst>
      <p:ext uri="{BB962C8B-B14F-4D97-AF65-F5344CB8AC3E}">
        <p14:creationId xmlns:p14="http://schemas.microsoft.com/office/powerpoint/2010/main" val="31531139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2C65D-4F9D-49B6-A679-6A4E96C71001}"/>
              </a:ext>
            </a:extLst>
          </p:cNvPr>
          <p:cNvSpPr>
            <a:spLocks noGrp="1"/>
          </p:cNvSpPr>
          <p:nvPr>
            <p:ph type="title"/>
          </p:nvPr>
        </p:nvSpPr>
        <p:spPr>
          <a:xfrm>
            <a:off x="136857" y="370089"/>
            <a:ext cx="6835140" cy="894238"/>
          </a:xfrm>
        </p:spPr>
        <p:txBody>
          <a:bodyPr>
            <a:normAutofit fontScale="90000"/>
          </a:bodyPr>
          <a:lstStyle/>
          <a:p>
            <a:br>
              <a:rPr lang="en-US" sz="3100" dirty="0"/>
            </a:br>
            <a:r>
              <a:rPr lang="en-US" sz="3100" dirty="0"/>
              <a:t>GA FIP Online Professional Learning</a:t>
            </a:r>
            <a:br>
              <a:rPr lang="en-US" sz="2800" dirty="0"/>
            </a:br>
            <a:br>
              <a:rPr lang="en-US" sz="1200" dirty="0"/>
            </a:br>
            <a:br>
              <a:rPr lang="en-US" sz="2800" dirty="0"/>
            </a:br>
            <a:endParaRPr lang="en-US" sz="2800" dirty="0"/>
          </a:p>
        </p:txBody>
      </p:sp>
      <p:sp>
        <p:nvSpPr>
          <p:cNvPr id="3" name="Content Placeholder 2">
            <a:extLst>
              <a:ext uri="{FF2B5EF4-FFF2-40B4-BE49-F238E27FC236}">
                <a16:creationId xmlns:a16="http://schemas.microsoft.com/office/drawing/2014/main" id="{2BF47305-C37A-49DD-8889-90073862ECBE}"/>
              </a:ext>
            </a:extLst>
          </p:cNvPr>
          <p:cNvSpPr>
            <a:spLocks noGrp="1"/>
          </p:cNvSpPr>
          <p:nvPr>
            <p:ph idx="1"/>
          </p:nvPr>
        </p:nvSpPr>
        <p:spPr>
          <a:xfrm>
            <a:off x="0" y="1030762"/>
            <a:ext cx="9144000" cy="3275569"/>
          </a:xfrm>
          <a:solidFill>
            <a:schemeClr val="bg1"/>
          </a:solidFill>
        </p:spPr>
        <p:txBody>
          <a:bodyPr>
            <a:normAutofit fontScale="92500"/>
          </a:bodyPr>
          <a:lstStyle/>
          <a:p>
            <a:r>
              <a:rPr lang="en-US" sz="2400" dirty="0"/>
              <a:t>GA FIP (formative instructional practices) is an online professional learning resource with 26 individual course options for K-12 educators and USG faculty and students to learn how to use the practices with students.</a:t>
            </a:r>
          </a:p>
          <a:p>
            <a:r>
              <a:rPr lang="en-US" sz="2400" dirty="0"/>
              <a:t>FIP</a:t>
            </a:r>
            <a:r>
              <a:rPr lang="en-US" sz="2400" i="1" dirty="0"/>
              <a:t> </a:t>
            </a:r>
            <a:r>
              <a:rPr lang="en-US" sz="2400" dirty="0"/>
              <a:t>refers to the formal and informal ways that </a:t>
            </a:r>
            <a:r>
              <a:rPr lang="en-US" sz="2400" b="1" i="1" u="sng" dirty="0"/>
              <a:t>both</a:t>
            </a:r>
            <a:r>
              <a:rPr lang="en-US" sz="2400" dirty="0"/>
              <a:t> teachers and students collect and respond to evidence of student learning </a:t>
            </a:r>
            <a:r>
              <a:rPr lang="en-US" sz="2400" b="1" i="1" u="sng" dirty="0"/>
              <a:t>during instruction </a:t>
            </a:r>
            <a:r>
              <a:rPr lang="en-US" sz="2400" dirty="0"/>
              <a:t>and use the evidence to facilitate greater student learning. </a:t>
            </a:r>
          </a:p>
          <a:p>
            <a:r>
              <a:rPr lang="en-US" sz="2400" dirty="0"/>
              <a:t>Key professional learning content includes: (1) </a:t>
            </a:r>
            <a:r>
              <a:rPr lang="en-US" sz="2400" b="1" dirty="0"/>
              <a:t>using clear learning targets</a:t>
            </a:r>
            <a:r>
              <a:rPr lang="en-US" sz="2400" dirty="0"/>
              <a:t>, (2) </a:t>
            </a:r>
            <a:r>
              <a:rPr lang="en-US" sz="2400" b="1" dirty="0"/>
              <a:t>collecting, analyzing and using evidence of student learning</a:t>
            </a:r>
            <a:r>
              <a:rPr lang="en-US" sz="2400" dirty="0"/>
              <a:t>, (3) </a:t>
            </a:r>
            <a:r>
              <a:rPr lang="en-US" sz="2400" b="1" dirty="0"/>
              <a:t>using effective feedback</a:t>
            </a:r>
            <a:r>
              <a:rPr lang="en-US" sz="2400" dirty="0"/>
              <a:t>, and (4) </a:t>
            </a:r>
            <a:r>
              <a:rPr lang="en-US" sz="2400" b="1" dirty="0"/>
              <a:t>developing student ownership of learning</a:t>
            </a:r>
            <a:r>
              <a:rPr lang="en-US" sz="2400" dirty="0"/>
              <a:t>.</a:t>
            </a:r>
          </a:p>
          <a:p>
            <a:pPr marL="0" indent="0">
              <a:buNone/>
            </a:pPr>
            <a:endParaRPr lang="en-US" sz="2400" dirty="0"/>
          </a:p>
          <a:p>
            <a:endParaRPr lang="en-US" dirty="0"/>
          </a:p>
        </p:txBody>
      </p:sp>
      <p:sp>
        <p:nvSpPr>
          <p:cNvPr id="4" name="Date Placeholder 3">
            <a:extLst>
              <a:ext uri="{FF2B5EF4-FFF2-40B4-BE49-F238E27FC236}">
                <a16:creationId xmlns:a16="http://schemas.microsoft.com/office/drawing/2014/main" id="{83CCD3CE-A9B7-42F3-99A2-03874742490D}"/>
              </a:ext>
            </a:extLst>
          </p:cNvPr>
          <p:cNvSpPr>
            <a:spLocks noGrp="1"/>
          </p:cNvSpPr>
          <p:nvPr>
            <p:ph type="dt" sz="half" idx="2"/>
          </p:nvPr>
        </p:nvSpPr>
        <p:spPr/>
        <p:txBody>
          <a:bodyPr/>
          <a:lstStyle/>
          <a:p>
            <a:fld id="{4DAE6870-AD18-448A-9B2A-0EFE6DC7B06B}" type="datetime1">
              <a:rPr lang="en-US" smtClean="0"/>
              <a:t>8/15/2018</a:t>
            </a:fld>
            <a:endParaRPr lang="en-US" dirty="0"/>
          </a:p>
        </p:txBody>
      </p:sp>
      <p:sp>
        <p:nvSpPr>
          <p:cNvPr id="5" name="Slide Number Placeholder 4">
            <a:extLst>
              <a:ext uri="{FF2B5EF4-FFF2-40B4-BE49-F238E27FC236}">
                <a16:creationId xmlns:a16="http://schemas.microsoft.com/office/drawing/2014/main" id="{9C0A804A-614E-42CC-9BCD-86182E26B07F}"/>
              </a:ext>
            </a:extLst>
          </p:cNvPr>
          <p:cNvSpPr>
            <a:spLocks noGrp="1"/>
          </p:cNvSpPr>
          <p:nvPr>
            <p:ph type="sldNum" sz="quarter" idx="4"/>
          </p:nvPr>
        </p:nvSpPr>
        <p:spPr/>
        <p:txBody>
          <a:bodyPr/>
          <a:lstStyle/>
          <a:p>
            <a:fld id="{B63E4CEF-BB1E-48C7-AE93-F39F6AA99AD7}" type="slidenum">
              <a:rPr lang="en-US" smtClean="0"/>
              <a:pPr/>
              <a:t>47</a:t>
            </a:fld>
            <a:endParaRPr lang="en-US" dirty="0"/>
          </a:p>
        </p:txBody>
      </p:sp>
      <p:graphicFrame>
        <p:nvGraphicFramePr>
          <p:cNvPr id="6" name="Table 5">
            <a:extLst>
              <a:ext uri="{FF2B5EF4-FFF2-40B4-BE49-F238E27FC236}">
                <a16:creationId xmlns:a16="http://schemas.microsoft.com/office/drawing/2014/main" id="{3AF97DD9-8595-4B19-A5CA-B5AE60D5CAE8}"/>
              </a:ext>
            </a:extLst>
          </p:cNvPr>
          <p:cNvGraphicFramePr>
            <a:graphicFrameLocks noGrp="1"/>
          </p:cNvGraphicFramePr>
          <p:nvPr>
            <p:extLst/>
          </p:nvPr>
        </p:nvGraphicFramePr>
        <p:xfrm>
          <a:off x="685800" y="4719321"/>
          <a:ext cx="7829550" cy="2043861"/>
        </p:xfrm>
        <a:graphic>
          <a:graphicData uri="http://schemas.openxmlformats.org/drawingml/2006/table">
            <a:tbl>
              <a:tblPr firstRow="1" bandRow="1">
                <a:tableStyleId>{21E4AEA4-8DFA-4A89-87EB-49C32662AFE0}</a:tableStyleId>
              </a:tblPr>
              <a:tblGrid>
                <a:gridCol w="2609850">
                  <a:extLst>
                    <a:ext uri="{9D8B030D-6E8A-4147-A177-3AD203B41FA5}">
                      <a16:colId xmlns:a16="http://schemas.microsoft.com/office/drawing/2014/main" val="3223251260"/>
                    </a:ext>
                  </a:extLst>
                </a:gridCol>
                <a:gridCol w="2609850">
                  <a:extLst>
                    <a:ext uri="{9D8B030D-6E8A-4147-A177-3AD203B41FA5}">
                      <a16:colId xmlns:a16="http://schemas.microsoft.com/office/drawing/2014/main" val="3033638149"/>
                    </a:ext>
                  </a:extLst>
                </a:gridCol>
                <a:gridCol w="2609850">
                  <a:extLst>
                    <a:ext uri="{9D8B030D-6E8A-4147-A177-3AD203B41FA5}">
                      <a16:colId xmlns:a16="http://schemas.microsoft.com/office/drawing/2014/main" val="3930668794"/>
                    </a:ext>
                  </a:extLst>
                </a:gridCol>
              </a:tblGrid>
              <a:tr h="598376">
                <a:tc>
                  <a:txBody>
                    <a:bodyPr/>
                    <a:lstStyle/>
                    <a:p>
                      <a:pPr algn="ctr"/>
                      <a:r>
                        <a:rPr lang="en-US" dirty="0">
                          <a:solidFill>
                            <a:schemeClr val="tx1"/>
                          </a:solidFill>
                        </a:rPr>
                        <a:t>Organization</a:t>
                      </a:r>
                    </a:p>
                  </a:txBody>
                  <a:tcPr>
                    <a:solidFill>
                      <a:schemeClr val="accent2">
                        <a:lumMod val="60000"/>
                        <a:lumOff val="40000"/>
                      </a:schemeClr>
                    </a:solidFill>
                  </a:tcPr>
                </a:tc>
                <a:tc>
                  <a:txBody>
                    <a:bodyPr/>
                    <a:lstStyle/>
                    <a:p>
                      <a:pPr algn="ctr"/>
                      <a:r>
                        <a:rPr lang="en-US" dirty="0">
                          <a:solidFill>
                            <a:schemeClr val="tx1"/>
                          </a:solidFill>
                        </a:rPr>
                        <a:t>Individual Online Learning Accounts</a:t>
                      </a:r>
                    </a:p>
                  </a:txBody>
                  <a:tcPr>
                    <a:solidFill>
                      <a:schemeClr val="accent2">
                        <a:lumMod val="60000"/>
                        <a:lumOff val="40000"/>
                      </a:schemeClr>
                    </a:solidFill>
                  </a:tcPr>
                </a:tc>
                <a:tc>
                  <a:txBody>
                    <a:bodyPr/>
                    <a:lstStyle/>
                    <a:p>
                      <a:pPr algn="ctr"/>
                      <a:r>
                        <a:rPr lang="en-US" dirty="0">
                          <a:solidFill>
                            <a:schemeClr val="tx1"/>
                          </a:solidFill>
                        </a:rPr>
                        <a:t>Accounts with Actual Course Enrollments</a:t>
                      </a:r>
                    </a:p>
                  </a:txBody>
                  <a:tcPr>
                    <a:solidFill>
                      <a:schemeClr val="accent2">
                        <a:lumMod val="60000"/>
                        <a:lumOff val="40000"/>
                      </a:schemeClr>
                    </a:solidFill>
                  </a:tcPr>
                </a:tc>
                <a:extLst>
                  <a:ext uri="{0D108BD9-81ED-4DB2-BD59-A6C34878D82A}">
                    <a16:rowId xmlns:a16="http://schemas.microsoft.com/office/drawing/2014/main" val="1244072964"/>
                  </a:ext>
                </a:extLst>
              </a:tr>
              <a:tr h="467927">
                <a:tc>
                  <a:txBody>
                    <a:bodyPr/>
                    <a:lstStyle/>
                    <a:p>
                      <a:pPr algn="ctr"/>
                      <a:r>
                        <a:rPr lang="en-US" dirty="0"/>
                        <a:t>K-12 Districts</a:t>
                      </a:r>
                    </a:p>
                  </a:txBody>
                  <a:tcPr/>
                </a:tc>
                <a:tc>
                  <a:txBody>
                    <a:bodyPr/>
                    <a:lstStyle/>
                    <a:p>
                      <a:pPr algn="ctr"/>
                      <a:r>
                        <a:rPr lang="en-US" dirty="0"/>
                        <a:t>53,340</a:t>
                      </a:r>
                    </a:p>
                  </a:txBody>
                  <a:tcPr/>
                </a:tc>
                <a:tc>
                  <a:txBody>
                    <a:bodyPr/>
                    <a:lstStyle/>
                    <a:p>
                      <a:pPr algn="ctr"/>
                      <a:r>
                        <a:rPr lang="en-US" dirty="0"/>
                        <a:t>53,545</a:t>
                      </a:r>
                    </a:p>
                  </a:txBody>
                  <a:tcPr/>
                </a:tc>
                <a:extLst>
                  <a:ext uri="{0D108BD9-81ED-4DB2-BD59-A6C34878D82A}">
                    <a16:rowId xmlns:a16="http://schemas.microsoft.com/office/drawing/2014/main" val="965258704"/>
                  </a:ext>
                </a:extLst>
              </a:tr>
              <a:tr h="467927">
                <a:tc>
                  <a:txBody>
                    <a:bodyPr/>
                    <a:lstStyle/>
                    <a:p>
                      <a:pPr algn="ctr"/>
                      <a:r>
                        <a:rPr lang="en-US" dirty="0"/>
                        <a:t>Colleges of Education</a:t>
                      </a:r>
                    </a:p>
                  </a:txBody>
                  <a:tcPr/>
                </a:tc>
                <a:tc>
                  <a:txBody>
                    <a:bodyPr/>
                    <a:lstStyle/>
                    <a:p>
                      <a:pPr algn="ctr"/>
                      <a:r>
                        <a:rPr lang="en-US" dirty="0"/>
                        <a:t>1,631</a:t>
                      </a:r>
                    </a:p>
                  </a:txBody>
                  <a:tcPr/>
                </a:tc>
                <a:tc>
                  <a:txBody>
                    <a:bodyPr/>
                    <a:lstStyle/>
                    <a:p>
                      <a:pPr algn="ctr"/>
                      <a:r>
                        <a:rPr lang="en-US" dirty="0"/>
                        <a:t>1,632</a:t>
                      </a:r>
                    </a:p>
                  </a:txBody>
                  <a:tcPr/>
                </a:tc>
                <a:extLst>
                  <a:ext uri="{0D108BD9-81ED-4DB2-BD59-A6C34878D82A}">
                    <a16:rowId xmlns:a16="http://schemas.microsoft.com/office/drawing/2014/main" val="1621643789"/>
                  </a:ext>
                </a:extLst>
              </a:tr>
              <a:tr h="467927">
                <a:tc>
                  <a:txBody>
                    <a:bodyPr/>
                    <a:lstStyle/>
                    <a:p>
                      <a:pPr algn="ctr"/>
                      <a:r>
                        <a:rPr lang="en-US" dirty="0"/>
                        <a:t>GaDOE</a:t>
                      </a:r>
                    </a:p>
                  </a:txBody>
                  <a:tcPr/>
                </a:tc>
                <a:tc>
                  <a:txBody>
                    <a:bodyPr/>
                    <a:lstStyle/>
                    <a:p>
                      <a:pPr algn="ctr"/>
                      <a:r>
                        <a:rPr lang="en-US" dirty="0"/>
                        <a:t>106</a:t>
                      </a:r>
                    </a:p>
                  </a:txBody>
                  <a:tcPr/>
                </a:tc>
                <a:tc>
                  <a:txBody>
                    <a:bodyPr/>
                    <a:lstStyle/>
                    <a:p>
                      <a:pPr algn="ctr"/>
                      <a:r>
                        <a:rPr lang="en-US" dirty="0"/>
                        <a:t>120</a:t>
                      </a:r>
                    </a:p>
                  </a:txBody>
                  <a:tcPr/>
                </a:tc>
                <a:extLst>
                  <a:ext uri="{0D108BD9-81ED-4DB2-BD59-A6C34878D82A}">
                    <a16:rowId xmlns:a16="http://schemas.microsoft.com/office/drawing/2014/main" val="2425544766"/>
                  </a:ext>
                </a:extLst>
              </a:tr>
            </a:tbl>
          </a:graphicData>
        </a:graphic>
      </p:graphicFrame>
      <p:sp>
        <p:nvSpPr>
          <p:cNvPr id="7" name="TextBox 6">
            <a:extLst>
              <a:ext uri="{FF2B5EF4-FFF2-40B4-BE49-F238E27FC236}">
                <a16:creationId xmlns:a16="http://schemas.microsoft.com/office/drawing/2014/main" id="{BBBB135B-13D6-498D-A41F-BFF392B001CE}"/>
              </a:ext>
            </a:extLst>
          </p:cNvPr>
          <p:cNvSpPr txBox="1"/>
          <p:nvPr/>
        </p:nvSpPr>
        <p:spPr>
          <a:xfrm>
            <a:off x="1832610" y="4349989"/>
            <a:ext cx="5753100" cy="369332"/>
          </a:xfrm>
          <a:prstGeom prst="rect">
            <a:avLst/>
          </a:prstGeom>
          <a:solidFill>
            <a:schemeClr val="accent2">
              <a:lumMod val="60000"/>
              <a:lumOff val="40000"/>
            </a:schemeClr>
          </a:solidFill>
        </p:spPr>
        <p:txBody>
          <a:bodyPr wrap="square" rtlCol="0">
            <a:spAutoFit/>
          </a:bodyPr>
          <a:lstStyle/>
          <a:p>
            <a:r>
              <a:rPr lang="en-US" b="1" dirty="0"/>
              <a:t>FIP Participation from July 2013 to April 2018</a:t>
            </a:r>
          </a:p>
        </p:txBody>
      </p:sp>
    </p:spTree>
    <p:extLst>
      <p:ext uri="{BB962C8B-B14F-4D97-AF65-F5344CB8AC3E}">
        <p14:creationId xmlns:p14="http://schemas.microsoft.com/office/powerpoint/2010/main" val="7156763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303" y="210802"/>
            <a:ext cx="6823994" cy="762000"/>
          </a:xfrm>
          <a:ln>
            <a:noFill/>
          </a:ln>
        </p:spPr>
        <p:txBody>
          <a:bodyPr>
            <a:normAutofit fontScale="90000"/>
          </a:bodyPr>
          <a:lstStyle/>
          <a:p>
            <a:r>
              <a:rPr lang="en-US" sz="2800" dirty="0"/>
              <a:t>How will the assessment results be used?</a:t>
            </a:r>
          </a:p>
        </p:txBody>
      </p:sp>
      <p:sp>
        <p:nvSpPr>
          <p:cNvPr id="4" name="Rounded Rectangle 3"/>
          <p:cNvSpPr/>
          <p:nvPr/>
        </p:nvSpPr>
        <p:spPr>
          <a:xfrm>
            <a:off x="633410" y="1834842"/>
            <a:ext cx="2200275" cy="2667000"/>
          </a:xfrm>
          <a:prstGeom prst="roundRect">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ounded Rectangle 4"/>
          <p:cNvSpPr/>
          <p:nvPr/>
        </p:nvSpPr>
        <p:spPr>
          <a:xfrm>
            <a:off x="3543300" y="1834842"/>
            <a:ext cx="2200275" cy="2667000"/>
          </a:xfrm>
          <a:prstGeom prst="roundRect">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ounded Rectangle 5"/>
          <p:cNvSpPr/>
          <p:nvPr/>
        </p:nvSpPr>
        <p:spPr>
          <a:xfrm>
            <a:off x="6315073" y="1821834"/>
            <a:ext cx="2200275" cy="2680008"/>
          </a:xfrm>
          <a:prstGeom prst="roundRect">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866773" y="2008198"/>
            <a:ext cx="1752600" cy="2308324"/>
          </a:xfrm>
          <a:prstGeom prst="rect">
            <a:avLst/>
          </a:prstGeom>
          <a:noFill/>
        </p:spPr>
        <p:txBody>
          <a:bodyPr wrap="square" rtlCol="0">
            <a:spAutoFit/>
          </a:bodyPr>
          <a:lstStyle/>
          <a:p>
            <a:r>
              <a:rPr lang="en-US" b="1" dirty="0"/>
              <a:t>Tell me how well my students are learning and how to improve my next lesson?</a:t>
            </a:r>
          </a:p>
          <a:p>
            <a:pPr algn="ctr"/>
            <a:endParaRPr lang="en-US" b="1" dirty="0"/>
          </a:p>
          <a:p>
            <a:pPr algn="ctr"/>
            <a:r>
              <a:rPr lang="en-US" b="1" dirty="0"/>
              <a:t>GA FIP </a:t>
            </a:r>
          </a:p>
        </p:txBody>
      </p:sp>
      <p:sp>
        <p:nvSpPr>
          <p:cNvPr id="8" name="TextBox 7"/>
          <p:cNvSpPr txBox="1"/>
          <p:nvPr/>
        </p:nvSpPr>
        <p:spPr>
          <a:xfrm>
            <a:off x="3795712" y="1831111"/>
            <a:ext cx="1752600" cy="2862322"/>
          </a:xfrm>
          <a:prstGeom prst="rect">
            <a:avLst/>
          </a:prstGeom>
          <a:noFill/>
        </p:spPr>
        <p:txBody>
          <a:bodyPr wrap="square" rtlCol="0">
            <a:spAutoFit/>
          </a:bodyPr>
          <a:lstStyle/>
          <a:p>
            <a:r>
              <a:rPr lang="en-US" b="1" dirty="0"/>
              <a:t>Tell me how  students are likely to perform on the end-of unit      or end-of year assessment?</a:t>
            </a:r>
          </a:p>
          <a:p>
            <a:pPr algn="ctr"/>
            <a:endParaRPr lang="en-US" b="1" dirty="0"/>
          </a:p>
          <a:p>
            <a:pPr algn="ctr"/>
            <a:r>
              <a:rPr lang="en-US" b="1" dirty="0"/>
              <a:t>GOFAR</a:t>
            </a:r>
          </a:p>
          <a:p>
            <a:pPr algn="ctr"/>
            <a:endParaRPr lang="en-US" b="1" dirty="0"/>
          </a:p>
        </p:txBody>
      </p:sp>
      <p:sp>
        <p:nvSpPr>
          <p:cNvPr id="9" name="TextBox 8"/>
          <p:cNvSpPr txBox="1"/>
          <p:nvPr/>
        </p:nvSpPr>
        <p:spPr>
          <a:xfrm>
            <a:off x="6400800" y="2008198"/>
            <a:ext cx="2114548" cy="2308324"/>
          </a:xfrm>
          <a:prstGeom prst="rect">
            <a:avLst/>
          </a:prstGeom>
          <a:noFill/>
        </p:spPr>
        <p:txBody>
          <a:bodyPr wrap="square" rtlCol="0">
            <a:spAutoFit/>
          </a:bodyPr>
          <a:lstStyle/>
          <a:p>
            <a:r>
              <a:rPr lang="en-US" b="1" dirty="0"/>
              <a:t>Tell me which instructional program, approach or teacher was most successful this year?</a:t>
            </a:r>
          </a:p>
          <a:p>
            <a:pPr algn="ctr"/>
            <a:endParaRPr lang="en-US" b="1" dirty="0"/>
          </a:p>
          <a:p>
            <a:pPr algn="ctr"/>
            <a:r>
              <a:rPr lang="en-US" b="1" dirty="0"/>
              <a:t>GA Milestones Assessment System</a:t>
            </a:r>
          </a:p>
        </p:txBody>
      </p:sp>
      <p:sp>
        <p:nvSpPr>
          <p:cNvPr id="10" name="TextBox 9"/>
          <p:cNvSpPr txBox="1"/>
          <p:nvPr/>
        </p:nvSpPr>
        <p:spPr>
          <a:xfrm>
            <a:off x="866773" y="1323945"/>
            <a:ext cx="1581152" cy="400110"/>
          </a:xfrm>
          <a:prstGeom prst="rect">
            <a:avLst/>
          </a:prstGeom>
          <a:noFill/>
        </p:spPr>
        <p:txBody>
          <a:bodyPr wrap="square" rtlCol="0">
            <a:spAutoFit/>
          </a:bodyPr>
          <a:lstStyle/>
          <a:p>
            <a:pPr algn="ctr"/>
            <a:r>
              <a:rPr lang="en-US" sz="2000" b="1" dirty="0"/>
              <a:t>Instructional</a:t>
            </a:r>
          </a:p>
        </p:txBody>
      </p:sp>
      <p:sp>
        <p:nvSpPr>
          <p:cNvPr id="11" name="TextBox 10"/>
          <p:cNvSpPr txBox="1"/>
          <p:nvPr/>
        </p:nvSpPr>
        <p:spPr>
          <a:xfrm>
            <a:off x="3795712" y="1371570"/>
            <a:ext cx="1581152" cy="400110"/>
          </a:xfrm>
          <a:prstGeom prst="rect">
            <a:avLst/>
          </a:prstGeom>
          <a:noFill/>
        </p:spPr>
        <p:txBody>
          <a:bodyPr wrap="square" rtlCol="0">
            <a:spAutoFit/>
          </a:bodyPr>
          <a:lstStyle/>
          <a:p>
            <a:pPr algn="ctr"/>
            <a:r>
              <a:rPr lang="en-US" sz="2000" b="1" dirty="0"/>
              <a:t>Predictive</a:t>
            </a:r>
            <a:endParaRPr lang="en-US" b="1" dirty="0"/>
          </a:p>
        </p:txBody>
      </p:sp>
      <p:sp>
        <p:nvSpPr>
          <p:cNvPr id="12" name="TextBox 11"/>
          <p:cNvSpPr txBox="1"/>
          <p:nvPr/>
        </p:nvSpPr>
        <p:spPr>
          <a:xfrm>
            <a:off x="6510336" y="1371570"/>
            <a:ext cx="1581152" cy="400110"/>
          </a:xfrm>
          <a:prstGeom prst="rect">
            <a:avLst/>
          </a:prstGeom>
          <a:noFill/>
        </p:spPr>
        <p:txBody>
          <a:bodyPr wrap="square" rtlCol="0">
            <a:spAutoFit/>
          </a:bodyPr>
          <a:lstStyle/>
          <a:p>
            <a:pPr algn="ctr"/>
            <a:r>
              <a:rPr lang="en-US" sz="2000" b="1" dirty="0"/>
              <a:t>  Evaluative</a:t>
            </a:r>
            <a:endParaRPr lang="en-US" b="1" dirty="0"/>
          </a:p>
        </p:txBody>
      </p:sp>
      <p:sp>
        <p:nvSpPr>
          <p:cNvPr id="13" name="TextBox 12"/>
          <p:cNvSpPr txBox="1"/>
          <p:nvPr/>
        </p:nvSpPr>
        <p:spPr>
          <a:xfrm>
            <a:off x="223838" y="5257800"/>
            <a:ext cx="8839200" cy="1015663"/>
          </a:xfrm>
          <a:prstGeom prst="rect">
            <a:avLst/>
          </a:prstGeom>
          <a:noFill/>
        </p:spPr>
        <p:txBody>
          <a:bodyPr wrap="square" rtlCol="0">
            <a:spAutoFit/>
          </a:bodyPr>
          <a:lstStyle/>
          <a:p>
            <a:endParaRPr lang="en-US" sz="1400" b="1" dirty="0"/>
          </a:p>
          <a:p>
            <a:r>
              <a:rPr lang="en-US" sz="1400" dirty="0"/>
              <a:t>Adapted from:  Gong, B., Marion, S. &amp; Perle, M. (2007).  </a:t>
            </a:r>
            <a:r>
              <a:rPr lang="en-US" sz="1400" i="1" dirty="0"/>
              <a:t>A framework for considering interim assessments</a:t>
            </a:r>
            <a:r>
              <a:rPr lang="en-US" sz="1400" dirty="0"/>
              <a:t>. Denver, CO:  National Center for the Improvement of Educational Assessment. </a:t>
            </a:r>
          </a:p>
          <a:p>
            <a:endParaRPr lang="en-US" dirty="0"/>
          </a:p>
        </p:txBody>
      </p:sp>
      <p:sp>
        <p:nvSpPr>
          <p:cNvPr id="14" name="TextBox 13"/>
          <p:cNvSpPr txBox="1"/>
          <p:nvPr/>
        </p:nvSpPr>
        <p:spPr>
          <a:xfrm>
            <a:off x="1160312" y="4714875"/>
            <a:ext cx="1219200" cy="381000"/>
          </a:xfrm>
          <a:prstGeom prst="rect">
            <a:avLst/>
          </a:prstGeom>
          <a:noFill/>
        </p:spPr>
        <p:txBody>
          <a:bodyPr wrap="square" rtlCol="0">
            <a:spAutoFit/>
          </a:bodyPr>
          <a:lstStyle/>
          <a:p>
            <a:r>
              <a:rPr lang="en-US" b="1" dirty="0"/>
              <a:t>Formative</a:t>
            </a:r>
          </a:p>
        </p:txBody>
      </p:sp>
      <p:sp>
        <p:nvSpPr>
          <p:cNvPr id="15" name="TextBox 14"/>
          <p:cNvSpPr txBox="1"/>
          <p:nvPr/>
        </p:nvSpPr>
        <p:spPr>
          <a:xfrm>
            <a:off x="4033838" y="4714875"/>
            <a:ext cx="1219200" cy="381000"/>
          </a:xfrm>
          <a:prstGeom prst="rect">
            <a:avLst/>
          </a:prstGeom>
          <a:noFill/>
        </p:spPr>
        <p:txBody>
          <a:bodyPr wrap="square" rtlCol="0">
            <a:spAutoFit/>
          </a:bodyPr>
          <a:lstStyle/>
          <a:p>
            <a:r>
              <a:rPr lang="en-US" b="1" dirty="0"/>
              <a:t>Formative</a:t>
            </a:r>
          </a:p>
        </p:txBody>
      </p:sp>
      <p:sp>
        <p:nvSpPr>
          <p:cNvPr id="16" name="TextBox 15"/>
          <p:cNvSpPr txBox="1"/>
          <p:nvPr/>
        </p:nvSpPr>
        <p:spPr>
          <a:xfrm>
            <a:off x="6843712" y="4743450"/>
            <a:ext cx="1385887" cy="369332"/>
          </a:xfrm>
          <a:prstGeom prst="rect">
            <a:avLst/>
          </a:prstGeom>
          <a:noFill/>
        </p:spPr>
        <p:txBody>
          <a:bodyPr wrap="square" rtlCol="0">
            <a:spAutoFit/>
          </a:bodyPr>
          <a:lstStyle/>
          <a:p>
            <a:pPr algn="ctr"/>
            <a:r>
              <a:rPr lang="en-US" b="1" dirty="0"/>
              <a:t>Summative</a:t>
            </a:r>
          </a:p>
        </p:txBody>
      </p:sp>
      <p:sp>
        <p:nvSpPr>
          <p:cNvPr id="17" name="TextBox 16"/>
          <p:cNvSpPr txBox="1"/>
          <p:nvPr/>
        </p:nvSpPr>
        <p:spPr>
          <a:xfrm>
            <a:off x="415636" y="5018809"/>
            <a:ext cx="8647402" cy="369332"/>
          </a:xfrm>
          <a:prstGeom prst="rect">
            <a:avLst/>
          </a:prstGeom>
          <a:noFill/>
        </p:spPr>
        <p:txBody>
          <a:bodyPr wrap="square" rtlCol="0">
            <a:spAutoFit/>
          </a:bodyPr>
          <a:lstStyle/>
          <a:p>
            <a:r>
              <a:rPr lang="en-US" dirty="0"/>
              <a:t>	160 days			    10 days		           Your Testing Window</a:t>
            </a:r>
          </a:p>
        </p:txBody>
      </p:sp>
    </p:spTree>
    <p:extLst>
      <p:ext uri="{BB962C8B-B14F-4D97-AF65-F5344CB8AC3E}">
        <p14:creationId xmlns:p14="http://schemas.microsoft.com/office/powerpoint/2010/main" val="10752012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5367B-55E2-45D2-96C3-14A57B511954}"/>
              </a:ext>
            </a:extLst>
          </p:cNvPr>
          <p:cNvSpPr>
            <a:spLocks noGrp="1"/>
          </p:cNvSpPr>
          <p:nvPr>
            <p:ph type="title"/>
          </p:nvPr>
        </p:nvSpPr>
        <p:spPr>
          <a:xfrm>
            <a:off x="5748633" y="1852978"/>
            <a:ext cx="3176214" cy="2794592"/>
          </a:xfrm>
        </p:spPr>
        <p:txBody>
          <a:bodyPr>
            <a:normAutofit/>
          </a:bodyPr>
          <a:lstStyle/>
          <a:p>
            <a:pPr algn="ctr"/>
            <a:r>
              <a:rPr lang="en-US" sz="2800" dirty="0"/>
              <a:t>GA FIP </a:t>
            </a:r>
            <a:br>
              <a:rPr lang="en-US" sz="2800" dirty="0"/>
            </a:br>
            <a:r>
              <a:rPr lang="en-US" sz="2800" dirty="0"/>
              <a:t>All Course Series Flyer</a:t>
            </a:r>
            <a:br>
              <a:rPr lang="en-US" sz="2800" dirty="0"/>
            </a:br>
            <a:br>
              <a:rPr lang="en-US" sz="2800" dirty="0"/>
            </a:br>
            <a:r>
              <a:rPr lang="en-US" sz="1600" dirty="0">
                <a:hlinkClick r:id="rId3"/>
              </a:rPr>
              <a:t>http://www.gadoe.org/Curriculum-Instruction-and-Assessment/Assessment/Pages/GeorgiaFIP.aspx</a:t>
            </a:r>
            <a:endParaRPr lang="en-US" sz="1600" dirty="0"/>
          </a:p>
        </p:txBody>
      </p:sp>
      <p:sp>
        <p:nvSpPr>
          <p:cNvPr id="4" name="Date Placeholder 3">
            <a:extLst>
              <a:ext uri="{FF2B5EF4-FFF2-40B4-BE49-F238E27FC236}">
                <a16:creationId xmlns:a16="http://schemas.microsoft.com/office/drawing/2014/main" id="{6B4C9854-B530-477D-BF7B-345BBBA3F5F6}"/>
              </a:ext>
            </a:extLst>
          </p:cNvPr>
          <p:cNvSpPr>
            <a:spLocks noGrp="1"/>
          </p:cNvSpPr>
          <p:nvPr>
            <p:ph type="dt" sz="half" idx="2"/>
          </p:nvPr>
        </p:nvSpPr>
        <p:spPr/>
        <p:txBody>
          <a:bodyPr/>
          <a:lstStyle/>
          <a:p>
            <a:fld id="{4DAE6870-AD18-448A-9B2A-0EFE6DC7B06B}" type="datetime1">
              <a:rPr lang="en-US" smtClean="0"/>
              <a:t>8/15/2018</a:t>
            </a:fld>
            <a:endParaRPr lang="en-US" dirty="0"/>
          </a:p>
        </p:txBody>
      </p:sp>
      <p:sp>
        <p:nvSpPr>
          <p:cNvPr id="5" name="Slide Number Placeholder 4">
            <a:extLst>
              <a:ext uri="{FF2B5EF4-FFF2-40B4-BE49-F238E27FC236}">
                <a16:creationId xmlns:a16="http://schemas.microsoft.com/office/drawing/2014/main" id="{91AFBF4D-5D55-4096-89E1-6F4CC79A6EE0}"/>
              </a:ext>
            </a:extLst>
          </p:cNvPr>
          <p:cNvSpPr>
            <a:spLocks noGrp="1"/>
          </p:cNvSpPr>
          <p:nvPr>
            <p:ph type="sldNum" sz="quarter" idx="4"/>
          </p:nvPr>
        </p:nvSpPr>
        <p:spPr/>
        <p:txBody>
          <a:bodyPr/>
          <a:lstStyle/>
          <a:p>
            <a:fld id="{B63E4CEF-BB1E-48C7-AE93-F39F6AA99AD7}" type="slidenum">
              <a:rPr lang="en-US" smtClean="0"/>
              <a:pPr/>
              <a:t>49</a:t>
            </a:fld>
            <a:endParaRPr lang="en-US" dirty="0"/>
          </a:p>
        </p:txBody>
      </p:sp>
      <p:graphicFrame>
        <p:nvGraphicFramePr>
          <p:cNvPr id="6" name="Object 5">
            <a:extLst>
              <a:ext uri="{FF2B5EF4-FFF2-40B4-BE49-F238E27FC236}">
                <a16:creationId xmlns:a16="http://schemas.microsoft.com/office/drawing/2014/main" id="{0594581E-5044-4CD3-984A-5FBD2ED164BF}"/>
              </a:ext>
            </a:extLst>
          </p:cNvPr>
          <p:cNvGraphicFramePr>
            <a:graphicFrameLocks noChangeAspect="1"/>
          </p:cNvGraphicFramePr>
          <p:nvPr>
            <p:extLst/>
          </p:nvPr>
        </p:nvGraphicFramePr>
        <p:xfrm>
          <a:off x="0" y="0"/>
          <a:ext cx="5410830" cy="6721476"/>
        </p:xfrm>
        <a:graphic>
          <a:graphicData uri="http://schemas.openxmlformats.org/presentationml/2006/ole">
            <mc:AlternateContent xmlns:mc="http://schemas.openxmlformats.org/markup-compatibility/2006">
              <mc:Choice xmlns:v="urn:schemas-microsoft-com:vml" Requires="v">
                <p:oleObj spid="_x0000_s2052" name="Acrobat Document" r:id="rId4" imgW="5829257" imgH="7543568" progId="Acrobat.Document.DC">
                  <p:embed/>
                </p:oleObj>
              </mc:Choice>
              <mc:Fallback>
                <p:oleObj name="Acrobat Document" r:id="rId4" imgW="5829257" imgH="7543568" progId="Acrobat.Document.DC">
                  <p:embed/>
                  <p:pic>
                    <p:nvPicPr>
                      <p:cNvPr id="6" name="Object 5">
                        <a:extLst>
                          <a:ext uri="{FF2B5EF4-FFF2-40B4-BE49-F238E27FC236}">
                            <a16:creationId xmlns:a16="http://schemas.microsoft.com/office/drawing/2014/main" id="{0594581E-5044-4CD3-984A-5FBD2ED164BF}"/>
                          </a:ext>
                        </a:extLst>
                      </p:cNvPr>
                      <p:cNvPicPr/>
                      <p:nvPr/>
                    </p:nvPicPr>
                    <p:blipFill>
                      <a:blip r:embed="rId5"/>
                      <a:stretch>
                        <a:fillRect/>
                      </a:stretch>
                    </p:blipFill>
                    <p:spPr>
                      <a:xfrm>
                        <a:off x="0" y="0"/>
                        <a:ext cx="5410830" cy="6721476"/>
                      </a:xfrm>
                      <a:prstGeom prst="rect">
                        <a:avLst/>
                      </a:prstGeom>
                    </p:spPr>
                  </p:pic>
                </p:oleObj>
              </mc:Fallback>
            </mc:AlternateContent>
          </a:graphicData>
        </a:graphic>
      </p:graphicFrame>
    </p:spTree>
    <p:extLst>
      <p:ext uri="{BB962C8B-B14F-4D97-AF65-F5344CB8AC3E}">
        <p14:creationId xmlns:p14="http://schemas.microsoft.com/office/powerpoint/2010/main" val="8192122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8575">
            <a:solidFill>
              <a:schemeClr val="bg1"/>
            </a:solidFill>
          </a:ln>
        </p:spPr>
        <p:txBody>
          <a:bodyPr>
            <a:normAutofit fontScale="90000"/>
          </a:bodyPr>
          <a:lstStyle/>
          <a:p>
            <a:br>
              <a:rPr lang="en-US" sz="4000" dirty="0"/>
            </a:br>
            <a:r>
              <a:rPr lang="en-US" sz="3600" dirty="0"/>
              <a:t>Example of Extended Response Item</a:t>
            </a:r>
            <a:br>
              <a:rPr lang="en-US" sz="4000" dirty="0"/>
            </a:br>
            <a:r>
              <a:rPr lang="en-US" sz="3100" dirty="0"/>
              <a:t>ELA—Grades 9 – 10</a:t>
            </a:r>
            <a:br>
              <a:rPr lang="en-US" dirty="0"/>
            </a:br>
            <a:endParaRPr lang="en-US" dirty="0"/>
          </a:p>
        </p:txBody>
      </p:sp>
      <p:sp>
        <p:nvSpPr>
          <p:cNvPr id="4" name="Content Placeholder 3"/>
          <p:cNvSpPr>
            <a:spLocks noGrp="1"/>
          </p:cNvSpPr>
          <p:nvPr>
            <p:ph idx="1"/>
          </p:nvPr>
        </p:nvSpPr>
        <p:spPr>
          <a:xfrm>
            <a:off x="457200" y="2308412"/>
            <a:ext cx="8229600" cy="3886200"/>
          </a:xfrm>
          <a:ln w="28575">
            <a:solidFill>
              <a:schemeClr val="tx1"/>
            </a:solidFill>
          </a:ln>
        </p:spPr>
        <p:txBody>
          <a:bodyPr/>
          <a:lstStyle/>
          <a:p>
            <a:pPr marL="0" indent="0">
              <a:buNone/>
            </a:pPr>
            <a:r>
              <a:rPr lang="en-US" sz="2000" dirty="0"/>
              <a:t>Passage Title: Juliette Gordon Lowe</a:t>
            </a:r>
          </a:p>
          <a:p>
            <a:pPr marL="0" indent="0">
              <a:buNone/>
            </a:pPr>
            <a:r>
              <a:rPr lang="en-US" sz="2000" dirty="0"/>
              <a:t>Part A</a:t>
            </a:r>
          </a:p>
          <a:p>
            <a:pPr marL="0" indent="0">
              <a:buNone/>
            </a:pPr>
            <a:r>
              <a:rPr lang="en-US" sz="2000" dirty="0"/>
              <a:t>Identify at least two arguments Juliette Gordon Low used as reasons to begin the Girl Scouts.</a:t>
            </a:r>
          </a:p>
          <a:p>
            <a:pPr marL="0" indent="0">
              <a:buNone/>
            </a:pPr>
            <a:r>
              <a:rPr lang="en-US" sz="2000" dirty="0"/>
              <a:t>Part B</a:t>
            </a:r>
          </a:p>
          <a:p>
            <a:pPr marL="0" indent="0">
              <a:buNone/>
            </a:pPr>
            <a:r>
              <a:rPr lang="en-US" sz="2000" dirty="0"/>
              <a:t>Evaluate whether or not these arguments are valid and whether there is enough evidence in the article to support them. </a:t>
            </a:r>
          </a:p>
          <a:p>
            <a:endParaRPr lang="en-US" sz="2000" dirty="0"/>
          </a:p>
          <a:p>
            <a:pPr marL="0" indent="0">
              <a:buNone/>
            </a:pPr>
            <a:r>
              <a:rPr lang="en-US" sz="2000" dirty="0"/>
              <a:t>Be sure to complete ALL parts of the task. Use details from the text to support your answer. Answer with complete sentences, and use correct punctuation and grammar.</a:t>
            </a:r>
          </a:p>
        </p:txBody>
      </p:sp>
      <p:sp>
        <p:nvSpPr>
          <p:cNvPr id="5" name="TextBox 4"/>
          <p:cNvSpPr txBox="1"/>
          <p:nvPr/>
        </p:nvSpPr>
        <p:spPr>
          <a:xfrm>
            <a:off x="457200" y="1698811"/>
            <a:ext cx="8229600" cy="369332"/>
          </a:xfrm>
          <a:prstGeom prst="rect">
            <a:avLst/>
          </a:prstGeom>
          <a:noFill/>
          <a:ln w="28575">
            <a:solidFill>
              <a:schemeClr val="tx1"/>
            </a:solidFill>
          </a:ln>
        </p:spPr>
        <p:txBody>
          <a:bodyPr wrap="square" rtlCol="0">
            <a:spAutoFit/>
          </a:bodyPr>
          <a:lstStyle/>
          <a:p>
            <a:r>
              <a:rPr lang="en-US"/>
              <a:t>9</a:t>
            </a:r>
            <a:r>
              <a:rPr lang="en-US" baseline="30000"/>
              <a:t>th</a:t>
            </a:r>
            <a:r>
              <a:rPr lang="en-US"/>
              <a:t>/10</a:t>
            </a:r>
            <a:r>
              <a:rPr lang="en-US" baseline="30000"/>
              <a:t>th</a:t>
            </a:r>
            <a:r>
              <a:rPr lang="en-US"/>
              <a:t> Grade ELA Standards RI.9.8; RI9.1; L9.1; L9.2; DOK 4 </a:t>
            </a:r>
          </a:p>
        </p:txBody>
      </p:sp>
      <p:sp>
        <p:nvSpPr>
          <p:cNvPr id="3" name="Date Placeholder 2">
            <a:extLst>
              <a:ext uri="{FF2B5EF4-FFF2-40B4-BE49-F238E27FC236}">
                <a16:creationId xmlns:a16="http://schemas.microsoft.com/office/drawing/2014/main" id="{C583D543-3A51-4521-A391-DE62476ABBC6}"/>
              </a:ext>
            </a:extLst>
          </p:cNvPr>
          <p:cNvSpPr>
            <a:spLocks noGrp="1"/>
          </p:cNvSpPr>
          <p:nvPr>
            <p:ph type="dt" sz="half" idx="2"/>
          </p:nvPr>
        </p:nvSpPr>
        <p:spPr/>
        <p:txBody>
          <a:bodyPr/>
          <a:lstStyle/>
          <a:p>
            <a:fld id="{672F7C15-E4AC-4A08-8C8F-B15ED3C7A2F4}" type="datetime1">
              <a:rPr lang="en-US" smtClean="0"/>
              <a:t>8/15/2018</a:t>
            </a:fld>
            <a:endParaRPr lang="en-US"/>
          </a:p>
        </p:txBody>
      </p:sp>
      <p:sp>
        <p:nvSpPr>
          <p:cNvPr id="6" name="Slide Number Placeholder 5">
            <a:extLst>
              <a:ext uri="{FF2B5EF4-FFF2-40B4-BE49-F238E27FC236}">
                <a16:creationId xmlns:a16="http://schemas.microsoft.com/office/drawing/2014/main" id="{C094960D-9574-4E00-8204-CE20FFB9C1B0}"/>
              </a:ext>
            </a:extLst>
          </p:cNvPr>
          <p:cNvSpPr>
            <a:spLocks noGrp="1"/>
          </p:cNvSpPr>
          <p:nvPr>
            <p:ph type="sldNum" sz="quarter" idx="4"/>
          </p:nvPr>
        </p:nvSpPr>
        <p:spPr/>
        <p:txBody>
          <a:bodyPr/>
          <a:lstStyle/>
          <a:p>
            <a:fld id="{B63E4CEF-BB1E-48C7-AE93-F39F6AA99AD7}" type="slidenum">
              <a:rPr lang="en-US" smtClean="0"/>
              <a:pPr/>
              <a:t>5</a:t>
            </a:fld>
            <a:endParaRPr lang="en-US"/>
          </a:p>
        </p:txBody>
      </p:sp>
    </p:spTree>
    <p:extLst>
      <p:ext uri="{BB962C8B-B14F-4D97-AF65-F5344CB8AC3E}">
        <p14:creationId xmlns:p14="http://schemas.microsoft.com/office/powerpoint/2010/main" val="24107799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828" y="188544"/>
            <a:ext cx="6752781" cy="1325563"/>
          </a:xfrm>
        </p:spPr>
        <p:txBody>
          <a:bodyPr>
            <a:normAutofit/>
          </a:bodyPr>
          <a:lstStyle/>
          <a:p>
            <a:r>
              <a:rPr lang="en-US" sz="3200" dirty="0"/>
              <a:t>Dylan Wiliam’s final comment…</a:t>
            </a:r>
            <a:br>
              <a:rPr lang="en-US" sz="3200" dirty="0"/>
            </a:br>
            <a:r>
              <a:rPr lang="en-US" sz="1600" dirty="0">
                <a:hlinkClick r:id="rId2"/>
              </a:rPr>
              <a:t>http://www.dylanwiliamcenter.com/webinars/</a:t>
            </a:r>
            <a:br>
              <a:rPr lang="en-US" sz="1600" dirty="0"/>
            </a:br>
            <a:endParaRPr lang="en-US" sz="1600" dirty="0"/>
          </a:p>
        </p:txBody>
      </p:sp>
      <p:sp>
        <p:nvSpPr>
          <p:cNvPr id="3" name="Content Placeholder 2"/>
          <p:cNvSpPr>
            <a:spLocks noGrp="1"/>
          </p:cNvSpPr>
          <p:nvPr>
            <p:ph idx="1"/>
          </p:nvPr>
        </p:nvSpPr>
        <p:spPr>
          <a:xfrm>
            <a:off x="259773" y="1607415"/>
            <a:ext cx="8541327" cy="5032375"/>
          </a:xfrm>
        </p:spPr>
        <p:txBody>
          <a:bodyPr/>
          <a:lstStyle/>
          <a:p>
            <a:r>
              <a:rPr lang="en-US" dirty="0"/>
              <a:t>10 years of </a:t>
            </a:r>
            <a:r>
              <a:rPr lang="en-US" u="sng" dirty="0"/>
              <a:t>deliberate practice</a:t>
            </a:r>
            <a:r>
              <a:rPr lang="en-US" dirty="0"/>
              <a:t> is required to become expert for other domains </a:t>
            </a:r>
            <a:r>
              <a:rPr lang="en-US" b="1" i="1" dirty="0"/>
              <a:t>as well as teaching</a:t>
            </a:r>
          </a:p>
          <a:p>
            <a:r>
              <a:rPr lang="en-US" dirty="0"/>
              <a:t>Even the best teachers need to practice to become better</a:t>
            </a:r>
          </a:p>
          <a:p>
            <a:r>
              <a:rPr lang="en-US" dirty="0"/>
              <a:t>Most teachers make exponential improvement in years 1 to 3, and often go into auto-pilot mode if not pushed and encouraged to get better</a:t>
            </a:r>
          </a:p>
          <a:p>
            <a:r>
              <a:rPr lang="en-US" dirty="0"/>
              <a:t>Some teachers are motivated to get better on their own</a:t>
            </a:r>
          </a:p>
          <a:p>
            <a:r>
              <a:rPr lang="en-US" b="1" dirty="0"/>
              <a:t>Create the conditions for teachers continue to improve well beyond their current levels</a:t>
            </a:r>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t>8/15/2018</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50</a:t>
            </a:fld>
            <a:endParaRPr lang="en-US" dirty="0"/>
          </a:p>
        </p:txBody>
      </p:sp>
      <p:sp>
        <p:nvSpPr>
          <p:cNvPr id="6" name="Content Placeholder 2"/>
          <p:cNvSpPr txBox="1">
            <a:spLocks/>
          </p:cNvSpPr>
          <p:nvPr/>
        </p:nvSpPr>
        <p:spPr>
          <a:xfrm>
            <a:off x="0" y="0"/>
            <a:ext cx="9144000" cy="6858000"/>
          </a:xfrm>
          <a:prstGeom prst="rect">
            <a:avLst/>
          </a:prstGeom>
          <a:solidFill>
            <a:schemeClr val="accent1">
              <a:lumMod val="20000"/>
              <a:lumOff val="80000"/>
            </a:schemeClr>
          </a:solidFill>
          <a:ln w="19050">
            <a:solidFill>
              <a:schemeClr val="tx1"/>
            </a:solidFill>
          </a:ln>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b="1" i="1" dirty="0"/>
              <a:t>		</a:t>
            </a:r>
          </a:p>
          <a:p>
            <a:pPr marL="0" indent="0">
              <a:buFont typeface="Arial" panose="020B0604020202020204" pitchFamily="34" charset="0"/>
              <a:buNone/>
            </a:pPr>
            <a:r>
              <a:rPr lang="en-US" sz="2400" b="1" i="1" dirty="0"/>
              <a:t>		</a:t>
            </a:r>
            <a:r>
              <a:rPr lang="en-US" sz="2000" b="1" i="1" dirty="0"/>
              <a:t>Where is the “HOW?” Many of my fellow </a:t>
            </a:r>
          </a:p>
          <a:p>
            <a:pPr marL="0" indent="0">
              <a:buFont typeface="Arial" panose="020B0604020202020204" pitchFamily="34" charset="0"/>
              <a:buNone/>
            </a:pPr>
            <a:r>
              <a:rPr lang="en-US" sz="2000" b="1" i="1" dirty="0"/>
              <a:t>		teachers and I understand the need for </a:t>
            </a:r>
          </a:p>
          <a:p>
            <a:pPr marL="0" indent="0">
              <a:buFont typeface="Arial" panose="020B0604020202020204" pitchFamily="34" charset="0"/>
              <a:buNone/>
            </a:pPr>
            <a:r>
              <a:rPr lang="en-US" sz="2000" b="1" i="1" dirty="0"/>
              <a:t>		more rigor and challenging our students </a:t>
            </a:r>
          </a:p>
          <a:p>
            <a:pPr marL="0" indent="0">
              <a:buFont typeface="Arial" panose="020B0604020202020204" pitchFamily="34" charset="0"/>
              <a:buNone/>
            </a:pPr>
            <a:r>
              <a:rPr lang="en-US" sz="2000" b="1" i="1" dirty="0"/>
              <a:t>		to help them achieve. We get it. What </a:t>
            </a:r>
          </a:p>
          <a:p>
            <a:pPr marL="0" indent="0">
              <a:buFont typeface="Arial" panose="020B0604020202020204" pitchFamily="34" charset="0"/>
              <a:buNone/>
            </a:pPr>
            <a:r>
              <a:rPr lang="en-US" sz="2000" b="1" i="1" dirty="0"/>
              <a:t>		is lacking is the “how.” How is teaching </a:t>
            </a:r>
          </a:p>
          <a:p>
            <a:pPr marL="0" indent="0">
              <a:buFont typeface="Arial" panose="020B0604020202020204" pitchFamily="34" charset="0"/>
              <a:buNone/>
            </a:pPr>
            <a:r>
              <a:rPr lang="en-US" sz="2000" b="1" i="1" dirty="0"/>
              <a:t>		with the new standards different from </a:t>
            </a:r>
          </a:p>
          <a:p>
            <a:pPr marL="0" indent="0">
              <a:buFont typeface="Arial" panose="020B0604020202020204" pitchFamily="34" charset="0"/>
              <a:buNone/>
            </a:pPr>
            <a:r>
              <a:rPr lang="en-US" sz="2000" b="1" i="1" dirty="0"/>
              <a:t>		teaching with the old?</a:t>
            </a:r>
          </a:p>
          <a:p>
            <a:pPr marL="0" indent="0">
              <a:buFont typeface="Arial" panose="020B0604020202020204" pitchFamily="34" charset="0"/>
              <a:buNone/>
            </a:pPr>
            <a:endParaRPr lang="en-US" sz="2000" b="1" i="1" dirty="0"/>
          </a:p>
          <a:p>
            <a:pPr marL="0" indent="0">
              <a:buFont typeface="Arial" panose="020B0604020202020204" pitchFamily="34" charset="0"/>
              <a:buNone/>
            </a:pPr>
            <a:r>
              <a:rPr lang="en-US" sz="2000" b="1" i="1" dirty="0"/>
              <a:t>		Teachers need models and training to </a:t>
            </a:r>
          </a:p>
          <a:p>
            <a:pPr marL="0" indent="0">
              <a:buFont typeface="Arial" panose="020B0604020202020204" pitchFamily="34" charset="0"/>
              <a:buNone/>
            </a:pPr>
            <a:r>
              <a:rPr lang="en-US" sz="2000" b="1" i="1" dirty="0"/>
              <a:t>		help them step back to the role of skilled </a:t>
            </a:r>
          </a:p>
          <a:p>
            <a:pPr marL="0" indent="0">
              <a:buFont typeface="Arial" panose="020B0604020202020204" pitchFamily="34" charset="0"/>
              <a:buNone/>
            </a:pPr>
            <a:r>
              <a:rPr lang="en-US" sz="2000" b="1" i="1" dirty="0"/>
              <a:t>		facilitators, to guide students to take </a:t>
            </a:r>
          </a:p>
          <a:p>
            <a:pPr marL="0" indent="0">
              <a:buFont typeface="Arial" panose="020B0604020202020204" pitchFamily="34" charset="0"/>
              <a:buNone/>
            </a:pPr>
            <a:r>
              <a:rPr lang="en-US" sz="2000" b="1" i="1" dirty="0"/>
              <a:t>		ownership of their own learning. </a:t>
            </a:r>
          </a:p>
          <a:p>
            <a:pPr marL="0" indent="0">
              <a:buFont typeface="Arial" panose="020B0604020202020204" pitchFamily="34" charset="0"/>
              <a:buNone/>
            </a:pPr>
            <a:endParaRPr lang="en-US" sz="1400" dirty="0"/>
          </a:p>
          <a:p>
            <a:pPr marL="0" indent="0">
              <a:buFont typeface="Arial" panose="020B0604020202020204" pitchFamily="34" charset="0"/>
              <a:buNone/>
            </a:pPr>
            <a:endParaRPr lang="en-US" sz="1400" dirty="0"/>
          </a:p>
          <a:p>
            <a:pPr marL="0" indent="0">
              <a:buFont typeface="Arial" panose="020B0604020202020204" pitchFamily="34" charset="0"/>
              <a:buNone/>
            </a:pPr>
            <a:r>
              <a:rPr lang="en-US" sz="1400" b="1" dirty="0"/>
              <a:t>     Source:  	</a:t>
            </a:r>
            <a:r>
              <a:rPr lang="en-US" sz="1400" dirty="0"/>
              <a:t>Marzano, R. J. and Toth, M. D. (2014). </a:t>
            </a:r>
            <a:r>
              <a:rPr lang="en-US" sz="1400" i="1" dirty="0"/>
              <a:t>Teaching for rigor: A call for a critical instructional shift</a:t>
            </a:r>
            <a:r>
              <a:rPr lang="en-US" sz="1400" dirty="0"/>
              <a:t>. West Palm 	Beach, FL: Learning Sciences International. </a:t>
            </a:r>
          </a:p>
          <a:p>
            <a:pPr marL="0" indent="0">
              <a:buFont typeface="Arial" panose="020B0604020202020204" pitchFamily="34" charset="0"/>
              <a:buNone/>
            </a:pPr>
            <a:r>
              <a:rPr lang="en-US" sz="1400" dirty="0">
                <a:hlinkClick r:id="rId3"/>
              </a:rPr>
              <a:t>http://www.marzanocenter.com/essentials/mini-whitepaper-dl/?mkt_tok=3RkMMJWWfF9wsRokv63BZKXonjHpfsX54%2BwoXKe0lMI%2F0ER3fOvrPUfGjI4CSMNmI%2BSLDwEYGJlv6SgFQrbFMbRh0LgKXhY%3D</a:t>
            </a:r>
            <a:endParaRPr lang="en-US" sz="1400" dirty="0"/>
          </a:p>
          <a:p>
            <a:pPr marL="0" indent="0">
              <a:buFont typeface="Arial" panose="020B0604020202020204" pitchFamily="34" charset="0"/>
              <a:buNone/>
            </a:pPr>
            <a:endParaRPr lang="en-US" sz="1400" dirty="0"/>
          </a:p>
          <a:p>
            <a:pPr marL="0" indent="0">
              <a:buFont typeface="Arial" panose="020B0604020202020204" pitchFamily="34" charset="0"/>
              <a:buNone/>
            </a:pPr>
            <a:endParaRPr lang="en-US" sz="1400" dirty="0"/>
          </a:p>
          <a:p>
            <a:pPr marL="0" indent="0">
              <a:buFont typeface="Arial" panose="020B0604020202020204" pitchFamily="34" charset="0"/>
              <a:buNone/>
            </a:pPr>
            <a:endParaRPr lang="en-US" sz="1400" dirty="0"/>
          </a:p>
          <a:p>
            <a:pPr marL="0" indent="0">
              <a:buFont typeface="Arial" panose="020B0604020202020204" pitchFamily="34" charset="0"/>
              <a:buNone/>
            </a:pPr>
            <a:endParaRPr lang="en-US" sz="1400" dirty="0"/>
          </a:p>
          <a:p>
            <a:pPr marL="0" indent="0">
              <a:buFont typeface="Arial" panose="020B0604020202020204" pitchFamily="34" charset="0"/>
              <a:buNone/>
            </a:pPr>
            <a:endParaRPr lang="en-US" b="1" i="1" dirty="0"/>
          </a:p>
          <a:p>
            <a:pPr marL="0" indent="0">
              <a:buFont typeface="Arial" panose="020B0604020202020204" pitchFamily="34" charset="0"/>
              <a:buNone/>
            </a:pPr>
            <a:endParaRPr lang="en-US" b="1" i="1" dirty="0"/>
          </a:p>
        </p:txBody>
      </p:sp>
    </p:spTree>
    <p:extLst>
      <p:ext uri="{BB962C8B-B14F-4D97-AF65-F5344CB8AC3E}">
        <p14:creationId xmlns:p14="http://schemas.microsoft.com/office/powerpoint/2010/main" val="169705618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63" y="244600"/>
            <a:ext cx="7390262" cy="923282"/>
          </a:xfrm>
        </p:spPr>
        <p:txBody>
          <a:bodyPr>
            <a:noAutofit/>
          </a:bodyPr>
          <a:lstStyle/>
          <a:p>
            <a:r>
              <a:rPr lang="en-US" sz="2000" dirty="0"/>
              <a:t>Deeper Look at Example of FIP Online Learning Content:</a:t>
            </a:r>
            <a:br>
              <a:rPr lang="en-US" sz="2000" dirty="0"/>
            </a:br>
            <a:r>
              <a:rPr lang="en-US" sz="2000" dirty="0"/>
              <a:t>Creating, Using and Assessing Clear Learning Targets </a:t>
            </a:r>
          </a:p>
        </p:txBody>
      </p:sp>
      <p:sp>
        <p:nvSpPr>
          <p:cNvPr id="4" name="Date Placeholder 3"/>
          <p:cNvSpPr>
            <a:spLocks noGrp="1"/>
          </p:cNvSpPr>
          <p:nvPr>
            <p:ph type="dt" sz="half" idx="2"/>
          </p:nvPr>
        </p:nvSpPr>
        <p:spPr/>
        <p:txBody>
          <a:bodyPr/>
          <a:lstStyle/>
          <a:p>
            <a:fld id="{4DAE6870-AD18-448A-9B2A-0EFE6DC7B06B}" type="datetime1">
              <a:rPr lang="en-US" smtClean="0"/>
              <a:t>8/15/2018</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51</a:t>
            </a:fld>
            <a:endParaRPr lang="en-US" dirty="0"/>
          </a:p>
        </p:txBody>
      </p:sp>
      <p:sp>
        <p:nvSpPr>
          <p:cNvPr id="6" name="Right Arrow 5"/>
          <p:cNvSpPr/>
          <p:nvPr/>
        </p:nvSpPr>
        <p:spPr>
          <a:xfrm rot="16200000">
            <a:off x="408639" y="4741604"/>
            <a:ext cx="1471819" cy="550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p:nvPr/>
        </p:nvPicPr>
        <p:blipFill rotWithShape="1">
          <a:blip r:embed="rId2"/>
          <a:srcRect l="18780" t="14628" r="18940" b="18777"/>
          <a:stretch/>
        </p:blipFill>
        <p:spPr bwMode="auto">
          <a:xfrm>
            <a:off x="72735" y="1584614"/>
            <a:ext cx="8996565" cy="5143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
        <p:nvSpPr>
          <p:cNvPr id="11" name="Up Arrow 10"/>
          <p:cNvSpPr/>
          <p:nvPr/>
        </p:nvSpPr>
        <p:spPr>
          <a:xfrm>
            <a:off x="1086333" y="4050458"/>
            <a:ext cx="347613" cy="1799283"/>
          </a:xfrm>
          <a:prstGeom prst="up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1419908" y="5656005"/>
            <a:ext cx="1645685" cy="193736"/>
          </a:xfrm>
          <a:prstGeom prst="ellipse">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0" y="4043820"/>
            <a:ext cx="1184289" cy="1600438"/>
          </a:xfrm>
          <a:prstGeom prst="rect">
            <a:avLst/>
          </a:prstGeom>
          <a:noFill/>
        </p:spPr>
        <p:txBody>
          <a:bodyPr wrap="square" rtlCol="0">
            <a:spAutoFit/>
          </a:bodyPr>
          <a:lstStyle/>
          <a:p>
            <a:pPr algn="ctr"/>
            <a:r>
              <a:rPr lang="en-US" sz="1400" b="1" dirty="0">
                <a:solidFill>
                  <a:schemeClr val="accent6">
                    <a:lumMod val="75000"/>
                  </a:schemeClr>
                </a:solidFill>
              </a:rPr>
              <a:t>Learning targets and the learning sequence come from the standards. </a:t>
            </a:r>
          </a:p>
        </p:txBody>
      </p:sp>
      <p:sp>
        <p:nvSpPr>
          <p:cNvPr id="8" name="TextBox 7">
            <a:extLst>
              <a:ext uri="{FF2B5EF4-FFF2-40B4-BE49-F238E27FC236}">
                <a16:creationId xmlns:a16="http://schemas.microsoft.com/office/drawing/2014/main" id="{8B40D0A6-FD5D-4B54-90B9-1757A86057C6}"/>
              </a:ext>
            </a:extLst>
          </p:cNvPr>
          <p:cNvSpPr txBox="1"/>
          <p:nvPr/>
        </p:nvSpPr>
        <p:spPr>
          <a:xfrm>
            <a:off x="5055649" y="2322184"/>
            <a:ext cx="1402301" cy="369332"/>
          </a:xfrm>
          <a:prstGeom prst="rect">
            <a:avLst/>
          </a:prstGeom>
          <a:noFill/>
        </p:spPr>
        <p:txBody>
          <a:bodyPr wrap="square" rtlCol="0">
            <a:spAutoFit/>
          </a:bodyPr>
          <a:lstStyle/>
          <a:p>
            <a:r>
              <a:rPr lang="en-US" b="1" dirty="0">
                <a:solidFill>
                  <a:schemeClr val="accent6">
                    <a:lumMod val="75000"/>
                  </a:schemeClr>
                </a:solidFill>
              </a:rPr>
              <a:t>ELAGSE6RI8</a:t>
            </a:r>
          </a:p>
        </p:txBody>
      </p:sp>
      <p:sp>
        <p:nvSpPr>
          <p:cNvPr id="10" name="Right Brace 9">
            <a:extLst>
              <a:ext uri="{FF2B5EF4-FFF2-40B4-BE49-F238E27FC236}">
                <a16:creationId xmlns:a16="http://schemas.microsoft.com/office/drawing/2014/main" id="{31960FC7-6A02-47D8-9F0B-78404736A6B7}"/>
              </a:ext>
            </a:extLst>
          </p:cNvPr>
          <p:cNvSpPr/>
          <p:nvPr/>
        </p:nvSpPr>
        <p:spPr>
          <a:xfrm>
            <a:off x="6935327" y="3937263"/>
            <a:ext cx="432772" cy="1912478"/>
          </a:xfrm>
          <a:prstGeom prst="rightBrac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3" name="TextBox 12">
            <a:extLst>
              <a:ext uri="{FF2B5EF4-FFF2-40B4-BE49-F238E27FC236}">
                <a16:creationId xmlns:a16="http://schemas.microsoft.com/office/drawing/2014/main" id="{6EC40600-16CA-4DAB-8975-05C26636FC51}"/>
              </a:ext>
            </a:extLst>
          </p:cNvPr>
          <p:cNvSpPr txBox="1"/>
          <p:nvPr/>
        </p:nvSpPr>
        <p:spPr>
          <a:xfrm>
            <a:off x="7462997" y="4249303"/>
            <a:ext cx="1511405" cy="1600438"/>
          </a:xfrm>
          <a:prstGeom prst="rect">
            <a:avLst/>
          </a:prstGeom>
          <a:noFill/>
        </p:spPr>
        <p:txBody>
          <a:bodyPr wrap="square" rtlCol="0">
            <a:spAutoFit/>
          </a:bodyPr>
          <a:lstStyle/>
          <a:p>
            <a:r>
              <a:rPr lang="en-US" sz="1400" b="1" dirty="0">
                <a:solidFill>
                  <a:schemeClr val="accent6">
                    <a:lumMod val="75000"/>
                  </a:schemeClr>
                </a:solidFill>
              </a:rPr>
              <a:t>Each learning target is intentionally planned for instruction and formative assessment.</a:t>
            </a:r>
          </a:p>
        </p:txBody>
      </p:sp>
    </p:spTree>
    <p:extLst>
      <p:ext uri="{BB962C8B-B14F-4D97-AF65-F5344CB8AC3E}">
        <p14:creationId xmlns:p14="http://schemas.microsoft.com/office/powerpoint/2010/main" val="120571575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CF677-68F3-4500-B1D1-2D0DC8E2D5DD}"/>
              </a:ext>
            </a:extLst>
          </p:cNvPr>
          <p:cNvSpPr>
            <a:spLocks noGrp="1"/>
          </p:cNvSpPr>
          <p:nvPr>
            <p:ph type="title"/>
          </p:nvPr>
        </p:nvSpPr>
        <p:spPr>
          <a:xfrm>
            <a:off x="271474" y="213103"/>
            <a:ext cx="6316630" cy="1147161"/>
          </a:xfrm>
          <a:ln w="12700">
            <a:noFill/>
          </a:ln>
        </p:spPr>
        <p:txBody>
          <a:bodyPr>
            <a:normAutofit/>
          </a:bodyPr>
          <a:lstStyle/>
          <a:p>
            <a:r>
              <a:rPr lang="en-US" sz="3200" dirty="0"/>
              <a:t>FIP Course Participation Data</a:t>
            </a:r>
          </a:p>
        </p:txBody>
      </p:sp>
      <p:sp>
        <p:nvSpPr>
          <p:cNvPr id="3" name="Content Placeholder 2">
            <a:extLst>
              <a:ext uri="{FF2B5EF4-FFF2-40B4-BE49-F238E27FC236}">
                <a16:creationId xmlns:a16="http://schemas.microsoft.com/office/drawing/2014/main" id="{8C8A34D5-5F89-4B4B-9BBC-E580D72B6266}"/>
              </a:ext>
            </a:extLst>
          </p:cNvPr>
          <p:cNvSpPr>
            <a:spLocks noGrp="1"/>
          </p:cNvSpPr>
          <p:nvPr>
            <p:ph idx="1"/>
          </p:nvPr>
        </p:nvSpPr>
        <p:spPr>
          <a:xfrm>
            <a:off x="271474" y="2005013"/>
            <a:ext cx="8137499" cy="4351338"/>
          </a:xfrm>
        </p:spPr>
        <p:txBody>
          <a:bodyPr>
            <a:normAutofit/>
          </a:bodyPr>
          <a:lstStyle/>
          <a:p>
            <a:endParaRPr lang="en-US" dirty="0"/>
          </a:p>
          <a:p>
            <a:r>
              <a:rPr lang="en-US" sz="3600" dirty="0"/>
              <a:t>From July 1, 2017 to May 30, 2018, there were 14,078 course completions out of 15,086 course enrollments (93%).</a:t>
            </a:r>
          </a:p>
          <a:p>
            <a:pPr marL="0" indent="0">
              <a:buNone/>
            </a:pPr>
            <a:endParaRPr lang="en-US" dirty="0"/>
          </a:p>
          <a:p>
            <a:endParaRPr lang="en-US" dirty="0"/>
          </a:p>
        </p:txBody>
      </p:sp>
      <p:sp>
        <p:nvSpPr>
          <p:cNvPr id="4" name="Date Placeholder 3">
            <a:extLst>
              <a:ext uri="{FF2B5EF4-FFF2-40B4-BE49-F238E27FC236}">
                <a16:creationId xmlns:a16="http://schemas.microsoft.com/office/drawing/2014/main" id="{F493E00F-D5B4-4A00-9DE2-1FA46DB767EE}"/>
              </a:ext>
            </a:extLst>
          </p:cNvPr>
          <p:cNvSpPr>
            <a:spLocks noGrp="1"/>
          </p:cNvSpPr>
          <p:nvPr>
            <p:ph type="dt" sz="half" idx="2"/>
          </p:nvPr>
        </p:nvSpPr>
        <p:spPr/>
        <p:txBody>
          <a:bodyPr/>
          <a:lstStyle/>
          <a:p>
            <a:fld id="{4DAE6870-AD18-448A-9B2A-0EFE6DC7B06B}" type="datetime1">
              <a:rPr lang="en-US" smtClean="0"/>
              <a:t>8/15/2018</a:t>
            </a:fld>
            <a:endParaRPr lang="en-US" dirty="0"/>
          </a:p>
        </p:txBody>
      </p:sp>
      <p:sp>
        <p:nvSpPr>
          <p:cNvPr id="5" name="Slide Number Placeholder 4">
            <a:extLst>
              <a:ext uri="{FF2B5EF4-FFF2-40B4-BE49-F238E27FC236}">
                <a16:creationId xmlns:a16="http://schemas.microsoft.com/office/drawing/2014/main" id="{EAC39AFC-947D-491E-B7FA-18D6A1DE4903}"/>
              </a:ext>
            </a:extLst>
          </p:cNvPr>
          <p:cNvSpPr>
            <a:spLocks noGrp="1"/>
          </p:cNvSpPr>
          <p:nvPr>
            <p:ph type="sldNum" sz="quarter" idx="4"/>
          </p:nvPr>
        </p:nvSpPr>
        <p:spPr/>
        <p:txBody>
          <a:bodyPr/>
          <a:lstStyle/>
          <a:p>
            <a:fld id="{B63E4CEF-BB1E-48C7-AE93-F39F6AA99AD7}" type="slidenum">
              <a:rPr lang="en-US" smtClean="0"/>
              <a:pPr/>
              <a:t>52</a:t>
            </a:fld>
            <a:endParaRPr lang="en-US" dirty="0"/>
          </a:p>
        </p:txBody>
      </p:sp>
      <p:sp>
        <p:nvSpPr>
          <p:cNvPr id="6" name="TextBox 5">
            <a:extLst>
              <a:ext uri="{FF2B5EF4-FFF2-40B4-BE49-F238E27FC236}">
                <a16:creationId xmlns:a16="http://schemas.microsoft.com/office/drawing/2014/main" id="{E8DF919F-5D08-45F0-93E1-A58DDCDE8AC5}"/>
              </a:ext>
            </a:extLst>
          </p:cNvPr>
          <p:cNvSpPr txBox="1"/>
          <p:nvPr/>
        </p:nvSpPr>
        <p:spPr>
          <a:xfrm>
            <a:off x="628650" y="4786057"/>
            <a:ext cx="8004987" cy="369332"/>
          </a:xfrm>
          <a:prstGeom prst="rect">
            <a:avLst/>
          </a:prstGeom>
          <a:noFill/>
        </p:spPr>
        <p:txBody>
          <a:bodyPr wrap="square" rtlCol="0">
            <a:spAutoFit/>
          </a:bodyPr>
          <a:lstStyle/>
          <a:p>
            <a:r>
              <a:rPr lang="en-US" dirty="0"/>
              <a:t>Note:  Each year since 2015, the </a:t>
            </a:r>
            <a:r>
              <a:rPr lang="en-US" b="1" dirty="0"/>
              <a:t>annual</a:t>
            </a:r>
            <a:r>
              <a:rPr lang="en-US" dirty="0"/>
              <a:t> FIP course completion rate has increased.</a:t>
            </a:r>
          </a:p>
        </p:txBody>
      </p:sp>
    </p:spTree>
    <p:extLst>
      <p:ext uri="{BB962C8B-B14F-4D97-AF65-F5344CB8AC3E}">
        <p14:creationId xmlns:p14="http://schemas.microsoft.com/office/powerpoint/2010/main" val="428981079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464" y="2464153"/>
            <a:ext cx="8427027" cy="1692211"/>
          </a:xfrm>
          <a:solidFill>
            <a:schemeClr val="bg1">
              <a:lumMod val="75000"/>
            </a:schemeClr>
          </a:solidFill>
          <a:ln>
            <a:solidFill>
              <a:schemeClr val="accent2"/>
            </a:solidFill>
          </a:ln>
        </p:spPr>
        <p:txBody>
          <a:bodyPr>
            <a:normAutofit fontScale="90000"/>
          </a:bodyPr>
          <a:lstStyle/>
          <a:p>
            <a:pPr algn="ctr"/>
            <a:br>
              <a:rPr lang="en-US" sz="4000" dirty="0"/>
            </a:br>
            <a:r>
              <a:rPr lang="en-US" sz="4000" dirty="0"/>
              <a:t>Accessing FIP Online Learning</a:t>
            </a:r>
            <a:br>
              <a:rPr lang="en-US" sz="4000" dirty="0"/>
            </a:br>
            <a:endParaRPr lang="en-US" sz="4000" dirty="0"/>
          </a:p>
        </p:txBody>
      </p:sp>
      <p:sp>
        <p:nvSpPr>
          <p:cNvPr id="4" name="Date Placeholder 3"/>
          <p:cNvSpPr>
            <a:spLocks noGrp="1"/>
          </p:cNvSpPr>
          <p:nvPr>
            <p:ph type="dt" sz="half" idx="2"/>
          </p:nvPr>
        </p:nvSpPr>
        <p:spPr/>
        <p:txBody>
          <a:bodyPr/>
          <a:lstStyle/>
          <a:p>
            <a:fld id="{4DAE6870-AD18-448A-9B2A-0EFE6DC7B06B}" type="datetime1">
              <a:rPr lang="en-US" smtClean="0"/>
              <a:t>8/15/2018</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53</a:t>
            </a:fld>
            <a:endParaRPr lang="en-US" dirty="0"/>
          </a:p>
        </p:txBody>
      </p:sp>
    </p:spTree>
    <p:extLst>
      <p:ext uri="{BB962C8B-B14F-4D97-AF65-F5344CB8AC3E}">
        <p14:creationId xmlns:p14="http://schemas.microsoft.com/office/powerpoint/2010/main" val="265819165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219" y="136523"/>
            <a:ext cx="6529848" cy="1714947"/>
          </a:xfrm>
        </p:spPr>
        <p:txBody>
          <a:bodyPr>
            <a:normAutofit fontScale="90000"/>
          </a:bodyPr>
          <a:lstStyle/>
          <a:p>
            <a:r>
              <a:rPr lang="en-US" sz="3600" dirty="0"/>
              <a:t>Revised FIP Courses</a:t>
            </a:r>
            <a:br>
              <a:rPr lang="en-US" sz="3600" dirty="0"/>
            </a:br>
            <a:r>
              <a:rPr lang="en-US" sz="1300" dirty="0">
                <a:hlinkClick r:id="rId2"/>
              </a:rPr>
              <a:t>http://www.gadoe.org/Curriculum-Instruction-and-Assessment/Assessment/Pages/GeorgiaFIP.aspx</a:t>
            </a:r>
            <a:br>
              <a:rPr lang="en-US" sz="3600" dirty="0"/>
            </a:br>
            <a:br>
              <a:rPr lang="en-US" sz="3600" dirty="0"/>
            </a:br>
            <a:r>
              <a:rPr lang="en-US" sz="1600" dirty="0"/>
              <a:t>(unique access codes per district and school (in the GaDOE Portal account of the district’s Test Coordinator of record with GaDOE), and for each College of Education in the USG system)</a:t>
            </a:r>
            <a:endParaRPr lang="en-US" sz="3600" dirty="0"/>
          </a:p>
        </p:txBody>
      </p:sp>
      <p:sp>
        <p:nvSpPr>
          <p:cNvPr id="4" name="Date Placeholder 3"/>
          <p:cNvSpPr>
            <a:spLocks noGrp="1"/>
          </p:cNvSpPr>
          <p:nvPr>
            <p:ph type="dt" sz="half" idx="2"/>
          </p:nvPr>
        </p:nvSpPr>
        <p:spPr/>
        <p:txBody>
          <a:bodyPr/>
          <a:lstStyle/>
          <a:p>
            <a:fld id="{4DAE6870-AD18-448A-9B2A-0EFE6DC7B06B}" type="datetime1">
              <a:rPr lang="en-US" smtClean="0"/>
              <a:t>8/15/2018</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54</a:t>
            </a:fld>
            <a:endParaRPr lang="en-US" dirty="0"/>
          </a:p>
        </p:txBody>
      </p:sp>
      <p:pic>
        <p:nvPicPr>
          <p:cNvPr id="6" name="Picture 5"/>
          <p:cNvPicPr/>
          <p:nvPr/>
        </p:nvPicPr>
        <p:blipFill rotWithShape="1">
          <a:blip r:embed="rId3"/>
          <a:srcRect l="5618" t="10150" r="7222"/>
          <a:stretch/>
        </p:blipFill>
        <p:spPr bwMode="auto">
          <a:xfrm>
            <a:off x="228600" y="1961047"/>
            <a:ext cx="8686800" cy="46636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
        <p:nvSpPr>
          <p:cNvPr id="7" name="Oval 6"/>
          <p:cNvSpPr/>
          <p:nvPr/>
        </p:nvSpPr>
        <p:spPr>
          <a:xfrm>
            <a:off x="6308226" y="4298527"/>
            <a:ext cx="1735281" cy="33770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ight Arrow 7"/>
          <p:cNvSpPr/>
          <p:nvPr/>
        </p:nvSpPr>
        <p:spPr>
          <a:xfrm>
            <a:off x="5356041" y="4346928"/>
            <a:ext cx="893618" cy="33770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6427077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812" y="176502"/>
            <a:ext cx="6831550" cy="1325563"/>
          </a:xfrm>
        </p:spPr>
        <p:txBody>
          <a:bodyPr>
            <a:noAutofit/>
          </a:bodyPr>
          <a:lstStyle/>
          <a:p>
            <a:r>
              <a:rPr lang="en-US" sz="3200" dirty="0"/>
              <a:t>Where are My FIP Access Codes?</a:t>
            </a:r>
            <a:br>
              <a:rPr lang="en-US" sz="3200" dirty="0"/>
            </a:br>
            <a:r>
              <a:rPr lang="en-US" sz="3200" dirty="0"/>
              <a:t>GaDOE Portal Account</a:t>
            </a:r>
          </a:p>
        </p:txBody>
      </p:sp>
      <p:sp>
        <p:nvSpPr>
          <p:cNvPr id="4" name="Date Placeholder 3"/>
          <p:cNvSpPr>
            <a:spLocks noGrp="1"/>
          </p:cNvSpPr>
          <p:nvPr>
            <p:ph type="dt" sz="half" idx="2"/>
          </p:nvPr>
        </p:nvSpPr>
        <p:spPr/>
        <p:txBody>
          <a:bodyPr/>
          <a:lstStyle/>
          <a:p>
            <a:fld id="{4DAE6870-AD18-448A-9B2A-0EFE6DC7B06B}" type="datetime1">
              <a:rPr lang="en-US" smtClean="0"/>
              <a:t>8/15/2018</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55</a:t>
            </a:fld>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4462" y="2438400"/>
            <a:ext cx="8327881" cy="4419600"/>
          </a:xfrm>
          <a:prstGeom prst="rect">
            <a:avLst/>
          </a:prstGeom>
          <a:ln w="28575">
            <a:solidFill>
              <a:schemeClr val="tx1"/>
            </a:solidFill>
          </a:ln>
        </p:spPr>
      </p:pic>
      <p:sp>
        <p:nvSpPr>
          <p:cNvPr id="3" name="Content Placeholder 2"/>
          <p:cNvSpPr>
            <a:spLocks noGrp="1"/>
          </p:cNvSpPr>
          <p:nvPr>
            <p:ph idx="1"/>
          </p:nvPr>
        </p:nvSpPr>
        <p:spPr>
          <a:xfrm>
            <a:off x="441395" y="1638589"/>
            <a:ext cx="8214014" cy="4351338"/>
          </a:xfrm>
        </p:spPr>
        <p:txBody>
          <a:bodyPr>
            <a:normAutofit/>
          </a:bodyPr>
          <a:lstStyle/>
          <a:p>
            <a:r>
              <a:rPr lang="en-US" sz="2400" dirty="0"/>
              <a:t>Go to District Assessment. Look in the “Custom Folder” for zip files of FIP </a:t>
            </a:r>
            <a:r>
              <a:rPr lang="en-US" sz="2400" i="1" dirty="0"/>
              <a:t>Administrative</a:t>
            </a:r>
            <a:r>
              <a:rPr lang="en-US" sz="2400" dirty="0"/>
              <a:t> and </a:t>
            </a:r>
            <a:r>
              <a:rPr lang="en-US" sz="2400" i="1" dirty="0"/>
              <a:t>Learner</a:t>
            </a:r>
            <a:r>
              <a:rPr lang="en-US" sz="2400" dirty="0"/>
              <a:t> Access Codes.</a:t>
            </a:r>
          </a:p>
        </p:txBody>
      </p:sp>
      <p:sp>
        <p:nvSpPr>
          <p:cNvPr id="7" name="Oval 6"/>
          <p:cNvSpPr/>
          <p:nvPr/>
        </p:nvSpPr>
        <p:spPr>
          <a:xfrm>
            <a:off x="384461" y="4419600"/>
            <a:ext cx="1465119" cy="457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0354534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565" y="344408"/>
            <a:ext cx="6628090" cy="902501"/>
          </a:xfrm>
        </p:spPr>
        <p:txBody>
          <a:bodyPr>
            <a:noAutofit/>
          </a:bodyPr>
          <a:lstStyle/>
          <a:p>
            <a:r>
              <a:rPr lang="en-US" sz="2800" dirty="0"/>
              <a:t>Two Types of FIP Access Codes</a:t>
            </a:r>
            <a:br>
              <a:rPr lang="en-US" sz="2800" dirty="0"/>
            </a:br>
            <a:r>
              <a:rPr lang="en-US" sz="1800" dirty="0"/>
              <a:t>(FIP portal populates when accounts are created with the appropriate role-based access code and the educator’s district email address)</a:t>
            </a:r>
          </a:p>
        </p:txBody>
      </p:sp>
      <p:sp>
        <p:nvSpPr>
          <p:cNvPr id="3" name="Content Placeholder 2"/>
          <p:cNvSpPr>
            <a:spLocks noGrp="1"/>
          </p:cNvSpPr>
          <p:nvPr>
            <p:ph idx="1"/>
          </p:nvPr>
        </p:nvSpPr>
        <p:spPr>
          <a:xfrm>
            <a:off x="105218" y="1511660"/>
            <a:ext cx="9038781" cy="5346340"/>
          </a:xfrm>
          <a:solidFill>
            <a:schemeClr val="bg1"/>
          </a:solidFill>
        </p:spPr>
        <p:txBody>
          <a:bodyPr>
            <a:normAutofit/>
          </a:bodyPr>
          <a:lstStyle/>
          <a:p>
            <a:pPr>
              <a:buFont typeface="Arial" charset="0"/>
              <a:buChar char="•"/>
            </a:pPr>
            <a:r>
              <a:rPr lang="en-US" sz="2000" dirty="0"/>
              <a:t>FIP Access codes are </a:t>
            </a:r>
            <a:r>
              <a:rPr lang="en-US" sz="2000" b="1" dirty="0"/>
              <a:t>unique</a:t>
            </a:r>
            <a:r>
              <a:rPr lang="en-US" sz="2000" dirty="0"/>
              <a:t> to each district and each school. </a:t>
            </a:r>
          </a:p>
          <a:p>
            <a:pPr marL="0" indent="0">
              <a:buNone/>
            </a:pPr>
            <a:endParaRPr lang="en-US" sz="2000" dirty="0"/>
          </a:p>
          <a:p>
            <a:pPr>
              <a:buFont typeface="Arial" charset="0"/>
              <a:buChar char="•"/>
            </a:pPr>
            <a:r>
              <a:rPr lang="en-US" sz="2000" dirty="0"/>
              <a:t>Codes have the three-digit district code and/or the four-digit school code embedded in the location-specific FIP access code.</a:t>
            </a:r>
          </a:p>
          <a:p>
            <a:pPr marL="0" indent="0">
              <a:buNone/>
            </a:pPr>
            <a:endParaRPr lang="en-US" sz="2000" b="1" dirty="0">
              <a:solidFill>
                <a:srgbClr val="FF0000"/>
              </a:solidFill>
            </a:endParaRPr>
          </a:p>
          <a:p>
            <a:pPr>
              <a:buFont typeface="Arial" charset="0"/>
              <a:buChar char="•"/>
            </a:pPr>
            <a:r>
              <a:rPr lang="en-US" sz="2000" b="1" dirty="0">
                <a:solidFill>
                  <a:srgbClr val="FF0000"/>
                </a:solidFill>
              </a:rPr>
              <a:t>Administrative Access Codes</a:t>
            </a:r>
            <a:r>
              <a:rPr lang="en-US" sz="2000" b="1" dirty="0"/>
              <a:t> </a:t>
            </a:r>
            <a:r>
              <a:rPr lang="en-US" sz="2000" dirty="0"/>
              <a:t>end with “</a:t>
            </a:r>
            <a:r>
              <a:rPr lang="en-US" sz="2000" b="1" dirty="0"/>
              <a:t>-</a:t>
            </a:r>
            <a:r>
              <a:rPr lang="en-US" sz="2000" b="1" dirty="0">
                <a:solidFill>
                  <a:srgbClr val="FF0000"/>
                </a:solidFill>
              </a:rPr>
              <a:t>P</a:t>
            </a:r>
            <a:r>
              <a:rPr lang="en-US" sz="2000" dirty="0"/>
              <a:t>” (999-0575-B81-</a:t>
            </a:r>
            <a:r>
              <a:rPr lang="en-US" sz="2000" b="1" dirty="0">
                <a:solidFill>
                  <a:srgbClr val="FF0000"/>
                </a:solidFill>
              </a:rPr>
              <a:t>P</a:t>
            </a:r>
            <a:r>
              <a:rPr lang="en-US" sz="2000" dirty="0"/>
              <a:t>)</a:t>
            </a:r>
          </a:p>
          <a:p>
            <a:endParaRPr lang="en-US" sz="2000" dirty="0"/>
          </a:p>
          <a:p>
            <a:r>
              <a:rPr lang="en-US" sz="2000" b="1" dirty="0">
                <a:solidFill>
                  <a:srgbClr val="FF0000"/>
                </a:solidFill>
              </a:rPr>
              <a:t>Administrative</a:t>
            </a:r>
            <a:r>
              <a:rPr lang="en-US" sz="2000" dirty="0"/>
              <a:t> accounts allow the leader to take FIP courses </a:t>
            </a:r>
            <a:r>
              <a:rPr lang="en-US" sz="2000" u="sng" dirty="0"/>
              <a:t>and</a:t>
            </a:r>
            <a:r>
              <a:rPr lang="en-US" sz="2000" dirty="0"/>
              <a:t> engage in online monitoring of the faculty’s course progress through the “Management and Reports” tab that IS NOT available FIP </a:t>
            </a:r>
            <a:r>
              <a:rPr lang="en-US" sz="2000" b="1" dirty="0">
                <a:solidFill>
                  <a:srgbClr val="00B0F0"/>
                </a:solidFill>
              </a:rPr>
              <a:t>Learner</a:t>
            </a:r>
            <a:r>
              <a:rPr lang="en-US" sz="2000" dirty="0"/>
              <a:t> accounts. </a:t>
            </a:r>
          </a:p>
          <a:p>
            <a:pPr marL="0" indent="0">
              <a:buNone/>
            </a:pPr>
            <a:r>
              <a:rPr lang="en-US" sz="2000" dirty="0"/>
              <a:t>	</a:t>
            </a:r>
          </a:p>
          <a:p>
            <a:r>
              <a:rPr lang="en-US" sz="2000" b="1" dirty="0">
                <a:solidFill>
                  <a:srgbClr val="00B0F0"/>
                </a:solidFill>
              </a:rPr>
              <a:t>Learner Access Codes </a:t>
            </a:r>
            <a:r>
              <a:rPr lang="en-US" sz="2000" dirty="0"/>
              <a:t>end with “</a:t>
            </a:r>
            <a:r>
              <a:rPr lang="en-US" sz="2000" b="1" dirty="0"/>
              <a:t>-</a:t>
            </a:r>
            <a:r>
              <a:rPr lang="en-US" sz="2000" b="1" dirty="0">
                <a:solidFill>
                  <a:srgbClr val="00B0F0"/>
                </a:solidFill>
              </a:rPr>
              <a:t>FP</a:t>
            </a:r>
            <a:r>
              <a:rPr lang="en-US" sz="2000" dirty="0"/>
              <a:t>” (999-0575-</a:t>
            </a:r>
            <a:r>
              <a:rPr lang="en-US" sz="2000" b="1" dirty="0">
                <a:solidFill>
                  <a:srgbClr val="00B0F0"/>
                </a:solidFill>
              </a:rPr>
              <a:t>FP</a:t>
            </a:r>
            <a:r>
              <a:rPr lang="en-US" sz="2000" dirty="0"/>
              <a:t>)</a:t>
            </a:r>
          </a:p>
          <a:p>
            <a:endParaRPr lang="en-US" sz="2000" dirty="0"/>
          </a:p>
          <a:p>
            <a:r>
              <a:rPr lang="en-US" sz="2000" dirty="0"/>
              <a:t>Central Office has a FIP Administrative Access Code, and a Learner Access Code.</a:t>
            </a:r>
          </a:p>
          <a:p>
            <a:endParaRPr lang="en-US" sz="2600" dirty="0"/>
          </a:p>
          <a:p>
            <a:endParaRPr lang="en-US" sz="2600" dirty="0"/>
          </a:p>
          <a:p>
            <a:endParaRPr lang="en-US" sz="2600" dirty="0"/>
          </a:p>
          <a:p>
            <a:pPr marL="0" indent="0">
              <a:buNone/>
            </a:pPr>
            <a:endParaRPr lang="en-US" dirty="0"/>
          </a:p>
        </p:txBody>
      </p:sp>
    </p:spTree>
    <p:extLst>
      <p:ext uri="{BB962C8B-B14F-4D97-AF65-F5344CB8AC3E}">
        <p14:creationId xmlns:p14="http://schemas.microsoft.com/office/powerpoint/2010/main" val="318917909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601" y="198935"/>
            <a:ext cx="6451444" cy="1401266"/>
          </a:xfrm>
        </p:spPr>
        <p:txBody>
          <a:bodyPr>
            <a:normAutofit fontScale="90000"/>
          </a:bodyPr>
          <a:lstStyle/>
          <a:p>
            <a:br>
              <a:rPr lang="en-US" sz="4000" i="1" dirty="0"/>
            </a:br>
            <a:r>
              <a:rPr lang="en-US" sz="2700" dirty="0"/>
              <a:t>Original 2013-2015 FIP Modules can also be accessed through the PD tab in the SLDS </a:t>
            </a:r>
            <a:r>
              <a:rPr lang="en-US" sz="2700" u="sng" dirty="0"/>
              <a:t>without</a:t>
            </a:r>
            <a:r>
              <a:rPr lang="en-US" sz="2700" dirty="0"/>
              <a:t> using unique access codes.           </a:t>
            </a:r>
            <a:br>
              <a:rPr lang="en-US" sz="2700" dirty="0"/>
            </a:br>
            <a:br>
              <a:rPr lang="en-US" sz="2700" dirty="0"/>
            </a:br>
            <a:r>
              <a:rPr lang="en-US" sz="3100" dirty="0"/>
              <a:t>             </a:t>
            </a:r>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t>8/15/2018</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57</a:t>
            </a:fld>
            <a:endParaRPr lang="en-US" dirty="0"/>
          </a:p>
        </p:txBody>
      </p:sp>
      <p:pic>
        <p:nvPicPr>
          <p:cNvPr id="8" name="Content Placeholder 7"/>
          <p:cNvPicPr>
            <a:picLocks noGrp="1"/>
          </p:cNvPicPr>
          <p:nvPr>
            <p:ph idx="1"/>
          </p:nvPr>
        </p:nvPicPr>
        <p:blipFill rotWithShape="1">
          <a:blip r:embed="rId2"/>
          <a:srcRect t="21492" b="50735"/>
          <a:stretch/>
        </p:blipFill>
        <p:spPr bwMode="auto">
          <a:xfrm>
            <a:off x="571501" y="1912975"/>
            <a:ext cx="7886700" cy="201142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pic>
        <p:nvPicPr>
          <p:cNvPr id="9" name="Picture 8"/>
          <p:cNvPicPr/>
          <p:nvPr/>
        </p:nvPicPr>
        <p:blipFill rotWithShape="1">
          <a:blip r:embed="rId3"/>
          <a:srcRect t="20896" b="24157"/>
          <a:stretch/>
        </p:blipFill>
        <p:spPr bwMode="auto">
          <a:xfrm>
            <a:off x="571500" y="4263733"/>
            <a:ext cx="8323117" cy="244879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
        <p:nvSpPr>
          <p:cNvPr id="10" name="Oval 9"/>
          <p:cNvSpPr/>
          <p:nvPr/>
        </p:nvSpPr>
        <p:spPr>
          <a:xfrm>
            <a:off x="1251671" y="1870363"/>
            <a:ext cx="275793" cy="394855"/>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Down Arrow 10"/>
          <p:cNvSpPr/>
          <p:nvPr/>
        </p:nvSpPr>
        <p:spPr>
          <a:xfrm>
            <a:off x="1251671" y="1465118"/>
            <a:ext cx="275793" cy="405245"/>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p:nvPr/>
        </p:nvSpPr>
        <p:spPr>
          <a:xfrm>
            <a:off x="571500" y="5223488"/>
            <a:ext cx="1766454" cy="20088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Down Arrow 13"/>
          <p:cNvSpPr/>
          <p:nvPr/>
        </p:nvSpPr>
        <p:spPr>
          <a:xfrm rot="16200000">
            <a:off x="111486" y="5112197"/>
            <a:ext cx="275793" cy="405245"/>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8307308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BA4AB-0062-474D-818B-9236D9B1C823}"/>
              </a:ext>
            </a:extLst>
          </p:cNvPr>
          <p:cNvSpPr>
            <a:spLocks noGrp="1"/>
          </p:cNvSpPr>
          <p:nvPr>
            <p:ph type="title"/>
          </p:nvPr>
        </p:nvSpPr>
        <p:spPr>
          <a:xfrm>
            <a:off x="1413685" y="2601124"/>
            <a:ext cx="6316630" cy="1325563"/>
          </a:xfrm>
          <a:solidFill>
            <a:schemeClr val="accent2">
              <a:lumMod val="60000"/>
              <a:lumOff val="40000"/>
            </a:schemeClr>
          </a:solidFill>
          <a:ln w="19050">
            <a:solidFill>
              <a:schemeClr val="tx1"/>
            </a:solidFill>
          </a:ln>
        </p:spPr>
        <p:txBody>
          <a:bodyPr/>
          <a:lstStyle/>
          <a:p>
            <a:pPr algn="ctr"/>
            <a:r>
              <a:rPr lang="en-US" dirty="0"/>
              <a:t>GA FIP - “How to do it”</a:t>
            </a:r>
          </a:p>
        </p:txBody>
      </p:sp>
      <p:sp>
        <p:nvSpPr>
          <p:cNvPr id="4" name="Date Placeholder 3">
            <a:extLst>
              <a:ext uri="{FF2B5EF4-FFF2-40B4-BE49-F238E27FC236}">
                <a16:creationId xmlns:a16="http://schemas.microsoft.com/office/drawing/2014/main" id="{790863C4-820B-4D49-864F-3F5482234296}"/>
              </a:ext>
            </a:extLst>
          </p:cNvPr>
          <p:cNvSpPr>
            <a:spLocks noGrp="1"/>
          </p:cNvSpPr>
          <p:nvPr>
            <p:ph type="dt" sz="half" idx="2"/>
          </p:nvPr>
        </p:nvSpPr>
        <p:spPr/>
        <p:txBody>
          <a:bodyPr/>
          <a:lstStyle/>
          <a:p>
            <a:fld id="{4DAE6870-AD18-448A-9B2A-0EFE6DC7B06B}" type="datetime1">
              <a:rPr lang="en-US" smtClean="0"/>
              <a:t>8/15/2018</a:t>
            </a:fld>
            <a:endParaRPr lang="en-US" dirty="0"/>
          </a:p>
        </p:txBody>
      </p:sp>
      <p:sp>
        <p:nvSpPr>
          <p:cNvPr id="5" name="Slide Number Placeholder 4">
            <a:extLst>
              <a:ext uri="{FF2B5EF4-FFF2-40B4-BE49-F238E27FC236}">
                <a16:creationId xmlns:a16="http://schemas.microsoft.com/office/drawing/2014/main" id="{858E999A-413C-42B4-BAD6-04AE7BF49378}"/>
              </a:ext>
            </a:extLst>
          </p:cNvPr>
          <p:cNvSpPr>
            <a:spLocks noGrp="1"/>
          </p:cNvSpPr>
          <p:nvPr>
            <p:ph type="sldNum" sz="quarter" idx="4"/>
          </p:nvPr>
        </p:nvSpPr>
        <p:spPr/>
        <p:txBody>
          <a:bodyPr/>
          <a:lstStyle/>
          <a:p>
            <a:fld id="{B63E4CEF-BB1E-48C7-AE93-F39F6AA99AD7}" type="slidenum">
              <a:rPr lang="en-US" smtClean="0"/>
              <a:pPr/>
              <a:t>58</a:t>
            </a:fld>
            <a:endParaRPr lang="en-US" dirty="0"/>
          </a:p>
        </p:txBody>
      </p:sp>
    </p:spTree>
    <p:extLst>
      <p:ext uri="{BB962C8B-B14F-4D97-AF65-F5344CB8AC3E}">
        <p14:creationId xmlns:p14="http://schemas.microsoft.com/office/powerpoint/2010/main" val="241100361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A8636-8D78-4557-8220-470EAC5B8522}"/>
              </a:ext>
            </a:extLst>
          </p:cNvPr>
          <p:cNvSpPr>
            <a:spLocks noGrp="1"/>
          </p:cNvSpPr>
          <p:nvPr>
            <p:ph type="title"/>
          </p:nvPr>
        </p:nvSpPr>
        <p:spPr>
          <a:xfrm>
            <a:off x="138224" y="0"/>
            <a:ext cx="5305031" cy="951724"/>
          </a:xfrm>
        </p:spPr>
        <p:txBody>
          <a:bodyPr/>
          <a:lstStyle/>
          <a:p>
            <a:r>
              <a:rPr lang="en-US" dirty="0"/>
              <a:t>Implementing FIP</a:t>
            </a:r>
          </a:p>
        </p:txBody>
      </p:sp>
      <p:sp>
        <p:nvSpPr>
          <p:cNvPr id="3" name="Content Placeholder 2">
            <a:extLst>
              <a:ext uri="{FF2B5EF4-FFF2-40B4-BE49-F238E27FC236}">
                <a16:creationId xmlns:a16="http://schemas.microsoft.com/office/drawing/2014/main" id="{A98FAFED-EC8C-441B-B031-86FA82F485FB}"/>
              </a:ext>
            </a:extLst>
          </p:cNvPr>
          <p:cNvSpPr>
            <a:spLocks noGrp="1"/>
          </p:cNvSpPr>
          <p:nvPr>
            <p:ph idx="1"/>
          </p:nvPr>
        </p:nvSpPr>
        <p:spPr>
          <a:xfrm>
            <a:off x="138224" y="1063256"/>
            <a:ext cx="9005776" cy="5658220"/>
          </a:xfrm>
          <a:solidFill>
            <a:schemeClr val="bg1"/>
          </a:solidFill>
        </p:spPr>
        <p:txBody>
          <a:bodyPr>
            <a:normAutofit fontScale="92500" lnSpcReduction="20000"/>
          </a:bodyPr>
          <a:lstStyle/>
          <a:p>
            <a:pPr marL="0" indent="0">
              <a:buNone/>
            </a:pPr>
            <a:r>
              <a:rPr lang="en-US" b="1" dirty="0"/>
              <a:t>Option 1:  RESA-facilitated: </a:t>
            </a:r>
            <a:endParaRPr lang="en-US" dirty="0"/>
          </a:p>
          <a:p>
            <a:r>
              <a:rPr lang="en-US" dirty="0"/>
              <a:t>14 RESAs opted to partner with GaDOE in 2018-2019 for FIP professional learning using PLCs. Educators take and complete online courses </a:t>
            </a:r>
            <a:r>
              <a:rPr lang="en-US" i="1" dirty="0"/>
              <a:t>prior to </a:t>
            </a:r>
            <a:r>
              <a:rPr lang="en-US" dirty="0"/>
              <a:t>PLC meetings with RESA FIP Facilitators. RESA-led discussions and group activities clarify and deepen FIP course content for teachers, coaches and leaders. Goal setting allows educators the opportunity to plan use of FIP processes in their district or school. Contact your RESA regarding this option. RESAs most often facilitate the five (5) FIP Foundations Courses, but also embed content from any of the other 21 course options into PLCs as needed. RESAs can also support targeted PLCs, such as, Gifted and TAPP teachers.</a:t>
            </a:r>
          </a:p>
          <a:p>
            <a:endParaRPr lang="en-US" dirty="0"/>
          </a:p>
          <a:p>
            <a:pPr marL="0" indent="0">
              <a:buNone/>
            </a:pPr>
            <a:r>
              <a:rPr lang="en-US" b="1" dirty="0"/>
              <a:t>Option 2:  District or School-Determined: </a:t>
            </a:r>
            <a:endParaRPr lang="en-US" dirty="0"/>
          </a:p>
          <a:p>
            <a:r>
              <a:rPr lang="en-US" dirty="0"/>
              <a:t>The district and/or school independently plans an implementation based on needs. GaDOE can provide guidance and feedback about the plan, if requested.</a:t>
            </a:r>
          </a:p>
        </p:txBody>
      </p:sp>
      <p:sp>
        <p:nvSpPr>
          <p:cNvPr id="4" name="Date Placeholder 3">
            <a:extLst>
              <a:ext uri="{FF2B5EF4-FFF2-40B4-BE49-F238E27FC236}">
                <a16:creationId xmlns:a16="http://schemas.microsoft.com/office/drawing/2014/main" id="{04A5CD47-A477-4413-A247-3F02EC8481B5}"/>
              </a:ext>
            </a:extLst>
          </p:cNvPr>
          <p:cNvSpPr>
            <a:spLocks noGrp="1"/>
          </p:cNvSpPr>
          <p:nvPr>
            <p:ph type="dt" sz="half" idx="2"/>
          </p:nvPr>
        </p:nvSpPr>
        <p:spPr/>
        <p:txBody>
          <a:bodyPr/>
          <a:lstStyle/>
          <a:p>
            <a:fld id="{4DAE6870-AD18-448A-9B2A-0EFE6DC7B06B}" type="datetime1">
              <a:rPr lang="en-US" smtClean="0"/>
              <a:t>8/15/2018</a:t>
            </a:fld>
            <a:endParaRPr lang="en-US" dirty="0"/>
          </a:p>
        </p:txBody>
      </p:sp>
      <p:sp>
        <p:nvSpPr>
          <p:cNvPr id="5" name="Slide Number Placeholder 4">
            <a:extLst>
              <a:ext uri="{FF2B5EF4-FFF2-40B4-BE49-F238E27FC236}">
                <a16:creationId xmlns:a16="http://schemas.microsoft.com/office/drawing/2014/main" id="{E98EC226-8AFC-40F0-BFD2-44411DE4E837}"/>
              </a:ext>
            </a:extLst>
          </p:cNvPr>
          <p:cNvSpPr>
            <a:spLocks noGrp="1"/>
          </p:cNvSpPr>
          <p:nvPr>
            <p:ph type="sldNum" sz="quarter" idx="4"/>
          </p:nvPr>
        </p:nvSpPr>
        <p:spPr/>
        <p:txBody>
          <a:bodyPr/>
          <a:lstStyle/>
          <a:p>
            <a:fld id="{B63E4CEF-BB1E-48C7-AE93-F39F6AA99AD7}" type="slidenum">
              <a:rPr lang="en-US" smtClean="0"/>
              <a:pPr/>
              <a:t>59</a:t>
            </a:fld>
            <a:endParaRPr lang="en-US" dirty="0"/>
          </a:p>
        </p:txBody>
      </p:sp>
    </p:spTree>
    <p:extLst>
      <p:ext uri="{BB962C8B-B14F-4D97-AF65-F5344CB8AC3E}">
        <p14:creationId xmlns:p14="http://schemas.microsoft.com/office/powerpoint/2010/main" val="14391495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ln w="28575">
            <a:solidFill>
              <a:schemeClr val="bg1"/>
            </a:solidFill>
          </a:ln>
        </p:spPr>
        <p:txBody>
          <a:bodyPr>
            <a:noAutofit/>
          </a:bodyPr>
          <a:lstStyle/>
          <a:p>
            <a:r>
              <a:rPr lang="en-US" sz="3200"/>
              <a:t>Example of Extended Response Item </a:t>
            </a:r>
            <a:br>
              <a:rPr lang="en-US" sz="3600"/>
            </a:br>
            <a:r>
              <a:rPr lang="en-US" sz="2800"/>
              <a:t>Math—Advanced Algebra</a:t>
            </a:r>
          </a:p>
        </p:txBody>
      </p:sp>
      <p:pic>
        <p:nvPicPr>
          <p:cNvPr id="21508"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t="8594"/>
          <a:stretch>
            <a:fillRect/>
          </a:stretch>
        </p:blipFill>
        <p:spPr bwMode="auto">
          <a:xfrm>
            <a:off x="1600200" y="2127623"/>
            <a:ext cx="5715000" cy="42973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1509" name="TextBox 10"/>
          <p:cNvSpPr txBox="1">
            <a:spLocks noChangeArrowheads="1"/>
          </p:cNvSpPr>
          <p:nvPr/>
        </p:nvSpPr>
        <p:spPr bwMode="auto">
          <a:xfrm>
            <a:off x="838200" y="1721223"/>
            <a:ext cx="7724775" cy="369888"/>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Advanced Algebra, Standards A.REI.2; A.REI.4; A.APR.6, A.REI.1; DOK 3</a:t>
            </a:r>
          </a:p>
        </p:txBody>
      </p:sp>
      <p:sp>
        <p:nvSpPr>
          <p:cNvPr id="2" name="Date Placeholder 1">
            <a:extLst>
              <a:ext uri="{FF2B5EF4-FFF2-40B4-BE49-F238E27FC236}">
                <a16:creationId xmlns:a16="http://schemas.microsoft.com/office/drawing/2014/main" id="{36DD7917-6480-4C88-8870-F1821CF7944A}"/>
              </a:ext>
            </a:extLst>
          </p:cNvPr>
          <p:cNvSpPr>
            <a:spLocks noGrp="1"/>
          </p:cNvSpPr>
          <p:nvPr>
            <p:ph type="dt" sz="half" idx="2"/>
          </p:nvPr>
        </p:nvSpPr>
        <p:spPr/>
        <p:txBody>
          <a:bodyPr/>
          <a:lstStyle/>
          <a:p>
            <a:fld id="{AB32B99D-5BED-4186-A035-BCDFBBC4AB31}" type="datetime1">
              <a:rPr lang="en-US" smtClean="0"/>
              <a:t>8/15/2018</a:t>
            </a:fld>
            <a:endParaRPr lang="en-US"/>
          </a:p>
        </p:txBody>
      </p:sp>
      <p:sp>
        <p:nvSpPr>
          <p:cNvPr id="3" name="Slide Number Placeholder 2">
            <a:extLst>
              <a:ext uri="{FF2B5EF4-FFF2-40B4-BE49-F238E27FC236}">
                <a16:creationId xmlns:a16="http://schemas.microsoft.com/office/drawing/2014/main" id="{2406B0B8-F9FB-4861-867A-00D6212DD787}"/>
              </a:ext>
            </a:extLst>
          </p:cNvPr>
          <p:cNvSpPr>
            <a:spLocks noGrp="1"/>
          </p:cNvSpPr>
          <p:nvPr>
            <p:ph type="sldNum" sz="quarter" idx="4"/>
          </p:nvPr>
        </p:nvSpPr>
        <p:spPr/>
        <p:txBody>
          <a:bodyPr/>
          <a:lstStyle/>
          <a:p>
            <a:fld id="{B63E4CEF-BB1E-48C7-AE93-F39F6AA99AD7}" type="slidenum">
              <a:rPr lang="en-US" smtClean="0"/>
              <a:pPr/>
              <a:t>6</a:t>
            </a:fld>
            <a:endParaRPr lang="en-US"/>
          </a:p>
        </p:txBody>
      </p:sp>
    </p:spTree>
    <p:extLst>
      <p:ext uri="{BB962C8B-B14F-4D97-AF65-F5344CB8AC3E}">
        <p14:creationId xmlns:p14="http://schemas.microsoft.com/office/powerpoint/2010/main" val="81452697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2"/>
          </p:nvPr>
        </p:nvSpPr>
        <p:spPr/>
        <p:txBody>
          <a:bodyPr/>
          <a:lstStyle/>
          <a:p>
            <a:fld id="{4DAE6870-AD18-448A-9B2A-0EFE6DC7B06B}" type="datetime1">
              <a:rPr lang="en-US" smtClean="0"/>
              <a:t>8/15/2018</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60</a:t>
            </a:fld>
            <a:endParaRPr lang="en-US" dirty="0"/>
          </a:p>
        </p:txBody>
      </p:sp>
      <p:sp>
        <p:nvSpPr>
          <p:cNvPr id="7" name="TextBox 6"/>
          <p:cNvSpPr txBox="1"/>
          <p:nvPr/>
        </p:nvSpPr>
        <p:spPr>
          <a:xfrm>
            <a:off x="97295" y="0"/>
            <a:ext cx="6680389" cy="1384995"/>
          </a:xfrm>
          <a:prstGeom prst="rect">
            <a:avLst/>
          </a:prstGeom>
          <a:noFill/>
        </p:spPr>
        <p:txBody>
          <a:bodyPr wrap="square" rtlCol="0">
            <a:spAutoFit/>
          </a:bodyPr>
          <a:lstStyle/>
          <a:p>
            <a:r>
              <a:rPr lang="en-US" sz="2000" dirty="0">
                <a:latin typeface="Arial Rounded MT Bold" panose="020F0704030504030204" pitchFamily="34" charset="0"/>
              </a:rPr>
              <a:t>Tier 1 evidenced-based research tells us that the best way to improve student learning is to help teachers learn to use formative instructional processes </a:t>
            </a:r>
            <a:r>
              <a:rPr lang="en-US" sz="2000" u="sng" dirty="0">
                <a:solidFill>
                  <a:schemeClr val="accent1">
                    <a:lumMod val="75000"/>
                  </a:schemeClr>
                </a:solidFill>
                <a:latin typeface="Arial Rounded MT Bold" panose="020F0704030504030204" pitchFamily="34" charset="0"/>
              </a:rPr>
              <a:t>well</a:t>
            </a:r>
            <a:r>
              <a:rPr lang="en-US" sz="2400" dirty="0">
                <a:latin typeface="Arial Rounded MT Bold" panose="020F0704030504030204" pitchFamily="34" charset="0"/>
              </a:rPr>
              <a:t>.</a:t>
            </a:r>
          </a:p>
        </p:txBody>
      </p:sp>
      <p:pic>
        <p:nvPicPr>
          <p:cNvPr id="8" name="Picture 7"/>
          <p:cNvPicPr/>
          <p:nvPr/>
        </p:nvPicPr>
        <p:blipFill rotWithShape="1">
          <a:blip r:embed="rId2"/>
          <a:srcRect l="24398" t="15523" r="19904" b="5373"/>
          <a:stretch/>
        </p:blipFill>
        <p:spPr bwMode="auto">
          <a:xfrm>
            <a:off x="311727" y="1756064"/>
            <a:ext cx="8271164" cy="4894118"/>
          </a:xfrm>
          <a:prstGeom prst="rect">
            <a:avLst/>
          </a:prstGeom>
          <a:ln>
            <a:solidFill>
              <a:schemeClr val="tx1"/>
            </a:solidFill>
          </a:ln>
          <a:extLst>
            <a:ext uri="{53640926-AAD7-44D8-BBD7-CCE9431645EC}">
              <a14:shadowObscured xmlns:a14="http://schemas.microsoft.com/office/drawing/2010/main"/>
            </a:ext>
          </a:extLst>
        </p:spPr>
      </p:pic>
      <p:sp>
        <p:nvSpPr>
          <p:cNvPr id="9" name="TextBox 8"/>
          <p:cNvSpPr txBox="1"/>
          <p:nvPr/>
        </p:nvSpPr>
        <p:spPr>
          <a:xfrm>
            <a:off x="2057400" y="1381082"/>
            <a:ext cx="5216236" cy="369332"/>
          </a:xfrm>
          <a:prstGeom prst="rect">
            <a:avLst/>
          </a:prstGeom>
          <a:noFill/>
        </p:spPr>
        <p:txBody>
          <a:bodyPr wrap="square" rtlCol="0">
            <a:spAutoFit/>
          </a:bodyPr>
          <a:lstStyle/>
          <a:p>
            <a:r>
              <a:rPr lang="en-US" dirty="0">
                <a:hlinkClick r:id="rId3"/>
              </a:rPr>
              <a:t>http://www.dylanwiliamcenter.com/webinars</a:t>
            </a:r>
            <a:endParaRPr lang="en-US" dirty="0"/>
          </a:p>
        </p:txBody>
      </p:sp>
    </p:spTree>
    <p:extLst>
      <p:ext uri="{BB962C8B-B14F-4D97-AF65-F5344CB8AC3E}">
        <p14:creationId xmlns:p14="http://schemas.microsoft.com/office/powerpoint/2010/main" val="248946353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360533" y="246548"/>
            <a:ext cx="6106076" cy="1423554"/>
          </a:xfrm>
          <a:ln>
            <a:solidFill>
              <a:schemeClr val="tx1"/>
            </a:solidFill>
            <a:miter lim="800000"/>
            <a:headEnd/>
            <a:tailEnd/>
          </a:ln>
        </p:spPr>
        <p:txBody>
          <a:bodyPr>
            <a:noAutofit/>
          </a:bodyPr>
          <a:lstStyle/>
          <a:p>
            <a:pPr algn="ctr"/>
            <a:r>
              <a:rPr lang="en-US" altLang="en-US" sz="2800" dirty="0"/>
              <a:t>Georgia Department of Education FIP Team</a:t>
            </a:r>
          </a:p>
        </p:txBody>
      </p:sp>
      <p:sp>
        <p:nvSpPr>
          <p:cNvPr id="3" name="Text Placeholder 2"/>
          <p:cNvSpPr>
            <a:spLocks noGrp="1"/>
          </p:cNvSpPr>
          <p:nvPr>
            <p:ph sz="half" idx="1"/>
          </p:nvPr>
        </p:nvSpPr>
        <p:spPr>
          <a:xfrm>
            <a:off x="813954" y="2261754"/>
            <a:ext cx="3200400" cy="3325314"/>
          </a:xfrm>
        </p:spPr>
        <p:txBody>
          <a:bodyPr>
            <a:normAutofit/>
          </a:bodyPr>
          <a:lstStyle/>
          <a:p>
            <a:pPr marL="0" indent="0">
              <a:buFont typeface="Arial" pitchFamily="34" charset="0"/>
              <a:buNone/>
              <a:defRPr/>
            </a:pPr>
            <a:r>
              <a:rPr lang="en-US" sz="1400" b="1" dirty="0"/>
              <a:t>Dr. Allison Timberlake</a:t>
            </a:r>
          </a:p>
          <a:p>
            <a:pPr marL="0" indent="0">
              <a:buFont typeface="Arial" pitchFamily="34" charset="0"/>
              <a:buNone/>
              <a:defRPr/>
            </a:pPr>
            <a:r>
              <a:rPr lang="en-US" sz="1400" b="1" dirty="0"/>
              <a:t>Deputy Superintendent</a:t>
            </a:r>
          </a:p>
          <a:p>
            <a:pPr marL="0" indent="0">
              <a:buFont typeface="Arial" pitchFamily="34" charset="0"/>
              <a:buNone/>
              <a:defRPr/>
            </a:pPr>
            <a:r>
              <a:rPr lang="en-US" sz="1400" b="1" dirty="0"/>
              <a:t>Assessment and Accountability</a:t>
            </a:r>
          </a:p>
          <a:p>
            <a:pPr marL="0" indent="0">
              <a:buFont typeface="Arial" pitchFamily="34" charset="0"/>
              <a:buNone/>
              <a:defRPr/>
            </a:pPr>
            <a:r>
              <a:rPr lang="en-US" sz="1400" b="1" dirty="0"/>
              <a:t>404.651.9405</a:t>
            </a:r>
          </a:p>
          <a:p>
            <a:pPr marL="0" indent="0">
              <a:buNone/>
              <a:defRPr/>
            </a:pPr>
            <a:r>
              <a:rPr lang="en-US" sz="1300" b="1" dirty="0">
                <a:hlinkClick r:id="rId2"/>
              </a:rPr>
              <a:t>atimberlake@doe.k12.ga.us</a:t>
            </a:r>
            <a:endParaRPr lang="en-US" sz="1300" b="1" dirty="0"/>
          </a:p>
          <a:p>
            <a:pPr marL="0" indent="0">
              <a:buNone/>
              <a:defRPr/>
            </a:pPr>
            <a:endParaRPr lang="en-US" sz="1400" b="1" dirty="0"/>
          </a:p>
          <a:p>
            <a:pPr marL="0" indent="0">
              <a:buFont typeface="Arial" pitchFamily="34" charset="0"/>
              <a:buNone/>
              <a:defRPr/>
            </a:pPr>
            <a:endParaRPr lang="en-US" sz="1200" b="1" dirty="0"/>
          </a:p>
          <a:p>
            <a:pPr marL="0" indent="0">
              <a:buFont typeface="Arial" pitchFamily="34" charset="0"/>
              <a:buNone/>
              <a:defRPr/>
            </a:pPr>
            <a:endParaRPr lang="en-US" sz="1200" b="1" dirty="0"/>
          </a:p>
          <a:p>
            <a:pPr marL="0" indent="0">
              <a:buFont typeface="Arial" pitchFamily="34" charset="0"/>
              <a:buNone/>
              <a:defRPr/>
            </a:pPr>
            <a:endParaRPr lang="en-US" sz="1400" b="1" dirty="0"/>
          </a:p>
          <a:p>
            <a:pPr marL="0" indent="0" algn="ctr">
              <a:buFont typeface="Arial" pitchFamily="34" charset="0"/>
              <a:buNone/>
              <a:defRPr/>
            </a:pPr>
            <a:endParaRPr lang="en-US" sz="1400" b="1" dirty="0"/>
          </a:p>
          <a:p>
            <a:pPr marL="0" indent="0">
              <a:buFont typeface="Arial" pitchFamily="34" charset="0"/>
              <a:buNone/>
              <a:defRPr/>
            </a:pPr>
            <a:endParaRPr lang="en-US" sz="6600" b="1" dirty="0"/>
          </a:p>
          <a:p>
            <a:pPr marL="0" indent="0">
              <a:buFont typeface="Arial" pitchFamily="34" charset="0"/>
              <a:buNone/>
              <a:defRPr/>
            </a:pPr>
            <a:endParaRPr lang="en-US" sz="6600" b="1" dirty="0"/>
          </a:p>
          <a:p>
            <a:pPr>
              <a:buFont typeface="Arial" pitchFamily="34" charset="0"/>
              <a:buChar char="•"/>
              <a:defRPr/>
            </a:pPr>
            <a:endParaRPr lang="en-US" sz="6600" b="1" dirty="0"/>
          </a:p>
          <a:p>
            <a:pPr>
              <a:buFont typeface="Arial" pitchFamily="34" charset="0"/>
              <a:buChar char="•"/>
              <a:defRPr/>
            </a:pPr>
            <a:endParaRPr lang="en-US" sz="6600" b="1" dirty="0"/>
          </a:p>
        </p:txBody>
      </p:sp>
      <p:sp>
        <p:nvSpPr>
          <p:cNvPr id="55301" name="Slide Number Placeholder 3"/>
          <p:cNvSpPr>
            <a:spLocks noGrp="1"/>
          </p:cNvSpPr>
          <p:nvPr>
            <p:ph type="sldNum" sz="quarter" idx="4294967295"/>
          </p:nvPr>
        </p:nvSpPr>
        <p:spPr bwMode="auto">
          <a:xfrm>
            <a:off x="8077200" y="6356350"/>
            <a:ext cx="609600" cy="365125"/>
          </a:xfrm>
          <a:prstGeom prst="rect">
            <a:avLst/>
          </a:prstGeom>
          <a:ln>
            <a:miter lim="800000"/>
            <a:headEnd/>
            <a:tailEnd/>
          </a:ln>
        </p:spPr>
        <p:txBody>
          <a:bodyPr wrap="square" numCol="1" anchorCtr="0" compatLnSpc="1">
            <a:prstTxWarp prst="textNoShape">
              <a:avLst/>
            </a:prstTxWarp>
          </a:bodyPr>
          <a:lstStyle/>
          <a:p>
            <a:pPr fontAlgn="base">
              <a:spcBef>
                <a:spcPct val="0"/>
              </a:spcBef>
              <a:spcAft>
                <a:spcPct val="0"/>
              </a:spcAft>
              <a:defRPr/>
            </a:pPr>
            <a:fld id="{B5B66D62-1D4C-4F68-83CC-3807DD963674}" type="slidenum">
              <a:rPr lang="en-US" smtClean="0">
                <a:solidFill>
                  <a:srgbClr val="000000"/>
                </a:solidFill>
              </a:rPr>
              <a:pPr fontAlgn="base">
                <a:spcBef>
                  <a:spcPct val="0"/>
                </a:spcBef>
                <a:spcAft>
                  <a:spcPct val="0"/>
                </a:spcAft>
                <a:defRPr/>
              </a:pPr>
              <a:t>61</a:t>
            </a:fld>
            <a:endParaRPr lang="en-US" dirty="0">
              <a:solidFill>
                <a:srgbClr val="000000"/>
              </a:solidFill>
            </a:endParaRPr>
          </a:p>
        </p:txBody>
      </p:sp>
      <p:sp>
        <p:nvSpPr>
          <p:cNvPr id="5" name="Text Placeholder 2"/>
          <p:cNvSpPr>
            <a:spLocks noGrp="1"/>
          </p:cNvSpPr>
          <p:nvPr>
            <p:ph sz="half" idx="1"/>
          </p:nvPr>
        </p:nvSpPr>
        <p:spPr>
          <a:xfrm>
            <a:off x="2675186" y="4328524"/>
            <a:ext cx="3200400" cy="1649637"/>
          </a:xfrm>
        </p:spPr>
        <p:txBody>
          <a:bodyPr>
            <a:normAutofit/>
          </a:bodyPr>
          <a:lstStyle/>
          <a:p>
            <a:pPr marL="0" indent="0">
              <a:buFont typeface="Arial" pitchFamily="34" charset="0"/>
              <a:buNone/>
              <a:defRPr/>
            </a:pPr>
            <a:r>
              <a:rPr lang="en-US" sz="1500" b="1" dirty="0"/>
              <a:t>Kelli Harris-Wright, Ed.S.</a:t>
            </a:r>
          </a:p>
          <a:p>
            <a:pPr marL="0" indent="0">
              <a:buFont typeface="Arial" pitchFamily="34" charset="0"/>
              <a:buNone/>
              <a:defRPr/>
            </a:pPr>
            <a:r>
              <a:rPr lang="en-US" sz="1500" b="1" dirty="0"/>
              <a:t>Assessment Specialist - GA FIP</a:t>
            </a:r>
          </a:p>
          <a:p>
            <a:pPr marL="0" indent="0">
              <a:buFont typeface="Arial" pitchFamily="34" charset="0"/>
              <a:buNone/>
              <a:defRPr/>
            </a:pPr>
            <a:r>
              <a:rPr lang="en-US" sz="1500" b="1" dirty="0"/>
              <a:t>404.463.5047</a:t>
            </a:r>
          </a:p>
          <a:p>
            <a:pPr marL="0" indent="0">
              <a:buFont typeface="Arial" pitchFamily="34" charset="0"/>
              <a:buNone/>
              <a:defRPr/>
            </a:pPr>
            <a:r>
              <a:rPr lang="en-US" sz="1500" b="1" dirty="0">
                <a:hlinkClick r:id="rId3"/>
              </a:rPr>
              <a:t>kharris-wright@doe.k12.ga.us</a:t>
            </a:r>
            <a:endParaRPr lang="en-US" sz="1500" b="1" dirty="0"/>
          </a:p>
          <a:p>
            <a:pPr marL="0" indent="0">
              <a:buFont typeface="Arial" pitchFamily="34" charset="0"/>
              <a:buNone/>
              <a:defRPr/>
            </a:pPr>
            <a:endParaRPr lang="en-US" sz="5600" b="1" dirty="0"/>
          </a:p>
          <a:p>
            <a:pPr marL="0" indent="0">
              <a:buFont typeface="Arial" pitchFamily="34" charset="0"/>
              <a:buNone/>
              <a:defRPr/>
            </a:pPr>
            <a:endParaRPr lang="en-US" sz="5600" b="1" dirty="0"/>
          </a:p>
          <a:p>
            <a:pPr marL="0" indent="0">
              <a:buNone/>
            </a:pPr>
            <a:endParaRPr lang="en-US" sz="5600" dirty="0"/>
          </a:p>
          <a:p>
            <a:pPr marL="0" indent="0">
              <a:buFont typeface="Arial" pitchFamily="34" charset="0"/>
              <a:buNone/>
              <a:defRPr/>
            </a:pPr>
            <a:endParaRPr lang="en-US" sz="5600" b="1" dirty="0"/>
          </a:p>
          <a:p>
            <a:pPr marL="0" indent="0">
              <a:buFont typeface="Arial" pitchFamily="34" charset="0"/>
              <a:buNone/>
              <a:defRPr/>
            </a:pPr>
            <a:endParaRPr lang="en-US" sz="1400" b="1" dirty="0"/>
          </a:p>
          <a:p>
            <a:pPr marL="0" indent="0" algn="ctr">
              <a:buFont typeface="Arial" pitchFamily="34" charset="0"/>
              <a:buNone/>
              <a:defRPr/>
            </a:pPr>
            <a:endParaRPr lang="en-US" sz="1400" b="1" dirty="0"/>
          </a:p>
          <a:p>
            <a:pPr marL="0" indent="0">
              <a:buFont typeface="Arial" pitchFamily="34" charset="0"/>
              <a:buNone/>
              <a:defRPr/>
            </a:pPr>
            <a:endParaRPr lang="en-US" sz="6600" b="1" dirty="0"/>
          </a:p>
          <a:p>
            <a:pPr marL="0" indent="0">
              <a:buFont typeface="Arial" pitchFamily="34" charset="0"/>
              <a:buNone/>
              <a:defRPr/>
            </a:pPr>
            <a:endParaRPr lang="en-US" sz="6600" b="1" dirty="0"/>
          </a:p>
          <a:p>
            <a:pPr>
              <a:buFont typeface="Arial" pitchFamily="34" charset="0"/>
              <a:buChar char="•"/>
              <a:defRPr/>
            </a:pPr>
            <a:endParaRPr lang="en-US" sz="6600" b="1" dirty="0"/>
          </a:p>
          <a:p>
            <a:pPr>
              <a:buFont typeface="Arial" pitchFamily="34" charset="0"/>
              <a:buChar char="•"/>
              <a:defRPr/>
            </a:pPr>
            <a:endParaRPr lang="en-US" sz="6600" b="1" dirty="0"/>
          </a:p>
        </p:txBody>
      </p:sp>
      <p:sp>
        <p:nvSpPr>
          <p:cNvPr id="2" name="TextBox 1">
            <a:extLst>
              <a:ext uri="{FF2B5EF4-FFF2-40B4-BE49-F238E27FC236}">
                <a16:creationId xmlns:a16="http://schemas.microsoft.com/office/drawing/2014/main" id="{BEEFDF08-FDE1-4695-909A-E4A5F3E750A6}"/>
              </a:ext>
            </a:extLst>
          </p:cNvPr>
          <p:cNvSpPr txBox="1"/>
          <p:nvPr/>
        </p:nvSpPr>
        <p:spPr>
          <a:xfrm>
            <a:off x="4995193" y="2199094"/>
            <a:ext cx="2508933" cy="1600438"/>
          </a:xfrm>
          <a:prstGeom prst="rect">
            <a:avLst/>
          </a:prstGeom>
          <a:noFill/>
        </p:spPr>
        <p:txBody>
          <a:bodyPr wrap="square" rtlCol="0">
            <a:spAutoFit/>
          </a:bodyPr>
          <a:lstStyle/>
          <a:p>
            <a:pPr>
              <a:defRPr/>
            </a:pPr>
            <a:r>
              <a:rPr lang="en-US" sz="1400" b="1" dirty="0"/>
              <a:t>Dr. Sandy Greene, Director </a:t>
            </a:r>
          </a:p>
          <a:p>
            <a:pPr>
              <a:defRPr/>
            </a:pPr>
            <a:endParaRPr lang="en-US" sz="1400" b="1" dirty="0"/>
          </a:p>
          <a:p>
            <a:pPr>
              <a:defRPr/>
            </a:pPr>
            <a:r>
              <a:rPr lang="en-US" sz="1400" b="1" dirty="0"/>
              <a:t>Assessment and Accountability</a:t>
            </a:r>
          </a:p>
          <a:p>
            <a:pPr>
              <a:defRPr/>
            </a:pPr>
            <a:endParaRPr lang="en-US" sz="1400" b="1" dirty="0"/>
          </a:p>
          <a:p>
            <a:pPr>
              <a:defRPr/>
            </a:pPr>
            <a:r>
              <a:rPr lang="en-US" sz="1400" b="1" dirty="0"/>
              <a:t>404.656.0478</a:t>
            </a:r>
          </a:p>
          <a:p>
            <a:pPr>
              <a:defRPr/>
            </a:pPr>
            <a:endParaRPr lang="en-US" sz="1400" b="1" dirty="0"/>
          </a:p>
          <a:p>
            <a:pPr>
              <a:defRPr/>
            </a:pPr>
            <a:r>
              <a:rPr lang="en-US" sz="1400" b="1" dirty="0">
                <a:hlinkClick r:id="rId4"/>
              </a:rPr>
              <a:t>sgreene@doe.k12.ga.us</a:t>
            </a:r>
            <a:endParaRPr lang="en-US" sz="1400" b="1" dirty="0"/>
          </a:p>
        </p:txBody>
      </p:sp>
    </p:spTree>
    <p:extLst>
      <p:ext uri="{BB962C8B-B14F-4D97-AF65-F5344CB8AC3E}">
        <p14:creationId xmlns:p14="http://schemas.microsoft.com/office/powerpoint/2010/main" val="262230942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B2F9B-3525-465C-978B-0988CBA4D37E}"/>
              </a:ext>
            </a:extLst>
          </p:cNvPr>
          <p:cNvSpPr>
            <a:spLocks noGrp="1"/>
          </p:cNvSpPr>
          <p:nvPr>
            <p:ph type="title"/>
          </p:nvPr>
        </p:nvSpPr>
        <p:spPr>
          <a:xfrm>
            <a:off x="628650" y="2389527"/>
            <a:ext cx="7767205" cy="2122017"/>
          </a:xfrm>
          <a:solidFill>
            <a:schemeClr val="accent2">
              <a:lumMod val="60000"/>
              <a:lumOff val="40000"/>
            </a:schemeClr>
          </a:solidFill>
          <a:ln>
            <a:solidFill>
              <a:schemeClr val="tx1"/>
            </a:solidFill>
          </a:ln>
        </p:spPr>
        <p:txBody>
          <a:bodyPr>
            <a:normAutofit fontScale="90000"/>
          </a:bodyPr>
          <a:lstStyle/>
          <a:p>
            <a:pPr algn="ctr"/>
            <a:r>
              <a:rPr lang="en-US" dirty="0"/>
              <a:t>Appendix</a:t>
            </a:r>
            <a:br>
              <a:rPr lang="en-US" dirty="0"/>
            </a:br>
            <a:r>
              <a:rPr lang="en-US" dirty="0"/>
              <a:t>2017-2018 </a:t>
            </a:r>
            <a:br>
              <a:rPr lang="en-US" dirty="0"/>
            </a:br>
            <a:r>
              <a:rPr lang="en-US" dirty="0"/>
              <a:t>FIP Teacher Feedback Survey</a:t>
            </a:r>
          </a:p>
        </p:txBody>
      </p:sp>
      <p:sp>
        <p:nvSpPr>
          <p:cNvPr id="4" name="Date Placeholder 3">
            <a:extLst>
              <a:ext uri="{FF2B5EF4-FFF2-40B4-BE49-F238E27FC236}">
                <a16:creationId xmlns:a16="http://schemas.microsoft.com/office/drawing/2014/main" id="{A45EBD87-FAAD-4AEC-933D-6C113BB3052B}"/>
              </a:ext>
            </a:extLst>
          </p:cNvPr>
          <p:cNvSpPr>
            <a:spLocks noGrp="1"/>
          </p:cNvSpPr>
          <p:nvPr>
            <p:ph type="dt" sz="half" idx="2"/>
          </p:nvPr>
        </p:nvSpPr>
        <p:spPr/>
        <p:txBody>
          <a:bodyPr/>
          <a:lstStyle/>
          <a:p>
            <a:fld id="{4DAE6870-AD18-448A-9B2A-0EFE6DC7B06B}" type="datetime1">
              <a:rPr lang="en-US" smtClean="0"/>
              <a:t>8/15/2018</a:t>
            </a:fld>
            <a:endParaRPr lang="en-US" dirty="0"/>
          </a:p>
        </p:txBody>
      </p:sp>
      <p:sp>
        <p:nvSpPr>
          <p:cNvPr id="5" name="Slide Number Placeholder 4">
            <a:extLst>
              <a:ext uri="{FF2B5EF4-FFF2-40B4-BE49-F238E27FC236}">
                <a16:creationId xmlns:a16="http://schemas.microsoft.com/office/drawing/2014/main" id="{F6C7AAC3-4166-40B7-8122-1D3F73C174CF}"/>
              </a:ext>
            </a:extLst>
          </p:cNvPr>
          <p:cNvSpPr>
            <a:spLocks noGrp="1"/>
          </p:cNvSpPr>
          <p:nvPr>
            <p:ph type="sldNum" sz="quarter" idx="4"/>
          </p:nvPr>
        </p:nvSpPr>
        <p:spPr/>
        <p:txBody>
          <a:bodyPr/>
          <a:lstStyle/>
          <a:p>
            <a:fld id="{B63E4CEF-BB1E-48C7-AE93-F39F6AA99AD7}" type="slidenum">
              <a:rPr lang="en-US" smtClean="0"/>
              <a:pPr/>
              <a:t>62</a:t>
            </a:fld>
            <a:endParaRPr lang="en-US" dirty="0"/>
          </a:p>
        </p:txBody>
      </p:sp>
    </p:spTree>
    <p:extLst>
      <p:ext uri="{BB962C8B-B14F-4D97-AF65-F5344CB8AC3E}">
        <p14:creationId xmlns:p14="http://schemas.microsoft.com/office/powerpoint/2010/main" val="58943158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022F9-2A2D-40AD-A648-50ABB5EDB8F6}"/>
              </a:ext>
            </a:extLst>
          </p:cNvPr>
          <p:cNvSpPr>
            <a:spLocks noGrp="1"/>
          </p:cNvSpPr>
          <p:nvPr>
            <p:ph type="title"/>
          </p:nvPr>
        </p:nvSpPr>
        <p:spPr>
          <a:xfrm>
            <a:off x="141319" y="77077"/>
            <a:ext cx="7181437" cy="1011135"/>
          </a:xfrm>
        </p:spPr>
        <p:txBody>
          <a:bodyPr>
            <a:normAutofit/>
          </a:bodyPr>
          <a:lstStyle/>
          <a:p>
            <a:r>
              <a:rPr lang="en-US" sz="2800" dirty="0"/>
              <a:t>2017-2018 FIP Teacher Feedback Survey (10 Questions)</a:t>
            </a:r>
          </a:p>
        </p:txBody>
      </p:sp>
      <p:sp>
        <p:nvSpPr>
          <p:cNvPr id="3" name="Content Placeholder 2">
            <a:extLst>
              <a:ext uri="{FF2B5EF4-FFF2-40B4-BE49-F238E27FC236}">
                <a16:creationId xmlns:a16="http://schemas.microsoft.com/office/drawing/2014/main" id="{02C218BA-BC81-4037-95C0-D052801CAD9E}"/>
              </a:ext>
            </a:extLst>
          </p:cNvPr>
          <p:cNvSpPr>
            <a:spLocks noGrp="1"/>
          </p:cNvSpPr>
          <p:nvPr>
            <p:ph idx="1"/>
          </p:nvPr>
        </p:nvSpPr>
        <p:spPr>
          <a:xfrm>
            <a:off x="1" y="1223228"/>
            <a:ext cx="9144000" cy="5634771"/>
          </a:xfrm>
          <a:solidFill>
            <a:schemeClr val="bg1"/>
          </a:solidFill>
        </p:spPr>
        <p:txBody>
          <a:bodyPr>
            <a:normAutofit lnSpcReduction="10000"/>
          </a:bodyPr>
          <a:lstStyle/>
          <a:p>
            <a:pPr marL="514350" indent="-514350">
              <a:buFont typeface="+mj-lt"/>
              <a:buAutoNum type="arabicPeriod"/>
            </a:pPr>
            <a:r>
              <a:rPr lang="en-US" sz="1800" dirty="0"/>
              <a:t>Please identify the Regional Education Service Agency (RESA) that supports your school district.</a:t>
            </a:r>
          </a:p>
          <a:p>
            <a:pPr marL="514350" indent="-514350">
              <a:buFont typeface="+mj-lt"/>
              <a:buAutoNum type="arabicPeriod"/>
            </a:pPr>
            <a:r>
              <a:rPr lang="en-US" sz="1800" dirty="0"/>
              <a:t>Please select one answer choice below that best describes your role as an educator.</a:t>
            </a:r>
            <a:r>
              <a:rPr lang="en-US" sz="1800" b="1" dirty="0">
                <a:solidFill>
                  <a:srgbClr val="FF0000"/>
                </a:solidFill>
              </a:rPr>
              <a:t>*</a:t>
            </a:r>
          </a:p>
          <a:p>
            <a:pPr marL="514350" indent="-514350">
              <a:buFont typeface="+mj-lt"/>
              <a:buAutoNum type="arabicPeriod"/>
            </a:pPr>
            <a:r>
              <a:rPr lang="en-US" sz="1800" dirty="0"/>
              <a:t>How were you initially made aware of Georgia FIP online professional learning?</a:t>
            </a:r>
          </a:p>
          <a:p>
            <a:pPr marL="514350" indent="-514350">
              <a:buFont typeface="+mj-lt"/>
              <a:buAutoNum type="arabicPeriod"/>
            </a:pPr>
            <a:r>
              <a:rPr lang="en-US" sz="1800" dirty="0"/>
              <a:t>Please check the appropriate box to indicate your current status in GA FIP professional  learning OR identify ALL GA FIP online learning courses that you have completed</a:t>
            </a:r>
            <a:r>
              <a:rPr lang="en-US" sz="1800" b="1" dirty="0"/>
              <a:t>.</a:t>
            </a:r>
            <a:r>
              <a:rPr lang="en-US" sz="1800" b="1" dirty="0">
                <a:solidFill>
                  <a:srgbClr val="FF0000"/>
                </a:solidFill>
              </a:rPr>
              <a:t>*</a:t>
            </a:r>
          </a:p>
          <a:p>
            <a:pPr marL="514350" indent="-514350">
              <a:buFont typeface="+mj-lt"/>
              <a:buAutoNum type="arabicPeriod"/>
            </a:pPr>
            <a:r>
              <a:rPr lang="en-US" sz="1800" dirty="0"/>
              <a:t>Please rate your perception of the usefulness of the content in Georgia FIP to your classroom work with students. </a:t>
            </a:r>
            <a:r>
              <a:rPr lang="en-US" sz="1800" b="1" dirty="0">
                <a:solidFill>
                  <a:srgbClr val="FF0000"/>
                </a:solidFill>
              </a:rPr>
              <a:t>*</a:t>
            </a:r>
          </a:p>
          <a:p>
            <a:pPr marL="514350" indent="-514350">
              <a:buFont typeface="+mj-lt"/>
              <a:buAutoNum type="arabicPeriod"/>
            </a:pPr>
            <a:r>
              <a:rPr lang="en-US" sz="1800" dirty="0"/>
              <a:t>Please rate your perception of the usefulness of learning about FIP through a professional learning community (PLC)?</a:t>
            </a:r>
          </a:p>
          <a:p>
            <a:pPr marL="514350" indent="-514350">
              <a:buFont typeface="+mj-lt"/>
              <a:buAutoNum type="arabicPeriod"/>
            </a:pPr>
            <a:r>
              <a:rPr lang="en-US" sz="1800" dirty="0"/>
              <a:t>Please list any changes that you've made in your work that is a direct result of participating in Georgia FIP professional learning. If you have not made any changes to your teaching practice, write N/A. </a:t>
            </a:r>
            <a:r>
              <a:rPr lang="en-US" sz="1800" b="1" dirty="0">
                <a:solidFill>
                  <a:srgbClr val="FF0000"/>
                </a:solidFill>
              </a:rPr>
              <a:t>*</a:t>
            </a:r>
          </a:p>
          <a:p>
            <a:pPr marL="514350" indent="-514350">
              <a:buFont typeface="+mj-lt"/>
              <a:buAutoNum type="arabicPeriod"/>
            </a:pPr>
            <a:r>
              <a:rPr lang="en-US" sz="1800" dirty="0"/>
              <a:t>If you serve as the Instructional Coach/Teacher-leader for Georgia FIP professional learning, please rate your experience using the Facilitators' Guides and Resources. </a:t>
            </a:r>
          </a:p>
          <a:p>
            <a:pPr marL="514350" indent="-514350">
              <a:buFont typeface="+mj-lt"/>
              <a:buAutoNum type="arabicPeriod"/>
            </a:pPr>
            <a:r>
              <a:rPr lang="en-US" sz="1800" dirty="0"/>
              <a:t>Please share any additional feedback about your experience with Georgia FIP professional learning in the comment box below. If you have not taken FIP courses, enter N/A.</a:t>
            </a:r>
          </a:p>
          <a:p>
            <a:pPr marL="514350" indent="-514350">
              <a:buFont typeface="+mj-lt"/>
              <a:buAutoNum type="arabicPeriod"/>
            </a:pPr>
            <a:r>
              <a:rPr lang="en-US" sz="1800" dirty="0"/>
              <a:t>What suggestions can you share that would enhance GA FIP professional learning?</a:t>
            </a:r>
          </a:p>
          <a:p>
            <a:pPr marL="514350" indent="-514350">
              <a:buFont typeface="+mj-lt"/>
              <a:buAutoNum type="arabicPeriod"/>
            </a:pPr>
            <a:endParaRPr lang="en-US" sz="1800" dirty="0"/>
          </a:p>
          <a:p>
            <a:pPr marL="514350" indent="-514350">
              <a:buFont typeface="+mj-lt"/>
              <a:buAutoNum type="arabicPeriod"/>
            </a:pPr>
            <a:endParaRPr lang="en-US" sz="1800" dirty="0"/>
          </a:p>
          <a:p>
            <a:pPr marL="514350" indent="-514350">
              <a:buFont typeface="+mj-lt"/>
              <a:buAutoNum type="arabicPeriod"/>
            </a:pPr>
            <a:endParaRPr lang="en-US" sz="2000" dirty="0"/>
          </a:p>
          <a:p>
            <a:pPr marL="514350" indent="-514350">
              <a:buFont typeface="+mj-lt"/>
              <a:buAutoNum type="arabicPeriod"/>
            </a:pPr>
            <a:endParaRPr lang="en-US" sz="2000" dirty="0"/>
          </a:p>
        </p:txBody>
      </p:sp>
      <p:sp>
        <p:nvSpPr>
          <p:cNvPr id="5" name="Slide Number Placeholder 4">
            <a:extLst>
              <a:ext uri="{FF2B5EF4-FFF2-40B4-BE49-F238E27FC236}">
                <a16:creationId xmlns:a16="http://schemas.microsoft.com/office/drawing/2014/main" id="{EEFC3459-67E9-4E3B-9CF9-8D085EEF0700}"/>
              </a:ext>
            </a:extLst>
          </p:cNvPr>
          <p:cNvSpPr>
            <a:spLocks noGrp="1"/>
          </p:cNvSpPr>
          <p:nvPr>
            <p:ph type="sldNum" sz="quarter" idx="4"/>
          </p:nvPr>
        </p:nvSpPr>
        <p:spPr/>
        <p:txBody>
          <a:bodyPr/>
          <a:lstStyle/>
          <a:p>
            <a:fld id="{B63E4CEF-BB1E-48C7-AE93-F39F6AA99AD7}" type="slidenum">
              <a:rPr lang="en-US" smtClean="0"/>
              <a:pPr/>
              <a:t>63</a:t>
            </a:fld>
            <a:endParaRPr lang="en-US" dirty="0"/>
          </a:p>
        </p:txBody>
      </p:sp>
    </p:spTree>
    <p:extLst>
      <p:ext uri="{BB962C8B-B14F-4D97-AF65-F5344CB8AC3E}">
        <p14:creationId xmlns:p14="http://schemas.microsoft.com/office/powerpoint/2010/main" val="223700850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F5F3F-9E19-4F03-A262-2CFDB0F98085}"/>
              </a:ext>
            </a:extLst>
          </p:cNvPr>
          <p:cNvSpPr>
            <a:spLocks noGrp="1"/>
          </p:cNvSpPr>
          <p:nvPr>
            <p:ph type="title"/>
          </p:nvPr>
        </p:nvSpPr>
        <p:spPr>
          <a:xfrm>
            <a:off x="0" y="-6893"/>
            <a:ext cx="6316630" cy="1325563"/>
          </a:xfrm>
        </p:spPr>
        <p:txBody>
          <a:bodyPr>
            <a:normAutofit/>
          </a:bodyPr>
          <a:lstStyle/>
          <a:p>
            <a:r>
              <a:rPr lang="en-US" sz="2800" dirty="0"/>
              <a:t>Teacher Participation in 2017-2018 FIP Feedback Survey (in progress)</a:t>
            </a:r>
            <a:br>
              <a:rPr lang="en-US" sz="2800" dirty="0"/>
            </a:br>
            <a:r>
              <a:rPr lang="en-US" sz="2800" dirty="0"/>
              <a:t>N = 460 </a:t>
            </a:r>
          </a:p>
        </p:txBody>
      </p:sp>
      <p:sp>
        <p:nvSpPr>
          <p:cNvPr id="4" name="Date Placeholder 3">
            <a:extLst>
              <a:ext uri="{FF2B5EF4-FFF2-40B4-BE49-F238E27FC236}">
                <a16:creationId xmlns:a16="http://schemas.microsoft.com/office/drawing/2014/main" id="{E3E1B2B7-646D-4EF7-9ADA-B1BEE4262425}"/>
              </a:ext>
            </a:extLst>
          </p:cNvPr>
          <p:cNvSpPr>
            <a:spLocks noGrp="1"/>
          </p:cNvSpPr>
          <p:nvPr>
            <p:ph type="dt" sz="half" idx="2"/>
          </p:nvPr>
        </p:nvSpPr>
        <p:spPr/>
        <p:txBody>
          <a:bodyPr/>
          <a:lstStyle/>
          <a:p>
            <a:fld id="{4DAE6870-AD18-448A-9B2A-0EFE6DC7B06B}" type="datetime1">
              <a:rPr lang="en-US" smtClean="0"/>
              <a:t>8/15/2018</a:t>
            </a:fld>
            <a:endParaRPr lang="en-US" dirty="0"/>
          </a:p>
        </p:txBody>
      </p:sp>
      <p:sp>
        <p:nvSpPr>
          <p:cNvPr id="5" name="Slide Number Placeholder 4">
            <a:extLst>
              <a:ext uri="{FF2B5EF4-FFF2-40B4-BE49-F238E27FC236}">
                <a16:creationId xmlns:a16="http://schemas.microsoft.com/office/drawing/2014/main" id="{DE9B8C8A-4638-4315-A43E-6DFA2EF5D83B}"/>
              </a:ext>
            </a:extLst>
          </p:cNvPr>
          <p:cNvSpPr>
            <a:spLocks noGrp="1"/>
          </p:cNvSpPr>
          <p:nvPr>
            <p:ph type="sldNum" sz="quarter" idx="4"/>
          </p:nvPr>
        </p:nvSpPr>
        <p:spPr/>
        <p:txBody>
          <a:bodyPr/>
          <a:lstStyle/>
          <a:p>
            <a:fld id="{B63E4CEF-BB1E-48C7-AE93-F39F6AA99AD7}" type="slidenum">
              <a:rPr lang="en-US" smtClean="0"/>
              <a:pPr/>
              <a:t>64</a:t>
            </a:fld>
            <a:endParaRPr lang="en-US" dirty="0"/>
          </a:p>
        </p:txBody>
      </p:sp>
      <p:graphicFrame>
        <p:nvGraphicFramePr>
          <p:cNvPr id="6" name="Table 5">
            <a:extLst>
              <a:ext uri="{FF2B5EF4-FFF2-40B4-BE49-F238E27FC236}">
                <a16:creationId xmlns:a16="http://schemas.microsoft.com/office/drawing/2014/main" id="{D0C394FF-A90D-42A0-B29F-5E547D945769}"/>
              </a:ext>
            </a:extLst>
          </p:cNvPr>
          <p:cNvGraphicFramePr>
            <a:graphicFrameLocks noGrp="1"/>
          </p:cNvGraphicFramePr>
          <p:nvPr>
            <p:extLst/>
          </p:nvPr>
        </p:nvGraphicFramePr>
        <p:xfrm>
          <a:off x="370294" y="1749556"/>
          <a:ext cx="8373184" cy="3694467"/>
        </p:xfrm>
        <a:graphic>
          <a:graphicData uri="http://schemas.openxmlformats.org/drawingml/2006/table">
            <a:tbl>
              <a:tblPr firstRow="1" bandRow="1">
                <a:tableStyleId>{21E4AEA4-8DFA-4A89-87EB-49C32662AFE0}</a:tableStyleId>
              </a:tblPr>
              <a:tblGrid>
                <a:gridCol w="6650182">
                  <a:extLst>
                    <a:ext uri="{9D8B030D-6E8A-4147-A177-3AD203B41FA5}">
                      <a16:colId xmlns:a16="http://schemas.microsoft.com/office/drawing/2014/main" val="533298458"/>
                    </a:ext>
                  </a:extLst>
                </a:gridCol>
                <a:gridCol w="1723002">
                  <a:extLst>
                    <a:ext uri="{9D8B030D-6E8A-4147-A177-3AD203B41FA5}">
                      <a16:colId xmlns:a16="http://schemas.microsoft.com/office/drawing/2014/main" val="2382859508"/>
                    </a:ext>
                  </a:extLst>
                </a:gridCol>
              </a:tblGrid>
              <a:tr h="426867">
                <a:tc>
                  <a:txBody>
                    <a:bodyPr/>
                    <a:lstStyle/>
                    <a:p>
                      <a:pPr algn="ctr"/>
                      <a:r>
                        <a:rPr lang="en-US" dirty="0">
                          <a:solidFill>
                            <a:schemeClr val="tx1"/>
                          </a:solidFill>
                        </a:rPr>
                        <a:t>Answer Choices</a:t>
                      </a:r>
                    </a:p>
                  </a:txBody>
                  <a:tcPr/>
                </a:tc>
                <a:tc>
                  <a:txBody>
                    <a:bodyPr/>
                    <a:lstStyle/>
                    <a:p>
                      <a:pPr algn="ctr"/>
                      <a:r>
                        <a:rPr lang="en-US" dirty="0">
                          <a:solidFill>
                            <a:schemeClr val="tx1"/>
                          </a:solidFill>
                        </a:rPr>
                        <a:t>Responses</a:t>
                      </a:r>
                    </a:p>
                  </a:txBody>
                  <a:tcPr/>
                </a:tc>
                <a:extLst>
                  <a:ext uri="{0D108BD9-81ED-4DB2-BD59-A6C34878D82A}">
                    <a16:rowId xmlns:a16="http://schemas.microsoft.com/office/drawing/2014/main" val="972143396"/>
                  </a:ext>
                </a:extLst>
              </a:tr>
              <a:tr h="408450">
                <a:tc>
                  <a:txBody>
                    <a:bodyPr/>
                    <a:lstStyle/>
                    <a:p>
                      <a:r>
                        <a:rPr lang="en-US" dirty="0"/>
                        <a:t>Pre-Kindergarten Teacher</a:t>
                      </a:r>
                    </a:p>
                  </a:txBody>
                  <a:tcPr/>
                </a:tc>
                <a:tc>
                  <a:txBody>
                    <a:bodyPr/>
                    <a:lstStyle/>
                    <a:p>
                      <a:r>
                        <a:rPr lang="en-US" dirty="0"/>
                        <a:t>    4        (0.89%)</a:t>
                      </a:r>
                    </a:p>
                  </a:txBody>
                  <a:tcPr/>
                </a:tc>
                <a:extLst>
                  <a:ext uri="{0D108BD9-81ED-4DB2-BD59-A6C34878D82A}">
                    <a16:rowId xmlns:a16="http://schemas.microsoft.com/office/drawing/2014/main" val="2498743449"/>
                  </a:ext>
                </a:extLst>
              </a:tr>
              <a:tr h="408450">
                <a:tc>
                  <a:txBody>
                    <a:bodyPr/>
                    <a:lstStyle/>
                    <a:p>
                      <a:r>
                        <a:rPr lang="en-US" dirty="0"/>
                        <a:t>Elementary Teacher</a:t>
                      </a:r>
                    </a:p>
                  </a:txBody>
                  <a:tcPr/>
                </a:tc>
                <a:tc>
                  <a:txBody>
                    <a:bodyPr/>
                    <a:lstStyle/>
                    <a:p>
                      <a:r>
                        <a:rPr lang="en-US" dirty="0"/>
                        <a:t>164     (36.61%)</a:t>
                      </a:r>
                    </a:p>
                  </a:txBody>
                  <a:tcPr/>
                </a:tc>
                <a:extLst>
                  <a:ext uri="{0D108BD9-81ED-4DB2-BD59-A6C34878D82A}">
                    <a16:rowId xmlns:a16="http://schemas.microsoft.com/office/drawing/2014/main" val="2556275441"/>
                  </a:ext>
                </a:extLst>
              </a:tr>
              <a:tr h="408450">
                <a:tc>
                  <a:txBody>
                    <a:bodyPr/>
                    <a:lstStyle/>
                    <a:p>
                      <a:r>
                        <a:rPr lang="en-US" dirty="0"/>
                        <a:t>Middle School Teacher</a:t>
                      </a:r>
                    </a:p>
                  </a:txBody>
                  <a:tcPr/>
                </a:tc>
                <a:tc>
                  <a:txBody>
                    <a:bodyPr/>
                    <a:lstStyle/>
                    <a:p>
                      <a:r>
                        <a:rPr lang="en-US" dirty="0"/>
                        <a:t>  79     (17.63%)</a:t>
                      </a:r>
                    </a:p>
                  </a:txBody>
                  <a:tcPr/>
                </a:tc>
                <a:extLst>
                  <a:ext uri="{0D108BD9-81ED-4DB2-BD59-A6C34878D82A}">
                    <a16:rowId xmlns:a16="http://schemas.microsoft.com/office/drawing/2014/main" val="1808287853"/>
                  </a:ext>
                </a:extLst>
              </a:tr>
              <a:tr h="408450">
                <a:tc>
                  <a:txBody>
                    <a:bodyPr/>
                    <a:lstStyle/>
                    <a:p>
                      <a:r>
                        <a:rPr lang="en-US" dirty="0"/>
                        <a:t>High School Teacher</a:t>
                      </a:r>
                    </a:p>
                  </a:txBody>
                  <a:tcPr/>
                </a:tc>
                <a:tc>
                  <a:txBody>
                    <a:bodyPr/>
                    <a:lstStyle/>
                    <a:p>
                      <a:r>
                        <a:rPr lang="en-US" dirty="0"/>
                        <a:t>120     (23.18%)</a:t>
                      </a:r>
                    </a:p>
                  </a:txBody>
                  <a:tcPr/>
                </a:tc>
                <a:extLst>
                  <a:ext uri="{0D108BD9-81ED-4DB2-BD59-A6C34878D82A}">
                    <a16:rowId xmlns:a16="http://schemas.microsoft.com/office/drawing/2014/main" val="1547876343"/>
                  </a:ext>
                </a:extLst>
              </a:tr>
              <a:tr h="408450">
                <a:tc>
                  <a:txBody>
                    <a:bodyPr/>
                    <a:lstStyle/>
                    <a:p>
                      <a:r>
                        <a:rPr lang="en-US" dirty="0"/>
                        <a:t>Special Education Teacher</a:t>
                      </a:r>
                    </a:p>
                  </a:txBody>
                  <a:tcPr/>
                </a:tc>
                <a:tc>
                  <a:txBody>
                    <a:bodyPr/>
                    <a:lstStyle/>
                    <a:p>
                      <a:r>
                        <a:rPr lang="en-US" dirty="0"/>
                        <a:t>  47     (10.49%)</a:t>
                      </a:r>
                    </a:p>
                  </a:txBody>
                  <a:tcPr/>
                </a:tc>
                <a:extLst>
                  <a:ext uri="{0D108BD9-81ED-4DB2-BD59-A6C34878D82A}">
                    <a16:rowId xmlns:a16="http://schemas.microsoft.com/office/drawing/2014/main" val="3319759961"/>
                  </a:ext>
                </a:extLst>
              </a:tr>
              <a:tr h="408450">
                <a:tc>
                  <a:txBody>
                    <a:bodyPr/>
                    <a:lstStyle/>
                    <a:p>
                      <a:r>
                        <a:rPr lang="en-US" dirty="0"/>
                        <a:t>Special Area Teacher (Title I, Intervention, Gifted, Music, CTAE)</a:t>
                      </a:r>
                    </a:p>
                  </a:txBody>
                  <a:tcPr/>
                </a:tc>
                <a:tc>
                  <a:txBody>
                    <a:bodyPr/>
                    <a:lstStyle/>
                    <a:p>
                      <a:r>
                        <a:rPr lang="en-US" dirty="0"/>
                        <a:t>  22       (4.91%)</a:t>
                      </a:r>
                    </a:p>
                  </a:txBody>
                  <a:tcPr/>
                </a:tc>
                <a:extLst>
                  <a:ext uri="{0D108BD9-81ED-4DB2-BD59-A6C34878D82A}">
                    <a16:rowId xmlns:a16="http://schemas.microsoft.com/office/drawing/2014/main" val="280459365"/>
                  </a:ext>
                </a:extLst>
              </a:tr>
              <a:tr h="408450">
                <a:tc>
                  <a:txBody>
                    <a:bodyPr/>
                    <a:lstStyle/>
                    <a:p>
                      <a:r>
                        <a:rPr lang="en-US" dirty="0"/>
                        <a:t>Instructional Coach or Teacher-Leader</a:t>
                      </a:r>
                    </a:p>
                  </a:txBody>
                  <a:tcPr/>
                </a:tc>
                <a:tc>
                  <a:txBody>
                    <a:bodyPr/>
                    <a:lstStyle/>
                    <a:p>
                      <a:r>
                        <a:rPr lang="en-US" dirty="0"/>
                        <a:t>  12       (2.68%)</a:t>
                      </a:r>
                    </a:p>
                  </a:txBody>
                  <a:tcPr/>
                </a:tc>
                <a:extLst>
                  <a:ext uri="{0D108BD9-81ED-4DB2-BD59-A6C34878D82A}">
                    <a16:rowId xmlns:a16="http://schemas.microsoft.com/office/drawing/2014/main" val="4034760743"/>
                  </a:ext>
                </a:extLst>
              </a:tr>
              <a:tr h="408450">
                <a:tc>
                  <a:txBody>
                    <a:bodyPr/>
                    <a:lstStyle/>
                    <a:p>
                      <a:r>
                        <a:rPr lang="en-US" dirty="0"/>
                        <a:t>Total:</a:t>
                      </a:r>
                    </a:p>
                  </a:txBody>
                  <a:tcPr/>
                </a:tc>
                <a:tc>
                  <a:txBody>
                    <a:bodyPr/>
                    <a:lstStyle/>
                    <a:p>
                      <a:r>
                        <a:rPr lang="en-US" dirty="0"/>
                        <a:t>448          (97%)</a:t>
                      </a:r>
                    </a:p>
                  </a:txBody>
                  <a:tcPr/>
                </a:tc>
                <a:extLst>
                  <a:ext uri="{0D108BD9-81ED-4DB2-BD59-A6C34878D82A}">
                    <a16:rowId xmlns:a16="http://schemas.microsoft.com/office/drawing/2014/main" val="3651542626"/>
                  </a:ext>
                </a:extLst>
              </a:tr>
            </a:tbl>
          </a:graphicData>
        </a:graphic>
      </p:graphicFrame>
      <p:sp>
        <p:nvSpPr>
          <p:cNvPr id="7" name="TextBox 6">
            <a:extLst>
              <a:ext uri="{FF2B5EF4-FFF2-40B4-BE49-F238E27FC236}">
                <a16:creationId xmlns:a16="http://schemas.microsoft.com/office/drawing/2014/main" id="{DA4A54C4-2BFF-4E35-B267-1041EA5FF614}"/>
              </a:ext>
            </a:extLst>
          </p:cNvPr>
          <p:cNvSpPr txBox="1"/>
          <p:nvPr/>
        </p:nvSpPr>
        <p:spPr>
          <a:xfrm>
            <a:off x="139804" y="1349447"/>
            <a:ext cx="8951297" cy="369332"/>
          </a:xfrm>
          <a:prstGeom prst="rect">
            <a:avLst/>
          </a:prstGeom>
          <a:solidFill>
            <a:schemeClr val="accent2"/>
          </a:solidFill>
        </p:spPr>
        <p:txBody>
          <a:bodyPr wrap="square" rtlCol="0">
            <a:spAutoFit/>
          </a:bodyPr>
          <a:lstStyle/>
          <a:p>
            <a:r>
              <a:rPr lang="en-US" b="1" dirty="0"/>
              <a:t>   Q2:  Please select one answer choice below that best describes your role as an educator.</a:t>
            </a:r>
            <a:r>
              <a:rPr lang="en-US" dirty="0">
                <a:solidFill>
                  <a:srgbClr val="FF0000"/>
                </a:solidFill>
              </a:rPr>
              <a:t>*</a:t>
            </a:r>
          </a:p>
        </p:txBody>
      </p:sp>
      <p:sp>
        <p:nvSpPr>
          <p:cNvPr id="8" name="TextBox 7">
            <a:extLst>
              <a:ext uri="{FF2B5EF4-FFF2-40B4-BE49-F238E27FC236}">
                <a16:creationId xmlns:a16="http://schemas.microsoft.com/office/drawing/2014/main" id="{1005E7FA-1B61-49C9-B204-451657D4BBC4}"/>
              </a:ext>
            </a:extLst>
          </p:cNvPr>
          <p:cNvSpPr txBox="1"/>
          <p:nvPr/>
        </p:nvSpPr>
        <p:spPr>
          <a:xfrm>
            <a:off x="370294" y="5521147"/>
            <a:ext cx="8342956" cy="1200329"/>
          </a:xfrm>
          <a:prstGeom prst="rect">
            <a:avLst/>
          </a:prstGeom>
          <a:solidFill>
            <a:schemeClr val="accent2"/>
          </a:solidFill>
        </p:spPr>
        <p:txBody>
          <a:bodyPr wrap="square" rtlCol="0">
            <a:spAutoFit/>
          </a:bodyPr>
          <a:lstStyle/>
          <a:p>
            <a:r>
              <a:rPr lang="en-US" u="sng" dirty="0"/>
              <a:t>Note</a:t>
            </a:r>
            <a:r>
              <a:rPr lang="en-US" dirty="0"/>
              <a:t>: 12 other educators used the comment field to self-identify as either a </a:t>
            </a:r>
          </a:p>
          <a:p>
            <a:r>
              <a:rPr lang="en-US" dirty="0"/>
              <a:t>District Administrator, Curriculum Director, ELL Teacher, RESA Staff, CTI Coordinator, Media Specialist or Paraprofessional.</a:t>
            </a:r>
          </a:p>
          <a:p>
            <a:endParaRPr lang="en-US" dirty="0"/>
          </a:p>
        </p:txBody>
      </p:sp>
    </p:spTree>
    <p:extLst>
      <p:ext uri="{BB962C8B-B14F-4D97-AF65-F5344CB8AC3E}">
        <p14:creationId xmlns:p14="http://schemas.microsoft.com/office/powerpoint/2010/main" val="227410326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5ADBCB6-E6A7-41A9-94EF-EF99B35535B6}"/>
              </a:ext>
            </a:extLst>
          </p:cNvPr>
          <p:cNvSpPr>
            <a:spLocks noGrp="1"/>
          </p:cNvSpPr>
          <p:nvPr>
            <p:ph type="dt" sz="half" idx="2"/>
          </p:nvPr>
        </p:nvSpPr>
        <p:spPr/>
        <p:txBody>
          <a:bodyPr/>
          <a:lstStyle/>
          <a:p>
            <a:fld id="{4DAE6870-AD18-448A-9B2A-0EFE6DC7B06B}" type="datetime1">
              <a:rPr lang="en-US" smtClean="0"/>
              <a:t>8/15/2018</a:t>
            </a:fld>
            <a:endParaRPr lang="en-US" dirty="0"/>
          </a:p>
        </p:txBody>
      </p:sp>
      <p:sp>
        <p:nvSpPr>
          <p:cNvPr id="5" name="Slide Number Placeholder 4">
            <a:extLst>
              <a:ext uri="{FF2B5EF4-FFF2-40B4-BE49-F238E27FC236}">
                <a16:creationId xmlns:a16="http://schemas.microsoft.com/office/drawing/2014/main" id="{C0C46F17-2714-4FA2-8044-614B622C7636}"/>
              </a:ext>
            </a:extLst>
          </p:cNvPr>
          <p:cNvSpPr>
            <a:spLocks noGrp="1"/>
          </p:cNvSpPr>
          <p:nvPr>
            <p:ph type="sldNum" sz="quarter" idx="4"/>
          </p:nvPr>
        </p:nvSpPr>
        <p:spPr/>
        <p:txBody>
          <a:bodyPr/>
          <a:lstStyle/>
          <a:p>
            <a:fld id="{B63E4CEF-BB1E-48C7-AE93-F39F6AA99AD7}" type="slidenum">
              <a:rPr lang="en-US" smtClean="0"/>
              <a:pPr/>
              <a:t>65</a:t>
            </a:fld>
            <a:endParaRPr lang="en-US" dirty="0"/>
          </a:p>
        </p:txBody>
      </p:sp>
      <p:sp>
        <p:nvSpPr>
          <p:cNvPr id="7" name="TextBox 6">
            <a:extLst>
              <a:ext uri="{FF2B5EF4-FFF2-40B4-BE49-F238E27FC236}">
                <a16:creationId xmlns:a16="http://schemas.microsoft.com/office/drawing/2014/main" id="{F1BA5D62-E9A2-4BB7-86D0-21C121E0F11E}"/>
              </a:ext>
            </a:extLst>
          </p:cNvPr>
          <p:cNvSpPr txBox="1"/>
          <p:nvPr/>
        </p:nvSpPr>
        <p:spPr>
          <a:xfrm>
            <a:off x="279612" y="931404"/>
            <a:ext cx="2191536" cy="2585323"/>
          </a:xfrm>
          <a:prstGeom prst="rect">
            <a:avLst/>
          </a:prstGeom>
          <a:solidFill>
            <a:schemeClr val="accent2">
              <a:lumMod val="60000"/>
              <a:lumOff val="40000"/>
            </a:schemeClr>
          </a:solidFill>
          <a:ln w="15875">
            <a:solidFill>
              <a:schemeClr val="tx1"/>
            </a:solidFill>
          </a:ln>
        </p:spPr>
        <p:txBody>
          <a:bodyPr wrap="square" rtlCol="0">
            <a:spAutoFit/>
          </a:bodyPr>
          <a:lstStyle/>
          <a:p>
            <a:r>
              <a:rPr lang="en-US" dirty="0"/>
              <a:t>Q4: Please check the appropriate box to indicate your current status in GA FIP professional  learning OR identify ALL GA FIP online learning courses that you have completed. </a:t>
            </a:r>
            <a:r>
              <a:rPr lang="en-US" b="1" dirty="0">
                <a:solidFill>
                  <a:srgbClr val="FF0000"/>
                </a:solidFill>
              </a:rPr>
              <a:t>*</a:t>
            </a:r>
          </a:p>
        </p:txBody>
      </p:sp>
      <p:pic>
        <p:nvPicPr>
          <p:cNvPr id="2" name="Picture 1">
            <a:extLst>
              <a:ext uri="{FF2B5EF4-FFF2-40B4-BE49-F238E27FC236}">
                <a16:creationId xmlns:a16="http://schemas.microsoft.com/office/drawing/2014/main" id="{9DED70BF-BE80-442A-ADAB-A78711B1214E}"/>
              </a:ext>
            </a:extLst>
          </p:cNvPr>
          <p:cNvPicPr>
            <a:picLocks noChangeAspect="1"/>
          </p:cNvPicPr>
          <p:nvPr/>
        </p:nvPicPr>
        <p:blipFill rotWithShape="1">
          <a:blip r:embed="rId2"/>
          <a:srcRect l="35537" t="13783" r="19257" b="7061"/>
          <a:stretch/>
        </p:blipFill>
        <p:spPr>
          <a:xfrm>
            <a:off x="2743200" y="136524"/>
            <a:ext cx="6310116" cy="6584952"/>
          </a:xfrm>
          <a:prstGeom prst="rect">
            <a:avLst/>
          </a:prstGeom>
          <a:ln w="19050">
            <a:solidFill>
              <a:schemeClr val="tx1"/>
            </a:solidFill>
          </a:ln>
        </p:spPr>
      </p:pic>
    </p:spTree>
    <p:extLst>
      <p:ext uri="{BB962C8B-B14F-4D97-AF65-F5344CB8AC3E}">
        <p14:creationId xmlns:p14="http://schemas.microsoft.com/office/powerpoint/2010/main" val="17380257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78AAF-A8EE-40E6-BB11-2759EBE83531}"/>
              </a:ext>
            </a:extLst>
          </p:cNvPr>
          <p:cNvSpPr>
            <a:spLocks noGrp="1"/>
          </p:cNvSpPr>
          <p:nvPr>
            <p:ph type="title"/>
          </p:nvPr>
        </p:nvSpPr>
        <p:spPr>
          <a:xfrm>
            <a:off x="62962" y="-42531"/>
            <a:ext cx="7060852" cy="1201480"/>
          </a:xfrm>
        </p:spPr>
        <p:txBody>
          <a:bodyPr>
            <a:normAutofit fontScale="90000"/>
          </a:bodyPr>
          <a:lstStyle/>
          <a:p>
            <a:br>
              <a:rPr lang="en-US" sz="2200" b="0" dirty="0"/>
            </a:br>
            <a:br>
              <a:rPr lang="en-US" sz="2200" b="0" dirty="0"/>
            </a:br>
            <a:br>
              <a:rPr lang="en-US" sz="2200" b="0" dirty="0"/>
            </a:br>
            <a:r>
              <a:rPr lang="en-US" sz="2000" b="0" dirty="0"/>
              <a:t>2017-2018 Teacher Survey about FIP (still in progress)</a:t>
            </a:r>
            <a:br>
              <a:rPr lang="en-US" sz="2000" b="0" dirty="0"/>
            </a:br>
            <a:br>
              <a:rPr lang="en-US" sz="2000" b="0" dirty="0"/>
            </a:br>
            <a:r>
              <a:rPr lang="en-US" sz="2000" b="0" dirty="0"/>
              <a:t>Q5:  Please rate your perception of the usefulness of the content in Georgia FIP to your classroom work with students. </a:t>
            </a:r>
            <a:r>
              <a:rPr lang="en-US" sz="2000" dirty="0">
                <a:solidFill>
                  <a:srgbClr val="FF0000"/>
                </a:solidFill>
              </a:rPr>
              <a:t>*</a:t>
            </a:r>
            <a:r>
              <a:rPr lang="en-US" sz="2000" b="0" dirty="0"/>
              <a:t> </a:t>
            </a:r>
            <a:br>
              <a:rPr lang="en-US" sz="4000" b="0" dirty="0"/>
            </a:br>
            <a:endParaRPr lang="en-US" dirty="0"/>
          </a:p>
        </p:txBody>
      </p:sp>
      <p:sp>
        <p:nvSpPr>
          <p:cNvPr id="4" name="Date Placeholder 3">
            <a:extLst>
              <a:ext uri="{FF2B5EF4-FFF2-40B4-BE49-F238E27FC236}">
                <a16:creationId xmlns:a16="http://schemas.microsoft.com/office/drawing/2014/main" id="{710BC77D-FE00-4DF2-B686-EFC281F6066C}"/>
              </a:ext>
            </a:extLst>
          </p:cNvPr>
          <p:cNvSpPr>
            <a:spLocks noGrp="1"/>
          </p:cNvSpPr>
          <p:nvPr>
            <p:ph type="dt" sz="half" idx="2"/>
          </p:nvPr>
        </p:nvSpPr>
        <p:spPr/>
        <p:txBody>
          <a:bodyPr/>
          <a:lstStyle/>
          <a:p>
            <a:fld id="{4DAE6870-AD18-448A-9B2A-0EFE6DC7B06B}" type="datetime1">
              <a:rPr lang="en-US" smtClean="0"/>
              <a:t>8/15/2018</a:t>
            </a:fld>
            <a:endParaRPr lang="en-US" dirty="0"/>
          </a:p>
        </p:txBody>
      </p:sp>
      <p:sp>
        <p:nvSpPr>
          <p:cNvPr id="5" name="Slide Number Placeholder 4">
            <a:extLst>
              <a:ext uri="{FF2B5EF4-FFF2-40B4-BE49-F238E27FC236}">
                <a16:creationId xmlns:a16="http://schemas.microsoft.com/office/drawing/2014/main" id="{1E17F063-BDF4-4301-B6FE-C6A08BA3D7D3}"/>
              </a:ext>
            </a:extLst>
          </p:cNvPr>
          <p:cNvSpPr>
            <a:spLocks noGrp="1"/>
          </p:cNvSpPr>
          <p:nvPr>
            <p:ph type="sldNum" sz="quarter" idx="4"/>
          </p:nvPr>
        </p:nvSpPr>
        <p:spPr/>
        <p:txBody>
          <a:bodyPr/>
          <a:lstStyle/>
          <a:p>
            <a:fld id="{B63E4CEF-BB1E-48C7-AE93-F39F6AA99AD7}" type="slidenum">
              <a:rPr lang="en-US" smtClean="0"/>
              <a:pPr/>
              <a:t>66</a:t>
            </a:fld>
            <a:endParaRPr lang="en-US" dirty="0"/>
          </a:p>
        </p:txBody>
      </p:sp>
      <p:sp>
        <p:nvSpPr>
          <p:cNvPr id="7" name="TextBox 6">
            <a:extLst>
              <a:ext uri="{FF2B5EF4-FFF2-40B4-BE49-F238E27FC236}">
                <a16:creationId xmlns:a16="http://schemas.microsoft.com/office/drawing/2014/main" id="{654BB8C5-389B-445E-849D-3FF4A472BF24}"/>
              </a:ext>
            </a:extLst>
          </p:cNvPr>
          <p:cNvSpPr txBox="1"/>
          <p:nvPr/>
        </p:nvSpPr>
        <p:spPr>
          <a:xfrm>
            <a:off x="1227926" y="1551779"/>
            <a:ext cx="6396990" cy="646331"/>
          </a:xfrm>
          <a:prstGeom prst="rect">
            <a:avLst/>
          </a:prstGeom>
          <a:solidFill>
            <a:schemeClr val="accent2">
              <a:lumMod val="60000"/>
              <a:lumOff val="40000"/>
            </a:schemeClr>
          </a:solidFill>
          <a:ln>
            <a:noFill/>
          </a:ln>
        </p:spPr>
        <p:txBody>
          <a:bodyPr wrap="square" rtlCol="0">
            <a:spAutoFit/>
          </a:bodyPr>
          <a:lstStyle/>
          <a:p>
            <a:r>
              <a:rPr lang="en-US" dirty="0"/>
              <a:t>91% of 460 teachers reported that FIP professional learning has been useful to their classroom work with students as of 5-31-18.</a:t>
            </a:r>
          </a:p>
        </p:txBody>
      </p:sp>
      <p:graphicFrame>
        <p:nvGraphicFramePr>
          <p:cNvPr id="12" name="Table 11">
            <a:extLst>
              <a:ext uri="{FF2B5EF4-FFF2-40B4-BE49-F238E27FC236}">
                <a16:creationId xmlns:a16="http://schemas.microsoft.com/office/drawing/2014/main" id="{E97616A7-4B56-4493-8427-11518AA9A31E}"/>
              </a:ext>
            </a:extLst>
          </p:cNvPr>
          <p:cNvGraphicFramePr>
            <a:graphicFrameLocks noGrp="1"/>
          </p:cNvGraphicFramePr>
          <p:nvPr>
            <p:extLst/>
          </p:nvPr>
        </p:nvGraphicFramePr>
        <p:xfrm>
          <a:off x="461010" y="2243916"/>
          <a:ext cx="8221980" cy="4477560"/>
        </p:xfrm>
        <a:graphic>
          <a:graphicData uri="http://schemas.openxmlformats.org/drawingml/2006/table">
            <a:tbl>
              <a:tblPr firstRow="1" bandRow="1">
                <a:tableStyleId>{21E4AEA4-8DFA-4A89-87EB-49C32662AFE0}</a:tableStyleId>
              </a:tblPr>
              <a:tblGrid>
                <a:gridCol w="4640580">
                  <a:extLst>
                    <a:ext uri="{9D8B030D-6E8A-4147-A177-3AD203B41FA5}">
                      <a16:colId xmlns:a16="http://schemas.microsoft.com/office/drawing/2014/main" val="935743031"/>
                    </a:ext>
                  </a:extLst>
                </a:gridCol>
                <a:gridCol w="1783080">
                  <a:extLst>
                    <a:ext uri="{9D8B030D-6E8A-4147-A177-3AD203B41FA5}">
                      <a16:colId xmlns:a16="http://schemas.microsoft.com/office/drawing/2014/main" val="2611846286"/>
                    </a:ext>
                  </a:extLst>
                </a:gridCol>
                <a:gridCol w="1798320">
                  <a:extLst>
                    <a:ext uri="{9D8B030D-6E8A-4147-A177-3AD203B41FA5}">
                      <a16:colId xmlns:a16="http://schemas.microsoft.com/office/drawing/2014/main" val="3107801275"/>
                    </a:ext>
                  </a:extLst>
                </a:gridCol>
              </a:tblGrid>
              <a:tr h="746260">
                <a:tc>
                  <a:txBody>
                    <a:bodyPr/>
                    <a:lstStyle/>
                    <a:p>
                      <a:pPr algn="ctr"/>
                      <a:r>
                        <a:rPr lang="en-US" dirty="0">
                          <a:solidFill>
                            <a:schemeClr val="tx1"/>
                          </a:solidFill>
                        </a:rPr>
                        <a:t>Answer Choices</a:t>
                      </a:r>
                    </a:p>
                  </a:txBody>
                  <a:tcPr>
                    <a:solidFill>
                      <a:schemeClr val="accent2">
                        <a:lumMod val="60000"/>
                        <a:lumOff val="40000"/>
                      </a:schemeClr>
                    </a:solidFill>
                  </a:tcPr>
                </a:tc>
                <a:tc>
                  <a:txBody>
                    <a:bodyPr/>
                    <a:lstStyle/>
                    <a:p>
                      <a:pPr algn="ctr"/>
                      <a:r>
                        <a:rPr lang="en-US" dirty="0">
                          <a:solidFill>
                            <a:schemeClr val="tx1"/>
                          </a:solidFill>
                        </a:rPr>
                        <a:t>Responses </a:t>
                      </a:r>
                    </a:p>
                  </a:txBody>
                  <a:tcPr>
                    <a:solidFill>
                      <a:schemeClr val="accent2">
                        <a:lumMod val="60000"/>
                        <a:lumOff val="40000"/>
                      </a:schemeClr>
                    </a:solidFill>
                  </a:tcPr>
                </a:tc>
                <a:tc>
                  <a:txBody>
                    <a:bodyPr/>
                    <a:lstStyle/>
                    <a:p>
                      <a:pPr algn="ctr"/>
                      <a:r>
                        <a:rPr lang="en-US" dirty="0">
                          <a:solidFill>
                            <a:schemeClr val="tx1"/>
                          </a:solidFill>
                        </a:rPr>
                        <a:t>Number</a:t>
                      </a:r>
                    </a:p>
                  </a:txBody>
                  <a:tcPr>
                    <a:solidFill>
                      <a:schemeClr val="accent2">
                        <a:lumMod val="60000"/>
                        <a:lumOff val="40000"/>
                      </a:schemeClr>
                    </a:solidFill>
                  </a:tcPr>
                </a:tc>
                <a:extLst>
                  <a:ext uri="{0D108BD9-81ED-4DB2-BD59-A6C34878D82A}">
                    <a16:rowId xmlns:a16="http://schemas.microsoft.com/office/drawing/2014/main" val="1502799910"/>
                  </a:ext>
                </a:extLst>
              </a:tr>
              <a:tr h="746260">
                <a:tc>
                  <a:txBody>
                    <a:bodyPr/>
                    <a:lstStyle/>
                    <a:p>
                      <a:r>
                        <a:rPr lang="en-US" b="1" dirty="0"/>
                        <a:t>Highly</a:t>
                      </a:r>
                      <a:r>
                        <a:rPr lang="en-US" dirty="0"/>
                        <a:t> useful to my classroom practice</a:t>
                      </a:r>
                    </a:p>
                  </a:txBody>
                  <a:tcPr/>
                </a:tc>
                <a:tc>
                  <a:txBody>
                    <a:bodyPr/>
                    <a:lstStyle/>
                    <a:p>
                      <a:pPr algn="ctr"/>
                      <a:r>
                        <a:rPr lang="en-US" b="1" dirty="0"/>
                        <a:t>41.30%</a:t>
                      </a:r>
                    </a:p>
                  </a:txBody>
                  <a:tcPr/>
                </a:tc>
                <a:tc>
                  <a:txBody>
                    <a:bodyPr/>
                    <a:lstStyle/>
                    <a:p>
                      <a:pPr algn="ctr"/>
                      <a:r>
                        <a:rPr lang="en-US" dirty="0"/>
                        <a:t>190</a:t>
                      </a:r>
                    </a:p>
                  </a:txBody>
                  <a:tcPr/>
                </a:tc>
                <a:extLst>
                  <a:ext uri="{0D108BD9-81ED-4DB2-BD59-A6C34878D82A}">
                    <a16:rowId xmlns:a16="http://schemas.microsoft.com/office/drawing/2014/main" val="3649897785"/>
                  </a:ext>
                </a:extLst>
              </a:tr>
              <a:tr h="746260">
                <a:tc>
                  <a:txBody>
                    <a:bodyPr/>
                    <a:lstStyle/>
                    <a:p>
                      <a:r>
                        <a:rPr lang="en-US" b="1" dirty="0"/>
                        <a:t>Moderately</a:t>
                      </a:r>
                      <a:r>
                        <a:rPr lang="en-US" dirty="0"/>
                        <a:t> useful to my classroom practice</a:t>
                      </a:r>
                    </a:p>
                  </a:txBody>
                  <a:tcPr/>
                </a:tc>
                <a:tc>
                  <a:txBody>
                    <a:bodyPr/>
                    <a:lstStyle/>
                    <a:p>
                      <a:pPr algn="ctr"/>
                      <a:r>
                        <a:rPr lang="en-US" b="1" dirty="0"/>
                        <a:t>49.78%</a:t>
                      </a:r>
                    </a:p>
                  </a:txBody>
                  <a:tcPr/>
                </a:tc>
                <a:tc>
                  <a:txBody>
                    <a:bodyPr/>
                    <a:lstStyle/>
                    <a:p>
                      <a:pPr algn="ctr"/>
                      <a:r>
                        <a:rPr lang="en-US" dirty="0"/>
                        <a:t>229</a:t>
                      </a:r>
                    </a:p>
                  </a:txBody>
                  <a:tcPr/>
                </a:tc>
                <a:extLst>
                  <a:ext uri="{0D108BD9-81ED-4DB2-BD59-A6C34878D82A}">
                    <a16:rowId xmlns:a16="http://schemas.microsoft.com/office/drawing/2014/main" val="611193379"/>
                  </a:ext>
                </a:extLst>
              </a:tr>
              <a:tr h="746260">
                <a:tc>
                  <a:txBody>
                    <a:bodyPr/>
                    <a:lstStyle/>
                    <a:p>
                      <a:r>
                        <a:rPr lang="en-US" dirty="0"/>
                        <a:t>Not useful to my classroom practice</a:t>
                      </a:r>
                    </a:p>
                  </a:txBody>
                  <a:tcPr/>
                </a:tc>
                <a:tc>
                  <a:txBody>
                    <a:bodyPr/>
                    <a:lstStyle/>
                    <a:p>
                      <a:pPr algn="ctr"/>
                      <a:r>
                        <a:rPr lang="en-US" dirty="0"/>
                        <a:t>6.96%</a:t>
                      </a:r>
                    </a:p>
                  </a:txBody>
                  <a:tcPr/>
                </a:tc>
                <a:tc>
                  <a:txBody>
                    <a:bodyPr/>
                    <a:lstStyle/>
                    <a:p>
                      <a:pPr algn="ctr"/>
                      <a:r>
                        <a:rPr lang="en-US" dirty="0"/>
                        <a:t>32</a:t>
                      </a:r>
                    </a:p>
                  </a:txBody>
                  <a:tcPr/>
                </a:tc>
                <a:extLst>
                  <a:ext uri="{0D108BD9-81ED-4DB2-BD59-A6C34878D82A}">
                    <a16:rowId xmlns:a16="http://schemas.microsoft.com/office/drawing/2014/main" val="4036351690"/>
                  </a:ext>
                </a:extLst>
              </a:tr>
              <a:tr h="746260">
                <a:tc>
                  <a:txBody>
                    <a:bodyPr/>
                    <a:lstStyle/>
                    <a:p>
                      <a:r>
                        <a:rPr lang="en-US" dirty="0"/>
                        <a:t>Not applicable because I serve in another role</a:t>
                      </a:r>
                    </a:p>
                  </a:txBody>
                  <a:tcPr/>
                </a:tc>
                <a:tc>
                  <a:txBody>
                    <a:bodyPr/>
                    <a:lstStyle/>
                    <a:p>
                      <a:pPr algn="ctr"/>
                      <a:r>
                        <a:rPr lang="en-US" dirty="0"/>
                        <a:t>1.96%</a:t>
                      </a:r>
                    </a:p>
                  </a:txBody>
                  <a:tcPr/>
                </a:tc>
                <a:tc>
                  <a:txBody>
                    <a:bodyPr/>
                    <a:lstStyle/>
                    <a:p>
                      <a:pPr algn="ctr"/>
                      <a:r>
                        <a:rPr lang="en-US" dirty="0"/>
                        <a:t>9</a:t>
                      </a:r>
                    </a:p>
                  </a:txBody>
                  <a:tcPr/>
                </a:tc>
                <a:extLst>
                  <a:ext uri="{0D108BD9-81ED-4DB2-BD59-A6C34878D82A}">
                    <a16:rowId xmlns:a16="http://schemas.microsoft.com/office/drawing/2014/main" val="248222145"/>
                  </a:ext>
                </a:extLst>
              </a:tr>
              <a:tr h="746260">
                <a:tc>
                  <a:txBody>
                    <a:bodyPr/>
                    <a:lstStyle/>
                    <a:p>
                      <a:r>
                        <a:rPr lang="en-US" dirty="0"/>
                        <a:t>Total</a:t>
                      </a:r>
                    </a:p>
                  </a:txBody>
                  <a:tcPr/>
                </a:tc>
                <a:tc>
                  <a:txBody>
                    <a:bodyPr/>
                    <a:lstStyle/>
                    <a:p>
                      <a:pPr algn="ctr"/>
                      <a:r>
                        <a:rPr lang="en-US" dirty="0"/>
                        <a:t>100%</a:t>
                      </a:r>
                    </a:p>
                  </a:txBody>
                  <a:tcPr/>
                </a:tc>
                <a:tc>
                  <a:txBody>
                    <a:bodyPr/>
                    <a:lstStyle/>
                    <a:p>
                      <a:pPr algn="ctr"/>
                      <a:r>
                        <a:rPr lang="en-US" dirty="0"/>
                        <a:t>460</a:t>
                      </a:r>
                    </a:p>
                  </a:txBody>
                  <a:tcPr/>
                </a:tc>
                <a:extLst>
                  <a:ext uri="{0D108BD9-81ED-4DB2-BD59-A6C34878D82A}">
                    <a16:rowId xmlns:a16="http://schemas.microsoft.com/office/drawing/2014/main" val="3342914816"/>
                  </a:ext>
                </a:extLst>
              </a:tr>
            </a:tbl>
          </a:graphicData>
        </a:graphic>
      </p:graphicFrame>
    </p:spTree>
    <p:extLst>
      <p:ext uri="{BB962C8B-B14F-4D97-AF65-F5344CB8AC3E}">
        <p14:creationId xmlns:p14="http://schemas.microsoft.com/office/powerpoint/2010/main" val="353349609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BE505-C952-4C74-80CA-0166D65896E8}"/>
              </a:ext>
            </a:extLst>
          </p:cNvPr>
          <p:cNvSpPr>
            <a:spLocks noGrp="1"/>
          </p:cNvSpPr>
          <p:nvPr>
            <p:ph type="title"/>
          </p:nvPr>
        </p:nvSpPr>
        <p:spPr>
          <a:xfrm>
            <a:off x="226132" y="106462"/>
            <a:ext cx="6231818" cy="1207617"/>
          </a:xfrm>
        </p:spPr>
        <p:txBody>
          <a:bodyPr>
            <a:normAutofit/>
          </a:bodyPr>
          <a:lstStyle/>
          <a:p>
            <a:r>
              <a:rPr lang="en-US" sz="2800" dirty="0"/>
              <a:t>Sample Teacher Comments Q5 </a:t>
            </a:r>
          </a:p>
        </p:txBody>
      </p:sp>
      <p:sp>
        <p:nvSpPr>
          <p:cNvPr id="3" name="Content Placeholder 2">
            <a:extLst>
              <a:ext uri="{FF2B5EF4-FFF2-40B4-BE49-F238E27FC236}">
                <a16:creationId xmlns:a16="http://schemas.microsoft.com/office/drawing/2014/main" id="{EE85BE55-A311-4FE3-8C83-6B087D631414}"/>
              </a:ext>
            </a:extLst>
          </p:cNvPr>
          <p:cNvSpPr>
            <a:spLocks noGrp="1"/>
          </p:cNvSpPr>
          <p:nvPr>
            <p:ph idx="1"/>
          </p:nvPr>
        </p:nvSpPr>
        <p:spPr>
          <a:xfrm>
            <a:off x="339305" y="1061884"/>
            <a:ext cx="8701456" cy="5575455"/>
          </a:xfrm>
          <a:solidFill>
            <a:schemeClr val="bg1"/>
          </a:solidFill>
        </p:spPr>
        <p:txBody>
          <a:bodyPr>
            <a:normAutofit/>
          </a:bodyPr>
          <a:lstStyle/>
          <a:p>
            <a:r>
              <a:rPr lang="en-US" sz="2000" i="1" dirty="0"/>
              <a:t>My students were able to see how they were going to be scored in a real life situation. They are served in an MID classroom and are on a modified rubric for their grades.</a:t>
            </a:r>
          </a:p>
          <a:p>
            <a:endParaRPr lang="en-US" sz="2000" i="1" dirty="0">
              <a:solidFill>
                <a:srgbClr val="333E48"/>
              </a:solidFill>
              <a:latin typeface="National2"/>
            </a:endParaRPr>
          </a:p>
          <a:p>
            <a:r>
              <a:rPr lang="en-US" sz="2000" i="1" dirty="0">
                <a:solidFill>
                  <a:srgbClr val="333E48"/>
                </a:solidFill>
                <a:latin typeface="National2"/>
              </a:rPr>
              <a:t>The information was excellent, presented in a quality manner, and directly applicable to what I am doing. Now, I just have to incorporate it into my teaching practices.</a:t>
            </a:r>
          </a:p>
          <a:p>
            <a:endParaRPr lang="en-US" sz="2000" i="1" dirty="0">
              <a:solidFill>
                <a:srgbClr val="333E48"/>
              </a:solidFill>
              <a:latin typeface="National2"/>
            </a:endParaRPr>
          </a:p>
          <a:p>
            <a:r>
              <a:rPr lang="en-US" sz="2000" i="1" dirty="0"/>
              <a:t>By using formative practices, I am able to tell how successful the students are with the current standard/element which is being taught. By providing effective feedback, the students are able to learn from their mistakes and we are able to discuss what they do not understand. Students are able to show ownership in what they have learned by verbalizing their reasons for choosing their answers which allows for discussion with effective feedback being utilized.</a:t>
            </a:r>
          </a:p>
          <a:p>
            <a:endParaRPr lang="en-US" sz="2000" i="1" dirty="0"/>
          </a:p>
          <a:p>
            <a:r>
              <a:rPr lang="en-US" sz="2000" i="1" dirty="0"/>
              <a:t>This course should be presented before a new teacher steps into the classroom. Great material.</a:t>
            </a:r>
          </a:p>
          <a:p>
            <a:pPr marL="0" indent="0">
              <a:buNone/>
            </a:pPr>
            <a:endParaRPr lang="en-US" sz="2000" i="1" dirty="0"/>
          </a:p>
        </p:txBody>
      </p:sp>
      <p:sp>
        <p:nvSpPr>
          <p:cNvPr id="4" name="Date Placeholder 3">
            <a:extLst>
              <a:ext uri="{FF2B5EF4-FFF2-40B4-BE49-F238E27FC236}">
                <a16:creationId xmlns:a16="http://schemas.microsoft.com/office/drawing/2014/main" id="{92A41F93-8B77-451C-879B-873480ADC3C7}"/>
              </a:ext>
            </a:extLst>
          </p:cNvPr>
          <p:cNvSpPr>
            <a:spLocks noGrp="1"/>
          </p:cNvSpPr>
          <p:nvPr>
            <p:ph type="dt" sz="half" idx="2"/>
          </p:nvPr>
        </p:nvSpPr>
        <p:spPr/>
        <p:txBody>
          <a:bodyPr/>
          <a:lstStyle/>
          <a:p>
            <a:fld id="{4DAE6870-AD18-448A-9B2A-0EFE6DC7B06B}" type="datetime1">
              <a:rPr lang="en-US" smtClean="0"/>
              <a:t>8/15/2018</a:t>
            </a:fld>
            <a:endParaRPr lang="en-US" dirty="0"/>
          </a:p>
        </p:txBody>
      </p:sp>
      <p:sp>
        <p:nvSpPr>
          <p:cNvPr id="5" name="Slide Number Placeholder 4">
            <a:extLst>
              <a:ext uri="{FF2B5EF4-FFF2-40B4-BE49-F238E27FC236}">
                <a16:creationId xmlns:a16="http://schemas.microsoft.com/office/drawing/2014/main" id="{E6CFFAF6-E836-4F2C-B32A-A3306C4810D3}"/>
              </a:ext>
            </a:extLst>
          </p:cNvPr>
          <p:cNvSpPr>
            <a:spLocks noGrp="1"/>
          </p:cNvSpPr>
          <p:nvPr>
            <p:ph type="sldNum" sz="quarter" idx="4"/>
          </p:nvPr>
        </p:nvSpPr>
        <p:spPr/>
        <p:txBody>
          <a:bodyPr/>
          <a:lstStyle/>
          <a:p>
            <a:fld id="{B63E4CEF-BB1E-48C7-AE93-F39F6AA99AD7}" type="slidenum">
              <a:rPr lang="en-US" smtClean="0"/>
              <a:pPr/>
              <a:t>67</a:t>
            </a:fld>
            <a:endParaRPr lang="en-US" dirty="0"/>
          </a:p>
        </p:txBody>
      </p:sp>
    </p:spTree>
    <p:extLst>
      <p:ext uri="{BB962C8B-B14F-4D97-AF65-F5344CB8AC3E}">
        <p14:creationId xmlns:p14="http://schemas.microsoft.com/office/powerpoint/2010/main" val="376227731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CC4E0-5E19-45DE-B505-57E5E31D94B3}"/>
              </a:ext>
            </a:extLst>
          </p:cNvPr>
          <p:cNvSpPr>
            <a:spLocks noGrp="1"/>
          </p:cNvSpPr>
          <p:nvPr>
            <p:ph type="title"/>
          </p:nvPr>
        </p:nvSpPr>
        <p:spPr>
          <a:xfrm>
            <a:off x="141320" y="136524"/>
            <a:ext cx="6316630" cy="907433"/>
          </a:xfrm>
        </p:spPr>
        <p:txBody>
          <a:bodyPr>
            <a:normAutofit/>
          </a:bodyPr>
          <a:lstStyle/>
          <a:p>
            <a:r>
              <a:rPr lang="en-US" sz="2800" dirty="0"/>
              <a:t>Sample Teacher Comments Q5 </a:t>
            </a:r>
          </a:p>
        </p:txBody>
      </p:sp>
      <p:sp>
        <p:nvSpPr>
          <p:cNvPr id="3" name="Content Placeholder 2">
            <a:extLst>
              <a:ext uri="{FF2B5EF4-FFF2-40B4-BE49-F238E27FC236}">
                <a16:creationId xmlns:a16="http://schemas.microsoft.com/office/drawing/2014/main" id="{85BCB938-7B41-4F7A-8F59-FCFB8B45F5EE}"/>
              </a:ext>
            </a:extLst>
          </p:cNvPr>
          <p:cNvSpPr>
            <a:spLocks noGrp="1"/>
          </p:cNvSpPr>
          <p:nvPr>
            <p:ph idx="1"/>
          </p:nvPr>
        </p:nvSpPr>
        <p:spPr>
          <a:xfrm>
            <a:off x="141320" y="1043958"/>
            <a:ext cx="8899440" cy="5677517"/>
          </a:xfrm>
          <a:solidFill>
            <a:schemeClr val="bg1"/>
          </a:solidFill>
        </p:spPr>
        <p:txBody>
          <a:bodyPr>
            <a:normAutofit/>
          </a:bodyPr>
          <a:lstStyle/>
          <a:p>
            <a:r>
              <a:rPr lang="en-US" sz="2000" i="1" dirty="0"/>
              <a:t>I made a rubric for a semester project using the three column style, and it is very clear on where I should grade.</a:t>
            </a:r>
          </a:p>
          <a:p>
            <a:r>
              <a:rPr lang="en-US" sz="2000" i="1" dirty="0"/>
              <a:t>I have used what I learned in FIP to write student friendly Learning Targets that I use everyday. In addition, I wasn't sure how to collect or use data. I have created a tracking sheet for students to track their data, but for me to use to guide instructions. Furthermore, I would not create rubrics for assignments but find them extremely helpful when assigning projects.</a:t>
            </a:r>
          </a:p>
          <a:p>
            <a:r>
              <a:rPr lang="en-US" sz="2000" i="1" dirty="0"/>
              <a:t>I found the content in Georgia FIP to be useful in my classroom practice; however, with co-teaching I also have to adapt and work with the general education teacher (who may not be as receptive to new ideas).</a:t>
            </a:r>
          </a:p>
          <a:p>
            <a:r>
              <a:rPr lang="en-US" sz="2000" i="1" dirty="0"/>
              <a:t>I found the information very helpful, but am still struggling to find a way to incorporate the use of rubrics in high school mathematics with my students. My students have issues with communication and social interactions and therefore, peer assessment and self-assessment are also difficult for them.</a:t>
            </a:r>
          </a:p>
          <a:p>
            <a:r>
              <a:rPr lang="en-US" sz="2000" i="1" dirty="0"/>
              <a:t>The information is good, but we do not have time to plan and use the modules correctly. Our time only allows for compliance.</a:t>
            </a:r>
          </a:p>
          <a:p>
            <a:r>
              <a:rPr lang="en-US" sz="2000" i="1" dirty="0"/>
              <a:t>I wish there was more time to implement.</a:t>
            </a:r>
          </a:p>
          <a:p>
            <a:endParaRPr lang="en-US" dirty="0"/>
          </a:p>
          <a:p>
            <a:endParaRPr lang="en-US" sz="2000" i="1" dirty="0"/>
          </a:p>
        </p:txBody>
      </p:sp>
      <p:sp>
        <p:nvSpPr>
          <p:cNvPr id="4" name="Date Placeholder 3">
            <a:extLst>
              <a:ext uri="{FF2B5EF4-FFF2-40B4-BE49-F238E27FC236}">
                <a16:creationId xmlns:a16="http://schemas.microsoft.com/office/drawing/2014/main" id="{EF640D7D-7871-442D-B2BE-97BA4C2B5DFD}"/>
              </a:ext>
            </a:extLst>
          </p:cNvPr>
          <p:cNvSpPr>
            <a:spLocks noGrp="1"/>
          </p:cNvSpPr>
          <p:nvPr>
            <p:ph type="dt" sz="half" idx="2"/>
          </p:nvPr>
        </p:nvSpPr>
        <p:spPr/>
        <p:txBody>
          <a:bodyPr/>
          <a:lstStyle/>
          <a:p>
            <a:fld id="{4DAE6870-AD18-448A-9B2A-0EFE6DC7B06B}" type="datetime1">
              <a:rPr lang="en-US" smtClean="0"/>
              <a:t>8/15/2018</a:t>
            </a:fld>
            <a:endParaRPr lang="en-US" dirty="0"/>
          </a:p>
        </p:txBody>
      </p:sp>
      <p:sp>
        <p:nvSpPr>
          <p:cNvPr id="5" name="Slide Number Placeholder 4">
            <a:extLst>
              <a:ext uri="{FF2B5EF4-FFF2-40B4-BE49-F238E27FC236}">
                <a16:creationId xmlns:a16="http://schemas.microsoft.com/office/drawing/2014/main" id="{9F05FBDE-E64C-4397-8B1A-C766247B1BA7}"/>
              </a:ext>
            </a:extLst>
          </p:cNvPr>
          <p:cNvSpPr>
            <a:spLocks noGrp="1"/>
          </p:cNvSpPr>
          <p:nvPr>
            <p:ph type="sldNum" sz="quarter" idx="4"/>
          </p:nvPr>
        </p:nvSpPr>
        <p:spPr/>
        <p:txBody>
          <a:bodyPr/>
          <a:lstStyle/>
          <a:p>
            <a:fld id="{B63E4CEF-BB1E-48C7-AE93-F39F6AA99AD7}" type="slidenum">
              <a:rPr lang="en-US" smtClean="0"/>
              <a:pPr/>
              <a:t>68</a:t>
            </a:fld>
            <a:endParaRPr lang="en-US" dirty="0"/>
          </a:p>
        </p:txBody>
      </p:sp>
    </p:spTree>
    <p:extLst>
      <p:ext uri="{BB962C8B-B14F-4D97-AF65-F5344CB8AC3E}">
        <p14:creationId xmlns:p14="http://schemas.microsoft.com/office/powerpoint/2010/main" val="41440845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B836C-2360-472C-9E0B-8AD26F170DC7}"/>
              </a:ext>
            </a:extLst>
          </p:cNvPr>
          <p:cNvSpPr>
            <a:spLocks noGrp="1"/>
          </p:cNvSpPr>
          <p:nvPr>
            <p:ph type="title"/>
          </p:nvPr>
        </p:nvSpPr>
        <p:spPr>
          <a:xfrm>
            <a:off x="272052" y="98123"/>
            <a:ext cx="6831925" cy="2264142"/>
          </a:xfrm>
        </p:spPr>
        <p:txBody>
          <a:bodyPr>
            <a:normAutofit fontScale="90000"/>
          </a:bodyPr>
          <a:lstStyle/>
          <a:p>
            <a:br>
              <a:rPr lang="en-US" sz="3100" b="0" dirty="0"/>
            </a:br>
            <a:r>
              <a:rPr lang="en-US" sz="2700" b="0" dirty="0"/>
              <a:t>Q7:  Please list any changes that you've made in your work that is a direct result of participating in Georgia FIP professional learning. </a:t>
            </a:r>
            <a:r>
              <a:rPr lang="en-US" sz="2700" b="0" u="sng" dirty="0"/>
              <a:t>If you have not made any changes to your teaching practice, write N/A</a:t>
            </a:r>
            <a:r>
              <a:rPr lang="en-US" sz="2700" b="0" dirty="0"/>
              <a:t>. </a:t>
            </a:r>
            <a:r>
              <a:rPr lang="en-US" sz="2700" dirty="0">
                <a:solidFill>
                  <a:srgbClr val="FF0000"/>
                </a:solidFill>
              </a:rPr>
              <a:t>*</a:t>
            </a:r>
            <a:br>
              <a:rPr lang="en-US" sz="2700" b="0" dirty="0"/>
            </a:br>
            <a:endParaRPr lang="en-US" sz="2700" dirty="0"/>
          </a:p>
        </p:txBody>
      </p:sp>
      <p:sp>
        <p:nvSpPr>
          <p:cNvPr id="3" name="Content Placeholder 2">
            <a:extLst>
              <a:ext uri="{FF2B5EF4-FFF2-40B4-BE49-F238E27FC236}">
                <a16:creationId xmlns:a16="http://schemas.microsoft.com/office/drawing/2014/main" id="{F85C99BA-7C7E-48A6-84DF-0D1CE415A7E2}"/>
              </a:ext>
            </a:extLst>
          </p:cNvPr>
          <p:cNvSpPr>
            <a:spLocks noGrp="1"/>
          </p:cNvSpPr>
          <p:nvPr>
            <p:ph idx="1"/>
          </p:nvPr>
        </p:nvSpPr>
        <p:spPr>
          <a:xfrm>
            <a:off x="495300" y="2342260"/>
            <a:ext cx="7886700" cy="1976359"/>
          </a:xfrm>
          <a:solidFill>
            <a:schemeClr val="accent2">
              <a:lumMod val="60000"/>
              <a:lumOff val="40000"/>
            </a:schemeClr>
          </a:solidFill>
          <a:ln w="12700">
            <a:solidFill>
              <a:schemeClr val="tx1"/>
            </a:solidFill>
          </a:ln>
        </p:spPr>
        <p:txBody>
          <a:bodyPr>
            <a:normAutofit lnSpcReduction="10000"/>
          </a:bodyPr>
          <a:lstStyle/>
          <a:p>
            <a:pPr marL="0" indent="0">
              <a:buNone/>
            </a:pPr>
            <a:r>
              <a:rPr lang="en-US" dirty="0"/>
              <a:t>Of the 460 responses received as of 5-31-18 for Q7,  35 participants or 6% indicated that they have not made changes in their teaching practice as a direct result of participating in FIP online professional learning.</a:t>
            </a:r>
          </a:p>
          <a:p>
            <a:pPr marL="0" indent="0">
              <a:buNone/>
            </a:pPr>
            <a:endParaRPr lang="en-US" dirty="0"/>
          </a:p>
        </p:txBody>
      </p:sp>
      <p:sp>
        <p:nvSpPr>
          <p:cNvPr id="4" name="Date Placeholder 3">
            <a:extLst>
              <a:ext uri="{FF2B5EF4-FFF2-40B4-BE49-F238E27FC236}">
                <a16:creationId xmlns:a16="http://schemas.microsoft.com/office/drawing/2014/main" id="{AF059B22-0C9D-4C7B-B664-FBE46485FF71}"/>
              </a:ext>
            </a:extLst>
          </p:cNvPr>
          <p:cNvSpPr>
            <a:spLocks noGrp="1"/>
          </p:cNvSpPr>
          <p:nvPr>
            <p:ph type="dt" sz="half" idx="2"/>
          </p:nvPr>
        </p:nvSpPr>
        <p:spPr/>
        <p:txBody>
          <a:bodyPr/>
          <a:lstStyle/>
          <a:p>
            <a:fld id="{4DAE6870-AD18-448A-9B2A-0EFE6DC7B06B}" type="datetime1">
              <a:rPr lang="en-US" smtClean="0"/>
              <a:t>8/15/2018</a:t>
            </a:fld>
            <a:endParaRPr lang="en-US" dirty="0"/>
          </a:p>
        </p:txBody>
      </p:sp>
      <p:sp>
        <p:nvSpPr>
          <p:cNvPr id="5" name="Slide Number Placeholder 4">
            <a:extLst>
              <a:ext uri="{FF2B5EF4-FFF2-40B4-BE49-F238E27FC236}">
                <a16:creationId xmlns:a16="http://schemas.microsoft.com/office/drawing/2014/main" id="{233421C6-75D1-4263-B7A1-12CD48DCB2E4}"/>
              </a:ext>
            </a:extLst>
          </p:cNvPr>
          <p:cNvSpPr>
            <a:spLocks noGrp="1"/>
          </p:cNvSpPr>
          <p:nvPr>
            <p:ph type="sldNum" sz="quarter" idx="4"/>
          </p:nvPr>
        </p:nvSpPr>
        <p:spPr/>
        <p:txBody>
          <a:bodyPr/>
          <a:lstStyle/>
          <a:p>
            <a:fld id="{B63E4CEF-BB1E-48C7-AE93-F39F6AA99AD7}" type="slidenum">
              <a:rPr lang="en-US" smtClean="0"/>
              <a:pPr/>
              <a:t>69</a:t>
            </a:fld>
            <a:endParaRPr lang="en-US" dirty="0"/>
          </a:p>
        </p:txBody>
      </p:sp>
      <p:graphicFrame>
        <p:nvGraphicFramePr>
          <p:cNvPr id="6" name="Table 5">
            <a:extLst>
              <a:ext uri="{FF2B5EF4-FFF2-40B4-BE49-F238E27FC236}">
                <a16:creationId xmlns:a16="http://schemas.microsoft.com/office/drawing/2014/main" id="{7D4A2218-4F4A-4551-AA49-FFDE0219E359}"/>
              </a:ext>
            </a:extLst>
          </p:cNvPr>
          <p:cNvGraphicFramePr>
            <a:graphicFrameLocks noGrp="1"/>
          </p:cNvGraphicFramePr>
          <p:nvPr>
            <p:extLst/>
          </p:nvPr>
        </p:nvGraphicFramePr>
        <p:xfrm>
          <a:off x="1337751" y="4477279"/>
          <a:ext cx="6096000" cy="1584960"/>
        </p:xfrm>
        <a:graphic>
          <a:graphicData uri="http://schemas.openxmlformats.org/drawingml/2006/table">
            <a:tbl>
              <a:tblPr firstRow="1" bandRow="1">
                <a:tableStyleId>{8A107856-5554-42FB-B03E-39F5DBC370BA}</a:tableStyleId>
              </a:tblPr>
              <a:tblGrid>
                <a:gridCol w="3048000">
                  <a:extLst>
                    <a:ext uri="{9D8B030D-6E8A-4147-A177-3AD203B41FA5}">
                      <a16:colId xmlns:a16="http://schemas.microsoft.com/office/drawing/2014/main" val="1439712092"/>
                    </a:ext>
                  </a:extLst>
                </a:gridCol>
                <a:gridCol w="3048000">
                  <a:extLst>
                    <a:ext uri="{9D8B030D-6E8A-4147-A177-3AD203B41FA5}">
                      <a16:colId xmlns:a16="http://schemas.microsoft.com/office/drawing/2014/main" val="3657103038"/>
                    </a:ext>
                  </a:extLst>
                </a:gridCol>
              </a:tblGrid>
              <a:tr h="370840">
                <a:tc>
                  <a:txBody>
                    <a:bodyPr/>
                    <a:lstStyle/>
                    <a:p>
                      <a:pPr algn="ctr"/>
                      <a:r>
                        <a:rPr lang="en-US" sz="2000" b="1" dirty="0"/>
                        <a:t>Response</a:t>
                      </a:r>
                    </a:p>
                  </a:txBody>
                  <a:tcPr/>
                </a:tc>
                <a:tc>
                  <a:txBody>
                    <a:bodyPr/>
                    <a:lstStyle/>
                    <a:p>
                      <a:pPr algn="ctr"/>
                      <a:r>
                        <a:rPr lang="en-US" sz="2000" b="1" dirty="0"/>
                        <a:t>Number</a:t>
                      </a:r>
                    </a:p>
                  </a:txBody>
                  <a:tcPr/>
                </a:tc>
                <a:extLst>
                  <a:ext uri="{0D108BD9-81ED-4DB2-BD59-A6C34878D82A}">
                    <a16:rowId xmlns:a16="http://schemas.microsoft.com/office/drawing/2014/main" val="4169475447"/>
                  </a:ext>
                </a:extLst>
              </a:tr>
              <a:tr h="370840">
                <a:tc>
                  <a:txBody>
                    <a:bodyPr/>
                    <a:lstStyle/>
                    <a:p>
                      <a:pPr algn="ctr"/>
                      <a:r>
                        <a:rPr lang="en-US" sz="2000" b="1" dirty="0"/>
                        <a:t>N/A</a:t>
                      </a:r>
                    </a:p>
                  </a:txBody>
                  <a:tcPr/>
                </a:tc>
                <a:tc>
                  <a:txBody>
                    <a:bodyPr/>
                    <a:lstStyle/>
                    <a:p>
                      <a:pPr algn="ctr"/>
                      <a:r>
                        <a:rPr lang="en-US" sz="2000" b="1" dirty="0"/>
                        <a:t>13</a:t>
                      </a:r>
                    </a:p>
                  </a:txBody>
                  <a:tcPr/>
                </a:tc>
                <a:extLst>
                  <a:ext uri="{0D108BD9-81ED-4DB2-BD59-A6C34878D82A}">
                    <a16:rowId xmlns:a16="http://schemas.microsoft.com/office/drawing/2014/main" val="1440194490"/>
                  </a:ext>
                </a:extLst>
              </a:tr>
              <a:tr h="370840">
                <a:tc>
                  <a:txBody>
                    <a:bodyPr/>
                    <a:lstStyle/>
                    <a:p>
                      <a:pPr algn="ctr"/>
                      <a:r>
                        <a:rPr lang="en-US" sz="2000" b="1" dirty="0"/>
                        <a:t>“None”</a:t>
                      </a:r>
                    </a:p>
                  </a:txBody>
                  <a:tcPr/>
                </a:tc>
                <a:tc>
                  <a:txBody>
                    <a:bodyPr/>
                    <a:lstStyle/>
                    <a:p>
                      <a:pPr algn="ctr"/>
                      <a:r>
                        <a:rPr lang="en-US" sz="2000" b="1" dirty="0"/>
                        <a:t>21</a:t>
                      </a:r>
                    </a:p>
                  </a:txBody>
                  <a:tcPr/>
                </a:tc>
                <a:extLst>
                  <a:ext uri="{0D108BD9-81ED-4DB2-BD59-A6C34878D82A}">
                    <a16:rowId xmlns:a16="http://schemas.microsoft.com/office/drawing/2014/main" val="3027741727"/>
                  </a:ext>
                </a:extLst>
              </a:tr>
              <a:tr h="370840">
                <a:tc>
                  <a:txBody>
                    <a:bodyPr/>
                    <a:lstStyle/>
                    <a:p>
                      <a:pPr algn="ctr"/>
                      <a:r>
                        <a:rPr lang="en-US" sz="2000" b="1" dirty="0"/>
                        <a:t>“Not Much”</a:t>
                      </a:r>
                    </a:p>
                  </a:txBody>
                  <a:tcPr/>
                </a:tc>
                <a:tc>
                  <a:txBody>
                    <a:bodyPr/>
                    <a:lstStyle/>
                    <a:p>
                      <a:pPr algn="ctr"/>
                      <a:r>
                        <a:rPr lang="en-US" sz="2000" b="1" dirty="0"/>
                        <a:t>1</a:t>
                      </a:r>
                    </a:p>
                  </a:txBody>
                  <a:tcPr/>
                </a:tc>
                <a:extLst>
                  <a:ext uri="{0D108BD9-81ED-4DB2-BD59-A6C34878D82A}">
                    <a16:rowId xmlns:a16="http://schemas.microsoft.com/office/drawing/2014/main" val="180203132"/>
                  </a:ext>
                </a:extLst>
              </a:tr>
            </a:tbl>
          </a:graphicData>
        </a:graphic>
      </p:graphicFrame>
    </p:spTree>
    <p:extLst>
      <p:ext uri="{BB962C8B-B14F-4D97-AF65-F5344CB8AC3E}">
        <p14:creationId xmlns:p14="http://schemas.microsoft.com/office/powerpoint/2010/main" val="13527898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143000"/>
          </a:xfrm>
          <a:ln w="28575">
            <a:noFill/>
          </a:ln>
        </p:spPr>
        <p:txBody>
          <a:bodyPr/>
          <a:lstStyle/>
          <a:p>
            <a:r>
              <a:rPr lang="en-US"/>
              <a:t>Example of Rubric</a:t>
            </a:r>
            <a:br>
              <a:rPr lang="en-US"/>
            </a:br>
            <a:r>
              <a:rPr lang="en-US" sz="3200"/>
              <a:t>Mathematics—Grade 5</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592543014"/>
              </p:ext>
            </p:extLst>
          </p:nvPr>
        </p:nvGraphicFramePr>
        <p:xfrm>
          <a:off x="1905000" y="1371601"/>
          <a:ext cx="5257800" cy="4648199"/>
        </p:xfrm>
        <a:graphic>
          <a:graphicData uri="http://schemas.openxmlformats.org/drawingml/2006/table">
            <a:tbl>
              <a:tblPr firstRow="1" firstCol="1" bandRow="1"/>
              <a:tblGrid>
                <a:gridCol w="586876">
                  <a:extLst>
                    <a:ext uri="{9D8B030D-6E8A-4147-A177-3AD203B41FA5}">
                      <a16:colId xmlns:a16="http://schemas.microsoft.com/office/drawing/2014/main" val="20000"/>
                    </a:ext>
                  </a:extLst>
                </a:gridCol>
                <a:gridCol w="1009887">
                  <a:extLst>
                    <a:ext uri="{9D8B030D-6E8A-4147-A177-3AD203B41FA5}">
                      <a16:colId xmlns:a16="http://schemas.microsoft.com/office/drawing/2014/main" val="20001"/>
                    </a:ext>
                  </a:extLst>
                </a:gridCol>
                <a:gridCol w="3661037">
                  <a:extLst>
                    <a:ext uri="{9D8B030D-6E8A-4147-A177-3AD203B41FA5}">
                      <a16:colId xmlns:a16="http://schemas.microsoft.com/office/drawing/2014/main" val="20002"/>
                    </a:ext>
                  </a:extLst>
                </a:gridCol>
              </a:tblGrid>
              <a:tr h="113370">
                <a:tc gridSpan="3">
                  <a:txBody>
                    <a:bodyPr/>
                    <a:lstStyle/>
                    <a:p>
                      <a:pPr marL="0" marR="0" algn="ctr">
                        <a:spcBef>
                          <a:spcPts val="0"/>
                        </a:spcBef>
                        <a:spcAft>
                          <a:spcPts val="0"/>
                        </a:spcAft>
                      </a:pPr>
                      <a:r>
                        <a:rPr lang="en-US" sz="700" b="1">
                          <a:effectLst/>
                          <a:latin typeface="Verdana"/>
                          <a:ea typeface="Times New Roman"/>
                          <a:cs typeface="Times New Roman"/>
                        </a:rPr>
                        <a:t>Rubric</a:t>
                      </a:r>
                      <a:endParaRPr lang="en-US" sz="700">
                        <a:effectLst/>
                        <a:latin typeface="Verdana"/>
                        <a:ea typeface="Times New Roman"/>
                        <a:cs typeface="Times New Roman"/>
                      </a:endParaRPr>
                    </a:p>
                  </a:txBody>
                  <a:tcPr marL="41396" marR="413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13370">
                <a:tc>
                  <a:txBody>
                    <a:bodyPr/>
                    <a:lstStyle/>
                    <a:p>
                      <a:pPr marL="0" marR="0" algn="ctr">
                        <a:spcBef>
                          <a:spcPts val="0"/>
                        </a:spcBef>
                        <a:spcAft>
                          <a:spcPts val="0"/>
                        </a:spcAft>
                      </a:pPr>
                      <a:r>
                        <a:rPr lang="en-US" sz="700" b="1">
                          <a:effectLst/>
                          <a:latin typeface="Verdana"/>
                          <a:ea typeface="Times New Roman"/>
                          <a:cs typeface="Times New Roman"/>
                        </a:rPr>
                        <a:t>Score</a:t>
                      </a:r>
                      <a:endParaRPr lang="en-US" sz="700">
                        <a:effectLst/>
                        <a:latin typeface="Verdana"/>
                        <a:ea typeface="Times New Roman"/>
                        <a:cs typeface="Times New Roman"/>
                      </a:endParaRPr>
                    </a:p>
                  </a:txBody>
                  <a:tcPr marL="41396" marR="413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b="1">
                          <a:effectLst/>
                          <a:latin typeface="Verdana"/>
                          <a:ea typeface="Times New Roman"/>
                          <a:cs typeface="Times New Roman"/>
                        </a:rPr>
                        <a:t>Designation</a:t>
                      </a:r>
                      <a:endParaRPr lang="en-US" sz="700">
                        <a:effectLst/>
                        <a:latin typeface="Verdana"/>
                        <a:ea typeface="Times New Roman"/>
                        <a:cs typeface="Times New Roman"/>
                      </a:endParaRPr>
                    </a:p>
                  </a:txBody>
                  <a:tcPr marL="41396" marR="413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b="1">
                          <a:effectLst/>
                          <a:latin typeface="Verdana"/>
                          <a:ea typeface="Times New Roman"/>
                          <a:cs typeface="Times New Roman"/>
                        </a:rPr>
                        <a:t>Description</a:t>
                      </a:r>
                      <a:endParaRPr lang="en-US" sz="700">
                        <a:effectLst/>
                        <a:latin typeface="Verdana"/>
                        <a:ea typeface="Times New Roman"/>
                        <a:cs typeface="Times New Roman"/>
                      </a:endParaRPr>
                    </a:p>
                  </a:txBody>
                  <a:tcPr marL="41396" marR="413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700561">
                <a:tc>
                  <a:txBody>
                    <a:bodyPr/>
                    <a:lstStyle/>
                    <a:p>
                      <a:pPr marL="0" marR="0" algn="ctr">
                        <a:spcBef>
                          <a:spcPts val="0"/>
                        </a:spcBef>
                        <a:spcAft>
                          <a:spcPts val="0"/>
                        </a:spcAft>
                      </a:pPr>
                      <a:r>
                        <a:rPr lang="en-US" sz="700" b="1">
                          <a:effectLst/>
                          <a:latin typeface="Verdana"/>
                          <a:ea typeface="Times New Roman"/>
                          <a:cs typeface="Times New Roman"/>
                        </a:rPr>
                        <a:t>4</a:t>
                      </a:r>
                      <a:endParaRPr lang="en-US" sz="700">
                        <a:effectLst/>
                        <a:latin typeface="Verdana"/>
                        <a:ea typeface="Times New Roman"/>
                        <a:cs typeface="Times New Roman"/>
                      </a:endParaRPr>
                    </a:p>
                  </a:txBody>
                  <a:tcPr marL="41396" marR="413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a:effectLst/>
                          <a:latin typeface="Verdana"/>
                          <a:ea typeface="Times New Roman"/>
                          <a:cs typeface="Times New Roman"/>
                        </a:rPr>
                        <a:t>Thoroughly Demonstrated</a:t>
                      </a:r>
                    </a:p>
                  </a:txBody>
                  <a:tcPr marL="41396" marR="413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dirty="0">
                          <a:effectLst/>
                          <a:latin typeface="Verdana"/>
                          <a:ea typeface="Times New Roman"/>
                          <a:cs typeface="Times New Roman"/>
                        </a:rPr>
                        <a:t>The student successfully completes all elements of the item by demonstrating knowledge and application of </a:t>
                      </a:r>
                      <a:r>
                        <a:rPr lang="en-US" sz="700" dirty="0">
                          <a:effectLst/>
                          <a:latin typeface="Verdana"/>
                          <a:ea typeface="Times New Roman"/>
                          <a:cs typeface="Gotham-Book"/>
                        </a:rPr>
                        <a:t>measuring volumes by counting unit cubes, using cubic cm, cubic in, cubic ft, and improvised units (5.MD.4), applying the formulas </a:t>
                      </a:r>
                      <a:r>
                        <a:rPr lang="en-US" sz="700" i="1" dirty="0">
                          <a:effectLst/>
                          <a:latin typeface="Verdana"/>
                          <a:ea typeface="Times New Roman"/>
                          <a:cs typeface="Gotham-BookItalic"/>
                        </a:rPr>
                        <a:t>V </a:t>
                      </a:r>
                      <a:r>
                        <a:rPr lang="en-US" sz="700" dirty="0">
                          <a:effectLst/>
                          <a:latin typeface="Verdana"/>
                          <a:ea typeface="Times New Roman"/>
                          <a:cs typeface="Gotham-Book"/>
                        </a:rPr>
                        <a:t>= </a:t>
                      </a:r>
                      <a:r>
                        <a:rPr lang="en-US" sz="700" i="1" dirty="0">
                          <a:effectLst/>
                          <a:latin typeface="Verdana"/>
                          <a:ea typeface="Times New Roman"/>
                          <a:cs typeface="Gotham-BookItalic"/>
                        </a:rPr>
                        <a:t>l </a:t>
                      </a:r>
                      <a:r>
                        <a:rPr lang="en-US" sz="700" dirty="0">
                          <a:effectLst/>
                          <a:latin typeface="Verdana"/>
                          <a:ea typeface="Times New Roman"/>
                          <a:cs typeface="Helvetica"/>
                        </a:rPr>
                        <a:t>× </a:t>
                      </a:r>
                      <a:r>
                        <a:rPr lang="en-US" sz="700" i="1" dirty="0">
                          <a:effectLst/>
                          <a:latin typeface="Verdana"/>
                          <a:ea typeface="Times New Roman"/>
                          <a:cs typeface="Gotham-BookItalic"/>
                        </a:rPr>
                        <a:t>w </a:t>
                      </a:r>
                      <a:r>
                        <a:rPr lang="en-US" sz="700" dirty="0">
                          <a:effectLst/>
                          <a:latin typeface="Verdana"/>
                          <a:ea typeface="Times New Roman"/>
                          <a:cs typeface="Helvetica"/>
                        </a:rPr>
                        <a:t>× </a:t>
                      </a:r>
                      <a:r>
                        <a:rPr lang="en-US" sz="700" i="1" dirty="0">
                          <a:effectLst/>
                          <a:latin typeface="Verdana"/>
                          <a:ea typeface="Times New Roman"/>
                          <a:cs typeface="Gotham-BookItalic"/>
                        </a:rPr>
                        <a:t>h </a:t>
                      </a:r>
                      <a:r>
                        <a:rPr lang="en-US" sz="700" dirty="0">
                          <a:effectLst/>
                          <a:latin typeface="Verdana"/>
                          <a:ea typeface="Times New Roman"/>
                          <a:cs typeface="Gotham-Book"/>
                        </a:rPr>
                        <a:t>and </a:t>
                      </a:r>
                      <a:r>
                        <a:rPr lang="en-US" sz="700" i="1" dirty="0">
                          <a:effectLst/>
                          <a:latin typeface="Verdana"/>
                          <a:ea typeface="Times New Roman"/>
                          <a:cs typeface="Gotham-BookItalic"/>
                        </a:rPr>
                        <a:t>V </a:t>
                      </a:r>
                      <a:r>
                        <a:rPr lang="en-US" sz="700" dirty="0">
                          <a:effectLst/>
                          <a:latin typeface="Verdana"/>
                          <a:ea typeface="Times New Roman"/>
                          <a:cs typeface="Gotham-Book"/>
                        </a:rPr>
                        <a:t>= </a:t>
                      </a:r>
                      <a:r>
                        <a:rPr lang="en-US" sz="700" i="1" dirty="0">
                          <a:effectLst/>
                          <a:latin typeface="Verdana"/>
                          <a:ea typeface="Times New Roman"/>
                          <a:cs typeface="Gotham-BookItalic"/>
                        </a:rPr>
                        <a:t>b </a:t>
                      </a:r>
                      <a:r>
                        <a:rPr lang="en-US" sz="700" dirty="0">
                          <a:effectLst/>
                          <a:latin typeface="Verdana"/>
                          <a:ea typeface="Times New Roman"/>
                          <a:cs typeface="Helvetica"/>
                        </a:rPr>
                        <a:t>× </a:t>
                      </a:r>
                      <a:r>
                        <a:rPr lang="en-US" sz="700" i="1" dirty="0">
                          <a:effectLst/>
                          <a:latin typeface="Verdana"/>
                          <a:ea typeface="Times New Roman"/>
                          <a:cs typeface="Gotham-BookItalic"/>
                        </a:rPr>
                        <a:t>h </a:t>
                      </a:r>
                      <a:r>
                        <a:rPr lang="en-US" sz="700" dirty="0">
                          <a:effectLst/>
                          <a:latin typeface="Verdana"/>
                          <a:ea typeface="Times New Roman"/>
                          <a:cs typeface="Gotham-Book"/>
                        </a:rPr>
                        <a:t>for rectangular prisms to find volumes of right rectangular prisms with whole number edge lengths in the context of solving real world and mathematical problems (5.MD.5b), and adding, subtracting, multiplying, and dividing decimals to hundredths, using concrete models or drawings and strategies based on place value, properties of operations, and/or the relationship between addition and subtraction; relating the strategy to a written method and explain the reasoning used (5.NBT.7).</a:t>
                      </a:r>
                      <a:endParaRPr lang="en-US" sz="700" dirty="0">
                        <a:effectLst/>
                        <a:latin typeface="Verdana"/>
                        <a:ea typeface="Times New Roman"/>
                        <a:cs typeface="Times New Roman"/>
                      </a:endParaRPr>
                    </a:p>
                  </a:txBody>
                  <a:tcPr marL="41396" marR="413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133708">
                <a:tc>
                  <a:txBody>
                    <a:bodyPr/>
                    <a:lstStyle/>
                    <a:p>
                      <a:pPr marL="0" marR="0" algn="ctr">
                        <a:spcBef>
                          <a:spcPts val="0"/>
                        </a:spcBef>
                        <a:spcAft>
                          <a:spcPts val="0"/>
                        </a:spcAft>
                      </a:pPr>
                      <a:r>
                        <a:rPr lang="en-US" sz="700" b="1">
                          <a:effectLst/>
                          <a:latin typeface="Verdana"/>
                          <a:ea typeface="Times New Roman"/>
                          <a:cs typeface="Times New Roman"/>
                        </a:rPr>
                        <a:t>3</a:t>
                      </a:r>
                      <a:endParaRPr lang="en-US" sz="700">
                        <a:effectLst/>
                        <a:latin typeface="Verdana"/>
                        <a:ea typeface="Times New Roman"/>
                        <a:cs typeface="Times New Roman"/>
                      </a:endParaRPr>
                    </a:p>
                  </a:txBody>
                  <a:tcPr marL="41396" marR="413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a:effectLst/>
                          <a:latin typeface="Verdana"/>
                          <a:ea typeface="Times New Roman"/>
                          <a:cs typeface="Times New Roman"/>
                        </a:rPr>
                        <a:t>Clearly Demonstrated</a:t>
                      </a:r>
                    </a:p>
                  </a:txBody>
                  <a:tcPr marL="41396" marR="413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a:effectLst/>
                          <a:latin typeface="Verdana"/>
                          <a:ea typeface="Times New Roman"/>
                          <a:cs typeface="Times New Roman"/>
                        </a:rPr>
                        <a:t>The student shows clear understanding of the standards listed above, but one of the explanations or work shown is insufficient or weak</a:t>
                      </a:r>
                    </a:p>
                    <a:p>
                      <a:pPr marL="0" marR="0">
                        <a:spcBef>
                          <a:spcPts val="0"/>
                        </a:spcBef>
                        <a:spcAft>
                          <a:spcPts val="0"/>
                        </a:spcAft>
                      </a:pPr>
                      <a:r>
                        <a:rPr lang="en-US" sz="700">
                          <a:effectLst/>
                          <a:latin typeface="Verdana"/>
                          <a:ea typeface="Times New Roman"/>
                          <a:cs typeface="Times New Roman"/>
                        </a:rPr>
                        <a:t>Or</a:t>
                      </a:r>
                    </a:p>
                    <a:p>
                      <a:pPr marL="0" marR="0">
                        <a:spcBef>
                          <a:spcPts val="0"/>
                        </a:spcBef>
                        <a:spcAft>
                          <a:spcPts val="0"/>
                        </a:spcAft>
                      </a:pPr>
                      <a:r>
                        <a:rPr lang="en-US" sz="700">
                          <a:effectLst/>
                          <a:latin typeface="Verdana"/>
                          <a:ea typeface="Times New Roman"/>
                          <a:cs typeface="Times New Roman"/>
                        </a:rPr>
                        <a:t>All parts of the item are correctly done except for a minor computational error</a:t>
                      </a:r>
                    </a:p>
                    <a:p>
                      <a:pPr marL="0" marR="0">
                        <a:spcBef>
                          <a:spcPts val="0"/>
                        </a:spcBef>
                        <a:spcAft>
                          <a:spcPts val="0"/>
                        </a:spcAft>
                      </a:pPr>
                      <a:r>
                        <a:rPr lang="en-US" sz="700">
                          <a:effectLst/>
                          <a:latin typeface="Verdana"/>
                          <a:ea typeface="Times New Roman"/>
                          <a:cs typeface="Times New Roman"/>
                        </a:rPr>
                        <a:t>Or</a:t>
                      </a:r>
                    </a:p>
                    <a:p>
                      <a:pPr marL="0" marR="0">
                        <a:spcBef>
                          <a:spcPts val="0"/>
                        </a:spcBef>
                        <a:spcAft>
                          <a:spcPts val="0"/>
                        </a:spcAft>
                      </a:pPr>
                      <a:r>
                        <a:rPr lang="en-US" sz="700">
                          <a:effectLst/>
                          <a:latin typeface="Verdana"/>
                          <a:ea typeface="Times New Roman"/>
                          <a:cs typeface="Times New Roman"/>
                        </a:rPr>
                        <a:t>The student successfully completes two of the three parts of the item and partially completes the other part.</a:t>
                      </a:r>
                    </a:p>
                  </a:txBody>
                  <a:tcPr marL="41396" marR="413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793596">
                <a:tc>
                  <a:txBody>
                    <a:bodyPr/>
                    <a:lstStyle/>
                    <a:p>
                      <a:pPr marL="0" marR="0" algn="ctr">
                        <a:spcBef>
                          <a:spcPts val="0"/>
                        </a:spcBef>
                        <a:spcAft>
                          <a:spcPts val="0"/>
                        </a:spcAft>
                      </a:pPr>
                      <a:r>
                        <a:rPr lang="en-US" sz="700" b="1">
                          <a:effectLst/>
                          <a:latin typeface="Verdana"/>
                          <a:ea typeface="Times New Roman"/>
                          <a:cs typeface="Times New Roman"/>
                        </a:rPr>
                        <a:t>2</a:t>
                      </a:r>
                      <a:endParaRPr lang="en-US" sz="700">
                        <a:effectLst/>
                        <a:latin typeface="Verdana"/>
                        <a:ea typeface="Times New Roman"/>
                        <a:cs typeface="Times New Roman"/>
                      </a:endParaRPr>
                    </a:p>
                  </a:txBody>
                  <a:tcPr marL="41396" marR="413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a:effectLst/>
                          <a:latin typeface="Verdana"/>
                          <a:ea typeface="Times New Roman"/>
                          <a:cs typeface="Times New Roman"/>
                        </a:rPr>
                        <a:t>Basically Demonstrated</a:t>
                      </a:r>
                    </a:p>
                  </a:txBody>
                  <a:tcPr marL="41396" marR="413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a:effectLst/>
                          <a:latin typeface="Verdana"/>
                          <a:ea typeface="Times New Roman"/>
                          <a:cs typeface="Times New Roman"/>
                        </a:rPr>
                        <a:t>The student shows basic understanding of the standards listed above, but two of the explanations or work shown are insufficient or weak</a:t>
                      </a:r>
                    </a:p>
                    <a:p>
                      <a:pPr marL="0" marR="0">
                        <a:spcBef>
                          <a:spcPts val="0"/>
                        </a:spcBef>
                        <a:spcAft>
                          <a:spcPts val="0"/>
                        </a:spcAft>
                      </a:pPr>
                      <a:r>
                        <a:rPr lang="en-US" sz="700">
                          <a:effectLst/>
                          <a:latin typeface="Verdana"/>
                          <a:ea typeface="Times New Roman"/>
                          <a:cs typeface="Times New Roman"/>
                        </a:rPr>
                        <a:t>Or</a:t>
                      </a:r>
                    </a:p>
                    <a:p>
                      <a:pPr marL="0" marR="0">
                        <a:spcBef>
                          <a:spcPts val="0"/>
                        </a:spcBef>
                        <a:spcAft>
                          <a:spcPts val="0"/>
                        </a:spcAft>
                      </a:pPr>
                      <a:r>
                        <a:rPr lang="en-US" sz="700">
                          <a:effectLst/>
                          <a:latin typeface="Verdana"/>
                          <a:ea typeface="Times New Roman"/>
                          <a:cs typeface="Times New Roman"/>
                        </a:rPr>
                        <a:t>The student successfully completes one of the three parts of the item and partially completes the other parts.</a:t>
                      </a:r>
                    </a:p>
                  </a:txBody>
                  <a:tcPr marL="41396" marR="413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566852">
                <a:tc>
                  <a:txBody>
                    <a:bodyPr/>
                    <a:lstStyle/>
                    <a:p>
                      <a:pPr marL="0" marR="0" algn="ctr">
                        <a:spcBef>
                          <a:spcPts val="0"/>
                        </a:spcBef>
                        <a:spcAft>
                          <a:spcPts val="0"/>
                        </a:spcAft>
                      </a:pPr>
                      <a:r>
                        <a:rPr lang="en-US" sz="700" b="1">
                          <a:effectLst/>
                          <a:latin typeface="Verdana"/>
                          <a:ea typeface="Times New Roman"/>
                          <a:cs typeface="Times New Roman"/>
                        </a:rPr>
                        <a:t>1</a:t>
                      </a:r>
                      <a:endParaRPr lang="en-US" sz="700">
                        <a:effectLst/>
                        <a:latin typeface="Verdana"/>
                        <a:ea typeface="Times New Roman"/>
                        <a:cs typeface="Times New Roman"/>
                      </a:endParaRPr>
                    </a:p>
                  </a:txBody>
                  <a:tcPr marL="41396" marR="413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a:effectLst/>
                          <a:latin typeface="Verdana"/>
                          <a:ea typeface="Times New Roman"/>
                          <a:cs typeface="Times New Roman"/>
                        </a:rPr>
                        <a:t>Minimally Demonstrated</a:t>
                      </a:r>
                    </a:p>
                  </a:txBody>
                  <a:tcPr marL="41396" marR="413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a:effectLst/>
                          <a:latin typeface="Verdana"/>
                          <a:ea typeface="Times New Roman"/>
                          <a:cs typeface="Times New Roman"/>
                        </a:rPr>
                        <a:t>The student shows minimal understanding of the standards listed above and completes only one of the three parts</a:t>
                      </a:r>
                    </a:p>
                    <a:p>
                      <a:pPr marL="0" marR="0">
                        <a:spcBef>
                          <a:spcPts val="0"/>
                        </a:spcBef>
                        <a:spcAft>
                          <a:spcPts val="0"/>
                        </a:spcAft>
                      </a:pPr>
                      <a:r>
                        <a:rPr lang="en-US" sz="700">
                          <a:effectLst/>
                          <a:latin typeface="Verdana"/>
                          <a:ea typeface="Times New Roman"/>
                          <a:cs typeface="Times New Roman"/>
                        </a:rPr>
                        <a:t>Or</a:t>
                      </a:r>
                    </a:p>
                    <a:p>
                      <a:pPr marL="0" marR="0">
                        <a:spcBef>
                          <a:spcPts val="0"/>
                        </a:spcBef>
                        <a:spcAft>
                          <a:spcPts val="0"/>
                        </a:spcAft>
                      </a:pPr>
                      <a:r>
                        <a:rPr lang="en-US" sz="700">
                          <a:effectLst/>
                          <a:latin typeface="Verdana"/>
                          <a:ea typeface="Times New Roman"/>
                          <a:cs typeface="Times New Roman"/>
                        </a:rPr>
                        <a:t>The student partially completes two of the three parts.</a:t>
                      </a:r>
                    </a:p>
                  </a:txBody>
                  <a:tcPr marL="41396" marR="413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26742">
                <a:tc>
                  <a:txBody>
                    <a:bodyPr/>
                    <a:lstStyle/>
                    <a:p>
                      <a:pPr marL="0" marR="0" algn="ctr">
                        <a:spcBef>
                          <a:spcPts val="0"/>
                        </a:spcBef>
                        <a:spcAft>
                          <a:spcPts val="0"/>
                        </a:spcAft>
                      </a:pPr>
                      <a:r>
                        <a:rPr lang="en-US" sz="700" b="1">
                          <a:effectLst/>
                          <a:latin typeface="Verdana"/>
                          <a:ea typeface="Times New Roman"/>
                          <a:cs typeface="Times New Roman"/>
                        </a:rPr>
                        <a:t>0</a:t>
                      </a:r>
                      <a:endParaRPr lang="en-US" sz="700">
                        <a:effectLst/>
                        <a:latin typeface="Verdana"/>
                        <a:ea typeface="Times New Roman"/>
                        <a:cs typeface="Times New Roman"/>
                      </a:endParaRPr>
                    </a:p>
                  </a:txBody>
                  <a:tcPr marL="41396" marR="413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a:effectLst/>
                          <a:latin typeface="Verdana"/>
                          <a:ea typeface="Times New Roman"/>
                          <a:cs typeface="Times New Roman"/>
                        </a:rPr>
                        <a:t>Incorrect or irrelevant</a:t>
                      </a:r>
                    </a:p>
                  </a:txBody>
                  <a:tcPr marL="41396" marR="413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dirty="0">
                          <a:effectLst/>
                          <a:latin typeface="Verdana"/>
                          <a:ea typeface="Times New Roman"/>
                          <a:cs typeface="Times New Roman"/>
                        </a:rPr>
                        <a:t>The response is incorrect or irrelevant to the skill or concept being measured.</a:t>
                      </a:r>
                    </a:p>
                  </a:txBody>
                  <a:tcPr marL="41396" marR="413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4" name="Slide Number Placeholder 3"/>
          <p:cNvSpPr>
            <a:spLocks noGrp="1"/>
          </p:cNvSpPr>
          <p:nvPr>
            <p:ph type="sldNum" sz="quarter" idx="4294967295"/>
          </p:nvPr>
        </p:nvSpPr>
        <p:spPr>
          <a:xfrm>
            <a:off x="8077200" y="6356350"/>
            <a:ext cx="609600" cy="365125"/>
          </a:xfrm>
          <a:prstGeom prst="rect">
            <a:avLst/>
          </a:prstGeom>
        </p:spPr>
        <p:txBody>
          <a:bodyPr/>
          <a:lstStyle/>
          <a:p>
            <a:pPr>
              <a:defRPr/>
            </a:pPr>
            <a:fld id="{0118CE27-CD0B-4192-AA9A-E1220AAEC3C7}" type="slidenum">
              <a:rPr lang="en-US" smtClean="0"/>
              <a:pPr>
                <a:defRPr/>
              </a:pPr>
              <a:t>7</a:t>
            </a:fld>
            <a:endParaRPr lang="en-US"/>
          </a:p>
        </p:txBody>
      </p:sp>
      <p:sp>
        <p:nvSpPr>
          <p:cNvPr id="3" name="Date Placeholder 2">
            <a:extLst>
              <a:ext uri="{FF2B5EF4-FFF2-40B4-BE49-F238E27FC236}">
                <a16:creationId xmlns:a16="http://schemas.microsoft.com/office/drawing/2014/main" id="{5C481A33-4E7C-4D37-A7A0-D695DBDDA9D2}"/>
              </a:ext>
            </a:extLst>
          </p:cNvPr>
          <p:cNvSpPr>
            <a:spLocks noGrp="1"/>
          </p:cNvSpPr>
          <p:nvPr>
            <p:ph type="dt" sz="half" idx="2"/>
          </p:nvPr>
        </p:nvSpPr>
        <p:spPr/>
        <p:txBody>
          <a:bodyPr/>
          <a:lstStyle/>
          <a:p>
            <a:fld id="{BE44F5C7-60AA-4F0E-BAC4-002B7BF127D1}" type="datetime1">
              <a:rPr lang="en-US" smtClean="0"/>
              <a:t>8/15/2018</a:t>
            </a:fld>
            <a:endParaRPr lang="en-US"/>
          </a:p>
        </p:txBody>
      </p:sp>
    </p:spTree>
    <p:extLst>
      <p:ext uri="{BB962C8B-B14F-4D97-AF65-F5344CB8AC3E}">
        <p14:creationId xmlns:p14="http://schemas.microsoft.com/office/powerpoint/2010/main" val="259893452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820C9-9EAD-4074-88BE-0B0923C48DA6}"/>
              </a:ext>
            </a:extLst>
          </p:cNvPr>
          <p:cNvSpPr>
            <a:spLocks noGrp="1"/>
          </p:cNvSpPr>
          <p:nvPr>
            <p:ph type="title"/>
          </p:nvPr>
        </p:nvSpPr>
        <p:spPr>
          <a:xfrm>
            <a:off x="64234" y="68013"/>
            <a:ext cx="6686345" cy="1379969"/>
          </a:xfrm>
        </p:spPr>
        <p:txBody>
          <a:bodyPr>
            <a:noAutofit/>
          </a:bodyPr>
          <a:lstStyle/>
          <a:p>
            <a:r>
              <a:rPr lang="en-US" sz="2000" b="0" dirty="0"/>
              <a:t>Q7:  Please list any changes that you've made in your work that is a direct result of participating in Georgia FIP professional learning. If you have not made any changes to your teaching practice, write N/A. </a:t>
            </a:r>
            <a:br>
              <a:rPr lang="en-US" sz="2000" b="0" dirty="0"/>
            </a:br>
            <a:endParaRPr lang="en-US" sz="2000" dirty="0"/>
          </a:p>
        </p:txBody>
      </p:sp>
      <p:sp>
        <p:nvSpPr>
          <p:cNvPr id="4" name="Date Placeholder 3">
            <a:extLst>
              <a:ext uri="{FF2B5EF4-FFF2-40B4-BE49-F238E27FC236}">
                <a16:creationId xmlns:a16="http://schemas.microsoft.com/office/drawing/2014/main" id="{34C5B328-0DEC-4022-A78B-F2259327E5D6}"/>
              </a:ext>
            </a:extLst>
          </p:cNvPr>
          <p:cNvSpPr>
            <a:spLocks noGrp="1"/>
          </p:cNvSpPr>
          <p:nvPr>
            <p:ph type="dt" sz="half" idx="2"/>
          </p:nvPr>
        </p:nvSpPr>
        <p:spPr/>
        <p:txBody>
          <a:bodyPr/>
          <a:lstStyle/>
          <a:p>
            <a:fld id="{4DAE6870-AD18-448A-9B2A-0EFE6DC7B06B}" type="datetime1">
              <a:rPr lang="en-US" smtClean="0"/>
              <a:t>8/15/2018</a:t>
            </a:fld>
            <a:endParaRPr lang="en-US" dirty="0"/>
          </a:p>
        </p:txBody>
      </p:sp>
      <p:sp>
        <p:nvSpPr>
          <p:cNvPr id="5" name="Slide Number Placeholder 4">
            <a:extLst>
              <a:ext uri="{FF2B5EF4-FFF2-40B4-BE49-F238E27FC236}">
                <a16:creationId xmlns:a16="http://schemas.microsoft.com/office/drawing/2014/main" id="{C588B0DC-47D2-44AA-8CCC-0ADB77725DEA}"/>
              </a:ext>
            </a:extLst>
          </p:cNvPr>
          <p:cNvSpPr>
            <a:spLocks noGrp="1"/>
          </p:cNvSpPr>
          <p:nvPr>
            <p:ph type="sldNum" sz="quarter" idx="4"/>
          </p:nvPr>
        </p:nvSpPr>
        <p:spPr/>
        <p:txBody>
          <a:bodyPr/>
          <a:lstStyle/>
          <a:p>
            <a:fld id="{B63E4CEF-BB1E-48C7-AE93-F39F6AA99AD7}" type="slidenum">
              <a:rPr lang="en-US" smtClean="0"/>
              <a:pPr/>
              <a:t>70</a:t>
            </a:fld>
            <a:endParaRPr lang="en-US" dirty="0"/>
          </a:p>
        </p:txBody>
      </p:sp>
      <p:sp>
        <p:nvSpPr>
          <p:cNvPr id="6" name="TextBox 5">
            <a:extLst>
              <a:ext uri="{FF2B5EF4-FFF2-40B4-BE49-F238E27FC236}">
                <a16:creationId xmlns:a16="http://schemas.microsoft.com/office/drawing/2014/main" id="{7D998CE6-2FE1-4E9A-B64B-5DE6C9E415AE}"/>
              </a:ext>
            </a:extLst>
          </p:cNvPr>
          <p:cNvSpPr txBox="1"/>
          <p:nvPr/>
        </p:nvSpPr>
        <p:spPr>
          <a:xfrm>
            <a:off x="64234" y="1366164"/>
            <a:ext cx="9015531" cy="5355312"/>
          </a:xfrm>
          <a:prstGeom prst="rect">
            <a:avLst/>
          </a:prstGeom>
          <a:solidFill>
            <a:schemeClr val="bg1"/>
          </a:solidFill>
          <a:ln>
            <a:solidFill>
              <a:schemeClr val="tx1"/>
            </a:solidFill>
          </a:ln>
        </p:spPr>
        <p:txBody>
          <a:bodyPr wrap="square" rtlCol="0">
            <a:spAutoFit/>
          </a:bodyPr>
          <a:lstStyle/>
          <a:p>
            <a:pPr marL="285750" indent="-285750">
              <a:buFont typeface="Arial" panose="020B0604020202020204" pitchFamily="34" charset="0"/>
              <a:buChar char="•"/>
            </a:pPr>
            <a:r>
              <a:rPr lang="en-US" i="1" dirty="0"/>
              <a:t>I have created more specific learning targets. Scaffold learning targets for SPED students.</a:t>
            </a:r>
          </a:p>
          <a:p>
            <a:pPr marL="285750" indent="-285750">
              <a:buFont typeface="Arial" panose="020B0604020202020204" pitchFamily="34" charset="0"/>
              <a:buChar char="•"/>
            </a:pPr>
            <a:r>
              <a:rPr lang="en-US" i="1" dirty="0"/>
              <a:t>I have including more opportunities for student to self assess their work</a:t>
            </a:r>
            <a:r>
              <a:rPr lang="en-US" dirty="0"/>
              <a:t>.</a:t>
            </a:r>
          </a:p>
          <a:p>
            <a:pPr marL="285750" indent="-285750">
              <a:buFont typeface="Arial" panose="020B0604020202020204" pitchFamily="34" charset="0"/>
              <a:buChar char="•"/>
            </a:pPr>
            <a:r>
              <a:rPr lang="en-US" i="1" dirty="0"/>
              <a:t>I make sure my students are aware of the learning targets and what goals we are trying to achieve. I am also trying to do a better job about making the students think and reflect on their learning.</a:t>
            </a:r>
          </a:p>
          <a:p>
            <a:pPr marL="285750" indent="-285750">
              <a:buFont typeface="Arial" panose="020B0604020202020204" pitchFamily="34" charset="0"/>
              <a:buChar char="•"/>
            </a:pPr>
            <a:r>
              <a:rPr lang="en-US" i="1" dirty="0"/>
              <a:t>Students in my class often peer and self assess their work because FIP has taught me the importance of student buy in.</a:t>
            </a:r>
          </a:p>
          <a:p>
            <a:pPr marL="285750" indent="-285750">
              <a:buFont typeface="Arial" panose="020B0604020202020204" pitchFamily="34" charset="0"/>
              <a:buChar char="•"/>
            </a:pPr>
            <a:r>
              <a:rPr lang="en-US" i="1" dirty="0"/>
              <a:t>I changed the way I created rubrics and what assignments needed rubrics.</a:t>
            </a:r>
          </a:p>
          <a:p>
            <a:pPr marL="285750" indent="-285750">
              <a:buFont typeface="Arial" panose="020B0604020202020204" pitchFamily="34" charset="0"/>
              <a:buChar char="•"/>
            </a:pPr>
            <a:r>
              <a:rPr lang="en-US" i="1" dirty="0"/>
              <a:t>Returned assignments more promptly with more appropriate and detailed feedback</a:t>
            </a:r>
          </a:p>
          <a:p>
            <a:pPr marL="285750" indent="-285750">
              <a:buFont typeface="Arial" panose="020B0604020202020204" pitchFamily="34" charset="0"/>
              <a:buChar char="•"/>
            </a:pPr>
            <a:r>
              <a:rPr lang="en-US" i="1" dirty="0"/>
              <a:t>I have modified my formative assessments to be more explicitly aligned with learning targets.</a:t>
            </a:r>
          </a:p>
          <a:p>
            <a:pPr marL="285750" indent="-285750">
              <a:buFont typeface="Arial" panose="020B0604020202020204" pitchFamily="34" charset="0"/>
              <a:buChar char="•"/>
            </a:pPr>
            <a:r>
              <a:rPr lang="en-US" i="1" dirty="0"/>
              <a:t>Better helping students to take ownership of learning, also a better understanding of student friendly learning targets, documenting evidence of student learning.</a:t>
            </a:r>
          </a:p>
          <a:p>
            <a:pPr marL="285750" indent="-285750">
              <a:buFont typeface="Arial" panose="020B0604020202020204" pitchFamily="34" charset="0"/>
              <a:buChar char="•"/>
            </a:pPr>
            <a:r>
              <a:rPr lang="en-US" i="1" dirty="0"/>
              <a:t>I am looking into changing the way I create assessments. I plan to start grouping questions by learning target to help myself and students see what they know and what they need help with.</a:t>
            </a:r>
          </a:p>
          <a:p>
            <a:pPr marL="285750" indent="-285750">
              <a:buFont typeface="Arial" panose="020B0604020202020204" pitchFamily="34" charset="0"/>
              <a:buChar char="•"/>
            </a:pPr>
            <a:r>
              <a:rPr lang="en-US" i="1" dirty="0"/>
              <a:t>It has made me more aware of how decisions in my lessons affect my students.</a:t>
            </a:r>
          </a:p>
          <a:p>
            <a:pPr marL="285750" indent="-285750">
              <a:buFont typeface="Arial" panose="020B0604020202020204" pitchFamily="34" charset="0"/>
              <a:buChar char="•"/>
            </a:pPr>
            <a:r>
              <a:rPr lang="en-US" i="1" dirty="0"/>
              <a:t>After participating, I have made sure to really break down my standards to the students and place a greater role on each one to track their understanding.</a:t>
            </a:r>
          </a:p>
        </p:txBody>
      </p:sp>
    </p:spTree>
    <p:extLst>
      <p:ext uri="{BB962C8B-B14F-4D97-AF65-F5344CB8AC3E}">
        <p14:creationId xmlns:p14="http://schemas.microsoft.com/office/powerpoint/2010/main" val="145691835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Title 1"/>
          <p:cNvSpPr>
            <a:spLocks noGrp="1"/>
          </p:cNvSpPr>
          <p:nvPr>
            <p:ph type="title"/>
          </p:nvPr>
        </p:nvSpPr>
        <p:spPr>
          <a:xfrm>
            <a:off x="457200" y="152400"/>
            <a:ext cx="6468533" cy="1143000"/>
          </a:xfrm>
        </p:spPr>
        <p:txBody>
          <a:bodyPr/>
          <a:lstStyle/>
          <a:p>
            <a:pPr algn="ctr" eaLnBrk="1" hangingPunct="1"/>
            <a:r>
              <a:rPr lang="en-US" dirty="0"/>
              <a:t>Contact Information </a:t>
            </a:r>
          </a:p>
        </p:txBody>
      </p:sp>
      <p:sp>
        <p:nvSpPr>
          <p:cNvPr id="118786" name="Content Placeholder 2"/>
          <p:cNvSpPr>
            <a:spLocks noGrp="1"/>
          </p:cNvSpPr>
          <p:nvPr>
            <p:ph idx="1"/>
          </p:nvPr>
        </p:nvSpPr>
        <p:spPr>
          <a:xfrm>
            <a:off x="271010" y="1361256"/>
            <a:ext cx="8229600" cy="4732867"/>
          </a:xfrm>
        </p:spPr>
        <p:txBody>
          <a:bodyPr vert="horz" lIns="91440" tIns="45720" rIns="91440" bIns="45720" rtlCol="0" anchor="t">
            <a:normAutofit/>
          </a:bodyPr>
          <a:lstStyle/>
          <a:p>
            <a:pPr marL="0" indent="0">
              <a:buNone/>
            </a:pPr>
            <a:r>
              <a:rPr lang="en-US" sz="2000" b="1" dirty="0">
                <a:cs typeface="Calibri"/>
              </a:rPr>
              <a:t>Questions Regarding GA FIP Online Professional Learning contact: </a:t>
            </a:r>
          </a:p>
          <a:p>
            <a:pPr marL="457200" lvl="1" indent="0"/>
            <a:r>
              <a:rPr lang="en-US" sz="1600" dirty="0">
                <a:cs typeface="Calibri"/>
              </a:rPr>
              <a:t>Kelli Harris-Wright</a:t>
            </a:r>
            <a:endParaRPr lang="en-US" sz="1600" b="1" dirty="0">
              <a:cs typeface="Calibri"/>
            </a:endParaRPr>
          </a:p>
          <a:p>
            <a:pPr marL="457200" lvl="1" indent="0"/>
            <a:r>
              <a:rPr lang="en-US" sz="1600" dirty="0">
                <a:cs typeface="Calibri"/>
              </a:rPr>
              <a:t>404-463-5047</a:t>
            </a:r>
            <a:endParaRPr lang="en-US" sz="1600" dirty="0"/>
          </a:p>
          <a:p>
            <a:pPr marL="457200" lvl="1" indent="0"/>
            <a:r>
              <a:rPr lang="en-US" sz="1600" dirty="0">
                <a:cs typeface="Calibri"/>
                <a:hlinkClick r:id="rId2"/>
              </a:rPr>
              <a:t>kharris-wright@doe.k12.ga.us</a:t>
            </a:r>
            <a:r>
              <a:rPr lang="en-US" sz="1600" dirty="0">
                <a:cs typeface="Calibri"/>
              </a:rPr>
              <a:t> </a:t>
            </a:r>
            <a:endParaRPr lang="en-US" sz="1600" dirty="0"/>
          </a:p>
          <a:p>
            <a:pPr marL="0" indent="0">
              <a:buNone/>
            </a:pPr>
            <a:endParaRPr lang="en-US" sz="2000" b="1" dirty="0"/>
          </a:p>
          <a:p>
            <a:pPr marL="0" indent="0">
              <a:buNone/>
            </a:pPr>
            <a:r>
              <a:rPr lang="en-US" sz="2000" b="1" dirty="0"/>
              <a:t>Questions Regarding GOFAR’s Content &amp; School/System Usage contact:</a:t>
            </a:r>
            <a:endParaRPr lang="en-US" sz="2000" b="1" dirty="0">
              <a:cs typeface="Calibri"/>
            </a:endParaRPr>
          </a:p>
          <a:p>
            <a:r>
              <a:rPr lang="en-US" sz="1600" dirty="0"/>
              <a:t>Joseph Blessing</a:t>
            </a:r>
            <a:endParaRPr lang="en-US" sz="1600" dirty="0">
              <a:cs typeface="Calibri"/>
            </a:endParaRPr>
          </a:p>
          <a:p>
            <a:pPr lvl="1"/>
            <a:r>
              <a:rPr lang="en-US" sz="1600" dirty="0"/>
              <a:t>404-232-1208 </a:t>
            </a:r>
            <a:endParaRPr lang="en-US" sz="1600" dirty="0">
              <a:cs typeface="Calibri"/>
            </a:endParaRPr>
          </a:p>
          <a:p>
            <a:pPr lvl="1"/>
            <a:r>
              <a:rPr lang="en-US" sz="1600" dirty="0">
                <a:hlinkClick r:id="rId3"/>
              </a:rPr>
              <a:t>jblessing@doe.k12.ga.us</a:t>
            </a:r>
            <a:r>
              <a:rPr lang="en-US" sz="1600" dirty="0"/>
              <a:t> </a:t>
            </a:r>
            <a:endParaRPr lang="en-US" sz="1600" dirty="0">
              <a:cs typeface="Calibri"/>
            </a:endParaRPr>
          </a:p>
          <a:p>
            <a:pPr marL="58420" indent="-58420">
              <a:buNone/>
            </a:pPr>
            <a:endParaRPr lang="en-US" sz="2000" b="1" dirty="0">
              <a:cs typeface="Calibri"/>
            </a:endParaRPr>
          </a:p>
          <a:p>
            <a:pPr marL="58420" indent="-58420">
              <a:buNone/>
            </a:pPr>
            <a:r>
              <a:rPr lang="en-US" sz="2000" b="1" dirty="0"/>
              <a:t>Questions Regarding GOFAR’s Functionality/Technical Support contact: </a:t>
            </a:r>
            <a:endParaRPr lang="en-US" sz="2000" b="1" dirty="0">
              <a:cs typeface="Calibri"/>
            </a:endParaRPr>
          </a:p>
          <a:p>
            <a:pPr>
              <a:buNone/>
            </a:pPr>
            <a:r>
              <a:rPr lang="en-US" sz="2000" b="1" dirty="0"/>
              <a:t>GaDOE Help Desk</a:t>
            </a:r>
            <a:endParaRPr lang="en-US" sz="2000" b="1" dirty="0">
              <a:cs typeface="Calibri"/>
            </a:endParaRPr>
          </a:p>
          <a:p>
            <a:pPr lvl="1"/>
            <a:r>
              <a:rPr lang="en-US" sz="1600" dirty="0"/>
              <a:t>1-800-869-1011</a:t>
            </a:r>
            <a:endParaRPr lang="en-US" sz="1600" dirty="0">
              <a:cs typeface="Calibri"/>
            </a:endParaRPr>
          </a:p>
          <a:p>
            <a:pPr lvl="1"/>
            <a:r>
              <a:rPr lang="en-US" sz="1600" dirty="0">
                <a:hlinkClick r:id="rId4"/>
              </a:rPr>
              <a:t>gofar.support@doe.k12.ga.us​</a:t>
            </a:r>
            <a:r>
              <a:rPr lang="en-US" sz="1600" dirty="0"/>
              <a:t> </a:t>
            </a:r>
            <a:r>
              <a:rPr lang="en-US" sz="1600" dirty="0">
                <a:hlinkClick r:id="rId5"/>
              </a:rPr>
              <a:t> ​</a:t>
            </a:r>
            <a:endParaRPr lang="en-US" sz="1600" dirty="0"/>
          </a:p>
        </p:txBody>
      </p:sp>
      <p:sp>
        <p:nvSpPr>
          <p:cNvPr id="3" name="Slide Number Placeholder 2"/>
          <p:cNvSpPr>
            <a:spLocks noGrp="1"/>
          </p:cNvSpPr>
          <p:nvPr>
            <p:ph type="sldNum" sz="quarter" idx="4"/>
          </p:nvPr>
        </p:nvSpPr>
        <p:spPr/>
        <p:txBody>
          <a:bodyPr/>
          <a:lstStyle/>
          <a:p>
            <a:fld id="{B63E4CEF-BB1E-48C7-AE93-F39F6AA99AD7}" type="slidenum">
              <a:rPr lang="en-US" smtClean="0"/>
              <a:pPr/>
              <a:t>71</a:t>
            </a:fld>
            <a:endParaRPr lang="en-US" dirty="0"/>
          </a:p>
        </p:txBody>
      </p:sp>
      <p:sp>
        <p:nvSpPr>
          <p:cNvPr id="2" name="Date Placeholder 1">
            <a:extLst>
              <a:ext uri="{FF2B5EF4-FFF2-40B4-BE49-F238E27FC236}">
                <a16:creationId xmlns:a16="http://schemas.microsoft.com/office/drawing/2014/main" id="{49BB63C7-E9C2-42CD-9746-41595854E910}"/>
              </a:ext>
            </a:extLst>
          </p:cNvPr>
          <p:cNvSpPr>
            <a:spLocks noGrp="1"/>
          </p:cNvSpPr>
          <p:nvPr>
            <p:ph type="dt" sz="half" idx="2"/>
          </p:nvPr>
        </p:nvSpPr>
        <p:spPr/>
        <p:txBody>
          <a:bodyPr/>
          <a:lstStyle/>
          <a:p>
            <a:fld id="{A9674096-870E-4566-B4F5-6E1A37C62D10}" type="datetime1">
              <a:rPr lang="en-US" smtClean="0"/>
              <a:t>8/15/2018</a:t>
            </a:fld>
            <a:endParaRPr lang="en-US" dirty="0"/>
          </a:p>
        </p:txBody>
      </p:sp>
    </p:spTree>
    <p:extLst>
      <p:ext uri="{BB962C8B-B14F-4D97-AF65-F5344CB8AC3E}">
        <p14:creationId xmlns:p14="http://schemas.microsoft.com/office/powerpoint/2010/main" val="16463042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Title 1"/>
          <p:cNvSpPr>
            <a:spLocks noGrp="1"/>
          </p:cNvSpPr>
          <p:nvPr>
            <p:ph type="title"/>
          </p:nvPr>
        </p:nvSpPr>
        <p:spPr>
          <a:xfrm>
            <a:off x="1349050" y="1507066"/>
            <a:ext cx="6316630" cy="3352799"/>
          </a:xfrm>
        </p:spPr>
        <p:txBody>
          <a:bodyPr>
            <a:normAutofit/>
          </a:bodyPr>
          <a:lstStyle/>
          <a:p>
            <a:pPr algn="ctr" eaLnBrk="1" hangingPunct="1"/>
            <a:r>
              <a:rPr lang="en-US" sz="7200" dirty="0"/>
              <a:t>Questions</a:t>
            </a:r>
          </a:p>
        </p:txBody>
      </p:sp>
      <p:sp>
        <p:nvSpPr>
          <p:cNvPr id="3" name="Slide Number Placeholder 2"/>
          <p:cNvSpPr>
            <a:spLocks noGrp="1"/>
          </p:cNvSpPr>
          <p:nvPr>
            <p:ph type="sldNum" sz="quarter" idx="4"/>
          </p:nvPr>
        </p:nvSpPr>
        <p:spPr/>
        <p:txBody>
          <a:bodyPr/>
          <a:lstStyle/>
          <a:p>
            <a:fld id="{B63E4CEF-BB1E-48C7-AE93-F39F6AA99AD7}" type="slidenum">
              <a:rPr lang="en-US" smtClean="0"/>
              <a:pPr/>
              <a:t>72</a:t>
            </a:fld>
            <a:endParaRPr lang="en-US" dirty="0"/>
          </a:p>
        </p:txBody>
      </p:sp>
      <p:sp>
        <p:nvSpPr>
          <p:cNvPr id="2" name="Date Placeholder 1">
            <a:extLst>
              <a:ext uri="{FF2B5EF4-FFF2-40B4-BE49-F238E27FC236}">
                <a16:creationId xmlns:a16="http://schemas.microsoft.com/office/drawing/2014/main" id="{BCA257A4-DDE9-43EC-896E-3C15045B9DDC}"/>
              </a:ext>
            </a:extLst>
          </p:cNvPr>
          <p:cNvSpPr>
            <a:spLocks noGrp="1"/>
          </p:cNvSpPr>
          <p:nvPr>
            <p:ph type="dt" sz="half" idx="2"/>
          </p:nvPr>
        </p:nvSpPr>
        <p:spPr/>
        <p:txBody>
          <a:bodyPr/>
          <a:lstStyle/>
          <a:p>
            <a:fld id="{DC685A08-EB9D-4AE9-82C4-A63CAA030924}" type="datetime1">
              <a:rPr lang="en-US" smtClean="0"/>
              <a:t>8/15/2018</a:t>
            </a:fld>
            <a:endParaRPr lang="en-US" dirty="0"/>
          </a:p>
        </p:txBody>
      </p:sp>
    </p:spTree>
    <p:extLst>
      <p:ext uri="{BB962C8B-B14F-4D97-AF65-F5344CB8AC3E}">
        <p14:creationId xmlns:p14="http://schemas.microsoft.com/office/powerpoint/2010/main" val="36715271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685800" y="152400"/>
            <a:ext cx="7924800" cy="685800"/>
          </a:xfrm>
          <a:ln>
            <a:solidFill>
              <a:schemeClr val="bg1"/>
            </a:solidFill>
          </a:ln>
        </p:spPr>
        <p:txBody>
          <a:bodyPr>
            <a:normAutofit fontScale="90000"/>
          </a:bodyPr>
          <a:lstStyle/>
          <a:p>
            <a:pPr>
              <a:defRPr/>
            </a:pPr>
            <a:r>
              <a:rPr lang="en-US" i="1" dirty="0"/>
              <a:t>Exemplar Papers</a:t>
            </a:r>
          </a:p>
        </p:txBody>
      </p:sp>
      <p:sp>
        <p:nvSpPr>
          <p:cNvPr id="3" name="Content Placeholder 2"/>
          <p:cNvSpPr>
            <a:spLocks noGrp="1"/>
          </p:cNvSpPr>
          <p:nvPr>
            <p:ph idx="1"/>
          </p:nvPr>
        </p:nvSpPr>
        <p:spPr>
          <a:xfrm>
            <a:off x="457200" y="914400"/>
            <a:ext cx="8229600" cy="4525963"/>
          </a:xfrm>
        </p:spPr>
        <p:txBody>
          <a:bodyPr>
            <a:normAutofit lnSpcReduction="10000"/>
          </a:bodyPr>
          <a:lstStyle/>
          <a:p>
            <a:pPr>
              <a:buFont typeface="Arial" pitchFamily="34" charset="0"/>
              <a:buChar char="•"/>
              <a:defRPr/>
            </a:pPr>
            <a:r>
              <a:rPr lang="en-US" sz="3000" dirty="0"/>
              <a:t>Prototype answer – the “ideal” response</a:t>
            </a:r>
          </a:p>
          <a:p>
            <a:pPr>
              <a:buFont typeface="Arial" pitchFamily="34" charset="0"/>
              <a:buChar char="•"/>
              <a:defRPr/>
            </a:pPr>
            <a:r>
              <a:rPr lang="en-US" sz="3000" dirty="0"/>
              <a:t>Set of responses from actual Georgia students, collected during item pilots</a:t>
            </a:r>
          </a:p>
          <a:p>
            <a:pPr>
              <a:buFont typeface="Arial" pitchFamily="34" charset="0"/>
              <a:buChar char="•"/>
              <a:defRPr/>
            </a:pPr>
            <a:r>
              <a:rPr lang="en-US" sz="3000" dirty="0"/>
              <a:t>Samples scored by trained raters using rubric </a:t>
            </a:r>
          </a:p>
          <a:p>
            <a:pPr>
              <a:buFont typeface="Arial" pitchFamily="34" charset="0"/>
              <a:buChar char="•"/>
              <a:defRPr/>
            </a:pPr>
            <a:r>
              <a:rPr lang="en-US" sz="3000" dirty="0"/>
              <a:t>Papers allow teachers to review and compare their own students’ work to the sample responses for each score point</a:t>
            </a:r>
          </a:p>
          <a:p>
            <a:pPr lvl="1">
              <a:buFont typeface="Arial" pitchFamily="34" charset="0"/>
              <a:buChar char="–"/>
              <a:defRPr/>
            </a:pPr>
            <a:r>
              <a:rPr lang="en-US" sz="2600" dirty="0"/>
              <a:t>Helps standardize expectations of the standards</a:t>
            </a:r>
          </a:p>
          <a:p>
            <a:pPr>
              <a:buFont typeface="Arial" pitchFamily="34" charset="0"/>
              <a:buChar char="•"/>
              <a:defRPr/>
            </a:pPr>
            <a:r>
              <a:rPr lang="en-US" sz="3000" dirty="0"/>
              <a:t>Score point and annotations provided for each sample item response</a:t>
            </a:r>
          </a:p>
          <a:p>
            <a:pPr>
              <a:buFont typeface="Arial" pitchFamily="34" charset="0"/>
              <a:buChar char="•"/>
              <a:defRPr/>
            </a:pPr>
            <a:endParaRPr lang="en-US" dirty="0"/>
          </a:p>
          <a:p>
            <a:pPr>
              <a:buFont typeface="Arial" pitchFamily="34" charset="0"/>
              <a:buChar char="•"/>
              <a:defRPr/>
            </a:pPr>
            <a:endParaRPr lang="en-US" dirty="0"/>
          </a:p>
          <a:p>
            <a:pPr>
              <a:buFont typeface="Arial" pitchFamily="34" charset="0"/>
              <a:buChar char="•"/>
              <a:defRPr/>
            </a:pPr>
            <a:endParaRPr lang="en-US" dirty="0"/>
          </a:p>
        </p:txBody>
      </p:sp>
      <p:sp>
        <p:nvSpPr>
          <p:cNvPr id="26628" name="TextBox 3"/>
          <p:cNvSpPr txBox="1">
            <a:spLocks noChangeArrowheads="1"/>
          </p:cNvSpPr>
          <p:nvPr/>
        </p:nvSpPr>
        <p:spPr bwMode="auto">
          <a:xfrm>
            <a:off x="381000" y="5181600"/>
            <a:ext cx="8382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i="1" dirty="0"/>
              <a:t>Note: The pilot was conducted using standard administration procedures in order to ensure that results were comparable across the state. When items/tasks are used during instruction, these administration rules do not have to apply and student results may vary; thus, teachers may want to modify the rubrics and even raise expectations. </a:t>
            </a:r>
            <a:r>
              <a:rPr lang="en-US" sz="1400" b="1" i="1" dirty="0"/>
              <a:t>Rubrics and exemplars should remain focused on high expectations.</a:t>
            </a:r>
          </a:p>
        </p:txBody>
      </p:sp>
      <p:sp>
        <p:nvSpPr>
          <p:cNvPr id="2" name="Date Placeholder 1">
            <a:extLst>
              <a:ext uri="{FF2B5EF4-FFF2-40B4-BE49-F238E27FC236}">
                <a16:creationId xmlns:a16="http://schemas.microsoft.com/office/drawing/2014/main" id="{A027FFD0-F205-49FF-8BE0-B647CCA89AFF}"/>
              </a:ext>
            </a:extLst>
          </p:cNvPr>
          <p:cNvSpPr>
            <a:spLocks noGrp="1"/>
          </p:cNvSpPr>
          <p:nvPr>
            <p:ph type="dt" sz="half" idx="2"/>
          </p:nvPr>
        </p:nvSpPr>
        <p:spPr/>
        <p:txBody>
          <a:bodyPr/>
          <a:lstStyle/>
          <a:p>
            <a:fld id="{B029C3ED-F2BD-4919-84BA-8335F3D865E3}" type="datetime1">
              <a:rPr lang="en-US" smtClean="0"/>
              <a:t>8/15/2018</a:t>
            </a:fld>
            <a:endParaRPr lang="en-US"/>
          </a:p>
        </p:txBody>
      </p:sp>
      <p:sp>
        <p:nvSpPr>
          <p:cNvPr id="4" name="Slide Number Placeholder 3">
            <a:extLst>
              <a:ext uri="{FF2B5EF4-FFF2-40B4-BE49-F238E27FC236}">
                <a16:creationId xmlns:a16="http://schemas.microsoft.com/office/drawing/2014/main" id="{8453B64A-BC9D-4713-B5AD-AB7660E16215}"/>
              </a:ext>
            </a:extLst>
          </p:cNvPr>
          <p:cNvSpPr>
            <a:spLocks noGrp="1"/>
          </p:cNvSpPr>
          <p:nvPr>
            <p:ph type="sldNum" sz="quarter" idx="4"/>
          </p:nvPr>
        </p:nvSpPr>
        <p:spPr/>
        <p:txBody>
          <a:bodyPr/>
          <a:lstStyle/>
          <a:p>
            <a:fld id="{B63E4CEF-BB1E-48C7-AE93-F39F6AA99AD7}" type="slidenum">
              <a:rPr lang="en-US" smtClean="0"/>
              <a:pPr/>
              <a:t>8</a:t>
            </a:fld>
            <a:endParaRPr lang="en-US"/>
          </a:p>
        </p:txBody>
      </p:sp>
    </p:spTree>
    <p:extLst>
      <p:ext uri="{BB962C8B-B14F-4D97-AF65-F5344CB8AC3E}">
        <p14:creationId xmlns:p14="http://schemas.microsoft.com/office/powerpoint/2010/main" val="7487510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04800"/>
            <a:ext cx="8229600" cy="1143000"/>
          </a:xfrm>
          <a:ln w="28575">
            <a:solidFill>
              <a:schemeClr val="bg1"/>
            </a:solidFill>
          </a:ln>
        </p:spPr>
        <p:txBody>
          <a:bodyPr/>
          <a:lstStyle/>
          <a:p>
            <a:r>
              <a:rPr lang="en-US" dirty="0"/>
              <a:t>Exemplar Paper</a:t>
            </a:r>
            <a:br>
              <a:rPr lang="en-US" dirty="0"/>
            </a:br>
            <a:r>
              <a:rPr lang="en-US" sz="2800" dirty="0"/>
              <a:t>Mathematics—Grade 5</a:t>
            </a:r>
            <a:endParaRPr lang="en-US" dirty="0"/>
          </a:p>
        </p:txBody>
      </p:sp>
      <p:pic>
        <p:nvPicPr>
          <p:cNvPr id="114694" name="Picture 6"/>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45563" y="1920240"/>
            <a:ext cx="8000378"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a:extLst>
              <a:ext uri="{FF2B5EF4-FFF2-40B4-BE49-F238E27FC236}">
                <a16:creationId xmlns:a16="http://schemas.microsoft.com/office/drawing/2014/main" id="{EE9C022C-B7F9-47FF-9361-FD8FA3A6479F}"/>
              </a:ext>
            </a:extLst>
          </p:cNvPr>
          <p:cNvSpPr>
            <a:spLocks noGrp="1"/>
          </p:cNvSpPr>
          <p:nvPr>
            <p:ph type="dt" sz="half" idx="2"/>
          </p:nvPr>
        </p:nvSpPr>
        <p:spPr/>
        <p:txBody>
          <a:bodyPr/>
          <a:lstStyle/>
          <a:p>
            <a:fld id="{2B0C661A-B3FC-4727-9205-7C2B97B0FA71}" type="datetime1">
              <a:rPr lang="en-US" smtClean="0"/>
              <a:t>8/15/2018</a:t>
            </a:fld>
            <a:endParaRPr lang="en-US"/>
          </a:p>
        </p:txBody>
      </p:sp>
      <p:sp>
        <p:nvSpPr>
          <p:cNvPr id="4" name="Slide Number Placeholder 3">
            <a:extLst>
              <a:ext uri="{FF2B5EF4-FFF2-40B4-BE49-F238E27FC236}">
                <a16:creationId xmlns:a16="http://schemas.microsoft.com/office/drawing/2014/main" id="{E04043AA-85E7-4BAC-8339-225A5CCBBD5E}"/>
              </a:ext>
            </a:extLst>
          </p:cNvPr>
          <p:cNvSpPr>
            <a:spLocks noGrp="1"/>
          </p:cNvSpPr>
          <p:nvPr>
            <p:ph type="sldNum" sz="quarter" idx="4"/>
          </p:nvPr>
        </p:nvSpPr>
        <p:spPr/>
        <p:txBody>
          <a:bodyPr/>
          <a:lstStyle/>
          <a:p>
            <a:fld id="{B63E4CEF-BB1E-48C7-AE93-F39F6AA99AD7}" type="slidenum">
              <a:rPr lang="en-US" smtClean="0"/>
              <a:pPr/>
              <a:t>9</a:t>
            </a:fld>
            <a:endParaRPr lang="en-US"/>
          </a:p>
        </p:txBody>
      </p:sp>
    </p:spTree>
    <p:extLst>
      <p:ext uri="{BB962C8B-B14F-4D97-AF65-F5344CB8AC3E}">
        <p14:creationId xmlns:p14="http://schemas.microsoft.com/office/powerpoint/2010/main" val="3776337287"/>
      </p:ext>
    </p:extLst>
  </p:cSld>
  <p:clrMapOvr>
    <a:masterClrMapping/>
  </p:clrMapOvr>
</p:sld>
</file>

<file path=ppt/theme/theme1.xml><?xml version="1.0" encoding="utf-8"?>
<a:theme xmlns:a="http://schemas.openxmlformats.org/drawingml/2006/main" name="GaDOE-PowerPoint-Template - Richard Woods">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1d496aed-39d0-4758-b3cf-4e4773287716"/>
    <Page xmlns="20a672bb-8554-40ed-8ef6-17ff2403b73b" xsi:nil="true"/>
    <PublishingExpirationDate xmlns="http://schemas.microsoft.com/sharepoint/v3" xsi:nil="true"/>
    <Page_x0020_SubHeader xmlns="20a672bb-8554-40ed-8ef6-17ff2403b73b"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8B34819C3326640A5C369F682C5BCEC" ma:contentTypeVersion="3" ma:contentTypeDescription="Create a new document." ma:contentTypeScope="" ma:versionID="b4d03f235370e36574effe2eb9849c75">
  <xsd:schema xmlns:xsd="http://www.w3.org/2001/XMLSchema" xmlns:xs="http://www.w3.org/2001/XMLSchema" xmlns:p="http://schemas.microsoft.com/office/2006/metadata/properties" xmlns:ns1="http://schemas.microsoft.com/sharepoint/v3" xmlns:ns2="1d496aed-39d0-4758-b3cf-4e4773287716" xmlns:ns3="20a672bb-8554-40ed-8ef6-17ff2403b73b" targetNamespace="http://schemas.microsoft.com/office/2006/metadata/properties" ma:root="true" ma:fieldsID="dc85d28dfa76c5fff1f4bca85981001c" ns1:_="" ns2:_="" ns3:_="">
    <xsd:import namespace="http://schemas.microsoft.com/sharepoint/v3"/>
    <xsd:import namespace="1d496aed-39d0-4758-b3cf-4e4773287716"/>
    <xsd:import namespace="20a672bb-8554-40ed-8ef6-17ff2403b73b"/>
    <xsd:element name="properties">
      <xsd:complexType>
        <xsd:sequence>
          <xsd:element name="documentManagement">
            <xsd:complexType>
              <xsd:all>
                <xsd:element ref="ns2:TaxCatchAll" minOccurs="0"/>
                <xsd:element ref="ns2:TaxCatchAllLabel" minOccurs="0"/>
                <xsd:element ref="ns1:PublishingStartDate" minOccurs="0"/>
                <xsd:element ref="ns1:PublishingExpirationDate" minOccurs="0"/>
                <xsd:element ref="ns3:Page" minOccurs="0"/>
                <xsd:element ref="ns3:Page_x0020_SubHead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internalName="PublishingStartDate">
      <xsd:simpleType>
        <xsd:restriction base="dms:Unknown"/>
      </xsd:simpleType>
    </xsd:element>
    <xsd:element name="PublishingExpirationDate" ma:index="11"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d496aed-39d0-4758-b3cf-4e4773287716" elementFormDefault="qualified">
    <xsd:import namespace="http://schemas.microsoft.com/office/2006/documentManagement/types"/>
    <xsd:import namespace="http://schemas.microsoft.com/office/infopath/2007/PartnerControls"/>
    <xsd:element name="TaxCatchAll" ma:index="8" nillable="true" ma:displayName="Taxonomy Catch All Column" ma:description="" ma:hidden="true" ma:list="{c9dd594f-b3c3-485c-979e-10fa5fdd8c85}" ma:internalName="TaxCatchAll" ma:showField="CatchAllData" ma:web="f9e61c99-8b37-4962-a864-d7fde1b0d03b">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description="" ma:hidden="true" ma:list="{c9dd594f-b3c3-485c-979e-10fa5fdd8c85}" ma:internalName="TaxCatchAllLabel" ma:readOnly="true" ma:showField="CatchAllDataLabel" ma:web="f9e61c99-8b37-4962-a864-d7fde1b0d03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0a672bb-8554-40ed-8ef6-17ff2403b73b" elementFormDefault="qualified">
    <xsd:import namespace="http://schemas.microsoft.com/office/2006/documentManagement/types"/>
    <xsd:import namespace="http://schemas.microsoft.com/office/infopath/2007/PartnerControls"/>
    <xsd:element name="Page" ma:index="12" nillable="true" ma:displayName="Page" ma:list="{812383B8-FDBA-42DE-9B28-EFCB3124A900}" ma:internalName="Page">
      <xsd:simpleType>
        <xsd:restriction base="dms:Lookup"/>
      </xsd:simpleType>
    </xsd:element>
    <xsd:element name="Page_x0020_SubHeader" ma:index="13" nillable="true" ma:displayName="Page SubHeader" ma:internalName="Page_x0020_SubHeader">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E861535-7753-48C9-B868-0900BA82A391}"/>
</file>

<file path=customXml/itemProps2.xml><?xml version="1.0" encoding="utf-8"?>
<ds:datastoreItem xmlns:ds="http://schemas.openxmlformats.org/officeDocument/2006/customXml" ds:itemID="{84341D78-B4EB-4C6D-86F9-C647739C938C}"/>
</file>

<file path=customXml/itemProps3.xml><?xml version="1.0" encoding="utf-8"?>
<ds:datastoreItem xmlns:ds="http://schemas.openxmlformats.org/officeDocument/2006/customXml" ds:itemID="{759AC933-011D-45F1-B4B4-722E2E1CE80B}"/>
</file>

<file path=docProps/app.xml><?xml version="1.0" encoding="utf-8"?>
<Properties xmlns="http://schemas.openxmlformats.org/officeDocument/2006/extended-properties" xmlns:vt="http://schemas.openxmlformats.org/officeDocument/2006/docPropsVTypes">
  <TotalTime>1168</TotalTime>
  <Words>3589</Words>
  <Application>Microsoft Office PowerPoint</Application>
  <PresentationFormat>On-screen Show (4:3)</PresentationFormat>
  <Paragraphs>558</Paragraphs>
  <Slides>72</Slides>
  <Notes>11</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72</vt:i4>
      </vt:variant>
    </vt:vector>
  </HeadingPairs>
  <TitlesOfParts>
    <vt:vector size="85" baseType="lpstr">
      <vt:lpstr>Arial</vt:lpstr>
      <vt:lpstr>Arial Rounded MT Bold</vt:lpstr>
      <vt:lpstr>Calibri</vt:lpstr>
      <vt:lpstr>Calibri Light</vt:lpstr>
      <vt:lpstr>Gotham-Book</vt:lpstr>
      <vt:lpstr>Gotham-BookItalic</vt:lpstr>
      <vt:lpstr>Helvetica</vt:lpstr>
      <vt:lpstr>National2</vt:lpstr>
      <vt:lpstr>Times New Roman</vt:lpstr>
      <vt:lpstr>Verdana</vt:lpstr>
      <vt:lpstr>Wingdings</vt:lpstr>
      <vt:lpstr>GaDOE-PowerPoint-Template - Richard Woods</vt:lpstr>
      <vt:lpstr>Acrobat Document</vt:lpstr>
      <vt:lpstr>PowerPoint Presentation</vt:lpstr>
      <vt:lpstr>Combining Resources</vt:lpstr>
      <vt:lpstr>Formative Assessment Toolbox</vt:lpstr>
      <vt:lpstr>Item Formats</vt:lpstr>
      <vt:lpstr> Example of Extended Response Item ELA—Grades 9 – 10 </vt:lpstr>
      <vt:lpstr>Example of Extended Response Item  Math—Advanced Algebra</vt:lpstr>
      <vt:lpstr>Example of Rubric Mathematics—Grade 5</vt:lpstr>
      <vt:lpstr>Exemplar Papers</vt:lpstr>
      <vt:lpstr>Exemplar Paper Mathematics—Grade 5</vt:lpstr>
      <vt:lpstr>Student Anchor Papers</vt:lpstr>
      <vt:lpstr>PowerPoint Presentation</vt:lpstr>
      <vt:lpstr>PowerPoint Presentation</vt:lpstr>
      <vt:lpstr>GOFAR Access for District,  School and Teacher</vt:lpstr>
      <vt:lpstr>GOFAR Main Window</vt:lpstr>
      <vt:lpstr>Viewing the Metadata in  the Item Bank</vt:lpstr>
      <vt:lpstr>Viewing a Test Item</vt:lpstr>
      <vt:lpstr>Preview a Selected Response Test Item</vt:lpstr>
      <vt:lpstr>Preview a Constructed Response Test Item</vt:lpstr>
      <vt:lpstr>Preview a Constructed Response Item (cont’d)</vt:lpstr>
      <vt:lpstr>View Exemplar File</vt:lpstr>
      <vt:lpstr>PowerPoint Presentation</vt:lpstr>
      <vt:lpstr>Landing Page</vt:lpstr>
      <vt:lpstr>Create an Item</vt:lpstr>
      <vt:lpstr>Item Detail Screen</vt:lpstr>
      <vt:lpstr>Item Authoring Screen</vt:lpstr>
      <vt:lpstr>Item Preview Screen</vt:lpstr>
      <vt:lpstr>Item Bank</vt:lpstr>
      <vt:lpstr>Preview Item</vt:lpstr>
      <vt:lpstr>Add Items to Test</vt:lpstr>
      <vt:lpstr>Assign Test</vt:lpstr>
      <vt:lpstr>Finding Assessment Resources</vt:lpstr>
      <vt:lpstr>Assessment Resources</vt:lpstr>
      <vt:lpstr>Item and Scoring Sampler</vt:lpstr>
      <vt:lpstr>Item and Scoring Sampler</vt:lpstr>
      <vt:lpstr>Item and Scoring Sampler</vt:lpstr>
      <vt:lpstr>EngageNY Item</vt:lpstr>
      <vt:lpstr>EngageNY Item</vt:lpstr>
      <vt:lpstr>EngageNY Item</vt:lpstr>
      <vt:lpstr>EngageNY Item</vt:lpstr>
      <vt:lpstr>Released Item Activities</vt:lpstr>
      <vt:lpstr>GA FIP:  Online Professional Learning    Classroom-based Formative Assessment</vt:lpstr>
      <vt:lpstr>Today’s Topics</vt:lpstr>
      <vt:lpstr>Take mental notes when you watch the clip …</vt:lpstr>
      <vt:lpstr>PowerPoint Presentation</vt:lpstr>
      <vt:lpstr>Key Observations from Video</vt:lpstr>
      <vt:lpstr>What is GA FIP?</vt:lpstr>
      <vt:lpstr> GA FIP Online Professional Learning   </vt:lpstr>
      <vt:lpstr>How will the assessment results be used?</vt:lpstr>
      <vt:lpstr>GA FIP  All Course Series Flyer  http://www.gadoe.org/Curriculum-Instruction-and-Assessment/Assessment/Pages/GeorgiaFIP.aspx</vt:lpstr>
      <vt:lpstr>Dylan Wiliam’s final comment… http://www.dylanwiliamcenter.com/webinars/ </vt:lpstr>
      <vt:lpstr>Deeper Look at Example of FIP Online Learning Content: Creating, Using and Assessing Clear Learning Targets </vt:lpstr>
      <vt:lpstr>FIP Course Participation Data</vt:lpstr>
      <vt:lpstr> Accessing FIP Online Learning </vt:lpstr>
      <vt:lpstr>Revised FIP Courses http://www.gadoe.org/Curriculum-Instruction-and-Assessment/Assessment/Pages/GeorgiaFIP.aspx  (unique access codes per district and school (in the GaDOE Portal account of the district’s Test Coordinator of record with GaDOE), and for each College of Education in the USG system)</vt:lpstr>
      <vt:lpstr>Where are My FIP Access Codes? GaDOE Portal Account</vt:lpstr>
      <vt:lpstr>Two Types of FIP Access Codes (FIP portal populates when accounts are created with the appropriate role-based access code and the educator’s district email address)</vt:lpstr>
      <vt:lpstr> Original 2013-2015 FIP Modules can also be accessed through the PD tab in the SLDS without using unique access codes.                          </vt:lpstr>
      <vt:lpstr>GA FIP - “How to do it”</vt:lpstr>
      <vt:lpstr>Implementing FIP</vt:lpstr>
      <vt:lpstr>PowerPoint Presentation</vt:lpstr>
      <vt:lpstr>Georgia Department of Education FIP Team</vt:lpstr>
      <vt:lpstr>Appendix 2017-2018  FIP Teacher Feedback Survey</vt:lpstr>
      <vt:lpstr>2017-2018 FIP Teacher Feedback Survey (10 Questions)</vt:lpstr>
      <vt:lpstr>Teacher Participation in 2017-2018 FIP Feedback Survey (in progress) N = 460 </vt:lpstr>
      <vt:lpstr>PowerPoint Presentation</vt:lpstr>
      <vt:lpstr>   2017-2018 Teacher Survey about FIP (still in progress)  Q5:  Please rate your perception of the usefulness of the content in Georgia FIP to your classroom work with students. *  </vt:lpstr>
      <vt:lpstr>Sample Teacher Comments Q5 </vt:lpstr>
      <vt:lpstr>Sample Teacher Comments Q5 </vt:lpstr>
      <vt:lpstr> Q7:  Please list any changes that you've made in your work that is a direct result of participating in Georgia FIP professional learning. If you have not made any changes to your teaching practice, write N/A. * </vt:lpstr>
      <vt:lpstr>Q7:  Please list any changes that you've made in your work that is a direct result of participating in Georgia FIP professional learning. If you have not made any changes to your teaching practice, write N/A.  </vt:lpstr>
      <vt:lpstr>Contact Information </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Joseph Blessing</cp:lastModifiedBy>
  <cp:revision>31</cp:revision>
  <dcterms:modified xsi:type="dcterms:W3CDTF">2018-08-15T16:39:48Z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0x01010098B34819C3326640A5C369F682C5BCEC</vt:lpwstr>
  </property>
</Properties>
</file>